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8" r:id="rId3"/>
    <p:sldId id="332" r:id="rId4"/>
    <p:sldId id="258" r:id="rId5"/>
    <p:sldId id="266" r:id="rId6"/>
    <p:sldId id="329" r:id="rId7"/>
    <p:sldId id="330" r:id="rId8"/>
    <p:sldId id="269" r:id="rId9"/>
    <p:sldId id="274" r:id="rId10"/>
    <p:sldId id="270" r:id="rId11"/>
    <p:sldId id="331" r:id="rId12"/>
    <p:sldId id="273" r:id="rId13"/>
    <p:sldId id="279" r:id="rId14"/>
    <p:sldId id="327" r:id="rId15"/>
    <p:sldId id="333" r:id="rId16"/>
    <p:sldId id="305" r:id="rId17"/>
    <p:sldId id="304" r:id="rId18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66" autoAdjust="0"/>
    <p:restoredTop sz="90929"/>
  </p:normalViewPr>
  <p:slideViewPr>
    <p:cSldViewPr>
      <p:cViewPr varScale="1">
        <p:scale>
          <a:sx n="96" d="100"/>
          <a:sy n="96" d="100"/>
        </p:scale>
        <p:origin x="-11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6BAF96-3829-4D72-ACF5-9DE8C402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C64D42-9560-4AF4-AF06-2B2E127F8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59386-DC03-4838-AFEA-E7A9F3E7936D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6A8FD-092B-410A-93FE-A0355D7AB18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EED00-5216-4205-A34A-0C54A1062B9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895AE-42CC-4F1F-B638-202F4AF32D8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E274B-755C-4C5F-83B4-84932556C030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01F63-ECAD-4F18-968D-CD4383AD3CB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25FAF-17D4-4A63-B7A0-E4D9E360740A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B199D-F669-419A-9E6B-4CD5A09206A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4BE7A9-D436-4BE6-8470-0CCF1BECBE5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39144-7B1B-43EC-8AC8-21FD9D44EEEC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5C689-961A-431D-9BC1-732A99618E5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F19F26-99FD-462B-8CD2-7784ECE87C87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752-8481-42BD-AAF3-040124C76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EBF3-6671-4679-B21A-E0B47A7A1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4830-2EFF-42BB-A399-6CC60EA43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C08D-35E3-4194-91F6-F3C7919E4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269F-F54F-47D6-996E-486660107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F964C8-F5E1-44D4-9DC9-0CEBD54A3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EFCB-C9A4-411A-83C2-327E784AD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65C1-CCDF-433F-9E73-BB740FE17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BD35-9B3F-40BF-8294-8496879B8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D8D7-4D1A-4751-B506-6A553B1E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BA4930-CB03-40C9-B2E6-FD60C4D95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5" name="Group 4"/>
          <p:cNvGrpSpPr>
            <a:grpSpLocks noChangeAspect="1"/>
          </p:cNvGrpSpPr>
          <p:nvPr userDrawn="1"/>
        </p:nvGrpSpPr>
        <p:grpSpPr bwMode="auto">
          <a:xfrm>
            <a:off x="2286000" y="6096000"/>
            <a:ext cx="781050" cy="581025"/>
            <a:chOff x="0" y="0"/>
            <a:chExt cx="1230" cy="915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1230" cy="915"/>
            </a:xfrm>
            <a:prstGeom prst="rect">
              <a:avLst/>
            </a:prstGeom>
            <a:noFill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3" y="3"/>
              <a:ext cx="1222" cy="842"/>
            </a:xfrm>
            <a:custGeom>
              <a:avLst/>
              <a:gdLst/>
              <a:ahLst/>
              <a:cxnLst>
                <a:cxn ang="0">
                  <a:pos x="1042" y="667"/>
                </a:cxn>
                <a:cxn ang="0">
                  <a:pos x="1073" y="621"/>
                </a:cxn>
                <a:cxn ang="0">
                  <a:pos x="1095" y="571"/>
                </a:cxn>
                <a:cxn ang="0">
                  <a:pos x="1110" y="516"/>
                </a:cxn>
                <a:cxn ang="0">
                  <a:pos x="1119" y="461"/>
                </a:cxn>
                <a:cxn ang="0">
                  <a:pos x="1122" y="400"/>
                </a:cxn>
                <a:cxn ang="0">
                  <a:pos x="1115" y="336"/>
                </a:cxn>
                <a:cxn ang="0">
                  <a:pos x="1097" y="277"/>
                </a:cxn>
                <a:cxn ang="0">
                  <a:pos x="1071" y="220"/>
                </a:cxn>
                <a:cxn ang="0">
                  <a:pos x="1040" y="169"/>
                </a:cxn>
                <a:cxn ang="0">
                  <a:pos x="1000" y="123"/>
                </a:cxn>
                <a:cxn ang="0">
                  <a:pos x="953" y="84"/>
                </a:cxn>
                <a:cxn ang="0">
                  <a:pos x="902" y="51"/>
                </a:cxn>
                <a:cxn ang="0">
                  <a:pos x="847" y="24"/>
                </a:cxn>
                <a:cxn ang="0">
                  <a:pos x="787" y="7"/>
                </a:cxn>
                <a:cxn ang="0">
                  <a:pos x="725" y="0"/>
                </a:cxn>
                <a:cxn ang="0">
                  <a:pos x="743" y="27"/>
                </a:cxn>
                <a:cxn ang="0">
                  <a:pos x="856" y="55"/>
                </a:cxn>
                <a:cxn ang="0">
                  <a:pos x="953" y="114"/>
                </a:cxn>
                <a:cxn ang="0">
                  <a:pos x="1031" y="200"/>
                </a:cxn>
                <a:cxn ang="0">
                  <a:pos x="1079" y="303"/>
                </a:cxn>
                <a:cxn ang="0">
                  <a:pos x="1097" y="422"/>
                </a:cxn>
                <a:cxn ang="0">
                  <a:pos x="1082" y="536"/>
                </a:cxn>
                <a:cxn ang="0">
                  <a:pos x="1035" y="634"/>
                </a:cxn>
                <a:cxn ang="0">
                  <a:pos x="966" y="718"/>
                </a:cxn>
                <a:cxn ang="0">
                  <a:pos x="876" y="779"/>
                </a:cxn>
                <a:cxn ang="0">
                  <a:pos x="771" y="812"/>
                </a:cxn>
                <a:cxn ang="0">
                  <a:pos x="680" y="819"/>
                </a:cxn>
                <a:cxn ang="0">
                  <a:pos x="598" y="806"/>
                </a:cxn>
                <a:cxn ang="0">
                  <a:pos x="523" y="775"/>
                </a:cxn>
                <a:cxn ang="0">
                  <a:pos x="454" y="731"/>
                </a:cxn>
                <a:cxn ang="0">
                  <a:pos x="397" y="672"/>
                </a:cxn>
                <a:cxn ang="0">
                  <a:pos x="350" y="602"/>
                </a:cxn>
                <a:cxn ang="0">
                  <a:pos x="324" y="602"/>
                </a:cxn>
                <a:cxn ang="0">
                  <a:pos x="346" y="643"/>
                </a:cxn>
                <a:cxn ang="0">
                  <a:pos x="375" y="685"/>
                </a:cxn>
                <a:cxn ang="0">
                  <a:pos x="118" y="722"/>
                </a:cxn>
                <a:cxn ang="0">
                  <a:pos x="403" y="724"/>
                </a:cxn>
                <a:cxn ang="0">
                  <a:pos x="423" y="738"/>
                </a:cxn>
                <a:cxn ang="0">
                  <a:pos x="443" y="753"/>
                </a:cxn>
                <a:cxn ang="0">
                  <a:pos x="479" y="779"/>
                </a:cxn>
                <a:cxn ang="0">
                  <a:pos x="516" y="799"/>
                </a:cxn>
                <a:cxn ang="0">
                  <a:pos x="556" y="819"/>
                </a:cxn>
                <a:cxn ang="0">
                  <a:pos x="598" y="830"/>
                </a:cxn>
                <a:cxn ang="0">
                  <a:pos x="643" y="838"/>
                </a:cxn>
                <a:cxn ang="0">
                  <a:pos x="687" y="843"/>
                </a:cxn>
                <a:cxn ang="0">
                  <a:pos x="712" y="843"/>
                </a:cxn>
                <a:cxn ang="0">
                  <a:pos x="723" y="843"/>
                </a:cxn>
                <a:cxn ang="0">
                  <a:pos x="734" y="843"/>
                </a:cxn>
                <a:cxn ang="0">
                  <a:pos x="847" y="817"/>
                </a:cxn>
                <a:cxn ang="0">
                  <a:pos x="880" y="803"/>
                </a:cxn>
                <a:cxn ang="0">
                  <a:pos x="911" y="788"/>
                </a:cxn>
                <a:cxn ang="0">
                  <a:pos x="940" y="768"/>
                </a:cxn>
                <a:cxn ang="0">
                  <a:pos x="966" y="749"/>
                </a:cxn>
                <a:cxn ang="0">
                  <a:pos x="993" y="727"/>
                </a:cxn>
                <a:cxn ang="0">
                  <a:pos x="1223" y="722"/>
                </a:cxn>
                <a:cxn ang="0">
                  <a:pos x="1020" y="696"/>
                </a:cxn>
              </a:cxnLst>
              <a:rect l="0" t="0" r="r" b="b"/>
              <a:pathLst>
                <a:path w="1223" h="843">
                  <a:moveTo>
                    <a:pt x="1020" y="696"/>
                  </a:moveTo>
                  <a:lnTo>
                    <a:pt x="1031" y="683"/>
                  </a:lnTo>
                  <a:lnTo>
                    <a:pt x="1042" y="667"/>
                  </a:lnTo>
                  <a:lnTo>
                    <a:pt x="1053" y="652"/>
                  </a:lnTo>
                  <a:lnTo>
                    <a:pt x="1064" y="637"/>
                  </a:lnTo>
                  <a:lnTo>
                    <a:pt x="1073" y="621"/>
                  </a:lnTo>
                  <a:lnTo>
                    <a:pt x="1079" y="604"/>
                  </a:lnTo>
                  <a:lnTo>
                    <a:pt x="1088" y="588"/>
                  </a:lnTo>
                  <a:lnTo>
                    <a:pt x="1095" y="571"/>
                  </a:lnTo>
                  <a:lnTo>
                    <a:pt x="1102" y="553"/>
                  </a:lnTo>
                  <a:lnTo>
                    <a:pt x="1106" y="536"/>
                  </a:lnTo>
                  <a:lnTo>
                    <a:pt x="1110" y="516"/>
                  </a:lnTo>
                  <a:lnTo>
                    <a:pt x="1115" y="498"/>
                  </a:lnTo>
                  <a:lnTo>
                    <a:pt x="1119" y="479"/>
                  </a:lnTo>
                  <a:lnTo>
                    <a:pt x="1119" y="461"/>
                  </a:lnTo>
                  <a:lnTo>
                    <a:pt x="1122" y="441"/>
                  </a:lnTo>
                  <a:lnTo>
                    <a:pt x="1122" y="422"/>
                  </a:lnTo>
                  <a:lnTo>
                    <a:pt x="1122" y="400"/>
                  </a:lnTo>
                  <a:lnTo>
                    <a:pt x="1119" y="380"/>
                  </a:lnTo>
                  <a:lnTo>
                    <a:pt x="1117" y="358"/>
                  </a:lnTo>
                  <a:lnTo>
                    <a:pt x="1115" y="336"/>
                  </a:lnTo>
                  <a:lnTo>
                    <a:pt x="1108" y="316"/>
                  </a:lnTo>
                  <a:lnTo>
                    <a:pt x="1104" y="297"/>
                  </a:lnTo>
                  <a:lnTo>
                    <a:pt x="1097" y="277"/>
                  </a:lnTo>
                  <a:lnTo>
                    <a:pt x="1088" y="257"/>
                  </a:lnTo>
                  <a:lnTo>
                    <a:pt x="1082" y="239"/>
                  </a:lnTo>
                  <a:lnTo>
                    <a:pt x="1071" y="220"/>
                  </a:lnTo>
                  <a:lnTo>
                    <a:pt x="1062" y="202"/>
                  </a:lnTo>
                  <a:lnTo>
                    <a:pt x="1051" y="187"/>
                  </a:lnTo>
                  <a:lnTo>
                    <a:pt x="1040" y="169"/>
                  </a:lnTo>
                  <a:lnTo>
                    <a:pt x="1026" y="154"/>
                  </a:lnTo>
                  <a:lnTo>
                    <a:pt x="1013" y="139"/>
                  </a:lnTo>
                  <a:lnTo>
                    <a:pt x="1000" y="123"/>
                  </a:lnTo>
                  <a:lnTo>
                    <a:pt x="984" y="110"/>
                  </a:lnTo>
                  <a:lnTo>
                    <a:pt x="969" y="95"/>
                  </a:lnTo>
                  <a:lnTo>
                    <a:pt x="953" y="84"/>
                  </a:lnTo>
                  <a:lnTo>
                    <a:pt x="938" y="73"/>
                  </a:lnTo>
                  <a:lnTo>
                    <a:pt x="920" y="60"/>
                  </a:lnTo>
                  <a:lnTo>
                    <a:pt x="902" y="51"/>
                  </a:lnTo>
                  <a:lnTo>
                    <a:pt x="884" y="42"/>
                  </a:lnTo>
                  <a:lnTo>
                    <a:pt x="867" y="33"/>
                  </a:lnTo>
                  <a:lnTo>
                    <a:pt x="847" y="24"/>
                  </a:lnTo>
                  <a:lnTo>
                    <a:pt x="827" y="18"/>
                  </a:lnTo>
                  <a:lnTo>
                    <a:pt x="807" y="13"/>
                  </a:lnTo>
                  <a:lnTo>
                    <a:pt x="787" y="7"/>
                  </a:lnTo>
                  <a:lnTo>
                    <a:pt x="767" y="5"/>
                  </a:lnTo>
                  <a:lnTo>
                    <a:pt x="745" y="0"/>
                  </a:lnTo>
                  <a:lnTo>
                    <a:pt x="725" y="0"/>
                  </a:lnTo>
                  <a:lnTo>
                    <a:pt x="703" y="0"/>
                  </a:lnTo>
                  <a:lnTo>
                    <a:pt x="703" y="24"/>
                  </a:lnTo>
                  <a:lnTo>
                    <a:pt x="743" y="27"/>
                  </a:lnTo>
                  <a:lnTo>
                    <a:pt x="782" y="33"/>
                  </a:lnTo>
                  <a:lnTo>
                    <a:pt x="820" y="42"/>
                  </a:lnTo>
                  <a:lnTo>
                    <a:pt x="856" y="55"/>
                  </a:lnTo>
                  <a:lnTo>
                    <a:pt x="891" y="73"/>
                  </a:lnTo>
                  <a:lnTo>
                    <a:pt x="924" y="92"/>
                  </a:lnTo>
                  <a:lnTo>
                    <a:pt x="953" y="114"/>
                  </a:lnTo>
                  <a:lnTo>
                    <a:pt x="982" y="141"/>
                  </a:lnTo>
                  <a:lnTo>
                    <a:pt x="1006" y="169"/>
                  </a:lnTo>
                  <a:lnTo>
                    <a:pt x="1031" y="200"/>
                  </a:lnTo>
                  <a:lnTo>
                    <a:pt x="1051" y="233"/>
                  </a:lnTo>
                  <a:lnTo>
                    <a:pt x="1066" y="268"/>
                  </a:lnTo>
                  <a:lnTo>
                    <a:pt x="1079" y="303"/>
                  </a:lnTo>
                  <a:lnTo>
                    <a:pt x="1088" y="343"/>
                  </a:lnTo>
                  <a:lnTo>
                    <a:pt x="1095" y="382"/>
                  </a:lnTo>
                  <a:lnTo>
                    <a:pt x="1097" y="422"/>
                  </a:lnTo>
                  <a:lnTo>
                    <a:pt x="1095" y="461"/>
                  </a:lnTo>
                  <a:lnTo>
                    <a:pt x="1091" y="498"/>
                  </a:lnTo>
                  <a:lnTo>
                    <a:pt x="1082" y="536"/>
                  </a:lnTo>
                  <a:lnTo>
                    <a:pt x="1068" y="569"/>
                  </a:lnTo>
                  <a:lnTo>
                    <a:pt x="1055" y="602"/>
                  </a:lnTo>
                  <a:lnTo>
                    <a:pt x="1035" y="634"/>
                  </a:lnTo>
                  <a:lnTo>
                    <a:pt x="1015" y="665"/>
                  </a:lnTo>
                  <a:lnTo>
                    <a:pt x="991" y="691"/>
                  </a:lnTo>
                  <a:lnTo>
                    <a:pt x="966" y="718"/>
                  </a:lnTo>
                  <a:lnTo>
                    <a:pt x="938" y="740"/>
                  </a:lnTo>
                  <a:lnTo>
                    <a:pt x="907" y="762"/>
                  </a:lnTo>
                  <a:lnTo>
                    <a:pt x="876" y="779"/>
                  </a:lnTo>
                  <a:lnTo>
                    <a:pt x="842" y="792"/>
                  </a:lnTo>
                  <a:lnTo>
                    <a:pt x="807" y="806"/>
                  </a:lnTo>
                  <a:lnTo>
                    <a:pt x="771" y="812"/>
                  </a:lnTo>
                  <a:lnTo>
                    <a:pt x="734" y="817"/>
                  </a:lnTo>
                  <a:lnTo>
                    <a:pt x="680" y="817"/>
                  </a:lnTo>
                  <a:lnTo>
                    <a:pt x="680" y="819"/>
                  </a:lnTo>
                  <a:lnTo>
                    <a:pt x="654" y="814"/>
                  </a:lnTo>
                  <a:lnTo>
                    <a:pt x="625" y="810"/>
                  </a:lnTo>
                  <a:lnTo>
                    <a:pt x="598" y="806"/>
                  </a:lnTo>
                  <a:lnTo>
                    <a:pt x="572" y="797"/>
                  </a:lnTo>
                  <a:lnTo>
                    <a:pt x="548" y="786"/>
                  </a:lnTo>
                  <a:lnTo>
                    <a:pt x="523" y="775"/>
                  </a:lnTo>
                  <a:lnTo>
                    <a:pt x="499" y="762"/>
                  </a:lnTo>
                  <a:lnTo>
                    <a:pt x="477" y="746"/>
                  </a:lnTo>
                  <a:lnTo>
                    <a:pt x="454" y="731"/>
                  </a:lnTo>
                  <a:lnTo>
                    <a:pt x="434" y="711"/>
                  </a:lnTo>
                  <a:lnTo>
                    <a:pt x="415" y="694"/>
                  </a:lnTo>
                  <a:lnTo>
                    <a:pt x="397" y="672"/>
                  </a:lnTo>
                  <a:lnTo>
                    <a:pt x="379" y="650"/>
                  </a:lnTo>
                  <a:lnTo>
                    <a:pt x="364" y="626"/>
                  </a:lnTo>
                  <a:lnTo>
                    <a:pt x="350" y="602"/>
                  </a:lnTo>
                  <a:lnTo>
                    <a:pt x="339" y="575"/>
                  </a:lnTo>
                  <a:lnTo>
                    <a:pt x="315" y="586"/>
                  </a:lnTo>
                  <a:lnTo>
                    <a:pt x="324" y="602"/>
                  </a:lnTo>
                  <a:lnTo>
                    <a:pt x="330" y="615"/>
                  </a:lnTo>
                  <a:lnTo>
                    <a:pt x="337" y="630"/>
                  </a:lnTo>
                  <a:lnTo>
                    <a:pt x="346" y="643"/>
                  </a:lnTo>
                  <a:lnTo>
                    <a:pt x="355" y="659"/>
                  </a:lnTo>
                  <a:lnTo>
                    <a:pt x="366" y="672"/>
                  </a:lnTo>
                  <a:lnTo>
                    <a:pt x="375" y="685"/>
                  </a:lnTo>
                  <a:lnTo>
                    <a:pt x="384" y="696"/>
                  </a:lnTo>
                  <a:lnTo>
                    <a:pt x="118" y="696"/>
                  </a:lnTo>
                  <a:lnTo>
                    <a:pt x="118" y="722"/>
                  </a:lnTo>
                  <a:lnTo>
                    <a:pt x="399" y="722"/>
                  </a:lnTo>
                  <a:lnTo>
                    <a:pt x="401" y="722"/>
                  </a:lnTo>
                  <a:lnTo>
                    <a:pt x="403" y="724"/>
                  </a:lnTo>
                  <a:lnTo>
                    <a:pt x="410" y="729"/>
                  </a:lnTo>
                  <a:lnTo>
                    <a:pt x="417" y="733"/>
                  </a:lnTo>
                  <a:lnTo>
                    <a:pt x="423" y="738"/>
                  </a:lnTo>
                  <a:lnTo>
                    <a:pt x="430" y="744"/>
                  </a:lnTo>
                  <a:lnTo>
                    <a:pt x="437" y="749"/>
                  </a:lnTo>
                  <a:lnTo>
                    <a:pt x="443" y="753"/>
                  </a:lnTo>
                  <a:lnTo>
                    <a:pt x="0" y="753"/>
                  </a:lnTo>
                  <a:lnTo>
                    <a:pt x="0" y="779"/>
                  </a:lnTo>
                  <a:lnTo>
                    <a:pt x="479" y="779"/>
                  </a:lnTo>
                  <a:lnTo>
                    <a:pt x="492" y="786"/>
                  </a:lnTo>
                  <a:lnTo>
                    <a:pt x="503" y="795"/>
                  </a:lnTo>
                  <a:lnTo>
                    <a:pt x="516" y="799"/>
                  </a:lnTo>
                  <a:lnTo>
                    <a:pt x="530" y="806"/>
                  </a:lnTo>
                  <a:lnTo>
                    <a:pt x="543" y="812"/>
                  </a:lnTo>
                  <a:lnTo>
                    <a:pt x="556" y="819"/>
                  </a:lnTo>
                  <a:lnTo>
                    <a:pt x="572" y="823"/>
                  </a:lnTo>
                  <a:lnTo>
                    <a:pt x="585" y="828"/>
                  </a:lnTo>
                  <a:lnTo>
                    <a:pt x="598" y="830"/>
                  </a:lnTo>
                  <a:lnTo>
                    <a:pt x="614" y="834"/>
                  </a:lnTo>
                  <a:lnTo>
                    <a:pt x="627" y="836"/>
                  </a:lnTo>
                  <a:lnTo>
                    <a:pt x="643" y="838"/>
                  </a:lnTo>
                  <a:lnTo>
                    <a:pt x="658" y="841"/>
                  </a:lnTo>
                  <a:lnTo>
                    <a:pt x="672" y="843"/>
                  </a:lnTo>
                  <a:lnTo>
                    <a:pt x="687" y="843"/>
                  </a:lnTo>
                  <a:lnTo>
                    <a:pt x="703" y="843"/>
                  </a:lnTo>
                  <a:lnTo>
                    <a:pt x="707" y="843"/>
                  </a:lnTo>
                  <a:lnTo>
                    <a:pt x="712" y="843"/>
                  </a:lnTo>
                  <a:lnTo>
                    <a:pt x="714" y="843"/>
                  </a:lnTo>
                  <a:lnTo>
                    <a:pt x="718" y="843"/>
                  </a:lnTo>
                  <a:lnTo>
                    <a:pt x="723" y="843"/>
                  </a:lnTo>
                  <a:lnTo>
                    <a:pt x="727" y="843"/>
                  </a:lnTo>
                  <a:lnTo>
                    <a:pt x="729" y="843"/>
                  </a:lnTo>
                  <a:lnTo>
                    <a:pt x="734" y="843"/>
                  </a:lnTo>
                  <a:lnTo>
                    <a:pt x="1097" y="843"/>
                  </a:lnTo>
                  <a:lnTo>
                    <a:pt x="1097" y="817"/>
                  </a:lnTo>
                  <a:lnTo>
                    <a:pt x="847" y="817"/>
                  </a:lnTo>
                  <a:lnTo>
                    <a:pt x="858" y="812"/>
                  </a:lnTo>
                  <a:lnTo>
                    <a:pt x="869" y="808"/>
                  </a:lnTo>
                  <a:lnTo>
                    <a:pt x="880" y="803"/>
                  </a:lnTo>
                  <a:lnTo>
                    <a:pt x="889" y="799"/>
                  </a:lnTo>
                  <a:lnTo>
                    <a:pt x="900" y="795"/>
                  </a:lnTo>
                  <a:lnTo>
                    <a:pt x="911" y="788"/>
                  </a:lnTo>
                  <a:lnTo>
                    <a:pt x="920" y="781"/>
                  </a:lnTo>
                  <a:lnTo>
                    <a:pt x="929" y="775"/>
                  </a:lnTo>
                  <a:lnTo>
                    <a:pt x="940" y="768"/>
                  </a:lnTo>
                  <a:lnTo>
                    <a:pt x="949" y="764"/>
                  </a:lnTo>
                  <a:lnTo>
                    <a:pt x="958" y="755"/>
                  </a:lnTo>
                  <a:lnTo>
                    <a:pt x="966" y="749"/>
                  </a:lnTo>
                  <a:lnTo>
                    <a:pt x="975" y="742"/>
                  </a:lnTo>
                  <a:lnTo>
                    <a:pt x="984" y="733"/>
                  </a:lnTo>
                  <a:lnTo>
                    <a:pt x="993" y="727"/>
                  </a:lnTo>
                  <a:lnTo>
                    <a:pt x="1000" y="718"/>
                  </a:lnTo>
                  <a:lnTo>
                    <a:pt x="1000" y="722"/>
                  </a:lnTo>
                  <a:lnTo>
                    <a:pt x="1223" y="722"/>
                  </a:lnTo>
                  <a:lnTo>
                    <a:pt x="1223" y="696"/>
                  </a:lnTo>
                  <a:lnTo>
                    <a:pt x="1020" y="6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00" y="888"/>
              <a:ext cx="490" cy="2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88" y="24"/>
                </a:cxn>
                <a:cxn ang="0">
                  <a:pos x="48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88" h="24">
                  <a:moveTo>
                    <a:pt x="0" y="24"/>
                  </a:moveTo>
                  <a:lnTo>
                    <a:pt x="488" y="24"/>
                  </a:lnTo>
                  <a:lnTo>
                    <a:pt x="488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880" y="453"/>
              <a:ext cx="143" cy="202"/>
            </a:xfrm>
            <a:custGeom>
              <a:avLst/>
              <a:gdLst/>
              <a:ahLst/>
              <a:cxnLst>
                <a:cxn ang="0">
                  <a:pos x="128" y="66"/>
                </a:cxn>
                <a:cxn ang="0">
                  <a:pos x="124" y="77"/>
                </a:cxn>
                <a:cxn ang="0">
                  <a:pos x="119" y="90"/>
                </a:cxn>
                <a:cxn ang="0">
                  <a:pos x="113" y="101"/>
                </a:cxn>
                <a:cxn ang="0">
                  <a:pos x="108" y="112"/>
                </a:cxn>
                <a:cxn ang="0">
                  <a:pos x="102" y="125"/>
                </a:cxn>
                <a:cxn ang="0">
                  <a:pos x="95" y="136"/>
                </a:cxn>
                <a:cxn ang="0">
                  <a:pos x="88" y="145"/>
                </a:cxn>
                <a:cxn ang="0">
                  <a:pos x="82" y="156"/>
                </a:cxn>
                <a:cxn ang="0">
                  <a:pos x="77" y="160"/>
                </a:cxn>
                <a:cxn ang="0">
                  <a:pos x="71" y="165"/>
                </a:cxn>
                <a:cxn ang="0">
                  <a:pos x="66" y="169"/>
                </a:cxn>
                <a:cxn ang="0">
                  <a:pos x="60" y="173"/>
                </a:cxn>
                <a:cxn ang="0">
                  <a:pos x="53" y="178"/>
                </a:cxn>
                <a:cxn ang="0">
                  <a:pos x="46" y="182"/>
                </a:cxn>
                <a:cxn ang="0">
                  <a:pos x="40" y="184"/>
                </a:cxn>
                <a:cxn ang="0">
                  <a:pos x="33" y="189"/>
                </a:cxn>
                <a:cxn ang="0">
                  <a:pos x="29" y="191"/>
                </a:cxn>
                <a:cxn ang="0">
                  <a:pos x="24" y="193"/>
                </a:cxn>
                <a:cxn ang="0">
                  <a:pos x="20" y="193"/>
                </a:cxn>
                <a:cxn ang="0">
                  <a:pos x="15" y="195"/>
                </a:cxn>
                <a:cxn ang="0">
                  <a:pos x="13" y="198"/>
                </a:cxn>
                <a:cxn ang="0">
                  <a:pos x="9" y="200"/>
                </a:cxn>
                <a:cxn ang="0">
                  <a:pos x="4" y="200"/>
                </a:cxn>
                <a:cxn ang="0">
                  <a:pos x="0" y="202"/>
                </a:cxn>
                <a:cxn ang="0">
                  <a:pos x="4" y="193"/>
                </a:cxn>
                <a:cxn ang="0">
                  <a:pos x="9" y="187"/>
                </a:cxn>
                <a:cxn ang="0">
                  <a:pos x="15" y="180"/>
                </a:cxn>
                <a:cxn ang="0">
                  <a:pos x="20" y="173"/>
                </a:cxn>
                <a:cxn ang="0">
                  <a:pos x="24" y="165"/>
                </a:cxn>
                <a:cxn ang="0">
                  <a:pos x="29" y="158"/>
                </a:cxn>
                <a:cxn ang="0">
                  <a:pos x="33" y="149"/>
                </a:cxn>
                <a:cxn ang="0">
                  <a:pos x="35" y="141"/>
                </a:cxn>
                <a:cxn ang="0">
                  <a:pos x="42" y="127"/>
                </a:cxn>
                <a:cxn ang="0">
                  <a:pos x="49" y="114"/>
                </a:cxn>
                <a:cxn ang="0">
                  <a:pos x="53" y="101"/>
                </a:cxn>
                <a:cxn ang="0">
                  <a:pos x="57" y="86"/>
                </a:cxn>
                <a:cxn ang="0">
                  <a:pos x="62" y="73"/>
                </a:cxn>
                <a:cxn ang="0">
                  <a:pos x="66" y="59"/>
                </a:cxn>
                <a:cxn ang="0">
                  <a:pos x="71" y="44"/>
                </a:cxn>
                <a:cxn ang="0">
                  <a:pos x="73" y="31"/>
                </a:cxn>
                <a:cxn ang="0">
                  <a:pos x="80" y="29"/>
                </a:cxn>
                <a:cxn ang="0">
                  <a:pos x="84" y="29"/>
                </a:cxn>
                <a:cxn ang="0">
                  <a:pos x="88" y="26"/>
                </a:cxn>
                <a:cxn ang="0">
                  <a:pos x="93" y="24"/>
                </a:cxn>
                <a:cxn ang="0">
                  <a:pos x="99" y="24"/>
                </a:cxn>
                <a:cxn ang="0">
                  <a:pos x="104" y="22"/>
                </a:cxn>
                <a:cxn ang="0">
                  <a:pos x="108" y="20"/>
                </a:cxn>
                <a:cxn ang="0">
                  <a:pos x="113" y="18"/>
                </a:cxn>
                <a:cxn ang="0">
                  <a:pos x="117" y="15"/>
                </a:cxn>
                <a:cxn ang="0">
                  <a:pos x="122" y="13"/>
                </a:cxn>
                <a:cxn ang="0">
                  <a:pos x="124" y="13"/>
                </a:cxn>
                <a:cxn ang="0">
                  <a:pos x="128" y="9"/>
                </a:cxn>
                <a:cxn ang="0">
                  <a:pos x="131" y="7"/>
                </a:cxn>
                <a:cxn ang="0">
                  <a:pos x="135" y="5"/>
                </a:cxn>
                <a:cxn ang="0">
                  <a:pos x="137" y="2"/>
                </a:cxn>
                <a:cxn ang="0">
                  <a:pos x="142" y="0"/>
                </a:cxn>
                <a:cxn ang="0">
                  <a:pos x="139" y="18"/>
                </a:cxn>
                <a:cxn ang="0">
                  <a:pos x="137" y="33"/>
                </a:cxn>
                <a:cxn ang="0">
                  <a:pos x="133" y="48"/>
                </a:cxn>
                <a:cxn ang="0">
                  <a:pos x="128" y="66"/>
                </a:cxn>
                <a:cxn ang="0">
                  <a:pos x="128" y="66"/>
                </a:cxn>
              </a:cxnLst>
              <a:rect l="0" t="0" r="r" b="b"/>
              <a:pathLst>
                <a:path w="142" h="202">
                  <a:moveTo>
                    <a:pt x="128" y="66"/>
                  </a:moveTo>
                  <a:lnTo>
                    <a:pt x="124" y="77"/>
                  </a:lnTo>
                  <a:lnTo>
                    <a:pt x="119" y="90"/>
                  </a:lnTo>
                  <a:lnTo>
                    <a:pt x="113" y="101"/>
                  </a:lnTo>
                  <a:lnTo>
                    <a:pt x="108" y="112"/>
                  </a:lnTo>
                  <a:lnTo>
                    <a:pt x="102" y="125"/>
                  </a:lnTo>
                  <a:lnTo>
                    <a:pt x="95" y="136"/>
                  </a:lnTo>
                  <a:lnTo>
                    <a:pt x="88" y="145"/>
                  </a:lnTo>
                  <a:lnTo>
                    <a:pt x="82" y="156"/>
                  </a:lnTo>
                  <a:lnTo>
                    <a:pt x="77" y="160"/>
                  </a:lnTo>
                  <a:lnTo>
                    <a:pt x="71" y="165"/>
                  </a:lnTo>
                  <a:lnTo>
                    <a:pt x="66" y="169"/>
                  </a:lnTo>
                  <a:lnTo>
                    <a:pt x="60" y="173"/>
                  </a:lnTo>
                  <a:lnTo>
                    <a:pt x="53" y="178"/>
                  </a:lnTo>
                  <a:lnTo>
                    <a:pt x="46" y="182"/>
                  </a:lnTo>
                  <a:lnTo>
                    <a:pt x="40" y="184"/>
                  </a:lnTo>
                  <a:lnTo>
                    <a:pt x="33" y="189"/>
                  </a:lnTo>
                  <a:lnTo>
                    <a:pt x="29" y="191"/>
                  </a:lnTo>
                  <a:lnTo>
                    <a:pt x="24" y="193"/>
                  </a:lnTo>
                  <a:lnTo>
                    <a:pt x="20" y="193"/>
                  </a:lnTo>
                  <a:lnTo>
                    <a:pt x="15" y="195"/>
                  </a:lnTo>
                  <a:lnTo>
                    <a:pt x="13" y="198"/>
                  </a:lnTo>
                  <a:lnTo>
                    <a:pt x="9" y="200"/>
                  </a:lnTo>
                  <a:lnTo>
                    <a:pt x="4" y="200"/>
                  </a:lnTo>
                  <a:lnTo>
                    <a:pt x="0" y="202"/>
                  </a:lnTo>
                  <a:lnTo>
                    <a:pt x="4" y="193"/>
                  </a:lnTo>
                  <a:lnTo>
                    <a:pt x="9" y="187"/>
                  </a:lnTo>
                  <a:lnTo>
                    <a:pt x="15" y="180"/>
                  </a:lnTo>
                  <a:lnTo>
                    <a:pt x="20" y="173"/>
                  </a:lnTo>
                  <a:lnTo>
                    <a:pt x="24" y="165"/>
                  </a:lnTo>
                  <a:lnTo>
                    <a:pt x="29" y="158"/>
                  </a:lnTo>
                  <a:lnTo>
                    <a:pt x="33" y="149"/>
                  </a:lnTo>
                  <a:lnTo>
                    <a:pt x="35" y="141"/>
                  </a:lnTo>
                  <a:lnTo>
                    <a:pt x="42" y="127"/>
                  </a:lnTo>
                  <a:lnTo>
                    <a:pt x="49" y="114"/>
                  </a:lnTo>
                  <a:lnTo>
                    <a:pt x="53" y="101"/>
                  </a:lnTo>
                  <a:lnTo>
                    <a:pt x="57" y="86"/>
                  </a:lnTo>
                  <a:lnTo>
                    <a:pt x="62" y="73"/>
                  </a:lnTo>
                  <a:lnTo>
                    <a:pt x="66" y="59"/>
                  </a:lnTo>
                  <a:lnTo>
                    <a:pt x="71" y="44"/>
                  </a:lnTo>
                  <a:lnTo>
                    <a:pt x="73" y="31"/>
                  </a:lnTo>
                  <a:lnTo>
                    <a:pt x="80" y="29"/>
                  </a:lnTo>
                  <a:lnTo>
                    <a:pt x="84" y="29"/>
                  </a:lnTo>
                  <a:lnTo>
                    <a:pt x="88" y="26"/>
                  </a:lnTo>
                  <a:lnTo>
                    <a:pt x="93" y="24"/>
                  </a:lnTo>
                  <a:lnTo>
                    <a:pt x="99" y="24"/>
                  </a:lnTo>
                  <a:lnTo>
                    <a:pt x="104" y="22"/>
                  </a:lnTo>
                  <a:lnTo>
                    <a:pt x="108" y="20"/>
                  </a:lnTo>
                  <a:lnTo>
                    <a:pt x="113" y="18"/>
                  </a:lnTo>
                  <a:lnTo>
                    <a:pt x="117" y="15"/>
                  </a:lnTo>
                  <a:lnTo>
                    <a:pt x="122" y="13"/>
                  </a:lnTo>
                  <a:lnTo>
                    <a:pt x="124" y="13"/>
                  </a:lnTo>
                  <a:lnTo>
                    <a:pt x="128" y="9"/>
                  </a:lnTo>
                  <a:lnTo>
                    <a:pt x="131" y="7"/>
                  </a:lnTo>
                  <a:lnTo>
                    <a:pt x="135" y="5"/>
                  </a:lnTo>
                  <a:lnTo>
                    <a:pt x="137" y="2"/>
                  </a:lnTo>
                  <a:lnTo>
                    <a:pt x="142" y="0"/>
                  </a:lnTo>
                  <a:lnTo>
                    <a:pt x="139" y="18"/>
                  </a:lnTo>
                  <a:lnTo>
                    <a:pt x="137" y="33"/>
                  </a:lnTo>
                  <a:lnTo>
                    <a:pt x="133" y="48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685" y="690"/>
              <a:ext cx="123" cy="48"/>
            </a:xfrm>
            <a:custGeom>
              <a:avLst/>
              <a:gdLst/>
              <a:ahLst/>
              <a:cxnLst>
                <a:cxn ang="0">
                  <a:pos x="62" y="46"/>
                </a:cxn>
                <a:cxn ang="0">
                  <a:pos x="53" y="48"/>
                </a:cxn>
                <a:cxn ang="0">
                  <a:pos x="46" y="48"/>
                </a:cxn>
                <a:cxn ang="0">
                  <a:pos x="40" y="48"/>
                </a:cxn>
                <a:cxn ang="0">
                  <a:pos x="31" y="48"/>
                </a:cxn>
                <a:cxn ang="0">
                  <a:pos x="24" y="48"/>
                </a:cxn>
                <a:cxn ang="0">
                  <a:pos x="15" y="48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4" y="42"/>
                </a:cxn>
                <a:cxn ang="0">
                  <a:pos x="9" y="37"/>
                </a:cxn>
                <a:cxn ang="0">
                  <a:pos x="13" y="31"/>
                </a:cxn>
                <a:cxn ang="0">
                  <a:pos x="17" y="24"/>
                </a:cxn>
                <a:cxn ang="0">
                  <a:pos x="22" y="20"/>
                </a:cxn>
                <a:cxn ang="0">
                  <a:pos x="26" y="13"/>
                </a:cxn>
                <a:cxn ang="0">
                  <a:pos x="29" y="7"/>
                </a:cxn>
                <a:cxn ang="0">
                  <a:pos x="33" y="0"/>
                </a:cxn>
                <a:cxn ang="0">
                  <a:pos x="46" y="2"/>
                </a:cxn>
                <a:cxn ang="0">
                  <a:pos x="57" y="4"/>
                </a:cxn>
                <a:cxn ang="0">
                  <a:pos x="68" y="4"/>
                </a:cxn>
                <a:cxn ang="0">
                  <a:pos x="80" y="4"/>
                </a:cxn>
                <a:cxn ang="0">
                  <a:pos x="88" y="4"/>
                </a:cxn>
                <a:cxn ang="0">
                  <a:pos x="99" y="4"/>
                </a:cxn>
                <a:cxn ang="0">
                  <a:pos x="113" y="4"/>
                </a:cxn>
                <a:cxn ang="0">
                  <a:pos x="122" y="4"/>
                </a:cxn>
                <a:cxn ang="0">
                  <a:pos x="115" y="11"/>
                </a:cxn>
                <a:cxn ang="0">
                  <a:pos x="108" y="15"/>
                </a:cxn>
                <a:cxn ang="0">
                  <a:pos x="99" y="22"/>
                </a:cxn>
                <a:cxn ang="0">
                  <a:pos x="93" y="26"/>
                </a:cxn>
                <a:cxn ang="0">
                  <a:pos x="84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62" y="46"/>
                </a:cxn>
                <a:cxn ang="0">
                  <a:pos x="62" y="46"/>
                </a:cxn>
              </a:cxnLst>
              <a:rect l="0" t="0" r="r" b="b"/>
              <a:pathLst>
                <a:path w="122" h="48">
                  <a:moveTo>
                    <a:pt x="62" y="46"/>
                  </a:moveTo>
                  <a:lnTo>
                    <a:pt x="53" y="48"/>
                  </a:lnTo>
                  <a:lnTo>
                    <a:pt x="46" y="48"/>
                  </a:lnTo>
                  <a:lnTo>
                    <a:pt x="40" y="48"/>
                  </a:lnTo>
                  <a:lnTo>
                    <a:pt x="31" y="48"/>
                  </a:lnTo>
                  <a:lnTo>
                    <a:pt x="24" y="48"/>
                  </a:lnTo>
                  <a:lnTo>
                    <a:pt x="15" y="48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4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4"/>
                  </a:lnTo>
                  <a:lnTo>
                    <a:pt x="22" y="20"/>
                  </a:lnTo>
                  <a:lnTo>
                    <a:pt x="26" y="13"/>
                  </a:lnTo>
                  <a:lnTo>
                    <a:pt x="29" y="7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8" y="4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9" y="4"/>
                  </a:lnTo>
                  <a:lnTo>
                    <a:pt x="113" y="4"/>
                  </a:lnTo>
                  <a:lnTo>
                    <a:pt x="122" y="4"/>
                  </a:lnTo>
                  <a:lnTo>
                    <a:pt x="115" y="11"/>
                  </a:lnTo>
                  <a:lnTo>
                    <a:pt x="108" y="15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4" y="33"/>
                  </a:lnTo>
                  <a:lnTo>
                    <a:pt x="77" y="37"/>
                  </a:lnTo>
                  <a:lnTo>
                    <a:pt x="68" y="42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Freeform 22"/>
            <p:cNvSpPr>
              <a:spLocks/>
            </p:cNvSpPr>
            <p:nvPr userDrawn="1"/>
          </p:nvSpPr>
          <p:spPr bwMode="auto">
            <a:xfrm>
              <a:off x="733" y="483"/>
              <a:ext cx="192" cy="185"/>
            </a:xfrm>
            <a:custGeom>
              <a:avLst/>
              <a:gdLst/>
              <a:ahLst/>
              <a:cxnLst>
                <a:cxn ang="0">
                  <a:pos x="5" y="173"/>
                </a:cxn>
                <a:cxn ang="0">
                  <a:pos x="14" y="158"/>
                </a:cxn>
                <a:cxn ang="0">
                  <a:pos x="23" y="140"/>
                </a:cxn>
                <a:cxn ang="0">
                  <a:pos x="32" y="123"/>
                </a:cxn>
                <a:cxn ang="0">
                  <a:pos x="40" y="101"/>
                </a:cxn>
                <a:cxn ang="0">
                  <a:pos x="51" y="72"/>
                </a:cxn>
                <a:cxn ang="0">
                  <a:pos x="63" y="44"/>
                </a:cxn>
                <a:cxn ang="0">
                  <a:pos x="74" y="13"/>
                </a:cxn>
                <a:cxn ang="0">
                  <a:pos x="85" y="2"/>
                </a:cxn>
                <a:cxn ang="0">
                  <a:pos x="100" y="2"/>
                </a:cxn>
                <a:cxn ang="0">
                  <a:pos x="116" y="4"/>
                </a:cxn>
                <a:cxn ang="0">
                  <a:pos x="131" y="6"/>
                </a:cxn>
                <a:cxn ang="0">
                  <a:pos x="145" y="6"/>
                </a:cxn>
                <a:cxn ang="0">
                  <a:pos x="160" y="6"/>
                </a:cxn>
                <a:cxn ang="0">
                  <a:pos x="173" y="6"/>
                </a:cxn>
                <a:cxn ang="0">
                  <a:pos x="187" y="4"/>
                </a:cxn>
                <a:cxn ang="0">
                  <a:pos x="189" y="17"/>
                </a:cxn>
                <a:cxn ang="0">
                  <a:pos x="182" y="39"/>
                </a:cxn>
                <a:cxn ang="0">
                  <a:pos x="176" y="63"/>
                </a:cxn>
                <a:cxn ang="0">
                  <a:pos x="164" y="88"/>
                </a:cxn>
                <a:cxn ang="0">
                  <a:pos x="153" y="110"/>
                </a:cxn>
                <a:cxn ang="0">
                  <a:pos x="142" y="131"/>
                </a:cxn>
                <a:cxn ang="0">
                  <a:pos x="127" y="153"/>
                </a:cxn>
                <a:cxn ang="0">
                  <a:pos x="114" y="171"/>
                </a:cxn>
                <a:cxn ang="0">
                  <a:pos x="98" y="182"/>
                </a:cxn>
                <a:cxn ang="0">
                  <a:pos x="87" y="184"/>
                </a:cxn>
                <a:cxn ang="0">
                  <a:pos x="74" y="184"/>
                </a:cxn>
                <a:cxn ang="0">
                  <a:pos x="60" y="184"/>
                </a:cxn>
                <a:cxn ang="0">
                  <a:pos x="47" y="184"/>
                </a:cxn>
                <a:cxn ang="0">
                  <a:pos x="34" y="184"/>
                </a:cxn>
                <a:cxn ang="0">
                  <a:pos x="20" y="184"/>
                </a:cxn>
                <a:cxn ang="0">
                  <a:pos x="7" y="182"/>
                </a:cxn>
                <a:cxn ang="0">
                  <a:pos x="0" y="182"/>
                </a:cxn>
              </a:cxnLst>
              <a:rect l="0" t="0" r="r" b="b"/>
              <a:pathLst>
                <a:path w="193" h="184">
                  <a:moveTo>
                    <a:pt x="0" y="182"/>
                  </a:moveTo>
                  <a:lnTo>
                    <a:pt x="5" y="173"/>
                  </a:lnTo>
                  <a:lnTo>
                    <a:pt x="9" y="167"/>
                  </a:lnTo>
                  <a:lnTo>
                    <a:pt x="14" y="158"/>
                  </a:lnTo>
                  <a:lnTo>
                    <a:pt x="18" y="149"/>
                  </a:lnTo>
                  <a:lnTo>
                    <a:pt x="23" y="140"/>
                  </a:lnTo>
                  <a:lnTo>
                    <a:pt x="27" y="131"/>
                  </a:lnTo>
                  <a:lnTo>
                    <a:pt x="32" y="123"/>
                  </a:lnTo>
                  <a:lnTo>
                    <a:pt x="36" y="114"/>
                  </a:lnTo>
                  <a:lnTo>
                    <a:pt x="40" y="101"/>
                  </a:lnTo>
                  <a:lnTo>
                    <a:pt x="47" y="85"/>
                  </a:lnTo>
                  <a:lnTo>
                    <a:pt x="51" y="72"/>
                  </a:lnTo>
                  <a:lnTo>
                    <a:pt x="58" y="57"/>
                  </a:lnTo>
                  <a:lnTo>
                    <a:pt x="63" y="44"/>
                  </a:lnTo>
                  <a:lnTo>
                    <a:pt x="69" y="28"/>
                  </a:lnTo>
                  <a:lnTo>
                    <a:pt x="74" y="13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9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31" y="6"/>
                  </a:lnTo>
                  <a:lnTo>
                    <a:pt x="138" y="6"/>
                  </a:lnTo>
                  <a:lnTo>
                    <a:pt x="145" y="6"/>
                  </a:lnTo>
                  <a:lnTo>
                    <a:pt x="153" y="6"/>
                  </a:lnTo>
                  <a:lnTo>
                    <a:pt x="160" y="6"/>
                  </a:lnTo>
                  <a:lnTo>
                    <a:pt x="167" y="6"/>
                  </a:lnTo>
                  <a:lnTo>
                    <a:pt x="173" y="6"/>
                  </a:lnTo>
                  <a:lnTo>
                    <a:pt x="180" y="6"/>
                  </a:lnTo>
                  <a:lnTo>
                    <a:pt x="187" y="4"/>
                  </a:lnTo>
                  <a:lnTo>
                    <a:pt x="193" y="4"/>
                  </a:lnTo>
                  <a:lnTo>
                    <a:pt x="189" y="17"/>
                  </a:lnTo>
                  <a:lnTo>
                    <a:pt x="187" y="28"/>
                  </a:lnTo>
                  <a:lnTo>
                    <a:pt x="182" y="39"/>
                  </a:lnTo>
                  <a:lnTo>
                    <a:pt x="180" y="52"/>
                  </a:lnTo>
                  <a:lnTo>
                    <a:pt x="176" y="63"/>
                  </a:lnTo>
                  <a:lnTo>
                    <a:pt x="171" y="74"/>
                  </a:lnTo>
                  <a:lnTo>
                    <a:pt x="164" y="88"/>
                  </a:lnTo>
                  <a:lnTo>
                    <a:pt x="160" y="99"/>
                  </a:lnTo>
                  <a:lnTo>
                    <a:pt x="153" y="110"/>
                  </a:lnTo>
                  <a:lnTo>
                    <a:pt x="147" y="121"/>
                  </a:lnTo>
                  <a:lnTo>
                    <a:pt x="142" y="131"/>
                  </a:lnTo>
                  <a:lnTo>
                    <a:pt x="133" y="142"/>
                  </a:lnTo>
                  <a:lnTo>
                    <a:pt x="127" y="153"/>
                  </a:lnTo>
                  <a:lnTo>
                    <a:pt x="120" y="162"/>
                  </a:lnTo>
                  <a:lnTo>
                    <a:pt x="114" y="171"/>
                  </a:lnTo>
                  <a:lnTo>
                    <a:pt x="105" y="180"/>
                  </a:lnTo>
                  <a:lnTo>
                    <a:pt x="98" y="182"/>
                  </a:lnTo>
                  <a:lnTo>
                    <a:pt x="91" y="182"/>
                  </a:lnTo>
                  <a:lnTo>
                    <a:pt x="87" y="184"/>
                  </a:lnTo>
                  <a:lnTo>
                    <a:pt x="80" y="184"/>
                  </a:lnTo>
                  <a:lnTo>
                    <a:pt x="74" y="184"/>
                  </a:lnTo>
                  <a:lnTo>
                    <a:pt x="67" y="184"/>
                  </a:lnTo>
                  <a:lnTo>
                    <a:pt x="60" y="184"/>
                  </a:lnTo>
                  <a:lnTo>
                    <a:pt x="54" y="184"/>
                  </a:lnTo>
                  <a:lnTo>
                    <a:pt x="47" y="184"/>
                  </a:lnTo>
                  <a:lnTo>
                    <a:pt x="40" y="184"/>
                  </a:lnTo>
                  <a:lnTo>
                    <a:pt x="34" y="184"/>
                  </a:lnTo>
                  <a:lnTo>
                    <a:pt x="27" y="184"/>
                  </a:lnTo>
                  <a:lnTo>
                    <a:pt x="20" y="184"/>
                  </a:lnTo>
                  <a:lnTo>
                    <a:pt x="14" y="184"/>
                  </a:lnTo>
                  <a:lnTo>
                    <a:pt x="7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453" y="330"/>
              <a:ext cx="142" cy="268"/>
            </a:xfrm>
            <a:custGeom>
              <a:avLst/>
              <a:gdLst/>
              <a:ahLst/>
              <a:cxnLst>
                <a:cxn ang="0">
                  <a:pos x="11" y="81"/>
                </a:cxn>
                <a:cxn ang="0">
                  <a:pos x="16" y="70"/>
                </a:cxn>
                <a:cxn ang="0">
                  <a:pos x="20" y="62"/>
                </a:cxn>
                <a:cxn ang="0">
                  <a:pos x="22" y="51"/>
                </a:cxn>
                <a:cxn ang="0">
                  <a:pos x="27" y="40"/>
                </a:cxn>
                <a:cxn ang="0">
                  <a:pos x="33" y="29"/>
                </a:cxn>
                <a:cxn ang="0">
                  <a:pos x="38" y="20"/>
                </a:cxn>
                <a:cxn ang="0">
                  <a:pos x="42" y="9"/>
                </a:cxn>
                <a:cxn ang="0">
                  <a:pos x="49" y="0"/>
                </a:cxn>
                <a:cxn ang="0">
                  <a:pos x="58" y="9"/>
                </a:cxn>
                <a:cxn ang="0">
                  <a:pos x="69" y="20"/>
                </a:cxn>
                <a:cxn ang="0">
                  <a:pos x="80" y="29"/>
                </a:cxn>
                <a:cxn ang="0">
                  <a:pos x="91" y="40"/>
                </a:cxn>
                <a:cxn ang="0">
                  <a:pos x="104" y="49"/>
                </a:cxn>
                <a:cxn ang="0">
                  <a:pos x="115" y="57"/>
                </a:cxn>
                <a:cxn ang="0">
                  <a:pos x="129" y="66"/>
                </a:cxn>
                <a:cxn ang="0">
                  <a:pos x="144" y="75"/>
                </a:cxn>
                <a:cxn ang="0">
                  <a:pos x="137" y="90"/>
                </a:cxn>
                <a:cxn ang="0">
                  <a:pos x="133" y="103"/>
                </a:cxn>
                <a:cxn ang="0">
                  <a:pos x="129" y="117"/>
                </a:cxn>
                <a:cxn ang="0">
                  <a:pos x="124" y="132"/>
                </a:cxn>
                <a:cxn ang="0">
                  <a:pos x="120" y="145"/>
                </a:cxn>
                <a:cxn ang="0">
                  <a:pos x="117" y="160"/>
                </a:cxn>
                <a:cxn ang="0">
                  <a:pos x="113" y="176"/>
                </a:cxn>
                <a:cxn ang="0">
                  <a:pos x="109" y="191"/>
                </a:cxn>
                <a:cxn ang="0">
                  <a:pos x="106" y="211"/>
                </a:cxn>
                <a:cxn ang="0">
                  <a:pos x="102" y="228"/>
                </a:cxn>
                <a:cxn ang="0">
                  <a:pos x="100" y="248"/>
                </a:cxn>
                <a:cxn ang="0">
                  <a:pos x="98" y="268"/>
                </a:cxn>
                <a:cxn ang="0">
                  <a:pos x="82" y="257"/>
                </a:cxn>
                <a:cxn ang="0">
                  <a:pos x="69" y="248"/>
                </a:cxn>
                <a:cxn ang="0">
                  <a:pos x="55" y="237"/>
                </a:cxn>
                <a:cxn ang="0">
                  <a:pos x="44" y="226"/>
                </a:cxn>
                <a:cxn ang="0">
                  <a:pos x="33" y="215"/>
                </a:cxn>
                <a:cxn ang="0">
                  <a:pos x="22" y="202"/>
                </a:cxn>
                <a:cxn ang="0">
                  <a:pos x="11" y="191"/>
                </a:cxn>
                <a:cxn ang="0">
                  <a:pos x="0" y="180"/>
                </a:cxn>
                <a:cxn ang="0">
                  <a:pos x="0" y="154"/>
                </a:cxn>
                <a:cxn ang="0">
                  <a:pos x="2" y="130"/>
                </a:cxn>
                <a:cxn ang="0">
                  <a:pos x="7" y="106"/>
                </a:cxn>
                <a:cxn ang="0">
                  <a:pos x="11" y="81"/>
                </a:cxn>
                <a:cxn ang="0">
                  <a:pos x="11" y="81"/>
                </a:cxn>
              </a:cxnLst>
              <a:rect l="0" t="0" r="r" b="b"/>
              <a:pathLst>
                <a:path w="144" h="268">
                  <a:moveTo>
                    <a:pt x="11" y="81"/>
                  </a:moveTo>
                  <a:lnTo>
                    <a:pt x="16" y="70"/>
                  </a:lnTo>
                  <a:lnTo>
                    <a:pt x="20" y="62"/>
                  </a:lnTo>
                  <a:lnTo>
                    <a:pt x="22" y="51"/>
                  </a:lnTo>
                  <a:lnTo>
                    <a:pt x="27" y="40"/>
                  </a:lnTo>
                  <a:lnTo>
                    <a:pt x="33" y="29"/>
                  </a:lnTo>
                  <a:lnTo>
                    <a:pt x="38" y="20"/>
                  </a:lnTo>
                  <a:lnTo>
                    <a:pt x="42" y="9"/>
                  </a:lnTo>
                  <a:lnTo>
                    <a:pt x="49" y="0"/>
                  </a:lnTo>
                  <a:lnTo>
                    <a:pt x="58" y="9"/>
                  </a:lnTo>
                  <a:lnTo>
                    <a:pt x="69" y="20"/>
                  </a:lnTo>
                  <a:lnTo>
                    <a:pt x="80" y="29"/>
                  </a:lnTo>
                  <a:lnTo>
                    <a:pt x="91" y="40"/>
                  </a:lnTo>
                  <a:lnTo>
                    <a:pt x="104" y="49"/>
                  </a:lnTo>
                  <a:lnTo>
                    <a:pt x="115" y="57"/>
                  </a:lnTo>
                  <a:lnTo>
                    <a:pt x="129" y="66"/>
                  </a:lnTo>
                  <a:lnTo>
                    <a:pt x="144" y="75"/>
                  </a:lnTo>
                  <a:lnTo>
                    <a:pt x="137" y="90"/>
                  </a:lnTo>
                  <a:lnTo>
                    <a:pt x="133" y="103"/>
                  </a:lnTo>
                  <a:lnTo>
                    <a:pt x="129" y="117"/>
                  </a:lnTo>
                  <a:lnTo>
                    <a:pt x="124" y="132"/>
                  </a:lnTo>
                  <a:lnTo>
                    <a:pt x="120" y="145"/>
                  </a:lnTo>
                  <a:lnTo>
                    <a:pt x="117" y="160"/>
                  </a:lnTo>
                  <a:lnTo>
                    <a:pt x="113" y="176"/>
                  </a:lnTo>
                  <a:lnTo>
                    <a:pt x="109" y="191"/>
                  </a:lnTo>
                  <a:lnTo>
                    <a:pt x="106" y="211"/>
                  </a:lnTo>
                  <a:lnTo>
                    <a:pt x="102" y="228"/>
                  </a:lnTo>
                  <a:lnTo>
                    <a:pt x="100" y="248"/>
                  </a:lnTo>
                  <a:lnTo>
                    <a:pt x="98" y="268"/>
                  </a:lnTo>
                  <a:lnTo>
                    <a:pt x="82" y="257"/>
                  </a:lnTo>
                  <a:lnTo>
                    <a:pt x="69" y="248"/>
                  </a:lnTo>
                  <a:lnTo>
                    <a:pt x="55" y="237"/>
                  </a:lnTo>
                  <a:lnTo>
                    <a:pt x="44" y="226"/>
                  </a:lnTo>
                  <a:lnTo>
                    <a:pt x="33" y="215"/>
                  </a:lnTo>
                  <a:lnTo>
                    <a:pt x="22" y="202"/>
                  </a:lnTo>
                  <a:lnTo>
                    <a:pt x="11" y="191"/>
                  </a:lnTo>
                  <a:lnTo>
                    <a:pt x="0" y="180"/>
                  </a:lnTo>
                  <a:lnTo>
                    <a:pt x="0" y="154"/>
                  </a:lnTo>
                  <a:lnTo>
                    <a:pt x="2" y="130"/>
                  </a:lnTo>
                  <a:lnTo>
                    <a:pt x="7" y="106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98" y="105"/>
              <a:ext cx="67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51" y="3"/>
                </a:cxn>
                <a:cxn ang="0">
                  <a:pos x="60" y="5"/>
                </a:cxn>
                <a:cxn ang="0">
                  <a:pos x="67" y="5"/>
                </a:cxn>
                <a:cxn ang="0">
                  <a:pos x="60" y="7"/>
                </a:cxn>
                <a:cxn ang="0">
                  <a:pos x="53" y="7"/>
                </a:cxn>
                <a:cxn ang="0">
                  <a:pos x="47" y="9"/>
                </a:cxn>
                <a:cxn ang="0">
                  <a:pos x="40" y="11"/>
                </a:cxn>
                <a:cxn ang="0">
                  <a:pos x="31" y="14"/>
                </a:cxn>
                <a:cxn ang="0">
                  <a:pos x="24" y="16"/>
                </a:cxn>
                <a:cxn ang="0">
                  <a:pos x="18" y="18"/>
                </a:cxn>
                <a:cxn ang="0">
                  <a:pos x="11" y="20"/>
                </a:cxn>
                <a:cxn ang="0">
                  <a:pos x="7" y="18"/>
                </a:cxn>
                <a:cxn ang="0">
                  <a:pos x="4" y="14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7" h="20">
                  <a:moveTo>
                    <a:pt x="0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60" y="5"/>
                  </a:lnTo>
                  <a:lnTo>
                    <a:pt x="67" y="5"/>
                  </a:lnTo>
                  <a:lnTo>
                    <a:pt x="60" y="7"/>
                  </a:lnTo>
                  <a:lnTo>
                    <a:pt x="53" y="7"/>
                  </a:lnTo>
                  <a:lnTo>
                    <a:pt x="47" y="9"/>
                  </a:lnTo>
                  <a:lnTo>
                    <a:pt x="40" y="11"/>
                  </a:lnTo>
                  <a:lnTo>
                    <a:pt x="31" y="14"/>
                  </a:lnTo>
                  <a:lnTo>
                    <a:pt x="24" y="16"/>
                  </a:lnTo>
                  <a:lnTo>
                    <a:pt x="18" y="18"/>
                  </a:lnTo>
                  <a:lnTo>
                    <a:pt x="11" y="20"/>
                  </a:lnTo>
                  <a:lnTo>
                    <a:pt x="7" y="18"/>
                  </a:lnTo>
                  <a:lnTo>
                    <a:pt x="4" y="14"/>
                  </a:lnTo>
                  <a:lnTo>
                    <a:pt x="2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Freeform 19"/>
            <p:cNvSpPr>
              <a:spLocks/>
            </p:cNvSpPr>
            <p:nvPr userDrawn="1"/>
          </p:nvSpPr>
          <p:spPr bwMode="auto">
            <a:xfrm>
              <a:off x="773" y="135"/>
              <a:ext cx="62" cy="6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0" y="13"/>
                </a:cxn>
                <a:cxn ang="0">
                  <a:pos x="60" y="28"/>
                </a:cxn>
                <a:cxn ang="0">
                  <a:pos x="60" y="46"/>
                </a:cxn>
                <a:cxn ang="0">
                  <a:pos x="62" y="64"/>
                </a:cxn>
                <a:cxn ang="0">
                  <a:pos x="58" y="61"/>
                </a:cxn>
                <a:cxn ang="0">
                  <a:pos x="54" y="61"/>
                </a:cxn>
                <a:cxn ang="0">
                  <a:pos x="51" y="59"/>
                </a:cxn>
                <a:cxn ang="0">
                  <a:pos x="47" y="57"/>
                </a:cxn>
                <a:cxn ang="0">
                  <a:pos x="42" y="57"/>
                </a:cxn>
                <a:cxn ang="0">
                  <a:pos x="40" y="55"/>
                </a:cxn>
                <a:cxn ang="0">
                  <a:pos x="36" y="55"/>
                </a:cxn>
                <a:cxn ang="0">
                  <a:pos x="34" y="53"/>
                </a:cxn>
                <a:cxn ang="0">
                  <a:pos x="29" y="50"/>
                </a:cxn>
                <a:cxn ang="0">
                  <a:pos x="25" y="48"/>
                </a:cxn>
                <a:cxn ang="0">
                  <a:pos x="20" y="46"/>
                </a:cxn>
                <a:cxn ang="0">
                  <a:pos x="16" y="46"/>
                </a:cxn>
                <a:cxn ang="0">
                  <a:pos x="14" y="44"/>
                </a:cxn>
                <a:cxn ang="0">
                  <a:pos x="9" y="42"/>
                </a:cxn>
                <a:cxn ang="0">
                  <a:pos x="5" y="39"/>
                </a:cxn>
                <a:cxn ang="0">
                  <a:pos x="0" y="37"/>
                </a:cxn>
                <a:cxn ang="0">
                  <a:pos x="7" y="33"/>
                </a:cxn>
                <a:cxn ang="0">
                  <a:pos x="16" y="26"/>
                </a:cxn>
                <a:cxn ang="0">
                  <a:pos x="23" y="22"/>
                </a:cxn>
                <a:cxn ang="0">
                  <a:pos x="29" y="15"/>
                </a:cxn>
                <a:cxn ang="0">
                  <a:pos x="36" y="11"/>
                </a:cxn>
                <a:cxn ang="0">
                  <a:pos x="42" y="7"/>
                </a:cxn>
                <a:cxn ang="0">
                  <a:pos x="51" y="4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62" h="64">
                  <a:moveTo>
                    <a:pt x="58" y="0"/>
                  </a:moveTo>
                  <a:lnTo>
                    <a:pt x="60" y="13"/>
                  </a:lnTo>
                  <a:lnTo>
                    <a:pt x="60" y="28"/>
                  </a:lnTo>
                  <a:lnTo>
                    <a:pt x="60" y="46"/>
                  </a:lnTo>
                  <a:lnTo>
                    <a:pt x="62" y="64"/>
                  </a:lnTo>
                  <a:lnTo>
                    <a:pt x="58" y="61"/>
                  </a:lnTo>
                  <a:lnTo>
                    <a:pt x="54" y="61"/>
                  </a:lnTo>
                  <a:lnTo>
                    <a:pt x="51" y="59"/>
                  </a:lnTo>
                  <a:lnTo>
                    <a:pt x="47" y="57"/>
                  </a:lnTo>
                  <a:lnTo>
                    <a:pt x="42" y="57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4" y="53"/>
                  </a:lnTo>
                  <a:lnTo>
                    <a:pt x="29" y="50"/>
                  </a:lnTo>
                  <a:lnTo>
                    <a:pt x="25" y="48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7" y="33"/>
                  </a:lnTo>
                  <a:lnTo>
                    <a:pt x="16" y="26"/>
                  </a:lnTo>
                  <a:lnTo>
                    <a:pt x="23" y="22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42" y="7"/>
                  </a:lnTo>
                  <a:lnTo>
                    <a:pt x="51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628" y="190"/>
              <a:ext cx="207" cy="265"/>
            </a:xfrm>
            <a:custGeom>
              <a:avLst/>
              <a:gdLst/>
              <a:ahLst/>
              <a:cxnLst>
                <a:cxn ang="0">
                  <a:pos x="169" y="20"/>
                </a:cxn>
                <a:cxn ang="0">
                  <a:pos x="175" y="22"/>
                </a:cxn>
                <a:cxn ang="0">
                  <a:pos x="180" y="24"/>
                </a:cxn>
                <a:cxn ang="0">
                  <a:pos x="184" y="24"/>
                </a:cxn>
                <a:cxn ang="0">
                  <a:pos x="188" y="26"/>
                </a:cxn>
                <a:cxn ang="0">
                  <a:pos x="193" y="29"/>
                </a:cxn>
                <a:cxn ang="0">
                  <a:pos x="197" y="29"/>
                </a:cxn>
                <a:cxn ang="0">
                  <a:pos x="204" y="31"/>
                </a:cxn>
                <a:cxn ang="0">
                  <a:pos x="208" y="33"/>
                </a:cxn>
                <a:cxn ang="0">
                  <a:pos x="206" y="57"/>
                </a:cxn>
                <a:cxn ang="0">
                  <a:pos x="204" y="83"/>
                </a:cxn>
                <a:cxn ang="0">
                  <a:pos x="200" y="112"/>
                </a:cxn>
                <a:cxn ang="0">
                  <a:pos x="195" y="138"/>
                </a:cxn>
                <a:cxn ang="0">
                  <a:pos x="188" y="169"/>
                </a:cxn>
                <a:cxn ang="0">
                  <a:pos x="182" y="200"/>
                </a:cxn>
                <a:cxn ang="0">
                  <a:pos x="175" y="230"/>
                </a:cxn>
                <a:cxn ang="0">
                  <a:pos x="166" y="263"/>
                </a:cxn>
                <a:cxn ang="0">
                  <a:pos x="155" y="261"/>
                </a:cxn>
                <a:cxn ang="0">
                  <a:pos x="144" y="257"/>
                </a:cxn>
                <a:cxn ang="0">
                  <a:pos x="133" y="255"/>
                </a:cxn>
                <a:cxn ang="0">
                  <a:pos x="122" y="252"/>
                </a:cxn>
                <a:cxn ang="0">
                  <a:pos x="113" y="248"/>
                </a:cxn>
                <a:cxn ang="0">
                  <a:pos x="102" y="246"/>
                </a:cxn>
                <a:cxn ang="0">
                  <a:pos x="91" y="241"/>
                </a:cxn>
                <a:cxn ang="0">
                  <a:pos x="80" y="237"/>
                </a:cxn>
                <a:cxn ang="0">
                  <a:pos x="69" y="235"/>
                </a:cxn>
                <a:cxn ang="0">
                  <a:pos x="60" y="230"/>
                </a:cxn>
                <a:cxn ang="0">
                  <a:pos x="49" y="226"/>
                </a:cxn>
                <a:cxn ang="0">
                  <a:pos x="40" y="222"/>
                </a:cxn>
                <a:cxn ang="0">
                  <a:pos x="29" y="217"/>
                </a:cxn>
                <a:cxn ang="0">
                  <a:pos x="20" y="211"/>
                </a:cxn>
                <a:cxn ang="0">
                  <a:pos x="9" y="206"/>
                </a:cxn>
                <a:cxn ang="0">
                  <a:pos x="0" y="202"/>
                </a:cxn>
                <a:cxn ang="0">
                  <a:pos x="7" y="187"/>
                </a:cxn>
                <a:cxn ang="0">
                  <a:pos x="13" y="171"/>
                </a:cxn>
                <a:cxn ang="0">
                  <a:pos x="22" y="156"/>
                </a:cxn>
                <a:cxn ang="0">
                  <a:pos x="29" y="140"/>
                </a:cxn>
                <a:cxn ang="0">
                  <a:pos x="36" y="127"/>
                </a:cxn>
                <a:cxn ang="0">
                  <a:pos x="42" y="112"/>
                </a:cxn>
                <a:cxn ang="0">
                  <a:pos x="51" y="99"/>
                </a:cxn>
                <a:cxn ang="0">
                  <a:pos x="60" y="86"/>
                </a:cxn>
                <a:cxn ang="0">
                  <a:pos x="67" y="72"/>
                </a:cxn>
                <a:cxn ang="0">
                  <a:pos x="75" y="61"/>
                </a:cxn>
                <a:cxn ang="0">
                  <a:pos x="84" y="50"/>
                </a:cxn>
                <a:cxn ang="0">
                  <a:pos x="91" y="40"/>
                </a:cxn>
                <a:cxn ang="0">
                  <a:pos x="100" y="29"/>
                </a:cxn>
                <a:cxn ang="0">
                  <a:pos x="109" y="18"/>
                </a:cxn>
                <a:cxn ang="0">
                  <a:pos x="118" y="9"/>
                </a:cxn>
                <a:cxn ang="0">
                  <a:pos x="126" y="0"/>
                </a:cxn>
                <a:cxn ang="0">
                  <a:pos x="131" y="2"/>
                </a:cxn>
                <a:cxn ang="0">
                  <a:pos x="138" y="4"/>
                </a:cxn>
                <a:cxn ang="0">
                  <a:pos x="142" y="7"/>
                </a:cxn>
                <a:cxn ang="0">
                  <a:pos x="146" y="9"/>
                </a:cxn>
                <a:cxn ang="0">
                  <a:pos x="153" y="13"/>
                </a:cxn>
                <a:cxn ang="0">
                  <a:pos x="157" y="13"/>
                </a:cxn>
                <a:cxn ang="0">
                  <a:pos x="164" y="18"/>
                </a:cxn>
                <a:cxn ang="0">
                  <a:pos x="169" y="20"/>
                </a:cxn>
                <a:cxn ang="0">
                  <a:pos x="169" y="20"/>
                </a:cxn>
              </a:cxnLst>
              <a:rect l="0" t="0" r="r" b="b"/>
              <a:pathLst>
                <a:path w="208" h="263">
                  <a:moveTo>
                    <a:pt x="169" y="20"/>
                  </a:moveTo>
                  <a:lnTo>
                    <a:pt x="175" y="22"/>
                  </a:lnTo>
                  <a:lnTo>
                    <a:pt x="180" y="24"/>
                  </a:lnTo>
                  <a:lnTo>
                    <a:pt x="184" y="24"/>
                  </a:lnTo>
                  <a:lnTo>
                    <a:pt x="188" y="26"/>
                  </a:lnTo>
                  <a:lnTo>
                    <a:pt x="193" y="29"/>
                  </a:lnTo>
                  <a:lnTo>
                    <a:pt x="197" y="29"/>
                  </a:lnTo>
                  <a:lnTo>
                    <a:pt x="204" y="31"/>
                  </a:lnTo>
                  <a:lnTo>
                    <a:pt x="208" y="33"/>
                  </a:lnTo>
                  <a:lnTo>
                    <a:pt x="206" y="57"/>
                  </a:lnTo>
                  <a:lnTo>
                    <a:pt x="204" y="83"/>
                  </a:lnTo>
                  <a:lnTo>
                    <a:pt x="200" y="112"/>
                  </a:lnTo>
                  <a:lnTo>
                    <a:pt x="195" y="138"/>
                  </a:lnTo>
                  <a:lnTo>
                    <a:pt x="188" y="169"/>
                  </a:lnTo>
                  <a:lnTo>
                    <a:pt x="182" y="200"/>
                  </a:lnTo>
                  <a:lnTo>
                    <a:pt x="175" y="230"/>
                  </a:lnTo>
                  <a:lnTo>
                    <a:pt x="166" y="263"/>
                  </a:lnTo>
                  <a:lnTo>
                    <a:pt x="155" y="261"/>
                  </a:lnTo>
                  <a:lnTo>
                    <a:pt x="144" y="257"/>
                  </a:lnTo>
                  <a:lnTo>
                    <a:pt x="133" y="255"/>
                  </a:lnTo>
                  <a:lnTo>
                    <a:pt x="122" y="252"/>
                  </a:lnTo>
                  <a:lnTo>
                    <a:pt x="113" y="248"/>
                  </a:lnTo>
                  <a:lnTo>
                    <a:pt x="102" y="246"/>
                  </a:lnTo>
                  <a:lnTo>
                    <a:pt x="91" y="241"/>
                  </a:lnTo>
                  <a:lnTo>
                    <a:pt x="80" y="237"/>
                  </a:lnTo>
                  <a:lnTo>
                    <a:pt x="69" y="235"/>
                  </a:lnTo>
                  <a:lnTo>
                    <a:pt x="60" y="230"/>
                  </a:lnTo>
                  <a:lnTo>
                    <a:pt x="49" y="226"/>
                  </a:lnTo>
                  <a:lnTo>
                    <a:pt x="40" y="222"/>
                  </a:lnTo>
                  <a:lnTo>
                    <a:pt x="29" y="217"/>
                  </a:lnTo>
                  <a:lnTo>
                    <a:pt x="20" y="211"/>
                  </a:lnTo>
                  <a:lnTo>
                    <a:pt x="9" y="206"/>
                  </a:lnTo>
                  <a:lnTo>
                    <a:pt x="0" y="202"/>
                  </a:lnTo>
                  <a:lnTo>
                    <a:pt x="7" y="187"/>
                  </a:lnTo>
                  <a:lnTo>
                    <a:pt x="13" y="171"/>
                  </a:lnTo>
                  <a:lnTo>
                    <a:pt x="22" y="156"/>
                  </a:lnTo>
                  <a:lnTo>
                    <a:pt x="29" y="140"/>
                  </a:lnTo>
                  <a:lnTo>
                    <a:pt x="36" y="127"/>
                  </a:lnTo>
                  <a:lnTo>
                    <a:pt x="42" y="112"/>
                  </a:lnTo>
                  <a:lnTo>
                    <a:pt x="51" y="99"/>
                  </a:lnTo>
                  <a:lnTo>
                    <a:pt x="60" y="86"/>
                  </a:lnTo>
                  <a:lnTo>
                    <a:pt x="67" y="72"/>
                  </a:lnTo>
                  <a:lnTo>
                    <a:pt x="75" y="61"/>
                  </a:lnTo>
                  <a:lnTo>
                    <a:pt x="84" y="50"/>
                  </a:lnTo>
                  <a:lnTo>
                    <a:pt x="91" y="40"/>
                  </a:lnTo>
                  <a:lnTo>
                    <a:pt x="100" y="29"/>
                  </a:lnTo>
                  <a:lnTo>
                    <a:pt x="109" y="18"/>
                  </a:lnTo>
                  <a:lnTo>
                    <a:pt x="118" y="9"/>
                  </a:lnTo>
                  <a:lnTo>
                    <a:pt x="126" y="0"/>
                  </a:lnTo>
                  <a:lnTo>
                    <a:pt x="131" y="2"/>
                  </a:lnTo>
                  <a:lnTo>
                    <a:pt x="138" y="4"/>
                  </a:lnTo>
                  <a:lnTo>
                    <a:pt x="142" y="7"/>
                  </a:lnTo>
                  <a:lnTo>
                    <a:pt x="146" y="9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8"/>
                  </a:lnTo>
                  <a:lnTo>
                    <a:pt x="169" y="2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Freeform 17"/>
            <p:cNvSpPr>
              <a:spLocks/>
            </p:cNvSpPr>
            <p:nvPr userDrawn="1"/>
          </p:nvSpPr>
          <p:spPr bwMode="auto">
            <a:xfrm>
              <a:off x="818" y="230"/>
              <a:ext cx="117" cy="23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57" y="4"/>
                </a:cxn>
                <a:cxn ang="0">
                  <a:pos x="64" y="4"/>
                </a:cxn>
                <a:cxn ang="0">
                  <a:pos x="68" y="4"/>
                </a:cxn>
                <a:cxn ang="0">
                  <a:pos x="73" y="6"/>
                </a:cxn>
                <a:cxn ang="0">
                  <a:pos x="79" y="6"/>
                </a:cxn>
                <a:cxn ang="0">
                  <a:pos x="84" y="6"/>
                </a:cxn>
                <a:cxn ang="0">
                  <a:pos x="95" y="30"/>
                </a:cxn>
                <a:cxn ang="0">
                  <a:pos x="104" y="57"/>
                </a:cxn>
                <a:cxn ang="0">
                  <a:pos x="111" y="85"/>
                </a:cxn>
                <a:cxn ang="0">
                  <a:pos x="115" y="114"/>
                </a:cxn>
                <a:cxn ang="0">
                  <a:pos x="117" y="142"/>
                </a:cxn>
                <a:cxn ang="0">
                  <a:pos x="117" y="171"/>
                </a:cxn>
                <a:cxn ang="0">
                  <a:pos x="117" y="201"/>
                </a:cxn>
                <a:cxn ang="0">
                  <a:pos x="113" y="230"/>
                </a:cxn>
                <a:cxn ang="0">
                  <a:pos x="106" y="230"/>
                </a:cxn>
                <a:cxn ang="0">
                  <a:pos x="99" y="232"/>
                </a:cxn>
                <a:cxn ang="0">
                  <a:pos x="95" y="232"/>
                </a:cxn>
                <a:cxn ang="0">
                  <a:pos x="86" y="232"/>
                </a:cxn>
                <a:cxn ang="0">
                  <a:pos x="82" y="232"/>
                </a:cxn>
                <a:cxn ang="0">
                  <a:pos x="73" y="232"/>
                </a:cxn>
                <a:cxn ang="0">
                  <a:pos x="66" y="234"/>
                </a:cxn>
                <a:cxn ang="0">
                  <a:pos x="60" y="232"/>
                </a:cxn>
                <a:cxn ang="0">
                  <a:pos x="53" y="232"/>
                </a:cxn>
                <a:cxn ang="0">
                  <a:pos x="44" y="232"/>
                </a:cxn>
                <a:cxn ang="0">
                  <a:pos x="37" y="232"/>
                </a:cxn>
                <a:cxn ang="0">
                  <a:pos x="31" y="232"/>
                </a:cxn>
                <a:cxn ang="0">
                  <a:pos x="24" y="230"/>
                </a:cxn>
                <a:cxn ang="0">
                  <a:pos x="15" y="230"/>
                </a:cxn>
                <a:cxn ang="0">
                  <a:pos x="9" y="228"/>
                </a:cxn>
                <a:cxn ang="0">
                  <a:pos x="0" y="228"/>
                </a:cxn>
                <a:cxn ang="0">
                  <a:pos x="9" y="197"/>
                </a:cxn>
                <a:cxn ang="0">
                  <a:pos x="17" y="166"/>
                </a:cxn>
                <a:cxn ang="0">
                  <a:pos x="24" y="136"/>
                </a:cxn>
                <a:cxn ang="0">
                  <a:pos x="31" y="105"/>
                </a:cxn>
                <a:cxn ang="0">
                  <a:pos x="35" y="79"/>
                </a:cxn>
                <a:cxn ang="0">
                  <a:pos x="37" y="50"/>
                </a:cxn>
                <a:cxn ang="0">
                  <a:pos x="40" y="24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117" h="234">
                  <a:moveTo>
                    <a:pt x="42" y="0"/>
                  </a:moveTo>
                  <a:lnTo>
                    <a:pt x="48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6"/>
                  </a:lnTo>
                  <a:lnTo>
                    <a:pt x="95" y="30"/>
                  </a:lnTo>
                  <a:lnTo>
                    <a:pt x="104" y="57"/>
                  </a:lnTo>
                  <a:lnTo>
                    <a:pt x="111" y="85"/>
                  </a:lnTo>
                  <a:lnTo>
                    <a:pt x="115" y="114"/>
                  </a:lnTo>
                  <a:lnTo>
                    <a:pt x="117" y="142"/>
                  </a:lnTo>
                  <a:lnTo>
                    <a:pt x="117" y="171"/>
                  </a:lnTo>
                  <a:lnTo>
                    <a:pt x="117" y="201"/>
                  </a:lnTo>
                  <a:lnTo>
                    <a:pt x="113" y="230"/>
                  </a:lnTo>
                  <a:lnTo>
                    <a:pt x="106" y="230"/>
                  </a:lnTo>
                  <a:lnTo>
                    <a:pt x="99" y="232"/>
                  </a:lnTo>
                  <a:lnTo>
                    <a:pt x="95" y="232"/>
                  </a:lnTo>
                  <a:lnTo>
                    <a:pt x="86" y="232"/>
                  </a:lnTo>
                  <a:lnTo>
                    <a:pt x="82" y="232"/>
                  </a:lnTo>
                  <a:lnTo>
                    <a:pt x="73" y="232"/>
                  </a:lnTo>
                  <a:lnTo>
                    <a:pt x="66" y="234"/>
                  </a:lnTo>
                  <a:lnTo>
                    <a:pt x="60" y="232"/>
                  </a:lnTo>
                  <a:lnTo>
                    <a:pt x="53" y="232"/>
                  </a:lnTo>
                  <a:lnTo>
                    <a:pt x="44" y="232"/>
                  </a:lnTo>
                  <a:lnTo>
                    <a:pt x="37" y="232"/>
                  </a:lnTo>
                  <a:lnTo>
                    <a:pt x="31" y="232"/>
                  </a:lnTo>
                  <a:lnTo>
                    <a:pt x="24" y="230"/>
                  </a:lnTo>
                  <a:lnTo>
                    <a:pt x="15" y="230"/>
                  </a:lnTo>
                  <a:lnTo>
                    <a:pt x="9" y="228"/>
                  </a:lnTo>
                  <a:lnTo>
                    <a:pt x="0" y="228"/>
                  </a:lnTo>
                  <a:lnTo>
                    <a:pt x="9" y="197"/>
                  </a:lnTo>
                  <a:lnTo>
                    <a:pt x="17" y="166"/>
                  </a:lnTo>
                  <a:lnTo>
                    <a:pt x="24" y="136"/>
                  </a:lnTo>
                  <a:lnTo>
                    <a:pt x="31" y="105"/>
                  </a:lnTo>
                  <a:lnTo>
                    <a:pt x="35" y="79"/>
                  </a:lnTo>
                  <a:lnTo>
                    <a:pt x="37" y="50"/>
                  </a:lnTo>
                  <a:lnTo>
                    <a:pt x="40" y="2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Freeform 16"/>
            <p:cNvSpPr>
              <a:spLocks/>
            </p:cNvSpPr>
            <p:nvPr userDrawn="1"/>
          </p:nvSpPr>
          <p:spPr bwMode="auto">
            <a:xfrm>
              <a:off x="855" y="153"/>
              <a:ext cx="30" cy="5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5" y="41"/>
                </a:cxn>
                <a:cxn ang="0">
                  <a:pos x="3" y="26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5" y="43"/>
                </a:cxn>
                <a:cxn ang="0">
                  <a:pos x="29" y="52"/>
                </a:cxn>
                <a:cxn ang="0">
                  <a:pos x="31" y="57"/>
                </a:cxn>
                <a:cxn ang="0">
                  <a:pos x="29" y="57"/>
                </a:cxn>
                <a:cxn ang="0">
                  <a:pos x="25" y="57"/>
                </a:cxn>
                <a:cxn ang="0">
                  <a:pos x="23" y="57"/>
                </a:cxn>
                <a:cxn ang="0">
                  <a:pos x="18" y="54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9" y="52"/>
                </a:cxn>
                <a:cxn ang="0">
                  <a:pos x="5" y="52"/>
                </a:cxn>
                <a:cxn ang="0">
                  <a:pos x="5" y="52"/>
                </a:cxn>
              </a:cxnLst>
              <a:rect l="0" t="0" r="r" b="b"/>
              <a:pathLst>
                <a:path w="31" h="57">
                  <a:moveTo>
                    <a:pt x="5" y="52"/>
                  </a:moveTo>
                  <a:lnTo>
                    <a:pt x="5" y="41"/>
                  </a:lnTo>
                  <a:lnTo>
                    <a:pt x="3" y="26"/>
                  </a:lnTo>
                  <a:lnTo>
                    <a:pt x="3" y="10"/>
                  </a:lnTo>
                  <a:lnTo>
                    <a:pt x="0" y="0"/>
                  </a:lnTo>
                  <a:lnTo>
                    <a:pt x="5" y="6"/>
                  </a:lnTo>
                  <a:lnTo>
                    <a:pt x="9" y="13"/>
                  </a:lnTo>
                  <a:lnTo>
                    <a:pt x="14" y="19"/>
                  </a:lnTo>
                  <a:lnTo>
                    <a:pt x="16" y="28"/>
                  </a:lnTo>
                  <a:lnTo>
                    <a:pt x="20" y="37"/>
                  </a:lnTo>
                  <a:lnTo>
                    <a:pt x="25" y="43"/>
                  </a:lnTo>
                  <a:lnTo>
                    <a:pt x="29" y="52"/>
                  </a:lnTo>
                  <a:lnTo>
                    <a:pt x="31" y="57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Freeform 15"/>
            <p:cNvSpPr>
              <a:spLocks/>
            </p:cNvSpPr>
            <p:nvPr userDrawn="1"/>
          </p:nvSpPr>
          <p:spPr bwMode="auto">
            <a:xfrm>
              <a:off x="883" y="158"/>
              <a:ext cx="5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  <a:cxn ang="0">
                  <a:pos x="15" y="11"/>
                </a:cxn>
                <a:cxn ang="0">
                  <a:pos x="22" y="15"/>
                </a:cxn>
                <a:cxn ang="0">
                  <a:pos x="31" y="22"/>
                </a:cxn>
                <a:cxn ang="0">
                  <a:pos x="38" y="29"/>
                </a:cxn>
                <a:cxn ang="0">
                  <a:pos x="44" y="35"/>
                </a:cxn>
                <a:cxn ang="0">
                  <a:pos x="51" y="42"/>
                </a:cxn>
                <a:cxn ang="0">
                  <a:pos x="58" y="51"/>
                </a:cxn>
                <a:cxn ang="0">
                  <a:pos x="55" y="51"/>
                </a:cxn>
                <a:cxn ang="0">
                  <a:pos x="53" y="51"/>
                </a:cxn>
                <a:cxn ang="0">
                  <a:pos x="51" y="53"/>
                </a:cxn>
                <a:cxn ang="0">
                  <a:pos x="49" y="53"/>
                </a:cxn>
                <a:cxn ang="0">
                  <a:pos x="44" y="53"/>
                </a:cxn>
                <a:cxn ang="0">
                  <a:pos x="42" y="53"/>
                </a:cxn>
                <a:cxn ang="0">
                  <a:pos x="40" y="53"/>
                </a:cxn>
                <a:cxn ang="0">
                  <a:pos x="35" y="53"/>
                </a:cxn>
                <a:cxn ang="0">
                  <a:pos x="31" y="46"/>
                </a:cxn>
                <a:cxn ang="0">
                  <a:pos x="27" y="40"/>
                </a:cxn>
                <a:cxn ang="0">
                  <a:pos x="22" y="33"/>
                </a:cxn>
                <a:cxn ang="0">
                  <a:pos x="18" y="26"/>
                </a:cxn>
                <a:cxn ang="0">
                  <a:pos x="13" y="20"/>
                </a:cxn>
                <a:cxn ang="0">
                  <a:pos x="9" y="11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lnTo>
                    <a:pt x="7" y="4"/>
                  </a:lnTo>
                  <a:lnTo>
                    <a:pt x="15" y="11"/>
                  </a:lnTo>
                  <a:lnTo>
                    <a:pt x="22" y="15"/>
                  </a:lnTo>
                  <a:lnTo>
                    <a:pt x="31" y="22"/>
                  </a:lnTo>
                  <a:lnTo>
                    <a:pt x="38" y="29"/>
                  </a:lnTo>
                  <a:lnTo>
                    <a:pt x="44" y="35"/>
                  </a:lnTo>
                  <a:lnTo>
                    <a:pt x="51" y="42"/>
                  </a:lnTo>
                  <a:lnTo>
                    <a:pt x="58" y="51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40" y="53"/>
                  </a:lnTo>
                  <a:lnTo>
                    <a:pt x="35" y="53"/>
                  </a:lnTo>
                  <a:lnTo>
                    <a:pt x="31" y="46"/>
                  </a:lnTo>
                  <a:lnTo>
                    <a:pt x="27" y="40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0"/>
                  </a:lnTo>
                  <a:lnTo>
                    <a:pt x="9" y="11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 userDrawn="1"/>
          </p:nvSpPr>
          <p:spPr bwMode="auto">
            <a:xfrm>
              <a:off x="730" y="128"/>
              <a:ext cx="70" cy="3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5" y="5"/>
                </a:cxn>
                <a:cxn ang="0">
                  <a:pos x="58" y="7"/>
                </a:cxn>
                <a:cxn ang="0">
                  <a:pos x="51" y="11"/>
                </a:cxn>
                <a:cxn ang="0">
                  <a:pos x="45" y="16"/>
                </a:cxn>
                <a:cxn ang="0">
                  <a:pos x="38" y="20"/>
                </a:cxn>
                <a:cxn ang="0">
                  <a:pos x="31" y="25"/>
                </a:cxn>
                <a:cxn ang="0">
                  <a:pos x="25" y="27"/>
                </a:cxn>
                <a:cxn ang="0">
                  <a:pos x="20" y="31"/>
                </a:cxn>
                <a:cxn ang="0">
                  <a:pos x="18" y="29"/>
                </a:cxn>
                <a:cxn ang="0">
                  <a:pos x="16" y="29"/>
                </a:cxn>
                <a:cxn ang="0">
                  <a:pos x="11" y="27"/>
                </a:cxn>
                <a:cxn ang="0">
                  <a:pos x="9" y="25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7" y="16"/>
                </a:cxn>
                <a:cxn ang="0">
                  <a:pos x="16" y="14"/>
                </a:cxn>
                <a:cxn ang="0">
                  <a:pos x="25" y="11"/>
                </a:cxn>
                <a:cxn ang="0">
                  <a:pos x="34" y="9"/>
                </a:cxn>
                <a:cxn ang="0">
                  <a:pos x="45" y="5"/>
                </a:cxn>
                <a:cxn ang="0">
                  <a:pos x="53" y="3"/>
                </a:cxn>
                <a:cxn ang="0">
                  <a:pos x="62" y="3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69" h="31">
                  <a:moveTo>
                    <a:pt x="69" y="0"/>
                  </a:moveTo>
                  <a:lnTo>
                    <a:pt x="65" y="5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5" y="16"/>
                  </a:lnTo>
                  <a:lnTo>
                    <a:pt x="38" y="20"/>
                  </a:lnTo>
                  <a:lnTo>
                    <a:pt x="31" y="25"/>
                  </a:lnTo>
                  <a:lnTo>
                    <a:pt x="25" y="27"/>
                  </a:lnTo>
                  <a:lnTo>
                    <a:pt x="20" y="31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7" y="16"/>
                  </a:lnTo>
                  <a:lnTo>
                    <a:pt x="16" y="14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3" y="3"/>
                  </a:lnTo>
                  <a:lnTo>
                    <a:pt x="62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Freeform 13"/>
            <p:cNvSpPr>
              <a:spLocks/>
            </p:cNvSpPr>
            <p:nvPr userDrawn="1"/>
          </p:nvSpPr>
          <p:spPr bwMode="auto">
            <a:xfrm>
              <a:off x="515" y="155"/>
              <a:ext cx="215" cy="225"/>
            </a:xfrm>
            <a:custGeom>
              <a:avLst/>
              <a:gdLst/>
              <a:ahLst/>
              <a:cxnLst>
                <a:cxn ang="0">
                  <a:pos x="215" y="22"/>
                </a:cxn>
                <a:cxn ang="0">
                  <a:pos x="206" y="31"/>
                </a:cxn>
                <a:cxn ang="0">
                  <a:pos x="198" y="39"/>
                </a:cxn>
                <a:cxn ang="0">
                  <a:pos x="189" y="50"/>
                </a:cxn>
                <a:cxn ang="0">
                  <a:pos x="180" y="61"/>
                </a:cxn>
                <a:cxn ang="0">
                  <a:pos x="171" y="72"/>
                </a:cxn>
                <a:cxn ang="0">
                  <a:pos x="164" y="85"/>
                </a:cxn>
                <a:cxn ang="0">
                  <a:pos x="155" y="96"/>
                </a:cxn>
                <a:cxn ang="0">
                  <a:pos x="147" y="110"/>
                </a:cxn>
                <a:cxn ang="0">
                  <a:pos x="140" y="123"/>
                </a:cxn>
                <a:cxn ang="0">
                  <a:pos x="131" y="136"/>
                </a:cxn>
                <a:cxn ang="0">
                  <a:pos x="124" y="149"/>
                </a:cxn>
                <a:cxn ang="0">
                  <a:pos x="116" y="162"/>
                </a:cxn>
                <a:cxn ang="0">
                  <a:pos x="109" y="178"/>
                </a:cxn>
                <a:cxn ang="0">
                  <a:pos x="102" y="193"/>
                </a:cxn>
                <a:cxn ang="0">
                  <a:pos x="96" y="208"/>
                </a:cxn>
                <a:cxn ang="0">
                  <a:pos x="89" y="224"/>
                </a:cxn>
                <a:cxn ang="0">
                  <a:pos x="76" y="215"/>
                </a:cxn>
                <a:cxn ang="0">
                  <a:pos x="62" y="206"/>
                </a:cxn>
                <a:cxn ang="0">
                  <a:pos x="51" y="197"/>
                </a:cxn>
                <a:cxn ang="0">
                  <a:pos x="38" y="189"/>
                </a:cxn>
                <a:cxn ang="0">
                  <a:pos x="27" y="178"/>
                </a:cxn>
                <a:cxn ang="0">
                  <a:pos x="18" y="169"/>
                </a:cxn>
                <a:cxn ang="0">
                  <a:pos x="9" y="160"/>
                </a:cxn>
                <a:cxn ang="0">
                  <a:pos x="0" y="149"/>
                </a:cxn>
                <a:cxn ang="0">
                  <a:pos x="9" y="138"/>
                </a:cxn>
                <a:cxn ang="0">
                  <a:pos x="18" y="125"/>
                </a:cxn>
                <a:cxn ang="0">
                  <a:pos x="27" y="114"/>
                </a:cxn>
                <a:cxn ang="0">
                  <a:pos x="38" y="101"/>
                </a:cxn>
                <a:cxn ang="0">
                  <a:pos x="49" y="90"/>
                </a:cxn>
                <a:cxn ang="0">
                  <a:pos x="60" y="81"/>
                </a:cxn>
                <a:cxn ang="0">
                  <a:pos x="71" y="70"/>
                </a:cxn>
                <a:cxn ang="0">
                  <a:pos x="82" y="59"/>
                </a:cxn>
                <a:cxn ang="0">
                  <a:pos x="96" y="50"/>
                </a:cxn>
                <a:cxn ang="0">
                  <a:pos x="107" y="42"/>
                </a:cxn>
                <a:cxn ang="0">
                  <a:pos x="120" y="33"/>
                </a:cxn>
                <a:cxn ang="0">
                  <a:pos x="133" y="26"/>
                </a:cxn>
                <a:cxn ang="0">
                  <a:pos x="147" y="17"/>
                </a:cxn>
                <a:cxn ang="0">
                  <a:pos x="160" y="11"/>
                </a:cxn>
                <a:cxn ang="0">
                  <a:pos x="173" y="4"/>
                </a:cxn>
                <a:cxn ang="0">
                  <a:pos x="186" y="0"/>
                </a:cxn>
                <a:cxn ang="0">
                  <a:pos x="189" y="2"/>
                </a:cxn>
                <a:cxn ang="0">
                  <a:pos x="193" y="4"/>
                </a:cxn>
                <a:cxn ang="0">
                  <a:pos x="198" y="6"/>
                </a:cxn>
                <a:cxn ang="0">
                  <a:pos x="200" y="11"/>
                </a:cxn>
                <a:cxn ang="0">
                  <a:pos x="204" y="13"/>
                </a:cxn>
                <a:cxn ang="0">
                  <a:pos x="209" y="15"/>
                </a:cxn>
                <a:cxn ang="0">
                  <a:pos x="211" y="17"/>
                </a:cxn>
                <a:cxn ang="0">
                  <a:pos x="215" y="22"/>
                </a:cxn>
                <a:cxn ang="0">
                  <a:pos x="215" y="22"/>
                </a:cxn>
              </a:cxnLst>
              <a:rect l="0" t="0" r="r" b="b"/>
              <a:pathLst>
                <a:path w="215" h="224">
                  <a:moveTo>
                    <a:pt x="215" y="22"/>
                  </a:moveTo>
                  <a:lnTo>
                    <a:pt x="206" y="31"/>
                  </a:lnTo>
                  <a:lnTo>
                    <a:pt x="198" y="39"/>
                  </a:lnTo>
                  <a:lnTo>
                    <a:pt x="189" y="50"/>
                  </a:lnTo>
                  <a:lnTo>
                    <a:pt x="180" y="61"/>
                  </a:lnTo>
                  <a:lnTo>
                    <a:pt x="171" y="72"/>
                  </a:lnTo>
                  <a:lnTo>
                    <a:pt x="164" y="85"/>
                  </a:lnTo>
                  <a:lnTo>
                    <a:pt x="155" y="96"/>
                  </a:lnTo>
                  <a:lnTo>
                    <a:pt x="147" y="110"/>
                  </a:lnTo>
                  <a:lnTo>
                    <a:pt x="140" y="123"/>
                  </a:lnTo>
                  <a:lnTo>
                    <a:pt x="131" y="136"/>
                  </a:lnTo>
                  <a:lnTo>
                    <a:pt x="124" y="149"/>
                  </a:lnTo>
                  <a:lnTo>
                    <a:pt x="116" y="162"/>
                  </a:lnTo>
                  <a:lnTo>
                    <a:pt x="109" y="178"/>
                  </a:lnTo>
                  <a:lnTo>
                    <a:pt x="102" y="193"/>
                  </a:lnTo>
                  <a:lnTo>
                    <a:pt x="96" y="208"/>
                  </a:lnTo>
                  <a:lnTo>
                    <a:pt x="89" y="224"/>
                  </a:lnTo>
                  <a:lnTo>
                    <a:pt x="76" y="215"/>
                  </a:lnTo>
                  <a:lnTo>
                    <a:pt x="62" y="206"/>
                  </a:lnTo>
                  <a:lnTo>
                    <a:pt x="51" y="197"/>
                  </a:lnTo>
                  <a:lnTo>
                    <a:pt x="38" y="189"/>
                  </a:lnTo>
                  <a:lnTo>
                    <a:pt x="27" y="178"/>
                  </a:lnTo>
                  <a:lnTo>
                    <a:pt x="18" y="169"/>
                  </a:lnTo>
                  <a:lnTo>
                    <a:pt x="9" y="160"/>
                  </a:lnTo>
                  <a:lnTo>
                    <a:pt x="0" y="149"/>
                  </a:lnTo>
                  <a:lnTo>
                    <a:pt x="9" y="138"/>
                  </a:lnTo>
                  <a:lnTo>
                    <a:pt x="18" y="125"/>
                  </a:lnTo>
                  <a:lnTo>
                    <a:pt x="27" y="114"/>
                  </a:lnTo>
                  <a:lnTo>
                    <a:pt x="38" y="101"/>
                  </a:lnTo>
                  <a:lnTo>
                    <a:pt x="49" y="90"/>
                  </a:lnTo>
                  <a:lnTo>
                    <a:pt x="60" y="81"/>
                  </a:lnTo>
                  <a:lnTo>
                    <a:pt x="71" y="70"/>
                  </a:lnTo>
                  <a:lnTo>
                    <a:pt x="82" y="59"/>
                  </a:lnTo>
                  <a:lnTo>
                    <a:pt x="96" y="50"/>
                  </a:lnTo>
                  <a:lnTo>
                    <a:pt x="107" y="42"/>
                  </a:lnTo>
                  <a:lnTo>
                    <a:pt x="120" y="33"/>
                  </a:lnTo>
                  <a:lnTo>
                    <a:pt x="133" y="26"/>
                  </a:lnTo>
                  <a:lnTo>
                    <a:pt x="147" y="17"/>
                  </a:lnTo>
                  <a:lnTo>
                    <a:pt x="160" y="11"/>
                  </a:lnTo>
                  <a:lnTo>
                    <a:pt x="173" y="4"/>
                  </a:lnTo>
                  <a:lnTo>
                    <a:pt x="186" y="0"/>
                  </a:lnTo>
                  <a:lnTo>
                    <a:pt x="189" y="2"/>
                  </a:lnTo>
                  <a:lnTo>
                    <a:pt x="193" y="4"/>
                  </a:lnTo>
                  <a:lnTo>
                    <a:pt x="198" y="6"/>
                  </a:lnTo>
                  <a:lnTo>
                    <a:pt x="200" y="11"/>
                  </a:lnTo>
                  <a:lnTo>
                    <a:pt x="204" y="13"/>
                  </a:lnTo>
                  <a:lnTo>
                    <a:pt x="209" y="15"/>
                  </a:lnTo>
                  <a:lnTo>
                    <a:pt x="211" y="17"/>
                  </a:lnTo>
                  <a:lnTo>
                    <a:pt x="215" y="22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575" y="418"/>
              <a:ext cx="210" cy="242"/>
            </a:xfrm>
            <a:custGeom>
              <a:avLst/>
              <a:gdLst/>
              <a:ahLst/>
              <a:cxnLst>
                <a:cxn ang="0">
                  <a:pos x="13" y="108"/>
                </a:cxn>
                <a:cxn ang="0">
                  <a:pos x="15" y="94"/>
                </a:cxn>
                <a:cxn ang="0">
                  <a:pos x="20" y="79"/>
                </a:cxn>
                <a:cxn ang="0">
                  <a:pos x="24" y="66"/>
                </a:cxn>
                <a:cxn ang="0">
                  <a:pos x="26" y="53"/>
                </a:cxn>
                <a:cxn ang="0">
                  <a:pos x="31" y="40"/>
                </a:cxn>
                <a:cxn ang="0">
                  <a:pos x="35" y="26"/>
                </a:cxn>
                <a:cxn ang="0">
                  <a:pos x="40" y="13"/>
                </a:cxn>
                <a:cxn ang="0">
                  <a:pos x="44" y="0"/>
                </a:cxn>
                <a:cxn ang="0">
                  <a:pos x="53" y="4"/>
                </a:cxn>
                <a:cxn ang="0">
                  <a:pos x="64" y="11"/>
                </a:cxn>
                <a:cxn ang="0">
                  <a:pos x="73" y="15"/>
                </a:cxn>
                <a:cxn ang="0">
                  <a:pos x="82" y="20"/>
                </a:cxn>
                <a:cxn ang="0">
                  <a:pos x="93" y="24"/>
                </a:cxn>
                <a:cxn ang="0">
                  <a:pos x="104" y="29"/>
                </a:cxn>
                <a:cxn ang="0">
                  <a:pos x="113" y="33"/>
                </a:cxn>
                <a:cxn ang="0">
                  <a:pos x="124" y="37"/>
                </a:cxn>
                <a:cxn ang="0">
                  <a:pos x="135" y="40"/>
                </a:cxn>
                <a:cxn ang="0">
                  <a:pos x="146" y="44"/>
                </a:cxn>
                <a:cxn ang="0">
                  <a:pos x="157" y="48"/>
                </a:cxn>
                <a:cxn ang="0">
                  <a:pos x="168" y="50"/>
                </a:cxn>
                <a:cxn ang="0">
                  <a:pos x="177" y="53"/>
                </a:cxn>
                <a:cxn ang="0">
                  <a:pos x="188" y="57"/>
                </a:cxn>
                <a:cxn ang="0">
                  <a:pos x="199" y="59"/>
                </a:cxn>
                <a:cxn ang="0">
                  <a:pos x="210" y="61"/>
                </a:cxn>
                <a:cxn ang="0">
                  <a:pos x="206" y="75"/>
                </a:cxn>
                <a:cxn ang="0">
                  <a:pos x="202" y="88"/>
                </a:cxn>
                <a:cxn ang="0">
                  <a:pos x="197" y="103"/>
                </a:cxn>
                <a:cxn ang="0">
                  <a:pos x="193" y="116"/>
                </a:cxn>
                <a:cxn ang="0">
                  <a:pos x="186" y="129"/>
                </a:cxn>
                <a:cxn ang="0">
                  <a:pos x="182" y="143"/>
                </a:cxn>
                <a:cxn ang="0">
                  <a:pos x="177" y="158"/>
                </a:cxn>
                <a:cxn ang="0">
                  <a:pos x="171" y="171"/>
                </a:cxn>
                <a:cxn ang="0">
                  <a:pos x="166" y="180"/>
                </a:cxn>
                <a:cxn ang="0">
                  <a:pos x="162" y="191"/>
                </a:cxn>
                <a:cxn ang="0">
                  <a:pos x="157" y="200"/>
                </a:cxn>
                <a:cxn ang="0">
                  <a:pos x="153" y="208"/>
                </a:cxn>
                <a:cxn ang="0">
                  <a:pos x="148" y="217"/>
                </a:cxn>
                <a:cxn ang="0">
                  <a:pos x="142" y="226"/>
                </a:cxn>
                <a:cxn ang="0">
                  <a:pos x="137" y="235"/>
                </a:cxn>
                <a:cxn ang="0">
                  <a:pos x="133" y="244"/>
                </a:cxn>
                <a:cxn ang="0">
                  <a:pos x="124" y="241"/>
                </a:cxn>
                <a:cxn ang="0">
                  <a:pos x="115" y="239"/>
                </a:cxn>
                <a:cxn ang="0">
                  <a:pos x="106" y="237"/>
                </a:cxn>
                <a:cxn ang="0">
                  <a:pos x="97" y="235"/>
                </a:cxn>
                <a:cxn ang="0">
                  <a:pos x="89" y="233"/>
                </a:cxn>
                <a:cxn ang="0">
                  <a:pos x="80" y="230"/>
                </a:cxn>
                <a:cxn ang="0">
                  <a:pos x="71" y="226"/>
                </a:cxn>
                <a:cxn ang="0">
                  <a:pos x="62" y="224"/>
                </a:cxn>
                <a:cxn ang="0">
                  <a:pos x="53" y="219"/>
                </a:cxn>
                <a:cxn ang="0">
                  <a:pos x="44" y="217"/>
                </a:cxn>
                <a:cxn ang="0">
                  <a:pos x="38" y="213"/>
                </a:cxn>
                <a:cxn ang="0">
                  <a:pos x="29" y="208"/>
                </a:cxn>
                <a:cxn ang="0">
                  <a:pos x="22" y="206"/>
                </a:cxn>
                <a:cxn ang="0">
                  <a:pos x="13" y="202"/>
                </a:cxn>
                <a:cxn ang="0">
                  <a:pos x="7" y="197"/>
                </a:cxn>
                <a:cxn ang="0">
                  <a:pos x="0" y="193"/>
                </a:cxn>
                <a:cxn ang="0">
                  <a:pos x="2" y="173"/>
                </a:cxn>
                <a:cxn ang="0">
                  <a:pos x="4" y="151"/>
                </a:cxn>
                <a:cxn ang="0">
                  <a:pos x="9" y="129"/>
                </a:cxn>
                <a:cxn ang="0">
                  <a:pos x="13" y="108"/>
                </a:cxn>
                <a:cxn ang="0">
                  <a:pos x="13" y="108"/>
                </a:cxn>
              </a:cxnLst>
              <a:rect l="0" t="0" r="r" b="b"/>
              <a:pathLst>
                <a:path w="210" h="244">
                  <a:moveTo>
                    <a:pt x="13" y="108"/>
                  </a:moveTo>
                  <a:lnTo>
                    <a:pt x="15" y="94"/>
                  </a:lnTo>
                  <a:lnTo>
                    <a:pt x="20" y="79"/>
                  </a:lnTo>
                  <a:lnTo>
                    <a:pt x="24" y="66"/>
                  </a:lnTo>
                  <a:lnTo>
                    <a:pt x="26" y="53"/>
                  </a:lnTo>
                  <a:lnTo>
                    <a:pt x="31" y="40"/>
                  </a:lnTo>
                  <a:lnTo>
                    <a:pt x="35" y="26"/>
                  </a:lnTo>
                  <a:lnTo>
                    <a:pt x="40" y="13"/>
                  </a:lnTo>
                  <a:lnTo>
                    <a:pt x="44" y="0"/>
                  </a:lnTo>
                  <a:lnTo>
                    <a:pt x="53" y="4"/>
                  </a:lnTo>
                  <a:lnTo>
                    <a:pt x="64" y="11"/>
                  </a:lnTo>
                  <a:lnTo>
                    <a:pt x="73" y="15"/>
                  </a:lnTo>
                  <a:lnTo>
                    <a:pt x="82" y="20"/>
                  </a:lnTo>
                  <a:lnTo>
                    <a:pt x="93" y="24"/>
                  </a:lnTo>
                  <a:lnTo>
                    <a:pt x="104" y="29"/>
                  </a:lnTo>
                  <a:lnTo>
                    <a:pt x="113" y="33"/>
                  </a:lnTo>
                  <a:lnTo>
                    <a:pt x="124" y="37"/>
                  </a:lnTo>
                  <a:lnTo>
                    <a:pt x="135" y="40"/>
                  </a:lnTo>
                  <a:lnTo>
                    <a:pt x="146" y="44"/>
                  </a:lnTo>
                  <a:lnTo>
                    <a:pt x="157" y="48"/>
                  </a:lnTo>
                  <a:lnTo>
                    <a:pt x="168" y="50"/>
                  </a:lnTo>
                  <a:lnTo>
                    <a:pt x="177" y="53"/>
                  </a:lnTo>
                  <a:lnTo>
                    <a:pt x="188" y="57"/>
                  </a:lnTo>
                  <a:lnTo>
                    <a:pt x="199" y="59"/>
                  </a:lnTo>
                  <a:lnTo>
                    <a:pt x="210" y="61"/>
                  </a:lnTo>
                  <a:lnTo>
                    <a:pt x="206" y="75"/>
                  </a:lnTo>
                  <a:lnTo>
                    <a:pt x="202" y="88"/>
                  </a:lnTo>
                  <a:lnTo>
                    <a:pt x="197" y="103"/>
                  </a:lnTo>
                  <a:lnTo>
                    <a:pt x="193" y="116"/>
                  </a:lnTo>
                  <a:lnTo>
                    <a:pt x="186" y="129"/>
                  </a:lnTo>
                  <a:lnTo>
                    <a:pt x="182" y="143"/>
                  </a:lnTo>
                  <a:lnTo>
                    <a:pt x="177" y="158"/>
                  </a:lnTo>
                  <a:lnTo>
                    <a:pt x="171" y="171"/>
                  </a:lnTo>
                  <a:lnTo>
                    <a:pt x="166" y="180"/>
                  </a:lnTo>
                  <a:lnTo>
                    <a:pt x="162" y="191"/>
                  </a:lnTo>
                  <a:lnTo>
                    <a:pt x="157" y="200"/>
                  </a:lnTo>
                  <a:lnTo>
                    <a:pt x="153" y="208"/>
                  </a:lnTo>
                  <a:lnTo>
                    <a:pt x="148" y="217"/>
                  </a:lnTo>
                  <a:lnTo>
                    <a:pt x="142" y="226"/>
                  </a:lnTo>
                  <a:lnTo>
                    <a:pt x="137" y="235"/>
                  </a:lnTo>
                  <a:lnTo>
                    <a:pt x="133" y="244"/>
                  </a:lnTo>
                  <a:lnTo>
                    <a:pt x="124" y="241"/>
                  </a:lnTo>
                  <a:lnTo>
                    <a:pt x="115" y="239"/>
                  </a:lnTo>
                  <a:lnTo>
                    <a:pt x="106" y="237"/>
                  </a:lnTo>
                  <a:lnTo>
                    <a:pt x="97" y="235"/>
                  </a:lnTo>
                  <a:lnTo>
                    <a:pt x="89" y="233"/>
                  </a:lnTo>
                  <a:lnTo>
                    <a:pt x="80" y="230"/>
                  </a:lnTo>
                  <a:lnTo>
                    <a:pt x="71" y="226"/>
                  </a:lnTo>
                  <a:lnTo>
                    <a:pt x="62" y="224"/>
                  </a:lnTo>
                  <a:lnTo>
                    <a:pt x="53" y="219"/>
                  </a:lnTo>
                  <a:lnTo>
                    <a:pt x="44" y="217"/>
                  </a:lnTo>
                  <a:lnTo>
                    <a:pt x="38" y="213"/>
                  </a:lnTo>
                  <a:lnTo>
                    <a:pt x="29" y="208"/>
                  </a:lnTo>
                  <a:lnTo>
                    <a:pt x="22" y="206"/>
                  </a:lnTo>
                  <a:lnTo>
                    <a:pt x="13" y="202"/>
                  </a:lnTo>
                  <a:lnTo>
                    <a:pt x="7" y="197"/>
                  </a:lnTo>
                  <a:lnTo>
                    <a:pt x="0" y="193"/>
                  </a:lnTo>
                  <a:lnTo>
                    <a:pt x="2" y="173"/>
                  </a:lnTo>
                  <a:lnTo>
                    <a:pt x="4" y="151"/>
                  </a:lnTo>
                  <a:lnTo>
                    <a:pt x="9" y="129"/>
                  </a:lnTo>
                  <a:lnTo>
                    <a:pt x="13" y="108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Freeform 11"/>
            <p:cNvSpPr>
              <a:spLocks/>
            </p:cNvSpPr>
            <p:nvPr userDrawn="1"/>
          </p:nvSpPr>
          <p:spPr bwMode="auto">
            <a:xfrm>
              <a:off x="930" y="225"/>
              <a:ext cx="93" cy="230"/>
            </a:xfrm>
            <a:custGeom>
              <a:avLst/>
              <a:gdLst/>
              <a:ahLst/>
              <a:cxnLst>
                <a:cxn ang="0">
                  <a:pos x="93" y="184"/>
                </a:cxn>
                <a:cxn ang="0">
                  <a:pos x="90" y="191"/>
                </a:cxn>
                <a:cxn ang="0">
                  <a:pos x="86" y="195"/>
                </a:cxn>
                <a:cxn ang="0">
                  <a:pos x="82" y="200"/>
                </a:cxn>
                <a:cxn ang="0">
                  <a:pos x="77" y="204"/>
                </a:cxn>
                <a:cxn ang="0">
                  <a:pos x="73" y="209"/>
                </a:cxn>
                <a:cxn ang="0">
                  <a:pos x="66" y="213"/>
                </a:cxn>
                <a:cxn ang="0">
                  <a:pos x="59" y="217"/>
                </a:cxn>
                <a:cxn ang="0">
                  <a:pos x="53" y="220"/>
                </a:cxn>
                <a:cxn ang="0">
                  <a:pos x="50" y="222"/>
                </a:cxn>
                <a:cxn ang="0">
                  <a:pos x="48" y="222"/>
                </a:cxn>
                <a:cxn ang="0">
                  <a:pos x="44" y="224"/>
                </a:cxn>
                <a:cxn ang="0">
                  <a:pos x="42" y="226"/>
                </a:cxn>
                <a:cxn ang="0">
                  <a:pos x="37" y="226"/>
                </a:cxn>
                <a:cxn ang="0">
                  <a:pos x="35" y="228"/>
                </a:cxn>
                <a:cxn ang="0">
                  <a:pos x="31" y="228"/>
                </a:cxn>
                <a:cxn ang="0">
                  <a:pos x="28" y="228"/>
                </a:cxn>
                <a:cxn ang="0">
                  <a:pos x="31" y="200"/>
                </a:cxn>
                <a:cxn ang="0">
                  <a:pos x="33" y="171"/>
                </a:cxn>
                <a:cxn ang="0">
                  <a:pos x="31" y="143"/>
                </a:cxn>
                <a:cxn ang="0">
                  <a:pos x="28" y="114"/>
                </a:cxn>
                <a:cxn ang="0">
                  <a:pos x="24" y="88"/>
                </a:cxn>
                <a:cxn ang="0">
                  <a:pos x="17" y="62"/>
                </a:cxn>
                <a:cxn ang="0">
                  <a:pos x="11" y="35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8" y="9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4" y="2"/>
                </a:cxn>
                <a:cxn ang="0">
                  <a:pos x="26" y="0"/>
                </a:cxn>
                <a:cxn ang="0">
                  <a:pos x="42" y="22"/>
                </a:cxn>
                <a:cxn ang="0">
                  <a:pos x="53" y="42"/>
                </a:cxn>
                <a:cxn ang="0">
                  <a:pos x="66" y="64"/>
                </a:cxn>
                <a:cxn ang="0">
                  <a:pos x="75" y="88"/>
                </a:cxn>
                <a:cxn ang="0">
                  <a:pos x="82" y="112"/>
                </a:cxn>
                <a:cxn ang="0">
                  <a:pos x="88" y="134"/>
                </a:cxn>
                <a:cxn ang="0">
                  <a:pos x="90" y="160"/>
                </a:cxn>
                <a:cxn ang="0">
                  <a:pos x="93" y="184"/>
                </a:cxn>
                <a:cxn ang="0">
                  <a:pos x="93" y="184"/>
                </a:cxn>
              </a:cxnLst>
              <a:rect l="0" t="0" r="r" b="b"/>
              <a:pathLst>
                <a:path w="93" h="228">
                  <a:moveTo>
                    <a:pt x="93" y="184"/>
                  </a:moveTo>
                  <a:lnTo>
                    <a:pt x="90" y="191"/>
                  </a:lnTo>
                  <a:lnTo>
                    <a:pt x="86" y="195"/>
                  </a:lnTo>
                  <a:lnTo>
                    <a:pt x="82" y="200"/>
                  </a:lnTo>
                  <a:lnTo>
                    <a:pt x="77" y="204"/>
                  </a:lnTo>
                  <a:lnTo>
                    <a:pt x="73" y="209"/>
                  </a:lnTo>
                  <a:lnTo>
                    <a:pt x="66" y="213"/>
                  </a:lnTo>
                  <a:lnTo>
                    <a:pt x="59" y="217"/>
                  </a:lnTo>
                  <a:lnTo>
                    <a:pt x="53" y="220"/>
                  </a:lnTo>
                  <a:lnTo>
                    <a:pt x="50" y="222"/>
                  </a:lnTo>
                  <a:lnTo>
                    <a:pt x="48" y="222"/>
                  </a:lnTo>
                  <a:lnTo>
                    <a:pt x="44" y="224"/>
                  </a:lnTo>
                  <a:lnTo>
                    <a:pt x="42" y="226"/>
                  </a:lnTo>
                  <a:lnTo>
                    <a:pt x="37" y="226"/>
                  </a:lnTo>
                  <a:lnTo>
                    <a:pt x="35" y="228"/>
                  </a:lnTo>
                  <a:lnTo>
                    <a:pt x="31" y="228"/>
                  </a:lnTo>
                  <a:lnTo>
                    <a:pt x="28" y="228"/>
                  </a:lnTo>
                  <a:lnTo>
                    <a:pt x="31" y="200"/>
                  </a:lnTo>
                  <a:lnTo>
                    <a:pt x="33" y="171"/>
                  </a:lnTo>
                  <a:lnTo>
                    <a:pt x="31" y="143"/>
                  </a:lnTo>
                  <a:lnTo>
                    <a:pt x="28" y="114"/>
                  </a:lnTo>
                  <a:lnTo>
                    <a:pt x="24" y="88"/>
                  </a:lnTo>
                  <a:lnTo>
                    <a:pt x="17" y="62"/>
                  </a:lnTo>
                  <a:lnTo>
                    <a:pt x="11" y="35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42" y="22"/>
                  </a:lnTo>
                  <a:lnTo>
                    <a:pt x="53" y="42"/>
                  </a:lnTo>
                  <a:lnTo>
                    <a:pt x="66" y="64"/>
                  </a:lnTo>
                  <a:lnTo>
                    <a:pt x="75" y="88"/>
                  </a:lnTo>
                  <a:lnTo>
                    <a:pt x="82" y="112"/>
                  </a:lnTo>
                  <a:lnTo>
                    <a:pt x="88" y="134"/>
                  </a:lnTo>
                  <a:lnTo>
                    <a:pt x="90" y="160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75" y="108"/>
              <a:ext cx="208" cy="177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2"/>
                </a:cxn>
                <a:cxn ang="0">
                  <a:pos x="198" y="6"/>
                </a:cxn>
                <a:cxn ang="0">
                  <a:pos x="198" y="8"/>
                </a:cxn>
                <a:cxn ang="0">
                  <a:pos x="200" y="13"/>
                </a:cxn>
                <a:cxn ang="0">
                  <a:pos x="200" y="17"/>
                </a:cxn>
                <a:cxn ang="0">
                  <a:pos x="202" y="19"/>
                </a:cxn>
                <a:cxn ang="0">
                  <a:pos x="204" y="24"/>
                </a:cxn>
                <a:cxn ang="0">
                  <a:pos x="206" y="28"/>
                </a:cxn>
                <a:cxn ang="0">
                  <a:pos x="193" y="33"/>
                </a:cxn>
                <a:cxn ang="0">
                  <a:pos x="180" y="39"/>
                </a:cxn>
                <a:cxn ang="0">
                  <a:pos x="169" y="48"/>
                </a:cxn>
                <a:cxn ang="0">
                  <a:pos x="156" y="54"/>
                </a:cxn>
                <a:cxn ang="0">
                  <a:pos x="142" y="63"/>
                </a:cxn>
                <a:cxn ang="0">
                  <a:pos x="131" y="72"/>
                </a:cxn>
                <a:cxn ang="0">
                  <a:pos x="118" y="79"/>
                </a:cxn>
                <a:cxn ang="0">
                  <a:pos x="107" y="90"/>
                </a:cxn>
                <a:cxn ang="0">
                  <a:pos x="96" y="98"/>
                </a:cxn>
                <a:cxn ang="0">
                  <a:pos x="82" y="109"/>
                </a:cxn>
                <a:cxn ang="0">
                  <a:pos x="71" y="118"/>
                </a:cxn>
                <a:cxn ang="0">
                  <a:pos x="62" y="129"/>
                </a:cxn>
                <a:cxn ang="0">
                  <a:pos x="51" y="140"/>
                </a:cxn>
                <a:cxn ang="0">
                  <a:pos x="40" y="153"/>
                </a:cxn>
                <a:cxn ang="0">
                  <a:pos x="31" y="164"/>
                </a:cxn>
                <a:cxn ang="0">
                  <a:pos x="23" y="177"/>
                </a:cxn>
                <a:cxn ang="0">
                  <a:pos x="16" y="166"/>
                </a:cxn>
                <a:cxn ang="0">
                  <a:pos x="11" y="155"/>
                </a:cxn>
                <a:cxn ang="0">
                  <a:pos x="7" y="147"/>
                </a:cxn>
                <a:cxn ang="0">
                  <a:pos x="3" y="136"/>
                </a:cxn>
                <a:cxn ang="0">
                  <a:pos x="0" y="127"/>
                </a:cxn>
                <a:cxn ang="0">
                  <a:pos x="0" y="116"/>
                </a:cxn>
                <a:cxn ang="0">
                  <a:pos x="0" y="107"/>
                </a:cxn>
                <a:cxn ang="0">
                  <a:pos x="3" y="98"/>
                </a:cxn>
                <a:cxn ang="0">
                  <a:pos x="11" y="87"/>
                </a:cxn>
                <a:cxn ang="0">
                  <a:pos x="20" y="79"/>
                </a:cxn>
                <a:cxn ang="0">
                  <a:pos x="31" y="70"/>
                </a:cxn>
                <a:cxn ang="0">
                  <a:pos x="42" y="61"/>
                </a:cxn>
                <a:cxn ang="0">
                  <a:pos x="54" y="52"/>
                </a:cxn>
                <a:cxn ang="0">
                  <a:pos x="67" y="46"/>
                </a:cxn>
                <a:cxn ang="0">
                  <a:pos x="78" y="39"/>
                </a:cxn>
                <a:cxn ang="0">
                  <a:pos x="91" y="30"/>
                </a:cxn>
                <a:cxn ang="0">
                  <a:pos x="102" y="26"/>
                </a:cxn>
                <a:cxn ang="0">
                  <a:pos x="116" y="19"/>
                </a:cxn>
                <a:cxn ang="0">
                  <a:pos x="129" y="15"/>
                </a:cxn>
                <a:cxn ang="0">
                  <a:pos x="142" y="11"/>
                </a:cxn>
                <a:cxn ang="0">
                  <a:pos x="156" y="6"/>
                </a:cxn>
                <a:cxn ang="0">
                  <a:pos x="169" y="4"/>
                </a:cxn>
                <a:cxn ang="0">
                  <a:pos x="182" y="2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06" h="177">
                  <a:moveTo>
                    <a:pt x="195" y="0"/>
                  </a:moveTo>
                  <a:lnTo>
                    <a:pt x="195" y="2"/>
                  </a:lnTo>
                  <a:lnTo>
                    <a:pt x="198" y="6"/>
                  </a:lnTo>
                  <a:lnTo>
                    <a:pt x="198" y="8"/>
                  </a:lnTo>
                  <a:lnTo>
                    <a:pt x="200" y="13"/>
                  </a:lnTo>
                  <a:lnTo>
                    <a:pt x="200" y="17"/>
                  </a:lnTo>
                  <a:lnTo>
                    <a:pt x="202" y="19"/>
                  </a:lnTo>
                  <a:lnTo>
                    <a:pt x="204" y="24"/>
                  </a:lnTo>
                  <a:lnTo>
                    <a:pt x="206" y="28"/>
                  </a:lnTo>
                  <a:lnTo>
                    <a:pt x="193" y="33"/>
                  </a:lnTo>
                  <a:lnTo>
                    <a:pt x="180" y="39"/>
                  </a:lnTo>
                  <a:lnTo>
                    <a:pt x="169" y="48"/>
                  </a:lnTo>
                  <a:lnTo>
                    <a:pt x="156" y="54"/>
                  </a:lnTo>
                  <a:lnTo>
                    <a:pt x="142" y="63"/>
                  </a:lnTo>
                  <a:lnTo>
                    <a:pt x="131" y="72"/>
                  </a:lnTo>
                  <a:lnTo>
                    <a:pt x="118" y="79"/>
                  </a:lnTo>
                  <a:lnTo>
                    <a:pt x="107" y="90"/>
                  </a:lnTo>
                  <a:lnTo>
                    <a:pt x="96" y="98"/>
                  </a:lnTo>
                  <a:lnTo>
                    <a:pt x="82" y="109"/>
                  </a:lnTo>
                  <a:lnTo>
                    <a:pt x="71" y="118"/>
                  </a:lnTo>
                  <a:lnTo>
                    <a:pt x="62" y="129"/>
                  </a:lnTo>
                  <a:lnTo>
                    <a:pt x="51" y="140"/>
                  </a:lnTo>
                  <a:lnTo>
                    <a:pt x="40" y="153"/>
                  </a:lnTo>
                  <a:lnTo>
                    <a:pt x="31" y="164"/>
                  </a:lnTo>
                  <a:lnTo>
                    <a:pt x="23" y="177"/>
                  </a:lnTo>
                  <a:lnTo>
                    <a:pt x="16" y="166"/>
                  </a:lnTo>
                  <a:lnTo>
                    <a:pt x="11" y="155"/>
                  </a:lnTo>
                  <a:lnTo>
                    <a:pt x="7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3" y="98"/>
                  </a:lnTo>
                  <a:lnTo>
                    <a:pt x="11" y="87"/>
                  </a:lnTo>
                  <a:lnTo>
                    <a:pt x="20" y="79"/>
                  </a:lnTo>
                  <a:lnTo>
                    <a:pt x="31" y="70"/>
                  </a:lnTo>
                  <a:lnTo>
                    <a:pt x="42" y="61"/>
                  </a:lnTo>
                  <a:lnTo>
                    <a:pt x="54" y="52"/>
                  </a:lnTo>
                  <a:lnTo>
                    <a:pt x="67" y="46"/>
                  </a:lnTo>
                  <a:lnTo>
                    <a:pt x="78" y="39"/>
                  </a:lnTo>
                  <a:lnTo>
                    <a:pt x="91" y="30"/>
                  </a:lnTo>
                  <a:lnTo>
                    <a:pt x="102" y="26"/>
                  </a:lnTo>
                  <a:lnTo>
                    <a:pt x="116" y="19"/>
                  </a:lnTo>
                  <a:lnTo>
                    <a:pt x="129" y="15"/>
                  </a:lnTo>
                  <a:lnTo>
                    <a:pt x="142" y="11"/>
                  </a:lnTo>
                  <a:lnTo>
                    <a:pt x="156" y="6"/>
                  </a:lnTo>
                  <a:lnTo>
                    <a:pt x="169" y="4"/>
                  </a:lnTo>
                  <a:lnTo>
                    <a:pt x="182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398" y="240"/>
              <a:ext cx="85" cy="23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7" y="7"/>
                </a:cxn>
                <a:cxn ang="0">
                  <a:pos x="59" y="18"/>
                </a:cxn>
                <a:cxn ang="0">
                  <a:pos x="62" y="24"/>
                </a:cxn>
                <a:cxn ang="0">
                  <a:pos x="66" y="33"/>
                </a:cxn>
                <a:cxn ang="0">
                  <a:pos x="71" y="42"/>
                </a:cxn>
                <a:cxn ang="0">
                  <a:pos x="75" y="51"/>
                </a:cxn>
                <a:cxn ang="0">
                  <a:pos x="79" y="60"/>
                </a:cxn>
                <a:cxn ang="0">
                  <a:pos x="86" y="68"/>
                </a:cxn>
                <a:cxn ang="0">
                  <a:pos x="79" y="79"/>
                </a:cxn>
                <a:cxn ang="0">
                  <a:pos x="73" y="92"/>
                </a:cxn>
                <a:cxn ang="0">
                  <a:pos x="66" y="103"/>
                </a:cxn>
                <a:cxn ang="0">
                  <a:pos x="62" y="117"/>
                </a:cxn>
                <a:cxn ang="0">
                  <a:pos x="55" y="128"/>
                </a:cxn>
                <a:cxn ang="0">
                  <a:pos x="51" y="141"/>
                </a:cxn>
                <a:cxn ang="0">
                  <a:pos x="46" y="152"/>
                </a:cxn>
                <a:cxn ang="0">
                  <a:pos x="42" y="165"/>
                </a:cxn>
                <a:cxn ang="0">
                  <a:pos x="37" y="180"/>
                </a:cxn>
                <a:cxn ang="0">
                  <a:pos x="35" y="198"/>
                </a:cxn>
                <a:cxn ang="0">
                  <a:pos x="33" y="215"/>
                </a:cxn>
                <a:cxn ang="0">
                  <a:pos x="31" y="233"/>
                </a:cxn>
                <a:cxn ang="0">
                  <a:pos x="26" y="222"/>
                </a:cxn>
                <a:cxn ang="0">
                  <a:pos x="20" y="211"/>
                </a:cxn>
                <a:cxn ang="0">
                  <a:pos x="15" y="200"/>
                </a:cxn>
                <a:cxn ang="0">
                  <a:pos x="11" y="189"/>
                </a:cxn>
                <a:cxn ang="0">
                  <a:pos x="6" y="176"/>
                </a:cxn>
                <a:cxn ang="0">
                  <a:pos x="4" y="165"/>
                </a:cxn>
                <a:cxn ang="0">
                  <a:pos x="2" y="154"/>
                </a:cxn>
                <a:cxn ang="0">
                  <a:pos x="0" y="143"/>
                </a:cxn>
                <a:cxn ang="0">
                  <a:pos x="2" y="128"/>
                </a:cxn>
                <a:cxn ang="0">
                  <a:pos x="4" y="114"/>
                </a:cxn>
                <a:cxn ang="0">
                  <a:pos x="8" y="101"/>
                </a:cxn>
                <a:cxn ang="0">
                  <a:pos x="11" y="86"/>
                </a:cxn>
                <a:cxn ang="0">
                  <a:pos x="15" y="75"/>
                </a:cxn>
                <a:cxn ang="0">
                  <a:pos x="20" y="64"/>
                </a:cxn>
                <a:cxn ang="0">
                  <a:pos x="24" y="53"/>
                </a:cxn>
                <a:cxn ang="0">
                  <a:pos x="31" y="42"/>
                </a:cxn>
                <a:cxn ang="0">
                  <a:pos x="35" y="31"/>
                </a:cxn>
                <a:cxn ang="0">
                  <a:pos x="42" y="20"/>
                </a:cxn>
                <a:cxn ang="0">
                  <a:pos x="48" y="9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86" h="233">
                  <a:moveTo>
                    <a:pt x="55" y="0"/>
                  </a:moveTo>
                  <a:lnTo>
                    <a:pt x="57" y="7"/>
                  </a:lnTo>
                  <a:lnTo>
                    <a:pt x="59" y="18"/>
                  </a:lnTo>
                  <a:lnTo>
                    <a:pt x="62" y="24"/>
                  </a:lnTo>
                  <a:lnTo>
                    <a:pt x="66" y="33"/>
                  </a:lnTo>
                  <a:lnTo>
                    <a:pt x="71" y="42"/>
                  </a:lnTo>
                  <a:lnTo>
                    <a:pt x="75" y="51"/>
                  </a:lnTo>
                  <a:lnTo>
                    <a:pt x="79" y="60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3" y="92"/>
                  </a:lnTo>
                  <a:lnTo>
                    <a:pt x="66" y="103"/>
                  </a:lnTo>
                  <a:lnTo>
                    <a:pt x="62" y="117"/>
                  </a:lnTo>
                  <a:lnTo>
                    <a:pt x="55" y="128"/>
                  </a:lnTo>
                  <a:lnTo>
                    <a:pt x="51" y="141"/>
                  </a:lnTo>
                  <a:lnTo>
                    <a:pt x="46" y="152"/>
                  </a:lnTo>
                  <a:lnTo>
                    <a:pt x="42" y="165"/>
                  </a:lnTo>
                  <a:lnTo>
                    <a:pt x="37" y="180"/>
                  </a:lnTo>
                  <a:lnTo>
                    <a:pt x="35" y="198"/>
                  </a:lnTo>
                  <a:lnTo>
                    <a:pt x="33" y="215"/>
                  </a:lnTo>
                  <a:lnTo>
                    <a:pt x="31" y="233"/>
                  </a:lnTo>
                  <a:lnTo>
                    <a:pt x="26" y="222"/>
                  </a:lnTo>
                  <a:lnTo>
                    <a:pt x="20" y="211"/>
                  </a:lnTo>
                  <a:lnTo>
                    <a:pt x="15" y="200"/>
                  </a:lnTo>
                  <a:lnTo>
                    <a:pt x="11" y="189"/>
                  </a:lnTo>
                  <a:lnTo>
                    <a:pt x="6" y="176"/>
                  </a:lnTo>
                  <a:lnTo>
                    <a:pt x="4" y="165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8"/>
                  </a:lnTo>
                  <a:lnTo>
                    <a:pt x="4" y="114"/>
                  </a:lnTo>
                  <a:lnTo>
                    <a:pt x="8" y="101"/>
                  </a:lnTo>
                  <a:lnTo>
                    <a:pt x="11" y="86"/>
                  </a:lnTo>
                  <a:lnTo>
                    <a:pt x="15" y="75"/>
                  </a:lnTo>
                  <a:lnTo>
                    <a:pt x="20" y="64"/>
                  </a:lnTo>
                  <a:lnTo>
                    <a:pt x="24" y="53"/>
                  </a:lnTo>
                  <a:lnTo>
                    <a:pt x="31" y="42"/>
                  </a:lnTo>
                  <a:lnTo>
                    <a:pt x="35" y="31"/>
                  </a:lnTo>
                  <a:lnTo>
                    <a:pt x="42" y="20"/>
                  </a:lnTo>
                  <a:lnTo>
                    <a:pt x="48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398" y="468"/>
              <a:ext cx="35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18"/>
                </a:cxn>
                <a:cxn ang="0">
                  <a:pos x="13" y="25"/>
                </a:cxn>
                <a:cxn ang="0">
                  <a:pos x="17" y="31"/>
                </a:cxn>
                <a:cxn ang="0">
                  <a:pos x="22" y="38"/>
                </a:cxn>
                <a:cxn ang="0">
                  <a:pos x="26" y="44"/>
                </a:cxn>
                <a:cxn ang="0">
                  <a:pos x="31" y="49"/>
                </a:cxn>
                <a:cxn ang="0">
                  <a:pos x="31" y="64"/>
                </a:cxn>
                <a:cxn ang="0">
                  <a:pos x="31" y="77"/>
                </a:cxn>
                <a:cxn ang="0">
                  <a:pos x="33" y="93"/>
                </a:cxn>
                <a:cxn ang="0">
                  <a:pos x="35" y="106"/>
                </a:cxn>
                <a:cxn ang="0">
                  <a:pos x="28" y="93"/>
                </a:cxn>
                <a:cxn ang="0">
                  <a:pos x="22" y="79"/>
                </a:cxn>
                <a:cxn ang="0">
                  <a:pos x="17" y="66"/>
                </a:cxn>
                <a:cxn ang="0">
                  <a:pos x="13" y="55"/>
                </a:cxn>
                <a:cxn ang="0">
                  <a:pos x="8" y="40"/>
                </a:cxn>
                <a:cxn ang="0">
                  <a:pos x="4" y="27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18"/>
                  </a:lnTo>
                  <a:lnTo>
                    <a:pt x="13" y="25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4"/>
                  </a:lnTo>
                  <a:lnTo>
                    <a:pt x="31" y="49"/>
                  </a:lnTo>
                  <a:lnTo>
                    <a:pt x="31" y="64"/>
                  </a:lnTo>
                  <a:lnTo>
                    <a:pt x="31" y="77"/>
                  </a:lnTo>
                  <a:lnTo>
                    <a:pt x="33" y="93"/>
                  </a:lnTo>
                  <a:lnTo>
                    <a:pt x="35" y="106"/>
                  </a:lnTo>
                  <a:lnTo>
                    <a:pt x="28" y="93"/>
                  </a:lnTo>
                  <a:lnTo>
                    <a:pt x="22" y="79"/>
                  </a:lnTo>
                  <a:lnTo>
                    <a:pt x="17" y="66"/>
                  </a:lnTo>
                  <a:lnTo>
                    <a:pt x="13" y="55"/>
                  </a:lnTo>
                  <a:lnTo>
                    <a:pt x="8" y="40"/>
                  </a:lnTo>
                  <a:lnTo>
                    <a:pt x="4" y="27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Freeform 7"/>
            <p:cNvSpPr>
              <a:spLocks/>
            </p:cNvSpPr>
            <p:nvPr userDrawn="1"/>
          </p:nvSpPr>
          <p:spPr bwMode="auto">
            <a:xfrm>
              <a:off x="455" y="550"/>
              <a:ext cx="90" cy="143"/>
            </a:xfrm>
            <a:custGeom>
              <a:avLst/>
              <a:gdLst/>
              <a:ahLst/>
              <a:cxnLst>
                <a:cxn ang="0">
                  <a:pos x="11" y="72"/>
                </a:cxn>
                <a:cxn ang="0">
                  <a:pos x="9" y="57"/>
                </a:cxn>
                <a:cxn ang="0">
                  <a:pos x="7" y="39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11" y="11"/>
                </a:cxn>
                <a:cxn ang="0">
                  <a:pos x="20" y="20"/>
                </a:cxn>
                <a:cxn ang="0">
                  <a:pos x="31" y="31"/>
                </a:cxn>
                <a:cxn ang="0">
                  <a:pos x="42" y="39"/>
                </a:cxn>
                <a:cxn ang="0">
                  <a:pos x="56" y="48"/>
                </a:cxn>
                <a:cxn ang="0">
                  <a:pos x="67" y="57"/>
                </a:cxn>
                <a:cxn ang="0">
                  <a:pos x="80" y="66"/>
                </a:cxn>
                <a:cxn ang="0">
                  <a:pos x="91" y="74"/>
                </a:cxn>
                <a:cxn ang="0">
                  <a:pos x="91" y="92"/>
                </a:cxn>
                <a:cxn ang="0">
                  <a:pos x="91" y="107"/>
                </a:cxn>
                <a:cxn ang="0">
                  <a:pos x="91" y="125"/>
                </a:cxn>
                <a:cxn ang="0">
                  <a:pos x="91" y="142"/>
                </a:cxn>
                <a:cxn ang="0">
                  <a:pos x="80" y="134"/>
                </a:cxn>
                <a:cxn ang="0">
                  <a:pos x="69" y="125"/>
                </a:cxn>
                <a:cxn ang="0">
                  <a:pos x="58" y="118"/>
                </a:cxn>
                <a:cxn ang="0">
                  <a:pos x="47" y="110"/>
                </a:cxn>
                <a:cxn ang="0">
                  <a:pos x="38" y="101"/>
                </a:cxn>
                <a:cxn ang="0">
                  <a:pos x="29" y="92"/>
                </a:cxn>
                <a:cxn ang="0">
                  <a:pos x="20" y="81"/>
                </a:cxn>
                <a:cxn ang="0">
                  <a:pos x="11" y="72"/>
                </a:cxn>
                <a:cxn ang="0">
                  <a:pos x="11" y="72"/>
                </a:cxn>
              </a:cxnLst>
              <a:rect l="0" t="0" r="r" b="b"/>
              <a:pathLst>
                <a:path w="91" h="142">
                  <a:moveTo>
                    <a:pt x="11" y="72"/>
                  </a:moveTo>
                  <a:lnTo>
                    <a:pt x="9" y="57"/>
                  </a:lnTo>
                  <a:lnTo>
                    <a:pt x="7" y="39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20" y="20"/>
                  </a:lnTo>
                  <a:lnTo>
                    <a:pt x="31" y="31"/>
                  </a:lnTo>
                  <a:lnTo>
                    <a:pt x="42" y="39"/>
                  </a:lnTo>
                  <a:lnTo>
                    <a:pt x="56" y="48"/>
                  </a:lnTo>
                  <a:lnTo>
                    <a:pt x="67" y="57"/>
                  </a:lnTo>
                  <a:lnTo>
                    <a:pt x="80" y="66"/>
                  </a:lnTo>
                  <a:lnTo>
                    <a:pt x="91" y="74"/>
                  </a:lnTo>
                  <a:lnTo>
                    <a:pt x="91" y="92"/>
                  </a:lnTo>
                  <a:lnTo>
                    <a:pt x="91" y="107"/>
                  </a:lnTo>
                  <a:lnTo>
                    <a:pt x="91" y="125"/>
                  </a:lnTo>
                  <a:lnTo>
                    <a:pt x="91" y="142"/>
                  </a:lnTo>
                  <a:lnTo>
                    <a:pt x="80" y="134"/>
                  </a:lnTo>
                  <a:lnTo>
                    <a:pt x="69" y="125"/>
                  </a:lnTo>
                  <a:lnTo>
                    <a:pt x="58" y="118"/>
                  </a:lnTo>
                  <a:lnTo>
                    <a:pt x="47" y="110"/>
                  </a:lnTo>
                  <a:lnTo>
                    <a:pt x="38" y="101"/>
                  </a:lnTo>
                  <a:lnTo>
                    <a:pt x="29" y="92"/>
                  </a:lnTo>
                  <a:lnTo>
                    <a:pt x="20" y="81"/>
                  </a:lnTo>
                  <a:lnTo>
                    <a:pt x="11" y="72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Freeform 6"/>
            <p:cNvSpPr>
              <a:spLocks/>
            </p:cNvSpPr>
            <p:nvPr userDrawn="1"/>
          </p:nvSpPr>
          <p:spPr bwMode="auto">
            <a:xfrm>
              <a:off x="573" y="640"/>
              <a:ext cx="117" cy="93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50"/>
                </a:cxn>
                <a:cxn ang="0">
                  <a:pos x="0" y="33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4"/>
                </a:cxn>
                <a:cxn ang="0">
                  <a:pos x="20" y="9"/>
                </a:cxn>
                <a:cxn ang="0">
                  <a:pos x="26" y="11"/>
                </a:cxn>
                <a:cxn ang="0">
                  <a:pos x="33" y="15"/>
                </a:cxn>
                <a:cxn ang="0">
                  <a:pos x="40" y="17"/>
                </a:cxn>
                <a:cxn ang="0">
                  <a:pos x="46" y="20"/>
                </a:cxn>
                <a:cxn ang="0">
                  <a:pos x="55" y="24"/>
                </a:cxn>
                <a:cxn ang="0">
                  <a:pos x="62" y="26"/>
                </a:cxn>
                <a:cxn ang="0">
                  <a:pos x="71" y="31"/>
                </a:cxn>
                <a:cxn ang="0">
                  <a:pos x="77" y="33"/>
                </a:cxn>
                <a:cxn ang="0">
                  <a:pos x="86" y="35"/>
                </a:cxn>
                <a:cxn ang="0">
                  <a:pos x="95" y="37"/>
                </a:cxn>
                <a:cxn ang="0">
                  <a:pos x="104" y="39"/>
                </a:cxn>
                <a:cxn ang="0">
                  <a:pos x="110" y="42"/>
                </a:cxn>
                <a:cxn ang="0">
                  <a:pos x="119" y="44"/>
                </a:cxn>
                <a:cxn ang="0">
                  <a:pos x="115" y="50"/>
                </a:cxn>
                <a:cxn ang="0">
                  <a:pos x="110" y="57"/>
                </a:cxn>
                <a:cxn ang="0">
                  <a:pos x="106" y="63"/>
                </a:cxn>
                <a:cxn ang="0">
                  <a:pos x="102" y="68"/>
                </a:cxn>
                <a:cxn ang="0">
                  <a:pos x="97" y="74"/>
                </a:cxn>
                <a:cxn ang="0">
                  <a:pos x="93" y="81"/>
                </a:cxn>
                <a:cxn ang="0">
                  <a:pos x="88" y="88"/>
                </a:cxn>
                <a:cxn ang="0">
                  <a:pos x="84" y="92"/>
                </a:cxn>
                <a:cxn ang="0">
                  <a:pos x="77" y="92"/>
                </a:cxn>
                <a:cxn ang="0">
                  <a:pos x="73" y="90"/>
                </a:cxn>
                <a:cxn ang="0">
                  <a:pos x="68" y="90"/>
                </a:cxn>
                <a:cxn ang="0">
                  <a:pos x="62" y="88"/>
                </a:cxn>
                <a:cxn ang="0">
                  <a:pos x="57" y="88"/>
                </a:cxn>
                <a:cxn ang="0">
                  <a:pos x="51" y="85"/>
                </a:cxn>
                <a:cxn ang="0">
                  <a:pos x="46" y="83"/>
                </a:cxn>
                <a:cxn ang="0">
                  <a:pos x="40" y="83"/>
                </a:cxn>
                <a:cxn ang="0">
                  <a:pos x="35" y="81"/>
                </a:cxn>
                <a:cxn ang="0">
                  <a:pos x="31" y="79"/>
                </a:cxn>
                <a:cxn ang="0">
                  <a:pos x="24" y="77"/>
                </a:cxn>
                <a:cxn ang="0">
                  <a:pos x="20" y="74"/>
                </a:cxn>
                <a:cxn ang="0">
                  <a:pos x="15" y="72"/>
                </a:cxn>
                <a:cxn ang="0">
                  <a:pos x="9" y="70"/>
                </a:cxn>
                <a:cxn ang="0">
                  <a:pos x="4" y="68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119" h="92">
                  <a:moveTo>
                    <a:pt x="0" y="66"/>
                  </a:moveTo>
                  <a:lnTo>
                    <a:pt x="0" y="5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6" y="11"/>
                  </a:lnTo>
                  <a:lnTo>
                    <a:pt x="33" y="15"/>
                  </a:lnTo>
                  <a:lnTo>
                    <a:pt x="40" y="17"/>
                  </a:lnTo>
                  <a:lnTo>
                    <a:pt x="46" y="20"/>
                  </a:lnTo>
                  <a:lnTo>
                    <a:pt x="55" y="24"/>
                  </a:lnTo>
                  <a:lnTo>
                    <a:pt x="62" y="26"/>
                  </a:lnTo>
                  <a:lnTo>
                    <a:pt x="71" y="31"/>
                  </a:lnTo>
                  <a:lnTo>
                    <a:pt x="77" y="33"/>
                  </a:lnTo>
                  <a:lnTo>
                    <a:pt x="86" y="35"/>
                  </a:lnTo>
                  <a:lnTo>
                    <a:pt x="95" y="37"/>
                  </a:lnTo>
                  <a:lnTo>
                    <a:pt x="104" y="39"/>
                  </a:lnTo>
                  <a:lnTo>
                    <a:pt x="110" y="42"/>
                  </a:lnTo>
                  <a:lnTo>
                    <a:pt x="119" y="44"/>
                  </a:lnTo>
                  <a:lnTo>
                    <a:pt x="115" y="50"/>
                  </a:lnTo>
                  <a:lnTo>
                    <a:pt x="110" y="57"/>
                  </a:lnTo>
                  <a:lnTo>
                    <a:pt x="106" y="63"/>
                  </a:lnTo>
                  <a:lnTo>
                    <a:pt x="102" y="68"/>
                  </a:lnTo>
                  <a:lnTo>
                    <a:pt x="97" y="74"/>
                  </a:lnTo>
                  <a:lnTo>
                    <a:pt x="93" y="81"/>
                  </a:lnTo>
                  <a:lnTo>
                    <a:pt x="88" y="88"/>
                  </a:lnTo>
                  <a:lnTo>
                    <a:pt x="84" y="92"/>
                  </a:lnTo>
                  <a:lnTo>
                    <a:pt x="77" y="92"/>
                  </a:lnTo>
                  <a:lnTo>
                    <a:pt x="73" y="90"/>
                  </a:lnTo>
                  <a:lnTo>
                    <a:pt x="68" y="90"/>
                  </a:lnTo>
                  <a:lnTo>
                    <a:pt x="62" y="88"/>
                  </a:lnTo>
                  <a:lnTo>
                    <a:pt x="57" y="88"/>
                  </a:lnTo>
                  <a:lnTo>
                    <a:pt x="51" y="85"/>
                  </a:lnTo>
                  <a:lnTo>
                    <a:pt x="46" y="83"/>
                  </a:lnTo>
                  <a:lnTo>
                    <a:pt x="40" y="83"/>
                  </a:lnTo>
                  <a:lnTo>
                    <a:pt x="35" y="81"/>
                  </a:lnTo>
                  <a:lnTo>
                    <a:pt x="31" y="79"/>
                  </a:lnTo>
                  <a:lnTo>
                    <a:pt x="24" y="77"/>
                  </a:lnTo>
                  <a:lnTo>
                    <a:pt x="20" y="74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4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FF">
                <a:alpha val="67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Freeform 5"/>
            <p:cNvSpPr>
              <a:spLocks/>
            </p:cNvSpPr>
            <p:nvPr userDrawn="1"/>
          </p:nvSpPr>
          <p:spPr bwMode="auto">
            <a:xfrm>
              <a:off x="800" y="675"/>
              <a:ext cx="95" cy="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46"/>
                </a:cxn>
                <a:cxn ang="0">
                  <a:pos x="11" y="42"/>
                </a:cxn>
                <a:cxn ang="0">
                  <a:pos x="20" y="37"/>
                </a:cxn>
                <a:cxn ang="0">
                  <a:pos x="27" y="31"/>
                </a:cxn>
                <a:cxn ang="0">
                  <a:pos x="33" y="26"/>
                </a:cxn>
                <a:cxn ang="0">
                  <a:pos x="40" y="22"/>
                </a:cxn>
                <a:cxn ang="0">
                  <a:pos x="47" y="17"/>
                </a:cxn>
                <a:cxn ang="0">
                  <a:pos x="51" y="11"/>
                </a:cxn>
                <a:cxn ang="0">
                  <a:pos x="58" y="11"/>
                </a:cxn>
                <a:cxn ang="0">
                  <a:pos x="62" y="9"/>
                </a:cxn>
                <a:cxn ang="0">
                  <a:pos x="69" y="9"/>
                </a:cxn>
                <a:cxn ang="0">
                  <a:pos x="73" y="7"/>
                </a:cxn>
                <a:cxn ang="0">
                  <a:pos x="80" y="4"/>
                </a:cxn>
                <a:cxn ang="0">
                  <a:pos x="84" y="4"/>
                </a:cxn>
                <a:cxn ang="0">
                  <a:pos x="91" y="2"/>
                </a:cxn>
                <a:cxn ang="0">
                  <a:pos x="95" y="0"/>
                </a:cxn>
                <a:cxn ang="0">
                  <a:pos x="86" y="7"/>
                </a:cxn>
                <a:cxn ang="0">
                  <a:pos x="75" y="13"/>
                </a:cxn>
                <a:cxn ang="0">
                  <a:pos x="62" y="20"/>
                </a:cxn>
                <a:cxn ang="0">
                  <a:pos x="49" y="26"/>
                </a:cxn>
                <a:cxn ang="0">
                  <a:pos x="35" y="33"/>
                </a:cxn>
                <a:cxn ang="0">
                  <a:pos x="24" y="39"/>
                </a:cxn>
                <a:cxn ang="0">
                  <a:pos x="11" y="44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95" h="48">
                  <a:moveTo>
                    <a:pt x="0" y="48"/>
                  </a:moveTo>
                  <a:lnTo>
                    <a:pt x="7" y="46"/>
                  </a:lnTo>
                  <a:lnTo>
                    <a:pt x="11" y="42"/>
                  </a:lnTo>
                  <a:lnTo>
                    <a:pt x="20" y="37"/>
                  </a:lnTo>
                  <a:lnTo>
                    <a:pt x="27" y="31"/>
                  </a:lnTo>
                  <a:lnTo>
                    <a:pt x="33" y="26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1" y="11"/>
                  </a:lnTo>
                  <a:lnTo>
                    <a:pt x="58" y="11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3" y="7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91" y="2"/>
                  </a:lnTo>
                  <a:lnTo>
                    <a:pt x="95" y="0"/>
                  </a:lnTo>
                  <a:lnTo>
                    <a:pt x="86" y="7"/>
                  </a:lnTo>
                  <a:lnTo>
                    <a:pt x="75" y="13"/>
                  </a:lnTo>
                  <a:lnTo>
                    <a:pt x="62" y="20"/>
                  </a:lnTo>
                  <a:lnTo>
                    <a:pt x="49" y="26"/>
                  </a:lnTo>
                  <a:lnTo>
                    <a:pt x="35" y="33"/>
                  </a:lnTo>
                  <a:lnTo>
                    <a:pt x="24" y="39"/>
                  </a:lnTo>
                  <a:lnTo>
                    <a:pt x="11" y="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0" name="Rectangle 29"/>
          <p:cNvSpPr>
            <a:spLocks noChangeArrowheads="1"/>
          </p:cNvSpPr>
          <p:nvPr userDrawn="1"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800"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429000" y="6096000"/>
            <a:ext cx="228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cs typeface="+mn-cs"/>
              </a:rPr>
              <a:t>Center for Public Program Evaluation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gi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fGrob@CS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"/>
            <a:ext cx="7315200" cy="1600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How to Influence Policy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267200"/>
            <a:ext cx="2819400" cy="1752600"/>
          </a:xfrm>
        </p:spPr>
        <p:txBody>
          <a:bodyPr/>
          <a:lstStyle/>
          <a:p>
            <a:pPr marL="63500" algn="r" eaLnBrk="1" hangingPunct="1"/>
            <a:r>
              <a:rPr lang="en-US" sz="2000" dirty="0" smtClean="0"/>
              <a:t>Presented By</a:t>
            </a:r>
          </a:p>
          <a:p>
            <a:pPr marL="63500" algn="r" eaLnBrk="1" hangingPunct="1"/>
            <a:r>
              <a:rPr lang="en-US" dirty="0" smtClean="0"/>
              <a:t>George F. Grob</a:t>
            </a:r>
          </a:p>
          <a:p>
            <a:pPr marL="63500" algn="r" eaLnBrk="1" hangingPunct="1"/>
            <a:r>
              <a:rPr lang="en-US" sz="1400" dirty="0" smtClean="0"/>
              <a:t>Center for Public Program Evaluation</a:t>
            </a:r>
          </a:p>
          <a:p>
            <a:pPr marL="63500" algn="r" eaLnBrk="1" hangingPunct="1"/>
            <a:r>
              <a:rPr lang="en-US" sz="1400" dirty="0" smtClean="0"/>
              <a:t>October  2013</a:t>
            </a: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  </a:t>
            </a:r>
            <a:endParaRPr lang="en-US" sz="1800">
              <a:latin typeface="Arial" charset="0"/>
              <a:cs typeface="Times New Roman" pitchFamily="18" charset="0"/>
            </a:endParaRPr>
          </a:p>
        </p:txBody>
      </p:sp>
      <p:grpSp>
        <p:nvGrpSpPr>
          <p:cNvPr id="13317" name="Group 1"/>
          <p:cNvGrpSpPr>
            <a:grpSpLocks noChangeAspect="1"/>
          </p:cNvGrpSpPr>
          <p:nvPr/>
        </p:nvGrpSpPr>
        <p:grpSpPr bwMode="auto">
          <a:xfrm>
            <a:off x="4876800" y="4953000"/>
            <a:ext cx="685800" cy="509588"/>
            <a:chOff x="0" y="0"/>
            <a:chExt cx="1230" cy="915"/>
          </a:xfrm>
        </p:grpSpPr>
        <p:sp>
          <p:nvSpPr>
            <p:cNvPr id="1331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30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23"/>
            <p:cNvSpPr>
              <a:spLocks/>
            </p:cNvSpPr>
            <p:nvPr/>
          </p:nvSpPr>
          <p:spPr bwMode="auto">
            <a:xfrm>
              <a:off x="2" y="2"/>
              <a:ext cx="1223" cy="843"/>
            </a:xfrm>
            <a:custGeom>
              <a:avLst/>
              <a:gdLst>
                <a:gd name="T0" fmla="*/ 1042 w 1223"/>
                <a:gd name="T1" fmla="*/ 667 h 843"/>
                <a:gd name="T2" fmla="*/ 1073 w 1223"/>
                <a:gd name="T3" fmla="*/ 621 h 843"/>
                <a:gd name="T4" fmla="*/ 1095 w 1223"/>
                <a:gd name="T5" fmla="*/ 571 h 843"/>
                <a:gd name="T6" fmla="*/ 1110 w 1223"/>
                <a:gd name="T7" fmla="*/ 516 h 843"/>
                <a:gd name="T8" fmla="*/ 1119 w 1223"/>
                <a:gd name="T9" fmla="*/ 461 h 843"/>
                <a:gd name="T10" fmla="*/ 1122 w 1223"/>
                <a:gd name="T11" fmla="*/ 400 h 843"/>
                <a:gd name="T12" fmla="*/ 1115 w 1223"/>
                <a:gd name="T13" fmla="*/ 336 h 843"/>
                <a:gd name="T14" fmla="*/ 1097 w 1223"/>
                <a:gd name="T15" fmla="*/ 277 h 843"/>
                <a:gd name="T16" fmla="*/ 1071 w 1223"/>
                <a:gd name="T17" fmla="*/ 220 h 843"/>
                <a:gd name="T18" fmla="*/ 1040 w 1223"/>
                <a:gd name="T19" fmla="*/ 169 h 843"/>
                <a:gd name="T20" fmla="*/ 1000 w 1223"/>
                <a:gd name="T21" fmla="*/ 123 h 843"/>
                <a:gd name="T22" fmla="*/ 953 w 1223"/>
                <a:gd name="T23" fmla="*/ 84 h 843"/>
                <a:gd name="T24" fmla="*/ 902 w 1223"/>
                <a:gd name="T25" fmla="*/ 51 h 843"/>
                <a:gd name="T26" fmla="*/ 847 w 1223"/>
                <a:gd name="T27" fmla="*/ 24 h 843"/>
                <a:gd name="T28" fmla="*/ 787 w 1223"/>
                <a:gd name="T29" fmla="*/ 7 h 843"/>
                <a:gd name="T30" fmla="*/ 725 w 1223"/>
                <a:gd name="T31" fmla="*/ 0 h 843"/>
                <a:gd name="T32" fmla="*/ 743 w 1223"/>
                <a:gd name="T33" fmla="*/ 27 h 843"/>
                <a:gd name="T34" fmla="*/ 856 w 1223"/>
                <a:gd name="T35" fmla="*/ 55 h 843"/>
                <a:gd name="T36" fmla="*/ 953 w 1223"/>
                <a:gd name="T37" fmla="*/ 114 h 843"/>
                <a:gd name="T38" fmla="*/ 1031 w 1223"/>
                <a:gd name="T39" fmla="*/ 200 h 843"/>
                <a:gd name="T40" fmla="*/ 1079 w 1223"/>
                <a:gd name="T41" fmla="*/ 303 h 843"/>
                <a:gd name="T42" fmla="*/ 1097 w 1223"/>
                <a:gd name="T43" fmla="*/ 422 h 843"/>
                <a:gd name="T44" fmla="*/ 1082 w 1223"/>
                <a:gd name="T45" fmla="*/ 536 h 843"/>
                <a:gd name="T46" fmla="*/ 1035 w 1223"/>
                <a:gd name="T47" fmla="*/ 634 h 843"/>
                <a:gd name="T48" fmla="*/ 966 w 1223"/>
                <a:gd name="T49" fmla="*/ 718 h 843"/>
                <a:gd name="T50" fmla="*/ 876 w 1223"/>
                <a:gd name="T51" fmla="*/ 779 h 843"/>
                <a:gd name="T52" fmla="*/ 771 w 1223"/>
                <a:gd name="T53" fmla="*/ 812 h 843"/>
                <a:gd name="T54" fmla="*/ 680 w 1223"/>
                <a:gd name="T55" fmla="*/ 819 h 843"/>
                <a:gd name="T56" fmla="*/ 598 w 1223"/>
                <a:gd name="T57" fmla="*/ 806 h 843"/>
                <a:gd name="T58" fmla="*/ 523 w 1223"/>
                <a:gd name="T59" fmla="*/ 775 h 843"/>
                <a:gd name="T60" fmla="*/ 454 w 1223"/>
                <a:gd name="T61" fmla="*/ 731 h 843"/>
                <a:gd name="T62" fmla="*/ 397 w 1223"/>
                <a:gd name="T63" fmla="*/ 672 h 843"/>
                <a:gd name="T64" fmla="*/ 350 w 1223"/>
                <a:gd name="T65" fmla="*/ 602 h 843"/>
                <a:gd name="T66" fmla="*/ 324 w 1223"/>
                <a:gd name="T67" fmla="*/ 602 h 843"/>
                <a:gd name="T68" fmla="*/ 346 w 1223"/>
                <a:gd name="T69" fmla="*/ 643 h 843"/>
                <a:gd name="T70" fmla="*/ 375 w 1223"/>
                <a:gd name="T71" fmla="*/ 685 h 843"/>
                <a:gd name="T72" fmla="*/ 118 w 1223"/>
                <a:gd name="T73" fmla="*/ 722 h 843"/>
                <a:gd name="T74" fmla="*/ 403 w 1223"/>
                <a:gd name="T75" fmla="*/ 724 h 843"/>
                <a:gd name="T76" fmla="*/ 423 w 1223"/>
                <a:gd name="T77" fmla="*/ 738 h 843"/>
                <a:gd name="T78" fmla="*/ 443 w 1223"/>
                <a:gd name="T79" fmla="*/ 753 h 843"/>
                <a:gd name="T80" fmla="*/ 479 w 1223"/>
                <a:gd name="T81" fmla="*/ 779 h 843"/>
                <a:gd name="T82" fmla="*/ 516 w 1223"/>
                <a:gd name="T83" fmla="*/ 799 h 843"/>
                <a:gd name="T84" fmla="*/ 556 w 1223"/>
                <a:gd name="T85" fmla="*/ 819 h 843"/>
                <a:gd name="T86" fmla="*/ 598 w 1223"/>
                <a:gd name="T87" fmla="*/ 830 h 843"/>
                <a:gd name="T88" fmla="*/ 643 w 1223"/>
                <a:gd name="T89" fmla="*/ 838 h 843"/>
                <a:gd name="T90" fmla="*/ 687 w 1223"/>
                <a:gd name="T91" fmla="*/ 843 h 843"/>
                <a:gd name="T92" fmla="*/ 712 w 1223"/>
                <a:gd name="T93" fmla="*/ 843 h 843"/>
                <a:gd name="T94" fmla="*/ 723 w 1223"/>
                <a:gd name="T95" fmla="*/ 843 h 843"/>
                <a:gd name="T96" fmla="*/ 734 w 1223"/>
                <a:gd name="T97" fmla="*/ 843 h 843"/>
                <a:gd name="T98" fmla="*/ 847 w 1223"/>
                <a:gd name="T99" fmla="*/ 817 h 843"/>
                <a:gd name="T100" fmla="*/ 880 w 1223"/>
                <a:gd name="T101" fmla="*/ 803 h 843"/>
                <a:gd name="T102" fmla="*/ 911 w 1223"/>
                <a:gd name="T103" fmla="*/ 788 h 843"/>
                <a:gd name="T104" fmla="*/ 940 w 1223"/>
                <a:gd name="T105" fmla="*/ 768 h 843"/>
                <a:gd name="T106" fmla="*/ 966 w 1223"/>
                <a:gd name="T107" fmla="*/ 749 h 843"/>
                <a:gd name="T108" fmla="*/ 993 w 1223"/>
                <a:gd name="T109" fmla="*/ 727 h 843"/>
                <a:gd name="T110" fmla="*/ 1223 w 1223"/>
                <a:gd name="T111" fmla="*/ 722 h 843"/>
                <a:gd name="T112" fmla="*/ 1020 w 1223"/>
                <a:gd name="T113" fmla="*/ 696 h 8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3"/>
                <a:gd name="T172" fmla="*/ 0 h 843"/>
                <a:gd name="T173" fmla="*/ 1223 w 1223"/>
                <a:gd name="T174" fmla="*/ 843 h 8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3" h="843">
                  <a:moveTo>
                    <a:pt x="1020" y="696"/>
                  </a:moveTo>
                  <a:lnTo>
                    <a:pt x="1031" y="683"/>
                  </a:lnTo>
                  <a:lnTo>
                    <a:pt x="1042" y="667"/>
                  </a:lnTo>
                  <a:lnTo>
                    <a:pt x="1053" y="652"/>
                  </a:lnTo>
                  <a:lnTo>
                    <a:pt x="1064" y="637"/>
                  </a:lnTo>
                  <a:lnTo>
                    <a:pt x="1073" y="621"/>
                  </a:lnTo>
                  <a:lnTo>
                    <a:pt x="1079" y="604"/>
                  </a:lnTo>
                  <a:lnTo>
                    <a:pt x="1088" y="588"/>
                  </a:lnTo>
                  <a:lnTo>
                    <a:pt x="1095" y="571"/>
                  </a:lnTo>
                  <a:lnTo>
                    <a:pt x="1102" y="553"/>
                  </a:lnTo>
                  <a:lnTo>
                    <a:pt x="1106" y="536"/>
                  </a:lnTo>
                  <a:lnTo>
                    <a:pt x="1110" y="516"/>
                  </a:lnTo>
                  <a:lnTo>
                    <a:pt x="1115" y="498"/>
                  </a:lnTo>
                  <a:lnTo>
                    <a:pt x="1119" y="479"/>
                  </a:lnTo>
                  <a:lnTo>
                    <a:pt x="1119" y="461"/>
                  </a:lnTo>
                  <a:lnTo>
                    <a:pt x="1122" y="441"/>
                  </a:lnTo>
                  <a:lnTo>
                    <a:pt x="1122" y="422"/>
                  </a:lnTo>
                  <a:lnTo>
                    <a:pt x="1122" y="400"/>
                  </a:lnTo>
                  <a:lnTo>
                    <a:pt x="1119" y="380"/>
                  </a:lnTo>
                  <a:lnTo>
                    <a:pt x="1117" y="358"/>
                  </a:lnTo>
                  <a:lnTo>
                    <a:pt x="1115" y="336"/>
                  </a:lnTo>
                  <a:lnTo>
                    <a:pt x="1108" y="316"/>
                  </a:lnTo>
                  <a:lnTo>
                    <a:pt x="1104" y="297"/>
                  </a:lnTo>
                  <a:lnTo>
                    <a:pt x="1097" y="277"/>
                  </a:lnTo>
                  <a:lnTo>
                    <a:pt x="1088" y="257"/>
                  </a:lnTo>
                  <a:lnTo>
                    <a:pt x="1082" y="239"/>
                  </a:lnTo>
                  <a:lnTo>
                    <a:pt x="1071" y="220"/>
                  </a:lnTo>
                  <a:lnTo>
                    <a:pt x="1062" y="202"/>
                  </a:lnTo>
                  <a:lnTo>
                    <a:pt x="1051" y="187"/>
                  </a:lnTo>
                  <a:lnTo>
                    <a:pt x="1040" y="169"/>
                  </a:lnTo>
                  <a:lnTo>
                    <a:pt x="1026" y="154"/>
                  </a:lnTo>
                  <a:lnTo>
                    <a:pt x="1013" y="139"/>
                  </a:lnTo>
                  <a:lnTo>
                    <a:pt x="1000" y="123"/>
                  </a:lnTo>
                  <a:lnTo>
                    <a:pt x="984" y="110"/>
                  </a:lnTo>
                  <a:lnTo>
                    <a:pt x="969" y="95"/>
                  </a:lnTo>
                  <a:lnTo>
                    <a:pt x="953" y="84"/>
                  </a:lnTo>
                  <a:lnTo>
                    <a:pt x="938" y="73"/>
                  </a:lnTo>
                  <a:lnTo>
                    <a:pt x="920" y="60"/>
                  </a:lnTo>
                  <a:lnTo>
                    <a:pt x="902" y="51"/>
                  </a:lnTo>
                  <a:lnTo>
                    <a:pt x="884" y="42"/>
                  </a:lnTo>
                  <a:lnTo>
                    <a:pt x="867" y="33"/>
                  </a:lnTo>
                  <a:lnTo>
                    <a:pt x="847" y="24"/>
                  </a:lnTo>
                  <a:lnTo>
                    <a:pt x="827" y="18"/>
                  </a:lnTo>
                  <a:lnTo>
                    <a:pt x="807" y="13"/>
                  </a:lnTo>
                  <a:lnTo>
                    <a:pt x="787" y="7"/>
                  </a:lnTo>
                  <a:lnTo>
                    <a:pt x="767" y="5"/>
                  </a:lnTo>
                  <a:lnTo>
                    <a:pt x="745" y="0"/>
                  </a:lnTo>
                  <a:lnTo>
                    <a:pt x="725" y="0"/>
                  </a:lnTo>
                  <a:lnTo>
                    <a:pt x="703" y="0"/>
                  </a:lnTo>
                  <a:lnTo>
                    <a:pt x="703" y="24"/>
                  </a:lnTo>
                  <a:lnTo>
                    <a:pt x="743" y="27"/>
                  </a:lnTo>
                  <a:lnTo>
                    <a:pt x="782" y="33"/>
                  </a:lnTo>
                  <a:lnTo>
                    <a:pt x="820" y="42"/>
                  </a:lnTo>
                  <a:lnTo>
                    <a:pt x="856" y="55"/>
                  </a:lnTo>
                  <a:lnTo>
                    <a:pt x="891" y="73"/>
                  </a:lnTo>
                  <a:lnTo>
                    <a:pt x="924" y="92"/>
                  </a:lnTo>
                  <a:lnTo>
                    <a:pt x="953" y="114"/>
                  </a:lnTo>
                  <a:lnTo>
                    <a:pt x="982" y="141"/>
                  </a:lnTo>
                  <a:lnTo>
                    <a:pt x="1006" y="169"/>
                  </a:lnTo>
                  <a:lnTo>
                    <a:pt x="1031" y="200"/>
                  </a:lnTo>
                  <a:lnTo>
                    <a:pt x="1051" y="233"/>
                  </a:lnTo>
                  <a:lnTo>
                    <a:pt x="1066" y="268"/>
                  </a:lnTo>
                  <a:lnTo>
                    <a:pt x="1079" y="303"/>
                  </a:lnTo>
                  <a:lnTo>
                    <a:pt x="1088" y="343"/>
                  </a:lnTo>
                  <a:lnTo>
                    <a:pt x="1095" y="382"/>
                  </a:lnTo>
                  <a:lnTo>
                    <a:pt x="1097" y="422"/>
                  </a:lnTo>
                  <a:lnTo>
                    <a:pt x="1095" y="461"/>
                  </a:lnTo>
                  <a:lnTo>
                    <a:pt x="1091" y="498"/>
                  </a:lnTo>
                  <a:lnTo>
                    <a:pt x="1082" y="536"/>
                  </a:lnTo>
                  <a:lnTo>
                    <a:pt x="1068" y="569"/>
                  </a:lnTo>
                  <a:lnTo>
                    <a:pt x="1055" y="602"/>
                  </a:lnTo>
                  <a:lnTo>
                    <a:pt x="1035" y="634"/>
                  </a:lnTo>
                  <a:lnTo>
                    <a:pt x="1015" y="665"/>
                  </a:lnTo>
                  <a:lnTo>
                    <a:pt x="991" y="691"/>
                  </a:lnTo>
                  <a:lnTo>
                    <a:pt x="966" y="718"/>
                  </a:lnTo>
                  <a:lnTo>
                    <a:pt x="938" y="740"/>
                  </a:lnTo>
                  <a:lnTo>
                    <a:pt x="907" y="762"/>
                  </a:lnTo>
                  <a:lnTo>
                    <a:pt x="876" y="779"/>
                  </a:lnTo>
                  <a:lnTo>
                    <a:pt x="842" y="792"/>
                  </a:lnTo>
                  <a:lnTo>
                    <a:pt x="807" y="806"/>
                  </a:lnTo>
                  <a:lnTo>
                    <a:pt x="771" y="812"/>
                  </a:lnTo>
                  <a:lnTo>
                    <a:pt x="734" y="817"/>
                  </a:lnTo>
                  <a:lnTo>
                    <a:pt x="680" y="817"/>
                  </a:lnTo>
                  <a:lnTo>
                    <a:pt x="680" y="819"/>
                  </a:lnTo>
                  <a:lnTo>
                    <a:pt x="654" y="814"/>
                  </a:lnTo>
                  <a:lnTo>
                    <a:pt x="625" y="810"/>
                  </a:lnTo>
                  <a:lnTo>
                    <a:pt x="598" y="806"/>
                  </a:lnTo>
                  <a:lnTo>
                    <a:pt x="572" y="797"/>
                  </a:lnTo>
                  <a:lnTo>
                    <a:pt x="548" y="786"/>
                  </a:lnTo>
                  <a:lnTo>
                    <a:pt x="523" y="775"/>
                  </a:lnTo>
                  <a:lnTo>
                    <a:pt x="499" y="762"/>
                  </a:lnTo>
                  <a:lnTo>
                    <a:pt x="477" y="746"/>
                  </a:lnTo>
                  <a:lnTo>
                    <a:pt x="454" y="731"/>
                  </a:lnTo>
                  <a:lnTo>
                    <a:pt x="434" y="711"/>
                  </a:lnTo>
                  <a:lnTo>
                    <a:pt x="415" y="694"/>
                  </a:lnTo>
                  <a:lnTo>
                    <a:pt x="397" y="672"/>
                  </a:lnTo>
                  <a:lnTo>
                    <a:pt x="379" y="650"/>
                  </a:lnTo>
                  <a:lnTo>
                    <a:pt x="364" y="626"/>
                  </a:lnTo>
                  <a:lnTo>
                    <a:pt x="350" y="602"/>
                  </a:lnTo>
                  <a:lnTo>
                    <a:pt x="339" y="575"/>
                  </a:lnTo>
                  <a:lnTo>
                    <a:pt x="315" y="586"/>
                  </a:lnTo>
                  <a:lnTo>
                    <a:pt x="324" y="602"/>
                  </a:lnTo>
                  <a:lnTo>
                    <a:pt x="330" y="615"/>
                  </a:lnTo>
                  <a:lnTo>
                    <a:pt x="337" y="630"/>
                  </a:lnTo>
                  <a:lnTo>
                    <a:pt x="346" y="643"/>
                  </a:lnTo>
                  <a:lnTo>
                    <a:pt x="355" y="659"/>
                  </a:lnTo>
                  <a:lnTo>
                    <a:pt x="366" y="672"/>
                  </a:lnTo>
                  <a:lnTo>
                    <a:pt x="375" y="685"/>
                  </a:lnTo>
                  <a:lnTo>
                    <a:pt x="384" y="696"/>
                  </a:lnTo>
                  <a:lnTo>
                    <a:pt x="118" y="696"/>
                  </a:lnTo>
                  <a:lnTo>
                    <a:pt x="118" y="722"/>
                  </a:lnTo>
                  <a:lnTo>
                    <a:pt x="399" y="722"/>
                  </a:lnTo>
                  <a:lnTo>
                    <a:pt x="401" y="722"/>
                  </a:lnTo>
                  <a:lnTo>
                    <a:pt x="403" y="724"/>
                  </a:lnTo>
                  <a:lnTo>
                    <a:pt x="410" y="729"/>
                  </a:lnTo>
                  <a:lnTo>
                    <a:pt x="417" y="733"/>
                  </a:lnTo>
                  <a:lnTo>
                    <a:pt x="423" y="738"/>
                  </a:lnTo>
                  <a:lnTo>
                    <a:pt x="430" y="744"/>
                  </a:lnTo>
                  <a:lnTo>
                    <a:pt x="437" y="749"/>
                  </a:lnTo>
                  <a:lnTo>
                    <a:pt x="443" y="753"/>
                  </a:lnTo>
                  <a:lnTo>
                    <a:pt x="0" y="753"/>
                  </a:lnTo>
                  <a:lnTo>
                    <a:pt x="0" y="779"/>
                  </a:lnTo>
                  <a:lnTo>
                    <a:pt x="479" y="779"/>
                  </a:lnTo>
                  <a:lnTo>
                    <a:pt x="492" y="786"/>
                  </a:lnTo>
                  <a:lnTo>
                    <a:pt x="503" y="795"/>
                  </a:lnTo>
                  <a:lnTo>
                    <a:pt x="516" y="799"/>
                  </a:lnTo>
                  <a:lnTo>
                    <a:pt x="530" y="806"/>
                  </a:lnTo>
                  <a:lnTo>
                    <a:pt x="543" y="812"/>
                  </a:lnTo>
                  <a:lnTo>
                    <a:pt x="556" y="819"/>
                  </a:lnTo>
                  <a:lnTo>
                    <a:pt x="572" y="823"/>
                  </a:lnTo>
                  <a:lnTo>
                    <a:pt x="585" y="828"/>
                  </a:lnTo>
                  <a:lnTo>
                    <a:pt x="598" y="830"/>
                  </a:lnTo>
                  <a:lnTo>
                    <a:pt x="614" y="834"/>
                  </a:lnTo>
                  <a:lnTo>
                    <a:pt x="627" y="836"/>
                  </a:lnTo>
                  <a:lnTo>
                    <a:pt x="643" y="838"/>
                  </a:lnTo>
                  <a:lnTo>
                    <a:pt x="658" y="841"/>
                  </a:lnTo>
                  <a:lnTo>
                    <a:pt x="672" y="843"/>
                  </a:lnTo>
                  <a:lnTo>
                    <a:pt x="687" y="843"/>
                  </a:lnTo>
                  <a:lnTo>
                    <a:pt x="703" y="843"/>
                  </a:lnTo>
                  <a:lnTo>
                    <a:pt x="707" y="843"/>
                  </a:lnTo>
                  <a:lnTo>
                    <a:pt x="712" y="843"/>
                  </a:lnTo>
                  <a:lnTo>
                    <a:pt x="714" y="843"/>
                  </a:lnTo>
                  <a:lnTo>
                    <a:pt x="718" y="843"/>
                  </a:lnTo>
                  <a:lnTo>
                    <a:pt x="723" y="843"/>
                  </a:lnTo>
                  <a:lnTo>
                    <a:pt x="727" y="843"/>
                  </a:lnTo>
                  <a:lnTo>
                    <a:pt x="729" y="843"/>
                  </a:lnTo>
                  <a:lnTo>
                    <a:pt x="734" y="843"/>
                  </a:lnTo>
                  <a:lnTo>
                    <a:pt x="1097" y="843"/>
                  </a:lnTo>
                  <a:lnTo>
                    <a:pt x="1097" y="817"/>
                  </a:lnTo>
                  <a:lnTo>
                    <a:pt x="847" y="817"/>
                  </a:lnTo>
                  <a:lnTo>
                    <a:pt x="858" y="812"/>
                  </a:lnTo>
                  <a:lnTo>
                    <a:pt x="869" y="808"/>
                  </a:lnTo>
                  <a:lnTo>
                    <a:pt x="880" y="803"/>
                  </a:lnTo>
                  <a:lnTo>
                    <a:pt x="889" y="799"/>
                  </a:lnTo>
                  <a:lnTo>
                    <a:pt x="900" y="795"/>
                  </a:lnTo>
                  <a:lnTo>
                    <a:pt x="911" y="788"/>
                  </a:lnTo>
                  <a:lnTo>
                    <a:pt x="920" y="781"/>
                  </a:lnTo>
                  <a:lnTo>
                    <a:pt x="929" y="775"/>
                  </a:lnTo>
                  <a:lnTo>
                    <a:pt x="940" y="768"/>
                  </a:lnTo>
                  <a:lnTo>
                    <a:pt x="949" y="764"/>
                  </a:lnTo>
                  <a:lnTo>
                    <a:pt x="958" y="755"/>
                  </a:lnTo>
                  <a:lnTo>
                    <a:pt x="966" y="749"/>
                  </a:lnTo>
                  <a:lnTo>
                    <a:pt x="975" y="742"/>
                  </a:lnTo>
                  <a:lnTo>
                    <a:pt x="984" y="733"/>
                  </a:lnTo>
                  <a:lnTo>
                    <a:pt x="993" y="727"/>
                  </a:lnTo>
                  <a:lnTo>
                    <a:pt x="1000" y="718"/>
                  </a:lnTo>
                  <a:lnTo>
                    <a:pt x="1000" y="722"/>
                  </a:lnTo>
                  <a:lnTo>
                    <a:pt x="1223" y="722"/>
                  </a:lnTo>
                  <a:lnTo>
                    <a:pt x="1223" y="696"/>
                  </a:lnTo>
                  <a:lnTo>
                    <a:pt x="1020" y="6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22"/>
            <p:cNvSpPr>
              <a:spLocks/>
            </p:cNvSpPr>
            <p:nvPr/>
          </p:nvSpPr>
          <p:spPr bwMode="auto">
            <a:xfrm>
              <a:off x="401" y="887"/>
              <a:ext cx="488" cy="24"/>
            </a:xfrm>
            <a:custGeom>
              <a:avLst/>
              <a:gdLst>
                <a:gd name="T0" fmla="*/ 0 w 488"/>
                <a:gd name="T1" fmla="*/ 24 h 24"/>
                <a:gd name="T2" fmla="*/ 488 w 488"/>
                <a:gd name="T3" fmla="*/ 24 h 24"/>
                <a:gd name="T4" fmla="*/ 488 w 488"/>
                <a:gd name="T5" fmla="*/ 0 h 24"/>
                <a:gd name="T6" fmla="*/ 0 w 488"/>
                <a:gd name="T7" fmla="*/ 0 h 24"/>
                <a:gd name="T8" fmla="*/ 0 w 488"/>
                <a:gd name="T9" fmla="*/ 24 h 24"/>
                <a:gd name="T10" fmla="*/ 0 w 488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24"/>
                <a:gd name="T20" fmla="*/ 488 w 48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24">
                  <a:moveTo>
                    <a:pt x="0" y="24"/>
                  </a:moveTo>
                  <a:lnTo>
                    <a:pt x="488" y="24"/>
                  </a:lnTo>
                  <a:lnTo>
                    <a:pt x="488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21"/>
            <p:cNvSpPr>
              <a:spLocks/>
            </p:cNvSpPr>
            <p:nvPr/>
          </p:nvSpPr>
          <p:spPr bwMode="auto">
            <a:xfrm>
              <a:off x="880" y="452"/>
              <a:ext cx="142" cy="202"/>
            </a:xfrm>
            <a:custGeom>
              <a:avLst/>
              <a:gdLst>
                <a:gd name="T0" fmla="*/ 128 w 142"/>
                <a:gd name="T1" fmla="*/ 66 h 202"/>
                <a:gd name="T2" fmla="*/ 124 w 142"/>
                <a:gd name="T3" fmla="*/ 77 h 202"/>
                <a:gd name="T4" fmla="*/ 119 w 142"/>
                <a:gd name="T5" fmla="*/ 90 h 202"/>
                <a:gd name="T6" fmla="*/ 113 w 142"/>
                <a:gd name="T7" fmla="*/ 101 h 202"/>
                <a:gd name="T8" fmla="*/ 108 w 142"/>
                <a:gd name="T9" fmla="*/ 112 h 202"/>
                <a:gd name="T10" fmla="*/ 102 w 142"/>
                <a:gd name="T11" fmla="*/ 125 h 202"/>
                <a:gd name="T12" fmla="*/ 95 w 142"/>
                <a:gd name="T13" fmla="*/ 136 h 202"/>
                <a:gd name="T14" fmla="*/ 88 w 142"/>
                <a:gd name="T15" fmla="*/ 145 h 202"/>
                <a:gd name="T16" fmla="*/ 82 w 142"/>
                <a:gd name="T17" fmla="*/ 156 h 202"/>
                <a:gd name="T18" fmla="*/ 77 w 142"/>
                <a:gd name="T19" fmla="*/ 160 h 202"/>
                <a:gd name="T20" fmla="*/ 71 w 142"/>
                <a:gd name="T21" fmla="*/ 165 h 202"/>
                <a:gd name="T22" fmla="*/ 66 w 142"/>
                <a:gd name="T23" fmla="*/ 169 h 202"/>
                <a:gd name="T24" fmla="*/ 60 w 142"/>
                <a:gd name="T25" fmla="*/ 173 h 202"/>
                <a:gd name="T26" fmla="*/ 53 w 142"/>
                <a:gd name="T27" fmla="*/ 178 h 202"/>
                <a:gd name="T28" fmla="*/ 46 w 142"/>
                <a:gd name="T29" fmla="*/ 182 h 202"/>
                <a:gd name="T30" fmla="*/ 40 w 142"/>
                <a:gd name="T31" fmla="*/ 184 h 202"/>
                <a:gd name="T32" fmla="*/ 33 w 142"/>
                <a:gd name="T33" fmla="*/ 189 h 202"/>
                <a:gd name="T34" fmla="*/ 29 w 142"/>
                <a:gd name="T35" fmla="*/ 191 h 202"/>
                <a:gd name="T36" fmla="*/ 24 w 142"/>
                <a:gd name="T37" fmla="*/ 193 h 202"/>
                <a:gd name="T38" fmla="*/ 20 w 142"/>
                <a:gd name="T39" fmla="*/ 193 h 202"/>
                <a:gd name="T40" fmla="*/ 15 w 142"/>
                <a:gd name="T41" fmla="*/ 195 h 202"/>
                <a:gd name="T42" fmla="*/ 13 w 142"/>
                <a:gd name="T43" fmla="*/ 198 h 202"/>
                <a:gd name="T44" fmla="*/ 9 w 142"/>
                <a:gd name="T45" fmla="*/ 200 h 202"/>
                <a:gd name="T46" fmla="*/ 4 w 142"/>
                <a:gd name="T47" fmla="*/ 200 h 202"/>
                <a:gd name="T48" fmla="*/ 0 w 142"/>
                <a:gd name="T49" fmla="*/ 202 h 202"/>
                <a:gd name="T50" fmla="*/ 4 w 142"/>
                <a:gd name="T51" fmla="*/ 193 h 202"/>
                <a:gd name="T52" fmla="*/ 9 w 142"/>
                <a:gd name="T53" fmla="*/ 187 h 202"/>
                <a:gd name="T54" fmla="*/ 15 w 142"/>
                <a:gd name="T55" fmla="*/ 180 h 202"/>
                <a:gd name="T56" fmla="*/ 20 w 142"/>
                <a:gd name="T57" fmla="*/ 173 h 202"/>
                <a:gd name="T58" fmla="*/ 24 w 142"/>
                <a:gd name="T59" fmla="*/ 165 h 202"/>
                <a:gd name="T60" fmla="*/ 29 w 142"/>
                <a:gd name="T61" fmla="*/ 158 h 202"/>
                <a:gd name="T62" fmla="*/ 33 w 142"/>
                <a:gd name="T63" fmla="*/ 149 h 202"/>
                <a:gd name="T64" fmla="*/ 35 w 142"/>
                <a:gd name="T65" fmla="*/ 141 h 202"/>
                <a:gd name="T66" fmla="*/ 42 w 142"/>
                <a:gd name="T67" fmla="*/ 127 h 202"/>
                <a:gd name="T68" fmla="*/ 49 w 142"/>
                <a:gd name="T69" fmla="*/ 114 h 202"/>
                <a:gd name="T70" fmla="*/ 53 w 142"/>
                <a:gd name="T71" fmla="*/ 101 h 202"/>
                <a:gd name="T72" fmla="*/ 57 w 142"/>
                <a:gd name="T73" fmla="*/ 86 h 202"/>
                <a:gd name="T74" fmla="*/ 62 w 142"/>
                <a:gd name="T75" fmla="*/ 73 h 202"/>
                <a:gd name="T76" fmla="*/ 66 w 142"/>
                <a:gd name="T77" fmla="*/ 59 h 202"/>
                <a:gd name="T78" fmla="*/ 71 w 142"/>
                <a:gd name="T79" fmla="*/ 44 h 202"/>
                <a:gd name="T80" fmla="*/ 73 w 142"/>
                <a:gd name="T81" fmla="*/ 31 h 202"/>
                <a:gd name="T82" fmla="*/ 80 w 142"/>
                <a:gd name="T83" fmla="*/ 29 h 202"/>
                <a:gd name="T84" fmla="*/ 84 w 142"/>
                <a:gd name="T85" fmla="*/ 29 h 202"/>
                <a:gd name="T86" fmla="*/ 88 w 142"/>
                <a:gd name="T87" fmla="*/ 26 h 202"/>
                <a:gd name="T88" fmla="*/ 93 w 142"/>
                <a:gd name="T89" fmla="*/ 24 h 202"/>
                <a:gd name="T90" fmla="*/ 99 w 142"/>
                <a:gd name="T91" fmla="*/ 24 h 202"/>
                <a:gd name="T92" fmla="*/ 104 w 142"/>
                <a:gd name="T93" fmla="*/ 22 h 202"/>
                <a:gd name="T94" fmla="*/ 108 w 142"/>
                <a:gd name="T95" fmla="*/ 20 h 202"/>
                <a:gd name="T96" fmla="*/ 113 w 142"/>
                <a:gd name="T97" fmla="*/ 18 h 202"/>
                <a:gd name="T98" fmla="*/ 117 w 142"/>
                <a:gd name="T99" fmla="*/ 15 h 202"/>
                <a:gd name="T100" fmla="*/ 122 w 142"/>
                <a:gd name="T101" fmla="*/ 13 h 202"/>
                <a:gd name="T102" fmla="*/ 124 w 142"/>
                <a:gd name="T103" fmla="*/ 13 h 202"/>
                <a:gd name="T104" fmla="*/ 128 w 142"/>
                <a:gd name="T105" fmla="*/ 9 h 202"/>
                <a:gd name="T106" fmla="*/ 131 w 142"/>
                <a:gd name="T107" fmla="*/ 7 h 202"/>
                <a:gd name="T108" fmla="*/ 135 w 142"/>
                <a:gd name="T109" fmla="*/ 5 h 202"/>
                <a:gd name="T110" fmla="*/ 137 w 142"/>
                <a:gd name="T111" fmla="*/ 2 h 202"/>
                <a:gd name="T112" fmla="*/ 142 w 142"/>
                <a:gd name="T113" fmla="*/ 0 h 202"/>
                <a:gd name="T114" fmla="*/ 139 w 142"/>
                <a:gd name="T115" fmla="*/ 18 h 202"/>
                <a:gd name="T116" fmla="*/ 137 w 142"/>
                <a:gd name="T117" fmla="*/ 33 h 202"/>
                <a:gd name="T118" fmla="*/ 133 w 142"/>
                <a:gd name="T119" fmla="*/ 48 h 202"/>
                <a:gd name="T120" fmla="*/ 128 w 142"/>
                <a:gd name="T121" fmla="*/ 66 h 202"/>
                <a:gd name="T122" fmla="*/ 128 w 142"/>
                <a:gd name="T123" fmla="*/ 6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"/>
                <a:gd name="T187" fmla="*/ 0 h 202"/>
                <a:gd name="T188" fmla="*/ 142 w 142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" h="202">
                  <a:moveTo>
                    <a:pt x="128" y="66"/>
                  </a:moveTo>
                  <a:lnTo>
                    <a:pt x="124" y="77"/>
                  </a:lnTo>
                  <a:lnTo>
                    <a:pt x="119" y="90"/>
                  </a:lnTo>
                  <a:lnTo>
                    <a:pt x="113" y="101"/>
                  </a:lnTo>
                  <a:lnTo>
                    <a:pt x="108" y="112"/>
                  </a:lnTo>
                  <a:lnTo>
                    <a:pt x="102" y="125"/>
                  </a:lnTo>
                  <a:lnTo>
                    <a:pt x="95" y="136"/>
                  </a:lnTo>
                  <a:lnTo>
                    <a:pt x="88" y="145"/>
                  </a:lnTo>
                  <a:lnTo>
                    <a:pt x="82" y="156"/>
                  </a:lnTo>
                  <a:lnTo>
                    <a:pt x="77" y="160"/>
                  </a:lnTo>
                  <a:lnTo>
                    <a:pt x="71" y="165"/>
                  </a:lnTo>
                  <a:lnTo>
                    <a:pt x="66" y="169"/>
                  </a:lnTo>
                  <a:lnTo>
                    <a:pt x="60" y="173"/>
                  </a:lnTo>
                  <a:lnTo>
                    <a:pt x="53" y="178"/>
                  </a:lnTo>
                  <a:lnTo>
                    <a:pt x="46" y="182"/>
                  </a:lnTo>
                  <a:lnTo>
                    <a:pt x="40" y="184"/>
                  </a:lnTo>
                  <a:lnTo>
                    <a:pt x="33" y="189"/>
                  </a:lnTo>
                  <a:lnTo>
                    <a:pt x="29" y="191"/>
                  </a:lnTo>
                  <a:lnTo>
                    <a:pt x="24" y="193"/>
                  </a:lnTo>
                  <a:lnTo>
                    <a:pt x="20" y="193"/>
                  </a:lnTo>
                  <a:lnTo>
                    <a:pt x="15" y="195"/>
                  </a:lnTo>
                  <a:lnTo>
                    <a:pt x="13" y="198"/>
                  </a:lnTo>
                  <a:lnTo>
                    <a:pt x="9" y="200"/>
                  </a:lnTo>
                  <a:lnTo>
                    <a:pt x="4" y="200"/>
                  </a:lnTo>
                  <a:lnTo>
                    <a:pt x="0" y="202"/>
                  </a:lnTo>
                  <a:lnTo>
                    <a:pt x="4" y="193"/>
                  </a:lnTo>
                  <a:lnTo>
                    <a:pt x="9" y="187"/>
                  </a:lnTo>
                  <a:lnTo>
                    <a:pt x="15" y="180"/>
                  </a:lnTo>
                  <a:lnTo>
                    <a:pt x="20" y="173"/>
                  </a:lnTo>
                  <a:lnTo>
                    <a:pt x="24" y="165"/>
                  </a:lnTo>
                  <a:lnTo>
                    <a:pt x="29" y="158"/>
                  </a:lnTo>
                  <a:lnTo>
                    <a:pt x="33" y="149"/>
                  </a:lnTo>
                  <a:lnTo>
                    <a:pt x="35" y="141"/>
                  </a:lnTo>
                  <a:lnTo>
                    <a:pt x="42" y="127"/>
                  </a:lnTo>
                  <a:lnTo>
                    <a:pt x="49" y="114"/>
                  </a:lnTo>
                  <a:lnTo>
                    <a:pt x="53" y="101"/>
                  </a:lnTo>
                  <a:lnTo>
                    <a:pt x="57" y="86"/>
                  </a:lnTo>
                  <a:lnTo>
                    <a:pt x="62" y="73"/>
                  </a:lnTo>
                  <a:lnTo>
                    <a:pt x="66" y="59"/>
                  </a:lnTo>
                  <a:lnTo>
                    <a:pt x="71" y="44"/>
                  </a:lnTo>
                  <a:lnTo>
                    <a:pt x="73" y="31"/>
                  </a:lnTo>
                  <a:lnTo>
                    <a:pt x="80" y="29"/>
                  </a:lnTo>
                  <a:lnTo>
                    <a:pt x="84" y="29"/>
                  </a:lnTo>
                  <a:lnTo>
                    <a:pt x="88" y="26"/>
                  </a:lnTo>
                  <a:lnTo>
                    <a:pt x="93" y="24"/>
                  </a:lnTo>
                  <a:lnTo>
                    <a:pt x="99" y="24"/>
                  </a:lnTo>
                  <a:lnTo>
                    <a:pt x="104" y="22"/>
                  </a:lnTo>
                  <a:lnTo>
                    <a:pt x="108" y="20"/>
                  </a:lnTo>
                  <a:lnTo>
                    <a:pt x="113" y="18"/>
                  </a:lnTo>
                  <a:lnTo>
                    <a:pt x="117" y="15"/>
                  </a:lnTo>
                  <a:lnTo>
                    <a:pt x="122" y="13"/>
                  </a:lnTo>
                  <a:lnTo>
                    <a:pt x="124" y="13"/>
                  </a:lnTo>
                  <a:lnTo>
                    <a:pt x="128" y="9"/>
                  </a:lnTo>
                  <a:lnTo>
                    <a:pt x="131" y="7"/>
                  </a:lnTo>
                  <a:lnTo>
                    <a:pt x="135" y="5"/>
                  </a:lnTo>
                  <a:lnTo>
                    <a:pt x="137" y="2"/>
                  </a:lnTo>
                  <a:lnTo>
                    <a:pt x="142" y="0"/>
                  </a:lnTo>
                  <a:lnTo>
                    <a:pt x="139" y="18"/>
                  </a:lnTo>
                  <a:lnTo>
                    <a:pt x="137" y="33"/>
                  </a:lnTo>
                  <a:lnTo>
                    <a:pt x="133" y="48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20"/>
            <p:cNvSpPr>
              <a:spLocks/>
            </p:cNvSpPr>
            <p:nvPr/>
          </p:nvSpPr>
          <p:spPr bwMode="auto">
            <a:xfrm>
              <a:off x="685" y="689"/>
              <a:ext cx="122" cy="48"/>
            </a:xfrm>
            <a:custGeom>
              <a:avLst/>
              <a:gdLst>
                <a:gd name="T0" fmla="*/ 62 w 122"/>
                <a:gd name="T1" fmla="*/ 46 h 48"/>
                <a:gd name="T2" fmla="*/ 53 w 122"/>
                <a:gd name="T3" fmla="*/ 48 h 48"/>
                <a:gd name="T4" fmla="*/ 46 w 122"/>
                <a:gd name="T5" fmla="*/ 48 h 48"/>
                <a:gd name="T6" fmla="*/ 40 w 122"/>
                <a:gd name="T7" fmla="*/ 48 h 48"/>
                <a:gd name="T8" fmla="*/ 31 w 122"/>
                <a:gd name="T9" fmla="*/ 48 h 48"/>
                <a:gd name="T10" fmla="*/ 24 w 122"/>
                <a:gd name="T11" fmla="*/ 48 h 48"/>
                <a:gd name="T12" fmla="*/ 15 w 122"/>
                <a:gd name="T13" fmla="*/ 48 h 48"/>
                <a:gd name="T14" fmla="*/ 9 w 122"/>
                <a:gd name="T15" fmla="*/ 48 h 48"/>
                <a:gd name="T16" fmla="*/ 0 w 122"/>
                <a:gd name="T17" fmla="*/ 48 h 48"/>
                <a:gd name="T18" fmla="*/ 4 w 122"/>
                <a:gd name="T19" fmla="*/ 42 h 48"/>
                <a:gd name="T20" fmla="*/ 9 w 122"/>
                <a:gd name="T21" fmla="*/ 37 h 48"/>
                <a:gd name="T22" fmla="*/ 13 w 122"/>
                <a:gd name="T23" fmla="*/ 31 h 48"/>
                <a:gd name="T24" fmla="*/ 17 w 122"/>
                <a:gd name="T25" fmla="*/ 24 h 48"/>
                <a:gd name="T26" fmla="*/ 22 w 122"/>
                <a:gd name="T27" fmla="*/ 20 h 48"/>
                <a:gd name="T28" fmla="*/ 26 w 122"/>
                <a:gd name="T29" fmla="*/ 13 h 48"/>
                <a:gd name="T30" fmla="*/ 29 w 122"/>
                <a:gd name="T31" fmla="*/ 7 h 48"/>
                <a:gd name="T32" fmla="*/ 33 w 122"/>
                <a:gd name="T33" fmla="*/ 0 h 48"/>
                <a:gd name="T34" fmla="*/ 46 w 122"/>
                <a:gd name="T35" fmla="*/ 2 h 48"/>
                <a:gd name="T36" fmla="*/ 57 w 122"/>
                <a:gd name="T37" fmla="*/ 4 h 48"/>
                <a:gd name="T38" fmla="*/ 68 w 122"/>
                <a:gd name="T39" fmla="*/ 4 h 48"/>
                <a:gd name="T40" fmla="*/ 80 w 122"/>
                <a:gd name="T41" fmla="*/ 4 h 48"/>
                <a:gd name="T42" fmla="*/ 88 w 122"/>
                <a:gd name="T43" fmla="*/ 4 h 48"/>
                <a:gd name="T44" fmla="*/ 99 w 122"/>
                <a:gd name="T45" fmla="*/ 4 h 48"/>
                <a:gd name="T46" fmla="*/ 113 w 122"/>
                <a:gd name="T47" fmla="*/ 4 h 48"/>
                <a:gd name="T48" fmla="*/ 122 w 122"/>
                <a:gd name="T49" fmla="*/ 4 h 48"/>
                <a:gd name="T50" fmla="*/ 115 w 122"/>
                <a:gd name="T51" fmla="*/ 11 h 48"/>
                <a:gd name="T52" fmla="*/ 108 w 122"/>
                <a:gd name="T53" fmla="*/ 15 h 48"/>
                <a:gd name="T54" fmla="*/ 99 w 122"/>
                <a:gd name="T55" fmla="*/ 22 h 48"/>
                <a:gd name="T56" fmla="*/ 93 w 122"/>
                <a:gd name="T57" fmla="*/ 26 h 48"/>
                <a:gd name="T58" fmla="*/ 84 w 122"/>
                <a:gd name="T59" fmla="*/ 33 h 48"/>
                <a:gd name="T60" fmla="*/ 77 w 122"/>
                <a:gd name="T61" fmla="*/ 37 h 48"/>
                <a:gd name="T62" fmla="*/ 68 w 122"/>
                <a:gd name="T63" fmla="*/ 42 h 48"/>
                <a:gd name="T64" fmla="*/ 62 w 122"/>
                <a:gd name="T65" fmla="*/ 46 h 48"/>
                <a:gd name="T66" fmla="*/ 62 w 122"/>
                <a:gd name="T67" fmla="*/ 46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48"/>
                <a:gd name="T104" fmla="*/ 122 w 122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48">
                  <a:moveTo>
                    <a:pt x="62" y="46"/>
                  </a:moveTo>
                  <a:lnTo>
                    <a:pt x="53" y="48"/>
                  </a:lnTo>
                  <a:lnTo>
                    <a:pt x="46" y="48"/>
                  </a:lnTo>
                  <a:lnTo>
                    <a:pt x="40" y="48"/>
                  </a:lnTo>
                  <a:lnTo>
                    <a:pt x="31" y="48"/>
                  </a:lnTo>
                  <a:lnTo>
                    <a:pt x="24" y="48"/>
                  </a:lnTo>
                  <a:lnTo>
                    <a:pt x="15" y="48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4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4"/>
                  </a:lnTo>
                  <a:lnTo>
                    <a:pt x="22" y="20"/>
                  </a:lnTo>
                  <a:lnTo>
                    <a:pt x="26" y="13"/>
                  </a:lnTo>
                  <a:lnTo>
                    <a:pt x="29" y="7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8" y="4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9" y="4"/>
                  </a:lnTo>
                  <a:lnTo>
                    <a:pt x="113" y="4"/>
                  </a:lnTo>
                  <a:lnTo>
                    <a:pt x="122" y="4"/>
                  </a:lnTo>
                  <a:lnTo>
                    <a:pt x="115" y="11"/>
                  </a:lnTo>
                  <a:lnTo>
                    <a:pt x="108" y="15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4" y="33"/>
                  </a:lnTo>
                  <a:lnTo>
                    <a:pt x="77" y="37"/>
                  </a:lnTo>
                  <a:lnTo>
                    <a:pt x="68" y="42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9"/>
            <p:cNvSpPr>
              <a:spLocks/>
            </p:cNvSpPr>
            <p:nvPr/>
          </p:nvSpPr>
          <p:spPr bwMode="auto">
            <a:xfrm>
              <a:off x="733" y="483"/>
              <a:ext cx="193" cy="184"/>
            </a:xfrm>
            <a:custGeom>
              <a:avLst/>
              <a:gdLst>
                <a:gd name="T0" fmla="*/ 5 w 193"/>
                <a:gd name="T1" fmla="*/ 173 h 184"/>
                <a:gd name="T2" fmla="*/ 14 w 193"/>
                <a:gd name="T3" fmla="*/ 158 h 184"/>
                <a:gd name="T4" fmla="*/ 23 w 193"/>
                <a:gd name="T5" fmla="*/ 140 h 184"/>
                <a:gd name="T6" fmla="*/ 32 w 193"/>
                <a:gd name="T7" fmla="*/ 123 h 184"/>
                <a:gd name="T8" fmla="*/ 40 w 193"/>
                <a:gd name="T9" fmla="*/ 101 h 184"/>
                <a:gd name="T10" fmla="*/ 51 w 193"/>
                <a:gd name="T11" fmla="*/ 72 h 184"/>
                <a:gd name="T12" fmla="*/ 63 w 193"/>
                <a:gd name="T13" fmla="*/ 44 h 184"/>
                <a:gd name="T14" fmla="*/ 74 w 193"/>
                <a:gd name="T15" fmla="*/ 13 h 184"/>
                <a:gd name="T16" fmla="*/ 85 w 193"/>
                <a:gd name="T17" fmla="*/ 2 h 184"/>
                <a:gd name="T18" fmla="*/ 100 w 193"/>
                <a:gd name="T19" fmla="*/ 2 h 184"/>
                <a:gd name="T20" fmla="*/ 116 w 193"/>
                <a:gd name="T21" fmla="*/ 4 h 184"/>
                <a:gd name="T22" fmla="*/ 131 w 193"/>
                <a:gd name="T23" fmla="*/ 6 h 184"/>
                <a:gd name="T24" fmla="*/ 145 w 193"/>
                <a:gd name="T25" fmla="*/ 6 h 184"/>
                <a:gd name="T26" fmla="*/ 160 w 193"/>
                <a:gd name="T27" fmla="*/ 6 h 184"/>
                <a:gd name="T28" fmla="*/ 173 w 193"/>
                <a:gd name="T29" fmla="*/ 6 h 184"/>
                <a:gd name="T30" fmla="*/ 187 w 193"/>
                <a:gd name="T31" fmla="*/ 4 h 184"/>
                <a:gd name="T32" fmla="*/ 189 w 193"/>
                <a:gd name="T33" fmla="*/ 17 h 184"/>
                <a:gd name="T34" fmla="*/ 182 w 193"/>
                <a:gd name="T35" fmla="*/ 39 h 184"/>
                <a:gd name="T36" fmla="*/ 176 w 193"/>
                <a:gd name="T37" fmla="*/ 63 h 184"/>
                <a:gd name="T38" fmla="*/ 164 w 193"/>
                <a:gd name="T39" fmla="*/ 88 h 184"/>
                <a:gd name="T40" fmla="*/ 153 w 193"/>
                <a:gd name="T41" fmla="*/ 110 h 184"/>
                <a:gd name="T42" fmla="*/ 142 w 193"/>
                <a:gd name="T43" fmla="*/ 131 h 184"/>
                <a:gd name="T44" fmla="*/ 127 w 193"/>
                <a:gd name="T45" fmla="*/ 153 h 184"/>
                <a:gd name="T46" fmla="*/ 114 w 193"/>
                <a:gd name="T47" fmla="*/ 171 h 184"/>
                <a:gd name="T48" fmla="*/ 98 w 193"/>
                <a:gd name="T49" fmla="*/ 182 h 184"/>
                <a:gd name="T50" fmla="*/ 87 w 193"/>
                <a:gd name="T51" fmla="*/ 184 h 184"/>
                <a:gd name="T52" fmla="*/ 74 w 193"/>
                <a:gd name="T53" fmla="*/ 184 h 184"/>
                <a:gd name="T54" fmla="*/ 60 w 193"/>
                <a:gd name="T55" fmla="*/ 184 h 184"/>
                <a:gd name="T56" fmla="*/ 47 w 193"/>
                <a:gd name="T57" fmla="*/ 184 h 184"/>
                <a:gd name="T58" fmla="*/ 34 w 193"/>
                <a:gd name="T59" fmla="*/ 184 h 184"/>
                <a:gd name="T60" fmla="*/ 20 w 193"/>
                <a:gd name="T61" fmla="*/ 184 h 184"/>
                <a:gd name="T62" fmla="*/ 7 w 193"/>
                <a:gd name="T63" fmla="*/ 182 h 184"/>
                <a:gd name="T64" fmla="*/ 0 w 193"/>
                <a:gd name="T65" fmla="*/ 182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84"/>
                <a:gd name="T101" fmla="*/ 193 w 193"/>
                <a:gd name="T102" fmla="*/ 184 h 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84">
                  <a:moveTo>
                    <a:pt x="0" y="182"/>
                  </a:moveTo>
                  <a:lnTo>
                    <a:pt x="5" y="173"/>
                  </a:lnTo>
                  <a:lnTo>
                    <a:pt x="9" y="167"/>
                  </a:lnTo>
                  <a:lnTo>
                    <a:pt x="14" y="158"/>
                  </a:lnTo>
                  <a:lnTo>
                    <a:pt x="18" y="149"/>
                  </a:lnTo>
                  <a:lnTo>
                    <a:pt x="23" y="140"/>
                  </a:lnTo>
                  <a:lnTo>
                    <a:pt x="27" y="131"/>
                  </a:lnTo>
                  <a:lnTo>
                    <a:pt x="32" y="123"/>
                  </a:lnTo>
                  <a:lnTo>
                    <a:pt x="36" y="114"/>
                  </a:lnTo>
                  <a:lnTo>
                    <a:pt x="40" y="101"/>
                  </a:lnTo>
                  <a:lnTo>
                    <a:pt x="47" y="85"/>
                  </a:lnTo>
                  <a:lnTo>
                    <a:pt x="51" y="72"/>
                  </a:lnTo>
                  <a:lnTo>
                    <a:pt x="58" y="57"/>
                  </a:lnTo>
                  <a:lnTo>
                    <a:pt x="63" y="44"/>
                  </a:lnTo>
                  <a:lnTo>
                    <a:pt x="69" y="28"/>
                  </a:lnTo>
                  <a:lnTo>
                    <a:pt x="74" y="13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9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31" y="6"/>
                  </a:lnTo>
                  <a:lnTo>
                    <a:pt x="138" y="6"/>
                  </a:lnTo>
                  <a:lnTo>
                    <a:pt x="145" y="6"/>
                  </a:lnTo>
                  <a:lnTo>
                    <a:pt x="153" y="6"/>
                  </a:lnTo>
                  <a:lnTo>
                    <a:pt x="160" y="6"/>
                  </a:lnTo>
                  <a:lnTo>
                    <a:pt x="167" y="6"/>
                  </a:lnTo>
                  <a:lnTo>
                    <a:pt x="173" y="6"/>
                  </a:lnTo>
                  <a:lnTo>
                    <a:pt x="180" y="6"/>
                  </a:lnTo>
                  <a:lnTo>
                    <a:pt x="187" y="4"/>
                  </a:lnTo>
                  <a:lnTo>
                    <a:pt x="193" y="4"/>
                  </a:lnTo>
                  <a:lnTo>
                    <a:pt x="189" y="17"/>
                  </a:lnTo>
                  <a:lnTo>
                    <a:pt x="187" y="28"/>
                  </a:lnTo>
                  <a:lnTo>
                    <a:pt x="182" y="39"/>
                  </a:lnTo>
                  <a:lnTo>
                    <a:pt x="180" y="52"/>
                  </a:lnTo>
                  <a:lnTo>
                    <a:pt x="176" y="63"/>
                  </a:lnTo>
                  <a:lnTo>
                    <a:pt x="171" y="74"/>
                  </a:lnTo>
                  <a:lnTo>
                    <a:pt x="164" y="88"/>
                  </a:lnTo>
                  <a:lnTo>
                    <a:pt x="160" y="99"/>
                  </a:lnTo>
                  <a:lnTo>
                    <a:pt x="153" y="110"/>
                  </a:lnTo>
                  <a:lnTo>
                    <a:pt x="147" y="121"/>
                  </a:lnTo>
                  <a:lnTo>
                    <a:pt x="142" y="131"/>
                  </a:lnTo>
                  <a:lnTo>
                    <a:pt x="133" y="142"/>
                  </a:lnTo>
                  <a:lnTo>
                    <a:pt x="127" y="153"/>
                  </a:lnTo>
                  <a:lnTo>
                    <a:pt x="120" y="162"/>
                  </a:lnTo>
                  <a:lnTo>
                    <a:pt x="114" y="171"/>
                  </a:lnTo>
                  <a:lnTo>
                    <a:pt x="105" y="180"/>
                  </a:lnTo>
                  <a:lnTo>
                    <a:pt x="98" y="182"/>
                  </a:lnTo>
                  <a:lnTo>
                    <a:pt x="91" y="182"/>
                  </a:lnTo>
                  <a:lnTo>
                    <a:pt x="87" y="184"/>
                  </a:lnTo>
                  <a:lnTo>
                    <a:pt x="80" y="184"/>
                  </a:lnTo>
                  <a:lnTo>
                    <a:pt x="74" y="184"/>
                  </a:lnTo>
                  <a:lnTo>
                    <a:pt x="67" y="184"/>
                  </a:lnTo>
                  <a:lnTo>
                    <a:pt x="60" y="184"/>
                  </a:lnTo>
                  <a:lnTo>
                    <a:pt x="54" y="184"/>
                  </a:lnTo>
                  <a:lnTo>
                    <a:pt x="47" y="184"/>
                  </a:lnTo>
                  <a:lnTo>
                    <a:pt x="40" y="184"/>
                  </a:lnTo>
                  <a:lnTo>
                    <a:pt x="34" y="184"/>
                  </a:lnTo>
                  <a:lnTo>
                    <a:pt x="27" y="184"/>
                  </a:lnTo>
                  <a:lnTo>
                    <a:pt x="20" y="184"/>
                  </a:lnTo>
                  <a:lnTo>
                    <a:pt x="14" y="184"/>
                  </a:lnTo>
                  <a:lnTo>
                    <a:pt x="7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8"/>
            <p:cNvSpPr>
              <a:spLocks/>
            </p:cNvSpPr>
            <p:nvPr/>
          </p:nvSpPr>
          <p:spPr bwMode="auto">
            <a:xfrm>
              <a:off x="452" y="329"/>
              <a:ext cx="144" cy="268"/>
            </a:xfrm>
            <a:custGeom>
              <a:avLst/>
              <a:gdLst>
                <a:gd name="T0" fmla="*/ 11 w 144"/>
                <a:gd name="T1" fmla="*/ 81 h 268"/>
                <a:gd name="T2" fmla="*/ 16 w 144"/>
                <a:gd name="T3" fmla="*/ 70 h 268"/>
                <a:gd name="T4" fmla="*/ 20 w 144"/>
                <a:gd name="T5" fmla="*/ 62 h 268"/>
                <a:gd name="T6" fmla="*/ 22 w 144"/>
                <a:gd name="T7" fmla="*/ 51 h 268"/>
                <a:gd name="T8" fmla="*/ 27 w 144"/>
                <a:gd name="T9" fmla="*/ 40 h 268"/>
                <a:gd name="T10" fmla="*/ 33 w 144"/>
                <a:gd name="T11" fmla="*/ 29 h 268"/>
                <a:gd name="T12" fmla="*/ 38 w 144"/>
                <a:gd name="T13" fmla="*/ 20 h 268"/>
                <a:gd name="T14" fmla="*/ 42 w 144"/>
                <a:gd name="T15" fmla="*/ 9 h 268"/>
                <a:gd name="T16" fmla="*/ 49 w 144"/>
                <a:gd name="T17" fmla="*/ 0 h 268"/>
                <a:gd name="T18" fmla="*/ 58 w 144"/>
                <a:gd name="T19" fmla="*/ 9 h 268"/>
                <a:gd name="T20" fmla="*/ 69 w 144"/>
                <a:gd name="T21" fmla="*/ 20 h 268"/>
                <a:gd name="T22" fmla="*/ 80 w 144"/>
                <a:gd name="T23" fmla="*/ 29 h 268"/>
                <a:gd name="T24" fmla="*/ 91 w 144"/>
                <a:gd name="T25" fmla="*/ 40 h 268"/>
                <a:gd name="T26" fmla="*/ 104 w 144"/>
                <a:gd name="T27" fmla="*/ 49 h 268"/>
                <a:gd name="T28" fmla="*/ 115 w 144"/>
                <a:gd name="T29" fmla="*/ 57 h 268"/>
                <a:gd name="T30" fmla="*/ 129 w 144"/>
                <a:gd name="T31" fmla="*/ 66 h 268"/>
                <a:gd name="T32" fmla="*/ 144 w 144"/>
                <a:gd name="T33" fmla="*/ 75 h 268"/>
                <a:gd name="T34" fmla="*/ 137 w 144"/>
                <a:gd name="T35" fmla="*/ 90 h 268"/>
                <a:gd name="T36" fmla="*/ 133 w 144"/>
                <a:gd name="T37" fmla="*/ 103 h 268"/>
                <a:gd name="T38" fmla="*/ 129 w 144"/>
                <a:gd name="T39" fmla="*/ 117 h 268"/>
                <a:gd name="T40" fmla="*/ 124 w 144"/>
                <a:gd name="T41" fmla="*/ 132 h 268"/>
                <a:gd name="T42" fmla="*/ 120 w 144"/>
                <a:gd name="T43" fmla="*/ 145 h 268"/>
                <a:gd name="T44" fmla="*/ 117 w 144"/>
                <a:gd name="T45" fmla="*/ 160 h 268"/>
                <a:gd name="T46" fmla="*/ 113 w 144"/>
                <a:gd name="T47" fmla="*/ 176 h 268"/>
                <a:gd name="T48" fmla="*/ 109 w 144"/>
                <a:gd name="T49" fmla="*/ 191 h 268"/>
                <a:gd name="T50" fmla="*/ 106 w 144"/>
                <a:gd name="T51" fmla="*/ 211 h 268"/>
                <a:gd name="T52" fmla="*/ 102 w 144"/>
                <a:gd name="T53" fmla="*/ 228 h 268"/>
                <a:gd name="T54" fmla="*/ 100 w 144"/>
                <a:gd name="T55" fmla="*/ 248 h 268"/>
                <a:gd name="T56" fmla="*/ 98 w 144"/>
                <a:gd name="T57" fmla="*/ 268 h 268"/>
                <a:gd name="T58" fmla="*/ 82 w 144"/>
                <a:gd name="T59" fmla="*/ 257 h 268"/>
                <a:gd name="T60" fmla="*/ 69 w 144"/>
                <a:gd name="T61" fmla="*/ 248 h 268"/>
                <a:gd name="T62" fmla="*/ 55 w 144"/>
                <a:gd name="T63" fmla="*/ 237 h 268"/>
                <a:gd name="T64" fmla="*/ 44 w 144"/>
                <a:gd name="T65" fmla="*/ 226 h 268"/>
                <a:gd name="T66" fmla="*/ 33 w 144"/>
                <a:gd name="T67" fmla="*/ 215 h 268"/>
                <a:gd name="T68" fmla="*/ 22 w 144"/>
                <a:gd name="T69" fmla="*/ 202 h 268"/>
                <a:gd name="T70" fmla="*/ 11 w 144"/>
                <a:gd name="T71" fmla="*/ 191 h 268"/>
                <a:gd name="T72" fmla="*/ 0 w 144"/>
                <a:gd name="T73" fmla="*/ 180 h 268"/>
                <a:gd name="T74" fmla="*/ 0 w 144"/>
                <a:gd name="T75" fmla="*/ 154 h 268"/>
                <a:gd name="T76" fmla="*/ 2 w 144"/>
                <a:gd name="T77" fmla="*/ 130 h 268"/>
                <a:gd name="T78" fmla="*/ 7 w 144"/>
                <a:gd name="T79" fmla="*/ 106 h 268"/>
                <a:gd name="T80" fmla="*/ 11 w 144"/>
                <a:gd name="T81" fmla="*/ 81 h 268"/>
                <a:gd name="T82" fmla="*/ 11 w 144"/>
                <a:gd name="T83" fmla="*/ 81 h 2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4"/>
                <a:gd name="T127" fmla="*/ 0 h 268"/>
                <a:gd name="T128" fmla="*/ 144 w 144"/>
                <a:gd name="T129" fmla="*/ 268 h 2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4" h="268">
                  <a:moveTo>
                    <a:pt x="11" y="81"/>
                  </a:moveTo>
                  <a:lnTo>
                    <a:pt x="16" y="70"/>
                  </a:lnTo>
                  <a:lnTo>
                    <a:pt x="20" y="62"/>
                  </a:lnTo>
                  <a:lnTo>
                    <a:pt x="22" y="51"/>
                  </a:lnTo>
                  <a:lnTo>
                    <a:pt x="27" y="40"/>
                  </a:lnTo>
                  <a:lnTo>
                    <a:pt x="33" y="29"/>
                  </a:lnTo>
                  <a:lnTo>
                    <a:pt x="38" y="20"/>
                  </a:lnTo>
                  <a:lnTo>
                    <a:pt x="42" y="9"/>
                  </a:lnTo>
                  <a:lnTo>
                    <a:pt x="49" y="0"/>
                  </a:lnTo>
                  <a:lnTo>
                    <a:pt x="58" y="9"/>
                  </a:lnTo>
                  <a:lnTo>
                    <a:pt x="69" y="20"/>
                  </a:lnTo>
                  <a:lnTo>
                    <a:pt x="80" y="29"/>
                  </a:lnTo>
                  <a:lnTo>
                    <a:pt x="91" y="40"/>
                  </a:lnTo>
                  <a:lnTo>
                    <a:pt x="104" y="49"/>
                  </a:lnTo>
                  <a:lnTo>
                    <a:pt x="115" y="57"/>
                  </a:lnTo>
                  <a:lnTo>
                    <a:pt x="129" y="66"/>
                  </a:lnTo>
                  <a:lnTo>
                    <a:pt x="144" y="75"/>
                  </a:lnTo>
                  <a:lnTo>
                    <a:pt x="137" y="90"/>
                  </a:lnTo>
                  <a:lnTo>
                    <a:pt x="133" y="103"/>
                  </a:lnTo>
                  <a:lnTo>
                    <a:pt x="129" y="117"/>
                  </a:lnTo>
                  <a:lnTo>
                    <a:pt x="124" y="132"/>
                  </a:lnTo>
                  <a:lnTo>
                    <a:pt x="120" y="145"/>
                  </a:lnTo>
                  <a:lnTo>
                    <a:pt x="117" y="160"/>
                  </a:lnTo>
                  <a:lnTo>
                    <a:pt x="113" y="176"/>
                  </a:lnTo>
                  <a:lnTo>
                    <a:pt x="109" y="191"/>
                  </a:lnTo>
                  <a:lnTo>
                    <a:pt x="106" y="211"/>
                  </a:lnTo>
                  <a:lnTo>
                    <a:pt x="102" y="228"/>
                  </a:lnTo>
                  <a:lnTo>
                    <a:pt x="100" y="248"/>
                  </a:lnTo>
                  <a:lnTo>
                    <a:pt x="98" y="268"/>
                  </a:lnTo>
                  <a:lnTo>
                    <a:pt x="82" y="257"/>
                  </a:lnTo>
                  <a:lnTo>
                    <a:pt x="69" y="248"/>
                  </a:lnTo>
                  <a:lnTo>
                    <a:pt x="55" y="237"/>
                  </a:lnTo>
                  <a:lnTo>
                    <a:pt x="44" y="226"/>
                  </a:lnTo>
                  <a:lnTo>
                    <a:pt x="33" y="215"/>
                  </a:lnTo>
                  <a:lnTo>
                    <a:pt x="22" y="202"/>
                  </a:lnTo>
                  <a:lnTo>
                    <a:pt x="11" y="191"/>
                  </a:lnTo>
                  <a:lnTo>
                    <a:pt x="0" y="180"/>
                  </a:lnTo>
                  <a:lnTo>
                    <a:pt x="0" y="154"/>
                  </a:lnTo>
                  <a:lnTo>
                    <a:pt x="2" y="130"/>
                  </a:lnTo>
                  <a:lnTo>
                    <a:pt x="7" y="106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7"/>
            <p:cNvSpPr>
              <a:spLocks/>
            </p:cNvSpPr>
            <p:nvPr/>
          </p:nvSpPr>
          <p:spPr bwMode="auto">
            <a:xfrm>
              <a:off x="698" y="105"/>
              <a:ext cx="67" cy="20"/>
            </a:xfrm>
            <a:custGeom>
              <a:avLst/>
              <a:gdLst>
                <a:gd name="T0" fmla="*/ 0 w 67"/>
                <a:gd name="T1" fmla="*/ 7 h 20"/>
                <a:gd name="T2" fmla="*/ 0 w 67"/>
                <a:gd name="T3" fmla="*/ 5 h 20"/>
                <a:gd name="T4" fmla="*/ 0 w 67"/>
                <a:gd name="T5" fmla="*/ 3 h 20"/>
                <a:gd name="T6" fmla="*/ 0 w 67"/>
                <a:gd name="T7" fmla="*/ 0 h 20"/>
                <a:gd name="T8" fmla="*/ 0 w 67"/>
                <a:gd name="T9" fmla="*/ 0 h 20"/>
                <a:gd name="T10" fmla="*/ 9 w 67"/>
                <a:gd name="T11" fmla="*/ 0 h 20"/>
                <a:gd name="T12" fmla="*/ 16 w 67"/>
                <a:gd name="T13" fmla="*/ 0 h 20"/>
                <a:gd name="T14" fmla="*/ 27 w 67"/>
                <a:gd name="T15" fmla="*/ 0 h 20"/>
                <a:gd name="T16" fmla="*/ 33 w 67"/>
                <a:gd name="T17" fmla="*/ 0 h 20"/>
                <a:gd name="T18" fmla="*/ 42 w 67"/>
                <a:gd name="T19" fmla="*/ 0 h 20"/>
                <a:gd name="T20" fmla="*/ 51 w 67"/>
                <a:gd name="T21" fmla="*/ 3 h 20"/>
                <a:gd name="T22" fmla="*/ 60 w 67"/>
                <a:gd name="T23" fmla="*/ 5 h 20"/>
                <a:gd name="T24" fmla="*/ 67 w 67"/>
                <a:gd name="T25" fmla="*/ 5 h 20"/>
                <a:gd name="T26" fmla="*/ 60 w 67"/>
                <a:gd name="T27" fmla="*/ 7 h 20"/>
                <a:gd name="T28" fmla="*/ 53 w 67"/>
                <a:gd name="T29" fmla="*/ 7 h 20"/>
                <a:gd name="T30" fmla="*/ 47 w 67"/>
                <a:gd name="T31" fmla="*/ 9 h 20"/>
                <a:gd name="T32" fmla="*/ 40 w 67"/>
                <a:gd name="T33" fmla="*/ 11 h 20"/>
                <a:gd name="T34" fmla="*/ 31 w 67"/>
                <a:gd name="T35" fmla="*/ 14 h 20"/>
                <a:gd name="T36" fmla="*/ 24 w 67"/>
                <a:gd name="T37" fmla="*/ 16 h 20"/>
                <a:gd name="T38" fmla="*/ 18 w 67"/>
                <a:gd name="T39" fmla="*/ 18 h 20"/>
                <a:gd name="T40" fmla="*/ 11 w 67"/>
                <a:gd name="T41" fmla="*/ 20 h 20"/>
                <a:gd name="T42" fmla="*/ 7 w 67"/>
                <a:gd name="T43" fmla="*/ 18 h 20"/>
                <a:gd name="T44" fmla="*/ 4 w 67"/>
                <a:gd name="T45" fmla="*/ 14 h 20"/>
                <a:gd name="T46" fmla="*/ 2 w 67"/>
                <a:gd name="T47" fmla="*/ 9 h 20"/>
                <a:gd name="T48" fmla="*/ 0 w 67"/>
                <a:gd name="T49" fmla="*/ 7 h 20"/>
                <a:gd name="T50" fmla="*/ 0 w 67"/>
                <a:gd name="T51" fmla="*/ 7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20"/>
                <a:gd name="T80" fmla="*/ 67 w 67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20">
                  <a:moveTo>
                    <a:pt x="0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60" y="5"/>
                  </a:lnTo>
                  <a:lnTo>
                    <a:pt x="67" y="5"/>
                  </a:lnTo>
                  <a:lnTo>
                    <a:pt x="60" y="7"/>
                  </a:lnTo>
                  <a:lnTo>
                    <a:pt x="53" y="7"/>
                  </a:lnTo>
                  <a:lnTo>
                    <a:pt x="47" y="9"/>
                  </a:lnTo>
                  <a:lnTo>
                    <a:pt x="40" y="11"/>
                  </a:lnTo>
                  <a:lnTo>
                    <a:pt x="31" y="14"/>
                  </a:lnTo>
                  <a:lnTo>
                    <a:pt x="24" y="16"/>
                  </a:lnTo>
                  <a:lnTo>
                    <a:pt x="18" y="18"/>
                  </a:lnTo>
                  <a:lnTo>
                    <a:pt x="11" y="20"/>
                  </a:lnTo>
                  <a:lnTo>
                    <a:pt x="7" y="18"/>
                  </a:lnTo>
                  <a:lnTo>
                    <a:pt x="4" y="14"/>
                  </a:lnTo>
                  <a:lnTo>
                    <a:pt x="2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6"/>
            <p:cNvSpPr>
              <a:spLocks/>
            </p:cNvSpPr>
            <p:nvPr/>
          </p:nvSpPr>
          <p:spPr bwMode="auto">
            <a:xfrm>
              <a:off x="773" y="134"/>
              <a:ext cx="62" cy="64"/>
            </a:xfrm>
            <a:custGeom>
              <a:avLst/>
              <a:gdLst>
                <a:gd name="T0" fmla="*/ 58 w 62"/>
                <a:gd name="T1" fmla="*/ 0 h 64"/>
                <a:gd name="T2" fmla="*/ 60 w 62"/>
                <a:gd name="T3" fmla="*/ 13 h 64"/>
                <a:gd name="T4" fmla="*/ 60 w 62"/>
                <a:gd name="T5" fmla="*/ 28 h 64"/>
                <a:gd name="T6" fmla="*/ 60 w 62"/>
                <a:gd name="T7" fmla="*/ 46 h 64"/>
                <a:gd name="T8" fmla="*/ 62 w 62"/>
                <a:gd name="T9" fmla="*/ 64 h 64"/>
                <a:gd name="T10" fmla="*/ 58 w 62"/>
                <a:gd name="T11" fmla="*/ 61 h 64"/>
                <a:gd name="T12" fmla="*/ 54 w 62"/>
                <a:gd name="T13" fmla="*/ 61 h 64"/>
                <a:gd name="T14" fmla="*/ 51 w 62"/>
                <a:gd name="T15" fmla="*/ 59 h 64"/>
                <a:gd name="T16" fmla="*/ 47 w 62"/>
                <a:gd name="T17" fmla="*/ 57 h 64"/>
                <a:gd name="T18" fmla="*/ 42 w 62"/>
                <a:gd name="T19" fmla="*/ 57 h 64"/>
                <a:gd name="T20" fmla="*/ 40 w 62"/>
                <a:gd name="T21" fmla="*/ 55 h 64"/>
                <a:gd name="T22" fmla="*/ 36 w 62"/>
                <a:gd name="T23" fmla="*/ 55 h 64"/>
                <a:gd name="T24" fmla="*/ 34 w 62"/>
                <a:gd name="T25" fmla="*/ 53 h 64"/>
                <a:gd name="T26" fmla="*/ 29 w 62"/>
                <a:gd name="T27" fmla="*/ 50 h 64"/>
                <a:gd name="T28" fmla="*/ 25 w 62"/>
                <a:gd name="T29" fmla="*/ 48 h 64"/>
                <a:gd name="T30" fmla="*/ 20 w 62"/>
                <a:gd name="T31" fmla="*/ 46 h 64"/>
                <a:gd name="T32" fmla="*/ 16 w 62"/>
                <a:gd name="T33" fmla="*/ 46 h 64"/>
                <a:gd name="T34" fmla="*/ 14 w 62"/>
                <a:gd name="T35" fmla="*/ 44 h 64"/>
                <a:gd name="T36" fmla="*/ 9 w 62"/>
                <a:gd name="T37" fmla="*/ 42 h 64"/>
                <a:gd name="T38" fmla="*/ 5 w 62"/>
                <a:gd name="T39" fmla="*/ 39 h 64"/>
                <a:gd name="T40" fmla="*/ 0 w 62"/>
                <a:gd name="T41" fmla="*/ 37 h 64"/>
                <a:gd name="T42" fmla="*/ 7 w 62"/>
                <a:gd name="T43" fmla="*/ 33 h 64"/>
                <a:gd name="T44" fmla="*/ 16 w 62"/>
                <a:gd name="T45" fmla="*/ 26 h 64"/>
                <a:gd name="T46" fmla="*/ 23 w 62"/>
                <a:gd name="T47" fmla="*/ 22 h 64"/>
                <a:gd name="T48" fmla="*/ 29 w 62"/>
                <a:gd name="T49" fmla="*/ 15 h 64"/>
                <a:gd name="T50" fmla="*/ 36 w 62"/>
                <a:gd name="T51" fmla="*/ 11 h 64"/>
                <a:gd name="T52" fmla="*/ 42 w 62"/>
                <a:gd name="T53" fmla="*/ 7 h 64"/>
                <a:gd name="T54" fmla="*/ 51 w 62"/>
                <a:gd name="T55" fmla="*/ 4 h 64"/>
                <a:gd name="T56" fmla="*/ 58 w 62"/>
                <a:gd name="T57" fmla="*/ 0 h 64"/>
                <a:gd name="T58" fmla="*/ 58 w 62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4"/>
                <a:gd name="T92" fmla="*/ 62 w 62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4">
                  <a:moveTo>
                    <a:pt x="58" y="0"/>
                  </a:moveTo>
                  <a:lnTo>
                    <a:pt x="60" y="13"/>
                  </a:lnTo>
                  <a:lnTo>
                    <a:pt x="60" y="28"/>
                  </a:lnTo>
                  <a:lnTo>
                    <a:pt x="60" y="46"/>
                  </a:lnTo>
                  <a:lnTo>
                    <a:pt x="62" y="64"/>
                  </a:lnTo>
                  <a:lnTo>
                    <a:pt x="58" y="61"/>
                  </a:lnTo>
                  <a:lnTo>
                    <a:pt x="54" y="61"/>
                  </a:lnTo>
                  <a:lnTo>
                    <a:pt x="51" y="59"/>
                  </a:lnTo>
                  <a:lnTo>
                    <a:pt x="47" y="57"/>
                  </a:lnTo>
                  <a:lnTo>
                    <a:pt x="42" y="57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4" y="53"/>
                  </a:lnTo>
                  <a:lnTo>
                    <a:pt x="29" y="50"/>
                  </a:lnTo>
                  <a:lnTo>
                    <a:pt x="25" y="48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7" y="33"/>
                  </a:lnTo>
                  <a:lnTo>
                    <a:pt x="16" y="26"/>
                  </a:lnTo>
                  <a:lnTo>
                    <a:pt x="23" y="22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42" y="7"/>
                  </a:lnTo>
                  <a:lnTo>
                    <a:pt x="51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5"/>
            <p:cNvSpPr>
              <a:spLocks/>
            </p:cNvSpPr>
            <p:nvPr/>
          </p:nvSpPr>
          <p:spPr bwMode="auto">
            <a:xfrm>
              <a:off x="627" y="191"/>
              <a:ext cx="208" cy="263"/>
            </a:xfrm>
            <a:custGeom>
              <a:avLst/>
              <a:gdLst>
                <a:gd name="T0" fmla="*/ 169 w 208"/>
                <a:gd name="T1" fmla="*/ 20 h 263"/>
                <a:gd name="T2" fmla="*/ 175 w 208"/>
                <a:gd name="T3" fmla="*/ 22 h 263"/>
                <a:gd name="T4" fmla="*/ 180 w 208"/>
                <a:gd name="T5" fmla="*/ 24 h 263"/>
                <a:gd name="T6" fmla="*/ 184 w 208"/>
                <a:gd name="T7" fmla="*/ 24 h 263"/>
                <a:gd name="T8" fmla="*/ 188 w 208"/>
                <a:gd name="T9" fmla="*/ 26 h 263"/>
                <a:gd name="T10" fmla="*/ 193 w 208"/>
                <a:gd name="T11" fmla="*/ 29 h 263"/>
                <a:gd name="T12" fmla="*/ 197 w 208"/>
                <a:gd name="T13" fmla="*/ 29 h 263"/>
                <a:gd name="T14" fmla="*/ 204 w 208"/>
                <a:gd name="T15" fmla="*/ 31 h 263"/>
                <a:gd name="T16" fmla="*/ 208 w 208"/>
                <a:gd name="T17" fmla="*/ 33 h 263"/>
                <a:gd name="T18" fmla="*/ 206 w 208"/>
                <a:gd name="T19" fmla="*/ 57 h 263"/>
                <a:gd name="T20" fmla="*/ 204 w 208"/>
                <a:gd name="T21" fmla="*/ 83 h 263"/>
                <a:gd name="T22" fmla="*/ 200 w 208"/>
                <a:gd name="T23" fmla="*/ 112 h 263"/>
                <a:gd name="T24" fmla="*/ 195 w 208"/>
                <a:gd name="T25" fmla="*/ 138 h 263"/>
                <a:gd name="T26" fmla="*/ 188 w 208"/>
                <a:gd name="T27" fmla="*/ 169 h 263"/>
                <a:gd name="T28" fmla="*/ 182 w 208"/>
                <a:gd name="T29" fmla="*/ 200 h 263"/>
                <a:gd name="T30" fmla="*/ 175 w 208"/>
                <a:gd name="T31" fmla="*/ 230 h 263"/>
                <a:gd name="T32" fmla="*/ 166 w 208"/>
                <a:gd name="T33" fmla="*/ 263 h 263"/>
                <a:gd name="T34" fmla="*/ 155 w 208"/>
                <a:gd name="T35" fmla="*/ 261 h 263"/>
                <a:gd name="T36" fmla="*/ 144 w 208"/>
                <a:gd name="T37" fmla="*/ 257 h 263"/>
                <a:gd name="T38" fmla="*/ 133 w 208"/>
                <a:gd name="T39" fmla="*/ 255 h 263"/>
                <a:gd name="T40" fmla="*/ 122 w 208"/>
                <a:gd name="T41" fmla="*/ 252 h 263"/>
                <a:gd name="T42" fmla="*/ 113 w 208"/>
                <a:gd name="T43" fmla="*/ 248 h 263"/>
                <a:gd name="T44" fmla="*/ 102 w 208"/>
                <a:gd name="T45" fmla="*/ 246 h 263"/>
                <a:gd name="T46" fmla="*/ 91 w 208"/>
                <a:gd name="T47" fmla="*/ 241 h 263"/>
                <a:gd name="T48" fmla="*/ 80 w 208"/>
                <a:gd name="T49" fmla="*/ 237 h 263"/>
                <a:gd name="T50" fmla="*/ 69 w 208"/>
                <a:gd name="T51" fmla="*/ 235 h 263"/>
                <a:gd name="T52" fmla="*/ 60 w 208"/>
                <a:gd name="T53" fmla="*/ 230 h 263"/>
                <a:gd name="T54" fmla="*/ 49 w 208"/>
                <a:gd name="T55" fmla="*/ 226 h 263"/>
                <a:gd name="T56" fmla="*/ 40 w 208"/>
                <a:gd name="T57" fmla="*/ 222 h 263"/>
                <a:gd name="T58" fmla="*/ 29 w 208"/>
                <a:gd name="T59" fmla="*/ 217 h 263"/>
                <a:gd name="T60" fmla="*/ 20 w 208"/>
                <a:gd name="T61" fmla="*/ 211 h 263"/>
                <a:gd name="T62" fmla="*/ 9 w 208"/>
                <a:gd name="T63" fmla="*/ 206 h 263"/>
                <a:gd name="T64" fmla="*/ 0 w 208"/>
                <a:gd name="T65" fmla="*/ 202 h 263"/>
                <a:gd name="T66" fmla="*/ 7 w 208"/>
                <a:gd name="T67" fmla="*/ 187 h 263"/>
                <a:gd name="T68" fmla="*/ 13 w 208"/>
                <a:gd name="T69" fmla="*/ 171 h 263"/>
                <a:gd name="T70" fmla="*/ 22 w 208"/>
                <a:gd name="T71" fmla="*/ 156 h 263"/>
                <a:gd name="T72" fmla="*/ 29 w 208"/>
                <a:gd name="T73" fmla="*/ 140 h 263"/>
                <a:gd name="T74" fmla="*/ 36 w 208"/>
                <a:gd name="T75" fmla="*/ 127 h 263"/>
                <a:gd name="T76" fmla="*/ 42 w 208"/>
                <a:gd name="T77" fmla="*/ 112 h 263"/>
                <a:gd name="T78" fmla="*/ 51 w 208"/>
                <a:gd name="T79" fmla="*/ 99 h 263"/>
                <a:gd name="T80" fmla="*/ 60 w 208"/>
                <a:gd name="T81" fmla="*/ 86 h 263"/>
                <a:gd name="T82" fmla="*/ 67 w 208"/>
                <a:gd name="T83" fmla="*/ 72 h 263"/>
                <a:gd name="T84" fmla="*/ 75 w 208"/>
                <a:gd name="T85" fmla="*/ 61 h 263"/>
                <a:gd name="T86" fmla="*/ 84 w 208"/>
                <a:gd name="T87" fmla="*/ 50 h 263"/>
                <a:gd name="T88" fmla="*/ 91 w 208"/>
                <a:gd name="T89" fmla="*/ 40 h 263"/>
                <a:gd name="T90" fmla="*/ 100 w 208"/>
                <a:gd name="T91" fmla="*/ 29 h 263"/>
                <a:gd name="T92" fmla="*/ 109 w 208"/>
                <a:gd name="T93" fmla="*/ 18 h 263"/>
                <a:gd name="T94" fmla="*/ 118 w 208"/>
                <a:gd name="T95" fmla="*/ 9 h 263"/>
                <a:gd name="T96" fmla="*/ 126 w 208"/>
                <a:gd name="T97" fmla="*/ 0 h 263"/>
                <a:gd name="T98" fmla="*/ 131 w 208"/>
                <a:gd name="T99" fmla="*/ 2 h 263"/>
                <a:gd name="T100" fmla="*/ 138 w 208"/>
                <a:gd name="T101" fmla="*/ 4 h 263"/>
                <a:gd name="T102" fmla="*/ 142 w 208"/>
                <a:gd name="T103" fmla="*/ 7 h 263"/>
                <a:gd name="T104" fmla="*/ 146 w 208"/>
                <a:gd name="T105" fmla="*/ 9 h 263"/>
                <a:gd name="T106" fmla="*/ 153 w 208"/>
                <a:gd name="T107" fmla="*/ 13 h 263"/>
                <a:gd name="T108" fmla="*/ 157 w 208"/>
                <a:gd name="T109" fmla="*/ 13 h 263"/>
                <a:gd name="T110" fmla="*/ 164 w 208"/>
                <a:gd name="T111" fmla="*/ 18 h 263"/>
                <a:gd name="T112" fmla="*/ 169 w 208"/>
                <a:gd name="T113" fmla="*/ 20 h 263"/>
                <a:gd name="T114" fmla="*/ 169 w 208"/>
                <a:gd name="T115" fmla="*/ 20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8"/>
                <a:gd name="T175" fmla="*/ 0 h 263"/>
                <a:gd name="T176" fmla="*/ 208 w 208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8" h="263">
                  <a:moveTo>
                    <a:pt x="169" y="20"/>
                  </a:moveTo>
                  <a:lnTo>
                    <a:pt x="175" y="22"/>
                  </a:lnTo>
                  <a:lnTo>
                    <a:pt x="180" y="24"/>
                  </a:lnTo>
                  <a:lnTo>
                    <a:pt x="184" y="24"/>
                  </a:lnTo>
                  <a:lnTo>
                    <a:pt x="188" y="26"/>
                  </a:lnTo>
                  <a:lnTo>
                    <a:pt x="193" y="29"/>
                  </a:lnTo>
                  <a:lnTo>
                    <a:pt x="197" y="29"/>
                  </a:lnTo>
                  <a:lnTo>
                    <a:pt x="204" y="31"/>
                  </a:lnTo>
                  <a:lnTo>
                    <a:pt x="208" y="33"/>
                  </a:lnTo>
                  <a:lnTo>
                    <a:pt x="206" y="57"/>
                  </a:lnTo>
                  <a:lnTo>
                    <a:pt x="204" y="83"/>
                  </a:lnTo>
                  <a:lnTo>
                    <a:pt x="200" y="112"/>
                  </a:lnTo>
                  <a:lnTo>
                    <a:pt x="195" y="138"/>
                  </a:lnTo>
                  <a:lnTo>
                    <a:pt x="188" y="169"/>
                  </a:lnTo>
                  <a:lnTo>
                    <a:pt x="182" y="200"/>
                  </a:lnTo>
                  <a:lnTo>
                    <a:pt x="175" y="230"/>
                  </a:lnTo>
                  <a:lnTo>
                    <a:pt x="166" y="263"/>
                  </a:lnTo>
                  <a:lnTo>
                    <a:pt x="155" y="261"/>
                  </a:lnTo>
                  <a:lnTo>
                    <a:pt x="144" y="257"/>
                  </a:lnTo>
                  <a:lnTo>
                    <a:pt x="133" y="255"/>
                  </a:lnTo>
                  <a:lnTo>
                    <a:pt x="122" y="252"/>
                  </a:lnTo>
                  <a:lnTo>
                    <a:pt x="113" y="248"/>
                  </a:lnTo>
                  <a:lnTo>
                    <a:pt x="102" y="246"/>
                  </a:lnTo>
                  <a:lnTo>
                    <a:pt x="91" y="241"/>
                  </a:lnTo>
                  <a:lnTo>
                    <a:pt x="80" y="237"/>
                  </a:lnTo>
                  <a:lnTo>
                    <a:pt x="69" y="235"/>
                  </a:lnTo>
                  <a:lnTo>
                    <a:pt x="60" y="230"/>
                  </a:lnTo>
                  <a:lnTo>
                    <a:pt x="49" y="226"/>
                  </a:lnTo>
                  <a:lnTo>
                    <a:pt x="40" y="222"/>
                  </a:lnTo>
                  <a:lnTo>
                    <a:pt x="29" y="217"/>
                  </a:lnTo>
                  <a:lnTo>
                    <a:pt x="20" y="211"/>
                  </a:lnTo>
                  <a:lnTo>
                    <a:pt x="9" y="206"/>
                  </a:lnTo>
                  <a:lnTo>
                    <a:pt x="0" y="202"/>
                  </a:lnTo>
                  <a:lnTo>
                    <a:pt x="7" y="187"/>
                  </a:lnTo>
                  <a:lnTo>
                    <a:pt x="13" y="171"/>
                  </a:lnTo>
                  <a:lnTo>
                    <a:pt x="22" y="156"/>
                  </a:lnTo>
                  <a:lnTo>
                    <a:pt x="29" y="140"/>
                  </a:lnTo>
                  <a:lnTo>
                    <a:pt x="36" y="127"/>
                  </a:lnTo>
                  <a:lnTo>
                    <a:pt x="42" y="112"/>
                  </a:lnTo>
                  <a:lnTo>
                    <a:pt x="51" y="99"/>
                  </a:lnTo>
                  <a:lnTo>
                    <a:pt x="60" y="86"/>
                  </a:lnTo>
                  <a:lnTo>
                    <a:pt x="67" y="72"/>
                  </a:lnTo>
                  <a:lnTo>
                    <a:pt x="75" y="61"/>
                  </a:lnTo>
                  <a:lnTo>
                    <a:pt x="84" y="50"/>
                  </a:lnTo>
                  <a:lnTo>
                    <a:pt x="91" y="40"/>
                  </a:lnTo>
                  <a:lnTo>
                    <a:pt x="100" y="29"/>
                  </a:lnTo>
                  <a:lnTo>
                    <a:pt x="109" y="18"/>
                  </a:lnTo>
                  <a:lnTo>
                    <a:pt x="118" y="9"/>
                  </a:lnTo>
                  <a:lnTo>
                    <a:pt x="126" y="0"/>
                  </a:lnTo>
                  <a:lnTo>
                    <a:pt x="131" y="2"/>
                  </a:lnTo>
                  <a:lnTo>
                    <a:pt x="138" y="4"/>
                  </a:lnTo>
                  <a:lnTo>
                    <a:pt x="142" y="7"/>
                  </a:lnTo>
                  <a:lnTo>
                    <a:pt x="146" y="9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8"/>
                  </a:lnTo>
                  <a:lnTo>
                    <a:pt x="169" y="2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4"/>
            <p:cNvSpPr>
              <a:spLocks/>
            </p:cNvSpPr>
            <p:nvPr/>
          </p:nvSpPr>
          <p:spPr bwMode="auto">
            <a:xfrm>
              <a:off x="818" y="231"/>
              <a:ext cx="117" cy="234"/>
            </a:xfrm>
            <a:custGeom>
              <a:avLst/>
              <a:gdLst>
                <a:gd name="T0" fmla="*/ 42 w 117"/>
                <a:gd name="T1" fmla="*/ 0 h 234"/>
                <a:gd name="T2" fmla="*/ 48 w 117"/>
                <a:gd name="T3" fmla="*/ 0 h 234"/>
                <a:gd name="T4" fmla="*/ 53 w 117"/>
                <a:gd name="T5" fmla="*/ 2 h 234"/>
                <a:gd name="T6" fmla="*/ 57 w 117"/>
                <a:gd name="T7" fmla="*/ 4 h 234"/>
                <a:gd name="T8" fmla="*/ 64 w 117"/>
                <a:gd name="T9" fmla="*/ 4 h 234"/>
                <a:gd name="T10" fmla="*/ 68 w 117"/>
                <a:gd name="T11" fmla="*/ 4 h 234"/>
                <a:gd name="T12" fmla="*/ 73 w 117"/>
                <a:gd name="T13" fmla="*/ 6 h 234"/>
                <a:gd name="T14" fmla="*/ 79 w 117"/>
                <a:gd name="T15" fmla="*/ 6 h 234"/>
                <a:gd name="T16" fmla="*/ 84 w 117"/>
                <a:gd name="T17" fmla="*/ 6 h 234"/>
                <a:gd name="T18" fmla="*/ 95 w 117"/>
                <a:gd name="T19" fmla="*/ 30 h 234"/>
                <a:gd name="T20" fmla="*/ 104 w 117"/>
                <a:gd name="T21" fmla="*/ 57 h 234"/>
                <a:gd name="T22" fmla="*/ 111 w 117"/>
                <a:gd name="T23" fmla="*/ 85 h 234"/>
                <a:gd name="T24" fmla="*/ 115 w 117"/>
                <a:gd name="T25" fmla="*/ 114 h 234"/>
                <a:gd name="T26" fmla="*/ 117 w 117"/>
                <a:gd name="T27" fmla="*/ 142 h 234"/>
                <a:gd name="T28" fmla="*/ 117 w 117"/>
                <a:gd name="T29" fmla="*/ 171 h 234"/>
                <a:gd name="T30" fmla="*/ 117 w 117"/>
                <a:gd name="T31" fmla="*/ 201 h 234"/>
                <a:gd name="T32" fmla="*/ 113 w 117"/>
                <a:gd name="T33" fmla="*/ 230 h 234"/>
                <a:gd name="T34" fmla="*/ 106 w 117"/>
                <a:gd name="T35" fmla="*/ 230 h 234"/>
                <a:gd name="T36" fmla="*/ 99 w 117"/>
                <a:gd name="T37" fmla="*/ 232 h 234"/>
                <a:gd name="T38" fmla="*/ 95 w 117"/>
                <a:gd name="T39" fmla="*/ 232 h 234"/>
                <a:gd name="T40" fmla="*/ 86 w 117"/>
                <a:gd name="T41" fmla="*/ 232 h 234"/>
                <a:gd name="T42" fmla="*/ 82 w 117"/>
                <a:gd name="T43" fmla="*/ 232 h 234"/>
                <a:gd name="T44" fmla="*/ 73 w 117"/>
                <a:gd name="T45" fmla="*/ 232 h 234"/>
                <a:gd name="T46" fmla="*/ 66 w 117"/>
                <a:gd name="T47" fmla="*/ 234 h 234"/>
                <a:gd name="T48" fmla="*/ 60 w 117"/>
                <a:gd name="T49" fmla="*/ 232 h 234"/>
                <a:gd name="T50" fmla="*/ 53 w 117"/>
                <a:gd name="T51" fmla="*/ 232 h 234"/>
                <a:gd name="T52" fmla="*/ 44 w 117"/>
                <a:gd name="T53" fmla="*/ 232 h 234"/>
                <a:gd name="T54" fmla="*/ 37 w 117"/>
                <a:gd name="T55" fmla="*/ 232 h 234"/>
                <a:gd name="T56" fmla="*/ 31 w 117"/>
                <a:gd name="T57" fmla="*/ 232 h 234"/>
                <a:gd name="T58" fmla="*/ 24 w 117"/>
                <a:gd name="T59" fmla="*/ 230 h 234"/>
                <a:gd name="T60" fmla="*/ 15 w 117"/>
                <a:gd name="T61" fmla="*/ 230 h 234"/>
                <a:gd name="T62" fmla="*/ 9 w 117"/>
                <a:gd name="T63" fmla="*/ 228 h 234"/>
                <a:gd name="T64" fmla="*/ 0 w 117"/>
                <a:gd name="T65" fmla="*/ 228 h 234"/>
                <a:gd name="T66" fmla="*/ 9 w 117"/>
                <a:gd name="T67" fmla="*/ 197 h 234"/>
                <a:gd name="T68" fmla="*/ 17 w 117"/>
                <a:gd name="T69" fmla="*/ 166 h 234"/>
                <a:gd name="T70" fmla="*/ 24 w 117"/>
                <a:gd name="T71" fmla="*/ 136 h 234"/>
                <a:gd name="T72" fmla="*/ 31 w 117"/>
                <a:gd name="T73" fmla="*/ 105 h 234"/>
                <a:gd name="T74" fmla="*/ 35 w 117"/>
                <a:gd name="T75" fmla="*/ 79 h 234"/>
                <a:gd name="T76" fmla="*/ 37 w 117"/>
                <a:gd name="T77" fmla="*/ 50 h 234"/>
                <a:gd name="T78" fmla="*/ 40 w 117"/>
                <a:gd name="T79" fmla="*/ 24 h 234"/>
                <a:gd name="T80" fmla="*/ 42 w 117"/>
                <a:gd name="T81" fmla="*/ 0 h 234"/>
                <a:gd name="T82" fmla="*/ 42 w 117"/>
                <a:gd name="T83" fmla="*/ 0 h 2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"/>
                <a:gd name="T127" fmla="*/ 0 h 234"/>
                <a:gd name="T128" fmla="*/ 117 w 117"/>
                <a:gd name="T129" fmla="*/ 234 h 2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" h="234">
                  <a:moveTo>
                    <a:pt x="42" y="0"/>
                  </a:moveTo>
                  <a:lnTo>
                    <a:pt x="48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6"/>
                  </a:lnTo>
                  <a:lnTo>
                    <a:pt x="95" y="30"/>
                  </a:lnTo>
                  <a:lnTo>
                    <a:pt x="104" y="57"/>
                  </a:lnTo>
                  <a:lnTo>
                    <a:pt x="111" y="85"/>
                  </a:lnTo>
                  <a:lnTo>
                    <a:pt x="115" y="114"/>
                  </a:lnTo>
                  <a:lnTo>
                    <a:pt x="117" y="142"/>
                  </a:lnTo>
                  <a:lnTo>
                    <a:pt x="117" y="171"/>
                  </a:lnTo>
                  <a:lnTo>
                    <a:pt x="117" y="201"/>
                  </a:lnTo>
                  <a:lnTo>
                    <a:pt x="113" y="230"/>
                  </a:lnTo>
                  <a:lnTo>
                    <a:pt x="106" y="230"/>
                  </a:lnTo>
                  <a:lnTo>
                    <a:pt x="99" y="232"/>
                  </a:lnTo>
                  <a:lnTo>
                    <a:pt x="95" y="232"/>
                  </a:lnTo>
                  <a:lnTo>
                    <a:pt x="86" y="232"/>
                  </a:lnTo>
                  <a:lnTo>
                    <a:pt x="82" y="232"/>
                  </a:lnTo>
                  <a:lnTo>
                    <a:pt x="73" y="232"/>
                  </a:lnTo>
                  <a:lnTo>
                    <a:pt x="66" y="234"/>
                  </a:lnTo>
                  <a:lnTo>
                    <a:pt x="60" y="232"/>
                  </a:lnTo>
                  <a:lnTo>
                    <a:pt x="53" y="232"/>
                  </a:lnTo>
                  <a:lnTo>
                    <a:pt x="44" y="232"/>
                  </a:lnTo>
                  <a:lnTo>
                    <a:pt x="37" y="232"/>
                  </a:lnTo>
                  <a:lnTo>
                    <a:pt x="31" y="232"/>
                  </a:lnTo>
                  <a:lnTo>
                    <a:pt x="24" y="230"/>
                  </a:lnTo>
                  <a:lnTo>
                    <a:pt x="15" y="230"/>
                  </a:lnTo>
                  <a:lnTo>
                    <a:pt x="9" y="228"/>
                  </a:lnTo>
                  <a:lnTo>
                    <a:pt x="0" y="228"/>
                  </a:lnTo>
                  <a:lnTo>
                    <a:pt x="9" y="197"/>
                  </a:lnTo>
                  <a:lnTo>
                    <a:pt x="17" y="166"/>
                  </a:lnTo>
                  <a:lnTo>
                    <a:pt x="24" y="136"/>
                  </a:lnTo>
                  <a:lnTo>
                    <a:pt x="31" y="105"/>
                  </a:lnTo>
                  <a:lnTo>
                    <a:pt x="35" y="79"/>
                  </a:lnTo>
                  <a:lnTo>
                    <a:pt x="37" y="50"/>
                  </a:lnTo>
                  <a:lnTo>
                    <a:pt x="40" y="2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3"/>
            <p:cNvSpPr>
              <a:spLocks/>
            </p:cNvSpPr>
            <p:nvPr/>
          </p:nvSpPr>
          <p:spPr bwMode="auto">
            <a:xfrm>
              <a:off x="855" y="152"/>
              <a:ext cx="31" cy="57"/>
            </a:xfrm>
            <a:custGeom>
              <a:avLst/>
              <a:gdLst>
                <a:gd name="T0" fmla="*/ 5 w 31"/>
                <a:gd name="T1" fmla="*/ 52 h 57"/>
                <a:gd name="T2" fmla="*/ 5 w 31"/>
                <a:gd name="T3" fmla="*/ 41 h 57"/>
                <a:gd name="T4" fmla="*/ 3 w 31"/>
                <a:gd name="T5" fmla="*/ 26 h 57"/>
                <a:gd name="T6" fmla="*/ 3 w 31"/>
                <a:gd name="T7" fmla="*/ 10 h 57"/>
                <a:gd name="T8" fmla="*/ 0 w 31"/>
                <a:gd name="T9" fmla="*/ 0 h 57"/>
                <a:gd name="T10" fmla="*/ 5 w 31"/>
                <a:gd name="T11" fmla="*/ 6 h 57"/>
                <a:gd name="T12" fmla="*/ 9 w 31"/>
                <a:gd name="T13" fmla="*/ 13 h 57"/>
                <a:gd name="T14" fmla="*/ 14 w 31"/>
                <a:gd name="T15" fmla="*/ 19 h 57"/>
                <a:gd name="T16" fmla="*/ 16 w 31"/>
                <a:gd name="T17" fmla="*/ 28 h 57"/>
                <a:gd name="T18" fmla="*/ 20 w 31"/>
                <a:gd name="T19" fmla="*/ 37 h 57"/>
                <a:gd name="T20" fmla="*/ 25 w 31"/>
                <a:gd name="T21" fmla="*/ 43 h 57"/>
                <a:gd name="T22" fmla="*/ 29 w 31"/>
                <a:gd name="T23" fmla="*/ 52 h 57"/>
                <a:gd name="T24" fmla="*/ 31 w 31"/>
                <a:gd name="T25" fmla="*/ 57 h 57"/>
                <a:gd name="T26" fmla="*/ 29 w 31"/>
                <a:gd name="T27" fmla="*/ 57 h 57"/>
                <a:gd name="T28" fmla="*/ 25 w 31"/>
                <a:gd name="T29" fmla="*/ 57 h 57"/>
                <a:gd name="T30" fmla="*/ 23 w 31"/>
                <a:gd name="T31" fmla="*/ 57 h 57"/>
                <a:gd name="T32" fmla="*/ 18 w 31"/>
                <a:gd name="T33" fmla="*/ 54 h 57"/>
                <a:gd name="T34" fmla="*/ 16 w 31"/>
                <a:gd name="T35" fmla="*/ 54 h 57"/>
                <a:gd name="T36" fmla="*/ 11 w 31"/>
                <a:gd name="T37" fmla="*/ 54 h 57"/>
                <a:gd name="T38" fmla="*/ 9 w 31"/>
                <a:gd name="T39" fmla="*/ 52 h 57"/>
                <a:gd name="T40" fmla="*/ 5 w 31"/>
                <a:gd name="T41" fmla="*/ 52 h 57"/>
                <a:gd name="T42" fmla="*/ 5 w 31"/>
                <a:gd name="T43" fmla="*/ 52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57"/>
                <a:gd name="T68" fmla="*/ 31 w 31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57">
                  <a:moveTo>
                    <a:pt x="5" y="52"/>
                  </a:moveTo>
                  <a:lnTo>
                    <a:pt x="5" y="41"/>
                  </a:lnTo>
                  <a:lnTo>
                    <a:pt x="3" y="26"/>
                  </a:lnTo>
                  <a:lnTo>
                    <a:pt x="3" y="10"/>
                  </a:lnTo>
                  <a:lnTo>
                    <a:pt x="0" y="0"/>
                  </a:lnTo>
                  <a:lnTo>
                    <a:pt x="5" y="6"/>
                  </a:lnTo>
                  <a:lnTo>
                    <a:pt x="9" y="13"/>
                  </a:lnTo>
                  <a:lnTo>
                    <a:pt x="14" y="19"/>
                  </a:lnTo>
                  <a:lnTo>
                    <a:pt x="16" y="28"/>
                  </a:lnTo>
                  <a:lnTo>
                    <a:pt x="20" y="37"/>
                  </a:lnTo>
                  <a:lnTo>
                    <a:pt x="25" y="43"/>
                  </a:lnTo>
                  <a:lnTo>
                    <a:pt x="29" y="52"/>
                  </a:lnTo>
                  <a:lnTo>
                    <a:pt x="31" y="57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2"/>
            <p:cNvSpPr>
              <a:spLocks/>
            </p:cNvSpPr>
            <p:nvPr/>
          </p:nvSpPr>
          <p:spPr bwMode="auto">
            <a:xfrm>
              <a:off x="882" y="158"/>
              <a:ext cx="58" cy="53"/>
            </a:xfrm>
            <a:custGeom>
              <a:avLst/>
              <a:gdLst>
                <a:gd name="T0" fmla="*/ 0 w 58"/>
                <a:gd name="T1" fmla="*/ 0 h 53"/>
                <a:gd name="T2" fmla="*/ 7 w 58"/>
                <a:gd name="T3" fmla="*/ 4 h 53"/>
                <a:gd name="T4" fmla="*/ 15 w 58"/>
                <a:gd name="T5" fmla="*/ 11 h 53"/>
                <a:gd name="T6" fmla="*/ 22 w 58"/>
                <a:gd name="T7" fmla="*/ 15 h 53"/>
                <a:gd name="T8" fmla="*/ 31 w 58"/>
                <a:gd name="T9" fmla="*/ 22 h 53"/>
                <a:gd name="T10" fmla="*/ 38 w 58"/>
                <a:gd name="T11" fmla="*/ 29 h 53"/>
                <a:gd name="T12" fmla="*/ 44 w 58"/>
                <a:gd name="T13" fmla="*/ 35 h 53"/>
                <a:gd name="T14" fmla="*/ 51 w 58"/>
                <a:gd name="T15" fmla="*/ 42 h 53"/>
                <a:gd name="T16" fmla="*/ 58 w 58"/>
                <a:gd name="T17" fmla="*/ 51 h 53"/>
                <a:gd name="T18" fmla="*/ 55 w 58"/>
                <a:gd name="T19" fmla="*/ 51 h 53"/>
                <a:gd name="T20" fmla="*/ 53 w 58"/>
                <a:gd name="T21" fmla="*/ 51 h 53"/>
                <a:gd name="T22" fmla="*/ 51 w 58"/>
                <a:gd name="T23" fmla="*/ 53 h 53"/>
                <a:gd name="T24" fmla="*/ 49 w 58"/>
                <a:gd name="T25" fmla="*/ 53 h 53"/>
                <a:gd name="T26" fmla="*/ 44 w 58"/>
                <a:gd name="T27" fmla="*/ 53 h 53"/>
                <a:gd name="T28" fmla="*/ 42 w 58"/>
                <a:gd name="T29" fmla="*/ 53 h 53"/>
                <a:gd name="T30" fmla="*/ 40 w 58"/>
                <a:gd name="T31" fmla="*/ 53 h 53"/>
                <a:gd name="T32" fmla="*/ 35 w 58"/>
                <a:gd name="T33" fmla="*/ 53 h 53"/>
                <a:gd name="T34" fmla="*/ 31 w 58"/>
                <a:gd name="T35" fmla="*/ 46 h 53"/>
                <a:gd name="T36" fmla="*/ 27 w 58"/>
                <a:gd name="T37" fmla="*/ 40 h 53"/>
                <a:gd name="T38" fmla="*/ 22 w 58"/>
                <a:gd name="T39" fmla="*/ 33 h 53"/>
                <a:gd name="T40" fmla="*/ 18 w 58"/>
                <a:gd name="T41" fmla="*/ 26 h 53"/>
                <a:gd name="T42" fmla="*/ 13 w 58"/>
                <a:gd name="T43" fmla="*/ 20 h 53"/>
                <a:gd name="T44" fmla="*/ 9 w 58"/>
                <a:gd name="T45" fmla="*/ 11 h 53"/>
                <a:gd name="T46" fmla="*/ 4 w 58"/>
                <a:gd name="T47" fmla="*/ 7 h 53"/>
                <a:gd name="T48" fmla="*/ 0 w 58"/>
                <a:gd name="T49" fmla="*/ 0 h 53"/>
                <a:gd name="T50" fmla="*/ 0 w 5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53"/>
                <a:gd name="T80" fmla="*/ 58 w 5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53">
                  <a:moveTo>
                    <a:pt x="0" y="0"/>
                  </a:moveTo>
                  <a:lnTo>
                    <a:pt x="7" y="4"/>
                  </a:lnTo>
                  <a:lnTo>
                    <a:pt x="15" y="11"/>
                  </a:lnTo>
                  <a:lnTo>
                    <a:pt x="22" y="15"/>
                  </a:lnTo>
                  <a:lnTo>
                    <a:pt x="31" y="22"/>
                  </a:lnTo>
                  <a:lnTo>
                    <a:pt x="38" y="29"/>
                  </a:lnTo>
                  <a:lnTo>
                    <a:pt x="44" y="35"/>
                  </a:lnTo>
                  <a:lnTo>
                    <a:pt x="51" y="42"/>
                  </a:lnTo>
                  <a:lnTo>
                    <a:pt x="58" y="51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40" y="53"/>
                  </a:lnTo>
                  <a:lnTo>
                    <a:pt x="35" y="53"/>
                  </a:lnTo>
                  <a:lnTo>
                    <a:pt x="31" y="46"/>
                  </a:lnTo>
                  <a:lnTo>
                    <a:pt x="27" y="40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0"/>
                  </a:lnTo>
                  <a:lnTo>
                    <a:pt x="9" y="11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1"/>
            <p:cNvSpPr>
              <a:spLocks/>
            </p:cNvSpPr>
            <p:nvPr/>
          </p:nvSpPr>
          <p:spPr bwMode="auto">
            <a:xfrm>
              <a:off x="731" y="127"/>
              <a:ext cx="69" cy="31"/>
            </a:xfrm>
            <a:custGeom>
              <a:avLst/>
              <a:gdLst>
                <a:gd name="T0" fmla="*/ 69 w 69"/>
                <a:gd name="T1" fmla="*/ 0 h 31"/>
                <a:gd name="T2" fmla="*/ 65 w 69"/>
                <a:gd name="T3" fmla="*/ 5 h 31"/>
                <a:gd name="T4" fmla="*/ 58 w 69"/>
                <a:gd name="T5" fmla="*/ 7 h 31"/>
                <a:gd name="T6" fmla="*/ 51 w 69"/>
                <a:gd name="T7" fmla="*/ 11 h 31"/>
                <a:gd name="T8" fmla="*/ 45 w 69"/>
                <a:gd name="T9" fmla="*/ 16 h 31"/>
                <a:gd name="T10" fmla="*/ 38 w 69"/>
                <a:gd name="T11" fmla="*/ 20 h 31"/>
                <a:gd name="T12" fmla="*/ 31 w 69"/>
                <a:gd name="T13" fmla="*/ 25 h 31"/>
                <a:gd name="T14" fmla="*/ 25 w 69"/>
                <a:gd name="T15" fmla="*/ 27 h 31"/>
                <a:gd name="T16" fmla="*/ 20 w 69"/>
                <a:gd name="T17" fmla="*/ 31 h 31"/>
                <a:gd name="T18" fmla="*/ 18 w 69"/>
                <a:gd name="T19" fmla="*/ 29 h 31"/>
                <a:gd name="T20" fmla="*/ 16 w 69"/>
                <a:gd name="T21" fmla="*/ 29 h 31"/>
                <a:gd name="T22" fmla="*/ 11 w 69"/>
                <a:gd name="T23" fmla="*/ 27 h 31"/>
                <a:gd name="T24" fmla="*/ 9 w 69"/>
                <a:gd name="T25" fmla="*/ 25 h 31"/>
                <a:gd name="T26" fmla="*/ 7 w 69"/>
                <a:gd name="T27" fmla="*/ 22 h 31"/>
                <a:gd name="T28" fmla="*/ 5 w 69"/>
                <a:gd name="T29" fmla="*/ 20 h 31"/>
                <a:gd name="T30" fmla="*/ 2 w 69"/>
                <a:gd name="T31" fmla="*/ 20 h 31"/>
                <a:gd name="T32" fmla="*/ 0 w 69"/>
                <a:gd name="T33" fmla="*/ 18 h 31"/>
                <a:gd name="T34" fmla="*/ 7 w 69"/>
                <a:gd name="T35" fmla="*/ 16 h 31"/>
                <a:gd name="T36" fmla="*/ 16 w 69"/>
                <a:gd name="T37" fmla="*/ 14 h 31"/>
                <a:gd name="T38" fmla="*/ 25 w 69"/>
                <a:gd name="T39" fmla="*/ 11 h 31"/>
                <a:gd name="T40" fmla="*/ 34 w 69"/>
                <a:gd name="T41" fmla="*/ 9 h 31"/>
                <a:gd name="T42" fmla="*/ 45 w 69"/>
                <a:gd name="T43" fmla="*/ 5 h 31"/>
                <a:gd name="T44" fmla="*/ 53 w 69"/>
                <a:gd name="T45" fmla="*/ 3 h 31"/>
                <a:gd name="T46" fmla="*/ 62 w 69"/>
                <a:gd name="T47" fmla="*/ 3 h 31"/>
                <a:gd name="T48" fmla="*/ 69 w 69"/>
                <a:gd name="T49" fmla="*/ 0 h 31"/>
                <a:gd name="T50" fmla="*/ 69 w 69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31"/>
                <a:gd name="T80" fmla="*/ 69 w 69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31">
                  <a:moveTo>
                    <a:pt x="69" y="0"/>
                  </a:moveTo>
                  <a:lnTo>
                    <a:pt x="65" y="5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5" y="16"/>
                  </a:lnTo>
                  <a:lnTo>
                    <a:pt x="38" y="20"/>
                  </a:lnTo>
                  <a:lnTo>
                    <a:pt x="31" y="25"/>
                  </a:lnTo>
                  <a:lnTo>
                    <a:pt x="25" y="27"/>
                  </a:lnTo>
                  <a:lnTo>
                    <a:pt x="20" y="31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7" y="16"/>
                  </a:lnTo>
                  <a:lnTo>
                    <a:pt x="16" y="14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3" y="3"/>
                  </a:lnTo>
                  <a:lnTo>
                    <a:pt x="62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516" y="156"/>
              <a:ext cx="215" cy="224"/>
            </a:xfrm>
            <a:custGeom>
              <a:avLst/>
              <a:gdLst>
                <a:gd name="T0" fmla="*/ 215 w 215"/>
                <a:gd name="T1" fmla="*/ 22 h 224"/>
                <a:gd name="T2" fmla="*/ 206 w 215"/>
                <a:gd name="T3" fmla="*/ 31 h 224"/>
                <a:gd name="T4" fmla="*/ 198 w 215"/>
                <a:gd name="T5" fmla="*/ 39 h 224"/>
                <a:gd name="T6" fmla="*/ 189 w 215"/>
                <a:gd name="T7" fmla="*/ 50 h 224"/>
                <a:gd name="T8" fmla="*/ 180 w 215"/>
                <a:gd name="T9" fmla="*/ 61 h 224"/>
                <a:gd name="T10" fmla="*/ 171 w 215"/>
                <a:gd name="T11" fmla="*/ 72 h 224"/>
                <a:gd name="T12" fmla="*/ 164 w 215"/>
                <a:gd name="T13" fmla="*/ 85 h 224"/>
                <a:gd name="T14" fmla="*/ 155 w 215"/>
                <a:gd name="T15" fmla="*/ 96 h 224"/>
                <a:gd name="T16" fmla="*/ 147 w 215"/>
                <a:gd name="T17" fmla="*/ 110 h 224"/>
                <a:gd name="T18" fmla="*/ 140 w 215"/>
                <a:gd name="T19" fmla="*/ 123 h 224"/>
                <a:gd name="T20" fmla="*/ 131 w 215"/>
                <a:gd name="T21" fmla="*/ 136 h 224"/>
                <a:gd name="T22" fmla="*/ 124 w 215"/>
                <a:gd name="T23" fmla="*/ 149 h 224"/>
                <a:gd name="T24" fmla="*/ 116 w 215"/>
                <a:gd name="T25" fmla="*/ 162 h 224"/>
                <a:gd name="T26" fmla="*/ 109 w 215"/>
                <a:gd name="T27" fmla="*/ 178 h 224"/>
                <a:gd name="T28" fmla="*/ 102 w 215"/>
                <a:gd name="T29" fmla="*/ 193 h 224"/>
                <a:gd name="T30" fmla="*/ 96 w 215"/>
                <a:gd name="T31" fmla="*/ 208 h 224"/>
                <a:gd name="T32" fmla="*/ 89 w 215"/>
                <a:gd name="T33" fmla="*/ 224 h 224"/>
                <a:gd name="T34" fmla="*/ 76 w 215"/>
                <a:gd name="T35" fmla="*/ 215 h 224"/>
                <a:gd name="T36" fmla="*/ 62 w 215"/>
                <a:gd name="T37" fmla="*/ 206 h 224"/>
                <a:gd name="T38" fmla="*/ 51 w 215"/>
                <a:gd name="T39" fmla="*/ 197 h 224"/>
                <a:gd name="T40" fmla="*/ 38 w 215"/>
                <a:gd name="T41" fmla="*/ 189 h 224"/>
                <a:gd name="T42" fmla="*/ 27 w 215"/>
                <a:gd name="T43" fmla="*/ 178 h 224"/>
                <a:gd name="T44" fmla="*/ 18 w 215"/>
                <a:gd name="T45" fmla="*/ 169 h 224"/>
                <a:gd name="T46" fmla="*/ 9 w 215"/>
                <a:gd name="T47" fmla="*/ 160 h 224"/>
                <a:gd name="T48" fmla="*/ 0 w 215"/>
                <a:gd name="T49" fmla="*/ 149 h 224"/>
                <a:gd name="T50" fmla="*/ 9 w 215"/>
                <a:gd name="T51" fmla="*/ 138 h 224"/>
                <a:gd name="T52" fmla="*/ 18 w 215"/>
                <a:gd name="T53" fmla="*/ 125 h 224"/>
                <a:gd name="T54" fmla="*/ 27 w 215"/>
                <a:gd name="T55" fmla="*/ 114 h 224"/>
                <a:gd name="T56" fmla="*/ 38 w 215"/>
                <a:gd name="T57" fmla="*/ 101 h 224"/>
                <a:gd name="T58" fmla="*/ 49 w 215"/>
                <a:gd name="T59" fmla="*/ 90 h 224"/>
                <a:gd name="T60" fmla="*/ 60 w 215"/>
                <a:gd name="T61" fmla="*/ 81 h 224"/>
                <a:gd name="T62" fmla="*/ 71 w 215"/>
                <a:gd name="T63" fmla="*/ 70 h 224"/>
                <a:gd name="T64" fmla="*/ 82 w 215"/>
                <a:gd name="T65" fmla="*/ 59 h 224"/>
                <a:gd name="T66" fmla="*/ 96 w 215"/>
                <a:gd name="T67" fmla="*/ 50 h 224"/>
                <a:gd name="T68" fmla="*/ 107 w 215"/>
                <a:gd name="T69" fmla="*/ 42 h 224"/>
                <a:gd name="T70" fmla="*/ 120 w 215"/>
                <a:gd name="T71" fmla="*/ 33 h 224"/>
                <a:gd name="T72" fmla="*/ 133 w 215"/>
                <a:gd name="T73" fmla="*/ 26 h 224"/>
                <a:gd name="T74" fmla="*/ 147 w 215"/>
                <a:gd name="T75" fmla="*/ 17 h 224"/>
                <a:gd name="T76" fmla="*/ 160 w 215"/>
                <a:gd name="T77" fmla="*/ 11 h 224"/>
                <a:gd name="T78" fmla="*/ 173 w 215"/>
                <a:gd name="T79" fmla="*/ 4 h 224"/>
                <a:gd name="T80" fmla="*/ 186 w 215"/>
                <a:gd name="T81" fmla="*/ 0 h 224"/>
                <a:gd name="T82" fmla="*/ 189 w 215"/>
                <a:gd name="T83" fmla="*/ 2 h 224"/>
                <a:gd name="T84" fmla="*/ 193 w 215"/>
                <a:gd name="T85" fmla="*/ 4 h 224"/>
                <a:gd name="T86" fmla="*/ 198 w 215"/>
                <a:gd name="T87" fmla="*/ 6 h 224"/>
                <a:gd name="T88" fmla="*/ 200 w 215"/>
                <a:gd name="T89" fmla="*/ 11 h 224"/>
                <a:gd name="T90" fmla="*/ 204 w 215"/>
                <a:gd name="T91" fmla="*/ 13 h 224"/>
                <a:gd name="T92" fmla="*/ 209 w 215"/>
                <a:gd name="T93" fmla="*/ 15 h 224"/>
                <a:gd name="T94" fmla="*/ 211 w 215"/>
                <a:gd name="T95" fmla="*/ 17 h 224"/>
                <a:gd name="T96" fmla="*/ 215 w 215"/>
                <a:gd name="T97" fmla="*/ 22 h 224"/>
                <a:gd name="T98" fmla="*/ 215 w 215"/>
                <a:gd name="T99" fmla="*/ 22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5"/>
                <a:gd name="T151" fmla="*/ 0 h 224"/>
                <a:gd name="T152" fmla="*/ 215 w 215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5" h="224">
                  <a:moveTo>
                    <a:pt x="215" y="22"/>
                  </a:moveTo>
                  <a:lnTo>
                    <a:pt x="206" y="31"/>
                  </a:lnTo>
                  <a:lnTo>
                    <a:pt x="198" y="39"/>
                  </a:lnTo>
                  <a:lnTo>
                    <a:pt x="189" y="50"/>
                  </a:lnTo>
                  <a:lnTo>
                    <a:pt x="180" y="61"/>
                  </a:lnTo>
                  <a:lnTo>
                    <a:pt x="171" y="72"/>
                  </a:lnTo>
                  <a:lnTo>
                    <a:pt x="164" y="85"/>
                  </a:lnTo>
                  <a:lnTo>
                    <a:pt x="155" y="96"/>
                  </a:lnTo>
                  <a:lnTo>
                    <a:pt x="147" y="110"/>
                  </a:lnTo>
                  <a:lnTo>
                    <a:pt x="140" y="123"/>
                  </a:lnTo>
                  <a:lnTo>
                    <a:pt x="131" y="136"/>
                  </a:lnTo>
                  <a:lnTo>
                    <a:pt x="124" y="149"/>
                  </a:lnTo>
                  <a:lnTo>
                    <a:pt x="116" y="162"/>
                  </a:lnTo>
                  <a:lnTo>
                    <a:pt x="109" y="178"/>
                  </a:lnTo>
                  <a:lnTo>
                    <a:pt x="102" y="193"/>
                  </a:lnTo>
                  <a:lnTo>
                    <a:pt x="96" y="208"/>
                  </a:lnTo>
                  <a:lnTo>
                    <a:pt x="89" y="224"/>
                  </a:lnTo>
                  <a:lnTo>
                    <a:pt x="76" y="215"/>
                  </a:lnTo>
                  <a:lnTo>
                    <a:pt x="62" y="206"/>
                  </a:lnTo>
                  <a:lnTo>
                    <a:pt x="51" y="197"/>
                  </a:lnTo>
                  <a:lnTo>
                    <a:pt x="38" y="189"/>
                  </a:lnTo>
                  <a:lnTo>
                    <a:pt x="27" y="178"/>
                  </a:lnTo>
                  <a:lnTo>
                    <a:pt x="18" y="169"/>
                  </a:lnTo>
                  <a:lnTo>
                    <a:pt x="9" y="160"/>
                  </a:lnTo>
                  <a:lnTo>
                    <a:pt x="0" y="149"/>
                  </a:lnTo>
                  <a:lnTo>
                    <a:pt x="9" y="138"/>
                  </a:lnTo>
                  <a:lnTo>
                    <a:pt x="18" y="125"/>
                  </a:lnTo>
                  <a:lnTo>
                    <a:pt x="27" y="114"/>
                  </a:lnTo>
                  <a:lnTo>
                    <a:pt x="38" y="101"/>
                  </a:lnTo>
                  <a:lnTo>
                    <a:pt x="49" y="90"/>
                  </a:lnTo>
                  <a:lnTo>
                    <a:pt x="60" y="81"/>
                  </a:lnTo>
                  <a:lnTo>
                    <a:pt x="71" y="70"/>
                  </a:lnTo>
                  <a:lnTo>
                    <a:pt x="82" y="59"/>
                  </a:lnTo>
                  <a:lnTo>
                    <a:pt x="96" y="50"/>
                  </a:lnTo>
                  <a:lnTo>
                    <a:pt x="107" y="42"/>
                  </a:lnTo>
                  <a:lnTo>
                    <a:pt x="120" y="33"/>
                  </a:lnTo>
                  <a:lnTo>
                    <a:pt x="133" y="26"/>
                  </a:lnTo>
                  <a:lnTo>
                    <a:pt x="147" y="17"/>
                  </a:lnTo>
                  <a:lnTo>
                    <a:pt x="160" y="11"/>
                  </a:lnTo>
                  <a:lnTo>
                    <a:pt x="173" y="4"/>
                  </a:lnTo>
                  <a:lnTo>
                    <a:pt x="186" y="0"/>
                  </a:lnTo>
                  <a:lnTo>
                    <a:pt x="189" y="2"/>
                  </a:lnTo>
                  <a:lnTo>
                    <a:pt x="193" y="4"/>
                  </a:lnTo>
                  <a:lnTo>
                    <a:pt x="198" y="6"/>
                  </a:lnTo>
                  <a:lnTo>
                    <a:pt x="200" y="11"/>
                  </a:lnTo>
                  <a:lnTo>
                    <a:pt x="204" y="13"/>
                  </a:lnTo>
                  <a:lnTo>
                    <a:pt x="209" y="15"/>
                  </a:lnTo>
                  <a:lnTo>
                    <a:pt x="211" y="17"/>
                  </a:lnTo>
                  <a:lnTo>
                    <a:pt x="215" y="22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9"/>
            <p:cNvSpPr>
              <a:spLocks/>
            </p:cNvSpPr>
            <p:nvPr/>
          </p:nvSpPr>
          <p:spPr bwMode="auto">
            <a:xfrm>
              <a:off x="574" y="417"/>
              <a:ext cx="210" cy="244"/>
            </a:xfrm>
            <a:custGeom>
              <a:avLst/>
              <a:gdLst>
                <a:gd name="T0" fmla="*/ 13 w 210"/>
                <a:gd name="T1" fmla="*/ 108 h 244"/>
                <a:gd name="T2" fmla="*/ 15 w 210"/>
                <a:gd name="T3" fmla="*/ 94 h 244"/>
                <a:gd name="T4" fmla="*/ 20 w 210"/>
                <a:gd name="T5" fmla="*/ 79 h 244"/>
                <a:gd name="T6" fmla="*/ 24 w 210"/>
                <a:gd name="T7" fmla="*/ 66 h 244"/>
                <a:gd name="T8" fmla="*/ 26 w 210"/>
                <a:gd name="T9" fmla="*/ 53 h 244"/>
                <a:gd name="T10" fmla="*/ 31 w 210"/>
                <a:gd name="T11" fmla="*/ 40 h 244"/>
                <a:gd name="T12" fmla="*/ 35 w 210"/>
                <a:gd name="T13" fmla="*/ 26 h 244"/>
                <a:gd name="T14" fmla="*/ 40 w 210"/>
                <a:gd name="T15" fmla="*/ 13 h 244"/>
                <a:gd name="T16" fmla="*/ 44 w 210"/>
                <a:gd name="T17" fmla="*/ 0 h 244"/>
                <a:gd name="T18" fmla="*/ 53 w 210"/>
                <a:gd name="T19" fmla="*/ 4 h 244"/>
                <a:gd name="T20" fmla="*/ 64 w 210"/>
                <a:gd name="T21" fmla="*/ 11 h 244"/>
                <a:gd name="T22" fmla="*/ 73 w 210"/>
                <a:gd name="T23" fmla="*/ 15 h 244"/>
                <a:gd name="T24" fmla="*/ 82 w 210"/>
                <a:gd name="T25" fmla="*/ 20 h 244"/>
                <a:gd name="T26" fmla="*/ 93 w 210"/>
                <a:gd name="T27" fmla="*/ 24 h 244"/>
                <a:gd name="T28" fmla="*/ 104 w 210"/>
                <a:gd name="T29" fmla="*/ 29 h 244"/>
                <a:gd name="T30" fmla="*/ 113 w 210"/>
                <a:gd name="T31" fmla="*/ 33 h 244"/>
                <a:gd name="T32" fmla="*/ 124 w 210"/>
                <a:gd name="T33" fmla="*/ 37 h 244"/>
                <a:gd name="T34" fmla="*/ 135 w 210"/>
                <a:gd name="T35" fmla="*/ 40 h 244"/>
                <a:gd name="T36" fmla="*/ 146 w 210"/>
                <a:gd name="T37" fmla="*/ 44 h 244"/>
                <a:gd name="T38" fmla="*/ 157 w 210"/>
                <a:gd name="T39" fmla="*/ 48 h 244"/>
                <a:gd name="T40" fmla="*/ 168 w 210"/>
                <a:gd name="T41" fmla="*/ 50 h 244"/>
                <a:gd name="T42" fmla="*/ 177 w 210"/>
                <a:gd name="T43" fmla="*/ 53 h 244"/>
                <a:gd name="T44" fmla="*/ 188 w 210"/>
                <a:gd name="T45" fmla="*/ 57 h 244"/>
                <a:gd name="T46" fmla="*/ 199 w 210"/>
                <a:gd name="T47" fmla="*/ 59 h 244"/>
                <a:gd name="T48" fmla="*/ 210 w 210"/>
                <a:gd name="T49" fmla="*/ 61 h 244"/>
                <a:gd name="T50" fmla="*/ 206 w 210"/>
                <a:gd name="T51" fmla="*/ 75 h 244"/>
                <a:gd name="T52" fmla="*/ 202 w 210"/>
                <a:gd name="T53" fmla="*/ 88 h 244"/>
                <a:gd name="T54" fmla="*/ 197 w 210"/>
                <a:gd name="T55" fmla="*/ 103 h 244"/>
                <a:gd name="T56" fmla="*/ 193 w 210"/>
                <a:gd name="T57" fmla="*/ 116 h 244"/>
                <a:gd name="T58" fmla="*/ 186 w 210"/>
                <a:gd name="T59" fmla="*/ 129 h 244"/>
                <a:gd name="T60" fmla="*/ 182 w 210"/>
                <a:gd name="T61" fmla="*/ 143 h 244"/>
                <a:gd name="T62" fmla="*/ 177 w 210"/>
                <a:gd name="T63" fmla="*/ 158 h 244"/>
                <a:gd name="T64" fmla="*/ 171 w 210"/>
                <a:gd name="T65" fmla="*/ 171 h 244"/>
                <a:gd name="T66" fmla="*/ 166 w 210"/>
                <a:gd name="T67" fmla="*/ 180 h 244"/>
                <a:gd name="T68" fmla="*/ 162 w 210"/>
                <a:gd name="T69" fmla="*/ 191 h 244"/>
                <a:gd name="T70" fmla="*/ 157 w 210"/>
                <a:gd name="T71" fmla="*/ 200 h 244"/>
                <a:gd name="T72" fmla="*/ 153 w 210"/>
                <a:gd name="T73" fmla="*/ 208 h 244"/>
                <a:gd name="T74" fmla="*/ 148 w 210"/>
                <a:gd name="T75" fmla="*/ 217 h 244"/>
                <a:gd name="T76" fmla="*/ 142 w 210"/>
                <a:gd name="T77" fmla="*/ 226 h 244"/>
                <a:gd name="T78" fmla="*/ 137 w 210"/>
                <a:gd name="T79" fmla="*/ 235 h 244"/>
                <a:gd name="T80" fmla="*/ 133 w 210"/>
                <a:gd name="T81" fmla="*/ 244 h 244"/>
                <a:gd name="T82" fmla="*/ 124 w 210"/>
                <a:gd name="T83" fmla="*/ 241 h 244"/>
                <a:gd name="T84" fmla="*/ 115 w 210"/>
                <a:gd name="T85" fmla="*/ 239 h 244"/>
                <a:gd name="T86" fmla="*/ 106 w 210"/>
                <a:gd name="T87" fmla="*/ 237 h 244"/>
                <a:gd name="T88" fmla="*/ 97 w 210"/>
                <a:gd name="T89" fmla="*/ 235 h 244"/>
                <a:gd name="T90" fmla="*/ 89 w 210"/>
                <a:gd name="T91" fmla="*/ 233 h 244"/>
                <a:gd name="T92" fmla="*/ 80 w 210"/>
                <a:gd name="T93" fmla="*/ 230 h 244"/>
                <a:gd name="T94" fmla="*/ 71 w 210"/>
                <a:gd name="T95" fmla="*/ 226 h 244"/>
                <a:gd name="T96" fmla="*/ 62 w 210"/>
                <a:gd name="T97" fmla="*/ 224 h 244"/>
                <a:gd name="T98" fmla="*/ 53 w 210"/>
                <a:gd name="T99" fmla="*/ 219 h 244"/>
                <a:gd name="T100" fmla="*/ 44 w 210"/>
                <a:gd name="T101" fmla="*/ 217 h 244"/>
                <a:gd name="T102" fmla="*/ 38 w 210"/>
                <a:gd name="T103" fmla="*/ 213 h 244"/>
                <a:gd name="T104" fmla="*/ 29 w 210"/>
                <a:gd name="T105" fmla="*/ 208 h 244"/>
                <a:gd name="T106" fmla="*/ 22 w 210"/>
                <a:gd name="T107" fmla="*/ 206 h 244"/>
                <a:gd name="T108" fmla="*/ 13 w 210"/>
                <a:gd name="T109" fmla="*/ 202 h 244"/>
                <a:gd name="T110" fmla="*/ 7 w 210"/>
                <a:gd name="T111" fmla="*/ 197 h 244"/>
                <a:gd name="T112" fmla="*/ 0 w 210"/>
                <a:gd name="T113" fmla="*/ 193 h 244"/>
                <a:gd name="T114" fmla="*/ 2 w 210"/>
                <a:gd name="T115" fmla="*/ 173 h 244"/>
                <a:gd name="T116" fmla="*/ 4 w 210"/>
                <a:gd name="T117" fmla="*/ 151 h 244"/>
                <a:gd name="T118" fmla="*/ 9 w 210"/>
                <a:gd name="T119" fmla="*/ 129 h 244"/>
                <a:gd name="T120" fmla="*/ 13 w 210"/>
                <a:gd name="T121" fmla="*/ 108 h 244"/>
                <a:gd name="T122" fmla="*/ 13 w 210"/>
                <a:gd name="T123" fmla="*/ 108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"/>
                <a:gd name="T187" fmla="*/ 0 h 244"/>
                <a:gd name="T188" fmla="*/ 210 w 210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" h="244">
                  <a:moveTo>
                    <a:pt x="13" y="108"/>
                  </a:moveTo>
                  <a:lnTo>
                    <a:pt x="15" y="94"/>
                  </a:lnTo>
                  <a:lnTo>
                    <a:pt x="20" y="79"/>
                  </a:lnTo>
                  <a:lnTo>
                    <a:pt x="24" y="66"/>
                  </a:lnTo>
                  <a:lnTo>
                    <a:pt x="26" y="53"/>
                  </a:lnTo>
                  <a:lnTo>
                    <a:pt x="31" y="40"/>
                  </a:lnTo>
                  <a:lnTo>
                    <a:pt x="35" y="26"/>
                  </a:lnTo>
                  <a:lnTo>
                    <a:pt x="40" y="13"/>
                  </a:lnTo>
                  <a:lnTo>
                    <a:pt x="44" y="0"/>
                  </a:lnTo>
                  <a:lnTo>
                    <a:pt x="53" y="4"/>
                  </a:lnTo>
                  <a:lnTo>
                    <a:pt x="64" y="11"/>
                  </a:lnTo>
                  <a:lnTo>
                    <a:pt x="73" y="15"/>
                  </a:lnTo>
                  <a:lnTo>
                    <a:pt x="82" y="20"/>
                  </a:lnTo>
                  <a:lnTo>
                    <a:pt x="93" y="24"/>
                  </a:lnTo>
                  <a:lnTo>
                    <a:pt x="104" y="29"/>
                  </a:lnTo>
                  <a:lnTo>
                    <a:pt x="113" y="33"/>
                  </a:lnTo>
                  <a:lnTo>
                    <a:pt x="124" y="37"/>
                  </a:lnTo>
                  <a:lnTo>
                    <a:pt x="135" y="40"/>
                  </a:lnTo>
                  <a:lnTo>
                    <a:pt x="146" y="44"/>
                  </a:lnTo>
                  <a:lnTo>
                    <a:pt x="157" y="48"/>
                  </a:lnTo>
                  <a:lnTo>
                    <a:pt x="168" y="50"/>
                  </a:lnTo>
                  <a:lnTo>
                    <a:pt x="177" y="53"/>
                  </a:lnTo>
                  <a:lnTo>
                    <a:pt x="188" y="57"/>
                  </a:lnTo>
                  <a:lnTo>
                    <a:pt x="199" y="59"/>
                  </a:lnTo>
                  <a:lnTo>
                    <a:pt x="210" y="61"/>
                  </a:lnTo>
                  <a:lnTo>
                    <a:pt x="206" y="75"/>
                  </a:lnTo>
                  <a:lnTo>
                    <a:pt x="202" y="88"/>
                  </a:lnTo>
                  <a:lnTo>
                    <a:pt x="197" y="103"/>
                  </a:lnTo>
                  <a:lnTo>
                    <a:pt x="193" y="116"/>
                  </a:lnTo>
                  <a:lnTo>
                    <a:pt x="186" y="129"/>
                  </a:lnTo>
                  <a:lnTo>
                    <a:pt x="182" y="143"/>
                  </a:lnTo>
                  <a:lnTo>
                    <a:pt x="177" y="158"/>
                  </a:lnTo>
                  <a:lnTo>
                    <a:pt x="171" y="171"/>
                  </a:lnTo>
                  <a:lnTo>
                    <a:pt x="166" y="180"/>
                  </a:lnTo>
                  <a:lnTo>
                    <a:pt x="162" y="191"/>
                  </a:lnTo>
                  <a:lnTo>
                    <a:pt x="157" y="200"/>
                  </a:lnTo>
                  <a:lnTo>
                    <a:pt x="153" y="208"/>
                  </a:lnTo>
                  <a:lnTo>
                    <a:pt x="148" y="217"/>
                  </a:lnTo>
                  <a:lnTo>
                    <a:pt x="142" y="226"/>
                  </a:lnTo>
                  <a:lnTo>
                    <a:pt x="137" y="235"/>
                  </a:lnTo>
                  <a:lnTo>
                    <a:pt x="133" y="244"/>
                  </a:lnTo>
                  <a:lnTo>
                    <a:pt x="124" y="241"/>
                  </a:lnTo>
                  <a:lnTo>
                    <a:pt x="115" y="239"/>
                  </a:lnTo>
                  <a:lnTo>
                    <a:pt x="106" y="237"/>
                  </a:lnTo>
                  <a:lnTo>
                    <a:pt x="97" y="235"/>
                  </a:lnTo>
                  <a:lnTo>
                    <a:pt x="89" y="233"/>
                  </a:lnTo>
                  <a:lnTo>
                    <a:pt x="80" y="230"/>
                  </a:lnTo>
                  <a:lnTo>
                    <a:pt x="71" y="226"/>
                  </a:lnTo>
                  <a:lnTo>
                    <a:pt x="62" y="224"/>
                  </a:lnTo>
                  <a:lnTo>
                    <a:pt x="53" y="219"/>
                  </a:lnTo>
                  <a:lnTo>
                    <a:pt x="44" y="217"/>
                  </a:lnTo>
                  <a:lnTo>
                    <a:pt x="38" y="213"/>
                  </a:lnTo>
                  <a:lnTo>
                    <a:pt x="29" y="208"/>
                  </a:lnTo>
                  <a:lnTo>
                    <a:pt x="22" y="206"/>
                  </a:lnTo>
                  <a:lnTo>
                    <a:pt x="13" y="202"/>
                  </a:lnTo>
                  <a:lnTo>
                    <a:pt x="7" y="197"/>
                  </a:lnTo>
                  <a:lnTo>
                    <a:pt x="0" y="193"/>
                  </a:lnTo>
                  <a:lnTo>
                    <a:pt x="2" y="173"/>
                  </a:lnTo>
                  <a:lnTo>
                    <a:pt x="4" y="151"/>
                  </a:lnTo>
                  <a:lnTo>
                    <a:pt x="9" y="129"/>
                  </a:lnTo>
                  <a:lnTo>
                    <a:pt x="13" y="108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8"/>
            <p:cNvSpPr>
              <a:spLocks/>
            </p:cNvSpPr>
            <p:nvPr/>
          </p:nvSpPr>
          <p:spPr bwMode="auto">
            <a:xfrm>
              <a:off x="929" y="226"/>
              <a:ext cx="93" cy="228"/>
            </a:xfrm>
            <a:custGeom>
              <a:avLst/>
              <a:gdLst>
                <a:gd name="T0" fmla="*/ 93 w 93"/>
                <a:gd name="T1" fmla="*/ 184 h 228"/>
                <a:gd name="T2" fmla="*/ 90 w 93"/>
                <a:gd name="T3" fmla="*/ 191 h 228"/>
                <a:gd name="T4" fmla="*/ 86 w 93"/>
                <a:gd name="T5" fmla="*/ 195 h 228"/>
                <a:gd name="T6" fmla="*/ 82 w 93"/>
                <a:gd name="T7" fmla="*/ 200 h 228"/>
                <a:gd name="T8" fmla="*/ 77 w 93"/>
                <a:gd name="T9" fmla="*/ 204 h 228"/>
                <a:gd name="T10" fmla="*/ 73 w 93"/>
                <a:gd name="T11" fmla="*/ 209 h 228"/>
                <a:gd name="T12" fmla="*/ 66 w 93"/>
                <a:gd name="T13" fmla="*/ 213 h 228"/>
                <a:gd name="T14" fmla="*/ 59 w 93"/>
                <a:gd name="T15" fmla="*/ 217 h 228"/>
                <a:gd name="T16" fmla="*/ 53 w 93"/>
                <a:gd name="T17" fmla="*/ 220 h 228"/>
                <a:gd name="T18" fmla="*/ 50 w 93"/>
                <a:gd name="T19" fmla="*/ 222 h 228"/>
                <a:gd name="T20" fmla="*/ 48 w 93"/>
                <a:gd name="T21" fmla="*/ 222 h 228"/>
                <a:gd name="T22" fmla="*/ 44 w 93"/>
                <a:gd name="T23" fmla="*/ 224 h 228"/>
                <a:gd name="T24" fmla="*/ 42 w 93"/>
                <a:gd name="T25" fmla="*/ 226 h 228"/>
                <a:gd name="T26" fmla="*/ 37 w 93"/>
                <a:gd name="T27" fmla="*/ 226 h 228"/>
                <a:gd name="T28" fmla="*/ 35 w 93"/>
                <a:gd name="T29" fmla="*/ 228 h 228"/>
                <a:gd name="T30" fmla="*/ 31 w 93"/>
                <a:gd name="T31" fmla="*/ 228 h 228"/>
                <a:gd name="T32" fmla="*/ 28 w 93"/>
                <a:gd name="T33" fmla="*/ 228 h 228"/>
                <a:gd name="T34" fmla="*/ 31 w 93"/>
                <a:gd name="T35" fmla="*/ 200 h 228"/>
                <a:gd name="T36" fmla="*/ 33 w 93"/>
                <a:gd name="T37" fmla="*/ 171 h 228"/>
                <a:gd name="T38" fmla="*/ 31 w 93"/>
                <a:gd name="T39" fmla="*/ 143 h 228"/>
                <a:gd name="T40" fmla="*/ 28 w 93"/>
                <a:gd name="T41" fmla="*/ 114 h 228"/>
                <a:gd name="T42" fmla="*/ 24 w 93"/>
                <a:gd name="T43" fmla="*/ 88 h 228"/>
                <a:gd name="T44" fmla="*/ 17 w 93"/>
                <a:gd name="T45" fmla="*/ 62 h 228"/>
                <a:gd name="T46" fmla="*/ 11 w 93"/>
                <a:gd name="T47" fmla="*/ 35 h 228"/>
                <a:gd name="T48" fmla="*/ 0 w 93"/>
                <a:gd name="T49" fmla="*/ 11 h 228"/>
                <a:gd name="T50" fmla="*/ 4 w 93"/>
                <a:gd name="T51" fmla="*/ 11 h 228"/>
                <a:gd name="T52" fmla="*/ 8 w 93"/>
                <a:gd name="T53" fmla="*/ 9 h 228"/>
                <a:gd name="T54" fmla="*/ 13 w 93"/>
                <a:gd name="T55" fmla="*/ 9 h 228"/>
                <a:gd name="T56" fmla="*/ 15 w 93"/>
                <a:gd name="T57" fmla="*/ 7 h 228"/>
                <a:gd name="T58" fmla="*/ 17 w 93"/>
                <a:gd name="T59" fmla="*/ 5 h 228"/>
                <a:gd name="T60" fmla="*/ 22 w 93"/>
                <a:gd name="T61" fmla="*/ 5 h 228"/>
                <a:gd name="T62" fmla="*/ 24 w 93"/>
                <a:gd name="T63" fmla="*/ 2 h 228"/>
                <a:gd name="T64" fmla="*/ 26 w 93"/>
                <a:gd name="T65" fmla="*/ 0 h 228"/>
                <a:gd name="T66" fmla="*/ 42 w 93"/>
                <a:gd name="T67" fmla="*/ 22 h 228"/>
                <a:gd name="T68" fmla="*/ 53 w 93"/>
                <a:gd name="T69" fmla="*/ 42 h 228"/>
                <a:gd name="T70" fmla="*/ 66 w 93"/>
                <a:gd name="T71" fmla="*/ 64 h 228"/>
                <a:gd name="T72" fmla="*/ 75 w 93"/>
                <a:gd name="T73" fmla="*/ 88 h 228"/>
                <a:gd name="T74" fmla="*/ 82 w 93"/>
                <a:gd name="T75" fmla="*/ 112 h 228"/>
                <a:gd name="T76" fmla="*/ 88 w 93"/>
                <a:gd name="T77" fmla="*/ 134 h 228"/>
                <a:gd name="T78" fmla="*/ 90 w 93"/>
                <a:gd name="T79" fmla="*/ 160 h 228"/>
                <a:gd name="T80" fmla="*/ 93 w 93"/>
                <a:gd name="T81" fmla="*/ 184 h 228"/>
                <a:gd name="T82" fmla="*/ 93 w 93"/>
                <a:gd name="T83" fmla="*/ 184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228"/>
                <a:gd name="T128" fmla="*/ 93 w 93"/>
                <a:gd name="T129" fmla="*/ 228 h 2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228">
                  <a:moveTo>
                    <a:pt x="93" y="184"/>
                  </a:moveTo>
                  <a:lnTo>
                    <a:pt x="90" y="191"/>
                  </a:lnTo>
                  <a:lnTo>
                    <a:pt x="86" y="195"/>
                  </a:lnTo>
                  <a:lnTo>
                    <a:pt x="82" y="200"/>
                  </a:lnTo>
                  <a:lnTo>
                    <a:pt x="77" y="204"/>
                  </a:lnTo>
                  <a:lnTo>
                    <a:pt x="73" y="209"/>
                  </a:lnTo>
                  <a:lnTo>
                    <a:pt x="66" y="213"/>
                  </a:lnTo>
                  <a:lnTo>
                    <a:pt x="59" y="217"/>
                  </a:lnTo>
                  <a:lnTo>
                    <a:pt x="53" y="220"/>
                  </a:lnTo>
                  <a:lnTo>
                    <a:pt x="50" y="222"/>
                  </a:lnTo>
                  <a:lnTo>
                    <a:pt x="48" y="222"/>
                  </a:lnTo>
                  <a:lnTo>
                    <a:pt x="44" y="224"/>
                  </a:lnTo>
                  <a:lnTo>
                    <a:pt x="42" y="226"/>
                  </a:lnTo>
                  <a:lnTo>
                    <a:pt x="37" y="226"/>
                  </a:lnTo>
                  <a:lnTo>
                    <a:pt x="35" y="228"/>
                  </a:lnTo>
                  <a:lnTo>
                    <a:pt x="31" y="228"/>
                  </a:lnTo>
                  <a:lnTo>
                    <a:pt x="28" y="228"/>
                  </a:lnTo>
                  <a:lnTo>
                    <a:pt x="31" y="200"/>
                  </a:lnTo>
                  <a:lnTo>
                    <a:pt x="33" y="171"/>
                  </a:lnTo>
                  <a:lnTo>
                    <a:pt x="31" y="143"/>
                  </a:lnTo>
                  <a:lnTo>
                    <a:pt x="28" y="114"/>
                  </a:lnTo>
                  <a:lnTo>
                    <a:pt x="24" y="88"/>
                  </a:lnTo>
                  <a:lnTo>
                    <a:pt x="17" y="62"/>
                  </a:lnTo>
                  <a:lnTo>
                    <a:pt x="11" y="35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42" y="22"/>
                  </a:lnTo>
                  <a:lnTo>
                    <a:pt x="53" y="42"/>
                  </a:lnTo>
                  <a:lnTo>
                    <a:pt x="66" y="64"/>
                  </a:lnTo>
                  <a:lnTo>
                    <a:pt x="75" y="88"/>
                  </a:lnTo>
                  <a:lnTo>
                    <a:pt x="82" y="112"/>
                  </a:lnTo>
                  <a:lnTo>
                    <a:pt x="88" y="134"/>
                  </a:lnTo>
                  <a:lnTo>
                    <a:pt x="90" y="160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7"/>
            <p:cNvSpPr>
              <a:spLocks/>
            </p:cNvSpPr>
            <p:nvPr/>
          </p:nvSpPr>
          <p:spPr bwMode="auto">
            <a:xfrm>
              <a:off x="476" y="108"/>
              <a:ext cx="206" cy="177"/>
            </a:xfrm>
            <a:custGeom>
              <a:avLst/>
              <a:gdLst>
                <a:gd name="T0" fmla="*/ 195 w 206"/>
                <a:gd name="T1" fmla="*/ 0 h 177"/>
                <a:gd name="T2" fmla="*/ 195 w 206"/>
                <a:gd name="T3" fmla="*/ 2 h 177"/>
                <a:gd name="T4" fmla="*/ 198 w 206"/>
                <a:gd name="T5" fmla="*/ 6 h 177"/>
                <a:gd name="T6" fmla="*/ 198 w 206"/>
                <a:gd name="T7" fmla="*/ 8 h 177"/>
                <a:gd name="T8" fmla="*/ 200 w 206"/>
                <a:gd name="T9" fmla="*/ 13 h 177"/>
                <a:gd name="T10" fmla="*/ 200 w 206"/>
                <a:gd name="T11" fmla="*/ 17 h 177"/>
                <a:gd name="T12" fmla="*/ 202 w 206"/>
                <a:gd name="T13" fmla="*/ 19 h 177"/>
                <a:gd name="T14" fmla="*/ 204 w 206"/>
                <a:gd name="T15" fmla="*/ 24 h 177"/>
                <a:gd name="T16" fmla="*/ 206 w 206"/>
                <a:gd name="T17" fmla="*/ 28 h 177"/>
                <a:gd name="T18" fmla="*/ 193 w 206"/>
                <a:gd name="T19" fmla="*/ 33 h 177"/>
                <a:gd name="T20" fmla="*/ 180 w 206"/>
                <a:gd name="T21" fmla="*/ 39 h 177"/>
                <a:gd name="T22" fmla="*/ 169 w 206"/>
                <a:gd name="T23" fmla="*/ 48 h 177"/>
                <a:gd name="T24" fmla="*/ 156 w 206"/>
                <a:gd name="T25" fmla="*/ 54 h 177"/>
                <a:gd name="T26" fmla="*/ 142 w 206"/>
                <a:gd name="T27" fmla="*/ 63 h 177"/>
                <a:gd name="T28" fmla="*/ 131 w 206"/>
                <a:gd name="T29" fmla="*/ 72 h 177"/>
                <a:gd name="T30" fmla="*/ 118 w 206"/>
                <a:gd name="T31" fmla="*/ 79 h 177"/>
                <a:gd name="T32" fmla="*/ 107 w 206"/>
                <a:gd name="T33" fmla="*/ 90 h 177"/>
                <a:gd name="T34" fmla="*/ 96 w 206"/>
                <a:gd name="T35" fmla="*/ 98 h 177"/>
                <a:gd name="T36" fmla="*/ 82 w 206"/>
                <a:gd name="T37" fmla="*/ 109 h 177"/>
                <a:gd name="T38" fmla="*/ 71 w 206"/>
                <a:gd name="T39" fmla="*/ 118 h 177"/>
                <a:gd name="T40" fmla="*/ 62 w 206"/>
                <a:gd name="T41" fmla="*/ 129 h 177"/>
                <a:gd name="T42" fmla="*/ 51 w 206"/>
                <a:gd name="T43" fmla="*/ 140 h 177"/>
                <a:gd name="T44" fmla="*/ 40 w 206"/>
                <a:gd name="T45" fmla="*/ 153 h 177"/>
                <a:gd name="T46" fmla="*/ 31 w 206"/>
                <a:gd name="T47" fmla="*/ 164 h 177"/>
                <a:gd name="T48" fmla="*/ 23 w 206"/>
                <a:gd name="T49" fmla="*/ 177 h 177"/>
                <a:gd name="T50" fmla="*/ 16 w 206"/>
                <a:gd name="T51" fmla="*/ 166 h 177"/>
                <a:gd name="T52" fmla="*/ 11 w 206"/>
                <a:gd name="T53" fmla="*/ 155 h 177"/>
                <a:gd name="T54" fmla="*/ 7 w 206"/>
                <a:gd name="T55" fmla="*/ 147 h 177"/>
                <a:gd name="T56" fmla="*/ 3 w 206"/>
                <a:gd name="T57" fmla="*/ 136 h 177"/>
                <a:gd name="T58" fmla="*/ 0 w 206"/>
                <a:gd name="T59" fmla="*/ 127 h 177"/>
                <a:gd name="T60" fmla="*/ 0 w 206"/>
                <a:gd name="T61" fmla="*/ 116 h 177"/>
                <a:gd name="T62" fmla="*/ 0 w 206"/>
                <a:gd name="T63" fmla="*/ 107 h 177"/>
                <a:gd name="T64" fmla="*/ 3 w 206"/>
                <a:gd name="T65" fmla="*/ 98 h 177"/>
                <a:gd name="T66" fmla="*/ 11 w 206"/>
                <a:gd name="T67" fmla="*/ 87 h 177"/>
                <a:gd name="T68" fmla="*/ 20 w 206"/>
                <a:gd name="T69" fmla="*/ 79 h 177"/>
                <a:gd name="T70" fmla="*/ 31 w 206"/>
                <a:gd name="T71" fmla="*/ 70 h 177"/>
                <a:gd name="T72" fmla="*/ 42 w 206"/>
                <a:gd name="T73" fmla="*/ 61 h 177"/>
                <a:gd name="T74" fmla="*/ 54 w 206"/>
                <a:gd name="T75" fmla="*/ 52 h 177"/>
                <a:gd name="T76" fmla="*/ 67 w 206"/>
                <a:gd name="T77" fmla="*/ 46 h 177"/>
                <a:gd name="T78" fmla="*/ 78 w 206"/>
                <a:gd name="T79" fmla="*/ 39 h 177"/>
                <a:gd name="T80" fmla="*/ 91 w 206"/>
                <a:gd name="T81" fmla="*/ 30 h 177"/>
                <a:gd name="T82" fmla="*/ 102 w 206"/>
                <a:gd name="T83" fmla="*/ 26 h 177"/>
                <a:gd name="T84" fmla="*/ 116 w 206"/>
                <a:gd name="T85" fmla="*/ 19 h 177"/>
                <a:gd name="T86" fmla="*/ 129 w 206"/>
                <a:gd name="T87" fmla="*/ 15 h 177"/>
                <a:gd name="T88" fmla="*/ 142 w 206"/>
                <a:gd name="T89" fmla="*/ 11 h 177"/>
                <a:gd name="T90" fmla="*/ 156 w 206"/>
                <a:gd name="T91" fmla="*/ 6 h 177"/>
                <a:gd name="T92" fmla="*/ 169 w 206"/>
                <a:gd name="T93" fmla="*/ 4 h 177"/>
                <a:gd name="T94" fmla="*/ 182 w 206"/>
                <a:gd name="T95" fmla="*/ 2 h 177"/>
                <a:gd name="T96" fmla="*/ 195 w 206"/>
                <a:gd name="T97" fmla="*/ 0 h 177"/>
                <a:gd name="T98" fmla="*/ 195 w 206"/>
                <a:gd name="T99" fmla="*/ 0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6"/>
                <a:gd name="T151" fmla="*/ 0 h 177"/>
                <a:gd name="T152" fmla="*/ 206 w 206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6" h="177">
                  <a:moveTo>
                    <a:pt x="195" y="0"/>
                  </a:moveTo>
                  <a:lnTo>
                    <a:pt x="195" y="2"/>
                  </a:lnTo>
                  <a:lnTo>
                    <a:pt x="198" y="6"/>
                  </a:lnTo>
                  <a:lnTo>
                    <a:pt x="198" y="8"/>
                  </a:lnTo>
                  <a:lnTo>
                    <a:pt x="200" y="13"/>
                  </a:lnTo>
                  <a:lnTo>
                    <a:pt x="200" y="17"/>
                  </a:lnTo>
                  <a:lnTo>
                    <a:pt x="202" y="19"/>
                  </a:lnTo>
                  <a:lnTo>
                    <a:pt x="204" y="24"/>
                  </a:lnTo>
                  <a:lnTo>
                    <a:pt x="206" y="28"/>
                  </a:lnTo>
                  <a:lnTo>
                    <a:pt x="193" y="33"/>
                  </a:lnTo>
                  <a:lnTo>
                    <a:pt x="180" y="39"/>
                  </a:lnTo>
                  <a:lnTo>
                    <a:pt x="169" y="48"/>
                  </a:lnTo>
                  <a:lnTo>
                    <a:pt x="156" y="54"/>
                  </a:lnTo>
                  <a:lnTo>
                    <a:pt x="142" y="63"/>
                  </a:lnTo>
                  <a:lnTo>
                    <a:pt x="131" y="72"/>
                  </a:lnTo>
                  <a:lnTo>
                    <a:pt x="118" y="79"/>
                  </a:lnTo>
                  <a:lnTo>
                    <a:pt x="107" y="90"/>
                  </a:lnTo>
                  <a:lnTo>
                    <a:pt x="96" y="98"/>
                  </a:lnTo>
                  <a:lnTo>
                    <a:pt x="82" y="109"/>
                  </a:lnTo>
                  <a:lnTo>
                    <a:pt x="71" y="118"/>
                  </a:lnTo>
                  <a:lnTo>
                    <a:pt x="62" y="129"/>
                  </a:lnTo>
                  <a:lnTo>
                    <a:pt x="51" y="140"/>
                  </a:lnTo>
                  <a:lnTo>
                    <a:pt x="40" y="153"/>
                  </a:lnTo>
                  <a:lnTo>
                    <a:pt x="31" y="164"/>
                  </a:lnTo>
                  <a:lnTo>
                    <a:pt x="23" y="177"/>
                  </a:lnTo>
                  <a:lnTo>
                    <a:pt x="16" y="166"/>
                  </a:lnTo>
                  <a:lnTo>
                    <a:pt x="11" y="155"/>
                  </a:lnTo>
                  <a:lnTo>
                    <a:pt x="7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3" y="98"/>
                  </a:lnTo>
                  <a:lnTo>
                    <a:pt x="11" y="87"/>
                  </a:lnTo>
                  <a:lnTo>
                    <a:pt x="20" y="79"/>
                  </a:lnTo>
                  <a:lnTo>
                    <a:pt x="31" y="70"/>
                  </a:lnTo>
                  <a:lnTo>
                    <a:pt x="42" y="61"/>
                  </a:lnTo>
                  <a:lnTo>
                    <a:pt x="54" y="52"/>
                  </a:lnTo>
                  <a:lnTo>
                    <a:pt x="67" y="46"/>
                  </a:lnTo>
                  <a:lnTo>
                    <a:pt x="78" y="39"/>
                  </a:lnTo>
                  <a:lnTo>
                    <a:pt x="91" y="30"/>
                  </a:lnTo>
                  <a:lnTo>
                    <a:pt x="102" y="26"/>
                  </a:lnTo>
                  <a:lnTo>
                    <a:pt x="116" y="19"/>
                  </a:lnTo>
                  <a:lnTo>
                    <a:pt x="129" y="15"/>
                  </a:lnTo>
                  <a:lnTo>
                    <a:pt x="142" y="11"/>
                  </a:lnTo>
                  <a:lnTo>
                    <a:pt x="156" y="6"/>
                  </a:lnTo>
                  <a:lnTo>
                    <a:pt x="169" y="4"/>
                  </a:lnTo>
                  <a:lnTo>
                    <a:pt x="182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6"/>
            <p:cNvSpPr>
              <a:spLocks/>
            </p:cNvSpPr>
            <p:nvPr/>
          </p:nvSpPr>
          <p:spPr bwMode="auto">
            <a:xfrm>
              <a:off x="397" y="239"/>
              <a:ext cx="86" cy="233"/>
            </a:xfrm>
            <a:custGeom>
              <a:avLst/>
              <a:gdLst>
                <a:gd name="T0" fmla="*/ 55 w 86"/>
                <a:gd name="T1" fmla="*/ 0 h 233"/>
                <a:gd name="T2" fmla="*/ 57 w 86"/>
                <a:gd name="T3" fmla="*/ 7 h 233"/>
                <a:gd name="T4" fmla="*/ 59 w 86"/>
                <a:gd name="T5" fmla="*/ 18 h 233"/>
                <a:gd name="T6" fmla="*/ 62 w 86"/>
                <a:gd name="T7" fmla="*/ 24 h 233"/>
                <a:gd name="T8" fmla="*/ 66 w 86"/>
                <a:gd name="T9" fmla="*/ 33 h 233"/>
                <a:gd name="T10" fmla="*/ 71 w 86"/>
                <a:gd name="T11" fmla="*/ 42 h 233"/>
                <a:gd name="T12" fmla="*/ 75 w 86"/>
                <a:gd name="T13" fmla="*/ 51 h 233"/>
                <a:gd name="T14" fmla="*/ 79 w 86"/>
                <a:gd name="T15" fmla="*/ 60 h 233"/>
                <a:gd name="T16" fmla="*/ 86 w 86"/>
                <a:gd name="T17" fmla="*/ 68 h 233"/>
                <a:gd name="T18" fmla="*/ 79 w 86"/>
                <a:gd name="T19" fmla="*/ 79 h 233"/>
                <a:gd name="T20" fmla="*/ 73 w 86"/>
                <a:gd name="T21" fmla="*/ 92 h 233"/>
                <a:gd name="T22" fmla="*/ 66 w 86"/>
                <a:gd name="T23" fmla="*/ 103 h 233"/>
                <a:gd name="T24" fmla="*/ 62 w 86"/>
                <a:gd name="T25" fmla="*/ 117 h 233"/>
                <a:gd name="T26" fmla="*/ 55 w 86"/>
                <a:gd name="T27" fmla="*/ 128 h 233"/>
                <a:gd name="T28" fmla="*/ 51 w 86"/>
                <a:gd name="T29" fmla="*/ 141 h 233"/>
                <a:gd name="T30" fmla="*/ 46 w 86"/>
                <a:gd name="T31" fmla="*/ 152 h 233"/>
                <a:gd name="T32" fmla="*/ 42 w 86"/>
                <a:gd name="T33" fmla="*/ 165 h 233"/>
                <a:gd name="T34" fmla="*/ 37 w 86"/>
                <a:gd name="T35" fmla="*/ 180 h 233"/>
                <a:gd name="T36" fmla="*/ 35 w 86"/>
                <a:gd name="T37" fmla="*/ 198 h 233"/>
                <a:gd name="T38" fmla="*/ 33 w 86"/>
                <a:gd name="T39" fmla="*/ 215 h 233"/>
                <a:gd name="T40" fmla="*/ 31 w 86"/>
                <a:gd name="T41" fmla="*/ 233 h 233"/>
                <a:gd name="T42" fmla="*/ 26 w 86"/>
                <a:gd name="T43" fmla="*/ 222 h 233"/>
                <a:gd name="T44" fmla="*/ 20 w 86"/>
                <a:gd name="T45" fmla="*/ 211 h 233"/>
                <a:gd name="T46" fmla="*/ 15 w 86"/>
                <a:gd name="T47" fmla="*/ 200 h 233"/>
                <a:gd name="T48" fmla="*/ 11 w 86"/>
                <a:gd name="T49" fmla="*/ 189 h 233"/>
                <a:gd name="T50" fmla="*/ 6 w 86"/>
                <a:gd name="T51" fmla="*/ 176 h 233"/>
                <a:gd name="T52" fmla="*/ 4 w 86"/>
                <a:gd name="T53" fmla="*/ 165 h 233"/>
                <a:gd name="T54" fmla="*/ 2 w 86"/>
                <a:gd name="T55" fmla="*/ 154 h 233"/>
                <a:gd name="T56" fmla="*/ 0 w 86"/>
                <a:gd name="T57" fmla="*/ 143 h 233"/>
                <a:gd name="T58" fmla="*/ 2 w 86"/>
                <a:gd name="T59" fmla="*/ 128 h 233"/>
                <a:gd name="T60" fmla="*/ 4 w 86"/>
                <a:gd name="T61" fmla="*/ 114 h 233"/>
                <a:gd name="T62" fmla="*/ 8 w 86"/>
                <a:gd name="T63" fmla="*/ 101 h 233"/>
                <a:gd name="T64" fmla="*/ 11 w 86"/>
                <a:gd name="T65" fmla="*/ 86 h 233"/>
                <a:gd name="T66" fmla="*/ 15 w 86"/>
                <a:gd name="T67" fmla="*/ 75 h 233"/>
                <a:gd name="T68" fmla="*/ 20 w 86"/>
                <a:gd name="T69" fmla="*/ 64 h 233"/>
                <a:gd name="T70" fmla="*/ 24 w 86"/>
                <a:gd name="T71" fmla="*/ 53 h 233"/>
                <a:gd name="T72" fmla="*/ 31 w 86"/>
                <a:gd name="T73" fmla="*/ 42 h 233"/>
                <a:gd name="T74" fmla="*/ 35 w 86"/>
                <a:gd name="T75" fmla="*/ 31 h 233"/>
                <a:gd name="T76" fmla="*/ 42 w 86"/>
                <a:gd name="T77" fmla="*/ 20 h 233"/>
                <a:gd name="T78" fmla="*/ 48 w 86"/>
                <a:gd name="T79" fmla="*/ 9 h 233"/>
                <a:gd name="T80" fmla="*/ 55 w 86"/>
                <a:gd name="T81" fmla="*/ 0 h 233"/>
                <a:gd name="T82" fmla="*/ 55 w 86"/>
                <a:gd name="T83" fmla="*/ 0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233"/>
                <a:gd name="T128" fmla="*/ 86 w 86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233">
                  <a:moveTo>
                    <a:pt x="55" y="0"/>
                  </a:moveTo>
                  <a:lnTo>
                    <a:pt x="57" y="7"/>
                  </a:lnTo>
                  <a:lnTo>
                    <a:pt x="59" y="18"/>
                  </a:lnTo>
                  <a:lnTo>
                    <a:pt x="62" y="24"/>
                  </a:lnTo>
                  <a:lnTo>
                    <a:pt x="66" y="33"/>
                  </a:lnTo>
                  <a:lnTo>
                    <a:pt x="71" y="42"/>
                  </a:lnTo>
                  <a:lnTo>
                    <a:pt x="75" y="51"/>
                  </a:lnTo>
                  <a:lnTo>
                    <a:pt x="79" y="60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3" y="92"/>
                  </a:lnTo>
                  <a:lnTo>
                    <a:pt x="66" y="103"/>
                  </a:lnTo>
                  <a:lnTo>
                    <a:pt x="62" y="117"/>
                  </a:lnTo>
                  <a:lnTo>
                    <a:pt x="55" y="128"/>
                  </a:lnTo>
                  <a:lnTo>
                    <a:pt x="51" y="141"/>
                  </a:lnTo>
                  <a:lnTo>
                    <a:pt x="46" y="152"/>
                  </a:lnTo>
                  <a:lnTo>
                    <a:pt x="42" y="165"/>
                  </a:lnTo>
                  <a:lnTo>
                    <a:pt x="37" y="180"/>
                  </a:lnTo>
                  <a:lnTo>
                    <a:pt x="35" y="198"/>
                  </a:lnTo>
                  <a:lnTo>
                    <a:pt x="33" y="215"/>
                  </a:lnTo>
                  <a:lnTo>
                    <a:pt x="31" y="233"/>
                  </a:lnTo>
                  <a:lnTo>
                    <a:pt x="26" y="222"/>
                  </a:lnTo>
                  <a:lnTo>
                    <a:pt x="20" y="211"/>
                  </a:lnTo>
                  <a:lnTo>
                    <a:pt x="15" y="200"/>
                  </a:lnTo>
                  <a:lnTo>
                    <a:pt x="11" y="189"/>
                  </a:lnTo>
                  <a:lnTo>
                    <a:pt x="6" y="176"/>
                  </a:lnTo>
                  <a:lnTo>
                    <a:pt x="4" y="165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8"/>
                  </a:lnTo>
                  <a:lnTo>
                    <a:pt x="4" y="114"/>
                  </a:lnTo>
                  <a:lnTo>
                    <a:pt x="8" y="101"/>
                  </a:lnTo>
                  <a:lnTo>
                    <a:pt x="11" y="86"/>
                  </a:lnTo>
                  <a:lnTo>
                    <a:pt x="15" y="75"/>
                  </a:lnTo>
                  <a:lnTo>
                    <a:pt x="20" y="64"/>
                  </a:lnTo>
                  <a:lnTo>
                    <a:pt x="24" y="53"/>
                  </a:lnTo>
                  <a:lnTo>
                    <a:pt x="31" y="42"/>
                  </a:lnTo>
                  <a:lnTo>
                    <a:pt x="35" y="31"/>
                  </a:lnTo>
                  <a:lnTo>
                    <a:pt x="42" y="20"/>
                  </a:lnTo>
                  <a:lnTo>
                    <a:pt x="48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5"/>
            <p:cNvSpPr>
              <a:spLocks/>
            </p:cNvSpPr>
            <p:nvPr/>
          </p:nvSpPr>
          <p:spPr bwMode="auto">
            <a:xfrm>
              <a:off x="397" y="467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2 w 35"/>
                <a:gd name="T3" fmla="*/ 7 h 106"/>
                <a:gd name="T4" fmla="*/ 6 w 35"/>
                <a:gd name="T5" fmla="*/ 14 h 106"/>
                <a:gd name="T6" fmla="*/ 11 w 35"/>
                <a:gd name="T7" fmla="*/ 18 h 106"/>
                <a:gd name="T8" fmla="*/ 13 w 35"/>
                <a:gd name="T9" fmla="*/ 25 h 106"/>
                <a:gd name="T10" fmla="*/ 17 w 35"/>
                <a:gd name="T11" fmla="*/ 31 h 106"/>
                <a:gd name="T12" fmla="*/ 22 w 35"/>
                <a:gd name="T13" fmla="*/ 38 h 106"/>
                <a:gd name="T14" fmla="*/ 26 w 35"/>
                <a:gd name="T15" fmla="*/ 44 h 106"/>
                <a:gd name="T16" fmla="*/ 31 w 35"/>
                <a:gd name="T17" fmla="*/ 49 h 106"/>
                <a:gd name="T18" fmla="*/ 31 w 35"/>
                <a:gd name="T19" fmla="*/ 64 h 106"/>
                <a:gd name="T20" fmla="*/ 31 w 35"/>
                <a:gd name="T21" fmla="*/ 77 h 106"/>
                <a:gd name="T22" fmla="*/ 33 w 35"/>
                <a:gd name="T23" fmla="*/ 93 h 106"/>
                <a:gd name="T24" fmla="*/ 35 w 35"/>
                <a:gd name="T25" fmla="*/ 106 h 106"/>
                <a:gd name="T26" fmla="*/ 28 w 35"/>
                <a:gd name="T27" fmla="*/ 93 h 106"/>
                <a:gd name="T28" fmla="*/ 22 w 35"/>
                <a:gd name="T29" fmla="*/ 79 h 106"/>
                <a:gd name="T30" fmla="*/ 17 w 35"/>
                <a:gd name="T31" fmla="*/ 66 h 106"/>
                <a:gd name="T32" fmla="*/ 13 w 35"/>
                <a:gd name="T33" fmla="*/ 55 h 106"/>
                <a:gd name="T34" fmla="*/ 8 w 35"/>
                <a:gd name="T35" fmla="*/ 40 h 106"/>
                <a:gd name="T36" fmla="*/ 4 w 35"/>
                <a:gd name="T37" fmla="*/ 27 h 106"/>
                <a:gd name="T38" fmla="*/ 2 w 35"/>
                <a:gd name="T39" fmla="*/ 14 h 106"/>
                <a:gd name="T40" fmla="*/ 0 w 35"/>
                <a:gd name="T41" fmla="*/ 0 h 106"/>
                <a:gd name="T42" fmla="*/ 0 w 35"/>
                <a:gd name="T43" fmla="*/ 0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106"/>
                <a:gd name="T68" fmla="*/ 35 w 35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106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18"/>
                  </a:lnTo>
                  <a:lnTo>
                    <a:pt x="13" y="25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4"/>
                  </a:lnTo>
                  <a:lnTo>
                    <a:pt x="31" y="49"/>
                  </a:lnTo>
                  <a:lnTo>
                    <a:pt x="31" y="64"/>
                  </a:lnTo>
                  <a:lnTo>
                    <a:pt x="31" y="77"/>
                  </a:lnTo>
                  <a:lnTo>
                    <a:pt x="33" y="93"/>
                  </a:lnTo>
                  <a:lnTo>
                    <a:pt x="35" y="106"/>
                  </a:lnTo>
                  <a:lnTo>
                    <a:pt x="28" y="93"/>
                  </a:lnTo>
                  <a:lnTo>
                    <a:pt x="22" y="79"/>
                  </a:lnTo>
                  <a:lnTo>
                    <a:pt x="17" y="66"/>
                  </a:lnTo>
                  <a:lnTo>
                    <a:pt x="13" y="55"/>
                  </a:lnTo>
                  <a:lnTo>
                    <a:pt x="8" y="40"/>
                  </a:lnTo>
                  <a:lnTo>
                    <a:pt x="4" y="27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4"/>
            <p:cNvSpPr>
              <a:spLocks/>
            </p:cNvSpPr>
            <p:nvPr/>
          </p:nvSpPr>
          <p:spPr bwMode="auto">
            <a:xfrm>
              <a:off x="454" y="551"/>
              <a:ext cx="91" cy="142"/>
            </a:xfrm>
            <a:custGeom>
              <a:avLst/>
              <a:gdLst>
                <a:gd name="T0" fmla="*/ 11 w 91"/>
                <a:gd name="T1" fmla="*/ 72 h 142"/>
                <a:gd name="T2" fmla="*/ 9 w 91"/>
                <a:gd name="T3" fmla="*/ 57 h 142"/>
                <a:gd name="T4" fmla="*/ 7 w 91"/>
                <a:gd name="T5" fmla="*/ 39 h 142"/>
                <a:gd name="T6" fmla="*/ 2 w 91"/>
                <a:gd name="T7" fmla="*/ 22 h 142"/>
                <a:gd name="T8" fmla="*/ 0 w 91"/>
                <a:gd name="T9" fmla="*/ 0 h 142"/>
                <a:gd name="T10" fmla="*/ 11 w 91"/>
                <a:gd name="T11" fmla="*/ 11 h 142"/>
                <a:gd name="T12" fmla="*/ 20 w 91"/>
                <a:gd name="T13" fmla="*/ 20 h 142"/>
                <a:gd name="T14" fmla="*/ 31 w 91"/>
                <a:gd name="T15" fmla="*/ 31 h 142"/>
                <a:gd name="T16" fmla="*/ 42 w 91"/>
                <a:gd name="T17" fmla="*/ 39 h 142"/>
                <a:gd name="T18" fmla="*/ 56 w 91"/>
                <a:gd name="T19" fmla="*/ 48 h 142"/>
                <a:gd name="T20" fmla="*/ 67 w 91"/>
                <a:gd name="T21" fmla="*/ 57 h 142"/>
                <a:gd name="T22" fmla="*/ 80 w 91"/>
                <a:gd name="T23" fmla="*/ 66 h 142"/>
                <a:gd name="T24" fmla="*/ 91 w 91"/>
                <a:gd name="T25" fmla="*/ 74 h 142"/>
                <a:gd name="T26" fmla="*/ 91 w 91"/>
                <a:gd name="T27" fmla="*/ 92 h 142"/>
                <a:gd name="T28" fmla="*/ 91 w 91"/>
                <a:gd name="T29" fmla="*/ 107 h 142"/>
                <a:gd name="T30" fmla="*/ 91 w 91"/>
                <a:gd name="T31" fmla="*/ 125 h 142"/>
                <a:gd name="T32" fmla="*/ 91 w 91"/>
                <a:gd name="T33" fmla="*/ 142 h 142"/>
                <a:gd name="T34" fmla="*/ 80 w 91"/>
                <a:gd name="T35" fmla="*/ 134 h 142"/>
                <a:gd name="T36" fmla="*/ 69 w 91"/>
                <a:gd name="T37" fmla="*/ 125 h 142"/>
                <a:gd name="T38" fmla="*/ 58 w 91"/>
                <a:gd name="T39" fmla="*/ 118 h 142"/>
                <a:gd name="T40" fmla="*/ 47 w 91"/>
                <a:gd name="T41" fmla="*/ 110 h 142"/>
                <a:gd name="T42" fmla="*/ 38 w 91"/>
                <a:gd name="T43" fmla="*/ 101 h 142"/>
                <a:gd name="T44" fmla="*/ 29 w 91"/>
                <a:gd name="T45" fmla="*/ 92 h 142"/>
                <a:gd name="T46" fmla="*/ 20 w 91"/>
                <a:gd name="T47" fmla="*/ 81 h 142"/>
                <a:gd name="T48" fmla="*/ 11 w 91"/>
                <a:gd name="T49" fmla="*/ 72 h 142"/>
                <a:gd name="T50" fmla="*/ 11 w 91"/>
                <a:gd name="T51" fmla="*/ 72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1"/>
                <a:gd name="T79" fmla="*/ 0 h 142"/>
                <a:gd name="T80" fmla="*/ 91 w 91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1" h="142">
                  <a:moveTo>
                    <a:pt x="11" y="72"/>
                  </a:moveTo>
                  <a:lnTo>
                    <a:pt x="9" y="57"/>
                  </a:lnTo>
                  <a:lnTo>
                    <a:pt x="7" y="39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20" y="20"/>
                  </a:lnTo>
                  <a:lnTo>
                    <a:pt x="31" y="31"/>
                  </a:lnTo>
                  <a:lnTo>
                    <a:pt x="42" y="39"/>
                  </a:lnTo>
                  <a:lnTo>
                    <a:pt x="56" y="48"/>
                  </a:lnTo>
                  <a:lnTo>
                    <a:pt x="67" y="57"/>
                  </a:lnTo>
                  <a:lnTo>
                    <a:pt x="80" y="66"/>
                  </a:lnTo>
                  <a:lnTo>
                    <a:pt x="91" y="74"/>
                  </a:lnTo>
                  <a:lnTo>
                    <a:pt x="91" y="92"/>
                  </a:lnTo>
                  <a:lnTo>
                    <a:pt x="91" y="107"/>
                  </a:lnTo>
                  <a:lnTo>
                    <a:pt x="91" y="125"/>
                  </a:lnTo>
                  <a:lnTo>
                    <a:pt x="91" y="142"/>
                  </a:lnTo>
                  <a:lnTo>
                    <a:pt x="80" y="134"/>
                  </a:lnTo>
                  <a:lnTo>
                    <a:pt x="69" y="125"/>
                  </a:lnTo>
                  <a:lnTo>
                    <a:pt x="58" y="118"/>
                  </a:lnTo>
                  <a:lnTo>
                    <a:pt x="47" y="110"/>
                  </a:lnTo>
                  <a:lnTo>
                    <a:pt x="38" y="101"/>
                  </a:lnTo>
                  <a:lnTo>
                    <a:pt x="29" y="92"/>
                  </a:lnTo>
                  <a:lnTo>
                    <a:pt x="20" y="81"/>
                  </a:lnTo>
                  <a:lnTo>
                    <a:pt x="11" y="72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"/>
            <p:cNvSpPr>
              <a:spLocks/>
            </p:cNvSpPr>
            <p:nvPr/>
          </p:nvSpPr>
          <p:spPr bwMode="auto">
            <a:xfrm>
              <a:off x="572" y="641"/>
              <a:ext cx="119" cy="92"/>
            </a:xfrm>
            <a:custGeom>
              <a:avLst/>
              <a:gdLst>
                <a:gd name="T0" fmla="*/ 0 w 119"/>
                <a:gd name="T1" fmla="*/ 66 h 92"/>
                <a:gd name="T2" fmla="*/ 0 w 119"/>
                <a:gd name="T3" fmla="*/ 50 h 92"/>
                <a:gd name="T4" fmla="*/ 0 w 119"/>
                <a:gd name="T5" fmla="*/ 33 h 92"/>
                <a:gd name="T6" fmla="*/ 0 w 119"/>
                <a:gd name="T7" fmla="*/ 15 h 92"/>
                <a:gd name="T8" fmla="*/ 0 w 119"/>
                <a:gd name="T9" fmla="*/ 0 h 92"/>
                <a:gd name="T10" fmla="*/ 6 w 119"/>
                <a:gd name="T11" fmla="*/ 2 h 92"/>
                <a:gd name="T12" fmla="*/ 13 w 119"/>
                <a:gd name="T13" fmla="*/ 4 h 92"/>
                <a:gd name="T14" fmla="*/ 20 w 119"/>
                <a:gd name="T15" fmla="*/ 9 h 92"/>
                <a:gd name="T16" fmla="*/ 26 w 119"/>
                <a:gd name="T17" fmla="*/ 11 h 92"/>
                <a:gd name="T18" fmla="*/ 33 w 119"/>
                <a:gd name="T19" fmla="*/ 15 h 92"/>
                <a:gd name="T20" fmla="*/ 40 w 119"/>
                <a:gd name="T21" fmla="*/ 17 h 92"/>
                <a:gd name="T22" fmla="*/ 46 w 119"/>
                <a:gd name="T23" fmla="*/ 20 h 92"/>
                <a:gd name="T24" fmla="*/ 55 w 119"/>
                <a:gd name="T25" fmla="*/ 24 h 92"/>
                <a:gd name="T26" fmla="*/ 62 w 119"/>
                <a:gd name="T27" fmla="*/ 26 h 92"/>
                <a:gd name="T28" fmla="*/ 71 w 119"/>
                <a:gd name="T29" fmla="*/ 31 h 92"/>
                <a:gd name="T30" fmla="*/ 77 w 119"/>
                <a:gd name="T31" fmla="*/ 33 h 92"/>
                <a:gd name="T32" fmla="*/ 86 w 119"/>
                <a:gd name="T33" fmla="*/ 35 h 92"/>
                <a:gd name="T34" fmla="*/ 95 w 119"/>
                <a:gd name="T35" fmla="*/ 37 h 92"/>
                <a:gd name="T36" fmla="*/ 104 w 119"/>
                <a:gd name="T37" fmla="*/ 39 h 92"/>
                <a:gd name="T38" fmla="*/ 110 w 119"/>
                <a:gd name="T39" fmla="*/ 42 h 92"/>
                <a:gd name="T40" fmla="*/ 119 w 119"/>
                <a:gd name="T41" fmla="*/ 44 h 92"/>
                <a:gd name="T42" fmla="*/ 115 w 119"/>
                <a:gd name="T43" fmla="*/ 50 h 92"/>
                <a:gd name="T44" fmla="*/ 110 w 119"/>
                <a:gd name="T45" fmla="*/ 57 h 92"/>
                <a:gd name="T46" fmla="*/ 106 w 119"/>
                <a:gd name="T47" fmla="*/ 63 h 92"/>
                <a:gd name="T48" fmla="*/ 102 w 119"/>
                <a:gd name="T49" fmla="*/ 68 h 92"/>
                <a:gd name="T50" fmla="*/ 97 w 119"/>
                <a:gd name="T51" fmla="*/ 74 h 92"/>
                <a:gd name="T52" fmla="*/ 93 w 119"/>
                <a:gd name="T53" fmla="*/ 81 h 92"/>
                <a:gd name="T54" fmla="*/ 88 w 119"/>
                <a:gd name="T55" fmla="*/ 88 h 92"/>
                <a:gd name="T56" fmla="*/ 84 w 119"/>
                <a:gd name="T57" fmla="*/ 92 h 92"/>
                <a:gd name="T58" fmla="*/ 77 w 119"/>
                <a:gd name="T59" fmla="*/ 92 h 92"/>
                <a:gd name="T60" fmla="*/ 73 w 119"/>
                <a:gd name="T61" fmla="*/ 90 h 92"/>
                <a:gd name="T62" fmla="*/ 68 w 119"/>
                <a:gd name="T63" fmla="*/ 90 h 92"/>
                <a:gd name="T64" fmla="*/ 62 w 119"/>
                <a:gd name="T65" fmla="*/ 88 h 92"/>
                <a:gd name="T66" fmla="*/ 57 w 119"/>
                <a:gd name="T67" fmla="*/ 88 h 92"/>
                <a:gd name="T68" fmla="*/ 51 w 119"/>
                <a:gd name="T69" fmla="*/ 85 h 92"/>
                <a:gd name="T70" fmla="*/ 46 w 119"/>
                <a:gd name="T71" fmla="*/ 83 h 92"/>
                <a:gd name="T72" fmla="*/ 40 w 119"/>
                <a:gd name="T73" fmla="*/ 83 h 92"/>
                <a:gd name="T74" fmla="*/ 35 w 119"/>
                <a:gd name="T75" fmla="*/ 81 h 92"/>
                <a:gd name="T76" fmla="*/ 31 w 119"/>
                <a:gd name="T77" fmla="*/ 79 h 92"/>
                <a:gd name="T78" fmla="*/ 24 w 119"/>
                <a:gd name="T79" fmla="*/ 77 h 92"/>
                <a:gd name="T80" fmla="*/ 20 w 119"/>
                <a:gd name="T81" fmla="*/ 74 h 92"/>
                <a:gd name="T82" fmla="*/ 15 w 119"/>
                <a:gd name="T83" fmla="*/ 72 h 92"/>
                <a:gd name="T84" fmla="*/ 9 w 119"/>
                <a:gd name="T85" fmla="*/ 70 h 92"/>
                <a:gd name="T86" fmla="*/ 4 w 119"/>
                <a:gd name="T87" fmla="*/ 68 h 92"/>
                <a:gd name="T88" fmla="*/ 0 w 119"/>
                <a:gd name="T89" fmla="*/ 66 h 92"/>
                <a:gd name="T90" fmla="*/ 0 w 119"/>
                <a:gd name="T91" fmla="*/ 66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"/>
                <a:gd name="T139" fmla="*/ 0 h 92"/>
                <a:gd name="T140" fmla="*/ 119 w 119"/>
                <a:gd name="T141" fmla="*/ 92 h 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" h="92">
                  <a:moveTo>
                    <a:pt x="0" y="66"/>
                  </a:moveTo>
                  <a:lnTo>
                    <a:pt x="0" y="5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6" y="11"/>
                  </a:lnTo>
                  <a:lnTo>
                    <a:pt x="33" y="15"/>
                  </a:lnTo>
                  <a:lnTo>
                    <a:pt x="40" y="17"/>
                  </a:lnTo>
                  <a:lnTo>
                    <a:pt x="46" y="20"/>
                  </a:lnTo>
                  <a:lnTo>
                    <a:pt x="55" y="24"/>
                  </a:lnTo>
                  <a:lnTo>
                    <a:pt x="62" y="26"/>
                  </a:lnTo>
                  <a:lnTo>
                    <a:pt x="71" y="31"/>
                  </a:lnTo>
                  <a:lnTo>
                    <a:pt x="77" y="33"/>
                  </a:lnTo>
                  <a:lnTo>
                    <a:pt x="86" y="35"/>
                  </a:lnTo>
                  <a:lnTo>
                    <a:pt x="95" y="37"/>
                  </a:lnTo>
                  <a:lnTo>
                    <a:pt x="104" y="39"/>
                  </a:lnTo>
                  <a:lnTo>
                    <a:pt x="110" y="42"/>
                  </a:lnTo>
                  <a:lnTo>
                    <a:pt x="119" y="44"/>
                  </a:lnTo>
                  <a:lnTo>
                    <a:pt x="115" y="50"/>
                  </a:lnTo>
                  <a:lnTo>
                    <a:pt x="110" y="57"/>
                  </a:lnTo>
                  <a:lnTo>
                    <a:pt x="106" y="63"/>
                  </a:lnTo>
                  <a:lnTo>
                    <a:pt x="102" y="68"/>
                  </a:lnTo>
                  <a:lnTo>
                    <a:pt x="97" y="74"/>
                  </a:lnTo>
                  <a:lnTo>
                    <a:pt x="93" y="81"/>
                  </a:lnTo>
                  <a:lnTo>
                    <a:pt x="88" y="88"/>
                  </a:lnTo>
                  <a:lnTo>
                    <a:pt x="84" y="92"/>
                  </a:lnTo>
                  <a:lnTo>
                    <a:pt x="77" y="92"/>
                  </a:lnTo>
                  <a:lnTo>
                    <a:pt x="73" y="90"/>
                  </a:lnTo>
                  <a:lnTo>
                    <a:pt x="68" y="90"/>
                  </a:lnTo>
                  <a:lnTo>
                    <a:pt x="62" y="88"/>
                  </a:lnTo>
                  <a:lnTo>
                    <a:pt x="57" y="88"/>
                  </a:lnTo>
                  <a:lnTo>
                    <a:pt x="51" y="85"/>
                  </a:lnTo>
                  <a:lnTo>
                    <a:pt x="46" y="83"/>
                  </a:lnTo>
                  <a:lnTo>
                    <a:pt x="40" y="83"/>
                  </a:lnTo>
                  <a:lnTo>
                    <a:pt x="35" y="81"/>
                  </a:lnTo>
                  <a:lnTo>
                    <a:pt x="31" y="79"/>
                  </a:lnTo>
                  <a:lnTo>
                    <a:pt x="24" y="77"/>
                  </a:lnTo>
                  <a:lnTo>
                    <a:pt x="20" y="74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4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FF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"/>
            <p:cNvSpPr>
              <a:spLocks/>
            </p:cNvSpPr>
            <p:nvPr/>
          </p:nvSpPr>
          <p:spPr bwMode="auto">
            <a:xfrm>
              <a:off x="800" y="676"/>
              <a:ext cx="95" cy="48"/>
            </a:xfrm>
            <a:custGeom>
              <a:avLst/>
              <a:gdLst>
                <a:gd name="T0" fmla="*/ 0 w 95"/>
                <a:gd name="T1" fmla="*/ 48 h 48"/>
                <a:gd name="T2" fmla="*/ 7 w 95"/>
                <a:gd name="T3" fmla="*/ 46 h 48"/>
                <a:gd name="T4" fmla="*/ 11 w 95"/>
                <a:gd name="T5" fmla="*/ 42 h 48"/>
                <a:gd name="T6" fmla="*/ 20 w 95"/>
                <a:gd name="T7" fmla="*/ 37 h 48"/>
                <a:gd name="T8" fmla="*/ 27 w 95"/>
                <a:gd name="T9" fmla="*/ 31 h 48"/>
                <a:gd name="T10" fmla="*/ 33 w 95"/>
                <a:gd name="T11" fmla="*/ 26 h 48"/>
                <a:gd name="T12" fmla="*/ 40 w 95"/>
                <a:gd name="T13" fmla="*/ 22 h 48"/>
                <a:gd name="T14" fmla="*/ 47 w 95"/>
                <a:gd name="T15" fmla="*/ 17 h 48"/>
                <a:gd name="T16" fmla="*/ 51 w 95"/>
                <a:gd name="T17" fmla="*/ 11 h 48"/>
                <a:gd name="T18" fmla="*/ 58 w 95"/>
                <a:gd name="T19" fmla="*/ 11 h 48"/>
                <a:gd name="T20" fmla="*/ 62 w 95"/>
                <a:gd name="T21" fmla="*/ 9 h 48"/>
                <a:gd name="T22" fmla="*/ 69 w 95"/>
                <a:gd name="T23" fmla="*/ 9 h 48"/>
                <a:gd name="T24" fmla="*/ 73 w 95"/>
                <a:gd name="T25" fmla="*/ 7 h 48"/>
                <a:gd name="T26" fmla="*/ 80 w 95"/>
                <a:gd name="T27" fmla="*/ 4 h 48"/>
                <a:gd name="T28" fmla="*/ 84 w 95"/>
                <a:gd name="T29" fmla="*/ 4 h 48"/>
                <a:gd name="T30" fmla="*/ 91 w 95"/>
                <a:gd name="T31" fmla="*/ 2 h 48"/>
                <a:gd name="T32" fmla="*/ 95 w 95"/>
                <a:gd name="T33" fmla="*/ 0 h 48"/>
                <a:gd name="T34" fmla="*/ 86 w 95"/>
                <a:gd name="T35" fmla="*/ 7 h 48"/>
                <a:gd name="T36" fmla="*/ 75 w 95"/>
                <a:gd name="T37" fmla="*/ 13 h 48"/>
                <a:gd name="T38" fmla="*/ 62 w 95"/>
                <a:gd name="T39" fmla="*/ 20 h 48"/>
                <a:gd name="T40" fmla="*/ 49 w 95"/>
                <a:gd name="T41" fmla="*/ 26 h 48"/>
                <a:gd name="T42" fmla="*/ 35 w 95"/>
                <a:gd name="T43" fmla="*/ 33 h 48"/>
                <a:gd name="T44" fmla="*/ 24 w 95"/>
                <a:gd name="T45" fmla="*/ 39 h 48"/>
                <a:gd name="T46" fmla="*/ 11 w 95"/>
                <a:gd name="T47" fmla="*/ 44 h 48"/>
                <a:gd name="T48" fmla="*/ 0 w 95"/>
                <a:gd name="T49" fmla="*/ 48 h 48"/>
                <a:gd name="T50" fmla="*/ 0 w 95"/>
                <a:gd name="T51" fmla="*/ 48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"/>
                <a:gd name="T79" fmla="*/ 0 h 48"/>
                <a:gd name="T80" fmla="*/ 95 w 95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" h="48">
                  <a:moveTo>
                    <a:pt x="0" y="48"/>
                  </a:moveTo>
                  <a:lnTo>
                    <a:pt x="7" y="46"/>
                  </a:lnTo>
                  <a:lnTo>
                    <a:pt x="11" y="42"/>
                  </a:lnTo>
                  <a:lnTo>
                    <a:pt x="20" y="37"/>
                  </a:lnTo>
                  <a:lnTo>
                    <a:pt x="27" y="31"/>
                  </a:lnTo>
                  <a:lnTo>
                    <a:pt x="33" y="26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1" y="11"/>
                  </a:lnTo>
                  <a:lnTo>
                    <a:pt x="58" y="11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3" y="7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91" y="2"/>
                  </a:lnTo>
                  <a:lnTo>
                    <a:pt x="95" y="0"/>
                  </a:lnTo>
                  <a:lnTo>
                    <a:pt x="86" y="7"/>
                  </a:lnTo>
                  <a:lnTo>
                    <a:pt x="75" y="13"/>
                  </a:lnTo>
                  <a:lnTo>
                    <a:pt x="62" y="20"/>
                  </a:lnTo>
                  <a:lnTo>
                    <a:pt x="49" y="26"/>
                  </a:lnTo>
                  <a:lnTo>
                    <a:pt x="35" y="33"/>
                  </a:lnTo>
                  <a:lnTo>
                    <a:pt x="24" y="39"/>
                  </a:lnTo>
                  <a:lnTo>
                    <a:pt x="11" y="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8" name="Picture 30" descr="C:\Users\George\Pictures\White 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19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505200" y="1447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Tips for </a:t>
            </a:r>
            <a:r>
              <a:rPr lang="en-US" sz="3200" dirty="0" smtClean="0">
                <a:solidFill>
                  <a:schemeClr val="bg1"/>
                </a:solidFill>
              </a:rPr>
              <a:t>Evaluators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Relevance</a:t>
            </a:r>
          </a:p>
        </p:txBody>
      </p:sp>
      <p:sp>
        <p:nvSpPr>
          <p:cNvPr id="22531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311B9A-910A-496B-8415-173A732B4BE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6400" y="2971800"/>
            <a:ext cx="548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Know The Body of Work</a:t>
            </a:r>
          </a:p>
          <a:p>
            <a:r>
              <a:rPr lang="en-US" sz="2800"/>
              <a:t>                            Fill In the Gaps   </a:t>
            </a:r>
            <a:r>
              <a:rPr lang="en-US" sz="3600"/>
              <a:t>                                 </a:t>
            </a:r>
          </a:p>
        </p:txBody>
      </p:sp>
      <p:pic>
        <p:nvPicPr>
          <p:cNvPr id="22533" name="Picture 5" descr="C:\WINNT\Profiles\ggrob\Application Data\Microsoft\Media Catalog\Downloaded Clips\cl5e\j0236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648200"/>
            <a:ext cx="1227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ggrob\Application Data\Microsoft\Media Catalog\Downloaded Clips\cl1\HH0256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72000"/>
            <a:ext cx="14049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ggrob\Application Data\Microsoft\Media Catalog\Downloaded Clips\cl24\j009030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800600"/>
            <a:ext cx="17526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C:\WINNT\Profiles\ggrob\Application Data\Microsoft\Media Catalog\Downloaded Clips\cl4f\j019806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371600"/>
            <a:ext cx="2052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C:\WINNT\Profiles\ggrob\Application Data\Microsoft\Media Catalog\Downloaded Clips\cl24\j009055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81200"/>
            <a:ext cx="1295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C:\WINNT\Profiles\ggrob\Application Data\Microsoft\Media Catalog\Downloaded Clips\cl4f\j019922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419600"/>
            <a:ext cx="173196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Successful Recommendations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35438"/>
          </a:xfrm>
        </p:spPr>
        <p:txBody>
          <a:bodyPr/>
          <a:lstStyle/>
          <a:p>
            <a:pPr eaLnBrk="1" hangingPunct="1"/>
            <a:r>
              <a:rPr lang="en-US" sz="2400" smtClean="0"/>
              <a:t>Address Causes of Problems</a:t>
            </a:r>
          </a:p>
          <a:p>
            <a:pPr eaLnBrk="1" hangingPunct="1"/>
            <a:r>
              <a:rPr lang="en-US" sz="2400" smtClean="0"/>
              <a:t>Mitigate Bad Effects</a:t>
            </a:r>
          </a:p>
          <a:p>
            <a:pPr eaLnBrk="1" hangingPunct="1"/>
            <a:r>
              <a:rPr lang="en-US" sz="2400" smtClean="0"/>
              <a:t>Practical</a:t>
            </a:r>
          </a:p>
          <a:p>
            <a:pPr eaLnBrk="1" hangingPunct="1"/>
            <a:r>
              <a:rPr lang="en-US" sz="2400" smtClean="0"/>
              <a:t>Affordable</a:t>
            </a:r>
          </a:p>
          <a:p>
            <a:pPr eaLnBrk="1" hangingPunct="1"/>
            <a:r>
              <a:rPr lang="en-US" sz="2400" smtClean="0"/>
              <a:t>Not Doctrinaire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Options May Be More Useful Than a Favored Solution</a:t>
            </a:r>
          </a:p>
          <a:p>
            <a:pPr eaLnBrk="1" hangingPunct="1"/>
            <a:endParaRPr lang="en-US" smtClean="0"/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19DA6D-1CC6-4D25-AC35-F3681784DE35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47900"/>
            <a:ext cx="1828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694488" cy="1143000"/>
          </a:xfrm>
        </p:spPr>
        <p:txBody>
          <a:bodyPr/>
          <a:lstStyle/>
          <a:p>
            <a:pPr eaLnBrk="1" hangingPunct="1"/>
            <a:r>
              <a:rPr lang="en-US" smtClean="0"/>
              <a:t>Reporting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49488"/>
            <a:ext cx="4038600" cy="1941512"/>
          </a:xfrm>
        </p:spPr>
        <p:txBody>
          <a:bodyPr/>
          <a:lstStyle/>
          <a:p>
            <a:pPr eaLnBrk="1" hangingPunct="1"/>
            <a:r>
              <a:rPr lang="en-US" sz="2400" smtClean="0"/>
              <a:t>Simple Message</a:t>
            </a:r>
          </a:p>
          <a:p>
            <a:pPr eaLnBrk="1" hangingPunct="1"/>
            <a:r>
              <a:rPr lang="en-US" sz="2400" smtClean="0"/>
              <a:t>All Kinds of Formats</a:t>
            </a:r>
          </a:p>
          <a:p>
            <a:pPr lvl="1" eaLnBrk="1" hangingPunct="1"/>
            <a:r>
              <a:rPr lang="en-US" sz="2400" smtClean="0"/>
              <a:t>Short reports</a:t>
            </a:r>
          </a:p>
          <a:p>
            <a:pPr lvl="1" eaLnBrk="1" hangingPunct="1"/>
            <a:r>
              <a:rPr lang="en-US" sz="2400" smtClean="0"/>
              <a:t>Briefing charts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86000"/>
            <a:ext cx="3810000" cy="2209800"/>
          </a:xfrm>
        </p:spPr>
        <p:txBody>
          <a:bodyPr/>
          <a:lstStyle/>
          <a:p>
            <a:pPr eaLnBrk="1" hangingPunct="1"/>
            <a:r>
              <a:rPr lang="en-US" sz="2400" smtClean="0"/>
              <a:t>Distribution</a:t>
            </a:r>
          </a:p>
          <a:p>
            <a:pPr lvl="1" eaLnBrk="1" hangingPunct="1"/>
            <a:r>
              <a:rPr lang="en-US" sz="2400" smtClean="0"/>
              <a:t>Tell Everybody</a:t>
            </a:r>
          </a:p>
          <a:p>
            <a:pPr lvl="1" eaLnBrk="1" hangingPunct="1"/>
            <a:r>
              <a:rPr lang="en-US" sz="2400" smtClean="0"/>
              <a:t>Use Today’s Electronic Technology</a:t>
            </a:r>
          </a:p>
          <a:p>
            <a:pPr lvl="1" eaLnBrk="1" hangingPunct="1"/>
            <a:endParaRPr lang="en-US" sz="320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1A3B92-B0F1-46C4-A159-F4609FBBDEBB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667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477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 of a Successful</a:t>
            </a:r>
            <a:br>
              <a:rPr lang="en-US" dirty="0" smtClean="0"/>
            </a:br>
            <a:r>
              <a:rPr lang="en-US" dirty="0" smtClean="0"/>
              <a:t>      Evaluation Report			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438400"/>
            <a:ext cx="6781800" cy="2971800"/>
          </a:xfrm>
        </p:spPr>
        <p:txBody>
          <a:bodyPr/>
          <a:lstStyle/>
          <a:p>
            <a:pPr eaLnBrk="1" hangingPunct="1"/>
            <a:endParaRPr lang="en-US" sz="800" smtClean="0"/>
          </a:p>
          <a:p>
            <a:pPr eaLnBrk="1" hangingPunct="1"/>
            <a:r>
              <a:rPr lang="en-US" sz="2400" smtClean="0"/>
              <a:t>Relevant Context</a:t>
            </a:r>
          </a:p>
          <a:p>
            <a:pPr eaLnBrk="1" hangingPunct="1"/>
            <a:r>
              <a:rPr lang="en-US" sz="2400" smtClean="0"/>
              <a:t>Persuasive Evidence</a:t>
            </a:r>
          </a:p>
          <a:p>
            <a:pPr eaLnBrk="1" hangingPunct="1"/>
            <a:r>
              <a:rPr lang="en-US" sz="2400" smtClean="0"/>
              <a:t>Compelling Findings</a:t>
            </a:r>
          </a:p>
          <a:p>
            <a:pPr eaLnBrk="1" hangingPunct="1"/>
            <a:r>
              <a:rPr lang="en-US" sz="2400" smtClean="0"/>
              <a:t>Recommendations Geared for Action and Impact</a:t>
            </a:r>
          </a:p>
          <a:p>
            <a:pPr eaLnBrk="1" hangingPunct="1"/>
            <a:r>
              <a:rPr lang="en-US" sz="2400" smtClean="0"/>
              <a:t>A Killer Executive Summary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86D569C-73AC-4648-99CB-787B201ED9A9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135096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457200"/>
            <a:ext cx="7304087" cy="1143000"/>
          </a:xfrm>
        </p:spPr>
        <p:txBody>
          <a:bodyPr/>
          <a:lstStyle/>
          <a:p>
            <a:pPr eaLnBrk="1" hangingPunct="1"/>
            <a:r>
              <a:rPr lang="en-US" smtClean="0"/>
              <a:t>Persuasive Evidence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6400800" cy="4191000"/>
          </a:xfrm>
        </p:spPr>
        <p:txBody>
          <a:bodyPr/>
          <a:lstStyle/>
          <a:p>
            <a:pPr eaLnBrk="1" hangingPunct="1"/>
            <a:r>
              <a:rPr lang="en-US" smtClean="0"/>
              <a:t>Use more than one type of evidence</a:t>
            </a:r>
          </a:p>
          <a:p>
            <a:pPr eaLnBrk="1" hangingPunct="1"/>
            <a:r>
              <a:rPr lang="en-US" smtClean="0"/>
              <a:t>Especially, combine</a:t>
            </a:r>
          </a:p>
          <a:p>
            <a:pPr lvl="1" eaLnBrk="1" hangingPunct="1"/>
            <a:r>
              <a:rPr lang="en-US" smtClean="0"/>
              <a:t>Quantitative</a:t>
            </a:r>
          </a:p>
          <a:p>
            <a:pPr lvl="1" eaLnBrk="1" hangingPunct="1"/>
            <a:r>
              <a:rPr lang="en-US" smtClean="0"/>
              <a:t>Qualitative</a:t>
            </a:r>
          </a:p>
          <a:p>
            <a:pPr eaLnBrk="1" hangingPunct="1"/>
            <a:r>
              <a:rPr lang="en-US" smtClean="0"/>
              <a:t>Use more than one source</a:t>
            </a:r>
          </a:p>
          <a:p>
            <a:pPr eaLnBrk="1" hangingPunct="1"/>
            <a:r>
              <a:rPr lang="en-US" smtClean="0"/>
              <a:t>Be cautious about using anecdotes</a:t>
            </a:r>
          </a:p>
          <a:p>
            <a:pPr eaLnBrk="1" hangingPunct="1"/>
            <a:endParaRPr 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553200" y="6248400"/>
            <a:ext cx="19050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>
                <a:latin typeface="+mn-lt"/>
                <a:cs typeface="+mn-cs"/>
              </a:rPr>
              <a:t>Center for Public Program Evaluation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C51CD6-1FEF-4614-92E3-9377D9C867C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Checklist for Impactful Evaluations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smtClean="0"/>
              <a:t>Relevant ?</a:t>
            </a:r>
          </a:p>
          <a:p>
            <a:pPr eaLnBrk="1" hangingPunct="1"/>
            <a:r>
              <a:rPr lang="en-US" sz="2400" smtClean="0"/>
              <a:t>Connected to Decision Makers ?</a:t>
            </a:r>
          </a:p>
          <a:p>
            <a:pPr eaLnBrk="1" hangingPunct="1"/>
            <a:r>
              <a:rPr lang="en-US" sz="2400" smtClean="0"/>
              <a:t>Inserted into Policy </a:t>
            </a:r>
          </a:p>
          <a:p>
            <a:pPr eaLnBrk="1" hangingPunct="1">
              <a:buFont typeface="Georgia" pitchFamily="18" charset="0"/>
              <a:buNone/>
            </a:pPr>
            <a:r>
              <a:rPr lang="en-US" sz="2400" smtClean="0"/>
              <a:t>      Processes?</a:t>
            </a:r>
          </a:p>
          <a:p>
            <a:pPr eaLnBrk="1" hangingPunct="1"/>
            <a:r>
              <a:rPr lang="en-US" sz="2400" smtClean="0"/>
              <a:t>Timely?</a:t>
            </a:r>
          </a:p>
          <a:p>
            <a:pPr eaLnBrk="1" hangingPunct="1"/>
            <a:r>
              <a:rPr lang="en-US" sz="2400" smtClean="0"/>
              <a:t>Practical/Actionable?</a:t>
            </a:r>
          </a:p>
          <a:p>
            <a:pPr eaLnBrk="1" hangingPunct="1"/>
            <a:r>
              <a:rPr lang="en-US" sz="2400" smtClean="0"/>
              <a:t>Persuasive?</a:t>
            </a:r>
          </a:p>
          <a:p>
            <a:pPr eaLnBrk="1" hangingPunct="1"/>
            <a:r>
              <a:rPr lang="en-US" sz="2400" smtClean="0"/>
              <a:t>Known To Policy Makers ?</a:t>
            </a:r>
          </a:p>
          <a:p>
            <a:pPr eaLnBrk="1" hangingPunct="1"/>
            <a:r>
              <a:rPr lang="en-US" sz="2400" smtClean="0"/>
              <a:t>Easy to Absorb?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DD3CB6-9B47-4DD8-8075-2ED35EC0B943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3765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 More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         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George F. Grob</a:t>
            </a:r>
          </a:p>
          <a:p>
            <a:pPr algn="ctr" eaLnBrk="1" hangingPunct="1">
              <a:buFontTx/>
              <a:buNone/>
            </a:pPr>
            <a:r>
              <a:rPr lang="en-US" sz="1600" dirty="0" smtClean="0"/>
              <a:t>President, Center for Public Program Evaluation</a:t>
            </a:r>
          </a:p>
          <a:p>
            <a:pPr algn="ctr" eaLnBrk="1" hangingPunct="1">
              <a:buFontTx/>
              <a:buNone/>
            </a:pPr>
            <a:r>
              <a:rPr lang="en-US" sz="1600" smtClean="0"/>
              <a:t>540-454-2888</a:t>
            </a:r>
            <a:endParaRPr lang="en-US" sz="1600" dirty="0" smtClean="0"/>
          </a:p>
          <a:p>
            <a:pPr algn="ctr" eaLnBrk="1" hangingPunct="1"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smtClean="0">
                <a:hlinkClick r:id="rId2"/>
              </a:rPr>
              <a:t>GeorgefGrob@CS.com</a:t>
            </a:r>
            <a:r>
              <a:rPr lang="en-US" sz="1600" dirty="0" smtClean="0"/>
              <a:t>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A2A5F3-05E1-463B-B1F4-150BE52B07A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225459-CD33-49A8-A733-65149A6304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57200" y="1752600"/>
            <a:ext cx="8686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New Directions in Evaluation, Volume 2006, Issue 112, </a:t>
            </a:r>
            <a:r>
              <a:rPr lang="en-US" sz="1200" i="1"/>
              <a:t>Promoting the Use of Government Evaluations in Policy Making</a:t>
            </a:r>
            <a:r>
              <a:rPr lang="en-US" sz="1200"/>
              <a:t>, edited by Rakesh Mohan and Kathleen Sullivan.  See especially “Managing the Politics of Evaluation to Achieve Impact,” (pp 7-23) by Mohan and Sullivan, and “The Evaluator’s role in Policy Development,” (pp 99-108) by George Grob</a:t>
            </a:r>
          </a:p>
          <a:p>
            <a:endParaRPr lang="en-US" sz="1200"/>
          </a:p>
          <a:p>
            <a:r>
              <a:rPr lang="en-US" sz="1200"/>
              <a:t>Grob, G. “How Policy Is Made and How Evaluators Can Affect It.” </a:t>
            </a:r>
            <a:r>
              <a:rPr lang="en-US" sz="1200" i="1"/>
              <a:t>Evaluation Practice, </a:t>
            </a:r>
            <a:r>
              <a:rPr lang="en-US" sz="1200"/>
              <a:t>1992, </a:t>
            </a:r>
            <a:r>
              <a:rPr lang="en-US" sz="1200" i="1"/>
              <a:t>13, 175–183.</a:t>
            </a:r>
          </a:p>
          <a:p>
            <a:endParaRPr lang="en-US" sz="1200" i="1"/>
          </a:p>
          <a:p>
            <a:r>
              <a:rPr lang="en-US" sz="1200"/>
              <a:t>Grob, G. “A Truly Useful Bat Is One Found in the Hands of a Slugger.” </a:t>
            </a:r>
            <a:r>
              <a:rPr lang="en-US" sz="1200" i="1"/>
              <a:t>American Journal of Evaluation, 2003, 24, 499–505.</a:t>
            </a:r>
          </a:p>
          <a:p>
            <a:endParaRPr lang="en-US" sz="1200"/>
          </a:p>
          <a:p>
            <a:r>
              <a:rPr lang="en-US" sz="1200"/>
              <a:t>Grob, G. “Writing for Impact</a:t>
            </a:r>
            <a:r>
              <a:rPr lang="en-US" sz="1200" i="1"/>
              <a:t>.” In J. Wholey, H. Hatry, and K. Newcomer (eds.), Handbook of Practical Program Evaluation. (2nd ed.) San Francisco: Jossey-Bass, 2004.</a:t>
            </a:r>
          </a:p>
          <a:p>
            <a:endParaRPr lang="en-US" sz="1200"/>
          </a:p>
          <a:p>
            <a:r>
              <a:rPr lang="en-US" sz="1200"/>
              <a:t>Henry, G. T. “Why Not Use?” In V. J. Caracelli and H. Preskill (eds.), </a:t>
            </a:r>
            <a:r>
              <a:rPr lang="en-US" sz="1200" i="1"/>
              <a:t>The Expanding Scope of Evaluation Use. New Directions for Evaluation, no. 88. San Francisco:  </a:t>
            </a:r>
            <a:r>
              <a:rPr lang="en-US" sz="1200"/>
              <a:t>Jossey-Bass, 2000.</a:t>
            </a:r>
          </a:p>
          <a:p>
            <a:endParaRPr lang="en-US" sz="1200"/>
          </a:p>
          <a:p>
            <a:r>
              <a:rPr lang="en-US" sz="1200"/>
              <a:t>Henry, G. T., and Mark, M. M. “Beyond Use: Understanding Evaluation’s Influence on Attitudes and Actions.” </a:t>
            </a:r>
            <a:r>
              <a:rPr lang="en-US" sz="1200" i="1"/>
              <a:t>American Journal of Evaluation, 2003, 24, 293–314.</a:t>
            </a:r>
          </a:p>
          <a:p>
            <a:endParaRPr lang="en-US" sz="1200"/>
          </a:p>
          <a:p>
            <a:r>
              <a:rPr lang="en-US" sz="1200"/>
              <a:t>Jonas, R. K. “Against the Whim: State Legislatures’ Use of Program Evaluation.” In R. K. Jonas (ed.), </a:t>
            </a:r>
            <a:r>
              <a:rPr lang="en-US" sz="1200" i="1"/>
              <a:t>Legislative Evaluation: Utilization-Driven Research for Decision Makers. New </a:t>
            </a:r>
            <a:r>
              <a:rPr lang="en-US" sz="1200"/>
              <a:t>Directions for Program Evaluation, no. 81. San Francisco: Jossey-Bass, 1999.</a:t>
            </a:r>
          </a:p>
          <a:p>
            <a:endParaRPr lang="en-US" sz="1200"/>
          </a:p>
          <a:p>
            <a:r>
              <a:rPr lang="en-US" sz="1200"/>
              <a:t>Kirkhart, K. E. “Reconceptualizing Evaluation Use: An Integrated Theory of Influence.” In V. J. Caracelli and H. Preskill (eds.), </a:t>
            </a:r>
            <a:r>
              <a:rPr lang="en-US" sz="1200" i="1"/>
              <a:t>The Expanding Scope of Evaluation Use. New </a:t>
            </a:r>
            <a:r>
              <a:rPr lang="en-US" sz="1200"/>
              <a:t>Directions for Evaluation</a:t>
            </a:r>
            <a:r>
              <a:rPr lang="en-US" sz="1200" i="1"/>
              <a:t>, no. 88. San Francisco: Jossey-Bass, 2000.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Evaluations Geared for Policy Makers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Relevant</a:t>
            </a:r>
          </a:p>
          <a:p>
            <a:pPr eaLnBrk="1" hangingPunct="1"/>
            <a:r>
              <a:rPr lang="en-US" sz="2400" smtClean="0"/>
              <a:t>Connected to Decision Makers</a:t>
            </a:r>
          </a:p>
          <a:p>
            <a:pPr eaLnBrk="1" hangingPunct="1"/>
            <a:r>
              <a:rPr lang="en-US" sz="2400" smtClean="0"/>
              <a:t>Inserted into Policy </a:t>
            </a:r>
          </a:p>
          <a:p>
            <a:pPr eaLnBrk="1" hangingPunct="1">
              <a:buFont typeface="Georgia" pitchFamily="18" charset="0"/>
              <a:buNone/>
            </a:pPr>
            <a:r>
              <a:rPr lang="en-US" sz="2400" smtClean="0"/>
              <a:t>      Processes</a:t>
            </a:r>
          </a:p>
          <a:p>
            <a:pPr eaLnBrk="1" hangingPunct="1"/>
            <a:r>
              <a:rPr lang="en-US" sz="2400" smtClean="0"/>
              <a:t>Timely</a:t>
            </a:r>
          </a:p>
          <a:p>
            <a:pPr eaLnBrk="1" hangingPunct="1"/>
            <a:r>
              <a:rPr lang="en-US" sz="2400" smtClean="0"/>
              <a:t>Practical/Actionable</a:t>
            </a:r>
          </a:p>
          <a:p>
            <a:pPr eaLnBrk="1" hangingPunct="1"/>
            <a:r>
              <a:rPr lang="en-US" sz="2400" smtClean="0"/>
              <a:t>Persuasive</a:t>
            </a:r>
          </a:p>
          <a:p>
            <a:pPr eaLnBrk="1" hangingPunct="1"/>
            <a:r>
              <a:rPr lang="en-US" sz="2400" smtClean="0"/>
              <a:t>Known To Policy Makers</a:t>
            </a:r>
          </a:p>
          <a:p>
            <a:pPr eaLnBrk="1" hangingPunct="1"/>
            <a:r>
              <a:rPr lang="en-US" sz="2400" smtClean="0"/>
              <a:t>Easy to Absorb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96DB5B-94D4-4A81-BCCF-732C5FAFE7F0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429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Impactful Evalutions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5943600" cy="3770312"/>
          </a:xfrm>
        </p:spPr>
        <p:txBody>
          <a:bodyPr/>
          <a:lstStyle/>
          <a:p>
            <a:pPr eaLnBrk="1" hangingPunct="1"/>
            <a:r>
              <a:rPr lang="en-US" sz="2400" smtClean="0"/>
              <a:t>Home visits for foster children</a:t>
            </a:r>
          </a:p>
          <a:p>
            <a:pPr eaLnBrk="1" hangingPunct="1"/>
            <a:r>
              <a:rPr lang="en-US" sz="2400" smtClean="0"/>
              <a:t>Earmarks for HIV/AIDS relief programs</a:t>
            </a:r>
          </a:p>
          <a:p>
            <a:pPr eaLnBrk="1" hangingPunct="1"/>
            <a:r>
              <a:rPr lang="en-US" sz="2400" smtClean="0"/>
              <a:t>Essential benefits for health insurance</a:t>
            </a:r>
          </a:p>
          <a:p>
            <a:pPr eaLnBrk="1" hangingPunct="1"/>
            <a:r>
              <a:rPr lang="en-US" sz="2400" smtClean="0"/>
              <a:t>Pregnancy prevention programs for youth</a:t>
            </a:r>
          </a:p>
          <a:p>
            <a:pPr eaLnBrk="1" hangingPunct="1"/>
            <a:r>
              <a:rPr lang="en-US" sz="2400" smtClean="0"/>
              <a:t>Performance standards for homeless youth centers</a:t>
            </a:r>
          </a:p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F51132-1BE5-4659-B649-B330FEB1A2D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14600"/>
            <a:ext cx="1863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Policy?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49488"/>
            <a:ext cx="4038600" cy="3084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Really Big Decision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About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Several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 One Huge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Lot of Money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Affecting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Many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Large Economic Sector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49488"/>
            <a:ext cx="4038600" cy="3236912"/>
          </a:xfrm>
        </p:spPr>
        <p:txBody>
          <a:bodyPr/>
          <a:lstStyle/>
          <a:p>
            <a:pPr eaLnBrk="1" hangingPunct="1"/>
            <a:r>
              <a:rPr lang="en-US" sz="2400" smtClean="0"/>
              <a:t>Spanning</a:t>
            </a:r>
          </a:p>
          <a:p>
            <a:pPr lvl="1" eaLnBrk="1" hangingPunct="1"/>
            <a:r>
              <a:rPr lang="en-US" smtClean="0"/>
              <a:t>Several Years</a:t>
            </a:r>
          </a:p>
          <a:p>
            <a:pPr lvl="1" eaLnBrk="1" hangingPunct="1"/>
            <a:r>
              <a:rPr lang="en-US" smtClean="0"/>
              <a:t>A Large Geographic Area</a:t>
            </a:r>
          </a:p>
          <a:p>
            <a:pPr eaLnBrk="1" hangingPunct="1"/>
            <a:r>
              <a:rPr lang="en-US" sz="2400" smtClean="0"/>
              <a:t>Involving</a:t>
            </a:r>
          </a:p>
          <a:p>
            <a:pPr lvl="1" eaLnBrk="1" hangingPunct="1"/>
            <a:r>
              <a:rPr lang="en-US" smtClean="0"/>
              <a:t>High Level Officials</a:t>
            </a:r>
          </a:p>
          <a:p>
            <a:pPr eaLnBrk="1" hangingPunct="1"/>
            <a:r>
              <a:rPr lang="en-US" sz="2400" smtClean="0"/>
              <a:t>Attracting Attention</a:t>
            </a:r>
          </a:p>
          <a:p>
            <a:pPr lvl="1" eaLnBrk="1" hangingPunct="1"/>
            <a:r>
              <a:rPr lang="en-US" smtClean="0"/>
              <a:t>Trade Press</a:t>
            </a:r>
          </a:p>
          <a:p>
            <a:pPr lvl="1" eaLnBrk="1" hangingPunct="1"/>
            <a:r>
              <a:rPr lang="en-US" smtClean="0"/>
              <a:t>National Media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598429-A7C2-43DF-BB5A-FFF7B686C6B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Grand Strategy</a:t>
            </a:r>
          </a:p>
        </p:txBody>
      </p:sp>
      <p:sp>
        <p:nvSpPr>
          <p:cNvPr id="1741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062B82-CBEA-4DD4-824B-24AFDA6FE8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48006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Reporting                         Keep It Simple!</a:t>
            </a:r>
          </a:p>
          <a:p>
            <a:r>
              <a:rPr lang="en-US"/>
              <a:t>                                         Tell Everyone!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41148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</a:t>
            </a:r>
            <a:r>
              <a:rPr lang="en-US"/>
              <a:t>Body of Work                  Contribute to It!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Thought Leaders              Know Them!</a:t>
            </a:r>
          </a:p>
          <a:p>
            <a:r>
              <a:rPr lang="en-US"/>
              <a:t>			     Help Them!</a:t>
            </a:r>
          </a:p>
          <a:p>
            <a:r>
              <a:rPr lang="en-US"/>
              <a:t>                                         Become One!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Policy Mechanisms          Master Them</a:t>
            </a:r>
            <a:r>
              <a:rPr lang="en-US" sz="28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 Leaders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Congress</a:t>
            </a:r>
          </a:p>
          <a:p>
            <a:pPr lvl="1" eaLnBrk="1" hangingPunct="1"/>
            <a:r>
              <a:rPr lang="en-US" smtClean="0"/>
              <a:t>Members</a:t>
            </a:r>
          </a:p>
          <a:p>
            <a:pPr lvl="1" eaLnBrk="1" hangingPunct="1"/>
            <a:r>
              <a:rPr lang="en-US" smtClean="0"/>
              <a:t>Staff</a:t>
            </a:r>
          </a:p>
          <a:p>
            <a:pPr eaLnBrk="1" hangingPunct="1"/>
            <a:r>
              <a:rPr lang="en-US" smtClean="0"/>
              <a:t>OMB</a:t>
            </a:r>
          </a:p>
          <a:p>
            <a:pPr eaLnBrk="1" hangingPunct="1"/>
            <a:r>
              <a:rPr lang="en-US" smtClean="0"/>
              <a:t>Secretary’s Office</a:t>
            </a:r>
          </a:p>
          <a:p>
            <a:pPr lvl="1" eaLnBrk="1" hangingPunct="1"/>
            <a:r>
              <a:rPr lang="en-US" smtClean="0"/>
              <a:t>Budget</a:t>
            </a:r>
          </a:p>
          <a:p>
            <a:pPr lvl="1" eaLnBrk="1" hangingPunct="1"/>
            <a:r>
              <a:rPr lang="en-US" smtClean="0"/>
              <a:t>Planning and Evaluation</a:t>
            </a:r>
          </a:p>
          <a:p>
            <a:pPr eaLnBrk="1" hangingPunct="1"/>
            <a:r>
              <a:rPr lang="en-US" smtClean="0"/>
              <a:t>Program Office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</a:t>
            </a:r>
            <a:endParaRPr lang="en-US" b="1" smtClean="0"/>
          </a:p>
          <a:p>
            <a:pPr eaLnBrk="1" hangingPunct="1"/>
            <a:r>
              <a:rPr lang="en-US" smtClean="0"/>
              <a:t>GAO</a:t>
            </a:r>
          </a:p>
          <a:p>
            <a:pPr eaLnBrk="1" hangingPunct="1"/>
            <a:r>
              <a:rPr lang="en-US" smtClean="0"/>
              <a:t>CBO</a:t>
            </a:r>
          </a:p>
          <a:p>
            <a:pPr eaLnBrk="1" hangingPunct="1"/>
            <a:r>
              <a:rPr lang="en-US" smtClean="0"/>
              <a:t>Researchers</a:t>
            </a:r>
          </a:p>
          <a:p>
            <a:pPr eaLnBrk="1" hangingPunct="1"/>
            <a:r>
              <a:rPr lang="en-US" smtClean="0"/>
              <a:t>Interest Groups</a:t>
            </a:r>
          </a:p>
          <a:p>
            <a:pPr eaLnBrk="1" hangingPunct="1"/>
            <a:r>
              <a:rPr lang="en-US" smtClean="0"/>
              <a:t>Think Tanks</a:t>
            </a:r>
          </a:p>
          <a:p>
            <a:pPr eaLnBrk="1" hangingPunct="1"/>
            <a:r>
              <a:rPr lang="en-US" smtClean="0"/>
              <a:t>Reporters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29D26F1-C621-420E-BAC1-C360EAE3C9B1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8438" name="Picture 5" descr="C:\Program Files\Common Files\Microsoft Shared\Clipart\cagcat50\BD0678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1447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Program Files\Common Files\Microsoft Shared\Clipart\cagcat50\BD0679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18129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Be Helpful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514600"/>
            <a:ext cx="64008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LISTEN  TO  THEM</a:t>
            </a:r>
          </a:p>
          <a:p>
            <a:pPr eaLnBrk="1" hangingPunct="1">
              <a:buFontTx/>
              <a:buNone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Learn their names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Meet them if you can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mtClean="0"/>
              <a:t>         ANSWER THEIR QUESTIONS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   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5526E42-82AC-4E3C-AC2F-4EB875E68F9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Policy Mechanisms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0000"/>
                </a:solidFill>
              </a:rPr>
              <a:t>Budget</a:t>
            </a:r>
          </a:p>
          <a:p>
            <a:pPr eaLnBrk="1" hangingPunct="1"/>
            <a:r>
              <a:rPr lang="en-US" sz="3000" smtClean="0">
                <a:solidFill>
                  <a:srgbClr val="FF0000"/>
                </a:solidFill>
              </a:rPr>
              <a:t>Legislation</a:t>
            </a:r>
          </a:p>
          <a:p>
            <a:pPr eaLnBrk="1" hangingPunct="1"/>
            <a:r>
              <a:rPr lang="en-US" sz="3000" smtClean="0">
                <a:solidFill>
                  <a:srgbClr val="FF0000"/>
                </a:solidFill>
              </a:rPr>
              <a:t>Regulation</a:t>
            </a:r>
          </a:p>
          <a:p>
            <a:pPr eaLnBrk="1" hangingPunct="1"/>
            <a:r>
              <a:rPr lang="en-US" sz="3000" smtClean="0">
                <a:solidFill>
                  <a:srgbClr val="FF0000"/>
                </a:solidFill>
              </a:rPr>
              <a:t>Administrative Processes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en-US" sz="3000" smtClean="0"/>
              <a:t>Management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Initiatives</a:t>
            </a:r>
          </a:p>
          <a:p>
            <a:pPr eaLnBrk="1" hangingPunct="1"/>
            <a:r>
              <a:rPr lang="en-US" sz="3000" smtClean="0"/>
              <a:t>Public Affairs </a:t>
            </a:r>
          </a:p>
          <a:p>
            <a:pPr eaLnBrk="1" hangingPunct="1"/>
            <a:r>
              <a:rPr lang="en-US" sz="3000" smtClean="0"/>
              <a:t>Reorganization</a:t>
            </a:r>
          </a:p>
          <a:p>
            <a:pPr eaLnBrk="1" hangingPunct="1"/>
            <a:r>
              <a:rPr lang="en-US" sz="3000" smtClean="0"/>
              <a:t>Key Appointments</a:t>
            </a:r>
          </a:p>
          <a:p>
            <a:pPr eaLnBrk="1" hangingPunct="1"/>
            <a:r>
              <a:rPr lang="en-US" sz="3000" smtClean="0"/>
              <a:t>Goals</a:t>
            </a:r>
          </a:p>
        </p:txBody>
      </p:sp>
      <p:sp>
        <p:nvSpPr>
          <p:cNvPr id="2048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9E26FA-1A32-4320-8E1B-38CB01984520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0486" name="Picture 5" descr="C:\WINNT\Profiles\ggrob\Application Data\Microsoft\Media Catalog\Downloaded Clips\cl0\AG00221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648200"/>
            <a:ext cx="14398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C:\WINNT\Profiles\ggrob\Application Data\Microsoft\Media Catalog\Downloaded Clips\cl41\j0163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00200"/>
            <a:ext cx="14398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C:\WINNT\Profiles\ggrob\Application Data\Microsoft\Media Catalog\Downloaded Clips\cl45\j01739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724400"/>
            <a:ext cx="1200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C:\WINNT\Profiles\ggrob\Application Data\Microsoft\Media Catalog\Downloaded Clips\cl86\j033697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82880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Exploit Them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6858000" cy="3657600"/>
          </a:xfrm>
        </p:spPr>
        <p:txBody>
          <a:bodyPr/>
          <a:lstStyle/>
          <a:p>
            <a:pPr eaLnBrk="1" hangingPunct="1"/>
            <a:r>
              <a:rPr lang="en-US" smtClean="0"/>
              <a:t>Use them all</a:t>
            </a:r>
          </a:p>
          <a:p>
            <a:pPr eaLnBrk="1" hangingPunct="1"/>
            <a:r>
              <a:rPr lang="en-US" smtClean="0"/>
              <a:t>Learn all you can about them </a:t>
            </a:r>
          </a:p>
          <a:p>
            <a:pPr eaLnBrk="1" hangingPunct="1"/>
            <a:r>
              <a:rPr lang="en-US" smtClean="0"/>
              <a:t>Work through the gate-keepers</a:t>
            </a:r>
          </a:p>
          <a:p>
            <a:pPr eaLnBrk="1" hangingPunct="1"/>
            <a:r>
              <a:rPr lang="en-US" smtClean="0"/>
              <a:t>Respect their frantic lifestyle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BE ON TIME! </a:t>
            </a:r>
          </a:p>
          <a:p>
            <a:pPr eaLnBrk="1" hangingPunct="1">
              <a:buFontTx/>
              <a:buNone/>
            </a:pPr>
            <a:r>
              <a:rPr lang="en-US" sz="4000" smtClean="0"/>
              <a:t>               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F7B4202-D648-4DC0-A0FA-D2CCFE2E96B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1268</TotalTime>
  <Words>758</Words>
  <Application>Microsoft Office PowerPoint</Application>
  <PresentationFormat>On-screen Show (4:3)</PresentationFormat>
  <Paragraphs>186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How to Influence Policy </vt:lpstr>
      <vt:lpstr>Evaluations Geared for Policy Makers</vt:lpstr>
      <vt:lpstr>Examples of Impactful Evalutions</vt:lpstr>
      <vt:lpstr>What is Policy?</vt:lpstr>
      <vt:lpstr>Grand Strategy</vt:lpstr>
      <vt:lpstr>Thought Leaders</vt:lpstr>
      <vt:lpstr>Be Helpful</vt:lpstr>
      <vt:lpstr>Policy Mechanisms</vt:lpstr>
      <vt:lpstr>How to Exploit Them</vt:lpstr>
      <vt:lpstr>Relevance</vt:lpstr>
      <vt:lpstr>Successful Recommendations</vt:lpstr>
      <vt:lpstr>Reporting</vt:lpstr>
      <vt:lpstr> Features of a Successful       Evaluation Report    </vt:lpstr>
      <vt:lpstr>Persuasive Evidence</vt:lpstr>
      <vt:lpstr>Checklist for Impactful Evaluations</vt:lpstr>
      <vt:lpstr>Learn More</vt:lpstr>
      <vt:lpstr>References</vt:lpstr>
    </vt:vector>
  </TitlesOfParts>
  <Company>Office of the Inspector General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Evaluators Meet the Policy Makers</dc:title>
  <dc:creator>ggrob</dc:creator>
  <cp:lastModifiedBy>George</cp:lastModifiedBy>
  <cp:revision>124</cp:revision>
  <dcterms:created xsi:type="dcterms:W3CDTF">2002-11-21T19:39:37Z</dcterms:created>
  <dcterms:modified xsi:type="dcterms:W3CDTF">2013-10-10T22:56:47Z</dcterms:modified>
</cp:coreProperties>
</file>