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96" r:id="rId4"/>
  </p:sldMasterIdLst>
  <p:notesMasterIdLst>
    <p:notesMasterId r:id="rId34"/>
  </p:notesMasterIdLst>
  <p:handoutMasterIdLst>
    <p:handoutMasterId r:id="rId35"/>
  </p:handoutMasterIdLst>
  <p:sldIdLst>
    <p:sldId id="257" r:id="rId5"/>
    <p:sldId id="373" r:id="rId6"/>
    <p:sldId id="363" r:id="rId7"/>
    <p:sldId id="268" r:id="rId8"/>
    <p:sldId id="301" r:id="rId9"/>
    <p:sldId id="302" r:id="rId10"/>
    <p:sldId id="309" r:id="rId11"/>
    <p:sldId id="303" r:id="rId12"/>
    <p:sldId id="305" r:id="rId13"/>
    <p:sldId id="308" r:id="rId14"/>
    <p:sldId id="366" r:id="rId15"/>
    <p:sldId id="385" r:id="rId16"/>
    <p:sldId id="395" r:id="rId17"/>
    <p:sldId id="386" r:id="rId18"/>
    <p:sldId id="387" r:id="rId19"/>
    <p:sldId id="388" r:id="rId20"/>
    <p:sldId id="389" r:id="rId21"/>
    <p:sldId id="390" r:id="rId22"/>
    <p:sldId id="391" r:id="rId23"/>
    <p:sldId id="392" r:id="rId24"/>
    <p:sldId id="393" r:id="rId25"/>
    <p:sldId id="394" r:id="rId26"/>
    <p:sldId id="380" r:id="rId27"/>
    <p:sldId id="361" r:id="rId28"/>
    <p:sldId id="330" r:id="rId29"/>
    <p:sldId id="329" r:id="rId30"/>
    <p:sldId id="332" r:id="rId31"/>
    <p:sldId id="281" r:id="rId32"/>
    <p:sldId id="351" r:id="rId33"/>
  </p:sldIdLst>
  <p:sldSz cx="10058400" cy="7772400"/>
  <p:notesSz cx="7010400" cy="9396413"/>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Rollison" initials="JR" lastIdx="11" clrIdx="0">
    <p:extLst>
      <p:ext uri="{19B8F6BF-5375-455C-9EA6-DF929625EA0E}">
        <p15:presenceInfo xmlns:p15="http://schemas.microsoft.com/office/powerpoint/2012/main" userId="Julia Rollison" providerId="None"/>
      </p:ext>
    </p:extLst>
  </p:cmAuthor>
  <p:cmAuthor id="2" name="Alexis Bender" initials="AB" lastIdx="4" clrIdx="1">
    <p:extLst>
      <p:ext uri="{19B8F6BF-5375-455C-9EA6-DF929625EA0E}">
        <p15:presenceInfo xmlns:p15="http://schemas.microsoft.com/office/powerpoint/2012/main" userId="Alexis Ben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7D06"/>
    <a:srgbClr val="FBAD5F"/>
    <a:srgbClr val="F9DC61"/>
    <a:srgbClr val="99CCFF"/>
    <a:srgbClr val="C766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72" autoAdjust="0"/>
    <p:restoredTop sz="72275" autoAdjust="0"/>
  </p:normalViewPr>
  <p:slideViewPr>
    <p:cSldViewPr snapToGrid="0">
      <p:cViewPr>
        <p:scale>
          <a:sx n="100" d="100"/>
          <a:sy n="100" d="100"/>
        </p:scale>
        <p:origin x="1020" y="78"/>
      </p:cViewPr>
      <p:guideLst>
        <p:guide orient="horz" pos="2448"/>
        <p:guide pos="3168"/>
      </p:guideLst>
    </p:cSldViewPr>
  </p:slideViewPr>
  <p:notesTextViewPr>
    <p:cViewPr>
      <p:scale>
        <a:sx n="1" d="1"/>
        <a:sy n="1" d="1"/>
      </p:scale>
      <p:origin x="0" y="0"/>
    </p:cViewPr>
  </p:notesTextViewPr>
  <p:sorterViewPr>
    <p:cViewPr varScale="1">
      <p:scale>
        <a:sx n="100" d="100"/>
        <a:sy n="100" d="100"/>
      </p:scale>
      <p:origin x="0" y="-45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rippleeffect.sharepoint.com/projects/IMAT/Shared%20Documents/Data%20Analysis/Survey%20Cleaning%20and%20Analysis/IMAT%20Quantitative%20Data%20for%20Final%20Report_10.15.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rippleeffect.sharepoint.com/projects/IMAT/Shared%20Documents/Data%20Analysis/Survey%20Cleaning%20and%20Analysis/IMAT%20Raw%20Combined%20Final%20Data%20w%20Choice%20Text_10.15.1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rippleeffect.sharepoint.com/projects/IMAT/Shared%20Documents/Data%20Analysis/Survey%20Cleaning%20and%20Analysis/IMAT%20Quantitative%20Data%20for%20Final%20Report_10.15.15.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'About the Research'!$B$35:$B$61</c:f>
              <c:strCache>
                <c:ptCount val="27"/>
                <c:pt idx="0">
                  <c:v>Nursing Research</c:v>
                </c:pt>
                <c:pt idx="1">
                  <c:v>Behavioral and Social Sciences Research</c:v>
                </c:pt>
                <c:pt idx="2">
                  <c:v>Complementary and Alternative Medicine</c:v>
                </c:pt>
                <c:pt idx="3">
                  <c:v>Dietary Supplements</c:v>
                </c:pt>
                <c:pt idx="4">
                  <c:v>Minority Health and Health Disparities</c:v>
                </c:pt>
                <c:pt idx="5">
                  <c:v>Deafness and Other Communication Disorders</c:v>
                </c:pt>
                <c:pt idx="6">
                  <c:v>Alcohol Abuse and Alcoholism</c:v>
                </c:pt>
                <c:pt idx="7">
                  <c:v>Drug Abuse and Addiction</c:v>
                </c:pt>
                <c:pt idx="8">
                  <c:v>Dental and Craniofacial Research</c:v>
                </c:pt>
                <c:pt idx="9">
                  <c:v>Mental Health</c:v>
                </c:pt>
                <c:pt idx="10">
                  <c:v>Global Health</c:v>
                </c:pt>
                <c:pt idx="11">
                  <c:v>Child Health and Human Development</c:v>
                </c:pt>
                <c:pt idx="12">
                  <c:v>Women's Health</c:v>
                </c:pt>
                <c:pt idx="13">
                  <c:v>Eye Disease and Disorders of Vision</c:v>
                </c:pt>
                <c:pt idx="14">
                  <c:v>Environmental Health Sciences</c:v>
                </c:pt>
                <c:pt idx="15">
                  <c:v>HIV/AIDS</c:v>
                </c:pt>
                <c:pt idx="16">
                  <c:v>Neurological Disorders and Stroke</c:v>
                </c:pt>
                <c:pt idx="17">
                  <c:v>Arthritis and Musculoskeletal and Skin Diseases</c:v>
                </c:pt>
                <c:pt idx="18">
                  <c:v>Diabetes and Digestive and Kidney Diseases</c:v>
                </c:pt>
                <c:pt idx="19">
                  <c:v>Aging</c:v>
                </c:pt>
                <c:pt idx="20">
                  <c:v>Cardiovascular Research (Heart, Lung, and Blood)</c:v>
                </c:pt>
                <c:pt idx="21">
                  <c:v>Allergy, Autoimmune, and Infectious Diseases</c:v>
                </c:pt>
                <c:pt idx="22">
                  <c:v>Biomedical Imaging and Bioengineering</c:v>
                </c:pt>
                <c:pt idx="23">
                  <c:v>General Medical Sciences</c:v>
                </c:pt>
                <c:pt idx="24">
                  <c:v>Genetics/Genomics</c:v>
                </c:pt>
                <c:pt idx="25">
                  <c:v>Translational Research</c:v>
                </c:pt>
                <c:pt idx="26">
                  <c:v>Cancer</c:v>
                </c:pt>
              </c:strCache>
            </c:strRef>
          </c:cat>
          <c:val>
            <c:numRef>
              <c:f>'About the Research'!$C$35:$C$61</c:f>
              <c:numCache>
                <c:formatCode>General</c:formatCode>
                <c:ptCount val="27"/>
                <c:pt idx="0">
                  <c:v>8</c:v>
                </c:pt>
                <c:pt idx="1">
                  <c:v>9</c:v>
                </c:pt>
                <c:pt idx="2">
                  <c:v>12</c:v>
                </c:pt>
                <c:pt idx="3">
                  <c:v>12</c:v>
                </c:pt>
                <c:pt idx="4">
                  <c:v>13</c:v>
                </c:pt>
                <c:pt idx="5">
                  <c:v>20</c:v>
                </c:pt>
                <c:pt idx="6">
                  <c:v>21</c:v>
                </c:pt>
                <c:pt idx="7">
                  <c:v>22</c:v>
                </c:pt>
                <c:pt idx="8">
                  <c:v>27</c:v>
                </c:pt>
                <c:pt idx="9">
                  <c:v>27</c:v>
                </c:pt>
                <c:pt idx="10">
                  <c:v>29</c:v>
                </c:pt>
                <c:pt idx="11">
                  <c:v>31</c:v>
                </c:pt>
                <c:pt idx="12">
                  <c:v>35</c:v>
                </c:pt>
                <c:pt idx="13">
                  <c:v>44</c:v>
                </c:pt>
                <c:pt idx="14">
                  <c:v>45</c:v>
                </c:pt>
                <c:pt idx="15">
                  <c:v>49</c:v>
                </c:pt>
                <c:pt idx="16">
                  <c:v>57</c:v>
                </c:pt>
                <c:pt idx="17">
                  <c:v>60</c:v>
                </c:pt>
                <c:pt idx="18">
                  <c:v>65</c:v>
                </c:pt>
                <c:pt idx="19">
                  <c:v>69</c:v>
                </c:pt>
                <c:pt idx="20">
                  <c:v>83</c:v>
                </c:pt>
                <c:pt idx="21">
                  <c:v>88</c:v>
                </c:pt>
                <c:pt idx="22">
                  <c:v>104</c:v>
                </c:pt>
                <c:pt idx="23">
                  <c:v>109</c:v>
                </c:pt>
                <c:pt idx="24">
                  <c:v>118</c:v>
                </c:pt>
                <c:pt idx="25">
                  <c:v>134</c:v>
                </c:pt>
                <c:pt idx="26">
                  <c:v>295</c:v>
                </c:pt>
              </c:numCache>
            </c:numRef>
          </c:val>
          <c:extLst xmlns:c16r2="http://schemas.microsoft.com/office/drawing/2015/06/chart">
            <c:ext xmlns:c16="http://schemas.microsoft.com/office/drawing/2014/chart" uri="{C3380CC4-5D6E-409C-BE32-E72D297353CC}">
              <c16:uniqueId val="{00000000-A9D1-486D-BAB1-31FB865A337A}"/>
            </c:ext>
          </c:extLst>
        </c:ser>
        <c:dLbls>
          <c:showLegendKey val="0"/>
          <c:showVal val="0"/>
          <c:showCatName val="0"/>
          <c:showSerName val="0"/>
          <c:showPercent val="0"/>
          <c:showBubbleSize val="0"/>
        </c:dLbls>
        <c:gapWidth val="182"/>
        <c:axId val="517056280"/>
        <c:axId val="517052752"/>
      </c:barChart>
      <c:catAx>
        <c:axId val="5170562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7052752"/>
        <c:crosses val="autoZero"/>
        <c:auto val="1"/>
        <c:lblAlgn val="ctr"/>
        <c:lblOffset val="100"/>
        <c:noMultiLvlLbl val="0"/>
      </c:catAx>
      <c:valAx>
        <c:axId val="517052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705628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00710627606286"/>
          <c:y val="8.9851750688113963E-2"/>
          <c:w val="0.8335355016064413"/>
          <c:h val="0.43785121468765897"/>
        </c:manualLayout>
      </c:layout>
      <c:barChart>
        <c:barDir val="col"/>
        <c:grouping val="clustered"/>
        <c:varyColors val="0"/>
        <c:ser>
          <c:idx val="0"/>
          <c:order val="0"/>
          <c:tx>
            <c:strRef>
              <c:f>'New Compare Graphs'!$A$52</c:f>
              <c:strCache>
                <c:ptCount val="1"/>
                <c:pt idx="0">
                  <c:v>Comparison Group</c:v>
                </c:pt>
              </c:strCache>
            </c:strRef>
          </c:tx>
          <c:spPr>
            <a:solidFill>
              <a:srgbClr val="F47D0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'New Compare Graphs'!$B$51:$J$51</c:f>
              <c:strCache>
                <c:ptCount val="9"/>
                <c:pt idx="0">
                  <c:v>Not intended for marketability</c:v>
                </c:pt>
                <c:pt idx="1">
                  <c:v>Results were not as expected </c:v>
                </c:pt>
                <c:pt idx="2">
                  <c:v>Research required more funding </c:v>
                </c:pt>
                <c:pt idx="3">
                  <c:v>Institution did not support</c:v>
                </c:pt>
                <c:pt idx="4">
                  <c:v>Need for technology became obsolete</c:v>
                </c:pt>
                <c:pt idx="5">
                  <c:v>Collaborators did not deliver the expected results</c:v>
                </c:pt>
                <c:pt idx="6">
                  <c:v>Did not have the resources</c:v>
                </c:pt>
                <c:pt idx="7">
                  <c:v>Too many steps</c:v>
                </c:pt>
                <c:pt idx="8">
                  <c:v>Other</c:v>
                </c:pt>
              </c:strCache>
            </c:strRef>
          </c:cat>
          <c:val>
            <c:numRef>
              <c:f>'New Compare Graphs'!$B$52:$J$52</c:f>
              <c:numCache>
                <c:formatCode>0%</c:formatCode>
                <c:ptCount val="9"/>
                <c:pt idx="0">
                  <c:v>0.22115384615384615</c:v>
                </c:pt>
                <c:pt idx="1">
                  <c:v>0.18181818181818182</c:v>
                </c:pt>
                <c:pt idx="2">
                  <c:v>0.45454545454545453</c:v>
                </c:pt>
                <c:pt idx="3">
                  <c:v>6.4935064935064929E-2</c:v>
                </c:pt>
                <c:pt idx="4">
                  <c:v>2.5974025974025976E-2</c:v>
                </c:pt>
                <c:pt idx="5">
                  <c:v>2.5974025974025976E-2</c:v>
                </c:pt>
                <c:pt idx="6">
                  <c:v>5.1948051948051951E-2</c:v>
                </c:pt>
                <c:pt idx="7">
                  <c:v>1.2987012987012988E-2</c:v>
                </c:pt>
                <c:pt idx="8">
                  <c:v>0.40259740259740262</c:v>
                </c:pt>
              </c:numCache>
            </c:numRef>
          </c:val>
          <c:extLst xmlns:c16r2="http://schemas.microsoft.com/office/drawing/2015/06/chart">
            <c:ext xmlns:c16="http://schemas.microsoft.com/office/drawing/2014/chart" uri="{C3380CC4-5D6E-409C-BE32-E72D297353CC}">
              <c16:uniqueId val="{00000000-6CCE-4ED5-8832-B9087BFCBFF4}"/>
            </c:ext>
          </c:extLst>
        </c:ser>
        <c:ser>
          <c:idx val="1"/>
          <c:order val="1"/>
          <c:tx>
            <c:strRef>
              <c:f>'New Compare Graphs'!$A$53</c:f>
              <c:strCache>
                <c:ptCount val="1"/>
                <c:pt idx="0">
                  <c:v>IMAT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'New Compare Graphs'!$B$51:$J$51</c:f>
              <c:strCache>
                <c:ptCount val="9"/>
                <c:pt idx="0">
                  <c:v>Not intended for marketability</c:v>
                </c:pt>
                <c:pt idx="1">
                  <c:v>Results were not as expected </c:v>
                </c:pt>
                <c:pt idx="2">
                  <c:v>Research required more funding </c:v>
                </c:pt>
                <c:pt idx="3">
                  <c:v>Institution did not support</c:v>
                </c:pt>
                <c:pt idx="4">
                  <c:v>Need for technology became obsolete</c:v>
                </c:pt>
                <c:pt idx="5">
                  <c:v>Collaborators did not deliver the expected results</c:v>
                </c:pt>
                <c:pt idx="6">
                  <c:v>Did not have the resources</c:v>
                </c:pt>
                <c:pt idx="7">
                  <c:v>Too many steps</c:v>
                </c:pt>
                <c:pt idx="8">
                  <c:v>Other</c:v>
                </c:pt>
              </c:strCache>
            </c:strRef>
          </c:cat>
          <c:val>
            <c:numRef>
              <c:f>'New Compare Graphs'!$B$53:$J$53</c:f>
              <c:numCache>
                <c:formatCode>0%</c:formatCode>
                <c:ptCount val="9"/>
                <c:pt idx="0">
                  <c:v>6.6666666666666666E-2</c:v>
                </c:pt>
                <c:pt idx="1">
                  <c:v>0.1487603305785124</c:v>
                </c:pt>
                <c:pt idx="2">
                  <c:v>0.53719008264462809</c:v>
                </c:pt>
                <c:pt idx="3">
                  <c:v>3.3057851239669422E-2</c:v>
                </c:pt>
                <c:pt idx="4">
                  <c:v>7.43801652892562E-2</c:v>
                </c:pt>
                <c:pt idx="5">
                  <c:v>2.4793388429752067E-2</c:v>
                </c:pt>
                <c:pt idx="6">
                  <c:v>8.2644628099173556E-2</c:v>
                </c:pt>
                <c:pt idx="7">
                  <c:v>4.1322314049586778E-2</c:v>
                </c:pt>
                <c:pt idx="8">
                  <c:v>0.30578512396694213</c:v>
                </c:pt>
              </c:numCache>
            </c:numRef>
          </c:val>
          <c:extLst xmlns:c16r2="http://schemas.microsoft.com/office/drawing/2015/06/chart">
            <c:ext xmlns:c16="http://schemas.microsoft.com/office/drawing/2014/chart" uri="{C3380CC4-5D6E-409C-BE32-E72D297353CC}">
              <c16:uniqueId val="{00000001-6CCE-4ED5-8832-B9087BFCBFF4}"/>
            </c:ext>
          </c:extLst>
        </c:ser>
        <c:dLbls>
          <c:showLegendKey val="0"/>
          <c:showVal val="0"/>
          <c:showCatName val="0"/>
          <c:showSerName val="0"/>
          <c:showPercent val="0"/>
          <c:showBubbleSize val="0"/>
        </c:dLbls>
        <c:gapWidth val="219"/>
        <c:overlap val="-27"/>
        <c:axId val="517053928"/>
        <c:axId val="517056672"/>
      </c:barChart>
      <c:catAx>
        <c:axId val="517053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7056672"/>
        <c:crosses val="autoZero"/>
        <c:auto val="1"/>
        <c:lblAlgn val="ctr"/>
        <c:lblOffset val="100"/>
        <c:noMultiLvlLbl val="0"/>
      </c:catAx>
      <c:valAx>
        <c:axId val="51705667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7053928"/>
        <c:crosses val="autoZero"/>
        <c:crossBetween val="between"/>
      </c:valAx>
      <c:spPr>
        <a:noFill/>
        <a:ln>
          <a:noFill/>
        </a:ln>
        <a:effectLst/>
      </c:spPr>
    </c:plotArea>
    <c:legend>
      <c:legendPos val="r"/>
      <c:layout>
        <c:manualLayout>
          <c:xMode val="edge"/>
          <c:yMode val="edge"/>
          <c:x val="0.57574142457322275"/>
          <c:y val="0.11782797501676946"/>
          <c:w val="0.17528528393860063"/>
          <c:h val="0.101433022146635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stacked"/>
        <c:varyColors val="0"/>
        <c:ser>
          <c:idx val="0"/>
          <c:order val="0"/>
          <c:tx>
            <c:strRef>
              <c:f>Impact!$A$12</c:f>
              <c:strCache>
                <c:ptCount val="1"/>
                <c:pt idx="0">
                  <c:v>No Impact</c:v>
                </c:pt>
              </c:strCache>
            </c:strRef>
          </c:tx>
          <c:spPr>
            <a:solidFill>
              <a:schemeClr val="accent1">
                <a:tint val="54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Impact!$B$11:$F$11</c:f>
              <c:strCache>
                <c:ptCount val="5"/>
                <c:pt idx="0">
                  <c:v>Advancement of ability to diagnose</c:v>
                </c:pt>
                <c:pt idx="1">
                  <c:v>Advancement of ability to treat</c:v>
                </c:pt>
                <c:pt idx="2">
                  <c:v>Improve quality of biospecimens used in clinical management</c:v>
                </c:pt>
                <c:pt idx="3">
                  <c:v>Improve utility of biospecimens used in research</c:v>
                </c:pt>
                <c:pt idx="4">
                  <c:v>Improve standards/methods for conducting cancer research</c:v>
                </c:pt>
              </c:strCache>
            </c:strRef>
          </c:cat>
          <c:val>
            <c:numRef>
              <c:f>Impact!$B$12:$F$12</c:f>
              <c:numCache>
                <c:formatCode>General</c:formatCode>
                <c:ptCount val="5"/>
                <c:pt idx="0">
                  <c:v>45</c:v>
                </c:pt>
                <c:pt idx="1">
                  <c:v>54</c:v>
                </c:pt>
                <c:pt idx="2">
                  <c:v>57</c:v>
                </c:pt>
                <c:pt idx="3">
                  <c:v>54</c:v>
                </c:pt>
                <c:pt idx="4">
                  <c:v>26</c:v>
                </c:pt>
              </c:numCache>
            </c:numRef>
          </c:val>
          <c:extLst xmlns:c16r2="http://schemas.microsoft.com/office/drawing/2015/06/chart">
            <c:ext xmlns:c16="http://schemas.microsoft.com/office/drawing/2014/chart" uri="{C3380CC4-5D6E-409C-BE32-E72D297353CC}">
              <c16:uniqueId val="{00000000-1E49-43C5-84E3-813352A868B4}"/>
            </c:ext>
          </c:extLst>
        </c:ser>
        <c:ser>
          <c:idx val="1"/>
          <c:order val="1"/>
          <c:tx>
            <c:strRef>
              <c:f>Impact!$A$13</c:f>
              <c:strCache>
                <c:ptCount val="1"/>
                <c:pt idx="0">
                  <c:v>Little Impact</c:v>
                </c:pt>
              </c:strCache>
            </c:strRef>
          </c:tx>
          <c:spPr>
            <a:solidFill>
              <a:schemeClr val="accent1">
                <a:tint val="77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Impact!$B$11:$F$11</c:f>
              <c:strCache>
                <c:ptCount val="5"/>
                <c:pt idx="0">
                  <c:v>Advancement of ability to diagnose</c:v>
                </c:pt>
                <c:pt idx="1">
                  <c:v>Advancement of ability to treat</c:v>
                </c:pt>
                <c:pt idx="2">
                  <c:v>Improve quality of biospecimens used in clinical management</c:v>
                </c:pt>
                <c:pt idx="3">
                  <c:v>Improve utility of biospecimens used in research</c:v>
                </c:pt>
                <c:pt idx="4">
                  <c:v>Improve standards/methods for conducting cancer research</c:v>
                </c:pt>
              </c:strCache>
            </c:strRef>
          </c:cat>
          <c:val>
            <c:numRef>
              <c:f>Impact!$B$13:$F$13</c:f>
              <c:numCache>
                <c:formatCode>General</c:formatCode>
                <c:ptCount val="5"/>
                <c:pt idx="0">
                  <c:v>49</c:v>
                </c:pt>
                <c:pt idx="1">
                  <c:v>50</c:v>
                </c:pt>
                <c:pt idx="2">
                  <c:v>22</c:v>
                </c:pt>
                <c:pt idx="3">
                  <c:v>17</c:v>
                </c:pt>
                <c:pt idx="4">
                  <c:v>33</c:v>
                </c:pt>
              </c:numCache>
            </c:numRef>
          </c:val>
          <c:extLst xmlns:c16r2="http://schemas.microsoft.com/office/drawing/2015/06/chart">
            <c:ext xmlns:c16="http://schemas.microsoft.com/office/drawing/2014/chart" uri="{C3380CC4-5D6E-409C-BE32-E72D297353CC}">
              <c16:uniqueId val="{00000001-1E49-43C5-84E3-813352A868B4}"/>
            </c:ext>
          </c:extLst>
        </c:ser>
        <c:ser>
          <c:idx val="2"/>
          <c:order val="2"/>
          <c:tx>
            <c:strRef>
              <c:f>Impact!$A$14</c:f>
              <c:strCache>
                <c:ptCount val="1"/>
                <c:pt idx="0">
                  <c:v>Moderate Impact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Impact!$B$11:$F$11</c:f>
              <c:strCache>
                <c:ptCount val="5"/>
                <c:pt idx="0">
                  <c:v>Advancement of ability to diagnose</c:v>
                </c:pt>
                <c:pt idx="1">
                  <c:v>Advancement of ability to treat</c:v>
                </c:pt>
                <c:pt idx="2">
                  <c:v>Improve quality of biospecimens used in clinical management</c:v>
                </c:pt>
                <c:pt idx="3">
                  <c:v>Improve utility of biospecimens used in research</c:v>
                </c:pt>
                <c:pt idx="4">
                  <c:v>Improve standards/methods for conducting cancer research</c:v>
                </c:pt>
              </c:strCache>
            </c:strRef>
          </c:cat>
          <c:val>
            <c:numRef>
              <c:f>Impact!$B$14:$F$14</c:f>
              <c:numCache>
                <c:formatCode>General</c:formatCode>
                <c:ptCount val="5"/>
                <c:pt idx="0">
                  <c:v>75</c:v>
                </c:pt>
                <c:pt idx="1">
                  <c:v>59</c:v>
                </c:pt>
                <c:pt idx="2">
                  <c:v>29</c:v>
                </c:pt>
                <c:pt idx="3">
                  <c:v>44</c:v>
                </c:pt>
                <c:pt idx="4">
                  <c:v>110</c:v>
                </c:pt>
              </c:numCache>
            </c:numRef>
          </c:val>
          <c:extLst xmlns:c16r2="http://schemas.microsoft.com/office/drawing/2015/06/chart">
            <c:ext xmlns:c16="http://schemas.microsoft.com/office/drawing/2014/chart" uri="{C3380CC4-5D6E-409C-BE32-E72D297353CC}">
              <c16:uniqueId val="{00000002-1E49-43C5-84E3-813352A868B4}"/>
            </c:ext>
          </c:extLst>
        </c:ser>
        <c:ser>
          <c:idx val="3"/>
          <c:order val="3"/>
          <c:tx>
            <c:strRef>
              <c:f>Impact!$A$15</c:f>
              <c:strCache>
                <c:ptCount val="1"/>
                <c:pt idx="0">
                  <c:v>Great Impact</c:v>
                </c:pt>
              </c:strCache>
            </c:strRef>
          </c:tx>
          <c:spPr>
            <a:solidFill>
              <a:schemeClr val="accent1">
                <a:shade val="76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Impact!$B$11:$F$11</c:f>
              <c:strCache>
                <c:ptCount val="5"/>
                <c:pt idx="0">
                  <c:v>Advancement of ability to diagnose</c:v>
                </c:pt>
                <c:pt idx="1">
                  <c:v>Advancement of ability to treat</c:v>
                </c:pt>
                <c:pt idx="2">
                  <c:v>Improve quality of biospecimens used in clinical management</c:v>
                </c:pt>
                <c:pt idx="3">
                  <c:v>Improve utility of biospecimens used in research</c:v>
                </c:pt>
                <c:pt idx="4">
                  <c:v>Improve standards/methods for conducting cancer research</c:v>
                </c:pt>
              </c:strCache>
            </c:strRef>
          </c:cat>
          <c:val>
            <c:numRef>
              <c:f>Impact!$B$15:$F$15</c:f>
              <c:numCache>
                <c:formatCode>General</c:formatCode>
                <c:ptCount val="5"/>
                <c:pt idx="0">
                  <c:v>65</c:v>
                </c:pt>
                <c:pt idx="1">
                  <c:v>41</c:v>
                </c:pt>
                <c:pt idx="2">
                  <c:v>33</c:v>
                </c:pt>
                <c:pt idx="3">
                  <c:v>57</c:v>
                </c:pt>
                <c:pt idx="4">
                  <c:v>93</c:v>
                </c:pt>
              </c:numCache>
            </c:numRef>
          </c:val>
          <c:extLst xmlns:c16r2="http://schemas.microsoft.com/office/drawing/2015/06/chart">
            <c:ext xmlns:c16="http://schemas.microsoft.com/office/drawing/2014/chart" uri="{C3380CC4-5D6E-409C-BE32-E72D297353CC}">
              <c16:uniqueId val="{00000003-1E49-43C5-84E3-813352A868B4}"/>
            </c:ext>
          </c:extLst>
        </c:ser>
        <c:ser>
          <c:idx val="4"/>
          <c:order val="4"/>
          <c:tx>
            <c:strRef>
              <c:f>Impact!$A$16</c:f>
              <c:strCache>
                <c:ptCount val="1"/>
                <c:pt idx="0">
                  <c:v>N/A (Not a goal of this technology)</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Impact!$B$11:$F$11</c:f>
              <c:strCache>
                <c:ptCount val="5"/>
                <c:pt idx="0">
                  <c:v>Advancement of ability to diagnose</c:v>
                </c:pt>
                <c:pt idx="1">
                  <c:v>Advancement of ability to treat</c:v>
                </c:pt>
                <c:pt idx="2">
                  <c:v>Improve quality of biospecimens used in clinical management</c:v>
                </c:pt>
                <c:pt idx="3">
                  <c:v>Improve utility of biospecimens used in research</c:v>
                </c:pt>
                <c:pt idx="4">
                  <c:v>Improve standards/methods for conducting cancer research</c:v>
                </c:pt>
              </c:strCache>
            </c:strRef>
          </c:cat>
          <c:val>
            <c:numRef>
              <c:f>Impact!$B$16:$F$16</c:f>
              <c:numCache>
                <c:formatCode>General</c:formatCode>
                <c:ptCount val="5"/>
                <c:pt idx="0">
                  <c:v>61</c:v>
                </c:pt>
                <c:pt idx="1">
                  <c:v>91</c:v>
                </c:pt>
                <c:pt idx="2">
                  <c:v>154</c:v>
                </c:pt>
                <c:pt idx="3">
                  <c:v>122</c:v>
                </c:pt>
                <c:pt idx="4">
                  <c:v>34</c:v>
                </c:pt>
              </c:numCache>
            </c:numRef>
          </c:val>
          <c:extLst xmlns:c16r2="http://schemas.microsoft.com/office/drawing/2015/06/chart">
            <c:ext xmlns:c16="http://schemas.microsoft.com/office/drawing/2014/chart" uri="{C3380CC4-5D6E-409C-BE32-E72D297353CC}">
              <c16:uniqueId val="{00000004-1E49-43C5-84E3-813352A868B4}"/>
            </c:ext>
          </c:extLst>
        </c:ser>
        <c:dLbls>
          <c:showLegendKey val="0"/>
          <c:showVal val="0"/>
          <c:showCatName val="0"/>
          <c:showSerName val="0"/>
          <c:showPercent val="0"/>
          <c:showBubbleSize val="0"/>
        </c:dLbls>
        <c:gapWidth val="150"/>
        <c:overlap val="100"/>
        <c:axId val="517050792"/>
        <c:axId val="517055888"/>
      </c:barChart>
      <c:catAx>
        <c:axId val="5170507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7055888"/>
        <c:crosses val="autoZero"/>
        <c:auto val="1"/>
        <c:lblAlgn val="ctr"/>
        <c:lblOffset val="100"/>
        <c:noMultiLvlLbl val="0"/>
      </c:catAx>
      <c:valAx>
        <c:axId val="5170558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70507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5FAD3B-1A34-48E1-84D0-295BCF07B565}" type="doc">
      <dgm:prSet loTypeId="urn:microsoft.com/office/officeart/2005/8/layout/venn1" loCatId="relationship" qsTypeId="urn:microsoft.com/office/officeart/2005/8/quickstyle/simple1" qsCatId="simple" csTypeId="urn:microsoft.com/office/officeart/2005/8/colors/accent1_2" csCatId="accent1" phldr="1"/>
      <dgm:spPr/>
    </dgm:pt>
    <dgm:pt modelId="{6BC21F8E-374D-4E47-BAFE-C91366190B50}">
      <dgm:prSet phldrT="[Text]"/>
      <dgm:spPr/>
      <dgm:t>
        <a:bodyPr/>
        <a:lstStyle/>
        <a:p>
          <a:r>
            <a:rPr lang="en-US" dirty="0"/>
            <a:t>Opportunities to meet potential collaborators</a:t>
          </a:r>
        </a:p>
      </dgm:t>
    </dgm:pt>
    <dgm:pt modelId="{88701D15-682F-4C48-A7E1-6D80974E3EB2}" type="parTrans" cxnId="{AB957680-8B44-4920-9CBB-A2CFFD189161}">
      <dgm:prSet/>
      <dgm:spPr/>
      <dgm:t>
        <a:bodyPr/>
        <a:lstStyle/>
        <a:p>
          <a:endParaRPr lang="en-US"/>
        </a:p>
      </dgm:t>
    </dgm:pt>
    <dgm:pt modelId="{30D4C1F3-097D-4EB0-A9F0-68EC4A628EC5}" type="sibTrans" cxnId="{AB957680-8B44-4920-9CBB-A2CFFD189161}">
      <dgm:prSet/>
      <dgm:spPr/>
      <dgm:t>
        <a:bodyPr/>
        <a:lstStyle/>
        <a:p>
          <a:endParaRPr lang="en-US"/>
        </a:p>
      </dgm:t>
    </dgm:pt>
    <dgm:pt modelId="{D264BF21-6861-44E3-9864-7F8AE905B974}">
      <dgm:prSet phldrT="[Text]"/>
      <dgm:spPr/>
      <dgm:t>
        <a:bodyPr/>
        <a:lstStyle/>
        <a:p>
          <a:r>
            <a:rPr lang="en-US" dirty="0"/>
            <a:t>Fostering a community of innovation</a:t>
          </a:r>
        </a:p>
      </dgm:t>
    </dgm:pt>
    <dgm:pt modelId="{6ECB2076-7DA3-457A-A45A-C2EF810802D0}" type="parTrans" cxnId="{F7442A17-920D-4BA0-AB2E-3C5EF18DE9DE}">
      <dgm:prSet/>
      <dgm:spPr/>
      <dgm:t>
        <a:bodyPr/>
        <a:lstStyle/>
        <a:p>
          <a:endParaRPr lang="en-US"/>
        </a:p>
      </dgm:t>
    </dgm:pt>
    <dgm:pt modelId="{C246E6B6-EA64-4E65-866A-BC2898FFD511}" type="sibTrans" cxnId="{F7442A17-920D-4BA0-AB2E-3C5EF18DE9DE}">
      <dgm:prSet/>
      <dgm:spPr/>
      <dgm:t>
        <a:bodyPr/>
        <a:lstStyle/>
        <a:p>
          <a:endParaRPr lang="en-US"/>
        </a:p>
      </dgm:t>
    </dgm:pt>
    <dgm:pt modelId="{184DC97F-41EC-4950-9AD1-C862EEAB1E5F}">
      <dgm:prSet phldrT="[Text]"/>
      <dgm:spPr/>
      <dgm:t>
        <a:bodyPr/>
        <a:lstStyle/>
        <a:p>
          <a:r>
            <a:rPr lang="en-US" dirty="0"/>
            <a:t>Learning about alternative funding</a:t>
          </a:r>
        </a:p>
      </dgm:t>
    </dgm:pt>
    <dgm:pt modelId="{B3B5457C-7145-4927-BE92-BEEFB44494A1}" type="parTrans" cxnId="{CDBE0F6B-4CF2-4079-94C8-932E2A6BF74B}">
      <dgm:prSet/>
      <dgm:spPr/>
      <dgm:t>
        <a:bodyPr/>
        <a:lstStyle/>
        <a:p>
          <a:endParaRPr lang="en-US"/>
        </a:p>
      </dgm:t>
    </dgm:pt>
    <dgm:pt modelId="{379BFA0C-F6A8-44B0-AEC0-E7E9B890952B}" type="sibTrans" cxnId="{CDBE0F6B-4CF2-4079-94C8-932E2A6BF74B}">
      <dgm:prSet/>
      <dgm:spPr/>
      <dgm:t>
        <a:bodyPr/>
        <a:lstStyle/>
        <a:p>
          <a:endParaRPr lang="en-US"/>
        </a:p>
      </dgm:t>
    </dgm:pt>
    <dgm:pt modelId="{269376F7-DFAB-4822-89DD-8BCDE943B083}" type="pres">
      <dgm:prSet presAssocID="{025FAD3B-1A34-48E1-84D0-295BCF07B565}" presName="compositeShape" presStyleCnt="0">
        <dgm:presLayoutVars>
          <dgm:chMax val="7"/>
          <dgm:dir/>
          <dgm:resizeHandles val="exact"/>
        </dgm:presLayoutVars>
      </dgm:prSet>
      <dgm:spPr/>
    </dgm:pt>
    <dgm:pt modelId="{C597D1E3-8A3C-42E7-9341-02854CEE40C5}" type="pres">
      <dgm:prSet presAssocID="{6BC21F8E-374D-4E47-BAFE-C91366190B50}" presName="circ1" presStyleLbl="vennNode1" presStyleIdx="0" presStyleCnt="3"/>
      <dgm:spPr/>
      <dgm:t>
        <a:bodyPr/>
        <a:lstStyle/>
        <a:p>
          <a:endParaRPr lang="en-US"/>
        </a:p>
      </dgm:t>
    </dgm:pt>
    <dgm:pt modelId="{E15612AA-5186-443F-8085-0B1599A4A9F3}" type="pres">
      <dgm:prSet presAssocID="{6BC21F8E-374D-4E47-BAFE-C91366190B50}" presName="circ1Tx" presStyleLbl="revTx" presStyleIdx="0" presStyleCnt="0">
        <dgm:presLayoutVars>
          <dgm:chMax val="0"/>
          <dgm:chPref val="0"/>
          <dgm:bulletEnabled val="1"/>
        </dgm:presLayoutVars>
      </dgm:prSet>
      <dgm:spPr/>
      <dgm:t>
        <a:bodyPr/>
        <a:lstStyle/>
        <a:p>
          <a:endParaRPr lang="en-US"/>
        </a:p>
      </dgm:t>
    </dgm:pt>
    <dgm:pt modelId="{97A330E0-4BE1-4D0A-95F8-E7F60F48F813}" type="pres">
      <dgm:prSet presAssocID="{D264BF21-6861-44E3-9864-7F8AE905B974}" presName="circ2" presStyleLbl="vennNode1" presStyleIdx="1" presStyleCnt="3"/>
      <dgm:spPr/>
      <dgm:t>
        <a:bodyPr/>
        <a:lstStyle/>
        <a:p>
          <a:endParaRPr lang="en-US"/>
        </a:p>
      </dgm:t>
    </dgm:pt>
    <dgm:pt modelId="{30217038-ED2E-4A94-8EF4-8A5EBFF21C72}" type="pres">
      <dgm:prSet presAssocID="{D264BF21-6861-44E3-9864-7F8AE905B974}" presName="circ2Tx" presStyleLbl="revTx" presStyleIdx="0" presStyleCnt="0">
        <dgm:presLayoutVars>
          <dgm:chMax val="0"/>
          <dgm:chPref val="0"/>
          <dgm:bulletEnabled val="1"/>
        </dgm:presLayoutVars>
      </dgm:prSet>
      <dgm:spPr/>
      <dgm:t>
        <a:bodyPr/>
        <a:lstStyle/>
        <a:p>
          <a:endParaRPr lang="en-US"/>
        </a:p>
      </dgm:t>
    </dgm:pt>
    <dgm:pt modelId="{B8624B09-8606-4362-B76F-563B8F071270}" type="pres">
      <dgm:prSet presAssocID="{184DC97F-41EC-4950-9AD1-C862EEAB1E5F}" presName="circ3" presStyleLbl="vennNode1" presStyleIdx="2" presStyleCnt="3"/>
      <dgm:spPr/>
      <dgm:t>
        <a:bodyPr/>
        <a:lstStyle/>
        <a:p>
          <a:endParaRPr lang="en-US"/>
        </a:p>
      </dgm:t>
    </dgm:pt>
    <dgm:pt modelId="{43E22CA3-DDCA-47DC-BA42-24DA0E9512BE}" type="pres">
      <dgm:prSet presAssocID="{184DC97F-41EC-4950-9AD1-C862EEAB1E5F}" presName="circ3Tx" presStyleLbl="revTx" presStyleIdx="0" presStyleCnt="0">
        <dgm:presLayoutVars>
          <dgm:chMax val="0"/>
          <dgm:chPref val="0"/>
          <dgm:bulletEnabled val="1"/>
        </dgm:presLayoutVars>
      </dgm:prSet>
      <dgm:spPr/>
      <dgm:t>
        <a:bodyPr/>
        <a:lstStyle/>
        <a:p>
          <a:endParaRPr lang="en-US"/>
        </a:p>
      </dgm:t>
    </dgm:pt>
  </dgm:ptLst>
  <dgm:cxnLst>
    <dgm:cxn modelId="{AAF12424-73DD-4C65-AAFE-8702562AA09C}" type="presOf" srcId="{D264BF21-6861-44E3-9864-7F8AE905B974}" destId="{30217038-ED2E-4A94-8EF4-8A5EBFF21C72}" srcOrd="1" destOrd="0" presId="urn:microsoft.com/office/officeart/2005/8/layout/venn1"/>
    <dgm:cxn modelId="{A7507D0E-8178-4E66-B1DD-0B73ECBC1449}" type="presOf" srcId="{025FAD3B-1A34-48E1-84D0-295BCF07B565}" destId="{269376F7-DFAB-4822-89DD-8BCDE943B083}" srcOrd="0" destOrd="0" presId="urn:microsoft.com/office/officeart/2005/8/layout/venn1"/>
    <dgm:cxn modelId="{214BEE4F-337A-42A0-964E-A374EFB266F8}" type="presOf" srcId="{184DC97F-41EC-4950-9AD1-C862EEAB1E5F}" destId="{B8624B09-8606-4362-B76F-563B8F071270}" srcOrd="0" destOrd="0" presId="urn:microsoft.com/office/officeart/2005/8/layout/venn1"/>
    <dgm:cxn modelId="{B55A26D5-8657-42F0-8CC0-7725D6705A1D}" type="presOf" srcId="{184DC97F-41EC-4950-9AD1-C862EEAB1E5F}" destId="{43E22CA3-DDCA-47DC-BA42-24DA0E9512BE}" srcOrd="1" destOrd="0" presId="urn:microsoft.com/office/officeart/2005/8/layout/venn1"/>
    <dgm:cxn modelId="{CDBE0F6B-4CF2-4079-94C8-932E2A6BF74B}" srcId="{025FAD3B-1A34-48E1-84D0-295BCF07B565}" destId="{184DC97F-41EC-4950-9AD1-C862EEAB1E5F}" srcOrd="2" destOrd="0" parTransId="{B3B5457C-7145-4927-BE92-BEEFB44494A1}" sibTransId="{379BFA0C-F6A8-44B0-AEC0-E7E9B890952B}"/>
    <dgm:cxn modelId="{A91E2BF4-6A93-4AA7-BB7B-081980E5974B}" type="presOf" srcId="{6BC21F8E-374D-4E47-BAFE-C91366190B50}" destId="{C597D1E3-8A3C-42E7-9341-02854CEE40C5}" srcOrd="0" destOrd="0" presId="urn:microsoft.com/office/officeart/2005/8/layout/venn1"/>
    <dgm:cxn modelId="{AB957680-8B44-4920-9CBB-A2CFFD189161}" srcId="{025FAD3B-1A34-48E1-84D0-295BCF07B565}" destId="{6BC21F8E-374D-4E47-BAFE-C91366190B50}" srcOrd="0" destOrd="0" parTransId="{88701D15-682F-4C48-A7E1-6D80974E3EB2}" sibTransId="{30D4C1F3-097D-4EB0-A9F0-68EC4A628EC5}"/>
    <dgm:cxn modelId="{F7442A17-920D-4BA0-AB2E-3C5EF18DE9DE}" srcId="{025FAD3B-1A34-48E1-84D0-295BCF07B565}" destId="{D264BF21-6861-44E3-9864-7F8AE905B974}" srcOrd="1" destOrd="0" parTransId="{6ECB2076-7DA3-457A-A45A-C2EF810802D0}" sibTransId="{C246E6B6-EA64-4E65-866A-BC2898FFD511}"/>
    <dgm:cxn modelId="{862BF560-D7D3-4A32-AD84-3F44F4EA7D1C}" type="presOf" srcId="{6BC21F8E-374D-4E47-BAFE-C91366190B50}" destId="{E15612AA-5186-443F-8085-0B1599A4A9F3}" srcOrd="1" destOrd="0" presId="urn:microsoft.com/office/officeart/2005/8/layout/venn1"/>
    <dgm:cxn modelId="{EB281705-4C09-4096-BAD3-A8CFDF431AB8}" type="presOf" srcId="{D264BF21-6861-44E3-9864-7F8AE905B974}" destId="{97A330E0-4BE1-4D0A-95F8-E7F60F48F813}" srcOrd="0" destOrd="0" presId="urn:microsoft.com/office/officeart/2005/8/layout/venn1"/>
    <dgm:cxn modelId="{63B5C5DA-FBD3-4AAD-AC8F-A2AC1EEBF5B0}" type="presParOf" srcId="{269376F7-DFAB-4822-89DD-8BCDE943B083}" destId="{C597D1E3-8A3C-42E7-9341-02854CEE40C5}" srcOrd="0" destOrd="0" presId="urn:microsoft.com/office/officeart/2005/8/layout/venn1"/>
    <dgm:cxn modelId="{2DB38B46-587E-4AB4-805E-19AFB1197805}" type="presParOf" srcId="{269376F7-DFAB-4822-89DD-8BCDE943B083}" destId="{E15612AA-5186-443F-8085-0B1599A4A9F3}" srcOrd="1" destOrd="0" presId="urn:microsoft.com/office/officeart/2005/8/layout/venn1"/>
    <dgm:cxn modelId="{7531D0DA-8F91-437D-953F-2F135378BE5A}" type="presParOf" srcId="{269376F7-DFAB-4822-89DD-8BCDE943B083}" destId="{97A330E0-4BE1-4D0A-95F8-E7F60F48F813}" srcOrd="2" destOrd="0" presId="urn:microsoft.com/office/officeart/2005/8/layout/venn1"/>
    <dgm:cxn modelId="{ABD48CC2-3C2B-426E-BF9C-B7EE6D97FA16}" type="presParOf" srcId="{269376F7-DFAB-4822-89DD-8BCDE943B083}" destId="{30217038-ED2E-4A94-8EF4-8A5EBFF21C72}" srcOrd="3" destOrd="0" presId="urn:microsoft.com/office/officeart/2005/8/layout/venn1"/>
    <dgm:cxn modelId="{D6E7EE91-FC07-4DD3-A3F6-97D0A79E29BD}" type="presParOf" srcId="{269376F7-DFAB-4822-89DD-8BCDE943B083}" destId="{B8624B09-8606-4362-B76F-563B8F071270}" srcOrd="4" destOrd="0" presId="urn:microsoft.com/office/officeart/2005/8/layout/venn1"/>
    <dgm:cxn modelId="{89CBB36A-7826-4A2C-B4CD-AF9D3B38671C}" type="presParOf" srcId="{269376F7-DFAB-4822-89DD-8BCDE943B083}" destId="{43E22CA3-DDCA-47DC-BA42-24DA0E9512BE}"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7D1E3-8A3C-42E7-9341-02854CEE40C5}">
      <dsp:nvSpPr>
        <dsp:cNvPr id="0" name=""/>
        <dsp:cNvSpPr/>
      </dsp:nvSpPr>
      <dsp:spPr>
        <a:xfrm>
          <a:off x="2011680" y="55879"/>
          <a:ext cx="2682240" cy="26822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a:t>Opportunities to meet potential collaborators</a:t>
          </a:r>
        </a:p>
      </dsp:txBody>
      <dsp:txXfrm>
        <a:off x="2369312" y="525271"/>
        <a:ext cx="1966976" cy="1207008"/>
      </dsp:txXfrm>
    </dsp:sp>
    <dsp:sp modelId="{97A330E0-4BE1-4D0A-95F8-E7F60F48F813}">
      <dsp:nvSpPr>
        <dsp:cNvPr id="0" name=""/>
        <dsp:cNvSpPr/>
      </dsp:nvSpPr>
      <dsp:spPr>
        <a:xfrm>
          <a:off x="2979521" y="1732280"/>
          <a:ext cx="2682240" cy="26822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a:t>Fostering a community of innovation</a:t>
          </a:r>
        </a:p>
      </dsp:txBody>
      <dsp:txXfrm>
        <a:off x="3799840" y="2425192"/>
        <a:ext cx="1609344" cy="1475232"/>
      </dsp:txXfrm>
    </dsp:sp>
    <dsp:sp modelId="{B8624B09-8606-4362-B76F-563B8F071270}">
      <dsp:nvSpPr>
        <dsp:cNvPr id="0" name=""/>
        <dsp:cNvSpPr/>
      </dsp:nvSpPr>
      <dsp:spPr>
        <a:xfrm>
          <a:off x="1043838" y="1732280"/>
          <a:ext cx="2682240" cy="268224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kern="1200" dirty="0"/>
            <a:t>Learning about alternative funding</a:t>
          </a:r>
        </a:p>
      </dsp:txBody>
      <dsp:txXfrm>
        <a:off x="1296416" y="2425192"/>
        <a:ext cx="1609344" cy="147523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71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71488"/>
          </a:xfrm>
          <a:prstGeom prst="rect">
            <a:avLst/>
          </a:prstGeom>
        </p:spPr>
        <p:txBody>
          <a:bodyPr vert="horz" lIns="91440" tIns="45720" rIns="91440" bIns="45720" rtlCol="0"/>
          <a:lstStyle>
            <a:lvl1pPr algn="r">
              <a:defRPr sz="1200"/>
            </a:lvl1pPr>
          </a:lstStyle>
          <a:p>
            <a:fld id="{7E26732B-7A9B-41A0-9F00-0363BB488B0A}" type="datetimeFigureOut">
              <a:rPr lang="en-US" smtClean="0"/>
              <a:t>10/26/2016</a:t>
            </a:fld>
            <a:endParaRPr lang="en-US"/>
          </a:p>
        </p:txBody>
      </p:sp>
      <p:sp>
        <p:nvSpPr>
          <p:cNvPr id="4" name="Footer Placeholder 3"/>
          <p:cNvSpPr>
            <a:spLocks noGrp="1"/>
          </p:cNvSpPr>
          <p:nvPr>
            <p:ph type="ftr" sz="quarter" idx="2"/>
          </p:nvPr>
        </p:nvSpPr>
        <p:spPr>
          <a:xfrm>
            <a:off x="0" y="8924925"/>
            <a:ext cx="3038475" cy="4714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24925"/>
            <a:ext cx="3038475" cy="471488"/>
          </a:xfrm>
          <a:prstGeom prst="rect">
            <a:avLst/>
          </a:prstGeom>
        </p:spPr>
        <p:txBody>
          <a:bodyPr vert="horz" lIns="91440" tIns="45720" rIns="91440" bIns="45720" rtlCol="0" anchor="b"/>
          <a:lstStyle>
            <a:lvl1pPr algn="r">
              <a:defRPr sz="1200"/>
            </a:lvl1pPr>
          </a:lstStyle>
          <a:p>
            <a:fld id="{51D938F3-1540-4C4C-87C5-9FF988F98730}" type="slidenum">
              <a:rPr lang="en-US" smtClean="0"/>
              <a:t>‹#›</a:t>
            </a:fld>
            <a:endParaRPr lang="en-US"/>
          </a:p>
        </p:txBody>
      </p:sp>
    </p:spTree>
    <p:extLst>
      <p:ext uri="{BB962C8B-B14F-4D97-AF65-F5344CB8AC3E}">
        <p14:creationId xmlns:p14="http://schemas.microsoft.com/office/powerpoint/2010/main" val="3103679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70226"/>
          </a:xfrm>
          <a:prstGeom prst="rect">
            <a:avLst/>
          </a:prstGeom>
        </p:spPr>
        <p:txBody>
          <a:bodyPr vert="horz" lIns="93424" tIns="46712" rIns="93424" bIns="46712" rtlCol="0"/>
          <a:lstStyle>
            <a:lvl1pPr algn="l">
              <a:defRPr sz="1200"/>
            </a:lvl1pPr>
          </a:lstStyle>
          <a:p>
            <a:endParaRPr lang="en-US"/>
          </a:p>
        </p:txBody>
      </p:sp>
      <p:sp>
        <p:nvSpPr>
          <p:cNvPr id="3" name="Date Placeholder 2"/>
          <p:cNvSpPr>
            <a:spLocks noGrp="1"/>
          </p:cNvSpPr>
          <p:nvPr>
            <p:ph type="dt" idx="1"/>
          </p:nvPr>
        </p:nvSpPr>
        <p:spPr>
          <a:xfrm>
            <a:off x="3970938" y="1"/>
            <a:ext cx="3037840" cy="470226"/>
          </a:xfrm>
          <a:prstGeom prst="rect">
            <a:avLst/>
          </a:prstGeom>
        </p:spPr>
        <p:txBody>
          <a:bodyPr vert="horz" lIns="93424" tIns="46712" rIns="93424" bIns="46712" rtlCol="0"/>
          <a:lstStyle>
            <a:lvl1pPr algn="r">
              <a:defRPr sz="1200"/>
            </a:lvl1pPr>
          </a:lstStyle>
          <a:p>
            <a:fld id="{72DF1D6D-EEC9-4B05-80FC-8B31927B9BE9}" type="datetimeFigureOut">
              <a:rPr lang="en-US" smtClean="0"/>
              <a:t>10/26/2016</a:t>
            </a:fld>
            <a:endParaRPr lang="en-US"/>
          </a:p>
        </p:txBody>
      </p:sp>
      <p:sp>
        <p:nvSpPr>
          <p:cNvPr id="4" name="Slide Image Placeholder 3"/>
          <p:cNvSpPr>
            <a:spLocks noGrp="1" noRot="1" noChangeAspect="1"/>
          </p:cNvSpPr>
          <p:nvPr>
            <p:ph type="sldImg" idx="2"/>
          </p:nvPr>
        </p:nvSpPr>
        <p:spPr>
          <a:xfrm>
            <a:off x="1225550" y="704850"/>
            <a:ext cx="4559300" cy="3524250"/>
          </a:xfrm>
          <a:prstGeom prst="rect">
            <a:avLst/>
          </a:prstGeom>
          <a:noFill/>
          <a:ln w="12700">
            <a:solidFill>
              <a:prstClr val="black"/>
            </a:solidFill>
          </a:ln>
        </p:spPr>
        <p:txBody>
          <a:bodyPr vert="horz" lIns="93424" tIns="46712" rIns="93424" bIns="46712" rtlCol="0" anchor="ctr"/>
          <a:lstStyle/>
          <a:p>
            <a:endParaRPr lang="en-US"/>
          </a:p>
        </p:txBody>
      </p:sp>
      <p:sp>
        <p:nvSpPr>
          <p:cNvPr id="5" name="Notes Placeholder 4"/>
          <p:cNvSpPr>
            <a:spLocks noGrp="1"/>
          </p:cNvSpPr>
          <p:nvPr>
            <p:ph type="body" sz="quarter" idx="3"/>
          </p:nvPr>
        </p:nvSpPr>
        <p:spPr>
          <a:xfrm>
            <a:off x="701040" y="4463904"/>
            <a:ext cx="5608320" cy="4227169"/>
          </a:xfrm>
          <a:prstGeom prst="rect">
            <a:avLst/>
          </a:prstGeom>
        </p:spPr>
        <p:txBody>
          <a:bodyPr vert="horz" lIns="93424" tIns="46712" rIns="93424" bIns="46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24566"/>
            <a:ext cx="3037840" cy="470226"/>
          </a:xfrm>
          <a:prstGeom prst="rect">
            <a:avLst/>
          </a:prstGeom>
        </p:spPr>
        <p:txBody>
          <a:bodyPr vert="horz" lIns="93424" tIns="46712" rIns="93424" bIns="4671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24566"/>
            <a:ext cx="3037840" cy="470226"/>
          </a:xfrm>
          <a:prstGeom prst="rect">
            <a:avLst/>
          </a:prstGeom>
        </p:spPr>
        <p:txBody>
          <a:bodyPr vert="horz" lIns="93424" tIns="46712" rIns="93424" bIns="46712" rtlCol="0" anchor="b"/>
          <a:lstStyle>
            <a:lvl1pPr algn="r">
              <a:defRPr sz="1200"/>
            </a:lvl1pPr>
          </a:lstStyle>
          <a:p>
            <a:fld id="{F508309F-C5E8-4E50-8C0E-9C247A6E6AFD}" type="slidenum">
              <a:rPr lang="en-US" smtClean="0"/>
              <a:t>‹#›</a:t>
            </a:fld>
            <a:endParaRPr lang="en-US"/>
          </a:p>
        </p:txBody>
      </p:sp>
    </p:spTree>
    <p:extLst>
      <p:ext uri="{BB962C8B-B14F-4D97-AF65-F5344CB8AC3E}">
        <p14:creationId xmlns:p14="http://schemas.microsoft.com/office/powerpoint/2010/main" val="1222230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F7FB08-60F2-414F-BDEA-A5B8DFF59E3D}" type="slidenum">
              <a:rPr lang="en-US" smtClean="0"/>
              <a:t>1</a:t>
            </a:fld>
            <a:endParaRPr lang="en-US"/>
          </a:p>
        </p:txBody>
      </p:sp>
    </p:spTree>
    <p:extLst>
      <p:ext uri="{BB962C8B-B14F-4D97-AF65-F5344CB8AC3E}">
        <p14:creationId xmlns:p14="http://schemas.microsoft.com/office/powerpoint/2010/main" val="741392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those submitting patents, more than half had already received approval (n=111; 53%), most of the others were submitted (n=69; 33%) several (n=23; 11%) were still in the planning phase, and 2% had been rejected (n=5). Of those submitting licenses, 41% (n=65) already received approval, 14% (n=22) were submitted, 44% (n=70) were still in the planning phase, and 1% (n=2) had been rejected.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18</a:t>
            </a:fld>
            <a:endParaRPr lang="en-US"/>
          </a:p>
        </p:txBody>
      </p:sp>
    </p:spTree>
    <p:extLst>
      <p:ext uri="{BB962C8B-B14F-4D97-AF65-F5344CB8AC3E}">
        <p14:creationId xmlns:p14="http://schemas.microsoft.com/office/powerpoint/2010/main" val="1588351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those submitting patents, more than half had already received approval (n=111; 53%), most of the others were submitted (n=69; 33%) several (n=23; 11%) were still in the planning phase, and 2% had been rejected (n=5). Of those submitting licenses, 41% (n=65) already received approval, 14% (n=22) were submitted, 44% (n=70) were still in the planning phase, and 1% (n=2) had been rejected.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19</a:t>
            </a:fld>
            <a:endParaRPr lang="en-US"/>
          </a:p>
        </p:txBody>
      </p:sp>
    </p:spTree>
    <p:extLst>
      <p:ext uri="{BB962C8B-B14F-4D97-AF65-F5344CB8AC3E}">
        <p14:creationId xmlns:p14="http://schemas.microsoft.com/office/powerpoint/2010/main" val="2445045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20</a:t>
            </a:fld>
            <a:endParaRPr lang="en-US"/>
          </a:p>
        </p:txBody>
      </p:sp>
    </p:spTree>
    <p:extLst>
      <p:ext uri="{BB962C8B-B14F-4D97-AF65-F5344CB8AC3E}">
        <p14:creationId xmlns:p14="http://schemas.microsoft.com/office/powerpoint/2010/main" val="974095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21</a:t>
            </a:fld>
            <a:endParaRPr lang="en-US"/>
          </a:p>
        </p:txBody>
      </p:sp>
    </p:spTree>
    <p:extLst>
      <p:ext uri="{BB962C8B-B14F-4D97-AF65-F5344CB8AC3E}">
        <p14:creationId xmlns:p14="http://schemas.microsoft.com/office/powerpoint/2010/main" val="1506208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22</a:t>
            </a:fld>
            <a:endParaRPr lang="en-US"/>
          </a:p>
        </p:txBody>
      </p:sp>
    </p:spTree>
    <p:extLst>
      <p:ext uri="{BB962C8B-B14F-4D97-AF65-F5344CB8AC3E}">
        <p14:creationId xmlns:p14="http://schemas.microsoft.com/office/powerpoint/2010/main" val="2577183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a:t>
            </a:r>
            <a:endParaRPr lang="en-US" dirty="0" smtClean="0"/>
          </a:p>
          <a:p>
            <a:r>
              <a:rPr lang="en-US" sz="1200" kern="1200" dirty="0" smtClean="0">
                <a:solidFill>
                  <a:schemeClr val="tx1"/>
                </a:solidFill>
                <a:effectLst/>
                <a:latin typeface="+mn-lt"/>
                <a:ea typeface="+mn-ea"/>
                <a:cs typeface="+mn-cs"/>
              </a:rPr>
              <a:t>Almost </a:t>
            </a:r>
            <a:r>
              <a:rPr lang="en-US" sz="1200" kern="1200" dirty="0">
                <a:solidFill>
                  <a:schemeClr val="tx1"/>
                </a:solidFill>
                <a:effectLst/>
                <a:latin typeface="+mn-lt"/>
                <a:ea typeface="+mn-ea"/>
                <a:cs typeface="+mn-cs"/>
              </a:rPr>
              <a:t>30 percent responded to the open-ended option, “Other: please specify,” with almost half stating their research is still in progress (most R21 awardees). A small group reiterated a lack of funding as the problem; two stated a failure to transition to the R33 and two others reported that continued development was perceived as either too expensive or too long-term and risky</a:t>
            </a:r>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23</a:t>
            </a:fld>
            <a:endParaRPr lang="en-US"/>
          </a:p>
        </p:txBody>
      </p:sp>
    </p:spTree>
    <p:extLst>
      <p:ext uri="{BB962C8B-B14F-4D97-AF65-F5344CB8AC3E}">
        <p14:creationId xmlns:p14="http://schemas.microsoft.com/office/powerpoint/2010/main" val="2870014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Survey</a:t>
            </a:r>
          </a:p>
          <a:p>
            <a:r>
              <a:rPr lang="en-US" sz="1200" kern="1200" dirty="0" smtClean="0">
                <a:solidFill>
                  <a:schemeClr val="tx1"/>
                </a:solidFill>
                <a:effectLst/>
                <a:latin typeface="+mn-lt"/>
                <a:ea typeface="+mn-ea"/>
                <a:cs typeface="+mn-cs"/>
              </a:rPr>
              <a:t>Incorporate comparison</a:t>
            </a:r>
            <a:r>
              <a:rPr lang="en-US" sz="1200" kern="1200" baseline="0" dirty="0" smtClean="0">
                <a:solidFill>
                  <a:schemeClr val="tx1"/>
                </a:solidFill>
                <a:effectLst/>
                <a:latin typeface="+mn-lt"/>
                <a:ea typeface="+mn-ea"/>
                <a:cs typeface="+mn-cs"/>
              </a:rPr>
              <a:t> group in the slides or in the notes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24</a:t>
            </a:fld>
            <a:endParaRPr lang="en-US"/>
          </a:p>
        </p:txBody>
      </p:sp>
    </p:spTree>
    <p:extLst>
      <p:ext uri="{BB962C8B-B14F-4D97-AF65-F5344CB8AC3E}">
        <p14:creationId xmlns:p14="http://schemas.microsoft.com/office/powerpoint/2010/main" val="628502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26</a:t>
            </a:fld>
            <a:endParaRPr lang="en-US"/>
          </a:p>
        </p:txBody>
      </p:sp>
    </p:spTree>
    <p:extLst>
      <p:ext uri="{BB962C8B-B14F-4D97-AF65-F5344CB8AC3E}">
        <p14:creationId xmlns:p14="http://schemas.microsoft.com/office/powerpoint/2010/main" val="940623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Brian recommended explaining</a:t>
            </a:r>
            <a:r>
              <a:rPr lang="en-US" baseline="0" dirty="0"/>
              <a:t> “technology” here</a:t>
            </a:r>
            <a:br>
              <a:rPr lang="en-US" baseline="0" dirty="0"/>
            </a:br>
            <a:r>
              <a:rPr lang="en-US" baseline="0" dirty="0"/>
              <a:t> </a:t>
            </a:r>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27</a:t>
            </a:fld>
            <a:endParaRPr lang="en-US"/>
          </a:p>
        </p:txBody>
      </p:sp>
    </p:spTree>
    <p:extLst>
      <p:ext uri="{BB962C8B-B14F-4D97-AF65-F5344CB8AC3E}">
        <p14:creationId xmlns:p14="http://schemas.microsoft.com/office/powerpoint/2010/main" val="166146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1)</a:t>
            </a:r>
            <a:r>
              <a:rPr lang="en-US" baseline="0" dirty="0"/>
              <a:t> </a:t>
            </a:r>
            <a:r>
              <a:rPr lang="en-US" dirty="0"/>
              <a:t>Inconsistent reporting (e.g., references to grant number)</a:t>
            </a:r>
          </a:p>
          <a:p>
            <a:pPr lvl="1"/>
            <a:r>
              <a:rPr lang="en-US" dirty="0"/>
              <a:t>Limited enforcement (e.g., submission of final progress reports)</a:t>
            </a:r>
          </a:p>
          <a:p>
            <a:pPr lvl="1"/>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2) Differing success rates over time (33% in 1998 while 14% in 2013)</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lvl="1"/>
            <a:r>
              <a:rPr lang="en-US" dirty="0"/>
              <a:t>3) Reduction in funding</a:t>
            </a:r>
          </a:p>
          <a:p>
            <a:pPr lvl="1"/>
            <a:r>
              <a:rPr lang="en-US" dirty="0"/>
              <a:t>Different mechanisms of support</a:t>
            </a:r>
          </a:p>
          <a:p>
            <a:pPr lvl="1"/>
            <a:r>
              <a:rPr lang="en-US" dirty="0"/>
              <a:t>Ability to change aims during grant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lvl="1"/>
            <a:r>
              <a:rPr lang="en-US" dirty="0"/>
              <a:t>4) Intended outcomes may not yet be realized for later grantees</a:t>
            </a:r>
          </a:p>
          <a:p>
            <a:pPr lvl="1"/>
            <a:r>
              <a:rPr lang="en-US" dirty="0"/>
              <a:t>Process questions may not be relevant for earlier awards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28</a:t>
            </a:fld>
            <a:endParaRPr lang="en-US"/>
          </a:p>
        </p:txBody>
      </p:sp>
    </p:spTree>
    <p:extLst>
      <p:ext uri="{BB962C8B-B14F-4D97-AF65-F5344CB8AC3E}">
        <p14:creationId xmlns:p14="http://schemas.microsoft.com/office/powerpoint/2010/main" val="3280390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a:t>
            </a:r>
            <a:r>
              <a:rPr lang="en-US"/>
              <a:t> data</a:t>
            </a:r>
          </a:p>
        </p:txBody>
      </p:sp>
      <p:sp>
        <p:nvSpPr>
          <p:cNvPr id="4" name="Slide Number Placeholder 3"/>
          <p:cNvSpPr>
            <a:spLocks noGrp="1"/>
          </p:cNvSpPr>
          <p:nvPr>
            <p:ph type="sldNum" sz="quarter" idx="10"/>
          </p:nvPr>
        </p:nvSpPr>
        <p:spPr/>
        <p:txBody>
          <a:bodyPr/>
          <a:lstStyle/>
          <a:p>
            <a:fld id="{F508309F-C5E8-4E50-8C0E-9C247A6E6AFD}" type="slidenum">
              <a:rPr lang="en-US" smtClean="0"/>
              <a:t>2</a:t>
            </a:fld>
            <a:endParaRPr lang="en-US"/>
          </a:p>
        </p:txBody>
      </p:sp>
    </p:spTree>
    <p:extLst>
      <p:ext uri="{BB962C8B-B14F-4D97-AF65-F5344CB8AC3E}">
        <p14:creationId xmlns:p14="http://schemas.microsoft.com/office/powerpoint/2010/main" val="185672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 could select from multiple categories. As expected Cancer was number one, but additional applications</a:t>
            </a:r>
            <a:r>
              <a:rPr lang="en-US" baseline="0" dirty="0"/>
              <a:t> as well. </a:t>
            </a:r>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3</a:t>
            </a:fld>
            <a:endParaRPr lang="en-US"/>
          </a:p>
        </p:txBody>
      </p:sp>
    </p:spTree>
    <p:extLst>
      <p:ext uri="{BB962C8B-B14F-4D97-AF65-F5344CB8AC3E}">
        <p14:creationId xmlns:p14="http://schemas.microsoft.com/office/powerpoint/2010/main" val="380038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 </a:t>
            </a:r>
            <a:r>
              <a:rPr lang="en-US" dirty="0" smtClean="0"/>
              <a:t>data</a:t>
            </a:r>
          </a:p>
          <a:p>
            <a:endParaRPr lang="en-US" dirty="0" smtClean="0"/>
          </a:p>
          <a:p>
            <a:r>
              <a:rPr lang="en-US" sz="1200" b="1" i="1" kern="1200" dirty="0" smtClean="0">
                <a:solidFill>
                  <a:schemeClr val="tx1"/>
                </a:solidFill>
                <a:effectLst/>
                <a:latin typeface="+mn-lt"/>
                <a:ea typeface="+mn-ea"/>
                <a:cs typeface="+mn-cs"/>
              </a:rPr>
              <a:t>Technical Assistance.</a:t>
            </a:r>
            <a:r>
              <a:rPr lang="en-US" sz="1200" kern="1200" dirty="0" smtClean="0">
                <a:solidFill>
                  <a:schemeClr val="tx1"/>
                </a:solidFill>
                <a:effectLst/>
                <a:latin typeface="+mn-lt"/>
                <a:ea typeface="+mn-ea"/>
                <a:cs typeface="+mn-cs"/>
              </a:rPr>
              <a:t> Interviewed PD/PIs were asked if and how technical assistance from NCI could have helped overcome any potential challenges that may have arisen throughout the course of the grant. The majority of the PD/PIs reported that technical assistance was not needed or would not have been helpful for their project due to the following reasons: </a:t>
            </a:r>
          </a:p>
          <a:p>
            <a:pPr lvl="0"/>
            <a:r>
              <a:rPr lang="en-US" sz="1200" kern="1200" dirty="0" smtClean="0">
                <a:solidFill>
                  <a:schemeClr val="tx1"/>
                </a:solidFill>
                <a:effectLst/>
                <a:latin typeface="+mn-lt"/>
                <a:ea typeface="+mn-ea"/>
                <a:cs typeface="+mn-cs"/>
              </a:rPr>
              <a:t>The PD/PI had all necessary resources.</a:t>
            </a:r>
          </a:p>
          <a:p>
            <a:pPr lvl="0"/>
            <a:r>
              <a:rPr lang="en-US" sz="1200" kern="1200" dirty="0" smtClean="0">
                <a:solidFill>
                  <a:schemeClr val="tx1"/>
                </a:solidFill>
                <a:effectLst/>
                <a:latin typeface="+mn-lt"/>
                <a:ea typeface="+mn-ea"/>
                <a:cs typeface="+mn-cs"/>
              </a:rPr>
              <a:t>Technology was too specific for technical assistance.</a:t>
            </a:r>
          </a:p>
          <a:p>
            <a:pPr lvl="0"/>
            <a:r>
              <a:rPr lang="en-US" sz="1200" kern="1200" dirty="0" smtClean="0">
                <a:solidFill>
                  <a:schemeClr val="tx1"/>
                </a:solidFill>
                <a:effectLst/>
                <a:latin typeface="+mn-lt"/>
                <a:ea typeface="+mn-ea"/>
                <a:cs typeface="+mn-cs"/>
              </a:rPr>
              <a:t>Collaborators provided enough technical assistance. </a:t>
            </a:r>
          </a:p>
          <a:p>
            <a:r>
              <a:rPr lang="en-US" sz="1200" kern="1200" dirty="0" smtClean="0">
                <a:solidFill>
                  <a:schemeClr val="tx1"/>
                </a:solidFill>
                <a:effectLst/>
                <a:latin typeface="+mn-lt"/>
                <a:ea typeface="+mn-ea"/>
                <a:cs typeface="+mn-cs"/>
              </a:rPr>
              <a:t>Several PD/PIs stated that the only helpful technical assistance would have been additional funding and a longer grant period. Others specifically mentioned that funding cuts significantly impacted the project outcomes.</a:t>
            </a:r>
          </a:p>
          <a:p>
            <a:r>
              <a:rPr lang="en-US" sz="1200" kern="1200" dirty="0" smtClean="0">
                <a:solidFill>
                  <a:schemeClr val="tx1"/>
                </a:solidFill>
                <a:effectLst/>
                <a:latin typeface="+mn-lt"/>
                <a:ea typeface="+mn-ea"/>
                <a:cs typeface="+mn-cs"/>
              </a:rPr>
              <a:t>Participants reported that technical assistance from NCI could potentially be useful if PD/PIs were provided with access to existing resources and expertise from related fields. Others thought that NCI could potentially help connect them to companies or access other programs to obtain samples for technology testing. </a:t>
            </a:r>
          </a:p>
          <a:p>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12</a:t>
            </a:fld>
            <a:endParaRPr lang="en-US"/>
          </a:p>
        </p:txBody>
      </p:sp>
    </p:spTree>
    <p:extLst>
      <p:ext uri="{BB962C8B-B14F-4D97-AF65-F5344CB8AC3E}">
        <p14:creationId xmlns:p14="http://schemas.microsoft.com/office/powerpoint/2010/main" val="152019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Interview </a:t>
            </a:r>
            <a:r>
              <a:rPr lang="en-US" dirty="0" smtClean="0"/>
              <a:t>data</a:t>
            </a:r>
          </a:p>
          <a:p>
            <a:endParaRPr lang="en-US" dirty="0" smtClean="0"/>
          </a:p>
          <a:p>
            <a:r>
              <a:rPr lang="en-US" sz="1200" b="1" i="1" kern="1200" dirty="0" smtClean="0">
                <a:solidFill>
                  <a:schemeClr val="tx1"/>
                </a:solidFill>
                <a:effectLst/>
                <a:latin typeface="+mn-lt"/>
                <a:ea typeface="+mn-ea"/>
                <a:cs typeface="+mn-cs"/>
              </a:rPr>
              <a:t>Technical Assistance.</a:t>
            </a:r>
            <a:r>
              <a:rPr lang="en-US" sz="1200" kern="1200" dirty="0" smtClean="0">
                <a:solidFill>
                  <a:schemeClr val="tx1"/>
                </a:solidFill>
                <a:effectLst/>
                <a:latin typeface="+mn-lt"/>
                <a:ea typeface="+mn-ea"/>
                <a:cs typeface="+mn-cs"/>
              </a:rPr>
              <a:t> Interviewed PD/PIs were asked if and how technical assistance from NCI could have helped overcome any potential challenges that may have arisen throughout the course of the grant. The majority of the PD/PIs reported that technical assistance was not needed or would not have been helpful for their project due to the following reasons: </a:t>
            </a:r>
          </a:p>
          <a:p>
            <a:pPr lvl="0"/>
            <a:r>
              <a:rPr lang="en-US" sz="1200" kern="1200" dirty="0" smtClean="0">
                <a:solidFill>
                  <a:schemeClr val="tx1"/>
                </a:solidFill>
                <a:effectLst/>
                <a:latin typeface="+mn-lt"/>
                <a:ea typeface="+mn-ea"/>
                <a:cs typeface="+mn-cs"/>
              </a:rPr>
              <a:t>The PD/PI had all necessary resources.</a:t>
            </a:r>
          </a:p>
          <a:p>
            <a:pPr lvl="0"/>
            <a:r>
              <a:rPr lang="en-US" sz="1200" kern="1200" dirty="0" smtClean="0">
                <a:solidFill>
                  <a:schemeClr val="tx1"/>
                </a:solidFill>
                <a:effectLst/>
                <a:latin typeface="+mn-lt"/>
                <a:ea typeface="+mn-ea"/>
                <a:cs typeface="+mn-cs"/>
              </a:rPr>
              <a:t>Technology was too specific for technical assistance.</a:t>
            </a:r>
          </a:p>
          <a:p>
            <a:pPr lvl="0"/>
            <a:r>
              <a:rPr lang="en-US" sz="1200" kern="1200" dirty="0" smtClean="0">
                <a:solidFill>
                  <a:schemeClr val="tx1"/>
                </a:solidFill>
                <a:effectLst/>
                <a:latin typeface="+mn-lt"/>
                <a:ea typeface="+mn-ea"/>
                <a:cs typeface="+mn-cs"/>
              </a:rPr>
              <a:t>Collaborators provided enough technical assistance. </a:t>
            </a:r>
          </a:p>
          <a:p>
            <a:r>
              <a:rPr lang="en-US" sz="1200" kern="1200" dirty="0" smtClean="0">
                <a:solidFill>
                  <a:schemeClr val="tx1"/>
                </a:solidFill>
                <a:effectLst/>
                <a:latin typeface="+mn-lt"/>
                <a:ea typeface="+mn-ea"/>
                <a:cs typeface="+mn-cs"/>
              </a:rPr>
              <a:t>Several PD/PIs stated that the only helpful technical assistance would have been additional funding and a longer grant period. Others specifically mentioned that funding cuts significantly impacted the project outcomes.</a:t>
            </a:r>
          </a:p>
          <a:p>
            <a:r>
              <a:rPr lang="en-US" sz="1200" kern="1200" dirty="0" smtClean="0">
                <a:solidFill>
                  <a:schemeClr val="tx1"/>
                </a:solidFill>
                <a:effectLst/>
                <a:latin typeface="+mn-lt"/>
                <a:ea typeface="+mn-ea"/>
                <a:cs typeface="+mn-cs"/>
              </a:rPr>
              <a:t>Participants reported that technical assistance from NCI could potentially be useful if PD/PIs were provided with access to existing resources and expertise from related fields. Others thought that NCI could potentially help connect them to companies or access other programs to obtain samples for technology testing. </a:t>
            </a:r>
          </a:p>
          <a:p>
            <a:endParaRPr lang="en-US" dirty="0"/>
          </a:p>
        </p:txBody>
      </p:sp>
      <p:sp>
        <p:nvSpPr>
          <p:cNvPr id="4" name="Slide Number Placeholder 3"/>
          <p:cNvSpPr>
            <a:spLocks noGrp="1"/>
          </p:cNvSpPr>
          <p:nvPr>
            <p:ph type="sldNum" sz="quarter" idx="10"/>
          </p:nvPr>
        </p:nvSpPr>
        <p:spPr/>
        <p:txBody>
          <a:bodyPr/>
          <a:lstStyle/>
          <a:p>
            <a:fld id="{F508309F-C5E8-4E50-8C0E-9C247A6E6AFD}" type="slidenum">
              <a:rPr lang="en-US" smtClean="0"/>
              <a:t>13</a:t>
            </a:fld>
            <a:endParaRPr lang="en-US"/>
          </a:p>
        </p:txBody>
      </p:sp>
    </p:spTree>
    <p:extLst>
      <p:ext uri="{BB962C8B-B14F-4D97-AF65-F5344CB8AC3E}">
        <p14:creationId xmlns:p14="http://schemas.microsoft.com/office/powerpoint/2010/main" val="121930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important goal of the IMAT program is to encourage further use of the technologies among researchers and clinicians to help benefit cancer-relevant communities. During the interviews, PD/PIs were asked about their knowledge of practical uses and applications of their technology. Common responses included use of technology by other labs and researchers, use as a starting point for additional research, publications and presentations, and commercialization efforts.</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as well as receiving requests from other scientists, labs, and companies to use their methods, technologies, and techniques. Additionally, participants also reported that the innovative technology has been used as the basis for both internal and external research groups.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PD/PIs discussed presentations and publications (n=32/119; 27%) as a key factor to extending the technology further. Participants reported that publications have led to increased citations and collaborations, and the increased exposure has helped raise more awareness about the utility of the respective technologies.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vast majority of awardees presented findings from their IMAT research at scientific meetings or conferences (95%), gave seminars (89%), and presented to clinical audiences (65%). </a:t>
            </a:r>
          </a:p>
        </p:txBody>
      </p:sp>
      <p:sp>
        <p:nvSpPr>
          <p:cNvPr id="4" name="Slide Number Placeholder 3"/>
          <p:cNvSpPr>
            <a:spLocks noGrp="1"/>
          </p:cNvSpPr>
          <p:nvPr>
            <p:ph type="sldNum" sz="quarter" idx="10"/>
          </p:nvPr>
        </p:nvSpPr>
        <p:spPr/>
        <p:txBody>
          <a:bodyPr/>
          <a:lstStyle/>
          <a:p>
            <a:fld id="{F508309F-C5E8-4E50-8C0E-9C247A6E6AFD}" type="slidenum">
              <a:rPr lang="en-US" smtClean="0"/>
              <a:t>14</a:t>
            </a:fld>
            <a:endParaRPr lang="en-US"/>
          </a:p>
        </p:txBody>
      </p:sp>
    </p:spTree>
    <p:extLst>
      <p:ext uri="{BB962C8B-B14F-4D97-AF65-F5344CB8AC3E}">
        <p14:creationId xmlns:p14="http://schemas.microsoft.com/office/powerpoint/2010/main" val="2691726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PD/PIs discussed presentations and publications (n=32/119; 27%) as a key factor to extending the technology further. Participants reported that publications have led to increased citations and collaborations, and the increased exposure has helped raise more awareness about the utility of the respective technologies.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85% of PD/PIs wrote papers and publications to</a:t>
            </a:r>
            <a:r>
              <a:rPr lang="en-US" sz="1200" kern="1200" baseline="0" dirty="0" smtClean="0">
                <a:solidFill>
                  <a:schemeClr val="tx1"/>
                </a:solidFill>
                <a:effectLst/>
                <a:latin typeface="+mn-lt"/>
                <a:ea typeface="+mn-ea"/>
                <a:cs typeface="+mn-cs"/>
              </a:rPr>
              <a:t> disseminate their technologies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dirty="0" smtClean="0"/>
              <a:t>Multiple grant awards from different fiscal years can contribute to the development of a single publication. In this case, an individual publication was attributed to multiple grant years. As a result, the sum of all publications by grant award year was greater than the number of unique publications.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15</a:t>
            </a:fld>
            <a:endParaRPr lang="en-US"/>
          </a:p>
        </p:txBody>
      </p:sp>
    </p:spTree>
    <p:extLst>
      <p:ext uri="{BB962C8B-B14F-4D97-AF65-F5344CB8AC3E}">
        <p14:creationId xmlns:p14="http://schemas.microsoft.com/office/powerpoint/2010/main" val="23436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Publication Distribution Within the Comparison Group. Compared with the 2,054 unique publications attributed to 705 IMAT-funded grants, 733 unique manuscripts were attributed to 473 Comparison Group-funded grants over the same time period (Figure 23). Of 473 comparison grants, 50.3% (n=238) produced publications, which is less than the 63.4% IMAT-funded research grants that produced publications noted earlier.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16</a:t>
            </a:fld>
            <a:endParaRPr lang="en-US"/>
          </a:p>
        </p:txBody>
      </p:sp>
    </p:spTree>
    <p:extLst>
      <p:ext uri="{BB962C8B-B14F-4D97-AF65-F5344CB8AC3E}">
        <p14:creationId xmlns:p14="http://schemas.microsoft.com/office/powerpoint/2010/main" val="4268265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those submitting patents, more than half had already received approval (n=111; 53%), most of the others were submitted (n=69; 33%) several (n=23; 11%) were still in the planning phase, and 2% had been rejected (n=5). Of those submitting licenses, 41% (n=65) already received approval, 14% (n=22) were submitted, 44% (n=70) were still in the planning phase, and 1% (n=2) had been rejected.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508309F-C5E8-4E50-8C0E-9C247A6E6AFD}" type="slidenum">
              <a:rPr lang="en-US" smtClean="0"/>
              <a:t>17</a:t>
            </a:fld>
            <a:endParaRPr lang="en-US"/>
          </a:p>
        </p:txBody>
      </p:sp>
    </p:spTree>
    <p:extLst>
      <p:ext uri="{BB962C8B-B14F-4D97-AF65-F5344CB8AC3E}">
        <p14:creationId xmlns:p14="http://schemas.microsoft.com/office/powerpoint/2010/main" val="1786066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01167" y="207263"/>
            <a:ext cx="9656064" cy="7357872"/>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15734" y="1000026"/>
            <a:ext cx="8222742" cy="3316224"/>
          </a:xfrm>
        </p:spPr>
        <p:txBody>
          <a:bodyPr anchor="b">
            <a:normAutofit/>
          </a:bodyPr>
          <a:lstStyle>
            <a:lvl1pPr algn="ctr">
              <a:lnSpc>
                <a:spcPct val="85000"/>
              </a:lnSpc>
              <a:defRPr sz="66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410363" y="4385587"/>
            <a:ext cx="7233485" cy="1573254"/>
          </a:xfrm>
        </p:spPr>
        <p:txBody>
          <a:bodyPr>
            <a:normAutofit/>
          </a:bodyPr>
          <a:lstStyle>
            <a:lvl1pPr marL="0" indent="0" algn="ctr">
              <a:spcBef>
                <a:spcPts val="1100"/>
              </a:spcBef>
              <a:buNone/>
              <a:defRPr sz="1980">
                <a:solidFill>
                  <a:srgbClr val="FFFFFF"/>
                </a:solidFill>
              </a:defRPr>
            </a:lvl1pPr>
            <a:lvl2pPr marL="377190" indent="0" algn="ctr">
              <a:buNone/>
              <a:defRPr sz="1980"/>
            </a:lvl2pPr>
            <a:lvl3pPr marL="754380" indent="0" algn="ctr">
              <a:buNone/>
              <a:defRPr sz="1980"/>
            </a:lvl3pPr>
            <a:lvl4pPr marL="1131570" indent="0" algn="ctr">
              <a:buNone/>
              <a:defRPr sz="1650"/>
            </a:lvl4pPr>
            <a:lvl5pPr marL="1508760" indent="0" algn="ctr">
              <a:buNone/>
              <a:defRPr sz="1650"/>
            </a:lvl5pPr>
            <a:lvl6pPr marL="1885950" indent="0" algn="ctr">
              <a:buNone/>
              <a:defRPr sz="1650"/>
            </a:lvl6pPr>
            <a:lvl7pPr marL="2263140" indent="0" algn="ctr">
              <a:buNone/>
              <a:defRPr sz="1650"/>
            </a:lvl7pPr>
            <a:lvl8pPr marL="2640330" indent="0" algn="ctr">
              <a:buNone/>
              <a:defRPr sz="1650"/>
            </a:lvl8pPr>
            <a:lvl9pPr marL="3017520" indent="0" algn="ctr">
              <a:buNone/>
              <a:defRPr sz="165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9327DF7-AFB1-4D08-AE45-803672420B66}" type="slidenum">
              <a:rPr lang="en-US" smtClean="0"/>
              <a:pPr/>
              <a:t>‹#›</a:t>
            </a:fld>
            <a:endParaRPr lang="en-US"/>
          </a:p>
        </p:txBody>
      </p:sp>
      <p:cxnSp>
        <p:nvCxnSpPr>
          <p:cNvPr id="8" name="Straight Connector 7"/>
          <p:cNvCxnSpPr/>
          <p:nvPr/>
        </p:nvCxnSpPr>
        <p:spPr>
          <a:xfrm>
            <a:off x="1632395" y="4231640"/>
            <a:ext cx="678942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9043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2975" y="1243584"/>
            <a:ext cx="3118104" cy="1969008"/>
          </a:xfrm>
        </p:spPr>
        <p:txBody>
          <a:bodyPr anchor="b">
            <a:noAutofit/>
          </a:bodyPr>
          <a:lstStyle>
            <a:lvl1pPr>
              <a:lnSpc>
                <a:spcPct val="90000"/>
              </a:lnSpc>
              <a:defRPr sz="33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421018" y="1212494"/>
            <a:ext cx="4683473" cy="5264507"/>
          </a:xfrm>
        </p:spPr>
        <p:txBody>
          <a:bodyPr lIns="274320" tIns="182880" anchor="t">
            <a:normAutofit/>
          </a:bodyPr>
          <a:lstStyle>
            <a:lvl1pPr marL="0" indent="0">
              <a:buNone/>
              <a:defRPr sz="231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942975" y="3212592"/>
            <a:ext cx="3118104" cy="3264408"/>
          </a:xfrm>
        </p:spPr>
        <p:txBody>
          <a:bodyPr>
            <a:normAutofit/>
          </a:bodyPr>
          <a:lstStyle>
            <a:lvl1pPr marL="0" indent="0">
              <a:lnSpc>
                <a:spcPct val="100000"/>
              </a:lnSpc>
              <a:spcBef>
                <a:spcPts val="880"/>
              </a:spcBef>
              <a:buNone/>
              <a:defRPr sz="1403"/>
            </a:lvl1pPr>
            <a:lvl2pPr marL="377190" indent="0">
              <a:buNone/>
              <a:defRPr sz="990"/>
            </a:lvl2pPr>
            <a:lvl3pPr marL="754380" indent="0">
              <a:buNone/>
              <a:defRPr sz="825"/>
            </a:lvl3pPr>
            <a:lvl4pPr marL="1131570" indent="0">
              <a:buNone/>
              <a:defRPr sz="743"/>
            </a:lvl4pPr>
            <a:lvl5pPr marL="1508760" indent="0">
              <a:buNone/>
              <a:defRPr sz="743"/>
            </a:lvl5pPr>
            <a:lvl6pPr marL="1885950" indent="0">
              <a:buNone/>
              <a:defRPr sz="743"/>
            </a:lvl6pPr>
            <a:lvl7pPr marL="2263140" indent="0">
              <a:buNone/>
              <a:defRPr sz="743"/>
            </a:lvl7pPr>
            <a:lvl8pPr marL="2640330" indent="0">
              <a:buNone/>
              <a:defRPr sz="743"/>
            </a:lvl8pPr>
            <a:lvl9pPr marL="3017520" indent="0">
              <a:buNone/>
              <a:defRPr sz="743"/>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DC1579-8E64-46BA-B339-7D7569793BA3}"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3422862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3F505-FC3D-417E-9E5B-91167C4F6366}"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208405935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863600"/>
            <a:ext cx="1917383" cy="61315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5" y="863600"/>
            <a:ext cx="6129338" cy="61315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FCE89-D441-42A4-B01A-075770EB04D3}"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15096930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1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22CA9-C44B-4E58-BC26-4B4414237B2B}" type="slidenum">
              <a:rPr lang="en-US" smtClean="0"/>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675724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2800" y="1330052"/>
            <a:ext cx="8222742" cy="3316224"/>
          </a:xfrm>
        </p:spPr>
        <p:txBody>
          <a:bodyPr anchor="b">
            <a:noAutofit/>
          </a:bodyPr>
          <a:lstStyle>
            <a:lvl1pPr algn="ctr">
              <a:lnSpc>
                <a:spcPct val="85000"/>
              </a:lnSpc>
              <a:defRPr sz="66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410691" y="4708456"/>
            <a:ext cx="7234504" cy="1545647"/>
          </a:xfrm>
        </p:spPr>
        <p:txBody>
          <a:bodyPr anchor="t">
            <a:normAutofit/>
          </a:bodyPr>
          <a:lstStyle>
            <a:lvl1pPr marL="0" indent="0" algn="ctr">
              <a:buNone/>
              <a:defRPr sz="1980">
                <a:solidFill>
                  <a:schemeClr val="accent1"/>
                </a:solidFill>
              </a:defRPr>
            </a:lvl1pPr>
            <a:lvl2pPr marL="377190" indent="0">
              <a:buNone/>
              <a:defRPr sz="1485">
                <a:solidFill>
                  <a:schemeClr val="tx1">
                    <a:tint val="75000"/>
                  </a:schemeClr>
                </a:solidFill>
              </a:defRPr>
            </a:lvl2pPr>
            <a:lvl3pPr marL="754380" indent="0">
              <a:buNone/>
              <a:defRPr sz="1320">
                <a:solidFill>
                  <a:schemeClr val="tx1">
                    <a:tint val="75000"/>
                  </a:schemeClr>
                </a:solidFill>
              </a:defRPr>
            </a:lvl3pPr>
            <a:lvl4pPr marL="1131570" indent="0">
              <a:buNone/>
              <a:defRPr sz="1155">
                <a:solidFill>
                  <a:schemeClr val="tx1">
                    <a:tint val="75000"/>
                  </a:schemeClr>
                </a:solidFill>
              </a:defRPr>
            </a:lvl4pPr>
            <a:lvl5pPr marL="1508760" indent="0">
              <a:buNone/>
              <a:defRPr sz="1155">
                <a:solidFill>
                  <a:schemeClr val="tx1">
                    <a:tint val="75000"/>
                  </a:schemeClr>
                </a:solidFill>
              </a:defRPr>
            </a:lvl5pPr>
            <a:lvl6pPr marL="1885950" indent="0">
              <a:buNone/>
              <a:defRPr sz="1155">
                <a:solidFill>
                  <a:schemeClr val="tx1">
                    <a:tint val="75000"/>
                  </a:schemeClr>
                </a:solidFill>
              </a:defRPr>
            </a:lvl6pPr>
            <a:lvl7pPr marL="2263140" indent="0">
              <a:buNone/>
              <a:defRPr sz="1155">
                <a:solidFill>
                  <a:schemeClr val="tx1">
                    <a:tint val="75000"/>
                  </a:schemeClr>
                </a:solidFill>
              </a:defRPr>
            </a:lvl7pPr>
            <a:lvl8pPr marL="2640330" indent="0">
              <a:buNone/>
              <a:defRPr sz="1155">
                <a:solidFill>
                  <a:schemeClr val="tx1">
                    <a:tint val="75000"/>
                  </a:schemeClr>
                </a:solidFill>
              </a:defRPr>
            </a:lvl8pPr>
            <a:lvl9pPr marL="3017520" indent="0">
              <a:buNone/>
              <a:defRPr sz="1155">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36105A-65FF-49C7-8254-F7225D9BC63A}" type="slidenum">
              <a:rPr lang="en-US" smtClean="0"/>
              <a:pPr/>
              <a:t>‹#›</a:t>
            </a:fld>
            <a:endParaRPr lang="en-US"/>
          </a:p>
        </p:txBody>
      </p:sp>
      <p:cxnSp>
        <p:nvCxnSpPr>
          <p:cNvPr id="7" name="Straight Connector 6"/>
          <p:cNvCxnSpPr/>
          <p:nvPr/>
        </p:nvCxnSpPr>
        <p:spPr>
          <a:xfrm>
            <a:off x="1634491" y="4556462"/>
            <a:ext cx="678942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10918600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331719"/>
            <a:ext cx="3922776" cy="4559808"/>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70780" y="2331720"/>
            <a:ext cx="3922776" cy="4559808"/>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D7781-C239-496F-BEFC-F6F88DD8D1AB}" type="slidenum">
              <a:rPr lang="en-US" smtClean="0"/>
              <a:pPr/>
              <a:t>‹#›</a:t>
            </a:fld>
            <a:endParaRPr lang="en-US"/>
          </a:p>
        </p:txBody>
      </p:sp>
    </p:spTree>
    <p:extLst>
      <p:ext uri="{BB962C8B-B14F-4D97-AF65-F5344CB8AC3E}">
        <p14:creationId xmlns:p14="http://schemas.microsoft.com/office/powerpoint/2010/main" val="233153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2975" y="2268379"/>
            <a:ext cx="3922776" cy="880872"/>
          </a:xfrm>
        </p:spPr>
        <p:txBody>
          <a:bodyPr anchor="ctr"/>
          <a:lstStyle>
            <a:lvl1pPr marL="0" indent="0">
              <a:spcBef>
                <a:spcPts val="0"/>
              </a:spcBef>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p:cNvSpPr>
            <a:spLocks noGrp="1"/>
          </p:cNvSpPr>
          <p:nvPr>
            <p:ph sz="half" idx="2"/>
          </p:nvPr>
        </p:nvSpPr>
        <p:spPr>
          <a:xfrm>
            <a:off x="942975" y="3084347"/>
            <a:ext cx="3922776"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72068" y="2265570"/>
            <a:ext cx="3922776" cy="880872"/>
          </a:xfrm>
        </p:spPr>
        <p:txBody>
          <a:bodyPr anchor="ctr"/>
          <a:lstStyle>
            <a:lvl1pPr marL="0" indent="0">
              <a:spcBef>
                <a:spcPts val="0"/>
              </a:spcBef>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6" name="Content Placeholder 5"/>
          <p:cNvSpPr>
            <a:spLocks noGrp="1"/>
          </p:cNvSpPr>
          <p:nvPr>
            <p:ph sz="quarter" idx="4"/>
          </p:nvPr>
        </p:nvSpPr>
        <p:spPr>
          <a:xfrm>
            <a:off x="5172068" y="3081898"/>
            <a:ext cx="3922776"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864F1-5FA9-4DF1-A723-549EFFC3875F}"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29096171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2975" y="2268379"/>
            <a:ext cx="4082508" cy="880872"/>
          </a:xfrm>
        </p:spPr>
        <p:txBody>
          <a:bodyPr anchor="ctr"/>
          <a:lstStyle>
            <a:lvl1pPr marL="0" indent="0">
              <a:spcBef>
                <a:spcPts val="0"/>
              </a:spcBef>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Click to edit Master text styles</a:t>
            </a:r>
          </a:p>
        </p:txBody>
      </p:sp>
      <p:sp>
        <p:nvSpPr>
          <p:cNvPr id="4" name="Content Placeholder 3"/>
          <p:cNvSpPr>
            <a:spLocks noGrp="1"/>
          </p:cNvSpPr>
          <p:nvPr>
            <p:ph sz="half" idx="2"/>
          </p:nvPr>
        </p:nvSpPr>
        <p:spPr>
          <a:xfrm>
            <a:off x="942975" y="3081898"/>
            <a:ext cx="2052986"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89034" y="2265570"/>
            <a:ext cx="3905810" cy="880872"/>
          </a:xfrm>
        </p:spPr>
        <p:txBody>
          <a:bodyPr anchor="ctr"/>
          <a:lstStyle>
            <a:lvl1pPr marL="0" indent="0">
              <a:spcBef>
                <a:spcPts val="0"/>
              </a:spcBef>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dirty="0"/>
              <a:t>Click to edit Master text styles</a:t>
            </a:r>
          </a:p>
        </p:txBody>
      </p:sp>
      <p:sp>
        <p:nvSpPr>
          <p:cNvPr id="6" name="Content Placeholder 5"/>
          <p:cNvSpPr>
            <a:spLocks noGrp="1"/>
          </p:cNvSpPr>
          <p:nvPr>
            <p:ph sz="quarter" idx="4"/>
          </p:nvPr>
        </p:nvSpPr>
        <p:spPr>
          <a:xfrm>
            <a:off x="5163934" y="3081898"/>
            <a:ext cx="1905239"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864F1-5FA9-4DF1-A723-549EFFC3875F}" type="slidenum">
              <a:rPr lang="en-US" smtClean="0"/>
              <a:pPr/>
              <a:t>‹#›</a:t>
            </a:fld>
            <a:endParaRPr lang="en-US"/>
          </a:p>
        </p:txBody>
      </p:sp>
      <p:sp>
        <p:nvSpPr>
          <p:cNvPr id="11" name="Content Placeholder 3"/>
          <p:cNvSpPr>
            <a:spLocks noGrp="1"/>
          </p:cNvSpPr>
          <p:nvPr>
            <p:ph sz="half" idx="13"/>
          </p:nvPr>
        </p:nvSpPr>
        <p:spPr>
          <a:xfrm>
            <a:off x="3124660" y="3081898"/>
            <a:ext cx="1910575"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5"/>
          <p:cNvSpPr>
            <a:spLocks noGrp="1"/>
          </p:cNvSpPr>
          <p:nvPr>
            <p:ph sz="quarter" idx="14"/>
          </p:nvPr>
        </p:nvSpPr>
        <p:spPr>
          <a:xfrm>
            <a:off x="7197872" y="3081898"/>
            <a:ext cx="1905239" cy="3834384"/>
          </a:xfrm>
        </p:spPr>
        <p:txBody>
          <a:bodyPr/>
          <a:lstStyle>
            <a:lvl1pPr>
              <a:defRPr sz="1815"/>
            </a:lvl1pPr>
            <a:lvl2pPr>
              <a:defRPr sz="1650"/>
            </a:lvl2pPr>
            <a:lvl3pPr>
              <a:defRPr sz="1485"/>
            </a:lvl3pPr>
            <a:lvl4pPr>
              <a:defRPr sz="1320"/>
            </a:lvl4pPr>
            <a:lvl5pPr>
              <a:defRPr sz="1320"/>
            </a:lvl5pPr>
            <a:lvl6pPr>
              <a:defRPr sz="1320"/>
            </a:lvl6pPr>
            <a:lvl7pPr>
              <a:defRPr sz="1320"/>
            </a:lvl7pPr>
            <a:lvl8pPr>
              <a:defRPr sz="1320"/>
            </a:lvl8pPr>
            <a:lvl9pPr>
              <a:defRPr sz="13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316959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3DDD5-F7A5-474C-BFEB-0829E98D683A}"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13046627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FD6A15-B725-4C9F-804F-D9B617C3C379}"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21019506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2975" y="1243584"/>
            <a:ext cx="3118104" cy="1969008"/>
          </a:xfrm>
        </p:spPr>
        <p:txBody>
          <a:bodyPr anchor="b">
            <a:noAutofit/>
          </a:bodyPr>
          <a:lstStyle>
            <a:lvl1pPr>
              <a:lnSpc>
                <a:spcPct val="90000"/>
              </a:lnSpc>
              <a:defRPr sz="3300" b="0"/>
            </a:lvl1pPr>
          </a:lstStyle>
          <a:p>
            <a:r>
              <a:rPr lang="en-US"/>
              <a:t>Click to edit Master title style</a:t>
            </a:r>
            <a:endParaRPr lang="en-US" dirty="0"/>
          </a:p>
        </p:txBody>
      </p:sp>
      <p:sp>
        <p:nvSpPr>
          <p:cNvPr id="3" name="Content Placeholder 2"/>
          <p:cNvSpPr>
            <a:spLocks noGrp="1"/>
          </p:cNvSpPr>
          <p:nvPr>
            <p:ph idx="1"/>
          </p:nvPr>
        </p:nvSpPr>
        <p:spPr>
          <a:xfrm>
            <a:off x="4542245" y="1243584"/>
            <a:ext cx="4564602" cy="5285232"/>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2975" y="3212592"/>
            <a:ext cx="3118104" cy="3316224"/>
          </a:xfrm>
        </p:spPr>
        <p:txBody>
          <a:bodyPr>
            <a:normAutofit/>
          </a:bodyPr>
          <a:lstStyle>
            <a:lvl1pPr marL="0" indent="0">
              <a:lnSpc>
                <a:spcPct val="100000"/>
              </a:lnSpc>
              <a:spcBef>
                <a:spcPts val="880"/>
              </a:spcBef>
              <a:buNone/>
              <a:defRPr sz="1403"/>
            </a:lvl1pPr>
            <a:lvl2pPr marL="377190" indent="0">
              <a:buNone/>
              <a:defRPr sz="990"/>
            </a:lvl2pPr>
            <a:lvl3pPr marL="754380" indent="0">
              <a:buNone/>
              <a:defRPr sz="825"/>
            </a:lvl3pPr>
            <a:lvl4pPr marL="1131570" indent="0">
              <a:buNone/>
              <a:defRPr sz="743"/>
            </a:lvl4pPr>
            <a:lvl5pPr marL="1508760" indent="0">
              <a:buNone/>
              <a:defRPr sz="743"/>
            </a:lvl5pPr>
            <a:lvl6pPr marL="1885950" indent="0">
              <a:buNone/>
              <a:defRPr sz="743"/>
            </a:lvl6pPr>
            <a:lvl7pPr marL="2263140" indent="0">
              <a:buNone/>
              <a:defRPr sz="743"/>
            </a:lvl7pPr>
            <a:lvl8pPr marL="2640330" indent="0">
              <a:buNone/>
              <a:defRPr sz="743"/>
            </a:lvl8pPr>
            <a:lvl9pPr marL="3017520" indent="0">
              <a:buNone/>
              <a:defRPr sz="743"/>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F7E88-0EC5-4B8D-97BF-CEEB287633D4}"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34998360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201168" y="207264"/>
            <a:ext cx="9656064" cy="735787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2975" y="690880"/>
            <a:ext cx="8147304" cy="15372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2977" y="2331720"/>
            <a:ext cx="8145118" cy="4577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2972" y="7053674"/>
            <a:ext cx="1921487" cy="413808"/>
          </a:xfrm>
          <a:prstGeom prst="rect">
            <a:avLst/>
          </a:prstGeom>
        </p:spPr>
        <p:txBody>
          <a:bodyPr vert="horz" lIns="91440" tIns="45720" rIns="91440" bIns="45720" rtlCol="0" anchor="ctr"/>
          <a:lstStyle>
            <a:lvl1pPr algn="l">
              <a:defRPr sz="1100">
                <a:solidFill>
                  <a:schemeClr val="accent1"/>
                </a:solidFill>
              </a:defRPr>
            </a:lvl1pPr>
          </a:lstStyle>
          <a:p>
            <a:r>
              <a:rPr lang="en-US"/>
              <a:t>9/21/2004</a:t>
            </a:r>
          </a:p>
        </p:txBody>
      </p:sp>
      <p:sp>
        <p:nvSpPr>
          <p:cNvPr id="5" name="Footer Placeholder 4"/>
          <p:cNvSpPr>
            <a:spLocks noGrp="1"/>
          </p:cNvSpPr>
          <p:nvPr>
            <p:ph type="ftr" sz="quarter" idx="3"/>
          </p:nvPr>
        </p:nvSpPr>
        <p:spPr>
          <a:xfrm>
            <a:off x="3258048" y="7053674"/>
            <a:ext cx="3892164" cy="413808"/>
          </a:xfrm>
          <a:prstGeom prst="rect">
            <a:avLst/>
          </a:prstGeom>
        </p:spPr>
        <p:txBody>
          <a:bodyPr vert="horz" lIns="91440" tIns="45720" rIns="91440" bIns="45720" rtlCol="0" anchor="ctr"/>
          <a:lstStyle>
            <a:lvl1pPr algn="ctr">
              <a:defRPr sz="1100">
                <a:solidFill>
                  <a:schemeClr val="accent1"/>
                </a:solidFill>
              </a:defRPr>
            </a:lvl1pPr>
          </a:lstStyle>
          <a:p>
            <a:endParaRPr lang="en-US"/>
          </a:p>
        </p:txBody>
      </p:sp>
      <p:sp>
        <p:nvSpPr>
          <p:cNvPr id="6" name="Slide Number Placeholder 5"/>
          <p:cNvSpPr>
            <a:spLocks noGrp="1"/>
          </p:cNvSpPr>
          <p:nvPr>
            <p:ph type="sldNum" sz="quarter" idx="4"/>
          </p:nvPr>
        </p:nvSpPr>
        <p:spPr>
          <a:xfrm>
            <a:off x="7696864" y="7053674"/>
            <a:ext cx="1407629" cy="413808"/>
          </a:xfrm>
          <a:prstGeom prst="rect">
            <a:avLst/>
          </a:prstGeom>
        </p:spPr>
        <p:txBody>
          <a:bodyPr vert="horz" lIns="91440" tIns="45720" rIns="91440" bIns="45720" rtlCol="0" anchor="ctr"/>
          <a:lstStyle>
            <a:lvl1pPr algn="r">
              <a:defRPr sz="1100">
                <a:solidFill>
                  <a:schemeClr val="accent1"/>
                </a:solidFill>
              </a:defRPr>
            </a:lvl1pPr>
          </a:lstStyle>
          <a:p>
            <a:fld id="{77DC8BA6-7D24-4F41-BD4B-A397A7F8FD74}" type="slidenum">
              <a:rPr lang="en-US" smtClean="0"/>
              <a:pPr/>
              <a:t>‹#›</a:t>
            </a:fld>
            <a:endParaRPr lang="en-US"/>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37288" y="7055185"/>
            <a:ext cx="449805" cy="449585"/>
          </a:xfrm>
          <a:prstGeom prst="rect">
            <a:avLst/>
          </a:prstGeom>
        </p:spPr>
      </p:pic>
    </p:spTree>
    <p:extLst>
      <p:ext uri="{BB962C8B-B14F-4D97-AF65-F5344CB8AC3E}">
        <p14:creationId xmlns:p14="http://schemas.microsoft.com/office/powerpoint/2010/main" val="30361252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8" r:id="rId6"/>
    <p:sldLayoutId id="2147483702" r:id="rId7"/>
    <p:sldLayoutId id="2147483703" r:id="rId8"/>
    <p:sldLayoutId id="2147483704" r:id="rId9"/>
    <p:sldLayoutId id="2147483705" r:id="rId10"/>
    <p:sldLayoutId id="2147483706" r:id="rId11"/>
    <p:sldLayoutId id="2147483707" r:id="rId12"/>
  </p:sldLayoutIdLst>
  <p:timing>
    <p:tnLst>
      <p:par>
        <p:cTn id="1" dur="indefinite" restart="never" nodeType="tmRoot"/>
      </p:par>
    </p:tnLst>
  </p:timing>
  <p:hf hdr="0" ftr="0"/>
  <p:txStyles>
    <p:titleStyle>
      <a:lvl1pPr algn="l" defTabSz="75438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188595" indent="-150876" algn="l" defTabSz="754380" rtl="0" eaLnBrk="1" latinLnBrk="0" hangingPunct="1">
        <a:lnSpc>
          <a:spcPct val="90000"/>
        </a:lnSpc>
        <a:spcBef>
          <a:spcPts val="1100"/>
        </a:spcBef>
        <a:buClr>
          <a:schemeClr val="accent1"/>
        </a:buClr>
        <a:buSzPct val="80000"/>
        <a:buFont typeface="Corbel" pitchFamily="34" charset="0"/>
        <a:buChar char="•"/>
        <a:defRPr sz="2200" kern="1200">
          <a:solidFill>
            <a:schemeClr val="accent1"/>
          </a:solidFill>
          <a:latin typeface="+mn-lt"/>
          <a:ea typeface="+mn-ea"/>
          <a:cs typeface="+mn-cs"/>
        </a:defRPr>
      </a:lvl1pPr>
      <a:lvl2pPr marL="377190"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980" kern="1200">
          <a:solidFill>
            <a:schemeClr val="accent1"/>
          </a:solidFill>
          <a:latin typeface="+mn-lt"/>
          <a:ea typeface="+mn-ea"/>
          <a:cs typeface="+mn-cs"/>
        </a:defRPr>
      </a:lvl2pPr>
      <a:lvl3pPr marL="603504"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760" kern="1200">
          <a:solidFill>
            <a:schemeClr val="accent1"/>
          </a:solidFill>
          <a:latin typeface="+mn-lt"/>
          <a:ea typeface="+mn-ea"/>
          <a:cs typeface="+mn-cs"/>
        </a:defRPr>
      </a:lvl3pPr>
      <a:lvl4pPr marL="829818"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4pPr>
      <a:lvl5pPr marL="1012132"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5pPr>
      <a:lvl6pPr marL="121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6pPr>
      <a:lvl7pPr marL="143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7pPr>
      <a:lvl8pPr marL="165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8pPr>
      <a:lvl9pPr marL="187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1.emf"/><Relationship Id="rId5" Type="http://schemas.openxmlformats.org/officeDocument/2006/relationships/image" Target="../media/image12.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8.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emf"/><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734" y="1915886"/>
            <a:ext cx="8222742" cy="2400364"/>
          </a:xfrm>
        </p:spPr>
        <p:txBody>
          <a:bodyPr>
            <a:normAutofit fontScale="90000"/>
          </a:bodyPr>
          <a:lstStyle/>
          <a:p>
            <a:r>
              <a:rPr lang="en-US" dirty="0" smtClean="0"/>
              <a:t>Process &amp; Outcome</a:t>
            </a:r>
            <a:r>
              <a:rPr lang="en-US" dirty="0"/>
              <a:t/>
            </a:r>
            <a:br>
              <a:rPr lang="en-US" dirty="0"/>
            </a:br>
            <a:r>
              <a:rPr lang="en-US" dirty="0" smtClean="0"/>
              <a:t>Evaluation</a:t>
            </a:r>
            <a:endParaRPr lang="en-US" dirty="0"/>
          </a:p>
        </p:txBody>
      </p:sp>
      <p:sp>
        <p:nvSpPr>
          <p:cNvPr id="3" name="Subtitle 2"/>
          <p:cNvSpPr>
            <a:spLocks noGrp="1"/>
          </p:cNvSpPr>
          <p:nvPr>
            <p:ph type="subTitle" idx="1"/>
          </p:nvPr>
        </p:nvSpPr>
        <p:spPr>
          <a:xfrm>
            <a:off x="1410363" y="4385587"/>
            <a:ext cx="7233485" cy="1573254"/>
          </a:xfrm>
        </p:spPr>
        <p:txBody>
          <a:bodyPr>
            <a:normAutofit/>
          </a:bodyPr>
          <a:lstStyle/>
          <a:p>
            <a:r>
              <a:rPr lang="en-US" dirty="0" smtClean="0"/>
              <a:t>Jennifer Reineke Pohlhaus, PhD</a:t>
            </a:r>
          </a:p>
          <a:p>
            <a:r>
              <a:rPr lang="en-US" dirty="0" smtClean="0"/>
              <a:t>AEA Meeting 2016</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765"/>
          <a:stretch/>
        </p:blipFill>
        <p:spPr>
          <a:xfrm>
            <a:off x="291908" y="338335"/>
            <a:ext cx="5206946" cy="112954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36864" y="6147398"/>
            <a:ext cx="1289296" cy="1288666"/>
          </a:xfrm>
          <a:prstGeom prst="rect">
            <a:avLst/>
          </a:prstGeom>
        </p:spPr>
      </p:pic>
    </p:spTree>
    <p:extLst>
      <p:ext uri="{BB962C8B-B14F-4D97-AF65-F5344CB8AC3E}">
        <p14:creationId xmlns:p14="http://schemas.microsoft.com/office/powerpoint/2010/main" val="234628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4" y="690880"/>
            <a:ext cx="8554593" cy="1537208"/>
          </a:xfrm>
        </p:spPr>
        <p:txBody>
          <a:bodyPr/>
          <a:lstStyle/>
          <a:p>
            <a:r>
              <a:rPr lang="en-US" dirty="0" smtClean="0"/>
              <a:t>Population: Selection </a:t>
            </a:r>
            <a:r>
              <a:rPr lang="en-US" dirty="0"/>
              <a:t>and Sampling</a:t>
            </a:r>
          </a:p>
        </p:txBody>
      </p:sp>
      <p:pic>
        <p:nvPicPr>
          <p:cNvPr id="19" name="Content Placeholder 18"/>
          <p:cNvPicPr>
            <a:picLocks noGrp="1" noChangeAspect="1"/>
          </p:cNvPicPr>
          <p:nvPr>
            <p:ph sz="quarter" idx="4"/>
          </p:nvPr>
        </p:nvPicPr>
        <p:blipFill>
          <a:blip r:embed="rId2"/>
          <a:stretch>
            <a:fillRect/>
          </a:stretch>
        </p:blipFill>
        <p:spPr>
          <a:xfrm>
            <a:off x="5657121" y="4417756"/>
            <a:ext cx="3502782" cy="1874483"/>
          </a:xfrm>
          <a:prstGeom prst="rect">
            <a:avLst/>
          </a:prstGeom>
        </p:spPr>
      </p:pic>
      <p:sp>
        <p:nvSpPr>
          <p:cNvPr id="7" name="Slide Number Placeholder 6"/>
          <p:cNvSpPr>
            <a:spLocks noGrp="1"/>
          </p:cNvSpPr>
          <p:nvPr>
            <p:ph type="sldNum" sz="quarter" idx="12"/>
          </p:nvPr>
        </p:nvSpPr>
        <p:spPr/>
        <p:txBody>
          <a:bodyPr/>
          <a:lstStyle/>
          <a:p>
            <a:fld id="{349864F1-5FA9-4DF1-A723-549EFFC3875F}" type="slidenum">
              <a:rPr lang="en-US" smtClean="0"/>
              <a:pPr/>
              <a:t>10</a:t>
            </a:fld>
            <a:endParaRPr lang="en-US"/>
          </a:p>
        </p:txBody>
      </p:sp>
      <p:pic>
        <p:nvPicPr>
          <p:cNvPr id="14" name="Content Placeholder 13"/>
          <p:cNvPicPr>
            <a:picLocks noGrp="1" noChangeAspect="1"/>
          </p:cNvPicPr>
          <p:nvPr>
            <p:ph sz="half" idx="13"/>
          </p:nvPr>
        </p:nvPicPr>
        <p:blipFill>
          <a:blip r:embed="rId3"/>
          <a:stretch>
            <a:fillRect/>
          </a:stretch>
        </p:blipFill>
        <p:spPr>
          <a:xfrm>
            <a:off x="2617174" y="3609892"/>
            <a:ext cx="2979544" cy="2679590"/>
          </a:xfrm>
          <a:prstGeom prst="rect">
            <a:avLst/>
          </a:prstGeom>
        </p:spPr>
      </p:pic>
      <p:pic>
        <p:nvPicPr>
          <p:cNvPr id="6" name="Content Placeholder 5"/>
          <p:cNvPicPr>
            <a:picLocks noGrp="1" noChangeAspect="1"/>
          </p:cNvPicPr>
          <p:nvPr>
            <p:ph sz="half" idx="2"/>
          </p:nvPr>
        </p:nvPicPr>
        <p:blipFill>
          <a:blip r:embed="rId4"/>
          <a:stretch>
            <a:fillRect/>
          </a:stretch>
        </p:blipFill>
        <p:spPr>
          <a:xfrm>
            <a:off x="939646" y="1911332"/>
            <a:ext cx="8147304" cy="2419247"/>
          </a:xfrm>
          <a:prstGeom prst="rect">
            <a:avLst/>
          </a:prstGeom>
        </p:spPr>
      </p:pic>
    </p:spTree>
    <p:extLst>
      <p:ext uri="{BB962C8B-B14F-4D97-AF65-F5344CB8AC3E}">
        <p14:creationId xmlns:p14="http://schemas.microsoft.com/office/powerpoint/2010/main" val="303915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a:t>
            </a:r>
            <a:r>
              <a:rPr lang="en-US" dirty="0" smtClean="0"/>
              <a:t>Findings - Overall</a:t>
            </a:r>
            <a:endParaRPr lang="en-US" dirty="0"/>
          </a:p>
        </p:txBody>
      </p:sp>
      <p:sp>
        <p:nvSpPr>
          <p:cNvPr id="3" name="Content Placeholder 2"/>
          <p:cNvSpPr>
            <a:spLocks noGrp="1"/>
          </p:cNvSpPr>
          <p:nvPr>
            <p:ph idx="1"/>
          </p:nvPr>
        </p:nvSpPr>
        <p:spPr>
          <a:xfrm>
            <a:off x="942975" y="2058765"/>
            <a:ext cx="8145118" cy="4577080"/>
          </a:xfrm>
        </p:spPr>
        <p:txBody>
          <a:bodyPr>
            <a:normAutofit/>
          </a:bodyPr>
          <a:lstStyle/>
          <a:p>
            <a:r>
              <a:rPr lang="en-US" dirty="0"/>
              <a:t>Overall, the results of this evaluation suggest that IMAT is an </a:t>
            </a:r>
            <a:r>
              <a:rPr lang="en-US" b="1" dirty="0"/>
              <a:t>essential and productive program </a:t>
            </a:r>
            <a:r>
              <a:rPr lang="en-US" dirty="0"/>
              <a:t>within </a:t>
            </a:r>
            <a:r>
              <a:rPr lang="en-US" dirty="0" smtClean="0"/>
              <a:t>NCI</a:t>
            </a:r>
            <a:endParaRPr lang="en-US" dirty="0"/>
          </a:p>
          <a:p>
            <a:pPr lvl="0"/>
            <a:r>
              <a:rPr lang="en-US" dirty="0"/>
              <a:t>As reported by the PD/PIs, the IMAT program </a:t>
            </a:r>
            <a:r>
              <a:rPr lang="en-US" b="1" dirty="0"/>
              <a:t>fills a gap and funded major contributions </a:t>
            </a:r>
            <a:r>
              <a:rPr lang="en-US" dirty="0"/>
              <a:t>to cancer research </a:t>
            </a:r>
          </a:p>
          <a:p>
            <a:pPr lvl="1"/>
            <a:r>
              <a:rPr lang="en-US" dirty="0"/>
              <a:t>The IMAT program was successful in funding major contributions to cancer research, including </a:t>
            </a:r>
            <a:r>
              <a:rPr lang="en-US" b="1" dirty="0"/>
              <a:t>more published manuscripts and patent applications and receipts </a:t>
            </a:r>
            <a:r>
              <a:rPr lang="en-US" dirty="0"/>
              <a:t>than the comparison group.</a:t>
            </a:r>
          </a:p>
          <a:p>
            <a:pPr lvl="1"/>
            <a:r>
              <a:rPr lang="en-US" dirty="0"/>
              <a:t>Technology End-Users found IMAT-developed technology to be valuable and felt it would </a:t>
            </a:r>
            <a:r>
              <a:rPr lang="en-US" b="1" dirty="0"/>
              <a:t>enhance public health </a:t>
            </a:r>
            <a:r>
              <a:rPr lang="en-US" dirty="0"/>
              <a:t>by enhancing the quality of research (21%), increasing technology efficiencies (21%), and advancing drug development (21%). </a:t>
            </a:r>
          </a:p>
          <a:p>
            <a:pPr lvl="1"/>
            <a:endParaRPr lang="en-US" sz="2000"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17922CA9-C44B-4E58-BC26-4B4414237B2B}" type="slidenum">
              <a:rPr lang="en-US" smtClean="0"/>
              <a:pPr/>
              <a:t>11</a:t>
            </a:fld>
            <a:endParaRPr lang="en-US"/>
          </a:p>
        </p:txBody>
      </p:sp>
    </p:spTree>
    <p:extLst>
      <p:ext uri="{BB962C8B-B14F-4D97-AF65-F5344CB8AC3E}">
        <p14:creationId xmlns:p14="http://schemas.microsoft.com/office/powerpoint/2010/main" val="3400155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Findings – NIH Support</a:t>
            </a:r>
            <a:endParaRPr lang="en-US" dirty="0"/>
          </a:p>
        </p:txBody>
      </p:sp>
      <p:sp>
        <p:nvSpPr>
          <p:cNvPr id="3" name="Content Placeholder 2"/>
          <p:cNvSpPr>
            <a:spLocks noGrp="1"/>
          </p:cNvSpPr>
          <p:nvPr>
            <p:ph idx="1"/>
          </p:nvPr>
        </p:nvSpPr>
        <p:spPr>
          <a:xfrm>
            <a:off x="656372" y="2429303"/>
            <a:ext cx="4557073" cy="2839383"/>
          </a:xfrm>
        </p:spPr>
        <p:txBody>
          <a:bodyPr>
            <a:normAutofit/>
          </a:bodyPr>
          <a:lstStyle/>
          <a:p>
            <a:pPr marL="37719" indent="0">
              <a:buNone/>
            </a:pPr>
            <a:r>
              <a:rPr lang="en-US" sz="2240" dirty="0"/>
              <a:t>Grantees who interacted with NIH before and during the award period appreciated the knowledge, support, and encouragement provided by IMAT program officers and staff and found the interactions improved research plans and results. </a:t>
            </a:r>
          </a:p>
        </p:txBody>
      </p:sp>
      <p:sp>
        <p:nvSpPr>
          <p:cNvPr id="4" name="Slide Number Placeholder 3"/>
          <p:cNvSpPr>
            <a:spLocks noGrp="1"/>
          </p:cNvSpPr>
          <p:nvPr>
            <p:ph type="sldNum" sz="quarter" idx="12"/>
          </p:nvPr>
        </p:nvSpPr>
        <p:spPr/>
        <p:txBody>
          <a:bodyPr/>
          <a:lstStyle/>
          <a:p>
            <a:fld id="{17922CA9-C44B-4E58-BC26-4B4414237B2B}" type="slidenum">
              <a:rPr lang="en-US" smtClean="0"/>
              <a:pPr/>
              <a:t>12</a:t>
            </a:fld>
            <a:endParaRPr lang="en-US"/>
          </a:p>
        </p:txBody>
      </p:sp>
      <p:graphicFrame>
        <p:nvGraphicFramePr>
          <p:cNvPr id="5" name="Diagram 4"/>
          <p:cNvGraphicFramePr/>
          <p:nvPr>
            <p:extLst/>
          </p:nvPr>
        </p:nvGraphicFramePr>
        <p:xfrm>
          <a:off x="3875964" y="2228088"/>
          <a:ext cx="67056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9930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Findings</a:t>
            </a:r>
            <a:endParaRPr lang="en-US" dirty="0"/>
          </a:p>
        </p:txBody>
      </p:sp>
      <p:sp>
        <p:nvSpPr>
          <p:cNvPr id="3" name="Content Placeholder 2"/>
          <p:cNvSpPr>
            <a:spLocks noGrp="1"/>
          </p:cNvSpPr>
          <p:nvPr>
            <p:ph idx="1"/>
          </p:nvPr>
        </p:nvSpPr>
        <p:spPr>
          <a:xfrm>
            <a:off x="2894747" y="2686478"/>
            <a:ext cx="4553803" cy="3152347"/>
          </a:xfrm>
        </p:spPr>
        <p:txBody>
          <a:bodyPr>
            <a:noAutofit/>
          </a:bodyPr>
          <a:lstStyle/>
          <a:p>
            <a:pPr marL="37719" indent="0">
              <a:buNone/>
            </a:pPr>
            <a:r>
              <a:rPr lang="en-US" sz="5400" dirty="0"/>
              <a:t>Technology Development Theory of  Action</a:t>
            </a:r>
            <a:endParaRPr lang="en-US" sz="4800" dirty="0"/>
          </a:p>
        </p:txBody>
      </p:sp>
      <p:sp>
        <p:nvSpPr>
          <p:cNvPr id="4" name="Slide Number Placeholder 3"/>
          <p:cNvSpPr>
            <a:spLocks noGrp="1"/>
          </p:cNvSpPr>
          <p:nvPr>
            <p:ph type="sldNum" sz="quarter" idx="12"/>
          </p:nvPr>
        </p:nvSpPr>
        <p:spPr/>
        <p:txBody>
          <a:bodyPr/>
          <a:lstStyle/>
          <a:p>
            <a:fld id="{17922CA9-C44B-4E58-BC26-4B4414237B2B}" type="slidenum">
              <a:rPr lang="en-US" smtClean="0"/>
              <a:pPr/>
              <a:t>13</a:t>
            </a:fld>
            <a:endParaRPr lang="en-US"/>
          </a:p>
        </p:txBody>
      </p:sp>
      <p:pic>
        <p:nvPicPr>
          <p:cNvPr id="6" name="Picture 5"/>
          <p:cNvPicPr>
            <a:picLocks noChangeAspect="1"/>
          </p:cNvPicPr>
          <p:nvPr/>
        </p:nvPicPr>
        <p:blipFill>
          <a:blip r:embed="rId3"/>
          <a:stretch>
            <a:fillRect/>
          </a:stretch>
        </p:blipFill>
        <p:spPr>
          <a:xfrm>
            <a:off x="5598339" y="5369032"/>
            <a:ext cx="1719221" cy="463336"/>
          </a:xfrm>
          <a:prstGeom prst="rect">
            <a:avLst/>
          </a:prstGeom>
        </p:spPr>
      </p:pic>
    </p:spTree>
    <p:extLst>
      <p:ext uri="{BB962C8B-B14F-4D97-AF65-F5344CB8AC3E}">
        <p14:creationId xmlns:p14="http://schemas.microsoft.com/office/powerpoint/2010/main" val="317562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a:t>
            </a:r>
            <a:br>
              <a:rPr lang="en-US" dirty="0" smtClean="0"/>
            </a:br>
            <a:r>
              <a:rPr lang="en-US" sz="4000" dirty="0" smtClean="0"/>
              <a:t>(PD/PI Surveys and Interviews)</a:t>
            </a:r>
            <a:endParaRPr lang="en-US" sz="4000" dirty="0"/>
          </a:p>
        </p:txBody>
      </p:sp>
      <p:sp>
        <p:nvSpPr>
          <p:cNvPr id="4" name="Content Placeholder 3"/>
          <p:cNvSpPr>
            <a:spLocks noGrp="1"/>
          </p:cNvSpPr>
          <p:nvPr>
            <p:ph sz="half" idx="2"/>
          </p:nvPr>
        </p:nvSpPr>
        <p:spPr>
          <a:xfrm>
            <a:off x="3914273" y="2331720"/>
            <a:ext cx="5277351" cy="5116830"/>
          </a:xfrm>
        </p:spPr>
        <p:txBody>
          <a:bodyPr>
            <a:normAutofit fontScale="92500" lnSpcReduction="20000"/>
          </a:bodyPr>
          <a:lstStyle/>
          <a:p>
            <a:r>
              <a:rPr lang="en-US" dirty="0" smtClean="0"/>
              <a:t>95% presented at scientific meetings</a:t>
            </a:r>
          </a:p>
          <a:p>
            <a:r>
              <a:rPr lang="en-US" dirty="0" smtClean="0"/>
              <a:t>89% gave research seminars</a:t>
            </a:r>
          </a:p>
          <a:p>
            <a:r>
              <a:rPr lang="en-US" dirty="0" smtClean="0"/>
              <a:t>65% presented to clinical audiences</a:t>
            </a:r>
          </a:p>
          <a:p>
            <a:r>
              <a:rPr lang="en-US" dirty="0" smtClean="0"/>
              <a:t>24% reported </a:t>
            </a:r>
            <a:r>
              <a:rPr lang="en-US" dirty="0"/>
              <a:t>technology-specific uses and methodologies that </a:t>
            </a:r>
            <a:r>
              <a:rPr lang="en-US" dirty="0" smtClean="0"/>
              <a:t>extended </a:t>
            </a:r>
            <a:r>
              <a:rPr lang="en-US" dirty="0"/>
              <a:t>to other projects based on successful results</a:t>
            </a:r>
          </a:p>
          <a:p>
            <a:r>
              <a:rPr lang="en-US" dirty="0" smtClean="0"/>
              <a:t>10% </a:t>
            </a:r>
            <a:r>
              <a:rPr lang="en-US" dirty="0"/>
              <a:t>reported adoption of the technology in other labs </a:t>
            </a:r>
            <a:endParaRPr lang="en-US" dirty="0" smtClean="0"/>
          </a:p>
          <a:p>
            <a:r>
              <a:rPr lang="en-US" dirty="0" smtClean="0"/>
              <a:t>27% </a:t>
            </a:r>
            <a:r>
              <a:rPr lang="en-US" dirty="0"/>
              <a:t>described a general increase in awareness of their research among colleagues in their field, primarily through publications and </a:t>
            </a:r>
            <a:r>
              <a:rPr lang="en-US" dirty="0" smtClean="0"/>
              <a:t>presentations </a:t>
            </a:r>
            <a:endParaRPr lang="en-US" dirty="0" smtClean="0"/>
          </a:p>
          <a:p>
            <a:r>
              <a:rPr lang="en-US" dirty="0" smtClean="0"/>
              <a:t>40% </a:t>
            </a:r>
            <a:r>
              <a:rPr lang="en-US" dirty="0"/>
              <a:t>reported technology-specific advances and the increased interest as a basis for other researchers’ </a:t>
            </a:r>
            <a:r>
              <a:rPr lang="en-US" dirty="0" smtClean="0"/>
              <a:t>work</a:t>
            </a:r>
            <a:endParaRPr lang="en-US" dirty="0" smtClean="0"/>
          </a:p>
          <a:p>
            <a:r>
              <a:rPr lang="en-US" dirty="0" smtClean="0"/>
              <a:t>Additionally</a:t>
            </a:r>
            <a:r>
              <a:rPr lang="en-US" dirty="0"/>
              <a:t>, PD/PIs said that other researchers have contacted them directly to discuss questions, collaborations, and other potentially related research </a:t>
            </a:r>
            <a:r>
              <a:rPr lang="en-US" dirty="0" smtClean="0"/>
              <a:t>projects</a:t>
            </a:r>
            <a:endParaRPr lang="en-US" dirty="0" smtClean="0"/>
          </a:p>
          <a:p>
            <a:r>
              <a:rPr lang="en-US" dirty="0" smtClean="0"/>
              <a:t>23% </a:t>
            </a:r>
            <a:r>
              <a:rPr lang="en-US" dirty="0"/>
              <a:t>reported that the grant was still in progress or that the technology was in too early a stage of development to be feasible for dissemination or other </a:t>
            </a:r>
            <a:r>
              <a:rPr lang="en-US" dirty="0" smtClean="0"/>
              <a:t>application</a:t>
            </a:r>
            <a:endParaRPr lang="en-US"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14</a:t>
            </a:fld>
            <a:endParaRPr lang="en-US"/>
          </a:p>
        </p:txBody>
      </p:sp>
      <p:pic>
        <p:nvPicPr>
          <p:cNvPr id="6" name="Content Placeholder 5"/>
          <p:cNvPicPr>
            <a:picLocks noGrp="1" noChangeAspect="1"/>
          </p:cNvPicPr>
          <p:nvPr>
            <p:ph sz="half" idx="1"/>
          </p:nvPr>
        </p:nvPicPr>
        <p:blipFill rotWithShape="1">
          <a:blip r:embed="rId3"/>
          <a:srcRect r="81712"/>
          <a:stretch/>
        </p:blipFill>
        <p:spPr>
          <a:xfrm>
            <a:off x="901292" y="2454441"/>
            <a:ext cx="1978265" cy="4914779"/>
          </a:xfrm>
          <a:prstGeom prst="rect">
            <a:avLst/>
          </a:prstGeom>
        </p:spPr>
      </p:pic>
      <p:pic>
        <p:nvPicPr>
          <p:cNvPr id="3" name="Picture 2"/>
          <p:cNvPicPr>
            <a:picLocks noChangeAspect="1"/>
          </p:cNvPicPr>
          <p:nvPr/>
        </p:nvPicPr>
        <p:blipFill>
          <a:blip r:embed="rId4"/>
          <a:stretch>
            <a:fillRect/>
          </a:stretch>
        </p:blipFill>
        <p:spPr>
          <a:xfrm>
            <a:off x="1340665" y="2216257"/>
            <a:ext cx="1021536" cy="275307"/>
          </a:xfrm>
          <a:prstGeom prst="rect">
            <a:avLst/>
          </a:prstGeom>
        </p:spPr>
      </p:pic>
    </p:spTree>
    <p:extLst>
      <p:ext uri="{BB962C8B-B14F-4D97-AF65-F5344CB8AC3E}">
        <p14:creationId xmlns:p14="http://schemas.microsoft.com/office/powerpoint/2010/main" val="52750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 and Citations </a:t>
            </a:r>
            <a:br>
              <a:rPr lang="en-US" dirty="0" smtClean="0"/>
            </a:br>
            <a:r>
              <a:rPr lang="en-US" sz="4000" dirty="0" smtClean="0"/>
              <a:t>(Archival Data)</a:t>
            </a:r>
            <a:endParaRPr lang="en-US" sz="4000" dirty="0"/>
          </a:p>
        </p:txBody>
      </p:sp>
      <p:sp>
        <p:nvSpPr>
          <p:cNvPr id="4" name="Content Placeholder 3"/>
          <p:cNvSpPr>
            <a:spLocks noGrp="1"/>
          </p:cNvSpPr>
          <p:nvPr>
            <p:ph sz="half" idx="2"/>
          </p:nvPr>
        </p:nvSpPr>
        <p:spPr>
          <a:xfrm>
            <a:off x="4324350" y="2331720"/>
            <a:ext cx="4769206" cy="5031606"/>
          </a:xfrm>
        </p:spPr>
        <p:txBody>
          <a:bodyPr>
            <a:normAutofit/>
          </a:bodyPr>
          <a:lstStyle/>
          <a:p>
            <a:r>
              <a:rPr lang="en-US" dirty="0" smtClean="0"/>
              <a:t>27% of surveyed PD/PIs indicated presentations and publications were key factors in extending their technologies</a:t>
            </a:r>
          </a:p>
          <a:p>
            <a:r>
              <a:rPr lang="en-US" dirty="0" smtClean="0"/>
              <a:t>85% of surveyed PD/PIs reported writing papers and publications to disseminate their technologies</a:t>
            </a:r>
            <a:endParaRPr lang="en-US" dirty="0" smtClean="0"/>
          </a:p>
          <a:p>
            <a:r>
              <a:rPr lang="en-US" dirty="0" smtClean="0"/>
              <a:t>Of </a:t>
            </a:r>
            <a:r>
              <a:rPr lang="en-US" dirty="0"/>
              <a:t>705 IMAT awarded </a:t>
            </a:r>
            <a:r>
              <a:rPr lang="en-US" dirty="0" smtClean="0"/>
              <a:t>grants, 63% of PD/PIs produced publications</a:t>
            </a:r>
          </a:p>
          <a:p>
            <a:pPr lvl="1"/>
            <a:r>
              <a:rPr lang="en-US" dirty="0" smtClean="0"/>
              <a:t>A </a:t>
            </a:r>
            <a:r>
              <a:rPr lang="en-US" dirty="0"/>
              <a:t>total of 2,054 unique manuscripts were published under grants awarded by IMAT between the years FY1999 and FY2013.</a:t>
            </a:r>
          </a:p>
          <a:p>
            <a:pPr lvl="1"/>
            <a:r>
              <a:rPr lang="en-US" dirty="0"/>
              <a:t>An average of 150 manuscripts were published each year</a:t>
            </a:r>
          </a:p>
          <a:p>
            <a:r>
              <a:rPr lang="en-US" dirty="0" smtClean="0"/>
              <a:t>Number </a:t>
            </a:r>
            <a:r>
              <a:rPr lang="en-US" dirty="0"/>
              <a:t>of years from initial grant award to a manuscript publication </a:t>
            </a:r>
            <a:endParaRPr lang="en-US" dirty="0" smtClean="0"/>
          </a:p>
          <a:p>
            <a:pPr lvl="1"/>
            <a:r>
              <a:rPr lang="en-US" dirty="0" smtClean="0"/>
              <a:t>Average = 3 (Comparison Group average = 3)</a:t>
            </a:r>
          </a:p>
          <a:p>
            <a:pPr lvl="1"/>
            <a:r>
              <a:rPr lang="en-US" dirty="0" smtClean="0"/>
              <a:t>Maximum = 14 (Comparison Group maximum = 10)</a:t>
            </a:r>
          </a:p>
        </p:txBody>
      </p:sp>
      <p:sp>
        <p:nvSpPr>
          <p:cNvPr id="5" name="Slide Number Placeholder 4"/>
          <p:cNvSpPr>
            <a:spLocks noGrp="1"/>
          </p:cNvSpPr>
          <p:nvPr>
            <p:ph type="sldNum" sz="quarter" idx="12"/>
          </p:nvPr>
        </p:nvSpPr>
        <p:spPr/>
        <p:txBody>
          <a:bodyPr/>
          <a:lstStyle/>
          <a:p>
            <a:fld id="{4EBD7781-C239-496F-BEFC-F6F88DD8D1AB}" type="slidenum">
              <a:rPr lang="en-US" smtClean="0"/>
              <a:pPr/>
              <a:t>15</a:t>
            </a:fld>
            <a:endParaRPr lang="en-US"/>
          </a:p>
        </p:txBody>
      </p:sp>
      <p:pic>
        <p:nvPicPr>
          <p:cNvPr id="6" name="Content Placeholder 5"/>
          <p:cNvPicPr>
            <a:picLocks noGrp="1" noChangeAspect="1"/>
          </p:cNvPicPr>
          <p:nvPr>
            <p:ph sz="half" idx="1"/>
          </p:nvPr>
        </p:nvPicPr>
        <p:blipFill rotWithShape="1">
          <a:blip r:embed="rId3"/>
          <a:srcRect l="25407" t="26766" r="54094" b="326"/>
          <a:stretch/>
        </p:blipFill>
        <p:spPr>
          <a:xfrm>
            <a:off x="888901" y="2369720"/>
            <a:ext cx="2806800" cy="4535905"/>
          </a:xfrm>
          <a:prstGeom prst="rect">
            <a:avLst/>
          </a:prstGeom>
        </p:spPr>
      </p:pic>
      <p:pic>
        <p:nvPicPr>
          <p:cNvPr id="7" name="Picture 6" descr="STPI three line logo PNG.png"/>
          <p:cNvPicPr>
            <a:picLocks noChangeAspect="1"/>
          </p:cNvPicPr>
          <p:nvPr/>
        </p:nvPicPr>
        <p:blipFill>
          <a:blip r:embed="rId4" cstate="print"/>
          <a:stretch>
            <a:fillRect/>
          </a:stretch>
        </p:blipFill>
        <p:spPr>
          <a:xfrm>
            <a:off x="1435227" y="6975729"/>
            <a:ext cx="1719075" cy="466345"/>
          </a:xfrm>
          <a:prstGeom prst="rect">
            <a:avLst/>
          </a:prstGeom>
        </p:spPr>
      </p:pic>
    </p:spTree>
    <p:extLst>
      <p:ext uri="{BB962C8B-B14F-4D97-AF65-F5344CB8AC3E}">
        <p14:creationId xmlns:p14="http://schemas.microsoft.com/office/powerpoint/2010/main" val="1259351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Publications and </a:t>
            </a:r>
            <a:r>
              <a:rPr lang="en-US" dirty="0" smtClean="0"/>
              <a:t>Citations</a:t>
            </a:r>
            <a:r>
              <a:rPr lang="en-US" dirty="0" smtClean="0"/>
              <a:t/>
            </a:r>
            <a:br>
              <a:rPr lang="en-US" dirty="0" smtClean="0"/>
            </a:br>
            <a:r>
              <a:rPr lang="en-US" sz="4000" dirty="0" smtClean="0"/>
              <a:t>(Archival Data)</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16</a:t>
            </a:fld>
            <a:endParaRPr lang="en-US"/>
          </a:p>
        </p:txBody>
      </p:sp>
      <p:pic>
        <p:nvPicPr>
          <p:cNvPr id="9" name="Content Placeholder 5"/>
          <p:cNvPicPr>
            <a:picLocks noChangeAspect="1"/>
          </p:cNvPicPr>
          <p:nvPr/>
        </p:nvPicPr>
        <p:blipFill rotWithShape="1">
          <a:blip r:embed="rId3"/>
          <a:srcRect l="25407" t="26766" r="54094" b="326"/>
          <a:stretch/>
        </p:blipFill>
        <p:spPr>
          <a:xfrm>
            <a:off x="888901" y="2369720"/>
            <a:ext cx="2806800" cy="4535905"/>
          </a:xfrm>
          <a:prstGeom prst="rect">
            <a:avLst/>
          </a:prstGeom>
        </p:spPr>
      </p:pic>
      <p:graphicFrame>
        <p:nvGraphicFramePr>
          <p:cNvPr id="11" name="Content Placeholder 10"/>
          <p:cNvGraphicFramePr>
            <a:graphicFrameLocks noGrp="1"/>
          </p:cNvGraphicFramePr>
          <p:nvPr>
            <p:ph sz="half" idx="1"/>
            <p:extLst>
              <p:ext uri="{D42A27DB-BD31-4B8C-83A1-F6EECF244321}">
                <p14:modId xmlns:p14="http://schemas.microsoft.com/office/powerpoint/2010/main" val="39696701"/>
              </p:ext>
            </p:extLst>
          </p:nvPr>
        </p:nvGraphicFramePr>
        <p:xfrm>
          <a:off x="4314824" y="2981326"/>
          <a:ext cx="5245763" cy="3106869"/>
        </p:xfrm>
        <a:graphic>
          <a:graphicData uri="http://schemas.openxmlformats.org/drawingml/2006/table">
            <a:tbl>
              <a:tblPr firstRow="1" firstCol="1" bandRow="1">
                <a:tableStyleId>{5C22544A-7EE6-4342-B048-85BDC9FD1C3A}</a:tableStyleId>
              </a:tblPr>
              <a:tblGrid>
                <a:gridCol w="955353"/>
                <a:gridCol w="1097280"/>
                <a:gridCol w="822960"/>
                <a:gridCol w="724250"/>
                <a:gridCol w="731520"/>
                <a:gridCol w="914400"/>
              </a:tblGrid>
              <a:tr h="1063311">
                <a:tc>
                  <a:txBody>
                    <a:bodyPr/>
                    <a:lstStyle/>
                    <a:p>
                      <a:pPr marL="0" marR="0">
                        <a:spcBef>
                          <a:spcPts val="200"/>
                        </a:spcBef>
                        <a:spcAft>
                          <a:spcPts val="60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200"/>
                        </a:spcBef>
                        <a:spcAft>
                          <a:spcPts val="60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Distinct </a:t>
                      </a:r>
                      <a:r>
                        <a:rPr lang="en-US" sz="1400" dirty="0" smtClean="0">
                          <a:effectLst/>
                        </a:rPr>
                        <a:t>Pubs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00"/>
                        </a:spcBef>
                        <a:spcAft>
                          <a:spcPts val="0"/>
                        </a:spcAft>
                      </a:pPr>
                      <a:r>
                        <a:rPr lang="en-US" sz="1400" dirty="0" smtClean="0">
                          <a:effectLst/>
                        </a:rPr>
                        <a:t>Pubs </a:t>
                      </a:r>
                      <a:r>
                        <a:rPr lang="en-US" sz="1400" dirty="0">
                          <a:effectLst/>
                        </a:rPr>
                        <a:t>per Grant (Mean)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00"/>
                        </a:spcBef>
                        <a:spcAft>
                          <a:spcPts val="0"/>
                        </a:spcAft>
                      </a:pPr>
                      <a:r>
                        <a:rPr lang="en-US" sz="1400" dirty="0">
                          <a:effectLst/>
                        </a:rPr>
                        <a:t>Impact Factor (Mean)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200"/>
                        </a:spcBef>
                        <a:spcAft>
                          <a:spcPts val="0"/>
                        </a:spcAft>
                      </a:pPr>
                      <a:r>
                        <a:rPr lang="en-US" sz="1400" dirty="0">
                          <a:effectLst/>
                        </a:rPr>
                        <a:t>Citations per </a:t>
                      </a:r>
                      <a:r>
                        <a:rPr lang="en-US" sz="1400" dirty="0" smtClean="0">
                          <a:effectLst/>
                        </a:rPr>
                        <a:t>Pub </a:t>
                      </a:r>
                      <a:r>
                        <a:rPr lang="en-US" sz="1400" dirty="0">
                          <a:effectLst/>
                        </a:rPr>
                        <a:t>(Mean)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431955">
                <a:tc rowSpan="2">
                  <a:txBody>
                    <a:bodyPr/>
                    <a:lstStyle/>
                    <a:p>
                      <a:pPr marL="0" marR="0">
                        <a:spcBef>
                          <a:spcPts val="200"/>
                        </a:spcBef>
                        <a:spcAft>
                          <a:spcPts val="0"/>
                        </a:spcAft>
                      </a:pP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R21/R33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200"/>
                        </a:spcBef>
                        <a:spcAft>
                          <a:spcPts val="0"/>
                        </a:spcAft>
                      </a:pPr>
                      <a:r>
                        <a:rPr lang="en-US" sz="1400" dirty="0" smtClean="0">
                          <a:effectLst/>
                        </a:rPr>
                        <a:t>IMAT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1910*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5.3*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7.0*</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44.4*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37201">
                <a:tc vMerge="1">
                  <a:txBody>
                    <a:bodyPr/>
                    <a:lstStyle/>
                    <a:p>
                      <a:pPr marL="0" marR="0">
                        <a:spcBef>
                          <a:spcPts val="200"/>
                        </a:spcBef>
                        <a:spcAft>
                          <a:spcPts val="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200"/>
                        </a:spcBef>
                        <a:spcAft>
                          <a:spcPts val="0"/>
                        </a:spcAft>
                      </a:pPr>
                      <a:r>
                        <a:rPr lang="en-US" sz="1400" dirty="0" smtClean="0">
                          <a:effectLst/>
                        </a:rPr>
                        <a:t>Comparison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656*</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3.3*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5.3*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30.1*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37201">
                <a:tc rowSpan="2">
                  <a:txBody>
                    <a:bodyPr/>
                    <a:lstStyle/>
                    <a:p>
                      <a:pPr marL="0" marR="0">
                        <a:spcBef>
                          <a:spcPts val="200"/>
                        </a:spcBef>
                        <a:spcAft>
                          <a:spcPts val="0"/>
                        </a:spcAft>
                      </a:pP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SBIR/STTR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200"/>
                        </a:spcBef>
                        <a:spcAft>
                          <a:spcPts val="0"/>
                        </a:spcAft>
                      </a:pPr>
                      <a:r>
                        <a:rPr lang="en-US" sz="1400" dirty="0">
                          <a:effectLst/>
                        </a:rPr>
                        <a:t>IMAT </a:t>
                      </a:r>
                      <a:r>
                        <a:rPr lang="en-US" sz="1400" dirty="0" smtClean="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148</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a:effectLst/>
                        </a:rPr>
                        <a:t>3.3</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4.9*</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43.7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537201">
                <a:tc vMerge="1">
                  <a:txBody>
                    <a:bodyPr/>
                    <a:lstStyle/>
                    <a:p>
                      <a:pPr marL="0" marR="0">
                        <a:spcBef>
                          <a:spcPts val="200"/>
                        </a:spcBef>
                        <a:spcAft>
                          <a:spcPts val="0"/>
                        </a:spcAft>
                      </a:pP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200"/>
                        </a:spcBef>
                        <a:spcAft>
                          <a:spcPts val="0"/>
                        </a:spcAft>
                      </a:pPr>
                      <a:r>
                        <a:rPr lang="en-US" sz="1400" dirty="0" smtClean="0">
                          <a:effectLst/>
                        </a:rPr>
                        <a:t>Comparison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77</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2.2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smtClean="0">
                          <a:effectLst/>
                        </a:rPr>
                        <a:t>4.2*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200"/>
                        </a:spcBef>
                        <a:spcAft>
                          <a:spcPts val="0"/>
                        </a:spcAft>
                      </a:pPr>
                      <a:r>
                        <a:rPr lang="en-US" sz="1400" dirty="0">
                          <a:effectLst/>
                        </a:rPr>
                        <a:t>30.4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pic>
        <p:nvPicPr>
          <p:cNvPr id="12" name="Picture 11" descr="STPI three line logo PNG.png"/>
          <p:cNvPicPr>
            <a:picLocks noChangeAspect="1"/>
          </p:cNvPicPr>
          <p:nvPr/>
        </p:nvPicPr>
        <p:blipFill>
          <a:blip r:embed="rId4" cstate="print"/>
          <a:stretch>
            <a:fillRect/>
          </a:stretch>
        </p:blipFill>
        <p:spPr>
          <a:xfrm>
            <a:off x="1482852" y="6994779"/>
            <a:ext cx="1719075" cy="466345"/>
          </a:xfrm>
          <a:prstGeom prst="rect">
            <a:avLst/>
          </a:prstGeom>
        </p:spPr>
      </p:pic>
    </p:spTree>
    <p:extLst>
      <p:ext uri="{BB962C8B-B14F-4D97-AF65-F5344CB8AC3E}">
        <p14:creationId xmlns:p14="http://schemas.microsoft.com/office/powerpoint/2010/main" val="3921802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Licenses and Patents </a:t>
            </a:r>
            <a:r>
              <a:rPr lang="en-US" sz="4000" dirty="0" smtClean="0"/>
              <a:t>(Survey)</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17</a:t>
            </a:fld>
            <a:endParaRPr lang="en-US"/>
          </a:p>
        </p:txBody>
      </p:sp>
      <p:pic>
        <p:nvPicPr>
          <p:cNvPr id="6" name="Content Placeholder 5"/>
          <p:cNvPicPr>
            <a:picLocks noGrp="1" noChangeAspect="1"/>
          </p:cNvPicPr>
          <p:nvPr>
            <p:ph sz="half" idx="1"/>
          </p:nvPr>
        </p:nvPicPr>
        <p:blipFill rotWithShape="1">
          <a:blip r:embed="rId3"/>
          <a:srcRect l="713" r="27701" b="81304"/>
          <a:stretch/>
        </p:blipFill>
        <p:spPr>
          <a:xfrm>
            <a:off x="1057908" y="2100512"/>
            <a:ext cx="8305168" cy="985587"/>
          </a:xfrm>
          <a:prstGeom prst="rect">
            <a:avLst/>
          </a:prstGeom>
        </p:spPr>
      </p:pic>
      <p:pic>
        <p:nvPicPr>
          <p:cNvPr id="15" name="Picture 14"/>
          <p:cNvPicPr>
            <a:picLocks noChangeAspect="1"/>
          </p:cNvPicPr>
          <p:nvPr/>
        </p:nvPicPr>
        <p:blipFill>
          <a:blip r:embed="rId4"/>
          <a:stretch>
            <a:fillRect/>
          </a:stretch>
        </p:blipFill>
        <p:spPr>
          <a:xfrm>
            <a:off x="5197364" y="4130141"/>
            <a:ext cx="4584589" cy="2755631"/>
          </a:xfrm>
          <a:prstGeom prst="rect">
            <a:avLst/>
          </a:prstGeom>
        </p:spPr>
      </p:pic>
      <p:pic>
        <p:nvPicPr>
          <p:cNvPr id="16" name="Picture 15"/>
          <p:cNvPicPr>
            <a:picLocks noChangeAspect="1"/>
          </p:cNvPicPr>
          <p:nvPr/>
        </p:nvPicPr>
        <p:blipFill>
          <a:blip r:embed="rId5"/>
          <a:stretch>
            <a:fillRect/>
          </a:stretch>
        </p:blipFill>
        <p:spPr>
          <a:xfrm>
            <a:off x="516116" y="4114098"/>
            <a:ext cx="4578493" cy="2755631"/>
          </a:xfrm>
          <a:prstGeom prst="rect">
            <a:avLst/>
          </a:prstGeom>
        </p:spPr>
      </p:pic>
      <p:pic>
        <p:nvPicPr>
          <p:cNvPr id="17" name="Picture 16" descr="STPI three line logo PNG.png"/>
          <p:cNvPicPr>
            <a:picLocks noChangeAspect="1"/>
          </p:cNvPicPr>
          <p:nvPr/>
        </p:nvPicPr>
        <p:blipFill>
          <a:blip r:embed="rId6" cstate="print"/>
          <a:stretch>
            <a:fillRect/>
          </a:stretch>
        </p:blipFill>
        <p:spPr>
          <a:xfrm>
            <a:off x="501777" y="3013329"/>
            <a:ext cx="1719075" cy="466345"/>
          </a:xfrm>
          <a:prstGeom prst="rect">
            <a:avLst/>
          </a:prstGeom>
        </p:spPr>
      </p:pic>
    </p:spTree>
    <p:extLst>
      <p:ext uri="{BB962C8B-B14F-4D97-AF65-F5344CB8AC3E}">
        <p14:creationId xmlns:p14="http://schemas.microsoft.com/office/powerpoint/2010/main" val="353451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Licenses and Patents </a:t>
            </a:r>
            <a:r>
              <a:rPr lang="en-US" sz="4000" dirty="0" smtClean="0"/>
              <a:t>(Survey)</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18</a:t>
            </a:fld>
            <a:endParaRPr lang="en-US"/>
          </a:p>
        </p:txBody>
      </p:sp>
      <p:pic>
        <p:nvPicPr>
          <p:cNvPr id="3" name="Picture 2"/>
          <p:cNvPicPr>
            <a:picLocks noChangeAspect="1"/>
          </p:cNvPicPr>
          <p:nvPr/>
        </p:nvPicPr>
        <p:blipFill>
          <a:blip r:embed="rId3"/>
          <a:stretch>
            <a:fillRect/>
          </a:stretch>
        </p:blipFill>
        <p:spPr>
          <a:xfrm>
            <a:off x="420826" y="4130140"/>
            <a:ext cx="4584589" cy="2755631"/>
          </a:xfrm>
          <a:prstGeom prst="rect">
            <a:avLst/>
          </a:prstGeom>
        </p:spPr>
      </p:pic>
      <p:pic>
        <p:nvPicPr>
          <p:cNvPr id="4" name="Picture 3"/>
          <p:cNvPicPr>
            <a:picLocks noChangeAspect="1"/>
          </p:cNvPicPr>
          <p:nvPr/>
        </p:nvPicPr>
        <p:blipFill>
          <a:blip r:embed="rId4"/>
          <a:stretch>
            <a:fillRect/>
          </a:stretch>
        </p:blipFill>
        <p:spPr>
          <a:xfrm>
            <a:off x="5065016" y="4114099"/>
            <a:ext cx="4584589" cy="2755631"/>
          </a:xfrm>
          <a:prstGeom prst="rect">
            <a:avLst/>
          </a:prstGeom>
        </p:spPr>
      </p:pic>
      <p:pic>
        <p:nvPicPr>
          <p:cNvPr id="13" name="Picture 12" descr="STPI three line logo PNG.png"/>
          <p:cNvPicPr>
            <a:picLocks noChangeAspect="1"/>
          </p:cNvPicPr>
          <p:nvPr/>
        </p:nvPicPr>
        <p:blipFill>
          <a:blip r:embed="rId5" cstate="print"/>
          <a:stretch>
            <a:fillRect/>
          </a:stretch>
        </p:blipFill>
        <p:spPr>
          <a:xfrm>
            <a:off x="501777" y="3013329"/>
            <a:ext cx="1719075" cy="466345"/>
          </a:xfrm>
          <a:prstGeom prst="rect">
            <a:avLst/>
          </a:prstGeom>
        </p:spPr>
      </p:pic>
      <p:pic>
        <p:nvPicPr>
          <p:cNvPr id="17" name="Content Placeholder 5"/>
          <p:cNvPicPr>
            <a:picLocks noGrp="1" noChangeAspect="1"/>
          </p:cNvPicPr>
          <p:nvPr>
            <p:ph sz="half" idx="1"/>
          </p:nvPr>
        </p:nvPicPr>
        <p:blipFill rotWithShape="1">
          <a:blip r:embed="rId6"/>
          <a:srcRect l="713" r="27701" b="81304"/>
          <a:stretch/>
        </p:blipFill>
        <p:spPr>
          <a:xfrm>
            <a:off x="1057908" y="2100512"/>
            <a:ext cx="8305168" cy="985587"/>
          </a:xfrm>
          <a:prstGeom prst="rect">
            <a:avLst/>
          </a:prstGeom>
        </p:spPr>
      </p:pic>
    </p:spTree>
    <p:extLst>
      <p:ext uri="{BB962C8B-B14F-4D97-AF65-F5344CB8AC3E}">
        <p14:creationId xmlns:p14="http://schemas.microsoft.com/office/powerpoint/2010/main" val="122871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EBD7781-C239-496F-BEFC-F6F88DD8D1AB}" type="slidenum">
              <a:rPr lang="en-US" smtClean="0"/>
              <a:pPr/>
              <a:t>19</a:t>
            </a:fld>
            <a:endParaRPr lang="en-US"/>
          </a:p>
        </p:txBody>
      </p:sp>
      <p:pic>
        <p:nvPicPr>
          <p:cNvPr id="8" name="Content Placeholder 7"/>
          <p:cNvPicPr>
            <a:picLocks noGrp="1" noChangeAspect="1"/>
          </p:cNvPicPr>
          <p:nvPr>
            <p:ph sz="half" idx="1"/>
          </p:nvPr>
        </p:nvPicPr>
        <p:blipFill rotWithShape="1">
          <a:blip r:embed="rId3"/>
          <a:srcRect l="73355" b="23965"/>
          <a:stretch/>
        </p:blipFill>
        <p:spPr>
          <a:xfrm>
            <a:off x="5876925" y="2399955"/>
            <a:ext cx="3378368" cy="4380224"/>
          </a:xfrm>
          <a:prstGeom prst="rect">
            <a:avLst/>
          </a:prstGeom>
        </p:spPr>
      </p:pic>
      <p:pic>
        <p:nvPicPr>
          <p:cNvPr id="9" name="Picture 8"/>
          <p:cNvPicPr>
            <a:picLocks noChangeAspect="1"/>
          </p:cNvPicPr>
          <p:nvPr/>
        </p:nvPicPr>
        <p:blipFill>
          <a:blip r:embed="rId4"/>
          <a:stretch>
            <a:fillRect/>
          </a:stretch>
        </p:blipFill>
        <p:spPr>
          <a:xfrm>
            <a:off x="764268" y="1617546"/>
            <a:ext cx="4578493" cy="2755631"/>
          </a:xfrm>
          <a:prstGeom prst="rect">
            <a:avLst/>
          </a:prstGeom>
        </p:spPr>
      </p:pic>
      <p:pic>
        <p:nvPicPr>
          <p:cNvPr id="10" name="Picture 9"/>
          <p:cNvPicPr>
            <a:picLocks noChangeAspect="1"/>
          </p:cNvPicPr>
          <p:nvPr/>
        </p:nvPicPr>
        <p:blipFill>
          <a:blip r:embed="rId5"/>
          <a:stretch>
            <a:fillRect/>
          </a:stretch>
        </p:blipFill>
        <p:spPr>
          <a:xfrm>
            <a:off x="718608" y="4645994"/>
            <a:ext cx="4584589" cy="2755631"/>
          </a:xfrm>
          <a:prstGeom prst="rect">
            <a:avLst/>
          </a:prstGeom>
        </p:spPr>
      </p:pic>
      <p:sp>
        <p:nvSpPr>
          <p:cNvPr id="2" name="Title 1"/>
          <p:cNvSpPr>
            <a:spLocks noGrp="1"/>
          </p:cNvSpPr>
          <p:nvPr>
            <p:ph type="title"/>
          </p:nvPr>
        </p:nvSpPr>
        <p:spPr>
          <a:xfrm>
            <a:off x="942975" y="690880"/>
            <a:ext cx="8258175" cy="1537208"/>
          </a:xfrm>
        </p:spPr>
        <p:txBody>
          <a:bodyPr>
            <a:normAutofit/>
          </a:bodyPr>
          <a:lstStyle/>
          <a:p>
            <a:pPr algn="r"/>
            <a:r>
              <a:rPr lang="en-US" dirty="0" smtClean="0"/>
              <a:t>Development and Commercialism </a:t>
            </a:r>
            <a:r>
              <a:rPr lang="en-US" sz="4000" dirty="0" smtClean="0"/>
              <a:t>(Survey)</a:t>
            </a:r>
            <a:endParaRPr lang="en-US" sz="4000" dirty="0"/>
          </a:p>
        </p:txBody>
      </p:sp>
      <p:sp>
        <p:nvSpPr>
          <p:cNvPr id="11" name="Rectangle 10"/>
          <p:cNvSpPr/>
          <p:nvPr/>
        </p:nvSpPr>
        <p:spPr>
          <a:xfrm>
            <a:off x="5819775" y="3581400"/>
            <a:ext cx="190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TPI three line logo PNG.png"/>
          <p:cNvPicPr>
            <a:picLocks noChangeAspect="1"/>
          </p:cNvPicPr>
          <p:nvPr/>
        </p:nvPicPr>
        <p:blipFill>
          <a:blip r:embed="rId6" cstate="print"/>
          <a:stretch>
            <a:fillRect/>
          </a:stretch>
        </p:blipFill>
        <p:spPr>
          <a:xfrm>
            <a:off x="7235952" y="6594729"/>
            <a:ext cx="1719075" cy="466345"/>
          </a:xfrm>
          <a:prstGeom prst="rect">
            <a:avLst/>
          </a:prstGeom>
        </p:spPr>
      </p:pic>
    </p:spTree>
    <p:extLst>
      <p:ext uri="{BB962C8B-B14F-4D97-AF65-F5344CB8AC3E}">
        <p14:creationId xmlns:p14="http://schemas.microsoft.com/office/powerpoint/2010/main" val="91698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Anticipated Uses for IMAT Technology</a:t>
            </a:r>
          </a:p>
        </p:txBody>
      </p:sp>
      <p:sp>
        <p:nvSpPr>
          <p:cNvPr id="3" name="Slide Number Placeholder 2"/>
          <p:cNvSpPr>
            <a:spLocks noGrp="1"/>
          </p:cNvSpPr>
          <p:nvPr>
            <p:ph type="sldNum" sz="quarter" idx="12"/>
          </p:nvPr>
        </p:nvSpPr>
        <p:spPr/>
        <p:txBody>
          <a:bodyPr/>
          <a:lstStyle/>
          <a:p>
            <a:fld id="{6413DDD5-F7A5-474C-BFEB-0829E98D683A}" type="slidenum">
              <a:rPr lang="en-US" smtClean="0"/>
              <a:pPr/>
              <a:t>2</a:t>
            </a:fld>
            <a:endParaRPr lang="en-US"/>
          </a:p>
        </p:txBody>
      </p:sp>
      <p:grpSp>
        <p:nvGrpSpPr>
          <p:cNvPr id="20" name="Group 19"/>
          <p:cNvGrpSpPr/>
          <p:nvPr/>
        </p:nvGrpSpPr>
        <p:grpSpPr>
          <a:xfrm>
            <a:off x="1119115" y="3376863"/>
            <a:ext cx="7591747" cy="3793958"/>
            <a:chOff x="2457450" y="2632725"/>
            <a:chExt cx="5143500" cy="2506950"/>
          </a:xfrm>
        </p:grpSpPr>
        <p:grpSp>
          <p:nvGrpSpPr>
            <p:cNvPr id="7" name="Group 6"/>
            <p:cNvGrpSpPr/>
            <p:nvPr/>
          </p:nvGrpSpPr>
          <p:grpSpPr>
            <a:xfrm>
              <a:off x="2457450" y="2780324"/>
              <a:ext cx="5143500" cy="1575000"/>
              <a:chOff x="0" y="263343"/>
              <a:chExt cx="5143500" cy="1575000"/>
            </a:xfrm>
          </p:grpSpPr>
          <p:sp>
            <p:nvSpPr>
              <p:cNvPr id="17" name="Rectangle 16"/>
              <p:cNvSpPr/>
              <p:nvPr/>
            </p:nvSpPr>
            <p:spPr>
              <a:xfrm>
                <a:off x="0" y="263343"/>
                <a:ext cx="5143500" cy="15750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TextBox 17"/>
              <p:cNvSpPr txBox="1"/>
              <p:nvPr/>
            </p:nvSpPr>
            <p:spPr>
              <a:xfrm>
                <a:off x="0" y="263343"/>
                <a:ext cx="5143500" cy="15750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9193" tIns="208280" rIns="399193" bIns="71120" numCol="1" spcCol="1270" anchor="t" anchorCtr="0">
                <a:noAutofit/>
              </a:bodyPr>
              <a:lstStyle/>
              <a:p>
                <a:pPr marL="57150" lvl="1" indent="-57150" algn="l" defTabSz="444500">
                  <a:lnSpc>
                    <a:spcPct val="90000"/>
                  </a:lnSpc>
                  <a:spcBef>
                    <a:spcPts val="1200"/>
                  </a:spcBef>
                  <a:spcAft>
                    <a:spcPct val="15000"/>
                  </a:spcAft>
                  <a:buChar char="•"/>
                </a:pPr>
                <a:r>
                  <a:rPr lang="en-US" sz="1600" kern="1200" dirty="0"/>
                  <a:t>Research Tool to Distribute to Others</a:t>
                </a:r>
              </a:p>
              <a:p>
                <a:pPr marL="57150" lvl="1" indent="-57150" algn="l" defTabSz="444500">
                  <a:lnSpc>
                    <a:spcPct val="90000"/>
                  </a:lnSpc>
                  <a:spcBef>
                    <a:spcPct val="0"/>
                  </a:spcBef>
                  <a:spcAft>
                    <a:spcPct val="15000"/>
                  </a:spcAft>
                  <a:buChar char="•"/>
                </a:pPr>
                <a:r>
                  <a:rPr lang="en-US" sz="1600" kern="1200" dirty="0"/>
                  <a:t>Diagnostic Tool to Screen, Identify, or Characterize Abnormalities</a:t>
                </a:r>
              </a:p>
              <a:p>
                <a:pPr marL="57150" lvl="1" indent="-57150" algn="l" defTabSz="444500">
                  <a:lnSpc>
                    <a:spcPct val="90000"/>
                  </a:lnSpc>
                  <a:spcBef>
                    <a:spcPct val="0"/>
                  </a:spcBef>
                  <a:spcAft>
                    <a:spcPct val="15000"/>
                  </a:spcAft>
                  <a:buChar char="•"/>
                </a:pPr>
                <a:r>
                  <a:rPr lang="en-US" sz="1600" kern="1200" dirty="0"/>
                  <a:t>Identify Therapeutics</a:t>
                </a:r>
              </a:p>
              <a:p>
                <a:pPr marL="57150" lvl="1" indent="-57150" algn="l" defTabSz="444500">
                  <a:lnSpc>
                    <a:spcPct val="90000"/>
                  </a:lnSpc>
                  <a:spcBef>
                    <a:spcPct val="0"/>
                  </a:spcBef>
                  <a:spcAft>
                    <a:spcPct val="15000"/>
                  </a:spcAft>
                  <a:buChar char="•"/>
                </a:pPr>
                <a:r>
                  <a:rPr lang="en-US" sz="1600" kern="1200" dirty="0"/>
                  <a:t>Drug Development</a:t>
                </a:r>
              </a:p>
              <a:p>
                <a:pPr marL="57150" lvl="1" indent="-57150" algn="l" defTabSz="444500">
                  <a:lnSpc>
                    <a:spcPct val="90000"/>
                  </a:lnSpc>
                  <a:spcBef>
                    <a:spcPct val="0"/>
                  </a:spcBef>
                  <a:spcAft>
                    <a:spcPct val="15000"/>
                  </a:spcAft>
                  <a:buChar char="•"/>
                </a:pPr>
                <a:r>
                  <a:rPr lang="en-US" sz="1600" kern="1200" dirty="0"/>
                  <a:t>Screenings and Testing Systems</a:t>
                </a:r>
              </a:p>
              <a:p>
                <a:pPr marL="57150" lvl="1" indent="-57150" algn="l" defTabSz="444500">
                  <a:lnSpc>
                    <a:spcPct val="90000"/>
                  </a:lnSpc>
                  <a:spcBef>
                    <a:spcPct val="0"/>
                  </a:spcBef>
                  <a:spcAft>
                    <a:spcPct val="15000"/>
                  </a:spcAft>
                  <a:buChar char="•"/>
                </a:pPr>
                <a:r>
                  <a:rPr lang="en-US" sz="1600" kern="1200" dirty="0"/>
                  <a:t>General Commercialization</a:t>
                </a:r>
              </a:p>
              <a:p>
                <a:pPr marL="57150" lvl="1" indent="-57150" algn="l" defTabSz="444500">
                  <a:lnSpc>
                    <a:spcPct val="90000"/>
                  </a:lnSpc>
                  <a:spcBef>
                    <a:spcPct val="0"/>
                  </a:spcBef>
                  <a:spcAft>
                    <a:spcPct val="15000"/>
                  </a:spcAft>
                  <a:buChar char="•"/>
                </a:pPr>
                <a:r>
                  <a:rPr lang="en-US" sz="1600" kern="1200" dirty="0"/>
                  <a:t>Overall Knowledge Gain</a:t>
                </a:r>
              </a:p>
              <a:p>
                <a:pPr marL="57150" lvl="1" indent="-57150" algn="l" defTabSz="444500">
                  <a:lnSpc>
                    <a:spcPct val="90000"/>
                  </a:lnSpc>
                  <a:spcBef>
                    <a:spcPct val="0"/>
                  </a:spcBef>
                  <a:spcAft>
                    <a:spcPct val="15000"/>
                  </a:spcAft>
                  <a:buChar char="•"/>
                </a:pPr>
                <a:r>
                  <a:rPr lang="en-US" sz="1600" kern="1200" dirty="0"/>
                  <a:t>Automated Technology to Standardize Processes</a:t>
                </a:r>
              </a:p>
            </p:txBody>
          </p:sp>
        </p:grpSp>
        <p:grpSp>
          <p:nvGrpSpPr>
            <p:cNvPr id="8" name="Group 7"/>
            <p:cNvGrpSpPr/>
            <p:nvPr/>
          </p:nvGrpSpPr>
          <p:grpSpPr>
            <a:xfrm>
              <a:off x="2714625" y="2632725"/>
              <a:ext cx="3600450" cy="229408"/>
              <a:chOff x="257175" y="115744"/>
              <a:chExt cx="3600450" cy="229408"/>
            </a:xfrm>
          </p:grpSpPr>
          <p:sp>
            <p:nvSpPr>
              <p:cNvPr id="15" name="Rounded Rectangle 14"/>
              <p:cNvSpPr/>
              <p:nvPr/>
            </p:nvSpPr>
            <p:spPr>
              <a:xfrm>
                <a:off x="257175" y="115744"/>
                <a:ext cx="3600450" cy="22940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6"/>
              <p:cNvSpPr txBox="1"/>
              <p:nvPr/>
            </p:nvSpPr>
            <p:spPr>
              <a:xfrm>
                <a:off x="271585" y="130153"/>
                <a:ext cx="3571630" cy="2149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6088" tIns="0" rIns="136088" bIns="0" numCol="1" spcCol="1270" anchor="ctr" anchorCtr="0">
                <a:noAutofit/>
              </a:bodyPr>
              <a:lstStyle/>
              <a:p>
                <a:pPr marL="0" lvl="0" indent="0" algn="l" defTabSz="444500">
                  <a:lnSpc>
                    <a:spcPct val="90000"/>
                  </a:lnSpc>
                  <a:spcBef>
                    <a:spcPct val="0"/>
                  </a:spcBef>
                  <a:spcAft>
                    <a:spcPct val="35000"/>
                  </a:spcAft>
                  <a:buNone/>
                </a:pPr>
                <a:r>
                  <a:rPr lang="en-US" sz="1600" kern="1200" dirty="0"/>
                  <a:t>Cancer Research</a:t>
                </a:r>
              </a:p>
            </p:txBody>
          </p:sp>
        </p:grpSp>
        <p:grpSp>
          <p:nvGrpSpPr>
            <p:cNvPr id="9" name="Group 8"/>
            <p:cNvGrpSpPr/>
            <p:nvPr/>
          </p:nvGrpSpPr>
          <p:grpSpPr>
            <a:xfrm>
              <a:off x="2457450" y="4556925"/>
              <a:ext cx="5143500" cy="582750"/>
              <a:chOff x="0" y="2039944"/>
              <a:chExt cx="5143500" cy="582750"/>
            </a:xfrm>
          </p:grpSpPr>
          <p:sp>
            <p:nvSpPr>
              <p:cNvPr id="13" name="Rectangle 12"/>
              <p:cNvSpPr/>
              <p:nvPr/>
            </p:nvSpPr>
            <p:spPr>
              <a:xfrm>
                <a:off x="0" y="2039944"/>
                <a:ext cx="5143500" cy="58275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TextBox 13"/>
              <p:cNvSpPr txBox="1"/>
              <p:nvPr/>
            </p:nvSpPr>
            <p:spPr>
              <a:xfrm>
                <a:off x="0" y="2039944"/>
                <a:ext cx="5143500" cy="5827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9193" tIns="208280" rIns="399193" bIns="71120" numCol="1" spcCol="1270" anchor="t" anchorCtr="0">
                <a:noAutofit/>
              </a:bodyPr>
              <a:lstStyle/>
              <a:p>
                <a:pPr marL="57150" lvl="1" indent="-57150" algn="l" defTabSz="444500">
                  <a:lnSpc>
                    <a:spcPct val="90000"/>
                  </a:lnSpc>
                  <a:spcBef>
                    <a:spcPct val="0"/>
                  </a:spcBef>
                  <a:spcAft>
                    <a:spcPct val="15000"/>
                  </a:spcAft>
                  <a:buChar char="•"/>
                </a:pPr>
                <a:r>
                  <a:rPr lang="en-US" sz="1600" kern="1200" dirty="0"/>
                  <a:t>Sample Storage</a:t>
                </a:r>
              </a:p>
              <a:p>
                <a:pPr marL="57150" lvl="1" indent="-57150" algn="l" defTabSz="444500">
                  <a:lnSpc>
                    <a:spcPct val="90000"/>
                  </a:lnSpc>
                  <a:spcBef>
                    <a:spcPct val="0"/>
                  </a:spcBef>
                  <a:spcAft>
                    <a:spcPct val="15000"/>
                  </a:spcAft>
                  <a:buChar char="•"/>
                </a:pPr>
                <a:r>
                  <a:rPr lang="en-US" sz="1600" kern="1200" dirty="0"/>
                  <a:t>Improved Research in Related Fields (neurology, maternal medicine)</a:t>
                </a:r>
              </a:p>
            </p:txBody>
          </p:sp>
        </p:grpSp>
        <p:grpSp>
          <p:nvGrpSpPr>
            <p:cNvPr id="10" name="Group 9"/>
            <p:cNvGrpSpPr/>
            <p:nvPr/>
          </p:nvGrpSpPr>
          <p:grpSpPr>
            <a:xfrm>
              <a:off x="2714625" y="4405662"/>
              <a:ext cx="3600450" cy="228878"/>
              <a:chOff x="257175" y="1888681"/>
              <a:chExt cx="3600450" cy="228878"/>
            </a:xfrm>
          </p:grpSpPr>
          <p:sp>
            <p:nvSpPr>
              <p:cNvPr id="11" name="Rounded Rectangle 10"/>
              <p:cNvSpPr/>
              <p:nvPr/>
            </p:nvSpPr>
            <p:spPr>
              <a:xfrm>
                <a:off x="257175" y="1892345"/>
                <a:ext cx="3600450" cy="22521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10"/>
              <p:cNvSpPr txBox="1"/>
              <p:nvPr/>
            </p:nvSpPr>
            <p:spPr>
              <a:xfrm>
                <a:off x="271585" y="1888681"/>
                <a:ext cx="3571630" cy="2288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6088" tIns="0" rIns="136088" bIns="0" numCol="1" spcCol="1270" anchor="ctr" anchorCtr="0">
                <a:noAutofit/>
              </a:bodyPr>
              <a:lstStyle/>
              <a:p>
                <a:pPr marL="0" lvl="0" indent="0" algn="l" defTabSz="444500">
                  <a:lnSpc>
                    <a:spcPct val="90000"/>
                  </a:lnSpc>
                  <a:spcBef>
                    <a:spcPct val="0"/>
                  </a:spcBef>
                  <a:spcAft>
                    <a:spcPct val="35000"/>
                  </a:spcAft>
                  <a:buNone/>
                </a:pPr>
                <a:r>
                  <a:rPr lang="en-US" sz="1600" kern="1200" dirty="0"/>
                  <a:t>Outside of Cancer Research</a:t>
                </a:r>
              </a:p>
            </p:txBody>
          </p:sp>
        </p:grpSp>
      </p:grpSp>
      <p:sp>
        <p:nvSpPr>
          <p:cNvPr id="19" name="Content Placeholder 28"/>
          <p:cNvSpPr txBox="1">
            <a:spLocks/>
          </p:cNvSpPr>
          <p:nvPr/>
        </p:nvSpPr>
        <p:spPr>
          <a:xfrm>
            <a:off x="419258" y="2154142"/>
            <a:ext cx="9416509" cy="1081668"/>
          </a:xfrm>
          <a:prstGeom prst="rect">
            <a:avLst/>
          </a:prstGeom>
        </p:spPr>
        <p:txBody>
          <a:bodyPr>
            <a:normAutofit lnSpcReduction="10000"/>
          </a:bodyPr>
          <a:lstStyle>
            <a:lvl1pPr marL="188595" indent="-150876" algn="l" defTabSz="754380" rtl="0" eaLnBrk="1" latinLnBrk="0" hangingPunct="1">
              <a:lnSpc>
                <a:spcPct val="90000"/>
              </a:lnSpc>
              <a:spcBef>
                <a:spcPts val="1100"/>
              </a:spcBef>
              <a:buClr>
                <a:schemeClr val="accent1"/>
              </a:buClr>
              <a:buSzPct val="80000"/>
              <a:buFont typeface="Corbel" pitchFamily="34" charset="0"/>
              <a:buChar char="•"/>
              <a:defRPr sz="2200" kern="1200">
                <a:solidFill>
                  <a:schemeClr val="accent1"/>
                </a:solidFill>
                <a:latin typeface="+mn-lt"/>
                <a:ea typeface="+mn-ea"/>
                <a:cs typeface="+mn-cs"/>
              </a:defRPr>
            </a:lvl1pPr>
            <a:lvl2pPr marL="377190"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980" kern="1200">
                <a:solidFill>
                  <a:schemeClr val="accent1"/>
                </a:solidFill>
                <a:latin typeface="+mn-lt"/>
                <a:ea typeface="+mn-ea"/>
                <a:cs typeface="+mn-cs"/>
              </a:defRPr>
            </a:lvl2pPr>
            <a:lvl3pPr marL="603504"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760" kern="1200">
                <a:solidFill>
                  <a:schemeClr val="accent1"/>
                </a:solidFill>
                <a:latin typeface="+mn-lt"/>
                <a:ea typeface="+mn-ea"/>
                <a:cs typeface="+mn-cs"/>
              </a:defRPr>
            </a:lvl3pPr>
            <a:lvl4pPr marL="829818"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4pPr>
            <a:lvl5pPr marL="1012132" indent="-150876"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5pPr>
            <a:lvl6pPr marL="121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6pPr>
            <a:lvl7pPr marL="143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7pPr>
            <a:lvl8pPr marL="165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8pPr>
            <a:lvl9pPr marL="1870000" indent="-188595" algn="l" defTabSz="754380" rtl="0" eaLnBrk="1" latinLnBrk="0" hangingPunct="1">
              <a:lnSpc>
                <a:spcPct val="90000"/>
              </a:lnSpc>
              <a:spcBef>
                <a:spcPts val="165"/>
              </a:spcBef>
              <a:spcAft>
                <a:spcPts val="330"/>
              </a:spcAft>
              <a:buClr>
                <a:schemeClr val="accent1"/>
              </a:buClr>
              <a:buSzPct val="80000"/>
              <a:buFont typeface="Corbel" pitchFamily="34" charset="0"/>
              <a:buChar char="•"/>
              <a:defRPr sz="1540" kern="1200">
                <a:solidFill>
                  <a:schemeClr val="accent1"/>
                </a:solidFill>
                <a:latin typeface="+mn-lt"/>
                <a:ea typeface="+mn-ea"/>
                <a:cs typeface="+mn-cs"/>
              </a:defRPr>
            </a:lvl9pPr>
          </a:lstStyle>
          <a:p>
            <a:pPr fontAlgn="auto">
              <a:lnSpc>
                <a:spcPct val="120000"/>
              </a:lnSpc>
              <a:spcAft>
                <a:spcPts val="0"/>
              </a:spcAft>
              <a:buFontTx/>
              <a:buNone/>
              <a:defRPr/>
            </a:pPr>
            <a:r>
              <a:rPr lang="en-US" sz="2000" b="1" dirty="0" smtClean="0">
                <a:solidFill>
                  <a:schemeClr val="tx2"/>
                </a:solidFill>
              </a:rPr>
              <a:t>Program Mission</a:t>
            </a:r>
            <a:r>
              <a:rPr lang="en-US" sz="2000" dirty="0" smtClean="0">
                <a:solidFill>
                  <a:schemeClr val="tx2"/>
                </a:solidFill>
              </a:rPr>
              <a:t>: </a:t>
            </a:r>
            <a:r>
              <a:rPr lang="en-US" sz="1800" i="1" dirty="0" smtClean="0">
                <a:solidFill>
                  <a:schemeClr val="tx2"/>
                </a:solidFill>
              </a:rPr>
              <a:t>To support the development, maturation, and dissemination of </a:t>
            </a:r>
            <a:r>
              <a:rPr lang="en-US" sz="1800" b="1" i="1" dirty="0" smtClean="0">
                <a:solidFill>
                  <a:schemeClr val="tx2"/>
                </a:solidFill>
              </a:rPr>
              <a:t>novel and potentially transformative next-generation technologies </a:t>
            </a:r>
            <a:r>
              <a:rPr lang="en-US" sz="1800" i="1" dirty="0" smtClean="0">
                <a:solidFill>
                  <a:schemeClr val="tx2"/>
                </a:solidFill>
              </a:rPr>
              <a:t>through an approach of balanced but targeted innovation in support of clinical, laboratory, or epidemiological research on cancer.</a:t>
            </a:r>
          </a:p>
          <a:p>
            <a:pPr marL="236538" lvl="1" indent="0" fontAlgn="auto">
              <a:lnSpc>
                <a:spcPct val="120000"/>
              </a:lnSpc>
              <a:buFontTx/>
              <a:buNone/>
              <a:defRPr/>
            </a:pPr>
            <a:endParaRPr lang="en-US" sz="1800" i="1" dirty="0" smtClean="0">
              <a:solidFill>
                <a:schemeClr val="tx2"/>
              </a:solidFill>
            </a:endParaRPr>
          </a:p>
          <a:p>
            <a:pPr fontAlgn="auto">
              <a:lnSpc>
                <a:spcPct val="120000"/>
              </a:lnSpc>
              <a:spcAft>
                <a:spcPts val="0"/>
              </a:spcAft>
              <a:buClr>
                <a:srgbClr val="3366CC"/>
              </a:buClr>
              <a:buFontTx/>
              <a:buNone/>
              <a:defRPr/>
            </a:pPr>
            <a:endParaRPr lang="en-US" sz="2000" b="1" dirty="0">
              <a:solidFill>
                <a:schemeClr val="tx2"/>
              </a:solidFill>
            </a:endParaRPr>
          </a:p>
        </p:txBody>
      </p:sp>
    </p:spTree>
    <p:extLst>
      <p:ext uri="{BB962C8B-B14F-4D97-AF65-F5344CB8AC3E}">
        <p14:creationId xmlns:p14="http://schemas.microsoft.com/office/powerpoint/2010/main" val="2595811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Development and Commercialism </a:t>
            </a:r>
            <a:r>
              <a:rPr lang="en-US" sz="4000" dirty="0" smtClean="0"/>
              <a:t>(Survey)</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20</a:t>
            </a:fld>
            <a:endParaRPr lang="en-US"/>
          </a:p>
        </p:txBody>
      </p:sp>
      <p:pic>
        <p:nvPicPr>
          <p:cNvPr id="3" name="Picture 2"/>
          <p:cNvPicPr>
            <a:picLocks noChangeAspect="1"/>
          </p:cNvPicPr>
          <p:nvPr/>
        </p:nvPicPr>
        <p:blipFill>
          <a:blip r:embed="rId3"/>
          <a:stretch>
            <a:fillRect/>
          </a:stretch>
        </p:blipFill>
        <p:spPr>
          <a:xfrm>
            <a:off x="811351" y="1812057"/>
            <a:ext cx="4584589" cy="2755631"/>
          </a:xfrm>
          <a:prstGeom prst="rect">
            <a:avLst/>
          </a:prstGeom>
        </p:spPr>
      </p:pic>
      <p:pic>
        <p:nvPicPr>
          <p:cNvPr id="4" name="Picture 3"/>
          <p:cNvPicPr>
            <a:picLocks noChangeAspect="1"/>
          </p:cNvPicPr>
          <p:nvPr/>
        </p:nvPicPr>
        <p:blipFill>
          <a:blip r:embed="rId4"/>
          <a:stretch>
            <a:fillRect/>
          </a:stretch>
        </p:blipFill>
        <p:spPr>
          <a:xfrm>
            <a:off x="821879" y="4645294"/>
            <a:ext cx="4584589" cy="2755631"/>
          </a:xfrm>
          <a:prstGeom prst="rect">
            <a:avLst/>
          </a:prstGeom>
        </p:spPr>
      </p:pic>
      <p:pic>
        <p:nvPicPr>
          <p:cNvPr id="11" name="Content Placeholder 7"/>
          <p:cNvPicPr>
            <a:picLocks noGrp="1" noChangeAspect="1"/>
          </p:cNvPicPr>
          <p:nvPr>
            <p:ph sz="half" idx="1"/>
          </p:nvPr>
        </p:nvPicPr>
        <p:blipFill rotWithShape="1">
          <a:blip r:embed="rId5"/>
          <a:srcRect l="73355" b="23965"/>
          <a:stretch/>
        </p:blipFill>
        <p:spPr>
          <a:xfrm>
            <a:off x="5876925" y="2399955"/>
            <a:ext cx="3378368" cy="4380224"/>
          </a:xfrm>
          <a:prstGeom prst="rect">
            <a:avLst/>
          </a:prstGeom>
        </p:spPr>
      </p:pic>
      <p:sp>
        <p:nvSpPr>
          <p:cNvPr id="12" name="Rectangle 11"/>
          <p:cNvSpPr/>
          <p:nvPr/>
        </p:nvSpPr>
        <p:spPr>
          <a:xfrm>
            <a:off x="5819775" y="3581400"/>
            <a:ext cx="190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TPI three line logo PNG.png"/>
          <p:cNvPicPr>
            <a:picLocks noChangeAspect="1"/>
          </p:cNvPicPr>
          <p:nvPr/>
        </p:nvPicPr>
        <p:blipFill>
          <a:blip r:embed="rId6" cstate="print"/>
          <a:stretch>
            <a:fillRect/>
          </a:stretch>
        </p:blipFill>
        <p:spPr>
          <a:xfrm>
            <a:off x="7245477" y="6594729"/>
            <a:ext cx="1719075" cy="466345"/>
          </a:xfrm>
          <a:prstGeom prst="rect">
            <a:avLst/>
          </a:prstGeom>
        </p:spPr>
      </p:pic>
    </p:spTree>
    <p:extLst>
      <p:ext uri="{BB962C8B-B14F-4D97-AF65-F5344CB8AC3E}">
        <p14:creationId xmlns:p14="http://schemas.microsoft.com/office/powerpoint/2010/main" val="2024332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567055"/>
            <a:ext cx="8147304" cy="1537208"/>
          </a:xfrm>
        </p:spPr>
        <p:txBody>
          <a:bodyPr>
            <a:normAutofit/>
          </a:bodyPr>
          <a:lstStyle/>
          <a:p>
            <a:pPr algn="r"/>
            <a:r>
              <a:rPr lang="en-US" dirty="0" smtClean="0"/>
              <a:t>Development and Commercialism </a:t>
            </a:r>
            <a:r>
              <a:rPr lang="en-US" sz="4000" dirty="0" smtClean="0"/>
              <a:t>(Survey)</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21</a:t>
            </a:fld>
            <a:endParaRPr lang="en-US"/>
          </a:p>
        </p:txBody>
      </p:sp>
      <p:pic>
        <p:nvPicPr>
          <p:cNvPr id="6" name="Picture 5"/>
          <p:cNvPicPr>
            <a:picLocks noChangeAspect="1"/>
          </p:cNvPicPr>
          <p:nvPr/>
        </p:nvPicPr>
        <p:blipFill>
          <a:blip r:embed="rId3"/>
          <a:stretch>
            <a:fillRect/>
          </a:stretch>
        </p:blipFill>
        <p:spPr>
          <a:xfrm>
            <a:off x="832407" y="1735857"/>
            <a:ext cx="4584589" cy="2755631"/>
          </a:xfrm>
          <a:prstGeom prst="rect">
            <a:avLst/>
          </a:prstGeom>
        </p:spPr>
      </p:pic>
      <p:pic>
        <p:nvPicPr>
          <p:cNvPr id="9" name="Picture 8"/>
          <p:cNvPicPr>
            <a:picLocks noChangeAspect="1"/>
          </p:cNvPicPr>
          <p:nvPr/>
        </p:nvPicPr>
        <p:blipFill>
          <a:blip r:embed="rId4"/>
          <a:stretch>
            <a:fillRect/>
          </a:stretch>
        </p:blipFill>
        <p:spPr>
          <a:xfrm>
            <a:off x="839926" y="4582828"/>
            <a:ext cx="4584589" cy="2755631"/>
          </a:xfrm>
          <a:prstGeom prst="rect">
            <a:avLst/>
          </a:prstGeom>
        </p:spPr>
      </p:pic>
      <p:pic>
        <p:nvPicPr>
          <p:cNvPr id="11" name="Content Placeholder 7"/>
          <p:cNvPicPr>
            <a:picLocks noGrp="1" noChangeAspect="1"/>
          </p:cNvPicPr>
          <p:nvPr>
            <p:ph sz="half" idx="1"/>
          </p:nvPr>
        </p:nvPicPr>
        <p:blipFill rotWithShape="1">
          <a:blip r:embed="rId5"/>
          <a:srcRect l="73355" b="23965"/>
          <a:stretch/>
        </p:blipFill>
        <p:spPr>
          <a:xfrm>
            <a:off x="5876925" y="2399955"/>
            <a:ext cx="3378368" cy="4380224"/>
          </a:xfrm>
          <a:prstGeom prst="rect">
            <a:avLst/>
          </a:prstGeom>
        </p:spPr>
      </p:pic>
      <p:sp>
        <p:nvSpPr>
          <p:cNvPr id="12" name="Rectangle 11"/>
          <p:cNvSpPr/>
          <p:nvPr/>
        </p:nvSpPr>
        <p:spPr>
          <a:xfrm>
            <a:off x="5819775" y="3581400"/>
            <a:ext cx="190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TPI three line logo PNG.png"/>
          <p:cNvPicPr>
            <a:picLocks noChangeAspect="1"/>
          </p:cNvPicPr>
          <p:nvPr/>
        </p:nvPicPr>
        <p:blipFill>
          <a:blip r:embed="rId6" cstate="print"/>
          <a:stretch>
            <a:fillRect/>
          </a:stretch>
        </p:blipFill>
        <p:spPr>
          <a:xfrm>
            <a:off x="7245477" y="6604254"/>
            <a:ext cx="1719075" cy="466345"/>
          </a:xfrm>
          <a:prstGeom prst="rect">
            <a:avLst/>
          </a:prstGeom>
        </p:spPr>
      </p:pic>
    </p:spTree>
    <p:extLst>
      <p:ext uri="{BB962C8B-B14F-4D97-AF65-F5344CB8AC3E}">
        <p14:creationId xmlns:p14="http://schemas.microsoft.com/office/powerpoint/2010/main" val="3877995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Development and Commercialization </a:t>
            </a:r>
            <a:r>
              <a:rPr lang="en-US" sz="4000" dirty="0" smtClean="0"/>
              <a:t>(Survey)</a:t>
            </a:r>
            <a:endParaRPr lang="en-US" sz="4000" dirty="0"/>
          </a:p>
        </p:txBody>
      </p:sp>
      <p:sp>
        <p:nvSpPr>
          <p:cNvPr id="5" name="Slide Number Placeholder 4"/>
          <p:cNvSpPr>
            <a:spLocks noGrp="1"/>
          </p:cNvSpPr>
          <p:nvPr>
            <p:ph type="sldNum" sz="quarter" idx="12"/>
          </p:nvPr>
        </p:nvSpPr>
        <p:spPr/>
        <p:txBody>
          <a:bodyPr/>
          <a:lstStyle/>
          <a:p>
            <a:fld id="{4EBD7781-C239-496F-BEFC-F6F88DD8D1AB}" type="slidenum">
              <a:rPr lang="en-US" smtClean="0"/>
              <a:pPr/>
              <a:t>22</a:t>
            </a:fld>
            <a:endParaRPr lang="en-US"/>
          </a:p>
        </p:txBody>
      </p:sp>
      <p:pic>
        <p:nvPicPr>
          <p:cNvPr id="10" name="Content Placeholder 7"/>
          <p:cNvPicPr>
            <a:picLocks noGrp="1" noChangeAspect="1"/>
          </p:cNvPicPr>
          <p:nvPr>
            <p:ph sz="half" idx="1"/>
          </p:nvPr>
        </p:nvPicPr>
        <p:blipFill rotWithShape="1">
          <a:blip r:embed="rId3"/>
          <a:srcRect l="73355" b="23965"/>
          <a:stretch/>
        </p:blipFill>
        <p:spPr>
          <a:xfrm>
            <a:off x="5876925" y="2399955"/>
            <a:ext cx="3378368" cy="4380224"/>
          </a:xfrm>
          <a:prstGeom prst="rect">
            <a:avLst/>
          </a:prstGeom>
        </p:spPr>
      </p:pic>
      <p:sp>
        <p:nvSpPr>
          <p:cNvPr id="11" name="Rectangle 10"/>
          <p:cNvSpPr/>
          <p:nvPr/>
        </p:nvSpPr>
        <p:spPr>
          <a:xfrm>
            <a:off x="5819775" y="3581400"/>
            <a:ext cx="1905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p:cNvSpPr>
            <a:spLocks noGrp="1"/>
          </p:cNvSpPr>
          <p:nvPr>
            <p:ph sz="half" idx="1"/>
          </p:nvPr>
        </p:nvSpPr>
        <p:spPr>
          <a:xfrm>
            <a:off x="942975" y="2331719"/>
            <a:ext cx="3922776" cy="1772280"/>
          </a:xfrm>
          <a:prstGeom prst="rect">
            <a:avLst/>
          </a:prstGeom>
        </p:spPr>
        <p:txBody>
          <a:bodyPr>
            <a:spAutoFit/>
          </a:bodyPr>
          <a:lstStyle/>
          <a:p>
            <a:r>
              <a:rPr lang="en-US" dirty="0" smtClean="0"/>
              <a:t>57% formed </a:t>
            </a:r>
            <a:r>
              <a:rPr lang="en-US" dirty="0"/>
              <a:t>strategic </a:t>
            </a:r>
            <a:r>
              <a:rPr lang="en-US" dirty="0" smtClean="0"/>
              <a:t>partnerships</a:t>
            </a:r>
          </a:p>
          <a:p>
            <a:r>
              <a:rPr lang="en-US" dirty="0" smtClean="0"/>
              <a:t>31</a:t>
            </a:r>
            <a:r>
              <a:rPr lang="en-US" dirty="0"/>
              <a:t>% established spin-off </a:t>
            </a:r>
            <a:r>
              <a:rPr lang="en-US" dirty="0" smtClean="0"/>
              <a:t>companies</a:t>
            </a:r>
          </a:p>
          <a:p>
            <a:r>
              <a:rPr lang="en-US" dirty="0" smtClean="0"/>
              <a:t>4% reported </a:t>
            </a:r>
            <a:r>
              <a:rPr lang="en-US" dirty="0"/>
              <a:t>mergers or acquisitions resulting from the IMAT </a:t>
            </a:r>
            <a:r>
              <a:rPr lang="en-US" dirty="0" smtClean="0"/>
              <a:t>award</a:t>
            </a:r>
          </a:p>
          <a:p>
            <a:r>
              <a:rPr lang="en-US" dirty="0" smtClean="0"/>
              <a:t>1% </a:t>
            </a:r>
            <a:r>
              <a:rPr lang="en-US" dirty="0"/>
              <a:t>reported public </a:t>
            </a:r>
            <a:r>
              <a:rPr lang="en-US" dirty="0" smtClean="0"/>
              <a:t>offerings</a:t>
            </a:r>
            <a:endParaRPr lang="en-US" dirty="0"/>
          </a:p>
        </p:txBody>
      </p:sp>
      <p:pic>
        <p:nvPicPr>
          <p:cNvPr id="13" name="Picture 12" descr="STPI three line logo PNG.png"/>
          <p:cNvPicPr>
            <a:picLocks noChangeAspect="1"/>
          </p:cNvPicPr>
          <p:nvPr/>
        </p:nvPicPr>
        <p:blipFill>
          <a:blip r:embed="rId4" cstate="print"/>
          <a:stretch>
            <a:fillRect/>
          </a:stretch>
        </p:blipFill>
        <p:spPr>
          <a:xfrm>
            <a:off x="7235952" y="6585204"/>
            <a:ext cx="1719075" cy="466345"/>
          </a:xfrm>
          <a:prstGeom prst="rect">
            <a:avLst/>
          </a:prstGeom>
        </p:spPr>
      </p:pic>
    </p:spTree>
    <p:extLst>
      <p:ext uri="{BB962C8B-B14F-4D97-AF65-F5344CB8AC3E}">
        <p14:creationId xmlns:p14="http://schemas.microsoft.com/office/powerpoint/2010/main" val="3569943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1125" y="290830"/>
            <a:ext cx="8515350" cy="899795"/>
          </a:xfrm>
        </p:spPr>
        <p:txBody>
          <a:bodyPr>
            <a:normAutofit/>
          </a:bodyPr>
          <a:lstStyle/>
          <a:p>
            <a:r>
              <a:rPr lang="en-US" dirty="0" smtClean="0"/>
              <a:t>Marketing and Widespread Use</a:t>
            </a:r>
            <a:endParaRPr lang="en-US" dirty="0"/>
          </a:p>
        </p:txBody>
      </p:sp>
      <p:sp>
        <p:nvSpPr>
          <p:cNvPr id="4" name="Slide Number Placeholder 3"/>
          <p:cNvSpPr>
            <a:spLocks noGrp="1"/>
          </p:cNvSpPr>
          <p:nvPr>
            <p:ph type="sldNum" sz="quarter" idx="12"/>
          </p:nvPr>
        </p:nvSpPr>
        <p:spPr/>
        <p:txBody>
          <a:bodyPr/>
          <a:lstStyle/>
          <a:p>
            <a:fld id="{17922CA9-C44B-4E58-BC26-4B4414237B2B}" type="slidenum">
              <a:rPr lang="en-US" smtClean="0"/>
              <a:pPr/>
              <a:t>23</a:t>
            </a:fld>
            <a:endParaRPr lang="en-US"/>
          </a:p>
        </p:txBody>
      </p:sp>
      <p:graphicFrame>
        <p:nvGraphicFramePr>
          <p:cNvPr id="5" name="Chart 4"/>
          <p:cNvGraphicFramePr/>
          <p:nvPr>
            <p:extLst>
              <p:ext uri="{D42A27DB-BD31-4B8C-83A1-F6EECF244321}">
                <p14:modId xmlns:p14="http://schemas.microsoft.com/office/powerpoint/2010/main" val="3779152269"/>
              </p:ext>
            </p:extLst>
          </p:nvPr>
        </p:nvGraphicFramePr>
        <p:xfrm>
          <a:off x="876300" y="2638076"/>
          <a:ext cx="8161518" cy="513432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647825" y="1200150"/>
            <a:ext cx="7705956" cy="830997"/>
          </a:xfrm>
          <a:prstGeom prst="rect">
            <a:avLst/>
          </a:prstGeom>
          <a:noFill/>
        </p:spPr>
        <p:txBody>
          <a:bodyPr wrap="none" rtlCol="0">
            <a:spAutoFit/>
          </a:bodyPr>
          <a:lstStyle/>
          <a:p>
            <a:r>
              <a:rPr lang="en-US" dirty="0" smtClean="0"/>
              <a:t>54% IMAT technologies achieved marketability</a:t>
            </a:r>
          </a:p>
          <a:p>
            <a:r>
              <a:rPr lang="en-US" dirty="0" smtClean="0"/>
              <a:t>41% Comparison Group technologies achieved marketability</a:t>
            </a:r>
            <a:endParaRPr lang="en-US" dirty="0"/>
          </a:p>
        </p:txBody>
      </p:sp>
      <p:sp>
        <p:nvSpPr>
          <p:cNvPr id="6" name="Curved Right Arrow 5"/>
          <p:cNvSpPr/>
          <p:nvPr/>
        </p:nvSpPr>
        <p:spPr>
          <a:xfrm>
            <a:off x="742950" y="196215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181100" y="2266950"/>
            <a:ext cx="2064989" cy="461665"/>
          </a:xfrm>
          <a:prstGeom prst="rect">
            <a:avLst/>
          </a:prstGeom>
          <a:noFill/>
        </p:spPr>
        <p:txBody>
          <a:bodyPr wrap="none" rtlCol="0">
            <a:spAutoFit/>
          </a:bodyPr>
          <a:lstStyle/>
          <a:p>
            <a:r>
              <a:rPr lang="en-US" dirty="0" smtClean="0"/>
              <a:t>If no, why not?</a:t>
            </a:r>
            <a:endParaRPr lang="en-US" dirty="0"/>
          </a:p>
        </p:txBody>
      </p:sp>
    </p:spTree>
    <p:extLst>
      <p:ext uri="{BB962C8B-B14F-4D97-AF65-F5344CB8AC3E}">
        <p14:creationId xmlns:p14="http://schemas.microsoft.com/office/powerpoint/2010/main" val="280559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Reported Impact of IMAT Program</a:t>
            </a:r>
          </a:p>
        </p:txBody>
      </p:sp>
      <p:sp>
        <p:nvSpPr>
          <p:cNvPr id="7" name="Slide Number Placeholder 6"/>
          <p:cNvSpPr>
            <a:spLocks noGrp="1"/>
          </p:cNvSpPr>
          <p:nvPr>
            <p:ph type="sldNum" sz="quarter" idx="12"/>
          </p:nvPr>
        </p:nvSpPr>
        <p:spPr/>
        <p:txBody>
          <a:bodyPr/>
          <a:lstStyle/>
          <a:p>
            <a:fld id="{349864F1-5FA9-4DF1-A723-549EFFC3875F}" type="slidenum">
              <a:rPr lang="en-US" smtClean="0"/>
              <a:pPr/>
              <a:t>24</a:t>
            </a:fld>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37014766"/>
              </p:ext>
            </p:extLst>
          </p:nvPr>
        </p:nvGraphicFramePr>
        <p:xfrm>
          <a:off x="786063" y="2053389"/>
          <a:ext cx="8302375" cy="47514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7259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Archival Data is a useful data source</a:t>
            </a:r>
          </a:p>
        </p:txBody>
      </p:sp>
      <p:sp>
        <p:nvSpPr>
          <p:cNvPr id="6" name="Content Placeholder 5"/>
          <p:cNvSpPr>
            <a:spLocks noGrp="1"/>
          </p:cNvSpPr>
          <p:nvPr>
            <p:ph idx="1"/>
          </p:nvPr>
        </p:nvSpPr>
        <p:spPr/>
        <p:txBody>
          <a:bodyPr/>
          <a:lstStyle/>
          <a:p>
            <a:r>
              <a:rPr lang="en-US" dirty="0"/>
              <a:t>Straightforward</a:t>
            </a:r>
          </a:p>
          <a:p>
            <a:r>
              <a:rPr lang="en-US" dirty="0"/>
              <a:t>Possibility of automation</a:t>
            </a:r>
          </a:p>
          <a:p>
            <a:r>
              <a:rPr lang="en-US" dirty="0"/>
              <a:t>Reproducible process to keep data current (i.e. documentation provided on using an internal SharePoint database)</a:t>
            </a:r>
          </a:p>
          <a:p>
            <a:r>
              <a:rPr lang="en-US" dirty="0"/>
              <a:t>Comparison group strengthens </a:t>
            </a:r>
            <a:r>
              <a:rPr lang="en-US" dirty="0" smtClean="0"/>
              <a:t>our evaluation</a:t>
            </a:r>
            <a:endParaRPr lang="en-US" dirty="0"/>
          </a:p>
          <a:p>
            <a:endParaRPr lang="en-US" dirty="0"/>
          </a:p>
        </p:txBody>
      </p:sp>
      <p:sp>
        <p:nvSpPr>
          <p:cNvPr id="4" name="Slide Number Placeholder 3"/>
          <p:cNvSpPr>
            <a:spLocks noGrp="1"/>
          </p:cNvSpPr>
          <p:nvPr>
            <p:ph type="sldNum" sz="quarter" idx="12"/>
          </p:nvPr>
        </p:nvSpPr>
        <p:spPr/>
        <p:txBody>
          <a:bodyPr/>
          <a:lstStyle/>
          <a:p>
            <a:fld id="{D536105A-65FF-49C7-8254-F7225D9BC63A}" type="slidenum">
              <a:rPr lang="en-US" smtClean="0"/>
              <a:pPr/>
              <a:t>25</a:t>
            </a:fld>
            <a:endParaRPr lang="en-US"/>
          </a:p>
        </p:txBody>
      </p:sp>
    </p:spTree>
    <p:extLst>
      <p:ext uri="{BB962C8B-B14F-4D97-AF65-F5344CB8AC3E}">
        <p14:creationId xmlns:p14="http://schemas.microsoft.com/office/powerpoint/2010/main" val="2839089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2975" y="690879"/>
            <a:ext cx="8147304" cy="2179541"/>
          </a:xfrm>
        </p:spPr>
        <p:txBody>
          <a:bodyPr>
            <a:normAutofit/>
          </a:bodyPr>
          <a:lstStyle/>
          <a:p>
            <a:r>
              <a:rPr lang="en-US" dirty="0"/>
              <a:t>Importance of PD/PI and End-User Interviews</a:t>
            </a:r>
          </a:p>
        </p:txBody>
      </p:sp>
      <p:sp>
        <p:nvSpPr>
          <p:cNvPr id="6" name="Content Placeholder 5"/>
          <p:cNvSpPr>
            <a:spLocks noGrp="1"/>
          </p:cNvSpPr>
          <p:nvPr>
            <p:ph idx="1"/>
          </p:nvPr>
        </p:nvSpPr>
        <p:spPr>
          <a:xfrm>
            <a:off x="959373" y="2562715"/>
            <a:ext cx="8145120" cy="4697863"/>
          </a:xfrm>
        </p:spPr>
        <p:txBody>
          <a:bodyPr/>
          <a:lstStyle/>
          <a:p>
            <a:pPr lvl="1">
              <a:spcBef>
                <a:spcPts val="600"/>
              </a:spcBef>
              <a:spcAft>
                <a:spcPts val="600"/>
              </a:spcAft>
            </a:pPr>
            <a:r>
              <a:rPr lang="en-US" sz="2200" dirty="0"/>
              <a:t>PD/PIs believed with IMAT, their research would not have been otherwise funded due to lack of opportunities or high due to risk.</a:t>
            </a:r>
          </a:p>
          <a:p>
            <a:pPr lvl="1">
              <a:spcBef>
                <a:spcPts val="600"/>
              </a:spcBef>
              <a:spcAft>
                <a:spcPts val="600"/>
              </a:spcAft>
            </a:pPr>
            <a:r>
              <a:rPr lang="en-US" sz="2200" dirty="0"/>
              <a:t>Because of IMAT, researchers identified other sources of funding and hurdles in technology development. </a:t>
            </a:r>
          </a:p>
          <a:p>
            <a:pPr lvl="1">
              <a:spcBef>
                <a:spcPts val="600"/>
              </a:spcBef>
              <a:spcAft>
                <a:spcPts val="600"/>
              </a:spcAft>
            </a:pPr>
            <a:r>
              <a:rPr lang="en-US" sz="2200" dirty="0"/>
              <a:t>End-Users provided an external perspective to help understand experiences, challenges, and insights into public health impacts otherwise unavailable. </a:t>
            </a:r>
          </a:p>
          <a:p>
            <a:pPr lvl="2">
              <a:spcBef>
                <a:spcPts val="600"/>
              </a:spcBef>
              <a:spcAft>
                <a:spcPts val="600"/>
              </a:spcAft>
            </a:pPr>
            <a:r>
              <a:rPr lang="en-US" sz="1780" dirty="0"/>
              <a:t>They believed the technology products were instrumental in moving cancer research forward</a:t>
            </a:r>
          </a:p>
          <a:p>
            <a:pPr marL="226314"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D536105A-65FF-49C7-8254-F7225D9BC63A}" type="slidenum">
              <a:rPr lang="en-US" smtClean="0"/>
              <a:pPr/>
              <a:t>26</a:t>
            </a:fld>
            <a:endParaRPr lang="en-US"/>
          </a:p>
        </p:txBody>
      </p:sp>
    </p:spTree>
    <p:extLst>
      <p:ext uri="{BB962C8B-B14F-4D97-AF65-F5344CB8AC3E}">
        <p14:creationId xmlns:p14="http://schemas.microsoft.com/office/powerpoint/2010/main" val="3846804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42974" y="690880"/>
            <a:ext cx="8501277" cy="1537208"/>
          </a:xfrm>
        </p:spPr>
        <p:txBody>
          <a:bodyPr/>
          <a:lstStyle/>
          <a:p>
            <a:r>
              <a:rPr lang="en-US" dirty="0"/>
              <a:t>Program Structure Recommendations</a:t>
            </a:r>
          </a:p>
        </p:txBody>
      </p:sp>
      <p:sp>
        <p:nvSpPr>
          <p:cNvPr id="6" name="Content Placeholder 5"/>
          <p:cNvSpPr>
            <a:spLocks noGrp="1"/>
          </p:cNvSpPr>
          <p:nvPr>
            <p:ph idx="1"/>
          </p:nvPr>
        </p:nvSpPr>
        <p:spPr>
          <a:xfrm>
            <a:off x="942975" y="2177000"/>
            <a:ext cx="8145118" cy="4577080"/>
          </a:xfrm>
        </p:spPr>
        <p:txBody>
          <a:bodyPr/>
          <a:lstStyle/>
          <a:p>
            <a:r>
              <a:rPr lang="en-US" sz="2400" dirty="0"/>
              <a:t>Continue the extensive, responsive communication with PD/PIs</a:t>
            </a:r>
          </a:p>
          <a:p>
            <a:r>
              <a:rPr lang="en-US" sz="2400" dirty="0"/>
              <a:t>Enhanced PI meetings to include a wider variety of presentations, expansion of attendee types, more time for interactions between participants, and meeting-follow-up activities. </a:t>
            </a:r>
          </a:p>
          <a:p>
            <a:r>
              <a:rPr lang="en-US" sz="2400" dirty="0"/>
              <a:t>Provide additional resources to help with technology commercialization (e.g., workshops)</a:t>
            </a:r>
          </a:p>
          <a:p>
            <a:endParaRPr lang="en-US" dirty="0"/>
          </a:p>
        </p:txBody>
      </p:sp>
      <p:sp>
        <p:nvSpPr>
          <p:cNvPr id="4" name="Slide Number Placeholder 3"/>
          <p:cNvSpPr>
            <a:spLocks noGrp="1"/>
          </p:cNvSpPr>
          <p:nvPr>
            <p:ph type="sldNum" sz="quarter" idx="12"/>
          </p:nvPr>
        </p:nvSpPr>
        <p:spPr/>
        <p:txBody>
          <a:bodyPr/>
          <a:lstStyle/>
          <a:p>
            <a:fld id="{D536105A-65FF-49C7-8254-F7225D9BC63A}" type="slidenum">
              <a:rPr lang="en-US" smtClean="0"/>
              <a:pPr/>
              <a:t>27</a:t>
            </a:fld>
            <a:endParaRPr lang="en-US"/>
          </a:p>
        </p:txBody>
      </p:sp>
    </p:spTree>
    <p:extLst>
      <p:ext uri="{BB962C8B-B14F-4D97-AF65-F5344CB8AC3E}">
        <p14:creationId xmlns:p14="http://schemas.microsoft.com/office/powerpoint/2010/main" val="2506010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and Limitations of the Evaluation</a:t>
            </a:r>
          </a:p>
        </p:txBody>
      </p:sp>
      <p:sp>
        <p:nvSpPr>
          <p:cNvPr id="3" name="Content Placeholder 2"/>
          <p:cNvSpPr>
            <a:spLocks noGrp="1"/>
          </p:cNvSpPr>
          <p:nvPr>
            <p:ph idx="1"/>
          </p:nvPr>
        </p:nvSpPr>
        <p:spPr/>
        <p:txBody>
          <a:bodyPr>
            <a:normAutofit/>
          </a:bodyPr>
          <a:lstStyle/>
          <a:p>
            <a:r>
              <a:rPr lang="en-US" sz="2600" dirty="0"/>
              <a:t>Data quality</a:t>
            </a:r>
          </a:p>
          <a:p>
            <a:r>
              <a:rPr lang="en-US" sz="2600" dirty="0"/>
              <a:t>Changing external research environment </a:t>
            </a:r>
          </a:p>
          <a:p>
            <a:r>
              <a:rPr lang="en-US" sz="2600" dirty="0"/>
              <a:t>Program design</a:t>
            </a:r>
          </a:p>
          <a:p>
            <a:r>
              <a:rPr lang="en-US" sz="2600" dirty="0"/>
              <a:t>Evaluation questions focus on IMAT awards from 1998 to 2013</a:t>
            </a:r>
          </a:p>
          <a:p>
            <a:r>
              <a:rPr lang="en-US" sz="2600" dirty="0"/>
              <a:t>Comparison group needed to contextualize IMAT program success but not a true control</a:t>
            </a:r>
          </a:p>
        </p:txBody>
      </p:sp>
      <p:sp>
        <p:nvSpPr>
          <p:cNvPr id="5" name="Slide Number Placeholder 4"/>
          <p:cNvSpPr>
            <a:spLocks noGrp="1"/>
          </p:cNvSpPr>
          <p:nvPr>
            <p:ph type="sldNum" sz="quarter" idx="12"/>
          </p:nvPr>
        </p:nvSpPr>
        <p:spPr/>
        <p:txBody>
          <a:bodyPr/>
          <a:lstStyle/>
          <a:p>
            <a:fld id="{17922CA9-C44B-4E58-BC26-4B4414237B2B}" type="slidenum">
              <a:rPr lang="en-US" smtClean="0"/>
              <a:pPr/>
              <a:t>28</a:t>
            </a:fld>
            <a:endParaRPr lang="en-US"/>
          </a:p>
        </p:txBody>
      </p:sp>
    </p:spTree>
    <p:extLst>
      <p:ext uri="{BB962C8B-B14F-4D97-AF65-F5344CB8AC3E}">
        <p14:creationId xmlns:p14="http://schemas.microsoft.com/office/powerpoint/2010/main" val="1236799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Lessons Learned from the Evaluation</a:t>
            </a:r>
          </a:p>
        </p:txBody>
      </p:sp>
      <p:sp>
        <p:nvSpPr>
          <p:cNvPr id="6" name="Content Placeholder 5"/>
          <p:cNvSpPr>
            <a:spLocks noGrp="1"/>
          </p:cNvSpPr>
          <p:nvPr>
            <p:ph idx="1"/>
          </p:nvPr>
        </p:nvSpPr>
        <p:spPr/>
        <p:txBody>
          <a:bodyPr>
            <a:normAutofit fontScale="92500" lnSpcReduction="10000"/>
          </a:bodyPr>
          <a:lstStyle/>
          <a:p>
            <a:pPr marL="37719" indent="0">
              <a:spcAft>
                <a:spcPts val="1200"/>
              </a:spcAft>
              <a:buNone/>
            </a:pPr>
            <a:r>
              <a:rPr lang="en-US" sz="2600" dirty="0"/>
              <a:t>To improve future data collection, it would help to:</a:t>
            </a:r>
          </a:p>
          <a:p>
            <a:pPr lvl="1">
              <a:spcBef>
                <a:spcPts val="600"/>
              </a:spcBef>
              <a:spcAft>
                <a:spcPts val="600"/>
              </a:spcAft>
            </a:pPr>
            <a:r>
              <a:rPr lang="en-US" sz="2200" dirty="0"/>
              <a:t>Ask PD/PIs to include the formal and alternative names of their technologies in the progress reports;</a:t>
            </a:r>
          </a:p>
          <a:p>
            <a:pPr lvl="1">
              <a:spcBef>
                <a:spcPts val="600"/>
              </a:spcBef>
              <a:spcAft>
                <a:spcPts val="600"/>
              </a:spcAft>
            </a:pPr>
            <a:r>
              <a:rPr lang="en-US" sz="2200" dirty="0"/>
              <a:t>Ask PD/PIs to include downstream development (licensing, adoption by others) in annual reporting;</a:t>
            </a:r>
          </a:p>
          <a:p>
            <a:pPr lvl="1">
              <a:spcBef>
                <a:spcPts val="600"/>
              </a:spcBef>
              <a:spcAft>
                <a:spcPts val="600"/>
              </a:spcAft>
            </a:pPr>
            <a:r>
              <a:rPr lang="en-US" sz="2200" dirty="0"/>
              <a:t>Incorporate the stages of technology development in annual reporting or a supplemental survey;</a:t>
            </a:r>
          </a:p>
          <a:p>
            <a:pPr lvl="1">
              <a:spcBef>
                <a:spcPts val="600"/>
              </a:spcBef>
              <a:spcAft>
                <a:spcPts val="600"/>
              </a:spcAft>
            </a:pPr>
            <a:r>
              <a:rPr lang="en-US" sz="2200" dirty="0"/>
              <a:t>Encourage grantees to consistently use NIH’s </a:t>
            </a:r>
            <a:r>
              <a:rPr lang="en-US" sz="2200" dirty="0" err="1"/>
              <a:t>RePORTER</a:t>
            </a:r>
            <a:r>
              <a:rPr lang="en-US" sz="2200" dirty="0"/>
              <a:t> to obtain more data on fields such as number of text mentions for "news" and "media" or number of press releases and "Research Matters" submissions;</a:t>
            </a:r>
          </a:p>
          <a:p>
            <a:pPr lvl="1">
              <a:spcBef>
                <a:spcPts val="600"/>
              </a:spcBef>
              <a:spcAft>
                <a:spcPts val="600"/>
              </a:spcAft>
            </a:pPr>
            <a:r>
              <a:rPr lang="en-US" sz="2200" dirty="0"/>
              <a:t>Explore the potential to quantify measures of risk for future awards; and</a:t>
            </a:r>
          </a:p>
          <a:p>
            <a:pPr lvl="1">
              <a:spcBef>
                <a:spcPts val="600"/>
              </a:spcBef>
              <a:spcAft>
                <a:spcPts val="600"/>
              </a:spcAft>
            </a:pPr>
            <a:r>
              <a:rPr lang="en-US" sz="2200" dirty="0"/>
              <a:t>Continue to use select survey items to measure “progress” across grantees.</a:t>
            </a:r>
          </a:p>
          <a:p>
            <a:endParaRPr lang="en-US" dirty="0"/>
          </a:p>
        </p:txBody>
      </p:sp>
      <p:sp>
        <p:nvSpPr>
          <p:cNvPr id="4" name="Slide Number Placeholder 3"/>
          <p:cNvSpPr>
            <a:spLocks noGrp="1"/>
          </p:cNvSpPr>
          <p:nvPr>
            <p:ph type="sldNum" sz="quarter" idx="12"/>
          </p:nvPr>
        </p:nvSpPr>
        <p:spPr/>
        <p:txBody>
          <a:bodyPr/>
          <a:lstStyle/>
          <a:p>
            <a:fld id="{D536105A-65FF-49C7-8254-F7225D9BC63A}" type="slidenum">
              <a:rPr lang="en-US" smtClean="0"/>
              <a:pPr/>
              <a:t>29</a:t>
            </a:fld>
            <a:endParaRPr lang="en-US"/>
          </a:p>
        </p:txBody>
      </p:sp>
    </p:spTree>
    <p:extLst>
      <p:ext uri="{BB962C8B-B14F-4D97-AF65-F5344CB8AC3E}">
        <p14:creationId xmlns:p14="http://schemas.microsoft.com/office/powerpoint/2010/main" val="414907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Technology application areas of IMAT</a:t>
            </a:r>
          </a:p>
        </p:txBody>
      </p:sp>
      <p:sp>
        <p:nvSpPr>
          <p:cNvPr id="4" name="Slide Number Placeholder 3"/>
          <p:cNvSpPr>
            <a:spLocks noGrp="1"/>
          </p:cNvSpPr>
          <p:nvPr>
            <p:ph type="sldNum" sz="quarter" idx="12"/>
          </p:nvPr>
        </p:nvSpPr>
        <p:spPr/>
        <p:txBody>
          <a:bodyPr/>
          <a:lstStyle/>
          <a:p>
            <a:fld id="{17922CA9-C44B-4E58-BC26-4B4414237B2B}" type="slidenum">
              <a:rPr lang="en-US" smtClean="0"/>
              <a:pPr/>
              <a:t>3</a:t>
            </a:fld>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9487249"/>
              </p:ext>
            </p:extLst>
          </p:nvPr>
        </p:nvGraphicFramePr>
        <p:xfrm>
          <a:off x="630204" y="2318359"/>
          <a:ext cx="8474289" cy="4942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555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1"/>
          <p:cNvSpPr>
            <a:spLocks noGrp="1"/>
          </p:cNvSpPr>
          <p:nvPr>
            <p:ph type="title"/>
          </p:nvPr>
        </p:nvSpPr>
        <p:spPr>
          <a:xfrm>
            <a:off x="942975" y="690880"/>
            <a:ext cx="8147304" cy="624964"/>
          </a:xfrm>
        </p:spPr>
        <p:txBody>
          <a:bodyPr>
            <a:normAutofit fontScale="90000"/>
          </a:bodyPr>
          <a:lstStyle/>
          <a:p>
            <a:r>
              <a:rPr lang="en-US" dirty="0"/>
              <a:t>IMAT Program Support</a:t>
            </a:r>
          </a:p>
        </p:txBody>
      </p:sp>
      <p:pic>
        <p:nvPicPr>
          <p:cNvPr id="3" name="Content Placeholder 2"/>
          <p:cNvPicPr>
            <a:picLocks noGrp="1" noChangeAspect="1"/>
          </p:cNvPicPr>
          <p:nvPr>
            <p:ph sz="half" idx="2"/>
          </p:nvPr>
        </p:nvPicPr>
        <p:blipFill>
          <a:blip r:embed="rId2"/>
          <a:stretch>
            <a:fillRect/>
          </a:stretch>
        </p:blipFill>
        <p:spPr>
          <a:xfrm>
            <a:off x="535259" y="1631568"/>
            <a:ext cx="8987883" cy="4639288"/>
          </a:xfrm>
          <a:prstGeom prst="rect">
            <a:avLst/>
          </a:prstGeom>
        </p:spPr>
      </p:pic>
    </p:spTree>
    <p:extLst>
      <p:ext uri="{BB962C8B-B14F-4D97-AF65-F5344CB8AC3E}">
        <p14:creationId xmlns:p14="http://schemas.microsoft.com/office/powerpoint/2010/main" val="3857491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 of the Evaluation</a:t>
            </a:r>
          </a:p>
        </p:txBody>
      </p:sp>
      <p:sp>
        <p:nvSpPr>
          <p:cNvPr id="3" name="Content Placeholder 2"/>
          <p:cNvSpPr>
            <a:spLocks noGrp="1"/>
          </p:cNvSpPr>
          <p:nvPr>
            <p:ph idx="1"/>
          </p:nvPr>
        </p:nvSpPr>
        <p:spPr/>
        <p:txBody>
          <a:bodyPr/>
          <a:lstStyle/>
          <a:p>
            <a:r>
              <a:rPr lang="en-US" dirty="0"/>
              <a:t>PRIMARY: Conduct a comprehensive and rigorous evaluation to assess process &amp; outcomes</a:t>
            </a:r>
          </a:p>
          <a:p>
            <a:pPr lvl="1">
              <a:buFont typeface="Wingdings" panose="05000000000000000000" pitchFamily="2" charset="2"/>
              <a:buChar char="Ø"/>
            </a:pPr>
            <a:r>
              <a:rPr lang="en-US" sz="2200" b="1" dirty="0"/>
              <a:t>Process: </a:t>
            </a:r>
            <a:r>
              <a:rPr lang="en-US" sz="2200" dirty="0"/>
              <a:t>Understand program infrastructure challenges and successes for the purposes of improvement</a:t>
            </a:r>
          </a:p>
          <a:p>
            <a:pPr lvl="1">
              <a:buFont typeface="Wingdings" panose="05000000000000000000" pitchFamily="2" charset="2"/>
              <a:buChar char="Ø"/>
            </a:pPr>
            <a:r>
              <a:rPr lang="en-US" sz="2200" b="1" dirty="0"/>
              <a:t>Outcomes: </a:t>
            </a:r>
            <a:r>
              <a:rPr lang="en-US" sz="2200" dirty="0"/>
              <a:t>Understand the successes of supported technologies</a:t>
            </a:r>
          </a:p>
          <a:p>
            <a:pPr lvl="2">
              <a:buFont typeface="Wingdings" panose="05000000000000000000" pitchFamily="2" charset="2"/>
              <a:buChar char="Ø"/>
            </a:pPr>
            <a:r>
              <a:rPr lang="en-US" sz="2200" dirty="0"/>
              <a:t>Help fulfill NIH’s charge to the Scientific Management Review Board to better “capture and communicate the value of biomedical research supported by NIH” (Dodson, 2016).</a:t>
            </a:r>
          </a:p>
          <a:p>
            <a:pPr lvl="2">
              <a:buFont typeface="Wingdings" panose="05000000000000000000" pitchFamily="2" charset="2"/>
              <a:buChar char="Ø"/>
            </a:pPr>
            <a:endParaRPr lang="en-US" dirty="0"/>
          </a:p>
          <a:p>
            <a:r>
              <a:rPr lang="en-US" dirty="0"/>
              <a:t>SECONDARY: Provide sufficient documentation (e.g., field structure, data relationship structure, and query process) to allow NCI to repeat the evaluation process in the future without having to re-create or revisit previous efforts</a:t>
            </a:r>
          </a:p>
        </p:txBody>
      </p:sp>
      <p:sp>
        <p:nvSpPr>
          <p:cNvPr id="4" name="Slide Number Placeholder 3"/>
          <p:cNvSpPr>
            <a:spLocks noGrp="1"/>
          </p:cNvSpPr>
          <p:nvPr>
            <p:ph type="sldNum" sz="quarter" idx="12"/>
          </p:nvPr>
        </p:nvSpPr>
        <p:spPr/>
        <p:txBody>
          <a:bodyPr/>
          <a:lstStyle/>
          <a:p>
            <a:fld id="{17922CA9-C44B-4E58-BC26-4B4414237B2B}" type="slidenum">
              <a:rPr lang="en-US" smtClean="0"/>
              <a:pPr/>
              <a:t>5</a:t>
            </a:fld>
            <a:endParaRPr lang="en-US"/>
          </a:p>
        </p:txBody>
      </p:sp>
    </p:spTree>
    <p:extLst>
      <p:ext uri="{BB962C8B-B14F-4D97-AF65-F5344CB8AC3E}">
        <p14:creationId xmlns:p14="http://schemas.microsoft.com/office/powerpoint/2010/main" val="150494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690880"/>
            <a:ext cx="8147304" cy="897288"/>
          </a:xfrm>
        </p:spPr>
        <p:txBody>
          <a:bodyPr>
            <a:normAutofit fontScale="90000"/>
          </a:bodyPr>
          <a:lstStyle/>
          <a:p>
            <a:r>
              <a:rPr lang="en-US" dirty="0"/>
              <a:t>Logic Model (Conceptual Framework)</a:t>
            </a:r>
          </a:p>
        </p:txBody>
      </p:sp>
      <p:sp>
        <p:nvSpPr>
          <p:cNvPr id="4" name="Slide Number Placeholder 3"/>
          <p:cNvSpPr>
            <a:spLocks noGrp="1"/>
          </p:cNvSpPr>
          <p:nvPr>
            <p:ph type="sldNum" sz="quarter" idx="12"/>
          </p:nvPr>
        </p:nvSpPr>
        <p:spPr/>
        <p:txBody>
          <a:bodyPr/>
          <a:lstStyle/>
          <a:p>
            <a:fld id="{17922CA9-C44B-4E58-BC26-4B4414237B2B}" type="slidenum">
              <a:rPr lang="en-US" smtClean="0"/>
              <a:pPr/>
              <a:t>6</a:t>
            </a:fld>
            <a:endParaRPr lang="en-US"/>
          </a:p>
        </p:txBody>
      </p:sp>
      <p:pic>
        <p:nvPicPr>
          <p:cNvPr id="7" name="Content Placeholder 6"/>
          <p:cNvPicPr>
            <a:picLocks noGrp="1" noChangeAspect="1"/>
          </p:cNvPicPr>
          <p:nvPr>
            <p:ph idx="1"/>
          </p:nvPr>
        </p:nvPicPr>
        <p:blipFill>
          <a:blip r:embed="rId2"/>
          <a:stretch>
            <a:fillRect/>
          </a:stretch>
        </p:blipFill>
        <p:spPr>
          <a:xfrm>
            <a:off x="224486" y="1587922"/>
            <a:ext cx="9581249" cy="5525415"/>
          </a:xfrm>
          <a:prstGeom prst="rect">
            <a:avLst/>
          </a:prstGeom>
        </p:spPr>
      </p:pic>
    </p:spTree>
    <p:extLst>
      <p:ext uri="{BB962C8B-B14F-4D97-AF65-F5344CB8AC3E}">
        <p14:creationId xmlns:p14="http://schemas.microsoft.com/office/powerpoint/2010/main" val="425818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690880"/>
            <a:ext cx="8147304" cy="859624"/>
          </a:xfrm>
        </p:spPr>
        <p:txBody>
          <a:bodyPr/>
          <a:lstStyle/>
          <a:p>
            <a:r>
              <a:rPr lang="en-US" dirty="0"/>
              <a:t>Evaluation Questions</a:t>
            </a:r>
          </a:p>
        </p:txBody>
      </p:sp>
      <p:sp>
        <p:nvSpPr>
          <p:cNvPr id="5" name="Slide Number Placeholder 4"/>
          <p:cNvSpPr>
            <a:spLocks noGrp="1"/>
          </p:cNvSpPr>
          <p:nvPr>
            <p:ph type="sldNum" sz="quarter" idx="12"/>
          </p:nvPr>
        </p:nvSpPr>
        <p:spPr/>
        <p:txBody>
          <a:bodyPr/>
          <a:lstStyle/>
          <a:p>
            <a:fld id="{4EBD7781-C239-496F-BEFC-F6F88DD8D1AB}" type="slidenum">
              <a:rPr lang="en-US" smtClean="0"/>
              <a:pPr/>
              <a:t>7</a:t>
            </a:fld>
            <a:endParaRPr lang="en-US"/>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3950798384"/>
              </p:ext>
            </p:extLst>
          </p:nvPr>
        </p:nvGraphicFramePr>
        <p:xfrm>
          <a:off x="898498" y="1399432"/>
          <a:ext cx="8301162" cy="5754561"/>
        </p:xfrm>
        <a:graphic>
          <a:graphicData uri="http://schemas.openxmlformats.org/drawingml/2006/table">
            <a:tbl>
              <a:tblPr firstRow="1" firstCol="1" bandRow="1">
                <a:tableStyleId>{5C22544A-7EE6-4342-B048-85BDC9FD1C3A}</a:tableStyleId>
              </a:tblPr>
              <a:tblGrid>
                <a:gridCol w="888504">
                  <a:extLst>
                    <a:ext uri="{9D8B030D-6E8A-4147-A177-3AD203B41FA5}">
                      <a16:colId xmlns="" xmlns:a16="http://schemas.microsoft.com/office/drawing/2014/main" val="20000"/>
                    </a:ext>
                  </a:extLst>
                </a:gridCol>
                <a:gridCol w="5264805">
                  <a:extLst>
                    <a:ext uri="{9D8B030D-6E8A-4147-A177-3AD203B41FA5}">
                      <a16:colId xmlns="" xmlns:a16="http://schemas.microsoft.com/office/drawing/2014/main" val="20001"/>
                    </a:ext>
                  </a:extLst>
                </a:gridCol>
                <a:gridCol w="715951">
                  <a:extLst>
                    <a:ext uri="{9D8B030D-6E8A-4147-A177-3AD203B41FA5}">
                      <a16:colId xmlns="" xmlns:a16="http://schemas.microsoft.com/office/drawing/2014/main" val="20002"/>
                    </a:ext>
                  </a:extLst>
                </a:gridCol>
                <a:gridCol w="715951">
                  <a:extLst>
                    <a:ext uri="{9D8B030D-6E8A-4147-A177-3AD203B41FA5}">
                      <a16:colId xmlns="" xmlns:a16="http://schemas.microsoft.com/office/drawing/2014/main" val="20003"/>
                    </a:ext>
                  </a:extLst>
                </a:gridCol>
                <a:gridCol w="715951">
                  <a:extLst>
                    <a:ext uri="{9D8B030D-6E8A-4147-A177-3AD203B41FA5}">
                      <a16:colId xmlns="" xmlns:a16="http://schemas.microsoft.com/office/drawing/2014/main" val="20004"/>
                    </a:ext>
                  </a:extLst>
                </a:gridCol>
              </a:tblGrid>
              <a:tr h="572586">
                <a:tc>
                  <a:txBody>
                    <a:bodyPr/>
                    <a:lstStyle/>
                    <a:p>
                      <a:pPr marL="0" marR="0" algn="ctr">
                        <a:lnSpc>
                          <a:spcPct val="115000"/>
                        </a:lnSpc>
                        <a:spcBef>
                          <a:spcPts val="0"/>
                        </a:spcBef>
                        <a:spcAft>
                          <a:spcPts val="0"/>
                        </a:spcAft>
                      </a:pPr>
                      <a:r>
                        <a:rPr lang="en-US" sz="1100" dirty="0">
                          <a:effectLst/>
                        </a:rPr>
                        <a:t>Logic Model Area</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rPr>
                        <a:t>Evaluation Question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rPr>
                        <a:t>Archival Data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rPr>
                        <a:t>Web-based Survey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rPr>
                        <a:t>Interview</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0"/>
                  </a:ext>
                </a:extLst>
              </a:tr>
              <a:tr h="460107">
                <a:tc rowSpan="2">
                  <a:txBody>
                    <a:bodyPr/>
                    <a:lstStyle/>
                    <a:p>
                      <a:pPr marL="0" marR="0" algn="ctr">
                        <a:lnSpc>
                          <a:spcPct val="115000"/>
                        </a:lnSpc>
                        <a:spcBef>
                          <a:spcPts val="0"/>
                        </a:spcBef>
                        <a:spcAft>
                          <a:spcPts val="0"/>
                        </a:spcAft>
                      </a:pPr>
                      <a:r>
                        <a:rPr lang="en-US" sz="1100">
                          <a:effectLst/>
                        </a:rPr>
                        <a:t>Initial Investment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nSpc>
                          <a:spcPct val="115000"/>
                        </a:lnSpc>
                        <a:spcBef>
                          <a:spcPts val="0"/>
                        </a:spcBef>
                        <a:spcAft>
                          <a:spcPts val="0"/>
                        </a:spcAft>
                      </a:pPr>
                      <a:r>
                        <a:rPr lang="en-US" sz="1100" dirty="0">
                          <a:effectLst/>
                        </a:rPr>
                        <a:t>What were the pre-existing technologies that served as the basis for technology developed by IMAT?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1"/>
                  </a:ext>
                </a:extLst>
              </a:tr>
              <a:tr h="345080">
                <a:tc vMerge="1">
                  <a:txBody>
                    <a:bodyPr/>
                    <a:lstStyle/>
                    <a:p>
                      <a:endParaRPr lang="en-US"/>
                    </a:p>
                  </a:txBody>
                  <a:tcPr/>
                </a:tc>
                <a:tc>
                  <a:txBody>
                    <a:bodyPr/>
                    <a:lstStyle/>
                    <a:p>
                      <a:pPr marL="0" marR="0">
                        <a:lnSpc>
                          <a:spcPct val="115000"/>
                        </a:lnSpc>
                        <a:spcBef>
                          <a:spcPts val="0"/>
                        </a:spcBef>
                        <a:spcAft>
                          <a:spcPts val="0"/>
                        </a:spcAft>
                      </a:pPr>
                      <a:r>
                        <a:rPr lang="en-US" sz="1100" dirty="0">
                          <a:effectLst/>
                        </a:rPr>
                        <a:t>What technologies were proposed and what technologies were funded?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extLst>
                  <a:ext uri="{0D108BD9-81ED-4DB2-BD59-A6C34878D82A}">
                    <a16:rowId xmlns="" xmlns:a16="http://schemas.microsoft.com/office/drawing/2014/main" val="10002"/>
                  </a:ext>
                </a:extLst>
              </a:tr>
              <a:tr h="460107">
                <a:tc rowSpan="4">
                  <a:txBody>
                    <a:bodyPr/>
                    <a:lstStyle/>
                    <a:p>
                      <a:pPr marL="0" marR="0" algn="ctr">
                        <a:lnSpc>
                          <a:spcPct val="115000"/>
                        </a:lnSpc>
                        <a:spcBef>
                          <a:spcPts val="0"/>
                        </a:spcBef>
                        <a:spcAft>
                          <a:spcPts val="0"/>
                        </a:spcAft>
                      </a:pPr>
                      <a:r>
                        <a:rPr lang="en-US" sz="1100">
                          <a:effectLst/>
                        </a:rPr>
                        <a:t>Program Activities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nSpc>
                          <a:spcPct val="115000"/>
                        </a:lnSpc>
                        <a:spcBef>
                          <a:spcPts val="0"/>
                        </a:spcBef>
                        <a:spcAft>
                          <a:spcPts val="0"/>
                        </a:spcAft>
                      </a:pPr>
                      <a:r>
                        <a:rPr lang="en-US" sz="1100" dirty="0">
                          <a:effectLst/>
                        </a:rPr>
                        <a:t>How did the application process, FOA/solicitation, and IMAT funding structure (mechanisms) impact the development of the technology?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3"/>
                  </a:ext>
                </a:extLst>
              </a:tr>
              <a:tr h="345080">
                <a:tc vMerge="1">
                  <a:txBody>
                    <a:bodyPr/>
                    <a:lstStyle/>
                    <a:p>
                      <a:endParaRPr lang="en-US"/>
                    </a:p>
                  </a:txBody>
                  <a:tcPr/>
                </a:tc>
                <a:tc>
                  <a:txBody>
                    <a:bodyPr/>
                    <a:lstStyle/>
                    <a:p>
                      <a:pPr marL="0" marR="0">
                        <a:lnSpc>
                          <a:spcPct val="115000"/>
                        </a:lnSpc>
                        <a:spcBef>
                          <a:spcPts val="0"/>
                        </a:spcBef>
                        <a:spcAft>
                          <a:spcPts val="0"/>
                        </a:spcAft>
                      </a:pPr>
                      <a:r>
                        <a:rPr lang="en-US" sz="1100" dirty="0">
                          <a:effectLst/>
                        </a:rPr>
                        <a:t>How were the technologies developed during the funding period for IMAT grantees?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4"/>
                  </a:ext>
                </a:extLst>
              </a:tr>
              <a:tr h="460107">
                <a:tc vMerge="1">
                  <a:txBody>
                    <a:bodyPr/>
                    <a:lstStyle/>
                    <a:p>
                      <a:endParaRPr lang="en-US"/>
                    </a:p>
                  </a:txBody>
                  <a:tcPr/>
                </a:tc>
                <a:tc>
                  <a:txBody>
                    <a:bodyPr/>
                    <a:lstStyle/>
                    <a:p>
                      <a:pPr marL="0" marR="0">
                        <a:lnSpc>
                          <a:spcPct val="115000"/>
                        </a:lnSpc>
                        <a:spcBef>
                          <a:spcPts val="0"/>
                        </a:spcBef>
                        <a:spcAft>
                          <a:spcPts val="0"/>
                        </a:spcAft>
                      </a:pPr>
                      <a:r>
                        <a:rPr lang="en-US" sz="1100" dirty="0">
                          <a:effectLst/>
                        </a:rPr>
                        <a:t>How did interactions with NIH, NCI, or other organizations impact the development of the technology for IMAT grantees?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5"/>
                  </a:ext>
                </a:extLst>
              </a:tr>
              <a:tr h="575134">
                <a:tc vMerge="1">
                  <a:txBody>
                    <a:bodyPr/>
                    <a:lstStyle/>
                    <a:p>
                      <a:endParaRPr lang="en-US"/>
                    </a:p>
                  </a:txBody>
                  <a:tcPr/>
                </a:tc>
                <a:tc>
                  <a:txBody>
                    <a:bodyPr/>
                    <a:lstStyle/>
                    <a:p>
                      <a:pPr marL="0" marR="0">
                        <a:lnSpc>
                          <a:spcPct val="115000"/>
                        </a:lnSpc>
                        <a:spcBef>
                          <a:spcPts val="0"/>
                        </a:spcBef>
                        <a:spcAft>
                          <a:spcPts val="0"/>
                        </a:spcAft>
                      </a:pPr>
                      <a:r>
                        <a:rPr lang="en-US" sz="1100" dirty="0">
                          <a:effectLst/>
                        </a:rPr>
                        <a:t>How did the research environment (e.g. institutional support; other related research activities) impact the development of the technology?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6"/>
                  </a:ext>
                </a:extLst>
              </a:tr>
              <a:tr h="345080">
                <a:tc rowSpan="7">
                  <a:txBody>
                    <a:bodyPr/>
                    <a:lstStyle/>
                    <a:p>
                      <a:pPr marL="0" marR="0" algn="ctr">
                        <a:lnSpc>
                          <a:spcPct val="115000"/>
                        </a:lnSpc>
                        <a:spcBef>
                          <a:spcPts val="0"/>
                        </a:spcBef>
                        <a:spcAft>
                          <a:spcPts val="0"/>
                        </a:spcAft>
                      </a:pPr>
                      <a:r>
                        <a:rPr lang="en-US" sz="1100">
                          <a:effectLst/>
                        </a:rPr>
                        <a:t>Short-, Medium-, and Long-term Outcomes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nSpc>
                          <a:spcPct val="115000"/>
                        </a:lnSpc>
                        <a:spcBef>
                          <a:spcPts val="0"/>
                        </a:spcBef>
                        <a:spcAft>
                          <a:spcPts val="0"/>
                        </a:spcAft>
                      </a:pPr>
                      <a:r>
                        <a:rPr lang="en-US" sz="1100">
                          <a:effectLst/>
                        </a:rPr>
                        <a:t>What was the technology development path after IMAT funding?</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7"/>
                  </a:ext>
                </a:extLst>
              </a:tr>
              <a:tr h="345080">
                <a:tc vMerge="1">
                  <a:txBody>
                    <a:bodyPr/>
                    <a:lstStyle/>
                    <a:p>
                      <a:endParaRPr lang="en-US"/>
                    </a:p>
                  </a:txBody>
                  <a:tcPr/>
                </a:tc>
                <a:tc>
                  <a:txBody>
                    <a:bodyPr/>
                    <a:lstStyle/>
                    <a:p>
                      <a:pPr marL="0" marR="0">
                        <a:lnSpc>
                          <a:spcPct val="115000"/>
                        </a:lnSpc>
                        <a:spcBef>
                          <a:spcPts val="0"/>
                        </a:spcBef>
                        <a:spcAft>
                          <a:spcPts val="0"/>
                        </a:spcAft>
                      </a:pPr>
                      <a:r>
                        <a:rPr lang="en-US" sz="1100">
                          <a:effectLst/>
                        </a:rPr>
                        <a:t>How were the details of the technology spread to scientific and/or clinical audiences?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8"/>
                  </a:ext>
                </a:extLst>
              </a:tr>
              <a:tr h="345080">
                <a:tc vMerge="1">
                  <a:txBody>
                    <a:bodyPr/>
                    <a:lstStyle/>
                    <a:p>
                      <a:endParaRPr lang="en-US"/>
                    </a:p>
                  </a:txBody>
                  <a:tcPr/>
                </a:tc>
                <a:tc>
                  <a:txBody>
                    <a:bodyPr/>
                    <a:lstStyle/>
                    <a:p>
                      <a:pPr marL="0" marR="0">
                        <a:lnSpc>
                          <a:spcPct val="115000"/>
                        </a:lnSpc>
                        <a:spcBef>
                          <a:spcPts val="0"/>
                        </a:spcBef>
                        <a:spcAft>
                          <a:spcPts val="0"/>
                        </a:spcAft>
                      </a:pPr>
                      <a:r>
                        <a:rPr lang="en-US" sz="1100">
                          <a:effectLst/>
                        </a:rPr>
                        <a:t>To what extent and in what setting(s) is the technology or methodology being used?</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extLst>
                  <a:ext uri="{0D108BD9-81ED-4DB2-BD59-A6C34878D82A}">
                    <a16:rowId xmlns="" xmlns:a16="http://schemas.microsoft.com/office/drawing/2014/main" val="10009"/>
                  </a:ext>
                </a:extLst>
              </a:tr>
              <a:tr h="460107">
                <a:tc vMerge="1">
                  <a:txBody>
                    <a:bodyPr/>
                    <a:lstStyle/>
                    <a:p>
                      <a:endParaRPr lang="en-US"/>
                    </a:p>
                  </a:txBody>
                  <a:tcPr/>
                </a:tc>
                <a:tc>
                  <a:txBody>
                    <a:bodyPr/>
                    <a:lstStyle/>
                    <a:p>
                      <a:pPr marL="0" marR="0">
                        <a:lnSpc>
                          <a:spcPct val="115000"/>
                        </a:lnSpc>
                        <a:spcBef>
                          <a:spcPts val="0"/>
                        </a:spcBef>
                        <a:spcAft>
                          <a:spcPts val="0"/>
                        </a:spcAft>
                      </a:pPr>
                      <a:r>
                        <a:rPr lang="en-US" sz="1100">
                          <a:effectLst/>
                        </a:rPr>
                        <a:t>Are there common themes for those grantees that did not achieve their aims within the IMAT funding period? If so, what are the themes?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extLst>
                  <a:ext uri="{0D108BD9-81ED-4DB2-BD59-A6C34878D82A}">
                    <a16:rowId xmlns="" xmlns:a16="http://schemas.microsoft.com/office/drawing/2014/main" val="10010"/>
                  </a:ext>
                </a:extLst>
              </a:tr>
              <a:tr h="460107">
                <a:tc vMerge="1">
                  <a:txBody>
                    <a:bodyPr/>
                    <a:lstStyle/>
                    <a:p>
                      <a:endParaRPr lang="en-US"/>
                    </a:p>
                  </a:txBody>
                  <a:tcPr/>
                </a:tc>
                <a:tc>
                  <a:txBody>
                    <a:bodyPr/>
                    <a:lstStyle/>
                    <a:p>
                      <a:pPr marL="0" marR="0">
                        <a:lnSpc>
                          <a:spcPct val="115000"/>
                        </a:lnSpc>
                        <a:spcBef>
                          <a:spcPts val="0"/>
                        </a:spcBef>
                        <a:spcAft>
                          <a:spcPts val="0"/>
                        </a:spcAft>
                      </a:pPr>
                      <a:r>
                        <a:rPr lang="en-US" sz="1100" dirty="0">
                          <a:effectLst/>
                        </a:rPr>
                        <a:t>Did the short-term and medium-to-long-term outcomes differ from the comparison group? 	Stage of Development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extLst>
                  <a:ext uri="{0D108BD9-81ED-4DB2-BD59-A6C34878D82A}">
                    <a16:rowId xmlns="" xmlns:a16="http://schemas.microsoft.com/office/drawing/2014/main" val="10011"/>
                  </a:ext>
                </a:extLst>
              </a:tr>
              <a:tr h="345080">
                <a:tc vMerge="1">
                  <a:txBody>
                    <a:bodyPr/>
                    <a:lstStyle/>
                    <a:p>
                      <a:endParaRPr lang="en-US"/>
                    </a:p>
                  </a:txBody>
                  <a:tcPr/>
                </a:tc>
                <a:tc>
                  <a:txBody>
                    <a:bodyPr/>
                    <a:lstStyle/>
                    <a:p>
                      <a:pPr marL="0" marR="0">
                        <a:lnSpc>
                          <a:spcPct val="115000"/>
                        </a:lnSpc>
                        <a:spcBef>
                          <a:spcPts val="0"/>
                        </a:spcBef>
                        <a:spcAft>
                          <a:spcPts val="0"/>
                        </a:spcAft>
                      </a:pPr>
                      <a:r>
                        <a:rPr lang="en-US" sz="1100">
                          <a:effectLst/>
                        </a:rPr>
                        <a:t>	Dissemination of technology via publications and patent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extLst>
                  <a:ext uri="{0D108BD9-81ED-4DB2-BD59-A6C34878D82A}">
                    <a16:rowId xmlns="" xmlns:a16="http://schemas.microsoft.com/office/drawing/2014/main" val="10012"/>
                  </a:ext>
                </a:extLst>
              </a:tr>
              <a:tr h="230054">
                <a:tc vMerge="1">
                  <a:txBody>
                    <a:bodyPr/>
                    <a:lstStyle/>
                    <a:p>
                      <a:endParaRPr lang="en-US"/>
                    </a:p>
                  </a:txBody>
                  <a:tcPr/>
                </a:tc>
                <a:tc>
                  <a:txBody>
                    <a:bodyPr/>
                    <a:lstStyle/>
                    <a:p>
                      <a:pPr marL="0" marR="0">
                        <a:lnSpc>
                          <a:spcPct val="115000"/>
                        </a:lnSpc>
                        <a:spcBef>
                          <a:spcPts val="0"/>
                        </a:spcBef>
                        <a:spcAft>
                          <a:spcPts val="0"/>
                        </a:spcAft>
                      </a:pPr>
                      <a:r>
                        <a:rPr lang="en-US" sz="1100">
                          <a:effectLst/>
                        </a:rPr>
                        <a:t>	Self-reported long-term impact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a:effectLst/>
                        <a:latin typeface="Webdings" panose="05030102010509060703" pitchFamily="18" charset="2"/>
                      </a:endParaRPr>
                    </a:p>
                  </a:txBody>
                  <a:tcPr marL="33100" marR="33100" marT="0" marB="0" anchor="ctr"/>
                </a:tc>
                <a:tc>
                  <a:txBody>
                    <a:bodyPr/>
                    <a:lstStyle/>
                    <a:p>
                      <a:pPr marL="0" marR="0" algn="ctr">
                        <a:lnSpc>
                          <a:spcPct val="115000"/>
                        </a:lnSpc>
                        <a:spcBef>
                          <a:spcPts val="0"/>
                        </a:spcBef>
                        <a:spcAft>
                          <a:spcPts val="0"/>
                        </a:spcAft>
                      </a:pPr>
                      <a:r>
                        <a:rPr lang="en-US" sz="1100" dirty="0">
                          <a:effectLst/>
                          <a:latin typeface="Webdings" panose="05030102010509060703" pitchFamily="18" charset="2"/>
                          <a:sym typeface="Wingdings" panose="05000000000000000000" pitchFamily="2" charset="2"/>
                        </a:rPr>
                        <a:t></a:t>
                      </a:r>
                      <a:endParaRPr lang="en-US" sz="1100" dirty="0">
                        <a:effectLst/>
                        <a:latin typeface="Webdings" panose="05030102010509060703" pitchFamily="18" charset="2"/>
                        <a:ea typeface="Times New Roman" panose="02020603050405020304" pitchFamily="18" charset="0"/>
                        <a:cs typeface="Times New Roman" panose="02020603050405020304" pitchFamily="18" charset="0"/>
                      </a:endParaRPr>
                    </a:p>
                  </a:txBody>
                  <a:tcPr marL="33100" marR="33100" marT="0" marB="0" anchor="ctr"/>
                </a:tc>
                <a:tc>
                  <a:txBody>
                    <a:bodyPr/>
                    <a:lstStyle/>
                    <a:p>
                      <a:pPr>
                        <a:lnSpc>
                          <a:spcPct val="107000"/>
                        </a:lnSpc>
                      </a:pPr>
                      <a:endParaRPr lang="en-US" sz="1100" dirty="0">
                        <a:effectLst/>
                        <a:latin typeface="Webdings" panose="05030102010509060703" pitchFamily="18" charset="2"/>
                      </a:endParaRPr>
                    </a:p>
                  </a:txBody>
                  <a:tcPr marL="33100" marR="33100" marT="0" marB="0" anchor="ctr"/>
                </a:tc>
                <a:extLst>
                  <a:ext uri="{0D108BD9-81ED-4DB2-BD59-A6C34878D82A}">
                    <a16:rowId xmlns="" xmlns:a16="http://schemas.microsoft.com/office/drawing/2014/main" val="10013"/>
                  </a:ext>
                </a:extLst>
              </a:tr>
            </a:tbl>
          </a:graphicData>
        </a:graphic>
      </p:graphicFrame>
      <p:sp>
        <p:nvSpPr>
          <p:cNvPr id="3" name="Rectangle 2"/>
          <p:cNvSpPr/>
          <p:nvPr/>
        </p:nvSpPr>
        <p:spPr>
          <a:xfrm>
            <a:off x="1780674" y="2799347"/>
            <a:ext cx="5261810" cy="18368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80674" y="4652210"/>
            <a:ext cx="5258301" cy="24820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endParaRPr lang="en-US" dirty="0"/>
          </a:p>
        </p:txBody>
      </p:sp>
      <p:sp>
        <p:nvSpPr>
          <p:cNvPr id="4" name="TextBox 3"/>
          <p:cNvSpPr txBox="1"/>
          <p:nvPr/>
        </p:nvSpPr>
        <p:spPr>
          <a:xfrm>
            <a:off x="7153275" y="3200400"/>
            <a:ext cx="2028825" cy="769441"/>
          </a:xfrm>
          <a:prstGeom prst="rect">
            <a:avLst/>
          </a:prstGeom>
          <a:noFill/>
        </p:spPr>
        <p:txBody>
          <a:bodyPr wrap="square" rtlCol="0">
            <a:spAutoFit/>
          </a:bodyPr>
          <a:lstStyle/>
          <a:p>
            <a:r>
              <a:rPr lang="en-US" sz="4400" dirty="0" smtClean="0">
                <a:solidFill>
                  <a:srgbClr val="FF0000"/>
                </a:solidFill>
              </a:rPr>
              <a:t>Process</a:t>
            </a:r>
            <a:endParaRPr lang="en-US" sz="4400" dirty="0">
              <a:solidFill>
                <a:srgbClr val="FF0000"/>
              </a:solidFill>
            </a:endParaRPr>
          </a:p>
        </p:txBody>
      </p:sp>
      <p:sp>
        <p:nvSpPr>
          <p:cNvPr id="9" name="TextBox 8"/>
          <p:cNvSpPr txBox="1"/>
          <p:nvPr/>
        </p:nvSpPr>
        <p:spPr>
          <a:xfrm>
            <a:off x="7043737" y="5438775"/>
            <a:ext cx="2247900" cy="769441"/>
          </a:xfrm>
          <a:prstGeom prst="rect">
            <a:avLst/>
          </a:prstGeom>
          <a:noFill/>
        </p:spPr>
        <p:txBody>
          <a:bodyPr wrap="square" rtlCol="0">
            <a:spAutoFit/>
          </a:bodyPr>
          <a:lstStyle/>
          <a:p>
            <a:r>
              <a:rPr lang="en-US" sz="4400" dirty="0" smtClean="0">
                <a:solidFill>
                  <a:srgbClr val="FF0000"/>
                </a:solidFill>
              </a:rPr>
              <a:t>Outcome</a:t>
            </a:r>
            <a:endParaRPr lang="en-US" sz="4400" dirty="0">
              <a:solidFill>
                <a:srgbClr val="FF0000"/>
              </a:solidFill>
            </a:endParaRPr>
          </a:p>
        </p:txBody>
      </p:sp>
    </p:spTree>
    <p:extLst>
      <p:ext uri="{BB962C8B-B14F-4D97-AF65-F5344CB8AC3E}">
        <p14:creationId xmlns:p14="http://schemas.microsoft.com/office/powerpoint/2010/main" val="112223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4"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690880"/>
            <a:ext cx="8147304" cy="897288"/>
          </a:xfrm>
        </p:spPr>
        <p:txBody>
          <a:bodyPr>
            <a:normAutofit/>
          </a:bodyPr>
          <a:lstStyle/>
          <a:p>
            <a:r>
              <a:rPr lang="en-US" dirty="0"/>
              <a:t>Data Sources</a:t>
            </a:r>
          </a:p>
        </p:txBody>
      </p:sp>
      <p:sp>
        <p:nvSpPr>
          <p:cNvPr id="3" name="Content Placeholder 2"/>
          <p:cNvSpPr>
            <a:spLocks noGrp="1"/>
          </p:cNvSpPr>
          <p:nvPr>
            <p:ph idx="1"/>
          </p:nvPr>
        </p:nvSpPr>
        <p:spPr/>
        <p:txBody>
          <a:bodyPr/>
          <a:lstStyle/>
          <a:p>
            <a:r>
              <a:rPr lang="en-US" dirty="0"/>
              <a:t>Archival Data</a:t>
            </a:r>
          </a:p>
          <a:p>
            <a:pPr lvl="1"/>
            <a:r>
              <a:rPr lang="en-US" i="1" dirty="0"/>
              <a:t>NIH Guide for Grants &amp; Contracts </a:t>
            </a:r>
            <a:r>
              <a:rPr lang="en-US" b="1" dirty="0"/>
              <a:t>(FOAs)</a:t>
            </a:r>
            <a:endParaRPr lang="en-US" i="1" dirty="0"/>
          </a:p>
          <a:p>
            <a:pPr lvl="1"/>
            <a:r>
              <a:rPr lang="en-US" dirty="0"/>
              <a:t>IMPACII </a:t>
            </a:r>
            <a:r>
              <a:rPr lang="en-US" b="1" dirty="0"/>
              <a:t>(Applications &amp; Awards)</a:t>
            </a:r>
            <a:endParaRPr lang="en-US" dirty="0"/>
          </a:p>
          <a:p>
            <a:pPr lvl="1"/>
            <a:r>
              <a:rPr lang="en-US" dirty="0"/>
              <a:t>USPTO </a:t>
            </a:r>
            <a:r>
              <a:rPr lang="en-US" b="1" dirty="0"/>
              <a:t>(Patents)</a:t>
            </a:r>
          </a:p>
          <a:p>
            <a:pPr lvl="1"/>
            <a:r>
              <a:rPr lang="en-US" dirty="0"/>
              <a:t>SPIRES </a:t>
            </a:r>
            <a:r>
              <a:rPr lang="en-US" b="1" dirty="0"/>
              <a:t>(Publications and Citations)</a:t>
            </a:r>
          </a:p>
          <a:p>
            <a:r>
              <a:rPr lang="en-US" dirty="0"/>
              <a:t>Web-based Survey</a:t>
            </a:r>
          </a:p>
          <a:p>
            <a:pPr lvl="1"/>
            <a:r>
              <a:rPr lang="en-US" dirty="0"/>
              <a:t>PD/PIs</a:t>
            </a:r>
          </a:p>
          <a:p>
            <a:r>
              <a:rPr lang="en-US" dirty="0"/>
              <a:t>Interviews</a:t>
            </a:r>
          </a:p>
          <a:p>
            <a:pPr lvl="1"/>
            <a:r>
              <a:rPr lang="en-US" dirty="0"/>
              <a:t>PD/PIs</a:t>
            </a:r>
          </a:p>
          <a:p>
            <a:pPr lvl="1"/>
            <a:r>
              <a:rPr lang="en-US" dirty="0"/>
              <a:t>End-Users</a:t>
            </a:r>
          </a:p>
          <a:p>
            <a:endParaRPr lang="en-US" dirty="0"/>
          </a:p>
        </p:txBody>
      </p:sp>
    </p:spTree>
    <p:extLst>
      <p:ext uri="{BB962C8B-B14F-4D97-AF65-F5344CB8AC3E}">
        <p14:creationId xmlns:p14="http://schemas.microsoft.com/office/powerpoint/2010/main" val="674004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690880"/>
            <a:ext cx="8147304" cy="915283"/>
          </a:xfrm>
        </p:spPr>
        <p:txBody>
          <a:bodyPr/>
          <a:lstStyle/>
          <a:p>
            <a:r>
              <a:rPr lang="en-US" dirty="0" smtClean="0"/>
              <a:t>Populations</a:t>
            </a:r>
            <a:endParaRPr lang="en-US" dirty="0"/>
          </a:p>
        </p:txBody>
      </p:sp>
      <p:pic>
        <p:nvPicPr>
          <p:cNvPr id="5" name="Content Placeholder 4"/>
          <p:cNvPicPr>
            <a:picLocks noGrp="1" noChangeAspect="1"/>
          </p:cNvPicPr>
          <p:nvPr>
            <p:ph idx="1"/>
          </p:nvPr>
        </p:nvPicPr>
        <p:blipFill>
          <a:blip r:embed="rId2"/>
          <a:stretch>
            <a:fillRect/>
          </a:stretch>
        </p:blipFill>
        <p:spPr>
          <a:xfrm>
            <a:off x="828288" y="1458217"/>
            <a:ext cx="8313723" cy="5651352"/>
          </a:xfrm>
          <a:prstGeom prst="rect">
            <a:avLst/>
          </a:prstGeom>
        </p:spPr>
      </p:pic>
      <p:sp>
        <p:nvSpPr>
          <p:cNvPr id="4" name="Slide Number Placeholder 3"/>
          <p:cNvSpPr>
            <a:spLocks noGrp="1"/>
          </p:cNvSpPr>
          <p:nvPr>
            <p:ph type="sldNum" sz="quarter" idx="12"/>
          </p:nvPr>
        </p:nvSpPr>
        <p:spPr/>
        <p:txBody>
          <a:bodyPr/>
          <a:lstStyle/>
          <a:p>
            <a:fld id="{17922CA9-C44B-4E58-BC26-4B4414237B2B}" type="slidenum">
              <a:rPr lang="en-US" smtClean="0"/>
              <a:pPr/>
              <a:t>9</a:t>
            </a:fld>
            <a:endParaRPr lang="en-US"/>
          </a:p>
        </p:txBody>
      </p:sp>
    </p:spTree>
    <p:extLst>
      <p:ext uri="{BB962C8B-B14F-4D97-AF65-F5344CB8AC3E}">
        <p14:creationId xmlns:p14="http://schemas.microsoft.com/office/powerpoint/2010/main" val="3586869026"/>
      </p:ext>
    </p:extLst>
  </p:cSld>
  <p:clrMapOvr>
    <a:masterClrMapping/>
  </p:clrMapOvr>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8F66BFD09DB840BD650377DDFED6A2" ma:contentTypeVersion="3" ma:contentTypeDescription="Create a new document." ma:contentTypeScope="" ma:versionID="344b31d718180dfd7dc7635765ec0291">
  <xsd:schema xmlns:xsd="http://www.w3.org/2001/XMLSchema" xmlns:xs="http://www.w3.org/2001/XMLSchema" xmlns:p="http://schemas.microsoft.com/office/2006/metadata/properties" xmlns:ns2="149a22ee-3244-4445-bbc7-84d038eb177d" targetNamespace="http://schemas.microsoft.com/office/2006/metadata/properties" ma:root="true" ma:fieldsID="cdc17a0f7f79749b7bb954ea7aec186a" ns2:_="">
    <xsd:import namespace="149a22ee-3244-4445-bbc7-84d038eb177d"/>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9a22ee-3244-4445-bbc7-84d038eb177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9EB4DA-E10F-429C-B784-D5B393EC5500}">
  <ds:schemaRefs>
    <ds:schemaRef ds:uri="http://schemas.microsoft.com/sharepoint/v3/contenttype/forms"/>
  </ds:schemaRefs>
</ds:datastoreItem>
</file>

<file path=customXml/itemProps2.xml><?xml version="1.0" encoding="utf-8"?>
<ds:datastoreItem xmlns:ds="http://schemas.openxmlformats.org/officeDocument/2006/customXml" ds:itemID="{5C91CA6E-F663-4ECD-B0EB-0E1FC53676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9a22ee-3244-4445-bbc7-84d038eb17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96DE8A-2EDD-4756-9559-F9D9B97F14FB}">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149a22ee-3244-4445-bbc7-84d038eb177d"/>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TC103457444[[fn=Basis]]</Template>
  <TotalTime>5478</TotalTime>
  <Words>2606</Words>
  <Application>Microsoft Office PowerPoint</Application>
  <PresentationFormat>Custom</PresentationFormat>
  <Paragraphs>286</Paragraphs>
  <Slides>29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Calibri</vt:lpstr>
      <vt:lpstr>Corbel</vt:lpstr>
      <vt:lpstr>Times</vt:lpstr>
      <vt:lpstr>Times New Roman</vt:lpstr>
      <vt:lpstr>Webdings</vt:lpstr>
      <vt:lpstr>Wingdings</vt:lpstr>
      <vt:lpstr>Basis</vt:lpstr>
      <vt:lpstr>Process &amp; Outcome Evaluation</vt:lpstr>
      <vt:lpstr>Anticipated Uses for IMAT Technology</vt:lpstr>
      <vt:lpstr>Technology application areas of IMAT</vt:lpstr>
      <vt:lpstr>IMAT Program Support</vt:lpstr>
      <vt:lpstr>Purposes of the Evaluation</vt:lpstr>
      <vt:lpstr>Logic Model (Conceptual Framework)</vt:lpstr>
      <vt:lpstr>Evaluation Questions</vt:lpstr>
      <vt:lpstr>Data Sources</vt:lpstr>
      <vt:lpstr>Populations</vt:lpstr>
      <vt:lpstr>Population: Selection and Sampling</vt:lpstr>
      <vt:lpstr>Summary of Findings - Overall</vt:lpstr>
      <vt:lpstr>Process Findings – NIH Support</vt:lpstr>
      <vt:lpstr>Outcome Findings</vt:lpstr>
      <vt:lpstr>Dissemination  (PD/PI Surveys and Interviews)</vt:lpstr>
      <vt:lpstr>Publications and Citations  (Archival Data)</vt:lpstr>
      <vt:lpstr>Publications and Citations (Archival Data)</vt:lpstr>
      <vt:lpstr>Licenses and Patents (Survey)</vt:lpstr>
      <vt:lpstr>Licenses and Patents (Survey)</vt:lpstr>
      <vt:lpstr>Development and Commercialism (Survey)</vt:lpstr>
      <vt:lpstr>Development and Commercialism (Survey)</vt:lpstr>
      <vt:lpstr>Development and Commercialism (Survey)</vt:lpstr>
      <vt:lpstr>Development and Commercialization (Survey)</vt:lpstr>
      <vt:lpstr>Marketing and Widespread Use</vt:lpstr>
      <vt:lpstr>Reported Impact of IMAT Program</vt:lpstr>
      <vt:lpstr>Archival Data is a useful data source</vt:lpstr>
      <vt:lpstr>Importance of PD/PI and End-User Interviews</vt:lpstr>
      <vt:lpstr>Program Structure Recommendations</vt:lpstr>
      <vt:lpstr>Challenges and Limitations of the Evaluation</vt:lpstr>
      <vt:lpstr>Lessons Learned from the Evaluation</vt:lpstr>
    </vt:vector>
  </TitlesOfParts>
  <Company>NCI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Kickoff Meeting of the trans-NIH Evaluation Advisory Committee</dc:title>
  <dc:creator>Tony Dickherber</dc:creator>
  <cp:lastModifiedBy>Jennifer Pohlhaus</cp:lastModifiedBy>
  <cp:revision>185</cp:revision>
  <cp:lastPrinted>2014-11-24T14:24:04Z</cp:lastPrinted>
  <dcterms:created xsi:type="dcterms:W3CDTF">2014-09-19T14:13:30Z</dcterms:created>
  <dcterms:modified xsi:type="dcterms:W3CDTF">2016-10-27T04:19:55Z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0x010100F68F66BFD09DB840BD650377DDFED6A2</vt:lpwstr>
  </property>
</Properties>
</file>