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70" r:id="rId2"/>
    <p:sldId id="272" r:id="rId3"/>
    <p:sldId id="274" r:id="rId4"/>
    <p:sldId id="275" r:id="rId5"/>
    <p:sldId id="331" r:id="rId6"/>
    <p:sldId id="271" r:id="rId7"/>
    <p:sldId id="258" r:id="rId8"/>
    <p:sldId id="267" r:id="rId9"/>
    <p:sldId id="262" r:id="rId10"/>
    <p:sldId id="263" r:id="rId11"/>
    <p:sldId id="315" r:id="rId12"/>
    <p:sldId id="269" r:id="rId13"/>
    <p:sldId id="260" r:id="rId14"/>
    <p:sldId id="319" r:id="rId15"/>
    <p:sldId id="268" r:id="rId16"/>
    <p:sldId id="320" r:id="rId17"/>
    <p:sldId id="326" r:id="rId18"/>
    <p:sldId id="327" r:id="rId19"/>
    <p:sldId id="328" r:id="rId20"/>
    <p:sldId id="265" r:id="rId21"/>
    <p:sldId id="338" r:id="rId22"/>
    <p:sldId id="339" r:id="rId23"/>
    <p:sldId id="266" r:id="rId24"/>
    <p:sldId id="276" r:id="rId25"/>
    <p:sldId id="277" r:id="rId26"/>
    <p:sldId id="278" r:id="rId27"/>
    <p:sldId id="279" r:id="rId28"/>
    <p:sldId id="280" r:id="rId29"/>
    <p:sldId id="281" r:id="rId30"/>
    <p:sldId id="282" r:id="rId31"/>
    <p:sldId id="283" r:id="rId32"/>
    <p:sldId id="284" r:id="rId33"/>
    <p:sldId id="330" r:id="rId34"/>
    <p:sldId id="318" r:id="rId35"/>
    <p:sldId id="285" r:id="rId36"/>
    <p:sldId id="286" r:id="rId37"/>
    <p:sldId id="287" r:id="rId38"/>
    <p:sldId id="288" r:id="rId39"/>
    <p:sldId id="289" r:id="rId40"/>
    <p:sldId id="290" r:id="rId41"/>
    <p:sldId id="293" r:id="rId42"/>
    <p:sldId id="294" r:id="rId43"/>
    <p:sldId id="295" r:id="rId44"/>
    <p:sldId id="296" r:id="rId45"/>
    <p:sldId id="335" r:id="rId46"/>
    <p:sldId id="298" r:id="rId47"/>
    <p:sldId id="299" r:id="rId48"/>
    <p:sldId id="300" r:id="rId49"/>
    <p:sldId id="301" r:id="rId50"/>
    <p:sldId id="336" r:id="rId51"/>
    <p:sldId id="337" r:id="rId52"/>
    <p:sldId id="306" r:id="rId53"/>
    <p:sldId id="307" r:id="rId54"/>
    <p:sldId id="324" r:id="rId55"/>
    <p:sldId id="310" r:id="rId56"/>
    <p:sldId id="312" r:id="rId57"/>
    <p:sldId id="311" r:id="rId58"/>
    <p:sldId id="313" r:id="rId59"/>
    <p:sldId id="314" r:id="rId60"/>
    <p:sldId id="316" r:id="rId61"/>
    <p:sldId id="317" r:id="rId62"/>
    <p:sldId id="325" r:id="rId63"/>
    <p:sldId id="329" r:id="rId64"/>
    <p:sldId id="309" r:id="rId65"/>
    <p:sldId id="332" r:id="rId66"/>
    <p:sldId id="333" r:id="rId67"/>
    <p:sldId id="334" r:id="rId68"/>
    <p:sldId id="292" r:id="rId69"/>
    <p:sldId id="308"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9A1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95" autoAdjust="0"/>
  </p:normalViewPr>
  <p:slideViewPr>
    <p:cSldViewPr>
      <p:cViewPr>
        <p:scale>
          <a:sx n="83" d="100"/>
          <a:sy n="83" d="100"/>
        </p:scale>
        <p:origin x="-84"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98FE8FA-A533-45C2-BCC5-132D8455909A}" type="datetimeFigureOut">
              <a:rPr lang="en-US"/>
              <a:pPr>
                <a:defRPr/>
              </a:pPr>
              <a:t>3/19/2012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F08FF7F-0A2F-4827-B106-72F3C1644A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large majority stay after completing their work obligation</a:t>
            </a:r>
          </a:p>
          <a:p>
            <a:pPr eaLnBrk="1" hangingPunct="1">
              <a:spcBef>
                <a:spcPct val="0"/>
              </a:spcBef>
            </a:pPr>
            <a:r>
              <a:rPr lang="en-US" smtClean="0"/>
              <a:t>The major predictor of retention is Supervision.</a:t>
            </a:r>
          </a:p>
          <a:p>
            <a:pPr eaLnBrk="1" hangingPunct="1">
              <a:spcBef>
                <a:spcPct val="0"/>
              </a:spcBef>
            </a:pPr>
            <a:endParaRPr lang="en-US" smtClean="0"/>
          </a:p>
          <a:p>
            <a:pPr eaLnBrk="1" hangingPunct="1">
              <a:spcBef>
                <a:spcPct val="0"/>
              </a:spcBef>
            </a:pPr>
            <a:r>
              <a:rPr lang="en-US" smtClean="0"/>
              <a:t>They often feel that the culture and stress of the agencies inhibits the ability to practice as they were taught. </a:t>
            </a:r>
          </a:p>
        </p:txBody>
      </p:sp>
      <p:sp>
        <p:nvSpPr>
          <p:cNvPr id="86020" name="Slide Number Placeholder 3"/>
          <p:cNvSpPr>
            <a:spLocks noGrp="1"/>
          </p:cNvSpPr>
          <p:nvPr>
            <p:ph type="sldNum" sz="quarter" idx="5"/>
          </p:nvPr>
        </p:nvSpPr>
        <p:spPr bwMode="auto">
          <a:noFill/>
          <a:ln>
            <a:miter lim="800000"/>
            <a:headEnd/>
            <a:tailEnd/>
          </a:ln>
        </p:spPr>
        <p:txBody>
          <a:bodyPr/>
          <a:lstStyle/>
          <a:p>
            <a:fld id="{FED85864-FD9C-4C91-BCC7-F651452158AF}"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of the grads have stayed in CW for more than 5 years. </a:t>
            </a:r>
          </a:p>
          <a:p>
            <a:pPr eaLnBrk="1" hangingPunct="1">
              <a:spcBef>
                <a:spcPct val="0"/>
              </a:spcBef>
            </a:pPr>
            <a:r>
              <a:rPr lang="en-US" smtClean="0"/>
              <a:t>Some have moved within the system to up level positions or work as instructors to interns. </a:t>
            </a:r>
          </a:p>
          <a:p>
            <a:pPr eaLnBrk="1" hangingPunct="1">
              <a:spcBef>
                <a:spcPct val="0"/>
              </a:spcBef>
            </a:pPr>
            <a:r>
              <a:rPr lang="en-US" smtClean="0"/>
              <a:t>(Sherrill will say more in the Integrated piece)</a:t>
            </a:r>
          </a:p>
        </p:txBody>
      </p:sp>
      <p:sp>
        <p:nvSpPr>
          <p:cNvPr id="88068" name="Slide Number Placeholder 3"/>
          <p:cNvSpPr>
            <a:spLocks noGrp="1"/>
          </p:cNvSpPr>
          <p:nvPr>
            <p:ph type="sldNum" sz="quarter" idx="5"/>
          </p:nvPr>
        </p:nvSpPr>
        <p:spPr bwMode="auto">
          <a:noFill/>
          <a:ln>
            <a:miter lim="800000"/>
            <a:headEnd/>
            <a:tailEnd/>
          </a:ln>
        </p:spPr>
        <p:txBody>
          <a:bodyPr/>
          <a:lstStyle/>
          <a:p>
            <a:fld id="{22719494-DE5A-4EC1-B0F9-4DE197BF8912}"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Kaplan Meier analysis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Difference between promotion and recognition.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statewide child welfare workforce survey. </a:t>
            </a:r>
          </a:p>
          <a:p>
            <a:pPr marL="0" lvl="1" eaLnBrk="1" hangingPunct="1">
              <a:spcBef>
                <a:spcPct val="0"/>
              </a:spcBef>
            </a:pPr>
            <a:r>
              <a:rPr lang="en-US" smtClean="0"/>
              <a:t>Every three to five years, our state contracts with the university to conduct a survey of administrators and individual workers to estimate progress towards supplying child welfare agencies with professionally educated, transcultural workers using the Title IV-E stipend program</a:t>
            </a:r>
          </a:p>
          <a:p>
            <a:pPr eaLnBrk="1" hangingPunct="1">
              <a:spcBef>
                <a:spcPct val="0"/>
              </a:spcBef>
            </a:pPr>
            <a:r>
              <a:rPr lang="en-US" smtClean="0"/>
              <a:t>Results:</a:t>
            </a:r>
          </a:p>
          <a:p>
            <a:pPr eaLnBrk="1" hangingPunct="1">
              <a:spcBef>
                <a:spcPct val="0"/>
              </a:spcBef>
            </a:pPr>
            <a:r>
              <a:rPr lang="en-US" smtClean="0"/>
              <a:t>IV-E MSWs in supervisor positions have increase over time.</a:t>
            </a:r>
          </a:p>
          <a:p>
            <a:pPr eaLnBrk="1" hangingPunct="1">
              <a:spcBef>
                <a:spcPct val="0"/>
              </a:spcBef>
            </a:pPr>
            <a:r>
              <a:rPr lang="en-US" smtClean="0"/>
              <a:t>IV-E workers are diverse and many bilingual.</a:t>
            </a:r>
          </a:p>
          <a:p>
            <a:pPr eaLnBrk="1" hangingPunct="1">
              <a:spcBef>
                <a:spcPct val="0"/>
              </a:spcBef>
            </a:pPr>
            <a:r>
              <a:rPr lang="en-US" smtClean="0"/>
              <a:t>Many workers express the desire to go back for a BASW or MSW. </a:t>
            </a:r>
          </a:p>
        </p:txBody>
      </p:sp>
      <p:sp>
        <p:nvSpPr>
          <p:cNvPr id="93188" name="Slide Number Placeholder 3"/>
          <p:cNvSpPr>
            <a:spLocks noGrp="1"/>
          </p:cNvSpPr>
          <p:nvPr>
            <p:ph type="sldNum" sz="quarter" idx="5"/>
          </p:nvPr>
        </p:nvSpPr>
        <p:spPr bwMode="auto">
          <a:noFill/>
          <a:ln>
            <a:miter lim="800000"/>
            <a:headEnd/>
            <a:tailEnd/>
          </a:ln>
        </p:spPr>
        <p:txBody>
          <a:bodyPr/>
          <a:lstStyle/>
          <a:p>
            <a:fld id="{1BD8A0EC-8667-41AA-9656-ADD7397D8E23}"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When comparing the workforce studies with regard to educational attainment we are able to better understand how the state is progressing in raising the educational level of the child welfare workforce.   The 1992, 1995, 1998 surveys estimated the percentage of MSWs using administrative data.  The 1998, 2004, and 2008 surveys used the </a:t>
            </a:r>
            <a:r>
              <a:rPr lang="en-US" i="1" smtClean="0"/>
              <a:t>Individual Worker Surveys </a:t>
            </a:r>
            <a:r>
              <a:rPr lang="en-US" smtClean="0"/>
              <a:t>to estimate the percentage of MSWs. </a:t>
            </a:r>
          </a:p>
          <a:p>
            <a:r>
              <a:rPr lang="en-US" smtClean="0"/>
              <a:t>Since different methods (different definitions of workers, different number of counties responding, and different categories combined) were used, the comparisons between years may not be reliable.  However, The percentage of MSWs in the case-carrying social worker population appears to have grown from 1998 to 2008.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E3EFE49F-8453-44F7-B498-4336AC129D55}"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0AD7412A-789E-4527-9D74-77BA31C84161}" type="slidenum">
              <a:rPr lang="en-US" sz="1200"/>
              <a:pPr algn="r"/>
              <a:t>24</a:t>
            </a:fld>
            <a:endParaRPr lang="en-US" sz="1200"/>
          </a:p>
        </p:txBody>
      </p:sp>
      <p:sp>
        <p:nvSpPr>
          <p:cNvPr id="97283"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8C8A4F4E-DB24-4CB3-8D8E-D933B5A55A5F}" type="slidenum">
              <a:rPr lang="en-US" sz="1200"/>
              <a:pPr algn="r"/>
              <a:t>25</a:t>
            </a:fld>
            <a:endParaRPr lang="en-US" sz="1200"/>
          </a:p>
        </p:txBody>
      </p:sp>
      <p:sp>
        <p:nvSpPr>
          <p:cNvPr id="98307"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smtClean="0"/>
              <a:t>1. Most practice improvement initiatives involve training.</a:t>
            </a:r>
          </a:p>
          <a:p>
            <a:pPr eaLnBrk="1" hangingPunct="1"/>
            <a:r>
              <a:rPr lang="en-US" smtClean="0"/>
              <a:t>2. Very few of them systematically assess the impact of training on trainees’ knowledge, skills, or ability to transfer the skills to the job.</a:t>
            </a:r>
          </a:p>
          <a:p>
            <a:pPr eaLnBrk="1" hangingPunct="1"/>
            <a:r>
              <a:rPr lang="en-US" smtClean="0"/>
              <a:t>3. “The tail wags the dog” – Evaluation forces the entire system to focus on what specific knowledge, skills and values are most essential to effective practice.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F258488C-E469-4CF5-8471-3397450EF6F1}" type="slidenum">
              <a:rPr lang="en-US" sz="1200"/>
              <a:pPr algn="r"/>
              <a:t>26</a:t>
            </a:fld>
            <a:endParaRPr lang="en-US" sz="1200"/>
          </a:p>
        </p:txBody>
      </p:sp>
      <p:sp>
        <p:nvSpPr>
          <p:cNvPr id="99331"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EC290068-3305-494F-AD26-07F42B0E7106}" type="slidenum">
              <a:rPr lang="en-US" sz="1200"/>
              <a:pPr algn="r"/>
              <a:t>27</a:t>
            </a:fld>
            <a:endParaRPr lang="en-US" sz="1200"/>
          </a:p>
        </p:txBody>
      </p:sp>
      <p:sp>
        <p:nvSpPr>
          <p:cNvPr id="100355"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AA8258B6-F845-4C53-8000-D048DA5CE0AE}" type="slidenum">
              <a:rPr lang="en-US" sz="1200"/>
              <a:pPr algn="r"/>
              <a:t>28</a:t>
            </a:fld>
            <a:endParaRPr lang="en-US" sz="1200"/>
          </a:p>
        </p:txBody>
      </p:sp>
      <p:sp>
        <p:nvSpPr>
          <p:cNvPr id="101379"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22FAC69B-3594-47AC-9992-CDEBA512F6CD}" type="slidenum">
              <a:rPr lang="en-US" sz="1200"/>
              <a:pPr algn="r"/>
              <a:t>29</a:t>
            </a:fld>
            <a:endParaRPr lang="en-US" sz="1200"/>
          </a:p>
        </p:txBody>
      </p:sp>
      <p:sp>
        <p:nvSpPr>
          <p:cNvPr id="102403"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smtClean="0"/>
              <a:t>Resources: It requires a great deal of time and effort to plan and implement training evaluation efforts.  What is important is that  training evaluation efforts help us determine whether or not training is effective, especially given the amount of funding that is used for training.</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D83F6A25-8FBD-40E9-9D11-EB24A7FB176D}" type="slidenum">
              <a:rPr lang="en-US" sz="1200"/>
              <a:pPr algn="r"/>
              <a:t>30</a:t>
            </a:fld>
            <a:endParaRPr lang="en-US" sz="1200"/>
          </a:p>
        </p:txBody>
      </p:sp>
      <p:sp>
        <p:nvSpPr>
          <p:cNvPr id="103427"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smtClean="0"/>
              <a:t>Is a way to </a:t>
            </a:r>
            <a:r>
              <a:rPr lang="en-US" smtClean="0">
                <a:solidFill>
                  <a:srgbClr val="FF0000"/>
                </a:solidFill>
              </a:rPr>
              <a:t>assess</a:t>
            </a:r>
            <a:r>
              <a:rPr lang="en-US" smtClean="0"/>
              <a:t> the extent to which training has had an impact on trainees.  As one moves from Level 1 to Level 7, there are more intervening variables that can affect trainees beyond training. </a:t>
            </a:r>
            <a:r>
              <a:rPr lang="en-US" smtClean="0">
                <a:solidFill>
                  <a:srgbClr val="FF0000"/>
                </a:solidFill>
              </a:rPr>
              <a:t>These variables make it difficult to know if changes in trainees’ behavior are the result of training. The Chain of Evidence links findings from earlier levels of training evaluation to show a logical connection of what has been trained to behavior on the job or impacts on the agency or families.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8461BB0D-2C19-4F53-9325-AEB2AB1DB9A5}" type="slidenum">
              <a:rPr lang="en-US" sz="1200"/>
              <a:pPr algn="r"/>
              <a:t>31</a:t>
            </a:fld>
            <a:endParaRPr lang="en-US" sz="1200"/>
          </a:p>
        </p:txBody>
      </p:sp>
      <p:sp>
        <p:nvSpPr>
          <p:cNvPr id="104451"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DF75ACBD-B935-4504-9EE0-0200D7B5382C}" type="slidenum">
              <a:rPr lang="en-US" sz="1200"/>
              <a:pPr algn="r"/>
              <a:t>32</a:t>
            </a:fld>
            <a:endParaRPr lang="en-US" sz="1200"/>
          </a:p>
        </p:txBody>
      </p:sp>
      <p:sp>
        <p:nvSpPr>
          <p:cNvPr id="105475"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b="1" smtClean="0"/>
              <a:t>Level 1:</a:t>
            </a:r>
            <a:r>
              <a:rPr lang="en-US" smtClean="0"/>
              <a:t> Demographic data captured for nearly all new child welfare social workers and supervisors (4608 trainees) since formal evaluations began in 2005 (data thru 12/31/08.) </a:t>
            </a:r>
          </a:p>
          <a:p>
            <a:pPr eaLnBrk="1" hangingPunct="1"/>
            <a:r>
              <a:rPr lang="en-US" b="1" smtClean="0"/>
              <a:t>Level 2:</a:t>
            </a:r>
            <a:r>
              <a:rPr lang="en-US" smtClean="0"/>
              <a:t> Formative Evaluation dataCollected and analyzed data regarding training content and delivery, resulting in improvements to the Common Core. </a:t>
            </a:r>
          </a:p>
          <a:p>
            <a:pPr eaLnBrk="1" hangingPunct="1"/>
            <a:r>
              <a:rPr lang="en-US" b="1" smtClean="0"/>
              <a:t>Level 3:</a:t>
            </a:r>
            <a:r>
              <a:rPr lang="en-US" smtClean="0"/>
              <a:t> This level of evaluation is completed at a regional level, and not on a statewide basis.</a:t>
            </a:r>
          </a:p>
          <a:p>
            <a:pPr eaLnBrk="1" hangingPunct="1"/>
            <a:r>
              <a:rPr lang="en-US" b="1" smtClean="0"/>
              <a:t>Level 4:</a:t>
            </a:r>
            <a:r>
              <a:rPr lang="en-US" smtClean="0"/>
              <a:t> Knowledge Tests</a:t>
            </a:r>
          </a:p>
          <a:p>
            <a:pPr eaLnBrk="1" hangingPunct="1"/>
            <a:r>
              <a:rPr lang="en-US" smtClean="0"/>
              <a:t>For topics in which knowledge pre- and post-tests were administered (</a:t>
            </a:r>
            <a:r>
              <a:rPr lang="en-US" i="1" smtClean="0"/>
              <a:t>Child &amp; Youth Dev; Case Planning &amp; Case Management, and Placement &amp; Permanency</a:t>
            </a:r>
            <a:r>
              <a:rPr lang="en-US" smtClean="0"/>
              <a:t>): </a:t>
            </a:r>
          </a:p>
          <a:p>
            <a:pPr eaLnBrk="1" hangingPunct="1"/>
            <a:r>
              <a:rPr lang="en-US" smtClean="0"/>
              <a:t>Trainees (new CWWs) improved at a statistically significant level in their scores from pre-to post-test.  </a:t>
            </a:r>
          </a:p>
          <a:p>
            <a:pPr eaLnBrk="1" hangingPunct="1"/>
            <a:r>
              <a:rPr lang="en-US" smtClean="0"/>
              <a:t>IV-E Effects:</a:t>
            </a:r>
          </a:p>
          <a:p>
            <a:pPr lvl="1" eaLnBrk="1" hangingPunct="1"/>
            <a:r>
              <a:rPr lang="en-US" smtClean="0"/>
              <a:t>In some years and for some curricula, IV-E trainees achieved significantly higher scores at pre-test and at post-test than non IV-E trainees.  However, they also achieved statistically significant gains from pre-test to post-test, indicating that they gained knowledge as a result of the training.</a:t>
            </a:r>
          </a:p>
          <a:p>
            <a:pPr eaLnBrk="1" hangingPunct="1"/>
            <a:r>
              <a:rPr lang="en-US" b="1" smtClean="0"/>
              <a:t>Level 4, continued</a:t>
            </a:r>
            <a:r>
              <a:rPr lang="en-US" smtClean="0"/>
              <a:t>: For the topic in which a knowledge post-test only has been administered (</a:t>
            </a:r>
            <a:r>
              <a:rPr lang="en-US" i="1" smtClean="0"/>
              <a:t>Critical Thinking in Child Welfare Assessment: Safety, Risk &amp; Protective Capacity)</a:t>
            </a:r>
            <a:r>
              <a:rPr lang="en-US" smtClean="0"/>
              <a:t>: </a:t>
            </a:r>
          </a:p>
          <a:p>
            <a:pPr eaLnBrk="1" hangingPunct="1"/>
            <a:r>
              <a:rPr lang="en-US" smtClean="0"/>
              <a:t>-Although no formal standard has been established that serves as a yardstick of mastery, the data indicates that trainees leave the classroom with a substantial level of knowledge related to the learning objectives for the course. </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E93D022E-6066-4E44-BF34-B9905C3951D4}" type="slidenum">
              <a:rPr lang="en-US" sz="1200"/>
              <a:pPr algn="r"/>
              <a:t>33</a:t>
            </a:fld>
            <a:endParaRPr lang="en-US" sz="1200"/>
          </a:p>
        </p:txBody>
      </p:sp>
      <p:sp>
        <p:nvSpPr>
          <p:cNvPr id="106499"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b="1" smtClean="0"/>
              <a:t>Level 1:</a:t>
            </a:r>
            <a:r>
              <a:rPr lang="en-US" smtClean="0"/>
              <a:t> Demographic data captured for nearly all new child welfare social workers and supervisors (4608 trainees) since formal evaluations began in 2005 (data thru 12/31/08.) </a:t>
            </a:r>
          </a:p>
          <a:p>
            <a:pPr eaLnBrk="1" hangingPunct="1"/>
            <a:r>
              <a:rPr lang="en-US" b="1" smtClean="0"/>
              <a:t>Level 2:</a:t>
            </a:r>
            <a:r>
              <a:rPr lang="en-US" smtClean="0"/>
              <a:t> Formative Evaluation dataCollected and analyzed data regarding training content and delivery, resulting in improvements to the Common Core. </a:t>
            </a:r>
          </a:p>
          <a:p>
            <a:pPr eaLnBrk="1" hangingPunct="1"/>
            <a:r>
              <a:rPr lang="en-US" b="1" smtClean="0"/>
              <a:t>Level 3:</a:t>
            </a:r>
            <a:r>
              <a:rPr lang="en-US" smtClean="0"/>
              <a:t> This level of evaluation is completed at a regional level, and not on a statewide basis.</a:t>
            </a:r>
          </a:p>
          <a:p>
            <a:pPr eaLnBrk="1" hangingPunct="1"/>
            <a:r>
              <a:rPr lang="en-US" b="1" smtClean="0"/>
              <a:t>Level 4:</a:t>
            </a:r>
            <a:r>
              <a:rPr lang="en-US" smtClean="0"/>
              <a:t> Knowledge Tests</a:t>
            </a:r>
          </a:p>
          <a:p>
            <a:pPr eaLnBrk="1" hangingPunct="1"/>
            <a:r>
              <a:rPr lang="en-US" smtClean="0"/>
              <a:t>For topics in which knowledge pre- and post-tests were administered (</a:t>
            </a:r>
            <a:r>
              <a:rPr lang="en-US" i="1" smtClean="0"/>
              <a:t>Child &amp; Youth Dev; Case Planning &amp; Case Management, and Placement &amp; Permanency</a:t>
            </a:r>
            <a:r>
              <a:rPr lang="en-US" smtClean="0"/>
              <a:t>): </a:t>
            </a:r>
          </a:p>
          <a:p>
            <a:pPr eaLnBrk="1" hangingPunct="1"/>
            <a:r>
              <a:rPr lang="en-US" smtClean="0"/>
              <a:t>Trainees (new CWWs) improved at a statistically significant level in their scores from pre-to post-test.  </a:t>
            </a:r>
          </a:p>
          <a:p>
            <a:pPr eaLnBrk="1" hangingPunct="1"/>
            <a:r>
              <a:rPr lang="en-US" smtClean="0"/>
              <a:t>IV-E Effects:</a:t>
            </a:r>
          </a:p>
          <a:p>
            <a:pPr lvl="1" eaLnBrk="1" hangingPunct="1"/>
            <a:r>
              <a:rPr lang="en-US" smtClean="0"/>
              <a:t>In some years and for some curricula, IV-E trainees achieved significantly higher scores at pre-test and at post-test than non IV-E trainees.  However, they also achieved statistically significant gains from pre-test to post-test, indicating that they gained knowledge as a result of the training.</a:t>
            </a:r>
          </a:p>
          <a:p>
            <a:pPr eaLnBrk="1" hangingPunct="1"/>
            <a:r>
              <a:rPr lang="en-US" b="1" smtClean="0"/>
              <a:t>Level 4, continued</a:t>
            </a:r>
            <a:r>
              <a:rPr lang="en-US" smtClean="0"/>
              <a:t>: For the topic in which a knowledge post-test only has been administered (</a:t>
            </a:r>
            <a:r>
              <a:rPr lang="en-US" i="1" smtClean="0"/>
              <a:t>Critical Thinking in Child Welfare Assessment: Safety, Risk &amp; Protective Capacity)</a:t>
            </a:r>
            <a:r>
              <a:rPr lang="en-US" smtClean="0"/>
              <a:t>: </a:t>
            </a:r>
          </a:p>
          <a:p>
            <a:pPr eaLnBrk="1" hangingPunct="1"/>
            <a:r>
              <a:rPr lang="en-US" smtClean="0"/>
              <a:t>-Although no formal standard has been established that serves as a yardstick of mastery, the data indicates that trainees leave the classroom with a substantial level of knowledge related to the learning objectives for the course. </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EA2AFD9B-959D-4669-A226-A45B7029C23E}" type="slidenum">
              <a:rPr lang="en-US" sz="1200"/>
              <a:pPr algn="r"/>
              <a:t>35</a:t>
            </a:fld>
            <a:endParaRPr lang="en-US" sz="1200"/>
          </a:p>
        </p:txBody>
      </p:sp>
      <p:sp>
        <p:nvSpPr>
          <p:cNvPr id="108547"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sz="1100" b="1" smtClean="0"/>
              <a:t>Level 5</a:t>
            </a:r>
            <a:r>
              <a:rPr lang="en-US" sz="1100" smtClean="0"/>
              <a:t>: For topics in which skill is assessed in the classroom (e.g., embedded evaluation) that pertains to identification of physical abuse and sexual abuse (</a:t>
            </a:r>
            <a:r>
              <a:rPr lang="en-US" sz="1100" i="1" smtClean="0"/>
              <a:t>Child Maltreatment Identification, Parts 1 and 2</a:t>
            </a:r>
            <a:r>
              <a:rPr lang="en-US" sz="1100" smtClean="0"/>
              <a:t>): At least 80% (and in most years 90% or more) of new CWWs made 3 out of 4 correct decisions when asked to indicate whether or not child maltreatment occurred in a given case scenario.</a:t>
            </a:r>
          </a:p>
          <a:p>
            <a:pPr eaLnBrk="1" hangingPunct="1"/>
            <a:r>
              <a:rPr lang="en-US" sz="1100" b="1" smtClean="0"/>
              <a:t>Level 6:</a:t>
            </a:r>
            <a:r>
              <a:rPr lang="en-US" sz="1100" smtClean="0"/>
              <a:t> The original Framework planned for two principal activities related to Level 6. This evaluation occurred in two phases: Phase 1 focused on self-report of transfer and could be implemented in the short term; Phase 2 examined the relationship between skill development in the classroom and demonstration of that skill in a work product. </a:t>
            </a:r>
          </a:p>
          <a:p>
            <a:pPr eaLnBrk="1" hangingPunct="1"/>
            <a:r>
              <a:rPr lang="en-US" sz="1100" b="1" i="1" smtClean="0"/>
              <a:t>Phase 1:</a:t>
            </a:r>
            <a:r>
              <a:rPr lang="en-US" sz="1100" i="1" smtClean="0"/>
              <a:t> Central and Northern RTA participated</a:t>
            </a:r>
          </a:p>
          <a:p>
            <a:pPr eaLnBrk="1" hangingPunct="1">
              <a:spcBef>
                <a:spcPct val="0"/>
              </a:spcBef>
            </a:pPr>
            <a:r>
              <a:rPr lang="en-US" sz="1100" smtClean="0"/>
              <a:t>Assessed the extent to which the provision of mentoring services: 1) increased perceived transfer (by workers and their supervisors) of Common Core knowledge and skills; 2) increased worker satisfaction with the job and feelings of efficacy; and 3) contributed to improved relationships with supervisors.</a:t>
            </a:r>
            <a:r>
              <a:rPr lang="en-US" sz="1100" i="1" smtClean="0"/>
              <a:t>*Had to drop data collection on this Phase due to staff turnover and the need to re-work design.</a:t>
            </a:r>
          </a:p>
          <a:p>
            <a:pPr eaLnBrk="1" hangingPunct="1">
              <a:spcBef>
                <a:spcPct val="0"/>
              </a:spcBef>
            </a:pPr>
            <a:r>
              <a:rPr lang="en-US" sz="1100" b="1" i="1" smtClean="0"/>
              <a:t>Phase 2:</a:t>
            </a:r>
            <a:r>
              <a:rPr lang="en-US" sz="1100" i="1" smtClean="0"/>
              <a:t> Retrospective case study of an intervention in one Academy</a:t>
            </a:r>
          </a:p>
          <a:p>
            <a:pPr eaLnBrk="1" hangingPunct="1">
              <a:spcBef>
                <a:spcPct val="0"/>
              </a:spcBef>
            </a:pPr>
            <a:r>
              <a:rPr lang="en-US" sz="1100" smtClean="0"/>
              <a:t>Focus group, interview, and survey data have indicated improvements in timeliness of court reports and increased use by supervisors of organizers such as a standard Court Control Log format in the unit and daily calendars for workers.  Feedback was mixed with respect to report quality. Also, both workers and supervisors felt that the tools provided by the mentors had helped make the supervisors’ review process more consistent and made it possible for one supervisor to pick up where another had left off when necessary. </a:t>
            </a:r>
            <a:br>
              <a:rPr lang="en-US" sz="1100" smtClean="0"/>
            </a:br>
            <a:r>
              <a:rPr lang="en-US" sz="1100" b="1" i="1" smtClean="0"/>
              <a:t>Outside of Framework: IUC (CSULB &amp; LA DCFS)</a:t>
            </a:r>
          </a:p>
          <a:p>
            <a:pPr eaLnBrk="1" hangingPunct="1">
              <a:spcBef>
                <a:spcPct val="0"/>
              </a:spcBef>
            </a:pPr>
            <a:r>
              <a:rPr lang="en-US" sz="1100" smtClean="0"/>
              <a:t>“Portfolio and Training Guide for New CSWs” is in initial stages of evaluation.</a:t>
            </a:r>
          </a:p>
          <a:p>
            <a:pPr eaLnBrk="1" hangingPunct="1"/>
            <a:r>
              <a:rPr lang="en-US" sz="1100" b="1" smtClean="0"/>
              <a:t>Level 7:</a:t>
            </a:r>
            <a:r>
              <a:rPr lang="en-US" sz="1100" smtClean="0"/>
              <a:t> Under the Framework, efforts have focused on developing the building blocks at the lower levels in a rigorous manner (as part of developing a chain of evidence).  Overarching goal is to link training interventions to outcomes for children and families served by CWS.</a:t>
            </a:r>
          </a:p>
          <a:p>
            <a:pPr eaLnBrk="1" hangingPunct="1"/>
            <a:endParaRPr lang="en-US" sz="11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8B3D549E-543E-4E0F-9C83-341B5288AA28}" type="slidenum">
              <a:rPr lang="en-US" sz="1200"/>
              <a:pPr algn="r"/>
              <a:t>36</a:t>
            </a:fld>
            <a:endParaRPr lang="en-US" sz="1200"/>
          </a:p>
        </p:txBody>
      </p:sp>
      <p:sp>
        <p:nvSpPr>
          <p:cNvPr id="109571"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5CFBB7E7-15C0-4116-9C10-A0BD15A3B08E}" type="slidenum">
              <a:rPr lang="en-US" sz="1200"/>
              <a:pPr algn="r"/>
              <a:t>37</a:t>
            </a:fld>
            <a:endParaRPr lang="en-US" sz="1200"/>
          </a:p>
        </p:txBody>
      </p:sp>
      <p:sp>
        <p:nvSpPr>
          <p:cNvPr id="110595"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r>
              <a:rPr lang="en-US" b="1" smtClean="0"/>
              <a:t>Level 1: </a:t>
            </a:r>
          </a:p>
          <a:p>
            <a:pPr eaLnBrk="1" hangingPunct="1"/>
            <a:r>
              <a:rPr lang="en-US" b="1" smtClean="0"/>
              <a:t>-</a:t>
            </a:r>
            <a:r>
              <a:rPr lang="en-US" smtClean="0"/>
              <a:t>Lineworker Core: Demographic profiles and related analyses of lineworker core test data will continue.  </a:t>
            </a:r>
          </a:p>
          <a:p>
            <a:pPr eaLnBrk="1" hangingPunct="1"/>
            <a:r>
              <a:rPr lang="en-US" smtClean="0"/>
              <a:t>-Supervisor Core: Demographic profiles and related analyses of supervisor core test data will commence. </a:t>
            </a:r>
          </a:p>
          <a:p>
            <a:pPr eaLnBrk="1" hangingPunct="1"/>
            <a:r>
              <a:rPr lang="en-US" smtClean="0"/>
              <a:t>-Analyses of IV-E trainee test data.</a:t>
            </a:r>
          </a:p>
          <a:p>
            <a:pPr eaLnBrk="1" hangingPunct="1"/>
            <a:r>
              <a:rPr lang="en-US" b="1" smtClean="0"/>
              <a:t>Level 2:</a:t>
            </a:r>
          </a:p>
          <a:p>
            <a:pPr eaLnBrk="1" hangingPunct="1"/>
            <a:r>
              <a:rPr lang="en-US" b="1" smtClean="0"/>
              <a:t>-</a:t>
            </a:r>
            <a:r>
              <a:rPr lang="en-US" smtClean="0"/>
              <a:t>Formative evaluations for observers (and separate ones for trainers) will be divided into assessments of content and assessments of delivery.  </a:t>
            </a:r>
          </a:p>
          <a:p>
            <a:pPr eaLnBrk="1" hangingPunct="1"/>
            <a:r>
              <a:rPr lang="en-US" smtClean="0"/>
              <a:t>-Formative evaluation materials also will be developed for a new statewide venture: the e-learning platform.</a:t>
            </a:r>
          </a:p>
          <a:p>
            <a:pPr eaLnBrk="1" hangingPunct="1"/>
            <a:r>
              <a:rPr lang="en-US" b="1" smtClean="0"/>
              <a:t>Level 3:</a:t>
            </a:r>
            <a:r>
              <a:rPr lang="en-US" smtClean="0"/>
              <a:t> These efforts will continue solely at the regional and county levels.</a:t>
            </a:r>
          </a:p>
          <a:p>
            <a:pPr eaLnBrk="1" hangingPunct="1"/>
            <a:endParaRPr lang="en-US" smtClean="0"/>
          </a:p>
          <a:p>
            <a:pPr lvl="1"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D48D2B26-8915-425C-907E-0D58C97EFFE1}" type="slidenum">
              <a:rPr lang="en-US" sz="1200"/>
              <a:pPr algn="r"/>
              <a:t>38</a:t>
            </a:fld>
            <a:endParaRPr lang="en-US" sz="1200"/>
          </a:p>
        </p:txBody>
      </p:sp>
      <p:sp>
        <p:nvSpPr>
          <p:cNvPr id="111619"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marL="228600" indent="-228600" eaLnBrk="1" hangingPunct="1">
              <a:spcBef>
                <a:spcPct val="0"/>
              </a:spcBef>
            </a:pPr>
            <a:r>
              <a:rPr lang="en-US" sz="1100" b="1" smtClean="0"/>
              <a:t>Level 4: Knowledge tests – continue</a:t>
            </a:r>
          </a:p>
          <a:p>
            <a:pPr marL="228600" indent="-228600" eaLnBrk="1" hangingPunct="1">
              <a:spcBef>
                <a:spcPct val="0"/>
              </a:spcBef>
            </a:pPr>
            <a:r>
              <a:rPr lang="en-US" sz="1100" b="1" smtClean="0"/>
              <a:t>-</a:t>
            </a:r>
            <a:r>
              <a:rPr lang="en-US" sz="1100" smtClean="0"/>
              <a:t>Continue knowledge tests (consists of multiple choice test questions, aka “test items”) for the curricula currently evaluated at this level.  </a:t>
            </a:r>
          </a:p>
          <a:p>
            <a:pPr marL="228600" indent="-228600" eaLnBrk="1" hangingPunct="1">
              <a:spcBef>
                <a:spcPct val="0"/>
              </a:spcBef>
            </a:pPr>
            <a:r>
              <a:rPr lang="en-US" sz="1100" smtClean="0"/>
              <a:t>-Move toward diagnostic testing: Focus on key learning objectives, Make targeted revisions to training based on evaluation data.</a:t>
            </a:r>
          </a:p>
          <a:p>
            <a:pPr marL="228600" indent="-228600" eaLnBrk="1" hangingPunct="1">
              <a:spcBef>
                <a:spcPct val="0"/>
              </a:spcBef>
            </a:pPr>
            <a:r>
              <a:rPr lang="en-US" sz="1100" smtClean="0"/>
              <a:t>-Continue analysis of differential functioning by demographic groups. </a:t>
            </a:r>
          </a:p>
          <a:p>
            <a:pPr marL="228600" indent="-228600" eaLnBrk="1" hangingPunct="1">
              <a:spcBef>
                <a:spcPct val="0"/>
              </a:spcBef>
            </a:pPr>
            <a:r>
              <a:rPr lang="en-US" sz="1100" smtClean="0"/>
              <a:t>-Explore trainer-level differences in test item performance to provide feedback on fidelity of curriculum delivery. </a:t>
            </a:r>
          </a:p>
          <a:p>
            <a:pPr marL="228600" indent="-228600" eaLnBrk="1" hangingPunct="1"/>
            <a:endParaRPr lang="en-US" sz="1100" smtClean="0"/>
          </a:p>
          <a:p>
            <a:pPr marL="228600" indent="-228600" eaLnBrk="1" hangingPunct="1">
              <a:buFontTx/>
              <a:buAutoNum type="arabicPeriod"/>
            </a:pPr>
            <a:r>
              <a:rPr lang="en-US" sz="1100" b="1" smtClean="0"/>
              <a:t>Differential Analysis</a:t>
            </a:r>
            <a:r>
              <a:rPr lang="en-US" sz="1100" smtClean="0"/>
              <a:t>: Using the demographic data linked by a unique identifier code, CalSWEC analyzes the validity of test items to determine if particular demographic characteristics (such as race or gender) were associated with a correct or incorrect answer.  Test-takers who perform well on the tests as a whole should perform well on individual test items, and should perform well regardless of differences in demographics or the area of the state where they are trained and where they practice.  If performance on a test item is unrelated to general performance, or is interpreted and answered differently by subgroups of trainees, then that item is functioning poorly.  Test items with poor performance were either modified and re-administered or removed on subsequent tests.</a:t>
            </a:r>
          </a:p>
          <a:p>
            <a:pPr marL="228600" indent="-228600" eaLnBrk="1" hangingPunct="1"/>
            <a:r>
              <a:rPr lang="en-US" sz="1100" b="1" i="1" smtClean="0"/>
              <a:t>Differential Item Functioning (DIF): </a:t>
            </a:r>
            <a:r>
              <a:rPr lang="en-US" sz="1100" i="1" smtClean="0"/>
              <a:t>This term refers to a situation where a disproportionate number of trainees from a focal group (e.g., based on race or gender) miss the test item in comparison to other trainees of similar overall ability.</a:t>
            </a:r>
          </a:p>
          <a:p>
            <a:pPr marL="228600" indent="-228600" eaLnBrk="1" hangingPunct="1"/>
            <a:endParaRPr lang="en-US" sz="1100" i="1" smtClean="0"/>
          </a:p>
          <a:p>
            <a:pPr marL="228600" indent="-228600" eaLnBrk="1" hangingPunct="1"/>
            <a:r>
              <a:rPr lang="en-US" sz="1100" b="1" smtClean="0"/>
              <a:t>2. Definition of Stereotype Threat: </a:t>
            </a:r>
          </a:p>
          <a:p>
            <a:pPr marL="228600" indent="-228600" eaLnBrk="1" hangingPunct="1">
              <a:spcBef>
                <a:spcPct val="0"/>
              </a:spcBef>
            </a:pPr>
            <a:r>
              <a:rPr lang="en-US" sz="1100" smtClean="0"/>
              <a:t>“Is being at risk of confirming, as self-characteristic, a negative stereotype about one’s group” (Steele &amp; Aronson, 1995).  This is a situational threat, meaning that it is not dependent on an internalized belief in the stereotype, just a fear that one will be judged by others through the lens of a given negative stereotype. </a:t>
            </a:r>
          </a:p>
          <a:p>
            <a:pPr marL="228600" indent="-228600" eaLnBrk="1" hangingPunct="1">
              <a:spcBef>
                <a:spcPct val="0"/>
              </a:spcBef>
            </a:pPr>
            <a:endParaRPr lang="en-US" sz="11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DADD9444-CB23-487D-A6E8-E9BEA4833B97}" type="slidenum">
              <a:rPr lang="en-US" sz="1200"/>
              <a:pPr algn="r"/>
              <a:t>39</a:t>
            </a:fld>
            <a:endParaRPr lang="en-US" sz="1200"/>
          </a:p>
        </p:txBody>
      </p:sp>
      <p:sp>
        <p:nvSpPr>
          <p:cNvPr id="112643"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Developmental process.  </a:t>
            </a:r>
          </a:p>
          <a:p>
            <a:r>
              <a:rPr lang="en-US" smtClean="0"/>
              <a:t>We are in the process of integrating program and methodology</a:t>
            </a:r>
          </a:p>
          <a:p>
            <a:endParaRPr lang="en-US" smtClean="0"/>
          </a:p>
          <a:p>
            <a:r>
              <a:rPr lang="en-US" smtClean="0"/>
              <a:t>3 parallel programs with common goals and have developed evaluation efforts that mirror one another.</a:t>
            </a:r>
          </a:p>
          <a:p>
            <a:endParaRPr lang="en-US" smtClean="0"/>
          </a:p>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16B17468-021D-41D0-9082-108D2F19E763}" type="slidenum">
              <a:rPr lang="en-US" sz="1200"/>
              <a:pPr algn="r"/>
              <a:t>40</a:t>
            </a:fld>
            <a:endParaRPr lang="en-US" sz="1200"/>
          </a:p>
        </p:txBody>
      </p:sp>
      <p:sp>
        <p:nvSpPr>
          <p:cNvPr id="113667"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marL="228600" indent="-228600" eaLnBrk="1" hangingPunct="1">
              <a:lnSpc>
                <a:spcPct val="90000"/>
              </a:lnSpc>
            </a:pPr>
            <a:r>
              <a:rPr lang="en-US" b="1" smtClean="0"/>
              <a:t>Level 6: </a:t>
            </a:r>
            <a:r>
              <a:rPr lang="en-US" smtClean="0"/>
              <a:t>Conduct a feasibility study of Transfer of Learning evaluations as applied at a statewide level, based on findings and lessons learned from initial TOL evaluations. </a:t>
            </a:r>
          </a:p>
          <a:p>
            <a:pPr marL="228600" indent="-228600" eaLnBrk="1" hangingPunct="1">
              <a:lnSpc>
                <a:spcPct val="90000"/>
              </a:lnSpc>
            </a:pPr>
            <a:r>
              <a:rPr lang="en-US" b="1" smtClean="0"/>
              <a:t>Level 7: </a:t>
            </a:r>
            <a:r>
              <a:rPr lang="en-US" smtClean="0"/>
              <a:t>Continue building Chain of Evidence to link training to outcomes, AND</a:t>
            </a:r>
          </a:p>
          <a:p>
            <a:pPr marL="228600" indent="-228600" eaLnBrk="1" hangingPunct="1">
              <a:lnSpc>
                <a:spcPct val="90000"/>
              </a:lnSpc>
            </a:pPr>
            <a:r>
              <a:rPr lang="en-US" smtClean="0"/>
              <a:t>-Conduct a feasibility study of linking training to outcomes evaluation as applied at a statewide level.  (May link this to program evaluation efforts, or to research related to the Statewide Research Agenda for CWS.)</a:t>
            </a:r>
          </a:p>
          <a:p>
            <a:pPr marL="228600" indent="-228600" eaLnBrk="1" hangingPunct="1">
              <a:lnSpc>
                <a:spcPct val="90000"/>
              </a:lnSpc>
            </a:pPr>
            <a:endParaRPr lang="en-US" smtClean="0"/>
          </a:p>
          <a:p>
            <a:pPr marL="228600" indent="-228600" eaLnBrk="1" hangingPunct="1">
              <a:lnSpc>
                <a:spcPct val="90000"/>
              </a:lnSpc>
            </a:pPr>
            <a:r>
              <a:rPr lang="en-US" b="1" smtClean="0"/>
              <a:t>Other training evaluation projects, outside of Levels 1-7:</a:t>
            </a:r>
          </a:p>
          <a:p>
            <a:pPr marL="228600" indent="-228600" eaLnBrk="1" hangingPunct="1">
              <a:lnSpc>
                <a:spcPct val="90000"/>
              </a:lnSpc>
              <a:buFontTx/>
              <a:buAutoNum type="arabicPeriod"/>
            </a:pPr>
            <a:r>
              <a:rPr lang="en-US" smtClean="0"/>
              <a:t>Attitudes/Values Evaluation re: CMI 1: The Public Child Welfare Training Academy (PCWTA) plans to pilot a neglect scenario as part of an embedded evaluation and study of the effects of demographics and other trainee background differences with respect to CMI 1 decisions (on whether or not maltreatment occurred in a given scenario).</a:t>
            </a:r>
          </a:p>
          <a:p>
            <a:pPr marL="228600" indent="-228600" eaLnBrk="1" hangingPunct="1">
              <a:lnSpc>
                <a:spcPct val="90000"/>
              </a:lnSpc>
              <a:buFontTx/>
              <a:buAutoNum type="arabicPeriod"/>
            </a:pPr>
            <a:r>
              <a:rPr lang="en-US" smtClean="0"/>
              <a:t>Attitudes/Values Evaluation re: CMI 2: In collaboration with the University of North Carolina (UNC) School of Medicine, CalSWEC and several of the regions hope to link the CMI 2 data to the Child Forensic Attitude Scale (CFAS), a measure developed by UNC that assesses social workers’ attitudes toward child sexual abuse disclosures.  </a:t>
            </a:r>
          </a:p>
          <a:p>
            <a:pPr marL="228600" indent="-228600" eaLnBrk="1" hangingPunct="1">
              <a:lnSpc>
                <a:spcPct val="90000"/>
              </a:lnSpc>
              <a:buFontTx/>
              <a:buAutoNum type="arabicPeriod"/>
            </a:pPr>
            <a:r>
              <a:rPr lang="en-US" smtClean="0"/>
              <a:t>Trainer Evaluation: Identify trainer-related differences in test item difficulty.  Develop &amp; obtain feedback on model of trainer evaluation.</a:t>
            </a:r>
          </a:p>
          <a:p>
            <a:pPr marL="228600" indent="-228600" eaLnBrk="1" hangingPunct="1">
              <a:lnSpc>
                <a:spcPct val="90000"/>
              </a:lnSpc>
              <a:buFontTx/>
              <a:buAutoNum type="arabicPeriod"/>
            </a:pPr>
            <a:r>
              <a:rPr lang="en-US" smtClean="0"/>
              <a:t>Quality Assurance: Convene small group of representatives from around the state.  The same small group observes one Phase 1 training (curriculum up for revision) and one Phase 2 training (LOs up for revision) in each region.  Analyze feedback from observers and provide information to Content Development Oversight Group and Statewide Training &amp; Education Committee as part of curriculum/LO revisions and simultaneous trainer development activities.</a:t>
            </a:r>
          </a:p>
          <a:p>
            <a:pPr marL="228600" indent="-228600" eaLnBrk="1" hangingPunct="1">
              <a:lnSpc>
                <a:spcPct val="90000"/>
              </a:lnSpc>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Excluding clerical, there were 11794 case-carrying, non case-carrying, supervisors, managers, &amp; administrators as of 2008.</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[1] Findings from CalSWEC Career Path Study of Title IV-E MSW graduates</a:t>
            </a:r>
          </a:p>
          <a:p>
            <a:r>
              <a:rPr lang="en-US" smtClean="0"/>
              <a:t>[1] Landsman, M.J. (2001). Commitment in public child welfare. </a:t>
            </a:r>
            <a:r>
              <a:rPr lang="en-US" i="1" smtClean="0"/>
              <a:t>Social Service Review, 75</a:t>
            </a:r>
            <a:r>
              <a:rPr lang="en-US" smtClean="0"/>
              <a:t>(3), 386-419.</a:t>
            </a:r>
          </a:p>
          <a:p>
            <a:r>
              <a:rPr lang="en-US" smtClean="0"/>
              <a:t>[1] Adapted from Buckley, M.R., Fedor, D.B., Veres, J.G., &amp; Wiese, D.S. (1998). Investigating newcomer expectations and job-related outcomes. </a:t>
            </a:r>
            <a:r>
              <a:rPr lang="en-US" i="1" smtClean="0"/>
              <a:t>Journal of Applied Psychology, 83</a:t>
            </a:r>
            <a:r>
              <a:rPr lang="en-US" smtClean="0"/>
              <a:t>(3), 452-461.</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[1] Findings from CalSWEC Career Path Study of Title IV-E MSW graduates</a:t>
            </a:r>
          </a:p>
          <a:p>
            <a:r>
              <a:rPr lang="en-US" smtClean="0"/>
              <a:t>[1] Landsman, M.J. (2001). Commitment in public child welfare. </a:t>
            </a:r>
            <a:r>
              <a:rPr lang="en-US" i="1" smtClean="0"/>
              <a:t>Social Service Review, 75</a:t>
            </a:r>
            <a:r>
              <a:rPr lang="en-US" smtClean="0"/>
              <a:t>(3), 386-419.</a:t>
            </a:r>
          </a:p>
          <a:p>
            <a:r>
              <a:rPr lang="en-US" smtClean="0"/>
              <a:t>[1] Adapted from Buckley, M.R., Fedor, D.B., Veres, J.G., &amp; Wiese, D.S. (1998). Investigating newcomer expectations and job-related outcomes. </a:t>
            </a:r>
            <a:r>
              <a:rPr lang="en-US" i="1" smtClean="0"/>
              <a:t>Journal of Applied Psychology, 83</a:t>
            </a:r>
            <a:r>
              <a:rPr lang="en-US" smtClean="0"/>
              <a:t>(3), 452-461.</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11" tIns="45706" rIns="91411" bIns="45706" anchor="b"/>
          <a:lstStyle/>
          <a:p>
            <a:pPr algn="r"/>
            <a:fld id="{4A62F962-0B38-421B-994C-862DE27E2AAE}" type="slidenum">
              <a:rPr lang="en-US" sz="1200"/>
              <a:pPr algn="r"/>
              <a:t>68</a:t>
            </a:fld>
            <a:endParaRPr lang="en-US" sz="1200"/>
          </a:p>
        </p:txBody>
      </p:sp>
      <p:sp>
        <p:nvSpPr>
          <p:cNvPr id="142339"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lIns="91411" tIns="45706" rIns="91411" bIns="45706"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Significant results: Compared to non-IVE, the IV-E students were:</a:t>
            </a:r>
          </a:p>
          <a:p>
            <a:pPr eaLnBrk="1" hangingPunct="1">
              <a:spcBef>
                <a:spcPct val="0"/>
              </a:spcBef>
            </a:pPr>
            <a:r>
              <a:rPr lang="en-US" smtClean="0"/>
              <a:t>More diverse racially, and had more prior experience working in child welfare. </a:t>
            </a:r>
          </a:p>
          <a:p>
            <a:pPr eaLnBrk="1" hangingPunct="1">
              <a:spcBef>
                <a:spcPct val="0"/>
              </a:spcBef>
            </a:pPr>
            <a:r>
              <a:rPr lang="en-US" smtClean="0"/>
              <a:t>More oriented to service &amp; less to private practice</a:t>
            </a:r>
          </a:p>
          <a:p>
            <a:pPr eaLnBrk="1" hangingPunct="1">
              <a:spcBef>
                <a:spcPct val="0"/>
              </a:spcBef>
            </a:pPr>
            <a:r>
              <a:rPr lang="en-US" smtClean="0"/>
              <a:t>More inclined toward helping the poor</a:t>
            </a:r>
          </a:p>
          <a:p>
            <a:pPr eaLnBrk="1" hangingPunct="1">
              <a:spcBef>
                <a:spcPct val="0"/>
              </a:spcBef>
            </a:pPr>
            <a:r>
              <a:rPr lang="en-US" smtClean="0"/>
              <a:t>Preferred direct services, but not clinical work</a:t>
            </a:r>
          </a:p>
          <a:p>
            <a:pPr eaLnBrk="1" hangingPunct="1">
              <a:spcBef>
                <a:spcPct val="0"/>
              </a:spcBef>
            </a:pPr>
            <a:r>
              <a:rPr lang="en-US" smtClean="0"/>
              <a:t>Preferred at risk or  impoverished clients, but not medical or clinical clients</a:t>
            </a:r>
          </a:p>
          <a:p>
            <a:pPr eaLnBrk="1" hangingPunct="1">
              <a:spcBef>
                <a:spcPct val="0"/>
              </a:spcBef>
            </a:pPr>
            <a:r>
              <a:rPr lang="en-US" smtClean="0"/>
              <a:t>These attitudes and preferences increased from entry to graduation</a:t>
            </a:r>
          </a:p>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B924498A-B0DC-4EB4-90D1-337CCA6B381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DD76E-07C7-401A-8589-190E6594B7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FF2533-2D30-4E64-8235-8FE7CA76B1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CAEC86-8602-4518-BBA4-69893CD486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76A6C7-DB0D-4874-A222-BCF0D62B15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0D1827-A913-4BF3-9F87-4672E59F33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DDF05-F3E8-4C1C-8122-31EFFB8EDF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812C1D-7697-41D4-8855-FE3B5FB962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3774C-EADD-4678-83E7-10442E59EF7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7B4222-C040-4439-AB81-99D3053BD7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884606-A0F0-4189-9086-D542A8D6B5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7874A2-295E-4239-B99E-D7A13DE768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D91893-E1B3-4A5D-B4CA-052E0767AF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5A08A-2260-48CB-AC05-2B048F570D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AD09825-C851-4D2A-A53E-87F4DA369A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calswec.berkeley.edu/CalSWEC/IV-E_Schools_PC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naswca.org/" TargetMode="External"/><Relationship Id="rId5" Type="http://schemas.openxmlformats.org/officeDocument/2006/relationships/hyperlink" Target="http://www.dmh.ca.gov/" TargetMode="External"/><Relationship Id="rId4" Type="http://schemas.openxmlformats.org/officeDocument/2006/relationships/hyperlink" Target="http://www.dss.cahwnet.gov/cdssweb/"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1.emf"/><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cmathias@berkeley.edu"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mailto:egilman@berkeley.edu" TargetMode="External"/><Relationship Id="rId5" Type="http://schemas.openxmlformats.org/officeDocument/2006/relationships/hyperlink" Target="mailto:sjacquet@berkeley.edu" TargetMode="External"/><Relationship Id="rId4" Type="http://schemas.openxmlformats.org/officeDocument/2006/relationships/hyperlink" Target="mailto:sjclark@berkeley.ed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barrettj@berkeley.edu"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mailto:lzeitler@berkeley.edu"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gwen77f@berkeley.edu"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mailto:jmidg@berkeley.edu" TargetMode="External"/><Relationship Id="rId4" Type="http://schemas.openxmlformats.org/officeDocument/2006/relationships/hyperlink" Target="mailto:bbuckles@llu.edu"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calswec.berkeley.edu/CalSWEC/CalSWEC_FactSheet.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calswec.berkeley.edu/CalSWEC/ResearchPubs.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calswec.berkeley.edu/CalSWEC/CWTraining.html"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calswec.berkeley.edu/CalSWEC/RTA.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dmh.ca.gov/Prop63/MHSA/Workforce_Education_and_Training/FiveYearPlan_5-06-08.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Quality By Design</a:t>
            </a:r>
          </a:p>
        </p:txBody>
      </p:sp>
      <p:sp>
        <p:nvSpPr>
          <p:cNvPr id="3075" name="Rectangle 3"/>
          <p:cNvSpPr>
            <a:spLocks noGrp="1" noChangeArrowheads="1"/>
          </p:cNvSpPr>
          <p:nvPr>
            <p:ph type="body" idx="1"/>
          </p:nvPr>
        </p:nvSpPr>
        <p:spPr/>
        <p:txBody>
          <a:bodyPr/>
          <a:lstStyle/>
          <a:p>
            <a:pPr algn="ctr">
              <a:lnSpc>
                <a:spcPct val="80000"/>
              </a:lnSpc>
              <a:buFontTx/>
              <a:buNone/>
            </a:pPr>
            <a:endParaRPr lang="en-US" sz="1800" smtClean="0"/>
          </a:p>
          <a:p>
            <a:pPr algn="ctr">
              <a:lnSpc>
                <a:spcPct val="80000"/>
              </a:lnSpc>
              <a:buFontTx/>
              <a:buNone/>
            </a:pPr>
            <a:endParaRPr lang="en-US" sz="1800" smtClean="0"/>
          </a:p>
          <a:p>
            <a:pPr algn="ctr">
              <a:lnSpc>
                <a:spcPct val="80000"/>
              </a:lnSpc>
              <a:buFontTx/>
              <a:buNone/>
            </a:pPr>
            <a:endParaRPr lang="en-US" sz="1800" smtClean="0"/>
          </a:p>
          <a:p>
            <a:pPr algn="ctr">
              <a:lnSpc>
                <a:spcPct val="80000"/>
              </a:lnSpc>
              <a:buFontTx/>
              <a:buNone/>
            </a:pPr>
            <a:r>
              <a:rPr lang="en-US" sz="2800" smtClean="0"/>
              <a:t>Statewide Human Services Workforce Evaluation Using an Integrated Framework</a:t>
            </a:r>
          </a:p>
          <a:p>
            <a:pPr algn="ctr">
              <a:lnSpc>
                <a:spcPct val="80000"/>
              </a:lnSpc>
              <a:buFontTx/>
              <a:buNone/>
            </a:pPr>
            <a:endParaRPr lang="en-US" sz="1600" smtClean="0"/>
          </a:p>
          <a:p>
            <a:pPr algn="ctr">
              <a:lnSpc>
                <a:spcPct val="80000"/>
              </a:lnSpc>
              <a:buFontTx/>
              <a:buNone/>
            </a:pPr>
            <a:endParaRPr lang="en-US" sz="1600" smtClean="0"/>
          </a:p>
          <a:p>
            <a:pPr algn="ctr">
              <a:lnSpc>
                <a:spcPct val="80000"/>
              </a:lnSpc>
              <a:buFontTx/>
              <a:buNone/>
            </a:pPr>
            <a:endParaRPr lang="en-US" sz="1600" smtClean="0"/>
          </a:p>
          <a:p>
            <a:pPr algn="ctr">
              <a:lnSpc>
                <a:spcPct val="80000"/>
              </a:lnSpc>
              <a:buFontTx/>
              <a:buNone/>
            </a:pPr>
            <a:r>
              <a:rPr lang="en-US" sz="1800" smtClean="0"/>
              <a:t>American Evaluation Association Conference</a:t>
            </a:r>
          </a:p>
          <a:p>
            <a:pPr algn="ctr">
              <a:lnSpc>
                <a:spcPct val="80000"/>
              </a:lnSpc>
              <a:buFontTx/>
              <a:buNone/>
            </a:pPr>
            <a:r>
              <a:rPr lang="en-US" sz="1800" smtClean="0"/>
              <a:t>San Antonio, TX</a:t>
            </a:r>
          </a:p>
          <a:p>
            <a:pPr algn="ctr">
              <a:lnSpc>
                <a:spcPct val="80000"/>
              </a:lnSpc>
              <a:buFontTx/>
              <a:buNone/>
            </a:pPr>
            <a:r>
              <a:rPr lang="en-US" sz="1800" smtClean="0"/>
              <a:t>November 2010</a:t>
            </a:r>
          </a:p>
          <a:p>
            <a:pPr algn="ctr">
              <a:lnSpc>
                <a:spcPct val="80000"/>
              </a:lnSpc>
              <a:buFontTx/>
              <a:buNone/>
            </a:pPr>
            <a:endParaRPr lang="en-US" sz="1800" smtClean="0"/>
          </a:p>
          <a:p>
            <a:pPr algn="ctr">
              <a:lnSpc>
                <a:spcPct val="80000"/>
              </a:lnSpc>
              <a:buFontTx/>
              <a:buNone/>
            </a:pPr>
            <a:endParaRPr lang="en-US" sz="1400" smtClean="0"/>
          </a:p>
          <a:p>
            <a:pPr algn="ctr">
              <a:lnSpc>
                <a:spcPct val="80000"/>
              </a:lnSpc>
              <a:buFontTx/>
              <a:buNone/>
            </a:pPr>
            <a:r>
              <a:rPr lang="en-US" sz="1800" smtClean="0"/>
              <a:t>California Social Work Education Center (CalSWEC)</a:t>
            </a:r>
          </a:p>
          <a:p>
            <a:pPr algn="ctr">
              <a:lnSpc>
                <a:spcPct val="80000"/>
              </a:lnSpc>
              <a:buFontTx/>
              <a:buNone/>
            </a:pPr>
            <a:r>
              <a:rPr lang="en-US" sz="1800" smtClean="0"/>
              <a:t>UC Berkeley, School of Social Welfare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04800" y="1600200"/>
            <a:ext cx="8610600" cy="4953000"/>
          </a:xfrm>
        </p:spPr>
        <p:txBody>
          <a:bodyPr/>
          <a:lstStyle/>
          <a:p>
            <a:pPr marL="0" indent="0" algn="ctr" eaLnBrk="1" hangingPunct="1">
              <a:buFontTx/>
              <a:buNone/>
            </a:pPr>
            <a:endParaRPr lang="en-US" smtClean="0"/>
          </a:p>
          <a:p>
            <a:pPr marL="0" indent="0" algn="ctr" eaLnBrk="1" hangingPunct="1">
              <a:buFontTx/>
              <a:buNone/>
            </a:pPr>
            <a:r>
              <a:rPr lang="en-US" b="1" smtClean="0"/>
              <a:t>New Graduate Survey</a:t>
            </a:r>
            <a:r>
              <a:rPr lang="en-US" smtClean="0"/>
              <a:t> </a:t>
            </a:r>
          </a:p>
          <a:p>
            <a:pPr lvl="1" eaLnBrk="1" hangingPunct="1">
              <a:buFontTx/>
              <a:buChar char="•"/>
            </a:pPr>
            <a:r>
              <a:rPr lang="en-US" sz="2400" smtClean="0"/>
              <a:t>Annual survey of recent graduates,  completed six months into their employment</a:t>
            </a:r>
          </a:p>
          <a:p>
            <a:pPr lvl="1" eaLnBrk="1" hangingPunct="1">
              <a:buFontTx/>
              <a:buChar char="•"/>
            </a:pPr>
            <a:r>
              <a:rPr lang="en-US" sz="2400" smtClean="0"/>
              <a:t>Asked how well their MSW programs prepared them for public CW social work </a:t>
            </a:r>
          </a:p>
          <a:p>
            <a:pPr lvl="1" eaLnBrk="1" hangingPunct="1">
              <a:buFontTx/>
              <a:buChar char="•"/>
            </a:pPr>
            <a:r>
              <a:rPr lang="en-US" sz="2400" smtClean="0"/>
              <a:t>Graduates rank the quality of a variety classroom &amp; field experiences </a:t>
            </a:r>
          </a:p>
          <a:p>
            <a:pPr lvl="1" eaLnBrk="1" hangingPunct="1">
              <a:buFontTx/>
              <a:buChar char="•"/>
            </a:pPr>
            <a:r>
              <a:rPr lang="en-US" sz="2400" smtClean="0"/>
              <a:t>Also asked what content they believe is most important for beginning SWs to know</a:t>
            </a:r>
          </a:p>
        </p:txBody>
      </p:sp>
      <p:sp>
        <p:nvSpPr>
          <p:cNvPr id="12291" name="Title 1"/>
          <p:cNvSpPr>
            <a:spLocks noGrp="1"/>
          </p:cNvSpPr>
          <p:nvPr>
            <p:ph type="title"/>
          </p:nvPr>
        </p:nvSpPr>
        <p:spPr>
          <a:xfrm>
            <a:off x="228600" y="457200"/>
            <a:ext cx="8763000" cy="1143000"/>
          </a:xfrm>
        </p:spPr>
        <p:txBody>
          <a:bodyPr/>
          <a:lstStyle/>
          <a:p>
            <a:pPr eaLnBrk="1" hangingPunct="1"/>
            <a:r>
              <a:rPr lang="en-US" sz="3600" smtClean="0"/>
              <a:t>Are the Students Learning the Curriculum?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smtClean="0"/>
              <a:t>Findings at 6 months to 1.5 years  Post Graduation</a:t>
            </a:r>
          </a:p>
        </p:txBody>
      </p:sp>
      <p:sp>
        <p:nvSpPr>
          <p:cNvPr id="13315" name="Rectangle 3"/>
          <p:cNvSpPr>
            <a:spLocks noGrp="1" noChangeArrowheads="1"/>
          </p:cNvSpPr>
          <p:nvPr>
            <p:ph type="body" idx="1"/>
          </p:nvPr>
        </p:nvSpPr>
        <p:spPr/>
        <p:txBody>
          <a:bodyPr/>
          <a:lstStyle/>
          <a:p>
            <a:pPr>
              <a:lnSpc>
                <a:spcPct val="80000"/>
              </a:lnSpc>
            </a:pPr>
            <a:r>
              <a:rPr lang="en-US" sz="1600" smtClean="0"/>
              <a:t>The </a:t>
            </a:r>
            <a:r>
              <a:rPr lang="en-US" sz="1600" b="1" smtClean="0"/>
              <a:t>New Graduate Survey</a:t>
            </a:r>
            <a:r>
              <a:rPr lang="en-US" sz="1600" smtClean="0"/>
              <a:t> is done each year as the MSW classes graduate and begin their first jobs. It is delivered as a Web survey.  Currently this component of the evaluation is an extension of the Curriculum Snapshot (In School Evaluation).</a:t>
            </a:r>
          </a:p>
          <a:p>
            <a:pPr>
              <a:lnSpc>
                <a:spcPct val="80000"/>
              </a:lnSpc>
              <a:buFontTx/>
              <a:buNone/>
            </a:pPr>
            <a:endParaRPr lang="en-US" sz="1600" b="1" smtClean="0"/>
          </a:p>
          <a:p>
            <a:pPr lvl="1">
              <a:lnSpc>
                <a:spcPct val="80000"/>
              </a:lnSpc>
            </a:pPr>
            <a:r>
              <a:rPr lang="en-US" sz="1400" b="1" smtClean="0"/>
              <a:t>The classroom experiences that best prepared graduates for their work in public child welfare </a:t>
            </a:r>
            <a:r>
              <a:rPr lang="en-US" sz="1400" smtClean="0"/>
              <a:t>were </a:t>
            </a:r>
            <a:r>
              <a:rPr lang="en-US" sz="1400" i="1" smtClean="0"/>
              <a:t>practical techniques (91%)</a:t>
            </a:r>
            <a:r>
              <a:rPr lang="en-US" sz="1400" smtClean="0"/>
              <a:t>, followed closely by </a:t>
            </a:r>
            <a:r>
              <a:rPr lang="en-US" sz="1400" i="1" smtClean="0"/>
              <a:t>clinical education (85%); then vignettes/role-playing</a:t>
            </a:r>
            <a:r>
              <a:rPr lang="en-US" sz="1400" smtClean="0"/>
              <a:t> (79%) </a:t>
            </a:r>
            <a:r>
              <a:rPr lang="en-US" sz="1400" i="1" smtClean="0"/>
              <a:t>and diversity education</a:t>
            </a:r>
            <a:r>
              <a:rPr lang="en-US" sz="1400" smtClean="0"/>
              <a:t> (69%).</a:t>
            </a:r>
          </a:p>
          <a:p>
            <a:pPr>
              <a:lnSpc>
                <a:spcPct val="80000"/>
              </a:lnSpc>
              <a:buFontTx/>
              <a:buNone/>
            </a:pPr>
            <a:endParaRPr lang="en-US" sz="1400" b="1" smtClean="0"/>
          </a:p>
          <a:p>
            <a:pPr lvl="1">
              <a:lnSpc>
                <a:spcPct val="80000"/>
              </a:lnSpc>
            </a:pPr>
            <a:r>
              <a:rPr lang="en-US" sz="1400" b="1" smtClean="0"/>
              <a:t>The field experiences that best prepared them were</a:t>
            </a:r>
            <a:r>
              <a:rPr lang="en-US" sz="1400" smtClean="0"/>
              <a:t> </a:t>
            </a:r>
            <a:r>
              <a:rPr lang="en-US" sz="1400" i="1" smtClean="0"/>
              <a:t>hands-on direct practice experience</a:t>
            </a:r>
            <a:r>
              <a:rPr lang="en-US" sz="1400" smtClean="0"/>
              <a:t> (97%), then </a:t>
            </a:r>
            <a:r>
              <a:rPr lang="en-US" sz="1400" i="1" smtClean="0"/>
              <a:t>shadowing/observing (93%)</a:t>
            </a:r>
            <a:r>
              <a:rPr lang="en-US" sz="1400" smtClean="0"/>
              <a:t>, followed by</a:t>
            </a:r>
            <a:r>
              <a:rPr lang="en-US" sz="1400" i="1" smtClean="0"/>
              <a:t> mentoring/guidance (84%) and supervision and prior experience </a:t>
            </a:r>
            <a:r>
              <a:rPr lang="en-US" sz="1400" smtClean="0"/>
              <a:t> (tied at 83%)</a:t>
            </a:r>
            <a:r>
              <a:rPr lang="en-US" sz="1400" i="1" smtClean="0"/>
              <a:t>.</a:t>
            </a:r>
          </a:p>
          <a:p>
            <a:pPr>
              <a:lnSpc>
                <a:spcPct val="80000"/>
              </a:lnSpc>
            </a:pPr>
            <a:endParaRPr lang="en-US" sz="1400" i="1" smtClean="0"/>
          </a:p>
          <a:p>
            <a:pPr lvl="1">
              <a:lnSpc>
                <a:spcPct val="80000"/>
              </a:lnSpc>
            </a:pPr>
            <a:r>
              <a:rPr lang="en-US" sz="1400" b="1" smtClean="0"/>
              <a:t>Topics graduates most often noted</a:t>
            </a:r>
            <a:r>
              <a:rPr lang="en-US" sz="1400" smtClean="0"/>
              <a:t> </a:t>
            </a:r>
            <a:r>
              <a:rPr lang="en-US" sz="1400" b="1" smtClean="0"/>
              <a:t>their programs covered especially well were </a:t>
            </a:r>
            <a:r>
              <a:rPr lang="en-US" sz="1400" i="1" smtClean="0"/>
              <a:t>diversity/sensitivity education, child welfare policy </a:t>
            </a:r>
            <a:r>
              <a:rPr lang="en-US" sz="1400" smtClean="0"/>
              <a:t>and</a:t>
            </a:r>
            <a:r>
              <a:rPr lang="en-US" sz="1400" i="1" smtClean="0"/>
              <a:t> advocacy/social justice</a:t>
            </a:r>
            <a:r>
              <a:rPr lang="en-US" sz="1400" smtClean="0"/>
              <a:t>, followed by </a:t>
            </a:r>
            <a:r>
              <a:rPr lang="en-US" sz="1400" i="1" smtClean="0"/>
              <a:t>making assessments</a:t>
            </a:r>
            <a:r>
              <a:rPr lang="en-US" sz="1400" smtClean="0"/>
              <a:t> and </a:t>
            </a:r>
            <a:r>
              <a:rPr lang="en-US" sz="1400" i="1" smtClean="0"/>
              <a:t>relationship building and gaining client/family participation.</a:t>
            </a:r>
          </a:p>
          <a:p>
            <a:pPr>
              <a:lnSpc>
                <a:spcPct val="80000"/>
              </a:lnSpc>
            </a:pPr>
            <a:endParaRPr lang="en-US" sz="1400" i="1" smtClean="0"/>
          </a:p>
          <a:p>
            <a:pPr lvl="1">
              <a:lnSpc>
                <a:spcPct val="80000"/>
              </a:lnSpc>
            </a:pPr>
            <a:r>
              <a:rPr lang="en-US" sz="1400" b="1" smtClean="0"/>
              <a:t>Respondents noted that some MSW program components could have been done differently or were handled less than adequately by their programs:  </a:t>
            </a:r>
            <a:r>
              <a:rPr lang="en-US" sz="1400" smtClean="0"/>
              <a:t> </a:t>
            </a:r>
            <a:r>
              <a:rPr lang="en-US" sz="1400" i="1" smtClean="0"/>
              <a:t>Field Placement Quality</a:t>
            </a:r>
            <a:r>
              <a:rPr lang="en-US" sz="1400" smtClean="0"/>
              <a:t> at nearly 85%, an increase of 15% over last year’s survey.  Next noted was W</a:t>
            </a:r>
            <a:r>
              <a:rPr lang="en-US" sz="1400" i="1" smtClean="0"/>
              <a:t>orking with the court system</a:t>
            </a:r>
            <a:r>
              <a:rPr lang="en-US" sz="1400" smtClean="0"/>
              <a:t> (82%), similar to the prior year’s responses.  Also similar were the frequently</a:t>
            </a:r>
            <a:r>
              <a:rPr lang="en-US" sz="1400" i="1" smtClean="0"/>
              <a:t> </a:t>
            </a:r>
            <a:r>
              <a:rPr lang="en-US" sz="1400" smtClean="0"/>
              <a:t>cited</a:t>
            </a:r>
            <a:r>
              <a:rPr lang="en-US" sz="1400" i="1" smtClean="0"/>
              <a:t> Case management (76%), and Substance abuse education (nearly 79%</a:t>
            </a:r>
            <a:r>
              <a:rPr lang="en-US" sz="1400" smtClean="0"/>
              <a:t>).</a:t>
            </a:r>
            <a:r>
              <a:rPr lang="en-US" sz="1400" i="1" smtClean="0"/>
              <a:t> Clinical skills for assessment (73%) and selecting appropriate intervention models (71%</a:t>
            </a:r>
            <a:r>
              <a:rPr lang="en-US" sz="1400" smtClean="0"/>
              <a:t>).</a:t>
            </a:r>
          </a:p>
          <a:p>
            <a:pPr>
              <a:lnSpc>
                <a:spcPct val="80000"/>
              </a:lnSpc>
            </a:pPr>
            <a:endParaRPr lang="en-US" sz="1400" i="1" smtClean="0"/>
          </a:p>
          <a:p>
            <a:pPr>
              <a:lnSpc>
                <a:spcPct val="80000"/>
              </a:lnSpc>
            </a:pPr>
            <a:endParaRPr lang="en-US" sz="140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066800"/>
            <a:ext cx="8763000" cy="4953000"/>
          </a:xfrm>
        </p:spPr>
        <p:txBody>
          <a:bodyPr/>
          <a:lstStyle/>
          <a:p>
            <a:pPr eaLnBrk="1" hangingPunct="1"/>
            <a:r>
              <a:rPr lang="en-US" sz="3600" smtClean="0"/>
              <a:t>To what extent are the graduates able to practice what they learned in school within the public child welfare agencies?</a:t>
            </a:r>
            <a:br>
              <a:rPr lang="en-US" sz="3600" smtClean="0"/>
            </a:br>
            <a:r>
              <a:rPr lang="en-US" sz="3600" smtClean="0"/>
              <a:t/>
            </a:r>
            <a:br>
              <a:rPr lang="en-US" sz="3600" smtClean="0"/>
            </a:br>
            <a:r>
              <a:rPr lang="en-US" sz="3600" smtClean="0"/>
              <a:t>and</a:t>
            </a:r>
            <a:br>
              <a:rPr lang="en-US" sz="3600" smtClean="0"/>
            </a:br>
            <a:r>
              <a:rPr lang="en-US" sz="3600" smtClean="0"/>
              <a:t/>
            </a:r>
            <a:br>
              <a:rPr lang="en-US" sz="3600" smtClean="0"/>
            </a:br>
            <a:r>
              <a:rPr lang="en-US" sz="3600" smtClean="0"/>
              <a:t>Do CalSWEC IV-E graduates remain in public child welfare?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
            </a:r>
            <a:br>
              <a:rPr lang="en-US" smtClean="0"/>
            </a:br>
            <a:r>
              <a:rPr lang="en-US" smtClean="0"/>
              <a:t/>
            </a:r>
            <a:br>
              <a:rPr lang="en-US" smtClean="0"/>
            </a:br>
            <a:r>
              <a:rPr lang="en-US" sz="4000" smtClean="0"/>
              <a:t>3-Year Post Graduate Survey &amp; Interview</a:t>
            </a:r>
            <a:br>
              <a:rPr lang="en-US" sz="4000" smtClean="0"/>
            </a:br>
            <a:endParaRPr lang="en-US" sz="4000" smtClean="0"/>
          </a:p>
        </p:txBody>
      </p:sp>
      <p:sp>
        <p:nvSpPr>
          <p:cNvPr id="15363" name="Content Placeholder 2"/>
          <p:cNvSpPr>
            <a:spLocks noGrp="1"/>
          </p:cNvSpPr>
          <p:nvPr>
            <p:ph idx="1"/>
          </p:nvPr>
        </p:nvSpPr>
        <p:spPr/>
        <p:txBody>
          <a:bodyPr/>
          <a:lstStyle/>
          <a:p>
            <a:pPr lvl="1" eaLnBrk="1" hangingPunct="1">
              <a:buFontTx/>
              <a:buChar char="•"/>
            </a:pPr>
            <a:endParaRPr lang="en-US" smtClean="0"/>
          </a:p>
          <a:p>
            <a:pPr lvl="1" eaLnBrk="1" hangingPunct="1">
              <a:buFontTx/>
              <a:buChar char="•"/>
            </a:pPr>
            <a:r>
              <a:rPr lang="en-US" smtClean="0"/>
              <a:t>Ongoing study of CalSWEC IV-E grads 3 years post graduation. </a:t>
            </a:r>
          </a:p>
          <a:p>
            <a:pPr lvl="1" eaLnBrk="1" hangingPunct="1">
              <a:buFontTx/>
              <a:buChar char="•"/>
            </a:pPr>
            <a:endParaRPr lang="en-US" smtClean="0"/>
          </a:p>
          <a:p>
            <a:pPr lvl="1" eaLnBrk="1" hangingPunct="1">
              <a:buFontTx/>
              <a:buChar char="•"/>
            </a:pPr>
            <a:r>
              <a:rPr lang="en-US" smtClean="0"/>
              <a:t>Measures </a:t>
            </a:r>
          </a:p>
          <a:p>
            <a:pPr lvl="2" eaLnBrk="1" hangingPunct="1">
              <a:buFont typeface="Calibri" pitchFamily="34" charset="0"/>
              <a:buChar char="–"/>
            </a:pPr>
            <a:r>
              <a:rPr lang="en-US" smtClean="0"/>
              <a:t>Retention Status</a:t>
            </a:r>
          </a:p>
          <a:p>
            <a:pPr lvl="2" eaLnBrk="1" hangingPunct="1">
              <a:buFont typeface="Calibri" pitchFamily="34" charset="0"/>
              <a:buChar char="–"/>
            </a:pPr>
            <a:r>
              <a:rPr lang="en-US" smtClean="0"/>
              <a:t>Work conditions</a:t>
            </a:r>
          </a:p>
          <a:p>
            <a:pPr lvl="2" eaLnBrk="1" hangingPunct="1">
              <a:buFont typeface="Calibri" pitchFamily="34" charset="0"/>
              <a:buChar char="–"/>
            </a:pPr>
            <a:r>
              <a:rPr lang="en-US" smtClean="0"/>
              <a:t>Work experiences</a:t>
            </a:r>
          </a:p>
          <a:p>
            <a:pPr lvl="2" eaLnBrk="1" hangingPunct="1">
              <a:buFont typeface="Calibri" pitchFamily="34" charset="0"/>
              <a:buChar char="–"/>
            </a:pPr>
            <a:r>
              <a:rPr lang="en-US" smtClean="0"/>
              <a:t>Work attitudes</a:t>
            </a:r>
          </a:p>
          <a:p>
            <a:pPr lvl="2" eaLnBrk="1" hangingPunct="1">
              <a:buFont typeface="Calibri" pitchFamily="34" charset="0"/>
              <a:buChar char="–"/>
            </a:pPr>
            <a:r>
              <a:rPr lang="en-US" smtClean="0"/>
              <a:t>Demographics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smtClean="0"/>
              <a:t>Findings at 3 years Post Work Obligation</a:t>
            </a:r>
          </a:p>
        </p:txBody>
      </p:sp>
      <p:sp>
        <p:nvSpPr>
          <p:cNvPr id="16387" name="Rectangle 3"/>
          <p:cNvSpPr>
            <a:spLocks noGrp="1" noChangeArrowheads="1"/>
          </p:cNvSpPr>
          <p:nvPr>
            <p:ph type="body" idx="1"/>
          </p:nvPr>
        </p:nvSpPr>
        <p:spPr>
          <a:xfrm>
            <a:off x="457200" y="1447800"/>
            <a:ext cx="8229600" cy="5059363"/>
          </a:xfrm>
        </p:spPr>
        <p:txBody>
          <a:bodyPr/>
          <a:lstStyle/>
          <a:p>
            <a:pPr>
              <a:lnSpc>
                <a:spcPct val="80000"/>
              </a:lnSpc>
              <a:buFontTx/>
              <a:buNone/>
            </a:pPr>
            <a:endParaRPr lang="en-US" sz="1800" smtClean="0"/>
          </a:p>
          <a:p>
            <a:pPr>
              <a:lnSpc>
                <a:spcPct val="80000"/>
              </a:lnSpc>
            </a:pPr>
            <a:r>
              <a:rPr lang="en-US" sz="1800" b="1" smtClean="0"/>
              <a:t>Those who stay</a:t>
            </a:r>
            <a:r>
              <a:rPr lang="en-US" sz="1800" smtClean="0"/>
              <a:t> in child welfare differ significantly from those who leave after their work obligation is completed.</a:t>
            </a:r>
          </a:p>
          <a:p>
            <a:pPr>
              <a:lnSpc>
                <a:spcPct val="80000"/>
              </a:lnSpc>
              <a:buFontTx/>
              <a:buNone/>
            </a:pPr>
            <a:endParaRPr lang="en-US" sz="1800" smtClean="0"/>
          </a:p>
          <a:p>
            <a:pPr lvl="1">
              <a:lnSpc>
                <a:spcPct val="80000"/>
              </a:lnSpc>
            </a:pPr>
            <a:r>
              <a:rPr lang="en-US" sz="1800" smtClean="0"/>
              <a:t>Worker characteristics (being of mixed ethnicity and cohort) and previous county employment (except in the last model when county differences were controlled for) predicted retention.  </a:t>
            </a:r>
          </a:p>
          <a:p>
            <a:pPr lvl="1">
              <a:lnSpc>
                <a:spcPct val="80000"/>
              </a:lnSpc>
            </a:pPr>
            <a:r>
              <a:rPr lang="en-US" sz="1800" smtClean="0"/>
              <a:t> In addition to worker characteristics, at least one variable from each of these categories predicts retention:  extrinsic job factors (salary, hours and supervisor support), intrinsic job factors (level of success), and response-to-job factors (client-related stress).  </a:t>
            </a:r>
          </a:p>
          <a:p>
            <a:pPr lvl="1">
              <a:lnSpc>
                <a:spcPct val="80000"/>
              </a:lnSpc>
            </a:pPr>
            <a:r>
              <a:rPr lang="en-US" sz="1800" smtClean="0"/>
              <a:t>One worker characteristic (cohort) and two response-to-job factors (burnout-emotional exhaustion and visit-related stress) were significantly associated with leavers.</a:t>
            </a:r>
          </a:p>
          <a:p>
            <a:pPr lvl="1">
              <a:lnSpc>
                <a:spcPct val="80000"/>
              </a:lnSpc>
            </a:pPr>
            <a:endParaRPr lang="en-US" sz="1800" smtClean="0"/>
          </a:p>
          <a:p>
            <a:pPr>
              <a:lnSpc>
                <a:spcPct val="80000"/>
              </a:lnSpc>
            </a:pPr>
            <a:r>
              <a:rPr lang="en-US" sz="1800" smtClean="0"/>
              <a:t>Supervisor support significantly increases the odds of several types of job satisfaction, except client-related job satisfaction.</a:t>
            </a:r>
          </a:p>
          <a:p>
            <a:pPr>
              <a:lnSpc>
                <a:spcPct val="80000"/>
              </a:lnSpc>
              <a:buFontTx/>
              <a:buNone/>
            </a:pPr>
            <a:endParaRPr lang="en-US" sz="1800" smtClean="0"/>
          </a:p>
          <a:p>
            <a:pPr>
              <a:lnSpc>
                <a:spcPct val="80000"/>
              </a:lnSpc>
            </a:pPr>
            <a:r>
              <a:rPr lang="en-US" sz="1800" smtClean="0"/>
              <a:t>Peer support increased the odds of client-, growth-, office-, and salary-related job satisfaction.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
            </a:r>
            <a:br>
              <a:rPr lang="en-US" smtClean="0"/>
            </a:br>
            <a:r>
              <a:rPr lang="en-US" smtClean="0"/>
              <a:t>5-Year Post Graduate Survey &amp; Interview</a:t>
            </a:r>
            <a:br>
              <a:rPr lang="en-US" smtClean="0"/>
            </a:br>
            <a:endParaRPr lang="en-US" smtClean="0"/>
          </a:p>
        </p:txBody>
      </p:sp>
      <p:sp>
        <p:nvSpPr>
          <p:cNvPr id="17411" name="Content Placeholder 2"/>
          <p:cNvSpPr>
            <a:spLocks noGrp="1"/>
          </p:cNvSpPr>
          <p:nvPr>
            <p:ph idx="1"/>
          </p:nvPr>
        </p:nvSpPr>
        <p:spPr/>
        <p:txBody>
          <a:bodyPr/>
          <a:lstStyle/>
          <a:p>
            <a:pPr lvl="1" eaLnBrk="1" hangingPunct="1">
              <a:buFontTx/>
              <a:buChar char="•"/>
            </a:pPr>
            <a:endParaRPr lang="en-US" smtClean="0"/>
          </a:p>
          <a:p>
            <a:pPr lvl="1" eaLnBrk="1" hangingPunct="1">
              <a:buFontTx/>
              <a:buChar char="•"/>
            </a:pPr>
            <a:r>
              <a:rPr lang="en-US" smtClean="0"/>
              <a:t>Ongoing study of CalSWEC IV-E grads 5-6 years post graduation</a:t>
            </a:r>
          </a:p>
          <a:p>
            <a:pPr lvl="1" eaLnBrk="1" hangingPunct="1">
              <a:buFontTx/>
              <a:buChar char="•"/>
            </a:pPr>
            <a:endParaRPr lang="en-US" smtClean="0"/>
          </a:p>
          <a:p>
            <a:pPr lvl="1" eaLnBrk="1" hangingPunct="1">
              <a:buFontTx/>
              <a:buChar char="•"/>
            </a:pPr>
            <a:r>
              <a:rPr lang="en-US" smtClean="0"/>
              <a:t>Examines the graduates’ career paths with measures of:</a:t>
            </a:r>
          </a:p>
          <a:p>
            <a:pPr lvl="2" eaLnBrk="1" hangingPunct="1">
              <a:buFont typeface="Calibri" pitchFamily="34" charset="0"/>
              <a:buChar char="–"/>
            </a:pPr>
            <a:r>
              <a:rPr lang="en-US" smtClean="0"/>
              <a:t>Retention Status</a:t>
            </a:r>
          </a:p>
          <a:p>
            <a:pPr lvl="2" eaLnBrk="1" hangingPunct="1">
              <a:buFont typeface="Calibri" pitchFamily="34" charset="0"/>
              <a:buChar char="–"/>
            </a:pPr>
            <a:r>
              <a:rPr lang="en-US" smtClean="0"/>
              <a:t>Jobs, roles, and responsibilities</a:t>
            </a:r>
          </a:p>
          <a:p>
            <a:pPr lvl="2" eaLnBrk="1" hangingPunct="1">
              <a:buFont typeface="Calibri" pitchFamily="34" charset="0"/>
              <a:buChar char="–"/>
            </a:pPr>
            <a:r>
              <a:rPr lang="en-US" smtClean="0"/>
              <a:t>Work experiences</a:t>
            </a:r>
          </a:p>
          <a:p>
            <a:pPr lvl="2" eaLnBrk="1" hangingPunct="1">
              <a:buFont typeface="Calibri" pitchFamily="34" charset="0"/>
              <a:buChar char="–"/>
            </a:pPr>
            <a:r>
              <a:rPr lang="en-US" smtClean="0"/>
              <a:t>Demographics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smtClean="0"/>
              <a:t>Findings from the Retrospective Study on the 5 – 6-Year-Post Grads</a:t>
            </a:r>
          </a:p>
        </p:txBody>
      </p:sp>
      <p:sp>
        <p:nvSpPr>
          <p:cNvPr id="18435" name="Rectangle 3"/>
          <p:cNvSpPr>
            <a:spLocks noGrp="1" noChangeArrowheads="1"/>
          </p:cNvSpPr>
          <p:nvPr>
            <p:ph type="body" idx="1"/>
          </p:nvPr>
        </p:nvSpPr>
        <p:spPr/>
        <p:txBody>
          <a:bodyPr/>
          <a:lstStyle/>
          <a:p>
            <a:pPr>
              <a:lnSpc>
                <a:spcPct val="80000"/>
              </a:lnSpc>
            </a:pPr>
            <a:r>
              <a:rPr lang="en-US" sz="2800" smtClean="0"/>
              <a:t>154 of the Retrospective respondents fell into this category</a:t>
            </a:r>
          </a:p>
          <a:p>
            <a:pPr lvl="1">
              <a:lnSpc>
                <a:spcPct val="80000"/>
              </a:lnSpc>
            </a:pPr>
            <a:r>
              <a:rPr lang="en-US" sz="2400" smtClean="0"/>
              <a:t>98 were county employees while IV-E</a:t>
            </a:r>
          </a:p>
          <a:p>
            <a:pPr lvl="1">
              <a:lnSpc>
                <a:spcPct val="80000"/>
              </a:lnSpc>
            </a:pPr>
            <a:r>
              <a:rPr lang="en-US" sz="2400" smtClean="0"/>
              <a:t>132 were women</a:t>
            </a:r>
          </a:p>
          <a:p>
            <a:pPr lvl="1">
              <a:lnSpc>
                <a:spcPct val="80000"/>
              </a:lnSpc>
            </a:pPr>
            <a:r>
              <a:rPr lang="en-US" sz="2400" smtClean="0"/>
              <a:t>51 were Caucasian</a:t>
            </a:r>
          </a:p>
          <a:p>
            <a:pPr lvl="1">
              <a:lnSpc>
                <a:spcPct val="80000"/>
              </a:lnSpc>
            </a:pPr>
            <a:r>
              <a:rPr lang="en-US" sz="2400" smtClean="0"/>
              <a:t>70 were bilingual</a:t>
            </a:r>
          </a:p>
          <a:p>
            <a:pPr lvl="1">
              <a:lnSpc>
                <a:spcPct val="80000"/>
              </a:lnSpc>
              <a:buFontTx/>
              <a:buNone/>
            </a:pPr>
            <a:endParaRPr lang="en-US" sz="2400" smtClean="0"/>
          </a:p>
          <a:p>
            <a:pPr>
              <a:lnSpc>
                <a:spcPct val="80000"/>
              </a:lnSpc>
            </a:pPr>
            <a:r>
              <a:rPr lang="en-US" sz="2800" smtClean="0"/>
              <a:t>Due to missing data we could not isolate these respondents and perform a separate analysis.  However, we are now conducting a separate survey just for those who graduated 5-6 years ago, based on findings from the Retrospective study.</a:t>
            </a:r>
          </a:p>
          <a:p>
            <a:pPr lvl="1">
              <a:lnSpc>
                <a:spcPct val="80000"/>
              </a:lnSpc>
            </a:pPr>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686800" cy="914400"/>
          </a:xfrm>
        </p:spPr>
        <p:txBody>
          <a:bodyPr/>
          <a:lstStyle/>
          <a:p>
            <a:r>
              <a:rPr lang="en-US" sz="3200" b="1" smtClean="0"/>
              <a:t/>
            </a:r>
            <a:br>
              <a:rPr lang="en-US" sz="3200" b="1" smtClean="0"/>
            </a:br>
            <a:r>
              <a:rPr lang="en-US" sz="3200" smtClean="0"/>
              <a:t>Findings:  Retrospective Study—Training &amp; Licensure</a:t>
            </a:r>
          </a:p>
        </p:txBody>
      </p:sp>
      <p:pic>
        <p:nvPicPr>
          <p:cNvPr id="19459" name="Picture 3"/>
          <p:cNvPicPr>
            <a:picLocks noChangeAspect="1" noChangeArrowheads="1"/>
          </p:cNvPicPr>
          <p:nvPr>
            <p:ph type="body" sz="half" idx="1"/>
          </p:nvPr>
        </p:nvPicPr>
        <p:blipFill>
          <a:blip r:embed="rId3" cstate="print"/>
          <a:srcRect/>
          <a:stretch>
            <a:fillRect/>
          </a:stretch>
        </p:blipFill>
        <p:spPr>
          <a:xfrm>
            <a:off x="457200" y="4114800"/>
            <a:ext cx="4038600" cy="2743200"/>
          </a:xfrm>
          <a:noFill/>
        </p:spPr>
      </p:pic>
      <p:sp>
        <p:nvSpPr>
          <p:cNvPr id="19460" name="Rectangle 4"/>
          <p:cNvSpPr>
            <a:spLocks noGrp="1" noChangeArrowheads="1"/>
          </p:cNvSpPr>
          <p:nvPr>
            <p:ph type="body" sz="half" idx="2"/>
          </p:nvPr>
        </p:nvSpPr>
        <p:spPr/>
        <p:txBody>
          <a:bodyPr/>
          <a:lstStyle/>
          <a:p>
            <a:pPr>
              <a:lnSpc>
                <a:spcPct val="90000"/>
              </a:lnSpc>
            </a:pPr>
            <a:r>
              <a:rPr lang="en-US" smtClean="0"/>
              <a:t>Having access to training more than twice a year is associated with longer retention.</a:t>
            </a:r>
          </a:p>
          <a:p>
            <a:pPr>
              <a:lnSpc>
                <a:spcPct val="90000"/>
              </a:lnSpc>
            </a:pPr>
            <a:endParaRPr lang="en-US" smtClean="0"/>
          </a:p>
          <a:p>
            <a:pPr>
              <a:lnSpc>
                <a:spcPct val="90000"/>
              </a:lnSpc>
            </a:pPr>
            <a:r>
              <a:rPr lang="en-US" smtClean="0"/>
              <a:t>Getting agency support for licensure is associated with longer retention.</a:t>
            </a:r>
          </a:p>
          <a:p>
            <a:pPr>
              <a:lnSpc>
                <a:spcPct val="90000"/>
              </a:lnSpc>
            </a:pPr>
            <a:endParaRPr lang="en-US" smtClean="0"/>
          </a:p>
        </p:txBody>
      </p:sp>
      <p:pic>
        <p:nvPicPr>
          <p:cNvPr id="19461" name="Picture 5"/>
          <p:cNvPicPr>
            <a:picLocks noChangeAspect="1" noChangeArrowheads="1"/>
          </p:cNvPicPr>
          <p:nvPr/>
        </p:nvPicPr>
        <p:blipFill>
          <a:blip r:embed="rId4" cstate="print"/>
          <a:srcRect/>
          <a:stretch>
            <a:fillRect/>
          </a:stretch>
        </p:blipFill>
        <p:spPr bwMode="auto">
          <a:xfrm>
            <a:off x="304800" y="1143000"/>
            <a:ext cx="42576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066800"/>
          </a:xfrm>
        </p:spPr>
        <p:txBody>
          <a:bodyPr/>
          <a:lstStyle/>
          <a:p>
            <a:r>
              <a:rPr lang="en-US" sz="3200" smtClean="0"/>
              <a:t>Findings:  8 to 10+ years (The Retrospective Study)</a:t>
            </a:r>
          </a:p>
        </p:txBody>
      </p:sp>
      <p:sp>
        <p:nvSpPr>
          <p:cNvPr id="20483" name="Rectangle 3"/>
          <p:cNvSpPr>
            <a:spLocks noGrp="1" noChangeArrowheads="1"/>
          </p:cNvSpPr>
          <p:nvPr>
            <p:ph type="body" sz="half" idx="1"/>
          </p:nvPr>
        </p:nvSpPr>
        <p:spPr/>
        <p:txBody>
          <a:bodyPr/>
          <a:lstStyle/>
          <a:p>
            <a:pPr>
              <a:lnSpc>
                <a:spcPct val="90000"/>
              </a:lnSpc>
            </a:pPr>
            <a:r>
              <a:rPr lang="en-US" sz="2800" smtClean="0"/>
              <a:t>The data showed distinct drop-offs in retention of Title IV-E graduates at 3 &amp; 10 years.</a:t>
            </a:r>
          </a:p>
          <a:p>
            <a:pPr>
              <a:lnSpc>
                <a:spcPct val="90000"/>
              </a:lnSpc>
              <a:buFontTx/>
              <a:buNone/>
            </a:pPr>
            <a:endParaRPr lang="en-US" sz="2800" smtClean="0"/>
          </a:p>
          <a:p>
            <a:pPr>
              <a:lnSpc>
                <a:spcPct val="90000"/>
              </a:lnSpc>
            </a:pPr>
            <a:r>
              <a:rPr lang="en-US" sz="2800" smtClean="0"/>
              <a:t>Not surprisingly, length of service is longer in the field of child welfare than in the first position.</a:t>
            </a:r>
          </a:p>
          <a:p>
            <a:pPr>
              <a:lnSpc>
                <a:spcPct val="90000"/>
              </a:lnSpc>
            </a:pPr>
            <a:endParaRPr lang="en-US" sz="2800" smtClean="0"/>
          </a:p>
          <a:p>
            <a:pPr>
              <a:lnSpc>
                <a:spcPct val="90000"/>
              </a:lnSpc>
              <a:buFontTx/>
              <a:buNone/>
            </a:pPr>
            <a:endParaRPr lang="en-US" sz="2800" smtClean="0"/>
          </a:p>
        </p:txBody>
      </p:sp>
      <p:pic>
        <p:nvPicPr>
          <p:cNvPr id="20484" name="Picture 4"/>
          <p:cNvPicPr>
            <a:picLocks noChangeAspect="1" noChangeArrowheads="1"/>
          </p:cNvPicPr>
          <p:nvPr>
            <p:ph sz="half" idx="2"/>
          </p:nvPr>
        </p:nvPicPr>
        <p:blipFill>
          <a:blip r:embed="rId3" cstate="print"/>
          <a:srcRect/>
          <a:stretch>
            <a:fillRect/>
          </a:stretch>
        </p:blipFill>
        <p:spPr>
          <a:xfrm>
            <a:off x="4800600" y="990600"/>
            <a:ext cx="3733800" cy="2819400"/>
          </a:xfrm>
          <a:noFill/>
        </p:spPr>
      </p:pic>
      <p:pic>
        <p:nvPicPr>
          <p:cNvPr id="20485" name="Picture 5"/>
          <p:cNvPicPr>
            <a:picLocks noChangeAspect="1" noChangeArrowheads="1"/>
          </p:cNvPicPr>
          <p:nvPr/>
        </p:nvPicPr>
        <p:blipFill>
          <a:blip r:embed="rId4" cstate="print"/>
          <a:srcRect/>
          <a:stretch>
            <a:fillRect/>
          </a:stretch>
        </p:blipFill>
        <p:spPr bwMode="auto">
          <a:xfrm>
            <a:off x="4724400" y="3744913"/>
            <a:ext cx="3886200" cy="311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smtClean="0"/>
              <a:t>Findings: Retrospective Study—Supervisory Position</a:t>
            </a:r>
          </a:p>
        </p:txBody>
      </p:sp>
      <p:sp>
        <p:nvSpPr>
          <p:cNvPr id="21507" name="Rectangle 3"/>
          <p:cNvSpPr>
            <a:spLocks noGrp="1" noChangeArrowheads="1"/>
          </p:cNvSpPr>
          <p:nvPr>
            <p:ph type="body" sz="half" idx="1"/>
          </p:nvPr>
        </p:nvSpPr>
        <p:spPr/>
        <p:txBody>
          <a:bodyPr/>
          <a:lstStyle/>
          <a:p>
            <a:r>
              <a:rPr lang="en-US" sz="2000" smtClean="0"/>
              <a:t>Having at least one supervisory position is associated with longer retention. (Note how the distance between the curves gets larger at about 5-6 years.)</a:t>
            </a:r>
          </a:p>
          <a:p>
            <a:pPr>
              <a:buFontTx/>
              <a:buNone/>
            </a:pPr>
            <a:endParaRPr lang="en-US" sz="2000" smtClean="0"/>
          </a:p>
          <a:p>
            <a:r>
              <a:rPr lang="en-US" sz="2000" smtClean="0"/>
              <a:t>However, holding an administrative or managerial position is not.</a:t>
            </a:r>
          </a:p>
          <a:p>
            <a:pPr>
              <a:buFontTx/>
              <a:buNone/>
            </a:pPr>
            <a:endParaRPr lang="en-US" sz="2000" smtClean="0"/>
          </a:p>
          <a:p>
            <a:r>
              <a:rPr lang="en-US" sz="2000" smtClean="0"/>
              <a:t>What about those who are still in direct service positions?  </a:t>
            </a:r>
          </a:p>
          <a:p>
            <a:pPr>
              <a:buFontTx/>
              <a:buNone/>
            </a:pPr>
            <a:endParaRPr lang="en-US" sz="2000" smtClean="0"/>
          </a:p>
          <a:p>
            <a:endParaRPr lang="en-US" sz="2800" smtClean="0"/>
          </a:p>
        </p:txBody>
      </p:sp>
      <p:pic>
        <p:nvPicPr>
          <p:cNvPr id="21508" name="Picture 4"/>
          <p:cNvPicPr>
            <a:picLocks noChangeAspect="1" noChangeArrowheads="1"/>
          </p:cNvPicPr>
          <p:nvPr>
            <p:ph type="chart" sz="half" idx="2"/>
          </p:nvPr>
        </p:nvPicPr>
        <p:blipFill>
          <a:blip r:embed="rId3" cstate="print"/>
          <a:srcRect/>
          <a:stretch>
            <a:fillRect/>
          </a:stretch>
        </p:blipFill>
        <p:spPr>
          <a:xfrm>
            <a:off x="4484688" y="1447800"/>
            <a:ext cx="4430712" cy="46482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CalSWEC</a:t>
            </a:r>
          </a:p>
        </p:txBody>
      </p:sp>
      <p:sp>
        <p:nvSpPr>
          <p:cNvPr id="4099" name="Rectangle 3"/>
          <p:cNvSpPr>
            <a:spLocks noGrp="1" noChangeArrowheads="1"/>
          </p:cNvSpPr>
          <p:nvPr>
            <p:ph type="body" idx="1"/>
          </p:nvPr>
        </p:nvSpPr>
        <p:spPr/>
        <p:txBody>
          <a:bodyPr/>
          <a:lstStyle/>
          <a:p>
            <a:pPr>
              <a:lnSpc>
                <a:spcPct val="80000"/>
              </a:lnSpc>
            </a:pPr>
            <a:r>
              <a:rPr lang="en-US" sz="2400" smtClean="0"/>
              <a:t>Created in 1990, the California Social Work Education Center (CalSWEC) is a consortium of California’s</a:t>
            </a:r>
          </a:p>
          <a:p>
            <a:pPr lvl="1">
              <a:lnSpc>
                <a:spcPct val="80000"/>
              </a:lnSpc>
            </a:pPr>
            <a:r>
              <a:rPr lang="en-US" sz="2000" smtClean="0">
                <a:hlinkClick r:id="rId3" tooltip="accredited social work graduate schools"/>
              </a:rPr>
              <a:t>20 accredited social work graduate schools</a:t>
            </a:r>
            <a:r>
              <a:rPr lang="en-US" sz="2000" smtClean="0"/>
              <a:t>, </a:t>
            </a:r>
          </a:p>
          <a:p>
            <a:pPr lvl="1">
              <a:lnSpc>
                <a:spcPct val="80000"/>
              </a:lnSpc>
            </a:pPr>
            <a:r>
              <a:rPr lang="en-US" sz="2000" smtClean="0"/>
              <a:t>the 58 county departments of social service and mental health, the California Departments of </a:t>
            </a:r>
            <a:r>
              <a:rPr lang="en-US" sz="2000" smtClean="0">
                <a:hlinkClick r:id="rId4" tooltip="California Department of Social Services"/>
              </a:rPr>
              <a:t>Social Services (CDSS)</a:t>
            </a:r>
            <a:r>
              <a:rPr lang="en-US" sz="2000" smtClean="0"/>
              <a:t> and </a:t>
            </a:r>
            <a:r>
              <a:rPr lang="en-US" sz="2000" smtClean="0">
                <a:hlinkClick r:id="rId5" tooltip="California Deparment of Mental Health"/>
              </a:rPr>
              <a:t>Mental Health (CDMH)</a:t>
            </a:r>
            <a:r>
              <a:rPr lang="en-US" sz="2000" smtClean="0"/>
              <a:t>, </a:t>
            </a:r>
          </a:p>
          <a:p>
            <a:pPr lvl="1">
              <a:lnSpc>
                <a:spcPct val="80000"/>
              </a:lnSpc>
            </a:pPr>
            <a:r>
              <a:rPr lang="en-US" sz="2000" smtClean="0"/>
              <a:t>the </a:t>
            </a:r>
            <a:r>
              <a:rPr lang="en-US" sz="2000" smtClean="0">
                <a:hlinkClick r:id="rId6"/>
              </a:rPr>
              <a:t>California Chapter of the National Association of Social Workers</a:t>
            </a:r>
            <a:r>
              <a:rPr lang="en-US" sz="2000" smtClean="0"/>
              <a:t>, professional associations, and foundations. </a:t>
            </a:r>
          </a:p>
          <a:p>
            <a:pPr>
              <a:lnSpc>
                <a:spcPct val="80000"/>
              </a:lnSpc>
            </a:pPr>
            <a:endParaRPr lang="en-US" sz="2400" smtClean="0"/>
          </a:p>
          <a:p>
            <a:pPr>
              <a:lnSpc>
                <a:spcPct val="80000"/>
              </a:lnSpc>
            </a:pPr>
            <a:r>
              <a:rPr lang="en-US" sz="2400" smtClean="0"/>
              <a:t>It is the nation's largest coalition of its kind working together to provide professional education, student financial aid, in-service training, and workforce CalSWEC facilitates the integration of education and practice to assure effective, culturally competent service delivery in the human services.  </a:t>
            </a:r>
          </a:p>
          <a:p>
            <a:pPr>
              <a:lnSpc>
                <a:spcPct val="80000"/>
              </a:lnSpc>
            </a:pPr>
            <a:endParaRPr 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81000" y="1371600"/>
            <a:ext cx="8229600" cy="4876800"/>
          </a:xfrm>
        </p:spPr>
        <p:txBody>
          <a:bodyPr/>
          <a:lstStyle/>
          <a:p>
            <a:pPr marL="0" indent="0" algn="ctr" eaLnBrk="1" hangingPunct="1">
              <a:buFontTx/>
              <a:buNone/>
            </a:pPr>
            <a:endParaRPr lang="en-US" sz="2800" b="1" smtClean="0"/>
          </a:p>
          <a:p>
            <a:pPr marL="0" indent="0" algn="ctr" eaLnBrk="1" hangingPunct="1">
              <a:buFontTx/>
              <a:buNone/>
            </a:pPr>
            <a:r>
              <a:rPr lang="en-US" sz="2800" b="1" smtClean="0"/>
              <a:t>Workforce study</a:t>
            </a:r>
            <a:endParaRPr lang="en-US" sz="1800" b="1" smtClean="0"/>
          </a:p>
          <a:p>
            <a:pPr lvl="1" eaLnBrk="1" hangingPunct="1">
              <a:buFontTx/>
              <a:buChar char="•"/>
            </a:pPr>
            <a:r>
              <a:rPr lang="en-US" sz="2200" smtClean="0"/>
              <a:t>Census survey of the California child welfare workforce conducted every 3-5 years</a:t>
            </a:r>
          </a:p>
          <a:p>
            <a:pPr lvl="1" eaLnBrk="1" hangingPunct="1">
              <a:buFontTx/>
              <a:buChar char="•"/>
            </a:pPr>
            <a:r>
              <a:rPr lang="en-US" sz="2200" smtClean="0"/>
              <a:t>How do agencies organize workers and assignments? </a:t>
            </a:r>
          </a:p>
          <a:p>
            <a:pPr lvl="1" eaLnBrk="1" hangingPunct="1">
              <a:buFontTx/>
              <a:buChar char="•"/>
            </a:pPr>
            <a:r>
              <a:rPr lang="en-US" sz="2200" smtClean="0"/>
              <a:t>What are the education levels of child welfare workers? </a:t>
            </a:r>
          </a:p>
          <a:p>
            <a:pPr lvl="1" eaLnBrk="1" hangingPunct="1">
              <a:buFontTx/>
              <a:buChar char="•"/>
            </a:pPr>
            <a:r>
              <a:rPr lang="en-US" sz="2200" smtClean="0"/>
              <a:t>Where are unmet needs in workforce diversity and language capabilities? </a:t>
            </a:r>
          </a:p>
          <a:p>
            <a:pPr lvl="1" eaLnBrk="1" hangingPunct="1">
              <a:buFontTx/>
              <a:buChar char="•"/>
            </a:pPr>
            <a:r>
              <a:rPr lang="en-US" sz="2200" smtClean="0"/>
              <a:t>What agencies are underserved by master’s level social workers? </a:t>
            </a:r>
          </a:p>
          <a:p>
            <a:pPr lvl="1" eaLnBrk="1" hangingPunct="1">
              <a:buFontTx/>
              <a:buChar char="•"/>
            </a:pPr>
            <a:r>
              <a:rPr lang="en-US" sz="2200" smtClean="0"/>
              <a:t>How many current workers are participated in and are interested in IV-E?</a:t>
            </a:r>
          </a:p>
        </p:txBody>
      </p:sp>
      <p:sp>
        <p:nvSpPr>
          <p:cNvPr id="22531" name="Title 1"/>
          <p:cNvSpPr>
            <a:spLocks noGrp="1"/>
          </p:cNvSpPr>
          <p:nvPr>
            <p:ph type="title"/>
          </p:nvPr>
        </p:nvSpPr>
        <p:spPr/>
        <p:txBody>
          <a:bodyPr/>
          <a:lstStyle/>
          <a:p>
            <a:pPr eaLnBrk="1" hangingPunct="1"/>
            <a:r>
              <a:rPr lang="en-US" sz="3200" smtClean="0"/>
              <a:t/>
            </a:r>
            <a:br>
              <a:rPr lang="en-US" sz="3200" smtClean="0"/>
            </a:br>
            <a:r>
              <a:rPr lang="en-US" sz="3200" smtClean="0"/>
              <a:t>What effect has the Title IV-E program had on public child welfare agencies?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smtClean="0"/>
              <a:t>Findings—Education Level</a:t>
            </a:r>
          </a:p>
        </p:txBody>
      </p:sp>
      <p:sp>
        <p:nvSpPr>
          <p:cNvPr id="23555" name="Rectangle 3"/>
          <p:cNvSpPr>
            <a:spLocks noGrp="1" noChangeArrowheads="1"/>
          </p:cNvSpPr>
          <p:nvPr>
            <p:ph type="body" idx="1"/>
          </p:nvPr>
        </p:nvSpPr>
        <p:spPr/>
        <p:txBody>
          <a:bodyPr/>
          <a:lstStyle/>
          <a:p>
            <a:endParaRPr lang="en-US" smtClean="0"/>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23557" name="Chart 2"/>
          <p:cNvPicPr>
            <a:picLocks noChangeArrowheads="1"/>
          </p:cNvPicPr>
          <p:nvPr/>
        </p:nvPicPr>
        <p:blipFill>
          <a:blip r:embed="rId3" cstate="print"/>
          <a:srcRect/>
          <a:stretch>
            <a:fillRect/>
          </a:stretch>
        </p:blipFill>
        <p:spPr bwMode="auto">
          <a:xfrm>
            <a:off x="533400" y="1600200"/>
            <a:ext cx="8153400" cy="4495800"/>
          </a:xfrm>
          <a:prstGeom prst="rect">
            <a:avLst/>
          </a:prstGeom>
          <a:noFill/>
          <a:ln w="9525">
            <a:noFill/>
            <a:miter lim="800000"/>
            <a:headEnd/>
            <a:tailEnd/>
          </a:ln>
        </p:spPr>
      </p:pic>
      <p:sp>
        <p:nvSpPr>
          <p:cNvPr id="23558" name="Rectangle 6"/>
          <p:cNvSpPr>
            <a:spLocks noChangeArrowheads="1"/>
          </p:cNvSpPr>
          <p:nvPr/>
        </p:nvSpPr>
        <p:spPr bwMode="auto">
          <a:xfrm>
            <a:off x="0" y="2733675"/>
            <a:ext cx="9144000" cy="0"/>
          </a:xfrm>
          <a:prstGeom prst="rect">
            <a:avLst/>
          </a:prstGeom>
          <a:noFill/>
          <a:ln w="9525">
            <a:noFill/>
            <a:miter lim="800000"/>
            <a:headEnd/>
            <a:tailEnd/>
          </a:ln>
        </p:spPr>
        <p:txBody>
          <a:bodyPr wrap="none" anchor="ctr">
            <a:spAutoFit/>
          </a:bodyPr>
          <a:lstStyle/>
          <a:p>
            <a:pPr>
              <a:tabLst>
                <a:tab pos="1228725" algn="l"/>
              </a:tabLst>
            </a:pPr>
            <a:endParaRPr lang="en-US">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smtClean="0"/>
              <a:t>Findings-Language</a:t>
            </a:r>
          </a:p>
        </p:txBody>
      </p:sp>
      <p:sp>
        <p:nvSpPr>
          <p:cNvPr id="24579" name="Rectangle 3"/>
          <p:cNvSpPr>
            <a:spLocks noGrp="1" noChangeArrowheads="1"/>
          </p:cNvSpPr>
          <p:nvPr>
            <p:ph type="body" idx="1"/>
          </p:nvPr>
        </p:nvSpPr>
        <p:spPr/>
        <p:txBody>
          <a:bodyPr/>
          <a:lstStyle/>
          <a:p>
            <a:pPr>
              <a:lnSpc>
                <a:spcPct val="90000"/>
              </a:lnSpc>
            </a:pPr>
            <a:r>
              <a:rPr lang="en-US" sz="2800" smtClean="0"/>
              <a:t>Of the survey respondents, more than one in four speaks a language other than English, primarily Spanish  </a:t>
            </a:r>
          </a:p>
          <a:p>
            <a:pPr>
              <a:lnSpc>
                <a:spcPct val="90000"/>
              </a:lnSpc>
            </a:pPr>
            <a:endParaRPr lang="en-US" sz="2800" smtClean="0"/>
          </a:p>
          <a:p>
            <a:pPr>
              <a:lnSpc>
                <a:spcPct val="90000"/>
              </a:lnSpc>
            </a:pPr>
            <a:r>
              <a:rPr lang="en-US" sz="2800" smtClean="0"/>
              <a:t>Los Angeles County has the highest proportion of Spanish-speaking staff  </a:t>
            </a:r>
          </a:p>
          <a:p>
            <a:pPr>
              <a:lnSpc>
                <a:spcPct val="90000"/>
              </a:lnSpc>
            </a:pPr>
            <a:endParaRPr lang="en-US" sz="2800" smtClean="0"/>
          </a:p>
          <a:p>
            <a:pPr>
              <a:lnSpc>
                <a:spcPct val="90000"/>
              </a:lnSpc>
            </a:pPr>
            <a:r>
              <a:rPr lang="en-US" sz="2800" smtClean="0"/>
              <a:t>By comparison of the 510 Title IV-E participants, 68.4% (349) state they speak another language besides English on the job</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3124200"/>
            <a:ext cx="8229600" cy="3001963"/>
          </a:xfrm>
        </p:spPr>
        <p:txBody>
          <a:bodyPr/>
          <a:lstStyle/>
          <a:p>
            <a:pPr eaLnBrk="1" hangingPunct="1"/>
            <a:endParaRPr lang="en-US" smtClean="0"/>
          </a:p>
          <a:p>
            <a:pPr algn="ctr" eaLnBrk="1" hangingPunct="1">
              <a:buFontTx/>
              <a:buNone/>
            </a:pPr>
            <a:r>
              <a:rPr lang="en-US" sz="3600" smtClean="0"/>
              <a:t>What effects does the IV-E Program have?</a:t>
            </a:r>
          </a:p>
          <a:p>
            <a:pPr algn="ctr" eaLnBrk="1" hangingPunct="1">
              <a:buFontTx/>
              <a:buNone/>
            </a:pPr>
            <a:endParaRPr lang="en-US" sz="3600" smtClean="0"/>
          </a:p>
          <a:p>
            <a:pPr algn="ctr" eaLnBrk="1" hangingPunct="1">
              <a:buFontTx/>
              <a:buNone/>
            </a:pPr>
            <a:r>
              <a:rPr lang="en-US" b="1" smtClean="0"/>
              <a:t>The unanswered question.</a:t>
            </a:r>
          </a:p>
        </p:txBody>
      </p:sp>
      <p:sp>
        <p:nvSpPr>
          <p:cNvPr id="25603" name="Title 1"/>
          <p:cNvSpPr>
            <a:spLocks noGrp="1"/>
          </p:cNvSpPr>
          <p:nvPr>
            <p:ph type="title"/>
          </p:nvPr>
        </p:nvSpPr>
        <p:spPr>
          <a:xfrm>
            <a:off x="381000" y="762000"/>
            <a:ext cx="8229600" cy="1401763"/>
          </a:xfrm>
        </p:spPr>
        <p:txBody>
          <a:bodyPr/>
          <a:lstStyle/>
          <a:p>
            <a:pPr eaLnBrk="1" hangingPunct="1"/>
            <a:r>
              <a:rPr lang="en-US" sz="3600" smtClean="0"/>
              <a:t/>
            </a:r>
            <a:br>
              <a:rPr lang="en-US" sz="3600" smtClean="0"/>
            </a:br>
            <a:r>
              <a:rPr lang="en-US" sz="3600" smtClean="0"/>
              <a:t>Does the IV-E Program have effects on child and family outcomes?</a:t>
            </a:r>
            <a:br>
              <a:rPr lang="en-US" sz="3600" smtClean="0"/>
            </a:br>
            <a:r>
              <a:rPr lang="en-US" sz="3200" b="1" smtClean="0"/>
              <a:t/>
            </a:r>
            <a:br>
              <a:rPr lang="en-US" sz="3200" b="1" smtClean="0"/>
            </a:br>
            <a:r>
              <a:rPr lang="en-US" sz="3200" b="1" smtClean="0"/>
              <a:t> We sure hope so……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228600" y="1427163"/>
            <a:ext cx="8077200" cy="1609725"/>
          </a:xfrm>
        </p:spPr>
        <p:txBody>
          <a:bodyPr/>
          <a:lstStyle/>
          <a:p>
            <a:pPr eaLnBrk="1" hangingPunct="1"/>
            <a:r>
              <a:rPr lang="en-US" sz="4800" smtClean="0"/>
              <a:t>Child Welfare In Service Training Evaluation in California:</a:t>
            </a:r>
          </a:p>
        </p:txBody>
      </p:sp>
      <p:sp>
        <p:nvSpPr>
          <p:cNvPr id="26627" name="Rectangle 3"/>
          <p:cNvSpPr>
            <a:spLocks noGrp="1" noChangeArrowheads="1"/>
          </p:cNvSpPr>
          <p:nvPr>
            <p:ph type="subTitle" idx="4294967295"/>
          </p:nvPr>
        </p:nvSpPr>
        <p:spPr>
          <a:xfrm>
            <a:off x="931863" y="3486150"/>
            <a:ext cx="6884987" cy="1716088"/>
          </a:xfrm>
        </p:spPr>
        <p:txBody>
          <a:bodyPr/>
          <a:lstStyle/>
          <a:p>
            <a:pPr marL="0" indent="0" eaLnBrk="1" hangingPunct="1">
              <a:lnSpc>
                <a:spcPct val="90000"/>
              </a:lnSpc>
              <a:buFontTx/>
              <a:buNone/>
            </a:pPr>
            <a:endParaRPr lang="en-US" sz="2800" smtClean="0"/>
          </a:p>
          <a:p>
            <a:pPr marL="0" indent="0" eaLnBrk="1" hangingPunct="1">
              <a:lnSpc>
                <a:spcPct val="90000"/>
              </a:lnSpc>
              <a:buFontTx/>
              <a:buNone/>
            </a:pPr>
            <a:r>
              <a:rPr lang="en-US" sz="2800" smtClean="0"/>
              <a:t>Where We’ve Been and Where We’re Going</a:t>
            </a:r>
          </a:p>
          <a:p>
            <a:pPr marL="0" indent="0" algn="ctr" eaLnBrk="1" hangingPunct="1">
              <a:lnSpc>
                <a:spcPct val="90000"/>
              </a:lnSpc>
              <a:buFontTx/>
              <a:buNone/>
            </a:pPr>
            <a:endParaRPr lang="en-US" sz="2800" i="1"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27651" name="Rectangle 2"/>
          <p:cNvSpPr>
            <a:spLocks noGrp="1" noChangeArrowheads="1"/>
          </p:cNvSpPr>
          <p:nvPr>
            <p:ph type="title" idx="4294967295"/>
          </p:nvPr>
        </p:nvSpPr>
        <p:spPr/>
        <p:txBody>
          <a:bodyPr/>
          <a:lstStyle/>
          <a:p>
            <a:pPr eaLnBrk="1" hangingPunct="1"/>
            <a:r>
              <a:rPr lang="en-US" sz="4000" smtClean="0"/>
              <a:t>Why evaluate child welfare training?</a:t>
            </a:r>
          </a:p>
        </p:txBody>
      </p:sp>
      <p:sp>
        <p:nvSpPr>
          <p:cNvPr id="27652" name="Rectangle 3"/>
          <p:cNvSpPr>
            <a:spLocks noGrp="1" noChangeArrowheads="1"/>
          </p:cNvSpPr>
          <p:nvPr>
            <p:ph type="body" idx="4294967295"/>
          </p:nvPr>
        </p:nvSpPr>
        <p:spPr>
          <a:xfrm>
            <a:off x="457200" y="1755775"/>
            <a:ext cx="8229600" cy="4137025"/>
          </a:xfrm>
        </p:spPr>
        <p:txBody>
          <a:bodyPr/>
          <a:lstStyle/>
          <a:p>
            <a:pPr eaLnBrk="1" hangingPunct="1"/>
            <a:r>
              <a:rPr lang="en-US" smtClean="0"/>
              <a:t>Almost every practice improvement initiative involves training</a:t>
            </a:r>
          </a:p>
          <a:p>
            <a:pPr eaLnBrk="1" hangingPunct="1"/>
            <a:endParaRPr lang="en-US" sz="2000" smtClean="0"/>
          </a:p>
          <a:p>
            <a:pPr eaLnBrk="1" hangingPunct="1"/>
            <a:r>
              <a:rPr lang="en-US" smtClean="0"/>
              <a:t>Very few public child welfare agencies systematically evaluate their training</a:t>
            </a:r>
          </a:p>
          <a:p>
            <a:pPr eaLnBrk="1" hangingPunct="1"/>
            <a:endParaRPr lang="en-US" sz="2000" smtClean="0"/>
          </a:p>
          <a:p>
            <a:pPr eaLnBrk="1" hangingPunct="1"/>
            <a:r>
              <a:rPr lang="en-US" smtClean="0"/>
              <a:t>“The tail wags the dog” – The evaluation process informs the curriculum, which in turn informs practice.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28675" name="Rectangle 2"/>
          <p:cNvSpPr>
            <a:spLocks noGrp="1" noChangeArrowheads="1"/>
          </p:cNvSpPr>
          <p:nvPr>
            <p:ph type="title" idx="4294967295"/>
          </p:nvPr>
        </p:nvSpPr>
        <p:spPr/>
        <p:txBody>
          <a:bodyPr/>
          <a:lstStyle/>
          <a:p>
            <a:pPr eaLnBrk="1" hangingPunct="1"/>
            <a:r>
              <a:rPr lang="en-US" sz="4000" smtClean="0"/>
              <a:t>Key Partners in California’s Child Welfare In-Service Training Evaluation</a:t>
            </a:r>
          </a:p>
        </p:txBody>
      </p:sp>
      <p:pic>
        <p:nvPicPr>
          <p:cNvPr id="28676" name="Picture 3" descr="BAA_banner_01"/>
          <p:cNvPicPr>
            <a:picLocks noChangeAspect="1" noChangeArrowheads="1"/>
          </p:cNvPicPr>
          <p:nvPr/>
        </p:nvPicPr>
        <p:blipFill>
          <a:blip r:embed="rId3" cstate="print"/>
          <a:srcRect/>
          <a:stretch>
            <a:fillRect/>
          </a:stretch>
        </p:blipFill>
        <p:spPr bwMode="auto">
          <a:xfrm>
            <a:off x="3657600" y="1752600"/>
            <a:ext cx="1130300" cy="762000"/>
          </a:xfrm>
          <a:prstGeom prst="rect">
            <a:avLst/>
          </a:prstGeom>
          <a:noFill/>
          <a:ln w="9525">
            <a:noFill/>
            <a:miter lim="800000"/>
            <a:headEnd/>
            <a:tailEnd/>
          </a:ln>
        </p:spPr>
      </p:pic>
      <p:pic>
        <p:nvPicPr>
          <p:cNvPr id="28677" name="Picture 4" descr="CCTAnew"/>
          <p:cNvPicPr>
            <a:picLocks noChangeAspect="1" noChangeArrowheads="1"/>
          </p:cNvPicPr>
          <p:nvPr/>
        </p:nvPicPr>
        <p:blipFill>
          <a:blip r:embed="rId4" cstate="print"/>
          <a:srcRect/>
          <a:stretch>
            <a:fillRect/>
          </a:stretch>
        </p:blipFill>
        <p:spPr bwMode="auto">
          <a:xfrm>
            <a:off x="1447800" y="1981200"/>
            <a:ext cx="1219200" cy="1131888"/>
          </a:xfrm>
          <a:prstGeom prst="rect">
            <a:avLst/>
          </a:prstGeom>
          <a:noFill/>
          <a:ln w="9525">
            <a:noFill/>
            <a:miter lim="800000"/>
            <a:headEnd/>
            <a:tailEnd/>
          </a:ln>
        </p:spPr>
      </p:pic>
      <p:pic>
        <p:nvPicPr>
          <p:cNvPr id="28678" name="Picture 5" descr="IUClogo6_g"/>
          <p:cNvPicPr>
            <a:picLocks noChangeAspect="1" noChangeArrowheads="1"/>
          </p:cNvPicPr>
          <p:nvPr/>
        </p:nvPicPr>
        <p:blipFill>
          <a:blip r:embed="rId5" cstate="print"/>
          <a:srcRect/>
          <a:stretch>
            <a:fillRect/>
          </a:stretch>
        </p:blipFill>
        <p:spPr bwMode="auto">
          <a:xfrm>
            <a:off x="1066800" y="3505200"/>
            <a:ext cx="914400" cy="990600"/>
          </a:xfrm>
          <a:prstGeom prst="rect">
            <a:avLst/>
          </a:prstGeom>
          <a:noFill/>
          <a:ln w="9525">
            <a:noFill/>
            <a:miter lim="800000"/>
            <a:headEnd/>
            <a:tailEnd/>
          </a:ln>
        </p:spPr>
      </p:pic>
      <p:pic>
        <p:nvPicPr>
          <p:cNvPr id="28679" name="Picture 6"/>
          <p:cNvPicPr>
            <a:picLocks noChangeAspect="1" noChangeArrowheads="1"/>
          </p:cNvPicPr>
          <p:nvPr/>
        </p:nvPicPr>
        <p:blipFill>
          <a:blip r:embed="rId6" cstate="print"/>
          <a:srcRect/>
          <a:stretch>
            <a:fillRect/>
          </a:stretch>
        </p:blipFill>
        <p:spPr bwMode="auto">
          <a:xfrm>
            <a:off x="2286000" y="5029200"/>
            <a:ext cx="635000" cy="609600"/>
          </a:xfrm>
          <a:prstGeom prst="rect">
            <a:avLst/>
          </a:prstGeom>
          <a:noFill/>
          <a:ln w="9525">
            <a:noFill/>
            <a:miter lim="800000"/>
            <a:headEnd/>
            <a:tailEnd/>
          </a:ln>
        </p:spPr>
      </p:pic>
      <p:pic>
        <p:nvPicPr>
          <p:cNvPr id="28680" name="Picture 7"/>
          <p:cNvPicPr>
            <a:picLocks noChangeAspect="1" noChangeArrowheads="1"/>
          </p:cNvPicPr>
          <p:nvPr/>
        </p:nvPicPr>
        <p:blipFill>
          <a:blip r:embed="rId7" cstate="print"/>
          <a:srcRect/>
          <a:stretch>
            <a:fillRect/>
          </a:stretch>
        </p:blipFill>
        <p:spPr bwMode="auto">
          <a:xfrm>
            <a:off x="3962400" y="5257800"/>
            <a:ext cx="762000" cy="647700"/>
          </a:xfrm>
          <a:prstGeom prst="rect">
            <a:avLst/>
          </a:prstGeom>
          <a:noFill/>
          <a:ln w="9525">
            <a:noFill/>
            <a:miter lim="800000"/>
            <a:headEnd/>
            <a:tailEnd/>
          </a:ln>
        </p:spPr>
      </p:pic>
      <p:pic>
        <p:nvPicPr>
          <p:cNvPr id="28681" name="Picture 8" descr="Academy Collateral Full Color"/>
          <p:cNvPicPr>
            <a:picLocks noChangeAspect="1" noChangeArrowheads="1"/>
          </p:cNvPicPr>
          <p:nvPr/>
        </p:nvPicPr>
        <p:blipFill>
          <a:blip r:embed="rId8" cstate="print"/>
          <a:srcRect/>
          <a:stretch>
            <a:fillRect/>
          </a:stretch>
        </p:blipFill>
        <p:spPr bwMode="auto">
          <a:xfrm>
            <a:off x="5791200" y="4953000"/>
            <a:ext cx="1295400" cy="685800"/>
          </a:xfrm>
          <a:prstGeom prst="rect">
            <a:avLst/>
          </a:prstGeom>
          <a:noFill/>
          <a:ln w="9525">
            <a:noFill/>
            <a:miter lim="800000"/>
            <a:headEnd/>
            <a:tailEnd/>
          </a:ln>
        </p:spPr>
      </p:pic>
      <p:pic>
        <p:nvPicPr>
          <p:cNvPr id="28682" name="Picture 9" descr="pcwta logo revised"/>
          <p:cNvPicPr>
            <a:picLocks noChangeAspect="1" noChangeArrowheads="1"/>
          </p:cNvPicPr>
          <p:nvPr/>
        </p:nvPicPr>
        <p:blipFill>
          <a:blip r:embed="rId9" cstate="print"/>
          <a:srcRect/>
          <a:stretch>
            <a:fillRect/>
          </a:stretch>
        </p:blipFill>
        <p:spPr bwMode="auto">
          <a:xfrm>
            <a:off x="6553200" y="3352800"/>
            <a:ext cx="838200" cy="914400"/>
          </a:xfrm>
          <a:prstGeom prst="rect">
            <a:avLst/>
          </a:prstGeom>
          <a:noFill/>
          <a:ln w="9525">
            <a:noFill/>
            <a:miter lim="800000"/>
            <a:headEnd/>
            <a:tailEnd/>
          </a:ln>
        </p:spPr>
      </p:pic>
      <p:pic>
        <p:nvPicPr>
          <p:cNvPr id="28683" name="Picture 10" descr="cwda"/>
          <p:cNvPicPr>
            <a:picLocks noChangeAspect="1" noChangeArrowheads="1"/>
          </p:cNvPicPr>
          <p:nvPr/>
        </p:nvPicPr>
        <p:blipFill>
          <a:blip r:embed="rId10" cstate="print"/>
          <a:srcRect/>
          <a:stretch>
            <a:fillRect/>
          </a:stretch>
        </p:blipFill>
        <p:spPr bwMode="auto">
          <a:xfrm>
            <a:off x="4572000" y="3352800"/>
            <a:ext cx="762000" cy="1066800"/>
          </a:xfrm>
          <a:prstGeom prst="rect">
            <a:avLst/>
          </a:prstGeom>
          <a:noFill/>
          <a:ln w="9525">
            <a:noFill/>
            <a:miter lim="800000"/>
            <a:headEnd/>
            <a:tailEnd/>
          </a:ln>
        </p:spPr>
      </p:pic>
      <p:pic>
        <p:nvPicPr>
          <p:cNvPr id="28684" name="Picture 11" descr="CDSS_logo_2"/>
          <p:cNvPicPr>
            <a:picLocks noChangeAspect="1" noChangeArrowheads="1"/>
          </p:cNvPicPr>
          <p:nvPr/>
        </p:nvPicPr>
        <p:blipFill>
          <a:blip r:embed="rId11" cstate="print"/>
          <a:srcRect/>
          <a:stretch>
            <a:fillRect/>
          </a:stretch>
        </p:blipFill>
        <p:spPr bwMode="auto">
          <a:xfrm>
            <a:off x="3276600" y="3276600"/>
            <a:ext cx="914400" cy="1219200"/>
          </a:xfrm>
          <a:prstGeom prst="rect">
            <a:avLst/>
          </a:prstGeom>
          <a:noFill/>
          <a:ln w="9525">
            <a:noFill/>
            <a:miter lim="800000"/>
            <a:headEnd/>
            <a:tailEnd/>
          </a:ln>
        </p:spPr>
      </p:pic>
      <p:pic>
        <p:nvPicPr>
          <p:cNvPr id="28685" name="Picture 12" descr="CalSWEC_notype_new_nobkgrd"/>
          <p:cNvPicPr>
            <a:picLocks noChangeAspect="1" noChangeArrowheads="1"/>
          </p:cNvPicPr>
          <p:nvPr/>
        </p:nvPicPr>
        <p:blipFill>
          <a:blip r:embed="rId12" cstate="print"/>
          <a:srcRect/>
          <a:stretch>
            <a:fillRect/>
          </a:stretch>
        </p:blipFill>
        <p:spPr bwMode="auto">
          <a:xfrm>
            <a:off x="5867400" y="1828800"/>
            <a:ext cx="8636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29699" name="Rectangle 2"/>
          <p:cNvSpPr>
            <a:spLocks noGrp="1" noChangeArrowheads="1"/>
          </p:cNvSpPr>
          <p:nvPr>
            <p:ph type="title" idx="4294967295"/>
          </p:nvPr>
        </p:nvSpPr>
        <p:spPr/>
        <p:txBody>
          <a:bodyPr/>
          <a:lstStyle/>
          <a:p>
            <a:pPr eaLnBrk="1" hangingPunct="1"/>
            <a:r>
              <a:rPr lang="en-US" smtClean="0"/>
              <a:t>Key Steps</a:t>
            </a:r>
          </a:p>
        </p:txBody>
      </p:sp>
      <p:sp>
        <p:nvSpPr>
          <p:cNvPr id="29700" name="Rectangle 3"/>
          <p:cNvSpPr>
            <a:spLocks noGrp="1" noChangeArrowheads="1"/>
          </p:cNvSpPr>
          <p:nvPr>
            <p:ph type="body" idx="4294967295"/>
          </p:nvPr>
        </p:nvSpPr>
        <p:spPr>
          <a:xfrm>
            <a:off x="609600" y="1981200"/>
            <a:ext cx="7924800" cy="4419600"/>
          </a:xfrm>
        </p:spPr>
        <p:txBody>
          <a:bodyPr/>
          <a:lstStyle/>
          <a:p>
            <a:pPr eaLnBrk="1" hangingPunct="1">
              <a:lnSpc>
                <a:spcPct val="80000"/>
              </a:lnSpc>
              <a:tabLst>
                <a:tab pos="574675" algn="l"/>
              </a:tabLst>
            </a:pPr>
            <a:r>
              <a:rPr lang="en-US" sz="2400" b="1" smtClean="0"/>
              <a:t>2001</a:t>
            </a:r>
            <a:r>
              <a:rPr lang="en-US" sz="2400" smtClean="0"/>
              <a:t> - Macro Evaluation Team convenes, begins planning.  </a:t>
            </a:r>
          </a:p>
          <a:p>
            <a:pPr eaLnBrk="1" hangingPunct="1">
              <a:lnSpc>
                <a:spcPct val="80000"/>
              </a:lnSpc>
              <a:tabLst>
                <a:tab pos="574675" algn="l"/>
              </a:tabLst>
            </a:pPr>
            <a:r>
              <a:rPr lang="en-US" sz="2400" b="1" smtClean="0"/>
              <a:t>2002</a:t>
            </a:r>
            <a:r>
              <a:rPr lang="en-US" sz="2400" smtClean="0"/>
              <a:t> - PIP mandates development &amp; Implementation of </a:t>
            </a:r>
            <a:r>
              <a:rPr lang="en-US" sz="2400" i="1" smtClean="0"/>
              <a:t>Framework for Training Evaluation </a:t>
            </a:r>
            <a:r>
              <a:rPr lang="en-US" sz="2400" smtClean="0">
                <a:hlinkClick r:id="" action="ppaction://noaction"/>
              </a:rPr>
              <a:t>[1]</a:t>
            </a:r>
            <a:r>
              <a:rPr lang="en-US" sz="2400" smtClean="0"/>
              <a:t> </a:t>
            </a:r>
            <a:endParaRPr lang="en-US" sz="2400" i="1" smtClean="0"/>
          </a:p>
          <a:p>
            <a:pPr eaLnBrk="1" hangingPunct="1">
              <a:lnSpc>
                <a:spcPct val="80000"/>
              </a:lnSpc>
              <a:tabLst>
                <a:tab pos="574675" algn="l"/>
              </a:tabLst>
            </a:pPr>
            <a:r>
              <a:rPr lang="en-US" sz="2400" b="1" smtClean="0"/>
              <a:t>2004</a:t>
            </a:r>
            <a:r>
              <a:rPr lang="en-US" sz="2400" smtClean="0"/>
              <a:t> – Framework Completed and Adopted</a:t>
            </a:r>
          </a:p>
          <a:p>
            <a:pPr eaLnBrk="1" hangingPunct="1">
              <a:lnSpc>
                <a:spcPct val="80000"/>
              </a:lnSpc>
              <a:tabLst>
                <a:tab pos="574675" algn="l"/>
              </a:tabLst>
            </a:pPr>
            <a:r>
              <a:rPr lang="en-US" sz="2400" b="1" smtClean="0"/>
              <a:t>2004 to 2009 </a:t>
            </a:r>
            <a:r>
              <a:rPr lang="en-US" sz="2400" smtClean="0"/>
              <a:t>– Partners implement Framework</a:t>
            </a:r>
          </a:p>
          <a:p>
            <a:pPr eaLnBrk="1" hangingPunct="1">
              <a:lnSpc>
                <a:spcPct val="80000"/>
              </a:lnSpc>
              <a:tabLst>
                <a:tab pos="574675" algn="l"/>
              </a:tabLst>
            </a:pPr>
            <a:r>
              <a:rPr lang="en-US" sz="2400" b="1" smtClean="0"/>
              <a:t>Late 2008/Early 2009</a:t>
            </a:r>
            <a:r>
              <a:rPr lang="en-US" sz="2400" smtClean="0"/>
              <a:t> – Begin Strategic Planning process for next 3 year period</a:t>
            </a:r>
          </a:p>
          <a:p>
            <a:pPr eaLnBrk="1" hangingPunct="1">
              <a:lnSpc>
                <a:spcPct val="80000"/>
              </a:lnSpc>
              <a:tabLst>
                <a:tab pos="574675" algn="l"/>
              </a:tabLst>
            </a:pPr>
            <a:r>
              <a:rPr lang="en-US" sz="2400" b="1" smtClean="0"/>
              <a:t>Fall 2009 </a:t>
            </a:r>
            <a:r>
              <a:rPr lang="en-US" sz="2400" smtClean="0"/>
              <a:t>– Implementation of next strategic plan commences</a:t>
            </a:r>
            <a:r>
              <a:rPr lang="en-US" sz="2000" smtClean="0"/>
              <a:t> </a:t>
            </a:r>
          </a:p>
          <a:p>
            <a:pPr eaLnBrk="1" hangingPunct="1">
              <a:lnSpc>
                <a:spcPct val="80000"/>
              </a:lnSpc>
              <a:buFontTx/>
              <a:buNone/>
              <a:tabLst>
                <a:tab pos="574675" algn="l"/>
              </a:tabLst>
            </a:pPr>
            <a:endParaRPr lang="en-US" sz="1000" smtClean="0"/>
          </a:p>
          <a:p>
            <a:pPr eaLnBrk="1" hangingPunct="1">
              <a:lnSpc>
                <a:spcPct val="80000"/>
              </a:lnSpc>
              <a:buFontTx/>
              <a:buNone/>
              <a:tabLst>
                <a:tab pos="574675" algn="l"/>
              </a:tabLst>
            </a:pPr>
            <a:r>
              <a:rPr lang="en-US" sz="2000" smtClean="0"/>
              <a:t>	</a:t>
            </a:r>
            <a:r>
              <a:rPr lang="en-US" sz="1600" smtClean="0">
                <a:hlinkClick r:id="" action="ppaction://noaction"/>
              </a:rPr>
              <a:t>[1]</a:t>
            </a:r>
            <a:r>
              <a:rPr lang="en-US" sz="1600" smtClean="0"/>
              <a:t> Parry, C. &amp; Berdie, J. (2004). </a:t>
            </a:r>
            <a:r>
              <a:rPr lang="en-US" sz="1600" i="1" smtClean="0"/>
              <a:t>Training evaluation framework report</a:t>
            </a:r>
            <a:r>
              <a:rPr lang="en-US" sz="1600" smtClean="0"/>
              <a:t>. Berkeley, CA: California Social Work Education Center.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1028" name="Rectangle 4"/>
          <p:cNvSpPr>
            <a:spLocks noGrp="1" noChangeArrowheads="1"/>
          </p:cNvSpPr>
          <p:nvPr>
            <p:ph type="title" idx="4294967295"/>
          </p:nvPr>
        </p:nvSpPr>
        <p:spPr/>
        <p:txBody>
          <a:bodyPr/>
          <a:lstStyle/>
          <a:p>
            <a:pPr eaLnBrk="1" hangingPunct="1"/>
            <a:r>
              <a:rPr lang="en-US" smtClean="0"/>
              <a:t>Timeline of Activities</a:t>
            </a:r>
          </a:p>
        </p:txBody>
      </p:sp>
      <p:graphicFrame>
        <p:nvGraphicFramePr>
          <p:cNvPr id="1026" name="Object 16"/>
          <p:cNvGraphicFramePr>
            <a:graphicFrameLocks noChangeAspect="1"/>
          </p:cNvGraphicFramePr>
          <p:nvPr>
            <p:ph sz="half" idx="4294967295"/>
          </p:nvPr>
        </p:nvGraphicFramePr>
        <p:xfrm>
          <a:off x="381000" y="2209800"/>
          <a:ext cx="8229600" cy="3048000"/>
        </p:xfrm>
        <a:graphic>
          <a:graphicData uri="http://schemas.openxmlformats.org/presentationml/2006/ole">
            <p:oleObj spid="_x0000_s1026" name="Visio" r:id="rId4" imgW="9276588" imgH="1698498" progId="Visio.Drawing.11">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0723" name="Rectangle 2"/>
          <p:cNvSpPr>
            <a:spLocks noGrp="1" noChangeArrowheads="1"/>
          </p:cNvSpPr>
          <p:nvPr>
            <p:ph type="title" idx="4294967295"/>
          </p:nvPr>
        </p:nvSpPr>
        <p:spPr/>
        <p:txBody>
          <a:bodyPr/>
          <a:lstStyle/>
          <a:p>
            <a:pPr eaLnBrk="1" hangingPunct="1"/>
            <a:r>
              <a:rPr lang="en-US" sz="4000" smtClean="0"/>
              <a:t>How did we design evaluation efforts to determine if training had an effect?  </a:t>
            </a:r>
          </a:p>
        </p:txBody>
      </p:sp>
      <p:sp>
        <p:nvSpPr>
          <p:cNvPr id="30724" name="Rectangle 3"/>
          <p:cNvSpPr>
            <a:spLocks noGrp="1" noChangeArrowheads="1"/>
          </p:cNvSpPr>
          <p:nvPr>
            <p:ph type="body" idx="4294967295"/>
          </p:nvPr>
        </p:nvSpPr>
        <p:spPr>
          <a:xfrm>
            <a:off x="533400" y="1524000"/>
            <a:ext cx="7924800" cy="4419600"/>
          </a:xfrm>
        </p:spPr>
        <p:txBody>
          <a:bodyPr/>
          <a:lstStyle/>
          <a:p>
            <a:pPr eaLnBrk="1" hangingPunct="1">
              <a:buFontTx/>
              <a:buNone/>
            </a:pPr>
            <a:r>
              <a:rPr lang="en-US" sz="2400" smtClean="0"/>
              <a:t>Framework for Evaluation: Levels of Training Eval in CA</a:t>
            </a:r>
          </a:p>
          <a:p>
            <a:pPr lvl="1" eaLnBrk="1" hangingPunct="1"/>
            <a:r>
              <a:rPr lang="en-US" sz="2400" smtClean="0"/>
              <a:t>Level 1: Tracking training (Demographics) </a:t>
            </a:r>
          </a:p>
          <a:p>
            <a:pPr lvl="1" eaLnBrk="1" hangingPunct="1"/>
            <a:r>
              <a:rPr lang="en-US" sz="2400" smtClean="0"/>
              <a:t>Level 2: Formative evaluation of training courses</a:t>
            </a:r>
          </a:p>
          <a:p>
            <a:pPr lvl="1" eaLnBrk="1" hangingPunct="1">
              <a:buFontTx/>
              <a:buNone/>
            </a:pPr>
            <a:r>
              <a:rPr lang="en-US" sz="2400" smtClean="0"/>
              <a:t>			(course level) </a:t>
            </a:r>
          </a:p>
          <a:p>
            <a:pPr lvl="1" eaLnBrk="1" hangingPunct="1"/>
            <a:r>
              <a:rPr lang="en-US" sz="2400" smtClean="0"/>
              <a:t>Level 3: Satisfaction</a:t>
            </a:r>
          </a:p>
          <a:p>
            <a:pPr lvl="1" eaLnBrk="1" hangingPunct="1"/>
            <a:r>
              <a:rPr lang="en-US" sz="2400" smtClean="0"/>
              <a:t>Level 4: Trainee knowledge acquisition</a:t>
            </a:r>
          </a:p>
          <a:p>
            <a:pPr lvl="1" eaLnBrk="1" hangingPunct="1"/>
            <a:r>
              <a:rPr lang="en-US" sz="2400" smtClean="0"/>
              <a:t>Level 5: Skills acquisition (as demonstrated in class) </a:t>
            </a:r>
          </a:p>
          <a:p>
            <a:pPr lvl="1" eaLnBrk="1" hangingPunct="1"/>
            <a:r>
              <a:rPr lang="en-US" sz="2400" smtClean="0"/>
              <a:t>Level 6: Transfer of learning (TOL: use of knowledge and</a:t>
            </a:r>
          </a:p>
          <a:p>
            <a:pPr lvl="2" eaLnBrk="1" hangingPunct="1">
              <a:buFontTx/>
              <a:buNone/>
            </a:pPr>
            <a:r>
              <a:rPr lang="en-US" smtClean="0"/>
              <a:t>		skill on the job)</a:t>
            </a:r>
          </a:p>
          <a:p>
            <a:pPr lvl="1" eaLnBrk="1" hangingPunct="1"/>
            <a:r>
              <a:rPr lang="en-US" sz="2400" smtClean="0"/>
              <a:t>Level 7: Agency/client outcomes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Goals</a:t>
            </a:r>
          </a:p>
        </p:txBody>
      </p:sp>
      <p:sp>
        <p:nvSpPr>
          <p:cNvPr id="5123" name="Rectangle 3"/>
          <p:cNvSpPr>
            <a:spLocks noGrp="1" noChangeArrowheads="1"/>
          </p:cNvSpPr>
          <p:nvPr>
            <p:ph type="body" idx="1"/>
          </p:nvPr>
        </p:nvSpPr>
        <p:spPr/>
        <p:txBody>
          <a:bodyPr/>
          <a:lstStyle/>
          <a:p>
            <a:r>
              <a:rPr lang="en-US" sz="2800" smtClean="0"/>
              <a:t>The partnership’s goals are to: </a:t>
            </a:r>
          </a:p>
          <a:p>
            <a:pPr lvl="1"/>
            <a:r>
              <a:rPr lang="en-US" sz="2400" smtClean="0"/>
              <a:t>re-professionalize public human service through a specialized education program for public human services, </a:t>
            </a:r>
          </a:p>
          <a:p>
            <a:pPr lvl="1"/>
            <a:r>
              <a:rPr lang="en-US" sz="2400" smtClean="0"/>
              <a:t>develop a continuum that connects pre service education to in service training, </a:t>
            </a:r>
          </a:p>
          <a:p>
            <a:pPr lvl="1"/>
            <a:r>
              <a:rPr lang="en-US" sz="2400" smtClean="0"/>
              <a:t>engage in research and evaluation to develop evidence based practices </a:t>
            </a:r>
          </a:p>
          <a:p>
            <a:pPr lvl="1"/>
            <a:r>
              <a:rPr lang="en-US" sz="2400" smtClean="0"/>
              <a:t>advocate for responsive policies and resources to support practice improvement and client outcomes.</a:t>
            </a:r>
          </a:p>
          <a:p>
            <a:endParaRPr lang="en-US" sz="2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1747" name="Rectangle 2"/>
          <p:cNvSpPr>
            <a:spLocks noGrp="1" noChangeArrowheads="1"/>
          </p:cNvSpPr>
          <p:nvPr>
            <p:ph type="title" idx="4294967295"/>
          </p:nvPr>
        </p:nvSpPr>
        <p:spPr/>
        <p:txBody>
          <a:bodyPr/>
          <a:lstStyle/>
          <a:p>
            <a:pPr eaLnBrk="1" hangingPunct="1"/>
            <a:r>
              <a:rPr lang="en-US" smtClean="0"/>
              <a:t>Why Evaluate at these Levels?</a:t>
            </a:r>
          </a:p>
        </p:txBody>
      </p:sp>
      <p:sp>
        <p:nvSpPr>
          <p:cNvPr id="31748" name="Rectangle 3"/>
          <p:cNvSpPr>
            <a:spLocks noGrp="1" noChangeArrowheads="1"/>
          </p:cNvSpPr>
          <p:nvPr>
            <p:ph type="body" idx="4294967295"/>
          </p:nvPr>
        </p:nvSpPr>
        <p:spPr>
          <a:xfrm>
            <a:off x="533400" y="2057400"/>
            <a:ext cx="7924800" cy="4419600"/>
          </a:xfrm>
        </p:spPr>
        <p:txBody>
          <a:bodyPr/>
          <a:lstStyle/>
          <a:p>
            <a:pPr eaLnBrk="1" hangingPunct="1">
              <a:buFontTx/>
              <a:buNone/>
            </a:pPr>
            <a:r>
              <a:rPr lang="en-US" smtClean="0"/>
              <a:t>Chain of Evidence:  </a:t>
            </a:r>
          </a:p>
          <a:p>
            <a:pPr lvl="1" eaLnBrk="1" hangingPunct="1"/>
            <a:r>
              <a:rPr lang="en-US" smtClean="0"/>
              <a:t>Establishes a linkage between training and desired outcomes for the participant, the agency, and the client such that a reasonable person would agree that training played a part in producing the desired outcome.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2771" name="Rectangle 2"/>
          <p:cNvSpPr>
            <a:spLocks noGrp="1" noChangeArrowheads="1"/>
          </p:cNvSpPr>
          <p:nvPr>
            <p:ph type="title" idx="4294967295"/>
          </p:nvPr>
        </p:nvSpPr>
        <p:spPr/>
        <p:txBody>
          <a:bodyPr/>
          <a:lstStyle/>
          <a:p>
            <a:pPr eaLnBrk="1" hangingPunct="1"/>
            <a:r>
              <a:rPr lang="en-US" smtClean="0"/>
              <a:t>Let’s see how far we’ve come…</a:t>
            </a:r>
          </a:p>
        </p:txBody>
      </p:sp>
      <p:pic>
        <p:nvPicPr>
          <p:cNvPr id="32772" name="Picture 23" descr="MPj04388110000[1]"/>
          <p:cNvPicPr>
            <a:picLocks noChangeAspect="1" noChangeArrowheads="1"/>
          </p:cNvPicPr>
          <p:nvPr/>
        </p:nvPicPr>
        <p:blipFill>
          <a:blip r:embed="rId3" cstate="print"/>
          <a:srcRect/>
          <a:stretch>
            <a:fillRect/>
          </a:stretch>
        </p:blipFill>
        <p:spPr bwMode="auto">
          <a:xfrm>
            <a:off x="1066800" y="1524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3795" name="Rectangle 2"/>
          <p:cNvSpPr>
            <a:spLocks noGrp="1" noChangeArrowheads="1"/>
          </p:cNvSpPr>
          <p:nvPr>
            <p:ph type="title" idx="4294967295"/>
          </p:nvPr>
        </p:nvSpPr>
        <p:spPr/>
        <p:txBody>
          <a:bodyPr/>
          <a:lstStyle/>
          <a:p>
            <a:pPr eaLnBrk="1" hangingPunct="1"/>
            <a:r>
              <a:rPr lang="en-US" sz="4000" smtClean="0"/>
              <a:t/>
            </a:r>
            <a:br>
              <a:rPr lang="en-US" sz="4000" smtClean="0"/>
            </a:br>
            <a:r>
              <a:rPr lang="en-US" sz="4000" smtClean="0"/>
              <a:t>What do we know now?</a:t>
            </a:r>
            <a:br>
              <a:rPr lang="en-US" sz="4000" smtClean="0"/>
            </a:br>
            <a:r>
              <a:rPr lang="en-US" sz="3600" smtClean="0"/>
              <a:t>(Summary of Progress/Results by Level)</a:t>
            </a:r>
          </a:p>
        </p:txBody>
      </p:sp>
      <p:sp>
        <p:nvSpPr>
          <p:cNvPr id="33796" name="Rectangle 3"/>
          <p:cNvSpPr>
            <a:spLocks noGrp="1" noChangeArrowheads="1"/>
          </p:cNvSpPr>
          <p:nvPr>
            <p:ph type="body" idx="4294967295"/>
          </p:nvPr>
        </p:nvSpPr>
        <p:spPr>
          <a:xfrm>
            <a:off x="533400" y="1828800"/>
            <a:ext cx="7924800" cy="4114800"/>
          </a:xfrm>
        </p:spPr>
        <p:txBody>
          <a:bodyPr/>
          <a:lstStyle/>
          <a:p>
            <a:pPr eaLnBrk="1" hangingPunct="1">
              <a:lnSpc>
                <a:spcPct val="90000"/>
              </a:lnSpc>
            </a:pPr>
            <a:endParaRPr lang="en-US" sz="2400" b="1" smtClean="0"/>
          </a:p>
          <a:p>
            <a:pPr eaLnBrk="1" hangingPunct="1">
              <a:lnSpc>
                <a:spcPct val="90000"/>
              </a:lnSpc>
            </a:pPr>
            <a:r>
              <a:rPr lang="en-US" sz="2400" b="1" smtClean="0"/>
              <a:t>Level 1:</a:t>
            </a:r>
            <a:r>
              <a:rPr lang="en-US" sz="2400" smtClean="0"/>
              <a:t> </a:t>
            </a:r>
            <a:r>
              <a:rPr lang="en-US" sz="2400" b="1" smtClean="0"/>
              <a:t>Demographic data –</a:t>
            </a:r>
            <a:r>
              <a:rPr lang="en-US" sz="2400" smtClean="0"/>
              <a:t> </a:t>
            </a:r>
          </a:p>
          <a:p>
            <a:pPr eaLnBrk="1" hangingPunct="1">
              <a:lnSpc>
                <a:spcPct val="90000"/>
              </a:lnSpc>
              <a:buFontTx/>
              <a:buNone/>
            </a:pPr>
            <a:r>
              <a:rPr lang="en-US" sz="2400" smtClean="0"/>
              <a:t>	4,608 new line worker hires from mid-2005 thru 6/30/10</a:t>
            </a:r>
          </a:p>
          <a:p>
            <a:pPr eaLnBrk="1" hangingPunct="1">
              <a:lnSpc>
                <a:spcPct val="90000"/>
              </a:lnSpc>
              <a:buFontTx/>
              <a:buNone/>
            </a:pPr>
            <a:r>
              <a:rPr lang="en-US" sz="2400" smtClean="0"/>
              <a:t>	540 new supervisors</a:t>
            </a:r>
          </a:p>
          <a:p>
            <a:pPr eaLnBrk="1" hangingPunct="1">
              <a:lnSpc>
                <a:spcPct val="90000"/>
              </a:lnSpc>
              <a:buFontTx/>
              <a:buNone/>
            </a:pPr>
            <a:endParaRPr lang="en-US" sz="1200" smtClean="0"/>
          </a:p>
          <a:p>
            <a:pPr eaLnBrk="1" hangingPunct="1">
              <a:lnSpc>
                <a:spcPct val="90000"/>
              </a:lnSpc>
            </a:pPr>
            <a:r>
              <a:rPr lang="en-US" sz="2400" b="1" smtClean="0"/>
              <a:t>Level 2:</a:t>
            </a:r>
            <a:r>
              <a:rPr lang="en-US" sz="2400" smtClean="0"/>
              <a:t> </a:t>
            </a:r>
            <a:r>
              <a:rPr lang="en-US" sz="2400" b="1" smtClean="0"/>
              <a:t>Formative evaluation data –</a:t>
            </a:r>
            <a:r>
              <a:rPr lang="en-US" sz="2400" smtClean="0"/>
              <a:t> </a:t>
            </a:r>
          </a:p>
          <a:p>
            <a:pPr eaLnBrk="1" hangingPunct="1">
              <a:lnSpc>
                <a:spcPct val="90000"/>
              </a:lnSpc>
              <a:buFontTx/>
              <a:buNone/>
            </a:pPr>
            <a:r>
              <a:rPr lang="en-US" sz="2400" smtClean="0"/>
              <a:t>	Comprehensive observation-based data used to revise 7 standardized statewide curricula</a:t>
            </a:r>
            <a:endParaRPr lang="en-US" sz="1200" smtClean="0"/>
          </a:p>
          <a:p>
            <a:pPr eaLnBrk="1" hangingPunct="1">
              <a:lnSpc>
                <a:spcPct val="90000"/>
              </a:lnSpc>
            </a:pPr>
            <a:r>
              <a:rPr lang="en-US" sz="2400" b="1" smtClean="0"/>
              <a:t>Level 3:</a:t>
            </a:r>
            <a:r>
              <a:rPr lang="en-US" sz="2400" smtClean="0"/>
              <a:t> </a:t>
            </a:r>
            <a:r>
              <a:rPr lang="en-US" sz="2400" b="1" smtClean="0"/>
              <a:t>Satisfaction data –</a:t>
            </a:r>
            <a:r>
              <a:rPr lang="en-US" sz="2400" smtClean="0"/>
              <a:t> collected at regional level only</a:t>
            </a:r>
            <a:endParaRPr lang="en-US" sz="2400" i="1" smtClean="0"/>
          </a:p>
          <a:p>
            <a:pPr lvl="1" eaLnBrk="1" hangingPunct="1">
              <a:lnSpc>
                <a:spcPct val="90000"/>
              </a:lnSpc>
              <a:buFontTx/>
              <a:buNone/>
            </a:pPr>
            <a:endParaRPr lang="en-US" sz="2400" i="1"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4819" name="Rectangle 2"/>
          <p:cNvSpPr>
            <a:spLocks noGrp="1" noChangeArrowheads="1"/>
          </p:cNvSpPr>
          <p:nvPr>
            <p:ph type="title" idx="4294967295"/>
          </p:nvPr>
        </p:nvSpPr>
        <p:spPr/>
        <p:txBody>
          <a:bodyPr/>
          <a:lstStyle/>
          <a:p>
            <a:pPr eaLnBrk="1" hangingPunct="1"/>
            <a:r>
              <a:rPr lang="en-US" sz="4000" smtClean="0"/>
              <a:t/>
            </a:r>
            <a:br>
              <a:rPr lang="en-US" sz="4000" smtClean="0"/>
            </a:br>
            <a:r>
              <a:rPr lang="en-US" sz="4000" smtClean="0"/>
              <a:t>What do we know now?</a:t>
            </a:r>
            <a:br>
              <a:rPr lang="en-US" sz="4000" smtClean="0"/>
            </a:br>
            <a:r>
              <a:rPr lang="en-US" sz="3600" smtClean="0"/>
              <a:t>(Summary of Progress/Results by Level)</a:t>
            </a:r>
          </a:p>
        </p:txBody>
      </p:sp>
      <p:sp>
        <p:nvSpPr>
          <p:cNvPr id="24580" name="Rectangle 3"/>
          <p:cNvSpPr>
            <a:spLocks noGrp="1" noChangeArrowheads="1"/>
          </p:cNvSpPr>
          <p:nvPr>
            <p:ph type="body" idx="4294967295"/>
          </p:nvPr>
        </p:nvSpPr>
        <p:spPr>
          <a:xfrm>
            <a:off x="533400" y="1828800"/>
            <a:ext cx="7924800" cy="4114800"/>
          </a:xfrm>
        </p:spPr>
        <p:txBody>
          <a:bodyPr/>
          <a:lstStyle/>
          <a:p>
            <a:pPr marL="0" indent="0" eaLnBrk="1" hangingPunct="1">
              <a:lnSpc>
                <a:spcPct val="90000"/>
              </a:lnSpc>
              <a:buFontTx/>
              <a:buNone/>
              <a:defRPr/>
            </a:pPr>
            <a:endParaRPr lang="en-US" sz="2400" dirty="0" smtClean="0"/>
          </a:p>
          <a:p>
            <a:pPr eaLnBrk="1" hangingPunct="1">
              <a:lnSpc>
                <a:spcPct val="90000"/>
              </a:lnSpc>
              <a:defRPr/>
            </a:pPr>
            <a:r>
              <a:rPr lang="en-US" sz="2400" b="1" dirty="0" smtClean="0"/>
              <a:t>Level 4:</a:t>
            </a:r>
            <a:r>
              <a:rPr lang="en-US" sz="2400" dirty="0" smtClean="0"/>
              <a:t> </a:t>
            </a:r>
            <a:r>
              <a:rPr lang="en-US" sz="2400" b="1" dirty="0" smtClean="0"/>
              <a:t>Knowledge test data – </a:t>
            </a:r>
          </a:p>
          <a:p>
            <a:pPr lvl="1" eaLnBrk="1" hangingPunct="1">
              <a:lnSpc>
                <a:spcPct val="90000"/>
              </a:lnSpc>
              <a:defRPr/>
            </a:pPr>
            <a:r>
              <a:rPr lang="en-US" sz="2400" dirty="0" smtClean="0"/>
              <a:t>Pre &amp; Post </a:t>
            </a:r>
            <a:r>
              <a:rPr lang="en-US" sz="2400" i="1" dirty="0" smtClean="0"/>
              <a:t>(3 multi-day curricula)</a:t>
            </a:r>
          </a:p>
          <a:p>
            <a:pPr lvl="1" eaLnBrk="1" hangingPunct="1">
              <a:lnSpc>
                <a:spcPct val="90000"/>
              </a:lnSpc>
              <a:defRPr/>
            </a:pPr>
            <a:r>
              <a:rPr lang="en-US" sz="2400" dirty="0" smtClean="0"/>
              <a:t>Post-only </a:t>
            </a:r>
            <a:r>
              <a:rPr lang="en-US" sz="2400" i="1" dirty="0" smtClean="0"/>
              <a:t>(1 single-day curriculum)</a:t>
            </a:r>
          </a:p>
          <a:p>
            <a:pPr lvl="1" eaLnBrk="1" hangingPunct="1">
              <a:lnSpc>
                <a:spcPct val="90000"/>
              </a:lnSpc>
              <a:defRPr/>
            </a:pPr>
            <a:r>
              <a:rPr lang="en-US" sz="2400" i="1" dirty="0" smtClean="0">
                <a:solidFill>
                  <a:srgbClr val="69A12B"/>
                </a:solidFill>
              </a:rPr>
              <a:t>Significant learning from pre- to post-test (See sample report)</a:t>
            </a:r>
          </a:p>
          <a:p>
            <a:pPr lvl="1" eaLnBrk="1" hangingPunct="1">
              <a:lnSpc>
                <a:spcPct val="90000"/>
              </a:lnSpc>
              <a:defRPr/>
            </a:pPr>
            <a:r>
              <a:rPr lang="en-US" sz="2400" i="1" dirty="0" smtClean="0">
                <a:solidFill>
                  <a:srgbClr val="69A12B"/>
                </a:solidFill>
              </a:rPr>
              <a:t>IV-E Effects</a:t>
            </a:r>
          </a:p>
          <a:p>
            <a:pPr eaLnBrk="1" hangingPunct="1">
              <a:lnSpc>
                <a:spcPct val="90000"/>
              </a:lnSpc>
              <a:defRPr/>
            </a:pPr>
            <a:endParaRPr lang="en-US" sz="2400" i="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b="1" smtClean="0"/>
              <a:t>Examples of Findings: Training Evaluation of IV-E vs. non IV-E</a:t>
            </a:r>
          </a:p>
        </p:txBody>
      </p:sp>
      <p:sp>
        <p:nvSpPr>
          <p:cNvPr id="35843" name="Rectangle 3"/>
          <p:cNvSpPr>
            <a:spLocks noGrp="1" noChangeArrowheads="1"/>
          </p:cNvSpPr>
          <p:nvPr>
            <p:ph type="body" sz="half" idx="1"/>
          </p:nvPr>
        </p:nvSpPr>
        <p:spPr/>
        <p:txBody>
          <a:bodyPr/>
          <a:lstStyle/>
          <a:p>
            <a:pPr>
              <a:lnSpc>
                <a:spcPct val="80000"/>
              </a:lnSpc>
            </a:pPr>
            <a:r>
              <a:rPr lang="en-US" sz="1600" b="1" smtClean="0"/>
              <a:t>Family Engagement &amp; Case Planning Test Versions: </a:t>
            </a:r>
            <a:r>
              <a:rPr lang="en-US" sz="1600" smtClean="0"/>
              <a:t>1.25, 1.26.</a:t>
            </a:r>
          </a:p>
          <a:p>
            <a:pPr>
              <a:lnSpc>
                <a:spcPct val="80000"/>
              </a:lnSpc>
            </a:pPr>
            <a:endParaRPr lang="en-US" sz="1600" b="1" smtClean="0"/>
          </a:p>
          <a:p>
            <a:pPr>
              <a:lnSpc>
                <a:spcPct val="80000"/>
              </a:lnSpc>
            </a:pPr>
            <a:r>
              <a:rPr lang="en-US" sz="1600" b="1" smtClean="0"/>
              <a:t>Date Range: </a:t>
            </a:r>
            <a:r>
              <a:rPr lang="en-US" sz="1600" smtClean="0"/>
              <a:t>Classes conducted between January 2008 and December 2008.</a:t>
            </a:r>
          </a:p>
          <a:p>
            <a:pPr>
              <a:lnSpc>
                <a:spcPct val="80000"/>
              </a:lnSpc>
            </a:pPr>
            <a:endParaRPr lang="en-US" sz="1600" b="1" smtClean="0"/>
          </a:p>
          <a:p>
            <a:pPr>
              <a:lnSpc>
                <a:spcPct val="80000"/>
              </a:lnSpc>
            </a:pPr>
            <a:r>
              <a:rPr lang="en-US" sz="1600" b="1" smtClean="0"/>
              <a:t>N=743 </a:t>
            </a:r>
            <a:r>
              <a:rPr lang="en-US" sz="1600" smtClean="0"/>
              <a:t>complete pairs of pre‐ and post‐tests.</a:t>
            </a:r>
          </a:p>
          <a:p>
            <a:pPr>
              <a:lnSpc>
                <a:spcPct val="80000"/>
              </a:lnSpc>
            </a:pPr>
            <a:endParaRPr lang="en-US" sz="1600" smtClean="0"/>
          </a:p>
          <a:p>
            <a:pPr>
              <a:lnSpc>
                <a:spcPct val="80000"/>
              </a:lnSpc>
            </a:pPr>
            <a:r>
              <a:rPr lang="en-US" sz="1600" smtClean="0"/>
              <a:t>Gains from pre‐ to post‐test are statistically significant for both Title IV‐E and non‐IV‐E participants.</a:t>
            </a:r>
          </a:p>
          <a:p>
            <a:pPr>
              <a:lnSpc>
                <a:spcPct val="80000"/>
              </a:lnSpc>
            </a:pPr>
            <a:endParaRPr lang="en-US" sz="1600" smtClean="0"/>
          </a:p>
          <a:p>
            <a:pPr>
              <a:lnSpc>
                <a:spcPct val="80000"/>
              </a:lnSpc>
            </a:pPr>
            <a:r>
              <a:rPr lang="en-US" sz="1600" smtClean="0"/>
              <a:t>Title IV‐E participants scored higher at pre‐test and post‐test than non‐Title IV‐E participants. </a:t>
            </a:r>
          </a:p>
          <a:p>
            <a:pPr>
              <a:lnSpc>
                <a:spcPct val="80000"/>
              </a:lnSpc>
            </a:pPr>
            <a:endParaRPr lang="en-US" sz="1600" smtClean="0"/>
          </a:p>
          <a:p>
            <a:pPr>
              <a:lnSpc>
                <a:spcPct val="80000"/>
              </a:lnSpc>
            </a:pPr>
            <a:r>
              <a:rPr lang="en-US" sz="1600" b="1" smtClean="0"/>
              <a:t>These differences are statistically significant.</a:t>
            </a:r>
          </a:p>
          <a:p>
            <a:pPr>
              <a:lnSpc>
                <a:spcPct val="80000"/>
              </a:lnSpc>
            </a:pPr>
            <a:endParaRPr lang="en-US" sz="1600" smtClean="0"/>
          </a:p>
        </p:txBody>
      </p:sp>
      <p:pic>
        <p:nvPicPr>
          <p:cNvPr id="35844" name="Picture 4"/>
          <p:cNvPicPr>
            <a:picLocks noChangeAspect="1" noChangeArrowheads="1"/>
          </p:cNvPicPr>
          <p:nvPr>
            <p:ph type="chart" sz="half" idx="2"/>
          </p:nvPr>
        </p:nvPicPr>
        <p:blipFill>
          <a:blip r:embed="rId3" cstate="print"/>
          <a:srcRect/>
          <a:stretch>
            <a:fillRect/>
          </a:stretch>
        </p:blipFill>
        <p:spPr>
          <a:xfrm>
            <a:off x="4419600" y="1752600"/>
            <a:ext cx="4495800" cy="43434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6867" name="Rectangle 2"/>
          <p:cNvSpPr>
            <a:spLocks noGrp="1" noChangeArrowheads="1"/>
          </p:cNvSpPr>
          <p:nvPr>
            <p:ph type="title" idx="4294967295"/>
          </p:nvPr>
        </p:nvSpPr>
        <p:spPr/>
        <p:txBody>
          <a:bodyPr/>
          <a:lstStyle/>
          <a:p>
            <a:pPr eaLnBrk="1" hangingPunct="1"/>
            <a:r>
              <a:rPr lang="en-US" sz="4000" smtClean="0"/>
              <a:t>Summary of Progress/Results, cont’d</a:t>
            </a:r>
          </a:p>
        </p:txBody>
      </p:sp>
      <p:sp>
        <p:nvSpPr>
          <p:cNvPr id="36868" name="Rectangle 3"/>
          <p:cNvSpPr>
            <a:spLocks noGrp="1" noChangeArrowheads="1"/>
          </p:cNvSpPr>
          <p:nvPr>
            <p:ph type="body" idx="4294967295"/>
          </p:nvPr>
        </p:nvSpPr>
        <p:spPr>
          <a:xfrm>
            <a:off x="457200" y="1600200"/>
            <a:ext cx="8229600" cy="4292600"/>
          </a:xfrm>
        </p:spPr>
        <p:txBody>
          <a:bodyPr/>
          <a:lstStyle/>
          <a:p>
            <a:pPr eaLnBrk="1" hangingPunct="1">
              <a:lnSpc>
                <a:spcPct val="90000"/>
              </a:lnSpc>
              <a:buFontTx/>
              <a:buNone/>
            </a:pPr>
            <a:endParaRPr lang="en-US" sz="1200" smtClean="0"/>
          </a:p>
          <a:p>
            <a:pPr eaLnBrk="1" hangingPunct="1">
              <a:lnSpc>
                <a:spcPct val="90000"/>
              </a:lnSpc>
            </a:pPr>
            <a:r>
              <a:rPr lang="en-US" sz="2400" b="1" smtClean="0"/>
              <a:t>Level 5</a:t>
            </a:r>
            <a:r>
              <a:rPr lang="en-US" sz="2400" smtClean="0"/>
              <a:t>: </a:t>
            </a:r>
            <a:r>
              <a:rPr lang="en-US" sz="2400" b="1" smtClean="0"/>
              <a:t>Skill assessment in classroom</a:t>
            </a:r>
            <a:r>
              <a:rPr lang="en-US" sz="2400" smtClean="0"/>
              <a:t> </a:t>
            </a:r>
            <a:r>
              <a:rPr lang="en-US" sz="2400" i="1" smtClean="0"/>
              <a:t>(2 Curricula with embedded skills assessment)</a:t>
            </a:r>
            <a:r>
              <a:rPr lang="en-US" sz="2400" smtClean="0"/>
              <a:t> – Majority of new CWWs made 3 out of 4 correct decisions when asked to indicate whether or not child maltreatment occurred. </a:t>
            </a:r>
          </a:p>
          <a:p>
            <a:pPr eaLnBrk="1" hangingPunct="1">
              <a:lnSpc>
                <a:spcPct val="90000"/>
              </a:lnSpc>
            </a:pPr>
            <a:r>
              <a:rPr lang="en-US" sz="2400" b="1" smtClean="0"/>
              <a:t>Level 6:</a:t>
            </a:r>
            <a:r>
              <a:rPr lang="en-US" sz="2400" smtClean="0"/>
              <a:t> </a:t>
            </a:r>
            <a:r>
              <a:rPr lang="en-US" sz="2400" b="1" smtClean="0"/>
              <a:t>Transfer of Learning</a:t>
            </a:r>
            <a:r>
              <a:rPr lang="en-US" sz="2400" smtClean="0"/>
              <a:t> – </a:t>
            </a:r>
          </a:p>
          <a:p>
            <a:pPr eaLnBrk="1" hangingPunct="1">
              <a:lnSpc>
                <a:spcPct val="90000"/>
              </a:lnSpc>
              <a:buFontTx/>
              <a:buNone/>
            </a:pPr>
            <a:r>
              <a:rPr lang="en-US" sz="2400" smtClean="0"/>
              <a:t>	Completed regional studies on Transfer and Field Training.  </a:t>
            </a:r>
            <a:r>
              <a:rPr lang="en-US" sz="2400" i="1" smtClean="0"/>
              <a:t>(See 2009 White Paper, noted at end of this PPT.)</a:t>
            </a:r>
          </a:p>
          <a:p>
            <a:pPr eaLnBrk="1" hangingPunct="1">
              <a:lnSpc>
                <a:spcPct val="90000"/>
              </a:lnSpc>
            </a:pPr>
            <a:endParaRPr lang="en-US" sz="1200" i="1" smtClean="0"/>
          </a:p>
          <a:p>
            <a:pPr eaLnBrk="1" hangingPunct="1">
              <a:lnSpc>
                <a:spcPct val="90000"/>
              </a:lnSpc>
            </a:pPr>
            <a:r>
              <a:rPr lang="en-US" sz="2400" b="1" smtClean="0"/>
              <a:t>Level 7: Outcomes level – </a:t>
            </a:r>
          </a:p>
          <a:p>
            <a:pPr eaLnBrk="1" hangingPunct="1">
              <a:lnSpc>
                <a:spcPct val="90000"/>
              </a:lnSpc>
              <a:buFontTx/>
              <a:buNone/>
            </a:pPr>
            <a:r>
              <a:rPr lang="en-US" sz="2400" smtClean="0"/>
              <a:t>	Focused on building blocks/chain of evidence  </a:t>
            </a:r>
          </a:p>
          <a:p>
            <a:pPr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7891" name="Rectangle 6"/>
          <p:cNvSpPr>
            <a:spLocks noGrp="1" noChangeArrowheads="1"/>
          </p:cNvSpPr>
          <p:nvPr>
            <p:ph type="title" idx="4294967295"/>
          </p:nvPr>
        </p:nvSpPr>
        <p:spPr/>
        <p:txBody>
          <a:bodyPr/>
          <a:lstStyle/>
          <a:p>
            <a:pPr eaLnBrk="1" hangingPunct="1"/>
            <a:r>
              <a:rPr lang="en-US" smtClean="0"/>
              <a:t>Where are We Going?</a:t>
            </a:r>
          </a:p>
        </p:txBody>
      </p:sp>
      <p:pic>
        <p:nvPicPr>
          <p:cNvPr id="37892" name="Picture 9" descr="MPj04423630000[1]"/>
          <p:cNvPicPr>
            <a:picLocks noChangeAspect="1" noChangeArrowheads="1"/>
          </p:cNvPicPr>
          <p:nvPr/>
        </p:nvPicPr>
        <p:blipFill>
          <a:blip r:embed="rId3" cstate="print"/>
          <a:srcRect/>
          <a:stretch>
            <a:fillRect/>
          </a:stretch>
        </p:blipFill>
        <p:spPr bwMode="auto">
          <a:xfrm>
            <a:off x="685800" y="1600200"/>
            <a:ext cx="7696200" cy="451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8915" name="Rectangle 2"/>
          <p:cNvSpPr>
            <a:spLocks noGrp="1" noChangeArrowheads="1"/>
          </p:cNvSpPr>
          <p:nvPr>
            <p:ph type="title" idx="4294967295"/>
          </p:nvPr>
        </p:nvSpPr>
        <p:spPr/>
        <p:txBody>
          <a:bodyPr/>
          <a:lstStyle/>
          <a:p>
            <a:pPr eaLnBrk="1" hangingPunct="1"/>
            <a:r>
              <a:rPr lang="en-US" smtClean="0"/>
              <a:t>Where Are We Going (by Level)?</a:t>
            </a:r>
          </a:p>
        </p:txBody>
      </p:sp>
      <p:sp>
        <p:nvSpPr>
          <p:cNvPr id="38916" name="Rectangle 3"/>
          <p:cNvSpPr>
            <a:spLocks noGrp="1" noChangeArrowheads="1"/>
          </p:cNvSpPr>
          <p:nvPr>
            <p:ph type="body" idx="4294967295"/>
          </p:nvPr>
        </p:nvSpPr>
        <p:spPr>
          <a:xfrm>
            <a:off x="457200" y="1447800"/>
            <a:ext cx="7924800" cy="4419600"/>
          </a:xfrm>
        </p:spPr>
        <p:txBody>
          <a:bodyPr/>
          <a:lstStyle/>
          <a:p>
            <a:pPr eaLnBrk="1" hangingPunct="1"/>
            <a:endParaRPr lang="en-US" sz="2400" b="1" smtClean="0"/>
          </a:p>
          <a:p>
            <a:pPr eaLnBrk="1" hangingPunct="1"/>
            <a:r>
              <a:rPr lang="en-US" sz="2400" b="1" smtClean="0"/>
              <a:t>Level 1: Demographic data</a:t>
            </a:r>
            <a:r>
              <a:rPr lang="en-US" sz="2400" smtClean="0"/>
              <a:t> – continue collection</a:t>
            </a:r>
          </a:p>
          <a:p>
            <a:pPr eaLnBrk="1" hangingPunct="1">
              <a:buFontTx/>
              <a:buNone/>
            </a:pPr>
            <a:r>
              <a:rPr lang="en-US" sz="2400" smtClean="0"/>
              <a:t>	Analyze lineworker, supervisor, IV-E trainee test data, added section on expectations for the work</a:t>
            </a:r>
          </a:p>
          <a:p>
            <a:pPr eaLnBrk="1" hangingPunct="1"/>
            <a:endParaRPr lang="en-US" sz="1400" smtClean="0"/>
          </a:p>
          <a:p>
            <a:pPr eaLnBrk="1" hangingPunct="1"/>
            <a:r>
              <a:rPr lang="en-US" sz="2400" b="1" smtClean="0"/>
              <a:t>Level 2: Formative evaluation data</a:t>
            </a:r>
            <a:r>
              <a:rPr lang="en-US" sz="2400" smtClean="0"/>
              <a:t> – continue collection &amp; integration.  Revise forms for observers/trainers; develop forms for e-learning platform.</a:t>
            </a:r>
          </a:p>
          <a:p>
            <a:pPr eaLnBrk="1" hangingPunct="1"/>
            <a:endParaRPr lang="en-US" sz="1400" smtClean="0"/>
          </a:p>
          <a:p>
            <a:pPr eaLnBrk="1" hangingPunct="1"/>
            <a:r>
              <a:rPr lang="en-US" sz="2400" b="1" smtClean="0"/>
              <a:t>Level 3:</a:t>
            </a:r>
            <a:r>
              <a:rPr lang="en-US" sz="2400" smtClean="0"/>
              <a:t> </a:t>
            </a:r>
            <a:r>
              <a:rPr lang="en-US" sz="2400" b="1" smtClean="0"/>
              <a:t>Satisfaction data</a:t>
            </a:r>
            <a:r>
              <a:rPr lang="en-US" sz="2400" smtClean="0"/>
              <a:t> – continue regional/county collection</a:t>
            </a:r>
          </a:p>
          <a:p>
            <a:pPr eaLnBrk="1" hangingPunct="1"/>
            <a:endParaRPr 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39939" name="Rectangle 2"/>
          <p:cNvSpPr>
            <a:spLocks noGrp="1" noChangeArrowheads="1"/>
          </p:cNvSpPr>
          <p:nvPr>
            <p:ph type="title" idx="4294967295"/>
          </p:nvPr>
        </p:nvSpPr>
        <p:spPr/>
        <p:txBody>
          <a:bodyPr/>
          <a:lstStyle/>
          <a:p>
            <a:pPr eaLnBrk="1" hangingPunct="1"/>
            <a:r>
              <a:rPr lang="en-US" smtClean="0"/>
              <a:t>Where Are We Going? (cont’d…)</a:t>
            </a:r>
          </a:p>
        </p:txBody>
      </p:sp>
      <p:sp>
        <p:nvSpPr>
          <p:cNvPr id="39940" name="Rectangle 3"/>
          <p:cNvSpPr>
            <a:spLocks noGrp="1" noChangeArrowheads="1"/>
          </p:cNvSpPr>
          <p:nvPr>
            <p:ph type="body" idx="4294967295"/>
          </p:nvPr>
        </p:nvSpPr>
        <p:spPr/>
        <p:txBody>
          <a:bodyPr/>
          <a:lstStyle/>
          <a:p>
            <a:pPr eaLnBrk="1" hangingPunct="1">
              <a:lnSpc>
                <a:spcPct val="90000"/>
              </a:lnSpc>
              <a:buFontTx/>
              <a:buNone/>
            </a:pPr>
            <a:endParaRPr lang="en-US" sz="2400" b="1" smtClean="0"/>
          </a:p>
          <a:p>
            <a:pPr eaLnBrk="1" hangingPunct="1">
              <a:lnSpc>
                <a:spcPct val="90000"/>
              </a:lnSpc>
            </a:pPr>
            <a:r>
              <a:rPr lang="en-US" sz="2400" b="1" smtClean="0"/>
              <a:t>Level 4: Knowledge tests – continue</a:t>
            </a:r>
          </a:p>
          <a:p>
            <a:pPr lvl="1" eaLnBrk="1" hangingPunct="1">
              <a:lnSpc>
                <a:spcPct val="90000"/>
              </a:lnSpc>
            </a:pPr>
            <a:r>
              <a:rPr lang="en-US" sz="2400" smtClean="0"/>
              <a:t>Move toward more diagnostic testing (focused on key knowledge)</a:t>
            </a:r>
          </a:p>
          <a:p>
            <a:pPr lvl="1" eaLnBrk="1" hangingPunct="1">
              <a:lnSpc>
                <a:spcPct val="90000"/>
              </a:lnSpc>
            </a:pPr>
            <a:r>
              <a:rPr lang="en-US" sz="2400" smtClean="0"/>
              <a:t>Continue to analyze differential functioning of items based on demographic characteristics</a:t>
            </a:r>
          </a:p>
          <a:p>
            <a:pPr lvl="1" eaLnBrk="1" hangingPunct="1">
              <a:lnSpc>
                <a:spcPct val="90000"/>
              </a:lnSpc>
            </a:pPr>
            <a:r>
              <a:rPr lang="en-US" sz="2400" smtClean="0"/>
              <a:t>Pilot study to assess possible effect of stereotype threat in trainee test performance (SDSU site)</a:t>
            </a:r>
          </a:p>
          <a:p>
            <a:pPr lvl="1" eaLnBrk="1" hangingPunct="1">
              <a:lnSpc>
                <a:spcPct val="90000"/>
              </a:lnSpc>
            </a:pPr>
            <a:r>
              <a:rPr lang="en-US" sz="2400" smtClean="0"/>
              <a:t>Explore trainer-level differences in test item performance</a:t>
            </a:r>
          </a:p>
          <a:p>
            <a:pPr lvl="1" eaLnBrk="1" hangingPunct="1">
              <a:lnSpc>
                <a:spcPct val="90000"/>
              </a:lnSpc>
            </a:pPr>
            <a:r>
              <a:rPr lang="en-US" sz="2400" smtClean="0"/>
              <a:t>Compare/monitor Title IV-E vs. non-IV-E performance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40963" name="Rectangle 2"/>
          <p:cNvSpPr>
            <a:spLocks noGrp="1" noChangeArrowheads="1"/>
          </p:cNvSpPr>
          <p:nvPr>
            <p:ph type="title" idx="4294967295"/>
          </p:nvPr>
        </p:nvSpPr>
        <p:spPr/>
        <p:txBody>
          <a:bodyPr/>
          <a:lstStyle/>
          <a:p>
            <a:pPr eaLnBrk="1" hangingPunct="1"/>
            <a:r>
              <a:rPr lang="en-US" smtClean="0"/>
              <a:t>Where Are We Going? (cont’d…)</a:t>
            </a:r>
          </a:p>
        </p:txBody>
      </p:sp>
      <p:sp>
        <p:nvSpPr>
          <p:cNvPr id="40964" name="Rectangle 3"/>
          <p:cNvSpPr>
            <a:spLocks noGrp="1" noChangeArrowheads="1"/>
          </p:cNvSpPr>
          <p:nvPr>
            <p:ph type="body" idx="4294967295"/>
          </p:nvPr>
        </p:nvSpPr>
        <p:spPr>
          <a:xfrm>
            <a:off x="381000" y="1600200"/>
            <a:ext cx="8229600" cy="4343400"/>
          </a:xfrm>
        </p:spPr>
        <p:txBody>
          <a:bodyPr/>
          <a:lstStyle/>
          <a:p>
            <a:pPr eaLnBrk="1" hangingPunct="1">
              <a:buFontTx/>
              <a:buNone/>
            </a:pPr>
            <a:endParaRPr lang="en-US" sz="2400" b="1" smtClean="0"/>
          </a:p>
          <a:p>
            <a:pPr eaLnBrk="1" hangingPunct="1"/>
            <a:r>
              <a:rPr lang="en-US" sz="2400" b="1" smtClean="0"/>
              <a:t>Level 5: Skill assessment in classroom - continue</a:t>
            </a:r>
          </a:p>
          <a:p>
            <a:pPr lvl="1" eaLnBrk="1" hangingPunct="1"/>
            <a:r>
              <a:rPr lang="en-US" sz="2400" smtClean="0"/>
              <a:t>Continue to analyze differential performance: Physical Abuse and Sexual Abuse Identification</a:t>
            </a:r>
          </a:p>
          <a:p>
            <a:pPr lvl="1" eaLnBrk="1" hangingPunct="1"/>
            <a:r>
              <a:rPr lang="en-US" sz="2400" smtClean="0"/>
              <a:t>Pilot SDM</a:t>
            </a:r>
            <a:r>
              <a:rPr lang="en-US" sz="2400" baseline="30000" smtClean="0"/>
              <a:t>TM</a:t>
            </a:r>
            <a:r>
              <a:rPr lang="en-US" sz="2400" smtClean="0"/>
              <a:t> version of the </a:t>
            </a:r>
            <a:r>
              <a:rPr lang="en-US" sz="2400" i="1" smtClean="0"/>
              <a:t>Critical Thinking in Child Welfare Assessment: Safety, Risk &amp; Protective Capacity</a:t>
            </a:r>
            <a:r>
              <a:rPr lang="en-US" sz="2400" smtClean="0"/>
              <a:t> curriculum (assessment curriculum specific to CA Assessment tool)</a:t>
            </a:r>
          </a:p>
          <a:p>
            <a:pPr lvl="1" eaLnBrk="1" hangingPunct="1"/>
            <a:r>
              <a:rPr lang="en-US" sz="2400" smtClean="0"/>
              <a:t>Revise and continue </a:t>
            </a:r>
            <a:r>
              <a:rPr lang="en-US" sz="2400" i="1" smtClean="0"/>
              <a:t>Casework Supervision</a:t>
            </a:r>
            <a:r>
              <a:rPr lang="en-US" sz="2400" smtClean="0"/>
              <a:t> module</a:t>
            </a:r>
          </a:p>
          <a:p>
            <a:pPr lvl="1" eaLnBrk="1" hangingPunct="1"/>
            <a:r>
              <a:rPr lang="en-US" sz="2400" smtClean="0"/>
              <a:t>Pilot neglect scenario as part of an embedded eval (SDSU site)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Today’s Discussion</a:t>
            </a:r>
          </a:p>
        </p:txBody>
      </p:sp>
      <p:sp>
        <p:nvSpPr>
          <p:cNvPr id="6147" name="Rectangle 3"/>
          <p:cNvSpPr>
            <a:spLocks noGrp="1" noChangeArrowheads="1"/>
          </p:cNvSpPr>
          <p:nvPr>
            <p:ph type="body" idx="1"/>
          </p:nvPr>
        </p:nvSpPr>
        <p:spPr/>
        <p:txBody>
          <a:bodyPr/>
          <a:lstStyle/>
          <a:p>
            <a:pPr>
              <a:lnSpc>
                <a:spcPct val="80000"/>
              </a:lnSpc>
            </a:pPr>
            <a:r>
              <a:rPr lang="en-US" sz="2200" smtClean="0"/>
              <a:t>Review of Evaluations thus far: </a:t>
            </a:r>
          </a:p>
          <a:p>
            <a:pPr lvl="1">
              <a:lnSpc>
                <a:spcPct val="80000"/>
              </a:lnSpc>
            </a:pPr>
            <a:r>
              <a:rPr lang="en-US" sz="2000" smtClean="0"/>
              <a:t>Title IV-E Stipend Program—MSW/BASW program that provides specialized preparation for work in Public Child Welfare Agencies</a:t>
            </a:r>
          </a:p>
          <a:p>
            <a:pPr lvl="1">
              <a:lnSpc>
                <a:spcPct val="80000"/>
              </a:lnSpc>
            </a:pPr>
            <a:r>
              <a:rPr lang="en-US" sz="2000" smtClean="0"/>
              <a:t>In-Service Training Program for Child Welfare—develops common and specialized in-service curriculum for Public Child Welfare Agencies</a:t>
            </a:r>
          </a:p>
          <a:p>
            <a:pPr lvl="1">
              <a:lnSpc>
                <a:spcPct val="80000"/>
              </a:lnSpc>
            </a:pPr>
            <a:r>
              <a:rPr lang="en-US" sz="2000" smtClean="0"/>
              <a:t>Mental Health Program—MSW program that provides specialist preparation for work in Mental Health Agencies</a:t>
            </a:r>
            <a:r>
              <a:rPr lang="en-US" sz="2200" smtClean="0"/>
              <a:t> </a:t>
            </a:r>
          </a:p>
          <a:p>
            <a:pPr lvl="1">
              <a:lnSpc>
                <a:spcPct val="80000"/>
              </a:lnSpc>
              <a:buFontTx/>
              <a:buNone/>
            </a:pPr>
            <a:endParaRPr lang="en-US" sz="2000" smtClean="0"/>
          </a:p>
          <a:p>
            <a:pPr>
              <a:lnSpc>
                <a:spcPct val="80000"/>
              </a:lnSpc>
            </a:pPr>
            <a:r>
              <a:rPr lang="en-US" sz="2200" smtClean="0"/>
              <a:t>Discussion of where we are headed: </a:t>
            </a:r>
          </a:p>
          <a:p>
            <a:pPr lvl="1">
              <a:lnSpc>
                <a:spcPct val="80000"/>
              </a:lnSpc>
            </a:pPr>
            <a:r>
              <a:rPr lang="en-US" sz="2000" smtClean="0"/>
              <a:t>A conceptual model for integrating the evaluations using theoretical constructs and longitudinal design as guiding principles</a:t>
            </a:r>
          </a:p>
          <a:p>
            <a:pPr lvl="1">
              <a:lnSpc>
                <a:spcPct val="80000"/>
              </a:lnSpc>
            </a:pPr>
            <a:r>
              <a:rPr lang="en-US" sz="2000" smtClean="0"/>
              <a:t>Evaluation goal to improve our ability to better assess the impact of these programs on practice and client outcomes.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41987" name="Rectangle 2"/>
          <p:cNvSpPr>
            <a:spLocks noGrp="1" noChangeArrowheads="1"/>
          </p:cNvSpPr>
          <p:nvPr>
            <p:ph type="title" idx="4294967295"/>
          </p:nvPr>
        </p:nvSpPr>
        <p:spPr/>
        <p:txBody>
          <a:bodyPr/>
          <a:lstStyle/>
          <a:p>
            <a:pPr eaLnBrk="1" hangingPunct="1"/>
            <a:r>
              <a:rPr lang="en-US" smtClean="0"/>
              <a:t>Where Are We Going? (cont’d…)</a:t>
            </a:r>
          </a:p>
        </p:txBody>
      </p:sp>
      <p:sp>
        <p:nvSpPr>
          <p:cNvPr id="41988" name="Rectangle 3"/>
          <p:cNvSpPr>
            <a:spLocks noGrp="1" noChangeArrowheads="1"/>
          </p:cNvSpPr>
          <p:nvPr>
            <p:ph type="body" idx="4294967295"/>
          </p:nvPr>
        </p:nvSpPr>
        <p:spPr>
          <a:xfrm>
            <a:off x="609600" y="1600200"/>
            <a:ext cx="7924800" cy="4724400"/>
          </a:xfrm>
        </p:spPr>
        <p:txBody>
          <a:bodyPr/>
          <a:lstStyle/>
          <a:p>
            <a:pPr eaLnBrk="1" hangingPunct="1"/>
            <a:r>
              <a:rPr lang="en-US" sz="2400" b="1" smtClean="0"/>
              <a:t>Level 6: Transfer of Learning – Feasibility study</a:t>
            </a:r>
          </a:p>
          <a:p>
            <a:pPr eaLnBrk="1" hangingPunct="1"/>
            <a:r>
              <a:rPr lang="en-US" sz="2400" b="1" smtClean="0"/>
              <a:t>Level 7: Outcomes – Feasibility study, and</a:t>
            </a:r>
          </a:p>
          <a:p>
            <a:pPr lvl="1" eaLnBrk="1" hangingPunct="1">
              <a:buFontTx/>
              <a:buChar char="•"/>
            </a:pPr>
            <a:r>
              <a:rPr lang="en-US" sz="2400" smtClean="0"/>
              <a:t>Continue building Chain of Evidence to link training to outcomes.</a:t>
            </a:r>
          </a:p>
          <a:p>
            <a:pPr lvl="1" eaLnBrk="1" hangingPunct="1">
              <a:buFontTx/>
              <a:buNone/>
            </a:pPr>
            <a:endParaRPr lang="en-US" sz="1200" smtClean="0"/>
          </a:p>
          <a:p>
            <a:pPr eaLnBrk="1" hangingPunct="1"/>
            <a:r>
              <a:rPr lang="en-US" sz="2400" b="1" smtClean="0"/>
              <a:t>Other training evaluation projects, outside of levels 1-7:</a:t>
            </a:r>
          </a:p>
          <a:p>
            <a:pPr lvl="1" eaLnBrk="1" hangingPunct="1"/>
            <a:r>
              <a:rPr lang="en-US" sz="2400" smtClean="0"/>
              <a:t>Attitudes/Values Evaluation re CMI 1 (physical abuse): pilot by SDSU site.</a:t>
            </a:r>
          </a:p>
          <a:p>
            <a:pPr lvl="1" eaLnBrk="1" hangingPunct="1"/>
            <a:r>
              <a:rPr lang="en-US" sz="2400" smtClean="0"/>
              <a:t>Attitudes/Values Evaluation re CMI 2 (Sexual Abuse):  Collaboration with UNC School of Medicine.</a:t>
            </a:r>
          </a:p>
          <a:p>
            <a:pPr lvl="1" eaLnBrk="1" hangingPunct="1"/>
            <a:r>
              <a:rPr lang="en-US" sz="2400" smtClean="0"/>
              <a:t>Trainer Evaluation </a:t>
            </a:r>
          </a:p>
          <a:p>
            <a:pPr lvl="1" eaLnBrk="1" hangingPunct="1"/>
            <a:r>
              <a:rPr lang="en-US" sz="2400" smtClean="0"/>
              <a:t>Quality Assurance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sz="4000" smtClean="0"/>
              <a:t>MENTAL HEALTH PROGRAM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838200"/>
            <a:ext cx="8229600" cy="1143000"/>
          </a:xfrm>
        </p:spPr>
        <p:txBody>
          <a:bodyPr/>
          <a:lstStyle/>
          <a:p>
            <a:r>
              <a:rPr lang="en-US" sz="3200" smtClean="0"/>
              <a:t>MENTAL HEALTH WORKFORCE SHORTAGES</a:t>
            </a:r>
          </a:p>
        </p:txBody>
      </p:sp>
      <p:sp>
        <p:nvSpPr>
          <p:cNvPr id="44035" name="Rectangle 3"/>
          <p:cNvSpPr>
            <a:spLocks noGrp="1" noChangeArrowheads="1"/>
          </p:cNvSpPr>
          <p:nvPr>
            <p:ph type="body" idx="1"/>
          </p:nvPr>
        </p:nvSpPr>
        <p:spPr>
          <a:xfrm>
            <a:off x="457200" y="2514600"/>
            <a:ext cx="8229600" cy="4525963"/>
          </a:xfrm>
        </p:spPr>
        <p:txBody>
          <a:bodyPr/>
          <a:lstStyle/>
          <a:p>
            <a:pPr lvl="1">
              <a:buFontTx/>
              <a:buChar char="•"/>
            </a:pPr>
            <a:r>
              <a:rPr lang="en-US" sz="2400" smtClean="0"/>
              <a:t>2001: Approx. 4 million adults in California needed MH services</a:t>
            </a:r>
            <a:r>
              <a:rPr lang="en-US" sz="2400" baseline="40000" smtClean="0"/>
              <a:t>1</a:t>
            </a:r>
          </a:p>
          <a:p>
            <a:pPr lvl="1">
              <a:buFontTx/>
              <a:buNone/>
            </a:pPr>
            <a:endParaRPr lang="en-US" sz="2400" baseline="40000" smtClean="0"/>
          </a:p>
          <a:p>
            <a:pPr lvl="1">
              <a:buFontTx/>
              <a:buChar char="•"/>
            </a:pPr>
            <a:r>
              <a:rPr lang="en-US" sz="2400" smtClean="0"/>
              <a:t>2004-05: 600,000 clients received county MH services</a:t>
            </a:r>
            <a:r>
              <a:rPr lang="en-US" sz="2400" baseline="40000" smtClean="0"/>
              <a:t>2</a:t>
            </a:r>
          </a:p>
          <a:p>
            <a:pPr lvl="1">
              <a:buFontTx/>
              <a:buNone/>
            </a:pPr>
            <a:endParaRPr lang="en-US" sz="2400" baseline="40000" smtClean="0"/>
          </a:p>
          <a:p>
            <a:pPr lvl="1">
              <a:buFontTx/>
              <a:buChar char="•"/>
            </a:pPr>
            <a:r>
              <a:rPr lang="en-US" sz="2400" smtClean="0"/>
              <a:t>2008:  Vacancy rate for MH providers in California = 20-25%; higher in rural areas.</a:t>
            </a:r>
            <a:r>
              <a:rPr lang="en-US" sz="2400" baseline="40000" smtClean="0"/>
              <a:t>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685800"/>
            <a:ext cx="8229600" cy="1143000"/>
          </a:xfrm>
        </p:spPr>
        <p:txBody>
          <a:bodyPr/>
          <a:lstStyle/>
          <a:p>
            <a:r>
              <a:rPr lang="en-US" sz="3200" smtClean="0"/>
              <a:t>CALIFORNIA MENTAL HEALTH SOCIAL WORK WORKFORCE </a:t>
            </a:r>
            <a:br>
              <a:rPr lang="en-US" sz="3200" smtClean="0"/>
            </a:br>
            <a:r>
              <a:rPr lang="en-US" sz="3200" smtClean="0"/>
              <a:t>TRENDS</a:t>
            </a:r>
            <a:endParaRPr lang="en-US" sz="4000" smtClean="0"/>
          </a:p>
        </p:txBody>
      </p:sp>
      <p:sp>
        <p:nvSpPr>
          <p:cNvPr id="45059" name="Rectangle 3"/>
          <p:cNvSpPr>
            <a:spLocks noGrp="1" noChangeArrowheads="1"/>
          </p:cNvSpPr>
          <p:nvPr>
            <p:ph type="body" idx="1"/>
          </p:nvPr>
        </p:nvSpPr>
        <p:spPr>
          <a:xfrm>
            <a:off x="457200" y="2133600"/>
            <a:ext cx="8229600" cy="4525963"/>
          </a:xfrm>
        </p:spPr>
        <p:txBody>
          <a:bodyPr/>
          <a:lstStyle/>
          <a:p>
            <a:pPr marL="381000" indent="-381000">
              <a:lnSpc>
                <a:spcPct val="90000"/>
              </a:lnSpc>
              <a:buFontTx/>
              <a:buNone/>
            </a:pPr>
            <a:endParaRPr lang="en-US" smtClean="0"/>
          </a:p>
          <a:p>
            <a:pPr marL="381000" indent="-381000">
              <a:lnSpc>
                <a:spcPct val="90000"/>
              </a:lnSpc>
            </a:pPr>
            <a:r>
              <a:rPr lang="en-US" sz="2400" smtClean="0"/>
              <a:t>2000 – 2010:  # of social work graduate programs increased from 13 to 20 Council on Social Work accredited programs or accreditation candidates.</a:t>
            </a:r>
          </a:p>
          <a:p>
            <a:pPr marL="381000" indent="-381000">
              <a:lnSpc>
                <a:spcPct val="90000"/>
              </a:lnSpc>
            </a:pPr>
            <a:endParaRPr lang="en-US" sz="2400" smtClean="0"/>
          </a:p>
          <a:p>
            <a:pPr marL="381000" indent="-381000">
              <a:lnSpc>
                <a:spcPct val="90000"/>
              </a:lnSpc>
            </a:pPr>
            <a:r>
              <a:rPr lang="en-US" sz="2400" smtClean="0"/>
              <a:t>2007: 15,560 LCSWs represent 21.5% of all licensed MH professionals in California. This is the second largest group after Marriage and Family Therapists (37%), followed by psychologists (19%), psych techs (13%), psychiatrists (9%), and psychiatric MH nurses (.5%).</a:t>
            </a:r>
            <a:endParaRPr lang="en-US" sz="2400" baseline="30000" smtClean="0"/>
          </a:p>
          <a:p>
            <a:pPr marL="800100" lvl="1" indent="-342900">
              <a:lnSpc>
                <a:spcPct val="90000"/>
              </a:lnSpc>
              <a:buSzPct val="75000"/>
            </a:pPr>
            <a:r>
              <a:rPr lang="en-US" sz="2400" smtClean="0"/>
              <a:t>66% of LCSW’s reside in urban communities.</a:t>
            </a:r>
          </a:p>
          <a:p>
            <a:pPr marL="381000" indent="-381000">
              <a:lnSpc>
                <a:spcPct val="90000"/>
              </a:lnSpc>
              <a:buFont typeface="Wingdings" pitchFamily="2" charset="2"/>
              <a:buNone/>
            </a:pPr>
            <a:endParaRPr lang="en-US" sz="2400" smtClean="0"/>
          </a:p>
          <a:p>
            <a:pPr marL="381000" indent="-381000">
              <a:lnSpc>
                <a:spcPct val="90000"/>
              </a:lnSpc>
              <a:buFontTx/>
              <a:buNone/>
            </a:pPr>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533400"/>
            <a:ext cx="8229600" cy="1143000"/>
          </a:xfrm>
        </p:spPr>
        <p:txBody>
          <a:bodyPr/>
          <a:lstStyle/>
          <a:p>
            <a:r>
              <a:rPr lang="en-US" sz="3200" smtClean="0">
                <a:solidFill>
                  <a:schemeClr val="tx1"/>
                </a:solidFill>
              </a:rPr>
              <a:t>CalSWEC MENTAL HEALTH INITIATIVE</a:t>
            </a:r>
            <a:r>
              <a:rPr lang="en-US" sz="3200" b="1" smtClean="0">
                <a:solidFill>
                  <a:schemeClr val="tx1"/>
                </a:solidFill>
              </a:rPr>
              <a:t/>
            </a:r>
            <a:br>
              <a:rPr lang="en-US" sz="3200" b="1" smtClean="0">
                <a:solidFill>
                  <a:schemeClr val="tx1"/>
                </a:solidFill>
              </a:rPr>
            </a:br>
            <a:endParaRPr lang="en-US" sz="3200" b="1" smtClean="0">
              <a:solidFill>
                <a:schemeClr val="tx1"/>
              </a:solidFill>
            </a:endParaRPr>
          </a:p>
        </p:txBody>
      </p:sp>
      <p:sp>
        <p:nvSpPr>
          <p:cNvPr id="46083" name="Rectangle 3"/>
          <p:cNvSpPr>
            <a:spLocks noGrp="1" noChangeArrowheads="1"/>
          </p:cNvSpPr>
          <p:nvPr>
            <p:ph type="body" idx="1"/>
          </p:nvPr>
        </p:nvSpPr>
        <p:spPr>
          <a:xfrm>
            <a:off x="304800" y="1447800"/>
            <a:ext cx="8229600" cy="4525963"/>
          </a:xfrm>
        </p:spPr>
        <p:txBody>
          <a:bodyPr/>
          <a:lstStyle/>
          <a:p>
            <a:pPr>
              <a:lnSpc>
                <a:spcPct val="80000"/>
              </a:lnSpc>
              <a:buFontTx/>
              <a:buNone/>
            </a:pPr>
            <a:endParaRPr lang="en-US" sz="2400" smtClean="0"/>
          </a:p>
          <a:p>
            <a:pPr>
              <a:lnSpc>
                <a:spcPct val="80000"/>
              </a:lnSpc>
              <a:buFontTx/>
              <a:buNone/>
            </a:pPr>
            <a:r>
              <a:rPr lang="en-US" sz="2400" smtClean="0"/>
              <a:t>1993 – Mental health directors, social work educators, and practitioners began to explore creating a program modeled on the Title IV-E program.</a:t>
            </a:r>
          </a:p>
          <a:p>
            <a:pPr>
              <a:lnSpc>
                <a:spcPct val="80000"/>
              </a:lnSpc>
              <a:buFontTx/>
              <a:buNone/>
            </a:pPr>
            <a:endParaRPr lang="en-US" sz="2400" smtClean="0"/>
          </a:p>
          <a:p>
            <a:pPr>
              <a:lnSpc>
                <a:spcPct val="80000"/>
              </a:lnSpc>
              <a:buFontTx/>
              <a:buNone/>
            </a:pPr>
            <a:r>
              <a:rPr lang="en-US" sz="2400" smtClean="0"/>
              <a:t>2003 - CalSWEC Board members re-ignited efforts to:  </a:t>
            </a:r>
          </a:p>
          <a:p>
            <a:pPr lvl="1">
              <a:lnSpc>
                <a:spcPct val="80000"/>
              </a:lnSpc>
            </a:pPr>
            <a:r>
              <a:rPr lang="en-US" sz="2400" smtClean="0"/>
              <a:t>Develop a </a:t>
            </a:r>
            <a:r>
              <a:rPr lang="en-US" sz="2400" u="sng" smtClean="0"/>
              <a:t>curriculum </a:t>
            </a:r>
            <a:r>
              <a:rPr lang="en-US" sz="2400" smtClean="0"/>
              <a:t>to train graduate students for careers in public mental health services </a:t>
            </a:r>
          </a:p>
          <a:p>
            <a:pPr lvl="1">
              <a:lnSpc>
                <a:spcPct val="80000"/>
              </a:lnSpc>
            </a:pPr>
            <a:r>
              <a:rPr lang="en-US" sz="2400" smtClean="0"/>
              <a:t>Create </a:t>
            </a:r>
            <a:r>
              <a:rPr lang="en-US" sz="2400" u="sng" smtClean="0"/>
              <a:t>partnerships</a:t>
            </a:r>
            <a:r>
              <a:rPr lang="en-US" sz="2400" smtClean="0"/>
              <a:t> between education and provider communities to recruit and deploy more social workers into the mental health system</a:t>
            </a:r>
          </a:p>
          <a:p>
            <a:pPr lvl="1">
              <a:lnSpc>
                <a:spcPct val="80000"/>
              </a:lnSpc>
            </a:pPr>
            <a:r>
              <a:rPr lang="en-US" sz="2400" smtClean="0"/>
              <a:t>Search for </a:t>
            </a:r>
            <a:r>
              <a:rPr lang="en-US" sz="2400" u="sng" smtClean="0"/>
              <a:t>resources</a:t>
            </a:r>
            <a:r>
              <a:rPr lang="en-US" sz="2400" smtClean="0"/>
              <a:t> to support stipends and program development.</a:t>
            </a:r>
            <a:r>
              <a:rPr lang="en-US" sz="2000" smtClean="0"/>
              <a:t> 	</a:t>
            </a:r>
          </a:p>
          <a:p>
            <a:pPr>
              <a:lnSpc>
                <a:spcPct val="80000"/>
              </a:lnSpc>
              <a:buFontTx/>
              <a:buNone/>
            </a:pPr>
            <a:endParaRPr lang="en-US" sz="2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smtClean="0"/>
              <a:t>MENTAL HEALTH SERVICES ACT (MHSA or PROP. 63) - 2004</a:t>
            </a:r>
          </a:p>
        </p:txBody>
      </p:sp>
      <p:sp>
        <p:nvSpPr>
          <p:cNvPr id="159747" name="Rectangle 3"/>
          <p:cNvSpPr>
            <a:spLocks noGrp="1" noChangeArrowheads="1"/>
          </p:cNvSpPr>
          <p:nvPr>
            <p:ph type="body" idx="1"/>
          </p:nvPr>
        </p:nvSpPr>
        <p:spPr/>
        <p:txBody>
          <a:bodyPr/>
          <a:lstStyle/>
          <a:p>
            <a:pPr lvl="1">
              <a:lnSpc>
                <a:spcPct val="90000"/>
              </a:lnSpc>
              <a:buFontTx/>
              <a:buNone/>
            </a:pPr>
            <a:endParaRPr lang="en-US" sz="2000" b="1" smtClean="0"/>
          </a:p>
          <a:p>
            <a:pPr lvl="1">
              <a:lnSpc>
                <a:spcPct val="90000"/>
              </a:lnSpc>
              <a:buFontTx/>
              <a:buNone/>
            </a:pPr>
            <a:r>
              <a:rPr lang="en-US" sz="2400" smtClean="0"/>
              <a:t>1% tax on income &gt;$1 million to transform the public </a:t>
            </a:r>
          </a:p>
          <a:p>
            <a:pPr lvl="1">
              <a:lnSpc>
                <a:spcPct val="90000"/>
              </a:lnSpc>
              <a:buFontTx/>
              <a:buNone/>
            </a:pPr>
            <a:r>
              <a:rPr lang="en-US" sz="2400" smtClean="0"/>
              <a:t>      mental health system  </a:t>
            </a:r>
          </a:p>
          <a:p>
            <a:pPr lvl="1">
              <a:lnSpc>
                <a:spcPct val="90000"/>
              </a:lnSpc>
              <a:buFontTx/>
              <a:buNone/>
            </a:pPr>
            <a:endParaRPr lang="en-US" sz="2400" smtClean="0"/>
          </a:p>
          <a:p>
            <a:pPr lvl="1">
              <a:lnSpc>
                <a:spcPct val="50000"/>
              </a:lnSpc>
              <a:buFontTx/>
              <a:buNone/>
            </a:pPr>
            <a:r>
              <a:rPr lang="en-US" sz="2400" smtClean="0"/>
              <a:t>2005 revenues = $900 million</a:t>
            </a:r>
          </a:p>
          <a:p>
            <a:pPr lvl="1">
              <a:lnSpc>
                <a:spcPct val="40000"/>
              </a:lnSpc>
              <a:buFontTx/>
              <a:buNone/>
            </a:pPr>
            <a:endParaRPr lang="en-US" sz="2400" smtClean="0"/>
          </a:p>
          <a:p>
            <a:pPr lvl="1">
              <a:lnSpc>
                <a:spcPct val="90000"/>
              </a:lnSpc>
              <a:buFontTx/>
              <a:buNone/>
            </a:pPr>
            <a:r>
              <a:rPr lang="en-US" sz="2400" smtClean="0"/>
              <a:t>Expands mental health services in five program areas: </a:t>
            </a:r>
          </a:p>
          <a:p>
            <a:pPr lvl="4">
              <a:lnSpc>
                <a:spcPct val="90000"/>
              </a:lnSpc>
              <a:buFontTx/>
              <a:buNone/>
            </a:pPr>
            <a:r>
              <a:rPr lang="en-US" sz="2400" smtClean="0"/>
              <a:t>(1) Children’s systems of care; </a:t>
            </a:r>
          </a:p>
          <a:p>
            <a:pPr lvl="4">
              <a:lnSpc>
                <a:spcPct val="90000"/>
              </a:lnSpc>
              <a:buFontTx/>
              <a:buNone/>
            </a:pPr>
            <a:r>
              <a:rPr lang="en-US" sz="2400" smtClean="0"/>
              <a:t>(2) Adult and Older Adult systems of care </a:t>
            </a:r>
          </a:p>
          <a:p>
            <a:pPr lvl="4">
              <a:lnSpc>
                <a:spcPct val="90000"/>
              </a:lnSpc>
              <a:buFontTx/>
              <a:buNone/>
            </a:pPr>
            <a:r>
              <a:rPr lang="en-US" sz="2400" smtClean="0"/>
              <a:t>(3) Prevention and early intervention </a:t>
            </a:r>
          </a:p>
          <a:p>
            <a:pPr lvl="4">
              <a:lnSpc>
                <a:spcPct val="90000"/>
              </a:lnSpc>
              <a:buFontTx/>
              <a:buNone/>
            </a:pPr>
            <a:r>
              <a:rPr lang="en-US" sz="2400" smtClean="0"/>
              <a:t>(4) Innovative programs </a:t>
            </a:r>
          </a:p>
          <a:p>
            <a:pPr lvl="4">
              <a:lnSpc>
                <a:spcPct val="90000"/>
              </a:lnSpc>
              <a:buFontTx/>
              <a:buNone/>
            </a:pPr>
            <a:r>
              <a:rPr lang="en-US" sz="2400" smtClean="0">
                <a:solidFill>
                  <a:srgbClr val="009900"/>
                </a:solidFill>
              </a:rPr>
              <a:t>(5)</a:t>
            </a:r>
            <a:r>
              <a:rPr lang="en-US" sz="2400" smtClean="0"/>
              <a:t> </a:t>
            </a:r>
            <a:r>
              <a:rPr lang="en-US" sz="2400" smtClean="0">
                <a:solidFill>
                  <a:srgbClr val="008000"/>
                </a:solidFill>
              </a:rPr>
              <a:t>Education and Training</a:t>
            </a:r>
            <a:r>
              <a:rPr lang="en-US" smtClean="0">
                <a:solidFill>
                  <a:srgbClr val="6600FF"/>
                </a:solidFill>
              </a:rPr>
              <a:t> </a:t>
            </a:r>
          </a:p>
          <a:p>
            <a:pPr>
              <a:lnSpc>
                <a:spcPct val="90000"/>
              </a:lnSpc>
            </a:pPr>
            <a:endParaRPr 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4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747">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747">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59747">
                                            <p:txEl>
                                              <p:pRg st="11" end="11"/>
                                            </p:txEl>
                                          </p:spTgt>
                                        </p:tgtEl>
                                        <p:attrNameLst>
                                          <p:attrName>style.visibility</p:attrName>
                                        </p:attrNameLst>
                                      </p:cBhvr>
                                      <p:to>
                                        <p:strVal val="visible"/>
                                      </p:to>
                                    </p:set>
                                    <p:anim by="(-#ppt_w*2)" calcmode="lin" valueType="num">
                                      <p:cBhvr rctx="PPT">
                                        <p:cTn id="23" dur="500" autoRev="1" fill="hold">
                                          <p:stCondLst>
                                            <p:cond delay="0"/>
                                          </p:stCondLst>
                                        </p:cTn>
                                        <p:tgtEl>
                                          <p:spTgt spid="159747">
                                            <p:txEl>
                                              <p:pRg st="11" end="11"/>
                                            </p:txEl>
                                          </p:spTgt>
                                        </p:tgtEl>
                                        <p:attrNameLst>
                                          <p:attrName>ppt_w</p:attrName>
                                        </p:attrNameLst>
                                      </p:cBhvr>
                                    </p:anim>
                                    <p:anim by="(#ppt_w*0.50)" calcmode="lin" valueType="num">
                                      <p:cBhvr>
                                        <p:cTn id="24" dur="500" decel="50000" autoRev="1" fill="hold">
                                          <p:stCondLst>
                                            <p:cond delay="0"/>
                                          </p:stCondLst>
                                        </p:cTn>
                                        <p:tgtEl>
                                          <p:spTgt spid="159747">
                                            <p:txEl>
                                              <p:pRg st="11" end="11"/>
                                            </p:txEl>
                                          </p:spTgt>
                                        </p:tgtEl>
                                        <p:attrNameLst>
                                          <p:attrName>ppt_x</p:attrName>
                                        </p:attrNameLst>
                                      </p:cBhvr>
                                    </p:anim>
                                    <p:anim from="(-#ppt_h/2)" to="(#ppt_y)" calcmode="lin" valueType="num">
                                      <p:cBhvr>
                                        <p:cTn id="25" dur="1000" fill="hold">
                                          <p:stCondLst>
                                            <p:cond delay="0"/>
                                          </p:stCondLst>
                                        </p:cTn>
                                        <p:tgtEl>
                                          <p:spTgt spid="159747">
                                            <p:txEl>
                                              <p:pRg st="11" end="11"/>
                                            </p:txEl>
                                          </p:spTgt>
                                        </p:tgtEl>
                                        <p:attrNameLst>
                                          <p:attrName>ppt_y</p:attrName>
                                        </p:attrNameLst>
                                      </p:cBhvr>
                                    </p:anim>
                                    <p:animRot by="21600000">
                                      <p:cBhvr>
                                        <p:cTn id="26" dur="1000" fill="hold">
                                          <p:stCondLst>
                                            <p:cond delay="0"/>
                                          </p:stCondLst>
                                        </p:cTn>
                                        <p:tgtEl>
                                          <p:spTgt spid="159747">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914400"/>
            <a:ext cx="8229600" cy="1676400"/>
          </a:xfrm>
        </p:spPr>
        <p:txBody>
          <a:bodyPr/>
          <a:lstStyle/>
          <a:p>
            <a:r>
              <a:rPr lang="en-US" sz="3200" smtClean="0"/>
              <a:t>MHSA WORKFORCE, EDUCATION, AND TRAINING FUNDS (WET) GOALS</a:t>
            </a:r>
            <a:br>
              <a:rPr lang="en-US" sz="3200" smtClean="0"/>
            </a:br>
            <a:endParaRPr lang="en-US" sz="3200" smtClean="0"/>
          </a:p>
        </p:txBody>
      </p:sp>
      <p:sp>
        <p:nvSpPr>
          <p:cNvPr id="48131" name="Rectangle 3"/>
          <p:cNvSpPr>
            <a:spLocks noGrp="1" noChangeArrowheads="1"/>
          </p:cNvSpPr>
          <p:nvPr>
            <p:ph type="body" idx="1"/>
          </p:nvPr>
        </p:nvSpPr>
        <p:spPr>
          <a:xfrm>
            <a:off x="457200" y="2819400"/>
            <a:ext cx="8229600" cy="2667000"/>
          </a:xfrm>
        </p:spPr>
        <p:txBody>
          <a:bodyPr/>
          <a:lstStyle/>
          <a:p>
            <a:pPr lvl="2"/>
            <a:r>
              <a:rPr lang="en-US" smtClean="0">
                <a:solidFill>
                  <a:srgbClr val="009900"/>
                </a:solidFill>
              </a:rPr>
              <a:t>Address critical MH workforce shortages </a:t>
            </a:r>
          </a:p>
          <a:p>
            <a:pPr lvl="2"/>
            <a:r>
              <a:rPr lang="en-US" smtClean="0">
                <a:solidFill>
                  <a:srgbClr val="009900"/>
                </a:solidFill>
              </a:rPr>
              <a:t>Retool the existing workforce to create and sustain system transformation </a:t>
            </a:r>
          </a:p>
          <a:p>
            <a:pPr lvl="2"/>
            <a:r>
              <a:rPr lang="en-US" smtClean="0">
                <a:solidFill>
                  <a:srgbClr val="009900"/>
                </a:solidFill>
              </a:rPr>
              <a:t>Create/strengthen career pathways for consumers </a:t>
            </a:r>
          </a:p>
          <a:p>
            <a:pPr lvl="2">
              <a:buFontTx/>
              <a:buNone/>
            </a:pPr>
            <a:r>
              <a:rPr lang="en-US" smtClean="0">
                <a:solidFill>
                  <a:srgbClr val="009900"/>
                </a:solidFill>
              </a:rPr>
              <a:t>   and family members.  </a:t>
            </a:r>
          </a:p>
          <a:p>
            <a:pPr>
              <a:buFontTx/>
              <a:buNone/>
            </a:pPr>
            <a:endParaRPr lang="en-US" sz="2400" smtClean="0">
              <a:solidFill>
                <a:srgbClr val="0099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533400"/>
            <a:ext cx="8229600" cy="1143000"/>
          </a:xfrm>
        </p:spPr>
        <p:txBody>
          <a:bodyPr/>
          <a:lstStyle/>
          <a:p>
            <a:r>
              <a:rPr lang="en-US" sz="3200" smtClean="0">
                <a:solidFill>
                  <a:schemeClr val="tx1"/>
                </a:solidFill>
              </a:rPr>
              <a:t>MENTAL HEALTH PROGRAM</a:t>
            </a:r>
            <a:r>
              <a:rPr lang="en-US" sz="4000" b="1" smtClean="0">
                <a:solidFill>
                  <a:schemeClr val="tx1"/>
                </a:solidFill>
              </a:rPr>
              <a:t>	</a:t>
            </a:r>
          </a:p>
        </p:txBody>
      </p:sp>
      <p:sp>
        <p:nvSpPr>
          <p:cNvPr id="49155" name="Rectangle 3"/>
          <p:cNvSpPr>
            <a:spLocks noGrp="1" noChangeArrowheads="1"/>
          </p:cNvSpPr>
          <p:nvPr>
            <p:ph type="body" idx="1"/>
          </p:nvPr>
        </p:nvSpPr>
        <p:spPr>
          <a:xfrm>
            <a:off x="533400" y="1752600"/>
            <a:ext cx="8229600" cy="4525963"/>
          </a:xfrm>
        </p:spPr>
        <p:txBody>
          <a:bodyPr/>
          <a:lstStyle/>
          <a:p>
            <a:pPr marL="609600" indent="-609600">
              <a:lnSpc>
                <a:spcPct val="80000"/>
              </a:lnSpc>
            </a:pPr>
            <a:r>
              <a:rPr lang="en-US" sz="2400" smtClean="0"/>
              <a:t>CalSWEC receives MHSA WET funding of $5.8 million annually for stipends and program activities that is distributed to Schools of Social Work.</a:t>
            </a:r>
          </a:p>
          <a:p>
            <a:pPr marL="1371600" lvl="2" indent="-457200">
              <a:lnSpc>
                <a:spcPct val="80000"/>
              </a:lnSpc>
              <a:buFont typeface="Calibri" pitchFamily="34" charset="0"/>
              <a:buChar char="–"/>
            </a:pPr>
            <a:r>
              <a:rPr lang="en-US" smtClean="0"/>
              <a:t>Stipends ($18,500) for up to 196 final-year MSW students</a:t>
            </a:r>
          </a:p>
          <a:p>
            <a:pPr marL="1371600" lvl="2" indent="-457200">
              <a:lnSpc>
                <a:spcPct val="80000"/>
              </a:lnSpc>
              <a:buFont typeface="Calibri" pitchFamily="34" charset="0"/>
              <a:buChar char="–"/>
            </a:pPr>
            <a:r>
              <a:rPr lang="en-US" smtClean="0"/>
              <a:t>Related program and indirect costs at each school.  </a:t>
            </a:r>
          </a:p>
          <a:p>
            <a:pPr marL="990600" lvl="1" indent="-533400">
              <a:lnSpc>
                <a:spcPct val="80000"/>
              </a:lnSpc>
              <a:buFontTx/>
              <a:buChar char="•"/>
            </a:pPr>
            <a:endParaRPr lang="en-US" sz="2400" smtClean="0"/>
          </a:p>
          <a:p>
            <a:pPr marL="609600" indent="-609600">
              <a:lnSpc>
                <a:spcPct val="80000"/>
              </a:lnSpc>
            </a:pPr>
            <a:r>
              <a:rPr lang="en-US" sz="2400" smtClean="0"/>
              <a:t>Schools develop and implement curricula that teach a set of core competencies identified by CalSWEC stakeholders.</a:t>
            </a:r>
          </a:p>
          <a:p>
            <a:pPr marL="609600" indent="-609600">
              <a:lnSpc>
                <a:spcPct val="80000"/>
              </a:lnSpc>
            </a:pPr>
            <a:endParaRPr lang="en-US" sz="2400" smtClean="0"/>
          </a:p>
          <a:p>
            <a:pPr marL="609600" indent="-609600">
              <a:lnSpc>
                <a:spcPct val="80000"/>
              </a:lnSpc>
            </a:pPr>
            <a:r>
              <a:rPr lang="en-US" sz="2400" smtClean="0"/>
              <a:t>Stipend students have a one-year payback obligation to work in a county or contract mental health agency or to pay the loan back in cash with interest.</a:t>
            </a:r>
          </a:p>
          <a:p>
            <a:pPr marL="609600" indent="-609600">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609600"/>
            <a:ext cx="8229600" cy="1143000"/>
          </a:xfrm>
        </p:spPr>
        <p:txBody>
          <a:bodyPr/>
          <a:lstStyle/>
          <a:p>
            <a:r>
              <a:rPr lang="en-US" sz="4000" b="1" smtClean="0">
                <a:solidFill>
                  <a:schemeClr val="tx1"/>
                </a:solidFill>
              </a:rPr>
              <a:t/>
            </a:r>
            <a:br>
              <a:rPr lang="en-US" sz="4000" b="1" smtClean="0">
                <a:solidFill>
                  <a:schemeClr val="tx1"/>
                </a:solidFill>
              </a:rPr>
            </a:br>
            <a:r>
              <a:rPr lang="en-US" sz="3200" smtClean="0">
                <a:solidFill>
                  <a:schemeClr val="tx1"/>
                </a:solidFill>
              </a:rPr>
              <a:t>MENTAL HEALTH PROGRAM CURRICULUM COMPETENCIES</a:t>
            </a:r>
            <a:r>
              <a:rPr lang="en-US" sz="4000" smtClean="0">
                <a:solidFill>
                  <a:schemeClr val="tx1"/>
                </a:solidFill>
              </a:rPr>
              <a:t> </a:t>
            </a:r>
            <a:br>
              <a:rPr lang="en-US" sz="4000" smtClean="0">
                <a:solidFill>
                  <a:schemeClr val="tx1"/>
                </a:solidFill>
              </a:rPr>
            </a:br>
            <a:r>
              <a:rPr lang="en-US" sz="4000" b="1" smtClean="0">
                <a:solidFill>
                  <a:schemeClr val="tx1"/>
                </a:solidFill>
              </a:rPr>
              <a:t>	</a:t>
            </a:r>
          </a:p>
        </p:txBody>
      </p:sp>
      <p:sp>
        <p:nvSpPr>
          <p:cNvPr id="50179" name="Rectangle 3"/>
          <p:cNvSpPr>
            <a:spLocks noGrp="1" noChangeArrowheads="1"/>
          </p:cNvSpPr>
          <p:nvPr>
            <p:ph type="body" idx="1"/>
          </p:nvPr>
        </p:nvSpPr>
        <p:spPr>
          <a:xfrm>
            <a:off x="304800" y="1905000"/>
            <a:ext cx="8229600" cy="4525963"/>
          </a:xfrm>
        </p:spPr>
        <p:txBody>
          <a:bodyPr/>
          <a:lstStyle/>
          <a:p>
            <a:pPr marL="609600" indent="-609600">
              <a:lnSpc>
                <a:spcPct val="90000"/>
              </a:lnSpc>
            </a:pPr>
            <a:endParaRPr lang="en-US" sz="2800" smtClean="0"/>
          </a:p>
          <a:p>
            <a:pPr marL="609600" indent="-609600">
              <a:lnSpc>
                <a:spcPct val="90000"/>
              </a:lnSpc>
            </a:pPr>
            <a:r>
              <a:rPr lang="en-US" sz="2400" smtClean="0"/>
              <a:t>Culturally and Linguistically Competent Generalist and Advanced CLC MH Practice</a:t>
            </a:r>
          </a:p>
          <a:p>
            <a:pPr marL="609600" indent="-609600">
              <a:lnSpc>
                <a:spcPct val="90000"/>
              </a:lnSpc>
            </a:pPr>
            <a:endParaRPr lang="en-US" sz="2400" smtClean="0"/>
          </a:p>
          <a:p>
            <a:pPr marL="609600" indent="-609600">
              <a:lnSpc>
                <a:spcPct val="90000"/>
              </a:lnSpc>
            </a:pPr>
            <a:r>
              <a:rPr lang="en-US" sz="2400" smtClean="0"/>
              <a:t>Social Work Practice / MH Practice</a:t>
            </a:r>
          </a:p>
          <a:p>
            <a:pPr marL="609600" indent="-609600">
              <a:lnSpc>
                <a:spcPct val="90000"/>
              </a:lnSpc>
            </a:pPr>
            <a:endParaRPr lang="en-US" sz="2400" smtClean="0"/>
          </a:p>
          <a:p>
            <a:pPr marL="609600" indent="-609600">
              <a:lnSpc>
                <a:spcPct val="90000"/>
              </a:lnSpc>
            </a:pPr>
            <a:r>
              <a:rPr lang="en-US" sz="2400" smtClean="0"/>
              <a:t>Human Behavior and the Social Environment / MH Practice</a:t>
            </a:r>
          </a:p>
          <a:p>
            <a:pPr marL="609600" indent="-609600">
              <a:lnSpc>
                <a:spcPct val="90000"/>
              </a:lnSpc>
            </a:pPr>
            <a:endParaRPr lang="en-US" sz="2400" smtClean="0"/>
          </a:p>
          <a:p>
            <a:pPr marL="609600" indent="-609600">
              <a:lnSpc>
                <a:spcPct val="90000"/>
              </a:lnSpc>
            </a:pPr>
            <a:r>
              <a:rPr lang="en-US" sz="2400" smtClean="0"/>
              <a:t>General Social Work / Mental Health Management, Policy, Planning and Administration</a:t>
            </a:r>
          </a:p>
          <a:p>
            <a:pPr marL="609600" indent="-609600">
              <a:lnSpc>
                <a:spcPct val="90000"/>
              </a:lnSpc>
            </a:pPr>
            <a:endParaRPr 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8229600" cy="1143000"/>
          </a:xfrm>
        </p:spPr>
        <p:txBody>
          <a:bodyPr/>
          <a:lstStyle/>
          <a:p>
            <a:r>
              <a:rPr lang="en-US" sz="3200" smtClean="0"/>
              <a:t>MHP EVALUATION</a:t>
            </a:r>
            <a:r>
              <a:rPr lang="en-US" sz="4000" smtClean="0"/>
              <a:t> </a:t>
            </a:r>
          </a:p>
        </p:txBody>
      </p:sp>
      <p:sp>
        <p:nvSpPr>
          <p:cNvPr id="51203" name="Rectangle 3"/>
          <p:cNvSpPr>
            <a:spLocks noGrp="1" noChangeArrowheads="1"/>
          </p:cNvSpPr>
          <p:nvPr>
            <p:ph type="body" idx="1"/>
          </p:nvPr>
        </p:nvSpPr>
        <p:spPr>
          <a:xfrm>
            <a:off x="381000" y="1295400"/>
            <a:ext cx="8458200" cy="5181600"/>
          </a:xfrm>
        </p:spPr>
        <p:txBody>
          <a:bodyPr/>
          <a:lstStyle/>
          <a:p>
            <a:pPr>
              <a:lnSpc>
                <a:spcPct val="80000"/>
              </a:lnSpc>
              <a:buSzPct val="85000"/>
              <a:buFont typeface="Wingdings" pitchFamily="2" charset="2"/>
              <a:buNone/>
            </a:pPr>
            <a:r>
              <a:rPr lang="en-US" sz="2000" u="sng" smtClean="0"/>
              <a:t>UC Berkeley School of Social Work Outcome Study</a:t>
            </a:r>
            <a:r>
              <a:rPr lang="en-US" sz="2000" smtClean="0"/>
              <a:t>:</a:t>
            </a:r>
          </a:p>
          <a:p>
            <a:pPr lvl="1">
              <a:lnSpc>
                <a:spcPct val="80000"/>
              </a:lnSpc>
              <a:buSzPct val="85000"/>
              <a:buFontTx/>
              <a:buChar char="•"/>
            </a:pPr>
            <a:r>
              <a:rPr lang="en-US" sz="2000" smtClean="0"/>
              <a:t>	Cohort characteristics</a:t>
            </a:r>
          </a:p>
          <a:p>
            <a:pPr lvl="1">
              <a:lnSpc>
                <a:spcPct val="80000"/>
              </a:lnSpc>
              <a:buSzPct val="85000"/>
              <a:buFontTx/>
              <a:buChar char="•"/>
            </a:pPr>
            <a:r>
              <a:rPr lang="en-US" sz="2000" smtClean="0"/>
              <a:t>	Payback obligation performance</a:t>
            </a:r>
          </a:p>
          <a:p>
            <a:pPr lvl="1">
              <a:lnSpc>
                <a:spcPct val="80000"/>
              </a:lnSpc>
              <a:buSzPct val="85000"/>
              <a:buFontTx/>
              <a:buChar char="•"/>
            </a:pPr>
            <a:r>
              <a:rPr lang="en-US" sz="2000" smtClean="0"/>
              <a:t>	Post-payback employment</a:t>
            </a:r>
          </a:p>
          <a:p>
            <a:pPr>
              <a:lnSpc>
                <a:spcPct val="80000"/>
              </a:lnSpc>
              <a:buSzPct val="85000"/>
              <a:buFont typeface="Wingdings" pitchFamily="2" charset="2"/>
              <a:buNone/>
            </a:pPr>
            <a:r>
              <a:rPr lang="en-US" sz="2000" i="1" smtClean="0"/>
              <a:t>      Methods:  -  </a:t>
            </a:r>
            <a:r>
              <a:rPr lang="en-US" sz="2000" smtClean="0"/>
              <a:t>Analysis of administrative data</a:t>
            </a:r>
          </a:p>
          <a:p>
            <a:pPr>
              <a:lnSpc>
                <a:spcPct val="80000"/>
              </a:lnSpc>
              <a:buSzPct val="85000"/>
              <a:buFont typeface="Wingdings" pitchFamily="2" charset="2"/>
              <a:buNone/>
            </a:pPr>
            <a:r>
              <a:rPr lang="en-US" sz="2000" smtClean="0"/>
              <a:t>	               -  Paper and interview surveys of project coordinators</a:t>
            </a:r>
          </a:p>
          <a:p>
            <a:pPr lvl="1">
              <a:lnSpc>
                <a:spcPct val="80000"/>
              </a:lnSpc>
              <a:buSzPct val="85000"/>
              <a:buFont typeface="Wingdings" pitchFamily="2" charset="2"/>
              <a:buChar char="Ø"/>
            </a:pPr>
            <a:endParaRPr lang="en-US" sz="2000" smtClean="0"/>
          </a:p>
          <a:p>
            <a:pPr lvl="1">
              <a:lnSpc>
                <a:spcPct val="80000"/>
              </a:lnSpc>
              <a:buSzPct val="85000"/>
              <a:buFont typeface="Wingdings" pitchFamily="2" charset="2"/>
              <a:buChar char="Ø"/>
            </a:pPr>
            <a:endParaRPr lang="en-US" sz="2000" smtClean="0"/>
          </a:p>
          <a:p>
            <a:pPr>
              <a:lnSpc>
                <a:spcPct val="80000"/>
              </a:lnSpc>
              <a:buSzPct val="85000"/>
              <a:buFont typeface="Wingdings" pitchFamily="2" charset="2"/>
              <a:buNone/>
            </a:pPr>
            <a:r>
              <a:rPr lang="en-US" sz="2000" u="sng" smtClean="0"/>
              <a:t>Loma Linda University, Dept. of Social Work &amp; Social Ecology</a:t>
            </a:r>
            <a:r>
              <a:rPr lang="en-US" sz="2000" smtClean="0"/>
              <a:t>:</a:t>
            </a:r>
          </a:p>
          <a:p>
            <a:pPr lvl="1">
              <a:lnSpc>
                <a:spcPct val="80000"/>
              </a:lnSpc>
              <a:buSzPct val="85000"/>
              <a:buFontTx/>
              <a:buChar char="•"/>
            </a:pPr>
            <a:r>
              <a:rPr lang="en-US" sz="2000" smtClean="0"/>
              <a:t>Implementation of the curriculum competencies</a:t>
            </a:r>
          </a:p>
          <a:p>
            <a:pPr lvl="1">
              <a:lnSpc>
                <a:spcPct val="80000"/>
              </a:lnSpc>
              <a:buSzPct val="85000"/>
              <a:buFontTx/>
              <a:buChar char="•"/>
            </a:pPr>
            <a:r>
              <a:rPr lang="en-US" sz="2000" smtClean="0"/>
              <a:t>Preparation of MHESP graduates to work in recovery-oriented mental health systems</a:t>
            </a:r>
            <a:endParaRPr lang="en-US" sz="1800" i="1" smtClean="0"/>
          </a:p>
          <a:p>
            <a:pPr>
              <a:lnSpc>
                <a:spcPct val="80000"/>
              </a:lnSpc>
              <a:buSzPct val="85000"/>
              <a:buFont typeface="Wingdings" pitchFamily="2" charset="2"/>
              <a:buNone/>
            </a:pPr>
            <a:r>
              <a:rPr lang="en-US" sz="2000" i="1" smtClean="0"/>
              <a:t>       Methods:  - </a:t>
            </a:r>
            <a:r>
              <a:rPr lang="en-US" sz="2000" smtClean="0"/>
              <a:t>Self-report surveys of schools</a:t>
            </a:r>
          </a:p>
          <a:p>
            <a:pPr>
              <a:lnSpc>
                <a:spcPct val="80000"/>
              </a:lnSpc>
              <a:buSzPct val="85000"/>
              <a:buFont typeface="Wingdings" pitchFamily="2" charset="2"/>
              <a:buNone/>
            </a:pPr>
            <a:r>
              <a:rPr lang="en-US" sz="2000" smtClean="0"/>
              <a:t>		       - Content analysis of syllabi</a:t>
            </a:r>
          </a:p>
          <a:p>
            <a:pPr>
              <a:lnSpc>
                <a:spcPct val="80000"/>
              </a:lnSpc>
              <a:buSzPct val="85000"/>
              <a:buFont typeface="Wingdings" pitchFamily="2" charset="2"/>
              <a:buNone/>
            </a:pPr>
            <a:r>
              <a:rPr lang="en-US" sz="2000" b="1" smtClean="0"/>
              <a:t>		       - </a:t>
            </a:r>
            <a:r>
              <a:rPr lang="en-US" sz="2000" smtClean="0"/>
              <a:t>Survey of graduates (IRB approved)</a:t>
            </a:r>
          </a:p>
          <a:p>
            <a:pPr>
              <a:lnSpc>
                <a:spcPct val="80000"/>
              </a:lnSpc>
              <a:buSzPct val="85000"/>
              <a:buFont typeface="Wingdings" pitchFamily="2" charset="2"/>
              <a:buNone/>
            </a:pPr>
            <a:r>
              <a:rPr lang="en-US" sz="2000" smtClean="0"/>
              <a:t>		       - Survey of employment supervisors</a:t>
            </a:r>
            <a:endParaRPr lang="en-US" sz="2000" i="1" smtClean="0"/>
          </a:p>
          <a:p>
            <a:pPr>
              <a:lnSpc>
                <a:spcPct val="80000"/>
              </a:lnSpc>
              <a:buFontTx/>
              <a:buNone/>
            </a:pPr>
            <a:endParaRPr lang="en-US" sz="2000" smtClean="0"/>
          </a:p>
          <a:p>
            <a:pPr>
              <a:lnSpc>
                <a:spcPct val="80000"/>
              </a:lnSpc>
            </a:pPr>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sz="4000" smtClean="0"/>
              <a:t>Title IV-E Stipend Program</a:t>
            </a:r>
          </a:p>
        </p:txBody>
      </p:sp>
      <p:sp>
        <p:nvSpPr>
          <p:cNvPr id="7171" name="Rectangle 4"/>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FINDINGS</a:t>
            </a:r>
            <a:r>
              <a:rPr lang="en-US" b="1" smtClean="0"/>
              <a:t> </a:t>
            </a:r>
          </a:p>
        </p:txBody>
      </p:sp>
      <p:sp>
        <p:nvSpPr>
          <p:cNvPr id="52227" name="Rectangle 3"/>
          <p:cNvSpPr>
            <a:spLocks noGrp="1" noChangeArrowheads="1"/>
          </p:cNvSpPr>
          <p:nvPr>
            <p:ph type="body" idx="1"/>
          </p:nvPr>
        </p:nvSpPr>
        <p:spPr/>
        <p:txBody>
          <a:bodyPr/>
          <a:lstStyle/>
          <a:p>
            <a:pPr>
              <a:lnSpc>
                <a:spcPct val="80000"/>
              </a:lnSpc>
            </a:pPr>
            <a:r>
              <a:rPr lang="en-US" sz="2000" b="1" smtClean="0"/>
              <a:t>The program contributes to the diversity of the mental health workforce.</a:t>
            </a:r>
          </a:p>
          <a:p>
            <a:pPr lvl="1">
              <a:lnSpc>
                <a:spcPct val="80000"/>
              </a:lnSpc>
            </a:pPr>
            <a:r>
              <a:rPr lang="en-US" sz="1800" smtClean="0"/>
              <a:t>56% of the 2005 – 2010 cohorts are ethnically and culturally diverse; Latino is the largest population</a:t>
            </a:r>
          </a:p>
          <a:p>
            <a:pPr lvl="1">
              <a:lnSpc>
                <a:spcPct val="80000"/>
              </a:lnSpc>
            </a:pPr>
            <a:r>
              <a:rPr lang="en-US" sz="1800" smtClean="0"/>
              <a:t>57% of the cohorts speak at least one language in addition to English;  Spanish is spoken most often.</a:t>
            </a:r>
          </a:p>
          <a:p>
            <a:pPr>
              <a:lnSpc>
                <a:spcPct val="80000"/>
              </a:lnSpc>
            </a:pPr>
            <a:endParaRPr lang="en-US" sz="2000" smtClean="0"/>
          </a:p>
          <a:p>
            <a:pPr>
              <a:lnSpc>
                <a:spcPct val="80000"/>
              </a:lnSpc>
            </a:pPr>
            <a:r>
              <a:rPr lang="en-US" sz="2000" b="1" smtClean="0"/>
              <a:t>Graduates are meeting their payback obligations</a:t>
            </a:r>
          </a:p>
          <a:p>
            <a:pPr lvl="1">
              <a:lnSpc>
                <a:spcPct val="80000"/>
              </a:lnSpc>
            </a:pPr>
            <a:r>
              <a:rPr lang="en-US" sz="1800" smtClean="0"/>
              <a:t>92% of the graduates of the 2005-08 cohorts completed their employment obligations; 51% worked in county-operated mental health agencies, and 41% worked in contract agencies.</a:t>
            </a:r>
          </a:p>
          <a:p>
            <a:pPr>
              <a:lnSpc>
                <a:spcPct val="80000"/>
              </a:lnSpc>
            </a:pPr>
            <a:endParaRPr lang="en-US" sz="2000" smtClean="0"/>
          </a:p>
          <a:p>
            <a:pPr>
              <a:lnSpc>
                <a:spcPct val="80000"/>
              </a:lnSpc>
            </a:pPr>
            <a:r>
              <a:rPr lang="en-US" sz="2000" b="1" smtClean="0"/>
              <a:t>Graduates are continuing their careers in public mental health.</a:t>
            </a:r>
          </a:p>
          <a:p>
            <a:pPr lvl="1">
              <a:lnSpc>
                <a:spcPct val="80000"/>
              </a:lnSpc>
            </a:pPr>
            <a:r>
              <a:rPr lang="en-US" sz="1800" smtClean="0"/>
              <a:t>69% of the 2005-08 cohorts were still at their payback agency in 2010.</a:t>
            </a:r>
          </a:p>
          <a:p>
            <a:pPr lvl="1">
              <a:lnSpc>
                <a:spcPct val="80000"/>
              </a:lnSpc>
            </a:pPr>
            <a:r>
              <a:rPr lang="en-US" sz="1800" smtClean="0"/>
              <a:t>54% were in county agencies and 46% were employed in contract agencies.</a:t>
            </a:r>
          </a:p>
          <a:p>
            <a:pPr>
              <a:lnSpc>
                <a:spcPct val="80000"/>
              </a:lnSpc>
              <a:buFontTx/>
              <a:buNone/>
            </a:pPr>
            <a:endParaRPr lang="en-US" sz="2000" smtClean="0"/>
          </a:p>
          <a:p>
            <a:pPr>
              <a:lnSpc>
                <a:spcPct val="80000"/>
              </a:lnSpc>
            </a:pPr>
            <a:endParaRPr lang="en-US" sz="2000" smtClean="0"/>
          </a:p>
          <a:p>
            <a:pPr>
              <a:lnSpc>
                <a:spcPct val="80000"/>
              </a:lnSpc>
            </a:pPr>
            <a:endParaRPr lang="en-US" sz="20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609600"/>
            <a:ext cx="8229600" cy="1143000"/>
          </a:xfrm>
        </p:spPr>
        <p:txBody>
          <a:bodyPr/>
          <a:lstStyle/>
          <a:p>
            <a:r>
              <a:rPr lang="en-US" sz="4000" smtClean="0"/>
              <a:t>FINDINGS</a:t>
            </a:r>
            <a:br>
              <a:rPr lang="en-US" sz="4000" smtClean="0"/>
            </a:br>
            <a:r>
              <a:rPr lang="en-US" sz="3200" smtClean="0"/>
              <a:t>Continued…</a:t>
            </a:r>
          </a:p>
        </p:txBody>
      </p:sp>
      <p:sp>
        <p:nvSpPr>
          <p:cNvPr id="53251" name="Rectangle 3"/>
          <p:cNvSpPr>
            <a:spLocks noGrp="1" noChangeArrowheads="1"/>
          </p:cNvSpPr>
          <p:nvPr>
            <p:ph type="body" idx="1"/>
          </p:nvPr>
        </p:nvSpPr>
        <p:spPr>
          <a:xfrm>
            <a:off x="304800" y="2514600"/>
            <a:ext cx="8229600" cy="3810000"/>
          </a:xfrm>
        </p:spPr>
        <p:txBody>
          <a:bodyPr/>
          <a:lstStyle/>
          <a:p>
            <a:pPr>
              <a:lnSpc>
                <a:spcPct val="80000"/>
              </a:lnSpc>
            </a:pPr>
            <a:r>
              <a:rPr lang="en-US" sz="1600" b="1" smtClean="0"/>
              <a:t>Curricula in schools of social work are changing to address mental health competencies</a:t>
            </a:r>
          </a:p>
          <a:p>
            <a:pPr lvl="1">
              <a:lnSpc>
                <a:spcPct val="80000"/>
              </a:lnSpc>
            </a:pPr>
            <a:r>
              <a:rPr lang="en-US" sz="1600" smtClean="0"/>
              <a:t>A survey of the MHP schools of social work identified a number of strategies being used to implement the mental health competencies with a particular focus on content about recovery, and inclusion of consumers and family members on advisory boards and as participants in classroom presentations. </a:t>
            </a:r>
          </a:p>
          <a:p>
            <a:pPr>
              <a:lnSpc>
                <a:spcPct val="80000"/>
              </a:lnSpc>
              <a:buFontTx/>
              <a:buNone/>
            </a:pPr>
            <a:r>
              <a:rPr lang="en-US" sz="1600" smtClean="0"/>
              <a:t> </a:t>
            </a:r>
          </a:p>
          <a:p>
            <a:pPr>
              <a:lnSpc>
                <a:spcPct val="80000"/>
              </a:lnSpc>
            </a:pPr>
            <a:r>
              <a:rPr lang="en-US" sz="1600" b="1" smtClean="0"/>
              <a:t>Schools are creating pathways for greater collaboration among faculty and with agencies</a:t>
            </a:r>
          </a:p>
          <a:p>
            <a:pPr lvl="1">
              <a:lnSpc>
                <a:spcPct val="80000"/>
              </a:lnSpc>
            </a:pPr>
            <a:r>
              <a:rPr lang="en-US" sz="1600" smtClean="0"/>
              <a:t>Schools have developed specialized seminar courses for MH stipend students, increased involvement of MH Stipend Project Coordinators in their school/department curriculum committee meetings and increased interaction with local county mental health agencies.</a:t>
            </a:r>
          </a:p>
          <a:p>
            <a:pPr>
              <a:lnSpc>
                <a:spcPct val="30000"/>
              </a:lnSpc>
              <a:buFontTx/>
              <a:buNone/>
            </a:pPr>
            <a:endParaRPr lang="en-US" sz="1600" smtClean="0"/>
          </a:p>
          <a:p>
            <a:pPr>
              <a:lnSpc>
                <a:spcPct val="80000"/>
              </a:lnSpc>
            </a:pPr>
            <a:r>
              <a:rPr lang="en-US" sz="1600" b="1" smtClean="0"/>
              <a:t>Analysis of data from the graduate surveys and supervisor interviews is in process.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685800"/>
            <a:ext cx="8229600" cy="1143000"/>
          </a:xfrm>
        </p:spPr>
        <p:txBody>
          <a:bodyPr/>
          <a:lstStyle/>
          <a:p>
            <a:r>
              <a:rPr lang="en-US" sz="3200" smtClean="0"/>
              <a:t>EVALUATION AUDIENCES </a:t>
            </a:r>
            <a:br>
              <a:rPr lang="en-US" sz="3200" smtClean="0"/>
            </a:br>
            <a:r>
              <a:rPr lang="en-US" sz="3200" smtClean="0"/>
              <a:t>or</a:t>
            </a:r>
            <a:br>
              <a:rPr lang="en-US" sz="3200" smtClean="0"/>
            </a:br>
            <a:r>
              <a:rPr lang="en-US" sz="3200" i="1" smtClean="0"/>
              <a:t>Who cares/ should care?</a:t>
            </a:r>
          </a:p>
        </p:txBody>
      </p:sp>
      <p:sp>
        <p:nvSpPr>
          <p:cNvPr id="109571" name="Rectangle 3"/>
          <p:cNvSpPr>
            <a:spLocks noGrp="1" noChangeArrowheads="1"/>
          </p:cNvSpPr>
          <p:nvPr>
            <p:ph type="body" idx="1"/>
          </p:nvPr>
        </p:nvSpPr>
        <p:spPr>
          <a:xfrm>
            <a:off x="914400" y="2133600"/>
            <a:ext cx="7620000" cy="4525963"/>
          </a:xfrm>
        </p:spPr>
        <p:txBody>
          <a:bodyPr/>
          <a:lstStyle/>
          <a:p>
            <a:pPr>
              <a:lnSpc>
                <a:spcPct val="90000"/>
              </a:lnSpc>
            </a:pPr>
            <a:r>
              <a:rPr lang="en-US" sz="2400" smtClean="0">
                <a:solidFill>
                  <a:srgbClr val="0033CC"/>
                </a:solidFill>
              </a:rPr>
              <a:t>Key stakeholders </a:t>
            </a:r>
          </a:p>
          <a:p>
            <a:pPr>
              <a:lnSpc>
                <a:spcPct val="140000"/>
              </a:lnSpc>
            </a:pPr>
            <a:r>
              <a:rPr lang="en-US" sz="2400" smtClean="0">
                <a:solidFill>
                  <a:srgbClr val="0033CC"/>
                </a:solidFill>
              </a:rPr>
              <a:t>Funders – current and potential</a:t>
            </a:r>
          </a:p>
          <a:p>
            <a:pPr>
              <a:lnSpc>
                <a:spcPct val="140000"/>
              </a:lnSpc>
            </a:pPr>
            <a:r>
              <a:rPr lang="en-US" sz="2400" smtClean="0">
                <a:solidFill>
                  <a:srgbClr val="0033CC"/>
                </a:solidFill>
              </a:rPr>
              <a:t>Policymakers </a:t>
            </a:r>
          </a:p>
          <a:p>
            <a:pPr lvl="1">
              <a:lnSpc>
                <a:spcPct val="90000"/>
              </a:lnSpc>
            </a:pPr>
            <a:r>
              <a:rPr lang="en-US" sz="2400" smtClean="0"/>
              <a:t>Elected</a:t>
            </a:r>
          </a:p>
          <a:p>
            <a:pPr lvl="1">
              <a:lnSpc>
                <a:spcPct val="90000"/>
              </a:lnSpc>
            </a:pPr>
            <a:r>
              <a:rPr lang="en-US" sz="2400" smtClean="0"/>
              <a:t>Appointed</a:t>
            </a:r>
          </a:p>
          <a:p>
            <a:pPr lvl="1">
              <a:lnSpc>
                <a:spcPct val="40000"/>
              </a:lnSpc>
              <a:buFontTx/>
              <a:buNone/>
            </a:pPr>
            <a:endParaRPr lang="en-US" sz="2400" smtClean="0"/>
          </a:p>
          <a:p>
            <a:pPr>
              <a:lnSpc>
                <a:spcPct val="90000"/>
              </a:lnSpc>
            </a:pPr>
            <a:r>
              <a:rPr lang="en-US" sz="2400" smtClean="0">
                <a:solidFill>
                  <a:srgbClr val="0000FF"/>
                </a:solidFill>
              </a:rPr>
              <a:t>Advocates</a:t>
            </a:r>
          </a:p>
          <a:p>
            <a:pPr>
              <a:lnSpc>
                <a:spcPct val="40000"/>
              </a:lnSpc>
              <a:buFontTx/>
              <a:buNone/>
            </a:pPr>
            <a:endParaRPr lang="en-US" sz="2400" smtClean="0">
              <a:solidFill>
                <a:srgbClr val="0000FF"/>
              </a:solidFill>
            </a:endParaRPr>
          </a:p>
          <a:p>
            <a:pPr>
              <a:lnSpc>
                <a:spcPct val="90000"/>
              </a:lnSpc>
            </a:pPr>
            <a:r>
              <a:rPr lang="en-US" sz="2400" smtClean="0">
                <a:solidFill>
                  <a:srgbClr val="0000FF"/>
                </a:solidFill>
              </a:rPr>
              <a:t>Researchers</a:t>
            </a:r>
          </a:p>
          <a:p>
            <a:pPr>
              <a:lnSpc>
                <a:spcPct val="40000"/>
              </a:lnSpc>
              <a:buFontTx/>
              <a:buNone/>
            </a:pPr>
            <a:r>
              <a:rPr lang="en-US" sz="2400" smtClean="0">
                <a:solidFill>
                  <a:srgbClr val="0000FF"/>
                </a:solidFill>
              </a:rPr>
              <a:t> </a:t>
            </a:r>
          </a:p>
          <a:p>
            <a:pPr>
              <a:lnSpc>
                <a:spcPct val="90000"/>
              </a:lnSpc>
            </a:pPr>
            <a:r>
              <a:rPr lang="en-US" sz="2400" smtClean="0">
                <a:solidFill>
                  <a:srgbClr val="0000FF"/>
                </a:solidFill>
              </a:rPr>
              <a:t>Taxpayers</a:t>
            </a:r>
          </a:p>
          <a:p>
            <a:pPr>
              <a:lnSpc>
                <a:spcPct val="90000"/>
              </a:lnSpc>
            </a:pPr>
            <a:endParaRPr lang="en-US" sz="240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dissolve">
                                      <p:cBhvr>
                                        <p:cTn id="7" dur="10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dissolve">
                                      <p:cBhvr>
                                        <p:cTn id="12" dur="1000"/>
                                        <p:tgtEl>
                                          <p:spTgt spid="109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dissolve">
                                      <p:cBhvr>
                                        <p:cTn id="17" dur="1000"/>
                                        <p:tgtEl>
                                          <p:spTgt spid="1095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dissolve">
                                      <p:cBhvr>
                                        <p:cTn id="22" dur="1000"/>
                                        <p:tgtEl>
                                          <p:spTgt spid="1095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dissolve">
                                      <p:cBhvr>
                                        <p:cTn id="27" dur="1000"/>
                                        <p:tgtEl>
                                          <p:spTgt spid="1095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9571">
                                            <p:txEl>
                                              <p:pRg st="6" end="6"/>
                                            </p:txEl>
                                          </p:spTgt>
                                        </p:tgtEl>
                                        <p:attrNameLst>
                                          <p:attrName>style.visibility</p:attrName>
                                        </p:attrNameLst>
                                      </p:cBhvr>
                                      <p:to>
                                        <p:strVal val="visible"/>
                                      </p:to>
                                    </p:set>
                                    <p:animEffect transition="in" filter="dissolve">
                                      <p:cBhvr>
                                        <p:cTn id="32" dur="1000"/>
                                        <p:tgtEl>
                                          <p:spTgt spid="10957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09571">
                                            <p:txEl>
                                              <p:pRg st="8" end="8"/>
                                            </p:txEl>
                                          </p:spTgt>
                                        </p:tgtEl>
                                        <p:attrNameLst>
                                          <p:attrName>style.visibility</p:attrName>
                                        </p:attrNameLst>
                                      </p:cBhvr>
                                      <p:to>
                                        <p:strVal val="visible"/>
                                      </p:to>
                                    </p:set>
                                    <p:animEffect transition="in" filter="dissolve">
                                      <p:cBhvr>
                                        <p:cTn id="37" dur="1000"/>
                                        <p:tgtEl>
                                          <p:spTgt spid="10957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09571">
                                            <p:txEl>
                                              <p:pRg st="10" end="10"/>
                                            </p:txEl>
                                          </p:spTgt>
                                        </p:tgtEl>
                                        <p:attrNameLst>
                                          <p:attrName>style.visibility</p:attrName>
                                        </p:attrNameLst>
                                      </p:cBhvr>
                                      <p:to>
                                        <p:strVal val="visible"/>
                                      </p:to>
                                    </p:set>
                                    <p:animEffect transition="in" filter="dissolve">
                                      <p:cBhvr>
                                        <p:cTn id="42" dur="1000"/>
                                        <p:tgtEl>
                                          <p:spTgt spid="1095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457200"/>
            <a:ext cx="8229600" cy="1143000"/>
          </a:xfrm>
        </p:spPr>
        <p:txBody>
          <a:bodyPr/>
          <a:lstStyle/>
          <a:p>
            <a:r>
              <a:rPr lang="en-US" sz="3200" b="1" smtClean="0"/>
              <a:t/>
            </a:r>
            <a:br>
              <a:rPr lang="en-US" sz="3200" b="1" smtClean="0"/>
            </a:br>
            <a:r>
              <a:rPr lang="en-US" sz="3200" b="1" smtClean="0"/>
              <a:t/>
            </a:r>
            <a:br>
              <a:rPr lang="en-US" sz="3200" b="1" smtClean="0"/>
            </a:br>
            <a:r>
              <a:rPr lang="en-US" sz="3200" smtClean="0"/>
              <a:t>NEXT STEPS</a:t>
            </a:r>
          </a:p>
        </p:txBody>
      </p:sp>
      <p:sp>
        <p:nvSpPr>
          <p:cNvPr id="55299" name="Rectangle 3"/>
          <p:cNvSpPr>
            <a:spLocks noGrp="1" noChangeArrowheads="1"/>
          </p:cNvSpPr>
          <p:nvPr>
            <p:ph type="body" idx="1"/>
          </p:nvPr>
        </p:nvSpPr>
        <p:spPr>
          <a:xfrm>
            <a:off x="838200" y="2362200"/>
            <a:ext cx="7696200" cy="3810000"/>
          </a:xfrm>
        </p:spPr>
        <p:txBody>
          <a:bodyPr/>
          <a:lstStyle/>
          <a:p>
            <a:pPr>
              <a:lnSpc>
                <a:spcPct val="90000"/>
              </a:lnSpc>
            </a:pPr>
            <a:r>
              <a:rPr lang="en-US" sz="2400" smtClean="0"/>
              <a:t>Build consensus about central role of program evaluation</a:t>
            </a:r>
          </a:p>
          <a:p>
            <a:pPr>
              <a:lnSpc>
                <a:spcPct val="90000"/>
              </a:lnSpc>
            </a:pPr>
            <a:endParaRPr lang="en-US" sz="2400" smtClean="0"/>
          </a:p>
          <a:p>
            <a:pPr>
              <a:lnSpc>
                <a:spcPct val="90000"/>
              </a:lnSpc>
            </a:pPr>
            <a:r>
              <a:rPr lang="en-US" sz="2400" smtClean="0"/>
              <a:t>Strengthen capacity for more sophisticated and rigorous evaluation  strategies within the CalSWEC framework.</a:t>
            </a:r>
          </a:p>
          <a:p>
            <a:pPr>
              <a:lnSpc>
                <a:spcPct val="90000"/>
              </a:lnSpc>
            </a:pPr>
            <a:endParaRPr lang="en-US" sz="2400" smtClean="0"/>
          </a:p>
          <a:p>
            <a:pPr>
              <a:lnSpc>
                <a:spcPct val="90000"/>
              </a:lnSpc>
            </a:pPr>
            <a:r>
              <a:rPr lang="en-US" sz="2400" smtClean="0"/>
              <a:t>Broaden dissemination of our story and evaluation results.</a:t>
            </a:r>
          </a:p>
          <a:p>
            <a:pPr>
              <a:lnSpc>
                <a:spcPct val="90000"/>
              </a:lnSpc>
            </a:pPr>
            <a:endParaRPr lang="en-US" sz="2400" smtClean="0"/>
          </a:p>
          <a:p>
            <a:pPr>
              <a:lnSpc>
                <a:spcPct val="90000"/>
              </a:lnSpc>
            </a:pPr>
            <a:r>
              <a:rPr lang="en-US" sz="2400" smtClean="0"/>
              <a:t>Find resources to support expanded evaluation efforts.</a:t>
            </a:r>
          </a:p>
          <a:p>
            <a:pPr>
              <a:lnSpc>
                <a:spcPct val="90000"/>
              </a:lnSpc>
            </a:pPr>
            <a:endParaRPr lang="en-US" sz="2400" smtClean="0"/>
          </a:p>
          <a:p>
            <a:pPr>
              <a:lnSpc>
                <a:spcPct val="90000"/>
              </a:lnSpc>
            </a:pPr>
            <a:endParaRPr lang="en-US" sz="1400" b="1" i="1" smtClean="0"/>
          </a:p>
          <a:p>
            <a:pPr>
              <a:lnSpc>
                <a:spcPct val="90000"/>
              </a:lnSpc>
            </a:pPr>
            <a:endParaRPr lang="en-US" sz="1400" b="1" i="1"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r>
              <a:rPr lang="en-US" smtClean="0"/>
              <a:t>Where we are headed:</a:t>
            </a:r>
            <a:br>
              <a:rPr lang="en-US" smtClean="0"/>
            </a:br>
            <a:r>
              <a:rPr lang="en-US" smtClean="0"/>
              <a:t>Integrated Evaluation Framework</a:t>
            </a:r>
          </a:p>
        </p:txBody>
      </p:sp>
      <p:sp>
        <p:nvSpPr>
          <p:cNvPr id="56323" name="Rectangle 4"/>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600" smtClean="0"/>
              <a:t>Main Assumptions and Points of Evaluation</a:t>
            </a:r>
          </a:p>
        </p:txBody>
      </p:sp>
      <p:sp>
        <p:nvSpPr>
          <p:cNvPr id="57347" name="Rectangle 3"/>
          <p:cNvSpPr>
            <a:spLocks noGrp="1" noChangeArrowheads="1"/>
          </p:cNvSpPr>
          <p:nvPr>
            <p:ph type="body" idx="1"/>
          </p:nvPr>
        </p:nvSpPr>
        <p:spPr>
          <a:xfrm>
            <a:off x="228600" y="1600200"/>
            <a:ext cx="8763000" cy="4525963"/>
          </a:xfrm>
        </p:spPr>
        <p:txBody>
          <a:bodyPr/>
          <a:lstStyle/>
          <a:p>
            <a:pPr>
              <a:lnSpc>
                <a:spcPct val="80000"/>
              </a:lnSpc>
            </a:pPr>
            <a:r>
              <a:rPr lang="en-US" sz="2000" smtClean="0"/>
              <a:t>The curriculum, delivered as intended, will prepare social work students for work in public human services.</a:t>
            </a:r>
          </a:p>
          <a:p>
            <a:pPr>
              <a:lnSpc>
                <a:spcPct val="80000"/>
              </a:lnSpc>
            </a:pPr>
            <a:endParaRPr lang="en-US" sz="2000" smtClean="0"/>
          </a:p>
          <a:p>
            <a:pPr>
              <a:lnSpc>
                <a:spcPct val="80000"/>
              </a:lnSpc>
            </a:pPr>
            <a:r>
              <a:rPr lang="en-US" sz="2000" smtClean="0"/>
              <a:t>Graduates are better prepared for public human services practice than others.	</a:t>
            </a:r>
          </a:p>
          <a:p>
            <a:pPr>
              <a:lnSpc>
                <a:spcPct val="80000"/>
              </a:lnSpc>
            </a:pPr>
            <a:r>
              <a:rPr lang="en-US" sz="2000" smtClean="0"/>
              <a:t>The number of MSWs is increased in the state’s public human services staff population.</a:t>
            </a:r>
          </a:p>
          <a:p>
            <a:pPr>
              <a:lnSpc>
                <a:spcPct val="80000"/>
              </a:lnSpc>
            </a:pPr>
            <a:endParaRPr lang="en-US" sz="2000" smtClean="0"/>
          </a:p>
          <a:p>
            <a:pPr>
              <a:lnSpc>
                <a:spcPct val="80000"/>
              </a:lnSpc>
            </a:pPr>
            <a:r>
              <a:rPr lang="en-US" sz="2000" smtClean="0"/>
              <a:t>Graduates are staying in public human services agencies after their work obligation is completed.</a:t>
            </a:r>
          </a:p>
          <a:p>
            <a:pPr>
              <a:lnSpc>
                <a:spcPct val="80000"/>
              </a:lnSpc>
            </a:pPr>
            <a:endParaRPr lang="en-US" sz="2000" smtClean="0"/>
          </a:p>
          <a:p>
            <a:r>
              <a:rPr lang="en-US" sz="2000" smtClean="0"/>
              <a:t>Graduates who stay in public human services have been able to affect practice, program, &amp; policy through experience and promotion.</a:t>
            </a:r>
          </a:p>
          <a:p>
            <a:endParaRPr lang="en-US" sz="2000" smtClean="0"/>
          </a:p>
          <a:p>
            <a:r>
              <a:rPr lang="en-US" sz="2000" smtClean="0"/>
              <a:t>Graduates are involved in the educational process through becoming field instructors, sitting on admissions panels etc.</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008813" y="1712913"/>
            <a:ext cx="1906587" cy="4535487"/>
          </a:xfrm>
          <a:prstGeom prst="rect">
            <a:avLst/>
          </a:prstGeom>
          <a:noFill/>
          <a:ln w="9525">
            <a:noFill/>
            <a:miter lim="800000"/>
            <a:headEnd/>
            <a:tailEnd/>
          </a:ln>
        </p:spPr>
        <p:txBody>
          <a:bodyPr/>
          <a:lstStyle/>
          <a:p>
            <a:r>
              <a:rPr lang="en-US" sz="1200" b="1">
                <a:cs typeface="Times New Roman" pitchFamily="18" charset="0"/>
              </a:rPr>
              <a:t>Psychological Theories:</a:t>
            </a:r>
            <a:r>
              <a:rPr lang="en-US" sz="1200">
                <a:cs typeface="Times New Roman" pitchFamily="18" charset="0"/>
              </a:rPr>
              <a:t> Locus of Control (Spector and Michaels (1986) </a:t>
            </a:r>
          </a:p>
          <a:p>
            <a:endParaRPr lang="en-US" sz="1200">
              <a:cs typeface="Times New Roman" pitchFamily="18" charset="0"/>
            </a:endParaRPr>
          </a:p>
          <a:p>
            <a:r>
              <a:rPr lang="en-US" sz="1200">
                <a:cs typeface="Times New Roman" pitchFamily="18" charset="0"/>
              </a:rPr>
              <a:t>Learning Theory (Miller, 1996)</a:t>
            </a:r>
          </a:p>
          <a:p>
            <a:endParaRPr lang="en-US" sz="1200">
              <a:cs typeface="Times New Roman" pitchFamily="18" charset="0"/>
            </a:endParaRPr>
          </a:p>
          <a:p>
            <a:r>
              <a:rPr lang="en-US" sz="1200">
                <a:cs typeface="Times New Roman" pitchFamily="18" charset="0"/>
              </a:rPr>
              <a:t>Organizational Turnover Theory (Hom et al., 1992).</a:t>
            </a:r>
          </a:p>
          <a:p>
            <a:endParaRPr lang="en-US" sz="1200">
              <a:cs typeface="Times New Roman" pitchFamily="18" charset="0"/>
            </a:endParaRPr>
          </a:p>
          <a:p>
            <a:pPr eaLnBrk="0" hangingPunct="0"/>
            <a:r>
              <a:rPr lang="en-US" sz="1200" b="1">
                <a:cs typeface="Times New Roman" pitchFamily="18" charset="0"/>
              </a:rPr>
              <a:t>Sociological Theories:</a:t>
            </a:r>
            <a:r>
              <a:rPr lang="en-US" sz="1200">
                <a:cs typeface="Times New Roman" pitchFamily="18" charset="0"/>
              </a:rPr>
              <a:t> Social Comparison Theory (Geurts et al., 1998)</a:t>
            </a:r>
          </a:p>
          <a:p>
            <a:pPr eaLnBrk="0" hangingPunct="0"/>
            <a:r>
              <a:rPr lang="en-US" sz="1200">
                <a:cs typeface="Times New Roman" pitchFamily="18" charset="0"/>
              </a:rPr>
              <a:t> </a:t>
            </a:r>
          </a:p>
          <a:p>
            <a:pPr eaLnBrk="0" hangingPunct="0"/>
            <a:r>
              <a:rPr lang="en-US" sz="1200" b="1">
                <a:cs typeface="Times New Roman" pitchFamily="18" charset="0"/>
              </a:rPr>
              <a:t>Social Exchange Theory</a:t>
            </a:r>
            <a:r>
              <a:rPr lang="en-US" sz="1400" b="1">
                <a:cs typeface="Times New Roman" pitchFamily="18" charset="0"/>
              </a:rPr>
              <a:t> </a:t>
            </a:r>
          </a:p>
          <a:p>
            <a:pPr eaLnBrk="0" hangingPunct="0"/>
            <a:endParaRPr lang="en-US" sz="1400" b="1">
              <a:cs typeface="Times New Roman" pitchFamily="18" charset="0"/>
            </a:endParaRPr>
          </a:p>
          <a:p>
            <a:pPr eaLnBrk="0" hangingPunct="0"/>
            <a:r>
              <a:rPr lang="en-US" sz="1200">
                <a:cs typeface="Times New Roman" pitchFamily="18" charset="0"/>
              </a:rPr>
              <a:t>Social Ecological Theory (Moos, 1979).</a:t>
            </a:r>
          </a:p>
          <a:p>
            <a:pPr eaLnBrk="0" hangingPunct="0"/>
            <a:endParaRPr lang="en-US" sz="1200">
              <a:cs typeface="Times New Roman" pitchFamily="18" charset="0"/>
            </a:endParaRPr>
          </a:p>
          <a:p>
            <a:pPr eaLnBrk="0" hangingPunct="0"/>
            <a:r>
              <a:rPr lang="en-US" sz="1200">
                <a:cs typeface="Times New Roman" pitchFamily="18" charset="0"/>
              </a:rPr>
              <a:t>Economic theoretical: </a:t>
            </a:r>
          </a:p>
          <a:p>
            <a:pPr eaLnBrk="0" hangingPunct="0"/>
            <a:r>
              <a:rPr lang="en-US" sz="1200">
                <a:cs typeface="Times New Roman" pitchFamily="18" charset="0"/>
              </a:rPr>
              <a:t>Human Capital, Dual Labor Market Models, (Miller, 1996).</a:t>
            </a:r>
            <a:endParaRPr lang="en-US" sz="1200"/>
          </a:p>
        </p:txBody>
      </p:sp>
      <p:sp>
        <p:nvSpPr>
          <p:cNvPr id="58371" name="Rectangle 3"/>
          <p:cNvSpPr>
            <a:spLocks noChangeArrowheads="1"/>
          </p:cNvSpPr>
          <p:nvPr/>
        </p:nvSpPr>
        <p:spPr bwMode="auto">
          <a:xfrm>
            <a:off x="5564188" y="1712913"/>
            <a:ext cx="1444625" cy="4535487"/>
          </a:xfrm>
          <a:prstGeom prst="rect">
            <a:avLst/>
          </a:prstGeom>
          <a:noFill/>
          <a:ln w="9525">
            <a:noFill/>
            <a:miter lim="800000"/>
            <a:headEnd/>
            <a:tailEnd/>
          </a:ln>
        </p:spPr>
        <p:txBody>
          <a:bodyPr/>
          <a:lstStyle/>
          <a:p>
            <a:pPr>
              <a:buFont typeface="Symbol" pitchFamily="18" charset="2"/>
              <a:buNone/>
              <a:tabLst>
                <a:tab pos="92075" algn="l"/>
              </a:tabLst>
            </a:pPr>
            <a:r>
              <a:rPr lang="en-US" sz="1200">
                <a:cs typeface="Times New Roman" pitchFamily="18" charset="0"/>
              </a:rPr>
              <a:t>Professionalism</a:t>
            </a:r>
          </a:p>
          <a:p>
            <a:pPr>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Bureaucracy</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Organizational citizenship behavior</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Goodness of fit</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b="1">
                <a:cs typeface="Times New Roman" pitchFamily="18" charset="0"/>
              </a:rPr>
              <a:t>Social Exchange Theory</a:t>
            </a:r>
            <a:endParaRPr lang="en-US" sz="1200" b="1"/>
          </a:p>
        </p:txBody>
      </p:sp>
      <p:sp>
        <p:nvSpPr>
          <p:cNvPr id="58372" name="Rectangle 4"/>
          <p:cNvSpPr>
            <a:spLocks noChangeArrowheads="1"/>
          </p:cNvSpPr>
          <p:nvPr/>
        </p:nvSpPr>
        <p:spPr bwMode="auto">
          <a:xfrm>
            <a:off x="3976688" y="1712913"/>
            <a:ext cx="1587500" cy="4535487"/>
          </a:xfrm>
          <a:prstGeom prst="rect">
            <a:avLst/>
          </a:prstGeom>
          <a:noFill/>
          <a:ln w="9525">
            <a:noFill/>
            <a:miter lim="800000"/>
            <a:headEnd/>
            <a:tailEnd/>
          </a:ln>
        </p:spPr>
        <p:txBody>
          <a:bodyPr/>
          <a:lstStyle/>
          <a:p>
            <a:pPr>
              <a:buFont typeface="Symbol" pitchFamily="18" charset="2"/>
              <a:buNone/>
              <a:tabLst>
                <a:tab pos="92075" algn="l"/>
              </a:tabLst>
            </a:pPr>
            <a:r>
              <a:rPr lang="en-US" sz="1200" b="1">
                <a:cs typeface="Times New Roman" pitchFamily="18" charset="0"/>
              </a:rPr>
              <a:t>Social Exchange Theory </a:t>
            </a:r>
          </a:p>
          <a:p>
            <a:pPr>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Perceived Organizational Commitment (Rhoades &amp; Eisenberger, 2002) </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Organizational Social Context (Glisson)</a:t>
            </a:r>
          </a:p>
          <a:p>
            <a:pPr eaLnBrk="0" hangingPunct="0">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Integrated Turnover Model (Mowday, Porter, &amp; Steers, 1982) </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Intrinsic/Extrinsic Job Factor Theory (Benton, in progress)</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Locus of Control Theory (P. Spector)</a:t>
            </a:r>
            <a:endParaRPr lang="en-US" sz="1200"/>
          </a:p>
        </p:txBody>
      </p:sp>
      <p:sp>
        <p:nvSpPr>
          <p:cNvPr id="58373" name="Rectangle 5"/>
          <p:cNvSpPr>
            <a:spLocks noChangeArrowheads="1"/>
          </p:cNvSpPr>
          <p:nvPr/>
        </p:nvSpPr>
        <p:spPr bwMode="auto">
          <a:xfrm>
            <a:off x="2214563" y="1712913"/>
            <a:ext cx="1762125" cy="4535487"/>
          </a:xfrm>
          <a:prstGeom prst="rect">
            <a:avLst/>
          </a:prstGeom>
          <a:noFill/>
          <a:ln w="9525">
            <a:noFill/>
            <a:miter lim="800000"/>
            <a:headEnd/>
            <a:tailEnd/>
          </a:ln>
        </p:spPr>
        <p:txBody>
          <a:bodyPr/>
          <a:lstStyle/>
          <a:p>
            <a:pPr>
              <a:buFont typeface="Symbol" pitchFamily="18" charset="2"/>
              <a:buNone/>
            </a:pPr>
            <a:r>
              <a:rPr lang="en-US" sz="1200">
                <a:cs typeface="Times New Roman" pitchFamily="18" charset="0"/>
              </a:rPr>
              <a:t>CalSWEC mission &amp; program objectives</a:t>
            </a:r>
          </a:p>
          <a:p>
            <a:pPr>
              <a:buFont typeface="Symbol" pitchFamily="18" charset="2"/>
              <a:buNone/>
            </a:pPr>
            <a:endParaRPr lang="en-US" sz="1200">
              <a:cs typeface="Times New Roman" pitchFamily="18" charset="0"/>
            </a:endParaRPr>
          </a:p>
          <a:p>
            <a:pPr eaLnBrk="0" hangingPunct="0">
              <a:buFont typeface="Symbol" pitchFamily="18" charset="2"/>
              <a:buNone/>
            </a:pPr>
            <a:r>
              <a:rPr lang="en-US" sz="1200">
                <a:cs typeface="Times New Roman" pitchFamily="18" charset="0"/>
              </a:rPr>
              <a:t>Control theory (Buckley, Fedor, Veres, Wiese, &amp; Carraher, 1998)</a:t>
            </a:r>
          </a:p>
          <a:p>
            <a:pPr eaLnBrk="0" hangingPunct="0">
              <a:buFont typeface="Symbol" pitchFamily="18" charset="2"/>
              <a:buNone/>
            </a:pPr>
            <a:endParaRPr lang="en-US" sz="1200">
              <a:cs typeface="Times New Roman" pitchFamily="18" charset="0"/>
            </a:endParaRPr>
          </a:p>
          <a:p>
            <a:pPr eaLnBrk="0" hangingPunct="0"/>
            <a:r>
              <a:rPr lang="en-US" sz="1200">
                <a:cs typeface="Times New Roman" pitchFamily="18" charset="0"/>
              </a:rPr>
              <a:t>Occupational sociology (Landsman, 2001)</a:t>
            </a:r>
          </a:p>
          <a:p>
            <a:pPr eaLnBrk="0" hangingPunct="0"/>
            <a:r>
              <a:rPr lang="en-US" sz="1200">
                <a:cs typeface="Times New Roman" pitchFamily="18" charset="0"/>
              </a:rPr>
              <a:t> </a:t>
            </a:r>
          </a:p>
          <a:p>
            <a:pPr eaLnBrk="0" hangingPunct="0">
              <a:buFont typeface="Courier New" pitchFamily="49" charset="0"/>
              <a:buNone/>
            </a:pPr>
            <a:r>
              <a:rPr lang="en-US" sz="1200">
                <a:cs typeface="Times New Roman" pitchFamily="18" charset="0"/>
              </a:rPr>
              <a:t>Role theory</a:t>
            </a:r>
          </a:p>
          <a:p>
            <a:pPr eaLnBrk="0" hangingPunct="0">
              <a:buFont typeface="Courier New" pitchFamily="49" charset="0"/>
              <a:buNone/>
            </a:pPr>
            <a:endParaRPr lang="en-US" sz="1200" u="sng">
              <a:cs typeface="Times New Roman" pitchFamily="18" charset="0"/>
            </a:endParaRPr>
          </a:p>
          <a:p>
            <a:pPr eaLnBrk="0" hangingPunct="0">
              <a:buFont typeface="Courier New" pitchFamily="49" charset="0"/>
              <a:buNone/>
            </a:pPr>
            <a:r>
              <a:rPr lang="en-US" sz="1200">
                <a:cs typeface="Times New Roman" pitchFamily="18" charset="0"/>
              </a:rPr>
              <a:t>Expectancy theory</a:t>
            </a:r>
          </a:p>
          <a:p>
            <a:pPr eaLnBrk="0" hangingPunct="0">
              <a:buFont typeface="Courier New" pitchFamily="49" charset="0"/>
              <a:buNone/>
            </a:pPr>
            <a:endParaRPr lang="en-US" sz="1200" u="sng">
              <a:cs typeface="Times New Roman" pitchFamily="18" charset="0"/>
            </a:endParaRPr>
          </a:p>
          <a:p>
            <a:pPr eaLnBrk="0" hangingPunct="0">
              <a:buFont typeface="Courier New" pitchFamily="49" charset="0"/>
              <a:buNone/>
            </a:pPr>
            <a:r>
              <a:rPr lang="en-US" sz="1200">
                <a:cs typeface="Times New Roman" pitchFamily="18" charset="0"/>
              </a:rPr>
              <a:t>Locus of Control Theory </a:t>
            </a:r>
            <a:r>
              <a:rPr lang="en-US" sz="1200"/>
              <a:t>(P. Spector)</a:t>
            </a:r>
          </a:p>
          <a:p>
            <a:pPr eaLnBrk="0" hangingPunct="0">
              <a:buFont typeface="Courier New" pitchFamily="49" charset="0"/>
              <a:buNone/>
            </a:pPr>
            <a:endParaRPr lang="en-US" sz="1200">
              <a:cs typeface="Times New Roman" pitchFamily="18" charset="0"/>
            </a:endParaRPr>
          </a:p>
        </p:txBody>
      </p:sp>
      <p:sp>
        <p:nvSpPr>
          <p:cNvPr id="58374" name="Rectangle 6"/>
          <p:cNvSpPr>
            <a:spLocks noChangeArrowheads="1"/>
          </p:cNvSpPr>
          <p:nvPr/>
        </p:nvSpPr>
        <p:spPr bwMode="auto">
          <a:xfrm>
            <a:off x="533400" y="1752600"/>
            <a:ext cx="1616075" cy="4419600"/>
          </a:xfrm>
          <a:prstGeom prst="rect">
            <a:avLst/>
          </a:prstGeom>
          <a:noFill/>
          <a:ln w="9525">
            <a:noFill/>
            <a:miter lim="800000"/>
            <a:headEnd/>
            <a:tailEnd/>
          </a:ln>
        </p:spPr>
        <p:txBody>
          <a:bodyPr/>
          <a:lstStyle/>
          <a:p>
            <a:pPr>
              <a:buFont typeface="Symbol" pitchFamily="18" charset="2"/>
              <a:buNone/>
              <a:tabLst>
                <a:tab pos="92075" algn="l"/>
              </a:tabLst>
            </a:pPr>
            <a:r>
              <a:rPr lang="en-US" sz="1200">
                <a:cs typeface="Times New Roman" pitchFamily="18" charset="0"/>
              </a:rPr>
              <a:t>Reactivity in research design </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Effects of feedback </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Adult learning theories</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Education Models of the schools. </a:t>
            </a:r>
            <a:endParaRPr lang="en-US" sz="1200"/>
          </a:p>
        </p:txBody>
      </p:sp>
      <p:sp>
        <p:nvSpPr>
          <p:cNvPr id="58375" name="Rectangle 7"/>
          <p:cNvSpPr>
            <a:spLocks noChangeArrowheads="1"/>
          </p:cNvSpPr>
          <p:nvPr/>
        </p:nvSpPr>
        <p:spPr bwMode="auto">
          <a:xfrm>
            <a:off x="7008813" y="990600"/>
            <a:ext cx="1906587" cy="722313"/>
          </a:xfrm>
          <a:prstGeom prst="rect">
            <a:avLst/>
          </a:prstGeom>
          <a:solidFill>
            <a:srgbClr val="E6E6E6"/>
          </a:solidFill>
          <a:ln w="9525">
            <a:noFill/>
            <a:miter lim="800000"/>
            <a:headEnd/>
            <a:tailEnd/>
          </a:ln>
        </p:spPr>
        <p:txBody>
          <a:bodyPr/>
          <a:lstStyle/>
          <a:p>
            <a:pPr algn="ctr"/>
            <a:r>
              <a:rPr lang="en-US" sz="1400" b="1">
                <a:cs typeface="Times New Roman" pitchFamily="18" charset="0"/>
              </a:rPr>
              <a:t>8 years to 10 + years</a:t>
            </a:r>
          </a:p>
        </p:txBody>
      </p:sp>
      <p:sp>
        <p:nvSpPr>
          <p:cNvPr id="58376" name="Rectangle 8"/>
          <p:cNvSpPr>
            <a:spLocks noChangeArrowheads="1"/>
          </p:cNvSpPr>
          <p:nvPr/>
        </p:nvSpPr>
        <p:spPr bwMode="auto">
          <a:xfrm>
            <a:off x="5564188" y="990600"/>
            <a:ext cx="1444625" cy="722313"/>
          </a:xfrm>
          <a:prstGeom prst="rect">
            <a:avLst/>
          </a:prstGeom>
          <a:solidFill>
            <a:srgbClr val="E6E6E6"/>
          </a:solidFill>
          <a:ln w="9525">
            <a:noFill/>
            <a:miter lim="800000"/>
            <a:headEnd/>
            <a:tailEnd/>
          </a:ln>
        </p:spPr>
        <p:txBody>
          <a:bodyPr/>
          <a:lstStyle/>
          <a:p>
            <a:pPr algn="ctr"/>
            <a:r>
              <a:rPr lang="en-US" sz="1400" b="1">
                <a:cs typeface="Times New Roman" pitchFamily="18" charset="0"/>
              </a:rPr>
              <a:t>5 to 6 years</a:t>
            </a:r>
          </a:p>
        </p:txBody>
      </p:sp>
      <p:sp>
        <p:nvSpPr>
          <p:cNvPr id="58377" name="Rectangle 9"/>
          <p:cNvSpPr>
            <a:spLocks noChangeArrowheads="1"/>
          </p:cNvSpPr>
          <p:nvPr/>
        </p:nvSpPr>
        <p:spPr bwMode="auto">
          <a:xfrm>
            <a:off x="3976688" y="990600"/>
            <a:ext cx="1587500" cy="722313"/>
          </a:xfrm>
          <a:prstGeom prst="rect">
            <a:avLst/>
          </a:prstGeom>
          <a:solidFill>
            <a:srgbClr val="E6E6E6"/>
          </a:solidFill>
          <a:ln w="9525">
            <a:noFill/>
            <a:miter lim="800000"/>
            <a:headEnd/>
            <a:tailEnd/>
          </a:ln>
        </p:spPr>
        <p:txBody>
          <a:bodyPr/>
          <a:lstStyle/>
          <a:p>
            <a:pPr algn="ctr"/>
            <a:r>
              <a:rPr lang="en-US" sz="1400" b="1">
                <a:cs typeface="Times New Roman" pitchFamily="18" charset="0"/>
              </a:rPr>
              <a:t>3 years</a:t>
            </a:r>
          </a:p>
        </p:txBody>
      </p:sp>
      <p:sp>
        <p:nvSpPr>
          <p:cNvPr id="58378" name="Rectangle 10"/>
          <p:cNvSpPr>
            <a:spLocks noChangeArrowheads="1"/>
          </p:cNvSpPr>
          <p:nvPr/>
        </p:nvSpPr>
        <p:spPr bwMode="auto">
          <a:xfrm>
            <a:off x="2214563" y="990600"/>
            <a:ext cx="1762125" cy="722313"/>
          </a:xfrm>
          <a:prstGeom prst="rect">
            <a:avLst/>
          </a:prstGeom>
          <a:solidFill>
            <a:srgbClr val="E6E6E6"/>
          </a:solidFill>
          <a:ln w="9525">
            <a:noFill/>
            <a:miter lim="800000"/>
            <a:headEnd/>
            <a:tailEnd/>
          </a:ln>
        </p:spPr>
        <p:txBody>
          <a:bodyPr/>
          <a:lstStyle/>
          <a:p>
            <a:pPr algn="ctr"/>
            <a:r>
              <a:rPr lang="en-US" sz="1400" b="1">
                <a:cs typeface="Times New Roman" pitchFamily="18" charset="0"/>
              </a:rPr>
              <a:t>6 months to 1.5 year post graduation</a:t>
            </a:r>
          </a:p>
          <a:p>
            <a:pPr algn="ctr" eaLnBrk="0" hangingPunct="0"/>
            <a:r>
              <a:rPr lang="en-US" sz="1400" b="1">
                <a:cs typeface="Times New Roman" pitchFamily="18" charset="0"/>
              </a:rPr>
              <a:t>(Core Training)</a:t>
            </a:r>
            <a:r>
              <a:rPr lang="en-US" sz="1200" b="1">
                <a:latin typeface="Times New Roman" pitchFamily="18" charset="0"/>
                <a:cs typeface="Times New Roman" pitchFamily="18" charset="0"/>
              </a:rPr>
              <a:t> </a:t>
            </a:r>
            <a:endParaRPr lang="en-US" sz="1200" b="1"/>
          </a:p>
        </p:txBody>
      </p:sp>
      <p:sp>
        <p:nvSpPr>
          <p:cNvPr id="58379" name="Rectangle 11"/>
          <p:cNvSpPr>
            <a:spLocks noChangeArrowheads="1"/>
          </p:cNvSpPr>
          <p:nvPr/>
        </p:nvSpPr>
        <p:spPr bwMode="auto">
          <a:xfrm>
            <a:off x="609600" y="990600"/>
            <a:ext cx="1600200" cy="685800"/>
          </a:xfrm>
          <a:prstGeom prst="rect">
            <a:avLst/>
          </a:prstGeom>
          <a:solidFill>
            <a:srgbClr val="E6E6E6"/>
          </a:solidFill>
          <a:ln w="9525">
            <a:noFill/>
            <a:miter lim="800000"/>
            <a:headEnd/>
            <a:tailEnd/>
          </a:ln>
        </p:spPr>
        <p:txBody>
          <a:bodyPr/>
          <a:lstStyle/>
          <a:p>
            <a:pPr algn="ctr"/>
            <a:r>
              <a:rPr lang="en-US" sz="1400" b="1">
                <a:cs typeface="Times New Roman" pitchFamily="18" charset="0"/>
              </a:rPr>
              <a:t>In School</a:t>
            </a:r>
          </a:p>
        </p:txBody>
      </p:sp>
      <p:sp>
        <p:nvSpPr>
          <p:cNvPr id="58380" name="Line 12"/>
          <p:cNvSpPr>
            <a:spLocks noChangeShapeType="1"/>
          </p:cNvSpPr>
          <p:nvPr/>
        </p:nvSpPr>
        <p:spPr bwMode="auto">
          <a:xfrm>
            <a:off x="533400" y="990600"/>
            <a:ext cx="8382000" cy="0"/>
          </a:xfrm>
          <a:prstGeom prst="line">
            <a:avLst/>
          </a:prstGeom>
          <a:noFill/>
          <a:ln w="12700" cap="rnd">
            <a:solidFill>
              <a:srgbClr val="000000"/>
            </a:solidFill>
            <a:round/>
            <a:headEnd/>
            <a:tailEnd/>
          </a:ln>
        </p:spPr>
        <p:txBody>
          <a:bodyPr/>
          <a:lstStyle/>
          <a:p>
            <a:endParaRPr lang="en-US"/>
          </a:p>
        </p:txBody>
      </p:sp>
      <p:sp>
        <p:nvSpPr>
          <p:cNvPr id="58381" name="Line 13"/>
          <p:cNvSpPr>
            <a:spLocks noChangeShapeType="1"/>
          </p:cNvSpPr>
          <p:nvPr/>
        </p:nvSpPr>
        <p:spPr bwMode="auto">
          <a:xfrm>
            <a:off x="533400" y="6248400"/>
            <a:ext cx="8382000" cy="0"/>
          </a:xfrm>
          <a:prstGeom prst="line">
            <a:avLst/>
          </a:prstGeom>
          <a:noFill/>
          <a:ln w="12700" cap="rnd">
            <a:solidFill>
              <a:srgbClr val="000000"/>
            </a:solidFill>
            <a:round/>
            <a:headEnd/>
            <a:tailEnd/>
          </a:ln>
        </p:spPr>
        <p:txBody>
          <a:bodyPr/>
          <a:lstStyle/>
          <a:p>
            <a:endParaRPr lang="en-US"/>
          </a:p>
        </p:txBody>
      </p:sp>
      <p:sp>
        <p:nvSpPr>
          <p:cNvPr id="58382" name="Line 14"/>
          <p:cNvSpPr>
            <a:spLocks noChangeShapeType="1"/>
          </p:cNvSpPr>
          <p:nvPr/>
        </p:nvSpPr>
        <p:spPr bwMode="auto">
          <a:xfrm>
            <a:off x="533400" y="990600"/>
            <a:ext cx="0" cy="5257800"/>
          </a:xfrm>
          <a:prstGeom prst="line">
            <a:avLst/>
          </a:prstGeom>
          <a:noFill/>
          <a:ln w="12700" cap="rnd">
            <a:solidFill>
              <a:srgbClr val="000000"/>
            </a:solidFill>
            <a:round/>
            <a:headEnd/>
            <a:tailEnd/>
          </a:ln>
        </p:spPr>
        <p:txBody>
          <a:bodyPr/>
          <a:lstStyle/>
          <a:p>
            <a:endParaRPr lang="en-US"/>
          </a:p>
        </p:txBody>
      </p:sp>
      <p:sp>
        <p:nvSpPr>
          <p:cNvPr id="58383" name="Line 15"/>
          <p:cNvSpPr>
            <a:spLocks noChangeShapeType="1"/>
          </p:cNvSpPr>
          <p:nvPr/>
        </p:nvSpPr>
        <p:spPr bwMode="auto">
          <a:xfrm>
            <a:off x="8915400" y="990600"/>
            <a:ext cx="0" cy="5257800"/>
          </a:xfrm>
          <a:prstGeom prst="line">
            <a:avLst/>
          </a:prstGeom>
          <a:noFill/>
          <a:ln w="12700" cap="rnd">
            <a:solidFill>
              <a:srgbClr val="000000"/>
            </a:solidFill>
            <a:round/>
            <a:headEnd/>
            <a:tailEnd/>
          </a:ln>
        </p:spPr>
        <p:txBody>
          <a:bodyPr/>
          <a:lstStyle/>
          <a:p>
            <a:endParaRPr lang="en-US"/>
          </a:p>
        </p:txBody>
      </p:sp>
      <p:sp>
        <p:nvSpPr>
          <p:cNvPr id="58384" name="Line 16"/>
          <p:cNvSpPr>
            <a:spLocks noChangeShapeType="1"/>
          </p:cNvSpPr>
          <p:nvPr/>
        </p:nvSpPr>
        <p:spPr bwMode="auto">
          <a:xfrm>
            <a:off x="533400" y="1752600"/>
            <a:ext cx="8382000" cy="0"/>
          </a:xfrm>
          <a:prstGeom prst="line">
            <a:avLst/>
          </a:prstGeom>
          <a:noFill/>
          <a:ln w="12700" cap="rnd">
            <a:solidFill>
              <a:srgbClr val="000000"/>
            </a:solidFill>
            <a:round/>
            <a:headEnd/>
            <a:tailEnd/>
          </a:ln>
        </p:spPr>
        <p:txBody>
          <a:bodyPr/>
          <a:lstStyle/>
          <a:p>
            <a:endParaRPr lang="en-US"/>
          </a:p>
        </p:txBody>
      </p:sp>
      <p:sp>
        <p:nvSpPr>
          <p:cNvPr id="58385" name="Line 17"/>
          <p:cNvSpPr>
            <a:spLocks noChangeShapeType="1"/>
          </p:cNvSpPr>
          <p:nvPr/>
        </p:nvSpPr>
        <p:spPr bwMode="auto">
          <a:xfrm flipH="1">
            <a:off x="533400" y="990600"/>
            <a:ext cx="0" cy="5181600"/>
          </a:xfrm>
          <a:prstGeom prst="line">
            <a:avLst/>
          </a:prstGeom>
          <a:noFill/>
          <a:ln w="12700" cap="rnd">
            <a:solidFill>
              <a:srgbClr val="000000"/>
            </a:solidFill>
            <a:round/>
            <a:headEnd/>
            <a:tailEnd/>
          </a:ln>
        </p:spPr>
        <p:txBody>
          <a:bodyPr/>
          <a:lstStyle/>
          <a:p>
            <a:endParaRPr lang="en-US"/>
          </a:p>
        </p:txBody>
      </p:sp>
      <p:sp>
        <p:nvSpPr>
          <p:cNvPr id="58386" name="Line 18"/>
          <p:cNvSpPr>
            <a:spLocks noChangeShapeType="1"/>
          </p:cNvSpPr>
          <p:nvPr/>
        </p:nvSpPr>
        <p:spPr bwMode="auto">
          <a:xfrm>
            <a:off x="2214563" y="990600"/>
            <a:ext cx="0" cy="5257800"/>
          </a:xfrm>
          <a:prstGeom prst="line">
            <a:avLst/>
          </a:prstGeom>
          <a:noFill/>
          <a:ln w="12700" cap="rnd">
            <a:solidFill>
              <a:srgbClr val="000000"/>
            </a:solidFill>
            <a:round/>
            <a:headEnd/>
            <a:tailEnd/>
          </a:ln>
        </p:spPr>
        <p:txBody>
          <a:bodyPr/>
          <a:lstStyle/>
          <a:p>
            <a:endParaRPr lang="en-US"/>
          </a:p>
        </p:txBody>
      </p:sp>
      <p:sp>
        <p:nvSpPr>
          <p:cNvPr id="58387" name="Line 19"/>
          <p:cNvSpPr>
            <a:spLocks noChangeShapeType="1"/>
          </p:cNvSpPr>
          <p:nvPr/>
        </p:nvSpPr>
        <p:spPr bwMode="auto">
          <a:xfrm>
            <a:off x="3976688" y="990600"/>
            <a:ext cx="0" cy="5257800"/>
          </a:xfrm>
          <a:prstGeom prst="line">
            <a:avLst/>
          </a:prstGeom>
          <a:noFill/>
          <a:ln w="12700" cap="rnd">
            <a:solidFill>
              <a:srgbClr val="000000"/>
            </a:solidFill>
            <a:round/>
            <a:headEnd/>
            <a:tailEnd/>
          </a:ln>
        </p:spPr>
        <p:txBody>
          <a:bodyPr/>
          <a:lstStyle/>
          <a:p>
            <a:endParaRPr lang="en-US"/>
          </a:p>
        </p:txBody>
      </p:sp>
      <p:sp>
        <p:nvSpPr>
          <p:cNvPr id="58388" name="Line 20"/>
          <p:cNvSpPr>
            <a:spLocks noChangeShapeType="1"/>
          </p:cNvSpPr>
          <p:nvPr/>
        </p:nvSpPr>
        <p:spPr bwMode="auto">
          <a:xfrm>
            <a:off x="5564188" y="990600"/>
            <a:ext cx="0" cy="5257800"/>
          </a:xfrm>
          <a:prstGeom prst="line">
            <a:avLst/>
          </a:prstGeom>
          <a:noFill/>
          <a:ln w="12700" cap="rnd">
            <a:solidFill>
              <a:srgbClr val="000000"/>
            </a:solidFill>
            <a:round/>
            <a:headEnd/>
            <a:tailEnd/>
          </a:ln>
        </p:spPr>
        <p:txBody>
          <a:bodyPr/>
          <a:lstStyle/>
          <a:p>
            <a:endParaRPr lang="en-US"/>
          </a:p>
        </p:txBody>
      </p:sp>
      <p:sp>
        <p:nvSpPr>
          <p:cNvPr id="58389" name="Line 21"/>
          <p:cNvSpPr>
            <a:spLocks noChangeShapeType="1"/>
          </p:cNvSpPr>
          <p:nvPr/>
        </p:nvSpPr>
        <p:spPr bwMode="auto">
          <a:xfrm>
            <a:off x="7008813" y="990600"/>
            <a:ext cx="0" cy="5257800"/>
          </a:xfrm>
          <a:prstGeom prst="line">
            <a:avLst/>
          </a:prstGeom>
          <a:noFill/>
          <a:ln w="12700" cap="rnd">
            <a:solidFill>
              <a:srgbClr val="000000"/>
            </a:solidFill>
            <a:round/>
            <a:headEnd/>
            <a:tailEnd/>
          </a:ln>
        </p:spPr>
        <p:txBody>
          <a:bodyPr/>
          <a:lstStyle/>
          <a:p>
            <a:endParaRPr lang="en-US"/>
          </a:p>
        </p:txBody>
      </p:sp>
      <p:sp>
        <p:nvSpPr>
          <p:cNvPr id="58390" name="Rectangle 22"/>
          <p:cNvSpPr>
            <a:spLocks noGrp="1" noChangeArrowheads="1"/>
          </p:cNvSpPr>
          <p:nvPr>
            <p:ph type="title"/>
          </p:nvPr>
        </p:nvSpPr>
        <p:spPr>
          <a:xfrm>
            <a:off x="457200" y="274638"/>
            <a:ext cx="8229600" cy="563562"/>
          </a:xfrm>
        </p:spPr>
        <p:txBody>
          <a:bodyPr/>
          <a:lstStyle/>
          <a:p>
            <a:r>
              <a:rPr lang="en-US" sz="3600" smtClean="0"/>
              <a:t>Theoretical Frameworks &amp; Literature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321550" y="1244600"/>
            <a:ext cx="1670050" cy="5232400"/>
          </a:xfrm>
          <a:prstGeom prst="rect">
            <a:avLst/>
          </a:prstGeom>
          <a:noFill/>
          <a:ln w="9525">
            <a:noFill/>
            <a:miter lim="800000"/>
            <a:headEnd/>
            <a:tailEnd/>
          </a:ln>
        </p:spPr>
        <p:txBody>
          <a:bodyPr/>
          <a:lstStyle/>
          <a:p>
            <a:r>
              <a:rPr lang="en-US" sz="1200" b="1">
                <a:cs typeface="Times New Roman" pitchFamily="18" charset="0"/>
              </a:rPr>
              <a:t>Is graduate still working in public agency?</a:t>
            </a:r>
            <a:endParaRPr lang="en-US" sz="1200">
              <a:cs typeface="Times New Roman" pitchFamily="18" charset="0"/>
            </a:endParaRPr>
          </a:p>
          <a:p>
            <a:pPr eaLnBrk="0" hangingPunct="0"/>
            <a:endParaRPr lang="en-US" sz="1200" b="1">
              <a:cs typeface="Times New Roman" pitchFamily="18" charset="0"/>
            </a:endParaRPr>
          </a:p>
          <a:p>
            <a:pPr eaLnBrk="0" hangingPunct="0"/>
            <a:r>
              <a:rPr lang="en-US" sz="1200" b="1">
                <a:cs typeface="Times New Roman" pitchFamily="18" charset="0"/>
              </a:rPr>
              <a:t>Stem:  To what extent do public sector workers perceive an influence on policy, organization and/or program development/evaluation?</a:t>
            </a:r>
            <a:endParaRPr lang="en-US" sz="1200" b="1">
              <a:solidFill>
                <a:srgbClr val="800000"/>
              </a:solidFill>
              <a:cs typeface="Times New Roman" pitchFamily="18" charset="0"/>
            </a:endParaRPr>
          </a:p>
          <a:p>
            <a:pPr eaLnBrk="0" hangingPunct="0"/>
            <a:endParaRPr lang="en-US" sz="1200" b="1">
              <a:solidFill>
                <a:srgbClr val="800000"/>
              </a:solidFill>
              <a:cs typeface="Times New Roman" pitchFamily="18" charset="0"/>
            </a:endParaRPr>
          </a:p>
          <a:p>
            <a:pPr eaLnBrk="0" hangingPunct="0"/>
            <a:r>
              <a:rPr lang="en-US" sz="1200" b="1">
                <a:solidFill>
                  <a:srgbClr val="800000"/>
                </a:solidFill>
                <a:cs typeface="Times New Roman" pitchFamily="18" charset="0"/>
              </a:rPr>
              <a:t>Q2</a:t>
            </a:r>
            <a:r>
              <a:rPr lang="en-US" sz="1200">
                <a:solidFill>
                  <a:srgbClr val="800000"/>
                </a:solidFill>
                <a:cs typeface="Times New Roman" pitchFamily="18" charset="0"/>
              </a:rPr>
              <a:t>. To what extent have graduates career goals been realized in public sector employment?</a:t>
            </a:r>
            <a:endParaRPr lang="en-US" sz="1200">
              <a:cs typeface="Times New Roman" pitchFamily="18" charset="0"/>
            </a:endParaRPr>
          </a:p>
          <a:p>
            <a:pPr eaLnBrk="0" hangingPunct="0"/>
            <a:endParaRPr lang="en-US" sz="1200" b="1">
              <a:cs typeface="Times New Roman" pitchFamily="18" charset="0"/>
            </a:endParaRPr>
          </a:p>
          <a:p>
            <a:pPr eaLnBrk="0" hangingPunct="0"/>
            <a:r>
              <a:rPr lang="en-US" sz="1200" b="1">
                <a:cs typeface="Times New Roman" pitchFamily="18" charset="0"/>
              </a:rPr>
              <a:t>Q3.  </a:t>
            </a:r>
            <a:r>
              <a:rPr lang="en-US" sz="1200">
                <a:cs typeface="Times New Roman" pitchFamily="18" charset="0"/>
              </a:rPr>
              <a:t>What are the graduate’s future goals?</a:t>
            </a:r>
          </a:p>
          <a:p>
            <a:pPr eaLnBrk="0" hangingPunct="0"/>
            <a:endParaRPr lang="en-US" sz="1200">
              <a:solidFill>
                <a:srgbClr val="FF6600"/>
              </a:solidFill>
              <a:cs typeface="Times New Roman" pitchFamily="18" charset="0"/>
            </a:endParaRPr>
          </a:p>
          <a:p>
            <a:pPr eaLnBrk="0" hangingPunct="0"/>
            <a:r>
              <a:rPr lang="en-US" sz="1200">
                <a:solidFill>
                  <a:srgbClr val="FF6600"/>
                </a:solidFill>
                <a:cs typeface="Times New Roman" pitchFamily="18" charset="0"/>
              </a:rPr>
              <a:t>A.  Do CalSWEC graduates stay </a:t>
            </a:r>
          </a:p>
          <a:p>
            <a:pPr eaLnBrk="0" hangingPunct="0"/>
            <a:r>
              <a:rPr lang="en-US" sz="1200">
                <a:solidFill>
                  <a:srgbClr val="FF6600"/>
                </a:solidFill>
                <a:cs typeface="Times New Roman" pitchFamily="18" charset="0"/>
              </a:rPr>
              <a:t>longer than non CalSWEC?  Why or why not? </a:t>
            </a:r>
            <a:endParaRPr lang="en-US" sz="1200">
              <a:cs typeface="Times New Roman" pitchFamily="18" charset="0"/>
            </a:endParaRPr>
          </a:p>
          <a:p>
            <a:pPr eaLnBrk="0" hangingPunct="0"/>
            <a:endParaRPr lang="en-US" sz="1200">
              <a:cs typeface="Times New Roman" pitchFamily="18" charset="0"/>
            </a:endParaRPr>
          </a:p>
        </p:txBody>
      </p:sp>
      <p:sp>
        <p:nvSpPr>
          <p:cNvPr id="59395" name="Rectangle 3"/>
          <p:cNvSpPr>
            <a:spLocks noChangeArrowheads="1"/>
          </p:cNvSpPr>
          <p:nvPr/>
        </p:nvSpPr>
        <p:spPr bwMode="auto">
          <a:xfrm>
            <a:off x="5867400" y="1295400"/>
            <a:ext cx="1495425" cy="5232400"/>
          </a:xfrm>
          <a:prstGeom prst="rect">
            <a:avLst/>
          </a:prstGeom>
          <a:noFill/>
          <a:ln w="9525">
            <a:noFill/>
            <a:miter lim="800000"/>
            <a:headEnd/>
            <a:tailEnd/>
          </a:ln>
        </p:spPr>
        <p:txBody>
          <a:bodyPr/>
          <a:lstStyle/>
          <a:p>
            <a:r>
              <a:rPr lang="en-US" sz="1200" b="1">
                <a:cs typeface="Times New Roman" pitchFamily="18" charset="0"/>
              </a:rPr>
              <a:t>Is graduate still working in public agency?</a:t>
            </a:r>
            <a:endParaRPr lang="en-US" sz="1200">
              <a:cs typeface="Times New Roman" pitchFamily="18" charset="0"/>
            </a:endParaRPr>
          </a:p>
          <a:p>
            <a:pPr eaLnBrk="0" hangingPunct="0"/>
            <a:endParaRPr lang="en-US" sz="1200" b="1">
              <a:cs typeface="Times New Roman" pitchFamily="18" charset="0"/>
            </a:endParaRPr>
          </a:p>
          <a:p>
            <a:pPr eaLnBrk="0" hangingPunct="0"/>
            <a:r>
              <a:rPr lang="en-US" sz="1200" b="1">
                <a:cs typeface="Times New Roman" pitchFamily="18" charset="0"/>
              </a:rPr>
              <a:t>Stem: What are the career paths of public sector workers?</a:t>
            </a:r>
            <a:endParaRPr lang="en-US" sz="1200">
              <a:cs typeface="Times New Roman" pitchFamily="18" charset="0"/>
            </a:endParaRPr>
          </a:p>
          <a:p>
            <a:pPr eaLnBrk="0" hangingPunct="0"/>
            <a:endParaRPr lang="en-US" sz="1200" b="1">
              <a:solidFill>
                <a:srgbClr val="008000"/>
              </a:solidFill>
              <a:cs typeface="Times New Roman" pitchFamily="18" charset="0"/>
            </a:endParaRPr>
          </a:p>
          <a:p>
            <a:pPr eaLnBrk="0" hangingPunct="0"/>
            <a:r>
              <a:rPr lang="en-US" sz="1200" b="1">
                <a:solidFill>
                  <a:srgbClr val="339933"/>
                </a:solidFill>
                <a:cs typeface="Times New Roman" pitchFamily="18" charset="0"/>
              </a:rPr>
              <a:t>Q2.</a:t>
            </a:r>
            <a:r>
              <a:rPr lang="en-US" sz="1200">
                <a:solidFill>
                  <a:srgbClr val="339933"/>
                </a:solidFill>
                <a:cs typeface="Times New Roman" pitchFamily="18" charset="0"/>
              </a:rPr>
              <a:t> Are they able to practice social work skills, knowledge &amp; values?</a:t>
            </a:r>
          </a:p>
          <a:p>
            <a:pPr eaLnBrk="0" hangingPunct="0"/>
            <a:endParaRPr lang="en-US" sz="1200" b="1">
              <a:solidFill>
                <a:srgbClr val="339933"/>
              </a:solidFill>
              <a:cs typeface="Times New Roman" pitchFamily="18" charset="0"/>
            </a:endParaRPr>
          </a:p>
          <a:p>
            <a:pPr eaLnBrk="0" hangingPunct="0"/>
            <a:r>
              <a:rPr lang="en-US" sz="1200" b="1">
                <a:solidFill>
                  <a:srgbClr val="0000FF"/>
                </a:solidFill>
                <a:cs typeface="Times New Roman" pitchFamily="18" charset="0"/>
              </a:rPr>
              <a:t>Q3. </a:t>
            </a:r>
            <a:r>
              <a:rPr lang="en-US" sz="1200">
                <a:solidFill>
                  <a:srgbClr val="0000FF"/>
                </a:solidFill>
                <a:cs typeface="Times New Roman" pitchFamily="18" charset="0"/>
              </a:rPr>
              <a:t> Are job expectations being met?</a:t>
            </a:r>
            <a:endParaRPr lang="en-US" sz="1200">
              <a:cs typeface="Times New Roman" pitchFamily="18" charset="0"/>
            </a:endParaRPr>
          </a:p>
          <a:p>
            <a:pPr eaLnBrk="0" hangingPunct="0"/>
            <a:endParaRPr lang="en-US" sz="1200" b="1">
              <a:solidFill>
                <a:srgbClr val="800000"/>
              </a:solidFill>
              <a:cs typeface="Times New Roman" pitchFamily="18" charset="0"/>
            </a:endParaRPr>
          </a:p>
          <a:p>
            <a:pPr eaLnBrk="0" hangingPunct="0"/>
            <a:r>
              <a:rPr lang="en-US" sz="1200" b="1">
                <a:solidFill>
                  <a:srgbClr val="800000"/>
                </a:solidFill>
                <a:cs typeface="Times New Roman" pitchFamily="18" charset="0"/>
              </a:rPr>
              <a:t>Q4</a:t>
            </a:r>
            <a:r>
              <a:rPr lang="en-US" sz="1200">
                <a:solidFill>
                  <a:srgbClr val="800000"/>
                </a:solidFill>
                <a:cs typeface="Times New Roman" pitchFamily="18" charset="0"/>
              </a:rPr>
              <a:t>.  Does agency/organization support graduates career path/goals?</a:t>
            </a:r>
            <a:endParaRPr lang="en-US" sz="1200">
              <a:cs typeface="Times New Roman" pitchFamily="18" charset="0"/>
            </a:endParaRPr>
          </a:p>
          <a:p>
            <a:pPr eaLnBrk="0" hangingPunct="0"/>
            <a:endParaRPr lang="en-US" sz="1200">
              <a:solidFill>
                <a:srgbClr val="FF6600"/>
              </a:solidFill>
              <a:cs typeface="Times New Roman" pitchFamily="18" charset="0"/>
            </a:endParaRPr>
          </a:p>
          <a:p>
            <a:pPr eaLnBrk="0" hangingPunct="0"/>
            <a:r>
              <a:rPr lang="en-US" sz="1200">
                <a:solidFill>
                  <a:srgbClr val="FF6600"/>
                </a:solidFill>
                <a:cs typeface="Times New Roman" pitchFamily="18" charset="0"/>
              </a:rPr>
              <a:t>A.  Do CalSWEC graduates stay longer than non CalSWEC?  Why or why not?  </a:t>
            </a:r>
            <a:endParaRPr lang="en-US" sz="1200">
              <a:cs typeface="Times New Roman" pitchFamily="18" charset="0"/>
            </a:endParaRPr>
          </a:p>
          <a:p>
            <a:pPr eaLnBrk="0" hangingPunct="0"/>
            <a:r>
              <a:rPr lang="en-US" sz="1200">
                <a:solidFill>
                  <a:srgbClr val="FF6600"/>
                </a:solidFill>
                <a:cs typeface="Times New Roman" pitchFamily="18" charset="0"/>
              </a:rPr>
              <a:t> </a:t>
            </a:r>
            <a:endParaRPr lang="en-US" sz="1200">
              <a:cs typeface="Times New Roman" pitchFamily="18" charset="0"/>
            </a:endParaRPr>
          </a:p>
        </p:txBody>
      </p:sp>
      <p:sp>
        <p:nvSpPr>
          <p:cNvPr id="59396" name="Rectangle 4"/>
          <p:cNvSpPr>
            <a:spLocks noChangeArrowheads="1"/>
          </p:cNvSpPr>
          <p:nvPr/>
        </p:nvSpPr>
        <p:spPr bwMode="auto">
          <a:xfrm>
            <a:off x="3962400" y="1244600"/>
            <a:ext cx="1752600" cy="5232400"/>
          </a:xfrm>
          <a:prstGeom prst="rect">
            <a:avLst/>
          </a:prstGeom>
          <a:noFill/>
          <a:ln w="9525">
            <a:noFill/>
            <a:miter lim="800000"/>
            <a:headEnd/>
            <a:tailEnd/>
          </a:ln>
        </p:spPr>
        <p:txBody>
          <a:bodyPr/>
          <a:lstStyle/>
          <a:p>
            <a:r>
              <a:rPr lang="en-US" sz="1200" b="1">
                <a:cs typeface="Times New Roman" pitchFamily="18" charset="0"/>
              </a:rPr>
              <a:t>Is graduate still working in public agency?</a:t>
            </a:r>
            <a:endParaRPr lang="en-US" sz="1200">
              <a:cs typeface="Times New Roman" pitchFamily="18" charset="0"/>
            </a:endParaRPr>
          </a:p>
          <a:p>
            <a:pPr eaLnBrk="0" hangingPunct="0"/>
            <a:endParaRPr lang="en-US" sz="1200" b="1">
              <a:cs typeface="Times New Roman" pitchFamily="18" charset="0"/>
            </a:endParaRPr>
          </a:p>
          <a:p>
            <a:pPr eaLnBrk="0" hangingPunct="0"/>
            <a:endParaRPr lang="en-US" sz="1200" b="1">
              <a:cs typeface="Times New Roman" pitchFamily="18" charset="0"/>
            </a:endParaRPr>
          </a:p>
          <a:p>
            <a:pPr eaLnBrk="0" hangingPunct="0"/>
            <a:r>
              <a:rPr lang="en-US" sz="1200" b="1">
                <a:cs typeface="Times New Roman" pitchFamily="18" charset="0"/>
              </a:rPr>
              <a:t>Stem:  What factors contribute to retention of public sector workers?</a:t>
            </a:r>
            <a:endParaRPr lang="en-US" sz="1200" b="1">
              <a:solidFill>
                <a:srgbClr val="339966"/>
              </a:solidFill>
              <a:cs typeface="Times New Roman" pitchFamily="18" charset="0"/>
            </a:endParaRPr>
          </a:p>
          <a:p>
            <a:pPr eaLnBrk="0" hangingPunct="0"/>
            <a:endParaRPr lang="en-US" sz="1200" b="1">
              <a:solidFill>
                <a:srgbClr val="339966"/>
              </a:solidFill>
              <a:cs typeface="Times New Roman" pitchFamily="18" charset="0"/>
            </a:endParaRPr>
          </a:p>
          <a:p>
            <a:pPr eaLnBrk="0" hangingPunct="0"/>
            <a:endParaRPr lang="en-US" sz="1200" b="1">
              <a:solidFill>
                <a:srgbClr val="339933"/>
              </a:solidFill>
              <a:cs typeface="Times New Roman" pitchFamily="18" charset="0"/>
            </a:endParaRPr>
          </a:p>
          <a:p>
            <a:pPr eaLnBrk="0" hangingPunct="0"/>
            <a:r>
              <a:rPr lang="en-US" sz="1200" b="1">
                <a:solidFill>
                  <a:srgbClr val="339933"/>
                </a:solidFill>
                <a:cs typeface="Times New Roman" pitchFamily="18" charset="0"/>
              </a:rPr>
              <a:t>Q2</a:t>
            </a:r>
            <a:r>
              <a:rPr lang="en-US" sz="1200">
                <a:solidFill>
                  <a:srgbClr val="339933"/>
                </a:solidFill>
                <a:cs typeface="Times New Roman" pitchFamily="18" charset="0"/>
              </a:rPr>
              <a:t>. Are they able to practice social work skills, knowledge &amp; values?</a:t>
            </a:r>
            <a:endParaRPr lang="en-US" sz="1200" b="1">
              <a:solidFill>
                <a:srgbClr val="339933"/>
              </a:solidFill>
              <a:cs typeface="Times New Roman" pitchFamily="18" charset="0"/>
            </a:endParaRPr>
          </a:p>
          <a:p>
            <a:pPr eaLnBrk="0" hangingPunct="0"/>
            <a:endParaRPr lang="en-US" sz="1200" b="1">
              <a:solidFill>
                <a:srgbClr val="339933"/>
              </a:solidFill>
              <a:cs typeface="Times New Roman" pitchFamily="18" charset="0"/>
            </a:endParaRPr>
          </a:p>
          <a:p>
            <a:pPr eaLnBrk="0" hangingPunct="0"/>
            <a:r>
              <a:rPr lang="en-US" sz="1200" b="1">
                <a:solidFill>
                  <a:srgbClr val="0000FF"/>
                </a:solidFill>
                <a:cs typeface="Times New Roman" pitchFamily="18" charset="0"/>
              </a:rPr>
              <a:t>Q3.</a:t>
            </a:r>
            <a:r>
              <a:rPr lang="en-US" sz="1200">
                <a:solidFill>
                  <a:srgbClr val="0000FF"/>
                </a:solidFill>
                <a:cs typeface="Times New Roman" pitchFamily="18" charset="0"/>
              </a:rPr>
              <a:t>  Are job expectations being met?</a:t>
            </a:r>
            <a:endParaRPr lang="en-US" sz="1200">
              <a:cs typeface="Times New Roman" pitchFamily="18" charset="0"/>
            </a:endParaRPr>
          </a:p>
          <a:p>
            <a:pPr eaLnBrk="0" hangingPunct="0"/>
            <a:endParaRPr lang="en-US" sz="1200" b="1">
              <a:solidFill>
                <a:srgbClr val="800000"/>
              </a:solidFill>
              <a:cs typeface="Times New Roman" pitchFamily="18" charset="0"/>
            </a:endParaRPr>
          </a:p>
          <a:p>
            <a:pPr eaLnBrk="0" hangingPunct="0"/>
            <a:endParaRPr lang="en-US" sz="1200" b="1">
              <a:solidFill>
                <a:srgbClr val="800000"/>
              </a:solidFill>
              <a:cs typeface="Times New Roman" pitchFamily="18" charset="0"/>
            </a:endParaRPr>
          </a:p>
          <a:p>
            <a:pPr eaLnBrk="0" hangingPunct="0"/>
            <a:r>
              <a:rPr lang="en-US" sz="1200" b="1">
                <a:solidFill>
                  <a:srgbClr val="800000"/>
                </a:solidFill>
                <a:cs typeface="Times New Roman" pitchFamily="18" charset="0"/>
              </a:rPr>
              <a:t>Q4</a:t>
            </a:r>
            <a:r>
              <a:rPr lang="en-US" sz="1200">
                <a:solidFill>
                  <a:srgbClr val="800000"/>
                </a:solidFill>
                <a:cs typeface="Times New Roman" pitchFamily="18" charset="0"/>
              </a:rPr>
              <a:t>.  Does agency/organization support graduates career path/goals?</a:t>
            </a:r>
            <a:endParaRPr lang="en-US" sz="1200" b="1">
              <a:solidFill>
                <a:srgbClr val="FF6600"/>
              </a:solidFill>
              <a:cs typeface="Times New Roman" pitchFamily="18" charset="0"/>
            </a:endParaRPr>
          </a:p>
          <a:p>
            <a:pPr eaLnBrk="0" hangingPunct="0"/>
            <a:endParaRPr lang="en-US" sz="1200" b="1">
              <a:solidFill>
                <a:srgbClr val="FF6600"/>
              </a:solidFill>
              <a:cs typeface="Times New Roman" pitchFamily="18" charset="0"/>
            </a:endParaRPr>
          </a:p>
          <a:p>
            <a:pPr eaLnBrk="0" hangingPunct="0"/>
            <a:r>
              <a:rPr lang="en-US" sz="1200" b="1">
                <a:solidFill>
                  <a:srgbClr val="FF6600"/>
                </a:solidFill>
                <a:cs typeface="Times New Roman" pitchFamily="18" charset="0"/>
              </a:rPr>
              <a:t>A</a:t>
            </a:r>
            <a:r>
              <a:rPr lang="en-US" sz="1200">
                <a:solidFill>
                  <a:srgbClr val="FF6600"/>
                </a:solidFill>
                <a:cs typeface="Times New Roman" pitchFamily="18" charset="0"/>
              </a:rPr>
              <a:t>. Do CalSWEC graduates stay longer than non CalSWEC?  Why or why not?  </a:t>
            </a:r>
            <a:endParaRPr lang="en-US" sz="1200">
              <a:cs typeface="Times New Roman" pitchFamily="18" charset="0"/>
            </a:endParaRPr>
          </a:p>
          <a:p>
            <a:pPr eaLnBrk="0" hangingPunct="0"/>
            <a:endParaRPr lang="en-US" sz="1200">
              <a:cs typeface="Times New Roman" pitchFamily="18" charset="0"/>
            </a:endParaRPr>
          </a:p>
        </p:txBody>
      </p:sp>
      <p:sp>
        <p:nvSpPr>
          <p:cNvPr id="59397" name="Rectangle 5"/>
          <p:cNvSpPr>
            <a:spLocks noChangeArrowheads="1"/>
          </p:cNvSpPr>
          <p:nvPr/>
        </p:nvSpPr>
        <p:spPr bwMode="auto">
          <a:xfrm>
            <a:off x="2360613" y="1244600"/>
            <a:ext cx="1601787" cy="5232400"/>
          </a:xfrm>
          <a:prstGeom prst="rect">
            <a:avLst/>
          </a:prstGeom>
          <a:noFill/>
          <a:ln w="9525">
            <a:noFill/>
            <a:miter lim="800000"/>
            <a:headEnd/>
            <a:tailEnd/>
          </a:ln>
        </p:spPr>
        <p:txBody>
          <a:bodyPr/>
          <a:lstStyle/>
          <a:p>
            <a:r>
              <a:rPr lang="en-US" sz="1200" b="1">
                <a:cs typeface="Times New Roman" pitchFamily="18" charset="0"/>
              </a:rPr>
              <a:t>Is graduate still working in public agency?</a:t>
            </a:r>
            <a:endParaRPr lang="en-US" sz="1200">
              <a:cs typeface="Times New Roman" pitchFamily="18" charset="0"/>
            </a:endParaRPr>
          </a:p>
          <a:p>
            <a:pPr eaLnBrk="0" hangingPunct="0"/>
            <a:endParaRPr lang="en-US" sz="1200" b="1">
              <a:cs typeface="Times New Roman" pitchFamily="18" charset="0"/>
            </a:endParaRPr>
          </a:p>
          <a:p>
            <a:pPr eaLnBrk="0" hangingPunct="0"/>
            <a:r>
              <a:rPr lang="en-US" sz="1200" b="1">
                <a:cs typeface="Times New Roman" pitchFamily="18" charset="0"/>
              </a:rPr>
              <a:t>Stem:  To what extent are the graduates prepared for work in public agency?</a:t>
            </a:r>
            <a:endParaRPr lang="en-US" sz="1200">
              <a:cs typeface="Times New Roman" pitchFamily="18" charset="0"/>
            </a:endParaRPr>
          </a:p>
          <a:p>
            <a:pPr eaLnBrk="0" hangingPunct="0"/>
            <a:endParaRPr lang="en-US" sz="1200" b="1">
              <a:solidFill>
                <a:srgbClr val="339966"/>
              </a:solidFill>
              <a:cs typeface="Times New Roman" pitchFamily="18" charset="0"/>
            </a:endParaRPr>
          </a:p>
          <a:p>
            <a:pPr eaLnBrk="0" hangingPunct="0"/>
            <a:r>
              <a:rPr lang="en-US" sz="1200" b="1">
                <a:solidFill>
                  <a:srgbClr val="339933"/>
                </a:solidFill>
                <a:cs typeface="Times New Roman" pitchFamily="18" charset="0"/>
              </a:rPr>
              <a:t>Q2.   </a:t>
            </a:r>
            <a:r>
              <a:rPr lang="en-US" sz="1200">
                <a:solidFill>
                  <a:srgbClr val="339933"/>
                </a:solidFill>
                <a:cs typeface="Times New Roman" pitchFamily="18" charset="0"/>
              </a:rPr>
              <a:t>Are they able to practice what they learned? (core)</a:t>
            </a:r>
            <a:endParaRPr lang="en-US" sz="1200" b="1">
              <a:solidFill>
                <a:srgbClr val="339933"/>
              </a:solidFill>
              <a:cs typeface="Times New Roman" pitchFamily="18" charset="0"/>
            </a:endParaRPr>
          </a:p>
          <a:p>
            <a:pPr eaLnBrk="0" hangingPunct="0"/>
            <a:endParaRPr lang="en-US" sz="1200" b="1">
              <a:solidFill>
                <a:srgbClr val="339933"/>
              </a:solidFill>
              <a:cs typeface="Times New Roman" pitchFamily="18" charset="0"/>
            </a:endParaRPr>
          </a:p>
          <a:p>
            <a:pPr eaLnBrk="0" hangingPunct="0"/>
            <a:r>
              <a:rPr lang="en-US" sz="1200" b="1">
                <a:solidFill>
                  <a:srgbClr val="0000FF"/>
                </a:solidFill>
                <a:cs typeface="Times New Roman" pitchFamily="18" charset="0"/>
              </a:rPr>
              <a:t>Q3</a:t>
            </a:r>
            <a:r>
              <a:rPr lang="en-US" sz="1200">
                <a:solidFill>
                  <a:srgbClr val="0000FF"/>
                </a:solidFill>
                <a:cs typeface="Times New Roman" pitchFamily="18" charset="0"/>
              </a:rPr>
              <a:t>.  What are the graduates’ expectations for the job?</a:t>
            </a:r>
            <a:endParaRPr lang="en-US" sz="1200">
              <a:cs typeface="Times New Roman" pitchFamily="18" charset="0"/>
            </a:endParaRPr>
          </a:p>
          <a:p>
            <a:pPr eaLnBrk="0" hangingPunct="0"/>
            <a:endParaRPr lang="en-US" sz="1200" b="1">
              <a:solidFill>
                <a:srgbClr val="800000"/>
              </a:solidFill>
              <a:cs typeface="Times New Roman" pitchFamily="18" charset="0"/>
            </a:endParaRPr>
          </a:p>
          <a:p>
            <a:pPr eaLnBrk="0" hangingPunct="0"/>
            <a:r>
              <a:rPr lang="en-US" sz="1200" b="1">
                <a:solidFill>
                  <a:srgbClr val="800000"/>
                </a:solidFill>
                <a:cs typeface="Times New Roman" pitchFamily="18" charset="0"/>
              </a:rPr>
              <a:t>Q4.</a:t>
            </a:r>
            <a:r>
              <a:rPr lang="en-US" sz="1200">
                <a:solidFill>
                  <a:srgbClr val="800000"/>
                </a:solidFill>
                <a:cs typeface="Times New Roman" pitchFamily="18" charset="0"/>
              </a:rPr>
              <a:t>  What are the graduates’ career goals?</a:t>
            </a:r>
            <a:endParaRPr lang="en-US" sz="1200" b="1">
              <a:solidFill>
                <a:srgbClr val="FF6600"/>
              </a:solidFill>
              <a:cs typeface="Times New Roman" pitchFamily="18" charset="0"/>
            </a:endParaRPr>
          </a:p>
          <a:p>
            <a:pPr eaLnBrk="0" hangingPunct="0"/>
            <a:endParaRPr lang="en-US" sz="1200" b="1">
              <a:solidFill>
                <a:srgbClr val="FF6600"/>
              </a:solidFill>
              <a:cs typeface="Times New Roman" pitchFamily="18" charset="0"/>
            </a:endParaRPr>
          </a:p>
          <a:p>
            <a:pPr eaLnBrk="0" hangingPunct="0"/>
            <a:r>
              <a:rPr lang="en-US" sz="1200" b="1">
                <a:solidFill>
                  <a:srgbClr val="FF6600"/>
                </a:solidFill>
                <a:cs typeface="Times New Roman" pitchFamily="18" charset="0"/>
              </a:rPr>
              <a:t>A. </a:t>
            </a:r>
            <a:r>
              <a:rPr lang="en-US" sz="1200">
                <a:solidFill>
                  <a:srgbClr val="FF6600"/>
                </a:solidFill>
                <a:cs typeface="Times New Roman" pitchFamily="18" charset="0"/>
              </a:rPr>
              <a:t>  Do CalSWEC trainees’ knowledge levels skill acquisition differ from non-CalSWEC trainees? (core)</a:t>
            </a:r>
            <a:endParaRPr lang="en-US" sz="1200">
              <a:cs typeface="Times New Roman" pitchFamily="18" charset="0"/>
            </a:endParaRPr>
          </a:p>
          <a:p>
            <a:pPr eaLnBrk="0" hangingPunct="0"/>
            <a:endParaRPr lang="en-US" sz="1200" b="1">
              <a:cs typeface="Times New Roman" pitchFamily="18" charset="0"/>
            </a:endParaRPr>
          </a:p>
        </p:txBody>
      </p:sp>
      <p:sp>
        <p:nvSpPr>
          <p:cNvPr id="59398" name="Rectangle 6"/>
          <p:cNvSpPr>
            <a:spLocks noChangeArrowheads="1"/>
          </p:cNvSpPr>
          <p:nvPr/>
        </p:nvSpPr>
        <p:spPr bwMode="auto">
          <a:xfrm>
            <a:off x="1143000" y="1244600"/>
            <a:ext cx="1217613" cy="5232400"/>
          </a:xfrm>
          <a:prstGeom prst="rect">
            <a:avLst/>
          </a:prstGeom>
          <a:noFill/>
          <a:ln w="9525">
            <a:noFill/>
            <a:miter lim="800000"/>
            <a:headEnd/>
            <a:tailEnd/>
          </a:ln>
        </p:spPr>
        <p:txBody>
          <a:bodyPr/>
          <a:lstStyle/>
          <a:p>
            <a:r>
              <a:rPr lang="en-US" sz="1200" b="1">
                <a:cs typeface="Times New Roman" pitchFamily="18" charset="0"/>
              </a:rPr>
              <a:t>Stem: Are the competencies infused into the MSW curriculum?</a:t>
            </a:r>
            <a:endParaRPr lang="en-US" sz="1200">
              <a:cs typeface="Times New Roman" pitchFamily="18" charset="0"/>
            </a:endParaRPr>
          </a:p>
          <a:p>
            <a:pPr eaLnBrk="0" hangingPunct="0"/>
            <a:endParaRPr lang="en-US" sz="1200" b="1">
              <a:solidFill>
                <a:srgbClr val="000000"/>
              </a:solidFill>
              <a:ea typeface="ヒラギノ角ゴ Pro W3" charset="0"/>
              <a:cs typeface="Times New Roman" pitchFamily="18" charset="0"/>
            </a:endParaRPr>
          </a:p>
          <a:p>
            <a:pPr eaLnBrk="0" hangingPunct="0"/>
            <a:endParaRPr lang="en-US" sz="1200" b="1">
              <a:solidFill>
                <a:srgbClr val="000000"/>
              </a:solidFill>
              <a:ea typeface="ヒラギノ角ゴ Pro W3" charset="0"/>
              <a:cs typeface="Times New Roman" pitchFamily="18" charset="0"/>
            </a:endParaRPr>
          </a:p>
          <a:p>
            <a:pPr eaLnBrk="0" hangingPunct="0"/>
            <a:r>
              <a:rPr lang="en-US" sz="1200" b="1">
                <a:solidFill>
                  <a:srgbClr val="000000"/>
                </a:solidFill>
                <a:ea typeface="ヒラギノ角ゴ Pro W3" charset="0"/>
                <a:cs typeface="Times New Roman" pitchFamily="18" charset="0"/>
              </a:rPr>
              <a:t>Q2.</a:t>
            </a:r>
            <a:r>
              <a:rPr lang="en-US" sz="1200">
                <a:solidFill>
                  <a:srgbClr val="000000"/>
                </a:solidFill>
                <a:ea typeface="ヒラギノ角ゴ Pro W3" charset="0"/>
                <a:cs typeface="Times New Roman" pitchFamily="18" charset="0"/>
              </a:rPr>
              <a:t> Does use of the student competency assessment raise degree of infusion of competencies in school curriculum?</a:t>
            </a:r>
            <a:endParaRPr lang="en-US" sz="1200">
              <a:cs typeface="Times New Roman" pitchFamily="18" charset="0"/>
            </a:endParaRPr>
          </a:p>
          <a:p>
            <a:pPr eaLnBrk="0" hangingPunct="0"/>
            <a:endParaRPr lang="en-US" sz="1200" b="1">
              <a:solidFill>
                <a:srgbClr val="000000"/>
              </a:solidFill>
            </a:endParaRPr>
          </a:p>
          <a:p>
            <a:pPr eaLnBrk="0" hangingPunct="0"/>
            <a:r>
              <a:rPr lang="en-US" sz="1200" b="1">
                <a:solidFill>
                  <a:srgbClr val="000000"/>
                </a:solidFill>
              </a:rPr>
              <a:t>Q3.   </a:t>
            </a:r>
            <a:r>
              <a:rPr lang="en-US" sz="1200">
                <a:solidFill>
                  <a:srgbClr val="000000"/>
                </a:solidFill>
              </a:rPr>
              <a:t>To what extent do the schools models reflect adherence to CalSWEC’s program requirements?</a:t>
            </a:r>
            <a:endParaRPr lang="en-US" sz="1200">
              <a:cs typeface="Times New Roman" pitchFamily="18" charset="0"/>
            </a:endParaRPr>
          </a:p>
        </p:txBody>
      </p:sp>
      <p:sp>
        <p:nvSpPr>
          <p:cNvPr id="59399" name="Rectangle 7"/>
          <p:cNvSpPr>
            <a:spLocks noChangeArrowheads="1"/>
          </p:cNvSpPr>
          <p:nvPr/>
        </p:nvSpPr>
        <p:spPr bwMode="auto">
          <a:xfrm>
            <a:off x="152400" y="1244600"/>
            <a:ext cx="990600" cy="5232400"/>
          </a:xfrm>
          <a:prstGeom prst="rect">
            <a:avLst/>
          </a:prstGeom>
          <a:noFill/>
          <a:ln w="9525">
            <a:noFill/>
            <a:miter lim="800000"/>
            <a:headEnd/>
            <a:tailEnd/>
          </a:ln>
        </p:spPr>
        <p:txBody>
          <a:bodyPr/>
          <a:lstStyle/>
          <a:p>
            <a:r>
              <a:rPr lang="en-US" sz="1000" b="1">
                <a:latin typeface="Times New Roman" pitchFamily="18" charset="0"/>
                <a:cs typeface="Times New Roman" pitchFamily="18" charset="0"/>
              </a:rPr>
              <a:t>RESEARCH QUESTIONS</a:t>
            </a:r>
            <a:endParaRPr lang="en-US"/>
          </a:p>
        </p:txBody>
      </p:sp>
      <p:sp>
        <p:nvSpPr>
          <p:cNvPr id="59400" name="Rectangle 8"/>
          <p:cNvSpPr>
            <a:spLocks noChangeArrowheads="1"/>
          </p:cNvSpPr>
          <p:nvPr/>
        </p:nvSpPr>
        <p:spPr bwMode="auto">
          <a:xfrm>
            <a:off x="7321550" y="838200"/>
            <a:ext cx="1670050" cy="406400"/>
          </a:xfrm>
          <a:prstGeom prst="rect">
            <a:avLst/>
          </a:prstGeom>
          <a:solidFill>
            <a:srgbClr val="E6E6E6"/>
          </a:solidFill>
          <a:ln w="9525">
            <a:noFill/>
            <a:miter lim="800000"/>
            <a:headEnd/>
            <a:tailEnd/>
          </a:ln>
        </p:spPr>
        <p:txBody>
          <a:bodyPr/>
          <a:lstStyle/>
          <a:p>
            <a:pPr algn="ctr"/>
            <a:r>
              <a:rPr lang="en-US" sz="1200" b="1">
                <a:cs typeface="Times New Roman" pitchFamily="18" charset="0"/>
              </a:rPr>
              <a:t>8 years to 10 + years</a:t>
            </a:r>
          </a:p>
        </p:txBody>
      </p:sp>
      <p:sp>
        <p:nvSpPr>
          <p:cNvPr id="59401" name="Rectangle 9"/>
          <p:cNvSpPr>
            <a:spLocks noChangeArrowheads="1"/>
          </p:cNvSpPr>
          <p:nvPr/>
        </p:nvSpPr>
        <p:spPr bwMode="auto">
          <a:xfrm>
            <a:off x="5826125" y="838200"/>
            <a:ext cx="1495425" cy="406400"/>
          </a:xfrm>
          <a:prstGeom prst="rect">
            <a:avLst/>
          </a:prstGeom>
          <a:solidFill>
            <a:srgbClr val="E6E6E6"/>
          </a:solidFill>
          <a:ln w="9525">
            <a:noFill/>
            <a:miter lim="800000"/>
            <a:headEnd/>
            <a:tailEnd/>
          </a:ln>
        </p:spPr>
        <p:txBody>
          <a:bodyPr/>
          <a:lstStyle/>
          <a:p>
            <a:pPr algn="ctr"/>
            <a:r>
              <a:rPr lang="en-US" sz="1200" b="1">
                <a:cs typeface="Times New Roman" pitchFamily="18" charset="0"/>
              </a:rPr>
              <a:t>5 to 6 years</a:t>
            </a:r>
          </a:p>
        </p:txBody>
      </p:sp>
      <p:sp>
        <p:nvSpPr>
          <p:cNvPr id="59402" name="Rectangle 10"/>
          <p:cNvSpPr>
            <a:spLocks noChangeArrowheads="1"/>
          </p:cNvSpPr>
          <p:nvPr/>
        </p:nvSpPr>
        <p:spPr bwMode="auto">
          <a:xfrm>
            <a:off x="3962400" y="838200"/>
            <a:ext cx="1863725" cy="406400"/>
          </a:xfrm>
          <a:prstGeom prst="rect">
            <a:avLst/>
          </a:prstGeom>
          <a:solidFill>
            <a:srgbClr val="E6E6E6"/>
          </a:solidFill>
          <a:ln w="9525">
            <a:noFill/>
            <a:miter lim="800000"/>
            <a:headEnd/>
            <a:tailEnd/>
          </a:ln>
        </p:spPr>
        <p:txBody>
          <a:bodyPr/>
          <a:lstStyle/>
          <a:p>
            <a:pPr algn="ctr"/>
            <a:r>
              <a:rPr lang="en-US" sz="1200" b="1">
                <a:cs typeface="Times New Roman" pitchFamily="18" charset="0"/>
              </a:rPr>
              <a:t>3 years</a:t>
            </a:r>
          </a:p>
        </p:txBody>
      </p:sp>
      <p:sp>
        <p:nvSpPr>
          <p:cNvPr id="59403" name="Rectangle 11"/>
          <p:cNvSpPr>
            <a:spLocks noChangeArrowheads="1"/>
          </p:cNvSpPr>
          <p:nvPr/>
        </p:nvSpPr>
        <p:spPr bwMode="auto">
          <a:xfrm>
            <a:off x="2360613" y="838200"/>
            <a:ext cx="1601787" cy="406400"/>
          </a:xfrm>
          <a:prstGeom prst="rect">
            <a:avLst/>
          </a:prstGeom>
          <a:solidFill>
            <a:srgbClr val="E6E6E6"/>
          </a:solidFill>
          <a:ln w="9525">
            <a:noFill/>
            <a:miter lim="800000"/>
            <a:headEnd/>
            <a:tailEnd/>
          </a:ln>
        </p:spPr>
        <p:txBody>
          <a:bodyPr/>
          <a:lstStyle/>
          <a:p>
            <a:pPr algn="ctr"/>
            <a:r>
              <a:rPr lang="en-US" sz="1200" b="1">
                <a:cs typeface="Times New Roman" pitchFamily="18" charset="0"/>
              </a:rPr>
              <a:t>6 months to 1.5 years </a:t>
            </a:r>
          </a:p>
          <a:p>
            <a:pPr algn="ctr"/>
            <a:r>
              <a:rPr lang="en-US" sz="1200" b="1">
                <a:cs typeface="Times New Roman" pitchFamily="18" charset="0"/>
              </a:rPr>
              <a:t>(Core Training</a:t>
            </a:r>
            <a:r>
              <a:rPr lang="en-US" sz="1200">
                <a:cs typeface="Times New Roman" pitchFamily="18" charset="0"/>
              </a:rPr>
              <a:t>) </a:t>
            </a:r>
            <a:endParaRPr lang="en-US" sz="1200"/>
          </a:p>
        </p:txBody>
      </p:sp>
      <p:sp>
        <p:nvSpPr>
          <p:cNvPr id="59404" name="Rectangle 12"/>
          <p:cNvSpPr>
            <a:spLocks noChangeArrowheads="1"/>
          </p:cNvSpPr>
          <p:nvPr/>
        </p:nvSpPr>
        <p:spPr bwMode="auto">
          <a:xfrm>
            <a:off x="1143000" y="838200"/>
            <a:ext cx="1217613" cy="406400"/>
          </a:xfrm>
          <a:prstGeom prst="rect">
            <a:avLst/>
          </a:prstGeom>
          <a:solidFill>
            <a:srgbClr val="E6E6E6"/>
          </a:solidFill>
          <a:ln w="9525">
            <a:noFill/>
            <a:miter lim="800000"/>
            <a:headEnd/>
            <a:tailEnd/>
          </a:ln>
        </p:spPr>
        <p:txBody>
          <a:bodyPr/>
          <a:lstStyle/>
          <a:p>
            <a:pPr algn="ctr"/>
            <a:r>
              <a:rPr lang="en-US" sz="1200">
                <a:cs typeface="Times New Roman" pitchFamily="18" charset="0"/>
              </a:rPr>
              <a:t>In </a:t>
            </a:r>
            <a:r>
              <a:rPr lang="en-US" sz="1200" b="1">
                <a:cs typeface="Times New Roman" pitchFamily="18" charset="0"/>
              </a:rPr>
              <a:t>School</a:t>
            </a:r>
          </a:p>
        </p:txBody>
      </p:sp>
      <p:sp>
        <p:nvSpPr>
          <p:cNvPr id="59405" name="Rectangle 13"/>
          <p:cNvSpPr>
            <a:spLocks noChangeArrowheads="1"/>
          </p:cNvSpPr>
          <p:nvPr/>
        </p:nvSpPr>
        <p:spPr bwMode="auto">
          <a:xfrm>
            <a:off x="152400" y="838200"/>
            <a:ext cx="990600" cy="406400"/>
          </a:xfrm>
          <a:prstGeom prst="rect">
            <a:avLst/>
          </a:prstGeom>
          <a:solidFill>
            <a:srgbClr val="E6E6E6"/>
          </a:solidFill>
          <a:ln w="9525">
            <a:noFill/>
            <a:miter lim="800000"/>
            <a:headEnd/>
            <a:tailEnd/>
          </a:ln>
        </p:spPr>
        <p:txBody>
          <a:bodyPr/>
          <a:lstStyle/>
          <a:p>
            <a:pPr algn="ctr"/>
            <a:r>
              <a:rPr lang="en-US" sz="1200" b="1">
                <a:cs typeface="Times New Roman" pitchFamily="18" charset="0"/>
              </a:rPr>
              <a:t>Study Interval</a:t>
            </a:r>
            <a:endParaRPr lang="en-US" sz="1200" b="1"/>
          </a:p>
        </p:txBody>
      </p:sp>
      <p:sp>
        <p:nvSpPr>
          <p:cNvPr id="59406" name="Line 14"/>
          <p:cNvSpPr>
            <a:spLocks noChangeShapeType="1"/>
          </p:cNvSpPr>
          <p:nvPr/>
        </p:nvSpPr>
        <p:spPr bwMode="auto">
          <a:xfrm>
            <a:off x="152400" y="838200"/>
            <a:ext cx="8839200" cy="0"/>
          </a:xfrm>
          <a:prstGeom prst="line">
            <a:avLst/>
          </a:prstGeom>
          <a:noFill/>
          <a:ln w="12700" cap="rnd">
            <a:solidFill>
              <a:srgbClr val="000000"/>
            </a:solidFill>
            <a:round/>
            <a:headEnd/>
            <a:tailEnd/>
          </a:ln>
        </p:spPr>
        <p:txBody>
          <a:bodyPr/>
          <a:lstStyle/>
          <a:p>
            <a:endParaRPr lang="en-US"/>
          </a:p>
        </p:txBody>
      </p:sp>
      <p:sp>
        <p:nvSpPr>
          <p:cNvPr id="59407" name="Line 15"/>
          <p:cNvSpPr>
            <a:spLocks noChangeShapeType="1"/>
          </p:cNvSpPr>
          <p:nvPr/>
        </p:nvSpPr>
        <p:spPr bwMode="auto">
          <a:xfrm>
            <a:off x="152400" y="6553200"/>
            <a:ext cx="8839200" cy="76200"/>
          </a:xfrm>
          <a:prstGeom prst="line">
            <a:avLst/>
          </a:prstGeom>
          <a:noFill/>
          <a:ln w="12700" cap="rnd">
            <a:solidFill>
              <a:srgbClr val="000000"/>
            </a:solidFill>
            <a:round/>
            <a:headEnd/>
            <a:tailEnd/>
          </a:ln>
        </p:spPr>
        <p:txBody>
          <a:bodyPr/>
          <a:lstStyle/>
          <a:p>
            <a:endParaRPr lang="en-US"/>
          </a:p>
        </p:txBody>
      </p:sp>
      <p:sp>
        <p:nvSpPr>
          <p:cNvPr id="59408" name="Line 16"/>
          <p:cNvSpPr>
            <a:spLocks noChangeShapeType="1"/>
          </p:cNvSpPr>
          <p:nvPr/>
        </p:nvSpPr>
        <p:spPr bwMode="auto">
          <a:xfrm>
            <a:off x="152400" y="838200"/>
            <a:ext cx="0" cy="5715000"/>
          </a:xfrm>
          <a:prstGeom prst="line">
            <a:avLst/>
          </a:prstGeom>
          <a:noFill/>
          <a:ln w="12700" cap="rnd">
            <a:solidFill>
              <a:srgbClr val="000000"/>
            </a:solidFill>
            <a:round/>
            <a:headEnd/>
            <a:tailEnd/>
          </a:ln>
        </p:spPr>
        <p:txBody>
          <a:bodyPr/>
          <a:lstStyle/>
          <a:p>
            <a:endParaRPr lang="en-US"/>
          </a:p>
        </p:txBody>
      </p:sp>
      <p:sp>
        <p:nvSpPr>
          <p:cNvPr id="59409" name="Line 17"/>
          <p:cNvSpPr>
            <a:spLocks noChangeShapeType="1"/>
          </p:cNvSpPr>
          <p:nvPr/>
        </p:nvSpPr>
        <p:spPr bwMode="auto">
          <a:xfrm>
            <a:off x="8991600" y="838200"/>
            <a:ext cx="0" cy="5791200"/>
          </a:xfrm>
          <a:prstGeom prst="line">
            <a:avLst/>
          </a:prstGeom>
          <a:noFill/>
          <a:ln w="12700" cap="rnd">
            <a:solidFill>
              <a:srgbClr val="000000"/>
            </a:solidFill>
            <a:round/>
            <a:headEnd/>
            <a:tailEnd/>
          </a:ln>
        </p:spPr>
        <p:txBody>
          <a:bodyPr/>
          <a:lstStyle/>
          <a:p>
            <a:endParaRPr lang="en-US"/>
          </a:p>
        </p:txBody>
      </p:sp>
      <p:sp>
        <p:nvSpPr>
          <p:cNvPr id="59410" name="Line 18"/>
          <p:cNvSpPr>
            <a:spLocks noChangeShapeType="1"/>
          </p:cNvSpPr>
          <p:nvPr/>
        </p:nvSpPr>
        <p:spPr bwMode="auto">
          <a:xfrm>
            <a:off x="152400" y="1244600"/>
            <a:ext cx="8839200" cy="0"/>
          </a:xfrm>
          <a:prstGeom prst="line">
            <a:avLst/>
          </a:prstGeom>
          <a:noFill/>
          <a:ln w="12700" cap="rnd">
            <a:solidFill>
              <a:srgbClr val="000000"/>
            </a:solidFill>
            <a:round/>
            <a:headEnd/>
            <a:tailEnd/>
          </a:ln>
        </p:spPr>
        <p:txBody>
          <a:bodyPr/>
          <a:lstStyle/>
          <a:p>
            <a:endParaRPr lang="en-US"/>
          </a:p>
        </p:txBody>
      </p:sp>
      <p:sp>
        <p:nvSpPr>
          <p:cNvPr id="59411" name="Line 19"/>
          <p:cNvSpPr>
            <a:spLocks noChangeShapeType="1"/>
          </p:cNvSpPr>
          <p:nvPr/>
        </p:nvSpPr>
        <p:spPr bwMode="auto">
          <a:xfrm>
            <a:off x="1143000" y="838200"/>
            <a:ext cx="0" cy="5715000"/>
          </a:xfrm>
          <a:prstGeom prst="line">
            <a:avLst/>
          </a:prstGeom>
          <a:noFill/>
          <a:ln w="12700" cap="rnd">
            <a:solidFill>
              <a:srgbClr val="000000"/>
            </a:solidFill>
            <a:round/>
            <a:headEnd/>
            <a:tailEnd/>
          </a:ln>
        </p:spPr>
        <p:txBody>
          <a:bodyPr/>
          <a:lstStyle/>
          <a:p>
            <a:endParaRPr lang="en-US"/>
          </a:p>
        </p:txBody>
      </p:sp>
      <p:sp>
        <p:nvSpPr>
          <p:cNvPr id="59412" name="Line 20"/>
          <p:cNvSpPr>
            <a:spLocks noChangeShapeType="1"/>
          </p:cNvSpPr>
          <p:nvPr/>
        </p:nvSpPr>
        <p:spPr bwMode="auto">
          <a:xfrm>
            <a:off x="2360613" y="838200"/>
            <a:ext cx="1587" cy="5715000"/>
          </a:xfrm>
          <a:prstGeom prst="line">
            <a:avLst/>
          </a:prstGeom>
          <a:noFill/>
          <a:ln w="12700" cap="rnd">
            <a:solidFill>
              <a:srgbClr val="000000"/>
            </a:solidFill>
            <a:round/>
            <a:headEnd/>
            <a:tailEnd/>
          </a:ln>
        </p:spPr>
        <p:txBody>
          <a:bodyPr/>
          <a:lstStyle/>
          <a:p>
            <a:endParaRPr lang="en-US"/>
          </a:p>
        </p:txBody>
      </p:sp>
      <p:sp>
        <p:nvSpPr>
          <p:cNvPr id="59413" name="Line 21"/>
          <p:cNvSpPr>
            <a:spLocks noChangeShapeType="1"/>
          </p:cNvSpPr>
          <p:nvPr/>
        </p:nvSpPr>
        <p:spPr bwMode="auto">
          <a:xfrm>
            <a:off x="3962400" y="838200"/>
            <a:ext cx="0" cy="5715000"/>
          </a:xfrm>
          <a:prstGeom prst="line">
            <a:avLst/>
          </a:prstGeom>
          <a:noFill/>
          <a:ln w="12700" cap="rnd">
            <a:solidFill>
              <a:srgbClr val="000000"/>
            </a:solidFill>
            <a:round/>
            <a:headEnd/>
            <a:tailEnd/>
          </a:ln>
        </p:spPr>
        <p:txBody>
          <a:bodyPr/>
          <a:lstStyle/>
          <a:p>
            <a:endParaRPr lang="en-US"/>
          </a:p>
        </p:txBody>
      </p:sp>
      <p:sp>
        <p:nvSpPr>
          <p:cNvPr id="59414" name="Line 22"/>
          <p:cNvSpPr>
            <a:spLocks noChangeShapeType="1"/>
          </p:cNvSpPr>
          <p:nvPr/>
        </p:nvSpPr>
        <p:spPr bwMode="auto">
          <a:xfrm>
            <a:off x="5791200" y="838200"/>
            <a:ext cx="0" cy="5715000"/>
          </a:xfrm>
          <a:prstGeom prst="line">
            <a:avLst/>
          </a:prstGeom>
          <a:noFill/>
          <a:ln w="12700" cap="rnd">
            <a:solidFill>
              <a:srgbClr val="000000"/>
            </a:solidFill>
            <a:round/>
            <a:headEnd/>
            <a:tailEnd/>
          </a:ln>
        </p:spPr>
        <p:txBody>
          <a:bodyPr/>
          <a:lstStyle/>
          <a:p>
            <a:endParaRPr lang="en-US"/>
          </a:p>
        </p:txBody>
      </p:sp>
      <p:sp>
        <p:nvSpPr>
          <p:cNvPr id="59415" name="Line 23"/>
          <p:cNvSpPr>
            <a:spLocks noChangeShapeType="1"/>
          </p:cNvSpPr>
          <p:nvPr/>
        </p:nvSpPr>
        <p:spPr bwMode="auto">
          <a:xfrm>
            <a:off x="7315200" y="838200"/>
            <a:ext cx="0" cy="5791200"/>
          </a:xfrm>
          <a:prstGeom prst="line">
            <a:avLst/>
          </a:prstGeom>
          <a:noFill/>
          <a:ln w="12700" cap="rnd">
            <a:solidFill>
              <a:srgbClr val="000000"/>
            </a:solidFill>
            <a:round/>
            <a:headEnd/>
            <a:tailEnd/>
          </a:ln>
        </p:spPr>
        <p:txBody>
          <a:bodyPr/>
          <a:lstStyle/>
          <a:p>
            <a:endParaRPr lang="en-US"/>
          </a:p>
        </p:txBody>
      </p:sp>
      <p:sp>
        <p:nvSpPr>
          <p:cNvPr id="59416" name="Rectangle 24"/>
          <p:cNvSpPr>
            <a:spLocks noGrp="1" noChangeArrowheads="1"/>
          </p:cNvSpPr>
          <p:nvPr>
            <p:ph type="title"/>
          </p:nvPr>
        </p:nvSpPr>
        <p:spPr>
          <a:xfrm>
            <a:off x="533400" y="228600"/>
            <a:ext cx="8001000" cy="457200"/>
          </a:xfrm>
        </p:spPr>
        <p:txBody>
          <a:bodyPr/>
          <a:lstStyle/>
          <a:p>
            <a:r>
              <a:rPr lang="en-US" sz="3200" smtClean="0"/>
              <a:t>Research Questions—The Model</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7086600" y="2259013"/>
            <a:ext cx="1600200" cy="3867150"/>
          </a:xfrm>
          <a:prstGeom prst="rect">
            <a:avLst/>
          </a:prstGeom>
          <a:noFill/>
          <a:ln w="9525">
            <a:noFill/>
            <a:miter lim="800000"/>
            <a:headEnd/>
            <a:tailEnd/>
          </a:ln>
        </p:spPr>
        <p:txBody>
          <a:bodyPr/>
          <a:lstStyle/>
          <a:p>
            <a:pPr eaLnBrk="0" hangingPunct="0">
              <a:buFont typeface="Wingdings" pitchFamily="2" charset="2"/>
              <a:buNone/>
              <a:tabLst>
                <a:tab pos="92075" algn="l"/>
              </a:tabLst>
            </a:pPr>
            <a:r>
              <a:rPr lang="en-US" sz="1200">
                <a:cs typeface="Times New Roman" pitchFamily="18" charset="0"/>
              </a:rPr>
              <a:t>Exchange Relationship</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Organizational culture and climate</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Organizational politics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Work schedules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Mentorship</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Organizational responsiveness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Supervisor/Management  support</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Professional development</a:t>
            </a:r>
            <a:endParaRPr lang="en-US" sz="1200"/>
          </a:p>
        </p:txBody>
      </p:sp>
      <p:sp>
        <p:nvSpPr>
          <p:cNvPr id="60419" name="Rectangle 3"/>
          <p:cNvSpPr>
            <a:spLocks noChangeArrowheads="1"/>
          </p:cNvSpPr>
          <p:nvPr/>
        </p:nvSpPr>
        <p:spPr bwMode="auto">
          <a:xfrm>
            <a:off x="5334000" y="2259013"/>
            <a:ext cx="1752600" cy="3867150"/>
          </a:xfrm>
          <a:prstGeom prst="rect">
            <a:avLst/>
          </a:prstGeom>
          <a:noFill/>
          <a:ln w="9525">
            <a:noFill/>
            <a:miter lim="800000"/>
            <a:headEnd/>
            <a:tailEnd/>
          </a:ln>
        </p:spPr>
        <p:txBody>
          <a:bodyPr/>
          <a:lstStyle/>
          <a:p>
            <a:pPr eaLnBrk="0" hangingPunct="0">
              <a:buFont typeface="Wingdings" pitchFamily="2" charset="2"/>
              <a:buNone/>
              <a:tabLst>
                <a:tab pos="92075" algn="l"/>
              </a:tabLst>
            </a:pPr>
            <a:r>
              <a:rPr lang="en-US" sz="1200">
                <a:cs typeface="Times New Roman" pitchFamily="18" charset="0"/>
              </a:rPr>
              <a:t>Exchange Relationship </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Promotion/Professional development</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Organizational culture and climate</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Organizational politics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Available resources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Resources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Mentorship</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Organizational responsiveness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Supervisor/Management  support</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endParaRPr lang="en-US" sz="1200">
              <a:cs typeface="Times New Roman" pitchFamily="18" charset="0"/>
            </a:endParaRPr>
          </a:p>
        </p:txBody>
      </p:sp>
      <p:sp>
        <p:nvSpPr>
          <p:cNvPr id="60420" name="Rectangle 4"/>
          <p:cNvSpPr>
            <a:spLocks noChangeArrowheads="1"/>
          </p:cNvSpPr>
          <p:nvPr/>
        </p:nvSpPr>
        <p:spPr bwMode="auto">
          <a:xfrm>
            <a:off x="3733800" y="2259013"/>
            <a:ext cx="1676400" cy="3867150"/>
          </a:xfrm>
          <a:prstGeom prst="rect">
            <a:avLst/>
          </a:prstGeom>
          <a:noFill/>
          <a:ln w="9525">
            <a:noFill/>
            <a:miter lim="800000"/>
            <a:headEnd/>
            <a:tailEnd/>
          </a:ln>
        </p:spPr>
        <p:txBody>
          <a:bodyPr/>
          <a:lstStyle/>
          <a:p>
            <a:pPr eaLnBrk="0" hangingPunct="0">
              <a:buFont typeface="Wingdings" pitchFamily="2" charset="2"/>
              <a:buNone/>
              <a:tabLst>
                <a:tab pos="92075" algn="l"/>
              </a:tabLst>
            </a:pPr>
            <a:r>
              <a:rPr lang="en-US" sz="1200">
                <a:cs typeface="Times New Roman" pitchFamily="18" charset="0"/>
              </a:rPr>
              <a:t>Exchange Relationship</a:t>
            </a:r>
          </a:p>
          <a:p>
            <a:pPr eaLnBrk="0" hangingPunct="0">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Job stressors  &amp; job satisfiers </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Org responsiveness</a:t>
            </a:r>
          </a:p>
          <a:p>
            <a:pPr eaLnBrk="0" hangingPunct="0">
              <a:buFont typeface="Symbol" pitchFamily="18" charset="2"/>
              <a:buNone/>
              <a:tabLst>
                <a:tab pos="92075" algn="l"/>
              </a:tabLst>
            </a:pPr>
            <a:endParaRPr lang="en-US" sz="1200">
              <a:cs typeface="Times New Roman" pitchFamily="18" charset="0"/>
            </a:endParaRPr>
          </a:p>
          <a:p>
            <a:pPr eaLnBrk="0" hangingPunct="0">
              <a:buFont typeface="Symbol" pitchFamily="18" charset="2"/>
              <a:buNone/>
              <a:tabLst>
                <a:tab pos="92075" algn="l"/>
              </a:tabLst>
            </a:pPr>
            <a:r>
              <a:rPr lang="en-US" sz="1200">
                <a:cs typeface="Times New Roman" pitchFamily="18" charset="0"/>
              </a:rPr>
              <a:t>Role conflict</a:t>
            </a:r>
          </a:p>
          <a:p>
            <a:pPr eaLnBrk="0" hangingPunct="0">
              <a:buFont typeface="Symbol" pitchFamily="18"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Available resources</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Organizational culture &amp; climate</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Supervisor support/  quality supervision</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Professional development</a:t>
            </a:r>
          </a:p>
          <a:p>
            <a:pPr eaLnBrk="0" hangingPunct="0">
              <a:buFont typeface="Wingdings" pitchFamily="2" charset="2"/>
              <a:buNone/>
              <a:tabLst>
                <a:tab pos="92075" algn="l"/>
              </a:tabLst>
            </a:pPr>
            <a:endParaRPr lang="en-US" sz="1200">
              <a:cs typeface="Times New Roman" pitchFamily="18" charset="0"/>
            </a:endParaRPr>
          </a:p>
          <a:p>
            <a:pPr eaLnBrk="0" hangingPunct="0">
              <a:buFont typeface="Wingdings" pitchFamily="2" charset="2"/>
              <a:buNone/>
              <a:tabLst>
                <a:tab pos="92075" algn="l"/>
              </a:tabLst>
            </a:pPr>
            <a:r>
              <a:rPr lang="en-US" sz="1200">
                <a:cs typeface="Times New Roman" pitchFamily="18" charset="0"/>
              </a:rPr>
              <a:t>Salary</a:t>
            </a:r>
          </a:p>
        </p:txBody>
      </p:sp>
      <p:sp>
        <p:nvSpPr>
          <p:cNvPr id="60421" name="Rectangle 5"/>
          <p:cNvSpPr>
            <a:spLocks noChangeArrowheads="1"/>
          </p:cNvSpPr>
          <p:nvPr/>
        </p:nvSpPr>
        <p:spPr bwMode="auto">
          <a:xfrm>
            <a:off x="2057400" y="2259013"/>
            <a:ext cx="1676400" cy="3867150"/>
          </a:xfrm>
          <a:prstGeom prst="rect">
            <a:avLst/>
          </a:prstGeom>
          <a:noFill/>
          <a:ln w="9525">
            <a:noFill/>
            <a:miter lim="800000"/>
            <a:headEnd/>
            <a:tailEnd/>
          </a:ln>
        </p:spPr>
        <p:txBody>
          <a:bodyPr/>
          <a:lstStyle/>
          <a:p>
            <a:pPr eaLnBrk="0" hangingPunct="0"/>
            <a:r>
              <a:rPr lang="en-US" sz="1200">
                <a:cs typeface="Times New Roman" pitchFamily="18" charset="0"/>
              </a:rPr>
              <a:t>Attitudes and preparation for training and professional development</a:t>
            </a:r>
          </a:p>
          <a:p>
            <a:pPr eaLnBrk="0" hangingPunct="0"/>
            <a:endParaRPr lang="en-US" sz="1200">
              <a:cs typeface="Times New Roman" pitchFamily="18" charset="0"/>
            </a:endParaRPr>
          </a:p>
        </p:txBody>
      </p:sp>
      <p:sp>
        <p:nvSpPr>
          <p:cNvPr id="60422" name="Rectangle 6"/>
          <p:cNvSpPr>
            <a:spLocks noChangeArrowheads="1"/>
          </p:cNvSpPr>
          <p:nvPr/>
        </p:nvSpPr>
        <p:spPr bwMode="auto">
          <a:xfrm>
            <a:off x="609600" y="2259013"/>
            <a:ext cx="1600200" cy="3867150"/>
          </a:xfrm>
          <a:prstGeom prst="rect">
            <a:avLst/>
          </a:prstGeom>
          <a:noFill/>
          <a:ln w="9525">
            <a:noFill/>
            <a:miter lim="800000"/>
            <a:headEnd/>
            <a:tailEnd/>
          </a:ln>
        </p:spPr>
        <p:txBody>
          <a:bodyPr/>
          <a:lstStyle/>
          <a:p>
            <a:pPr eaLnBrk="0" hangingPunct="0"/>
            <a:r>
              <a:rPr lang="en-US" sz="1200">
                <a:solidFill>
                  <a:srgbClr val="000000"/>
                </a:solidFill>
                <a:ea typeface="ヒラギノ角ゴ Pro W3" charset="0"/>
                <a:cs typeface="Times New Roman" pitchFamily="18" charset="0"/>
              </a:rPr>
              <a:t>Demographics: size, age, model</a:t>
            </a:r>
            <a:endParaRPr lang="en-US" sz="1200">
              <a:ea typeface="ヒラギノ角ゴ Pro W3" charset="0"/>
              <a:cs typeface="Times New Roman" pitchFamily="18" charset="0"/>
            </a:endParaRPr>
          </a:p>
          <a:p>
            <a:pPr eaLnBrk="0" hangingPunct="0"/>
            <a:endParaRPr lang="en-US" sz="1200">
              <a:ea typeface="ヒラギノ角ゴ Pro W3" charset="0"/>
              <a:cs typeface="Times New Roman" pitchFamily="18" charset="0"/>
            </a:endParaRPr>
          </a:p>
          <a:p>
            <a:pPr eaLnBrk="0" hangingPunct="0"/>
            <a:r>
              <a:rPr lang="en-US" sz="1200">
                <a:ea typeface="ヒラギノ角ゴ Pro W3" charset="0"/>
                <a:cs typeface="Times New Roman" pitchFamily="18" charset="0"/>
              </a:rPr>
              <a:t>CalSWEC instituted curricula (workshops, field class) vs. pre-existing curricula (core classes, field placement)</a:t>
            </a:r>
          </a:p>
          <a:p>
            <a:pPr eaLnBrk="0" hangingPunct="0"/>
            <a:endParaRPr lang="en-US" sz="1200">
              <a:ea typeface="ヒラギノ角ゴ Pro W3" charset="0"/>
              <a:cs typeface="Times New Roman" pitchFamily="18" charset="0"/>
            </a:endParaRPr>
          </a:p>
          <a:p>
            <a:pPr eaLnBrk="0" hangingPunct="0"/>
            <a:r>
              <a:rPr lang="en-US" sz="1200">
                <a:ea typeface="ヒラギノ角ゴ Pro W3" charset="0"/>
                <a:cs typeface="Times New Roman" pitchFamily="18" charset="0"/>
              </a:rPr>
              <a:t>Extent to which the students are exposed to the curriculum competencies</a:t>
            </a:r>
          </a:p>
        </p:txBody>
      </p:sp>
      <p:sp>
        <p:nvSpPr>
          <p:cNvPr id="60423" name="Rectangle 7"/>
          <p:cNvSpPr>
            <a:spLocks noChangeArrowheads="1"/>
          </p:cNvSpPr>
          <p:nvPr/>
        </p:nvSpPr>
        <p:spPr bwMode="auto">
          <a:xfrm>
            <a:off x="7086600" y="1600200"/>
            <a:ext cx="1600200" cy="658813"/>
          </a:xfrm>
          <a:prstGeom prst="rect">
            <a:avLst/>
          </a:prstGeom>
          <a:solidFill>
            <a:srgbClr val="E6E6E6"/>
          </a:solidFill>
          <a:ln w="9525">
            <a:noFill/>
            <a:miter lim="800000"/>
            <a:headEnd/>
            <a:tailEnd/>
          </a:ln>
        </p:spPr>
        <p:txBody>
          <a:bodyPr/>
          <a:lstStyle/>
          <a:p>
            <a:pPr algn="ctr" eaLnBrk="0" hangingPunct="0"/>
            <a:r>
              <a:rPr lang="en-US" sz="1400" b="1">
                <a:cs typeface="Times New Roman" pitchFamily="18" charset="0"/>
              </a:rPr>
              <a:t>8 years to 10 + years</a:t>
            </a:r>
          </a:p>
        </p:txBody>
      </p:sp>
      <p:sp>
        <p:nvSpPr>
          <p:cNvPr id="60424" name="Rectangle 8"/>
          <p:cNvSpPr>
            <a:spLocks noChangeArrowheads="1"/>
          </p:cNvSpPr>
          <p:nvPr/>
        </p:nvSpPr>
        <p:spPr bwMode="auto">
          <a:xfrm>
            <a:off x="5410200" y="1600200"/>
            <a:ext cx="1676400" cy="658813"/>
          </a:xfrm>
          <a:prstGeom prst="rect">
            <a:avLst/>
          </a:prstGeom>
          <a:solidFill>
            <a:srgbClr val="E6E6E6"/>
          </a:solidFill>
          <a:ln w="9525">
            <a:noFill/>
            <a:miter lim="800000"/>
            <a:headEnd/>
            <a:tailEnd/>
          </a:ln>
        </p:spPr>
        <p:txBody>
          <a:bodyPr/>
          <a:lstStyle/>
          <a:p>
            <a:pPr algn="ctr" eaLnBrk="0" hangingPunct="0"/>
            <a:r>
              <a:rPr lang="en-US" sz="1400" b="1">
                <a:cs typeface="Times New Roman" pitchFamily="18" charset="0"/>
              </a:rPr>
              <a:t>5 to 6 years</a:t>
            </a:r>
          </a:p>
        </p:txBody>
      </p:sp>
      <p:sp>
        <p:nvSpPr>
          <p:cNvPr id="60425" name="Rectangle 9"/>
          <p:cNvSpPr>
            <a:spLocks noChangeArrowheads="1"/>
          </p:cNvSpPr>
          <p:nvPr/>
        </p:nvSpPr>
        <p:spPr bwMode="auto">
          <a:xfrm>
            <a:off x="3733800" y="1600200"/>
            <a:ext cx="1676400" cy="658813"/>
          </a:xfrm>
          <a:prstGeom prst="rect">
            <a:avLst/>
          </a:prstGeom>
          <a:solidFill>
            <a:srgbClr val="E6E6E6"/>
          </a:solidFill>
          <a:ln w="9525">
            <a:noFill/>
            <a:miter lim="800000"/>
            <a:headEnd/>
            <a:tailEnd/>
          </a:ln>
        </p:spPr>
        <p:txBody>
          <a:bodyPr/>
          <a:lstStyle/>
          <a:p>
            <a:pPr algn="ctr" eaLnBrk="0" hangingPunct="0"/>
            <a:r>
              <a:rPr lang="en-US" sz="1400" b="1">
                <a:cs typeface="Times New Roman" pitchFamily="18" charset="0"/>
              </a:rPr>
              <a:t>3 years</a:t>
            </a:r>
          </a:p>
        </p:txBody>
      </p:sp>
      <p:sp>
        <p:nvSpPr>
          <p:cNvPr id="60426" name="Rectangle 10"/>
          <p:cNvSpPr>
            <a:spLocks noChangeArrowheads="1"/>
          </p:cNvSpPr>
          <p:nvPr/>
        </p:nvSpPr>
        <p:spPr bwMode="auto">
          <a:xfrm>
            <a:off x="2209800" y="1600200"/>
            <a:ext cx="1600200" cy="685800"/>
          </a:xfrm>
          <a:prstGeom prst="rect">
            <a:avLst/>
          </a:prstGeom>
          <a:solidFill>
            <a:srgbClr val="E6E6E6"/>
          </a:solidFill>
          <a:ln w="9525">
            <a:noFill/>
            <a:miter lim="800000"/>
            <a:headEnd/>
            <a:tailEnd/>
          </a:ln>
        </p:spPr>
        <p:txBody>
          <a:bodyPr/>
          <a:lstStyle/>
          <a:p>
            <a:pPr algn="ctr" eaLnBrk="0" hangingPunct="0"/>
            <a:r>
              <a:rPr lang="en-US" sz="1400" b="1">
                <a:cs typeface="Times New Roman" pitchFamily="18" charset="0"/>
              </a:rPr>
              <a:t>6 months to 1.5 year (Core Training)</a:t>
            </a:r>
            <a:r>
              <a:rPr lang="en-US" sz="1200" b="1">
                <a:latin typeface="Times New Roman" pitchFamily="18" charset="0"/>
                <a:cs typeface="Times New Roman" pitchFamily="18" charset="0"/>
              </a:rPr>
              <a:t> </a:t>
            </a:r>
            <a:endParaRPr lang="en-US" sz="1200" b="1"/>
          </a:p>
        </p:txBody>
      </p:sp>
      <p:sp>
        <p:nvSpPr>
          <p:cNvPr id="60427" name="Rectangle 11"/>
          <p:cNvSpPr>
            <a:spLocks noChangeArrowheads="1"/>
          </p:cNvSpPr>
          <p:nvPr/>
        </p:nvSpPr>
        <p:spPr bwMode="auto">
          <a:xfrm>
            <a:off x="609600" y="1600200"/>
            <a:ext cx="1600200" cy="658813"/>
          </a:xfrm>
          <a:prstGeom prst="rect">
            <a:avLst/>
          </a:prstGeom>
          <a:solidFill>
            <a:srgbClr val="E6E6E6"/>
          </a:solidFill>
          <a:ln w="9525">
            <a:noFill/>
            <a:miter lim="800000"/>
            <a:headEnd/>
            <a:tailEnd/>
          </a:ln>
        </p:spPr>
        <p:txBody>
          <a:bodyPr/>
          <a:lstStyle/>
          <a:p>
            <a:pPr algn="ctr" eaLnBrk="0" hangingPunct="0"/>
            <a:r>
              <a:rPr lang="en-US" sz="1400" b="1">
                <a:cs typeface="Times New Roman" pitchFamily="18" charset="0"/>
              </a:rPr>
              <a:t>In School</a:t>
            </a:r>
          </a:p>
        </p:txBody>
      </p:sp>
      <p:sp>
        <p:nvSpPr>
          <p:cNvPr id="60428" name="Line 12"/>
          <p:cNvSpPr>
            <a:spLocks noChangeShapeType="1"/>
          </p:cNvSpPr>
          <p:nvPr/>
        </p:nvSpPr>
        <p:spPr bwMode="auto">
          <a:xfrm>
            <a:off x="609600" y="1600200"/>
            <a:ext cx="8077200" cy="0"/>
          </a:xfrm>
          <a:prstGeom prst="line">
            <a:avLst/>
          </a:prstGeom>
          <a:noFill/>
          <a:ln w="12700" cap="rnd">
            <a:solidFill>
              <a:srgbClr val="000000"/>
            </a:solidFill>
            <a:round/>
            <a:headEnd/>
            <a:tailEnd/>
          </a:ln>
        </p:spPr>
        <p:txBody>
          <a:bodyPr/>
          <a:lstStyle/>
          <a:p>
            <a:endParaRPr lang="en-US"/>
          </a:p>
        </p:txBody>
      </p:sp>
      <p:sp>
        <p:nvSpPr>
          <p:cNvPr id="60429" name="Line 13"/>
          <p:cNvSpPr>
            <a:spLocks noChangeShapeType="1"/>
          </p:cNvSpPr>
          <p:nvPr/>
        </p:nvSpPr>
        <p:spPr bwMode="auto">
          <a:xfrm flipV="1">
            <a:off x="609600" y="6096000"/>
            <a:ext cx="8077200" cy="76200"/>
          </a:xfrm>
          <a:prstGeom prst="line">
            <a:avLst/>
          </a:prstGeom>
          <a:noFill/>
          <a:ln w="12700" cap="rnd">
            <a:solidFill>
              <a:srgbClr val="000000"/>
            </a:solidFill>
            <a:round/>
            <a:headEnd/>
            <a:tailEnd/>
          </a:ln>
        </p:spPr>
        <p:txBody>
          <a:bodyPr/>
          <a:lstStyle/>
          <a:p>
            <a:endParaRPr lang="en-US"/>
          </a:p>
        </p:txBody>
      </p:sp>
      <p:sp>
        <p:nvSpPr>
          <p:cNvPr id="60430" name="Line 14"/>
          <p:cNvSpPr>
            <a:spLocks noChangeShapeType="1"/>
          </p:cNvSpPr>
          <p:nvPr/>
        </p:nvSpPr>
        <p:spPr bwMode="auto">
          <a:xfrm>
            <a:off x="609600" y="1600200"/>
            <a:ext cx="0" cy="4525963"/>
          </a:xfrm>
          <a:prstGeom prst="line">
            <a:avLst/>
          </a:prstGeom>
          <a:noFill/>
          <a:ln w="12700" cap="rnd">
            <a:solidFill>
              <a:srgbClr val="000000"/>
            </a:solidFill>
            <a:round/>
            <a:headEnd/>
            <a:tailEnd/>
          </a:ln>
        </p:spPr>
        <p:txBody>
          <a:bodyPr/>
          <a:lstStyle/>
          <a:p>
            <a:endParaRPr lang="en-US"/>
          </a:p>
        </p:txBody>
      </p:sp>
      <p:sp>
        <p:nvSpPr>
          <p:cNvPr id="60431" name="Line 15"/>
          <p:cNvSpPr>
            <a:spLocks noChangeShapeType="1"/>
          </p:cNvSpPr>
          <p:nvPr/>
        </p:nvSpPr>
        <p:spPr bwMode="auto">
          <a:xfrm>
            <a:off x="8686800" y="1600200"/>
            <a:ext cx="0" cy="4525963"/>
          </a:xfrm>
          <a:prstGeom prst="line">
            <a:avLst/>
          </a:prstGeom>
          <a:noFill/>
          <a:ln w="12700" cap="rnd">
            <a:solidFill>
              <a:srgbClr val="000000"/>
            </a:solidFill>
            <a:round/>
            <a:headEnd/>
            <a:tailEnd/>
          </a:ln>
        </p:spPr>
        <p:txBody>
          <a:bodyPr/>
          <a:lstStyle/>
          <a:p>
            <a:endParaRPr lang="en-US"/>
          </a:p>
        </p:txBody>
      </p:sp>
      <p:sp>
        <p:nvSpPr>
          <p:cNvPr id="60432" name="Line 16"/>
          <p:cNvSpPr>
            <a:spLocks noChangeShapeType="1"/>
          </p:cNvSpPr>
          <p:nvPr/>
        </p:nvSpPr>
        <p:spPr bwMode="auto">
          <a:xfrm flipV="1">
            <a:off x="609600" y="2259013"/>
            <a:ext cx="8077200" cy="26987"/>
          </a:xfrm>
          <a:prstGeom prst="line">
            <a:avLst/>
          </a:prstGeom>
          <a:noFill/>
          <a:ln w="12700" cap="rnd">
            <a:solidFill>
              <a:srgbClr val="000000"/>
            </a:solidFill>
            <a:round/>
            <a:headEnd/>
            <a:tailEnd/>
          </a:ln>
        </p:spPr>
        <p:txBody>
          <a:bodyPr/>
          <a:lstStyle/>
          <a:p>
            <a:endParaRPr lang="en-US"/>
          </a:p>
        </p:txBody>
      </p:sp>
      <p:sp>
        <p:nvSpPr>
          <p:cNvPr id="60433" name="Line 17"/>
          <p:cNvSpPr>
            <a:spLocks noChangeShapeType="1"/>
          </p:cNvSpPr>
          <p:nvPr/>
        </p:nvSpPr>
        <p:spPr bwMode="auto">
          <a:xfrm>
            <a:off x="609600" y="1600200"/>
            <a:ext cx="0" cy="4572000"/>
          </a:xfrm>
          <a:prstGeom prst="line">
            <a:avLst/>
          </a:prstGeom>
          <a:noFill/>
          <a:ln w="12700" cap="rnd">
            <a:solidFill>
              <a:srgbClr val="000000"/>
            </a:solidFill>
            <a:round/>
            <a:headEnd/>
            <a:tailEnd/>
          </a:ln>
        </p:spPr>
        <p:txBody>
          <a:bodyPr/>
          <a:lstStyle/>
          <a:p>
            <a:endParaRPr lang="en-US"/>
          </a:p>
        </p:txBody>
      </p:sp>
      <p:sp>
        <p:nvSpPr>
          <p:cNvPr id="60434" name="Line 18"/>
          <p:cNvSpPr>
            <a:spLocks noChangeShapeType="1"/>
          </p:cNvSpPr>
          <p:nvPr/>
        </p:nvSpPr>
        <p:spPr bwMode="auto">
          <a:xfrm flipH="1">
            <a:off x="2133600" y="1600200"/>
            <a:ext cx="0" cy="4572000"/>
          </a:xfrm>
          <a:prstGeom prst="line">
            <a:avLst/>
          </a:prstGeom>
          <a:noFill/>
          <a:ln w="12700" cap="rnd">
            <a:solidFill>
              <a:srgbClr val="000000"/>
            </a:solidFill>
            <a:round/>
            <a:headEnd/>
            <a:tailEnd/>
          </a:ln>
        </p:spPr>
        <p:txBody>
          <a:bodyPr/>
          <a:lstStyle/>
          <a:p>
            <a:endParaRPr lang="en-US"/>
          </a:p>
        </p:txBody>
      </p:sp>
      <p:sp>
        <p:nvSpPr>
          <p:cNvPr id="60435" name="Line 19"/>
          <p:cNvSpPr>
            <a:spLocks noChangeShapeType="1"/>
          </p:cNvSpPr>
          <p:nvPr/>
        </p:nvSpPr>
        <p:spPr bwMode="auto">
          <a:xfrm>
            <a:off x="3733800" y="1600200"/>
            <a:ext cx="0" cy="4525963"/>
          </a:xfrm>
          <a:prstGeom prst="line">
            <a:avLst/>
          </a:prstGeom>
          <a:noFill/>
          <a:ln w="12700" cap="rnd">
            <a:solidFill>
              <a:srgbClr val="000000"/>
            </a:solidFill>
            <a:round/>
            <a:headEnd/>
            <a:tailEnd/>
          </a:ln>
        </p:spPr>
        <p:txBody>
          <a:bodyPr/>
          <a:lstStyle/>
          <a:p>
            <a:endParaRPr lang="en-US"/>
          </a:p>
        </p:txBody>
      </p:sp>
      <p:sp>
        <p:nvSpPr>
          <p:cNvPr id="60436" name="Line 20"/>
          <p:cNvSpPr>
            <a:spLocks noChangeShapeType="1"/>
          </p:cNvSpPr>
          <p:nvPr/>
        </p:nvSpPr>
        <p:spPr bwMode="auto">
          <a:xfrm>
            <a:off x="5410200" y="1600200"/>
            <a:ext cx="0" cy="4525963"/>
          </a:xfrm>
          <a:prstGeom prst="line">
            <a:avLst/>
          </a:prstGeom>
          <a:noFill/>
          <a:ln w="12700" cap="rnd">
            <a:solidFill>
              <a:srgbClr val="000000"/>
            </a:solidFill>
            <a:round/>
            <a:headEnd/>
            <a:tailEnd/>
          </a:ln>
        </p:spPr>
        <p:txBody>
          <a:bodyPr/>
          <a:lstStyle/>
          <a:p>
            <a:endParaRPr lang="en-US"/>
          </a:p>
        </p:txBody>
      </p:sp>
      <p:sp>
        <p:nvSpPr>
          <p:cNvPr id="60437" name="Line 21"/>
          <p:cNvSpPr>
            <a:spLocks noChangeShapeType="1"/>
          </p:cNvSpPr>
          <p:nvPr/>
        </p:nvSpPr>
        <p:spPr bwMode="auto">
          <a:xfrm>
            <a:off x="7086600" y="1600200"/>
            <a:ext cx="0" cy="4525963"/>
          </a:xfrm>
          <a:prstGeom prst="line">
            <a:avLst/>
          </a:prstGeom>
          <a:noFill/>
          <a:ln w="12700" cap="rnd">
            <a:solidFill>
              <a:srgbClr val="000000"/>
            </a:solidFill>
            <a:round/>
            <a:headEnd/>
            <a:tailEnd/>
          </a:ln>
        </p:spPr>
        <p:txBody>
          <a:bodyPr/>
          <a:lstStyle/>
          <a:p>
            <a:endParaRPr lang="en-US"/>
          </a:p>
        </p:txBody>
      </p:sp>
      <p:sp>
        <p:nvSpPr>
          <p:cNvPr id="60438" name="Rectangle 22"/>
          <p:cNvSpPr>
            <a:spLocks noChangeArrowheads="1"/>
          </p:cNvSpPr>
          <p:nvPr/>
        </p:nvSpPr>
        <p:spPr bwMode="auto">
          <a:xfrm>
            <a:off x="-160338" y="10877550"/>
            <a:ext cx="9144001" cy="0"/>
          </a:xfrm>
          <a:prstGeom prst="rect">
            <a:avLst/>
          </a:prstGeom>
          <a:noFill/>
          <a:ln w="9525">
            <a:noFill/>
            <a:miter lim="800000"/>
            <a:headEnd/>
            <a:tailEnd/>
          </a:ln>
        </p:spPr>
        <p:txBody>
          <a:bodyPr wrap="none" anchor="ctr">
            <a:spAutoFit/>
          </a:bodyPr>
          <a:lstStyle/>
          <a:p>
            <a:endParaRPr lang="en-US"/>
          </a:p>
        </p:txBody>
      </p:sp>
      <p:sp>
        <p:nvSpPr>
          <p:cNvPr id="60439" name="Rectangle 23"/>
          <p:cNvSpPr>
            <a:spLocks noGrp="1" noChangeArrowheads="1"/>
          </p:cNvSpPr>
          <p:nvPr>
            <p:ph type="title"/>
          </p:nvPr>
        </p:nvSpPr>
        <p:spPr/>
        <p:txBody>
          <a:bodyPr/>
          <a:lstStyle/>
          <a:p>
            <a:r>
              <a:rPr lang="en-US" smtClean="0"/>
              <a:t>Organizational Variables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7162800" y="2747963"/>
            <a:ext cx="1752600" cy="3652837"/>
          </a:xfrm>
          <a:prstGeom prst="rect">
            <a:avLst/>
          </a:prstGeom>
          <a:noFill/>
          <a:ln w="9525">
            <a:noFill/>
            <a:miter lim="800000"/>
            <a:headEnd/>
            <a:tailEnd/>
          </a:ln>
        </p:spPr>
        <p:txBody>
          <a:bodyPr/>
          <a:lstStyle/>
          <a:p>
            <a:pPr marL="533400" indent="-533400" eaLnBrk="0" hangingPunct="0">
              <a:buFont typeface="Wingdings" pitchFamily="2" charset="2"/>
              <a:buNone/>
              <a:tabLst>
                <a:tab pos="92075" algn="l"/>
              </a:tabLst>
            </a:pPr>
            <a:r>
              <a:rPr lang="en-US" sz="1200">
                <a:cs typeface="Times New Roman" pitchFamily="18" charset="0"/>
              </a:rPr>
              <a:t>Survival time to leave</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Survival time to</a:t>
            </a:r>
          </a:p>
          <a:p>
            <a:pPr marL="533400" indent="-533400" eaLnBrk="0" hangingPunct="0">
              <a:buFont typeface="Wingdings" pitchFamily="2" charset="2"/>
              <a:buNone/>
              <a:tabLst>
                <a:tab pos="92075" algn="l"/>
              </a:tabLst>
            </a:pPr>
            <a:r>
              <a:rPr lang="en-US" sz="1200">
                <a:cs typeface="Times New Roman" pitchFamily="18" charset="0"/>
              </a:rPr>
              <a:t>promotion</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Compensation</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Demographic</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Self-efficacy</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Work locus of control</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Autonomy</a:t>
            </a:r>
          </a:p>
        </p:txBody>
      </p:sp>
      <p:sp>
        <p:nvSpPr>
          <p:cNvPr id="61443" name="Rectangle 3"/>
          <p:cNvSpPr>
            <a:spLocks noChangeArrowheads="1"/>
          </p:cNvSpPr>
          <p:nvPr/>
        </p:nvSpPr>
        <p:spPr bwMode="auto">
          <a:xfrm>
            <a:off x="5638800" y="2747963"/>
            <a:ext cx="1524000" cy="3652837"/>
          </a:xfrm>
          <a:prstGeom prst="rect">
            <a:avLst/>
          </a:prstGeom>
          <a:noFill/>
          <a:ln w="9525">
            <a:noFill/>
            <a:miter lim="800000"/>
            <a:headEnd/>
            <a:tailEnd/>
          </a:ln>
        </p:spPr>
        <p:txBody>
          <a:bodyPr/>
          <a:lstStyle/>
          <a:p>
            <a:pPr marL="533400" indent="-533400" eaLnBrk="0" hangingPunct="0">
              <a:buFont typeface="Wingdings" pitchFamily="2" charset="2"/>
              <a:buNone/>
              <a:tabLst>
                <a:tab pos="92075" algn="l"/>
              </a:tabLst>
            </a:pPr>
            <a:r>
              <a:rPr lang="en-US" sz="1200">
                <a:cs typeface="Times New Roman" pitchFamily="18" charset="0"/>
              </a:rPr>
              <a:t>Demographics</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Self-efficacy</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Work locus of</a:t>
            </a:r>
          </a:p>
          <a:p>
            <a:pPr marL="533400" indent="-533400" eaLnBrk="0" hangingPunct="0">
              <a:buFont typeface="Wingdings" pitchFamily="2" charset="2"/>
              <a:buNone/>
              <a:tabLst>
                <a:tab pos="92075" algn="l"/>
              </a:tabLst>
            </a:pPr>
            <a:r>
              <a:rPr lang="en-US" sz="1200">
                <a:cs typeface="Times New Roman" pitchFamily="18" charset="0"/>
              </a:rPr>
              <a:t>control</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Autonomy</a:t>
            </a:r>
          </a:p>
          <a:p>
            <a:pPr marL="533400" indent="-533400" eaLnBrk="0" hangingPunct="0">
              <a:buFont typeface="Symbol" pitchFamily="18" charset="2"/>
              <a:buNone/>
              <a:tabLst>
                <a:tab pos="92075" algn="l"/>
              </a:tabLst>
            </a:pPr>
            <a:endParaRPr lang="en-US" sz="1200">
              <a:cs typeface="Times New Roman" pitchFamily="18" charset="0"/>
            </a:endParaRPr>
          </a:p>
          <a:p>
            <a:pPr marL="533400" indent="-533400" eaLnBrk="0" hangingPunct="0">
              <a:buFont typeface="Symbol" pitchFamily="18" charset="2"/>
              <a:buNone/>
              <a:tabLst>
                <a:tab pos="92075" algn="l"/>
              </a:tabLst>
            </a:pPr>
            <a:r>
              <a:rPr lang="en-US" sz="1200">
                <a:cs typeface="Times New Roman" pitchFamily="18" charset="0"/>
              </a:rPr>
              <a:t>Commitment to </a:t>
            </a:r>
          </a:p>
          <a:p>
            <a:pPr marL="533400" indent="-533400" eaLnBrk="0" hangingPunct="0">
              <a:buFont typeface="Symbol" pitchFamily="18" charset="2"/>
              <a:buNone/>
              <a:tabLst>
                <a:tab pos="92075" algn="l"/>
              </a:tabLst>
            </a:pPr>
            <a:r>
              <a:rPr lang="en-US" sz="1200">
                <a:cs typeface="Times New Roman" pitchFamily="18" charset="0"/>
              </a:rPr>
              <a:t>service profession</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Career Goals</a:t>
            </a:r>
          </a:p>
        </p:txBody>
      </p:sp>
      <p:sp>
        <p:nvSpPr>
          <p:cNvPr id="61444" name="Rectangle 4"/>
          <p:cNvSpPr>
            <a:spLocks noChangeArrowheads="1"/>
          </p:cNvSpPr>
          <p:nvPr/>
        </p:nvSpPr>
        <p:spPr bwMode="auto">
          <a:xfrm>
            <a:off x="3929063" y="2747963"/>
            <a:ext cx="1709737" cy="3652837"/>
          </a:xfrm>
          <a:prstGeom prst="rect">
            <a:avLst/>
          </a:prstGeom>
          <a:noFill/>
          <a:ln w="9525">
            <a:noFill/>
            <a:miter lim="800000"/>
            <a:headEnd/>
            <a:tailEnd/>
          </a:ln>
        </p:spPr>
        <p:txBody>
          <a:bodyPr/>
          <a:lstStyle/>
          <a:p>
            <a:pPr marL="533400" indent="-533400" eaLnBrk="0" hangingPunct="0">
              <a:tabLst>
                <a:tab pos="92075" algn="l"/>
              </a:tabLst>
            </a:pPr>
            <a:r>
              <a:rPr lang="en-US" sz="1200">
                <a:cs typeface="Times New Roman" pitchFamily="18" charset="0"/>
              </a:rPr>
              <a:t>Individual factors:</a:t>
            </a:r>
          </a:p>
          <a:p>
            <a:pPr marL="533400" indent="-533400" eaLnBrk="0" hangingPunct="0">
              <a:tabLst>
                <a:tab pos="92075" algn="l"/>
              </a:tabLst>
            </a:pPr>
            <a:r>
              <a:rPr lang="en-US" sz="1200">
                <a:cs typeface="Times New Roman" pitchFamily="18" charset="0"/>
              </a:rPr>
              <a:t>Demographic</a:t>
            </a:r>
          </a:p>
          <a:p>
            <a:pPr marL="533400" indent="-533400" eaLnBrk="0" hangingPunct="0">
              <a:tabLst>
                <a:tab pos="92075" algn="l"/>
              </a:tabLst>
            </a:pPr>
            <a:r>
              <a:rPr lang="en-US" sz="1200">
                <a:cs typeface="Times New Roman" pitchFamily="18" charset="0"/>
              </a:rPr>
              <a:t>characteristics</a:t>
            </a:r>
          </a:p>
          <a:p>
            <a:pPr marL="533400" indent="-533400" eaLnBrk="0" hangingPunct="0">
              <a:buFont typeface="Symbol" pitchFamily="18" charset="2"/>
              <a:buNone/>
              <a:tabLst>
                <a:tab pos="92075" algn="l"/>
              </a:tabLst>
            </a:pPr>
            <a:endParaRPr lang="en-US" sz="1200">
              <a:cs typeface="Times New Roman" pitchFamily="18" charset="0"/>
            </a:endParaRPr>
          </a:p>
          <a:p>
            <a:pPr marL="533400" indent="-533400" eaLnBrk="0" hangingPunct="0">
              <a:buFont typeface="Symbol" pitchFamily="18" charset="2"/>
              <a:buNone/>
              <a:tabLst>
                <a:tab pos="92075" algn="l"/>
              </a:tabLst>
            </a:pPr>
            <a:r>
              <a:rPr lang="en-US" sz="1200">
                <a:cs typeface="Times New Roman" pitchFamily="18" charset="0"/>
              </a:rPr>
              <a:t>Commitment to a</a:t>
            </a:r>
          </a:p>
          <a:p>
            <a:pPr marL="533400" indent="-533400" eaLnBrk="0" hangingPunct="0">
              <a:buFont typeface="Symbol" pitchFamily="18" charset="2"/>
              <a:buNone/>
              <a:tabLst>
                <a:tab pos="92075" algn="l"/>
              </a:tabLst>
            </a:pPr>
            <a:r>
              <a:rPr lang="en-US" sz="1200">
                <a:cs typeface="Times New Roman" pitchFamily="18" charset="0"/>
              </a:rPr>
              <a:t>service profession</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Career Goals</a:t>
            </a:r>
          </a:p>
          <a:p>
            <a:pPr marL="533400" indent="-533400" eaLnBrk="0" hangingPunct="0">
              <a:buFont typeface="Wingdings" pitchFamily="2" charset="2"/>
              <a:buNone/>
              <a:tabLst>
                <a:tab pos="92075" algn="l"/>
              </a:tabLst>
            </a:pPr>
            <a:endParaRPr lang="en-US" sz="1200">
              <a:cs typeface="Times New Roman" pitchFamily="18" charset="0"/>
            </a:endParaRPr>
          </a:p>
          <a:p>
            <a:pPr marL="533400" indent="-533400" eaLnBrk="0" hangingPunct="0">
              <a:buFont typeface="Wingdings" pitchFamily="2" charset="2"/>
              <a:buNone/>
              <a:tabLst>
                <a:tab pos="92075" algn="l"/>
              </a:tabLst>
            </a:pPr>
            <a:r>
              <a:rPr lang="en-US" sz="1200">
                <a:cs typeface="Times New Roman" pitchFamily="18" charset="0"/>
              </a:rPr>
              <a:t>Work Locus of Control</a:t>
            </a:r>
          </a:p>
          <a:p>
            <a:pPr marL="533400" indent="-533400" eaLnBrk="0" hangingPunct="0">
              <a:tabLst>
                <a:tab pos="92075" algn="l"/>
              </a:tabLst>
            </a:pPr>
            <a:endParaRPr lang="en-US" sz="1200">
              <a:cs typeface="Times New Roman" pitchFamily="18" charset="0"/>
            </a:endParaRPr>
          </a:p>
          <a:p>
            <a:pPr marL="533400" indent="-533400" eaLnBrk="0" hangingPunct="0">
              <a:tabLst>
                <a:tab pos="92075" algn="l"/>
              </a:tabLst>
            </a:pPr>
            <a:r>
              <a:rPr lang="en-US" sz="1200" b="1">
                <a:cs typeface="Times New Roman" pitchFamily="18" charset="0"/>
              </a:rPr>
              <a:t>Response to job</a:t>
            </a:r>
          </a:p>
          <a:p>
            <a:pPr marL="533400" indent="-533400" eaLnBrk="0" hangingPunct="0">
              <a:tabLst>
                <a:tab pos="92075" algn="l"/>
              </a:tabLst>
            </a:pPr>
            <a:r>
              <a:rPr lang="en-US" sz="1200" b="1">
                <a:cs typeface="Times New Roman" pitchFamily="18" charset="0"/>
              </a:rPr>
              <a:t>factors:</a:t>
            </a:r>
          </a:p>
          <a:p>
            <a:pPr marL="533400" indent="-533400" eaLnBrk="0" hangingPunct="0">
              <a:tabLst>
                <a:tab pos="92075" algn="l"/>
              </a:tabLst>
            </a:pPr>
            <a:r>
              <a:rPr lang="en-US" sz="1200">
                <a:cs typeface="Times New Roman" pitchFamily="18" charset="0"/>
              </a:rPr>
              <a:t>Job satisfaction </a:t>
            </a:r>
          </a:p>
          <a:p>
            <a:pPr marL="533400" indent="-533400" eaLnBrk="0" hangingPunct="0">
              <a:tabLst>
                <a:tab pos="92075" algn="l"/>
              </a:tabLst>
            </a:pPr>
            <a:r>
              <a:rPr lang="en-US" sz="1200">
                <a:cs typeface="Times New Roman" pitchFamily="18" charset="0"/>
              </a:rPr>
              <a:t>Met expectations</a:t>
            </a:r>
          </a:p>
          <a:p>
            <a:pPr marL="533400" indent="-533400" eaLnBrk="0" hangingPunct="0">
              <a:tabLst>
                <a:tab pos="92075" algn="l"/>
              </a:tabLst>
            </a:pPr>
            <a:r>
              <a:rPr lang="en-US" sz="1200">
                <a:cs typeface="Times New Roman" pitchFamily="18" charset="0"/>
              </a:rPr>
              <a:t>Attempts to change</a:t>
            </a:r>
          </a:p>
          <a:p>
            <a:pPr marL="533400" indent="-533400" eaLnBrk="0" hangingPunct="0">
              <a:tabLst>
                <a:tab pos="92075" algn="l"/>
              </a:tabLst>
            </a:pPr>
            <a:r>
              <a:rPr lang="en-US" sz="1200">
                <a:cs typeface="Times New Roman" pitchFamily="18" charset="0"/>
              </a:rPr>
              <a:t>conditions/office</a:t>
            </a:r>
          </a:p>
        </p:txBody>
      </p:sp>
      <p:sp>
        <p:nvSpPr>
          <p:cNvPr id="61445" name="Rectangle 5"/>
          <p:cNvSpPr>
            <a:spLocks noChangeArrowheads="1"/>
          </p:cNvSpPr>
          <p:nvPr/>
        </p:nvSpPr>
        <p:spPr bwMode="auto">
          <a:xfrm>
            <a:off x="2057400" y="2747963"/>
            <a:ext cx="1871663" cy="3652837"/>
          </a:xfrm>
          <a:prstGeom prst="rect">
            <a:avLst/>
          </a:prstGeom>
          <a:noFill/>
          <a:ln w="9525">
            <a:noFill/>
            <a:miter lim="800000"/>
            <a:headEnd/>
            <a:tailEnd/>
          </a:ln>
        </p:spPr>
        <p:txBody>
          <a:bodyPr/>
          <a:lstStyle/>
          <a:p>
            <a:pPr marL="533400" indent="-533400" eaLnBrk="0" hangingPunct="0">
              <a:buFont typeface="Symbol" pitchFamily="18" charset="2"/>
              <a:buNone/>
            </a:pPr>
            <a:r>
              <a:rPr lang="en-US" sz="1200">
                <a:cs typeface="Times New Roman" pitchFamily="18" charset="0"/>
              </a:rPr>
              <a:t>Knowledge level</a:t>
            </a:r>
          </a:p>
          <a:p>
            <a:pPr marL="533400" indent="-533400" eaLnBrk="0" hangingPunct="0">
              <a:buFont typeface="Symbol" pitchFamily="18" charset="2"/>
              <a:buNone/>
            </a:pPr>
            <a:r>
              <a:rPr lang="en-US" sz="1200">
                <a:cs typeface="Times New Roman" pitchFamily="18" charset="0"/>
              </a:rPr>
              <a:t>/acquisition</a:t>
            </a:r>
          </a:p>
          <a:p>
            <a:pPr marL="533400" indent="-533400" eaLnBrk="0" hangingPunct="0">
              <a:buFont typeface="Symbol" pitchFamily="18" charset="2"/>
              <a:buNone/>
            </a:pPr>
            <a:endParaRPr lang="en-US" sz="1200">
              <a:cs typeface="Times New Roman" pitchFamily="18" charset="0"/>
            </a:endParaRPr>
          </a:p>
          <a:p>
            <a:pPr marL="533400" indent="-533400" eaLnBrk="0" hangingPunct="0">
              <a:buFont typeface="Symbol" pitchFamily="18" charset="2"/>
              <a:buNone/>
            </a:pPr>
            <a:r>
              <a:rPr lang="en-US" sz="1200">
                <a:cs typeface="Times New Roman" pitchFamily="18" charset="0"/>
              </a:rPr>
              <a:t>Skill mastery</a:t>
            </a:r>
          </a:p>
          <a:p>
            <a:pPr marL="533400" indent="-533400" eaLnBrk="0" hangingPunct="0">
              <a:buFont typeface="Symbol" pitchFamily="18" charset="2"/>
              <a:buNone/>
            </a:pPr>
            <a:endParaRPr lang="en-US" sz="1200">
              <a:cs typeface="Times New Roman" pitchFamily="18" charset="0"/>
            </a:endParaRPr>
          </a:p>
          <a:p>
            <a:pPr marL="533400" indent="-533400" eaLnBrk="0" hangingPunct="0">
              <a:buFont typeface="Symbol" pitchFamily="18" charset="2"/>
              <a:buNone/>
            </a:pPr>
            <a:r>
              <a:rPr lang="en-US" sz="1200">
                <a:cs typeface="Times New Roman" pitchFamily="18" charset="0"/>
              </a:rPr>
              <a:t>Demographic</a:t>
            </a:r>
          </a:p>
          <a:p>
            <a:pPr marL="533400" indent="-533400" eaLnBrk="0" hangingPunct="0">
              <a:buFont typeface="Symbol" pitchFamily="18" charset="2"/>
              <a:buNone/>
            </a:pPr>
            <a:r>
              <a:rPr lang="en-US" sz="1200">
                <a:cs typeface="Times New Roman" pitchFamily="18" charset="0"/>
              </a:rPr>
              <a:t>characteristics</a:t>
            </a:r>
          </a:p>
          <a:p>
            <a:pPr marL="533400" indent="-533400" eaLnBrk="0" hangingPunct="0">
              <a:buFont typeface="Symbol" pitchFamily="18" charset="2"/>
              <a:buNone/>
            </a:pPr>
            <a:endParaRPr lang="en-US" sz="1200">
              <a:cs typeface="Times New Roman" pitchFamily="18" charset="0"/>
            </a:endParaRPr>
          </a:p>
          <a:p>
            <a:pPr marL="533400" indent="-533400" eaLnBrk="0" hangingPunct="0">
              <a:buFont typeface="Symbol" pitchFamily="18" charset="2"/>
              <a:buNone/>
            </a:pPr>
            <a:r>
              <a:rPr lang="en-US" sz="1200">
                <a:cs typeface="Times New Roman" pitchFamily="18" charset="0"/>
              </a:rPr>
              <a:t>Job expectations</a:t>
            </a:r>
          </a:p>
          <a:p>
            <a:pPr marL="533400" indent="-533400" eaLnBrk="0" hangingPunct="0">
              <a:buFont typeface="Symbol" pitchFamily="18" charset="2"/>
              <a:buNone/>
            </a:pPr>
            <a:endParaRPr lang="en-US" sz="1200">
              <a:cs typeface="Times New Roman" pitchFamily="18" charset="0"/>
            </a:endParaRPr>
          </a:p>
          <a:p>
            <a:pPr marL="533400" indent="-533400" eaLnBrk="0" hangingPunct="0">
              <a:buFont typeface="Symbol" pitchFamily="18" charset="2"/>
              <a:buNone/>
            </a:pPr>
            <a:r>
              <a:rPr lang="en-US" sz="1200">
                <a:cs typeface="Times New Roman" pitchFamily="18" charset="0"/>
              </a:rPr>
              <a:t>Commitment to a</a:t>
            </a:r>
          </a:p>
          <a:p>
            <a:pPr marL="533400" indent="-533400" eaLnBrk="0" hangingPunct="0">
              <a:buFont typeface="Symbol" pitchFamily="18" charset="2"/>
              <a:buNone/>
            </a:pPr>
            <a:r>
              <a:rPr lang="en-US" sz="1200">
                <a:cs typeface="Times New Roman" pitchFamily="18" charset="0"/>
              </a:rPr>
              <a:t>service profession</a:t>
            </a:r>
          </a:p>
          <a:p>
            <a:pPr marL="533400" indent="-533400" eaLnBrk="0" hangingPunct="0">
              <a:buFont typeface="Symbol" pitchFamily="18" charset="2"/>
              <a:buNone/>
            </a:pPr>
            <a:endParaRPr lang="en-US" sz="1200">
              <a:cs typeface="Times New Roman" pitchFamily="18" charset="0"/>
            </a:endParaRPr>
          </a:p>
          <a:p>
            <a:pPr marL="533400" indent="-533400" eaLnBrk="0" hangingPunct="0">
              <a:buFont typeface="Symbol" pitchFamily="18" charset="2"/>
              <a:buNone/>
            </a:pPr>
            <a:r>
              <a:rPr lang="en-US" sz="1200">
                <a:cs typeface="Times New Roman" pitchFamily="18" charset="0"/>
              </a:rPr>
              <a:t>Career Goals</a:t>
            </a:r>
          </a:p>
        </p:txBody>
      </p:sp>
      <p:sp>
        <p:nvSpPr>
          <p:cNvPr id="61446" name="Rectangle 6"/>
          <p:cNvSpPr>
            <a:spLocks noChangeArrowheads="1"/>
          </p:cNvSpPr>
          <p:nvPr/>
        </p:nvSpPr>
        <p:spPr bwMode="auto">
          <a:xfrm>
            <a:off x="566738" y="2747963"/>
            <a:ext cx="1490662" cy="3652837"/>
          </a:xfrm>
          <a:prstGeom prst="rect">
            <a:avLst/>
          </a:prstGeom>
          <a:noFill/>
          <a:ln w="9525">
            <a:noFill/>
            <a:miter lim="800000"/>
            <a:headEnd/>
            <a:tailEnd/>
          </a:ln>
        </p:spPr>
        <p:txBody>
          <a:bodyPr/>
          <a:lstStyle/>
          <a:p>
            <a:pPr marL="533400" indent="-533400" eaLnBrk="0" hangingPunct="0"/>
            <a:r>
              <a:rPr lang="en-US" sz="1200">
                <a:solidFill>
                  <a:srgbClr val="000000"/>
                </a:solidFill>
                <a:cs typeface="Times New Roman" pitchFamily="18" charset="0"/>
              </a:rPr>
              <a:t>Demographic:</a:t>
            </a:r>
          </a:p>
          <a:p>
            <a:pPr marL="533400" indent="-533400" eaLnBrk="0" hangingPunct="0"/>
            <a:r>
              <a:rPr lang="en-US" sz="1200">
                <a:solidFill>
                  <a:srgbClr val="000000"/>
                </a:solidFill>
                <a:cs typeface="Times New Roman" pitchFamily="18" charset="0"/>
              </a:rPr>
              <a:t>previous experience</a:t>
            </a:r>
          </a:p>
          <a:p>
            <a:pPr marL="533400" indent="-533400" eaLnBrk="0" hangingPunct="0"/>
            <a:r>
              <a:rPr lang="en-US" sz="1200">
                <a:solidFill>
                  <a:srgbClr val="000000"/>
                </a:solidFill>
                <a:cs typeface="Times New Roman" pitchFamily="18" charset="0"/>
              </a:rPr>
              <a:t>in CW, race, gender,</a:t>
            </a:r>
          </a:p>
          <a:p>
            <a:pPr marL="533400" indent="-533400" eaLnBrk="0" hangingPunct="0"/>
            <a:r>
              <a:rPr lang="en-US" sz="1200">
                <a:solidFill>
                  <a:srgbClr val="000000"/>
                </a:solidFill>
                <a:cs typeface="Times New Roman" pitchFamily="18" charset="0"/>
              </a:rPr>
              <a:t>etc</a:t>
            </a:r>
            <a:endParaRPr lang="en-US" sz="1200"/>
          </a:p>
        </p:txBody>
      </p:sp>
      <p:sp>
        <p:nvSpPr>
          <p:cNvPr id="61447" name="Rectangle 7"/>
          <p:cNvSpPr>
            <a:spLocks noChangeArrowheads="1"/>
          </p:cNvSpPr>
          <p:nvPr/>
        </p:nvSpPr>
        <p:spPr bwMode="auto">
          <a:xfrm>
            <a:off x="7058025" y="1600200"/>
            <a:ext cx="1857375" cy="1147763"/>
          </a:xfrm>
          <a:prstGeom prst="rect">
            <a:avLst/>
          </a:prstGeom>
          <a:solidFill>
            <a:srgbClr val="E6E6E6"/>
          </a:solidFill>
          <a:ln w="9525">
            <a:noFill/>
            <a:miter lim="800000"/>
            <a:headEnd/>
            <a:tailEnd/>
          </a:ln>
        </p:spPr>
        <p:txBody>
          <a:bodyPr/>
          <a:lstStyle/>
          <a:p>
            <a:pPr marL="342900" indent="-342900" algn="ctr" eaLnBrk="0" hangingPunct="0"/>
            <a:r>
              <a:rPr lang="en-US" sz="1400" b="1">
                <a:cs typeface="Times New Roman" pitchFamily="18" charset="0"/>
              </a:rPr>
              <a:t>8 years to 10 + years</a:t>
            </a:r>
          </a:p>
        </p:txBody>
      </p:sp>
      <p:sp>
        <p:nvSpPr>
          <p:cNvPr id="61448" name="Rectangle 8"/>
          <p:cNvSpPr>
            <a:spLocks noChangeArrowheads="1"/>
          </p:cNvSpPr>
          <p:nvPr/>
        </p:nvSpPr>
        <p:spPr bwMode="auto">
          <a:xfrm>
            <a:off x="5638800" y="1600200"/>
            <a:ext cx="1419225" cy="1147763"/>
          </a:xfrm>
          <a:prstGeom prst="rect">
            <a:avLst/>
          </a:prstGeom>
          <a:solidFill>
            <a:srgbClr val="E6E6E6"/>
          </a:solidFill>
          <a:ln w="9525">
            <a:noFill/>
            <a:miter lim="800000"/>
            <a:headEnd/>
            <a:tailEnd/>
          </a:ln>
        </p:spPr>
        <p:txBody>
          <a:bodyPr/>
          <a:lstStyle/>
          <a:p>
            <a:pPr marL="342900" indent="-342900" algn="ctr" eaLnBrk="0" hangingPunct="0"/>
            <a:r>
              <a:rPr lang="en-US" sz="1400" b="1">
                <a:cs typeface="Times New Roman" pitchFamily="18" charset="0"/>
              </a:rPr>
              <a:t>5 years</a:t>
            </a:r>
          </a:p>
          <a:p>
            <a:pPr marL="342900" indent="-342900" algn="ctr" eaLnBrk="0" hangingPunct="0"/>
            <a:endParaRPr lang="en-US" sz="1400" b="1"/>
          </a:p>
        </p:txBody>
      </p:sp>
      <p:sp>
        <p:nvSpPr>
          <p:cNvPr id="61449" name="Rectangle 9"/>
          <p:cNvSpPr>
            <a:spLocks noChangeArrowheads="1"/>
          </p:cNvSpPr>
          <p:nvPr/>
        </p:nvSpPr>
        <p:spPr bwMode="auto">
          <a:xfrm>
            <a:off x="3929063" y="1600200"/>
            <a:ext cx="1709737" cy="1147763"/>
          </a:xfrm>
          <a:prstGeom prst="rect">
            <a:avLst/>
          </a:prstGeom>
          <a:solidFill>
            <a:srgbClr val="E6E6E6"/>
          </a:solidFill>
          <a:ln w="9525">
            <a:noFill/>
            <a:miter lim="800000"/>
            <a:headEnd/>
            <a:tailEnd/>
          </a:ln>
        </p:spPr>
        <p:txBody>
          <a:bodyPr/>
          <a:lstStyle/>
          <a:p>
            <a:pPr marL="342900" indent="-342900" algn="ctr" eaLnBrk="0" hangingPunct="0"/>
            <a:r>
              <a:rPr lang="en-US" sz="1400" b="1">
                <a:cs typeface="Times New Roman" pitchFamily="18" charset="0"/>
              </a:rPr>
              <a:t>3 years</a:t>
            </a:r>
          </a:p>
        </p:txBody>
      </p:sp>
      <p:sp>
        <p:nvSpPr>
          <p:cNvPr id="61450" name="Rectangle 10"/>
          <p:cNvSpPr>
            <a:spLocks noChangeArrowheads="1"/>
          </p:cNvSpPr>
          <p:nvPr/>
        </p:nvSpPr>
        <p:spPr bwMode="auto">
          <a:xfrm>
            <a:off x="2057400" y="1600200"/>
            <a:ext cx="1871663" cy="1147763"/>
          </a:xfrm>
          <a:prstGeom prst="rect">
            <a:avLst/>
          </a:prstGeom>
          <a:solidFill>
            <a:srgbClr val="E6E6E6"/>
          </a:solidFill>
          <a:ln w="9525">
            <a:noFill/>
            <a:miter lim="800000"/>
            <a:headEnd/>
            <a:tailEnd/>
          </a:ln>
        </p:spPr>
        <p:txBody>
          <a:bodyPr/>
          <a:lstStyle/>
          <a:p>
            <a:pPr marL="342900" indent="-342900" algn="ctr" eaLnBrk="0" hangingPunct="0"/>
            <a:r>
              <a:rPr lang="en-US" sz="1400" b="1">
                <a:cs typeface="Times New Roman" pitchFamily="18" charset="0"/>
              </a:rPr>
              <a:t>6 months to 1.5 year post graduation</a:t>
            </a:r>
          </a:p>
          <a:p>
            <a:pPr marL="342900" indent="-342900" algn="ctr" eaLnBrk="0" hangingPunct="0"/>
            <a:r>
              <a:rPr lang="en-US" sz="1400" b="1">
                <a:cs typeface="Times New Roman" pitchFamily="18" charset="0"/>
              </a:rPr>
              <a:t>(Core Training ) </a:t>
            </a:r>
            <a:endParaRPr lang="en-US" sz="1400" b="1"/>
          </a:p>
        </p:txBody>
      </p:sp>
      <p:sp>
        <p:nvSpPr>
          <p:cNvPr id="61451" name="Rectangle 11"/>
          <p:cNvSpPr>
            <a:spLocks noChangeArrowheads="1"/>
          </p:cNvSpPr>
          <p:nvPr/>
        </p:nvSpPr>
        <p:spPr bwMode="auto">
          <a:xfrm>
            <a:off x="566738" y="1600200"/>
            <a:ext cx="1490662" cy="1147763"/>
          </a:xfrm>
          <a:prstGeom prst="rect">
            <a:avLst/>
          </a:prstGeom>
          <a:solidFill>
            <a:srgbClr val="E6E6E6"/>
          </a:solidFill>
          <a:ln w="9525">
            <a:noFill/>
            <a:miter lim="800000"/>
            <a:headEnd/>
            <a:tailEnd/>
          </a:ln>
        </p:spPr>
        <p:txBody>
          <a:bodyPr/>
          <a:lstStyle/>
          <a:p>
            <a:pPr marL="342900" indent="-342900" algn="ctr" eaLnBrk="0" hangingPunct="0"/>
            <a:r>
              <a:rPr lang="en-US" sz="1400" b="1">
                <a:cs typeface="Times New Roman" pitchFamily="18" charset="0"/>
              </a:rPr>
              <a:t>In School</a:t>
            </a:r>
          </a:p>
        </p:txBody>
      </p:sp>
      <p:sp>
        <p:nvSpPr>
          <p:cNvPr id="61452" name="Line 12"/>
          <p:cNvSpPr>
            <a:spLocks noChangeShapeType="1"/>
          </p:cNvSpPr>
          <p:nvPr/>
        </p:nvSpPr>
        <p:spPr bwMode="auto">
          <a:xfrm>
            <a:off x="533400" y="1600200"/>
            <a:ext cx="8382000" cy="1588"/>
          </a:xfrm>
          <a:prstGeom prst="line">
            <a:avLst/>
          </a:prstGeom>
          <a:noFill/>
          <a:ln w="12700" cap="rnd">
            <a:solidFill>
              <a:srgbClr val="000000"/>
            </a:solidFill>
            <a:round/>
            <a:headEnd/>
            <a:tailEnd/>
          </a:ln>
        </p:spPr>
        <p:txBody>
          <a:bodyPr/>
          <a:lstStyle/>
          <a:p>
            <a:endParaRPr lang="en-US"/>
          </a:p>
        </p:txBody>
      </p:sp>
      <p:sp>
        <p:nvSpPr>
          <p:cNvPr id="61453" name="Line 13"/>
          <p:cNvSpPr>
            <a:spLocks noChangeShapeType="1"/>
          </p:cNvSpPr>
          <p:nvPr/>
        </p:nvSpPr>
        <p:spPr bwMode="auto">
          <a:xfrm>
            <a:off x="533400" y="6400800"/>
            <a:ext cx="8382000" cy="1588"/>
          </a:xfrm>
          <a:prstGeom prst="line">
            <a:avLst/>
          </a:prstGeom>
          <a:noFill/>
          <a:ln w="12700" cap="rnd">
            <a:solidFill>
              <a:srgbClr val="000000"/>
            </a:solidFill>
            <a:round/>
            <a:headEnd/>
            <a:tailEnd/>
          </a:ln>
        </p:spPr>
        <p:txBody>
          <a:bodyPr/>
          <a:lstStyle/>
          <a:p>
            <a:endParaRPr lang="en-US"/>
          </a:p>
        </p:txBody>
      </p:sp>
      <p:sp>
        <p:nvSpPr>
          <p:cNvPr id="61454" name="Line 14"/>
          <p:cNvSpPr>
            <a:spLocks noChangeShapeType="1"/>
          </p:cNvSpPr>
          <p:nvPr/>
        </p:nvSpPr>
        <p:spPr bwMode="auto">
          <a:xfrm>
            <a:off x="8915400" y="1600200"/>
            <a:ext cx="1588" cy="4800600"/>
          </a:xfrm>
          <a:prstGeom prst="line">
            <a:avLst/>
          </a:prstGeom>
          <a:noFill/>
          <a:ln w="12700" cap="rnd">
            <a:solidFill>
              <a:srgbClr val="000000"/>
            </a:solidFill>
            <a:round/>
            <a:headEnd/>
            <a:tailEnd/>
          </a:ln>
        </p:spPr>
        <p:txBody>
          <a:bodyPr/>
          <a:lstStyle/>
          <a:p>
            <a:endParaRPr lang="en-US"/>
          </a:p>
        </p:txBody>
      </p:sp>
      <p:sp>
        <p:nvSpPr>
          <p:cNvPr id="61455" name="Line 15"/>
          <p:cNvSpPr>
            <a:spLocks noChangeShapeType="1"/>
          </p:cNvSpPr>
          <p:nvPr/>
        </p:nvSpPr>
        <p:spPr bwMode="auto">
          <a:xfrm>
            <a:off x="533400" y="2743200"/>
            <a:ext cx="8382000" cy="6350"/>
          </a:xfrm>
          <a:prstGeom prst="line">
            <a:avLst/>
          </a:prstGeom>
          <a:noFill/>
          <a:ln w="12700" cap="rnd">
            <a:solidFill>
              <a:srgbClr val="000000"/>
            </a:solidFill>
            <a:round/>
            <a:headEnd/>
            <a:tailEnd/>
          </a:ln>
        </p:spPr>
        <p:txBody>
          <a:bodyPr/>
          <a:lstStyle/>
          <a:p>
            <a:endParaRPr lang="en-US"/>
          </a:p>
        </p:txBody>
      </p:sp>
      <p:sp>
        <p:nvSpPr>
          <p:cNvPr id="61456" name="Line 16"/>
          <p:cNvSpPr>
            <a:spLocks noChangeShapeType="1"/>
          </p:cNvSpPr>
          <p:nvPr/>
        </p:nvSpPr>
        <p:spPr bwMode="auto">
          <a:xfrm>
            <a:off x="566738" y="1600200"/>
            <a:ext cx="1587" cy="4800600"/>
          </a:xfrm>
          <a:prstGeom prst="line">
            <a:avLst/>
          </a:prstGeom>
          <a:noFill/>
          <a:ln w="12700" cap="rnd">
            <a:solidFill>
              <a:srgbClr val="000000"/>
            </a:solidFill>
            <a:round/>
            <a:headEnd/>
            <a:tailEnd/>
          </a:ln>
        </p:spPr>
        <p:txBody>
          <a:bodyPr/>
          <a:lstStyle/>
          <a:p>
            <a:endParaRPr lang="en-US"/>
          </a:p>
        </p:txBody>
      </p:sp>
      <p:sp>
        <p:nvSpPr>
          <p:cNvPr id="61457" name="Line 17"/>
          <p:cNvSpPr>
            <a:spLocks noChangeShapeType="1"/>
          </p:cNvSpPr>
          <p:nvPr/>
        </p:nvSpPr>
        <p:spPr bwMode="auto">
          <a:xfrm>
            <a:off x="2057400" y="1600200"/>
            <a:ext cx="1588" cy="4800600"/>
          </a:xfrm>
          <a:prstGeom prst="line">
            <a:avLst/>
          </a:prstGeom>
          <a:noFill/>
          <a:ln w="12700" cap="rnd">
            <a:solidFill>
              <a:srgbClr val="000000"/>
            </a:solidFill>
            <a:round/>
            <a:headEnd/>
            <a:tailEnd/>
          </a:ln>
        </p:spPr>
        <p:txBody>
          <a:bodyPr/>
          <a:lstStyle/>
          <a:p>
            <a:endParaRPr lang="en-US"/>
          </a:p>
        </p:txBody>
      </p:sp>
      <p:sp>
        <p:nvSpPr>
          <p:cNvPr id="61458" name="Line 18"/>
          <p:cNvSpPr>
            <a:spLocks noChangeShapeType="1"/>
          </p:cNvSpPr>
          <p:nvPr/>
        </p:nvSpPr>
        <p:spPr bwMode="auto">
          <a:xfrm>
            <a:off x="3929063" y="1600200"/>
            <a:ext cx="1587" cy="4800600"/>
          </a:xfrm>
          <a:prstGeom prst="line">
            <a:avLst/>
          </a:prstGeom>
          <a:noFill/>
          <a:ln w="12700" cap="rnd">
            <a:solidFill>
              <a:srgbClr val="000000"/>
            </a:solidFill>
            <a:round/>
            <a:headEnd/>
            <a:tailEnd/>
          </a:ln>
        </p:spPr>
        <p:txBody>
          <a:bodyPr/>
          <a:lstStyle/>
          <a:p>
            <a:endParaRPr lang="en-US"/>
          </a:p>
        </p:txBody>
      </p:sp>
      <p:sp>
        <p:nvSpPr>
          <p:cNvPr id="61459" name="Line 19"/>
          <p:cNvSpPr>
            <a:spLocks noChangeShapeType="1"/>
          </p:cNvSpPr>
          <p:nvPr/>
        </p:nvSpPr>
        <p:spPr bwMode="auto">
          <a:xfrm>
            <a:off x="5638800" y="1600200"/>
            <a:ext cx="1588" cy="4800600"/>
          </a:xfrm>
          <a:prstGeom prst="line">
            <a:avLst/>
          </a:prstGeom>
          <a:noFill/>
          <a:ln w="12700" cap="rnd">
            <a:solidFill>
              <a:srgbClr val="000000"/>
            </a:solidFill>
            <a:round/>
            <a:headEnd/>
            <a:tailEnd/>
          </a:ln>
        </p:spPr>
        <p:txBody>
          <a:bodyPr/>
          <a:lstStyle/>
          <a:p>
            <a:endParaRPr lang="en-US"/>
          </a:p>
        </p:txBody>
      </p:sp>
      <p:sp>
        <p:nvSpPr>
          <p:cNvPr id="61460" name="Line 20"/>
          <p:cNvSpPr>
            <a:spLocks noChangeShapeType="1"/>
          </p:cNvSpPr>
          <p:nvPr/>
        </p:nvSpPr>
        <p:spPr bwMode="auto">
          <a:xfrm>
            <a:off x="7058025" y="1600200"/>
            <a:ext cx="1588" cy="4800600"/>
          </a:xfrm>
          <a:prstGeom prst="line">
            <a:avLst/>
          </a:prstGeom>
          <a:noFill/>
          <a:ln w="12700" cap="rnd">
            <a:solidFill>
              <a:srgbClr val="000000"/>
            </a:solidFill>
            <a:round/>
            <a:headEnd/>
            <a:tailEnd/>
          </a:ln>
        </p:spPr>
        <p:txBody>
          <a:bodyPr/>
          <a:lstStyle/>
          <a:p>
            <a:endParaRPr lang="en-US"/>
          </a:p>
        </p:txBody>
      </p:sp>
      <p:sp>
        <p:nvSpPr>
          <p:cNvPr id="61461" name="Rectangle 21"/>
          <p:cNvSpPr>
            <a:spLocks noGrp="1" noChangeArrowheads="1"/>
          </p:cNvSpPr>
          <p:nvPr>
            <p:ph type="title"/>
          </p:nvPr>
        </p:nvSpPr>
        <p:spPr/>
        <p:txBody>
          <a:bodyPr/>
          <a:lstStyle/>
          <a:p>
            <a:r>
              <a:rPr lang="en-US" smtClean="0"/>
              <a:t>Individual Variables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57200" y="609600"/>
            <a:ext cx="8229600" cy="1143000"/>
          </a:xfrm>
        </p:spPr>
        <p:txBody>
          <a:bodyPr/>
          <a:lstStyle/>
          <a:p>
            <a:pPr eaLnBrk="1" hangingPunct="1"/>
            <a:r>
              <a:rPr lang="en-US" sz="3600" smtClean="0"/>
              <a:t>Overall Program Goal</a:t>
            </a:r>
          </a:p>
        </p:txBody>
      </p:sp>
      <p:sp>
        <p:nvSpPr>
          <p:cNvPr id="8195" name="Content Placeholder 2"/>
          <p:cNvSpPr>
            <a:spLocks noGrp="1"/>
          </p:cNvSpPr>
          <p:nvPr>
            <p:ph idx="4294967295"/>
          </p:nvPr>
        </p:nvSpPr>
        <p:spPr>
          <a:xfrm>
            <a:off x="457200" y="2667000"/>
            <a:ext cx="8229600" cy="2895600"/>
          </a:xfrm>
        </p:spPr>
        <p:txBody>
          <a:bodyPr/>
          <a:lstStyle/>
          <a:p>
            <a:pPr eaLnBrk="1" hangingPunct="1">
              <a:buFontTx/>
              <a:buNone/>
            </a:pPr>
            <a:r>
              <a:rPr lang="en-US" smtClean="0"/>
              <a:t>To recruit and prepare a diverse group of social workers for professional careers in public human services, with child welfare emphasis.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smtClean="0"/>
              <a:t>Integration:  IVE Stipend Program and In-Service Program Evaluation</a:t>
            </a:r>
          </a:p>
        </p:txBody>
      </p:sp>
      <p:sp>
        <p:nvSpPr>
          <p:cNvPr id="62467" name="Rectangle 3"/>
          <p:cNvSpPr>
            <a:spLocks noGrp="1" noChangeArrowheads="1"/>
          </p:cNvSpPr>
          <p:nvPr>
            <p:ph type="body" idx="1"/>
          </p:nvPr>
        </p:nvSpPr>
        <p:spPr/>
        <p:txBody>
          <a:bodyPr/>
          <a:lstStyle/>
          <a:p>
            <a:pPr>
              <a:lnSpc>
                <a:spcPct val="90000"/>
              </a:lnSpc>
            </a:pPr>
            <a:r>
              <a:rPr lang="en-US" sz="2400" smtClean="0"/>
              <a:t>All newly hired public child welfare workers are required to complete Core Training within two years of hire. (Legislation)</a:t>
            </a:r>
          </a:p>
          <a:p>
            <a:pPr>
              <a:lnSpc>
                <a:spcPct val="90000"/>
              </a:lnSpc>
            </a:pPr>
            <a:endParaRPr lang="en-US" sz="2400" smtClean="0"/>
          </a:p>
          <a:p>
            <a:pPr>
              <a:lnSpc>
                <a:spcPct val="90000"/>
              </a:lnSpc>
            </a:pPr>
            <a:r>
              <a:rPr lang="en-US" sz="2400" smtClean="0"/>
              <a:t>Demographic information is collected at the time newly hired child welfare workers take Core Training as part of In-service Evaluation.</a:t>
            </a:r>
          </a:p>
          <a:p>
            <a:pPr>
              <a:lnSpc>
                <a:spcPct val="90000"/>
              </a:lnSpc>
            </a:pPr>
            <a:endParaRPr lang="en-US" sz="2400" smtClean="0"/>
          </a:p>
          <a:p>
            <a:pPr>
              <a:lnSpc>
                <a:spcPct val="90000"/>
              </a:lnSpc>
            </a:pPr>
            <a:r>
              <a:rPr lang="en-US" sz="2400" smtClean="0"/>
              <a:t>As of 2010, we have added questions about </a:t>
            </a:r>
            <a:r>
              <a:rPr lang="en-US" sz="2400" i="1" smtClean="0"/>
              <a:t>career goals</a:t>
            </a:r>
            <a:r>
              <a:rPr lang="en-US" sz="2400" smtClean="0"/>
              <a:t>, </a:t>
            </a:r>
            <a:r>
              <a:rPr lang="en-US" sz="2400" i="1" smtClean="0"/>
              <a:t>job expectations</a:t>
            </a:r>
            <a:r>
              <a:rPr lang="en-US" sz="2400" smtClean="0"/>
              <a:t> and </a:t>
            </a:r>
            <a:r>
              <a:rPr lang="en-US" sz="2400" i="1" smtClean="0"/>
              <a:t>social commitment</a:t>
            </a:r>
            <a:r>
              <a:rPr lang="en-US" sz="2400" smtClean="0"/>
              <a:t> to the Demographic Questionnaire which will allow us to compare IV-E with non IV-E child welfare workers and follow them over time.</a:t>
            </a:r>
          </a:p>
          <a:p>
            <a:pPr>
              <a:lnSpc>
                <a:spcPct val="90000"/>
              </a:lnSpc>
            </a:pPr>
            <a:endParaRPr lang="en-US" sz="2400" smtClean="0"/>
          </a:p>
        </p:txBody>
      </p:sp>
      <p:sp>
        <p:nvSpPr>
          <p:cNvPr id="62468" name="AutoShape 4"/>
          <p:cNvSpPr>
            <a:spLocks noChangeArrowheads="1"/>
          </p:cNvSpPr>
          <p:nvPr/>
        </p:nvSpPr>
        <p:spPr bwMode="auto">
          <a:xfrm>
            <a:off x="6934200" y="5791200"/>
            <a:ext cx="1676400" cy="533400"/>
          </a:xfrm>
          <a:prstGeom prst="rightArrow">
            <a:avLst>
              <a:gd name="adj1" fmla="val 50000"/>
              <a:gd name="adj2" fmla="val 78571"/>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304800"/>
            <a:ext cx="8229600" cy="1143000"/>
          </a:xfrm>
        </p:spPr>
        <p:txBody>
          <a:bodyPr/>
          <a:lstStyle/>
          <a:p>
            <a:r>
              <a:rPr lang="en-US" sz="3200" smtClean="0"/>
              <a:t>Integration:  IVE Stipend Program and In-Service Program Evaluation</a:t>
            </a:r>
          </a:p>
        </p:txBody>
      </p:sp>
      <p:sp>
        <p:nvSpPr>
          <p:cNvPr id="63491" name="Rectangle 3"/>
          <p:cNvSpPr>
            <a:spLocks noGrp="1" noChangeArrowheads="1"/>
          </p:cNvSpPr>
          <p:nvPr>
            <p:ph type="body" idx="1"/>
          </p:nvPr>
        </p:nvSpPr>
        <p:spPr>
          <a:xfrm>
            <a:off x="457200" y="1600200"/>
            <a:ext cx="8229600" cy="5029200"/>
          </a:xfrm>
        </p:spPr>
        <p:txBody>
          <a:bodyPr/>
          <a:lstStyle/>
          <a:p>
            <a:r>
              <a:rPr lang="en-US" sz="2400" smtClean="0"/>
              <a:t>The inservice evaluators are already able to compare IV-E with non IV-E on certain knowledge tests.</a:t>
            </a:r>
          </a:p>
          <a:p>
            <a:endParaRPr lang="en-US" sz="2400" smtClean="0"/>
          </a:p>
          <a:p>
            <a:r>
              <a:rPr lang="en-US" sz="2400" smtClean="0"/>
              <a:t>Pre- Post-Evaluations are done with Child &amp; Youth Development, Placement &amp; Permanency, Family Engagement in Case Planning &amp; Case Management.</a:t>
            </a:r>
          </a:p>
          <a:p>
            <a:endParaRPr lang="en-US" sz="2400" smtClean="0"/>
          </a:p>
          <a:p>
            <a:r>
              <a:rPr lang="en-US" sz="2400" smtClean="0"/>
              <a:t>Embedded Evaluations are done for Child maltreatment Identification &amp; Neglect and Sexual Abuse.</a:t>
            </a:r>
          </a:p>
          <a:p>
            <a:pPr>
              <a:buFontTx/>
              <a:buNone/>
            </a:pPr>
            <a:endParaRPr lang="en-US" sz="2400" smtClean="0"/>
          </a:p>
          <a:p>
            <a:pPr>
              <a:buFontTx/>
              <a:buNone/>
            </a:pPr>
            <a:endParaRPr lang="en-US" smtClean="0"/>
          </a:p>
          <a:p>
            <a:endParaRPr lang="en-US" sz="1600" smtClean="0"/>
          </a:p>
        </p:txBody>
      </p:sp>
      <p:sp>
        <p:nvSpPr>
          <p:cNvPr id="63492" name="AutoShape 4"/>
          <p:cNvSpPr>
            <a:spLocks noChangeArrowheads="1"/>
          </p:cNvSpPr>
          <p:nvPr/>
        </p:nvSpPr>
        <p:spPr bwMode="auto">
          <a:xfrm>
            <a:off x="6781800" y="5638800"/>
            <a:ext cx="1676400" cy="762000"/>
          </a:xfrm>
          <a:prstGeom prst="rightArrow">
            <a:avLst>
              <a:gd name="adj1" fmla="val 50000"/>
              <a:gd name="adj2" fmla="val 5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smtClean="0"/>
              <a:t>Integration: Mental Health Program and Child Welfare Programs</a:t>
            </a:r>
          </a:p>
        </p:txBody>
      </p:sp>
      <p:sp>
        <p:nvSpPr>
          <p:cNvPr id="64515" name="Rectangle 3"/>
          <p:cNvSpPr>
            <a:spLocks noGrp="1" noChangeArrowheads="1"/>
          </p:cNvSpPr>
          <p:nvPr>
            <p:ph type="body" idx="1"/>
          </p:nvPr>
        </p:nvSpPr>
        <p:spPr/>
        <p:txBody>
          <a:bodyPr/>
          <a:lstStyle/>
          <a:p>
            <a:endParaRPr lang="en-US" smtClean="0"/>
          </a:p>
          <a:p>
            <a:r>
              <a:rPr lang="en-US" smtClean="0"/>
              <a:t>Ongoing development of evaluation capacity to use the framework.</a:t>
            </a:r>
          </a:p>
          <a:p>
            <a:pPr lvl="1"/>
            <a:r>
              <a:rPr lang="en-US" smtClean="0"/>
              <a:t>Database development</a:t>
            </a:r>
          </a:p>
          <a:p>
            <a:pPr lvl="1"/>
            <a:r>
              <a:rPr lang="en-US" smtClean="0"/>
              <a:t>Identifying other applicable theories</a:t>
            </a:r>
          </a:p>
          <a:p>
            <a:pPr lvl="1"/>
            <a:r>
              <a:rPr lang="en-US" smtClean="0"/>
              <a:t>Resource development</a:t>
            </a:r>
          </a:p>
          <a:p>
            <a:pPr lvl="1"/>
            <a:r>
              <a:rPr lang="en-US" smtClean="0"/>
              <a:t>Curriculum evaluation</a:t>
            </a:r>
          </a:p>
          <a:p>
            <a:pPr>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Key points</a:t>
            </a:r>
          </a:p>
        </p:txBody>
      </p:sp>
      <p:sp>
        <p:nvSpPr>
          <p:cNvPr id="65539" name="Content Placeholder 2"/>
          <p:cNvSpPr>
            <a:spLocks noGrp="1"/>
          </p:cNvSpPr>
          <p:nvPr>
            <p:ph idx="1"/>
          </p:nvPr>
        </p:nvSpPr>
        <p:spPr/>
        <p:txBody>
          <a:bodyPr/>
          <a:lstStyle/>
          <a:p>
            <a:r>
              <a:rPr lang="en-US" smtClean="0"/>
              <a:t>Leverage resources of multiple evaluation efforts</a:t>
            </a:r>
          </a:p>
          <a:p>
            <a:r>
              <a:rPr lang="en-US" smtClean="0"/>
              <a:t>Utilize common evaluation framework to tie evaluation efforts together</a:t>
            </a:r>
          </a:p>
          <a:p>
            <a:r>
              <a:rPr lang="en-US" smtClean="0"/>
              <a:t>Dissemination of findings</a:t>
            </a:r>
          </a:p>
          <a:p>
            <a:pPr lvl="1"/>
            <a:r>
              <a:rPr lang="en-US" smtClean="0"/>
              <a:t>Contractual obligation</a:t>
            </a:r>
          </a:p>
          <a:p>
            <a:pPr lvl="1"/>
            <a:r>
              <a:rPr lang="en-US" smtClean="0"/>
              <a:t>Stakeholders </a:t>
            </a:r>
          </a:p>
          <a:p>
            <a:pPr lvl="1"/>
            <a:r>
              <a:rPr lang="en-US" smtClean="0"/>
              <a:t>Policy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Contact Information</a:t>
            </a:r>
          </a:p>
        </p:txBody>
      </p:sp>
      <p:sp>
        <p:nvSpPr>
          <p:cNvPr id="66563" name="Rectangle 3"/>
          <p:cNvSpPr>
            <a:spLocks noGrp="1" noChangeArrowheads="1"/>
          </p:cNvSpPr>
          <p:nvPr>
            <p:ph type="body" idx="1"/>
          </p:nvPr>
        </p:nvSpPr>
        <p:spPr/>
        <p:txBody>
          <a:bodyPr/>
          <a:lstStyle/>
          <a:p>
            <a:pPr algn="ctr">
              <a:lnSpc>
                <a:spcPct val="80000"/>
              </a:lnSpc>
              <a:buFontTx/>
              <a:buNone/>
            </a:pPr>
            <a:r>
              <a:rPr lang="en-US" b="1" smtClean="0"/>
              <a:t>Title IV-E Stipend Program</a:t>
            </a:r>
          </a:p>
          <a:p>
            <a:pPr algn="ctr">
              <a:lnSpc>
                <a:spcPct val="80000"/>
              </a:lnSpc>
              <a:buFontTx/>
              <a:buNone/>
            </a:pPr>
            <a:r>
              <a:rPr lang="en-US" sz="2400" smtClean="0"/>
              <a:t>Chris Mathias, Director</a:t>
            </a:r>
          </a:p>
          <a:p>
            <a:pPr algn="ctr">
              <a:lnSpc>
                <a:spcPct val="80000"/>
              </a:lnSpc>
              <a:buFontTx/>
              <a:buNone/>
            </a:pPr>
            <a:r>
              <a:rPr lang="en-US" sz="2400" smtClean="0">
                <a:hlinkClick r:id="rId3"/>
              </a:rPr>
              <a:t>cmathias@berkeley.edu</a:t>
            </a:r>
            <a:endParaRPr lang="en-US" sz="2400" smtClean="0"/>
          </a:p>
          <a:p>
            <a:pPr algn="ctr">
              <a:lnSpc>
                <a:spcPct val="80000"/>
              </a:lnSpc>
              <a:buFontTx/>
              <a:buNone/>
            </a:pPr>
            <a:endParaRPr lang="en-US" sz="2400" smtClean="0"/>
          </a:p>
          <a:p>
            <a:pPr algn="ctr">
              <a:lnSpc>
                <a:spcPct val="80000"/>
              </a:lnSpc>
              <a:buFontTx/>
              <a:buNone/>
            </a:pPr>
            <a:r>
              <a:rPr lang="en-US" sz="2400" smtClean="0"/>
              <a:t>Sherrill Clark, Research Specialist</a:t>
            </a:r>
          </a:p>
          <a:p>
            <a:pPr algn="ctr">
              <a:lnSpc>
                <a:spcPct val="80000"/>
              </a:lnSpc>
              <a:buFontTx/>
              <a:buNone/>
            </a:pPr>
            <a:r>
              <a:rPr lang="en-US" sz="2400" smtClean="0">
                <a:hlinkClick r:id="rId4"/>
              </a:rPr>
              <a:t>sjclark@berkeley.edu</a:t>
            </a:r>
            <a:endParaRPr lang="en-US" sz="2400" smtClean="0"/>
          </a:p>
          <a:p>
            <a:pPr algn="ctr">
              <a:lnSpc>
                <a:spcPct val="80000"/>
              </a:lnSpc>
              <a:buFontTx/>
              <a:buNone/>
            </a:pPr>
            <a:endParaRPr lang="en-US" sz="2400" smtClean="0"/>
          </a:p>
          <a:p>
            <a:pPr algn="ctr">
              <a:lnSpc>
                <a:spcPct val="80000"/>
              </a:lnSpc>
              <a:buFontTx/>
              <a:buNone/>
            </a:pPr>
            <a:r>
              <a:rPr lang="en-US" sz="2400" smtClean="0"/>
              <a:t>Susan Jacquet, Research Specialist</a:t>
            </a:r>
          </a:p>
          <a:p>
            <a:pPr algn="ctr">
              <a:lnSpc>
                <a:spcPct val="80000"/>
              </a:lnSpc>
              <a:buFontTx/>
              <a:buNone/>
            </a:pPr>
            <a:r>
              <a:rPr lang="en-US" sz="2400" smtClean="0">
                <a:hlinkClick r:id="rId5"/>
              </a:rPr>
              <a:t>sjacquet@berkeley.edu</a:t>
            </a:r>
            <a:endParaRPr lang="en-US" sz="2400" smtClean="0"/>
          </a:p>
          <a:p>
            <a:pPr algn="ctr">
              <a:lnSpc>
                <a:spcPct val="80000"/>
              </a:lnSpc>
              <a:buFontTx/>
              <a:buNone/>
            </a:pPr>
            <a:endParaRPr lang="en-US" sz="2400" smtClean="0"/>
          </a:p>
          <a:p>
            <a:pPr algn="ctr">
              <a:lnSpc>
                <a:spcPct val="80000"/>
              </a:lnSpc>
              <a:buFontTx/>
              <a:buNone/>
            </a:pPr>
            <a:r>
              <a:rPr lang="en-US" sz="2400" smtClean="0"/>
              <a:t>Elizabeth Gilman, Curriculum Specialist</a:t>
            </a:r>
          </a:p>
          <a:p>
            <a:pPr algn="ctr">
              <a:lnSpc>
                <a:spcPct val="80000"/>
              </a:lnSpc>
              <a:buFontTx/>
              <a:buNone/>
            </a:pPr>
            <a:r>
              <a:rPr lang="en-US" sz="2400" smtClean="0">
                <a:hlinkClick r:id="rId6"/>
              </a:rPr>
              <a:t>egilman@berkeley.edu</a:t>
            </a:r>
            <a:endParaRPr lang="en-US" sz="2400" smtClean="0"/>
          </a:p>
          <a:p>
            <a:pPr algn="ctr">
              <a:lnSpc>
                <a:spcPct val="80000"/>
              </a:lnSpc>
              <a:buFontTx/>
              <a:buNone/>
            </a:pPr>
            <a:endParaRPr lang="en-US" sz="2400" smtClean="0"/>
          </a:p>
          <a:p>
            <a:pPr algn="ctr">
              <a:lnSpc>
                <a:spcPct val="80000"/>
              </a:lnSpc>
              <a:buFontTx/>
              <a:buNone/>
            </a:pPr>
            <a:endParaRPr lang="en-US" sz="2400" smtClean="0"/>
          </a:p>
          <a:p>
            <a:pPr algn="ctr">
              <a:lnSpc>
                <a:spcPct val="80000"/>
              </a:lnSpc>
              <a:buFontTx/>
              <a:buNone/>
            </a:pPr>
            <a:endParaRPr lang="en-US" sz="2400" b="1" smtClean="0"/>
          </a:p>
          <a:p>
            <a:pPr algn="ctr">
              <a:lnSpc>
                <a:spcPct val="80000"/>
              </a:lnSpc>
              <a:buFontTx/>
              <a:buNone/>
            </a:pPr>
            <a:endParaRPr lang="en-US" sz="2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Contact Information</a:t>
            </a:r>
          </a:p>
        </p:txBody>
      </p:sp>
      <p:sp>
        <p:nvSpPr>
          <p:cNvPr id="67587" name="Rectangle 3"/>
          <p:cNvSpPr>
            <a:spLocks noGrp="1" noChangeArrowheads="1"/>
          </p:cNvSpPr>
          <p:nvPr>
            <p:ph type="body" idx="1"/>
          </p:nvPr>
        </p:nvSpPr>
        <p:spPr/>
        <p:txBody>
          <a:bodyPr/>
          <a:lstStyle/>
          <a:p>
            <a:pPr algn="ctr">
              <a:buFontTx/>
              <a:buNone/>
            </a:pPr>
            <a:r>
              <a:rPr lang="en-US" sz="4000" b="1" smtClean="0"/>
              <a:t>In-Service Training Program</a:t>
            </a:r>
          </a:p>
          <a:p>
            <a:pPr algn="ctr">
              <a:buFontTx/>
              <a:buNone/>
            </a:pPr>
            <a:r>
              <a:rPr lang="en-US" smtClean="0"/>
              <a:t>Barrett Johnson, Director</a:t>
            </a:r>
          </a:p>
          <a:p>
            <a:pPr algn="ctr">
              <a:buFontTx/>
              <a:buNone/>
            </a:pPr>
            <a:r>
              <a:rPr lang="en-US" smtClean="0">
                <a:hlinkClick r:id="rId3"/>
              </a:rPr>
              <a:t>barrettj@berkeley.edu</a:t>
            </a:r>
            <a:endParaRPr lang="en-US" smtClean="0"/>
          </a:p>
          <a:p>
            <a:pPr algn="ctr">
              <a:buFontTx/>
              <a:buNone/>
            </a:pPr>
            <a:endParaRPr lang="en-US" smtClean="0"/>
          </a:p>
          <a:p>
            <a:pPr algn="ctr">
              <a:buFontTx/>
              <a:buNone/>
            </a:pPr>
            <a:r>
              <a:rPr lang="en-US" smtClean="0"/>
              <a:t>Leslie Zeitler, Training &amp; Evaluation Specialist</a:t>
            </a:r>
          </a:p>
          <a:p>
            <a:pPr algn="ctr">
              <a:buFontTx/>
              <a:buNone/>
            </a:pPr>
            <a:r>
              <a:rPr lang="en-US" smtClean="0">
                <a:hlinkClick r:id="rId4"/>
              </a:rPr>
              <a:t>lzeitler@berkeley.edu</a:t>
            </a:r>
            <a:endParaRPr lang="en-US" smtClean="0"/>
          </a:p>
          <a:p>
            <a:pPr algn="ctr">
              <a:buFontTx/>
              <a:buNone/>
            </a:pPr>
            <a:endParaRPr lang="en-US" smtClean="0"/>
          </a:p>
          <a:p>
            <a:pPr algn="ctr">
              <a:buFontTx/>
              <a:buNone/>
            </a:pPr>
            <a:endParaRPr lang="en-US" smtClean="0"/>
          </a:p>
          <a:p>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Contact Information</a:t>
            </a:r>
          </a:p>
        </p:txBody>
      </p:sp>
      <p:sp>
        <p:nvSpPr>
          <p:cNvPr id="68611" name="Rectangle 3"/>
          <p:cNvSpPr>
            <a:spLocks noGrp="1" noChangeArrowheads="1"/>
          </p:cNvSpPr>
          <p:nvPr>
            <p:ph type="body" idx="1"/>
          </p:nvPr>
        </p:nvSpPr>
        <p:spPr/>
        <p:txBody>
          <a:bodyPr/>
          <a:lstStyle/>
          <a:p>
            <a:pPr algn="ctr">
              <a:lnSpc>
                <a:spcPct val="80000"/>
              </a:lnSpc>
              <a:buFontTx/>
              <a:buNone/>
            </a:pPr>
            <a:r>
              <a:rPr lang="en-US" b="1" smtClean="0"/>
              <a:t>Mental Health Program</a:t>
            </a:r>
          </a:p>
          <a:p>
            <a:pPr algn="ctr">
              <a:lnSpc>
                <a:spcPct val="80000"/>
              </a:lnSpc>
              <a:buFontTx/>
              <a:buNone/>
            </a:pPr>
            <a:r>
              <a:rPr lang="en-US" sz="2400" smtClean="0"/>
              <a:t>Gwen Foster, Director</a:t>
            </a:r>
          </a:p>
          <a:p>
            <a:pPr algn="ctr">
              <a:lnSpc>
                <a:spcPct val="80000"/>
              </a:lnSpc>
              <a:buFontTx/>
              <a:buNone/>
            </a:pPr>
            <a:r>
              <a:rPr lang="en-US" sz="2400" smtClean="0">
                <a:solidFill>
                  <a:srgbClr val="0066FF"/>
                </a:solidFill>
                <a:hlinkClick r:id="rId3"/>
              </a:rPr>
              <a:t>gwen77f@berkeley.edu</a:t>
            </a:r>
            <a:endParaRPr lang="en-US" sz="2400" smtClean="0">
              <a:solidFill>
                <a:srgbClr val="0066FF"/>
              </a:solidFill>
            </a:endParaRPr>
          </a:p>
          <a:p>
            <a:pPr algn="ctr">
              <a:lnSpc>
                <a:spcPct val="80000"/>
              </a:lnSpc>
              <a:buFontTx/>
              <a:buNone/>
            </a:pPr>
            <a:endParaRPr lang="en-US" sz="2400" smtClean="0"/>
          </a:p>
          <a:p>
            <a:pPr algn="ctr">
              <a:lnSpc>
                <a:spcPct val="80000"/>
              </a:lnSpc>
              <a:buFontTx/>
              <a:buNone/>
            </a:pPr>
            <a:r>
              <a:rPr lang="en-US" sz="2400" smtClean="0"/>
              <a:t>Beverly Buckles, Primary Investigator, Dean, Social</a:t>
            </a:r>
          </a:p>
          <a:p>
            <a:pPr algn="ctr">
              <a:lnSpc>
                <a:spcPct val="80000"/>
              </a:lnSpc>
              <a:buFontTx/>
              <a:buNone/>
            </a:pPr>
            <a:r>
              <a:rPr lang="en-US" sz="2400" smtClean="0"/>
              <a:t>Work &amp; Social Ecology, Loma Linda University</a:t>
            </a:r>
          </a:p>
          <a:p>
            <a:pPr algn="ctr">
              <a:lnSpc>
                <a:spcPct val="80000"/>
              </a:lnSpc>
              <a:buFontTx/>
              <a:buNone/>
            </a:pPr>
            <a:r>
              <a:rPr lang="en-US" sz="2400" smtClean="0">
                <a:hlinkClick r:id="rId4"/>
              </a:rPr>
              <a:t>bbuckles@llu.edu</a:t>
            </a:r>
            <a:endParaRPr lang="en-US" sz="2400" smtClean="0"/>
          </a:p>
          <a:p>
            <a:pPr algn="ctr">
              <a:lnSpc>
                <a:spcPct val="80000"/>
              </a:lnSpc>
              <a:buFontTx/>
              <a:buNone/>
            </a:pPr>
            <a:endParaRPr lang="en-US" sz="2400" smtClean="0"/>
          </a:p>
          <a:p>
            <a:pPr algn="ctr">
              <a:lnSpc>
                <a:spcPct val="80000"/>
              </a:lnSpc>
              <a:buFontTx/>
              <a:buNone/>
            </a:pPr>
            <a:r>
              <a:rPr lang="en-US" sz="2400" smtClean="0"/>
              <a:t>James Midgley, Harry &amp; Riva Specht Professor, UC</a:t>
            </a:r>
          </a:p>
          <a:p>
            <a:pPr algn="ctr">
              <a:lnSpc>
                <a:spcPct val="80000"/>
              </a:lnSpc>
              <a:buFontTx/>
              <a:buNone/>
            </a:pPr>
            <a:r>
              <a:rPr lang="en-US" sz="2400" smtClean="0"/>
              <a:t>Berkeley School of Social Welfare</a:t>
            </a:r>
          </a:p>
          <a:p>
            <a:pPr algn="ctr">
              <a:lnSpc>
                <a:spcPct val="80000"/>
              </a:lnSpc>
              <a:buFontTx/>
              <a:buNone/>
            </a:pPr>
            <a:r>
              <a:rPr lang="en-US" sz="2400" smtClean="0">
                <a:hlinkClick r:id="rId5"/>
              </a:rPr>
              <a:t>jmidg@berkeley.edu</a:t>
            </a:r>
            <a:endParaRPr lang="en-US" sz="2400" smtClean="0"/>
          </a:p>
          <a:p>
            <a:pPr algn="ctr">
              <a:lnSpc>
                <a:spcPct val="80000"/>
              </a:lnSpc>
              <a:buFontTx/>
              <a:buNone/>
            </a:pPr>
            <a:endParaRPr lang="en-US" sz="2400" smtClean="0"/>
          </a:p>
          <a:p>
            <a:pPr>
              <a:lnSpc>
                <a:spcPct val="80000"/>
              </a:lnSpc>
            </a:pPr>
            <a:endParaRPr lang="en-US" sz="24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smtClean="0"/>
              <a:t>Title IV-E Stipend Program References</a:t>
            </a:r>
          </a:p>
        </p:txBody>
      </p:sp>
      <p:sp>
        <p:nvSpPr>
          <p:cNvPr id="69635" name="Rectangle 3"/>
          <p:cNvSpPr>
            <a:spLocks noGrp="1" noChangeArrowheads="1"/>
          </p:cNvSpPr>
          <p:nvPr>
            <p:ph type="body" idx="1"/>
          </p:nvPr>
        </p:nvSpPr>
        <p:spPr/>
        <p:txBody>
          <a:bodyPr/>
          <a:lstStyle/>
          <a:p>
            <a:pPr>
              <a:lnSpc>
                <a:spcPct val="80000"/>
              </a:lnSpc>
            </a:pPr>
            <a:r>
              <a:rPr lang="en-US" sz="2000" smtClean="0"/>
              <a:t>Reference for CalSWEC Goal </a:t>
            </a:r>
          </a:p>
          <a:p>
            <a:pPr lvl="1">
              <a:lnSpc>
                <a:spcPct val="80000"/>
              </a:lnSpc>
            </a:pPr>
            <a:r>
              <a:rPr lang="en-US" sz="1800" smtClean="0"/>
              <a:t> </a:t>
            </a:r>
            <a:r>
              <a:rPr lang="en-US" sz="1800" smtClean="0">
                <a:hlinkClick r:id="rId3"/>
              </a:rPr>
              <a:t>http://calswec.berkeley.edu/CalSWEC/CalSWEC_FactSheet.pdf</a:t>
            </a:r>
            <a:r>
              <a:rPr lang="en-US" sz="1800" smtClean="0"/>
              <a:t>&gt;</a:t>
            </a:r>
          </a:p>
          <a:p>
            <a:pPr lvl="1">
              <a:lnSpc>
                <a:spcPct val="80000"/>
              </a:lnSpc>
            </a:pPr>
            <a:r>
              <a:rPr lang="en-US" sz="1800" smtClean="0">
                <a:hlinkClick r:id="rId3"/>
              </a:rPr>
              <a:t>http://calswec.berkeley.edu/CalSWEC/CalSWEC_FactSheet.pdf</a:t>
            </a:r>
            <a:endParaRPr lang="en-US" sz="1800" smtClean="0"/>
          </a:p>
          <a:p>
            <a:pPr>
              <a:lnSpc>
                <a:spcPct val="80000"/>
              </a:lnSpc>
            </a:pPr>
            <a:endParaRPr lang="en-US" sz="2000" smtClean="0"/>
          </a:p>
          <a:p>
            <a:pPr>
              <a:lnSpc>
                <a:spcPct val="80000"/>
              </a:lnSpc>
            </a:pPr>
            <a:endParaRPr lang="en-US" sz="2000" smtClean="0"/>
          </a:p>
          <a:p>
            <a:pPr>
              <a:lnSpc>
                <a:spcPct val="80000"/>
              </a:lnSpc>
            </a:pPr>
            <a:r>
              <a:rPr lang="en-US" sz="2000" smtClean="0"/>
              <a:t>Reference for CalSWEC Research Questions</a:t>
            </a:r>
          </a:p>
          <a:p>
            <a:pPr lvl="1">
              <a:lnSpc>
                <a:spcPct val="80000"/>
              </a:lnSpc>
            </a:pPr>
            <a:r>
              <a:rPr lang="en-US" sz="1800" smtClean="0"/>
              <a:t>Grossman, B., Laughlin, S., &amp; Specht., H. (1992). Building the commitment of social work education to publicly supported social services: The California model. In K.H. Briar, V.H. Hansen, &amp; N. Harris (Eds.), New Partnerships:</a:t>
            </a:r>
          </a:p>
          <a:p>
            <a:pPr lvl="1">
              <a:lnSpc>
                <a:spcPct val="80000"/>
              </a:lnSpc>
            </a:pPr>
            <a:r>
              <a:rPr lang="en-US" sz="1800" smtClean="0"/>
              <a:t>Proceedings from the National Public Child Welfare Symposium, 1991. Florida International University, North Miami Institute on Children and Families at Risk.</a:t>
            </a:r>
          </a:p>
          <a:p>
            <a:pPr>
              <a:lnSpc>
                <a:spcPct val="80000"/>
              </a:lnSpc>
            </a:pPr>
            <a:endParaRPr lang="en-US" sz="2000" smtClean="0"/>
          </a:p>
          <a:p>
            <a:pPr>
              <a:lnSpc>
                <a:spcPct val="80000"/>
              </a:lnSpc>
            </a:pPr>
            <a:r>
              <a:rPr lang="en-US" sz="2000" smtClean="0"/>
              <a:t>For more CalSWEC publications based on CalSWEC studies see:</a:t>
            </a:r>
          </a:p>
          <a:p>
            <a:pPr lvl="1">
              <a:lnSpc>
                <a:spcPct val="80000"/>
              </a:lnSpc>
            </a:pPr>
            <a:r>
              <a:rPr lang="en-US" sz="1800" smtClean="0">
                <a:hlinkClick r:id="rId4"/>
              </a:rPr>
              <a:t>http://calswec.berkeley.edu/CalSWEC/ResearchPubs.html</a:t>
            </a:r>
            <a:endParaRPr lang="en-US" sz="1800" smtClean="0"/>
          </a:p>
          <a:p>
            <a:pPr>
              <a:lnSpc>
                <a:spcPct val="80000"/>
              </a:lnSpc>
            </a:pPr>
            <a:endParaRPr lang="en-US" sz="2000" smtClean="0"/>
          </a:p>
          <a:p>
            <a:pPr>
              <a:lnSpc>
                <a:spcPct val="80000"/>
              </a:lnSpc>
            </a:pPr>
            <a:endParaRPr lang="en-US" sz="2000" smtClean="0"/>
          </a:p>
          <a:p>
            <a:pPr>
              <a:lnSpc>
                <a:spcPct val="80000"/>
              </a:lnSpc>
            </a:pPr>
            <a:endParaRPr lang="en-US" sz="20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en-US" sz="1200">
              <a:latin typeface="Arial Black" pitchFamily="34" charset="0"/>
            </a:endParaRPr>
          </a:p>
        </p:txBody>
      </p:sp>
      <p:sp>
        <p:nvSpPr>
          <p:cNvPr id="70659" name="Rectangle 2"/>
          <p:cNvSpPr>
            <a:spLocks noGrp="1" noChangeArrowheads="1"/>
          </p:cNvSpPr>
          <p:nvPr>
            <p:ph type="title" idx="4294967295"/>
          </p:nvPr>
        </p:nvSpPr>
        <p:spPr/>
        <p:txBody>
          <a:bodyPr/>
          <a:lstStyle/>
          <a:p>
            <a:pPr eaLnBrk="1" hangingPunct="1"/>
            <a:r>
              <a:rPr lang="en-US" sz="4000" smtClean="0"/>
              <a:t> In-Service Training References</a:t>
            </a:r>
          </a:p>
        </p:txBody>
      </p:sp>
      <p:sp>
        <p:nvSpPr>
          <p:cNvPr id="70660" name="Rectangle 3"/>
          <p:cNvSpPr>
            <a:spLocks noGrp="1" noChangeArrowheads="1"/>
          </p:cNvSpPr>
          <p:nvPr>
            <p:ph type="body" idx="4294967295"/>
          </p:nvPr>
        </p:nvSpPr>
        <p:spPr/>
        <p:txBody>
          <a:bodyPr/>
          <a:lstStyle/>
          <a:p>
            <a:pPr marL="0" indent="0" eaLnBrk="1" hangingPunct="1">
              <a:lnSpc>
                <a:spcPct val="80000"/>
              </a:lnSpc>
              <a:buFontTx/>
              <a:buNone/>
            </a:pPr>
            <a:r>
              <a:rPr lang="en-US" sz="2000" smtClean="0"/>
              <a:t>Multiple reports and other information on CA’s In-Service Training Evaluation efforts are on the CalSWEC website, including:</a:t>
            </a:r>
          </a:p>
          <a:p>
            <a:pPr lvl="1" eaLnBrk="1" hangingPunct="1">
              <a:lnSpc>
                <a:spcPct val="80000"/>
              </a:lnSpc>
            </a:pPr>
            <a:r>
              <a:rPr lang="en-US" sz="1800" i="1" smtClean="0"/>
              <a:t>Evaluation of the California Common Core for Child Welfare Training: Implementation Status, Results and Future Directions</a:t>
            </a:r>
            <a:r>
              <a:rPr lang="en-US" sz="1800" smtClean="0"/>
              <a:t> (December 2009), </a:t>
            </a:r>
            <a:endParaRPr lang="en-US" sz="1800" u="sng" smtClean="0"/>
          </a:p>
          <a:p>
            <a:pPr lvl="1" eaLnBrk="1" hangingPunct="1">
              <a:lnSpc>
                <a:spcPct val="80000"/>
              </a:lnSpc>
            </a:pPr>
            <a:r>
              <a:rPr lang="en-US" sz="1800" smtClean="0"/>
              <a:t>Original Framework for Child Welfare Evaluation report (2004)</a:t>
            </a:r>
          </a:p>
          <a:p>
            <a:pPr lvl="1" eaLnBrk="1" hangingPunct="1">
              <a:lnSpc>
                <a:spcPct val="80000"/>
              </a:lnSpc>
            </a:pPr>
            <a:r>
              <a:rPr lang="en-US" sz="1800" i="1" smtClean="0"/>
              <a:t>12 Years of Proceedings from the National Human Services Training Evaluation Symposia</a:t>
            </a:r>
          </a:p>
          <a:p>
            <a:pPr lvl="1" eaLnBrk="1" hangingPunct="1">
              <a:lnSpc>
                <a:spcPct val="80000"/>
              </a:lnSpc>
            </a:pPr>
            <a:r>
              <a:rPr lang="en-US" sz="1800" smtClean="0"/>
              <a:t>Many other concept papers and reports</a:t>
            </a:r>
          </a:p>
          <a:p>
            <a:pPr lvl="1" eaLnBrk="1" hangingPunct="1">
              <a:lnSpc>
                <a:spcPct val="80000"/>
              </a:lnSpc>
              <a:buFontTx/>
              <a:buNone/>
            </a:pPr>
            <a:r>
              <a:rPr lang="en-US" sz="1800" smtClean="0">
                <a:solidFill>
                  <a:srgbClr val="3399FF"/>
                </a:solidFill>
                <a:hlinkClick r:id="rId3"/>
              </a:rPr>
              <a:t>http://calswec.berkeley.edu/CalSWEC/CWTraining.html</a:t>
            </a:r>
            <a:r>
              <a:rPr lang="en-US" sz="1800" smtClean="0">
                <a:solidFill>
                  <a:srgbClr val="3399FF"/>
                </a:solidFill>
              </a:rPr>
              <a:t> </a:t>
            </a:r>
          </a:p>
          <a:p>
            <a:pPr marL="0" indent="0" eaLnBrk="1" hangingPunct="1">
              <a:lnSpc>
                <a:spcPct val="80000"/>
              </a:lnSpc>
              <a:buFontTx/>
              <a:buNone/>
            </a:pPr>
            <a:endParaRPr lang="en-US" sz="2000" i="1" smtClean="0"/>
          </a:p>
          <a:p>
            <a:pPr marL="0" indent="0" eaLnBrk="1" hangingPunct="1">
              <a:lnSpc>
                <a:spcPct val="80000"/>
              </a:lnSpc>
              <a:buFontTx/>
              <a:buNone/>
            </a:pPr>
            <a:r>
              <a:rPr lang="en-US" sz="2000" smtClean="0"/>
              <a:t>CalSWEC also posts child welfare Common Core curriculum online, and can share associated training evaluation materials (validated test items, demographic forms, code books, etc.)</a:t>
            </a:r>
          </a:p>
          <a:p>
            <a:pPr marL="0" indent="0" eaLnBrk="1" hangingPunct="1">
              <a:lnSpc>
                <a:spcPct val="80000"/>
              </a:lnSpc>
              <a:buFontTx/>
              <a:buNone/>
            </a:pPr>
            <a:r>
              <a:rPr lang="en-US" sz="2000" smtClean="0">
                <a:hlinkClick r:id="rId4"/>
              </a:rPr>
              <a:t>http://calswec.berkeley.edu/CalSWEC/RTA.html</a:t>
            </a:r>
            <a:r>
              <a:rPr lang="en-US" sz="2000" smtClean="0"/>
              <a:t> </a:t>
            </a:r>
          </a:p>
          <a:p>
            <a:pPr marL="0" indent="0" eaLnBrk="1" hangingPunct="1">
              <a:lnSpc>
                <a:spcPct val="80000"/>
              </a:lnSpc>
              <a:buFontTx/>
              <a:buNone/>
            </a:pPr>
            <a:endParaRPr lang="en-US" sz="2000" smtClean="0"/>
          </a:p>
          <a:p>
            <a:pPr marL="0" indent="0" eaLnBrk="1" hangingPunct="1">
              <a:lnSpc>
                <a:spcPct val="80000"/>
              </a:lnSpc>
            </a:pPr>
            <a:endParaRPr lang="en-US" sz="2000" i="1" u="sng" smtClean="0">
              <a:solidFill>
                <a:srgbClr val="3399FF"/>
              </a:solidFill>
            </a:endParaRPr>
          </a:p>
          <a:p>
            <a:pPr marL="0" indent="0" eaLnBrk="1" hangingPunct="1">
              <a:lnSpc>
                <a:spcPct val="80000"/>
              </a:lnSpc>
              <a:buFontTx/>
              <a:buNone/>
            </a:pPr>
            <a:r>
              <a:rPr lang="en-US" sz="2000" smtClean="0"/>
              <a:t>	</a:t>
            </a:r>
          </a:p>
          <a:p>
            <a:pPr marL="0" indent="0" eaLnBrk="1" hangingPunct="1">
              <a:lnSpc>
                <a:spcPct val="80000"/>
              </a:lnSpc>
              <a:buFontTx/>
              <a:buNone/>
            </a:pPr>
            <a:endParaRPr lang="en-US" sz="2000" i="1"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smtClean="0"/>
              <a:t>CalSWEC Mental Health Program References</a:t>
            </a:r>
          </a:p>
        </p:txBody>
      </p:sp>
      <p:sp>
        <p:nvSpPr>
          <p:cNvPr id="71683" name="Rectangle 3"/>
          <p:cNvSpPr>
            <a:spLocks noGrp="1" noChangeArrowheads="1"/>
          </p:cNvSpPr>
          <p:nvPr>
            <p:ph type="body" idx="1"/>
          </p:nvPr>
        </p:nvSpPr>
        <p:spPr/>
        <p:txBody>
          <a:bodyPr/>
          <a:lstStyle/>
          <a:p>
            <a:pPr marL="609600" indent="-609600">
              <a:lnSpc>
                <a:spcPct val="80000"/>
              </a:lnSpc>
              <a:buFontTx/>
              <a:buNone/>
            </a:pPr>
            <a:r>
              <a:rPr lang="en-US" sz="1600" i="1" smtClean="0"/>
              <a:t>All references are from Lok, V. and Chapman, S.</a:t>
            </a:r>
          </a:p>
          <a:p>
            <a:pPr marL="609600" indent="-609600">
              <a:lnSpc>
                <a:spcPct val="80000"/>
              </a:lnSpc>
              <a:buFontTx/>
              <a:buAutoNum type="arabicPeriod"/>
            </a:pPr>
            <a:endParaRPr lang="en-US" sz="1600" smtClean="0"/>
          </a:p>
          <a:p>
            <a:pPr marL="609600" indent="-609600">
              <a:lnSpc>
                <a:spcPct val="80000"/>
              </a:lnSpc>
              <a:buFontTx/>
              <a:buAutoNum type="arabicPeriod"/>
            </a:pPr>
            <a:r>
              <a:rPr lang="en-US" sz="1800" b="1" smtClean="0"/>
              <a:t>Lund, L. (2005).  </a:t>
            </a:r>
            <a:r>
              <a:rPr lang="en-US" sz="1800" b="1" i="1" smtClean="0"/>
              <a:t>Mental Health Care in California Counties:  Perceived Need and Barriers to Access, 2001.  </a:t>
            </a:r>
            <a:r>
              <a:rPr lang="en-US" sz="1800" b="1" smtClean="0"/>
              <a:t>Center for Health Statistics</a:t>
            </a:r>
          </a:p>
          <a:p>
            <a:pPr marL="609600" indent="-609600">
              <a:lnSpc>
                <a:spcPct val="80000"/>
              </a:lnSpc>
              <a:buFontTx/>
              <a:buAutoNum type="arabicPeriod"/>
            </a:pPr>
            <a:r>
              <a:rPr lang="en-US" sz="1800" b="1" smtClean="0"/>
              <a:t>Jew-Lochman (2008).  </a:t>
            </a:r>
            <a:r>
              <a:rPr lang="en-US" sz="1800" b="1" i="1" smtClean="0"/>
              <a:t>Health Data Summaries for California Counties, 2006.  </a:t>
            </a:r>
            <a:r>
              <a:rPr lang="en-US" sz="1800" b="1" smtClean="0"/>
              <a:t>Department of Health Services</a:t>
            </a:r>
          </a:p>
          <a:p>
            <a:pPr marL="609600" indent="-609600">
              <a:lnSpc>
                <a:spcPct val="80000"/>
              </a:lnSpc>
              <a:buFontTx/>
              <a:buAutoNum type="arabicPeriod"/>
            </a:pPr>
            <a:r>
              <a:rPr lang="en-US" sz="1800" b="1" smtClean="0"/>
              <a:t>California Department of Mental Health. (2008).  </a:t>
            </a:r>
            <a:r>
              <a:rPr lang="en-US" sz="1800" b="1" i="1" smtClean="0"/>
              <a:t>Mental Health Services Act Five-Year Workforce Education and Training Development Plan.  </a:t>
            </a:r>
            <a:r>
              <a:rPr lang="en-US" sz="1800" b="1" smtClean="0"/>
              <a:t>Retrieved April 23, 2008 from </a:t>
            </a:r>
            <a:r>
              <a:rPr lang="en-US" sz="1800" b="1" smtClean="0">
                <a:hlinkClick r:id="rId3"/>
              </a:rPr>
              <a:t>http://www.dmh.ca.gov/Prop63/MHSA/Workforce_Education_and_Training/FiveYearPlan_5-06-08.pdf</a:t>
            </a:r>
            <a:r>
              <a:rPr lang="en-US" sz="1800" b="1" smtClean="0"/>
              <a:t> </a:t>
            </a:r>
          </a:p>
          <a:p>
            <a:pPr marL="609600" indent="-609600">
              <a:lnSpc>
                <a:spcPct val="80000"/>
              </a:lnSpc>
              <a:buFontTx/>
              <a:buAutoNum type="arabicPeriod"/>
            </a:pPr>
            <a:r>
              <a:rPr lang="en-US" sz="1800" b="1" smtClean="0"/>
              <a:t>NASW Center for Workforce Studies. (2006). </a:t>
            </a:r>
            <a:r>
              <a:rPr lang="en-US" sz="1800" b="1" i="1" smtClean="0"/>
              <a:t>NASW National Study of Licensed Social Workers.  </a:t>
            </a:r>
            <a:r>
              <a:rPr lang="en-US" sz="1800" b="1" smtClean="0"/>
              <a:t>Washington, DC: National Association of Social Workers.</a:t>
            </a:r>
          </a:p>
          <a:p>
            <a:pPr marL="609600" indent="-609600">
              <a:lnSpc>
                <a:spcPct val="80000"/>
              </a:lnSpc>
              <a:buFontTx/>
              <a:buAutoNum type="arabicPeriod"/>
            </a:pPr>
            <a:r>
              <a:rPr lang="en-US" sz="1800" b="1" smtClean="0"/>
              <a:t>Lok, V., and Chapman, S. (2009).  </a:t>
            </a:r>
            <a:r>
              <a:rPr lang="en-US" sz="1800" b="1" i="1" smtClean="0"/>
              <a:t>The Mental Health Workforce in California: Trends in Employment, Education, and Diversity.  </a:t>
            </a:r>
            <a:r>
              <a:rPr lang="en-US" sz="1800" b="1" smtClean="0"/>
              <a:t>Center for the Health Professions</a:t>
            </a:r>
          </a:p>
          <a:p>
            <a:pPr marL="609600" indent="-609600">
              <a:lnSpc>
                <a:spcPct val="80000"/>
              </a:lnSpc>
              <a:buFontTx/>
              <a:buAutoNum type="arabicPeriod"/>
            </a:pPr>
            <a:endParaRPr lang="en-US" sz="1800" b="1" smtClean="0"/>
          </a:p>
          <a:p>
            <a:pPr marL="609600" indent="-609600">
              <a:lnSpc>
                <a:spcPct val="80000"/>
              </a:lnSpc>
            </a:pPr>
            <a:endParaRPr lang="en-US" sz="16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304800"/>
            <a:ext cx="8686800" cy="1143000"/>
          </a:xfrm>
        </p:spPr>
        <p:txBody>
          <a:bodyPr/>
          <a:lstStyle/>
          <a:p>
            <a:pPr eaLnBrk="1" hangingPunct="1"/>
            <a:r>
              <a:rPr lang="en-US" sz="3600" smtClean="0"/>
              <a:t>Title IV-E Research Questions </a:t>
            </a:r>
          </a:p>
        </p:txBody>
      </p:sp>
      <p:sp>
        <p:nvSpPr>
          <p:cNvPr id="9219" name="Content Placeholder 2"/>
          <p:cNvSpPr>
            <a:spLocks noGrp="1"/>
          </p:cNvSpPr>
          <p:nvPr>
            <p:ph idx="1"/>
          </p:nvPr>
        </p:nvSpPr>
        <p:spPr>
          <a:xfrm>
            <a:off x="304800" y="1676400"/>
            <a:ext cx="8686800" cy="4953000"/>
          </a:xfrm>
        </p:spPr>
        <p:txBody>
          <a:bodyPr/>
          <a:lstStyle/>
          <a:p>
            <a:pPr marL="990600" lvl="1" indent="-533400" eaLnBrk="1" hangingPunct="1">
              <a:buFontTx/>
              <a:buAutoNum type="arabicPeriod"/>
            </a:pPr>
            <a:r>
              <a:rPr lang="en-US" sz="2000" smtClean="0"/>
              <a:t>Is the curriculum being delivered as intended?</a:t>
            </a:r>
          </a:p>
          <a:p>
            <a:pPr marL="990600" lvl="1" indent="-533400" eaLnBrk="1" hangingPunct="1">
              <a:buFontTx/>
              <a:buAutoNum type="arabicPeriod"/>
            </a:pPr>
            <a:endParaRPr lang="en-US" sz="2000" smtClean="0"/>
          </a:p>
          <a:p>
            <a:pPr marL="990600" lvl="1" indent="-533400" eaLnBrk="1" hangingPunct="1">
              <a:buFontTx/>
              <a:buAutoNum type="arabicPeriod"/>
            </a:pPr>
            <a:r>
              <a:rPr lang="en-US" sz="2000" smtClean="0"/>
              <a:t>Are the students learning the curriculum?</a:t>
            </a:r>
          </a:p>
          <a:p>
            <a:pPr marL="990600" lvl="1" indent="-533400" eaLnBrk="1" hangingPunct="1">
              <a:buFontTx/>
              <a:buAutoNum type="arabicPeriod"/>
            </a:pPr>
            <a:endParaRPr lang="en-US" sz="2000" smtClean="0"/>
          </a:p>
          <a:p>
            <a:pPr marL="990600" lvl="1" indent="-533400" eaLnBrk="1" hangingPunct="1">
              <a:buFontTx/>
              <a:buAutoNum type="arabicPeriod"/>
            </a:pPr>
            <a:r>
              <a:rPr lang="en-US" sz="2000" smtClean="0"/>
              <a:t>To what extent are the graduates able to practice what they learned in the program within the child welfare agencies?</a:t>
            </a:r>
          </a:p>
          <a:p>
            <a:pPr marL="990600" lvl="1" indent="-533400" eaLnBrk="1" hangingPunct="1">
              <a:buFontTx/>
              <a:buAutoNum type="arabicPeriod"/>
            </a:pPr>
            <a:endParaRPr lang="en-US" sz="2000" smtClean="0"/>
          </a:p>
          <a:p>
            <a:pPr marL="990600" lvl="1" indent="-533400" eaLnBrk="1" hangingPunct="1">
              <a:buFontTx/>
              <a:buAutoNum type="arabicPeriod"/>
            </a:pPr>
            <a:r>
              <a:rPr lang="en-US" sz="2000" smtClean="0"/>
              <a:t>Do CalSWEC IV-E graduates remain in public child welfare?</a:t>
            </a:r>
          </a:p>
          <a:p>
            <a:pPr marL="990600" lvl="1" indent="-533400" eaLnBrk="1" hangingPunct="1">
              <a:buFontTx/>
              <a:buAutoNum type="arabicPeriod"/>
            </a:pPr>
            <a:endParaRPr lang="en-US" sz="2000" smtClean="0"/>
          </a:p>
          <a:p>
            <a:pPr marL="990600" lvl="1" indent="-533400" eaLnBrk="1" hangingPunct="1">
              <a:buFontTx/>
              <a:buAutoNum type="arabicPeriod"/>
            </a:pPr>
            <a:r>
              <a:rPr lang="en-US" sz="2000" smtClean="0"/>
              <a:t>What effects, if any, has the project had on the public child welfare agency and workforce?</a:t>
            </a:r>
          </a:p>
          <a:p>
            <a:pPr marL="990600" lvl="1" indent="-533400" eaLnBrk="1" hangingPunct="1">
              <a:buFontTx/>
              <a:buAutoNum type="arabicPeriod"/>
            </a:pPr>
            <a:endParaRPr lang="en-US" sz="2000" smtClean="0"/>
          </a:p>
          <a:p>
            <a:pPr marL="990600" lvl="1" indent="-533400" eaLnBrk="1" hangingPunct="1">
              <a:buFontTx/>
              <a:buAutoNum type="arabicPeriod"/>
            </a:pPr>
            <a:r>
              <a:rPr lang="en-US" sz="2000" smtClean="0"/>
              <a:t>Does the IV-E program have effects on child and family outcomes?</a:t>
            </a:r>
          </a:p>
          <a:p>
            <a:pPr marL="609600" indent="-609600" eaLnBrk="1" hangingPunct="1"/>
            <a:endParaRPr lang="en-US" sz="20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228600"/>
            <a:ext cx="8839200" cy="1600200"/>
          </a:xfrm>
        </p:spPr>
        <p:txBody>
          <a:bodyPr/>
          <a:lstStyle/>
          <a:p>
            <a:r>
              <a:rPr lang="en-US" sz="3600" smtClean="0"/>
              <a:t>Are we meeting our overall goal?</a:t>
            </a:r>
            <a:br>
              <a:rPr lang="en-US" sz="3600" smtClean="0"/>
            </a:br>
            <a:endParaRPr lang="en-US" sz="3600" smtClean="0"/>
          </a:p>
        </p:txBody>
      </p:sp>
      <p:sp>
        <p:nvSpPr>
          <p:cNvPr id="10243" name="Content Placeholder 2"/>
          <p:cNvSpPr>
            <a:spLocks noGrp="1"/>
          </p:cNvSpPr>
          <p:nvPr>
            <p:ph idx="1"/>
          </p:nvPr>
        </p:nvSpPr>
        <p:spPr>
          <a:xfrm>
            <a:off x="381000" y="1676400"/>
            <a:ext cx="8229600" cy="4343400"/>
          </a:xfrm>
        </p:spPr>
        <p:txBody>
          <a:bodyPr/>
          <a:lstStyle/>
          <a:p>
            <a:pPr marL="533400" lvl="1" indent="-533400" algn="ctr" eaLnBrk="1" hangingPunct="1">
              <a:buFontTx/>
              <a:buNone/>
            </a:pPr>
            <a:endParaRPr lang="en-US" b="1" smtClean="0"/>
          </a:p>
          <a:p>
            <a:pPr marL="533400" lvl="1" indent="-533400" algn="ctr" eaLnBrk="1" hangingPunct="1">
              <a:buFontTx/>
              <a:buNone/>
            </a:pPr>
            <a:r>
              <a:rPr lang="en-US" b="1" smtClean="0"/>
              <a:t>Entry/Graduation Survey</a:t>
            </a:r>
          </a:p>
          <a:p>
            <a:pPr marL="533400" lvl="1" indent="-533400" eaLnBrk="1" hangingPunct="1">
              <a:buFontTx/>
              <a:buChar char="•"/>
            </a:pPr>
            <a:r>
              <a:rPr lang="en-US" sz="2400" smtClean="0"/>
              <a:t>10 cohorts panel study of all MSWs in participating CalSWEC Universities</a:t>
            </a:r>
          </a:p>
          <a:p>
            <a:pPr marL="533400" lvl="1" indent="-533400" eaLnBrk="1" hangingPunct="1">
              <a:buFontTx/>
              <a:buNone/>
            </a:pPr>
            <a:endParaRPr lang="en-US" sz="2400" smtClean="0"/>
          </a:p>
          <a:p>
            <a:pPr marL="533400" lvl="1" indent="-533400" eaLnBrk="1" hangingPunct="1">
              <a:buFontTx/>
              <a:buChar char="•"/>
            </a:pPr>
            <a:r>
              <a:rPr lang="en-US" sz="2400" smtClean="0"/>
              <a:t>Designed to compare IV-E MSWs with Non-MSWs.</a:t>
            </a:r>
          </a:p>
          <a:p>
            <a:pPr marL="533400" lvl="1" indent="-533400" eaLnBrk="1" hangingPunct="1">
              <a:buFontTx/>
              <a:buChar char="•"/>
            </a:pPr>
            <a:endParaRPr lang="en-US" sz="2400" smtClean="0"/>
          </a:p>
          <a:p>
            <a:pPr marL="533400" lvl="1" indent="-533400" eaLnBrk="1" hangingPunct="1">
              <a:buFontTx/>
              <a:buChar char="•"/>
            </a:pPr>
            <a:r>
              <a:rPr lang="en-US" sz="2400" smtClean="0"/>
              <a:t>Measured diversity, attitudes toward poverty, motivations and career goals, preferences for field of practice and client population.</a:t>
            </a:r>
          </a:p>
          <a:p>
            <a:pPr marL="609600" indent="-609600"/>
            <a:endParaRPr lang="en-US" sz="2400" smtClean="0"/>
          </a:p>
          <a:p>
            <a:pPr marL="609600" indent="-609600"/>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04800" y="1600200"/>
            <a:ext cx="8686800" cy="4953000"/>
          </a:xfrm>
        </p:spPr>
        <p:txBody>
          <a:bodyPr/>
          <a:lstStyle/>
          <a:p>
            <a:pPr marL="0" indent="0" algn="ctr" eaLnBrk="1" hangingPunct="1">
              <a:buFontTx/>
              <a:buNone/>
            </a:pPr>
            <a:endParaRPr lang="en-US" b="1" smtClean="0"/>
          </a:p>
          <a:p>
            <a:pPr marL="0" indent="0" algn="ctr" eaLnBrk="1" hangingPunct="1">
              <a:buFontTx/>
              <a:buNone/>
            </a:pPr>
            <a:r>
              <a:rPr lang="en-US" b="1" smtClean="0"/>
              <a:t>Curriculum Snapshot</a:t>
            </a:r>
            <a:endParaRPr lang="en-US" sz="2400" b="1" smtClean="0"/>
          </a:p>
          <a:p>
            <a:pPr lvl="1" eaLnBrk="1" hangingPunct="1">
              <a:buFontTx/>
              <a:buChar char="•"/>
            </a:pPr>
            <a:r>
              <a:rPr lang="en-US" sz="2400" smtClean="0"/>
              <a:t>Every two years, the Snapshot captures classroom &amp; field    program elements at the school level for 20 member programs</a:t>
            </a:r>
          </a:p>
          <a:p>
            <a:pPr lvl="1" eaLnBrk="1" hangingPunct="1">
              <a:buFontTx/>
              <a:buChar char="•"/>
            </a:pPr>
            <a:endParaRPr lang="en-US" sz="2000" smtClean="0"/>
          </a:p>
          <a:p>
            <a:pPr lvl="1" eaLnBrk="1" hangingPunct="1">
              <a:buFontTx/>
              <a:buChar char="•"/>
            </a:pPr>
            <a:r>
              <a:rPr lang="en-US" sz="2400" smtClean="0"/>
              <a:t>Curriculum competency infusion &amp; partnership activities with county and nonprofit agencies are included</a:t>
            </a:r>
          </a:p>
          <a:p>
            <a:pPr lvl="1" eaLnBrk="1" hangingPunct="1">
              <a:buFontTx/>
              <a:buChar char="•"/>
            </a:pPr>
            <a:endParaRPr lang="en-US" sz="2000" smtClean="0"/>
          </a:p>
          <a:p>
            <a:pPr lvl="1" eaLnBrk="1" hangingPunct="1">
              <a:buFontTx/>
              <a:buChar char="•"/>
            </a:pPr>
            <a:r>
              <a:rPr lang="en-US" sz="2400" smtClean="0"/>
              <a:t>Schools also report on curriculum delivery methods &amp; program structure</a:t>
            </a:r>
          </a:p>
          <a:p>
            <a:pPr marL="0" indent="0" eaLnBrk="1" hangingPunct="1">
              <a:buFontTx/>
              <a:buNone/>
            </a:pPr>
            <a:r>
              <a:rPr lang="en-US" sz="2400" smtClean="0"/>
              <a:t>	</a:t>
            </a:r>
          </a:p>
          <a:p>
            <a:pPr marL="0" indent="0" eaLnBrk="1" hangingPunct="1">
              <a:buFontTx/>
              <a:buNone/>
            </a:pPr>
            <a:endParaRPr lang="en-US" sz="2400" smtClean="0"/>
          </a:p>
        </p:txBody>
      </p:sp>
      <p:sp>
        <p:nvSpPr>
          <p:cNvPr id="11267" name="Title 1"/>
          <p:cNvSpPr>
            <a:spLocks noGrp="1"/>
          </p:cNvSpPr>
          <p:nvPr>
            <p:ph type="title"/>
          </p:nvPr>
        </p:nvSpPr>
        <p:spPr/>
        <p:txBody>
          <a:bodyPr/>
          <a:lstStyle/>
          <a:p>
            <a:pPr eaLnBrk="1" hangingPunct="1"/>
            <a:r>
              <a:rPr lang="en-US" sz="3600" smtClean="0"/>
              <a:t/>
            </a:r>
            <a:br>
              <a:rPr lang="en-US" sz="3600" smtClean="0"/>
            </a:br>
            <a:r>
              <a:rPr lang="en-US" sz="3600" smtClean="0"/>
              <a:t>Is the curriculum being delivered as intended?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TotalTime>
  <Words>6720</Words>
  <Application>Microsoft Office PowerPoint</Application>
  <PresentationFormat>On-screen Show (4:3)</PresentationFormat>
  <Paragraphs>855</Paragraphs>
  <Slides>69</Slides>
  <Notes>69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Calibri</vt:lpstr>
      <vt:lpstr>Arial</vt:lpstr>
      <vt:lpstr>Arial Black</vt:lpstr>
      <vt:lpstr>Wingdings</vt:lpstr>
      <vt:lpstr>Times New Roman</vt:lpstr>
      <vt:lpstr>Symbol</vt:lpstr>
      <vt:lpstr>Courier New</vt:lpstr>
      <vt:lpstr>ヒラギノ角ゴ Pro W3</vt:lpstr>
      <vt:lpstr>Default Design</vt:lpstr>
      <vt:lpstr>Microsoft Visio Drawing</vt:lpstr>
      <vt:lpstr>Quality By Design</vt:lpstr>
      <vt:lpstr>CalSWEC</vt:lpstr>
      <vt:lpstr>Goals</vt:lpstr>
      <vt:lpstr>Today’s Discussion</vt:lpstr>
      <vt:lpstr>Title IV-E Stipend Program</vt:lpstr>
      <vt:lpstr>Overall Program Goal</vt:lpstr>
      <vt:lpstr>Title IV-E Research Questions </vt:lpstr>
      <vt:lpstr>Are we meeting our overall goal? </vt:lpstr>
      <vt:lpstr> Is the curriculum being delivered as intended?</vt:lpstr>
      <vt:lpstr>Are the Students Learning the Curriculum?</vt:lpstr>
      <vt:lpstr>Findings at 6 months to 1.5 years  Post Graduation</vt:lpstr>
      <vt:lpstr>To what extent are the graduates able to practice what they learned in school within the public child welfare agencies?  and  Do CalSWEC IV-E graduates remain in public child welfare?</vt:lpstr>
      <vt:lpstr>  3-Year Post Graduate Survey &amp; Interview </vt:lpstr>
      <vt:lpstr>Findings at 3 years Post Work Obligation</vt:lpstr>
      <vt:lpstr> 5-Year Post Graduate Survey &amp; Interview </vt:lpstr>
      <vt:lpstr>Findings from the Retrospective Study on the 5 – 6-Year-Post Grads</vt:lpstr>
      <vt:lpstr> Findings:  Retrospective Study—Training &amp; Licensure</vt:lpstr>
      <vt:lpstr>Findings:  8 to 10+ years (The Retrospective Study)</vt:lpstr>
      <vt:lpstr>Findings: Retrospective Study—Supervisory Position</vt:lpstr>
      <vt:lpstr> What effect has the Title IV-E program had on public child welfare agencies?</vt:lpstr>
      <vt:lpstr>Findings—Education Level</vt:lpstr>
      <vt:lpstr>Findings-Language</vt:lpstr>
      <vt:lpstr> Does the IV-E Program have effects on child and family outcomes?   We sure hope so……</vt:lpstr>
      <vt:lpstr>Child Welfare In Service Training Evaluation in California:</vt:lpstr>
      <vt:lpstr>Why evaluate child welfare training?</vt:lpstr>
      <vt:lpstr>Key Partners in California’s Child Welfare In-Service Training Evaluation</vt:lpstr>
      <vt:lpstr>Key Steps</vt:lpstr>
      <vt:lpstr>Timeline of Activities</vt:lpstr>
      <vt:lpstr>How did we design evaluation efforts to determine if training had an effect?  </vt:lpstr>
      <vt:lpstr>Why Evaluate at these Levels?</vt:lpstr>
      <vt:lpstr>Let’s see how far we’ve come…</vt:lpstr>
      <vt:lpstr> What do we know now? (Summary of Progress/Results by Level)</vt:lpstr>
      <vt:lpstr> What do we know now? (Summary of Progress/Results by Level)</vt:lpstr>
      <vt:lpstr>Examples of Findings: Training Evaluation of IV-E vs. non IV-E</vt:lpstr>
      <vt:lpstr>Summary of Progress/Results, cont’d</vt:lpstr>
      <vt:lpstr>Where are We Going?</vt:lpstr>
      <vt:lpstr>Where Are We Going (by Level)?</vt:lpstr>
      <vt:lpstr>Where Are We Going? (cont’d…)</vt:lpstr>
      <vt:lpstr>Where Are We Going? (cont’d…)</vt:lpstr>
      <vt:lpstr>Where Are We Going? (cont’d…)</vt:lpstr>
      <vt:lpstr>MENTAL HEALTH PROGRAM</vt:lpstr>
      <vt:lpstr>MENTAL HEALTH WORKFORCE SHORTAGES</vt:lpstr>
      <vt:lpstr>CALIFORNIA MENTAL HEALTH SOCIAL WORK WORKFORCE  TRENDS</vt:lpstr>
      <vt:lpstr>CalSWEC MENTAL HEALTH INITIATIVE </vt:lpstr>
      <vt:lpstr>MENTAL HEALTH SERVICES ACT (MHSA or PROP. 63) - 2004</vt:lpstr>
      <vt:lpstr>MHSA WORKFORCE, EDUCATION, AND TRAINING FUNDS (WET) GOALS </vt:lpstr>
      <vt:lpstr>MENTAL HEALTH PROGRAM </vt:lpstr>
      <vt:lpstr> MENTAL HEALTH PROGRAM CURRICULUM COMPETENCIES   </vt:lpstr>
      <vt:lpstr>MHP EVALUATION </vt:lpstr>
      <vt:lpstr>FINDINGS </vt:lpstr>
      <vt:lpstr>FINDINGS Continued…</vt:lpstr>
      <vt:lpstr>EVALUATION AUDIENCES  or Who cares/ should care?</vt:lpstr>
      <vt:lpstr>  NEXT STEPS</vt:lpstr>
      <vt:lpstr>Where we are headed: Integrated Evaluation Framework</vt:lpstr>
      <vt:lpstr>Main Assumptions and Points of Evaluation</vt:lpstr>
      <vt:lpstr>Theoretical Frameworks &amp; Literature</vt:lpstr>
      <vt:lpstr>Research Questions—The Model</vt:lpstr>
      <vt:lpstr>Organizational Variables</vt:lpstr>
      <vt:lpstr>Individual Variables</vt:lpstr>
      <vt:lpstr>Integration:  IVE Stipend Program and In-Service Program Evaluation</vt:lpstr>
      <vt:lpstr>Integration:  IVE Stipend Program and In-Service Program Evaluation</vt:lpstr>
      <vt:lpstr>Integration: Mental Health Program and Child Welfare Programs</vt:lpstr>
      <vt:lpstr>Key points</vt:lpstr>
      <vt:lpstr>Contact Information</vt:lpstr>
      <vt:lpstr>Contact Information</vt:lpstr>
      <vt:lpstr>Contact Information</vt:lpstr>
      <vt:lpstr>Title IV-E Stipend Program References</vt:lpstr>
      <vt:lpstr> In-Service Training References</vt:lpstr>
      <vt:lpstr>CalSWEC Mental Health Program References</vt:lpstr>
    </vt:vector>
  </TitlesOfParts>
  <Company>University of California at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011403446</dc:creator>
  <cp:lastModifiedBy>Kate Golden</cp:lastModifiedBy>
  <cp:revision>52</cp:revision>
  <dcterms:created xsi:type="dcterms:W3CDTF">2007-08-09T22:47:53Z</dcterms:created>
  <dcterms:modified xsi:type="dcterms:W3CDTF">2012-03-19T21:27:34Z</dcterms:modified>
</cp:coreProperties>
</file>