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5"/>
  </p:notesMasterIdLst>
  <p:handoutMasterIdLst>
    <p:handoutMasterId r:id="rId26"/>
  </p:handoutMasterIdLst>
  <p:sldIdLst>
    <p:sldId id="256" r:id="rId4"/>
    <p:sldId id="287" r:id="rId5"/>
    <p:sldId id="258" r:id="rId6"/>
    <p:sldId id="289" r:id="rId7"/>
    <p:sldId id="337" r:id="rId8"/>
    <p:sldId id="321" r:id="rId9"/>
    <p:sldId id="282" r:id="rId10"/>
    <p:sldId id="262" r:id="rId11"/>
    <p:sldId id="338" r:id="rId12"/>
    <p:sldId id="330" r:id="rId13"/>
    <p:sldId id="319" r:id="rId14"/>
    <p:sldId id="329" r:id="rId15"/>
    <p:sldId id="332" r:id="rId16"/>
    <p:sldId id="339" r:id="rId17"/>
    <p:sldId id="286" r:id="rId18"/>
    <p:sldId id="324" r:id="rId19"/>
    <p:sldId id="333" r:id="rId20"/>
    <p:sldId id="288" r:id="rId21"/>
    <p:sldId id="268" r:id="rId22"/>
    <p:sldId id="267" r:id="rId23"/>
    <p:sldId id="32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2A4A3"/>
    <a:srgbClr val="565A5C"/>
    <a:srgbClr val="CFB879"/>
    <a:srgbClr val="D3B979"/>
    <a:srgbClr val="D2C121"/>
    <a:srgbClr val="D2BF2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65782" autoAdjust="0"/>
  </p:normalViewPr>
  <p:slideViewPr>
    <p:cSldViewPr>
      <p:cViewPr>
        <p:scale>
          <a:sx n="80" d="100"/>
          <a:sy n="80" d="100"/>
        </p:scale>
        <p:origin x="-78" y="1764"/>
      </p:cViewPr>
      <p:guideLst>
        <p:guide orient="horz" pos="2160"/>
        <p:guide pos="2880"/>
      </p:guideLst>
    </p:cSldViewPr>
  </p:slideViewPr>
  <p:notesTextViewPr>
    <p:cViewPr>
      <p:scale>
        <a:sx n="200" d="100"/>
        <a:sy n="200" d="100"/>
      </p:scale>
      <p:origin x="0" y="0"/>
    </p:cViewPr>
  </p:notesTextViewPr>
  <p:sorterViewPr>
    <p:cViewPr>
      <p:scale>
        <a:sx n="66" d="100"/>
        <a:sy n="66" d="100"/>
      </p:scale>
      <p:origin x="0" y="22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FFF1E1-21F7-BD47-A2F2-67F543935CEB}" type="doc">
      <dgm:prSet loTypeId="urn:microsoft.com/office/officeart/2005/8/layout/radial4" loCatId="relationship" qsTypeId="urn:microsoft.com/office/officeart/2005/8/quickstyle/simple4" qsCatId="simple" csTypeId="urn:microsoft.com/office/officeart/2005/8/colors/accent1_4" csCatId="accent1" phldr="1"/>
      <dgm:spPr/>
      <dgm:t>
        <a:bodyPr/>
        <a:lstStyle/>
        <a:p>
          <a:endParaRPr lang="en-US"/>
        </a:p>
      </dgm:t>
    </dgm:pt>
    <dgm:pt modelId="{22D4CF1C-4B82-874D-B5B4-DA6A2B04F8C1}">
      <dgm:prSet phldrT="[Text]"/>
      <dgm:spPr>
        <a:solidFill>
          <a:srgbClr val="3366FF"/>
        </a:solidFill>
      </dgm:spPr>
      <dgm:t>
        <a:bodyPr/>
        <a:lstStyle/>
        <a:p>
          <a:r>
            <a:rPr lang="en-US" dirty="0">
              <a:solidFill>
                <a:srgbClr val="FFFFFF"/>
              </a:solidFill>
            </a:rPr>
            <a:t>Goodwill</a:t>
          </a:r>
          <a:r>
            <a:rPr lang="en-US" dirty="0" smtClean="0">
              <a:solidFill>
                <a:schemeClr val="tx2"/>
              </a:solidFill>
            </a:rPr>
            <a:t> </a:t>
          </a:r>
          <a:r>
            <a:rPr lang="en-US" dirty="0" smtClean="0">
              <a:solidFill>
                <a:schemeClr val="bg1"/>
              </a:solidFill>
            </a:rPr>
            <a:t>Denver</a:t>
          </a:r>
        </a:p>
        <a:p>
          <a:r>
            <a:rPr lang="en-US" dirty="0" smtClean="0">
              <a:solidFill>
                <a:schemeClr val="bg1"/>
              </a:solidFill>
            </a:rPr>
            <a:t>Workforce Development Division </a:t>
          </a:r>
          <a:endParaRPr lang="en-US" dirty="0">
            <a:solidFill>
              <a:schemeClr val="bg1"/>
            </a:solidFill>
          </a:endParaRPr>
        </a:p>
      </dgm:t>
    </dgm:pt>
    <dgm:pt modelId="{9B74828B-747C-D843-BDDD-A007C5829842}" type="parTrans" cxnId="{C8242CDA-35D7-2E41-97A2-750632E2FAA7}">
      <dgm:prSet/>
      <dgm:spPr/>
      <dgm:t>
        <a:bodyPr/>
        <a:lstStyle/>
        <a:p>
          <a:endParaRPr lang="en-US"/>
        </a:p>
      </dgm:t>
    </dgm:pt>
    <dgm:pt modelId="{5C861A51-8096-454A-B458-A4E00980F519}" type="sibTrans" cxnId="{C8242CDA-35D7-2E41-97A2-750632E2FAA7}">
      <dgm:prSet/>
      <dgm:spPr/>
      <dgm:t>
        <a:bodyPr/>
        <a:lstStyle/>
        <a:p>
          <a:endParaRPr lang="en-US"/>
        </a:p>
      </dgm:t>
    </dgm:pt>
    <dgm:pt modelId="{7699108F-8624-2543-A4E5-C1F6A9A801E2}">
      <dgm:prSet phldrT="[Text]"/>
      <dgm:spPr>
        <a:solidFill>
          <a:schemeClr val="tx2">
            <a:lumMod val="20000"/>
            <a:lumOff val="80000"/>
          </a:schemeClr>
        </a:solidFill>
      </dgm:spPr>
      <dgm:t>
        <a:bodyPr/>
        <a:lstStyle/>
        <a:p>
          <a:r>
            <a:rPr lang="en-US" dirty="0" smtClean="0"/>
            <a:t>Youth Services</a:t>
          </a:r>
          <a:endParaRPr lang="en-US" dirty="0"/>
        </a:p>
      </dgm:t>
    </dgm:pt>
    <dgm:pt modelId="{FD1ED519-1BDF-F444-91B0-51A29D14AE94}" type="parTrans" cxnId="{73D54FAB-BE52-CA49-8880-32BE542BB920}">
      <dgm:prSet/>
      <dgm:spPr>
        <a:solidFill>
          <a:schemeClr val="tx2">
            <a:lumMod val="20000"/>
            <a:lumOff val="80000"/>
          </a:schemeClr>
        </a:solidFill>
      </dgm:spPr>
      <dgm:t>
        <a:bodyPr/>
        <a:lstStyle/>
        <a:p>
          <a:endParaRPr lang="en-US"/>
        </a:p>
      </dgm:t>
    </dgm:pt>
    <dgm:pt modelId="{A2616923-325F-164D-A652-C4627BDF35D1}" type="sibTrans" cxnId="{73D54FAB-BE52-CA49-8880-32BE542BB920}">
      <dgm:prSet/>
      <dgm:spPr/>
      <dgm:t>
        <a:bodyPr/>
        <a:lstStyle/>
        <a:p>
          <a:endParaRPr lang="en-US"/>
        </a:p>
      </dgm:t>
    </dgm:pt>
    <dgm:pt modelId="{DD05243B-D1CF-C54D-935F-B1BE39D57274}">
      <dgm:prSet phldrT="[Text]"/>
      <dgm:spPr>
        <a:solidFill>
          <a:schemeClr val="tx2">
            <a:lumMod val="40000"/>
            <a:lumOff val="60000"/>
          </a:schemeClr>
        </a:solidFill>
      </dgm:spPr>
      <dgm:t>
        <a:bodyPr/>
        <a:lstStyle/>
        <a:p>
          <a:r>
            <a:rPr lang="en-US" dirty="0" smtClean="0"/>
            <a:t>Career Development</a:t>
          </a:r>
          <a:endParaRPr lang="en-US" dirty="0"/>
        </a:p>
      </dgm:t>
    </dgm:pt>
    <dgm:pt modelId="{488753BF-CD85-DE45-90D9-1E312A3FB1D4}" type="parTrans" cxnId="{A9115DEB-26E5-AC43-BC87-8043A468A1B1}">
      <dgm:prSet/>
      <dgm:spPr>
        <a:solidFill>
          <a:schemeClr val="tx2">
            <a:lumMod val="40000"/>
            <a:lumOff val="60000"/>
          </a:schemeClr>
        </a:solidFill>
      </dgm:spPr>
      <dgm:t>
        <a:bodyPr/>
        <a:lstStyle/>
        <a:p>
          <a:endParaRPr lang="en-US"/>
        </a:p>
      </dgm:t>
    </dgm:pt>
    <dgm:pt modelId="{442DBDA6-B699-8F48-A818-9F43F6693133}" type="sibTrans" cxnId="{A9115DEB-26E5-AC43-BC87-8043A468A1B1}">
      <dgm:prSet/>
      <dgm:spPr/>
      <dgm:t>
        <a:bodyPr/>
        <a:lstStyle/>
        <a:p>
          <a:endParaRPr lang="en-US"/>
        </a:p>
      </dgm:t>
    </dgm:pt>
    <dgm:pt modelId="{B0A970DF-981A-1D4A-8702-9B8DE52EC5A9}">
      <dgm:prSet phldrT="[Text]"/>
      <dgm:spPr>
        <a:solidFill>
          <a:schemeClr val="tx2">
            <a:lumMod val="60000"/>
            <a:lumOff val="40000"/>
          </a:schemeClr>
        </a:solidFill>
      </dgm:spPr>
      <dgm:t>
        <a:bodyPr/>
        <a:lstStyle/>
        <a:p>
          <a:r>
            <a:rPr lang="en-US" dirty="0" smtClean="0"/>
            <a:t>Community Employment </a:t>
          </a:r>
          <a:endParaRPr lang="en-US" dirty="0"/>
        </a:p>
      </dgm:t>
    </dgm:pt>
    <dgm:pt modelId="{9AD9ACC0-D86E-A74C-8598-F8442329C34C}" type="parTrans" cxnId="{2F057464-6F34-4B4B-A11A-46BDA77C0715}">
      <dgm:prSet/>
      <dgm:spPr>
        <a:solidFill>
          <a:schemeClr val="tx2">
            <a:lumMod val="60000"/>
            <a:lumOff val="40000"/>
          </a:schemeClr>
        </a:solidFill>
      </dgm:spPr>
      <dgm:t>
        <a:bodyPr/>
        <a:lstStyle/>
        <a:p>
          <a:endParaRPr lang="en-US"/>
        </a:p>
      </dgm:t>
    </dgm:pt>
    <dgm:pt modelId="{46352601-5376-6D45-ACB8-684782097B01}" type="sibTrans" cxnId="{2F057464-6F34-4B4B-A11A-46BDA77C0715}">
      <dgm:prSet/>
      <dgm:spPr/>
      <dgm:t>
        <a:bodyPr/>
        <a:lstStyle/>
        <a:p>
          <a:endParaRPr lang="en-US"/>
        </a:p>
      </dgm:t>
    </dgm:pt>
    <dgm:pt modelId="{0D1D5BA6-D17A-BA48-8F00-C1FA497409C0}" type="pres">
      <dgm:prSet presAssocID="{0CFFF1E1-21F7-BD47-A2F2-67F543935CEB}" presName="cycle" presStyleCnt="0">
        <dgm:presLayoutVars>
          <dgm:chMax val="1"/>
          <dgm:dir/>
          <dgm:animLvl val="ctr"/>
          <dgm:resizeHandles val="exact"/>
        </dgm:presLayoutVars>
      </dgm:prSet>
      <dgm:spPr/>
      <dgm:t>
        <a:bodyPr/>
        <a:lstStyle/>
        <a:p>
          <a:endParaRPr lang="en-US"/>
        </a:p>
      </dgm:t>
    </dgm:pt>
    <dgm:pt modelId="{64E2177E-3580-4540-B88B-78C351116A5B}" type="pres">
      <dgm:prSet presAssocID="{22D4CF1C-4B82-874D-B5B4-DA6A2B04F8C1}" presName="centerShape" presStyleLbl="node0" presStyleIdx="0" presStyleCnt="1"/>
      <dgm:spPr/>
      <dgm:t>
        <a:bodyPr/>
        <a:lstStyle/>
        <a:p>
          <a:endParaRPr lang="en-US"/>
        </a:p>
      </dgm:t>
    </dgm:pt>
    <dgm:pt modelId="{32C45675-4669-1948-9DA1-171727FB7363}" type="pres">
      <dgm:prSet presAssocID="{FD1ED519-1BDF-F444-91B0-51A29D14AE94}" presName="parTrans" presStyleLbl="bgSibTrans2D1" presStyleIdx="0" presStyleCnt="3"/>
      <dgm:spPr/>
      <dgm:t>
        <a:bodyPr/>
        <a:lstStyle/>
        <a:p>
          <a:endParaRPr lang="en-US"/>
        </a:p>
      </dgm:t>
    </dgm:pt>
    <dgm:pt modelId="{D6097970-B88C-2C49-A696-3DFCB10C371A}" type="pres">
      <dgm:prSet presAssocID="{7699108F-8624-2543-A4E5-C1F6A9A801E2}" presName="node" presStyleLbl="node1" presStyleIdx="0" presStyleCnt="3">
        <dgm:presLayoutVars>
          <dgm:bulletEnabled val="1"/>
        </dgm:presLayoutVars>
      </dgm:prSet>
      <dgm:spPr/>
      <dgm:t>
        <a:bodyPr/>
        <a:lstStyle/>
        <a:p>
          <a:endParaRPr lang="en-US"/>
        </a:p>
      </dgm:t>
    </dgm:pt>
    <dgm:pt modelId="{169A7E75-D6D3-5642-8EEA-42B0A3893D08}" type="pres">
      <dgm:prSet presAssocID="{488753BF-CD85-DE45-90D9-1E312A3FB1D4}" presName="parTrans" presStyleLbl="bgSibTrans2D1" presStyleIdx="1" presStyleCnt="3"/>
      <dgm:spPr/>
      <dgm:t>
        <a:bodyPr/>
        <a:lstStyle/>
        <a:p>
          <a:endParaRPr lang="en-US"/>
        </a:p>
      </dgm:t>
    </dgm:pt>
    <dgm:pt modelId="{38079969-A050-F045-870A-EDBA8FECF889}" type="pres">
      <dgm:prSet presAssocID="{DD05243B-D1CF-C54D-935F-B1BE39D57274}" presName="node" presStyleLbl="node1" presStyleIdx="1" presStyleCnt="3">
        <dgm:presLayoutVars>
          <dgm:bulletEnabled val="1"/>
        </dgm:presLayoutVars>
      </dgm:prSet>
      <dgm:spPr/>
      <dgm:t>
        <a:bodyPr/>
        <a:lstStyle/>
        <a:p>
          <a:endParaRPr lang="en-US"/>
        </a:p>
      </dgm:t>
    </dgm:pt>
    <dgm:pt modelId="{7B4B39B5-C722-6D48-A55E-09D57C47EDEA}" type="pres">
      <dgm:prSet presAssocID="{9AD9ACC0-D86E-A74C-8598-F8442329C34C}" presName="parTrans" presStyleLbl="bgSibTrans2D1" presStyleIdx="2" presStyleCnt="3"/>
      <dgm:spPr/>
      <dgm:t>
        <a:bodyPr/>
        <a:lstStyle/>
        <a:p>
          <a:endParaRPr lang="en-US"/>
        </a:p>
      </dgm:t>
    </dgm:pt>
    <dgm:pt modelId="{5F6EB802-2B71-FC4E-9F2D-4DF04012BB61}" type="pres">
      <dgm:prSet presAssocID="{B0A970DF-981A-1D4A-8702-9B8DE52EC5A9}" presName="node" presStyleLbl="node1" presStyleIdx="2" presStyleCnt="3">
        <dgm:presLayoutVars>
          <dgm:bulletEnabled val="1"/>
        </dgm:presLayoutVars>
      </dgm:prSet>
      <dgm:spPr/>
      <dgm:t>
        <a:bodyPr/>
        <a:lstStyle/>
        <a:p>
          <a:endParaRPr lang="en-US"/>
        </a:p>
      </dgm:t>
    </dgm:pt>
  </dgm:ptLst>
  <dgm:cxnLst>
    <dgm:cxn modelId="{E1F25309-EFED-4A01-8FB1-7193C9B4E032}" type="presOf" srcId="{9AD9ACC0-D86E-A74C-8598-F8442329C34C}" destId="{7B4B39B5-C722-6D48-A55E-09D57C47EDEA}" srcOrd="0" destOrd="0" presId="urn:microsoft.com/office/officeart/2005/8/layout/radial4"/>
    <dgm:cxn modelId="{C23C5065-4D21-4135-A983-E8CE967A3553}" type="presOf" srcId="{B0A970DF-981A-1D4A-8702-9B8DE52EC5A9}" destId="{5F6EB802-2B71-FC4E-9F2D-4DF04012BB61}" srcOrd="0" destOrd="0" presId="urn:microsoft.com/office/officeart/2005/8/layout/radial4"/>
    <dgm:cxn modelId="{C8242CDA-35D7-2E41-97A2-750632E2FAA7}" srcId="{0CFFF1E1-21F7-BD47-A2F2-67F543935CEB}" destId="{22D4CF1C-4B82-874D-B5B4-DA6A2B04F8C1}" srcOrd="0" destOrd="0" parTransId="{9B74828B-747C-D843-BDDD-A007C5829842}" sibTransId="{5C861A51-8096-454A-B458-A4E00980F519}"/>
    <dgm:cxn modelId="{73D54FAB-BE52-CA49-8880-32BE542BB920}" srcId="{22D4CF1C-4B82-874D-B5B4-DA6A2B04F8C1}" destId="{7699108F-8624-2543-A4E5-C1F6A9A801E2}" srcOrd="0" destOrd="0" parTransId="{FD1ED519-1BDF-F444-91B0-51A29D14AE94}" sibTransId="{A2616923-325F-164D-A652-C4627BDF35D1}"/>
    <dgm:cxn modelId="{21D46C94-80D5-4011-A3C5-E6CF1CF72BD7}" type="presOf" srcId="{488753BF-CD85-DE45-90D9-1E312A3FB1D4}" destId="{169A7E75-D6D3-5642-8EEA-42B0A3893D08}" srcOrd="0" destOrd="0" presId="urn:microsoft.com/office/officeart/2005/8/layout/radial4"/>
    <dgm:cxn modelId="{A9115DEB-26E5-AC43-BC87-8043A468A1B1}" srcId="{22D4CF1C-4B82-874D-B5B4-DA6A2B04F8C1}" destId="{DD05243B-D1CF-C54D-935F-B1BE39D57274}" srcOrd="1" destOrd="0" parTransId="{488753BF-CD85-DE45-90D9-1E312A3FB1D4}" sibTransId="{442DBDA6-B699-8F48-A818-9F43F6693133}"/>
    <dgm:cxn modelId="{F9B93305-B972-4B26-A8E9-07E9A84A48D0}" type="presOf" srcId="{7699108F-8624-2543-A4E5-C1F6A9A801E2}" destId="{D6097970-B88C-2C49-A696-3DFCB10C371A}" srcOrd="0" destOrd="0" presId="urn:microsoft.com/office/officeart/2005/8/layout/radial4"/>
    <dgm:cxn modelId="{2F057464-6F34-4B4B-A11A-46BDA77C0715}" srcId="{22D4CF1C-4B82-874D-B5B4-DA6A2B04F8C1}" destId="{B0A970DF-981A-1D4A-8702-9B8DE52EC5A9}" srcOrd="2" destOrd="0" parTransId="{9AD9ACC0-D86E-A74C-8598-F8442329C34C}" sibTransId="{46352601-5376-6D45-ACB8-684782097B01}"/>
    <dgm:cxn modelId="{E694E449-EF2E-424E-897B-08C91832ABF0}" type="presOf" srcId="{FD1ED519-1BDF-F444-91B0-51A29D14AE94}" destId="{32C45675-4669-1948-9DA1-171727FB7363}" srcOrd="0" destOrd="0" presId="urn:microsoft.com/office/officeart/2005/8/layout/radial4"/>
    <dgm:cxn modelId="{658216F4-D9E4-49A2-ADD3-F2B1A7D81CFB}" type="presOf" srcId="{0CFFF1E1-21F7-BD47-A2F2-67F543935CEB}" destId="{0D1D5BA6-D17A-BA48-8F00-C1FA497409C0}" srcOrd="0" destOrd="0" presId="urn:microsoft.com/office/officeart/2005/8/layout/radial4"/>
    <dgm:cxn modelId="{AB92E533-CE64-49F2-AD10-EF1A95C203CE}" type="presOf" srcId="{DD05243B-D1CF-C54D-935F-B1BE39D57274}" destId="{38079969-A050-F045-870A-EDBA8FECF889}" srcOrd="0" destOrd="0" presId="urn:microsoft.com/office/officeart/2005/8/layout/radial4"/>
    <dgm:cxn modelId="{ADFF282B-01AD-49B1-A830-60C60509B8A8}" type="presOf" srcId="{22D4CF1C-4B82-874D-B5B4-DA6A2B04F8C1}" destId="{64E2177E-3580-4540-B88B-78C351116A5B}" srcOrd="0" destOrd="0" presId="urn:microsoft.com/office/officeart/2005/8/layout/radial4"/>
    <dgm:cxn modelId="{95A7AF48-9E0C-4FBE-BF1C-B4E2E765CA1A}" type="presParOf" srcId="{0D1D5BA6-D17A-BA48-8F00-C1FA497409C0}" destId="{64E2177E-3580-4540-B88B-78C351116A5B}" srcOrd="0" destOrd="0" presId="urn:microsoft.com/office/officeart/2005/8/layout/radial4"/>
    <dgm:cxn modelId="{1D5C10E8-48A3-45B7-A1FA-70D976FDC8BD}" type="presParOf" srcId="{0D1D5BA6-D17A-BA48-8F00-C1FA497409C0}" destId="{32C45675-4669-1948-9DA1-171727FB7363}" srcOrd="1" destOrd="0" presId="urn:microsoft.com/office/officeart/2005/8/layout/radial4"/>
    <dgm:cxn modelId="{6CD5A998-9727-48C8-A1AB-530A7C8D33D9}" type="presParOf" srcId="{0D1D5BA6-D17A-BA48-8F00-C1FA497409C0}" destId="{D6097970-B88C-2C49-A696-3DFCB10C371A}" srcOrd="2" destOrd="0" presId="urn:microsoft.com/office/officeart/2005/8/layout/radial4"/>
    <dgm:cxn modelId="{4C79D6DF-AE89-4522-9676-C60DBE138555}" type="presParOf" srcId="{0D1D5BA6-D17A-BA48-8F00-C1FA497409C0}" destId="{169A7E75-D6D3-5642-8EEA-42B0A3893D08}" srcOrd="3" destOrd="0" presId="urn:microsoft.com/office/officeart/2005/8/layout/radial4"/>
    <dgm:cxn modelId="{62A87A95-FB87-444E-9C6C-96EB43EA73E9}" type="presParOf" srcId="{0D1D5BA6-D17A-BA48-8F00-C1FA497409C0}" destId="{38079969-A050-F045-870A-EDBA8FECF889}" srcOrd="4" destOrd="0" presId="urn:microsoft.com/office/officeart/2005/8/layout/radial4"/>
    <dgm:cxn modelId="{C7938608-C110-4DC6-8D06-CC6C716C081D}" type="presParOf" srcId="{0D1D5BA6-D17A-BA48-8F00-C1FA497409C0}" destId="{7B4B39B5-C722-6D48-A55E-09D57C47EDEA}" srcOrd="5" destOrd="0" presId="urn:microsoft.com/office/officeart/2005/8/layout/radial4"/>
    <dgm:cxn modelId="{90332FF4-9D96-42F1-8735-9E5D08840AF9}" type="presParOf" srcId="{0D1D5BA6-D17A-BA48-8F00-C1FA497409C0}" destId="{5F6EB802-2B71-FC4E-9F2D-4DF04012BB61}"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BB0DEB-C1C1-9343-AF39-14F13DC4E7E6}" type="doc">
      <dgm:prSet loTypeId="urn:microsoft.com/office/officeart/2005/8/layout/process1" loCatId="process" qsTypeId="urn:microsoft.com/office/officeart/2005/8/quickstyle/simple4" qsCatId="simple" csTypeId="urn:microsoft.com/office/officeart/2005/8/colors/accent1_2#3" csCatId="accent1" phldr="1"/>
      <dgm:spPr/>
    </dgm:pt>
    <dgm:pt modelId="{33F5F793-7013-034B-A36B-4F672E377AFF}">
      <dgm:prSet phldrT="[Text]" custT="1"/>
      <dgm:spPr>
        <a:solidFill>
          <a:schemeClr val="accent1">
            <a:lumMod val="75000"/>
          </a:schemeClr>
        </a:solidFill>
      </dgm:spPr>
      <dgm:t>
        <a:bodyPr/>
        <a:lstStyle/>
        <a:p>
          <a:pPr algn="ctr"/>
          <a:r>
            <a:rPr lang="en-US" sz="1600" dirty="0">
              <a:latin typeface="Arial" pitchFamily="34" charset="0"/>
              <a:cs typeface="Arial" pitchFamily="34" charset="0"/>
            </a:rPr>
            <a:t>Students persist and achieve in school</a:t>
          </a:r>
        </a:p>
      </dgm:t>
    </dgm:pt>
    <dgm:pt modelId="{2EB5E3AD-B873-2B4A-AA2B-008FC64BDA5D}" type="parTrans" cxnId="{C4A7E302-13A9-1648-A421-00ED66A2EB60}">
      <dgm:prSet/>
      <dgm:spPr/>
      <dgm:t>
        <a:bodyPr/>
        <a:lstStyle/>
        <a:p>
          <a:pPr algn="ctr"/>
          <a:endParaRPr lang="en-US"/>
        </a:p>
      </dgm:t>
    </dgm:pt>
    <dgm:pt modelId="{3BACCF85-61D8-FF48-912B-F8094CA46058}" type="sibTrans" cxnId="{C4A7E302-13A9-1648-A421-00ED66A2EB60}">
      <dgm:prSet/>
      <dgm:spPr/>
      <dgm:t>
        <a:bodyPr/>
        <a:lstStyle/>
        <a:p>
          <a:pPr algn="ctr"/>
          <a:endParaRPr lang="en-US" dirty="0"/>
        </a:p>
      </dgm:t>
    </dgm:pt>
    <dgm:pt modelId="{F77D45F3-0C84-324A-85EF-2139C5E28B34}">
      <dgm:prSet phldrT="[Text]" custT="1"/>
      <dgm:spPr>
        <a:solidFill>
          <a:schemeClr val="accent1">
            <a:lumMod val="75000"/>
          </a:schemeClr>
        </a:solidFill>
      </dgm:spPr>
      <dgm:t>
        <a:bodyPr/>
        <a:lstStyle/>
        <a:p>
          <a:pPr algn="ctr"/>
          <a:r>
            <a:rPr lang="en-US" sz="1800" dirty="0">
              <a:latin typeface="Arial" pitchFamily="34" charset="0"/>
              <a:cs typeface="Arial" pitchFamily="34" charset="0"/>
            </a:rPr>
            <a:t>Career success</a:t>
          </a:r>
        </a:p>
      </dgm:t>
    </dgm:pt>
    <dgm:pt modelId="{880174D8-0CB2-6041-9480-A9EF9A32C973}" type="parTrans" cxnId="{8B9FB9B3-17CC-254E-A865-296446CBE9B1}">
      <dgm:prSet/>
      <dgm:spPr/>
      <dgm:t>
        <a:bodyPr/>
        <a:lstStyle/>
        <a:p>
          <a:pPr algn="ctr"/>
          <a:endParaRPr lang="en-US"/>
        </a:p>
      </dgm:t>
    </dgm:pt>
    <dgm:pt modelId="{D5466466-7AFE-5D4B-A96B-D26736EF3C6A}" type="sibTrans" cxnId="{8B9FB9B3-17CC-254E-A865-296446CBE9B1}">
      <dgm:prSet/>
      <dgm:spPr/>
      <dgm:t>
        <a:bodyPr/>
        <a:lstStyle/>
        <a:p>
          <a:pPr algn="ctr"/>
          <a:endParaRPr lang="en-US"/>
        </a:p>
      </dgm:t>
    </dgm:pt>
    <dgm:pt modelId="{36489B03-ADD3-424B-AAA7-D369239798A4}">
      <dgm:prSet phldrT="[Text]" custT="1"/>
      <dgm:spPr>
        <a:solidFill>
          <a:schemeClr val="accent1">
            <a:lumMod val="75000"/>
          </a:schemeClr>
        </a:solidFill>
      </dgm:spPr>
      <dgm:t>
        <a:bodyPr/>
        <a:lstStyle/>
        <a:p>
          <a:pPr algn="ctr"/>
          <a:r>
            <a:rPr lang="en-US" sz="1600" dirty="0">
              <a:latin typeface="Arial" pitchFamily="34" charset="0"/>
              <a:cs typeface="Arial" pitchFamily="34" charset="0"/>
            </a:rPr>
            <a:t>Goodwill Youth Services Interventions</a:t>
          </a:r>
        </a:p>
      </dgm:t>
    </dgm:pt>
    <dgm:pt modelId="{18F4A775-47FA-634B-9F3D-6E6670422ACE}" type="parTrans" cxnId="{AF51E0E1-C1D4-DC44-9323-8176C17BB2E4}">
      <dgm:prSet/>
      <dgm:spPr/>
      <dgm:t>
        <a:bodyPr/>
        <a:lstStyle/>
        <a:p>
          <a:pPr algn="ctr"/>
          <a:endParaRPr lang="en-US"/>
        </a:p>
      </dgm:t>
    </dgm:pt>
    <dgm:pt modelId="{8230138B-4FDB-A34B-A0E4-0987FEC2E6B3}" type="sibTrans" cxnId="{AF51E0E1-C1D4-DC44-9323-8176C17BB2E4}">
      <dgm:prSet/>
      <dgm:spPr/>
      <dgm:t>
        <a:bodyPr/>
        <a:lstStyle/>
        <a:p>
          <a:pPr algn="ctr"/>
          <a:endParaRPr lang="en-US" dirty="0"/>
        </a:p>
      </dgm:t>
    </dgm:pt>
    <dgm:pt modelId="{7495F062-0192-454F-80C6-291722F4B962}">
      <dgm:prSet phldrT="[Text]" custT="1"/>
      <dgm:spPr>
        <a:solidFill>
          <a:schemeClr val="accent1">
            <a:lumMod val="75000"/>
          </a:schemeClr>
        </a:solidFill>
      </dgm:spPr>
      <dgm:t>
        <a:bodyPr/>
        <a:lstStyle/>
        <a:p>
          <a:pPr algn="ctr"/>
          <a:r>
            <a:rPr lang="en-US" sz="1600" dirty="0">
              <a:solidFill>
                <a:schemeClr val="bg1"/>
              </a:solidFill>
              <a:latin typeface="Arial" pitchFamily="34" charset="0"/>
              <a:cs typeface="Arial" pitchFamily="34" charset="0"/>
            </a:rPr>
            <a:t>Students increase in positive attitudes </a:t>
          </a:r>
          <a:r>
            <a:rPr lang="en-US" sz="1600" dirty="0">
              <a:solidFill>
                <a:srgbClr val="FFC000"/>
              </a:solidFill>
              <a:latin typeface="Arial" pitchFamily="34" charset="0"/>
              <a:cs typeface="Arial" pitchFamily="34" charset="0"/>
            </a:rPr>
            <a:t>and workplace readiness </a:t>
          </a:r>
          <a:r>
            <a:rPr lang="en-US" sz="1600" dirty="0" smtClean="0">
              <a:solidFill>
                <a:srgbClr val="FFC000"/>
              </a:solidFill>
              <a:latin typeface="Arial" pitchFamily="34" charset="0"/>
              <a:cs typeface="Arial" pitchFamily="34" charset="0"/>
            </a:rPr>
            <a:t>skills </a:t>
          </a:r>
          <a:endParaRPr lang="en-US" sz="1600" dirty="0">
            <a:solidFill>
              <a:srgbClr val="FFC000"/>
            </a:solidFill>
            <a:latin typeface="Arial" pitchFamily="34" charset="0"/>
            <a:cs typeface="Arial" pitchFamily="34" charset="0"/>
          </a:endParaRPr>
        </a:p>
      </dgm:t>
    </dgm:pt>
    <dgm:pt modelId="{B3B58275-A69A-8043-A0AA-D4FC1EA0F995}" type="parTrans" cxnId="{B4AD9328-EC3C-4A4E-A7FD-8317D687E3DD}">
      <dgm:prSet/>
      <dgm:spPr/>
      <dgm:t>
        <a:bodyPr/>
        <a:lstStyle/>
        <a:p>
          <a:pPr algn="ctr"/>
          <a:endParaRPr lang="en-US"/>
        </a:p>
      </dgm:t>
    </dgm:pt>
    <dgm:pt modelId="{AB00FFA3-CAE1-494D-9B59-198075C0E252}" type="sibTrans" cxnId="{B4AD9328-EC3C-4A4E-A7FD-8317D687E3DD}">
      <dgm:prSet/>
      <dgm:spPr/>
      <dgm:t>
        <a:bodyPr/>
        <a:lstStyle/>
        <a:p>
          <a:pPr algn="ctr"/>
          <a:endParaRPr lang="en-US" dirty="0"/>
        </a:p>
      </dgm:t>
    </dgm:pt>
    <dgm:pt modelId="{5FC445E1-DFA5-8A4C-B5B3-EF9124F8B8C8}" type="pres">
      <dgm:prSet presAssocID="{88BB0DEB-C1C1-9343-AF39-14F13DC4E7E6}" presName="Name0" presStyleCnt="0">
        <dgm:presLayoutVars>
          <dgm:dir/>
          <dgm:resizeHandles val="exact"/>
        </dgm:presLayoutVars>
      </dgm:prSet>
      <dgm:spPr/>
    </dgm:pt>
    <dgm:pt modelId="{4C90588E-367A-8F46-834B-54BADA11228D}" type="pres">
      <dgm:prSet presAssocID="{36489B03-ADD3-424B-AAA7-D369239798A4}" presName="node" presStyleLbl="node1" presStyleIdx="0" presStyleCnt="4" custScaleX="97698" custScaleY="133191" custLinFactX="7137" custLinFactNeighborX="100000" custLinFactNeighborY="-76881">
        <dgm:presLayoutVars>
          <dgm:bulletEnabled val="1"/>
        </dgm:presLayoutVars>
      </dgm:prSet>
      <dgm:spPr/>
      <dgm:t>
        <a:bodyPr/>
        <a:lstStyle/>
        <a:p>
          <a:endParaRPr lang="en-US"/>
        </a:p>
      </dgm:t>
    </dgm:pt>
    <dgm:pt modelId="{C328D7B0-7BBD-524E-8341-B7E45A8991A7}" type="pres">
      <dgm:prSet presAssocID="{8230138B-4FDB-A34B-A0E4-0987FEC2E6B3}" presName="sibTrans" presStyleLbl="sibTrans2D1" presStyleIdx="0" presStyleCnt="3" custScaleX="377125" custScaleY="141562" custLinFactX="-35585" custLinFactNeighborX="-100000" custLinFactNeighborY="-1312"/>
      <dgm:spPr/>
      <dgm:t>
        <a:bodyPr/>
        <a:lstStyle/>
        <a:p>
          <a:endParaRPr lang="en-US"/>
        </a:p>
      </dgm:t>
    </dgm:pt>
    <dgm:pt modelId="{9426C737-8192-B643-8D74-6DDD8B774248}" type="pres">
      <dgm:prSet presAssocID="{8230138B-4FDB-A34B-A0E4-0987FEC2E6B3}" presName="connectorText" presStyleLbl="sibTrans2D1" presStyleIdx="0" presStyleCnt="3"/>
      <dgm:spPr/>
      <dgm:t>
        <a:bodyPr/>
        <a:lstStyle/>
        <a:p>
          <a:endParaRPr lang="en-US"/>
        </a:p>
      </dgm:t>
    </dgm:pt>
    <dgm:pt modelId="{949E3B76-6739-2746-AF29-7607528EAA96}" type="pres">
      <dgm:prSet presAssocID="{7495F062-0192-454F-80C6-291722F4B962}" presName="node" presStyleLbl="node1" presStyleIdx="1" presStyleCnt="4" custScaleY="134435" custLinFactNeighborX="-47722" custLinFactNeighborY="4088">
        <dgm:presLayoutVars>
          <dgm:bulletEnabled val="1"/>
        </dgm:presLayoutVars>
      </dgm:prSet>
      <dgm:spPr/>
      <dgm:t>
        <a:bodyPr/>
        <a:lstStyle/>
        <a:p>
          <a:endParaRPr lang="en-US"/>
        </a:p>
      </dgm:t>
    </dgm:pt>
    <dgm:pt modelId="{708B473E-FC5A-5D42-95E7-9057D00AB509}" type="pres">
      <dgm:prSet presAssocID="{AB00FFA3-CAE1-494D-9B59-198075C0E252}" presName="sibTrans" presStyleLbl="sibTrans2D1" presStyleIdx="1" presStyleCnt="3" custScaleX="193075" custScaleY="146616"/>
      <dgm:spPr/>
      <dgm:t>
        <a:bodyPr/>
        <a:lstStyle/>
        <a:p>
          <a:endParaRPr lang="en-US"/>
        </a:p>
      </dgm:t>
    </dgm:pt>
    <dgm:pt modelId="{C1965BA5-E8D4-794D-8D92-D6BF34E14523}" type="pres">
      <dgm:prSet presAssocID="{AB00FFA3-CAE1-494D-9B59-198075C0E252}" presName="connectorText" presStyleLbl="sibTrans2D1" presStyleIdx="1" presStyleCnt="3"/>
      <dgm:spPr/>
      <dgm:t>
        <a:bodyPr/>
        <a:lstStyle/>
        <a:p>
          <a:endParaRPr lang="en-US"/>
        </a:p>
      </dgm:t>
    </dgm:pt>
    <dgm:pt modelId="{88C2DCA1-ED59-CD4C-B058-DD4D4034F707}" type="pres">
      <dgm:prSet presAssocID="{33F5F793-7013-034B-A36B-4F672E377AFF}" presName="node" presStyleLbl="node1" presStyleIdx="2" presStyleCnt="4" custScaleX="82810" custScaleY="134663" custLinFactNeighborX="-99508" custLinFactNeighborY="1537">
        <dgm:presLayoutVars>
          <dgm:bulletEnabled val="1"/>
        </dgm:presLayoutVars>
      </dgm:prSet>
      <dgm:spPr/>
      <dgm:t>
        <a:bodyPr/>
        <a:lstStyle/>
        <a:p>
          <a:endParaRPr lang="en-US"/>
        </a:p>
      </dgm:t>
    </dgm:pt>
    <dgm:pt modelId="{9CE707F9-EB2F-B14F-8770-6A2893289BFD}" type="pres">
      <dgm:prSet presAssocID="{3BACCF85-61D8-FF48-912B-F8094CA46058}" presName="sibTrans" presStyleLbl="sibTrans2D1" presStyleIdx="2" presStyleCnt="3" custScaleX="181403" custScaleY="155036"/>
      <dgm:spPr/>
      <dgm:t>
        <a:bodyPr/>
        <a:lstStyle/>
        <a:p>
          <a:endParaRPr lang="en-US"/>
        </a:p>
      </dgm:t>
    </dgm:pt>
    <dgm:pt modelId="{355CDC11-6E0A-914A-9A16-92FD05F42C19}" type="pres">
      <dgm:prSet presAssocID="{3BACCF85-61D8-FF48-912B-F8094CA46058}" presName="connectorText" presStyleLbl="sibTrans2D1" presStyleIdx="2" presStyleCnt="3"/>
      <dgm:spPr/>
      <dgm:t>
        <a:bodyPr/>
        <a:lstStyle/>
        <a:p>
          <a:endParaRPr lang="en-US"/>
        </a:p>
      </dgm:t>
    </dgm:pt>
    <dgm:pt modelId="{C8BCB8DB-E148-6843-9597-832548E7FD7E}" type="pres">
      <dgm:prSet presAssocID="{F77D45F3-0C84-324A-85EF-2139C5E28B34}" presName="node" presStyleLbl="node1" presStyleIdx="3" presStyleCnt="4" custScaleX="84533" custScaleY="136035" custLinFactX="-12404" custLinFactNeighborX="-100000" custLinFactNeighborY="851">
        <dgm:presLayoutVars>
          <dgm:bulletEnabled val="1"/>
        </dgm:presLayoutVars>
      </dgm:prSet>
      <dgm:spPr/>
      <dgm:t>
        <a:bodyPr/>
        <a:lstStyle/>
        <a:p>
          <a:endParaRPr lang="en-US"/>
        </a:p>
      </dgm:t>
    </dgm:pt>
  </dgm:ptLst>
  <dgm:cxnLst>
    <dgm:cxn modelId="{BCDCEDBF-4761-B947-BC60-EB345E424925}" type="presOf" srcId="{3BACCF85-61D8-FF48-912B-F8094CA46058}" destId="{355CDC11-6E0A-914A-9A16-92FD05F42C19}" srcOrd="1" destOrd="0" presId="urn:microsoft.com/office/officeart/2005/8/layout/process1"/>
    <dgm:cxn modelId="{04137554-54F6-6745-9457-F02306E318D2}" type="presOf" srcId="{F77D45F3-0C84-324A-85EF-2139C5E28B34}" destId="{C8BCB8DB-E148-6843-9597-832548E7FD7E}" srcOrd="0" destOrd="0" presId="urn:microsoft.com/office/officeart/2005/8/layout/process1"/>
    <dgm:cxn modelId="{C4A7E302-13A9-1648-A421-00ED66A2EB60}" srcId="{88BB0DEB-C1C1-9343-AF39-14F13DC4E7E6}" destId="{33F5F793-7013-034B-A36B-4F672E377AFF}" srcOrd="2" destOrd="0" parTransId="{2EB5E3AD-B873-2B4A-AA2B-008FC64BDA5D}" sibTransId="{3BACCF85-61D8-FF48-912B-F8094CA46058}"/>
    <dgm:cxn modelId="{AF51E0E1-C1D4-DC44-9323-8176C17BB2E4}" srcId="{88BB0DEB-C1C1-9343-AF39-14F13DC4E7E6}" destId="{36489B03-ADD3-424B-AAA7-D369239798A4}" srcOrd="0" destOrd="0" parTransId="{18F4A775-47FA-634B-9F3D-6E6670422ACE}" sibTransId="{8230138B-4FDB-A34B-A0E4-0987FEC2E6B3}"/>
    <dgm:cxn modelId="{AFFEAB73-EDF4-CE4A-B282-912DC168C6BE}" type="presOf" srcId="{8230138B-4FDB-A34B-A0E4-0987FEC2E6B3}" destId="{9426C737-8192-B643-8D74-6DDD8B774248}" srcOrd="1" destOrd="0" presId="urn:microsoft.com/office/officeart/2005/8/layout/process1"/>
    <dgm:cxn modelId="{476AAF7F-D9CD-F847-B4CD-FDFEBDDC53D1}" type="presOf" srcId="{88BB0DEB-C1C1-9343-AF39-14F13DC4E7E6}" destId="{5FC445E1-DFA5-8A4C-B5B3-EF9124F8B8C8}" srcOrd="0" destOrd="0" presId="urn:microsoft.com/office/officeart/2005/8/layout/process1"/>
    <dgm:cxn modelId="{B8FE67D9-F88A-824A-8954-5C890F3DC33F}" type="presOf" srcId="{7495F062-0192-454F-80C6-291722F4B962}" destId="{949E3B76-6739-2746-AF29-7607528EAA96}" srcOrd="0" destOrd="0" presId="urn:microsoft.com/office/officeart/2005/8/layout/process1"/>
    <dgm:cxn modelId="{8B9FB9B3-17CC-254E-A865-296446CBE9B1}" srcId="{88BB0DEB-C1C1-9343-AF39-14F13DC4E7E6}" destId="{F77D45F3-0C84-324A-85EF-2139C5E28B34}" srcOrd="3" destOrd="0" parTransId="{880174D8-0CB2-6041-9480-A9EF9A32C973}" sibTransId="{D5466466-7AFE-5D4B-A96B-D26736EF3C6A}"/>
    <dgm:cxn modelId="{72711387-0F2D-0147-81DB-0996FA1B7EB0}" type="presOf" srcId="{33F5F793-7013-034B-A36B-4F672E377AFF}" destId="{88C2DCA1-ED59-CD4C-B058-DD4D4034F707}" srcOrd="0" destOrd="0" presId="urn:microsoft.com/office/officeart/2005/8/layout/process1"/>
    <dgm:cxn modelId="{53B7418A-0701-2841-8539-950B80366DB7}" type="presOf" srcId="{3BACCF85-61D8-FF48-912B-F8094CA46058}" destId="{9CE707F9-EB2F-B14F-8770-6A2893289BFD}" srcOrd="0" destOrd="0" presId="urn:microsoft.com/office/officeart/2005/8/layout/process1"/>
    <dgm:cxn modelId="{3B832E47-ECB5-6444-88FE-F07A88A6CA63}" type="presOf" srcId="{36489B03-ADD3-424B-AAA7-D369239798A4}" destId="{4C90588E-367A-8F46-834B-54BADA11228D}" srcOrd="0" destOrd="0" presId="urn:microsoft.com/office/officeart/2005/8/layout/process1"/>
    <dgm:cxn modelId="{A634F550-9681-2C40-8A3D-841E8C163B90}" type="presOf" srcId="{AB00FFA3-CAE1-494D-9B59-198075C0E252}" destId="{708B473E-FC5A-5D42-95E7-9057D00AB509}" srcOrd="0" destOrd="0" presId="urn:microsoft.com/office/officeart/2005/8/layout/process1"/>
    <dgm:cxn modelId="{25DE8729-9722-E64F-9267-3C7023B2B30A}" type="presOf" srcId="{AB00FFA3-CAE1-494D-9B59-198075C0E252}" destId="{C1965BA5-E8D4-794D-8D92-D6BF34E14523}" srcOrd="1" destOrd="0" presId="urn:microsoft.com/office/officeart/2005/8/layout/process1"/>
    <dgm:cxn modelId="{9BEC90C9-F6FF-1D43-85EA-A2A336EF30A1}" type="presOf" srcId="{8230138B-4FDB-A34B-A0E4-0987FEC2E6B3}" destId="{C328D7B0-7BBD-524E-8341-B7E45A8991A7}" srcOrd="0" destOrd="0" presId="urn:microsoft.com/office/officeart/2005/8/layout/process1"/>
    <dgm:cxn modelId="{B4AD9328-EC3C-4A4E-A7FD-8317D687E3DD}" srcId="{88BB0DEB-C1C1-9343-AF39-14F13DC4E7E6}" destId="{7495F062-0192-454F-80C6-291722F4B962}" srcOrd="1" destOrd="0" parTransId="{B3B58275-A69A-8043-A0AA-D4FC1EA0F995}" sibTransId="{AB00FFA3-CAE1-494D-9B59-198075C0E252}"/>
    <dgm:cxn modelId="{C0508A95-76C8-3A47-B8F6-6AC872A85991}" type="presParOf" srcId="{5FC445E1-DFA5-8A4C-B5B3-EF9124F8B8C8}" destId="{4C90588E-367A-8F46-834B-54BADA11228D}" srcOrd="0" destOrd="0" presId="urn:microsoft.com/office/officeart/2005/8/layout/process1"/>
    <dgm:cxn modelId="{66E5E8F6-BF1A-D345-8BC7-A6803BCEF09A}" type="presParOf" srcId="{5FC445E1-DFA5-8A4C-B5B3-EF9124F8B8C8}" destId="{C328D7B0-7BBD-524E-8341-B7E45A8991A7}" srcOrd="1" destOrd="0" presId="urn:microsoft.com/office/officeart/2005/8/layout/process1"/>
    <dgm:cxn modelId="{AB89C5D9-5E54-5548-A012-2831140FAC45}" type="presParOf" srcId="{C328D7B0-7BBD-524E-8341-B7E45A8991A7}" destId="{9426C737-8192-B643-8D74-6DDD8B774248}" srcOrd="0" destOrd="0" presId="urn:microsoft.com/office/officeart/2005/8/layout/process1"/>
    <dgm:cxn modelId="{FEEC594C-A390-7447-8581-3760E4795D9D}" type="presParOf" srcId="{5FC445E1-DFA5-8A4C-B5B3-EF9124F8B8C8}" destId="{949E3B76-6739-2746-AF29-7607528EAA96}" srcOrd="2" destOrd="0" presId="urn:microsoft.com/office/officeart/2005/8/layout/process1"/>
    <dgm:cxn modelId="{0044DE6B-2C28-2C49-8FDD-40990BB233B2}" type="presParOf" srcId="{5FC445E1-DFA5-8A4C-B5B3-EF9124F8B8C8}" destId="{708B473E-FC5A-5D42-95E7-9057D00AB509}" srcOrd="3" destOrd="0" presId="urn:microsoft.com/office/officeart/2005/8/layout/process1"/>
    <dgm:cxn modelId="{313EDE53-A3C4-2240-8B0B-A7706B079523}" type="presParOf" srcId="{708B473E-FC5A-5D42-95E7-9057D00AB509}" destId="{C1965BA5-E8D4-794D-8D92-D6BF34E14523}" srcOrd="0" destOrd="0" presId="urn:microsoft.com/office/officeart/2005/8/layout/process1"/>
    <dgm:cxn modelId="{FDBB6861-797E-EA44-A774-BABA54F35A55}" type="presParOf" srcId="{5FC445E1-DFA5-8A4C-B5B3-EF9124F8B8C8}" destId="{88C2DCA1-ED59-CD4C-B058-DD4D4034F707}" srcOrd="4" destOrd="0" presId="urn:microsoft.com/office/officeart/2005/8/layout/process1"/>
    <dgm:cxn modelId="{9C26682E-4A7B-5646-840D-716FDCA3824C}" type="presParOf" srcId="{5FC445E1-DFA5-8A4C-B5B3-EF9124F8B8C8}" destId="{9CE707F9-EB2F-B14F-8770-6A2893289BFD}" srcOrd="5" destOrd="0" presId="urn:microsoft.com/office/officeart/2005/8/layout/process1"/>
    <dgm:cxn modelId="{45C8A8A6-7601-E94E-BE40-20D57C22F0F1}" type="presParOf" srcId="{9CE707F9-EB2F-B14F-8770-6A2893289BFD}" destId="{355CDC11-6E0A-914A-9A16-92FD05F42C19}" srcOrd="0" destOrd="0" presId="urn:microsoft.com/office/officeart/2005/8/layout/process1"/>
    <dgm:cxn modelId="{7D8730D9-6073-1244-8C1E-CDBC0876A0C1}" type="presParOf" srcId="{5FC445E1-DFA5-8A4C-B5B3-EF9124F8B8C8}" destId="{C8BCB8DB-E148-6843-9597-832548E7FD7E}" srcOrd="6" destOrd="0" presId="urn:microsoft.com/office/officeart/2005/8/layout/process1"/>
  </dgm:cxnLst>
  <dgm:bg>
    <a:solidFill>
      <a:schemeClr val="bg1">
        <a:lumMod val="85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05B643-953E-8940-8885-91557E59C6C3}"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12C14108-F286-9442-B9F6-1C700E186741}">
      <dgm:prSet phldrT="[Text]" custT="1"/>
      <dgm:spPr/>
      <dgm:t>
        <a:bodyPr/>
        <a:lstStyle/>
        <a:p>
          <a:pPr algn="l"/>
          <a:r>
            <a:rPr lang="en-US" sz="2400" dirty="0" smtClean="0">
              <a:latin typeface="+mj-lt"/>
            </a:rPr>
            <a:t>Youth Services</a:t>
          </a:r>
        </a:p>
      </dgm:t>
    </dgm:pt>
    <dgm:pt modelId="{DB1273F4-3499-6A4E-A6FB-F65093A15497}" type="parTrans" cxnId="{283AF495-462D-2A4A-82F9-269DD8F81137}">
      <dgm:prSet/>
      <dgm:spPr/>
      <dgm:t>
        <a:bodyPr/>
        <a:lstStyle/>
        <a:p>
          <a:endParaRPr lang="en-US">
            <a:latin typeface="+mj-lt"/>
          </a:endParaRPr>
        </a:p>
      </dgm:t>
    </dgm:pt>
    <dgm:pt modelId="{2054ACCC-3FE7-114E-B03E-FFF658788E1E}" type="sibTrans" cxnId="{283AF495-462D-2A4A-82F9-269DD8F81137}">
      <dgm:prSet/>
      <dgm:spPr/>
      <dgm:t>
        <a:bodyPr/>
        <a:lstStyle/>
        <a:p>
          <a:endParaRPr lang="en-US"/>
        </a:p>
      </dgm:t>
    </dgm:pt>
    <dgm:pt modelId="{50EFC96E-AB2B-ED41-A4CE-21AC4E8B45FB}">
      <dgm:prSet phldrT="[Text]" custT="1"/>
      <dgm:spPr/>
      <dgm:t>
        <a:bodyPr/>
        <a:lstStyle/>
        <a:p>
          <a:pPr algn="l"/>
          <a:r>
            <a:rPr lang="en-US" sz="2000" dirty="0" smtClean="0">
              <a:latin typeface="+mj-lt"/>
            </a:rPr>
            <a:t>Career and Technical Education</a:t>
          </a:r>
        </a:p>
        <a:p>
          <a:pPr algn="l"/>
          <a:r>
            <a:rPr lang="en-US" sz="2000" dirty="0">
              <a:latin typeface="+mj-lt"/>
            </a:rPr>
            <a:t>Dropout Prevention</a:t>
          </a:r>
        </a:p>
        <a:p>
          <a:pPr algn="l"/>
          <a:r>
            <a:rPr lang="en-US" sz="2000" dirty="0">
              <a:latin typeface="+mj-lt"/>
            </a:rPr>
            <a:t>Earn N Learn</a:t>
          </a:r>
        </a:p>
        <a:p>
          <a:pPr algn="l"/>
          <a:r>
            <a:rPr lang="en-US" sz="2000" dirty="0">
              <a:latin typeface="+mj-lt"/>
            </a:rPr>
            <a:t>Energy Workforce Development</a:t>
          </a:r>
        </a:p>
        <a:p>
          <a:pPr algn="l"/>
          <a:r>
            <a:rPr lang="en-US" sz="2000" dirty="0">
              <a:latin typeface="+mj-lt"/>
            </a:rPr>
            <a:t>Mentoring</a:t>
          </a:r>
        </a:p>
        <a:p>
          <a:pPr algn="l"/>
          <a:r>
            <a:rPr lang="en-US" sz="2000" dirty="0">
              <a:latin typeface="+mj-lt"/>
            </a:rPr>
            <a:t>Middle School </a:t>
          </a:r>
        </a:p>
        <a:p>
          <a:pPr algn="l"/>
          <a:r>
            <a:rPr lang="en-US" sz="2000" dirty="0">
              <a:latin typeface="+mj-lt"/>
            </a:rPr>
            <a:t>Ninth Grade Success</a:t>
          </a:r>
        </a:p>
        <a:p>
          <a:pPr algn="l"/>
          <a:r>
            <a:rPr lang="en-US" sz="2000" dirty="0">
              <a:latin typeface="+mj-lt"/>
            </a:rPr>
            <a:t>Post-Secondary Preparation</a:t>
          </a:r>
        </a:p>
        <a:p>
          <a:pPr algn="l"/>
          <a:r>
            <a:rPr lang="en-US" sz="2000" dirty="0">
              <a:latin typeface="+mj-lt"/>
            </a:rPr>
            <a:t>Post-Secondary Retention</a:t>
          </a:r>
        </a:p>
        <a:p>
          <a:pPr algn="l"/>
          <a:r>
            <a:rPr lang="en-US" sz="2000" dirty="0">
              <a:latin typeface="+mj-lt"/>
            </a:rPr>
            <a:t>Summer Programs </a:t>
          </a:r>
        </a:p>
        <a:p>
          <a:pPr algn="l"/>
          <a:r>
            <a:rPr lang="en-US" sz="2000" dirty="0" smtClean="0">
              <a:latin typeface="+mj-lt"/>
            </a:rPr>
            <a:t>Volunteers</a:t>
          </a:r>
        </a:p>
        <a:p>
          <a:pPr algn="ctr"/>
          <a:endParaRPr lang="en-US" sz="2000" dirty="0">
            <a:latin typeface="+mj-lt"/>
          </a:endParaRPr>
        </a:p>
      </dgm:t>
    </dgm:pt>
    <dgm:pt modelId="{69DF620A-E7A0-644A-9545-C9CA3718E155}" type="parTrans" cxnId="{41C0FEAF-C96D-8445-8E45-0BB22B4137C2}">
      <dgm:prSet/>
      <dgm:spPr/>
      <dgm:t>
        <a:bodyPr/>
        <a:lstStyle/>
        <a:p>
          <a:endParaRPr lang="en-US"/>
        </a:p>
      </dgm:t>
    </dgm:pt>
    <dgm:pt modelId="{90D3F0FB-94FB-1A4D-A110-9C7072A41243}" type="sibTrans" cxnId="{41C0FEAF-C96D-8445-8E45-0BB22B4137C2}">
      <dgm:prSet/>
      <dgm:spPr/>
      <dgm:t>
        <a:bodyPr/>
        <a:lstStyle/>
        <a:p>
          <a:endParaRPr lang="en-US"/>
        </a:p>
      </dgm:t>
    </dgm:pt>
    <dgm:pt modelId="{9E2B3B4B-D473-EC47-A59B-DCDFB88D0964}" type="pres">
      <dgm:prSet presAssocID="{7205B643-953E-8940-8885-91557E59C6C3}" presName="hierChild1" presStyleCnt="0">
        <dgm:presLayoutVars>
          <dgm:chPref val="1"/>
          <dgm:dir/>
          <dgm:animOne val="branch"/>
          <dgm:animLvl val="lvl"/>
          <dgm:resizeHandles/>
        </dgm:presLayoutVars>
      </dgm:prSet>
      <dgm:spPr/>
      <dgm:t>
        <a:bodyPr/>
        <a:lstStyle/>
        <a:p>
          <a:endParaRPr lang="en-US"/>
        </a:p>
      </dgm:t>
    </dgm:pt>
    <dgm:pt modelId="{396BB4DA-0404-0D4B-999B-BC8EEF303CB0}" type="pres">
      <dgm:prSet presAssocID="{12C14108-F286-9442-B9F6-1C700E186741}" presName="hierRoot1" presStyleCnt="0"/>
      <dgm:spPr/>
    </dgm:pt>
    <dgm:pt modelId="{DFA86D6B-2F21-A84F-9463-55A79B41E5DA}" type="pres">
      <dgm:prSet presAssocID="{12C14108-F286-9442-B9F6-1C700E186741}" presName="composite" presStyleCnt="0"/>
      <dgm:spPr/>
    </dgm:pt>
    <dgm:pt modelId="{23EADD4E-A51A-4240-BE6F-ADECDFE96905}" type="pres">
      <dgm:prSet presAssocID="{12C14108-F286-9442-B9F6-1C700E186741}" presName="background" presStyleLbl="node0" presStyleIdx="0" presStyleCnt="1"/>
      <dgm:spPr/>
    </dgm:pt>
    <dgm:pt modelId="{A627EE7A-8DCA-B146-A624-184A34F8BA7F}" type="pres">
      <dgm:prSet presAssocID="{12C14108-F286-9442-B9F6-1C700E186741}" presName="text" presStyleLbl="fgAcc0" presStyleIdx="0" presStyleCnt="1" custScaleX="97105" custScaleY="30744" custLinFactNeighborX="2805" custLinFactNeighborY="9497">
        <dgm:presLayoutVars>
          <dgm:chPref val="3"/>
        </dgm:presLayoutVars>
      </dgm:prSet>
      <dgm:spPr/>
      <dgm:t>
        <a:bodyPr/>
        <a:lstStyle/>
        <a:p>
          <a:endParaRPr lang="en-US"/>
        </a:p>
      </dgm:t>
    </dgm:pt>
    <dgm:pt modelId="{013A58DC-8F46-344D-8BC4-A25A5E265991}" type="pres">
      <dgm:prSet presAssocID="{12C14108-F286-9442-B9F6-1C700E186741}" presName="hierChild2" presStyleCnt="0"/>
      <dgm:spPr/>
    </dgm:pt>
    <dgm:pt modelId="{B4AAAA94-CB5C-2946-A509-4D90CD197BC4}" type="pres">
      <dgm:prSet presAssocID="{69DF620A-E7A0-644A-9545-C9CA3718E155}" presName="Name10" presStyleLbl="parChTrans1D2" presStyleIdx="0" presStyleCnt="1"/>
      <dgm:spPr/>
      <dgm:t>
        <a:bodyPr/>
        <a:lstStyle/>
        <a:p>
          <a:endParaRPr lang="en-US"/>
        </a:p>
      </dgm:t>
    </dgm:pt>
    <dgm:pt modelId="{A3ACD331-781E-334B-B014-EF3D6B4E0F05}" type="pres">
      <dgm:prSet presAssocID="{50EFC96E-AB2B-ED41-A4CE-21AC4E8B45FB}" presName="hierRoot2" presStyleCnt="0"/>
      <dgm:spPr/>
    </dgm:pt>
    <dgm:pt modelId="{BF381173-DE4D-6C4F-BDD9-8CAE69E6CA39}" type="pres">
      <dgm:prSet presAssocID="{50EFC96E-AB2B-ED41-A4CE-21AC4E8B45FB}" presName="composite2" presStyleCnt="0"/>
      <dgm:spPr/>
    </dgm:pt>
    <dgm:pt modelId="{7BC706BA-0AEC-F34F-B73F-0E1AA0141268}" type="pres">
      <dgm:prSet presAssocID="{50EFC96E-AB2B-ED41-A4CE-21AC4E8B45FB}" presName="background2" presStyleLbl="node2" presStyleIdx="0" presStyleCnt="1"/>
      <dgm:spPr/>
    </dgm:pt>
    <dgm:pt modelId="{7CEF214F-8B3C-8145-AE0F-5ED51F5C5A7B}" type="pres">
      <dgm:prSet presAssocID="{50EFC96E-AB2B-ED41-A4CE-21AC4E8B45FB}" presName="text2" presStyleLbl="fgAcc2" presStyleIdx="0" presStyleCnt="1" custScaleX="160279" custScaleY="253423" custLinFactNeighborX="2022" custLinFactNeighborY="-11377">
        <dgm:presLayoutVars>
          <dgm:chPref val="3"/>
        </dgm:presLayoutVars>
      </dgm:prSet>
      <dgm:spPr/>
      <dgm:t>
        <a:bodyPr/>
        <a:lstStyle/>
        <a:p>
          <a:endParaRPr lang="en-US"/>
        </a:p>
      </dgm:t>
    </dgm:pt>
    <dgm:pt modelId="{D66CA9C6-846A-B243-A3AA-39933385D56A}" type="pres">
      <dgm:prSet presAssocID="{50EFC96E-AB2B-ED41-A4CE-21AC4E8B45FB}" presName="hierChild3" presStyleCnt="0"/>
      <dgm:spPr/>
    </dgm:pt>
  </dgm:ptLst>
  <dgm:cxnLst>
    <dgm:cxn modelId="{41C0FEAF-C96D-8445-8E45-0BB22B4137C2}" srcId="{12C14108-F286-9442-B9F6-1C700E186741}" destId="{50EFC96E-AB2B-ED41-A4CE-21AC4E8B45FB}" srcOrd="0" destOrd="0" parTransId="{69DF620A-E7A0-644A-9545-C9CA3718E155}" sibTransId="{90D3F0FB-94FB-1A4D-A110-9C7072A41243}"/>
    <dgm:cxn modelId="{3CD5A158-3E67-BA43-A64A-4D66CFF60A6D}" type="presOf" srcId="{12C14108-F286-9442-B9F6-1C700E186741}" destId="{A627EE7A-8DCA-B146-A624-184A34F8BA7F}" srcOrd="0" destOrd="0" presId="urn:microsoft.com/office/officeart/2005/8/layout/hierarchy1"/>
    <dgm:cxn modelId="{55972727-3F12-F54C-BD57-850DD631F626}" type="presOf" srcId="{50EFC96E-AB2B-ED41-A4CE-21AC4E8B45FB}" destId="{7CEF214F-8B3C-8145-AE0F-5ED51F5C5A7B}" srcOrd="0" destOrd="0" presId="urn:microsoft.com/office/officeart/2005/8/layout/hierarchy1"/>
    <dgm:cxn modelId="{3029BBFF-02EB-CE40-BA81-AD41B6A06D80}" type="presOf" srcId="{69DF620A-E7A0-644A-9545-C9CA3718E155}" destId="{B4AAAA94-CB5C-2946-A509-4D90CD197BC4}" srcOrd="0" destOrd="0" presId="urn:microsoft.com/office/officeart/2005/8/layout/hierarchy1"/>
    <dgm:cxn modelId="{E434B6A5-5B76-B444-89B4-7BC641C66855}" type="presOf" srcId="{7205B643-953E-8940-8885-91557E59C6C3}" destId="{9E2B3B4B-D473-EC47-A59B-DCDFB88D0964}" srcOrd="0" destOrd="0" presId="urn:microsoft.com/office/officeart/2005/8/layout/hierarchy1"/>
    <dgm:cxn modelId="{283AF495-462D-2A4A-82F9-269DD8F81137}" srcId="{7205B643-953E-8940-8885-91557E59C6C3}" destId="{12C14108-F286-9442-B9F6-1C700E186741}" srcOrd="0" destOrd="0" parTransId="{DB1273F4-3499-6A4E-A6FB-F65093A15497}" sibTransId="{2054ACCC-3FE7-114E-B03E-FFF658788E1E}"/>
    <dgm:cxn modelId="{5DDA5419-6BFA-8547-8FD4-F7FCB84F8AFC}" type="presParOf" srcId="{9E2B3B4B-D473-EC47-A59B-DCDFB88D0964}" destId="{396BB4DA-0404-0D4B-999B-BC8EEF303CB0}" srcOrd="0" destOrd="0" presId="urn:microsoft.com/office/officeart/2005/8/layout/hierarchy1"/>
    <dgm:cxn modelId="{A2462815-2A38-844D-99B5-C520C177CD31}" type="presParOf" srcId="{396BB4DA-0404-0D4B-999B-BC8EEF303CB0}" destId="{DFA86D6B-2F21-A84F-9463-55A79B41E5DA}" srcOrd="0" destOrd="0" presId="urn:microsoft.com/office/officeart/2005/8/layout/hierarchy1"/>
    <dgm:cxn modelId="{1F22B77C-DFAB-E34E-B57B-B2040B0AA1C3}" type="presParOf" srcId="{DFA86D6B-2F21-A84F-9463-55A79B41E5DA}" destId="{23EADD4E-A51A-4240-BE6F-ADECDFE96905}" srcOrd="0" destOrd="0" presId="urn:microsoft.com/office/officeart/2005/8/layout/hierarchy1"/>
    <dgm:cxn modelId="{88558DD6-E2A4-974B-B78F-B136A5A14811}" type="presParOf" srcId="{DFA86D6B-2F21-A84F-9463-55A79B41E5DA}" destId="{A627EE7A-8DCA-B146-A624-184A34F8BA7F}" srcOrd="1" destOrd="0" presId="urn:microsoft.com/office/officeart/2005/8/layout/hierarchy1"/>
    <dgm:cxn modelId="{FBE10816-325B-E640-A802-ED53B3940B1A}" type="presParOf" srcId="{396BB4DA-0404-0D4B-999B-BC8EEF303CB0}" destId="{013A58DC-8F46-344D-8BC4-A25A5E265991}" srcOrd="1" destOrd="0" presId="urn:microsoft.com/office/officeart/2005/8/layout/hierarchy1"/>
    <dgm:cxn modelId="{A05DC261-44A1-DD4B-899C-A4D14F3B5744}" type="presParOf" srcId="{013A58DC-8F46-344D-8BC4-A25A5E265991}" destId="{B4AAAA94-CB5C-2946-A509-4D90CD197BC4}" srcOrd="0" destOrd="0" presId="urn:microsoft.com/office/officeart/2005/8/layout/hierarchy1"/>
    <dgm:cxn modelId="{BABA2F38-428C-294D-9BD8-54E5135180C5}" type="presParOf" srcId="{013A58DC-8F46-344D-8BC4-A25A5E265991}" destId="{A3ACD331-781E-334B-B014-EF3D6B4E0F05}" srcOrd="1" destOrd="0" presId="urn:microsoft.com/office/officeart/2005/8/layout/hierarchy1"/>
    <dgm:cxn modelId="{B447A74A-218C-AB41-AB78-ECEC629B7873}" type="presParOf" srcId="{A3ACD331-781E-334B-B014-EF3D6B4E0F05}" destId="{BF381173-DE4D-6C4F-BDD9-8CAE69E6CA39}" srcOrd="0" destOrd="0" presId="urn:microsoft.com/office/officeart/2005/8/layout/hierarchy1"/>
    <dgm:cxn modelId="{046968A9-000B-0345-A7AD-ABF9F7133B2A}" type="presParOf" srcId="{BF381173-DE4D-6C4F-BDD9-8CAE69E6CA39}" destId="{7BC706BA-0AEC-F34F-B73F-0E1AA0141268}" srcOrd="0" destOrd="0" presId="urn:microsoft.com/office/officeart/2005/8/layout/hierarchy1"/>
    <dgm:cxn modelId="{0F3C24AB-B703-F647-8B48-32B53036AE82}" type="presParOf" srcId="{BF381173-DE4D-6C4F-BDD9-8CAE69E6CA39}" destId="{7CEF214F-8B3C-8145-AE0F-5ED51F5C5A7B}" srcOrd="1" destOrd="0" presId="urn:microsoft.com/office/officeart/2005/8/layout/hierarchy1"/>
    <dgm:cxn modelId="{95FB3807-3A70-4E45-B353-815EF6A5A451}" type="presParOf" srcId="{A3ACD331-781E-334B-B014-EF3D6B4E0F05}" destId="{D66CA9C6-846A-B243-A3AA-39933385D56A}"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ABD46D-2749-4DED-9B23-1CCEF45A88A9}" type="doc">
      <dgm:prSet loTypeId="urn:microsoft.com/office/officeart/2005/8/layout/hProcess9" loCatId="process" qsTypeId="urn:microsoft.com/office/officeart/2005/8/quickstyle/3d4" qsCatId="3D" csTypeId="urn:microsoft.com/office/officeart/2005/8/colors/accent1_2" csCatId="accent1" phldr="1"/>
      <dgm:spPr/>
      <dgm:t>
        <a:bodyPr/>
        <a:lstStyle/>
        <a:p>
          <a:endParaRPr lang="en-US"/>
        </a:p>
      </dgm:t>
    </dgm:pt>
    <dgm:pt modelId="{8696FC49-3C73-4117-974D-902BFEA0C11D}">
      <dgm:prSet phldrT="[Text]" custT="1"/>
      <dgm:spPr>
        <a:xfrm>
          <a:off x="0" y="1774168"/>
          <a:ext cx="1313726" cy="1403373"/>
        </a:xfr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b="0" dirty="0" smtClean="0">
              <a:effectLst/>
            </a:rPr>
            <a:t>Goodwill provides opportunities for students to plan for careers and to develop job readiness skills, self-sufficiency, and community engagement</a:t>
          </a:r>
          <a:endParaRPr lang="en-US" sz="1400" b="0" i="0" dirty="0">
            <a:solidFill>
              <a:sysClr val="windowText" lastClr="000000"/>
            </a:solidFill>
            <a:effectLst/>
            <a:latin typeface="Calibri"/>
            <a:ea typeface="+mn-ea"/>
            <a:cs typeface="+mn-cs"/>
          </a:endParaRPr>
        </a:p>
      </dgm:t>
    </dgm:pt>
    <dgm:pt modelId="{5BAB991E-B526-4D80-BD05-05CC91145757}" type="sibTrans" cxnId="{F42BE65C-6F22-4B75-A21C-C47EBE4ACBA4}">
      <dgm:prSet/>
      <dgm:spPr/>
      <dgm:t>
        <a:bodyPr/>
        <a:lstStyle/>
        <a:p>
          <a:endParaRPr lang="en-US" sz="1000">
            <a:solidFill>
              <a:sysClr val="windowText" lastClr="000000"/>
            </a:solidFill>
            <a:latin typeface="+mj-lt"/>
          </a:endParaRPr>
        </a:p>
      </dgm:t>
    </dgm:pt>
    <dgm:pt modelId="{884D0366-631F-4C28-AFA4-172895DA4A27}" type="parTrans" cxnId="{F42BE65C-6F22-4B75-A21C-C47EBE4ACBA4}">
      <dgm:prSet/>
      <dgm:spPr/>
      <dgm:t>
        <a:bodyPr/>
        <a:lstStyle/>
        <a:p>
          <a:endParaRPr lang="en-US" sz="1000">
            <a:solidFill>
              <a:sysClr val="windowText" lastClr="000000"/>
            </a:solidFill>
            <a:latin typeface="+mj-lt"/>
          </a:endParaRPr>
        </a:p>
      </dgm:t>
    </dgm:pt>
    <dgm:pt modelId="{2D3B4BB4-74FD-4C8C-983B-DDEFCA0A1279}">
      <dgm:prSet custT="1"/>
      <dgm:spPr/>
      <dgm:t>
        <a:bodyPr/>
        <a:lstStyle/>
        <a:p>
          <a:r>
            <a:rPr lang="en-US" sz="1400" b="0" dirty="0" smtClean="0"/>
            <a:t>Students increase in positive attitudes and workplace readiness skills </a:t>
          </a:r>
          <a:endParaRPr lang="en-US" sz="1400" b="0" dirty="0"/>
        </a:p>
      </dgm:t>
    </dgm:pt>
    <dgm:pt modelId="{542C1B96-9F5B-41E5-A4FE-7A79F2E5A030}" type="parTrans" cxnId="{91021E40-7310-43A6-8EAC-31527F01BE20}">
      <dgm:prSet/>
      <dgm:spPr/>
      <dgm:t>
        <a:bodyPr/>
        <a:lstStyle/>
        <a:p>
          <a:endParaRPr lang="en-US"/>
        </a:p>
      </dgm:t>
    </dgm:pt>
    <dgm:pt modelId="{F2AE3490-6EB4-44E0-957B-57F239326D23}" type="sibTrans" cxnId="{91021E40-7310-43A6-8EAC-31527F01BE20}">
      <dgm:prSet/>
      <dgm:spPr/>
      <dgm:t>
        <a:bodyPr/>
        <a:lstStyle/>
        <a:p>
          <a:endParaRPr lang="en-US"/>
        </a:p>
      </dgm:t>
    </dgm:pt>
    <dgm:pt modelId="{12C59878-B417-4F83-B29A-97A28F8DD7D5}">
      <dgm:prSet custT="1"/>
      <dgm:spPr/>
      <dgm:t>
        <a:bodyPr/>
        <a:lstStyle/>
        <a:p>
          <a:r>
            <a:rPr lang="en-US" sz="1400" b="0" dirty="0" smtClean="0"/>
            <a:t>Students persist and achieve in school </a:t>
          </a:r>
          <a:endParaRPr lang="en-US" sz="1400" b="0" dirty="0"/>
        </a:p>
      </dgm:t>
    </dgm:pt>
    <dgm:pt modelId="{E5CDFAE8-A870-4F7C-BF06-19053855738D}" type="parTrans" cxnId="{93B66290-2F09-4104-8E47-0EF98A377053}">
      <dgm:prSet/>
      <dgm:spPr/>
      <dgm:t>
        <a:bodyPr/>
        <a:lstStyle/>
        <a:p>
          <a:endParaRPr lang="en-US"/>
        </a:p>
      </dgm:t>
    </dgm:pt>
    <dgm:pt modelId="{FB74818B-00F3-4827-9261-72F652A28B0E}" type="sibTrans" cxnId="{93B66290-2F09-4104-8E47-0EF98A377053}">
      <dgm:prSet/>
      <dgm:spPr/>
      <dgm:t>
        <a:bodyPr/>
        <a:lstStyle/>
        <a:p>
          <a:endParaRPr lang="en-US"/>
        </a:p>
      </dgm:t>
    </dgm:pt>
    <dgm:pt modelId="{29F8F8AE-A79E-4727-8138-DF4562FC90D4}">
      <dgm:prSet custT="1"/>
      <dgm:spPr/>
      <dgm:t>
        <a:bodyPr/>
        <a:lstStyle/>
        <a:p>
          <a:r>
            <a:rPr lang="en-US" sz="1600" b="0" dirty="0" smtClean="0"/>
            <a:t>Students have academic and career success</a:t>
          </a:r>
          <a:endParaRPr lang="en-US" sz="1600" b="0" dirty="0"/>
        </a:p>
      </dgm:t>
    </dgm:pt>
    <dgm:pt modelId="{D4C7E6E1-E4A5-49FA-9D26-58C05DD3EDA1}" type="parTrans" cxnId="{88529895-478B-4EC0-97D6-42E905EA3402}">
      <dgm:prSet/>
      <dgm:spPr/>
      <dgm:t>
        <a:bodyPr/>
        <a:lstStyle/>
        <a:p>
          <a:endParaRPr lang="en-US"/>
        </a:p>
      </dgm:t>
    </dgm:pt>
    <dgm:pt modelId="{7BA3B228-FAAC-465C-B0A8-298320975B5E}" type="sibTrans" cxnId="{88529895-478B-4EC0-97D6-42E905EA3402}">
      <dgm:prSet/>
      <dgm:spPr/>
      <dgm:t>
        <a:bodyPr/>
        <a:lstStyle/>
        <a:p>
          <a:endParaRPr lang="en-US"/>
        </a:p>
      </dgm:t>
    </dgm:pt>
    <dgm:pt modelId="{889E6C2D-65D4-4F65-A954-EEB198535C0C}" type="pres">
      <dgm:prSet presAssocID="{C7ABD46D-2749-4DED-9B23-1CCEF45A88A9}" presName="CompostProcess" presStyleCnt="0">
        <dgm:presLayoutVars>
          <dgm:dir/>
          <dgm:resizeHandles val="exact"/>
        </dgm:presLayoutVars>
      </dgm:prSet>
      <dgm:spPr/>
      <dgm:t>
        <a:bodyPr/>
        <a:lstStyle/>
        <a:p>
          <a:endParaRPr lang="en-US"/>
        </a:p>
      </dgm:t>
    </dgm:pt>
    <dgm:pt modelId="{8D97D2C4-4AD5-4962-B509-52F06547E3CB}" type="pres">
      <dgm:prSet presAssocID="{C7ABD46D-2749-4DED-9B23-1CCEF45A88A9}" presName="arrow" presStyleLbl="bgShp" presStyleIdx="0" presStyleCnt="1" custScaleX="93616" custLinFactNeighborX="-5269"/>
      <dgm:spPr>
        <a:xfrm>
          <a:off x="526504" y="0"/>
          <a:ext cx="6707629" cy="514350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gm:spPr>
      <dgm:t>
        <a:bodyPr/>
        <a:lstStyle/>
        <a:p>
          <a:endParaRPr lang="en-US"/>
        </a:p>
      </dgm:t>
    </dgm:pt>
    <dgm:pt modelId="{B5143CBC-3C09-48EB-BC04-7FF3913D8358}" type="pres">
      <dgm:prSet presAssocID="{C7ABD46D-2749-4DED-9B23-1CCEF45A88A9}" presName="linearProcess" presStyleCnt="0"/>
      <dgm:spPr/>
    </dgm:pt>
    <dgm:pt modelId="{F375BCC1-1E08-42FE-BADC-C4DB644343B1}" type="pres">
      <dgm:prSet presAssocID="{8696FC49-3C73-4117-974D-902BFEA0C11D}" presName="textNode" presStyleLbl="node1" presStyleIdx="0" presStyleCnt="4" custScaleX="84533" custScaleY="129995" custLinFactNeighborX="-14534" custLinFactNeighborY="-4661">
        <dgm:presLayoutVars>
          <dgm:bulletEnabled val="1"/>
        </dgm:presLayoutVars>
      </dgm:prSet>
      <dgm:spPr>
        <a:prstGeom prst="roundRect">
          <a:avLst/>
        </a:prstGeom>
      </dgm:spPr>
      <dgm:t>
        <a:bodyPr/>
        <a:lstStyle/>
        <a:p>
          <a:endParaRPr lang="en-US"/>
        </a:p>
      </dgm:t>
    </dgm:pt>
    <dgm:pt modelId="{9324BC67-FE31-42E7-803C-D0744565A0C9}" type="pres">
      <dgm:prSet presAssocID="{5BAB991E-B526-4D80-BD05-05CC91145757}" presName="sibTrans" presStyleCnt="0"/>
      <dgm:spPr/>
    </dgm:pt>
    <dgm:pt modelId="{86D03406-59FB-4E14-BD29-ED3BF2B4CD37}" type="pres">
      <dgm:prSet presAssocID="{2D3B4BB4-74FD-4C8C-983B-DDEFCA0A1279}" presName="textNode" presStyleLbl="node1" presStyleIdx="1" presStyleCnt="4" custScaleX="98110" custScaleY="88801">
        <dgm:presLayoutVars>
          <dgm:bulletEnabled val="1"/>
        </dgm:presLayoutVars>
      </dgm:prSet>
      <dgm:spPr/>
      <dgm:t>
        <a:bodyPr/>
        <a:lstStyle/>
        <a:p>
          <a:endParaRPr lang="en-US"/>
        </a:p>
      </dgm:t>
    </dgm:pt>
    <dgm:pt modelId="{3023B254-70CB-4C33-AFDD-96140BA2DD47}" type="pres">
      <dgm:prSet presAssocID="{F2AE3490-6EB4-44E0-957B-57F239326D23}" presName="sibTrans" presStyleCnt="0"/>
      <dgm:spPr/>
    </dgm:pt>
    <dgm:pt modelId="{46E56822-2638-4D50-9845-66B24171DC73}" type="pres">
      <dgm:prSet presAssocID="{12C59878-B417-4F83-B29A-97A28F8DD7D5}" presName="textNode" presStyleLbl="node1" presStyleIdx="2" presStyleCnt="4" custScaleX="82472" custScaleY="88801">
        <dgm:presLayoutVars>
          <dgm:bulletEnabled val="1"/>
        </dgm:presLayoutVars>
      </dgm:prSet>
      <dgm:spPr/>
      <dgm:t>
        <a:bodyPr/>
        <a:lstStyle/>
        <a:p>
          <a:endParaRPr lang="en-US"/>
        </a:p>
      </dgm:t>
    </dgm:pt>
    <dgm:pt modelId="{7B5FD9E9-1ED1-4AF8-8955-C592ED99DB96}" type="pres">
      <dgm:prSet presAssocID="{FB74818B-00F3-4827-9261-72F652A28B0E}" presName="sibTrans" presStyleCnt="0"/>
      <dgm:spPr/>
    </dgm:pt>
    <dgm:pt modelId="{128D0AF8-1C6A-4A34-BCED-AB1A06153DC6}" type="pres">
      <dgm:prSet presAssocID="{29F8F8AE-A79E-4727-8138-DF4562FC90D4}" presName="textNode" presStyleLbl="node1" presStyleIdx="3" presStyleCnt="4" custScaleX="70691">
        <dgm:presLayoutVars>
          <dgm:bulletEnabled val="1"/>
        </dgm:presLayoutVars>
      </dgm:prSet>
      <dgm:spPr/>
      <dgm:t>
        <a:bodyPr/>
        <a:lstStyle/>
        <a:p>
          <a:endParaRPr lang="en-US"/>
        </a:p>
      </dgm:t>
    </dgm:pt>
  </dgm:ptLst>
  <dgm:cxnLst>
    <dgm:cxn modelId="{88529895-478B-4EC0-97D6-42E905EA3402}" srcId="{C7ABD46D-2749-4DED-9B23-1CCEF45A88A9}" destId="{29F8F8AE-A79E-4727-8138-DF4562FC90D4}" srcOrd="3" destOrd="0" parTransId="{D4C7E6E1-E4A5-49FA-9D26-58C05DD3EDA1}" sibTransId="{7BA3B228-FAAC-465C-B0A8-298320975B5E}"/>
    <dgm:cxn modelId="{324D12FD-7251-4745-A313-E649EBCE47DB}" type="presOf" srcId="{29F8F8AE-A79E-4727-8138-DF4562FC90D4}" destId="{128D0AF8-1C6A-4A34-BCED-AB1A06153DC6}" srcOrd="0" destOrd="0" presId="urn:microsoft.com/office/officeart/2005/8/layout/hProcess9"/>
    <dgm:cxn modelId="{F42BE65C-6F22-4B75-A21C-C47EBE4ACBA4}" srcId="{C7ABD46D-2749-4DED-9B23-1CCEF45A88A9}" destId="{8696FC49-3C73-4117-974D-902BFEA0C11D}" srcOrd="0" destOrd="0" parTransId="{884D0366-631F-4C28-AFA4-172895DA4A27}" sibTransId="{5BAB991E-B526-4D80-BD05-05CC91145757}"/>
    <dgm:cxn modelId="{15AEAA67-CBF6-4145-91DA-91A81AFA467E}" type="presOf" srcId="{2D3B4BB4-74FD-4C8C-983B-DDEFCA0A1279}" destId="{86D03406-59FB-4E14-BD29-ED3BF2B4CD37}" srcOrd="0" destOrd="0" presId="urn:microsoft.com/office/officeart/2005/8/layout/hProcess9"/>
    <dgm:cxn modelId="{07C321F9-87D0-4AB8-9E80-7983E2FF2BB0}" type="presOf" srcId="{8696FC49-3C73-4117-974D-902BFEA0C11D}" destId="{F375BCC1-1E08-42FE-BADC-C4DB644343B1}" srcOrd="0" destOrd="0" presId="urn:microsoft.com/office/officeart/2005/8/layout/hProcess9"/>
    <dgm:cxn modelId="{C51A8080-0DCB-44BE-B97F-56086F5CBB1A}" type="presOf" srcId="{12C59878-B417-4F83-B29A-97A28F8DD7D5}" destId="{46E56822-2638-4D50-9845-66B24171DC73}" srcOrd="0" destOrd="0" presId="urn:microsoft.com/office/officeart/2005/8/layout/hProcess9"/>
    <dgm:cxn modelId="{91021E40-7310-43A6-8EAC-31527F01BE20}" srcId="{C7ABD46D-2749-4DED-9B23-1CCEF45A88A9}" destId="{2D3B4BB4-74FD-4C8C-983B-DDEFCA0A1279}" srcOrd="1" destOrd="0" parTransId="{542C1B96-9F5B-41E5-A4FE-7A79F2E5A030}" sibTransId="{F2AE3490-6EB4-44E0-957B-57F239326D23}"/>
    <dgm:cxn modelId="{D92204D5-D17B-4B3F-8AEA-490F3987CCFA}" type="presOf" srcId="{C7ABD46D-2749-4DED-9B23-1CCEF45A88A9}" destId="{889E6C2D-65D4-4F65-A954-EEB198535C0C}" srcOrd="0" destOrd="0" presId="urn:microsoft.com/office/officeart/2005/8/layout/hProcess9"/>
    <dgm:cxn modelId="{93B66290-2F09-4104-8E47-0EF98A377053}" srcId="{C7ABD46D-2749-4DED-9B23-1CCEF45A88A9}" destId="{12C59878-B417-4F83-B29A-97A28F8DD7D5}" srcOrd="2" destOrd="0" parTransId="{E5CDFAE8-A870-4F7C-BF06-19053855738D}" sibTransId="{FB74818B-00F3-4827-9261-72F652A28B0E}"/>
    <dgm:cxn modelId="{2C345B37-9D0D-455C-B559-1A9FF49B80F7}" type="presParOf" srcId="{889E6C2D-65D4-4F65-A954-EEB198535C0C}" destId="{8D97D2C4-4AD5-4962-B509-52F06547E3CB}" srcOrd="0" destOrd="0" presId="urn:microsoft.com/office/officeart/2005/8/layout/hProcess9"/>
    <dgm:cxn modelId="{2E4E125D-F40C-49F2-A93A-4AFFF8436097}" type="presParOf" srcId="{889E6C2D-65D4-4F65-A954-EEB198535C0C}" destId="{B5143CBC-3C09-48EB-BC04-7FF3913D8358}" srcOrd="1" destOrd="0" presId="urn:microsoft.com/office/officeart/2005/8/layout/hProcess9"/>
    <dgm:cxn modelId="{4F6A9AF8-93A4-4E25-9FE5-836A204E6A3A}" type="presParOf" srcId="{B5143CBC-3C09-48EB-BC04-7FF3913D8358}" destId="{F375BCC1-1E08-42FE-BADC-C4DB644343B1}" srcOrd="0" destOrd="0" presId="urn:microsoft.com/office/officeart/2005/8/layout/hProcess9"/>
    <dgm:cxn modelId="{17E077CD-1099-4A5B-B4D1-93DD2DA18975}" type="presParOf" srcId="{B5143CBC-3C09-48EB-BC04-7FF3913D8358}" destId="{9324BC67-FE31-42E7-803C-D0744565A0C9}" srcOrd="1" destOrd="0" presId="urn:microsoft.com/office/officeart/2005/8/layout/hProcess9"/>
    <dgm:cxn modelId="{84F338F7-432C-49B1-9536-0D94758A1FC3}" type="presParOf" srcId="{B5143CBC-3C09-48EB-BC04-7FF3913D8358}" destId="{86D03406-59FB-4E14-BD29-ED3BF2B4CD37}" srcOrd="2" destOrd="0" presId="urn:microsoft.com/office/officeart/2005/8/layout/hProcess9"/>
    <dgm:cxn modelId="{FB39D5B5-21B2-4FB8-BA35-36B959B14431}" type="presParOf" srcId="{B5143CBC-3C09-48EB-BC04-7FF3913D8358}" destId="{3023B254-70CB-4C33-AFDD-96140BA2DD47}" srcOrd="3" destOrd="0" presId="urn:microsoft.com/office/officeart/2005/8/layout/hProcess9"/>
    <dgm:cxn modelId="{08EE1BFA-35FD-4C7A-9E1D-FDE3AB4E7922}" type="presParOf" srcId="{B5143CBC-3C09-48EB-BC04-7FF3913D8358}" destId="{46E56822-2638-4D50-9845-66B24171DC73}" srcOrd="4" destOrd="0" presId="urn:microsoft.com/office/officeart/2005/8/layout/hProcess9"/>
    <dgm:cxn modelId="{F867E308-242E-4F39-AF47-45E64ACD3081}" type="presParOf" srcId="{B5143CBC-3C09-48EB-BC04-7FF3913D8358}" destId="{7B5FD9E9-1ED1-4AF8-8955-C592ED99DB96}" srcOrd="5" destOrd="0" presId="urn:microsoft.com/office/officeart/2005/8/layout/hProcess9"/>
    <dgm:cxn modelId="{444617CC-E723-468A-8CB5-8FE6730C70D9}" type="presParOf" srcId="{B5143CBC-3C09-48EB-BC04-7FF3913D8358}" destId="{128D0AF8-1C6A-4A34-BCED-AB1A06153DC6}"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05B643-953E-8940-8885-91557E59C6C3}"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D0B0FA53-7836-144E-852F-A66208A56D51}">
      <dgm:prSet phldrT="[Text]" custT="1"/>
      <dgm:spPr/>
      <dgm:t>
        <a:bodyPr/>
        <a:lstStyle/>
        <a:p>
          <a:r>
            <a:rPr lang="en-US" sz="1400" dirty="0" smtClean="0">
              <a:latin typeface="+mj-lt"/>
            </a:rPr>
            <a:t>Career </a:t>
          </a:r>
          <a:r>
            <a:rPr lang="en-US" sz="1400" dirty="0">
              <a:latin typeface="+mj-lt"/>
            </a:rPr>
            <a:t>Development</a:t>
          </a:r>
        </a:p>
      </dgm:t>
    </dgm:pt>
    <dgm:pt modelId="{73DE245F-4022-4549-BACA-74F7ACD0D8AF}" type="parTrans" cxnId="{E1987F92-88EA-8747-9D68-B2B61DC4DB89}">
      <dgm:prSet/>
      <dgm:spPr/>
      <dgm:t>
        <a:bodyPr/>
        <a:lstStyle/>
        <a:p>
          <a:endParaRPr lang="en-US">
            <a:latin typeface="+mj-lt"/>
          </a:endParaRPr>
        </a:p>
      </dgm:t>
    </dgm:pt>
    <dgm:pt modelId="{63A742E7-A4BD-9A48-A527-A24637159F21}" type="sibTrans" cxnId="{E1987F92-88EA-8747-9D68-B2B61DC4DB89}">
      <dgm:prSet/>
      <dgm:spPr/>
      <dgm:t>
        <a:bodyPr/>
        <a:lstStyle/>
        <a:p>
          <a:endParaRPr lang="en-US"/>
        </a:p>
      </dgm:t>
    </dgm:pt>
    <dgm:pt modelId="{6DC05737-FD79-E749-A487-DD5075EE385A}">
      <dgm:prSet phldrT="[Text]" custT="1"/>
      <dgm:spPr/>
      <dgm:t>
        <a:bodyPr/>
        <a:lstStyle/>
        <a:p>
          <a:pPr algn="l"/>
          <a:endParaRPr lang="en-US" sz="1100" baseline="0" dirty="0">
            <a:latin typeface="+mj-lt"/>
          </a:endParaRPr>
        </a:p>
        <a:p>
          <a:pPr algn="l"/>
          <a:r>
            <a:rPr lang="en-US" sz="1100" baseline="0" dirty="0" err="1">
              <a:latin typeface="+mj-lt"/>
            </a:rPr>
            <a:t>AgrAbility</a:t>
          </a:r>
          <a:endParaRPr lang="en-US" sz="1100" baseline="0" dirty="0" smtClean="0">
            <a:latin typeface="+mj-lt"/>
          </a:endParaRPr>
        </a:p>
        <a:p>
          <a:pPr algn="l"/>
          <a:r>
            <a:rPr lang="en-US" sz="1100" baseline="0" dirty="0" smtClean="0">
              <a:latin typeface="+mj-lt"/>
            </a:rPr>
            <a:t>Career </a:t>
          </a:r>
          <a:r>
            <a:rPr lang="en-US" sz="1100" baseline="0" dirty="0">
              <a:latin typeface="+mj-lt"/>
            </a:rPr>
            <a:t>Connection Centers</a:t>
          </a:r>
        </a:p>
        <a:p>
          <a:pPr algn="l"/>
          <a:r>
            <a:rPr lang="en-US" sz="1100" baseline="0" dirty="0">
              <a:latin typeface="+mj-lt"/>
            </a:rPr>
            <a:t>Get a job</a:t>
          </a:r>
        </a:p>
        <a:p>
          <a:pPr algn="l"/>
          <a:r>
            <a:rPr lang="en-US" sz="1100" baseline="0" dirty="0">
              <a:latin typeface="+mj-lt"/>
            </a:rPr>
            <a:t>Get a better job</a:t>
          </a:r>
        </a:p>
        <a:p>
          <a:pPr algn="l"/>
          <a:r>
            <a:rPr lang="en-US" sz="1100" baseline="0" dirty="0">
              <a:latin typeface="+mj-lt"/>
            </a:rPr>
            <a:t>Get a career</a:t>
          </a:r>
        </a:p>
        <a:p>
          <a:pPr algn="l"/>
          <a:r>
            <a:rPr lang="en-US" sz="1100" baseline="0" dirty="0">
              <a:latin typeface="+mj-lt"/>
            </a:rPr>
            <a:t>Fatherhood</a:t>
          </a:r>
        </a:p>
        <a:p>
          <a:pPr algn="ctr"/>
          <a:endParaRPr lang="en-US" sz="1600" dirty="0">
            <a:latin typeface="+mj-lt"/>
          </a:endParaRPr>
        </a:p>
      </dgm:t>
    </dgm:pt>
    <dgm:pt modelId="{F75C016C-ECFC-DF41-BAFF-166361F81DEC}" type="parTrans" cxnId="{62EF1979-762D-A344-96F9-69F5E52DF867}">
      <dgm:prSet/>
      <dgm:spPr/>
      <dgm:t>
        <a:bodyPr/>
        <a:lstStyle/>
        <a:p>
          <a:endParaRPr lang="en-US">
            <a:latin typeface="+mj-lt"/>
          </a:endParaRPr>
        </a:p>
      </dgm:t>
    </dgm:pt>
    <dgm:pt modelId="{A6AFC382-0DC0-A449-98B1-7EEC718B5DFD}" type="sibTrans" cxnId="{62EF1979-762D-A344-96F9-69F5E52DF867}">
      <dgm:prSet/>
      <dgm:spPr/>
      <dgm:t>
        <a:bodyPr/>
        <a:lstStyle/>
        <a:p>
          <a:endParaRPr lang="en-US"/>
        </a:p>
      </dgm:t>
    </dgm:pt>
    <dgm:pt modelId="{C4F0170B-281E-F34B-834C-5C9498041398}">
      <dgm:prSet phldrT="[Text]" custT="1"/>
      <dgm:spPr/>
      <dgm:t>
        <a:bodyPr/>
        <a:lstStyle/>
        <a:p>
          <a:r>
            <a:rPr lang="en-US" sz="1400" dirty="0">
              <a:latin typeface="+mj-lt"/>
            </a:rPr>
            <a:t>Community Employment </a:t>
          </a:r>
        </a:p>
      </dgm:t>
    </dgm:pt>
    <dgm:pt modelId="{99B993E2-1F74-B944-9EE2-29FFFFE12FD4}" type="parTrans" cxnId="{07733D35-3A61-FD45-B7FC-8A0A4431041E}">
      <dgm:prSet/>
      <dgm:spPr/>
      <dgm:t>
        <a:bodyPr/>
        <a:lstStyle/>
        <a:p>
          <a:endParaRPr lang="en-US">
            <a:latin typeface="+mj-lt"/>
          </a:endParaRPr>
        </a:p>
      </dgm:t>
    </dgm:pt>
    <dgm:pt modelId="{81760CF8-9A15-3D49-839D-611298C68ACF}" type="sibTrans" cxnId="{07733D35-3A61-FD45-B7FC-8A0A4431041E}">
      <dgm:prSet/>
      <dgm:spPr/>
      <dgm:t>
        <a:bodyPr/>
        <a:lstStyle/>
        <a:p>
          <a:endParaRPr lang="en-US"/>
        </a:p>
      </dgm:t>
    </dgm:pt>
    <dgm:pt modelId="{227EECEB-9D7D-E842-9552-3E5674C9CBF7}">
      <dgm:prSet phldrT="[Text]" custT="1"/>
      <dgm:spPr/>
      <dgm:t>
        <a:bodyPr/>
        <a:lstStyle/>
        <a:p>
          <a:r>
            <a:rPr lang="en-US" sz="1400" dirty="0">
              <a:latin typeface="+mj-lt"/>
            </a:rPr>
            <a:t>Youth Services</a:t>
          </a:r>
        </a:p>
      </dgm:t>
    </dgm:pt>
    <dgm:pt modelId="{C2C1B95A-8452-6241-B43A-D02B9A8285B3}" type="parTrans" cxnId="{D595675A-F9B0-224C-B40B-3B407DEE16D9}">
      <dgm:prSet/>
      <dgm:spPr/>
      <dgm:t>
        <a:bodyPr/>
        <a:lstStyle/>
        <a:p>
          <a:endParaRPr lang="en-US">
            <a:latin typeface="+mj-lt"/>
          </a:endParaRPr>
        </a:p>
      </dgm:t>
    </dgm:pt>
    <dgm:pt modelId="{A92E15B1-B2FE-A94F-A71E-0EFCECBF6B1B}" type="sibTrans" cxnId="{D595675A-F9B0-224C-B40B-3B407DEE16D9}">
      <dgm:prSet/>
      <dgm:spPr/>
      <dgm:t>
        <a:bodyPr/>
        <a:lstStyle/>
        <a:p>
          <a:endParaRPr lang="en-US"/>
        </a:p>
      </dgm:t>
    </dgm:pt>
    <dgm:pt modelId="{12C14108-F286-9442-B9F6-1C700E186741}">
      <dgm:prSet phldrT="[Text]" custT="1"/>
      <dgm:spPr/>
      <dgm:t>
        <a:bodyPr/>
        <a:lstStyle/>
        <a:p>
          <a:pPr algn="l"/>
          <a:r>
            <a:rPr lang="en-US" sz="1100">
              <a:latin typeface="+mj-lt"/>
            </a:rPr>
            <a:t>Art Program</a:t>
          </a:r>
        </a:p>
        <a:p>
          <a:pPr algn="l"/>
          <a:r>
            <a:rPr lang="en-US" sz="1100">
              <a:latin typeface="+mj-lt"/>
            </a:rPr>
            <a:t>Deaf Services</a:t>
          </a:r>
        </a:p>
        <a:p>
          <a:pPr algn="l"/>
          <a:r>
            <a:rPr lang="en-US" sz="1100">
              <a:latin typeface="+mj-lt"/>
            </a:rPr>
            <a:t>Life Enrichment, Supportive Living, and Good Stuff</a:t>
          </a:r>
        </a:p>
        <a:p>
          <a:pPr algn="l"/>
          <a:r>
            <a:rPr lang="en-US" sz="1100">
              <a:latin typeface="+mj-lt"/>
            </a:rPr>
            <a:t>Supported Employment</a:t>
          </a:r>
        </a:p>
        <a:p>
          <a:pPr algn="l"/>
          <a:r>
            <a:rPr lang="en-US" sz="1100">
              <a:latin typeface="+mj-lt"/>
            </a:rPr>
            <a:t>Work Activities</a:t>
          </a:r>
        </a:p>
      </dgm:t>
    </dgm:pt>
    <dgm:pt modelId="{DB1273F4-3499-6A4E-A6FB-F65093A15497}" type="parTrans" cxnId="{283AF495-462D-2A4A-82F9-269DD8F81137}">
      <dgm:prSet/>
      <dgm:spPr/>
      <dgm:t>
        <a:bodyPr/>
        <a:lstStyle/>
        <a:p>
          <a:endParaRPr lang="en-US">
            <a:latin typeface="+mj-lt"/>
          </a:endParaRPr>
        </a:p>
      </dgm:t>
    </dgm:pt>
    <dgm:pt modelId="{2054ACCC-3FE7-114E-B03E-FFF658788E1E}" type="sibTrans" cxnId="{283AF495-462D-2A4A-82F9-269DD8F81137}">
      <dgm:prSet/>
      <dgm:spPr/>
      <dgm:t>
        <a:bodyPr/>
        <a:lstStyle/>
        <a:p>
          <a:endParaRPr lang="en-US"/>
        </a:p>
      </dgm:t>
    </dgm:pt>
    <dgm:pt modelId="{50EFC96E-AB2B-ED41-A4CE-21AC4E8B45FB}">
      <dgm:prSet phldrT="[Text]" custT="1"/>
      <dgm:spPr/>
      <dgm:t>
        <a:bodyPr/>
        <a:lstStyle/>
        <a:p>
          <a:pPr algn="l"/>
          <a:r>
            <a:rPr lang="en-US" sz="1100" dirty="0">
              <a:latin typeface="+mj-lt"/>
            </a:rPr>
            <a:t>CTE</a:t>
          </a:r>
        </a:p>
        <a:p>
          <a:pPr algn="l"/>
          <a:r>
            <a:rPr lang="en-US" sz="1100" dirty="0">
              <a:latin typeface="+mj-lt"/>
            </a:rPr>
            <a:t>Dropout Prevention</a:t>
          </a:r>
        </a:p>
        <a:p>
          <a:pPr algn="l"/>
          <a:r>
            <a:rPr lang="en-US" sz="1100" dirty="0">
              <a:latin typeface="+mj-lt"/>
            </a:rPr>
            <a:t>Earn N Learn</a:t>
          </a:r>
        </a:p>
        <a:p>
          <a:pPr algn="l"/>
          <a:r>
            <a:rPr lang="en-US" sz="1100" dirty="0">
              <a:latin typeface="+mj-lt"/>
            </a:rPr>
            <a:t>Energy Workforce Development</a:t>
          </a:r>
        </a:p>
        <a:p>
          <a:pPr algn="l"/>
          <a:r>
            <a:rPr lang="en-US" sz="1100" dirty="0">
              <a:latin typeface="+mj-lt"/>
            </a:rPr>
            <a:t>Mentoring</a:t>
          </a:r>
        </a:p>
        <a:p>
          <a:pPr algn="l"/>
          <a:r>
            <a:rPr lang="en-US" sz="1100" dirty="0">
              <a:latin typeface="+mj-lt"/>
            </a:rPr>
            <a:t>Middle School </a:t>
          </a:r>
        </a:p>
        <a:p>
          <a:pPr algn="l"/>
          <a:r>
            <a:rPr lang="en-US" sz="1100" dirty="0">
              <a:latin typeface="+mj-lt"/>
            </a:rPr>
            <a:t>Ninth Grade Success</a:t>
          </a:r>
        </a:p>
        <a:p>
          <a:pPr algn="l"/>
          <a:r>
            <a:rPr lang="en-US" sz="1100" dirty="0">
              <a:latin typeface="+mj-lt"/>
            </a:rPr>
            <a:t>Post-Secondary Preparation</a:t>
          </a:r>
        </a:p>
        <a:p>
          <a:pPr algn="l"/>
          <a:r>
            <a:rPr lang="en-US" sz="1100" dirty="0">
              <a:latin typeface="+mj-lt"/>
            </a:rPr>
            <a:t>Post-Secondary Retention</a:t>
          </a:r>
        </a:p>
        <a:p>
          <a:pPr algn="l"/>
          <a:r>
            <a:rPr lang="en-US" sz="1100" dirty="0">
              <a:latin typeface="+mj-lt"/>
            </a:rPr>
            <a:t>Summer Programs </a:t>
          </a:r>
        </a:p>
        <a:p>
          <a:pPr algn="l"/>
          <a:r>
            <a:rPr lang="en-US" sz="1100" dirty="0">
              <a:latin typeface="+mj-lt"/>
            </a:rPr>
            <a:t>Volunteers </a:t>
          </a:r>
        </a:p>
        <a:p>
          <a:pPr algn="ctr"/>
          <a:endParaRPr lang="en-US" sz="1400" dirty="0">
            <a:latin typeface="+mj-lt"/>
          </a:endParaRPr>
        </a:p>
      </dgm:t>
    </dgm:pt>
    <dgm:pt modelId="{69DF620A-E7A0-644A-9545-C9CA3718E155}" type="parTrans" cxnId="{41C0FEAF-C96D-8445-8E45-0BB22B4137C2}">
      <dgm:prSet/>
      <dgm:spPr/>
      <dgm:t>
        <a:bodyPr/>
        <a:lstStyle/>
        <a:p>
          <a:endParaRPr lang="en-US"/>
        </a:p>
      </dgm:t>
    </dgm:pt>
    <dgm:pt modelId="{90D3F0FB-94FB-1A4D-A110-9C7072A41243}" type="sibTrans" cxnId="{41C0FEAF-C96D-8445-8E45-0BB22B4137C2}">
      <dgm:prSet/>
      <dgm:spPr/>
      <dgm:t>
        <a:bodyPr/>
        <a:lstStyle/>
        <a:p>
          <a:endParaRPr lang="en-US"/>
        </a:p>
      </dgm:t>
    </dgm:pt>
    <dgm:pt modelId="{9E2B3B4B-D473-EC47-A59B-DCDFB88D0964}" type="pres">
      <dgm:prSet presAssocID="{7205B643-953E-8940-8885-91557E59C6C3}" presName="hierChild1" presStyleCnt="0">
        <dgm:presLayoutVars>
          <dgm:chPref val="1"/>
          <dgm:dir/>
          <dgm:animOne val="branch"/>
          <dgm:animLvl val="lvl"/>
          <dgm:resizeHandles/>
        </dgm:presLayoutVars>
      </dgm:prSet>
      <dgm:spPr/>
      <dgm:t>
        <a:bodyPr/>
        <a:lstStyle/>
        <a:p>
          <a:endParaRPr lang="en-US"/>
        </a:p>
      </dgm:t>
    </dgm:pt>
    <dgm:pt modelId="{40E966AE-4F68-FE40-95B0-D17955514528}" type="pres">
      <dgm:prSet presAssocID="{D0B0FA53-7836-144E-852F-A66208A56D51}" presName="hierRoot1" presStyleCnt="0"/>
      <dgm:spPr/>
    </dgm:pt>
    <dgm:pt modelId="{CB0D0994-C069-8849-B7C9-28144252C070}" type="pres">
      <dgm:prSet presAssocID="{D0B0FA53-7836-144E-852F-A66208A56D51}" presName="composite" presStyleCnt="0"/>
      <dgm:spPr/>
    </dgm:pt>
    <dgm:pt modelId="{C84EEC04-6CA7-6949-934E-5EE19C0AC085}" type="pres">
      <dgm:prSet presAssocID="{D0B0FA53-7836-144E-852F-A66208A56D51}" presName="background" presStyleLbl="node0" presStyleIdx="0" presStyleCnt="3"/>
      <dgm:spPr/>
    </dgm:pt>
    <dgm:pt modelId="{C6D6F3C8-70A1-6C4E-884B-FDF29575C70D}" type="pres">
      <dgm:prSet presAssocID="{D0B0FA53-7836-144E-852F-A66208A56D51}" presName="text" presStyleLbl="fgAcc0" presStyleIdx="0" presStyleCnt="3" custScaleY="51664">
        <dgm:presLayoutVars>
          <dgm:chPref val="3"/>
        </dgm:presLayoutVars>
      </dgm:prSet>
      <dgm:spPr/>
      <dgm:t>
        <a:bodyPr/>
        <a:lstStyle/>
        <a:p>
          <a:endParaRPr lang="en-US"/>
        </a:p>
      </dgm:t>
    </dgm:pt>
    <dgm:pt modelId="{40977CC2-4415-CF41-ADFB-6B74C00E5113}" type="pres">
      <dgm:prSet presAssocID="{D0B0FA53-7836-144E-852F-A66208A56D51}" presName="hierChild2" presStyleCnt="0"/>
      <dgm:spPr/>
    </dgm:pt>
    <dgm:pt modelId="{E574525F-DE31-9444-B5BB-21767DEFE674}" type="pres">
      <dgm:prSet presAssocID="{F75C016C-ECFC-DF41-BAFF-166361F81DEC}" presName="Name10" presStyleLbl="parChTrans1D2" presStyleIdx="0" presStyleCnt="3"/>
      <dgm:spPr/>
      <dgm:t>
        <a:bodyPr/>
        <a:lstStyle/>
        <a:p>
          <a:endParaRPr lang="en-US"/>
        </a:p>
      </dgm:t>
    </dgm:pt>
    <dgm:pt modelId="{D04D895C-DEA7-9A48-AF17-9F276344CA02}" type="pres">
      <dgm:prSet presAssocID="{6DC05737-FD79-E749-A487-DD5075EE385A}" presName="hierRoot2" presStyleCnt="0"/>
      <dgm:spPr/>
    </dgm:pt>
    <dgm:pt modelId="{F9996C9E-FFE8-C846-9D4C-82DA81E71FB3}" type="pres">
      <dgm:prSet presAssocID="{6DC05737-FD79-E749-A487-DD5075EE385A}" presName="composite2" presStyleCnt="0"/>
      <dgm:spPr/>
    </dgm:pt>
    <dgm:pt modelId="{E42949A5-08BC-1D40-ABAD-825D333DE8B7}" type="pres">
      <dgm:prSet presAssocID="{6DC05737-FD79-E749-A487-DD5075EE385A}" presName="background2" presStyleLbl="node2" presStyleIdx="0" presStyleCnt="3"/>
      <dgm:spPr/>
    </dgm:pt>
    <dgm:pt modelId="{0B1339DD-5D15-A44D-A428-2128B602E8E0}" type="pres">
      <dgm:prSet presAssocID="{6DC05737-FD79-E749-A487-DD5075EE385A}" presName="text2" presStyleLbl="fgAcc2" presStyleIdx="0" presStyleCnt="3">
        <dgm:presLayoutVars>
          <dgm:chPref val="3"/>
        </dgm:presLayoutVars>
      </dgm:prSet>
      <dgm:spPr/>
      <dgm:t>
        <a:bodyPr/>
        <a:lstStyle/>
        <a:p>
          <a:endParaRPr lang="en-US"/>
        </a:p>
      </dgm:t>
    </dgm:pt>
    <dgm:pt modelId="{3617E31D-82AF-E043-94DD-4F62462D3FB9}" type="pres">
      <dgm:prSet presAssocID="{6DC05737-FD79-E749-A487-DD5075EE385A}" presName="hierChild3" presStyleCnt="0"/>
      <dgm:spPr/>
    </dgm:pt>
    <dgm:pt modelId="{14A4EDD5-208D-5B43-8D92-8C9A34C798E4}" type="pres">
      <dgm:prSet presAssocID="{C4F0170B-281E-F34B-834C-5C9498041398}" presName="hierRoot1" presStyleCnt="0"/>
      <dgm:spPr/>
    </dgm:pt>
    <dgm:pt modelId="{5A839B29-99F7-B042-BBDF-64F97EC12315}" type="pres">
      <dgm:prSet presAssocID="{C4F0170B-281E-F34B-834C-5C9498041398}" presName="composite" presStyleCnt="0"/>
      <dgm:spPr/>
    </dgm:pt>
    <dgm:pt modelId="{E1DE560B-062F-B54E-9DD0-263DAE776549}" type="pres">
      <dgm:prSet presAssocID="{C4F0170B-281E-F34B-834C-5C9498041398}" presName="background" presStyleLbl="node0" presStyleIdx="1" presStyleCnt="3"/>
      <dgm:spPr/>
    </dgm:pt>
    <dgm:pt modelId="{53A14381-2B59-9449-B390-1A42B0E9AA3E}" type="pres">
      <dgm:prSet presAssocID="{C4F0170B-281E-F34B-834C-5C9498041398}" presName="text" presStyleLbl="fgAcc0" presStyleIdx="1" presStyleCnt="3" custScaleY="51840">
        <dgm:presLayoutVars>
          <dgm:chPref val="3"/>
        </dgm:presLayoutVars>
      </dgm:prSet>
      <dgm:spPr/>
      <dgm:t>
        <a:bodyPr/>
        <a:lstStyle/>
        <a:p>
          <a:endParaRPr lang="en-US"/>
        </a:p>
      </dgm:t>
    </dgm:pt>
    <dgm:pt modelId="{4B224272-E6F1-944B-A8E3-F93722447612}" type="pres">
      <dgm:prSet presAssocID="{C4F0170B-281E-F34B-834C-5C9498041398}" presName="hierChild2" presStyleCnt="0"/>
      <dgm:spPr/>
    </dgm:pt>
    <dgm:pt modelId="{B5F6E76D-A82C-FB4F-A19E-101EBBD4874D}" type="pres">
      <dgm:prSet presAssocID="{DB1273F4-3499-6A4E-A6FB-F65093A15497}" presName="Name10" presStyleLbl="parChTrans1D2" presStyleIdx="1" presStyleCnt="3"/>
      <dgm:spPr/>
      <dgm:t>
        <a:bodyPr/>
        <a:lstStyle/>
        <a:p>
          <a:endParaRPr lang="en-US"/>
        </a:p>
      </dgm:t>
    </dgm:pt>
    <dgm:pt modelId="{CE806F0D-8B29-BD47-AA72-78B4BCA04489}" type="pres">
      <dgm:prSet presAssocID="{12C14108-F286-9442-B9F6-1C700E186741}" presName="hierRoot2" presStyleCnt="0"/>
      <dgm:spPr/>
    </dgm:pt>
    <dgm:pt modelId="{10B5B72C-2C54-2045-85C3-6769957F30E4}" type="pres">
      <dgm:prSet presAssocID="{12C14108-F286-9442-B9F6-1C700E186741}" presName="composite2" presStyleCnt="0"/>
      <dgm:spPr/>
    </dgm:pt>
    <dgm:pt modelId="{8803B564-07C3-CC4D-9AC9-1BD0157680FC}" type="pres">
      <dgm:prSet presAssocID="{12C14108-F286-9442-B9F6-1C700E186741}" presName="background2" presStyleLbl="node2" presStyleIdx="1" presStyleCnt="3"/>
      <dgm:spPr/>
    </dgm:pt>
    <dgm:pt modelId="{C222A825-6787-4044-84E8-6F03697135BD}" type="pres">
      <dgm:prSet presAssocID="{12C14108-F286-9442-B9F6-1C700E186741}" presName="text2" presStyleLbl="fgAcc2" presStyleIdx="1" presStyleCnt="3">
        <dgm:presLayoutVars>
          <dgm:chPref val="3"/>
        </dgm:presLayoutVars>
      </dgm:prSet>
      <dgm:spPr/>
      <dgm:t>
        <a:bodyPr/>
        <a:lstStyle/>
        <a:p>
          <a:endParaRPr lang="en-US"/>
        </a:p>
      </dgm:t>
    </dgm:pt>
    <dgm:pt modelId="{8E4D6CB2-19AA-4A4A-A649-E558A4261700}" type="pres">
      <dgm:prSet presAssocID="{12C14108-F286-9442-B9F6-1C700E186741}" presName="hierChild3" presStyleCnt="0"/>
      <dgm:spPr/>
    </dgm:pt>
    <dgm:pt modelId="{09F98963-EFC7-4F4D-BDBA-FE30ADB3F682}" type="pres">
      <dgm:prSet presAssocID="{227EECEB-9D7D-E842-9552-3E5674C9CBF7}" presName="hierRoot1" presStyleCnt="0"/>
      <dgm:spPr/>
    </dgm:pt>
    <dgm:pt modelId="{71D3F3ED-F640-0B4F-B3FD-ED0BCB9ACD33}" type="pres">
      <dgm:prSet presAssocID="{227EECEB-9D7D-E842-9552-3E5674C9CBF7}" presName="composite" presStyleCnt="0"/>
      <dgm:spPr/>
    </dgm:pt>
    <dgm:pt modelId="{CE93D110-8385-3648-BDEB-E750E0809C98}" type="pres">
      <dgm:prSet presAssocID="{227EECEB-9D7D-E842-9552-3E5674C9CBF7}" presName="background" presStyleLbl="node0" presStyleIdx="2" presStyleCnt="3"/>
      <dgm:spPr/>
    </dgm:pt>
    <dgm:pt modelId="{9D66A9ED-763D-2942-9DB9-01E89DAB0963}" type="pres">
      <dgm:prSet presAssocID="{227EECEB-9D7D-E842-9552-3E5674C9CBF7}" presName="text" presStyleLbl="fgAcc0" presStyleIdx="2" presStyleCnt="3" custScaleY="51840">
        <dgm:presLayoutVars>
          <dgm:chPref val="3"/>
        </dgm:presLayoutVars>
      </dgm:prSet>
      <dgm:spPr/>
      <dgm:t>
        <a:bodyPr/>
        <a:lstStyle/>
        <a:p>
          <a:endParaRPr lang="en-US"/>
        </a:p>
      </dgm:t>
    </dgm:pt>
    <dgm:pt modelId="{E1052760-E0D3-0241-AA57-B68D8DDE13FC}" type="pres">
      <dgm:prSet presAssocID="{227EECEB-9D7D-E842-9552-3E5674C9CBF7}" presName="hierChild2" presStyleCnt="0"/>
      <dgm:spPr/>
    </dgm:pt>
    <dgm:pt modelId="{D47E3C5C-BF84-8748-AFF0-7772ABEA6867}" type="pres">
      <dgm:prSet presAssocID="{69DF620A-E7A0-644A-9545-C9CA3718E155}" presName="Name10" presStyleLbl="parChTrans1D2" presStyleIdx="2" presStyleCnt="3"/>
      <dgm:spPr/>
      <dgm:t>
        <a:bodyPr/>
        <a:lstStyle/>
        <a:p>
          <a:endParaRPr lang="en-US"/>
        </a:p>
      </dgm:t>
    </dgm:pt>
    <dgm:pt modelId="{E71C3589-70B1-3B49-806C-09A82B92B308}" type="pres">
      <dgm:prSet presAssocID="{50EFC96E-AB2B-ED41-A4CE-21AC4E8B45FB}" presName="hierRoot2" presStyleCnt="0"/>
      <dgm:spPr/>
    </dgm:pt>
    <dgm:pt modelId="{F465491A-A047-4748-B967-9493B4E19DF3}" type="pres">
      <dgm:prSet presAssocID="{50EFC96E-AB2B-ED41-A4CE-21AC4E8B45FB}" presName="composite2" presStyleCnt="0"/>
      <dgm:spPr/>
    </dgm:pt>
    <dgm:pt modelId="{23D70383-E153-9942-9550-E67FAD04A581}" type="pres">
      <dgm:prSet presAssocID="{50EFC96E-AB2B-ED41-A4CE-21AC4E8B45FB}" presName="background2" presStyleLbl="node2" presStyleIdx="2" presStyleCnt="3"/>
      <dgm:spPr/>
    </dgm:pt>
    <dgm:pt modelId="{AC8AC2DA-2B15-6248-ADAB-C5BE0D2E41E3}" type="pres">
      <dgm:prSet presAssocID="{50EFC96E-AB2B-ED41-A4CE-21AC4E8B45FB}" presName="text2" presStyleLbl="fgAcc2" presStyleIdx="2" presStyleCnt="3" custScaleY="185419">
        <dgm:presLayoutVars>
          <dgm:chPref val="3"/>
        </dgm:presLayoutVars>
      </dgm:prSet>
      <dgm:spPr/>
      <dgm:t>
        <a:bodyPr/>
        <a:lstStyle/>
        <a:p>
          <a:endParaRPr lang="en-US"/>
        </a:p>
      </dgm:t>
    </dgm:pt>
    <dgm:pt modelId="{15FEE275-7233-3749-B67E-90E27CF1D625}" type="pres">
      <dgm:prSet presAssocID="{50EFC96E-AB2B-ED41-A4CE-21AC4E8B45FB}" presName="hierChild3" presStyleCnt="0"/>
      <dgm:spPr/>
    </dgm:pt>
  </dgm:ptLst>
  <dgm:cxnLst>
    <dgm:cxn modelId="{26390A9B-5486-4EF1-911D-1C178922ACFC}" type="presOf" srcId="{7205B643-953E-8940-8885-91557E59C6C3}" destId="{9E2B3B4B-D473-EC47-A59B-DCDFB88D0964}" srcOrd="0" destOrd="0" presId="urn:microsoft.com/office/officeart/2005/8/layout/hierarchy1"/>
    <dgm:cxn modelId="{62EF1979-762D-A344-96F9-69F5E52DF867}" srcId="{D0B0FA53-7836-144E-852F-A66208A56D51}" destId="{6DC05737-FD79-E749-A487-DD5075EE385A}" srcOrd="0" destOrd="0" parTransId="{F75C016C-ECFC-DF41-BAFF-166361F81DEC}" sibTransId="{A6AFC382-0DC0-A449-98B1-7EEC718B5DFD}"/>
    <dgm:cxn modelId="{C8C466EF-9B33-184C-9135-53E6D2766B5E}" type="presOf" srcId="{12C14108-F286-9442-B9F6-1C700E186741}" destId="{C222A825-6787-4044-84E8-6F03697135BD}" srcOrd="0" destOrd="0" presId="urn:microsoft.com/office/officeart/2005/8/layout/hierarchy1"/>
    <dgm:cxn modelId="{D07B3ABF-B502-F74B-8ED8-751A1FAEBE2B}" type="presOf" srcId="{DB1273F4-3499-6A4E-A6FB-F65093A15497}" destId="{B5F6E76D-A82C-FB4F-A19E-101EBBD4874D}" srcOrd="0" destOrd="0" presId="urn:microsoft.com/office/officeart/2005/8/layout/hierarchy1"/>
    <dgm:cxn modelId="{283AF495-462D-2A4A-82F9-269DD8F81137}" srcId="{C4F0170B-281E-F34B-834C-5C9498041398}" destId="{12C14108-F286-9442-B9F6-1C700E186741}" srcOrd="0" destOrd="0" parTransId="{DB1273F4-3499-6A4E-A6FB-F65093A15497}" sibTransId="{2054ACCC-3FE7-114E-B03E-FFF658788E1E}"/>
    <dgm:cxn modelId="{162D2AAB-1DC6-BD49-B800-FEAE4F322E7D}" type="presOf" srcId="{50EFC96E-AB2B-ED41-A4CE-21AC4E8B45FB}" destId="{AC8AC2DA-2B15-6248-ADAB-C5BE0D2E41E3}" srcOrd="0" destOrd="0" presId="urn:microsoft.com/office/officeart/2005/8/layout/hierarchy1"/>
    <dgm:cxn modelId="{41C0FEAF-C96D-8445-8E45-0BB22B4137C2}" srcId="{227EECEB-9D7D-E842-9552-3E5674C9CBF7}" destId="{50EFC96E-AB2B-ED41-A4CE-21AC4E8B45FB}" srcOrd="0" destOrd="0" parTransId="{69DF620A-E7A0-644A-9545-C9CA3718E155}" sibTransId="{90D3F0FB-94FB-1A4D-A110-9C7072A41243}"/>
    <dgm:cxn modelId="{C96313CD-A563-CD41-A0CB-F9EF1E079EB8}" type="presOf" srcId="{F75C016C-ECFC-DF41-BAFF-166361F81DEC}" destId="{E574525F-DE31-9444-B5BB-21767DEFE674}" srcOrd="0" destOrd="0" presId="urn:microsoft.com/office/officeart/2005/8/layout/hierarchy1"/>
    <dgm:cxn modelId="{B786991B-5C9E-FF46-A3D5-13DDE651B51A}" type="presOf" srcId="{D0B0FA53-7836-144E-852F-A66208A56D51}" destId="{C6D6F3C8-70A1-6C4E-884B-FDF29575C70D}" srcOrd="0" destOrd="0" presId="urn:microsoft.com/office/officeart/2005/8/layout/hierarchy1"/>
    <dgm:cxn modelId="{07733D35-3A61-FD45-B7FC-8A0A4431041E}" srcId="{7205B643-953E-8940-8885-91557E59C6C3}" destId="{C4F0170B-281E-F34B-834C-5C9498041398}" srcOrd="1" destOrd="0" parTransId="{99B993E2-1F74-B944-9EE2-29FFFFE12FD4}" sibTransId="{81760CF8-9A15-3D49-839D-611298C68ACF}"/>
    <dgm:cxn modelId="{E9F934CC-8A8F-CF41-A379-1DC44E999D50}" type="presOf" srcId="{227EECEB-9D7D-E842-9552-3E5674C9CBF7}" destId="{9D66A9ED-763D-2942-9DB9-01E89DAB0963}" srcOrd="0" destOrd="0" presId="urn:microsoft.com/office/officeart/2005/8/layout/hierarchy1"/>
    <dgm:cxn modelId="{B8842185-AB06-FF48-ADD0-5EAFAEB8FF70}" type="presOf" srcId="{69DF620A-E7A0-644A-9545-C9CA3718E155}" destId="{D47E3C5C-BF84-8748-AFF0-7772ABEA6867}" srcOrd="0" destOrd="0" presId="urn:microsoft.com/office/officeart/2005/8/layout/hierarchy1"/>
    <dgm:cxn modelId="{E1987F92-88EA-8747-9D68-B2B61DC4DB89}" srcId="{7205B643-953E-8940-8885-91557E59C6C3}" destId="{D0B0FA53-7836-144E-852F-A66208A56D51}" srcOrd="0" destOrd="0" parTransId="{73DE245F-4022-4549-BACA-74F7ACD0D8AF}" sibTransId="{63A742E7-A4BD-9A48-A527-A24637159F21}"/>
    <dgm:cxn modelId="{9AFDBC51-B3E3-A246-A4EE-47D8ECE4ACDF}" type="presOf" srcId="{C4F0170B-281E-F34B-834C-5C9498041398}" destId="{53A14381-2B59-9449-B390-1A42B0E9AA3E}" srcOrd="0" destOrd="0" presId="urn:microsoft.com/office/officeart/2005/8/layout/hierarchy1"/>
    <dgm:cxn modelId="{3C035E3A-5F5A-9D42-B29C-7CB6768468D2}" type="presOf" srcId="{6DC05737-FD79-E749-A487-DD5075EE385A}" destId="{0B1339DD-5D15-A44D-A428-2128B602E8E0}" srcOrd="0" destOrd="0" presId="urn:microsoft.com/office/officeart/2005/8/layout/hierarchy1"/>
    <dgm:cxn modelId="{D595675A-F9B0-224C-B40B-3B407DEE16D9}" srcId="{7205B643-953E-8940-8885-91557E59C6C3}" destId="{227EECEB-9D7D-E842-9552-3E5674C9CBF7}" srcOrd="2" destOrd="0" parTransId="{C2C1B95A-8452-6241-B43A-D02B9A8285B3}" sibTransId="{A92E15B1-B2FE-A94F-A71E-0EFCECBF6B1B}"/>
    <dgm:cxn modelId="{C120AB5F-ECCA-2A4C-9929-44567A010D84}" type="presParOf" srcId="{9E2B3B4B-D473-EC47-A59B-DCDFB88D0964}" destId="{40E966AE-4F68-FE40-95B0-D17955514528}" srcOrd="0" destOrd="0" presId="urn:microsoft.com/office/officeart/2005/8/layout/hierarchy1"/>
    <dgm:cxn modelId="{5A1D4ABB-00D3-314D-82C4-AEDBBA2815FC}" type="presParOf" srcId="{40E966AE-4F68-FE40-95B0-D17955514528}" destId="{CB0D0994-C069-8849-B7C9-28144252C070}" srcOrd="0" destOrd="0" presId="urn:microsoft.com/office/officeart/2005/8/layout/hierarchy1"/>
    <dgm:cxn modelId="{BC7FA284-4AE3-944A-B031-ACB58E0A96EB}" type="presParOf" srcId="{CB0D0994-C069-8849-B7C9-28144252C070}" destId="{C84EEC04-6CA7-6949-934E-5EE19C0AC085}" srcOrd="0" destOrd="0" presId="urn:microsoft.com/office/officeart/2005/8/layout/hierarchy1"/>
    <dgm:cxn modelId="{841EFAA1-645B-EB4E-900B-12D45A661206}" type="presParOf" srcId="{CB0D0994-C069-8849-B7C9-28144252C070}" destId="{C6D6F3C8-70A1-6C4E-884B-FDF29575C70D}" srcOrd="1" destOrd="0" presId="urn:microsoft.com/office/officeart/2005/8/layout/hierarchy1"/>
    <dgm:cxn modelId="{342C898F-97FB-7740-9D3E-D2E1ACE05B25}" type="presParOf" srcId="{40E966AE-4F68-FE40-95B0-D17955514528}" destId="{40977CC2-4415-CF41-ADFB-6B74C00E5113}" srcOrd="1" destOrd="0" presId="urn:microsoft.com/office/officeart/2005/8/layout/hierarchy1"/>
    <dgm:cxn modelId="{B391A312-E727-B04C-87F8-9F82BCEB7131}" type="presParOf" srcId="{40977CC2-4415-CF41-ADFB-6B74C00E5113}" destId="{E574525F-DE31-9444-B5BB-21767DEFE674}" srcOrd="0" destOrd="0" presId="urn:microsoft.com/office/officeart/2005/8/layout/hierarchy1"/>
    <dgm:cxn modelId="{2B89D286-6B2C-CA4F-B49F-BF60FF56613D}" type="presParOf" srcId="{40977CC2-4415-CF41-ADFB-6B74C00E5113}" destId="{D04D895C-DEA7-9A48-AF17-9F276344CA02}" srcOrd="1" destOrd="0" presId="urn:microsoft.com/office/officeart/2005/8/layout/hierarchy1"/>
    <dgm:cxn modelId="{1DC27CB8-172B-5645-91CF-ABCE85241476}" type="presParOf" srcId="{D04D895C-DEA7-9A48-AF17-9F276344CA02}" destId="{F9996C9E-FFE8-C846-9D4C-82DA81E71FB3}" srcOrd="0" destOrd="0" presId="urn:microsoft.com/office/officeart/2005/8/layout/hierarchy1"/>
    <dgm:cxn modelId="{3B83BCFE-8C6F-D74C-85C0-11EBB530CC0E}" type="presParOf" srcId="{F9996C9E-FFE8-C846-9D4C-82DA81E71FB3}" destId="{E42949A5-08BC-1D40-ABAD-825D333DE8B7}" srcOrd="0" destOrd="0" presId="urn:microsoft.com/office/officeart/2005/8/layout/hierarchy1"/>
    <dgm:cxn modelId="{4337A493-3F0C-5B49-BF83-6690D156F762}" type="presParOf" srcId="{F9996C9E-FFE8-C846-9D4C-82DA81E71FB3}" destId="{0B1339DD-5D15-A44D-A428-2128B602E8E0}" srcOrd="1" destOrd="0" presId="urn:microsoft.com/office/officeart/2005/8/layout/hierarchy1"/>
    <dgm:cxn modelId="{ACB47B73-6051-BB44-A015-B01D6EA41E66}" type="presParOf" srcId="{D04D895C-DEA7-9A48-AF17-9F276344CA02}" destId="{3617E31D-82AF-E043-94DD-4F62462D3FB9}" srcOrd="1" destOrd="0" presId="urn:microsoft.com/office/officeart/2005/8/layout/hierarchy1"/>
    <dgm:cxn modelId="{413FBD18-333B-C043-BC6F-880E55F65D75}" type="presParOf" srcId="{9E2B3B4B-D473-EC47-A59B-DCDFB88D0964}" destId="{14A4EDD5-208D-5B43-8D92-8C9A34C798E4}" srcOrd="1" destOrd="0" presId="urn:microsoft.com/office/officeart/2005/8/layout/hierarchy1"/>
    <dgm:cxn modelId="{41FC3ED6-8B65-F947-9A4F-15808795004F}" type="presParOf" srcId="{14A4EDD5-208D-5B43-8D92-8C9A34C798E4}" destId="{5A839B29-99F7-B042-BBDF-64F97EC12315}" srcOrd="0" destOrd="0" presId="urn:microsoft.com/office/officeart/2005/8/layout/hierarchy1"/>
    <dgm:cxn modelId="{C5EBACAB-B705-534C-A37B-4638C17C4A19}" type="presParOf" srcId="{5A839B29-99F7-B042-BBDF-64F97EC12315}" destId="{E1DE560B-062F-B54E-9DD0-263DAE776549}" srcOrd="0" destOrd="0" presId="urn:microsoft.com/office/officeart/2005/8/layout/hierarchy1"/>
    <dgm:cxn modelId="{42EB4B80-5B89-0E4E-A361-57B4AE0D07CC}" type="presParOf" srcId="{5A839B29-99F7-B042-BBDF-64F97EC12315}" destId="{53A14381-2B59-9449-B390-1A42B0E9AA3E}" srcOrd="1" destOrd="0" presId="urn:microsoft.com/office/officeart/2005/8/layout/hierarchy1"/>
    <dgm:cxn modelId="{CEF7A999-6D42-7046-A7FA-2DE327D8027E}" type="presParOf" srcId="{14A4EDD5-208D-5B43-8D92-8C9A34C798E4}" destId="{4B224272-E6F1-944B-A8E3-F93722447612}" srcOrd="1" destOrd="0" presId="urn:microsoft.com/office/officeart/2005/8/layout/hierarchy1"/>
    <dgm:cxn modelId="{8A3E802B-96BB-2D4D-A3E6-D8E9149C8EAF}" type="presParOf" srcId="{4B224272-E6F1-944B-A8E3-F93722447612}" destId="{B5F6E76D-A82C-FB4F-A19E-101EBBD4874D}" srcOrd="0" destOrd="0" presId="urn:microsoft.com/office/officeart/2005/8/layout/hierarchy1"/>
    <dgm:cxn modelId="{693FBBC3-E581-AD45-9C98-565436C3E44C}" type="presParOf" srcId="{4B224272-E6F1-944B-A8E3-F93722447612}" destId="{CE806F0D-8B29-BD47-AA72-78B4BCA04489}" srcOrd="1" destOrd="0" presId="urn:microsoft.com/office/officeart/2005/8/layout/hierarchy1"/>
    <dgm:cxn modelId="{464DE92A-E59A-B04C-8C06-6EFEB5BEF351}" type="presParOf" srcId="{CE806F0D-8B29-BD47-AA72-78B4BCA04489}" destId="{10B5B72C-2C54-2045-85C3-6769957F30E4}" srcOrd="0" destOrd="0" presId="urn:microsoft.com/office/officeart/2005/8/layout/hierarchy1"/>
    <dgm:cxn modelId="{5D874753-8EE0-1E41-83B4-E0C92BA23192}" type="presParOf" srcId="{10B5B72C-2C54-2045-85C3-6769957F30E4}" destId="{8803B564-07C3-CC4D-9AC9-1BD0157680FC}" srcOrd="0" destOrd="0" presId="urn:microsoft.com/office/officeart/2005/8/layout/hierarchy1"/>
    <dgm:cxn modelId="{80E5454E-82AF-994D-989B-D61C2C1BBF23}" type="presParOf" srcId="{10B5B72C-2C54-2045-85C3-6769957F30E4}" destId="{C222A825-6787-4044-84E8-6F03697135BD}" srcOrd="1" destOrd="0" presId="urn:microsoft.com/office/officeart/2005/8/layout/hierarchy1"/>
    <dgm:cxn modelId="{D4C4BE73-23CC-BE40-84F0-3482F2B3FE00}" type="presParOf" srcId="{CE806F0D-8B29-BD47-AA72-78B4BCA04489}" destId="{8E4D6CB2-19AA-4A4A-A649-E558A4261700}" srcOrd="1" destOrd="0" presId="urn:microsoft.com/office/officeart/2005/8/layout/hierarchy1"/>
    <dgm:cxn modelId="{84FFBEF5-0021-484A-8D48-EDBDED86FC9E}" type="presParOf" srcId="{9E2B3B4B-D473-EC47-A59B-DCDFB88D0964}" destId="{09F98963-EFC7-4F4D-BDBA-FE30ADB3F682}" srcOrd="2" destOrd="0" presId="urn:microsoft.com/office/officeart/2005/8/layout/hierarchy1"/>
    <dgm:cxn modelId="{1A328E90-DF38-EC41-B031-985716A5BD58}" type="presParOf" srcId="{09F98963-EFC7-4F4D-BDBA-FE30ADB3F682}" destId="{71D3F3ED-F640-0B4F-B3FD-ED0BCB9ACD33}" srcOrd="0" destOrd="0" presId="urn:microsoft.com/office/officeart/2005/8/layout/hierarchy1"/>
    <dgm:cxn modelId="{EC5F9D5E-0126-754A-85A4-AB818FB09006}" type="presParOf" srcId="{71D3F3ED-F640-0B4F-B3FD-ED0BCB9ACD33}" destId="{CE93D110-8385-3648-BDEB-E750E0809C98}" srcOrd="0" destOrd="0" presId="urn:microsoft.com/office/officeart/2005/8/layout/hierarchy1"/>
    <dgm:cxn modelId="{F9CABEB6-34C5-5246-A4D5-A28D08A22433}" type="presParOf" srcId="{71D3F3ED-F640-0B4F-B3FD-ED0BCB9ACD33}" destId="{9D66A9ED-763D-2942-9DB9-01E89DAB0963}" srcOrd="1" destOrd="0" presId="urn:microsoft.com/office/officeart/2005/8/layout/hierarchy1"/>
    <dgm:cxn modelId="{822D235C-2E27-FE41-A6EC-807FA7B6C5F2}" type="presParOf" srcId="{09F98963-EFC7-4F4D-BDBA-FE30ADB3F682}" destId="{E1052760-E0D3-0241-AA57-B68D8DDE13FC}" srcOrd="1" destOrd="0" presId="urn:microsoft.com/office/officeart/2005/8/layout/hierarchy1"/>
    <dgm:cxn modelId="{0B69833C-7A74-324D-9116-148D674505B3}" type="presParOf" srcId="{E1052760-E0D3-0241-AA57-B68D8DDE13FC}" destId="{D47E3C5C-BF84-8748-AFF0-7772ABEA6867}" srcOrd="0" destOrd="0" presId="urn:microsoft.com/office/officeart/2005/8/layout/hierarchy1"/>
    <dgm:cxn modelId="{58ABBEFD-CF4B-9545-B2C8-D5B25AA69298}" type="presParOf" srcId="{E1052760-E0D3-0241-AA57-B68D8DDE13FC}" destId="{E71C3589-70B1-3B49-806C-09A82B92B308}" srcOrd="1" destOrd="0" presId="urn:microsoft.com/office/officeart/2005/8/layout/hierarchy1"/>
    <dgm:cxn modelId="{4B3CBF3C-FFB2-E442-8FC9-D2EF0FBB51E4}" type="presParOf" srcId="{E71C3589-70B1-3B49-806C-09A82B92B308}" destId="{F465491A-A047-4748-B967-9493B4E19DF3}" srcOrd="0" destOrd="0" presId="urn:microsoft.com/office/officeart/2005/8/layout/hierarchy1"/>
    <dgm:cxn modelId="{0C034A4B-C62A-1443-A233-624A74D1E757}" type="presParOf" srcId="{F465491A-A047-4748-B967-9493B4E19DF3}" destId="{23D70383-E153-9942-9550-E67FAD04A581}" srcOrd="0" destOrd="0" presId="urn:microsoft.com/office/officeart/2005/8/layout/hierarchy1"/>
    <dgm:cxn modelId="{5C14542A-C3C8-304E-9506-3DAB877AAFB7}" type="presParOf" srcId="{F465491A-A047-4748-B967-9493B4E19DF3}" destId="{AC8AC2DA-2B15-6248-ADAB-C5BE0D2E41E3}" srcOrd="1" destOrd="0" presId="urn:microsoft.com/office/officeart/2005/8/layout/hierarchy1"/>
    <dgm:cxn modelId="{7895E386-6A80-E144-9D58-1FF939362F86}" type="presParOf" srcId="{E71C3589-70B1-3B49-806C-09A82B92B308}" destId="{15FEE275-7233-3749-B67E-90E27CF1D625}"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ABD46D-2749-4DED-9B23-1CCEF45A88A9}" type="doc">
      <dgm:prSet loTypeId="urn:microsoft.com/office/officeart/2005/8/layout/hProcess9" loCatId="process" qsTypeId="urn:microsoft.com/office/officeart/2005/8/quickstyle/3d4" qsCatId="3D" csTypeId="urn:microsoft.com/office/officeart/2005/8/colors/accent1_2" csCatId="accent1" phldr="1"/>
      <dgm:spPr/>
      <dgm:t>
        <a:bodyPr/>
        <a:lstStyle/>
        <a:p>
          <a:endParaRPr lang="en-US"/>
        </a:p>
      </dgm:t>
    </dgm:pt>
    <dgm:pt modelId="{8696FC49-3C73-4117-974D-902BFEA0C11D}">
      <dgm:prSet phldrT="[Text]" custT="1"/>
      <dgm:spPr>
        <a:xfrm>
          <a:off x="0" y="1774168"/>
          <a:ext cx="1313726" cy="1403373"/>
        </a:xfr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smtClean="0"/>
            <a:t>Goodwill provides career training and access to community resources for job skills and personal growth</a:t>
          </a:r>
          <a:endParaRPr lang="en-US" sz="1400" b="1" i="0" dirty="0">
            <a:solidFill>
              <a:sysClr val="windowText" lastClr="000000"/>
            </a:solidFill>
            <a:latin typeface="Calibri"/>
            <a:ea typeface="+mn-ea"/>
            <a:cs typeface="+mn-cs"/>
          </a:endParaRPr>
        </a:p>
      </dgm:t>
    </dgm:pt>
    <dgm:pt modelId="{5BAB991E-B526-4D80-BD05-05CC91145757}" type="sibTrans" cxnId="{F42BE65C-6F22-4B75-A21C-C47EBE4ACBA4}">
      <dgm:prSet/>
      <dgm:spPr/>
      <dgm:t>
        <a:bodyPr/>
        <a:lstStyle/>
        <a:p>
          <a:endParaRPr lang="en-US" sz="1000">
            <a:solidFill>
              <a:sysClr val="windowText" lastClr="000000"/>
            </a:solidFill>
            <a:latin typeface="+mj-lt"/>
          </a:endParaRPr>
        </a:p>
      </dgm:t>
    </dgm:pt>
    <dgm:pt modelId="{884D0366-631F-4C28-AFA4-172895DA4A27}" type="parTrans" cxnId="{F42BE65C-6F22-4B75-A21C-C47EBE4ACBA4}">
      <dgm:prSet/>
      <dgm:spPr/>
      <dgm:t>
        <a:bodyPr/>
        <a:lstStyle/>
        <a:p>
          <a:endParaRPr lang="en-US" sz="1000">
            <a:solidFill>
              <a:sysClr val="windowText" lastClr="000000"/>
            </a:solidFill>
            <a:latin typeface="+mj-lt"/>
          </a:endParaRPr>
        </a:p>
      </dgm:t>
    </dgm:pt>
    <dgm:pt modelId="{10273F22-3060-45A4-807D-473141A88E84}">
      <dgm:prSet phldrT="[Text]" custT="1"/>
      <dgm:spPr>
        <a:xfrm>
          <a:off x="0" y="1774168"/>
          <a:ext cx="1313726" cy="1403373"/>
        </a:xfr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smtClean="0"/>
            <a:t>Individuals develop job and life skills</a:t>
          </a:r>
          <a:endParaRPr lang="en-US" sz="1400" b="1" i="0" dirty="0">
            <a:solidFill>
              <a:sysClr val="windowText" lastClr="000000"/>
            </a:solidFill>
            <a:latin typeface="Calibri"/>
            <a:ea typeface="+mn-ea"/>
            <a:cs typeface="+mn-cs"/>
          </a:endParaRPr>
        </a:p>
      </dgm:t>
    </dgm:pt>
    <dgm:pt modelId="{479FE7C4-52B4-415A-A97D-4F1811C466CF}" type="parTrans" cxnId="{B00DFCAA-06B9-4701-B298-406B22F87DCD}">
      <dgm:prSet/>
      <dgm:spPr/>
      <dgm:t>
        <a:bodyPr/>
        <a:lstStyle/>
        <a:p>
          <a:endParaRPr lang="en-US"/>
        </a:p>
      </dgm:t>
    </dgm:pt>
    <dgm:pt modelId="{8B19E6F4-1AA6-4C9F-88FD-6501DAC9DCEC}" type="sibTrans" cxnId="{B00DFCAA-06B9-4701-B298-406B22F87DCD}">
      <dgm:prSet/>
      <dgm:spPr/>
      <dgm:t>
        <a:bodyPr/>
        <a:lstStyle/>
        <a:p>
          <a:endParaRPr lang="en-US"/>
        </a:p>
      </dgm:t>
    </dgm:pt>
    <dgm:pt modelId="{6D39CFB2-1757-4759-AC06-606E29724440}">
      <dgm:prSet phldrT="[Text]" custT="1"/>
      <dgm:spPr>
        <a:xfrm>
          <a:off x="0" y="1774168"/>
          <a:ext cx="1313726" cy="1403373"/>
        </a:xfr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smtClean="0"/>
            <a:t>Individuals sustain employment</a:t>
          </a:r>
          <a:endParaRPr lang="en-US" sz="1400" b="1" i="0" dirty="0">
            <a:solidFill>
              <a:sysClr val="windowText" lastClr="000000"/>
            </a:solidFill>
            <a:latin typeface="Calibri"/>
            <a:ea typeface="+mn-ea"/>
            <a:cs typeface="+mn-cs"/>
          </a:endParaRPr>
        </a:p>
      </dgm:t>
    </dgm:pt>
    <dgm:pt modelId="{03E704AC-7521-4720-B3BC-5D8F63B1B346}" type="parTrans" cxnId="{8DFEE4DE-234A-4927-9E1E-D77BA8090E63}">
      <dgm:prSet/>
      <dgm:spPr/>
      <dgm:t>
        <a:bodyPr/>
        <a:lstStyle/>
        <a:p>
          <a:endParaRPr lang="en-US"/>
        </a:p>
      </dgm:t>
    </dgm:pt>
    <dgm:pt modelId="{E9144280-244C-4B3B-88A4-70C55A2F46CB}" type="sibTrans" cxnId="{8DFEE4DE-234A-4927-9E1E-D77BA8090E63}">
      <dgm:prSet/>
      <dgm:spPr/>
      <dgm:t>
        <a:bodyPr/>
        <a:lstStyle/>
        <a:p>
          <a:endParaRPr lang="en-US"/>
        </a:p>
      </dgm:t>
    </dgm:pt>
    <dgm:pt modelId="{CED815F1-1F74-4BFC-BD9A-2FA451FE3A55}">
      <dgm:prSet phldrT="[Text]" custT="1"/>
      <dgm:spPr>
        <a:xfrm>
          <a:off x="0" y="1774168"/>
          <a:ext cx="1313726" cy="1403373"/>
        </a:xfr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600" b="0" dirty="0" smtClean="0"/>
            <a:t>Individuals and families experience improved quality of life</a:t>
          </a:r>
          <a:endParaRPr lang="en-US" sz="1600" b="0" i="0" dirty="0">
            <a:solidFill>
              <a:sysClr val="windowText" lastClr="000000"/>
            </a:solidFill>
            <a:latin typeface="Calibri"/>
            <a:ea typeface="+mn-ea"/>
            <a:cs typeface="+mn-cs"/>
          </a:endParaRPr>
        </a:p>
      </dgm:t>
    </dgm:pt>
    <dgm:pt modelId="{1842108F-533C-4193-8361-7A695C325067}" type="parTrans" cxnId="{E09CCFE1-ACDD-46D5-B028-D2FE13C8465D}">
      <dgm:prSet/>
      <dgm:spPr/>
      <dgm:t>
        <a:bodyPr/>
        <a:lstStyle/>
        <a:p>
          <a:endParaRPr lang="en-US"/>
        </a:p>
      </dgm:t>
    </dgm:pt>
    <dgm:pt modelId="{AEF90E5D-3C1B-43CD-87B7-890B67611B7E}" type="sibTrans" cxnId="{E09CCFE1-ACDD-46D5-B028-D2FE13C8465D}">
      <dgm:prSet/>
      <dgm:spPr/>
      <dgm:t>
        <a:bodyPr/>
        <a:lstStyle/>
        <a:p>
          <a:endParaRPr lang="en-US"/>
        </a:p>
      </dgm:t>
    </dgm:pt>
    <dgm:pt modelId="{889E6C2D-65D4-4F65-A954-EEB198535C0C}" type="pres">
      <dgm:prSet presAssocID="{C7ABD46D-2749-4DED-9B23-1CCEF45A88A9}" presName="CompostProcess" presStyleCnt="0">
        <dgm:presLayoutVars>
          <dgm:dir/>
          <dgm:resizeHandles val="exact"/>
        </dgm:presLayoutVars>
      </dgm:prSet>
      <dgm:spPr/>
      <dgm:t>
        <a:bodyPr/>
        <a:lstStyle/>
        <a:p>
          <a:endParaRPr lang="en-US"/>
        </a:p>
      </dgm:t>
    </dgm:pt>
    <dgm:pt modelId="{8D97D2C4-4AD5-4962-B509-52F06547E3CB}" type="pres">
      <dgm:prSet presAssocID="{C7ABD46D-2749-4DED-9B23-1CCEF45A88A9}" presName="arrow" presStyleLbl="bgShp" presStyleIdx="0" presStyleCnt="1" custScaleX="93616" custLinFactNeighborX="-5269"/>
      <dgm:spPr>
        <a:xfrm>
          <a:off x="526504" y="0"/>
          <a:ext cx="6707629" cy="514350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gm:spPr>
      <dgm:t>
        <a:bodyPr/>
        <a:lstStyle/>
        <a:p>
          <a:endParaRPr lang="en-US"/>
        </a:p>
      </dgm:t>
    </dgm:pt>
    <dgm:pt modelId="{B5143CBC-3C09-48EB-BC04-7FF3913D8358}" type="pres">
      <dgm:prSet presAssocID="{C7ABD46D-2749-4DED-9B23-1CCEF45A88A9}" presName="linearProcess" presStyleCnt="0"/>
      <dgm:spPr/>
    </dgm:pt>
    <dgm:pt modelId="{F375BCC1-1E08-42FE-BADC-C4DB644343B1}" type="pres">
      <dgm:prSet presAssocID="{8696FC49-3C73-4117-974D-902BFEA0C11D}" presName="textNode" presStyleLbl="node1" presStyleIdx="0" presStyleCnt="4" custScaleX="83623" custScaleY="90155" custLinFactNeighborX="-25659" custLinFactNeighborY="-4661">
        <dgm:presLayoutVars>
          <dgm:bulletEnabled val="1"/>
        </dgm:presLayoutVars>
      </dgm:prSet>
      <dgm:spPr>
        <a:prstGeom prst="roundRect">
          <a:avLst/>
        </a:prstGeom>
      </dgm:spPr>
      <dgm:t>
        <a:bodyPr/>
        <a:lstStyle/>
        <a:p>
          <a:endParaRPr lang="en-US"/>
        </a:p>
      </dgm:t>
    </dgm:pt>
    <dgm:pt modelId="{9324BC67-FE31-42E7-803C-D0744565A0C9}" type="pres">
      <dgm:prSet presAssocID="{5BAB991E-B526-4D80-BD05-05CC91145757}" presName="sibTrans" presStyleCnt="0"/>
      <dgm:spPr/>
    </dgm:pt>
    <dgm:pt modelId="{EB9990C0-87FE-4B9C-99AD-AE3475B0E2C4}" type="pres">
      <dgm:prSet presAssocID="{10273F22-3060-45A4-807D-473141A88E84}" presName="textNode" presStyleLbl="node1" presStyleIdx="1" presStyleCnt="4" custScaleX="83924" custScaleY="94466">
        <dgm:presLayoutVars>
          <dgm:bulletEnabled val="1"/>
        </dgm:presLayoutVars>
      </dgm:prSet>
      <dgm:spPr/>
      <dgm:t>
        <a:bodyPr/>
        <a:lstStyle/>
        <a:p>
          <a:endParaRPr lang="en-US"/>
        </a:p>
      </dgm:t>
    </dgm:pt>
    <dgm:pt modelId="{22E01FED-8DB0-4652-BE36-7F8DEFE64B21}" type="pres">
      <dgm:prSet presAssocID="{8B19E6F4-1AA6-4C9F-88FD-6501DAC9DCEC}" presName="sibTrans" presStyleCnt="0"/>
      <dgm:spPr/>
    </dgm:pt>
    <dgm:pt modelId="{B91BC5D5-9BAC-4002-AD53-0C2AD5A31EDC}" type="pres">
      <dgm:prSet presAssocID="{6D39CFB2-1757-4759-AC06-606E29724440}" presName="textNode" presStyleLbl="node1" presStyleIdx="2" presStyleCnt="4" custScaleX="97111" custScaleY="78530">
        <dgm:presLayoutVars>
          <dgm:bulletEnabled val="1"/>
        </dgm:presLayoutVars>
      </dgm:prSet>
      <dgm:spPr/>
      <dgm:t>
        <a:bodyPr/>
        <a:lstStyle/>
        <a:p>
          <a:endParaRPr lang="en-US"/>
        </a:p>
      </dgm:t>
    </dgm:pt>
    <dgm:pt modelId="{47CAE16E-CDEF-463C-AAAC-1EE291DEEF01}" type="pres">
      <dgm:prSet presAssocID="{E9144280-244C-4B3B-88A4-70C55A2F46CB}" presName="sibTrans" presStyleCnt="0"/>
      <dgm:spPr/>
    </dgm:pt>
    <dgm:pt modelId="{85B26407-AA0B-4028-A4D4-694FA4BFEFFA}" type="pres">
      <dgm:prSet presAssocID="{CED815F1-1F74-4BFC-BD9A-2FA451FE3A55}" presName="textNode" presStyleLbl="node1" presStyleIdx="3" presStyleCnt="4" custScaleX="111569" custScaleY="102434">
        <dgm:presLayoutVars>
          <dgm:bulletEnabled val="1"/>
        </dgm:presLayoutVars>
      </dgm:prSet>
      <dgm:spPr/>
      <dgm:t>
        <a:bodyPr/>
        <a:lstStyle/>
        <a:p>
          <a:endParaRPr lang="en-US"/>
        </a:p>
      </dgm:t>
    </dgm:pt>
  </dgm:ptLst>
  <dgm:cxnLst>
    <dgm:cxn modelId="{54254D30-AFE2-46AB-A586-0C3B797B1A0D}" type="presOf" srcId="{C7ABD46D-2749-4DED-9B23-1CCEF45A88A9}" destId="{889E6C2D-65D4-4F65-A954-EEB198535C0C}" srcOrd="0" destOrd="0" presId="urn:microsoft.com/office/officeart/2005/8/layout/hProcess9"/>
    <dgm:cxn modelId="{F42BE65C-6F22-4B75-A21C-C47EBE4ACBA4}" srcId="{C7ABD46D-2749-4DED-9B23-1CCEF45A88A9}" destId="{8696FC49-3C73-4117-974D-902BFEA0C11D}" srcOrd="0" destOrd="0" parTransId="{884D0366-631F-4C28-AFA4-172895DA4A27}" sibTransId="{5BAB991E-B526-4D80-BD05-05CC91145757}"/>
    <dgm:cxn modelId="{8DFEE4DE-234A-4927-9E1E-D77BA8090E63}" srcId="{C7ABD46D-2749-4DED-9B23-1CCEF45A88A9}" destId="{6D39CFB2-1757-4759-AC06-606E29724440}" srcOrd="2" destOrd="0" parTransId="{03E704AC-7521-4720-B3BC-5D8F63B1B346}" sibTransId="{E9144280-244C-4B3B-88A4-70C55A2F46CB}"/>
    <dgm:cxn modelId="{17705875-24A5-4ABA-ABD1-E7CD7B480733}" type="presOf" srcId="{10273F22-3060-45A4-807D-473141A88E84}" destId="{EB9990C0-87FE-4B9C-99AD-AE3475B0E2C4}" srcOrd="0" destOrd="0" presId="urn:microsoft.com/office/officeart/2005/8/layout/hProcess9"/>
    <dgm:cxn modelId="{C6F8071E-225B-4B56-B6D5-5CBC8696323F}" type="presOf" srcId="{8696FC49-3C73-4117-974D-902BFEA0C11D}" destId="{F375BCC1-1E08-42FE-BADC-C4DB644343B1}" srcOrd="0" destOrd="0" presId="urn:microsoft.com/office/officeart/2005/8/layout/hProcess9"/>
    <dgm:cxn modelId="{E09CCFE1-ACDD-46D5-B028-D2FE13C8465D}" srcId="{C7ABD46D-2749-4DED-9B23-1CCEF45A88A9}" destId="{CED815F1-1F74-4BFC-BD9A-2FA451FE3A55}" srcOrd="3" destOrd="0" parTransId="{1842108F-533C-4193-8361-7A695C325067}" sibTransId="{AEF90E5D-3C1B-43CD-87B7-890B67611B7E}"/>
    <dgm:cxn modelId="{01657349-D8E8-45A3-956D-3405A5DC7036}" type="presOf" srcId="{6D39CFB2-1757-4759-AC06-606E29724440}" destId="{B91BC5D5-9BAC-4002-AD53-0C2AD5A31EDC}" srcOrd="0" destOrd="0" presId="urn:microsoft.com/office/officeart/2005/8/layout/hProcess9"/>
    <dgm:cxn modelId="{B00DFCAA-06B9-4701-B298-406B22F87DCD}" srcId="{C7ABD46D-2749-4DED-9B23-1CCEF45A88A9}" destId="{10273F22-3060-45A4-807D-473141A88E84}" srcOrd="1" destOrd="0" parTransId="{479FE7C4-52B4-415A-A97D-4F1811C466CF}" sibTransId="{8B19E6F4-1AA6-4C9F-88FD-6501DAC9DCEC}"/>
    <dgm:cxn modelId="{6DAA7619-E1A1-4551-8CEC-A8444AC7309B}" type="presOf" srcId="{CED815F1-1F74-4BFC-BD9A-2FA451FE3A55}" destId="{85B26407-AA0B-4028-A4D4-694FA4BFEFFA}" srcOrd="0" destOrd="0" presId="urn:microsoft.com/office/officeart/2005/8/layout/hProcess9"/>
    <dgm:cxn modelId="{B6F49E8F-38B8-47C7-9C29-438000153853}" type="presParOf" srcId="{889E6C2D-65D4-4F65-A954-EEB198535C0C}" destId="{8D97D2C4-4AD5-4962-B509-52F06547E3CB}" srcOrd="0" destOrd="0" presId="urn:microsoft.com/office/officeart/2005/8/layout/hProcess9"/>
    <dgm:cxn modelId="{72BDFFDC-88C8-4B80-9323-E6F146091B4A}" type="presParOf" srcId="{889E6C2D-65D4-4F65-A954-EEB198535C0C}" destId="{B5143CBC-3C09-48EB-BC04-7FF3913D8358}" srcOrd="1" destOrd="0" presId="urn:microsoft.com/office/officeart/2005/8/layout/hProcess9"/>
    <dgm:cxn modelId="{968B3F05-534D-44C5-9AF4-5AC861FE4700}" type="presParOf" srcId="{B5143CBC-3C09-48EB-BC04-7FF3913D8358}" destId="{F375BCC1-1E08-42FE-BADC-C4DB644343B1}" srcOrd="0" destOrd="0" presId="urn:microsoft.com/office/officeart/2005/8/layout/hProcess9"/>
    <dgm:cxn modelId="{2687A0CA-A6F0-41D1-86C3-1110CB4054EA}" type="presParOf" srcId="{B5143CBC-3C09-48EB-BC04-7FF3913D8358}" destId="{9324BC67-FE31-42E7-803C-D0744565A0C9}" srcOrd="1" destOrd="0" presId="urn:microsoft.com/office/officeart/2005/8/layout/hProcess9"/>
    <dgm:cxn modelId="{8B8F5991-B65E-4905-9D42-885F34B2FA94}" type="presParOf" srcId="{B5143CBC-3C09-48EB-BC04-7FF3913D8358}" destId="{EB9990C0-87FE-4B9C-99AD-AE3475B0E2C4}" srcOrd="2" destOrd="0" presId="urn:microsoft.com/office/officeart/2005/8/layout/hProcess9"/>
    <dgm:cxn modelId="{51DE0401-ACDD-423A-B020-73DA98D23D35}" type="presParOf" srcId="{B5143CBC-3C09-48EB-BC04-7FF3913D8358}" destId="{22E01FED-8DB0-4652-BE36-7F8DEFE64B21}" srcOrd="3" destOrd="0" presId="urn:microsoft.com/office/officeart/2005/8/layout/hProcess9"/>
    <dgm:cxn modelId="{568A3DAA-A054-43A8-98C1-B1934AA4306D}" type="presParOf" srcId="{B5143CBC-3C09-48EB-BC04-7FF3913D8358}" destId="{B91BC5D5-9BAC-4002-AD53-0C2AD5A31EDC}" srcOrd="4" destOrd="0" presId="urn:microsoft.com/office/officeart/2005/8/layout/hProcess9"/>
    <dgm:cxn modelId="{F8822280-170E-48BD-BA4E-61BD293A5F62}" type="presParOf" srcId="{B5143CBC-3C09-48EB-BC04-7FF3913D8358}" destId="{47CAE16E-CDEF-463C-AAAC-1EE291DEEF01}" srcOrd="5" destOrd="0" presId="urn:microsoft.com/office/officeart/2005/8/layout/hProcess9"/>
    <dgm:cxn modelId="{2305C427-1A93-4B27-AFD9-C0FDAAB578CE}" type="presParOf" srcId="{B5143CBC-3C09-48EB-BC04-7FF3913D8358}" destId="{85B26407-AA0B-4028-A4D4-694FA4BFEFFA}"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7ABD46D-2749-4DED-9B23-1CCEF45A88A9}" type="doc">
      <dgm:prSet loTypeId="urn:microsoft.com/office/officeart/2005/8/layout/hProcess9" loCatId="process" qsTypeId="urn:microsoft.com/office/officeart/2005/8/quickstyle/3d4" qsCatId="3D" csTypeId="urn:microsoft.com/office/officeart/2005/8/colors/accent1_2" csCatId="accent1" phldr="1"/>
      <dgm:spPr/>
      <dgm:t>
        <a:bodyPr/>
        <a:lstStyle/>
        <a:p>
          <a:endParaRPr lang="en-US"/>
        </a:p>
      </dgm:t>
    </dgm:pt>
    <dgm:pt modelId="{8696FC49-3C73-4117-974D-902BFEA0C11D}">
      <dgm:prSet phldrT="[Text]" custT="1"/>
      <dgm:spPr>
        <a:xfrm>
          <a:off x="0" y="1774168"/>
          <a:ext cx="1313726" cy="1403373"/>
        </a:xfr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smtClean="0">
              <a:latin typeface="Arial" pitchFamily="34" charset="0"/>
              <a:cs typeface="Arial" pitchFamily="34" charset="0"/>
            </a:rPr>
            <a:t>Goodwill provides work activities along with job and life skills training and individual support</a:t>
          </a:r>
          <a:endParaRPr lang="en-US" sz="1400" b="1" i="0" dirty="0">
            <a:solidFill>
              <a:sysClr val="windowText" lastClr="000000"/>
            </a:solidFill>
            <a:latin typeface="Arial" pitchFamily="34" charset="0"/>
            <a:ea typeface="+mn-ea"/>
            <a:cs typeface="Arial" pitchFamily="34" charset="0"/>
          </a:endParaRPr>
        </a:p>
      </dgm:t>
    </dgm:pt>
    <dgm:pt modelId="{5BAB991E-B526-4D80-BD05-05CC91145757}" type="sibTrans" cxnId="{F42BE65C-6F22-4B75-A21C-C47EBE4ACBA4}">
      <dgm:prSet/>
      <dgm:spPr/>
      <dgm:t>
        <a:bodyPr/>
        <a:lstStyle/>
        <a:p>
          <a:endParaRPr lang="en-US" sz="1000">
            <a:solidFill>
              <a:sysClr val="windowText" lastClr="000000"/>
            </a:solidFill>
            <a:latin typeface="+mj-lt"/>
          </a:endParaRPr>
        </a:p>
      </dgm:t>
    </dgm:pt>
    <dgm:pt modelId="{884D0366-631F-4C28-AFA4-172895DA4A27}" type="parTrans" cxnId="{F42BE65C-6F22-4B75-A21C-C47EBE4ACBA4}">
      <dgm:prSet/>
      <dgm:spPr/>
      <dgm:t>
        <a:bodyPr/>
        <a:lstStyle/>
        <a:p>
          <a:endParaRPr lang="en-US" sz="1000">
            <a:solidFill>
              <a:sysClr val="windowText" lastClr="000000"/>
            </a:solidFill>
            <a:latin typeface="+mj-lt"/>
          </a:endParaRPr>
        </a:p>
      </dgm:t>
    </dgm:pt>
    <dgm:pt modelId="{7E140E73-333A-48C2-873E-C7EADAE206F5}">
      <dgm:prSet custT="1"/>
      <dgm:spPr/>
      <dgm:t>
        <a:bodyPr/>
        <a:lstStyle/>
        <a:p>
          <a:r>
            <a:rPr lang="en-US" sz="1400" dirty="0" smtClean="0">
              <a:latin typeface="Arial" pitchFamily="34" charset="0"/>
              <a:cs typeface="Arial" pitchFamily="34" charset="0"/>
            </a:rPr>
            <a:t>Consumers gain job and life skills</a:t>
          </a:r>
          <a:endParaRPr lang="en-US" sz="1400" dirty="0">
            <a:latin typeface="Arial" pitchFamily="34" charset="0"/>
            <a:cs typeface="Arial" pitchFamily="34" charset="0"/>
          </a:endParaRPr>
        </a:p>
      </dgm:t>
    </dgm:pt>
    <dgm:pt modelId="{7404F0CD-A1CC-4AC6-AEC0-1111C7FD0325}" type="parTrans" cxnId="{4C9CA98A-C835-46D7-AC0E-BA52C466C6FA}">
      <dgm:prSet/>
      <dgm:spPr/>
      <dgm:t>
        <a:bodyPr/>
        <a:lstStyle/>
        <a:p>
          <a:endParaRPr lang="en-US"/>
        </a:p>
      </dgm:t>
    </dgm:pt>
    <dgm:pt modelId="{067BEDB6-266C-464F-9637-BC3A19F500A2}" type="sibTrans" cxnId="{4C9CA98A-C835-46D7-AC0E-BA52C466C6FA}">
      <dgm:prSet/>
      <dgm:spPr/>
      <dgm:t>
        <a:bodyPr/>
        <a:lstStyle/>
        <a:p>
          <a:endParaRPr lang="en-US"/>
        </a:p>
      </dgm:t>
    </dgm:pt>
    <dgm:pt modelId="{8E3C9F05-EF28-4DCD-863A-68FB5FEA9900}">
      <dgm:prSet custT="1"/>
      <dgm:spPr/>
      <dgm:t>
        <a:bodyPr/>
        <a:lstStyle/>
        <a:p>
          <a:r>
            <a:rPr lang="en-US" sz="1400" dirty="0" smtClean="0">
              <a:latin typeface="Arial" pitchFamily="34" charset="0"/>
              <a:cs typeface="Arial" pitchFamily="34" charset="0"/>
            </a:rPr>
            <a:t>Consumers gain self-sufficiency to the full extent of their abilities </a:t>
          </a:r>
          <a:endParaRPr lang="en-US" sz="1400" dirty="0">
            <a:latin typeface="Arial" pitchFamily="34" charset="0"/>
            <a:cs typeface="Arial" pitchFamily="34" charset="0"/>
          </a:endParaRPr>
        </a:p>
      </dgm:t>
    </dgm:pt>
    <dgm:pt modelId="{13156B8E-FBFE-4EF9-AD65-1904E4F6BA0F}" type="parTrans" cxnId="{0125EAB7-F389-4E8E-AF73-40A46A11146D}">
      <dgm:prSet/>
      <dgm:spPr/>
      <dgm:t>
        <a:bodyPr/>
        <a:lstStyle/>
        <a:p>
          <a:endParaRPr lang="en-US"/>
        </a:p>
      </dgm:t>
    </dgm:pt>
    <dgm:pt modelId="{B781FE9B-1A9C-459F-A665-CE58ED79E578}" type="sibTrans" cxnId="{0125EAB7-F389-4E8E-AF73-40A46A11146D}">
      <dgm:prSet/>
      <dgm:spPr/>
      <dgm:t>
        <a:bodyPr/>
        <a:lstStyle/>
        <a:p>
          <a:endParaRPr lang="en-US"/>
        </a:p>
      </dgm:t>
    </dgm:pt>
    <dgm:pt modelId="{B8B278B5-A05D-4C70-AA7F-114C23CF3762}">
      <dgm:prSet custT="1"/>
      <dgm:spPr/>
      <dgm:t>
        <a:bodyPr/>
        <a:lstStyle/>
        <a:p>
          <a:r>
            <a:rPr lang="en-US" sz="1600" dirty="0" smtClean="0">
              <a:latin typeface="Arial" pitchFamily="34" charset="0"/>
              <a:cs typeface="Arial" pitchFamily="34" charset="0"/>
            </a:rPr>
            <a:t>Consumers are able to choose employment and participate in the life of the community </a:t>
          </a:r>
          <a:endParaRPr lang="en-US" sz="1600" dirty="0">
            <a:latin typeface="Arial" pitchFamily="34" charset="0"/>
            <a:cs typeface="Arial" pitchFamily="34" charset="0"/>
          </a:endParaRPr>
        </a:p>
      </dgm:t>
    </dgm:pt>
    <dgm:pt modelId="{E7058CA0-0C44-43E2-B34B-A1FC59A83F10}" type="parTrans" cxnId="{1AE1B86F-F3FE-47B7-B632-4C13A8F7723C}">
      <dgm:prSet/>
      <dgm:spPr/>
      <dgm:t>
        <a:bodyPr/>
        <a:lstStyle/>
        <a:p>
          <a:endParaRPr lang="en-US"/>
        </a:p>
      </dgm:t>
    </dgm:pt>
    <dgm:pt modelId="{4B6540EB-FBBF-43F1-9B46-B1C24459D015}" type="sibTrans" cxnId="{1AE1B86F-F3FE-47B7-B632-4C13A8F7723C}">
      <dgm:prSet/>
      <dgm:spPr/>
      <dgm:t>
        <a:bodyPr/>
        <a:lstStyle/>
        <a:p>
          <a:endParaRPr lang="en-US"/>
        </a:p>
      </dgm:t>
    </dgm:pt>
    <dgm:pt modelId="{889E6C2D-65D4-4F65-A954-EEB198535C0C}" type="pres">
      <dgm:prSet presAssocID="{C7ABD46D-2749-4DED-9B23-1CCEF45A88A9}" presName="CompostProcess" presStyleCnt="0">
        <dgm:presLayoutVars>
          <dgm:dir/>
          <dgm:resizeHandles val="exact"/>
        </dgm:presLayoutVars>
      </dgm:prSet>
      <dgm:spPr/>
      <dgm:t>
        <a:bodyPr/>
        <a:lstStyle/>
        <a:p>
          <a:endParaRPr lang="en-US"/>
        </a:p>
      </dgm:t>
    </dgm:pt>
    <dgm:pt modelId="{8D97D2C4-4AD5-4962-B509-52F06547E3CB}" type="pres">
      <dgm:prSet presAssocID="{C7ABD46D-2749-4DED-9B23-1CCEF45A88A9}" presName="arrow" presStyleLbl="bgShp" presStyleIdx="0" presStyleCnt="1" custScaleX="93616" custLinFactNeighborX="-5269"/>
      <dgm:spPr>
        <a:xfrm>
          <a:off x="526504" y="0"/>
          <a:ext cx="6707629" cy="514350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gm:spPr>
      <dgm:t>
        <a:bodyPr/>
        <a:lstStyle/>
        <a:p>
          <a:endParaRPr lang="en-US"/>
        </a:p>
      </dgm:t>
    </dgm:pt>
    <dgm:pt modelId="{B5143CBC-3C09-48EB-BC04-7FF3913D8358}" type="pres">
      <dgm:prSet presAssocID="{C7ABD46D-2749-4DED-9B23-1CCEF45A88A9}" presName="linearProcess" presStyleCnt="0"/>
      <dgm:spPr/>
    </dgm:pt>
    <dgm:pt modelId="{F375BCC1-1E08-42FE-BADC-C4DB644343B1}" type="pres">
      <dgm:prSet presAssocID="{8696FC49-3C73-4117-974D-902BFEA0C11D}" presName="textNode" presStyleLbl="node1" presStyleIdx="0" presStyleCnt="4" custScaleX="90491" custScaleY="90155" custLinFactNeighborX="30082" custLinFactNeighborY="1828">
        <dgm:presLayoutVars>
          <dgm:bulletEnabled val="1"/>
        </dgm:presLayoutVars>
      </dgm:prSet>
      <dgm:spPr>
        <a:prstGeom prst="roundRect">
          <a:avLst/>
        </a:prstGeom>
      </dgm:spPr>
      <dgm:t>
        <a:bodyPr/>
        <a:lstStyle/>
        <a:p>
          <a:endParaRPr lang="en-US"/>
        </a:p>
      </dgm:t>
    </dgm:pt>
    <dgm:pt modelId="{9324BC67-FE31-42E7-803C-D0744565A0C9}" type="pres">
      <dgm:prSet presAssocID="{5BAB991E-B526-4D80-BD05-05CC91145757}" presName="sibTrans" presStyleCnt="0"/>
      <dgm:spPr/>
    </dgm:pt>
    <dgm:pt modelId="{322A2AA9-26F9-4046-BB51-9195F9824399}" type="pres">
      <dgm:prSet presAssocID="{7E140E73-333A-48C2-873E-C7EADAE206F5}" presName="textNode" presStyleLbl="node1" presStyleIdx="1" presStyleCnt="4" custScaleX="96811" custScaleY="80833">
        <dgm:presLayoutVars>
          <dgm:bulletEnabled val="1"/>
        </dgm:presLayoutVars>
      </dgm:prSet>
      <dgm:spPr/>
      <dgm:t>
        <a:bodyPr/>
        <a:lstStyle/>
        <a:p>
          <a:endParaRPr lang="en-US"/>
        </a:p>
      </dgm:t>
    </dgm:pt>
    <dgm:pt modelId="{73D28A17-FBFB-42DB-8C0D-A8BFD699900E}" type="pres">
      <dgm:prSet presAssocID="{067BEDB6-266C-464F-9637-BC3A19F500A2}" presName="sibTrans" presStyleCnt="0"/>
      <dgm:spPr/>
    </dgm:pt>
    <dgm:pt modelId="{C2882124-2F5E-4504-8C03-BDB173928305}" type="pres">
      <dgm:prSet presAssocID="{8E3C9F05-EF28-4DCD-863A-68FB5FEA9900}" presName="textNode" presStyleLbl="node1" presStyleIdx="2" presStyleCnt="4" custScaleX="90712" custScaleY="80833">
        <dgm:presLayoutVars>
          <dgm:bulletEnabled val="1"/>
        </dgm:presLayoutVars>
      </dgm:prSet>
      <dgm:spPr/>
      <dgm:t>
        <a:bodyPr/>
        <a:lstStyle/>
        <a:p>
          <a:endParaRPr lang="en-US"/>
        </a:p>
      </dgm:t>
    </dgm:pt>
    <dgm:pt modelId="{11AA689E-727D-4CFB-9660-929227C48DC6}" type="pres">
      <dgm:prSet presAssocID="{B781FE9B-1A9C-459F-A665-CE58ED79E578}" presName="sibTrans" presStyleCnt="0"/>
      <dgm:spPr/>
    </dgm:pt>
    <dgm:pt modelId="{FADF418D-AD1C-48CC-AA25-6D079BB73DE6}" type="pres">
      <dgm:prSet presAssocID="{B8B278B5-A05D-4C70-AA7F-114C23CF3762}" presName="textNode" presStyleLbl="node1" presStyleIdx="3" presStyleCnt="4">
        <dgm:presLayoutVars>
          <dgm:bulletEnabled val="1"/>
        </dgm:presLayoutVars>
      </dgm:prSet>
      <dgm:spPr/>
      <dgm:t>
        <a:bodyPr/>
        <a:lstStyle/>
        <a:p>
          <a:endParaRPr lang="en-US"/>
        </a:p>
      </dgm:t>
    </dgm:pt>
  </dgm:ptLst>
  <dgm:cxnLst>
    <dgm:cxn modelId="{0125EAB7-F389-4E8E-AF73-40A46A11146D}" srcId="{C7ABD46D-2749-4DED-9B23-1CCEF45A88A9}" destId="{8E3C9F05-EF28-4DCD-863A-68FB5FEA9900}" srcOrd="2" destOrd="0" parTransId="{13156B8E-FBFE-4EF9-AD65-1904E4F6BA0F}" sibTransId="{B781FE9B-1A9C-459F-A665-CE58ED79E578}"/>
    <dgm:cxn modelId="{F42BE65C-6F22-4B75-A21C-C47EBE4ACBA4}" srcId="{C7ABD46D-2749-4DED-9B23-1CCEF45A88A9}" destId="{8696FC49-3C73-4117-974D-902BFEA0C11D}" srcOrd="0" destOrd="0" parTransId="{884D0366-631F-4C28-AFA4-172895DA4A27}" sibTransId="{5BAB991E-B526-4D80-BD05-05CC91145757}"/>
    <dgm:cxn modelId="{389D91A6-28BD-4CF4-8671-304EB94C6B17}" type="presOf" srcId="{8E3C9F05-EF28-4DCD-863A-68FB5FEA9900}" destId="{C2882124-2F5E-4504-8C03-BDB173928305}" srcOrd="0" destOrd="0" presId="urn:microsoft.com/office/officeart/2005/8/layout/hProcess9"/>
    <dgm:cxn modelId="{4C9CA98A-C835-46D7-AC0E-BA52C466C6FA}" srcId="{C7ABD46D-2749-4DED-9B23-1CCEF45A88A9}" destId="{7E140E73-333A-48C2-873E-C7EADAE206F5}" srcOrd="1" destOrd="0" parTransId="{7404F0CD-A1CC-4AC6-AEC0-1111C7FD0325}" sibTransId="{067BEDB6-266C-464F-9637-BC3A19F500A2}"/>
    <dgm:cxn modelId="{D9438B90-BAAB-47F7-9FC1-014A655348C3}" type="presOf" srcId="{7E140E73-333A-48C2-873E-C7EADAE206F5}" destId="{322A2AA9-26F9-4046-BB51-9195F9824399}" srcOrd="0" destOrd="0" presId="urn:microsoft.com/office/officeart/2005/8/layout/hProcess9"/>
    <dgm:cxn modelId="{1AE1B86F-F3FE-47B7-B632-4C13A8F7723C}" srcId="{C7ABD46D-2749-4DED-9B23-1CCEF45A88A9}" destId="{B8B278B5-A05D-4C70-AA7F-114C23CF3762}" srcOrd="3" destOrd="0" parTransId="{E7058CA0-0C44-43E2-B34B-A1FC59A83F10}" sibTransId="{4B6540EB-FBBF-43F1-9B46-B1C24459D015}"/>
    <dgm:cxn modelId="{68A62B44-92A0-4905-A6D7-34F658A1FBCB}" type="presOf" srcId="{C7ABD46D-2749-4DED-9B23-1CCEF45A88A9}" destId="{889E6C2D-65D4-4F65-A954-EEB198535C0C}" srcOrd="0" destOrd="0" presId="urn:microsoft.com/office/officeart/2005/8/layout/hProcess9"/>
    <dgm:cxn modelId="{B18C1EED-407C-4D16-A3C4-1AFF91D1435E}" type="presOf" srcId="{B8B278B5-A05D-4C70-AA7F-114C23CF3762}" destId="{FADF418D-AD1C-48CC-AA25-6D079BB73DE6}" srcOrd="0" destOrd="0" presId="urn:microsoft.com/office/officeart/2005/8/layout/hProcess9"/>
    <dgm:cxn modelId="{812A410C-5392-45C0-8341-2247A27A692F}" type="presOf" srcId="{8696FC49-3C73-4117-974D-902BFEA0C11D}" destId="{F375BCC1-1E08-42FE-BADC-C4DB644343B1}" srcOrd="0" destOrd="0" presId="urn:microsoft.com/office/officeart/2005/8/layout/hProcess9"/>
    <dgm:cxn modelId="{4C00EA99-1610-4288-8FFC-CF86CFF1A12B}" type="presParOf" srcId="{889E6C2D-65D4-4F65-A954-EEB198535C0C}" destId="{8D97D2C4-4AD5-4962-B509-52F06547E3CB}" srcOrd="0" destOrd="0" presId="urn:microsoft.com/office/officeart/2005/8/layout/hProcess9"/>
    <dgm:cxn modelId="{3FFCE729-EAC5-4E1E-9D4C-EF01D772ABF7}" type="presParOf" srcId="{889E6C2D-65D4-4F65-A954-EEB198535C0C}" destId="{B5143CBC-3C09-48EB-BC04-7FF3913D8358}" srcOrd="1" destOrd="0" presId="urn:microsoft.com/office/officeart/2005/8/layout/hProcess9"/>
    <dgm:cxn modelId="{64C22F18-C5B5-4EF7-871C-C829346E2D57}" type="presParOf" srcId="{B5143CBC-3C09-48EB-BC04-7FF3913D8358}" destId="{F375BCC1-1E08-42FE-BADC-C4DB644343B1}" srcOrd="0" destOrd="0" presId="urn:microsoft.com/office/officeart/2005/8/layout/hProcess9"/>
    <dgm:cxn modelId="{C12E6B1F-F888-4CF8-BC7B-0D75F09BACE1}" type="presParOf" srcId="{B5143CBC-3C09-48EB-BC04-7FF3913D8358}" destId="{9324BC67-FE31-42E7-803C-D0744565A0C9}" srcOrd="1" destOrd="0" presId="urn:microsoft.com/office/officeart/2005/8/layout/hProcess9"/>
    <dgm:cxn modelId="{3C4B0B50-1EF9-46A1-9444-0B3B0F07D67C}" type="presParOf" srcId="{B5143CBC-3C09-48EB-BC04-7FF3913D8358}" destId="{322A2AA9-26F9-4046-BB51-9195F9824399}" srcOrd="2" destOrd="0" presId="urn:microsoft.com/office/officeart/2005/8/layout/hProcess9"/>
    <dgm:cxn modelId="{527080E4-1840-4706-8786-0D2F7962AA37}" type="presParOf" srcId="{B5143CBC-3C09-48EB-BC04-7FF3913D8358}" destId="{73D28A17-FBFB-42DB-8C0D-A8BFD699900E}" srcOrd="3" destOrd="0" presId="urn:microsoft.com/office/officeart/2005/8/layout/hProcess9"/>
    <dgm:cxn modelId="{8E28FF68-F3EF-4F42-9F81-2F4C62E106F1}" type="presParOf" srcId="{B5143CBC-3C09-48EB-BC04-7FF3913D8358}" destId="{C2882124-2F5E-4504-8C03-BDB173928305}" srcOrd="4" destOrd="0" presId="urn:microsoft.com/office/officeart/2005/8/layout/hProcess9"/>
    <dgm:cxn modelId="{BD9A1B05-E644-4384-BCBB-9F78745587E9}" type="presParOf" srcId="{B5143CBC-3C09-48EB-BC04-7FF3913D8358}" destId="{11AA689E-727D-4CFB-9660-929227C48DC6}" srcOrd="5" destOrd="0" presId="urn:microsoft.com/office/officeart/2005/8/layout/hProcess9"/>
    <dgm:cxn modelId="{FD1C718A-06EA-4D7D-BB45-3DBE2AAEF9CC}" type="presParOf" srcId="{B5143CBC-3C09-48EB-BC04-7FF3913D8358}" destId="{FADF418D-AD1C-48CC-AA25-6D079BB73DE6}"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205B643-953E-8940-8885-91557E59C6C3}"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AE83BE0A-57D5-FD43-ADE3-79F0D888D173}">
      <dgm:prSet phldrT="[Text]" custT="1"/>
      <dgm:spPr/>
      <dgm:t>
        <a:bodyPr/>
        <a:lstStyle/>
        <a:p>
          <a:r>
            <a:rPr lang="en-US" sz="1600" dirty="0">
              <a:latin typeface="+mj-lt"/>
            </a:rPr>
            <a:t>Workforce Development</a:t>
          </a:r>
        </a:p>
      </dgm:t>
    </dgm:pt>
    <dgm:pt modelId="{28820A18-91FA-AB4B-9322-0E1D095704DE}" type="parTrans" cxnId="{709BBD5D-7464-5B48-964D-3B5AF5B47205}">
      <dgm:prSet/>
      <dgm:spPr/>
      <dgm:t>
        <a:bodyPr/>
        <a:lstStyle/>
        <a:p>
          <a:endParaRPr lang="en-US"/>
        </a:p>
      </dgm:t>
    </dgm:pt>
    <dgm:pt modelId="{B9E0DDB0-09E1-8E4D-A3E3-FFC3119C7046}" type="sibTrans" cxnId="{709BBD5D-7464-5B48-964D-3B5AF5B47205}">
      <dgm:prSet/>
      <dgm:spPr/>
      <dgm:t>
        <a:bodyPr/>
        <a:lstStyle/>
        <a:p>
          <a:endParaRPr lang="en-US"/>
        </a:p>
      </dgm:t>
    </dgm:pt>
    <dgm:pt modelId="{D0B0FA53-7836-144E-852F-A66208A56D51}">
      <dgm:prSet phldrT="[Text]" custT="1"/>
      <dgm:spPr/>
      <dgm:t>
        <a:bodyPr/>
        <a:lstStyle/>
        <a:p>
          <a:r>
            <a:rPr lang="en-US" sz="1400" dirty="0">
              <a:latin typeface="+mj-lt"/>
            </a:rPr>
            <a:t>Career Development</a:t>
          </a:r>
        </a:p>
      </dgm:t>
    </dgm:pt>
    <dgm:pt modelId="{73DE245F-4022-4549-BACA-74F7ACD0D8AF}" type="parTrans" cxnId="{E1987F92-88EA-8747-9D68-B2B61DC4DB89}">
      <dgm:prSet/>
      <dgm:spPr/>
      <dgm:t>
        <a:bodyPr/>
        <a:lstStyle/>
        <a:p>
          <a:endParaRPr lang="en-US">
            <a:latin typeface="+mj-lt"/>
          </a:endParaRPr>
        </a:p>
      </dgm:t>
    </dgm:pt>
    <dgm:pt modelId="{63A742E7-A4BD-9A48-A527-A24637159F21}" type="sibTrans" cxnId="{E1987F92-88EA-8747-9D68-B2B61DC4DB89}">
      <dgm:prSet/>
      <dgm:spPr/>
      <dgm:t>
        <a:bodyPr/>
        <a:lstStyle/>
        <a:p>
          <a:endParaRPr lang="en-US"/>
        </a:p>
      </dgm:t>
    </dgm:pt>
    <dgm:pt modelId="{6DC05737-FD79-E749-A487-DD5075EE385A}">
      <dgm:prSet phldrT="[Text]" custT="1"/>
      <dgm:spPr/>
      <dgm:t>
        <a:bodyPr/>
        <a:lstStyle/>
        <a:p>
          <a:pPr algn="l"/>
          <a:endParaRPr lang="en-US" sz="1100" baseline="0" dirty="0">
            <a:latin typeface="+mj-lt"/>
          </a:endParaRPr>
        </a:p>
        <a:p>
          <a:pPr algn="l"/>
          <a:r>
            <a:rPr lang="en-US" sz="1100" baseline="0" dirty="0" err="1">
              <a:latin typeface="+mj-lt"/>
            </a:rPr>
            <a:t>AgrAbility</a:t>
          </a:r>
          <a:endParaRPr lang="en-US" sz="1100" baseline="0" dirty="0" smtClean="0">
            <a:latin typeface="+mj-lt"/>
          </a:endParaRPr>
        </a:p>
        <a:p>
          <a:pPr algn="l"/>
          <a:r>
            <a:rPr lang="en-US" sz="1100" baseline="0" dirty="0" smtClean="0">
              <a:latin typeface="+mj-lt"/>
            </a:rPr>
            <a:t>Career </a:t>
          </a:r>
          <a:r>
            <a:rPr lang="en-US" sz="1100" baseline="0" dirty="0">
              <a:latin typeface="+mj-lt"/>
            </a:rPr>
            <a:t>Connection Centers</a:t>
          </a:r>
        </a:p>
        <a:p>
          <a:pPr algn="l"/>
          <a:r>
            <a:rPr lang="en-US" sz="1100" baseline="0" dirty="0">
              <a:latin typeface="+mj-lt"/>
            </a:rPr>
            <a:t>Get a job</a:t>
          </a:r>
        </a:p>
        <a:p>
          <a:pPr algn="l"/>
          <a:r>
            <a:rPr lang="en-US" sz="1100" baseline="0" dirty="0">
              <a:latin typeface="+mj-lt"/>
            </a:rPr>
            <a:t>Get a better job</a:t>
          </a:r>
        </a:p>
        <a:p>
          <a:pPr algn="l"/>
          <a:r>
            <a:rPr lang="en-US" sz="1100" baseline="0" dirty="0">
              <a:latin typeface="+mj-lt"/>
            </a:rPr>
            <a:t>Get a career</a:t>
          </a:r>
        </a:p>
        <a:p>
          <a:pPr algn="l"/>
          <a:r>
            <a:rPr lang="en-US" sz="1100" baseline="0" dirty="0">
              <a:latin typeface="+mj-lt"/>
            </a:rPr>
            <a:t>Fatherhood</a:t>
          </a:r>
        </a:p>
        <a:p>
          <a:pPr algn="ctr"/>
          <a:endParaRPr lang="en-US" sz="1600" dirty="0">
            <a:latin typeface="+mj-lt"/>
          </a:endParaRPr>
        </a:p>
      </dgm:t>
    </dgm:pt>
    <dgm:pt modelId="{F75C016C-ECFC-DF41-BAFF-166361F81DEC}" type="parTrans" cxnId="{62EF1979-762D-A344-96F9-69F5E52DF867}">
      <dgm:prSet/>
      <dgm:spPr/>
      <dgm:t>
        <a:bodyPr/>
        <a:lstStyle/>
        <a:p>
          <a:endParaRPr lang="en-US">
            <a:latin typeface="+mj-lt"/>
          </a:endParaRPr>
        </a:p>
      </dgm:t>
    </dgm:pt>
    <dgm:pt modelId="{A6AFC382-0DC0-A449-98B1-7EEC718B5DFD}" type="sibTrans" cxnId="{62EF1979-762D-A344-96F9-69F5E52DF867}">
      <dgm:prSet/>
      <dgm:spPr/>
      <dgm:t>
        <a:bodyPr/>
        <a:lstStyle/>
        <a:p>
          <a:endParaRPr lang="en-US"/>
        </a:p>
      </dgm:t>
    </dgm:pt>
    <dgm:pt modelId="{C4F0170B-281E-F34B-834C-5C9498041398}">
      <dgm:prSet phldrT="[Text]" custT="1"/>
      <dgm:spPr/>
      <dgm:t>
        <a:bodyPr/>
        <a:lstStyle/>
        <a:p>
          <a:r>
            <a:rPr lang="en-US" sz="1400" dirty="0">
              <a:latin typeface="+mj-lt"/>
            </a:rPr>
            <a:t>Community Employment </a:t>
          </a:r>
        </a:p>
      </dgm:t>
    </dgm:pt>
    <dgm:pt modelId="{99B993E2-1F74-B944-9EE2-29FFFFE12FD4}" type="parTrans" cxnId="{07733D35-3A61-FD45-B7FC-8A0A4431041E}">
      <dgm:prSet/>
      <dgm:spPr/>
      <dgm:t>
        <a:bodyPr/>
        <a:lstStyle/>
        <a:p>
          <a:endParaRPr lang="en-US">
            <a:latin typeface="+mj-lt"/>
          </a:endParaRPr>
        </a:p>
      </dgm:t>
    </dgm:pt>
    <dgm:pt modelId="{81760CF8-9A15-3D49-839D-611298C68ACF}" type="sibTrans" cxnId="{07733D35-3A61-FD45-B7FC-8A0A4431041E}">
      <dgm:prSet/>
      <dgm:spPr/>
      <dgm:t>
        <a:bodyPr/>
        <a:lstStyle/>
        <a:p>
          <a:endParaRPr lang="en-US"/>
        </a:p>
      </dgm:t>
    </dgm:pt>
    <dgm:pt modelId="{227EECEB-9D7D-E842-9552-3E5674C9CBF7}">
      <dgm:prSet phldrT="[Text]" custT="1"/>
      <dgm:spPr/>
      <dgm:t>
        <a:bodyPr/>
        <a:lstStyle/>
        <a:p>
          <a:r>
            <a:rPr lang="en-US" sz="1400" dirty="0">
              <a:latin typeface="+mj-lt"/>
            </a:rPr>
            <a:t>Youth Services</a:t>
          </a:r>
        </a:p>
      </dgm:t>
    </dgm:pt>
    <dgm:pt modelId="{C2C1B95A-8452-6241-B43A-D02B9A8285B3}" type="parTrans" cxnId="{D595675A-F9B0-224C-B40B-3B407DEE16D9}">
      <dgm:prSet/>
      <dgm:spPr/>
      <dgm:t>
        <a:bodyPr/>
        <a:lstStyle/>
        <a:p>
          <a:endParaRPr lang="en-US">
            <a:latin typeface="+mj-lt"/>
          </a:endParaRPr>
        </a:p>
      </dgm:t>
    </dgm:pt>
    <dgm:pt modelId="{A92E15B1-B2FE-A94F-A71E-0EFCECBF6B1B}" type="sibTrans" cxnId="{D595675A-F9B0-224C-B40B-3B407DEE16D9}">
      <dgm:prSet/>
      <dgm:spPr/>
      <dgm:t>
        <a:bodyPr/>
        <a:lstStyle/>
        <a:p>
          <a:endParaRPr lang="en-US"/>
        </a:p>
      </dgm:t>
    </dgm:pt>
    <dgm:pt modelId="{12C14108-F286-9442-B9F6-1C700E186741}">
      <dgm:prSet phldrT="[Text]" custT="1"/>
      <dgm:spPr/>
      <dgm:t>
        <a:bodyPr/>
        <a:lstStyle/>
        <a:p>
          <a:pPr algn="l"/>
          <a:r>
            <a:rPr lang="en-US" sz="1100" dirty="0">
              <a:latin typeface="+mj-lt"/>
            </a:rPr>
            <a:t>Art Program</a:t>
          </a:r>
        </a:p>
        <a:p>
          <a:pPr algn="l"/>
          <a:r>
            <a:rPr lang="en-US" sz="1100" dirty="0">
              <a:latin typeface="+mj-lt"/>
            </a:rPr>
            <a:t>Deaf Services</a:t>
          </a:r>
        </a:p>
        <a:p>
          <a:pPr algn="l"/>
          <a:r>
            <a:rPr lang="en-US" sz="1100" dirty="0">
              <a:latin typeface="+mj-lt"/>
            </a:rPr>
            <a:t>Life Enrichment, Supportive Living, and Good Stuff</a:t>
          </a:r>
        </a:p>
        <a:p>
          <a:pPr algn="l"/>
          <a:r>
            <a:rPr lang="en-US" sz="1100" dirty="0">
              <a:latin typeface="+mj-lt"/>
            </a:rPr>
            <a:t>Supported Employment</a:t>
          </a:r>
        </a:p>
        <a:p>
          <a:pPr algn="l"/>
          <a:r>
            <a:rPr lang="en-US" sz="1100" dirty="0">
              <a:latin typeface="+mj-lt"/>
            </a:rPr>
            <a:t>Work Activities</a:t>
          </a:r>
        </a:p>
      </dgm:t>
    </dgm:pt>
    <dgm:pt modelId="{DB1273F4-3499-6A4E-A6FB-F65093A15497}" type="parTrans" cxnId="{283AF495-462D-2A4A-82F9-269DD8F81137}">
      <dgm:prSet/>
      <dgm:spPr/>
      <dgm:t>
        <a:bodyPr/>
        <a:lstStyle/>
        <a:p>
          <a:endParaRPr lang="en-US">
            <a:latin typeface="+mj-lt"/>
          </a:endParaRPr>
        </a:p>
      </dgm:t>
    </dgm:pt>
    <dgm:pt modelId="{2054ACCC-3FE7-114E-B03E-FFF658788E1E}" type="sibTrans" cxnId="{283AF495-462D-2A4A-82F9-269DD8F81137}">
      <dgm:prSet/>
      <dgm:spPr/>
      <dgm:t>
        <a:bodyPr/>
        <a:lstStyle/>
        <a:p>
          <a:endParaRPr lang="en-US"/>
        </a:p>
      </dgm:t>
    </dgm:pt>
    <dgm:pt modelId="{50EFC96E-AB2B-ED41-A4CE-21AC4E8B45FB}">
      <dgm:prSet phldrT="[Text]" custT="1"/>
      <dgm:spPr/>
      <dgm:t>
        <a:bodyPr/>
        <a:lstStyle/>
        <a:p>
          <a:pPr algn="l"/>
          <a:r>
            <a:rPr lang="en-US" sz="1100" dirty="0">
              <a:latin typeface="+mj-lt"/>
            </a:rPr>
            <a:t>CTE</a:t>
          </a:r>
        </a:p>
        <a:p>
          <a:pPr algn="l"/>
          <a:r>
            <a:rPr lang="en-US" sz="1100" dirty="0">
              <a:latin typeface="+mj-lt"/>
            </a:rPr>
            <a:t>Dropout Prevention</a:t>
          </a:r>
        </a:p>
        <a:p>
          <a:pPr algn="l"/>
          <a:r>
            <a:rPr lang="en-US" sz="1100" dirty="0">
              <a:latin typeface="+mj-lt"/>
            </a:rPr>
            <a:t>Earn N Learn</a:t>
          </a:r>
        </a:p>
        <a:p>
          <a:pPr algn="l"/>
          <a:r>
            <a:rPr lang="en-US" sz="1100" dirty="0">
              <a:latin typeface="+mj-lt"/>
            </a:rPr>
            <a:t>Energy Workforce Development</a:t>
          </a:r>
        </a:p>
        <a:p>
          <a:pPr algn="l"/>
          <a:r>
            <a:rPr lang="en-US" sz="1100" dirty="0">
              <a:latin typeface="+mj-lt"/>
            </a:rPr>
            <a:t>Mentoring</a:t>
          </a:r>
        </a:p>
        <a:p>
          <a:pPr algn="l"/>
          <a:r>
            <a:rPr lang="en-US" sz="1100" dirty="0">
              <a:latin typeface="+mj-lt"/>
            </a:rPr>
            <a:t>Middle School </a:t>
          </a:r>
        </a:p>
        <a:p>
          <a:pPr algn="l"/>
          <a:r>
            <a:rPr lang="en-US" sz="1100" dirty="0">
              <a:latin typeface="+mj-lt"/>
            </a:rPr>
            <a:t>Ninth Grade Success</a:t>
          </a:r>
        </a:p>
        <a:p>
          <a:pPr algn="l"/>
          <a:r>
            <a:rPr lang="en-US" sz="1100" dirty="0">
              <a:latin typeface="+mj-lt"/>
            </a:rPr>
            <a:t>Post-Secondary Preparation</a:t>
          </a:r>
        </a:p>
        <a:p>
          <a:pPr algn="l"/>
          <a:r>
            <a:rPr lang="en-US" sz="1100" dirty="0">
              <a:latin typeface="+mj-lt"/>
            </a:rPr>
            <a:t>Post-Secondary Retention</a:t>
          </a:r>
        </a:p>
        <a:p>
          <a:pPr algn="l"/>
          <a:r>
            <a:rPr lang="en-US" sz="1100" dirty="0">
              <a:latin typeface="+mj-lt"/>
            </a:rPr>
            <a:t>Summer Programs </a:t>
          </a:r>
        </a:p>
        <a:p>
          <a:pPr algn="l"/>
          <a:r>
            <a:rPr lang="en-US" sz="1100" dirty="0">
              <a:latin typeface="+mj-lt"/>
            </a:rPr>
            <a:t>Volunteers </a:t>
          </a:r>
        </a:p>
        <a:p>
          <a:pPr algn="ctr"/>
          <a:endParaRPr lang="en-US" sz="1400" dirty="0">
            <a:latin typeface="+mj-lt"/>
          </a:endParaRPr>
        </a:p>
      </dgm:t>
    </dgm:pt>
    <dgm:pt modelId="{69DF620A-E7A0-644A-9545-C9CA3718E155}" type="parTrans" cxnId="{41C0FEAF-C96D-8445-8E45-0BB22B4137C2}">
      <dgm:prSet/>
      <dgm:spPr/>
      <dgm:t>
        <a:bodyPr/>
        <a:lstStyle/>
        <a:p>
          <a:endParaRPr lang="en-US"/>
        </a:p>
      </dgm:t>
    </dgm:pt>
    <dgm:pt modelId="{90D3F0FB-94FB-1A4D-A110-9C7072A41243}" type="sibTrans" cxnId="{41C0FEAF-C96D-8445-8E45-0BB22B4137C2}">
      <dgm:prSet/>
      <dgm:spPr/>
      <dgm:t>
        <a:bodyPr/>
        <a:lstStyle/>
        <a:p>
          <a:endParaRPr lang="en-US"/>
        </a:p>
      </dgm:t>
    </dgm:pt>
    <dgm:pt modelId="{9E2B3B4B-D473-EC47-A59B-DCDFB88D0964}" type="pres">
      <dgm:prSet presAssocID="{7205B643-953E-8940-8885-91557E59C6C3}" presName="hierChild1" presStyleCnt="0">
        <dgm:presLayoutVars>
          <dgm:chPref val="1"/>
          <dgm:dir/>
          <dgm:animOne val="branch"/>
          <dgm:animLvl val="lvl"/>
          <dgm:resizeHandles/>
        </dgm:presLayoutVars>
      </dgm:prSet>
      <dgm:spPr/>
      <dgm:t>
        <a:bodyPr/>
        <a:lstStyle/>
        <a:p>
          <a:endParaRPr lang="en-US"/>
        </a:p>
      </dgm:t>
    </dgm:pt>
    <dgm:pt modelId="{FC508B84-138D-9D46-A949-A9459CE2F780}" type="pres">
      <dgm:prSet presAssocID="{AE83BE0A-57D5-FD43-ADE3-79F0D888D173}" presName="hierRoot1" presStyleCnt="0"/>
      <dgm:spPr/>
    </dgm:pt>
    <dgm:pt modelId="{DAC38084-C281-6B45-8E4F-0870C0571976}" type="pres">
      <dgm:prSet presAssocID="{AE83BE0A-57D5-FD43-ADE3-79F0D888D173}" presName="composite" presStyleCnt="0"/>
      <dgm:spPr/>
    </dgm:pt>
    <dgm:pt modelId="{02D7933F-8B63-5C4B-85DE-BF33D5166BC0}" type="pres">
      <dgm:prSet presAssocID="{AE83BE0A-57D5-FD43-ADE3-79F0D888D173}" presName="background" presStyleLbl="node0" presStyleIdx="0" presStyleCnt="1"/>
      <dgm:spPr/>
    </dgm:pt>
    <dgm:pt modelId="{78E6F30A-3960-0342-ABE8-26A1873F8204}" type="pres">
      <dgm:prSet presAssocID="{AE83BE0A-57D5-FD43-ADE3-79F0D888D173}" presName="text" presStyleLbl="fgAcc0" presStyleIdx="0" presStyleCnt="1" custScaleY="50692" custLinFactNeighborX="1717" custLinFactNeighborY="-1477">
        <dgm:presLayoutVars>
          <dgm:chPref val="3"/>
        </dgm:presLayoutVars>
      </dgm:prSet>
      <dgm:spPr/>
      <dgm:t>
        <a:bodyPr/>
        <a:lstStyle/>
        <a:p>
          <a:endParaRPr lang="en-US"/>
        </a:p>
      </dgm:t>
    </dgm:pt>
    <dgm:pt modelId="{DA875463-3CAC-9C4A-9A0D-2A94E186C8FF}" type="pres">
      <dgm:prSet presAssocID="{AE83BE0A-57D5-FD43-ADE3-79F0D888D173}" presName="hierChild2" presStyleCnt="0"/>
      <dgm:spPr/>
    </dgm:pt>
    <dgm:pt modelId="{FD690B7B-191D-8543-9EC3-0C91C87BF28E}" type="pres">
      <dgm:prSet presAssocID="{73DE245F-4022-4549-BACA-74F7ACD0D8AF}" presName="Name10" presStyleLbl="parChTrans1D2" presStyleIdx="0" presStyleCnt="3"/>
      <dgm:spPr/>
      <dgm:t>
        <a:bodyPr/>
        <a:lstStyle/>
        <a:p>
          <a:endParaRPr lang="en-US"/>
        </a:p>
      </dgm:t>
    </dgm:pt>
    <dgm:pt modelId="{8C56A5C1-B6D3-EB4E-A77A-EAA96D3EAEBA}" type="pres">
      <dgm:prSet presAssocID="{D0B0FA53-7836-144E-852F-A66208A56D51}" presName="hierRoot2" presStyleCnt="0"/>
      <dgm:spPr/>
    </dgm:pt>
    <dgm:pt modelId="{EC4D7EA9-2211-9B49-8A89-8C16C70A673D}" type="pres">
      <dgm:prSet presAssocID="{D0B0FA53-7836-144E-852F-A66208A56D51}" presName="composite2" presStyleCnt="0"/>
      <dgm:spPr/>
    </dgm:pt>
    <dgm:pt modelId="{D483F381-A21A-C448-B4E6-2012B79B82FD}" type="pres">
      <dgm:prSet presAssocID="{D0B0FA53-7836-144E-852F-A66208A56D51}" presName="background2" presStyleLbl="node2" presStyleIdx="0" presStyleCnt="3"/>
      <dgm:spPr/>
    </dgm:pt>
    <dgm:pt modelId="{34A99260-6699-E349-933A-CD0697497261}" type="pres">
      <dgm:prSet presAssocID="{D0B0FA53-7836-144E-852F-A66208A56D51}" presName="text2" presStyleLbl="fgAcc2" presStyleIdx="0" presStyleCnt="3" custScaleY="50029">
        <dgm:presLayoutVars>
          <dgm:chPref val="3"/>
        </dgm:presLayoutVars>
      </dgm:prSet>
      <dgm:spPr/>
      <dgm:t>
        <a:bodyPr/>
        <a:lstStyle/>
        <a:p>
          <a:endParaRPr lang="en-US"/>
        </a:p>
      </dgm:t>
    </dgm:pt>
    <dgm:pt modelId="{1B94D5CB-383A-034F-BA7A-D2742C48571B}" type="pres">
      <dgm:prSet presAssocID="{D0B0FA53-7836-144E-852F-A66208A56D51}" presName="hierChild3" presStyleCnt="0"/>
      <dgm:spPr/>
    </dgm:pt>
    <dgm:pt modelId="{7FC8CFDE-4A20-204D-ACE1-2FB2900DDE1E}" type="pres">
      <dgm:prSet presAssocID="{F75C016C-ECFC-DF41-BAFF-166361F81DEC}" presName="Name17" presStyleLbl="parChTrans1D3" presStyleIdx="0" presStyleCnt="3"/>
      <dgm:spPr/>
      <dgm:t>
        <a:bodyPr/>
        <a:lstStyle/>
        <a:p>
          <a:endParaRPr lang="en-US"/>
        </a:p>
      </dgm:t>
    </dgm:pt>
    <dgm:pt modelId="{3ABE3F6E-FB17-3B44-A794-1CF3BD0EFFA0}" type="pres">
      <dgm:prSet presAssocID="{6DC05737-FD79-E749-A487-DD5075EE385A}" presName="hierRoot3" presStyleCnt="0"/>
      <dgm:spPr/>
    </dgm:pt>
    <dgm:pt modelId="{F4C79BE2-A9CA-1748-AB2B-598100C5597E}" type="pres">
      <dgm:prSet presAssocID="{6DC05737-FD79-E749-A487-DD5075EE385A}" presName="composite3" presStyleCnt="0"/>
      <dgm:spPr/>
    </dgm:pt>
    <dgm:pt modelId="{96A2F2CF-DDC7-454A-BFAF-705F032692B2}" type="pres">
      <dgm:prSet presAssocID="{6DC05737-FD79-E749-A487-DD5075EE385A}" presName="background3" presStyleLbl="node3" presStyleIdx="0" presStyleCnt="3"/>
      <dgm:spPr/>
    </dgm:pt>
    <dgm:pt modelId="{34871D44-8390-A649-B3FE-3045DC7BB139}" type="pres">
      <dgm:prSet presAssocID="{6DC05737-FD79-E749-A487-DD5075EE385A}" presName="text3" presStyleLbl="fgAcc3" presStyleIdx="0" presStyleCnt="3" custScaleY="115242">
        <dgm:presLayoutVars>
          <dgm:chPref val="3"/>
        </dgm:presLayoutVars>
      </dgm:prSet>
      <dgm:spPr/>
      <dgm:t>
        <a:bodyPr/>
        <a:lstStyle/>
        <a:p>
          <a:endParaRPr lang="en-US"/>
        </a:p>
      </dgm:t>
    </dgm:pt>
    <dgm:pt modelId="{44BAC024-19DC-AC4D-A082-B1FA5240B2A7}" type="pres">
      <dgm:prSet presAssocID="{6DC05737-FD79-E749-A487-DD5075EE385A}" presName="hierChild4" presStyleCnt="0"/>
      <dgm:spPr/>
    </dgm:pt>
    <dgm:pt modelId="{13D8EB07-C20F-3D47-B00A-97A44C7F195C}" type="pres">
      <dgm:prSet presAssocID="{99B993E2-1F74-B944-9EE2-29FFFFE12FD4}" presName="Name10" presStyleLbl="parChTrans1D2" presStyleIdx="1" presStyleCnt="3"/>
      <dgm:spPr/>
      <dgm:t>
        <a:bodyPr/>
        <a:lstStyle/>
        <a:p>
          <a:endParaRPr lang="en-US"/>
        </a:p>
      </dgm:t>
    </dgm:pt>
    <dgm:pt modelId="{45A29644-C2CA-444D-B42A-1631701DFA34}" type="pres">
      <dgm:prSet presAssocID="{C4F0170B-281E-F34B-834C-5C9498041398}" presName="hierRoot2" presStyleCnt="0"/>
      <dgm:spPr/>
    </dgm:pt>
    <dgm:pt modelId="{32752752-7D15-AD48-B754-B6F8FC77731C}" type="pres">
      <dgm:prSet presAssocID="{C4F0170B-281E-F34B-834C-5C9498041398}" presName="composite2" presStyleCnt="0"/>
      <dgm:spPr/>
    </dgm:pt>
    <dgm:pt modelId="{E1CB47BF-A239-DD4C-AC1F-D682486F5DB1}" type="pres">
      <dgm:prSet presAssocID="{C4F0170B-281E-F34B-834C-5C9498041398}" presName="background2" presStyleLbl="node2" presStyleIdx="1" presStyleCnt="3"/>
      <dgm:spPr/>
    </dgm:pt>
    <dgm:pt modelId="{3EF02084-EED5-B54F-8459-5D2E200527E9}" type="pres">
      <dgm:prSet presAssocID="{C4F0170B-281E-F34B-834C-5C9498041398}" presName="text2" presStyleLbl="fgAcc2" presStyleIdx="1" presStyleCnt="3" custScaleY="50029">
        <dgm:presLayoutVars>
          <dgm:chPref val="3"/>
        </dgm:presLayoutVars>
      </dgm:prSet>
      <dgm:spPr/>
      <dgm:t>
        <a:bodyPr/>
        <a:lstStyle/>
        <a:p>
          <a:endParaRPr lang="en-US"/>
        </a:p>
      </dgm:t>
    </dgm:pt>
    <dgm:pt modelId="{2CC935A5-D2C8-2F4D-8D43-76704579BE04}" type="pres">
      <dgm:prSet presAssocID="{C4F0170B-281E-F34B-834C-5C9498041398}" presName="hierChild3" presStyleCnt="0"/>
      <dgm:spPr/>
    </dgm:pt>
    <dgm:pt modelId="{CB6BFC4B-BDA1-3E4F-A9E6-9EF1BD5A67FC}" type="pres">
      <dgm:prSet presAssocID="{DB1273F4-3499-6A4E-A6FB-F65093A15497}" presName="Name17" presStyleLbl="parChTrans1D3" presStyleIdx="1" presStyleCnt="3"/>
      <dgm:spPr/>
      <dgm:t>
        <a:bodyPr/>
        <a:lstStyle/>
        <a:p>
          <a:endParaRPr lang="en-US"/>
        </a:p>
      </dgm:t>
    </dgm:pt>
    <dgm:pt modelId="{9E29FB93-EE01-0E40-B0EA-2DE9AEAF7727}" type="pres">
      <dgm:prSet presAssocID="{12C14108-F286-9442-B9F6-1C700E186741}" presName="hierRoot3" presStyleCnt="0"/>
      <dgm:spPr/>
    </dgm:pt>
    <dgm:pt modelId="{E2173869-2818-FB4A-80B1-1031794A60AD}" type="pres">
      <dgm:prSet presAssocID="{12C14108-F286-9442-B9F6-1C700E186741}" presName="composite3" presStyleCnt="0"/>
      <dgm:spPr/>
    </dgm:pt>
    <dgm:pt modelId="{DD1691DD-757B-C74B-BAF9-7740EDC1383D}" type="pres">
      <dgm:prSet presAssocID="{12C14108-F286-9442-B9F6-1C700E186741}" presName="background3" presStyleLbl="node3" presStyleIdx="1" presStyleCnt="3"/>
      <dgm:spPr/>
    </dgm:pt>
    <dgm:pt modelId="{E16BE2C7-61A7-4E4A-80C5-96D11F19006E}" type="pres">
      <dgm:prSet presAssocID="{12C14108-F286-9442-B9F6-1C700E186741}" presName="text3" presStyleLbl="fgAcc3" presStyleIdx="1" presStyleCnt="3" custScaleY="115242">
        <dgm:presLayoutVars>
          <dgm:chPref val="3"/>
        </dgm:presLayoutVars>
      </dgm:prSet>
      <dgm:spPr/>
      <dgm:t>
        <a:bodyPr/>
        <a:lstStyle/>
        <a:p>
          <a:endParaRPr lang="en-US"/>
        </a:p>
      </dgm:t>
    </dgm:pt>
    <dgm:pt modelId="{476B9292-9630-CB42-B2A7-A55E7EA59F8C}" type="pres">
      <dgm:prSet presAssocID="{12C14108-F286-9442-B9F6-1C700E186741}" presName="hierChild4" presStyleCnt="0"/>
      <dgm:spPr/>
    </dgm:pt>
    <dgm:pt modelId="{4F0F7D2F-AE83-7544-8414-C7B8EE9D28A1}" type="pres">
      <dgm:prSet presAssocID="{C2C1B95A-8452-6241-B43A-D02B9A8285B3}" presName="Name10" presStyleLbl="parChTrans1D2" presStyleIdx="2" presStyleCnt="3"/>
      <dgm:spPr/>
      <dgm:t>
        <a:bodyPr/>
        <a:lstStyle/>
        <a:p>
          <a:endParaRPr lang="en-US"/>
        </a:p>
      </dgm:t>
    </dgm:pt>
    <dgm:pt modelId="{AE9DB467-31D3-DC45-ADF6-CB3B377C3B3F}" type="pres">
      <dgm:prSet presAssocID="{227EECEB-9D7D-E842-9552-3E5674C9CBF7}" presName="hierRoot2" presStyleCnt="0"/>
      <dgm:spPr/>
    </dgm:pt>
    <dgm:pt modelId="{8AF0FDAE-5861-4242-AF65-E2ACB9F426DB}" type="pres">
      <dgm:prSet presAssocID="{227EECEB-9D7D-E842-9552-3E5674C9CBF7}" presName="composite2" presStyleCnt="0"/>
      <dgm:spPr/>
    </dgm:pt>
    <dgm:pt modelId="{F06E4238-E427-F84F-9C83-9D4DAD7D7EAB}" type="pres">
      <dgm:prSet presAssocID="{227EECEB-9D7D-E842-9552-3E5674C9CBF7}" presName="background2" presStyleLbl="node2" presStyleIdx="2" presStyleCnt="3"/>
      <dgm:spPr/>
    </dgm:pt>
    <dgm:pt modelId="{FA72775D-E92F-514F-BF82-E3D4A5255C66}" type="pres">
      <dgm:prSet presAssocID="{227EECEB-9D7D-E842-9552-3E5674C9CBF7}" presName="text2" presStyleLbl="fgAcc2" presStyleIdx="2" presStyleCnt="3" custScaleY="48572">
        <dgm:presLayoutVars>
          <dgm:chPref val="3"/>
        </dgm:presLayoutVars>
      </dgm:prSet>
      <dgm:spPr/>
      <dgm:t>
        <a:bodyPr/>
        <a:lstStyle/>
        <a:p>
          <a:endParaRPr lang="en-US"/>
        </a:p>
      </dgm:t>
    </dgm:pt>
    <dgm:pt modelId="{9B18C38A-0392-DC45-AAC1-12A7DBCF3860}" type="pres">
      <dgm:prSet presAssocID="{227EECEB-9D7D-E842-9552-3E5674C9CBF7}" presName="hierChild3" presStyleCnt="0"/>
      <dgm:spPr/>
    </dgm:pt>
    <dgm:pt modelId="{6BB36737-6A1A-7D4B-BA57-2AD22376F2F8}" type="pres">
      <dgm:prSet presAssocID="{69DF620A-E7A0-644A-9545-C9CA3718E155}" presName="Name17" presStyleLbl="parChTrans1D3" presStyleIdx="2" presStyleCnt="3"/>
      <dgm:spPr/>
      <dgm:t>
        <a:bodyPr/>
        <a:lstStyle/>
        <a:p>
          <a:endParaRPr lang="en-US"/>
        </a:p>
      </dgm:t>
    </dgm:pt>
    <dgm:pt modelId="{FB830B73-B1D6-6B49-986A-994BDB3A8A0E}" type="pres">
      <dgm:prSet presAssocID="{50EFC96E-AB2B-ED41-A4CE-21AC4E8B45FB}" presName="hierRoot3" presStyleCnt="0"/>
      <dgm:spPr/>
    </dgm:pt>
    <dgm:pt modelId="{09FC2701-523A-6048-A22B-B6414E6A252F}" type="pres">
      <dgm:prSet presAssocID="{50EFC96E-AB2B-ED41-A4CE-21AC4E8B45FB}" presName="composite3" presStyleCnt="0"/>
      <dgm:spPr/>
    </dgm:pt>
    <dgm:pt modelId="{B0AF8EC7-EAE6-5143-94D3-6DA8E08B5532}" type="pres">
      <dgm:prSet presAssocID="{50EFC96E-AB2B-ED41-A4CE-21AC4E8B45FB}" presName="background3" presStyleLbl="node3" presStyleIdx="2" presStyleCnt="3"/>
      <dgm:spPr/>
    </dgm:pt>
    <dgm:pt modelId="{81FD80E5-6781-5444-822E-60EBD9B27BBF}" type="pres">
      <dgm:prSet presAssocID="{50EFC96E-AB2B-ED41-A4CE-21AC4E8B45FB}" presName="text3" presStyleLbl="fgAcc3" presStyleIdx="2" presStyleCnt="3" custScaleX="91050" custScaleY="161155">
        <dgm:presLayoutVars>
          <dgm:chPref val="3"/>
        </dgm:presLayoutVars>
      </dgm:prSet>
      <dgm:spPr/>
      <dgm:t>
        <a:bodyPr/>
        <a:lstStyle/>
        <a:p>
          <a:endParaRPr lang="en-US"/>
        </a:p>
      </dgm:t>
    </dgm:pt>
    <dgm:pt modelId="{E702A550-AE3D-7640-8569-5BD41878ACE5}" type="pres">
      <dgm:prSet presAssocID="{50EFC96E-AB2B-ED41-A4CE-21AC4E8B45FB}" presName="hierChild4" presStyleCnt="0"/>
      <dgm:spPr/>
    </dgm:pt>
  </dgm:ptLst>
  <dgm:cxnLst>
    <dgm:cxn modelId="{82A071A7-02A9-BD49-8410-2967E0F62F22}" type="presOf" srcId="{12C14108-F286-9442-B9F6-1C700E186741}" destId="{E16BE2C7-61A7-4E4A-80C5-96D11F19006E}" srcOrd="0" destOrd="0" presId="urn:microsoft.com/office/officeart/2005/8/layout/hierarchy1"/>
    <dgm:cxn modelId="{62EF1979-762D-A344-96F9-69F5E52DF867}" srcId="{D0B0FA53-7836-144E-852F-A66208A56D51}" destId="{6DC05737-FD79-E749-A487-DD5075EE385A}" srcOrd="0" destOrd="0" parTransId="{F75C016C-ECFC-DF41-BAFF-166361F81DEC}" sibTransId="{A6AFC382-0DC0-A449-98B1-7EEC718B5DFD}"/>
    <dgm:cxn modelId="{AA3585A9-46C2-A245-9B49-06ED8807984A}" type="presOf" srcId="{C4F0170B-281E-F34B-834C-5C9498041398}" destId="{3EF02084-EED5-B54F-8459-5D2E200527E9}" srcOrd="0" destOrd="0" presId="urn:microsoft.com/office/officeart/2005/8/layout/hierarchy1"/>
    <dgm:cxn modelId="{2AD4F6D2-81EF-0A4A-B860-F48FF74D0899}" type="presOf" srcId="{73DE245F-4022-4549-BACA-74F7ACD0D8AF}" destId="{FD690B7B-191D-8543-9EC3-0C91C87BF28E}" srcOrd="0" destOrd="0" presId="urn:microsoft.com/office/officeart/2005/8/layout/hierarchy1"/>
    <dgm:cxn modelId="{283AF495-462D-2A4A-82F9-269DD8F81137}" srcId="{C4F0170B-281E-F34B-834C-5C9498041398}" destId="{12C14108-F286-9442-B9F6-1C700E186741}" srcOrd="0" destOrd="0" parTransId="{DB1273F4-3499-6A4E-A6FB-F65093A15497}" sibTransId="{2054ACCC-3FE7-114E-B03E-FFF658788E1E}"/>
    <dgm:cxn modelId="{60852927-22AE-AD45-962F-84FA820453E7}" type="presOf" srcId="{99B993E2-1F74-B944-9EE2-29FFFFE12FD4}" destId="{13D8EB07-C20F-3D47-B00A-97A44C7F195C}" srcOrd="0" destOrd="0" presId="urn:microsoft.com/office/officeart/2005/8/layout/hierarchy1"/>
    <dgm:cxn modelId="{41C0FEAF-C96D-8445-8E45-0BB22B4137C2}" srcId="{227EECEB-9D7D-E842-9552-3E5674C9CBF7}" destId="{50EFC96E-AB2B-ED41-A4CE-21AC4E8B45FB}" srcOrd="0" destOrd="0" parTransId="{69DF620A-E7A0-644A-9545-C9CA3718E155}" sibTransId="{90D3F0FB-94FB-1A4D-A110-9C7072A41243}"/>
    <dgm:cxn modelId="{FF45B2AD-F519-6D47-9423-C809C5630E35}" type="presOf" srcId="{DB1273F4-3499-6A4E-A6FB-F65093A15497}" destId="{CB6BFC4B-BDA1-3E4F-A9E6-9EF1BD5A67FC}" srcOrd="0" destOrd="0" presId="urn:microsoft.com/office/officeart/2005/8/layout/hierarchy1"/>
    <dgm:cxn modelId="{07733D35-3A61-FD45-B7FC-8A0A4431041E}" srcId="{AE83BE0A-57D5-FD43-ADE3-79F0D888D173}" destId="{C4F0170B-281E-F34B-834C-5C9498041398}" srcOrd="1" destOrd="0" parTransId="{99B993E2-1F74-B944-9EE2-29FFFFE12FD4}" sibTransId="{81760CF8-9A15-3D49-839D-611298C68ACF}"/>
    <dgm:cxn modelId="{1ABA08FD-6BF6-FA42-9829-5512F3B5ECA7}" type="presOf" srcId="{C2C1B95A-8452-6241-B43A-D02B9A8285B3}" destId="{4F0F7D2F-AE83-7544-8414-C7B8EE9D28A1}" srcOrd="0" destOrd="0" presId="urn:microsoft.com/office/officeart/2005/8/layout/hierarchy1"/>
    <dgm:cxn modelId="{E1987F92-88EA-8747-9D68-B2B61DC4DB89}" srcId="{AE83BE0A-57D5-FD43-ADE3-79F0D888D173}" destId="{D0B0FA53-7836-144E-852F-A66208A56D51}" srcOrd="0" destOrd="0" parTransId="{73DE245F-4022-4549-BACA-74F7ACD0D8AF}" sibTransId="{63A742E7-A4BD-9A48-A527-A24637159F21}"/>
    <dgm:cxn modelId="{8F6CD03A-E7F5-DA48-94CC-FBD13507C6DF}" type="presOf" srcId="{7205B643-953E-8940-8885-91557E59C6C3}" destId="{9E2B3B4B-D473-EC47-A59B-DCDFB88D0964}" srcOrd="0" destOrd="0" presId="urn:microsoft.com/office/officeart/2005/8/layout/hierarchy1"/>
    <dgm:cxn modelId="{E98AF915-4B94-784B-8B99-B73BCCE94C9C}" type="presOf" srcId="{AE83BE0A-57D5-FD43-ADE3-79F0D888D173}" destId="{78E6F30A-3960-0342-ABE8-26A1873F8204}" srcOrd="0" destOrd="0" presId="urn:microsoft.com/office/officeart/2005/8/layout/hierarchy1"/>
    <dgm:cxn modelId="{E0DC1AC9-7440-554D-8711-CE42B0878FAD}" type="presOf" srcId="{F75C016C-ECFC-DF41-BAFF-166361F81DEC}" destId="{7FC8CFDE-4A20-204D-ACE1-2FB2900DDE1E}" srcOrd="0" destOrd="0" presId="urn:microsoft.com/office/officeart/2005/8/layout/hierarchy1"/>
    <dgm:cxn modelId="{6D4F3009-7AAC-FD4A-A099-EB4F79C029E4}" type="presOf" srcId="{50EFC96E-AB2B-ED41-A4CE-21AC4E8B45FB}" destId="{81FD80E5-6781-5444-822E-60EBD9B27BBF}" srcOrd="0" destOrd="0" presId="urn:microsoft.com/office/officeart/2005/8/layout/hierarchy1"/>
    <dgm:cxn modelId="{4486C8F3-EAD9-EE40-8535-47A2691079E8}" type="presOf" srcId="{6DC05737-FD79-E749-A487-DD5075EE385A}" destId="{34871D44-8390-A649-B3FE-3045DC7BB139}" srcOrd="0" destOrd="0" presId="urn:microsoft.com/office/officeart/2005/8/layout/hierarchy1"/>
    <dgm:cxn modelId="{D66CE112-0D93-194C-BD71-5B247F2D9449}" type="presOf" srcId="{69DF620A-E7A0-644A-9545-C9CA3718E155}" destId="{6BB36737-6A1A-7D4B-BA57-2AD22376F2F8}" srcOrd="0" destOrd="0" presId="urn:microsoft.com/office/officeart/2005/8/layout/hierarchy1"/>
    <dgm:cxn modelId="{20ABF085-2EA7-BD47-B3C7-C4CBEA123EEA}" type="presOf" srcId="{227EECEB-9D7D-E842-9552-3E5674C9CBF7}" destId="{FA72775D-E92F-514F-BF82-E3D4A5255C66}" srcOrd="0" destOrd="0" presId="urn:microsoft.com/office/officeart/2005/8/layout/hierarchy1"/>
    <dgm:cxn modelId="{D712708C-D6BE-A04C-8D65-CC9205CDD897}" type="presOf" srcId="{D0B0FA53-7836-144E-852F-A66208A56D51}" destId="{34A99260-6699-E349-933A-CD0697497261}" srcOrd="0" destOrd="0" presId="urn:microsoft.com/office/officeart/2005/8/layout/hierarchy1"/>
    <dgm:cxn modelId="{709BBD5D-7464-5B48-964D-3B5AF5B47205}" srcId="{7205B643-953E-8940-8885-91557E59C6C3}" destId="{AE83BE0A-57D5-FD43-ADE3-79F0D888D173}" srcOrd="0" destOrd="0" parTransId="{28820A18-91FA-AB4B-9322-0E1D095704DE}" sibTransId="{B9E0DDB0-09E1-8E4D-A3E3-FFC3119C7046}"/>
    <dgm:cxn modelId="{D595675A-F9B0-224C-B40B-3B407DEE16D9}" srcId="{AE83BE0A-57D5-FD43-ADE3-79F0D888D173}" destId="{227EECEB-9D7D-E842-9552-3E5674C9CBF7}" srcOrd="2" destOrd="0" parTransId="{C2C1B95A-8452-6241-B43A-D02B9A8285B3}" sibTransId="{A92E15B1-B2FE-A94F-A71E-0EFCECBF6B1B}"/>
    <dgm:cxn modelId="{586198B0-9523-884F-A12A-CF945F2F2B9B}" type="presParOf" srcId="{9E2B3B4B-D473-EC47-A59B-DCDFB88D0964}" destId="{FC508B84-138D-9D46-A949-A9459CE2F780}" srcOrd="0" destOrd="0" presId="urn:microsoft.com/office/officeart/2005/8/layout/hierarchy1"/>
    <dgm:cxn modelId="{18A9A64C-F968-D643-90BD-84B8A9114521}" type="presParOf" srcId="{FC508B84-138D-9D46-A949-A9459CE2F780}" destId="{DAC38084-C281-6B45-8E4F-0870C0571976}" srcOrd="0" destOrd="0" presId="urn:microsoft.com/office/officeart/2005/8/layout/hierarchy1"/>
    <dgm:cxn modelId="{1980827A-6B47-4B42-8622-F08F4277082B}" type="presParOf" srcId="{DAC38084-C281-6B45-8E4F-0870C0571976}" destId="{02D7933F-8B63-5C4B-85DE-BF33D5166BC0}" srcOrd="0" destOrd="0" presId="urn:microsoft.com/office/officeart/2005/8/layout/hierarchy1"/>
    <dgm:cxn modelId="{92929814-ACBE-164B-8522-8B2008F28B2D}" type="presParOf" srcId="{DAC38084-C281-6B45-8E4F-0870C0571976}" destId="{78E6F30A-3960-0342-ABE8-26A1873F8204}" srcOrd="1" destOrd="0" presId="urn:microsoft.com/office/officeart/2005/8/layout/hierarchy1"/>
    <dgm:cxn modelId="{5AE7552A-3258-8F47-9C9A-E30C4C68B3AD}" type="presParOf" srcId="{FC508B84-138D-9D46-A949-A9459CE2F780}" destId="{DA875463-3CAC-9C4A-9A0D-2A94E186C8FF}" srcOrd="1" destOrd="0" presId="urn:microsoft.com/office/officeart/2005/8/layout/hierarchy1"/>
    <dgm:cxn modelId="{A8D0DC7C-89C5-BA4F-AA4B-EE51CC787A60}" type="presParOf" srcId="{DA875463-3CAC-9C4A-9A0D-2A94E186C8FF}" destId="{FD690B7B-191D-8543-9EC3-0C91C87BF28E}" srcOrd="0" destOrd="0" presId="urn:microsoft.com/office/officeart/2005/8/layout/hierarchy1"/>
    <dgm:cxn modelId="{DCD134D2-4E21-B040-87CE-CE735E8D3D8D}" type="presParOf" srcId="{DA875463-3CAC-9C4A-9A0D-2A94E186C8FF}" destId="{8C56A5C1-B6D3-EB4E-A77A-EAA96D3EAEBA}" srcOrd="1" destOrd="0" presId="urn:microsoft.com/office/officeart/2005/8/layout/hierarchy1"/>
    <dgm:cxn modelId="{75BF4BDF-0009-DE48-8407-257CB4E7CEC9}" type="presParOf" srcId="{8C56A5C1-B6D3-EB4E-A77A-EAA96D3EAEBA}" destId="{EC4D7EA9-2211-9B49-8A89-8C16C70A673D}" srcOrd="0" destOrd="0" presId="urn:microsoft.com/office/officeart/2005/8/layout/hierarchy1"/>
    <dgm:cxn modelId="{0DB5C7B6-D9AA-854A-AEBD-F43A4E2EF809}" type="presParOf" srcId="{EC4D7EA9-2211-9B49-8A89-8C16C70A673D}" destId="{D483F381-A21A-C448-B4E6-2012B79B82FD}" srcOrd="0" destOrd="0" presId="urn:microsoft.com/office/officeart/2005/8/layout/hierarchy1"/>
    <dgm:cxn modelId="{F72EE094-A1D0-7741-9580-FC84D1635248}" type="presParOf" srcId="{EC4D7EA9-2211-9B49-8A89-8C16C70A673D}" destId="{34A99260-6699-E349-933A-CD0697497261}" srcOrd="1" destOrd="0" presId="urn:microsoft.com/office/officeart/2005/8/layout/hierarchy1"/>
    <dgm:cxn modelId="{7DD181FE-D89F-9E4E-9E37-D1D4D3F18C93}" type="presParOf" srcId="{8C56A5C1-B6D3-EB4E-A77A-EAA96D3EAEBA}" destId="{1B94D5CB-383A-034F-BA7A-D2742C48571B}" srcOrd="1" destOrd="0" presId="urn:microsoft.com/office/officeart/2005/8/layout/hierarchy1"/>
    <dgm:cxn modelId="{05F76175-D20E-7D4D-93C4-93227983C6F0}" type="presParOf" srcId="{1B94D5CB-383A-034F-BA7A-D2742C48571B}" destId="{7FC8CFDE-4A20-204D-ACE1-2FB2900DDE1E}" srcOrd="0" destOrd="0" presId="urn:microsoft.com/office/officeart/2005/8/layout/hierarchy1"/>
    <dgm:cxn modelId="{85F8CA87-9792-1E4D-B871-56A635C22F0F}" type="presParOf" srcId="{1B94D5CB-383A-034F-BA7A-D2742C48571B}" destId="{3ABE3F6E-FB17-3B44-A794-1CF3BD0EFFA0}" srcOrd="1" destOrd="0" presId="urn:microsoft.com/office/officeart/2005/8/layout/hierarchy1"/>
    <dgm:cxn modelId="{E9E260C0-5526-EE46-9B98-321DE2DD3BA1}" type="presParOf" srcId="{3ABE3F6E-FB17-3B44-A794-1CF3BD0EFFA0}" destId="{F4C79BE2-A9CA-1748-AB2B-598100C5597E}" srcOrd="0" destOrd="0" presId="urn:microsoft.com/office/officeart/2005/8/layout/hierarchy1"/>
    <dgm:cxn modelId="{C633E3E2-0FE6-1946-BF6F-228226E29141}" type="presParOf" srcId="{F4C79BE2-A9CA-1748-AB2B-598100C5597E}" destId="{96A2F2CF-DDC7-454A-BFAF-705F032692B2}" srcOrd="0" destOrd="0" presId="urn:microsoft.com/office/officeart/2005/8/layout/hierarchy1"/>
    <dgm:cxn modelId="{10008E0C-13DC-1A4C-89B9-BE6DFEC1EA81}" type="presParOf" srcId="{F4C79BE2-A9CA-1748-AB2B-598100C5597E}" destId="{34871D44-8390-A649-B3FE-3045DC7BB139}" srcOrd="1" destOrd="0" presId="urn:microsoft.com/office/officeart/2005/8/layout/hierarchy1"/>
    <dgm:cxn modelId="{52342274-F2FA-BC4E-B099-8620E4649F24}" type="presParOf" srcId="{3ABE3F6E-FB17-3B44-A794-1CF3BD0EFFA0}" destId="{44BAC024-19DC-AC4D-A082-B1FA5240B2A7}" srcOrd="1" destOrd="0" presId="urn:microsoft.com/office/officeart/2005/8/layout/hierarchy1"/>
    <dgm:cxn modelId="{2DD5B833-31D1-4D41-AAD1-634B117621EA}" type="presParOf" srcId="{DA875463-3CAC-9C4A-9A0D-2A94E186C8FF}" destId="{13D8EB07-C20F-3D47-B00A-97A44C7F195C}" srcOrd="2" destOrd="0" presId="urn:microsoft.com/office/officeart/2005/8/layout/hierarchy1"/>
    <dgm:cxn modelId="{1B8F10B5-6963-C744-832C-626856F5F591}" type="presParOf" srcId="{DA875463-3CAC-9C4A-9A0D-2A94E186C8FF}" destId="{45A29644-C2CA-444D-B42A-1631701DFA34}" srcOrd="3" destOrd="0" presId="urn:microsoft.com/office/officeart/2005/8/layout/hierarchy1"/>
    <dgm:cxn modelId="{A5D15A34-C1A3-0C4D-AC7D-F1CCE3D2FC30}" type="presParOf" srcId="{45A29644-C2CA-444D-B42A-1631701DFA34}" destId="{32752752-7D15-AD48-B754-B6F8FC77731C}" srcOrd="0" destOrd="0" presId="urn:microsoft.com/office/officeart/2005/8/layout/hierarchy1"/>
    <dgm:cxn modelId="{4930F9B3-2F5A-9A46-B890-877F453FECD4}" type="presParOf" srcId="{32752752-7D15-AD48-B754-B6F8FC77731C}" destId="{E1CB47BF-A239-DD4C-AC1F-D682486F5DB1}" srcOrd="0" destOrd="0" presId="urn:microsoft.com/office/officeart/2005/8/layout/hierarchy1"/>
    <dgm:cxn modelId="{56ED9754-30B9-C041-9B0B-70FA33BC7F55}" type="presParOf" srcId="{32752752-7D15-AD48-B754-B6F8FC77731C}" destId="{3EF02084-EED5-B54F-8459-5D2E200527E9}" srcOrd="1" destOrd="0" presId="urn:microsoft.com/office/officeart/2005/8/layout/hierarchy1"/>
    <dgm:cxn modelId="{6AB9CB25-378E-0448-AED2-E76A4655F290}" type="presParOf" srcId="{45A29644-C2CA-444D-B42A-1631701DFA34}" destId="{2CC935A5-D2C8-2F4D-8D43-76704579BE04}" srcOrd="1" destOrd="0" presId="urn:microsoft.com/office/officeart/2005/8/layout/hierarchy1"/>
    <dgm:cxn modelId="{600DF433-1CDB-534F-BB4A-F520F8DEC7F6}" type="presParOf" srcId="{2CC935A5-D2C8-2F4D-8D43-76704579BE04}" destId="{CB6BFC4B-BDA1-3E4F-A9E6-9EF1BD5A67FC}" srcOrd="0" destOrd="0" presId="urn:microsoft.com/office/officeart/2005/8/layout/hierarchy1"/>
    <dgm:cxn modelId="{9D8524E6-7CD8-B940-85E1-029BD6748020}" type="presParOf" srcId="{2CC935A5-D2C8-2F4D-8D43-76704579BE04}" destId="{9E29FB93-EE01-0E40-B0EA-2DE9AEAF7727}" srcOrd="1" destOrd="0" presId="urn:microsoft.com/office/officeart/2005/8/layout/hierarchy1"/>
    <dgm:cxn modelId="{667C4549-B60F-A240-807C-7BE7E982E031}" type="presParOf" srcId="{9E29FB93-EE01-0E40-B0EA-2DE9AEAF7727}" destId="{E2173869-2818-FB4A-80B1-1031794A60AD}" srcOrd="0" destOrd="0" presId="urn:microsoft.com/office/officeart/2005/8/layout/hierarchy1"/>
    <dgm:cxn modelId="{211265DD-CAE4-3F46-8432-1FC2E7889CF2}" type="presParOf" srcId="{E2173869-2818-FB4A-80B1-1031794A60AD}" destId="{DD1691DD-757B-C74B-BAF9-7740EDC1383D}" srcOrd="0" destOrd="0" presId="urn:microsoft.com/office/officeart/2005/8/layout/hierarchy1"/>
    <dgm:cxn modelId="{89FB44E7-8AC6-FA4E-9B45-9264202CB6A3}" type="presParOf" srcId="{E2173869-2818-FB4A-80B1-1031794A60AD}" destId="{E16BE2C7-61A7-4E4A-80C5-96D11F19006E}" srcOrd="1" destOrd="0" presId="urn:microsoft.com/office/officeart/2005/8/layout/hierarchy1"/>
    <dgm:cxn modelId="{906A6EAE-68A3-884B-8832-52F431B5F493}" type="presParOf" srcId="{9E29FB93-EE01-0E40-B0EA-2DE9AEAF7727}" destId="{476B9292-9630-CB42-B2A7-A55E7EA59F8C}" srcOrd="1" destOrd="0" presId="urn:microsoft.com/office/officeart/2005/8/layout/hierarchy1"/>
    <dgm:cxn modelId="{0CD17144-D1FD-1940-80C7-A32715DB38C3}" type="presParOf" srcId="{DA875463-3CAC-9C4A-9A0D-2A94E186C8FF}" destId="{4F0F7D2F-AE83-7544-8414-C7B8EE9D28A1}" srcOrd="4" destOrd="0" presId="urn:microsoft.com/office/officeart/2005/8/layout/hierarchy1"/>
    <dgm:cxn modelId="{A0CBC37D-7A9F-194D-A202-85F2821FB0EE}" type="presParOf" srcId="{DA875463-3CAC-9C4A-9A0D-2A94E186C8FF}" destId="{AE9DB467-31D3-DC45-ADF6-CB3B377C3B3F}" srcOrd="5" destOrd="0" presId="urn:microsoft.com/office/officeart/2005/8/layout/hierarchy1"/>
    <dgm:cxn modelId="{6F0AD6E6-C1C5-8A49-AD6D-A095362E0FBD}" type="presParOf" srcId="{AE9DB467-31D3-DC45-ADF6-CB3B377C3B3F}" destId="{8AF0FDAE-5861-4242-AF65-E2ACB9F426DB}" srcOrd="0" destOrd="0" presId="urn:microsoft.com/office/officeart/2005/8/layout/hierarchy1"/>
    <dgm:cxn modelId="{5C4E9F75-9CA7-4346-BE1A-128481D50BF9}" type="presParOf" srcId="{8AF0FDAE-5861-4242-AF65-E2ACB9F426DB}" destId="{F06E4238-E427-F84F-9C83-9D4DAD7D7EAB}" srcOrd="0" destOrd="0" presId="urn:microsoft.com/office/officeart/2005/8/layout/hierarchy1"/>
    <dgm:cxn modelId="{DEEA6841-3F53-D746-8521-BF07D77F7FDF}" type="presParOf" srcId="{8AF0FDAE-5861-4242-AF65-E2ACB9F426DB}" destId="{FA72775D-E92F-514F-BF82-E3D4A5255C66}" srcOrd="1" destOrd="0" presId="urn:microsoft.com/office/officeart/2005/8/layout/hierarchy1"/>
    <dgm:cxn modelId="{E988C520-4C70-FD4F-9681-3612231B15BF}" type="presParOf" srcId="{AE9DB467-31D3-DC45-ADF6-CB3B377C3B3F}" destId="{9B18C38A-0392-DC45-AAC1-12A7DBCF3860}" srcOrd="1" destOrd="0" presId="urn:microsoft.com/office/officeart/2005/8/layout/hierarchy1"/>
    <dgm:cxn modelId="{0CCF0E5C-AC61-C34C-B748-FF411638BD18}" type="presParOf" srcId="{9B18C38A-0392-DC45-AAC1-12A7DBCF3860}" destId="{6BB36737-6A1A-7D4B-BA57-2AD22376F2F8}" srcOrd="0" destOrd="0" presId="urn:microsoft.com/office/officeart/2005/8/layout/hierarchy1"/>
    <dgm:cxn modelId="{F7E032E2-0D8B-6A40-8A2D-89CBA1D39E64}" type="presParOf" srcId="{9B18C38A-0392-DC45-AAC1-12A7DBCF3860}" destId="{FB830B73-B1D6-6B49-986A-994BDB3A8A0E}" srcOrd="1" destOrd="0" presId="urn:microsoft.com/office/officeart/2005/8/layout/hierarchy1"/>
    <dgm:cxn modelId="{9099DA92-09A8-0844-90E0-BB3CD26A3B5D}" type="presParOf" srcId="{FB830B73-B1D6-6B49-986A-994BDB3A8A0E}" destId="{09FC2701-523A-6048-A22B-B6414E6A252F}" srcOrd="0" destOrd="0" presId="urn:microsoft.com/office/officeart/2005/8/layout/hierarchy1"/>
    <dgm:cxn modelId="{683BD218-15B8-AE4C-9191-CE4A73196CB4}" type="presParOf" srcId="{09FC2701-523A-6048-A22B-B6414E6A252F}" destId="{B0AF8EC7-EAE6-5143-94D3-6DA8E08B5532}" srcOrd="0" destOrd="0" presId="urn:microsoft.com/office/officeart/2005/8/layout/hierarchy1"/>
    <dgm:cxn modelId="{3F1442BD-65EC-8049-AA1C-5A3A2C2B71FC}" type="presParOf" srcId="{09FC2701-523A-6048-A22B-B6414E6A252F}" destId="{81FD80E5-6781-5444-822E-60EBD9B27BBF}" srcOrd="1" destOrd="0" presId="urn:microsoft.com/office/officeart/2005/8/layout/hierarchy1"/>
    <dgm:cxn modelId="{167FE4BD-B3EC-BF43-BD45-C645EBD8C194}" type="presParOf" srcId="{FB830B73-B1D6-6B49-986A-994BDB3A8A0E}" destId="{E702A550-AE3D-7640-8569-5BD41878ACE5}"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7ABD46D-2749-4DED-9B23-1CCEF45A88A9}" type="doc">
      <dgm:prSet loTypeId="urn:microsoft.com/office/officeart/2005/8/layout/hProcess9" loCatId="process" qsTypeId="urn:microsoft.com/office/officeart/2005/8/quickstyle/3d4" qsCatId="3D" csTypeId="urn:microsoft.com/office/officeart/2005/8/colors/accent1_2" csCatId="accent1" phldr="1"/>
      <dgm:spPr/>
      <dgm:t>
        <a:bodyPr/>
        <a:lstStyle/>
        <a:p>
          <a:endParaRPr lang="en-US"/>
        </a:p>
      </dgm:t>
    </dgm:pt>
    <dgm:pt modelId="{DD465025-EC6A-406D-8C30-15F458268CD7}">
      <dgm:prSet phldrT="[Text]" custT="1"/>
      <dgm:spPr>
        <a:xfrm>
          <a:off x="1372360" y="1788158"/>
          <a:ext cx="1316447" cy="1389382"/>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b="1" dirty="0">
              <a:solidFill>
                <a:schemeClr val="bg1"/>
              </a:solidFill>
              <a:latin typeface="Calibri"/>
              <a:ea typeface="+mn-ea"/>
              <a:cs typeface="+mn-cs"/>
            </a:rPr>
            <a:t>Activities</a:t>
          </a:r>
        </a:p>
      </dgm:t>
    </dgm:pt>
    <dgm:pt modelId="{17D8AF10-A6AE-4D94-A9D0-C5B7BE2DE9FE}" type="parTrans" cxnId="{3740702C-A256-4919-92F7-954F4AB7C9CE}">
      <dgm:prSet/>
      <dgm:spPr/>
      <dgm:t>
        <a:bodyPr/>
        <a:lstStyle/>
        <a:p>
          <a:endParaRPr lang="en-US" sz="1000">
            <a:solidFill>
              <a:sysClr val="windowText" lastClr="000000"/>
            </a:solidFill>
            <a:latin typeface="+mj-lt"/>
          </a:endParaRPr>
        </a:p>
      </dgm:t>
    </dgm:pt>
    <dgm:pt modelId="{3F276D12-1235-4CBA-A608-7A8A283711D3}" type="sibTrans" cxnId="{3740702C-A256-4919-92F7-954F4AB7C9CE}">
      <dgm:prSet/>
      <dgm:spPr/>
      <dgm:t>
        <a:bodyPr/>
        <a:lstStyle/>
        <a:p>
          <a:endParaRPr lang="en-US" sz="1000">
            <a:solidFill>
              <a:sysClr val="windowText" lastClr="000000"/>
            </a:solidFill>
            <a:latin typeface="+mj-lt"/>
          </a:endParaRPr>
        </a:p>
      </dgm:t>
    </dgm:pt>
    <dgm:pt modelId="{6375F8DB-F763-46C3-88AE-C1D767343326}">
      <dgm:prSet phldrT="[Text]" custT="1"/>
      <dgm:spPr>
        <a:xfrm>
          <a:off x="1372360" y="1788158"/>
          <a:ext cx="1316447" cy="1389382"/>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Career Development</a:t>
          </a:r>
        </a:p>
      </dgm:t>
    </dgm:pt>
    <dgm:pt modelId="{DC3C41BE-26C0-47D8-87A2-3DD0EB85F71C}" type="parTrans" cxnId="{D6D60DDF-F785-479A-ACDA-410C2C8B09D3}">
      <dgm:prSet/>
      <dgm:spPr/>
      <dgm:t>
        <a:bodyPr/>
        <a:lstStyle/>
        <a:p>
          <a:endParaRPr lang="en-US" sz="1000">
            <a:solidFill>
              <a:sysClr val="windowText" lastClr="000000"/>
            </a:solidFill>
            <a:latin typeface="+mj-lt"/>
          </a:endParaRPr>
        </a:p>
      </dgm:t>
    </dgm:pt>
    <dgm:pt modelId="{53C2E9DA-45EF-401D-B374-2CEB3C45A3BB}" type="sibTrans" cxnId="{D6D60DDF-F785-479A-ACDA-410C2C8B09D3}">
      <dgm:prSet/>
      <dgm:spPr/>
      <dgm:t>
        <a:bodyPr/>
        <a:lstStyle/>
        <a:p>
          <a:endParaRPr lang="en-US" sz="1000">
            <a:solidFill>
              <a:sysClr val="windowText" lastClr="000000"/>
            </a:solidFill>
            <a:latin typeface="+mj-lt"/>
          </a:endParaRPr>
        </a:p>
      </dgm:t>
    </dgm:pt>
    <dgm:pt modelId="{4599840C-FA45-4522-B414-7EC194D53ED4}">
      <dgm:prSet phldrT="[Text]" custT="1"/>
      <dgm:spPr>
        <a:xfrm>
          <a:off x="1372360" y="1788158"/>
          <a:ext cx="1316447" cy="1389382"/>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Education </a:t>
          </a:r>
        </a:p>
      </dgm:t>
    </dgm:pt>
    <dgm:pt modelId="{82507706-35E2-40DB-AFB2-A69D0996C727}" type="parTrans" cxnId="{1D550948-9E26-44A3-AA43-98AB2A14524C}">
      <dgm:prSet/>
      <dgm:spPr/>
      <dgm:t>
        <a:bodyPr/>
        <a:lstStyle/>
        <a:p>
          <a:endParaRPr lang="en-US" sz="1000">
            <a:solidFill>
              <a:sysClr val="windowText" lastClr="000000"/>
            </a:solidFill>
            <a:latin typeface="+mj-lt"/>
          </a:endParaRPr>
        </a:p>
      </dgm:t>
    </dgm:pt>
    <dgm:pt modelId="{443EF2B7-6A0C-4B4F-8995-93272FF8EA59}" type="sibTrans" cxnId="{1D550948-9E26-44A3-AA43-98AB2A14524C}">
      <dgm:prSet/>
      <dgm:spPr/>
      <dgm:t>
        <a:bodyPr/>
        <a:lstStyle/>
        <a:p>
          <a:endParaRPr lang="en-US" sz="1000">
            <a:solidFill>
              <a:sysClr val="windowText" lastClr="000000"/>
            </a:solidFill>
            <a:latin typeface="+mj-lt"/>
          </a:endParaRPr>
        </a:p>
      </dgm:t>
    </dgm:pt>
    <dgm:pt modelId="{A7957D06-5D9F-4F46-8560-27D7A924F3E0}">
      <dgm:prSet phldrT="[Text]" custT="1"/>
      <dgm:spPr>
        <a:xfrm>
          <a:off x="2753373" y="1686872"/>
          <a:ext cx="1695522" cy="1719266"/>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b="1" dirty="0">
              <a:solidFill>
                <a:schemeClr val="bg1"/>
              </a:solidFill>
              <a:latin typeface="Calibri"/>
              <a:ea typeface="+mn-ea"/>
              <a:cs typeface="+mn-cs"/>
            </a:rPr>
            <a:t>Short-term Outcomes</a:t>
          </a:r>
        </a:p>
        <a:p>
          <a:r>
            <a:rPr lang="en-US" sz="1400" dirty="0">
              <a:solidFill>
                <a:schemeClr val="bg1"/>
              </a:solidFill>
              <a:latin typeface="Calibri"/>
              <a:ea typeface="+mn-ea"/>
              <a:cs typeface="+mn-cs"/>
            </a:rPr>
            <a:t>Individuals:</a:t>
          </a:r>
        </a:p>
      </dgm:t>
    </dgm:pt>
    <dgm:pt modelId="{C6990882-E459-4494-A70C-63FD43E37373}" type="parTrans" cxnId="{7ECF0575-7FF6-49C7-A9E8-F3C50E275A51}">
      <dgm:prSet/>
      <dgm:spPr/>
      <dgm:t>
        <a:bodyPr/>
        <a:lstStyle/>
        <a:p>
          <a:endParaRPr lang="en-US" sz="1000">
            <a:solidFill>
              <a:sysClr val="windowText" lastClr="000000"/>
            </a:solidFill>
            <a:latin typeface="+mj-lt"/>
          </a:endParaRPr>
        </a:p>
      </dgm:t>
    </dgm:pt>
    <dgm:pt modelId="{FEDCE5A6-C86F-4127-8804-DB6288E35EC7}" type="sibTrans" cxnId="{7ECF0575-7FF6-49C7-A9E8-F3C50E275A51}">
      <dgm:prSet/>
      <dgm:spPr/>
      <dgm:t>
        <a:bodyPr/>
        <a:lstStyle/>
        <a:p>
          <a:endParaRPr lang="en-US" sz="1000">
            <a:solidFill>
              <a:sysClr val="windowText" lastClr="000000"/>
            </a:solidFill>
            <a:latin typeface="+mj-lt"/>
          </a:endParaRPr>
        </a:p>
      </dgm:t>
    </dgm:pt>
    <dgm:pt modelId="{752D1467-B8B2-4D08-9129-835DB4566733}">
      <dgm:prSet phldrT="[Text]" custT="1"/>
      <dgm:spPr>
        <a:xfrm>
          <a:off x="4576263" y="1691645"/>
          <a:ext cx="1821225" cy="1755023"/>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pPr algn="ctr"/>
          <a:r>
            <a:rPr lang="en-US" sz="1400" b="1" dirty="0">
              <a:solidFill>
                <a:schemeClr val="bg1"/>
              </a:solidFill>
              <a:latin typeface="Calibri"/>
              <a:ea typeface="+mn-ea"/>
              <a:cs typeface="+mn-cs"/>
            </a:rPr>
            <a:t>Long-term Outcomes</a:t>
          </a:r>
        </a:p>
        <a:p>
          <a:pPr algn="l"/>
          <a:r>
            <a:rPr lang="en-US" sz="1400" dirty="0">
              <a:solidFill>
                <a:schemeClr val="bg1"/>
              </a:solidFill>
              <a:latin typeface="Calibri"/>
              <a:ea typeface="+mn-ea"/>
              <a:cs typeface="+mn-cs"/>
            </a:rPr>
            <a:t>Individuals contribute to the community and economy while gaining self-sufficiency, dignity, and hope.</a:t>
          </a:r>
        </a:p>
        <a:p>
          <a:pPr algn="l"/>
          <a:r>
            <a:rPr lang="en-US" sz="1400" dirty="0">
              <a:solidFill>
                <a:schemeClr val="bg1"/>
              </a:solidFill>
              <a:latin typeface="Calibri"/>
              <a:ea typeface="+mn-ea"/>
              <a:cs typeface="+mn-cs"/>
            </a:rPr>
            <a:t>Families are</a:t>
          </a:r>
          <a:r>
            <a:rPr lang="en-US" sz="1400" dirty="0" smtClean="0">
              <a:solidFill>
                <a:schemeClr val="bg1"/>
              </a:solidFill>
              <a:latin typeface="Calibri"/>
              <a:ea typeface="+mn-ea"/>
              <a:cs typeface="+mn-cs"/>
            </a:rPr>
            <a:t> strengthened.</a:t>
          </a:r>
          <a:endParaRPr lang="en-US" sz="1400" dirty="0">
            <a:solidFill>
              <a:schemeClr val="bg1"/>
            </a:solidFill>
            <a:latin typeface="Calibri"/>
            <a:ea typeface="+mn-ea"/>
            <a:cs typeface="+mn-cs"/>
          </a:endParaRPr>
        </a:p>
      </dgm:t>
    </dgm:pt>
    <dgm:pt modelId="{DD297AED-A4F3-4334-B97A-E6928E5DCA24}" type="parTrans" cxnId="{7B479F14-5903-4B6B-9C63-08F3446E8C0F}">
      <dgm:prSet/>
      <dgm:spPr/>
      <dgm:t>
        <a:bodyPr/>
        <a:lstStyle/>
        <a:p>
          <a:endParaRPr lang="en-US" sz="1000">
            <a:solidFill>
              <a:sysClr val="windowText" lastClr="000000"/>
            </a:solidFill>
            <a:latin typeface="+mj-lt"/>
          </a:endParaRPr>
        </a:p>
      </dgm:t>
    </dgm:pt>
    <dgm:pt modelId="{97D9CECF-3D83-4872-B199-E9B15989F7D5}" type="sibTrans" cxnId="{7B479F14-5903-4B6B-9C63-08F3446E8C0F}">
      <dgm:prSet/>
      <dgm:spPr/>
      <dgm:t>
        <a:bodyPr/>
        <a:lstStyle/>
        <a:p>
          <a:endParaRPr lang="en-US" sz="1000">
            <a:solidFill>
              <a:sysClr val="windowText" lastClr="000000"/>
            </a:solidFill>
            <a:latin typeface="+mj-lt"/>
          </a:endParaRPr>
        </a:p>
      </dgm:t>
    </dgm:pt>
    <dgm:pt modelId="{4A7E1B87-CAC9-460E-9F61-125F08610874}">
      <dgm:prSet phldrT="[Text]" custT="1"/>
      <dgm:spPr>
        <a:xfrm>
          <a:off x="7282328" y="1920233"/>
          <a:ext cx="1721971" cy="1275999"/>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600" b="1" dirty="0">
              <a:solidFill>
                <a:schemeClr val="bg1"/>
              </a:solidFill>
              <a:latin typeface="Calibri"/>
              <a:ea typeface="+mn-ea"/>
              <a:cs typeface="+mn-cs"/>
            </a:rPr>
            <a:t>Impact</a:t>
          </a:r>
        </a:p>
        <a:p>
          <a:r>
            <a:rPr lang="en-US" sz="1600" b="0" i="0" dirty="0">
              <a:solidFill>
                <a:schemeClr val="bg1"/>
              </a:solidFill>
              <a:latin typeface="Calibri"/>
              <a:ea typeface="+mn-ea"/>
              <a:cs typeface="+mn-cs"/>
            </a:rPr>
            <a:t>The Goodwill effect =  </a:t>
          </a:r>
        </a:p>
        <a:p>
          <a:r>
            <a:rPr lang="en-US" sz="1600" dirty="0">
              <a:solidFill>
                <a:schemeClr val="bg1"/>
              </a:solidFill>
              <a:latin typeface="Calibri"/>
              <a:ea typeface="+mn-ea"/>
              <a:cs typeface="+mn-cs"/>
            </a:rPr>
            <a:t>A strong and sustainable community and economy in Colorado </a:t>
          </a:r>
        </a:p>
      </dgm:t>
    </dgm:pt>
    <dgm:pt modelId="{7A050191-83FD-4DA2-A9C9-D130B3E6FA01}" type="parTrans" cxnId="{988FA9AD-4ECC-4AA9-8BC4-5E453A473B89}">
      <dgm:prSet/>
      <dgm:spPr/>
      <dgm:t>
        <a:bodyPr/>
        <a:lstStyle/>
        <a:p>
          <a:endParaRPr lang="en-US" sz="1000">
            <a:solidFill>
              <a:sysClr val="windowText" lastClr="000000"/>
            </a:solidFill>
            <a:latin typeface="+mj-lt"/>
          </a:endParaRPr>
        </a:p>
      </dgm:t>
    </dgm:pt>
    <dgm:pt modelId="{9B210583-AC36-4B2F-99E1-6287B3F33C93}" type="sibTrans" cxnId="{988FA9AD-4ECC-4AA9-8BC4-5E453A473B89}">
      <dgm:prSet/>
      <dgm:spPr/>
      <dgm:t>
        <a:bodyPr/>
        <a:lstStyle/>
        <a:p>
          <a:endParaRPr lang="en-US" sz="1000">
            <a:solidFill>
              <a:sysClr val="windowText" lastClr="000000"/>
            </a:solidFill>
            <a:latin typeface="+mj-lt"/>
          </a:endParaRPr>
        </a:p>
      </dgm:t>
    </dgm:pt>
    <dgm:pt modelId="{E113D9E8-F763-4BDF-8591-15F63517B068}">
      <dgm:prSet custT="1"/>
      <dgm:spPr>
        <a:xfrm>
          <a:off x="2753373" y="1686872"/>
          <a:ext cx="1695522" cy="1719266"/>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have opportunities to achieve their personal, academic, and career goals</a:t>
          </a:r>
        </a:p>
      </dgm:t>
    </dgm:pt>
    <dgm:pt modelId="{CB4959E7-DA11-480D-A4A7-9710775E1DDF}" type="parTrans" cxnId="{64185A57-2B99-468B-B666-F5E2ACEEE977}">
      <dgm:prSet/>
      <dgm:spPr/>
      <dgm:t>
        <a:bodyPr/>
        <a:lstStyle/>
        <a:p>
          <a:endParaRPr lang="en-US" sz="1000">
            <a:solidFill>
              <a:sysClr val="windowText" lastClr="000000"/>
            </a:solidFill>
            <a:latin typeface="+mj-lt"/>
          </a:endParaRPr>
        </a:p>
      </dgm:t>
    </dgm:pt>
    <dgm:pt modelId="{5D2DC65A-CE69-4433-ABB7-FF64D3E01DD7}" type="sibTrans" cxnId="{64185A57-2B99-468B-B666-F5E2ACEEE977}">
      <dgm:prSet/>
      <dgm:spPr/>
      <dgm:t>
        <a:bodyPr/>
        <a:lstStyle/>
        <a:p>
          <a:endParaRPr lang="en-US" sz="1000">
            <a:solidFill>
              <a:sysClr val="windowText" lastClr="000000"/>
            </a:solidFill>
            <a:latin typeface="+mj-lt"/>
          </a:endParaRPr>
        </a:p>
      </dgm:t>
    </dgm:pt>
    <dgm:pt modelId="{7F46A0F8-1F62-46E5-A507-AD314E0FCF7C}">
      <dgm:prSet phldrT="[Text]" custT="1"/>
      <dgm:spPr>
        <a:xfrm>
          <a:off x="0" y="1774168"/>
          <a:ext cx="1313726" cy="1403373"/>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Business alliances</a:t>
          </a:r>
        </a:p>
      </dgm:t>
    </dgm:pt>
    <dgm:pt modelId="{AEA7F518-2C3C-40C5-9714-F981298559FA}" type="parTrans" cxnId="{DFE63875-5B59-42F7-B155-E69EE36C7588}">
      <dgm:prSet/>
      <dgm:spPr/>
      <dgm:t>
        <a:bodyPr/>
        <a:lstStyle/>
        <a:p>
          <a:endParaRPr lang="en-US" sz="1000">
            <a:solidFill>
              <a:sysClr val="windowText" lastClr="000000"/>
            </a:solidFill>
            <a:latin typeface="+mj-lt"/>
          </a:endParaRPr>
        </a:p>
      </dgm:t>
    </dgm:pt>
    <dgm:pt modelId="{4A9BD7A5-2BC5-4EDA-A606-F011279294FF}" type="sibTrans" cxnId="{DFE63875-5B59-42F7-B155-E69EE36C7588}">
      <dgm:prSet/>
      <dgm:spPr/>
      <dgm:t>
        <a:bodyPr/>
        <a:lstStyle/>
        <a:p>
          <a:endParaRPr lang="en-US" sz="1000">
            <a:solidFill>
              <a:sysClr val="windowText" lastClr="000000"/>
            </a:solidFill>
            <a:latin typeface="+mj-lt"/>
          </a:endParaRPr>
        </a:p>
      </dgm:t>
    </dgm:pt>
    <dgm:pt modelId="{BBA77C73-0268-4B9A-B25B-BE388FD22BFC}">
      <dgm:prSet phldrT="[Text]" custT="1"/>
      <dgm:spPr>
        <a:xfrm>
          <a:off x="0" y="1774168"/>
          <a:ext cx="1313726" cy="1403373"/>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Community and agency resources</a:t>
          </a:r>
        </a:p>
      </dgm:t>
    </dgm:pt>
    <dgm:pt modelId="{D93A2572-3D3A-4AF1-80AC-B0B65B5E28C4}" type="parTrans" cxnId="{C8D503E3-136F-43C8-A423-696213C6DD51}">
      <dgm:prSet/>
      <dgm:spPr/>
      <dgm:t>
        <a:bodyPr/>
        <a:lstStyle/>
        <a:p>
          <a:endParaRPr lang="en-US" sz="1000">
            <a:solidFill>
              <a:sysClr val="windowText" lastClr="000000"/>
            </a:solidFill>
            <a:latin typeface="+mj-lt"/>
          </a:endParaRPr>
        </a:p>
      </dgm:t>
    </dgm:pt>
    <dgm:pt modelId="{7EA7700E-F97C-4159-A748-A445DE8D1FED}" type="sibTrans" cxnId="{C8D503E3-136F-43C8-A423-696213C6DD51}">
      <dgm:prSet/>
      <dgm:spPr/>
      <dgm:t>
        <a:bodyPr/>
        <a:lstStyle/>
        <a:p>
          <a:endParaRPr lang="en-US" sz="1000">
            <a:solidFill>
              <a:sysClr val="windowText" lastClr="000000"/>
            </a:solidFill>
            <a:latin typeface="+mj-lt"/>
          </a:endParaRPr>
        </a:p>
      </dgm:t>
    </dgm:pt>
    <dgm:pt modelId="{3A3D8D31-996D-42CE-AAC0-2AF5881100C7}">
      <dgm:prSet phldrT="[Text]" custT="1"/>
      <dgm:spPr>
        <a:xfrm>
          <a:off x="0" y="1774168"/>
          <a:ext cx="1313726" cy="1403373"/>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Goodwill revenue and resourc</a:t>
          </a:r>
          <a:r>
            <a:rPr lang="en-US" sz="1600" dirty="0">
              <a:solidFill>
                <a:schemeClr val="bg1"/>
              </a:solidFill>
              <a:latin typeface="Calibri"/>
              <a:ea typeface="+mn-ea"/>
              <a:cs typeface="+mn-cs"/>
            </a:rPr>
            <a:t>es </a:t>
          </a:r>
        </a:p>
      </dgm:t>
    </dgm:pt>
    <dgm:pt modelId="{143D30C8-2BF6-4B5D-8986-6593F006F94D}" type="parTrans" cxnId="{43E8EA42-6BF8-4105-B90F-893F250BA926}">
      <dgm:prSet/>
      <dgm:spPr/>
      <dgm:t>
        <a:bodyPr/>
        <a:lstStyle/>
        <a:p>
          <a:endParaRPr lang="en-US" sz="1000">
            <a:solidFill>
              <a:sysClr val="windowText" lastClr="000000"/>
            </a:solidFill>
            <a:latin typeface="+mj-lt"/>
          </a:endParaRPr>
        </a:p>
      </dgm:t>
    </dgm:pt>
    <dgm:pt modelId="{152D3A66-95CA-470B-BE0D-8EAD7DD369EA}" type="sibTrans" cxnId="{43E8EA42-6BF8-4105-B90F-893F250BA926}">
      <dgm:prSet/>
      <dgm:spPr/>
      <dgm:t>
        <a:bodyPr/>
        <a:lstStyle/>
        <a:p>
          <a:endParaRPr lang="en-US" sz="1000">
            <a:solidFill>
              <a:sysClr val="windowText" lastClr="000000"/>
            </a:solidFill>
            <a:latin typeface="+mj-lt"/>
          </a:endParaRPr>
        </a:p>
      </dgm:t>
    </dgm:pt>
    <dgm:pt modelId="{8696FC49-3C73-4117-974D-902BFEA0C11D}">
      <dgm:prSet phldrT="[Text]" custT="1"/>
      <dgm:spPr>
        <a:xfrm>
          <a:off x="0" y="1774168"/>
          <a:ext cx="1313726" cy="1403373"/>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b="1" i="0" dirty="0">
              <a:solidFill>
                <a:schemeClr val="bg1"/>
              </a:solidFill>
              <a:latin typeface="Calibri"/>
              <a:ea typeface="+mn-ea"/>
              <a:cs typeface="+mn-cs"/>
            </a:rPr>
            <a:t>Inputs </a:t>
          </a:r>
        </a:p>
      </dgm:t>
    </dgm:pt>
    <dgm:pt modelId="{5BAB991E-B526-4D80-BD05-05CC91145757}" type="sibTrans" cxnId="{F42BE65C-6F22-4B75-A21C-C47EBE4ACBA4}">
      <dgm:prSet/>
      <dgm:spPr/>
      <dgm:t>
        <a:bodyPr/>
        <a:lstStyle/>
        <a:p>
          <a:endParaRPr lang="en-US" sz="1000">
            <a:solidFill>
              <a:sysClr val="windowText" lastClr="000000"/>
            </a:solidFill>
            <a:latin typeface="+mj-lt"/>
          </a:endParaRPr>
        </a:p>
      </dgm:t>
    </dgm:pt>
    <dgm:pt modelId="{884D0366-631F-4C28-AFA4-172895DA4A27}" type="parTrans" cxnId="{F42BE65C-6F22-4B75-A21C-C47EBE4ACBA4}">
      <dgm:prSet/>
      <dgm:spPr/>
      <dgm:t>
        <a:bodyPr/>
        <a:lstStyle/>
        <a:p>
          <a:endParaRPr lang="en-US" sz="1000">
            <a:solidFill>
              <a:sysClr val="windowText" lastClr="000000"/>
            </a:solidFill>
            <a:latin typeface="+mj-lt"/>
          </a:endParaRPr>
        </a:p>
      </dgm:t>
    </dgm:pt>
    <dgm:pt modelId="{CDE156F0-A954-410B-9EAA-ECC340CD5E34}">
      <dgm:prSet phldrT="[Text]" custT="1"/>
      <dgm:spPr>
        <a:xfrm>
          <a:off x="2753373" y="1686872"/>
          <a:ext cx="1695522" cy="1719266"/>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gain workplace knowledge and skills</a:t>
          </a:r>
        </a:p>
      </dgm:t>
    </dgm:pt>
    <dgm:pt modelId="{A979F2EB-ADF8-4A46-AFA4-C62EADEA9C7C}" type="parTrans" cxnId="{ABF41B93-5657-4BDF-9509-187CE061821E}">
      <dgm:prSet/>
      <dgm:spPr/>
      <dgm:t>
        <a:bodyPr/>
        <a:lstStyle/>
        <a:p>
          <a:endParaRPr lang="en-US"/>
        </a:p>
      </dgm:t>
    </dgm:pt>
    <dgm:pt modelId="{7115EC99-6884-461C-BB83-09CCC25D24AD}" type="sibTrans" cxnId="{ABF41B93-5657-4BDF-9509-187CE061821E}">
      <dgm:prSet/>
      <dgm:spPr/>
      <dgm:t>
        <a:bodyPr/>
        <a:lstStyle/>
        <a:p>
          <a:endParaRPr lang="en-US"/>
        </a:p>
      </dgm:t>
    </dgm:pt>
    <dgm:pt modelId="{4F4E3703-9A96-4E0E-9DC9-FD4A216DC00D}">
      <dgm:prSet phldrT="[Text]" custT="1"/>
      <dgm:spPr>
        <a:xfrm>
          <a:off x="2753373" y="1686872"/>
          <a:ext cx="1695522" cy="1719266"/>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gain self-awareness and confidence</a:t>
          </a:r>
        </a:p>
      </dgm:t>
    </dgm:pt>
    <dgm:pt modelId="{209BB91E-34D1-42AF-BE79-8882C4492CC5}" type="parTrans" cxnId="{BE3EB3D1-A217-43BE-BE02-813DE517270A}">
      <dgm:prSet/>
      <dgm:spPr/>
      <dgm:t>
        <a:bodyPr/>
        <a:lstStyle/>
        <a:p>
          <a:endParaRPr lang="en-US"/>
        </a:p>
      </dgm:t>
    </dgm:pt>
    <dgm:pt modelId="{1562B532-E74D-4537-9672-DD3CC89D1DCF}" type="sibTrans" cxnId="{BE3EB3D1-A217-43BE-BE02-813DE517270A}">
      <dgm:prSet/>
      <dgm:spPr/>
      <dgm:t>
        <a:bodyPr/>
        <a:lstStyle/>
        <a:p>
          <a:endParaRPr lang="en-US"/>
        </a:p>
      </dgm:t>
    </dgm:pt>
    <dgm:pt modelId="{052CC892-25CA-464E-857F-C02A808E3F9A}">
      <dgm:prSet phldrT="[Text]" custT="1"/>
      <dgm:spPr>
        <a:xfrm>
          <a:off x="1372360" y="1788158"/>
          <a:ext cx="1316447" cy="1389382"/>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r>
            <a:rPr lang="en-US" sz="1400" dirty="0">
              <a:solidFill>
                <a:schemeClr val="bg1"/>
              </a:solidFill>
              <a:latin typeface="Calibri"/>
              <a:ea typeface="+mn-ea"/>
              <a:cs typeface="+mn-cs"/>
            </a:rPr>
            <a:t>Employment and Support Services </a:t>
          </a:r>
        </a:p>
      </dgm:t>
    </dgm:pt>
    <dgm:pt modelId="{BEC7B86E-6162-F549-808D-4836ADC4CF03}" type="parTrans" cxnId="{78579D4B-C6BD-D44F-92DF-71CF2C030F69}">
      <dgm:prSet/>
      <dgm:spPr/>
      <dgm:t>
        <a:bodyPr/>
        <a:lstStyle/>
        <a:p>
          <a:endParaRPr lang="en-US"/>
        </a:p>
      </dgm:t>
    </dgm:pt>
    <dgm:pt modelId="{61B640B8-D5EF-8B4E-9DDE-12181DCAB783}" type="sibTrans" cxnId="{78579D4B-C6BD-D44F-92DF-71CF2C030F69}">
      <dgm:prSet/>
      <dgm:spPr/>
      <dgm:t>
        <a:bodyPr/>
        <a:lstStyle/>
        <a:p>
          <a:endParaRPr lang="en-US"/>
        </a:p>
      </dgm:t>
    </dgm:pt>
    <dgm:pt modelId="{889E6C2D-65D4-4F65-A954-EEB198535C0C}" type="pres">
      <dgm:prSet presAssocID="{C7ABD46D-2749-4DED-9B23-1CCEF45A88A9}" presName="CompostProcess" presStyleCnt="0">
        <dgm:presLayoutVars>
          <dgm:dir/>
          <dgm:resizeHandles val="exact"/>
        </dgm:presLayoutVars>
      </dgm:prSet>
      <dgm:spPr/>
      <dgm:t>
        <a:bodyPr/>
        <a:lstStyle/>
        <a:p>
          <a:endParaRPr lang="en-US"/>
        </a:p>
      </dgm:t>
    </dgm:pt>
    <dgm:pt modelId="{8D97D2C4-4AD5-4962-B509-52F06547E3CB}" type="pres">
      <dgm:prSet presAssocID="{C7ABD46D-2749-4DED-9B23-1CCEF45A88A9}" presName="arrow" presStyleLbl="bgShp" presStyleIdx="0" presStyleCnt="1" custScaleX="93616" custLinFactNeighborX="3404" custLinFactNeighborY="4015"/>
      <dgm:spPr>
        <a:xfrm>
          <a:off x="526504" y="0"/>
          <a:ext cx="6707629" cy="514350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gm:spPr>
      <dgm:t>
        <a:bodyPr/>
        <a:lstStyle/>
        <a:p>
          <a:endParaRPr lang="en-US"/>
        </a:p>
      </dgm:t>
    </dgm:pt>
    <dgm:pt modelId="{B5143CBC-3C09-48EB-BC04-7FF3913D8358}" type="pres">
      <dgm:prSet presAssocID="{C7ABD46D-2749-4DED-9B23-1CCEF45A88A9}" presName="linearProcess" presStyleCnt="0"/>
      <dgm:spPr/>
    </dgm:pt>
    <dgm:pt modelId="{F375BCC1-1E08-42FE-BADC-C4DB644343B1}" type="pres">
      <dgm:prSet presAssocID="{8696FC49-3C73-4117-974D-902BFEA0C11D}" presName="textNode" presStyleLbl="node1" presStyleIdx="0" presStyleCnt="5" custScaleX="89987" custScaleY="129995" custLinFactX="57" custLinFactNeighborX="100000" custLinFactNeighborY="-4661">
        <dgm:presLayoutVars>
          <dgm:bulletEnabled val="1"/>
        </dgm:presLayoutVars>
      </dgm:prSet>
      <dgm:spPr/>
      <dgm:t>
        <a:bodyPr/>
        <a:lstStyle/>
        <a:p>
          <a:endParaRPr lang="en-US"/>
        </a:p>
      </dgm:t>
    </dgm:pt>
    <dgm:pt modelId="{9324BC67-FE31-42E7-803C-D0744565A0C9}" type="pres">
      <dgm:prSet presAssocID="{5BAB991E-B526-4D80-BD05-05CC91145757}" presName="sibTrans" presStyleCnt="0"/>
      <dgm:spPr/>
    </dgm:pt>
    <dgm:pt modelId="{C76594DB-8E07-405E-9E91-2CC8C581AD3A}" type="pres">
      <dgm:prSet presAssocID="{DD465025-EC6A-406D-8C30-15F458268CD7}" presName="textNode" presStyleLbl="node1" presStyleIdx="1" presStyleCnt="5" custScaleX="92437" custScaleY="125665" custLinFactNeighborX="15944" custLinFactNeighborY="-4321">
        <dgm:presLayoutVars>
          <dgm:bulletEnabled val="1"/>
        </dgm:presLayoutVars>
      </dgm:prSet>
      <dgm:spPr/>
      <dgm:t>
        <a:bodyPr/>
        <a:lstStyle/>
        <a:p>
          <a:endParaRPr lang="en-US"/>
        </a:p>
      </dgm:t>
    </dgm:pt>
    <dgm:pt modelId="{E6A00B5E-39BC-4B82-8126-FC9A95CEDAF3}" type="pres">
      <dgm:prSet presAssocID="{3F276D12-1235-4CBA-A608-7A8A283711D3}" presName="sibTrans" presStyleCnt="0"/>
      <dgm:spPr/>
    </dgm:pt>
    <dgm:pt modelId="{156D8731-1CCA-42C4-8770-C0478F85E70D}" type="pres">
      <dgm:prSet presAssocID="{A7957D06-5D9F-4F46-8560-27D7A924F3E0}" presName="textNode" presStyleLbl="node1" presStyleIdx="2" presStyleCnt="5" custScaleX="113224" custScaleY="170936" custLinFactNeighborX="-50582" custLinFactNeighborY="-1606">
        <dgm:presLayoutVars>
          <dgm:bulletEnabled val="1"/>
        </dgm:presLayoutVars>
      </dgm:prSet>
      <dgm:spPr/>
      <dgm:t>
        <a:bodyPr/>
        <a:lstStyle/>
        <a:p>
          <a:endParaRPr lang="en-US"/>
        </a:p>
      </dgm:t>
    </dgm:pt>
    <dgm:pt modelId="{6766DE31-24C5-4DF8-9F3B-2E6697FE0BE2}" type="pres">
      <dgm:prSet presAssocID="{FEDCE5A6-C86F-4127-8804-DB6288E35EC7}" presName="sibTrans" presStyleCnt="0"/>
      <dgm:spPr/>
    </dgm:pt>
    <dgm:pt modelId="{C92BA67B-1FF1-4D11-A675-FC581BDCF0E1}" type="pres">
      <dgm:prSet presAssocID="{752D1467-B8B2-4D08-9129-835DB4566733}" presName="textNode" presStyleLbl="node1" presStyleIdx="3" presStyleCnt="5" custScaleX="105764" custScaleY="144830" custLinFactNeighborX="-89973" custLinFactNeighborY="1277">
        <dgm:presLayoutVars>
          <dgm:bulletEnabled val="1"/>
        </dgm:presLayoutVars>
      </dgm:prSet>
      <dgm:spPr/>
      <dgm:t>
        <a:bodyPr/>
        <a:lstStyle/>
        <a:p>
          <a:endParaRPr lang="en-US"/>
        </a:p>
      </dgm:t>
    </dgm:pt>
    <dgm:pt modelId="{3804F3AE-7F84-4D55-856F-43F5B7C97468}" type="pres">
      <dgm:prSet presAssocID="{97D9CECF-3D83-4872-B199-E9B15989F7D5}" presName="sibTrans" presStyleCnt="0"/>
      <dgm:spPr/>
    </dgm:pt>
    <dgm:pt modelId="{8A082D7E-64A9-47DC-9D8E-8CB4760DE880}" type="pres">
      <dgm:prSet presAssocID="{4A7E1B87-CAC9-460E-9F61-125F08610874}" presName="textNode" presStyleLbl="node1" presStyleIdx="4" presStyleCnt="5" custScaleX="95351" custScaleY="109089" custLinFactNeighborX="18974" custLinFactNeighborY="-657">
        <dgm:presLayoutVars>
          <dgm:bulletEnabled val="1"/>
        </dgm:presLayoutVars>
      </dgm:prSet>
      <dgm:spPr/>
      <dgm:t>
        <a:bodyPr/>
        <a:lstStyle/>
        <a:p>
          <a:endParaRPr lang="en-US"/>
        </a:p>
      </dgm:t>
    </dgm:pt>
  </dgm:ptLst>
  <dgm:cxnLst>
    <dgm:cxn modelId="{ABF41B93-5657-4BDF-9509-187CE061821E}" srcId="{A7957D06-5D9F-4F46-8560-27D7A924F3E0}" destId="{CDE156F0-A954-410B-9EAA-ECC340CD5E34}" srcOrd="0" destOrd="0" parTransId="{A979F2EB-ADF8-4A46-AFA4-C62EADEA9C7C}" sibTransId="{7115EC99-6884-461C-BB83-09CCC25D24AD}"/>
    <dgm:cxn modelId="{D6D60DDF-F785-479A-ACDA-410C2C8B09D3}" srcId="{DD465025-EC6A-406D-8C30-15F458268CD7}" destId="{6375F8DB-F763-46C3-88AE-C1D767343326}" srcOrd="0" destOrd="0" parTransId="{DC3C41BE-26C0-47D8-87A2-3DD0EB85F71C}" sibTransId="{53C2E9DA-45EF-401D-B374-2CEB3C45A3BB}"/>
    <dgm:cxn modelId="{F9018CDB-132B-41E1-8045-AA207A9C2108}" type="presOf" srcId="{4599840C-FA45-4522-B414-7EC194D53ED4}" destId="{C76594DB-8E07-405E-9E91-2CC8C581AD3A}" srcOrd="0" destOrd="2" presId="urn:microsoft.com/office/officeart/2005/8/layout/hProcess9"/>
    <dgm:cxn modelId="{7ECF0575-7FF6-49C7-A9E8-F3C50E275A51}" srcId="{C7ABD46D-2749-4DED-9B23-1CCEF45A88A9}" destId="{A7957D06-5D9F-4F46-8560-27D7A924F3E0}" srcOrd="2" destOrd="0" parTransId="{C6990882-E459-4494-A70C-63FD43E37373}" sibTransId="{FEDCE5A6-C86F-4127-8804-DB6288E35EC7}"/>
    <dgm:cxn modelId="{BE3EB3D1-A217-43BE-BE02-813DE517270A}" srcId="{A7957D06-5D9F-4F46-8560-27D7A924F3E0}" destId="{4F4E3703-9A96-4E0E-9DC9-FD4A216DC00D}" srcOrd="1" destOrd="0" parTransId="{209BB91E-34D1-42AF-BE79-8882C4492CC5}" sibTransId="{1562B532-E74D-4537-9672-DD3CC89D1DCF}"/>
    <dgm:cxn modelId="{716D1D56-278F-481E-A9BE-90F3CE4203E7}" type="presOf" srcId="{4A7E1B87-CAC9-460E-9F61-125F08610874}" destId="{8A082D7E-64A9-47DC-9D8E-8CB4760DE880}" srcOrd="0" destOrd="0" presId="urn:microsoft.com/office/officeart/2005/8/layout/hProcess9"/>
    <dgm:cxn modelId="{1494F56B-0C0C-4BD1-8C0F-07ACACB9CF1A}" type="presOf" srcId="{752D1467-B8B2-4D08-9129-835DB4566733}" destId="{C92BA67B-1FF1-4D11-A675-FC581BDCF0E1}" srcOrd="0" destOrd="0" presId="urn:microsoft.com/office/officeart/2005/8/layout/hProcess9"/>
    <dgm:cxn modelId="{78579D4B-C6BD-D44F-92DF-71CF2C030F69}" srcId="{DD465025-EC6A-406D-8C30-15F458268CD7}" destId="{052CC892-25CA-464E-857F-C02A808E3F9A}" srcOrd="2" destOrd="0" parTransId="{BEC7B86E-6162-F549-808D-4836ADC4CF03}" sibTransId="{61B640B8-D5EF-8B4E-9DDE-12181DCAB783}"/>
    <dgm:cxn modelId="{E4C4AF3D-6FDD-477A-A265-9BC5F48BBECD}" type="presOf" srcId="{7F46A0F8-1F62-46E5-A507-AD314E0FCF7C}" destId="{F375BCC1-1E08-42FE-BADC-C4DB644343B1}" srcOrd="0" destOrd="1" presId="urn:microsoft.com/office/officeart/2005/8/layout/hProcess9"/>
    <dgm:cxn modelId="{B21BA9BF-1CF2-4560-B24B-A6E266541803}" type="presOf" srcId="{8696FC49-3C73-4117-974D-902BFEA0C11D}" destId="{F375BCC1-1E08-42FE-BADC-C4DB644343B1}" srcOrd="0" destOrd="0" presId="urn:microsoft.com/office/officeart/2005/8/layout/hProcess9"/>
    <dgm:cxn modelId="{B81C2F46-E69A-4B63-A890-DA40D52DD481}" type="presOf" srcId="{C7ABD46D-2749-4DED-9B23-1CCEF45A88A9}" destId="{889E6C2D-65D4-4F65-A954-EEB198535C0C}" srcOrd="0" destOrd="0" presId="urn:microsoft.com/office/officeart/2005/8/layout/hProcess9"/>
    <dgm:cxn modelId="{0C6C1EF1-D38B-4CCC-96B5-A5985FEF8E7E}" type="presOf" srcId="{4F4E3703-9A96-4E0E-9DC9-FD4A216DC00D}" destId="{156D8731-1CCA-42C4-8770-C0478F85E70D}" srcOrd="0" destOrd="2" presId="urn:microsoft.com/office/officeart/2005/8/layout/hProcess9"/>
    <dgm:cxn modelId="{0E69AADA-3A8F-40FB-9770-7D2BF87D1BFE}" type="presOf" srcId="{052CC892-25CA-464E-857F-C02A808E3F9A}" destId="{C76594DB-8E07-405E-9E91-2CC8C581AD3A}" srcOrd="0" destOrd="3" presId="urn:microsoft.com/office/officeart/2005/8/layout/hProcess9"/>
    <dgm:cxn modelId="{F42BE65C-6F22-4B75-A21C-C47EBE4ACBA4}" srcId="{C7ABD46D-2749-4DED-9B23-1CCEF45A88A9}" destId="{8696FC49-3C73-4117-974D-902BFEA0C11D}" srcOrd="0" destOrd="0" parTransId="{884D0366-631F-4C28-AFA4-172895DA4A27}" sibTransId="{5BAB991E-B526-4D80-BD05-05CC91145757}"/>
    <dgm:cxn modelId="{7B479F14-5903-4B6B-9C63-08F3446E8C0F}" srcId="{C7ABD46D-2749-4DED-9B23-1CCEF45A88A9}" destId="{752D1467-B8B2-4D08-9129-835DB4566733}" srcOrd="3" destOrd="0" parTransId="{DD297AED-A4F3-4334-B97A-E6928E5DCA24}" sibTransId="{97D9CECF-3D83-4872-B199-E9B15989F7D5}"/>
    <dgm:cxn modelId="{344ECFB7-BFA2-4F6A-BFEF-376D6DE81B02}" type="presOf" srcId="{3A3D8D31-996D-42CE-AAC0-2AF5881100C7}" destId="{F375BCC1-1E08-42FE-BADC-C4DB644343B1}" srcOrd="0" destOrd="3" presId="urn:microsoft.com/office/officeart/2005/8/layout/hProcess9"/>
    <dgm:cxn modelId="{DFE63875-5B59-42F7-B155-E69EE36C7588}" srcId="{8696FC49-3C73-4117-974D-902BFEA0C11D}" destId="{7F46A0F8-1F62-46E5-A507-AD314E0FCF7C}" srcOrd="0" destOrd="0" parTransId="{AEA7F518-2C3C-40C5-9714-F981298559FA}" sibTransId="{4A9BD7A5-2BC5-4EDA-A606-F011279294FF}"/>
    <dgm:cxn modelId="{988FA9AD-4ECC-4AA9-8BC4-5E453A473B89}" srcId="{C7ABD46D-2749-4DED-9B23-1CCEF45A88A9}" destId="{4A7E1B87-CAC9-460E-9F61-125F08610874}" srcOrd="4" destOrd="0" parTransId="{7A050191-83FD-4DA2-A9C9-D130B3E6FA01}" sibTransId="{9B210583-AC36-4B2F-99E1-6287B3F33C93}"/>
    <dgm:cxn modelId="{1D550948-9E26-44A3-AA43-98AB2A14524C}" srcId="{DD465025-EC6A-406D-8C30-15F458268CD7}" destId="{4599840C-FA45-4522-B414-7EC194D53ED4}" srcOrd="1" destOrd="0" parTransId="{82507706-35E2-40DB-AFB2-A69D0996C727}" sibTransId="{443EF2B7-6A0C-4B4F-8995-93272FF8EA59}"/>
    <dgm:cxn modelId="{64185A57-2B99-468B-B666-F5E2ACEEE977}" srcId="{A7957D06-5D9F-4F46-8560-27D7A924F3E0}" destId="{E113D9E8-F763-4BDF-8591-15F63517B068}" srcOrd="2" destOrd="0" parTransId="{CB4959E7-DA11-480D-A4A7-9710775E1DDF}" sibTransId="{5D2DC65A-CE69-4433-ABB7-FF64D3E01DD7}"/>
    <dgm:cxn modelId="{B531897F-BDAD-46AB-965F-2928A7EC8251}" type="presOf" srcId="{6375F8DB-F763-46C3-88AE-C1D767343326}" destId="{C76594DB-8E07-405E-9E91-2CC8C581AD3A}" srcOrd="0" destOrd="1" presId="urn:microsoft.com/office/officeart/2005/8/layout/hProcess9"/>
    <dgm:cxn modelId="{ADF19F93-A2B4-423C-B76F-66F2784FDEB1}" type="presOf" srcId="{DD465025-EC6A-406D-8C30-15F458268CD7}" destId="{C76594DB-8E07-405E-9E91-2CC8C581AD3A}" srcOrd="0" destOrd="0" presId="urn:microsoft.com/office/officeart/2005/8/layout/hProcess9"/>
    <dgm:cxn modelId="{43E8EA42-6BF8-4105-B90F-893F250BA926}" srcId="{8696FC49-3C73-4117-974D-902BFEA0C11D}" destId="{3A3D8D31-996D-42CE-AAC0-2AF5881100C7}" srcOrd="2" destOrd="0" parTransId="{143D30C8-2BF6-4B5D-8986-6593F006F94D}" sibTransId="{152D3A66-95CA-470B-BE0D-8EAD7DD369EA}"/>
    <dgm:cxn modelId="{E0B78B58-8608-4909-AEE0-490F28D18969}" type="presOf" srcId="{CDE156F0-A954-410B-9EAA-ECC340CD5E34}" destId="{156D8731-1CCA-42C4-8770-C0478F85E70D}" srcOrd="0" destOrd="1" presId="urn:microsoft.com/office/officeart/2005/8/layout/hProcess9"/>
    <dgm:cxn modelId="{C8D503E3-136F-43C8-A423-696213C6DD51}" srcId="{8696FC49-3C73-4117-974D-902BFEA0C11D}" destId="{BBA77C73-0268-4B9A-B25B-BE388FD22BFC}" srcOrd="1" destOrd="0" parTransId="{D93A2572-3D3A-4AF1-80AC-B0B65B5E28C4}" sibTransId="{7EA7700E-F97C-4159-A748-A445DE8D1FED}"/>
    <dgm:cxn modelId="{E6BBEE78-C716-42EE-B9C5-959A7E642A30}" type="presOf" srcId="{A7957D06-5D9F-4F46-8560-27D7A924F3E0}" destId="{156D8731-1CCA-42C4-8770-C0478F85E70D}" srcOrd="0" destOrd="0" presId="urn:microsoft.com/office/officeart/2005/8/layout/hProcess9"/>
    <dgm:cxn modelId="{31593F5E-CF74-4218-AC73-0F336AF40AF7}" type="presOf" srcId="{BBA77C73-0268-4B9A-B25B-BE388FD22BFC}" destId="{F375BCC1-1E08-42FE-BADC-C4DB644343B1}" srcOrd="0" destOrd="2" presId="urn:microsoft.com/office/officeart/2005/8/layout/hProcess9"/>
    <dgm:cxn modelId="{7B348119-E099-4A2E-A010-0DD36365FDD7}" type="presOf" srcId="{E113D9E8-F763-4BDF-8591-15F63517B068}" destId="{156D8731-1CCA-42C4-8770-C0478F85E70D}" srcOrd="0" destOrd="3" presId="urn:microsoft.com/office/officeart/2005/8/layout/hProcess9"/>
    <dgm:cxn modelId="{3740702C-A256-4919-92F7-954F4AB7C9CE}" srcId="{C7ABD46D-2749-4DED-9B23-1CCEF45A88A9}" destId="{DD465025-EC6A-406D-8C30-15F458268CD7}" srcOrd="1" destOrd="0" parTransId="{17D8AF10-A6AE-4D94-A9D0-C5B7BE2DE9FE}" sibTransId="{3F276D12-1235-4CBA-A608-7A8A283711D3}"/>
    <dgm:cxn modelId="{79B78223-029C-4056-AA11-241B05E86D56}" type="presParOf" srcId="{889E6C2D-65D4-4F65-A954-EEB198535C0C}" destId="{8D97D2C4-4AD5-4962-B509-52F06547E3CB}" srcOrd="0" destOrd="0" presId="urn:microsoft.com/office/officeart/2005/8/layout/hProcess9"/>
    <dgm:cxn modelId="{8EAD0C9F-C012-4D5B-A517-2A1F7EF2FB33}" type="presParOf" srcId="{889E6C2D-65D4-4F65-A954-EEB198535C0C}" destId="{B5143CBC-3C09-48EB-BC04-7FF3913D8358}" srcOrd="1" destOrd="0" presId="urn:microsoft.com/office/officeart/2005/8/layout/hProcess9"/>
    <dgm:cxn modelId="{D252A051-C2EC-4A19-A3C5-4F7E211613B0}" type="presParOf" srcId="{B5143CBC-3C09-48EB-BC04-7FF3913D8358}" destId="{F375BCC1-1E08-42FE-BADC-C4DB644343B1}" srcOrd="0" destOrd="0" presId="urn:microsoft.com/office/officeart/2005/8/layout/hProcess9"/>
    <dgm:cxn modelId="{1A363A6E-7951-46A9-B69B-F8D69D80E6D4}" type="presParOf" srcId="{B5143CBC-3C09-48EB-BC04-7FF3913D8358}" destId="{9324BC67-FE31-42E7-803C-D0744565A0C9}" srcOrd="1" destOrd="0" presId="urn:microsoft.com/office/officeart/2005/8/layout/hProcess9"/>
    <dgm:cxn modelId="{A39DD8AA-8CD7-4E42-86BA-3A85FD04BD9C}" type="presParOf" srcId="{B5143CBC-3C09-48EB-BC04-7FF3913D8358}" destId="{C76594DB-8E07-405E-9E91-2CC8C581AD3A}" srcOrd="2" destOrd="0" presId="urn:microsoft.com/office/officeart/2005/8/layout/hProcess9"/>
    <dgm:cxn modelId="{E635BE03-9923-48E2-A611-FBE6DE425AF5}" type="presParOf" srcId="{B5143CBC-3C09-48EB-BC04-7FF3913D8358}" destId="{E6A00B5E-39BC-4B82-8126-FC9A95CEDAF3}" srcOrd="3" destOrd="0" presId="urn:microsoft.com/office/officeart/2005/8/layout/hProcess9"/>
    <dgm:cxn modelId="{1F017E63-FD3F-45E6-B16D-781A7720033E}" type="presParOf" srcId="{B5143CBC-3C09-48EB-BC04-7FF3913D8358}" destId="{156D8731-1CCA-42C4-8770-C0478F85E70D}" srcOrd="4" destOrd="0" presId="urn:microsoft.com/office/officeart/2005/8/layout/hProcess9"/>
    <dgm:cxn modelId="{9B20FF24-50F9-4A36-A236-976820855FBC}" type="presParOf" srcId="{B5143CBC-3C09-48EB-BC04-7FF3913D8358}" destId="{6766DE31-24C5-4DF8-9F3B-2E6697FE0BE2}" srcOrd="5" destOrd="0" presId="urn:microsoft.com/office/officeart/2005/8/layout/hProcess9"/>
    <dgm:cxn modelId="{1965A262-7320-49EB-8DB9-E077844F848F}" type="presParOf" srcId="{B5143CBC-3C09-48EB-BC04-7FF3913D8358}" destId="{C92BA67B-1FF1-4D11-A675-FC581BDCF0E1}" srcOrd="6" destOrd="0" presId="urn:microsoft.com/office/officeart/2005/8/layout/hProcess9"/>
    <dgm:cxn modelId="{43397B9E-FD05-414C-A95E-7E745BE9E6D3}" type="presParOf" srcId="{B5143CBC-3C09-48EB-BC04-7FF3913D8358}" destId="{3804F3AE-7F84-4D55-856F-43F5B7C97468}" srcOrd="7" destOrd="0" presId="urn:microsoft.com/office/officeart/2005/8/layout/hProcess9"/>
    <dgm:cxn modelId="{078DB57A-1517-4F5F-9BD5-9431BBB02D65}" type="presParOf" srcId="{B5143CBC-3C09-48EB-BC04-7FF3913D8358}" destId="{8A082D7E-64A9-47DC-9D8E-8CB4760DE880}"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E2177E-3580-4540-B88B-78C351116A5B}">
      <dsp:nvSpPr>
        <dsp:cNvPr id="0" name=""/>
        <dsp:cNvSpPr/>
      </dsp:nvSpPr>
      <dsp:spPr>
        <a:xfrm>
          <a:off x="2775215" y="2957827"/>
          <a:ext cx="2298168" cy="2298168"/>
        </a:xfrm>
        <a:prstGeom prst="ellipse">
          <a:avLst/>
        </a:prstGeom>
        <a:solidFill>
          <a:srgbClr val="3366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a:solidFill>
                <a:srgbClr val="FFFFFF"/>
              </a:solidFill>
            </a:rPr>
            <a:t>Goodwill</a:t>
          </a:r>
          <a:r>
            <a:rPr lang="en-US" sz="2100" kern="1200" dirty="0" smtClean="0">
              <a:solidFill>
                <a:schemeClr val="tx2"/>
              </a:solidFill>
            </a:rPr>
            <a:t> </a:t>
          </a:r>
          <a:r>
            <a:rPr lang="en-US" sz="2100" kern="1200" dirty="0" smtClean="0">
              <a:solidFill>
                <a:schemeClr val="bg1"/>
              </a:solidFill>
            </a:rPr>
            <a:t>Denver</a:t>
          </a:r>
        </a:p>
        <a:p>
          <a:pPr lvl="0" algn="ctr" defTabSz="933450">
            <a:lnSpc>
              <a:spcPct val="90000"/>
            </a:lnSpc>
            <a:spcBef>
              <a:spcPct val="0"/>
            </a:spcBef>
            <a:spcAft>
              <a:spcPct val="35000"/>
            </a:spcAft>
          </a:pPr>
          <a:r>
            <a:rPr lang="en-US" sz="2100" kern="1200" dirty="0" smtClean="0">
              <a:solidFill>
                <a:schemeClr val="bg1"/>
              </a:solidFill>
            </a:rPr>
            <a:t>Workforce Development Division </a:t>
          </a:r>
          <a:endParaRPr lang="en-US" sz="2100" kern="1200" dirty="0">
            <a:solidFill>
              <a:schemeClr val="bg1"/>
            </a:solidFill>
          </a:endParaRPr>
        </a:p>
      </dsp:txBody>
      <dsp:txXfrm>
        <a:off x="2775215" y="2957827"/>
        <a:ext cx="2298168" cy="2298168"/>
      </dsp:txXfrm>
    </dsp:sp>
    <dsp:sp modelId="{32C45675-4669-1948-9DA1-171727FB7363}">
      <dsp:nvSpPr>
        <dsp:cNvPr id="0" name=""/>
        <dsp:cNvSpPr/>
      </dsp:nvSpPr>
      <dsp:spPr>
        <a:xfrm rot="12900000">
          <a:off x="1098992" y="2490184"/>
          <a:ext cx="1968169" cy="654977"/>
        </a:xfrm>
        <a:prstGeom prst="leftArrow">
          <a:avLst>
            <a:gd name="adj1" fmla="val 60000"/>
            <a:gd name="adj2" fmla="val 50000"/>
          </a:avLst>
        </a:prstGeom>
        <a:solidFill>
          <a:schemeClr val="tx2">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6097970-B88C-2C49-A696-3DFCB10C371A}">
      <dsp:nvSpPr>
        <dsp:cNvPr id="0" name=""/>
        <dsp:cNvSpPr/>
      </dsp:nvSpPr>
      <dsp:spPr>
        <a:xfrm>
          <a:off x="185332" y="1379921"/>
          <a:ext cx="2183259" cy="1746607"/>
        </a:xfrm>
        <a:prstGeom prst="roundRect">
          <a:avLst>
            <a:gd name="adj" fmla="val 10000"/>
          </a:avLst>
        </a:prstGeom>
        <a:solidFill>
          <a:schemeClr val="tx2">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Youth Services</a:t>
          </a:r>
          <a:endParaRPr lang="en-US" sz="2600" kern="1200" dirty="0"/>
        </a:p>
      </dsp:txBody>
      <dsp:txXfrm>
        <a:off x="185332" y="1379921"/>
        <a:ext cx="2183259" cy="1746607"/>
      </dsp:txXfrm>
    </dsp:sp>
    <dsp:sp modelId="{169A7E75-D6D3-5642-8EEA-42B0A3893D08}">
      <dsp:nvSpPr>
        <dsp:cNvPr id="0" name=""/>
        <dsp:cNvSpPr/>
      </dsp:nvSpPr>
      <dsp:spPr>
        <a:xfrm rot="16200000">
          <a:off x="2940215" y="1531704"/>
          <a:ext cx="1968169" cy="654977"/>
        </a:xfrm>
        <a:prstGeom prst="leftArrow">
          <a:avLst>
            <a:gd name="adj1" fmla="val 60000"/>
            <a:gd name="adj2" fmla="val 50000"/>
          </a:avLst>
        </a:prstGeom>
        <a:solidFill>
          <a:schemeClr val="tx2">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8079969-A050-F045-870A-EDBA8FECF889}">
      <dsp:nvSpPr>
        <dsp:cNvPr id="0" name=""/>
        <dsp:cNvSpPr/>
      </dsp:nvSpPr>
      <dsp:spPr>
        <a:xfrm>
          <a:off x="2832670" y="1804"/>
          <a:ext cx="2183259" cy="1746607"/>
        </a:xfrm>
        <a:prstGeom prst="roundRect">
          <a:avLst>
            <a:gd name="adj" fmla="val 10000"/>
          </a:avLst>
        </a:prstGeom>
        <a:solidFill>
          <a:schemeClr val="tx2">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Career Development</a:t>
          </a:r>
          <a:endParaRPr lang="en-US" sz="2600" kern="1200" dirty="0"/>
        </a:p>
      </dsp:txBody>
      <dsp:txXfrm>
        <a:off x="2832670" y="1804"/>
        <a:ext cx="2183259" cy="1746607"/>
      </dsp:txXfrm>
    </dsp:sp>
    <dsp:sp modelId="{7B4B39B5-C722-6D48-A55E-09D57C47EDEA}">
      <dsp:nvSpPr>
        <dsp:cNvPr id="0" name=""/>
        <dsp:cNvSpPr/>
      </dsp:nvSpPr>
      <dsp:spPr>
        <a:xfrm rot="19500000">
          <a:off x="4781438" y="2490184"/>
          <a:ext cx="1968169" cy="654977"/>
        </a:xfrm>
        <a:prstGeom prst="leftArrow">
          <a:avLst>
            <a:gd name="adj1" fmla="val 60000"/>
            <a:gd name="adj2" fmla="val 5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F6EB802-2B71-FC4E-9F2D-4DF04012BB61}">
      <dsp:nvSpPr>
        <dsp:cNvPr id="0" name=""/>
        <dsp:cNvSpPr/>
      </dsp:nvSpPr>
      <dsp:spPr>
        <a:xfrm>
          <a:off x="5480007" y="1379921"/>
          <a:ext cx="2183259" cy="1746607"/>
        </a:xfrm>
        <a:prstGeom prst="roundRect">
          <a:avLst>
            <a:gd name="adj" fmla="val 1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Community Employment </a:t>
          </a:r>
          <a:endParaRPr lang="en-US" sz="2600" kern="1200" dirty="0"/>
        </a:p>
      </dsp:txBody>
      <dsp:txXfrm>
        <a:off x="5480007" y="1379921"/>
        <a:ext cx="2183259" cy="174660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90588E-367A-8F46-834B-54BADA11228D}">
      <dsp:nvSpPr>
        <dsp:cNvPr id="0" name=""/>
        <dsp:cNvSpPr/>
      </dsp:nvSpPr>
      <dsp:spPr>
        <a:xfrm>
          <a:off x="336833" y="474006"/>
          <a:ext cx="1840790" cy="171746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Arial" pitchFamily="34" charset="0"/>
              <a:cs typeface="Arial" pitchFamily="34" charset="0"/>
            </a:rPr>
            <a:t>Goodwill Youth Services Interventions</a:t>
          </a:r>
        </a:p>
      </dsp:txBody>
      <dsp:txXfrm>
        <a:off x="336833" y="474006"/>
        <a:ext cx="1840790" cy="1717464"/>
      </dsp:txXfrm>
    </dsp:sp>
    <dsp:sp modelId="{C328D7B0-7BBD-524E-8341-B7E45A8991A7}">
      <dsp:nvSpPr>
        <dsp:cNvPr id="0" name=""/>
        <dsp:cNvSpPr/>
      </dsp:nvSpPr>
      <dsp:spPr>
        <a:xfrm rot="1589048">
          <a:off x="1850304" y="1514244"/>
          <a:ext cx="520461" cy="661480"/>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n-US" sz="3000" kern="1200" dirty="0"/>
        </a:p>
      </dsp:txBody>
      <dsp:txXfrm rot="1589048">
        <a:off x="1850304" y="1514244"/>
        <a:ext cx="520461" cy="661480"/>
      </dsp:txXfrm>
    </dsp:sp>
    <dsp:sp modelId="{949E3B76-6739-2746-AF29-7607528EAA96}">
      <dsp:nvSpPr>
        <dsp:cNvPr id="0" name=""/>
        <dsp:cNvSpPr/>
      </dsp:nvSpPr>
      <dsp:spPr>
        <a:xfrm>
          <a:off x="2410689" y="1510061"/>
          <a:ext cx="1884164" cy="1733505"/>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chemeClr val="bg1"/>
              </a:solidFill>
              <a:latin typeface="Arial" pitchFamily="34" charset="0"/>
              <a:cs typeface="Arial" pitchFamily="34" charset="0"/>
            </a:rPr>
            <a:t>Students increase in positive attitudes </a:t>
          </a:r>
          <a:r>
            <a:rPr lang="en-US" sz="1600" kern="1200" dirty="0">
              <a:solidFill>
                <a:srgbClr val="FFC000"/>
              </a:solidFill>
              <a:latin typeface="Arial" pitchFamily="34" charset="0"/>
              <a:cs typeface="Arial" pitchFamily="34" charset="0"/>
            </a:rPr>
            <a:t>and workplace readiness </a:t>
          </a:r>
          <a:r>
            <a:rPr lang="en-US" sz="1600" kern="1200" dirty="0" smtClean="0">
              <a:solidFill>
                <a:srgbClr val="FFC000"/>
              </a:solidFill>
              <a:latin typeface="Arial" pitchFamily="34" charset="0"/>
              <a:cs typeface="Arial" pitchFamily="34" charset="0"/>
            </a:rPr>
            <a:t>skills </a:t>
          </a:r>
          <a:endParaRPr lang="en-US" sz="1600" kern="1200" dirty="0">
            <a:solidFill>
              <a:srgbClr val="FFC000"/>
            </a:solidFill>
            <a:latin typeface="Arial" pitchFamily="34" charset="0"/>
            <a:cs typeface="Arial" pitchFamily="34" charset="0"/>
          </a:endParaRPr>
        </a:p>
      </dsp:txBody>
      <dsp:txXfrm>
        <a:off x="2410689" y="1510061"/>
        <a:ext cx="1884164" cy="1733505"/>
      </dsp:txXfrm>
    </dsp:sp>
    <dsp:sp modelId="{708B473E-FC5A-5D42-95E7-9057D00AB509}">
      <dsp:nvSpPr>
        <dsp:cNvPr id="0" name=""/>
        <dsp:cNvSpPr/>
      </dsp:nvSpPr>
      <dsp:spPr>
        <a:xfrm rot="21549716">
          <a:off x="4296589" y="2016518"/>
          <a:ext cx="538851" cy="68509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dirty="0"/>
        </a:p>
      </dsp:txBody>
      <dsp:txXfrm rot="21549716">
        <a:off x="4296589" y="2016518"/>
        <a:ext cx="538851" cy="685096"/>
      </dsp:txXfrm>
    </dsp:sp>
    <dsp:sp modelId="{88C2DCA1-ED59-CD4C-B058-DD4D4034F707}">
      <dsp:nvSpPr>
        <dsp:cNvPr id="0" name=""/>
        <dsp:cNvSpPr/>
      </dsp:nvSpPr>
      <dsp:spPr>
        <a:xfrm>
          <a:off x="4821381" y="1475696"/>
          <a:ext cx="1560276" cy="1736445"/>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Arial" pitchFamily="34" charset="0"/>
              <a:cs typeface="Arial" pitchFamily="34" charset="0"/>
            </a:rPr>
            <a:t>Students persist and achieve in school</a:t>
          </a:r>
        </a:p>
      </dsp:txBody>
      <dsp:txXfrm>
        <a:off x="4821381" y="1475696"/>
        <a:ext cx="1560276" cy="1736445"/>
      </dsp:txXfrm>
    </dsp:sp>
    <dsp:sp modelId="{9CE707F9-EB2F-B14F-8770-6A2893289BFD}">
      <dsp:nvSpPr>
        <dsp:cNvPr id="0" name=""/>
        <dsp:cNvSpPr/>
      </dsp:nvSpPr>
      <dsp:spPr>
        <a:xfrm rot="21585481">
          <a:off x="6399410" y="1977277"/>
          <a:ext cx="497941" cy="724440"/>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en-US" sz="3300" kern="1200" dirty="0"/>
        </a:p>
      </dsp:txBody>
      <dsp:txXfrm rot="21585481">
        <a:off x="6399410" y="1977277"/>
        <a:ext cx="497941" cy="724440"/>
      </dsp:txXfrm>
    </dsp:sp>
    <dsp:sp modelId="{C8BCB8DB-E148-6843-9597-832548E7FD7E}">
      <dsp:nvSpPr>
        <dsp:cNvPr id="0" name=""/>
        <dsp:cNvSpPr/>
      </dsp:nvSpPr>
      <dsp:spPr>
        <a:xfrm>
          <a:off x="6899567" y="1458004"/>
          <a:ext cx="1592740" cy="1754137"/>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Arial" pitchFamily="34" charset="0"/>
              <a:cs typeface="Arial" pitchFamily="34" charset="0"/>
            </a:rPr>
            <a:t>Career success</a:t>
          </a:r>
        </a:p>
      </dsp:txBody>
      <dsp:txXfrm>
        <a:off x="6899567" y="1458004"/>
        <a:ext cx="1592740" cy="175413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AAAA94-CB5C-2946-A509-4D90CD197BC4}">
      <dsp:nvSpPr>
        <dsp:cNvPr id="0" name=""/>
        <dsp:cNvSpPr/>
      </dsp:nvSpPr>
      <dsp:spPr>
        <a:xfrm>
          <a:off x="4272446" y="690701"/>
          <a:ext cx="91440" cy="427343"/>
        </a:xfrm>
        <a:custGeom>
          <a:avLst/>
          <a:gdLst/>
          <a:ahLst/>
          <a:cxnLst/>
          <a:rect l="0" t="0" r="0" b="0"/>
          <a:pathLst>
            <a:path>
              <a:moveTo>
                <a:pt x="66859" y="0"/>
              </a:moveTo>
              <a:lnTo>
                <a:pt x="66859" y="177231"/>
              </a:lnTo>
              <a:lnTo>
                <a:pt x="45720" y="177231"/>
              </a:lnTo>
              <a:lnTo>
                <a:pt x="45720" y="4273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EADD4E-A51A-4240-BE6F-ADECDFE96905}">
      <dsp:nvSpPr>
        <dsp:cNvPr id="0" name=""/>
        <dsp:cNvSpPr/>
      </dsp:nvSpPr>
      <dsp:spPr>
        <a:xfrm>
          <a:off x="3028455" y="163622"/>
          <a:ext cx="2621700" cy="52707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627EE7A-8DCA-B146-A624-184A34F8BA7F}">
      <dsp:nvSpPr>
        <dsp:cNvPr id="0" name=""/>
        <dsp:cNvSpPr/>
      </dsp:nvSpPr>
      <dsp:spPr>
        <a:xfrm>
          <a:off x="3328440" y="448608"/>
          <a:ext cx="2621700" cy="52707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mj-lt"/>
            </a:rPr>
            <a:t>Youth Services</a:t>
          </a:r>
        </a:p>
      </dsp:txBody>
      <dsp:txXfrm>
        <a:off x="3328440" y="448608"/>
        <a:ext cx="2621700" cy="527078"/>
      </dsp:txXfrm>
    </dsp:sp>
    <dsp:sp modelId="{7BC706BA-0AEC-F34F-B73F-0E1AA0141268}">
      <dsp:nvSpPr>
        <dsp:cNvPr id="0" name=""/>
        <dsp:cNvSpPr/>
      </dsp:nvSpPr>
      <dsp:spPr>
        <a:xfrm>
          <a:off x="2154510" y="1118045"/>
          <a:ext cx="4327311" cy="434471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EF214F-8B3C-8145-AE0F-5ED51F5C5A7B}">
      <dsp:nvSpPr>
        <dsp:cNvPr id="0" name=""/>
        <dsp:cNvSpPr/>
      </dsp:nvSpPr>
      <dsp:spPr>
        <a:xfrm>
          <a:off x="2454495" y="1403030"/>
          <a:ext cx="4327311" cy="43447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Career and Technical Education</a:t>
          </a:r>
        </a:p>
        <a:p>
          <a:pPr lvl="0" algn="l" defTabSz="889000">
            <a:lnSpc>
              <a:spcPct val="90000"/>
            </a:lnSpc>
            <a:spcBef>
              <a:spcPct val="0"/>
            </a:spcBef>
            <a:spcAft>
              <a:spcPct val="35000"/>
            </a:spcAft>
          </a:pPr>
          <a:r>
            <a:rPr lang="en-US" sz="2000" kern="1200" dirty="0">
              <a:latin typeface="+mj-lt"/>
            </a:rPr>
            <a:t>Dropout Prevention</a:t>
          </a:r>
        </a:p>
        <a:p>
          <a:pPr lvl="0" algn="l" defTabSz="889000">
            <a:lnSpc>
              <a:spcPct val="90000"/>
            </a:lnSpc>
            <a:spcBef>
              <a:spcPct val="0"/>
            </a:spcBef>
            <a:spcAft>
              <a:spcPct val="35000"/>
            </a:spcAft>
          </a:pPr>
          <a:r>
            <a:rPr lang="en-US" sz="2000" kern="1200" dirty="0">
              <a:latin typeface="+mj-lt"/>
            </a:rPr>
            <a:t>Earn N Learn</a:t>
          </a:r>
        </a:p>
        <a:p>
          <a:pPr lvl="0" algn="l" defTabSz="889000">
            <a:lnSpc>
              <a:spcPct val="90000"/>
            </a:lnSpc>
            <a:spcBef>
              <a:spcPct val="0"/>
            </a:spcBef>
            <a:spcAft>
              <a:spcPct val="35000"/>
            </a:spcAft>
          </a:pPr>
          <a:r>
            <a:rPr lang="en-US" sz="2000" kern="1200" dirty="0">
              <a:latin typeface="+mj-lt"/>
            </a:rPr>
            <a:t>Energy Workforce Development</a:t>
          </a:r>
        </a:p>
        <a:p>
          <a:pPr lvl="0" algn="l" defTabSz="889000">
            <a:lnSpc>
              <a:spcPct val="90000"/>
            </a:lnSpc>
            <a:spcBef>
              <a:spcPct val="0"/>
            </a:spcBef>
            <a:spcAft>
              <a:spcPct val="35000"/>
            </a:spcAft>
          </a:pPr>
          <a:r>
            <a:rPr lang="en-US" sz="2000" kern="1200" dirty="0">
              <a:latin typeface="+mj-lt"/>
            </a:rPr>
            <a:t>Mentoring</a:t>
          </a:r>
        </a:p>
        <a:p>
          <a:pPr lvl="0" algn="l" defTabSz="889000">
            <a:lnSpc>
              <a:spcPct val="90000"/>
            </a:lnSpc>
            <a:spcBef>
              <a:spcPct val="0"/>
            </a:spcBef>
            <a:spcAft>
              <a:spcPct val="35000"/>
            </a:spcAft>
          </a:pPr>
          <a:r>
            <a:rPr lang="en-US" sz="2000" kern="1200" dirty="0">
              <a:latin typeface="+mj-lt"/>
            </a:rPr>
            <a:t>Middle School </a:t>
          </a:r>
        </a:p>
        <a:p>
          <a:pPr lvl="0" algn="l" defTabSz="889000">
            <a:lnSpc>
              <a:spcPct val="90000"/>
            </a:lnSpc>
            <a:spcBef>
              <a:spcPct val="0"/>
            </a:spcBef>
            <a:spcAft>
              <a:spcPct val="35000"/>
            </a:spcAft>
          </a:pPr>
          <a:r>
            <a:rPr lang="en-US" sz="2000" kern="1200" dirty="0">
              <a:latin typeface="+mj-lt"/>
            </a:rPr>
            <a:t>Ninth Grade Success</a:t>
          </a:r>
        </a:p>
        <a:p>
          <a:pPr lvl="0" algn="l" defTabSz="889000">
            <a:lnSpc>
              <a:spcPct val="90000"/>
            </a:lnSpc>
            <a:spcBef>
              <a:spcPct val="0"/>
            </a:spcBef>
            <a:spcAft>
              <a:spcPct val="35000"/>
            </a:spcAft>
          </a:pPr>
          <a:r>
            <a:rPr lang="en-US" sz="2000" kern="1200" dirty="0">
              <a:latin typeface="+mj-lt"/>
            </a:rPr>
            <a:t>Post-Secondary Preparation</a:t>
          </a:r>
        </a:p>
        <a:p>
          <a:pPr lvl="0" algn="l" defTabSz="889000">
            <a:lnSpc>
              <a:spcPct val="90000"/>
            </a:lnSpc>
            <a:spcBef>
              <a:spcPct val="0"/>
            </a:spcBef>
            <a:spcAft>
              <a:spcPct val="35000"/>
            </a:spcAft>
          </a:pPr>
          <a:r>
            <a:rPr lang="en-US" sz="2000" kern="1200" dirty="0">
              <a:latin typeface="+mj-lt"/>
            </a:rPr>
            <a:t>Post-Secondary Retention</a:t>
          </a:r>
        </a:p>
        <a:p>
          <a:pPr lvl="0" algn="l" defTabSz="889000">
            <a:lnSpc>
              <a:spcPct val="90000"/>
            </a:lnSpc>
            <a:spcBef>
              <a:spcPct val="0"/>
            </a:spcBef>
            <a:spcAft>
              <a:spcPct val="35000"/>
            </a:spcAft>
          </a:pPr>
          <a:r>
            <a:rPr lang="en-US" sz="2000" kern="1200" dirty="0">
              <a:latin typeface="+mj-lt"/>
            </a:rPr>
            <a:t>Summer Programs </a:t>
          </a:r>
        </a:p>
        <a:p>
          <a:pPr lvl="0" algn="l" defTabSz="889000">
            <a:lnSpc>
              <a:spcPct val="90000"/>
            </a:lnSpc>
            <a:spcBef>
              <a:spcPct val="0"/>
            </a:spcBef>
            <a:spcAft>
              <a:spcPct val="35000"/>
            </a:spcAft>
          </a:pPr>
          <a:r>
            <a:rPr lang="en-US" sz="2000" kern="1200" dirty="0" smtClean="0">
              <a:latin typeface="+mj-lt"/>
            </a:rPr>
            <a:t>Volunteers</a:t>
          </a:r>
        </a:p>
        <a:p>
          <a:pPr lvl="0" algn="ctr" defTabSz="889000">
            <a:lnSpc>
              <a:spcPct val="90000"/>
            </a:lnSpc>
            <a:spcBef>
              <a:spcPct val="0"/>
            </a:spcBef>
            <a:spcAft>
              <a:spcPct val="35000"/>
            </a:spcAft>
          </a:pPr>
          <a:endParaRPr lang="en-US" sz="2000" kern="1200" dirty="0">
            <a:latin typeface="+mj-lt"/>
          </a:endParaRPr>
        </a:p>
      </dsp:txBody>
      <dsp:txXfrm>
        <a:off x="2454495" y="1403030"/>
        <a:ext cx="4327311" cy="434471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97D2C4-4AD5-4962-B509-52F06547E3CB}">
      <dsp:nvSpPr>
        <dsp:cNvPr id="0" name=""/>
        <dsp:cNvSpPr/>
      </dsp:nvSpPr>
      <dsp:spPr>
        <a:xfrm>
          <a:off x="512766" y="0"/>
          <a:ext cx="6532606" cy="478155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F375BCC1-1E08-42FE-BADC-C4DB644343B1}">
      <dsp:nvSpPr>
        <dsp:cNvPr id="0" name=""/>
        <dsp:cNvSpPr/>
      </dsp:nvSpPr>
      <dsp:spPr>
        <a:xfrm>
          <a:off x="0" y="1058472"/>
          <a:ext cx="1932857" cy="2486310"/>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effectLst/>
            </a:rPr>
            <a:t>Goodwill provides opportunities for students to plan for careers and to develop job readiness skills, self-sufficiency, and community engagement</a:t>
          </a:r>
          <a:endParaRPr lang="en-US" sz="1400" b="0" i="0" kern="1200" dirty="0">
            <a:solidFill>
              <a:sysClr val="windowText" lastClr="000000"/>
            </a:solidFill>
            <a:effectLst/>
            <a:latin typeface="Calibri"/>
            <a:ea typeface="+mn-ea"/>
            <a:cs typeface="+mn-cs"/>
          </a:endParaRPr>
        </a:p>
      </dsp:txBody>
      <dsp:txXfrm>
        <a:off x="0" y="1058472"/>
        <a:ext cx="1932857" cy="2486310"/>
      </dsp:txXfrm>
    </dsp:sp>
    <dsp:sp modelId="{86D03406-59FB-4E14-BD29-ED3BF2B4CD37}">
      <dsp:nvSpPr>
        <dsp:cNvPr id="0" name=""/>
        <dsp:cNvSpPr/>
      </dsp:nvSpPr>
      <dsp:spPr>
        <a:xfrm>
          <a:off x="2297097" y="1541562"/>
          <a:ext cx="2243296" cy="1698425"/>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t>Students increase in positive attitudes and workplace readiness skills </a:t>
          </a:r>
          <a:endParaRPr lang="en-US" sz="1400" b="0" kern="1200" dirty="0"/>
        </a:p>
      </dsp:txBody>
      <dsp:txXfrm>
        <a:off x="2297097" y="1541562"/>
        <a:ext cx="2243296" cy="1698425"/>
      </dsp:txXfrm>
    </dsp:sp>
    <dsp:sp modelId="{46E56822-2638-4D50-9845-66B24171DC73}">
      <dsp:nvSpPr>
        <dsp:cNvPr id="0" name=""/>
        <dsp:cNvSpPr/>
      </dsp:nvSpPr>
      <dsp:spPr>
        <a:xfrm>
          <a:off x="4903019" y="1541562"/>
          <a:ext cx="1885732" cy="1698425"/>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t>Students persist and achieve in school </a:t>
          </a:r>
          <a:endParaRPr lang="en-US" sz="1400" b="0" kern="1200" dirty="0"/>
        </a:p>
      </dsp:txBody>
      <dsp:txXfrm>
        <a:off x="4903019" y="1541562"/>
        <a:ext cx="1885732" cy="1698425"/>
      </dsp:txXfrm>
    </dsp:sp>
    <dsp:sp modelId="{128D0AF8-1C6A-4A34-BCED-AB1A06153DC6}">
      <dsp:nvSpPr>
        <dsp:cNvPr id="0" name=""/>
        <dsp:cNvSpPr/>
      </dsp:nvSpPr>
      <dsp:spPr>
        <a:xfrm>
          <a:off x="7151377" y="1434465"/>
          <a:ext cx="1616358" cy="191262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Students have academic and career success</a:t>
          </a:r>
          <a:endParaRPr lang="en-US" sz="1600" b="0" kern="1200" dirty="0"/>
        </a:p>
      </dsp:txBody>
      <dsp:txXfrm>
        <a:off x="7151377" y="1434465"/>
        <a:ext cx="1616358" cy="19126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7E3C5C-BF84-8748-AFF0-7772ABEA6867}">
      <dsp:nvSpPr>
        <dsp:cNvPr id="0" name=""/>
        <dsp:cNvSpPr/>
      </dsp:nvSpPr>
      <dsp:spPr>
        <a:xfrm>
          <a:off x="7264251" y="1426838"/>
          <a:ext cx="91440" cy="722032"/>
        </a:xfrm>
        <a:custGeom>
          <a:avLst/>
          <a:gdLst/>
          <a:ahLst/>
          <a:cxnLst/>
          <a:rect l="0" t="0" r="0" b="0"/>
          <a:pathLst>
            <a:path>
              <a:moveTo>
                <a:pt x="45720" y="0"/>
              </a:moveTo>
              <a:lnTo>
                <a:pt x="45720" y="72203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F6E76D-A82C-FB4F-A19E-101EBBD4874D}">
      <dsp:nvSpPr>
        <dsp:cNvPr id="0" name=""/>
        <dsp:cNvSpPr/>
      </dsp:nvSpPr>
      <dsp:spPr>
        <a:xfrm>
          <a:off x="4229923" y="1426838"/>
          <a:ext cx="91440" cy="722032"/>
        </a:xfrm>
        <a:custGeom>
          <a:avLst/>
          <a:gdLst/>
          <a:ahLst/>
          <a:cxnLst/>
          <a:rect l="0" t="0" r="0" b="0"/>
          <a:pathLst>
            <a:path>
              <a:moveTo>
                <a:pt x="45720" y="0"/>
              </a:moveTo>
              <a:lnTo>
                <a:pt x="45720" y="72203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74525F-DE31-9444-B5BB-21767DEFE674}">
      <dsp:nvSpPr>
        <dsp:cNvPr id="0" name=""/>
        <dsp:cNvSpPr/>
      </dsp:nvSpPr>
      <dsp:spPr>
        <a:xfrm>
          <a:off x="1195595" y="1424064"/>
          <a:ext cx="91440" cy="722032"/>
        </a:xfrm>
        <a:custGeom>
          <a:avLst/>
          <a:gdLst/>
          <a:ahLst/>
          <a:cxnLst/>
          <a:rect l="0" t="0" r="0" b="0"/>
          <a:pathLst>
            <a:path>
              <a:moveTo>
                <a:pt x="45720" y="0"/>
              </a:moveTo>
              <a:lnTo>
                <a:pt x="45720" y="72203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4EEC04-6CA7-6949-934E-5EE19C0AC085}">
      <dsp:nvSpPr>
        <dsp:cNvPr id="0" name=""/>
        <dsp:cNvSpPr/>
      </dsp:nvSpPr>
      <dsp:spPr>
        <a:xfrm>
          <a:off x="0" y="609596"/>
          <a:ext cx="2482631" cy="81446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D6F3C8-70A1-6C4E-884B-FDF29575C70D}">
      <dsp:nvSpPr>
        <dsp:cNvPr id="0" name=""/>
        <dsp:cNvSpPr/>
      </dsp:nvSpPr>
      <dsp:spPr>
        <a:xfrm>
          <a:off x="275847" y="871651"/>
          <a:ext cx="2482631" cy="81446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Career </a:t>
          </a:r>
          <a:r>
            <a:rPr lang="en-US" sz="1400" kern="1200" dirty="0">
              <a:latin typeface="+mj-lt"/>
            </a:rPr>
            <a:t>Development</a:t>
          </a:r>
        </a:p>
      </dsp:txBody>
      <dsp:txXfrm>
        <a:off x="275847" y="871651"/>
        <a:ext cx="2482631" cy="814468"/>
      </dsp:txXfrm>
    </dsp:sp>
    <dsp:sp modelId="{E42949A5-08BC-1D40-ABAD-825D333DE8B7}">
      <dsp:nvSpPr>
        <dsp:cNvPr id="0" name=""/>
        <dsp:cNvSpPr/>
      </dsp:nvSpPr>
      <dsp:spPr>
        <a:xfrm>
          <a:off x="0" y="2146096"/>
          <a:ext cx="2482631" cy="15764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1339DD-5D15-A44D-A428-2128B602E8E0}">
      <dsp:nvSpPr>
        <dsp:cNvPr id="0" name=""/>
        <dsp:cNvSpPr/>
      </dsp:nvSpPr>
      <dsp:spPr>
        <a:xfrm>
          <a:off x="275847" y="2408152"/>
          <a:ext cx="2482631" cy="15764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endParaRPr lang="en-US" sz="1100" kern="1200" baseline="0" dirty="0">
            <a:latin typeface="+mj-lt"/>
          </a:endParaRPr>
        </a:p>
        <a:p>
          <a:pPr lvl="0" algn="l" defTabSz="488950">
            <a:lnSpc>
              <a:spcPct val="90000"/>
            </a:lnSpc>
            <a:spcBef>
              <a:spcPct val="0"/>
            </a:spcBef>
            <a:spcAft>
              <a:spcPct val="35000"/>
            </a:spcAft>
          </a:pPr>
          <a:r>
            <a:rPr lang="en-US" sz="1100" kern="1200" baseline="0" dirty="0" err="1">
              <a:latin typeface="+mj-lt"/>
            </a:rPr>
            <a:t>AgrAbility</a:t>
          </a:r>
          <a:endParaRPr lang="en-US" sz="1100" kern="1200" baseline="0" dirty="0" smtClean="0">
            <a:latin typeface="+mj-lt"/>
          </a:endParaRPr>
        </a:p>
        <a:p>
          <a:pPr lvl="0" algn="l" defTabSz="488950">
            <a:lnSpc>
              <a:spcPct val="90000"/>
            </a:lnSpc>
            <a:spcBef>
              <a:spcPct val="0"/>
            </a:spcBef>
            <a:spcAft>
              <a:spcPct val="35000"/>
            </a:spcAft>
          </a:pPr>
          <a:r>
            <a:rPr lang="en-US" sz="1100" kern="1200" baseline="0" dirty="0" smtClean="0">
              <a:latin typeface="+mj-lt"/>
            </a:rPr>
            <a:t>Career </a:t>
          </a:r>
          <a:r>
            <a:rPr lang="en-US" sz="1100" kern="1200" baseline="0" dirty="0">
              <a:latin typeface="+mj-lt"/>
            </a:rPr>
            <a:t>Connection Centers</a:t>
          </a:r>
        </a:p>
        <a:p>
          <a:pPr lvl="0" algn="l" defTabSz="488950">
            <a:lnSpc>
              <a:spcPct val="90000"/>
            </a:lnSpc>
            <a:spcBef>
              <a:spcPct val="0"/>
            </a:spcBef>
            <a:spcAft>
              <a:spcPct val="35000"/>
            </a:spcAft>
          </a:pPr>
          <a:r>
            <a:rPr lang="en-US" sz="1100" kern="1200" baseline="0" dirty="0">
              <a:latin typeface="+mj-lt"/>
            </a:rPr>
            <a:t>Get a job</a:t>
          </a:r>
        </a:p>
        <a:p>
          <a:pPr lvl="0" algn="l" defTabSz="488950">
            <a:lnSpc>
              <a:spcPct val="90000"/>
            </a:lnSpc>
            <a:spcBef>
              <a:spcPct val="0"/>
            </a:spcBef>
            <a:spcAft>
              <a:spcPct val="35000"/>
            </a:spcAft>
          </a:pPr>
          <a:r>
            <a:rPr lang="en-US" sz="1100" kern="1200" baseline="0" dirty="0">
              <a:latin typeface="+mj-lt"/>
            </a:rPr>
            <a:t>Get a better job</a:t>
          </a:r>
        </a:p>
        <a:p>
          <a:pPr lvl="0" algn="l" defTabSz="488950">
            <a:lnSpc>
              <a:spcPct val="90000"/>
            </a:lnSpc>
            <a:spcBef>
              <a:spcPct val="0"/>
            </a:spcBef>
            <a:spcAft>
              <a:spcPct val="35000"/>
            </a:spcAft>
          </a:pPr>
          <a:r>
            <a:rPr lang="en-US" sz="1100" kern="1200" baseline="0" dirty="0">
              <a:latin typeface="+mj-lt"/>
            </a:rPr>
            <a:t>Get a career</a:t>
          </a:r>
        </a:p>
        <a:p>
          <a:pPr lvl="0" algn="l" defTabSz="488950">
            <a:lnSpc>
              <a:spcPct val="90000"/>
            </a:lnSpc>
            <a:spcBef>
              <a:spcPct val="0"/>
            </a:spcBef>
            <a:spcAft>
              <a:spcPct val="35000"/>
            </a:spcAft>
          </a:pPr>
          <a:r>
            <a:rPr lang="en-US" sz="1100" kern="1200" baseline="0" dirty="0">
              <a:latin typeface="+mj-lt"/>
            </a:rPr>
            <a:t>Fatherhood</a:t>
          </a:r>
        </a:p>
        <a:p>
          <a:pPr lvl="0" algn="ctr" defTabSz="488950">
            <a:lnSpc>
              <a:spcPct val="90000"/>
            </a:lnSpc>
            <a:spcBef>
              <a:spcPct val="0"/>
            </a:spcBef>
            <a:spcAft>
              <a:spcPct val="35000"/>
            </a:spcAft>
          </a:pPr>
          <a:endParaRPr lang="en-US" sz="1600" kern="1200" dirty="0">
            <a:latin typeface="+mj-lt"/>
          </a:endParaRPr>
        </a:p>
      </dsp:txBody>
      <dsp:txXfrm>
        <a:off x="275847" y="2408152"/>
        <a:ext cx="2482631" cy="1576471"/>
      </dsp:txXfrm>
    </dsp:sp>
    <dsp:sp modelId="{E1DE560B-062F-B54E-9DD0-263DAE776549}">
      <dsp:nvSpPr>
        <dsp:cNvPr id="0" name=""/>
        <dsp:cNvSpPr/>
      </dsp:nvSpPr>
      <dsp:spPr>
        <a:xfrm>
          <a:off x="3034327" y="609596"/>
          <a:ext cx="2482631" cy="81724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3A14381-2B59-9449-B390-1A42B0E9AA3E}">
      <dsp:nvSpPr>
        <dsp:cNvPr id="0" name=""/>
        <dsp:cNvSpPr/>
      </dsp:nvSpPr>
      <dsp:spPr>
        <a:xfrm>
          <a:off x="3310175" y="871651"/>
          <a:ext cx="2482631" cy="8172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mj-lt"/>
            </a:rPr>
            <a:t>Community Employment </a:t>
          </a:r>
        </a:p>
      </dsp:txBody>
      <dsp:txXfrm>
        <a:off x="3310175" y="871651"/>
        <a:ext cx="2482631" cy="817242"/>
      </dsp:txXfrm>
    </dsp:sp>
    <dsp:sp modelId="{8803B564-07C3-CC4D-9AC9-1BD0157680FC}">
      <dsp:nvSpPr>
        <dsp:cNvPr id="0" name=""/>
        <dsp:cNvSpPr/>
      </dsp:nvSpPr>
      <dsp:spPr>
        <a:xfrm>
          <a:off x="3034327" y="2148871"/>
          <a:ext cx="2482631" cy="15764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222A825-6787-4044-84E8-6F03697135BD}">
      <dsp:nvSpPr>
        <dsp:cNvPr id="0" name=""/>
        <dsp:cNvSpPr/>
      </dsp:nvSpPr>
      <dsp:spPr>
        <a:xfrm>
          <a:off x="3310175" y="2410926"/>
          <a:ext cx="2482631" cy="15764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a:latin typeface="+mj-lt"/>
            </a:rPr>
            <a:t>Art Program</a:t>
          </a:r>
        </a:p>
        <a:p>
          <a:pPr lvl="0" algn="l" defTabSz="488950">
            <a:lnSpc>
              <a:spcPct val="90000"/>
            </a:lnSpc>
            <a:spcBef>
              <a:spcPct val="0"/>
            </a:spcBef>
            <a:spcAft>
              <a:spcPct val="35000"/>
            </a:spcAft>
          </a:pPr>
          <a:r>
            <a:rPr lang="en-US" sz="1100" kern="1200">
              <a:latin typeface="+mj-lt"/>
            </a:rPr>
            <a:t>Deaf Services</a:t>
          </a:r>
        </a:p>
        <a:p>
          <a:pPr lvl="0" algn="l" defTabSz="488950">
            <a:lnSpc>
              <a:spcPct val="90000"/>
            </a:lnSpc>
            <a:spcBef>
              <a:spcPct val="0"/>
            </a:spcBef>
            <a:spcAft>
              <a:spcPct val="35000"/>
            </a:spcAft>
          </a:pPr>
          <a:r>
            <a:rPr lang="en-US" sz="1100" kern="1200">
              <a:latin typeface="+mj-lt"/>
            </a:rPr>
            <a:t>Life Enrichment, Supportive Living, and Good Stuff</a:t>
          </a:r>
        </a:p>
        <a:p>
          <a:pPr lvl="0" algn="l" defTabSz="488950">
            <a:lnSpc>
              <a:spcPct val="90000"/>
            </a:lnSpc>
            <a:spcBef>
              <a:spcPct val="0"/>
            </a:spcBef>
            <a:spcAft>
              <a:spcPct val="35000"/>
            </a:spcAft>
          </a:pPr>
          <a:r>
            <a:rPr lang="en-US" sz="1100" kern="1200">
              <a:latin typeface="+mj-lt"/>
            </a:rPr>
            <a:t>Supported Employment</a:t>
          </a:r>
        </a:p>
        <a:p>
          <a:pPr lvl="0" algn="l" defTabSz="488950">
            <a:lnSpc>
              <a:spcPct val="90000"/>
            </a:lnSpc>
            <a:spcBef>
              <a:spcPct val="0"/>
            </a:spcBef>
            <a:spcAft>
              <a:spcPct val="35000"/>
            </a:spcAft>
          </a:pPr>
          <a:r>
            <a:rPr lang="en-US" sz="1100" kern="1200">
              <a:latin typeface="+mj-lt"/>
            </a:rPr>
            <a:t>Work Activities</a:t>
          </a:r>
        </a:p>
      </dsp:txBody>
      <dsp:txXfrm>
        <a:off x="3310175" y="2410926"/>
        <a:ext cx="2482631" cy="1576471"/>
      </dsp:txXfrm>
    </dsp:sp>
    <dsp:sp modelId="{CE93D110-8385-3648-BDEB-E750E0809C98}">
      <dsp:nvSpPr>
        <dsp:cNvPr id="0" name=""/>
        <dsp:cNvSpPr/>
      </dsp:nvSpPr>
      <dsp:spPr>
        <a:xfrm>
          <a:off x="6068655" y="609596"/>
          <a:ext cx="2482631" cy="81724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66A9ED-763D-2942-9DB9-01E89DAB0963}">
      <dsp:nvSpPr>
        <dsp:cNvPr id="0" name=""/>
        <dsp:cNvSpPr/>
      </dsp:nvSpPr>
      <dsp:spPr>
        <a:xfrm>
          <a:off x="6344503" y="871651"/>
          <a:ext cx="2482631" cy="8172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mj-lt"/>
            </a:rPr>
            <a:t>Youth Services</a:t>
          </a:r>
        </a:p>
      </dsp:txBody>
      <dsp:txXfrm>
        <a:off x="6344503" y="871651"/>
        <a:ext cx="2482631" cy="817242"/>
      </dsp:txXfrm>
    </dsp:sp>
    <dsp:sp modelId="{23D70383-E153-9942-9550-E67FAD04A581}">
      <dsp:nvSpPr>
        <dsp:cNvPr id="0" name=""/>
        <dsp:cNvSpPr/>
      </dsp:nvSpPr>
      <dsp:spPr>
        <a:xfrm>
          <a:off x="6068655" y="2148871"/>
          <a:ext cx="2482631" cy="29230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C8AC2DA-2B15-6248-ADAB-C5BE0D2E41E3}">
      <dsp:nvSpPr>
        <dsp:cNvPr id="0" name=""/>
        <dsp:cNvSpPr/>
      </dsp:nvSpPr>
      <dsp:spPr>
        <a:xfrm>
          <a:off x="6344503" y="2410926"/>
          <a:ext cx="2482631" cy="29230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a:latin typeface="+mj-lt"/>
            </a:rPr>
            <a:t>CTE</a:t>
          </a:r>
        </a:p>
        <a:p>
          <a:pPr lvl="0" algn="l" defTabSz="488950">
            <a:lnSpc>
              <a:spcPct val="90000"/>
            </a:lnSpc>
            <a:spcBef>
              <a:spcPct val="0"/>
            </a:spcBef>
            <a:spcAft>
              <a:spcPct val="35000"/>
            </a:spcAft>
          </a:pPr>
          <a:r>
            <a:rPr lang="en-US" sz="1100" kern="1200" dirty="0">
              <a:latin typeface="+mj-lt"/>
            </a:rPr>
            <a:t>Dropout Prevention</a:t>
          </a:r>
        </a:p>
        <a:p>
          <a:pPr lvl="0" algn="l" defTabSz="488950">
            <a:lnSpc>
              <a:spcPct val="90000"/>
            </a:lnSpc>
            <a:spcBef>
              <a:spcPct val="0"/>
            </a:spcBef>
            <a:spcAft>
              <a:spcPct val="35000"/>
            </a:spcAft>
          </a:pPr>
          <a:r>
            <a:rPr lang="en-US" sz="1100" kern="1200" dirty="0">
              <a:latin typeface="+mj-lt"/>
            </a:rPr>
            <a:t>Earn N Learn</a:t>
          </a:r>
        </a:p>
        <a:p>
          <a:pPr lvl="0" algn="l" defTabSz="488950">
            <a:lnSpc>
              <a:spcPct val="90000"/>
            </a:lnSpc>
            <a:spcBef>
              <a:spcPct val="0"/>
            </a:spcBef>
            <a:spcAft>
              <a:spcPct val="35000"/>
            </a:spcAft>
          </a:pPr>
          <a:r>
            <a:rPr lang="en-US" sz="1100" kern="1200" dirty="0">
              <a:latin typeface="+mj-lt"/>
            </a:rPr>
            <a:t>Energy Workforce Development</a:t>
          </a:r>
        </a:p>
        <a:p>
          <a:pPr lvl="0" algn="l" defTabSz="488950">
            <a:lnSpc>
              <a:spcPct val="90000"/>
            </a:lnSpc>
            <a:spcBef>
              <a:spcPct val="0"/>
            </a:spcBef>
            <a:spcAft>
              <a:spcPct val="35000"/>
            </a:spcAft>
          </a:pPr>
          <a:r>
            <a:rPr lang="en-US" sz="1100" kern="1200" dirty="0">
              <a:latin typeface="+mj-lt"/>
            </a:rPr>
            <a:t>Mentoring</a:t>
          </a:r>
        </a:p>
        <a:p>
          <a:pPr lvl="0" algn="l" defTabSz="488950">
            <a:lnSpc>
              <a:spcPct val="90000"/>
            </a:lnSpc>
            <a:spcBef>
              <a:spcPct val="0"/>
            </a:spcBef>
            <a:spcAft>
              <a:spcPct val="35000"/>
            </a:spcAft>
          </a:pPr>
          <a:r>
            <a:rPr lang="en-US" sz="1100" kern="1200" dirty="0">
              <a:latin typeface="+mj-lt"/>
            </a:rPr>
            <a:t>Middle School </a:t>
          </a:r>
        </a:p>
        <a:p>
          <a:pPr lvl="0" algn="l" defTabSz="488950">
            <a:lnSpc>
              <a:spcPct val="90000"/>
            </a:lnSpc>
            <a:spcBef>
              <a:spcPct val="0"/>
            </a:spcBef>
            <a:spcAft>
              <a:spcPct val="35000"/>
            </a:spcAft>
          </a:pPr>
          <a:r>
            <a:rPr lang="en-US" sz="1100" kern="1200" dirty="0">
              <a:latin typeface="+mj-lt"/>
            </a:rPr>
            <a:t>Ninth Grade Success</a:t>
          </a:r>
        </a:p>
        <a:p>
          <a:pPr lvl="0" algn="l" defTabSz="488950">
            <a:lnSpc>
              <a:spcPct val="90000"/>
            </a:lnSpc>
            <a:spcBef>
              <a:spcPct val="0"/>
            </a:spcBef>
            <a:spcAft>
              <a:spcPct val="35000"/>
            </a:spcAft>
          </a:pPr>
          <a:r>
            <a:rPr lang="en-US" sz="1100" kern="1200" dirty="0">
              <a:latin typeface="+mj-lt"/>
            </a:rPr>
            <a:t>Post-Secondary Preparation</a:t>
          </a:r>
        </a:p>
        <a:p>
          <a:pPr lvl="0" algn="l" defTabSz="488950">
            <a:lnSpc>
              <a:spcPct val="90000"/>
            </a:lnSpc>
            <a:spcBef>
              <a:spcPct val="0"/>
            </a:spcBef>
            <a:spcAft>
              <a:spcPct val="35000"/>
            </a:spcAft>
          </a:pPr>
          <a:r>
            <a:rPr lang="en-US" sz="1100" kern="1200" dirty="0">
              <a:latin typeface="+mj-lt"/>
            </a:rPr>
            <a:t>Post-Secondary Retention</a:t>
          </a:r>
        </a:p>
        <a:p>
          <a:pPr lvl="0" algn="l" defTabSz="488950">
            <a:lnSpc>
              <a:spcPct val="90000"/>
            </a:lnSpc>
            <a:spcBef>
              <a:spcPct val="0"/>
            </a:spcBef>
            <a:spcAft>
              <a:spcPct val="35000"/>
            </a:spcAft>
          </a:pPr>
          <a:r>
            <a:rPr lang="en-US" sz="1100" kern="1200" dirty="0">
              <a:latin typeface="+mj-lt"/>
            </a:rPr>
            <a:t>Summer Programs </a:t>
          </a:r>
        </a:p>
        <a:p>
          <a:pPr lvl="0" algn="l" defTabSz="488950">
            <a:lnSpc>
              <a:spcPct val="90000"/>
            </a:lnSpc>
            <a:spcBef>
              <a:spcPct val="0"/>
            </a:spcBef>
            <a:spcAft>
              <a:spcPct val="35000"/>
            </a:spcAft>
          </a:pPr>
          <a:r>
            <a:rPr lang="en-US" sz="1100" kern="1200" dirty="0">
              <a:latin typeface="+mj-lt"/>
            </a:rPr>
            <a:t>Volunteers </a:t>
          </a:r>
        </a:p>
        <a:p>
          <a:pPr lvl="0" algn="ctr" defTabSz="488950">
            <a:lnSpc>
              <a:spcPct val="90000"/>
            </a:lnSpc>
            <a:spcBef>
              <a:spcPct val="0"/>
            </a:spcBef>
            <a:spcAft>
              <a:spcPct val="35000"/>
            </a:spcAft>
          </a:pPr>
          <a:endParaRPr lang="en-US" sz="1400" kern="1200" dirty="0">
            <a:latin typeface="+mj-lt"/>
          </a:endParaRPr>
        </a:p>
      </dsp:txBody>
      <dsp:txXfrm>
        <a:off x="6344503" y="2410926"/>
        <a:ext cx="2482631" cy="292307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97D2C4-4AD5-4962-B509-52F06547E3CB}">
      <dsp:nvSpPr>
        <dsp:cNvPr id="0" name=""/>
        <dsp:cNvSpPr/>
      </dsp:nvSpPr>
      <dsp:spPr>
        <a:xfrm>
          <a:off x="512766" y="0"/>
          <a:ext cx="6532606" cy="478155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F375BCC1-1E08-42FE-BADC-C4DB644343B1}">
      <dsp:nvSpPr>
        <dsp:cNvPr id="0" name=""/>
        <dsp:cNvSpPr/>
      </dsp:nvSpPr>
      <dsp:spPr>
        <a:xfrm>
          <a:off x="0" y="1439466"/>
          <a:ext cx="1739293" cy="1724322"/>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Goodwill provides career training and access to community resources for job skills and personal growth</a:t>
          </a:r>
          <a:endParaRPr lang="en-US" sz="1400" b="1" i="0" kern="1200" dirty="0">
            <a:solidFill>
              <a:sysClr val="windowText" lastClr="000000"/>
            </a:solidFill>
            <a:latin typeface="Calibri"/>
            <a:ea typeface="+mn-ea"/>
            <a:cs typeface="+mn-cs"/>
          </a:endParaRPr>
        </a:p>
      </dsp:txBody>
      <dsp:txXfrm>
        <a:off x="0" y="1439466"/>
        <a:ext cx="1739293" cy="1724322"/>
      </dsp:txXfrm>
    </dsp:sp>
    <dsp:sp modelId="{EB9990C0-87FE-4B9C-99AD-AE3475B0E2C4}">
      <dsp:nvSpPr>
        <dsp:cNvPr id="0" name=""/>
        <dsp:cNvSpPr/>
      </dsp:nvSpPr>
      <dsp:spPr>
        <a:xfrm>
          <a:off x="2054462" y="1487387"/>
          <a:ext cx="1745553" cy="1806775"/>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Individuals develop job and life skills</a:t>
          </a:r>
          <a:endParaRPr lang="en-US" sz="1400" b="1" i="0" kern="1200" dirty="0">
            <a:solidFill>
              <a:sysClr val="windowText" lastClr="000000"/>
            </a:solidFill>
            <a:latin typeface="Calibri"/>
            <a:ea typeface="+mn-ea"/>
            <a:cs typeface="+mn-cs"/>
          </a:endParaRPr>
        </a:p>
      </dsp:txBody>
      <dsp:txXfrm>
        <a:off x="2054462" y="1487387"/>
        <a:ext cx="1745553" cy="1806775"/>
      </dsp:txXfrm>
    </dsp:sp>
    <dsp:sp modelId="{B91BC5D5-9BAC-4002-AD53-0C2AD5A31EDC}">
      <dsp:nvSpPr>
        <dsp:cNvPr id="0" name=""/>
        <dsp:cNvSpPr/>
      </dsp:nvSpPr>
      <dsp:spPr>
        <a:xfrm>
          <a:off x="4113799" y="1639784"/>
          <a:ext cx="2019832" cy="1501980"/>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Individuals sustain employment</a:t>
          </a:r>
          <a:endParaRPr lang="en-US" sz="1400" b="1" i="0" kern="1200" dirty="0">
            <a:solidFill>
              <a:sysClr val="windowText" lastClr="000000"/>
            </a:solidFill>
            <a:latin typeface="Calibri"/>
            <a:ea typeface="+mn-ea"/>
            <a:cs typeface="+mn-cs"/>
          </a:endParaRPr>
        </a:p>
      </dsp:txBody>
      <dsp:txXfrm>
        <a:off x="4113799" y="1639784"/>
        <a:ext cx="2019832" cy="1501980"/>
      </dsp:txXfrm>
    </dsp:sp>
    <dsp:sp modelId="{85B26407-AA0B-4028-A4D4-694FA4BFEFFA}">
      <dsp:nvSpPr>
        <dsp:cNvPr id="0" name=""/>
        <dsp:cNvSpPr/>
      </dsp:nvSpPr>
      <dsp:spPr>
        <a:xfrm>
          <a:off x="6447416" y="1411188"/>
          <a:ext cx="2320547" cy="1959173"/>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t>Individuals and families experience improved quality of life</a:t>
          </a:r>
          <a:endParaRPr lang="en-US" sz="1600" b="0" i="0" kern="1200" dirty="0">
            <a:solidFill>
              <a:sysClr val="windowText" lastClr="000000"/>
            </a:solidFill>
            <a:latin typeface="Calibri"/>
            <a:ea typeface="+mn-ea"/>
            <a:cs typeface="+mn-cs"/>
          </a:endParaRPr>
        </a:p>
      </dsp:txBody>
      <dsp:txXfrm>
        <a:off x="6447416" y="1411188"/>
        <a:ext cx="2320547" cy="195917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97D2C4-4AD5-4962-B509-52F06547E3CB}">
      <dsp:nvSpPr>
        <dsp:cNvPr id="0" name=""/>
        <dsp:cNvSpPr/>
      </dsp:nvSpPr>
      <dsp:spPr>
        <a:xfrm>
          <a:off x="512766" y="0"/>
          <a:ext cx="6532606" cy="478155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F375BCC1-1E08-42FE-BADC-C4DB644343B1}">
      <dsp:nvSpPr>
        <dsp:cNvPr id="0" name=""/>
        <dsp:cNvSpPr/>
      </dsp:nvSpPr>
      <dsp:spPr>
        <a:xfrm>
          <a:off x="99836" y="1563576"/>
          <a:ext cx="1863940" cy="1724322"/>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Goodwill provides work activities along with job and life skills training and individual support</a:t>
          </a:r>
          <a:endParaRPr lang="en-US" sz="1400" b="1" i="0" kern="1200" dirty="0">
            <a:solidFill>
              <a:sysClr val="windowText" lastClr="000000"/>
            </a:solidFill>
            <a:latin typeface="Arial" pitchFamily="34" charset="0"/>
            <a:ea typeface="+mn-ea"/>
            <a:cs typeface="Arial" pitchFamily="34" charset="0"/>
          </a:endParaRPr>
        </a:p>
      </dsp:txBody>
      <dsp:txXfrm>
        <a:off x="99836" y="1563576"/>
        <a:ext cx="1863940" cy="1724322"/>
      </dsp:txXfrm>
    </dsp:sp>
    <dsp:sp modelId="{322A2AA9-26F9-4046-BB51-9195F9824399}">
      <dsp:nvSpPr>
        <dsp:cNvPr id="0" name=""/>
        <dsp:cNvSpPr/>
      </dsp:nvSpPr>
      <dsp:spPr>
        <a:xfrm>
          <a:off x="2192132" y="1617760"/>
          <a:ext cx="1994120" cy="154602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Consumers gain job and life skills</a:t>
          </a:r>
          <a:endParaRPr lang="en-US" sz="1400" kern="1200" dirty="0">
            <a:latin typeface="Arial" pitchFamily="34" charset="0"/>
            <a:cs typeface="Arial" pitchFamily="34" charset="0"/>
          </a:endParaRPr>
        </a:p>
      </dsp:txBody>
      <dsp:txXfrm>
        <a:off x="2192132" y="1617760"/>
        <a:ext cx="1994120" cy="1546028"/>
      </dsp:txXfrm>
    </dsp:sp>
    <dsp:sp modelId="{C2882124-2F5E-4504-8C03-BDB173928305}">
      <dsp:nvSpPr>
        <dsp:cNvPr id="0" name=""/>
        <dsp:cNvSpPr/>
      </dsp:nvSpPr>
      <dsp:spPr>
        <a:xfrm>
          <a:off x="4512857" y="1617760"/>
          <a:ext cx="1868493" cy="1546028"/>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Consumers gain self-sufficiency to the full extent of their abilities </a:t>
          </a:r>
          <a:endParaRPr lang="en-US" sz="1400" kern="1200" dirty="0">
            <a:latin typeface="Arial" pitchFamily="34" charset="0"/>
            <a:cs typeface="Arial" pitchFamily="34" charset="0"/>
          </a:endParaRPr>
        </a:p>
      </dsp:txBody>
      <dsp:txXfrm>
        <a:off x="4512857" y="1617760"/>
        <a:ext cx="1868493" cy="1546028"/>
      </dsp:txXfrm>
    </dsp:sp>
    <dsp:sp modelId="{FADF418D-AD1C-48CC-AA25-6D079BB73DE6}">
      <dsp:nvSpPr>
        <dsp:cNvPr id="0" name=""/>
        <dsp:cNvSpPr/>
      </dsp:nvSpPr>
      <dsp:spPr>
        <a:xfrm>
          <a:off x="6707954" y="1434465"/>
          <a:ext cx="2059808" cy="191262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Consumers are able to choose employment and participate in the life of the community </a:t>
          </a:r>
          <a:endParaRPr lang="en-US" sz="1600" kern="1200" dirty="0">
            <a:latin typeface="Arial" pitchFamily="34" charset="0"/>
            <a:cs typeface="Arial" pitchFamily="34" charset="0"/>
          </a:endParaRPr>
        </a:p>
      </dsp:txBody>
      <dsp:txXfrm>
        <a:off x="6707954" y="1434465"/>
        <a:ext cx="2059808" cy="19126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B36737-6A1A-7D4B-BA57-2AD22376F2F8}">
      <dsp:nvSpPr>
        <dsp:cNvPr id="0" name=""/>
        <dsp:cNvSpPr/>
      </dsp:nvSpPr>
      <dsp:spPr>
        <a:xfrm>
          <a:off x="7264251" y="2352925"/>
          <a:ext cx="91440" cy="722032"/>
        </a:xfrm>
        <a:custGeom>
          <a:avLst/>
          <a:gdLst/>
          <a:ahLst/>
          <a:cxnLst/>
          <a:rect l="0" t="0" r="0" b="0"/>
          <a:pathLst>
            <a:path>
              <a:moveTo>
                <a:pt x="45720" y="0"/>
              </a:moveTo>
              <a:lnTo>
                <a:pt x="45720" y="7220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0F7D2F-AE83-7544-8414-C7B8EE9D28A1}">
      <dsp:nvSpPr>
        <dsp:cNvPr id="0" name=""/>
        <dsp:cNvSpPr/>
      </dsp:nvSpPr>
      <dsp:spPr>
        <a:xfrm>
          <a:off x="4318270" y="841885"/>
          <a:ext cx="2991700" cy="745316"/>
        </a:xfrm>
        <a:custGeom>
          <a:avLst/>
          <a:gdLst/>
          <a:ahLst/>
          <a:cxnLst/>
          <a:rect l="0" t="0" r="0" b="0"/>
          <a:pathLst>
            <a:path>
              <a:moveTo>
                <a:pt x="0" y="0"/>
              </a:moveTo>
              <a:lnTo>
                <a:pt x="0" y="515328"/>
              </a:lnTo>
              <a:lnTo>
                <a:pt x="2991700" y="515328"/>
              </a:lnTo>
              <a:lnTo>
                <a:pt x="2991700" y="7453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6BFC4B-BDA1-3E4F-A9E6-9EF1BD5A67FC}">
      <dsp:nvSpPr>
        <dsp:cNvPr id="0" name=""/>
        <dsp:cNvSpPr/>
      </dsp:nvSpPr>
      <dsp:spPr>
        <a:xfrm>
          <a:off x="4229923" y="2375894"/>
          <a:ext cx="91440" cy="722032"/>
        </a:xfrm>
        <a:custGeom>
          <a:avLst/>
          <a:gdLst/>
          <a:ahLst/>
          <a:cxnLst/>
          <a:rect l="0" t="0" r="0" b="0"/>
          <a:pathLst>
            <a:path>
              <a:moveTo>
                <a:pt x="45720" y="0"/>
              </a:moveTo>
              <a:lnTo>
                <a:pt x="45720" y="7220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3D8EB07-C20F-3D47-B00A-97A44C7F195C}">
      <dsp:nvSpPr>
        <dsp:cNvPr id="0" name=""/>
        <dsp:cNvSpPr/>
      </dsp:nvSpPr>
      <dsp:spPr>
        <a:xfrm>
          <a:off x="4229923" y="841885"/>
          <a:ext cx="91440" cy="745316"/>
        </a:xfrm>
        <a:custGeom>
          <a:avLst/>
          <a:gdLst/>
          <a:ahLst/>
          <a:cxnLst/>
          <a:rect l="0" t="0" r="0" b="0"/>
          <a:pathLst>
            <a:path>
              <a:moveTo>
                <a:pt x="88346" y="0"/>
              </a:moveTo>
              <a:lnTo>
                <a:pt x="88346" y="515328"/>
              </a:lnTo>
              <a:lnTo>
                <a:pt x="45720" y="515328"/>
              </a:lnTo>
              <a:lnTo>
                <a:pt x="45720" y="7453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FC8CFDE-4A20-204D-ACE1-2FB2900DDE1E}">
      <dsp:nvSpPr>
        <dsp:cNvPr id="0" name=""/>
        <dsp:cNvSpPr/>
      </dsp:nvSpPr>
      <dsp:spPr>
        <a:xfrm>
          <a:off x="1195595" y="2375894"/>
          <a:ext cx="91440" cy="722032"/>
        </a:xfrm>
        <a:custGeom>
          <a:avLst/>
          <a:gdLst/>
          <a:ahLst/>
          <a:cxnLst/>
          <a:rect l="0" t="0" r="0" b="0"/>
          <a:pathLst>
            <a:path>
              <a:moveTo>
                <a:pt x="45720" y="0"/>
              </a:moveTo>
              <a:lnTo>
                <a:pt x="45720" y="7220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690B7B-191D-8543-9EC3-0C91C87BF28E}">
      <dsp:nvSpPr>
        <dsp:cNvPr id="0" name=""/>
        <dsp:cNvSpPr/>
      </dsp:nvSpPr>
      <dsp:spPr>
        <a:xfrm>
          <a:off x="1241315" y="841885"/>
          <a:ext cx="3076954" cy="745316"/>
        </a:xfrm>
        <a:custGeom>
          <a:avLst/>
          <a:gdLst/>
          <a:ahLst/>
          <a:cxnLst/>
          <a:rect l="0" t="0" r="0" b="0"/>
          <a:pathLst>
            <a:path>
              <a:moveTo>
                <a:pt x="3076954" y="0"/>
              </a:moveTo>
              <a:lnTo>
                <a:pt x="3076954" y="515328"/>
              </a:lnTo>
              <a:lnTo>
                <a:pt x="0" y="515328"/>
              </a:lnTo>
              <a:lnTo>
                <a:pt x="0" y="7453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2D7933F-8B63-5C4B-85DE-BF33D5166BC0}">
      <dsp:nvSpPr>
        <dsp:cNvPr id="0" name=""/>
        <dsp:cNvSpPr/>
      </dsp:nvSpPr>
      <dsp:spPr>
        <a:xfrm>
          <a:off x="3076954" y="42740"/>
          <a:ext cx="2482631" cy="7991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8E6F30A-3960-0342-ABE8-26A1873F8204}">
      <dsp:nvSpPr>
        <dsp:cNvPr id="0" name=""/>
        <dsp:cNvSpPr/>
      </dsp:nvSpPr>
      <dsp:spPr>
        <a:xfrm>
          <a:off x="3352802" y="304796"/>
          <a:ext cx="2482631" cy="79914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mj-lt"/>
            </a:rPr>
            <a:t>Workforce Development</a:t>
          </a:r>
        </a:p>
      </dsp:txBody>
      <dsp:txXfrm>
        <a:off x="3352802" y="304796"/>
        <a:ext cx="2482631" cy="799144"/>
      </dsp:txXfrm>
    </dsp:sp>
    <dsp:sp modelId="{D483F381-A21A-C448-B4E6-2012B79B82FD}">
      <dsp:nvSpPr>
        <dsp:cNvPr id="0" name=""/>
        <dsp:cNvSpPr/>
      </dsp:nvSpPr>
      <dsp:spPr>
        <a:xfrm>
          <a:off x="0" y="1587201"/>
          <a:ext cx="2482631" cy="78869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4A99260-6699-E349-933A-CD0697497261}">
      <dsp:nvSpPr>
        <dsp:cNvPr id="0" name=""/>
        <dsp:cNvSpPr/>
      </dsp:nvSpPr>
      <dsp:spPr>
        <a:xfrm>
          <a:off x="275847" y="1849257"/>
          <a:ext cx="2482631" cy="78869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mj-lt"/>
            </a:rPr>
            <a:t>Career Development</a:t>
          </a:r>
        </a:p>
      </dsp:txBody>
      <dsp:txXfrm>
        <a:off x="275847" y="1849257"/>
        <a:ext cx="2482631" cy="788692"/>
      </dsp:txXfrm>
    </dsp:sp>
    <dsp:sp modelId="{96A2F2CF-DDC7-454A-BFAF-705F032692B2}">
      <dsp:nvSpPr>
        <dsp:cNvPr id="0" name=""/>
        <dsp:cNvSpPr/>
      </dsp:nvSpPr>
      <dsp:spPr>
        <a:xfrm>
          <a:off x="0" y="3097926"/>
          <a:ext cx="2482631" cy="181675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4871D44-8390-A649-B3FE-3045DC7BB139}">
      <dsp:nvSpPr>
        <dsp:cNvPr id="0" name=""/>
        <dsp:cNvSpPr/>
      </dsp:nvSpPr>
      <dsp:spPr>
        <a:xfrm>
          <a:off x="275847" y="3359982"/>
          <a:ext cx="2482631" cy="181675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endParaRPr lang="en-US" sz="1100" kern="1200" baseline="0" dirty="0">
            <a:latin typeface="+mj-lt"/>
          </a:endParaRPr>
        </a:p>
        <a:p>
          <a:pPr lvl="0" algn="l" defTabSz="488950">
            <a:lnSpc>
              <a:spcPct val="90000"/>
            </a:lnSpc>
            <a:spcBef>
              <a:spcPct val="0"/>
            </a:spcBef>
            <a:spcAft>
              <a:spcPct val="35000"/>
            </a:spcAft>
          </a:pPr>
          <a:r>
            <a:rPr lang="en-US" sz="1100" kern="1200" baseline="0" dirty="0" err="1">
              <a:latin typeface="+mj-lt"/>
            </a:rPr>
            <a:t>AgrAbility</a:t>
          </a:r>
          <a:endParaRPr lang="en-US" sz="1100" kern="1200" baseline="0" dirty="0" smtClean="0">
            <a:latin typeface="+mj-lt"/>
          </a:endParaRPr>
        </a:p>
        <a:p>
          <a:pPr lvl="0" algn="l" defTabSz="488950">
            <a:lnSpc>
              <a:spcPct val="90000"/>
            </a:lnSpc>
            <a:spcBef>
              <a:spcPct val="0"/>
            </a:spcBef>
            <a:spcAft>
              <a:spcPct val="35000"/>
            </a:spcAft>
          </a:pPr>
          <a:r>
            <a:rPr lang="en-US" sz="1100" kern="1200" baseline="0" dirty="0" smtClean="0">
              <a:latin typeface="+mj-lt"/>
            </a:rPr>
            <a:t>Career </a:t>
          </a:r>
          <a:r>
            <a:rPr lang="en-US" sz="1100" kern="1200" baseline="0" dirty="0">
              <a:latin typeface="+mj-lt"/>
            </a:rPr>
            <a:t>Connection Centers</a:t>
          </a:r>
        </a:p>
        <a:p>
          <a:pPr lvl="0" algn="l" defTabSz="488950">
            <a:lnSpc>
              <a:spcPct val="90000"/>
            </a:lnSpc>
            <a:spcBef>
              <a:spcPct val="0"/>
            </a:spcBef>
            <a:spcAft>
              <a:spcPct val="35000"/>
            </a:spcAft>
          </a:pPr>
          <a:r>
            <a:rPr lang="en-US" sz="1100" kern="1200" baseline="0" dirty="0">
              <a:latin typeface="+mj-lt"/>
            </a:rPr>
            <a:t>Get a job</a:t>
          </a:r>
        </a:p>
        <a:p>
          <a:pPr lvl="0" algn="l" defTabSz="488950">
            <a:lnSpc>
              <a:spcPct val="90000"/>
            </a:lnSpc>
            <a:spcBef>
              <a:spcPct val="0"/>
            </a:spcBef>
            <a:spcAft>
              <a:spcPct val="35000"/>
            </a:spcAft>
          </a:pPr>
          <a:r>
            <a:rPr lang="en-US" sz="1100" kern="1200" baseline="0" dirty="0">
              <a:latin typeface="+mj-lt"/>
            </a:rPr>
            <a:t>Get a better job</a:t>
          </a:r>
        </a:p>
        <a:p>
          <a:pPr lvl="0" algn="l" defTabSz="488950">
            <a:lnSpc>
              <a:spcPct val="90000"/>
            </a:lnSpc>
            <a:spcBef>
              <a:spcPct val="0"/>
            </a:spcBef>
            <a:spcAft>
              <a:spcPct val="35000"/>
            </a:spcAft>
          </a:pPr>
          <a:r>
            <a:rPr lang="en-US" sz="1100" kern="1200" baseline="0" dirty="0">
              <a:latin typeface="+mj-lt"/>
            </a:rPr>
            <a:t>Get a career</a:t>
          </a:r>
        </a:p>
        <a:p>
          <a:pPr lvl="0" algn="l" defTabSz="488950">
            <a:lnSpc>
              <a:spcPct val="90000"/>
            </a:lnSpc>
            <a:spcBef>
              <a:spcPct val="0"/>
            </a:spcBef>
            <a:spcAft>
              <a:spcPct val="35000"/>
            </a:spcAft>
          </a:pPr>
          <a:r>
            <a:rPr lang="en-US" sz="1100" kern="1200" baseline="0" dirty="0">
              <a:latin typeface="+mj-lt"/>
            </a:rPr>
            <a:t>Fatherhood</a:t>
          </a:r>
        </a:p>
        <a:p>
          <a:pPr lvl="0" algn="ctr" defTabSz="488950">
            <a:lnSpc>
              <a:spcPct val="90000"/>
            </a:lnSpc>
            <a:spcBef>
              <a:spcPct val="0"/>
            </a:spcBef>
            <a:spcAft>
              <a:spcPct val="35000"/>
            </a:spcAft>
          </a:pPr>
          <a:endParaRPr lang="en-US" sz="1600" kern="1200" dirty="0">
            <a:latin typeface="+mj-lt"/>
          </a:endParaRPr>
        </a:p>
      </dsp:txBody>
      <dsp:txXfrm>
        <a:off x="275847" y="3359982"/>
        <a:ext cx="2482631" cy="1816756"/>
      </dsp:txXfrm>
    </dsp:sp>
    <dsp:sp modelId="{E1CB47BF-A239-DD4C-AC1F-D682486F5DB1}">
      <dsp:nvSpPr>
        <dsp:cNvPr id="0" name=""/>
        <dsp:cNvSpPr/>
      </dsp:nvSpPr>
      <dsp:spPr>
        <a:xfrm>
          <a:off x="3034327" y="1587201"/>
          <a:ext cx="2482631" cy="78869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EF02084-EED5-B54F-8459-5D2E200527E9}">
      <dsp:nvSpPr>
        <dsp:cNvPr id="0" name=""/>
        <dsp:cNvSpPr/>
      </dsp:nvSpPr>
      <dsp:spPr>
        <a:xfrm>
          <a:off x="3310175" y="1849257"/>
          <a:ext cx="2482631" cy="78869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mj-lt"/>
            </a:rPr>
            <a:t>Community Employment </a:t>
          </a:r>
        </a:p>
      </dsp:txBody>
      <dsp:txXfrm>
        <a:off x="3310175" y="1849257"/>
        <a:ext cx="2482631" cy="788692"/>
      </dsp:txXfrm>
    </dsp:sp>
    <dsp:sp modelId="{DD1691DD-757B-C74B-BAF9-7740EDC1383D}">
      <dsp:nvSpPr>
        <dsp:cNvPr id="0" name=""/>
        <dsp:cNvSpPr/>
      </dsp:nvSpPr>
      <dsp:spPr>
        <a:xfrm>
          <a:off x="3034327" y="3097926"/>
          <a:ext cx="2482631" cy="181675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16BE2C7-61A7-4E4A-80C5-96D11F19006E}">
      <dsp:nvSpPr>
        <dsp:cNvPr id="0" name=""/>
        <dsp:cNvSpPr/>
      </dsp:nvSpPr>
      <dsp:spPr>
        <a:xfrm>
          <a:off x="3310175" y="3359982"/>
          <a:ext cx="2482631" cy="181675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a:latin typeface="+mj-lt"/>
            </a:rPr>
            <a:t>Art Program</a:t>
          </a:r>
        </a:p>
        <a:p>
          <a:pPr lvl="0" algn="l" defTabSz="488950">
            <a:lnSpc>
              <a:spcPct val="90000"/>
            </a:lnSpc>
            <a:spcBef>
              <a:spcPct val="0"/>
            </a:spcBef>
            <a:spcAft>
              <a:spcPct val="35000"/>
            </a:spcAft>
          </a:pPr>
          <a:r>
            <a:rPr lang="en-US" sz="1100" kern="1200" dirty="0">
              <a:latin typeface="+mj-lt"/>
            </a:rPr>
            <a:t>Deaf Services</a:t>
          </a:r>
        </a:p>
        <a:p>
          <a:pPr lvl="0" algn="l" defTabSz="488950">
            <a:lnSpc>
              <a:spcPct val="90000"/>
            </a:lnSpc>
            <a:spcBef>
              <a:spcPct val="0"/>
            </a:spcBef>
            <a:spcAft>
              <a:spcPct val="35000"/>
            </a:spcAft>
          </a:pPr>
          <a:r>
            <a:rPr lang="en-US" sz="1100" kern="1200" dirty="0">
              <a:latin typeface="+mj-lt"/>
            </a:rPr>
            <a:t>Life Enrichment, Supportive Living, and Good Stuff</a:t>
          </a:r>
        </a:p>
        <a:p>
          <a:pPr lvl="0" algn="l" defTabSz="488950">
            <a:lnSpc>
              <a:spcPct val="90000"/>
            </a:lnSpc>
            <a:spcBef>
              <a:spcPct val="0"/>
            </a:spcBef>
            <a:spcAft>
              <a:spcPct val="35000"/>
            </a:spcAft>
          </a:pPr>
          <a:r>
            <a:rPr lang="en-US" sz="1100" kern="1200" dirty="0">
              <a:latin typeface="+mj-lt"/>
            </a:rPr>
            <a:t>Supported Employment</a:t>
          </a:r>
        </a:p>
        <a:p>
          <a:pPr lvl="0" algn="l" defTabSz="488950">
            <a:lnSpc>
              <a:spcPct val="90000"/>
            </a:lnSpc>
            <a:spcBef>
              <a:spcPct val="0"/>
            </a:spcBef>
            <a:spcAft>
              <a:spcPct val="35000"/>
            </a:spcAft>
          </a:pPr>
          <a:r>
            <a:rPr lang="en-US" sz="1100" kern="1200" dirty="0">
              <a:latin typeface="+mj-lt"/>
            </a:rPr>
            <a:t>Work Activities</a:t>
          </a:r>
        </a:p>
      </dsp:txBody>
      <dsp:txXfrm>
        <a:off x="3310175" y="3359982"/>
        <a:ext cx="2482631" cy="1816756"/>
      </dsp:txXfrm>
    </dsp:sp>
    <dsp:sp modelId="{F06E4238-E427-F84F-9C83-9D4DAD7D7EAB}">
      <dsp:nvSpPr>
        <dsp:cNvPr id="0" name=""/>
        <dsp:cNvSpPr/>
      </dsp:nvSpPr>
      <dsp:spPr>
        <a:xfrm>
          <a:off x="6068655" y="1587201"/>
          <a:ext cx="2482631" cy="76572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A72775D-E92F-514F-BF82-E3D4A5255C66}">
      <dsp:nvSpPr>
        <dsp:cNvPr id="0" name=""/>
        <dsp:cNvSpPr/>
      </dsp:nvSpPr>
      <dsp:spPr>
        <a:xfrm>
          <a:off x="6344503" y="1849257"/>
          <a:ext cx="2482631" cy="7657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mj-lt"/>
            </a:rPr>
            <a:t>Youth Services</a:t>
          </a:r>
        </a:p>
      </dsp:txBody>
      <dsp:txXfrm>
        <a:off x="6344503" y="1849257"/>
        <a:ext cx="2482631" cy="765723"/>
      </dsp:txXfrm>
    </dsp:sp>
    <dsp:sp modelId="{B0AF8EC7-EAE6-5143-94D3-6DA8E08B5532}">
      <dsp:nvSpPr>
        <dsp:cNvPr id="0" name=""/>
        <dsp:cNvSpPr/>
      </dsp:nvSpPr>
      <dsp:spPr>
        <a:xfrm>
          <a:off x="6179753" y="3074957"/>
          <a:ext cx="2260436" cy="2540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1FD80E5-6781-5444-822E-60EBD9B27BBF}">
      <dsp:nvSpPr>
        <dsp:cNvPr id="0" name=""/>
        <dsp:cNvSpPr/>
      </dsp:nvSpPr>
      <dsp:spPr>
        <a:xfrm>
          <a:off x="6455601" y="3337012"/>
          <a:ext cx="2260436" cy="254056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a:latin typeface="+mj-lt"/>
            </a:rPr>
            <a:t>CTE</a:t>
          </a:r>
        </a:p>
        <a:p>
          <a:pPr lvl="0" algn="l" defTabSz="488950">
            <a:lnSpc>
              <a:spcPct val="90000"/>
            </a:lnSpc>
            <a:spcBef>
              <a:spcPct val="0"/>
            </a:spcBef>
            <a:spcAft>
              <a:spcPct val="35000"/>
            </a:spcAft>
          </a:pPr>
          <a:r>
            <a:rPr lang="en-US" sz="1100" kern="1200" dirty="0">
              <a:latin typeface="+mj-lt"/>
            </a:rPr>
            <a:t>Dropout Prevention</a:t>
          </a:r>
        </a:p>
        <a:p>
          <a:pPr lvl="0" algn="l" defTabSz="488950">
            <a:lnSpc>
              <a:spcPct val="90000"/>
            </a:lnSpc>
            <a:spcBef>
              <a:spcPct val="0"/>
            </a:spcBef>
            <a:spcAft>
              <a:spcPct val="35000"/>
            </a:spcAft>
          </a:pPr>
          <a:r>
            <a:rPr lang="en-US" sz="1100" kern="1200" dirty="0">
              <a:latin typeface="+mj-lt"/>
            </a:rPr>
            <a:t>Earn N Learn</a:t>
          </a:r>
        </a:p>
        <a:p>
          <a:pPr lvl="0" algn="l" defTabSz="488950">
            <a:lnSpc>
              <a:spcPct val="90000"/>
            </a:lnSpc>
            <a:spcBef>
              <a:spcPct val="0"/>
            </a:spcBef>
            <a:spcAft>
              <a:spcPct val="35000"/>
            </a:spcAft>
          </a:pPr>
          <a:r>
            <a:rPr lang="en-US" sz="1100" kern="1200" dirty="0">
              <a:latin typeface="+mj-lt"/>
            </a:rPr>
            <a:t>Energy Workforce Development</a:t>
          </a:r>
        </a:p>
        <a:p>
          <a:pPr lvl="0" algn="l" defTabSz="488950">
            <a:lnSpc>
              <a:spcPct val="90000"/>
            </a:lnSpc>
            <a:spcBef>
              <a:spcPct val="0"/>
            </a:spcBef>
            <a:spcAft>
              <a:spcPct val="35000"/>
            </a:spcAft>
          </a:pPr>
          <a:r>
            <a:rPr lang="en-US" sz="1100" kern="1200" dirty="0">
              <a:latin typeface="+mj-lt"/>
            </a:rPr>
            <a:t>Mentoring</a:t>
          </a:r>
        </a:p>
        <a:p>
          <a:pPr lvl="0" algn="l" defTabSz="488950">
            <a:lnSpc>
              <a:spcPct val="90000"/>
            </a:lnSpc>
            <a:spcBef>
              <a:spcPct val="0"/>
            </a:spcBef>
            <a:spcAft>
              <a:spcPct val="35000"/>
            </a:spcAft>
          </a:pPr>
          <a:r>
            <a:rPr lang="en-US" sz="1100" kern="1200" dirty="0">
              <a:latin typeface="+mj-lt"/>
            </a:rPr>
            <a:t>Middle School </a:t>
          </a:r>
        </a:p>
        <a:p>
          <a:pPr lvl="0" algn="l" defTabSz="488950">
            <a:lnSpc>
              <a:spcPct val="90000"/>
            </a:lnSpc>
            <a:spcBef>
              <a:spcPct val="0"/>
            </a:spcBef>
            <a:spcAft>
              <a:spcPct val="35000"/>
            </a:spcAft>
          </a:pPr>
          <a:r>
            <a:rPr lang="en-US" sz="1100" kern="1200" dirty="0">
              <a:latin typeface="+mj-lt"/>
            </a:rPr>
            <a:t>Ninth Grade Success</a:t>
          </a:r>
        </a:p>
        <a:p>
          <a:pPr lvl="0" algn="l" defTabSz="488950">
            <a:lnSpc>
              <a:spcPct val="90000"/>
            </a:lnSpc>
            <a:spcBef>
              <a:spcPct val="0"/>
            </a:spcBef>
            <a:spcAft>
              <a:spcPct val="35000"/>
            </a:spcAft>
          </a:pPr>
          <a:r>
            <a:rPr lang="en-US" sz="1100" kern="1200" dirty="0">
              <a:latin typeface="+mj-lt"/>
            </a:rPr>
            <a:t>Post-Secondary Preparation</a:t>
          </a:r>
        </a:p>
        <a:p>
          <a:pPr lvl="0" algn="l" defTabSz="488950">
            <a:lnSpc>
              <a:spcPct val="90000"/>
            </a:lnSpc>
            <a:spcBef>
              <a:spcPct val="0"/>
            </a:spcBef>
            <a:spcAft>
              <a:spcPct val="35000"/>
            </a:spcAft>
          </a:pPr>
          <a:r>
            <a:rPr lang="en-US" sz="1100" kern="1200" dirty="0">
              <a:latin typeface="+mj-lt"/>
            </a:rPr>
            <a:t>Post-Secondary Retention</a:t>
          </a:r>
        </a:p>
        <a:p>
          <a:pPr lvl="0" algn="l" defTabSz="488950">
            <a:lnSpc>
              <a:spcPct val="90000"/>
            </a:lnSpc>
            <a:spcBef>
              <a:spcPct val="0"/>
            </a:spcBef>
            <a:spcAft>
              <a:spcPct val="35000"/>
            </a:spcAft>
          </a:pPr>
          <a:r>
            <a:rPr lang="en-US" sz="1100" kern="1200" dirty="0">
              <a:latin typeface="+mj-lt"/>
            </a:rPr>
            <a:t>Summer Programs </a:t>
          </a:r>
        </a:p>
        <a:p>
          <a:pPr lvl="0" algn="l" defTabSz="488950">
            <a:lnSpc>
              <a:spcPct val="90000"/>
            </a:lnSpc>
            <a:spcBef>
              <a:spcPct val="0"/>
            </a:spcBef>
            <a:spcAft>
              <a:spcPct val="35000"/>
            </a:spcAft>
          </a:pPr>
          <a:r>
            <a:rPr lang="en-US" sz="1100" kern="1200" dirty="0">
              <a:latin typeface="+mj-lt"/>
            </a:rPr>
            <a:t>Volunteers </a:t>
          </a:r>
        </a:p>
        <a:p>
          <a:pPr lvl="0" algn="ctr" defTabSz="488950">
            <a:lnSpc>
              <a:spcPct val="90000"/>
            </a:lnSpc>
            <a:spcBef>
              <a:spcPct val="0"/>
            </a:spcBef>
            <a:spcAft>
              <a:spcPct val="35000"/>
            </a:spcAft>
          </a:pPr>
          <a:endParaRPr lang="en-US" sz="1400" kern="1200" dirty="0">
            <a:latin typeface="+mj-lt"/>
          </a:endParaRPr>
        </a:p>
      </dsp:txBody>
      <dsp:txXfrm>
        <a:off x="6455601" y="3337012"/>
        <a:ext cx="2260436" cy="254056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97D2C4-4AD5-4962-B509-52F06547E3CB}">
      <dsp:nvSpPr>
        <dsp:cNvPr id="0" name=""/>
        <dsp:cNvSpPr/>
      </dsp:nvSpPr>
      <dsp:spPr>
        <a:xfrm>
          <a:off x="1142992" y="0"/>
          <a:ext cx="6678785" cy="4781550"/>
        </a:xfrm>
        <a:prstGeom prst="rightArrow">
          <a:avLst/>
        </a:prstGeom>
        <a:solidFill>
          <a:srgbClr val="4F81B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F375BCC1-1E08-42FE-BADC-C4DB644343B1}">
      <dsp:nvSpPr>
        <dsp:cNvPr id="0" name=""/>
        <dsp:cNvSpPr/>
      </dsp:nvSpPr>
      <dsp:spPr>
        <a:xfrm>
          <a:off x="228594" y="1058472"/>
          <a:ext cx="1459465" cy="2486310"/>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i="0" kern="1200" dirty="0">
              <a:solidFill>
                <a:schemeClr val="bg1"/>
              </a:solidFill>
              <a:latin typeface="Calibri"/>
              <a:ea typeface="+mn-ea"/>
              <a:cs typeface="+mn-cs"/>
            </a:rPr>
            <a:t>Inputs </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Business alliances</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Community and agency resources</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Goodwill revenue and resourc</a:t>
          </a:r>
          <a:r>
            <a:rPr lang="en-US" sz="1600" kern="1200" dirty="0">
              <a:solidFill>
                <a:schemeClr val="bg1"/>
              </a:solidFill>
              <a:latin typeface="Calibri"/>
              <a:ea typeface="+mn-ea"/>
              <a:cs typeface="+mn-cs"/>
            </a:rPr>
            <a:t>es </a:t>
          </a:r>
        </a:p>
      </dsp:txBody>
      <dsp:txXfrm>
        <a:off x="228594" y="1058472"/>
        <a:ext cx="1459465" cy="2486310"/>
      </dsp:txXfrm>
    </dsp:sp>
    <dsp:sp modelId="{C76594DB-8E07-405E-9E91-2CC8C581AD3A}">
      <dsp:nvSpPr>
        <dsp:cNvPr id="0" name=""/>
        <dsp:cNvSpPr/>
      </dsp:nvSpPr>
      <dsp:spPr>
        <a:xfrm>
          <a:off x="1723282" y="1106383"/>
          <a:ext cx="1499201" cy="2403493"/>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solidFill>
                <a:schemeClr val="bg1"/>
              </a:solidFill>
              <a:latin typeface="Calibri"/>
              <a:ea typeface="+mn-ea"/>
              <a:cs typeface="+mn-cs"/>
            </a:rPr>
            <a:t>Activities</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Career Development</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Education </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Employment and Support Services </a:t>
          </a:r>
        </a:p>
      </dsp:txBody>
      <dsp:txXfrm>
        <a:off x="1723282" y="1106383"/>
        <a:ext cx="1499201" cy="2403493"/>
      </dsp:txXfrm>
    </dsp:sp>
    <dsp:sp modelId="{156D8731-1CCA-42C4-8770-C0478F85E70D}">
      <dsp:nvSpPr>
        <dsp:cNvPr id="0" name=""/>
        <dsp:cNvSpPr/>
      </dsp:nvSpPr>
      <dsp:spPr>
        <a:xfrm>
          <a:off x="3298374" y="725380"/>
          <a:ext cx="1836338" cy="3269356"/>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solidFill>
                <a:schemeClr val="bg1"/>
              </a:solidFill>
              <a:latin typeface="Calibri"/>
              <a:ea typeface="+mn-ea"/>
              <a:cs typeface="+mn-cs"/>
            </a:rPr>
            <a:t>Short-term Outcomes</a:t>
          </a:r>
        </a:p>
        <a:p>
          <a:pPr lvl="0" algn="l" defTabSz="622300">
            <a:lnSpc>
              <a:spcPct val="90000"/>
            </a:lnSpc>
            <a:spcBef>
              <a:spcPct val="0"/>
            </a:spcBef>
            <a:spcAft>
              <a:spcPct val="35000"/>
            </a:spcAft>
          </a:pPr>
          <a:r>
            <a:rPr lang="en-US" sz="1400" kern="1200" dirty="0">
              <a:solidFill>
                <a:schemeClr val="bg1"/>
              </a:solidFill>
              <a:latin typeface="Calibri"/>
              <a:ea typeface="+mn-ea"/>
              <a:cs typeface="+mn-cs"/>
            </a:rPr>
            <a:t>Individuals:</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gain workplace knowledge and skills</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gain self-awareness and confidence</a:t>
          </a:r>
        </a:p>
        <a:p>
          <a:pPr marL="114300" lvl="1" indent="-114300" algn="l" defTabSz="622300">
            <a:lnSpc>
              <a:spcPct val="90000"/>
            </a:lnSpc>
            <a:spcBef>
              <a:spcPct val="0"/>
            </a:spcBef>
            <a:spcAft>
              <a:spcPct val="15000"/>
            </a:spcAft>
            <a:buChar char="••"/>
          </a:pPr>
          <a:r>
            <a:rPr lang="en-US" sz="1400" kern="1200" dirty="0">
              <a:solidFill>
                <a:schemeClr val="bg1"/>
              </a:solidFill>
              <a:latin typeface="Calibri"/>
              <a:ea typeface="+mn-ea"/>
              <a:cs typeface="+mn-cs"/>
            </a:rPr>
            <a:t>have opportunities to achieve their personal, academic, and career goals</a:t>
          </a:r>
        </a:p>
      </dsp:txBody>
      <dsp:txXfrm>
        <a:off x="3298374" y="725380"/>
        <a:ext cx="1836338" cy="3269356"/>
      </dsp:txXfrm>
    </dsp:sp>
    <dsp:sp modelId="{C92BA67B-1FF1-4D11-A675-FC581BDCF0E1}">
      <dsp:nvSpPr>
        <dsp:cNvPr id="0" name=""/>
        <dsp:cNvSpPr/>
      </dsp:nvSpPr>
      <dsp:spPr>
        <a:xfrm>
          <a:off x="5272120" y="1030175"/>
          <a:ext cx="1715347" cy="2770047"/>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solidFill>
                <a:schemeClr val="bg1"/>
              </a:solidFill>
              <a:latin typeface="Calibri"/>
              <a:ea typeface="+mn-ea"/>
              <a:cs typeface="+mn-cs"/>
            </a:rPr>
            <a:t>Long-term Outcomes</a:t>
          </a:r>
        </a:p>
        <a:p>
          <a:pPr lvl="0" algn="l" defTabSz="622300">
            <a:lnSpc>
              <a:spcPct val="90000"/>
            </a:lnSpc>
            <a:spcBef>
              <a:spcPct val="0"/>
            </a:spcBef>
            <a:spcAft>
              <a:spcPct val="35000"/>
            </a:spcAft>
          </a:pPr>
          <a:r>
            <a:rPr lang="en-US" sz="1400" kern="1200" dirty="0">
              <a:solidFill>
                <a:schemeClr val="bg1"/>
              </a:solidFill>
              <a:latin typeface="Calibri"/>
              <a:ea typeface="+mn-ea"/>
              <a:cs typeface="+mn-cs"/>
            </a:rPr>
            <a:t>Individuals contribute to the community and economy while gaining self-sufficiency, dignity, and hope.</a:t>
          </a:r>
        </a:p>
        <a:p>
          <a:pPr lvl="0" algn="l" defTabSz="622300">
            <a:lnSpc>
              <a:spcPct val="90000"/>
            </a:lnSpc>
            <a:spcBef>
              <a:spcPct val="0"/>
            </a:spcBef>
            <a:spcAft>
              <a:spcPct val="35000"/>
            </a:spcAft>
          </a:pPr>
          <a:r>
            <a:rPr lang="en-US" sz="1400" kern="1200" dirty="0">
              <a:solidFill>
                <a:schemeClr val="bg1"/>
              </a:solidFill>
              <a:latin typeface="Calibri"/>
              <a:ea typeface="+mn-ea"/>
              <a:cs typeface="+mn-cs"/>
            </a:rPr>
            <a:t>Families are</a:t>
          </a:r>
          <a:r>
            <a:rPr lang="en-US" sz="1400" kern="1200" dirty="0" smtClean="0">
              <a:solidFill>
                <a:schemeClr val="bg1"/>
              </a:solidFill>
              <a:latin typeface="Calibri"/>
              <a:ea typeface="+mn-ea"/>
              <a:cs typeface="+mn-cs"/>
            </a:rPr>
            <a:t> strengthened.</a:t>
          </a:r>
          <a:endParaRPr lang="en-US" sz="1400" kern="1200" dirty="0">
            <a:solidFill>
              <a:schemeClr val="bg1"/>
            </a:solidFill>
            <a:latin typeface="Calibri"/>
            <a:ea typeface="+mn-ea"/>
            <a:cs typeface="+mn-cs"/>
          </a:endParaRPr>
        </a:p>
      </dsp:txBody>
      <dsp:txXfrm>
        <a:off x="5272120" y="1030175"/>
        <a:ext cx="1715347" cy="2770047"/>
      </dsp:txXfrm>
    </dsp:sp>
    <dsp:sp modelId="{8A082D7E-64A9-47DC-9D8E-8CB4760DE880}">
      <dsp:nvSpPr>
        <dsp:cNvPr id="0" name=""/>
        <dsp:cNvSpPr/>
      </dsp:nvSpPr>
      <dsp:spPr>
        <a:xfrm>
          <a:off x="7419118" y="1334980"/>
          <a:ext cx="1546462" cy="2086458"/>
        </a:xfrm>
        <a:prstGeom prst="roundRect">
          <a:avLst/>
        </a:prstGeom>
        <a:solidFill>
          <a:srgbClr val="4F81BD">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solidFill>
                <a:schemeClr val="bg1"/>
              </a:solidFill>
              <a:latin typeface="Calibri"/>
              <a:ea typeface="+mn-ea"/>
              <a:cs typeface="+mn-cs"/>
            </a:rPr>
            <a:t>Impact</a:t>
          </a:r>
        </a:p>
        <a:p>
          <a:pPr lvl="0" algn="ctr" defTabSz="711200">
            <a:lnSpc>
              <a:spcPct val="90000"/>
            </a:lnSpc>
            <a:spcBef>
              <a:spcPct val="0"/>
            </a:spcBef>
            <a:spcAft>
              <a:spcPct val="35000"/>
            </a:spcAft>
          </a:pPr>
          <a:r>
            <a:rPr lang="en-US" sz="1600" b="0" i="0" kern="1200" dirty="0">
              <a:solidFill>
                <a:schemeClr val="bg1"/>
              </a:solidFill>
              <a:latin typeface="Calibri"/>
              <a:ea typeface="+mn-ea"/>
              <a:cs typeface="+mn-cs"/>
            </a:rPr>
            <a:t>The Goodwill effect =  </a:t>
          </a:r>
        </a:p>
        <a:p>
          <a:pPr lvl="0" algn="ctr" defTabSz="711200">
            <a:lnSpc>
              <a:spcPct val="90000"/>
            </a:lnSpc>
            <a:spcBef>
              <a:spcPct val="0"/>
            </a:spcBef>
            <a:spcAft>
              <a:spcPct val="35000"/>
            </a:spcAft>
          </a:pPr>
          <a:r>
            <a:rPr lang="en-US" sz="1600" kern="1200" dirty="0">
              <a:solidFill>
                <a:schemeClr val="bg1"/>
              </a:solidFill>
              <a:latin typeface="Calibri"/>
              <a:ea typeface="+mn-ea"/>
              <a:cs typeface="+mn-cs"/>
            </a:rPr>
            <a:t>A strong and sustainable community and economy in Colorado </a:t>
          </a:r>
        </a:p>
      </dsp:txBody>
      <dsp:txXfrm>
        <a:off x="7419118" y="1334980"/>
        <a:ext cx="1546462" cy="208645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F105DE6-C277-924F-8311-3BFB599BEC9D}" type="datetimeFigureOut">
              <a:rPr lang="en-US" smtClean="0"/>
              <a:pPr/>
              <a:t>11/4/2011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23B769B-6749-4F45-A182-F6BB8337C681}" type="slidenum">
              <a:rPr lang="en-US" smtClean="0"/>
              <a:pPr/>
              <a:t>‹#›</a:t>
            </a:fld>
            <a:endParaRPr lang="en-US" dirty="0"/>
          </a:p>
        </p:txBody>
      </p:sp>
    </p:spTree>
    <p:extLst>
      <p:ext uri="{BB962C8B-B14F-4D97-AF65-F5344CB8AC3E}">
        <p14:creationId xmlns:p14="http://schemas.microsoft.com/office/powerpoint/2010/main" xmlns="" val="873534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E38DB9-EC00-0540-B633-E7304989F439}" type="datetimeFigureOut">
              <a:rPr lang="en-US" smtClean="0"/>
              <a:pPr/>
              <a:t>11/4/2011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A871E7D-F8A7-1E4A-93A0-27B802C24C47}" type="slidenum">
              <a:rPr lang="en-US" smtClean="0"/>
              <a:pPr/>
              <a:t>‹#›</a:t>
            </a:fld>
            <a:endParaRPr lang="en-US" dirty="0"/>
          </a:p>
        </p:txBody>
      </p:sp>
    </p:spTree>
    <p:extLst>
      <p:ext uri="{BB962C8B-B14F-4D97-AF65-F5344CB8AC3E}">
        <p14:creationId xmlns:p14="http://schemas.microsoft.com/office/powerpoint/2010/main" xmlns="" val="1737752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1</a:t>
            </a:fld>
            <a:endParaRPr lang="en-US" dirty="0"/>
          </a:p>
        </p:txBody>
      </p:sp>
    </p:spTree>
    <p:extLst>
      <p:ext uri="{BB962C8B-B14F-4D97-AF65-F5344CB8AC3E}">
        <p14:creationId xmlns:p14="http://schemas.microsoft.com/office/powerpoint/2010/main" xmlns="" val="71855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r>
              <a:rPr lang="en-US" dirty="0" smtClean="0"/>
              <a:t>This</a:t>
            </a:r>
            <a:r>
              <a:rPr lang="en-US" baseline="0" dirty="0" smtClean="0"/>
              <a:t> graphic shows a simplified version of the more complex Logic Model for Youth Services </a:t>
            </a:r>
            <a:endParaRPr lang="en-US" dirty="0" smtClean="0"/>
          </a:p>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xmlns="" val="4196980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r>
              <a:rPr lang="en-US" dirty="0" smtClean="0"/>
              <a:t>Using</a:t>
            </a:r>
            <a:r>
              <a:rPr lang="en-US" baseline="0" dirty="0" smtClean="0"/>
              <a:t> the same process, we t</a:t>
            </a:r>
            <a:r>
              <a:rPr lang="en-US" dirty="0" smtClean="0"/>
              <a:t>hen</a:t>
            </a:r>
            <a:r>
              <a:rPr lang="en-US" baseline="0" dirty="0" smtClean="0"/>
              <a:t> </a:t>
            </a:r>
            <a:r>
              <a:rPr lang="en-US" baseline="0" dirty="0" smtClean="0"/>
              <a:t>began to develop program specific logic models </a:t>
            </a:r>
            <a:r>
              <a:rPr lang="en-US" baseline="0" dirty="0" smtClean="0"/>
              <a:t>and </a:t>
            </a:r>
            <a:r>
              <a:rPr lang="en-US" baseline="0" dirty="0" smtClean="0"/>
              <a:t>“super logic models” for two other GW departments – Career Development and Community Employment, using the process we had developed for Youth Services. </a:t>
            </a:r>
            <a:endParaRPr lang="en-US" dirty="0" smtClean="0"/>
          </a:p>
        </p:txBody>
      </p:sp>
      <p:sp>
        <p:nvSpPr>
          <p:cNvPr id="4" name="Slide Number Placeholder 3"/>
          <p:cNvSpPr>
            <a:spLocks noGrp="1"/>
          </p:cNvSpPr>
          <p:nvPr>
            <p:ph type="sldNum" sz="quarter" idx="10"/>
          </p:nvPr>
        </p:nvSpPr>
        <p:spPr/>
        <p:txBody>
          <a:bodyPr/>
          <a:lstStyle/>
          <a:p>
            <a:fld id="{AA871E7D-F8A7-1E4A-93A0-27B802C24C47}" type="slidenum">
              <a:rPr lang="en-US" smtClean="0"/>
              <a:pPr/>
              <a:t>11</a:t>
            </a:fld>
            <a:endParaRPr lang="en-US" dirty="0"/>
          </a:p>
        </p:txBody>
      </p:sp>
    </p:spTree>
    <p:extLst>
      <p:ext uri="{BB962C8B-B14F-4D97-AF65-F5344CB8AC3E}">
        <p14:creationId xmlns:p14="http://schemas.microsoft.com/office/powerpoint/2010/main" xmlns="" val="2322432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r>
              <a:rPr lang="en-US" dirty="0" smtClean="0"/>
              <a:t>Here</a:t>
            </a:r>
            <a:r>
              <a:rPr lang="en-US" baseline="0" dirty="0" smtClean="0"/>
              <a:t> is the resulting graphic of a simplified version of the Career Development department logic model</a:t>
            </a:r>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xmlns="" val="4196980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r>
              <a:rPr lang="en-US" dirty="0" smtClean="0"/>
              <a:t>Here</a:t>
            </a:r>
            <a:r>
              <a:rPr lang="en-US" baseline="0" dirty="0" smtClean="0"/>
              <a:t> is the graphic of the “super logic model” for Community Employment department</a:t>
            </a:r>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13</a:t>
            </a:fld>
            <a:endParaRPr lang="en-US" dirty="0"/>
          </a:p>
        </p:txBody>
      </p:sp>
    </p:spTree>
    <p:extLst>
      <p:ext uri="{BB962C8B-B14F-4D97-AF65-F5344CB8AC3E}">
        <p14:creationId xmlns:p14="http://schemas.microsoft.com/office/powerpoint/2010/main" xmlns="" val="4196980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r>
              <a:rPr lang="en-US" dirty="0" smtClean="0"/>
              <a:t>The</a:t>
            </a:r>
            <a:r>
              <a:rPr lang="en-US" baseline="0" dirty="0" smtClean="0"/>
              <a:t> next step was to develop a comprehensive logic model for the Workforce Development Division.  Through a series of meetings with key leaders from the GW organization, a super logic model for the division was developed. </a:t>
            </a:r>
          </a:p>
          <a:p>
            <a:endParaRPr lang="en-US" baseline="0" dirty="0" smtClean="0"/>
          </a:p>
          <a:p>
            <a:r>
              <a:rPr lang="en-US" baseline="0" dirty="0" smtClean="0"/>
              <a:t>In 2012, the plan is to expand the logic model series to identify key outcomes for GW employees – over 800 individuals who work in the retail portion of GW Denver. </a:t>
            </a:r>
            <a:endParaRPr lang="en-US" dirty="0" smtClean="0"/>
          </a:p>
        </p:txBody>
      </p:sp>
      <p:sp>
        <p:nvSpPr>
          <p:cNvPr id="4" name="Slide Number Placeholder 3"/>
          <p:cNvSpPr>
            <a:spLocks noGrp="1"/>
          </p:cNvSpPr>
          <p:nvPr>
            <p:ph type="sldNum" sz="quarter" idx="10"/>
          </p:nvPr>
        </p:nvSpPr>
        <p:spPr/>
        <p:txBody>
          <a:bodyPr/>
          <a:lstStyle/>
          <a:p>
            <a:fld id="{AA871E7D-F8A7-1E4A-93A0-27B802C24C47}" type="slidenum">
              <a:rPr lang="en-US" smtClean="0"/>
              <a:pPr/>
              <a:t>14</a:t>
            </a:fld>
            <a:endParaRPr lang="en-US" dirty="0"/>
          </a:p>
        </p:txBody>
      </p:sp>
    </p:spTree>
    <p:extLst>
      <p:ext uri="{BB962C8B-B14F-4D97-AF65-F5344CB8AC3E}">
        <p14:creationId xmlns:p14="http://schemas.microsoft.com/office/powerpoint/2010/main" xmlns="" val="2322432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r>
              <a:rPr lang="en-US" dirty="0" smtClean="0"/>
              <a:t>Again</a:t>
            </a:r>
            <a:r>
              <a:rPr lang="en-US" baseline="0" dirty="0" smtClean="0"/>
              <a:t> this graphic is a streamlined version of the more complex model </a:t>
            </a:r>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15</a:t>
            </a:fld>
            <a:endParaRPr lang="en-US" dirty="0"/>
          </a:p>
        </p:txBody>
      </p:sp>
    </p:spTree>
    <p:extLst>
      <p:ext uri="{BB962C8B-B14F-4D97-AF65-F5344CB8AC3E}">
        <p14:creationId xmlns:p14="http://schemas.microsoft.com/office/powerpoint/2010/main" xmlns="" val="4196980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kern="1200" dirty="0" smtClean="0">
                <a:solidFill>
                  <a:schemeClr val="tx1"/>
                </a:solidFill>
                <a:effectLst/>
                <a:latin typeface="+mn-lt"/>
                <a:ea typeface="+mn-ea"/>
                <a:cs typeface="+mn-cs"/>
              </a:rPr>
              <a:t> Joyce – </a:t>
            </a:r>
          </a:p>
          <a:p>
            <a:r>
              <a:rPr lang="en-US" sz="1200" kern="1200" dirty="0" smtClean="0">
                <a:solidFill>
                  <a:schemeClr val="tx1"/>
                </a:solidFill>
                <a:effectLst/>
                <a:latin typeface="+mn-lt"/>
                <a:ea typeface="+mn-ea"/>
                <a:cs typeface="+mn-cs"/>
              </a:rPr>
              <a:t>Benefit </a:t>
            </a:r>
          </a:p>
          <a:p>
            <a:r>
              <a:rPr lang="en-US" sz="1200" kern="1200" dirty="0" smtClean="0">
                <a:solidFill>
                  <a:schemeClr val="tx1"/>
                </a:solidFill>
                <a:effectLst/>
                <a:latin typeface="+mn-lt"/>
                <a:ea typeface="+mn-ea"/>
                <a:cs typeface="+mn-cs"/>
              </a:rPr>
              <a:t>Trustworthiness </a:t>
            </a:r>
          </a:p>
          <a:p>
            <a:r>
              <a:rPr lang="en-US" sz="1200" kern="1200" dirty="0" smtClean="0">
                <a:solidFill>
                  <a:schemeClr val="tx1"/>
                </a:solidFill>
                <a:effectLst/>
                <a:latin typeface="+mn-lt"/>
                <a:ea typeface="+mn-ea"/>
                <a:cs typeface="+mn-cs"/>
              </a:rPr>
              <a:t>·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party credibility  - self </a:t>
            </a:r>
            <a:r>
              <a:rPr lang="en-US" sz="1200" kern="1200" dirty="0" err="1" smtClean="0">
                <a:solidFill>
                  <a:schemeClr val="tx1"/>
                </a:solidFill>
                <a:effectLst/>
                <a:latin typeface="+mn-lt"/>
                <a:ea typeface="+mn-ea"/>
                <a:cs typeface="+mn-cs"/>
              </a:rPr>
              <a:t>eval</a:t>
            </a:r>
            <a:r>
              <a:rPr lang="en-US" sz="1200" kern="1200" dirty="0" smtClean="0">
                <a:solidFill>
                  <a:schemeClr val="tx1"/>
                </a:solidFill>
                <a:effectLst/>
                <a:latin typeface="+mn-lt"/>
                <a:ea typeface="+mn-ea"/>
                <a:cs typeface="+mn-cs"/>
              </a:rPr>
              <a:t> caused people to question our strong outcomes.  Because we were measuring ourselves and getting great results some thought we were “fudging” the results</a:t>
            </a:r>
          </a:p>
          <a:p>
            <a:r>
              <a:rPr lang="en-US" sz="1200" kern="1200" dirty="0" smtClean="0">
                <a:solidFill>
                  <a:schemeClr val="tx1"/>
                </a:solidFill>
                <a:effectLst/>
                <a:latin typeface="+mn-lt"/>
                <a:ea typeface="+mn-ea"/>
                <a:cs typeface="+mn-cs"/>
              </a:rPr>
              <a:t>·     We were seen as more than retail – community saw us as serious about our youth services</a:t>
            </a:r>
          </a:p>
          <a:p>
            <a:r>
              <a:rPr lang="en-US" sz="1200" kern="1200" dirty="0" smtClean="0">
                <a:solidFill>
                  <a:schemeClr val="tx1"/>
                </a:solidFill>
                <a:effectLst/>
                <a:latin typeface="+mn-lt"/>
                <a:ea typeface="+mn-ea"/>
                <a:cs typeface="+mn-cs"/>
              </a:rPr>
              <a:t>·     Showed we could speak the language of business</a:t>
            </a:r>
          </a:p>
          <a:p>
            <a:r>
              <a:rPr lang="en-US" sz="1200" kern="1200" dirty="0" smtClean="0">
                <a:solidFill>
                  <a:schemeClr val="tx1"/>
                </a:solidFill>
                <a:effectLst/>
                <a:latin typeface="+mn-lt"/>
                <a:ea typeface="+mn-ea"/>
                <a:cs typeface="+mn-cs"/>
              </a:rPr>
              <a:t>·     Relevancy – what we are measuring and how we talk about it means more to the community – we measure what the community cares about.  And can explain why some measures are not relevant (graduation rates)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Teambuilding</a:t>
            </a:r>
          </a:p>
          <a:p>
            <a:r>
              <a:rPr lang="en-US" sz="1200" kern="1200" dirty="0" smtClean="0">
                <a:solidFill>
                  <a:schemeClr val="tx1"/>
                </a:solidFill>
                <a:effectLst/>
                <a:latin typeface="+mn-lt"/>
                <a:ea typeface="+mn-ea"/>
                <a:cs typeface="+mn-cs"/>
              </a:rPr>
              <a:t>·      </a:t>
            </a:r>
            <a:r>
              <a:rPr lang="en-US" dirty="0" smtClean="0">
                <a:effectLst/>
              </a:rPr>
              <a:t>Found commonalities where we thought the programs were quite different</a:t>
            </a:r>
          </a:p>
          <a:p>
            <a:r>
              <a:rPr lang="en-US" sz="1200" kern="1200" dirty="0" smtClean="0">
                <a:solidFill>
                  <a:schemeClr val="tx1"/>
                </a:solidFill>
                <a:effectLst/>
                <a:latin typeface="+mn-lt"/>
                <a:ea typeface="+mn-ea"/>
                <a:cs typeface="+mn-cs"/>
              </a:rPr>
              <a:t>·      </a:t>
            </a:r>
            <a:r>
              <a:rPr lang="en-US" dirty="0" smtClean="0">
                <a:effectLst/>
              </a:rPr>
              <a:t>Involved staff at ALL levels </a:t>
            </a:r>
          </a:p>
          <a:p>
            <a:r>
              <a:rPr lang="en-US" sz="1200" kern="1200" dirty="0" smtClean="0">
                <a:solidFill>
                  <a:schemeClr val="tx1"/>
                </a:solidFill>
                <a:effectLst/>
                <a:latin typeface="+mn-lt"/>
                <a:ea typeface="+mn-ea"/>
                <a:cs typeface="+mn-cs"/>
              </a:rPr>
              <a:t>·      </a:t>
            </a:r>
            <a:r>
              <a:rPr lang="en-US" dirty="0" smtClean="0">
                <a:effectLst/>
              </a:rPr>
              <a:t>Staff were the experts and drove the Logic model</a:t>
            </a:r>
          </a:p>
          <a:p>
            <a:r>
              <a:rPr lang="en-US" sz="1200" kern="1200" dirty="0" smtClean="0">
                <a:solidFill>
                  <a:schemeClr val="tx1"/>
                </a:solidFill>
                <a:effectLst/>
                <a:latin typeface="+mn-lt"/>
                <a:ea typeface="+mn-ea"/>
                <a:cs typeface="+mn-cs"/>
              </a:rPr>
              <a:t>·      </a:t>
            </a:r>
            <a:r>
              <a:rPr lang="en-US" dirty="0" smtClean="0">
                <a:effectLst/>
              </a:rPr>
              <a:t>Recently involving staff in all divisions (retail, operations, H.R. Marketing)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Time, Talent, and Treasure</a:t>
            </a:r>
          </a:p>
          <a:p>
            <a:r>
              <a:rPr lang="en-US" sz="1200" kern="1200" dirty="0" smtClean="0">
                <a:solidFill>
                  <a:schemeClr val="tx1"/>
                </a:solidFill>
                <a:effectLst/>
                <a:latin typeface="+mn-lt"/>
                <a:ea typeface="+mn-ea"/>
                <a:cs typeface="+mn-cs"/>
              </a:rPr>
              <a:t>·     Impressed foundations – saw we were serious about our work</a:t>
            </a:r>
          </a:p>
          <a:p>
            <a:r>
              <a:rPr lang="en-US" sz="1200" kern="1200" dirty="0" smtClean="0">
                <a:solidFill>
                  <a:schemeClr val="tx1"/>
                </a:solidFill>
                <a:effectLst/>
                <a:latin typeface="+mn-lt"/>
                <a:ea typeface="+mn-ea"/>
                <a:cs typeface="+mn-cs"/>
              </a:rPr>
              <a:t>·     Maintained strong funding in a time when foundations and corporations are cutting back</a:t>
            </a:r>
          </a:p>
          <a:p>
            <a:r>
              <a:rPr lang="en-US" sz="1200" kern="1200" dirty="0" smtClean="0">
                <a:solidFill>
                  <a:schemeClr val="tx1"/>
                </a:solidFill>
                <a:effectLst/>
                <a:latin typeface="+mn-lt"/>
                <a:ea typeface="+mn-ea"/>
                <a:cs typeface="+mn-cs"/>
              </a:rPr>
              <a:t>·     Attracted volunteers –</a:t>
            </a:r>
          </a:p>
          <a:p>
            <a:r>
              <a:rPr lang="en-US" sz="1200" kern="1200" dirty="0" smtClean="0">
                <a:solidFill>
                  <a:schemeClr val="tx1"/>
                </a:solidFill>
                <a:effectLst/>
                <a:latin typeface="+mn-lt"/>
                <a:ea typeface="+mn-ea"/>
                <a:cs typeface="+mn-cs"/>
              </a:rPr>
              <a:t>·     Internship opportunities have gone up</a:t>
            </a:r>
          </a:p>
          <a:p>
            <a:r>
              <a:rPr lang="en-US" sz="1200" kern="1200" dirty="0" smtClean="0">
                <a:solidFill>
                  <a:schemeClr val="tx1"/>
                </a:solidFill>
                <a:effectLst/>
                <a:latin typeface="+mn-lt"/>
                <a:ea typeface="+mn-ea"/>
                <a:cs typeface="+mn-cs"/>
              </a:rPr>
              <a:t>·     Gained  a the full scope of talent at the </a:t>
            </a:r>
            <a:r>
              <a:rPr lang="en-US" sz="1200" kern="1200" dirty="0" err="1" smtClean="0">
                <a:solidFill>
                  <a:schemeClr val="tx1"/>
                </a:solidFill>
                <a:effectLst/>
                <a:latin typeface="+mn-lt"/>
                <a:ea typeface="+mn-ea"/>
                <a:cs typeface="+mn-cs"/>
              </a:rPr>
              <a:t>Eval</a:t>
            </a:r>
            <a:r>
              <a:rPr lang="en-US" sz="1200" kern="1200" dirty="0" smtClean="0">
                <a:solidFill>
                  <a:schemeClr val="tx1"/>
                </a:solidFill>
                <a:effectLst/>
                <a:latin typeface="+mn-lt"/>
                <a:ea typeface="+mn-ea"/>
                <a:cs typeface="+mn-cs"/>
              </a:rPr>
              <a:t> Center which we couldn’t afford to do internally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Challenges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Traditions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Change the culture</a:t>
            </a:r>
          </a:p>
          <a:p>
            <a:pPr lvl="0"/>
            <a:r>
              <a:rPr lang="en-US" sz="1200" kern="1200" dirty="0" smtClean="0">
                <a:solidFill>
                  <a:schemeClr val="tx1"/>
                </a:solidFill>
                <a:effectLst/>
                <a:latin typeface="+mn-lt"/>
                <a:ea typeface="+mn-ea"/>
                <a:cs typeface="+mn-cs"/>
              </a:rPr>
              <a:t>Work together in a ways we hadn’t before – across programs and departments</a:t>
            </a:r>
          </a:p>
          <a:p>
            <a:pPr lvl="0"/>
            <a:r>
              <a:rPr lang="en-US" sz="1200" kern="1200" dirty="0" smtClean="0">
                <a:solidFill>
                  <a:schemeClr val="tx1"/>
                </a:solidFill>
                <a:effectLst/>
                <a:latin typeface="+mn-lt"/>
                <a:ea typeface="+mn-ea"/>
                <a:cs typeface="+mn-cs"/>
              </a:rPr>
              <a:t>Think in new ways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Time, Talent and Treasure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Be willing to commit the time – staff and management</a:t>
            </a:r>
          </a:p>
          <a:p>
            <a:r>
              <a:rPr lang="en-US" sz="1200" kern="1200" dirty="0" smtClean="0">
                <a:solidFill>
                  <a:schemeClr val="tx1"/>
                </a:solidFill>
                <a:effectLst/>
                <a:latin typeface="+mn-lt"/>
                <a:ea typeface="+mn-ea"/>
                <a:cs typeface="+mn-cs"/>
              </a:rPr>
              <a:t>·     Cost associated with hiring a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party</a:t>
            </a:r>
          </a:p>
          <a:p>
            <a:r>
              <a:rPr lang="en-US" sz="1200" kern="1200" dirty="0" smtClean="0">
                <a:solidFill>
                  <a:schemeClr val="tx1"/>
                </a:solidFill>
                <a:effectLst/>
                <a:latin typeface="+mn-lt"/>
                <a:ea typeface="+mn-ea"/>
                <a:cs typeface="+mn-cs"/>
              </a:rPr>
              <a:t>·     Be willing to be an open book</a:t>
            </a:r>
          </a:p>
          <a:p>
            <a:r>
              <a:rPr lang="en-US" sz="1200" kern="1200" dirty="0" smtClean="0">
                <a:solidFill>
                  <a:schemeClr val="tx1"/>
                </a:solidFill>
                <a:effectLst/>
                <a:latin typeface="+mn-lt"/>
                <a:ea typeface="+mn-ea"/>
                <a:cs typeface="+mn-cs"/>
              </a:rPr>
              <a:t>o  </a:t>
            </a:r>
            <a:r>
              <a:rPr lang="en-US" dirty="0" smtClean="0">
                <a:effectLst/>
              </a:rPr>
              <a:t>Especially with the </a:t>
            </a:r>
            <a:r>
              <a:rPr lang="en-US" dirty="0" err="1" smtClean="0">
                <a:effectLst/>
              </a:rPr>
              <a:t>Eval</a:t>
            </a:r>
            <a:r>
              <a:rPr lang="en-US" dirty="0" smtClean="0">
                <a:effectLst/>
              </a:rPr>
              <a:t> Center</a:t>
            </a:r>
          </a:p>
          <a:p>
            <a:r>
              <a:rPr lang="en-US" sz="1200" kern="1200" dirty="0" smtClean="0">
                <a:solidFill>
                  <a:schemeClr val="tx1"/>
                </a:solidFill>
                <a:effectLst/>
                <a:latin typeface="+mn-lt"/>
                <a:ea typeface="+mn-ea"/>
                <a:cs typeface="+mn-cs"/>
              </a:rPr>
              <a:t>o  </a:t>
            </a:r>
            <a:r>
              <a:rPr lang="en-US" dirty="0" smtClean="0">
                <a:effectLst/>
              </a:rPr>
              <a:t>Hide nothing from them</a:t>
            </a:r>
          </a:p>
          <a:p>
            <a:r>
              <a:rPr lang="en-US" sz="1200" kern="1200" dirty="0" smtClean="0">
                <a:solidFill>
                  <a:schemeClr val="tx1"/>
                </a:solidFill>
                <a:effectLst/>
                <a:latin typeface="+mn-lt"/>
                <a:ea typeface="+mn-ea"/>
                <a:cs typeface="+mn-cs"/>
              </a:rPr>
              <a:t>o  </a:t>
            </a:r>
            <a:r>
              <a:rPr lang="en-US" dirty="0" smtClean="0">
                <a:effectLst/>
              </a:rPr>
              <a:t>Trust them to guide us and make us better</a:t>
            </a:r>
          </a:p>
          <a:p>
            <a:r>
              <a:rPr lang="en-US" sz="1200" kern="1200" dirty="0" smtClean="0">
                <a:solidFill>
                  <a:schemeClr val="tx1"/>
                </a:solidFill>
                <a:effectLst/>
                <a:latin typeface="+mn-lt"/>
                <a:ea typeface="+mn-ea"/>
                <a:cs typeface="+mn-cs"/>
              </a:rPr>
              <a:t>o  </a:t>
            </a:r>
            <a:r>
              <a:rPr lang="en-US" dirty="0" smtClean="0">
                <a:effectLst/>
              </a:rPr>
              <a:t>They became one of “us”</a:t>
            </a:r>
            <a:endParaRPr lang="en-US" dirty="0">
              <a:effectLst/>
            </a:endParaRPr>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16</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ffectLst/>
              </a:rPr>
              <a:t>Joyce</a:t>
            </a:r>
          </a:p>
          <a:p>
            <a:endParaRPr lang="en-US" dirty="0" smtClean="0">
              <a:effectLst/>
            </a:endParaRPr>
          </a:p>
          <a:p>
            <a:r>
              <a:rPr lang="en-US" dirty="0" smtClean="0">
                <a:effectLst/>
              </a:rPr>
              <a:t>Transition to Amelia </a:t>
            </a:r>
            <a:endParaRPr lang="en-US" dirty="0">
              <a:effectLst/>
            </a:endParaRPr>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17</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Amelia </a:t>
            </a:r>
          </a:p>
          <a:p>
            <a:r>
              <a:rPr lang="en-US" baseline="0" dirty="0" smtClean="0"/>
              <a:t>The </a:t>
            </a:r>
            <a:r>
              <a:rPr lang="en-US" baseline="0" dirty="0" smtClean="0"/>
              <a:t>benefits and challenges of this process</a:t>
            </a:r>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18</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Amelia</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Complex logic models are in use and described in workshops and presentations. However, there is a lack of scholarly articles describing the process and reality of creating complex logic models with nonprofit organizations. </a:t>
            </a:r>
          </a:p>
        </p:txBody>
      </p:sp>
      <p:sp>
        <p:nvSpPr>
          <p:cNvPr id="4" name="Slide Number Placeholder 3"/>
          <p:cNvSpPr>
            <a:spLocks noGrp="1"/>
          </p:cNvSpPr>
          <p:nvPr>
            <p:ph type="sldNum" sz="quarter" idx="10"/>
          </p:nvPr>
        </p:nvSpPr>
        <p:spPr/>
        <p:txBody>
          <a:bodyPr/>
          <a:lstStyle/>
          <a:p>
            <a:fld id="{AA871E7D-F8A7-1E4A-93A0-27B802C24C47}"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Amelia</a:t>
            </a:r>
            <a:endParaRPr lang="en-US" dirty="0" smtClean="0"/>
          </a:p>
          <a:p>
            <a:r>
              <a:rPr lang="en-US" dirty="0" smtClean="0"/>
              <a:t>We are an evaluation team situated within the School of Education and</a:t>
            </a:r>
            <a:r>
              <a:rPr lang="en-US" baseline="0" dirty="0" smtClean="0"/>
              <a:t> Human Development founded 2006.  We currently have 11 member team.  Goodwill Denver has been one of our clients since 2008.  We would like to share with you the process we have used to develop a series of tiered logic models that guide our evaluation work for GW.  </a:t>
            </a:r>
            <a:endParaRPr lang="en-US" dirty="0" smtClean="0"/>
          </a:p>
        </p:txBody>
      </p:sp>
      <p:sp>
        <p:nvSpPr>
          <p:cNvPr id="4" name="Slide Number Placeholder 3"/>
          <p:cNvSpPr>
            <a:spLocks noGrp="1"/>
          </p:cNvSpPr>
          <p:nvPr>
            <p:ph type="sldNum" sz="quarter" idx="10"/>
          </p:nvPr>
        </p:nvSpPr>
        <p:spPr/>
        <p:txBody>
          <a:bodyPr/>
          <a:lstStyle/>
          <a:p>
            <a:fld id="{AA871E7D-F8A7-1E4A-93A0-27B802C24C47}" type="slidenum">
              <a:rPr lang="en-US" smtClean="0"/>
              <a:pPr/>
              <a:t>2</a:t>
            </a:fld>
            <a:endParaRPr lang="en-US" dirty="0"/>
          </a:p>
        </p:txBody>
      </p:sp>
    </p:spTree>
    <p:extLst>
      <p:ext uri="{BB962C8B-B14F-4D97-AF65-F5344CB8AC3E}">
        <p14:creationId xmlns:p14="http://schemas.microsoft.com/office/powerpoint/2010/main" xmlns="" val="1201168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Amelia</a:t>
            </a:r>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Amelia will add.</a:t>
            </a:r>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21</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r>
              <a:rPr lang="en-US" dirty="0" smtClean="0"/>
              <a:t>When</a:t>
            </a:r>
            <a:r>
              <a:rPr lang="en-US" baseline="0" dirty="0" smtClean="0"/>
              <a:t> we first began to work for GW, we were charged with four tasks (see slide)</a:t>
            </a:r>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3</a:t>
            </a:fld>
            <a:endParaRPr lang="en-US" dirty="0"/>
          </a:p>
        </p:txBody>
      </p:sp>
    </p:spTree>
    <p:extLst>
      <p:ext uri="{BB962C8B-B14F-4D97-AF65-F5344CB8AC3E}">
        <p14:creationId xmlns:p14="http://schemas.microsoft.com/office/powerpoint/2010/main" xmlns="" val="1423246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dirty="0" smtClean="0"/>
              <a:t>Susan</a:t>
            </a:r>
          </a:p>
          <a:p>
            <a:r>
              <a:rPr lang="en-US" sz="800" dirty="0" smtClean="0"/>
              <a:t>In order to accomplish</a:t>
            </a:r>
            <a:r>
              <a:rPr lang="en-US" sz="800" baseline="0" dirty="0" smtClean="0"/>
              <a:t> these tasks, we used a participatory model of evaluation – this slide shows an adapted model of participatory evaluation proposed by Smits and Champagne in 2008.  Note the parallel tracks for the practitioner team and the evaluator team.  We have used this model as our guideline – to be involved in every step of the evaluation. </a:t>
            </a:r>
          </a:p>
          <a:p>
            <a:endParaRPr lang="en-US" sz="800" baseline="0" dirty="0" smtClean="0"/>
          </a:p>
          <a:p>
            <a:r>
              <a:rPr lang="en-US" sz="800" baseline="0" dirty="0" smtClean="0"/>
              <a:t>Participatory in terms of evaluators and practitioners working together and participatory in terms of involving GW employees at all levels. </a:t>
            </a:r>
            <a:endParaRPr lang="en-US" sz="800"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Susan–</a:t>
            </a:r>
            <a:r>
              <a:rPr lang="en-US" baseline="0" dirty="0" smtClean="0"/>
              <a:t> </a:t>
            </a:r>
          </a:p>
          <a:p>
            <a:r>
              <a:rPr lang="en-US" baseline="0" dirty="0" smtClean="0"/>
              <a:t>This is consistent with the recommendation of McLaughlin. </a:t>
            </a:r>
          </a:p>
          <a:p>
            <a:endParaRPr lang="en-US" dirty="0" smtClean="0"/>
          </a:p>
          <a:p>
            <a:r>
              <a:rPr lang="en-US" dirty="0" smtClean="0"/>
              <a:t>[Transition</a:t>
            </a:r>
            <a:r>
              <a:rPr lang="en-US" baseline="0" dirty="0" smtClean="0"/>
              <a:t> to Joyce] – to learn more about the GW organization </a:t>
            </a:r>
            <a:endParaRPr lang="en-US" dirty="0" smtClean="0"/>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Joyce</a:t>
            </a:r>
          </a:p>
          <a:p>
            <a:r>
              <a:rPr lang="en-US" dirty="0" smtClean="0"/>
              <a:t>Goodwill</a:t>
            </a:r>
            <a:r>
              <a:rPr lang="en-US" baseline="0" dirty="0" smtClean="0"/>
              <a:t> Denver has three departments and an external program area. [Briefly describe each department] </a:t>
            </a:r>
          </a:p>
          <a:p>
            <a:endParaRPr lang="en-US" baseline="0" dirty="0" smtClean="0"/>
          </a:p>
        </p:txBody>
      </p:sp>
      <p:sp>
        <p:nvSpPr>
          <p:cNvPr id="4" name="Slide Number Placeholder 3"/>
          <p:cNvSpPr>
            <a:spLocks noGrp="1"/>
          </p:cNvSpPr>
          <p:nvPr>
            <p:ph type="sldNum" sz="quarter" idx="10"/>
          </p:nvPr>
        </p:nvSpPr>
        <p:spPr/>
        <p:txBody>
          <a:bodyPr/>
          <a:lstStyle/>
          <a:p>
            <a:fld id="{AA871E7D-F8A7-1E4A-93A0-27B802C24C47}"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smtClean="0"/>
              <a:t>Joyce</a:t>
            </a:r>
          </a:p>
          <a:p>
            <a:r>
              <a:rPr lang="en-US" sz="800" dirty="0" smtClean="0"/>
              <a:t>Goodwill had developed a logic model based on examples from other youth serving organizations</a:t>
            </a:r>
          </a:p>
          <a:p>
            <a:r>
              <a:rPr lang="en-US" sz="800" dirty="0" smtClean="0"/>
              <a:t>Covered the general program, but did not address specific components</a:t>
            </a:r>
          </a:p>
          <a:p>
            <a:r>
              <a:rPr lang="en-US" sz="800" dirty="0" smtClean="0"/>
              <a:t>Developed by management without much input from staff who were delivering services</a:t>
            </a:r>
          </a:p>
          <a:p>
            <a:r>
              <a:rPr lang="en-US" sz="800" dirty="0" smtClean="0"/>
              <a:t>Wordy </a:t>
            </a:r>
            <a:r>
              <a:rPr lang="en-US" sz="800" smtClean="0"/>
              <a:t>and complex</a:t>
            </a:r>
            <a:endParaRPr lang="en-US" sz="800" dirty="0" smtClean="0"/>
          </a:p>
        </p:txBody>
      </p:sp>
      <p:sp>
        <p:nvSpPr>
          <p:cNvPr id="4" name="Slide Number Placeholder 3"/>
          <p:cNvSpPr>
            <a:spLocks noGrp="1"/>
          </p:cNvSpPr>
          <p:nvPr>
            <p:ph type="sldNum" sz="quarter" idx="10"/>
          </p:nvPr>
        </p:nvSpPr>
        <p:spPr/>
        <p:txBody>
          <a:bodyPr/>
          <a:lstStyle/>
          <a:p>
            <a:fld id="{AA871E7D-F8A7-1E4A-93A0-27B802C24C47}" type="slidenum">
              <a:rPr lang="en-US" smtClean="0"/>
              <a:pPr/>
              <a:t>7</a:t>
            </a:fld>
            <a:endParaRPr lang="en-US" dirty="0"/>
          </a:p>
        </p:txBody>
      </p:sp>
    </p:spTree>
    <p:extLst>
      <p:ext uri="{BB962C8B-B14F-4D97-AF65-F5344CB8AC3E}">
        <p14:creationId xmlns:p14="http://schemas.microsoft.com/office/powerpoint/2010/main" xmlns="" val="4015820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r>
              <a:rPr lang="en-US" dirty="0" smtClean="0"/>
              <a:t>The first step was to create a simple,</a:t>
            </a:r>
            <a:r>
              <a:rPr lang="en-US" baseline="0" dirty="0" smtClean="0"/>
              <a:t> unified theory of change for Youth Services.</a:t>
            </a:r>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8</a:t>
            </a:fld>
            <a:endParaRPr lang="en-US" dirty="0"/>
          </a:p>
        </p:txBody>
      </p:sp>
    </p:spTree>
    <p:extLst>
      <p:ext uri="{BB962C8B-B14F-4D97-AF65-F5344CB8AC3E}">
        <p14:creationId xmlns:p14="http://schemas.microsoft.com/office/powerpoint/2010/main" xmlns="" val="1646839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r>
              <a:rPr lang="en-US" dirty="0" smtClean="0"/>
              <a:t>The</a:t>
            </a:r>
            <a:r>
              <a:rPr lang="en-US" baseline="0" dirty="0" smtClean="0"/>
              <a:t> next step was to develop specific program logic models for 11 programs within Youth Services. </a:t>
            </a:r>
            <a:r>
              <a:rPr lang="en-US" baseline="0" dirty="0" smtClean="0"/>
              <a:t>We used a process where we met with staff members involved in delivering each service.  We presented a brief training session on logic models to familiarize staff with basic concepts, which included building a logic model for baking chocolate chip cookies. Then they brainstormed the essentials of the logic model for their program.  We polished their ideas and sent a draft logic model to participants for their feedback and refinements. </a:t>
            </a:r>
          </a:p>
          <a:p>
            <a:endParaRPr lang="en-US" baseline="0" dirty="0" smtClean="0"/>
          </a:p>
          <a:p>
            <a:r>
              <a:rPr lang="en-US" baseline="0" dirty="0" smtClean="0"/>
              <a:t>During </a:t>
            </a:r>
            <a:r>
              <a:rPr lang="en-US" baseline="0" dirty="0" smtClean="0"/>
              <a:t>the process, the similarity of the outcomes for programs was evident.  This lead to the development of what we called a “super logic model” for Youth Services. </a:t>
            </a:r>
            <a:endParaRPr lang="en-US" dirty="0" smtClean="0"/>
          </a:p>
        </p:txBody>
      </p:sp>
      <p:sp>
        <p:nvSpPr>
          <p:cNvPr id="4" name="Slide Number Placeholder 3"/>
          <p:cNvSpPr>
            <a:spLocks noGrp="1"/>
          </p:cNvSpPr>
          <p:nvPr>
            <p:ph type="sldNum" sz="quarter" idx="10"/>
          </p:nvPr>
        </p:nvSpPr>
        <p:spPr/>
        <p:txBody>
          <a:bodyPr/>
          <a:lstStyle/>
          <a:p>
            <a:fld id="{AA871E7D-F8A7-1E4A-93A0-27B802C24C47}" type="slidenum">
              <a:rPr lang="en-US" smtClean="0"/>
              <a:pPr/>
              <a:t>9</a:t>
            </a:fld>
            <a:endParaRPr lang="en-US" dirty="0"/>
          </a:p>
        </p:txBody>
      </p:sp>
    </p:spTree>
    <p:extLst>
      <p:ext uri="{BB962C8B-B14F-4D97-AF65-F5344CB8AC3E}">
        <p14:creationId xmlns:p14="http://schemas.microsoft.com/office/powerpoint/2010/main" xmlns="" val="232243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0511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8"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3809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8" name="Footer Placeholder 4"/>
          <p:cNvSpPr>
            <a:spLocks noGrp="1"/>
          </p:cNvSpPr>
          <p:nvPr>
            <p:ph type="ftr" sz="quarter" idx="11"/>
          </p:nvPr>
        </p:nvSpPr>
        <p:spPr>
          <a:xfrm>
            <a:off x="3124200" y="5562600"/>
            <a:ext cx="2895600" cy="365125"/>
          </a:xfrm>
        </p:spPr>
        <p:txBody>
          <a:body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059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05936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8" name="Footer Placeholder 4"/>
          <p:cNvSpPr>
            <a:spLocks noGrp="1"/>
          </p:cNvSpPr>
          <p:nvPr>
            <p:ph type="ftr" sz="quarter" idx="11"/>
          </p:nvPr>
        </p:nvSpPr>
        <p:spPr>
          <a:xfrm>
            <a:off x="3124200" y="5562600"/>
            <a:ext cx="2895600" cy="365125"/>
          </a:xfrm>
        </p:spPr>
        <p:txBody>
          <a:body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0511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8"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94804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3733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5"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6"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1770654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1362075"/>
          </a:xfrm>
        </p:spPr>
        <p:txBody>
          <a:bodyPr anchor="t"/>
          <a:lstStyle>
            <a:lvl1pPr algn="l">
              <a:defRPr sz="40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0812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12"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3"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51723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9"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1430272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16"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7"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2275304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7" name="Footer Placeholder 4"/>
          <p:cNvSpPr>
            <a:spLocks noGrp="1"/>
          </p:cNvSpPr>
          <p:nvPr>
            <p:ph type="ftr" sz="quarter" idx="11"/>
          </p:nvPr>
        </p:nvSpPr>
        <p:spPr>
          <a:xfrm>
            <a:off x="3124200" y="5562600"/>
            <a:ext cx="2895600" cy="365125"/>
          </a:xfrm>
        </p:spPr>
        <p:txBody>
          <a:bodyPr/>
          <a:lstStyle/>
          <a:p>
            <a:endParaRPr lang="en-US" dirty="0"/>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3891278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7" name="Footer Placeholder 4"/>
          <p:cNvSpPr>
            <a:spLocks noGrp="1"/>
          </p:cNvSpPr>
          <p:nvPr>
            <p:ph type="ftr" sz="quarter" idx="11"/>
          </p:nvPr>
        </p:nvSpPr>
        <p:spPr>
          <a:xfrm>
            <a:off x="3124200" y="5562600"/>
            <a:ext cx="2895600" cy="365125"/>
          </a:xfrm>
        </p:spPr>
        <p:txBody>
          <a:bodyPr/>
          <a:lstStyle/>
          <a:p>
            <a:endParaRPr lang="en-US" dirty="0"/>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1036175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lstStyle>
            <a:lvl1pPr algn="r">
              <a:defRPr sz="2000" b="0">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38227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9" name="Footer Placeholder 4"/>
          <p:cNvSpPr>
            <a:spLocks noGrp="1"/>
          </p:cNvSpPr>
          <p:nvPr>
            <p:ph type="ftr" sz="quarter" idx="11"/>
          </p:nvPr>
        </p:nvSpPr>
        <p:spPr>
          <a:xfrm>
            <a:off x="3124200" y="5562600"/>
            <a:ext cx="2895600" cy="365125"/>
          </a:xfrm>
        </p:spPr>
        <p:txBody>
          <a:body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166724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3733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5"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6"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5262"/>
            <a:ext cx="5486400" cy="566738"/>
          </a:xfrm>
        </p:spPr>
        <p:txBody>
          <a:bodyPr anchor="b"/>
          <a:lstStyle>
            <a:lvl1pPr algn="l">
              <a:defRPr sz="20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273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5720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9" name="Footer Placeholder 4"/>
          <p:cNvSpPr>
            <a:spLocks noGrp="1"/>
          </p:cNvSpPr>
          <p:nvPr>
            <p:ph type="ftr" sz="quarter" idx="11"/>
          </p:nvPr>
        </p:nvSpPr>
        <p:spPr>
          <a:xfrm>
            <a:off x="3124200" y="5562600"/>
            <a:ext cx="2895600" cy="365125"/>
          </a:xfrm>
        </p:spPr>
        <p:txBody>
          <a:body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3656918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3809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8" name="Footer Placeholder 4"/>
          <p:cNvSpPr>
            <a:spLocks noGrp="1"/>
          </p:cNvSpPr>
          <p:nvPr>
            <p:ph type="ftr" sz="quarter" idx="11"/>
          </p:nvPr>
        </p:nvSpPr>
        <p:spPr>
          <a:xfrm>
            <a:off x="3124200" y="5562600"/>
            <a:ext cx="2895600" cy="365125"/>
          </a:xfrm>
        </p:spPr>
        <p:txBody>
          <a:body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494062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059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05936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8" name="Footer Placeholder 4"/>
          <p:cNvSpPr>
            <a:spLocks noGrp="1"/>
          </p:cNvSpPr>
          <p:nvPr>
            <p:ph type="ftr" sz="quarter" idx="11"/>
          </p:nvPr>
        </p:nvSpPr>
        <p:spPr>
          <a:xfrm>
            <a:off x="3124200" y="5562600"/>
            <a:ext cx="2895600" cy="365125"/>
          </a:xfrm>
        </p:spPr>
        <p:txBody>
          <a:body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xmlns="" val="2913676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146348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34976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543357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97216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90689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2568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6415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1362075"/>
          </a:xfrm>
        </p:spPr>
        <p:txBody>
          <a:bodyPr anchor="t"/>
          <a:lstStyle>
            <a:lvl1pPr algn="l">
              <a:defRPr sz="40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0812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12"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3"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004471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269410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996895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6379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9"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16"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7"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11/4/2011</a:t>
            </a:fld>
            <a:endParaRPr lang="en-US" dirty="0"/>
          </a:p>
        </p:txBody>
      </p:sp>
      <p:sp>
        <p:nvSpPr>
          <p:cNvPr id="7" name="Footer Placeholder 4"/>
          <p:cNvSpPr>
            <a:spLocks noGrp="1"/>
          </p:cNvSpPr>
          <p:nvPr>
            <p:ph type="ftr" sz="quarter" idx="11"/>
          </p:nvPr>
        </p:nvSpPr>
        <p:spPr>
          <a:xfrm>
            <a:off x="3124200" y="5562600"/>
            <a:ext cx="2895600" cy="365125"/>
          </a:xfrm>
        </p:spPr>
        <p:txBody>
          <a:bodyPr/>
          <a:lstStyle/>
          <a:p>
            <a:endParaRPr lang="en-US" dirty="0"/>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7" name="Footer Placeholder 4"/>
          <p:cNvSpPr>
            <a:spLocks noGrp="1"/>
          </p:cNvSpPr>
          <p:nvPr>
            <p:ph type="ftr" sz="quarter" idx="11"/>
          </p:nvPr>
        </p:nvSpPr>
        <p:spPr>
          <a:xfrm>
            <a:off x="3124200" y="5562600"/>
            <a:ext cx="2895600" cy="365125"/>
          </a:xfrm>
        </p:spPr>
        <p:txBody>
          <a:bodyPr/>
          <a:lstStyle/>
          <a:p>
            <a:endParaRPr lang="en-US" dirty="0"/>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lstStyle>
            <a:lvl1pPr algn="r">
              <a:defRPr sz="2000" b="0">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38227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9" name="Footer Placeholder 4"/>
          <p:cNvSpPr>
            <a:spLocks noGrp="1"/>
          </p:cNvSpPr>
          <p:nvPr>
            <p:ph type="ftr" sz="quarter" idx="11"/>
          </p:nvPr>
        </p:nvSpPr>
        <p:spPr>
          <a:xfrm>
            <a:off x="3124200" y="5562600"/>
            <a:ext cx="2895600" cy="365125"/>
          </a:xfrm>
        </p:spPr>
        <p:txBody>
          <a:body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5262"/>
            <a:ext cx="5486400" cy="566738"/>
          </a:xfrm>
        </p:spPr>
        <p:txBody>
          <a:bodyPr anchor="b"/>
          <a:lstStyle>
            <a:lvl1pPr algn="l">
              <a:defRPr sz="20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273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5720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11/4/2011</a:t>
            </a:fld>
            <a:endParaRPr lang="en-US" dirty="0"/>
          </a:p>
        </p:txBody>
      </p:sp>
      <p:sp>
        <p:nvSpPr>
          <p:cNvPr id="9" name="Footer Placeholder 4"/>
          <p:cNvSpPr>
            <a:spLocks noGrp="1"/>
          </p:cNvSpPr>
          <p:nvPr>
            <p:ph type="ftr" sz="quarter" idx="11"/>
          </p:nvPr>
        </p:nvSpPr>
        <p:spPr>
          <a:xfrm>
            <a:off x="3124200" y="5562600"/>
            <a:ext cx="2895600" cy="365125"/>
          </a:xfrm>
        </p:spPr>
        <p:txBody>
          <a:body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019800"/>
            <a:ext cx="9144000" cy="838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38099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5578475"/>
            <a:ext cx="2133600" cy="365125"/>
          </a:xfrm>
          <a:prstGeom prst="rect">
            <a:avLst/>
          </a:prstGeom>
        </p:spPr>
        <p:txBody>
          <a:bodyPr vert="horz" lIns="91440" tIns="45720" rIns="91440" bIns="45720" rtlCol="0" anchor="ctr"/>
          <a:lstStyle>
            <a:lvl1pPr algn="l">
              <a:defRPr sz="1200">
                <a:solidFill>
                  <a:srgbClr val="A2A4A3"/>
                </a:solidFill>
              </a:defRPr>
            </a:lvl1pPr>
          </a:lstStyle>
          <a:p>
            <a:fld id="{A549ADDE-98E8-4149-84E6-9A28F99CE161}" type="datetimeFigureOut">
              <a:rPr lang="en-US" smtClean="0"/>
              <a:pPr/>
              <a:t>11/4/2011</a:t>
            </a:fld>
            <a:endParaRPr lang="en-US" dirty="0"/>
          </a:p>
        </p:txBody>
      </p:sp>
      <p:sp>
        <p:nvSpPr>
          <p:cNvPr id="5" name="Footer Placeholder 4"/>
          <p:cNvSpPr>
            <a:spLocks noGrp="1"/>
          </p:cNvSpPr>
          <p:nvPr>
            <p:ph type="ftr" sz="quarter" idx="3"/>
          </p:nvPr>
        </p:nvSpPr>
        <p:spPr>
          <a:xfrm>
            <a:off x="3124200" y="5578475"/>
            <a:ext cx="2895600" cy="365125"/>
          </a:xfrm>
          <a:prstGeom prst="rect">
            <a:avLst/>
          </a:prstGeom>
        </p:spPr>
        <p:txBody>
          <a:bodyPr vert="horz" lIns="91440" tIns="45720" rIns="91440" bIns="45720" rtlCol="0" anchor="ctr"/>
          <a:lstStyle>
            <a:lvl1pPr algn="ctr">
              <a:defRPr sz="1200">
                <a:solidFill>
                  <a:srgbClr val="A2A4A3"/>
                </a:solidFill>
              </a:defRPr>
            </a:lvl1pPr>
          </a:lstStyle>
          <a:p>
            <a:endParaRPr lang="en-US" dirty="0"/>
          </a:p>
        </p:txBody>
      </p:sp>
      <p:sp>
        <p:nvSpPr>
          <p:cNvPr id="6" name="Slide Number Placeholder 5"/>
          <p:cNvSpPr>
            <a:spLocks noGrp="1"/>
          </p:cNvSpPr>
          <p:nvPr>
            <p:ph type="sldNum" sz="quarter" idx="4"/>
          </p:nvPr>
        </p:nvSpPr>
        <p:spPr>
          <a:xfrm>
            <a:off x="6553200" y="5578475"/>
            <a:ext cx="2133600" cy="365125"/>
          </a:xfrm>
          <a:prstGeom prst="rect">
            <a:avLst/>
          </a:prstGeom>
        </p:spPr>
        <p:txBody>
          <a:bodyPr vert="horz" lIns="91440" tIns="45720" rIns="91440" bIns="45720" rtlCol="0" anchor="ctr"/>
          <a:lstStyle>
            <a:lvl1pPr algn="r">
              <a:defRPr sz="1200">
                <a:solidFill>
                  <a:srgbClr val="A2A4A3"/>
                </a:solidFill>
              </a:defRPr>
            </a:lvl1pPr>
          </a:lstStyle>
          <a:p>
            <a:fld id="{9E3EFB43-BEAF-4970-A06C-24B01B76FA99}" type="slidenum">
              <a:rPr lang="en-US" smtClean="0"/>
              <a:pPr/>
              <a:t>‹#›</a:t>
            </a:fld>
            <a:endParaRPr lang="en-US" dirty="0"/>
          </a:p>
        </p:txBody>
      </p:sp>
      <p:pic>
        <p:nvPicPr>
          <p:cNvPr id="12" name="Picture 11" descr="ucd_cmyk_h1r.eps"/>
          <p:cNvPicPr>
            <a:picLocks noChangeAspect="1"/>
          </p:cNvPicPr>
          <p:nvPr/>
        </p:nvPicPr>
        <p:blipFill>
          <a:blip r:embed="rId13" cstate="print"/>
          <a:stretch>
            <a:fillRect/>
          </a:stretch>
        </p:blipFill>
        <p:spPr>
          <a:xfrm>
            <a:off x="228600" y="6172200"/>
            <a:ext cx="2395728" cy="4876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HelveticaNeueLT Std"/>
          <a:ea typeface="+mj-ea"/>
          <a:cs typeface="HelveticaNeueLT Std"/>
        </a:defRPr>
      </a:lvl1pPr>
    </p:titleStyle>
    <p:bodyStyle>
      <a:lvl1pPr marL="342900" indent="-342900" algn="l" defTabSz="914400" rtl="0" eaLnBrk="1" latinLnBrk="0" hangingPunct="1">
        <a:spcBef>
          <a:spcPct val="20000"/>
        </a:spcBef>
        <a:buFont typeface="Arial" pitchFamily="34" charset="0"/>
        <a:buChar char="•"/>
        <a:defRPr sz="2800" b="0" i="0" kern="1200">
          <a:solidFill>
            <a:srgbClr val="565A5C"/>
          </a:solidFill>
          <a:latin typeface="HelveticaNeueLT Std"/>
          <a:ea typeface="+mn-ea"/>
          <a:cs typeface="HelveticaNeueLT Std"/>
        </a:defRPr>
      </a:lvl1pPr>
      <a:lvl2pPr marL="742950" indent="-285750" algn="l" defTabSz="914400" rtl="0" eaLnBrk="1" latinLnBrk="0" hangingPunct="1">
        <a:spcBef>
          <a:spcPct val="20000"/>
        </a:spcBef>
        <a:buFont typeface="Arial" pitchFamily="34" charset="0"/>
        <a:buChar char="–"/>
        <a:defRPr sz="2600" b="0" kern="1200">
          <a:solidFill>
            <a:srgbClr val="565A5C"/>
          </a:solidFill>
          <a:latin typeface="HelveticaNeueLT Std"/>
          <a:ea typeface="+mn-ea"/>
          <a:cs typeface="HelveticaNeueLT Std"/>
        </a:defRPr>
      </a:lvl2pPr>
      <a:lvl3pPr marL="1143000" indent="-228600" algn="l" defTabSz="914400" rtl="0" eaLnBrk="1" latinLnBrk="0" hangingPunct="1">
        <a:spcBef>
          <a:spcPct val="20000"/>
        </a:spcBef>
        <a:buFont typeface="Arial" pitchFamily="34" charset="0"/>
        <a:buChar char="•"/>
        <a:defRPr sz="2400" b="0" i="1" kern="1200">
          <a:solidFill>
            <a:srgbClr val="565A5C"/>
          </a:solidFill>
          <a:latin typeface="HelveticaNeueLT Std"/>
          <a:ea typeface="+mn-ea"/>
          <a:cs typeface="HelveticaNeueLT Std"/>
        </a:defRPr>
      </a:lvl3pPr>
      <a:lvl4pPr marL="1600200" indent="-228600" algn="l" defTabSz="914400" rtl="0" eaLnBrk="1" latinLnBrk="0" hangingPunct="1">
        <a:spcBef>
          <a:spcPct val="20000"/>
        </a:spcBef>
        <a:buFont typeface="Arial" pitchFamily="34" charset="0"/>
        <a:buChar char="–"/>
        <a:defRPr sz="2000" b="0" kern="1200">
          <a:solidFill>
            <a:srgbClr val="565A5C"/>
          </a:solidFill>
          <a:latin typeface="HelveticaNeueLT Std"/>
          <a:ea typeface="+mn-ea"/>
          <a:cs typeface="HelveticaNeueLT Std"/>
        </a:defRPr>
      </a:lvl4pPr>
      <a:lvl5pPr marL="2057400" indent="-228600" algn="l" defTabSz="914400" rtl="0" eaLnBrk="1" latinLnBrk="0" hangingPunct="1">
        <a:spcBef>
          <a:spcPct val="20000"/>
        </a:spcBef>
        <a:buFont typeface="Arial" pitchFamily="34" charset="0"/>
        <a:buChar char="»"/>
        <a:defRPr sz="2000" b="0" kern="1200">
          <a:solidFill>
            <a:srgbClr val="565A5C"/>
          </a:solidFill>
          <a:latin typeface="HelveticaNeueLT Std"/>
          <a:ea typeface="+mn-ea"/>
          <a:cs typeface="HelveticaNeueLT Std"/>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019800"/>
            <a:ext cx="9144000" cy="838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38099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5578475"/>
            <a:ext cx="2133600" cy="365125"/>
          </a:xfrm>
          <a:prstGeom prst="rect">
            <a:avLst/>
          </a:prstGeom>
        </p:spPr>
        <p:txBody>
          <a:bodyPr vert="horz" lIns="91440" tIns="45720" rIns="91440" bIns="45720" rtlCol="0" anchor="ctr"/>
          <a:lstStyle>
            <a:lvl1pPr algn="l">
              <a:defRPr sz="1200">
                <a:solidFill>
                  <a:srgbClr val="A2A4A3"/>
                </a:solidFill>
              </a:defRPr>
            </a:lvl1pPr>
          </a:lstStyle>
          <a:p>
            <a:fld id="{A549ADDE-98E8-4149-84E6-9A28F99CE161}" type="datetimeFigureOut">
              <a:rPr lang="en-US" smtClean="0"/>
              <a:pPr/>
              <a:t>11/4/2011</a:t>
            </a:fld>
            <a:endParaRPr lang="en-US" dirty="0"/>
          </a:p>
        </p:txBody>
      </p:sp>
      <p:sp>
        <p:nvSpPr>
          <p:cNvPr id="5" name="Footer Placeholder 4"/>
          <p:cNvSpPr>
            <a:spLocks noGrp="1"/>
          </p:cNvSpPr>
          <p:nvPr>
            <p:ph type="ftr" sz="quarter" idx="3"/>
          </p:nvPr>
        </p:nvSpPr>
        <p:spPr>
          <a:xfrm>
            <a:off x="3124200" y="5578475"/>
            <a:ext cx="2895600" cy="365125"/>
          </a:xfrm>
          <a:prstGeom prst="rect">
            <a:avLst/>
          </a:prstGeom>
        </p:spPr>
        <p:txBody>
          <a:bodyPr vert="horz" lIns="91440" tIns="45720" rIns="91440" bIns="45720" rtlCol="0" anchor="ctr"/>
          <a:lstStyle>
            <a:lvl1pPr algn="ctr">
              <a:defRPr sz="1200">
                <a:solidFill>
                  <a:srgbClr val="A2A4A3"/>
                </a:solidFill>
              </a:defRPr>
            </a:lvl1pPr>
          </a:lstStyle>
          <a:p>
            <a:endParaRPr lang="en-US" dirty="0"/>
          </a:p>
        </p:txBody>
      </p:sp>
      <p:sp>
        <p:nvSpPr>
          <p:cNvPr id="6" name="Slide Number Placeholder 5"/>
          <p:cNvSpPr>
            <a:spLocks noGrp="1"/>
          </p:cNvSpPr>
          <p:nvPr>
            <p:ph type="sldNum" sz="quarter" idx="4"/>
          </p:nvPr>
        </p:nvSpPr>
        <p:spPr>
          <a:xfrm>
            <a:off x="6553200" y="5578475"/>
            <a:ext cx="2133600" cy="365125"/>
          </a:xfrm>
          <a:prstGeom prst="rect">
            <a:avLst/>
          </a:prstGeom>
        </p:spPr>
        <p:txBody>
          <a:bodyPr vert="horz" lIns="91440" tIns="45720" rIns="91440" bIns="45720" rtlCol="0" anchor="ctr"/>
          <a:lstStyle>
            <a:lvl1pPr algn="r">
              <a:defRPr sz="1200">
                <a:solidFill>
                  <a:srgbClr val="A2A4A3"/>
                </a:solidFill>
              </a:defRPr>
            </a:lvl1pPr>
          </a:lstStyle>
          <a:p>
            <a:fld id="{9E3EFB43-BEAF-4970-A06C-24B01B76FA99}" type="slidenum">
              <a:rPr lang="en-US" smtClean="0"/>
              <a:pPr/>
              <a:t>‹#›</a:t>
            </a:fld>
            <a:endParaRPr lang="en-US" dirty="0"/>
          </a:p>
        </p:txBody>
      </p:sp>
      <p:pic>
        <p:nvPicPr>
          <p:cNvPr id="12" name="Picture 11" descr="ucd_cmyk_h1r.eps"/>
          <p:cNvPicPr>
            <a:picLocks noChangeAspect="1"/>
          </p:cNvPicPr>
          <p:nvPr/>
        </p:nvPicPr>
        <p:blipFill>
          <a:blip r:embed="rId13" cstate="print"/>
          <a:stretch>
            <a:fillRect/>
          </a:stretch>
        </p:blipFill>
        <p:spPr>
          <a:xfrm>
            <a:off x="228600" y="6172200"/>
            <a:ext cx="2395728" cy="487680"/>
          </a:xfrm>
          <a:prstGeom prst="rect">
            <a:avLst/>
          </a:prstGeom>
        </p:spPr>
      </p:pic>
    </p:spTree>
    <p:extLst>
      <p:ext uri="{BB962C8B-B14F-4D97-AF65-F5344CB8AC3E}">
        <p14:creationId xmlns:p14="http://schemas.microsoft.com/office/powerpoint/2010/main" xmlns="" val="884040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HelveticaNeueLT Std"/>
          <a:ea typeface="+mj-ea"/>
          <a:cs typeface="HelveticaNeueLT Std"/>
        </a:defRPr>
      </a:lvl1pPr>
    </p:titleStyle>
    <p:bodyStyle>
      <a:lvl1pPr marL="342900" indent="-342900" algn="l" defTabSz="914400" rtl="0" eaLnBrk="1" latinLnBrk="0" hangingPunct="1">
        <a:spcBef>
          <a:spcPct val="20000"/>
        </a:spcBef>
        <a:buFont typeface="Arial" pitchFamily="34" charset="0"/>
        <a:buChar char="•"/>
        <a:defRPr sz="2800" b="0" i="0" kern="1200">
          <a:solidFill>
            <a:srgbClr val="565A5C"/>
          </a:solidFill>
          <a:latin typeface="HelveticaNeueLT Std"/>
          <a:ea typeface="+mn-ea"/>
          <a:cs typeface="HelveticaNeueLT Std"/>
        </a:defRPr>
      </a:lvl1pPr>
      <a:lvl2pPr marL="742950" indent="-285750" algn="l" defTabSz="914400" rtl="0" eaLnBrk="1" latinLnBrk="0" hangingPunct="1">
        <a:spcBef>
          <a:spcPct val="20000"/>
        </a:spcBef>
        <a:buFont typeface="Arial" pitchFamily="34" charset="0"/>
        <a:buChar char="–"/>
        <a:defRPr sz="2600" b="0" kern="1200">
          <a:solidFill>
            <a:srgbClr val="565A5C"/>
          </a:solidFill>
          <a:latin typeface="HelveticaNeueLT Std"/>
          <a:ea typeface="+mn-ea"/>
          <a:cs typeface="HelveticaNeueLT Std"/>
        </a:defRPr>
      </a:lvl2pPr>
      <a:lvl3pPr marL="1143000" indent="-228600" algn="l" defTabSz="914400" rtl="0" eaLnBrk="1" latinLnBrk="0" hangingPunct="1">
        <a:spcBef>
          <a:spcPct val="20000"/>
        </a:spcBef>
        <a:buFont typeface="Arial" pitchFamily="34" charset="0"/>
        <a:buChar char="•"/>
        <a:defRPr sz="2400" b="0" i="1" kern="1200">
          <a:solidFill>
            <a:srgbClr val="565A5C"/>
          </a:solidFill>
          <a:latin typeface="HelveticaNeueLT Std"/>
          <a:ea typeface="+mn-ea"/>
          <a:cs typeface="HelveticaNeueLT Std"/>
        </a:defRPr>
      </a:lvl3pPr>
      <a:lvl4pPr marL="1600200" indent="-228600" algn="l" defTabSz="914400" rtl="0" eaLnBrk="1" latinLnBrk="0" hangingPunct="1">
        <a:spcBef>
          <a:spcPct val="20000"/>
        </a:spcBef>
        <a:buFont typeface="Arial" pitchFamily="34" charset="0"/>
        <a:buChar char="–"/>
        <a:defRPr sz="2000" b="0" kern="1200">
          <a:solidFill>
            <a:srgbClr val="565A5C"/>
          </a:solidFill>
          <a:latin typeface="HelveticaNeueLT Std"/>
          <a:ea typeface="+mn-ea"/>
          <a:cs typeface="HelveticaNeueLT Std"/>
        </a:defRPr>
      </a:lvl4pPr>
      <a:lvl5pPr marL="2057400" indent="-228600" algn="l" defTabSz="914400" rtl="0" eaLnBrk="1" latinLnBrk="0" hangingPunct="1">
        <a:spcBef>
          <a:spcPct val="20000"/>
        </a:spcBef>
        <a:buFont typeface="Arial" pitchFamily="34" charset="0"/>
        <a:buChar char="»"/>
        <a:defRPr sz="2000" b="0" kern="1200">
          <a:solidFill>
            <a:srgbClr val="565A5C"/>
          </a:solidFill>
          <a:latin typeface="HelveticaNeueLT Std"/>
          <a:ea typeface="+mn-ea"/>
          <a:cs typeface="HelveticaNeueLT Std"/>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70604-AC33-4ED3-A4AE-EBF54C36B1E4}" type="datetimeFigureOut">
              <a:rPr lang="en-US" smtClean="0">
                <a:solidFill>
                  <a:prstClr val="black">
                    <a:tint val="75000"/>
                  </a:prstClr>
                </a:solidFill>
              </a:rPr>
              <a:pPr/>
              <a:t>11/4/2011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8541A-4FED-4E9D-82CE-D05DD5818A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122108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0"/>
            <a:ext cx="9144000" cy="1874017"/>
          </a:xfrm>
          <a:prstGeom prst="rect">
            <a:avLst/>
          </a:prstGeom>
          <a:solidFill>
            <a:srgbClr val="D3B979"/>
          </a:solidFill>
        </p:spPr>
        <p:txBody>
          <a:bodyPr wrap="square">
            <a:spAutoFit/>
          </a:bodyPr>
          <a:lstStyle/>
          <a:p>
            <a:pPr marL="4229100" defTabSz="858838">
              <a:lnSpc>
                <a:spcPts val="2800"/>
              </a:lnSpc>
            </a:pPr>
            <a:r>
              <a:rPr lang="en-US" b="1" dirty="0" smtClean="0">
                <a:solidFill>
                  <a:srgbClr val="FFFFFF"/>
                </a:solidFill>
              </a:rPr>
              <a:t>A Presentation at the </a:t>
            </a:r>
          </a:p>
          <a:p>
            <a:pPr marL="4229100" defTabSz="858838">
              <a:lnSpc>
                <a:spcPts val="2800"/>
              </a:lnSpc>
            </a:pPr>
            <a:r>
              <a:rPr lang="en-US" b="1" dirty="0" smtClean="0">
                <a:solidFill>
                  <a:srgbClr val="FFFFFF"/>
                </a:solidFill>
              </a:rPr>
              <a:t>American Evaluation Association </a:t>
            </a:r>
          </a:p>
          <a:p>
            <a:pPr marL="4229100" defTabSz="858838">
              <a:lnSpc>
                <a:spcPts val="2800"/>
              </a:lnSpc>
            </a:pPr>
            <a:r>
              <a:rPr lang="en-US" b="1" dirty="0" smtClean="0">
                <a:solidFill>
                  <a:srgbClr val="FFFFFF"/>
                </a:solidFill>
              </a:rPr>
              <a:t>Annual Conference</a:t>
            </a:r>
          </a:p>
          <a:p>
            <a:pPr marL="4229100" defTabSz="858838">
              <a:lnSpc>
                <a:spcPts val="2800"/>
              </a:lnSpc>
            </a:pPr>
            <a:r>
              <a:rPr lang="en-US" b="1" dirty="0" smtClean="0">
                <a:solidFill>
                  <a:srgbClr val="FFFFFF"/>
                </a:solidFill>
                <a:cs typeface="HelveticaNeueLT Std Med"/>
              </a:rPr>
              <a:t>November 5, 2011</a:t>
            </a:r>
          </a:p>
          <a:p>
            <a:pPr>
              <a:lnSpc>
                <a:spcPts val="2800"/>
              </a:lnSpc>
            </a:pPr>
            <a:endParaRPr lang="en-US" b="1" dirty="0" smtClean="0">
              <a:solidFill>
                <a:schemeClr val="bg1">
                  <a:lumMod val="65000"/>
                </a:schemeClr>
              </a:solidFill>
              <a:cs typeface="HelveticaNeueLT Std Med"/>
            </a:endParaRPr>
          </a:p>
        </p:txBody>
      </p:sp>
      <p:sp>
        <p:nvSpPr>
          <p:cNvPr id="6" name="Rectangle 5"/>
          <p:cNvSpPr/>
          <p:nvPr/>
        </p:nvSpPr>
        <p:spPr>
          <a:xfrm>
            <a:off x="762000" y="990600"/>
            <a:ext cx="7010400" cy="1138773"/>
          </a:xfrm>
          <a:prstGeom prst="rect">
            <a:avLst/>
          </a:prstGeom>
        </p:spPr>
        <p:txBody>
          <a:bodyPr wrap="square">
            <a:spAutoFit/>
          </a:bodyPr>
          <a:lstStyle/>
          <a:p>
            <a:r>
              <a:rPr lang="en-US" sz="3200" b="1" dirty="0" smtClean="0"/>
              <a:t>Building a “Super” Logic Model</a:t>
            </a:r>
            <a:r>
              <a:rPr lang="en-US" b="1" dirty="0" smtClean="0"/>
              <a:t>:  Developing a System of Tiered Logic Models to Identify </a:t>
            </a:r>
          </a:p>
          <a:p>
            <a:r>
              <a:rPr lang="en-US" b="1" dirty="0" smtClean="0"/>
              <a:t>Key Outcomes in a Large Nonprofit Organization</a:t>
            </a:r>
            <a:r>
              <a:rPr lang="en-US" dirty="0" smtClean="0"/>
              <a:t> </a:t>
            </a:r>
            <a:endParaRPr lang="en-US" dirty="0"/>
          </a:p>
        </p:txBody>
      </p:sp>
      <p:sp>
        <p:nvSpPr>
          <p:cNvPr id="7" name="TextBox 6"/>
          <p:cNvSpPr txBox="1"/>
          <p:nvPr/>
        </p:nvSpPr>
        <p:spPr>
          <a:xfrm>
            <a:off x="228600" y="4419600"/>
            <a:ext cx="5105400" cy="830997"/>
          </a:xfrm>
          <a:prstGeom prst="rect">
            <a:avLst/>
          </a:prstGeom>
          <a:noFill/>
        </p:spPr>
        <p:txBody>
          <a:bodyPr wrap="square" rtlCol="0">
            <a:spAutoFit/>
          </a:bodyPr>
          <a:lstStyle/>
          <a:p>
            <a:r>
              <a:rPr lang="en-US" sz="1600" dirty="0" smtClean="0"/>
              <a:t>Susan Connors &amp; Amelia Challender </a:t>
            </a:r>
          </a:p>
          <a:p>
            <a:pPr marL="455613"/>
            <a:r>
              <a:rPr lang="en-US" sz="1600" dirty="0" smtClean="0"/>
              <a:t>The Evaluation Center</a:t>
            </a:r>
          </a:p>
          <a:p>
            <a:pPr marL="455613"/>
            <a:r>
              <a:rPr lang="en-US" sz="1600" dirty="0" smtClean="0"/>
              <a:t>School of Education and Human Development </a:t>
            </a:r>
          </a:p>
        </p:txBody>
      </p:sp>
      <p:pic>
        <p:nvPicPr>
          <p:cNvPr id="8" name="Picture 7"/>
          <p:cNvPicPr>
            <a:picLocks noChangeAspect="1"/>
          </p:cNvPicPr>
          <p:nvPr/>
        </p:nvPicPr>
        <p:blipFill>
          <a:blip r:embed="rId3" cstate="print"/>
          <a:stretch>
            <a:fillRect/>
          </a:stretch>
        </p:blipFill>
        <p:spPr>
          <a:xfrm>
            <a:off x="7772400" y="4419600"/>
            <a:ext cx="813847" cy="1066800"/>
          </a:xfrm>
          <a:prstGeom prst="rect">
            <a:avLst/>
          </a:prstGeom>
        </p:spPr>
      </p:pic>
      <p:sp>
        <p:nvSpPr>
          <p:cNvPr id="9" name="TextBox 8"/>
          <p:cNvSpPr txBox="1"/>
          <p:nvPr/>
        </p:nvSpPr>
        <p:spPr>
          <a:xfrm>
            <a:off x="5562600" y="4419600"/>
            <a:ext cx="2362200" cy="584776"/>
          </a:xfrm>
          <a:prstGeom prst="rect">
            <a:avLst/>
          </a:prstGeom>
          <a:noFill/>
        </p:spPr>
        <p:txBody>
          <a:bodyPr wrap="square" rtlCol="0">
            <a:spAutoFit/>
          </a:bodyPr>
          <a:lstStyle/>
          <a:p>
            <a:r>
              <a:rPr lang="en-US" sz="1600" dirty="0" smtClean="0"/>
              <a:t>Joyce Schlose</a:t>
            </a:r>
          </a:p>
          <a:p>
            <a:pPr marL="455613"/>
            <a:r>
              <a:rPr lang="en-US" sz="1600" dirty="0" smtClean="0"/>
              <a:t>Goodwill Denver </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9584"/>
            <a:ext cx="9144000" cy="1219200"/>
          </a:xfrm>
          <a:prstGeom prst="rect">
            <a:avLst/>
          </a:prstGeom>
          <a:solidFill>
            <a:srgbClr val="D3B979"/>
          </a:solidFill>
        </p:spPr>
        <p:txBody>
          <a:bodyPr vert="horz" lIns="91440" tIns="45720" rIns="91440" bIns="45720" rtlCol="0" anchor="b" anchorCtr="0">
            <a:normAutofit fontScale="97500"/>
          </a:bodyPr>
          <a:lstStyle>
            <a:lvl1pPr algn="l" defTabSz="914400" rtl="0" eaLnBrk="1" latinLnBrk="0" hangingPunct="1">
              <a:spcBef>
                <a:spcPct val="0"/>
              </a:spcBef>
              <a:buNone/>
              <a:defRPr sz="4000" kern="1200">
                <a:solidFill>
                  <a:schemeClr val="tx1"/>
                </a:solidFill>
                <a:latin typeface="HelveticaNeueLT Std"/>
                <a:ea typeface="+mj-ea"/>
                <a:cs typeface="HelveticaNeueLT Std"/>
              </a:defRPr>
            </a:lvl1pPr>
          </a:lstStyle>
          <a:p>
            <a:r>
              <a:rPr lang="en-US" dirty="0" smtClean="0">
                <a:solidFill>
                  <a:srgbClr val="FFFFFF"/>
                </a:solidFill>
              </a:rPr>
              <a:t>Youth </a:t>
            </a:r>
            <a:r>
              <a:rPr lang="en-US" dirty="0" smtClean="0">
                <a:solidFill>
                  <a:srgbClr val="FFFFFF"/>
                </a:solidFill>
              </a:rPr>
              <a:t>Services Logic Model</a:t>
            </a:r>
            <a:endParaRPr lang="en-US" dirty="0">
              <a:solidFill>
                <a:srgbClr val="FFFFFF"/>
              </a:solidFill>
            </a:endParaRPr>
          </a:p>
        </p:txBody>
      </p:sp>
      <p:graphicFrame>
        <p:nvGraphicFramePr>
          <p:cNvPr id="5" name="Diagram 4"/>
          <p:cNvGraphicFramePr/>
          <p:nvPr>
            <p:extLst>
              <p:ext uri="{D42A27DB-BD31-4B8C-83A1-F6EECF244321}">
                <p14:modId xmlns:p14="http://schemas.microsoft.com/office/powerpoint/2010/main" xmlns="" val="402801137"/>
              </p:ext>
            </p:extLst>
          </p:nvPr>
        </p:nvGraphicFramePr>
        <p:xfrm>
          <a:off x="196231" y="1179616"/>
          <a:ext cx="8769350" cy="4781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49308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 1"/>
          <p:cNvGraphicFramePr/>
          <p:nvPr>
            <p:extLst>
              <p:ext uri="{D42A27DB-BD31-4B8C-83A1-F6EECF244321}">
                <p14:modId xmlns:p14="http://schemas.microsoft.com/office/powerpoint/2010/main" xmlns="" val="3675251104"/>
              </p:ext>
            </p:extLst>
          </p:nvPr>
        </p:nvGraphicFramePr>
        <p:xfrm>
          <a:off x="152400" y="76200"/>
          <a:ext cx="8827135"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36554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9584"/>
            <a:ext cx="9144000" cy="1219200"/>
          </a:xfrm>
          <a:prstGeom prst="rect">
            <a:avLst/>
          </a:prstGeom>
          <a:solidFill>
            <a:srgbClr val="D3B979"/>
          </a:solidFill>
        </p:spPr>
        <p:txBody>
          <a:bodyPr vert="horz" lIns="91440" tIns="45720" rIns="91440" bIns="45720" rtlCol="0" anchor="b" anchorCtr="0">
            <a:normAutofit fontScale="97500"/>
          </a:bodyPr>
          <a:lstStyle>
            <a:lvl1pPr algn="l" defTabSz="914400" rtl="0" eaLnBrk="1" latinLnBrk="0" hangingPunct="1">
              <a:spcBef>
                <a:spcPct val="0"/>
              </a:spcBef>
              <a:buNone/>
              <a:defRPr sz="4000" kern="1200">
                <a:solidFill>
                  <a:schemeClr val="tx1"/>
                </a:solidFill>
                <a:latin typeface="HelveticaNeueLT Std"/>
                <a:ea typeface="+mj-ea"/>
                <a:cs typeface="HelveticaNeueLT Std"/>
              </a:defRPr>
            </a:lvl1pPr>
          </a:lstStyle>
          <a:p>
            <a:r>
              <a:rPr lang="en-US" dirty="0" smtClean="0">
                <a:solidFill>
                  <a:srgbClr val="FFFFFF"/>
                </a:solidFill>
              </a:rPr>
              <a:t>Career Development Logic Model</a:t>
            </a:r>
            <a:endParaRPr lang="en-US" dirty="0">
              <a:solidFill>
                <a:srgbClr val="FFFFFF"/>
              </a:solidFill>
            </a:endParaRPr>
          </a:p>
        </p:txBody>
      </p:sp>
      <p:graphicFrame>
        <p:nvGraphicFramePr>
          <p:cNvPr id="5" name="Diagram 4"/>
          <p:cNvGraphicFramePr/>
          <p:nvPr>
            <p:extLst>
              <p:ext uri="{D42A27DB-BD31-4B8C-83A1-F6EECF244321}">
                <p14:modId xmlns:p14="http://schemas.microsoft.com/office/powerpoint/2010/main" xmlns="" val="236400645"/>
              </p:ext>
            </p:extLst>
          </p:nvPr>
        </p:nvGraphicFramePr>
        <p:xfrm>
          <a:off x="196231" y="1179616"/>
          <a:ext cx="8769350" cy="4781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49308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9584"/>
            <a:ext cx="9144000" cy="1219200"/>
          </a:xfrm>
          <a:prstGeom prst="rect">
            <a:avLst/>
          </a:prstGeom>
          <a:solidFill>
            <a:srgbClr val="D3B979"/>
          </a:solidFill>
        </p:spPr>
        <p:txBody>
          <a:bodyPr vert="horz" lIns="91440" tIns="45720" rIns="91440" bIns="45720" rtlCol="0" anchor="b" anchorCtr="0">
            <a:normAutofit fontScale="97500"/>
          </a:bodyPr>
          <a:lstStyle>
            <a:lvl1pPr algn="l" defTabSz="914400" rtl="0" eaLnBrk="1" latinLnBrk="0" hangingPunct="1">
              <a:spcBef>
                <a:spcPct val="0"/>
              </a:spcBef>
              <a:buNone/>
              <a:defRPr sz="4000" kern="1200">
                <a:solidFill>
                  <a:schemeClr val="tx1"/>
                </a:solidFill>
                <a:latin typeface="HelveticaNeueLT Std"/>
                <a:ea typeface="+mj-ea"/>
                <a:cs typeface="HelveticaNeueLT Std"/>
              </a:defRPr>
            </a:lvl1pPr>
          </a:lstStyle>
          <a:p>
            <a:r>
              <a:rPr lang="en-US" dirty="0" smtClean="0">
                <a:solidFill>
                  <a:srgbClr val="FFFFFF"/>
                </a:solidFill>
              </a:rPr>
              <a:t>Community Employment Logic Model</a:t>
            </a:r>
            <a:endParaRPr lang="en-US" dirty="0">
              <a:solidFill>
                <a:srgbClr val="FFFFFF"/>
              </a:solidFill>
            </a:endParaRPr>
          </a:p>
        </p:txBody>
      </p:sp>
      <p:graphicFrame>
        <p:nvGraphicFramePr>
          <p:cNvPr id="5" name="Diagram 4"/>
          <p:cNvGraphicFramePr/>
          <p:nvPr>
            <p:extLst>
              <p:ext uri="{D42A27DB-BD31-4B8C-83A1-F6EECF244321}">
                <p14:modId xmlns:p14="http://schemas.microsoft.com/office/powerpoint/2010/main" xmlns="" val="3874459830"/>
              </p:ext>
            </p:extLst>
          </p:nvPr>
        </p:nvGraphicFramePr>
        <p:xfrm>
          <a:off x="196231" y="1179616"/>
          <a:ext cx="8769350" cy="4781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49308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 1"/>
          <p:cNvGraphicFramePr/>
          <p:nvPr>
            <p:extLst>
              <p:ext uri="{D42A27DB-BD31-4B8C-83A1-F6EECF244321}">
                <p14:modId xmlns:p14="http://schemas.microsoft.com/office/powerpoint/2010/main" xmlns="" val="3675251104"/>
              </p:ext>
            </p:extLst>
          </p:nvPr>
        </p:nvGraphicFramePr>
        <p:xfrm>
          <a:off x="152400" y="76200"/>
          <a:ext cx="8827135"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36554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9584"/>
            <a:ext cx="9144000" cy="1219200"/>
          </a:xfrm>
          <a:prstGeom prst="rect">
            <a:avLst/>
          </a:prstGeom>
          <a:solidFill>
            <a:srgbClr val="D3B979"/>
          </a:solidFill>
        </p:spPr>
        <p:txBody>
          <a:bodyPr vert="horz" lIns="91440" tIns="45720" rIns="91440" bIns="45720" rtlCol="0" anchor="b" anchorCtr="0">
            <a:normAutofit fontScale="97500"/>
          </a:bodyPr>
          <a:lstStyle>
            <a:lvl1pPr algn="l" defTabSz="914400" rtl="0" eaLnBrk="1" latinLnBrk="0" hangingPunct="1">
              <a:spcBef>
                <a:spcPct val="0"/>
              </a:spcBef>
              <a:buNone/>
              <a:defRPr sz="4000" kern="1200">
                <a:solidFill>
                  <a:schemeClr val="tx1"/>
                </a:solidFill>
                <a:latin typeface="HelveticaNeueLT Std"/>
                <a:ea typeface="+mj-ea"/>
                <a:cs typeface="HelveticaNeueLT Std"/>
              </a:defRPr>
            </a:lvl1pPr>
          </a:lstStyle>
          <a:p>
            <a:r>
              <a:rPr lang="en-US" dirty="0" smtClean="0">
                <a:solidFill>
                  <a:srgbClr val="FFFFFF"/>
                </a:solidFill>
              </a:rPr>
              <a:t>Workforce Division Super Logic Model</a:t>
            </a:r>
            <a:endParaRPr lang="en-US" dirty="0">
              <a:solidFill>
                <a:srgbClr val="FFFFFF"/>
              </a:solidFill>
            </a:endParaRPr>
          </a:p>
        </p:txBody>
      </p:sp>
      <p:graphicFrame>
        <p:nvGraphicFramePr>
          <p:cNvPr id="5" name="Diagram 4"/>
          <p:cNvGraphicFramePr/>
          <p:nvPr>
            <p:extLst>
              <p:ext uri="{D42A27DB-BD31-4B8C-83A1-F6EECF244321}">
                <p14:modId xmlns:p14="http://schemas.microsoft.com/office/powerpoint/2010/main" xmlns="" val="3376167322"/>
              </p:ext>
            </p:extLst>
          </p:nvPr>
        </p:nvGraphicFramePr>
        <p:xfrm>
          <a:off x="0" y="1179616"/>
          <a:ext cx="8965581" cy="4781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0"/>
            <a:ext cx="9144000" cy="1143000"/>
          </a:xfrm>
          <a:solidFill>
            <a:srgbClr val="D3B979"/>
          </a:solidFill>
        </p:spPr>
        <p:txBody>
          <a:bodyPr/>
          <a:lstStyle/>
          <a:p>
            <a:r>
              <a:rPr lang="en-US" dirty="0" smtClean="0">
                <a:solidFill>
                  <a:schemeClr val="bg1"/>
                </a:solidFill>
              </a:rPr>
              <a:t>Stakeholder Benefits and Challenges</a:t>
            </a:r>
            <a:endParaRPr lang="en-US" dirty="0">
              <a:solidFill>
                <a:schemeClr val="bg1"/>
              </a:solidFill>
            </a:endParaRPr>
          </a:p>
        </p:txBody>
      </p:sp>
      <p:sp>
        <p:nvSpPr>
          <p:cNvPr id="4" name="Text Placeholder 3"/>
          <p:cNvSpPr>
            <a:spLocks noGrp="1"/>
          </p:cNvSpPr>
          <p:nvPr>
            <p:ph type="body" idx="1"/>
          </p:nvPr>
        </p:nvSpPr>
        <p:spPr/>
        <p:txBody>
          <a:bodyPr/>
          <a:lstStyle/>
          <a:p>
            <a:r>
              <a:rPr lang="en-US" dirty="0" smtClean="0"/>
              <a:t>Benefits</a:t>
            </a:r>
            <a:endParaRPr lang="en-US" dirty="0"/>
          </a:p>
        </p:txBody>
      </p:sp>
      <p:sp>
        <p:nvSpPr>
          <p:cNvPr id="5" name="Content Placeholder 4"/>
          <p:cNvSpPr>
            <a:spLocks noGrp="1"/>
          </p:cNvSpPr>
          <p:nvPr>
            <p:ph sz="half" idx="2"/>
          </p:nvPr>
        </p:nvSpPr>
        <p:spPr/>
        <p:txBody>
          <a:bodyPr>
            <a:normAutofit/>
          </a:bodyPr>
          <a:lstStyle/>
          <a:p>
            <a:r>
              <a:rPr lang="en-US" dirty="0"/>
              <a:t>Trustworthiness </a:t>
            </a:r>
          </a:p>
          <a:p>
            <a:r>
              <a:rPr lang="en-US" dirty="0"/>
              <a:t>Teambuilding</a:t>
            </a:r>
          </a:p>
          <a:p>
            <a:r>
              <a:rPr lang="en-US" dirty="0"/>
              <a:t>Time, Talent and Treasure</a:t>
            </a:r>
          </a:p>
        </p:txBody>
      </p:sp>
      <p:sp>
        <p:nvSpPr>
          <p:cNvPr id="6" name="Text Placeholder 5"/>
          <p:cNvSpPr>
            <a:spLocks noGrp="1"/>
          </p:cNvSpPr>
          <p:nvPr>
            <p:ph type="body" sz="quarter" idx="3"/>
          </p:nvPr>
        </p:nvSpPr>
        <p:spPr/>
        <p:txBody>
          <a:bodyPr/>
          <a:lstStyle/>
          <a:p>
            <a:r>
              <a:rPr lang="en-US" dirty="0" smtClean="0"/>
              <a:t>Challenges</a:t>
            </a:r>
            <a:endParaRPr lang="en-US" dirty="0"/>
          </a:p>
        </p:txBody>
      </p:sp>
      <p:sp>
        <p:nvSpPr>
          <p:cNvPr id="7" name="Content Placeholder 6"/>
          <p:cNvSpPr>
            <a:spLocks noGrp="1"/>
          </p:cNvSpPr>
          <p:nvPr>
            <p:ph sz="quarter" idx="4"/>
          </p:nvPr>
        </p:nvSpPr>
        <p:spPr/>
        <p:txBody>
          <a:bodyPr/>
          <a:lstStyle/>
          <a:p>
            <a:r>
              <a:rPr lang="en-US" dirty="0"/>
              <a:t>Traditions</a:t>
            </a:r>
          </a:p>
          <a:p>
            <a:r>
              <a:rPr lang="en-US" dirty="0" smtClean="0"/>
              <a:t>Time</a:t>
            </a:r>
            <a:r>
              <a:rPr lang="en-US" dirty="0"/>
              <a:t>, Talent and Treasure</a:t>
            </a:r>
          </a:p>
        </p:txBody>
      </p:sp>
    </p:spTree>
    <p:extLst>
      <p:ext uri="{BB962C8B-B14F-4D97-AF65-F5344CB8AC3E}">
        <p14:creationId xmlns:p14="http://schemas.microsoft.com/office/powerpoint/2010/main" xmlns="" val="3607482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0"/>
            <a:ext cx="9144000" cy="1143000"/>
          </a:xfrm>
          <a:solidFill>
            <a:srgbClr val="D3B979"/>
          </a:solidFill>
        </p:spPr>
        <p:txBody>
          <a:bodyPr/>
          <a:lstStyle/>
          <a:p>
            <a:r>
              <a:rPr lang="en-US" dirty="0" smtClean="0">
                <a:solidFill>
                  <a:schemeClr val="bg1"/>
                </a:solidFill>
              </a:rPr>
              <a:t>Stakeholder Quotes</a:t>
            </a:r>
            <a:endParaRPr lang="en-US" dirty="0">
              <a:solidFill>
                <a:schemeClr val="bg1"/>
              </a:solidFill>
            </a:endParaRPr>
          </a:p>
        </p:txBody>
      </p:sp>
      <p:sp>
        <p:nvSpPr>
          <p:cNvPr id="11" name="Rectangle 10"/>
          <p:cNvSpPr/>
          <p:nvPr/>
        </p:nvSpPr>
        <p:spPr>
          <a:xfrm>
            <a:off x="381000" y="1600200"/>
            <a:ext cx="8305800" cy="4770537"/>
          </a:xfrm>
          <a:prstGeom prst="rect">
            <a:avLst/>
          </a:prstGeom>
        </p:spPr>
        <p:txBody>
          <a:bodyPr wrap="square">
            <a:spAutoFit/>
          </a:bodyPr>
          <a:lstStyle/>
          <a:p>
            <a:pPr algn="ctr"/>
            <a:r>
              <a:rPr lang="en-US" sz="2000" dirty="0" smtClean="0">
                <a:latin typeface="HelveticaNeueLT Std"/>
              </a:rPr>
              <a:t>“I </a:t>
            </a:r>
            <a:r>
              <a:rPr lang="en-US" sz="2000" dirty="0">
                <a:latin typeface="HelveticaNeueLT Std"/>
              </a:rPr>
              <a:t>think from a reporting-out perspective, each division needs to have a logic model, but </a:t>
            </a:r>
            <a:r>
              <a:rPr lang="en-US" sz="2000" dirty="0" smtClean="0">
                <a:latin typeface="HelveticaNeueLT Std"/>
              </a:rPr>
              <a:t>… as </a:t>
            </a:r>
            <a:r>
              <a:rPr lang="en-US" sz="2000" dirty="0">
                <a:latin typeface="HelveticaNeueLT Std"/>
              </a:rPr>
              <a:t>far as Goodwill as a whole, the </a:t>
            </a:r>
            <a:r>
              <a:rPr lang="en-US" sz="2000" dirty="0" smtClean="0">
                <a:latin typeface="HelveticaNeueLT Std"/>
              </a:rPr>
              <a:t>[</a:t>
            </a:r>
            <a:r>
              <a:rPr lang="en-US" sz="2000" dirty="0">
                <a:latin typeface="HelveticaNeueLT Std"/>
              </a:rPr>
              <a:t>D</a:t>
            </a:r>
            <a:r>
              <a:rPr lang="en-US" sz="2000" dirty="0" smtClean="0">
                <a:latin typeface="HelveticaNeueLT Std"/>
              </a:rPr>
              <a:t>ivision Super Logic </a:t>
            </a:r>
            <a:r>
              <a:rPr lang="en-US" sz="2000" dirty="0">
                <a:latin typeface="HelveticaNeueLT Std"/>
              </a:rPr>
              <a:t>M</a:t>
            </a:r>
            <a:r>
              <a:rPr lang="en-US" sz="2000" dirty="0" smtClean="0">
                <a:latin typeface="HelveticaNeueLT Std"/>
              </a:rPr>
              <a:t>odel] </a:t>
            </a:r>
            <a:r>
              <a:rPr lang="en-US" sz="2000" dirty="0">
                <a:latin typeface="HelveticaNeueLT Std"/>
              </a:rPr>
              <a:t>is really impactful, because it says </a:t>
            </a:r>
            <a:r>
              <a:rPr lang="en-US" sz="2000" dirty="0" smtClean="0">
                <a:latin typeface="HelveticaNeueLT Std"/>
              </a:rPr>
              <a:t>‘this </a:t>
            </a:r>
            <a:r>
              <a:rPr lang="en-US" sz="2000" dirty="0">
                <a:latin typeface="HelveticaNeueLT Std"/>
              </a:rPr>
              <a:t>is what we </a:t>
            </a:r>
            <a:r>
              <a:rPr lang="en-US" sz="2000" dirty="0" smtClean="0">
                <a:latin typeface="HelveticaNeueLT Std"/>
              </a:rPr>
              <a:t>do</a:t>
            </a:r>
            <a:r>
              <a:rPr lang="en-US" sz="2000" dirty="0">
                <a:latin typeface="HelveticaNeueLT Std"/>
              </a:rPr>
              <a:t>.</a:t>
            </a:r>
            <a:r>
              <a:rPr lang="en-US" sz="2000" dirty="0" smtClean="0">
                <a:latin typeface="HelveticaNeueLT Std"/>
              </a:rPr>
              <a:t>’ </a:t>
            </a:r>
          </a:p>
          <a:p>
            <a:pPr algn="ctr"/>
            <a:endParaRPr lang="en-US" sz="2000" dirty="0" smtClean="0">
              <a:latin typeface="HelveticaNeueLT Std"/>
            </a:endParaRPr>
          </a:p>
          <a:p>
            <a:pPr algn="ctr"/>
            <a:endParaRPr lang="en-US" sz="2000" dirty="0" smtClean="0">
              <a:latin typeface="HelveticaNeueLT Std"/>
            </a:endParaRPr>
          </a:p>
          <a:p>
            <a:pPr algn="ctr"/>
            <a:r>
              <a:rPr lang="en-US" sz="2000" dirty="0" smtClean="0">
                <a:latin typeface="HelveticaNeueLT Std"/>
              </a:rPr>
              <a:t>This </a:t>
            </a:r>
            <a:r>
              <a:rPr lang="en-US" sz="2000" dirty="0">
                <a:latin typeface="HelveticaNeueLT Std"/>
              </a:rPr>
              <a:t>is a high-level, broad understanding of what Goodwill stands for and why we exist. I think it's really important that we have that</a:t>
            </a:r>
            <a:r>
              <a:rPr lang="en-US" sz="2000" dirty="0" smtClean="0">
                <a:latin typeface="HelveticaNeueLT Std"/>
              </a:rPr>
              <a:t>.</a:t>
            </a:r>
          </a:p>
          <a:p>
            <a:pPr algn="ctr"/>
            <a:endParaRPr lang="en-US" sz="2000" dirty="0" smtClean="0">
              <a:latin typeface="HelveticaNeueLT Std"/>
            </a:endParaRPr>
          </a:p>
          <a:p>
            <a:pPr algn="ctr"/>
            <a:endParaRPr lang="en-US" sz="2000" dirty="0" smtClean="0">
              <a:latin typeface="HelveticaNeueLT Std"/>
            </a:endParaRPr>
          </a:p>
          <a:p>
            <a:pPr algn="ctr"/>
            <a:r>
              <a:rPr lang="en-US" sz="2000" dirty="0" smtClean="0">
                <a:latin typeface="HelveticaNeueLT Std"/>
              </a:rPr>
              <a:t>“The greatest value is it brings everyone along on the same focus.  And that is an amazing thing.”</a:t>
            </a:r>
          </a:p>
          <a:p>
            <a:pPr algn="ctr"/>
            <a:endParaRPr lang="en-US" sz="2000" dirty="0" smtClean="0">
              <a:latin typeface="HelveticaNeueLT Std"/>
            </a:endParaRPr>
          </a:p>
          <a:p>
            <a:pPr algn="ctr"/>
            <a:endParaRPr lang="en-US" sz="2000" dirty="0" smtClean="0">
              <a:latin typeface="HelveticaNeueLT Std"/>
            </a:endParaRPr>
          </a:p>
          <a:p>
            <a:pPr algn="ctr"/>
            <a:endParaRPr lang="en-US" sz="2000" dirty="0" smtClean="0">
              <a:latin typeface="HelveticaNeueLT Std"/>
            </a:endParaRPr>
          </a:p>
          <a:p>
            <a:pPr algn="ctr"/>
            <a:endParaRPr lang="en-US" sz="2400" dirty="0">
              <a:latin typeface="HelveticaNeueLT Std"/>
            </a:endParaRPr>
          </a:p>
        </p:txBody>
      </p:sp>
    </p:spTree>
    <p:extLst>
      <p:ext uri="{BB962C8B-B14F-4D97-AF65-F5344CB8AC3E}">
        <p14:creationId xmlns:p14="http://schemas.microsoft.com/office/powerpoint/2010/main" xmlns="" val="52569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0"/>
            <a:ext cx="9144000" cy="1143000"/>
          </a:xfrm>
          <a:solidFill>
            <a:srgbClr val="D3B979"/>
          </a:solidFill>
        </p:spPr>
        <p:txBody>
          <a:bodyPr/>
          <a:lstStyle/>
          <a:p>
            <a:r>
              <a:rPr lang="en-US" dirty="0" smtClean="0">
                <a:solidFill>
                  <a:schemeClr val="bg1"/>
                </a:solidFill>
              </a:rPr>
              <a:t>Evaluator Benefits and Challenges</a:t>
            </a:r>
            <a:endParaRPr lang="en-US" dirty="0">
              <a:solidFill>
                <a:schemeClr val="bg1"/>
              </a:solidFill>
            </a:endParaRPr>
          </a:p>
        </p:txBody>
      </p:sp>
      <p:sp>
        <p:nvSpPr>
          <p:cNvPr id="4" name="Text Placeholder 3"/>
          <p:cNvSpPr>
            <a:spLocks noGrp="1"/>
          </p:cNvSpPr>
          <p:nvPr>
            <p:ph type="body" idx="1"/>
          </p:nvPr>
        </p:nvSpPr>
        <p:spPr>
          <a:xfrm>
            <a:off x="457200" y="1535113"/>
            <a:ext cx="4040188" cy="598487"/>
          </a:xfrm>
        </p:spPr>
        <p:txBody>
          <a:bodyPr/>
          <a:lstStyle/>
          <a:p>
            <a:r>
              <a:rPr lang="en-US" dirty="0" smtClean="0"/>
              <a:t>Benefits</a:t>
            </a:r>
            <a:endParaRPr lang="en-US" dirty="0"/>
          </a:p>
        </p:txBody>
      </p:sp>
      <p:sp>
        <p:nvSpPr>
          <p:cNvPr id="5" name="Content Placeholder 4"/>
          <p:cNvSpPr>
            <a:spLocks noGrp="1"/>
          </p:cNvSpPr>
          <p:nvPr>
            <p:ph sz="half" idx="2"/>
          </p:nvPr>
        </p:nvSpPr>
        <p:spPr>
          <a:xfrm>
            <a:off x="457200" y="2174875"/>
            <a:ext cx="4419600" cy="3463925"/>
          </a:xfrm>
        </p:spPr>
        <p:txBody>
          <a:bodyPr>
            <a:normAutofit/>
          </a:bodyPr>
          <a:lstStyle/>
          <a:p>
            <a:r>
              <a:rPr lang="en-US" dirty="0" smtClean="0"/>
              <a:t>Deeper understanding of program activities and intended outcomes </a:t>
            </a:r>
          </a:p>
          <a:p>
            <a:r>
              <a:rPr lang="en-US" dirty="0" smtClean="0"/>
              <a:t>Strengthened participatory approach</a:t>
            </a:r>
          </a:p>
          <a:p>
            <a:r>
              <a:rPr lang="en-US" dirty="0" smtClean="0"/>
              <a:t>Facilitated the development of meaningful evaluation questions and key outcomes</a:t>
            </a:r>
          </a:p>
          <a:p>
            <a:endParaRPr lang="en-US" dirty="0"/>
          </a:p>
        </p:txBody>
      </p:sp>
      <p:sp>
        <p:nvSpPr>
          <p:cNvPr id="6" name="Text Placeholder 5"/>
          <p:cNvSpPr>
            <a:spLocks noGrp="1"/>
          </p:cNvSpPr>
          <p:nvPr>
            <p:ph type="body" sz="quarter" idx="3"/>
          </p:nvPr>
        </p:nvSpPr>
        <p:spPr>
          <a:xfrm>
            <a:off x="5181600" y="1535113"/>
            <a:ext cx="3505200" cy="639762"/>
          </a:xfrm>
        </p:spPr>
        <p:txBody>
          <a:bodyPr/>
          <a:lstStyle/>
          <a:p>
            <a:r>
              <a:rPr lang="en-US" dirty="0" smtClean="0"/>
              <a:t>Challenges</a:t>
            </a:r>
            <a:endParaRPr lang="en-US" dirty="0"/>
          </a:p>
        </p:txBody>
      </p:sp>
      <p:sp>
        <p:nvSpPr>
          <p:cNvPr id="7" name="Content Placeholder 6"/>
          <p:cNvSpPr>
            <a:spLocks noGrp="1"/>
          </p:cNvSpPr>
          <p:nvPr>
            <p:ph sz="quarter" idx="4"/>
          </p:nvPr>
        </p:nvSpPr>
        <p:spPr>
          <a:xfrm>
            <a:off x="5029200" y="2174875"/>
            <a:ext cx="3657600" cy="3159125"/>
          </a:xfrm>
        </p:spPr>
        <p:txBody>
          <a:bodyPr/>
          <a:lstStyle/>
          <a:p>
            <a:r>
              <a:rPr lang="en-US" dirty="0" smtClean="0"/>
              <a:t>Time intensive process</a:t>
            </a:r>
            <a:endParaRPr lang="en-US" dirty="0"/>
          </a:p>
        </p:txBody>
      </p:sp>
    </p:spTree>
    <p:extLst>
      <p:ext uri="{BB962C8B-B14F-4D97-AF65-F5344CB8AC3E}">
        <p14:creationId xmlns:p14="http://schemas.microsoft.com/office/powerpoint/2010/main" xmlns="" val="3681612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D3B979"/>
          </a:solidFill>
        </p:spPr>
        <p:txBody>
          <a:bodyPr>
            <a:normAutofit/>
          </a:bodyPr>
          <a:lstStyle/>
          <a:p>
            <a:r>
              <a:rPr lang="en-US" dirty="0" smtClean="0">
                <a:solidFill>
                  <a:srgbClr val="FFFFFF"/>
                </a:solidFill>
              </a:rPr>
              <a:t>Complex </a:t>
            </a:r>
            <a:r>
              <a:rPr lang="en-US" dirty="0">
                <a:solidFill>
                  <a:srgbClr val="FFFFFF"/>
                </a:solidFill>
              </a:rPr>
              <a:t>l</a:t>
            </a:r>
            <a:r>
              <a:rPr lang="en-US" dirty="0" smtClean="0">
                <a:solidFill>
                  <a:srgbClr val="FFFFFF"/>
                </a:solidFill>
              </a:rPr>
              <a:t>ogic models in the literature</a:t>
            </a:r>
            <a:endParaRPr lang="en-US" dirty="0">
              <a:solidFill>
                <a:srgbClr val="FFFFFF"/>
              </a:solidFill>
            </a:endParaRPr>
          </a:p>
        </p:txBody>
      </p:sp>
      <p:sp>
        <p:nvSpPr>
          <p:cNvPr id="3" name="Content Placeholder 2"/>
          <p:cNvSpPr>
            <a:spLocks noGrp="1"/>
          </p:cNvSpPr>
          <p:nvPr>
            <p:ph idx="1"/>
          </p:nvPr>
        </p:nvSpPr>
        <p:spPr>
          <a:xfrm>
            <a:off x="429491" y="3048000"/>
            <a:ext cx="8229600" cy="2438400"/>
          </a:xfrm>
        </p:spPr>
        <p:txBody>
          <a:bodyPr>
            <a:normAutofit/>
          </a:bodyPr>
          <a:lstStyle/>
          <a:p>
            <a:pPr marL="0" indent="0">
              <a:buNone/>
            </a:pPr>
            <a:r>
              <a:rPr lang="en-US" dirty="0"/>
              <a:t>Evidence of use in several areas</a:t>
            </a:r>
          </a:p>
          <a:p>
            <a:pPr lvl="0"/>
            <a:r>
              <a:rPr lang="en-US" dirty="0"/>
              <a:t>University evaluators and extension offices</a:t>
            </a:r>
          </a:p>
          <a:p>
            <a:pPr lvl="0"/>
            <a:r>
              <a:rPr lang="en-US" dirty="0"/>
              <a:t>Energy evaluation</a:t>
            </a:r>
          </a:p>
          <a:p>
            <a:pPr marL="0" indent="0">
              <a:buNone/>
            </a:pPr>
            <a:r>
              <a:rPr lang="en-US" dirty="0"/>
              <a:t>Few scholarly articles were located</a:t>
            </a:r>
          </a:p>
        </p:txBody>
      </p:sp>
      <p:sp>
        <p:nvSpPr>
          <p:cNvPr id="4" name="Rectangle 3"/>
          <p:cNvSpPr/>
          <p:nvPr/>
        </p:nvSpPr>
        <p:spPr>
          <a:xfrm>
            <a:off x="1115291" y="1447800"/>
            <a:ext cx="6858000" cy="1384995"/>
          </a:xfrm>
          <a:prstGeom prst="rect">
            <a:avLst/>
          </a:prstGeom>
        </p:spPr>
        <p:txBody>
          <a:bodyPr wrap="square">
            <a:spAutoFit/>
          </a:bodyPr>
          <a:lstStyle/>
          <a:p>
            <a:pPr algn="ctr"/>
            <a:r>
              <a:rPr lang="en-US" b="1" dirty="0"/>
              <a:t>“</a:t>
            </a:r>
            <a:r>
              <a:rPr lang="en-US" dirty="0"/>
              <a:t>When dealing with large-scale multi-program agencies, it is useful to construct more complex logic models that show the activities and the relations or lack thereof between programs and then simplify the models</a:t>
            </a:r>
            <a:r>
              <a:rPr lang="en-US" dirty="0" smtClean="0"/>
              <a:t>.”</a:t>
            </a:r>
            <a:endParaRPr lang="en-US" dirty="0"/>
          </a:p>
          <a:p>
            <a:pPr algn="ctr">
              <a:buFontTx/>
              <a:buChar char="-"/>
            </a:pPr>
            <a:r>
              <a:rPr lang="en-US" sz="1200" dirty="0" smtClean="0"/>
              <a:t> Morrissey</a:t>
            </a:r>
            <a:r>
              <a:rPr lang="en-US" sz="1200" dirty="0"/>
              <a:t>,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Evaluators</a:t>
            </a:r>
            <a:endParaRPr lang="en-US" dirty="0"/>
          </a:p>
        </p:txBody>
      </p:sp>
      <p:pic>
        <p:nvPicPr>
          <p:cNvPr id="4" name="Content Placeholder 3" descr="campus.jpg"/>
          <p:cNvPicPr>
            <a:picLocks noGrp="1" noChangeAspect="1"/>
          </p:cNvPicPr>
          <p:nvPr>
            <p:ph idx="1"/>
          </p:nvPr>
        </p:nvPicPr>
        <p:blipFill>
          <a:blip r:embed="rId3" cstate="print"/>
          <a:srcRect t="-22768" b="-22768"/>
          <a:stretch>
            <a:fillRect/>
          </a:stretch>
        </p:blipFill>
        <p:spPr>
          <a:xfrm>
            <a:off x="381000" y="2438400"/>
            <a:ext cx="8229600" cy="3733800"/>
          </a:xfrm>
        </p:spPr>
      </p:pic>
      <p:sp>
        <p:nvSpPr>
          <p:cNvPr id="3" name="TextBox 2"/>
          <p:cNvSpPr txBox="1"/>
          <p:nvPr/>
        </p:nvSpPr>
        <p:spPr>
          <a:xfrm>
            <a:off x="2895600" y="4953000"/>
            <a:ext cx="3200400" cy="369332"/>
          </a:xfrm>
          <a:prstGeom prst="rect">
            <a:avLst/>
          </a:prstGeom>
          <a:noFill/>
        </p:spPr>
        <p:txBody>
          <a:bodyPr wrap="square" rtlCol="0">
            <a:spAutoFit/>
          </a:bodyPr>
          <a:lstStyle/>
          <a:p>
            <a:endParaRPr lang="en-US" dirty="0"/>
          </a:p>
        </p:txBody>
      </p:sp>
      <p:pic>
        <p:nvPicPr>
          <p:cNvPr id="3789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18014" y="1219200"/>
            <a:ext cx="55245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rgbClr val="D3B979"/>
          </a:solidFill>
        </p:spPr>
        <p:txBody>
          <a:bodyPr>
            <a:normAutofit/>
          </a:bodyPr>
          <a:lstStyle/>
          <a:p>
            <a:r>
              <a:rPr lang="en-US" dirty="0">
                <a:solidFill>
                  <a:srgbClr val="FFFFFF"/>
                </a:solidFill>
              </a:rPr>
              <a:t>N</a:t>
            </a:r>
            <a:r>
              <a:rPr lang="en-US" dirty="0" smtClean="0">
                <a:solidFill>
                  <a:srgbClr val="FFFFFF"/>
                </a:solidFill>
              </a:rPr>
              <a:t>ames used for complex logic models</a:t>
            </a:r>
            <a:endParaRPr lang="en-US" dirty="0">
              <a:solidFill>
                <a:srgbClr val="FFFFFF"/>
              </a:solidFill>
            </a:endParaRPr>
          </a:p>
        </p:txBody>
      </p:sp>
      <p:sp>
        <p:nvSpPr>
          <p:cNvPr id="3" name="Content Placeholder 2"/>
          <p:cNvSpPr>
            <a:spLocks noGrp="1"/>
          </p:cNvSpPr>
          <p:nvPr>
            <p:ph idx="1"/>
          </p:nvPr>
        </p:nvSpPr>
        <p:spPr>
          <a:xfrm>
            <a:off x="609600" y="1524000"/>
            <a:ext cx="7848600" cy="4038600"/>
          </a:xfrm>
        </p:spPr>
        <p:txBody>
          <a:bodyPr>
            <a:normAutofit/>
          </a:bodyPr>
          <a:lstStyle/>
          <a:p>
            <a:r>
              <a:rPr lang="en-US" dirty="0" smtClean="0"/>
              <a:t>Nested </a:t>
            </a:r>
          </a:p>
          <a:p>
            <a:r>
              <a:rPr lang="en-US" dirty="0" smtClean="0"/>
              <a:t>Multi-level</a:t>
            </a:r>
          </a:p>
          <a:p>
            <a:r>
              <a:rPr lang="en-US" dirty="0" smtClean="0"/>
              <a:t>Multi-component</a:t>
            </a:r>
          </a:p>
          <a:p>
            <a:r>
              <a:rPr lang="en-US" dirty="0" smtClean="0"/>
              <a:t>Families of logic models</a:t>
            </a:r>
          </a:p>
          <a:p>
            <a:r>
              <a:rPr lang="en-US" dirty="0" smtClean="0"/>
              <a:t>Constellations of logic models</a:t>
            </a:r>
          </a:p>
          <a:p>
            <a:r>
              <a:rPr lang="en-US" dirty="0" smtClean="0"/>
              <a:t>Sub-logic models vs. overarching/generic models</a:t>
            </a:r>
          </a:p>
          <a:p>
            <a:r>
              <a:rPr lang="en-US" dirty="0" smtClean="0"/>
              <a:t>“Second generation” logic models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D3B979"/>
          </a:solidFill>
        </p:spPr>
        <p:txBody>
          <a:bodyPr/>
          <a:lstStyle/>
          <a:p>
            <a:r>
              <a:rPr lang="en-US" dirty="0" smtClean="0">
                <a:solidFill>
                  <a:srgbClr val="FFFFFF"/>
                </a:solidFill>
              </a:rPr>
              <a:t>Sources</a:t>
            </a:r>
            <a:endParaRPr lang="en-US" dirty="0">
              <a:solidFill>
                <a:srgbClr val="FFFFFF"/>
              </a:solidFill>
            </a:endParaRPr>
          </a:p>
        </p:txBody>
      </p:sp>
      <p:sp>
        <p:nvSpPr>
          <p:cNvPr id="3" name="Content Placeholder 2"/>
          <p:cNvSpPr>
            <a:spLocks noGrp="1"/>
          </p:cNvSpPr>
          <p:nvPr>
            <p:ph idx="1"/>
          </p:nvPr>
        </p:nvSpPr>
        <p:spPr>
          <a:xfrm>
            <a:off x="533400" y="1143000"/>
            <a:ext cx="8229600" cy="4419599"/>
          </a:xfrm>
        </p:spPr>
        <p:txBody>
          <a:bodyPr>
            <a:noAutofit/>
          </a:bodyPr>
          <a:lstStyle/>
          <a:p>
            <a:r>
              <a:rPr lang="en-US" sz="1400" dirty="0"/>
              <a:t>Bucher, J. A. (2010). Using the logic model for planning and evaluation: Examples for new users. </a:t>
            </a:r>
            <a:r>
              <a:rPr lang="en-US" sz="1350" i="1" dirty="0"/>
              <a:t>Home Health Care Management Practice, 22</a:t>
            </a:r>
            <a:r>
              <a:rPr lang="en-US" sz="1350" dirty="0"/>
              <a:t>(5) 325–333. doi:10.1177/1084822309353154.</a:t>
            </a:r>
          </a:p>
          <a:p>
            <a:r>
              <a:rPr lang="en-US" sz="1350" dirty="0"/>
              <a:t>Van </a:t>
            </a:r>
            <a:r>
              <a:rPr lang="en-US" sz="1350" dirty="0" err="1"/>
              <a:t>Egeren</a:t>
            </a:r>
            <a:r>
              <a:rPr lang="en-US" sz="1350" dirty="0"/>
              <a:t>, L. A., </a:t>
            </a:r>
            <a:r>
              <a:rPr lang="en-US" sz="1350" dirty="0" err="1"/>
              <a:t>Sturdevant</a:t>
            </a:r>
            <a:r>
              <a:rPr lang="en-US" sz="1350" dirty="0"/>
              <a:t>, Reed, C. (2009). </a:t>
            </a:r>
            <a:r>
              <a:rPr lang="en-US" sz="1350" i="1" dirty="0"/>
              <a:t>Using Logic Models to Represent Program Theories</a:t>
            </a:r>
            <a:r>
              <a:rPr lang="en-US" sz="1350" dirty="0"/>
              <a:t> (Community Evaluation and Research Center, University Outreach and Engagement Evaluation Circle). Retrieved from Michigan State University Outreach website: http://outreach.msu.edu/ </a:t>
            </a:r>
            <a:r>
              <a:rPr lang="en-US" sz="1350" dirty="0" err="1"/>
              <a:t>cerc</a:t>
            </a:r>
            <a:r>
              <a:rPr lang="en-US" sz="1350" dirty="0"/>
              <a:t>/documents/Evaluation_Circle--LVE,_CSR.pdf </a:t>
            </a:r>
          </a:p>
          <a:p>
            <a:r>
              <a:rPr lang="en-US" sz="1350" dirty="0"/>
              <a:t>Goodman, R. M. (2000). Bridging the gap in effective program implementation. </a:t>
            </a:r>
            <a:r>
              <a:rPr lang="en-US" sz="1350" i="1" dirty="0"/>
              <a:t>Journal of Community Psychology</a:t>
            </a:r>
            <a:r>
              <a:rPr lang="en-US" sz="1350" dirty="0"/>
              <a:t>, </a:t>
            </a:r>
            <a:r>
              <a:rPr lang="en-US" sz="1350" i="1" dirty="0"/>
              <a:t>28</a:t>
            </a:r>
            <a:r>
              <a:rPr lang="en-US" sz="1350" dirty="0"/>
              <a:t>(3) 309-321. </a:t>
            </a:r>
          </a:p>
          <a:p>
            <a:r>
              <a:rPr lang="en-US" sz="1350" dirty="0"/>
              <a:t>Hansen, M. B., </a:t>
            </a:r>
            <a:r>
              <a:rPr lang="en-US" sz="1350" dirty="0" err="1"/>
              <a:t>Vedung</a:t>
            </a:r>
            <a:r>
              <a:rPr lang="en-US" sz="1350" dirty="0"/>
              <a:t>, E. (2010). Theory-based stakeholder evaluation. </a:t>
            </a:r>
            <a:r>
              <a:rPr lang="en-US" sz="1350" i="1" dirty="0"/>
              <a:t>American Journal of Evaluation,</a:t>
            </a:r>
            <a:r>
              <a:rPr lang="en-US" sz="1350" dirty="0"/>
              <a:t> </a:t>
            </a:r>
            <a:r>
              <a:rPr lang="en-US" sz="1350" i="1" dirty="0"/>
              <a:t>31</a:t>
            </a:r>
            <a:r>
              <a:rPr lang="en-US" sz="1350" dirty="0"/>
              <a:t>(3) 295-313. </a:t>
            </a:r>
            <a:r>
              <a:rPr lang="en-US" sz="1350" dirty="0" err="1"/>
              <a:t>doi</a:t>
            </a:r>
            <a:r>
              <a:rPr lang="en-US" sz="1350" dirty="0"/>
              <a:t>: 10.1177/1098214010366174.</a:t>
            </a:r>
          </a:p>
          <a:p>
            <a:r>
              <a:rPr lang="en-US" sz="1350" dirty="0" err="1"/>
              <a:t>Kapp</a:t>
            </a:r>
            <a:r>
              <a:rPr lang="en-US" sz="1350" dirty="0"/>
              <a:t>, S. A., Nelson-Becker, H. B. (2007). Evaluating hospice services for improvement: A manageable approach. </a:t>
            </a:r>
            <a:r>
              <a:rPr lang="en-US" sz="1350" i="1" dirty="0"/>
              <a:t>Journal of Pain &amp; Palliative Care Pharmacotherapy, 21</a:t>
            </a:r>
            <a:r>
              <a:rPr lang="en-US" sz="1350" dirty="0"/>
              <a:t>(2) 17-26.</a:t>
            </a:r>
          </a:p>
          <a:p>
            <a:r>
              <a:rPr lang="en-US" sz="1350" dirty="0"/>
              <a:t>McLaughlin, J. A., Jordan, G. B. (1999). Logic models: A tool for telling your program’s performance story. </a:t>
            </a:r>
            <a:r>
              <a:rPr lang="en-US" sz="1350" i="1" dirty="0"/>
              <a:t>Evaluation and Program Planning, 22</a:t>
            </a:r>
            <a:r>
              <a:rPr lang="en-US" sz="1350" dirty="0"/>
              <a:t>(1), 65-72.</a:t>
            </a:r>
          </a:p>
          <a:p>
            <a:r>
              <a:rPr lang="en-US" sz="1350" dirty="0"/>
              <a:t>Morrissey, M., Reed, J. H., Bailey, C. Using logic models to describe complex programs in multi-program agencies, </a:t>
            </a:r>
            <a:r>
              <a:rPr lang="en-US" sz="1350" i="1" dirty="0"/>
              <a:t>2009 Energy Program Evaluation Conference,</a:t>
            </a:r>
            <a:r>
              <a:rPr lang="en-US" sz="1350" dirty="0"/>
              <a:t> 689-699.</a:t>
            </a:r>
          </a:p>
          <a:p>
            <a:r>
              <a:rPr lang="en-US" sz="1350" dirty="0"/>
              <a:t>Taylor-Powell, E., </a:t>
            </a:r>
            <a:r>
              <a:rPr lang="en-US" sz="1350" dirty="0" err="1"/>
              <a:t>Henert</a:t>
            </a:r>
            <a:r>
              <a:rPr lang="en-US" sz="1350" dirty="0"/>
              <a:t>, E. (2008). </a:t>
            </a:r>
            <a:r>
              <a:rPr lang="en-US" sz="1350" i="1" dirty="0"/>
              <a:t>Developing a logic model: Teaching and training guide</a:t>
            </a:r>
            <a:r>
              <a:rPr lang="en-US" sz="1350" dirty="0"/>
              <a:t> (Board of Regents of the University of Wisconsin System). Retrieved from University of Wisconsin Cooperative Extension website: http://www.uwex.edu/ces/pdande/evaluation/pdf/ lmguidecomplete.pdf.</a:t>
            </a:r>
          </a:p>
          <a:p>
            <a:r>
              <a:rPr lang="en-US" sz="1350" dirty="0"/>
              <a:t>Weiss, C. H. (2000). Which links in which theories should we evaluate? </a:t>
            </a:r>
            <a:r>
              <a:rPr lang="en-US" sz="1350" i="1" dirty="0"/>
              <a:t>New Directions for Program Evaluation, 87,</a:t>
            </a:r>
            <a:r>
              <a:rPr lang="en-US" sz="1350" dirty="0"/>
              <a:t> 35-45.</a:t>
            </a:r>
          </a:p>
        </p:txBody>
      </p:sp>
    </p:spTree>
    <p:extLst>
      <p:ext uri="{BB962C8B-B14F-4D97-AF65-F5344CB8AC3E}">
        <p14:creationId xmlns:p14="http://schemas.microsoft.com/office/powerpoint/2010/main" xmlns="" val="3322125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D3B979"/>
          </a:solidFill>
        </p:spPr>
        <p:txBody>
          <a:bodyPr>
            <a:normAutofit/>
          </a:bodyPr>
          <a:lstStyle/>
          <a:p>
            <a:r>
              <a:rPr lang="en-US" dirty="0" smtClean="0">
                <a:solidFill>
                  <a:srgbClr val="FFFFFF"/>
                </a:solidFill>
              </a:rPr>
              <a:t>The Evaluation Center’s task</a:t>
            </a:r>
            <a:endParaRPr lang="en-US" dirty="0">
              <a:solidFill>
                <a:srgbClr val="FFFFFF"/>
              </a:solidFill>
            </a:endParaRPr>
          </a:p>
        </p:txBody>
      </p:sp>
      <p:sp>
        <p:nvSpPr>
          <p:cNvPr id="3" name="Content Placeholder 2"/>
          <p:cNvSpPr>
            <a:spLocks noGrp="1"/>
          </p:cNvSpPr>
          <p:nvPr>
            <p:ph idx="1"/>
          </p:nvPr>
        </p:nvSpPr>
        <p:spPr>
          <a:xfrm>
            <a:off x="457200" y="2209800"/>
            <a:ext cx="8229600" cy="3124200"/>
          </a:xfrm>
          <a:solidFill>
            <a:schemeClr val="bg1"/>
          </a:solidFill>
        </p:spPr>
        <p:txBody>
          <a:bodyPr/>
          <a:lstStyle/>
          <a:p>
            <a:pPr lvl="0"/>
            <a:r>
              <a:rPr lang="en-US" dirty="0" smtClean="0"/>
              <a:t>Build upon and clarify existing evaluation efforts,</a:t>
            </a:r>
          </a:p>
          <a:p>
            <a:pPr lvl="0"/>
            <a:r>
              <a:rPr lang="en-US" dirty="0" smtClean="0"/>
              <a:t>Provide credible external data, </a:t>
            </a:r>
          </a:p>
          <a:p>
            <a:pPr lvl="0"/>
            <a:r>
              <a:rPr lang="en-US" dirty="0" smtClean="0"/>
              <a:t>Measure the impact of programs, and</a:t>
            </a:r>
          </a:p>
          <a:p>
            <a:r>
              <a:rPr lang="en-US" dirty="0" smtClean="0"/>
              <a:t>Assess the value and effectiveness of programs from the perspectives of key stakeholders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1762"/>
          </a:xfrm>
          <a:solidFill>
            <a:srgbClr val="D3B979"/>
          </a:solidFill>
        </p:spPr>
        <p:txBody>
          <a:bodyPr/>
          <a:lstStyle/>
          <a:p>
            <a:pPr algn="ctr"/>
            <a:r>
              <a:rPr lang="en-US" dirty="0" smtClean="0">
                <a:solidFill>
                  <a:schemeClr val="bg1"/>
                </a:solidFill>
              </a:rPr>
              <a:t>Participatory Evaluation Model,</a:t>
            </a:r>
            <a:br>
              <a:rPr lang="en-US" dirty="0" smtClean="0">
                <a:solidFill>
                  <a:schemeClr val="bg1"/>
                </a:solidFill>
              </a:rPr>
            </a:br>
            <a:r>
              <a:rPr lang="en-US" sz="2400" dirty="0" smtClean="0">
                <a:solidFill>
                  <a:schemeClr val="bg1"/>
                </a:solidFill>
              </a:rPr>
              <a:t>Adapted from Smits and Champagne </a:t>
            </a:r>
            <a:endParaRPr lang="en-US" sz="2400" dirty="0">
              <a:solidFill>
                <a:schemeClr val="bg1"/>
              </a:solidFill>
            </a:endParaRPr>
          </a:p>
        </p:txBody>
      </p:sp>
      <p:graphicFrame>
        <p:nvGraphicFramePr>
          <p:cNvPr id="36866" name="Object 2"/>
          <p:cNvGraphicFramePr>
            <a:graphicFrameLocks noChangeAspect="1"/>
          </p:cNvGraphicFramePr>
          <p:nvPr>
            <p:extLst>
              <p:ext uri="{D42A27DB-BD31-4B8C-83A1-F6EECF244321}">
                <p14:modId xmlns:p14="http://schemas.microsoft.com/office/powerpoint/2010/main" xmlns="" val="2931614975"/>
              </p:ext>
            </p:extLst>
          </p:nvPr>
        </p:nvGraphicFramePr>
        <p:xfrm>
          <a:off x="104775" y="1244600"/>
          <a:ext cx="9039225" cy="4738688"/>
        </p:xfrm>
        <a:graphic>
          <a:graphicData uri="http://schemas.openxmlformats.org/presentationml/2006/ole">
            <p:oleObj spid="_x0000_s38953" name="Visio" r:id="rId4" imgW="7584643" imgH="4720742" progId="">
              <p:embed/>
            </p:oleObj>
          </a:graphicData>
        </a:graphic>
      </p:graphicFrame>
    </p:spTree>
    <p:extLst>
      <p:ext uri="{BB962C8B-B14F-4D97-AF65-F5344CB8AC3E}">
        <p14:creationId xmlns:p14="http://schemas.microsoft.com/office/powerpoint/2010/main" xmlns="" val="560300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D3B979"/>
          </a:solidFill>
        </p:spPr>
        <p:txBody>
          <a:bodyPr/>
          <a:lstStyle/>
          <a:p>
            <a:r>
              <a:rPr lang="en-US" dirty="0" smtClean="0">
                <a:solidFill>
                  <a:srgbClr val="FFFFFF"/>
                </a:solidFill>
              </a:rPr>
              <a:t>Consistent with Literature </a:t>
            </a:r>
            <a:endParaRPr lang="en-US" dirty="0">
              <a:solidFill>
                <a:srgbClr val="FFFFFF"/>
              </a:solidFill>
            </a:endParaRPr>
          </a:p>
        </p:txBody>
      </p:sp>
      <p:sp>
        <p:nvSpPr>
          <p:cNvPr id="3" name="Content Placeholder 2"/>
          <p:cNvSpPr>
            <a:spLocks noGrp="1"/>
          </p:cNvSpPr>
          <p:nvPr>
            <p:ph idx="1"/>
          </p:nvPr>
        </p:nvSpPr>
        <p:spPr>
          <a:xfrm>
            <a:off x="381000" y="1828800"/>
            <a:ext cx="8229600" cy="3581399"/>
          </a:xfrm>
        </p:spPr>
        <p:txBody>
          <a:bodyPr>
            <a:noAutofit/>
          </a:bodyPr>
          <a:lstStyle/>
          <a:p>
            <a:pPr marL="0" indent="4763" algn="ctr">
              <a:buNone/>
            </a:pPr>
            <a:r>
              <a:rPr lang="en-US" dirty="0"/>
              <a:t>“Building the Logic Model for a program should be a team effort in most cases. If the manager does it alone, there is a great risk that parts viewed as essential by some will be left out or incorrectly represented</a:t>
            </a:r>
            <a:r>
              <a:rPr lang="en-US" dirty="0" smtClean="0"/>
              <a:t>.”</a:t>
            </a:r>
          </a:p>
          <a:p>
            <a:pPr marL="0" indent="4763" algn="ctr">
              <a:buNone/>
            </a:pPr>
            <a:endParaRPr lang="en-US" dirty="0"/>
          </a:p>
          <a:p>
            <a:pPr marL="0" indent="4763" algn="ctr">
              <a:buNone/>
            </a:pPr>
            <a:r>
              <a:rPr lang="en-US" sz="2000" dirty="0" smtClean="0"/>
              <a:t>- McLaughlin, 1999</a:t>
            </a:r>
            <a:endParaRPr lang="en-US" sz="2000" dirty="0"/>
          </a:p>
        </p:txBody>
      </p:sp>
    </p:spTree>
    <p:extLst>
      <p:ext uri="{BB962C8B-B14F-4D97-AF65-F5344CB8AC3E}">
        <p14:creationId xmlns:p14="http://schemas.microsoft.com/office/powerpoint/2010/main" xmlns="" val="2208960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533400"/>
          <a:ext cx="7848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print"/>
          <a:stretch>
            <a:fillRect/>
          </a:stretch>
        </p:blipFill>
        <p:spPr>
          <a:xfrm>
            <a:off x="7315200" y="4038600"/>
            <a:ext cx="1371600" cy="1797909"/>
          </a:xfrm>
          <a:prstGeom prst="rect">
            <a:avLst/>
          </a:prstGeom>
        </p:spPr>
      </p:pic>
    </p:spTree>
    <p:extLst>
      <p:ext uri="{BB962C8B-B14F-4D97-AF65-F5344CB8AC3E}">
        <p14:creationId xmlns:p14="http://schemas.microsoft.com/office/powerpoint/2010/main" xmlns="" val="847469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xmlns="" val="1500856758"/>
              </p:ext>
            </p:extLst>
          </p:nvPr>
        </p:nvGraphicFramePr>
        <p:xfrm>
          <a:off x="838200" y="76200"/>
          <a:ext cx="7543800" cy="5829300"/>
        </p:xfrm>
        <a:graphic>
          <a:graphicData uri="http://schemas.openxmlformats.org/presentationml/2006/ole">
            <p:oleObj spid="_x0000_s39971" name="Acrobat Document" r:id="rId4" imgW="7128000" imgH="5508000" progId="AcroExch.Document.7">
              <p:embed/>
            </p:oleObj>
          </a:graphicData>
        </a:graphic>
      </p:graphicFrame>
      <p:sp>
        <p:nvSpPr>
          <p:cNvPr id="6" name="TextBox 5"/>
          <p:cNvSpPr txBox="1"/>
          <p:nvPr/>
        </p:nvSpPr>
        <p:spPr>
          <a:xfrm>
            <a:off x="304800" y="990600"/>
            <a:ext cx="677108" cy="3429000"/>
          </a:xfrm>
          <a:prstGeom prst="rect">
            <a:avLst/>
          </a:prstGeom>
          <a:noFill/>
        </p:spPr>
        <p:txBody>
          <a:bodyPr vert="vert270" wrap="square" rtlCol="0">
            <a:spAutoFit/>
          </a:bodyPr>
          <a:lstStyle/>
          <a:p>
            <a:r>
              <a:rPr lang="en-US" sz="3200" dirty="0" smtClean="0"/>
              <a:t>Prior Logic Model</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D3B979"/>
          </a:solidFill>
        </p:spPr>
        <p:txBody>
          <a:bodyPr/>
          <a:lstStyle/>
          <a:p>
            <a:r>
              <a:rPr lang="en-US" dirty="0" smtClean="0">
                <a:solidFill>
                  <a:schemeClr val="bg1"/>
                </a:solidFill>
              </a:rPr>
              <a:t>Theory of Change</a:t>
            </a:r>
            <a:endParaRPr lang="en-US" dirty="0">
              <a:solidFill>
                <a:schemeClr val="bg1"/>
              </a:solidFill>
            </a:endParaRPr>
          </a:p>
        </p:txBody>
      </p:sp>
      <p:graphicFrame>
        <p:nvGraphicFramePr>
          <p:cNvPr id="4" name="Picture 3"/>
          <p:cNvGraphicFramePr>
            <a:graphicFrameLocks noGrp="1"/>
          </p:cNvGraphicFramePr>
          <p:nvPr>
            <p:ph idx="1"/>
          </p:nvPr>
        </p:nvGraphicFramePr>
        <p:xfrm>
          <a:off x="0" y="1371600"/>
          <a:ext cx="9144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 1"/>
          <p:cNvGraphicFramePr/>
          <p:nvPr>
            <p:extLst>
              <p:ext uri="{D42A27DB-BD31-4B8C-83A1-F6EECF244321}">
                <p14:modId xmlns:p14="http://schemas.microsoft.com/office/powerpoint/2010/main" xmlns="" val="3675251104"/>
              </p:ext>
            </p:extLst>
          </p:nvPr>
        </p:nvGraphicFramePr>
        <p:xfrm>
          <a:off x="152400" y="76200"/>
          <a:ext cx="8827135"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36554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ucd_black_std">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E18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ucd_black_std">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E18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ucd_black_std.potx</Template>
  <TotalTime>0</TotalTime>
  <Words>1764</Words>
  <Application>Microsoft Office PowerPoint</Application>
  <PresentationFormat>On-screen Show (4:3)</PresentationFormat>
  <Paragraphs>302</Paragraphs>
  <Slides>21</Slides>
  <Notes>21</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21</vt:i4>
      </vt:variant>
    </vt:vector>
  </HeadingPairs>
  <TitlesOfParts>
    <vt:vector size="26" baseType="lpstr">
      <vt:lpstr>ucd_black_std</vt:lpstr>
      <vt:lpstr>1_ucd_black_std</vt:lpstr>
      <vt:lpstr>Office Theme</vt:lpstr>
      <vt:lpstr>Visio</vt:lpstr>
      <vt:lpstr>Acrobat Document</vt:lpstr>
      <vt:lpstr>Slide 1</vt:lpstr>
      <vt:lpstr>Evaluators</vt:lpstr>
      <vt:lpstr>The Evaluation Center’s task</vt:lpstr>
      <vt:lpstr>Participatory Evaluation Model, Adapted from Smits and Champagne </vt:lpstr>
      <vt:lpstr>Consistent with Literature </vt:lpstr>
      <vt:lpstr>Slide 6</vt:lpstr>
      <vt:lpstr>Slide 7</vt:lpstr>
      <vt:lpstr>Theory of Change</vt:lpstr>
      <vt:lpstr>Slide 9</vt:lpstr>
      <vt:lpstr>Slide 10</vt:lpstr>
      <vt:lpstr>Slide 11</vt:lpstr>
      <vt:lpstr>Slide 12</vt:lpstr>
      <vt:lpstr>Slide 13</vt:lpstr>
      <vt:lpstr>Slide 14</vt:lpstr>
      <vt:lpstr>Slide 15</vt:lpstr>
      <vt:lpstr>Stakeholder Benefits and Challenges</vt:lpstr>
      <vt:lpstr>Stakeholder Quotes</vt:lpstr>
      <vt:lpstr>Evaluator Benefits and Challenges</vt:lpstr>
      <vt:lpstr>Complex logic models in the literature</vt:lpstr>
      <vt:lpstr>Names used for complex logic models</vt:lpstr>
      <vt:lpstr>Sources</vt:lpstr>
    </vt:vector>
  </TitlesOfParts>
  <Company>University of Colorado Denver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Connors</dc:creator>
  <cp:lastModifiedBy>Windows User</cp:lastModifiedBy>
  <cp:revision>119</cp:revision>
  <cp:lastPrinted>2011-11-01T16:10:19Z</cp:lastPrinted>
  <dcterms:created xsi:type="dcterms:W3CDTF">2011-10-31T22:25:07Z</dcterms:created>
  <dcterms:modified xsi:type="dcterms:W3CDTF">2011-11-05T03:37:11Z</dcterms:modified>
</cp:coreProperties>
</file>