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479" r:id="rId2"/>
    <p:sldId id="480" r:id="rId3"/>
    <p:sldId id="264" r:id="rId4"/>
    <p:sldId id="468" r:id="rId5"/>
    <p:sldId id="459" r:id="rId6"/>
    <p:sldId id="467" r:id="rId7"/>
    <p:sldId id="276" r:id="rId8"/>
    <p:sldId id="473" r:id="rId9"/>
    <p:sldId id="457" r:id="rId10"/>
    <p:sldId id="474" r:id="rId11"/>
    <p:sldId id="286" r:id="rId12"/>
    <p:sldId id="462" r:id="rId13"/>
    <p:sldId id="475" r:id="rId14"/>
    <p:sldId id="476" r:id="rId15"/>
    <p:sldId id="477" r:id="rId16"/>
    <p:sldId id="478" r:id="rId17"/>
    <p:sldId id="470" r:id="rId18"/>
    <p:sldId id="490" r:id="rId19"/>
    <p:sldId id="491" r:id="rId20"/>
    <p:sldId id="492" r:id="rId21"/>
    <p:sldId id="493" r:id="rId22"/>
    <p:sldId id="494" r:id="rId23"/>
    <p:sldId id="495" r:id="rId24"/>
    <p:sldId id="472" r:id="rId25"/>
    <p:sldId id="482" r:id="rId26"/>
    <p:sldId id="483" r:id="rId27"/>
    <p:sldId id="484" r:id="rId28"/>
    <p:sldId id="485" r:id="rId29"/>
    <p:sldId id="486" r:id="rId30"/>
    <p:sldId id="487" r:id="rId31"/>
    <p:sldId id="48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xmlns:mv="urn:schemas-microsoft-com:mac:vml" xmlns:mc="http://schemas.openxmlformats.org/markup-compatibility/2006" val="0"/>
    </p:ext>
    <p:ext uri="{D31A062A-798A-4329-ABDD-BBA856620510}">
      <p14:defaultImageDpi xmlns=""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74869" autoAdjust="0"/>
  </p:normalViewPr>
  <p:slideViewPr>
    <p:cSldViewPr>
      <p:cViewPr>
        <p:scale>
          <a:sx n="99" d="100"/>
          <a:sy n="99" d="100"/>
        </p:scale>
        <p:origin x="-696" y="-72"/>
      </p:cViewPr>
      <p:guideLst>
        <p:guide orient="horz" pos="2160"/>
        <p:guide pos="2880"/>
      </p:guideLst>
    </p:cSldViewPr>
  </p:slideViewPr>
  <p:notesTextViewPr>
    <p:cViewPr>
      <p:scale>
        <a:sx n="100" d="100"/>
        <a:sy n="100" d="100"/>
      </p:scale>
      <p:origin x="0" y="0"/>
    </p:cViewPr>
  </p:notesTextViewPr>
  <p:sorterViewPr>
    <p:cViewPr>
      <p:scale>
        <a:sx n="93" d="100"/>
        <a:sy n="93"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2E587E-16EF-4C0E-97E1-66E2653F1109}" type="datetimeFigureOut">
              <a:rPr lang="en-US" smtClean="0"/>
              <a:pPr/>
              <a:t>10/23/2012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DB2F46-589D-4B73-A389-B082937F21AD}"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2671530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DB2F46-589D-4B73-A389-B082937F21A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DB2F46-589D-4B73-A389-B082937F21AD}"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B5919076-F151-4897-88F1-3EFED96F27FA}" type="slidenum">
              <a:rPr lang="en-US">
                <a:solidFill>
                  <a:srgbClr val="000000"/>
                </a:solidFill>
                <a:latin typeface="Arial" pitchFamily="34" charset="0"/>
              </a:rPr>
              <a:pPr/>
              <a:t>13</a:t>
            </a:fld>
            <a:endParaRPr lang="en-US">
              <a:solidFill>
                <a:srgbClr val="000000"/>
              </a:solidFill>
              <a:latin typeface="Arial" pitchFamily="34" charset="0"/>
            </a:endParaRPr>
          </a:p>
        </p:txBody>
      </p:sp>
      <p:sp>
        <p:nvSpPr>
          <p:cNvPr id="185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5348" name="Rectangle 3"/>
          <p:cNvSpPr>
            <a:spLocks noGrp="1" noChangeArrowheads="1"/>
          </p:cNvSpPr>
          <p:nvPr>
            <p:ph type="body" idx="1"/>
          </p:nvPr>
        </p:nvSpPr>
        <p:spPr/>
        <p:txBody>
          <a:bodyPr/>
          <a:lstStyle/>
          <a:p>
            <a:pPr>
              <a:spcBef>
                <a:spcPct val="0"/>
              </a:spcBef>
            </a:pPr>
            <a:endParaRPr lang="en-US"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B5919076-F151-4897-88F1-3EFED96F27FA}" type="slidenum">
              <a:rPr lang="en-US">
                <a:solidFill>
                  <a:srgbClr val="000000"/>
                </a:solidFill>
                <a:latin typeface="Arial" pitchFamily="34" charset="0"/>
              </a:rPr>
              <a:pPr/>
              <a:t>14</a:t>
            </a:fld>
            <a:endParaRPr lang="en-US">
              <a:solidFill>
                <a:srgbClr val="000000"/>
              </a:solidFill>
              <a:latin typeface="Arial" pitchFamily="34" charset="0"/>
            </a:endParaRPr>
          </a:p>
        </p:txBody>
      </p:sp>
      <p:sp>
        <p:nvSpPr>
          <p:cNvPr id="185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5348" name="Rectangle 3"/>
          <p:cNvSpPr>
            <a:spLocks noGrp="1" noChangeArrowheads="1"/>
          </p:cNvSpPr>
          <p:nvPr>
            <p:ph type="body" idx="1"/>
          </p:nvPr>
        </p:nvSpPr>
        <p:spPr/>
        <p:txBody>
          <a:bodyPr/>
          <a:lstStyle/>
          <a:p>
            <a:pPr>
              <a:spcBef>
                <a:spcPct val="0"/>
              </a:spcBef>
            </a:pPr>
            <a:endParaRPr lang="en-US"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B5919076-F151-4897-88F1-3EFED96F27FA}" type="slidenum">
              <a:rPr lang="en-US">
                <a:solidFill>
                  <a:srgbClr val="000000"/>
                </a:solidFill>
                <a:latin typeface="Arial" pitchFamily="34" charset="0"/>
              </a:rPr>
              <a:pPr/>
              <a:t>15</a:t>
            </a:fld>
            <a:endParaRPr lang="en-US">
              <a:solidFill>
                <a:srgbClr val="000000"/>
              </a:solidFill>
              <a:latin typeface="Arial" pitchFamily="34" charset="0"/>
            </a:endParaRPr>
          </a:p>
        </p:txBody>
      </p:sp>
      <p:sp>
        <p:nvSpPr>
          <p:cNvPr id="185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5348" name="Rectangle 3"/>
          <p:cNvSpPr>
            <a:spLocks noGrp="1" noChangeArrowheads="1"/>
          </p:cNvSpPr>
          <p:nvPr>
            <p:ph type="body" idx="1"/>
          </p:nvPr>
        </p:nvSpPr>
        <p:spPr/>
        <p:txBody>
          <a:bodyPr/>
          <a:lstStyle/>
          <a:p>
            <a:pPr>
              <a:spcBef>
                <a:spcPct val="0"/>
              </a:spcBef>
            </a:pPr>
            <a:endParaRPr lang="en-US"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B5919076-F151-4897-88F1-3EFED96F27FA}" type="slidenum">
              <a:rPr lang="en-US">
                <a:solidFill>
                  <a:srgbClr val="000000"/>
                </a:solidFill>
                <a:latin typeface="Arial" pitchFamily="34" charset="0"/>
              </a:rPr>
              <a:pPr/>
              <a:t>16</a:t>
            </a:fld>
            <a:endParaRPr lang="en-US">
              <a:solidFill>
                <a:srgbClr val="000000"/>
              </a:solidFill>
              <a:latin typeface="Arial" pitchFamily="34" charset="0"/>
            </a:endParaRPr>
          </a:p>
        </p:txBody>
      </p:sp>
      <p:sp>
        <p:nvSpPr>
          <p:cNvPr id="185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5348" name="Rectangle 3"/>
          <p:cNvSpPr>
            <a:spLocks noGrp="1" noChangeArrowheads="1"/>
          </p:cNvSpPr>
          <p:nvPr>
            <p:ph type="body" idx="1"/>
          </p:nvPr>
        </p:nvSpPr>
        <p:spPr/>
        <p:txBody>
          <a:bodyPr/>
          <a:lstStyle/>
          <a:p>
            <a:pPr>
              <a:spcBef>
                <a:spcPct val="0"/>
              </a:spcBef>
            </a:pPr>
            <a:endParaRPr lang="en-US"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effort took place in the</a:t>
            </a:r>
            <a:r>
              <a:rPr lang="en-US" baseline="0" dirty="0" smtClean="0"/>
              <a:t> context of organizational renewal in the capacity development arm of the World Bank.  </a:t>
            </a:r>
          </a:p>
          <a:p>
            <a:endParaRPr lang="en-US" baseline="0" dirty="0" smtClean="0"/>
          </a:p>
          <a:p>
            <a:r>
              <a:rPr lang="en-US" baseline="0" dirty="0" smtClean="0"/>
              <a:t>The idea was to go from an old model that focused on training, where results were defined in terms of how many courses were delivered, and sometimes in terms of increased knowledge on the part of those who participated in training</a:t>
            </a:r>
          </a:p>
          <a:p>
            <a:endParaRPr lang="en-US" baseline="0" dirty="0" smtClean="0"/>
          </a:p>
          <a:p>
            <a:r>
              <a:rPr lang="en-US" baseline="0" dirty="0" smtClean="0"/>
              <a:t>To a new model that focused on the purpose of the new knowledge</a:t>
            </a:r>
          </a:p>
          <a:p>
            <a:r>
              <a:rPr lang="en-US" baseline="0" dirty="0" smtClean="0"/>
              <a:t>In the new model – one way people refer to it is as results-focused capacity development – the process starts with developing a concept of the environment, of the development situation, and of what change in that broader environment or situation we are trying to accomplish in the context of capacity development.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CDB2F46-589D-4B73-A389-B082937F21AD}"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team, the capacity development and results unit, had the task of laying down infrastructure for the new model of organizing capacity development.</a:t>
            </a:r>
          </a:p>
          <a:p>
            <a:endParaRPr lang="en-US" baseline="0" dirty="0" smtClean="0"/>
          </a:p>
          <a:p>
            <a:r>
              <a:rPr lang="en-US" baseline="0" dirty="0" smtClean="0"/>
              <a:t>By infrastructure here, I refer to creation of new templates for describing streams of work, policies, procedures based on an overall results framework.  </a:t>
            </a:r>
          </a:p>
          <a:p>
            <a:endParaRPr lang="en-US" baseline="0" dirty="0" smtClean="0"/>
          </a:p>
          <a:p>
            <a:r>
              <a:rPr lang="en-US" baseline="0" dirty="0" smtClean="0"/>
              <a:t>And had the task of working with other teams in small groups to ease the transition to the new perspective, build awareness and understanding of the new results framework.</a:t>
            </a:r>
          </a:p>
          <a:p>
            <a:endParaRPr lang="en-US" baseline="0" dirty="0" smtClean="0"/>
          </a:p>
          <a:p>
            <a:r>
              <a:rPr lang="en-US" baseline="0" dirty="0" smtClean="0"/>
              <a:t>Realized we were getting different kinds of results in terms of new behaviors – sometimes the new way was catching hold, other times it was not</a:t>
            </a:r>
          </a:p>
          <a:p>
            <a:endParaRPr lang="en-US" baseline="0" dirty="0" smtClean="0"/>
          </a:p>
          <a:p>
            <a:r>
              <a:rPr lang="en-US" baseline="0" dirty="0" smtClean="0"/>
              <a:t>Wanted to understand what worked, what didn’t work, in interactions with teams</a:t>
            </a:r>
          </a:p>
          <a:p>
            <a:endParaRPr lang="en-US" baseline="0" dirty="0" smtClean="0"/>
          </a:p>
          <a:p>
            <a:r>
              <a:rPr lang="en-US" baseline="0" dirty="0" smtClean="0"/>
              <a:t>Basically, an internal consulting function</a:t>
            </a:r>
            <a:endParaRPr lang="en-US" dirty="0"/>
          </a:p>
        </p:txBody>
      </p:sp>
      <p:sp>
        <p:nvSpPr>
          <p:cNvPr id="4" name="Slide Number Placeholder 3"/>
          <p:cNvSpPr>
            <a:spLocks noGrp="1"/>
          </p:cNvSpPr>
          <p:nvPr>
            <p:ph type="sldNum" sz="quarter" idx="10"/>
          </p:nvPr>
        </p:nvSpPr>
        <p:spPr/>
        <p:txBody>
          <a:bodyPr/>
          <a:lstStyle/>
          <a:p>
            <a:fld id="{5CDB2F46-589D-4B73-A389-B082937F21AD}"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the experience of it, this needs assessment felt more like taking advantage of an opportunity that presented itself, rather than creating a plan in the way one might like to do under ideal circumstances.</a:t>
            </a:r>
          </a:p>
          <a:p>
            <a:endParaRPr lang="en-US" baseline="0" dirty="0" smtClean="0"/>
          </a:p>
          <a:p>
            <a:r>
              <a:rPr lang="en-US" baseline="0" dirty="0" smtClean="0"/>
              <a:t>The opportunity was a unit-wide retreat last winter, which brought together </a:t>
            </a:r>
            <a:r>
              <a:rPr lang="en-US" baseline="0" dirty="0" err="1" smtClean="0"/>
              <a:t>subteams</a:t>
            </a:r>
            <a:r>
              <a:rPr lang="en-US" baseline="0" dirty="0" smtClean="0"/>
              <a:t> that did not necessarily work together every day, but that were doing similar kinds of work, to some extent making it up as they went along.</a:t>
            </a:r>
          </a:p>
          <a:p>
            <a:endParaRPr lang="en-US" baseline="0" dirty="0" smtClean="0"/>
          </a:p>
          <a:p>
            <a:r>
              <a:rPr lang="en-US" baseline="0" dirty="0" smtClean="0"/>
              <a:t>Still we had the elements of a plan – the requester was our unit manager, the authorizations were set in place partly by dint of the retreat organization; and the terms of reference ended up being clarified as part of the retreat preparation</a:t>
            </a:r>
          </a:p>
          <a:p>
            <a:endParaRPr lang="en-US" baseline="0" dirty="0" smtClean="0"/>
          </a:p>
          <a:p>
            <a:r>
              <a:rPr lang="en-US" baseline="0" dirty="0" smtClean="0"/>
              <a:t>Figure out what is working, do more of that so as to help teams better</a:t>
            </a:r>
          </a:p>
          <a:p>
            <a:endParaRPr lang="en-US" dirty="0"/>
          </a:p>
        </p:txBody>
      </p:sp>
      <p:sp>
        <p:nvSpPr>
          <p:cNvPr id="4" name="Slide Number Placeholder 3"/>
          <p:cNvSpPr>
            <a:spLocks noGrp="1"/>
          </p:cNvSpPr>
          <p:nvPr>
            <p:ph type="sldNum" sz="quarter" idx="10"/>
          </p:nvPr>
        </p:nvSpPr>
        <p:spPr/>
        <p:txBody>
          <a:bodyPr/>
          <a:lstStyle/>
          <a:p>
            <a:fld id="{5CDB2F46-589D-4B73-A389-B082937F21AD}"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of the things that having checklists like this helps with is that in times when you are working based on opportunity, you have a touchstone to refer to, something to go look up when things get chaotic</a:t>
            </a:r>
          </a:p>
          <a:p>
            <a:endParaRPr lang="en-US" baseline="0" dirty="0" smtClean="0"/>
          </a:p>
          <a:p>
            <a:r>
              <a:rPr lang="en-US" baseline="0" dirty="0" smtClean="0"/>
              <a:t>We did have materials to work with – an important source was our logic model, the capacity development results framework, and this gave us a point of reference – helped to bring the new team members up to speed, helped for different parts of the unit to understand better </a:t>
            </a:r>
          </a:p>
          <a:p>
            <a:endParaRPr lang="en-US" baseline="0" dirty="0" smtClean="0"/>
          </a:p>
          <a:p>
            <a:r>
              <a:rPr lang="en-US" baseline="0" dirty="0" smtClean="0"/>
              <a:t>Another important source were the people who had been working with teams, helping with the change process</a:t>
            </a:r>
          </a:p>
          <a:p>
            <a:endParaRPr lang="en-US" baseline="0" dirty="0" smtClean="0"/>
          </a:p>
          <a:p>
            <a:r>
              <a:rPr lang="en-US" baseline="0" dirty="0" smtClean="0"/>
              <a:t>By logic, another important source would be internal clients themselves – one of the drawbacks of the constraints of working by opportunity was that they were not in the room at the time this was happening…  but there was a realization that their input would be needed</a:t>
            </a:r>
          </a:p>
          <a:p>
            <a:endParaRPr lang="en-US" baseline="0" dirty="0" smtClean="0"/>
          </a:p>
          <a:p>
            <a:r>
              <a:rPr lang="en-US" baseline="0" dirty="0" smtClean="0"/>
              <a:t>We had some input from their managers to our manager</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CDB2F46-589D-4B73-A389-B082937F21AD}"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data collection that we identified we could do involved a structured process of understanding the different experiences in the room</a:t>
            </a:r>
          </a:p>
          <a:p>
            <a:endParaRPr lang="en-US" baseline="0" dirty="0" smtClean="0"/>
          </a:p>
          <a:p>
            <a:r>
              <a:rPr lang="en-US" baseline="0" dirty="0" smtClean="0"/>
              <a:t>We did this through a modified version of nominal group technique </a:t>
            </a:r>
          </a:p>
          <a:p>
            <a:endParaRPr lang="en-US" baseline="0" dirty="0" smtClean="0"/>
          </a:p>
          <a:p>
            <a:r>
              <a:rPr lang="en-US" baseline="0" dirty="0" smtClean="0"/>
              <a:t>Later, another data collection occurred through review of documents produced during the past half-year of advisory services</a:t>
            </a:r>
            <a:endParaRPr lang="en-US" dirty="0"/>
          </a:p>
        </p:txBody>
      </p:sp>
      <p:sp>
        <p:nvSpPr>
          <p:cNvPr id="4" name="Slide Number Placeholder 3"/>
          <p:cNvSpPr>
            <a:spLocks noGrp="1"/>
          </p:cNvSpPr>
          <p:nvPr>
            <p:ph type="sldNum" sz="quarter" idx="10"/>
          </p:nvPr>
        </p:nvSpPr>
        <p:spPr/>
        <p:txBody>
          <a:bodyPr/>
          <a:lstStyle/>
          <a:p>
            <a:fld id="{5CDB2F46-589D-4B73-A389-B082937F21AD}"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244E4400-87A4-4DDC-80D4-472A5BDE663F}" type="slidenum">
              <a:rPr lang="en-US">
                <a:solidFill>
                  <a:srgbClr val="000000"/>
                </a:solidFill>
                <a:latin typeface="Arial" pitchFamily="34" charset="0"/>
              </a:rPr>
              <a:pPr/>
              <a:t>4</a:t>
            </a:fld>
            <a:endParaRPr lang="en-US">
              <a:solidFill>
                <a:srgbClr val="000000"/>
              </a:solidFill>
              <a:latin typeface="Arial" pitchFamily="34" charset="0"/>
            </a:endParaRPr>
          </a:p>
        </p:txBody>
      </p:sp>
      <p:sp>
        <p:nvSpPr>
          <p:cNvPr id="174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084" name="Rectangle 3"/>
          <p:cNvSpPr>
            <a:spLocks noGrp="1" noChangeArrowheads="1"/>
          </p:cNvSpPr>
          <p:nvPr>
            <p:ph type="body" idx="1"/>
          </p:nvPr>
        </p:nvSpPr>
        <p:spPr/>
        <p:txBody>
          <a:bodyPr/>
          <a:lstStyle/>
          <a:p>
            <a:pPr>
              <a:spcBef>
                <a:spcPct val="0"/>
              </a:spcBef>
            </a:pPr>
            <a:endParaRPr lang="en-US"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beginning of our analysis occurred during the retreat itself,</a:t>
            </a:r>
            <a:r>
              <a:rPr lang="en-US" baseline="0" dirty="0" smtClean="0"/>
              <a:t> when we grouped and prioritized the ideas that had surfaced during the nominal group technique portion of the retreat</a:t>
            </a:r>
          </a:p>
          <a:p>
            <a:endParaRPr lang="en-US" baseline="0" dirty="0" smtClean="0"/>
          </a:p>
          <a:p>
            <a:r>
              <a:rPr lang="en-US" baseline="0" dirty="0" smtClean="0"/>
              <a:t>Later, using the results of the document review, we further refined our groupings to come up with different areas that as a group we thought would be important in approaching internal client groups in different scenarios</a:t>
            </a:r>
          </a:p>
          <a:p>
            <a:endParaRPr lang="en-US" baseline="0" dirty="0" smtClean="0"/>
          </a:p>
          <a:p>
            <a:r>
              <a:rPr lang="en-US" baseline="0" dirty="0" smtClean="0"/>
              <a:t>(handout – diagram)</a:t>
            </a:r>
          </a:p>
          <a:p>
            <a:endParaRPr lang="en-US" baseline="0" dirty="0" smtClean="0"/>
          </a:p>
          <a:p>
            <a:r>
              <a:rPr lang="en-US" baseline="0" dirty="0" smtClean="0"/>
              <a:t>As you see, the groupings, the diagram, are still in draft, but the process that created this has been used</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CDB2F46-589D-4B73-A389-B082937F21AD}"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Started opportunistic, and remained</a:t>
            </a:r>
            <a:r>
              <a:rPr lang="en-US" baseline="0" dirty="0" smtClean="0"/>
              <a:t> opportunistic, in the sense that the concepts or the grouping of concepts fed into use rather than into reports in the sense of paper.</a:t>
            </a:r>
          </a:p>
          <a:p>
            <a:endParaRPr lang="en-US" baseline="0" dirty="0" smtClean="0"/>
          </a:p>
          <a:p>
            <a:r>
              <a:rPr lang="en-US" baseline="0" dirty="0" smtClean="0"/>
              <a:t>We ended up using what we had created to inform templates such as for concept notes, which are foundation documents for each work stream; assembled resources on an intranet site; used the grouping of ideas to inform modifications to internal information systems so that they better reflected the results-focused approach.</a:t>
            </a:r>
          </a:p>
          <a:p>
            <a:endParaRPr lang="en-US" baseline="0" dirty="0" smtClean="0"/>
          </a:p>
          <a:p>
            <a:r>
              <a:rPr lang="en-US" baseline="0" dirty="0" smtClean="0"/>
              <a:t>Moral of the story:  Management under chaos is possible, and in that situation a checklist sure is handy – by which I mean it helps you bring structure and a systematic approach when you sorely need it.</a:t>
            </a:r>
          </a:p>
        </p:txBody>
      </p:sp>
      <p:sp>
        <p:nvSpPr>
          <p:cNvPr id="4" name="Slide Number Placeholder 3"/>
          <p:cNvSpPr>
            <a:spLocks noGrp="1"/>
          </p:cNvSpPr>
          <p:nvPr>
            <p:ph type="sldNum" sz="quarter" idx="10"/>
          </p:nvPr>
        </p:nvSpPr>
        <p:spPr/>
        <p:txBody>
          <a:bodyPr/>
          <a:lstStyle/>
          <a:p>
            <a:fld id="{5CDB2F46-589D-4B73-A389-B082937F21AD}"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DB2F46-589D-4B73-A389-B082937F21AD}"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p>
            <a:fld id="{37B227B7-8E60-4838-9299-8E33E4692D99}" type="slidenum">
              <a:rPr lang="en-US">
                <a:solidFill>
                  <a:srgbClr val="000000"/>
                </a:solidFill>
                <a:latin typeface="Arial" pitchFamily="34" charset="0"/>
              </a:rPr>
              <a:pPr/>
              <a:t>5</a:t>
            </a:fld>
            <a:endParaRPr lang="en-US">
              <a:solidFill>
                <a:srgbClr val="000000"/>
              </a:solidFill>
              <a:latin typeface="Arial" pitchFamily="34" charset="0"/>
            </a:endParaRPr>
          </a:p>
        </p:txBody>
      </p:sp>
      <p:sp>
        <p:nvSpPr>
          <p:cNvPr id="2344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4500" name="Rectangle 3"/>
          <p:cNvSpPr>
            <a:spLocks noGrp="1" noChangeArrowheads="1"/>
          </p:cNvSpPr>
          <p:nvPr>
            <p:ph type="body" idx="1"/>
          </p:nvPr>
        </p:nvSpPr>
        <p:spPr/>
        <p:txBody>
          <a:bodyPr/>
          <a:lstStyle/>
          <a:p>
            <a:pPr>
              <a:spcBef>
                <a:spcPct val="0"/>
              </a:spcBef>
            </a:pPr>
            <a:endParaRPr 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DB2F46-589D-4B73-A389-B082937F21AD}"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A7163241-304D-4A0A-A4A8-EBD0D9A5EBBC}" type="slidenum">
              <a:rPr lang="en-US">
                <a:solidFill>
                  <a:srgbClr val="000000"/>
                </a:solidFill>
                <a:latin typeface="Arial" pitchFamily="34" charset="0"/>
              </a:rPr>
              <a:pPr/>
              <a:t>7</a:t>
            </a:fld>
            <a:endParaRPr lang="en-US">
              <a:solidFill>
                <a:srgbClr val="000000"/>
              </a:solidFill>
              <a:latin typeface="Arial" pitchFamily="34" charset="0"/>
            </a:endParaRPr>
          </a:p>
        </p:txBody>
      </p:sp>
      <p:sp>
        <p:nvSpPr>
          <p:cNvPr id="175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5108" name="Rectangle 3"/>
          <p:cNvSpPr>
            <a:spLocks noGrp="1" noChangeArrowheads="1"/>
          </p:cNvSpPr>
          <p:nvPr>
            <p:ph type="body" idx="1"/>
          </p:nvPr>
        </p:nvSpPr>
        <p:spPr/>
        <p:txBody>
          <a:bodyPr/>
          <a:lstStyle/>
          <a:p>
            <a:pPr>
              <a:spcBef>
                <a:spcPct val="0"/>
              </a:spcBef>
            </a:pPr>
            <a:endParaRPr lang="en-US" dirty="0"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A7163241-304D-4A0A-A4A8-EBD0D9A5EBBC}" type="slidenum">
              <a:rPr lang="en-US">
                <a:solidFill>
                  <a:srgbClr val="000000"/>
                </a:solidFill>
                <a:latin typeface="Arial" pitchFamily="34" charset="0"/>
              </a:rPr>
              <a:pPr/>
              <a:t>8</a:t>
            </a:fld>
            <a:endParaRPr lang="en-US">
              <a:solidFill>
                <a:srgbClr val="000000"/>
              </a:solidFill>
              <a:latin typeface="Arial" pitchFamily="34" charset="0"/>
            </a:endParaRPr>
          </a:p>
        </p:txBody>
      </p:sp>
      <p:sp>
        <p:nvSpPr>
          <p:cNvPr id="175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5108" name="Rectangle 3"/>
          <p:cNvSpPr>
            <a:spLocks noGrp="1" noChangeArrowheads="1"/>
          </p:cNvSpPr>
          <p:nvPr>
            <p:ph type="body" idx="1"/>
          </p:nvPr>
        </p:nvSpPr>
        <p:spPr/>
        <p:txBody>
          <a:bodyPr/>
          <a:lstStyle/>
          <a:p>
            <a:pPr>
              <a:spcBef>
                <a:spcPct val="0"/>
              </a:spcBef>
            </a:pPr>
            <a:endParaRPr lang="en-US" dirty="0"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792B1EB1-4CE0-44CE-A861-3CBF7C75C735}" type="slidenum">
              <a:rPr lang="en-US">
                <a:solidFill>
                  <a:srgbClr val="000000"/>
                </a:solidFill>
                <a:latin typeface="Arial" pitchFamily="34" charset="0"/>
              </a:rPr>
              <a:pPr/>
              <a:t>9</a:t>
            </a:fld>
            <a:endParaRPr lang="en-US">
              <a:solidFill>
                <a:srgbClr val="000000"/>
              </a:solidFill>
              <a:latin typeface="Arial" pitchFamily="34" charset="0"/>
            </a:endParaRPr>
          </a:p>
        </p:txBody>
      </p:sp>
      <p:sp>
        <p:nvSpPr>
          <p:cNvPr id="177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7156" name="Rectangle 3"/>
          <p:cNvSpPr>
            <a:spLocks noGrp="1" noChangeArrowheads="1"/>
          </p:cNvSpPr>
          <p:nvPr>
            <p:ph type="body" idx="1"/>
          </p:nvPr>
        </p:nvSpPr>
        <p:spPr/>
        <p:txBody>
          <a:bodyPr/>
          <a:lstStyle/>
          <a:p>
            <a:pPr>
              <a:spcBef>
                <a:spcPct val="0"/>
              </a:spcBef>
            </a:pPr>
            <a:endParaRPr lang="en-U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792B1EB1-4CE0-44CE-A861-3CBF7C75C735}" type="slidenum">
              <a:rPr lang="en-US">
                <a:solidFill>
                  <a:srgbClr val="000000"/>
                </a:solidFill>
                <a:latin typeface="Arial" pitchFamily="34" charset="0"/>
              </a:rPr>
              <a:pPr/>
              <a:t>10</a:t>
            </a:fld>
            <a:endParaRPr lang="en-US">
              <a:solidFill>
                <a:srgbClr val="000000"/>
              </a:solidFill>
              <a:latin typeface="Arial" pitchFamily="34" charset="0"/>
            </a:endParaRPr>
          </a:p>
        </p:txBody>
      </p:sp>
      <p:sp>
        <p:nvSpPr>
          <p:cNvPr id="177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7156" name="Rectangle 3"/>
          <p:cNvSpPr>
            <a:spLocks noGrp="1" noChangeArrowheads="1"/>
          </p:cNvSpPr>
          <p:nvPr>
            <p:ph type="body" idx="1"/>
          </p:nvPr>
        </p:nvSpPr>
        <p:spPr/>
        <p:txBody>
          <a:bodyPr/>
          <a:lstStyle/>
          <a:p>
            <a:pPr>
              <a:spcBef>
                <a:spcPct val="0"/>
              </a:spcBef>
            </a:pPr>
            <a:endParaRPr 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B5919076-F151-4897-88F1-3EFED96F27FA}" type="slidenum">
              <a:rPr lang="en-US">
                <a:solidFill>
                  <a:srgbClr val="000000"/>
                </a:solidFill>
                <a:latin typeface="Arial" pitchFamily="34" charset="0"/>
              </a:rPr>
              <a:pPr/>
              <a:t>11</a:t>
            </a:fld>
            <a:endParaRPr lang="en-US">
              <a:solidFill>
                <a:srgbClr val="000000"/>
              </a:solidFill>
              <a:latin typeface="Arial" pitchFamily="34" charset="0"/>
            </a:endParaRPr>
          </a:p>
        </p:txBody>
      </p:sp>
      <p:sp>
        <p:nvSpPr>
          <p:cNvPr id="185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5348" name="Rectangle 3"/>
          <p:cNvSpPr>
            <a:spLocks noGrp="1" noChangeArrowheads="1"/>
          </p:cNvSpPr>
          <p:nvPr>
            <p:ph type="body" idx="1"/>
          </p:nvPr>
        </p:nvSpPr>
        <p:spPr/>
        <p:txBody>
          <a:bodyPr/>
          <a:lstStyle/>
          <a:p>
            <a:pPr>
              <a:spcBef>
                <a:spcPct val="0"/>
              </a:spcBef>
            </a:pPr>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FE7015B-2212-4B01-B855-0F89DC116600}" type="datetime1">
              <a:rPr lang="en-US" smtClean="0"/>
              <a:pPr/>
              <a:t>10/23/2012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110D2EA5-15E5-499E-8760-8240EC5CD65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0E1CF5-E659-4A82-BD63-ABAC8E014B6D}" type="datetime1">
              <a:rPr lang="en-US" smtClean="0"/>
              <a:pPr/>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D2EA5-15E5-499E-8760-8240EC5CD6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683BB66-8604-4AB0-A78A-316EFA54E6F8}" type="datetime1">
              <a:rPr lang="en-US" smtClean="0"/>
              <a:pPr/>
              <a:t>10/23/2012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110D2EA5-15E5-499E-8760-8240EC5CD65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057400"/>
            <a:ext cx="3962400" cy="4495800"/>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53000" y="2057400"/>
            <a:ext cx="3962400" cy="4495800"/>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13"/>
          <p:cNvSpPr>
            <a:spLocks noGrp="1" noChangeArrowheads="1"/>
          </p:cNvSpPr>
          <p:nvPr>
            <p:ph type="sldNum" sz="quarter" idx="10"/>
          </p:nvPr>
        </p:nvSpPr>
        <p:spPr>
          <a:ln/>
        </p:spPr>
        <p:txBody>
          <a:bodyPr/>
          <a:lstStyle>
            <a:lvl1pPr>
              <a:defRPr/>
            </a:lvl1pPr>
          </a:lstStyle>
          <a:p>
            <a:pPr>
              <a:defRPr/>
            </a:pPr>
            <a:fld id="{73C2C418-0A50-492B-A56F-893936A6C8C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8BF0804-3BBB-4074-99E2-0F456AEDCC19}" type="datetime1">
              <a:rPr lang="en-US" smtClean="0"/>
              <a:pPr/>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10D2EA5-15E5-499E-8760-8240EC5CD65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9D74D92-BCDA-4E47-9707-957CD111B748}" type="datetime1">
              <a:rPr lang="en-US" smtClean="0"/>
              <a:pPr/>
              <a:t>10/23/2012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10D2EA5-15E5-499E-8760-8240EC5CD65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5AC5FAB0-CAA7-4E25-9253-5FF18ADB679D}" type="datetime1">
              <a:rPr lang="en-US" smtClean="0"/>
              <a:pPr/>
              <a:t>10/23/2012</a:t>
            </a:fld>
            <a:endParaRPr lang="en-US"/>
          </a:p>
        </p:txBody>
      </p:sp>
      <p:sp>
        <p:nvSpPr>
          <p:cNvPr id="10" name="Slide Number Placeholder 9"/>
          <p:cNvSpPr>
            <a:spLocks noGrp="1"/>
          </p:cNvSpPr>
          <p:nvPr>
            <p:ph type="sldNum" sz="quarter" idx="16"/>
          </p:nvPr>
        </p:nvSpPr>
        <p:spPr/>
        <p:txBody>
          <a:bodyPr rtlCol="0"/>
          <a:lstStyle/>
          <a:p>
            <a:fld id="{110D2EA5-15E5-499E-8760-8240EC5CD65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DF41AB5F-35AF-4464-AAAC-89429623AFC1}" type="datetime1">
              <a:rPr lang="en-US" smtClean="0"/>
              <a:pPr/>
              <a:t>10/23/2012</a:t>
            </a:fld>
            <a:endParaRPr lang="en-US"/>
          </a:p>
        </p:txBody>
      </p:sp>
      <p:sp>
        <p:nvSpPr>
          <p:cNvPr id="12" name="Slide Number Placeholder 11"/>
          <p:cNvSpPr>
            <a:spLocks noGrp="1"/>
          </p:cNvSpPr>
          <p:nvPr>
            <p:ph type="sldNum" sz="quarter" idx="16"/>
          </p:nvPr>
        </p:nvSpPr>
        <p:spPr/>
        <p:txBody>
          <a:bodyPr rtlCol="0"/>
          <a:lstStyle/>
          <a:p>
            <a:fld id="{110D2EA5-15E5-499E-8760-8240EC5CD65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B43AF3E-A3E1-4075-AB05-4DB6E6696411}" type="datetime1">
              <a:rPr lang="en-US" smtClean="0"/>
              <a:pPr/>
              <a:t>10/23/2012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10D2EA5-15E5-499E-8760-8240EC5CD6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D397A5-2F7A-472B-A626-900535099086}" type="datetime1">
              <a:rPr lang="en-US" smtClean="0"/>
              <a:pPr/>
              <a:t>10/23/2012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10D2EA5-15E5-499E-8760-8240EC5CD6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7D0DDAA-A32C-4DCB-8D33-4A76C263573A}" type="datetime1">
              <a:rPr lang="en-US" smtClean="0"/>
              <a:pPr/>
              <a:t>10/23/2012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10D2EA5-15E5-499E-8760-8240EC5CD65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9EEAE81-C190-475C-A53B-CB934D303D1F}" type="datetime1">
              <a:rPr lang="en-US" smtClean="0"/>
              <a:pPr/>
              <a:t>10/23/2012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10D2EA5-15E5-499E-8760-8240EC5CD65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7D7DEDD-9B64-4DB0-A44D-789AA9382220}" type="datetime1">
              <a:rPr lang="en-US" smtClean="0"/>
              <a:pPr/>
              <a:t>10/23/2012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10D2EA5-15E5-499E-8760-8240EC5CD6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watkins@gw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mwestmeiers@worldbank.org" TargetMode="External"/><Relationship Id="rId4" Type="http://schemas.openxmlformats.org/officeDocument/2006/relationships/hyperlink" Target="mailto:jbehrens@worldbank.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needsassessment.org/" TargetMode="External"/><Relationship Id="rId7" Type="http://schemas.openxmlformats.org/officeDocument/2006/relationships/image" Target="../media/image11.png"/><Relationship Id="rId2" Type="http://schemas.openxmlformats.org/officeDocument/2006/relationships/hyperlink" Target="http://www.gapsinresults.com/" TargetMode="Externa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hyperlink" Target="http://www.eval.org/" TargetMode="External"/><Relationship Id="rId4" Type="http://schemas.openxmlformats.org/officeDocument/2006/relationships/hyperlink" Target="http://issuu.com/world.bank.publications/docs/9780821388686/1?zoomed=&amp;zoomPercent=&amp;zoomX=&amp;zoomY=&amp;noteText=&amp;noteX=&amp;noteY=&amp;viewMode=magazin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0"/>
            <a:ext cx="8458200" cy="3276600"/>
          </a:xfrm>
        </p:spPr>
        <p:txBody>
          <a:bodyPr>
            <a:normAutofit/>
          </a:bodyPr>
          <a:lstStyle/>
          <a:p>
            <a:pPr algn="r"/>
            <a:r>
              <a:rPr lang="en-US" sz="4000" dirty="0" smtClean="0"/>
              <a:t>Managing Your Needs Assessment</a:t>
            </a:r>
            <a:r>
              <a:rPr lang="en-US" dirty="0" smtClean="0"/>
              <a:t/>
            </a:r>
            <a:br>
              <a:rPr lang="en-US" dirty="0" smtClean="0"/>
            </a:br>
            <a:r>
              <a:rPr lang="en-US" sz="2700" dirty="0" smtClean="0"/>
              <a:t>Session 827</a:t>
            </a:r>
            <a:br>
              <a:rPr lang="en-US" sz="2700" dirty="0" smtClean="0"/>
            </a:br>
            <a:r>
              <a:rPr lang="en-US" sz="2700" i="1" dirty="0" smtClean="0"/>
              <a:t>American Evaluation Association Conference 2012</a:t>
            </a:r>
            <a:endParaRPr lang="en-US" i="1" dirty="0"/>
          </a:p>
        </p:txBody>
      </p:sp>
      <p:sp>
        <p:nvSpPr>
          <p:cNvPr id="3" name="Subtitle 2"/>
          <p:cNvSpPr>
            <a:spLocks noGrp="1"/>
          </p:cNvSpPr>
          <p:nvPr>
            <p:ph type="subTitle" idx="1"/>
          </p:nvPr>
        </p:nvSpPr>
        <p:spPr/>
        <p:txBody>
          <a:bodyPr>
            <a:noAutofit/>
          </a:bodyPr>
          <a:lstStyle/>
          <a:p>
            <a:r>
              <a:rPr lang="en-US" sz="1200" dirty="0" smtClean="0">
                <a:solidFill>
                  <a:srgbClr val="43527D"/>
                </a:solidFill>
              </a:rPr>
              <a:t>Ryan Watkins, George Washington University, </a:t>
            </a:r>
            <a:r>
              <a:rPr lang="en-US" sz="1200" dirty="0" smtClean="0">
                <a:solidFill>
                  <a:srgbClr val="43527D"/>
                </a:solidFill>
                <a:hlinkClick r:id="rId3"/>
              </a:rPr>
              <a:t>rwatkins@gwu.edu</a:t>
            </a:r>
            <a:r>
              <a:rPr lang="en-US" sz="1200" dirty="0" smtClean="0">
                <a:solidFill>
                  <a:srgbClr val="43527D"/>
                </a:solidFill>
              </a:rPr>
              <a:t/>
            </a:r>
            <a:br>
              <a:rPr lang="en-US" sz="1200" dirty="0" smtClean="0">
                <a:solidFill>
                  <a:srgbClr val="43527D"/>
                </a:solidFill>
              </a:rPr>
            </a:br>
            <a:r>
              <a:rPr lang="en-US" sz="1200" dirty="0" smtClean="0">
                <a:solidFill>
                  <a:srgbClr val="43527D"/>
                </a:solidFill>
              </a:rPr>
              <a:t>Joy Behrens, World Bank, </a:t>
            </a:r>
            <a:r>
              <a:rPr lang="en-US" sz="1200" dirty="0" smtClean="0">
                <a:solidFill>
                  <a:srgbClr val="43527D"/>
                </a:solidFill>
                <a:hlinkClick r:id="rId4"/>
              </a:rPr>
              <a:t>jbehrens@worldbank.org</a:t>
            </a:r>
            <a:r>
              <a:rPr lang="en-US" sz="1200" dirty="0" smtClean="0">
                <a:solidFill>
                  <a:srgbClr val="43527D"/>
                </a:solidFill>
              </a:rPr>
              <a:t>   </a:t>
            </a:r>
            <a:br>
              <a:rPr lang="en-US" sz="1200" dirty="0" smtClean="0">
                <a:solidFill>
                  <a:srgbClr val="43527D"/>
                </a:solidFill>
              </a:rPr>
            </a:br>
            <a:r>
              <a:rPr lang="en-US" sz="1200" dirty="0" err="1" smtClean="0">
                <a:solidFill>
                  <a:srgbClr val="43527D"/>
                </a:solidFill>
              </a:rPr>
              <a:t>Maurya</a:t>
            </a:r>
            <a:r>
              <a:rPr lang="en-US" sz="1200" dirty="0" smtClean="0">
                <a:solidFill>
                  <a:srgbClr val="43527D"/>
                </a:solidFill>
              </a:rPr>
              <a:t> West </a:t>
            </a:r>
            <a:r>
              <a:rPr lang="en-US" sz="1200" dirty="0" err="1" smtClean="0">
                <a:solidFill>
                  <a:srgbClr val="43527D"/>
                </a:solidFill>
              </a:rPr>
              <a:t>Meiers</a:t>
            </a:r>
            <a:r>
              <a:rPr lang="en-US" sz="1200" dirty="0" smtClean="0">
                <a:solidFill>
                  <a:srgbClr val="43527D"/>
                </a:solidFill>
              </a:rPr>
              <a:t>, World Bank, </a:t>
            </a:r>
            <a:r>
              <a:rPr lang="en-US" sz="1200" dirty="0" smtClean="0">
                <a:solidFill>
                  <a:srgbClr val="43527D"/>
                </a:solidFill>
                <a:hlinkClick r:id="rId5"/>
              </a:rPr>
              <a:t>mwestmeiers@worldbank.org</a:t>
            </a:r>
            <a:r>
              <a:rPr lang="en-US" sz="1200" dirty="0" smtClean="0">
                <a:solidFill>
                  <a:srgbClr val="43527D"/>
                </a:solidFill>
              </a:rPr>
              <a:t>   </a:t>
            </a:r>
            <a:endParaRPr lang="en-US" sz="1200" dirty="0">
              <a:solidFill>
                <a:srgbClr val="43527D"/>
              </a:solidFill>
            </a:endParaRPr>
          </a:p>
        </p:txBody>
      </p:sp>
      <p:sp>
        <p:nvSpPr>
          <p:cNvPr id="4" name="Subtitle 2"/>
          <p:cNvSpPr txBox="1">
            <a:spLocks/>
          </p:cNvSpPr>
          <p:nvPr/>
        </p:nvSpPr>
        <p:spPr>
          <a:xfrm>
            <a:off x="0" y="6057900"/>
            <a:ext cx="2133600" cy="685800"/>
          </a:xfrm>
          <a:prstGeom prst="rect">
            <a:avLst/>
          </a:prstGeom>
        </p:spPr>
        <p:txBody>
          <a:bodyPr vert="horz" anchor="ctr">
            <a:noAutofit/>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b="0" i="0" u="none" strike="noStrike" kern="1200" cap="none" spc="0" normalizeH="0" baseline="0" noProof="0" dirty="0" smtClean="0">
                <a:ln>
                  <a:noFill/>
                </a:ln>
                <a:solidFill>
                  <a:srgbClr val="FFFFFF"/>
                </a:solidFill>
                <a:effectLst/>
                <a:uLnTx/>
                <a:uFillTx/>
                <a:latin typeface="+mn-lt"/>
                <a:ea typeface="+mn-ea"/>
                <a:cs typeface="+mn-cs"/>
              </a:rPr>
              <a:t>October 27, 2012</a:t>
            </a:r>
            <a:endParaRPr kumimoji="0" lang="en-US" b="0" i="0" u="none" strike="noStrike" kern="1200" cap="none" spc="0" normalizeH="0" baseline="0" noProof="0" dirty="0">
              <a:ln>
                <a:noFill/>
              </a:ln>
              <a:solidFill>
                <a:srgbClr val="FFFFFF"/>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110D2EA5-15E5-499E-8760-8240EC5CD65B}" type="slidenum">
              <a:rPr lang="en-US" smtClean="0"/>
              <a:pPr/>
              <a:t>1</a:t>
            </a:fld>
            <a:endParaRPr lang="en-US"/>
          </a:p>
        </p:txBody>
      </p:sp>
    </p:spTree>
    <p:extLst>
      <p:ext uri="{BB962C8B-B14F-4D97-AF65-F5344CB8AC3E}">
        <p14:creationId xmlns="" xmlns:p14="http://schemas.microsoft.com/office/powerpoint/2010/main" xmlns:mv="urn:schemas-microsoft-com:mac:vml" xmlns:mc="http://schemas.openxmlformats.org/markup-compatibility/2006" val="3013968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2"/>
          <p:cNvSpPr>
            <a:spLocks noGrp="1" noChangeArrowheads="1"/>
          </p:cNvSpPr>
          <p:nvPr>
            <p:ph type="title"/>
          </p:nvPr>
        </p:nvSpPr>
        <p:spPr/>
        <p:txBody>
          <a:bodyPr/>
          <a:lstStyle/>
          <a:p>
            <a:pPr eaLnBrk="1" hangingPunct="1"/>
            <a:r>
              <a:rPr lang="en-US" sz="3200" dirty="0" smtClean="0"/>
              <a:t>Needs Assessments all around us…</a:t>
            </a:r>
          </a:p>
        </p:txBody>
      </p:sp>
      <p:sp>
        <p:nvSpPr>
          <p:cNvPr id="6" name="Slide Number Placeholder 5"/>
          <p:cNvSpPr>
            <a:spLocks noGrp="1"/>
          </p:cNvSpPr>
          <p:nvPr>
            <p:ph type="sldNum" sz="quarter" idx="12"/>
          </p:nvPr>
        </p:nvSpPr>
        <p:spPr/>
        <p:txBody>
          <a:bodyPr>
            <a:normAutofit fontScale="85000" lnSpcReduction="20000"/>
          </a:bodyPr>
          <a:lstStyle/>
          <a:p>
            <a:fld id="{110D2EA5-15E5-499E-8760-8240EC5CD65B}" type="slidenum">
              <a:rPr lang="en-US" smtClean="0"/>
              <a:pPr/>
              <a:t>10</a:t>
            </a:fld>
            <a:endParaRPr lang="en-US"/>
          </a:p>
        </p:txBody>
      </p:sp>
      <p:sp>
        <p:nvSpPr>
          <p:cNvPr id="9" name="Rectangle 3"/>
          <p:cNvSpPr txBox="1">
            <a:spLocks noChangeArrowheads="1"/>
          </p:cNvSpPr>
          <p:nvPr/>
        </p:nvSpPr>
        <p:spPr>
          <a:xfrm>
            <a:off x="609600" y="1981200"/>
            <a:ext cx="3962400" cy="44958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nSpc>
                <a:spcPct val="90000"/>
              </a:lnSpc>
            </a:pPr>
            <a:r>
              <a:rPr lang="en-US" sz="2200" b="1" dirty="0" smtClean="0"/>
              <a:t>Medical (Health) Needs Assessments</a:t>
            </a:r>
          </a:p>
          <a:p>
            <a:pPr marL="465138" lvl="1" indent="-180975">
              <a:lnSpc>
                <a:spcPct val="90000"/>
              </a:lnSpc>
            </a:pPr>
            <a:r>
              <a:rPr lang="en-US" sz="2000" i="1" dirty="0" smtClean="0"/>
              <a:t>Status of geriatric health</a:t>
            </a:r>
          </a:p>
          <a:p>
            <a:pPr>
              <a:lnSpc>
                <a:spcPct val="90000"/>
              </a:lnSpc>
            </a:pPr>
            <a:r>
              <a:rPr lang="en-US" sz="2200" b="1" dirty="0" smtClean="0"/>
              <a:t>Community Needs Assessments</a:t>
            </a:r>
          </a:p>
          <a:p>
            <a:pPr marL="465138" lvl="1" indent="-180975">
              <a:lnSpc>
                <a:spcPct val="90000"/>
              </a:lnSpc>
            </a:pPr>
            <a:r>
              <a:rPr lang="en-US" sz="2000" i="1" dirty="0" smtClean="0"/>
              <a:t>What resources are necessary?</a:t>
            </a:r>
          </a:p>
          <a:p>
            <a:pPr marL="465138" lvl="1" indent="-180975">
              <a:lnSpc>
                <a:spcPct val="90000"/>
              </a:lnSpc>
            </a:pPr>
            <a:r>
              <a:rPr lang="en-US" sz="2000" i="1" dirty="0" smtClean="0"/>
              <a:t>How to spend tax dollars?</a:t>
            </a:r>
          </a:p>
          <a:p>
            <a:pPr>
              <a:lnSpc>
                <a:spcPct val="90000"/>
              </a:lnSpc>
            </a:pPr>
            <a:r>
              <a:rPr lang="en-US" sz="2200" b="1" dirty="0" smtClean="0"/>
              <a:t>Individual-Decision Needs Assessments</a:t>
            </a:r>
          </a:p>
          <a:p>
            <a:pPr marL="465138" lvl="1" indent="-180975">
              <a:lnSpc>
                <a:spcPct val="90000"/>
              </a:lnSpc>
            </a:pPr>
            <a:r>
              <a:rPr lang="en-US" sz="2000" i="1" dirty="0" smtClean="0"/>
              <a:t>Which new car should we buy?</a:t>
            </a:r>
          </a:p>
          <a:p>
            <a:pPr marL="465138" lvl="1" indent="-180975">
              <a:lnSpc>
                <a:spcPct val="90000"/>
              </a:lnSpc>
            </a:pPr>
            <a:r>
              <a:rPr lang="en-US" sz="2000" i="1" dirty="0" smtClean="0"/>
              <a:t>How do I budget my time and money?</a:t>
            </a:r>
            <a:endParaRPr lang="en-US" sz="1800" i="1" dirty="0" smtClean="0"/>
          </a:p>
        </p:txBody>
      </p:sp>
      <p:sp>
        <p:nvSpPr>
          <p:cNvPr id="3" name="Rounded Rectangle 2"/>
          <p:cNvSpPr/>
          <p:nvPr/>
        </p:nvSpPr>
        <p:spPr>
          <a:xfrm>
            <a:off x="4876800" y="1828800"/>
            <a:ext cx="3962400" cy="4876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8"/>
          <p:cNvSpPr txBox="1">
            <a:spLocks noChangeArrowheads="1"/>
          </p:cNvSpPr>
          <p:nvPr/>
        </p:nvSpPr>
        <p:spPr>
          <a:xfrm>
            <a:off x="4876800" y="1905000"/>
            <a:ext cx="3962400" cy="4495800"/>
          </a:xfrm>
          <a:prstGeom prst="rect">
            <a:avLst/>
          </a:prstGeom>
        </p:spPr>
        <p:txBody>
          <a:bodyPr vert="horz">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nSpc>
                <a:spcPct val="90000"/>
              </a:lnSpc>
            </a:pPr>
            <a:r>
              <a:rPr lang="en-US" sz="2200" b="1" dirty="0" smtClean="0">
                <a:latin typeface="Calibri" pitchFamily="34" charset="0"/>
              </a:rPr>
              <a:t>Organizational Needs Assessments</a:t>
            </a:r>
          </a:p>
          <a:p>
            <a:pPr lvl="1">
              <a:lnSpc>
                <a:spcPct val="90000"/>
              </a:lnSpc>
            </a:pPr>
            <a:r>
              <a:rPr lang="en-US" sz="1800" i="1" dirty="0" smtClean="0">
                <a:latin typeface="Calibri" pitchFamily="34" charset="0"/>
              </a:rPr>
              <a:t>How can a project implementation unit can work more efficiently to track disbursements and monitor procurement?</a:t>
            </a:r>
          </a:p>
          <a:p>
            <a:pPr lvl="1">
              <a:lnSpc>
                <a:spcPct val="90000"/>
              </a:lnSpc>
            </a:pPr>
            <a:r>
              <a:rPr lang="en-US" sz="1800" i="1" dirty="0" smtClean="0">
                <a:latin typeface="Calibri" pitchFamily="34" charset="0"/>
              </a:rPr>
              <a:t>What challenges will VPU staff  face in the coming year and what new knowledge would help staff better meet those challenges?</a:t>
            </a:r>
          </a:p>
          <a:p>
            <a:pPr lvl="1">
              <a:lnSpc>
                <a:spcPct val="90000"/>
              </a:lnSpc>
            </a:pPr>
            <a:r>
              <a:rPr lang="en-US" sz="1800" i="1" dirty="0" smtClean="0">
                <a:latin typeface="Calibri" pitchFamily="34" charset="0"/>
              </a:rPr>
              <a:t>What are the main economic trends faced by countries in a particular region (or organizations in a particular sector) and what actions should governments take to help their constituents?</a:t>
            </a:r>
          </a:p>
          <a:p>
            <a:pPr>
              <a:lnSpc>
                <a:spcPct val="90000"/>
              </a:lnSpc>
            </a:pPr>
            <a:endParaRPr lang="en-US" sz="2000" dirty="0" smtClean="0"/>
          </a:p>
        </p:txBody>
      </p:sp>
    </p:spTree>
    <p:extLst>
      <p:ext uri="{BB962C8B-B14F-4D97-AF65-F5344CB8AC3E}">
        <p14:creationId xmlns="" xmlns:p14="http://schemas.microsoft.com/office/powerpoint/2010/main" xmlns:mv="urn:schemas-microsoft-com:mac:vml" xmlns:mc="http://schemas.openxmlformats.org/markup-compatibility/2006" val="159889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AutoShape 2"/>
          <p:cNvSpPr>
            <a:spLocks noGrp="1" noChangeArrowheads="1"/>
          </p:cNvSpPr>
          <p:nvPr>
            <p:ph type="title"/>
          </p:nvPr>
        </p:nvSpPr>
        <p:spPr>
          <a:xfrm>
            <a:off x="533400" y="304800"/>
            <a:ext cx="7924800" cy="990600"/>
          </a:xfrm>
        </p:spPr>
        <p:txBody>
          <a:bodyPr/>
          <a:lstStyle/>
          <a:p>
            <a:pPr eaLnBrk="1" hangingPunct="1"/>
            <a:r>
              <a:rPr lang="en-US" sz="3200" dirty="0" smtClean="0"/>
              <a:t>Three Levels of Needs Assessments</a:t>
            </a:r>
          </a:p>
        </p:txBody>
      </p:sp>
      <p:sp>
        <p:nvSpPr>
          <p:cNvPr id="24581" name="Rectangle 4"/>
          <p:cNvSpPr>
            <a:spLocks noGrp="1" noChangeArrowheads="1"/>
          </p:cNvSpPr>
          <p:nvPr>
            <p:ph type="body" sz="half" idx="1"/>
          </p:nvPr>
        </p:nvSpPr>
        <p:spPr>
          <a:xfrm>
            <a:off x="381000" y="1676400"/>
            <a:ext cx="8534400" cy="4881563"/>
          </a:xfrm>
        </p:spPr>
        <p:txBody>
          <a:bodyPr>
            <a:normAutofit/>
          </a:bodyPr>
          <a:lstStyle/>
          <a:p>
            <a:pPr eaLnBrk="1" hangingPunct="1">
              <a:buFont typeface="Arial" pitchFamily="34" charset="0"/>
              <a:buAutoNum type="arabicPeriod"/>
            </a:pPr>
            <a:r>
              <a:rPr lang="en-US" sz="2400" b="1" dirty="0" smtClean="0"/>
              <a:t>Strategic Needs Assessment</a:t>
            </a:r>
          </a:p>
          <a:p>
            <a:pPr marL="463550" lvl="1" indent="-166688" eaLnBrk="1" hangingPunct="1">
              <a:buFont typeface="Arial" pitchFamily="34" charset="0"/>
              <a:buChar char="•"/>
            </a:pPr>
            <a:r>
              <a:rPr lang="en-US" sz="2200" dirty="0" smtClean="0"/>
              <a:t>Focus on needs of those external to the organizational (e.g., clients, communities, countries)</a:t>
            </a:r>
          </a:p>
          <a:p>
            <a:pPr eaLnBrk="1" hangingPunct="1">
              <a:buFont typeface="Arial" pitchFamily="34" charset="0"/>
              <a:buAutoNum type="arabicPeriod"/>
            </a:pPr>
            <a:r>
              <a:rPr lang="en-US" sz="2400" b="1" dirty="0" smtClean="0"/>
              <a:t>Tactical Needs Assessments</a:t>
            </a:r>
          </a:p>
          <a:p>
            <a:pPr marL="463550" lvl="1" indent="-166688" eaLnBrk="1" hangingPunct="1">
              <a:buFont typeface="Arial" pitchFamily="34" charset="0"/>
              <a:buChar char="•"/>
            </a:pPr>
            <a:r>
              <a:rPr lang="en-US" sz="2200" dirty="0" smtClean="0"/>
              <a:t>Focus on organizational performance and contributions</a:t>
            </a:r>
          </a:p>
          <a:p>
            <a:pPr eaLnBrk="1" hangingPunct="1">
              <a:buFont typeface="Arial" pitchFamily="34" charset="0"/>
              <a:buAutoNum type="arabicPeriod"/>
            </a:pPr>
            <a:r>
              <a:rPr lang="en-US" sz="2400" b="1" dirty="0" smtClean="0"/>
              <a:t>Operational Needs Assessments</a:t>
            </a:r>
          </a:p>
          <a:p>
            <a:pPr marL="463550" lvl="1" indent="-166688" eaLnBrk="1" hangingPunct="1">
              <a:buFont typeface="Arial" pitchFamily="34" charset="0"/>
              <a:buChar char="•"/>
            </a:pPr>
            <a:r>
              <a:rPr lang="en-US" sz="2200" dirty="0" smtClean="0"/>
              <a:t>Focus on individual (or team) performance</a:t>
            </a:r>
          </a:p>
        </p:txBody>
      </p:sp>
      <p:sp>
        <p:nvSpPr>
          <p:cNvPr id="7" name="Rounded Rectangle 6"/>
          <p:cNvSpPr/>
          <p:nvPr/>
        </p:nvSpPr>
        <p:spPr>
          <a:xfrm>
            <a:off x="4114800" y="5562600"/>
            <a:ext cx="45720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You’ll want to make sure these are aligned.</a:t>
            </a:r>
            <a:endParaRPr lang="en-US" dirty="0"/>
          </a:p>
        </p:txBody>
      </p:sp>
      <p:sp>
        <p:nvSpPr>
          <p:cNvPr id="5" name="Slide Number Placeholder 4"/>
          <p:cNvSpPr>
            <a:spLocks noGrp="1"/>
          </p:cNvSpPr>
          <p:nvPr>
            <p:ph type="sldNum" sz="quarter" idx="10"/>
          </p:nvPr>
        </p:nvSpPr>
        <p:spPr/>
        <p:txBody>
          <a:bodyPr>
            <a:normAutofit fontScale="85000" lnSpcReduction="20000"/>
          </a:bodyPr>
          <a:lstStyle/>
          <a:p>
            <a:pPr>
              <a:defRPr/>
            </a:pPr>
            <a:fld id="{73C2C418-0A50-492B-A56F-893936A6C8C5}"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Managing a Needs Assessment</a:t>
            </a:r>
          </a:p>
        </p:txBody>
      </p:sp>
      <p:sp>
        <p:nvSpPr>
          <p:cNvPr id="4" name="Slide Number Placeholder 3"/>
          <p:cNvSpPr>
            <a:spLocks noGrp="1"/>
          </p:cNvSpPr>
          <p:nvPr>
            <p:ph type="sldNum" sz="quarter" idx="11"/>
          </p:nvPr>
        </p:nvSpPr>
        <p:spPr/>
        <p:txBody>
          <a:bodyPr/>
          <a:lstStyle/>
          <a:p>
            <a:fld id="{110D2EA5-15E5-499E-8760-8240EC5CD65B}" type="slidenum">
              <a:rPr lang="en-US" smtClean="0"/>
              <a:pPr/>
              <a:t>12</a:t>
            </a:fld>
            <a:endParaRPr lang="en-US"/>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AutoShape 2"/>
          <p:cNvSpPr>
            <a:spLocks noGrp="1" noChangeArrowheads="1"/>
          </p:cNvSpPr>
          <p:nvPr>
            <p:ph type="title"/>
          </p:nvPr>
        </p:nvSpPr>
        <p:spPr>
          <a:xfrm>
            <a:off x="533400" y="304800"/>
            <a:ext cx="7924800" cy="990600"/>
          </a:xfrm>
        </p:spPr>
        <p:txBody>
          <a:bodyPr/>
          <a:lstStyle/>
          <a:p>
            <a:pPr eaLnBrk="1" hangingPunct="1"/>
            <a:r>
              <a:rPr lang="en-US" sz="3200" dirty="0" smtClean="0"/>
              <a:t>Managing: Finding Purpose (3)</a:t>
            </a:r>
          </a:p>
        </p:txBody>
      </p:sp>
      <p:sp>
        <p:nvSpPr>
          <p:cNvPr id="24581" name="Rectangle 4"/>
          <p:cNvSpPr>
            <a:spLocks noGrp="1" noChangeArrowheads="1"/>
          </p:cNvSpPr>
          <p:nvPr>
            <p:ph type="body" sz="half" idx="1"/>
          </p:nvPr>
        </p:nvSpPr>
        <p:spPr>
          <a:xfrm>
            <a:off x="381000" y="1676400"/>
            <a:ext cx="8534400" cy="4881563"/>
          </a:xfrm>
        </p:spPr>
        <p:txBody>
          <a:bodyPr>
            <a:normAutofit lnSpcReduction="10000"/>
          </a:bodyPr>
          <a:lstStyle/>
          <a:p>
            <a:pPr marL="0" indent="0">
              <a:buNone/>
            </a:pPr>
            <a:r>
              <a:rPr lang="en-US" sz="2400" b="1" dirty="0" smtClean="0"/>
              <a:t>Examples of key questions to ask and answer:</a:t>
            </a:r>
          </a:p>
          <a:p>
            <a:pPr marL="0" indent="0">
              <a:buNone/>
            </a:pPr>
            <a:endParaRPr lang="en-US" sz="2400" b="1" dirty="0"/>
          </a:p>
          <a:p>
            <a:pPr marL="457200" indent="-457200">
              <a:buFont typeface="+mj-lt"/>
              <a:buAutoNum type="arabicPeriod"/>
            </a:pPr>
            <a:r>
              <a:rPr lang="en-US" sz="2400" b="1" dirty="0" smtClean="0">
                <a:solidFill>
                  <a:srgbClr val="3366FF"/>
                </a:solidFill>
              </a:rPr>
              <a:t>Issue </a:t>
            </a:r>
            <a:r>
              <a:rPr lang="en-US" sz="2400" b="1" dirty="0">
                <a:solidFill>
                  <a:srgbClr val="3366FF"/>
                </a:solidFill>
              </a:rPr>
              <a:t>to be addressed. </a:t>
            </a:r>
            <a:r>
              <a:rPr lang="en-US" sz="2400" b="1" dirty="0"/>
              <a:t>Describe the nature of the issue (for example, </a:t>
            </a:r>
            <a:r>
              <a:rPr lang="en-US" sz="2400" b="1" dirty="0" smtClean="0"/>
              <a:t>problem</a:t>
            </a:r>
            <a:r>
              <a:rPr lang="en-US" sz="2400" b="1" dirty="0"/>
              <a:t>, question, and so on) to be addressed through the needs assessment.</a:t>
            </a:r>
          </a:p>
          <a:p>
            <a:pPr>
              <a:buFont typeface="Arial" pitchFamily="34" charset="0"/>
              <a:buAutoNum type="arabicPeriod"/>
            </a:pPr>
            <a:endParaRPr lang="en-US" sz="2400" b="1" dirty="0"/>
          </a:p>
          <a:p>
            <a:pPr marL="457200" indent="-457200">
              <a:buFont typeface="+mj-lt"/>
              <a:buAutoNum type="arabicPeriod"/>
            </a:pPr>
            <a:r>
              <a:rPr lang="en-US" sz="2400" b="1" dirty="0" smtClean="0">
                <a:solidFill>
                  <a:srgbClr val="3366FF"/>
                </a:solidFill>
              </a:rPr>
              <a:t>Purpose </a:t>
            </a:r>
            <a:r>
              <a:rPr lang="en-US" sz="2400" b="1" dirty="0">
                <a:solidFill>
                  <a:srgbClr val="3366FF"/>
                </a:solidFill>
              </a:rPr>
              <a:t>or goal. </a:t>
            </a:r>
            <a:r>
              <a:rPr lang="en-US" sz="2400" b="1" dirty="0"/>
              <a:t>What is expected to be learned from the needs assessment? Why is the needs assessment to be undertaken?</a:t>
            </a:r>
          </a:p>
          <a:p>
            <a:pPr>
              <a:buFont typeface="Arial" pitchFamily="34" charset="0"/>
              <a:buAutoNum type="arabicPeriod"/>
            </a:pPr>
            <a:endParaRPr lang="en-US" sz="2400" b="1" dirty="0"/>
          </a:p>
          <a:p>
            <a:pPr marL="457200" indent="-457200">
              <a:buFont typeface="+mj-lt"/>
              <a:buAutoNum type="arabicPeriod"/>
            </a:pPr>
            <a:r>
              <a:rPr lang="en-US" sz="2400" b="1" dirty="0" smtClean="0">
                <a:solidFill>
                  <a:srgbClr val="3366FF"/>
                </a:solidFill>
              </a:rPr>
              <a:t>Use</a:t>
            </a:r>
            <a:r>
              <a:rPr lang="en-US" sz="2400" b="1" dirty="0">
                <a:solidFill>
                  <a:srgbClr val="3366FF"/>
                </a:solidFill>
              </a:rPr>
              <a:t>. </a:t>
            </a:r>
            <a:r>
              <a:rPr lang="en-US" sz="2400" b="1" dirty="0"/>
              <a:t>How will the needs assessment findings be used? </a:t>
            </a:r>
            <a:r>
              <a:rPr lang="en-US" sz="2400" b="1" dirty="0" smtClean="0"/>
              <a:t>Who will use them?</a:t>
            </a:r>
            <a:endParaRPr lang="en-US" sz="2200" dirty="0" smtClean="0"/>
          </a:p>
        </p:txBody>
      </p:sp>
      <p:sp>
        <p:nvSpPr>
          <p:cNvPr id="5" name="Slide Number Placeholder 4"/>
          <p:cNvSpPr>
            <a:spLocks noGrp="1"/>
          </p:cNvSpPr>
          <p:nvPr>
            <p:ph type="sldNum" sz="quarter" idx="10"/>
          </p:nvPr>
        </p:nvSpPr>
        <p:spPr/>
        <p:txBody>
          <a:bodyPr>
            <a:normAutofit fontScale="85000" lnSpcReduction="20000"/>
          </a:bodyPr>
          <a:lstStyle/>
          <a:p>
            <a:pPr>
              <a:defRPr/>
            </a:pPr>
            <a:fld id="{73C2C418-0A50-492B-A56F-893936A6C8C5}" type="slidenum">
              <a:rPr lang="en-US" smtClean="0"/>
              <a:pPr>
                <a:defRPr/>
              </a:pPr>
              <a:t>13</a:t>
            </a:fld>
            <a:endParaRPr lang="en-US"/>
          </a:p>
        </p:txBody>
      </p:sp>
    </p:spTree>
    <p:extLst>
      <p:ext uri="{BB962C8B-B14F-4D97-AF65-F5344CB8AC3E}">
        <p14:creationId xmlns="" xmlns:p14="http://schemas.microsoft.com/office/powerpoint/2010/main" xmlns:mv="urn:schemas-microsoft-com:mac:vml" xmlns:mc="http://schemas.openxmlformats.org/markup-compatibility/2006" val="2363758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AutoShape 2"/>
          <p:cNvSpPr>
            <a:spLocks noGrp="1" noChangeArrowheads="1"/>
          </p:cNvSpPr>
          <p:nvPr>
            <p:ph type="title"/>
          </p:nvPr>
        </p:nvSpPr>
        <p:spPr>
          <a:xfrm>
            <a:off x="533400" y="304800"/>
            <a:ext cx="7924800" cy="990600"/>
          </a:xfrm>
        </p:spPr>
        <p:txBody>
          <a:bodyPr/>
          <a:lstStyle/>
          <a:p>
            <a:pPr eaLnBrk="1" hangingPunct="1"/>
            <a:r>
              <a:rPr lang="en-US" sz="3200" dirty="0" smtClean="0"/>
              <a:t>Managing: Creating a Plan (21)</a:t>
            </a:r>
          </a:p>
        </p:txBody>
      </p:sp>
      <p:sp>
        <p:nvSpPr>
          <p:cNvPr id="24581" name="Rectangle 4"/>
          <p:cNvSpPr>
            <a:spLocks noGrp="1" noChangeArrowheads="1"/>
          </p:cNvSpPr>
          <p:nvPr>
            <p:ph type="body" sz="half" idx="1"/>
          </p:nvPr>
        </p:nvSpPr>
        <p:spPr>
          <a:xfrm>
            <a:off x="381000" y="1676400"/>
            <a:ext cx="8534400" cy="4881563"/>
          </a:xfrm>
        </p:spPr>
        <p:txBody>
          <a:bodyPr>
            <a:normAutofit/>
          </a:bodyPr>
          <a:lstStyle/>
          <a:p>
            <a:pPr marL="319088" indent="-319088">
              <a:buFont typeface="Arial" pitchFamily="34" charset="0"/>
              <a:buAutoNum type="arabicPeriod"/>
            </a:pPr>
            <a:r>
              <a:rPr lang="en-US" sz="2400" b="1" dirty="0" smtClean="0"/>
              <a:t>Requesters</a:t>
            </a:r>
            <a:endParaRPr lang="en-US" sz="2400" b="1" dirty="0"/>
          </a:p>
          <a:p>
            <a:pPr marL="319088" indent="-319088">
              <a:buFont typeface="Arial" pitchFamily="34" charset="0"/>
              <a:buAutoNum type="arabicPeriod"/>
            </a:pPr>
            <a:r>
              <a:rPr lang="en-US" sz="2400" b="1" dirty="0" smtClean="0"/>
              <a:t>Sponsor</a:t>
            </a:r>
            <a:r>
              <a:rPr lang="en-US" sz="2400" b="1" dirty="0"/>
              <a:t>(s</a:t>
            </a:r>
            <a:r>
              <a:rPr lang="en-US" sz="2400" b="1" dirty="0" smtClean="0"/>
              <a:t>)</a:t>
            </a:r>
            <a:endParaRPr lang="en-US" sz="2400" b="1" dirty="0"/>
          </a:p>
          <a:p>
            <a:pPr marL="319088" indent="-319088">
              <a:buFont typeface="Arial" pitchFamily="34" charset="0"/>
              <a:buAutoNum type="arabicPeriod"/>
            </a:pPr>
            <a:r>
              <a:rPr lang="en-US" sz="2400" b="1" dirty="0"/>
              <a:t>S</a:t>
            </a:r>
            <a:r>
              <a:rPr lang="en-US" sz="2400" b="1" dirty="0" smtClean="0"/>
              <a:t>ponsor contributions</a:t>
            </a:r>
            <a:endParaRPr lang="en-US" sz="2400" b="1" dirty="0"/>
          </a:p>
          <a:p>
            <a:pPr marL="319088" indent="-319088">
              <a:buFont typeface="Arial" pitchFamily="34" charset="0"/>
              <a:buAutoNum type="arabicPeriod"/>
            </a:pPr>
            <a:r>
              <a:rPr lang="en-US" sz="2400" b="1" dirty="0" smtClean="0"/>
              <a:t>Authorizations </a:t>
            </a:r>
          </a:p>
          <a:p>
            <a:pPr marL="319088" indent="-319088">
              <a:buFont typeface="Arial" pitchFamily="34" charset="0"/>
              <a:buAutoNum type="arabicPeriod"/>
            </a:pPr>
            <a:r>
              <a:rPr lang="en-US" sz="2400" b="1" dirty="0" smtClean="0"/>
              <a:t>Budget</a:t>
            </a:r>
          </a:p>
          <a:p>
            <a:pPr marL="319088" indent="-319088">
              <a:buFont typeface="Arial" pitchFamily="34" charset="0"/>
              <a:buAutoNum type="arabicPeriod"/>
            </a:pPr>
            <a:r>
              <a:rPr lang="en-US" sz="2400" b="1" dirty="0" smtClean="0"/>
              <a:t>Time</a:t>
            </a:r>
          </a:p>
          <a:p>
            <a:pPr marL="319088" indent="-319088">
              <a:buFont typeface="Arial" pitchFamily="34" charset="0"/>
              <a:buAutoNum type="arabicPeriod"/>
            </a:pPr>
            <a:r>
              <a:rPr lang="en-US" sz="2400" b="1" dirty="0" smtClean="0"/>
              <a:t>Other resources</a:t>
            </a:r>
          </a:p>
          <a:p>
            <a:pPr marL="319088" indent="-319088">
              <a:buFont typeface="Arial" pitchFamily="34" charset="0"/>
              <a:buAutoNum type="arabicPeriod"/>
            </a:pPr>
            <a:r>
              <a:rPr lang="en-US" sz="2400" b="1" dirty="0" smtClean="0"/>
              <a:t>Scope</a:t>
            </a:r>
            <a:endParaRPr lang="en-US" sz="2400" b="1" dirty="0"/>
          </a:p>
          <a:p>
            <a:pPr marL="319088" indent="-319088">
              <a:buFont typeface="Arial" pitchFamily="34" charset="0"/>
              <a:buAutoNum type="arabicPeriod"/>
            </a:pPr>
            <a:r>
              <a:rPr lang="en-US" sz="2400" b="1" dirty="0" smtClean="0"/>
              <a:t>Terms </a:t>
            </a:r>
            <a:r>
              <a:rPr lang="en-US" sz="2400" b="1" dirty="0"/>
              <a:t>of </a:t>
            </a:r>
            <a:r>
              <a:rPr lang="en-US" sz="2400" b="1" dirty="0" smtClean="0"/>
              <a:t>reference</a:t>
            </a:r>
          </a:p>
          <a:p>
            <a:pPr marL="319088" indent="-319088">
              <a:buFont typeface="Arial" pitchFamily="34" charset="0"/>
              <a:buAutoNum type="arabicPeriod"/>
            </a:pPr>
            <a:r>
              <a:rPr lang="en-US" sz="2400" b="1" dirty="0" smtClean="0"/>
              <a:t>Etc.</a:t>
            </a:r>
            <a:endParaRPr lang="en-US" sz="2200" dirty="0" smtClean="0"/>
          </a:p>
        </p:txBody>
      </p:sp>
      <p:sp>
        <p:nvSpPr>
          <p:cNvPr id="5" name="Slide Number Placeholder 4"/>
          <p:cNvSpPr>
            <a:spLocks noGrp="1"/>
          </p:cNvSpPr>
          <p:nvPr>
            <p:ph type="sldNum" sz="quarter" idx="10"/>
          </p:nvPr>
        </p:nvSpPr>
        <p:spPr/>
        <p:txBody>
          <a:bodyPr>
            <a:normAutofit fontScale="85000" lnSpcReduction="20000"/>
          </a:bodyPr>
          <a:lstStyle/>
          <a:p>
            <a:pPr>
              <a:defRPr/>
            </a:pPr>
            <a:fld id="{73C2C418-0A50-492B-A56F-893936A6C8C5}" type="slidenum">
              <a:rPr lang="en-US" smtClean="0"/>
              <a:pPr>
                <a:defRPr/>
              </a:pPr>
              <a:t>14</a:t>
            </a:fld>
            <a:endParaRPr lang="en-US"/>
          </a:p>
        </p:txBody>
      </p:sp>
    </p:spTree>
    <p:extLst>
      <p:ext uri="{BB962C8B-B14F-4D97-AF65-F5344CB8AC3E}">
        <p14:creationId xmlns="" xmlns:p14="http://schemas.microsoft.com/office/powerpoint/2010/main" xmlns:mv="urn:schemas-microsoft-com:mac:vml" xmlns:mc="http://schemas.openxmlformats.org/markup-compatibility/2006" val="1024522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AutoShape 2"/>
          <p:cNvSpPr>
            <a:spLocks noGrp="1" noChangeArrowheads="1"/>
          </p:cNvSpPr>
          <p:nvPr>
            <p:ph type="title"/>
          </p:nvPr>
        </p:nvSpPr>
        <p:spPr>
          <a:xfrm>
            <a:off x="533400" y="304800"/>
            <a:ext cx="7924800" cy="990600"/>
          </a:xfrm>
        </p:spPr>
        <p:txBody>
          <a:bodyPr/>
          <a:lstStyle/>
          <a:p>
            <a:pPr eaLnBrk="1" hangingPunct="1"/>
            <a:r>
              <a:rPr lang="en-US" sz="3200" dirty="0" smtClean="0"/>
              <a:t>Managing: Collecting Data (9)</a:t>
            </a:r>
          </a:p>
        </p:txBody>
      </p:sp>
      <p:sp>
        <p:nvSpPr>
          <p:cNvPr id="24581" name="Rectangle 4"/>
          <p:cNvSpPr>
            <a:spLocks noGrp="1" noChangeArrowheads="1"/>
          </p:cNvSpPr>
          <p:nvPr>
            <p:ph type="body" sz="half" idx="1"/>
          </p:nvPr>
        </p:nvSpPr>
        <p:spPr>
          <a:xfrm>
            <a:off x="381000" y="1676400"/>
            <a:ext cx="8534400" cy="4881563"/>
          </a:xfrm>
        </p:spPr>
        <p:txBody>
          <a:bodyPr>
            <a:normAutofit/>
          </a:bodyPr>
          <a:lstStyle/>
          <a:p>
            <a:pPr>
              <a:buFont typeface="Arial" pitchFamily="34" charset="0"/>
              <a:buAutoNum type="arabicPeriod"/>
            </a:pPr>
            <a:r>
              <a:rPr lang="en-US" sz="2400" b="1" dirty="0" smtClean="0"/>
              <a:t>Logic model</a:t>
            </a:r>
            <a:endParaRPr lang="en-US" sz="2400" b="1" dirty="0"/>
          </a:p>
          <a:p>
            <a:pPr>
              <a:buFont typeface="Arial" pitchFamily="34" charset="0"/>
              <a:buAutoNum type="arabicPeriod"/>
            </a:pPr>
            <a:r>
              <a:rPr lang="en-US" sz="2400" b="1" dirty="0" smtClean="0"/>
              <a:t>Existing data</a:t>
            </a:r>
            <a:endParaRPr lang="en-US" sz="2400" b="1" dirty="0"/>
          </a:p>
          <a:p>
            <a:pPr>
              <a:buFont typeface="Arial" pitchFamily="34" charset="0"/>
              <a:buAutoNum type="arabicPeriod"/>
            </a:pPr>
            <a:r>
              <a:rPr lang="en-US" sz="2400" b="1" dirty="0"/>
              <a:t>Data quality, credibility, and </a:t>
            </a:r>
            <a:r>
              <a:rPr lang="en-US" sz="2400" b="1" dirty="0" smtClean="0"/>
              <a:t>verification</a:t>
            </a:r>
            <a:endParaRPr lang="en-US" sz="2400" b="1" dirty="0"/>
          </a:p>
          <a:p>
            <a:pPr>
              <a:buFont typeface="Arial" pitchFamily="34" charset="0"/>
              <a:buAutoNum type="arabicPeriod"/>
            </a:pPr>
            <a:r>
              <a:rPr lang="en-US" sz="2400" b="1" dirty="0" smtClean="0"/>
              <a:t>Data </a:t>
            </a:r>
            <a:r>
              <a:rPr lang="en-US" sz="2400" b="1" dirty="0"/>
              <a:t>sources and </a:t>
            </a:r>
            <a:r>
              <a:rPr lang="en-US" sz="2400" b="1" dirty="0" smtClean="0"/>
              <a:t>access</a:t>
            </a:r>
            <a:endParaRPr lang="en-US" sz="2400" b="1" dirty="0"/>
          </a:p>
          <a:p>
            <a:pPr>
              <a:buFont typeface="Arial" pitchFamily="34" charset="0"/>
              <a:buAutoNum type="arabicPeriod"/>
            </a:pPr>
            <a:r>
              <a:rPr lang="en-US" sz="2400" b="1" dirty="0" smtClean="0"/>
              <a:t>Useful </a:t>
            </a:r>
            <a:r>
              <a:rPr lang="en-US" sz="2400" b="1" dirty="0"/>
              <a:t>missing </a:t>
            </a:r>
            <a:r>
              <a:rPr lang="en-US" sz="2400" b="1" dirty="0" smtClean="0"/>
              <a:t>data</a:t>
            </a:r>
            <a:endParaRPr lang="en-US" sz="2400" b="1" dirty="0"/>
          </a:p>
          <a:p>
            <a:pPr>
              <a:buFont typeface="Arial" pitchFamily="34" charset="0"/>
              <a:buAutoNum type="arabicPeriod"/>
            </a:pPr>
            <a:r>
              <a:rPr lang="en-US" sz="2400" b="1" dirty="0" smtClean="0"/>
              <a:t>Data costs</a:t>
            </a:r>
          </a:p>
          <a:p>
            <a:pPr>
              <a:buFont typeface="Arial" pitchFamily="34" charset="0"/>
              <a:buAutoNum type="arabicPeriod"/>
            </a:pPr>
            <a:r>
              <a:rPr lang="en-US" sz="2400" b="1" dirty="0" smtClean="0"/>
              <a:t>Data security</a:t>
            </a:r>
            <a:endParaRPr lang="en-US" sz="2400" b="1" dirty="0"/>
          </a:p>
          <a:p>
            <a:pPr>
              <a:buFont typeface="Arial" pitchFamily="34" charset="0"/>
              <a:buAutoNum type="arabicPeriod"/>
            </a:pPr>
            <a:r>
              <a:rPr lang="en-US" sz="2400" b="1" dirty="0" smtClean="0"/>
              <a:t> </a:t>
            </a:r>
            <a:r>
              <a:rPr lang="en-US" sz="2400" b="1" dirty="0"/>
              <a:t>Sufficiency of data and </a:t>
            </a:r>
            <a:r>
              <a:rPr lang="en-US" sz="2400" b="1" dirty="0" smtClean="0"/>
              <a:t>sources</a:t>
            </a:r>
            <a:endParaRPr lang="en-US" sz="2400" b="1" dirty="0"/>
          </a:p>
          <a:p>
            <a:pPr>
              <a:buFont typeface="Arial" pitchFamily="34" charset="0"/>
              <a:buAutoNum type="arabicPeriod"/>
            </a:pPr>
            <a:r>
              <a:rPr lang="en-US" sz="2400" b="1" dirty="0" smtClean="0"/>
              <a:t> Sampling</a:t>
            </a:r>
            <a:endParaRPr lang="en-US" sz="2200" dirty="0" smtClean="0"/>
          </a:p>
        </p:txBody>
      </p:sp>
      <p:sp>
        <p:nvSpPr>
          <p:cNvPr id="5" name="Slide Number Placeholder 4"/>
          <p:cNvSpPr>
            <a:spLocks noGrp="1"/>
          </p:cNvSpPr>
          <p:nvPr>
            <p:ph type="sldNum" sz="quarter" idx="10"/>
          </p:nvPr>
        </p:nvSpPr>
        <p:spPr/>
        <p:txBody>
          <a:bodyPr>
            <a:normAutofit fontScale="85000" lnSpcReduction="20000"/>
          </a:bodyPr>
          <a:lstStyle/>
          <a:p>
            <a:pPr>
              <a:defRPr/>
            </a:pPr>
            <a:fld id="{73C2C418-0A50-492B-A56F-893936A6C8C5}" type="slidenum">
              <a:rPr lang="en-US" smtClean="0"/>
              <a:pPr>
                <a:defRPr/>
              </a:pPr>
              <a:t>15</a:t>
            </a:fld>
            <a:endParaRPr lang="en-US"/>
          </a:p>
        </p:txBody>
      </p:sp>
    </p:spTree>
    <p:extLst>
      <p:ext uri="{BB962C8B-B14F-4D97-AF65-F5344CB8AC3E}">
        <p14:creationId xmlns="" xmlns:p14="http://schemas.microsoft.com/office/powerpoint/2010/main" xmlns:mv="urn:schemas-microsoft-com:mac:vml" xmlns:mc="http://schemas.openxmlformats.org/markup-compatibility/2006" val="2637525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AutoShape 2"/>
          <p:cNvSpPr>
            <a:spLocks noGrp="1" noChangeArrowheads="1"/>
          </p:cNvSpPr>
          <p:nvPr>
            <p:ph type="title"/>
          </p:nvPr>
        </p:nvSpPr>
        <p:spPr>
          <a:xfrm>
            <a:off x="533400" y="304800"/>
            <a:ext cx="7924800" cy="990600"/>
          </a:xfrm>
        </p:spPr>
        <p:txBody>
          <a:bodyPr>
            <a:normAutofit fontScale="90000"/>
          </a:bodyPr>
          <a:lstStyle/>
          <a:p>
            <a:pPr eaLnBrk="1" hangingPunct="1"/>
            <a:r>
              <a:rPr lang="en-US" sz="3200" dirty="0" smtClean="0"/>
              <a:t>Managing: Other key considerations covered in the book</a:t>
            </a:r>
          </a:p>
        </p:txBody>
      </p:sp>
      <p:sp>
        <p:nvSpPr>
          <p:cNvPr id="24581" name="Rectangle 4"/>
          <p:cNvSpPr>
            <a:spLocks noGrp="1" noChangeArrowheads="1"/>
          </p:cNvSpPr>
          <p:nvPr>
            <p:ph type="body" sz="half" idx="1"/>
          </p:nvPr>
        </p:nvSpPr>
        <p:spPr>
          <a:xfrm>
            <a:off x="381000" y="1676400"/>
            <a:ext cx="8534400" cy="4881563"/>
          </a:xfrm>
        </p:spPr>
        <p:txBody>
          <a:bodyPr>
            <a:normAutofit/>
          </a:bodyPr>
          <a:lstStyle/>
          <a:p>
            <a:pPr marL="0" indent="0">
              <a:buNone/>
            </a:pPr>
            <a:r>
              <a:rPr lang="en-US" sz="2400" b="1" dirty="0" smtClean="0"/>
              <a:t>Categories:</a:t>
            </a:r>
          </a:p>
          <a:p>
            <a:pPr>
              <a:buFont typeface="Arial" pitchFamily="34" charset="0"/>
              <a:buAutoNum type="arabicPeriod"/>
            </a:pPr>
            <a:r>
              <a:rPr lang="en-US" sz="2400" b="1" dirty="0" smtClean="0"/>
              <a:t>Stakeholders </a:t>
            </a:r>
            <a:r>
              <a:rPr lang="en-US" sz="2400" b="1" dirty="0"/>
              <a:t>and </a:t>
            </a:r>
            <a:r>
              <a:rPr lang="en-US" sz="2400" b="1" dirty="0" smtClean="0"/>
              <a:t>Informants (10)</a:t>
            </a:r>
          </a:p>
          <a:p>
            <a:pPr>
              <a:buFont typeface="Arial" pitchFamily="34" charset="0"/>
              <a:buAutoNum type="arabicPeriod"/>
            </a:pPr>
            <a:r>
              <a:rPr lang="en-US" sz="2400" b="1" dirty="0"/>
              <a:t>Data Collection Method and Instrument </a:t>
            </a:r>
            <a:r>
              <a:rPr lang="en-US" sz="2400" b="1" dirty="0" smtClean="0"/>
              <a:t>Development (10)</a:t>
            </a:r>
          </a:p>
          <a:p>
            <a:pPr>
              <a:buFont typeface="Arial" pitchFamily="34" charset="0"/>
              <a:buAutoNum type="arabicPeriod"/>
            </a:pPr>
            <a:r>
              <a:rPr lang="en-US" sz="2400" b="1" dirty="0"/>
              <a:t>Data Analysis </a:t>
            </a:r>
            <a:r>
              <a:rPr lang="en-US" sz="2400" b="1" dirty="0" smtClean="0"/>
              <a:t>Plans (10)</a:t>
            </a:r>
          </a:p>
          <a:p>
            <a:pPr>
              <a:buFont typeface="Arial" pitchFamily="34" charset="0"/>
              <a:buAutoNum type="arabicPeriod"/>
            </a:pPr>
            <a:r>
              <a:rPr lang="en-US" sz="2400" b="1" dirty="0"/>
              <a:t>Findings or Results of the </a:t>
            </a:r>
            <a:r>
              <a:rPr lang="en-US" sz="2400" b="1" dirty="0" smtClean="0"/>
              <a:t>Assessment (11)</a:t>
            </a:r>
            <a:endParaRPr lang="en-US" sz="2400" b="1" dirty="0"/>
          </a:p>
          <a:p>
            <a:pPr>
              <a:buFont typeface="Arial" pitchFamily="34" charset="0"/>
              <a:buAutoNum type="arabicPeriod"/>
            </a:pPr>
            <a:r>
              <a:rPr lang="en-US" sz="2400" b="1" dirty="0"/>
              <a:t>Written Reporting of the </a:t>
            </a:r>
            <a:r>
              <a:rPr lang="en-US" sz="2400" b="1" dirty="0" smtClean="0"/>
              <a:t>Data (8)</a:t>
            </a:r>
          </a:p>
          <a:p>
            <a:pPr>
              <a:buFont typeface="Arial" pitchFamily="34" charset="0"/>
              <a:buAutoNum type="arabicPeriod"/>
            </a:pPr>
            <a:r>
              <a:rPr lang="en-US" sz="2400" b="1" dirty="0"/>
              <a:t>Reviews or Editing of </a:t>
            </a:r>
            <a:r>
              <a:rPr lang="en-US" sz="2400" b="1" dirty="0" smtClean="0"/>
              <a:t>Reports (4)</a:t>
            </a:r>
          </a:p>
          <a:p>
            <a:pPr>
              <a:buFont typeface="Arial" pitchFamily="34" charset="0"/>
              <a:buAutoNum type="arabicPeriod"/>
            </a:pPr>
            <a:r>
              <a:rPr lang="en-US" sz="2400" b="1" dirty="0" smtClean="0"/>
              <a:t>Oral Reporting (8)</a:t>
            </a:r>
            <a:endParaRPr lang="en-US" sz="2400" b="1" dirty="0"/>
          </a:p>
          <a:p>
            <a:pPr>
              <a:buFont typeface="Arial" pitchFamily="34" charset="0"/>
              <a:buAutoNum type="arabicPeriod"/>
            </a:pPr>
            <a:r>
              <a:rPr lang="en-US" sz="2400" b="1" dirty="0"/>
              <a:t> Follow-Up Action Planning after Completion of the Needs </a:t>
            </a:r>
            <a:r>
              <a:rPr lang="en-US" sz="2400" b="1" dirty="0" smtClean="0"/>
              <a:t>Assessment (5)</a:t>
            </a:r>
            <a:endParaRPr lang="en-US" sz="2200" dirty="0" smtClean="0"/>
          </a:p>
        </p:txBody>
      </p:sp>
      <p:sp>
        <p:nvSpPr>
          <p:cNvPr id="5" name="Slide Number Placeholder 4"/>
          <p:cNvSpPr>
            <a:spLocks noGrp="1"/>
          </p:cNvSpPr>
          <p:nvPr>
            <p:ph type="sldNum" sz="quarter" idx="10"/>
          </p:nvPr>
        </p:nvSpPr>
        <p:spPr/>
        <p:txBody>
          <a:bodyPr>
            <a:normAutofit fontScale="85000" lnSpcReduction="20000"/>
          </a:bodyPr>
          <a:lstStyle/>
          <a:p>
            <a:pPr>
              <a:defRPr/>
            </a:pPr>
            <a:fld id="{73C2C418-0A50-492B-A56F-893936A6C8C5}" type="slidenum">
              <a:rPr lang="en-US" smtClean="0"/>
              <a:pPr>
                <a:defRPr/>
              </a:pPr>
              <a:t>16</a:t>
            </a:fld>
            <a:endParaRPr lang="en-US"/>
          </a:p>
        </p:txBody>
      </p:sp>
    </p:spTree>
    <p:extLst>
      <p:ext uri="{BB962C8B-B14F-4D97-AF65-F5344CB8AC3E}">
        <p14:creationId xmlns="" xmlns:p14="http://schemas.microsoft.com/office/powerpoint/2010/main" xmlns:mv="urn:schemas-microsoft-com:mac:vml" xmlns:mc="http://schemas.openxmlformats.org/markup-compatibility/2006" val="1211168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7391400" cy="1673225"/>
          </a:xfrm>
        </p:spPr>
        <p:txBody>
          <a:bodyPr>
            <a:normAutofit/>
          </a:bodyPr>
          <a:lstStyle/>
          <a:p>
            <a:r>
              <a:rPr lang="en-US" dirty="0" smtClean="0"/>
              <a:t>Subject: Direction for quality &amp; results </a:t>
            </a:r>
            <a:r>
              <a:rPr lang="en-US" dirty="0" smtClean="0"/>
              <a:t>team</a:t>
            </a:r>
          </a:p>
          <a:p>
            <a:endParaRPr lang="en-US" dirty="0" smtClean="0"/>
          </a:p>
          <a:p>
            <a:pPr marL="1655763" indent="-1655763"/>
            <a:r>
              <a:rPr lang="en-US" dirty="0" smtClean="0"/>
              <a:t>Training </a:t>
            </a:r>
            <a:r>
              <a:rPr lang="en-US" dirty="0" err="1" smtClean="0">
                <a:sym typeface="Wingdings"/>
              </a:rPr>
              <a:t></a:t>
            </a:r>
            <a:r>
              <a:rPr lang="en-US" dirty="0" smtClean="0">
                <a:sym typeface="Wingdings"/>
              </a:rPr>
              <a:t> Results-focused capacity development</a:t>
            </a:r>
            <a:endParaRPr lang="en-US" dirty="0" smtClean="0"/>
          </a:p>
        </p:txBody>
      </p:sp>
      <p:sp>
        <p:nvSpPr>
          <p:cNvPr id="3" name="Title 2"/>
          <p:cNvSpPr>
            <a:spLocks noGrp="1"/>
          </p:cNvSpPr>
          <p:nvPr>
            <p:ph type="title"/>
          </p:nvPr>
        </p:nvSpPr>
        <p:spPr/>
        <p:txBody>
          <a:bodyPr>
            <a:normAutofit/>
          </a:bodyPr>
          <a:lstStyle/>
          <a:p>
            <a:r>
              <a:rPr lang="en-US" dirty="0" smtClean="0"/>
              <a:t>Managing with Flexibility</a:t>
            </a:r>
          </a:p>
        </p:txBody>
      </p:sp>
      <p:sp>
        <p:nvSpPr>
          <p:cNvPr id="4" name="Slide Number Placeholder 3"/>
          <p:cNvSpPr>
            <a:spLocks noGrp="1"/>
          </p:cNvSpPr>
          <p:nvPr>
            <p:ph type="sldNum" sz="quarter" idx="11"/>
          </p:nvPr>
        </p:nvSpPr>
        <p:spPr/>
        <p:txBody>
          <a:bodyPr/>
          <a:lstStyle/>
          <a:p>
            <a:fld id="{110D2EA5-15E5-499E-8760-8240EC5CD65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lnSpcReduction="20000"/>
          </a:bodyPr>
          <a:lstStyle/>
          <a:p>
            <a:r>
              <a:rPr lang="en-US" dirty="0" smtClean="0"/>
              <a:t>Wanted:</a:t>
            </a:r>
          </a:p>
          <a:p>
            <a:pPr marL="231775" indent="-115888">
              <a:buFont typeface="Arial" pitchFamily="34" charset="0"/>
              <a:buChar char="•"/>
            </a:pPr>
            <a:r>
              <a:rPr lang="en-US" dirty="0" smtClean="0"/>
              <a:t>Fewer “same old” training behaviors</a:t>
            </a:r>
          </a:p>
          <a:p>
            <a:pPr marL="231775" indent="-115888">
              <a:buFont typeface="Arial" pitchFamily="34" charset="0"/>
              <a:buChar char="•"/>
            </a:pPr>
            <a:r>
              <a:rPr lang="en-US" dirty="0" smtClean="0"/>
              <a:t>More new behaviors around results-focused capacity development</a:t>
            </a:r>
            <a:endParaRPr lang="en-US" dirty="0"/>
          </a:p>
        </p:txBody>
      </p:sp>
      <p:sp>
        <p:nvSpPr>
          <p:cNvPr id="3" name="Title 2"/>
          <p:cNvSpPr>
            <a:spLocks noGrp="1"/>
          </p:cNvSpPr>
          <p:nvPr>
            <p:ph type="title"/>
          </p:nvPr>
        </p:nvSpPr>
        <p:spPr/>
        <p:txBody>
          <a:bodyPr/>
          <a:lstStyle/>
          <a:p>
            <a:r>
              <a:rPr lang="en-US" dirty="0" smtClean="0"/>
              <a:t>Re-finding Purpose</a:t>
            </a:r>
            <a:endParaRPr lang="en-US" dirty="0"/>
          </a:p>
        </p:txBody>
      </p:sp>
      <p:sp>
        <p:nvSpPr>
          <p:cNvPr id="4" name="Slide Number Placeholder 3"/>
          <p:cNvSpPr>
            <a:spLocks noGrp="1"/>
          </p:cNvSpPr>
          <p:nvPr>
            <p:ph type="sldNum" sz="quarter" idx="11"/>
          </p:nvPr>
        </p:nvSpPr>
        <p:spPr/>
        <p:txBody>
          <a:bodyPr/>
          <a:lstStyle/>
          <a:p>
            <a:fld id="{110D2EA5-15E5-499E-8760-8240EC5CD65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7123113" cy="2667000"/>
          </a:xfrm>
        </p:spPr>
        <p:txBody>
          <a:bodyPr>
            <a:normAutofit/>
          </a:bodyPr>
          <a:lstStyle/>
          <a:p>
            <a:pPr>
              <a:buFont typeface="Arial" pitchFamily="34" charset="0"/>
              <a:buChar char="•"/>
            </a:pPr>
            <a:r>
              <a:rPr lang="en-US" dirty="0" smtClean="0"/>
              <a:t>Requester</a:t>
            </a:r>
          </a:p>
          <a:p>
            <a:pPr>
              <a:buFont typeface="Arial" pitchFamily="34" charset="0"/>
              <a:buChar char="•"/>
            </a:pPr>
            <a:r>
              <a:rPr lang="en-US" dirty="0" smtClean="0"/>
              <a:t>Authorizations</a:t>
            </a:r>
          </a:p>
          <a:p>
            <a:pPr>
              <a:buFont typeface="Arial" pitchFamily="34" charset="0"/>
              <a:buChar char="•"/>
            </a:pPr>
            <a:r>
              <a:rPr lang="en-US" dirty="0" smtClean="0"/>
              <a:t>Budget</a:t>
            </a:r>
          </a:p>
          <a:p>
            <a:pPr>
              <a:buFont typeface="Arial" pitchFamily="34" charset="0"/>
              <a:buChar char="•"/>
            </a:pPr>
            <a:r>
              <a:rPr lang="en-US" dirty="0" smtClean="0"/>
              <a:t>Time</a:t>
            </a:r>
          </a:p>
          <a:p>
            <a:pPr>
              <a:buFont typeface="Arial" pitchFamily="34" charset="0"/>
              <a:buChar char="•"/>
            </a:pPr>
            <a:r>
              <a:rPr lang="en-US" dirty="0" smtClean="0"/>
              <a:t>Terms of reference</a:t>
            </a:r>
          </a:p>
          <a:p>
            <a:endParaRPr lang="en-US" dirty="0"/>
          </a:p>
        </p:txBody>
      </p:sp>
      <p:sp>
        <p:nvSpPr>
          <p:cNvPr id="3" name="Title 2"/>
          <p:cNvSpPr>
            <a:spLocks noGrp="1"/>
          </p:cNvSpPr>
          <p:nvPr>
            <p:ph type="title"/>
          </p:nvPr>
        </p:nvSpPr>
        <p:spPr/>
        <p:txBody>
          <a:bodyPr>
            <a:normAutofit fontScale="90000"/>
          </a:bodyPr>
          <a:lstStyle/>
          <a:p>
            <a:r>
              <a:rPr lang="en-US" dirty="0" smtClean="0"/>
              <a:t>Create Plan… or Seize Opportunity</a:t>
            </a:r>
            <a:endParaRPr lang="en-US" dirty="0"/>
          </a:p>
        </p:txBody>
      </p:sp>
      <p:sp>
        <p:nvSpPr>
          <p:cNvPr id="4" name="Slide Number Placeholder 3"/>
          <p:cNvSpPr>
            <a:spLocks noGrp="1"/>
          </p:cNvSpPr>
          <p:nvPr>
            <p:ph type="sldNum" sz="quarter" idx="11"/>
          </p:nvPr>
        </p:nvSpPr>
        <p:spPr/>
        <p:txBody>
          <a:bodyPr/>
          <a:lstStyle/>
          <a:p>
            <a:fld id="{110D2EA5-15E5-499E-8760-8240EC5CD65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Abstract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110D2EA5-15E5-499E-8760-8240EC5CD65B}" type="slidenum">
              <a:rPr lang="en-US" smtClean="0"/>
              <a:pPr/>
              <a:t>2</a:t>
            </a:fld>
            <a:endParaRPr lang="en-US"/>
          </a:p>
        </p:txBody>
      </p:sp>
      <p:sp>
        <p:nvSpPr>
          <p:cNvPr id="4" name="Content Placeholder 3"/>
          <p:cNvSpPr>
            <a:spLocks noGrp="1"/>
          </p:cNvSpPr>
          <p:nvPr>
            <p:ph sz="quarter" idx="1"/>
          </p:nvPr>
        </p:nvSpPr>
        <p:spPr/>
        <p:txBody>
          <a:bodyPr>
            <a:normAutofit fontScale="77500" lnSpcReduction="20000"/>
          </a:bodyPr>
          <a:lstStyle/>
          <a:p>
            <a:r>
              <a:rPr lang="en-US" dirty="0" smtClean="0"/>
              <a:t>Needs assessments may be small to large or simple to complex depending on the nature of the issue to be addressed. Having a process in place to plan and manage your needs assessment – whatever its size and complexity – will aid in the assessment’s success. Without a plan, you are at risk of missing critical steps. Guideposts for logistics and decision-making can help. This demonstration presents relevant needs assessment tasks and concepts in simple groupings, and demonstrates a checklist approach to conducting a meaningful needs assessment. A checklist can be a form of insurance against important pieces of your needs assessment falling through the cracks. Also demonstrated will be the application of several needs assessment methods by a team working in knowledge and learning who wanted to clarify and consolidate their work of advising on the monitoring and evaluation of projects. </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15087439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7123113" cy="2362200"/>
          </a:xfrm>
        </p:spPr>
        <p:txBody>
          <a:bodyPr>
            <a:normAutofit/>
          </a:bodyPr>
          <a:lstStyle/>
          <a:p>
            <a:pPr marL="173038" indent="-115888">
              <a:buFont typeface="Arial" pitchFamily="34" charset="0"/>
              <a:buChar char="•"/>
            </a:pPr>
            <a:r>
              <a:rPr lang="en-US" dirty="0" smtClean="0"/>
              <a:t>Logic </a:t>
            </a:r>
            <a:r>
              <a:rPr lang="en-US" dirty="0" smtClean="0"/>
              <a:t>model: existing </a:t>
            </a:r>
            <a:r>
              <a:rPr lang="en-US" dirty="0" smtClean="0"/>
              <a:t>capacity development results framework</a:t>
            </a:r>
          </a:p>
          <a:p>
            <a:pPr marL="173038" indent="-115888">
              <a:buFont typeface="Arial" pitchFamily="34" charset="0"/>
              <a:buChar char="•"/>
            </a:pPr>
            <a:r>
              <a:rPr lang="en-US" dirty="0" smtClean="0"/>
              <a:t>Staff who had been doing internal consulting</a:t>
            </a:r>
          </a:p>
          <a:p>
            <a:pPr marL="173038" indent="-115888">
              <a:buFont typeface="Arial" pitchFamily="34" charset="0"/>
              <a:buChar char="•"/>
            </a:pPr>
            <a:r>
              <a:rPr lang="en-US" dirty="0" smtClean="0"/>
              <a:t>Internal clients?</a:t>
            </a:r>
            <a:endParaRPr lang="en-US" dirty="0"/>
          </a:p>
        </p:txBody>
      </p:sp>
      <p:sp>
        <p:nvSpPr>
          <p:cNvPr id="3" name="Title 2"/>
          <p:cNvSpPr>
            <a:spLocks noGrp="1"/>
          </p:cNvSpPr>
          <p:nvPr>
            <p:ph type="title"/>
          </p:nvPr>
        </p:nvSpPr>
        <p:spPr/>
        <p:txBody>
          <a:bodyPr/>
          <a:lstStyle/>
          <a:p>
            <a:r>
              <a:rPr lang="en-US" dirty="0" smtClean="0"/>
              <a:t>Sources</a:t>
            </a:r>
            <a:endParaRPr lang="en-US" dirty="0"/>
          </a:p>
        </p:txBody>
      </p:sp>
      <p:sp>
        <p:nvSpPr>
          <p:cNvPr id="4" name="Slide Number Placeholder 3"/>
          <p:cNvSpPr>
            <a:spLocks noGrp="1"/>
          </p:cNvSpPr>
          <p:nvPr>
            <p:ph type="sldNum" sz="quarter" idx="11"/>
          </p:nvPr>
        </p:nvSpPr>
        <p:spPr/>
        <p:txBody>
          <a:bodyPr/>
          <a:lstStyle/>
          <a:p>
            <a:fld id="{110D2EA5-15E5-499E-8760-8240EC5CD65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buFont typeface="Arial" pitchFamily="34" charset="0"/>
              <a:buChar char="•"/>
            </a:pPr>
            <a:r>
              <a:rPr lang="en-US" dirty="0" smtClean="0"/>
              <a:t>Nominal group technique</a:t>
            </a:r>
          </a:p>
          <a:p>
            <a:pPr>
              <a:buFont typeface="Arial" pitchFamily="34" charset="0"/>
              <a:buChar char="•"/>
            </a:pPr>
            <a:r>
              <a:rPr lang="en-US" dirty="0" smtClean="0"/>
              <a:t>Review of documents</a:t>
            </a:r>
            <a:endParaRPr lang="en-US" dirty="0"/>
          </a:p>
        </p:txBody>
      </p:sp>
      <p:sp>
        <p:nvSpPr>
          <p:cNvPr id="3" name="Title 2"/>
          <p:cNvSpPr>
            <a:spLocks noGrp="1"/>
          </p:cNvSpPr>
          <p:nvPr>
            <p:ph type="title"/>
          </p:nvPr>
        </p:nvSpPr>
        <p:spPr/>
        <p:txBody>
          <a:bodyPr/>
          <a:lstStyle/>
          <a:p>
            <a:r>
              <a:rPr lang="en-US" dirty="0" smtClean="0"/>
              <a:t>Data collection</a:t>
            </a:r>
            <a:endParaRPr lang="en-US" dirty="0"/>
          </a:p>
        </p:txBody>
      </p:sp>
      <p:sp>
        <p:nvSpPr>
          <p:cNvPr id="4" name="Slide Number Placeholder 3"/>
          <p:cNvSpPr>
            <a:spLocks noGrp="1"/>
          </p:cNvSpPr>
          <p:nvPr>
            <p:ph type="sldNum" sz="quarter" idx="11"/>
          </p:nvPr>
        </p:nvSpPr>
        <p:spPr/>
        <p:txBody>
          <a:bodyPr/>
          <a:lstStyle/>
          <a:p>
            <a:fld id="{110D2EA5-15E5-499E-8760-8240EC5CD65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buFont typeface="Arial" pitchFamily="34" charset="0"/>
              <a:buChar char="•"/>
            </a:pPr>
            <a:r>
              <a:rPr lang="en-US" dirty="0" smtClean="0"/>
              <a:t>Concept mapping</a:t>
            </a:r>
          </a:p>
          <a:p>
            <a:pPr>
              <a:buFont typeface="Arial" pitchFamily="34" charset="0"/>
              <a:buChar char="•"/>
            </a:pPr>
            <a:r>
              <a:rPr lang="en-US" dirty="0" smtClean="0"/>
              <a:t>Triangulation with document review</a:t>
            </a:r>
            <a:endParaRPr lang="en-US" dirty="0"/>
          </a:p>
        </p:txBody>
      </p:sp>
      <p:sp>
        <p:nvSpPr>
          <p:cNvPr id="3" name="Title 2"/>
          <p:cNvSpPr>
            <a:spLocks noGrp="1"/>
          </p:cNvSpPr>
          <p:nvPr>
            <p:ph type="title"/>
          </p:nvPr>
        </p:nvSpPr>
        <p:spPr/>
        <p:txBody>
          <a:bodyPr/>
          <a:lstStyle/>
          <a:p>
            <a:r>
              <a:rPr lang="en-US" dirty="0" smtClean="0"/>
              <a:t>Data analysis</a:t>
            </a:r>
            <a:endParaRPr lang="en-US" dirty="0"/>
          </a:p>
        </p:txBody>
      </p:sp>
      <p:sp>
        <p:nvSpPr>
          <p:cNvPr id="4" name="Slide Number Placeholder 3"/>
          <p:cNvSpPr>
            <a:spLocks noGrp="1"/>
          </p:cNvSpPr>
          <p:nvPr>
            <p:ph type="sldNum" sz="quarter" idx="11"/>
          </p:nvPr>
        </p:nvSpPr>
        <p:spPr/>
        <p:txBody>
          <a:bodyPr/>
          <a:lstStyle/>
          <a:p>
            <a:fld id="{110D2EA5-15E5-499E-8760-8240EC5CD65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a:buFont typeface="Arial" pitchFamily="34" charset="0"/>
              <a:buChar char="•"/>
            </a:pPr>
            <a:r>
              <a:rPr lang="en-US" dirty="0" smtClean="0"/>
              <a:t>Templates for concept notes</a:t>
            </a:r>
          </a:p>
          <a:p>
            <a:pPr>
              <a:buFont typeface="Arial" pitchFamily="34" charset="0"/>
              <a:buChar char="•"/>
            </a:pPr>
            <a:r>
              <a:rPr lang="en-US" dirty="0" smtClean="0"/>
              <a:t>Intranet resources</a:t>
            </a:r>
          </a:p>
          <a:p>
            <a:pPr>
              <a:buFont typeface="Arial" pitchFamily="34" charset="0"/>
              <a:buChar char="•"/>
            </a:pPr>
            <a:r>
              <a:rPr lang="en-US" dirty="0" smtClean="0"/>
              <a:t>Modifications to internal information systems</a:t>
            </a:r>
          </a:p>
          <a:p>
            <a:endParaRPr lang="en-US" dirty="0" smtClean="0"/>
          </a:p>
          <a:p>
            <a:endParaRPr lang="en-US" dirty="0"/>
          </a:p>
        </p:txBody>
      </p:sp>
      <p:sp>
        <p:nvSpPr>
          <p:cNvPr id="3" name="Title 2"/>
          <p:cNvSpPr>
            <a:spLocks noGrp="1"/>
          </p:cNvSpPr>
          <p:nvPr>
            <p:ph type="title"/>
          </p:nvPr>
        </p:nvSpPr>
        <p:spPr/>
        <p:txBody>
          <a:bodyPr/>
          <a:lstStyle/>
          <a:p>
            <a:r>
              <a:rPr lang="en-US" dirty="0" smtClean="0"/>
              <a:t>Findings</a:t>
            </a:r>
            <a:endParaRPr lang="en-US" dirty="0"/>
          </a:p>
        </p:txBody>
      </p:sp>
      <p:sp>
        <p:nvSpPr>
          <p:cNvPr id="4" name="Slide Number Placeholder 3"/>
          <p:cNvSpPr>
            <a:spLocks noGrp="1"/>
          </p:cNvSpPr>
          <p:nvPr>
            <p:ph type="sldNum" sz="quarter" idx="11"/>
          </p:nvPr>
        </p:nvSpPr>
        <p:spPr/>
        <p:txBody>
          <a:bodyPr/>
          <a:lstStyle/>
          <a:p>
            <a:fld id="{110D2EA5-15E5-499E-8760-8240EC5CD65B}"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7123113" cy="2362200"/>
          </a:xfrm>
        </p:spPr>
        <p:txBody>
          <a:bodyPr>
            <a:normAutofit lnSpcReduction="10000"/>
          </a:bodyPr>
          <a:lstStyle/>
          <a:p>
            <a:pPr marL="115888" indent="-115888">
              <a:buFont typeface="Arial" pitchFamily="34" charset="0"/>
              <a:buChar char="•"/>
            </a:pPr>
            <a:r>
              <a:rPr lang="en-US" dirty="0" smtClean="0"/>
              <a:t>Example: Arlington-Fairfax Pike Transport Initiative (trolley)*</a:t>
            </a:r>
          </a:p>
          <a:p>
            <a:pPr lvl="1">
              <a:buFont typeface="Arial" pitchFamily="34" charset="0"/>
              <a:buChar char="•"/>
            </a:pPr>
            <a:r>
              <a:rPr lang="en-US" dirty="0" smtClean="0"/>
              <a:t>The project report with many features that are useful to model when preparing your own needs assessment report.</a:t>
            </a:r>
          </a:p>
          <a:p>
            <a:pPr lvl="1">
              <a:buFont typeface="Arial" pitchFamily="34" charset="0"/>
              <a:buChar char="•"/>
            </a:pPr>
            <a:r>
              <a:rPr lang="en-US" dirty="0" smtClean="0"/>
              <a:t>But the project faces challenges, which we’ll discuss.</a:t>
            </a:r>
          </a:p>
          <a:p>
            <a:pPr>
              <a:buFont typeface="Arial" pitchFamily="34" charset="0"/>
              <a:buChar char="•"/>
            </a:pPr>
            <a:r>
              <a:rPr lang="en-US" dirty="0" smtClean="0"/>
              <a:t>See handouts</a:t>
            </a:r>
          </a:p>
        </p:txBody>
      </p:sp>
      <p:sp>
        <p:nvSpPr>
          <p:cNvPr id="3" name="Title 2"/>
          <p:cNvSpPr>
            <a:spLocks noGrp="1"/>
          </p:cNvSpPr>
          <p:nvPr>
            <p:ph type="title"/>
          </p:nvPr>
        </p:nvSpPr>
        <p:spPr/>
        <p:txBody>
          <a:bodyPr>
            <a:normAutofit fontScale="90000"/>
          </a:bodyPr>
          <a:lstStyle/>
          <a:p>
            <a:r>
              <a:rPr lang="en-US" dirty="0" smtClean="0"/>
              <a:t>Underscoring Why You Should Plan Ahead – An Example</a:t>
            </a:r>
          </a:p>
        </p:txBody>
      </p:sp>
      <p:sp>
        <p:nvSpPr>
          <p:cNvPr id="4" name="Slide Number Placeholder 3"/>
          <p:cNvSpPr>
            <a:spLocks noGrp="1"/>
          </p:cNvSpPr>
          <p:nvPr>
            <p:ph type="sldNum" sz="quarter" idx="11"/>
          </p:nvPr>
        </p:nvSpPr>
        <p:spPr/>
        <p:txBody>
          <a:bodyPr/>
          <a:lstStyle/>
          <a:p>
            <a:fld id="{110D2EA5-15E5-499E-8760-8240EC5CD65B}" type="slidenum">
              <a:rPr lang="en-US" smtClean="0"/>
              <a:pPr/>
              <a:t>24</a:t>
            </a:fld>
            <a:endParaRPr lang="en-US"/>
          </a:p>
        </p:txBody>
      </p:sp>
      <p:sp>
        <p:nvSpPr>
          <p:cNvPr id="5" name="TextBox 4"/>
          <p:cNvSpPr txBox="1"/>
          <p:nvPr/>
        </p:nvSpPr>
        <p:spPr>
          <a:xfrm>
            <a:off x="381000" y="6324600"/>
            <a:ext cx="8610600" cy="307777"/>
          </a:xfrm>
          <a:prstGeom prst="rect">
            <a:avLst/>
          </a:prstGeom>
          <a:noFill/>
          <a:ln>
            <a:noFill/>
          </a:ln>
        </p:spPr>
        <p:txBody>
          <a:bodyPr wrap="square" rtlCol="0">
            <a:spAutoFit/>
          </a:bodyPr>
          <a:lstStyle/>
          <a:p>
            <a:pPr algn="r"/>
            <a:r>
              <a:rPr lang="en-US" sz="1400" i="1" dirty="0" smtClean="0">
                <a:solidFill>
                  <a:schemeClr val="bg1">
                    <a:lumMod val="50000"/>
                  </a:schemeClr>
                </a:solidFill>
              </a:rPr>
              <a:t>*The presenters have no affiliation with this example.</a:t>
            </a:r>
            <a:endParaRPr lang="en-US" sz="1400" i="1" dirty="0">
              <a:solidFill>
                <a:schemeClr val="bg1">
                  <a:lumMod val="50000"/>
                </a:schemeClr>
              </a:solidFill>
            </a:endParaRPr>
          </a:p>
        </p:txBody>
      </p:sp>
    </p:spTree>
    <p:extLst>
      <p:ext uri="{BB962C8B-B14F-4D97-AF65-F5344CB8AC3E}">
        <p14:creationId xmlns="" xmlns:p14="http://schemas.microsoft.com/office/powerpoint/2010/main" xmlns:mv="urn:schemas-microsoft-com:mac:vml" xmlns:mc="http://schemas.openxmlformats.org/markup-compatibility/2006" val="4338913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0D2EA5-15E5-499E-8760-8240EC5CD65B}" type="slidenum">
              <a:rPr lang="en-US" smtClean="0"/>
              <a:pPr/>
              <a:t>25</a:t>
            </a:fld>
            <a:endParaRPr lang="en-US"/>
          </a:p>
        </p:txBody>
      </p:sp>
      <p:sp>
        <p:nvSpPr>
          <p:cNvPr id="4" name="Rounded Rectangle 3"/>
          <p:cNvSpPr/>
          <p:nvPr/>
        </p:nvSpPr>
        <p:spPr>
          <a:xfrm>
            <a:off x="7086600" y="381000"/>
            <a:ext cx="2057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 type of needs assessment</a:t>
            </a:r>
            <a:endParaRPr lang="en-US" dirty="0"/>
          </a:p>
        </p:txBody>
      </p:sp>
      <p:cxnSp>
        <p:nvCxnSpPr>
          <p:cNvPr id="7" name="Straight Arrow Connector 6"/>
          <p:cNvCxnSpPr/>
          <p:nvPr/>
        </p:nvCxnSpPr>
        <p:spPr>
          <a:xfrm flipV="1">
            <a:off x="838200" y="1143000"/>
            <a:ext cx="9906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cstate="print"/>
          <a:srcRect/>
          <a:stretch>
            <a:fillRect/>
          </a:stretch>
        </p:blipFill>
        <p:spPr bwMode="auto">
          <a:xfrm>
            <a:off x="1828800" y="0"/>
            <a:ext cx="5073852" cy="6629400"/>
          </a:xfrm>
          <a:prstGeom prst="rect">
            <a:avLst/>
          </a:prstGeom>
          <a:noFill/>
          <a:ln w="9525">
            <a:noFill/>
            <a:miter lim="800000"/>
            <a:headEnd/>
            <a:tailEnd/>
          </a:ln>
        </p:spPr>
      </p:pic>
      <p:cxnSp>
        <p:nvCxnSpPr>
          <p:cNvPr id="6" name="Straight Arrow Connector 5"/>
          <p:cNvCxnSpPr/>
          <p:nvPr/>
        </p:nvCxnSpPr>
        <p:spPr>
          <a:xfrm flipH="1">
            <a:off x="6629400" y="990600"/>
            <a:ext cx="19050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57150" y="1828800"/>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Good example of desired results</a:t>
            </a:r>
            <a:endParaRPr lang="en-US" dirty="0"/>
          </a:p>
        </p:txBody>
      </p:sp>
      <p:cxnSp>
        <p:nvCxnSpPr>
          <p:cNvPr id="23" name="Straight Arrow Connector 22"/>
          <p:cNvCxnSpPr/>
          <p:nvPr/>
        </p:nvCxnSpPr>
        <p:spPr>
          <a:xfrm flipV="1">
            <a:off x="933450" y="3657600"/>
            <a:ext cx="9906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104775" y="4343400"/>
            <a:ext cx="19050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Justification for this analysis – federal funding requirement</a:t>
            </a:r>
            <a:endParaRPr lang="en-US" dirty="0"/>
          </a:p>
        </p:txBody>
      </p:sp>
      <p:sp>
        <p:nvSpPr>
          <p:cNvPr id="25" name="Rounded Rectangle 24"/>
          <p:cNvSpPr/>
          <p:nvPr/>
        </p:nvSpPr>
        <p:spPr>
          <a:xfrm>
            <a:off x="1981200" y="3524250"/>
            <a:ext cx="1600200" cy="5334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6934200" y="4953000"/>
            <a:ext cx="1905000" cy="11430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When was this study done?</a:t>
            </a:r>
            <a:endParaRPr lang="en-US" dirty="0"/>
          </a:p>
        </p:txBody>
      </p:sp>
      <p:sp>
        <p:nvSpPr>
          <p:cNvPr id="12" name="Rounded Rectangle 11"/>
          <p:cNvSpPr/>
          <p:nvPr/>
        </p:nvSpPr>
        <p:spPr>
          <a:xfrm>
            <a:off x="3581400" y="4419600"/>
            <a:ext cx="1676400" cy="9144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934200" y="3429000"/>
            <a:ext cx="1905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Earlier vision planning done</a:t>
            </a:r>
            <a:endParaRPr lang="en-US" dirty="0"/>
          </a:p>
        </p:txBody>
      </p:sp>
      <p:cxnSp>
        <p:nvCxnSpPr>
          <p:cNvPr id="14" name="Straight Arrow Connector 13"/>
          <p:cNvCxnSpPr/>
          <p:nvPr/>
        </p:nvCxnSpPr>
        <p:spPr>
          <a:xfrm flipH="1">
            <a:off x="5181600" y="3886200"/>
            <a:ext cx="1828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xmlns:mv="urn:schemas-microsoft-com:mac:vml" xmlns:mc="http://schemas.openxmlformats.org/markup-compatibility/2006" val="22825390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590800" y="304800"/>
            <a:ext cx="5413375" cy="58674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110D2EA5-15E5-499E-8760-8240EC5CD65B}" type="slidenum">
              <a:rPr lang="en-US" smtClean="0"/>
              <a:pPr/>
              <a:t>26</a:t>
            </a:fld>
            <a:endParaRPr lang="en-US"/>
          </a:p>
        </p:txBody>
      </p:sp>
      <p:cxnSp>
        <p:nvCxnSpPr>
          <p:cNvPr id="7" name="Straight Arrow Connector 6"/>
          <p:cNvCxnSpPr/>
          <p:nvPr/>
        </p:nvCxnSpPr>
        <p:spPr>
          <a:xfrm flipV="1">
            <a:off x="1371600" y="762000"/>
            <a:ext cx="12192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04800" y="1600200"/>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Challenges identified</a:t>
            </a:r>
            <a:endParaRPr lang="en-US" dirty="0"/>
          </a:p>
        </p:txBody>
      </p:sp>
      <p:sp>
        <p:nvSpPr>
          <p:cNvPr id="11" name="Rounded Rectangle 10"/>
          <p:cNvSpPr/>
          <p:nvPr/>
        </p:nvSpPr>
        <p:spPr>
          <a:xfrm>
            <a:off x="2590800" y="4724400"/>
            <a:ext cx="1828800" cy="4572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667000" y="1752600"/>
            <a:ext cx="1828800" cy="4572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419600" y="3048000"/>
            <a:ext cx="1828800" cy="8382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248400" y="2743200"/>
            <a:ext cx="1828800" cy="6096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xmlns:mv="urn:schemas-microsoft-com:mac:vml" xmlns:mc="http://schemas.openxmlformats.org/markup-compatibility/2006" val="8962945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0D2EA5-15E5-499E-8760-8240EC5CD65B}" type="slidenum">
              <a:rPr lang="en-US" smtClean="0"/>
              <a:pPr/>
              <a:t>27</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2971800" y="105840"/>
            <a:ext cx="5263410" cy="6656910"/>
          </a:xfrm>
          <a:prstGeom prst="rect">
            <a:avLst/>
          </a:prstGeom>
          <a:noFill/>
          <a:ln w="9525">
            <a:noFill/>
            <a:miter lim="800000"/>
            <a:headEnd/>
            <a:tailEnd/>
          </a:ln>
        </p:spPr>
      </p:pic>
      <p:sp>
        <p:nvSpPr>
          <p:cNvPr id="4" name="Rounded Rectangle 3"/>
          <p:cNvSpPr/>
          <p:nvPr/>
        </p:nvSpPr>
        <p:spPr>
          <a:xfrm>
            <a:off x="381000" y="2743200"/>
            <a:ext cx="236220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Good example of alternatives to address the gap – including a “no build” option</a:t>
            </a:r>
            <a:endParaRPr lang="en-US" dirty="0"/>
          </a:p>
        </p:txBody>
      </p:sp>
      <p:cxnSp>
        <p:nvCxnSpPr>
          <p:cNvPr id="6" name="Straight Arrow Connector 5"/>
          <p:cNvCxnSpPr>
            <a:stCxn id="4" idx="3"/>
          </p:cNvCxnSpPr>
          <p:nvPr/>
        </p:nvCxnSpPr>
        <p:spPr>
          <a:xfrm flipV="1">
            <a:off x="2743200" y="3276600"/>
            <a:ext cx="457200"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 idx="3"/>
          </p:cNvCxnSpPr>
          <p:nvPr/>
        </p:nvCxnSpPr>
        <p:spPr>
          <a:xfrm>
            <a:off x="2743200" y="3695700"/>
            <a:ext cx="381000" cy="1104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xmlns:mv="urn:schemas-microsoft-com:mac:vml" xmlns:mc="http://schemas.openxmlformats.org/markup-compatibility/2006" val="24987150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0D2EA5-15E5-499E-8760-8240EC5CD65B}" type="slidenum">
              <a:rPr lang="en-US" smtClean="0"/>
              <a:pPr/>
              <a:t>28</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0" y="0"/>
            <a:ext cx="5791200" cy="4752975"/>
          </a:xfrm>
          <a:prstGeom prst="rect">
            <a:avLst/>
          </a:prstGeom>
          <a:noFill/>
          <a:ln w="9525">
            <a:noFill/>
            <a:miter lim="800000"/>
            <a:headEnd/>
            <a:tailEnd/>
          </a:ln>
        </p:spPr>
      </p:pic>
      <p:cxnSp>
        <p:nvCxnSpPr>
          <p:cNvPr id="5" name="Straight Arrow Connector 4"/>
          <p:cNvCxnSpPr/>
          <p:nvPr/>
        </p:nvCxnSpPr>
        <p:spPr>
          <a:xfrm flipH="1" flipV="1">
            <a:off x="2819400" y="304800"/>
            <a:ext cx="45720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a:blip r:embed="rId3" cstate="print"/>
          <a:srcRect/>
          <a:stretch>
            <a:fillRect/>
          </a:stretch>
        </p:blipFill>
        <p:spPr bwMode="auto">
          <a:xfrm rot="20801279">
            <a:off x="2538727" y="3092530"/>
            <a:ext cx="5348956" cy="2819400"/>
          </a:xfrm>
          <a:prstGeom prst="rect">
            <a:avLst/>
          </a:prstGeom>
          <a:noFill/>
          <a:ln w="9525">
            <a:noFill/>
            <a:miter lim="800000"/>
            <a:headEnd/>
            <a:tailEnd/>
          </a:ln>
        </p:spPr>
      </p:pic>
      <p:cxnSp>
        <p:nvCxnSpPr>
          <p:cNvPr id="14" name="Straight Arrow Connector 13"/>
          <p:cNvCxnSpPr/>
          <p:nvPr/>
        </p:nvCxnSpPr>
        <p:spPr>
          <a:xfrm flipH="1">
            <a:off x="6781800" y="1600200"/>
            <a:ext cx="76200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6477000" y="457200"/>
            <a:ext cx="22860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Good example of inclusion of a cost analysis plus how the alternatives meet the challenges</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32510305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0D2EA5-15E5-499E-8760-8240EC5CD65B}" type="slidenum">
              <a:rPr lang="en-US" smtClean="0"/>
              <a:pPr/>
              <a:t>29</a:t>
            </a:fld>
            <a:endParaRPr lang="en-US"/>
          </a:p>
        </p:txBody>
      </p:sp>
      <p:pic>
        <p:nvPicPr>
          <p:cNvPr id="5122" name="Picture 2"/>
          <p:cNvPicPr>
            <a:picLocks noChangeAspect="1" noChangeArrowheads="1"/>
          </p:cNvPicPr>
          <p:nvPr/>
        </p:nvPicPr>
        <p:blipFill>
          <a:blip r:embed="rId2" cstate="print"/>
          <a:srcRect/>
          <a:stretch>
            <a:fillRect/>
          </a:stretch>
        </p:blipFill>
        <p:spPr bwMode="auto">
          <a:xfrm>
            <a:off x="494031" y="248696"/>
            <a:ext cx="4687570" cy="6160584"/>
          </a:xfrm>
          <a:prstGeom prst="rect">
            <a:avLst/>
          </a:prstGeom>
          <a:noFill/>
          <a:ln w="9525">
            <a:noFill/>
            <a:miter lim="800000"/>
            <a:headEnd/>
            <a:tailEnd/>
          </a:ln>
        </p:spPr>
      </p:pic>
      <p:sp>
        <p:nvSpPr>
          <p:cNvPr id="4" name="Rounded Rectangle 3"/>
          <p:cNvSpPr/>
          <p:nvPr/>
        </p:nvSpPr>
        <p:spPr>
          <a:xfrm>
            <a:off x="5257800" y="3810000"/>
            <a:ext cx="3733800" cy="15240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conclusions do you have about the alternatives (based on this and other info)?</a:t>
            </a:r>
          </a:p>
        </p:txBody>
      </p:sp>
      <p:sp>
        <p:nvSpPr>
          <p:cNvPr id="5" name="Rounded Rectangle 4"/>
          <p:cNvSpPr/>
          <p:nvPr/>
        </p:nvSpPr>
        <p:spPr>
          <a:xfrm>
            <a:off x="6477000" y="457200"/>
            <a:ext cx="22860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Example of Comparison of Alternatives</a:t>
            </a:r>
            <a:endParaRPr lang="en-US" dirty="0"/>
          </a:p>
        </p:txBody>
      </p:sp>
      <p:cxnSp>
        <p:nvCxnSpPr>
          <p:cNvPr id="6" name="Straight Arrow Connector 5"/>
          <p:cNvCxnSpPr/>
          <p:nvPr/>
        </p:nvCxnSpPr>
        <p:spPr>
          <a:xfrm flipH="1">
            <a:off x="4953000" y="1600200"/>
            <a:ext cx="25908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xmlns:mv="urn:schemas-microsoft-com:mac:vml" xmlns:mc="http://schemas.openxmlformats.org/markup-compatibility/2006" val="269476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Discussion</a:t>
            </a:r>
            <a:endParaRPr lang="en-US" dirty="0"/>
          </a:p>
        </p:txBody>
      </p:sp>
      <p:sp>
        <p:nvSpPr>
          <p:cNvPr id="3" name="Content Placeholder 2"/>
          <p:cNvSpPr>
            <a:spLocks noGrp="1"/>
          </p:cNvSpPr>
          <p:nvPr>
            <p:ph sz="quarter" idx="1"/>
          </p:nvPr>
        </p:nvSpPr>
        <p:spPr/>
        <p:txBody>
          <a:bodyPr/>
          <a:lstStyle/>
          <a:p>
            <a:r>
              <a:rPr lang="en-US" dirty="0" smtClean="0"/>
              <a:t>Overview of Needs Assessment</a:t>
            </a:r>
          </a:p>
          <a:p>
            <a:r>
              <a:rPr lang="en-US" dirty="0" smtClean="0"/>
              <a:t>Managing a Needs Assessment</a:t>
            </a:r>
          </a:p>
          <a:p>
            <a:pPr lvl="1"/>
            <a:r>
              <a:rPr lang="en-US" dirty="0" smtClean="0"/>
              <a:t>Process</a:t>
            </a:r>
          </a:p>
          <a:p>
            <a:pPr lvl="1"/>
            <a:r>
              <a:rPr lang="en-US" dirty="0" smtClean="0"/>
              <a:t>Tools</a:t>
            </a:r>
          </a:p>
          <a:p>
            <a:r>
              <a:rPr lang="en-US" dirty="0" smtClean="0"/>
              <a:t>Managing with Flexibility</a:t>
            </a:r>
          </a:p>
          <a:p>
            <a:r>
              <a:rPr lang="en-US" dirty="0" smtClean="0"/>
              <a:t>Underscoring Why You Should Plan Ahead – An Example</a:t>
            </a:r>
          </a:p>
        </p:txBody>
      </p:sp>
      <p:sp>
        <p:nvSpPr>
          <p:cNvPr id="4" name="Slide Number Placeholder 3"/>
          <p:cNvSpPr>
            <a:spLocks noGrp="1"/>
          </p:cNvSpPr>
          <p:nvPr>
            <p:ph type="sldNum" sz="quarter" idx="12"/>
          </p:nvPr>
        </p:nvSpPr>
        <p:spPr/>
        <p:txBody>
          <a:bodyPr>
            <a:normAutofit fontScale="85000" lnSpcReduction="20000"/>
          </a:bodyPr>
          <a:lstStyle/>
          <a:p>
            <a:fld id="{110D2EA5-15E5-499E-8760-8240EC5CD65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110D2EA5-15E5-499E-8760-8240EC5CD65B}" type="slidenum">
              <a:rPr lang="en-US" smtClean="0"/>
              <a:pPr/>
              <a:t>30</a:t>
            </a:fld>
            <a:endParaRPr lang="en-US"/>
          </a:p>
        </p:txBody>
      </p:sp>
      <p:sp>
        <p:nvSpPr>
          <p:cNvPr id="4" name="Content Placeholder 3"/>
          <p:cNvSpPr>
            <a:spLocks noGrp="1"/>
          </p:cNvSpPr>
          <p:nvPr>
            <p:ph sz="quarter" idx="1"/>
          </p:nvPr>
        </p:nvSpPr>
        <p:spPr/>
        <p:txBody>
          <a:bodyPr>
            <a:normAutofit fontScale="92500"/>
          </a:bodyPr>
          <a:lstStyle/>
          <a:p>
            <a:r>
              <a:rPr lang="en-US" dirty="0" smtClean="0"/>
              <a:t>Good example of what to document in the NA, though</a:t>
            </a:r>
          </a:p>
          <a:p>
            <a:pPr lvl="1"/>
            <a:r>
              <a:rPr lang="en-US" dirty="0" smtClean="0"/>
              <a:t>Methodology missing from the executive summary (more in full report)</a:t>
            </a:r>
          </a:p>
          <a:p>
            <a:pPr lvl="1"/>
            <a:r>
              <a:rPr lang="en-US" dirty="0" smtClean="0"/>
              <a:t>Info vague in the summary about who the sponsors are of the study and who prepared it</a:t>
            </a:r>
          </a:p>
          <a:p>
            <a:pPr lvl="1"/>
            <a:r>
              <a:rPr lang="en-US" dirty="0" smtClean="0"/>
              <a:t>Most importantly, assessment was completed after a “solution” was predetermined (data does not seem to fully support the recommendation)</a:t>
            </a:r>
          </a:p>
          <a:p>
            <a:pPr lvl="1"/>
            <a:r>
              <a:rPr lang="en-US" dirty="0" smtClean="0"/>
              <a:t>BIG ISSUE – It’s OK to reconstruct a NA if it was done and not documented.  But doing one “after the fact” to justify a solution is problematic.</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32843318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resources</a:t>
            </a:r>
            <a:endParaRPr lang="en-US" dirty="0"/>
          </a:p>
        </p:txBody>
      </p:sp>
      <p:sp>
        <p:nvSpPr>
          <p:cNvPr id="3" name="Text Placeholder 2"/>
          <p:cNvSpPr>
            <a:spLocks noGrp="1"/>
          </p:cNvSpPr>
          <p:nvPr>
            <p:ph type="body" idx="2"/>
          </p:nvPr>
        </p:nvSpPr>
        <p:spPr/>
        <p:txBody>
          <a:bodyPr/>
          <a:lstStyle/>
          <a:p>
            <a:endParaRPr lang="en-US" dirty="0"/>
          </a:p>
        </p:txBody>
      </p:sp>
      <p:sp>
        <p:nvSpPr>
          <p:cNvPr id="4" name="Content Placeholder 3"/>
          <p:cNvSpPr>
            <a:spLocks noGrp="1"/>
          </p:cNvSpPr>
          <p:nvPr>
            <p:ph sz="quarter" idx="1"/>
          </p:nvPr>
        </p:nvSpPr>
        <p:spPr/>
        <p:txBody>
          <a:bodyPr/>
          <a:lstStyle/>
          <a:p>
            <a:r>
              <a:rPr lang="en-US" dirty="0" smtClean="0">
                <a:hlinkClick r:id="rId2"/>
              </a:rPr>
              <a:t>www.gapsinresults.com</a:t>
            </a:r>
            <a:endParaRPr lang="en-US" dirty="0" smtClean="0"/>
          </a:p>
          <a:p>
            <a:r>
              <a:rPr lang="en-US" dirty="0" smtClean="0">
                <a:hlinkClick r:id="rId3"/>
              </a:rPr>
              <a:t>www.needsassessment.org</a:t>
            </a:r>
            <a:endParaRPr lang="en-US" dirty="0" smtClean="0"/>
          </a:p>
          <a:p>
            <a:pPr lvl="1"/>
            <a:r>
              <a:rPr lang="en-US" dirty="0" smtClean="0"/>
              <a:t>Both maintained by Dr. Ryan Watkins, co-author of “</a:t>
            </a:r>
            <a:r>
              <a:rPr lang="en-US" dirty="0" smtClean="0">
                <a:hlinkClick r:id="rId4"/>
              </a:rPr>
              <a:t>A Guide to Assessing Needs</a:t>
            </a:r>
            <a:r>
              <a:rPr lang="en-US" dirty="0" smtClean="0"/>
              <a:t>.”</a:t>
            </a:r>
          </a:p>
          <a:p>
            <a:r>
              <a:rPr lang="en-US" dirty="0" smtClean="0"/>
              <a:t>American Evaluation Association (AEA) Needs Assessment Thematic Interests Group (TIG) at </a:t>
            </a:r>
            <a:r>
              <a:rPr lang="en-US" dirty="0" smtClean="0">
                <a:hlinkClick r:id="rId5"/>
              </a:rPr>
              <a:t>www.eval.org</a:t>
            </a:r>
            <a:r>
              <a:rPr lang="en-US" dirty="0" smtClean="0"/>
              <a:t>. </a:t>
            </a:r>
            <a:endParaRPr lang="en-US" dirty="0"/>
          </a:p>
        </p:txBody>
      </p:sp>
      <p:pic>
        <p:nvPicPr>
          <p:cNvPr id="5" name="Picture 4"/>
          <p:cNvPicPr>
            <a:picLocks noChangeAspect="1" noChangeArrowheads="1"/>
          </p:cNvPicPr>
          <p:nvPr/>
        </p:nvPicPr>
        <p:blipFill>
          <a:blip r:embed="rId6" cstate="print"/>
          <a:srcRect/>
          <a:stretch>
            <a:fillRect/>
          </a:stretch>
        </p:blipFill>
        <p:spPr bwMode="auto">
          <a:xfrm>
            <a:off x="661943" y="1828800"/>
            <a:ext cx="1495514" cy="1905000"/>
          </a:xfrm>
          <a:prstGeom prst="rect">
            <a:avLst/>
          </a:prstGeom>
          <a:noFill/>
          <a:ln w="9525">
            <a:noFill/>
            <a:miter lim="800000"/>
            <a:headEnd/>
            <a:tailEnd/>
          </a:ln>
        </p:spPr>
      </p:pic>
      <p:pic>
        <p:nvPicPr>
          <p:cNvPr id="3074" name="Picture 2"/>
          <p:cNvPicPr>
            <a:picLocks noChangeAspect="1" noChangeArrowheads="1"/>
          </p:cNvPicPr>
          <p:nvPr/>
        </p:nvPicPr>
        <p:blipFill>
          <a:blip r:embed="rId7" cstate="print"/>
          <a:srcRect/>
          <a:stretch>
            <a:fillRect/>
          </a:stretch>
        </p:blipFill>
        <p:spPr bwMode="auto">
          <a:xfrm>
            <a:off x="657225" y="4724400"/>
            <a:ext cx="1524000" cy="53751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normAutofit fontScale="85000" lnSpcReduction="20000"/>
          </a:bodyPr>
          <a:lstStyle/>
          <a:p>
            <a:fld id="{110D2EA5-15E5-499E-8760-8240EC5CD65B}" type="slidenum">
              <a:rPr lang="en-US" smtClean="0"/>
              <a:pPr/>
              <a:t>31</a:t>
            </a:fld>
            <a:endParaRPr lang="en-US"/>
          </a:p>
        </p:txBody>
      </p:sp>
    </p:spTree>
    <p:extLst>
      <p:ext uri="{BB962C8B-B14F-4D97-AF65-F5344CB8AC3E}">
        <p14:creationId xmlns="" xmlns:p14="http://schemas.microsoft.com/office/powerpoint/2010/main" xmlns:mv="urn:schemas-microsoft-com:mac:vml" xmlns:mc="http://schemas.openxmlformats.org/markup-compatibility/2006" val="602762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AutoShape 2"/>
          <p:cNvSpPr>
            <a:spLocks noGrp="1" noChangeArrowheads="1"/>
          </p:cNvSpPr>
          <p:nvPr>
            <p:ph type="title"/>
          </p:nvPr>
        </p:nvSpPr>
        <p:spPr/>
        <p:txBody>
          <a:bodyPr/>
          <a:lstStyle/>
          <a:p>
            <a:pPr eaLnBrk="1" hangingPunct="1"/>
            <a:r>
              <a:rPr lang="en-US" dirty="0" smtClean="0"/>
              <a:t>What is a Needs Assessment?</a:t>
            </a:r>
          </a:p>
        </p:txBody>
      </p:sp>
      <p:sp>
        <p:nvSpPr>
          <p:cNvPr id="13316" name="Rectangle 3"/>
          <p:cNvSpPr>
            <a:spLocks noGrp="1" noChangeArrowheads="1"/>
          </p:cNvSpPr>
          <p:nvPr>
            <p:ph type="body" idx="1"/>
          </p:nvPr>
        </p:nvSpPr>
        <p:spPr>
          <a:xfrm>
            <a:off x="533400" y="1600200"/>
            <a:ext cx="8382000" cy="4495800"/>
          </a:xfrm>
        </p:spPr>
        <p:txBody>
          <a:bodyPr>
            <a:normAutofit/>
          </a:bodyPr>
          <a:lstStyle/>
          <a:p>
            <a:r>
              <a:rPr lang="en-US" i="1" dirty="0" smtClean="0"/>
              <a:t>Simply defined as: </a:t>
            </a:r>
            <a:r>
              <a:rPr lang="en-US" dirty="0" smtClean="0"/>
              <a:t>A systematic process to identify and prioritize gaps in current and desired results.  Ultimately, needs assessments help to make better informed decisions.</a:t>
            </a:r>
          </a:p>
        </p:txBody>
      </p:sp>
      <p:sp>
        <p:nvSpPr>
          <p:cNvPr id="6" name="Rounded Rectangle 5"/>
          <p:cNvSpPr/>
          <p:nvPr/>
        </p:nvSpPr>
        <p:spPr>
          <a:xfrm>
            <a:off x="4724400" y="5562600"/>
            <a:ext cx="3962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Key issue – The </a:t>
            </a:r>
            <a:r>
              <a:rPr lang="en-US" dirty="0" smtClean="0">
                <a:solidFill>
                  <a:srgbClr val="FF0000"/>
                </a:solidFill>
              </a:rPr>
              <a:t>discrepancy</a:t>
            </a:r>
            <a:r>
              <a:rPr lang="en-US" dirty="0" smtClean="0"/>
              <a:t> between the current and desired results.</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110D2EA5-15E5-499E-8760-8240EC5CD65B}"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AutoShape 2"/>
          <p:cNvSpPr>
            <a:spLocks noGrp="1" noChangeArrowheads="1"/>
          </p:cNvSpPr>
          <p:nvPr>
            <p:ph type="title"/>
          </p:nvPr>
        </p:nvSpPr>
        <p:spPr/>
        <p:txBody>
          <a:bodyPr>
            <a:normAutofit/>
          </a:bodyPr>
          <a:lstStyle/>
          <a:p>
            <a:pPr eaLnBrk="1" hangingPunct="1"/>
            <a:r>
              <a:rPr lang="en-US" dirty="0" smtClean="0"/>
              <a:t>Needs</a:t>
            </a:r>
          </a:p>
        </p:txBody>
      </p:sp>
      <p:sp>
        <p:nvSpPr>
          <p:cNvPr id="75780" name="Rectangle 3"/>
          <p:cNvSpPr>
            <a:spLocks noGrp="1" noChangeArrowheads="1"/>
          </p:cNvSpPr>
          <p:nvPr>
            <p:ph type="body" idx="1"/>
          </p:nvPr>
        </p:nvSpPr>
        <p:spPr>
          <a:xfrm>
            <a:off x="304800" y="1600200"/>
            <a:ext cx="8686800" cy="533400"/>
          </a:xfrm>
        </p:spPr>
        <p:txBody>
          <a:bodyPr>
            <a:normAutofit/>
          </a:bodyPr>
          <a:lstStyle/>
          <a:p>
            <a:pPr eaLnBrk="1" hangingPunct="1">
              <a:lnSpc>
                <a:spcPct val="80000"/>
              </a:lnSpc>
            </a:pPr>
            <a:r>
              <a:rPr lang="en-US" sz="2400" dirty="0" smtClean="0"/>
              <a:t>Needs are gaps in RESULTS (not gaps in resources or activities)</a:t>
            </a:r>
          </a:p>
        </p:txBody>
      </p:sp>
      <p:grpSp>
        <p:nvGrpSpPr>
          <p:cNvPr id="2" name="Group 76"/>
          <p:cNvGrpSpPr>
            <a:grpSpLocks/>
          </p:cNvGrpSpPr>
          <p:nvPr/>
        </p:nvGrpSpPr>
        <p:grpSpPr bwMode="auto">
          <a:xfrm>
            <a:off x="1828800" y="3505200"/>
            <a:ext cx="4648200" cy="558800"/>
            <a:chOff x="1863" y="2250"/>
            <a:chExt cx="2275" cy="352"/>
          </a:xfrm>
        </p:grpSpPr>
        <p:sp>
          <p:nvSpPr>
            <p:cNvPr id="6" name="Rectangle 4"/>
            <p:cNvSpPr>
              <a:spLocks noChangeArrowheads="1"/>
            </p:cNvSpPr>
            <p:nvPr/>
          </p:nvSpPr>
          <p:spPr bwMode="auto">
            <a:xfrm>
              <a:off x="1894" y="2250"/>
              <a:ext cx="2240" cy="352"/>
            </a:xfrm>
            <a:prstGeom prst="rect">
              <a:avLst/>
            </a:prstGeom>
            <a:solidFill>
              <a:srgbClr val="C1CEFF"/>
            </a:solidFill>
            <a:ln w="50800">
              <a:solidFill>
                <a:srgbClr val="3366CC"/>
              </a:solidFill>
              <a:miter lim="800000"/>
              <a:headEnd/>
              <a:tailEnd/>
            </a:ln>
          </p:spPr>
          <p:txBody>
            <a:bodyPr wrap="none" anchor="ctr"/>
            <a:lstStyle/>
            <a:p>
              <a:endParaRPr lang="en-US"/>
            </a:p>
          </p:txBody>
        </p:sp>
        <p:sp>
          <p:nvSpPr>
            <p:cNvPr id="7" name="Line 5"/>
            <p:cNvSpPr>
              <a:spLocks noChangeShapeType="1"/>
            </p:cNvSpPr>
            <p:nvPr/>
          </p:nvSpPr>
          <p:spPr bwMode="auto">
            <a:xfrm>
              <a:off x="1970" y="2528"/>
              <a:ext cx="0" cy="64"/>
            </a:xfrm>
            <a:prstGeom prst="line">
              <a:avLst/>
            </a:prstGeom>
            <a:noFill/>
            <a:ln w="50800">
              <a:solidFill>
                <a:srgbClr val="3366CC"/>
              </a:solidFill>
              <a:round/>
              <a:headEnd/>
              <a:tailEnd/>
            </a:ln>
          </p:spPr>
          <p:txBody>
            <a:bodyPr wrap="none" anchor="ctr"/>
            <a:lstStyle/>
            <a:p>
              <a:endParaRPr lang="en-US"/>
            </a:p>
          </p:txBody>
        </p:sp>
        <p:sp>
          <p:nvSpPr>
            <p:cNvPr id="8" name="Line 6"/>
            <p:cNvSpPr>
              <a:spLocks noChangeShapeType="1"/>
            </p:cNvSpPr>
            <p:nvPr/>
          </p:nvSpPr>
          <p:spPr bwMode="auto">
            <a:xfrm>
              <a:off x="2066" y="2472"/>
              <a:ext cx="0" cy="124"/>
            </a:xfrm>
            <a:prstGeom prst="line">
              <a:avLst/>
            </a:prstGeom>
            <a:noFill/>
            <a:ln w="50800">
              <a:solidFill>
                <a:srgbClr val="3366CC"/>
              </a:solidFill>
              <a:round/>
              <a:headEnd/>
              <a:tailEnd/>
            </a:ln>
          </p:spPr>
          <p:txBody>
            <a:bodyPr wrap="none" anchor="ctr"/>
            <a:lstStyle/>
            <a:p>
              <a:endParaRPr lang="en-US"/>
            </a:p>
          </p:txBody>
        </p:sp>
        <p:sp>
          <p:nvSpPr>
            <p:cNvPr id="9" name="Line 7"/>
            <p:cNvSpPr>
              <a:spLocks noChangeShapeType="1"/>
            </p:cNvSpPr>
            <p:nvPr/>
          </p:nvSpPr>
          <p:spPr bwMode="auto">
            <a:xfrm>
              <a:off x="2162" y="2532"/>
              <a:ext cx="0" cy="64"/>
            </a:xfrm>
            <a:prstGeom prst="line">
              <a:avLst/>
            </a:prstGeom>
            <a:noFill/>
            <a:ln w="50800">
              <a:solidFill>
                <a:srgbClr val="3366CC"/>
              </a:solidFill>
              <a:round/>
              <a:headEnd/>
              <a:tailEnd/>
            </a:ln>
          </p:spPr>
          <p:txBody>
            <a:bodyPr wrap="none" anchor="ctr"/>
            <a:lstStyle/>
            <a:p>
              <a:endParaRPr lang="en-US"/>
            </a:p>
          </p:txBody>
        </p:sp>
        <p:sp>
          <p:nvSpPr>
            <p:cNvPr id="10" name="Line 8"/>
            <p:cNvSpPr>
              <a:spLocks noChangeShapeType="1"/>
            </p:cNvSpPr>
            <p:nvPr/>
          </p:nvSpPr>
          <p:spPr bwMode="auto">
            <a:xfrm>
              <a:off x="2258" y="2252"/>
              <a:ext cx="0" cy="340"/>
            </a:xfrm>
            <a:prstGeom prst="line">
              <a:avLst/>
            </a:prstGeom>
            <a:noFill/>
            <a:ln w="50800">
              <a:solidFill>
                <a:srgbClr val="3366CC"/>
              </a:solidFill>
              <a:round/>
              <a:headEnd/>
              <a:tailEnd/>
            </a:ln>
          </p:spPr>
          <p:txBody>
            <a:bodyPr wrap="none" anchor="ctr"/>
            <a:lstStyle/>
            <a:p>
              <a:endParaRPr lang="en-US"/>
            </a:p>
          </p:txBody>
        </p:sp>
        <p:sp>
          <p:nvSpPr>
            <p:cNvPr id="11" name="Rectangle 9"/>
            <p:cNvSpPr>
              <a:spLocks noChangeArrowheads="1"/>
            </p:cNvSpPr>
            <p:nvPr/>
          </p:nvSpPr>
          <p:spPr bwMode="auto">
            <a:xfrm>
              <a:off x="1863" y="2253"/>
              <a:ext cx="132" cy="190"/>
            </a:xfrm>
            <a:prstGeom prst="rect">
              <a:avLst/>
            </a:prstGeom>
            <a:noFill/>
            <a:ln w="12700">
              <a:noFill/>
              <a:miter lim="800000"/>
              <a:headEnd/>
              <a:tailEnd/>
            </a:ln>
          </p:spPr>
          <p:txBody>
            <a:bodyPr wrap="none" lIns="90488" tIns="44450" rIns="90488" bIns="44450">
              <a:spAutoFit/>
            </a:bodyPr>
            <a:lstStyle/>
            <a:p>
              <a:pPr eaLnBrk="0" hangingPunct="0"/>
              <a:r>
                <a:rPr lang="en-US" sz="1400" b="1">
                  <a:solidFill>
                    <a:srgbClr val="3366CC"/>
                  </a:solidFill>
                  <a:latin typeface="Times New Roman" pitchFamily="18" charset="0"/>
                </a:rPr>
                <a:t>0</a:t>
              </a:r>
            </a:p>
          </p:txBody>
        </p:sp>
        <p:sp>
          <p:nvSpPr>
            <p:cNvPr id="12" name="Line 10"/>
            <p:cNvSpPr>
              <a:spLocks noChangeShapeType="1"/>
            </p:cNvSpPr>
            <p:nvPr/>
          </p:nvSpPr>
          <p:spPr bwMode="auto">
            <a:xfrm>
              <a:off x="2354" y="2528"/>
              <a:ext cx="0" cy="64"/>
            </a:xfrm>
            <a:prstGeom prst="line">
              <a:avLst/>
            </a:prstGeom>
            <a:noFill/>
            <a:ln w="50800">
              <a:solidFill>
                <a:srgbClr val="3366CC"/>
              </a:solidFill>
              <a:round/>
              <a:headEnd/>
              <a:tailEnd/>
            </a:ln>
          </p:spPr>
          <p:txBody>
            <a:bodyPr wrap="none" anchor="ctr"/>
            <a:lstStyle/>
            <a:p>
              <a:endParaRPr lang="en-US"/>
            </a:p>
          </p:txBody>
        </p:sp>
        <p:sp>
          <p:nvSpPr>
            <p:cNvPr id="13" name="Line 11"/>
            <p:cNvSpPr>
              <a:spLocks noChangeShapeType="1"/>
            </p:cNvSpPr>
            <p:nvPr/>
          </p:nvSpPr>
          <p:spPr bwMode="auto">
            <a:xfrm>
              <a:off x="2450" y="2472"/>
              <a:ext cx="0" cy="124"/>
            </a:xfrm>
            <a:prstGeom prst="line">
              <a:avLst/>
            </a:prstGeom>
            <a:noFill/>
            <a:ln w="50800">
              <a:solidFill>
                <a:srgbClr val="3366CC"/>
              </a:solidFill>
              <a:round/>
              <a:headEnd/>
              <a:tailEnd/>
            </a:ln>
          </p:spPr>
          <p:txBody>
            <a:bodyPr wrap="none" anchor="ctr"/>
            <a:lstStyle/>
            <a:p>
              <a:endParaRPr lang="en-US"/>
            </a:p>
          </p:txBody>
        </p:sp>
        <p:sp>
          <p:nvSpPr>
            <p:cNvPr id="14" name="Line 12"/>
            <p:cNvSpPr>
              <a:spLocks noChangeShapeType="1"/>
            </p:cNvSpPr>
            <p:nvPr/>
          </p:nvSpPr>
          <p:spPr bwMode="auto">
            <a:xfrm>
              <a:off x="2546" y="2532"/>
              <a:ext cx="0" cy="64"/>
            </a:xfrm>
            <a:prstGeom prst="line">
              <a:avLst/>
            </a:prstGeom>
            <a:noFill/>
            <a:ln w="50800">
              <a:solidFill>
                <a:srgbClr val="3366CC"/>
              </a:solidFill>
              <a:round/>
              <a:headEnd/>
              <a:tailEnd/>
            </a:ln>
          </p:spPr>
          <p:txBody>
            <a:bodyPr wrap="none" anchor="ctr"/>
            <a:lstStyle/>
            <a:p>
              <a:endParaRPr lang="en-US"/>
            </a:p>
          </p:txBody>
        </p:sp>
        <p:sp>
          <p:nvSpPr>
            <p:cNvPr id="15" name="Line 13"/>
            <p:cNvSpPr>
              <a:spLocks noChangeShapeType="1"/>
            </p:cNvSpPr>
            <p:nvPr/>
          </p:nvSpPr>
          <p:spPr bwMode="auto">
            <a:xfrm>
              <a:off x="2642" y="2252"/>
              <a:ext cx="0" cy="340"/>
            </a:xfrm>
            <a:prstGeom prst="line">
              <a:avLst/>
            </a:prstGeom>
            <a:noFill/>
            <a:ln w="50800">
              <a:solidFill>
                <a:srgbClr val="3366CC"/>
              </a:solidFill>
              <a:round/>
              <a:headEnd/>
              <a:tailEnd/>
            </a:ln>
          </p:spPr>
          <p:txBody>
            <a:bodyPr wrap="none" anchor="ctr"/>
            <a:lstStyle/>
            <a:p>
              <a:endParaRPr lang="en-US"/>
            </a:p>
          </p:txBody>
        </p:sp>
        <p:sp>
          <p:nvSpPr>
            <p:cNvPr id="16" name="Line 14"/>
            <p:cNvSpPr>
              <a:spLocks noChangeShapeType="1"/>
            </p:cNvSpPr>
            <p:nvPr/>
          </p:nvSpPr>
          <p:spPr bwMode="auto">
            <a:xfrm>
              <a:off x="2738" y="2528"/>
              <a:ext cx="0" cy="64"/>
            </a:xfrm>
            <a:prstGeom prst="line">
              <a:avLst/>
            </a:prstGeom>
            <a:noFill/>
            <a:ln w="50800">
              <a:solidFill>
                <a:srgbClr val="3366CC"/>
              </a:solidFill>
              <a:round/>
              <a:headEnd/>
              <a:tailEnd/>
            </a:ln>
          </p:spPr>
          <p:txBody>
            <a:bodyPr wrap="none" anchor="ctr"/>
            <a:lstStyle/>
            <a:p>
              <a:endParaRPr lang="en-US"/>
            </a:p>
          </p:txBody>
        </p:sp>
        <p:sp>
          <p:nvSpPr>
            <p:cNvPr id="17" name="Line 15"/>
            <p:cNvSpPr>
              <a:spLocks noChangeShapeType="1"/>
            </p:cNvSpPr>
            <p:nvPr/>
          </p:nvSpPr>
          <p:spPr bwMode="auto">
            <a:xfrm>
              <a:off x="2834" y="2472"/>
              <a:ext cx="0" cy="124"/>
            </a:xfrm>
            <a:prstGeom prst="line">
              <a:avLst/>
            </a:prstGeom>
            <a:noFill/>
            <a:ln w="50800">
              <a:solidFill>
                <a:srgbClr val="3366CC"/>
              </a:solidFill>
              <a:round/>
              <a:headEnd/>
              <a:tailEnd/>
            </a:ln>
          </p:spPr>
          <p:txBody>
            <a:bodyPr wrap="none" anchor="ctr"/>
            <a:lstStyle/>
            <a:p>
              <a:endParaRPr lang="en-US"/>
            </a:p>
          </p:txBody>
        </p:sp>
        <p:sp>
          <p:nvSpPr>
            <p:cNvPr id="18" name="Line 16"/>
            <p:cNvSpPr>
              <a:spLocks noChangeShapeType="1"/>
            </p:cNvSpPr>
            <p:nvPr/>
          </p:nvSpPr>
          <p:spPr bwMode="auto">
            <a:xfrm>
              <a:off x="2930" y="2532"/>
              <a:ext cx="0" cy="64"/>
            </a:xfrm>
            <a:prstGeom prst="line">
              <a:avLst/>
            </a:prstGeom>
            <a:noFill/>
            <a:ln w="50800">
              <a:solidFill>
                <a:srgbClr val="3366CC"/>
              </a:solidFill>
              <a:round/>
              <a:headEnd/>
              <a:tailEnd/>
            </a:ln>
          </p:spPr>
          <p:txBody>
            <a:bodyPr wrap="none" anchor="ctr"/>
            <a:lstStyle/>
            <a:p>
              <a:endParaRPr lang="en-US"/>
            </a:p>
          </p:txBody>
        </p:sp>
        <p:sp>
          <p:nvSpPr>
            <p:cNvPr id="19" name="Line 17"/>
            <p:cNvSpPr>
              <a:spLocks noChangeShapeType="1"/>
            </p:cNvSpPr>
            <p:nvPr/>
          </p:nvSpPr>
          <p:spPr bwMode="auto">
            <a:xfrm>
              <a:off x="3026" y="2252"/>
              <a:ext cx="0" cy="340"/>
            </a:xfrm>
            <a:prstGeom prst="line">
              <a:avLst/>
            </a:prstGeom>
            <a:noFill/>
            <a:ln w="50800">
              <a:solidFill>
                <a:srgbClr val="3366CC"/>
              </a:solidFill>
              <a:round/>
              <a:headEnd/>
              <a:tailEnd/>
            </a:ln>
          </p:spPr>
          <p:txBody>
            <a:bodyPr wrap="none" anchor="ctr"/>
            <a:lstStyle/>
            <a:p>
              <a:endParaRPr lang="en-US"/>
            </a:p>
          </p:txBody>
        </p:sp>
        <p:sp>
          <p:nvSpPr>
            <p:cNvPr id="20" name="Line 18"/>
            <p:cNvSpPr>
              <a:spLocks noChangeShapeType="1"/>
            </p:cNvSpPr>
            <p:nvPr/>
          </p:nvSpPr>
          <p:spPr bwMode="auto">
            <a:xfrm>
              <a:off x="3118" y="2528"/>
              <a:ext cx="0" cy="64"/>
            </a:xfrm>
            <a:prstGeom prst="line">
              <a:avLst/>
            </a:prstGeom>
            <a:noFill/>
            <a:ln w="50800">
              <a:solidFill>
                <a:srgbClr val="3366CC"/>
              </a:solidFill>
              <a:round/>
              <a:headEnd/>
              <a:tailEnd/>
            </a:ln>
          </p:spPr>
          <p:txBody>
            <a:bodyPr wrap="none" anchor="ctr"/>
            <a:lstStyle/>
            <a:p>
              <a:endParaRPr lang="en-US"/>
            </a:p>
          </p:txBody>
        </p:sp>
        <p:sp>
          <p:nvSpPr>
            <p:cNvPr id="21" name="Line 19"/>
            <p:cNvSpPr>
              <a:spLocks noChangeShapeType="1"/>
            </p:cNvSpPr>
            <p:nvPr/>
          </p:nvSpPr>
          <p:spPr bwMode="auto">
            <a:xfrm>
              <a:off x="3214" y="2472"/>
              <a:ext cx="0" cy="124"/>
            </a:xfrm>
            <a:prstGeom prst="line">
              <a:avLst/>
            </a:prstGeom>
            <a:noFill/>
            <a:ln w="50800">
              <a:solidFill>
                <a:srgbClr val="3366CC"/>
              </a:solidFill>
              <a:round/>
              <a:headEnd/>
              <a:tailEnd/>
            </a:ln>
          </p:spPr>
          <p:txBody>
            <a:bodyPr wrap="none" anchor="ctr"/>
            <a:lstStyle/>
            <a:p>
              <a:endParaRPr lang="en-US"/>
            </a:p>
          </p:txBody>
        </p:sp>
        <p:sp>
          <p:nvSpPr>
            <p:cNvPr id="22" name="Line 20"/>
            <p:cNvSpPr>
              <a:spLocks noChangeShapeType="1"/>
            </p:cNvSpPr>
            <p:nvPr/>
          </p:nvSpPr>
          <p:spPr bwMode="auto">
            <a:xfrm>
              <a:off x="3310" y="2532"/>
              <a:ext cx="0" cy="64"/>
            </a:xfrm>
            <a:prstGeom prst="line">
              <a:avLst/>
            </a:prstGeom>
            <a:noFill/>
            <a:ln w="50800">
              <a:solidFill>
                <a:srgbClr val="3366CC"/>
              </a:solidFill>
              <a:round/>
              <a:headEnd/>
              <a:tailEnd/>
            </a:ln>
          </p:spPr>
          <p:txBody>
            <a:bodyPr wrap="none" anchor="ctr"/>
            <a:lstStyle/>
            <a:p>
              <a:endParaRPr lang="en-US"/>
            </a:p>
          </p:txBody>
        </p:sp>
        <p:sp>
          <p:nvSpPr>
            <p:cNvPr id="23" name="Line 21"/>
            <p:cNvSpPr>
              <a:spLocks noChangeShapeType="1"/>
            </p:cNvSpPr>
            <p:nvPr/>
          </p:nvSpPr>
          <p:spPr bwMode="auto">
            <a:xfrm>
              <a:off x="3406" y="2252"/>
              <a:ext cx="0" cy="340"/>
            </a:xfrm>
            <a:prstGeom prst="line">
              <a:avLst/>
            </a:prstGeom>
            <a:noFill/>
            <a:ln w="50800">
              <a:solidFill>
                <a:srgbClr val="3366CC"/>
              </a:solidFill>
              <a:round/>
              <a:headEnd/>
              <a:tailEnd/>
            </a:ln>
          </p:spPr>
          <p:txBody>
            <a:bodyPr wrap="none" anchor="ctr"/>
            <a:lstStyle/>
            <a:p>
              <a:endParaRPr lang="en-US"/>
            </a:p>
          </p:txBody>
        </p:sp>
        <p:sp>
          <p:nvSpPr>
            <p:cNvPr id="24" name="Line 22"/>
            <p:cNvSpPr>
              <a:spLocks noChangeShapeType="1"/>
            </p:cNvSpPr>
            <p:nvPr/>
          </p:nvSpPr>
          <p:spPr bwMode="auto">
            <a:xfrm>
              <a:off x="3862" y="2534"/>
              <a:ext cx="0" cy="64"/>
            </a:xfrm>
            <a:prstGeom prst="line">
              <a:avLst/>
            </a:prstGeom>
            <a:noFill/>
            <a:ln w="50800">
              <a:solidFill>
                <a:srgbClr val="3366CC"/>
              </a:solidFill>
              <a:round/>
              <a:headEnd/>
              <a:tailEnd/>
            </a:ln>
          </p:spPr>
          <p:txBody>
            <a:bodyPr wrap="none" anchor="ctr"/>
            <a:lstStyle/>
            <a:p>
              <a:endParaRPr lang="en-US"/>
            </a:p>
          </p:txBody>
        </p:sp>
        <p:sp>
          <p:nvSpPr>
            <p:cNvPr id="25" name="Line 23"/>
            <p:cNvSpPr>
              <a:spLocks noChangeShapeType="1"/>
            </p:cNvSpPr>
            <p:nvPr/>
          </p:nvSpPr>
          <p:spPr bwMode="auto">
            <a:xfrm>
              <a:off x="3958" y="2472"/>
              <a:ext cx="0" cy="124"/>
            </a:xfrm>
            <a:prstGeom prst="line">
              <a:avLst/>
            </a:prstGeom>
            <a:noFill/>
            <a:ln w="50800">
              <a:solidFill>
                <a:srgbClr val="3366CC"/>
              </a:solidFill>
              <a:round/>
              <a:headEnd/>
              <a:tailEnd/>
            </a:ln>
          </p:spPr>
          <p:txBody>
            <a:bodyPr wrap="none" anchor="ctr"/>
            <a:lstStyle/>
            <a:p>
              <a:endParaRPr lang="en-US"/>
            </a:p>
          </p:txBody>
        </p:sp>
        <p:sp>
          <p:nvSpPr>
            <p:cNvPr id="26" name="Line 24"/>
            <p:cNvSpPr>
              <a:spLocks noChangeShapeType="1"/>
            </p:cNvSpPr>
            <p:nvPr/>
          </p:nvSpPr>
          <p:spPr bwMode="auto">
            <a:xfrm>
              <a:off x="4054" y="2532"/>
              <a:ext cx="0" cy="64"/>
            </a:xfrm>
            <a:prstGeom prst="line">
              <a:avLst/>
            </a:prstGeom>
            <a:noFill/>
            <a:ln w="50800">
              <a:solidFill>
                <a:srgbClr val="3366CC"/>
              </a:solidFill>
              <a:round/>
              <a:headEnd/>
              <a:tailEnd/>
            </a:ln>
          </p:spPr>
          <p:txBody>
            <a:bodyPr wrap="none" anchor="ctr"/>
            <a:lstStyle/>
            <a:p>
              <a:endParaRPr lang="en-US"/>
            </a:p>
          </p:txBody>
        </p:sp>
        <p:sp>
          <p:nvSpPr>
            <p:cNvPr id="27" name="Line 25"/>
            <p:cNvSpPr>
              <a:spLocks noChangeShapeType="1"/>
            </p:cNvSpPr>
            <p:nvPr/>
          </p:nvSpPr>
          <p:spPr bwMode="auto">
            <a:xfrm>
              <a:off x="4138" y="2252"/>
              <a:ext cx="0" cy="340"/>
            </a:xfrm>
            <a:prstGeom prst="line">
              <a:avLst/>
            </a:prstGeom>
            <a:noFill/>
            <a:ln w="50800">
              <a:solidFill>
                <a:srgbClr val="3366CC"/>
              </a:solidFill>
              <a:round/>
              <a:headEnd/>
              <a:tailEnd/>
            </a:ln>
          </p:spPr>
          <p:txBody>
            <a:bodyPr wrap="none" anchor="ctr"/>
            <a:lstStyle/>
            <a:p>
              <a:endParaRPr lang="en-US"/>
            </a:p>
          </p:txBody>
        </p:sp>
        <p:sp>
          <p:nvSpPr>
            <p:cNvPr id="28" name="Line 26"/>
            <p:cNvSpPr>
              <a:spLocks noChangeShapeType="1"/>
            </p:cNvSpPr>
            <p:nvPr/>
          </p:nvSpPr>
          <p:spPr bwMode="auto">
            <a:xfrm>
              <a:off x="3498" y="2528"/>
              <a:ext cx="0" cy="64"/>
            </a:xfrm>
            <a:prstGeom prst="line">
              <a:avLst/>
            </a:prstGeom>
            <a:noFill/>
            <a:ln w="50800">
              <a:solidFill>
                <a:srgbClr val="3366CC"/>
              </a:solidFill>
              <a:round/>
              <a:headEnd/>
              <a:tailEnd/>
            </a:ln>
          </p:spPr>
          <p:txBody>
            <a:bodyPr wrap="none" anchor="ctr"/>
            <a:lstStyle/>
            <a:p>
              <a:endParaRPr lang="en-US"/>
            </a:p>
          </p:txBody>
        </p:sp>
        <p:sp>
          <p:nvSpPr>
            <p:cNvPr id="29" name="Line 27"/>
            <p:cNvSpPr>
              <a:spLocks noChangeShapeType="1"/>
            </p:cNvSpPr>
            <p:nvPr/>
          </p:nvSpPr>
          <p:spPr bwMode="auto">
            <a:xfrm>
              <a:off x="3594" y="2472"/>
              <a:ext cx="0" cy="124"/>
            </a:xfrm>
            <a:prstGeom prst="line">
              <a:avLst/>
            </a:prstGeom>
            <a:noFill/>
            <a:ln w="50800">
              <a:solidFill>
                <a:srgbClr val="3366CC"/>
              </a:solidFill>
              <a:round/>
              <a:headEnd/>
              <a:tailEnd/>
            </a:ln>
          </p:spPr>
          <p:txBody>
            <a:bodyPr wrap="none" anchor="ctr"/>
            <a:lstStyle/>
            <a:p>
              <a:endParaRPr lang="en-US"/>
            </a:p>
          </p:txBody>
        </p:sp>
        <p:sp>
          <p:nvSpPr>
            <p:cNvPr id="30" name="Line 28"/>
            <p:cNvSpPr>
              <a:spLocks noChangeShapeType="1"/>
            </p:cNvSpPr>
            <p:nvPr/>
          </p:nvSpPr>
          <p:spPr bwMode="auto">
            <a:xfrm>
              <a:off x="3690" y="2532"/>
              <a:ext cx="0" cy="64"/>
            </a:xfrm>
            <a:prstGeom prst="line">
              <a:avLst/>
            </a:prstGeom>
            <a:noFill/>
            <a:ln w="50800">
              <a:solidFill>
                <a:srgbClr val="3366CC"/>
              </a:solidFill>
              <a:round/>
              <a:headEnd/>
              <a:tailEnd/>
            </a:ln>
          </p:spPr>
          <p:txBody>
            <a:bodyPr wrap="none" anchor="ctr"/>
            <a:lstStyle/>
            <a:p>
              <a:endParaRPr lang="en-US"/>
            </a:p>
          </p:txBody>
        </p:sp>
        <p:sp>
          <p:nvSpPr>
            <p:cNvPr id="31" name="Line 29"/>
            <p:cNvSpPr>
              <a:spLocks noChangeShapeType="1"/>
            </p:cNvSpPr>
            <p:nvPr/>
          </p:nvSpPr>
          <p:spPr bwMode="auto">
            <a:xfrm>
              <a:off x="3786" y="2252"/>
              <a:ext cx="0" cy="340"/>
            </a:xfrm>
            <a:prstGeom prst="line">
              <a:avLst/>
            </a:prstGeom>
            <a:noFill/>
            <a:ln w="50800">
              <a:solidFill>
                <a:srgbClr val="3366CC"/>
              </a:solidFill>
              <a:round/>
              <a:headEnd/>
              <a:tailEnd/>
            </a:ln>
          </p:spPr>
          <p:txBody>
            <a:bodyPr wrap="none" anchor="ctr"/>
            <a:lstStyle/>
            <a:p>
              <a:endParaRPr lang="en-US"/>
            </a:p>
          </p:txBody>
        </p:sp>
      </p:grpSp>
      <p:sp>
        <p:nvSpPr>
          <p:cNvPr id="32" name="AutoShape 32"/>
          <p:cNvSpPr>
            <a:spLocks noChangeArrowheads="1"/>
          </p:cNvSpPr>
          <p:nvPr/>
        </p:nvSpPr>
        <p:spPr bwMode="auto">
          <a:xfrm rot="-5400000">
            <a:off x="1773237" y="4724400"/>
            <a:ext cx="1320800" cy="254000"/>
          </a:xfrm>
          <a:prstGeom prst="rightArrow">
            <a:avLst>
              <a:gd name="adj1" fmla="val 50000"/>
              <a:gd name="adj2" fmla="val 260024"/>
            </a:avLst>
          </a:prstGeom>
          <a:solidFill>
            <a:schemeClr val="accent2"/>
          </a:solidFill>
          <a:ln w="12700">
            <a:solidFill>
              <a:srgbClr val="3366CC"/>
            </a:solidFill>
            <a:miter lim="800000"/>
            <a:headEnd/>
            <a:tailEnd/>
          </a:ln>
        </p:spPr>
        <p:txBody>
          <a:bodyPr vert="eaVert" wrap="none" anchor="ctr"/>
          <a:lstStyle/>
          <a:p>
            <a:endParaRPr lang="en-US"/>
          </a:p>
        </p:txBody>
      </p:sp>
      <p:sp>
        <p:nvSpPr>
          <p:cNvPr id="33" name="AutoShape 33"/>
          <p:cNvSpPr>
            <a:spLocks noChangeArrowheads="1"/>
          </p:cNvSpPr>
          <p:nvPr/>
        </p:nvSpPr>
        <p:spPr bwMode="auto">
          <a:xfrm rot="-5400000">
            <a:off x="5430837" y="4705350"/>
            <a:ext cx="1320800" cy="254000"/>
          </a:xfrm>
          <a:prstGeom prst="rightArrow">
            <a:avLst>
              <a:gd name="adj1" fmla="val 50000"/>
              <a:gd name="adj2" fmla="val 260024"/>
            </a:avLst>
          </a:prstGeom>
          <a:solidFill>
            <a:schemeClr val="accent2"/>
          </a:solidFill>
          <a:ln w="12700">
            <a:solidFill>
              <a:srgbClr val="3366CC"/>
            </a:solidFill>
            <a:miter lim="800000"/>
            <a:headEnd/>
            <a:tailEnd/>
          </a:ln>
        </p:spPr>
        <p:txBody>
          <a:bodyPr vert="eaVert" wrap="none" anchor="ctr"/>
          <a:lstStyle/>
          <a:p>
            <a:endParaRPr lang="en-US"/>
          </a:p>
        </p:txBody>
      </p:sp>
      <p:sp>
        <p:nvSpPr>
          <p:cNvPr id="34" name="Rectangle 36"/>
          <p:cNvSpPr>
            <a:spLocks noChangeArrowheads="1"/>
          </p:cNvSpPr>
          <p:nvPr/>
        </p:nvSpPr>
        <p:spPr bwMode="auto">
          <a:xfrm>
            <a:off x="1492250" y="5586412"/>
            <a:ext cx="1944687" cy="393700"/>
          </a:xfrm>
          <a:prstGeom prst="rect">
            <a:avLst/>
          </a:prstGeom>
          <a:noFill/>
          <a:ln w="12700">
            <a:noFill/>
            <a:miter lim="800000"/>
            <a:headEnd/>
            <a:tailEnd/>
          </a:ln>
        </p:spPr>
        <p:txBody>
          <a:bodyPr wrap="none" lIns="90488" tIns="44450" rIns="90488" bIns="44450">
            <a:spAutoFit/>
          </a:bodyPr>
          <a:lstStyle/>
          <a:p>
            <a:pPr algn="ctr" eaLnBrk="0" hangingPunct="0"/>
            <a:r>
              <a:rPr lang="en-US" sz="2000" dirty="0">
                <a:solidFill>
                  <a:srgbClr val="3366CC"/>
                </a:solidFill>
              </a:rPr>
              <a:t>Current Results</a:t>
            </a:r>
          </a:p>
        </p:txBody>
      </p:sp>
      <p:sp>
        <p:nvSpPr>
          <p:cNvPr id="35" name="AutoShape 38"/>
          <p:cNvSpPr>
            <a:spLocks/>
          </p:cNvSpPr>
          <p:nvPr/>
        </p:nvSpPr>
        <p:spPr bwMode="auto">
          <a:xfrm rot="5400000">
            <a:off x="3948112" y="1412875"/>
            <a:ext cx="609600" cy="3505200"/>
          </a:xfrm>
          <a:prstGeom prst="leftBrace">
            <a:avLst>
              <a:gd name="adj1" fmla="val 47917"/>
              <a:gd name="adj2" fmla="val 50000"/>
            </a:avLst>
          </a:prstGeom>
          <a:noFill/>
          <a:ln w="57150">
            <a:solidFill>
              <a:srgbClr val="3366CC"/>
            </a:solidFill>
            <a:round/>
            <a:headEnd/>
            <a:tailEnd/>
          </a:ln>
        </p:spPr>
        <p:txBody>
          <a:bodyPr rot="10800000" vert="eaVert" wrap="none" anchor="ctr"/>
          <a:lstStyle/>
          <a:p>
            <a:endParaRPr lang="en-US"/>
          </a:p>
        </p:txBody>
      </p:sp>
      <p:sp>
        <p:nvSpPr>
          <p:cNvPr id="36" name="Line 45"/>
          <p:cNvSpPr>
            <a:spLocks noChangeShapeType="1"/>
          </p:cNvSpPr>
          <p:nvPr/>
        </p:nvSpPr>
        <p:spPr bwMode="auto">
          <a:xfrm>
            <a:off x="2711450" y="4822825"/>
            <a:ext cx="3187700" cy="0"/>
          </a:xfrm>
          <a:prstGeom prst="line">
            <a:avLst/>
          </a:prstGeom>
          <a:noFill/>
          <a:ln w="12700">
            <a:solidFill>
              <a:srgbClr val="A50021"/>
            </a:solidFill>
            <a:prstDash val="lgDash"/>
            <a:round/>
            <a:headEnd/>
            <a:tailEnd type="triangle" w="lg" len="lg"/>
          </a:ln>
        </p:spPr>
        <p:txBody>
          <a:bodyPr wrap="none" anchor="ctr"/>
          <a:lstStyle/>
          <a:p>
            <a:endParaRPr lang="en-US"/>
          </a:p>
        </p:txBody>
      </p:sp>
      <p:sp>
        <p:nvSpPr>
          <p:cNvPr id="38" name="Rectangle 22"/>
          <p:cNvSpPr>
            <a:spLocks noChangeArrowheads="1"/>
          </p:cNvSpPr>
          <p:nvPr/>
        </p:nvSpPr>
        <p:spPr bwMode="auto">
          <a:xfrm>
            <a:off x="3743325" y="1981200"/>
            <a:ext cx="995466" cy="828432"/>
          </a:xfrm>
          <a:prstGeom prst="rect">
            <a:avLst/>
          </a:prstGeom>
          <a:noFill/>
          <a:ln w="12700">
            <a:noFill/>
            <a:miter lim="800000"/>
            <a:headEnd/>
            <a:tailEnd/>
          </a:ln>
        </p:spPr>
        <p:txBody>
          <a:bodyPr wrap="none" lIns="90488" tIns="44450" rIns="90488" bIns="44450">
            <a:spAutoFit/>
          </a:bodyPr>
          <a:lstStyle/>
          <a:p>
            <a:pPr eaLnBrk="0" hangingPunct="0"/>
            <a:r>
              <a:rPr lang="en-US" sz="2400" b="1" dirty="0" smtClean="0">
                <a:solidFill>
                  <a:srgbClr val="3366CC"/>
                </a:solidFill>
              </a:rPr>
              <a:t>Needs</a:t>
            </a:r>
            <a:br>
              <a:rPr lang="en-US" sz="2400" b="1" dirty="0" smtClean="0">
                <a:solidFill>
                  <a:srgbClr val="3366CC"/>
                </a:solidFill>
              </a:rPr>
            </a:br>
            <a:r>
              <a:rPr lang="en-US" sz="2400" dirty="0" smtClean="0">
                <a:solidFill>
                  <a:srgbClr val="3366CC"/>
                </a:solidFill>
              </a:rPr>
              <a:t>(gaps)</a:t>
            </a:r>
            <a:endParaRPr lang="en-US" sz="2400" dirty="0">
              <a:solidFill>
                <a:srgbClr val="3366CC"/>
              </a:solidFill>
            </a:endParaRPr>
          </a:p>
        </p:txBody>
      </p:sp>
      <p:sp>
        <p:nvSpPr>
          <p:cNvPr id="39" name="Rectangle 48"/>
          <p:cNvSpPr>
            <a:spLocks noChangeArrowheads="1"/>
          </p:cNvSpPr>
          <p:nvPr/>
        </p:nvSpPr>
        <p:spPr bwMode="auto">
          <a:xfrm>
            <a:off x="4548187" y="5557837"/>
            <a:ext cx="3276600" cy="393700"/>
          </a:xfrm>
          <a:prstGeom prst="rect">
            <a:avLst/>
          </a:prstGeom>
          <a:noFill/>
          <a:ln w="12700">
            <a:noFill/>
            <a:miter lim="800000"/>
            <a:headEnd/>
            <a:tailEnd/>
          </a:ln>
        </p:spPr>
        <p:txBody>
          <a:bodyPr lIns="90488" tIns="44450" rIns="90488" bIns="44450">
            <a:spAutoFit/>
          </a:bodyPr>
          <a:lstStyle/>
          <a:p>
            <a:pPr algn="ctr" eaLnBrk="0" hangingPunct="0"/>
            <a:r>
              <a:rPr lang="en-US" sz="2000" dirty="0">
                <a:solidFill>
                  <a:srgbClr val="3366CC"/>
                </a:solidFill>
              </a:rPr>
              <a:t>Desired/Required</a:t>
            </a:r>
            <a:r>
              <a:rPr lang="en-US" sz="2000" dirty="0"/>
              <a:t> </a:t>
            </a:r>
            <a:r>
              <a:rPr lang="en-US" sz="2000" dirty="0">
                <a:solidFill>
                  <a:srgbClr val="3366CC"/>
                </a:solidFill>
              </a:rPr>
              <a:t>Results</a:t>
            </a:r>
          </a:p>
        </p:txBody>
      </p:sp>
      <p:sp>
        <p:nvSpPr>
          <p:cNvPr id="40" name="Rectangle 22"/>
          <p:cNvSpPr>
            <a:spLocks noChangeArrowheads="1"/>
          </p:cNvSpPr>
          <p:nvPr/>
        </p:nvSpPr>
        <p:spPr bwMode="auto">
          <a:xfrm>
            <a:off x="2600325" y="4800600"/>
            <a:ext cx="3231655" cy="366767"/>
          </a:xfrm>
          <a:prstGeom prst="rect">
            <a:avLst/>
          </a:prstGeom>
          <a:noFill/>
          <a:ln w="12700">
            <a:noFill/>
            <a:miter lim="800000"/>
            <a:headEnd/>
            <a:tailEnd/>
          </a:ln>
        </p:spPr>
        <p:txBody>
          <a:bodyPr wrap="none" lIns="90488" tIns="44450" rIns="90488" bIns="44450">
            <a:spAutoFit/>
          </a:bodyPr>
          <a:lstStyle/>
          <a:p>
            <a:pPr eaLnBrk="0" hangingPunct="0"/>
            <a:r>
              <a:rPr lang="en-US" dirty="0" smtClean="0">
                <a:solidFill>
                  <a:srgbClr val="3366CC"/>
                </a:solidFill>
              </a:rPr>
              <a:t>Process to achieve desired results</a:t>
            </a:r>
            <a:endParaRPr lang="en-US" dirty="0">
              <a:solidFill>
                <a:srgbClr val="3366CC"/>
              </a:solidFill>
            </a:endParaRPr>
          </a:p>
        </p:txBody>
      </p:sp>
      <p:sp>
        <p:nvSpPr>
          <p:cNvPr id="41" name="Rectangle 36"/>
          <p:cNvSpPr>
            <a:spLocks noChangeArrowheads="1"/>
          </p:cNvSpPr>
          <p:nvPr/>
        </p:nvSpPr>
        <p:spPr bwMode="auto">
          <a:xfrm>
            <a:off x="1600200" y="5895975"/>
            <a:ext cx="1531189" cy="705321"/>
          </a:xfrm>
          <a:prstGeom prst="rect">
            <a:avLst/>
          </a:prstGeom>
          <a:noFill/>
          <a:ln w="12700">
            <a:noFill/>
            <a:miter lim="800000"/>
            <a:headEnd/>
            <a:tailEnd/>
          </a:ln>
        </p:spPr>
        <p:txBody>
          <a:bodyPr wrap="none" lIns="90488" tIns="44450" rIns="90488" bIns="44450">
            <a:spAutoFit/>
          </a:bodyPr>
          <a:lstStyle/>
          <a:p>
            <a:pPr algn="ctr" eaLnBrk="0" hangingPunct="0"/>
            <a:r>
              <a:rPr lang="en-US" sz="2000" i="1" dirty="0" smtClean="0">
                <a:solidFill>
                  <a:srgbClr val="3366CC"/>
                </a:solidFill>
              </a:rPr>
              <a:t>or</a:t>
            </a:r>
          </a:p>
          <a:p>
            <a:pPr algn="ctr" eaLnBrk="0" hangingPunct="0"/>
            <a:r>
              <a:rPr lang="en-US" sz="2000" i="1" dirty="0" smtClean="0">
                <a:solidFill>
                  <a:srgbClr val="3366CC"/>
                </a:solidFill>
              </a:rPr>
              <a:t>What is (WI)</a:t>
            </a:r>
            <a:endParaRPr lang="en-US" sz="2000" i="1" dirty="0">
              <a:solidFill>
                <a:srgbClr val="3366CC"/>
              </a:solidFill>
            </a:endParaRPr>
          </a:p>
        </p:txBody>
      </p:sp>
      <p:sp>
        <p:nvSpPr>
          <p:cNvPr id="42" name="Rectangle 36"/>
          <p:cNvSpPr>
            <a:spLocks noChangeArrowheads="1"/>
          </p:cNvSpPr>
          <p:nvPr/>
        </p:nvSpPr>
        <p:spPr bwMode="auto">
          <a:xfrm>
            <a:off x="4953000" y="5895975"/>
            <a:ext cx="2510624" cy="705321"/>
          </a:xfrm>
          <a:prstGeom prst="rect">
            <a:avLst/>
          </a:prstGeom>
          <a:noFill/>
          <a:ln w="12700">
            <a:noFill/>
            <a:miter lim="800000"/>
            <a:headEnd/>
            <a:tailEnd/>
          </a:ln>
        </p:spPr>
        <p:txBody>
          <a:bodyPr wrap="none" lIns="90488" tIns="44450" rIns="90488" bIns="44450">
            <a:spAutoFit/>
          </a:bodyPr>
          <a:lstStyle/>
          <a:p>
            <a:pPr algn="ctr" eaLnBrk="0" hangingPunct="0"/>
            <a:r>
              <a:rPr lang="en-US" sz="2000" i="1" dirty="0" smtClean="0">
                <a:solidFill>
                  <a:srgbClr val="3366CC"/>
                </a:solidFill>
              </a:rPr>
              <a:t>or</a:t>
            </a:r>
          </a:p>
          <a:p>
            <a:pPr algn="ctr" eaLnBrk="0" hangingPunct="0"/>
            <a:r>
              <a:rPr lang="en-US" sz="2000" i="1" dirty="0" smtClean="0">
                <a:solidFill>
                  <a:srgbClr val="3366CC"/>
                </a:solidFill>
              </a:rPr>
              <a:t>What should be (WSB)</a:t>
            </a:r>
            <a:endParaRPr lang="en-US" sz="2000" i="1" dirty="0">
              <a:solidFill>
                <a:srgbClr val="3366CC"/>
              </a:solidFill>
            </a:endParaRPr>
          </a:p>
        </p:txBody>
      </p:sp>
      <p:sp>
        <p:nvSpPr>
          <p:cNvPr id="43" name="Slide Number Placeholder 42"/>
          <p:cNvSpPr>
            <a:spLocks noGrp="1"/>
          </p:cNvSpPr>
          <p:nvPr>
            <p:ph type="sldNum" sz="quarter" idx="12"/>
          </p:nvPr>
        </p:nvSpPr>
        <p:spPr/>
        <p:txBody>
          <a:bodyPr>
            <a:normAutofit fontScale="85000" lnSpcReduction="20000"/>
          </a:bodyPr>
          <a:lstStyle/>
          <a:p>
            <a:fld id="{110D2EA5-15E5-499E-8760-8240EC5CD65B}"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Example</a:t>
            </a:r>
            <a:endParaRPr lang="en-US" dirty="0"/>
          </a:p>
        </p:txBody>
      </p:sp>
      <p:sp>
        <p:nvSpPr>
          <p:cNvPr id="3" name="Content Placeholder 2"/>
          <p:cNvSpPr>
            <a:spLocks noGrp="1"/>
          </p:cNvSpPr>
          <p:nvPr>
            <p:ph sz="quarter" idx="1"/>
          </p:nvPr>
        </p:nvSpPr>
        <p:spPr>
          <a:xfrm>
            <a:off x="304800" y="1600200"/>
            <a:ext cx="8610600" cy="3276600"/>
          </a:xfrm>
        </p:spPr>
        <p:txBody>
          <a:bodyPr>
            <a:normAutofit/>
          </a:bodyPr>
          <a:lstStyle/>
          <a:p>
            <a:r>
              <a:rPr lang="en-US" dirty="0" smtClean="0"/>
              <a:t>Issue: TRANSPORTATION</a:t>
            </a:r>
          </a:p>
          <a:p>
            <a:r>
              <a:rPr lang="en-US" dirty="0" smtClean="0"/>
              <a:t>Ponder these two questions.</a:t>
            </a:r>
          </a:p>
          <a:p>
            <a:pPr marL="834390" lvl="1" indent="-514350">
              <a:buFont typeface="+mj-lt"/>
              <a:buAutoNum type="arabicPeriod"/>
            </a:pPr>
            <a:r>
              <a:rPr lang="en-US" dirty="0" smtClean="0"/>
              <a:t>What are the </a:t>
            </a:r>
            <a:r>
              <a:rPr lang="en-US" u="sng" dirty="0" smtClean="0"/>
              <a:t>current results</a:t>
            </a:r>
            <a:r>
              <a:rPr lang="en-US" dirty="0" smtClean="0"/>
              <a:t> that you get with your choice of transportation?</a:t>
            </a:r>
          </a:p>
          <a:p>
            <a:pPr marL="834390" lvl="1" indent="-514350">
              <a:buFont typeface="+mj-lt"/>
              <a:buAutoNum type="arabicPeriod"/>
            </a:pPr>
            <a:r>
              <a:rPr lang="en-US" dirty="0" smtClean="0"/>
              <a:t>What is the </a:t>
            </a:r>
            <a:r>
              <a:rPr lang="en-US" u="sng" dirty="0" smtClean="0"/>
              <a:t>desired results)</a:t>
            </a:r>
            <a:r>
              <a:rPr lang="en-US" dirty="0"/>
              <a:t> </a:t>
            </a:r>
            <a:r>
              <a:rPr lang="en-US" dirty="0" smtClean="0"/>
              <a:t>of your transportation decision?</a:t>
            </a:r>
          </a:p>
        </p:txBody>
      </p:sp>
      <p:grpSp>
        <p:nvGrpSpPr>
          <p:cNvPr id="6" name="Group 5"/>
          <p:cNvGrpSpPr/>
          <p:nvPr/>
        </p:nvGrpSpPr>
        <p:grpSpPr>
          <a:xfrm>
            <a:off x="304800" y="4419600"/>
            <a:ext cx="8610600" cy="2286000"/>
            <a:chOff x="304800" y="4419600"/>
            <a:chExt cx="8610600" cy="2286000"/>
          </a:xfrm>
        </p:grpSpPr>
        <p:sp>
          <p:nvSpPr>
            <p:cNvPr id="4" name="Content Placeholder 2"/>
            <p:cNvSpPr txBox="1">
              <a:spLocks/>
            </p:cNvSpPr>
            <p:nvPr/>
          </p:nvSpPr>
          <p:spPr>
            <a:xfrm>
              <a:off x="304800" y="4419600"/>
              <a:ext cx="8610600" cy="1295400"/>
            </a:xfrm>
            <a:prstGeom prst="rect">
              <a:avLst/>
            </a:prstGeom>
          </p:spPr>
          <p:txBody>
            <a:bodyPr vert="horz">
              <a:normAutofit fontScale="92500" lnSpcReduction="10000"/>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dirty="0" smtClean="0">
                  <a:ln>
                    <a:noFill/>
                  </a:ln>
                  <a:solidFill>
                    <a:schemeClr val="tx1"/>
                  </a:solidFill>
                  <a:effectLst/>
                  <a:uLnTx/>
                  <a:uFillTx/>
                  <a:latin typeface="+mn-lt"/>
                  <a:ea typeface="+mn-ea"/>
                  <a:cs typeface="+mn-cs"/>
                </a:rPr>
                <a:t>Next</a:t>
              </a:r>
            </a:p>
            <a:p>
              <a:pPr marL="971550" lvl="1" indent="-514350">
                <a:spcBef>
                  <a:spcPts val="700"/>
                </a:spcBef>
                <a:buClr>
                  <a:schemeClr val="accent1"/>
                </a:buClr>
                <a:buSzPct val="60000"/>
                <a:buFont typeface="+mj-lt"/>
                <a:buAutoNum type="arabicPeriod" startAt="3"/>
                <a:defRPr/>
              </a:pPr>
              <a:r>
                <a:rPr lang="en-US" sz="2900" dirty="0" smtClean="0"/>
                <a:t>W</a:t>
              </a:r>
              <a:r>
                <a:rPr kumimoji="0" lang="en-US" sz="2900" b="0" i="0" u="none" strike="noStrike" kern="1200" cap="none" spc="0" normalizeH="0" baseline="0" noProof="0" dirty="0" smtClean="0">
                  <a:ln>
                    <a:noFill/>
                  </a:ln>
                  <a:solidFill>
                    <a:schemeClr val="tx1"/>
                  </a:solidFill>
                  <a:effectLst/>
                  <a:uLnTx/>
                  <a:uFillTx/>
                  <a:latin typeface="+mn-lt"/>
                  <a:ea typeface="+mn-ea"/>
                  <a:cs typeface="+mn-cs"/>
                </a:rPr>
                <a:t>hat are some </a:t>
              </a:r>
              <a:r>
                <a:rPr kumimoji="0" lang="en-US" sz="2900" b="0" i="0" u="sng" strike="noStrike" kern="1200" cap="none" spc="0" normalizeH="0" baseline="0" noProof="0" dirty="0" smtClean="0">
                  <a:ln>
                    <a:noFill/>
                  </a:ln>
                  <a:solidFill>
                    <a:schemeClr val="tx1"/>
                  </a:solidFill>
                  <a:effectLst/>
                  <a:uLnTx/>
                  <a:uFillTx/>
                  <a:latin typeface="+mn-lt"/>
                  <a:ea typeface="+mn-ea"/>
                  <a:cs typeface="+mn-cs"/>
                </a:rPr>
                <a:t>alternative solutions </a:t>
              </a:r>
              <a:r>
                <a:rPr kumimoji="0" lang="en-US" sz="2900" b="0" i="0" u="none" strike="noStrike" kern="1200" cap="none" spc="0" normalizeH="0" baseline="0" noProof="0" dirty="0" smtClean="0">
                  <a:ln>
                    <a:noFill/>
                  </a:ln>
                  <a:solidFill>
                    <a:schemeClr val="tx1"/>
                  </a:solidFill>
                  <a:effectLst/>
                  <a:uLnTx/>
                  <a:uFillTx/>
                  <a:latin typeface="+mn-lt"/>
                  <a:ea typeface="+mn-ea"/>
                  <a:cs typeface="+mn-cs"/>
                </a:rPr>
                <a:t>(activities,</a:t>
              </a:r>
              <a:r>
                <a:rPr kumimoji="0" lang="en-US" sz="2900" b="0" i="0" u="none" strike="noStrike" kern="1200" cap="none" spc="0" normalizeH="0" noProof="0" dirty="0" smtClean="0">
                  <a:ln>
                    <a:noFill/>
                  </a:ln>
                  <a:solidFill>
                    <a:schemeClr val="tx1"/>
                  </a:solidFill>
                  <a:effectLst/>
                  <a:uLnTx/>
                  <a:uFillTx/>
                  <a:latin typeface="+mn-lt"/>
                  <a:ea typeface="+mn-ea"/>
                  <a:cs typeface="+mn-cs"/>
                </a:rPr>
                <a:t> projects, etc.) to address the gap in results?</a:t>
              </a:r>
              <a:endParaRPr kumimoji="0" lang="en-US" sz="29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Rounded Rectangle 4"/>
            <p:cNvSpPr/>
            <p:nvPr/>
          </p:nvSpPr>
          <p:spPr>
            <a:xfrm>
              <a:off x="4953000" y="5715000"/>
              <a:ext cx="39624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With more time, we would also look at the </a:t>
              </a:r>
              <a:r>
                <a:rPr lang="en-US" b="1" dirty="0" smtClean="0">
                  <a:solidFill>
                    <a:srgbClr val="FF0000"/>
                  </a:solidFill>
                </a:rPr>
                <a:t>root causes</a:t>
              </a:r>
              <a:r>
                <a:rPr lang="en-US" dirty="0" smtClean="0">
                  <a:solidFill>
                    <a:srgbClr val="FF0000"/>
                  </a:solidFill>
                </a:rPr>
                <a:t> </a:t>
              </a:r>
              <a:r>
                <a:rPr lang="en-US" dirty="0" smtClean="0"/>
                <a:t>(e.g., track maintenance) of the current situation.</a:t>
              </a:r>
              <a:endParaRPr lang="en-US" dirty="0"/>
            </a:p>
          </p:txBody>
        </p:sp>
      </p:grpSp>
      <p:sp>
        <p:nvSpPr>
          <p:cNvPr id="7" name="Slide Number Placeholder 6"/>
          <p:cNvSpPr>
            <a:spLocks noGrp="1"/>
          </p:cNvSpPr>
          <p:nvPr>
            <p:ph type="sldNum" sz="quarter" idx="12"/>
          </p:nvPr>
        </p:nvSpPr>
        <p:spPr/>
        <p:txBody>
          <a:bodyPr>
            <a:normAutofit fontScale="85000" lnSpcReduction="20000"/>
          </a:bodyPr>
          <a:lstStyle/>
          <a:p>
            <a:fld id="{110D2EA5-15E5-499E-8760-8240EC5CD65B}"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AutoShape 2"/>
          <p:cNvSpPr>
            <a:spLocks noGrp="1" noChangeArrowheads="1"/>
          </p:cNvSpPr>
          <p:nvPr>
            <p:ph type="title"/>
          </p:nvPr>
        </p:nvSpPr>
        <p:spPr/>
        <p:txBody>
          <a:bodyPr/>
          <a:lstStyle/>
          <a:p>
            <a:pPr eaLnBrk="1" hangingPunct="1"/>
            <a:r>
              <a:rPr lang="en-US" smtClean="0"/>
              <a:t>Needs Assessments Help Us…</a:t>
            </a:r>
          </a:p>
        </p:txBody>
      </p:sp>
      <p:sp>
        <p:nvSpPr>
          <p:cNvPr id="14340" name="Rectangle 3"/>
          <p:cNvSpPr>
            <a:spLocks noGrp="1" noChangeArrowheads="1"/>
          </p:cNvSpPr>
          <p:nvPr>
            <p:ph type="body" idx="1"/>
          </p:nvPr>
        </p:nvSpPr>
        <p:spPr>
          <a:xfrm>
            <a:off x="228600" y="1905000"/>
            <a:ext cx="8686800" cy="4648200"/>
          </a:xfrm>
        </p:spPr>
        <p:txBody>
          <a:bodyPr/>
          <a:lstStyle/>
          <a:p>
            <a:pPr eaLnBrk="1" hangingPunct="1">
              <a:lnSpc>
                <a:spcPct val="90000"/>
              </a:lnSpc>
            </a:pPr>
            <a:r>
              <a:rPr lang="en-US" sz="2800" dirty="0" smtClean="0"/>
              <a:t>Collect useful </a:t>
            </a:r>
            <a:r>
              <a:rPr lang="en-US" sz="2800" dirty="0" smtClean="0">
                <a:solidFill>
                  <a:srgbClr val="00B0F0"/>
                </a:solidFill>
              </a:rPr>
              <a:t>information from a range of stakeholders </a:t>
            </a:r>
            <a:r>
              <a:rPr lang="en-US" sz="2800" dirty="0" smtClean="0"/>
              <a:t>that can inform our decisions</a:t>
            </a:r>
          </a:p>
          <a:p>
            <a:pPr eaLnBrk="1" hangingPunct="1">
              <a:lnSpc>
                <a:spcPct val="90000"/>
              </a:lnSpc>
            </a:pPr>
            <a:r>
              <a:rPr lang="en-US" sz="2800" dirty="0" smtClean="0">
                <a:solidFill>
                  <a:srgbClr val="00B0F0"/>
                </a:solidFill>
              </a:rPr>
              <a:t>Link the results </a:t>
            </a:r>
            <a:r>
              <a:rPr lang="en-US" sz="2800" dirty="0" smtClean="0"/>
              <a:t>we want to accomplish </a:t>
            </a:r>
            <a:r>
              <a:rPr lang="en-US" sz="2800" dirty="0" smtClean="0">
                <a:solidFill>
                  <a:srgbClr val="00B0F0"/>
                </a:solidFill>
              </a:rPr>
              <a:t>to our decisions </a:t>
            </a:r>
            <a:r>
              <a:rPr lang="en-US" sz="2800" dirty="0" smtClean="0"/>
              <a:t>about “what to do”</a:t>
            </a:r>
          </a:p>
          <a:p>
            <a:pPr eaLnBrk="1" hangingPunct="1">
              <a:lnSpc>
                <a:spcPct val="90000"/>
              </a:lnSpc>
            </a:pPr>
            <a:r>
              <a:rPr lang="en-US" sz="2800" dirty="0" smtClean="0"/>
              <a:t>Consider our </a:t>
            </a:r>
            <a:r>
              <a:rPr lang="en-US" sz="2800" dirty="0" smtClean="0">
                <a:solidFill>
                  <a:srgbClr val="00B0F0"/>
                </a:solidFill>
              </a:rPr>
              <a:t>alternatives</a:t>
            </a:r>
          </a:p>
          <a:p>
            <a:pPr eaLnBrk="1" hangingPunct="1">
              <a:lnSpc>
                <a:spcPct val="90000"/>
              </a:lnSpc>
            </a:pPr>
            <a:r>
              <a:rPr lang="en-US" sz="2800" dirty="0" smtClean="0">
                <a:solidFill>
                  <a:srgbClr val="00B0F0"/>
                </a:solidFill>
              </a:rPr>
              <a:t>Verify</a:t>
            </a:r>
            <a:r>
              <a:rPr lang="en-US" sz="2800" dirty="0" smtClean="0"/>
              <a:t> that our activities will lead to desired results</a:t>
            </a:r>
          </a:p>
          <a:p>
            <a:pPr eaLnBrk="1" hangingPunct="1">
              <a:lnSpc>
                <a:spcPct val="90000"/>
              </a:lnSpc>
            </a:pPr>
            <a:r>
              <a:rPr lang="en-US" sz="2800" dirty="0" smtClean="0"/>
              <a:t>Create </a:t>
            </a:r>
            <a:r>
              <a:rPr lang="en-US" sz="2800" dirty="0" smtClean="0">
                <a:solidFill>
                  <a:srgbClr val="00B0F0"/>
                </a:solidFill>
              </a:rPr>
              <a:t>consistency in decision making </a:t>
            </a:r>
            <a:r>
              <a:rPr lang="en-US" sz="2800" dirty="0" smtClean="0"/>
              <a:t>by implementing systematic processes</a:t>
            </a:r>
          </a:p>
        </p:txBody>
      </p:sp>
      <p:sp>
        <p:nvSpPr>
          <p:cNvPr id="14341" name="Text Box 4"/>
          <p:cNvSpPr txBox="1">
            <a:spLocks noChangeArrowheads="1"/>
          </p:cNvSpPr>
          <p:nvPr/>
        </p:nvSpPr>
        <p:spPr bwMode="auto">
          <a:xfrm>
            <a:off x="974725" y="2779713"/>
            <a:ext cx="5883275" cy="366712"/>
          </a:xfrm>
          <a:prstGeom prst="rect">
            <a:avLst/>
          </a:prstGeom>
          <a:noFill/>
          <a:ln w="9525">
            <a:noFill/>
            <a:miter lim="800000"/>
            <a:headEnd/>
            <a:tailEnd/>
          </a:ln>
        </p:spPr>
        <p:txBody>
          <a:bodyPr>
            <a:spAutoFit/>
          </a:bodyPr>
          <a:lstStyle/>
          <a:p>
            <a:endParaRPr lang="en-US">
              <a:solidFill>
                <a:srgbClr val="003366"/>
              </a:solidFill>
            </a:endParaRPr>
          </a:p>
        </p:txBody>
      </p:sp>
      <p:sp>
        <p:nvSpPr>
          <p:cNvPr id="5" name="Slide Number Placeholder 4"/>
          <p:cNvSpPr>
            <a:spLocks noGrp="1"/>
          </p:cNvSpPr>
          <p:nvPr>
            <p:ph type="sldNum" sz="quarter" idx="12"/>
          </p:nvPr>
        </p:nvSpPr>
        <p:spPr/>
        <p:txBody>
          <a:bodyPr>
            <a:normAutofit fontScale="85000" lnSpcReduction="20000"/>
          </a:bodyPr>
          <a:lstStyle/>
          <a:p>
            <a:fld id="{110D2EA5-15E5-499E-8760-8240EC5CD65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AutoShape 2"/>
          <p:cNvSpPr>
            <a:spLocks noGrp="1" noChangeArrowheads="1"/>
          </p:cNvSpPr>
          <p:nvPr>
            <p:ph type="title"/>
          </p:nvPr>
        </p:nvSpPr>
        <p:spPr/>
        <p:txBody>
          <a:bodyPr/>
          <a:lstStyle/>
          <a:p>
            <a:pPr eaLnBrk="1" hangingPunct="1"/>
            <a:r>
              <a:rPr lang="en-US" dirty="0" smtClean="0"/>
              <a:t>Why Needs Assessments…</a:t>
            </a:r>
          </a:p>
        </p:txBody>
      </p:sp>
      <p:sp>
        <p:nvSpPr>
          <p:cNvPr id="14340" name="Rectangle 3"/>
          <p:cNvSpPr>
            <a:spLocks noGrp="1" noChangeArrowheads="1"/>
          </p:cNvSpPr>
          <p:nvPr>
            <p:ph type="body" idx="1"/>
          </p:nvPr>
        </p:nvSpPr>
        <p:spPr>
          <a:xfrm>
            <a:off x="228600" y="1905000"/>
            <a:ext cx="8686800" cy="4648200"/>
          </a:xfrm>
        </p:spPr>
        <p:txBody>
          <a:bodyPr>
            <a:normAutofit lnSpcReduction="10000"/>
          </a:bodyPr>
          <a:lstStyle/>
          <a:p>
            <a:pPr>
              <a:lnSpc>
                <a:spcPct val="80000"/>
              </a:lnSpc>
            </a:pPr>
            <a:r>
              <a:rPr lang="en-US" sz="2800" dirty="0"/>
              <a:t>Provides a </a:t>
            </a:r>
            <a:r>
              <a:rPr lang="en-US" sz="2800" dirty="0" smtClean="0">
                <a:solidFill>
                  <a:srgbClr val="00B0F0"/>
                </a:solidFill>
              </a:rPr>
              <a:t>systematic </a:t>
            </a:r>
            <a:r>
              <a:rPr lang="en-US" sz="2800" dirty="0" smtClean="0"/>
              <a:t>process </a:t>
            </a:r>
            <a:r>
              <a:rPr lang="en-US" sz="2800" dirty="0"/>
              <a:t>to guide decisions.</a:t>
            </a:r>
            <a:br>
              <a:rPr lang="en-US" sz="2800" dirty="0"/>
            </a:br>
            <a:endParaRPr lang="en-US" sz="2800" dirty="0"/>
          </a:p>
          <a:p>
            <a:pPr>
              <a:lnSpc>
                <a:spcPct val="80000"/>
              </a:lnSpc>
            </a:pPr>
            <a:r>
              <a:rPr lang="en-US" sz="2800" dirty="0"/>
              <a:t>Provides </a:t>
            </a:r>
            <a:r>
              <a:rPr lang="en-US" sz="2800" dirty="0" smtClean="0">
                <a:solidFill>
                  <a:srgbClr val="00B0F0"/>
                </a:solidFill>
              </a:rPr>
              <a:t>justification </a:t>
            </a:r>
            <a:r>
              <a:rPr lang="en-US" sz="2800" dirty="0" smtClean="0"/>
              <a:t>for </a:t>
            </a:r>
            <a:r>
              <a:rPr lang="en-US" sz="2800" dirty="0"/>
              <a:t>decisions before they are made.</a:t>
            </a:r>
            <a:br>
              <a:rPr lang="en-US" sz="2800" dirty="0"/>
            </a:br>
            <a:endParaRPr lang="en-US" sz="2800" dirty="0"/>
          </a:p>
          <a:p>
            <a:pPr>
              <a:lnSpc>
                <a:spcPct val="80000"/>
              </a:lnSpc>
            </a:pPr>
            <a:r>
              <a:rPr lang="en-US" sz="2800" dirty="0"/>
              <a:t>It is </a:t>
            </a:r>
            <a:r>
              <a:rPr lang="en-US" sz="2800" dirty="0" smtClean="0">
                <a:solidFill>
                  <a:srgbClr val="00B0F0"/>
                </a:solidFill>
              </a:rPr>
              <a:t>scalable </a:t>
            </a:r>
            <a:r>
              <a:rPr lang="en-US" sz="2800" dirty="0" smtClean="0"/>
              <a:t>for </a:t>
            </a:r>
            <a:r>
              <a:rPr lang="en-US" sz="2800" dirty="0"/>
              <a:t>any size project, time frame, or budget.</a:t>
            </a:r>
            <a:br>
              <a:rPr lang="en-US" sz="2800" dirty="0"/>
            </a:br>
            <a:endParaRPr lang="en-US" sz="2800" dirty="0"/>
          </a:p>
          <a:p>
            <a:pPr>
              <a:lnSpc>
                <a:spcPct val="80000"/>
              </a:lnSpc>
            </a:pPr>
            <a:r>
              <a:rPr lang="en-US" sz="2800" dirty="0"/>
              <a:t>Offers a </a:t>
            </a:r>
            <a:r>
              <a:rPr lang="en-US" sz="2800" dirty="0" smtClean="0">
                <a:solidFill>
                  <a:srgbClr val="00B0F0"/>
                </a:solidFill>
              </a:rPr>
              <a:t>replicable </a:t>
            </a:r>
            <a:r>
              <a:rPr lang="en-US" sz="2800" dirty="0" smtClean="0"/>
              <a:t>model </a:t>
            </a:r>
            <a:r>
              <a:rPr lang="en-US" sz="2800" dirty="0"/>
              <a:t>that can be applied by novices or experts.</a:t>
            </a:r>
            <a:br>
              <a:rPr lang="en-US" sz="2800" dirty="0"/>
            </a:br>
            <a:endParaRPr lang="en-US" sz="2800" dirty="0"/>
          </a:p>
          <a:p>
            <a:pPr>
              <a:lnSpc>
                <a:spcPct val="80000"/>
              </a:lnSpc>
            </a:pPr>
            <a:r>
              <a:rPr lang="en-US" sz="2800" dirty="0"/>
              <a:t>Provides a </a:t>
            </a:r>
            <a:r>
              <a:rPr lang="en-US" sz="2800" dirty="0" smtClean="0">
                <a:solidFill>
                  <a:srgbClr val="00B0F0"/>
                </a:solidFill>
              </a:rPr>
              <a:t>systemic </a:t>
            </a:r>
            <a:r>
              <a:rPr lang="en-US" sz="2800" dirty="0" smtClean="0"/>
              <a:t>perspective </a:t>
            </a:r>
            <a:r>
              <a:rPr lang="en-US" sz="2800" dirty="0"/>
              <a:t>for decision makers.</a:t>
            </a:r>
            <a:br>
              <a:rPr lang="en-US" sz="2800" dirty="0"/>
            </a:br>
            <a:endParaRPr lang="en-US" sz="2800" dirty="0"/>
          </a:p>
          <a:p>
            <a:pPr>
              <a:lnSpc>
                <a:spcPct val="80000"/>
              </a:lnSpc>
            </a:pPr>
            <a:r>
              <a:rPr lang="en-US" sz="2800" dirty="0"/>
              <a:t>Allows for </a:t>
            </a:r>
            <a:r>
              <a:rPr lang="en-US" sz="2800" dirty="0" smtClean="0">
                <a:solidFill>
                  <a:srgbClr val="00B0F0"/>
                </a:solidFill>
              </a:rPr>
              <a:t>interdisciplinary </a:t>
            </a:r>
            <a:r>
              <a:rPr lang="en-US" sz="2800" dirty="0" smtClean="0"/>
              <a:t>solutions </a:t>
            </a:r>
            <a:r>
              <a:rPr lang="en-US" sz="2800" dirty="0"/>
              <a:t>for complex problems.</a:t>
            </a:r>
          </a:p>
        </p:txBody>
      </p:sp>
      <p:sp>
        <p:nvSpPr>
          <p:cNvPr id="14341" name="Text Box 4"/>
          <p:cNvSpPr txBox="1">
            <a:spLocks noChangeArrowheads="1"/>
          </p:cNvSpPr>
          <p:nvPr/>
        </p:nvSpPr>
        <p:spPr bwMode="auto">
          <a:xfrm>
            <a:off x="974725" y="2779713"/>
            <a:ext cx="5883275" cy="366712"/>
          </a:xfrm>
          <a:prstGeom prst="rect">
            <a:avLst/>
          </a:prstGeom>
          <a:noFill/>
          <a:ln w="9525">
            <a:noFill/>
            <a:miter lim="800000"/>
            <a:headEnd/>
            <a:tailEnd/>
          </a:ln>
        </p:spPr>
        <p:txBody>
          <a:bodyPr>
            <a:spAutoFit/>
          </a:bodyPr>
          <a:lstStyle/>
          <a:p>
            <a:endParaRPr lang="en-US">
              <a:solidFill>
                <a:srgbClr val="003366"/>
              </a:solidFill>
            </a:endParaRPr>
          </a:p>
        </p:txBody>
      </p:sp>
      <p:sp>
        <p:nvSpPr>
          <p:cNvPr id="5" name="Slide Number Placeholder 4"/>
          <p:cNvSpPr>
            <a:spLocks noGrp="1"/>
          </p:cNvSpPr>
          <p:nvPr>
            <p:ph type="sldNum" sz="quarter" idx="12"/>
          </p:nvPr>
        </p:nvSpPr>
        <p:spPr/>
        <p:txBody>
          <a:bodyPr>
            <a:normAutofit fontScale="85000" lnSpcReduction="20000"/>
          </a:bodyPr>
          <a:lstStyle/>
          <a:p>
            <a:fld id="{110D2EA5-15E5-499E-8760-8240EC5CD65B}" type="slidenum">
              <a:rPr lang="en-US" smtClean="0"/>
              <a:pPr/>
              <a:t>8</a:t>
            </a:fld>
            <a:endParaRPr lang="en-US"/>
          </a:p>
        </p:txBody>
      </p:sp>
    </p:spTree>
    <p:extLst>
      <p:ext uri="{BB962C8B-B14F-4D97-AF65-F5344CB8AC3E}">
        <p14:creationId xmlns="" xmlns:p14="http://schemas.microsoft.com/office/powerpoint/2010/main" xmlns:mv="urn:schemas-microsoft-com:mac:vml" xmlns:mc="http://schemas.openxmlformats.org/markup-compatibility/2006" val="2033623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2"/>
          <p:cNvSpPr>
            <a:spLocks noGrp="1" noChangeArrowheads="1"/>
          </p:cNvSpPr>
          <p:nvPr>
            <p:ph type="title"/>
          </p:nvPr>
        </p:nvSpPr>
        <p:spPr/>
        <p:txBody>
          <a:bodyPr/>
          <a:lstStyle/>
          <a:p>
            <a:pPr eaLnBrk="1" hangingPunct="1"/>
            <a:r>
              <a:rPr lang="en-US" sz="3200" smtClean="0"/>
              <a:t>Needs Assessments Help Us Avoid…</a:t>
            </a:r>
          </a:p>
        </p:txBody>
      </p:sp>
      <p:pic>
        <p:nvPicPr>
          <p:cNvPr id="16388" name="Picture 3" descr="Scan0002"/>
          <p:cNvPicPr>
            <a:picLocks noGrp="1" noChangeAspect="1" noChangeArrowheads="1"/>
          </p:cNvPicPr>
          <p:nvPr>
            <p:ph idx="1"/>
          </p:nvPr>
        </p:nvPicPr>
        <p:blipFill>
          <a:blip r:embed="rId3" cstate="print"/>
          <a:srcRect/>
          <a:stretch>
            <a:fillRect/>
          </a:stretch>
        </p:blipFill>
        <p:spPr>
          <a:xfrm>
            <a:off x="228600" y="1905000"/>
            <a:ext cx="8305800" cy="3213100"/>
          </a:xfrm>
        </p:spPr>
      </p:pic>
      <p:sp>
        <p:nvSpPr>
          <p:cNvPr id="5" name="Rounded Rectangle 4"/>
          <p:cNvSpPr/>
          <p:nvPr/>
        </p:nvSpPr>
        <p:spPr>
          <a:xfrm>
            <a:off x="4267200" y="5791200"/>
            <a:ext cx="44196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Avoid those ‘pre-determined’ solutions to problems that have not fully been examined.</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110D2EA5-15E5-499E-8760-8240EC5CD65B}"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612</TotalTime>
  <Words>2117</Words>
  <Application>Microsoft Office PowerPoint</Application>
  <PresentationFormat>On-screen Show (4:3)</PresentationFormat>
  <Paragraphs>271</Paragraphs>
  <Slides>31</Slides>
  <Notes>22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Median</vt:lpstr>
      <vt:lpstr>Managing Your Needs Assessment Session 827 American Evaluation Association Conference 2012</vt:lpstr>
      <vt:lpstr>Session Abstract</vt:lpstr>
      <vt:lpstr>Today’s Discussion</vt:lpstr>
      <vt:lpstr>What is a Needs Assessment?</vt:lpstr>
      <vt:lpstr>Needs</vt:lpstr>
      <vt:lpstr>Quick Example</vt:lpstr>
      <vt:lpstr>Needs Assessments Help Us…</vt:lpstr>
      <vt:lpstr>Why Needs Assessments…</vt:lpstr>
      <vt:lpstr>Needs Assessments Help Us Avoid…</vt:lpstr>
      <vt:lpstr>Needs Assessments all around us…</vt:lpstr>
      <vt:lpstr>Three Levels of Needs Assessments</vt:lpstr>
      <vt:lpstr>Managing a Needs Assessment</vt:lpstr>
      <vt:lpstr>Managing: Finding Purpose (3)</vt:lpstr>
      <vt:lpstr>Managing: Creating a Plan (21)</vt:lpstr>
      <vt:lpstr>Managing: Collecting Data (9)</vt:lpstr>
      <vt:lpstr>Managing: Other key considerations covered in the book</vt:lpstr>
      <vt:lpstr>Managing with Flexibility</vt:lpstr>
      <vt:lpstr>Re-finding Purpose</vt:lpstr>
      <vt:lpstr>Create Plan… or Seize Opportunity</vt:lpstr>
      <vt:lpstr>Sources</vt:lpstr>
      <vt:lpstr>Data collection</vt:lpstr>
      <vt:lpstr>Data analysis</vt:lpstr>
      <vt:lpstr>Findings</vt:lpstr>
      <vt:lpstr>Underscoring Why You Should Plan Ahead – An Example</vt:lpstr>
      <vt:lpstr>Slide 25</vt:lpstr>
      <vt:lpstr>Slide 26</vt:lpstr>
      <vt:lpstr>Slide 27</vt:lpstr>
      <vt:lpstr>Slide 28</vt:lpstr>
      <vt:lpstr>Slide 29</vt:lpstr>
      <vt:lpstr>Final thoughts</vt:lpstr>
      <vt:lpstr>More resources</vt:lpstr>
    </vt:vector>
  </TitlesOfParts>
  <Company>The World Bank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wb173867</dc:creator>
  <cp:lastModifiedBy>Joy Behrens</cp:lastModifiedBy>
  <cp:revision>87</cp:revision>
  <dcterms:created xsi:type="dcterms:W3CDTF">2012-10-23T00:06:37Z</dcterms:created>
  <dcterms:modified xsi:type="dcterms:W3CDTF">2012-10-23T18:55:26Z</dcterms:modified>
</cp:coreProperties>
</file>