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59" r:id="rId3"/>
    <p:sldId id="263" r:id="rId4"/>
    <p:sldId id="264" r:id="rId5"/>
    <p:sldId id="265" r:id="rId6"/>
    <p:sldId id="266" r:id="rId7"/>
    <p:sldId id="267" r:id="rId8"/>
    <p:sldId id="268"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5" d="100"/>
          <a:sy n="95" d="100"/>
        </p:scale>
        <p:origin x="-1170"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BBF18F-429D-4954-B8E7-42A87745114C}" type="datetimeFigureOut">
              <a:rPr lang="en-US" smtClean="0"/>
              <a:pPr/>
              <a:t>7/12/2012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1578CD-DC43-4E98-9E1A-E3E99D0C0C8D}" type="slidenum">
              <a:rPr lang="en-US" smtClean="0"/>
              <a:pPr/>
              <a:t>‹#›</a:t>
            </a:fld>
            <a:endParaRPr lang="en-US"/>
          </a:p>
        </p:txBody>
      </p:sp>
    </p:spTree>
    <p:extLst>
      <p:ext uri="{BB962C8B-B14F-4D97-AF65-F5344CB8AC3E}">
        <p14:creationId xmlns:p14="http://schemas.microsoft.com/office/powerpoint/2010/main" val="609699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1578CD-DC43-4E98-9E1A-E3E99D0C0C8D}"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17AB2D5-0B6F-44BF-A423-2307ADE4E433}" type="datetimeFigureOut">
              <a:rPr lang="en-US" smtClean="0"/>
              <a:pPr/>
              <a:t>7/12/2012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C12412B-BCA5-48B4-843C-63CDE1C3C7C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7AB2D5-0B6F-44BF-A423-2307ADE4E433}" type="datetimeFigureOut">
              <a:rPr lang="en-US" smtClean="0"/>
              <a:pPr/>
              <a:t>7/12/2012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12412B-BCA5-48B4-843C-63CDE1C3C7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7AB2D5-0B6F-44BF-A423-2307ADE4E433}" type="datetimeFigureOut">
              <a:rPr lang="en-US" smtClean="0"/>
              <a:pPr/>
              <a:t>7/12/2012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12412B-BCA5-48B4-843C-63CDE1C3C7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7AB2D5-0B6F-44BF-A423-2307ADE4E433}" type="datetimeFigureOut">
              <a:rPr lang="en-US" smtClean="0"/>
              <a:pPr/>
              <a:t>7/12/2012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12412B-BCA5-48B4-843C-63CDE1C3C7C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17AB2D5-0B6F-44BF-A423-2307ADE4E433}" type="datetimeFigureOut">
              <a:rPr lang="en-US" smtClean="0"/>
              <a:pPr/>
              <a:t>7/12/2012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12412B-BCA5-48B4-843C-63CDE1C3C7C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7AB2D5-0B6F-44BF-A423-2307ADE4E433}" type="datetimeFigureOut">
              <a:rPr lang="en-US" smtClean="0"/>
              <a:pPr/>
              <a:t>7/12/2012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C12412B-BCA5-48B4-843C-63CDE1C3C7C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17AB2D5-0B6F-44BF-A423-2307ADE4E433}" type="datetimeFigureOut">
              <a:rPr lang="en-US" smtClean="0"/>
              <a:pPr/>
              <a:t>7/12/2012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C12412B-BCA5-48B4-843C-63CDE1C3C7C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17AB2D5-0B6F-44BF-A423-2307ADE4E433}" type="datetimeFigureOut">
              <a:rPr lang="en-US" smtClean="0"/>
              <a:pPr/>
              <a:t>7/12/2012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C12412B-BCA5-48B4-843C-63CDE1C3C7C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17AB2D5-0B6F-44BF-A423-2307ADE4E433}" type="datetimeFigureOut">
              <a:rPr lang="en-US" smtClean="0"/>
              <a:pPr/>
              <a:t>7/12/2012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C12412B-BCA5-48B4-843C-63CDE1C3C7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17AB2D5-0B6F-44BF-A423-2307ADE4E433}" type="datetimeFigureOut">
              <a:rPr lang="en-US" smtClean="0"/>
              <a:pPr/>
              <a:t>7/12/2012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C12412B-BCA5-48B4-843C-63CDE1C3C7C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17AB2D5-0B6F-44BF-A423-2307ADE4E433}" type="datetimeFigureOut">
              <a:rPr lang="en-US" smtClean="0"/>
              <a:pPr/>
              <a:t>7/12/2012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C12412B-BCA5-48B4-843C-63CDE1C3C7C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17AB2D5-0B6F-44BF-A423-2307ADE4E433}" type="datetimeFigureOut">
              <a:rPr lang="en-US" smtClean="0"/>
              <a:pPr/>
              <a:t>7/12/2012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C12412B-BCA5-48B4-843C-63CDE1C3C7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Evaluation Jitters 1: Preparing for an Evaluation</a:t>
            </a:r>
            <a:endParaRPr lang="en-US" dirty="0"/>
          </a:p>
        </p:txBody>
      </p:sp>
      <p:sp>
        <p:nvSpPr>
          <p:cNvPr id="3" name="Subtitle 2"/>
          <p:cNvSpPr>
            <a:spLocks noGrp="1"/>
          </p:cNvSpPr>
          <p:nvPr>
            <p:ph type="subTitle" idx="1"/>
          </p:nvPr>
        </p:nvSpPr>
        <p:spPr/>
        <p:txBody>
          <a:bodyPr/>
          <a:lstStyle/>
          <a:p>
            <a:r>
              <a:rPr lang="en-US" smtClean="0"/>
              <a:t>AEA Webinar </a:t>
            </a:r>
            <a:r>
              <a:rPr lang="en-US" dirty="0" smtClean="0"/>
              <a:t>12 July 2012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smtClean="0"/>
              <a:t>Identify &amp; empower the evaluation manager</a:t>
            </a:r>
          </a:p>
          <a:p>
            <a:pPr marL="624078" indent="-514350">
              <a:buFont typeface="+mj-lt"/>
              <a:buAutoNum type="arabicPeriod"/>
            </a:pPr>
            <a:r>
              <a:rPr lang="en-US" dirty="0" smtClean="0"/>
              <a:t>Clarify guidance &amp; expectations</a:t>
            </a:r>
          </a:p>
          <a:p>
            <a:pPr marL="624078" indent="-514350">
              <a:buFont typeface="+mj-lt"/>
              <a:buAutoNum type="arabicPeriod"/>
            </a:pPr>
            <a:r>
              <a:rPr lang="en-US" dirty="0" smtClean="0"/>
              <a:t>Draft the evaluation scope of work and </a:t>
            </a:r>
            <a:r>
              <a:rPr lang="en-US" dirty="0" err="1" smtClean="0"/>
              <a:t>workplan</a:t>
            </a:r>
            <a:endParaRPr lang="en-US" dirty="0" smtClean="0"/>
          </a:p>
          <a:p>
            <a:pPr marL="624078" indent="-514350">
              <a:buFont typeface="+mj-lt"/>
              <a:buAutoNum type="arabicPeriod"/>
            </a:pPr>
            <a:r>
              <a:rPr lang="en-US" dirty="0" smtClean="0"/>
              <a:t>Identify the evaluation team &amp; finalize the evaluation scope of work</a:t>
            </a:r>
          </a:p>
          <a:p>
            <a:pPr marL="624078" indent="-514350">
              <a:buFont typeface="+mj-lt"/>
              <a:buAutoNum type="arabicPeriod"/>
            </a:pPr>
            <a:r>
              <a:rPr lang="en-US" dirty="0" smtClean="0"/>
              <a:t>Organize the project documentation</a:t>
            </a:r>
          </a:p>
          <a:p>
            <a:pPr marL="624078" indent="-514350">
              <a:buFont typeface="+mj-lt"/>
              <a:buAutoNum type="arabicPeriod"/>
            </a:pPr>
            <a:r>
              <a:rPr lang="en-US" dirty="0" smtClean="0"/>
              <a:t>Organize project information</a:t>
            </a:r>
          </a:p>
          <a:p>
            <a:pPr marL="624078" indent="-514350">
              <a:buFont typeface="+mj-lt"/>
              <a:buAutoNum type="arabicPeriod"/>
            </a:pPr>
            <a:r>
              <a:rPr lang="en-US" dirty="0" smtClean="0"/>
              <a:t>Plan evaluation logistics</a:t>
            </a:r>
          </a:p>
          <a:p>
            <a:pPr marL="624078" indent="-514350">
              <a:buFont typeface="+mj-lt"/>
              <a:buAutoNum type="arabicPeriod"/>
            </a:pPr>
            <a:endParaRPr lang="en-US" dirty="0"/>
          </a:p>
        </p:txBody>
      </p:sp>
      <p:sp>
        <p:nvSpPr>
          <p:cNvPr id="3" name="Title 2"/>
          <p:cNvSpPr>
            <a:spLocks noGrp="1"/>
          </p:cNvSpPr>
          <p:nvPr>
            <p:ph type="title"/>
          </p:nvPr>
        </p:nvSpPr>
        <p:spPr/>
        <p:txBody>
          <a:bodyPr>
            <a:normAutofit/>
          </a:bodyPr>
          <a:lstStyle/>
          <a:p>
            <a:r>
              <a:rPr lang="en-US" dirty="0" smtClean="0"/>
              <a:t>Seven Simple Steps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Someone needs to be the point of contact, who will help coordinate the evaluation.  They may or may not be part of the evaluation team, but they should be detail-oriented &amp; have a sense of humor.</a:t>
            </a:r>
            <a:endParaRPr lang="en-US" dirty="0"/>
          </a:p>
        </p:txBody>
      </p:sp>
      <p:sp>
        <p:nvSpPr>
          <p:cNvPr id="3" name="Title 2"/>
          <p:cNvSpPr>
            <a:spLocks noGrp="1"/>
          </p:cNvSpPr>
          <p:nvPr>
            <p:ph type="title"/>
          </p:nvPr>
        </p:nvSpPr>
        <p:spPr/>
        <p:txBody>
          <a:bodyPr/>
          <a:lstStyle/>
          <a:p>
            <a:r>
              <a:rPr lang="en-US" dirty="0" smtClean="0"/>
              <a:t>Why an evaluation manager?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Believe it or not, there is still some discussion in the evaluation community about how to conduct evaluations.  Hard to imagine, of course!</a:t>
            </a:r>
          </a:p>
          <a:p>
            <a:r>
              <a:rPr lang="en-US" dirty="0" smtClean="0"/>
              <a:t>It’s a good idea to find out what the donor and the implementing partner expect the evaluation to accomplish before you write a scope of work.  </a:t>
            </a:r>
          </a:p>
          <a:p>
            <a:r>
              <a:rPr lang="en-US" dirty="0" smtClean="0"/>
              <a:t>It’s also a very good idea to figure out how the evaluation will fit within the donor’s own particular guidance (and policy).</a:t>
            </a:r>
          </a:p>
          <a:p>
            <a:r>
              <a:rPr lang="en-US" dirty="0" smtClean="0"/>
              <a:t>Implementing organizations often have their own evaluation guidance.</a:t>
            </a:r>
            <a:endParaRPr lang="en-US" dirty="0"/>
          </a:p>
        </p:txBody>
      </p:sp>
      <p:sp>
        <p:nvSpPr>
          <p:cNvPr id="3" name="Title 2"/>
          <p:cNvSpPr>
            <a:spLocks noGrp="1"/>
          </p:cNvSpPr>
          <p:nvPr>
            <p:ph type="title"/>
          </p:nvPr>
        </p:nvSpPr>
        <p:spPr/>
        <p:txBody>
          <a:bodyPr/>
          <a:lstStyle/>
          <a:p>
            <a:r>
              <a:rPr lang="en-US" dirty="0" smtClean="0"/>
              <a:t>Guidance?  Expectations?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scope of work (SOW) is the basic design parameter for the evaluation.  There is likely to be some back and forth between the evaluation team and the various stakeholders about the design.  Or at least there should be!</a:t>
            </a:r>
          </a:p>
          <a:p>
            <a:r>
              <a:rPr lang="en-US" dirty="0" smtClean="0"/>
              <a:t>The </a:t>
            </a:r>
            <a:r>
              <a:rPr lang="en-US" dirty="0" err="1" smtClean="0"/>
              <a:t>workplan</a:t>
            </a:r>
            <a:r>
              <a:rPr lang="en-US" dirty="0" smtClean="0"/>
              <a:t> is how the evaluation team is going to implement the evaluation design; this is generally done once the team has assembled, but some of the details (timing, location) may be fixed.</a:t>
            </a:r>
            <a:endParaRPr lang="en-US" dirty="0"/>
          </a:p>
        </p:txBody>
      </p:sp>
      <p:sp>
        <p:nvSpPr>
          <p:cNvPr id="3" name="Title 2"/>
          <p:cNvSpPr>
            <a:spLocks noGrp="1"/>
          </p:cNvSpPr>
          <p:nvPr>
            <p:ph type="title"/>
          </p:nvPr>
        </p:nvSpPr>
        <p:spPr/>
        <p:txBody>
          <a:bodyPr>
            <a:normAutofit fontScale="90000"/>
          </a:bodyPr>
          <a:lstStyle/>
          <a:p>
            <a:r>
              <a:rPr lang="en-US" dirty="0" smtClean="0"/>
              <a:t>What’s the difference between a SOW and a </a:t>
            </a:r>
            <a:r>
              <a:rPr lang="en-US" dirty="0" err="1" smtClean="0"/>
              <a:t>workplan</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Finding the perfect team is not always possible.  Finding a team that can work together in a complementary and collegial fashion is not impossible, as long as there is access to alcohol.</a:t>
            </a:r>
          </a:p>
          <a:p>
            <a:r>
              <a:rPr lang="en-US" dirty="0" smtClean="0"/>
              <a:t>Once you have found the ‘as good as it gets’ team, they will have input into the design of the SOW and use that to create a </a:t>
            </a:r>
            <a:r>
              <a:rPr lang="en-US" dirty="0" err="1" smtClean="0"/>
              <a:t>workplan</a:t>
            </a:r>
            <a:r>
              <a:rPr lang="en-US" dirty="0" smtClean="0"/>
              <a:t>.</a:t>
            </a:r>
          </a:p>
          <a:p>
            <a:r>
              <a:rPr lang="en-US" dirty="0" smtClean="0"/>
              <a:t>Just don’t expect the </a:t>
            </a:r>
            <a:r>
              <a:rPr lang="en-US" dirty="0" err="1" smtClean="0"/>
              <a:t>workplan</a:t>
            </a:r>
            <a:r>
              <a:rPr lang="en-US" dirty="0" smtClean="0"/>
              <a:t> to be cast in stone at this point.</a:t>
            </a:r>
            <a:endParaRPr lang="en-US" dirty="0"/>
          </a:p>
        </p:txBody>
      </p:sp>
      <p:sp>
        <p:nvSpPr>
          <p:cNvPr id="3" name="Title 2"/>
          <p:cNvSpPr>
            <a:spLocks noGrp="1"/>
          </p:cNvSpPr>
          <p:nvPr>
            <p:ph type="title"/>
          </p:nvPr>
        </p:nvSpPr>
        <p:spPr/>
        <p:txBody>
          <a:bodyPr>
            <a:normAutofit fontScale="90000"/>
          </a:bodyPr>
          <a:lstStyle/>
          <a:p>
            <a:r>
              <a:rPr lang="en-US" dirty="0" smtClean="0"/>
              <a:t>The evaluation team and the final SOW</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No one wants to go through six filing cabinets after a 20 hour flight.  Get all the project reports, etc., organized in both hard and soft copies as soon as you know you’ll be doing an evaluation of that project.  You will be amazed how many projects do not have files…</a:t>
            </a:r>
          </a:p>
          <a:p>
            <a:r>
              <a:rPr lang="en-US" dirty="0" smtClean="0"/>
              <a:t>Maps, lists of key informants, participants, communities, seasonality.  Evaluators may be experts, but no one (except Jim </a:t>
            </a:r>
            <a:r>
              <a:rPr lang="en-US" dirty="0" err="1" smtClean="0"/>
              <a:t>Rugh</a:t>
            </a:r>
            <a:r>
              <a:rPr lang="en-US" dirty="0" smtClean="0"/>
              <a:t>) knows everything about every country.</a:t>
            </a:r>
          </a:p>
          <a:p>
            <a:endParaRPr lang="en-US" dirty="0"/>
          </a:p>
        </p:txBody>
      </p:sp>
      <p:sp>
        <p:nvSpPr>
          <p:cNvPr id="3" name="Title 2"/>
          <p:cNvSpPr>
            <a:spLocks noGrp="1"/>
          </p:cNvSpPr>
          <p:nvPr>
            <p:ph type="title"/>
          </p:nvPr>
        </p:nvSpPr>
        <p:spPr/>
        <p:txBody>
          <a:bodyPr>
            <a:normAutofit fontScale="90000"/>
          </a:bodyPr>
          <a:lstStyle/>
          <a:p>
            <a:r>
              <a:rPr lang="en-US" dirty="0" smtClean="0"/>
              <a:t>Project documentation AND project information?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Where will the evaluation team stay?</a:t>
            </a:r>
          </a:p>
          <a:p>
            <a:r>
              <a:rPr lang="en-US" dirty="0" smtClean="0"/>
              <a:t>How is the evaluation team going to get to the people you need to talk with?  One car, or two? 4 wheel drive?  Armored convoy?  Boat?</a:t>
            </a:r>
          </a:p>
          <a:p>
            <a:r>
              <a:rPr lang="en-US" dirty="0" smtClean="0"/>
              <a:t>How is the evaluation team going to talk with the local population?  How many translators will you need?</a:t>
            </a:r>
          </a:p>
          <a:p>
            <a:r>
              <a:rPr lang="en-US" dirty="0" smtClean="0"/>
              <a:t>Will there be office space for the evaluation team?  Printers?  Internet connections?</a:t>
            </a:r>
            <a:endParaRPr lang="en-US" dirty="0"/>
          </a:p>
        </p:txBody>
      </p:sp>
      <p:sp>
        <p:nvSpPr>
          <p:cNvPr id="3" name="Title 2"/>
          <p:cNvSpPr>
            <a:spLocks noGrp="1"/>
          </p:cNvSpPr>
          <p:nvPr>
            <p:ph type="title"/>
          </p:nvPr>
        </p:nvSpPr>
        <p:spPr/>
        <p:txBody>
          <a:bodyPr>
            <a:normAutofit/>
          </a:bodyPr>
          <a:lstStyle/>
          <a:p>
            <a:r>
              <a:rPr lang="en-US" dirty="0" smtClean="0"/>
              <a:t>Logistics?  So early?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Take a deep breath.  You have months to do this (well, maybe).</a:t>
            </a:r>
          </a:p>
          <a:p>
            <a:r>
              <a:rPr lang="en-US" dirty="0" smtClean="0"/>
              <a:t>Planning ahead of time will help make an evaluation run more smoothly.  Set up your own internal </a:t>
            </a:r>
            <a:r>
              <a:rPr lang="en-US" dirty="0" err="1" smtClean="0"/>
              <a:t>workplan</a:t>
            </a:r>
            <a:r>
              <a:rPr lang="en-US" dirty="0" smtClean="0"/>
              <a:t> for when you want to have different steps completed.</a:t>
            </a:r>
          </a:p>
          <a:p>
            <a:r>
              <a:rPr lang="en-US" dirty="0" smtClean="0"/>
              <a:t> Evaluations can be intimidating.  They don’t have to be (as much) if you </a:t>
            </a:r>
            <a:r>
              <a:rPr lang="en-US" smtClean="0"/>
              <a:t>are prepared.</a:t>
            </a:r>
            <a:endParaRPr lang="en-US" dirty="0"/>
          </a:p>
        </p:txBody>
      </p:sp>
      <p:sp>
        <p:nvSpPr>
          <p:cNvPr id="3" name="Title 2"/>
          <p:cNvSpPr>
            <a:spLocks noGrp="1"/>
          </p:cNvSpPr>
          <p:nvPr>
            <p:ph type="title"/>
          </p:nvPr>
        </p:nvSpPr>
        <p:spPr/>
        <p:txBody>
          <a:bodyPr/>
          <a:lstStyle/>
          <a:p>
            <a:r>
              <a:rPr lang="en-US" dirty="0" smtClean="0"/>
              <a:t>Soothing the jitters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TotalTime>
  <Words>614</Words>
  <Application>Microsoft Office PowerPoint</Application>
  <PresentationFormat>On-screen Show (4:3)</PresentationFormat>
  <Paragraphs>37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Evaluation Jitters 1: Preparing for an Evaluation</vt:lpstr>
      <vt:lpstr>Seven Simple Steps</vt:lpstr>
      <vt:lpstr>Why an evaluation manager?</vt:lpstr>
      <vt:lpstr>Guidance?  Expectations?</vt:lpstr>
      <vt:lpstr>What’s the difference between a SOW and a workplan?</vt:lpstr>
      <vt:lpstr>The evaluation team and the final SOW</vt:lpstr>
      <vt:lpstr>Project documentation AND project information?</vt:lpstr>
      <vt:lpstr>Logistics?  So early?</vt:lpstr>
      <vt:lpstr>Soothing the jitters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Jitters 1: Preparing for an Evaluation</dc:title>
  <dc:creator>Alice Willard</dc:creator>
  <cp:lastModifiedBy>Stephanie</cp:lastModifiedBy>
  <cp:revision>6</cp:revision>
  <dcterms:created xsi:type="dcterms:W3CDTF">2012-06-24T23:12:30Z</dcterms:created>
  <dcterms:modified xsi:type="dcterms:W3CDTF">2012-07-12T13:02:32Z</dcterms:modified>
</cp:coreProperties>
</file>