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3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A9903-6791-43E4-9955-93E64B2A075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312BE8C-C835-465E-B62D-4C3ECE826008}">
      <dgm:prSet custT="1"/>
      <dgm:spPr/>
      <dgm:t>
        <a:bodyPr/>
        <a:lstStyle/>
        <a:p>
          <a:pPr rtl="0"/>
          <a:r>
            <a:rPr lang="en-US" sz="2000" b="0" i="0" dirty="0" smtClean="0"/>
            <a:t>Focus early and often on use – what questions do you want to answer and who will listen/act?  Is this about PR (‘telling our story’) or about improvement?  Actionable?</a:t>
          </a:r>
          <a:endParaRPr lang="en-US" sz="2000" b="0" i="0" dirty="0"/>
        </a:p>
      </dgm:t>
    </dgm:pt>
    <dgm:pt modelId="{36775C98-27DF-4FFB-93B5-16C9B57CE936}" type="parTrans" cxnId="{A3E40DEC-A100-4FAB-9BB1-5C90239850B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E5528C3-4411-437E-801C-AF60D4867121}" type="sibTrans" cxnId="{A3E40DEC-A100-4FAB-9BB1-5C90239850B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0AA29BC1-3C9A-45E8-A74A-F13F64E15CB5}">
      <dgm:prSet custT="1"/>
      <dgm:spPr/>
      <dgm:t>
        <a:bodyPr/>
        <a:lstStyle/>
        <a:p>
          <a:pPr rtl="0"/>
          <a:r>
            <a:rPr lang="en-US" sz="2000" dirty="0" smtClean="0"/>
            <a:t>Think hard about what it will take and what you will give up to make it happen –consider organizational culture – does it fit?    Is it worth what you will invest?</a:t>
          </a:r>
          <a:endParaRPr lang="en-US" sz="2000" dirty="0"/>
        </a:p>
      </dgm:t>
    </dgm:pt>
    <dgm:pt modelId="{4A9F90EF-F2BE-4AFF-88B9-B13306AE3326}" type="parTrans" cxnId="{55BA4A7E-5BEB-4EFD-AE06-F5D6DF6DF41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35FEAF2-C832-4F0E-A6CA-38B828024744}" type="sibTrans" cxnId="{55BA4A7E-5BEB-4EFD-AE06-F5D6DF6DF41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6591FC6-07B5-4938-B9D6-B333C87554DD}">
      <dgm:prSet custT="1"/>
      <dgm:spPr/>
      <dgm:t>
        <a:bodyPr/>
        <a:lstStyle/>
        <a:p>
          <a:pPr rtl="0"/>
          <a:r>
            <a:rPr lang="en-US" sz="2000" dirty="0" smtClean="0"/>
            <a:t>Link closely to program M&amp;E processes but limit extra data or work – put what you can on the front-end, even if it’s cost-loaded</a:t>
          </a:r>
          <a:endParaRPr lang="en-US" sz="2000" dirty="0"/>
        </a:p>
      </dgm:t>
    </dgm:pt>
    <dgm:pt modelId="{AD8F9F93-65CA-4BEF-9C39-A19167A5698E}" type="parTrans" cxnId="{6A468EF0-C64A-4C3B-98D2-173C8FB49EA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68D8ACE-150C-4730-80DB-6BB533E9DC2B}" type="sibTrans" cxnId="{6A468EF0-C64A-4C3B-98D2-173C8FB49EA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F975F40-6D69-40CA-9BAA-B468458738DD}">
      <dgm:prSet custT="1"/>
      <dgm:spPr/>
      <dgm:t>
        <a:bodyPr/>
        <a:lstStyle/>
        <a:p>
          <a:pPr rtl="0"/>
          <a:r>
            <a:rPr lang="en-US" sz="2000" dirty="0" smtClean="0"/>
            <a:t>Allocate quality IT and data management systems – invest more up front to avoid re-building and ongoing maintenance later</a:t>
          </a:r>
          <a:endParaRPr lang="en-US" sz="2000" dirty="0"/>
        </a:p>
      </dgm:t>
    </dgm:pt>
    <dgm:pt modelId="{0A6ED1E9-F703-4016-B741-1389E9880ED2}" type="parTrans" cxnId="{4F5DBE4F-E112-4CAC-B3C6-1960F3E552C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2B64C8C-1BA2-4872-8AB0-F6DB30E8B9CD}" type="sibTrans" cxnId="{4F5DBE4F-E112-4CAC-B3C6-1960F3E552C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D0FAB520-A339-4A81-B1A4-71FD9C29565E}">
      <dgm:prSet custT="1"/>
      <dgm:spPr/>
      <dgm:t>
        <a:bodyPr/>
        <a:lstStyle/>
        <a:p>
          <a:pPr rtl="0"/>
          <a:r>
            <a:rPr lang="en-US" sz="2000" dirty="0" smtClean="0"/>
            <a:t>Limit expectations as you go – can’t be all things to all people, but they will still expect it – keep reminding them </a:t>
          </a:r>
          <a:endParaRPr lang="en-US" sz="2000" dirty="0"/>
        </a:p>
      </dgm:t>
    </dgm:pt>
    <dgm:pt modelId="{37036D1B-0E16-46AC-950F-49F23D4509B9}" type="parTrans" cxnId="{1DF8D9FB-3FD7-4099-A509-E0BA51AACE4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DB5C3FC-FDA2-45D3-9869-72DB1360A0CF}" type="sibTrans" cxnId="{1DF8D9FB-3FD7-4099-A509-E0BA51AACE4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984E94D-B5A7-41CE-B83C-1619C703D108}">
      <dgm:prSet custT="1"/>
      <dgm:spPr/>
      <dgm:t>
        <a:bodyPr/>
        <a:lstStyle/>
        <a:p>
          <a:pPr rtl="0"/>
          <a:r>
            <a:rPr lang="en-US" sz="2000" smtClean="0"/>
            <a:t>Give it time – it may take up to 10 years to develop and fully embed  - will your organization have that patience?</a:t>
          </a:r>
          <a:endParaRPr lang="en-US" sz="2000" dirty="0"/>
        </a:p>
      </dgm:t>
    </dgm:pt>
    <dgm:pt modelId="{257B5F0F-D9C1-4974-87F9-2AB2AC1B8AA8}" type="parTrans" cxnId="{8846A342-BCCB-4B14-8108-29DB26F6EB69}">
      <dgm:prSet/>
      <dgm:spPr/>
      <dgm:t>
        <a:bodyPr/>
        <a:lstStyle/>
        <a:p>
          <a:endParaRPr lang="en-US"/>
        </a:p>
      </dgm:t>
    </dgm:pt>
    <dgm:pt modelId="{E89E96B2-AC2A-4AA1-92CA-59E293BB71BF}" type="sibTrans" cxnId="{8846A342-BCCB-4B14-8108-29DB26F6EB69}">
      <dgm:prSet/>
      <dgm:spPr/>
      <dgm:t>
        <a:bodyPr/>
        <a:lstStyle/>
        <a:p>
          <a:endParaRPr lang="en-US"/>
        </a:p>
      </dgm:t>
    </dgm:pt>
    <dgm:pt modelId="{0D3F78B3-9F92-48E8-9DD3-F5C0CCE1BB57}">
      <dgm:prSet custT="1"/>
      <dgm:spPr/>
      <dgm:t>
        <a:bodyPr/>
        <a:lstStyle/>
        <a:p>
          <a:pPr rtl="0"/>
          <a:r>
            <a:rPr lang="en-US" sz="2000" dirty="0" smtClean="0"/>
            <a:t>Be super careful about terminology – how to use ‘impact’ ; agency-level systems versus agency-level results</a:t>
          </a:r>
          <a:endParaRPr lang="en-US" sz="2000" dirty="0"/>
        </a:p>
      </dgm:t>
    </dgm:pt>
    <dgm:pt modelId="{BBECC4A1-AD0E-4A94-87F6-E2C7FEA05163}" type="parTrans" cxnId="{76901F76-E6EE-4C65-AF55-CEA156F4D2B2}">
      <dgm:prSet/>
      <dgm:spPr/>
      <dgm:t>
        <a:bodyPr/>
        <a:lstStyle/>
        <a:p>
          <a:endParaRPr lang="en-US"/>
        </a:p>
      </dgm:t>
    </dgm:pt>
    <dgm:pt modelId="{7728318E-FDB4-4985-8259-D9879CC330B4}" type="sibTrans" cxnId="{76901F76-E6EE-4C65-AF55-CEA156F4D2B2}">
      <dgm:prSet/>
      <dgm:spPr/>
      <dgm:t>
        <a:bodyPr/>
        <a:lstStyle/>
        <a:p>
          <a:endParaRPr lang="en-US"/>
        </a:p>
      </dgm:t>
    </dgm:pt>
    <dgm:pt modelId="{1390C86C-2E65-408B-BC2F-091BBDFD2F64}">
      <dgm:prSet custT="1"/>
      <dgm:spPr/>
      <dgm:t>
        <a:bodyPr/>
        <a:lstStyle/>
        <a:p>
          <a:pPr rtl="0"/>
          <a:r>
            <a:rPr lang="en-US" sz="2000" smtClean="0"/>
            <a:t>Keep track of the successes and examples of how it is used – you will be asked to explain and justify again and again</a:t>
          </a:r>
          <a:endParaRPr lang="en-US" sz="2000" dirty="0"/>
        </a:p>
      </dgm:t>
    </dgm:pt>
    <dgm:pt modelId="{6143B14E-1727-4CD0-ADB3-161704370A73}" type="parTrans" cxnId="{610F6C6C-F3E0-4C26-9DBA-B69B5A82583C}">
      <dgm:prSet/>
      <dgm:spPr/>
      <dgm:t>
        <a:bodyPr/>
        <a:lstStyle/>
        <a:p>
          <a:endParaRPr lang="en-US"/>
        </a:p>
      </dgm:t>
    </dgm:pt>
    <dgm:pt modelId="{E1BC78F5-6F1E-4333-8CFD-32253297DC8F}" type="sibTrans" cxnId="{610F6C6C-F3E0-4C26-9DBA-B69B5A82583C}">
      <dgm:prSet/>
      <dgm:spPr/>
      <dgm:t>
        <a:bodyPr/>
        <a:lstStyle/>
        <a:p>
          <a:endParaRPr lang="en-US"/>
        </a:p>
      </dgm:t>
    </dgm:pt>
    <dgm:pt modelId="{913D1DEE-847D-4A52-A6DD-38566517E2F9}" type="pres">
      <dgm:prSet presAssocID="{3BEA9903-6791-43E4-9955-93E64B2A07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3FDB2F-931C-4CA2-9528-63D6B1DAD0C6}" type="pres">
      <dgm:prSet presAssocID="{F312BE8C-C835-465E-B62D-4C3ECE826008}" presName="parentText" presStyleLbl="node1" presStyleIdx="0" presStyleCnt="8" custLinFactY="-6779" custLinFactNeighborX="9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13B08-9355-4ECD-9D0F-7650111D8DF6}" type="pres">
      <dgm:prSet presAssocID="{7E5528C3-4411-437E-801C-AF60D4867121}" presName="spacer" presStyleCnt="0"/>
      <dgm:spPr/>
      <dgm:t>
        <a:bodyPr/>
        <a:lstStyle/>
        <a:p>
          <a:endParaRPr lang="en-US"/>
        </a:p>
      </dgm:t>
    </dgm:pt>
    <dgm:pt modelId="{DD87BE91-CC83-4C83-9AA4-F1EA0788C386}" type="pres">
      <dgm:prSet presAssocID="{0AA29BC1-3C9A-45E8-A74A-F13F64E15CB5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09216-8510-4D4D-B583-C7A792B4B29A}" type="pres">
      <dgm:prSet presAssocID="{135FEAF2-C832-4F0E-A6CA-38B828024744}" presName="spacer" presStyleCnt="0"/>
      <dgm:spPr/>
      <dgm:t>
        <a:bodyPr/>
        <a:lstStyle/>
        <a:p>
          <a:endParaRPr lang="en-US"/>
        </a:p>
      </dgm:t>
    </dgm:pt>
    <dgm:pt modelId="{9E9816FF-6EB7-4694-AF84-ABD980EB6729}" type="pres">
      <dgm:prSet presAssocID="{96591FC6-07B5-4938-B9D6-B333C87554D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155F2-937C-4154-8528-B082040D4F3D}" type="pres">
      <dgm:prSet presAssocID="{968D8ACE-150C-4730-80DB-6BB533E9DC2B}" presName="spacer" presStyleCnt="0"/>
      <dgm:spPr/>
      <dgm:t>
        <a:bodyPr/>
        <a:lstStyle/>
        <a:p>
          <a:endParaRPr lang="en-US"/>
        </a:p>
      </dgm:t>
    </dgm:pt>
    <dgm:pt modelId="{D5484BBC-48A4-4923-B84E-FEDB2270F828}" type="pres">
      <dgm:prSet presAssocID="{4F975F40-6D69-40CA-9BAA-B468458738D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1345F-C26A-4281-A1E1-64680FDB8C67}" type="pres">
      <dgm:prSet presAssocID="{62B64C8C-1BA2-4872-8AB0-F6DB30E8B9CD}" presName="spacer" presStyleCnt="0"/>
      <dgm:spPr/>
      <dgm:t>
        <a:bodyPr/>
        <a:lstStyle/>
        <a:p>
          <a:endParaRPr lang="en-US"/>
        </a:p>
      </dgm:t>
    </dgm:pt>
    <dgm:pt modelId="{6B024790-940D-4186-8AEB-49BE73B9DC36}" type="pres">
      <dgm:prSet presAssocID="{D0FAB520-A339-4A81-B1A4-71FD9C29565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2CD09-9A85-4022-BA62-7D4EACF7ECA4}" type="pres">
      <dgm:prSet presAssocID="{2DB5C3FC-FDA2-45D3-9869-72DB1360A0CF}" presName="spacer" presStyleCnt="0"/>
      <dgm:spPr/>
      <dgm:t>
        <a:bodyPr/>
        <a:lstStyle/>
        <a:p>
          <a:endParaRPr lang="en-US"/>
        </a:p>
      </dgm:t>
    </dgm:pt>
    <dgm:pt modelId="{919AD734-EAA7-4EBD-82B5-E9A04F87487E}" type="pres">
      <dgm:prSet presAssocID="{0D3F78B3-9F92-48E8-9DD3-F5C0CCE1BB5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D8481-91A0-45C4-960B-4CC169F2F043}" type="pres">
      <dgm:prSet presAssocID="{7728318E-FDB4-4985-8259-D9879CC330B4}" presName="spacer" presStyleCnt="0"/>
      <dgm:spPr/>
      <dgm:t>
        <a:bodyPr/>
        <a:lstStyle/>
        <a:p>
          <a:endParaRPr lang="en-US"/>
        </a:p>
      </dgm:t>
    </dgm:pt>
    <dgm:pt modelId="{9AD30A13-6038-4F24-ADF7-3130942CCFA4}" type="pres">
      <dgm:prSet presAssocID="{1390C86C-2E65-408B-BC2F-091BBDFD2F6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ADF69-5C80-4034-A81E-41CD8C97995E}" type="pres">
      <dgm:prSet presAssocID="{E1BC78F5-6F1E-4333-8CFD-32253297DC8F}" presName="spacer" presStyleCnt="0"/>
      <dgm:spPr/>
      <dgm:t>
        <a:bodyPr/>
        <a:lstStyle/>
        <a:p>
          <a:endParaRPr lang="en-US"/>
        </a:p>
      </dgm:t>
    </dgm:pt>
    <dgm:pt modelId="{6F2932B0-E4E4-4119-9F0B-E1D204CE925C}" type="pres">
      <dgm:prSet presAssocID="{B984E94D-B5A7-41CE-B83C-1619C703D10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33468C-C66F-4737-8731-0B82B6CE3435}" type="presOf" srcId="{D0FAB520-A339-4A81-B1A4-71FD9C29565E}" destId="{6B024790-940D-4186-8AEB-49BE73B9DC36}" srcOrd="0" destOrd="0" presId="urn:microsoft.com/office/officeart/2005/8/layout/vList2"/>
    <dgm:cxn modelId="{EDF6CCFA-2636-4E74-B658-60D86387CE6B}" type="presOf" srcId="{B984E94D-B5A7-41CE-B83C-1619C703D108}" destId="{6F2932B0-E4E4-4119-9F0B-E1D204CE925C}" srcOrd="0" destOrd="0" presId="urn:microsoft.com/office/officeart/2005/8/layout/vList2"/>
    <dgm:cxn modelId="{ABB98325-5FF2-445E-9D63-A7B447677795}" type="presOf" srcId="{0AA29BC1-3C9A-45E8-A74A-F13F64E15CB5}" destId="{DD87BE91-CC83-4C83-9AA4-F1EA0788C386}" srcOrd="0" destOrd="0" presId="urn:microsoft.com/office/officeart/2005/8/layout/vList2"/>
    <dgm:cxn modelId="{8846A342-BCCB-4B14-8108-29DB26F6EB69}" srcId="{3BEA9903-6791-43E4-9955-93E64B2A075C}" destId="{B984E94D-B5A7-41CE-B83C-1619C703D108}" srcOrd="7" destOrd="0" parTransId="{257B5F0F-D9C1-4974-87F9-2AB2AC1B8AA8}" sibTransId="{E89E96B2-AC2A-4AA1-92CA-59E293BB71BF}"/>
    <dgm:cxn modelId="{3451F170-8FB6-4904-8F02-A51F592873D8}" type="presOf" srcId="{3BEA9903-6791-43E4-9955-93E64B2A075C}" destId="{913D1DEE-847D-4A52-A6DD-38566517E2F9}" srcOrd="0" destOrd="0" presId="urn:microsoft.com/office/officeart/2005/8/layout/vList2"/>
    <dgm:cxn modelId="{1DF8D9FB-3FD7-4099-A509-E0BA51AACE4C}" srcId="{3BEA9903-6791-43E4-9955-93E64B2A075C}" destId="{D0FAB520-A339-4A81-B1A4-71FD9C29565E}" srcOrd="4" destOrd="0" parTransId="{37036D1B-0E16-46AC-950F-49F23D4509B9}" sibTransId="{2DB5C3FC-FDA2-45D3-9869-72DB1360A0CF}"/>
    <dgm:cxn modelId="{8ABF2154-3C17-4250-8F53-E28C3ED38F4E}" type="presOf" srcId="{96591FC6-07B5-4938-B9D6-B333C87554DD}" destId="{9E9816FF-6EB7-4694-AF84-ABD980EB6729}" srcOrd="0" destOrd="0" presId="urn:microsoft.com/office/officeart/2005/8/layout/vList2"/>
    <dgm:cxn modelId="{BD5D49C0-B615-4938-B556-8D7226DCE3F6}" type="presOf" srcId="{0D3F78B3-9F92-48E8-9DD3-F5C0CCE1BB57}" destId="{919AD734-EAA7-4EBD-82B5-E9A04F87487E}" srcOrd="0" destOrd="0" presId="urn:microsoft.com/office/officeart/2005/8/layout/vList2"/>
    <dgm:cxn modelId="{9AD641E6-6F50-47DC-B0A4-96E23D6219CF}" type="presOf" srcId="{4F975F40-6D69-40CA-9BAA-B468458738DD}" destId="{D5484BBC-48A4-4923-B84E-FEDB2270F828}" srcOrd="0" destOrd="0" presId="urn:microsoft.com/office/officeart/2005/8/layout/vList2"/>
    <dgm:cxn modelId="{76901F76-E6EE-4C65-AF55-CEA156F4D2B2}" srcId="{3BEA9903-6791-43E4-9955-93E64B2A075C}" destId="{0D3F78B3-9F92-48E8-9DD3-F5C0CCE1BB57}" srcOrd="5" destOrd="0" parTransId="{BBECC4A1-AD0E-4A94-87F6-E2C7FEA05163}" sibTransId="{7728318E-FDB4-4985-8259-D9879CC330B4}"/>
    <dgm:cxn modelId="{6A468EF0-C64A-4C3B-98D2-173C8FB49EAD}" srcId="{3BEA9903-6791-43E4-9955-93E64B2A075C}" destId="{96591FC6-07B5-4938-B9D6-B333C87554DD}" srcOrd="2" destOrd="0" parTransId="{AD8F9F93-65CA-4BEF-9C39-A19167A5698E}" sibTransId="{968D8ACE-150C-4730-80DB-6BB533E9DC2B}"/>
    <dgm:cxn modelId="{A3E40DEC-A100-4FAB-9BB1-5C90239850BB}" srcId="{3BEA9903-6791-43E4-9955-93E64B2A075C}" destId="{F312BE8C-C835-465E-B62D-4C3ECE826008}" srcOrd="0" destOrd="0" parTransId="{36775C98-27DF-4FFB-93B5-16C9B57CE936}" sibTransId="{7E5528C3-4411-437E-801C-AF60D4867121}"/>
    <dgm:cxn modelId="{AA26B35F-2216-47B1-964F-7DDFB65BE87A}" type="presOf" srcId="{1390C86C-2E65-408B-BC2F-091BBDFD2F64}" destId="{9AD30A13-6038-4F24-ADF7-3130942CCFA4}" srcOrd="0" destOrd="0" presId="urn:microsoft.com/office/officeart/2005/8/layout/vList2"/>
    <dgm:cxn modelId="{610F6C6C-F3E0-4C26-9DBA-B69B5A82583C}" srcId="{3BEA9903-6791-43E4-9955-93E64B2A075C}" destId="{1390C86C-2E65-408B-BC2F-091BBDFD2F64}" srcOrd="6" destOrd="0" parTransId="{6143B14E-1727-4CD0-ADB3-161704370A73}" sibTransId="{E1BC78F5-6F1E-4333-8CFD-32253297DC8F}"/>
    <dgm:cxn modelId="{4F5DBE4F-E112-4CAC-B3C6-1960F3E552CA}" srcId="{3BEA9903-6791-43E4-9955-93E64B2A075C}" destId="{4F975F40-6D69-40CA-9BAA-B468458738DD}" srcOrd="3" destOrd="0" parTransId="{0A6ED1E9-F703-4016-B741-1389E9880ED2}" sibTransId="{62B64C8C-1BA2-4872-8AB0-F6DB30E8B9CD}"/>
    <dgm:cxn modelId="{CC0B38EC-3A9C-4356-9631-AAACE67E4298}" type="presOf" srcId="{F312BE8C-C835-465E-B62D-4C3ECE826008}" destId="{063FDB2F-931C-4CA2-9528-63D6B1DAD0C6}" srcOrd="0" destOrd="0" presId="urn:microsoft.com/office/officeart/2005/8/layout/vList2"/>
    <dgm:cxn modelId="{55BA4A7E-5BEB-4EFD-AE06-F5D6DF6DF417}" srcId="{3BEA9903-6791-43E4-9955-93E64B2A075C}" destId="{0AA29BC1-3C9A-45E8-A74A-F13F64E15CB5}" srcOrd="1" destOrd="0" parTransId="{4A9F90EF-F2BE-4AFF-88B9-B13306AE3326}" sibTransId="{135FEAF2-C832-4F0E-A6CA-38B828024744}"/>
    <dgm:cxn modelId="{7734BF6C-3066-4D45-80E4-B7F03EC5A42D}" type="presParOf" srcId="{913D1DEE-847D-4A52-A6DD-38566517E2F9}" destId="{063FDB2F-931C-4CA2-9528-63D6B1DAD0C6}" srcOrd="0" destOrd="0" presId="urn:microsoft.com/office/officeart/2005/8/layout/vList2"/>
    <dgm:cxn modelId="{F3DAE588-ED90-45DD-9FE3-2AD153830217}" type="presParOf" srcId="{913D1DEE-847D-4A52-A6DD-38566517E2F9}" destId="{BE813B08-9355-4ECD-9D0F-7650111D8DF6}" srcOrd="1" destOrd="0" presId="urn:microsoft.com/office/officeart/2005/8/layout/vList2"/>
    <dgm:cxn modelId="{3124D2AE-1074-4CA8-864B-04EE1E0F646A}" type="presParOf" srcId="{913D1DEE-847D-4A52-A6DD-38566517E2F9}" destId="{DD87BE91-CC83-4C83-9AA4-F1EA0788C386}" srcOrd="2" destOrd="0" presId="urn:microsoft.com/office/officeart/2005/8/layout/vList2"/>
    <dgm:cxn modelId="{9645DA74-2F28-4543-9115-718D83440A29}" type="presParOf" srcId="{913D1DEE-847D-4A52-A6DD-38566517E2F9}" destId="{51209216-8510-4D4D-B583-C7A792B4B29A}" srcOrd="3" destOrd="0" presId="urn:microsoft.com/office/officeart/2005/8/layout/vList2"/>
    <dgm:cxn modelId="{A7B0591B-7A41-425A-884D-D9EA0622FE5B}" type="presParOf" srcId="{913D1DEE-847D-4A52-A6DD-38566517E2F9}" destId="{9E9816FF-6EB7-4694-AF84-ABD980EB6729}" srcOrd="4" destOrd="0" presId="urn:microsoft.com/office/officeart/2005/8/layout/vList2"/>
    <dgm:cxn modelId="{B94AD661-CA8E-4ED3-82B0-5A09DA5AC5F7}" type="presParOf" srcId="{913D1DEE-847D-4A52-A6DD-38566517E2F9}" destId="{486155F2-937C-4154-8528-B082040D4F3D}" srcOrd="5" destOrd="0" presId="urn:microsoft.com/office/officeart/2005/8/layout/vList2"/>
    <dgm:cxn modelId="{CCE9747D-5F3F-46D1-B876-4880C739E786}" type="presParOf" srcId="{913D1DEE-847D-4A52-A6DD-38566517E2F9}" destId="{D5484BBC-48A4-4923-B84E-FEDB2270F828}" srcOrd="6" destOrd="0" presId="urn:microsoft.com/office/officeart/2005/8/layout/vList2"/>
    <dgm:cxn modelId="{F7A1B3E6-738C-41BB-BF5A-5BF0F90CBF3E}" type="presParOf" srcId="{913D1DEE-847D-4A52-A6DD-38566517E2F9}" destId="{C341345F-C26A-4281-A1E1-64680FDB8C67}" srcOrd="7" destOrd="0" presId="urn:microsoft.com/office/officeart/2005/8/layout/vList2"/>
    <dgm:cxn modelId="{3AB31E57-C03E-407C-91D6-362CAA05D67D}" type="presParOf" srcId="{913D1DEE-847D-4A52-A6DD-38566517E2F9}" destId="{6B024790-940D-4186-8AEB-49BE73B9DC36}" srcOrd="8" destOrd="0" presId="urn:microsoft.com/office/officeart/2005/8/layout/vList2"/>
    <dgm:cxn modelId="{184F9BE2-D58F-45E0-9A54-161FF58E7516}" type="presParOf" srcId="{913D1DEE-847D-4A52-A6DD-38566517E2F9}" destId="{EC22CD09-9A85-4022-BA62-7D4EACF7ECA4}" srcOrd="9" destOrd="0" presId="urn:microsoft.com/office/officeart/2005/8/layout/vList2"/>
    <dgm:cxn modelId="{DA0DC900-8FDC-4D51-AA35-FB2DFA08FEDD}" type="presParOf" srcId="{913D1DEE-847D-4A52-A6DD-38566517E2F9}" destId="{919AD734-EAA7-4EBD-82B5-E9A04F87487E}" srcOrd="10" destOrd="0" presId="urn:microsoft.com/office/officeart/2005/8/layout/vList2"/>
    <dgm:cxn modelId="{6A74E1A6-F9B0-48AF-A1B3-2E47AA0A7032}" type="presParOf" srcId="{913D1DEE-847D-4A52-A6DD-38566517E2F9}" destId="{E33D8481-91A0-45C4-960B-4CC169F2F043}" srcOrd="11" destOrd="0" presId="urn:microsoft.com/office/officeart/2005/8/layout/vList2"/>
    <dgm:cxn modelId="{30200A93-94E1-4DBF-B77B-EAAD2657F141}" type="presParOf" srcId="{913D1DEE-847D-4A52-A6DD-38566517E2F9}" destId="{9AD30A13-6038-4F24-ADF7-3130942CCFA4}" srcOrd="12" destOrd="0" presId="urn:microsoft.com/office/officeart/2005/8/layout/vList2"/>
    <dgm:cxn modelId="{CB8C1D67-F2D5-4E54-8A26-05D31368C574}" type="presParOf" srcId="{913D1DEE-847D-4A52-A6DD-38566517E2F9}" destId="{C06ADF69-5C80-4034-A81E-41CD8C97995E}" srcOrd="13" destOrd="0" presId="urn:microsoft.com/office/officeart/2005/8/layout/vList2"/>
    <dgm:cxn modelId="{B4C29872-4167-47C8-B8F2-E4B0B0348829}" type="presParOf" srcId="{913D1DEE-847D-4A52-A6DD-38566517E2F9}" destId="{6F2932B0-E4E4-4119-9F0B-E1D204CE925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FDB2F-931C-4CA2-9528-63D6B1DAD0C6}">
      <dsp:nvSpPr>
        <dsp:cNvPr id="0" name=""/>
        <dsp:cNvSpPr/>
      </dsp:nvSpPr>
      <dsp:spPr>
        <a:xfrm>
          <a:off x="0" y="0"/>
          <a:ext cx="8978634" cy="6596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Focus early and often on use – what questions do you want to answer and who will listen/act?  Is this about PR (‘telling our story’) or about improvement?  Actionable?</a:t>
          </a:r>
          <a:endParaRPr lang="en-US" sz="2000" b="0" i="0" kern="1200" dirty="0"/>
        </a:p>
      </dsp:txBody>
      <dsp:txXfrm>
        <a:off x="32201" y="32201"/>
        <a:ext cx="8914232" cy="595231"/>
      </dsp:txXfrm>
    </dsp:sp>
    <dsp:sp modelId="{DD87BE91-CC83-4C83-9AA4-F1EA0788C386}">
      <dsp:nvSpPr>
        <dsp:cNvPr id="0" name=""/>
        <dsp:cNvSpPr/>
      </dsp:nvSpPr>
      <dsp:spPr>
        <a:xfrm>
          <a:off x="0" y="672937"/>
          <a:ext cx="8978634" cy="6596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Think hard about what it will take and what you will give up to make it happen –consider organizational culture – does it fit?    Is it worth what you will invest?</a:t>
          </a:r>
          <a:endParaRPr lang="en-US" sz="2000" kern="1200" dirty="0"/>
        </a:p>
      </dsp:txBody>
      <dsp:txXfrm>
        <a:off x="32201" y="705138"/>
        <a:ext cx="8914232" cy="595231"/>
      </dsp:txXfrm>
    </dsp:sp>
    <dsp:sp modelId="{9E9816FF-6EB7-4694-AF84-ABD980EB6729}">
      <dsp:nvSpPr>
        <dsp:cNvPr id="0" name=""/>
        <dsp:cNvSpPr/>
      </dsp:nvSpPr>
      <dsp:spPr>
        <a:xfrm>
          <a:off x="0" y="1344509"/>
          <a:ext cx="8978634" cy="6596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Link closely to program M&amp;E processes but limit extra data or work – put what you can on the front-end, even if it’s cost-loaded</a:t>
          </a:r>
          <a:endParaRPr lang="en-US" sz="2000" kern="1200" dirty="0"/>
        </a:p>
      </dsp:txBody>
      <dsp:txXfrm>
        <a:off x="32201" y="1376710"/>
        <a:ext cx="8914232" cy="595231"/>
      </dsp:txXfrm>
    </dsp:sp>
    <dsp:sp modelId="{D5484BBC-48A4-4923-B84E-FEDB2270F828}">
      <dsp:nvSpPr>
        <dsp:cNvPr id="0" name=""/>
        <dsp:cNvSpPr/>
      </dsp:nvSpPr>
      <dsp:spPr>
        <a:xfrm>
          <a:off x="0" y="2016081"/>
          <a:ext cx="8978634" cy="6596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Allocate quality IT and data management systems – invest more up front to avoid re-building and ongoing maintenance later</a:t>
          </a:r>
          <a:endParaRPr lang="en-US" sz="2000" kern="1200" dirty="0"/>
        </a:p>
      </dsp:txBody>
      <dsp:txXfrm>
        <a:off x="32201" y="2048282"/>
        <a:ext cx="8914232" cy="595231"/>
      </dsp:txXfrm>
    </dsp:sp>
    <dsp:sp modelId="{6B024790-940D-4186-8AEB-49BE73B9DC36}">
      <dsp:nvSpPr>
        <dsp:cNvPr id="0" name=""/>
        <dsp:cNvSpPr/>
      </dsp:nvSpPr>
      <dsp:spPr>
        <a:xfrm>
          <a:off x="0" y="2687654"/>
          <a:ext cx="8978634" cy="6596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Limit expectations as you go – can’t be all things to all people, but they will still expect it – keep reminding them </a:t>
          </a:r>
          <a:endParaRPr lang="en-US" sz="2000" kern="1200" dirty="0"/>
        </a:p>
      </dsp:txBody>
      <dsp:txXfrm>
        <a:off x="32201" y="2719855"/>
        <a:ext cx="8914232" cy="595231"/>
      </dsp:txXfrm>
    </dsp:sp>
    <dsp:sp modelId="{919AD734-EAA7-4EBD-82B5-E9A04F87487E}">
      <dsp:nvSpPr>
        <dsp:cNvPr id="0" name=""/>
        <dsp:cNvSpPr/>
      </dsp:nvSpPr>
      <dsp:spPr>
        <a:xfrm>
          <a:off x="0" y="3359226"/>
          <a:ext cx="8978634" cy="6596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 super careful about terminology – how to use ‘impact’ ; agency-level systems versus agency-level results</a:t>
          </a:r>
          <a:endParaRPr lang="en-US" sz="2000" kern="1200" dirty="0"/>
        </a:p>
      </dsp:txBody>
      <dsp:txXfrm>
        <a:off x="32201" y="3391427"/>
        <a:ext cx="8914232" cy="595231"/>
      </dsp:txXfrm>
    </dsp:sp>
    <dsp:sp modelId="{9AD30A13-6038-4F24-ADF7-3130942CCFA4}">
      <dsp:nvSpPr>
        <dsp:cNvPr id="0" name=""/>
        <dsp:cNvSpPr/>
      </dsp:nvSpPr>
      <dsp:spPr>
        <a:xfrm>
          <a:off x="0" y="4030798"/>
          <a:ext cx="8978634" cy="6596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Keep track of the successes and examples of how it is used – you will be asked to explain and justify again and again</a:t>
          </a:r>
          <a:endParaRPr lang="en-US" sz="2000" kern="1200" dirty="0"/>
        </a:p>
      </dsp:txBody>
      <dsp:txXfrm>
        <a:off x="32201" y="4062999"/>
        <a:ext cx="8914232" cy="595231"/>
      </dsp:txXfrm>
    </dsp:sp>
    <dsp:sp modelId="{6F2932B0-E4E4-4119-9F0B-E1D204CE925C}">
      <dsp:nvSpPr>
        <dsp:cNvPr id="0" name=""/>
        <dsp:cNvSpPr/>
      </dsp:nvSpPr>
      <dsp:spPr>
        <a:xfrm>
          <a:off x="0" y="4702370"/>
          <a:ext cx="8978634" cy="6596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Give it time – it may take up to 10 years to develop and fully embed  - will your organization have that patience?</a:t>
          </a:r>
          <a:endParaRPr lang="en-US" sz="2000" kern="1200" dirty="0"/>
        </a:p>
      </dsp:txBody>
      <dsp:txXfrm>
        <a:off x="32201" y="4734571"/>
        <a:ext cx="8914232" cy="595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618BE-4CC1-40A3-8E49-52D277D2C8B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6BFA-98A7-4598-B4A1-83AB5090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868" indent="-285718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874" indent="-228574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023" indent="-228574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173" indent="-228574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322" indent="-228574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471" indent="-228574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8620" indent="-228574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5770" indent="-228574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4AC4DEC-04CE-46D2-B9C2-06B5A6834D1C}" type="slidenum">
              <a:rPr lang="en-US" sz="1200" baseline="0">
                <a:solidFill>
                  <a:prstClr val="black"/>
                </a:solidFill>
              </a:rPr>
              <a:pPr/>
              <a:t>2</a:t>
            </a:fld>
            <a:endParaRPr lang="en-US" sz="1200" baseline="0" dirty="0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868" indent="-285718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874" indent="-228574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023" indent="-228574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173" indent="-228574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322" indent="-228574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471" indent="-228574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8620" indent="-228574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5770" indent="-228574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F9AFF0F-B180-4C3B-828F-F4543662CAA4}" type="slidenum">
              <a:rPr lang="en-US" sz="1200" baseline="0">
                <a:solidFill>
                  <a:prstClr val="black"/>
                </a:solidFill>
              </a:rPr>
              <a:pPr/>
              <a:t>4</a:t>
            </a:fld>
            <a:endParaRPr lang="en-US" sz="1200" baseline="0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17F07-4CA4-4ADC-8026-4EC8C0E57419}" type="slidenum">
              <a:rPr lang="en-US"/>
              <a:pPr/>
              <a:t>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0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6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2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8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8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2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8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1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6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C2A4-0A6F-4301-A0E8-D7F65E63F459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E7E3A-05BE-49E7-9ECD-FD7128C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3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smtClean="0"/>
              <a:t>LIVING</a:t>
            </a:r>
          </a:p>
          <a:p>
            <a:pPr marL="0" indent="0">
              <a:buNone/>
            </a:pPr>
            <a:r>
              <a:rPr lang="en-US" sz="6600" b="1" dirty="0" smtClean="0"/>
              <a:t>LOGIC</a:t>
            </a:r>
            <a:endParaRPr lang="en-US" sz="6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5334000" cy="688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667000" y="1858506"/>
            <a:ext cx="6350000" cy="4377193"/>
          </a:xfrm>
          <a:prstGeom prst="rect">
            <a:avLst/>
          </a:prstGeom>
          <a:solidFill>
            <a:srgbClr val="E9E5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       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667000" y="471408"/>
            <a:ext cx="6362700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What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Was </a:t>
            </a: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Mission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Metrics?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200400" y="946935"/>
            <a:ext cx="594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800" dirty="0">
              <a:solidFill>
                <a:srgbClr val="E9E5CA"/>
              </a:solidFill>
              <a:latin typeface="Century Gothic" charset="0"/>
            </a:endParaRPr>
          </a:p>
        </p:txBody>
      </p:sp>
      <p:pic>
        <p:nvPicPr>
          <p:cNvPr id="6149" name="Picture 7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7"/>
          <a:stretch>
            <a:fillRect/>
          </a:stretch>
        </p:blipFill>
        <p:spPr bwMode="auto">
          <a:xfrm>
            <a:off x="7391400" y="6235700"/>
            <a:ext cx="17526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2876550" y="2084416"/>
            <a:ext cx="5943600" cy="355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4000" dirty="0">
                <a:cs typeface="Calibri" pitchFamily="34" charset="0"/>
              </a:rPr>
              <a:t>An agency initiative to </a:t>
            </a:r>
          </a:p>
          <a:p>
            <a:pPr algn="ctr">
              <a:spcBef>
                <a:spcPct val="0"/>
              </a:spcBef>
            </a:pPr>
            <a:r>
              <a:rPr lang="en-US" sz="4000" dirty="0">
                <a:cs typeface="Calibri" pitchFamily="34" charset="0"/>
              </a:rPr>
              <a:t>understand how we – collectively – </a:t>
            </a:r>
          </a:p>
          <a:p>
            <a:pPr algn="ctr">
              <a:spcBef>
                <a:spcPct val="0"/>
              </a:spcBef>
            </a:pPr>
            <a:r>
              <a:rPr lang="en-US" sz="4000" dirty="0">
                <a:cs typeface="Calibri" pitchFamily="34" charset="0"/>
              </a:rPr>
              <a:t>are achieving our mission.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endParaRPr lang="en-US" sz="2200" baseline="0" dirty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-"/>
            </a:pPr>
            <a:endParaRPr lang="en-US" sz="2200" baseline="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-"/>
            </a:pPr>
            <a:endParaRPr lang="en-US" sz="2200" baseline="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-"/>
            </a:pPr>
            <a:endParaRPr lang="en-US" sz="2200" baseline="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US" sz="2200" baseline="0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US" sz="2200" baseline="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9" name="Picture 8" descr="KeBal pic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399" y="455910"/>
            <a:ext cx="2350728" cy="5779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08594" y="3784193"/>
            <a:ext cx="5666812" cy="2281476"/>
          </a:xfrm>
          <a:prstGeom prst="round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2800" b="1" i="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12" charset="-128"/>
                <a:cs typeface="Calibri" pitchFamily="34" charset="0"/>
              </a:rPr>
              <a:t>Mission Statement</a:t>
            </a:r>
          </a:p>
          <a:p>
            <a:pPr algn="ctr" eaLnBrk="1" hangingPunct="1"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/>
                </a:solidFill>
                <a:ea typeface="ＭＳ Ｐゴシック" pitchFamily="-112" charset="-128"/>
                <a:cs typeface="Calibri" pitchFamily="34" charset="0"/>
              </a:rPr>
              <a:t>Mercy Corps exists to alleviate suffering, poverty and oppression by helping people build </a:t>
            </a:r>
            <a:r>
              <a:rPr lang="en-US" sz="2800" b="1" i="1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secure</a:t>
            </a:r>
            <a:r>
              <a:rPr lang="en-US" sz="2400" dirty="0">
                <a:solidFill>
                  <a:schemeClr val="tx1"/>
                </a:solidFill>
                <a:ea typeface="ＭＳ Ｐゴシック" pitchFamily="-112" charset="-128"/>
                <a:cs typeface="Calibri" pitchFamily="34" charset="0"/>
              </a:rPr>
              <a:t>, </a:t>
            </a:r>
            <a:r>
              <a:rPr lang="en-US" sz="2800" b="1" i="1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productive</a:t>
            </a:r>
            <a:r>
              <a:rPr lang="en-US" sz="2400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ＭＳ Ｐゴシック" pitchFamily="-112" charset="-128"/>
                <a:cs typeface="Calibri" pitchFamily="34" charset="0"/>
              </a:rPr>
              <a:t>and </a:t>
            </a:r>
            <a:r>
              <a:rPr lang="en-US" sz="2800" b="1" i="1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just</a:t>
            </a:r>
            <a:r>
              <a:rPr lang="en-US" sz="2400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ＭＳ Ｐゴシック" pitchFamily="-112" charset="-128"/>
                <a:cs typeface="Calibri" pitchFamily="34" charset="0"/>
              </a:rPr>
              <a:t>communities.  </a:t>
            </a:r>
          </a:p>
        </p:txBody>
      </p:sp>
    </p:spTree>
    <p:extLst>
      <p:ext uri="{BB962C8B-B14F-4D97-AF65-F5344CB8AC3E}">
        <p14:creationId xmlns:p14="http://schemas.microsoft.com/office/powerpoint/2010/main" val="135627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r"/>
            <a:fld id="{A274A06D-5E91-4274-B4A2-F6240AC2D834}" type="slidenum">
              <a:rPr lang="en-US" sz="1200">
                <a:solidFill>
                  <a:srgbClr val="898989"/>
                </a:solidFill>
              </a:rPr>
              <a:pPr algn="r"/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"/>
            <a:ext cx="943807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0359" y="2349351"/>
            <a:ext cx="1036241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Themes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838200"/>
            <a:ext cx="1371600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Definitions</a:t>
            </a:r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828800"/>
            <a:ext cx="6629400" cy="477864"/>
            <a:chOff x="152400" y="1828800"/>
            <a:chExt cx="6629400" cy="477864"/>
          </a:xfrm>
        </p:grpSpPr>
        <p:sp>
          <p:nvSpPr>
            <p:cNvPr id="3" name="Oval 2"/>
            <p:cNvSpPr/>
            <p:nvPr/>
          </p:nvSpPr>
          <p:spPr>
            <a:xfrm>
              <a:off x="152400" y="1828800"/>
              <a:ext cx="838200" cy="4572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76600" y="1849464"/>
              <a:ext cx="838200" cy="4572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943600" y="1849464"/>
              <a:ext cx="838200" cy="4572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2400" y="2749678"/>
            <a:ext cx="8899902" cy="3413502"/>
            <a:chOff x="152400" y="2749678"/>
            <a:chExt cx="8899902" cy="3413502"/>
          </a:xfrm>
        </p:grpSpPr>
        <p:sp>
          <p:nvSpPr>
            <p:cNvPr id="8" name="Rectangle 7"/>
            <p:cNvSpPr/>
            <p:nvPr/>
          </p:nvSpPr>
          <p:spPr>
            <a:xfrm>
              <a:off x="152400" y="2749679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2749678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84902" y="3505200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2400" y="4265921"/>
              <a:ext cx="2819400" cy="36576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1443" y="5282391"/>
              <a:ext cx="2819400" cy="54864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39478" y="4635281"/>
              <a:ext cx="2819400" cy="45720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22564" y="2801362"/>
              <a:ext cx="2819400" cy="36576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95447" y="3758338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10300" y="4542294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32902" y="5705980"/>
              <a:ext cx="2819400" cy="45720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80843" y="5383699"/>
            <a:ext cx="3210084" cy="832132"/>
            <a:chOff x="2980843" y="5383699"/>
            <a:chExt cx="3210084" cy="832132"/>
          </a:xfrm>
        </p:grpSpPr>
        <p:sp>
          <p:nvSpPr>
            <p:cNvPr id="6" name="TextBox 5"/>
            <p:cNvSpPr txBox="1"/>
            <p:nvPr/>
          </p:nvSpPr>
          <p:spPr>
            <a:xfrm>
              <a:off x="3792398" y="5721478"/>
              <a:ext cx="1493818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 Indicators</a:t>
              </a:r>
              <a:endPara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2980843" y="6075312"/>
              <a:ext cx="714858" cy="1405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375737" y="5383699"/>
              <a:ext cx="815190" cy="2743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875658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26324" y="381000"/>
            <a:ext cx="9144000" cy="6087269"/>
          </a:xfrm>
          <a:prstGeom prst="rect">
            <a:avLst/>
          </a:prstGeom>
          <a:solidFill>
            <a:srgbClr val="E9E5CA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35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1219200"/>
            <a:ext cx="9144000" cy="4876800"/>
          </a:xfrm>
          <a:prstGeom prst="rect">
            <a:avLst/>
          </a:prstGeom>
          <a:solidFill>
            <a:srgbClr val="E9E5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66801" y="1787524"/>
            <a:ext cx="6856306" cy="5151438"/>
            <a:chOff x="128694" y="990600"/>
            <a:chExt cx="6856306" cy="5151438"/>
          </a:xfrm>
        </p:grpSpPr>
        <p:sp>
          <p:nvSpPr>
            <p:cNvPr id="11" name="Oval 10"/>
            <p:cNvSpPr/>
            <p:nvPr/>
          </p:nvSpPr>
          <p:spPr>
            <a:xfrm>
              <a:off x="2563813" y="5741988"/>
              <a:ext cx="3949700" cy="4000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i="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2" name="Freeform 256"/>
            <p:cNvSpPr>
              <a:spLocks/>
            </p:cNvSpPr>
            <p:nvPr/>
          </p:nvSpPr>
          <p:spPr bwMode="auto">
            <a:xfrm>
              <a:off x="2262188" y="990600"/>
              <a:ext cx="2593975" cy="1776414"/>
            </a:xfrm>
            <a:custGeom>
              <a:avLst/>
              <a:gdLst>
                <a:gd name="T0" fmla="*/ 2147483647 w 969"/>
                <a:gd name="T1" fmla="*/ 2147483647 h 664"/>
                <a:gd name="T2" fmla="*/ 2147483647 w 969"/>
                <a:gd name="T3" fmla="*/ 2147483647 h 664"/>
                <a:gd name="T4" fmla="*/ 2147483647 w 969"/>
                <a:gd name="T5" fmla="*/ 2147483647 h 664"/>
                <a:gd name="T6" fmla="*/ 2147483647 w 969"/>
                <a:gd name="T7" fmla="*/ 2147483647 h 664"/>
                <a:gd name="T8" fmla="*/ 2147483647 w 969"/>
                <a:gd name="T9" fmla="*/ 2147483647 h 664"/>
                <a:gd name="T10" fmla="*/ 2147483647 w 969"/>
                <a:gd name="T11" fmla="*/ 2147483647 h 664"/>
                <a:gd name="T12" fmla="*/ 2147483647 w 969"/>
                <a:gd name="T13" fmla="*/ 2147483647 h 664"/>
                <a:gd name="T14" fmla="*/ 2147483647 w 969"/>
                <a:gd name="T15" fmla="*/ 2147483647 h 664"/>
                <a:gd name="T16" fmla="*/ 2147483647 w 969"/>
                <a:gd name="T17" fmla="*/ 2147483647 h 664"/>
                <a:gd name="T18" fmla="*/ 2147483647 w 969"/>
                <a:gd name="T19" fmla="*/ 2147483647 h 664"/>
                <a:gd name="T20" fmla="*/ 2147483647 w 969"/>
                <a:gd name="T21" fmla="*/ 2147483647 h 664"/>
                <a:gd name="T22" fmla="*/ 2147483647 w 969"/>
                <a:gd name="T23" fmla="*/ 2147483647 h 664"/>
                <a:gd name="T24" fmla="*/ 2147483647 w 969"/>
                <a:gd name="T25" fmla="*/ 2147483647 h 664"/>
                <a:gd name="T26" fmla="*/ 2147483647 w 969"/>
                <a:gd name="T27" fmla="*/ 2147483647 h 664"/>
                <a:gd name="T28" fmla="*/ 2147483647 w 969"/>
                <a:gd name="T29" fmla="*/ 2147483647 h 664"/>
                <a:gd name="T30" fmla="*/ 2147483647 w 969"/>
                <a:gd name="T31" fmla="*/ 2147483647 h 664"/>
                <a:gd name="T32" fmla="*/ 2147483647 w 969"/>
                <a:gd name="T33" fmla="*/ 2147483647 h 664"/>
                <a:gd name="T34" fmla="*/ 2147483647 w 969"/>
                <a:gd name="T35" fmla="*/ 0 h 664"/>
                <a:gd name="T36" fmla="*/ 2147483647 w 969"/>
                <a:gd name="T37" fmla="*/ 2147483647 h 664"/>
                <a:gd name="T38" fmla="*/ 2147483647 w 969"/>
                <a:gd name="T39" fmla="*/ 2147483647 h 664"/>
                <a:gd name="T40" fmla="*/ 2147483647 w 969"/>
                <a:gd name="T41" fmla="*/ 2147483647 h 664"/>
                <a:gd name="T42" fmla="*/ 2147483647 w 969"/>
                <a:gd name="T43" fmla="*/ 2147483647 h 664"/>
                <a:gd name="T44" fmla="*/ 2147483647 w 969"/>
                <a:gd name="T45" fmla="*/ 2147483647 h 664"/>
                <a:gd name="T46" fmla="*/ 2147483647 w 969"/>
                <a:gd name="T47" fmla="*/ 2147483647 h 664"/>
                <a:gd name="T48" fmla="*/ 2147483647 w 969"/>
                <a:gd name="T49" fmla="*/ 2147483647 h 664"/>
                <a:gd name="T50" fmla="*/ 2147483647 w 969"/>
                <a:gd name="T51" fmla="*/ 2147483647 h 664"/>
                <a:gd name="T52" fmla="*/ 2147483647 w 969"/>
                <a:gd name="T53" fmla="*/ 2147483647 h 664"/>
                <a:gd name="T54" fmla="*/ 2147483647 w 969"/>
                <a:gd name="T55" fmla="*/ 2147483647 h 664"/>
                <a:gd name="T56" fmla="*/ 2147483647 w 969"/>
                <a:gd name="T57" fmla="*/ 2147483647 h 664"/>
                <a:gd name="T58" fmla="*/ 2147483647 w 969"/>
                <a:gd name="T59" fmla="*/ 2147483647 h 664"/>
                <a:gd name="T60" fmla="*/ 2147483647 w 969"/>
                <a:gd name="T61" fmla="*/ 2147483647 h 664"/>
                <a:gd name="T62" fmla="*/ 2147483647 w 969"/>
                <a:gd name="T63" fmla="*/ 2147483647 h 664"/>
                <a:gd name="T64" fmla="*/ 2147483647 w 969"/>
                <a:gd name="T65" fmla="*/ 2147483647 h 664"/>
                <a:gd name="T66" fmla="*/ 2147483647 w 969"/>
                <a:gd name="T67" fmla="*/ 2147483647 h 664"/>
                <a:gd name="T68" fmla="*/ 2147483647 w 969"/>
                <a:gd name="T69" fmla="*/ 2147483647 h 6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69"/>
                <a:gd name="T106" fmla="*/ 0 h 664"/>
                <a:gd name="T107" fmla="*/ 969 w 969"/>
                <a:gd name="T108" fmla="*/ 664 h 66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69" h="664">
                  <a:moveTo>
                    <a:pt x="232" y="664"/>
                  </a:moveTo>
                  <a:lnTo>
                    <a:pt x="232" y="664"/>
                  </a:lnTo>
                  <a:lnTo>
                    <a:pt x="241" y="644"/>
                  </a:lnTo>
                  <a:lnTo>
                    <a:pt x="251" y="622"/>
                  </a:lnTo>
                  <a:lnTo>
                    <a:pt x="261" y="601"/>
                  </a:lnTo>
                  <a:lnTo>
                    <a:pt x="273" y="580"/>
                  </a:lnTo>
                  <a:lnTo>
                    <a:pt x="285" y="561"/>
                  </a:lnTo>
                  <a:lnTo>
                    <a:pt x="298" y="541"/>
                  </a:lnTo>
                  <a:lnTo>
                    <a:pt x="311" y="522"/>
                  </a:lnTo>
                  <a:lnTo>
                    <a:pt x="325" y="504"/>
                  </a:lnTo>
                  <a:lnTo>
                    <a:pt x="339" y="485"/>
                  </a:lnTo>
                  <a:lnTo>
                    <a:pt x="355" y="469"/>
                  </a:lnTo>
                  <a:lnTo>
                    <a:pt x="372" y="452"/>
                  </a:lnTo>
                  <a:lnTo>
                    <a:pt x="387" y="435"/>
                  </a:lnTo>
                  <a:lnTo>
                    <a:pt x="404" y="419"/>
                  </a:lnTo>
                  <a:lnTo>
                    <a:pt x="422" y="404"/>
                  </a:lnTo>
                  <a:lnTo>
                    <a:pt x="440" y="389"/>
                  </a:lnTo>
                  <a:lnTo>
                    <a:pt x="460" y="375"/>
                  </a:lnTo>
                  <a:lnTo>
                    <a:pt x="478" y="362"/>
                  </a:lnTo>
                  <a:lnTo>
                    <a:pt x="499" y="349"/>
                  </a:lnTo>
                  <a:lnTo>
                    <a:pt x="518" y="338"/>
                  </a:lnTo>
                  <a:lnTo>
                    <a:pt x="539" y="326"/>
                  </a:lnTo>
                  <a:lnTo>
                    <a:pt x="560" y="316"/>
                  </a:lnTo>
                  <a:lnTo>
                    <a:pt x="582" y="305"/>
                  </a:lnTo>
                  <a:lnTo>
                    <a:pt x="604" y="296"/>
                  </a:lnTo>
                  <a:lnTo>
                    <a:pt x="626" y="288"/>
                  </a:lnTo>
                  <a:lnTo>
                    <a:pt x="648" y="281"/>
                  </a:lnTo>
                  <a:lnTo>
                    <a:pt x="671" y="274"/>
                  </a:lnTo>
                  <a:lnTo>
                    <a:pt x="694" y="268"/>
                  </a:lnTo>
                  <a:lnTo>
                    <a:pt x="718" y="262"/>
                  </a:lnTo>
                  <a:lnTo>
                    <a:pt x="742" y="258"/>
                  </a:lnTo>
                  <a:lnTo>
                    <a:pt x="767" y="255"/>
                  </a:lnTo>
                  <a:lnTo>
                    <a:pt x="792" y="252"/>
                  </a:lnTo>
                  <a:lnTo>
                    <a:pt x="816" y="251"/>
                  </a:lnTo>
                  <a:lnTo>
                    <a:pt x="969" y="129"/>
                  </a:lnTo>
                  <a:lnTo>
                    <a:pt x="849" y="0"/>
                  </a:lnTo>
                  <a:lnTo>
                    <a:pt x="812" y="2"/>
                  </a:lnTo>
                  <a:lnTo>
                    <a:pt x="777" y="3"/>
                  </a:lnTo>
                  <a:lnTo>
                    <a:pt x="741" y="7"/>
                  </a:lnTo>
                  <a:lnTo>
                    <a:pt x="707" y="12"/>
                  </a:lnTo>
                  <a:lnTo>
                    <a:pt x="672" y="17"/>
                  </a:lnTo>
                  <a:lnTo>
                    <a:pt x="639" y="25"/>
                  </a:lnTo>
                  <a:lnTo>
                    <a:pt x="605" y="33"/>
                  </a:lnTo>
                  <a:lnTo>
                    <a:pt x="573" y="43"/>
                  </a:lnTo>
                  <a:lnTo>
                    <a:pt x="540" y="54"/>
                  </a:lnTo>
                  <a:lnTo>
                    <a:pt x="509" y="65"/>
                  </a:lnTo>
                  <a:lnTo>
                    <a:pt x="478" y="78"/>
                  </a:lnTo>
                  <a:lnTo>
                    <a:pt x="447" y="93"/>
                  </a:lnTo>
                  <a:lnTo>
                    <a:pt x="417" y="108"/>
                  </a:lnTo>
                  <a:lnTo>
                    <a:pt x="387" y="124"/>
                  </a:lnTo>
                  <a:lnTo>
                    <a:pt x="359" y="142"/>
                  </a:lnTo>
                  <a:lnTo>
                    <a:pt x="331" y="160"/>
                  </a:lnTo>
                  <a:lnTo>
                    <a:pt x="304" y="179"/>
                  </a:lnTo>
                  <a:lnTo>
                    <a:pt x="277" y="199"/>
                  </a:lnTo>
                  <a:lnTo>
                    <a:pt x="251" y="220"/>
                  </a:lnTo>
                  <a:lnTo>
                    <a:pt x="226" y="242"/>
                  </a:lnTo>
                  <a:lnTo>
                    <a:pt x="202" y="265"/>
                  </a:lnTo>
                  <a:lnTo>
                    <a:pt x="180" y="288"/>
                  </a:lnTo>
                  <a:lnTo>
                    <a:pt x="156" y="313"/>
                  </a:lnTo>
                  <a:lnTo>
                    <a:pt x="136" y="339"/>
                  </a:lnTo>
                  <a:lnTo>
                    <a:pt x="115" y="365"/>
                  </a:lnTo>
                  <a:lnTo>
                    <a:pt x="95" y="392"/>
                  </a:lnTo>
                  <a:lnTo>
                    <a:pt x="77" y="419"/>
                  </a:lnTo>
                  <a:lnTo>
                    <a:pt x="59" y="448"/>
                  </a:lnTo>
                  <a:lnTo>
                    <a:pt x="42" y="476"/>
                  </a:lnTo>
                  <a:lnTo>
                    <a:pt x="27" y="506"/>
                  </a:lnTo>
                  <a:lnTo>
                    <a:pt x="12" y="536"/>
                  </a:lnTo>
                  <a:lnTo>
                    <a:pt x="0" y="567"/>
                  </a:lnTo>
                  <a:lnTo>
                    <a:pt x="156" y="492"/>
                  </a:lnTo>
                  <a:lnTo>
                    <a:pt x="232" y="66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3" name="Freeform 257"/>
            <p:cNvSpPr>
              <a:spLocks/>
            </p:cNvSpPr>
            <p:nvPr/>
          </p:nvSpPr>
          <p:spPr bwMode="auto">
            <a:xfrm>
              <a:off x="4551363" y="996949"/>
              <a:ext cx="2338387" cy="2143125"/>
            </a:xfrm>
            <a:custGeom>
              <a:avLst/>
              <a:gdLst>
                <a:gd name="T0" fmla="*/ 0 w 875"/>
                <a:gd name="T1" fmla="*/ 2147483647 h 801"/>
                <a:gd name="T2" fmla="*/ 2147483647 w 875"/>
                <a:gd name="T3" fmla="*/ 2147483647 h 801"/>
                <a:gd name="T4" fmla="*/ 2147483647 w 875"/>
                <a:gd name="T5" fmla="*/ 2147483647 h 801"/>
                <a:gd name="T6" fmla="*/ 2147483647 w 875"/>
                <a:gd name="T7" fmla="*/ 2147483647 h 801"/>
                <a:gd name="T8" fmla="*/ 2147483647 w 875"/>
                <a:gd name="T9" fmla="*/ 2147483647 h 801"/>
                <a:gd name="T10" fmla="*/ 2147483647 w 875"/>
                <a:gd name="T11" fmla="*/ 2147483647 h 801"/>
                <a:gd name="T12" fmla="*/ 2147483647 w 875"/>
                <a:gd name="T13" fmla="*/ 2147483647 h 801"/>
                <a:gd name="T14" fmla="*/ 2147483647 w 875"/>
                <a:gd name="T15" fmla="*/ 2147483647 h 801"/>
                <a:gd name="T16" fmla="*/ 2147483647 w 875"/>
                <a:gd name="T17" fmla="*/ 2147483647 h 801"/>
                <a:gd name="T18" fmla="*/ 2147483647 w 875"/>
                <a:gd name="T19" fmla="*/ 2147483647 h 801"/>
                <a:gd name="T20" fmla="*/ 2147483647 w 875"/>
                <a:gd name="T21" fmla="*/ 2147483647 h 801"/>
                <a:gd name="T22" fmla="*/ 2147483647 w 875"/>
                <a:gd name="T23" fmla="*/ 2147483647 h 801"/>
                <a:gd name="T24" fmla="*/ 2147483647 w 875"/>
                <a:gd name="T25" fmla="*/ 2147483647 h 801"/>
                <a:gd name="T26" fmla="*/ 2147483647 w 875"/>
                <a:gd name="T27" fmla="*/ 2147483647 h 801"/>
                <a:gd name="T28" fmla="*/ 2147483647 w 875"/>
                <a:gd name="T29" fmla="*/ 2147483647 h 801"/>
                <a:gd name="T30" fmla="*/ 2147483647 w 875"/>
                <a:gd name="T31" fmla="*/ 2147483647 h 801"/>
                <a:gd name="T32" fmla="*/ 2147483647 w 875"/>
                <a:gd name="T33" fmla="*/ 2147483647 h 801"/>
                <a:gd name="T34" fmla="*/ 2147483647 w 875"/>
                <a:gd name="T35" fmla="*/ 2147483647 h 801"/>
                <a:gd name="T36" fmla="*/ 2147483647 w 875"/>
                <a:gd name="T37" fmla="*/ 2147483647 h 801"/>
                <a:gd name="T38" fmla="*/ 2147483647 w 875"/>
                <a:gd name="T39" fmla="*/ 2147483647 h 801"/>
                <a:gd name="T40" fmla="*/ 2147483647 w 875"/>
                <a:gd name="T41" fmla="*/ 2147483647 h 801"/>
                <a:gd name="T42" fmla="*/ 2147483647 w 875"/>
                <a:gd name="T43" fmla="*/ 2147483647 h 801"/>
                <a:gd name="T44" fmla="*/ 2147483647 w 875"/>
                <a:gd name="T45" fmla="*/ 2147483647 h 801"/>
                <a:gd name="T46" fmla="*/ 2147483647 w 875"/>
                <a:gd name="T47" fmla="*/ 2147483647 h 801"/>
                <a:gd name="T48" fmla="*/ 2147483647 w 875"/>
                <a:gd name="T49" fmla="*/ 2147483647 h 801"/>
                <a:gd name="T50" fmla="*/ 2147483647 w 875"/>
                <a:gd name="T51" fmla="*/ 2147483647 h 801"/>
                <a:gd name="T52" fmla="*/ 2147483647 w 875"/>
                <a:gd name="T53" fmla="*/ 2147483647 h 801"/>
                <a:gd name="T54" fmla="*/ 2147483647 w 875"/>
                <a:gd name="T55" fmla="*/ 2147483647 h 801"/>
                <a:gd name="T56" fmla="*/ 2147483647 w 875"/>
                <a:gd name="T57" fmla="*/ 2147483647 h 801"/>
                <a:gd name="T58" fmla="*/ 2147483647 w 875"/>
                <a:gd name="T59" fmla="*/ 2147483647 h 801"/>
                <a:gd name="T60" fmla="*/ 2147483647 w 875"/>
                <a:gd name="T61" fmla="*/ 2147483647 h 801"/>
                <a:gd name="T62" fmla="*/ 2147483647 w 875"/>
                <a:gd name="T63" fmla="*/ 2147483647 h 801"/>
                <a:gd name="T64" fmla="*/ 2147483647 w 875"/>
                <a:gd name="T65" fmla="*/ 2147483647 h 801"/>
                <a:gd name="T66" fmla="*/ 2147483647 w 875"/>
                <a:gd name="T67" fmla="*/ 2147483647 h 801"/>
                <a:gd name="T68" fmla="*/ 2147483647 w 875"/>
                <a:gd name="T69" fmla="*/ 2147483647 h 8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75"/>
                <a:gd name="T106" fmla="*/ 0 h 801"/>
                <a:gd name="T107" fmla="*/ 875 w 875"/>
                <a:gd name="T108" fmla="*/ 801 h 80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75" h="801">
                  <a:moveTo>
                    <a:pt x="0" y="249"/>
                  </a:moveTo>
                  <a:lnTo>
                    <a:pt x="0" y="249"/>
                  </a:lnTo>
                  <a:lnTo>
                    <a:pt x="26" y="249"/>
                  </a:lnTo>
                  <a:lnTo>
                    <a:pt x="53" y="251"/>
                  </a:lnTo>
                  <a:lnTo>
                    <a:pt x="79" y="254"/>
                  </a:lnTo>
                  <a:lnTo>
                    <a:pt x="105" y="258"/>
                  </a:lnTo>
                  <a:lnTo>
                    <a:pt x="131" y="262"/>
                  </a:lnTo>
                  <a:lnTo>
                    <a:pt x="156" y="268"/>
                  </a:lnTo>
                  <a:lnTo>
                    <a:pt x="180" y="275"/>
                  </a:lnTo>
                  <a:lnTo>
                    <a:pt x="205" y="282"/>
                  </a:lnTo>
                  <a:lnTo>
                    <a:pt x="228" y="290"/>
                  </a:lnTo>
                  <a:lnTo>
                    <a:pt x="253" y="299"/>
                  </a:lnTo>
                  <a:lnTo>
                    <a:pt x="275" y="310"/>
                  </a:lnTo>
                  <a:lnTo>
                    <a:pt x="298" y="320"/>
                  </a:lnTo>
                  <a:lnTo>
                    <a:pt x="320" y="333"/>
                  </a:lnTo>
                  <a:lnTo>
                    <a:pt x="341" y="345"/>
                  </a:lnTo>
                  <a:lnTo>
                    <a:pt x="363" y="359"/>
                  </a:lnTo>
                  <a:lnTo>
                    <a:pt x="384" y="372"/>
                  </a:lnTo>
                  <a:lnTo>
                    <a:pt x="403" y="387"/>
                  </a:lnTo>
                  <a:lnTo>
                    <a:pt x="423" y="403"/>
                  </a:lnTo>
                  <a:lnTo>
                    <a:pt x="441" y="419"/>
                  </a:lnTo>
                  <a:lnTo>
                    <a:pt x="459" y="435"/>
                  </a:lnTo>
                  <a:lnTo>
                    <a:pt x="477" y="454"/>
                  </a:lnTo>
                  <a:lnTo>
                    <a:pt x="494" y="472"/>
                  </a:lnTo>
                  <a:lnTo>
                    <a:pt x="510" y="491"/>
                  </a:lnTo>
                  <a:lnTo>
                    <a:pt x="525" y="511"/>
                  </a:lnTo>
                  <a:lnTo>
                    <a:pt x="540" y="530"/>
                  </a:lnTo>
                  <a:lnTo>
                    <a:pt x="554" y="551"/>
                  </a:lnTo>
                  <a:lnTo>
                    <a:pt x="567" y="572"/>
                  </a:lnTo>
                  <a:lnTo>
                    <a:pt x="580" y="594"/>
                  </a:lnTo>
                  <a:lnTo>
                    <a:pt x="591" y="616"/>
                  </a:lnTo>
                  <a:lnTo>
                    <a:pt x="602" y="638"/>
                  </a:lnTo>
                  <a:lnTo>
                    <a:pt x="611" y="661"/>
                  </a:lnTo>
                  <a:lnTo>
                    <a:pt x="620" y="684"/>
                  </a:lnTo>
                  <a:lnTo>
                    <a:pt x="778" y="801"/>
                  </a:lnTo>
                  <a:lnTo>
                    <a:pt x="875" y="652"/>
                  </a:lnTo>
                  <a:lnTo>
                    <a:pt x="864" y="618"/>
                  </a:lnTo>
                  <a:lnTo>
                    <a:pt x="852" y="584"/>
                  </a:lnTo>
                  <a:lnTo>
                    <a:pt x="839" y="552"/>
                  </a:lnTo>
                  <a:lnTo>
                    <a:pt x="823" y="520"/>
                  </a:lnTo>
                  <a:lnTo>
                    <a:pt x="808" y="487"/>
                  </a:lnTo>
                  <a:lnTo>
                    <a:pt x="791" y="457"/>
                  </a:lnTo>
                  <a:lnTo>
                    <a:pt x="773" y="426"/>
                  </a:lnTo>
                  <a:lnTo>
                    <a:pt x="753" y="398"/>
                  </a:lnTo>
                  <a:lnTo>
                    <a:pt x="733" y="369"/>
                  </a:lnTo>
                  <a:lnTo>
                    <a:pt x="712" y="341"/>
                  </a:lnTo>
                  <a:lnTo>
                    <a:pt x="689" y="314"/>
                  </a:lnTo>
                  <a:lnTo>
                    <a:pt x="665" y="288"/>
                  </a:lnTo>
                  <a:lnTo>
                    <a:pt x="641" y="263"/>
                  </a:lnTo>
                  <a:lnTo>
                    <a:pt x="616" y="238"/>
                  </a:lnTo>
                  <a:lnTo>
                    <a:pt x="589" y="215"/>
                  </a:lnTo>
                  <a:lnTo>
                    <a:pt x="562" y="193"/>
                  </a:lnTo>
                  <a:lnTo>
                    <a:pt x="534" y="172"/>
                  </a:lnTo>
                  <a:lnTo>
                    <a:pt x="505" y="153"/>
                  </a:lnTo>
                  <a:lnTo>
                    <a:pt x="475" y="133"/>
                  </a:lnTo>
                  <a:lnTo>
                    <a:pt x="445" y="115"/>
                  </a:lnTo>
                  <a:lnTo>
                    <a:pt x="412" y="98"/>
                  </a:lnTo>
                  <a:lnTo>
                    <a:pt x="381" y="83"/>
                  </a:lnTo>
                  <a:lnTo>
                    <a:pt x="348" y="69"/>
                  </a:lnTo>
                  <a:lnTo>
                    <a:pt x="315" y="56"/>
                  </a:lnTo>
                  <a:lnTo>
                    <a:pt x="280" y="44"/>
                  </a:lnTo>
                  <a:lnTo>
                    <a:pt x="247" y="33"/>
                  </a:lnTo>
                  <a:lnTo>
                    <a:pt x="212" y="24"/>
                  </a:lnTo>
                  <a:lnTo>
                    <a:pt x="175" y="17"/>
                  </a:lnTo>
                  <a:lnTo>
                    <a:pt x="139" y="10"/>
                  </a:lnTo>
                  <a:lnTo>
                    <a:pt x="103" y="5"/>
                  </a:lnTo>
                  <a:lnTo>
                    <a:pt x="65" y="1"/>
                  </a:lnTo>
                  <a:lnTo>
                    <a:pt x="27" y="0"/>
                  </a:lnTo>
                  <a:lnTo>
                    <a:pt x="149" y="128"/>
                  </a:lnTo>
                  <a:lnTo>
                    <a:pt x="0" y="24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4" name="Freeform 258"/>
            <p:cNvSpPr>
              <a:spLocks/>
            </p:cNvSpPr>
            <p:nvPr/>
          </p:nvSpPr>
          <p:spPr bwMode="auto">
            <a:xfrm>
              <a:off x="5603875" y="2825749"/>
              <a:ext cx="1381125" cy="2466976"/>
            </a:xfrm>
            <a:custGeom>
              <a:avLst/>
              <a:gdLst>
                <a:gd name="T0" fmla="*/ 2147483647 w 516"/>
                <a:gd name="T1" fmla="*/ 2147483647 h 922"/>
                <a:gd name="T2" fmla="*/ 2147483647 w 516"/>
                <a:gd name="T3" fmla="*/ 2147483647 h 922"/>
                <a:gd name="T4" fmla="*/ 2147483647 w 516"/>
                <a:gd name="T5" fmla="*/ 2147483647 h 922"/>
                <a:gd name="T6" fmla="*/ 2147483647 w 516"/>
                <a:gd name="T7" fmla="*/ 2147483647 h 922"/>
                <a:gd name="T8" fmla="*/ 2147483647 w 516"/>
                <a:gd name="T9" fmla="*/ 2147483647 h 922"/>
                <a:gd name="T10" fmla="*/ 2147483647 w 516"/>
                <a:gd name="T11" fmla="*/ 2147483647 h 922"/>
                <a:gd name="T12" fmla="*/ 2147483647 w 516"/>
                <a:gd name="T13" fmla="*/ 2147483647 h 922"/>
                <a:gd name="T14" fmla="*/ 2147483647 w 516"/>
                <a:gd name="T15" fmla="*/ 2147483647 h 922"/>
                <a:gd name="T16" fmla="*/ 2147483647 w 516"/>
                <a:gd name="T17" fmla="*/ 2147483647 h 922"/>
                <a:gd name="T18" fmla="*/ 2147483647 w 516"/>
                <a:gd name="T19" fmla="*/ 0 h 922"/>
                <a:gd name="T20" fmla="*/ 2147483647 w 516"/>
                <a:gd name="T21" fmla="*/ 2147483647 h 922"/>
                <a:gd name="T22" fmla="*/ 2147483647 w 516"/>
                <a:gd name="T23" fmla="*/ 2147483647 h 922"/>
                <a:gd name="T24" fmla="*/ 2147483647 w 516"/>
                <a:gd name="T25" fmla="*/ 2147483647 h 922"/>
                <a:gd name="T26" fmla="*/ 2147483647 w 516"/>
                <a:gd name="T27" fmla="*/ 2147483647 h 922"/>
                <a:gd name="T28" fmla="*/ 2147483647 w 516"/>
                <a:gd name="T29" fmla="*/ 2147483647 h 922"/>
                <a:gd name="T30" fmla="*/ 2147483647 w 516"/>
                <a:gd name="T31" fmla="*/ 2147483647 h 922"/>
                <a:gd name="T32" fmla="*/ 2147483647 w 516"/>
                <a:gd name="T33" fmla="*/ 2147483647 h 922"/>
                <a:gd name="T34" fmla="*/ 2147483647 w 516"/>
                <a:gd name="T35" fmla="*/ 2147483647 h 922"/>
                <a:gd name="T36" fmla="*/ 2147483647 w 516"/>
                <a:gd name="T37" fmla="*/ 2147483647 h 922"/>
                <a:gd name="T38" fmla="*/ 2147483647 w 516"/>
                <a:gd name="T39" fmla="*/ 2147483647 h 922"/>
                <a:gd name="T40" fmla="*/ 2147483647 w 516"/>
                <a:gd name="T41" fmla="*/ 2147483647 h 922"/>
                <a:gd name="T42" fmla="*/ 2147483647 w 516"/>
                <a:gd name="T43" fmla="*/ 2147483647 h 922"/>
                <a:gd name="T44" fmla="*/ 2147483647 w 516"/>
                <a:gd name="T45" fmla="*/ 2147483647 h 922"/>
                <a:gd name="T46" fmla="*/ 2147483647 w 516"/>
                <a:gd name="T47" fmla="*/ 2147483647 h 922"/>
                <a:gd name="T48" fmla="*/ 2147483647 w 516"/>
                <a:gd name="T49" fmla="*/ 2147483647 h 922"/>
                <a:gd name="T50" fmla="*/ 2147483647 w 516"/>
                <a:gd name="T51" fmla="*/ 2147483647 h 922"/>
                <a:gd name="T52" fmla="*/ 2147483647 w 516"/>
                <a:gd name="T53" fmla="*/ 2147483647 h 922"/>
                <a:gd name="T54" fmla="*/ 2147483647 w 516"/>
                <a:gd name="T55" fmla="*/ 2147483647 h 922"/>
                <a:gd name="T56" fmla="*/ 2147483647 w 516"/>
                <a:gd name="T57" fmla="*/ 2147483647 h 922"/>
                <a:gd name="T58" fmla="*/ 2147483647 w 516"/>
                <a:gd name="T59" fmla="*/ 2147483647 h 922"/>
                <a:gd name="T60" fmla="*/ 2147483647 w 516"/>
                <a:gd name="T61" fmla="*/ 2147483647 h 922"/>
                <a:gd name="T62" fmla="*/ 2147483647 w 516"/>
                <a:gd name="T63" fmla="*/ 2147483647 h 922"/>
                <a:gd name="T64" fmla="*/ 2147483647 w 516"/>
                <a:gd name="T65" fmla="*/ 2147483647 h 922"/>
                <a:gd name="T66" fmla="*/ 2147483647 w 516"/>
                <a:gd name="T67" fmla="*/ 2147483647 h 922"/>
                <a:gd name="T68" fmla="*/ 2147483647 w 516"/>
                <a:gd name="T69" fmla="*/ 2147483647 h 922"/>
                <a:gd name="T70" fmla="*/ 2147483647 w 516"/>
                <a:gd name="T71" fmla="*/ 2147483647 h 922"/>
                <a:gd name="T72" fmla="*/ 2147483647 w 516"/>
                <a:gd name="T73" fmla="*/ 2147483647 h 922"/>
                <a:gd name="T74" fmla="*/ 2147483647 w 516"/>
                <a:gd name="T75" fmla="*/ 2147483647 h 922"/>
                <a:gd name="T76" fmla="*/ 0 w 516"/>
                <a:gd name="T77" fmla="*/ 2147483647 h 922"/>
                <a:gd name="T78" fmla="*/ 2147483647 w 516"/>
                <a:gd name="T79" fmla="*/ 2147483647 h 922"/>
                <a:gd name="T80" fmla="*/ 2147483647 w 516"/>
                <a:gd name="T81" fmla="*/ 2147483647 h 922"/>
                <a:gd name="T82" fmla="*/ 2147483647 w 516"/>
                <a:gd name="T83" fmla="*/ 2147483647 h 922"/>
                <a:gd name="T84" fmla="*/ 2147483647 w 516"/>
                <a:gd name="T85" fmla="*/ 2147483647 h 922"/>
                <a:gd name="T86" fmla="*/ 2147483647 w 516"/>
                <a:gd name="T87" fmla="*/ 2147483647 h 922"/>
                <a:gd name="T88" fmla="*/ 2147483647 w 516"/>
                <a:gd name="T89" fmla="*/ 2147483647 h 922"/>
                <a:gd name="T90" fmla="*/ 2147483647 w 516"/>
                <a:gd name="T91" fmla="*/ 2147483647 h 922"/>
                <a:gd name="T92" fmla="*/ 2147483647 w 516"/>
                <a:gd name="T93" fmla="*/ 2147483647 h 922"/>
                <a:gd name="T94" fmla="*/ 2147483647 w 516"/>
                <a:gd name="T95" fmla="*/ 2147483647 h 922"/>
                <a:gd name="T96" fmla="*/ 2147483647 w 516"/>
                <a:gd name="T97" fmla="*/ 2147483647 h 922"/>
                <a:gd name="T98" fmla="*/ 2147483647 w 516"/>
                <a:gd name="T99" fmla="*/ 2147483647 h 922"/>
                <a:gd name="T100" fmla="*/ 2147483647 w 516"/>
                <a:gd name="T101" fmla="*/ 2147483647 h 922"/>
                <a:gd name="T102" fmla="*/ 2147483647 w 516"/>
                <a:gd name="T103" fmla="*/ 2147483647 h 922"/>
                <a:gd name="T104" fmla="*/ 2147483647 w 516"/>
                <a:gd name="T105" fmla="*/ 2147483647 h 922"/>
                <a:gd name="T106" fmla="*/ 2147483647 w 516"/>
                <a:gd name="T107" fmla="*/ 2147483647 h 922"/>
                <a:gd name="T108" fmla="*/ 2147483647 w 516"/>
                <a:gd name="T109" fmla="*/ 2147483647 h 922"/>
                <a:gd name="T110" fmla="*/ 2147483647 w 516"/>
                <a:gd name="T111" fmla="*/ 2147483647 h 922"/>
                <a:gd name="T112" fmla="*/ 2147483647 w 516"/>
                <a:gd name="T113" fmla="*/ 2147483647 h 922"/>
                <a:gd name="T114" fmla="*/ 2147483647 w 516"/>
                <a:gd name="T115" fmla="*/ 2147483647 h 92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6"/>
                <a:gd name="T175" fmla="*/ 0 h 922"/>
                <a:gd name="T176" fmla="*/ 516 w 516"/>
                <a:gd name="T177" fmla="*/ 922 h 92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6" h="922">
                  <a:moveTo>
                    <a:pt x="516" y="221"/>
                  </a:moveTo>
                  <a:lnTo>
                    <a:pt x="516" y="221"/>
                  </a:lnTo>
                  <a:lnTo>
                    <a:pt x="516" y="192"/>
                  </a:lnTo>
                  <a:lnTo>
                    <a:pt x="515" y="164"/>
                  </a:lnTo>
                  <a:lnTo>
                    <a:pt x="512" y="136"/>
                  </a:lnTo>
                  <a:lnTo>
                    <a:pt x="510" y="108"/>
                  </a:lnTo>
                  <a:lnTo>
                    <a:pt x="506" y="81"/>
                  </a:lnTo>
                  <a:lnTo>
                    <a:pt x="501" y="53"/>
                  </a:lnTo>
                  <a:lnTo>
                    <a:pt x="496" y="26"/>
                  </a:lnTo>
                  <a:lnTo>
                    <a:pt x="489" y="0"/>
                  </a:lnTo>
                  <a:lnTo>
                    <a:pt x="391" y="152"/>
                  </a:lnTo>
                  <a:lnTo>
                    <a:pt x="239" y="39"/>
                  </a:lnTo>
                  <a:lnTo>
                    <a:pt x="245" y="61"/>
                  </a:lnTo>
                  <a:lnTo>
                    <a:pt x="251" y="83"/>
                  </a:lnTo>
                  <a:lnTo>
                    <a:pt x="254" y="105"/>
                  </a:lnTo>
                  <a:lnTo>
                    <a:pt x="258" y="129"/>
                  </a:lnTo>
                  <a:lnTo>
                    <a:pt x="261" y="151"/>
                  </a:lnTo>
                  <a:lnTo>
                    <a:pt x="264" y="174"/>
                  </a:lnTo>
                  <a:lnTo>
                    <a:pt x="265" y="197"/>
                  </a:lnTo>
                  <a:lnTo>
                    <a:pt x="265" y="221"/>
                  </a:lnTo>
                  <a:lnTo>
                    <a:pt x="264" y="258"/>
                  </a:lnTo>
                  <a:lnTo>
                    <a:pt x="261" y="295"/>
                  </a:lnTo>
                  <a:lnTo>
                    <a:pt x="256" y="331"/>
                  </a:lnTo>
                  <a:lnTo>
                    <a:pt x="249" y="366"/>
                  </a:lnTo>
                  <a:lnTo>
                    <a:pt x="240" y="400"/>
                  </a:lnTo>
                  <a:lnTo>
                    <a:pt x="228" y="433"/>
                  </a:lnTo>
                  <a:lnTo>
                    <a:pt x="217" y="467"/>
                  </a:lnTo>
                  <a:lnTo>
                    <a:pt x="203" y="499"/>
                  </a:lnTo>
                  <a:lnTo>
                    <a:pt x="187" y="531"/>
                  </a:lnTo>
                  <a:lnTo>
                    <a:pt x="169" y="560"/>
                  </a:lnTo>
                  <a:lnTo>
                    <a:pt x="151" y="590"/>
                  </a:lnTo>
                  <a:lnTo>
                    <a:pt x="130" y="617"/>
                  </a:lnTo>
                  <a:lnTo>
                    <a:pt x="108" y="645"/>
                  </a:lnTo>
                  <a:lnTo>
                    <a:pt x="85" y="671"/>
                  </a:lnTo>
                  <a:lnTo>
                    <a:pt x="60" y="695"/>
                  </a:lnTo>
                  <a:lnTo>
                    <a:pt x="34" y="719"/>
                  </a:lnTo>
                  <a:lnTo>
                    <a:pt x="0" y="899"/>
                  </a:lnTo>
                  <a:lnTo>
                    <a:pt x="181" y="922"/>
                  </a:lnTo>
                  <a:lnTo>
                    <a:pt x="218" y="890"/>
                  </a:lnTo>
                  <a:lnTo>
                    <a:pt x="254" y="856"/>
                  </a:lnTo>
                  <a:lnTo>
                    <a:pt x="288" y="820"/>
                  </a:lnTo>
                  <a:lnTo>
                    <a:pt x="319" y="782"/>
                  </a:lnTo>
                  <a:lnTo>
                    <a:pt x="349" y="743"/>
                  </a:lnTo>
                  <a:lnTo>
                    <a:pt x="378" y="702"/>
                  </a:lnTo>
                  <a:lnTo>
                    <a:pt x="402" y="659"/>
                  </a:lnTo>
                  <a:lnTo>
                    <a:pt x="426" y="615"/>
                  </a:lnTo>
                  <a:lnTo>
                    <a:pt x="446" y="569"/>
                  </a:lnTo>
                  <a:lnTo>
                    <a:pt x="464" y="523"/>
                  </a:lnTo>
                  <a:lnTo>
                    <a:pt x="480" y="475"/>
                  </a:lnTo>
                  <a:lnTo>
                    <a:pt x="493" y="427"/>
                  </a:lnTo>
                  <a:lnTo>
                    <a:pt x="503" y="376"/>
                  </a:lnTo>
                  <a:lnTo>
                    <a:pt x="511" y="326"/>
                  </a:lnTo>
                  <a:lnTo>
                    <a:pt x="515" y="274"/>
                  </a:lnTo>
                  <a:lnTo>
                    <a:pt x="516" y="22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5" name="Freeform 259"/>
            <p:cNvSpPr>
              <a:spLocks/>
            </p:cNvSpPr>
            <p:nvPr/>
          </p:nvSpPr>
          <p:spPr bwMode="auto">
            <a:xfrm>
              <a:off x="2955926" y="4810125"/>
              <a:ext cx="3057525" cy="1030288"/>
            </a:xfrm>
            <a:custGeom>
              <a:avLst/>
              <a:gdLst>
                <a:gd name="T0" fmla="*/ 2147483647 w 1143"/>
                <a:gd name="T1" fmla="*/ 0 h 385"/>
                <a:gd name="T2" fmla="*/ 2147483647 w 1143"/>
                <a:gd name="T3" fmla="*/ 2147483647 h 385"/>
                <a:gd name="T4" fmla="*/ 2147483647 w 1143"/>
                <a:gd name="T5" fmla="*/ 2147483647 h 385"/>
                <a:gd name="T6" fmla="*/ 2147483647 w 1143"/>
                <a:gd name="T7" fmla="*/ 2147483647 h 385"/>
                <a:gd name="T8" fmla="*/ 2147483647 w 1143"/>
                <a:gd name="T9" fmla="*/ 2147483647 h 385"/>
                <a:gd name="T10" fmla="*/ 2147483647 w 1143"/>
                <a:gd name="T11" fmla="*/ 2147483647 h 385"/>
                <a:gd name="T12" fmla="*/ 2147483647 w 1143"/>
                <a:gd name="T13" fmla="*/ 2147483647 h 385"/>
                <a:gd name="T14" fmla="*/ 2147483647 w 1143"/>
                <a:gd name="T15" fmla="*/ 2147483647 h 385"/>
                <a:gd name="T16" fmla="*/ 2147483647 w 1143"/>
                <a:gd name="T17" fmla="*/ 2147483647 h 385"/>
                <a:gd name="T18" fmla="*/ 2147483647 w 1143"/>
                <a:gd name="T19" fmla="*/ 2147483647 h 385"/>
                <a:gd name="T20" fmla="*/ 2147483647 w 1143"/>
                <a:gd name="T21" fmla="*/ 2147483647 h 385"/>
                <a:gd name="T22" fmla="*/ 2147483647 w 1143"/>
                <a:gd name="T23" fmla="*/ 2147483647 h 385"/>
                <a:gd name="T24" fmla="*/ 2147483647 w 1143"/>
                <a:gd name="T25" fmla="*/ 2147483647 h 385"/>
                <a:gd name="T26" fmla="*/ 2147483647 w 1143"/>
                <a:gd name="T27" fmla="*/ 2147483647 h 385"/>
                <a:gd name="T28" fmla="*/ 2147483647 w 1143"/>
                <a:gd name="T29" fmla="*/ 2147483647 h 385"/>
                <a:gd name="T30" fmla="*/ 2147483647 w 1143"/>
                <a:gd name="T31" fmla="*/ 2147483647 h 385"/>
                <a:gd name="T32" fmla="*/ 2147483647 w 1143"/>
                <a:gd name="T33" fmla="*/ 2147483647 h 385"/>
                <a:gd name="T34" fmla="*/ 0 w 1143"/>
                <a:gd name="T35" fmla="*/ 2147483647 h 385"/>
                <a:gd name="T36" fmla="*/ 2147483647 w 1143"/>
                <a:gd name="T37" fmla="*/ 2147483647 h 385"/>
                <a:gd name="T38" fmla="*/ 2147483647 w 1143"/>
                <a:gd name="T39" fmla="*/ 2147483647 h 385"/>
                <a:gd name="T40" fmla="*/ 2147483647 w 1143"/>
                <a:gd name="T41" fmla="*/ 2147483647 h 385"/>
                <a:gd name="T42" fmla="*/ 2147483647 w 1143"/>
                <a:gd name="T43" fmla="*/ 2147483647 h 385"/>
                <a:gd name="T44" fmla="*/ 2147483647 w 1143"/>
                <a:gd name="T45" fmla="*/ 2147483647 h 385"/>
                <a:gd name="T46" fmla="*/ 2147483647 w 1143"/>
                <a:gd name="T47" fmla="*/ 2147483647 h 385"/>
                <a:gd name="T48" fmla="*/ 2147483647 w 1143"/>
                <a:gd name="T49" fmla="*/ 2147483647 h 385"/>
                <a:gd name="T50" fmla="*/ 2147483647 w 1143"/>
                <a:gd name="T51" fmla="*/ 2147483647 h 385"/>
                <a:gd name="T52" fmla="*/ 2147483647 w 1143"/>
                <a:gd name="T53" fmla="*/ 2147483647 h 385"/>
                <a:gd name="T54" fmla="*/ 2147483647 w 1143"/>
                <a:gd name="T55" fmla="*/ 2147483647 h 385"/>
                <a:gd name="T56" fmla="*/ 2147483647 w 1143"/>
                <a:gd name="T57" fmla="*/ 2147483647 h 385"/>
                <a:gd name="T58" fmla="*/ 2147483647 w 1143"/>
                <a:gd name="T59" fmla="*/ 2147483647 h 385"/>
                <a:gd name="T60" fmla="*/ 2147483647 w 1143"/>
                <a:gd name="T61" fmla="*/ 2147483647 h 385"/>
                <a:gd name="T62" fmla="*/ 2147483647 w 1143"/>
                <a:gd name="T63" fmla="*/ 2147483647 h 385"/>
                <a:gd name="T64" fmla="*/ 2147483647 w 1143"/>
                <a:gd name="T65" fmla="*/ 2147483647 h 385"/>
                <a:gd name="T66" fmla="*/ 2147483647 w 1143"/>
                <a:gd name="T67" fmla="*/ 2147483647 h 385"/>
                <a:gd name="T68" fmla="*/ 2147483647 w 1143"/>
                <a:gd name="T69" fmla="*/ 2147483647 h 385"/>
                <a:gd name="T70" fmla="*/ 2147483647 w 1143"/>
                <a:gd name="T71" fmla="*/ 2147483647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3"/>
                <a:gd name="T109" fmla="*/ 0 h 385"/>
                <a:gd name="T110" fmla="*/ 1143 w 1143"/>
                <a:gd name="T111" fmla="*/ 385 h 38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3" h="385">
                  <a:moveTo>
                    <a:pt x="996" y="0"/>
                  </a:moveTo>
                  <a:lnTo>
                    <a:pt x="996" y="0"/>
                  </a:lnTo>
                  <a:lnTo>
                    <a:pt x="975" y="15"/>
                  </a:lnTo>
                  <a:lnTo>
                    <a:pt x="953" y="30"/>
                  </a:lnTo>
                  <a:lnTo>
                    <a:pt x="929" y="44"/>
                  </a:lnTo>
                  <a:lnTo>
                    <a:pt x="906" y="57"/>
                  </a:lnTo>
                  <a:lnTo>
                    <a:pt x="883" y="69"/>
                  </a:lnTo>
                  <a:lnTo>
                    <a:pt x="858" y="80"/>
                  </a:lnTo>
                  <a:lnTo>
                    <a:pt x="833" y="91"/>
                  </a:lnTo>
                  <a:lnTo>
                    <a:pt x="808" y="100"/>
                  </a:lnTo>
                  <a:lnTo>
                    <a:pt x="783" y="108"/>
                  </a:lnTo>
                  <a:lnTo>
                    <a:pt x="756" y="115"/>
                  </a:lnTo>
                  <a:lnTo>
                    <a:pt x="730" y="122"/>
                  </a:lnTo>
                  <a:lnTo>
                    <a:pt x="702" y="127"/>
                  </a:lnTo>
                  <a:lnTo>
                    <a:pt x="675" y="131"/>
                  </a:lnTo>
                  <a:lnTo>
                    <a:pt x="647" y="133"/>
                  </a:lnTo>
                  <a:lnTo>
                    <a:pt x="618" y="136"/>
                  </a:lnTo>
                  <a:lnTo>
                    <a:pt x="590" y="136"/>
                  </a:lnTo>
                  <a:lnTo>
                    <a:pt x="562" y="136"/>
                  </a:lnTo>
                  <a:lnTo>
                    <a:pt x="534" y="133"/>
                  </a:lnTo>
                  <a:lnTo>
                    <a:pt x="507" y="131"/>
                  </a:lnTo>
                  <a:lnTo>
                    <a:pt x="480" y="127"/>
                  </a:lnTo>
                  <a:lnTo>
                    <a:pt x="454" y="122"/>
                  </a:lnTo>
                  <a:lnTo>
                    <a:pt x="426" y="115"/>
                  </a:lnTo>
                  <a:lnTo>
                    <a:pt x="400" y="109"/>
                  </a:lnTo>
                  <a:lnTo>
                    <a:pt x="374" y="101"/>
                  </a:lnTo>
                  <a:lnTo>
                    <a:pt x="350" y="92"/>
                  </a:lnTo>
                  <a:lnTo>
                    <a:pt x="325" y="82"/>
                  </a:lnTo>
                  <a:lnTo>
                    <a:pt x="302" y="71"/>
                  </a:lnTo>
                  <a:lnTo>
                    <a:pt x="277" y="58"/>
                  </a:lnTo>
                  <a:lnTo>
                    <a:pt x="255" y="47"/>
                  </a:lnTo>
                  <a:lnTo>
                    <a:pt x="232" y="32"/>
                  </a:lnTo>
                  <a:lnTo>
                    <a:pt x="211" y="18"/>
                  </a:lnTo>
                  <a:lnTo>
                    <a:pt x="189" y="3"/>
                  </a:lnTo>
                  <a:lnTo>
                    <a:pt x="0" y="26"/>
                  </a:lnTo>
                  <a:lnTo>
                    <a:pt x="27" y="193"/>
                  </a:lnTo>
                  <a:lnTo>
                    <a:pt x="56" y="215"/>
                  </a:lnTo>
                  <a:lnTo>
                    <a:pt x="87" y="236"/>
                  </a:lnTo>
                  <a:lnTo>
                    <a:pt x="118" y="255"/>
                  </a:lnTo>
                  <a:lnTo>
                    <a:pt x="150" y="273"/>
                  </a:lnTo>
                  <a:lnTo>
                    <a:pt x="184" y="292"/>
                  </a:lnTo>
                  <a:lnTo>
                    <a:pt x="218" y="307"/>
                  </a:lnTo>
                  <a:lnTo>
                    <a:pt x="251" y="321"/>
                  </a:lnTo>
                  <a:lnTo>
                    <a:pt x="286" y="334"/>
                  </a:lnTo>
                  <a:lnTo>
                    <a:pt x="323" y="346"/>
                  </a:lnTo>
                  <a:lnTo>
                    <a:pt x="359" y="356"/>
                  </a:lnTo>
                  <a:lnTo>
                    <a:pt x="397" y="366"/>
                  </a:lnTo>
                  <a:lnTo>
                    <a:pt x="434" y="372"/>
                  </a:lnTo>
                  <a:lnTo>
                    <a:pt x="473" y="377"/>
                  </a:lnTo>
                  <a:lnTo>
                    <a:pt x="512" y="382"/>
                  </a:lnTo>
                  <a:lnTo>
                    <a:pt x="551" y="385"/>
                  </a:lnTo>
                  <a:lnTo>
                    <a:pt x="590" y="385"/>
                  </a:lnTo>
                  <a:lnTo>
                    <a:pt x="629" y="385"/>
                  </a:lnTo>
                  <a:lnTo>
                    <a:pt x="667" y="382"/>
                  </a:lnTo>
                  <a:lnTo>
                    <a:pt x="705" y="378"/>
                  </a:lnTo>
                  <a:lnTo>
                    <a:pt x="743" y="373"/>
                  </a:lnTo>
                  <a:lnTo>
                    <a:pt x="780" y="366"/>
                  </a:lnTo>
                  <a:lnTo>
                    <a:pt x="817" y="358"/>
                  </a:lnTo>
                  <a:lnTo>
                    <a:pt x="852" y="347"/>
                  </a:lnTo>
                  <a:lnTo>
                    <a:pt x="887" y="337"/>
                  </a:lnTo>
                  <a:lnTo>
                    <a:pt x="922" y="324"/>
                  </a:lnTo>
                  <a:lnTo>
                    <a:pt x="955" y="310"/>
                  </a:lnTo>
                  <a:lnTo>
                    <a:pt x="989" y="296"/>
                  </a:lnTo>
                  <a:lnTo>
                    <a:pt x="1021" y="279"/>
                  </a:lnTo>
                  <a:lnTo>
                    <a:pt x="1054" y="262"/>
                  </a:lnTo>
                  <a:lnTo>
                    <a:pt x="1084" y="242"/>
                  </a:lnTo>
                  <a:lnTo>
                    <a:pt x="1115" y="223"/>
                  </a:lnTo>
                  <a:lnTo>
                    <a:pt x="1143" y="201"/>
                  </a:lnTo>
                  <a:lnTo>
                    <a:pt x="962" y="178"/>
                  </a:lnTo>
                  <a:lnTo>
                    <a:pt x="99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6" name="Freeform 260"/>
            <p:cNvSpPr>
              <a:spLocks/>
            </p:cNvSpPr>
            <p:nvPr/>
          </p:nvSpPr>
          <p:spPr bwMode="auto">
            <a:xfrm>
              <a:off x="2081213" y="2392363"/>
              <a:ext cx="1309686" cy="2873375"/>
            </a:xfrm>
            <a:custGeom>
              <a:avLst/>
              <a:gdLst>
                <a:gd name="T0" fmla="*/ 2147483647 w 490"/>
                <a:gd name="T1" fmla="*/ 2147483647 h 1074"/>
                <a:gd name="T2" fmla="*/ 2147483647 w 490"/>
                <a:gd name="T3" fmla="*/ 2147483647 h 1074"/>
                <a:gd name="T4" fmla="*/ 2147483647 w 490"/>
                <a:gd name="T5" fmla="*/ 2147483647 h 1074"/>
                <a:gd name="T6" fmla="*/ 2147483647 w 490"/>
                <a:gd name="T7" fmla="*/ 2147483647 h 1074"/>
                <a:gd name="T8" fmla="*/ 2147483647 w 490"/>
                <a:gd name="T9" fmla="*/ 2147483647 h 1074"/>
                <a:gd name="T10" fmla="*/ 2147483647 w 490"/>
                <a:gd name="T11" fmla="*/ 2147483647 h 1074"/>
                <a:gd name="T12" fmla="*/ 2147483647 w 490"/>
                <a:gd name="T13" fmla="*/ 2147483647 h 1074"/>
                <a:gd name="T14" fmla="*/ 2147483647 w 490"/>
                <a:gd name="T15" fmla="*/ 2147483647 h 1074"/>
                <a:gd name="T16" fmla="*/ 2147483647 w 490"/>
                <a:gd name="T17" fmla="*/ 2147483647 h 1074"/>
                <a:gd name="T18" fmla="*/ 2147483647 w 490"/>
                <a:gd name="T19" fmla="*/ 2147483647 h 1074"/>
                <a:gd name="T20" fmla="*/ 2147483647 w 490"/>
                <a:gd name="T21" fmla="*/ 2147483647 h 1074"/>
                <a:gd name="T22" fmla="*/ 2147483647 w 490"/>
                <a:gd name="T23" fmla="*/ 2147483647 h 1074"/>
                <a:gd name="T24" fmla="*/ 2147483647 w 490"/>
                <a:gd name="T25" fmla="*/ 2147483647 h 1074"/>
                <a:gd name="T26" fmla="*/ 2147483647 w 490"/>
                <a:gd name="T27" fmla="*/ 2147483647 h 1074"/>
                <a:gd name="T28" fmla="*/ 2147483647 w 490"/>
                <a:gd name="T29" fmla="*/ 2147483647 h 1074"/>
                <a:gd name="T30" fmla="*/ 2147483647 w 490"/>
                <a:gd name="T31" fmla="*/ 2147483647 h 1074"/>
                <a:gd name="T32" fmla="*/ 2147483647 w 490"/>
                <a:gd name="T33" fmla="*/ 2147483647 h 1074"/>
                <a:gd name="T34" fmla="*/ 2147483647 w 490"/>
                <a:gd name="T35" fmla="*/ 2147483647 h 1074"/>
                <a:gd name="T36" fmla="*/ 2147483647 w 490"/>
                <a:gd name="T37" fmla="*/ 2147483647 h 1074"/>
                <a:gd name="T38" fmla="*/ 2147483647 w 490"/>
                <a:gd name="T39" fmla="*/ 2147483647 h 1074"/>
                <a:gd name="T40" fmla="*/ 2147483647 w 490"/>
                <a:gd name="T41" fmla="*/ 2147483647 h 1074"/>
                <a:gd name="T42" fmla="*/ 2147483647 w 490"/>
                <a:gd name="T43" fmla="*/ 2147483647 h 1074"/>
                <a:gd name="T44" fmla="*/ 2147483647 w 490"/>
                <a:gd name="T45" fmla="*/ 2147483647 h 1074"/>
                <a:gd name="T46" fmla="*/ 2147483647 w 490"/>
                <a:gd name="T47" fmla="*/ 2147483647 h 1074"/>
                <a:gd name="T48" fmla="*/ 2147483647 w 490"/>
                <a:gd name="T49" fmla="*/ 2147483647 h 1074"/>
                <a:gd name="T50" fmla="*/ 2147483647 w 490"/>
                <a:gd name="T51" fmla="*/ 2147483647 h 1074"/>
                <a:gd name="T52" fmla="*/ 2147483647 w 490"/>
                <a:gd name="T53" fmla="*/ 2147483647 h 1074"/>
                <a:gd name="T54" fmla="*/ 2147483647 w 490"/>
                <a:gd name="T55" fmla="*/ 0 h 1074"/>
                <a:gd name="T56" fmla="*/ 2147483647 w 490"/>
                <a:gd name="T57" fmla="*/ 2147483647 h 1074"/>
                <a:gd name="T58" fmla="*/ 2147483647 w 490"/>
                <a:gd name="T59" fmla="*/ 2147483647 h 1074"/>
                <a:gd name="T60" fmla="*/ 2147483647 w 490"/>
                <a:gd name="T61" fmla="*/ 2147483647 h 1074"/>
                <a:gd name="T62" fmla="*/ 2147483647 w 490"/>
                <a:gd name="T63" fmla="*/ 2147483647 h 1074"/>
                <a:gd name="T64" fmla="*/ 2147483647 w 490"/>
                <a:gd name="T65" fmla="*/ 2147483647 h 1074"/>
                <a:gd name="T66" fmla="*/ 2147483647 w 490"/>
                <a:gd name="T67" fmla="*/ 2147483647 h 1074"/>
                <a:gd name="T68" fmla="*/ 2147483647 w 490"/>
                <a:gd name="T69" fmla="*/ 2147483647 h 1074"/>
                <a:gd name="T70" fmla="*/ 2147483647 w 490"/>
                <a:gd name="T71" fmla="*/ 2147483647 h 1074"/>
                <a:gd name="T72" fmla="*/ 2147483647 w 490"/>
                <a:gd name="T73" fmla="*/ 2147483647 h 1074"/>
                <a:gd name="T74" fmla="*/ 0 w 490"/>
                <a:gd name="T75" fmla="*/ 2147483647 h 1074"/>
                <a:gd name="T76" fmla="*/ 0 w 490"/>
                <a:gd name="T77" fmla="*/ 2147483647 h 1074"/>
                <a:gd name="T78" fmla="*/ 2147483647 w 490"/>
                <a:gd name="T79" fmla="*/ 2147483647 h 1074"/>
                <a:gd name="T80" fmla="*/ 2147483647 w 490"/>
                <a:gd name="T81" fmla="*/ 2147483647 h 1074"/>
                <a:gd name="T82" fmla="*/ 2147483647 w 490"/>
                <a:gd name="T83" fmla="*/ 2147483647 h 1074"/>
                <a:gd name="T84" fmla="*/ 2147483647 w 490"/>
                <a:gd name="T85" fmla="*/ 2147483647 h 1074"/>
                <a:gd name="T86" fmla="*/ 2147483647 w 490"/>
                <a:gd name="T87" fmla="*/ 2147483647 h 1074"/>
                <a:gd name="T88" fmla="*/ 2147483647 w 490"/>
                <a:gd name="T89" fmla="*/ 2147483647 h 1074"/>
                <a:gd name="T90" fmla="*/ 2147483647 w 490"/>
                <a:gd name="T91" fmla="*/ 2147483647 h 1074"/>
                <a:gd name="T92" fmla="*/ 2147483647 w 490"/>
                <a:gd name="T93" fmla="*/ 2147483647 h 1074"/>
                <a:gd name="T94" fmla="*/ 2147483647 w 490"/>
                <a:gd name="T95" fmla="*/ 2147483647 h 1074"/>
                <a:gd name="T96" fmla="*/ 2147483647 w 490"/>
                <a:gd name="T97" fmla="*/ 2147483647 h 1074"/>
                <a:gd name="T98" fmla="*/ 2147483647 w 490"/>
                <a:gd name="T99" fmla="*/ 2147483647 h 1074"/>
                <a:gd name="T100" fmla="*/ 2147483647 w 490"/>
                <a:gd name="T101" fmla="*/ 2147483647 h 1074"/>
                <a:gd name="T102" fmla="*/ 2147483647 w 490"/>
                <a:gd name="T103" fmla="*/ 2147483647 h 1074"/>
                <a:gd name="T104" fmla="*/ 2147483647 w 490"/>
                <a:gd name="T105" fmla="*/ 2147483647 h 1074"/>
                <a:gd name="T106" fmla="*/ 2147483647 w 490"/>
                <a:gd name="T107" fmla="*/ 2147483647 h 1074"/>
                <a:gd name="T108" fmla="*/ 2147483647 w 490"/>
                <a:gd name="T109" fmla="*/ 2147483647 h 1074"/>
                <a:gd name="T110" fmla="*/ 2147483647 w 490"/>
                <a:gd name="T111" fmla="*/ 2147483647 h 1074"/>
                <a:gd name="T112" fmla="*/ 2147483647 w 490"/>
                <a:gd name="T113" fmla="*/ 2147483647 h 10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0"/>
                <a:gd name="T172" fmla="*/ 0 h 1074"/>
                <a:gd name="T173" fmla="*/ 490 w 490"/>
                <a:gd name="T174" fmla="*/ 1074 h 10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0" h="1074">
                  <a:moveTo>
                    <a:pt x="490" y="886"/>
                  </a:moveTo>
                  <a:lnTo>
                    <a:pt x="490" y="886"/>
                  </a:lnTo>
                  <a:lnTo>
                    <a:pt x="463" y="862"/>
                  </a:lnTo>
                  <a:lnTo>
                    <a:pt x="438" y="838"/>
                  </a:lnTo>
                  <a:lnTo>
                    <a:pt x="414" y="812"/>
                  </a:lnTo>
                  <a:lnTo>
                    <a:pt x="392" y="785"/>
                  </a:lnTo>
                  <a:lnTo>
                    <a:pt x="371" y="756"/>
                  </a:lnTo>
                  <a:lnTo>
                    <a:pt x="351" y="726"/>
                  </a:lnTo>
                  <a:lnTo>
                    <a:pt x="333" y="696"/>
                  </a:lnTo>
                  <a:lnTo>
                    <a:pt x="316" y="665"/>
                  </a:lnTo>
                  <a:lnTo>
                    <a:pt x="302" y="632"/>
                  </a:lnTo>
                  <a:lnTo>
                    <a:pt x="289" y="599"/>
                  </a:lnTo>
                  <a:lnTo>
                    <a:pt x="279" y="564"/>
                  </a:lnTo>
                  <a:lnTo>
                    <a:pt x="270" y="529"/>
                  </a:lnTo>
                  <a:lnTo>
                    <a:pt x="262" y="494"/>
                  </a:lnTo>
                  <a:lnTo>
                    <a:pt x="257" y="458"/>
                  </a:lnTo>
                  <a:lnTo>
                    <a:pt x="254" y="420"/>
                  </a:lnTo>
                  <a:lnTo>
                    <a:pt x="253" y="383"/>
                  </a:lnTo>
                  <a:lnTo>
                    <a:pt x="253" y="356"/>
                  </a:lnTo>
                  <a:lnTo>
                    <a:pt x="255" y="328"/>
                  </a:lnTo>
                  <a:lnTo>
                    <a:pt x="258" y="302"/>
                  </a:lnTo>
                  <a:lnTo>
                    <a:pt x="262" y="275"/>
                  </a:lnTo>
                  <a:lnTo>
                    <a:pt x="267" y="249"/>
                  </a:lnTo>
                  <a:lnTo>
                    <a:pt x="272" y="223"/>
                  </a:lnTo>
                  <a:lnTo>
                    <a:pt x="280" y="199"/>
                  </a:lnTo>
                  <a:lnTo>
                    <a:pt x="288" y="174"/>
                  </a:lnTo>
                  <a:lnTo>
                    <a:pt x="211" y="0"/>
                  </a:lnTo>
                  <a:lnTo>
                    <a:pt x="55" y="77"/>
                  </a:lnTo>
                  <a:lnTo>
                    <a:pt x="42" y="113"/>
                  </a:lnTo>
                  <a:lnTo>
                    <a:pt x="31" y="149"/>
                  </a:lnTo>
                  <a:lnTo>
                    <a:pt x="22" y="187"/>
                  </a:lnTo>
                  <a:lnTo>
                    <a:pt x="14" y="226"/>
                  </a:lnTo>
                  <a:lnTo>
                    <a:pt x="8" y="263"/>
                  </a:lnTo>
                  <a:lnTo>
                    <a:pt x="4" y="304"/>
                  </a:lnTo>
                  <a:lnTo>
                    <a:pt x="1" y="343"/>
                  </a:lnTo>
                  <a:lnTo>
                    <a:pt x="0" y="383"/>
                  </a:lnTo>
                  <a:lnTo>
                    <a:pt x="3" y="435"/>
                  </a:lnTo>
                  <a:lnTo>
                    <a:pt x="7" y="485"/>
                  </a:lnTo>
                  <a:lnTo>
                    <a:pt x="13" y="536"/>
                  </a:lnTo>
                  <a:lnTo>
                    <a:pt x="23" y="585"/>
                  </a:lnTo>
                  <a:lnTo>
                    <a:pt x="36" y="633"/>
                  </a:lnTo>
                  <a:lnTo>
                    <a:pt x="51" y="680"/>
                  </a:lnTo>
                  <a:lnTo>
                    <a:pt x="69" y="725"/>
                  </a:lnTo>
                  <a:lnTo>
                    <a:pt x="88" y="770"/>
                  </a:lnTo>
                  <a:lnTo>
                    <a:pt x="110" y="813"/>
                  </a:lnTo>
                  <a:lnTo>
                    <a:pt x="135" y="856"/>
                  </a:lnTo>
                  <a:lnTo>
                    <a:pt x="162" y="896"/>
                  </a:lnTo>
                  <a:lnTo>
                    <a:pt x="191" y="935"/>
                  </a:lnTo>
                  <a:lnTo>
                    <a:pt x="222" y="973"/>
                  </a:lnTo>
                  <a:lnTo>
                    <a:pt x="254" y="1008"/>
                  </a:lnTo>
                  <a:lnTo>
                    <a:pt x="288" y="1043"/>
                  </a:lnTo>
                  <a:lnTo>
                    <a:pt x="324" y="1074"/>
                  </a:lnTo>
                  <a:lnTo>
                    <a:pt x="298" y="909"/>
                  </a:lnTo>
                  <a:lnTo>
                    <a:pt x="490" y="88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 rot="2295975">
              <a:off x="5203825" y="1552466"/>
              <a:ext cx="13493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Reflect/ Discuss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 rot="19630965">
              <a:off x="2746375" y="1479550"/>
              <a:ext cx="13509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Analyze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 rot="15219110">
              <a:off x="1738985" y="3482090"/>
              <a:ext cx="148831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Review Results/Learn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 rot="6909295">
              <a:off x="5855493" y="3787667"/>
              <a:ext cx="135096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Make Decisions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3784600" y="5257800"/>
              <a:ext cx="13509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Take Action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915816" y="1810747"/>
              <a:ext cx="3241187" cy="3241187"/>
              <a:chOff x="2936875" y="1809750"/>
              <a:chExt cx="3206750" cy="3206750"/>
            </a:xfrm>
          </p:grpSpPr>
          <p:sp>
            <p:nvSpPr>
              <p:cNvPr id="25" name="Oval 24"/>
              <p:cNvSpPr>
                <a:spLocks noChangeArrowheads="1"/>
              </p:cNvSpPr>
              <p:nvPr/>
            </p:nvSpPr>
            <p:spPr bwMode="auto">
              <a:xfrm>
                <a:off x="2936875" y="1809750"/>
                <a:ext cx="3206750" cy="320675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6200000" scaled="0"/>
              </a:gra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indent="-34290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Calibri" pitchFamily="34" charset="0"/>
                  <a:buAutoNum type="arabicPeriod"/>
                  <a:defRPr/>
                </a:pPr>
                <a:endParaRPr lang="en-US" sz="1800" b="0" i="0" noProof="1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403593" y="1918968"/>
                <a:ext cx="2276490" cy="1404762"/>
              </a:xfrm>
              <a:prstGeom prst="ellipse">
                <a:avLst/>
              </a:prstGeom>
              <a:gradFill rotWithShape="1">
                <a:gsLst>
                  <a:gs pos="32000">
                    <a:schemeClr val="bg1">
                      <a:lumMod val="75000"/>
                      <a:alpha val="0"/>
                    </a:schemeClr>
                  </a:gs>
                  <a:gs pos="100000">
                    <a:schemeClr val="bg1"/>
                  </a:gs>
                </a:gsLst>
                <a:lin ang="16200000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>
                <a:lvl1pPr indent="-342900"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Calibri" pitchFamily="34" charset="0"/>
                  <a:buAutoNum type="arabicPeriod"/>
                  <a:defRPr/>
                </a:pPr>
                <a:endParaRPr lang="en-US" sz="1800" b="0" i="0" noProof="1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3" name="Rektangel 63"/>
            <p:cNvSpPr>
              <a:spLocks noChangeArrowheads="1"/>
            </p:cNvSpPr>
            <p:nvPr/>
          </p:nvSpPr>
          <p:spPr bwMode="auto">
            <a:xfrm>
              <a:off x="128694" y="1083252"/>
              <a:ext cx="183488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l" defTabSz="801688" eaLnBrk="1" fontAlgn="auto" hangingPunct="1">
                <a:spcBef>
                  <a:spcPct val="20000"/>
                </a:spcBef>
                <a:spcAft>
                  <a:spcPts val="0"/>
                </a:spcAft>
              </a:pPr>
              <a:r>
                <a:rPr lang="en-US" sz="2800" b="0" noProof="1" smtClean="0">
                  <a:solidFill>
                    <a:srgbClr val="080808"/>
                  </a:solidFill>
                  <a:latin typeface="Berlin Sans FB Demi" pitchFamily="34" charset="0"/>
                  <a:ea typeface="+mn-ea"/>
                  <a:cs typeface="Arial" charset="0"/>
                </a:rPr>
                <a:t>Incoming Data</a:t>
              </a:r>
              <a:endParaRPr lang="en-US" sz="2000" b="0" noProof="1">
                <a:solidFill>
                  <a:srgbClr val="080808"/>
                </a:solidFill>
                <a:latin typeface="Berlin Sans FB Demi" pitchFamily="34" charset="0"/>
                <a:ea typeface="+mn-ea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52295" y="2809551"/>
              <a:ext cx="23868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3600" b="0" i="0" dirty="0" smtClean="0">
                  <a:solidFill>
                    <a:prstClr val="black"/>
                  </a:solidFill>
                  <a:latin typeface="Aharoni" pitchFamily="2" charset="-79"/>
                  <a:ea typeface="+mn-ea"/>
                  <a:cs typeface="Aharoni" pitchFamily="2" charset="-79"/>
                </a:rPr>
                <a:t>Cycle of Learning</a:t>
              </a:r>
              <a:endParaRPr lang="en-US" sz="3600" b="0" i="0" dirty="0">
                <a:solidFill>
                  <a:prstClr val="black"/>
                </a:solidFill>
                <a:latin typeface="Aharoni" pitchFamily="2" charset="-79"/>
                <a:ea typeface="+mn-ea"/>
                <a:cs typeface="Aharoni" pitchFamily="2" charset="-79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2285999" y="2607671"/>
            <a:ext cx="1097280" cy="1828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794270" y="1852611"/>
            <a:ext cx="2740130" cy="3754438"/>
            <a:chOff x="5794270" y="1852611"/>
            <a:chExt cx="2740130" cy="3754438"/>
          </a:xfrm>
        </p:grpSpPr>
        <p:sp>
          <p:nvSpPr>
            <p:cNvPr id="2" name="Oval 1"/>
            <p:cNvSpPr/>
            <p:nvPr/>
          </p:nvSpPr>
          <p:spPr>
            <a:xfrm>
              <a:off x="6816619" y="3967162"/>
              <a:ext cx="1717781" cy="1639887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794270" y="1852611"/>
              <a:ext cx="1717781" cy="1639887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182106" y="228600"/>
            <a:ext cx="8796528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>
          <a:xfrm>
            <a:off x="744778" y="571500"/>
            <a:ext cx="7696169" cy="685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Mission Metrics Learning Cycle</a:t>
            </a:r>
            <a:endParaRPr lang="en-U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7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78447" y="76200"/>
            <a:ext cx="8796528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4804" name="Picture 4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7"/>
          <a:stretch>
            <a:fillRect/>
          </a:stretch>
        </p:blipFill>
        <p:spPr bwMode="auto">
          <a:xfrm>
            <a:off x="7010400" y="6235700"/>
            <a:ext cx="17526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265890" y="2057400"/>
            <a:ext cx="8420910" cy="4062413"/>
          </a:xfrm>
          <a:prstGeom prst="rect">
            <a:avLst/>
          </a:prstGeom>
          <a:solidFill>
            <a:srgbClr val="E9E5CA"/>
          </a:solidFill>
          <a:ln>
            <a:noFill/>
          </a:ln>
          <a:extLst/>
        </p:spPr>
        <p:txBody>
          <a:bodyPr lIns="182880"/>
          <a:lstStyle>
            <a:lvl1pPr marL="228600" indent="-228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715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aseline="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81000" y="914400"/>
            <a:ext cx="708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sz="2000" b="0" baseline="0" dirty="0">
              <a:solidFill>
                <a:srgbClr val="E9E5CA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2000" b="0" baseline="0" dirty="0">
              <a:solidFill>
                <a:srgbClr val="E9E5CA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200" y="22860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latin typeface="Century Gothic" pitchFamily="34" charset="0"/>
            </a:endParaRPr>
          </a:p>
        </p:txBody>
      </p:sp>
      <p:graphicFrame>
        <p:nvGraphicFramePr>
          <p:cNvPr id="8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977220"/>
              </p:ext>
            </p:extLst>
          </p:nvPr>
        </p:nvGraphicFramePr>
        <p:xfrm>
          <a:off x="66500" y="1104900"/>
          <a:ext cx="8978634" cy="5363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728626" y="419100"/>
            <a:ext cx="7696169" cy="685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Mission Metrics – Lessons Learned</a:t>
            </a:r>
            <a:endParaRPr lang="en-U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9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900000"/>
      </a:dk2>
      <a:lt2>
        <a:srgbClr val="FFFFFF"/>
      </a:lt2>
      <a:accent1>
        <a:srgbClr val="900000"/>
      </a:accent1>
      <a:accent2>
        <a:srgbClr val="1698B6"/>
      </a:accent2>
      <a:accent3>
        <a:srgbClr val="8EB733"/>
      </a:accent3>
      <a:accent4>
        <a:srgbClr val="8C7B70"/>
      </a:accent4>
      <a:accent5>
        <a:srgbClr val="8FB08C"/>
      </a:accent5>
      <a:accent6>
        <a:srgbClr val="D19049"/>
      </a:accent6>
      <a:hlink>
        <a:srgbClr val="000000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281</Words>
  <Application>Microsoft Office PowerPoint</Application>
  <PresentationFormat>On-screen Show (4:3)</PresentationFormat>
  <Paragraphs>38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Mercy Corps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Willett</dc:creator>
  <cp:lastModifiedBy>Kimberly J Miller</cp:lastModifiedBy>
  <cp:revision>13</cp:revision>
  <dcterms:created xsi:type="dcterms:W3CDTF">2014-10-18T06:17:32Z</dcterms:created>
  <dcterms:modified xsi:type="dcterms:W3CDTF">2014-11-05T15:30:22Z</dcterms:modified>
</cp:coreProperties>
</file>