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  <p:sldMasterId id="2147483679" r:id="rId6"/>
    <p:sldMasterId id="2147483690" r:id="rId7"/>
    <p:sldMasterId id="2147483703" r:id="rId8"/>
  </p:sldMasterIdLst>
  <p:notesMasterIdLst>
    <p:notesMasterId r:id="rId31"/>
  </p:notesMasterIdLst>
  <p:handoutMasterIdLst>
    <p:handoutMasterId r:id="rId32"/>
  </p:handoutMasterIdLst>
  <p:sldIdLst>
    <p:sldId id="256" r:id="rId9"/>
    <p:sldId id="286" r:id="rId10"/>
    <p:sldId id="282" r:id="rId11"/>
    <p:sldId id="267" r:id="rId12"/>
    <p:sldId id="268" r:id="rId13"/>
    <p:sldId id="269" r:id="rId14"/>
    <p:sldId id="270" r:id="rId15"/>
    <p:sldId id="271" r:id="rId16"/>
    <p:sldId id="284" r:id="rId17"/>
    <p:sldId id="264" r:id="rId18"/>
    <p:sldId id="266" r:id="rId19"/>
    <p:sldId id="273" r:id="rId20"/>
    <p:sldId id="274" r:id="rId21"/>
    <p:sldId id="275" r:id="rId22"/>
    <p:sldId id="287" r:id="rId23"/>
    <p:sldId id="283" r:id="rId24"/>
    <p:sldId id="276" r:id="rId25"/>
    <p:sldId id="288" r:id="rId26"/>
    <p:sldId id="289" r:id="rId27"/>
    <p:sldId id="290" r:id="rId28"/>
    <p:sldId id="291" r:id="rId29"/>
    <p:sldId id="265" r:id="rId3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4" autoAdjust="0"/>
    <p:restoredTop sz="58970" autoAdjust="0"/>
  </p:normalViewPr>
  <p:slideViewPr>
    <p:cSldViewPr snapToGrid="0" snapToObjects="1">
      <p:cViewPr>
        <p:scale>
          <a:sx n="45" d="100"/>
          <a:sy n="45" d="100"/>
        </p:scale>
        <p:origin x="-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32FF8-85D8-46B0-834A-31D1FCEFA8A9}" type="doc">
      <dgm:prSet loTypeId="urn:microsoft.com/office/officeart/2005/8/layout/default#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7B5091B-4268-43B4-AC70-5A070F3D430A}">
      <dgm:prSet phldrT="[Text]"/>
      <dgm:spPr/>
      <dgm:t>
        <a:bodyPr/>
        <a:lstStyle/>
        <a:p>
          <a:r>
            <a:rPr lang="en-US" dirty="0" smtClean="0"/>
            <a:t>Variations in program implementations</a:t>
          </a:r>
          <a:endParaRPr lang="en-US" dirty="0"/>
        </a:p>
      </dgm:t>
    </dgm:pt>
    <dgm:pt modelId="{E0E6E0C0-EADE-4BBA-8BEA-48072F1C020D}" type="parTrans" cxnId="{39CAC246-E78F-4230-8963-22CAE0B1B93E}">
      <dgm:prSet/>
      <dgm:spPr/>
      <dgm:t>
        <a:bodyPr/>
        <a:lstStyle/>
        <a:p>
          <a:endParaRPr lang="en-US"/>
        </a:p>
      </dgm:t>
    </dgm:pt>
    <dgm:pt modelId="{47270551-D7DB-496A-912D-6CD086916D05}" type="sibTrans" cxnId="{39CAC246-E78F-4230-8963-22CAE0B1B93E}">
      <dgm:prSet/>
      <dgm:spPr/>
      <dgm:t>
        <a:bodyPr/>
        <a:lstStyle/>
        <a:p>
          <a:endParaRPr lang="en-US"/>
        </a:p>
      </dgm:t>
    </dgm:pt>
    <dgm:pt modelId="{A18716A3-18D0-4D48-811A-47AD1498DDB1}">
      <dgm:prSet phldrT="[Text]"/>
      <dgm:spPr/>
      <dgm:t>
        <a:bodyPr/>
        <a:lstStyle/>
        <a:p>
          <a:r>
            <a:rPr lang="en-US" dirty="0" smtClean="0"/>
            <a:t>Different ways of measuring same construct by different organizations in the study</a:t>
          </a:r>
          <a:endParaRPr lang="en-US" dirty="0"/>
        </a:p>
      </dgm:t>
    </dgm:pt>
    <dgm:pt modelId="{12191843-B41E-4292-A97F-159707E1F069}" type="parTrans" cxnId="{BFD68378-87C2-4F32-88C3-63ACBF4B2952}">
      <dgm:prSet/>
      <dgm:spPr/>
      <dgm:t>
        <a:bodyPr/>
        <a:lstStyle/>
        <a:p>
          <a:endParaRPr lang="en-US"/>
        </a:p>
      </dgm:t>
    </dgm:pt>
    <dgm:pt modelId="{587618AC-69A2-42DA-BF61-52EE1ED2C393}" type="sibTrans" cxnId="{BFD68378-87C2-4F32-88C3-63ACBF4B2952}">
      <dgm:prSet/>
      <dgm:spPr/>
      <dgm:t>
        <a:bodyPr/>
        <a:lstStyle/>
        <a:p>
          <a:endParaRPr lang="en-US"/>
        </a:p>
      </dgm:t>
    </dgm:pt>
    <dgm:pt modelId="{C966FDCA-6F87-4658-9143-BAE780C451CE}">
      <dgm:prSet phldrT="[Text]"/>
      <dgm:spPr/>
      <dgm:t>
        <a:bodyPr/>
        <a:lstStyle/>
        <a:p>
          <a:r>
            <a:rPr lang="en-US" dirty="0" smtClean="0"/>
            <a:t>Data availability, including timeliness</a:t>
          </a:r>
          <a:endParaRPr lang="en-US" dirty="0"/>
        </a:p>
      </dgm:t>
    </dgm:pt>
    <dgm:pt modelId="{93DE69B5-8BF8-49D4-B333-3D40F813F691}" type="parTrans" cxnId="{5B430F8B-385F-4CEB-A239-A7EA7B08C505}">
      <dgm:prSet/>
      <dgm:spPr/>
      <dgm:t>
        <a:bodyPr/>
        <a:lstStyle/>
        <a:p>
          <a:endParaRPr lang="en-US"/>
        </a:p>
      </dgm:t>
    </dgm:pt>
    <dgm:pt modelId="{5D19B207-90FC-433D-BD64-5C1BC4D50645}" type="sibTrans" cxnId="{5B430F8B-385F-4CEB-A239-A7EA7B08C505}">
      <dgm:prSet/>
      <dgm:spPr/>
      <dgm:t>
        <a:bodyPr/>
        <a:lstStyle/>
        <a:p>
          <a:endParaRPr lang="en-US"/>
        </a:p>
      </dgm:t>
    </dgm:pt>
    <dgm:pt modelId="{74F0F003-2B68-4A25-AB6B-C5CAA82F56A0}">
      <dgm:prSet phldrT="[Text]"/>
      <dgm:spPr/>
      <dgm:t>
        <a:bodyPr/>
        <a:lstStyle/>
        <a:p>
          <a:r>
            <a:rPr lang="en-US" dirty="0" smtClean="0"/>
            <a:t>Imperfect match of measures with goals of program</a:t>
          </a:r>
          <a:endParaRPr lang="en-US" dirty="0"/>
        </a:p>
      </dgm:t>
    </dgm:pt>
    <dgm:pt modelId="{0C1E18AD-B46E-4803-8D33-59BB361D31D0}" type="parTrans" cxnId="{85BEC7C9-1138-4172-A869-94C751843E8D}">
      <dgm:prSet/>
      <dgm:spPr/>
      <dgm:t>
        <a:bodyPr/>
        <a:lstStyle/>
        <a:p>
          <a:endParaRPr lang="en-US"/>
        </a:p>
      </dgm:t>
    </dgm:pt>
    <dgm:pt modelId="{8A8BDB4E-07E9-4572-8E5F-302155A1E2EC}" type="sibTrans" cxnId="{85BEC7C9-1138-4172-A869-94C751843E8D}">
      <dgm:prSet/>
      <dgm:spPr/>
      <dgm:t>
        <a:bodyPr/>
        <a:lstStyle/>
        <a:p>
          <a:endParaRPr lang="en-US"/>
        </a:p>
      </dgm:t>
    </dgm:pt>
    <dgm:pt modelId="{650FC25B-D300-4E9C-A571-BB01C00CD2EA}" type="pres">
      <dgm:prSet presAssocID="{45A32FF8-85D8-46B0-834A-31D1FCEFA8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FFC00A-7322-4D51-9381-A8A03A15A68F}" type="pres">
      <dgm:prSet presAssocID="{A7B5091B-4268-43B4-AC70-5A070F3D43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E0C6B-4933-417D-A037-DB60710E0592}" type="pres">
      <dgm:prSet presAssocID="{47270551-D7DB-496A-912D-6CD086916D05}" presName="sibTrans" presStyleCnt="0"/>
      <dgm:spPr/>
    </dgm:pt>
    <dgm:pt modelId="{1FC3F42D-C526-4A7D-ABCC-746FB5F2A85C}" type="pres">
      <dgm:prSet presAssocID="{A18716A3-18D0-4D48-811A-47AD1498DD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CC39B-1092-41EE-8D18-A562D6CD2CA0}" type="pres">
      <dgm:prSet presAssocID="{587618AC-69A2-42DA-BF61-52EE1ED2C393}" presName="sibTrans" presStyleCnt="0"/>
      <dgm:spPr/>
    </dgm:pt>
    <dgm:pt modelId="{14ED0A0E-ADCE-45F8-94AC-1DF8DA64A76F}" type="pres">
      <dgm:prSet presAssocID="{C966FDCA-6F87-4658-9143-BAE780C451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7E263-2950-4EE8-AE8D-42C868049761}" type="pres">
      <dgm:prSet presAssocID="{5D19B207-90FC-433D-BD64-5C1BC4D50645}" presName="sibTrans" presStyleCnt="0"/>
      <dgm:spPr/>
    </dgm:pt>
    <dgm:pt modelId="{ACC5BD67-5306-46FF-9E5B-B9A139456B6E}" type="pres">
      <dgm:prSet presAssocID="{74F0F003-2B68-4A25-AB6B-C5CAA82F56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D9E1A-AF1E-4178-AC10-46C7E293E9B6}" type="presOf" srcId="{C966FDCA-6F87-4658-9143-BAE780C451CE}" destId="{14ED0A0E-ADCE-45F8-94AC-1DF8DA64A76F}" srcOrd="0" destOrd="0" presId="urn:microsoft.com/office/officeart/2005/8/layout/default#1"/>
    <dgm:cxn modelId="{85BEC7C9-1138-4172-A869-94C751843E8D}" srcId="{45A32FF8-85D8-46B0-834A-31D1FCEFA8A9}" destId="{74F0F003-2B68-4A25-AB6B-C5CAA82F56A0}" srcOrd="3" destOrd="0" parTransId="{0C1E18AD-B46E-4803-8D33-59BB361D31D0}" sibTransId="{8A8BDB4E-07E9-4572-8E5F-302155A1E2EC}"/>
    <dgm:cxn modelId="{5D8D9579-FE2A-486D-A7E2-1DC54826DDAD}" type="presOf" srcId="{A18716A3-18D0-4D48-811A-47AD1498DDB1}" destId="{1FC3F42D-C526-4A7D-ABCC-746FB5F2A85C}" srcOrd="0" destOrd="0" presId="urn:microsoft.com/office/officeart/2005/8/layout/default#1"/>
    <dgm:cxn modelId="{DFD5B70E-0256-4338-83ED-ECDE8D19EFE5}" type="presOf" srcId="{45A32FF8-85D8-46B0-834A-31D1FCEFA8A9}" destId="{650FC25B-D300-4E9C-A571-BB01C00CD2EA}" srcOrd="0" destOrd="0" presId="urn:microsoft.com/office/officeart/2005/8/layout/default#1"/>
    <dgm:cxn modelId="{7A81C63F-1526-45B1-98D2-338D72DB4423}" type="presOf" srcId="{A7B5091B-4268-43B4-AC70-5A070F3D430A}" destId="{D5FFC00A-7322-4D51-9381-A8A03A15A68F}" srcOrd="0" destOrd="0" presId="urn:microsoft.com/office/officeart/2005/8/layout/default#1"/>
    <dgm:cxn modelId="{39CAC246-E78F-4230-8963-22CAE0B1B93E}" srcId="{45A32FF8-85D8-46B0-834A-31D1FCEFA8A9}" destId="{A7B5091B-4268-43B4-AC70-5A070F3D430A}" srcOrd="0" destOrd="0" parTransId="{E0E6E0C0-EADE-4BBA-8BEA-48072F1C020D}" sibTransId="{47270551-D7DB-496A-912D-6CD086916D05}"/>
    <dgm:cxn modelId="{5B430F8B-385F-4CEB-A239-A7EA7B08C505}" srcId="{45A32FF8-85D8-46B0-834A-31D1FCEFA8A9}" destId="{C966FDCA-6F87-4658-9143-BAE780C451CE}" srcOrd="2" destOrd="0" parTransId="{93DE69B5-8BF8-49D4-B333-3D40F813F691}" sibTransId="{5D19B207-90FC-433D-BD64-5C1BC4D50645}"/>
    <dgm:cxn modelId="{BFD68378-87C2-4F32-88C3-63ACBF4B2952}" srcId="{45A32FF8-85D8-46B0-834A-31D1FCEFA8A9}" destId="{A18716A3-18D0-4D48-811A-47AD1498DDB1}" srcOrd="1" destOrd="0" parTransId="{12191843-B41E-4292-A97F-159707E1F069}" sibTransId="{587618AC-69A2-42DA-BF61-52EE1ED2C393}"/>
    <dgm:cxn modelId="{F52621E3-6782-4844-B347-6016F3F24F98}" type="presOf" srcId="{74F0F003-2B68-4A25-AB6B-C5CAA82F56A0}" destId="{ACC5BD67-5306-46FF-9E5B-B9A139456B6E}" srcOrd="0" destOrd="0" presId="urn:microsoft.com/office/officeart/2005/8/layout/default#1"/>
    <dgm:cxn modelId="{A62A5E4C-1510-4C2D-9D81-B41DC2131D6A}" type="presParOf" srcId="{650FC25B-D300-4E9C-A571-BB01C00CD2EA}" destId="{D5FFC00A-7322-4D51-9381-A8A03A15A68F}" srcOrd="0" destOrd="0" presId="urn:microsoft.com/office/officeart/2005/8/layout/default#1"/>
    <dgm:cxn modelId="{D603766A-CE0A-4736-BCF6-DD2601B3FE8F}" type="presParOf" srcId="{650FC25B-D300-4E9C-A571-BB01C00CD2EA}" destId="{A03E0C6B-4933-417D-A037-DB60710E0592}" srcOrd="1" destOrd="0" presId="urn:microsoft.com/office/officeart/2005/8/layout/default#1"/>
    <dgm:cxn modelId="{9DA7EF18-48D8-4164-BB91-65AB41E8E252}" type="presParOf" srcId="{650FC25B-D300-4E9C-A571-BB01C00CD2EA}" destId="{1FC3F42D-C526-4A7D-ABCC-746FB5F2A85C}" srcOrd="2" destOrd="0" presId="urn:microsoft.com/office/officeart/2005/8/layout/default#1"/>
    <dgm:cxn modelId="{0C36472B-DD67-4B64-880C-77EA8E645A3B}" type="presParOf" srcId="{650FC25B-D300-4E9C-A571-BB01C00CD2EA}" destId="{E10CC39B-1092-41EE-8D18-A562D6CD2CA0}" srcOrd="3" destOrd="0" presId="urn:microsoft.com/office/officeart/2005/8/layout/default#1"/>
    <dgm:cxn modelId="{94E058F4-A7C8-4A08-B29D-A20B08D58068}" type="presParOf" srcId="{650FC25B-D300-4E9C-A571-BB01C00CD2EA}" destId="{14ED0A0E-ADCE-45F8-94AC-1DF8DA64A76F}" srcOrd="4" destOrd="0" presId="urn:microsoft.com/office/officeart/2005/8/layout/default#1"/>
    <dgm:cxn modelId="{88265268-DF4B-4098-808A-E2B135E78827}" type="presParOf" srcId="{650FC25B-D300-4E9C-A571-BB01C00CD2EA}" destId="{AB87E263-2950-4EE8-AE8D-42C868049761}" srcOrd="5" destOrd="0" presId="urn:microsoft.com/office/officeart/2005/8/layout/default#1"/>
    <dgm:cxn modelId="{36124C67-4DD6-45BB-B9C7-C01C05C8D06E}" type="presParOf" srcId="{650FC25B-D300-4E9C-A571-BB01C00CD2EA}" destId="{ACC5BD67-5306-46FF-9E5B-B9A139456B6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91F6D-C6D5-4F60-B1E9-D9A1211B3AF4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344E188-2EDB-4323-9CC0-8770962C7B4B}">
      <dgm:prSet phldrT="[Text]" custT="1"/>
      <dgm:spPr/>
      <dgm:t>
        <a:bodyPr/>
        <a:lstStyle/>
        <a:p>
          <a:r>
            <a:rPr lang="en-US" sz="3200" b="1" dirty="0" smtClean="0"/>
            <a:t>Lack of…</a:t>
          </a:r>
          <a:endParaRPr lang="en-US" sz="3200" b="1" dirty="0"/>
        </a:p>
      </dgm:t>
    </dgm:pt>
    <dgm:pt modelId="{13E45E7D-1CBD-43B1-A86E-E752AEC3FAB7}" type="parTrans" cxnId="{7984645C-B69B-4A6C-87E1-93CA16764927}">
      <dgm:prSet/>
      <dgm:spPr/>
      <dgm:t>
        <a:bodyPr/>
        <a:lstStyle/>
        <a:p>
          <a:endParaRPr lang="en-US"/>
        </a:p>
      </dgm:t>
    </dgm:pt>
    <dgm:pt modelId="{7391EFF4-591F-4F82-89F3-54DB43776A59}" type="sibTrans" cxnId="{7984645C-B69B-4A6C-87E1-93CA16764927}">
      <dgm:prSet/>
      <dgm:spPr/>
      <dgm:t>
        <a:bodyPr/>
        <a:lstStyle/>
        <a:p>
          <a:endParaRPr lang="en-US"/>
        </a:p>
      </dgm:t>
    </dgm:pt>
    <dgm:pt modelId="{B87E642F-08DF-46AF-B694-09D0025654EE}">
      <dgm:prSet phldrT="[Text]" custT="1"/>
      <dgm:spPr/>
      <dgm:t>
        <a:bodyPr/>
        <a:lstStyle/>
        <a:p>
          <a:r>
            <a:rPr lang="en-US" sz="2400" dirty="0" smtClean="0"/>
            <a:t>buy-in by participants</a:t>
          </a:r>
          <a:endParaRPr lang="en-US" sz="2400" dirty="0"/>
        </a:p>
      </dgm:t>
    </dgm:pt>
    <dgm:pt modelId="{205F980E-A8E4-43A9-9645-50C0771253E9}" type="parTrans" cxnId="{39942EBF-5300-4F84-A398-4EC4835AFC77}">
      <dgm:prSet/>
      <dgm:spPr/>
      <dgm:t>
        <a:bodyPr/>
        <a:lstStyle/>
        <a:p>
          <a:endParaRPr lang="en-US"/>
        </a:p>
      </dgm:t>
    </dgm:pt>
    <dgm:pt modelId="{9BB48162-A858-4991-9914-D48F9D78F26F}" type="sibTrans" cxnId="{39942EBF-5300-4F84-A398-4EC4835AFC77}">
      <dgm:prSet/>
      <dgm:spPr/>
      <dgm:t>
        <a:bodyPr/>
        <a:lstStyle/>
        <a:p>
          <a:endParaRPr lang="en-US"/>
        </a:p>
      </dgm:t>
    </dgm:pt>
    <dgm:pt modelId="{2595DFBA-DE97-4711-AB7A-CC914FEDED84}">
      <dgm:prSet phldrT="[Text]" custT="1"/>
      <dgm:spPr/>
      <dgm:t>
        <a:bodyPr/>
        <a:lstStyle/>
        <a:p>
          <a:r>
            <a:rPr lang="en-US" sz="2400" dirty="0" smtClean="0"/>
            <a:t>objectivity by internal staff</a:t>
          </a:r>
          <a:endParaRPr lang="en-US" sz="2400" dirty="0"/>
        </a:p>
      </dgm:t>
    </dgm:pt>
    <dgm:pt modelId="{DC4DA3C1-5977-4482-8AC5-242F647F23B3}" type="parTrans" cxnId="{84947E66-B291-4BC7-A872-ECF4B9E9B7B7}">
      <dgm:prSet/>
      <dgm:spPr/>
      <dgm:t>
        <a:bodyPr/>
        <a:lstStyle/>
        <a:p>
          <a:endParaRPr lang="en-US"/>
        </a:p>
      </dgm:t>
    </dgm:pt>
    <dgm:pt modelId="{97D77370-0D80-43D7-9CAE-60C1164480CD}" type="sibTrans" cxnId="{84947E66-B291-4BC7-A872-ECF4B9E9B7B7}">
      <dgm:prSet/>
      <dgm:spPr/>
      <dgm:t>
        <a:bodyPr/>
        <a:lstStyle/>
        <a:p>
          <a:endParaRPr lang="en-US"/>
        </a:p>
      </dgm:t>
    </dgm:pt>
    <dgm:pt modelId="{592750BA-37EE-4C7F-9D85-9B6F9C6DB73D}">
      <dgm:prSet phldrT="[Text]" custT="1"/>
      <dgm:spPr/>
      <dgm:t>
        <a:bodyPr/>
        <a:lstStyle/>
        <a:p>
          <a:r>
            <a:rPr lang="en-US" sz="3200" b="1" dirty="0" smtClean="0"/>
            <a:t>Logistics</a:t>
          </a:r>
          <a:endParaRPr lang="en-US" sz="3600" b="1" dirty="0"/>
        </a:p>
      </dgm:t>
    </dgm:pt>
    <dgm:pt modelId="{16A21859-5F95-4D3B-9C54-B7AC5AB99033}" type="parTrans" cxnId="{86481A24-D200-42C9-98EF-5175FC3C1869}">
      <dgm:prSet/>
      <dgm:spPr/>
      <dgm:t>
        <a:bodyPr/>
        <a:lstStyle/>
        <a:p>
          <a:endParaRPr lang="en-US"/>
        </a:p>
      </dgm:t>
    </dgm:pt>
    <dgm:pt modelId="{DBDB8404-B87D-4065-9555-54E812B1C98C}" type="sibTrans" cxnId="{86481A24-D200-42C9-98EF-5175FC3C1869}">
      <dgm:prSet/>
      <dgm:spPr/>
      <dgm:t>
        <a:bodyPr/>
        <a:lstStyle/>
        <a:p>
          <a:endParaRPr lang="en-US"/>
        </a:p>
      </dgm:t>
    </dgm:pt>
    <dgm:pt modelId="{CB66A7F9-405D-4573-BC48-EEBA03701C4E}">
      <dgm:prSet phldrT="[Text]" custT="1"/>
      <dgm:spPr/>
      <dgm:t>
        <a:bodyPr/>
        <a:lstStyle/>
        <a:p>
          <a:r>
            <a:rPr lang="en-US" sz="2400" dirty="0" smtClean="0"/>
            <a:t>coordinating schedules (esp. for observation)</a:t>
          </a:r>
          <a:endParaRPr lang="en-US" sz="2400" dirty="0"/>
        </a:p>
      </dgm:t>
    </dgm:pt>
    <dgm:pt modelId="{DCD27934-3328-4E82-97BB-BE56718A08E2}" type="parTrans" cxnId="{3E55ACDB-1341-4F1A-A332-819DBA4F4496}">
      <dgm:prSet/>
      <dgm:spPr/>
      <dgm:t>
        <a:bodyPr/>
        <a:lstStyle/>
        <a:p>
          <a:endParaRPr lang="en-US"/>
        </a:p>
      </dgm:t>
    </dgm:pt>
    <dgm:pt modelId="{24DD7C3E-B629-4D8C-8A2D-A979AC2BE4D0}" type="sibTrans" cxnId="{3E55ACDB-1341-4F1A-A332-819DBA4F4496}">
      <dgm:prSet/>
      <dgm:spPr/>
      <dgm:t>
        <a:bodyPr/>
        <a:lstStyle/>
        <a:p>
          <a:endParaRPr lang="en-US"/>
        </a:p>
      </dgm:t>
    </dgm:pt>
    <dgm:pt modelId="{9F9621D3-9370-4214-AB40-20759B21889C}">
      <dgm:prSet phldrT="[Text]" custT="1"/>
      <dgm:spPr/>
      <dgm:t>
        <a:bodyPr/>
        <a:lstStyle/>
        <a:p>
          <a:r>
            <a:rPr lang="en-US" sz="2400" dirty="0" smtClean="0"/>
            <a:t>multiple report writers</a:t>
          </a:r>
          <a:endParaRPr lang="en-US" sz="2400" dirty="0"/>
        </a:p>
      </dgm:t>
    </dgm:pt>
    <dgm:pt modelId="{C913FB77-5A0E-4689-ACB3-4CAA4B80DEB0}" type="parTrans" cxnId="{C4382BC2-F575-4471-93BD-8F4B58AF3772}">
      <dgm:prSet/>
      <dgm:spPr/>
      <dgm:t>
        <a:bodyPr/>
        <a:lstStyle/>
        <a:p>
          <a:endParaRPr lang="en-US"/>
        </a:p>
      </dgm:t>
    </dgm:pt>
    <dgm:pt modelId="{F1F7E419-BBC0-4A69-B1B7-B572946C9BCA}" type="sibTrans" cxnId="{C4382BC2-F575-4471-93BD-8F4B58AF3772}">
      <dgm:prSet/>
      <dgm:spPr/>
      <dgm:t>
        <a:bodyPr/>
        <a:lstStyle/>
        <a:p>
          <a:endParaRPr lang="en-US"/>
        </a:p>
      </dgm:t>
    </dgm:pt>
    <dgm:pt modelId="{2FE8F6E8-E5DF-447B-9E0F-C266BBD44B13}">
      <dgm:prSet phldrT="[Text]" custT="1"/>
      <dgm:spPr/>
      <dgm:t>
        <a:bodyPr/>
        <a:lstStyle/>
        <a:p>
          <a:r>
            <a:rPr lang="en-US" sz="2400" dirty="0" smtClean="0"/>
            <a:t>openness to approach by external evaluator</a:t>
          </a:r>
          <a:endParaRPr lang="en-US" sz="2400" dirty="0"/>
        </a:p>
      </dgm:t>
    </dgm:pt>
    <dgm:pt modelId="{CFDF1FDA-94F3-4C02-8E6C-F27B50342BC2}" type="parTrans" cxnId="{2C084FC2-06C6-4B4E-8810-731EEDFAC384}">
      <dgm:prSet/>
      <dgm:spPr/>
      <dgm:t>
        <a:bodyPr/>
        <a:lstStyle/>
        <a:p>
          <a:endParaRPr lang="en-US"/>
        </a:p>
      </dgm:t>
    </dgm:pt>
    <dgm:pt modelId="{25EA6EC9-F156-4926-9942-118CB7C7367A}" type="sibTrans" cxnId="{2C084FC2-06C6-4B4E-8810-731EEDFAC384}">
      <dgm:prSet/>
      <dgm:spPr/>
      <dgm:t>
        <a:bodyPr/>
        <a:lstStyle/>
        <a:p>
          <a:endParaRPr lang="en-US"/>
        </a:p>
      </dgm:t>
    </dgm:pt>
    <dgm:pt modelId="{8F71EB77-F7C9-4071-B71E-B1177F2D3E52}">
      <dgm:prSet phldrT="[Text]" custT="1"/>
      <dgm:spPr/>
      <dgm:t>
        <a:bodyPr/>
        <a:lstStyle/>
        <a:p>
          <a:r>
            <a:rPr lang="en-US" sz="2400" dirty="0" smtClean="0"/>
            <a:t>agreement about where to put energy and resources</a:t>
          </a:r>
          <a:endParaRPr lang="en-US" sz="2400" dirty="0"/>
        </a:p>
      </dgm:t>
    </dgm:pt>
    <dgm:pt modelId="{83A06E9C-D7DF-4C15-8CF7-71315236515E}" type="parTrans" cxnId="{C2B5D304-4CAC-4D84-BF3E-844F1A50DACA}">
      <dgm:prSet/>
      <dgm:spPr/>
      <dgm:t>
        <a:bodyPr/>
        <a:lstStyle/>
        <a:p>
          <a:endParaRPr lang="en-US"/>
        </a:p>
      </dgm:t>
    </dgm:pt>
    <dgm:pt modelId="{3A25D7C5-7752-45B7-A8A8-9DE21C3F28E6}" type="sibTrans" cxnId="{C2B5D304-4CAC-4D84-BF3E-844F1A50DACA}">
      <dgm:prSet/>
      <dgm:spPr/>
      <dgm:t>
        <a:bodyPr/>
        <a:lstStyle/>
        <a:p>
          <a:endParaRPr lang="en-US"/>
        </a:p>
      </dgm:t>
    </dgm:pt>
    <dgm:pt modelId="{9BE174B2-3F63-4CF6-89AC-ED494B1905C7}" type="pres">
      <dgm:prSet presAssocID="{86F91F6D-C6D5-4F60-B1E9-D9A1211B3A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C32A7-C321-4FC4-B435-231BF7108EA0}" type="pres">
      <dgm:prSet presAssocID="{7344E188-2EDB-4323-9CC0-8770962C7B4B}" presName="linNode" presStyleCnt="0"/>
      <dgm:spPr/>
    </dgm:pt>
    <dgm:pt modelId="{05FB9584-0DED-4677-AE7F-A7B161035217}" type="pres">
      <dgm:prSet presAssocID="{7344E188-2EDB-4323-9CC0-8770962C7B4B}" presName="parentText" presStyleLbl="node1" presStyleIdx="0" presStyleCnt="2" custScaleX="774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780C8-DB20-4812-ABAC-55E7A7F45992}" type="pres">
      <dgm:prSet presAssocID="{7344E188-2EDB-4323-9CC0-8770962C7B4B}" presName="descendantText" presStyleLbl="alignAccFollowNode1" presStyleIdx="0" presStyleCnt="2" custScaleX="145282" custScaleY="118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0BE36-E97B-436F-BEF0-B4F1EC431584}" type="pres">
      <dgm:prSet presAssocID="{7391EFF4-591F-4F82-89F3-54DB43776A59}" presName="sp" presStyleCnt="0"/>
      <dgm:spPr/>
    </dgm:pt>
    <dgm:pt modelId="{59C31447-E739-4561-9279-E743F46A25EF}" type="pres">
      <dgm:prSet presAssocID="{592750BA-37EE-4C7F-9D85-9B6F9C6DB73D}" presName="linNode" presStyleCnt="0"/>
      <dgm:spPr/>
    </dgm:pt>
    <dgm:pt modelId="{16A6465D-6137-414C-A116-59E43AC66629}" type="pres">
      <dgm:prSet presAssocID="{592750BA-37EE-4C7F-9D85-9B6F9C6DB73D}" presName="parentText" presStyleLbl="node1" presStyleIdx="1" presStyleCnt="2" custScaleX="774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A87F5-08D1-41B3-9D90-F33CCA247BD4}" type="pres">
      <dgm:prSet presAssocID="{592750BA-37EE-4C7F-9D85-9B6F9C6DB73D}" presName="descendantText" presStyleLbl="alignAccFollowNode1" presStyleIdx="1" presStyleCnt="2" custScaleX="145282" custScaleY="118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B5D304-4CAC-4D84-BF3E-844F1A50DACA}" srcId="{7344E188-2EDB-4323-9CC0-8770962C7B4B}" destId="{8F71EB77-F7C9-4071-B71E-B1177F2D3E52}" srcOrd="3" destOrd="0" parTransId="{83A06E9C-D7DF-4C15-8CF7-71315236515E}" sibTransId="{3A25D7C5-7752-45B7-A8A8-9DE21C3F28E6}"/>
    <dgm:cxn modelId="{229E539D-C2AA-4657-93BF-5237BF56140D}" type="presOf" srcId="{7344E188-2EDB-4323-9CC0-8770962C7B4B}" destId="{05FB9584-0DED-4677-AE7F-A7B161035217}" srcOrd="0" destOrd="0" presId="urn:microsoft.com/office/officeart/2005/8/layout/vList5"/>
    <dgm:cxn modelId="{02F8BEE5-0A7C-4142-8837-1BAE9DED8E2D}" type="presOf" srcId="{8F71EB77-F7C9-4071-B71E-B1177F2D3E52}" destId="{405780C8-DB20-4812-ABAC-55E7A7F45992}" srcOrd="0" destOrd="3" presId="urn:microsoft.com/office/officeart/2005/8/layout/vList5"/>
    <dgm:cxn modelId="{7984645C-B69B-4A6C-87E1-93CA16764927}" srcId="{86F91F6D-C6D5-4F60-B1E9-D9A1211B3AF4}" destId="{7344E188-2EDB-4323-9CC0-8770962C7B4B}" srcOrd="0" destOrd="0" parTransId="{13E45E7D-1CBD-43B1-A86E-E752AEC3FAB7}" sibTransId="{7391EFF4-591F-4F82-89F3-54DB43776A59}"/>
    <dgm:cxn modelId="{C4382BC2-F575-4471-93BD-8F4B58AF3772}" srcId="{592750BA-37EE-4C7F-9D85-9B6F9C6DB73D}" destId="{9F9621D3-9370-4214-AB40-20759B21889C}" srcOrd="1" destOrd="0" parTransId="{C913FB77-5A0E-4689-ACB3-4CAA4B80DEB0}" sibTransId="{F1F7E419-BBC0-4A69-B1B7-B572946C9BCA}"/>
    <dgm:cxn modelId="{A4ECDD06-B9F3-43FC-9C61-C85DC8EBA379}" type="presOf" srcId="{9F9621D3-9370-4214-AB40-20759B21889C}" destId="{53DA87F5-08D1-41B3-9D90-F33CCA247BD4}" srcOrd="0" destOrd="1" presId="urn:microsoft.com/office/officeart/2005/8/layout/vList5"/>
    <dgm:cxn modelId="{8B631F3E-7973-48C6-9B30-46547A515E85}" type="presOf" srcId="{B87E642F-08DF-46AF-B694-09D0025654EE}" destId="{405780C8-DB20-4812-ABAC-55E7A7F45992}" srcOrd="0" destOrd="0" presId="urn:microsoft.com/office/officeart/2005/8/layout/vList5"/>
    <dgm:cxn modelId="{DC0CBDAA-28C9-4F2F-86AF-1CD8CA1B03E8}" type="presOf" srcId="{2595DFBA-DE97-4711-AB7A-CC914FEDED84}" destId="{405780C8-DB20-4812-ABAC-55E7A7F45992}" srcOrd="0" destOrd="1" presId="urn:microsoft.com/office/officeart/2005/8/layout/vList5"/>
    <dgm:cxn modelId="{86481A24-D200-42C9-98EF-5175FC3C1869}" srcId="{86F91F6D-C6D5-4F60-B1E9-D9A1211B3AF4}" destId="{592750BA-37EE-4C7F-9D85-9B6F9C6DB73D}" srcOrd="1" destOrd="0" parTransId="{16A21859-5F95-4D3B-9C54-B7AC5AB99033}" sibTransId="{DBDB8404-B87D-4065-9555-54E812B1C98C}"/>
    <dgm:cxn modelId="{2C084FC2-06C6-4B4E-8810-731EEDFAC384}" srcId="{7344E188-2EDB-4323-9CC0-8770962C7B4B}" destId="{2FE8F6E8-E5DF-447B-9E0F-C266BBD44B13}" srcOrd="2" destOrd="0" parTransId="{CFDF1FDA-94F3-4C02-8E6C-F27B50342BC2}" sibTransId="{25EA6EC9-F156-4926-9942-118CB7C7367A}"/>
    <dgm:cxn modelId="{39942EBF-5300-4F84-A398-4EC4835AFC77}" srcId="{7344E188-2EDB-4323-9CC0-8770962C7B4B}" destId="{B87E642F-08DF-46AF-B694-09D0025654EE}" srcOrd="0" destOrd="0" parTransId="{205F980E-A8E4-43A9-9645-50C0771253E9}" sibTransId="{9BB48162-A858-4991-9914-D48F9D78F26F}"/>
    <dgm:cxn modelId="{3E55ACDB-1341-4F1A-A332-819DBA4F4496}" srcId="{592750BA-37EE-4C7F-9D85-9B6F9C6DB73D}" destId="{CB66A7F9-405D-4573-BC48-EEBA03701C4E}" srcOrd="0" destOrd="0" parTransId="{DCD27934-3328-4E82-97BB-BE56718A08E2}" sibTransId="{24DD7C3E-B629-4D8C-8A2D-A979AC2BE4D0}"/>
    <dgm:cxn modelId="{AB438439-2290-4CDB-9E97-DF6F6B33988D}" type="presOf" srcId="{2FE8F6E8-E5DF-447B-9E0F-C266BBD44B13}" destId="{405780C8-DB20-4812-ABAC-55E7A7F45992}" srcOrd="0" destOrd="2" presId="urn:microsoft.com/office/officeart/2005/8/layout/vList5"/>
    <dgm:cxn modelId="{C8F6058C-4E7F-4A73-8C69-BB0E3AAF8D70}" type="presOf" srcId="{592750BA-37EE-4C7F-9D85-9B6F9C6DB73D}" destId="{16A6465D-6137-414C-A116-59E43AC66629}" srcOrd="0" destOrd="0" presId="urn:microsoft.com/office/officeart/2005/8/layout/vList5"/>
    <dgm:cxn modelId="{84947E66-B291-4BC7-A872-ECF4B9E9B7B7}" srcId="{7344E188-2EDB-4323-9CC0-8770962C7B4B}" destId="{2595DFBA-DE97-4711-AB7A-CC914FEDED84}" srcOrd="1" destOrd="0" parTransId="{DC4DA3C1-5977-4482-8AC5-242F647F23B3}" sibTransId="{97D77370-0D80-43D7-9CAE-60C1164480CD}"/>
    <dgm:cxn modelId="{305BA426-E286-405B-AB27-E85BC3273EF4}" type="presOf" srcId="{CB66A7F9-405D-4573-BC48-EEBA03701C4E}" destId="{53DA87F5-08D1-41B3-9D90-F33CCA247BD4}" srcOrd="0" destOrd="0" presId="urn:microsoft.com/office/officeart/2005/8/layout/vList5"/>
    <dgm:cxn modelId="{AD6CA9FE-EF9F-4646-B1FA-AB414576B9A8}" type="presOf" srcId="{86F91F6D-C6D5-4F60-B1E9-D9A1211B3AF4}" destId="{9BE174B2-3F63-4CF6-89AC-ED494B1905C7}" srcOrd="0" destOrd="0" presId="urn:microsoft.com/office/officeart/2005/8/layout/vList5"/>
    <dgm:cxn modelId="{90C24304-11B2-46B6-80BE-89E421159201}" type="presParOf" srcId="{9BE174B2-3F63-4CF6-89AC-ED494B1905C7}" destId="{A43C32A7-C321-4FC4-B435-231BF7108EA0}" srcOrd="0" destOrd="0" presId="urn:microsoft.com/office/officeart/2005/8/layout/vList5"/>
    <dgm:cxn modelId="{04B34051-5DE0-422F-8C6E-383C364CB0EE}" type="presParOf" srcId="{A43C32A7-C321-4FC4-B435-231BF7108EA0}" destId="{05FB9584-0DED-4677-AE7F-A7B161035217}" srcOrd="0" destOrd="0" presId="urn:microsoft.com/office/officeart/2005/8/layout/vList5"/>
    <dgm:cxn modelId="{DA250B60-0B9C-4F65-88CE-4ACBE3FE4CD6}" type="presParOf" srcId="{A43C32A7-C321-4FC4-B435-231BF7108EA0}" destId="{405780C8-DB20-4812-ABAC-55E7A7F45992}" srcOrd="1" destOrd="0" presId="urn:microsoft.com/office/officeart/2005/8/layout/vList5"/>
    <dgm:cxn modelId="{95AD06F2-5B09-4FAF-A1E2-857B24910A88}" type="presParOf" srcId="{9BE174B2-3F63-4CF6-89AC-ED494B1905C7}" destId="{1FC0BE36-E97B-436F-BEF0-B4F1EC431584}" srcOrd="1" destOrd="0" presId="urn:microsoft.com/office/officeart/2005/8/layout/vList5"/>
    <dgm:cxn modelId="{F85532FA-58AA-423B-A58A-6A0F5E84084A}" type="presParOf" srcId="{9BE174B2-3F63-4CF6-89AC-ED494B1905C7}" destId="{59C31447-E739-4561-9279-E743F46A25EF}" srcOrd="2" destOrd="0" presId="urn:microsoft.com/office/officeart/2005/8/layout/vList5"/>
    <dgm:cxn modelId="{7422D703-14A2-441D-8DB9-8BD1EDB4B65E}" type="presParOf" srcId="{59C31447-E739-4561-9279-E743F46A25EF}" destId="{16A6465D-6137-414C-A116-59E43AC66629}" srcOrd="0" destOrd="0" presId="urn:microsoft.com/office/officeart/2005/8/layout/vList5"/>
    <dgm:cxn modelId="{1CC53A47-5CB3-4ED9-923D-F23CD6BAFBE4}" type="presParOf" srcId="{59C31447-E739-4561-9279-E743F46A25EF}" destId="{53DA87F5-08D1-41B3-9D90-F33CCA247B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0E701-C27E-4465-8E81-3336FA498CB7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B98707F-792D-435B-9584-D7F6969A1BBE}">
      <dgm:prSet phldrT="[Text]" custT="1"/>
      <dgm:spPr/>
      <dgm:t>
        <a:bodyPr/>
        <a:lstStyle/>
        <a:p>
          <a:r>
            <a:rPr lang="en-US" sz="2800" b="1" dirty="0" smtClean="0"/>
            <a:t>Choose an external evaluator who…</a:t>
          </a:r>
          <a:endParaRPr lang="en-US" sz="2800" b="1" dirty="0"/>
        </a:p>
      </dgm:t>
    </dgm:pt>
    <dgm:pt modelId="{5EA7A5F9-6408-4FB7-8A56-F8D3F158F11C}" type="parTrans" cxnId="{6C07F836-F2D9-4EBD-B4C4-A31E4B9B261E}">
      <dgm:prSet/>
      <dgm:spPr/>
      <dgm:t>
        <a:bodyPr/>
        <a:lstStyle/>
        <a:p>
          <a:endParaRPr lang="en-US"/>
        </a:p>
      </dgm:t>
    </dgm:pt>
    <dgm:pt modelId="{3F81B714-7173-444D-9530-319D3EBEDD70}" type="sibTrans" cxnId="{6C07F836-F2D9-4EBD-B4C4-A31E4B9B261E}">
      <dgm:prSet/>
      <dgm:spPr/>
      <dgm:t>
        <a:bodyPr/>
        <a:lstStyle/>
        <a:p>
          <a:endParaRPr lang="en-US"/>
        </a:p>
      </dgm:t>
    </dgm:pt>
    <dgm:pt modelId="{FFC26DF6-5C1D-427D-9515-8922589EF532}">
      <dgm:prSet phldrT="[Text]"/>
      <dgm:spPr/>
      <dgm:t>
        <a:bodyPr/>
        <a:lstStyle/>
        <a:p>
          <a:r>
            <a:rPr lang="en-US" dirty="0" smtClean="0"/>
            <a:t>embraces and has experience with this approach</a:t>
          </a:r>
          <a:endParaRPr lang="en-US" dirty="0"/>
        </a:p>
      </dgm:t>
    </dgm:pt>
    <dgm:pt modelId="{4695FE1A-7BA1-45BD-BD0A-17CAB24292D7}" type="parTrans" cxnId="{7D5A018B-18C0-4B49-B6C1-73F17A6DC683}">
      <dgm:prSet/>
      <dgm:spPr/>
      <dgm:t>
        <a:bodyPr/>
        <a:lstStyle/>
        <a:p>
          <a:endParaRPr lang="en-US"/>
        </a:p>
      </dgm:t>
    </dgm:pt>
    <dgm:pt modelId="{2A47595A-FCBD-40F9-A662-EE1C3B677D61}" type="sibTrans" cxnId="{7D5A018B-18C0-4B49-B6C1-73F17A6DC683}">
      <dgm:prSet/>
      <dgm:spPr/>
      <dgm:t>
        <a:bodyPr/>
        <a:lstStyle/>
        <a:p>
          <a:endParaRPr lang="en-US"/>
        </a:p>
      </dgm:t>
    </dgm:pt>
    <dgm:pt modelId="{9D576A03-5270-4674-851F-1573CD63ACD4}">
      <dgm:prSet phldrT="[Text]" custT="1"/>
      <dgm:spPr/>
      <dgm:t>
        <a:bodyPr/>
        <a:lstStyle/>
        <a:p>
          <a:r>
            <a:rPr lang="en-US" sz="2800" b="1" dirty="0" smtClean="0"/>
            <a:t>Assure that the external evaluator is familiar with…</a:t>
          </a:r>
          <a:endParaRPr lang="en-US" sz="2800" b="1" dirty="0"/>
        </a:p>
      </dgm:t>
    </dgm:pt>
    <dgm:pt modelId="{036C8A3B-660E-4212-8D2F-4797588BD3DB}" type="parTrans" cxnId="{145F1427-8877-44CC-9452-D737FCBF75CD}">
      <dgm:prSet/>
      <dgm:spPr/>
      <dgm:t>
        <a:bodyPr/>
        <a:lstStyle/>
        <a:p>
          <a:endParaRPr lang="en-US"/>
        </a:p>
      </dgm:t>
    </dgm:pt>
    <dgm:pt modelId="{3BED7716-97F9-4E2E-A74D-C1133F7DFF80}" type="sibTrans" cxnId="{145F1427-8877-44CC-9452-D737FCBF75CD}">
      <dgm:prSet/>
      <dgm:spPr/>
      <dgm:t>
        <a:bodyPr/>
        <a:lstStyle/>
        <a:p>
          <a:endParaRPr lang="en-US"/>
        </a:p>
      </dgm:t>
    </dgm:pt>
    <dgm:pt modelId="{1E31BF03-8A37-434F-8ED7-54FBB7CCB4EB}">
      <dgm:prSet phldrT="[Text]"/>
      <dgm:spPr/>
      <dgm:t>
        <a:bodyPr/>
        <a:lstStyle/>
        <a:p>
          <a:r>
            <a:rPr lang="en-US" dirty="0" smtClean="0"/>
            <a:t>the program model</a:t>
          </a:r>
          <a:endParaRPr lang="en-US" dirty="0"/>
        </a:p>
      </dgm:t>
    </dgm:pt>
    <dgm:pt modelId="{237C65FA-A805-498F-A305-46F1DF5CE649}" type="parTrans" cxnId="{07021262-CFEE-420E-A956-A746C19DF9B6}">
      <dgm:prSet/>
      <dgm:spPr/>
      <dgm:t>
        <a:bodyPr/>
        <a:lstStyle/>
        <a:p>
          <a:endParaRPr lang="en-US"/>
        </a:p>
      </dgm:t>
    </dgm:pt>
    <dgm:pt modelId="{2D314025-923B-4C87-9A38-CD1FF3307F0D}" type="sibTrans" cxnId="{07021262-CFEE-420E-A956-A746C19DF9B6}">
      <dgm:prSet/>
      <dgm:spPr/>
      <dgm:t>
        <a:bodyPr/>
        <a:lstStyle/>
        <a:p>
          <a:endParaRPr lang="en-US"/>
        </a:p>
      </dgm:t>
    </dgm:pt>
    <dgm:pt modelId="{D360CEF7-574A-405A-A428-4C62952A7747}">
      <dgm:prSet phldrT="[Text]"/>
      <dgm:spPr/>
      <dgm:t>
        <a:bodyPr/>
        <a:lstStyle/>
        <a:p>
          <a:r>
            <a:rPr lang="en-US" dirty="0" smtClean="0"/>
            <a:t>all existing instrumentation/ data collection systems</a:t>
          </a:r>
          <a:endParaRPr lang="en-US" dirty="0"/>
        </a:p>
      </dgm:t>
    </dgm:pt>
    <dgm:pt modelId="{022EF909-366A-44BD-A166-491409E234A1}" type="parTrans" cxnId="{005B7819-2855-43A3-9466-AEEAC1F75015}">
      <dgm:prSet/>
      <dgm:spPr/>
      <dgm:t>
        <a:bodyPr/>
        <a:lstStyle/>
        <a:p>
          <a:endParaRPr lang="en-US"/>
        </a:p>
      </dgm:t>
    </dgm:pt>
    <dgm:pt modelId="{6F2E3085-3E0B-4E7F-A354-26139293E8B6}" type="sibTrans" cxnId="{005B7819-2855-43A3-9466-AEEAC1F75015}">
      <dgm:prSet/>
      <dgm:spPr/>
      <dgm:t>
        <a:bodyPr/>
        <a:lstStyle/>
        <a:p>
          <a:endParaRPr lang="en-US"/>
        </a:p>
      </dgm:t>
    </dgm:pt>
    <dgm:pt modelId="{B665603E-697E-467B-BF56-4C5BC93E7933}">
      <dgm:prSet phldrT="[Text]" custT="1"/>
      <dgm:spPr/>
      <dgm:t>
        <a:bodyPr/>
        <a:lstStyle/>
        <a:p>
          <a:r>
            <a:rPr lang="en-US" sz="2800" b="1" dirty="0" smtClean="0"/>
            <a:t>Use the external evaluator to…</a:t>
          </a:r>
          <a:endParaRPr lang="en-US" sz="2800" b="1" dirty="0"/>
        </a:p>
      </dgm:t>
    </dgm:pt>
    <dgm:pt modelId="{F51C47F3-ECF8-4E52-B6AA-18F3E6514E62}" type="parTrans" cxnId="{01206788-274D-4401-9358-49CBDE5AD7BA}">
      <dgm:prSet/>
      <dgm:spPr/>
      <dgm:t>
        <a:bodyPr/>
        <a:lstStyle/>
        <a:p>
          <a:endParaRPr lang="en-US"/>
        </a:p>
      </dgm:t>
    </dgm:pt>
    <dgm:pt modelId="{592A87E7-EFF4-493E-B232-0285EC303423}" type="sibTrans" cxnId="{01206788-274D-4401-9358-49CBDE5AD7BA}">
      <dgm:prSet/>
      <dgm:spPr/>
      <dgm:t>
        <a:bodyPr/>
        <a:lstStyle/>
        <a:p>
          <a:endParaRPr lang="en-US"/>
        </a:p>
      </dgm:t>
    </dgm:pt>
    <dgm:pt modelId="{F8066FBA-301A-4717-AEEA-B67CC20995FA}">
      <dgm:prSet phldrT="[Text]"/>
      <dgm:spPr/>
      <dgm:t>
        <a:bodyPr/>
        <a:lstStyle/>
        <a:p>
          <a:r>
            <a:rPr lang="en-US" dirty="0" smtClean="0"/>
            <a:t>design at least one key part of the study</a:t>
          </a:r>
          <a:endParaRPr lang="en-US" dirty="0"/>
        </a:p>
      </dgm:t>
    </dgm:pt>
    <dgm:pt modelId="{F5833E5D-1D20-477A-9148-2DAD93F26D51}" type="parTrans" cxnId="{B3FF711A-D1CA-4C5A-8DBD-07B50932B42A}">
      <dgm:prSet/>
      <dgm:spPr/>
      <dgm:t>
        <a:bodyPr/>
        <a:lstStyle/>
        <a:p>
          <a:endParaRPr lang="en-US"/>
        </a:p>
      </dgm:t>
    </dgm:pt>
    <dgm:pt modelId="{10732783-2B31-48D4-9B2D-CEACA8ADC95B}" type="sibTrans" cxnId="{B3FF711A-D1CA-4C5A-8DBD-07B50932B42A}">
      <dgm:prSet/>
      <dgm:spPr/>
      <dgm:t>
        <a:bodyPr/>
        <a:lstStyle/>
        <a:p>
          <a:endParaRPr lang="en-US"/>
        </a:p>
      </dgm:t>
    </dgm:pt>
    <dgm:pt modelId="{6448877D-8225-47C9-AC72-C0E0E8A0A6A6}">
      <dgm:prSet phldrT="[Text]"/>
      <dgm:spPr/>
      <dgm:t>
        <a:bodyPr/>
        <a:lstStyle/>
        <a:p>
          <a:r>
            <a:rPr lang="en-US" dirty="0" smtClean="0"/>
            <a:t>be involved with overall design</a:t>
          </a:r>
          <a:endParaRPr lang="en-US" dirty="0"/>
        </a:p>
      </dgm:t>
    </dgm:pt>
    <dgm:pt modelId="{3D5D6F87-8B96-4D95-83BF-AB9B6632AFC2}" type="parTrans" cxnId="{78A3F398-7DEA-4F44-8E60-04636B12EB71}">
      <dgm:prSet/>
      <dgm:spPr/>
      <dgm:t>
        <a:bodyPr/>
        <a:lstStyle/>
        <a:p>
          <a:endParaRPr lang="en-US"/>
        </a:p>
      </dgm:t>
    </dgm:pt>
    <dgm:pt modelId="{D4D3C306-3A3C-4C37-8EBD-0E17BB9D0489}" type="sibTrans" cxnId="{78A3F398-7DEA-4F44-8E60-04636B12EB71}">
      <dgm:prSet/>
      <dgm:spPr/>
      <dgm:t>
        <a:bodyPr/>
        <a:lstStyle/>
        <a:p>
          <a:endParaRPr lang="en-US"/>
        </a:p>
      </dgm:t>
    </dgm:pt>
    <dgm:pt modelId="{E77E160A-F39D-47F2-9DDF-01B379153E74}" type="pres">
      <dgm:prSet presAssocID="{62E0E701-C27E-4465-8E81-3336FA498C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8447F7-A6D3-4DAD-B547-7ABDE3CC691B}" type="pres">
      <dgm:prSet presAssocID="{4B98707F-792D-435B-9584-D7F6969A1B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38958-9CC4-476C-BCD1-4421FFAB0D39}" type="pres">
      <dgm:prSet presAssocID="{4B98707F-792D-435B-9584-D7F6969A1BB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34FFA-E6FB-45A4-BE98-ACEF10C154A5}" type="pres">
      <dgm:prSet presAssocID="{9D576A03-5270-4674-851F-1573CD63AC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E7B74-D598-404D-BE4E-15180E62F43D}" type="pres">
      <dgm:prSet presAssocID="{9D576A03-5270-4674-851F-1573CD63ACD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086D4-8757-4892-A321-40BA43DBA925}" type="pres">
      <dgm:prSet presAssocID="{B665603E-697E-467B-BF56-4C5BC93E79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CFE09-44A5-469C-BDDE-F09F7DF80834}" type="pres">
      <dgm:prSet presAssocID="{B665603E-697E-467B-BF56-4C5BC93E793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3D5B38-F3E3-4385-98D6-615C6E653BDB}" type="presOf" srcId="{62E0E701-C27E-4465-8E81-3336FA498CB7}" destId="{E77E160A-F39D-47F2-9DDF-01B379153E74}" srcOrd="0" destOrd="0" presId="urn:microsoft.com/office/officeart/2005/8/layout/vList2"/>
    <dgm:cxn modelId="{78A3F398-7DEA-4F44-8E60-04636B12EB71}" srcId="{B665603E-697E-467B-BF56-4C5BC93E7933}" destId="{6448877D-8225-47C9-AC72-C0E0E8A0A6A6}" srcOrd="1" destOrd="0" parTransId="{3D5D6F87-8B96-4D95-83BF-AB9B6632AFC2}" sibTransId="{D4D3C306-3A3C-4C37-8EBD-0E17BB9D0489}"/>
    <dgm:cxn modelId="{145F1427-8877-44CC-9452-D737FCBF75CD}" srcId="{62E0E701-C27E-4465-8E81-3336FA498CB7}" destId="{9D576A03-5270-4674-851F-1573CD63ACD4}" srcOrd="1" destOrd="0" parTransId="{036C8A3B-660E-4212-8D2F-4797588BD3DB}" sibTransId="{3BED7716-97F9-4E2E-A74D-C1133F7DFF80}"/>
    <dgm:cxn modelId="{01206788-274D-4401-9358-49CBDE5AD7BA}" srcId="{62E0E701-C27E-4465-8E81-3336FA498CB7}" destId="{B665603E-697E-467B-BF56-4C5BC93E7933}" srcOrd="2" destOrd="0" parTransId="{F51C47F3-ECF8-4E52-B6AA-18F3E6514E62}" sibTransId="{592A87E7-EFF4-493E-B232-0285EC303423}"/>
    <dgm:cxn modelId="{6C07F836-F2D9-4EBD-B4C4-A31E4B9B261E}" srcId="{62E0E701-C27E-4465-8E81-3336FA498CB7}" destId="{4B98707F-792D-435B-9584-D7F6969A1BBE}" srcOrd="0" destOrd="0" parTransId="{5EA7A5F9-6408-4FB7-8A56-F8D3F158F11C}" sibTransId="{3F81B714-7173-444D-9530-319D3EBEDD70}"/>
    <dgm:cxn modelId="{7D5A018B-18C0-4B49-B6C1-73F17A6DC683}" srcId="{4B98707F-792D-435B-9584-D7F6969A1BBE}" destId="{FFC26DF6-5C1D-427D-9515-8922589EF532}" srcOrd="0" destOrd="0" parTransId="{4695FE1A-7BA1-45BD-BD0A-17CAB24292D7}" sibTransId="{2A47595A-FCBD-40F9-A662-EE1C3B677D61}"/>
    <dgm:cxn modelId="{07021262-CFEE-420E-A956-A746C19DF9B6}" srcId="{9D576A03-5270-4674-851F-1573CD63ACD4}" destId="{1E31BF03-8A37-434F-8ED7-54FBB7CCB4EB}" srcOrd="0" destOrd="0" parTransId="{237C65FA-A805-498F-A305-46F1DF5CE649}" sibTransId="{2D314025-923B-4C87-9A38-CD1FF3307F0D}"/>
    <dgm:cxn modelId="{44B832E2-1602-4416-9A52-C77C7264003F}" type="presOf" srcId="{9D576A03-5270-4674-851F-1573CD63ACD4}" destId="{5EE34FFA-E6FB-45A4-BE98-ACEF10C154A5}" srcOrd="0" destOrd="0" presId="urn:microsoft.com/office/officeart/2005/8/layout/vList2"/>
    <dgm:cxn modelId="{005B7819-2855-43A3-9466-AEEAC1F75015}" srcId="{9D576A03-5270-4674-851F-1573CD63ACD4}" destId="{D360CEF7-574A-405A-A428-4C62952A7747}" srcOrd="1" destOrd="0" parTransId="{022EF909-366A-44BD-A166-491409E234A1}" sibTransId="{6F2E3085-3E0B-4E7F-A354-26139293E8B6}"/>
    <dgm:cxn modelId="{8C7BBBCF-4C50-4952-8A1E-21C0D7F3492A}" type="presOf" srcId="{4B98707F-792D-435B-9584-D7F6969A1BBE}" destId="{FF8447F7-A6D3-4DAD-B547-7ABDE3CC691B}" srcOrd="0" destOrd="0" presId="urn:microsoft.com/office/officeart/2005/8/layout/vList2"/>
    <dgm:cxn modelId="{E172AD27-7878-4FAF-A218-E6CD6E61C9D5}" type="presOf" srcId="{F8066FBA-301A-4717-AEEA-B67CC20995FA}" destId="{280CFE09-44A5-469C-BDDE-F09F7DF80834}" srcOrd="0" destOrd="0" presId="urn:microsoft.com/office/officeart/2005/8/layout/vList2"/>
    <dgm:cxn modelId="{0F7CD67E-AED6-4FFE-9336-C62CFABED22B}" type="presOf" srcId="{6448877D-8225-47C9-AC72-C0E0E8A0A6A6}" destId="{280CFE09-44A5-469C-BDDE-F09F7DF80834}" srcOrd="0" destOrd="1" presId="urn:microsoft.com/office/officeart/2005/8/layout/vList2"/>
    <dgm:cxn modelId="{CFD207AF-707C-4EF4-835C-4725E412B796}" type="presOf" srcId="{B665603E-697E-467B-BF56-4C5BC93E7933}" destId="{0A0086D4-8757-4892-A321-40BA43DBA925}" srcOrd="0" destOrd="0" presId="urn:microsoft.com/office/officeart/2005/8/layout/vList2"/>
    <dgm:cxn modelId="{B3FF711A-D1CA-4C5A-8DBD-07B50932B42A}" srcId="{B665603E-697E-467B-BF56-4C5BC93E7933}" destId="{F8066FBA-301A-4717-AEEA-B67CC20995FA}" srcOrd="0" destOrd="0" parTransId="{F5833E5D-1D20-477A-9148-2DAD93F26D51}" sibTransId="{10732783-2B31-48D4-9B2D-CEACA8ADC95B}"/>
    <dgm:cxn modelId="{3A8FDE1E-2CFA-4C86-A240-715D1BAE2CE2}" type="presOf" srcId="{1E31BF03-8A37-434F-8ED7-54FBB7CCB4EB}" destId="{96EE7B74-D598-404D-BE4E-15180E62F43D}" srcOrd="0" destOrd="0" presId="urn:microsoft.com/office/officeart/2005/8/layout/vList2"/>
    <dgm:cxn modelId="{990DE5F9-E08F-43E5-BF5C-E420E1C39D13}" type="presOf" srcId="{FFC26DF6-5C1D-427D-9515-8922589EF532}" destId="{5DC38958-9CC4-476C-BCD1-4421FFAB0D39}" srcOrd="0" destOrd="0" presId="urn:microsoft.com/office/officeart/2005/8/layout/vList2"/>
    <dgm:cxn modelId="{8D0CBACA-536D-4305-B939-40280E8A6D3B}" type="presOf" srcId="{D360CEF7-574A-405A-A428-4C62952A7747}" destId="{96EE7B74-D598-404D-BE4E-15180E62F43D}" srcOrd="0" destOrd="1" presId="urn:microsoft.com/office/officeart/2005/8/layout/vList2"/>
    <dgm:cxn modelId="{51AE3F94-8F1B-4CEF-89D9-940199F0869B}" type="presParOf" srcId="{E77E160A-F39D-47F2-9DDF-01B379153E74}" destId="{FF8447F7-A6D3-4DAD-B547-7ABDE3CC691B}" srcOrd="0" destOrd="0" presId="urn:microsoft.com/office/officeart/2005/8/layout/vList2"/>
    <dgm:cxn modelId="{5A313447-03BF-45BD-8877-C46B96BED357}" type="presParOf" srcId="{E77E160A-F39D-47F2-9DDF-01B379153E74}" destId="{5DC38958-9CC4-476C-BCD1-4421FFAB0D39}" srcOrd="1" destOrd="0" presId="urn:microsoft.com/office/officeart/2005/8/layout/vList2"/>
    <dgm:cxn modelId="{4DDE4A67-C193-4138-ABD0-D111C2435ABF}" type="presParOf" srcId="{E77E160A-F39D-47F2-9DDF-01B379153E74}" destId="{5EE34FFA-E6FB-45A4-BE98-ACEF10C154A5}" srcOrd="2" destOrd="0" presId="urn:microsoft.com/office/officeart/2005/8/layout/vList2"/>
    <dgm:cxn modelId="{5FEF2A51-6771-4BE2-802F-CFE494DD1942}" type="presParOf" srcId="{E77E160A-F39D-47F2-9DDF-01B379153E74}" destId="{96EE7B74-D598-404D-BE4E-15180E62F43D}" srcOrd="3" destOrd="0" presId="urn:microsoft.com/office/officeart/2005/8/layout/vList2"/>
    <dgm:cxn modelId="{E6C69DDF-F5A9-446C-A332-C1A9F585030D}" type="presParOf" srcId="{E77E160A-F39D-47F2-9DDF-01B379153E74}" destId="{0A0086D4-8757-4892-A321-40BA43DBA925}" srcOrd="4" destOrd="0" presId="urn:microsoft.com/office/officeart/2005/8/layout/vList2"/>
    <dgm:cxn modelId="{A0C290F1-46C3-49DC-B9D6-B0CB86E609CF}" type="presParOf" srcId="{E77E160A-F39D-47F2-9DDF-01B379153E74}" destId="{280CFE09-44A5-469C-BDDE-F09F7DF8083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58CF2A-3212-4D3A-9D68-EE283352E822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FD07DFE-EF1F-4627-A032-BD084E67C115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4C3E6B55-9367-4993-9104-AFEE568A1E7F}" type="parTrans" cxnId="{405C8B9A-A0C3-4B40-88DE-E838CA594290}">
      <dgm:prSet/>
      <dgm:spPr/>
      <dgm:t>
        <a:bodyPr/>
        <a:lstStyle/>
        <a:p>
          <a:endParaRPr lang="en-US"/>
        </a:p>
      </dgm:t>
    </dgm:pt>
    <dgm:pt modelId="{EDB6C771-F2CC-46A1-B0C9-7A632ACC6400}" type="sibTrans" cxnId="{405C8B9A-A0C3-4B40-88DE-E838CA594290}">
      <dgm:prSet/>
      <dgm:spPr/>
      <dgm:t>
        <a:bodyPr/>
        <a:lstStyle/>
        <a:p>
          <a:endParaRPr lang="en-US"/>
        </a:p>
      </dgm:t>
    </dgm:pt>
    <dgm:pt modelId="{C24B88F8-070E-4C83-A5BD-0DFE2F9EE11A}">
      <dgm:prSet phldrT="[Text]" custT="1"/>
      <dgm:spPr/>
      <dgm:t>
        <a:bodyPr/>
        <a:lstStyle/>
        <a:p>
          <a:r>
            <a:rPr lang="en-US" sz="2400" dirty="0" smtClean="0"/>
            <a:t>clearly define purposes of the study</a:t>
          </a:r>
          <a:endParaRPr lang="en-US" sz="2400" dirty="0"/>
        </a:p>
      </dgm:t>
    </dgm:pt>
    <dgm:pt modelId="{8E03B9A8-AAB4-4BF1-ABBF-66F952A8383E}" type="parTrans" cxnId="{D143E32F-E577-4CF1-8979-92834A1BEE41}">
      <dgm:prSet/>
      <dgm:spPr/>
      <dgm:t>
        <a:bodyPr/>
        <a:lstStyle/>
        <a:p>
          <a:endParaRPr lang="en-US"/>
        </a:p>
      </dgm:t>
    </dgm:pt>
    <dgm:pt modelId="{84783168-70EE-44B7-9744-470E14F50221}" type="sibTrans" cxnId="{D143E32F-E577-4CF1-8979-92834A1BEE41}">
      <dgm:prSet/>
      <dgm:spPr/>
      <dgm:t>
        <a:bodyPr/>
        <a:lstStyle/>
        <a:p>
          <a:endParaRPr lang="en-US"/>
        </a:p>
      </dgm:t>
    </dgm:pt>
    <dgm:pt modelId="{260F2C00-6538-4FA8-AB56-CDE06F8F0005}">
      <dgm:prSet phldrT="[Text]" custT="1"/>
      <dgm:spPr/>
      <dgm:t>
        <a:bodyPr/>
        <a:lstStyle/>
        <a:p>
          <a:r>
            <a:rPr lang="en-US" sz="2400" dirty="0" smtClean="0"/>
            <a:t>clarify each person’s role</a:t>
          </a:r>
          <a:endParaRPr lang="en-US" sz="2400" dirty="0"/>
        </a:p>
      </dgm:t>
    </dgm:pt>
    <dgm:pt modelId="{D30B0077-2154-43DB-83D2-55575CD61E09}" type="parTrans" cxnId="{2DFC6CDC-A8A4-4D09-8775-4ACA75E5867D}">
      <dgm:prSet/>
      <dgm:spPr/>
      <dgm:t>
        <a:bodyPr/>
        <a:lstStyle/>
        <a:p>
          <a:endParaRPr lang="en-US"/>
        </a:p>
      </dgm:t>
    </dgm:pt>
    <dgm:pt modelId="{6B43426E-69AA-4E22-A0D0-44BA39C659D2}" type="sibTrans" cxnId="{2DFC6CDC-A8A4-4D09-8775-4ACA75E5867D}">
      <dgm:prSet/>
      <dgm:spPr/>
      <dgm:t>
        <a:bodyPr/>
        <a:lstStyle/>
        <a:p>
          <a:endParaRPr lang="en-US"/>
        </a:p>
      </dgm:t>
    </dgm:pt>
    <dgm:pt modelId="{4B8E807D-A303-42D5-BCB4-032E23F0E3A6}">
      <dgm:prSet phldrT="[Text]"/>
      <dgm:spPr/>
      <dgm:t>
        <a:bodyPr/>
        <a:lstStyle/>
        <a:p>
          <a:r>
            <a:rPr lang="en-US" dirty="0" smtClean="0"/>
            <a:t>Logistics</a:t>
          </a:r>
          <a:endParaRPr lang="en-US" dirty="0"/>
        </a:p>
      </dgm:t>
    </dgm:pt>
    <dgm:pt modelId="{5AB14AA3-F7C8-4DAE-B056-638F12484E57}" type="parTrans" cxnId="{0B88FC5E-FC8F-477A-98AE-BCDB5AE0F0C8}">
      <dgm:prSet/>
      <dgm:spPr/>
      <dgm:t>
        <a:bodyPr/>
        <a:lstStyle/>
        <a:p>
          <a:endParaRPr lang="en-US"/>
        </a:p>
      </dgm:t>
    </dgm:pt>
    <dgm:pt modelId="{C7555AFF-A598-47A9-BFAF-3E3046653FCD}" type="sibTrans" cxnId="{0B88FC5E-FC8F-477A-98AE-BCDB5AE0F0C8}">
      <dgm:prSet/>
      <dgm:spPr/>
      <dgm:t>
        <a:bodyPr/>
        <a:lstStyle/>
        <a:p>
          <a:endParaRPr lang="en-US"/>
        </a:p>
      </dgm:t>
    </dgm:pt>
    <dgm:pt modelId="{806F32BC-F1A1-49C4-9B73-6701650FEDC1}">
      <dgm:prSet phldrT="[Text]" custT="1"/>
      <dgm:spPr/>
      <dgm:t>
        <a:bodyPr/>
        <a:lstStyle/>
        <a:p>
          <a:r>
            <a:rPr lang="en-US" sz="2400" dirty="0" smtClean="0"/>
            <a:t>allow time for the unexpected</a:t>
          </a:r>
          <a:endParaRPr lang="en-US" sz="2400" dirty="0"/>
        </a:p>
      </dgm:t>
    </dgm:pt>
    <dgm:pt modelId="{C1A37C0C-DE27-4FAD-8AE8-984506373BC1}" type="parTrans" cxnId="{EB0DA2B7-2542-4D46-A97E-C29D2D355933}">
      <dgm:prSet/>
      <dgm:spPr/>
      <dgm:t>
        <a:bodyPr/>
        <a:lstStyle/>
        <a:p>
          <a:endParaRPr lang="en-US"/>
        </a:p>
      </dgm:t>
    </dgm:pt>
    <dgm:pt modelId="{357A99E7-A509-4C23-91ED-00B4E84C363B}" type="sibTrans" cxnId="{EB0DA2B7-2542-4D46-A97E-C29D2D355933}">
      <dgm:prSet/>
      <dgm:spPr/>
      <dgm:t>
        <a:bodyPr/>
        <a:lstStyle/>
        <a:p>
          <a:endParaRPr lang="en-US"/>
        </a:p>
      </dgm:t>
    </dgm:pt>
    <dgm:pt modelId="{3924642D-3D44-4C0E-9BEE-09EE8E8437F0}">
      <dgm:prSet phldrT="[Text]" custT="1"/>
      <dgm:spPr/>
      <dgm:t>
        <a:bodyPr/>
        <a:lstStyle/>
        <a:p>
          <a:r>
            <a:rPr lang="en-US" sz="2400" dirty="0" smtClean="0"/>
            <a:t>reinforce expectations, importance, timelines</a:t>
          </a:r>
          <a:endParaRPr lang="en-US" sz="2400" dirty="0"/>
        </a:p>
      </dgm:t>
    </dgm:pt>
    <dgm:pt modelId="{56225A67-D0AB-474B-BC48-BA38658C0967}" type="parTrans" cxnId="{C436C010-684F-4341-804F-43BD728246FC}">
      <dgm:prSet/>
      <dgm:spPr/>
      <dgm:t>
        <a:bodyPr/>
        <a:lstStyle/>
        <a:p>
          <a:endParaRPr lang="en-US"/>
        </a:p>
      </dgm:t>
    </dgm:pt>
    <dgm:pt modelId="{3156E91A-6DB9-41F3-891F-9C85D0B94532}" type="sibTrans" cxnId="{C436C010-684F-4341-804F-43BD728246FC}">
      <dgm:prSet/>
      <dgm:spPr/>
      <dgm:t>
        <a:bodyPr/>
        <a:lstStyle/>
        <a:p>
          <a:endParaRPr lang="en-US"/>
        </a:p>
      </dgm:t>
    </dgm:pt>
    <dgm:pt modelId="{0F9F4C42-AB9B-4A54-A0CE-5C6C64BA95AB}">
      <dgm:prSet phldrT="[Text]" custT="1"/>
      <dgm:spPr/>
      <dgm:t>
        <a:bodyPr/>
        <a:lstStyle/>
        <a:p>
          <a:r>
            <a:rPr lang="en-US" sz="2400" dirty="0" smtClean="0"/>
            <a:t>have one person oversee and coordinate report writing</a:t>
          </a:r>
          <a:endParaRPr lang="en-US" sz="2400" dirty="0"/>
        </a:p>
      </dgm:t>
    </dgm:pt>
    <dgm:pt modelId="{93578B55-63DA-4C11-9FE4-9C89225FB609}" type="parTrans" cxnId="{794C042B-0DA2-4BE0-A423-5E4CBB0DF061}">
      <dgm:prSet/>
      <dgm:spPr/>
      <dgm:t>
        <a:bodyPr/>
        <a:lstStyle/>
        <a:p>
          <a:endParaRPr lang="en-US"/>
        </a:p>
      </dgm:t>
    </dgm:pt>
    <dgm:pt modelId="{220FD11B-DA0E-481B-98F3-EDFFAE15CF15}" type="sibTrans" cxnId="{794C042B-0DA2-4BE0-A423-5E4CBB0DF061}">
      <dgm:prSet/>
      <dgm:spPr/>
      <dgm:t>
        <a:bodyPr/>
        <a:lstStyle/>
        <a:p>
          <a:endParaRPr lang="en-US"/>
        </a:p>
      </dgm:t>
    </dgm:pt>
    <dgm:pt modelId="{06F093C0-06AA-43FF-9F29-F8ABCF7FF221}">
      <dgm:prSet phldrT="[Text]" custT="1"/>
      <dgm:spPr/>
      <dgm:t>
        <a:bodyPr/>
        <a:lstStyle/>
        <a:p>
          <a:r>
            <a:rPr lang="en-US" sz="2400" dirty="0" smtClean="0"/>
            <a:t>use point people across multiple sites</a:t>
          </a:r>
          <a:endParaRPr lang="en-US" sz="2400" dirty="0"/>
        </a:p>
      </dgm:t>
    </dgm:pt>
    <dgm:pt modelId="{680C09F1-457B-439B-BA75-FB033C471FB5}" type="parTrans" cxnId="{9CA6DAE1-96F5-4908-9A9B-7FFFB23244E8}">
      <dgm:prSet/>
      <dgm:spPr/>
      <dgm:t>
        <a:bodyPr/>
        <a:lstStyle/>
        <a:p>
          <a:endParaRPr lang="en-US"/>
        </a:p>
      </dgm:t>
    </dgm:pt>
    <dgm:pt modelId="{FA864E1C-DD14-441F-B8EF-5343042A8432}" type="sibTrans" cxnId="{9CA6DAE1-96F5-4908-9A9B-7FFFB23244E8}">
      <dgm:prSet/>
      <dgm:spPr/>
      <dgm:t>
        <a:bodyPr/>
        <a:lstStyle/>
        <a:p>
          <a:endParaRPr lang="en-US"/>
        </a:p>
      </dgm:t>
    </dgm:pt>
    <dgm:pt modelId="{7DF64B69-A7A3-4F28-A268-8590135D9D2B}" type="pres">
      <dgm:prSet presAssocID="{6558CF2A-3212-4D3A-9D68-EE283352E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6CBC9-6A78-4803-923E-91B64A81695B}" type="pres">
      <dgm:prSet presAssocID="{FFD07DFE-EF1F-4627-A032-BD084E67C115}" presName="linNode" presStyleCnt="0"/>
      <dgm:spPr/>
    </dgm:pt>
    <dgm:pt modelId="{A127A073-69E1-434E-8F13-269873226A41}" type="pres">
      <dgm:prSet presAssocID="{FFD07DFE-EF1F-4627-A032-BD084E67C11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BC811-CACA-4DB9-B1BE-03DDFCDE615C}" type="pres">
      <dgm:prSet presAssocID="{FFD07DFE-EF1F-4627-A032-BD084E67C115}" presName="descendantText" presStyleLbl="alignAccFollowNode1" presStyleIdx="0" presStyleCnt="2" custScaleX="118027" custScaleY="118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85090-F7BA-4591-9635-B1CB58A8ADF2}" type="pres">
      <dgm:prSet presAssocID="{EDB6C771-F2CC-46A1-B0C9-7A632ACC6400}" presName="sp" presStyleCnt="0"/>
      <dgm:spPr/>
    </dgm:pt>
    <dgm:pt modelId="{691716F1-C272-4A10-8205-3B57B84A6D1E}" type="pres">
      <dgm:prSet presAssocID="{4B8E807D-A303-42D5-BCB4-032E23F0E3A6}" presName="linNode" presStyleCnt="0"/>
      <dgm:spPr/>
    </dgm:pt>
    <dgm:pt modelId="{FAD05F57-158D-49C5-BBB9-EF6331BD487D}" type="pres">
      <dgm:prSet presAssocID="{4B8E807D-A303-42D5-BCB4-032E23F0E3A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01248-692F-4AAD-8280-340570CCE368}" type="pres">
      <dgm:prSet presAssocID="{4B8E807D-A303-42D5-BCB4-032E23F0E3A6}" presName="descendantText" presStyleLbl="alignAccFollowNode1" presStyleIdx="1" presStyleCnt="2" custScaleX="118027" custScaleY="118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62A032-CD6F-4868-B27F-83D8278201D3}" type="presOf" srcId="{260F2C00-6538-4FA8-AB56-CDE06F8F0005}" destId="{299BC811-CACA-4DB9-B1BE-03DDFCDE615C}" srcOrd="0" destOrd="1" presId="urn:microsoft.com/office/officeart/2005/8/layout/vList5"/>
    <dgm:cxn modelId="{C436C010-684F-4341-804F-43BD728246FC}" srcId="{FFD07DFE-EF1F-4627-A032-BD084E67C115}" destId="{3924642D-3D44-4C0E-9BEE-09EE8E8437F0}" srcOrd="2" destOrd="0" parTransId="{56225A67-D0AB-474B-BC48-BA38658C0967}" sibTransId="{3156E91A-6DB9-41F3-891F-9C85D0B94532}"/>
    <dgm:cxn modelId="{ECEDBF01-9218-4474-9B78-2557F3F9D3F0}" type="presOf" srcId="{3924642D-3D44-4C0E-9BEE-09EE8E8437F0}" destId="{299BC811-CACA-4DB9-B1BE-03DDFCDE615C}" srcOrd="0" destOrd="2" presId="urn:microsoft.com/office/officeart/2005/8/layout/vList5"/>
    <dgm:cxn modelId="{2DFC6CDC-A8A4-4D09-8775-4ACA75E5867D}" srcId="{FFD07DFE-EF1F-4627-A032-BD084E67C115}" destId="{260F2C00-6538-4FA8-AB56-CDE06F8F0005}" srcOrd="1" destOrd="0" parTransId="{D30B0077-2154-43DB-83D2-55575CD61E09}" sibTransId="{6B43426E-69AA-4E22-A0D0-44BA39C659D2}"/>
    <dgm:cxn modelId="{7A8B1125-DA59-4B54-86C3-9854E9F030AF}" type="presOf" srcId="{4B8E807D-A303-42D5-BCB4-032E23F0E3A6}" destId="{FAD05F57-158D-49C5-BBB9-EF6331BD487D}" srcOrd="0" destOrd="0" presId="urn:microsoft.com/office/officeart/2005/8/layout/vList5"/>
    <dgm:cxn modelId="{D143E32F-E577-4CF1-8979-92834A1BEE41}" srcId="{FFD07DFE-EF1F-4627-A032-BD084E67C115}" destId="{C24B88F8-070E-4C83-A5BD-0DFE2F9EE11A}" srcOrd="0" destOrd="0" parTransId="{8E03B9A8-AAB4-4BF1-ABBF-66F952A8383E}" sibTransId="{84783168-70EE-44B7-9744-470E14F50221}"/>
    <dgm:cxn modelId="{498B50B3-83E6-4585-A4C9-4F7A27F86F5C}" type="presOf" srcId="{0F9F4C42-AB9B-4A54-A0CE-5C6C64BA95AB}" destId="{EAE01248-692F-4AAD-8280-340570CCE368}" srcOrd="0" destOrd="0" presId="urn:microsoft.com/office/officeart/2005/8/layout/vList5"/>
    <dgm:cxn modelId="{054564AA-464F-4643-BA30-84FD8B9B3047}" type="presOf" srcId="{06F093C0-06AA-43FF-9F29-F8ABCF7FF221}" destId="{299BC811-CACA-4DB9-B1BE-03DDFCDE615C}" srcOrd="0" destOrd="3" presId="urn:microsoft.com/office/officeart/2005/8/layout/vList5"/>
    <dgm:cxn modelId="{8FF9256C-1485-4036-9E4B-E55AEDE89E54}" type="presOf" srcId="{C24B88F8-070E-4C83-A5BD-0DFE2F9EE11A}" destId="{299BC811-CACA-4DB9-B1BE-03DDFCDE615C}" srcOrd="0" destOrd="0" presId="urn:microsoft.com/office/officeart/2005/8/layout/vList5"/>
    <dgm:cxn modelId="{0B88FC5E-FC8F-477A-98AE-BCDB5AE0F0C8}" srcId="{6558CF2A-3212-4D3A-9D68-EE283352E822}" destId="{4B8E807D-A303-42D5-BCB4-032E23F0E3A6}" srcOrd="1" destOrd="0" parTransId="{5AB14AA3-F7C8-4DAE-B056-638F12484E57}" sibTransId="{C7555AFF-A598-47A9-BFAF-3E3046653FCD}"/>
    <dgm:cxn modelId="{EB0DA2B7-2542-4D46-A97E-C29D2D355933}" srcId="{4B8E807D-A303-42D5-BCB4-032E23F0E3A6}" destId="{806F32BC-F1A1-49C4-9B73-6701650FEDC1}" srcOrd="1" destOrd="0" parTransId="{C1A37C0C-DE27-4FAD-8AE8-984506373BC1}" sibTransId="{357A99E7-A509-4C23-91ED-00B4E84C363B}"/>
    <dgm:cxn modelId="{9C883EF7-B523-494F-A771-0DA06260BC24}" type="presOf" srcId="{FFD07DFE-EF1F-4627-A032-BD084E67C115}" destId="{A127A073-69E1-434E-8F13-269873226A41}" srcOrd="0" destOrd="0" presId="urn:microsoft.com/office/officeart/2005/8/layout/vList5"/>
    <dgm:cxn modelId="{5392CDE7-7AEC-464A-A15F-161C2269ADC8}" type="presOf" srcId="{6558CF2A-3212-4D3A-9D68-EE283352E822}" destId="{7DF64B69-A7A3-4F28-A268-8590135D9D2B}" srcOrd="0" destOrd="0" presId="urn:microsoft.com/office/officeart/2005/8/layout/vList5"/>
    <dgm:cxn modelId="{794C042B-0DA2-4BE0-A423-5E4CBB0DF061}" srcId="{4B8E807D-A303-42D5-BCB4-032E23F0E3A6}" destId="{0F9F4C42-AB9B-4A54-A0CE-5C6C64BA95AB}" srcOrd="0" destOrd="0" parTransId="{93578B55-63DA-4C11-9FE4-9C89225FB609}" sibTransId="{220FD11B-DA0E-481B-98F3-EDFFAE15CF15}"/>
    <dgm:cxn modelId="{4C89D17C-9088-4C5D-A07A-9AF26A235573}" type="presOf" srcId="{806F32BC-F1A1-49C4-9B73-6701650FEDC1}" destId="{EAE01248-692F-4AAD-8280-340570CCE368}" srcOrd="0" destOrd="1" presId="urn:microsoft.com/office/officeart/2005/8/layout/vList5"/>
    <dgm:cxn modelId="{405C8B9A-A0C3-4B40-88DE-E838CA594290}" srcId="{6558CF2A-3212-4D3A-9D68-EE283352E822}" destId="{FFD07DFE-EF1F-4627-A032-BD084E67C115}" srcOrd="0" destOrd="0" parTransId="{4C3E6B55-9367-4993-9104-AFEE568A1E7F}" sibTransId="{EDB6C771-F2CC-46A1-B0C9-7A632ACC6400}"/>
    <dgm:cxn modelId="{9CA6DAE1-96F5-4908-9A9B-7FFFB23244E8}" srcId="{FFD07DFE-EF1F-4627-A032-BD084E67C115}" destId="{06F093C0-06AA-43FF-9F29-F8ABCF7FF221}" srcOrd="3" destOrd="0" parTransId="{680C09F1-457B-439B-BA75-FB033C471FB5}" sibTransId="{FA864E1C-DD14-441F-B8EF-5343042A8432}"/>
    <dgm:cxn modelId="{3A37EDE0-ACDD-46FE-BD26-1577E3DB7F5D}" type="presParOf" srcId="{7DF64B69-A7A3-4F28-A268-8590135D9D2B}" destId="{7AA6CBC9-6A78-4803-923E-91B64A81695B}" srcOrd="0" destOrd="0" presId="urn:microsoft.com/office/officeart/2005/8/layout/vList5"/>
    <dgm:cxn modelId="{CC88F1B6-D298-478C-928D-011AA0ABA1D3}" type="presParOf" srcId="{7AA6CBC9-6A78-4803-923E-91B64A81695B}" destId="{A127A073-69E1-434E-8F13-269873226A41}" srcOrd="0" destOrd="0" presId="urn:microsoft.com/office/officeart/2005/8/layout/vList5"/>
    <dgm:cxn modelId="{BA5611FA-EE45-4A34-A211-72ECC16B8C12}" type="presParOf" srcId="{7AA6CBC9-6A78-4803-923E-91B64A81695B}" destId="{299BC811-CACA-4DB9-B1BE-03DDFCDE615C}" srcOrd="1" destOrd="0" presId="urn:microsoft.com/office/officeart/2005/8/layout/vList5"/>
    <dgm:cxn modelId="{876B6F64-CC6E-4CC0-A710-C0D6A1FF329E}" type="presParOf" srcId="{7DF64B69-A7A3-4F28-A268-8590135D9D2B}" destId="{C7585090-F7BA-4591-9635-B1CB58A8ADF2}" srcOrd="1" destOrd="0" presId="urn:microsoft.com/office/officeart/2005/8/layout/vList5"/>
    <dgm:cxn modelId="{C42A6397-32E9-46C5-B3A1-5E1D67E3031A}" type="presParOf" srcId="{7DF64B69-A7A3-4F28-A268-8590135D9D2B}" destId="{691716F1-C272-4A10-8205-3B57B84A6D1E}" srcOrd="2" destOrd="0" presId="urn:microsoft.com/office/officeart/2005/8/layout/vList5"/>
    <dgm:cxn modelId="{C1066D2A-91D2-4285-A385-265BD2CCC139}" type="presParOf" srcId="{691716F1-C272-4A10-8205-3B57B84A6D1E}" destId="{FAD05F57-158D-49C5-BBB9-EF6331BD487D}" srcOrd="0" destOrd="0" presId="urn:microsoft.com/office/officeart/2005/8/layout/vList5"/>
    <dgm:cxn modelId="{355CD7BE-4262-4494-A097-B106188750A3}" type="presParOf" srcId="{691716F1-C272-4A10-8205-3B57B84A6D1E}" destId="{EAE01248-692F-4AAD-8280-340570CCE3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64ADBA-D774-4E56-87AF-068DDB65DD70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902D8E2-D28A-403E-9ECA-68EC0B136C38}">
      <dgm:prSet phldrT="[Text]" custT="1"/>
      <dgm:spPr/>
      <dgm:t>
        <a:bodyPr/>
        <a:lstStyle/>
        <a:p>
          <a:r>
            <a:rPr lang="en-US" sz="3200" dirty="0" smtClean="0"/>
            <a:t>Working with Staff</a:t>
          </a:r>
          <a:endParaRPr lang="en-US" sz="3200" dirty="0"/>
        </a:p>
      </dgm:t>
    </dgm:pt>
    <dgm:pt modelId="{D96D3F81-37E8-4D1F-A97A-25A6F9CD6C73}" type="parTrans" cxnId="{0C405788-C1EB-472F-9B5C-A26DBEC5A80A}">
      <dgm:prSet/>
      <dgm:spPr/>
      <dgm:t>
        <a:bodyPr/>
        <a:lstStyle/>
        <a:p>
          <a:endParaRPr lang="en-US"/>
        </a:p>
      </dgm:t>
    </dgm:pt>
    <dgm:pt modelId="{6B779296-8648-4762-8940-FF4FC0798A8C}" type="sibTrans" cxnId="{0C405788-C1EB-472F-9B5C-A26DBEC5A80A}">
      <dgm:prSet/>
      <dgm:spPr/>
      <dgm:t>
        <a:bodyPr/>
        <a:lstStyle/>
        <a:p>
          <a:endParaRPr lang="en-US"/>
        </a:p>
      </dgm:t>
    </dgm:pt>
    <dgm:pt modelId="{169B50F1-400A-4165-B913-35E2ACE57FA9}">
      <dgm:prSet phldrT="[Text]"/>
      <dgm:spPr/>
      <dgm:t>
        <a:bodyPr/>
        <a:lstStyle/>
        <a:p>
          <a:r>
            <a:rPr lang="en-US" dirty="0" smtClean="0"/>
            <a:t>develop efficient systems to decrease burden on staff and others</a:t>
          </a:r>
          <a:endParaRPr lang="en-US" dirty="0"/>
        </a:p>
      </dgm:t>
    </dgm:pt>
    <dgm:pt modelId="{02A576A8-7207-45C4-BFA0-9018A89636F2}" type="parTrans" cxnId="{5A06AD82-B615-4880-9F7E-B145997DC750}">
      <dgm:prSet/>
      <dgm:spPr/>
      <dgm:t>
        <a:bodyPr/>
        <a:lstStyle/>
        <a:p>
          <a:endParaRPr lang="en-US"/>
        </a:p>
      </dgm:t>
    </dgm:pt>
    <dgm:pt modelId="{B6175264-3B6C-4E71-8372-37251E27B9C3}" type="sibTrans" cxnId="{5A06AD82-B615-4880-9F7E-B145997DC750}">
      <dgm:prSet/>
      <dgm:spPr/>
      <dgm:t>
        <a:bodyPr/>
        <a:lstStyle/>
        <a:p>
          <a:endParaRPr lang="en-US"/>
        </a:p>
      </dgm:t>
    </dgm:pt>
    <dgm:pt modelId="{030137A2-6E30-4430-A0AC-3741EB391EAE}">
      <dgm:prSet phldrT="[Text]"/>
      <dgm:spPr/>
      <dgm:t>
        <a:bodyPr/>
        <a:lstStyle/>
        <a:p>
          <a:r>
            <a:rPr lang="en-US" dirty="0" smtClean="0"/>
            <a:t>develop written protocols for data collection</a:t>
          </a:r>
          <a:endParaRPr lang="en-US" dirty="0"/>
        </a:p>
      </dgm:t>
    </dgm:pt>
    <dgm:pt modelId="{9C074A71-1C2A-4A63-B775-DA01FFBE4A66}" type="parTrans" cxnId="{05F551B0-83C1-41CD-8AFF-9F1EA6B0612A}">
      <dgm:prSet/>
      <dgm:spPr/>
      <dgm:t>
        <a:bodyPr/>
        <a:lstStyle/>
        <a:p>
          <a:endParaRPr lang="en-US"/>
        </a:p>
      </dgm:t>
    </dgm:pt>
    <dgm:pt modelId="{5FAD0EF0-7668-49EB-A40F-B3E03387C737}" type="sibTrans" cxnId="{05F551B0-83C1-41CD-8AFF-9F1EA6B0612A}">
      <dgm:prSet/>
      <dgm:spPr/>
      <dgm:t>
        <a:bodyPr/>
        <a:lstStyle/>
        <a:p>
          <a:endParaRPr lang="en-US"/>
        </a:p>
      </dgm:t>
    </dgm:pt>
    <dgm:pt modelId="{9428CC1B-80BB-4553-B202-C5A60489E870}">
      <dgm:prSet phldrT="[Text]" custT="1"/>
      <dgm:spPr/>
      <dgm:t>
        <a:bodyPr/>
        <a:lstStyle/>
        <a:p>
          <a:r>
            <a:rPr lang="en-US" sz="3200" dirty="0" smtClean="0"/>
            <a:t>Conducting Observations</a:t>
          </a:r>
          <a:endParaRPr lang="en-US" sz="3200" dirty="0"/>
        </a:p>
      </dgm:t>
    </dgm:pt>
    <dgm:pt modelId="{4F07B90C-B805-40B7-BD1D-EC4FC0D75CBE}" type="parTrans" cxnId="{16814FB7-FBC9-443E-A6A5-59500938E7B2}">
      <dgm:prSet/>
      <dgm:spPr/>
      <dgm:t>
        <a:bodyPr/>
        <a:lstStyle/>
        <a:p>
          <a:endParaRPr lang="en-US"/>
        </a:p>
      </dgm:t>
    </dgm:pt>
    <dgm:pt modelId="{C33E3B22-8679-4F5A-9379-56DF72E58AB0}" type="sibTrans" cxnId="{16814FB7-FBC9-443E-A6A5-59500938E7B2}">
      <dgm:prSet/>
      <dgm:spPr/>
      <dgm:t>
        <a:bodyPr/>
        <a:lstStyle/>
        <a:p>
          <a:endParaRPr lang="en-US"/>
        </a:p>
      </dgm:t>
    </dgm:pt>
    <dgm:pt modelId="{7EAD90EC-8EDE-4735-9847-3A7622963EAA}">
      <dgm:prSet phldrT="[Text]"/>
      <dgm:spPr/>
      <dgm:t>
        <a:bodyPr/>
        <a:lstStyle/>
        <a:p>
          <a:r>
            <a:rPr lang="en-US" dirty="0" smtClean="0"/>
            <a:t>emphasize recording of specific behaviors</a:t>
          </a:r>
          <a:endParaRPr lang="en-US" dirty="0"/>
        </a:p>
      </dgm:t>
    </dgm:pt>
    <dgm:pt modelId="{B6A37538-36D7-43A9-B827-3EF6824F47C6}" type="parTrans" cxnId="{3AAC6B14-4FEA-4F6B-BFFE-E694347F9FA0}">
      <dgm:prSet/>
      <dgm:spPr/>
      <dgm:t>
        <a:bodyPr/>
        <a:lstStyle/>
        <a:p>
          <a:endParaRPr lang="en-US"/>
        </a:p>
      </dgm:t>
    </dgm:pt>
    <dgm:pt modelId="{4B9E0B37-E42A-4766-8F2D-4C2FE3988967}" type="sibTrans" cxnId="{3AAC6B14-4FEA-4F6B-BFFE-E694347F9FA0}">
      <dgm:prSet/>
      <dgm:spPr/>
      <dgm:t>
        <a:bodyPr/>
        <a:lstStyle/>
        <a:p>
          <a:endParaRPr lang="en-US"/>
        </a:p>
      </dgm:t>
    </dgm:pt>
    <dgm:pt modelId="{E8A2B859-BEE6-4854-B729-2FABE03419B1}">
      <dgm:prSet phldrT="[Text]"/>
      <dgm:spPr/>
      <dgm:t>
        <a:bodyPr/>
        <a:lstStyle/>
        <a:p>
          <a:r>
            <a:rPr lang="en-US" dirty="0" smtClean="0"/>
            <a:t>double up on observations</a:t>
          </a:r>
          <a:endParaRPr lang="en-US" dirty="0"/>
        </a:p>
      </dgm:t>
    </dgm:pt>
    <dgm:pt modelId="{26E0A2D0-AD2D-4E26-97C9-F3BE2DFFE006}" type="parTrans" cxnId="{55482F8D-B84F-47E7-9FA5-FBDE2292D75F}">
      <dgm:prSet/>
      <dgm:spPr/>
      <dgm:t>
        <a:bodyPr/>
        <a:lstStyle/>
        <a:p>
          <a:endParaRPr lang="en-US"/>
        </a:p>
      </dgm:t>
    </dgm:pt>
    <dgm:pt modelId="{416C954E-35E2-47C2-83ED-713813FAFCE7}" type="sibTrans" cxnId="{55482F8D-B84F-47E7-9FA5-FBDE2292D75F}">
      <dgm:prSet/>
      <dgm:spPr/>
      <dgm:t>
        <a:bodyPr/>
        <a:lstStyle/>
        <a:p>
          <a:endParaRPr lang="en-US"/>
        </a:p>
      </dgm:t>
    </dgm:pt>
    <dgm:pt modelId="{59711801-5C97-454C-9695-421B53E46698}">
      <dgm:prSet phldrT="[Text]"/>
      <dgm:spPr/>
      <dgm:t>
        <a:bodyPr/>
        <a:lstStyle/>
        <a:p>
          <a:r>
            <a:rPr lang="en-US" dirty="0" smtClean="0"/>
            <a:t>share perceptions across observers</a:t>
          </a:r>
          <a:endParaRPr lang="en-US" dirty="0"/>
        </a:p>
      </dgm:t>
    </dgm:pt>
    <dgm:pt modelId="{C80B00E9-93D2-4365-9FFE-8FB2CCB1F406}" type="parTrans" cxnId="{B9FD5E6D-143C-454C-8E15-6A257111C712}">
      <dgm:prSet/>
      <dgm:spPr/>
      <dgm:t>
        <a:bodyPr/>
        <a:lstStyle/>
        <a:p>
          <a:endParaRPr lang="en-US"/>
        </a:p>
      </dgm:t>
    </dgm:pt>
    <dgm:pt modelId="{6511C418-10E7-4D13-A226-9B95EF817151}" type="sibTrans" cxnId="{B9FD5E6D-143C-454C-8E15-6A257111C712}">
      <dgm:prSet/>
      <dgm:spPr/>
      <dgm:t>
        <a:bodyPr/>
        <a:lstStyle/>
        <a:p>
          <a:endParaRPr lang="en-US"/>
        </a:p>
      </dgm:t>
    </dgm:pt>
    <dgm:pt modelId="{1940A687-E765-4820-83C2-29608EDB8278}">
      <dgm:prSet phldrT="[Text]"/>
      <dgm:spPr/>
      <dgm:t>
        <a:bodyPr/>
        <a:lstStyle/>
        <a:p>
          <a:r>
            <a:rPr lang="en-US" dirty="0" smtClean="0"/>
            <a:t>train staff and others in data collection protocols</a:t>
          </a:r>
          <a:endParaRPr lang="en-US" dirty="0"/>
        </a:p>
      </dgm:t>
    </dgm:pt>
    <dgm:pt modelId="{ECF5365E-F32D-4C32-AAAB-C21284FCB4C5}" type="parTrans" cxnId="{064F8B71-A475-4647-AC0B-E8ACFED3F1AE}">
      <dgm:prSet/>
      <dgm:spPr/>
      <dgm:t>
        <a:bodyPr/>
        <a:lstStyle/>
        <a:p>
          <a:endParaRPr lang="en-US"/>
        </a:p>
      </dgm:t>
    </dgm:pt>
    <dgm:pt modelId="{AC18F5B0-6A54-49E7-83A2-D0C90B0521A9}" type="sibTrans" cxnId="{064F8B71-A475-4647-AC0B-E8ACFED3F1AE}">
      <dgm:prSet/>
      <dgm:spPr/>
      <dgm:t>
        <a:bodyPr/>
        <a:lstStyle/>
        <a:p>
          <a:endParaRPr lang="en-US"/>
        </a:p>
      </dgm:t>
    </dgm:pt>
    <dgm:pt modelId="{0104E22A-BEA5-46A5-92CC-08691B34971B}">
      <dgm:prSet phldrT="[Text]"/>
      <dgm:spPr/>
      <dgm:t>
        <a:bodyPr/>
        <a:lstStyle/>
        <a:p>
          <a:r>
            <a:rPr lang="en-US" dirty="0" smtClean="0"/>
            <a:t>ask for evidence to back up observations</a:t>
          </a:r>
          <a:endParaRPr lang="en-US" dirty="0"/>
        </a:p>
      </dgm:t>
    </dgm:pt>
    <dgm:pt modelId="{ADBFB830-6E48-4B94-8FA8-361A75BA4F0A}" type="parTrans" cxnId="{41230EAF-37FA-4CB4-8D2E-DE7D265CB6EC}">
      <dgm:prSet/>
      <dgm:spPr/>
    </dgm:pt>
    <dgm:pt modelId="{AFA2DBB4-C15E-4A6A-86B1-BBD08D32635D}" type="sibTrans" cxnId="{41230EAF-37FA-4CB4-8D2E-DE7D265CB6EC}">
      <dgm:prSet/>
      <dgm:spPr/>
    </dgm:pt>
    <dgm:pt modelId="{8793B07C-5010-4E9C-A478-1A380D430E42}" type="pres">
      <dgm:prSet presAssocID="{2264ADBA-D774-4E56-87AF-068DDB65DD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DEC242-A60D-438C-B28A-BEC40EB50CF1}" type="pres">
      <dgm:prSet presAssocID="{3902D8E2-D28A-403E-9ECA-68EC0B136C38}" presName="linNode" presStyleCnt="0"/>
      <dgm:spPr/>
    </dgm:pt>
    <dgm:pt modelId="{01E5FFA6-27D1-47F4-9100-F521F513B2A6}" type="pres">
      <dgm:prSet presAssocID="{3902D8E2-D28A-403E-9ECA-68EC0B136C3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99D3F-0A32-445C-94F0-F56B61C64377}" type="pres">
      <dgm:prSet presAssocID="{3902D8E2-D28A-403E-9ECA-68EC0B136C38}" presName="descendantText" presStyleLbl="alignAccFollowNode1" presStyleIdx="0" presStyleCnt="2" custScaleY="13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71142-305A-434E-AC6D-BF3A34D48F22}" type="pres">
      <dgm:prSet presAssocID="{6B779296-8648-4762-8940-FF4FC0798A8C}" presName="sp" presStyleCnt="0"/>
      <dgm:spPr/>
    </dgm:pt>
    <dgm:pt modelId="{66C22204-96DD-4256-B877-643ECB4AAF86}" type="pres">
      <dgm:prSet presAssocID="{9428CC1B-80BB-4553-B202-C5A60489E870}" presName="linNode" presStyleCnt="0"/>
      <dgm:spPr/>
    </dgm:pt>
    <dgm:pt modelId="{9C45BF29-FAB1-4F34-8A37-9E2E9E5E8F11}" type="pres">
      <dgm:prSet presAssocID="{9428CC1B-80BB-4553-B202-C5A60489E87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C1729-BFC9-4715-B7BC-02F6BEB77BE1}" type="pres">
      <dgm:prSet presAssocID="{9428CC1B-80BB-4553-B202-C5A60489E870}" presName="descendantText" presStyleLbl="alignAccFollowNode1" presStyleIdx="1" presStyleCnt="2" custScaleY="13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06B374-7B34-4C52-A769-73E80C693C2C}" type="presOf" srcId="{2264ADBA-D774-4E56-87AF-068DDB65DD70}" destId="{8793B07C-5010-4E9C-A478-1A380D430E42}" srcOrd="0" destOrd="0" presId="urn:microsoft.com/office/officeart/2005/8/layout/vList5"/>
    <dgm:cxn modelId="{BADF1F3E-C57F-4C2D-A571-7BE05D2D9F09}" type="presOf" srcId="{59711801-5C97-454C-9695-421B53E46698}" destId="{D2EC1729-BFC9-4715-B7BC-02F6BEB77BE1}" srcOrd="0" destOrd="2" presId="urn:microsoft.com/office/officeart/2005/8/layout/vList5"/>
    <dgm:cxn modelId="{C7A47591-1222-41C5-BAF1-81E8D2592D9C}" type="presOf" srcId="{7EAD90EC-8EDE-4735-9847-3A7622963EAA}" destId="{D2EC1729-BFC9-4715-B7BC-02F6BEB77BE1}" srcOrd="0" destOrd="0" presId="urn:microsoft.com/office/officeart/2005/8/layout/vList5"/>
    <dgm:cxn modelId="{05F551B0-83C1-41CD-8AFF-9F1EA6B0612A}" srcId="{3902D8E2-D28A-403E-9ECA-68EC0B136C38}" destId="{030137A2-6E30-4430-A0AC-3741EB391EAE}" srcOrd="1" destOrd="0" parTransId="{9C074A71-1C2A-4A63-B775-DA01FFBE4A66}" sibTransId="{5FAD0EF0-7668-49EB-A40F-B3E03387C737}"/>
    <dgm:cxn modelId="{1FF5F091-C8E5-4B30-B291-8E2F3A99F7D0}" type="presOf" srcId="{1940A687-E765-4820-83C2-29608EDB8278}" destId="{D6799D3F-0A32-445C-94F0-F56B61C64377}" srcOrd="0" destOrd="2" presId="urn:microsoft.com/office/officeart/2005/8/layout/vList5"/>
    <dgm:cxn modelId="{B9FD5E6D-143C-454C-8E15-6A257111C712}" srcId="{9428CC1B-80BB-4553-B202-C5A60489E870}" destId="{59711801-5C97-454C-9695-421B53E46698}" srcOrd="2" destOrd="0" parTransId="{C80B00E9-93D2-4365-9FFE-8FB2CCB1F406}" sibTransId="{6511C418-10E7-4D13-A226-9B95EF817151}"/>
    <dgm:cxn modelId="{C1C8882B-3BF3-488D-9850-9F4AE23D3346}" type="presOf" srcId="{E8A2B859-BEE6-4854-B729-2FABE03419B1}" destId="{D2EC1729-BFC9-4715-B7BC-02F6BEB77BE1}" srcOrd="0" destOrd="1" presId="urn:microsoft.com/office/officeart/2005/8/layout/vList5"/>
    <dgm:cxn modelId="{064F8B71-A475-4647-AC0B-E8ACFED3F1AE}" srcId="{3902D8E2-D28A-403E-9ECA-68EC0B136C38}" destId="{1940A687-E765-4820-83C2-29608EDB8278}" srcOrd="2" destOrd="0" parTransId="{ECF5365E-F32D-4C32-AAAB-C21284FCB4C5}" sibTransId="{AC18F5B0-6A54-49E7-83A2-D0C90B0521A9}"/>
    <dgm:cxn modelId="{A1A57CF8-01CC-4CF7-B8EA-CB15F294A855}" type="presOf" srcId="{3902D8E2-D28A-403E-9ECA-68EC0B136C38}" destId="{01E5FFA6-27D1-47F4-9100-F521F513B2A6}" srcOrd="0" destOrd="0" presId="urn:microsoft.com/office/officeart/2005/8/layout/vList5"/>
    <dgm:cxn modelId="{98141C05-E288-4DAF-88AD-3CB23593AF5A}" type="presOf" srcId="{9428CC1B-80BB-4553-B202-C5A60489E870}" destId="{9C45BF29-FAB1-4F34-8A37-9E2E9E5E8F11}" srcOrd="0" destOrd="0" presId="urn:microsoft.com/office/officeart/2005/8/layout/vList5"/>
    <dgm:cxn modelId="{16814FB7-FBC9-443E-A6A5-59500938E7B2}" srcId="{2264ADBA-D774-4E56-87AF-068DDB65DD70}" destId="{9428CC1B-80BB-4553-B202-C5A60489E870}" srcOrd="1" destOrd="0" parTransId="{4F07B90C-B805-40B7-BD1D-EC4FC0D75CBE}" sibTransId="{C33E3B22-8679-4F5A-9379-56DF72E58AB0}"/>
    <dgm:cxn modelId="{41230EAF-37FA-4CB4-8D2E-DE7D265CB6EC}" srcId="{9428CC1B-80BB-4553-B202-C5A60489E870}" destId="{0104E22A-BEA5-46A5-92CC-08691B34971B}" srcOrd="3" destOrd="0" parTransId="{ADBFB830-6E48-4B94-8FA8-361A75BA4F0A}" sibTransId="{AFA2DBB4-C15E-4A6A-86B1-BBD08D32635D}"/>
    <dgm:cxn modelId="{A05DA944-D4BC-4B44-9251-DBC701071DB8}" type="presOf" srcId="{0104E22A-BEA5-46A5-92CC-08691B34971B}" destId="{D2EC1729-BFC9-4715-B7BC-02F6BEB77BE1}" srcOrd="0" destOrd="3" presId="urn:microsoft.com/office/officeart/2005/8/layout/vList5"/>
    <dgm:cxn modelId="{E38A012E-F02D-4A4F-990C-1F206D561A0F}" type="presOf" srcId="{169B50F1-400A-4165-B913-35E2ACE57FA9}" destId="{D6799D3F-0A32-445C-94F0-F56B61C64377}" srcOrd="0" destOrd="0" presId="urn:microsoft.com/office/officeart/2005/8/layout/vList5"/>
    <dgm:cxn modelId="{38C5404B-6592-422B-8DCD-D29DF697ABD0}" type="presOf" srcId="{030137A2-6E30-4430-A0AC-3741EB391EAE}" destId="{D6799D3F-0A32-445C-94F0-F56B61C64377}" srcOrd="0" destOrd="1" presId="urn:microsoft.com/office/officeart/2005/8/layout/vList5"/>
    <dgm:cxn modelId="{3AAC6B14-4FEA-4F6B-BFFE-E694347F9FA0}" srcId="{9428CC1B-80BB-4553-B202-C5A60489E870}" destId="{7EAD90EC-8EDE-4735-9847-3A7622963EAA}" srcOrd="0" destOrd="0" parTransId="{B6A37538-36D7-43A9-B827-3EF6824F47C6}" sibTransId="{4B9E0B37-E42A-4766-8F2D-4C2FE3988967}"/>
    <dgm:cxn modelId="{5A06AD82-B615-4880-9F7E-B145997DC750}" srcId="{3902D8E2-D28A-403E-9ECA-68EC0B136C38}" destId="{169B50F1-400A-4165-B913-35E2ACE57FA9}" srcOrd="0" destOrd="0" parTransId="{02A576A8-7207-45C4-BFA0-9018A89636F2}" sibTransId="{B6175264-3B6C-4E71-8372-37251E27B9C3}"/>
    <dgm:cxn modelId="{0C405788-C1EB-472F-9B5C-A26DBEC5A80A}" srcId="{2264ADBA-D774-4E56-87AF-068DDB65DD70}" destId="{3902D8E2-D28A-403E-9ECA-68EC0B136C38}" srcOrd="0" destOrd="0" parTransId="{D96D3F81-37E8-4D1F-A97A-25A6F9CD6C73}" sibTransId="{6B779296-8648-4762-8940-FF4FC0798A8C}"/>
    <dgm:cxn modelId="{55482F8D-B84F-47E7-9FA5-FBDE2292D75F}" srcId="{9428CC1B-80BB-4553-B202-C5A60489E870}" destId="{E8A2B859-BEE6-4854-B729-2FABE03419B1}" srcOrd="1" destOrd="0" parTransId="{26E0A2D0-AD2D-4E26-97C9-F3BE2DFFE006}" sibTransId="{416C954E-35E2-47C2-83ED-713813FAFCE7}"/>
    <dgm:cxn modelId="{E81C33AB-1325-43A7-A2CE-A7805DFB542E}" type="presParOf" srcId="{8793B07C-5010-4E9C-A478-1A380D430E42}" destId="{9ADEC242-A60D-438C-B28A-BEC40EB50CF1}" srcOrd="0" destOrd="0" presId="urn:microsoft.com/office/officeart/2005/8/layout/vList5"/>
    <dgm:cxn modelId="{644082DB-FD92-4485-BF4D-1F774EC8AF38}" type="presParOf" srcId="{9ADEC242-A60D-438C-B28A-BEC40EB50CF1}" destId="{01E5FFA6-27D1-47F4-9100-F521F513B2A6}" srcOrd="0" destOrd="0" presId="urn:microsoft.com/office/officeart/2005/8/layout/vList5"/>
    <dgm:cxn modelId="{C8218589-A450-415B-AC62-3C108716CD1A}" type="presParOf" srcId="{9ADEC242-A60D-438C-B28A-BEC40EB50CF1}" destId="{D6799D3F-0A32-445C-94F0-F56B61C64377}" srcOrd="1" destOrd="0" presId="urn:microsoft.com/office/officeart/2005/8/layout/vList5"/>
    <dgm:cxn modelId="{BD68DE90-56D6-4510-99E0-C525409C7737}" type="presParOf" srcId="{8793B07C-5010-4E9C-A478-1A380D430E42}" destId="{B6471142-305A-434E-AC6D-BF3A34D48F22}" srcOrd="1" destOrd="0" presId="urn:microsoft.com/office/officeart/2005/8/layout/vList5"/>
    <dgm:cxn modelId="{437C50A2-6F0D-4B53-873D-D25E69870181}" type="presParOf" srcId="{8793B07C-5010-4E9C-A478-1A380D430E42}" destId="{66C22204-96DD-4256-B877-643ECB4AAF86}" srcOrd="2" destOrd="0" presId="urn:microsoft.com/office/officeart/2005/8/layout/vList5"/>
    <dgm:cxn modelId="{D5DA4537-B3A4-4E06-9C68-B3E166765118}" type="presParOf" srcId="{66C22204-96DD-4256-B877-643ECB4AAF86}" destId="{9C45BF29-FAB1-4F34-8A37-9E2E9E5E8F11}" srcOrd="0" destOrd="0" presId="urn:microsoft.com/office/officeart/2005/8/layout/vList5"/>
    <dgm:cxn modelId="{490A8B90-E9F2-47C4-82B8-6B923286C340}" type="presParOf" srcId="{66C22204-96DD-4256-B877-643ECB4AAF86}" destId="{D2EC1729-BFC9-4715-B7BC-02F6BEB77B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FC00A-7322-4D51-9381-A8A03A15A68F}">
      <dsp:nvSpPr>
        <dsp:cNvPr id="0" name=""/>
        <dsp:cNvSpPr/>
      </dsp:nvSpPr>
      <dsp:spPr>
        <a:xfrm>
          <a:off x="129074" y="2342"/>
          <a:ext cx="3977357" cy="23864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Variations in program implementations</a:t>
          </a:r>
          <a:endParaRPr lang="en-US" sz="3000" kern="1200" dirty="0"/>
        </a:p>
      </dsp:txBody>
      <dsp:txXfrm>
        <a:off x="129074" y="2342"/>
        <a:ext cx="3977357" cy="2386414"/>
      </dsp:txXfrm>
    </dsp:sp>
    <dsp:sp modelId="{1FC3F42D-C526-4A7D-ABCC-746FB5F2A85C}">
      <dsp:nvSpPr>
        <dsp:cNvPr id="0" name=""/>
        <dsp:cNvSpPr/>
      </dsp:nvSpPr>
      <dsp:spPr>
        <a:xfrm>
          <a:off x="4504167" y="2342"/>
          <a:ext cx="3977357" cy="23864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Different ways of measuring same construct by different organizations in the study</a:t>
          </a:r>
          <a:endParaRPr lang="en-US" sz="3000" kern="1200" dirty="0"/>
        </a:p>
      </dsp:txBody>
      <dsp:txXfrm>
        <a:off x="4504167" y="2342"/>
        <a:ext cx="3977357" cy="2386414"/>
      </dsp:txXfrm>
    </dsp:sp>
    <dsp:sp modelId="{14ED0A0E-ADCE-45F8-94AC-1DF8DA64A76F}">
      <dsp:nvSpPr>
        <dsp:cNvPr id="0" name=""/>
        <dsp:cNvSpPr/>
      </dsp:nvSpPr>
      <dsp:spPr>
        <a:xfrm>
          <a:off x="129074" y="2786492"/>
          <a:ext cx="3977357" cy="23864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Data availability, including timeliness</a:t>
          </a:r>
          <a:endParaRPr lang="en-US" sz="3000" kern="1200" dirty="0"/>
        </a:p>
      </dsp:txBody>
      <dsp:txXfrm>
        <a:off x="129074" y="2786492"/>
        <a:ext cx="3977357" cy="2386414"/>
      </dsp:txXfrm>
    </dsp:sp>
    <dsp:sp modelId="{ACC5BD67-5306-46FF-9E5B-B9A139456B6E}">
      <dsp:nvSpPr>
        <dsp:cNvPr id="0" name=""/>
        <dsp:cNvSpPr/>
      </dsp:nvSpPr>
      <dsp:spPr>
        <a:xfrm>
          <a:off x="4504167" y="2786492"/>
          <a:ext cx="3977357" cy="23864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Imperfect match of measures with goals of program</a:t>
          </a:r>
          <a:endParaRPr lang="en-US" sz="3000" kern="1200" dirty="0"/>
        </a:p>
      </dsp:txBody>
      <dsp:txXfrm>
        <a:off x="4504167" y="2786492"/>
        <a:ext cx="3977357" cy="2386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780C8-DB20-4812-ABAC-55E7A7F45992}">
      <dsp:nvSpPr>
        <dsp:cNvPr id="0" name=""/>
        <dsp:cNvSpPr/>
      </dsp:nvSpPr>
      <dsp:spPr>
        <a:xfrm rot="5400000">
          <a:off x="4015284" y="-2060715"/>
          <a:ext cx="2097452" cy="632927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buy-in by participants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objectivity by internal staff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openness to approach by external evaluator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agreement about where to put energy and resources</a:t>
          </a:r>
          <a:endParaRPr lang="en-US" sz="2400" kern="1200" dirty="0"/>
        </a:p>
      </dsp:txBody>
      <dsp:txXfrm rot="-5400000">
        <a:off x="1899374" y="157584"/>
        <a:ext cx="6226885" cy="1892674"/>
      </dsp:txXfrm>
    </dsp:sp>
    <dsp:sp modelId="{05FB9584-0DED-4677-AE7F-A7B161035217}">
      <dsp:nvSpPr>
        <dsp:cNvPr id="0" name=""/>
        <dsp:cNvSpPr/>
      </dsp:nvSpPr>
      <dsp:spPr>
        <a:xfrm>
          <a:off x="951" y="55"/>
          <a:ext cx="1898421" cy="22077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Lack of…</a:t>
          </a:r>
          <a:endParaRPr lang="en-US" sz="3200" b="1" kern="1200" dirty="0"/>
        </a:p>
      </dsp:txBody>
      <dsp:txXfrm>
        <a:off x="93624" y="92728"/>
        <a:ext cx="1713075" cy="2022386"/>
      </dsp:txXfrm>
    </dsp:sp>
    <dsp:sp modelId="{53DA87F5-08D1-41B3-9D90-F33CCA247BD4}">
      <dsp:nvSpPr>
        <dsp:cNvPr id="0" name=""/>
        <dsp:cNvSpPr/>
      </dsp:nvSpPr>
      <dsp:spPr>
        <a:xfrm rot="5400000">
          <a:off x="4015284" y="257403"/>
          <a:ext cx="2097452" cy="632927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coordinating schedules (esp. for observation)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multiple report writers</a:t>
          </a:r>
          <a:endParaRPr lang="en-US" sz="2400" kern="1200" dirty="0"/>
        </a:p>
      </dsp:txBody>
      <dsp:txXfrm rot="-5400000">
        <a:off x="1899374" y="2475703"/>
        <a:ext cx="6226885" cy="1892674"/>
      </dsp:txXfrm>
    </dsp:sp>
    <dsp:sp modelId="{16A6465D-6137-414C-A116-59E43AC66629}">
      <dsp:nvSpPr>
        <dsp:cNvPr id="0" name=""/>
        <dsp:cNvSpPr/>
      </dsp:nvSpPr>
      <dsp:spPr>
        <a:xfrm>
          <a:off x="951" y="2318174"/>
          <a:ext cx="1898421" cy="22077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Logistics</a:t>
          </a:r>
          <a:endParaRPr lang="en-US" sz="3600" b="1" kern="1200" dirty="0"/>
        </a:p>
      </dsp:txBody>
      <dsp:txXfrm>
        <a:off x="93624" y="2410847"/>
        <a:ext cx="1713075" cy="2022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447F7-A6D3-4DAD-B547-7ABDE3CC691B}">
      <dsp:nvSpPr>
        <dsp:cNvPr id="0" name=""/>
        <dsp:cNvSpPr/>
      </dsp:nvSpPr>
      <dsp:spPr>
        <a:xfrm>
          <a:off x="0" y="17819"/>
          <a:ext cx="8229600" cy="6756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Choose an external evaluator who…</a:t>
          </a:r>
          <a:endParaRPr lang="en-US" sz="2800" b="1" kern="1200" dirty="0"/>
        </a:p>
      </dsp:txBody>
      <dsp:txXfrm>
        <a:off x="32984" y="50803"/>
        <a:ext cx="8163632" cy="609706"/>
      </dsp:txXfrm>
    </dsp:sp>
    <dsp:sp modelId="{5DC38958-9CC4-476C-BCD1-4421FFAB0D39}">
      <dsp:nvSpPr>
        <dsp:cNvPr id="0" name=""/>
        <dsp:cNvSpPr/>
      </dsp:nvSpPr>
      <dsp:spPr>
        <a:xfrm>
          <a:off x="0" y="693493"/>
          <a:ext cx="8229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embraces and has experience with this approach</a:t>
          </a:r>
          <a:endParaRPr lang="en-US" sz="2700" kern="1200" dirty="0"/>
        </a:p>
      </dsp:txBody>
      <dsp:txXfrm>
        <a:off x="0" y="693493"/>
        <a:ext cx="8229600" cy="579600"/>
      </dsp:txXfrm>
    </dsp:sp>
    <dsp:sp modelId="{5EE34FFA-E6FB-45A4-BE98-ACEF10C154A5}">
      <dsp:nvSpPr>
        <dsp:cNvPr id="0" name=""/>
        <dsp:cNvSpPr/>
      </dsp:nvSpPr>
      <dsp:spPr>
        <a:xfrm>
          <a:off x="0" y="1273094"/>
          <a:ext cx="8229600" cy="6756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Assure that the external evaluator is familiar with…</a:t>
          </a:r>
          <a:endParaRPr lang="en-US" sz="2800" b="1" kern="1200" dirty="0"/>
        </a:p>
      </dsp:txBody>
      <dsp:txXfrm>
        <a:off x="32984" y="1306078"/>
        <a:ext cx="8163632" cy="609706"/>
      </dsp:txXfrm>
    </dsp:sp>
    <dsp:sp modelId="{96EE7B74-D598-404D-BE4E-15180E62F43D}">
      <dsp:nvSpPr>
        <dsp:cNvPr id="0" name=""/>
        <dsp:cNvSpPr/>
      </dsp:nvSpPr>
      <dsp:spPr>
        <a:xfrm>
          <a:off x="0" y="1948769"/>
          <a:ext cx="8229600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the program model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all existing instrumentation/ data collection systems</a:t>
          </a:r>
          <a:endParaRPr lang="en-US" sz="2700" kern="1200" dirty="0"/>
        </a:p>
      </dsp:txBody>
      <dsp:txXfrm>
        <a:off x="0" y="1948769"/>
        <a:ext cx="8229600" cy="941850"/>
      </dsp:txXfrm>
    </dsp:sp>
    <dsp:sp modelId="{0A0086D4-8757-4892-A321-40BA43DBA925}">
      <dsp:nvSpPr>
        <dsp:cNvPr id="0" name=""/>
        <dsp:cNvSpPr/>
      </dsp:nvSpPr>
      <dsp:spPr>
        <a:xfrm>
          <a:off x="0" y="2890618"/>
          <a:ext cx="8229600" cy="6756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Use the external evaluator to…</a:t>
          </a:r>
          <a:endParaRPr lang="en-US" sz="2800" b="1" kern="1200" dirty="0"/>
        </a:p>
      </dsp:txBody>
      <dsp:txXfrm>
        <a:off x="32984" y="2923602"/>
        <a:ext cx="8163632" cy="609706"/>
      </dsp:txXfrm>
    </dsp:sp>
    <dsp:sp modelId="{280CFE09-44A5-469C-BDDE-F09F7DF80834}">
      <dsp:nvSpPr>
        <dsp:cNvPr id="0" name=""/>
        <dsp:cNvSpPr/>
      </dsp:nvSpPr>
      <dsp:spPr>
        <a:xfrm>
          <a:off x="0" y="3566294"/>
          <a:ext cx="8229600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design at least one key part of the study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be involved with overall design</a:t>
          </a:r>
          <a:endParaRPr lang="en-US" sz="2700" kern="1200" dirty="0"/>
        </a:p>
      </dsp:txBody>
      <dsp:txXfrm>
        <a:off x="0" y="3566294"/>
        <a:ext cx="8229600" cy="941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BC811-CACA-4DB9-B1BE-03DDFCDE615C}">
      <dsp:nvSpPr>
        <dsp:cNvPr id="0" name=""/>
        <dsp:cNvSpPr/>
      </dsp:nvSpPr>
      <dsp:spPr>
        <a:xfrm rot="5400000">
          <a:off x="4671231" y="-1824441"/>
          <a:ext cx="2097469" cy="58567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clearly define purposes of the study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clarify each person’s role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reinforce expectations, importance, timelines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use point people across multiple sites</a:t>
          </a:r>
          <a:endParaRPr lang="en-US" sz="2400" kern="1200" dirty="0"/>
        </a:p>
      </dsp:txBody>
      <dsp:txXfrm rot="-5400000">
        <a:off x="2791603" y="157577"/>
        <a:ext cx="5754335" cy="1892689"/>
      </dsp:txXfrm>
    </dsp:sp>
    <dsp:sp modelId="{A127A073-69E1-434E-8F13-269873226A41}">
      <dsp:nvSpPr>
        <dsp:cNvPr id="0" name=""/>
        <dsp:cNvSpPr/>
      </dsp:nvSpPr>
      <dsp:spPr>
        <a:xfrm>
          <a:off x="370" y="55"/>
          <a:ext cx="2791232" cy="22077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Communication</a:t>
          </a:r>
          <a:endParaRPr lang="en-US" sz="2800" kern="1200" dirty="0"/>
        </a:p>
      </dsp:txBody>
      <dsp:txXfrm>
        <a:off x="108143" y="107828"/>
        <a:ext cx="2575686" cy="1992186"/>
      </dsp:txXfrm>
    </dsp:sp>
    <dsp:sp modelId="{EAE01248-692F-4AAD-8280-340570CCE368}">
      <dsp:nvSpPr>
        <dsp:cNvPr id="0" name=""/>
        <dsp:cNvSpPr/>
      </dsp:nvSpPr>
      <dsp:spPr>
        <a:xfrm rot="5400000">
          <a:off x="4671231" y="493678"/>
          <a:ext cx="2097469" cy="58567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have one person oversee and coordinate report writing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allow time for the unexpected</a:t>
          </a:r>
          <a:endParaRPr lang="en-US" sz="2400" kern="1200" dirty="0"/>
        </a:p>
      </dsp:txBody>
      <dsp:txXfrm rot="-5400000">
        <a:off x="2791603" y="2475696"/>
        <a:ext cx="5754335" cy="1892689"/>
      </dsp:txXfrm>
    </dsp:sp>
    <dsp:sp modelId="{FAD05F57-158D-49C5-BBB9-EF6331BD487D}">
      <dsp:nvSpPr>
        <dsp:cNvPr id="0" name=""/>
        <dsp:cNvSpPr/>
      </dsp:nvSpPr>
      <dsp:spPr>
        <a:xfrm>
          <a:off x="370" y="2318174"/>
          <a:ext cx="2791232" cy="22077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Logistics</a:t>
          </a:r>
          <a:endParaRPr lang="en-US" sz="2800" kern="1200" dirty="0"/>
        </a:p>
      </dsp:txBody>
      <dsp:txXfrm>
        <a:off x="108143" y="2425947"/>
        <a:ext cx="2575686" cy="1992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99D3F-0A32-445C-94F0-F56B61C64377}">
      <dsp:nvSpPr>
        <dsp:cNvPr id="0" name=""/>
        <dsp:cNvSpPr/>
      </dsp:nvSpPr>
      <dsp:spPr>
        <a:xfrm rot="5400000">
          <a:off x="4487359" y="-1522441"/>
          <a:ext cx="2211752" cy="525666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develop efficient systems to decrease burden on staff and others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develop written protocols for data collection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train staff and others in data collection protocols</a:t>
          </a:r>
          <a:endParaRPr lang="en-US" sz="2100" kern="1200" dirty="0"/>
        </a:p>
      </dsp:txBody>
      <dsp:txXfrm rot="-5400000">
        <a:off x="2964905" y="107982"/>
        <a:ext cx="5148693" cy="1995814"/>
      </dsp:txXfrm>
    </dsp:sp>
    <dsp:sp modelId="{01E5FFA6-27D1-47F4-9100-F521F513B2A6}">
      <dsp:nvSpPr>
        <dsp:cNvPr id="0" name=""/>
        <dsp:cNvSpPr/>
      </dsp:nvSpPr>
      <dsp:spPr>
        <a:xfrm>
          <a:off x="8032" y="81581"/>
          <a:ext cx="2956872" cy="20486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Working with Staff</a:t>
          </a:r>
          <a:endParaRPr lang="en-US" sz="3200" kern="1200" dirty="0"/>
        </a:p>
      </dsp:txBody>
      <dsp:txXfrm>
        <a:off x="108037" y="181586"/>
        <a:ext cx="2756862" cy="1848607"/>
      </dsp:txXfrm>
    </dsp:sp>
    <dsp:sp modelId="{D2EC1729-BFC9-4715-B7BC-02F6BEB77BE1}">
      <dsp:nvSpPr>
        <dsp:cNvPr id="0" name=""/>
        <dsp:cNvSpPr/>
      </dsp:nvSpPr>
      <dsp:spPr>
        <a:xfrm rot="5400000">
          <a:off x="4487359" y="791742"/>
          <a:ext cx="2211752" cy="525666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emphasize recording of specific behaviors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double up on observations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share perceptions across observers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ask for evidence to back up observations</a:t>
          </a:r>
          <a:endParaRPr lang="en-US" sz="2100" kern="1200" dirty="0"/>
        </a:p>
      </dsp:txBody>
      <dsp:txXfrm rot="-5400000">
        <a:off x="2964905" y="2422166"/>
        <a:ext cx="5148693" cy="1995814"/>
      </dsp:txXfrm>
    </dsp:sp>
    <dsp:sp modelId="{9C45BF29-FAB1-4F34-8A37-9E2E9E5E8F11}">
      <dsp:nvSpPr>
        <dsp:cNvPr id="0" name=""/>
        <dsp:cNvSpPr/>
      </dsp:nvSpPr>
      <dsp:spPr>
        <a:xfrm>
          <a:off x="8032" y="2395764"/>
          <a:ext cx="2956872" cy="20486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Conducting Observations</a:t>
          </a:r>
          <a:endParaRPr lang="en-US" sz="3200" kern="1200" dirty="0"/>
        </a:p>
      </dsp:txBody>
      <dsp:txXfrm>
        <a:off x="108037" y="2495769"/>
        <a:ext cx="2756862" cy="1848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7BCB5-87E1-4E51-9F49-9CA7DE6A5C18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878F-3F49-4D3C-BAAD-278F323B8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82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B6F9E-784E-4880-A57C-F25AA82C6ACF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3E299-1035-4A2F-9D7D-057598B3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4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0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Data </a:t>
            </a:r>
            <a:r>
              <a:rPr lang="en-US" b="1" u="sng" dirty="0" smtClean="0"/>
              <a:t>and Methods – the who.</a:t>
            </a:r>
          </a:p>
          <a:p>
            <a:endParaRPr lang="en-US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Describe the kind of internal staff briefly: evaluation staff, </a:t>
            </a:r>
            <a:r>
              <a:rPr lang="en-US" b="0" u="none" dirty="0" smtClean="0"/>
              <a:t>designers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External </a:t>
            </a:r>
            <a:r>
              <a:rPr lang="en-US" b="0" u="none" dirty="0" smtClean="0"/>
              <a:t>evaluator(s): Introduce Belle (and she also enlisted colleague)</a:t>
            </a:r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9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u="sng" dirty="0" smtClean="0"/>
              <a:t>Data </a:t>
            </a:r>
            <a:r>
              <a:rPr lang="en-US" b="1" u="sng" dirty="0" smtClean="0"/>
              <a:t>and Methods – the</a:t>
            </a:r>
            <a:r>
              <a:rPr lang="en-US" b="1" u="sng" baseline="0" dirty="0" smtClean="0"/>
              <a:t> what.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Overview of data collected specifically as past of the BCCI evaluation.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Rich case observations of seven schools in three sites.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Staff and corps member interviews/focus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 and district student-level records on student suspensions, detentions, and office referrals from subset of schools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Measures of student prosocial behavior, including student self-reported number of altruistic acts performed, and observational measure of student character skill assessments by corps member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6389541-1379-412E-89DD-BCC98155F827}" type="slidenum">
              <a:rPr lang="en-US" alt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City Year centrally collects survey data and intervention tracking data, and we were able to draw on these data sources for the BCCI evaluation.</a:t>
            </a:r>
          </a:p>
          <a:p>
            <a:pPr marL="171450" lvl="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Data that was relevant to the BCCI was combined with the information we collected for the BCCI pilot.</a:t>
            </a:r>
          </a:p>
          <a:p>
            <a:pPr marL="171450" lvl="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For example: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From City Year’s intervention tracking data, we could see how many students were receiving targeted behavior supports, and how much time they were spending with corps members in these interventions.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City Year regularly surveys our corps members, teachers, and principal/school liaisons. So from the survey data, we could look at information like:</a:t>
            </a:r>
          </a:p>
          <a:p>
            <a:pPr marL="1085850" lvl="2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Whether or not teachers believe that CMs have a positive impact on student behavior in the classroom,</a:t>
            </a:r>
          </a:p>
          <a:p>
            <a:pPr marL="1085850" lvl="2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Whether or not principals believe that CMs have a positive impact on school climate, or</a:t>
            </a:r>
          </a:p>
          <a:p>
            <a:pPr marL="1085850" lvl="2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Whether</a:t>
            </a:r>
            <a:r>
              <a:rPr lang="en-US" altLang="en-US" baseline="0" dirty="0" smtClean="0"/>
              <a:t> or not corps members found trainings related to behavior support helpful.</a:t>
            </a:r>
            <a:endParaRPr lang="en-US" alt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6389541-1379-412E-89DD-BCC98155F827}" type="slidenum">
              <a:rPr lang="en-US" alt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How</a:t>
            </a:r>
            <a:r>
              <a:rPr lang="en-US" b="1" u="sng" baseline="0" dirty="0" smtClean="0"/>
              <a:t> </a:t>
            </a:r>
            <a:r>
              <a:rPr lang="en-US" b="1" u="sng" baseline="0" dirty="0" smtClean="0"/>
              <a:t>We Used Evaluation Findings</a:t>
            </a:r>
            <a:endParaRPr lang="en-US" b="1" u="sng" dirty="0" smtClean="0"/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Results were used to refine program design, metrics, and quality of implementation.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E.g. Program design could</a:t>
            </a:r>
            <a:r>
              <a:rPr lang="en-US" baseline="0" dirty="0" smtClean="0"/>
              <a:t> use information learned throughout the study to help inform planning for the following school year, without necessarily having to wait for a report or draft to be released.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Report and results were also used to help inform funders and engage champions/new funders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9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Additional </a:t>
            </a:r>
            <a:r>
              <a:rPr lang="en-US" b="1" u="sng" dirty="0" smtClean="0"/>
              <a:t>Information</a:t>
            </a:r>
          </a:p>
          <a:p>
            <a:endParaRPr lang="en-US" b="1" u="sng" dirty="0" smtClean="0"/>
          </a:p>
          <a:p>
            <a:r>
              <a:rPr lang="en-US" b="0" u="none" dirty="0" smtClean="0"/>
              <a:t>Talking</a:t>
            </a:r>
            <a:r>
              <a:rPr lang="en-US" b="0" u="none" baseline="0" dirty="0" smtClean="0"/>
              <a:t> Points:</a:t>
            </a:r>
            <a:endParaRPr lang="en-US" b="0" u="none" dirty="0" smtClean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+mn-lt"/>
                <a:ea typeface="Times New Roman"/>
                <a:cs typeface="Calibri"/>
              </a:rPr>
              <a:t>Variation of program implementation: due to school schedules, existing school culture and structures, expectations and priorities of school leadership, CY team leadership skill and buy-in, CM variation in understanding of role of the program. </a:t>
            </a:r>
            <a:r>
              <a:rPr lang="en-US" sz="1200" i="1" dirty="0" smtClean="0">
                <a:effectLst/>
                <a:latin typeface="+mn-lt"/>
                <a:ea typeface="Times New Roman"/>
                <a:cs typeface="Calibri"/>
              </a:rPr>
              <a:t>Solutions:</a:t>
            </a:r>
            <a:r>
              <a:rPr lang="en-US" sz="1200" dirty="0" smtClean="0">
                <a:effectLst/>
                <a:latin typeface="+mn-lt"/>
                <a:ea typeface="Times New Roman"/>
                <a:cs typeface="Calibri"/>
              </a:rPr>
              <a:t>  Variation in implementation became key aspect of learning for improvement; conducted cross-instrument analysis to better understand how implementation affected outcomes</a:t>
            </a:r>
            <a:endParaRPr lang="en-US" sz="1400" dirty="0" smtClean="0">
              <a:effectLst/>
              <a:latin typeface="+mn-lt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+mn-lt"/>
                <a:ea typeface="Times New Roman"/>
                <a:cs typeface="Calibri"/>
              </a:rPr>
              <a:t>Use of different measurements: Schools do not track behavior in standardized ways. </a:t>
            </a:r>
            <a:r>
              <a:rPr lang="en-US" sz="1200" i="1" dirty="0" smtClean="0">
                <a:effectLst/>
                <a:latin typeface="+mn-lt"/>
                <a:ea typeface="Times New Roman"/>
                <a:cs typeface="Calibri"/>
              </a:rPr>
              <a:t>Solution:</a:t>
            </a:r>
            <a:r>
              <a:rPr lang="en-US" sz="1200" dirty="0" smtClean="0">
                <a:effectLst/>
                <a:latin typeface="+mn-lt"/>
                <a:ea typeface="Times New Roman"/>
                <a:cs typeface="Calibri"/>
              </a:rPr>
              <a:t> learned: create a way of standardizing different data</a:t>
            </a:r>
            <a:endParaRPr lang="en-US" sz="1400" dirty="0" smtClean="0">
              <a:effectLst/>
              <a:latin typeface="+mn-lt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+mn-lt"/>
                <a:ea typeface="Times New Roman"/>
                <a:cs typeface="Calibri"/>
              </a:rPr>
              <a:t>School data availability: Data not always available in a timely fashion, may not be collected at all, or not accessible by City Year. Continuing challenge. May need to change timeline for data collection. Points to importance of having a variety of measures from a variety of stakeholders and finding/developing systems that will allow for better data access.</a:t>
            </a:r>
            <a:endParaRPr lang="en-US" sz="1400" dirty="0" smtClean="0">
              <a:effectLst/>
              <a:latin typeface="+mn-lt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+mn-lt"/>
                <a:ea typeface="Times New Roman"/>
                <a:cs typeface="Calibri"/>
              </a:rPr>
              <a:t>Measurements not a perfect match with goals of the program: Use of standardized SE measures, positive behavior acts measures not distinguishing quality of act. </a:t>
            </a:r>
            <a:r>
              <a:rPr lang="en-US" sz="1200" i="1" dirty="0" smtClean="0">
                <a:effectLst/>
                <a:latin typeface="+mn-lt"/>
                <a:ea typeface="Times New Roman"/>
                <a:cs typeface="Calibri"/>
              </a:rPr>
              <a:t>Solutions: </a:t>
            </a:r>
            <a:r>
              <a:rPr lang="en-US" sz="1200" dirty="0" smtClean="0">
                <a:effectLst/>
                <a:latin typeface="+mn-lt"/>
                <a:ea typeface="Times New Roman"/>
                <a:cs typeface="Calibri"/>
              </a:rPr>
              <a:t>continue to search for and test out appropriate tools; refine internally created measures </a:t>
            </a:r>
            <a:endParaRPr lang="en-US" sz="1400" dirty="0" smtClean="0">
              <a:effectLst/>
              <a:latin typeface="+mn-lt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+mn-lt"/>
                <a:ea typeface="Times New Roman"/>
                <a:cs typeface="Calibri"/>
              </a:rPr>
              <a:t>Variability in CMs in collecting quality data: issues of reliability in observing, in recording behavioral acts. </a:t>
            </a:r>
            <a:r>
              <a:rPr lang="en-US" sz="1200" i="1" dirty="0" smtClean="0">
                <a:effectLst/>
                <a:latin typeface="+mn-lt"/>
                <a:ea typeface="Times New Roman"/>
                <a:cs typeface="Calibri"/>
              </a:rPr>
              <a:t>Solutions:</a:t>
            </a:r>
            <a:r>
              <a:rPr lang="en-US" sz="1200" dirty="0" smtClean="0">
                <a:effectLst/>
                <a:latin typeface="+mn-lt"/>
                <a:ea typeface="Times New Roman"/>
                <a:cs typeface="Calibri"/>
              </a:rPr>
              <a:t> provide simple protocols and training at all levels.</a:t>
            </a:r>
            <a:endParaRPr lang="en-US" sz="1400" dirty="0" smtClean="0">
              <a:effectLst/>
              <a:latin typeface="+mn-lt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37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Benefits</a:t>
            </a:r>
            <a:r>
              <a:rPr lang="en-US" b="1" u="sng" baseline="0" dirty="0" smtClean="0"/>
              <a:t> </a:t>
            </a:r>
            <a:r>
              <a:rPr lang="en-US" b="1" u="sng" baseline="0" dirty="0" smtClean="0"/>
              <a:t>of Approach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Leverage external and internal evaluation capacities, in addition to members of the organization's program design team.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Cost and time savings—not all work performed by external evaluator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Increased capacity for access to schools and program staff for observations and interviews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Increased capacity for data collection (visits to multiple cities), analysis, and report writing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Ability to draw upon multiple perspectives and backgrounds to design study and interpret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Deep engagement of program design team to better understand measurement and outcomes in close to real time throughout the year, with some types of data, to inform ideas for design/refinements early (not needing to wait until report ready)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Helped evaluation staff better understand the program in vivo—unique chance to be in schools, with staff and students, which will help future internal evaluation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7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Talking points: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ffectLst/>
                <a:latin typeface="+mn-lt"/>
                <a:ea typeface="Times New Roman"/>
                <a:cs typeface="Calibri"/>
              </a:rPr>
              <a:t>Lack of buy-in by participants, who need to collect data and/or unwillingness to spend time on data collection at seeming expense of program—may result in uneven data quality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endParaRPr lang="en-US" sz="1600" dirty="0" smtClean="0">
              <a:effectLst/>
              <a:latin typeface="+mn-lt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ffectLst/>
                <a:latin typeface="+mn-lt"/>
                <a:ea typeface="Times New Roman"/>
                <a:cs typeface="Calibri"/>
              </a:rPr>
              <a:t>Lack of objectivity by internal staff due to high stakes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 smtClean="0">
              <a:effectLst/>
              <a:latin typeface="+mn-lt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ffectLst/>
                <a:latin typeface="+mn-lt"/>
              </a:rPr>
              <a:t>Lack of opennes</a:t>
            </a:r>
            <a:r>
              <a:rPr lang="en-US" sz="1600" baseline="0" dirty="0" smtClean="0">
                <a:effectLst/>
                <a:latin typeface="+mn-lt"/>
              </a:rPr>
              <a:t>s to approach by external evaluator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baseline="0" dirty="0" smtClean="0">
              <a:effectLst/>
              <a:latin typeface="+mn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baseline="0" dirty="0" smtClean="0">
                <a:effectLst/>
                <a:latin typeface="+mn-lt"/>
              </a:rPr>
              <a:t>Lack of agreement about where to put energy and resources</a:t>
            </a:r>
            <a:endParaRPr lang="en-US" sz="1600" dirty="0" smtClean="0">
              <a:effectLst/>
              <a:latin typeface="+mn-lt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 smtClean="0">
              <a:effectLst/>
              <a:latin typeface="+mn-lt"/>
              <a:ea typeface="Times New Roman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en-US" sz="1600" dirty="0" smtClean="0">
                <a:effectLst/>
                <a:latin typeface="+mn-lt"/>
                <a:ea typeface="Times New Roman"/>
                <a:cs typeface="Calibri"/>
              </a:rPr>
              <a:t>Coordinating visit schedules to match school or organizational schedule (not a test day), program schedule (activities of interest happening), and variety of people participating in the study, especially where travel is required.</a:t>
            </a:r>
            <a:r>
              <a:rPr lang="en-US" sz="1600" baseline="0" dirty="0" smtClean="0">
                <a:effectLst/>
                <a:latin typeface="+mn-lt"/>
                <a:ea typeface="Times New Roman"/>
                <a:cs typeface="Calibri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tabLst/>
              <a:defRPr/>
            </a:pPr>
            <a:endParaRPr lang="en-US" sz="1600" dirty="0" smtClean="0">
              <a:effectLst/>
              <a:latin typeface="+mn-lt"/>
              <a:ea typeface="Times New Roman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ffectLst/>
                <a:latin typeface="+mn-lt"/>
                <a:ea typeface="Times New Roman"/>
                <a:cs typeface="Calibri"/>
              </a:rPr>
              <a:t>Multiple report writers</a:t>
            </a:r>
            <a:r>
              <a:rPr lang="en-US" sz="1600" baseline="0" dirty="0" smtClean="0">
                <a:effectLst/>
                <a:latin typeface="+mn-lt"/>
                <a:ea typeface="Times New Roman"/>
                <a:cs typeface="Calibri"/>
              </a:rPr>
              <a:t> can create a mishmash of styles, cause logjams</a:t>
            </a:r>
            <a:endParaRPr lang="en-US" sz="1600" dirty="0" smtClean="0">
              <a:effectLst/>
              <a:latin typeface="+mn-lt"/>
              <a:ea typeface="Times New Roman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 smtClean="0">
              <a:effectLst/>
              <a:latin typeface="+mn-lt"/>
            </a:endParaRP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10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91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Slide bullet points: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Clearly define purposes of the study so that everyone is on the same page— where possible, emphasize value of information collected by participants for their own use to increase incentive.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Clarify each person’s role in relation to broader study to avoid duplication of effort, treading on toes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Reinforce expectations, importance, timelines with leadership who are supervise participants for whom the stakes may feel less.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Use point people where multiple sites are involved to streamline communications. Capitalize on existing relationships and roles where trust has already been established.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Have one person oversee and coordinate report writing (preferably external evaluator), although sections may be written by different people. Create an outline that all can agree on and a style sheet to follow. Allow a select group of participants to give feedback while still maintaining objectivity.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Allow time for the unexpected.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Have regular and open communication!!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61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Slide bullet</a:t>
            </a:r>
            <a:r>
              <a:rPr lang="en-US" baseline="0" dirty="0" smtClean="0"/>
              <a:t> points:</a:t>
            </a: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Develop efficient systems to decrease burden on staff and others.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Develop written protocols for data collection so that everyone uses the same instructions.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Train staff and others in their use. Especially, where appropriate,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</a:t>
            </a:r>
            <a:r>
              <a:rPr lang="en-US" sz="3200" dirty="0" smtClean="0">
                <a:effectLst/>
                <a:latin typeface="+mn-lt"/>
                <a:ea typeface="Times New Roman"/>
                <a:cs typeface="Calibri"/>
              </a:rPr>
              <a:t>rain participants to use</a:t>
            </a:r>
            <a:r>
              <a:rPr lang="en-US" sz="3200" baseline="0" dirty="0" smtClean="0">
                <a:effectLst/>
                <a:latin typeface="+mn-lt"/>
                <a:ea typeface="Times New Roman"/>
                <a:cs typeface="Calibri"/>
              </a:rPr>
              <a:t> </a:t>
            </a:r>
            <a:r>
              <a:rPr lang="en-US" sz="3200" dirty="0" smtClean="0">
                <a:effectLst/>
                <a:latin typeface="+mn-lt"/>
                <a:ea typeface="Times New Roman"/>
                <a:cs typeface="Calibri"/>
              </a:rPr>
              <a:t>data to understand their students’ strengths, also serving as an incentive for quality data collection, especially if data are not used in a punitive way.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effectLst/>
                <a:latin typeface="+mn-lt"/>
                <a:ea typeface="Times New Roman"/>
                <a:cs typeface="Calibri"/>
              </a:rPr>
              <a:t> 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Where observations are involved, emphasize recording of specific behaviors, including verbatim dialogue; double up on observations at times to verify perceptions, share perceptions across observers to </a:t>
            </a:r>
            <a:r>
              <a:rPr lang="en-US" sz="3200" dirty="0" smtClean="0">
                <a:effectLst/>
                <a:latin typeface="+mn-lt"/>
                <a:ea typeface="Times New Roman"/>
                <a:cs typeface="Calibri"/>
              </a:rPr>
              <a:t>verify perceptions as well as bring different observational skills and knowledge sets to bear;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ask for evidence to support views, keeping personal biases to a minimum.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Introduction</a:t>
            </a: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: Goal of presentation – what do we want you to walk away with?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presentation shares an illustrative example of how one non-profit leveraged a combination of resources/perspectives to gather the best, most complete information about a program’s implementations and early look at outcomes.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Combined internal staff (evaluators, program designers) and a third party researcher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aim of this presentation is to offer an approach that others might find useful or draw inspiration from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40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We</a:t>
            </a:r>
            <a:r>
              <a:rPr lang="en-US" b="0" u="none" baseline="0" dirty="0" smtClean="0"/>
              <a:t> found this approach to be helpful, and hope you found some ideas to take back and use in your own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Thanks for </a:t>
            </a:r>
            <a:r>
              <a:rPr lang="en-US" b="0" u="none" baseline="0" smtClean="0"/>
              <a:t>attending</a:t>
            </a:r>
            <a:r>
              <a:rPr lang="en-US" b="0" u="none" baseline="0" smtClean="0"/>
              <a:t>!</a:t>
            </a:r>
            <a:endParaRPr lang="en-US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4D24F71-B265-4494-B07F-8517FB49C7CA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FY14: City Year works in 25 communities, partnering with 242 schools.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City Year is an AmeriCorps program</a:t>
            </a:r>
            <a:r>
              <a:rPr lang="en-US" altLang="en-US" baseline="0" dirty="0" smtClean="0"/>
              <a:t> – this year, we have over 2,600 corps members volunteering in schools and communities across the country.</a:t>
            </a:r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71D1856-A57C-4B09-A1CF-065BD4D28C56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Corps members implement City Year’s Whole School,</a:t>
            </a:r>
            <a:r>
              <a:rPr lang="en-US" altLang="en-US" baseline="0" dirty="0" smtClean="0"/>
              <a:t> Whole Child model.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This means that corps members provide whole school/classroom supports, in addition to targeted supports that address student needs in attendance, behavior, or course performance in math or English.</a:t>
            </a:r>
            <a:endParaRPr lang="en-US" alt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C5BE51F-221C-46A1-9093-AB99573E1BD2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 smtClean="0"/>
              <a:t>Corps</a:t>
            </a:r>
            <a:r>
              <a:rPr lang="en-US" altLang="en-US" baseline="0" dirty="0" smtClean="0"/>
              <a:t> members are well positioned to support students – they’re in schools full time, and support teachers by providing students with 1:1 and small group tutoring.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aseline="0" dirty="0" smtClean="0"/>
              <a:t>Corps members also add extra capacity in schools by running various types of after school programming – including both academic and enrichment activities.</a:t>
            </a:r>
            <a:endParaRPr lang="en-US" alt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2BAADAA-A74B-4D71-8345-403509E94140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Introduction</a:t>
            </a:r>
            <a:r>
              <a:rPr lang="en-US" b="1" u="sng" dirty="0" smtClean="0"/>
              <a:t>:</a:t>
            </a:r>
            <a:r>
              <a:rPr lang="en-US" b="1" u="sng" baseline="0" dirty="0" smtClean="0"/>
              <a:t> Context – the non-profit and the program</a:t>
            </a:r>
          </a:p>
          <a:p>
            <a:endParaRPr lang="en-US" sz="1200" b="1" u="sng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Behavior, Culture, and Climate work – we know supporting SEL skills is strongly connected to academic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supports, so there has been and continues to be a lot of work and investment at City Year to build out our behavior programming.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2011-2012 school year, third year of the Behavior, Culture, and Climate Initiative (BCCI)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Developmental approach to evaluation; in prior years evaluation had been part of pilot; 3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year, most robust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in 2011-2012: 31 schools in 9 cities (New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York (10 schools), Chicago (5), Washington, D.C. (5), Boston (3), Detroit (2), Miami (2), Seattle (2), Little Rock (1), and Milwaukee (1)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9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Introduction</a:t>
            </a:r>
            <a:r>
              <a:rPr lang="en-US" b="1" u="sng" dirty="0" smtClean="0"/>
              <a:t>: Context – the</a:t>
            </a:r>
            <a:r>
              <a:rPr lang="en-US" b="1" u="sng" baseline="0" dirty="0" smtClean="0"/>
              <a:t> study.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Purpose of the study: to study pilot with an aim to strengthen implementation and replicate  this work across the City Year network and understand and share early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Guiding evaluation questions centered on outcomes, implementation, replication, and evaluation practices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E299-1035-4A2F-9D7D-057598B3DF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tyYearPPTtemplate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4689"/>
            <a:ext cx="3518831" cy="16388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1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175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2133600"/>
            <a:ext cx="685800" cy="1524000"/>
          </a:xfrm>
          <a:prstGeom prst="rect">
            <a:avLst/>
          </a:prstGeom>
          <a:solidFill>
            <a:srgbClr val="EF3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81200"/>
            <a:ext cx="7772400" cy="1470025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46425"/>
            <a:ext cx="64008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919F-AA3F-401A-8BFC-33FF4C1704A0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7FBB-B437-45E5-8510-F2247E38C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4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175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2" y="1905000"/>
            <a:ext cx="8229600" cy="11430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AB48F-D4BB-43DD-912D-5CE9A9CCE215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4727-58E0-40C8-8705-F2F3042C9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1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421C-0FFE-4A40-A0D3-1B955DE4D692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6803-E6CE-4AE8-A18E-1D6F3BE57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56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78E9-76AD-4A18-83D8-D8B3032D3091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5D65D-1494-463C-802D-459BA66E6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4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3D29-C6F3-4568-9978-006C6E08C86D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F521-9709-4208-A7FB-066793EA2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8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368B-4711-4277-85BF-1CBF3CF01805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BDF9-32B9-47BD-AE5D-513D1B5E1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88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EFC1-B4D2-4667-9BF1-0285C4DC0612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47C7-22D2-4C8E-A852-76419066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0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10F4-5476-405D-B92F-696E6EAC4320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2047-7982-4D97-A8A0-31BD480B9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9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3AFC-A5E8-427C-9E0E-6E88F4C1BBEB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1C51-9F10-4F2C-BB7C-1AB86A26D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42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F903-AA33-4551-8133-65C19ADEEB17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0FA5-9AED-4A98-BAA0-98881AC96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tyYearPPT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559" y="1645861"/>
            <a:ext cx="3518831" cy="16388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9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2102-9D0A-41A8-8265-9CC7C72FBB39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4129-EDF8-4723-87BF-0C812FCA6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91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tyYearPPTtemplate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4689"/>
            <a:ext cx="3518831" cy="16388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1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tyYearPPT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559" y="1645861"/>
            <a:ext cx="3518831" cy="16388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40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YearPPTtemplate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4689"/>
            <a:ext cx="3518831" cy="16388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97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sitio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7932" y="2367454"/>
            <a:ext cx="5649310" cy="1605338"/>
          </a:xfrm>
        </p:spPr>
        <p:txBody>
          <a:bodyPr anchor="t">
            <a:noAutofit/>
          </a:bodyPr>
          <a:lstStyle>
            <a:lvl1pPr algn="ctr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74D7-CF75-4ACE-B166-484C420672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51A-5216-9B42-8BE8-04CAA53BB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34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sition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7932" y="2367454"/>
            <a:ext cx="5649310" cy="1485210"/>
          </a:xfrm>
        </p:spPr>
        <p:txBody>
          <a:bodyPr anchor="t">
            <a:noAutofit/>
          </a:bodyPr>
          <a:lstStyle>
            <a:lvl1pPr algn="ctr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4225-3890-4695-B7F2-91A2222D1D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51A-5216-9B42-8BE8-04CAA53BB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04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nsitio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7932" y="2367454"/>
            <a:ext cx="5649310" cy="1588177"/>
          </a:xfrm>
        </p:spPr>
        <p:txBody>
          <a:bodyPr anchor="t">
            <a:noAutofit/>
          </a:bodyPr>
          <a:lstStyle>
            <a:lvl1pPr algn="ctr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7211-793A-48EB-822E-B6D3A95CBA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51A-5216-9B42-8BE8-04CAA53BB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35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sition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7932" y="2367454"/>
            <a:ext cx="5649310" cy="1699724"/>
          </a:xfrm>
        </p:spPr>
        <p:txBody>
          <a:bodyPr anchor="t">
            <a:noAutofit/>
          </a:bodyPr>
          <a:lstStyle>
            <a:lvl1pPr algn="ctr">
              <a:defRPr sz="4800" b="0" cap="none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F865-6760-4ABF-A09B-305FC7A410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51A-5216-9B42-8BE8-04CAA53BB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31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tyYearPPTtemplate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1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33D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1896-2343-402C-BFDE-B727B067A5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1825" y="6454775"/>
            <a:ext cx="2133600" cy="365125"/>
          </a:xfrm>
        </p:spPr>
        <p:txBody>
          <a:bodyPr/>
          <a:lstStyle/>
          <a:p>
            <a:fld id="{3ED3B51A-5216-9B42-8BE8-04CAA53BB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9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7200" y="1066800"/>
            <a:ext cx="3950208" cy="1572768"/>
          </a:xfrm>
        </p:spPr>
        <p:txBody>
          <a:bodyPr>
            <a:normAutofit/>
          </a:bodyPr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800600" y="1441704"/>
            <a:ext cx="3950208" cy="1572768"/>
          </a:xfrm>
        </p:spPr>
        <p:txBody>
          <a:bodyPr>
            <a:normAutofit/>
          </a:bodyPr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57200" y="2819400"/>
            <a:ext cx="3950208" cy="1572768"/>
          </a:xfrm>
        </p:spPr>
        <p:txBody>
          <a:bodyPr>
            <a:normAutofit/>
          </a:bodyPr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80263" y="3505200"/>
            <a:ext cx="3950208" cy="1572768"/>
          </a:xfrm>
        </p:spPr>
        <p:txBody>
          <a:bodyPr>
            <a:normAutofit/>
          </a:bodyPr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436863" y="4593336"/>
            <a:ext cx="3950208" cy="1572768"/>
          </a:xfrm>
        </p:spPr>
        <p:txBody>
          <a:bodyPr>
            <a:normAutofit/>
          </a:bodyPr>
          <a:lstStyle>
            <a:lvl1pPr marL="0" indent="0">
              <a:lnSpc>
                <a:spcPct val="106000"/>
              </a:lnSpc>
              <a:spcBef>
                <a:spcPts val="0"/>
              </a:spcBef>
              <a:buNone/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4B663-7BA0-413A-BCD0-8D8A021C4B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F8DFD-70CE-433F-8295-8B831F8E96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83975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enter for Social Organization of Schools | Johns Hopkins University's School of Eduati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471" y="6561733"/>
            <a:ext cx="413529" cy="1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0" y="790575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" y="6551626"/>
            <a:ext cx="202365" cy="17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49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YearPPTtemplate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4689"/>
            <a:ext cx="3518831" cy="16388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80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1437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46570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8E7AB-8EC8-46D1-9FE7-7923EAFCB8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57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700"/>
            <a:ext cx="144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024FA-17E6-4E53-BC72-A52242189F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790575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383975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36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175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07D5-EED7-4081-9527-D0765016139A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4B03-9984-47E3-BF42-43EA5CA3C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175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2133600"/>
            <a:ext cx="685800" cy="1524000"/>
          </a:xfrm>
          <a:prstGeom prst="rect">
            <a:avLst/>
          </a:prstGeom>
          <a:solidFill>
            <a:srgbClr val="EF3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81200"/>
            <a:ext cx="7772400" cy="1470025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46425"/>
            <a:ext cx="64008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09F4-1A39-43E4-96BB-3846FDEC3F02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6FA3-ED3A-42E5-AFAD-276543DA5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2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175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2" y="1905000"/>
            <a:ext cx="8229600" cy="11430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C7E1-96AE-4674-95CF-09B2841A6A13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A49A-6620-4264-9ABB-C4DCC4A1E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02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000C8-035F-4D51-8EAB-C790E99745A9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688C-9B21-4152-8FDB-DE9C87306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42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AA58-7C60-4853-BB62-4E7ABE86402D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6E9F-B8DD-4909-A18E-1F059BAA1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46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D7F3-35D9-43C0-B847-F6AEEB87CCD4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B744-A7A9-4D38-8185-FF43D80E9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7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CCBE-BDB9-45B5-803E-82923C06450B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130F-941B-4488-B2CF-CB6269211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6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896B-494A-4350-9AA0-E953F0C7D830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6CED-E606-4067-A42B-C7B3D6C93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7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BA7B-486E-4F86-B2EE-2620EABA376B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E528-579B-45BA-AC87-34C562064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4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sitio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7932" y="2367454"/>
            <a:ext cx="5649310" cy="1605338"/>
          </a:xfrm>
        </p:spPr>
        <p:txBody>
          <a:bodyPr anchor="t">
            <a:noAutofit/>
          </a:bodyPr>
          <a:lstStyle>
            <a:lvl1pPr algn="ctr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733-7A2D-A546-8BAF-2D5108CA1B34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51A-5216-9B42-8BE8-04CAA53BB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4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0E3D-7E3D-458E-BB0C-32867A4BE138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39C7-47E1-423D-BE70-9FD8AE7C4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76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B1A8-512F-4377-B1CC-0D3CB84DA726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524D-15D5-46A1-8176-C77D641B6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96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40051-84EA-419D-97E2-BE88677F8E57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5DF6-F368-471F-BB53-326BBA91C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7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175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07D5-EED7-4081-9527-D0765016139A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4B03-9984-47E3-BF42-43EA5CA3C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10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175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2133600"/>
            <a:ext cx="685800" cy="1524000"/>
          </a:xfrm>
          <a:prstGeom prst="rect">
            <a:avLst/>
          </a:prstGeom>
          <a:solidFill>
            <a:srgbClr val="EF3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81200"/>
            <a:ext cx="7772400" cy="1470025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46425"/>
            <a:ext cx="64008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09F4-1A39-43E4-96BB-3846FDEC3F02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6FA3-ED3A-42E5-AFAD-276543DA5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76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175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2" y="1905000"/>
            <a:ext cx="8229600" cy="11430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C7E1-96AE-4674-95CF-09B2841A6A13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A49A-6620-4264-9ABB-C4DCC4A1E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99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000C8-035F-4D51-8EAB-C790E99745A9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688C-9B21-4152-8FDB-DE9C87306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5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AA58-7C60-4853-BB62-4E7ABE86402D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6E9F-B8DD-4909-A18E-1F059BAA1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7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D7F3-35D9-43C0-B847-F6AEEB87CCD4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B744-A7A9-4D38-8185-FF43D80E9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2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CCBE-BDB9-45B5-803E-82923C06450B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130F-941B-4488-B2CF-CB6269211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0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sition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7932" y="2367454"/>
            <a:ext cx="5649310" cy="1485210"/>
          </a:xfrm>
        </p:spPr>
        <p:txBody>
          <a:bodyPr anchor="t">
            <a:noAutofit/>
          </a:bodyPr>
          <a:lstStyle>
            <a:lvl1pPr algn="ctr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733-7A2D-A546-8BAF-2D5108CA1B34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51A-5216-9B42-8BE8-04CAA53BB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3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896B-494A-4350-9AA0-E953F0C7D830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6CED-E606-4067-A42B-C7B3D6C93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29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BA7B-486E-4F86-B2EE-2620EABA376B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E528-579B-45BA-AC87-34C562064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32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0E3D-7E3D-458E-BB0C-32867A4BE138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39C7-47E1-423D-BE70-9FD8AE7C4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36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B1A8-512F-4377-B1CC-0D3CB84DA726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524D-15D5-46A1-8176-C77D641B6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41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40051-84EA-419D-97E2-BE88677F8E57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5DF6-F368-471F-BB53-326BBA91C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nsitio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7932" y="2367454"/>
            <a:ext cx="5649310" cy="1588177"/>
          </a:xfrm>
        </p:spPr>
        <p:txBody>
          <a:bodyPr anchor="t">
            <a:noAutofit/>
          </a:bodyPr>
          <a:lstStyle>
            <a:lvl1pPr algn="ctr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733-7A2D-A546-8BAF-2D5108CA1B34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51A-5216-9B42-8BE8-04CAA53BB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sition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7932" y="2367454"/>
            <a:ext cx="5649310" cy="1699724"/>
          </a:xfrm>
        </p:spPr>
        <p:txBody>
          <a:bodyPr anchor="t">
            <a:noAutofit/>
          </a:bodyPr>
          <a:lstStyle>
            <a:lvl1pPr algn="ctr">
              <a:defRPr sz="4800" b="0" cap="none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733-7A2D-A546-8BAF-2D5108CA1B34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51A-5216-9B42-8BE8-04CAA53BB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tyYearPPTtemplate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1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33D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733-7A2D-A546-8BAF-2D5108CA1B34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51A-5216-9B42-8BE8-04CAA53BB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175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AFFA-9FFA-448F-9616-60D23E7A1C07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AD7E-D391-4B2E-BCC8-90C0A5D4E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E733-7A2D-A546-8BAF-2D5108CA1B34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B51A-5216-9B42-8BE8-04CAA53BB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4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  <p:sldLayoutId id="2147483664" r:id="rId6"/>
    <p:sldLayoutId id="2147483665" r:id="rId7"/>
    <p:sldLayoutId id="214748365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9AB0F5B-8A5F-4A20-A812-1EC419BF5531}" type="datetimeFigureOut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C395E29-51C3-4BF5-9C9B-D8AEB8991DD5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5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F3537-0C52-4EEB-834C-27D71BA274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B51A-5216-9B42-8BE8-04CAA53BB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4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77BFA9-7CC8-4F7B-A4CF-1E0195845EC7}" type="datetimeFigureOut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18D92B-9EC9-421D-81D3-7BD27E955286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2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77BFA9-7CC8-4F7B-A4CF-1E0195845EC7}" type="datetimeFigureOut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18D92B-9EC9-421D-81D3-7BD27E955286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A Collaborative Mixed-Method Evaluation of a Multi-Site Student Behavior, School Culture, and Climate Program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741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BCCI Study Purpose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strengthen implementation and replicate this work across the City Year network.</a:t>
            </a:r>
          </a:p>
          <a:p>
            <a:r>
              <a:rPr lang="en-US" dirty="0" smtClean="0"/>
              <a:t>Help the organization understand and share some early outcomes.</a:t>
            </a:r>
          </a:p>
          <a:p>
            <a:r>
              <a:rPr lang="en-US" dirty="0" smtClean="0"/>
              <a:t>Guiding evaluation questions centered on outcomes, implementation, replication and evaluation practices.</a:t>
            </a:r>
          </a:p>
        </p:txBody>
      </p:sp>
    </p:spTree>
    <p:extLst>
      <p:ext uri="{BB962C8B-B14F-4D97-AF65-F5344CB8AC3E}">
        <p14:creationId xmlns:p14="http://schemas.microsoft.com/office/powerpoint/2010/main" val="188811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 Evaluation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Evaluator:</a:t>
            </a:r>
          </a:p>
          <a:p>
            <a:pPr lvl="1"/>
            <a:r>
              <a:rPr lang="en-US" dirty="0" smtClean="0"/>
              <a:t>Brett </a:t>
            </a:r>
            <a:r>
              <a:rPr lang="en-US" dirty="0"/>
              <a:t>Consulting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Internal Staff, members from the:</a:t>
            </a:r>
          </a:p>
          <a:p>
            <a:pPr lvl="1"/>
            <a:r>
              <a:rPr lang="en-US" dirty="0" smtClean="0"/>
              <a:t>City Year Headquarters Evaluation Team, and</a:t>
            </a:r>
          </a:p>
          <a:p>
            <a:pPr lvl="1"/>
            <a:r>
              <a:rPr lang="en-US" dirty="0" smtClean="0"/>
              <a:t>Headquarters Program Design Team</a:t>
            </a:r>
          </a:p>
        </p:txBody>
      </p:sp>
    </p:spTree>
    <p:extLst>
      <p:ext uri="{BB962C8B-B14F-4D97-AF65-F5344CB8AC3E}">
        <p14:creationId xmlns:p14="http://schemas.microsoft.com/office/powerpoint/2010/main" val="76903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83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214813"/>
            <a:ext cx="7239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1845" y="117987"/>
            <a:ext cx="521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D33D2A"/>
                </a:solidFill>
                <a:latin typeface="+mj-lt"/>
                <a:ea typeface="+mj-ea"/>
                <a:cs typeface="+mj-cs"/>
              </a:rPr>
              <a:t>Data and Methods:</a:t>
            </a:r>
          </a:p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D33D2A"/>
                </a:solidFill>
                <a:latin typeface="+mj-lt"/>
                <a:ea typeface="+mj-ea"/>
                <a:cs typeface="+mj-cs"/>
              </a:rPr>
              <a:t>Specific to the BCCI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701844" y="5399330"/>
            <a:ext cx="5213555" cy="75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</a:rPr>
              <a:t>prosocial behaviors</a:t>
            </a:r>
          </a:p>
          <a:p>
            <a:pPr marL="342900" indent="-342900" algn="l" eaLnBrk="1" hangingPunct="1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4069" y="1318316"/>
            <a:ext cx="2232640" cy="1154162"/>
          </a:xfrm>
          <a:prstGeom prst="rect">
            <a:avLst/>
          </a:prstGeom>
          <a:noFill/>
        </p:spPr>
        <p:txBody>
          <a:bodyPr wrap="square" lIns="91440" tIns="0" rIns="91440" bIns="45720">
            <a:spAutoFit/>
          </a:bodyPr>
          <a:lstStyle/>
          <a:p>
            <a:pPr algn="r"/>
            <a:r>
              <a:rPr lang="en-U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 schools</a:t>
            </a:r>
          </a:p>
          <a:p>
            <a:pPr algn="r"/>
            <a:r>
              <a:rPr lang="en-U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 cities</a:t>
            </a:r>
            <a:endParaRPr lang="en-US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1845" y="1603009"/>
            <a:ext cx="485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rich case observations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1226" y="2573183"/>
            <a:ext cx="31954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staff and</a:t>
            </a:r>
          </a:p>
          <a:p>
            <a:pPr algn="r"/>
            <a:r>
              <a:rPr lang="en-U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corps member</a:t>
            </a:r>
            <a:endParaRPr lang="en-US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1845" y="2880959"/>
            <a:ext cx="485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interviews/focus groups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221226" y="3874217"/>
            <a:ext cx="31954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school/district records</a:t>
            </a:r>
            <a:endParaRPr lang="en-US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1845" y="3935772"/>
            <a:ext cx="521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student suspensions, detentions, office referrals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221226" y="5175250"/>
            <a:ext cx="31954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observational measures</a:t>
            </a:r>
            <a:endParaRPr lang="en-US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9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7"/>
          <p:cNvSpPr txBox="1">
            <a:spLocks noChangeArrowheads="1"/>
          </p:cNvSpPr>
          <p:nvPr/>
        </p:nvSpPr>
        <p:spPr bwMode="auto">
          <a:xfrm>
            <a:off x="0" y="421035"/>
            <a:ext cx="9144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33D2A"/>
                </a:solidFill>
                <a:latin typeface="+mj-lt"/>
                <a:ea typeface="+mj-ea"/>
                <a:cs typeface="+mj-cs"/>
              </a:rPr>
              <a:t>City Year centrally collects network-wide survey and intervention tracking data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prstClr val="black"/>
              </a:solidFill>
              <a:latin typeface="Arial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Arial" charset="0"/>
              </a:rPr>
              <a:t>Relevant network data was used in combination with information collected for the BCCI pilot</a:t>
            </a:r>
          </a:p>
        </p:txBody>
      </p:sp>
      <p:pic>
        <p:nvPicPr>
          <p:cNvPr id="440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8" y="4606131"/>
            <a:ext cx="849313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25" y="4691855"/>
            <a:ext cx="10477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Box 7"/>
          <p:cNvSpPr txBox="1">
            <a:spLocks noChangeArrowheads="1"/>
          </p:cNvSpPr>
          <p:nvPr/>
        </p:nvSpPr>
        <p:spPr bwMode="auto">
          <a:xfrm>
            <a:off x="1629291" y="4174004"/>
            <a:ext cx="19618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Arial" charset="0"/>
              </a:rPr>
              <a:t>Internal database tracking student-level interventions</a:t>
            </a: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5611081" y="4174002"/>
            <a:ext cx="30840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Arial" charset="0"/>
              </a:rPr>
              <a:t>Online, network-wide teacher, principal</a:t>
            </a:r>
            <a:r>
              <a:rPr lang="en-US" altLang="en-US" sz="2400" dirty="0" smtClean="0">
                <a:solidFill>
                  <a:prstClr val="white"/>
                </a:solidFill>
                <a:latin typeface="Arial" charset="0"/>
              </a:rPr>
              <a:t>/ school </a:t>
            </a:r>
            <a:r>
              <a:rPr lang="en-US" altLang="en-US" sz="2400" dirty="0">
                <a:solidFill>
                  <a:prstClr val="white"/>
                </a:solidFill>
                <a:latin typeface="Arial" charset="0"/>
              </a:rPr>
              <a:t>liaison, and corps member surveys</a:t>
            </a:r>
          </a:p>
        </p:txBody>
      </p:sp>
    </p:spTree>
    <p:extLst>
      <p:ext uri="{BB962C8B-B14F-4D97-AF65-F5344CB8AC3E}">
        <p14:creationId xmlns:p14="http://schemas.microsoft.com/office/powerpoint/2010/main" val="22093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Used Evaluation Findings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62053" y="1620982"/>
            <a:ext cx="4246417" cy="10183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External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2054" y="2639291"/>
            <a:ext cx="4246417" cy="3927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Engage champions.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Inform funders.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Attract new funders.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237" y="1620981"/>
            <a:ext cx="4246416" cy="10183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Internal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236" y="2639291"/>
            <a:ext cx="4246417" cy="3927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Refine program design, metrics, and quality of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Early knowledge provided a head start on planning for the following school year.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3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to This Study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8876817"/>
              </p:ext>
            </p:extLst>
          </p:nvPr>
        </p:nvGraphicFramePr>
        <p:xfrm>
          <a:off x="266700" y="1397000"/>
          <a:ext cx="8610600" cy="517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9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Multi-Participant Approach to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Multi-Participant Approach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558636"/>
            <a:ext cx="8229600" cy="706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Better use of available resources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65217"/>
            <a:ext cx="8229600" cy="2215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Cost and time savings.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Increased capacity for access to schools and program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Increased capacity for data collection, analysis, and report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Ability to draw upon multiple perspectives and backgrounds.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480333"/>
            <a:ext cx="8229600" cy="706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Further internal understanding of progra</a:t>
            </a:r>
            <a:r>
              <a:rPr lang="en-US" sz="28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188688"/>
            <a:ext cx="8229600" cy="1038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Real time information on measurement and outcomes to inform planning for the following school </a:t>
            </a:r>
            <a:r>
              <a:rPr lang="en-US" sz="2400" dirty="0" smtClean="0">
                <a:solidFill>
                  <a:schemeClr val="tx1"/>
                </a:solidFill>
              </a:rPr>
              <a:t>year.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9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Challenges to the Multi-Participant 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5572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578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When Working with an External Evaluator in a Multi-Participant Evaluation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8765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410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Tailoring our Evaluation Practices to Leverage Available Resources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5887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Strategies for Multi-Participant Approaches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66274"/>
              </p:ext>
            </p:extLst>
          </p:nvPr>
        </p:nvGraphicFramePr>
        <p:xfrm>
          <a:off x="209550" y="1600200"/>
          <a:ext cx="86487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3987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Strategies for Multi-Participant Approaches (2)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8602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5077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Us:</a:t>
            </a:r>
          </a:p>
          <a:p>
            <a:pPr lvl="1"/>
            <a:r>
              <a:rPr lang="en-US" dirty="0" smtClean="0"/>
              <a:t>Belle Brett:</a:t>
            </a:r>
          </a:p>
          <a:p>
            <a:pPr lvl="2"/>
            <a:r>
              <a:rPr lang="en-US" dirty="0" smtClean="0"/>
              <a:t>bellebrett@comcast.net</a:t>
            </a:r>
          </a:p>
          <a:p>
            <a:pPr lvl="1"/>
            <a:r>
              <a:rPr lang="en-US" dirty="0" smtClean="0"/>
              <a:t>City Year Evaluation:</a:t>
            </a:r>
          </a:p>
          <a:p>
            <a:pPr lvl="2"/>
            <a:r>
              <a:rPr lang="en-US" dirty="0" smtClean="0"/>
              <a:t>evalteam@cityyear.org</a:t>
            </a:r>
          </a:p>
        </p:txBody>
      </p:sp>
    </p:spTree>
    <p:extLst>
      <p:ext uri="{BB962C8B-B14F-4D97-AF65-F5344CB8AC3E}">
        <p14:creationId xmlns:p14="http://schemas.microsoft.com/office/powerpoint/2010/main" val="195457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City Year?</a:t>
            </a:r>
          </a:p>
          <a:p>
            <a:r>
              <a:rPr lang="en-US" dirty="0" smtClean="0"/>
              <a:t>Behavior, Culture, and Climate Initiative (BCCI)</a:t>
            </a:r>
          </a:p>
          <a:p>
            <a:r>
              <a:rPr lang="en-US" dirty="0" smtClean="0"/>
              <a:t>BCCI Study</a:t>
            </a:r>
          </a:p>
          <a:p>
            <a:pPr lvl="1"/>
            <a:r>
              <a:rPr lang="en-US" dirty="0" smtClean="0"/>
              <a:t>Data and methods</a:t>
            </a:r>
          </a:p>
          <a:p>
            <a:pPr lvl="1"/>
            <a:r>
              <a:rPr lang="en-US" dirty="0" smtClean="0"/>
              <a:t>Study Challenges</a:t>
            </a:r>
          </a:p>
          <a:p>
            <a:r>
              <a:rPr lang="en-US" dirty="0" smtClean="0"/>
              <a:t>Multi-Participant Approach</a:t>
            </a:r>
          </a:p>
          <a:p>
            <a:pPr lvl="1"/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Strategies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4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2514600" y="2114550"/>
            <a:ext cx="441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  <a:latin typeface="Arial" charset="0"/>
              </a:rPr>
              <a:t>WHAT IS</a:t>
            </a:r>
          </a:p>
        </p:txBody>
      </p:sp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2438400" y="2339975"/>
            <a:ext cx="449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5400" smtClean="0">
                <a:solidFill>
                  <a:srgbClr val="EF3E33"/>
                </a:solidFill>
                <a:latin typeface="Arial" charset="0"/>
              </a:rPr>
              <a:t>CITY YEAR?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533650" y="3248025"/>
            <a:ext cx="4400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prstClr val="black"/>
                </a:solidFill>
                <a:latin typeface="Arial" charset="0"/>
              </a:rPr>
              <a:t>City Year is an </a:t>
            </a:r>
            <a:r>
              <a:rPr lang="en-US" altLang="en-US" sz="2000" b="1" smtClean="0">
                <a:solidFill>
                  <a:prstClr val="black"/>
                </a:solidFill>
                <a:latin typeface="Arial" charset="0"/>
              </a:rPr>
              <a:t>education-focused </a:t>
            </a:r>
            <a:r>
              <a:rPr lang="en-US" altLang="en-US" sz="2000" smtClean="0">
                <a:solidFill>
                  <a:prstClr val="black"/>
                </a:solidFill>
                <a:latin typeface="Arial" charset="0"/>
              </a:rPr>
              <a:t>nonprofit organization that partners with public schools to keep students in school and on track to succeed. </a:t>
            </a:r>
          </a:p>
        </p:txBody>
      </p:sp>
    </p:spTree>
    <p:extLst>
      <p:ext uri="{BB962C8B-B14F-4D97-AF65-F5344CB8AC3E}">
        <p14:creationId xmlns:p14="http://schemas.microsoft.com/office/powerpoint/2010/main" val="28699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8163"/>
            <a:ext cx="723900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7168"/>
          <p:cNvSpPr txBox="1">
            <a:spLocks noChangeArrowheads="1"/>
          </p:cNvSpPr>
          <p:nvPr/>
        </p:nvSpPr>
        <p:spPr bwMode="auto">
          <a:xfrm>
            <a:off x="630238" y="4121150"/>
            <a:ext cx="1333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prstClr val="white"/>
                </a:solidFill>
                <a:latin typeface="Arial" charset="0"/>
              </a:rPr>
              <a:t>25</a:t>
            </a:r>
          </a:p>
        </p:txBody>
      </p:sp>
      <p:sp>
        <p:nvSpPr>
          <p:cNvPr id="25605" name="TextBox 7171"/>
          <p:cNvSpPr txBox="1">
            <a:spLocks noChangeArrowheads="1"/>
          </p:cNvSpPr>
          <p:nvPr/>
        </p:nvSpPr>
        <p:spPr bwMode="auto">
          <a:xfrm>
            <a:off x="1752600" y="4511675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white"/>
                </a:solidFill>
                <a:latin typeface="Arial" charset="0"/>
              </a:rPr>
              <a:t>locations</a:t>
            </a:r>
          </a:p>
        </p:txBody>
      </p:sp>
      <p:sp>
        <p:nvSpPr>
          <p:cNvPr id="25606" name="TextBox 7168"/>
          <p:cNvSpPr txBox="1">
            <a:spLocks noChangeArrowheads="1"/>
          </p:cNvSpPr>
          <p:nvPr/>
        </p:nvSpPr>
        <p:spPr bwMode="auto">
          <a:xfrm>
            <a:off x="630238" y="5259388"/>
            <a:ext cx="17907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prstClr val="white"/>
                </a:solidFill>
                <a:latin typeface="Arial" charset="0"/>
              </a:rPr>
              <a:t>242</a:t>
            </a:r>
          </a:p>
        </p:txBody>
      </p:sp>
      <p:sp>
        <p:nvSpPr>
          <p:cNvPr id="25607" name="TextBox 7171"/>
          <p:cNvSpPr txBox="1">
            <a:spLocks noChangeArrowheads="1"/>
          </p:cNvSpPr>
          <p:nvPr/>
        </p:nvSpPr>
        <p:spPr bwMode="auto">
          <a:xfrm>
            <a:off x="2286000" y="5599113"/>
            <a:ext cx="157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white"/>
                </a:solidFill>
                <a:latin typeface="Arial" charset="0"/>
              </a:rPr>
              <a:t>schools</a:t>
            </a:r>
          </a:p>
        </p:txBody>
      </p:sp>
      <p:sp>
        <p:nvSpPr>
          <p:cNvPr id="10" name="Oval 9"/>
          <p:cNvSpPr/>
          <p:nvPr/>
        </p:nvSpPr>
        <p:spPr>
          <a:xfrm>
            <a:off x="1638300" y="68580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82675" y="2733675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08125" y="3243263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05200" y="2505075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14800" y="396240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81600" y="342900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72100" y="412115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00700" y="4240213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15000" y="213360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76900" y="182880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86500" y="198120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53200" y="205740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24600" y="236220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58000" y="342900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70738" y="4732338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96200" y="152400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848600" y="1722438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94625" y="1812925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543800" y="1965325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91400" y="220980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69163" y="2544763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58000" y="4087813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899275" y="4443413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220788" y="2400300"/>
            <a:ext cx="76200" cy="7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TextBox 7168"/>
          <p:cNvSpPr txBox="1">
            <a:spLocks noChangeArrowheads="1"/>
          </p:cNvSpPr>
          <p:nvPr/>
        </p:nvSpPr>
        <p:spPr bwMode="auto">
          <a:xfrm>
            <a:off x="4733925" y="4760459"/>
            <a:ext cx="3181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prstClr val="white"/>
                </a:solidFill>
                <a:latin typeface="Arial" charset="0"/>
              </a:rPr>
              <a:t>2,600+</a:t>
            </a:r>
          </a:p>
        </p:txBody>
      </p:sp>
      <p:sp>
        <p:nvSpPr>
          <p:cNvPr id="35" name="TextBox 7171"/>
          <p:cNvSpPr txBox="1">
            <a:spLocks noChangeArrowheads="1"/>
          </p:cNvSpPr>
          <p:nvPr/>
        </p:nvSpPr>
        <p:spPr bwMode="auto">
          <a:xfrm>
            <a:off x="4733925" y="5876925"/>
            <a:ext cx="30075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white"/>
                </a:solidFill>
                <a:latin typeface="Arial" charset="0"/>
              </a:rPr>
              <a:t>corps members</a:t>
            </a:r>
          </a:p>
        </p:txBody>
      </p:sp>
    </p:spTree>
    <p:extLst>
      <p:ext uri="{BB962C8B-B14F-4D97-AF65-F5344CB8AC3E}">
        <p14:creationId xmlns:p14="http://schemas.microsoft.com/office/powerpoint/2010/main" val="21122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7"/>
          <p:cNvSpPr txBox="1">
            <a:spLocks noChangeArrowheads="1"/>
          </p:cNvSpPr>
          <p:nvPr/>
        </p:nvSpPr>
        <p:spPr bwMode="auto">
          <a:xfrm>
            <a:off x="0" y="21415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smtClean="0">
                <a:solidFill>
                  <a:srgbClr val="EF3E33"/>
                </a:solidFill>
                <a:latin typeface="Arial" charset="0"/>
              </a:rPr>
              <a:t>Whole School, Whole Child</a:t>
            </a: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8538" y="3810000"/>
            <a:ext cx="107473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12725" y="5345113"/>
            <a:ext cx="2530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cs typeface="Arial" charset="0"/>
              </a:rPr>
              <a:t>poor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cs typeface="Arial" charset="0"/>
              </a:rPr>
              <a:t>Attendance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8763" y="3810000"/>
            <a:ext cx="107473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84538" y="5345113"/>
            <a:ext cx="2530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cs typeface="Arial" charset="0"/>
              </a:rPr>
              <a:t>disruptive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cs typeface="Arial" charset="0"/>
              </a:rPr>
              <a:t>Behavior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3825875"/>
            <a:ext cx="1074738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24588" y="5360988"/>
            <a:ext cx="2530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cs typeface="Arial" charset="0"/>
              </a:rPr>
              <a:t>Course failure in math or English</a:t>
            </a:r>
          </a:p>
        </p:txBody>
      </p:sp>
    </p:spTree>
    <p:extLst>
      <p:ext uri="{BB962C8B-B14F-4D97-AF65-F5344CB8AC3E}">
        <p14:creationId xmlns:p14="http://schemas.microsoft.com/office/powerpoint/2010/main" val="3813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4062413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0292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60863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3505200" cy="3200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400050" y="2482850"/>
            <a:ext cx="2705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white"/>
                </a:solidFill>
                <a:latin typeface="Arial" charset="0"/>
              </a:rPr>
              <a:t>Full 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1400" y="2471738"/>
            <a:ext cx="25908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4876800" y="2471738"/>
            <a:ext cx="127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white"/>
                </a:solidFill>
                <a:latin typeface="Arial" charset="0"/>
              </a:rPr>
              <a:t>1-on-1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943600"/>
            <a:ext cx="35052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850" name="TextBox 7"/>
          <p:cNvSpPr txBox="1">
            <a:spLocks noChangeArrowheads="1"/>
          </p:cNvSpPr>
          <p:nvPr/>
        </p:nvSpPr>
        <p:spPr bwMode="auto">
          <a:xfrm>
            <a:off x="1219200" y="5943600"/>
            <a:ext cx="2266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white"/>
                </a:solidFill>
                <a:latin typeface="Arial" charset="0"/>
              </a:rPr>
              <a:t>Small groups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05400" y="5953125"/>
            <a:ext cx="35052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852" name="TextBox 7"/>
          <p:cNvSpPr txBox="1">
            <a:spLocks noChangeArrowheads="1"/>
          </p:cNvSpPr>
          <p:nvPr/>
        </p:nvSpPr>
        <p:spPr bwMode="auto">
          <a:xfrm>
            <a:off x="6324600" y="5953125"/>
            <a:ext cx="2266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white"/>
                </a:solidFill>
                <a:latin typeface="Arial" charset="0"/>
              </a:rPr>
              <a:t>After school</a:t>
            </a:r>
          </a:p>
        </p:txBody>
      </p:sp>
      <p:pic>
        <p:nvPicPr>
          <p:cNvPr id="35853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481013"/>
            <a:ext cx="1758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4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55034"/>
            <a:ext cx="9144000" cy="7315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700" y="1524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</a:rPr>
              <a:t>Cities</a:t>
            </a:r>
            <a:endParaRPr lang="en-US" sz="28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524000"/>
            <a:ext cx="532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en-US" sz="4000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</a:rPr>
              <a:t>Schools in 2011-2012 Pilot</a:t>
            </a:r>
            <a:endParaRPr lang="en-US" sz="2800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9" name="Picture 8" descr="schoolgray.png"/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99010" l="91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13" y="1513201"/>
            <a:ext cx="615352" cy="7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17714"/>
            <a:ext cx="8915400" cy="963386"/>
          </a:xfrm>
        </p:spPr>
        <p:txBody>
          <a:bodyPr>
            <a:normAutofit/>
          </a:bodyPr>
          <a:lstStyle/>
          <a:p>
            <a:r>
              <a:rPr lang="en-US" dirty="0" smtClean="0"/>
              <a:t>Behavior, Culture, and Climate Initiative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51A-5216-9B42-8BE8-04CAA53BB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354997"/>
            <a:ext cx="86759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Supporting student social emotional learning (SEL) skills is strongly connected to work in providing academic supports.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Elements of BCCI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In-class/homeroom behavior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Targeted support: 50 Acts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Integration of City Year culture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Additional training and support for corps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2011-2012: third year of pilot program and evaluation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48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Behavior, Culture, and Climate Initiative Third-Year Study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51A-5216-9B42-8BE8-04CAA53BB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15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6DA8"/>
      </a:accent1>
      <a:accent2>
        <a:srgbClr val="D02529"/>
      </a:accent2>
      <a:accent3>
        <a:srgbClr val="9BBB59"/>
      </a:accent3>
      <a:accent4>
        <a:srgbClr val="3CADB2"/>
      </a:accent4>
      <a:accent5>
        <a:srgbClr val="EB9735"/>
      </a:accent5>
      <a:accent6>
        <a:srgbClr val="D33D2A"/>
      </a:accent6>
      <a:hlink>
        <a:srgbClr val="0077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6DA8"/>
      </a:accent1>
      <a:accent2>
        <a:srgbClr val="D02529"/>
      </a:accent2>
      <a:accent3>
        <a:srgbClr val="9BBB59"/>
      </a:accent3>
      <a:accent4>
        <a:srgbClr val="3CADB2"/>
      </a:accent4>
      <a:accent5>
        <a:srgbClr val="EB9735"/>
      </a:accent5>
      <a:accent6>
        <a:srgbClr val="D33D2A"/>
      </a:accent6>
      <a:hlink>
        <a:srgbClr val="0077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92299D97105849AB64D5A9C00BDCA4" ma:contentTypeVersion="0" ma:contentTypeDescription="Create a new document." ma:contentTypeScope="" ma:versionID="738767fb6ab2f93b6b69a697897c57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9E5EAB-9648-4BCE-A783-6F56395EDF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BB9163E-3686-459D-AA35-63D7BA4FC8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6BD25D-1135-422E-B058-E7CF24FDAC3F}">
  <ds:schemaRefs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2276</Words>
  <Application>Microsoft Office PowerPoint</Application>
  <PresentationFormat>On-screen Show (4:3)</PresentationFormat>
  <Paragraphs>261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4_Office Theme</vt:lpstr>
      <vt:lpstr>A Collaborative Mixed-Method Evaluation of a Multi-Site Student Behavior, School Culture, and Climate Program</vt:lpstr>
      <vt:lpstr>Tailoring our Evaluation Practices to Leverage Available Resources</vt:lpstr>
      <vt:lpstr>Outline</vt:lpstr>
      <vt:lpstr>PowerPoint Presentation</vt:lpstr>
      <vt:lpstr>PowerPoint Presentation</vt:lpstr>
      <vt:lpstr>PowerPoint Presentation</vt:lpstr>
      <vt:lpstr>PowerPoint Presentation</vt:lpstr>
      <vt:lpstr>Behavior, Culture, and Climate Initiative</vt:lpstr>
      <vt:lpstr>Behavior, Culture, and Climate Initiative Third-Year Study</vt:lpstr>
      <vt:lpstr>BCCI Study Purpose </vt:lpstr>
      <vt:lpstr>The Study Evaluation Team</vt:lpstr>
      <vt:lpstr>PowerPoint Presentation</vt:lpstr>
      <vt:lpstr>PowerPoint Presentation</vt:lpstr>
      <vt:lpstr>How We Used Evaluation Findings</vt:lpstr>
      <vt:lpstr>Challenges to This Study</vt:lpstr>
      <vt:lpstr>Multi-Participant Approach to Evaluation</vt:lpstr>
      <vt:lpstr>Benefits of Multi-Participant Approach</vt:lpstr>
      <vt:lpstr>Possible Challenges to the Multi-Participant Approach</vt:lpstr>
      <vt:lpstr>Strategies When Working with an External Evaluator in a Multi-Participant Evaluation</vt:lpstr>
      <vt:lpstr>General Strategies for Multi-Participant Approaches</vt:lpstr>
      <vt:lpstr>General Strategies for Multi-Participant Approaches (2)</vt:lpstr>
      <vt:lpstr>Thank You!</vt:lpstr>
    </vt:vector>
  </TitlesOfParts>
  <Company>City Year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Dept</dc:creator>
  <cp:lastModifiedBy>Erica Manoppo</cp:lastModifiedBy>
  <cp:revision>88</cp:revision>
  <cp:lastPrinted>2013-10-04T17:34:41Z</cp:lastPrinted>
  <dcterms:created xsi:type="dcterms:W3CDTF">2012-11-15T14:58:14Z</dcterms:created>
  <dcterms:modified xsi:type="dcterms:W3CDTF">2013-10-28T12:51:15Z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0x0101006D92299D97105849AB64D5A9C00BDCA4</vt:lpwstr>
  </property>
</Properties>
</file>