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4" r:id="rId2"/>
  </p:sldMasterIdLst>
  <p:notesMasterIdLst>
    <p:notesMasterId r:id="rId27"/>
  </p:notesMasterIdLst>
  <p:sldIdLst>
    <p:sldId id="262" r:id="rId3"/>
    <p:sldId id="264" r:id="rId4"/>
    <p:sldId id="269" r:id="rId5"/>
    <p:sldId id="263" r:id="rId6"/>
    <p:sldId id="284" r:id="rId7"/>
    <p:sldId id="258" r:id="rId8"/>
    <p:sldId id="288" r:id="rId9"/>
    <p:sldId id="270" r:id="rId10"/>
    <p:sldId id="276" r:id="rId11"/>
    <p:sldId id="271" r:id="rId12"/>
    <p:sldId id="277" r:id="rId13"/>
    <p:sldId id="272" r:id="rId14"/>
    <p:sldId id="278" r:id="rId15"/>
    <p:sldId id="273" r:id="rId16"/>
    <p:sldId id="279" r:id="rId17"/>
    <p:sldId id="285" r:id="rId18"/>
    <p:sldId id="274" r:id="rId19"/>
    <p:sldId id="280" r:id="rId20"/>
    <p:sldId id="282" r:id="rId21"/>
    <p:sldId id="283" r:id="rId22"/>
    <p:sldId id="259" r:id="rId23"/>
    <p:sldId id="281" r:id="rId24"/>
    <p:sldId id="286" r:id="rId25"/>
    <p:sldId id="28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5AA6"/>
    <a:srgbClr val="0079C1"/>
    <a:srgbClr val="8DC6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41" autoAdjust="0"/>
    <p:restoredTop sz="66780" autoAdjust="0"/>
  </p:normalViewPr>
  <p:slideViewPr>
    <p:cSldViewPr>
      <p:cViewPr>
        <p:scale>
          <a:sx n="100" d="100"/>
          <a:sy n="100" d="100"/>
        </p:scale>
        <p:origin x="-1752"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593649-AE02-3A4A-8271-8DDAAE703BF8}" type="doc">
      <dgm:prSet loTypeId="urn:microsoft.com/office/officeart/2005/8/layout/radial4" loCatId="" qsTypeId="urn:microsoft.com/office/officeart/2005/8/quickstyle/simple2" qsCatId="simple" csTypeId="urn:microsoft.com/office/officeart/2005/8/colors/accent1_4" csCatId="accent1" phldr="1"/>
      <dgm:spPr/>
      <dgm:t>
        <a:bodyPr/>
        <a:lstStyle/>
        <a:p>
          <a:endParaRPr lang="en-US"/>
        </a:p>
      </dgm:t>
    </dgm:pt>
    <dgm:pt modelId="{D7D40017-9393-0D44-84F0-297E2E52061A}">
      <dgm:prSet phldrT="[Text]"/>
      <dgm:spPr>
        <a:solidFill>
          <a:srgbClr val="0079C1"/>
        </a:solidFill>
      </dgm:spPr>
      <dgm:t>
        <a:bodyPr/>
        <a:lstStyle/>
        <a:p>
          <a:pPr algn="ctr"/>
          <a:r>
            <a:rPr lang="en-US" dirty="0">
              <a:latin typeface="+mn-lt"/>
            </a:rPr>
            <a:t>Governing Board members</a:t>
          </a:r>
        </a:p>
      </dgm:t>
    </dgm:pt>
    <dgm:pt modelId="{96E04BF7-F6F9-8549-80B7-FA77F759FD15}" type="sibTrans" cxnId="{834CF113-A7C6-D943-9D1E-CB116EADD7C5}">
      <dgm:prSet/>
      <dgm:spPr/>
      <dgm:t>
        <a:bodyPr/>
        <a:lstStyle/>
        <a:p>
          <a:pPr algn="ctr"/>
          <a:endParaRPr lang="en-US">
            <a:latin typeface="+mn-lt"/>
          </a:endParaRPr>
        </a:p>
      </dgm:t>
    </dgm:pt>
    <dgm:pt modelId="{770BC954-2C5F-614B-BC43-0FF2275F2B8C}" type="parTrans" cxnId="{834CF113-A7C6-D943-9D1E-CB116EADD7C5}">
      <dgm:prSet/>
      <dgm:spPr>
        <a:solidFill>
          <a:srgbClr val="8DC63F"/>
        </a:solidFill>
        <a:ln>
          <a:solidFill>
            <a:srgbClr val="8DC63F"/>
          </a:solidFill>
        </a:ln>
      </dgm:spPr>
      <dgm:t>
        <a:bodyPr/>
        <a:lstStyle/>
        <a:p>
          <a:pPr algn="ctr"/>
          <a:endParaRPr lang="en-US">
            <a:latin typeface="+mn-lt"/>
          </a:endParaRPr>
        </a:p>
      </dgm:t>
    </dgm:pt>
    <dgm:pt modelId="{3AE95F70-4D29-CB4C-A6F5-8C9058BE7455}">
      <dgm:prSet phldrT="[Text]"/>
      <dgm:spPr>
        <a:solidFill>
          <a:srgbClr val="0079C1"/>
        </a:solidFill>
      </dgm:spPr>
      <dgm:t>
        <a:bodyPr/>
        <a:lstStyle/>
        <a:p>
          <a:pPr algn="ctr"/>
          <a:r>
            <a:rPr lang="en-US" dirty="0">
              <a:latin typeface="+mn-lt"/>
            </a:rPr>
            <a:t>Research Alliance members</a:t>
          </a:r>
        </a:p>
      </dgm:t>
    </dgm:pt>
    <dgm:pt modelId="{682D6CA0-7939-414E-9EF4-787F83EC11C3}" type="sibTrans" cxnId="{A3ABF2F6-24BF-D744-AED0-BA1131E23503}">
      <dgm:prSet/>
      <dgm:spPr/>
      <dgm:t>
        <a:bodyPr/>
        <a:lstStyle/>
        <a:p>
          <a:pPr algn="ctr"/>
          <a:endParaRPr lang="en-US">
            <a:latin typeface="+mn-lt"/>
          </a:endParaRPr>
        </a:p>
      </dgm:t>
    </dgm:pt>
    <dgm:pt modelId="{767DED27-69BD-B24E-8856-0F68F42FDCE3}" type="parTrans" cxnId="{A3ABF2F6-24BF-D744-AED0-BA1131E23503}">
      <dgm:prSet/>
      <dgm:spPr>
        <a:solidFill>
          <a:srgbClr val="8DC63F"/>
        </a:solidFill>
        <a:ln>
          <a:solidFill>
            <a:srgbClr val="8DC63F"/>
          </a:solidFill>
        </a:ln>
      </dgm:spPr>
      <dgm:t>
        <a:bodyPr/>
        <a:lstStyle/>
        <a:p>
          <a:pPr algn="ctr"/>
          <a:endParaRPr lang="en-US">
            <a:latin typeface="+mn-lt"/>
          </a:endParaRPr>
        </a:p>
      </dgm:t>
    </dgm:pt>
    <dgm:pt modelId="{F10042BA-76FF-3348-ABCA-230D89FC413C}">
      <dgm:prSet phldrT="[Text]"/>
      <dgm:spPr>
        <a:solidFill>
          <a:srgbClr val="0079C1"/>
        </a:solidFill>
      </dgm:spPr>
      <dgm:t>
        <a:bodyPr/>
        <a:lstStyle/>
        <a:p>
          <a:pPr algn="ctr"/>
          <a:r>
            <a:rPr lang="en-US" dirty="0">
              <a:latin typeface="+mn-lt"/>
            </a:rPr>
            <a:t>State association </a:t>
          </a:r>
          <a:r>
            <a:rPr lang="en-US" dirty="0" smtClean="0">
              <a:latin typeface="+mn-lt"/>
            </a:rPr>
            <a:t>and education </a:t>
          </a:r>
          <a:r>
            <a:rPr lang="en-US" dirty="0">
              <a:latin typeface="+mn-lt"/>
            </a:rPr>
            <a:t>officials</a:t>
          </a:r>
        </a:p>
      </dgm:t>
    </dgm:pt>
    <dgm:pt modelId="{44BFA75D-8761-F049-9E12-E92CFFC82224}" type="sibTrans" cxnId="{3C81C9F8-4381-4D4C-A09B-B825F9435A7F}">
      <dgm:prSet/>
      <dgm:spPr/>
      <dgm:t>
        <a:bodyPr/>
        <a:lstStyle/>
        <a:p>
          <a:pPr algn="ctr"/>
          <a:endParaRPr lang="en-US">
            <a:latin typeface="+mn-lt"/>
          </a:endParaRPr>
        </a:p>
      </dgm:t>
    </dgm:pt>
    <dgm:pt modelId="{119C9ADC-6810-8645-88CC-743FEF083DEE}" type="parTrans" cxnId="{3C81C9F8-4381-4D4C-A09B-B825F9435A7F}">
      <dgm:prSet/>
      <dgm:spPr>
        <a:solidFill>
          <a:srgbClr val="8DC63F"/>
        </a:solidFill>
        <a:ln>
          <a:solidFill>
            <a:srgbClr val="8DC63F"/>
          </a:solidFill>
        </a:ln>
      </dgm:spPr>
      <dgm:t>
        <a:bodyPr/>
        <a:lstStyle/>
        <a:p>
          <a:pPr algn="ctr"/>
          <a:endParaRPr lang="en-US">
            <a:latin typeface="+mn-lt"/>
          </a:endParaRPr>
        </a:p>
      </dgm:t>
    </dgm:pt>
    <dgm:pt modelId="{D56FB280-9DD3-6948-A331-AAFC07F5F2B2}">
      <dgm:prSet phldrT="[Text]"/>
      <dgm:spPr>
        <a:solidFill>
          <a:srgbClr val="0079C1"/>
        </a:solidFill>
      </dgm:spPr>
      <dgm:t>
        <a:bodyPr/>
        <a:lstStyle/>
        <a:p>
          <a:pPr algn="ctr"/>
          <a:r>
            <a:rPr lang="en-US" dirty="0">
              <a:latin typeface="+mn-lt"/>
            </a:rPr>
            <a:t>Regional news, </a:t>
          </a:r>
          <a:r>
            <a:rPr lang="en-US" dirty="0" smtClean="0">
              <a:latin typeface="+mn-lt"/>
            </a:rPr>
            <a:t>publications, </a:t>
          </a:r>
          <a:r>
            <a:rPr lang="en-US" dirty="0">
              <a:latin typeface="+mn-lt"/>
            </a:rPr>
            <a:t>policy and legislation reviews</a:t>
          </a:r>
        </a:p>
      </dgm:t>
    </dgm:pt>
    <dgm:pt modelId="{2D7F1852-E0E6-C847-948F-5E8BA3E1D45E}" type="sibTrans" cxnId="{554A03E5-30A9-0A4F-BEDC-17CDC7D2EBCA}">
      <dgm:prSet/>
      <dgm:spPr/>
      <dgm:t>
        <a:bodyPr/>
        <a:lstStyle/>
        <a:p>
          <a:pPr algn="ctr"/>
          <a:endParaRPr lang="en-US">
            <a:latin typeface="+mn-lt"/>
          </a:endParaRPr>
        </a:p>
      </dgm:t>
    </dgm:pt>
    <dgm:pt modelId="{16A44DA8-DA16-9D47-AFEE-743B12775DBE}" type="parTrans" cxnId="{554A03E5-30A9-0A4F-BEDC-17CDC7D2EBCA}">
      <dgm:prSet/>
      <dgm:spPr>
        <a:solidFill>
          <a:srgbClr val="8DC63F"/>
        </a:solidFill>
        <a:ln>
          <a:solidFill>
            <a:srgbClr val="8DC63F"/>
          </a:solidFill>
        </a:ln>
      </dgm:spPr>
      <dgm:t>
        <a:bodyPr/>
        <a:lstStyle/>
        <a:p>
          <a:pPr algn="ctr"/>
          <a:endParaRPr lang="en-US">
            <a:latin typeface="+mn-lt"/>
          </a:endParaRPr>
        </a:p>
      </dgm:t>
    </dgm:pt>
    <dgm:pt modelId="{94720A08-21F0-D54D-8DF2-8A2285791B1C}">
      <dgm:prSet phldrT="[Text]"/>
      <dgm:spPr>
        <a:solidFill>
          <a:srgbClr val="0079C1"/>
        </a:solidFill>
      </dgm:spPr>
      <dgm:t>
        <a:bodyPr/>
        <a:lstStyle/>
        <a:p>
          <a:pPr algn="ctr"/>
          <a:r>
            <a:rPr lang="en-US" dirty="0">
              <a:latin typeface="+mn-lt"/>
            </a:rPr>
            <a:t>Ask </a:t>
          </a:r>
          <a:r>
            <a:rPr lang="en-US" dirty="0" smtClean="0">
              <a:latin typeface="+mn-lt"/>
            </a:rPr>
            <a:t>A </a:t>
          </a:r>
          <a:r>
            <a:rPr lang="en-US" dirty="0">
              <a:latin typeface="+mn-lt"/>
            </a:rPr>
            <a:t>REL</a:t>
          </a:r>
        </a:p>
      </dgm:t>
    </dgm:pt>
    <dgm:pt modelId="{5932BB65-86C8-B944-9403-A2A75037A0F1}" type="sibTrans" cxnId="{F4F94DFF-5A29-084C-BC07-C6F7C75A38C4}">
      <dgm:prSet/>
      <dgm:spPr/>
      <dgm:t>
        <a:bodyPr/>
        <a:lstStyle/>
        <a:p>
          <a:pPr algn="ctr"/>
          <a:endParaRPr lang="en-US">
            <a:latin typeface="+mn-lt"/>
          </a:endParaRPr>
        </a:p>
      </dgm:t>
    </dgm:pt>
    <dgm:pt modelId="{4A6274DC-2CD1-9D44-80D4-78DE39EE7A0C}" type="parTrans" cxnId="{F4F94DFF-5A29-084C-BC07-C6F7C75A38C4}">
      <dgm:prSet/>
      <dgm:spPr>
        <a:solidFill>
          <a:srgbClr val="8DC63F"/>
        </a:solidFill>
        <a:ln>
          <a:solidFill>
            <a:srgbClr val="8DC63F"/>
          </a:solidFill>
        </a:ln>
      </dgm:spPr>
      <dgm:t>
        <a:bodyPr/>
        <a:lstStyle/>
        <a:p>
          <a:pPr algn="ctr"/>
          <a:endParaRPr lang="en-US">
            <a:latin typeface="+mn-lt"/>
          </a:endParaRPr>
        </a:p>
      </dgm:t>
    </dgm:pt>
    <dgm:pt modelId="{0D2B3B79-E286-7E49-B528-CA03192DA8CC}">
      <dgm:prSet phldrT="[Text]"/>
      <dgm:spPr>
        <a:solidFill>
          <a:srgbClr val="0079C1"/>
        </a:solidFill>
      </dgm:spPr>
      <dgm:t>
        <a:bodyPr/>
        <a:lstStyle/>
        <a:p>
          <a:pPr algn="ctr"/>
          <a:r>
            <a:rPr lang="en-US" dirty="0">
              <a:latin typeface="+mn-lt"/>
            </a:rPr>
            <a:t>Educators</a:t>
          </a:r>
        </a:p>
      </dgm:t>
    </dgm:pt>
    <dgm:pt modelId="{7A2B2C90-7818-5E49-9943-44C1718BEA17}" type="sibTrans" cxnId="{9B5248E3-AEED-084B-9D03-E497A558579E}">
      <dgm:prSet/>
      <dgm:spPr/>
      <dgm:t>
        <a:bodyPr/>
        <a:lstStyle/>
        <a:p>
          <a:pPr algn="ctr"/>
          <a:endParaRPr lang="en-US">
            <a:latin typeface="+mn-lt"/>
          </a:endParaRPr>
        </a:p>
      </dgm:t>
    </dgm:pt>
    <dgm:pt modelId="{50FDA298-1B4B-E04A-BCED-71DBE60E8F11}" type="parTrans" cxnId="{9B5248E3-AEED-084B-9D03-E497A558579E}">
      <dgm:prSet/>
      <dgm:spPr>
        <a:solidFill>
          <a:srgbClr val="8DC63F"/>
        </a:solidFill>
        <a:ln>
          <a:solidFill>
            <a:srgbClr val="8DC63F"/>
          </a:solidFill>
        </a:ln>
      </dgm:spPr>
      <dgm:t>
        <a:bodyPr/>
        <a:lstStyle/>
        <a:p>
          <a:pPr algn="ctr"/>
          <a:endParaRPr lang="en-US">
            <a:latin typeface="+mn-lt"/>
          </a:endParaRPr>
        </a:p>
      </dgm:t>
    </dgm:pt>
    <dgm:pt modelId="{71BAEFAA-1038-CE43-BC1F-D51377123433}">
      <dgm:prSet phldrT="[Text]"/>
      <dgm:spPr>
        <a:solidFill>
          <a:srgbClr val="0079C1"/>
        </a:solidFill>
      </dgm:spPr>
      <dgm:t>
        <a:bodyPr/>
        <a:lstStyle/>
        <a:p>
          <a:pPr algn="ctr"/>
          <a:r>
            <a:rPr lang="en-US" dirty="0" smtClean="0">
              <a:latin typeface="+mn-lt"/>
            </a:rPr>
            <a:t>REGIONAL NEEDS</a:t>
          </a:r>
          <a:endParaRPr lang="en-US" dirty="0">
            <a:latin typeface="+mn-lt"/>
          </a:endParaRPr>
        </a:p>
      </dgm:t>
    </dgm:pt>
    <dgm:pt modelId="{FE83897A-517A-664E-A657-F4D3C7CCEE2B}" type="sibTrans" cxnId="{A4988A2E-D434-234D-B863-811C2831819D}">
      <dgm:prSet/>
      <dgm:spPr/>
      <dgm:t>
        <a:bodyPr/>
        <a:lstStyle/>
        <a:p>
          <a:pPr algn="ctr"/>
          <a:endParaRPr lang="en-US">
            <a:latin typeface="+mn-lt"/>
          </a:endParaRPr>
        </a:p>
      </dgm:t>
    </dgm:pt>
    <dgm:pt modelId="{7DD087B6-CA75-3446-A2B5-DB34E5BD72EA}" type="parTrans" cxnId="{A4988A2E-D434-234D-B863-811C2831819D}">
      <dgm:prSet/>
      <dgm:spPr/>
      <dgm:t>
        <a:bodyPr/>
        <a:lstStyle/>
        <a:p>
          <a:pPr algn="ctr"/>
          <a:endParaRPr lang="en-US">
            <a:latin typeface="+mn-lt"/>
          </a:endParaRPr>
        </a:p>
      </dgm:t>
    </dgm:pt>
    <dgm:pt modelId="{76F84488-8648-4D43-A233-C2552590FC9A}" type="pres">
      <dgm:prSet presAssocID="{9B593649-AE02-3A4A-8271-8DDAAE703BF8}" presName="cycle" presStyleCnt="0">
        <dgm:presLayoutVars>
          <dgm:chMax val="1"/>
          <dgm:dir/>
          <dgm:animLvl val="ctr"/>
          <dgm:resizeHandles val="exact"/>
        </dgm:presLayoutVars>
      </dgm:prSet>
      <dgm:spPr/>
      <dgm:t>
        <a:bodyPr/>
        <a:lstStyle/>
        <a:p>
          <a:endParaRPr lang="en-US"/>
        </a:p>
      </dgm:t>
    </dgm:pt>
    <dgm:pt modelId="{28036F1B-FFC6-854A-9CF6-9E557337DC8F}" type="pres">
      <dgm:prSet presAssocID="{71BAEFAA-1038-CE43-BC1F-D51377123433}" presName="centerShape" presStyleLbl="node0" presStyleIdx="0" presStyleCnt="1"/>
      <dgm:spPr/>
      <dgm:t>
        <a:bodyPr/>
        <a:lstStyle/>
        <a:p>
          <a:endParaRPr lang="en-US"/>
        </a:p>
      </dgm:t>
    </dgm:pt>
    <dgm:pt modelId="{B447F33F-8BAF-FC4E-A807-77D08D7F0E91}" type="pres">
      <dgm:prSet presAssocID="{50FDA298-1B4B-E04A-BCED-71DBE60E8F11}" presName="parTrans" presStyleLbl="bgSibTrans2D1" presStyleIdx="0" presStyleCnt="6"/>
      <dgm:spPr/>
      <dgm:t>
        <a:bodyPr/>
        <a:lstStyle/>
        <a:p>
          <a:endParaRPr lang="en-US"/>
        </a:p>
      </dgm:t>
    </dgm:pt>
    <dgm:pt modelId="{488EC871-4067-FF43-A0FC-85CD19A3D727}" type="pres">
      <dgm:prSet presAssocID="{0D2B3B79-E286-7E49-B528-CA03192DA8CC}" presName="node" presStyleLbl="node1" presStyleIdx="0" presStyleCnt="6">
        <dgm:presLayoutVars>
          <dgm:bulletEnabled val="1"/>
        </dgm:presLayoutVars>
      </dgm:prSet>
      <dgm:spPr/>
      <dgm:t>
        <a:bodyPr/>
        <a:lstStyle/>
        <a:p>
          <a:endParaRPr lang="en-US"/>
        </a:p>
      </dgm:t>
    </dgm:pt>
    <dgm:pt modelId="{B8E729A5-C8BD-C84C-9FFB-901A34751BCB}" type="pres">
      <dgm:prSet presAssocID="{4A6274DC-2CD1-9D44-80D4-78DE39EE7A0C}" presName="parTrans" presStyleLbl="bgSibTrans2D1" presStyleIdx="1" presStyleCnt="6"/>
      <dgm:spPr/>
      <dgm:t>
        <a:bodyPr/>
        <a:lstStyle/>
        <a:p>
          <a:endParaRPr lang="en-US"/>
        </a:p>
      </dgm:t>
    </dgm:pt>
    <dgm:pt modelId="{045B9394-CB8F-2E41-81C3-172760A9FCC3}" type="pres">
      <dgm:prSet presAssocID="{94720A08-21F0-D54D-8DF2-8A2285791B1C}" presName="node" presStyleLbl="node1" presStyleIdx="1" presStyleCnt="6">
        <dgm:presLayoutVars>
          <dgm:bulletEnabled val="1"/>
        </dgm:presLayoutVars>
      </dgm:prSet>
      <dgm:spPr/>
      <dgm:t>
        <a:bodyPr/>
        <a:lstStyle/>
        <a:p>
          <a:endParaRPr lang="en-US"/>
        </a:p>
      </dgm:t>
    </dgm:pt>
    <dgm:pt modelId="{55C9DE9E-777A-224B-B35E-45059F9BBCB4}" type="pres">
      <dgm:prSet presAssocID="{16A44DA8-DA16-9D47-AFEE-743B12775DBE}" presName="parTrans" presStyleLbl="bgSibTrans2D1" presStyleIdx="2" presStyleCnt="6"/>
      <dgm:spPr/>
      <dgm:t>
        <a:bodyPr/>
        <a:lstStyle/>
        <a:p>
          <a:endParaRPr lang="en-US"/>
        </a:p>
      </dgm:t>
    </dgm:pt>
    <dgm:pt modelId="{B33FE254-0EFE-5C46-B5A2-2F1A21130DF7}" type="pres">
      <dgm:prSet presAssocID="{D56FB280-9DD3-6948-A331-AAFC07F5F2B2}" presName="node" presStyleLbl="node1" presStyleIdx="2" presStyleCnt="6">
        <dgm:presLayoutVars>
          <dgm:bulletEnabled val="1"/>
        </dgm:presLayoutVars>
      </dgm:prSet>
      <dgm:spPr/>
      <dgm:t>
        <a:bodyPr/>
        <a:lstStyle/>
        <a:p>
          <a:endParaRPr lang="en-US"/>
        </a:p>
      </dgm:t>
    </dgm:pt>
    <dgm:pt modelId="{106699E9-4DE1-CF4F-BB53-423AD3751458}" type="pres">
      <dgm:prSet presAssocID="{119C9ADC-6810-8645-88CC-743FEF083DEE}" presName="parTrans" presStyleLbl="bgSibTrans2D1" presStyleIdx="3" presStyleCnt="6"/>
      <dgm:spPr/>
      <dgm:t>
        <a:bodyPr/>
        <a:lstStyle/>
        <a:p>
          <a:endParaRPr lang="en-US"/>
        </a:p>
      </dgm:t>
    </dgm:pt>
    <dgm:pt modelId="{FB4F0E0D-5E75-214F-83DA-32BEC1851A79}" type="pres">
      <dgm:prSet presAssocID="{F10042BA-76FF-3348-ABCA-230D89FC413C}" presName="node" presStyleLbl="node1" presStyleIdx="3" presStyleCnt="6">
        <dgm:presLayoutVars>
          <dgm:bulletEnabled val="1"/>
        </dgm:presLayoutVars>
      </dgm:prSet>
      <dgm:spPr/>
      <dgm:t>
        <a:bodyPr/>
        <a:lstStyle/>
        <a:p>
          <a:endParaRPr lang="en-US"/>
        </a:p>
      </dgm:t>
    </dgm:pt>
    <dgm:pt modelId="{9A1FDCE2-BCA4-EF4C-8284-8BBDB80D20CC}" type="pres">
      <dgm:prSet presAssocID="{767DED27-69BD-B24E-8856-0F68F42FDCE3}" presName="parTrans" presStyleLbl="bgSibTrans2D1" presStyleIdx="4" presStyleCnt="6"/>
      <dgm:spPr/>
      <dgm:t>
        <a:bodyPr/>
        <a:lstStyle/>
        <a:p>
          <a:endParaRPr lang="en-US"/>
        </a:p>
      </dgm:t>
    </dgm:pt>
    <dgm:pt modelId="{96E61160-8BF1-B348-ACE9-783AD1389DD3}" type="pres">
      <dgm:prSet presAssocID="{3AE95F70-4D29-CB4C-A6F5-8C9058BE7455}" presName="node" presStyleLbl="node1" presStyleIdx="4" presStyleCnt="6">
        <dgm:presLayoutVars>
          <dgm:bulletEnabled val="1"/>
        </dgm:presLayoutVars>
      </dgm:prSet>
      <dgm:spPr/>
      <dgm:t>
        <a:bodyPr/>
        <a:lstStyle/>
        <a:p>
          <a:endParaRPr lang="en-US"/>
        </a:p>
      </dgm:t>
    </dgm:pt>
    <dgm:pt modelId="{5AD0092D-8EFD-5447-87D5-22E33D98932B}" type="pres">
      <dgm:prSet presAssocID="{770BC954-2C5F-614B-BC43-0FF2275F2B8C}" presName="parTrans" presStyleLbl="bgSibTrans2D1" presStyleIdx="5" presStyleCnt="6"/>
      <dgm:spPr/>
      <dgm:t>
        <a:bodyPr/>
        <a:lstStyle/>
        <a:p>
          <a:endParaRPr lang="en-US"/>
        </a:p>
      </dgm:t>
    </dgm:pt>
    <dgm:pt modelId="{1618FCDD-7BFF-0A44-9904-3B0D99F25960}" type="pres">
      <dgm:prSet presAssocID="{D7D40017-9393-0D44-84F0-297E2E52061A}" presName="node" presStyleLbl="node1" presStyleIdx="5" presStyleCnt="6">
        <dgm:presLayoutVars>
          <dgm:bulletEnabled val="1"/>
        </dgm:presLayoutVars>
      </dgm:prSet>
      <dgm:spPr/>
      <dgm:t>
        <a:bodyPr/>
        <a:lstStyle/>
        <a:p>
          <a:endParaRPr lang="en-US"/>
        </a:p>
      </dgm:t>
    </dgm:pt>
  </dgm:ptLst>
  <dgm:cxnLst>
    <dgm:cxn modelId="{5D0715DB-0DD8-4DC2-A5D7-4B6229A97B65}" type="presOf" srcId="{D7D40017-9393-0D44-84F0-297E2E52061A}" destId="{1618FCDD-7BFF-0A44-9904-3B0D99F25960}" srcOrd="0" destOrd="0" presId="urn:microsoft.com/office/officeart/2005/8/layout/radial4"/>
    <dgm:cxn modelId="{CC1F01CB-7F1F-4B2F-9752-736241C555AF}" type="presOf" srcId="{770BC954-2C5F-614B-BC43-0FF2275F2B8C}" destId="{5AD0092D-8EFD-5447-87D5-22E33D98932B}" srcOrd="0" destOrd="0" presId="urn:microsoft.com/office/officeart/2005/8/layout/radial4"/>
    <dgm:cxn modelId="{F4F94DFF-5A29-084C-BC07-C6F7C75A38C4}" srcId="{71BAEFAA-1038-CE43-BC1F-D51377123433}" destId="{94720A08-21F0-D54D-8DF2-8A2285791B1C}" srcOrd="1" destOrd="0" parTransId="{4A6274DC-2CD1-9D44-80D4-78DE39EE7A0C}" sibTransId="{5932BB65-86C8-B944-9403-A2A75037A0F1}"/>
    <dgm:cxn modelId="{02D34FC1-6082-483E-886E-A15AE06D4D89}" type="presOf" srcId="{119C9ADC-6810-8645-88CC-743FEF083DEE}" destId="{106699E9-4DE1-CF4F-BB53-423AD3751458}" srcOrd="0" destOrd="0" presId="urn:microsoft.com/office/officeart/2005/8/layout/radial4"/>
    <dgm:cxn modelId="{643CD14D-04A0-4EA7-AA86-848AA1CC4F43}" type="presOf" srcId="{767DED27-69BD-B24E-8856-0F68F42FDCE3}" destId="{9A1FDCE2-BCA4-EF4C-8284-8BBDB80D20CC}" srcOrd="0" destOrd="0" presId="urn:microsoft.com/office/officeart/2005/8/layout/radial4"/>
    <dgm:cxn modelId="{697272BE-C073-4E98-854C-22332BEAD0C2}" type="presOf" srcId="{0D2B3B79-E286-7E49-B528-CA03192DA8CC}" destId="{488EC871-4067-FF43-A0FC-85CD19A3D727}" srcOrd="0" destOrd="0" presId="urn:microsoft.com/office/officeart/2005/8/layout/radial4"/>
    <dgm:cxn modelId="{D876E6D2-AEC1-4479-98EE-A7CBDA0AC3E5}" type="presOf" srcId="{3AE95F70-4D29-CB4C-A6F5-8C9058BE7455}" destId="{96E61160-8BF1-B348-ACE9-783AD1389DD3}" srcOrd="0" destOrd="0" presId="urn:microsoft.com/office/officeart/2005/8/layout/radial4"/>
    <dgm:cxn modelId="{B5E8979B-6C4F-440E-BAC9-CAB487A606E2}" type="presOf" srcId="{94720A08-21F0-D54D-8DF2-8A2285791B1C}" destId="{045B9394-CB8F-2E41-81C3-172760A9FCC3}" srcOrd="0" destOrd="0" presId="urn:microsoft.com/office/officeart/2005/8/layout/radial4"/>
    <dgm:cxn modelId="{C0666C59-7E0B-411D-8254-07C56A97328F}" type="presOf" srcId="{9B593649-AE02-3A4A-8271-8DDAAE703BF8}" destId="{76F84488-8648-4D43-A233-C2552590FC9A}" srcOrd="0" destOrd="0" presId="urn:microsoft.com/office/officeart/2005/8/layout/radial4"/>
    <dgm:cxn modelId="{B2F304A0-5683-4A6D-8B1E-D3A6C40F96D1}" type="presOf" srcId="{F10042BA-76FF-3348-ABCA-230D89FC413C}" destId="{FB4F0E0D-5E75-214F-83DA-32BEC1851A79}" srcOrd="0" destOrd="0" presId="urn:microsoft.com/office/officeart/2005/8/layout/radial4"/>
    <dgm:cxn modelId="{876E20F3-CE68-400F-BA9B-A3DA58D22962}" type="presOf" srcId="{16A44DA8-DA16-9D47-AFEE-743B12775DBE}" destId="{55C9DE9E-777A-224B-B35E-45059F9BBCB4}" srcOrd="0" destOrd="0" presId="urn:microsoft.com/office/officeart/2005/8/layout/radial4"/>
    <dgm:cxn modelId="{9B5248E3-AEED-084B-9D03-E497A558579E}" srcId="{71BAEFAA-1038-CE43-BC1F-D51377123433}" destId="{0D2B3B79-E286-7E49-B528-CA03192DA8CC}" srcOrd="0" destOrd="0" parTransId="{50FDA298-1B4B-E04A-BCED-71DBE60E8F11}" sibTransId="{7A2B2C90-7818-5E49-9943-44C1718BEA17}"/>
    <dgm:cxn modelId="{3C81C9F8-4381-4D4C-A09B-B825F9435A7F}" srcId="{71BAEFAA-1038-CE43-BC1F-D51377123433}" destId="{F10042BA-76FF-3348-ABCA-230D89FC413C}" srcOrd="3" destOrd="0" parTransId="{119C9ADC-6810-8645-88CC-743FEF083DEE}" sibTransId="{44BFA75D-8761-F049-9E12-E92CFFC82224}"/>
    <dgm:cxn modelId="{EA874C8E-6D28-4B72-A8C1-0327632CF94F}" type="presOf" srcId="{71BAEFAA-1038-CE43-BC1F-D51377123433}" destId="{28036F1B-FFC6-854A-9CF6-9E557337DC8F}" srcOrd="0" destOrd="0" presId="urn:microsoft.com/office/officeart/2005/8/layout/radial4"/>
    <dgm:cxn modelId="{834CF113-A7C6-D943-9D1E-CB116EADD7C5}" srcId="{71BAEFAA-1038-CE43-BC1F-D51377123433}" destId="{D7D40017-9393-0D44-84F0-297E2E52061A}" srcOrd="5" destOrd="0" parTransId="{770BC954-2C5F-614B-BC43-0FF2275F2B8C}" sibTransId="{96E04BF7-F6F9-8549-80B7-FA77F759FD15}"/>
    <dgm:cxn modelId="{D8EA2053-7543-427C-9A55-92855BDAA8F8}" type="presOf" srcId="{D56FB280-9DD3-6948-A331-AAFC07F5F2B2}" destId="{B33FE254-0EFE-5C46-B5A2-2F1A21130DF7}" srcOrd="0" destOrd="0" presId="urn:microsoft.com/office/officeart/2005/8/layout/radial4"/>
    <dgm:cxn modelId="{554A03E5-30A9-0A4F-BEDC-17CDC7D2EBCA}" srcId="{71BAEFAA-1038-CE43-BC1F-D51377123433}" destId="{D56FB280-9DD3-6948-A331-AAFC07F5F2B2}" srcOrd="2" destOrd="0" parTransId="{16A44DA8-DA16-9D47-AFEE-743B12775DBE}" sibTransId="{2D7F1852-E0E6-C847-948F-5E8BA3E1D45E}"/>
    <dgm:cxn modelId="{88ABD0B7-7177-4BFF-AD4A-C47E67231D0C}" type="presOf" srcId="{4A6274DC-2CD1-9D44-80D4-78DE39EE7A0C}" destId="{B8E729A5-C8BD-C84C-9FFB-901A34751BCB}" srcOrd="0" destOrd="0" presId="urn:microsoft.com/office/officeart/2005/8/layout/radial4"/>
    <dgm:cxn modelId="{A3ABF2F6-24BF-D744-AED0-BA1131E23503}" srcId="{71BAEFAA-1038-CE43-BC1F-D51377123433}" destId="{3AE95F70-4D29-CB4C-A6F5-8C9058BE7455}" srcOrd="4" destOrd="0" parTransId="{767DED27-69BD-B24E-8856-0F68F42FDCE3}" sibTransId="{682D6CA0-7939-414E-9EF4-787F83EC11C3}"/>
    <dgm:cxn modelId="{A4988A2E-D434-234D-B863-811C2831819D}" srcId="{9B593649-AE02-3A4A-8271-8DDAAE703BF8}" destId="{71BAEFAA-1038-CE43-BC1F-D51377123433}" srcOrd="0" destOrd="0" parTransId="{7DD087B6-CA75-3446-A2B5-DB34E5BD72EA}" sibTransId="{FE83897A-517A-664E-A657-F4D3C7CCEE2B}"/>
    <dgm:cxn modelId="{D163255A-83B5-4FBD-8098-EBDB9FE9383B}" type="presOf" srcId="{50FDA298-1B4B-E04A-BCED-71DBE60E8F11}" destId="{B447F33F-8BAF-FC4E-A807-77D08D7F0E91}" srcOrd="0" destOrd="0" presId="urn:microsoft.com/office/officeart/2005/8/layout/radial4"/>
    <dgm:cxn modelId="{820D9765-7937-4FED-B782-0C8192BE80E4}" type="presParOf" srcId="{76F84488-8648-4D43-A233-C2552590FC9A}" destId="{28036F1B-FFC6-854A-9CF6-9E557337DC8F}" srcOrd="0" destOrd="0" presId="urn:microsoft.com/office/officeart/2005/8/layout/radial4"/>
    <dgm:cxn modelId="{1049441F-37F9-4ACC-A29E-081963F7952F}" type="presParOf" srcId="{76F84488-8648-4D43-A233-C2552590FC9A}" destId="{B447F33F-8BAF-FC4E-A807-77D08D7F0E91}" srcOrd="1" destOrd="0" presId="urn:microsoft.com/office/officeart/2005/8/layout/radial4"/>
    <dgm:cxn modelId="{76E6AB47-D903-452F-B7A4-494DFFEB4D6E}" type="presParOf" srcId="{76F84488-8648-4D43-A233-C2552590FC9A}" destId="{488EC871-4067-FF43-A0FC-85CD19A3D727}" srcOrd="2" destOrd="0" presId="urn:microsoft.com/office/officeart/2005/8/layout/radial4"/>
    <dgm:cxn modelId="{8FB6E279-B1ED-41F0-994D-8004268DFCC9}" type="presParOf" srcId="{76F84488-8648-4D43-A233-C2552590FC9A}" destId="{B8E729A5-C8BD-C84C-9FFB-901A34751BCB}" srcOrd="3" destOrd="0" presId="urn:microsoft.com/office/officeart/2005/8/layout/radial4"/>
    <dgm:cxn modelId="{744BDF60-FC47-4957-A012-C6281AC2816F}" type="presParOf" srcId="{76F84488-8648-4D43-A233-C2552590FC9A}" destId="{045B9394-CB8F-2E41-81C3-172760A9FCC3}" srcOrd="4" destOrd="0" presId="urn:microsoft.com/office/officeart/2005/8/layout/radial4"/>
    <dgm:cxn modelId="{A11602AC-22F2-463E-9E31-689886A99FF4}" type="presParOf" srcId="{76F84488-8648-4D43-A233-C2552590FC9A}" destId="{55C9DE9E-777A-224B-B35E-45059F9BBCB4}" srcOrd="5" destOrd="0" presId="urn:microsoft.com/office/officeart/2005/8/layout/radial4"/>
    <dgm:cxn modelId="{55D3CA8E-FEAE-44EF-B103-CD3A203A0EAB}" type="presParOf" srcId="{76F84488-8648-4D43-A233-C2552590FC9A}" destId="{B33FE254-0EFE-5C46-B5A2-2F1A21130DF7}" srcOrd="6" destOrd="0" presId="urn:microsoft.com/office/officeart/2005/8/layout/radial4"/>
    <dgm:cxn modelId="{9DB9E397-6EBE-4C13-BF31-1CF468CF842A}" type="presParOf" srcId="{76F84488-8648-4D43-A233-C2552590FC9A}" destId="{106699E9-4DE1-CF4F-BB53-423AD3751458}" srcOrd="7" destOrd="0" presId="urn:microsoft.com/office/officeart/2005/8/layout/radial4"/>
    <dgm:cxn modelId="{D7DC8251-76D5-4059-B431-5EA36DF1744B}" type="presParOf" srcId="{76F84488-8648-4D43-A233-C2552590FC9A}" destId="{FB4F0E0D-5E75-214F-83DA-32BEC1851A79}" srcOrd="8" destOrd="0" presId="urn:microsoft.com/office/officeart/2005/8/layout/radial4"/>
    <dgm:cxn modelId="{70681252-7008-4EF7-823F-95B70C6FF3CE}" type="presParOf" srcId="{76F84488-8648-4D43-A233-C2552590FC9A}" destId="{9A1FDCE2-BCA4-EF4C-8284-8BBDB80D20CC}" srcOrd="9" destOrd="0" presId="urn:microsoft.com/office/officeart/2005/8/layout/radial4"/>
    <dgm:cxn modelId="{3BC18928-1C44-4131-8BE8-514F0824B39F}" type="presParOf" srcId="{76F84488-8648-4D43-A233-C2552590FC9A}" destId="{96E61160-8BF1-B348-ACE9-783AD1389DD3}" srcOrd="10" destOrd="0" presId="urn:microsoft.com/office/officeart/2005/8/layout/radial4"/>
    <dgm:cxn modelId="{F3992AB5-DACD-46C4-8BEF-B3DFF41A5C5A}" type="presParOf" srcId="{76F84488-8648-4D43-A233-C2552590FC9A}" destId="{5AD0092D-8EFD-5447-87D5-22E33D98932B}" srcOrd="11" destOrd="0" presId="urn:microsoft.com/office/officeart/2005/8/layout/radial4"/>
    <dgm:cxn modelId="{B64A18BD-AC6B-4EEB-ADEB-4903FA58165F}" type="presParOf" srcId="{76F84488-8648-4D43-A233-C2552590FC9A}" destId="{1618FCDD-7BFF-0A44-9904-3B0D99F25960}" srcOrd="12"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9B593649-AE02-3A4A-8271-8DDAAE703BF8}" type="doc">
      <dgm:prSet loTypeId="urn:microsoft.com/office/officeart/2005/8/layout/radial4" loCatId="" qsTypeId="urn:microsoft.com/office/officeart/2005/8/quickstyle/simple2" qsCatId="simple" csTypeId="urn:microsoft.com/office/officeart/2005/8/colors/accent4_4" csCatId="accent4" phldr="1"/>
      <dgm:spPr/>
      <dgm:t>
        <a:bodyPr/>
        <a:lstStyle/>
        <a:p>
          <a:endParaRPr lang="en-US"/>
        </a:p>
      </dgm:t>
    </dgm:pt>
    <dgm:pt modelId="{71BAEFAA-1038-CE43-BC1F-D51377123433}">
      <dgm:prSet phldrT="[Text]" custT="1"/>
      <dgm:spPr>
        <a:solidFill>
          <a:srgbClr val="0079C1"/>
        </a:solidFill>
      </dgm:spPr>
      <dgm:t>
        <a:bodyPr/>
        <a:lstStyle/>
        <a:p>
          <a:r>
            <a:rPr lang="en-US" sz="1800" dirty="0" smtClean="0"/>
            <a:t>MEETING STAKEHOLDER NEEDS</a:t>
          </a:r>
          <a:endParaRPr lang="en-US" sz="1800" dirty="0"/>
        </a:p>
      </dgm:t>
    </dgm:pt>
    <dgm:pt modelId="{7DD087B6-CA75-3446-A2B5-DB34E5BD72EA}" type="parTrans" cxnId="{A4988A2E-D434-234D-B863-811C2831819D}">
      <dgm:prSet/>
      <dgm:spPr/>
      <dgm:t>
        <a:bodyPr/>
        <a:lstStyle/>
        <a:p>
          <a:endParaRPr lang="en-US"/>
        </a:p>
      </dgm:t>
    </dgm:pt>
    <dgm:pt modelId="{FE83897A-517A-664E-A657-F4D3C7CCEE2B}" type="sibTrans" cxnId="{A4988A2E-D434-234D-B863-811C2831819D}">
      <dgm:prSet/>
      <dgm:spPr/>
      <dgm:t>
        <a:bodyPr/>
        <a:lstStyle/>
        <a:p>
          <a:endParaRPr lang="en-US"/>
        </a:p>
      </dgm:t>
    </dgm:pt>
    <dgm:pt modelId="{0D2B3B79-E286-7E49-B528-CA03192DA8CC}">
      <dgm:prSet phldrT="[Text]" custT="1"/>
      <dgm:spPr>
        <a:solidFill>
          <a:srgbClr val="0079C1"/>
        </a:solidFill>
      </dgm:spPr>
      <dgm:t>
        <a:bodyPr/>
        <a:lstStyle/>
        <a:p>
          <a:r>
            <a:rPr lang="en-US" sz="1400" dirty="0"/>
            <a:t>Bridge events</a:t>
          </a:r>
        </a:p>
      </dgm:t>
    </dgm:pt>
    <dgm:pt modelId="{50FDA298-1B4B-E04A-BCED-71DBE60E8F11}" type="parTrans" cxnId="{9B5248E3-AEED-084B-9D03-E497A558579E}">
      <dgm:prSet/>
      <dgm:spPr>
        <a:solidFill>
          <a:srgbClr val="8DC63F"/>
        </a:solidFill>
        <a:ln>
          <a:solidFill>
            <a:srgbClr val="8DC63F"/>
          </a:solidFill>
        </a:ln>
      </dgm:spPr>
      <dgm:t>
        <a:bodyPr/>
        <a:lstStyle/>
        <a:p>
          <a:endParaRPr lang="en-US"/>
        </a:p>
      </dgm:t>
    </dgm:pt>
    <dgm:pt modelId="{7A2B2C90-7818-5E49-9943-44C1718BEA17}" type="sibTrans" cxnId="{9B5248E3-AEED-084B-9D03-E497A558579E}">
      <dgm:prSet/>
      <dgm:spPr/>
      <dgm:t>
        <a:bodyPr/>
        <a:lstStyle/>
        <a:p>
          <a:endParaRPr lang="en-US"/>
        </a:p>
      </dgm:t>
    </dgm:pt>
    <dgm:pt modelId="{94720A08-21F0-D54D-8DF2-8A2285791B1C}">
      <dgm:prSet phldrT="[Text]" custT="1"/>
      <dgm:spPr>
        <a:solidFill>
          <a:srgbClr val="0079C1"/>
        </a:solidFill>
      </dgm:spPr>
      <dgm:t>
        <a:bodyPr/>
        <a:lstStyle/>
        <a:p>
          <a:r>
            <a:rPr lang="en-US" sz="1400"/>
            <a:t>Ask </a:t>
          </a:r>
          <a:r>
            <a:rPr lang="en-US" sz="1400" smtClean="0"/>
            <a:t>A </a:t>
          </a:r>
          <a:r>
            <a:rPr lang="en-US" sz="1400" dirty="0"/>
            <a:t>REL responses </a:t>
          </a:r>
        </a:p>
      </dgm:t>
    </dgm:pt>
    <dgm:pt modelId="{4A6274DC-2CD1-9D44-80D4-78DE39EE7A0C}" type="parTrans" cxnId="{F4F94DFF-5A29-084C-BC07-C6F7C75A38C4}">
      <dgm:prSet/>
      <dgm:spPr>
        <a:solidFill>
          <a:srgbClr val="8DC63F"/>
        </a:solidFill>
        <a:ln>
          <a:solidFill>
            <a:srgbClr val="8DC63F"/>
          </a:solidFill>
        </a:ln>
      </dgm:spPr>
      <dgm:t>
        <a:bodyPr/>
        <a:lstStyle/>
        <a:p>
          <a:endParaRPr lang="en-US"/>
        </a:p>
      </dgm:t>
    </dgm:pt>
    <dgm:pt modelId="{5932BB65-86C8-B944-9403-A2A75037A0F1}" type="sibTrans" cxnId="{F4F94DFF-5A29-084C-BC07-C6F7C75A38C4}">
      <dgm:prSet/>
      <dgm:spPr/>
      <dgm:t>
        <a:bodyPr/>
        <a:lstStyle/>
        <a:p>
          <a:endParaRPr lang="en-US"/>
        </a:p>
      </dgm:t>
    </dgm:pt>
    <dgm:pt modelId="{D56FB280-9DD3-6948-A331-AAFC07F5F2B2}">
      <dgm:prSet phldrT="[Text]" custT="1"/>
      <dgm:spPr>
        <a:solidFill>
          <a:srgbClr val="0079C1"/>
        </a:solidFill>
      </dgm:spPr>
      <dgm:t>
        <a:bodyPr/>
        <a:lstStyle/>
        <a:p>
          <a:r>
            <a:rPr lang="en-US" sz="1400" dirty="0"/>
            <a:t>Research briefs &amp; newsletters</a:t>
          </a:r>
        </a:p>
      </dgm:t>
    </dgm:pt>
    <dgm:pt modelId="{16A44DA8-DA16-9D47-AFEE-743B12775DBE}" type="parTrans" cxnId="{554A03E5-30A9-0A4F-BEDC-17CDC7D2EBCA}">
      <dgm:prSet/>
      <dgm:spPr>
        <a:solidFill>
          <a:srgbClr val="8DC63F"/>
        </a:solidFill>
        <a:ln>
          <a:solidFill>
            <a:srgbClr val="8DC63F"/>
          </a:solidFill>
        </a:ln>
      </dgm:spPr>
      <dgm:t>
        <a:bodyPr/>
        <a:lstStyle/>
        <a:p>
          <a:endParaRPr lang="en-US"/>
        </a:p>
      </dgm:t>
    </dgm:pt>
    <dgm:pt modelId="{2D7F1852-E0E6-C847-948F-5E8BA3E1D45E}" type="sibTrans" cxnId="{554A03E5-30A9-0A4F-BEDC-17CDC7D2EBCA}">
      <dgm:prSet/>
      <dgm:spPr/>
      <dgm:t>
        <a:bodyPr/>
        <a:lstStyle/>
        <a:p>
          <a:endParaRPr lang="en-US"/>
        </a:p>
      </dgm:t>
    </dgm:pt>
    <dgm:pt modelId="{F10042BA-76FF-3348-ABCA-230D89FC413C}">
      <dgm:prSet phldrT="[Text]" custT="1"/>
      <dgm:spPr>
        <a:solidFill>
          <a:srgbClr val="0079C1"/>
        </a:solidFill>
      </dgm:spPr>
      <dgm:t>
        <a:bodyPr/>
        <a:lstStyle/>
        <a:p>
          <a:r>
            <a:rPr lang="en-US" sz="1400" dirty="0"/>
            <a:t>Research studies</a:t>
          </a:r>
        </a:p>
      </dgm:t>
    </dgm:pt>
    <dgm:pt modelId="{119C9ADC-6810-8645-88CC-743FEF083DEE}" type="parTrans" cxnId="{3C81C9F8-4381-4D4C-A09B-B825F9435A7F}">
      <dgm:prSet/>
      <dgm:spPr>
        <a:solidFill>
          <a:srgbClr val="8DC63F"/>
        </a:solidFill>
        <a:ln>
          <a:solidFill>
            <a:srgbClr val="8DC63F"/>
          </a:solidFill>
        </a:ln>
      </dgm:spPr>
      <dgm:t>
        <a:bodyPr/>
        <a:lstStyle/>
        <a:p>
          <a:endParaRPr lang="en-US"/>
        </a:p>
      </dgm:t>
    </dgm:pt>
    <dgm:pt modelId="{44BFA75D-8761-F049-9E12-E92CFFC82224}" type="sibTrans" cxnId="{3C81C9F8-4381-4D4C-A09B-B825F9435A7F}">
      <dgm:prSet/>
      <dgm:spPr/>
      <dgm:t>
        <a:bodyPr/>
        <a:lstStyle/>
        <a:p>
          <a:endParaRPr lang="en-US"/>
        </a:p>
      </dgm:t>
    </dgm:pt>
    <dgm:pt modelId="{3AE95F70-4D29-CB4C-A6F5-8C9058BE7455}">
      <dgm:prSet phldrT="[Text]" custT="1"/>
      <dgm:spPr>
        <a:solidFill>
          <a:srgbClr val="0079C1"/>
        </a:solidFill>
      </dgm:spPr>
      <dgm:t>
        <a:bodyPr/>
        <a:lstStyle/>
        <a:p>
          <a:r>
            <a:rPr lang="en-US" sz="1400" dirty="0"/>
            <a:t>Workshops, roundtables &amp; webinars</a:t>
          </a:r>
        </a:p>
      </dgm:t>
    </dgm:pt>
    <dgm:pt modelId="{767DED27-69BD-B24E-8856-0F68F42FDCE3}" type="parTrans" cxnId="{A3ABF2F6-24BF-D744-AED0-BA1131E23503}">
      <dgm:prSet/>
      <dgm:spPr>
        <a:solidFill>
          <a:srgbClr val="8DC63F"/>
        </a:solidFill>
        <a:ln>
          <a:solidFill>
            <a:srgbClr val="8DC63F"/>
          </a:solidFill>
        </a:ln>
      </dgm:spPr>
      <dgm:t>
        <a:bodyPr/>
        <a:lstStyle/>
        <a:p>
          <a:endParaRPr lang="en-US"/>
        </a:p>
      </dgm:t>
    </dgm:pt>
    <dgm:pt modelId="{682D6CA0-7939-414E-9EF4-787F83EC11C3}" type="sibTrans" cxnId="{A3ABF2F6-24BF-D744-AED0-BA1131E23503}">
      <dgm:prSet/>
      <dgm:spPr/>
      <dgm:t>
        <a:bodyPr/>
        <a:lstStyle/>
        <a:p>
          <a:endParaRPr lang="en-US"/>
        </a:p>
      </dgm:t>
    </dgm:pt>
    <dgm:pt modelId="{D7D40017-9393-0D44-84F0-297E2E52061A}">
      <dgm:prSet phldrT="[Text]" custT="1"/>
      <dgm:spPr>
        <a:solidFill>
          <a:srgbClr val="0079C1"/>
        </a:solidFill>
      </dgm:spPr>
      <dgm:t>
        <a:bodyPr/>
        <a:lstStyle/>
        <a:p>
          <a:r>
            <a:rPr lang="en-US" sz="1400" dirty="0"/>
            <a:t>Governing Board meetings</a:t>
          </a:r>
        </a:p>
      </dgm:t>
    </dgm:pt>
    <dgm:pt modelId="{770BC954-2C5F-614B-BC43-0FF2275F2B8C}" type="parTrans" cxnId="{834CF113-A7C6-D943-9D1E-CB116EADD7C5}">
      <dgm:prSet/>
      <dgm:spPr>
        <a:solidFill>
          <a:srgbClr val="8DC63F"/>
        </a:solidFill>
        <a:ln>
          <a:solidFill>
            <a:srgbClr val="8DC63F"/>
          </a:solidFill>
        </a:ln>
      </dgm:spPr>
      <dgm:t>
        <a:bodyPr/>
        <a:lstStyle/>
        <a:p>
          <a:endParaRPr lang="en-US"/>
        </a:p>
      </dgm:t>
    </dgm:pt>
    <dgm:pt modelId="{96E04BF7-F6F9-8549-80B7-FA77F759FD15}" type="sibTrans" cxnId="{834CF113-A7C6-D943-9D1E-CB116EADD7C5}">
      <dgm:prSet/>
      <dgm:spPr/>
      <dgm:t>
        <a:bodyPr/>
        <a:lstStyle/>
        <a:p>
          <a:endParaRPr lang="en-US"/>
        </a:p>
      </dgm:t>
    </dgm:pt>
    <dgm:pt modelId="{76F84488-8648-4D43-A233-C2552590FC9A}" type="pres">
      <dgm:prSet presAssocID="{9B593649-AE02-3A4A-8271-8DDAAE703BF8}" presName="cycle" presStyleCnt="0">
        <dgm:presLayoutVars>
          <dgm:chMax val="1"/>
          <dgm:dir/>
          <dgm:animLvl val="ctr"/>
          <dgm:resizeHandles val="exact"/>
        </dgm:presLayoutVars>
      </dgm:prSet>
      <dgm:spPr/>
      <dgm:t>
        <a:bodyPr/>
        <a:lstStyle/>
        <a:p>
          <a:endParaRPr lang="en-US"/>
        </a:p>
      </dgm:t>
    </dgm:pt>
    <dgm:pt modelId="{28036F1B-FFC6-854A-9CF6-9E557337DC8F}" type="pres">
      <dgm:prSet presAssocID="{71BAEFAA-1038-CE43-BC1F-D51377123433}" presName="centerShape" presStyleLbl="node0" presStyleIdx="0" presStyleCnt="1" custScaleX="120008" custLinFactNeighborX="1725" custLinFactNeighborY="-35219"/>
      <dgm:spPr/>
      <dgm:t>
        <a:bodyPr/>
        <a:lstStyle/>
        <a:p>
          <a:endParaRPr lang="en-US"/>
        </a:p>
      </dgm:t>
    </dgm:pt>
    <dgm:pt modelId="{B447F33F-8BAF-FC4E-A807-77D08D7F0E91}" type="pres">
      <dgm:prSet presAssocID="{50FDA298-1B4B-E04A-BCED-71DBE60E8F11}" presName="parTrans" presStyleLbl="bgSibTrans2D1" presStyleIdx="0" presStyleCnt="6" custAng="10695666" custScaleX="52523" custLinFactNeighborX="21951" custLinFactNeighborY="-9460"/>
      <dgm:spPr/>
      <dgm:t>
        <a:bodyPr/>
        <a:lstStyle/>
        <a:p>
          <a:endParaRPr lang="en-US"/>
        </a:p>
      </dgm:t>
    </dgm:pt>
    <dgm:pt modelId="{488EC871-4067-FF43-A0FC-85CD19A3D727}" type="pres">
      <dgm:prSet presAssocID="{0D2B3B79-E286-7E49-B528-CA03192DA8CC}" presName="node" presStyleLbl="node1" presStyleIdx="0" presStyleCnt="6" custRadScaleRad="115917" custRadScaleInc="130681">
        <dgm:presLayoutVars>
          <dgm:bulletEnabled val="1"/>
        </dgm:presLayoutVars>
      </dgm:prSet>
      <dgm:spPr/>
      <dgm:t>
        <a:bodyPr/>
        <a:lstStyle/>
        <a:p>
          <a:endParaRPr lang="en-US"/>
        </a:p>
      </dgm:t>
    </dgm:pt>
    <dgm:pt modelId="{B8E729A5-C8BD-C84C-9FFB-901A34751BCB}" type="pres">
      <dgm:prSet presAssocID="{4A6274DC-2CD1-9D44-80D4-78DE39EE7A0C}" presName="parTrans" presStyleLbl="bgSibTrans2D1" presStyleIdx="1" presStyleCnt="6" custAng="11128470" custScaleX="45434" custLinFactNeighborX="21474" custLinFactNeighborY="4445"/>
      <dgm:spPr/>
      <dgm:t>
        <a:bodyPr/>
        <a:lstStyle/>
        <a:p>
          <a:endParaRPr lang="en-US"/>
        </a:p>
      </dgm:t>
    </dgm:pt>
    <dgm:pt modelId="{045B9394-CB8F-2E41-81C3-172760A9FCC3}" type="pres">
      <dgm:prSet presAssocID="{94720A08-21F0-D54D-8DF2-8A2285791B1C}" presName="node" presStyleLbl="node1" presStyleIdx="1" presStyleCnt="6" custRadScaleRad="84469" custRadScaleInc="-60453">
        <dgm:presLayoutVars>
          <dgm:bulletEnabled val="1"/>
        </dgm:presLayoutVars>
      </dgm:prSet>
      <dgm:spPr/>
      <dgm:t>
        <a:bodyPr/>
        <a:lstStyle/>
        <a:p>
          <a:endParaRPr lang="en-US"/>
        </a:p>
      </dgm:t>
    </dgm:pt>
    <dgm:pt modelId="{55C9DE9E-777A-224B-B35E-45059F9BBCB4}" type="pres">
      <dgm:prSet presAssocID="{16A44DA8-DA16-9D47-AFEE-743B12775DBE}" presName="parTrans" presStyleLbl="bgSibTrans2D1" presStyleIdx="2" presStyleCnt="6" custAng="10662225" custScaleX="47170" custLinFactNeighborY="-52999"/>
      <dgm:spPr/>
      <dgm:t>
        <a:bodyPr/>
        <a:lstStyle/>
        <a:p>
          <a:endParaRPr lang="en-US"/>
        </a:p>
      </dgm:t>
    </dgm:pt>
    <dgm:pt modelId="{B33FE254-0EFE-5C46-B5A2-2F1A21130DF7}" type="pres">
      <dgm:prSet presAssocID="{D56FB280-9DD3-6948-A331-AAFC07F5F2B2}" presName="node" presStyleLbl="node1" presStyleIdx="2" presStyleCnt="6" custRadScaleRad="26665" custRadScaleInc="-350200">
        <dgm:presLayoutVars>
          <dgm:bulletEnabled val="1"/>
        </dgm:presLayoutVars>
      </dgm:prSet>
      <dgm:spPr/>
      <dgm:t>
        <a:bodyPr/>
        <a:lstStyle/>
        <a:p>
          <a:endParaRPr lang="en-US"/>
        </a:p>
      </dgm:t>
    </dgm:pt>
    <dgm:pt modelId="{106699E9-4DE1-CF4F-BB53-423AD3751458}" type="pres">
      <dgm:prSet presAssocID="{119C9ADC-6810-8645-88CC-743FEF083DEE}" presName="parTrans" presStyleLbl="bgSibTrans2D1" presStyleIdx="3" presStyleCnt="6" custAng="10741226" custScaleX="47100" custLinFactNeighborX="-2647" custLinFactNeighborY="-58214" custRadScaleRad="317497" custRadScaleInc="-2147483648"/>
      <dgm:spPr/>
      <dgm:t>
        <a:bodyPr/>
        <a:lstStyle/>
        <a:p>
          <a:endParaRPr lang="en-US"/>
        </a:p>
      </dgm:t>
    </dgm:pt>
    <dgm:pt modelId="{FB4F0E0D-5E75-214F-83DA-32BEC1851A79}" type="pres">
      <dgm:prSet presAssocID="{F10042BA-76FF-3348-ABCA-230D89FC413C}" presName="node" presStyleLbl="node1" presStyleIdx="3" presStyleCnt="6" custRadScaleRad="41243" custRadScaleInc="309031">
        <dgm:presLayoutVars>
          <dgm:bulletEnabled val="1"/>
        </dgm:presLayoutVars>
      </dgm:prSet>
      <dgm:spPr/>
      <dgm:t>
        <a:bodyPr/>
        <a:lstStyle/>
        <a:p>
          <a:endParaRPr lang="en-US"/>
        </a:p>
      </dgm:t>
    </dgm:pt>
    <dgm:pt modelId="{9A1FDCE2-BCA4-EF4C-8284-8BBDB80D20CC}" type="pres">
      <dgm:prSet presAssocID="{767DED27-69BD-B24E-8856-0F68F42FDCE3}" presName="parTrans" presStyleLbl="bgSibTrans2D1" presStyleIdx="4" presStyleCnt="6" custAng="10910740" custScaleX="47651" custLinFactNeighborX="-19882" custLinFactNeighborY="-7299"/>
      <dgm:spPr/>
      <dgm:t>
        <a:bodyPr/>
        <a:lstStyle/>
        <a:p>
          <a:endParaRPr lang="en-US"/>
        </a:p>
      </dgm:t>
    </dgm:pt>
    <dgm:pt modelId="{96E61160-8BF1-B348-ACE9-783AD1389DD3}" type="pres">
      <dgm:prSet presAssocID="{3AE95F70-4D29-CB4C-A6F5-8C9058BE7455}" presName="node" presStyleLbl="node1" presStyleIdx="4" presStyleCnt="6" custRadScaleRad="91063" custRadScaleInc="64894">
        <dgm:presLayoutVars>
          <dgm:bulletEnabled val="1"/>
        </dgm:presLayoutVars>
      </dgm:prSet>
      <dgm:spPr/>
      <dgm:t>
        <a:bodyPr/>
        <a:lstStyle/>
        <a:p>
          <a:endParaRPr lang="en-US"/>
        </a:p>
      </dgm:t>
    </dgm:pt>
    <dgm:pt modelId="{5AD0092D-8EFD-5447-87D5-22E33D98932B}" type="pres">
      <dgm:prSet presAssocID="{770BC954-2C5F-614B-BC43-0FF2275F2B8C}" presName="parTrans" presStyleLbl="bgSibTrans2D1" presStyleIdx="5" presStyleCnt="6" custAng="10800000" custScaleX="54131" custLinFactNeighborX="-21032"/>
      <dgm:spPr/>
      <dgm:t>
        <a:bodyPr/>
        <a:lstStyle/>
        <a:p>
          <a:endParaRPr lang="en-US"/>
        </a:p>
      </dgm:t>
    </dgm:pt>
    <dgm:pt modelId="{1618FCDD-7BFF-0A44-9904-3B0D99F25960}" type="pres">
      <dgm:prSet presAssocID="{D7D40017-9393-0D44-84F0-297E2E52061A}" presName="node" presStyleLbl="node1" presStyleIdx="5" presStyleCnt="6" custRadScaleRad="121349" custRadScaleInc="-123806">
        <dgm:presLayoutVars>
          <dgm:bulletEnabled val="1"/>
        </dgm:presLayoutVars>
      </dgm:prSet>
      <dgm:spPr/>
      <dgm:t>
        <a:bodyPr/>
        <a:lstStyle/>
        <a:p>
          <a:endParaRPr lang="en-US"/>
        </a:p>
      </dgm:t>
    </dgm:pt>
  </dgm:ptLst>
  <dgm:cxnLst>
    <dgm:cxn modelId="{A3ABF2F6-24BF-D744-AED0-BA1131E23503}" srcId="{71BAEFAA-1038-CE43-BC1F-D51377123433}" destId="{3AE95F70-4D29-CB4C-A6F5-8C9058BE7455}" srcOrd="4" destOrd="0" parTransId="{767DED27-69BD-B24E-8856-0F68F42FDCE3}" sibTransId="{682D6CA0-7939-414E-9EF4-787F83EC11C3}"/>
    <dgm:cxn modelId="{F4F94DFF-5A29-084C-BC07-C6F7C75A38C4}" srcId="{71BAEFAA-1038-CE43-BC1F-D51377123433}" destId="{94720A08-21F0-D54D-8DF2-8A2285791B1C}" srcOrd="1" destOrd="0" parTransId="{4A6274DC-2CD1-9D44-80D4-78DE39EE7A0C}" sibTransId="{5932BB65-86C8-B944-9403-A2A75037A0F1}"/>
    <dgm:cxn modelId="{AA14A61C-C9B3-4591-9F74-4E0B904AF2D9}" type="presOf" srcId="{3AE95F70-4D29-CB4C-A6F5-8C9058BE7455}" destId="{96E61160-8BF1-B348-ACE9-783AD1389DD3}" srcOrd="0" destOrd="0" presId="urn:microsoft.com/office/officeart/2005/8/layout/radial4"/>
    <dgm:cxn modelId="{486F0C25-15EE-4ED1-B1D9-97AF96F2FD15}" type="presOf" srcId="{D7D40017-9393-0D44-84F0-297E2E52061A}" destId="{1618FCDD-7BFF-0A44-9904-3B0D99F25960}" srcOrd="0" destOrd="0" presId="urn:microsoft.com/office/officeart/2005/8/layout/radial4"/>
    <dgm:cxn modelId="{7D44AF64-6657-44F3-94BE-9CCF3947BE74}" type="presOf" srcId="{4A6274DC-2CD1-9D44-80D4-78DE39EE7A0C}" destId="{B8E729A5-C8BD-C84C-9FFB-901A34751BCB}" srcOrd="0" destOrd="0" presId="urn:microsoft.com/office/officeart/2005/8/layout/radial4"/>
    <dgm:cxn modelId="{554A03E5-30A9-0A4F-BEDC-17CDC7D2EBCA}" srcId="{71BAEFAA-1038-CE43-BC1F-D51377123433}" destId="{D56FB280-9DD3-6948-A331-AAFC07F5F2B2}" srcOrd="2" destOrd="0" parTransId="{16A44DA8-DA16-9D47-AFEE-743B12775DBE}" sibTransId="{2D7F1852-E0E6-C847-948F-5E8BA3E1D45E}"/>
    <dgm:cxn modelId="{3C81C9F8-4381-4D4C-A09B-B825F9435A7F}" srcId="{71BAEFAA-1038-CE43-BC1F-D51377123433}" destId="{F10042BA-76FF-3348-ABCA-230D89FC413C}" srcOrd="3" destOrd="0" parTransId="{119C9ADC-6810-8645-88CC-743FEF083DEE}" sibTransId="{44BFA75D-8761-F049-9E12-E92CFFC82224}"/>
    <dgm:cxn modelId="{40AA6503-4DF0-40D6-9F76-40979C2799AF}" type="presOf" srcId="{94720A08-21F0-D54D-8DF2-8A2285791B1C}" destId="{045B9394-CB8F-2E41-81C3-172760A9FCC3}" srcOrd="0" destOrd="0" presId="urn:microsoft.com/office/officeart/2005/8/layout/radial4"/>
    <dgm:cxn modelId="{A4988A2E-D434-234D-B863-811C2831819D}" srcId="{9B593649-AE02-3A4A-8271-8DDAAE703BF8}" destId="{71BAEFAA-1038-CE43-BC1F-D51377123433}" srcOrd="0" destOrd="0" parTransId="{7DD087B6-CA75-3446-A2B5-DB34E5BD72EA}" sibTransId="{FE83897A-517A-664E-A657-F4D3C7CCEE2B}"/>
    <dgm:cxn modelId="{6AC68955-B6A3-4949-9CB0-7653246E4BAD}" type="presOf" srcId="{119C9ADC-6810-8645-88CC-743FEF083DEE}" destId="{106699E9-4DE1-CF4F-BB53-423AD3751458}" srcOrd="0" destOrd="0" presId="urn:microsoft.com/office/officeart/2005/8/layout/radial4"/>
    <dgm:cxn modelId="{03C60E2F-428C-4270-AA3C-6590721D50C1}" type="presOf" srcId="{F10042BA-76FF-3348-ABCA-230D89FC413C}" destId="{FB4F0E0D-5E75-214F-83DA-32BEC1851A79}" srcOrd="0" destOrd="0" presId="urn:microsoft.com/office/officeart/2005/8/layout/radial4"/>
    <dgm:cxn modelId="{4B23394F-A5B5-4A8D-978B-B3999F83AEFD}" type="presOf" srcId="{71BAEFAA-1038-CE43-BC1F-D51377123433}" destId="{28036F1B-FFC6-854A-9CF6-9E557337DC8F}" srcOrd="0" destOrd="0" presId="urn:microsoft.com/office/officeart/2005/8/layout/radial4"/>
    <dgm:cxn modelId="{2DC5971B-1DCE-462E-935B-5A8784719C2E}" type="presOf" srcId="{0D2B3B79-E286-7E49-B528-CA03192DA8CC}" destId="{488EC871-4067-FF43-A0FC-85CD19A3D727}" srcOrd="0" destOrd="0" presId="urn:microsoft.com/office/officeart/2005/8/layout/radial4"/>
    <dgm:cxn modelId="{EB743EBE-C0B9-4180-B4E4-A7332CD068DD}" type="presOf" srcId="{770BC954-2C5F-614B-BC43-0FF2275F2B8C}" destId="{5AD0092D-8EFD-5447-87D5-22E33D98932B}" srcOrd="0" destOrd="0" presId="urn:microsoft.com/office/officeart/2005/8/layout/radial4"/>
    <dgm:cxn modelId="{19AAAB13-CB02-402C-8C7B-4D3D177FA981}" type="presOf" srcId="{767DED27-69BD-B24E-8856-0F68F42FDCE3}" destId="{9A1FDCE2-BCA4-EF4C-8284-8BBDB80D20CC}" srcOrd="0" destOrd="0" presId="urn:microsoft.com/office/officeart/2005/8/layout/radial4"/>
    <dgm:cxn modelId="{97BFAE30-4D8F-4CCB-A411-A5F32E7AFCCE}" type="presOf" srcId="{50FDA298-1B4B-E04A-BCED-71DBE60E8F11}" destId="{B447F33F-8BAF-FC4E-A807-77D08D7F0E91}" srcOrd="0" destOrd="0" presId="urn:microsoft.com/office/officeart/2005/8/layout/radial4"/>
    <dgm:cxn modelId="{9B5248E3-AEED-084B-9D03-E497A558579E}" srcId="{71BAEFAA-1038-CE43-BC1F-D51377123433}" destId="{0D2B3B79-E286-7E49-B528-CA03192DA8CC}" srcOrd="0" destOrd="0" parTransId="{50FDA298-1B4B-E04A-BCED-71DBE60E8F11}" sibTransId="{7A2B2C90-7818-5E49-9943-44C1718BEA17}"/>
    <dgm:cxn modelId="{10C73B80-2F5C-4462-8037-93F1A8E6DB16}" type="presOf" srcId="{16A44DA8-DA16-9D47-AFEE-743B12775DBE}" destId="{55C9DE9E-777A-224B-B35E-45059F9BBCB4}" srcOrd="0" destOrd="0" presId="urn:microsoft.com/office/officeart/2005/8/layout/radial4"/>
    <dgm:cxn modelId="{2ABE241C-3C79-4ADC-AD95-975FD2D1C279}" type="presOf" srcId="{D56FB280-9DD3-6948-A331-AAFC07F5F2B2}" destId="{B33FE254-0EFE-5C46-B5A2-2F1A21130DF7}" srcOrd="0" destOrd="0" presId="urn:microsoft.com/office/officeart/2005/8/layout/radial4"/>
    <dgm:cxn modelId="{0264641B-B3A7-4918-8184-800DE9024D34}" type="presOf" srcId="{9B593649-AE02-3A4A-8271-8DDAAE703BF8}" destId="{76F84488-8648-4D43-A233-C2552590FC9A}" srcOrd="0" destOrd="0" presId="urn:microsoft.com/office/officeart/2005/8/layout/radial4"/>
    <dgm:cxn modelId="{834CF113-A7C6-D943-9D1E-CB116EADD7C5}" srcId="{71BAEFAA-1038-CE43-BC1F-D51377123433}" destId="{D7D40017-9393-0D44-84F0-297E2E52061A}" srcOrd="5" destOrd="0" parTransId="{770BC954-2C5F-614B-BC43-0FF2275F2B8C}" sibTransId="{96E04BF7-F6F9-8549-80B7-FA77F759FD15}"/>
    <dgm:cxn modelId="{4527B338-4A55-4514-9557-6A1171F9D8A3}" type="presParOf" srcId="{76F84488-8648-4D43-A233-C2552590FC9A}" destId="{28036F1B-FFC6-854A-9CF6-9E557337DC8F}" srcOrd="0" destOrd="0" presId="urn:microsoft.com/office/officeart/2005/8/layout/radial4"/>
    <dgm:cxn modelId="{1F8BE1BD-83E0-4944-9368-52A0668E9FEC}" type="presParOf" srcId="{76F84488-8648-4D43-A233-C2552590FC9A}" destId="{B447F33F-8BAF-FC4E-A807-77D08D7F0E91}" srcOrd="1" destOrd="0" presId="urn:microsoft.com/office/officeart/2005/8/layout/radial4"/>
    <dgm:cxn modelId="{92B348EE-2F36-4157-9EB1-E6F618804A49}" type="presParOf" srcId="{76F84488-8648-4D43-A233-C2552590FC9A}" destId="{488EC871-4067-FF43-A0FC-85CD19A3D727}" srcOrd="2" destOrd="0" presId="urn:microsoft.com/office/officeart/2005/8/layout/radial4"/>
    <dgm:cxn modelId="{FBB0FD63-5360-40AA-B490-BD0FE5D8952D}" type="presParOf" srcId="{76F84488-8648-4D43-A233-C2552590FC9A}" destId="{B8E729A5-C8BD-C84C-9FFB-901A34751BCB}" srcOrd="3" destOrd="0" presId="urn:microsoft.com/office/officeart/2005/8/layout/radial4"/>
    <dgm:cxn modelId="{0EFBD6CD-A242-48A8-98E9-0A57518EE557}" type="presParOf" srcId="{76F84488-8648-4D43-A233-C2552590FC9A}" destId="{045B9394-CB8F-2E41-81C3-172760A9FCC3}" srcOrd="4" destOrd="0" presId="urn:microsoft.com/office/officeart/2005/8/layout/radial4"/>
    <dgm:cxn modelId="{2574EB1F-CAA8-4FA4-9F6A-830AE4DD619D}" type="presParOf" srcId="{76F84488-8648-4D43-A233-C2552590FC9A}" destId="{55C9DE9E-777A-224B-B35E-45059F9BBCB4}" srcOrd="5" destOrd="0" presId="urn:microsoft.com/office/officeart/2005/8/layout/radial4"/>
    <dgm:cxn modelId="{744F2AC3-3002-4C7E-AF98-EF2176AAC51F}" type="presParOf" srcId="{76F84488-8648-4D43-A233-C2552590FC9A}" destId="{B33FE254-0EFE-5C46-B5A2-2F1A21130DF7}" srcOrd="6" destOrd="0" presId="urn:microsoft.com/office/officeart/2005/8/layout/radial4"/>
    <dgm:cxn modelId="{081449DC-FD8B-4395-8023-655C0A81F670}" type="presParOf" srcId="{76F84488-8648-4D43-A233-C2552590FC9A}" destId="{106699E9-4DE1-CF4F-BB53-423AD3751458}" srcOrd="7" destOrd="0" presId="urn:microsoft.com/office/officeart/2005/8/layout/radial4"/>
    <dgm:cxn modelId="{B4A3D95F-8FE9-4C3C-AF48-123A3D03F7EA}" type="presParOf" srcId="{76F84488-8648-4D43-A233-C2552590FC9A}" destId="{FB4F0E0D-5E75-214F-83DA-32BEC1851A79}" srcOrd="8" destOrd="0" presId="urn:microsoft.com/office/officeart/2005/8/layout/radial4"/>
    <dgm:cxn modelId="{ED3EEB5D-4A1A-4C49-B05F-D5FAD6ACDF36}" type="presParOf" srcId="{76F84488-8648-4D43-A233-C2552590FC9A}" destId="{9A1FDCE2-BCA4-EF4C-8284-8BBDB80D20CC}" srcOrd="9" destOrd="0" presId="urn:microsoft.com/office/officeart/2005/8/layout/radial4"/>
    <dgm:cxn modelId="{73C22B79-4DA3-4DDE-941F-5F0F2D10B35A}" type="presParOf" srcId="{76F84488-8648-4D43-A233-C2552590FC9A}" destId="{96E61160-8BF1-B348-ACE9-783AD1389DD3}" srcOrd="10" destOrd="0" presId="urn:microsoft.com/office/officeart/2005/8/layout/radial4"/>
    <dgm:cxn modelId="{426E5554-682F-481B-A3DE-2DDCF85FB32C}" type="presParOf" srcId="{76F84488-8648-4D43-A233-C2552590FC9A}" destId="{5AD0092D-8EFD-5447-87D5-22E33D98932B}" srcOrd="11" destOrd="0" presId="urn:microsoft.com/office/officeart/2005/8/layout/radial4"/>
    <dgm:cxn modelId="{B26AF4AE-3472-4236-BDF1-0878CE4C8CE0}" type="presParOf" srcId="{76F84488-8648-4D43-A233-C2552590FC9A}" destId="{1618FCDD-7BFF-0A44-9904-3B0D99F25960}" srcOrd="12"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036F1B-FFC6-854A-9CF6-9E557337DC8F}">
      <dsp:nvSpPr>
        <dsp:cNvPr id="0" name=""/>
        <dsp:cNvSpPr/>
      </dsp:nvSpPr>
      <dsp:spPr>
        <a:xfrm>
          <a:off x="2965159" y="2831512"/>
          <a:ext cx="2169998" cy="2169998"/>
        </a:xfrm>
        <a:prstGeom prst="ellipse">
          <a:avLst/>
        </a:prstGeom>
        <a:solidFill>
          <a:srgbClr val="0079C1"/>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latin typeface="+mn-lt"/>
            </a:rPr>
            <a:t>REGIONAL NEEDS</a:t>
          </a:r>
          <a:endParaRPr lang="en-US" sz="2300" kern="1200" dirty="0">
            <a:latin typeface="+mn-lt"/>
          </a:endParaRPr>
        </a:p>
      </dsp:txBody>
      <dsp:txXfrm>
        <a:off x="3282948" y="3149301"/>
        <a:ext cx="1534420" cy="1534420"/>
      </dsp:txXfrm>
    </dsp:sp>
    <dsp:sp modelId="{B447F33F-8BAF-FC4E-A807-77D08D7F0E91}">
      <dsp:nvSpPr>
        <dsp:cNvPr id="0" name=""/>
        <dsp:cNvSpPr/>
      </dsp:nvSpPr>
      <dsp:spPr>
        <a:xfrm rot="10800000">
          <a:off x="760317" y="3607287"/>
          <a:ext cx="2083574" cy="618449"/>
        </a:xfrm>
        <a:prstGeom prst="leftArrow">
          <a:avLst>
            <a:gd name="adj1" fmla="val 60000"/>
            <a:gd name="adj2" fmla="val 50000"/>
          </a:avLst>
        </a:prstGeom>
        <a:solidFill>
          <a:srgbClr val="8DC63F"/>
        </a:solidFill>
        <a:ln>
          <a:solidFill>
            <a:srgbClr val="8DC63F"/>
          </a:solid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488EC871-4067-FF43-A0FC-85CD19A3D727}">
      <dsp:nvSpPr>
        <dsp:cNvPr id="0" name=""/>
        <dsp:cNvSpPr/>
      </dsp:nvSpPr>
      <dsp:spPr>
        <a:xfrm>
          <a:off x="818" y="3308912"/>
          <a:ext cx="1518999" cy="1215199"/>
        </a:xfrm>
        <a:prstGeom prst="roundRect">
          <a:avLst>
            <a:gd name="adj" fmla="val 10000"/>
          </a:avLst>
        </a:prstGeom>
        <a:solidFill>
          <a:srgbClr val="0079C1"/>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8575" tIns="28575" rIns="28575" bIns="28575" numCol="1" spcCol="1270" anchor="ctr" anchorCtr="0">
          <a:noAutofit/>
        </a:bodyPr>
        <a:lstStyle/>
        <a:p>
          <a:pPr lvl="0" algn="ctr" defTabSz="666750">
            <a:lnSpc>
              <a:spcPct val="90000"/>
            </a:lnSpc>
            <a:spcBef>
              <a:spcPct val="0"/>
            </a:spcBef>
            <a:spcAft>
              <a:spcPct val="35000"/>
            </a:spcAft>
          </a:pPr>
          <a:r>
            <a:rPr lang="en-US" sz="1500" kern="1200" dirty="0">
              <a:latin typeface="+mn-lt"/>
            </a:rPr>
            <a:t>Educators</a:t>
          </a:r>
        </a:p>
      </dsp:txBody>
      <dsp:txXfrm>
        <a:off x="36410" y="3344504"/>
        <a:ext cx="1447815" cy="1144015"/>
      </dsp:txXfrm>
    </dsp:sp>
    <dsp:sp modelId="{B8E729A5-C8BD-C84C-9FFB-901A34751BCB}">
      <dsp:nvSpPr>
        <dsp:cNvPr id="0" name=""/>
        <dsp:cNvSpPr/>
      </dsp:nvSpPr>
      <dsp:spPr>
        <a:xfrm rot="12960000">
          <a:off x="1189657" y="2285914"/>
          <a:ext cx="2083574" cy="618449"/>
        </a:xfrm>
        <a:prstGeom prst="leftArrow">
          <a:avLst>
            <a:gd name="adj1" fmla="val 60000"/>
            <a:gd name="adj2" fmla="val 50000"/>
          </a:avLst>
        </a:prstGeom>
        <a:solidFill>
          <a:srgbClr val="8DC63F"/>
        </a:solidFill>
        <a:ln>
          <a:solidFill>
            <a:srgbClr val="8DC63F"/>
          </a:solid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045B9394-CB8F-2E41-81C3-172760A9FCC3}">
      <dsp:nvSpPr>
        <dsp:cNvPr id="0" name=""/>
        <dsp:cNvSpPr/>
      </dsp:nvSpPr>
      <dsp:spPr>
        <a:xfrm>
          <a:off x="629121" y="1375192"/>
          <a:ext cx="1518999" cy="1215199"/>
        </a:xfrm>
        <a:prstGeom prst="roundRect">
          <a:avLst>
            <a:gd name="adj" fmla="val 10000"/>
          </a:avLst>
        </a:prstGeom>
        <a:solidFill>
          <a:srgbClr val="0079C1"/>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8575" tIns="28575" rIns="28575" bIns="28575" numCol="1" spcCol="1270" anchor="ctr" anchorCtr="0">
          <a:noAutofit/>
        </a:bodyPr>
        <a:lstStyle/>
        <a:p>
          <a:pPr lvl="0" algn="ctr" defTabSz="666750">
            <a:lnSpc>
              <a:spcPct val="90000"/>
            </a:lnSpc>
            <a:spcBef>
              <a:spcPct val="0"/>
            </a:spcBef>
            <a:spcAft>
              <a:spcPct val="35000"/>
            </a:spcAft>
          </a:pPr>
          <a:r>
            <a:rPr lang="en-US" sz="1500" kern="1200" dirty="0">
              <a:latin typeface="+mn-lt"/>
            </a:rPr>
            <a:t>Ask </a:t>
          </a:r>
          <a:r>
            <a:rPr lang="en-US" sz="1500" kern="1200" dirty="0" smtClean="0">
              <a:latin typeface="+mn-lt"/>
            </a:rPr>
            <a:t>A </a:t>
          </a:r>
          <a:r>
            <a:rPr lang="en-US" sz="1500" kern="1200" dirty="0">
              <a:latin typeface="+mn-lt"/>
            </a:rPr>
            <a:t>REL</a:t>
          </a:r>
        </a:p>
      </dsp:txBody>
      <dsp:txXfrm>
        <a:off x="664713" y="1410784"/>
        <a:ext cx="1447815" cy="1144015"/>
      </dsp:txXfrm>
    </dsp:sp>
    <dsp:sp modelId="{55C9DE9E-777A-224B-B35E-45059F9BBCB4}">
      <dsp:nvSpPr>
        <dsp:cNvPr id="0" name=""/>
        <dsp:cNvSpPr/>
      </dsp:nvSpPr>
      <dsp:spPr>
        <a:xfrm rot="15120000">
          <a:off x="2313684" y="1469261"/>
          <a:ext cx="2083574" cy="618449"/>
        </a:xfrm>
        <a:prstGeom prst="leftArrow">
          <a:avLst>
            <a:gd name="adj1" fmla="val 60000"/>
            <a:gd name="adj2" fmla="val 50000"/>
          </a:avLst>
        </a:prstGeom>
        <a:solidFill>
          <a:srgbClr val="8DC63F"/>
        </a:solidFill>
        <a:ln>
          <a:solidFill>
            <a:srgbClr val="8DC63F"/>
          </a:solid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B33FE254-0EFE-5C46-B5A2-2F1A21130DF7}">
      <dsp:nvSpPr>
        <dsp:cNvPr id="0" name=""/>
        <dsp:cNvSpPr/>
      </dsp:nvSpPr>
      <dsp:spPr>
        <a:xfrm>
          <a:off x="2274042" y="180088"/>
          <a:ext cx="1518999" cy="1215199"/>
        </a:xfrm>
        <a:prstGeom prst="roundRect">
          <a:avLst>
            <a:gd name="adj" fmla="val 10000"/>
          </a:avLst>
        </a:prstGeom>
        <a:solidFill>
          <a:srgbClr val="0079C1"/>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8575" tIns="28575" rIns="28575" bIns="28575" numCol="1" spcCol="1270" anchor="ctr" anchorCtr="0">
          <a:noAutofit/>
        </a:bodyPr>
        <a:lstStyle/>
        <a:p>
          <a:pPr lvl="0" algn="ctr" defTabSz="666750">
            <a:lnSpc>
              <a:spcPct val="90000"/>
            </a:lnSpc>
            <a:spcBef>
              <a:spcPct val="0"/>
            </a:spcBef>
            <a:spcAft>
              <a:spcPct val="35000"/>
            </a:spcAft>
          </a:pPr>
          <a:r>
            <a:rPr lang="en-US" sz="1500" kern="1200" dirty="0">
              <a:latin typeface="+mn-lt"/>
            </a:rPr>
            <a:t>Regional news, </a:t>
          </a:r>
          <a:r>
            <a:rPr lang="en-US" sz="1500" kern="1200" dirty="0" smtClean="0">
              <a:latin typeface="+mn-lt"/>
            </a:rPr>
            <a:t>publications, </a:t>
          </a:r>
          <a:r>
            <a:rPr lang="en-US" sz="1500" kern="1200" dirty="0">
              <a:latin typeface="+mn-lt"/>
            </a:rPr>
            <a:t>policy and legislation reviews</a:t>
          </a:r>
        </a:p>
      </dsp:txBody>
      <dsp:txXfrm>
        <a:off x="2309634" y="215680"/>
        <a:ext cx="1447815" cy="1144015"/>
      </dsp:txXfrm>
    </dsp:sp>
    <dsp:sp modelId="{106699E9-4DE1-CF4F-BB53-423AD3751458}">
      <dsp:nvSpPr>
        <dsp:cNvPr id="0" name=""/>
        <dsp:cNvSpPr/>
      </dsp:nvSpPr>
      <dsp:spPr>
        <a:xfrm rot="17280000">
          <a:off x="3703057" y="1469261"/>
          <a:ext cx="2083574" cy="618449"/>
        </a:xfrm>
        <a:prstGeom prst="leftArrow">
          <a:avLst>
            <a:gd name="adj1" fmla="val 60000"/>
            <a:gd name="adj2" fmla="val 50000"/>
          </a:avLst>
        </a:prstGeom>
        <a:solidFill>
          <a:srgbClr val="8DC63F"/>
        </a:solidFill>
        <a:ln>
          <a:solidFill>
            <a:srgbClr val="8DC63F"/>
          </a:solid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FB4F0E0D-5E75-214F-83DA-32BEC1851A79}">
      <dsp:nvSpPr>
        <dsp:cNvPr id="0" name=""/>
        <dsp:cNvSpPr/>
      </dsp:nvSpPr>
      <dsp:spPr>
        <a:xfrm>
          <a:off x="4307275" y="180088"/>
          <a:ext cx="1518999" cy="1215199"/>
        </a:xfrm>
        <a:prstGeom prst="roundRect">
          <a:avLst>
            <a:gd name="adj" fmla="val 10000"/>
          </a:avLst>
        </a:prstGeom>
        <a:solidFill>
          <a:srgbClr val="0079C1"/>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8575" tIns="28575" rIns="28575" bIns="28575" numCol="1" spcCol="1270" anchor="ctr" anchorCtr="0">
          <a:noAutofit/>
        </a:bodyPr>
        <a:lstStyle/>
        <a:p>
          <a:pPr lvl="0" algn="ctr" defTabSz="666750">
            <a:lnSpc>
              <a:spcPct val="90000"/>
            </a:lnSpc>
            <a:spcBef>
              <a:spcPct val="0"/>
            </a:spcBef>
            <a:spcAft>
              <a:spcPct val="35000"/>
            </a:spcAft>
          </a:pPr>
          <a:r>
            <a:rPr lang="en-US" sz="1500" kern="1200" dirty="0">
              <a:latin typeface="+mn-lt"/>
            </a:rPr>
            <a:t>State association </a:t>
          </a:r>
          <a:r>
            <a:rPr lang="en-US" sz="1500" kern="1200" dirty="0" smtClean="0">
              <a:latin typeface="+mn-lt"/>
            </a:rPr>
            <a:t>and education </a:t>
          </a:r>
          <a:r>
            <a:rPr lang="en-US" sz="1500" kern="1200" dirty="0">
              <a:latin typeface="+mn-lt"/>
            </a:rPr>
            <a:t>officials</a:t>
          </a:r>
        </a:p>
      </dsp:txBody>
      <dsp:txXfrm>
        <a:off x="4342867" y="215680"/>
        <a:ext cx="1447815" cy="1144015"/>
      </dsp:txXfrm>
    </dsp:sp>
    <dsp:sp modelId="{9A1FDCE2-BCA4-EF4C-8284-8BBDB80D20CC}">
      <dsp:nvSpPr>
        <dsp:cNvPr id="0" name=""/>
        <dsp:cNvSpPr/>
      </dsp:nvSpPr>
      <dsp:spPr>
        <a:xfrm rot="19440000">
          <a:off x="4827084" y="2285914"/>
          <a:ext cx="2083574" cy="618449"/>
        </a:xfrm>
        <a:prstGeom prst="leftArrow">
          <a:avLst>
            <a:gd name="adj1" fmla="val 60000"/>
            <a:gd name="adj2" fmla="val 50000"/>
          </a:avLst>
        </a:prstGeom>
        <a:solidFill>
          <a:srgbClr val="8DC63F"/>
        </a:solidFill>
        <a:ln>
          <a:solidFill>
            <a:srgbClr val="8DC63F"/>
          </a:solid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96E61160-8BF1-B348-ACE9-783AD1389DD3}">
      <dsp:nvSpPr>
        <dsp:cNvPr id="0" name=""/>
        <dsp:cNvSpPr/>
      </dsp:nvSpPr>
      <dsp:spPr>
        <a:xfrm>
          <a:off x="5952195" y="1375192"/>
          <a:ext cx="1518999" cy="1215199"/>
        </a:xfrm>
        <a:prstGeom prst="roundRect">
          <a:avLst>
            <a:gd name="adj" fmla="val 10000"/>
          </a:avLst>
        </a:prstGeom>
        <a:solidFill>
          <a:srgbClr val="0079C1"/>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8575" tIns="28575" rIns="28575" bIns="28575" numCol="1" spcCol="1270" anchor="ctr" anchorCtr="0">
          <a:noAutofit/>
        </a:bodyPr>
        <a:lstStyle/>
        <a:p>
          <a:pPr lvl="0" algn="ctr" defTabSz="666750">
            <a:lnSpc>
              <a:spcPct val="90000"/>
            </a:lnSpc>
            <a:spcBef>
              <a:spcPct val="0"/>
            </a:spcBef>
            <a:spcAft>
              <a:spcPct val="35000"/>
            </a:spcAft>
          </a:pPr>
          <a:r>
            <a:rPr lang="en-US" sz="1500" kern="1200" dirty="0">
              <a:latin typeface="+mn-lt"/>
            </a:rPr>
            <a:t>Research Alliance members</a:t>
          </a:r>
        </a:p>
      </dsp:txBody>
      <dsp:txXfrm>
        <a:off x="5987787" y="1410784"/>
        <a:ext cx="1447815" cy="1144015"/>
      </dsp:txXfrm>
    </dsp:sp>
    <dsp:sp modelId="{5AD0092D-8EFD-5447-87D5-22E33D98932B}">
      <dsp:nvSpPr>
        <dsp:cNvPr id="0" name=""/>
        <dsp:cNvSpPr/>
      </dsp:nvSpPr>
      <dsp:spPr>
        <a:xfrm>
          <a:off x="5256424" y="3607287"/>
          <a:ext cx="2083574" cy="618449"/>
        </a:xfrm>
        <a:prstGeom prst="leftArrow">
          <a:avLst>
            <a:gd name="adj1" fmla="val 60000"/>
            <a:gd name="adj2" fmla="val 50000"/>
          </a:avLst>
        </a:prstGeom>
        <a:solidFill>
          <a:srgbClr val="8DC63F"/>
        </a:solidFill>
        <a:ln>
          <a:solidFill>
            <a:srgbClr val="8DC63F"/>
          </a:solid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1618FCDD-7BFF-0A44-9904-3B0D99F25960}">
      <dsp:nvSpPr>
        <dsp:cNvPr id="0" name=""/>
        <dsp:cNvSpPr/>
      </dsp:nvSpPr>
      <dsp:spPr>
        <a:xfrm>
          <a:off x="6580499" y="3308912"/>
          <a:ext cx="1518999" cy="1215199"/>
        </a:xfrm>
        <a:prstGeom prst="roundRect">
          <a:avLst>
            <a:gd name="adj" fmla="val 10000"/>
          </a:avLst>
        </a:prstGeom>
        <a:solidFill>
          <a:srgbClr val="0079C1"/>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8575" tIns="28575" rIns="28575" bIns="28575" numCol="1" spcCol="1270" anchor="ctr" anchorCtr="0">
          <a:noAutofit/>
        </a:bodyPr>
        <a:lstStyle/>
        <a:p>
          <a:pPr lvl="0" algn="ctr" defTabSz="666750">
            <a:lnSpc>
              <a:spcPct val="90000"/>
            </a:lnSpc>
            <a:spcBef>
              <a:spcPct val="0"/>
            </a:spcBef>
            <a:spcAft>
              <a:spcPct val="35000"/>
            </a:spcAft>
          </a:pPr>
          <a:r>
            <a:rPr lang="en-US" sz="1500" kern="1200" dirty="0">
              <a:latin typeface="+mn-lt"/>
            </a:rPr>
            <a:t>Governing Board members</a:t>
          </a:r>
        </a:p>
      </dsp:txBody>
      <dsp:txXfrm>
        <a:off x="6616091" y="3344504"/>
        <a:ext cx="1447815" cy="11440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036F1B-FFC6-854A-9CF6-9E557337DC8F}">
      <dsp:nvSpPr>
        <dsp:cNvPr id="0" name=""/>
        <dsp:cNvSpPr/>
      </dsp:nvSpPr>
      <dsp:spPr>
        <a:xfrm>
          <a:off x="2772648" y="540644"/>
          <a:ext cx="2523247" cy="2102566"/>
        </a:xfrm>
        <a:prstGeom prst="ellipse">
          <a:avLst/>
        </a:prstGeom>
        <a:solidFill>
          <a:srgbClr val="0079C1"/>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MEETING STAKEHOLDER NEEDS</a:t>
          </a:r>
          <a:endParaRPr lang="en-US" sz="1800" kern="1200" dirty="0"/>
        </a:p>
      </dsp:txBody>
      <dsp:txXfrm>
        <a:off x="3142169" y="848558"/>
        <a:ext cx="1784205" cy="1486738"/>
      </dsp:txXfrm>
    </dsp:sp>
    <dsp:sp modelId="{B447F33F-8BAF-FC4E-A807-77D08D7F0E91}">
      <dsp:nvSpPr>
        <dsp:cNvPr id="0" name=""/>
        <dsp:cNvSpPr/>
      </dsp:nvSpPr>
      <dsp:spPr>
        <a:xfrm rot="21600000">
          <a:off x="1800400" y="1169925"/>
          <a:ext cx="850335" cy="599231"/>
        </a:xfrm>
        <a:prstGeom prst="leftArrow">
          <a:avLst>
            <a:gd name="adj1" fmla="val 60000"/>
            <a:gd name="adj2" fmla="val 50000"/>
          </a:avLst>
        </a:prstGeom>
        <a:solidFill>
          <a:srgbClr val="8DC63F"/>
        </a:solidFill>
        <a:ln>
          <a:solidFill>
            <a:srgbClr val="8DC63F"/>
          </a:solid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488EC871-4067-FF43-A0FC-85CD19A3D727}">
      <dsp:nvSpPr>
        <dsp:cNvPr id="0" name=""/>
        <dsp:cNvSpPr/>
      </dsp:nvSpPr>
      <dsp:spPr>
        <a:xfrm>
          <a:off x="325172" y="912946"/>
          <a:ext cx="1471796" cy="1177437"/>
        </a:xfrm>
        <a:prstGeom prst="roundRect">
          <a:avLst>
            <a:gd name="adj" fmla="val 10000"/>
          </a:avLst>
        </a:prstGeom>
        <a:solidFill>
          <a:srgbClr val="0079C1"/>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dirty="0"/>
            <a:t>Bridge events</a:t>
          </a:r>
        </a:p>
      </dsp:txBody>
      <dsp:txXfrm>
        <a:off x="359658" y="947432"/>
        <a:ext cx="1402824" cy="1108465"/>
      </dsp:txXfrm>
    </dsp:sp>
    <dsp:sp modelId="{B8E729A5-C8BD-C84C-9FFB-901A34751BCB}">
      <dsp:nvSpPr>
        <dsp:cNvPr id="0" name=""/>
        <dsp:cNvSpPr/>
      </dsp:nvSpPr>
      <dsp:spPr>
        <a:xfrm rot="20250251">
          <a:off x="2100319" y="2334601"/>
          <a:ext cx="782079" cy="599231"/>
        </a:xfrm>
        <a:prstGeom prst="leftArrow">
          <a:avLst>
            <a:gd name="adj1" fmla="val 60000"/>
            <a:gd name="adj2" fmla="val 50000"/>
          </a:avLst>
        </a:prstGeom>
        <a:solidFill>
          <a:srgbClr val="8DC63F"/>
        </a:solidFill>
        <a:ln>
          <a:solidFill>
            <a:srgbClr val="8DC63F"/>
          </a:solid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045B9394-CB8F-2E41-81C3-172760A9FCC3}">
      <dsp:nvSpPr>
        <dsp:cNvPr id="0" name=""/>
        <dsp:cNvSpPr/>
      </dsp:nvSpPr>
      <dsp:spPr>
        <a:xfrm>
          <a:off x="625676" y="2422532"/>
          <a:ext cx="1471796" cy="1177437"/>
        </a:xfrm>
        <a:prstGeom prst="roundRect">
          <a:avLst>
            <a:gd name="adj" fmla="val 10000"/>
          </a:avLst>
        </a:prstGeom>
        <a:solidFill>
          <a:srgbClr val="0079C1"/>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a:t>Ask </a:t>
          </a:r>
          <a:r>
            <a:rPr lang="en-US" sz="1400" kern="1200" smtClean="0"/>
            <a:t>A </a:t>
          </a:r>
          <a:r>
            <a:rPr lang="en-US" sz="1400" kern="1200" dirty="0"/>
            <a:t>REL responses </a:t>
          </a:r>
        </a:p>
      </dsp:txBody>
      <dsp:txXfrm>
        <a:off x="660162" y="2457018"/>
        <a:ext cx="1402824" cy="1108465"/>
      </dsp:txXfrm>
    </dsp:sp>
    <dsp:sp modelId="{55C9DE9E-777A-224B-B35E-45059F9BBCB4}">
      <dsp:nvSpPr>
        <dsp:cNvPr id="0" name=""/>
        <dsp:cNvSpPr/>
      </dsp:nvSpPr>
      <dsp:spPr>
        <a:xfrm rot="17075401">
          <a:off x="3060719" y="2885268"/>
          <a:ext cx="787171" cy="599231"/>
        </a:xfrm>
        <a:prstGeom prst="leftArrow">
          <a:avLst>
            <a:gd name="adj1" fmla="val 60000"/>
            <a:gd name="adj2" fmla="val 50000"/>
          </a:avLst>
        </a:prstGeom>
        <a:solidFill>
          <a:srgbClr val="8DC63F"/>
        </a:solidFill>
        <a:ln>
          <a:solidFill>
            <a:srgbClr val="8DC63F"/>
          </a:solid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B33FE254-0EFE-5C46-B5A2-2F1A21130DF7}">
      <dsp:nvSpPr>
        <dsp:cNvPr id="0" name=""/>
        <dsp:cNvSpPr/>
      </dsp:nvSpPr>
      <dsp:spPr>
        <a:xfrm>
          <a:off x="2476037" y="3712173"/>
          <a:ext cx="1471796" cy="1177437"/>
        </a:xfrm>
        <a:prstGeom prst="roundRect">
          <a:avLst>
            <a:gd name="adj" fmla="val 10000"/>
          </a:avLst>
        </a:prstGeom>
        <a:solidFill>
          <a:srgbClr val="0079C1"/>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dirty="0"/>
            <a:t>Research briefs &amp; newsletters</a:t>
          </a:r>
        </a:p>
      </dsp:txBody>
      <dsp:txXfrm>
        <a:off x="2510523" y="3746659"/>
        <a:ext cx="1402824" cy="1108465"/>
      </dsp:txXfrm>
    </dsp:sp>
    <dsp:sp modelId="{106699E9-4DE1-CF4F-BB53-423AD3751458}">
      <dsp:nvSpPr>
        <dsp:cNvPr id="0" name=""/>
        <dsp:cNvSpPr/>
      </dsp:nvSpPr>
      <dsp:spPr>
        <a:xfrm rot="14794312">
          <a:off x="4359300" y="2842775"/>
          <a:ext cx="826485" cy="599231"/>
        </a:xfrm>
        <a:prstGeom prst="leftArrow">
          <a:avLst>
            <a:gd name="adj1" fmla="val 60000"/>
            <a:gd name="adj2" fmla="val 50000"/>
          </a:avLst>
        </a:prstGeom>
        <a:solidFill>
          <a:srgbClr val="8DC63F"/>
        </a:solidFill>
        <a:ln>
          <a:solidFill>
            <a:srgbClr val="8DC63F"/>
          </a:solid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FB4F0E0D-5E75-214F-83DA-32BEC1851A79}">
      <dsp:nvSpPr>
        <dsp:cNvPr id="0" name=""/>
        <dsp:cNvSpPr/>
      </dsp:nvSpPr>
      <dsp:spPr>
        <a:xfrm>
          <a:off x="4418122" y="3713398"/>
          <a:ext cx="1471796" cy="1177437"/>
        </a:xfrm>
        <a:prstGeom prst="roundRect">
          <a:avLst>
            <a:gd name="adj" fmla="val 10000"/>
          </a:avLst>
        </a:prstGeom>
        <a:solidFill>
          <a:srgbClr val="0079C1"/>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dirty="0"/>
            <a:t>Research studies</a:t>
          </a:r>
        </a:p>
      </dsp:txBody>
      <dsp:txXfrm>
        <a:off x="4452608" y="3747884"/>
        <a:ext cx="1402824" cy="1108465"/>
      </dsp:txXfrm>
    </dsp:sp>
    <dsp:sp modelId="{9A1FDCE2-BCA4-EF4C-8284-8BBDB80D20CC}">
      <dsp:nvSpPr>
        <dsp:cNvPr id="0" name=""/>
        <dsp:cNvSpPr/>
      </dsp:nvSpPr>
      <dsp:spPr>
        <a:xfrm rot="12588922">
          <a:off x="5194485" y="2264223"/>
          <a:ext cx="820267" cy="599231"/>
        </a:xfrm>
        <a:prstGeom prst="leftArrow">
          <a:avLst>
            <a:gd name="adj1" fmla="val 60000"/>
            <a:gd name="adj2" fmla="val 50000"/>
          </a:avLst>
        </a:prstGeom>
        <a:solidFill>
          <a:srgbClr val="8DC63F"/>
        </a:solidFill>
        <a:ln>
          <a:solidFill>
            <a:srgbClr val="8DC63F"/>
          </a:solid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96E61160-8BF1-B348-ACE9-783AD1389DD3}">
      <dsp:nvSpPr>
        <dsp:cNvPr id="0" name=""/>
        <dsp:cNvSpPr/>
      </dsp:nvSpPr>
      <dsp:spPr>
        <a:xfrm>
          <a:off x="5971140" y="2422532"/>
          <a:ext cx="1471796" cy="1177437"/>
        </a:xfrm>
        <a:prstGeom prst="roundRect">
          <a:avLst>
            <a:gd name="adj" fmla="val 10000"/>
          </a:avLst>
        </a:prstGeom>
        <a:solidFill>
          <a:srgbClr val="0079C1"/>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dirty="0"/>
            <a:t>Workshops, roundtables &amp; webinars</a:t>
          </a:r>
        </a:p>
      </dsp:txBody>
      <dsp:txXfrm>
        <a:off x="6005626" y="2457018"/>
        <a:ext cx="1402824" cy="1108465"/>
      </dsp:txXfrm>
    </dsp:sp>
    <dsp:sp modelId="{5AD0092D-8EFD-5447-87D5-22E33D98932B}">
      <dsp:nvSpPr>
        <dsp:cNvPr id="0" name=""/>
        <dsp:cNvSpPr/>
      </dsp:nvSpPr>
      <dsp:spPr>
        <a:xfrm rot="10695691">
          <a:off x="5419692" y="1226624"/>
          <a:ext cx="876512" cy="599231"/>
        </a:xfrm>
        <a:prstGeom prst="leftArrow">
          <a:avLst>
            <a:gd name="adj1" fmla="val 60000"/>
            <a:gd name="adj2" fmla="val 50000"/>
          </a:avLst>
        </a:prstGeom>
        <a:solidFill>
          <a:srgbClr val="8DC63F"/>
        </a:solidFill>
        <a:ln>
          <a:solidFill>
            <a:srgbClr val="8DC63F"/>
          </a:solid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1618FCDD-7BFF-0A44-9904-3B0D99F25960}">
      <dsp:nvSpPr>
        <dsp:cNvPr id="0" name=""/>
        <dsp:cNvSpPr/>
      </dsp:nvSpPr>
      <dsp:spPr>
        <a:xfrm>
          <a:off x="6271858" y="912959"/>
          <a:ext cx="1471796" cy="1177437"/>
        </a:xfrm>
        <a:prstGeom prst="roundRect">
          <a:avLst>
            <a:gd name="adj" fmla="val 10000"/>
          </a:avLst>
        </a:prstGeom>
        <a:solidFill>
          <a:srgbClr val="0079C1"/>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US" sz="1400" kern="1200" dirty="0"/>
            <a:t>Governing Board meetings</a:t>
          </a:r>
        </a:p>
      </dsp:txBody>
      <dsp:txXfrm>
        <a:off x="6306344" y="947445"/>
        <a:ext cx="1402824" cy="1108465"/>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 Id="rId2"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463682-7848-4A85-B053-E1B590AC3ACE}" type="datetimeFigureOut">
              <a:rPr lang="en-US" smtClean="0"/>
              <a:pPr/>
              <a:t>10/14/13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7E923C-655B-4970-ADC7-393CF7E629CE}" type="slidenum">
              <a:rPr lang="en-US" smtClean="0"/>
              <a:pPr/>
              <a:t>‹#›</a:t>
            </a:fld>
            <a:endParaRPr lang="en-US"/>
          </a:p>
        </p:txBody>
      </p:sp>
    </p:spTree>
    <p:extLst>
      <p:ext uri="{BB962C8B-B14F-4D97-AF65-F5344CB8AC3E}">
        <p14:creationId xmlns:p14="http://schemas.microsoft.com/office/powerpoint/2010/main" val="3399191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7E923C-655B-4970-ADC7-393CF7E629CE}" type="slidenum">
              <a:rPr lang="en-US" smtClean="0"/>
              <a:pPr/>
              <a:t>1</a:t>
            </a:fld>
            <a:endParaRPr lang="en-US"/>
          </a:p>
        </p:txBody>
      </p:sp>
    </p:spTree>
    <p:extLst>
      <p:ext uri="{BB962C8B-B14F-4D97-AF65-F5344CB8AC3E}">
        <p14:creationId xmlns:p14="http://schemas.microsoft.com/office/powerpoint/2010/main" val="26407603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Through our interview process, we could get a sense of how widespread a need was based on common themes surfacing among multiple stakeholders. However, it was still hard to determine how widespread a need was with limitations on sample size for data collection methods. As such, we used informal communication networks among REL AP staff for sensing needs as they interacted with stakeholders in the field, such as during conferences, annual meetings, and professional development events. This informal needs sensing process proved to be effective in reaching a variety of stakeholders.</a:t>
            </a:r>
          </a:p>
          <a:p>
            <a:endParaRPr lang="en-US" dirty="0"/>
          </a:p>
        </p:txBody>
      </p:sp>
      <p:sp>
        <p:nvSpPr>
          <p:cNvPr id="4" name="Slide Number Placeholder 3"/>
          <p:cNvSpPr>
            <a:spLocks noGrp="1"/>
          </p:cNvSpPr>
          <p:nvPr>
            <p:ph type="sldNum" sz="quarter" idx="10"/>
          </p:nvPr>
        </p:nvSpPr>
        <p:spPr/>
        <p:txBody>
          <a:bodyPr/>
          <a:lstStyle/>
          <a:p>
            <a:fld id="{657E923C-655B-4970-ADC7-393CF7E629CE}" type="slidenum">
              <a:rPr lang="en-US" smtClean="0"/>
              <a:pPr/>
              <a:t>13</a:t>
            </a:fld>
            <a:endParaRPr lang="en-US"/>
          </a:p>
        </p:txBody>
      </p:sp>
    </p:spTree>
    <p:extLst>
      <p:ext uri="{BB962C8B-B14F-4D97-AF65-F5344CB8AC3E}">
        <p14:creationId xmlns:p14="http://schemas.microsoft.com/office/powerpoint/2010/main" val="35333441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smtClean="0">
                <a:solidFill>
                  <a:schemeClr val="tx1"/>
                </a:solidFill>
                <a:effectLst/>
                <a:latin typeface="+mn-lt"/>
                <a:ea typeface="+mn-ea"/>
                <a:cs typeface="+mn-cs"/>
              </a:rPr>
              <a:t>NOTE: </a:t>
            </a:r>
            <a:r>
              <a:rPr lang="en-US" sz="1200" u="none" kern="1200" baseline="0" dirty="0" smtClean="0">
                <a:solidFill>
                  <a:schemeClr val="tx1"/>
                </a:solidFill>
                <a:effectLst/>
                <a:latin typeface="+mn-lt"/>
                <a:ea typeface="+mn-ea"/>
                <a:cs typeface="+mn-cs"/>
              </a:rPr>
              <a:t> This step was added to framework because it was part of the scope of work for REL needs assessment. This is how we positioned it in relation to the other steps of the needs assessment process.</a:t>
            </a:r>
            <a:endParaRPr lang="en-US" sz="1200" u="sng"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rPr>
              <a:t>Step 4. Describe service communities.</a:t>
            </a:r>
            <a:r>
              <a:rPr lang="en-US" sz="1200" kern="1200" dirty="0" smtClean="0">
                <a:solidFill>
                  <a:schemeClr val="tx1"/>
                </a:solidFill>
                <a:effectLst/>
                <a:latin typeface="+mn-lt"/>
                <a:ea typeface="+mn-ea"/>
                <a:cs typeface="+mn-cs"/>
              </a:rPr>
              <a:t> The next step involves describing the communities served and the service environment across the region. It identifies and defines target audiences and the characteristics that collectively give rise to their shared needs. This step addresses the following questions:</a:t>
            </a:r>
          </a:p>
          <a:p>
            <a:pPr lvl="0"/>
            <a:r>
              <a:rPr lang="en-US" sz="1200" kern="1200" dirty="0" smtClean="0">
                <a:solidFill>
                  <a:schemeClr val="tx1"/>
                </a:solidFill>
                <a:effectLst/>
                <a:latin typeface="+mn-lt"/>
                <a:ea typeface="+mn-ea"/>
                <a:cs typeface="+mn-cs"/>
              </a:rPr>
              <a:t>What are the characteristics of the communities served by REL Appalachia?</a:t>
            </a:r>
          </a:p>
          <a:p>
            <a:pPr lvl="0"/>
            <a:r>
              <a:rPr lang="en-US" sz="1200" kern="1200" dirty="0" smtClean="0">
                <a:solidFill>
                  <a:schemeClr val="tx1"/>
                </a:solidFill>
                <a:effectLst/>
                <a:latin typeface="+mn-lt"/>
                <a:ea typeface="+mn-ea"/>
                <a:cs typeface="+mn-cs"/>
              </a:rPr>
              <a:t>What services are they receiving?</a:t>
            </a:r>
          </a:p>
          <a:p>
            <a:pPr lvl="0"/>
            <a:r>
              <a:rPr lang="en-US" sz="1200" kern="1200" dirty="0" smtClean="0">
                <a:solidFill>
                  <a:schemeClr val="tx1"/>
                </a:solidFill>
                <a:effectLst/>
                <a:latin typeface="+mn-lt"/>
                <a:ea typeface="+mn-ea"/>
                <a:cs typeface="+mn-cs"/>
              </a:rPr>
              <a:t>Are there gaps in service coverage?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57E923C-655B-4970-ADC7-393CF7E629CE}" type="slidenum">
              <a:rPr lang="en-US" smtClean="0"/>
              <a:pPr/>
              <a:t>14</a:t>
            </a:fld>
            <a:endParaRPr lang="en-US"/>
          </a:p>
        </p:txBody>
      </p:sp>
    </p:spTree>
    <p:extLst>
      <p:ext uri="{BB962C8B-B14F-4D97-AF65-F5344CB8AC3E}">
        <p14:creationId xmlns:p14="http://schemas.microsoft.com/office/powerpoint/2010/main" val="471911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For each entry, staff members can also characterize the nature of REL Appalachia’s engagement with stakeholders by choosing one of the four dimensions of </a:t>
            </a:r>
            <a:r>
              <a:rPr lang="en-US" sz="1200" kern="1200" dirty="0" err="1" smtClean="0">
                <a:solidFill>
                  <a:schemeClr val="tx1"/>
                </a:solidFill>
                <a:effectLst/>
                <a:latin typeface="+mn-lt"/>
                <a:ea typeface="+mn-ea"/>
                <a:cs typeface="+mn-cs"/>
              </a:rPr>
              <a:t>Himmelman’s</a:t>
            </a:r>
            <a:r>
              <a:rPr lang="en-US" sz="1200" kern="1200" dirty="0" smtClean="0">
                <a:solidFill>
                  <a:schemeClr val="tx1"/>
                </a:solidFill>
                <a:effectLst/>
                <a:latin typeface="+mn-lt"/>
                <a:ea typeface="+mn-ea"/>
                <a:cs typeface="+mn-cs"/>
              </a:rPr>
              <a:t> collaboration framework (2002): </a:t>
            </a:r>
          </a:p>
          <a:p>
            <a:r>
              <a:rPr lang="en-US" sz="1200" b="1" kern="1200" dirty="0" smtClean="0">
                <a:solidFill>
                  <a:schemeClr val="tx1"/>
                </a:solidFill>
                <a:effectLst/>
                <a:latin typeface="+mn-lt"/>
                <a:ea typeface="+mn-ea"/>
                <a:cs typeface="+mn-cs"/>
              </a:rPr>
              <a:t>Networking</a:t>
            </a:r>
            <a:r>
              <a:rPr lang="en-US" sz="1200" kern="1200" dirty="0" smtClean="0">
                <a:solidFill>
                  <a:schemeClr val="tx1"/>
                </a:solidFill>
                <a:effectLst/>
                <a:latin typeface="+mn-lt"/>
                <a:ea typeface="+mn-ea"/>
                <a:cs typeface="+mn-cs"/>
              </a:rPr>
              <a:t>: Exchanging information for mutual benefit; minimal time commitment; no mutual sharing of resources.</a:t>
            </a:r>
          </a:p>
          <a:p>
            <a:r>
              <a:rPr lang="en-US" sz="1200" b="1" kern="1200" dirty="0" smtClean="0">
                <a:solidFill>
                  <a:schemeClr val="tx1"/>
                </a:solidFill>
                <a:effectLst/>
                <a:latin typeface="+mn-lt"/>
                <a:ea typeface="+mn-ea"/>
                <a:cs typeface="+mn-cs"/>
              </a:rPr>
              <a:t>Coordinating</a:t>
            </a:r>
            <a:r>
              <a:rPr lang="en-US" sz="1200" kern="1200" dirty="0" smtClean="0">
                <a:solidFill>
                  <a:schemeClr val="tx1"/>
                </a:solidFill>
                <a:effectLst/>
                <a:latin typeface="+mn-lt"/>
                <a:ea typeface="+mn-ea"/>
                <a:cs typeface="+mn-cs"/>
              </a:rPr>
              <a:t>: Exchanging information for mutual benefit and altering activities to achieve a common purpose; making access to services or resources more user friendly is the primary focus; moderate time commitments; no or minimal sharing of resources necessary.</a:t>
            </a:r>
          </a:p>
          <a:p>
            <a:r>
              <a:rPr lang="en-US" sz="1200" b="1" kern="1200" dirty="0" smtClean="0">
                <a:solidFill>
                  <a:schemeClr val="tx1"/>
                </a:solidFill>
                <a:effectLst/>
                <a:latin typeface="+mn-lt"/>
                <a:ea typeface="+mn-ea"/>
                <a:cs typeface="+mn-cs"/>
              </a:rPr>
              <a:t>Cooperating</a:t>
            </a:r>
            <a:r>
              <a:rPr lang="en-US" sz="1200" kern="1200" dirty="0" smtClean="0">
                <a:solidFill>
                  <a:schemeClr val="tx1"/>
                </a:solidFill>
                <a:effectLst/>
                <a:latin typeface="+mn-lt"/>
                <a:ea typeface="+mn-ea"/>
                <a:cs typeface="+mn-cs"/>
              </a:rPr>
              <a:t>: Exchanging information for mutual benefit and altering activities and sharing resources to achieve a common purpose; substantial time commitments; moderate to extensive sharing of resources and some sharing of risks, responsibilities, and rewards.</a:t>
            </a:r>
          </a:p>
          <a:p>
            <a:r>
              <a:rPr lang="en-US" sz="1200" b="1" kern="1200" dirty="0" smtClean="0">
                <a:solidFill>
                  <a:schemeClr val="tx1"/>
                </a:solidFill>
                <a:effectLst/>
                <a:latin typeface="+mn-lt"/>
                <a:ea typeface="+mn-ea"/>
                <a:cs typeface="+mn-cs"/>
              </a:rPr>
              <a:t>Collaborating</a:t>
            </a:r>
            <a:r>
              <a:rPr lang="en-US" sz="1200" kern="1200" dirty="0" smtClean="0">
                <a:solidFill>
                  <a:schemeClr val="tx1"/>
                </a:solidFill>
                <a:effectLst/>
                <a:latin typeface="+mn-lt"/>
                <a:ea typeface="+mn-ea"/>
                <a:cs typeface="+mn-cs"/>
              </a:rPr>
              <a:t>: Exchanging information for mutual benefit and altering activities, sharing resources, and enhancing the capacity of another to achieve a common purpose; extensive time commitments; full sharing of resources, risks, responsibilities, and rewards.</a:t>
            </a:r>
          </a:p>
          <a:p>
            <a:r>
              <a:rPr lang="en-US" sz="1200" kern="1200" dirty="0" err="1" smtClean="0">
                <a:solidFill>
                  <a:schemeClr val="tx1"/>
                </a:solidFill>
                <a:effectLst/>
                <a:latin typeface="+mn-lt"/>
                <a:ea typeface="+mn-ea"/>
                <a:cs typeface="+mn-cs"/>
              </a:rPr>
              <a:t>Himmelman’s</a:t>
            </a:r>
            <a:r>
              <a:rPr lang="en-US" sz="1200" kern="1200" dirty="0" smtClean="0">
                <a:solidFill>
                  <a:schemeClr val="tx1"/>
                </a:solidFill>
                <a:effectLst/>
                <a:latin typeface="+mn-lt"/>
                <a:ea typeface="+mn-ea"/>
                <a:cs typeface="+mn-cs"/>
              </a:rPr>
              <a:t> dimensions for collaboration represent REL Appalachia’s various levels of engagement with stakeholders throughout the region. Services that reach broad audiences, such as those associated with information dissemination (Task 5), needs assessment (Task 1), and Ask A REL (Task 6), will likely reflect networking and coordinating activities. Services delivered in conjunction with research alliances should reflect a progression from networking and coordinating as alliances get started, to cooperating and collaborating as alliances coalesce and mature over time.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Still a challenge to identify gaps in service delivery.</a:t>
            </a:r>
          </a:p>
          <a:p>
            <a:endParaRPr lang="en-US" dirty="0"/>
          </a:p>
        </p:txBody>
      </p:sp>
      <p:sp>
        <p:nvSpPr>
          <p:cNvPr id="4" name="Slide Number Placeholder 3"/>
          <p:cNvSpPr>
            <a:spLocks noGrp="1"/>
          </p:cNvSpPr>
          <p:nvPr>
            <p:ph type="sldNum" sz="quarter" idx="10"/>
          </p:nvPr>
        </p:nvSpPr>
        <p:spPr/>
        <p:txBody>
          <a:bodyPr/>
          <a:lstStyle/>
          <a:p>
            <a:fld id="{657E923C-655B-4970-ADC7-393CF7E629CE}" type="slidenum">
              <a:rPr lang="en-US" smtClean="0"/>
              <a:pPr/>
              <a:t>15</a:t>
            </a:fld>
            <a:endParaRPr lang="en-US"/>
          </a:p>
        </p:txBody>
      </p:sp>
    </p:spTree>
    <p:extLst>
      <p:ext uri="{BB962C8B-B14F-4D97-AF65-F5344CB8AC3E}">
        <p14:creationId xmlns:p14="http://schemas.microsoft.com/office/powerpoint/2010/main" val="35333441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7E923C-655B-4970-ADC7-393CF7E629CE}" type="slidenum">
              <a:rPr lang="en-US" smtClean="0"/>
              <a:pPr/>
              <a:t>16</a:t>
            </a:fld>
            <a:endParaRPr lang="en-US"/>
          </a:p>
        </p:txBody>
      </p:sp>
    </p:spTree>
    <p:extLst>
      <p:ext uri="{BB962C8B-B14F-4D97-AF65-F5344CB8AC3E}">
        <p14:creationId xmlns:p14="http://schemas.microsoft.com/office/powerpoint/2010/main" val="15911513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smtClean="0">
                <a:solidFill>
                  <a:schemeClr val="tx1"/>
                </a:solidFill>
                <a:effectLst/>
                <a:latin typeface="+mn-lt"/>
                <a:ea typeface="+mn-ea"/>
                <a:cs typeface="+mn-cs"/>
              </a:rPr>
              <a:t>Step 5. Analyze needs.</a:t>
            </a:r>
            <a:r>
              <a:rPr lang="en-US" sz="1200" kern="1200" dirty="0" smtClean="0">
                <a:solidFill>
                  <a:schemeClr val="tx1"/>
                </a:solidFill>
                <a:effectLst/>
                <a:latin typeface="+mn-lt"/>
                <a:ea typeface="+mn-ea"/>
                <a:cs typeface="+mn-cs"/>
              </a:rPr>
              <a:t> Evaluators synthesize the data using quantitative and qualitative procedures to prioritize and categorize needs (</a:t>
            </a:r>
            <a:r>
              <a:rPr lang="en-US" sz="1200" kern="1200" dirty="0" err="1" smtClean="0">
                <a:solidFill>
                  <a:schemeClr val="tx1"/>
                </a:solidFill>
                <a:effectLst/>
                <a:latin typeface="+mn-lt"/>
                <a:ea typeface="+mn-ea"/>
                <a:cs typeface="+mn-cs"/>
              </a:rPr>
              <a:t>Altschuld</a:t>
            </a:r>
            <a:r>
              <a:rPr lang="en-US" sz="1200" kern="1200" dirty="0" smtClean="0">
                <a:solidFill>
                  <a:schemeClr val="tx1"/>
                </a:solidFill>
                <a:effectLst/>
                <a:latin typeface="+mn-lt"/>
                <a:ea typeface="+mn-ea"/>
                <a:cs typeface="+mn-cs"/>
              </a:rPr>
              <a:t> and White 2010) and arrive at actionable recommendations. This step addresses the following questions:</a:t>
            </a:r>
            <a:r>
              <a:rPr lang="en-US" sz="1200"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Which needs are most prevalent, relevant, and important? </a:t>
            </a:r>
          </a:p>
          <a:p>
            <a:pPr lvl="0"/>
            <a:r>
              <a:rPr lang="en-US" sz="1200" kern="1200" dirty="0" smtClean="0">
                <a:solidFill>
                  <a:schemeClr val="tx1"/>
                </a:solidFill>
                <a:effectLst/>
                <a:latin typeface="+mn-lt"/>
                <a:ea typeface="+mn-ea"/>
                <a:cs typeface="+mn-cs"/>
              </a:rPr>
              <a:t>How can we feasibly and effectively address these needs? </a:t>
            </a:r>
          </a:p>
          <a:p>
            <a:endParaRPr lang="en-US" dirty="0"/>
          </a:p>
        </p:txBody>
      </p:sp>
      <p:sp>
        <p:nvSpPr>
          <p:cNvPr id="4" name="Slide Number Placeholder 3"/>
          <p:cNvSpPr>
            <a:spLocks noGrp="1"/>
          </p:cNvSpPr>
          <p:nvPr>
            <p:ph type="sldNum" sz="quarter" idx="10"/>
          </p:nvPr>
        </p:nvSpPr>
        <p:spPr/>
        <p:txBody>
          <a:bodyPr/>
          <a:lstStyle/>
          <a:p>
            <a:fld id="{657E923C-655B-4970-ADC7-393CF7E629CE}" type="slidenum">
              <a:rPr lang="en-US" smtClean="0"/>
              <a:pPr/>
              <a:t>17</a:t>
            </a:fld>
            <a:endParaRPr lang="en-US"/>
          </a:p>
        </p:txBody>
      </p:sp>
    </p:spTree>
    <p:extLst>
      <p:ext uri="{BB962C8B-B14F-4D97-AF65-F5344CB8AC3E}">
        <p14:creationId xmlns:p14="http://schemas.microsoft.com/office/powerpoint/2010/main" val="28677706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Still</a:t>
            </a:r>
            <a:r>
              <a:rPr lang="en-US" baseline="0" dirty="0" smtClean="0"/>
              <a:t> more work to do to engage internal stakeholders in using needs data to inform planning work</a:t>
            </a:r>
            <a:r>
              <a:rPr lang="en-US" baseline="0" dirty="0" smtClean="0"/>
              <a:t>.</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Our process for analyzing data for each data source primarily involved qualitative analyses, including content analysis or analytic induction. We used REL AP’s priority topic areas, sub-topic areas (some of which were emergent), and states to organize the data from each data source and to create a framework for examining data across categories. Next, we established prioritization criteria related to two constructs: the equitable distribution of services and the feasibility of responding to the need.</a:t>
            </a:r>
          </a:p>
          <a:p>
            <a:endParaRPr lang="en-US" dirty="0"/>
          </a:p>
        </p:txBody>
      </p:sp>
      <p:sp>
        <p:nvSpPr>
          <p:cNvPr id="4" name="Slide Number Placeholder 3"/>
          <p:cNvSpPr>
            <a:spLocks noGrp="1"/>
          </p:cNvSpPr>
          <p:nvPr>
            <p:ph type="sldNum" sz="quarter" idx="10"/>
          </p:nvPr>
        </p:nvSpPr>
        <p:spPr/>
        <p:txBody>
          <a:bodyPr/>
          <a:lstStyle/>
          <a:p>
            <a:fld id="{657E923C-655B-4970-ADC7-393CF7E629CE}" type="slidenum">
              <a:rPr lang="en-US" smtClean="0"/>
              <a:pPr/>
              <a:t>18</a:t>
            </a:fld>
            <a:endParaRPr lang="en-US"/>
          </a:p>
        </p:txBody>
      </p:sp>
    </p:spTree>
    <p:extLst>
      <p:ext uri="{BB962C8B-B14F-4D97-AF65-F5344CB8AC3E}">
        <p14:creationId xmlns:p14="http://schemas.microsoft.com/office/powerpoint/2010/main" val="35333441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Within the construct of equitable distribution of services, a need was evaluated according to two criteria: (a) fitting within the topic areas of college and career readiness, supporting effective teachers and leaders, and improving low achieving schools in at least one of the four states, and (b) aligning with the focus of a current alliance, justifying the creation of a new alliance, or is deemed relevant and important enough to address outside of the alliance work (e.g., state-level analytic technical assistance or research).</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Within the construct of feasibility of response, a need was evaluated according to two additional criteria: (a) fitting within the REL scope of work such that a response calls for analytic technical assistance, research, or information dissemination around data use and (b) the work is feasible to accomplish within the remaining contract period.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 need received one point for each met criterion, for a total of four possible points. Table 3 presents a matrix for determining whether a need warrants inclusion in the final data synthesis across data sources. A need with high equity and feasibility ratings (total of four points) automatically moves forward to the next phase of the data synthesis process. A need that is highly feasible but that did not meet one of the two equity criteria could still be considered for inclusion. A need that did not meet both of the feasibility criteria was not included in the final synthesis. </a:t>
            </a:r>
          </a:p>
          <a:p>
            <a:endParaRPr lang="en-US" dirty="0"/>
          </a:p>
        </p:txBody>
      </p:sp>
      <p:sp>
        <p:nvSpPr>
          <p:cNvPr id="4" name="Slide Number Placeholder 3"/>
          <p:cNvSpPr>
            <a:spLocks noGrp="1"/>
          </p:cNvSpPr>
          <p:nvPr>
            <p:ph type="sldNum" sz="quarter" idx="10"/>
          </p:nvPr>
        </p:nvSpPr>
        <p:spPr/>
        <p:txBody>
          <a:bodyPr/>
          <a:lstStyle/>
          <a:p>
            <a:fld id="{657E923C-655B-4970-ADC7-393CF7E629CE}" type="slidenum">
              <a:rPr lang="en-US" smtClean="0"/>
              <a:pPr/>
              <a:t>19</a:t>
            </a:fld>
            <a:endParaRPr lang="en-US"/>
          </a:p>
        </p:txBody>
      </p:sp>
    </p:spTree>
    <p:extLst>
      <p:ext uri="{BB962C8B-B14F-4D97-AF65-F5344CB8AC3E}">
        <p14:creationId xmlns:p14="http://schemas.microsoft.com/office/powerpoint/2010/main" val="4202936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smtClean="0">
                <a:solidFill>
                  <a:schemeClr val="tx1"/>
                </a:solidFill>
                <a:effectLst/>
                <a:latin typeface="+mn-lt"/>
                <a:ea typeface="+mn-ea"/>
                <a:cs typeface="+mn-cs"/>
              </a:rPr>
              <a:t>Step 6. Guide an organization’s service agenda.</a:t>
            </a:r>
            <a:r>
              <a:rPr lang="en-US" sz="1200" kern="1200" dirty="0" smtClean="0">
                <a:solidFill>
                  <a:schemeClr val="tx1"/>
                </a:solidFill>
                <a:effectLst/>
                <a:latin typeface="+mn-lt"/>
                <a:ea typeface="+mn-ea"/>
                <a:cs typeface="+mn-cs"/>
              </a:rPr>
              <a:t> Needs assessment findings and recommendations guide an agenda for REL Appalachia’s service delivery. This step addresses the following questions:</a:t>
            </a:r>
          </a:p>
          <a:p>
            <a:pPr lvl="0"/>
            <a:r>
              <a:rPr lang="en-US" sz="1200" kern="1200" dirty="0" smtClean="0">
                <a:solidFill>
                  <a:schemeClr val="tx1"/>
                </a:solidFill>
                <a:effectLst/>
                <a:latin typeface="+mn-lt"/>
                <a:ea typeface="+mn-ea"/>
                <a:cs typeface="+mn-cs"/>
              </a:rPr>
              <a:t>How are we responding to regional needs?</a:t>
            </a:r>
          </a:p>
          <a:p>
            <a:pPr lvl="0"/>
            <a:r>
              <a:rPr lang="en-US" sz="1200" kern="1200" dirty="0" smtClean="0">
                <a:solidFill>
                  <a:schemeClr val="tx1"/>
                </a:solidFill>
                <a:effectLst/>
                <a:latin typeface="+mn-lt"/>
                <a:ea typeface="+mn-ea"/>
                <a:cs typeface="+mn-cs"/>
              </a:rPr>
              <a:t>How can we communicate our response to our stakeholders?</a:t>
            </a:r>
          </a:p>
          <a:p>
            <a:pPr lvl="0"/>
            <a:r>
              <a:rPr lang="en-US" sz="1200" kern="1200" dirty="0" smtClean="0">
                <a:solidFill>
                  <a:schemeClr val="tx1"/>
                </a:solidFill>
                <a:effectLst/>
                <a:latin typeface="+mn-lt"/>
                <a:ea typeface="+mn-ea"/>
                <a:cs typeface="+mn-cs"/>
              </a:rPr>
              <a:t>Are new needs surfacing?</a:t>
            </a:r>
          </a:p>
          <a:p>
            <a:endParaRPr lang="en-US" dirty="0"/>
          </a:p>
        </p:txBody>
      </p:sp>
      <p:sp>
        <p:nvSpPr>
          <p:cNvPr id="4" name="Slide Number Placeholder 3"/>
          <p:cNvSpPr>
            <a:spLocks noGrp="1"/>
          </p:cNvSpPr>
          <p:nvPr>
            <p:ph type="sldNum" sz="quarter" idx="10"/>
          </p:nvPr>
        </p:nvSpPr>
        <p:spPr/>
        <p:txBody>
          <a:bodyPr/>
          <a:lstStyle/>
          <a:p>
            <a:fld id="{657E923C-655B-4970-ADC7-393CF7E629CE}" type="slidenum">
              <a:rPr lang="en-US" smtClean="0"/>
              <a:pPr/>
              <a:t>20</a:t>
            </a:fld>
            <a:endParaRPr lang="en-US"/>
          </a:p>
        </p:txBody>
      </p:sp>
    </p:spTree>
    <p:extLst>
      <p:ext uri="{BB962C8B-B14F-4D97-AF65-F5344CB8AC3E}">
        <p14:creationId xmlns:p14="http://schemas.microsoft.com/office/powerpoint/2010/main" val="10832744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Our work related to this step involves documenting and reflecting on our services to target audiences. REL AP responds to regional needs in various ways, including well-planned technical assistance activities, systematic research studies, and information dissemination (see Figure 3). We assess whether we are addressing the needs we set out to effect by collecting ongoing customer satisfaction data. As we conclude our work from one year, we identify any unmet needs, and refer to those in defining our work in the year to come.</a:t>
            </a:r>
          </a:p>
          <a:p>
            <a:endParaRPr lang="en-US" dirty="0"/>
          </a:p>
        </p:txBody>
      </p:sp>
      <p:sp>
        <p:nvSpPr>
          <p:cNvPr id="4" name="Slide Number Placeholder 3"/>
          <p:cNvSpPr>
            <a:spLocks noGrp="1"/>
          </p:cNvSpPr>
          <p:nvPr>
            <p:ph type="sldNum" sz="quarter" idx="10"/>
          </p:nvPr>
        </p:nvSpPr>
        <p:spPr/>
        <p:txBody>
          <a:bodyPr/>
          <a:lstStyle/>
          <a:p>
            <a:fld id="{657E923C-655B-4970-ADC7-393CF7E629CE}" type="slidenum">
              <a:rPr lang="en-US" smtClean="0"/>
              <a:pPr/>
              <a:t>21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One challenge for REL AP is finding effective ways of communicating our response to needs assessment results to stakeholders in the region. Two solutions have been to present findings to Governing Board members during annual meetings and to highlight work on the REL AP website and e-newsletters. Both of these dissemination mechanisms reach broad audience within and beyond the Appalachia region.</a:t>
            </a:r>
            <a:endParaRPr lang="en-US" sz="1200" b="1"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57E923C-655B-4970-ADC7-393CF7E629CE}" type="slidenum">
              <a:rPr lang="en-US" smtClean="0"/>
              <a:pPr/>
              <a:t>22</a:t>
            </a:fld>
            <a:endParaRPr lang="en-US"/>
          </a:p>
        </p:txBody>
      </p:sp>
    </p:spTree>
    <p:extLst>
      <p:ext uri="{BB962C8B-B14F-4D97-AF65-F5344CB8AC3E}">
        <p14:creationId xmlns:p14="http://schemas.microsoft.com/office/powerpoint/2010/main" val="3533344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7E923C-655B-4970-ADC7-393CF7E629CE}" type="slidenum">
              <a:rPr lang="en-US" smtClean="0"/>
              <a:pPr/>
              <a:t>3</a:t>
            </a:fld>
            <a:endParaRPr lang="en-US"/>
          </a:p>
        </p:txBody>
      </p:sp>
    </p:spTree>
    <p:extLst>
      <p:ext uri="{BB962C8B-B14F-4D97-AF65-F5344CB8AC3E}">
        <p14:creationId xmlns:p14="http://schemas.microsoft.com/office/powerpoint/2010/main" val="32232443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lvl="0"/>
            <a:r>
              <a:rPr lang="en-US" sz="1200" i="1" kern="1200" dirty="0" smtClean="0">
                <a:solidFill>
                  <a:schemeClr val="tx1"/>
                </a:solidFill>
                <a:effectLst/>
                <a:latin typeface="+mn-lt"/>
                <a:ea typeface="+mn-ea"/>
                <a:cs typeface="+mn-cs"/>
              </a:rPr>
              <a:t>Data collection activities need to occur according to planning deadlines, not deliverable deadlines.</a:t>
            </a:r>
            <a:r>
              <a:rPr lang="en-US" sz="1200" kern="1200" dirty="0" smtClean="0">
                <a:solidFill>
                  <a:schemeClr val="tx1"/>
                </a:solidFill>
                <a:effectLst/>
                <a:latin typeface="+mn-lt"/>
                <a:ea typeface="+mn-ea"/>
                <a:cs typeface="+mn-cs"/>
              </a:rPr>
              <a:t> Given the evolution of the REL work during a contract year, REL staff use needs assessment data most during the annual planning process. This typically occurs four months prior to the needs assessment final report. While ongoing and informal needs sensing activities occur throughout the year, primary and systematic data collection should occur with respect to project planning timeframes to ensure it is available when needed and represents reliable and comprehensive feedback from stakeholders.</a:t>
            </a:r>
          </a:p>
          <a:p>
            <a:pPr lvl="0"/>
            <a:endParaRPr lang="en-US" sz="1200" kern="1200" dirty="0" smtClean="0">
              <a:solidFill>
                <a:schemeClr val="tx1"/>
              </a:solidFill>
              <a:effectLst/>
              <a:latin typeface="+mn-lt"/>
              <a:ea typeface="+mn-ea"/>
              <a:cs typeface="+mn-cs"/>
            </a:endParaRPr>
          </a:p>
          <a:p>
            <a:pPr lvl="0"/>
            <a:r>
              <a:rPr lang="en-US" sz="1200" i="1" kern="1200" dirty="0" smtClean="0">
                <a:solidFill>
                  <a:schemeClr val="tx1"/>
                </a:solidFill>
                <a:effectLst/>
                <a:latin typeface="+mn-lt"/>
                <a:ea typeface="+mn-ea"/>
                <a:cs typeface="+mn-cs"/>
              </a:rPr>
              <a:t>Needs assessment team members need to be integrated into the alliance work</a:t>
            </a:r>
            <a:r>
              <a:rPr lang="en-US" sz="1200" kern="1200" dirty="0" smtClean="0">
                <a:solidFill>
                  <a:schemeClr val="tx1"/>
                </a:solidFill>
                <a:effectLst/>
                <a:latin typeface="+mn-lt"/>
                <a:ea typeface="+mn-ea"/>
                <a:cs typeface="+mn-cs"/>
              </a:rPr>
              <a:t>. This seems obvious, but integrating work across teams rather than in silos requires new ways of thinking about the role of needs assessment in the work. With someone representing REL needs assessment in each alliance, this allows for more informal and ongoing needs sensing. As a result, evaluators are able to make more informed recommendations for how needs data relate to current and future work. Additionally, evaluators can identify needs common across alliances and make recommendations that will help the REL leverage resources and identify opportunities for cross-alliance collaboration. </a:t>
            </a:r>
          </a:p>
          <a:p>
            <a:pPr lvl="0"/>
            <a:endParaRPr lang="en-US" sz="1200" kern="1200" dirty="0" smtClean="0">
              <a:solidFill>
                <a:schemeClr val="tx1"/>
              </a:solidFill>
              <a:effectLst/>
              <a:latin typeface="+mn-lt"/>
              <a:ea typeface="+mn-ea"/>
              <a:cs typeface="+mn-cs"/>
            </a:endParaRPr>
          </a:p>
          <a:p>
            <a:pPr lvl="0"/>
            <a:r>
              <a:rPr lang="en-US" sz="1200" i="1" kern="1200" dirty="0" smtClean="0">
                <a:solidFill>
                  <a:schemeClr val="tx1"/>
                </a:solidFill>
                <a:effectLst/>
                <a:latin typeface="+mn-lt"/>
                <a:ea typeface="+mn-ea"/>
                <a:cs typeface="+mn-cs"/>
              </a:rPr>
              <a:t>Data collection must balance identifying broad regional needs with targeted alliance needs.</a:t>
            </a:r>
            <a:r>
              <a:rPr lang="en-US" sz="1200" kern="1200" dirty="0" smtClean="0">
                <a:solidFill>
                  <a:schemeClr val="tx1"/>
                </a:solidFill>
                <a:effectLst/>
                <a:latin typeface="+mn-lt"/>
                <a:ea typeface="+mn-ea"/>
                <a:cs typeface="+mn-cs"/>
              </a:rPr>
              <a:t> Even while evaluators direct their attention to specific needs within alliances, we must balance those efforts with needs sensing activities across the region. This allows us to identify unmet needs and gaps in service coverage.</a:t>
            </a:r>
          </a:p>
          <a:p>
            <a:pPr lvl="0"/>
            <a:endParaRPr lang="en-US" sz="1200" kern="1200" dirty="0" smtClean="0">
              <a:solidFill>
                <a:schemeClr val="tx1"/>
              </a:solidFill>
              <a:effectLst/>
              <a:latin typeface="+mn-lt"/>
              <a:ea typeface="+mn-ea"/>
              <a:cs typeface="+mn-cs"/>
            </a:endParaRPr>
          </a:p>
          <a:p>
            <a:pPr lvl="0"/>
            <a:r>
              <a:rPr lang="en-US" sz="1200" i="1" kern="1200" dirty="0" smtClean="0">
                <a:solidFill>
                  <a:schemeClr val="tx1"/>
                </a:solidFill>
                <a:effectLst/>
                <a:latin typeface="+mn-lt"/>
                <a:ea typeface="+mn-ea"/>
                <a:cs typeface="+mn-cs"/>
              </a:rPr>
              <a:t>Needs data must be communicated in a timely manner with attention to relevance and feasibility.</a:t>
            </a:r>
            <a:r>
              <a:rPr lang="en-US" sz="1200" kern="1200" dirty="0" smtClean="0">
                <a:solidFill>
                  <a:schemeClr val="tx1"/>
                </a:solidFill>
                <a:effectLst/>
                <a:latin typeface="+mn-lt"/>
                <a:ea typeface="+mn-ea"/>
                <a:cs typeface="+mn-cs"/>
              </a:rPr>
              <a:t> For needs data to be use, it must be timely, relevant and feasible. Creating feedback loops and shared informational databases helps REL staff access current needs data. Including needs assessment updates on meeting agendas and disseminating internal memos summarizing findings to date keep stakeholders’ needs in front of REL service providers. </a:t>
            </a:r>
          </a:p>
          <a:p>
            <a:pPr lvl="0"/>
            <a:endParaRPr lang="en-US" sz="1200" kern="1200" dirty="0" smtClean="0">
              <a:solidFill>
                <a:schemeClr val="tx1"/>
              </a:solidFill>
              <a:effectLst/>
              <a:latin typeface="+mn-lt"/>
              <a:ea typeface="+mn-ea"/>
              <a:cs typeface="+mn-cs"/>
            </a:endParaRPr>
          </a:p>
          <a:p>
            <a:pPr lvl="0"/>
            <a:r>
              <a:rPr lang="en-US" sz="1200" i="1" kern="1200" dirty="0" smtClean="0">
                <a:solidFill>
                  <a:schemeClr val="tx1"/>
                </a:solidFill>
                <a:effectLst/>
                <a:latin typeface="+mn-lt"/>
                <a:ea typeface="+mn-ea"/>
                <a:cs typeface="+mn-cs"/>
              </a:rPr>
              <a:t>Building internal capacity to informally assess and document needs is critical</a:t>
            </a:r>
            <a:r>
              <a:rPr lang="en-US" sz="1200" kern="1200" dirty="0" smtClean="0">
                <a:solidFill>
                  <a:schemeClr val="tx1"/>
                </a:solidFill>
                <a:effectLst/>
                <a:latin typeface="+mn-lt"/>
                <a:ea typeface="+mn-ea"/>
                <a:cs typeface="+mn-cs"/>
              </a:rPr>
              <a:t>. It is important to recognize that service providers are often in the best position to ask their stakeholders what they need. They often do this as part of their work without even realizing it. While the information they learn from their direct stakeholders helps to inform their own work, they might be identifying needs that are surfacing elsewhere as well. By increasing service providers’ awareness that they have a role in the needs assessment process, they are able to ask more targeted needs sensing questions, probe accordingly, and document comprehensively in the Services and Needs database. Helping services providers see needs assessment as an integral part of their work increases the likelihood that needs assessment findings and recommendations will be useful and meaningful.</a:t>
            </a:r>
          </a:p>
          <a:p>
            <a:endParaRPr lang="en-US" dirty="0"/>
          </a:p>
        </p:txBody>
      </p:sp>
      <p:sp>
        <p:nvSpPr>
          <p:cNvPr id="4" name="Slide Number Placeholder 3"/>
          <p:cNvSpPr>
            <a:spLocks noGrp="1"/>
          </p:cNvSpPr>
          <p:nvPr>
            <p:ph type="sldNum" sz="quarter" idx="10"/>
          </p:nvPr>
        </p:nvSpPr>
        <p:spPr/>
        <p:txBody>
          <a:bodyPr/>
          <a:lstStyle/>
          <a:p>
            <a:fld id="{657E923C-655B-4970-ADC7-393CF7E629CE}" type="slidenum">
              <a:rPr lang="en-US" smtClean="0"/>
              <a:pPr/>
              <a:t>23</a:t>
            </a:fld>
            <a:endParaRPr lang="en-US"/>
          </a:p>
        </p:txBody>
      </p:sp>
    </p:spTree>
    <p:extLst>
      <p:ext uri="{BB962C8B-B14F-4D97-AF65-F5344CB8AC3E}">
        <p14:creationId xmlns:p14="http://schemas.microsoft.com/office/powerpoint/2010/main" val="28517768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7E923C-655B-4970-ADC7-393CF7E629CE}" type="slidenum">
              <a:rPr lang="en-US" smtClean="0"/>
              <a:pPr/>
              <a:t>24</a:t>
            </a:fld>
            <a:endParaRPr lang="en-US"/>
          </a:p>
        </p:txBody>
      </p:sp>
    </p:spTree>
    <p:extLst>
      <p:ext uri="{BB962C8B-B14F-4D97-AF65-F5344CB8AC3E}">
        <p14:creationId xmlns:p14="http://schemas.microsoft.com/office/powerpoint/2010/main" val="4202796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7E923C-655B-4970-ADC7-393CF7E629CE}"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The steps form an ongoing cycle of needs assessment as the assessment of program outcomes often involves measuring whether needs have been met and identifying unmet needs that will need to be addressed. </a:t>
            </a:r>
            <a:endParaRPr lang="en-US" dirty="0"/>
          </a:p>
        </p:txBody>
      </p:sp>
      <p:sp>
        <p:nvSpPr>
          <p:cNvPr id="4" name="Slide Number Placeholder 3"/>
          <p:cNvSpPr>
            <a:spLocks noGrp="1"/>
          </p:cNvSpPr>
          <p:nvPr>
            <p:ph type="sldNum" sz="quarter" idx="10"/>
          </p:nvPr>
        </p:nvSpPr>
        <p:spPr/>
        <p:txBody>
          <a:bodyPr/>
          <a:lstStyle/>
          <a:p>
            <a:fld id="{657E923C-655B-4970-ADC7-393CF7E629CE}"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To ensure the utility and relevance of findings, the first step identifies the intended users and uses of the needs assessment findings (Patton 2008). This step addresses the following questions:</a:t>
            </a:r>
          </a:p>
          <a:p>
            <a:pPr lvl="0"/>
            <a:r>
              <a:rPr lang="en-US" sz="1200" kern="1200" dirty="0" smtClean="0">
                <a:solidFill>
                  <a:schemeClr val="tx1"/>
                </a:solidFill>
                <a:effectLst/>
                <a:latin typeface="+mn-lt"/>
                <a:ea typeface="+mn-ea"/>
                <a:cs typeface="+mn-cs"/>
              </a:rPr>
              <a:t>Who will use this information and for what purposes?</a:t>
            </a:r>
          </a:p>
          <a:p>
            <a:pPr lvl="0"/>
            <a:r>
              <a:rPr lang="en-US" sz="1200" kern="1200" dirty="0" smtClean="0">
                <a:solidFill>
                  <a:schemeClr val="tx1"/>
                </a:solidFill>
                <a:effectLst/>
                <a:latin typeface="+mn-lt"/>
                <a:ea typeface="+mn-ea"/>
                <a:cs typeface="+mn-cs"/>
              </a:rPr>
              <a:t>Do intended users have information priorities that might influence the data collection schedule?</a:t>
            </a:r>
          </a:p>
          <a:p>
            <a:endParaRPr lang="en-US" dirty="0"/>
          </a:p>
        </p:txBody>
      </p:sp>
      <p:sp>
        <p:nvSpPr>
          <p:cNvPr id="4" name="Slide Number Placeholder 3"/>
          <p:cNvSpPr>
            <a:spLocks noGrp="1"/>
          </p:cNvSpPr>
          <p:nvPr>
            <p:ph type="sldNum" sz="quarter" idx="10"/>
          </p:nvPr>
        </p:nvSpPr>
        <p:spPr/>
        <p:txBody>
          <a:bodyPr/>
          <a:lstStyle/>
          <a:p>
            <a:fld id="{657E923C-655B-4970-ADC7-393CF7E629CE}" type="slidenum">
              <a:rPr lang="en-US" smtClean="0"/>
              <a:pPr/>
              <a:t>8</a:t>
            </a:fld>
            <a:endParaRPr lang="en-US"/>
          </a:p>
        </p:txBody>
      </p:sp>
    </p:spTree>
    <p:extLst>
      <p:ext uri="{BB962C8B-B14F-4D97-AF65-F5344CB8AC3E}">
        <p14:creationId xmlns:p14="http://schemas.microsoft.com/office/powerpoint/2010/main" val="1075350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challenge that surfaced as a result of carrying out this step was realizing that the timeframe for using need assessment results to inform project planning for the upcoming year did not align with the deadline for AAAN report. Each year, the RELs carry out a scope of work they carefully define and IES approves the prior year. While there might be slight modifications to the work, IES expects the RELs to implement projects as proposed. Therefore, the greatest need for needs assessment is in informing the work for the year to come. Planning for the following year begins as early as June, which means any needs data available to inform that process must be gathered between January and May of that year, and therefore only represents needs identified during that five-month period. </a:t>
            </a:r>
          </a:p>
          <a:p>
            <a:endParaRPr lang="en-US" dirty="0"/>
          </a:p>
        </p:txBody>
      </p:sp>
      <p:sp>
        <p:nvSpPr>
          <p:cNvPr id="4" name="Slide Number Placeholder 3"/>
          <p:cNvSpPr>
            <a:spLocks noGrp="1"/>
          </p:cNvSpPr>
          <p:nvPr>
            <p:ph type="sldNum" sz="quarter" idx="10"/>
          </p:nvPr>
        </p:nvSpPr>
        <p:spPr/>
        <p:txBody>
          <a:bodyPr/>
          <a:lstStyle/>
          <a:p>
            <a:fld id="{657E923C-655B-4970-ADC7-393CF7E629CE}" type="slidenum">
              <a:rPr lang="en-US" smtClean="0"/>
              <a:pPr/>
              <a:t>9</a:t>
            </a:fld>
            <a:endParaRPr lang="en-US"/>
          </a:p>
        </p:txBody>
      </p:sp>
    </p:spTree>
    <p:extLst>
      <p:ext uri="{BB962C8B-B14F-4D97-AF65-F5344CB8AC3E}">
        <p14:creationId xmlns:p14="http://schemas.microsoft.com/office/powerpoint/2010/main" val="3533344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smtClean="0">
                <a:solidFill>
                  <a:schemeClr val="tx1"/>
                </a:solidFill>
                <a:effectLst/>
                <a:latin typeface="+mn-lt"/>
                <a:ea typeface="+mn-ea"/>
                <a:cs typeface="+mn-cs"/>
              </a:rPr>
              <a:t>Step 2. Identify and define needs.</a:t>
            </a:r>
            <a:r>
              <a:rPr lang="en-US" sz="1200" kern="1200" dirty="0" smtClean="0">
                <a:solidFill>
                  <a:schemeClr val="tx1"/>
                </a:solidFill>
                <a:effectLst/>
                <a:latin typeface="+mn-lt"/>
                <a:ea typeface="+mn-ea"/>
                <a:cs typeface="+mn-cs"/>
              </a:rPr>
              <a:t> The second step involves identifying and defining needs. Evaluators identify the underlying cause of the need, the expectations for outcomes should the need be addressed, and the feasibility, use, and efficacy of possible solutions (McKillip1998).  This step addresses the following questions:</a:t>
            </a:r>
          </a:p>
          <a:p>
            <a:pPr lvl="0"/>
            <a:r>
              <a:rPr lang="en-US" sz="1200" kern="1200" dirty="0" smtClean="0">
                <a:solidFill>
                  <a:schemeClr val="tx1"/>
                </a:solidFill>
                <a:effectLst/>
                <a:latin typeface="+mn-lt"/>
                <a:ea typeface="+mn-ea"/>
                <a:cs typeface="+mn-cs"/>
              </a:rPr>
              <a:t>What need is identified? </a:t>
            </a:r>
          </a:p>
          <a:p>
            <a:pPr lvl="0"/>
            <a:r>
              <a:rPr lang="en-US" sz="1200" kern="1200" dirty="0" smtClean="0">
                <a:solidFill>
                  <a:schemeClr val="tx1"/>
                </a:solidFill>
                <a:effectLst/>
                <a:latin typeface="+mn-lt"/>
                <a:ea typeface="+mn-ea"/>
                <a:cs typeface="+mn-cs"/>
              </a:rPr>
              <a:t>Is the need clearly defined? </a:t>
            </a:r>
          </a:p>
          <a:p>
            <a:pPr lvl="0"/>
            <a:r>
              <a:rPr lang="en-US" sz="1200" kern="1200" dirty="0" smtClean="0">
                <a:solidFill>
                  <a:schemeClr val="tx1"/>
                </a:solidFill>
                <a:effectLst/>
                <a:latin typeface="+mn-lt"/>
                <a:ea typeface="+mn-ea"/>
                <a:cs typeface="+mn-cs"/>
              </a:rPr>
              <a:t>What do stakeholders perceive as possible solutions for addressing this need?</a:t>
            </a:r>
          </a:p>
          <a:p>
            <a:endParaRPr lang="en-US" dirty="0"/>
          </a:p>
        </p:txBody>
      </p:sp>
      <p:sp>
        <p:nvSpPr>
          <p:cNvPr id="4" name="Slide Number Placeholder 3"/>
          <p:cNvSpPr>
            <a:spLocks noGrp="1"/>
          </p:cNvSpPr>
          <p:nvPr>
            <p:ph type="sldNum" sz="quarter" idx="10"/>
          </p:nvPr>
        </p:nvSpPr>
        <p:spPr/>
        <p:txBody>
          <a:bodyPr/>
          <a:lstStyle/>
          <a:p>
            <a:fld id="{657E923C-655B-4970-ADC7-393CF7E629CE}" type="slidenum">
              <a:rPr lang="en-US" smtClean="0"/>
              <a:pPr/>
              <a:t>10</a:t>
            </a:fld>
            <a:endParaRPr lang="en-US"/>
          </a:p>
        </p:txBody>
      </p:sp>
    </p:spTree>
    <p:extLst>
      <p:ext uri="{BB962C8B-B14F-4D97-AF65-F5344CB8AC3E}">
        <p14:creationId xmlns:p14="http://schemas.microsoft.com/office/powerpoint/2010/main" val="2490919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 encountered one significant challenge during our implementation of this step. We had hoped to use an extant survey or develop one to administer to non-alliance stakeholders throughout the region. Because this was not part of the approved scope of work for the year, we were limited to collecting data from a sample of nine or fewer participants for each stakeholder group. As such, we changed our primary data collection method from a regional survey to phone interviews. Because we could only interview nine or fewer participants with each protocol, we developed 16 tailored interview protocols specific to each stakeholder group (teachers, principals/superintendents, state education agency representatives, and policymakers/legislators) and each of the four states. As a result of this change in method and the subsequent review and approval process for the protocols as well as the time spent identifying the interview sample and scheduling interviews, we were unable to begin interviews prior to June. Therefore, data from our primary data collection method was limited during the UAP planning process. Next year, we will conduct interviews beginning in early spring.</a:t>
            </a:r>
          </a:p>
          <a:p>
            <a:endParaRPr lang="en-US" dirty="0"/>
          </a:p>
        </p:txBody>
      </p:sp>
      <p:sp>
        <p:nvSpPr>
          <p:cNvPr id="4" name="Slide Number Placeholder 3"/>
          <p:cNvSpPr>
            <a:spLocks noGrp="1"/>
          </p:cNvSpPr>
          <p:nvPr>
            <p:ph type="sldNum" sz="quarter" idx="10"/>
          </p:nvPr>
        </p:nvSpPr>
        <p:spPr/>
        <p:txBody>
          <a:bodyPr/>
          <a:lstStyle/>
          <a:p>
            <a:fld id="{657E923C-655B-4970-ADC7-393CF7E629CE}" type="slidenum">
              <a:rPr lang="en-US" smtClean="0"/>
              <a:pPr/>
              <a:t>11</a:t>
            </a:fld>
            <a:endParaRPr lang="en-US"/>
          </a:p>
        </p:txBody>
      </p:sp>
    </p:spTree>
    <p:extLst>
      <p:ext uri="{BB962C8B-B14F-4D97-AF65-F5344CB8AC3E}">
        <p14:creationId xmlns:p14="http://schemas.microsoft.com/office/powerpoint/2010/main" val="35333441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smtClean="0">
                <a:solidFill>
                  <a:schemeClr val="tx1"/>
                </a:solidFill>
                <a:effectLst/>
                <a:latin typeface="+mn-lt"/>
                <a:ea typeface="+mn-ea"/>
                <a:cs typeface="+mn-cs"/>
              </a:rPr>
              <a:t>Step 3. Describe nature and extent of needs.</a:t>
            </a:r>
            <a:r>
              <a:rPr lang="en-US" sz="1200" kern="1200" dirty="0" smtClean="0">
                <a:solidFill>
                  <a:schemeClr val="tx1"/>
                </a:solidFill>
                <a:effectLst/>
                <a:latin typeface="+mn-lt"/>
                <a:ea typeface="+mn-ea"/>
                <a:cs typeface="+mn-cs"/>
              </a:rPr>
              <a:t> Evaluators assess the size, distribution, and density of the problem and describe the nature of service needs. This step addresses the following questions:</a:t>
            </a:r>
          </a:p>
          <a:p>
            <a:pPr lvl="0"/>
            <a:r>
              <a:rPr lang="en-US" sz="1200" kern="1200" dirty="0" smtClean="0">
                <a:solidFill>
                  <a:schemeClr val="tx1"/>
                </a:solidFill>
                <a:effectLst/>
                <a:latin typeface="+mn-lt"/>
                <a:ea typeface="+mn-ea"/>
                <a:cs typeface="+mn-cs"/>
              </a:rPr>
              <a:t>How widespread is the need?</a:t>
            </a:r>
          </a:p>
          <a:p>
            <a:pPr lvl="0"/>
            <a:r>
              <a:rPr lang="en-US" sz="1200" kern="1200" dirty="0" smtClean="0">
                <a:solidFill>
                  <a:schemeClr val="tx1"/>
                </a:solidFill>
                <a:effectLst/>
                <a:latin typeface="+mn-lt"/>
                <a:ea typeface="+mn-ea"/>
                <a:cs typeface="+mn-cs"/>
              </a:rPr>
              <a:t>What do we already know about the need and possible solutions?</a:t>
            </a:r>
          </a:p>
          <a:p>
            <a:pPr lvl="0"/>
            <a:r>
              <a:rPr lang="en-US" sz="1200" kern="1200" dirty="0" smtClean="0">
                <a:solidFill>
                  <a:schemeClr val="tx1"/>
                </a:solidFill>
                <a:effectLst/>
                <a:latin typeface="+mn-lt"/>
                <a:ea typeface="+mn-ea"/>
                <a:cs typeface="+mn-cs"/>
              </a:rPr>
              <a:t>What additional information do we need?</a:t>
            </a:r>
          </a:p>
          <a:p>
            <a:endParaRPr lang="en-US" dirty="0"/>
          </a:p>
        </p:txBody>
      </p:sp>
      <p:sp>
        <p:nvSpPr>
          <p:cNvPr id="4" name="Slide Number Placeholder 3"/>
          <p:cNvSpPr>
            <a:spLocks noGrp="1"/>
          </p:cNvSpPr>
          <p:nvPr>
            <p:ph type="sldNum" sz="quarter" idx="10"/>
          </p:nvPr>
        </p:nvSpPr>
        <p:spPr/>
        <p:txBody>
          <a:bodyPr/>
          <a:lstStyle/>
          <a:p>
            <a:fld id="{657E923C-655B-4970-ADC7-393CF7E629CE}" type="slidenum">
              <a:rPr lang="en-US" smtClean="0"/>
              <a:pPr/>
              <a:t>12</a:t>
            </a:fld>
            <a:endParaRPr lang="en-US"/>
          </a:p>
        </p:txBody>
      </p:sp>
    </p:spTree>
    <p:extLst>
      <p:ext uri="{BB962C8B-B14F-4D97-AF65-F5344CB8AC3E}">
        <p14:creationId xmlns:p14="http://schemas.microsoft.com/office/powerpoint/2010/main" val="2632727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981200" y="2286000"/>
            <a:ext cx="6398079" cy="2133600"/>
          </a:xfrm>
          <a:prstGeom prst="rect">
            <a:avLst/>
          </a:prstGeom>
        </p:spPr>
        <p:txBody>
          <a:bodyPr/>
          <a:lstStyle>
            <a:lvl1pPr algn="r">
              <a:defRPr lang="en-US" sz="2800" b="1" kern="1200" dirty="0">
                <a:solidFill>
                  <a:schemeClr val="tx1"/>
                </a:solidFill>
                <a:latin typeface="+mj-lt"/>
                <a:ea typeface="+mj-ea"/>
                <a:cs typeface="Times New Roman" pitchFamily="18" charset="0"/>
              </a:defRPr>
            </a:lvl1pPr>
          </a:lstStyle>
          <a:p>
            <a:r>
              <a:rPr lang="en-US" dirty="0" smtClean="0"/>
              <a:t>Title</a:t>
            </a:r>
            <a:endParaRPr lang="en-US" dirty="0"/>
          </a:p>
        </p:txBody>
      </p:sp>
      <p:sp>
        <p:nvSpPr>
          <p:cNvPr id="8" name="Subtitle 2"/>
          <p:cNvSpPr>
            <a:spLocks noGrp="1"/>
          </p:cNvSpPr>
          <p:nvPr>
            <p:ph type="subTitle" idx="1" hasCustomPrompt="1"/>
          </p:nvPr>
        </p:nvSpPr>
        <p:spPr>
          <a:xfrm>
            <a:off x="1981201" y="4572000"/>
            <a:ext cx="6400800" cy="990600"/>
          </a:xfrm>
          <a:prstGeom prst="rect">
            <a:avLst/>
          </a:prstGeom>
        </p:spPr>
        <p:txBody>
          <a:bodyPr/>
          <a:lstStyle>
            <a:lvl1pPr marL="0" indent="0" algn="r">
              <a:buNone/>
              <a:defRPr lang="en-US" sz="1800" kern="900" dirty="0">
                <a:solidFill>
                  <a:schemeClr val="tx1">
                    <a:lumMod val="75000"/>
                    <a:lumOff val="25000"/>
                  </a:schemeClr>
                </a:solidFill>
                <a:latin typeface="+mj-lt"/>
                <a:ea typeface="+mn-ea"/>
                <a:cs typeface="Times New Roman" pitchFamily="18"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Author/Presenter</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B406A3-15DC-4984-9AE2-40F2098E7E54}" type="slidenum">
              <a:rPr lang="en-US" smtClean="0"/>
              <a:pPr/>
              <a:t>‹#›</a:t>
            </a:fld>
            <a:endParaRPr lang="en-US"/>
          </a:p>
        </p:txBody>
      </p:sp>
    </p:spTree>
    <p:extLst>
      <p:ext uri="{BB962C8B-B14F-4D97-AF65-F5344CB8AC3E}">
        <p14:creationId xmlns:p14="http://schemas.microsoft.com/office/powerpoint/2010/main" val="148054779"/>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1"/>
            <a:ext cx="2057400" cy="5973763"/>
          </a:xfrm>
        </p:spPr>
        <p:txBody>
          <a:bodyPr vert="eaVert"/>
          <a:lstStyle>
            <a:lvl1pPr>
              <a:defRPr>
                <a:solidFill>
                  <a:srgbClr val="095AA6"/>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52401"/>
            <a:ext cx="6019800" cy="5973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23CDCA-CE05-40E5-8B7B-8559673DA3CF}" type="slidenum">
              <a:rPr lang="en-US" smtClean="0"/>
              <a:pPr/>
              <a:t>‹#›</a:t>
            </a:fld>
            <a:endParaRPr lang="en-US"/>
          </a:p>
        </p:txBody>
      </p:sp>
    </p:spTree>
    <p:extLst>
      <p:ext uri="{BB962C8B-B14F-4D97-AF65-F5344CB8AC3E}">
        <p14:creationId xmlns:p14="http://schemas.microsoft.com/office/powerpoint/2010/main" val="2632227402"/>
      </p:ext>
    </p:extLst>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Slide Number Placeholder 2"/>
          <p:cNvSpPr>
            <a:spLocks noGrp="1"/>
          </p:cNvSpPr>
          <p:nvPr>
            <p:ph type="sldNum" sz="quarter" idx="10"/>
          </p:nvPr>
        </p:nvSpPr>
        <p:spPr>
          <a:xfrm>
            <a:off x="6553200" y="6356350"/>
            <a:ext cx="2133600" cy="365125"/>
          </a:xfrm>
          <a:prstGeom prst="rect">
            <a:avLst/>
          </a:prstGeom>
        </p:spPr>
        <p:txBody>
          <a:bodyPr/>
          <a:lstStyle/>
          <a:p>
            <a:fld id="{0E23CDCA-CE05-40E5-8B7B-8559673DA3CF}" type="slidenum">
              <a:rPr lang="en-US" smtClean="0"/>
              <a:pPr/>
              <a:t>‹#›</a:t>
            </a:fld>
            <a:endParaRPr lang="en-US"/>
          </a:p>
        </p:txBody>
      </p:sp>
    </p:spTree>
    <p:extLst>
      <p:ext uri="{BB962C8B-B14F-4D97-AF65-F5344CB8AC3E}">
        <p14:creationId xmlns:p14="http://schemas.microsoft.com/office/powerpoint/2010/main" val="3006595053"/>
      </p:ext>
    </p:extLst>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Slid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981200" y="2286000"/>
            <a:ext cx="6398079" cy="2133600"/>
          </a:xfrm>
          <a:prstGeom prst="rect">
            <a:avLst/>
          </a:prstGeom>
        </p:spPr>
        <p:txBody>
          <a:bodyPr/>
          <a:lstStyle>
            <a:lvl1pPr algn="r">
              <a:defRPr lang="en-US" sz="2800" b="1" kern="1200" dirty="0">
                <a:solidFill>
                  <a:schemeClr val="tx1"/>
                </a:solidFill>
                <a:latin typeface="+mj-lt"/>
                <a:ea typeface="+mj-ea"/>
                <a:cs typeface="Times New Roman" pitchFamily="18" charset="0"/>
              </a:defRPr>
            </a:lvl1pPr>
          </a:lstStyle>
          <a:p>
            <a:r>
              <a:rPr lang="en-US" dirty="0" smtClean="0"/>
              <a:t>Title</a:t>
            </a:r>
            <a:endParaRPr lang="en-US" dirty="0"/>
          </a:p>
        </p:txBody>
      </p:sp>
      <p:sp>
        <p:nvSpPr>
          <p:cNvPr id="8" name="Subtitle 2"/>
          <p:cNvSpPr>
            <a:spLocks noGrp="1"/>
          </p:cNvSpPr>
          <p:nvPr>
            <p:ph type="subTitle" idx="1" hasCustomPrompt="1"/>
          </p:nvPr>
        </p:nvSpPr>
        <p:spPr>
          <a:xfrm>
            <a:off x="1981201" y="4572000"/>
            <a:ext cx="6400800" cy="990600"/>
          </a:xfrm>
          <a:prstGeom prst="rect">
            <a:avLst/>
          </a:prstGeom>
        </p:spPr>
        <p:txBody>
          <a:bodyPr/>
          <a:lstStyle>
            <a:lvl1pPr marL="0" indent="0" algn="r">
              <a:buNone/>
              <a:defRPr lang="en-US" sz="1800" kern="900" dirty="0">
                <a:solidFill>
                  <a:schemeClr val="tx1">
                    <a:lumMod val="75000"/>
                    <a:lumOff val="25000"/>
                  </a:schemeClr>
                </a:solidFill>
                <a:latin typeface="+mj-lt"/>
                <a:ea typeface="+mn-ea"/>
                <a:cs typeface="Times New Roman" pitchFamily="18"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Author/Presenter</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B406A3-15DC-4984-9AE2-40F2098E7E54}" type="slidenum">
              <a:rPr lang="en-US" smtClean="0"/>
              <a:pPr/>
              <a:t>‹#›</a:t>
            </a:fld>
            <a:endParaRPr lang="en-US"/>
          </a:p>
        </p:txBody>
      </p:sp>
    </p:spTree>
    <p:extLst>
      <p:ext uri="{BB962C8B-B14F-4D97-AF65-F5344CB8AC3E}">
        <p14:creationId xmlns:p14="http://schemas.microsoft.com/office/powerpoint/2010/main" val="148054779"/>
      </p:ext>
    </p:extLst>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1DD81177-790A-4500-A68C-BDC50F079044}" type="datetimeFigureOut">
              <a:rPr lang="en-US" smtClean="0"/>
              <a:pPr/>
              <a:t>10/14/13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1AB406A3-15DC-4984-9AE2-40F2098E7E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D81177-790A-4500-A68C-BDC50F079044}" type="datetimeFigureOut">
              <a:rPr lang="en-US" smtClean="0"/>
              <a:pPr/>
              <a:t>10/14/13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AB406A3-15DC-4984-9AE2-40F2098E7E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1DD81177-790A-4500-A68C-BDC50F079044}" type="datetimeFigureOut">
              <a:rPr lang="en-US" smtClean="0"/>
              <a:pPr/>
              <a:t>10/14/13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1AB406A3-15DC-4984-9AE2-40F2098E7E5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solidFill>
                  <a:srgbClr val="095AA6"/>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lnSpc>
                <a:spcPct val="90000"/>
              </a:lnSpc>
              <a:spcAft>
                <a:spcPts val="600"/>
              </a:spcAft>
              <a:defRPr/>
            </a:lvl1pPr>
            <a:lvl2pPr>
              <a:lnSpc>
                <a:spcPct val="90000"/>
              </a:lnSpc>
              <a:spcAft>
                <a:spcPts val="600"/>
              </a:spcAft>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23CDCA-CE05-40E5-8B7B-8559673DA3CF}" type="slidenum">
              <a:rPr lang="en-US" smtClean="0"/>
              <a:pPr/>
              <a:t>‹#›</a:t>
            </a:fld>
            <a:endParaRPr lang="en-US"/>
          </a:p>
        </p:txBody>
      </p:sp>
    </p:spTree>
    <p:extLst>
      <p:ext uri="{BB962C8B-B14F-4D97-AF65-F5344CB8AC3E}">
        <p14:creationId xmlns:p14="http://schemas.microsoft.com/office/powerpoint/2010/main" val="2463143066"/>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solidFill>
                  <a:srgbClr val="095AA6"/>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219200"/>
            <a:ext cx="4038600" cy="49530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19200"/>
            <a:ext cx="4038600" cy="49530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23CDCA-CE05-40E5-8B7B-8559673DA3CF}" type="slidenum">
              <a:rPr lang="en-US" smtClean="0"/>
              <a:pPr/>
              <a:t>‹#›</a:t>
            </a:fld>
            <a:endParaRPr lang="en-US"/>
          </a:p>
        </p:txBody>
      </p:sp>
    </p:spTree>
    <p:extLst>
      <p:ext uri="{BB962C8B-B14F-4D97-AF65-F5344CB8AC3E}">
        <p14:creationId xmlns:p14="http://schemas.microsoft.com/office/powerpoint/2010/main" val="3288416092"/>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lstStyle>
            <a:lvl1pPr>
              <a:defRPr>
                <a:solidFill>
                  <a:srgbClr val="095AA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60375" y="1101726"/>
            <a:ext cx="4040188" cy="879475"/>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60375" y="1981200"/>
            <a:ext cx="4040188" cy="4114800"/>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2" y="1101726"/>
            <a:ext cx="4041775" cy="879475"/>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8202" y="1981200"/>
            <a:ext cx="4041775" cy="4114800"/>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1"/>
          <p:cNvSpPr>
            <a:spLocks noGrp="1"/>
          </p:cNvSpPr>
          <p:nvPr>
            <p:ph type="sldNum" sz="quarter" idx="10"/>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23CDCA-CE05-40E5-8B7B-8559673DA3CF}" type="slidenum">
              <a:rPr lang="en-US" smtClean="0"/>
              <a:pPr/>
              <a:t>‹#›</a:t>
            </a:fld>
            <a:endParaRPr lang="en-US"/>
          </a:p>
        </p:txBody>
      </p:sp>
    </p:spTree>
    <p:extLst>
      <p:ext uri="{BB962C8B-B14F-4D97-AF65-F5344CB8AC3E}">
        <p14:creationId xmlns:p14="http://schemas.microsoft.com/office/powerpoint/2010/main" val="2273671957"/>
      </p:ext>
    </p:extLst>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solidFill>
                  <a:srgbClr val="095AA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853113"/>
          </a:xfrm>
        </p:spPr>
        <p:txBody>
          <a:bodyPr/>
          <a:lstStyle>
            <a:lvl1pPr>
              <a:defRPr sz="2400">
                <a:solidFill>
                  <a:srgbClr val="095AA6"/>
                </a:solidFill>
              </a:defRPr>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23CDCA-CE05-40E5-8B7B-8559673DA3CF}" type="slidenum">
              <a:rPr lang="en-US" smtClean="0"/>
              <a:pPr/>
              <a:t>‹#›</a:t>
            </a:fld>
            <a:endParaRPr lang="en-US"/>
          </a:p>
        </p:txBody>
      </p:sp>
    </p:spTree>
    <p:extLst>
      <p:ext uri="{BB962C8B-B14F-4D97-AF65-F5344CB8AC3E}">
        <p14:creationId xmlns:p14="http://schemas.microsoft.com/office/powerpoint/2010/main" val="619675393"/>
      </p:ext>
    </p:extLst>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solidFill>
                  <a:srgbClr val="095AA6"/>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838200"/>
            <a:ext cx="5486400" cy="38893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23CDCA-CE05-40E5-8B7B-8559673DA3CF}" type="slidenum">
              <a:rPr lang="en-US" smtClean="0"/>
              <a:pPr/>
              <a:t>‹#›</a:t>
            </a:fld>
            <a:endParaRPr lang="en-US"/>
          </a:p>
        </p:txBody>
      </p:sp>
    </p:spTree>
    <p:extLst>
      <p:ext uri="{BB962C8B-B14F-4D97-AF65-F5344CB8AC3E}">
        <p14:creationId xmlns:p14="http://schemas.microsoft.com/office/powerpoint/2010/main" val="4089681155"/>
      </p:ext>
    </p:extLst>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95AA6"/>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23CDCA-CE05-40E5-8B7B-8559673DA3CF}" type="slidenum">
              <a:rPr lang="en-US" smtClean="0"/>
              <a:pPr/>
              <a:t>‹#›</a:t>
            </a:fld>
            <a:endParaRPr lang="en-US"/>
          </a:p>
        </p:txBody>
      </p:sp>
    </p:spTree>
    <p:extLst>
      <p:ext uri="{BB962C8B-B14F-4D97-AF65-F5344CB8AC3E}">
        <p14:creationId xmlns:p14="http://schemas.microsoft.com/office/powerpoint/2010/main" val="3572533803"/>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theme" Target="../theme/theme2.xml"/><Relationship Id="rId12" Type="http://schemas.openxmlformats.org/officeDocument/2006/relationships/image" Target="../media/image2.png"/><Relationship Id="rId1" Type="http://schemas.openxmlformats.org/officeDocument/2006/relationships/slideLayout" Target="../slideLayouts/slideLayout4.xml"/><Relationship Id="rId2" Type="http://schemas.openxmlformats.org/officeDocument/2006/relationships/slideLayout" Target="../slideLayouts/slideLayout5.xml"/><Relationship Id="rId3" Type="http://schemas.openxmlformats.org/officeDocument/2006/relationships/slideLayout" Target="../slideLayouts/slideLayout6.xml"/><Relationship Id="rId4" Type="http://schemas.openxmlformats.org/officeDocument/2006/relationships/slideLayout" Target="../slideLayouts/slideLayout7.xml"/><Relationship Id="rId5" Type="http://schemas.openxmlformats.org/officeDocument/2006/relationships/slideLayout" Target="../slideLayouts/slideLayout8.xml"/><Relationship Id="rId6" Type="http://schemas.openxmlformats.org/officeDocument/2006/relationships/slideLayout" Target="../slideLayouts/slideLayout9.xml"/><Relationship Id="rId7" Type="http://schemas.openxmlformats.org/officeDocument/2006/relationships/slideLayout" Target="../slideLayouts/slideLayout10.xml"/><Relationship Id="rId8" Type="http://schemas.openxmlformats.org/officeDocument/2006/relationships/slideLayout" Target="../slideLayouts/slideLayout11.xml"/><Relationship Id="rId9" Type="http://schemas.openxmlformats.org/officeDocument/2006/relationships/slideLayout" Target="../slideLayouts/slideLayout12.xml"/><Relationship Id="rId10"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0" y="304800"/>
            <a:ext cx="1951038"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7" name="Straight Connector 16"/>
          <p:cNvCxnSpPr/>
          <p:nvPr/>
        </p:nvCxnSpPr>
        <p:spPr>
          <a:xfrm>
            <a:off x="2819400" y="304800"/>
            <a:ext cx="0" cy="1447800"/>
          </a:xfrm>
          <a:prstGeom prst="line">
            <a:avLst/>
          </a:prstGeom>
          <a:noFill/>
          <a:ln w="9525" cap="flat" cmpd="sng" algn="ctr">
            <a:solidFill>
              <a:srgbClr val="92D050"/>
            </a:solidFill>
            <a:prstDash val="solid"/>
          </a:ln>
          <a:effectLst/>
        </p:spPr>
      </p:cxnSp>
      <p:cxnSp>
        <p:nvCxnSpPr>
          <p:cNvPr id="18" name="Straight Connector 17"/>
          <p:cNvCxnSpPr/>
          <p:nvPr/>
        </p:nvCxnSpPr>
        <p:spPr>
          <a:xfrm>
            <a:off x="685800" y="2057400"/>
            <a:ext cx="7696200" cy="0"/>
          </a:xfrm>
          <a:prstGeom prst="line">
            <a:avLst/>
          </a:prstGeom>
          <a:noFill/>
          <a:ln w="9525" cap="flat" cmpd="sng" algn="ctr">
            <a:solidFill>
              <a:srgbClr val="92D050"/>
            </a:solidFill>
            <a:prstDash val="solid"/>
          </a:ln>
          <a:effectLst/>
        </p:spPr>
      </p:cxnSp>
      <p:sp>
        <p:nvSpPr>
          <p:cNvPr id="5"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B406A3-15DC-4984-9AE2-40F2098E7E54}" type="slidenum">
              <a:rPr lang="en-US" smtClean="0"/>
              <a:pPr/>
              <a:t>‹#›</a:t>
            </a:fld>
            <a:endParaRPr lang="en-US"/>
          </a:p>
        </p:txBody>
      </p:sp>
    </p:spTree>
    <p:extLst>
      <p:ext uri="{BB962C8B-B14F-4D97-AF65-F5344CB8AC3E}">
        <p14:creationId xmlns:p14="http://schemas.microsoft.com/office/powerpoint/2010/main" val="30156001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457200" y="762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8" name="Rectangle 4"/>
          <p:cNvSpPr>
            <a:spLocks noGrp="1" noChangeArrowheads="1"/>
          </p:cNvSpPr>
          <p:nvPr>
            <p:ph type="body" idx="1"/>
          </p:nvPr>
        </p:nvSpPr>
        <p:spPr bwMode="auto">
          <a:xfrm>
            <a:off x="457200" y="106680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30" name="Line 6"/>
          <p:cNvSpPr>
            <a:spLocks noChangeShapeType="1"/>
          </p:cNvSpPr>
          <p:nvPr/>
        </p:nvSpPr>
        <p:spPr bwMode="auto">
          <a:xfrm>
            <a:off x="457200" y="762000"/>
            <a:ext cx="8229600" cy="0"/>
          </a:xfrm>
          <a:prstGeom prst="line">
            <a:avLst/>
          </a:prstGeom>
          <a:noFill/>
          <a:ln w="28575">
            <a:solidFill>
              <a:srgbClr val="8CC329"/>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dirty="0">
              <a:solidFill>
                <a:srgbClr val="4D4D4D"/>
              </a:solidFill>
            </a:endParaRPr>
          </a:p>
        </p:txBody>
      </p:sp>
      <p:sp>
        <p:nvSpPr>
          <p:cNvPr id="1031" name="Oval 7"/>
          <p:cNvSpPr>
            <a:spLocks noChangeArrowheads="1"/>
          </p:cNvSpPr>
          <p:nvPr/>
        </p:nvSpPr>
        <p:spPr bwMode="auto">
          <a:xfrm>
            <a:off x="8801100" y="723900"/>
            <a:ext cx="76200" cy="76200"/>
          </a:xfrm>
          <a:prstGeom prst="ellipse">
            <a:avLst/>
          </a:prstGeom>
          <a:solidFill>
            <a:srgbClr val="8CC741"/>
          </a:solidFill>
          <a:ln w="12700" algn="ctr">
            <a:solidFill>
              <a:srgbClr val="8CC741"/>
            </a:solidFill>
            <a:round/>
            <a:headEnd/>
            <a:tailEnd/>
          </a:ln>
        </p:spPr>
        <p:txBody>
          <a:bodyPr wrap="none" anchor="ctr"/>
          <a:lstStyle/>
          <a:p>
            <a:pPr algn="ctr" fontAlgn="base">
              <a:lnSpc>
                <a:spcPct val="95000"/>
              </a:lnSpc>
              <a:spcBef>
                <a:spcPct val="50000"/>
              </a:spcBef>
              <a:spcAft>
                <a:spcPct val="0"/>
              </a:spcAft>
              <a:buClr>
                <a:srgbClr val="F0776A"/>
              </a:buClr>
            </a:pPr>
            <a:endParaRPr lang="en-US" sz="2000" dirty="0">
              <a:solidFill>
                <a:srgbClr val="4D4D4D"/>
              </a:solidFill>
            </a:endParaRPr>
          </a:p>
        </p:txBody>
      </p:sp>
      <p:pic>
        <p:nvPicPr>
          <p:cNvPr id="9" name="Picture 2" descr="REL-CNA-ForShortBriefOnly"/>
          <p:cNvPicPr>
            <a:picLocks noChangeAspect="1" noChangeArrowheads="1"/>
          </p:cNvPicPr>
          <p:nvPr/>
        </p:nvPicPr>
        <p:blipFill rotWithShape="1">
          <a:blip r:embed="rId12" cstate="print">
            <a:extLst>
              <a:ext uri="{28A0092B-C50C-407E-A947-70E740481C1C}">
                <a14:useLocalDpi xmlns:a14="http://schemas.microsoft.com/office/drawing/2010/main" val="0"/>
              </a:ext>
            </a:extLst>
          </a:blip>
          <a:srcRect l="-2"/>
          <a:stretch/>
        </p:blipFill>
        <p:spPr bwMode="auto">
          <a:xfrm>
            <a:off x="152400" y="5836783"/>
            <a:ext cx="1574070" cy="908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Calibri" panose="020F0502020204030204" pitchFamily="34" charset="0"/>
              </a:defRPr>
            </a:lvl1pPr>
          </a:lstStyle>
          <a:p>
            <a:fld id="{0E23CDCA-CE05-40E5-8B7B-8559673DA3CF}" type="slidenum">
              <a:rPr lang="en-US" smtClean="0"/>
              <a:pPr/>
              <a:t>‹#›</a:t>
            </a:fld>
            <a:endParaRPr lang="en-US" dirty="0"/>
          </a:p>
        </p:txBody>
      </p:sp>
    </p:spTree>
    <p:extLst>
      <p:ext uri="{BB962C8B-B14F-4D97-AF65-F5344CB8AC3E}">
        <p14:creationId xmlns:p14="http://schemas.microsoft.com/office/powerpoint/2010/main" val="2054354854"/>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Lst>
  <p:timing>
    <p:tnLst>
      <p:par>
        <p:cTn xmlns:p14="http://schemas.microsoft.com/office/powerpoint/2010/main" id="1" dur="indefinite" restart="never" nodeType="tmRoot"/>
      </p:par>
    </p:tnLst>
  </p:timing>
  <p:hf hdr="0" ftr="0" dt="0"/>
  <p:txStyles>
    <p:titleStyle>
      <a:lvl1pPr algn="l" rtl="0" eaLnBrk="1" fontAlgn="base" hangingPunct="1">
        <a:spcBef>
          <a:spcPct val="0"/>
        </a:spcBef>
        <a:spcAft>
          <a:spcPct val="0"/>
        </a:spcAft>
        <a:defRPr sz="2800" baseline="0">
          <a:solidFill>
            <a:srgbClr val="095AA6"/>
          </a:solidFill>
          <a:latin typeface="Calibri" panose="020F0502020204030204" pitchFamily="34" charset="0"/>
          <a:ea typeface="+mj-ea"/>
          <a:cs typeface="+mj-cs"/>
        </a:defRPr>
      </a:lvl1pPr>
      <a:lvl2pPr algn="l" rtl="0" eaLnBrk="1" fontAlgn="base" hangingPunct="1">
        <a:spcBef>
          <a:spcPct val="0"/>
        </a:spcBef>
        <a:spcAft>
          <a:spcPct val="0"/>
        </a:spcAft>
        <a:defRPr sz="2800">
          <a:solidFill>
            <a:srgbClr val="525759"/>
          </a:solidFill>
          <a:latin typeface="Arial" charset="0"/>
          <a:ea typeface="ＭＳ Ｐゴシック" pitchFamily="34" charset="-128"/>
        </a:defRPr>
      </a:lvl2pPr>
      <a:lvl3pPr algn="l" rtl="0" eaLnBrk="1" fontAlgn="base" hangingPunct="1">
        <a:spcBef>
          <a:spcPct val="0"/>
        </a:spcBef>
        <a:spcAft>
          <a:spcPct val="0"/>
        </a:spcAft>
        <a:defRPr sz="2800">
          <a:solidFill>
            <a:srgbClr val="525759"/>
          </a:solidFill>
          <a:latin typeface="Arial" charset="0"/>
          <a:ea typeface="ＭＳ Ｐゴシック" pitchFamily="34" charset="-128"/>
        </a:defRPr>
      </a:lvl3pPr>
      <a:lvl4pPr algn="l" rtl="0" eaLnBrk="1" fontAlgn="base" hangingPunct="1">
        <a:spcBef>
          <a:spcPct val="0"/>
        </a:spcBef>
        <a:spcAft>
          <a:spcPct val="0"/>
        </a:spcAft>
        <a:defRPr sz="2800">
          <a:solidFill>
            <a:srgbClr val="525759"/>
          </a:solidFill>
          <a:latin typeface="Arial" charset="0"/>
          <a:ea typeface="ＭＳ Ｐゴシック" pitchFamily="34" charset="-128"/>
        </a:defRPr>
      </a:lvl4pPr>
      <a:lvl5pPr algn="l" rtl="0" eaLnBrk="1" fontAlgn="base" hangingPunct="1">
        <a:spcBef>
          <a:spcPct val="0"/>
        </a:spcBef>
        <a:spcAft>
          <a:spcPct val="0"/>
        </a:spcAft>
        <a:defRPr sz="2800">
          <a:solidFill>
            <a:srgbClr val="525759"/>
          </a:solidFill>
          <a:latin typeface="Arial" charset="0"/>
          <a:ea typeface="ＭＳ Ｐゴシック" pitchFamily="34" charset="-128"/>
        </a:defRPr>
      </a:lvl5pPr>
      <a:lvl6pPr marL="457200" algn="l" rtl="0" eaLnBrk="1" fontAlgn="base" hangingPunct="1">
        <a:spcBef>
          <a:spcPct val="0"/>
        </a:spcBef>
        <a:spcAft>
          <a:spcPct val="0"/>
        </a:spcAft>
        <a:defRPr sz="2800">
          <a:solidFill>
            <a:srgbClr val="525759"/>
          </a:solidFill>
          <a:latin typeface="Arial" charset="0"/>
          <a:ea typeface="ＭＳ Ｐゴシック" pitchFamily="34" charset="-128"/>
        </a:defRPr>
      </a:lvl6pPr>
      <a:lvl7pPr marL="914400" algn="l" rtl="0" eaLnBrk="1" fontAlgn="base" hangingPunct="1">
        <a:spcBef>
          <a:spcPct val="0"/>
        </a:spcBef>
        <a:spcAft>
          <a:spcPct val="0"/>
        </a:spcAft>
        <a:defRPr sz="2800">
          <a:solidFill>
            <a:srgbClr val="525759"/>
          </a:solidFill>
          <a:latin typeface="Arial" charset="0"/>
          <a:ea typeface="ＭＳ Ｐゴシック" pitchFamily="34" charset="-128"/>
        </a:defRPr>
      </a:lvl7pPr>
      <a:lvl8pPr marL="1371600" algn="l" rtl="0" eaLnBrk="1" fontAlgn="base" hangingPunct="1">
        <a:spcBef>
          <a:spcPct val="0"/>
        </a:spcBef>
        <a:spcAft>
          <a:spcPct val="0"/>
        </a:spcAft>
        <a:defRPr sz="2800">
          <a:solidFill>
            <a:srgbClr val="525759"/>
          </a:solidFill>
          <a:latin typeface="Arial" charset="0"/>
          <a:ea typeface="ＭＳ Ｐゴシック" pitchFamily="34" charset="-128"/>
        </a:defRPr>
      </a:lvl8pPr>
      <a:lvl9pPr marL="1828800" algn="l" rtl="0" eaLnBrk="1" fontAlgn="base" hangingPunct="1">
        <a:spcBef>
          <a:spcPct val="0"/>
        </a:spcBef>
        <a:spcAft>
          <a:spcPct val="0"/>
        </a:spcAft>
        <a:defRPr sz="2800">
          <a:solidFill>
            <a:srgbClr val="525759"/>
          </a:solidFill>
          <a:latin typeface="Arial" charset="0"/>
          <a:ea typeface="ＭＳ Ｐゴシック" pitchFamily="34" charset="-128"/>
        </a:defRPr>
      </a:lvl9pPr>
    </p:titleStyle>
    <p:bodyStyle>
      <a:lvl1pPr marL="342900" indent="-342900" algn="l" rtl="0" eaLnBrk="1" fontAlgn="base" hangingPunct="1">
        <a:spcBef>
          <a:spcPct val="20000"/>
        </a:spcBef>
        <a:spcAft>
          <a:spcPct val="0"/>
        </a:spcAft>
        <a:buClr>
          <a:srgbClr val="8CC329"/>
        </a:buClr>
        <a:buChar char="•"/>
        <a:defRPr sz="2000">
          <a:solidFill>
            <a:srgbClr val="525759"/>
          </a:solidFill>
          <a:latin typeface="Calibri" panose="020F0502020204030204" pitchFamily="34" charset="0"/>
          <a:ea typeface="+mn-ea"/>
          <a:cs typeface="+mn-cs"/>
        </a:defRPr>
      </a:lvl1pPr>
      <a:lvl2pPr marL="742950" indent="-285750" algn="l" rtl="0" eaLnBrk="1" fontAlgn="base" hangingPunct="1">
        <a:spcBef>
          <a:spcPct val="20000"/>
        </a:spcBef>
        <a:spcAft>
          <a:spcPct val="0"/>
        </a:spcAft>
        <a:buClr>
          <a:srgbClr val="8CC741"/>
        </a:buClr>
        <a:buFont typeface="Arial" charset="0"/>
        <a:buChar char="–"/>
        <a:defRPr>
          <a:solidFill>
            <a:srgbClr val="525759"/>
          </a:solidFill>
          <a:latin typeface="Calibri" panose="020F0502020204030204" pitchFamily="34" charset="0"/>
        </a:defRPr>
      </a:lvl2pPr>
      <a:lvl3pPr marL="1143000" indent="-228600" algn="l" rtl="0" eaLnBrk="1" fontAlgn="base" hangingPunct="1">
        <a:spcBef>
          <a:spcPct val="20000"/>
        </a:spcBef>
        <a:spcAft>
          <a:spcPct val="0"/>
        </a:spcAft>
        <a:buClr>
          <a:srgbClr val="8CC741"/>
        </a:buClr>
        <a:buFont typeface="Wingdings" pitchFamily="2" charset="2"/>
        <a:buChar char="§"/>
        <a:defRPr sz="1600">
          <a:solidFill>
            <a:srgbClr val="525759"/>
          </a:solidFill>
          <a:latin typeface="Calibri" panose="020F0502020204030204" pitchFamily="34" charset="0"/>
        </a:defRPr>
      </a:lvl3pPr>
      <a:lvl4pPr marL="1600200" indent="-228600" algn="l" rtl="0" eaLnBrk="1" fontAlgn="base" hangingPunct="1">
        <a:spcBef>
          <a:spcPct val="20000"/>
        </a:spcBef>
        <a:spcAft>
          <a:spcPct val="0"/>
        </a:spcAft>
        <a:buClr>
          <a:srgbClr val="8CC741"/>
        </a:buClr>
        <a:buFont typeface="Wingdings" pitchFamily="2" charset="2"/>
        <a:buChar char="Ø"/>
        <a:defRPr sz="1400">
          <a:solidFill>
            <a:srgbClr val="525759"/>
          </a:solidFill>
          <a:latin typeface="Calibri" panose="020F0502020204030204" pitchFamily="34" charset="0"/>
        </a:defRPr>
      </a:lvl4pPr>
      <a:lvl5pPr marL="2057400" indent="-228600" algn="l" rtl="0" eaLnBrk="1" fontAlgn="base" hangingPunct="1">
        <a:spcBef>
          <a:spcPct val="20000"/>
        </a:spcBef>
        <a:spcAft>
          <a:spcPct val="0"/>
        </a:spcAft>
        <a:buClr>
          <a:srgbClr val="8CC741"/>
        </a:buClr>
        <a:buChar char="»"/>
        <a:defRPr sz="1200">
          <a:solidFill>
            <a:srgbClr val="525759"/>
          </a:solidFill>
          <a:latin typeface="Calibri" panose="020F0502020204030204" pitchFamily="34" charset="0"/>
        </a:defRPr>
      </a:lvl5pPr>
      <a:lvl6pPr marL="2514600" indent="-228600" algn="l" rtl="0" eaLnBrk="1" fontAlgn="base" hangingPunct="1">
        <a:spcBef>
          <a:spcPct val="20000"/>
        </a:spcBef>
        <a:spcAft>
          <a:spcPct val="0"/>
        </a:spcAft>
        <a:buClr>
          <a:srgbClr val="8CC741"/>
        </a:buClr>
        <a:buChar char="»"/>
        <a:defRPr sz="1200">
          <a:solidFill>
            <a:srgbClr val="525759"/>
          </a:solidFill>
          <a:latin typeface="+mn-lt"/>
        </a:defRPr>
      </a:lvl6pPr>
      <a:lvl7pPr marL="2971800" indent="-228600" algn="l" rtl="0" eaLnBrk="1" fontAlgn="base" hangingPunct="1">
        <a:spcBef>
          <a:spcPct val="20000"/>
        </a:spcBef>
        <a:spcAft>
          <a:spcPct val="0"/>
        </a:spcAft>
        <a:buClr>
          <a:srgbClr val="8CC741"/>
        </a:buClr>
        <a:buChar char="»"/>
        <a:defRPr sz="1200">
          <a:solidFill>
            <a:srgbClr val="525759"/>
          </a:solidFill>
          <a:latin typeface="+mn-lt"/>
        </a:defRPr>
      </a:lvl7pPr>
      <a:lvl8pPr marL="3429000" indent="-228600" algn="l" rtl="0" eaLnBrk="1" fontAlgn="base" hangingPunct="1">
        <a:spcBef>
          <a:spcPct val="20000"/>
        </a:spcBef>
        <a:spcAft>
          <a:spcPct val="0"/>
        </a:spcAft>
        <a:buClr>
          <a:srgbClr val="8CC741"/>
        </a:buClr>
        <a:buChar char="»"/>
        <a:defRPr sz="1200">
          <a:solidFill>
            <a:srgbClr val="525759"/>
          </a:solidFill>
          <a:latin typeface="+mn-lt"/>
        </a:defRPr>
      </a:lvl8pPr>
      <a:lvl9pPr marL="3886200" indent="-228600" algn="l" rtl="0" eaLnBrk="1" fontAlgn="base" hangingPunct="1">
        <a:spcBef>
          <a:spcPct val="20000"/>
        </a:spcBef>
        <a:spcAft>
          <a:spcPct val="0"/>
        </a:spcAft>
        <a:buClr>
          <a:srgbClr val="8CC741"/>
        </a:buClr>
        <a:buChar char="»"/>
        <a:defRPr sz="1200">
          <a:solidFill>
            <a:srgbClr val="52575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4" Type="http://schemas.openxmlformats.org/officeDocument/2006/relationships/package" Target="../embeddings/Microsoft_Excel_Sheet1.xlsx"/><Relationship Id="rId5" Type="http://schemas.openxmlformats.org/officeDocument/2006/relationships/image" Target="../media/image3.emf"/><Relationship Id="rId6" Type="http://schemas.openxmlformats.org/officeDocument/2006/relationships/package" Target="../embeddings/Microsoft_Excel_Sheet2.xlsx"/><Relationship Id="rId7" Type="http://schemas.openxmlformats.org/officeDocument/2006/relationships/image" Target="../media/image4.emf"/><Relationship Id="rId1" Type="http://schemas.openxmlformats.org/officeDocument/2006/relationships/vmlDrawing" Target="../drawings/vmlDrawing1.vml"/><Relationship Id="rId2"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3" Type="http://schemas.openxmlformats.org/officeDocument/2006/relationships/hyperlink" Target="mailto:stephanie@magnoliaconsulting.org" TargetMode="External"/><Relationship Id="rId4" Type="http://schemas.openxmlformats.org/officeDocument/2006/relationships/hyperlink" Target="mailto:mary@magnoliaconsulting.org" TargetMode="External"/><Relationship Id="rId5" Type="http://schemas.openxmlformats.org/officeDocument/2006/relationships/hyperlink" Target="http://www.relappalachia.org" TargetMode="External"/><Relationship Id="rId6" Type="http://schemas.openxmlformats.org/officeDocument/2006/relationships/hyperlink" Target="http://www.magnoliaconsulting.org" TargetMode="External"/><Relationship Id="rId1" Type="http://schemas.openxmlformats.org/officeDocument/2006/relationships/slideLayout" Target="../slideLayouts/slideLayout4.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286000"/>
            <a:ext cx="7312479" cy="1524000"/>
          </a:xfrm>
        </p:spPr>
        <p:txBody>
          <a:bodyPr>
            <a:normAutofit/>
          </a:bodyPr>
          <a:lstStyle/>
          <a:p>
            <a:r>
              <a:rPr lang="en-US" dirty="0"/>
              <a:t>A Framework for Assessing Needs </a:t>
            </a:r>
            <a:r>
              <a:rPr lang="en-US" dirty="0" smtClean="0"/>
              <a:t>Across </a:t>
            </a:r>
            <a:r>
              <a:rPr lang="en-US" dirty="0"/>
              <a:t>Multiple States, Stakeholders, and Topic Areas</a:t>
            </a:r>
          </a:p>
        </p:txBody>
      </p:sp>
      <p:sp>
        <p:nvSpPr>
          <p:cNvPr id="3" name="Subtitle 2"/>
          <p:cNvSpPr>
            <a:spLocks noGrp="1"/>
          </p:cNvSpPr>
          <p:nvPr>
            <p:ph type="subTitle" idx="1"/>
          </p:nvPr>
        </p:nvSpPr>
        <p:spPr>
          <a:xfrm>
            <a:off x="1981200" y="4038600"/>
            <a:ext cx="6400800" cy="1828800"/>
          </a:xfrm>
        </p:spPr>
        <p:txBody>
          <a:bodyPr>
            <a:normAutofit/>
          </a:bodyPr>
          <a:lstStyle/>
          <a:p>
            <a:r>
              <a:rPr lang="en-US" dirty="0" smtClean="0"/>
              <a:t>Stephanie Wilkerson </a:t>
            </a:r>
          </a:p>
          <a:p>
            <a:r>
              <a:rPr lang="en-US" dirty="0" smtClean="0"/>
              <a:t>&amp; Mary </a:t>
            </a:r>
            <a:r>
              <a:rPr lang="en-US" dirty="0" err="1" smtClean="0"/>
              <a:t>Styers</a:t>
            </a:r>
            <a:endParaRPr lang="en-US" dirty="0" smtClean="0"/>
          </a:p>
          <a:p>
            <a:r>
              <a:rPr lang="en-US" dirty="0" smtClean="0"/>
              <a:t>REL Appalachia</a:t>
            </a:r>
          </a:p>
          <a:p>
            <a:endParaRPr lang="en-US" dirty="0"/>
          </a:p>
          <a:p>
            <a:r>
              <a:rPr lang="en-US" sz="1600" dirty="0" smtClean="0"/>
              <a:t>American Evaluation Association Conference, October 16, 2013</a:t>
            </a:r>
          </a:p>
        </p:txBody>
      </p:sp>
    </p:spTree>
    <p:extLst>
      <p:ext uri="{BB962C8B-B14F-4D97-AF65-F5344CB8AC3E}">
        <p14:creationId xmlns:p14="http://schemas.microsoft.com/office/powerpoint/2010/main" val="271506469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Define the Need</a:t>
            </a:r>
            <a:endParaRPr lang="en-US" dirty="0"/>
          </a:p>
        </p:txBody>
      </p:sp>
      <p:sp>
        <p:nvSpPr>
          <p:cNvPr id="3" name="Content Placeholder 2"/>
          <p:cNvSpPr>
            <a:spLocks noGrp="1"/>
          </p:cNvSpPr>
          <p:nvPr>
            <p:ph idx="1"/>
          </p:nvPr>
        </p:nvSpPr>
        <p:spPr>
          <a:xfrm>
            <a:off x="457200" y="1066800"/>
            <a:ext cx="8229600" cy="5105400"/>
          </a:xfrm>
        </p:spPr>
        <p:txBody>
          <a:bodyPr>
            <a:normAutofit/>
          </a:bodyPr>
          <a:lstStyle/>
          <a:p>
            <a:r>
              <a:rPr lang="en-US" dirty="0"/>
              <a:t>This step addresses the following questions:</a:t>
            </a:r>
          </a:p>
          <a:p>
            <a:pPr lvl="1"/>
            <a:r>
              <a:rPr lang="en-US" dirty="0"/>
              <a:t>What need is identified? </a:t>
            </a:r>
          </a:p>
          <a:p>
            <a:pPr lvl="1"/>
            <a:r>
              <a:rPr lang="en-US" dirty="0"/>
              <a:t>Is the need clearly defined? </a:t>
            </a:r>
          </a:p>
          <a:p>
            <a:pPr lvl="1"/>
            <a:r>
              <a:rPr lang="en-US" dirty="0"/>
              <a:t>What do stakeholders perceive as possible solutions for addressing this need?</a:t>
            </a:r>
          </a:p>
          <a:p>
            <a:r>
              <a:rPr lang="en-US" dirty="0" smtClean="0"/>
              <a:t>What we did:</a:t>
            </a:r>
          </a:p>
          <a:p>
            <a:pPr lvl="1"/>
            <a:r>
              <a:rPr lang="en-US" dirty="0" smtClean="0"/>
              <a:t>Conducted fishbone activity with Governing Board </a:t>
            </a:r>
          </a:p>
          <a:p>
            <a:pPr lvl="1"/>
            <a:r>
              <a:rPr lang="en-US" dirty="0" smtClean="0"/>
              <a:t>Added these questions to REL Appalachia’s internal database</a:t>
            </a:r>
          </a:p>
          <a:p>
            <a:pPr lvl="1"/>
            <a:r>
              <a:rPr lang="en-US" dirty="0" smtClean="0"/>
              <a:t>Used multiple data sources</a:t>
            </a:r>
            <a:endParaRPr lang="en-US" dirty="0"/>
          </a:p>
        </p:txBody>
      </p:sp>
    </p:spTree>
    <p:extLst>
      <p:ext uri="{BB962C8B-B14F-4D97-AF65-F5344CB8AC3E}">
        <p14:creationId xmlns:p14="http://schemas.microsoft.com/office/powerpoint/2010/main" val="40768577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1" end="1"/>
                                            </p:tx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6" dur="500"/>
                                        <p:tgtEl>
                                          <p:spTgt spid="3">
                                            <p:txEl>
                                              <p:pRg st="2" end="2"/>
                                            </p:txEl>
                                          </p:spTgt>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4" end="4"/>
                                            </p:txEl>
                                          </p:spTgt>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0" dur="500"/>
                                        <p:tgtEl>
                                          <p:spTgt spid="3">
                                            <p:txEl>
                                              <p:pRg st="5" end="5"/>
                                            </p:txEl>
                                          </p:spTgt>
                                        </p:tgtEl>
                                      </p:cBhvr>
                                    </p:animEffect>
                                  </p:childTnLst>
                                </p:cTn>
                              </p:par>
                              <p:par>
                                <p:cTn id="31" presetID="1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34" dur="500"/>
                                        <p:tgtEl>
                                          <p:spTgt spid="3">
                                            <p:txEl>
                                              <p:pRg st="6" end="6"/>
                                            </p:txEl>
                                          </p:spTgt>
                                        </p:tgtEl>
                                      </p:cBhvr>
                                    </p:animEffect>
                                  </p:childTnLst>
                                </p:cTn>
                              </p:par>
                              <p:par>
                                <p:cTn id="35" presetID="1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p:tgtEl>
                                          <p:spTgt spid="3">
                                            <p:txEl>
                                              <p:pRg st="7" end="7"/>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Challenges &amp; Solutions</a:t>
            </a:r>
            <a:endParaRPr lang="en-US" dirty="0"/>
          </a:p>
        </p:txBody>
      </p:sp>
      <p:sp>
        <p:nvSpPr>
          <p:cNvPr id="3" name="Content Placeholder 2"/>
          <p:cNvSpPr>
            <a:spLocks noGrp="1"/>
          </p:cNvSpPr>
          <p:nvPr>
            <p:ph idx="1"/>
          </p:nvPr>
        </p:nvSpPr>
        <p:spPr>
          <a:xfrm>
            <a:off x="457200" y="1066800"/>
            <a:ext cx="8229600" cy="4800600"/>
          </a:xfrm>
        </p:spPr>
        <p:txBody>
          <a:bodyPr>
            <a:normAutofit/>
          </a:bodyPr>
          <a:lstStyle/>
          <a:p>
            <a:r>
              <a:rPr lang="en-US" dirty="0" smtClean="0"/>
              <a:t>Challenges:</a:t>
            </a:r>
          </a:p>
          <a:p>
            <a:pPr lvl="1"/>
            <a:r>
              <a:rPr lang="en-US" dirty="0" smtClean="0"/>
              <a:t>Survey development and administration not feasible within contract year</a:t>
            </a:r>
          </a:p>
          <a:p>
            <a:pPr lvl="1"/>
            <a:r>
              <a:rPr lang="en-US" dirty="0" smtClean="0"/>
              <a:t>Limited to collecting data from a sample of nine or fewer for each stakeholder group</a:t>
            </a:r>
            <a:endParaRPr lang="en-US" dirty="0"/>
          </a:p>
          <a:p>
            <a:r>
              <a:rPr lang="en-US" dirty="0" smtClean="0"/>
              <a:t>Solutions:</a:t>
            </a:r>
          </a:p>
          <a:p>
            <a:pPr lvl="1"/>
            <a:r>
              <a:rPr lang="en-US" dirty="0" smtClean="0"/>
              <a:t>Changed data collection method from survey to phone interviews</a:t>
            </a:r>
          </a:p>
          <a:p>
            <a:pPr lvl="1"/>
            <a:r>
              <a:rPr lang="en-US" dirty="0" smtClean="0"/>
              <a:t>Developed 16 tailored interview protocols specific to key issues within each state </a:t>
            </a:r>
          </a:p>
        </p:txBody>
      </p:sp>
    </p:spTree>
    <p:extLst>
      <p:ext uri="{BB962C8B-B14F-4D97-AF65-F5344CB8AC3E}">
        <p14:creationId xmlns:p14="http://schemas.microsoft.com/office/powerpoint/2010/main" val="31574740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1" end="1"/>
                                            </p:tx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2" dur="500"/>
                                        <p:tgtEl>
                                          <p:spTgt spid="3">
                                            <p:txEl>
                                              <p:pRg st="3" end="3"/>
                                            </p:txEl>
                                          </p:spTgt>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4" end="4"/>
                                            </p:txEl>
                                          </p:spTgt>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3: Describe Nature &amp; Extent of Needs</a:t>
            </a:r>
            <a:endParaRPr lang="en-US" dirty="0"/>
          </a:p>
        </p:txBody>
      </p:sp>
      <p:sp>
        <p:nvSpPr>
          <p:cNvPr id="3" name="Content Placeholder 2"/>
          <p:cNvSpPr>
            <a:spLocks noGrp="1"/>
          </p:cNvSpPr>
          <p:nvPr>
            <p:ph idx="1"/>
          </p:nvPr>
        </p:nvSpPr>
        <p:spPr/>
        <p:txBody>
          <a:bodyPr>
            <a:normAutofit/>
          </a:bodyPr>
          <a:lstStyle/>
          <a:p>
            <a:r>
              <a:rPr lang="en-US" dirty="0"/>
              <a:t>This step addresses the following questions:</a:t>
            </a:r>
          </a:p>
          <a:p>
            <a:pPr lvl="1"/>
            <a:r>
              <a:rPr lang="en-US" dirty="0"/>
              <a:t>How widespread is the need?</a:t>
            </a:r>
          </a:p>
          <a:p>
            <a:pPr lvl="1"/>
            <a:r>
              <a:rPr lang="en-US" dirty="0"/>
              <a:t>What do we already know about the need and possible solutions?</a:t>
            </a:r>
          </a:p>
          <a:p>
            <a:pPr lvl="1"/>
            <a:r>
              <a:rPr lang="en-US" dirty="0"/>
              <a:t>What additional information do we need</a:t>
            </a:r>
            <a:r>
              <a:rPr lang="en-US" dirty="0" smtClean="0"/>
              <a:t>?</a:t>
            </a:r>
          </a:p>
          <a:p>
            <a:r>
              <a:rPr lang="en-US" dirty="0" smtClean="0"/>
              <a:t>What we did:</a:t>
            </a:r>
          </a:p>
          <a:p>
            <a:pPr lvl="1"/>
            <a:r>
              <a:rPr lang="en-US" dirty="0" smtClean="0"/>
              <a:t>Conducted literature scans</a:t>
            </a:r>
          </a:p>
          <a:p>
            <a:pPr lvl="1"/>
            <a:r>
              <a:rPr lang="en-US" dirty="0" smtClean="0"/>
              <a:t>Consulted multiple data sources</a:t>
            </a:r>
          </a:p>
          <a:p>
            <a:pPr lvl="1"/>
            <a:r>
              <a:rPr lang="en-US" dirty="0" smtClean="0"/>
              <a:t>Considered work conducted by other RELs</a:t>
            </a:r>
          </a:p>
          <a:p>
            <a:endParaRPr lang="en-US" dirty="0"/>
          </a:p>
        </p:txBody>
      </p:sp>
    </p:spTree>
    <p:extLst>
      <p:ext uri="{BB962C8B-B14F-4D97-AF65-F5344CB8AC3E}">
        <p14:creationId xmlns:p14="http://schemas.microsoft.com/office/powerpoint/2010/main" val="11446123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1" end="1"/>
                                            </p:tx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6" dur="500"/>
                                        <p:tgtEl>
                                          <p:spTgt spid="3">
                                            <p:txEl>
                                              <p:pRg st="2" end="2"/>
                                            </p:txEl>
                                          </p:spTgt>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4" end="4"/>
                                            </p:txEl>
                                          </p:spTgt>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0" dur="500"/>
                                        <p:tgtEl>
                                          <p:spTgt spid="3">
                                            <p:txEl>
                                              <p:pRg st="5" end="5"/>
                                            </p:txEl>
                                          </p:spTgt>
                                        </p:tgtEl>
                                      </p:cBhvr>
                                    </p:animEffect>
                                  </p:childTnLst>
                                </p:cTn>
                              </p:par>
                              <p:par>
                                <p:cTn id="31" presetID="1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34" dur="500"/>
                                        <p:tgtEl>
                                          <p:spTgt spid="3">
                                            <p:txEl>
                                              <p:pRg st="6" end="6"/>
                                            </p:txEl>
                                          </p:spTgt>
                                        </p:tgtEl>
                                      </p:cBhvr>
                                    </p:animEffect>
                                  </p:childTnLst>
                                </p:cTn>
                              </p:par>
                              <p:par>
                                <p:cTn id="35" presetID="1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p:tgtEl>
                                          <p:spTgt spid="3">
                                            <p:txEl>
                                              <p:pRg st="7" end="7"/>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 Challenges &amp; Solutions</a:t>
            </a:r>
            <a:endParaRPr lang="en-US" dirty="0"/>
          </a:p>
        </p:txBody>
      </p:sp>
      <p:sp>
        <p:nvSpPr>
          <p:cNvPr id="3" name="Content Placeholder 2"/>
          <p:cNvSpPr>
            <a:spLocks noGrp="1"/>
          </p:cNvSpPr>
          <p:nvPr>
            <p:ph idx="1"/>
          </p:nvPr>
        </p:nvSpPr>
        <p:spPr/>
        <p:txBody>
          <a:bodyPr/>
          <a:lstStyle/>
          <a:p>
            <a:r>
              <a:rPr lang="en-US" dirty="0"/>
              <a:t>Challenge</a:t>
            </a:r>
            <a:r>
              <a:rPr lang="en-US" dirty="0" smtClean="0"/>
              <a:t>:</a:t>
            </a:r>
          </a:p>
          <a:p>
            <a:pPr lvl="1"/>
            <a:r>
              <a:rPr lang="en-US" dirty="0" smtClean="0"/>
              <a:t>Hard to determine how widespread a need is with limitations on sample size for data collection methods</a:t>
            </a:r>
            <a:endParaRPr lang="en-US" dirty="0"/>
          </a:p>
          <a:p>
            <a:r>
              <a:rPr lang="en-US" dirty="0" smtClean="0"/>
              <a:t>Solutions:</a:t>
            </a:r>
          </a:p>
          <a:p>
            <a:pPr lvl="1"/>
            <a:r>
              <a:rPr lang="en-US" dirty="0" smtClean="0"/>
              <a:t>Used informal communication networks among REL staff for sensing needs as they interact with stakeholders in the field</a:t>
            </a:r>
          </a:p>
        </p:txBody>
      </p:sp>
    </p:spTree>
    <p:extLst>
      <p:ext uri="{BB962C8B-B14F-4D97-AF65-F5344CB8AC3E}">
        <p14:creationId xmlns:p14="http://schemas.microsoft.com/office/powerpoint/2010/main" val="31574740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2" end="2"/>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This step addresses the following questions:</a:t>
            </a:r>
          </a:p>
          <a:p>
            <a:pPr lvl="1"/>
            <a:r>
              <a:rPr lang="en-US" dirty="0"/>
              <a:t>What </a:t>
            </a:r>
            <a:r>
              <a:rPr lang="en-US" dirty="0" smtClean="0"/>
              <a:t>are the characteristics of </a:t>
            </a:r>
            <a:r>
              <a:rPr lang="en-US" dirty="0"/>
              <a:t>the communities served by REL Appalachia?</a:t>
            </a:r>
          </a:p>
          <a:p>
            <a:pPr lvl="1"/>
            <a:r>
              <a:rPr lang="en-US" dirty="0"/>
              <a:t>What </a:t>
            </a:r>
            <a:r>
              <a:rPr lang="en-US" dirty="0" smtClean="0"/>
              <a:t>is the focus, nature,</a:t>
            </a:r>
            <a:r>
              <a:rPr lang="en-US" dirty="0"/>
              <a:t> </a:t>
            </a:r>
            <a:r>
              <a:rPr lang="en-US" dirty="0" smtClean="0"/>
              <a:t>and intensity of services they </a:t>
            </a:r>
            <a:r>
              <a:rPr lang="en-US" dirty="0"/>
              <a:t>are </a:t>
            </a:r>
            <a:r>
              <a:rPr lang="en-US" dirty="0" smtClean="0"/>
              <a:t>receiving</a:t>
            </a:r>
            <a:r>
              <a:rPr lang="en-US" dirty="0"/>
              <a:t>?</a:t>
            </a:r>
          </a:p>
          <a:p>
            <a:pPr lvl="1"/>
            <a:r>
              <a:rPr lang="en-US" dirty="0"/>
              <a:t>Are there gaps in service coverage?</a:t>
            </a:r>
          </a:p>
          <a:p>
            <a:r>
              <a:rPr lang="en-US" dirty="0" smtClean="0"/>
              <a:t>What we did:</a:t>
            </a:r>
          </a:p>
          <a:p>
            <a:pPr lvl="1"/>
            <a:r>
              <a:rPr lang="en-US" dirty="0"/>
              <a:t>Reviewed internal documentation on research alliances</a:t>
            </a:r>
          </a:p>
          <a:p>
            <a:pPr lvl="1"/>
            <a:r>
              <a:rPr lang="en-US" dirty="0"/>
              <a:t>Considered how other service providers might be addressing needs</a:t>
            </a:r>
          </a:p>
          <a:p>
            <a:pPr lvl="1"/>
            <a:r>
              <a:rPr lang="en-US" dirty="0"/>
              <a:t>Examined customer satisfaction data related to needs</a:t>
            </a:r>
          </a:p>
          <a:p>
            <a:pPr lvl="1"/>
            <a:endParaRPr lang="en-US" dirty="0"/>
          </a:p>
        </p:txBody>
      </p:sp>
      <p:sp>
        <p:nvSpPr>
          <p:cNvPr id="4" name="Title 1"/>
          <p:cNvSpPr txBox="1">
            <a:spLocks/>
          </p:cNvSpPr>
          <p:nvPr/>
        </p:nvSpPr>
        <p:spPr bwMode="auto">
          <a:xfrm>
            <a:off x="457200" y="762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800" baseline="0">
                <a:solidFill>
                  <a:srgbClr val="095AA6"/>
                </a:solidFill>
                <a:latin typeface="Calibri" panose="020F0502020204030204" pitchFamily="34" charset="0"/>
                <a:ea typeface="+mj-ea"/>
                <a:cs typeface="+mj-cs"/>
              </a:defRPr>
            </a:lvl1pPr>
            <a:lvl2pPr algn="l" rtl="0" eaLnBrk="1" fontAlgn="base" hangingPunct="1">
              <a:spcBef>
                <a:spcPct val="0"/>
              </a:spcBef>
              <a:spcAft>
                <a:spcPct val="0"/>
              </a:spcAft>
              <a:defRPr sz="2800">
                <a:solidFill>
                  <a:srgbClr val="525759"/>
                </a:solidFill>
                <a:latin typeface="Arial" charset="0"/>
                <a:ea typeface="ＭＳ Ｐゴシック" pitchFamily="34" charset="-128"/>
              </a:defRPr>
            </a:lvl2pPr>
            <a:lvl3pPr algn="l" rtl="0" eaLnBrk="1" fontAlgn="base" hangingPunct="1">
              <a:spcBef>
                <a:spcPct val="0"/>
              </a:spcBef>
              <a:spcAft>
                <a:spcPct val="0"/>
              </a:spcAft>
              <a:defRPr sz="2800">
                <a:solidFill>
                  <a:srgbClr val="525759"/>
                </a:solidFill>
                <a:latin typeface="Arial" charset="0"/>
                <a:ea typeface="ＭＳ Ｐゴシック" pitchFamily="34" charset="-128"/>
              </a:defRPr>
            </a:lvl3pPr>
            <a:lvl4pPr algn="l" rtl="0" eaLnBrk="1" fontAlgn="base" hangingPunct="1">
              <a:spcBef>
                <a:spcPct val="0"/>
              </a:spcBef>
              <a:spcAft>
                <a:spcPct val="0"/>
              </a:spcAft>
              <a:defRPr sz="2800">
                <a:solidFill>
                  <a:srgbClr val="525759"/>
                </a:solidFill>
                <a:latin typeface="Arial" charset="0"/>
                <a:ea typeface="ＭＳ Ｐゴシック" pitchFamily="34" charset="-128"/>
              </a:defRPr>
            </a:lvl4pPr>
            <a:lvl5pPr algn="l" rtl="0" eaLnBrk="1" fontAlgn="base" hangingPunct="1">
              <a:spcBef>
                <a:spcPct val="0"/>
              </a:spcBef>
              <a:spcAft>
                <a:spcPct val="0"/>
              </a:spcAft>
              <a:defRPr sz="2800">
                <a:solidFill>
                  <a:srgbClr val="525759"/>
                </a:solidFill>
                <a:latin typeface="Arial" charset="0"/>
                <a:ea typeface="ＭＳ Ｐゴシック" pitchFamily="34" charset="-128"/>
              </a:defRPr>
            </a:lvl5pPr>
            <a:lvl6pPr marL="457200" algn="l" rtl="0" eaLnBrk="1" fontAlgn="base" hangingPunct="1">
              <a:spcBef>
                <a:spcPct val="0"/>
              </a:spcBef>
              <a:spcAft>
                <a:spcPct val="0"/>
              </a:spcAft>
              <a:defRPr sz="2800">
                <a:solidFill>
                  <a:srgbClr val="525759"/>
                </a:solidFill>
                <a:latin typeface="Arial" charset="0"/>
                <a:ea typeface="ＭＳ Ｐゴシック" pitchFamily="34" charset="-128"/>
              </a:defRPr>
            </a:lvl6pPr>
            <a:lvl7pPr marL="914400" algn="l" rtl="0" eaLnBrk="1" fontAlgn="base" hangingPunct="1">
              <a:spcBef>
                <a:spcPct val="0"/>
              </a:spcBef>
              <a:spcAft>
                <a:spcPct val="0"/>
              </a:spcAft>
              <a:defRPr sz="2800">
                <a:solidFill>
                  <a:srgbClr val="525759"/>
                </a:solidFill>
                <a:latin typeface="Arial" charset="0"/>
                <a:ea typeface="ＭＳ Ｐゴシック" pitchFamily="34" charset="-128"/>
              </a:defRPr>
            </a:lvl7pPr>
            <a:lvl8pPr marL="1371600" algn="l" rtl="0" eaLnBrk="1" fontAlgn="base" hangingPunct="1">
              <a:spcBef>
                <a:spcPct val="0"/>
              </a:spcBef>
              <a:spcAft>
                <a:spcPct val="0"/>
              </a:spcAft>
              <a:defRPr sz="2800">
                <a:solidFill>
                  <a:srgbClr val="525759"/>
                </a:solidFill>
                <a:latin typeface="Arial" charset="0"/>
                <a:ea typeface="ＭＳ Ｐゴシック" pitchFamily="34" charset="-128"/>
              </a:defRPr>
            </a:lvl8pPr>
            <a:lvl9pPr marL="1828800" algn="l" rtl="0" eaLnBrk="1" fontAlgn="base" hangingPunct="1">
              <a:spcBef>
                <a:spcPct val="0"/>
              </a:spcBef>
              <a:spcAft>
                <a:spcPct val="0"/>
              </a:spcAft>
              <a:defRPr sz="2800">
                <a:solidFill>
                  <a:srgbClr val="525759"/>
                </a:solidFill>
                <a:latin typeface="Arial" charset="0"/>
                <a:ea typeface="ＭＳ Ｐゴシック" pitchFamily="34" charset="-128"/>
              </a:defRPr>
            </a:lvl9pPr>
          </a:lstStyle>
          <a:p>
            <a:r>
              <a:rPr lang="en-US" kern="0" dirty="0" smtClean="0"/>
              <a:t>Step 4: Characterize Service Communities</a:t>
            </a:r>
            <a:endParaRPr lang="en-US" kern="0" dirty="0"/>
          </a:p>
        </p:txBody>
      </p:sp>
    </p:spTree>
    <p:extLst>
      <p:ext uri="{BB962C8B-B14F-4D97-AF65-F5344CB8AC3E}">
        <p14:creationId xmlns:p14="http://schemas.microsoft.com/office/powerpoint/2010/main" val="16151187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1" end="1"/>
                                            </p:tx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6" dur="500"/>
                                        <p:tgtEl>
                                          <p:spTgt spid="3">
                                            <p:txEl>
                                              <p:pRg st="2" end="2"/>
                                            </p:txEl>
                                          </p:spTgt>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4" end="4"/>
                                            </p:txEl>
                                          </p:spTgt>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0" dur="500"/>
                                        <p:tgtEl>
                                          <p:spTgt spid="3">
                                            <p:txEl>
                                              <p:pRg st="5" end="5"/>
                                            </p:txEl>
                                          </p:spTgt>
                                        </p:tgtEl>
                                      </p:cBhvr>
                                    </p:animEffect>
                                  </p:childTnLst>
                                </p:cTn>
                              </p:par>
                              <p:par>
                                <p:cTn id="31" presetID="1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34" dur="500"/>
                                        <p:tgtEl>
                                          <p:spTgt spid="3">
                                            <p:txEl>
                                              <p:pRg st="6" end="6"/>
                                            </p:txEl>
                                          </p:spTgt>
                                        </p:tgtEl>
                                      </p:cBhvr>
                                    </p:animEffect>
                                  </p:childTnLst>
                                </p:cTn>
                              </p:par>
                              <p:par>
                                <p:cTn id="35" presetID="1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p:tgtEl>
                                          <p:spTgt spid="3">
                                            <p:txEl>
                                              <p:pRg st="7" end="7"/>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 Challenges &amp; Solutions</a:t>
            </a:r>
            <a:endParaRPr lang="en-US" dirty="0"/>
          </a:p>
        </p:txBody>
      </p:sp>
      <p:sp>
        <p:nvSpPr>
          <p:cNvPr id="3" name="Content Placeholder 2"/>
          <p:cNvSpPr>
            <a:spLocks noGrp="1"/>
          </p:cNvSpPr>
          <p:nvPr>
            <p:ph idx="1"/>
          </p:nvPr>
        </p:nvSpPr>
        <p:spPr>
          <a:xfrm>
            <a:off x="457200" y="1066800"/>
            <a:ext cx="8610600" cy="4525963"/>
          </a:xfrm>
        </p:spPr>
        <p:txBody>
          <a:bodyPr>
            <a:normAutofit/>
          </a:bodyPr>
          <a:lstStyle/>
          <a:p>
            <a:r>
              <a:rPr lang="en-US" dirty="0"/>
              <a:t>Challenge</a:t>
            </a:r>
            <a:r>
              <a:rPr lang="en-US" dirty="0" smtClean="0"/>
              <a:t>:</a:t>
            </a:r>
          </a:p>
          <a:p>
            <a:pPr lvl="1"/>
            <a:r>
              <a:rPr lang="en-US" dirty="0" smtClean="0"/>
              <a:t>Describing nature of engagement with alliances</a:t>
            </a:r>
          </a:p>
          <a:p>
            <a:pPr lvl="1"/>
            <a:r>
              <a:rPr lang="en-US" dirty="0" smtClean="0"/>
              <a:t>Describing intensity of services provided to alliances</a:t>
            </a:r>
          </a:p>
          <a:p>
            <a:pPr lvl="1"/>
            <a:r>
              <a:rPr lang="en-US" dirty="0" smtClean="0"/>
              <a:t>Representing distribution of services; identifying gaps</a:t>
            </a:r>
            <a:endParaRPr lang="en-US" dirty="0"/>
          </a:p>
          <a:p>
            <a:r>
              <a:rPr lang="en-US" dirty="0" smtClean="0"/>
              <a:t>Solutions:</a:t>
            </a:r>
          </a:p>
          <a:p>
            <a:pPr lvl="1"/>
            <a:r>
              <a:rPr lang="en-US" dirty="0" smtClean="0"/>
              <a:t>Having REL Appalachia alliance researchers characterize their engagement with alliances according to </a:t>
            </a:r>
            <a:r>
              <a:rPr lang="en-US" dirty="0" err="1" smtClean="0"/>
              <a:t>Himmelman’s</a:t>
            </a:r>
            <a:r>
              <a:rPr lang="en-US" dirty="0" smtClean="0"/>
              <a:t> collaboration framework</a:t>
            </a:r>
          </a:p>
          <a:p>
            <a:pPr lvl="1"/>
            <a:r>
              <a:rPr lang="en-US" dirty="0" smtClean="0"/>
              <a:t>Documenting and quantifying delivery of services in information database</a:t>
            </a:r>
          </a:p>
          <a:p>
            <a:pPr lvl="1"/>
            <a:r>
              <a:rPr lang="en-US" dirty="0" smtClean="0"/>
              <a:t>Using GIS mapping to give visual representation of service coverage across region</a:t>
            </a:r>
          </a:p>
          <a:p>
            <a:pPr lvl="1"/>
            <a:endParaRPr lang="en-US" dirty="0" smtClean="0"/>
          </a:p>
        </p:txBody>
      </p:sp>
    </p:spTree>
    <p:extLst>
      <p:ext uri="{BB962C8B-B14F-4D97-AF65-F5344CB8AC3E}">
        <p14:creationId xmlns:p14="http://schemas.microsoft.com/office/powerpoint/2010/main" val="31574740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1" end="1"/>
                                            </p:tx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6" dur="500"/>
                                        <p:tgtEl>
                                          <p:spTgt spid="3">
                                            <p:txEl>
                                              <p:pRg st="2" end="2"/>
                                            </p:txEl>
                                          </p:spTgt>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4" end="4"/>
                                            </p:txEl>
                                          </p:spTgt>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0" dur="500"/>
                                        <p:tgtEl>
                                          <p:spTgt spid="3">
                                            <p:txEl>
                                              <p:pRg st="5" end="5"/>
                                            </p:txEl>
                                          </p:spTgt>
                                        </p:tgtEl>
                                      </p:cBhvr>
                                    </p:animEffect>
                                  </p:childTnLst>
                                </p:cTn>
                              </p:par>
                              <p:par>
                                <p:cTn id="31" presetID="1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34" dur="500"/>
                                        <p:tgtEl>
                                          <p:spTgt spid="3">
                                            <p:txEl>
                                              <p:pRg st="6" end="6"/>
                                            </p:txEl>
                                          </p:spTgt>
                                        </p:tgtEl>
                                      </p:cBhvr>
                                    </p:animEffect>
                                  </p:childTnLst>
                                </p:cTn>
                              </p:par>
                              <p:par>
                                <p:cTn id="35" presetID="1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p:tgtEl>
                                          <p:spTgt spid="3">
                                            <p:txEl>
                                              <p:pRg st="7" end="7"/>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bwMode="auto">
          <a:xfrm>
            <a:off x="457200" y="762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800" baseline="0">
                <a:solidFill>
                  <a:srgbClr val="095AA6"/>
                </a:solidFill>
                <a:latin typeface="Calibri" panose="020F0502020204030204" pitchFamily="34" charset="0"/>
                <a:ea typeface="+mj-ea"/>
                <a:cs typeface="+mj-cs"/>
              </a:defRPr>
            </a:lvl1pPr>
            <a:lvl2pPr algn="l" rtl="0" eaLnBrk="1" fontAlgn="base" hangingPunct="1">
              <a:spcBef>
                <a:spcPct val="0"/>
              </a:spcBef>
              <a:spcAft>
                <a:spcPct val="0"/>
              </a:spcAft>
              <a:defRPr sz="2800">
                <a:solidFill>
                  <a:srgbClr val="525759"/>
                </a:solidFill>
                <a:latin typeface="Arial" charset="0"/>
                <a:ea typeface="ＭＳ Ｐゴシック" pitchFamily="34" charset="-128"/>
              </a:defRPr>
            </a:lvl2pPr>
            <a:lvl3pPr algn="l" rtl="0" eaLnBrk="1" fontAlgn="base" hangingPunct="1">
              <a:spcBef>
                <a:spcPct val="0"/>
              </a:spcBef>
              <a:spcAft>
                <a:spcPct val="0"/>
              </a:spcAft>
              <a:defRPr sz="2800">
                <a:solidFill>
                  <a:srgbClr val="525759"/>
                </a:solidFill>
                <a:latin typeface="Arial" charset="0"/>
                <a:ea typeface="ＭＳ Ｐゴシック" pitchFamily="34" charset="-128"/>
              </a:defRPr>
            </a:lvl3pPr>
            <a:lvl4pPr algn="l" rtl="0" eaLnBrk="1" fontAlgn="base" hangingPunct="1">
              <a:spcBef>
                <a:spcPct val="0"/>
              </a:spcBef>
              <a:spcAft>
                <a:spcPct val="0"/>
              </a:spcAft>
              <a:defRPr sz="2800">
                <a:solidFill>
                  <a:srgbClr val="525759"/>
                </a:solidFill>
                <a:latin typeface="Arial" charset="0"/>
                <a:ea typeface="ＭＳ Ｐゴシック" pitchFamily="34" charset="-128"/>
              </a:defRPr>
            </a:lvl4pPr>
            <a:lvl5pPr algn="l" rtl="0" eaLnBrk="1" fontAlgn="base" hangingPunct="1">
              <a:spcBef>
                <a:spcPct val="0"/>
              </a:spcBef>
              <a:spcAft>
                <a:spcPct val="0"/>
              </a:spcAft>
              <a:defRPr sz="2800">
                <a:solidFill>
                  <a:srgbClr val="525759"/>
                </a:solidFill>
                <a:latin typeface="Arial" charset="0"/>
                <a:ea typeface="ＭＳ Ｐゴシック" pitchFamily="34" charset="-128"/>
              </a:defRPr>
            </a:lvl5pPr>
            <a:lvl6pPr marL="457200" algn="l" rtl="0" eaLnBrk="1" fontAlgn="base" hangingPunct="1">
              <a:spcBef>
                <a:spcPct val="0"/>
              </a:spcBef>
              <a:spcAft>
                <a:spcPct val="0"/>
              </a:spcAft>
              <a:defRPr sz="2800">
                <a:solidFill>
                  <a:srgbClr val="525759"/>
                </a:solidFill>
                <a:latin typeface="Arial" charset="0"/>
                <a:ea typeface="ＭＳ Ｐゴシック" pitchFamily="34" charset="-128"/>
              </a:defRPr>
            </a:lvl6pPr>
            <a:lvl7pPr marL="914400" algn="l" rtl="0" eaLnBrk="1" fontAlgn="base" hangingPunct="1">
              <a:spcBef>
                <a:spcPct val="0"/>
              </a:spcBef>
              <a:spcAft>
                <a:spcPct val="0"/>
              </a:spcAft>
              <a:defRPr sz="2800">
                <a:solidFill>
                  <a:srgbClr val="525759"/>
                </a:solidFill>
                <a:latin typeface="Arial" charset="0"/>
                <a:ea typeface="ＭＳ Ｐゴシック" pitchFamily="34" charset="-128"/>
              </a:defRPr>
            </a:lvl7pPr>
            <a:lvl8pPr marL="1371600" algn="l" rtl="0" eaLnBrk="1" fontAlgn="base" hangingPunct="1">
              <a:spcBef>
                <a:spcPct val="0"/>
              </a:spcBef>
              <a:spcAft>
                <a:spcPct val="0"/>
              </a:spcAft>
              <a:defRPr sz="2800">
                <a:solidFill>
                  <a:srgbClr val="525759"/>
                </a:solidFill>
                <a:latin typeface="Arial" charset="0"/>
                <a:ea typeface="ＭＳ Ｐゴシック" pitchFamily="34" charset="-128"/>
              </a:defRPr>
            </a:lvl8pPr>
            <a:lvl9pPr marL="1828800" algn="l" rtl="0" eaLnBrk="1" fontAlgn="base" hangingPunct="1">
              <a:spcBef>
                <a:spcPct val="0"/>
              </a:spcBef>
              <a:spcAft>
                <a:spcPct val="0"/>
              </a:spcAft>
              <a:defRPr sz="2800">
                <a:solidFill>
                  <a:srgbClr val="525759"/>
                </a:solidFill>
                <a:latin typeface="Arial" charset="0"/>
                <a:ea typeface="ＭＳ Ｐゴシック" pitchFamily="34" charset="-128"/>
              </a:defRPr>
            </a:lvl9pPr>
          </a:lstStyle>
          <a:p>
            <a:r>
              <a:rPr lang="en-US" kern="0" dirty="0" smtClean="0"/>
              <a:t>Step 4: Describing Communities Served</a:t>
            </a:r>
            <a:endParaRPr lang="en-US" kern="0" dirty="0"/>
          </a:p>
        </p:txBody>
      </p:sp>
      <p:graphicFrame>
        <p:nvGraphicFramePr>
          <p:cNvPr id="3" name="Table 2"/>
          <p:cNvGraphicFramePr>
            <a:graphicFrameLocks noGrp="1"/>
          </p:cNvGraphicFramePr>
          <p:nvPr>
            <p:extLst>
              <p:ext uri="{D42A27DB-BD31-4B8C-83A1-F6EECF244321}">
                <p14:modId xmlns:p14="http://schemas.microsoft.com/office/powerpoint/2010/main" val="389743668"/>
              </p:ext>
            </p:extLst>
          </p:nvPr>
        </p:nvGraphicFramePr>
        <p:xfrm>
          <a:off x="333375" y="1143000"/>
          <a:ext cx="8477250" cy="4023360"/>
        </p:xfrm>
        <a:graphic>
          <a:graphicData uri="http://schemas.openxmlformats.org/drawingml/2006/table">
            <a:tbl>
              <a:tblPr firstRow="1" bandRow="1">
                <a:tableStyleId>{5C22544A-7EE6-4342-B048-85BDC9FD1C3A}</a:tableStyleId>
              </a:tblPr>
              <a:tblGrid>
                <a:gridCol w="2363473"/>
                <a:gridCol w="3288027"/>
                <a:gridCol w="2825750"/>
              </a:tblGrid>
              <a:tr h="365760">
                <a:tc>
                  <a:txBody>
                    <a:bodyPr/>
                    <a:lstStyle/>
                    <a:p>
                      <a:r>
                        <a:rPr lang="en-US" sz="1600" dirty="0" smtClean="0">
                          <a:latin typeface="Calibri" panose="020F0502020204030204" pitchFamily="34" charset="0"/>
                        </a:rPr>
                        <a:t>Construct</a:t>
                      </a:r>
                      <a:endParaRPr lang="en-US" sz="1600" dirty="0">
                        <a:latin typeface="Calibri" panose="020F0502020204030204"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95AA6"/>
                    </a:solidFill>
                  </a:tcPr>
                </a:tc>
                <a:tc>
                  <a:txBody>
                    <a:bodyPr/>
                    <a:lstStyle/>
                    <a:p>
                      <a:r>
                        <a:rPr lang="en-US" sz="1600" dirty="0" smtClean="0">
                          <a:latin typeface="Calibri" panose="020F0502020204030204" pitchFamily="34" charset="0"/>
                        </a:rPr>
                        <a:t>Description</a:t>
                      </a:r>
                      <a:endParaRPr lang="en-US" sz="1600" dirty="0">
                        <a:latin typeface="Calibri" panose="020F0502020204030204"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95AA6"/>
                    </a:solidFill>
                  </a:tcPr>
                </a:tc>
                <a:tc>
                  <a:txBody>
                    <a:bodyPr/>
                    <a:lstStyle/>
                    <a:p>
                      <a:r>
                        <a:rPr lang="en-US" sz="1600" dirty="0" smtClean="0">
                          <a:latin typeface="Calibri" panose="020F0502020204030204" pitchFamily="34" charset="0"/>
                        </a:rPr>
                        <a:t>Data Source</a:t>
                      </a:r>
                      <a:endParaRPr lang="en-US" sz="1600" dirty="0">
                        <a:latin typeface="Calibri" panose="020F0502020204030204"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95AA6"/>
                    </a:solidFill>
                  </a:tcPr>
                </a:tc>
              </a:tr>
              <a:tr h="365760">
                <a:tc>
                  <a:txBody>
                    <a:bodyPr/>
                    <a:lstStyle/>
                    <a:p>
                      <a:r>
                        <a:rPr lang="en-US" sz="1600" dirty="0" smtClean="0">
                          <a:latin typeface="Calibri" panose="020F0502020204030204" pitchFamily="34" charset="0"/>
                        </a:rPr>
                        <a:t>Research alliance composition</a:t>
                      </a:r>
                      <a:endParaRPr lang="en-US" sz="1600" dirty="0">
                        <a:latin typeface="Calibri" panose="020F0502020204030204"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dirty="0" smtClean="0">
                          <a:latin typeface="Calibri" panose="020F0502020204030204" pitchFamily="34" charset="0"/>
                        </a:rPr>
                        <a:t>Number and type</a:t>
                      </a:r>
                      <a:r>
                        <a:rPr lang="en-US" sz="1600" baseline="0" dirty="0" smtClean="0">
                          <a:latin typeface="Calibri" panose="020F0502020204030204" pitchFamily="34" charset="0"/>
                        </a:rPr>
                        <a:t> of members; geographic distribution</a:t>
                      </a:r>
                      <a:endParaRPr lang="en-US" sz="1600" dirty="0">
                        <a:latin typeface="Calibri" panose="020F0502020204030204"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dirty="0" smtClean="0">
                          <a:latin typeface="Calibri" panose="020F0502020204030204" pitchFamily="34" charset="0"/>
                        </a:rPr>
                        <a:t>REL AP internal documentation</a:t>
                      </a:r>
                      <a:endParaRPr lang="en-US" sz="1600" dirty="0">
                        <a:latin typeface="Calibri" panose="020F0502020204030204"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26720">
                <a:tc>
                  <a:txBody>
                    <a:bodyPr/>
                    <a:lstStyle/>
                    <a:p>
                      <a:r>
                        <a:rPr lang="en-US" sz="1600" dirty="0" smtClean="0">
                          <a:latin typeface="Calibri" panose="020F0502020204030204" pitchFamily="34" charset="0"/>
                        </a:rPr>
                        <a:t>Alliance focus</a:t>
                      </a:r>
                      <a:endParaRPr lang="en-US" sz="1600" dirty="0">
                        <a:latin typeface="Calibri" panose="020F0502020204030204"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dirty="0" smtClean="0">
                          <a:latin typeface="Calibri" panose="020F0502020204030204" pitchFamily="34" charset="0"/>
                        </a:rPr>
                        <a:t>Alliance goals; current and planned work</a:t>
                      </a:r>
                      <a:endParaRPr lang="en-US" sz="1600" dirty="0">
                        <a:latin typeface="Calibri" panose="020F0502020204030204"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dirty="0" smtClean="0">
                          <a:latin typeface="Calibri" panose="020F0502020204030204" pitchFamily="34" charset="0"/>
                        </a:rPr>
                        <a:t>Year 2 Updated Annual Plan; monthly progress reports</a:t>
                      </a:r>
                      <a:endParaRPr lang="en-US" sz="1600" dirty="0">
                        <a:latin typeface="Calibri" panose="020F0502020204030204"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5760">
                <a:tc>
                  <a:txBody>
                    <a:bodyPr/>
                    <a:lstStyle/>
                    <a:p>
                      <a:r>
                        <a:rPr lang="en-US" sz="1600" dirty="0" smtClean="0">
                          <a:latin typeface="Calibri" panose="020F0502020204030204" pitchFamily="34" charset="0"/>
                        </a:rPr>
                        <a:t>Nature of engagement</a:t>
                      </a:r>
                      <a:endParaRPr lang="en-US" sz="1600" dirty="0">
                        <a:latin typeface="Calibri" panose="020F0502020204030204"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dirty="0" smtClean="0">
                          <a:latin typeface="Calibri" panose="020F0502020204030204" pitchFamily="34" charset="0"/>
                        </a:rPr>
                        <a:t>Based on </a:t>
                      </a:r>
                      <a:r>
                        <a:rPr lang="en-US" sz="1600" dirty="0" err="1" smtClean="0">
                          <a:latin typeface="Calibri" panose="020F0502020204030204" pitchFamily="34" charset="0"/>
                        </a:rPr>
                        <a:t>Himmelmann’s</a:t>
                      </a:r>
                      <a:r>
                        <a:rPr lang="en-US" sz="1600" dirty="0" smtClean="0">
                          <a:latin typeface="Calibri" panose="020F0502020204030204" pitchFamily="34" charset="0"/>
                        </a:rPr>
                        <a:t> framework for collaborating, cooperating,</a:t>
                      </a:r>
                      <a:r>
                        <a:rPr lang="en-US" sz="1600" baseline="0" dirty="0" smtClean="0">
                          <a:latin typeface="Calibri" panose="020F0502020204030204" pitchFamily="34" charset="0"/>
                        </a:rPr>
                        <a:t> and networking</a:t>
                      </a:r>
                      <a:endParaRPr lang="en-US" sz="1600" dirty="0">
                        <a:latin typeface="Calibri" panose="020F0502020204030204"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dirty="0" smtClean="0">
                          <a:latin typeface="Calibri" panose="020F0502020204030204" pitchFamily="34" charset="0"/>
                        </a:rPr>
                        <a:t>REL AP Services and Needs</a:t>
                      </a:r>
                      <a:r>
                        <a:rPr lang="en-US" sz="1600" baseline="0" dirty="0" smtClean="0">
                          <a:latin typeface="Calibri" panose="020F0502020204030204" pitchFamily="34" charset="0"/>
                        </a:rPr>
                        <a:t> database</a:t>
                      </a:r>
                      <a:endParaRPr lang="en-US" sz="1600" dirty="0">
                        <a:latin typeface="Calibri" panose="020F0502020204030204"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53440">
                <a:tc>
                  <a:txBody>
                    <a:bodyPr/>
                    <a:lstStyle/>
                    <a:p>
                      <a:r>
                        <a:rPr lang="en-US" sz="1600" dirty="0" smtClean="0">
                          <a:latin typeface="Calibri" panose="020F0502020204030204" pitchFamily="34" charset="0"/>
                        </a:rPr>
                        <a:t>Service intensity</a:t>
                      </a:r>
                      <a:endParaRPr lang="en-US" sz="1600" dirty="0">
                        <a:latin typeface="Calibri" panose="020F0502020204030204"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dirty="0" smtClean="0">
                          <a:latin typeface="Calibri" panose="020F0502020204030204" pitchFamily="34" charset="0"/>
                        </a:rPr>
                        <a:t>Number of contracts made and services delivered; number of participants reached;</a:t>
                      </a:r>
                      <a:r>
                        <a:rPr lang="en-US" sz="1600" baseline="0" dirty="0" smtClean="0">
                          <a:latin typeface="Calibri" panose="020F0502020204030204" pitchFamily="34" charset="0"/>
                        </a:rPr>
                        <a:t> service purpose</a:t>
                      </a:r>
                      <a:endParaRPr lang="en-US" sz="1600" dirty="0">
                        <a:latin typeface="Calibri" panose="020F0502020204030204"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dirty="0" smtClean="0">
                          <a:latin typeface="Calibri" panose="020F0502020204030204" pitchFamily="34" charset="0"/>
                        </a:rPr>
                        <a:t>REL AP Services and Needs database</a:t>
                      </a:r>
                      <a:endParaRPr lang="en-US" sz="1600" dirty="0">
                        <a:latin typeface="Calibri" panose="020F0502020204030204"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5760">
                <a:tc>
                  <a:txBody>
                    <a:bodyPr/>
                    <a:lstStyle/>
                    <a:p>
                      <a:r>
                        <a:rPr lang="en-US" sz="1600" dirty="0" smtClean="0">
                          <a:latin typeface="Calibri" panose="020F0502020204030204" pitchFamily="34" charset="0"/>
                        </a:rPr>
                        <a:t>Ensuring service coverage</a:t>
                      </a:r>
                      <a:endParaRPr lang="en-US" sz="1600" dirty="0">
                        <a:latin typeface="Calibri" panose="020F0502020204030204"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dirty="0" smtClean="0">
                          <a:latin typeface="Calibri" panose="020F0502020204030204" pitchFamily="34" charset="0"/>
                        </a:rPr>
                        <a:t>REL AP contacts</a:t>
                      </a:r>
                      <a:r>
                        <a:rPr lang="en-US" sz="1600" baseline="0" dirty="0" smtClean="0">
                          <a:latin typeface="Calibri" panose="020F0502020204030204" pitchFamily="34" charset="0"/>
                        </a:rPr>
                        <a:t> with non-alliance members; regional needs sensing activities</a:t>
                      </a:r>
                      <a:endParaRPr lang="en-US" sz="1600" dirty="0">
                        <a:latin typeface="Calibri" panose="020F0502020204030204"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dirty="0" smtClean="0">
                          <a:latin typeface="Calibri" panose="020F0502020204030204" pitchFamily="34" charset="0"/>
                        </a:rPr>
                        <a:t>Ask A REL; needs assessment; news and literature scans; Services and Needs database</a:t>
                      </a:r>
                      <a:endParaRPr lang="en-US" sz="1600" dirty="0">
                        <a:latin typeface="Calibri" panose="020F0502020204030204"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57715764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5: Analyze Needs</a:t>
            </a:r>
            <a:endParaRPr lang="en-US" dirty="0"/>
          </a:p>
        </p:txBody>
      </p:sp>
      <p:sp>
        <p:nvSpPr>
          <p:cNvPr id="3" name="Content Placeholder 2"/>
          <p:cNvSpPr>
            <a:spLocks noGrp="1"/>
          </p:cNvSpPr>
          <p:nvPr>
            <p:ph idx="1"/>
          </p:nvPr>
        </p:nvSpPr>
        <p:spPr/>
        <p:txBody>
          <a:bodyPr>
            <a:normAutofit/>
          </a:bodyPr>
          <a:lstStyle/>
          <a:p>
            <a:r>
              <a:rPr lang="en-US" dirty="0"/>
              <a:t>This step addresses the following </a:t>
            </a:r>
            <a:r>
              <a:rPr lang="en-US" dirty="0" smtClean="0"/>
              <a:t>questions:</a:t>
            </a:r>
          </a:p>
          <a:p>
            <a:pPr lvl="1"/>
            <a:r>
              <a:rPr lang="en-US" dirty="0" smtClean="0"/>
              <a:t>Which </a:t>
            </a:r>
            <a:r>
              <a:rPr lang="en-US" dirty="0"/>
              <a:t>needs are most prevalent, relevant, and important? </a:t>
            </a:r>
          </a:p>
          <a:p>
            <a:pPr lvl="1"/>
            <a:r>
              <a:rPr lang="en-US" dirty="0"/>
              <a:t>How can we feasibly and effectively address these needs? </a:t>
            </a:r>
            <a:endParaRPr lang="en-US" dirty="0" smtClean="0"/>
          </a:p>
          <a:p>
            <a:r>
              <a:rPr lang="en-US" dirty="0" smtClean="0"/>
              <a:t>What we did:</a:t>
            </a:r>
          </a:p>
          <a:p>
            <a:pPr lvl="1"/>
            <a:r>
              <a:rPr lang="en-US" dirty="0" smtClean="0"/>
              <a:t>Consulted multiple and varied data sources</a:t>
            </a:r>
          </a:p>
          <a:p>
            <a:pPr lvl="1"/>
            <a:r>
              <a:rPr lang="en-US" dirty="0" smtClean="0"/>
              <a:t>Collected information representing regional, state, and local needs</a:t>
            </a:r>
          </a:p>
          <a:p>
            <a:pPr lvl="1"/>
            <a:r>
              <a:rPr lang="en-US" dirty="0" smtClean="0"/>
              <a:t>Contributed to planning discussion about feasibility of responding to expressed needs</a:t>
            </a:r>
            <a:endParaRPr lang="en-US" dirty="0"/>
          </a:p>
        </p:txBody>
      </p:sp>
    </p:spTree>
    <p:extLst>
      <p:ext uri="{BB962C8B-B14F-4D97-AF65-F5344CB8AC3E}">
        <p14:creationId xmlns:p14="http://schemas.microsoft.com/office/powerpoint/2010/main" val="18699562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1" end="1"/>
                                            </p:tx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2" dur="500"/>
                                        <p:tgtEl>
                                          <p:spTgt spid="3">
                                            <p:txEl>
                                              <p:pRg st="3" end="3"/>
                                            </p:txEl>
                                          </p:spTgt>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4" end="4"/>
                                            </p:txEl>
                                          </p:spTgt>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0" dur="500"/>
                                        <p:tgtEl>
                                          <p:spTgt spid="3">
                                            <p:txEl>
                                              <p:pRg st="5" end="5"/>
                                            </p:txEl>
                                          </p:spTgt>
                                        </p:tgtEl>
                                      </p:cBhvr>
                                    </p:animEffect>
                                  </p:childTnLst>
                                </p:cTn>
                              </p:par>
                              <p:par>
                                <p:cTn id="31" presetID="1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5: Challenges &amp; Solutions</a:t>
            </a:r>
            <a:endParaRPr lang="en-US" dirty="0"/>
          </a:p>
        </p:txBody>
      </p:sp>
      <p:sp>
        <p:nvSpPr>
          <p:cNvPr id="3" name="Content Placeholder 2"/>
          <p:cNvSpPr>
            <a:spLocks noGrp="1"/>
          </p:cNvSpPr>
          <p:nvPr>
            <p:ph idx="1"/>
          </p:nvPr>
        </p:nvSpPr>
        <p:spPr>
          <a:xfrm>
            <a:off x="457200" y="1066800"/>
            <a:ext cx="8229600" cy="5486400"/>
          </a:xfrm>
        </p:spPr>
        <p:txBody>
          <a:bodyPr>
            <a:normAutofit/>
          </a:bodyPr>
          <a:lstStyle/>
          <a:p>
            <a:r>
              <a:rPr lang="en-US" dirty="0" smtClean="0"/>
              <a:t>Challenges:</a:t>
            </a:r>
          </a:p>
          <a:p>
            <a:pPr lvl="1"/>
            <a:r>
              <a:rPr lang="en-US" dirty="0"/>
              <a:t>Engaging internal stakeholders in dialogue about findings</a:t>
            </a:r>
          </a:p>
          <a:p>
            <a:pPr lvl="1"/>
            <a:r>
              <a:rPr lang="en-US" dirty="0" smtClean="0"/>
              <a:t>Synthesizing various types of data from multiple sources</a:t>
            </a:r>
          </a:p>
          <a:p>
            <a:pPr lvl="1"/>
            <a:r>
              <a:rPr lang="en-US" dirty="0" smtClean="0"/>
              <a:t>Determining which needs should be prioritized</a:t>
            </a:r>
            <a:endParaRPr lang="en-US" dirty="0"/>
          </a:p>
          <a:p>
            <a:r>
              <a:rPr lang="en-US" dirty="0" smtClean="0"/>
              <a:t>Solutions:</a:t>
            </a:r>
          </a:p>
          <a:p>
            <a:pPr lvl="1"/>
            <a:r>
              <a:rPr lang="en-US" dirty="0" smtClean="0"/>
              <a:t>Became more timely in presenting needs data</a:t>
            </a:r>
          </a:p>
          <a:p>
            <a:pPr lvl="1"/>
            <a:r>
              <a:rPr lang="en-US" dirty="0" smtClean="0"/>
              <a:t>Developed a three-step synthesis process</a:t>
            </a:r>
          </a:p>
          <a:p>
            <a:pPr marL="1371600" lvl="2" indent="-457200">
              <a:buFont typeface="+mj-lt"/>
              <a:buAutoNum type="arabicPeriod"/>
            </a:pPr>
            <a:r>
              <a:rPr lang="en-US" dirty="0" smtClean="0"/>
              <a:t>Analyzed data from each source separately and moved key findings into synthesis database</a:t>
            </a:r>
          </a:p>
          <a:p>
            <a:pPr marL="1371600" lvl="2" indent="-457200">
              <a:buFont typeface="+mj-lt"/>
              <a:buAutoNum type="arabicPeriod"/>
            </a:pPr>
            <a:r>
              <a:rPr lang="en-US" dirty="0" smtClean="0"/>
              <a:t>Applied prioritization criteria to key findings for each source</a:t>
            </a:r>
          </a:p>
          <a:p>
            <a:pPr marL="1371600" lvl="2" indent="-457200">
              <a:buFont typeface="+mj-lt"/>
              <a:buAutoNum type="arabicPeriod"/>
            </a:pPr>
            <a:r>
              <a:rPr lang="en-US" dirty="0" smtClean="0"/>
              <a:t>Conducted content analyses across prioritized, key needs</a:t>
            </a:r>
          </a:p>
          <a:p>
            <a:pPr lvl="2"/>
            <a:endParaRPr lang="en-US" dirty="0" smtClean="0"/>
          </a:p>
        </p:txBody>
      </p:sp>
    </p:spTree>
    <p:extLst>
      <p:ext uri="{BB962C8B-B14F-4D97-AF65-F5344CB8AC3E}">
        <p14:creationId xmlns:p14="http://schemas.microsoft.com/office/powerpoint/2010/main" val="31574740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1" end="1"/>
                                            </p:tx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6" dur="500"/>
                                        <p:tgtEl>
                                          <p:spTgt spid="3">
                                            <p:txEl>
                                              <p:pRg st="2" end="2"/>
                                            </p:txEl>
                                          </p:spTgt>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4" end="4"/>
                                            </p:txEl>
                                          </p:spTgt>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0" dur="500"/>
                                        <p:tgtEl>
                                          <p:spTgt spid="3">
                                            <p:txEl>
                                              <p:pRg st="5" end="5"/>
                                            </p:txEl>
                                          </p:spTgt>
                                        </p:tgtEl>
                                      </p:cBhvr>
                                    </p:animEffect>
                                  </p:childTnLst>
                                </p:cTn>
                              </p:par>
                              <p:par>
                                <p:cTn id="31" presetID="1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34" dur="500"/>
                                        <p:tgtEl>
                                          <p:spTgt spid="3">
                                            <p:txEl>
                                              <p:pRg st="6" end="6"/>
                                            </p:txEl>
                                          </p:spTgt>
                                        </p:tgtEl>
                                      </p:cBhvr>
                                    </p:animEffect>
                                  </p:childTnLst>
                                </p:cTn>
                              </p:par>
                              <p:par>
                                <p:cTn id="35" presetID="1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p:tgtEl>
                                          <p:spTgt spid="3">
                                            <p:txEl>
                                              <p:pRg st="7" end="7"/>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
                                            <p:txEl>
                                              <p:pRg st="7" end="7"/>
                                            </p:txEl>
                                          </p:spTgt>
                                        </p:tgtEl>
                                      </p:cBhvr>
                                    </p:animEffect>
                                  </p:childTnLst>
                                </p:cTn>
                              </p:par>
                              <p:par>
                                <p:cTn id="39" presetID="12" presetClass="entr" presetSubtype="4"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p:tgtEl>
                                          <p:spTgt spid="3">
                                            <p:txEl>
                                              <p:pRg st="8" end="8"/>
                                            </p:txEl>
                                          </p:spTgt>
                                        </p:tgtEl>
                                        <p:attrNameLst>
                                          <p:attrName>ppt_y</p:attrName>
                                        </p:attrNameLst>
                                      </p:cBhvr>
                                      <p:tavLst>
                                        <p:tav tm="0">
                                          <p:val>
                                            <p:strVal val="#ppt_y+#ppt_h*1.125000"/>
                                          </p:val>
                                        </p:tav>
                                        <p:tav tm="100000">
                                          <p:val>
                                            <p:strVal val="#ppt_y"/>
                                          </p:val>
                                        </p:tav>
                                      </p:tavLst>
                                    </p:anim>
                                    <p:animEffect transition="in" filter="wipe(up)">
                                      <p:cBhvr>
                                        <p:cTn id="42" dur="500"/>
                                        <p:tgtEl>
                                          <p:spTgt spid="3">
                                            <p:txEl>
                                              <p:pRg st="8" end="8"/>
                                            </p:txEl>
                                          </p:spTgt>
                                        </p:tgtEl>
                                      </p:cBhvr>
                                    </p:animEffect>
                                  </p:childTnLst>
                                </p:cTn>
                              </p:par>
                              <p:par>
                                <p:cTn id="43" presetID="12" presetClass="entr" presetSubtype="4" fill="hold" grpId="0"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p:tgtEl>
                                          <p:spTgt spid="3">
                                            <p:txEl>
                                              <p:pRg st="9" end="9"/>
                                            </p:txEl>
                                          </p:spTgt>
                                        </p:tgtEl>
                                        <p:attrNameLst>
                                          <p:attrName>ppt_y</p:attrName>
                                        </p:attrNameLst>
                                      </p:cBhvr>
                                      <p:tavLst>
                                        <p:tav tm="0">
                                          <p:val>
                                            <p:strVal val="#ppt_y+#ppt_h*1.125000"/>
                                          </p:val>
                                        </p:tav>
                                        <p:tav tm="100000">
                                          <p:val>
                                            <p:strVal val="#ppt_y"/>
                                          </p:val>
                                        </p:tav>
                                      </p:tavLst>
                                    </p:anim>
                                    <p:animEffect transition="in" filter="wipe(up)">
                                      <p:cBhvr>
                                        <p:cTn id="4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p:cNvGraphicFramePr>
            <a:graphicFrameLocks noChangeAspect="1"/>
          </p:cNvGraphicFramePr>
          <p:nvPr>
            <p:extLst>
              <p:ext uri="{D42A27DB-BD31-4B8C-83A1-F6EECF244321}">
                <p14:modId xmlns:p14="http://schemas.microsoft.com/office/powerpoint/2010/main" val="4070985675"/>
              </p:ext>
            </p:extLst>
          </p:nvPr>
        </p:nvGraphicFramePr>
        <p:xfrm>
          <a:off x="1197769" y="2133600"/>
          <a:ext cx="6748462" cy="3551238"/>
        </p:xfrm>
        <a:graphic>
          <a:graphicData uri="http://schemas.openxmlformats.org/presentationml/2006/ole">
            <mc:AlternateContent xmlns:mc="http://schemas.openxmlformats.org/markup-compatibility/2006">
              <mc:Choice xmlns:v="urn:schemas-microsoft-com:vml" Requires="v">
                <p:oleObj spid="_x0000_s1132" name="Worksheet" r:id="rId4" imgW="4562545" imgH="2400300" progId="Excel.Sheet.12">
                  <p:embed/>
                </p:oleObj>
              </mc:Choice>
              <mc:Fallback>
                <p:oleObj name="Worksheet" r:id="rId4" imgW="4562545" imgH="2400300" progId="Excel.Sheet.12">
                  <p:embed/>
                  <p:pic>
                    <p:nvPicPr>
                      <p:cNvPr id="0" name=""/>
                      <p:cNvPicPr/>
                      <p:nvPr/>
                    </p:nvPicPr>
                    <p:blipFill>
                      <a:blip r:embed="rId5"/>
                      <a:stretch>
                        <a:fillRect/>
                      </a:stretch>
                    </p:blipFill>
                    <p:spPr>
                      <a:xfrm>
                        <a:off x="1197769" y="2133600"/>
                        <a:ext cx="6748462" cy="3551238"/>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07181928"/>
              </p:ext>
            </p:extLst>
          </p:nvPr>
        </p:nvGraphicFramePr>
        <p:xfrm>
          <a:off x="324644" y="1143000"/>
          <a:ext cx="8494712" cy="1035050"/>
        </p:xfrm>
        <a:graphic>
          <a:graphicData uri="http://schemas.openxmlformats.org/presentationml/2006/ole">
            <mc:AlternateContent xmlns:mc="http://schemas.openxmlformats.org/markup-compatibility/2006">
              <mc:Choice xmlns:v="urn:schemas-microsoft-com:vml" Requires="v">
                <p:oleObj spid="_x0000_s1133" name="Worksheet" r:id="rId6" imgW="8277143" imgH="1009530" progId="Excel.Sheet.12">
                  <p:embed/>
                </p:oleObj>
              </mc:Choice>
              <mc:Fallback>
                <p:oleObj name="Worksheet" r:id="rId6" imgW="8277143" imgH="1009530" progId="Excel.Sheet.12">
                  <p:embed/>
                  <p:pic>
                    <p:nvPicPr>
                      <p:cNvPr id="0" name=""/>
                      <p:cNvPicPr/>
                      <p:nvPr/>
                    </p:nvPicPr>
                    <p:blipFill>
                      <a:blip r:embed="rId7"/>
                      <a:stretch>
                        <a:fillRect/>
                      </a:stretch>
                    </p:blipFill>
                    <p:spPr>
                      <a:xfrm>
                        <a:off x="324644" y="1143000"/>
                        <a:ext cx="8494712" cy="1035050"/>
                      </a:xfrm>
                      <a:prstGeom prst="rect">
                        <a:avLst/>
                      </a:prstGeom>
                    </p:spPr>
                  </p:pic>
                </p:oleObj>
              </mc:Fallback>
            </mc:AlternateContent>
          </a:graphicData>
        </a:graphic>
      </p:graphicFrame>
      <p:sp>
        <p:nvSpPr>
          <p:cNvPr id="5" name="Title 1"/>
          <p:cNvSpPr>
            <a:spLocks noGrp="1"/>
          </p:cNvSpPr>
          <p:nvPr>
            <p:ph type="title"/>
          </p:nvPr>
        </p:nvSpPr>
        <p:spPr>
          <a:xfrm>
            <a:off x="457200" y="76200"/>
            <a:ext cx="8229600" cy="762000"/>
          </a:xfrm>
        </p:spPr>
        <p:txBody>
          <a:bodyPr/>
          <a:lstStyle/>
          <a:p>
            <a:r>
              <a:rPr lang="en-US" dirty="0" smtClean="0"/>
              <a:t>Step 5: Criteria for Prioritizing Needs</a:t>
            </a:r>
            <a:endParaRPr lang="en-US" dirty="0"/>
          </a:p>
        </p:txBody>
      </p:sp>
    </p:spTree>
    <p:extLst>
      <p:ext uri="{BB962C8B-B14F-4D97-AF65-F5344CB8AC3E}">
        <p14:creationId xmlns:p14="http://schemas.microsoft.com/office/powerpoint/2010/main" val="22313126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p:tgtEl>
                                          <p:spTgt spid="7"/>
                                        </p:tgtEl>
                                        <p:attrNameLst>
                                          <p:attrName>ppt_y</p:attrName>
                                        </p:attrNameLst>
                                      </p:cBhvr>
                                      <p:tavLst>
                                        <p:tav tm="0">
                                          <p:val>
                                            <p:strVal val="#ppt_y+#ppt_h*1.125000"/>
                                          </p:val>
                                        </p:tav>
                                        <p:tav tm="100000">
                                          <p:val>
                                            <p:strVal val="#ppt_y"/>
                                          </p:val>
                                        </p:tav>
                                      </p:tavLst>
                                    </p:anim>
                                    <p:animEffect transition="in" filter="wipe(up)">
                                      <p:cBhvr>
                                        <p:cTn id="8" dur="500"/>
                                        <p:tgtEl>
                                          <p:spTgt spid="7"/>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p:tgtEl>
                                          <p:spTgt spid="6"/>
                                        </p:tgtEl>
                                        <p:attrNameLst>
                                          <p:attrName>ppt_y</p:attrName>
                                        </p:attrNameLst>
                                      </p:cBhvr>
                                      <p:tavLst>
                                        <p:tav tm="0">
                                          <p:val>
                                            <p:strVal val="#ppt_y+#ppt_h*1.125000"/>
                                          </p:val>
                                        </p:tav>
                                        <p:tav tm="100000">
                                          <p:val>
                                            <p:strVal val="#ppt_y"/>
                                          </p:val>
                                        </p:tav>
                                      </p:tavLst>
                                    </p:anim>
                                    <p:animEffect transition="in" filter="wipe(up)">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Overview</a:t>
            </a:r>
            <a:endParaRPr lang="en-US" dirty="0"/>
          </a:p>
        </p:txBody>
      </p:sp>
      <p:sp>
        <p:nvSpPr>
          <p:cNvPr id="3" name="Content Placeholder 2"/>
          <p:cNvSpPr>
            <a:spLocks noGrp="1"/>
          </p:cNvSpPr>
          <p:nvPr>
            <p:ph idx="1"/>
          </p:nvPr>
        </p:nvSpPr>
        <p:spPr/>
        <p:txBody>
          <a:bodyPr/>
          <a:lstStyle/>
          <a:p>
            <a:r>
              <a:rPr lang="en-US" dirty="0" smtClean="0"/>
              <a:t>Provide background on REL Appalachia</a:t>
            </a:r>
          </a:p>
          <a:p>
            <a:r>
              <a:rPr lang="en-US" dirty="0" smtClean="0"/>
              <a:t>Present needs assessment framework</a:t>
            </a:r>
          </a:p>
          <a:p>
            <a:r>
              <a:rPr lang="en-US" dirty="0" smtClean="0"/>
              <a:t>Provide examples of needs sensing activities</a:t>
            </a:r>
          </a:p>
          <a:p>
            <a:r>
              <a:rPr lang="en-US" dirty="0" smtClean="0"/>
              <a:t>Describe challenges and solutions for each step in the needs assessment process</a:t>
            </a:r>
          </a:p>
          <a:p>
            <a:endParaRPr lang="en-US" dirty="0" smtClean="0"/>
          </a:p>
          <a:p>
            <a:endParaRPr lang="en-US" dirty="0"/>
          </a:p>
        </p:txBody>
      </p:sp>
    </p:spTree>
    <p:extLst>
      <p:ext uri="{BB962C8B-B14F-4D97-AF65-F5344CB8AC3E}">
        <p14:creationId xmlns:p14="http://schemas.microsoft.com/office/powerpoint/2010/main" val="18707911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6: Guide Service Agenda</a:t>
            </a:r>
          </a:p>
        </p:txBody>
      </p:sp>
      <p:sp>
        <p:nvSpPr>
          <p:cNvPr id="3" name="Content Placeholder 2"/>
          <p:cNvSpPr>
            <a:spLocks noGrp="1"/>
          </p:cNvSpPr>
          <p:nvPr>
            <p:ph idx="1"/>
          </p:nvPr>
        </p:nvSpPr>
        <p:spPr/>
        <p:txBody>
          <a:bodyPr/>
          <a:lstStyle/>
          <a:p>
            <a:r>
              <a:rPr lang="en-US" dirty="0"/>
              <a:t>This step addresses the following questions:</a:t>
            </a:r>
          </a:p>
          <a:p>
            <a:pPr lvl="1"/>
            <a:r>
              <a:rPr lang="en-US" dirty="0"/>
              <a:t>How are we responding to regional needs?</a:t>
            </a:r>
          </a:p>
          <a:p>
            <a:pPr lvl="1"/>
            <a:r>
              <a:rPr lang="en-US" dirty="0"/>
              <a:t>How can we communicate our response to our stakeholders?</a:t>
            </a:r>
          </a:p>
          <a:p>
            <a:pPr lvl="1"/>
            <a:r>
              <a:rPr lang="en-US" dirty="0"/>
              <a:t>Are new needs surfacing?</a:t>
            </a:r>
          </a:p>
          <a:p>
            <a:endParaRPr lang="en-US" dirty="0"/>
          </a:p>
        </p:txBody>
      </p:sp>
    </p:spTree>
    <p:extLst>
      <p:ext uri="{BB962C8B-B14F-4D97-AF65-F5344CB8AC3E}">
        <p14:creationId xmlns:p14="http://schemas.microsoft.com/office/powerpoint/2010/main" val="411776335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097959294"/>
              </p:ext>
            </p:extLst>
          </p:nvPr>
        </p:nvGraphicFramePr>
        <p:xfrm>
          <a:off x="647700" y="990600"/>
          <a:ext cx="78486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normAutofit/>
          </a:bodyPr>
          <a:lstStyle/>
          <a:p>
            <a:r>
              <a:rPr lang="en-US" dirty="0" smtClean="0"/>
              <a:t>Step 6: Responding to Regional Needs</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graphicEl>
                                              <a:dgm id="{28036F1B-FFC6-854A-9CF6-9E557337DC8F}"/>
                                            </p:graphicEl>
                                          </p:spTgt>
                                        </p:tgtEl>
                                        <p:attrNameLst>
                                          <p:attrName>style.visibility</p:attrName>
                                        </p:attrNameLst>
                                      </p:cBhvr>
                                      <p:to>
                                        <p:strVal val="visible"/>
                                      </p:to>
                                    </p:set>
                                    <p:animEffect transition="in" filter="wheel(1)">
                                      <p:cBhvr>
                                        <p:cTn id="7" dur="1000"/>
                                        <p:tgtEl>
                                          <p:spTgt spid="2">
                                            <p:graphicEl>
                                              <a:dgm id="{28036F1B-FFC6-854A-9CF6-9E557337DC8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graphicEl>
                                              <a:dgm id="{B447F33F-8BAF-FC4E-A807-77D08D7F0E91}"/>
                                            </p:graphicEl>
                                          </p:spTgt>
                                        </p:tgtEl>
                                        <p:attrNameLst>
                                          <p:attrName>style.visibility</p:attrName>
                                        </p:attrNameLst>
                                      </p:cBhvr>
                                      <p:to>
                                        <p:strVal val="visible"/>
                                      </p:to>
                                    </p:set>
                                    <p:animEffect transition="in" filter="wheel(1)">
                                      <p:cBhvr>
                                        <p:cTn id="12" dur="1000"/>
                                        <p:tgtEl>
                                          <p:spTgt spid="2">
                                            <p:graphicEl>
                                              <a:dgm id="{B447F33F-8BAF-FC4E-A807-77D08D7F0E91}"/>
                                            </p:graphicEl>
                                          </p:spTgt>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2">
                                            <p:graphicEl>
                                              <a:dgm id="{488EC871-4067-FF43-A0FC-85CD19A3D727}"/>
                                            </p:graphicEl>
                                          </p:spTgt>
                                        </p:tgtEl>
                                        <p:attrNameLst>
                                          <p:attrName>style.visibility</p:attrName>
                                        </p:attrNameLst>
                                      </p:cBhvr>
                                      <p:to>
                                        <p:strVal val="visible"/>
                                      </p:to>
                                    </p:set>
                                    <p:animEffect transition="in" filter="wheel(1)">
                                      <p:cBhvr>
                                        <p:cTn id="15" dur="1000"/>
                                        <p:tgtEl>
                                          <p:spTgt spid="2">
                                            <p:graphicEl>
                                              <a:dgm id="{488EC871-4067-FF43-A0FC-85CD19A3D727}"/>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2">
                                            <p:graphicEl>
                                              <a:dgm id="{B8E729A5-C8BD-C84C-9FFB-901A34751BCB}"/>
                                            </p:graphicEl>
                                          </p:spTgt>
                                        </p:tgtEl>
                                        <p:attrNameLst>
                                          <p:attrName>style.visibility</p:attrName>
                                        </p:attrNameLst>
                                      </p:cBhvr>
                                      <p:to>
                                        <p:strVal val="visible"/>
                                      </p:to>
                                    </p:set>
                                    <p:animEffect transition="in" filter="wheel(1)">
                                      <p:cBhvr>
                                        <p:cTn id="20" dur="1000"/>
                                        <p:tgtEl>
                                          <p:spTgt spid="2">
                                            <p:graphicEl>
                                              <a:dgm id="{B8E729A5-C8BD-C84C-9FFB-901A34751BCB}"/>
                                            </p:graphicEl>
                                          </p:spTgt>
                                        </p:tgtEl>
                                      </p:cBhvr>
                                    </p:animEffect>
                                  </p:childTnLst>
                                </p:cTn>
                              </p:par>
                              <p:par>
                                <p:cTn id="21" presetID="21" presetClass="entr" presetSubtype="1" fill="hold" grpId="0" nodeType="withEffect">
                                  <p:stCondLst>
                                    <p:cond delay="0"/>
                                  </p:stCondLst>
                                  <p:childTnLst>
                                    <p:set>
                                      <p:cBhvr>
                                        <p:cTn id="22" dur="1" fill="hold">
                                          <p:stCondLst>
                                            <p:cond delay="0"/>
                                          </p:stCondLst>
                                        </p:cTn>
                                        <p:tgtEl>
                                          <p:spTgt spid="2">
                                            <p:graphicEl>
                                              <a:dgm id="{045B9394-CB8F-2E41-81C3-172760A9FCC3}"/>
                                            </p:graphicEl>
                                          </p:spTgt>
                                        </p:tgtEl>
                                        <p:attrNameLst>
                                          <p:attrName>style.visibility</p:attrName>
                                        </p:attrNameLst>
                                      </p:cBhvr>
                                      <p:to>
                                        <p:strVal val="visible"/>
                                      </p:to>
                                    </p:set>
                                    <p:animEffect transition="in" filter="wheel(1)">
                                      <p:cBhvr>
                                        <p:cTn id="23" dur="1000"/>
                                        <p:tgtEl>
                                          <p:spTgt spid="2">
                                            <p:graphicEl>
                                              <a:dgm id="{045B9394-CB8F-2E41-81C3-172760A9FCC3}"/>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grpId="0" nodeType="clickEffect">
                                  <p:stCondLst>
                                    <p:cond delay="0"/>
                                  </p:stCondLst>
                                  <p:childTnLst>
                                    <p:set>
                                      <p:cBhvr>
                                        <p:cTn id="27" dur="1" fill="hold">
                                          <p:stCondLst>
                                            <p:cond delay="0"/>
                                          </p:stCondLst>
                                        </p:cTn>
                                        <p:tgtEl>
                                          <p:spTgt spid="2">
                                            <p:graphicEl>
                                              <a:dgm id="{55C9DE9E-777A-224B-B35E-45059F9BBCB4}"/>
                                            </p:graphicEl>
                                          </p:spTgt>
                                        </p:tgtEl>
                                        <p:attrNameLst>
                                          <p:attrName>style.visibility</p:attrName>
                                        </p:attrNameLst>
                                      </p:cBhvr>
                                      <p:to>
                                        <p:strVal val="visible"/>
                                      </p:to>
                                    </p:set>
                                    <p:animEffect transition="in" filter="wheel(1)">
                                      <p:cBhvr>
                                        <p:cTn id="28" dur="1000"/>
                                        <p:tgtEl>
                                          <p:spTgt spid="2">
                                            <p:graphicEl>
                                              <a:dgm id="{55C9DE9E-777A-224B-B35E-45059F9BBCB4}"/>
                                            </p:graphicEl>
                                          </p:spTgt>
                                        </p:tgtEl>
                                      </p:cBhvr>
                                    </p:animEffect>
                                  </p:childTnLst>
                                </p:cTn>
                              </p:par>
                              <p:par>
                                <p:cTn id="29" presetID="21" presetClass="entr" presetSubtype="1" fill="hold" grpId="0" nodeType="withEffect">
                                  <p:stCondLst>
                                    <p:cond delay="0"/>
                                  </p:stCondLst>
                                  <p:childTnLst>
                                    <p:set>
                                      <p:cBhvr>
                                        <p:cTn id="30" dur="1" fill="hold">
                                          <p:stCondLst>
                                            <p:cond delay="0"/>
                                          </p:stCondLst>
                                        </p:cTn>
                                        <p:tgtEl>
                                          <p:spTgt spid="2">
                                            <p:graphicEl>
                                              <a:dgm id="{B33FE254-0EFE-5C46-B5A2-2F1A21130DF7}"/>
                                            </p:graphicEl>
                                          </p:spTgt>
                                        </p:tgtEl>
                                        <p:attrNameLst>
                                          <p:attrName>style.visibility</p:attrName>
                                        </p:attrNameLst>
                                      </p:cBhvr>
                                      <p:to>
                                        <p:strVal val="visible"/>
                                      </p:to>
                                    </p:set>
                                    <p:animEffect transition="in" filter="wheel(1)">
                                      <p:cBhvr>
                                        <p:cTn id="31" dur="1000"/>
                                        <p:tgtEl>
                                          <p:spTgt spid="2">
                                            <p:graphicEl>
                                              <a:dgm id="{B33FE254-0EFE-5C46-B5A2-2F1A21130DF7}"/>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grpId="0" nodeType="clickEffect">
                                  <p:stCondLst>
                                    <p:cond delay="0"/>
                                  </p:stCondLst>
                                  <p:childTnLst>
                                    <p:set>
                                      <p:cBhvr>
                                        <p:cTn id="35" dur="1" fill="hold">
                                          <p:stCondLst>
                                            <p:cond delay="0"/>
                                          </p:stCondLst>
                                        </p:cTn>
                                        <p:tgtEl>
                                          <p:spTgt spid="2">
                                            <p:graphicEl>
                                              <a:dgm id="{106699E9-4DE1-CF4F-BB53-423AD3751458}"/>
                                            </p:graphicEl>
                                          </p:spTgt>
                                        </p:tgtEl>
                                        <p:attrNameLst>
                                          <p:attrName>style.visibility</p:attrName>
                                        </p:attrNameLst>
                                      </p:cBhvr>
                                      <p:to>
                                        <p:strVal val="visible"/>
                                      </p:to>
                                    </p:set>
                                    <p:animEffect transition="in" filter="wheel(1)">
                                      <p:cBhvr>
                                        <p:cTn id="36" dur="1000"/>
                                        <p:tgtEl>
                                          <p:spTgt spid="2">
                                            <p:graphicEl>
                                              <a:dgm id="{106699E9-4DE1-CF4F-BB53-423AD3751458}"/>
                                            </p:graphicEl>
                                          </p:spTgt>
                                        </p:tgtEl>
                                      </p:cBhvr>
                                    </p:animEffect>
                                  </p:childTnLst>
                                </p:cTn>
                              </p:par>
                              <p:par>
                                <p:cTn id="37" presetID="21" presetClass="entr" presetSubtype="1" fill="hold" grpId="0" nodeType="withEffect">
                                  <p:stCondLst>
                                    <p:cond delay="0"/>
                                  </p:stCondLst>
                                  <p:childTnLst>
                                    <p:set>
                                      <p:cBhvr>
                                        <p:cTn id="38" dur="1" fill="hold">
                                          <p:stCondLst>
                                            <p:cond delay="0"/>
                                          </p:stCondLst>
                                        </p:cTn>
                                        <p:tgtEl>
                                          <p:spTgt spid="2">
                                            <p:graphicEl>
                                              <a:dgm id="{FB4F0E0D-5E75-214F-83DA-32BEC1851A79}"/>
                                            </p:graphicEl>
                                          </p:spTgt>
                                        </p:tgtEl>
                                        <p:attrNameLst>
                                          <p:attrName>style.visibility</p:attrName>
                                        </p:attrNameLst>
                                      </p:cBhvr>
                                      <p:to>
                                        <p:strVal val="visible"/>
                                      </p:to>
                                    </p:set>
                                    <p:animEffect transition="in" filter="wheel(1)">
                                      <p:cBhvr>
                                        <p:cTn id="39" dur="1000"/>
                                        <p:tgtEl>
                                          <p:spTgt spid="2">
                                            <p:graphicEl>
                                              <a:dgm id="{FB4F0E0D-5E75-214F-83DA-32BEC1851A79}"/>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1" presetClass="entr" presetSubtype="1" fill="hold" grpId="0" nodeType="clickEffect">
                                  <p:stCondLst>
                                    <p:cond delay="0"/>
                                  </p:stCondLst>
                                  <p:childTnLst>
                                    <p:set>
                                      <p:cBhvr>
                                        <p:cTn id="43" dur="1" fill="hold">
                                          <p:stCondLst>
                                            <p:cond delay="0"/>
                                          </p:stCondLst>
                                        </p:cTn>
                                        <p:tgtEl>
                                          <p:spTgt spid="2">
                                            <p:graphicEl>
                                              <a:dgm id="{9A1FDCE2-BCA4-EF4C-8284-8BBDB80D20CC}"/>
                                            </p:graphicEl>
                                          </p:spTgt>
                                        </p:tgtEl>
                                        <p:attrNameLst>
                                          <p:attrName>style.visibility</p:attrName>
                                        </p:attrNameLst>
                                      </p:cBhvr>
                                      <p:to>
                                        <p:strVal val="visible"/>
                                      </p:to>
                                    </p:set>
                                    <p:animEffect transition="in" filter="wheel(1)">
                                      <p:cBhvr>
                                        <p:cTn id="44" dur="1000"/>
                                        <p:tgtEl>
                                          <p:spTgt spid="2">
                                            <p:graphicEl>
                                              <a:dgm id="{9A1FDCE2-BCA4-EF4C-8284-8BBDB80D20CC}"/>
                                            </p:graphicEl>
                                          </p:spTgt>
                                        </p:tgtEl>
                                      </p:cBhvr>
                                    </p:animEffect>
                                  </p:childTnLst>
                                </p:cTn>
                              </p:par>
                              <p:par>
                                <p:cTn id="45" presetID="21" presetClass="entr" presetSubtype="1" fill="hold" grpId="0" nodeType="withEffect">
                                  <p:stCondLst>
                                    <p:cond delay="0"/>
                                  </p:stCondLst>
                                  <p:childTnLst>
                                    <p:set>
                                      <p:cBhvr>
                                        <p:cTn id="46" dur="1" fill="hold">
                                          <p:stCondLst>
                                            <p:cond delay="0"/>
                                          </p:stCondLst>
                                        </p:cTn>
                                        <p:tgtEl>
                                          <p:spTgt spid="2">
                                            <p:graphicEl>
                                              <a:dgm id="{96E61160-8BF1-B348-ACE9-783AD1389DD3}"/>
                                            </p:graphicEl>
                                          </p:spTgt>
                                        </p:tgtEl>
                                        <p:attrNameLst>
                                          <p:attrName>style.visibility</p:attrName>
                                        </p:attrNameLst>
                                      </p:cBhvr>
                                      <p:to>
                                        <p:strVal val="visible"/>
                                      </p:to>
                                    </p:set>
                                    <p:animEffect transition="in" filter="wheel(1)">
                                      <p:cBhvr>
                                        <p:cTn id="47" dur="1000"/>
                                        <p:tgtEl>
                                          <p:spTgt spid="2">
                                            <p:graphicEl>
                                              <a:dgm id="{96E61160-8BF1-B348-ACE9-783AD1389DD3}"/>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2">
                                            <p:graphicEl>
                                              <a:dgm id="{5AD0092D-8EFD-5447-87D5-22E33D98932B}"/>
                                            </p:graphicEl>
                                          </p:spTgt>
                                        </p:tgtEl>
                                        <p:attrNameLst>
                                          <p:attrName>style.visibility</p:attrName>
                                        </p:attrNameLst>
                                      </p:cBhvr>
                                      <p:to>
                                        <p:strVal val="visible"/>
                                      </p:to>
                                    </p:set>
                                    <p:animEffect transition="in" filter="wheel(1)">
                                      <p:cBhvr>
                                        <p:cTn id="52" dur="1000"/>
                                        <p:tgtEl>
                                          <p:spTgt spid="2">
                                            <p:graphicEl>
                                              <a:dgm id="{5AD0092D-8EFD-5447-87D5-22E33D98932B}"/>
                                            </p:graphicEl>
                                          </p:spTgt>
                                        </p:tgtEl>
                                      </p:cBhvr>
                                    </p:animEffect>
                                  </p:childTnLst>
                                </p:cTn>
                              </p:par>
                              <p:par>
                                <p:cTn id="53" presetID="21" presetClass="entr" presetSubtype="1" fill="hold" grpId="0" nodeType="withEffect">
                                  <p:stCondLst>
                                    <p:cond delay="0"/>
                                  </p:stCondLst>
                                  <p:childTnLst>
                                    <p:set>
                                      <p:cBhvr>
                                        <p:cTn id="54" dur="1" fill="hold">
                                          <p:stCondLst>
                                            <p:cond delay="0"/>
                                          </p:stCondLst>
                                        </p:cTn>
                                        <p:tgtEl>
                                          <p:spTgt spid="2">
                                            <p:graphicEl>
                                              <a:dgm id="{1618FCDD-7BFF-0A44-9904-3B0D99F25960}"/>
                                            </p:graphicEl>
                                          </p:spTgt>
                                        </p:tgtEl>
                                        <p:attrNameLst>
                                          <p:attrName>style.visibility</p:attrName>
                                        </p:attrNameLst>
                                      </p:cBhvr>
                                      <p:to>
                                        <p:strVal val="visible"/>
                                      </p:to>
                                    </p:set>
                                    <p:animEffect transition="in" filter="wheel(1)">
                                      <p:cBhvr>
                                        <p:cTn id="55" dur="1000"/>
                                        <p:tgtEl>
                                          <p:spTgt spid="2">
                                            <p:graphicEl>
                                              <a:dgm id="{1618FCDD-7BFF-0A44-9904-3B0D99F2596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6: Challenges &amp; Solutions</a:t>
            </a:r>
            <a:endParaRPr lang="en-US" dirty="0"/>
          </a:p>
        </p:txBody>
      </p:sp>
      <p:sp>
        <p:nvSpPr>
          <p:cNvPr id="3" name="Content Placeholder 2"/>
          <p:cNvSpPr>
            <a:spLocks noGrp="1"/>
          </p:cNvSpPr>
          <p:nvPr>
            <p:ph idx="1"/>
          </p:nvPr>
        </p:nvSpPr>
        <p:spPr/>
        <p:txBody>
          <a:bodyPr/>
          <a:lstStyle/>
          <a:p>
            <a:r>
              <a:rPr lang="en-US" dirty="0"/>
              <a:t>Challenge</a:t>
            </a:r>
            <a:r>
              <a:rPr lang="en-US" dirty="0" smtClean="0"/>
              <a:t>: </a:t>
            </a:r>
          </a:p>
          <a:p>
            <a:pPr lvl="1"/>
            <a:r>
              <a:rPr lang="en-US" dirty="0" smtClean="0"/>
              <a:t>Communicating REL Appalachia’s response to needs assessment results</a:t>
            </a:r>
            <a:endParaRPr lang="en-US" dirty="0"/>
          </a:p>
          <a:p>
            <a:r>
              <a:rPr lang="en-US" dirty="0" smtClean="0"/>
              <a:t>Solutions:</a:t>
            </a:r>
          </a:p>
          <a:p>
            <a:pPr lvl="1"/>
            <a:r>
              <a:rPr lang="en-US" dirty="0" smtClean="0"/>
              <a:t>Present agenda to Governing Board members</a:t>
            </a:r>
          </a:p>
          <a:p>
            <a:pPr lvl="1"/>
            <a:r>
              <a:rPr lang="en-US" dirty="0" smtClean="0"/>
              <a:t>Highlight work on website and in newsletters</a:t>
            </a:r>
          </a:p>
        </p:txBody>
      </p:sp>
    </p:spTree>
    <p:extLst>
      <p:ext uri="{BB962C8B-B14F-4D97-AF65-F5344CB8AC3E}">
        <p14:creationId xmlns:p14="http://schemas.microsoft.com/office/powerpoint/2010/main" val="31574740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2" end="2"/>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2" dur="500"/>
                                        <p:tgtEl>
                                          <p:spTgt spid="3">
                                            <p:txEl>
                                              <p:pRg st="3" end="3"/>
                                            </p:txEl>
                                          </p:spTgt>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a:t>
            </a:r>
            <a:endParaRPr lang="en-US" dirty="0"/>
          </a:p>
        </p:txBody>
      </p:sp>
      <p:sp>
        <p:nvSpPr>
          <p:cNvPr id="3" name="Content Placeholder 2"/>
          <p:cNvSpPr>
            <a:spLocks noGrp="1"/>
          </p:cNvSpPr>
          <p:nvPr>
            <p:ph idx="1"/>
          </p:nvPr>
        </p:nvSpPr>
        <p:spPr>
          <a:xfrm>
            <a:off x="457200" y="1066800"/>
            <a:ext cx="8229600" cy="5334000"/>
          </a:xfrm>
        </p:spPr>
        <p:txBody>
          <a:bodyPr>
            <a:normAutofit/>
          </a:bodyPr>
          <a:lstStyle/>
          <a:p>
            <a:r>
              <a:rPr lang="en-US" dirty="0" smtClean="0"/>
              <a:t>Needs assessment team members need to be integrated into the alliance work</a:t>
            </a:r>
          </a:p>
          <a:p>
            <a:pPr lvl="1"/>
            <a:r>
              <a:rPr lang="en-US" dirty="0" smtClean="0"/>
              <a:t>To conduct informal needs sensing</a:t>
            </a:r>
          </a:p>
          <a:p>
            <a:pPr lvl="1"/>
            <a:r>
              <a:rPr lang="en-US" dirty="0" smtClean="0"/>
              <a:t>To identify cross-alliance needs</a:t>
            </a:r>
          </a:p>
          <a:p>
            <a:pPr lvl="1"/>
            <a:r>
              <a:rPr lang="en-US" dirty="0" smtClean="0"/>
              <a:t>To make more informed recommendations for how needs data relate to current and future work</a:t>
            </a:r>
          </a:p>
          <a:p>
            <a:r>
              <a:rPr lang="en-US" dirty="0" smtClean="0"/>
              <a:t>Data collection activities need to occur according to planning deadlines, not deliverable deadlines</a:t>
            </a:r>
          </a:p>
          <a:p>
            <a:r>
              <a:rPr lang="en-US" dirty="0" smtClean="0"/>
              <a:t>Data collection must balance identifying broad regional needs with targeted alliance needs</a:t>
            </a:r>
          </a:p>
          <a:p>
            <a:r>
              <a:rPr lang="en-US" dirty="0" smtClean="0"/>
              <a:t>Needs data must be communicated in a timely manner with attention to relevance and feasibility</a:t>
            </a:r>
          </a:p>
          <a:p>
            <a:r>
              <a:rPr lang="en-US" dirty="0" smtClean="0"/>
              <a:t>Building internal capacity to informally assess and document needs is critical</a:t>
            </a:r>
            <a:endParaRPr lang="en-US" dirty="0"/>
          </a:p>
        </p:txBody>
      </p:sp>
    </p:spTree>
    <p:extLst>
      <p:ext uri="{BB962C8B-B14F-4D97-AF65-F5344CB8AC3E}">
        <p14:creationId xmlns:p14="http://schemas.microsoft.com/office/powerpoint/2010/main" val="41572288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1" end="1"/>
                                            </p:tx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6" dur="500"/>
                                        <p:tgtEl>
                                          <p:spTgt spid="3">
                                            <p:txEl>
                                              <p:pRg st="2" end="2"/>
                                            </p:txEl>
                                          </p:spTgt>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p:tgtEl>
                                          <p:spTgt spid="3">
                                            <p:txEl>
                                              <p:pRg st="7" end="7"/>
                                            </p:txEl>
                                          </p:spTgt>
                                        </p:tgtEl>
                                        <p:attrNameLst>
                                          <p:attrName>ppt_y</p:attrName>
                                        </p:attrNameLst>
                                      </p:cBhvr>
                                      <p:tavLst>
                                        <p:tav tm="0">
                                          <p:val>
                                            <p:strVal val="#ppt_y+#ppt_h*1.125000"/>
                                          </p:val>
                                        </p:tav>
                                        <p:tav tm="100000">
                                          <p:val>
                                            <p:strVal val="#ppt_y"/>
                                          </p:val>
                                        </p:tav>
                                      </p:tavLst>
                                    </p:anim>
                                    <p:animEffect transition="in" filter="wipe(up)">
                                      <p:cBhvr>
                                        <p:cTn id="4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Contact</a:t>
            </a:r>
          </a:p>
          <a:p>
            <a:pPr lvl="1"/>
            <a:r>
              <a:rPr lang="en-US" dirty="0" smtClean="0"/>
              <a:t>Stephanie Baird Wilkerson</a:t>
            </a:r>
          </a:p>
          <a:p>
            <a:pPr lvl="2"/>
            <a:r>
              <a:rPr lang="en-US" dirty="0" smtClean="0">
                <a:hlinkClick r:id="rId3"/>
              </a:rPr>
              <a:t>stephanie@magnoliaconsulting.org</a:t>
            </a:r>
            <a:endParaRPr lang="en-US" dirty="0" smtClean="0"/>
          </a:p>
          <a:p>
            <a:pPr lvl="1"/>
            <a:r>
              <a:rPr lang="en-US" dirty="0" smtClean="0"/>
              <a:t>Mary </a:t>
            </a:r>
            <a:r>
              <a:rPr lang="en-US" dirty="0" err="1" smtClean="0"/>
              <a:t>Styers</a:t>
            </a:r>
            <a:endParaRPr lang="en-US" dirty="0" smtClean="0"/>
          </a:p>
          <a:p>
            <a:pPr lvl="2"/>
            <a:r>
              <a:rPr lang="en-US" dirty="0" smtClean="0">
                <a:hlinkClick r:id="rId4"/>
              </a:rPr>
              <a:t>mary@magnoliaconsulting.org</a:t>
            </a:r>
            <a:endParaRPr lang="en-US" dirty="0" smtClean="0"/>
          </a:p>
          <a:p>
            <a:r>
              <a:rPr lang="en-US" dirty="0" smtClean="0"/>
              <a:t>Visit</a:t>
            </a:r>
          </a:p>
          <a:p>
            <a:pPr lvl="1"/>
            <a:r>
              <a:rPr lang="en-US" dirty="0" smtClean="0">
                <a:hlinkClick r:id="rId5"/>
              </a:rPr>
              <a:t>www.relappalachia.org</a:t>
            </a:r>
            <a:endParaRPr lang="en-US" dirty="0" smtClean="0"/>
          </a:p>
          <a:p>
            <a:pPr lvl="1"/>
            <a:r>
              <a:rPr lang="en-US" dirty="0" smtClean="0">
                <a:hlinkClick r:id="rId6"/>
              </a:rPr>
              <a:t>www.magnoliaconsulting.org</a:t>
            </a:r>
            <a:endParaRPr lang="en-US" dirty="0" smtClean="0"/>
          </a:p>
          <a:p>
            <a:pPr lvl="1"/>
            <a:endParaRPr lang="en-US" dirty="0"/>
          </a:p>
        </p:txBody>
      </p:sp>
    </p:spTree>
    <p:extLst>
      <p:ext uri="{BB962C8B-B14F-4D97-AF65-F5344CB8AC3E}">
        <p14:creationId xmlns:p14="http://schemas.microsoft.com/office/powerpoint/2010/main" val="2202417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REL Appalachia</a:t>
            </a:r>
            <a:endParaRPr lang="en-US" dirty="0"/>
          </a:p>
        </p:txBody>
      </p:sp>
      <p:sp>
        <p:nvSpPr>
          <p:cNvPr id="3" name="Content Placeholder 2"/>
          <p:cNvSpPr>
            <a:spLocks noGrp="1"/>
          </p:cNvSpPr>
          <p:nvPr>
            <p:ph idx="1"/>
          </p:nvPr>
        </p:nvSpPr>
        <p:spPr>
          <a:xfrm>
            <a:off x="457200" y="1066800"/>
            <a:ext cx="8229600" cy="4724400"/>
          </a:xfrm>
        </p:spPr>
        <p:txBody>
          <a:bodyPr>
            <a:normAutofit/>
          </a:bodyPr>
          <a:lstStyle/>
          <a:p>
            <a:r>
              <a:rPr lang="en-US" dirty="0" smtClean="0"/>
              <a:t>One of ten Regional Educational Laboratories funded by the Institute of Education Sciences</a:t>
            </a:r>
          </a:p>
          <a:p>
            <a:r>
              <a:rPr lang="en-US" dirty="0" smtClean="0"/>
              <a:t>5-year contract; currently in Year 2</a:t>
            </a:r>
          </a:p>
          <a:p>
            <a:r>
              <a:rPr lang="en-US" dirty="0" smtClean="0"/>
              <a:t>Serving Kentucky, Tennessee, Virginia and West Virginia</a:t>
            </a:r>
          </a:p>
          <a:p>
            <a:r>
              <a:rPr lang="en-US" dirty="0" smtClean="0"/>
              <a:t>Providing analytic technical assistance, research, and information dissemination to build capacity for data use</a:t>
            </a:r>
          </a:p>
          <a:p>
            <a:r>
              <a:rPr lang="en-US" dirty="0" smtClean="0"/>
              <a:t>Focusing on college and career readiness, supporting effective teachers and leaders, and low achieving schools</a:t>
            </a:r>
            <a:endParaRPr lang="en-US" dirty="0"/>
          </a:p>
        </p:txBody>
      </p:sp>
    </p:spTree>
    <p:extLst>
      <p:ext uri="{BB962C8B-B14F-4D97-AF65-F5344CB8AC3E}">
        <p14:creationId xmlns:p14="http://schemas.microsoft.com/office/powerpoint/2010/main" val="21527500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drives REL Appalachia’s work?</a:t>
            </a:r>
            <a:endParaRPr lang="en-US" dirty="0"/>
          </a:p>
        </p:txBody>
      </p:sp>
      <p:sp>
        <p:nvSpPr>
          <p:cNvPr id="3" name="Content Placeholder 2"/>
          <p:cNvSpPr>
            <a:spLocks noGrp="1"/>
          </p:cNvSpPr>
          <p:nvPr>
            <p:ph idx="1"/>
          </p:nvPr>
        </p:nvSpPr>
        <p:spPr/>
        <p:txBody>
          <a:bodyPr/>
          <a:lstStyle/>
          <a:p>
            <a:r>
              <a:rPr lang="en-US" dirty="0" smtClean="0"/>
              <a:t>Needs of stakeholders across the region</a:t>
            </a:r>
          </a:p>
          <a:p>
            <a:r>
              <a:rPr lang="en-US" dirty="0" smtClean="0"/>
              <a:t>Who are our stakeholders?</a:t>
            </a:r>
          </a:p>
          <a:p>
            <a:pPr lvl="1"/>
            <a:r>
              <a:rPr lang="en-US" dirty="0" smtClean="0"/>
              <a:t>Governing Board</a:t>
            </a:r>
          </a:p>
          <a:p>
            <a:pPr lvl="1"/>
            <a:r>
              <a:rPr lang="en-US" dirty="0" smtClean="0"/>
              <a:t>State departments of education</a:t>
            </a:r>
          </a:p>
          <a:p>
            <a:pPr lvl="1"/>
            <a:r>
              <a:rPr lang="en-US" dirty="0" smtClean="0"/>
              <a:t>Local educators</a:t>
            </a:r>
          </a:p>
          <a:p>
            <a:pPr lvl="1"/>
            <a:r>
              <a:rPr lang="en-US" dirty="0" smtClean="0"/>
              <a:t>State association and education officials</a:t>
            </a:r>
          </a:p>
          <a:p>
            <a:pPr lvl="1"/>
            <a:r>
              <a:rPr lang="en-US" dirty="0" smtClean="0"/>
              <a:t>Research alliance members</a:t>
            </a:r>
            <a:endParaRPr lang="en-US" dirty="0"/>
          </a:p>
        </p:txBody>
      </p:sp>
    </p:spTree>
    <p:extLst>
      <p:ext uri="{BB962C8B-B14F-4D97-AF65-F5344CB8AC3E}">
        <p14:creationId xmlns:p14="http://schemas.microsoft.com/office/powerpoint/2010/main" val="20213757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par>
                                <p:cTn id="15" presetID="1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2" end="2"/>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2" dur="500"/>
                                        <p:tgtEl>
                                          <p:spTgt spid="3">
                                            <p:txEl>
                                              <p:pRg st="3" end="3"/>
                                            </p:txEl>
                                          </p:spTgt>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4" end="4"/>
                                            </p:txEl>
                                          </p:spTgt>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0" dur="500"/>
                                        <p:tgtEl>
                                          <p:spTgt spid="3">
                                            <p:txEl>
                                              <p:pRg st="5" end="5"/>
                                            </p:txEl>
                                          </p:spTgt>
                                        </p:tgtEl>
                                      </p:cBhvr>
                                    </p:animEffect>
                                  </p:childTnLst>
                                </p:cTn>
                              </p:par>
                              <p:par>
                                <p:cTn id="31" presetID="1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REL Appalachia Needs Assessment Reporting</a:t>
            </a:r>
            <a:endParaRPr lang="en-US" dirty="0"/>
          </a:p>
        </p:txBody>
      </p:sp>
      <p:sp>
        <p:nvSpPr>
          <p:cNvPr id="3" name="Content Placeholder 2"/>
          <p:cNvSpPr>
            <a:spLocks noGrp="1"/>
          </p:cNvSpPr>
          <p:nvPr>
            <p:ph idx="1"/>
          </p:nvPr>
        </p:nvSpPr>
        <p:spPr/>
        <p:txBody>
          <a:bodyPr/>
          <a:lstStyle/>
          <a:p>
            <a:r>
              <a:rPr lang="en-US" dirty="0" smtClean="0"/>
              <a:t>Bi-Annual Communities Served Reports</a:t>
            </a:r>
          </a:p>
          <a:p>
            <a:pPr lvl="1"/>
            <a:r>
              <a:rPr lang="en-US" dirty="0" smtClean="0"/>
              <a:t>Due February and August of each year</a:t>
            </a:r>
          </a:p>
          <a:p>
            <a:r>
              <a:rPr lang="en-US" dirty="0" smtClean="0"/>
              <a:t>Annual Assessment of Analytic Needs</a:t>
            </a:r>
          </a:p>
          <a:p>
            <a:pPr lvl="1"/>
            <a:r>
              <a:rPr lang="en-US" dirty="0" smtClean="0"/>
              <a:t>Due November of each year</a:t>
            </a:r>
          </a:p>
          <a:p>
            <a:r>
              <a:rPr lang="en-US" dirty="0" smtClean="0"/>
              <a:t>Updated Annual Plan</a:t>
            </a:r>
          </a:p>
          <a:p>
            <a:pPr lvl="1"/>
            <a:r>
              <a:rPr lang="en-US" dirty="0" smtClean="0"/>
              <a:t>Draft due October of each year (start planning in June)</a:t>
            </a:r>
          </a:p>
        </p:txBody>
      </p:sp>
    </p:spTree>
    <p:extLst>
      <p:ext uri="{BB962C8B-B14F-4D97-AF65-F5344CB8AC3E}">
        <p14:creationId xmlns:p14="http://schemas.microsoft.com/office/powerpoint/2010/main" val="28925853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2" end="2"/>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8" dur="500"/>
                                        <p:tgtEl>
                                          <p:spTgt spid="3">
                                            <p:txEl>
                                              <p:pRg st="4" end="4"/>
                                            </p:txEl>
                                          </p:spTgt>
                                        </p:tgtEl>
                                      </p:cBhvr>
                                    </p:animEffect>
                                  </p:childTnLst>
                                </p:cTn>
                              </p:par>
                              <p:par>
                                <p:cTn id="29" presetID="1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552407233"/>
              </p:ext>
            </p:extLst>
          </p:nvPr>
        </p:nvGraphicFramePr>
        <p:xfrm>
          <a:off x="521842" y="838200"/>
          <a:ext cx="8100317"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normAutofit/>
          </a:bodyPr>
          <a:lstStyle/>
          <a:p>
            <a:r>
              <a:rPr lang="en-US" dirty="0" smtClean="0"/>
              <a:t>What are our sources for identifying needs?</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graphicEl>
                                              <a:dgm id="{28036F1B-FFC6-854A-9CF6-9E557337DC8F}"/>
                                            </p:graphicEl>
                                          </p:spTgt>
                                        </p:tgtEl>
                                        <p:attrNameLst>
                                          <p:attrName>style.visibility</p:attrName>
                                        </p:attrNameLst>
                                      </p:cBhvr>
                                      <p:to>
                                        <p:strVal val="visible"/>
                                      </p:to>
                                    </p:set>
                                    <p:animEffect transition="in" filter="wheel(1)">
                                      <p:cBhvr>
                                        <p:cTn id="7" dur="1000"/>
                                        <p:tgtEl>
                                          <p:spTgt spid="2">
                                            <p:graphicEl>
                                              <a:dgm id="{28036F1B-FFC6-854A-9CF6-9E557337DC8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graphicEl>
                                              <a:dgm id="{488EC871-4067-FF43-A0FC-85CD19A3D727}"/>
                                            </p:graphicEl>
                                          </p:spTgt>
                                        </p:tgtEl>
                                        <p:attrNameLst>
                                          <p:attrName>style.visibility</p:attrName>
                                        </p:attrNameLst>
                                      </p:cBhvr>
                                      <p:to>
                                        <p:strVal val="visible"/>
                                      </p:to>
                                    </p:set>
                                    <p:animEffect transition="in" filter="wheel(1)">
                                      <p:cBhvr>
                                        <p:cTn id="12" dur="1000"/>
                                        <p:tgtEl>
                                          <p:spTgt spid="2">
                                            <p:graphicEl>
                                              <a:dgm id="{488EC871-4067-FF43-A0FC-85CD19A3D727}"/>
                                            </p:graphicEl>
                                          </p:spTgt>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2">
                                            <p:graphicEl>
                                              <a:dgm id="{B447F33F-8BAF-FC4E-A807-77D08D7F0E91}"/>
                                            </p:graphicEl>
                                          </p:spTgt>
                                        </p:tgtEl>
                                        <p:attrNameLst>
                                          <p:attrName>style.visibility</p:attrName>
                                        </p:attrNameLst>
                                      </p:cBhvr>
                                      <p:to>
                                        <p:strVal val="visible"/>
                                      </p:to>
                                    </p:set>
                                    <p:animEffect transition="in" filter="wheel(1)">
                                      <p:cBhvr>
                                        <p:cTn id="15" dur="1000"/>
                                        <p:tgtEl>
                                          <p:spTgt spid="2">
                                            <p:graphicEl>
                                              <a:dgm id="{B447F33F-8BAF-FC4E-A807-77D08D7F0E91}"/>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2">
                                            <p:graphicEl>
                                              <a:dgm id="{045B9394-CB8F-2E41-81C3-172760A9FCC3}"/>
                                            </p:graphicEl>
                                          </p:spTgt>
                                        </p:tgtEl>
                                        <p:attrNameLst>
                                          <p:attrName>style.visibility</p:attrName>
                                        </p:attrNameLst>
                                      </p:cBhvr>
                                      <p:to>
                                        <p:strVal val="visible"/>
                                      </p:to>
                                    </p:set>
                                    <p:animEffect transition="in" filter="wheel(1)">
                                      <p:cBhvr>
                                        <p:cTn id="20" dur="1000"/>
                                        <p:tgtEl>
                                          <p:spTgt spid="2">
                                            <p:graphicEl>
                                              <a:dgm id="{045B9394-CB8F-2E41-81C3-172760A9FCC3}"/>
                                            </p:graphicEl>
                                          </p:spTgt>
                                        </p:tgtEl>
                                      </p:cBhvr>
                                    </p:animEffect>
                                  </p:childTnLst>
                                </p:cTn>
                              </p:par>
                              <p:par>
                                <p:cTn id="21" presetID="21" presetClass="entr" presetSubtype="1" fill="hold" grpId="0" nodeType="withEffect">
                                  <p:stCondLst>
                                    <p:cond delay="0"/>
                                  </p:stCondLst>
                                  <p:childTnLst>
                                    <p:set>
                                      <p:cBhvr>
                                        <p:cTn id="22" dur="1" fill="hold">
                                          <p:stCondLst>
                                            <p:cond delay="0"/>
                                          </p:stCondLst>
                                        </p:cTn>
                                        <p:tgtEl>
                                          <p:spTgt spid="2">
                                            <p:graphicEl>
                                              <a:dgm id="{B8E729A5-C8BD-C84C-9FFB-901A34751BCB}"/>
                                            </p:graphicEl>
                                          </p:spTgt>
                                        </p:tgtEl>
                                        <p:attrNameLst>
                                          <p:attrName>style.visibility</p:attrName>
                                        </p:attrNameLst>
                                      </p:cBhvr>
                                      <p:to>
                                        <p:strVal val="visible"/>
                                      </p:to>
                                    </p:set>
                                    <p:animEffect transition="in" filter="wheel(1)">
                                      <p:cBhvr>
                                        <p:cTn id="23" dur="1000"/>
                                        <p:tgtEl>
                                          <p:spTgt spid="2">
                                            <p:graphicEl>
                                              <a:dgm id="{B8E729A5-C8BD-C84C-9FFB-901A34751BCB}"/>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grpId="0" nodeType="clickEffect">
                                  <p:stCondLst>
                                    <p:cond delay="0"/>
                                  </p:stCondLst>
                                  <p:childTnLst>
                                    <p:set>
                                      <p:cBhvr>
                                        <p:cTn id="27" dur="1" fill="hold">
                                          <p:stCondLst>
                                            <p:cond delay="0"/>
                                          </p:stCondLst>
                                        </p:cTn>
                                        <p:tgtEl>
                                          <p:spTgt spid="2">
                                            <p:graphicEl>
                                              <a:dgm id="{B33FE254-0EFE-5C46-B5A2-2F1A21130DF7}"/>
                                            </p:graphicEl>
                                          </p:spTgt>
                                        </p:tgtEl>
                                        <p:attrNameLst>
                                          <p:attrName>style.visibility</p:attrName>
                                        </p:attrNameLst>
                                      </p:cBhvr>
                                      <p:to>
                                        <p:strVal val="visible"/>
                                      </p:to>
                                    </p:set>
                                    <p:animEffect transition="in" filter="wheel(1)">
                                      <p:cBhvr>
                                        <p:cTn id="28" dur="1000"/>
                                        <p:tgtEl>
                                          <p:spTgt spid="2">
                                            <p:graphicEl>
                                              <a:dgm id="{B33FE254-0EFE-5C46-B5A2-2F1A21130DF7}"/>
                                            </p:graphicEl>
                                          </p:spTgt>
                                        </p:tgtEl>
                                      </p:cBhvr>
                                    </p:animEffect>
                                  </p:childTnLst>
                                </p:cTn>
                              </p:par>
                              <p:par>
                                <p:cTn id="29" presetID="21" presetClass="entr" presetSubtype="1" fill="hold" grpId="0" nodeType="withEffect">
                                  <p:stCondLst>
                                    <p:cond delay="0"/>
                                  </p:stCondLst>
                                  <p:childTnLst>
                                    <p:set>
                                      <p:cBhvr>
                                        <p:cTn id="30" dur="1" fill="hold">
                                          <p:stCondLst>
                                            <p:cond delay="0"/>
                                          </p:stCondLst>
                                        </p:cTn>
                                        <p:tgtEl>
                                          <p:spTgt spid="2">
                                            <p:graphicEl>
                                              <a:dgm id="{55C9DE9E-777A-224B-B35E-45059F9BBCB4}"/>
                                            </p:graphicEl>
                                          </p:spTgt>
                                        </p:tgtEl>
                                        <p:attrNameLst>
                                          <p:attrName>style.visibility</p:attrName>
                                        </p:attrNameLst>
                                      </p:cBhvr>
                                      <p:to>
                                        <p:strVal val="visible"/>
                                      </p:to>
                                    </p:set>
                                    <p:animEffect transition="in" filter="wheel(1)">
                                      <p:cBhvr>
                                        <p:cTn id="31" dur="1000"/>
                                        <p:tgtEl>
                                          <p:spTgt spid="2">
                                            <p:graphicEl>
                                              <a:dgm id="{55C9DE9E-777A-224B-B35E-45059F9BBCB4}"/>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grpId="0" nodeType="clickEffect">
                                  <p:stCondLst>
                                    <p:cond delay="0"/>
                                  </p:stCondLst>
                                  <p:childTnLst>
                                    <p:set>
                                      <p:cBhvr>
                                        <p:cTn id="35" dur="1" fill="hold">
                                          <p:stCondLst>
                                            <p:cond delay="0"/>
                                          </p:stCondLst>
                                        </p:cTn>
                                        <p:tgtEl>
                                          <p:spTgt spid="2">
                                            <p:graphicEl>
                                              <a:dgm id="{FB4F0E0D-5E75-214F-83DA-32BEC1851A79}"/>
                                            </p:graphicEl>
                                          </p:spTgt>
                                        </p:tgtEl>
                                        <p:attrNameLst>
                                          <p:attrName>style.visibility</p:attrName>
                                        </p:attrNameLst>
                                      </p:cBhvr>
                                      <p:to>
                                        <p:strVal val="visible"/>
                                      </p:to>
                                    </p:set>
                                    <p:animEffect transition="in" filter="wheel(1)">
                                      <p:cBhvr>
                                        <p:cTn id="36" dur="1000"/>
                                        <p:tgtEl>
                                          <p:spTgt spid="2">
                                            <p:graphicEl>
                                              <a:dgm id="{FB4F0E0D-5E75-214F-83DA-32BEC1851A79}"/>
                                            </p:graphicEl>
                                          </p:spTgt>
                                        </p:tgtEl>
                                      </p:cBhvr>
                                    </p:animEffect>
                                  </p:childTnLst>
                                </p:cTn>
                              </p:par>
                              <p:par>
                                <p:cTn id="37" presetID="21" presetClass="entr" presetSubtype="1" fill="hold" grpId="0" nodeType="withEffect">
                                  <p:stCondLst>
                                    <p:cond delay="0"/>
                                  </p:stCondLst>
                                  <p:childTnLst>
                                    <p:set>
                                      <p:cBhvr>
                                        <p:cTn id="38" dur="1" fill="hold">
                                          <p:stCondLst>
                                            <p:cond delay="0"/>
                                          </p:stCondLst>
                                        </p:cTn>
                                        <p:tgtEl>
                                          <p:spTgt spid="2">
                                            <p:graphicEl>
                                              <a:dgm id="{106699E9-4DE1-CF4F-BB53-423AD3751458}"/>
                                            </p:graphicEl>
                                          </p:spTgt>
                                        </p:tgtEl>
                                        <p:attrNameLst>
                                          <p:attrName>style.visibility</p:attrName>
                                        </p:attrNameLst>
                                      </p:cBhvr>
                                      <p:to>
                                        <p:strVal val="visible"/>
                                      </p:to>
                                    </p:set>
                                    <p:animEffect transition="in" filter="wheel(1)">
                                      <p:cBhvr>
                                        <p:cTn id="39" dur="1000"/>
                                        <p:tgtEl>
                                          <p:spTgt spid="2">
                                            <p:graphicEl>
                                              <a:dgm id="{106699E9-4DE1-CF4F-BB53-423AD3751458}"/>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1" presetClass="entr" presetSubtype="1" fill="hold" grpId="0" nodeType="clickEffect">
                                  <p:stCondLst>
                                    <p:cond delay="0"/>
                                  </p:stCondLst>
                                  <p:childTnLst>
                                    <p:set>
                                      <p:cBhvr>
                                        <p:cTn id="43" dur="1" fill="hold">
                                          <p:stCondLst>
                                            <p:cond delay="0"/>
                                          </p:stCondLst>
                                        </p:cTn>
                                        <p:tgtEl>
                                          <p:spTgt spid="2">
                                            <p:graphicEl>
                                              <a:dgm id="{96E61160-8BF1-B348-ACE9-783AD1389DD3}"/>
                                            </p:graphicEl>
                                          </p:spTgt>
                                        </p:tgtEl>
                                        <p:attrNameLst>
                                          <p:attrName>style.visibility</p:attrName>
                                        </p:attrNameLst>
                                      </p:cBhvr>
                                      <p:to>
                                        <p:strVal val="visible"/>
                                      </p:to>
                                    </p:set>
                                    <p:animEffect transition="in" filter="wheel(1)">
                                      <p:cBhvr>
                                        <p:cTn id="44" dur="1000"/>
                                        <p:tgtEl>
                                          <p:spTgt spid="2">
                                            <p:graphicEl>
                                              <a:dgm id="{96E61160-8BF1-B348-ACE9-783AD1389DD3}"/>
                                            </p:graphicEl>
                                          </p:spTgt>
                                        </p:tgtEl>
                                      </p:cBhvr>
                                    </p:animEffect>
                                  </p:childTnLst>
                                </p:cTn>
                              </p:par>
                              <p:par>
                                <p:cTn id="45" presetID="21" presetClass="entr" presetSubtype="1" fill="hold" grpId="0" nodeType="withEffect">
                                  <p:stCondLst>
                                    <p:cond delay="0"/>
                                  </p:stCondLst>
                                  <p:childTnLst>
                                    <p:set>
                                      <p:cBhvr>
                                        <p:cTn id="46" dur="1" fill="hold">
                                          <p:stCondLst>
                                            <p:cond delay="0"/>
                                          </p:stCondLst>
                                        </p:cTn>
                                        <p:tgtEl>
                                          <p:spTgt spid="2">
                                            <p:graphicEl>
                                              <a:dgm id="{9A1FDCE2-BCA4-EF4C-8284-8BBDB80D20CC}"/>
                                            </p:graphicEl>
                                          </p:spTgt>
                                        </p:tgtEl>
                                        <p:attrNameLst>
                                          <p:attrName>style.visibility</p:attrName>
                                        </p:attrNameLst>
                                      </p:cBhvr>
                                      <p:to>
                                        <p:strVal val="visible"/>
                                      </p:to>
                                    </p:set>
                                    <p:animEffect transition="in" filter="wheel(1)">
                                      <p:cBhvr>
                                        <p:cTn id="47" dur="1000"/>
                                        <p:tgtEl>
                                          <p:spTgt spid="2">
                                            <p:graphicEl>
                                              <a:dgm id="{9A1FDCE2-BCA4-EF4C-8284-8BBDB80D20CC}"/>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2">
                                            <p:graphicEl>
                                              <a:dgm id="{1618FCDD-7BFF-0A44-9904-3B0D99F25960}"/>
                                            </p:graphicEl>
                                          </p:spTgt>
                                        </p:tgtEl>
                                        <p:attrNameLst>
                                          <p:attrName>style.visibility</p:attrName>
                                        </p:attrNameLst>
                                      </p:cBhvr>
                                      <p:to>
                                        <p:strVal val="visible"/>
                                      </p:to>
                                    </p:set>
                                    <p:animEffect transition="in" filter="wheel(1)">
                                      <p:cBhvr>
                                        <p:cTn id="52" dur="1000"/>
                                        <p:tgtEl>
                                          <p:spTgt spid="2">
                                            <p:graphicEl>
                                              <a:dgm id="{1618FCDD-7BFF-0A44-9904-3B0D99F25960}"/>
                                            </p:graphicEl>
                                          </p:spTgt>
                                        </p:tgtEl>
                                      </p:cBhvr>
                                    </p:animEffect>
                                  </p:childTnLst>
                                </p:cTn>
                              </p:par>
                              <p:par>
                                <p:cTn id="53" presetID="21" presetClass="entr" presetSubtype="1" fill="hold" grpId="0" nodeType="withEffect">
                                  <p:stCondLst>
                                    <p:cond delay="0"/>
                                  </p:stCondLst>
                                  <p:childTnLst>
                                    <p:set>
                                      <p:cBhvr>
                                        <p:cTn id="54" dur="1" fill="hold">
                                          <p:stCondLst>
                                            <p:cond delay="0"/>
                                          </p:stCondLst>
                                        </p:cTn>
                                        <p:tgtEl>
                                          <p:spTgt spid="2">
                                            <p:graphicEl>
                                              <a:dgm id="{5AD0092D-8EFD-5447-87D5-22E33D98932B}"/>
                                            </p:graphicEl>
                                          </p:spTgt>
                                        </p:tgtEl>
                                        <p:attrNameLst>
                                          <p:attrName>style.visibility</p:attrName>
                                        </p:attrNameLst>
                                      </p:cBhvr>
                                      <p:to>
                                        <p:strVal val="visible"/>
                                      </p:to>
                                    </p:set>
                                    <p:animEffect transition="in" filter="wheel(1)">
                                      <p:cBhvr>
                                        <p:cTn id="55" dur="1000"/>
                                        <p:tgtEl>
                                          <p:spTgt spid="2">
                                            <p:graphicEl>
                                              <a:dgm id="{5AD0092D-8EFD-5447-87D5-22E33D98932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098307"/>
            <a:ext cx="2667000" cy="2133600"/>
          </a:xfrm>
          <a:prstGeom prst="rect">
            <a:avLst/>
          </a:prstGeom>
          <a:solidFill>
            <a:srgbClr val="0079C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endParaRPr lang="en-US" sz="1200" dirty="0"/>
          </a:p>
        </p:txBody>
      </p:sp>
      <p:sp>
        <p:nvSpPr>
          <p:cNvPr id="3" name="Rectangle 2"/>
          <p:cNvSpPr/>
          <p:nvPr/>
        </p:nvSpPr>
        <p:spPr>
          <a:xfrm>
            <a:off x="3162300" y="1098307"/>
            <a:ext cx="2667000" cy="2133600"/>
          </a:xfrm>
          <a:prstGeom prst="rect">
            <a:avLst/>
          </a:prstGeom>
          <a:solidFill>
            <a:srgbClr val="0079C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6096000" y="1066800"/>
            <a:ext cx="2667000" cy="2133600"/>
          </a:xfrm>
          <a:prstGeom prst="rect">
            <a:avLst/>
          </a:prstGeom>
          <a:solidFill>
            <a:srgbClr val="0079C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057900" y="3657600"/>
            <a:ext cx="2667000" cy="2133600"/>
          </a:xfrm>
          <a:prstGeom prst="rect">
            <a:avLst/>
          </a:prstGeom>
          <a:solidFill>
            <a:srgbClr val="0079C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153387" y="3657600"/>
            <a:ext cx="2667000" cy="2133600"/>
          </a:xfrm>
          <a:prstGeom prst="rect">
            <a:avLst/>
          </a:prstGeom>
          <a:solidFill>
            <a:srgbClr val="0079C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28600" y="3657600"/>
            <a:ext cx="2667000" cy="2133600"/>
          </a:xfrm>
          <a:prstGeom prst="rect">
            <a:avLst/>
          </a:prstGeom>
          <a:solidFill>
            <a:srgbClr val="0079C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p:cNvCxnSpPr/>
          <p:nvPr/>
        </p:nvCxnSpPr>
        <p:spPr>
          <a:xfrm flipV="1">
            <a:off x="2885459" y="2133600"/>
            <a:ext cx="267929" cy="0"/>
          </a:xfrm>
          <a:prstGeom prst="straightConnector1">
            <a:avLst/>
          </a:prstGeom>
          <a:ln w="38100">
            <a:solidFill>
              <a:srgbClr val="8DC63F"/>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228600" y="1591144"/>
            <a:ext cx="2667000" cy="1084912"/>
          </a:xfrm>
          <a:prstGeom prst="rect">
            <a:avLst/>
          </a:prstGeom>
          <a:noFill/>
        </p:spPr>
        <p:txBody>
          <a:bodyPr wrap="square" rtlCol="0" anchor="ctr">
            <a:spAutoFit/>
          </a:bodyPr>
          <a:lstStyle/>
          <a:p>
            <a:pPr algn="ctr">
              <a:spcAft>
                <a:spcPts val="300"/>
              </a:spcAft>
            </a:pPr>
            <a:r>
              <a:rPr lang="en-US" sz="2400" dirty="0" smtClean="0">
                <a:solidFill>
                  <a:schemeClr val="bg1"/>
                </a:solidFill>
                <a:latin typeface="Calibri" panose="020F0502020204030204" pitchFamily="34" charset="0"/>
              </a:rPr>
              <a:t>1. IDENTIFY AUDIENCES</a:t>
            </a:r>
          </a:p>
          <a:p>
            <a:endParaRPr lang="en-US" sz="1400" dirty="0" smtClean="0">
              <a:solidFill>
                <a:schemeClr val="bg1"/>
              </a:solidFill>
            </a:endParaRPr>
          </a:p>
        </p:txBody>
      </p:sp>
      <p:sp>
        <p:nvSpPr>
          <p:cNvPr id="35" name="TextBox 34"/>
          <p:cNvSpPr txBox="1"/>
          <p:nvPr/>
        </p:nvSpPr>
        <p:spPr>
          <a:xfrm>
            <a:off x="6067423" y="3993907"/>
            <a:ext cx="2667001" cy="1223412"/>
          </a:xfrm>
          <a:prstGeom prst="rect">
            <a:avLst/>
          </a:prstGeom>
          <a:noFill/>
        </p:spPr>
        <p:txBody>
          <a:bodyPr wrap="square" rtlCol="0">
            <a:spAutoFit/>
          </a:bodyPr>
          <a:lstStyle/>
          <a:p>
            <a:pPr algn="ctr">
              <a:spcAft>
                <a:spcPts val="300"/>
              </a:spcAft>
            </a:pPr>
            <a:r>
              <a:rPr lang="en-US" sz="2400" dirty="0" smtClean="0">
                <a:solidFill>
                  <a:schemeClr val="bg1"/>
                </a:solidFill>
                <a:latin typeface="Calibri" panose="020F0502020204030204" pitchFamily="34" charset="0"/>
              </a:rPr>
              <a:t>6. GUIDE SERVICE AGENDA</a:t>
            </a:r>
          </a:p>
          <a:p>
            <a:endParaRPr lang="en-US" sz="1150" dirty="0" smtClean="0">
              <a:solidFill>
                <a:schemeClr val="bg1"/>
              </a:solidFill>
            </a:endParaRPr>
          </a:p>
          <a:p>
            <a:pPr>
              <a:spcAft>
                <a:spcPts val="300"/>
              </a:spcAft>
            </a:pPr>
            <a:endParaRPr lang="en-US" sz="1150" dirty="0">
              <a:solidFill>
                <a:schemeClr val="bg1"/>
              </a:solidFill>
            </a:endParaRPr>
          </a:p>
        </p:txBody>
      </p:sp>
      <p:sp>
        <p:nvSpPr>
          <p:cNvPr id="36" name="TextBox 35"/>
          <p:cNvSpPr txBox="1"/>
          <p:nvPr/>
        </p:nvSpPr>
        <p:spPr>
          <a:xfrm>
            <a:off x="3162300" y="3993907"/>
            <a:ext cx="2667000" cy="677108"/>
          </a:xfrm>
          <a:prstGeom prst="rect">
            <a:avLst/>
          </a:prstGeom>
          <a:noFill/>
        </p:spPr>
        <p:txBody>
          <a:bodyPr wrap="square" rtlCol="0">
            <a:spAutoFit/>
          </a:bodyPr>
          <a:lstStyle/>
          <a:p>
            <a:pPr algn="ctr">
              <a:spcAft>
                <a:spcPts val="300"/>
              </a:spcAft>
            </a:pPr>
            <a:r>
              <a:rPr lang="en-US" sz="2400" dirty="0" smtClean="0">
                <a:solidFill>
                  <a:schemeClr val="bg1"/>
                </a:solidFill>
                <a:latin typeface="Calibri" panose="020F0502020204030204" pitchFamily="34" charset="0"/>
              </a:rPr>
              <a:t>5. ANALYZE NEEDS</a:t>
            </a:r>
            <a:endParaRPr lang="en-US" sz="2300" dirty="0" smtClean="0">
              <a:solidFill>
                <a:schemeClr val="bg1"/>
              </a:solidFill>
              <a:latin typeface="Calibri" panose="020F0502020204030204" pitchFamily="34" charset="0"/>
            </a:endParaRPr>
          </a:p>
          <a:p>
            <a:pPr>
              <a:spcAft>
                <a:spcPts val="300"/>
              </a:spcAft>
            </a:pPr>
            <a:endParaRPr lang="en-US" sz="1150" dirty="0">
              <a:solidFill>
                <a:schemeClr val="bg1"/>
              </a:solidFill>
            </a:endParaRPr>
          </a:p>
        </p:txBody>
      </p:sp>
      <p:sp>
        <p:nvSpPr>
          <p:cNvPr id="37" name="TextBox 36"/>
          <p:cNvSpPr txBox="1"/>
          <p:nvPr/>
        </p:nvSpPr>
        <p:spPr>
          <a:xfrm>
            <a:off x="6095999" y="1591144"/>
            <a:ext cx="2666999" cy="1454244"/>
          </a:xfrm>
          <a:prstGeom prst="rect">
            <a:avLst/>
          </a:prstGeom>
          <a:noFill/>
        </p:spPr>
        <p:txBody>
          <a:bodyPr wrap="square" rtlCol="0">
            <a:spAutoFit/>
          </a:bodyPr>
          <a:lstStyle/>
          <a:p>
            <a:pPr algn="ctr">
              <a:spcAft>
                <a:spcPts val="300"/>
              </a:spcAft>
            </a:pPr>
            <a:r>
              <a:rPr lang="en-US" sz="2400" dirty="0" smtClean="0">
                <a:solidFill>
                  <a:schemeClr val="bg1"/>
                </a:solidFill>
                <a:latin typeface="Calibri" panose="020F0502020204030204" pitchFamily="34" charset="0"/>
              </a:rPr>
              <a:t>3. DESCRIBE NATURE AND EXTENT OF NEEDS</a:t>
            </a:r>
          </a:p>
          <a:p>
            <a:r>
              <a:rPr lang="en-US" sz="1400" u="sng" dirty="0" smtClean="0">
                <a:solidFill>
                  <a:schemeClr val="bg1"/>
                </a:solidFill>
              </a:rPr>
              <a:t> </a:t>
            </a:r>
            <a:endParaRPr lang="en-US" sz="1400" u="sng" dirty="0">
              <a:solidFill>
                <a:schemeClr val="bg1"/>
              </a:solidFill>
            </a:endParaRPr>
          </a:p>
        </p:txBody>
      </p:sp>
      <p:sp>
        <p:nvSpPr>
          <p:cNvPr id="38" name="TextBox 37"/>
          <p:cNvSpPr txBox="1"/>
          <p:nvPr/>
        </p:nvSpPr>
        <p:spPr>
          <a:xfrm>
            <a:off x="228600" y="3993907"/>
            <a:ext cx="2667000" cy="1415772"/>
          </a:xfrm>
          <a:prstGeom prst="rect">
            <a:avLst/>
          </a:prstGeom>
          <a:noFill/>
        </p:spPr>
        <p:txBody>
          <a:bodyPr wrap="square" rtlCol="0">
            <a:spAutoFit/>
          </a:bodyPr>
          <a:lstStyle/>
          <a:p>
            <a:pPr algn="ctr">
              <a:spcAft>
                <a:spcPts val="300"/>
              </a:spcAft>
            </a:pPr>
            <a:r>
              <a:rPr lang="en-US" sz="2400" dirty="0" smtClean="0">
                <a:solidFill>
                  <a:schemeClr val="bg1"/>
                </a:solidFill>
                <a:latin typeface="Calibri" panose="020F0502020204030204" pitchFamily="34" charset="0"/>
              </a:rPr>
              <a:t>4. CHARACTERIZE SERVICE COMMUNITIES</a:t>
            </a:r>
          </a:p>
          <a:p>
            <a:endParaRPr lang="en-US" sz="1150" dirty="0">
              <a:solidFill>
                <a:schemeClr val="bg1"/>
              </a:solidFill>
            </a:endParaRPr>
          </a:p>
        </p:txBody>
      </p:sp>
      <p:sp>
        <p:nvSpPr>
          <p:cNvPr id="39" name="TextBox 38"/>
          <p:cNvSpPr txBox="1"/>
          <p:nvPr/>
        </p:nvSpPr>
        <p:spPr>
          <a:xfrm>
            <a:off x="3190875" y="1591143"/>
            <a:ext cx="2667000" cy="1054135"/>
          </a:xfrm>
          <a:prstGeom prst="rect">
            <a:avLst/>
          </a:prstGeom>
          <a:noFill/>
        </p:spPr>
        <p:txBody>
          <a:bodyPr wrap="square" rtlCol="0">
            <a:spAutoFit/>
          </a:bodyPr>
          <a:lstStyle/>
          <a:p>
            <a:pPr algn="ctr">
              <a:spcAft>
                <a:spcPts val="300"/>
              </a:spcAft>
            </a:pPr>
            <a:r>
              <a:rPr lang="en-US" sz="2400" dirty="0">
                <a:solidFill>
                  <a:schemeClr val="bg1"/>
                </a:solidFill>
                <a:latin typeface="Calibri" panose="020F0502020204030204" pitchFamily="34" charset="0"/>
              </a:rPr>
              <a:t>2</a:t>
            </a:r>
            <a:r>
              <a:rPr lang="en-US" sz="2400" dirty="0" smtClean="0">
                <a:solidFill>
                  <a:schemeClr val="bg1"/>
                </a:solidFill>
                <a:latin typeface="Calibri" panose="020F0502020204030204" pitchFamily="34" charset="0"/>
              </a:rPr>
              <a:t>. DEFINE THE NEED</a:t>
            </a:r>
          </a:p>
          <a:p>
            <a:endParaRPr lang="en-US" sz="1200" u="sng" dirty="0">
              <a:solidFill>
                <a:schemeClr val="bg1"/>
              </a:solidFill>
            </a:endParaRPr>
          </a:p>
        </p:txBody>
      </p:sp>
      <p:cxnSp>
        <p:nvCxnSpPr>
          <p:cNvPr id="41" name="Shape 40"/>
          <p:cNvCxnSpPr>
            <a:stCxn id="5" idx="3"/>
            <a:endCxn id="3" idx="0"/>
          </p:cNvCxnSpPr>
          <p:nvPr/>
        </p:nvCxnSpPr>
        <p:spPr>
          <a:xfrm flipH="1" flipV="1">
            <a:off x="4495800" y="1098307"/>
            <a:ext cx="4229100" cy="3626093"/>
          </a:xfrm>
          <a:prstGeom prst="bentConnector4">
            <a:avLst>
              <a:gd name="adj1" fmla="val -5405"/>
              <a:gd name="adj2" fmla="val 106304"/>
            </a:avLst>
          </a:prstGeom>
          <a:ln w="38100">
            <a:solidFill>
              <a:srgbClr val="8DC63F"/>
            </a:solidFill>
            <a:tailEnd type="arrow"/>
          </a:ln>
        </p:spPr>
        <p:style>
          <a:lnRef idx="1">
            <a:schemeClr val="accent1"/>
          </a:lnRef>
          <a:fillRef idx="0">
            <a:schemeClr val="accent1"/>
          </a:fillRef>
          <a:effectRef idx="0">
            <a:schemeClr val="accent1"/>
          </a:effectRef>
          <a:fontRef idx="minor">
            <a:schemeClr val="tx1"/>
          </a:fontRef>
        </p:style>
      </p:cxnSp>
      <p:cxnSp>
        <p:nvCxnSpPr>
          <p:cNvPr id="43" name="Elbow Connector 42"/>
          <p:cNvCxnSpPr>
            <a:stCxn id="4" idx="2"/>
            <a:endCxn id="7" idx="0"/>
          </p:cNvCxnSpPr>
          <p:nvPr/>
        </p:nvCxnSpPr>
        <p:spPr>
          <a:xfrm rot="5400000">
            <a:off x="4267200" y="495300"/>
            <a:ext cx="457200" cy="5867400"/>
          </a:xfrm>
          <a:prstGeom prst="bentConnector3">
            <a:avLst>
              <a:gd name="adj1" fmla="val 50000"/>
            </a:avLst>
          </a:prstGeom>
          <a:ln w="38100">
            <a:solidFill>
              <a:srgbClr val="8DC63F"/>
            </a:solidFill>
            <a:tailEnd type="arrow"/>
          </a:ln>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p:nvPr>
        </p:nvSpPr>
        <p:spPr/>
        <p:txBody>
          <a:bodyPr>
            <a:normAutofit fontScale="90000"/>
          </a:bodyPr>
          <a:lstStyle/>
          <a:p>
            <a:r>
              <a:rPr lang="en-US" dirty="0" smtClean="0"/>
              <a:t>How do we assess needs? Six-Step Needs Assessment Process</a:t>
            </a:r>
            <a:endParaRPr lang="en-US" dirty="0"/>
          </a:p>
        </p:txBody>
      </p:sp>
      <p:cxnSp>
        <p:nvCxnSpPr>
          <p:cNvPr id="26" name="Straight Arrow Connector 25"/>
          <p:cNvCxnSpPr/>
          <p:nvPr/>
        </p:nvCxnSpPr>
        <p:spPr>
          <a:xfrm flipV="1">
            <a:off x="2885457" y="4729438"/>
            <a:ext cx="267929" cy="0"/>
          </a:xfrm>
          <a:prstGeom prst="straightConnector1">
            <a:avLst/>
          </a:prstGeom>
          <a:ln w="38100">
            <a:solidFill>
              <a:srgbClr val="8DC63F"/>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5828070" y="2137260"/>
            <a:ext cx="267929" cy="0"/>
          </a:xfrm>
          <a:prstGeom prst="straightConnector1">
            <a:avLst/>
          </a:prstGeom>
          <a:ln w="38100">
            <a:solidFill>
              <a:srgbClr val="8DC63F"/>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V="1">
            <a:off x="5799494" y="4729438"/>
            <a:ext cx="267929" cy="0"/>
          </a:xfrm>
          <a:prstGeom prst="straightConnector1">
            <a:avLst/>
          </a:prstGeom>
          <a:ln w="38100">
            <a:solidFill>
              <a:srgbClr val="8DC63F"/>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58268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4"/>
                                        </p:tgtEl>
                                        <p:attrNameLst>
                                          <p:attrName>style.visibility</p:attrName>
                                        </p:attrNameLst>
                                      </p:cBhvr>
                                      <p:to>
                                        <p:strVal val="visible"/>
                                      </p:to>
                                    </p:set>
                                    <p:anim calcmode="lin" valueType="num">
                                      <p:cBhvr additive="base">
                                        <p:cTn id="11" dur="500" fill="hold"/>
                                        <p:tgtEl>
                                          <p:spTgt spid="34"/>
                                        </p:tgtEl>
                                        <p:attrNameLst>
                                          <p:attrName>ppt_x</p:attrName>
                                        </p:attrNameLst>
                                      </p:cBhvr>
                                      <p:tavLst>
                                        <p:tav tm="0">
                                          <p:val>
                                            <p:strVal val="0-#ppt_w/2"/>
                                          </p:val>
                                        </p:tav>
                                        <p:tav tm="100000">
                                          <p:val>
                                            <p:strVal val="#ppt_x"/>
                                          </p:val>
                                        </p:tav>
                                      </p:tavLst>
                                    </p:anim>
                                    <p:anim calcmode="lin" valueType="num">
                                      <p:cBhvr additive="base">
                                        <p:cTn id="12" dur="500" fill="hold"/>
                                        <p:tgtEl>
                                          <p:spTgt spid="34"/>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500" fill="hold"/>
                                        <p:tgtEl>
                                          <p:spTgt spid="18"/>
                                        </p:tgtEl>
                                        <p:attrNameLst>
                                          <p:attrName>ppt_x</p:attrName>
                                        </p:attrNameLst>
                                      </p:cBhvr>
                                      <p:tavLst>
                                        <p:tav tm="0">
                                          <p:val>
                                            <p:strVal val="0-#ppt_w/2"/>
                                          </p:val>
                                        </p:tav>
                                        <p:tav tm="100000">
                                          <p:val>
                                            <p:strVal val="#ppt_x"/>
                                          </p:val>
                                        </p:tav>
                                      </p:tavLst>
                                    </p:anim>
                                    <p:anim calcmode="lin" valueType="num">
                                      <p:cBhvr additive="base">
                                        <p:cTn id="18" dur="500" fill="hold"/>
                                        <p:tgtEl>
                                          <p:spTgt spid="18"/>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0-#ppt_w/2"/>
                                          </p:val>
                                        </p:tav>
                                        <p:tav tm="100000">
                                          <p:val>
                                            <p:strVal val="#ppt_x"/>
                                          </p:val>
                                        </p:tav>
                                      </p:tavLst>
                                    </p:anim>
                                    <p:anim calcmode="lin" valueType="num">
                                      <p:cBhvr additive="base">
                                        <p:cTn id="22" dur="500" fill="hold"/>
                                        <p:tgtEl>
                                          <p:spTgt spid="3"/>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39"/>
                                        </p:tgtEl>
                                        <p:attrNameLst>
                                          <p:attrName>style.visibility</p:attrName>
                                        </p:attrNameLst>
                                      </p:cBhvr>
                                      <p:to>
                                        <p:strVal val="visible"/>
                                      </p:to>
                                    </p:set>
                                    <p:anim calcmode="lin" valueType="num">
                                      <p:cBhvr additive="base">
                                        <p:cTn id="25" dur="500" fill="hold"/>
                                        <p:tgtEl>
                                          <p:spTgt spid="39"/>
                                        </p:tgtEl>
                                        <p:attrNameLst>
                                          <p:attrName>ppt_x</p:attrName>
                                        </p:attrNameLst>
                                      </p:cBhvr>
                                      <p:tavLst>
                                        <p:tav tm="0">
                                          <p:val>
                                            <p:strVal val="0-#ppt_w/2"/>
                                          </p:val>
                                        </p:tav>
                                        <p:tav tm="100000">
                                          <p:val>
                                            <p:strVal val="#ppt_x"/>
                                          </p:val>
                                        </p:tav>
                                      </p:tavLst>
                                    </p:anim>
                                    <p:anim calcmode="lin" valueType="num">
                                      <p:cBhvr additive="base">
                                        <p:cTn id="26" dur="500" fill="hold"/>
                                        <p:tgtEl>
                                          <p:spTgt spid="39"/>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500" fill="hold"/>
                                        <p:tgtEl>
                                          <p:spTgt spid="27"/>
                                        </p:tgtEl>
                                        <p:attrNameLst>
                                          <p:attrName>ppt_x</p:attrName>
                                        </p:attrNameLst>
                                      </p:cBhvr>
                                      <p:tavLst>
                                        <p:tav tm="0">
                                          <p:val>
                                            <p:strVal val="0-#ppt_w/2"/>
                                          </p:val>
                                        </p:tav>
                                        <p:tav tm="100000">
                                          <p:val>
                                            <p:strVal val="#ppt_x"/>
                                          </p:val>
                                        </p:tav>
                                      </p:tavLst>
                                    </p:anim>
                                    <p:anim calcmode="lin" valueType="num">
                                      <p:cBhvr additive="base">
                                        <p:cTn id="32" dur="500" fill="hold"/>
                                        <p:tgtEl>
                                          <p:spTgt spid="27"/>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additive="base">
                                        <p:cTn id="35" dur="500" fill="hold"/>
                                        <p:tgtEl>
                                          <p:spTgt spid="4"/>
                                        </p:tgtEl>
                                        <p:attrNameLst>
                                          <p:attrName>ppt_x</p:attrName>
                                        </p:attrNameLst>
                                      </p:cBhvr>
                                      <p:tavLst>
                                        <p:tav tm="0">
                                          <p:val>
                                            <p:strVal val="0-#ppt_w/2"/>
                                          </p:val>
                                        </p:tav>
                                        <p:tav tm="100000">
                                          <p:val>
                                            <p:strVal val="#ppt_x"/>
                                          </p:val>
                                        </p:tav>
                                      </p:tavLst>
                                    </p:anim>
                                    <p:anim calcmode="lin" valueType="num">
                                      <p:cBhvr additive="base">
                                        <p:cTn id="36" dur="500" fill="hold"/>
                                        <p:tgtEl>
                                          <p:spTgt spid="4"/>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37"/>
                                        </p:tgtEl>
                                        <p:attrNameLst>
                                          <p:attrName>style.visibility</p:attrName>
                                        </p:attrNameLst>
                                      </p:cBhvr>
                                      <p:to>
                                        <p:strVal val="visible"/>
                                      </p:to>
                                    </p:set>
                                    <p:anim calcmode="lin" valueType="num">
                                      <p:cBhvr additive="base">
                                        <p:cTn id="39" dur="500" fill="hold"/>
                                        <p:tgtEl>
                                          <p:spTgt spid="37"/>
                                        </p:tgtEl>
                                        <p:attrNameLst>
                                          <p:attrName>ppt_x</p:attrName>
                                        </p:attrNameLst>
                                      </p:cBhvr>
                                      <p:tavLst>
                                        <p:tav tm="0">
                                          <p:val>
                                            <p:strVal val="0-#ppt_w/2"/>
                                          </p:val>
                                        </p:tav>
                                        <p:tav tm="100000">
                                          <p:val>
                                            <p:strVal val="#ppt_x"/>
                                          </p:val>
                                        </p:tav>
                                      </p:tavLst>
                                    </p:anim>
                                    <p:anim calcmode="lin" valueType="num">
                                      <p:cBhvr additive="base">
                                        <p:cTn id="40" dur="500" fill="hold"/>
                                        <p:tgtEl>
                                          <p:spTgt spid="37"/>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fill="hold"/>
                                        <p:tgtEl>
                                          <p:spTgt spid="7"/>
                                        </p:tgtEl>
                                        <p:attrNameLst>
                                          <p:attrName>ppt_x</p:attrName>
                                        </p:attrNameLst>
                                      </p:cBhvr>
                                      <p:tavLst>
                                        <p:tav tm="0">
                                          <p:val>
                                            <p:strVal val="0-#ppt_w/2"/>
                                          </p:val>
                                        </p:tav>
                                        <p:tav tm="100000">
                                          <p:val>
                                            <p:strVal val="#ppt_x"/>
                                          </p:val>
                                        </p:tav>
                                      </p:tavLst>
                                    </p:anim>
                                    <p:anim calcmode="lin" valueType="num">
                                      <p:cBhvr additive="base">
                                        <p:cTn id="4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43"/>
                                        </p:tgtEl>
                                        <p:attrNameLst>
                                          <p:attrName>style.visibility</p:attrName>
                                        </p:attrNameLst>
                                      </p:cBhvr>
                                      <p:to>
                                        <p:strVal val="visible"/>
                                      </p:to>
                                    </p:set>
                                    <p:anim calcmode="lin" valueType="num">
                                      <p:cBhvr additive="base">
                                        <p:cTn id="49" dur="500" fill="hold"/>
                                        <p:tgtEl>
                                          <p:spTgt spid="43"/>
                                        </p:tgtEl>
                                        <p:attrNameLst>
                                          <p:attrName>ppt_x</p:attrName>
                                        </p:attrNameLst>
                                      </p:cBhvr>
                                      <p:tavLst>
                                        <p:tav tm="0">
                                          <p:val>
                                            <p:strVal val="0-#ppt_w/2"/>
                                          </p:val>
                                        </p:tav>
                                        <p:tav tm="100000">
                                          <p:val>
                                            <p:strVal val="#ppt_x"/>
                                          </p:val>
                                        </p:tav>
                                      </p:tavLst>
                                    </p:anim>
                                    <p:anim calcmode="lin" valueType="num">
                                      <p:cBhvr additive="base">
                                        <p:cTn id="50" dur="500" fill="hold"/>
                                        <p:tgtEl>
                                          <p:spTgt spid="43"/>
                                        </p:tgtEl>
                                        <p:attrNameLst>
                                          <p:attrName>ppt_y</p:attrName>
                                        </p:attrNameLst>
                                      </p:cBhvr>
                                      <p:tavLst>
                                        <p:tav tm="0">
                                          <p:val>
                                            <p:strVal val="#ppt_y"/>
                                          </p:val>
                                        </p:tav>
                                        <p:tav tm="100000">
                                          <p:val>
                                            <p:strVal val="#ppt_y"/>
                                          </p:val>
                                        </p:tav>
                                      </p:tavLst>
                                    </p:anim>
                                  </p:childTnLst>
                                </p:cTn>
                              </p:par>
                              <p:par>
                                <p:cTn id="51" presetID="2" presetClass="entr" presetSubtype="8" fill="hold" grpId="0" nodeType="withEffect">
                                  <p:stCondLst>
                                    <p:cond delay="0"/>
                                  </p:stCondLst>
                                  <p:childTnLst>
                                    <p:set>
                                      <p:cBhvr>
                                        <p:cTn id="52" dur="1" fill="hold">
                                          <p:stCondLst>
                                            <p:cond delay="0"/>
                                          </p:stCondLst>
                                        </p:cTn>
                                        <p:tgtEl>
                                          <p:spTgt spid="38"/>
                                        </p:tgtEl>
                                        <p:attrNameLst>
                                          <p:attrName>style.visibility</p:attrName>
                                        </p:attrNameLst>
                                      </p:cBhvr>
                                      <p:to>
                                        <p:strVal val="visible"/>
                                      </p:to>
                                    </p:set>
                                    <p:anim calcmode="lin" valueType="num">
                                      <p:cBhvr additive="base">
                                        <p:cTn id="53" dur="500" fill="hold"/>
                                        <p:tgtEl>
                                          <p:spTgt spid="38"/>
                                        </p:tgtEl>
                                        <p:attrNameLst>
                                          <p:attrName>ppt_x</p:attrName>
                                        </p:attrNameLst>
                                      </p:cBhvr>
                                      <p:tavLst>
                                        <p:tav tm="0">
                                          <p:val>
                                            <p:strVal val="0-#ppt_w/2"/>
                                          </p:val>
                                        </p:tav>
                                        <p:tav tm="100000">
                                          <p:val>
                                            <p:strVal val="#ppt_x"/>
                                          </p:val>
                                        </p:tav>
                                      </p:tavLst>
                                    </p:anim>
                                    <p:anim calcmode="lin" valueType="num">
                                      <p:cBhvr additive="base">
                                        <p:cTn id="54" dur="500" fill="hold"/>
                                        <p:tgtEl>
                                          <p:spTgt spid="38"/>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nodeType="clickEffect">
                                  <p:stCondLst>
                                    <p:cond delay="0"/>
                                  </p:stCondLst>
                                  <p:childTnLst>
                                    <p:set>
                                      <p:cBhvr>
                                        <p:cTn id="58" dur="1" fill="hold">
                                          <p:stCondLst>
                                            <p:cond delay="0"/>
                                          </p:stCondLst>
                                        </p:cTn>
                                        <p:tgtEl>
                                          <p:spTgt spid="26"/>
                                        </p:tgtEl>
                                        <p:attrNameLst>
                                          <p:attrName>style.visibility</p:attrName>
                                        </p:attrNameLst>
                                      </p:cBhvr>
                                      <p:to>
                                        <p:strVal val="visible"/>
                                      </p:to>
                                    </p:set>
                                    <p:anim calcmode="lin" valueType="num">
                                      <p:cBhvr additive="base">
                                        <p:cTn id="59" dur="500" fill="hold"/>
                                        <p:tgtEl>
                                          <p:spTgt spid="26"/>
                                        </p:tgtEl>
                                        <p:attrNameLst>
                                          <p:attrName>ppt_x</p:attrName>
                                        </p:attrNameLst>
                                      </p:cBhvr>
                                      <p:tavLst>
                                        <p:tav tm="0">
                                          <p:val>
                                            <p:strVal val="0-#ppt_w/2"/>
                                          </p:val>
                                        </p:tav>
                                        <p:tav tm="100000">
                                          <p:val>
                                            <p:strVal val="#ppt_x"/>
                                          </p:val>
                                        </p:tav>
                                      </p:tavLst>
                                    </p:anim>
                                    <p:anim calcmode="lin" valueType="num">
                                      <p:cBhvr additive="base">
                                        <p:cTn id="60" dur="500" fill="hold"/>
                                        <p:tgtEl>
                                          <p:spTgt spid="26"/>
                                        </p:tgtEl>
                                        <p:attrNameLst>
                                          <p:attrName>ppt_y</p:attrName>
                                        </p:attrNameLst>
                                      </p:cBhvr>
                                      <p:tavLst>
                                        <p:tav tm="0">
                                          <p:val>
                                            <p:strVal val="#ppt_y"/>
                                          </p:val>
                                        </p:tav>
                                        <p:tav tm="100000">
                                          <p:val>
                                            <p:strVal val="#ppt_y"/>
                                          </p:val>
                                        </p:tav>
                                      </p:tavLst>
                                    </p:anim>
                                  </p:childTnLst>
                                </p:cTn>
                              </p:par>
                              <p:par>
                                <p:cTn id="61" presetID="2" presetClass="entr" presetSubtype="8" fill="hold" grpId="0" nodeType="withEffect">
                                  <p:stCondLst>
                                    <p:cond delay="0"/>
                                  </p:stCondLst>
                                  <p:childTnLst>
                                    <p:set>
                                      <p:cBhvr>
                                        <p:cTn id="62" dur="1" fill="hold">
                                          <p:stCondLst>
                                            <p:cond delay="0"/>
                                          </p:stCondLst>
                                        </p:cTn>
                                        <p:tgtEl>
                                          <p:spTgt spid="6"/>
                                        </p:tgtEl>
                                        <p:attrNameLst>
                                          <p:attrName>style.visibility</p:attrName>
                                        </p:attrNameLst>
                                      </p:cBhvr>
                                      <p:to>
                                        <p:strVal val="visible"/>
                                      </p:to>
                                    </p:set>
                                    <p:anim calcmode="lin" valueType="num">
                                      <p:cBhvr additive="base">
                                        <p:cTn id="63" dur="500" fill="hold"/>
                                        <p:tgtEl>
                                          <p:spTgt spid="6"/>
                                        </p:tgtEl>
                                        <p:attrNameLst>
                                          <p:attrName>ppt_x</p:attrName>
                                        </p:attrNameLst>
                                      </p:cBhvr>
                                      <p:tavLst>
                                        <p:tav tm="0">
                                          <p:val>
                                            <p:strVal val="0-#ppt_w/2"/>
                                          </p:val>
                                        </p:tav>
                                        <p:tav tm="100000">
                                          <p:val>
                                            <p:strVal val="#ppt_x"/>
                                          </p:val>
                                        </p:tav>
                                      </p:tavLst>
                                    </p:anim>
                                    <p:anim calcmode="lin" valueType="num">
                                      <p:cBhvr additive="base">
                                        <p:cTn id="64" dur="500" fill="hold"/>
                                        <p:tgtEl>
                                          <p:spTgt spid="6"/>
                                        </p:tgtEl>
                                        <p:attrNameLst>
                                          <p:attrName>ppt_y</p:attrName>
                                        </p:attrNameLst>
                                      </p:cBhvr>
                                      <p:tavLst>
                                        <p:tav tm="0">
                                          <p:val>
                                            <p:strVal val="#ppt_y"/>
                                          </p:val>
                                        </p:tav>
                                        <p:tav tm="100000">
                                          <p:val>
                                            <p:strVal val="#ppt_y"/>
                                          </p:val>
                                        </p:tav>
                                      </p:tavLst>
                                    </p:anim>
                                  </p:childTnLst>
                                </p:cTn>
                              </p:par>
                              <p:par>
                                <p:cTn id="65" presetID="2" presetClass="entr" presetSubtype="8" fill="hold" grpId="0" nodeType="withEffect">
                                  <p:stCondLst>
                                    <p:cond delay="0"/>
                                  </p:stCondLst>
                                  <p:childTnLst>
                                    <p:set>
                                      <p:cBhvr>
                                        <p:cTn id="66" dur="1" fill="hold">
                                          <p:stCondLst>
                                            <p:cond delay="0"/>
                                          </p:stCondLst>
                                        </p:cTn>
                                        <p:tgtEl>
                                          <p:spTgt spid="36"/>
                                        </p:tgtEl>
                                        <p:attrNameLst>
                                          <p:attrName>style.visibility</p:attrName>
                                        </p:attrNameLst>
                                      </p:cBhvr>
                                      <p:to>
                                        <p:strVal val="visible"/>
                                      </p:to>
                                    </p:set>
                                    <p:anim calcmode="lin" valueType="num">
                                      <p:cBhvr additive="base">
                                        <p:cTn id="67" dur="500" fill="hold"/>
                                        <p:tgtEl>
                                          <p:spTgt spid="36"/>
                                        </p:tgtEl>
                                        <p:attrNameLst>
                                          <p:attrName>ppt_x</p:attrName>
                                        </p:attrNameLst>
                                      </p:cBhvr>
                                      <p:tavLst>
                                        <p:tav tm="0">
                                          <p:val>
                                            <p:strVal val="0-#ppt_w/2"/>
                                          </p:val>
                                        </p:tav>
                                        <p:tav tm="100000">
                                          <p:val>
                                            <p:strVal val="#ppt_x"/>
                                          </p:val>
                                        </p:tav>
                                      </p:tavLst>
                                    </p:anim>
                                    <p:anim calcmode="lin" valueType="num">
                                      <p:cBhvr additive="base">
                                        <p:cTn id="68" dur="500" fill="hold"/>
                                        <p:tgtEl>
                                          <p:spTgt spid="36"/>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nodeType="clickEffect">
                                  <p:stCondLst>
                                    <p:cond delay="0"/>
                                  </p:stCondLst>
                                  <p:childTnLst>
                                    <p:set>
                                      <p:cBhvr>
                                        <p:cTn id="72" dur="1" fill="hold">
                                          <p:stCondLst>
                                            <p:cond delay="0"/>
                                          </p:stCondLst>
                                        </p:cTn>
                                        <p:tgtEl>
                                          <p:spTgt spid="40"/>
                                        </p:tgtEl>
                                        <p:attrNameLst>
                                          <p:attrName>style.visibility</p:attrName>
                                        </p:attrNameLst>
                                      </p:cBhvr>
                                      <p:to>
                                        <p:strVal val="visible"/>
                                      </p:to>
                                    </p:set>
                                    <p:anim calcmode="lin" valueType="num">
                                      <p:cBhvr additive="base">
                                        <p:cTn id="73" dur="500" fill="hold"/>
                                        <p:tgtEl>
                                          <p:spTgt spid="40"/>
                                        </p:tgtEl>
                                        <p:attrNameLst>
                                          <p:attrName>ppt_x</p:attrName>
                                        </p:attrNameLst>
                                      </p:cBhvr>
                                      <p:tavLst>
                                        <p:tav tm="0">
                                          <p:val>
                                            <p:strVal val="0-#ppt_w/2"/>
                                          </p:val>
                                        </p:tav>
                                        <p:tav tm="100000">
                                          <p:val>
                                            <p:strVal val="#ppt_x"/>
                                          </p:val>
                                        </p:tav>
                                      </p:tavLst>
                                    </p:anim>
                                    <p:anim calcmode="lin" valueType="num">
                                      <p:cBhvr additive="base">
                                        <p:cTn id="74" dur="500" fill="hold"/>
                                        <p:tgtEl>
                                          <p:spTgt spid="40"/>
                                        </p:tgtEl>
                                        <p:attrNameLst>
                                          <p:attrName>ppt_y</p:attrName>
                                        </p:attrNameLst>
                                      </p:cBhvr>
                                      <p:tavLst>
                                        <p:tav tm="0">
                                          <p:val>
                                            <p:strVal val="#ppt_y"/>
                                          </p:val>
                                        </p:tav>
                                        <p:tav tm="100000">
                                          <p:val>
                                            <p:strVal val="#ppt_y"/>
                                          </p:val>
                                        </p:tav>
                                      </p:tavLst>
                                    </p:anim>
                                  </p:childTnLst>
                                </p:cTn>
                              </p:par>
                              <p:par>
                                <p:cTn id="75" presetID="2" presetClass="entr" presetSubtype="8" fill="hold" grpId="0" nodeType="withEffect">
                                  <p:stCondLst>
                                    <p:cond delay="0"/>
                                  </p:stCondLst>
                                  <p:childTnLst>
                                    <p:set>
                                      <p:cBhvr>
                                        <p:cTn id="76" dur="1" fill="hold">
                                          <p:stCondLst>
                                            <p:cond delay="0"/>
                                          </p:stCondLst>
                                        </p:cTn>
                                        <p:tgtEl>
                                          <p:spTgt spid="5"/>
                                        </p:tgtEl>
                                        <p:attrNameLst>
                                          <p:attrName>style.visibility</p:attrName>
                                        </p:attrNameLst>
                                      </p:cBhvr>
                                      <p:to>
                                        <p:strVal val="visible"/>
                                      </p:to>
                                    </p:set>
                                    <p:anim calcmode="lin" valueType="num">
                                      <p:cBhvr additive="base">
                                        <p:cTn id="77" dur="500" fill="hold"/>
                                        <p:tgtEl>
                                          <p:spTgt spid="5"/>
                                        </p:tgtEl>
                                        <p:attrNameLst>
                                          <p:attrName>ppt_x</p:attrName>
                                        </p:attrNameLst>
                                      </p:cBhvr>
                                      <p:tavLst>
                                        <p:tav tm="0">
                                          <p:val>
                                            <p:strVal val="0-#ppt_w/2"/>
                                          </p:val>
                                        </p:tav>
                                        <p:tav tm="100000">
                                          <p:val>
                                            <p:strVal val="#ppt_x"/>
                                          </p:val>
                                        </p:tav>
                                      </p:tavLst>
                                    </p:anim>
                                    <p:anim calcmode="lin" valueType="num">
                                      <p:cBhvr additive="base">
                                        <p:cTn id="78" dur="500" fill="hold"/>
                                        <p:tgtEl>
                                          <p:spTgt spid="5"/>
                                        </p:tgtEl>
                                        <p:attrNameLst>
                                          <p:attrName>ppt_y</p:attrName>
                                        </p:attrNameLst>
                                      </p:cBhvr>
                                      <p:tavLst>
                                        <p:tav tm="0">
                                          <p:val>
                                            <p:strVal val="#ppt_y"/>
                                          </p:val>
                                        </p:tav>
                                        <p:tav tm="100000">
                                          <p:val>
                                            <p:strVal val="#ppt_y"/>
                                          </p:val>
                                        </p:tav>
                                      </p:tavLst>
                                    </p:anim>
                                  </p:childTnLst>
                                </p:cTn>
                              </p:par>
                            </p:childTnLst>
                          </p:cTn>
                        </p:par>
                        <p:par>
                          <p:cTn id="79" fill="hold">
                            <p:stCondLst>
                              <p:cond delay="500"/>
                            </p:stCondLst>
                            <p:childTnLst>
                              <p:par>
                                <p:cTn id="80" presetID="2" presetClass="entr" presetSubtype="8" fill="hold" nodeType="afterEffect">
                                  <p:stCondLst>
                                    <p:cond delay="0"/>
                                  </p:stCondLst>
                                  <p:childTnLst>
                                    <p:set>
                                      <p:cBhvr>
                                        <p:cTn id="81" dur="1" fill="hold">
                                          <p:stCondLst>
                                            <p:cond delay="0"/>
                                          </p:stCondLst>
                                        </p:cTn>
                                        <p:tgtEl>
                                          <p:spTgt spid="41"/>
                                        </p:tgtEl>
                                        <p:attrNameLst>
                                          <p:attrName>style.visibility</p:attrName>
                                        </p:attrNameLst>
                                      </p:cBhvr>
                                      <p:to>
                                        <p:strVal val="visible"/>
                                      </p:to>
                                    </p:set>
                                    <p:anim calcmode="lin" valueType="num">
                                      <p:cBhvr additive="base">
                                        <p:cTn id="82" dur="500" fill="hold"/>
                                        <p:tgtEl>
                                          <p:spTgt spid="41"/>
                                        </p:tgtEl>
                                        <p:attrNameLst>
                                          <p:attrName>ppt_x</p:attrName>
                                        </p:attrNameLst>
                                      </p:cBhvr>
                                      <p:tavLst>
                                        <p:tav tm="0">
                                          <p:val>
                                            <p:strVal val="0-#ppt_w/2"/>
                                          </p:val>
                                        </p:tav>
                                        <p:tav tm="100000">
                                          <p:val>
                                            <p:strVal val="#ppt_x"/>
                                          </p:val>
                                        </p:tav>
                                      </p:tavLst>
                                    </p:anim>
                                    <p:anim calcmode="lin" valueType="num">
                                      <p:cBhvr additive="base">
                                        <p:cTn id="83" dur="500" fill="hold"/>
                                        <p:tgtEl>
                                          <p:spTgt spid="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34" grpId="0"/>
      <p:bldP spid="36" grpId="0"/>
      <p:bldP spid="37" grpId="0"/>
      <p:bldP spid="38" grpId="0"/>
      <p:bldP spid="3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Identify the Audience</a:t>
            </a:r>
            <a:endParaRPr lang="en-US" dirty="0"/>
          </a:p>
        </p:txBody>
      </p:sp>
      <p:sp>
        <p:nvSpPr>
          <p:cNvPr id="3" name="Content Placeholder 2"/>
          <p:cNvSpPr>
            <a:spLocks noGrp="1"/>
          </p:cNvSpPr>
          <p:nvPr>
            <p:ph idx="1"/>
          </p:nvPr>
        </p:nvSpPr>
        <p:spPr/>
        <p:txBody>
          <a:bodyPr>
            <a:normAutofit/>
          </a:bodyPr>
          <a:lstStyle/>
          <a:p>
            <a:r>
              <a:rPr lang="en-US" dirty="0"/>
              <a:t>This step addresses the following questions:</a:t>
            </a:r>
          </a:p>
          <a:p>
            <a:pPr lvl="1"/>
            <a:r>
              <a:rPr lang="en-US" dirty="0"/>
              <a:t>Who will use this information and for what purposes?</a:t>
            </a:r>
          </a:p>
          <a:p>
            <a:pPr lvl="1"/>
            <a:r>
              <a:rPr lang="en-US" dirty="0"/>
              <a:t>Do intended users have information priorities that might influence the data collection schedule?</a:t>
            </a:r>
          </a:p>
          <a:p>
            <a:r>
              <a:rPr lang="en-US" dirty="0" smtClean="0"/>
              <a:t>What we found:</a:t>
            </a:r>
          </a:p>
          <a:p>
            <a:pPr lvl="1"/>
            <a:r>
              <a:rPr lang="en-US" dirty="0" smtClean="0"/>
              <a:t>Primary stakeholders are REL Appalachia staff</a:t>
            </a:r>
          </a:p>
          <a:p>
            <a:pPr lvl="1"/>
            <a:r>
              <a:rPr lang="en-US" dirty="0" smtClean="0"/>
              <a:t>Timeframe for needs data revolves around annual planning</a:t>
            </a:r>
          </a:p>
        </p:txBody>
      </p:sp>
    </p:spTree>
    <p:extLst>
      <p:ext uri="{BB962C8B-B14F-4D97-AF65-F5344CB8AC3E}">
        <p14:creationId xmlns:p14="http://schemas.microsoft.com/office/powerpoint/2010/main" val="11344279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1" end="1"/>
                                            </p:tx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2" dur="500"/>
                                        <p:tgtEl>
                                          <p:spTgt spid="3">
                                            <p:txEl>
                                              <p:pRg st="3" end="3"/>
                                            </p:txEl>
                                          </p:spTgt>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4" end="4"/>
                                            </p:txEl>
                                          </p:spTgt>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Challenges &amp; Solutions</a:t>
            </a:r>
            <a:endParaRPr lang="en-US" dirty="0"/>
          </a:p>
        </p:txBody>
      </p:sp>
      <p:sp>
        <p:nvSpPr>
          <p:cNvPr id="3" name="Content Placeholder 2"/>
          <p:cNvSpPr>
            <a:spLocks noGrp="1"/>
          </p:cNvSpPr>
          <p:nvPr>
            <p:ph idx="1"/>
          </p:nvPr>
        </p:nvSpPr>
        <p:spPr/>
        <p:txBody>
          <a:bodyPr/>
          <a:lstStyle/>
          <a:p>
            <a:r>
              <a:rPr lang="en-US" dirty="0"/>
              <a:t>Challenge:</a:t>
            </a:r>
          </a:p>
          <a:p>
            <a:pPr lvl="1"/>
            <a:r>
              <a:rPr lang="en-US" dirty="0"/>
              <a:t>Timeframe for </a:t>
            </a:r>
            <a:r>
              <a:rPr lang="en-US" dirty="0" smtClean="0"/>
              <a:t>using needs </a:t>
            </a:r>
            <a:r>
              <a:rPr lang="en-US" dirty="0"/>
              <a:t>data does not align with deadline for needs assessment report</a:t>
            </a:r>
          </a:p>
          <a:p>
            <a:r>
              <a:rPr lang="en-US" dirty="0" smtClean="0"/>
              <a:t>Solutions:</a:t>
            </a:r>
          </a:p>
          <a:p>
            <a:pPr lvl="1"/>
            <a:r>
              <a:rPr lang="en-US" dirty="0" smtClean="0"/>
              <a:t>Create informal feedback loops to convey current needs data (e.g., internal summary memos)</a:t>
            </a:r>
          </a:p>
          <a:p>
            <a:pPr lvl="1"/>
            <a:r>
              <a:rPr lang="en-US" dirty="0" smtClean="0"/>
              <a:t>Contribute to planning discussions</a:t>
            </a:r>
          </a:p>
          <a:p>
            <a:pPr lvl="1"/>
            <a:r>
              <a:rPr lang="en-US" dirty="0" smtClean="0"/>
              <a:t>Build information databases that capture needs and is easily accessible to REL Appalachia staff</a:t>
            </a:r>
          </a:p>
        </p:txBody>
      </p:sp>
    </p:spTree>
    <p:extLst>
      <p:ext uri="{BB962C8B-B14F-4D97-AF65-F5344CB8AC3E}">
        <p14:creationId xmlns:p14="http://schemas.microsoft.com/office/powerpoint/2010/main" val="29100205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2" end="2"/>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2" dur="500"/>
                                        <p:tgtEl>
                                          <p:spTgt spid="3">
                                            <p:txEl>
                                              <p:pRg st="3" end="3"/>
                                            </p:txEl>
                                          </p:spTgt>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4" end="4"/>
                                            </p:txEl>
                                          </p:spTgt>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REL 9-1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REL-AP">
  <a:themeElements>
    <a:clrScheme name="CNA REL Ppt">
      <a:dk1>
        <a:sysClr val="windowText" lastClr="000000"/>
      </a:dk1>
      <a:lt1>
        <a:sysClr val="window" lastClr="FFFFFF"/>
      </a:lt1>
      <a:dk2>
        <a:srgbClr val="0070C3"/>
      </a:dk2>
      <a:lt2>
        <a:srgbClr val="E4E9EF"/>
      </a:lt2>
      <a:accent1>
        <a:srgbClr val="0070C3"/>
      </a:accent1>
      <a:accent2>
        <a:srgbClr val="E4E9EF"/>
      </a:accent2>
      <a:accent3>
        <a:srgbClr val="8CC229"/>
      </a:accent3>
      <a:accent4>
        <a:srgbClr val="BFBFBF"/>
      </a:accent4>
      <a:accent5>
        <a:srgbClr val="8CC229"/>
      </a:accent5>
      <a:accent6>
        <a:srgbClr val="758085"/>
      </a:accent6>
      <a:hlink>
        <a:srgbClr val="0070C3"/>
      </a:hlink>
      <a:folHlink>
        <a:srgbClr val="B2B2B2"/>
      </a:folHlink>
    </a:clrScheme>
    <a:fontScheme name="CNA REL">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NA_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NA_Whi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NA_Whi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NA_Whi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NA_Whi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NA_Whi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NA_Whi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NA_Whi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NA_Whi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NA_Whi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NA_Whi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NA_Whi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REL%20AP%20PowerPoint%20template</Template>
  <TotalTime>1325</TotalTime>
  <Words>3252</Words>
  <Application>Microsoft Macintosh PowerPoint</Application>
  <PresentationFormat>On-screen Show (4:3)</PresentationFormat>
  <Paragraphs>261</Paragraphs>
  <Slides>24</Slides>
  <Notes>21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24</vt:i4>
      </vt:variant>
    </vt:vector>
  </HeadingPairs>
  <TitlesOfParts>
    <vt:vector size="27" baseType="lpstr">
      <vt:lpstr>REL 9-11</vt:lpstr>
      <vt:lpstr>REL-AP</vt:lpstr>
      <vt:lpstr>Worksheet</vt:lpstr>
      <vt:lpstr>A Framework for Assessing Needs Across Multiple States, Stakeholders, and Topic Areas</vt:lpstr>
      <vt:lpstr>Presentation Overview</vt:lpstr>
      <vt:lpstr>Background: REL Appalachia</vt:lpstr>
      <vt:lpstr>What drives REL Appalachia’s work?</vt:lpstr>
      <vt:lpstr>REL Appalachia Needs Assessment Reporting</vt:lpstr>
      <vt:lpstr>What are our sources for identifying needs?</vt:lpstr>
      <vt:lpstr>How do we assess needs? Six-Step Needs Assessment Process</vt:lpstr>
      <vt:lpstr>Step 1: Identify the Audience</vt:lpstr>
      <vt:lpstr>Step 1: Challenges &amp; Solutions</vt:lpstr>
      <vt:lpstr>Step 2: Define the Need</vt:lpstr>
      <vt:lpstr>Step 2: Challenges &amp; Solutions</vt:lpstr>
      <vt:lpstr>Step 3: Describe Nature &amp; Extent of Needs</vt:lpstr>
      <vt:lpstr>Step 3: Challenges &amp; Solutions</vt:lpstr>
      <vt:lpstr>PowerPoint Presentation</vt:lpstr>
      <vt:lpstr>Step 4: Challenges &amp; Solutions</vt:lpstr>
      <vt:lpstr>PowerPoint Presentation</vt:lpstr>
      <vt:lpstr>Step 5: Analyze Needs</vt:lpstr>
      <vt:lpstr>Step 5: Challenges &amp; Solutions</vt:lpstr>
      <vt:lpstr>Step 5: Criteria for Prioritizing Needs</vt:lpstr>
      <vt:lpstr>Step 6: Guide Service Agenda</vt:lpstr>
      <vt:lpstr>Step 6: Responding to Regional Needs</vt:lpstr>
      <vt:lpstr>Step 6: Challenges &amp; Solutions</vt:lpstr>
      <vt:lpstr>Lessons Learned</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aroose</dc:creator>
  <cp:lastModifiedBy>Stephanie Wilkerson</cp:lastModifiedBy>
  <cp:revision>124</cp:revision>
  <dcterms:created xsi:type="dcterms:W3CDTF">2013-02-25T16:41:56Z</dcterms:created>
  <dcterms:modified xsi:type="dcterms:W3CDTF">2013-10-14T17:49:03Z</dcterms:modified>
</cp:coreProperties>
</file>