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08" r:id="rId2"/>
    <p:sldMasterId id="2147483703" r:id="rId3"/>
  </p:sldMasterIdLst>
  <p:notesMasterIdLst>
    <p:notesMasterId r:id="rId26"/>
  </p:notesMasterIdLst>
  <p:handoutMasterIdLst>
    <p:handoutMasterId r:id="rId27"/>
  </p:handoutMasterIdLst>
  <p:sldIdLst>
    <p:sldId id="294" r:id="rId4"/>
    <p:sldId id="281" r:id="rId5"/>
    <p:sldId id="296" r:id="rId6"/>
    <p:sldId id="318" r:id="rId7"/>
    <p:sldId id="297" r:id="rId8"/>
    <p:sldId id="319" r:id="rId9"/>
    <p:sldId id="311" r:id="rId10"/>
    <p:sldId id="313" r:id="rId11"/>
    <p:sldId id="326" r:id="rId12"/>
    <p:sldId id="322" r:id="rId13"/>
    <p:sldId id="324" r:id="rId14"/>
    <p:sldId id="325" r:id="rId15"/>
    <p:sldId id="298" r:id="rId16"/>
    <p:sldId id="315" r:id="rId17"/>
    <p:sldId id="308" r:id="rId18"/>
    <p:sldId id="299" r:id="rId19"/>
    <p:sldId id="317" r:id="rId20"/>
    <p:sldId id="309" r:id="rId21"/>
    <p:sldId id="321" r:id="rId22"/>
    <p:sldId id="316" r:id="rId23"/>
    <p:sldId id="304" r:id="rId24"/>
    <p:sldId id="323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J delaCruz" initials="Rd" lastIdx="1" clrIdx="0"/>
  <p:cmAuthor id="1" name="Alina Martinez" initials="AM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DB9"/>
    <a:srgbClr val="E87722"/>
    <a:srgbClr val="C3C6A8"/>
    <a:srgbClr val="DA291C"/>
    <a:srgbClr val="B7C9D3"/>
    <a:srgbClr val="7566A0"/>
    <a:srgbClr val="D0D3D4"/>
    <a:srgbClr val="DFD1A7"/>
    <a:srgbClr val="608E3A"/>
    <a:srgbClr val="48A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0" autoAdjust="0"/>
    <p:restoredTop sz="92540" autoAdjust="0"/>
  </p:normalViewPr>
  <p:slideViewPr>
    <p:cSldViewPr snapToGrid="0" snapToObjects="1">
      <p:cViewPr>
        <p:scale>
          <a:sx n="66" d="100"/>
          <a:sy n="66" d="100"/>
        </p:scale>
        <p:origin x="-2214" y="-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A544A-1B5A-4DA4-B9DF-E971F31F243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95F90-455F-4718-AC46-916C7411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300"/>
            </a:lvl1pPr>
          </a:lstStyle>
          <a:p>
            <a:fld id="{C3F29CC5-00F7-42D8-B124-DBB9CF6078E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300"/>
            </a:lvl1pPr>
          </a:lstStyle>
          <a:p>
            <a:fld id="{E6E49B88-C793-41F8-9EA0-1766465DA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3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Clr>
                <a:srgbClr val="DA291C"/>
              </a:buClr>
              <a:buFont typeface="Wingdings" charset="2"/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1" indent="-171450">
              <a:buClr>
                <a:srgbClr val="DA291C"/>
              </a:buClr>
              <a:buFont typeface="Arial" pitchFamily="34" charset="0"/>
              <a:buChar char="•"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1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 of the program</a:t>
            </a:r>
          </a:p>
          <a:p>
            <a:pPr lvl="1"/>
            <a:r>
              <a:rPr lang="en-US" dirty="0" smtClean="0"/>
              <a:t>Inspire and engage future scientists, engineers and technicians</a:t>
            </a:r>
          </a:p>
          <a:p>
            <a:pPr lvl="1"/>
            <a:r>
              <a:rPr lang="en-US" dirty="0" smtClean="0"/>
              <a:t>Foster authentic learning experiences for middle and high school students</a:t>
            </a:r>
          </a:p>
          <a:p>
            <a:r>
              <a:rPr lang="en-US" dirty="0" smtClean="0"/>
              <a:t>Achieving the Goals</a:t>
            </a:r>
          </a:p>
          <a:p>
            <a:pPr lvl="1"/>
            <a:r>
              <a:rPr lang="en-US" dirty="0" smtClean="0"/>
              <a:t>Bring NASA into the classroom by sharing materials through an online website</a:t>
            </a:r>
          </a:p>
          <a:p>
            <a:pPr lvl="1"/>
            <a:r>
              <a:rPr lang="en-US" dirty="0" smtClean="0"/>
              <a:t>Give educators access to NASA’s people, missions, and research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7391400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28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 err="1" smtClean="0">
                <a:solidFill>
                  <a:schemeClr val="bg1"/>
                </a:solidFill>
                <a:latin typeface="Helvetica"/>
                <a:cs typeface="Helvetica"/>
              </a:rPr>
              <a:t>TiTLE</a:t>
            </a:r>
            <a:endParaRPr lang="en-US" sz="2500" b="1" i="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endParaRPr lang="en-US" sz="2500" b="1" i="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Name</a:t>
            </a:r>
          </a:p>
          <a:p>
            <a:pPr algn="l">
              <a:spcAft>
                <a:spcPts val="0"/>
              </a:spcAft>
            </a:pP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59199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058753" y="62340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Abt Associates </a:t>
            </a:r>
            <a:r>
              <a:rPr lang="en-US" sz="800" dirty="0" smtClean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Picture 3" descr="abt_assoc_lockup.ai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8500" y="627211"/>
            <a:ext cx="1460250" cy="1471727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698500" y="2404645"/>
            <a:ext cx="7907020" cy="3826144"/>
          </a:xfrm>
          <a:prstGeom prst="roundRect">
            <a:avLst>
              <a:gd name="adj" fmla="val 953"/>
            </a:avLst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1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bt_logo.tag_rgb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j_delacruz@abtassoc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Learning </a:t>
            </a:r>
            <a:r>
              <a:rPr lang="en-US" dirty="0" smtClean="0">
                <a:solidFill>
                  <a:schemeClr val="bg1"/>
                </a:solidFill>
              </a:rPr>
              <a:t>More From Teacher Logs</a:t>
            </a:r>
            <a:r>
              <a:rPr lang="en-US" dirty="0">
                <a:solidFill>
                  <a:schemeClr val="bg1"/>
                </a:solidFill>
              </a:rPr>
              <a:t>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Example From </a:t>
            </a:r>
            <a:r>
              <a:rPr lang="en-US" dirty="0">
                <a:solidFill>
                  <a:schemeClr val="bg1"/>
                </a:solidFill>
              </a:rPr>
              <a:t>the NASA Explorer Schools </a:t>
            </a:r>
            <a:r>
              <a:rPr lang="en-US" dirty="0" smtClean="0">
                <a:solidFill>
                  <a:schemeClr val="bg1"/>
                </a:solidFill>
              </a:rPr>
              <a:t>Evaluation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RJ de la Cruz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Sarah D. Sahni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Alina Martinez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October 26, 2012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Log Design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 t="28987" r="29886" b="18427"/>
          <a:stretch/>
        </p:blipFill>
        <p:spPr bwMode="auto">
          <a:xfrm>
            <a:off x="19062" y="1392238"/>
            <a:ext cx="9124938" cy="47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4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Log Design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t="27586" r="42657" b="50431"/>
          <a:stretch/>
        </p:blipFill>
        <p:spPr bwMode="auto">
          <a:xfrm>
            <a:off x="141889" y="1439534"/>
            <a:ext cx="8749863" cy="198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4"/>
          <a:srcRect l="6959" t="62975" r="46198" b="15321"/>
          <a:stretch/>
        </p:blipFill>
        <p:spPr>
          <a:xfrm>
            <a:off x="315308" y="3563007"/>
            <a:ext cx="8213835" cy="24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Log Design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" t="27048" r="31461" b="20685"/>
          <a:stretch/>
        </p:blipFill>
        <p:spPr bwMode="auto">
          <a:xfrm>
            <a:off x="0" y="1392237"/>
            <a:ext cx="9141478" cy="47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8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Reporting Results	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Clr>
                <a:srgbClr val="DA291C"/>
              </a:buClr>
              <a:buNone/>
            </a:pPr>
            <a:r>
              <a:rPr lang="en-US" sz="2400" dirty="0" smtClean="0"/>
              <a:t>Multiple ways to report results</a:t>
            </a:r>
          </a:p>
          <a:p>
            <a:pPr marL="457200" lvl="1" indent="-457200">
              <a:buClr>
                <a:srgbClr val="DA291C"/>
              </a:buClr>
              <a:buFont typeface="+mj-lt"/>
              <a:buAutoNum type="arabicPeriod"/>
            </a:pPr>
            <a:r>
              <a:rPr lang="en-US" sz="2400" dirty="0" smtClean="0"/>
              <a:t>Aggregate data (final report)</a:t>
            </a:r>
          </a:p>
          <a:p>
            <a:pPr marL="742950" lvl="2" indent="-342900">
              <a:buClr>
                <a:srgbClr val="DA291C"/>
              </a:buClr>
              <a:buFontTx/>
              <a:buChar char="-"/>
            </a:pPr>
            <a:r>
              <a:rPr lang="en-US" sz="2200" dirty="0" smtClean="0"/>
              <a:t>Sums</a:t>
            </a:r>
          </a:p>
          <a:p>
            <a:pPr marL="742950" lvl="2" indent="-342900">
              <a:buClr>
                <a:srgbClr val="DA291C"/>
              </a:buClr>
              <a:buFontTx/>
              <a:buChar char="-"/>
            </a:pPr>
            <a:r>
              <a:rPr lang="en-US" sz="2400" dirty="0" smtClean="0"/>
              <a:t>Averages</a:t>
            </a:r>
          </a:p>
          <a:p>
            <a:pPr marL="457200" lvl="1" indent="-457200">
              <a:buClr>
                <a:srgbClr val="DA291C"/>
              </a:buClr>
              <a:buFont typeface="+mj-lt"/>
              <a:buAutoNum type="arabicPeriod"/>
            </a:pPr>
            <a:r>
              <a:rPr lang="en-US" sz="2400" dirty="0"/>
              <a:t>Month by Month data (final report)</a:t>
            </a:r>
          </a:p>
          <a:p>
            <a:pPr marL="742950" lvl="2" indent="-342900">
              <a:buClr>
                <a:srgbClr val="DA291C"/>
              </a:buClr>
              <a:buFontTx/>
              <a:buChar char="-"/>
            </a:pPr>
            <a:r>
              <a:rPr lang="en-US" sz="2200" dirty="0"/>
              <a:t>Data varied over time</a:t>
            </a:r>
          </a:p>
          <a:p>
            <a:pPr marL="457200" lvl="1" indent="-457200">
              <a:buClr>
                <a:srgbClr val="DA291C"/>
              </a:buClr>
              <a:buFont typeface="+mj-lt"/>
              <a:buAutoNum type="arabicPeriod"/>
            </a:pPr>
            <a:r>
              <a:rPr lang="en-US" sz="2400" dirty="0" smtClean="0"/>
              <a:t>Real-time data (monthly report)</a:t>
            </a:r>
          </a:p>
        </p:txBody>
      </p:sp>
    </p:spTree>
    <p:extLst>
      <p:ext uri="{BB962C8B-B14F-4D97-AF65-F5344CB8AC3E}">
        <p14:creationId xmlns:p14="http://schemas.microsoft.com/office/powerpoint/2010/main" val="9232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dirty="0"/>
              <a:t>Reporting Results - Aggregate Data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Aggregate data examples</a:t>
            </a:r>
          </a:p>
          <a:p>
            <a:pPr marL="857250" lvl="2" indent="-457200">
              <a:buClr>
                <a:srgbClr val="DA291C"/>
              </a:buClr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Participation Rate</a:t>
            </a:r>
          </a:p>
          <a:p>
            <a:pPr marL="1200150" lvl="3" indent="-342900">
              <a:buClr>
                <a:srgbClr val="DA291C"/>
              </a:buCl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Ex: 151 teachers reported using a featured lesson at least once during the year</a:t>
            </a:r>
          </a:p>
          <a:p>
            <a:pPr marL="857250" lvl="2" indent="-457200">
              <a:buClr>
                <a:srgbClr val="DA291C"/>
              </a:buClr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Participation Level</a:t>
            </a:r>
          </a:p>
          <a:p>
            <a:pPr marL="1200150" lvl="3" indent="-342900">
              <a:buClr>
                <a:srgbClr val="DA291C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teachers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reported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an average of 3.5 unique featured lessons over the course of the year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8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dirty="0"/>
              <a:t>Reporting Results </a:t>
            </a:r>
            <a:r>
              <a:rPr lang="en-US" dirty="0" smtClean="0"/>
              <a:t>– Month to Month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>
          <a:xfrm>
            <a:off x="713232" y="1773182"/>
            <a:ext cx="7721600" cy="4601909"/>
          </a:xfrm>
        </p:spPr>
        <p:txBody>
          <a:bodyPr>
            <a:normAutofit/>
          </a:bodyPr>
          <a:lstStyle/>
          <a:p>
            <a:pPr marL="0" lvl="1" indent="0">
              <a:buClr>
                <a:srgbClr val="DA291C"/>
              </a:buClr>
              <a:buNone/>
            </a:pPr>
            <a:endParaRPr lang="en-US" dirty="0" smtClean="0"/>
          </a:p>
          <a:p>
            <a:pPr marL="0" lvl="1" indent="0">
              <a:buClr>
                <a:srgbClr val="DA291C"/>
              </a:buClr>
              <a:buNone/>
            </a:pPr>
            <a:endParaRPr lang="en-US" dirty="0"/>
          </a:p>
          <a:p>
            <a:pPr marL="0" lvl="1" indent="0">
              <a:buClr>
                <a:srgbClr val="DA291C"/>
              </a:buClr>
              <a:buNone/>
            </a:pPr>
            <a:endParaRPr lang="en-US" dirty="0" smtClean="0"/>
          </a:p>
          <a:p>
            <a:pPr marL="0" lvl="1" indent="0">
              <a:buClr>
                <a:srgbClr val="DA291C"/>
              </a:buClr>
              <a:buNone/>
            </a:pPr>
            <a:endParaRPr lang="en-US" dirty="0"/>
          </a:p>
          <a:p>
            <a:pPr marL="0" lvl="1" indent="0">
              <a:buClr>
                <a:srgbClr val="DA291C"/>
              </a:buClr>
              <a:buNone/>
            </a:pPr>
            <a:endParaRPr lang="en-US" dirty="0" smtClean="0"/>
          </a:p>
          <a:p>
            <a:pPr marL="0" lvl="1" indent="0">
              <a:buClr>
                <a:srgbClr val="DA291C"/>
              </a:buClr>
              <a:buNone/>
            </a:pPr>
            <a:endParaRPr lang="en-US" dirty="0"/>
          </a:p>
          <a:p>
            <a:pPr marL="0" lvl="1" indent="0">
              <a:buClr>
                <a:srgbClr val="DA291C"/>
              </a:buClr>
              <a:buNone/>
            </a:pPr>
            <a:endParaRPr lang="en-US" dirty="0" smtClean="0"/>
          </a:p>
          <a:p>
            <a:pPr marL="342900" lvl="1" indent="-342900">
              <a:buClr>
                <a:srgbClr val="DA291C"/>
              </a:buClr>
            </a:pPr>
            <a:endParaRPr lang="en-US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1392238"/>
            <a:ext cx="8607972" cy="4982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9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Results – Real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/>
              <a:t>Already collecting data in monthly increments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/>
              <a:t>Request for preliminary data to be reported on a monthly basis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/>
              <a:t>Program has quicker access to study results</a:t>
            </a:r>
          </a:p>
          <a:p>
            <a:pPr marL="742950" lvl="2" indent="-342900">
              <a:buClr>
                <a:srgbClr val="DA291C"/>
              </a:buClr>
              <a:buFontTx/>
              <a:buChar char="-"/>
            </a:pPr>
            <a:r>
              <a:rPr lang="en-US" sz="2400" dirty="0" smtClean="0"/>
              <a:t>Immediate informed strategic decisions</a:t>
            </a:r>
          </a:p>
          <a:p>
            <a:pPr marL="742950" lvl="2" indent="-342900">
              <a:buClr>
                <a:srgbClr val="DA291C"/>
              </a:buClr>
              <a:buFontTx/>
              <a:buChar char="-"/>
            </a:pPr>
            <a:r>
              <a:rPr lang="en-US" sz="2400" dirty="0" smtClean="0"/>
              <a:t>Respond to inquiries from agency leaders</a:t>
            </a:r>
          </a:p>
        </p:txBody>
      </p:sp>
    </p:spTree>
    <p:extLst>
      <p:ext uri="{BB962C8B-B14F-4D97-AF65-F5344CB8AC3E}">
        <p14:creationId xmlns:p14="http://schemas.microsoft.com/office/powerpoint/2010/main" val="1741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Data Report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8" t="22868" r="55603" b="68483"/>
          <a:stretch/>
        </p:blipFill>
        <p:spPr bwMode="auto">
          <a:xfrm>
            <a:off x="713231" y="1392238"/>
            <a:ext cx="7732268" cy="131943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8" t="33823" r="56563" b="44092"/>
          <a:stretch/>
        </p:blipFill>
        <p:spPr bwMode="auto">
          <a:xfrm>
            <a:off x="713231" y="2698338"/>
            <a:ext cx="7732268" cy="35605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7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Using Real Time Results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400" dirty="0" smtClean="0"/>
              <a:t>Program identified a gap in the log protocol </a:t>
            </a:r>
          </a:p>
          <a:p>
            <a:pPr marL="685800" lvl="2" indent="-285750">
              <a:buClr>
                <a:srgbClr val="DA291C"/>
              </a:buClr>
              <a:buFontTx/>
              <a:buChar char="-"/>
            </a:pPr>
            <a:r>
              <a:rPr lang="en-US" sz="2200" dirty="0" smtClean="0"/>
              <a:t>Why do teachers choose NOT to use NES materials?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400" dirty="0" smtClean="0"/>
              <a:t>Question added to the log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400" dirty="0" smtClean="0"/>
              <a:t>Results added to the monthly data report. 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400" dirty="0" smtClean="0"/>
              <a:t>Program can use results immediately</a:t>
            </a:r>
          </a:p>
          <a:p>
            <a:pPr marL="742950" lvl="2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200" dirty="0" smtClean="0"/>
              <a:t>Identify the most common barriers to teacher participation and address them without waiting for final report.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6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Monthly Data Report Example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61281" r="50264" b="6180"/>
          <a:stretch/>
        </p:blipFill>
        <p:spPr bwMode="auto">
          <a:xfrm>
            <a:off x="283779" y="1261240"/>
            <a:ext cx="8355724" cy="50449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7029" y="2264230"/>
            <a:ext cx="5892800" cy="740228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NASA Explorer Schools (NES)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NES 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Use Logs for NES Evaluation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 Administration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 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Reporting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Real Time Results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/>
              <a:t>Teachers provided examples of how they incorporated NES into their community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/>
              <a:t>Program can share the best examples with the rest of the NES participants</a:t>
            </a:r>
          </a:p>
          <a:p>
            <a:pPr marL="742950" lvl="2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400" dirty="0" smtClean="0"/>
              <a:t>"We </a:t>
            </a:r>
            <a:r>
              <a:rPr lang="en-US" sz="2400" dirty="0"/>
              <a:t>invited community members and school board members to attend our </a:t>
            </a:r>
            <a:r>
              <a:rPr lang="en-US" sz="2400" dirty="0" smtClean="0"/>
              <a:t>Aquarius habitat </a:t>
            </a:r>
            <a:r>
              <a:rPr lang="en-US" sz="2400" dirty="0"/>
              <a:t>unveiling."</a:t>
            </a:r>
          </a:p>
        </p:txBody>
      </p:sp>
    </p:spTree>
    <p:extLst>
      <p:ext uri="{BB962C8B-B14F-4D97-AF65-F5344CB8AC3E}">
        <p14:creationId xmlns:p14="http://schemas.microsoft.com/office/powerpoint/2010/main" val="1532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Resource intensive</a:t>
            </a:r>
          </a:p>
          <a:p>
            <a:pPr lvl="1"/>
            <a:r>
              <a:rPr lang="en-US" sz="2400" dirty="0" smtClean="0"/>
              <a:t>Many reminders needed to maintain high response rate</a:t>
            </a:r>
            <a:endParaRPr lang="en-US" sz="2400" dirty="0"/>
          </a:p>
          <a:p>
            <a:r>
              <a:rPr lang="en-US" sz="2800" dirty="0" smtClean="0"/>
              <a:t>How to treat data from a teacher who only submitted a subset of her logs</a:t>
            </a:r>
          </a:p>
          <a:p>
            <a:r>
              <a:rPr lang="en-US" sz="2800" dirty="0" smtClean="0"/>
              <a:t>Teachers confused online log with online teacher survey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Contact information</a:t>
            </a:r>
          </a:p>
          <a:p>
            <a:pPr marL="800100" lvl="2" indent="0">
              <a:buNone/>
            </a:pPr>
            <a:r>
              <a:rPr lang="en-US" sz="2800" dirty="0" smtClean="0"/>
              <a:t>RJ de la Cruz</a:t>
            </a:r>
          </a:p>
          <a:p>
            <a:pPr marL="800100" lvl="2" indent="0">
              <a:buNone/>
            </a:pPr>
            <a:r>
              <a:rPr lang="en-US" sz="2800" dirty="0" smtClean="0">
                <a:hlinkClick r:id="rId3"/>
              </a:rPr>
              <a:t>rj_delacruz@abtassoc.com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2800" dirty="0" smtClean="0"/>
              <a:t>617-520-2447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6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dirty="0"/>
              <a:t>NASA Explorer Schools (NES) Program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 of the program</a:t>
            </a:r>
          </a:p>
          <a:p>
            <a:pPr lvl="1"/>
            <a:r>
              <a:rPr lang="en-US" sz="2800" dirty="0" smtClean="0"/>
              <a:t>Inspire </a:t>
            </a:r>
            <a:r>
              <a:rPr lang="en-US" sz="2800" dirty="0"/>
              <a:t>and </a:t>
            </a:r>
            <a:r>
              <a:rPr lang="en-US" sz="2800" dirty="0" smtClean="0"/>
              <a:t>engage</a:t>
            </a:r>
          </a:p>
          <a:p>
            <a:pPr lvl="1"/>
            <a:r>
              <a:rPr lang="en-US" sz="2800" dirty="0" smtClean="0"/>
              <a:t>Foster authentic </a:t>
            </a:r>
            <a:r>
              <a:rPr lang="en-US" sz="2800" dirty="0"/>
              <a:t>learning </a:t>
            </a:r>
            <a:r>
              <a:rPr lang="en-US" sz="2800" dirty="0" smtClean="0"/>
              <a:t>experiences</a:t>
            </a:r>
          </a:p>
          <a:p>
            <a:r>
              <a:rPr lang="en-US" sz="2800" dirty="0" smtClean="0"/>
              <a:t>Achieving the Goals</a:t>
            </a:r>
          </a:p>
          <a:p>
            <a:pPr lvl="1"/>
            <a:r>
              <a:rPr lang="en-US" sz="2800" dirty="0" smtClean="0"/>
              <a:t>Bring NASA into the classroom</a:t>
            </a:r>
          </a:p>
          <a:p>
            <a:pPr lvl="1"/>
            <a:r>
              <a:rPr lang="en-US" sz="2800" dirty="0" smtClean="0"/>
              <a:t>Access </a:t>
            </a:r>
            <a:r>
              <a:rPr lang="en-US" sz="2800" dirty="0"/>
              <a:t>to NASA’s people, missions, </a:t>
            </a:r>
            <a:r>
              <a:rPr lang="en-US" sz="2800" dirty="0" smtClean="0"/>
              <a:t>and research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0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NES Project Materials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Featured </a:t>
            </a:r>
            <a:r>
              <a:rPr lang="en-US" dirty="0"/>
              <a:t>Lessons</a:t>
            </a:r>
          </a:p>
          <a:p>
            <a:pPr lvl="1"/>
            <a:r>
              <a:rPr lang="en-US" dirty="0"/>
              <a:t>Science, technology, engineering and math (STEM) lessons </a:t>
            </a:r>
            <a:r>
              <a:rPr lang="en-US" dirty="0" smtClean="0"/>
              <a:t>that </a:t>
            </a:r>
            <a:r>
              <a:rPr lang="en-US" dirty="0"/>
              <a:t>can be integrated into </a:t>
            </a:r>
            <a:r>
              <a:rPr lang="en-US" dirty="0" smtClean="0"/>
              <a:t>teachers’ </a:t>
            </a:r>
            <a:r>
              <a:rPr lang="en-US" dirty="0"/>
              <a:t>curriculum</a:t>
            </a:r>
          </a:p>
          <a:p>
            <a:r>
              <a:rPr lang="en-US" dirty="0"/>
              <a:t>Professional Development</a:t>
            </a:r>
          </a:p>
          <a:p>
            <a:pPr lvl="1"/>
            <a:r>
              <a:rPr lang="en-US" dirty="0"/>
              <a:t>Live webinar format and on-demand </a:t>
            </a:r>
            <a:r>
              <a:rPr lang="en-US" dirty="0" smtClean="0"/>
              <a:t>video</a:t>
            </a:r>
            <a:endParaRPr lang="en-US" dirty="0"/>
          </a:p>
          <a:p>
            <a:pPr lvl="1"/>
            <a:r>
              <a:rPr lang="en-US" dirty="0" smtClean="0"/>
              <a:t>Linked </a:t>
            </a:r>
            <a:r>
              <a:rPr lang="en-US" dirty="0"/>
              <a:t>to specific featured lessons</a:t>
            </a:r>
          </a:p>
          <a:p>
            <a:r>
              <a:rPr lang="en-US" dirty="0"/>
              <a:t>NASA Now events</a:t>
            </a:r>
          </a:p>
          <a:p>
            <a:pPr lvl="1"/>
            <a:r>
              <a:rPr lang="en-US" dirty="0"/>
              <a:t>7 minute video clips relevant to current NASA </a:t>
            </a:r>
            <a:r>
              <a:rPr lang="en-US" dirty="0" smtClean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31412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/>
              <a:t>NES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 program was redesigned in </a:t>
            </a:r>
            <a:r>
              <a:rPr lang="en-US" dirty="0" smtClean="0"/>
              <a:t>2008</a:t>
            </a:r>
            <a:endParaRPr lang="en-US" dirty="0"/>
          </a:p>
          <a:p>
            <a:r>
              <a:rPr lang="en-US" dirty="0" smtClean="0"/>
              <a:t>Program had limited understanding of participant use</a:t>
            </a:r>
          </a:p>
          <a:p>
            <a:pPr lvl="1"/>
            <a:r>
              <a:rPr lang="en-US" dirty="0"/>
              <a:t>Incorporate evaluation and data into program decisions</a:t>
            </a:r>
          </a:p>
          <a:p>
            <a:r>
              <a:rPr lang="en-US" dirty="0" smtClean="0"/>
              <a:t>Evaluation 2011-2012</a:t>
            </a:r>
          </a:p>
          <a:p>
            <a:pPr lvl="1"/>
            <a:r>
              <a:rPr lang="en-US" dirty="0" smtClean="0"/>
              <a:t>Which NES materials are teachers using?</a:t>
            </a:r>
          </a:p>
          <a:p>
            <a:pPr lvl="1"/>
            <a:r>
              <a:rPr lang="en-US" dirty="0" smtClean="0"/>
              <a:t>How are teachers using the NES materials?</a:t>
            </a:r>
          </a:p>
          <a:p>
            <a:pPr lvl="1"/>
            <a:r>
              <a:rPr lang="en-US" dirty="0" smtClean="0"/>
              <a:t>What are teachers’ impressions of the materials?</a:t>
            </a:r>
          </a:p>
          <a:p>
            <a:pPr lvl="1"/>
            <a:r>
              <a:rPr lang="en-US" dirty="0" smtClean="0"/>
              <a:t>Does teacher participation lead to a change in student interest in STEM?</a:t>
            </a:r>
          </a:p>
        </p:txBody>
      </p:sp>
    </p:spTree>
    <p:extLst>
      <p:ext uri="{BB962C8B-B14F-4D97-AF65-F5344CB8AC3E}">
        <p14:creationId xmlns:p14="http://schemas.microsoft.com/office/powerpoint/2010/main" val="63217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NES Evaluation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collection components</a:t>
            </a:r>
          </a:p>
          <a:p>
            <a:pPr lvl="1"/>
            <a:r>
              <a:rPr lang="en-US" sz="2200" dirty="0" smtClean="0"/>
              <a:t>Teacher surveys (online)</a:t>
            </a:r>
          </a:p>
          <a:p>
            <a:pPr lvl="1"/>
            <a:r>
              <a:rPr lang="en-US" sz="2200" dirty="0" smtClean="0"/>
              <a:t>Student surveys (paper)</a:t>
            </a:r>
          </a:p>
          <a:p>
            <a:pPr lvl="1"/>
            <a:r>
              <a:rPr lang="en-US" sz="2200" b="1" i="1" dirty="0" smtClean="0">
                <a:solidFill>
                  <a:srgbClr val="0070C0"/>
                </a:solidFill>
              </a:rPr>
              <a:t>Monthly teacher logs (online)</a:t>
            </a:r>
          </a:p>
          <a:p>
            <a:pPr lvl="1"/>
            <a:r>
              <a:rPr lang="en-US" sz="2200" dirty="0" smtClean="0"/>
              <a:t>Student focus groups (in person)</a:t>
            </a:r>
          </a:p>
          <a:p>
            <a:pPr lvl="1"/>
            <a:r>
              <a:rPr lang="en-US" sz="2200" dirty="0" smtClean="0"/>
              <a:t>Program registration data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307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dirty="0"/>
              <a:t>Why </a:t>
            </a:r>
            <a:r>
              <a:rPr lang="en-US" dirty="0" smtClean="0"/>
              <a:t>Use Logs for NES Evaluation?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 data when it is fresh</a:t>
            </a:r>
          </a:p>
          <a:p>
            <a:pPr lvl="1"/>
            <a:r>
              <a:rPr lang="en-US" sz="2800" dirty="0" smtClean="0"/>
              <a:t>Ask about material use shortly after use takes place</a:t>
            </a:r>
          </a:p>
          <a:p>
            <a:pPr lvl="1"/>
            <a:r>
              <a:rPr lang="en-US" sz="2800" dirty="0" smtClean="0"/>
              <a:t>Improved recall of material use</a:t>
            </a:r>
          </a:p>
          <a:p>
            <a:r>
              <a:rPr lang="en-US" sz="2800" dirty="0" smtClean="0"/>
              <a:t>Multiple data points add detail</a:t>
            </a:r>
          </a:p>
          <a:p>
            <a:pPr lvl="1"/>
            <a:r>
              <a:rPr lang="en-US" sz="2800" dirty="0" smtClean="0"/>
              <a:t>Survey: Last impression most salient</a:t>
            </a:r>
          </a:p>
          <a:p>
            <a:pPr lvl="1"/>
            <a:r>
              <a:rPr lang="en-US" sz="2800" dirty="0" smtClean="0"/>
              <a:t>Log: Weigh impressions equally </a:t>
            </a:r>
          </a:p>
        </p:txBody>
      </p:sp>
    </p:spTree>
    <p:extLst>
      <p:ext uri="{BB962C8B-B14F-4D97-AF65-F5344CB8AC3E}">
        <p14:creationId xmlns:p14="http://schemas.microsoft.com/office/powerpoint/2010/main" val="1623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Log Administration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Log invitations sent to all teachers participating in evaluation </a:t>
            </a:r>
          </a:p>
          <a:p>
            <a:r>
              <a:rPr lang="en-US" sz="2800" dirty="0" smtClean="0"/>
              <a:t>Individualized </a:t>
            </a:r>
            <a:r>
              <a:rPr lang="en-US" sz="2800" dirty="0"/>
              <a:t>links emailed at the end of </a:t>
            </a:r>
            <a:r>
              <a:rPr lang="en-US" sz="2800" dirty="0" smtClean="0"/>
              <a:t>each </a:t>
            </a:r>
            <a:r>
              <a:rPr lang="en-US" sz="2800" dirty="0"/>
              <a:t>month </a:t>
            </a:r>
          </a:p>
          <a:p>
            <a:r>
              <a:rPr lang="en-US" sz="2800" dirty="0" smtClean="0"/>
              <a:t>Online </a:t>
            </a:r>
            <a:r>
              <a:rPr lang="en-US" sz="2800" dirty="0"/>
              <a:t>software used to administer </a:t>
            </a:r>
            <a:r>
              <a:rPr lang="en-US" sz="2800" dirty="0" smtClean="0"/>
              <a:t>monthly logs </a:t>
            </a:r>
            <a:r>
              <a:rPr lang="en-US" sz="2800" dirty="0"/>
              <a:t>and track response rates</a:t>
            </a:r>
          </a:p>
          <a:p>
            <a:pPr marL="0" lvl="1" indent="0">
              <a:buClr>
                <a:srgbClr val="DA291C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87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Log Administration</a:t>
            </a:r>
            <a:endParaRPr 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Response Rates</a:t>
            </a:r>
          </a:p>
          <a:p>
            <a:pPr marL="742950" lvl="2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About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300 log invitations were sent out per month</a:t>
            </a:r>
          </a:p>
          <a:p>
            <a:pPr marL="742950" lvl="2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About 200 logs were completed per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month</a:t>
            </a:r>
          </a:p>
          <a:p>
            <a:pPr marL="742950" lvl="2" indent="-342900">
              <a:buClr>
                <a:srgbClr val="DA291C"/>
              </a:buClr>
              <a:buFont typeface="Wingdings" charset="2"/>
              <a:buChar char="§"/>
            </a:pPr>
            <a:r>
              <a:rPr lang="en-US" sz="2800" dirty="0"/>
              <a:t>Reminder emails and phone calls to improve response rates</a:t>
            </a:r>
          </a:p>
          <a:p>
            <a:pPr marL="342900" lvl="1" indent="-342900">
              <a:buClr>
                <a:srgbClr val="DA291C"/>
              </a:buClr>
              <a:buFont typeface="Wingdings" charset="2"/>
              <a:buChar char="§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92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uild="p"/>
    </p:bldLst>
  </p:timing>
</p:sld>
</file>

<file path=ppt/theme/theme1.xml><?xml version="1.0" encoding="utf-8"?>
<a:theme xmlns:a="http://schemas.openxmlformats.org/drawingml/2006/main" name="4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12539</TotalTime>
  <Words>686</Words>
  <Application>Microsoft Office PowerPoint</Application>
  <PresentationFormat>On-screen Show (4:3)</PresentationFormat>
  <Paragraphs>143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4_Office Theme</vt:lpstr>
      <vt:lpstr>6_Office Theme</vt:lpstr>
      <vt:lpstr>5_Office Theme</vt:lpstr>
      <vt:lpstr>PowerPoint Presentation</vt:lpstr>
      <vt:lpstr>Outline</vt:lpstr>
      <vt:lpstr>NASA Explorer Schools (NES) Program</vt:lpstr>
      <vt:lpstr>NES Project Materials</vt:lpstr>
      <vt:lpstr>NES Evaluation</vt:lpstr>
      <vt:lpstr>NES Evaluation</vt:lpstr>
      <vt:lpstr>Why Use Logs for NES Evaluation?</vt:lpstr>
      <vt:lpstr>Log Administration</vt:lpstr>
      <vt:lpstr>Log Administration</vt:lpstr>
      <vt:lpstr>Log Design</vt:lpstr>
      <vt:lpstr>Log Design</vt:lpstr>
      <vt:lpstr>Log Design</vt:lpstr>
      <vt:lpstr>Reporting Results </vt:lpstr>
      <vt:lpstr>Reporting Results - Aggregate Data</vt:lpstr>
      <vt:lpstr>Reporting Results – Month to Month</vt:lpstr>
      <vt:lpstr>Reporting Results – Real Time</vt:lpstr>
      <vt:lpstr>Monthly Data Report Example</vt:lpstr>
      <vt:lpstr>Using Real Time Results</vt:lpstr>
      <vt:lpstr>Monthly Data Report Example</vt:lpstr>
      <vt:lpstr>Using Real Time Results</vt:lpstr>
      <vt:lpstr>Challenges</vt:lpstr>
      <vt:lpstr>Questions and Comments?</vt:lpstr>
    </vt:vector>
  </TitlesOfParts>
  <Company>Mechanica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Carney</dc:creator>
  <cp:lastModifiedBy>RJ delaCruz</cp:lastModifiedBy>
  <cp:revision>290</cp:revision>
  <cp:lastPrinted>2012-10-23T12:20:09Z</cp:lastPrinted>
  <dcterms:created xsi:type="dcterms:W3CDTF">2011-05-06T19:41:09Z</dcterms:created>
  <dcterms:modified xsi:type="dcterms:W3CDTF">2012-10-31T12:07:42Z</dcterms:modified>
</cp:coreProperties>
</file>