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Lst>
  <p:notesMasterIdLst>
    <p:notesMasterId r:id="rId25"/>
  </p:notesMasterIdLst>
  <p:sldIdLst>
    <p:sldId id="256" r:id="rId5"/>
    <p:sldId id="566" r:id="rId6"/>
    <p:sldId id="604" r:id="rId7"/>
    <p:sldId id="571" r:id="rId8"/>
    <p:sldId id="568" r:id="rId9"/>
    <p:sldId id="569" r:id="rId10"/>
    <p:sldId id="570" r:id="rId11"/>
    <p:sldId id="560" r:id="rId12"/>
    <p:sldId id="562" r:id="rId13"/>
    <p:sldId id="561" r:id="rId14"/>
    <p:sldId id="572" r:id="rId15"/>
    <p:sldId id="590" r:id="rId16"/>
    <p:sldId id="599" r:id="rId17"/>
    <p:sldId id="597" r:id="rId18"/>
    <p:sldId id="584" r:id="rId19"/>
    <p:sldId id="601" r:id="rId20"/>
    <p:sldId id="602" r:id="rId21"/>
    <p:sldId id="522" r:id="rId22"/>
    <p:sldId id="500" r:id="rId23"/>
    <p:sldId id="5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heila Arens" initials="SA" lastIdx="7" clrIdx="6">
    <p:extLst>
      <p:ext uri="{19B8F6BF-5375-455C-9EA6-DF929625EA0E}">
        <p15:presenceInfo xmlns:p15="http://schemas.microsoft.com/office/powerpoint/2012/main" userId="S::sarens@mcrel.org::609fcc5e-52c9-4f6e-8a8d-e01978b7809e" providerId="AD"/>
      </p:ext>
    </p:extLst>
  </p:cmAuthor>
  <p:cmAuthor id="1" name="Linda Toms Barker" initials="LTB" lastIdx="16" clrIdx="0"/>
  <p:cmAuthor id="2" name="Kirsten Miller" initials="KM" lastIdx="7" clrIdx="1"/>
  <p:cmAuthor id="3" name="Christina Tydeman" initials="CT" lastIdx="13" clrIdx="2">
    <p:extLst>
      <p:ext uri="{19B8F6BF-5375-455C-9EA6-DF929625EA0E}">
        <p15:presenceInfo xmlns:p15="http://schemas.microsoft.com/office/powerpoint/2012/main" userId="S::ctydeman@mcrel.org::47dfa64f-0f72-4e3d-8905-d81b5f13f302" providerId="AD"/>
      </p:ext>
    </p:extLst>
  </p:cmAuthor>
  <p:cmAuthor id="4" name="Sands, Janelle" initials="SJ" lastIdx="20" clrIdx="3">
    <p:extLst>
      <p:ext uri="{19B8F6BF-5375-455C-9EA6-DF929625EA0E}">
        <p15:presenceInfo xmlns:p15="http://schemas.microsoft.com/office/powerpoint/2012/main" userId="S::Janelle.Sands@ed.gov::f4e84759-e1cb-4890-b737-b3fe52e5ed0f" providerId="AD"/>
      </p:ext>
    </p:extLst>
  </p:cmAuthor>
  <p:cmAuthor id="5" name="Laura Ostrow" initials="LO" lastIdx="0" clrIdx="4">
    <p:extLst>
      <p:ext uri="{19B8F6BF-5375-455C-9EA6-DF929625EA0E}">
        <p15:presenceInfo xmlns:p15="http://schemas.microsoft.com/office/powerpoint/2012/main" userId="S-1-5-21-1390067357-1645522239-725345543-7308" providerId="AD"/>
      </p:ext>
    </p:extLst>
  </p:cmAuthor>
  <p:cmAuthor id="6" name="Bradley Rentz" initials="BR" lastIdx="8" clrIdx="5">
    <p:extLst>
      <p:ext uri="{19B8F6BF-5375-455C-9EA6-DF929625EA0E}">
        <p15:presenceInfo xmlns:p15="http://schemas.microsoft.com/office/powerpoint/2012/main" userId="S::brentz@mcrel.org::8282ce72-cf85-411f-93bf-9c546dbec8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5AA"/>
    <a:srgbClr val="7C9E3E"/>
    <a:srgbClr val="2CBFCD"/>
    <a:srgbClr val="CFBD0F"/>
    <a:srgbClr val="D3C50B"/>
    <a:srgbClr val="F26522"/>
    <a:srgbClr val="982588"/>
    <a:srgbClr val="BEB1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E63222-6009-4016-914B-D1F9AB9828F1}" v="2" dt="2019-11-25T19:30:14.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11" autoAdjust="0"/>
  </p:normalViewPr>
  <p:slideViewPr>
    <p:cSldViewPr snapToGrid="0">
      <p:cViewPr varScale="1">
        <p:scale>
          <a:sx n="83" d="100"/>
          <a:sy n="83" d="100"/>
        </p:scale>
        <p:origin x="7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Rentz" userId="8282ce72-cf85-411f-93bf-9c546dbec8bb" providerId="ADAL" clId="{73E63222-6009-4016-914B-D1F9AB9828F1}"/>
    <pc:docChg chg="custSel modSld">
      <pc:chgData name="Bradley Rentz" userId="8282ce72-cf85-411f-93bf-9c546dbec8bb" providerId="ADAL" clId="{73E63222-6009-4016-914B-D1F9AB9828F1}" dt="2019-11-25T19:30:35.892" v="20" actId="20577"/>
      <pc:docMkLst>
        <pc:docMk/>
      </pc:docMkLst>
      <pc:sldChg chg="delCm">
        <pc:chgData name="Bradley Rentz" userId="8282ce72-cf85-411f-93bf-9c546dbec8bb" providerId="ADAL" clId="{73E63222-6009-4016-914B-D1F9AB9828F1}" dt="2019-11-25T19:29:37.452" v="1" actId="1592"/>
        <pc:sldMkLst>
          <pc:docMk/>
          <pc:sldMk cId="1914188696" sldId="256"/>
        </pc:sldMkLst>
      </pc:sldChg>
      <pc:sldChg chg="delCm">
        <pc:chgData name="Bradley Rentz" userId="8282ce72-cf85-411f-93bf-9c546dbec8bb" providerId="ADAL" clId="{73E63222-6009-4016-914B-D1F9AB9828F1}" dt="2019-11-25T19:29:49.740" v="2" actId="1592"/>
        <pc:sldMkLst>
          <pc:docMk/>
          <pc:sldMk cId="534951629" sldId="560"/>
        </pc:sldMkLst>
      </pc:sldChg>
      <pc:sldChg chg="modSp delCm">
        <pc:chgData name="Bradley Rentz" userId="8282ce72-cf85-411f-93bf-9c546dbec8bb" providerId="ADAL" clId="{73E63222-6009-4016-914B-D1F9AB9828F1}" dt="2019-11-25T19:29:59.878" v="4" actId="207"/>
        <pc:sldMkLst>
          <pc:docMk/>
          <pc:sldMk cId="921777418" sldId="562"/>
        </pc:sldMkLst>
        <pc:spChg chg="mod">
          <ac:chgData name="Bradley Rentz" userId="8282ce72-cf85-411f-93bf-9c546dbec8bb" providerId="ADAL" clId="{73E63222-6009-4016-914B-D1F9AB9828F1}" dt="2019-11-25T19:29:59.878" v="4" actId="207"/>
          <ac:spMkLst>
            <pc:docMk/>
            <pc:sldMk cId="921777418" sldId="562"/>
            <ac:spMk id="3" creationId="{83F7717D-FF05-481F-9A87-BD750CE7CD65}"/>
          </ac:spMkLst>
        </pc:spChg>
      </pc:sldChg>
      <pc:sldChg chg="modNotesTx">
        <pc:chgData name="Bradley Rentz" userId="8282ce72-cf85-411f-93bf-9c546dbec8bb" providerId="ADAL" clId="{73E63222-6009-4016-914B-D1F9AB9828F1}" dt="2019-11-25T19:30:35.892" v="20" actId="20577"/>
        <pc:sldMkLst>
          <pc:docMk/>
          <pc:sldMk cId="3085850833" sldId="572"/>
        </pc:sldMkLst>
      </pc:sldChg>
      <pc:sldChg chg="modSp delCm">
        <pc:chgData name="Bradley Rentz" userId="8282ce72-cf85-411f-93bf-9c546dbec8bb" providerId="ADAL" clId="{73E63222-6009-4016-914B-D1F9AB9828F1}" dt="2019-11-25T19:30:14.072" v="6" actId="207"/>
        <pc:sldMkLst>
          <pc:docMk/>
          <pc:sldMk cId="415551293" sldId="590"/>
        </pc:sldMkLst>
        <pc:spChg chg="mod">
          <ac:chgData name="Bradley Rentz" userId="8282ce72-cf85-411f-93bf-9c546dbec8bb" providerId="ADAL" clId="{73E63222-6009-4016-914B-D1F9AB9828F1}" dt="2019-11-25T19:30:14.072" v="6" actId="207"/>
          <ac:spMkLst>
            <pc:docMk/>
            <pc:sldMk cId="415551293" sldId="590"/>
            <ac:spMk id="6" creationId="{C1A8D3B5-F13A-49B4-AAA2-2C0E437E81C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743185-36E6-4FBB-8FFA-8F89EE5FB4A3}"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7DE05086-BC31-4242-A89E-36C208BCFA9B}">
      <dgm:prSet/>
      <dgm:spPr/>
      <dgm:t>
        <a:bodyPr/>
        <a:lstStyle/>
        <a:p>
          <a:r>
            <a:rPr lang="en-US">
              <a:latin typeface="Calibri"/>
              <a:cs typeface="Calibri"/>
            </a:rPr>
            <a:t>Examine the role of biases and downfalls in using linear regression analyses. </a:t>
          </a:r>
          <a:endParaRPr lang="en-US" b="0" i="0" u="none" strike="noStrike" cap="none" baseline="0" noProof="0">
            <a:solidFill>
              <a:srgbClr val="010000"/>
            </a:solidFill>
            <a:latin typeface="Calibri"/>
            <a:cs typeface="Calibri"/>
          </a:endParaRPr>
        </a:p>
      </dgm:t>
    </dgm:pt>
    <dgm:pt modelId="{87AF119C-40BA-4233-9CD0-EE54C849559F}" type="parTrans" cxnId="{951258C1-0779-40CE-B366-B1A290CCA486}">
      <dgm:prSet/>
      <dgm:spPr/>
      <dgm:t>
        <a:bodyPr/>
        <a:lstStyle/>
        <a:p>
          <a:endParaRPr lang="en-US"/>
        </a:p>
      </dgm:t>
    </dgm:pt>
    <dgm:pt modelId="{9EF90D1D-1804-4E06-A560-C5773C9EC317}" type="sibTrans" cxnId="{951258C1-0779-40CE-B366-B1A290CCA486}">
      <dgm:prSet/>
      <dgm:spPr/>
      <dgm:t>
        <a:bodyPr/>
        <a:lstStyle/>
        <a:p>
          <a:endParaRPr lang="en-US"/>
        </a:p>
      </dgm:t>
    </dgm:pt>
    <dgm:pt modelId="{66CB9251-FE12-46F4-B176-22D969AADF31}">
      <dgm:prSet/>
      <dgm:spPr/>
      <dgm:t>
        <a:bodyPr/>
        <a:lstStyle/>
        <a:p>
          <a:pPr rtl="0"/>
          <a:r>
            <a:rPr lang="en-US">
              <a:latin typeface="Calibri"/>
              <a:cs typeface="Calibri"/>
            </a:rPr>
            <a:t>Present alternate analysis methods used in research that may allow for emergent patterns and categories from the data.</a:t>
          </a:r>
        </a:p>
      </dgm:t>
    </dgm:pt>
    <dgm:pt modelId="{A609CEAA-382A-42BD-9B3E-2276516693E6}" type="parTrans" cxnId="{47334E5B-3921-4329-9B0C-25DDC65F572A}">
      <dgm:prSet/>
      <dgm:spPr/>
      <dgm:t>
        <a:bodyPr/>
        <a:lstStyle/>
        <a:p>
          <a:endParaRPr lang="en-US"/>
        </a:p>
      </dgm:t>
    </dgm:pt>
    <dgm:pt modelId="{A4A588DF-A158-4D58-8558-90DA333546DD}" type="sibTrans" cxnId="{47334E5B-3921-4329-9B0C-25DDC65F572A}">
      <dgm:prSet/>
      <dgm:spPr/>
      <dgm:t>
        <a:bodyPr/>
        <a:lstStyle/>
        <a:p>
          <a:endParaRPr lang="en-US"/>
        </a:p>
      </dgm:t>
    </dgm:pt>
    <dgm:pt modelId="{2E8DFBB7-CB7D-4E6E-B2A3-8B2F62C35F66}" type="pres">
      <dgm:prSet presAssocID="{0E743185-36E6-4FBB-8FFA-8F89EE5FB4A3}" presName="hierChild1" presStyleCnt="0">
        <dgm:presLayoutVars>
          <dgm:chPref val="1"/>
          <dgm:dir/>
          <dgm:animOne val="branch"/>
          <dgm:animLvl val="lvl"/>
          <dgm:resizeHandles/>
        </dgm:presLayoutVars>
      </dgm:prSet>
      <dgm:spPr/>
    </dgm:pt>
    <dgm:pt modelId="{3A66FB65-9A99-4BA8-BABA-B34C63E83825}" type="pres">
      <dgm:prSet presAssocID="{7DE05086-BC31-4242-A89E-36C208BCFA9B}" presName="hierRoot1" presStyleCnt="0"/>
      <dgm:spPr/>
    </dgm:pt>
    <dgm:pt modelId="{18A2AD22-7DD9-4ACD-9B57-8A14D4A7A5C4}" type="pres">
      <dgm:prSet presAssocID="{7DE05086-BC31-4242-A89E-36C208BCFA9B}" presName="composite" presStyleCnt="0"/>
      <dgm:spPr/>
    </dgm:pt>
    <dgm:pt modelId="{24B35ADD-B6BF-4626-96F9-55DED498DE1F}" type="pres">
      <dgm:prSet presAssocID="{7DE05086-BC31-4242-A89E-36C208BCFA9B}" presName="background" presStyleLbl="node0" presStyleIdx="0" presStyleCnt="2"/>
      <dgm:spPr>
        <a:solidFill>
          <a:srgbClr val="3465AA"/>
        </a:solidFill>
      </dgm:spPr>
    </dgm:pt>
    <dgm:pt modelId="{3D7B63BF-2F7A-46C1-8376-1487503BA2F1}" type="pres">
      <dgm:prSet presAssocID="{7DE05086-BC31-4242-A89E-36C208BCFA9B}" presName="text" presStyleLbl="fgAcc0" presStyleIdx="0" presStyleCnt="2" custLinFactNeighborX="-28" custLinFactNeighborY="-1861">
        <dgm:presLayoutVars>
          <dgm:chPref val="3"/>
        </dgm:presLayoutVars>
      </dgm:prSet>
      <dgm:spPr/>
    </dgm:pt>
    <dgm:pt modelId="{E925BFB1-C6A7-4CF7-9CE9-B29530FC649D}" type="pres">
      <dgm:prSet presAssocID="{7DE05086-BC31-4242-A89E-36C208BCFA9B}" presName="hierChild2" presStyleCnt="0"/>
      <dgm:spPr/>
    </dgm:pt>
    <dgm:pt modelId="{931971B5-4E93-4328-8AA6-C91C112E5B8D}" type="pres">
      <dgm:prSet presAssocID="{66CB9251-FE12-46F4-B176-22D969AADF31}" presName="hierRoot1" presStyleCnt="0"/>
      <dgm:spPr/>
    </dgm:pt>
    <dgm:pt modelId="{F772B856-4C58-4C19-9C8D-49913B9A2221}" type="pres">
      <dgm:prSet presAssocID="{66CB9251-FE12-46F4-B176-22D969AADF31}" presName="composite" presStyleCnt="0"/>
      <dgm:spPr/>
    </dgm:pt>
    <dgm:pt modelId="{34F59FF8-A7CC-4DC2-BDA1-C8535616961C}" type="pres">
      <dgm:prSet presAssocID="{66CB9251-FE12-46F4-B176-22D969AADF31}" presName="background" presStyleLbl="node0" presStyleIdx="1" presStyleCnt="2"/>
      <dgm:spPr>
        <a:solidFill>
          <a:srgbClr val="3465AA"/>
        </a:solidFill>
      </dgm:spPr>
    </dgm:pt>
    <dgm:pt modelId="{1F4FEA6D-32B8-4B89-9B27-1ABDD2A48B4E}" type="pres">
      <dgm:prSet presAssocID="{66CB9251-FE12-46F4-B176-22D969AADF31}" presName="text" presStyleLbl="fgAcc0" presStyleIdx="1" presStyleCnt="2" custLinFactNeighborY="-1506">
        <dgm:presLayoutVars>
          <dgm:chPref val="3"/>
        </dgm:presLayoutVars>
      </dgm:prSet>
      <dgm:spPr/>
    </dgm:pt>
    <dgm:pt modelId="{F426AD42-0A0F-4113-90FB-0312877590B2}" type="pres">
      <dgm:prSet presAssocID="{66CB9251-FE12-46F4-B176-22D969AADF31}" presName="hierChild2" presStyleCnt="0"/>
      <dgm:spPr/>
    </dgm:pt>
  </dgm:ptLst>
  <dgm:cxnLst>
    <dgm:cxn modelId="{47334E5B-3921-4329-9B0C-25DDC65F572A}" srcId="{0E743185-36E6-4FBB-8FFA-8F89EE5FB4A3}" destId="{66CB9251-FE12-46F4-B176-22D969AADF31}" srcOrd="1" destOrd="0" parTransId="{A609CEAA-382A-42BD-9B3E-2276516693E6}" sibTransId="{A4A588DF-A158-4D58-8558-90DA333546DD}"/>
    <dgm:cxn modelId="{2213BD5D-58B4-4506-8A56-97759ACA7942}" type="presOf" srcId="{66CB9251-FE12-46F4-B176-22D969AADF31}" destId="{1F4FEA6D-32B8-4B89-9B27-1ABDD2A48B4E}" srcOrd="0" destOrd="0" presId="urn:microsoft.com/office/officeart/2005/8/layout/hierarchy1"/>
    <dgm:cxn modelId="{9FAC4893-199B-40CB-BE89-01CE8CB92CF3}" type="presOf" srcId="{0E743185-36E6-4FBB-8FFA-8F89EE5FB4A3}" destId="{2E8DFBB7-CB7D-4E6E-B2A3-8B2F62C35F66}" srcOrd="0" destOrd="0" presId="urn:microsoft.com/office/officeart/2005/8/layout/hierarchy1"/>
    <dgm:cxn modelId="{9CAB7798-5582-44C4-89E0-E7C7BAE8AB1B}" type="presOf" srcId="{7DE05086-BC31-4242-A89E-36C208BCFA9B}" destId="{3D7B63BF-2F7A-46C1-8376-1487503BA2F1}" srcOrd="0" destOrd="0" presId="urn:microsoft.com/office/officeart/2005/8/layout/hierarchy1"/>
    <dgm:cxn modelId="{951258C1-0779-40CE-B366-B1A290CCA486}" srcId="{0E743185-36E6-4FBB-8FFA-8F89EE5FB4A3}" destId="{7DE05086-BC31-4242-A89E-36C208BCFA9B}" srcOrd="0" destOrd="0" parTransId="{87AF119C-40BA-4233-9CD0-EE54C849559F}" sibTransId="{9EF90D1D-1804-4E06-A560-C5773C9EC317}"/>
    <dgm:cxn modelId="{70B50B02-D32B-4B71-B296-1F414349A4FC}" type="presParOf" srcId="{2E8DFBB7-CB7D-4E6E-B2A3-8B2F62C35F66}" destId="{3A66FB65-9A99-4BA8-BABA-B34C63E83825}" srcOrd="0" destOrd="0" presId="urn:microsoft.com/office/officeart/2005/8/layout/hierarchy1"/>
    <dgm:cxn modelId="{5324845A-235C-42C9-B234-91800AA4E879}" type="presParOf" srcId="{3A66FB65-9A99-4BA8-BABA-B34C63E83825}" destId="{18A2AD22-7DD9-4ACD-9B57-8A14D4A7A5C4}" srcOrd="0" destOrd="0" presId="urn:microsoft.com/office/officeart/2005/8/layout/hierarchy1"/>
    <dgm:cxn modelId="{D9643AAF-0323-4EAB-A2CA-67D072E17999}" type="presParOf" srcId="{18A2AD22-7DD9-4ACD-9B57-8A14D4A7A5C4}" destId="{24B35ADD-B6BF-4626-96F9-55DED498DE1F}" srcOrd="0" destOrd="0" presId="urn:microsoft.com/office/officeart/2005/8/layout/hierarchy1"/>
    <dgm:cxn modelId="{2F738A52-552F-441B-BB5D-999D3ABEB398}" type="presParOf" srcId="{18A2AD22-7DD9-4ACD-9B57-8A14D4A7A5C4}" destId="{3D7B63BF-2F7A-46C1-8376-1487503BA2F1}" srcOrd="1" destOrd="0" presId="urn:microsoft.com/office/officeart/2005/8/layout/hierarchy1"/>
    <dgm:cxn modelId="{7FBBF744-33CB-4D34-BD8F-64BEBF8F11D5}" type="presParOf" srcId="{3A66FB65-9A99-4BA8-BABA-B34C63E83825}" destId="{E925BFB1-C6A7-4CF7-9CE9-B29530FC649D}" srcOrd="1" destOrd="0" presId="urn:microsoft.com/office/officeart/2005/8/layout/hierarchy1"/>
    <dgm:cxn modelId="{0978D549-EE13-4593-A8FF-C234B9024064}" type="presParOf" srcId="{2E8DFBB7-CB7D-4E6E-B2A3-8B2F62C35F66}" destId="{931971B5-4E93-4328-8AA6-C91C112E5B8D}" srcOrd="1" destOrd="0" presId="urn:microsoft.com/office/officeart/2005/8/layout/hierarchy1"/>
    <dgm:cxn modelId="{2390E23D-400A-43BB-A2CB-37581601609C}" type="presParOf" srcId="{931971B5-4E93-4328-8AA6-C91C112E5B8D}" destId="{F772B856-4C58-4C19-9C8D-49913B9A2221}" srcOrd="0" destOrd="0" presId="urn:microsoft.com/office/officeart/2005/8/layout/hierarchy1"/>
    <dgm:cxn modelId="{235E327A-78E3-4C23-9ED1-D09942ED8B98}" type="presParOf" srcId="{F772B856-4C58-4C19-9C8D-49913B9A2221}" destId="{34F59FF8-A7CC-4DC2-BDA1-C8535616961C}" srcOrd="0" destOrd="0" presId="urn:microsoft.com/office/officeart/2005/8/layout/hierarchy1"/>
    <dgm:cxn modelId="{AFDB6359-EBD2-4E43-BC6B-7C2D6FB09973}" type="presParOf" srcId="{F772B856-4C58-4C19-9C8D-49913B9A2221}" destId="{1F4FEA6D-32B8-4B89-9B27-1ABDD2A48B4E}" srcOrd="1" destOrd="0" presId="urn:microsoft.com/office/officeart/2005/8/layout/hierarchy1"/>
    <dgm:cxn modelId="{4D6310BB-A1C7-4876-90B4-C62454E194A5}" type="presParOf" srcId="{931971B5-4E93-4328-8AA6-C91C112E5B8D}" destId="{F426AD42-0A0F-4113-90FB-0312877590B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35ADD-B6BF-4626-96F9-55DED498DE1F}">
      <dsp:nvSpPr>
        <dsp:cNvPr id="0" name=""/>
        <dsp:cNvSpPr/>
      </dsp:nvSpPr>
      <dsp:spPr>
        <a:xfrm>
          <a:off x="23" y="348932"/>
          <a:ext cx="4856075" cy="3083607"/>
        </a:xfrm>
        <a:prstGeom prst="roundRect">
          <a:avLst>
            <a:gd name="adj" fmla="val 10000"/>
          </a:avLst>
        </a:prstGeom>
        <a:solidFill>
          <a:srgbClr val="3465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B63BF-2F7A-46C1-8376-1487503BA2F1}">
      <dsp:nvSpPr>
        <dsp:cNvPr id="0" name=""/>
        <dsp:cNvSpPr/>
      </dsp:nvSpPr>
      <dsp:spPr>
        <a:xfrm>
          <a:off x="539587" y="861518"/>
          <a:ext cx="4856075" cy="30836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latin typeface="Calibri"/>
              <a:cs typeface="Calibri"/>
            </a:rPr>
            <a:t>Examine the role of biases and downfalls in using linear regression analyses. </a:t>
          </a:r>
          <a:endParaRPr lang="en-US" sz="3300" b="0" i="0" u="none" strike="noStrike" kern="1200" cap="none" baseline="0" noProof="0">
            <a:solidFill>
              <a:srgbClr val="010000"/>
            </a:solidFill>
            <a:latin typeface="Calibri"/>
            <a:cs typeface="Calibri"/>
          </a:endParaRPr>
        </a:p>
      </dsp:txBody>
      <dsp:txXfrm>
        <a:off x="629903" y="951834"/>
        <a:ext cx="4675443" cy="2902975"/>
      </dsp:txXfrm>
    </dsp:sp>
    <dsp:sp modelId="{34F59FF8-A7CC-4DC2-BDA1-C8535616961C}">
      <dsp:nvSpPr>
        <dsp:cNvPr id="0" name=""/>
        <dsp:cNvSpPr/>
      </dsp:nvSpPr>
      <dsp:spPr>
        <a:xfrm>
          <a:off x="5936586" y="359879"/>
          <a:ext cx="4856075" cy="3083607"/>
        </a:xfrm>
        <a:prstGeom prst="roundRect">
          <a:avLst>
            <a:gd name="adj" fmla="val 10000"/>
          </a:avLst>
        </a:prstGeom>
        <a:solidFill>
          <a:srgbClr val="3465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4FEA6D-32B8-4B89-9B27-1ABDD2A48B4E}">
      <dsp:nvSpPr>
        <dsp:cNvPr id="0" name=""/>
        <dsp:cNvSpPr/>
      </dsp:nvSpPr>
      <dsp:spPr>
        <a:xfrm>
          <a:off x="6476150" y="872465"/>
          <a:ext cx="4856075" cy="30836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alibri"/>
              <a:cs typeface="Calibri"/>
            </a:rPr>
            <a:t>Present alternate analysis methods used in research that may allow for emergent patterns and categories from the data.</a:t>
          </a:r>
        </a:p>
      </dsp:txBody>
      <dsp:txXfrm>
        <a:off x="6566466" y="962781"/>
        <a:ext cx="4675443" cy="29029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0BA8E-65A4-F244-B70C-F3AAECCDD6C9}" type="datetimeFigureOut">
              <a:rPr lang="en-US" smtClean="0"/>
              <a:t>11/25/2019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9C7DE-5081-3F4C-A356-E7F9343C495C}" type="slidenum">
              <a:rPr lang="en-US" smtClean="0"/>
              <a:t>‹#›</a:t>
            </a:fld>
            <a:endParaRPr lang="en-US"/>
          </a:p>
        </p:txBody>
      </p:sp>
    </p:spTree>
    <p:extLst>
      <p:ext uri="{BB962C8B-B14F-4D97-AF65-F5344CB8AC3E}">
        <p14:creationId xmlns:p14="http://schemas.microsoft.com/office/powerpoint/2010/main" val="58288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C7DE-5081-3F4C-A356-E7F9343C495C}" type="slidenum">
              <a:rPr lang="en-US" smtClean="0"/>
              <a:t>1</a:t>
            </a:fld>
            <a:endParaRPr lang="en-US"/>
          </a:p>
        </p:txBody>
      </p:sp>
    </p:spTree>
    <p:extLst>
      <p:ext uri="{BB962C8B-B14F-4D97-AF65-F5344CB8AC3E}">
        <p14:creationId xmlns:p14="http://schemas.microsoft.com/office/powerpoint/2010/main" val="372621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Koon, S., </a:t>
            </a:r>
            <a:r>
              <a:rPr lang="en-US" sz="1200" kern="1200" dirty="0" err="1">
                <a:solidFill>
                  <a:schemeClr val="tx1"/>
                </a:solidFill>
                <a:effectLst/>
                <a:latin typeface="+mn-lt"/>
                <a:ea typeface="+mn-ea"/>
                <a:cs typeface="+mn-cs"/>
              </a:rPr>
              <a:t>Petscher</a:t>
            </a:r>
            <a:r>
              <a:rPr lang="en-US" sz="1200" kern="1200" dirty="0">
                <a:solidFill>
                  <a:schemeClr val="tx1"/>
                </a:solidFill>
                <a:effectLst/>
                <a:latin typeface="+mn-lt"/>
                <a:ea typeface="+mn-ea"/>
                <a:cs typeface="+mn-cs"/>
              </a:rPr>
              <a:t>, Y., &amp; </a:t>
            </a:r>
            <a:r>
              <a:rPr lang="en-US" sz="1200" kern="1200" dirty="0" err="1">
                <a:solidFill>
                  <a:schemeClr val="tx1"/>
                </a:solidFill>
                <a:effectLst/>
                <a:latin typeface="+mn-lt"/>
                <a:ea typeface="+mn-ea"/>
                <a:cs typeface="+mn-cs"/>
              </a:rPr>
              <a:t>Foorman</a:t>
            </a:r>
            <a:r>
              <a:rPr lang="en-US" sz="1200" kern="1200" dirty="0">
                <a:solidFill>
                  <a:schemeClr val="tx1"/>
                </a:solidFill>
                <a:effectLst/>
                <a:latin typeface="+mn-lt"/>
                <a:ea typeface="+mn-ea"/>
                <a:cs typeface="+mn-cs"/>
              </a:rPr>
              <a:t>, B. R. (2014). Identifying at-risk readers in Florida using two methodologies (REL 2015–036). Washington, DC: U.S. Department of Education, Institute of Education Sciences, National Center for Education Evaluation and Regional Assistance, Regional Educational Laboratory Southeast. Retrieved from http://ies.ed.gov/ncee/edlabs.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Koon, S., &amp; </a:t>
            </a:r>
            <a:r>
              <a:rPr lang="en-US" sz="1200" kern="1200" dirty="0" err="1">
                <a:solidFill>
                  <a:schemeClr val="tx1"/>
                </a:solidFill>
                <a:effectLst/>
                <a:latin typeface="+mn-lt"/>
                <a:ea typeface="+mn-ea"/>
                <a:cs typeface="+mn-cs"/>
              </a:rPr>
              <a:t>Petscher</a:t>
            </a:r>
            <a:r>
              <a:rPr lang="en-US" sz="1200" kern="1200" dirty="0">
                <a:solidFill>
                  <a:schemeClr val="tx1"/>
                </a:solidFill>
                <a:effectLst/>
                <a:latin typeface="+mn-lt"/>
                <a:ea typeface="+mn-ea"/>
                <a:cs typeface="+mn-cs"/>
              </a:rPr>
              <a:t>, Y. (2016). Can scores on an interim high school reading assessment accurately predict low performance on college readiness exams? (REL 2016–124). Washington, DC: U.S. Department of Education, Institute of Education Sciences, National Center for Education Evaluation and Regional Assistance, Regional Educational Laboratory Southeast. Retrieved from http://ies.ed.gov/ncee/edlabs.</a:t>
            </a:r>
            <a:endParaRPr lang="en-US" dirty="0"/>
          </a:p>
        </p:txBody>
      </p:sp>
      <p:sp>
        <p:nvSpPr>
          <p:cNvPr id="4" name="Slide Number Placeholder 3"/>
          <p:cNvSpPr>
            <a:spLocks noGrp="1"/>
          </p:cNvSpPr>
          <p:nvPr>
            <p:ph type="sldNum" sz="quarter" idx="5"/>
          </p:nvPr>
        </p:nvSpPr>
        <p:spPr/>
        <p:txBody>
          <a:bodyPr/>
          <a:lstStyle/>
          <a:p>
            <a:fld id="{6419C7DE-5081-3F4C-A356-E7F9343C495C}" type="slidenum">
              <a:rPr lang="en-US" smtClean="0"/>
              <a:t>16</a:t>
            </a:fld>
            <a:endParaRPr lang="en-US"/>
          </a:p>
        </p:txBody>
      </p:sp>
    </p:spTree>
    <p:extLst>
      <p:ext uri="{BB962C8B-B14F-4D97-AF65-F5344CB8AC3E}">
        <p14:creationId xmlns:p14="http://schemas.microsoft.com/office/powerpoint/2010/main" val="71335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know that elucidating findings from logistic regression has taken additional effort to convey to non-researcher audiences. We believe (and have some research-basis for this belief) that alternative methods like CART can be more easily interpretable—depending on how the findings are presented (reference to other RELs’ work using CART). However, we also know that this is an empirical question of sorts. We do know that understanding gaps in learning or gaps in teacher preparation that may be grounded in differences that might be missed if a traditional analytic approach is used is a disservice to our region that further marginalizes those who are “missed” by traditional analyses. If we are able to leverage alternative approaches—and ensure the findings from such are comprehendible—we believe it is our responsibility to </a:t>
            </a:r>
            <a:r>
              <a:rPr lang="en-US"/>
              <a:t>the people we serve to do so. </a:t>
            </a:r>
            <a:endParaRPr lang="en-US" dirty="0"/>
          </a:p>
        </p:txBody>
      </p:sp>
      <p:sp>
        <p:nvSpPr>
          <p:cNvPr id="4" name="Slide Number Placeholder 3"/>
          <p:cNvSpPr>
            <a:spLocks noGrp="1"/>
          </p:cNvSpPr>
          <p:nvPr>
            <p:ph type="sldNum" sz="quarter" idx="5"/>
          </p:nvPr>
        </p:nvSpPr>
        <p:spPr/>
        <p:txBody>
          <a:bodyPr/>
          <a:lstStyle/>
          <a:p>
            <a:fld id="{6419C7DE-5081-3F4C-A356-E7F9343C495C}" type="slidenum">
              <a:rPr lang="en-US" smtClean="0"/>
              <a:t>17</a:t>
            </a:fld>
            <a:endParaRPr lang="en-US"/>
          </a:p>
        </p:txBody>
      </p:sp>
    </p:spTree>
    <p:extLst>
      <p:ext uri="{BB962C8B-B14F-4D97-AF65-F5344CB8AC3E}">
        <p14:creationId xmlns:p14="http://schemas.microsoft.com/office/powerpoint/2010/main" val="319801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2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analytic methods can (and should) be critically examined—particularly when these may create or reify particular social biases. Researchers and those being researched may not even be aware of the implications that particular categories or labels (widely accepted categories to describe sub-samples of a population or researcher-created categories of labels that may facilitate data analyses by reducing the number of categories) may have. </a:t>
            </a:r>
            <a:r>
              <a:rPr lang="en-US" sz="1200" kern="1200" dirty="0">
                <a:solidFill>
                  <a:schemeClr val="tx1"/>
                </a:solidFill>
                <a:latin typeface="+mn-lt"/>
                <a:ea typeface="+mn-ea"/>
                <a:cs typeface="+mn-cs"/>
              </a:rPr>
              <a:t>For instance, even when inquiry is descriptive, the categories used to describe the participants can begin to shape how those people self-identify.</a:t>
            </a:r>
          </a:p>
          <a:p>
            <a:endParaRPr lang="en-US" dirty="0"/>
          </a:p>
        </p:txBody>
      </p:sp>
      <p:sp>
        <p:nvSpPr>
          <p:cNvPr id="4" name="Foliennummernplatzhalter 3"/>
          <p:cNvSpPr>
            <a:spLocks noGrp="1"/>
          </p:cNvSpPr>
          <p:nvPr>
            <p:ph type="sldNum" sz="quarter" idx="5"/>
          </p:nvPr>
        </p:nvSpPr>
        <p:spPr/>
        <p:txBody>
          <a:bodyPr/>
          <a:lstStyle/>
          <a:p>
            <a:fld id="{6419C7DE-5081-3F4C-A356-E7F9343C495C}" type="slidenum">
              <a:rPr lang="en-US" smtClean="0"/>
              <a:t>8</a:t>
            </a:fld>
            <a:endParaRPr lang="en-US"/>
          </a:p>
        </p:txBody>
      </p:sp>
    </p:spTree>
    <p:extLst>
      <p:ext uri="{BB962C8B-B14F-4D97-AF65-F5344CB8AC3E}">
        <p14:creationId xmlns:p14="http://schemas.microsoft.com/office/powerpoint/2010/main" val="415949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committed to helping others understand situations or problems of practice toward the end of finding actionable “solutions” to test </a:t>
            </a:r>
            <a:r>
              <a:rPr lang="en-US" i="1" dirty="0"/>
              <a:t>should be</a:t>
            </a:r>
            <a:r>
              <a:rPr lang="en-US" dirty="0"/>
              <a:t> interested in understanding the advantages and disadvantages of the decisions that drive their research. Although linear regression is commonly used (and relatively easy to use with common software), it is important to understand the pros and cons of embracing this as “the” approach. </a:t>
            </a:r>
          </a:p>
        </p:txBody>
      </p:sp>
      <p:sp>
        <p:nvSpPr>
          <p:cNvPr id="4" name="Slide Number Placeholder 3"/>
          <p:cNvSpPr>
            <a:spLocks noGrp="1"/>
          </p:cNvSpPr>
          <p:nvPr>
            <p:ph type="sldNum" sz="quarter" idx="5"/>
          </p:nvPr>
        </p:nvSpPr>
        <p:spPr/>
        <p:txBody>
          <a:bodyPr/>
          <a:lstStyle/>
          <a:p>
            <a:fld id="{6419C7DE-5081-3F4C-A356-E7F9343C495C}" type="slidenum">
              <a:rPr lang="en-US" smtClean="0"/>
              <a:t>9</a:t>
            </a:fld>
            <a:endParaRPr lang="en-US"/>
          </a:p>
        </p:txBody>
      </p:sp>
    </p:spTree>
    <p:extLst>
      <p:ext uri="{BB962C8B-B14F-4D97-AF65-F5344CB8AC3E}">
        <p14:creationId xmlns:p14="http://schemas.microsoft.com/office/powerpoint/2010/main" val="4170311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C7DE-5081-3F4C-A356-E7F9343C495C}" type="slidenum">
              <a:rPr lang="en-US" smtClean="0"/>
              <a:t>11</a:t>
            </a:fld>
            <a:endParaRPr lang="en-US"/>
          </a:p>
        </p:txBody>
      </p:sp>
    </p:spTree>
    <p:extLst>
      <p:ext uri="{BB962C8B-B14F-4D97-AF65-F5344CB8AC3E}">
        <p14:creationId xmlns:p14="http://schemas.microsoft.com/office/powerpoint/2010/main" val="2231510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our previous work in Saipan/CNMI, we found that Carolinians appeared to be disproportionately placed into non-credit bearing courses. The construction of a single category to represent Pacific Islanders would have limited our ability to detect the differential assignment (and perhaps differential treatment) of Carolinians. These data weren’t uncovered through the regression analyses, but through further descriptive analyses, which may not have seemed as “rigorous.” Alternative methods that enable a more rigorous examination of such subgroups may have held more “sway” … </a:t>
            </a:r>
            <a:endParaRPr lang="en-US" dirty="0"/>
          </a:p>
        </p:txBody>
      </p:sp>
      <p:sp>
        <p:nvSpPr>
          <p:cNvPr id="4" name="Slide Number Placeholder 3"/>
          <p:cNvSpPr>
            <a:spLocks noGrp="1"/>
          </p:cNvSpPr>
          <p:nvPr>
            <p:ph type="sldNum" sz="quarter" idx="5"/>
          </p:nvPr>
        </p:nvSpPr>
        <p:spPr/>
        <p:txBody>
          <a:bodyPr/>
          <a:lstStyle/>
          <a:p>
            <a:fld id="{6419C7DE-5081-3F4C-A356-E7F9343C495C}" type="slidenum">
              <a:rPr lang="en-US" smtClean="0"/>
              <a:t>12</a:t>
            </a:fld>
            <a:endParaRPr lang="en-US"/>
          </a:p>
        </p:txBody>
      </p:sp>
    </p:spTree>
    <p:extLst>
      <p:ext uri="{BB962C8B-B14F-4D97-AF65-F5344CB8AC3E}">
        <p14:creationId xmlns:p14="http://schemas.microsoft.com/office/powerpoint/2010/main" val="2004631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Exploring ways to work backwards—predicting a known outcome, but using alternative methods that may better serve stakeholders. </a:t>
            </a:r>
          </a:p>
        </p:txBody>
      </p:sp>
      <p:sp>
        <p:nvSpPr>
          <p:cNvPr id="4" name="Slide Number Placeholder 3"/>
          <p:cNvSpPr>
            <a:spLocks noGrp="1"/>
          </p:cNvSpPr>
          <p:nvPr>
            <p:ph type="sldNum" sz="quarter" idx="5"/>
          </p:nvPr>
        </p:nvSpPr>
        <p:spPr/>
        <p:txBody>
          <a:bodyPr/>
          <a:lstStyle/>
          <a:p>
            <a:fld id="{6419C7DE-5081-3F4C-A356-E7F9343C495C}" type="slidenum">
              <a:rPr lang="en-US" smtClean="0"/>
              <a:t>13</a:t>
            </a:fld>
            <a:endParaRPr lang="en-US"/>
          </a:p>
        </p:txBody>
      </p:sp>
    </p:spTree>
    <p:extLst>
      <p:ext uri="{BB962C8B-B14F-4D97-AF65-F5344CB8AC3E}">
        <p14:creationId xmlns:p14="http://schemas.microsoft.com/office/powerpoint/2010/main" val="157221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pros and cons for CART. For instance, although CART makes few assumptions about the data (compared to linear regression, it makes very few assumptions), researchers need to be mindful that the CART approach requires additional testing and cross-validation. </a:t>
            </a:r>
          </a:p>
        </p:txBody>
      </p:sp>
      <p:sp>
        <p:nvSpPr>
          <p:cNvPr id="4" name="Slide Number Placeholder 3"/>
          <p:cNvSpPr>
            <a:spLocks noGrp="1"/>
          </p:cNvSpPr>
          <p:nvPr>
            <p:ph type="sldNum" sz="quarter" idx="5"/>
          </p:nvPr>
        </p:nvSpPr>
        <p:spPr/>
        <p:txBody>
          <a:bodyPr/>
          <a:lstStyle/>
          <a:p>
            <a:fld id="{6419C7DE-5081-3F4C-A356-E7F9343C495C}" type="slidenum">
              <a:rPr lang="en-US" smtClean="0"/>
              <a:t>14</a:t>
            </a:fld>
            <a:endParaRPr lang="en-US"/>
          </a:p>
        </p:txBody>
      </p:sp>
    </p:spTree>
    <p:extLst>
      <p:ext uri="{BB962C8B-B14F-4D97-AF65-F5344CB8AC3E}">
        <p14:creationId xmlns:p14="http://schemas.microsoft.com/office/powerpoint/2010/main" val="301063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Example of how CART could be used to explain course placement.</a:t>
            </a:r>
          </a:p>
          <a:p>
            <a:r>
              <a:rPr lang="en-US"/>
              <a:t>Group 1 = developmental and group 2 = credit-bearing. </a:t>
            </a:r>
          </a:p>
        </p:txBody>
      </p:sp>
      <p:sp>
        <p:nvSpPr>
          <p:cNvPr id="4" name="Foliennummernplatzhalter 3"/>
          <p:cNvSpPr>
            <a:spLocks noGrp="1"/>
          </p:cNvSpPr>
          <p:nvPr>
            <p:ph type="sldNum" sz="quarter" idx="5"/>
          </p:nvPr>
        </p:nvSpPr>
        <p:spPr/>
        <p:txBody>
          <a:bodyPr/>
          <a:lstStyle/>
          <a:p>
            <a:fld id="{6419C7DE-5081-3F4C-A356-E7F9343C495C}" type="slidenum">
              <a:rPr lang="en-US" smtClean="0"/>
              <a:t>15</a:t>
            </a:fld>
            <a:endParaRPr lang="en-US"/>
          </a:p>
        </p:txBody>
      </p:sp>
    </p:spTree>
    <p:extLst>
      <p:ext uri="{BB962C8B-B14F-4D97-AF65-F5344CB8AC3E}">
        <p14:creationId xmlns:p14="http://schemas.microsoft.com/office/powerpoint/2010/main" val="271443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3877-C052-4B48-94BD-49529D0D8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F7D2EE-FC6E-48B9-9BED-292203A50C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20E98E-B8A9-45F7-88C2-9E76E0F5BCA0}"/>
              </a:ext>
            </a:extLst>
          </p:cNvPr>
          <p:cNvSpPr>
            <a:spLocks noGrp="1"/>
          </p:cNvSpPr>
          <p:nvPr>
            <p:ph type="dt" sz="half" idx="10"/>
          </p:nvPr>
        </p:nvSpPr>
        <p:spPr/>
        <p:txBody>
          <a:bodyPr/>
          <a:lstStyle/>
          <a:p>
            <a:fld id="{12D48712-E892-4798-8CD8-BB73D410607D}" type="datetimeFigureOut">
              <a:rPr lang="en-US" smtClean="0"/>
              <a:t>11/25/2019</a:t>
            </a:fld>
            <a:endParaRPr lang="en-US"/>
          </a:p>
        </p:txBody>
      </p:sp>
      <p:sp>
        <p:nvSpPr>
          <p:cNvPr id="5" name="Footer Placeholder 4">
            <a:extLst>
              <a:ext uri="{FF2B5EF4-FFF2-40B4-BE49-F238E27FC236}">
                <a16:creationId xmlns:a16="http://schemas.microsoft.com/office/drawing/2014/main" id="{880C1A1B-4410-432B-9568-4B54BEDAB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80485-BDE4-455B-A927-E36AD6BF965F}"/>
              </a:ext>
            </a:extLst>
          </p:cNvPr>
          <p:cNvSpPr>
            <a:spLocks noGrp="1"/>
          </p:cNvSpPr>
          <p:nvPr>
            <p:ph type="sldNum" sz="quarter" idx="12"/>
          </p:nvPr>
        </p:nvSpPr>
        <p:spPr/>
        <p:txBody>
          <a:bodyPr/>
          <a:lstStyle/>
          <a:p>
            <a:fld id="{67ABAAB5-46CA-4B6E-96B1-B917FE16B23F}" type="slidenum">
              <a:rPr lang="en-US" smtClean="0"/>
              <a:t>‹#›</a:t>
            </a:fld>
            <a:endParaRPr lang="en-US"/>
          </a:p>
        </p:txBody>
      </p:sp>
    </p:spTree>
    <p:extLst>
      <p:ext uri="{BB962C8B-B14F-4D97-AF65-F5344CB8AC3E}">
        <p14:creationId xmlns:p14="http://schemas.microsoft.com/office/powerpoint/2010/main" val="219320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D3D5-7C91-44E9-BB25-7A3702272B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D1868-D576-4E22-81D2-4F63A654A8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CAB44-1A64-4E6F-B4B2-1EF715A13B00}"/>
              </a:ext>
            </a:extLst>
          </p:cNvPr>
          <p:cNvSpPr>
            <a:spLocks noGrp="1"/>
          </p:cNvSpPr>
          <p:nvPr>
            <p:ph type="dt" sz="half" idx="10"/>
          </p:nvPr>
        </p:nvSpPr>
        <p:spPr/>
        <p:txBody>
          <a:bodyPr/>
          <a:lstStyle/>
          <a:p>
            <a:fld id="{12D48712-E892-4798-8CD8-BB73D410607D}" type="datetimeFigureOut">
              <a:rPr lang="en-US" smtClean="0"/>
              <a:t>11/25/2019</a:t>
            </a:fld>
            <a:endParaRPr lang="en-US"/>
          </a:p>
        </p:txBody>
      </p:sp>
      <p:sp>
        <p:nvSpPr>
          <p:cNvPr id="5" name="Footer Placeholder 4">
            <a:extLst>
              <a:ext uri="{FF2B5EF4-FFF2-40B4-BE49-F238E27FC236}">
                <a16:creationId xmlns:a16="http://schemas.microsoft.com/office/drawing/2014/main" id="{661A86AF-9AE5-476C-9EFD-B381634BE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763B3-7F83-457C-85B4-8288B4B403E6}"/>
              </a:ext>
            </a:extLst>
          </p:cNvPr>
          <p:cNvSpPr>
            <a:spLocks noGrp="1"/>
          </p:cNvSpPr>
          <p:nvPr>
            <p:ph type="sldNum" sz="quarter" idx="12"/>
          </p:nvPr>
        </p:nvSpPr>
        <p:spPr/>
        <p:txBody>
          <a:bodyPr/>
          <a:lstStyle/>
          <a:p>
            <a:fld id="{67ABAAB5-46CA-4B6E-96B1-B917FE16B23F}" type="slidenum">
              <a:rPr lang="en-US" smtClean="0"/>
              <a:t>‹#›</a:t>
            </a:fld>
            <a:endParaRPr lang="en-US"/>
          </a:p>
        </p:txBody>
      </p:sp>
    </p:spTree>
    <p:extLst>
      <p:ext uri="{BB962C8B-B14F-4D97-AF65-F5344CB8AC3E}">
        <p14:creationId xmlns:p14="http://schemas.microsoft.com/office/powerpoint/2010/main" val="2242517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F94DE9-3498-40C5-8943-97CF1CC4CB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ECE97-30DD-44F8-9B59-3687763EC4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EC1AA-4FD2-47CB-BBAE-9B03FCA52E8A}"/>
              </a:ext>
            </a:extLst>
          </p:cNvPr>
          <p:cNvSpPr>
            <a:spLocks noGrp="1"/>
          </p:cNvSpPr>
          <p:nvPr>
            <p:ph type="dt" sz="half" idx="10"/>
          </p:nvPr>
        </p:nvSpPr>
        <p:spPr/>
        <p:txBody>
          <a:bodyPr/>
          <a:lstStyle/>
          <a:p>
            <a:fld id="{12D48712-E892-4798-8CD8-BB73D410607D}" type="datetimeFigureOut">
              <a:rPr lang="en-US" smtClean="0"/>
              <a:t>11/25/2019</a:t>
            </a:fld>
            <a:endParaRPr lang="en-US"/>
          </a:p>
        </p:txBody>
      </p:sp>
      <p:sp>
        <p:nvSpPr>
          <p:cNvPr id="5" name="Footer Placeholder 4">
            <a:extLst>
              <a:ext uri="{FF2B5EF4-FFF2-40B4-BE49-F238E27FC236}">
                <a16:creationId xmlns:a16="http://schemas.microsoft.com/office/drawing/2014/main" id="{F6DDC833-8F68-41D9-9280-EEC86E5FE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2BA28-8FDC-4F1D-B290-3FBD3980CCFB}"/>
              </a:ext>
            </a:extLst>
          </p:cNvPr>
          <p:cNvSpPr>
            <a:spLocks noGrp="1"/>
          </p:cNvSpPr>
          <p:nvPr>
            <p:ph type="sldNum" sz="quarter" idx="12"/>
          </p:nvPr>
        </p:nvSpPr>
        <p:spPr/>
        <p:txBody>
          <a:bodyPr/>
          <a:lstStyle/>
          <a:p>
            <a:fld id="{67ABAAB5-46CA-4B6E-96B1-B917FE16B23F}" type="slidenum">
              <a:rPr lang="en-US" smtClean="0"/>
              <a:t>‹#›</a:t>
            </a:fld>
            <a:endParaRPr lang="en-US"/>
          </a:p>
        </p:txBody>
      </p:sp>
    </p:spTree>
    <p:extLst>
      <p:ext uri="{BB962C8B-B14F-4D97-AF65-F5344CB8AC3E}">
        <p14:creationId xmlns:p14="http://schemas.microsoft.com/office/powerpoint/2010/main" val="4125906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003D41E-5660-4134-803A-0E8F095FBE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3376" y="-796469"/>
            <a:ext cx="7216953" cy="9104580"/>
          </a:xfrm>
          <a:prstGeom prst="rect">
            <a:avLst/>
          </a:prstGeom>
        </p:spPr>
      </p:pic>
      <p:sp>
        <p:nvSpPr>
          <p:cNvPr id="3" name="Subtitle 2">
            <a:extLst>
              <a:ext uri="{FF2B5EF4-FFF2-40B4-BE49-F238E27FC236}">
                <a16:creationId xmlns:a16="http://schemas.microsoft.com/office/drawing/2014/main" id="{08AB9B21-5D8F-48E8-ACD2-4D1F423A3BA3}"/>
              </a:ext>
            </a:extLst>
          </p:cNvPr>
          <p:cNvSpPr>
            <a:spLocks noGrp="1"/>
          </p:cNvSpPr>
          <p:nvPr>
            <p:ph type="subTitle" idx="1"/>
          </p:nvPr>
        </p:nvSpPr>
        <p:spPr>
          <a:xfrm>
            <a:off x="2220686" y="3602038"/>
            <a:ext cx="9133114" cy="737950"/>
          </a:xfrm>
        </p:spPr>
        <p:txBody>
          <a:bodyPr>
            <a:normAutofit/>
          </a:bodyPr>
          <a:lstStyle>
            <a:lvl1pPr marL="0" indent="0" algn="l">
              <a:buNone/>
              <a:defRPr sz="3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3D1D22-CB7E-4FBD-94AA-442ABC5629B1}"/>
              </a:ext>
            </a:extLst>
          </p:cNvPr>
          <p:cNvPicPr>
            <a:picLocks noChangeAspect="1"/>
          </p:cNvPicPr>
          <p:nvPr userDrawn="1"/>
        </p:nvPicPr>
        <p:blipFill>
          <a:blip r:embed="rId4"/>
          <a:stretch>
            <a:fillRect/>
          </a:stretch>
        </p:blipFill>
        <p:spPr>
          <a:xfrm>
            <a:off x="9647388" y="320938"/>
            <a:ext cx="2003955" cy="1647537"/>
          </a:xfrm>
          <a:prstGeom prst="rect">
            <a:avLst/>
          </a:prstGeom>
        </p:spPr>
      </p:pic>
      <p:sp>
        <p:nvSpPr>
          <p:cNvPr id="15" name="Title 14">
            <a:extLst>
              <a:ext uri="{FF2B5EF4-FFF2-40B4-BE49-F238E27FC236}">
                <a16:creationId xmlns:a16="http://schemas.microsoft.com/office/drawing/2014/main" id="{8F1D6265-F822-4163-A332-4F045A3BABFE}"/>
              </a:ext>
            </a:extLst>
          </p:cNvPr>
          <p:cNvSpPr>
            <a:spLocks noGrp="1"/>
          </p:cNvSpPr>
          <p:nvPr>
            <p:ph type="title"/>
          </p:nvPr>
        </p:nvSpPr>
        <p:spPr>
          <a:xfrm>
            <a:off x="2220686" y="2428279"/>
            <a:ext cx="9133114" cy="995915"/>
          </a:xfrm>
        </p:spPr>
        <p:txBody>
          <a:bodyPr>
            <a:normAutofit/>
          </a:bodyPr>
          <a:lstStyle>
            <a:lvl1pPr algn="l">
              <a:defRPr sz="4800"/>
            </a:lvl1pPr>
          </a:lstStyle>
          <a:p>
            <a:r>
              <a:rPr lang="en-US"/>
              <a:t>Click to edit Master title style</a:t>
            </a:r>
          </a:p>
        </p:txBody>
      </p:sp>
    </p:spTree>
    <p:extLst>
      <p:ext uri="{BB962C8B-B14F-4D97-AF65-F5344CB8AC3E}">
        <p14:creationId xmlns:p14="http://schemas.microsoft.com/office/powerpoint/2010/main" val="2199458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003D41E-5660-4134-803A-0E8F095FBE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63376" y="-796469"/>
            <a:ext cx="7216953" cy="9104580"/>
          </a:xfrm>
          <a:prstGeom prst="rect">
            <a:avLst/>
          </a:prstGeom>
        </p:spPr>
      </p:pic>
      <p:sp>
        <p:nvSpPr>
          <p:cNvPr id="3" name="Subtitle 2">
            <a:extLst>
              <a:ext uri="{FF2B5EF4-FFF2-40B4-BE49-F238E27FC236}">
                <a16:creationId xmlns:a16="http://schemas.microsoft.com/office/drawing/2014/main" id="{08AB9B21-5D8F-48E8-ACD2-4D1F423A3BA3}"/>
              </a:ext>
            </a:extLst>
          </p:cNvPr>
          <p:cNvSpPr>
            <a:spLocks noGrp="1"/>
          </p:cNvSpPr>
          <p:nvPr>
            <p:ph type="subTitle" idx="1"/>
          </p:nvPr>
        </p:nvSpPr>
        <p:spPr>
          <a:xfrm>
            <a:off x="2235200" y="3602038"/>
            <a:ext cx="9118600" cy="737950"/>
          </a:xfrm>
        </p:spPr>
        <p:txBody>
          <a:bodyPr>
            <a:normAutofit/>
          </a:bodyPr>
          <a:lstStyle>
            <a:lvl1pPr marL="0" indent="0" algn="l">
              <a:buNone/>
              <a:defRPr sz="3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3D1D22-CB7E-4FBD-94AA-442ABC5629B1}"/>
              </a:ext>
            </a:extLst>
          </p:cNvPr>
          <p:cNvPicPr>
            <a:picLocks noChangeAspect="1"/>
          </p:cNvPicPr>
          <p:nvPr userDrawn="1"/>
        </p:nvPicPr>
        <p:blipFill>
          <a:blip r:embed="rId5"/>
          <a:stretch>
            <a:fillRect/>
          </a:stretch>
        </p:blipFill>
        <p:spPr>
          <a:xfrm>
            <a:off x="9755863" y="320938"/>
            <a:ext cx="2003955" cy="1647537"/>
          </a:xfrm>
          <a:prstGeom prst="rect">
            <a:avLst/>
          </a:prstGeom>
          <a:noFill/>
        </p:spPr>
      </p:pic>
      <p:sp>
        <p:nvSpPr>
          <p:cNvPr id="15" name="Title 14">
            <a:extLst>
              <a:ext uri="{FF2B5EF4-FFF2-40B4-BE49-F238E27FC236}">
                <a16:creationId xmlns:a16="http://schemas.microsoft.com/office/drawing/2014/main" id="{8F1D6265-F822-4163-A332-4F045A3BABFE}"/>
              </a:ext>
            </a:extLst>
          </p:cNvPr>
          <p:cNvSpPr>
            <a:spLocks noGrp="1"/>
          </p:cNvSpPr>
          <p:nvPr>
            <p:ph type="title"/>
          </p:nvPr>
        </p:nvSpPr>
        <p:spPr>
          <a:xfrm>
            <a:off x="2235200" y="2428279"/>
            <a:ext cx="9118600" cy="995915"/>
          </a:xfrm>
        </p:spPr>
        <p:txBody>
          <a:bodyPr>
            <a:normAutofit/>
          </a:bodyPr>
          <a:lstStyle>
            <a:lvl1pPr algn="l">
              <a:defRPr sz="4800"/>
            </a:lvl1pPr>
          </a:lstStyle>
          <a:p>
            <a:r>
              <a:rPr lang="en-US"/>
              <a:t>Click to edit Master title style</a:t>
            </a:r>
          </a:p>
        </p:txBody>
      </p:sp>
    </p:spTree>
    <p:extLst>
      <p:ext uri="{BB962C8B-B14F-4D97-AF65-F5344CB8AC3E}">
        <p14:creationId xmlns:p14="http://schemas.microsoft.com/office/powerpoint/2010/main" val="1150842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003D41E-5660-4134-803A-0E8F095FBE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63376" y="-796469"/>
            <a:ext cx="7216953" cy="9104580"/>
          </a:xfrm>
          <a:prstGeom prst="rect">
            <a:avLst/>
          </a:prstGeom>
        </p:spPr>
      </p:pic>
      <p:sp>
        <p:nvSpPr>
          <p:cNvPr id="3" name="Subtitle 2">
            <a:extLst>
              <a:ext uri="{FF2B5EF4-FFF2-40B4-BE49-F238E27FC236}">
                <a16:creationId xmlns:a16="http://schemas.microsoft.com/office/drawing/2014/main" id="{08AB9B21-5D8F-48E8-ACD2-4D1F423A3BA3}"/>
              </a:ext>
            </a:extLst>
          </p:cNvPr>
          <p:cNvSpPr>
            <a:spLocks noGrp="1"/>
          </p:cNvSpPr>
          <p:nvPr>
            <p:ph type="subTitle" idx="1"/>
          </p:nvPr>
        </p:nvSpPr>
        <p:spPr>
          <a:xfrm>
            <a:off x="2235200" y="3602038"/>
            <a:ext cx="9118600" cy="737950"/>
          </a:xfrm>
        </p:spPr>
        <p:txBody>
          <a:bodyPr>
            <a:normAutofit/>
          </a:bodyPr>
          <a:lstStyle>
            <a:lvl1pPr marL="0" indent="0" algn="l">
              <a:buNone/>
              <a:defRPr sz="3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63D1D22-CB7E-4FBD-94AA-442ABC5629B1}"/>
              </a:ext>
            </a:extLst>
          </p:cNvPr>
          <p:cNvPicPr>
            <a:picLocks noChangeAspect="1"/>
          </p:cNvPicPr>
          <p:nvPr userDrawn="1"/>
        </p:nvPicPr>
        <p:blipFill>
          <a:blip r:embed="rId5"/>
          <a:stretch>
            <a:fillRect/>
          </a:stretch>
        </p:blipFill>
        <p:spPr>
          <a:xfrm>
            <a:off x="9755863" y="320938"/>
            <a:ext cx="2003955" cy="1647537"/>
          </a:xfrm>
          <a:prstGeom prst="rect">
            <a:avLst/>
          </a:prstGeom>
          <a:noFill/>
        </p:spPr>
      </p:pic>
      <p:sp>
        <p:nvSpPr>
          <p:cNvPr id="15" name="Title 14">
            <a:extLst>
              <a:ext uri="{FF2B5EF4-FFF2-40B4-BE49-F238E27FC236}">
                <a16:creationId xmlns:a16="http://schemas.microsoft.com/office/drawing/2014/main" id="{8F1D6265-F822-4163-A332-4F045A3BABFE}"/>
              </a:ext>
            </a:extLst>
          </p:cNvPr>
          <p:cNvSpPr>
            <a:spLocks noGrp="1"/>
          </p:cNvSpPr>
          <p:nvPr>
            <p:ph type="title"/>
          </p:nvPr>
        </p:nvSpPr>
        <p:spPr>
          <a:xfrm>
            <a:off x="2235200" y="2428279"/>
            <a:ext cx="9118600" cy="995915"/>
          </a:xfrm>
        </p:spPr>
        <p:txBody>
          <a:bodyPr>
            <a:normAutofit/>
          </a:bodyPr>
          <a:lstStyle>
            <a:lvl1pPr algn="l">
              <a:defRPr sz="4800"/>
            </a:lvl1pPr>
          </a:lstStyle>
          <a:p>
            <a:r>
              <a:rPr lang="en-US"/>
              <a:t>Click to edit Master title style</a:t>
            </a:r>
          </a:p>
        </p:txBody>
      </p:sp>
    </p:spTree>
    <p:extLst>
      <p:ext uri="{BB962C8B-B14F-4D97-AF65-F5344CB8AC3E}">
        <p14:creationId xmlns:p14="http://schemas.microsoft.com/office/powerpoint/2010/main" val="3850816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D44E-CC27-475D-97C2-3A642BD66F50}"/>
              </a:ext>
            </a:extLst>
          </p:cNvPr>
          <p:cNvSpPr>
            <a:spLocks noGrp="1"/>
          </p:cNvSpPr>
          <p:nvPr>
            <p:ph type="title"/>
          </p:nvPr>
        </p:nvSpPr>
        <p:spPr>
          <a:xfrm>
            <a:off x="839788" y="457200"/>
            <a:ext cx="3932237" cy="1600200"/>
          </a:xfrm>
        </p:spPr>
        <p:txBody>
          <a:bodyPr anchor="b">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A468FA01-1805-4B36-B0FA-8E7FCCD0599F}"/>
              </a:ext>
            </a:extLst>
          </p:cNvPr>
          <p:cNvSpPr>
            <a:spLocks noGrp="1"/>
          </p:cNvSpPr>
          <p:nvPr>
            <p:ph type="body" sz="half" idx="2"/>
          </p:nvPr>
        </p:nvSpPr>
        <p:spPr>
          <a:xfrm>
            <a:off x="839788" y="2057400"/>
            <a:ext cx="3932237" cy="3811588"/>
          </a:xfrm>
        </p:spPr>
        <p:txBody>
          <a:bodyPr>
            <a:normAutofit/>
          </a:bodyPr>
          <a:lstStyle>
            <a:lvl1pPr marL="342900" indent="-342900">
              <a:buFont typeface="Arial" panose="020B0604020202020204" pitchFamily="34" charset="0"/>
              <a:buChar char="•"/>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a:extLst>
              <a:ext uri="{FF2B5EF4-FFF2-40B4-BE49-F238E27FC236}">
                <a16:creationId xmlns:a16="http://schemas.microsoft.com/office/drawing/2014/main" id="{06C123CE-B6B7-4328-8218-D4B9115CB3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9096"/>
            <a:ext cx="12192000" cy="628904"/>
          </a:xfrm>
          <a:prstGeom prst="rect">
            <a:avLst/>
          </a:prstGeom>
        </p:spPr>
      </p:pic>
      <p:sp>
        <p:nvSpPr>
          <p:cNvPr id="10" name="Footer Placeholder 4">
            <a:extLst>
              <a:ext uri="{FF2B5EF4-FFF2-40B4-BE49-F238E27FC236}">
                <a16:creationId xmlns:a16="http://schemas.microsoft.com/office/drawing/2014/main" id="{D3B1CF11-0E64-4346-879A-F96F25D69BAC}"/>
              </a:ext>
            </a:extLst>
          </p:cNvPr>
          <p:cNvSpPr>
            <a:spLocks noGrp="1"/>
          </p:cNvSpPr>
          <p:nvPr>
            <p:ph type="ftr" sz="quarter" idx="11"/>
          </p:nvPr>
        </p:nvSpPr>
        <p:spPr>
          <a:xfrm>
            <a:off x="5113020" y="6368413"/>
            <a:ext cx="4114800" cy="365125"/>
          </a:xfrm>
        </p:spPr>
        <p:txBody>
          <a:bodyPr/>
          <a:lstStyle>
            <a:lvl1pPr>
              <a:defRPr sz="1800" b="1">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51A32C68-6AE3-44EF-B62B-32B7E2AAC15B}"/>
              </a:ext>
            </a:extLst>
          </p:cNvPr>
          <p:cNvSpPr>
            <a:spLocks noGrp="1"/>
          </p:cNvSpPr>
          <p:nvPr>
            <p:ph type="sldNum" sz="quarter" idx="12"/>
          </p:nvPr>
        </p:nvSpPr>
        <p:spPr>
          <a:xfrm>
            <a:off x="11452860" y="6367779"/>
            <a:ext cx="563880" cy="365125"/>
          </a:xfrm>
        </p:spPr>
        <p:txBody>
          <a:bodyPr/>
          <a:lstStyle>
            <a:lvl1pPr>
              <a:defRPr sz="1400" b="1">
                <a:solidFill>
                  <a:schemeClr val="bg1"/>
                </a:solidFill>
              </a:defRPr>
            </a:lvl1pPr>
          </a:lstStyle>
          <a:p>
            <a:fld id="{67ABAAB5-46CA-4B6E-96B1-B917FE16B23F}" type="slidenum">
              <a:rPr lang="en-US" smtClean="0"/>
              <a:pPr/>
              <a:t>‹#›</a:t>
            </a:fld>
            <a:endParaRPr lang="en-US"/>
          </a:p>
        </p:txBody>
      </p:sp>
      <p:sp>
        <p:nvSpPr>
          <p:cNvPr id="8" name="Picture Placeholder 2">
            <a:extLst>
              <a:ext uri="{FF2B5EF4-FFF2-40B4-BE49-F238E27FC236}">
                <a16:creationId xmlns:a16="http://schemas.microsoft.com/office/drawing/2014/main" id="{D5AF9637-017C-4768-B291-B22F210CE0DC}"/>
              </a:ext>
            </a:extLst>
          </p:cNvPr>
          <p:cNvSpPr>
            <a:spLocks noGrp="1"/>
          </p:cNvSpPr>
          <p:nvPr>
            <p:ph type="pic" idx="13"/>
          </p:nvPr>
        </p:nvSpPr>
        <p:spPr>
          <a:xfrm>
            <a:off x="5183188" y="3343148"/>
            <a:ext cx="6269672" cy="2155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a:extLst>
              <a:ext uri="{FF2B5EF4-FFF2-40B4-BE49-F238E27FC236}">
                <a16:creationId xmlns:a16="http://schemas.microsoft.com/office/drawing/2014/main" id="{9E1278AD-8DAF-4372-8E2E-3127262C76F0}"/>
              </a:ext>
            </a:extLst>
          </p:cNvPr>
          <p:cNvSpPr>
            <a:spLocks noGrp="1"/>
          </p:cNvSpPr>
          <p:nvPr>
            <p:ph type="pic" idx="14"/>
          </p:nvPr>
        </p:nvSpPr>
        <p:spPr>
          <a:xfrm>
            <a:off x="5183188" y="1007269"/>
            <a:ext cx="6269672" cy="2155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47655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4038-1F12-474A-83AC-AFCF2B8CF8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648CDE-F6F3-4498-94B4-A855834912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690FB-3BEA-446F-81B3-5A7BF2A027EC}"/>
              </a:ext>
            </a:extLst>
          </p:cNvPr>
          <p:cNvSpPr>
            <a:spLocks noGrp="1"/>
          </p:cNvSpPr>
          <p:nvPr>
            <p:ph type="dt" sz="half" idx="10"/>
          </p:nvPr>
        </p:nvSpPr>
        <p:spPr/>
        <p:txBody>
          <a:bodyPr/>
          <a:lstStyle/>
          <a:p>
            <a:fld id="{5586B75A-687E-405C-8A0B-8D00578BA2C3}" type="datetimeFigureOut">
              <a:rPr lang="en-US" smtClean="0"/>
              <a:pPr/>
              <a:t>11/25/2019</a:t>
            </a:fld>
            <a:endParaRPr lang="en-US"/>
          </a:p>
        </p:txBody>
      </p:sp>
      <p:sp>
        <p:nvSpPr>
          <p:cNvPr id="5" name="Footer Placeholder 4">
            <a:extLst>
              <a:ext uri="{FF2B5EF4-FFF2-40B4-BE49-F238E27FC236}">
                <a16:creationId xmlns:a16="http://schemas.microsoft.com/office/drawing/2014/main" id="{EFFB5912-486B-48D4-809F-E590833E1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3150F-0277-4967-A7E3-D47B3E1B8259}"/>
              </a:ext>
            </a:extLst>
          </p:cNvPr>
          <p:cNvSpPr>
            <a:spLocks noGrp="1"/>
          </p:cNvSpPr>
          <p:nvPr>
            <p:ph type="sldNum" sz="quarter" idx="12"/>
          </p:nvPr>
        </p:nvSpPr>
        <p:spPr/>
        <p:txBody>
          <a:bodyPr/>
          <a:lstStyle/>
          <a:p>
            <a:fld id="{67ABAAB5-46CA-4B6E-96B1-B917FE16B23F}" type="slidenum">
              <a:rPr lang="en-US" smtClean="0"/>
              <a:pPr/>
              <a:t>‹#›</a:t>
            </a:fld>
            <a:endParaRPr lang="en-US"/>
          </a:p>
        </p:txBody>
      </p:sp>
      <p:pic>
        <p:nvPicPr>
          <p:cNvPr id="7" name="Picture 6">
            <a:extLst>
              <a:ext uri="{FF2B5EF4-FFF2-40B4-BE49-F238E27FC236}">
                <a16:creationId xmlns:a16="http://schemas.microsoft.com/office/drawing/2014/main" id="{F8A4AE5F-AF78-46DA-8A97-D3EAE7605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9096"/>
            <a:ext cx="12192000" cy="628904"/>
          </a:xfrm>
          <a:prstGeom prst="rect">
            <a:avLst/>
          </a:prstGeom>
        </p:spPr>
      </p:pic>
    </p:spTree>
    <p:extLst>
      <p:ext uri="{BB962C8B-B14F-4D97-AF65-F5344CB8AC3E}">
        <p14:creationId xmlns:p14="http://schemas.microsoft.com/office/powerpoint/2010/main" val="1161666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17A0-AAFC-4C5D-A507-655351F0B3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0240D2-F41F-4A68-9275-2FFAA30AF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069F06-13FC-48F7-95F7-AC8A7A3A6211}"/>
              </a:ext>
            </a:extLst>
          </p:cNvPr>
          <p:cNvSpPr>
            <a:spLocks noGrp="1"/>
          </p:cNvSpPr>
          <p:nvPr>
            <p:ph type="dt" sz="half" idx="10"/>
          </p:nvPr>
        </p:nvSpPr>
        <p:spPr/>
        <p:txBody>
          <a:bodyPr/>
          <a:lstStyle/>
          <a:p>
            <a:fld id="{12D48712-E892-4798-8CD8-BB73D410607D}" type="datetimeFigureOut">
              <a:rPr lang="en-US" smtClean="0"/>
              <a:t>11/25/2019</a:t>
            </a:fld>
            <a:endParaRPr lang="en-US"/>
          </a:p>
        </p:txBody>
      </p:sp>
      <p:sp>
        <p:nvSpPr>
          <p:cNvPr id="5" name="Footer Placeholder 4">
            <a:extLst>
              <a:ext uri="{FF2B5EF4-FFF2-40B4-BE49-F238E27FC236}">
                <a16:creationId xmlns:a16="http://schemas.microsoft.com/office/drawing/2014/main" id="{5E4F57BB-3569-4908-8DCB-B49338AAF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C5604-6BD1-4756-A4E0-CD30D667D331}"/>
              </a:ext>
            </a:extLst>
          </p:cNvPr>
          <p:cNvSpPr>
            <a:spLocks noGrp="1"/>
          </p:cNvSpPr>
          <p:nvPr>
            <p:ph type="sldNum" sz="quarter" idx="12"/>
          </p:nvPr>
        </p:nvSpPr>
        <p:spPr/>
        <p:txBody>
          <a:bodyPr/>
          <a:lstStyle/>
          <a:p>
            <a:fld id="{67ABAAB5-46CA-4B6E-96B1-B917FE16B23F}" type="slidenum">
              <a:rPr lang="en-US" smtClean="0"/>
              <a:t>‹#›</a:t>
            </a:fld>
            <a:endParaRPr lang="en-US"/>
          </a:p>
        </p:txBody>
      </p:sp>
    </p:spTree>
    <p:extLst>
      <p:ext uri="{BB962C8B-B14F-4D97-AF65-F5344CB8AC3E}">
        <p14:creationId xmlns:p14="http://schemas.microsoft.com/office/powerpoint/2010/main" val="85928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9E51-0481-4C1B-BF1D-4005F187F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7A3AD-BF29-4FFB-AE2F-1DEE0C9B74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32FD71-0306-4DE6-B57C-96BED8B706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23269F-FFD2-41A8-BEB7-1C27C0956B95}"/>
              </a:ext>
            </a:extLst>
          </p:cNvPr>
          <p:cNvSpPr>
            <a:spLocks noGrp="1"/>
          </p:cNvSpPr>
          <p:nvPr>
            <p:ph type="dt" sz="half" idx="10"/>
          </p:nvPr>
        </p:nvSpPr>
        <p:spPr/>
        <p:txBody>
          <a:bodyPr/>
          <a:lstStyle/>
          <a:p>
            <a:fld id="{12D48712-E892-4798-8CD8-BB73D410607D}" type="datetimeFigureOut">
              <a:rPr lang="en-US" smtClean="0"/>
              <a:t>11/25/2019</a:t>
            </a:fld>
            <a:endParaRPr lang="en-US"/>
          </a:p>
        </p:txBody>
      </p:sp>
      <p:sp>
        <p:nvSpPr>
          <p:cNvPr id="6" name="Footer Placeholder 5">
            <a:extLst>
              <a:ext uri="{FF2B5EF4-FFF2-40B4-BE49-F238E27FC236}">
                <a16:creationId xmlns:a16="http://schemas.microsoft.com/office/drawing/2014/main" id="{9303A8EE-05C0-49D5-A8EF-3138D5B2A1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DC930-0258-48EF-85A2-0898EC47776D}"/>
              </a:ext>
            </a:extLst>
          </p:cNvPr>
          <p:cNvSpPr>
            <a:spLocks noGrp="1"/>
          </p:cNvSpPr>
          <p:nvPr>
            <p:ph type="sldNum" sz="quarter" idx="12"/>
          </p:nvPr>
        </p:nvSpPr>
        <p:spPr/>
        <p:txBody>
          <a:bodyPr/>
          <a:lstStyle/>
          <a:p>
            <a:fld id="{67ABAAB5-46CA-4B6E-96B1-B917FE16B23F}" type="slidenum">
              <a:rPr lang="en-US" smtClean="0"/>
              <a:t>‹#›</a:t>
            </a:fld>
            <a:endParaRPr lang="en-US"/>
          </a:p>
        </p:txBody>
      </p:sp>
    </p:spTree>
    <p:extLst>
      <p:ext uri="{BB962C8B-B14F-4D97-AF65-F5344CB8AC3E}">
        <p14:creationId xmlns:p14="http://schemas.microsoft.com/office/powerpoint/2010/main" val="337469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B364-9B71-4757-A604-0A18766AF2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7016E-B9EE-4CDB-9ABF-85D77F6327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44FAA8-DFCD-431F-9B64-CD8E50B864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E2DE06-B14B-41D5-8C37-A01C44B3D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34527E-4F15-402D-953B-C3FD4D8DF00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B77DD0-0375-4FBC-BD21-5E698EE5FDEB}"/>
              </a:ext>
            </a:extLst>
          </p:cNvPr>
          <p:cNvSpPr>
            <a:spLocks noGrp="1"/>
          </p:cNvSpPr>
          <p:nvPr>
            <p:ph type="dt" sz="half" idx="10"/>
          </p:nvPr>
        </p:nvSpPr>
        <p:spPr/>
        <p:txBody>
          <a:bodyPr/>
          <a:lstStyle/>
          <a:p>
            <a:fld id="{12D48712-E892-4798-8CD8-BB73D410607D}" type="datetimeFigureOut">
              <a:rPr lang="en-US" smtClean="0"/>
              <a:t>11/25/2019</a:t>
            </a:fld>
            <a:endParaRPr lang="en-US"/>
          </a:p>
        </p:txBody>
      </p:sp>
      <p:sp>
        <p:nvSpPr>
          <p:cNvPr id="8" name="Footer Placeholder 7">
            <a:extLst>
              <a:ext uri="{FF2B5EF4-FFF2-40B4-BE49-F238E27FC236}">
                <a16:creationId xmlns:a16="http://schemas.microsoft.com/office/drawing/2014/main" id="{806B0C62-1296-4120-A464-BD10C16A04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324A92-93F5-4AF1-9CE1-8B4EC7CA5363}"/>
              </a:ext>
            </a:extLst>
          </p:cNvPr>
          <p:cNvSpPr>
            <a:spLocks noGrp="1"/>
          </p:cNvSpPr>
          <p:nvPr>
            <p:ph type="sldNum" sz="quarter" idx="12"/>
          </p:nvPr>
        </p:nvSpPr>
        <p:spPr/>
        <p:txBody>
          <a:bodyPr/>
          <a:lstStyle/>
          <a:p>
            <a:fld id="{67ABAAB5-46CA-4B6E-96B1-B917FE16B23F}" type="slidenum">
              <a:rPr lang="en-US" smtClean="0"/>
              <a:t>‹#›</a:t>
            </a:fld>
            <a:endParaRPr lang="en-US"/>
          </a:p>
        </p:txBody>
      </p:sp>
    </p:spTree>
    <p:extLst>
      <p:ext uri="{BB962C8B-B14F-4D97-AF65-F5344CB8AC3E}">
        <p14:creationId xmlns:p14="http://schemas.microsoft.com/office/powerpoint/2010/main" val="164918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61601-8594-4F0F-BCAF-3DFD3E878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06414E-FF41-4C9D-874C-ABA7F3806C9F}"/>
              </a:ext>
            </a:extLst>
          </p:cNvPr>
          <p:cNvSpPr>
            <a:spLocks noGrp="1"/>
          </p:cNvSpPr>
          <p:nvPr>
            <p:ph type="dt" sz="half" idx="10"/>
          </p:nvPr>
        </p:nvSpPr>
        <p:spPr/>
        <p:txBody>
          <a:bodyPr/>
          <a:lstStyle/>
          <a:p>
            <a:fld id="{5586B75A-687E-405C-8A0B-8D00578BA2C3}" type="datetimeFigureOut">
              <a:rPr lang="en-US" smtClean="0"/>
              <a:pPr/>
              <a:t>11/25/2019</a:t>
            </a:fld>
            <a:endParaRPr lang="en-US"/>
          </a:p>
        </p:txBody>
      </p:sp>
      <p:sp>
        <p:nvSpPr>
          <p:cNvPr id="4" name="Footer Placeholder 3">
            <a:extLst>
              <a:ext uri="{FF2B5EF4-FFF2-40B4-BE49-F238E27FC236}">
                <a16:creationId xmlns:a16="http://schemas.microsoft.com/office/drawing/2014/main" id="{4C2BF85A-79E8-4762-B7E4-C3350A8B77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034062-0049-41E0-884F-C3D79DE03BB1}"/>
              </a:ext>
            </a:extLst>
          </p:cNvPr>
          <p:cNvSpPr>
            <a:spLocks noGrp="1"/>
          </p:cNvSpPr>
          <p:nvPr>
            <p:ph type="sldNum" sz="quarter" idx="12"/>
          </p:nvPr>
        </p:nvSpPr>
        <p:spPr/>
        <p:txBody>
          <a:bodyPr/>
          <a:lstStyle/>
          <a:p>
            <a:fld id="{67ABAAB5-46CA-4B6E-96B1-B917FE16B23F}" type="slidenum">
              <a:rPr lang="en-US" smtClean="0"/>
              <a:pPr/>
              <a:t>‹#›</a:t>
            </a:fld>
            <a:endParaRPr lang="en-US"/>
          </a:p>
        </p:txBody>
      </p:sp>
      <p:pic>
        <p:nvPicPr>
          <p:cNvPr id="6" name="Picture 5">
            <a:extLst>
              <a:ext uri="{FF2B5EF4-FFF2-40B4-BE49-F238E27FC236}">
                <a16:creationId xmlns:a16="http://schemas.microsoft.com/office/drawing/2014/main" id="{CA85C767-6EF9-4E11-9E2B-18358147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9096"/>
            <a:ext cx="12192000" cy="628904"/>
          </a:xfrm>
          <a:prstGeom prst="rect">
            <a:avLst/>
          </a:prstGeom>
        </p:spPr>
      </p:pic>
    </p:spTree>
    <p:extLst>
      <p:ext uri="{BB962C8B-B14F-4D97-AF65-F5344CB8AC3E}">
        <p14:creationId xmlns:p14="http://schemas.microsoft.com/office/powerpoint/2010/main" val="212290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19C9BC-0FFD-45BD-8680-FDE0E67579DA}"/>
              </a:ext>
            </a:extLst>
          </p:cNvPr>
          <p:cNvSpPr>
            <a:spLocks noGrp="1"/>
          </p:cNvSpPr>
          <p:nvPr>
            <p:ph type="dt" sz="half" idx="10"/>
          </p:nvPr>
        </p:nvSpPr>
        <p:spPr/>
        <p:txBody>
          <a:bodyPr/>
          <a:lstStyle/>
          <a:p>
            <a:fld id="{5586B75A-687E-405C-8A0B-8D00578BA2C3}" type="datetimeFigureOut">
              <a:rPr lang="en-US" smtClean="0"/>
              <a:pPr/>
              <a:t>11/25/2019</a:t>
            </a:fld>
            <a:endParaRPr lang="en-US"/>
          </a:p>
        </p:txBody>
      </p:sp>
      <p:sp>
        <p:nvSpPr>
          <p:cNvPr id="3" name="Footer Placeholder 2">
            <a:extLst>
              <a:ext uri="{FF2B5EF4-FFF2-40B4-BE49-F238E27FC236}">
                <a16:creationId xmlns:a16="http://schemas.microsoft.com/office/drawing/2014/main" id="{6E71C4E3-01C1-4558-8943-BE93100D71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9A5DF8-F339-4EC6-BAFE-B2581C64009A}"/>
              </a:ext>
            </a:extLst>
          </p:cNvPr>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57464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33DA-647A-4257-B919-8D9CFDB34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5D79E8-FA12-4952-8842-00B3A17546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B857B7-F568-4453-88E2-7005BE8EF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08BF82-6CB4-4197-BC23-F7CAA774617C}"/>
              </a:ext>
            </a:extLst>
          </p:cNvPr>
          <p:cNvSpPr>
            <a:spLocks noGrp="1"/>
          </p:cNvSpPr>
          <p:nvPr>
            <p:ph type="dt" sz="half" idx="10"/>
          </p:nvPr>
        </p:nvSpPr>
        <p:spPr/>
        <p:txBody>
          <a:bodyPr/>
          <a:lstStyle/>
          <a:p>
            <a:fld id="{12D48712-E892-4798-8CD8-BB73D410607D}" type="datetimeFigureOut">
              <a:rPr lang="en-US" smtClean="0"/>
              <a:t>11/25/2019</a:t>
            </a:fld>
            <a:endParaRPr lang="en-US"/>
          </a:p>
        </p:txBody>
      </p:sp>
      <p:sp>
        <p:nvSpPr>
          <p:cNvPr id="6" name="Footer Placeholder 5">
            <a:extLst>
              <a:ext uri="{FF2B5EF4-FFF2-40B4-BE49-F238E27FC236}">
                <a16:creationId xmlns:a16="http://schemas.microsoft.com/office/drawing/2014/main" id="{D5E67FE4-DBD3-41F8-BA6F-7E8607974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9239A-C33A-4664-8104-C7913FA2F1BF}"/>
              </a:ext>
            </a:extLst>
          </p:cNvPr>
          <p:cNvSpPr>
            <a:spLocks noGrp="1"/>
          </p:cNvSpPr>
          <p:nvPr>
            <p:ph type="sldNum" sz="quarter" idx="12"/>
          </p:nvPr>
        </p:nvSpPr>
        <p:spPr/>
        <p:txBody>
          <a:bodyPr/>
          <a:lstStyle/>
          <a:p>
            <a:fld id="{67ABAAB5-46CA-4B6E-96B1-B917FE16B23F}" type="slidenum">
              <a:rPr lang="en-US" smtClean="0"/>
              <a:t>‹#›</a:t>
            </a:fld>
            <a:endParaRPr lang="en-US"/>
          </a:p>
        </p:txBody>
      </p:sp>
    </p:spTree>
    <p:extLst>
      <p:ext uri="{BB962C8B-B14F-4D97-AF65-F5344CB8AC3E}">
        <p14:creationId xmlns:p14="http://schemas.microsoft.com/office/powerpoint/2010/main" val="283643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ABF2-3DBD-4E09-BF79-B749F3411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96517-3332-438C-971F-62EF7818AE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83AA51-2A50-4AFE-8EB1-35BD3BCC7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F22172-B5BF-4633-9144-158DB8166A2D}"/>
              </a:ext>
            </a:extLst>
          </p:cNvPr>
          <p:cNvSpPr>
            <a:spLocks noGrp="1"/>
          </p:cNvSpPr>
          <p:nvPr>
            <p:ph type="dt" sz="half" idx="10"/>
          </p:nvPr>
        </p:nvSpPr>
        <p:spPr/>
        <p:txBody>
          <a:bodyPr/>
          <a:lstStyle/>
          <a:p>
            <a:fld id="{5586B75A-687E-405C-8A0B-8D00578BA2C3}" type="datetimeFigureOut">
              <a:rPr lang="en-US" smtClean="0"/>
              <a:pPr/>
              <a:t>11/25/2019</a:t>
            </a:fld>
            <a:endParaRPr lang="en-US"/>
          </a:p>
        </p:txBody>
      </p:sp>
      <p:sp>
        <p:nvSpPr>
          <p:cNvPr id="6" name="Footer Placeholder 5">
            <a:extLst>
              <a:ext uri="{FF2B5EF4-FFF2-40B4-BE49-F238E27FC236}">
                <a16:creationId xmlns:a16="http://schemas.microsoft.com/office/drawing/2014/main" id="{F68DB660-5738-46A6-9F8C-AAD0E46E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4E52B-3681-4F87-B6A1-BF306F1ACDF9}"/>
              </a:ext>
            </a:extLst>
          </p:cNvPr>
          <p:cNvSpPr>
            <a:spLocks noGrp="1"/>
          </p:cNvSpPr>
          <p:nvPr>
            <p:ph type="sldNum" sz="quarter" idx="12"/>
          </p:nvPr>
        </p:nvSpPr>
        <p:spPr/>
        <p:txBody>
          <a:bodyPr/>
          <a:lstStyle/>
          <a:p>
            <a:fld id="{67ABAAB5-46CA-4B6E-96B1-B917FE16B23F}" type="slidenum">
              <a:rPr lang="en-US" smtClean="0"/>
              <a:pPr/>
              <a:t>‹#›</a:t>
            </a:fld>
            <a:endParaRPr lang="en-US"/>
          </a:p>
        </p:txBody>
      </p:sp>
      <p:pic>
        <p:nvPicPr>
          <p:cNvPr id="8" name="Picture 7">
            <a:extLst>
              <a:ext uri="{FF2B5EF4-FFF2-40B4-BE49-F238E27FC236}">
                <a16:creationId xmlns:a16="http://schemas.microsoft.com/office/drawing/2014/main" id="{B1EB0D6C-0797-43ED-BE5F-04332F7542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29096"/>
            <a:ext cx="12192000" cy="628904"/>
          </a:xfrm>
          <a:prstGeom prst="rect">
            <a:avLst/>
          </a:prstGeom>
        </p:spPr>
      </p:pic>
    </p:spTree>
    <p:extLst>
      <p:ext uri="{BB962C8B-B14F-4D97-AF65-F5344CB8AC3E}">
        <p14:creationId xmlns:p14="http://schemas.microsoft.com/office/powerpoint/2010/main" val="107105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DF44B5-E52C-474A-AC08-B9A8BE8E2E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2DEF9C-D997-46B1-A23B-7DF5013A2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52CC1-FD4D-4658-9BE1-030A5DE615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48712-E892-4798-8CD8-BB73D410607D}" type="datetimeFigureOut">
              <a:rPr lang="en-US" smtClean="0"/>
              <a:t>11/25/2019</a:t>
            </a:fld>
            <a:endParaRPr lang="en-US"/>
          </a:p>
        </p:txBody>
      </p:sp>
      <p:sp>
        <p:nvSpPr>
          <p:cNvPr id="5" name="Footer Placeholder 4">
            <a:extLst>
              <a:ext uri="{FF2B5EF4-FFF2-40B4-BE49-F238E27FC236}">
                <a16:creationId xmlns:a16="http://schemas.microsoft.com/office/drawing/2014/main" id="{5EF92258-EF45-4A57-AB31-DD536A2AD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F6CAE2-59F7-470D-B796-0880F14635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BAAB5-46CA-4B6E-96B1-B917FE16B23F}" type="slidenum">
              <a:rPr lang="en-US" smtClean="0"/>
              <a:t>‹#›</a:t>
            </a:fld>
            <a:endParaRPr lang="en-US"/>
          </a:p>
        </p:txBody>
      </p:sp>
    </p:spTree>
    <p:extLst>
      <p:ext uri="{BB962C8B-B14F-4D97-AF65-F5344CB8AC3E}">
        <p14:creationId xmlns:p14="http://schemas.microsoft.com/office/powerpoint/2010/main" val="158789473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674" r:id="rId13"/>
    <p:sldLayoutId id="2147483661" r:id="rId14"/>
    <p:sldLayoutId id="214748366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2D234F0-0751-4835-B6F4-B5E9428DD112}"/>
              </a:ext>
            </a:extLst>
          </p:cNvPr>
          <p:cNvSpPr>
            <a:spLocks noGrp="1"/>
          </p:cNvSpPr>
          <p:nvPr>
            <p:ph type="subTitle" idx="1"/>
          </p:nvPr>
        </p:nvSpPr>
        <p:spPr>
          <a:xfrm>
            <a:off x="1583208" y="3862342"/>
            <a:ext cx="9449415" cy="2384454"/>
          </a:xfrm>
        </p:spPr>
        <p:txBody>
          <a:bodyPr vert="horz" lIns="91440" tIns="45720" rIns="91440" bIns="45720" rtlCol="0" anchor="t">
            <a:normAutofit lnSpcReduction="10000"/>
          </a:bodyPr>
          <a:lstStyle/>
          <a:p>
            <a:pPr algn="ctr">
              <a:lnSpc>
                <a:spcPct val="100000"/>
              </a:lnSpc>
            </a:pPr>
            <a:r>
              <a:rPr lang="en-US" sz="2800" dirty="0">
                <a:latin typeface="+mn-lt"/>
              </a:rPr>
              <a:t>Bradley Rentz and Sheila Arens</a:t>
            </a:r>
          </a:p>
          <a:p>
            <a:pPr algn="ctr">
              <a:lnSpc>
                <a:spcPct val="100000"/>
              </a:lnSpc>
            </a:pPr>
            <a:endParaRPr lang="en-US" sz="2800" i="1" dirty="0">
              <a:latin typeface="+mn-lt"/>
            </a:endParaRPr>
          </a:p>
          <a:p>
            <a:pPr algn="ctr">
              <a:lnSpc>
                <a:spcPct val="100000"/>
              </a:lnSpc>
            </a:pPr>
            <a:r>
              <a:rPr lang="en-US" sz="2400" dirty="0">
                <a:latin typeface="+mn-lt"/>
              </a:rPr>
              <a:t>American Evaluation Association Annual Conference</a:t>
            </a:r>
            <a:endParaRPr lang="en-US" dirty="0">
              <a:cs typeface="Calibri Light" panose="020F0302020204030204"/>
            </a:endParaRPr>
          </a:p>
          <a:p>
            <a:pPr algn="ctr">
              <a:lnSpc>
                <a:spcPct val="100000"/>
              </a:lnSpc>
            </a:pPr>
            <a:r>
              <a:rPr lang="en-US" sz="2400" dirty="0">
                <a:latin typeface="+mn-lt"/>
              </a:rPr>
              <a:t>November</a:t>
            </a:r>
            <a:r>
              <a:rPr lang="haw-US" sz="2400" dirty="0">
                <a:latin typeface="+mn-lt"/>
              </a:rPr>
              <a:t> </a:t>
            </a:r>
            <a:r>
              <a:rPr lang="en-US" sz="2400" dirty="0">
                <a:latin typeface="+mn-lt"/>
              </a:rPr>
              <a:t>15</a:t>
            </a:r>
            <a:r>
              <a:rPr lang="haw-US" sz="2400" dirty="0">
                <a:latin typeface="+mn-lt"/>
              </a:rPr>
              <a:t>, 2019</a:t>
            </a:r>
            <a:endParaRPr lang="en-US" sz="2400" dirty="0">
              <a:latin typeface="+mn-lt"/>
              <a:cs typeface="Calibri" panose="020F0502020204030204"/>
            </a:endParaRPr>
          </a:p>
          <a:p>
            <a:pPr algn="ctr">
              <a:lnSpc>
                <a:spcPct val="100000"/>
              </a:lnSpc>
            </a:pPr>
            <a:r>
              <a:rPr lang="en-US" sz="2400" dirty="0">
                <a:latin typeface="+mn-lt"/>
              </a:rPr>
              <a:t>Minneapolis, MN</a:t>
            </a:r>
          </a:p>
        </p:txBody>
      </p:sp>
      <p:sp>
        <p:nvSpPr>
          <p:cNvPr id="3" name="Title 2">
            <a:extLst>
              <a:ext uri="{FF2B5EF4-FFF2-40B4-BE49-F238E27FC236}">
                <a16:creationId xmlns:a16="http://schemas.microsoft.com/office/drawing/2014/main" id="{6648F1AF-7A98-46AE-A9C6-D56A9AE1F5ED}"/>
              </a:ext>
            </a:extLst>
          </p:cNvPr>
          <p:cNvSpPr>
            <a:spLocks noGrp="1"/>
          </p:cNvSpPr>
          <p:nvPr>
            <p:ph type="title"/>
          </p:nvPr>
        </p:nvSpPr>
        <p:spPr>
          <a:xfrm>
            <a:off x="2198440" y="1282240"/>
            <a:ext cx="8063466" cy="2310165"/>
          </a:xfrm>
        </p:spPr>
        <p:txBody>
          <a:bodyPr vert="horz" lIns="91440" tIns="45720" rIns="91440" bIns="45720" rtlCol="0" anchor="b">
            <a:noAutofit/>
          </a:bodyPr>
          <a:lstStyle/>
          <a:p>
            <a:pPr algn="ctr">
              <a:lnSpc>
                <a:spcPct val="100000"/>
              </a:lnSpc>
            </a:pPr>
            <a:r>
              <a:rPr lang="en-US" sz="4000" dirty="0"/>
              <a:t>Data Interrogation: Using Complementary and Opposing Lenses for Un-and Dis-covering</a:t>
            </a:r>
            <a:endParaRPr lang="en-US" sz="4000" spc="-100" dirty="0">
              <a:cs typeface="Calibri Light"/>
            </a:endParaRPr>
          </a:p>
        </p:txBody>
      </p:sp>
    </p:spTree>
    <p:extLst>
      <p:ext uri="{BB962C8B-B14F-4D97-AF65-F5344CB8AC3E}">
        <p14:creationId xmlns:p14="http://schemas.microsoft.com/office/powerpoint/2010/main" val="1914188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F05DA-69F9-41D1-A2E6-A677A6246F6B}"/>
              </a:ext>
            </a:extLst>
          </p:cNvPr>
          <p:cNvSpPr>
            <a:spLocks noGrp="1"/>
          </p:cNvSpPr>
          <p:nvPr>
            <p:ph type="title"/>
          </p:nvPr>
        </p:nvSpPr>
        <p:spPr>
          <a:xfrm>
            <a:off x="3483633" y="307616"/>
            <a:ext cx="8531525" cy="1339940"/>
          </a:xfrm>
        </p:spPr>
        <p:txBody>
          <a:bodyPr>
            <a:normAutofit/>
          </a:bodyPr>
          <a:lstStyle/>
          <a:p>
            <a:r>
              <a:rPr lang="en-US" sz="4000" b="1"/>
              <a:t>Using Demographic Variables in Linear Regression Analysis </a:t>
            </a:r>
          </a:p>
        </p:txBody>
      </p:sp>
      <p:sp>
        <p:nvSpPr>
          <p:cNvPr id="3" name="Inhaltsplatzhalter 2">
            <a:extLst>
              <a:ext uri="{FF2B5EF4-FFF2-40B4-BE49-F238E27FC236}">
                <a16:creationId xmlns:a16="http://schemas.microsoft.com/office/drawing/2014/main" id="{147DA4CA-7E54-4B55-A54A-A2C0A6D0F59B}"/>
              </a:ext>
            </a:extLst>
          </p:cNvPr>
          <p:cNvSpPr>
            <a:spLocks noGrp="1"/>
          </p:cNvSpPr>
          <p:nvPr>
            <p:ph idx="1"/>
          </p:nvPr>
        </p:nvSpPr>
        <p:spPr>
          <a:xfrm>
            <a:off x="838200" y="1821521"/>
            <a:ext cx="10515600" cy="3589338"/>
          </a:xfrm>
        </p:spPr>
        <p:txBody>
          <a:bodyPr vert="horz" lIns="91440" tIns="45720" rIns="91440" bIns="45720" rtlCol="0" anchor="t">
            <a:normAutofit/>
          </a:bodyPr>
          <a:lstStyle/>
          <a:p>
            <a:pPr>
              <a:lnSpc>
                <a:spcPct val="120000"/>
              </a:lnSpc>
            </a:pPr>
            <a:r>
              <a:rPr lang="en-US" dirty="0"/>
              <a:t>When using regression analysis, demographic variables (gender, race/ethnicity, socioeconomic status, first languages, age, etc.) are often used to observe differences in the outcome variable by different subgroups of the study sample.</a:t>
            </a:r>
          </a:p>
          <a:p>
            <a:pPr>
              <a:lnSpc>
                <a:spcPct val="120000"/>
              </a:lnSpc>
            </a:pPr>
            <a:r>
              <a:rPr lang="en-US" dirty="0"/>
              <a:t>Linear regression requires each demographic variable to meet </a:t>
            </a:r>
            <a:r>
              <a:rPr lang="en-US"/>
              <a:t>the </a:t>
            </a:r>
            <a:r>
              <a:rPr lang="en-US" dirty="0"/>
              <a:t>aforementioned assumptions.</a:t>
            </a:r>
            <a:endParaRPr lang="en-US" dirty="0">
              <a:cs typeface="Calibri" panose="020F0502020204030204"/>
            </a:endParaRPr>
          </a:p>
        </p:txBody>
      </p:sp>
      <p:pic>
        <p:nvPicPr>
          <p:cNvPr id="4" name="Graphic 4" descr="Pie chart">
            <a:extLst>
              <a:ext uri="{FF2B5EF4-FFF2-40B4-BE49-F238E27FC236}">
                <a16:creationId xmlns:a16="http://schemas.microsoft.com/office/drawing/2014/main" id="{C71AEA01-D38D-47F4-A104-18D33F5A7E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895" y="340744"/>
            <a:ext cx="1316965" cy="1288210"/>
          </a:xfrm>
          <a:prstGeom prst="rect">
            <a:avLst/>
          </a:prstGeom>
        </p:spPr>
      </p:pic>
      <p:sp>
        <p:nvSpPr>
          <p:cNvPr id="5" name="Arrow: Right 4">
            <a:extLst>
              <a:ext uri="{FF2B5EF4-FFF2-40B4-BE49-F238E27FC236}">
                <a16:creationId xmlns:a16="http://schemas.microsoft.com/office/drawing/2014/main" id="{19B54273-C9BD-4A83-8305-423A7BF8D738}"/>
              </a:ext>
            </a:extLst>
          </p:cNvPr>
          <p:cNvSpPr/>
          <p:nvPr/>
        </p:nvSpPr>
        <p:spPr>
          <a:xfrm>
            <a:off x="1509249" y="670646"/>
            <a:ext cx="531962" cy="488830"/>
          </a:xfrm>
          <a:prstGeom prst="rightArrow">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4" descr="Upward trend">
            <a:extLst>
              <a:ext uri="{FF2B5EF4-FFF2-40B4-BE49-F238E27FC236}">
                <a16:creationId xmlns:a16="http://schemas.microsoft.com/office/drawing/2014/main" id="{F1501B9F-A3E0-4769-A971-2A6E5DFFD3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6347" y="311989"/>
            <a:ext cx="1216324" cy="1216324"/>
          </a:xfrm>
          <a:prstGeom prst="rect">
            <a:avLst/>
          </a:prstGeom>
        </p:spPr>
      </p:pic>
    </p:spTree>
    <p:extLst>
      <p:ext uri="{BB962C8B-B14F-4D97-AF65-F5344CB8AC3E}">
        <p14:creationId xmlns:p14="http://schemas.microsoft.com/office/powerpoint/2010/main" val="68459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F05DA-69F9-41D1-A2E6-A677A6246F6B}"/>
              </a:ext>
            </a:extLst>
          </p:cNvPr>
          <p:cNvSpPr>
            <a:spLocks noGrp="1"/>
          </p:cNvSpPr>
          <p:nvPr>
            <p:ph type="title"/>
          </p:nvPr>
        </p:nvSpPr>
        <p:spPr>
          <a:xfrm>
            <a:off x="3426123" y="307616"/>
            <a:ext cx="8632167" cy="1325563"/>
          </a:xfrm>
        </p:spPr>
        <p:txBody>
          <a:bodyPr>
            <a:normAutofit/>
          </a:bodyPr>
          <a:lstStyle/>
          <a:p>
            <a:r>
              <a:rPr lang="en-US" sz="4000" b="1" dirty="0"/>
              <a:t>Using Demographic Variables in Linear Regression Analysis (cont.)</a:t>
            </a:r>
          </a:p>
        </p:txBody>
      </p:sp>
      <p:pic>
        <p:nvPicPr>
          <p:cNvPr id="4" name="Graphic 4" descr="Pie chart">
            <a:extLst>
              <a:ext uri="{FF2B5EF4-FFF2-40B4-BE49-F238E27FC236}">
                <a16:creationId xmlns:a16="http://schemas.microsoft.com/office/drawing/2014/main" id="{C71AEA01-D38D-47F4-A104-18D33F5A7E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895" y="340744"/>
            <a:ext cx="1316965" cy="1288210"/>
          </a:xfrm>
          <a:prstGeom prst="rect">
            <a:avLst/>
          </a:prstGeom>
        </p:spPr>
      </p:pic>
      <p:sp>
        <p:nvSpPr>
          <p:cNvPr id="6" name="TextBox 5">
            <a:extLst>
              <a:ext uri="{FF2B5EF4-FFF2-40B4-BE49-F238E27FC236}">
                <a16:creationId xmlns:a16="http://schemas.microsoft.com/office/drawing/2014/main" id="{C1A8D3B5-F13A-49B4-AAA2-2C0E437E81C8}"/>
              </a:ext>
            </a:extLst>
          </p:cNvPr>
          <p:cNvSpPr txBox="1"/>
          <p:nvPr/>
        </p:nvSpPr>
        <p:spPr>
          <a:xfrm>
            <a:off x="612475" y="1791419"/>
            <a:ext cx="1093829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800" dirty="0">
                <a:cs typeface="Arial"/>
              </a:rPr>
              <a:t>BUT…does this represent reality?​</a:t>
            </a:r>
            <a:endParaRPr lang="en-US" sz="2800" dirty="0">
              <a:cs typeface="Calibri" panose="020F0502020204030204"/>
            </a:endParaRPr>
          </a:p>
          <a:p>
            <a:pPr marL="742950" lvl="1" indent="-285750">
              <a:buFont typeface="Arial" panose="020B0604020202020204" pitchFamily="34" charset="0"/>
              <a:buChar char="•"/>
            </a:pPr>
            <a:r>
              <a:rPr lang="en-US" sz="2800" dirty="0">
                <a:cs typeface="Arial"/>
              </a:rPr>
              <a:t>For example, do all women consistently have a single pattern? </a:t>
            </a:r>
          </a:p>
          <a:p>
            <a:pPr marL="742950" lvl="1" indent="-285750">
              <a:buFont typeface="Arial" panose="020B0604020202020204" pitchFamily="34" charset="0"/>
              <a:buChar char="•"/>
            </a:pPr>
            <a:r>
              <a:rPr lang="en-US" sz="2800" dirty="0">
                <a:cs typeface="Arial"/>
              </a:rPr>
              <a:t>Do all people who speak the same language tend to act the same?</a:t>
            </a:r>
          </a:p>
          <a:p>
            <a:pPr marL="742950" lvl="1" indent="-285750">
              <a:buFont typeface="Arial" panose="020B0604020202020204" pitchFamily="34" charset="0"/>
              <a:buChar char="•"/>
            </a:pPr>
            <a:r>
              <a:rPr lang="en-US" sz="2800" dirty="0">
                <a:cs typeface="Arial"/>
              </a:rPr>
              <a:t>Can a subgroup follow multiple patterns?​</a:t>
            </a:r>
            <a:endParaRPr lang="en-US" sz="2800" dirty="0">
              <a:ea typeface="+mn-lt"/>
              <a:cs typeface="Arial"/>
            </a:endParaRPr>
          </a:p>
          <a:p>
            <a:pPr marL="285750" indent="-285750">
              <a:buFont typeface="Arial" panose="020B0604020202020204" pitchFamily="34" charset="0"/>
              <a:buChar char="•"/>
            </a:pPr>
            <a:r>
              <a:rPr lang="en-US" sz="2800" dirty="0">
                <a:cs typeface="Arial"/>
              </a:rPr>
              <a:t>AND … How do we know which demographic variables and categories are even meaningful for a given sample?​</a:t>
            </a:r>
          </a:p>
        </p:txBody>
      </p:sp>
      <p:sp>
        <p:nvSpPr>
          <p:cNvPr id="3" name="Arrow: Right 2">
            <a:extLst>
              <a:ext uri="{FF2B5EF4-FFF2-40B4-BE49-F238E27FC236}">
                <a16:creationId xmlns:a16="http://schemas.microsoft.com/office/drawing/2014/main" id="{50D2BC69-3216-4A43-9662-DC0E4B05CE93}"/>
              </a:ext>
            </a:extLst>
          </p:cNvPr>
          <p:cNvSpPr/>
          <p:nvPr/>
        </p:nvSpPr>
        <p:spPr>
          <a:xfrm>
            <a:off x="1509249" y="670646"/>
            <a:ext cx="531962" cy="488830"/>
          </a:xfrm>
          <a:prstGeom prst="rightArrow">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4" descr="Upward trend">
            <a:extLst>
              <a:ext uri="{FF2B5EF4-FFF2-40B4-BE49-F238E27FC236}">
                <a16:creationId xmlns:a16="http://schemas.microsoft.com/office/drawing/2014/main" id="{515EFBA0-8201-43FD-8372-8300429BBB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6347" y="311989"/>
            <a:ext cx="1216324" cy="1216324"/>
          </a:xfrm>
          <a:prstGeom prst="rect">
            <a:avLst/>
          </a:prstGeom>
        </p:spPr>
      </p:pic>
    </p:spTree>
    <p:extLst>
      <p:ext uri="{BB962C8B-B14F-4D97-AF65-F5344CB8AC3E}">
        <p14:creationId xmlns:p14="http://schemas.microsoft.com/office/powerpoint/2010/main" val="3085850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F05DA-69F9-41D1-A2E6-A677A6246F6B}"/>
              </a:ext>
            </a:extLst>
          </p:cNvPr>
          <p:cNvSpPr>
            <a:spLocks noGrp="1"/>
          </p:cNvSpPr>
          <p:nvPr>
            <p:ph type="title"/>
          </p:nvPr>
        </p:nvSpPr>
        <p:spPr>
          <a:xfrm>
            <a:off x="3426123" y="307616"/>
            <a:ext cx="8632167" cy="1325563"/>
          </a:xfrm>
        </p:spPr>
        <p:txBody>
          <a:bodyPr>
            <a:normAutofit/>
          </a:bodyPr>
          <a:lstStyle/>
          <a:p>
            <a:r>
              <a:rPr lang="en-US" sz="4000" b="1"/>
              <a:t>Using Demographic Variables in Linear Regression Analysis (cont.)</a:t>
            </a:r>
          </a:p>
        </p:txBody>
      </p:sp>
      <p:pic>
        <p:nvPicPr>
          <p:cNvPr id="4" name="Graphic 4" descr="Pie chart">
            <a:extLst>
              <a:ext uri="{FF2B5EF4-FFF2-40B4-BE49-F238E27FC236}">
                <a16:creationId xmlns:a16="http://schemas.microsoft.com/office/drawing/2014/main" id="{C71AEA01-D38D-47F4-A104-18D33F5A7E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895" y="340744"/>
            <a:ext cx="1316965" cy="1288210"/>
          </a:xfrm>
          <a:prstGeom prst="rect">
            <a:avLst/>
          </a:prstGeom>
        </p:spPr>
      </p:pic>
      <p:sp>
        <p:nvSpPr>
          <p:cNvPr id="6" name="TextBox 5">
            <a:extLst>
              <a:ext uri="{FF2B5EF4-FFF2-40B4-BE49-F238E27FC236}">
                <a16:creationId xmlns:a16="http://schemas.microsoft.com/office/drawing/2014/main" id="{C1A8D3B5-F13A-49B4-AAA2-2C0E437E81C8}"/>
              </a:ext>
            </a:extLst>
          </p:cNvPr>
          <p:cNvSpPr txBox="1"/>
          <p:nvPr/>
        </p:nvSpPr>
        <p:spPr>
          <a:xfrm>
            <a:off x="612475" y="1791419"/>
            <a:ext cx="1093829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cs typeface="Arial"/>
              </a:rPr>
              <a:t>Discussion by researchers about what are the appropriate categories for Pacific communities has been limited. Especially in the Pacific, the demographic categories that are used are often categories imposed from outside the region, such as:</a:t>
            </a:r>
          </a:p>
          <a:p>
            <a:pPr marL="914400" lvl="1" indent="-457200">
              <a:buFont typeface="Arial"/>
              <a:buChar char="•"/>
            </a:pPr>
            <a:r>
              <a:rPr lang="en-US" sz="2400" dirty="0">
                <a:cs typeface="Arial"/>
              </a:rPr>
              <a:t>Colonial governments imposing demographic categories (for instance, considering all Pacific Islanders in the same category or creating a Pacific Islander/Asian category).</a:t>
            </a:r>
          </a:p>
          <a:p>
            <a:pPr marL="914400" lvl="1" indent="-457200">
              <a:buFont typeface="Arial"/>
              <a:buChar char="•"/>
            </a:pPr>
            <a:r>
              <a:rPr lang="en-US" sz="2400" dirty="0">
                <a:cs typeface="Arial"/>
              </a:rPr>
              <a:t>Federal government or international organizations regulations tied to funding.</a:t>
            </a:r>
          </a:p>
          <a:p>
            <a:pPr marL="914400" lvl="1" indent="-457200">
              <a:buFont typeface="Arial"/>
              <a:buChar char="•"/>
            </a:pPr>
            <a:r>
              <a:rPr lang="en-US" sz="2400" dirty="0">
                <a:cs typeface="Arial"/>
              </a:rPr>
              <a:t>Western researchers/Western categories and methods familiar to researchers and reified by other Western research (Walter &amp; Andersen, 2013).</a:t>
            </a:r>
          </a:p>
        </p:txBody>
      </p:sp>
      <p:sp>
        <p:nvSpPr>
          <p:cNvPr id="3" name="Arrow: Right 2">
            <a:extLst>
              <a:ext uri="{FF2B5EF4-FFF2-40B4-BE49-F238E27FC236}">
                <a16:creationId xmlns:a16="http://schemas.microsoft.com/office/drawing/2014/main" id="{50D2BC69-3216-4A43-9662-DC0E4B05CE93}"/>
              </a:ext>
            </a:extLst>
          </p:cNvPr>
          <p:cNvSpPr/>
          <p:nvPr/>
        </p:nvSpPr>
        <p:spPr>
          <a:xfrm>
            <a:off x="1509249" y="670646"/>
            <a:ext cx="531962" cy="488830"/>
          </a:xfrm>
          <a:prstGeom prst="rightArrow">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4" descr="Upward trend">
            <a:extLst>
              <a:ext uri="{FF2B5EF4-FFF2-40B4-BE49-F238E27FC236}">
                <a16:creationId xmlns:a16="http://schemas.microsoft.com/office/drawing/2014/main" id="{515EFBA0-8201-43FD-8372-8300429BBB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6347" y="311989"/>
            <a:ext cx="1216324" cy="1216324"/>
          </a:xfrm>
          <a:prstGeom prst="rect">
            <a:avLst/>
          </a:prstGeom>
        </p:spPr>
      </p:pic>
    </p:spTree>
    <p:extLst>
      <p:ext uri="{BB962C8B-B14F-4D97-AF65-F5344CB8AC3E}">
        <p14:creationId xmlns:p14="http://schemas.microsoft.com/office/powerpoint/2010/main" val="415551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EDE2-122F-4810-B1B3-2937E80E36E4}"/>
              </a:ext>
            </a:extLst>
          </p:cNvPr>
          <p:cNvSpPr>
            <a:spLocks noGrp="1"/>
          </p:cNvSpPr>
          <p:nvPr>
            <p:ph type="title"/>
          </p:nvPr>
        </p:nvSpPr>
        <p:spPr>
          <a:xfrm>
            <a:off x="1484416" y="365125"/>
            <a:ext cx="9869384" cy="1325563"/>
          </a:xfrm>
        </p:spPr>
        <p:txBody>
          <a:bodyPr/>
          <a:lstStyle/>
          <a:p>
            <a:r>
              <a:rPr lang="en-US" b="1" dirty="0"/>
              <a:t>Using Machine Learning to Address Bias in the Pacific Region</a:t>
            </a:r>
            <a:endParaRPr lang="en-US" dirty="0"/>
          </a:p>
        </p:txBody>
      </p:sp>
      <p:sp>
        <p:nvSpPr>
          <p:cNvPr id="3" name="Content Placeholder 2">
            <a:extLst>
              <a:ext uri="{FF2B5EF4-FFF2-40B4-BE49-F238E27FC236}">
                <a16:creationId xmlns:a16="http://schemas.microsoft.com/office/drawing/2014/main" id="{D2FC3FA6-CF13-4C95-A1E0-41341BEB1C5A}"/>
              </a:ext>
            </a:extLst>
          </p:cNvPr>
          <p:cNvSpPr>
            <a:spLocks noGrp="1"/>
          </p:cNvSpPr>
          <p:nvPr>
            <p:ph idx="1"/>
          </p:nvPr>
        </p:nvSpPr>
        <p:spPr/>
        <p:txBody>
          <a:bodyPr>
            <a:normAutofit/>
          </a:bodyPr>
          <a:lstStyle/>
          <a:p>
            <a:r>
              <a:rPr lang="en-US" dirty="0"/>
              <a:t>In the Pacific Region we recognize these limitations and biases of linear regression and have started exploring alternative approaches to better serve stakeholders.</a:t>
            </a:r>
          </a:p>
          <a:p>
            <a:r>
              <a:rPr lang="en-US" dirty="0"/>
              <a:t>In contrast to linear regression, there are analytic tools that have lower bias that are gaining traction:</a:t>
            </a:r>
          </a:p>
          <a:p>
            <a:pPr lvl="1"/>
            <a:r>
              <a:rPr lang="en-US" dirty="0"/>
              <a:t>We’ve been exploring supervised machine learning models (models that </a:t>
            </a:r>
            <a:r>
              <a:rPr lang="en-US" dirty="0">
                <a:cs typeface="Calibri" panose="020F0502020204030204"/>
              </a:rPr>
              <a:t>explain how variables predict a </a:t>
            </a:r>
            <a:r>
              <a:rPr lang="en-US" b="1" dirty="0">
                <a:cs typeface="Calibri" panose="020F0502020204030204"/>
              </a:rPr>
              <a:t>known</a:t>
            </a:r>
            <a:r>
              <a:rPr lang="en-US" dirty="0">
                <a:cs typeface="Calibri" panose="020F0502020204030204"/>
              </a:rPr>
              <a:t> outcome) to address some of these biases.</a:t>
            </a:r>
          </a:p>
          <a:p>
            <a:endParaRPr lang="en-US" dirty="0"/>
          </a:p>
          <a:p>
            <a:endParaRPr lang="en-US" dirty="0"/>
          </a:p>
        </p:txBody>
      </p:sp>
      <p:pic>
        <p:nvPicPr>
          <p:cNvPr id="4" name="Graphic 4" descr="Bar graph with upward trend">
            <a:extLst>
              <a:ext uri="{FF2B5EF4-FFF2-40B4-BE49-F238E27FC236}">
                <a16:creationId xmlns:a16="http://schemas.microsoft.com/office/drawing/2014/main" id="{76A02F82-353A-4856-A928-580D7781D1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423" y="268857"/>
            <a:ext cx="1302588" cy="1288211"/>
          </a:xfrm>
          <a:prstGeom prst="rect">
            <a:avLst/>
          </a:prstGeom>
        </p:spPr>
      </p:pic>
    </p:spTree>
    <p:extLst>
      <p:ext uri="{BB962C8B-B14F-4D97-AF65-F5344CB8AC3E}">
        <p14:creationId xmlns:p14="http://schemas.microsoft.com/office/powerpoint/2010/main" val="349243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B2A01-98C0-48DD-882B-B6A8B230049F}"/>
              </a:ext>
            </a:extLst>
          </p:cNvPr>
          <p:cNvSpPr>
            <a:spLocks noGrp="1"/>
          </p:cNvSpPr>
          <p:nvPr>
            <p:ph type="title"/>
          </p:nvPr>
        </p:nvSpPr>
        <p:spPr>
          <a:xfrm>
            <a:off x="1600200" y="264483"/>
            <a:ext cx="9954884" cy="1325563"/>
          </a:xfrm>
        </p:spPr>
        <p:txBody>
          <a:bodyPr>
            <a:normAutofit/>
          </a:bodyPr>
          <a:lstStyle/>
          <a:p>
            <a:r>
              <a:rPr lang="en-US" sz="4000" b="1" dirty="0">
                <a:cs typeface="Calibri" panose="020F0502020204030204"/>
              </a:rPr>
              <a:t>Classification and Regression Trees (CART)</a:t>
            </a:r>
            <a:endParaRPr lang="en-US" sz="4000" b="1" dirty="0"/>
          </a:p>
        </p:txBody>
      </p:sp>
      <p:sp>
        <p:nvSpPr>
          <p:cNvPr id="3" name="Inhaltsplatzhalter 2">
            <a:extLst>
              <a:ext uri="{FF2B5EF4-FFF2-40B4-BE49-F238E27FC236}">
                <a16:creationId xmlns:a16="http://schemas.microsoft.com/office/drawing/2014/main" id="{F711B4B2-F538-4E6F-89A2-B1C49BF3B12D}"/>
              </a:ext>
            </a:extLst>
          </p:cNvPr>
          <p:cNvSpPr>
            <a:spLocks noGrp="1"/>
          </p:cNvSpPr>
          <p:nvPr>
            <p:ph idx="1"/>
          </p:nvPr>
        </p:nvSpPr>
        <p:spPr>
          <a:xfrm>
            <a:off x="809445" y="1825625"/>
            <a:ext cx="11119449" cy="4351338"/>
          </a:xfrm>
        </p:spPr>
        <p:txBody>
          <a:bodyPr vert="horz" lIns="91440" tIns="45720" rIns="91440" bIns="45720" rtlCol="0" anchor="t">
            <a:normAutofit fontScale="85000" lnSpcReduction="20000"/>
          </a:bodyPr>
          <a:lstStyle/>
          <a:p>
            <a:pPr>
              <a:lnSpc>
                <a:spcPct val="100000"/>
              </a:lnSpc>
            </a:pPr>
            <a:r>
              <a:rPr lang="en-US" dirty="0">
                <a:cs typeface="Calibri" panose="020F0502020204030204"/>
              </a:rPr>
              <a:t>One supervised learning model that we are exploring in our research is</a:t>
            </a:r>
            <a:r>
              <a:rPr lang="en-US" b="1" dirty="0">
                <a:cs typeface="Calibri" panose="020F0502020204030204"/>
              </a:rPr>
              <a:t> CART.</a:t>
            </a:r>
          </a:p>
          <a:p>
            <a:pPr>
              <a:lnSpc>
                <a:spcPct val="100000"/>
              </a:lnSpc>
            </a:pPr>
            <a:r>
              <a:rPr lang="haw-US" dirty="0">
                <a:cs typeface="Calibri" panose="020F0502020204030204"/>
              </a:rPr>
              <a:t>The </a:t>
            </a:r>
            <a:r>
              <a:rPr lang="en-US" u="sng" dirty="0">
                <a:cs typeface="Calibri" panose="020F0502020204030204"/>
              </a:rPr>
              <a:t>goal</a:t>
            </a:r>
            <a:r>
              <a:rPr lang="en-US" dirty="0">
                <a:cs typeface="Calibri" panose="020F0502020204030204"/>
              </a:rPr>
              <a:t> of CART is to create a decision tree that describes how certain values and combinations of predictor variables correspond to specific outcomes. </a:t>
            </a:r>
          </a:p>
          <a:p>
            <a:pPr>
              <a:lnSpc>
                <a:spcPct val="100000"/>
              </a:lnSpc>
            </a:pPr>
            <a:r>
              <a:rPr lang="en-US" dirty="0">
                <a:cs typeface="Calibri" panose="020F0502020204030204"/>
              </a:rPr>
              <a:t>PROS:</a:t>
            </a:r>
          </a:p>
          <a:p>
            <a:pPr lvl="1">
              <a:lnSpc>
                <a:spcPct val="100000"/>
              </a:lnSpc>
            </a:pPr>
            <a:r>
              <a:rPr lang="en-US" dirty="0">
                <a:cs typeface="Calibri" panose="020F0502020204030204"/>
              </a:rPr>
              <a:t>Makes few assumptions about the data.</a:t>
            </a:r>
          </a:p>
          <a:p>
            <a:pPr lvl="1">
              <a:lnSpc>
                <a:spcPct val="100000"/>
              </a:lnSpc>
            </a:pPr>
            <a:r>
              <a:rPr lang="en-US" dirty="0">
                <a:cs typeface="Calibri" panose="020F0502020204030204"/>
              </a:rPr>
              <a:t>Allows for non-linear interaction of variables. </a:t>
            </a:r>
          </a:p>
          <a:p>
            <a:pPr lvl="1">
              <a:lnSpc>
                <a:spcPct val="100000"/>
              </a:lnSpc>
            </a:pPr>
            <a:r>
              <a:rPr lang="en-US" dirty="0">
                <a:cs typeface="Calibri" panose="020F0502020204030204"/>
              </a:rPr>
              <a:t>Able to pick meaningful predictors from a large set.</a:t>
            </a:r>
          </a:p>
          <a:p>
            <a:pPr lvl="1">
              <a:lnSpc>
                <a:spcPct val="100000"/>
              </a:lnSpc>
            </a:pPr>
            <a:r>
              <a:rPr lang="en-US" dirty="0">
                <a:cs typeface="Calibri" panose="020F0502020204030204"/>
              </a:rPr>
              <a:t>Provides easily interpretable decision tree to understand how the outcomes were predicted. </a:t>
            </a:r>
          </a:p>
          <a:p>
            <a:pPr>
              <a:lnSpc>
                <a:spcPct val="100000"/>
              </a:lnSpc>
            </a:pPr>
            <a:r>
              <a:rPr lang="en-US" dirty="0">
                <a:cs typeface="Calibri" panose="020F0502020204030204"/>
              </a:rPr>
              <a:t>CONS:</a:t>
            </a:r>
          </a:p>
          <a:p>
            <a:pPr lvl="1">
              <a:lnSpc>
                <a:spcPct val="100000"/>
              </a:lnSpc>
            </a:pPr>
            <a:r>
              <a:rPr lang="en-US" dirty="0">
                <a:cs typeface="Calibri" panose="020F0502020204030204"/>
              </a:rPr>
              <a:t>Can be prone to overfitting so the tree needs to be trimmed and tested with cross-validation.</a:t>
            </a:r>
          </a:p>
          <a:p>
            <a:pPr lvl="1">
              <a:lnSpc>
                <a:spcPct val="100000"/>
              </a:lnSpc>
            </a:pPr>
            <a:r>
              <a:rPr lang="en-US" dirty="0">
                <a:cs typeface="Calibri" panose="020F0502020204030204"/>
              </a:rPr>
              <a:t>Random forest may be more robust, but interpretation is not as easy.</a:t>
            </a:r>
          </a:p>
          <a:p>
            <a:pPr marL="457200" lvl="1" indent="0" algn="r">
              <a:lnSpc>
                <a:spcPct val="100000"/>
              </a:lnSpc>
              <a:buNone/>
            </a:pPr>
            <a:r>
              <a:rPr lang="en-US" dirty="0">
                <a:cs typeface="Calibri" panose="020F0502020204030204"/>
              </a:rPr>
              <a:t>(Kuhn &amp; Johnson, 2018; Koon &amp; </a:t>
            </a:r>
            <a:r>
              <a:rPr lang="en-US" dirty="0" err="1">
                <a:cs typeface="Calibri" panose="020F0502020204030204"/>
              </a:rPr>
              <a:t>Petscher</a:t>
            </a:r>
            <a:r>
              <a:rPr lang="en-US" dirty="0">
                <a:cs typeface="Calibri" panose="020F0502020204030204"/>
              </a:rPr>
              <a:t>, 2015)</a:t>
            </a:r>
          </a:p>
          <a:p>
            <a:pPr lvl="1" algn="just">
              <a:lnSpc>
                <a:spcPct val="100000"/>
              </a:lnSpc>
            </a:pPr>
            <a:endParaRPr lang="en-US" dirty="0">
              <a:cs typeface="Calibri" panose="020F0502020204030204"/>
            </a:endParaRPr>
          </a:p>
          <a:p>
            <a:pPr>
              <a:lnSpc>
                <a:spcPct val="100000"/>
              </a:lnSpc>
            </a:pPr>
            <a:endParaRPr lang="en-US" dirty="0">
              <a:cs typeface="Calibri" panose="020F0502020204030204"/>
            </a:endParaRPr>
          </a:p>
        </p:txBody>
      </p:sp>
      <p:pic>
        <p:nvPicPr>
          <p:cNvPr id="4" name="Graphic 4" descr="Bar graph with upward trend">
            <a:extLst>
              <a:ext uri="{FF2B5EF4-FFF2-40B4-BE49-F238E27FC236}">
                <a16:creationId xmlns:a16="http://schemas.microsoft.com/office/drawing/2014/main" id="{A7E55F0D-78B0-48FE-B210-5C9FE0E41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423" y="268857"/>
            <a:ext cx="1302588" cy="1288211"/>
          </a:xfrm>
          <a:prstGeom prst="rect">
            <a:avLst/>
          </a:prstGeom>
        </p:spPr>
      </p:pic>
    </p:spTree>
    <p:extLst>
      <p:ext uri="{BB962C8B-B14F-4D97-AF65-F5344CB8AC3E}">
        <p14:creationId xmlns:p14="http://schemas.microsoft.com/office/powerpoint/2010/main" val="1512931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72FAB-2C9E-4741-A912-9E5D30791D7F}"/>
              </a:ext>
            </a:extLst>
          </p:cNvPr>
          <p:cNvSpPr>
            <a:spLocks noGrp="1"/>
          </p:cNvSpPr>
          <p:nvPr>
            <p:ph type="title"/>
          </p:nvPr>
        </p:nvSpPr>
        <p:spPr>
          <a:xfrm>
            <a:off x="961835" y="0"/>
            <a:ext cx="9796731" cy="1469336"/>
          </a:xfrm>
        </p:spPr>
        <p:txBody>
          <a:bodyPr>
            <a:normAutofit/>
          </a:bodyPr>
          <a:lstStyle/>
          <a:p>
            <a:r>
              <a:rPr lang="en-US" sz="4000" b="1" dirty="0">
                <a:cs typeface="Calibri Light"/>
              </a:rPr>
              <a:t>Example Supervised Analysis: CART</a:t>
            </a:r>
          </a:p>
        </p:txBody>
      </p:sp>
      <p:sp>
        <p:nvSpPr>
          <p:cNvPr id="7" name="Inhaltsplatzhalter 2">
            <a:extLst>
              <a:ext uri="{FF2B5EF4-FFF2-40B4-BE49-F238E27FC236}">
                <a16:creationId xmlns:a16="http://schemas.microsoft.com/office/drawing/2014/main" id="{DCA343ED-EF87-4920-9439-388560A3AA5B}"/>
              </a:ext>
            </a:extLst>
          </p:cNvPr>
          <p:cNvSpPr txBox="1">
            <a:spLocks/>
          </p:cNvSpPr>
          <p:nvPr/>
        </p:nvSpPr>
        <p:spPr>
          <a:xfrm>
            <a:off x="694426" y="2429474"/>
            <a:ext cx="11119449" cy="35318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US" sz="2600">
              <a:cs typeface="Calibri"/>
            </a:endParaRPr>
          </a:p>
        </p:txBody>
      </p:sp>
      <p:sp>
        <p:nvSpPr>
          <p:cNvPr id="3" name="Inhaltsplatzhalter 2">
            <a:extLst>
              <a:ext uri="{FF2B5EF4-FFF2-40B4-BE49-F238E27FC236}">
                <a16:creationId xmlns:a16="http://schemas.microsoft.com/office/drawing/2014/main" id="{EE83ECF3-7FAD-4C11-A074-AB43317CDE0D}"/>
              </a:ext>
            </a:extLst>
          </p:cNvPr>
          <p:cNvSpPr txBox="1">
            <a:spLocks/>
          </p:cNvSpPr>
          <p:nvPr/>
        </p:nvSpPr>
        <p:spPr>
          <a:xfrm>
            <a:off x="593784" y="2199436"/>
            <a:ext cx="11450128" cy="36899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en-US" sz="2600">
              <a:cs typeface="Calibri"/>
            </a:endParaRPr>
          </a:p>
        </p:txBody>
      </p:sp>
      <p:pic>
        <p:nvPicPr>
          <p:cNvPr id="10" name="Grafik 9">
            <a:extLst>
              <a:ext uri="{FF2B5EF4-FFF2-40B4-BE49-F238E27FC236}">
                <a16:creationId xmlns:a16="http://schemas.microsoft.com/office/drawing/2014/main" id="{82577A53-A847-482C-B59F-E4C2F1DF9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502" y="1291366"/>
            <a:ext cx="8211696" cy="4925112"/>
          </a:xfrm>
          <a:prstGeom prst="rect">
            <a:avLst/>
          </a:prstGeom>
        </p:spPr>
      </p:pic>
    </p:spTree>
    <p:extLst>
      <p:ext uri="{BB962C8B-B14F-4D97-AF65-F5344CB8AC3E}">
        <p14:creationId xmlns:p14="http://schemas.microsoft.com/office/powerpoint/2010/main" val="1140595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C992-606F-4D0B-B552-B8FE20064D04}"/>
              </a:ext>
            </a:extLst>
          </p:cNvPr>
          <p:cNvSpPr>
            <a:spLocks noGrp="1"/>
          </p:cNvSpPr>
          <p:nvPr>
            <p:ph type="title"/>
          </p:nvPr>
        </p:nvSpPr>
        <p:spPr>
          <a:xfrm>
            <a:off x="1508166" y="365125"/>
            <a:ext cx="9845634" cy="1325563"/>
          </a:xfrm>
        </p:spPr>
        <p:txBody>
          <a:bodyPr/>
          <a:lstStyle/>
          <a:p>
            <a:r>
              <a:rPr lang="en-US" dirty="0"/>
              <a:t>Using CART in REL Pacific Research Studies</a:t>
            </a:r>
          </a:p>
        </p:txBody>
      </p:sp>
      <p:sp>
        <p:nvSpPr>
          <p:cNvPr id="3" name="Content Placeholder 2">
            <a:extLst>
              <a:ext uri="{FF2B5EF4-FFF2-40B4-BE49-F238E27FC236}">
                <a16:creationId xmlns:a16="http://schemas.microsoft.com/office/drawing/2014/main" id="{031F85B3-D2F5-4DF4-9BB5-C1314D697ACD}"/>
              </a:ext>
            </a:extLst>
          </p:cNvPr>
          <p:cNvSpPr>
            <a:spLocks noGrp="1"/>
          </p:cNvSpPr>
          <p:nvPr>
            <p:ph idx="1"/>
          </p:nvPr>
        </p:nvSpPr>
        <p:spPr/>
        <p:txBody>
          <a:bodyPr>
            <a:normAutofit fontScale="85000" lnSpcReduction="20000"/>
          </a:bodyPr>
          <a:lstStyle/>
          <a:p>
            <a:r>
              <a:rPr lang="en-US" dirty="0"/>
              <a:t>REL Pacific is using CART in two ongoing research studies:</a:t>
            </a:r>
          </a:p>
          <a:p>
            <a:pPr marL="971550" lvl="1" indent="-514350">
              <a:buFont typeface="+mj-lt"/>
              <a:buAutoNum type="arabicPeriod"/>
            </a:pPr>
            <a:r>
              <a:rPr lang="en-US" dirty="0"/>
              <a:t>Using High School and College Data to Predict Teacher Candidates’ Performance on the Praxis Core® Exam at the </a:t>
            </a:r>
            <a:r>
              <a:rPr lang="en-US" dirty="0" err="1"/>
              <a:t>Unibetsedåt</a:t>
            </a:r>
            <a:r>
              <a:rPr lang="en-US" dirty="0"/>
              <a:t> </a:t>
            </a:r>
            <a:r>
              <a:rPr lang="en-US" dirty="0" err="1"/>
              <a:t>Guåhan</a:t>
            </a:r>
            <a:r>
              <a:rPr lang="en-US" dirty="0"/>
              <a:t> (University of Guam)</a:t>
            </a:r>
          </a:p>
          <a:p>
            <a:pPr marL="971550" lvl="1" indent="-514350">
              <a:buFont typeface="+mj-lt"/>
              <a:buAutoNum type="arabicPeriod"/>
            </a:pPr>
            <a:r>
              <a:rPr lang="en-US" dirty="0"/>
              <a:t>Factors Associated with Third Grade Reading Outcomes of Students in the Commonwealth of Northern Marianas Islands Public School System</a:t>
            </a:r>
          </a:p>
          <a:p>
            <a:r>
              <a:rPr lang="en-US" dirty="0"/>
              <a:t>Both have relatively small sample sizes but potentially interesting predictors. </a:t>
            </a:r>
          </a:p>
          <a:p>
            <a:r>
              <a:rPr lang="en-US" dirty="0"/>
              <a:t>We hope that CART, as in Koon et al. (2014) and Koon &amp; </a:t>
            </a:r>
            <a:r>
              <a:rPr lang="en-US" dirty="0" err="1"/>
              <a:t>Petscher</a:t>
            </a:r>
            <a:r>
              <a:rPr lang="en-US" dirty="0"/>
              <a:t> (2016), can provide more parsimonious models than regression with equal or greater predictive power.</a:t>
            </a:r>
          </a:p>
          <a:p>
            <a:r>
              <a:rPr lang="en-US" dirty="0"/>
              <a:t>This information could be used to explain subgroup differences despite small sample sizes AND provide meaningful information about two crucial education issues in the Pacific Region: (1) Improving teacher preparation pathways to address teacher shortages and (2) increasing the number of students who meet grade three reading standards. </a:t>
            </a:r>
          </a:p>
        </p:txBody>
      </p:sp>
      <p:pic>
        <p:nvPicPr>
          <p:cNvPr id="4" name="Graphic 4" descr="Bar graph with upward trend">
            <a:extLst>
              <a:ext uri="{FF2B5EF4-FFF2-40B4-BE49-F238E27FC236}">
                <a16:creationId xmlns:a16="http://schemas.microsoft.com/office/drawing/2014/main" id="{EE997414-4510-4825-B5D0-387820731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423" y="268857"/>
            <a:ext cx="1302588" cy="1288211"/>
          </a:xfrm>
          <a:prstGeom prst="rect">
            <a:avLst/>
          </a:prstGeom>
        </p:spPr>
      </p:pic>
    </p:spTree>
    <p:extLst>
      <p:ext uri="{BB962C8B-B14F-4D97-AF65-F5344CB8AC3E}">
        <p14:creationId xmlns:p14="http://schemas.microsoft.com/office/powerpoint/2010/main" val="2686496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4163A-730E-4A4A-8E4D-0A539E8A6D56}"/>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C1ACB9C-DC61-4E0E-9929-142AD8A5FD9C}"/>
              </a:ext>
            </a:extLst>
          </p:cNvPr>
          <p:cNvSpPr>
            <a:spLocks noGrp="1"/>
          </p:cNvSpPr>
          <p:nvPr>
            <p:ph idx="1"/>
          </p:nvPr>
        </p:nvSpPr>
        <p:spPr/>
        <p:txBody>
          <a:bodyPr/>
          <a:lstStyle/>
          <a:p>
            <a:r>
              <a:rPr lang="en-US" dirty="0"/>
              <a:t>Examine the extent to which the proposed alternative approaches are comprehendible. </a:t>
            </a:r>
          </a:p>
          <a:p>
            <a:r>
              <a:rPr lang="en-US" dirty="0"/>
              <a:t>Explore ways to enhance the “uptake” of findings from these alternative approaches.</a:t>
            </a:r>
          </a:p>
          <a:p>
            <a:r>
              <a:rPr lang="en-US" dirty="0"/>
              <a:t>Continue to find ways to address research bias in the Pacific Region through alternative statistical models.</a:t>
            </a:r>
          </a:p>
          <a:p>
            <a:r>
              <a:rPr lang="en-US" dirty="0"/>
              <a:t>In addition to supervised machine learning models, REL Pacific is also looking for ways to employ unsupervised machine learning models that help identify emergent, latent subgroups in research projects. </a:t>
            </a:r>
          </a:p>
        </p:txBody>
      </p:sp>
    </p:spTree>
    <p:extLst>
      <p:ext uri="{BB962C8B-B14F-4D97-AF65-F5344CB8AC3E}">
        <p14:creationId xmlns:p14="http://schemas.microsoft.com/office/powerpoint/2010/main" val="208469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5A9528-E0ED-4449-9603-12769AB696DC}"/>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kern="1200">
                <a:solidFill>
                  <a:schemeClr val="bg1"/>
                </a:solidFill>
                <a:latin typeface="+mj-lt"/>
                <a:ea typeface="+mj-ea"/>
                <a:cs typeface="+mj-cs"/>
              </a:rPr>
              <a:t>Questions?</a:t>
            </a:r>
          </a:p>
        </p:txBody>
      </p:sp>
      <p:sp>
        <p:nvSpPr>
          <p:cNvPr id="14" name="Freeform: Shape 1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Questions">
            <a:extLst>
              <a:ext uri="{FF2B5EF4-FFF2-40B4-BE49-F238E27FC236}">
                <a16:creationId xmlns:a16="http://schemas.microsoft.com/office/drawing/2014/main" id="{56EEF085-E6B0-4509-9B80-FA67A8C3FA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1564388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977E7D-02F7-4FF6-8EB8-45B0C9E339D4}"/>
              </a:ext>
            </a:extLst>
          </p:cNvPr>
          <p:cNvSpPr>
            <a:spLocks noGrp="1"/>
          </p:cNvSpPr>
          <p:nvPr>
            <p:ph idx="1"/>
          </p:nvPr>
        </p:nvSpPr>
        <p:spPr/>
        <p:txBody>
          <a:bodyPr>
            <a:normAutofit/>
          </a:bodyPr>
          <a:lstStyle/>
          <a:p>
            <a:pPr marL="0" indent="0" algn="ctr">
              <a:buNone/>
            </a:pPr>
            <a:r>
              <a:rPr lang="en-US" sz="3200">
                <a:solidFill>
                  <a:prstClr val="black"/>
                </a:solidFill>
              </a:rPr>
              <a:t>This presentation was prepared under Contract # ED-IES-17-C-0010 by Regional Educational Laboratory Pacific, administered by McREL International. The content does not necessarily reflect the views or policies of IES or the U.S. Department of Education, nor does mention of trade names, commercial products, or organizations imply endorsement by the U.S. Government.</a:t>
            </a:r>
          </a:p>
          <a:p>
            <a:pPr marL="0" indent="0">
              <a:buNone/>
            </a:pPr>
            <a:endParaRPr lang="en-US"/>
          </a:p>
        </p:txBody>
      </p:sp>
    </p:spTree>
    <p:extLst>
      <p:ext uri="{BB962C8B-B14F-4D97-AF65-F5344CB8AC3E}">
        <p14:creationId xmlns:p14="http://schemas.microsoft.com/office/powerpoint/2010/main" val="1888177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8EE1-4DA1-4450-A1D4-435E1E921938}"/>
              </a:ext>
            </a:extLst>
          </p:cNvPr>
          <p:cNvSpPr>
            <a:spLocks noGrp="1"/>
          </p:cNvSpPr>
          <p:nvPr>
            <p:ph type="title"/>
          </p:nvPr>
        </p:nvSpPr>
        <p:spPr>
          <a:xfrm>
            <a:off x="324641" y="-8686"/>
            <a:ext cx="5120114" cy="1692794"/>
          </a:xfrm>
        </p:spPr>
        <p:txBody>
          <a:bodyPr vert="horz" lIns="91440" tIns="45720" rIns="91440" bIns="45720" rtlCol="0" anchor="ctr">
            <a:normAutofit/>
          </a:bodyPr>
          <a:lstStyle/>
          <a:p>
            <a:r>
              <a:rPr lang="en-US" sz="4000" b="1" dirty="0"/>
              <a:t>Our Presenters</a:t>
            </a:r>
          </a:p>
        </p:txBody>
      </p:sp>
      <p:sp>
        <p:nvSpPr>
          <p:cNvPr id="6" name="TextBox 5">
            <a:extLst>
              <a:ext uri="{FF2B5EF4-FFF2-40B4-BE49-F238E27FC236}">
                <a16:creationId xmlns:a16="http://schemas.microsoft.com/office/drawing/2014/main" id="{8323A8D1-D299-4596-BD81-A67D2A472549}"/>
              </a:ext>
            </a:extLst>
          </p:cNvPr>
          <p:cNvSpPr txBox="1"/>
          <p:nvPr/>
        </p:nvSpPr>
        <p:spPr>
          <a:xfrm>
            <a:off x="437236" y="1720015"/>
            <a:ext cx="5508300" cy="4051698"/>
          </a:xfrm>
          <a:prstGeom prst="rect">
            <a:avLst/>
          </a:prstGeom>
        </p:spPr>
        <p:txBody>
          <a:bodyPr vert="horz" lIns="91440" tIns="45720" rIns="91440" bIns="45720" rtlCol="0" anchor="t">
            <a:normAutofit/>
          </a:bodyPr>
          <a:lstStyle/>
          <a:p>
            <a:pPr>
              <a:lnSpc>
                <a:spcPct val="90000"/>
              </a:lnSpc>
              <a:spcAft>
                <a:spcPts val="600"/>
              </a:spcAft>
            </a:pPr>
            <a:r>
              <a:rPr lang="en-US" sz="2800" b="1" dirty="0"/>
              <a:t>Dr. Bradley Rentz</a:t>
            </a:r>
            <a:r>
              <a:rPr lang="en-US" sz="2800" dirty="0"/>
              <a:t> </a:t>
            </a:r>
          </a:p>
          <a:p>
            <a:pPr>
              <a:lnSpc>
                <a:spcPct val="90000"/>
              </a:lnSpc>
              <a:spcAft>
                <a:spcPts val="600"/>
              </a:spcAft>
            </a:pPr>
            <a:r>
              <a:rPr lang="en-US" sz="2800" dirty="0"/>
              <a:t>Researcher</a:t>
            </a:r>
          </a:p>
          <a:p>
            <a:pPr>
              <a:lnSpc>
                <a:spcPct val="90000"/>
              </a:lnSpc>
              <a:spcAft>
                <a:spcPts val="600"/>
              </a:spcAft>
            </a:pPr>
            <a:r>
              <a:rPr lang="en-US" sz="2800" dirty="0"/>
              <a:t>REL Pacific at McREL International</a:t>
            </a:r>
          </a:p>
          <a:p>
            <a:pPr>
              <a:lnSpc>
                <a:spcPct val="90000"/>
              </a:lnSpc>
              <a:spcAft>
                <a:spcPts val="600"/>
              </a:spcAft>
            </a:pPr>
            <a:endParaRPr lang="en-US" sz="2800" dirty="0"/>
          </a:p>
          <a:p>
            <a:pPr>
              <a:lnSpc>
                <a:spcPct val="90000"/>
              </a:lnSpc>
              <a:spcAft>
                <a:spcPts val="600"/>
              </a:spcAft>
            </a:pPr>
            <a:r>
              <a:rPr lang="en-US" sz="2200" dirty="0"/>
              <a:t>Dr. Rentz provides research and consultation support for a variety of projects under the REL Pacific contract. Dr. Rentz holds both a Ph.D. and M.A. in Linguistics from the University of </a:t>
            </a:r>
            <a:r>
              <a:rPr lang="en-US" sz="2200" dirty="0" err="1"/>
              <a:t>Hawai</a:t>
            </a:r>
            <a:r>
              <a:rPr lang="haw-US" sz="2200" dirty="0"/>
              <a:t>ʻ</a:t>
            </a:r>
            <a:r>
              <a:rPr lang="en-US" sz="2200" dirty="0" err="1"/>
              <a:t>i</a:t>
            </a:r>
            <a:r>
              <a:rPr lang="en-US" sz="2200" dirty="0"/>
              <a:t> at </a:t>
            </a:r>
            <a:r>
              <a:rPr lang="en-US" sz="2200" dirty="0" err="1"/>
              <a:t>Mānoa</a:t>
            </a:r>
            <a:r>
              <a:rPr lang="en-US" sz="2200" dirty="0"/>
              <a:t> and a B.A. in German and Linguistics from Marquette University. </a:t>
            </a:r>
            <a:endParaRPr lang="en-US" sz="2200" dirty="0">
              <a:cs typeface="Calibri"/>
            </a:endParaRPr>
          </a:p>
          <a:p>
            <a:pPr>
              <a:lnSpc>
                <a:spcPct val="90000"/>
              </a:lnSpc>
              <a:spcAft>
                <a:spcPts val="600"/>
              </a:spcAft>
            </a:pPr>
            <a:endParaRPr lang="en-US" sz="2800" dirty="0"/>
          </a:p>
          <a:p>
            <a:pPr>
              <a:lnSpc>
                <a:spcPct val="90000"/>
              </a:lnSpc>
              <a:spcAft>
                <a:spcPts val="600"/>
              </a:spcAft>
            </a:pPr>
            <a:endParaRPr lang="en-US" sz="2800" dirty="0"/>
          </a:p>
        </p:txBody>
      </p:sp>
      <p:pic>
        <p:nvPicPr>
          <p:cNvPr id="5" name="Picture 4">
            <a:extLst>
              <a:ext uri="{FF2B5EF4-FFF2-40B4-BE49-F238E27FC236}">
                <a16:creationId xmlns:a16="http://schemas.microsoft.com/office/drawing/2014/main" id="{56687379-79F1-4593-BDFA-6279A1D87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850" y="-7458"/>
            <a:ext cx="6313150" cy="686545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9351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5FC8-E807-4C0C-9890-D721174EB062}"/>
              </a:ext>
            </a:extLst>
          </p:cNvPr>
          <p:cNvSpPr>
            <a:spLocks noGrp="1"/>
          </p:cNvSpPr>
          <p:nvPr>
            <p:ph type="title"/>
          </p:nvPr>
        </p:nvSpPr>
        <p:spPr/>
        <p:txBody>
          <a:bodyPr>
            <a:normAutofit/>
          </a:bodyPr>
          <a:lstStyle/>
          <a:p>
            <a:r>
              <a:rPr lang="en-US" sz="4000" b="1" dirty="0"/>
              <a:t>Reference List</a:t>
            </a:r>
            <a:br>
              <a:rPr lang="en-US" sz="8800" dirty="0"/>
            </a:br>
            <a:endParaRPr lang="en-US" dirty="0"/>
          </a:p>
        </p:txBody>
      </p:sp>
      <p:sp>
        <p:nvSpPr>
          <p:cNvPr id="3" name="Content Placeholder 2">
            <a:extLst>
              <a:ext uri="{FF2B5EF4-FFF2-40B4-BE49-F238E27FC236}">
                <a16:creationId xmlns:a16="http://schemas.microsoft.com/office/drawing/2014/main" id="{08ADC41D-B10B-42A6-A483-A9BF7F5DBC13}"/>
              </a:ext>
            </a:extLst>
          </p:cNvPr>
          <p:cNvSpPr>
            <a:spLocks noGrp="1"/>
          </p:cNvSpPr>
          <p:nvPr>
            <p:ph idx="1"/>
          </p:nvPr>
        </p:nvSpPr>
        <p:spPr>
          <a:xfrm>
            <a:off x="838200" y="1253331"/>
            <a:ext cx="10515600" cy="4351338"/>
          </a:xfrm>
        </p:spPr>
        <p:txBody>
          <a:bodyPr vert="horz" lIns="91440" tIns="45720" rIns="91440" bIns="45720" rtlCol="0" anchor="ctr">
            <a:noAutofit/>
          </a:bodyPr>
          <a:lstStyle/>
          <a:p>
            <a:pPr>
              <a:lnSpc>
                <a:spcPct val="100000"/>
              </a:lnSpc>
            </a:pPr>
            <a:r>
              <a:rPr lang="en-US" sz="2000" dirty="0"/>
              <a:t>Koon, S., </a:t>
            </a:r>
            <a:r>
              <a:rPr lang="en-US" sz="2000" dirty="0" err="1"/>
              <a:t>Petscher</a:t>
            </a:r>
            <a:r>
              <a:rPr lang="en-US" sz="2000" dirty="0"/>
              <a:t>, Y., &amp; </a:t>
            </a:r>
            <a:r>
              <a:rPr lang="en-US" sz="2000" dirty="0" err="1"/>
              <a:t>Foorman</a:t>
            </a:r>
            <a:r>
              <a:rPr lang="en-US" sz="2000" dirty="0"/>
              <a:t>, B.R. (2014). </a:t>
            </a:r>
            <a:r>
              <a:rPr lang="en-US" sz="2000" i="1" dirty="0"/>
              <a:t>Using evidence-based decision trees instead of formulas to identify at-risk readers </a:t>
            </a:r>
            <a:r>
              <a:rPr lang="en-US" sz="2000" dirty="0"/>
              <a:t>(REL 2014–036). Washington, DC: U.S. Department of Education, Institute of Education Sciences, National Center for Education Evaluation and Regional Assistance, Regional Educational Laboratory Southeast. Retrieved from http:// ies.ed.gov/</a:t>
            </a:r>
            <a:r>
              <a:rPr lang="en-US" sz="2000" dirty="0" err="1"/>
              <a:t>ncee</a:t>
            </a:r>
            <a:r>
              <a:rPr lang="en-US" sz="2000" dirty="0"/>
              <a:t>/</a:t>
            </a:r>
            <a:r>
              <a:rPr lang="en-US" sz="2000" dirty="0" err="1"/>
              <a:t>edlabs</a:t>
            </a:r>
            <a:r>
              <a:rPr lang="en-US" sz="2000" dirty="0"/>
              <a:t>.</a:t>
            </a:r>
            <a:endParaRPr lang="en-US" sz="2000" dirty="0">
              <a:ea typeface="+mn-lt"/>
              <a:cs typeface="+mn-lt"/>
            </a:endParaRPr>
          </a:p>
          <a:p>
            <a:pPr>
              <a:lnSpc>
                <a:spcPct val="100000"/>
              </a:lnSpc>
            </a:pPr>
            <a:r>
              <a:rPr lang="en-US" sz="2000" dirty="0">
                <a:ea typeface="+mn-lt"/>
                <a:cs typeface="+mn-lt"/>
              </a:rPr>
              <a:t>Koon, S., &amp; </a:t>
            </a:r>
            <a:r>
              <a:rPr lang="en-US" sz="2000" dirty="0" err="1">
                <a:ea typeface="+mn-lt"/>
                <a:cs typeface="+mn-lt"/>
              </a:rPr>
              <a:t>Petscher</a:t>
            </a:r>
            <a:r>
              <a:rPr lang="en-US" sz="2000" dirty="0">
                <a:ea typeface="+mn-lt"/>
                <a:cs typeface="+mn-lt"/>
              </a:rPr>
              <a:t>, Y. (2015). </a:t>
            </a:r>
            <a:r>
              <a:rPr lang="en-US" sz="2000" i="1" dirty="0">
                <a:ea typeface="+mn-lt"/>
                <a:cs typeface="+mn-lt"/>
              </a:rPr>
              <a:t>Comparing methodologies for developing an early warning system: Classification and regression tree model versus logistic regression </a:t>
            </a:r>
            <a:r>
              <a:rPr lang="en-US" sz="2000" dirty="0">
                <a:ea typeface="+mn-lt"/>
                <a:cs typeface="+mn-lt"/>
              </a:rPr>
              <a:t>(REL 2015–077). Washington, DC: U.S. Department of Education, Institute of Education Sciences, National Center for Education Evaluation and Regional Assistance, Regional Educational Laboratory Southeast. Retrieved from http://ies.ed.gov/ncee/edlabs. </a:t>
            </a:r>
            <a:endParaRPr lang="en-US" sz="2000" dirty="0">
              <a:cs typeface="Calibri" panose="020F0502020204030204"/>
            </a:endParaRPr>
          </a:p>
          <a:p>
            <a:pPr>
              <a:lnSpc>
                <a:spcPct val="100000"/>
              </a:lnSpc>
            </a:pPr>
            <a:r>
              <a:rPr lang="en-US" sz="2000" dirty="0">
                <a:ea typeface="+mn-lt"/>
                <a:cs typeface="+mn-lt"/>
              </a:rPr>
              <a:t>Kuhn, M. &amp; Johnson, K. (2018). </a:t>
            </a:r>
            <a:r>
              <a:rPr lang="en-US" sz="2000" i="1" dirty="0">
                <a:ea typeface="+mn-lt"/>
                <a:cs typeface="+mn-lt"/>
              </a:rPr>
              <a:t>Applied Predictive Modeling. </a:t>
            </a:r>
            <a:r>
              <a:rPr lang="en-US" sz="2000" dirty="0">
                <a:ea typeface="+mn-lt"/>
                <a:cs typeface="+mn-lt"/>
              </a:rPr>
              <a:t>New York: Springer.</a:t>
            </a:r>
            <a:endParaRPr lang="en-US" sz="2000" dirty="0">
              <a:cs typeface="Calibri" panose="020F0502020204030204"/>
            </a:endParaRPr>
          </a:p>
          <a:p>
            <a:pPr>
              <a:lnSpc>
                <a:spcPct val="100000"/>
              </a:lnSpc>
            </a:pPr>
            <a:r>
              <a:rPr lang="en-US" sz="2000" dirty="0"/>
              <a:t>Walter, M., &amp; Andersen, C. (2013). I</a:t>
            </a:r>
            <a:r>
              <a:rPr lang="en-US" sz="2000" i="1" dirty="0"/>
              <a:t>ndigenous Statistics: A Quantitative Research Methodology. </a:t>
            </a:r>
            <a:r>
              <a:rPr lang="en-US" sz="2000" dirty="0"/>
              <a:t>Abingdon: Routledge.</a:t>
            </a:r>
            <a:endParaRPr lang="en-US" sz="2000" dirty="0">
              <a:cs typeface="Calibri"/>
            </a:endParaRPr>
          </a:p>
        </p:txBody>
      </p:sp>
    </p:spTree>
    <p:extLst>
      <p:ext uri="{BB962C8B-B14F-4D97-AF65-F5344CB8AC3E}">
        <p14:creationId xmlns:p14="http://schemas.microsoft.com/office/powerpoint/2010/main" val="686239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8EE1-4DA1-4450-A1D4-435E1E921938}"/>
              </a:ext>
            </a:extLst>
          </p:cNvPr>
          <p:cNvSpPr>
            <a:spLocks noGrp="1"/>
          </p:cNvSpPr>
          <p:nvPr>
            <p:ph type="title"/>
          </p:nvPr>
        </p:nvSpPr>
        <p:spPr>
          <a:xfrm>
            <a:off x="324641" y="-8686"/>
            <a:ext cx="5120114" cy="1692794"/>
          </a:xfrm>
        </p:spPr>
        <p:txBody>
          <a:bodyPr vert="horz" lIns="91440" tIns="45720" rIns="91440" bIns="45720" rtlCol="0" anchor="ctr">
            <a:normAutofit/>
          </a:bodyPr>
          <a:lstStyle/>
          <a:p>
            <a:r>
              <a:rPr lang="en-US" sz="4000" b="1" dirty="0"/>
              <a:t>Our Presenters</a:t>
            </a:r>
          </a:p>
        </p:txBody>
      </p:sp>
      <p:sp>
        <p:nvSpPr>
          <p:cNvPr id="6" name="TextBox 5">
            <a:extLst>
              <a:ext uri="{FF2B5EF4-FFF2-40B4-BE49-F238E27FC236}">
                <a16:creationId xmlns:a16="http://schemas.microsoft.com/office/drawing/2014/main" id="{8323A8D1-D299-4596-BD81-A67D2A472549}"/>
              </a:ext>
            </a:extLst>
          </p:cNvPr>
          <p:cNvSpPr txBox="1"/>
          <p:nvPr/>
        </p:nvSpPr>
        <p:spPr>
          <a:xfrm>
            <a:off x="437236" y="1720015"/>
            <a:ext cx="5508300" cy="4051698"/>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3200" b="1" dirty="0"/>
              <a:t>Dr. Sheila A. Arens</a:t>
            </a:r>
            <a:endParaRPr lang="en-US" sz="3200" dirty="0"/>
          </a:p>
          <a:p>
            <a:pPr>
              <a:lnSpc>
                <a:spcPct val="90000"/>
              </a:lnSpc>
              <a:spcAft>
                <a:spcPts val="600"/>
              </a:spcAft>
            </a:pPr>
            <a:r>
              <a:rPr lang="en-US" sz="3200" dirty="0"/>
              <a:t>Executive Director, Research &amp; Evaluation / </a:t>
            </a:r>
            <a:r>
              <a:rPr lang="en-US" sz="3200" dirty="0" err="1"/>
              <a:t>McREL</a:t>
            </a:r>
            <a:r>
              <a:rPr lang="en-US" sz="3200" dirty="0"/>
              <a:t> International</a:t>
            </a:r>
          </a:p>
          <a:p>
            <a:pPr>
              <a:lnSpc>
                <a:spcPct val="90000"/>
              </a:lnSpc>
              <a:spcAft>
                <a:spcPts val="600"/>
              </a:spcAft>
            </a:pPr>
            <a:endParaRPr lang="en-US" sz="3200" dirty="0"/>
          </a:p>
          <a:p>
            <a:pPr>
              <a:lnSpc>
                <a:spcPct val="90000"/>
              </a:lnSpc>
              <a:spcAft>
                <a:spcPts val="600"/>
              </a:spcAft>
            </a:pPr>
            <a:r>
              <a:rPr lang="en-US" sz="2800" dirty="0"/>
              <a:t>Dr. Arens provides research oversight for the REL Pacific contract. She holds a Ph.D. in Inquiry Methodology from Indiana University and a M.A. in Experimental Psychology from the University of Colorado. </a:t>
            </a:r>
            <a:endParaRPr lang="en-US" sz="2800" dirty="0">
              <a:cs typeface="Calibri"/>
            </a:endParaRPr>
          </a:p>
          <a:p>
            <a:pPr>
              <a:lnSpc>
                <a:spcPct val="90000"/>
              </a:lnSpc>
              <a:spcAft>
                <a:spcPts val="600"/>
              </a:spcAft>
            </a:pPr>
            <a:endParaRPr lang="en-US" sz="2800" dirty="0"/>
          </a:p>
        </p:txBody>
      </p:sp>
      <p:pic>
        <p:nvPicPr>
          <p:cNvPr id="5" name="Picture 4">
            <a:extLst>
              <a:ext uri="{FF2B5EF4-FFF2-40B4-BE49-F238E27FC236}">
                <a16:creationId xmlns:a16="http://schemas.microsoft.com/office/drawing/2014/main" id="{56687379-79F1-4593-BDFA-6279A1D87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100" y="-7458"/>
            <a:ext cx="4904510" cy="686545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175337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F8D9-5AE4-4EFF-B7F5-156AB30DE6E7}"/>
              </a:ext>
            </a:extLst>
          </p:cNvPr>
          <p:cNvSpPr>
            <a:spLocks noGrp="1"/>
          </p:cNvSpPr>
          <p:nvPr>
            <p:ph type="title"/>
          </p:nvPr>
        </p:nvSpPr>
        <p:spPr>
          <a:xfrm>
            <a:off x="1658905" y="236424"/>
            <a:ext cx="10451592" cy="1325563"/>
          </a:xfrm>
        </p:spPr>
        <p:txBody>
          <a:bodyPr anchor="ctr">
            <a:normAutofit/>
          </a:bodyPr>
          <a:lstStyle/>
          <a:p>
            <a:r>
              <a:rPr lang="en-US" b="1"/>
              <a:t>Objectives</a:t>
            </a:r>
          </a:p>
        </p:txBody>
      </p:sp>
      <p:graphicFrame>
        <p:nvGraphicFramePr>
          <p:cNvPr id="12" name="Content Placeholder 2">
            <a:extLst>
              <a:ext uri="{FF2B5EF4-FFF2-40B4-BE49-F238E27FC236}">
                <a16:creationId xmlns:a16="http://schemas.microsoft.com/office/drawing/2014/main" id="{3244BD2D-B73C-4EAF-A3F7-A2D7FC1AC9D9}"/>
              </a:ext>
            </a:extLst>
          </p:cNvPr>
          <p:cNvGraphicFramePr>
            <a:graphicFrameLocks noGrp="1"/>
          </p:cNvGraphicFramePr>
          <p:nvPr>
            <p:ph idx="1"/>
            <p:extLst>
              <p:ext uri="{D42A27DB-BD31-4B8C-83A1-F6EECF244321}">
                <p14:modId xmlns:p14="http://schemas.microsoft.com/office/powerpoint/2010/main" val="2521159402"/>
              </p:ext>
            </p:extLst>
          </p:nvPr>
        </p:nvGraphicFramePr>
        <p:xfrm>
          <a:off x="540890" y="1342907"/>
          <a:ext cx="11333610" cy="4408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Arrow circle">
            <a:extLst>
              <a:ext uri="{FF2B5EF4-FFF2-40B4-BE49-F238E27FC236}">
                <a16:creationId xmlns:a16="http://schemas.microsoft.com/office/drawing/2014/main" id="{1872F430-BD4A-4BDF-8DB5-7DA4F324ED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50" y="-67281"/>
            <a:ext cx="1846710" cy="1846710"/>
          </a:xfrm>
          <a:prstGeom prst="rect">
            <a:avLst/>
          </a:prstGeom>
        </p:spPr>
      </p:pic>
    </p:spTree>
    <p:extLst>
      <p:ext uri="{BB962C8B-B14F-4D97-AF65-F5344CB8AC3E}">
        <p14:creationId xmlns:p14="http://schemas.microsoft.com/office/powerpoint/2010/main" val="2749568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302E984-4606-4B86-9F97-121AEB2AE8D7}"/>
              </a:ext>
            </a:extLst>
          </p:cNvPr>
          <p:cNvPicPr>
            <a:picLocks noChangeAspect="1"/>
          </p:cNvPicPr>
          <p:nvPr/>
        </p:nvPicPr>
        <p:blipFill rotWithShape="1">
          <a:blip r:embed="rId3"/>
          <a:srcRect b="9616"/>
          <a:stretch/>
        </p:blipFill>
        <p:spPr>
          <a:xfrm>
            <a:off x="4308566" y="1732414"/>
            <a:ext cx="6515100" cy="4054872"/>
          </a:xfrm>
          <a:prstGeom prst="rect">
            <a:avLst/>
          </a:prstGeom>
        </p:spPr>
      </p:pic>
      <p:pic>
        <p:nvPicPr>
          <p:cNvPr id="5" name="Picture 4">
            <a:extLst>
              <a:ext uri="{FF2B5EF4-FFF2-40B4-BE49-F238E27FC236}">
                <a16:creationId xmlns:a16="http://schemas.microsoft.com/office/drawing/2014/main" id="{5732CE5A-A037-4AC0-9835-D99FF26D0B4A}"/>
              </a:ext>
            </a:extLst>
          </p:cNvPr>
          <p:cNvPicPr>
            <a:picLocks noChangeAspect="1"/>
          </p:cNvPicPr>
          <p:nvPr/>
        </p:nvPicPr>
        <p:blipFill>
          <a:blip r:embed="rId4"/>
          <a:stretch>
            <a:fillRect/>
          </a:stretch>
        </p:blipFill>
        <p:spPr>
          <a:xfrm>
            <a:off x="3388552" y="993266"/>
            <a:ext cx="1197106" cy="1158490"/>
          </a:xfrm>
          <a:prstGeom prst="rect">
            <a:avLst/>
          </a:prstGeom>
        </p:spPr>
      </p:pic>
      <p:sp>
        <p:nvSpPr>
          <p:cNvPr id="2" name="Title 1"/>
          <p:cNvSpPr>
            <a:spLocks noGrp="1"/>
          </p:cNvSpPr>
          <p:nvPr>
            <p:ph type="title"/>
          </p:nvPr>
        </p:nvSpPr>
        <p:spPr>
          <a:xfrm>
            <a:off x="65057" y="63735"/>
            <a:ext cx="11121390" cy="1143000"/>
          </a:xfrm>
        </p:spPr>
        <p:txBody>
          <a:bodyPr>
            <a:normAutofit fontScale="90000"/>
          </a:bodyPr>
          <a:lstStyle/>
          <a:p>
            <a:pPr algn="ctr">
              <a:lnSpc>
                <a:spcPct val="100000"/>
              </a:lnSpc>
            </a:pPr>
            <a:r>
              <a:rPr lang="en-US" sz="4000" b="1">
                <a:latin typeface="Calibri Light" panose="020F0302020204030204" pitchFamily="34" charset="0"/>
                <a:cs typeface="Calibri Light" panose="020F0302020204030204" pitchFamily="34" charset="0"/>
              </a:rPr>
              <a:t>We are one of 10 </a:t>
            </a:r>
            <a:r>
              <a:rPr lang="en-US" sz="4000" b="1" u="sng">
                <a:latin typeface="Calibri Light" panose="020F0302020204030204" pitchFamily="34" charset="0"/>
                <a:cs typeface="Calibri Light" panose="020F0302020204030204" pitchFamily="34" charset="0"/>
              </a:rPr>
              <a:t>R</a:t>
            </a:r>
            <a:r>
              <a:rPr lang="en-US" sz="4000" b="1">
                <a:latin typeface="Calibri Light" panose="020F0302020204030204" pitchFamily="34" charset="0"/>
                <a:cs typeface="Calibri Light" panose="020F0302020204030204" pitchFamily="34" charset="0"/>
              </a:rPr>
              <a:t>egional </a:t>
            </a:r>
            <a:r>
              <a:rPr lang="en-US" sz="4000" b="1" u="sng">
                <a:latin typeface="Calibri Light" panose="020F0302020204030204" pitchFamily="34" charset="0"/>
                <a:cs typeface="Calibri Light" panose="020F0302020204030204" pitchFamily="34" charset="0"/>
              </a:rPr>
              <a:t>E</a:t>
            </a:r>
            <a:r>
              <a:rPr lang="en-US" sz="4000" b="1">
                <a:latin typeface="Calibri Light" panose="020F0302020204030204" pitchFamily="34" charset="0"/>
                <a:cs typeface="Calibri Light" panose="020F0302020204030204" pitchFamily="34" charset="0"/>
              </a:rPr>
              <a:t>ducational </a:t>
            </a:r>
            <a:r>
              <a:rPr lang="en-US" sz="4000" b="1" u="sng">
                <a:latin typeface="Calibri Light" panose="020F0302020204030204" pitchFamily="34" charset="0"/>
                <a:cs typeface="Calibri Light" panose="020F0302020204030204" pitchFamily="34" charset="0"/>
              </a:rPr>
              <a:t>L</a:t>
            </a:r>
            <a:r>
              <a:rPr lang="en-US" sz="4000" b="1">
                <a:latin typeface="Calibri Light" panose="020F0302020204030204" pitchFamily="34" charset="0"/>
                <a:cs typeface="Calibri Light" panose="020F0302020204030204" pitchFamily="34" charset="0"/>
              </a:rPr>
              <a:t>aboratories (RELs).</a:t>
            </a:r>
          </a:p>
        </p:txBody>
      </p:sp>
      <p:sp>
        <p:nvSpPr>
          <p:cNvPr id="8" name="Rectangle 7">
            <a:extLst>
              <a:ext uri="{FF2B5EF4-FFF2-40B4-BE49-F238E27FC236}">
                <a16:creationId xmlns:a16="http://schemas.microsoft.com/office/drawing/2014/main" id="{439F5494-C5A3-4114-B87A-C23082CC9562}"/>
              </a:ext>
            </a:extLst>
          </p:cNvPr>
          <p:cNvSpPr/>
          <p:nvPr/>
        </p:nvSpPr>
        <p:spPr>
          <a:xfrm>
            <a:off x="292675" y="2136604"/>
            <a:ext cx="3174630" cy="1938992"/>
          </a:xfrm>
          <a:prstGeom prst="rect">
            <a:avLst/>
          </a:prstGeom>
          <a:solidFill>
            <a:srgbClr val="0070C0"/>
          </a:solidFill>
          <a:ln>
            <a:solidFill>
              <a:srgbClr val="4472C4"/>
            </a:solidFill>
          </a:ln>
        </p:spPr>
        <p:style>
          <a:lnRef idx="0">
            <a:schemeClr val="accent4"/>
          </a:lnRef>
          <a:fillRef idx="3">
            <a:schemeClr val="accent4"/>
          </a:fillRef>
          <a:effectRef idx="3">
            <a:schemeClr val="accent4"/>
          </a:effectRef>
          <a:fontRef idx="minor">
            <a:schemeClr val="lt1"/>
          </a:fontRef>
        </p:style>
        <p:txBody>
          <a:bodyPr wrap="square" anchor="t">
            <a:spAutoFit/>
          </a:bodyPr>
          <a:lstStyle/>
          <a:p>
            <a:pPr algn="ctr"/>
            <a:r>
              <a:rPr lang="en-US" sz="2400" b="1">
                <a:solidFill>
                  <a:schemeClr val="bg1"/>
                </a:solidFill>
                <a:latin typeface="Calibri"/>
                <a:cs typeface="Calibri"/>
              </a:rPr>
              <a:t>REL Pacific</a:t>
            </a:r>
            <a:r>
              <a:rPr lang="en-US" sz="2400">
                <a:solidFill>
                  <a:schemeClr val="bg1"/>
                </a:solidFill>
                <a:latin typeface="Calibri"/>
                <a:cs typeface="Calibri"/>
              </a:rPr>
              <a:t> is a five-year contract (2017–2022) funded by the </a:t>
            </a:r>
            <a:endParaRPr lang="en-US" sz="2400">
              <a:solidFill>
                <a:schemeClr val="bg1"/>
              </a:solidFill>
              <a:latin typeface="Calibri" panose="020F0502020204030204" pitchFamily="34" charset="0"/>
              <a:cs typeface="Calibri" panose="020F0502020204030204" pitchFamily="34" charset="0"/>
            </a:endParaRPr>
          </a:p>
          <a:p>
            <a:pPr algn="ctr"/>
            <a:r>
              <a:rPr lang="en-US" sz="2400">
                <a:solidFill>
                  <a:schemeClr val="bg1"/>
                </a:solidFill>
                <a:latin typeface="Calibri"/>
                <a:cs typeface="Calibri"/>
              </a:rPr>
              <a:t>U.S. Department of Education. </a:t>
            </a:r>
            <a:endParaRPr lang="en-US" sz="240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7D0CB8B-6934-4E0B-ABF8-FAC15774B163}"/>
              </a:ext>
            </a:extLst>
          </p:cNvPr>
          <p:cNvSpPr/>
          <p:nvPr/>
        </p:nvSpPr>
        <p:spPr>
          <a:xfrm>
            <a:off x="10252618" y="3858360"/>
            <a:ext cx="1636987" cy="369332"/>
          </a:xfrm>
          <a:prstGeom prst="rect">
            <a:avLst/>
          </a:prstGeom>
        </p:spPr>
        <p:txBody>
          <a:bodyPr wrap="none">
            <a:spAutoFit/>
          </a:bodyPr>
          <a:lstStyle/>
          <a:p>
            <a:pPr>
              <a:lnSpc>
                <a:spcPct val="100000"/>
              </a:lnSpc>
            </a:pPr>
            <a:r>
              <a:rPr lang="en-US" b="1">
                <a:solidFill>
                  <a:srgbClr val="818285"/>
                </a:solidFill>
              </a:rPr>
              <a:t>REL Appalachia</a:t>
            </a:r>
          </a:p>
        </p:txBody>
      </p:sp>
      <p:sp>
        <p:nvSpPr>
          <p:cNvPr id="10" name="Rectangle 9">
            <a:extLst>
              <a:ext uri="{FF2B5EF4-FFF2-40B4-BE49-F238E27FC236}">
                <a16:creationId xmlns:a16="http://schemas.microsoft.com/office/drawing/2014/main" id="{CFB0262F-6C24-4590-83A0-CBEBACF8AFBE}"/>
              </a:ext>
            </a:extLst>
          </p:cNvPr>
          <p:cNvSpPr/>
          <p:nvPr/>
        </p:nvSpPr>
        <p:spPr>
          <a:xfrm>
            <a:off x="6469061" y="1693617"/>
            <a:ext cx="1262718" cy="369332"/>
          </a:xfrm>
          <a:prstGeom prst="rect">
            <a:avLst/>
          </a:prstGeom>
        </p:spPr>
        <p:txBody>
          <a:bodyPr wrap="none">
            <a:spAutoFit/>
          </a:bodyPr>
          <a:lstStyle/>
          <a:p>
            <a:pPr>
              <a:lnSpc>
                <a:spcPct val="100000"/>
              </a:lnSpc>
            </a:pPr>
            <a:r>
              <a:rPr lang="en-US" b="1">
                <a:solidFill>
                  <a:srgbClr val="D6802B"/>
                </a:solidFill>
              </a:rPr>
              <a:t>REL Central</a:t>
            </a:r>
          </a:p>
        </p:txBody>
      </p:sp>
      <p:sp>
        <p:nvSpPr>
          <p:cNvPr id="11" name="Rectangle 10">
            <a:extLst>
              <a:ext uri="{FF2B5EF4-FFF2-40B4-BE49-F238E27FC236}">
                <a16:creationId xmlns:a16="http://schemas.microsoft.com/office/drawing/2014/main" id="{4C50B5CC-056A-4DC5-A574-0314C1E83241}"/>
              </a:ext>
            </a:extLst>
          </p:cNvPr>
          <p:cNvSpPr/>
          <p:nvPr/>
        </p:nvSpPr>
        <p:spPr>
          <a:xfrm>
            <a:off x="10522960" y="3107030"/>
            <a:ext cx="1528948" cy="646331"/>
          </a:xfrm>
          <a:prstGeom prst="rect">
            <a:avLst/>
          </a:prstGeom>
        </p:spPr>
        <p:txBody>
          <a:bodyPr wrap="square">
            <a:spAutoFit/>
          </a:bodyPr>
          <a:lstStyle/>
          <a:p>
            <a:pPr>
              <a:lnSpc>
                <a:spcPct val="100000"/>
              </a:lnSpc>
            </a:pPr>
            <a:r>
              <a:rPr lang="en-US" b="1">
                <a:solidFill>
                  <a:srgbClr val="166294"/>
                </a:solidFill>
              </a:rPr>
              <a:t>REL </a:t>
            </a:r>
          </a:p>
          <a:p>
            <a:pPr>
              <a:lnSpc>
                <a:spcPct val="100000"/>
              </a:lnSpc>
            </a:pPr>
            <a:r>
              <a:rPr lang="en-US" b="1">
                <a:solidFill>
                  <a:srgbClr val="166294"/>
                </a:solidFill>
              </a:rPr>
              <a:t>Mid-Atlantic</a:t>
            </a:r>
          </a:p>
        </p:txBody>
      </p:sp>
      <p:sp>
        <p:nvSpPr>
          <p:cNvPr id="12" name="Rectangle 11">
            <a:extLst>
              <a:ext uri="{FF2B5EF4-FFF2-40B4-BE49-F238E27FC236}">
                <a16:creationId xmlns:a16="http://schemas.microsoft.com/office/drawing/2014/main" id="{BC269815-1CEB-4C2E-9704-34BFC772B953}"/>
              </a:ext>
            </a:extLst>
          </p:cNvPr>
          <p:cNvSpPr/>
          <p:nvPr/>
        </p:nvSpPr>
        <p:spPr>
          <a:xfrm>
            <a:off x="8317934" y="1998642"/>
            <a:ext cx="1413016" cy="369332"/>
          </a:xfrm>
          <a:prstGeom prst="rect">
            <a:avLst/>
          </a:prstGeom>
        </p:spPr>
        <p:txBody>
          <a:bodyPr wrap="none">
            <a:spAutoFit/>
          </a:bodyPr>
          <a:lstStyle/>
          <a:p>
            <a:pPr>
              <a:lnSpc>
                <a:spcPct val="100000"/>
              </a:lnSpc>
            </a:pPr>
            <a:r>
              <a:rPr lang="en-US" b="1">
                <a:solidFill>
                  <a:srgbClr val="00A850"/>
                </a:solidFill>
              </a:rPr>
              <a:t>REL Midwest</a:t>
            </a:r>
          </a:p>
        </p:txBody>
      </p:sp>
      <p:sp>
        <p:nvSpPr>
          <p:cNvPr id="13" name="Rectangle 12">
            <a:extLst>
              <a:ext uri="{FF2B5EF4-FFF2-40B4-BE49-F238E27FC236}">
                <a16:creationId xmlns:a16="http://schemas.microsoft.com/office/drawing/2014/main" id="{8C7F7A34-D0C9-4E41-9C16-0D0B99A0DF5A}"/>
              </a:ext>
            </a:extLst>
          </p:cNvPr>
          <p:cNvSpPr/>
          <p:nvPr/>
        </p:nvSpPr>
        <p:spPr>
          <a:xfrm>
            <a:off x="10387088" y="1526953"/>
            <a:ext cx="1589538" cy="646331"/>
          </a:xfrm>
          <a:prstGeom prst="rect">
            <a:avLst/>
          </a:prstGeom>
        </p:spPr>
        <p:txBody>
          <a:bodyPr wrap="none">
            <a:spAutoFit/>
          </a:bodyPr>
          <a:lstStyle/>
          <a:p>
            <a:pPr algn="ctr">
              <a:lnSpc>
                <a:spcPct val="100000"/>
              </a:lnSpc>
            </a:pPr>
            <a:r>
              <a:rPr lang="en-US" b="1">
                <a:solidFill>
                  <a:srgbClr val="3D9997"/>
                </a:solidFill>
              </a:rPr>
              <a:t>REL Northeast </a:t>
            </a:r>
          </a:p>
          <a:p>
            <a:pPr algn="ctr">
              <a:lnSpc>
                <a:spcPct val="100000"/>
              </a:lnSpc>
            </a:pPr>
            <a:r>
              <a:rPr lang="en-US" b="1">
                <a:solidFill>
                  <a:srgbClr val="3D9997"/>
                </a:solidFill>
              </a:rPr>
              <a:t>&amp; Islands</a:t>
            </a:r>
          </a:p>
        </p:txBody>
      </p:sp>
      <p:sp>
        <p:nvSpPr>
          <p:cNvPr id="14" name="Rectangle 13">
            <a:extLst>
              <a:ext uri="{FF2B5EF4-FFF2-40B4-BE49-F238E27FC236}">
                <a16:creationId xmlns:a16="http://schemas.microsoft.com/office/drawing/2014/main" id="{41FA9366-E91C-4045-95BB-EA4906640945}"/>
              </a:ext>
            </a:extLst>
          </p:cNvPr>
          <p:cNvSpPr/>
          <p:nvPr/>
        </p:nvSpPr>
        <p:spPr>
          <a:xfrm>
            <a:off x="4441713" y="1332216"/>
            <a:ext cx="1590756" cy="369332"/>
          </a:xfrm>
          <a:prstGeom prst="rect">
            <a:avLst/>
          </a:prstGeom>
        </p:spPr>
        <p:txBody>
          <a:bodyPr wrap="square">
            <a:spAutoFit/>
          </a:bodyPr>
          <a:lstStyle/>
          <a:p>
            <a:pPr>
              <a:lnSpc>
                <a:spcPct val="100000"/>
              </a:lnSpc>
            </a:pPr>
            <a:r>
              <a:rPr lang="en-US" b="1">
                <a:solidFill>
                  <a:srgbClr val="91C1C1"/>
                </a:solidFill>
              </a:rPr>
              <a:t>REL Northwest</a:t>
            </a:r>
          </a:p>
        </p:txBody>
      </p:sp>
      <p:sp>
        <p:nvSpPr>
          <p:cNvPr id="15" name="Rectangle 14">
            <a:extLst>
              <a:ext uri="{FF2B5EF4-FFF2-40B4-BE49-F238E27FC236}">
                <a16:creationId xmlns:a16="http://schemas.microsoft.com/office/drawing/2014/main" id="{C5EFEB65-5F06-4B75-AE73-7213A03C80E0}"/>
              </a:ext>
            </a:extLst>
          </p:cNvPr>
          <p:cNvSpPr/>
          <p:nvPr/>
        </p:nvSpPr>
        <p:spPr>
          <a:xfrm>
            <a:off x="9646821" y="4552993"/>
            <a:ext cx="1535036" cy="369332"/>
          </a:xfrm>
          <a:prstGeom prst="rect">
            <a:avLst/>
          </a:prstGeom>
        </p:spPr>
        <p:txBody>
          <a:bodyPr wrap="none">
            <a:spAutoFit/>
          </a:bodyPr>
          <a:lstStyle/>
          <a:p>
            <a:pPr>
              <a:lnSpc>
                <a:spcPct val="100000"/>
              </a:lnSpc>
            </a:pPr>
            <a:r>
              <a:rPr lang="en-US" b="1">
                <a:solidFill>
                  <a:srgbClr val="D8BF27"/>
                </a:solidFill>
              </a:rPr>
              <a:t>REL Southeast</a:t>
            </a:r>
          </a:p>
        </p:txBody>
      </p:sp>
      <p:sp>
        <p:nvSpPr>
          <p:cNvPr id="16" name="Rectangle 15">
            <a:extLst>
              <a:ext uri="{FF2B5EF4-FFF2-40B4-BE49-F238E27FC236}">
                <a16:creationId xmlns:a16="http://schemas.microsoft.com/office/drawing/2014/main" id="{6B02E959-93E9-4F16-9E3E-9019137214DF}"/>
              </a:ext>
            </a:extLst>
          </p:cNvPr>
          <p:cNvSpPr/>
          <p:nvPr/>
        </p:nvSpPr>
        <p:spPr>
          <a:xfrm>
            <a:off x="4173530" y="4396557"/>
            <a:ext cx="1063561" cy="369332"/>
          </a:xfrm>
          <a:prstGeom prst="rect">
            <a:avLst/>
          </a:prstGeom>
        </p:spPr>
        <p:txBody>
          <a:bodyPr wrap="none">
            <a:spAutoFit/>
          </a:bodyPr>
          <a:lstStyle/>
          <a:p>
            <a:pPr>
              <a:lnSpc>
                <a:spcPct val="100000"/>
              </a:lnSpc>
            </a:pPr>
            <a:r>
              <a:rPr lang="en-US" b="1">
                <a:solidFill>
                  <a:srgbClr val="428CB9"/>
                </a:solidFill>
              </a:rPr>
              <a:t>REL West</a:t>
            </a:r>
            <a:endParaRPr lang="en-US" sz="2000">
              <a:latin typeface="Franklin Gothic Book"/>
              <a:cs typeface="Franklin Gothic Book"/>
            </a:endParaRPr>
          </a:p>
        </p:txBody>
      </p:sp>
      <p:sp>
        <p:nvSpPr>
          <p:cNvPr id="17" name="Rectangle 16">
            <a:extLst>
              <a:ext uri="{FF2B5EF4-FFF2-40B4-BE49-F238E27FC236}">
                <a16:creationId xmlns:a16="http://schemas.microsoft.com/office/drawing/2014/main" id="{FC99CA2A-83F5-4D10-B06E-D5A382A442E7}"/>
              </a:ext>
            </a:extLst>
          </p:cNvPr>
          <p:cNvSpPr/>
          <p:nvPr/>
        </p:nvSpPr>
        <p:spPr>
          <a:xfrm>
            <a:off x="6480095" y="5708517"/>
            <a:ext cx="1589153" cy="369332"/>
          </a:xfrm>
          <a:prstGeom prst="rect">
            <a:avLst/>
          </a:prstGeom>
        </p:spPr>
        <p:txBody>
          <a:bodyPr wrap="none">
            <a:spAutoFit/>
          </a:bodyPr>
          <a:lstStyle/>
          <a:p>
            <a:pPr>
              <a:lnSpc>
                <a:spcPct val="100000"/>
              </a:lnSpc>
            </a:pPr>
            <a:r>
              <a:rPr lang="en-US" b="1">
                <a:solidFill>
                  <a:srgbClr val="9CC03C"/>
                </a:solidFill>
              </a:rPr>
              <a:t>REL Southwest</a:t>
            </a:r>
          </a:p>
        </p:txBody>
      </p:sp>
      <p:sp>
        <p:nvSpPr>
          <p:cNvPr id="18" name="Rectangle 17">
            <a:extLst>
              <a:ext uri="{FF2B5EF4-FFF2-40B4-BE49-F238E27FC236}">
                <a16:creationId xmlns:a16="http://schemas.microsoft.com/office/drawing/2014/main" id="{259A580A-D2F3-4A4A-9F8C-CD8AFEA8B116}"/>
              </a:ext>
            </a:extLst>
          </p:cNvPr>
          <p:cNvSpPr/>
          <p:nvPr/>
        </p:nvSpPr>
        <p:spPr>
          <a:xfrm>
            <a:off x="265561" y="5005274"/>
            <a:ext cx="1731822" cy="584775"/>
          </a:xfrm>
          <a:prstGeom prst="rect">
            <a:avLst/>
          </a:prstGeom>
        </p:spPr>
        <p:txBody>
          <a:bodyPr wrap="square" anchor="t">
            <a:spAutoFit/>
          </a:bodyPr>
          <a:lstStyle/>
          <a:p>
            <a:r>
              <a:rPr lang="en-US" b="1">
                <a:solidFill>
                  <a:srgbClr val="0070C0"/>
                </a:solidFill>
              </a:rPr>
              <a:t>REL Pacific </a:t>
            </a:r>
            <a:endParaRPr lang="en-US" b="1">
              <a:solidFill>
                <a:srgbClr val="0070C0"/>
              </a:solidFill>
              <a:cs typeface="Calibri"/>
            </a:endParaRPr>
          </a:p>
          <a:p>
            <a:pPr>
              <a:lnSpc>
                <a:spcPct val="100000"/>
              </a:lnSpc>
            </a:pPr>
            <a:r>
              <a:rPr lang="en-US" sz="1400">
                <a:solidFill>
                  <a:srgbClr val="0070C0"/>
                </a:solidFill>
              </a:rPr>
              <a:t>(only Hawai‘i shown)</a:t>
            </a:r>
            <a:endParaRPr lang="en-US" sz="1400" i="1">
              <a:solidFill>
                <a:srgbClr val="0070C0"/>
              </a:solidFill>
              <a:cs typeface="Calibri"/>
            </a:endParaRPr>
          </a:p>
        </p:txBody>
      </p:sp>
      <p:pic>
        <p:nvPicPr>
          <p:cNvPr id="7" name="Picture 6">
            <a:extLst>
              <a:ext uri="{FF2B5EF4-FFF2-40B4-BE49-F238E27FC236}">
                <a16:creationId xmlns:a16="http://schemas.microsoft.com/office/drawing/2014/main" id="{754CDCE4-D156-4D25-B8B0-2974FE30BB51}"/>
              </a:ext>
            </a:extLst>
          </p:cNvPr>
          <p:cNvPicPr>
            <a:picLocks noChangeAspect="1"/>
          </p:cNvPicPr>
          <p:nvPr/>
        </p:nvPicPr>
        <p:blipFill>
          <a:blip r:embed="rId5"/>
          <a:stretch>
            <a:fillRect/>
          </a:stretch>
        </p:blipFill>
        <p:spPr>
          <a:xfrm>
            <a:off x="1949625" y="4916780"/>
            <a:ext cx="914080" cy="767827"/>
          </a:xfrm>
          <a:prstGeom prst="rect">
            <a:avLst/>
          </a:prstGeom>
        </p:spPr>
      </p:pic>
      <p:pic>
        <p:nvPicPr>
          <p:cNvPr id="19" name="Picture 18">
            <a:extLst>
              <a:ext uri="{FF2B5EF4-FFF2-40B4-BE49-F238E27FC236}">
                <a16:creationId xmlns:a16="http://schemas.microsoft.com/office/drawing/2014/main" id="{608ADF71-A00D-4945-90ED-0A0FE74CA4CE}"/>
              </a:ext>
            </a:extLst>
          </p:cNvPr>
          <p:cNvPicPr>
            <a:picLocks noChangeAspect="1"/>
          </p:cNvPicPr>
          <p:nvPr/>
        </p:nvPicPr>
        <p:blipFill>
          <a:blip r:embed="rId6"/>
          <a:stretch>
            <a:fillRect/>
          </a:stretch>
        </p:blipFill>
        <p:spPr>
          <a:xfrm>
            <a:off x="11114396" y="2149788"/>
            <a:ext cx="571500" cy="428625"/>
          </a:xfrm>
          <a:prstGeom prst="rect">
            <a:avLst/>
          </a:prstGeom>
        </p:spPr>
      </p:pic>
      <p:sp>
        <p:nvSpPr>
          <p:cNvPr id="3" name="Arrow: Down 2">
            <a:extLst>
              <a:ext uri="{FF2B5EF4-FFF2-40B4-BE49-F238E27FC236}">
                <a16:creationId xmlns:a16="http://schemas.microsoft.com/office/drawing/2014/main" id="{1D70E6A2-494E-4307-BE99-89DFFDD922FA}"/>
              </a:ext>
            </a:extLst>
          </p:cNvPr>
          <p:cNvSpPr/>
          <p:nvPr/>
        </p:nvSpPr>
        <p:spPr>
          <a:xfrm>
            <a:off x="482961" y="4271000"/>
            <a:ext cx="486578" cy="56002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64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A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6">
            <a:extLst>
              <a:ext uri="{FF2B5EF4-FFF2-40B4-BE49-F238E27FC236}">
                <a16:creationId xmlns:a16="http://schemas.microsoft.com/office/drawing/2014/main" id="{D426136A-EA67-41BD-9C6A-DFC5C13E7F4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REL Pacific Service Region</a:t>
            </a:r>
          </a:p>
        </p:txBody>
      </p:sp>
      <p:pic>
        <p:nvPicPr>
          <p:cNvPr id="3" name="Picture 2">
            <a:extLst>
              <a:ext uri="{FF2B5EF4-FFF2-40B4-BE49-F238E27FC236}">
                <a16:creationId xmlns:a16="http://schemas.microsoft.com/office/drawing/2014/main" id="{782E5B01-4D45-4174-A2E1-BFD65265A1D7}"/>
              </a:ext>
            </a:extLst>
          </p:cNvPr>
          <p:cNvPicPr>
            <a:picLocks noChangeAspect="1"/>
          </p:cNvPicPr>
          <p:nvPr/>
        </p:nvPicPr>
        <p:blipFill>
          <a:blip r:embed="rId2"/>
          <a:stretch>
            <a:fillRect/>
          </a:stretch>
        </p:blipFill>
        <p:spPr>
          <a:xfrm>
            <a:off x="4207932" y="1563173"/>
            <a:ext cx="7691214" cy="4114800"/>
          </a:xfrm>
          <a:prstGeom prst="rect">
            <a:avLst/>
          </a:prstGeom>
        </p:spPr>
      </p:pic>
    </p:spTree>
    <p:extLst>
      <p:ext uri="{BB962C8B-B14F-4D97-AF65-F5344CB8AC3E}">
        <p14:creationId xmlns:p14="http://schemas.microsoft.com/office/powerpoint/2010/main" val="91613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high confidence">
            <a:extLst>
              <a:ext uri="{FF2B5EF4-FFF2-40B4-BE49-F238E27FC236}">
                <a16:creationId xmlns:a16="http://schemas.microsoft.com/office/drawing/2014/main" id="{9854CFC6-C79D-46B3-900A-E67A6F8C6EC2}"/>
              </a:ext>
            </a:extLst>
          </p:cNvPr>
          <p:cNvPicPr>
            <a:picLocks noChangeAspect="1"/>
          </p:cNvPicPr>
          <p:nvPr/>
        </p:nvPicPr>
        <p:blipFill rotWithShape="1">
          <a:blip r:embed="rId2"/>
          <a:srcRect t="-1" b="-433"/>
          <a:stretch/>
        </p:blipFill>
        <p:spPr>
          <a:xfrm>
            <a:off x="0" y="0"/>
            <a:ext cx="12191980" cy="6929676"/>
          </a:xfrm>
          <a:prstGeom prst="rect">
            <a:avLst/>
          </a:prstGeom>
        </p:spPr>
      </p:pic>
    </p:spTree>
    <p:extLst>
      <p:ext uri="{BB962C8B-B14F-4D97-AF65-F5344CB8AC3E}">
        <p14:creationId xmlns:p14="http://schemas.microsoft.com/office/powerpoint/2010/main" val="4176412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001850-30D0-41CD-ABEE-B13832BE3B70}"/>
              </a:ext>
            </a:extLst>
          </p:cNvPr>
          <p:cNvSpPr>
            <a:spLocks noGrp="1"/>
          </p:cNvSpPr>
          <p:nvPr>
            <p:ph type="title"/>
          </p:nvPr>
        </p:nvSpPr>
        <p:spPr>
          <a:xfrm>
            <a:off x="1461624" y="235729"/>
            <a:ext cx="10519237" cy="1316383"/>
          </a:xfrm>
        </p:spPr>
        <p:txBody>
          <a:bodyPr>
            <a:normAutofit/>
          </a:bodyPr>
          <a:lstStyle/>
          <a:p>
            <a:r>
              <a:rPr lang="en-US" sz="4000" b="1"/>
              <a:t>How Using Common Statistical Methods Can Embed Social Biases into Analyses</a:t>
            </a:r>
          </a:p>
        </p:txBody>
      </p:sp>
      <p:sp>
        <p:nvSpPr>
          <p:cNvPr id="5" name="Inhaltsplatzhalter 4">
            <a:extLst>
              <a:ext uri="{FF2B5EF4-FFF2-40B4-BE49-F238E27FC236}">
                <a16:creationId xmlns:a16="http://schemas.microsoft.com/office/drawing/2014/main" id="{1DB62895-4025-4A2C-8457-A8A302A7DA7D}"/>
              </a:ext>
            </a:extLst>
          </p:cNvPr>
          <p:cNvSpPr>
            <a:spLocks noGrp="1"/>
          </p:cNvSpPr>
          <p:nvPr>
            <p:ph idx="1"/>
          </p:nvPr>
        </p:nvSpPr>
        <p:spPr>
          <a:xfrm>
            <a:off x="838200" y="1969399"/>
            <a:ext cx="10515600" cy="2913603"/>
          </a:xfrm>
        </p:spPr>
        <p:txBody>
          <a:bodyPr vert="horz" lIns="91440" tIns="45720" rIns="91440" bIns="45720" rtlCol="0" anchor="t">
            <a:normAutofit fontScale="92500" lnSpcReduction="20000"/>
          </a:bodyPr>
          <a:lstStyle/>
          <a:p>
            <a:pPr>
              <a:lnSpc>
                <a:spcPct val="100000"/>
              </a:lnSpc>
            </a:pPr>
            <a:r>
              <a:rPr lang="en-US" dirty="0"/>
              <a:t>Common methods like the regression family of analyses can embed social biases into analyses, which can skew research results.</a:t>
            </a:r>
          </a:p>
          <a:p>
            <a:pPr>
              <a:lnSpc>
                <a:spcPct val="100000"/>
              </a:lnSpc>
            </a:pPr>
            <a:r>
              <a:rPr lang="en-US" dirty="0"/>
              <a:t>These biases may stem from the variables (i.e., demographic variables) commonly used in the analyses.</a:t>
            </a:r>
            <a:endParaRPr lang="en-US" dirty="0">
              <a:cs typeface="Calibri"/>
            </a:endParaRPr>
          </a:p>
          <a:p>
            <a:pPr>
              <a:lnSpc>
                <a:spcPct val="100000"/>
              </a:lnSpc>
            </a:pPr>
            <a:r>
              <a:rPr lang="en-US" dirty="0"/>
              <a:t>Sometimes it is of interest to test if those biases affect the outcome that is being studied, but at other times they may overshadow the actual reality.</a:t>
            </a:r>
          </a:p>
          <a:p>
            <a:pPr marL="0" indent="0" algn="r">
              <a:lnSpc>
                <a:spcPct val="100000"/>
              </a:lnSpc>
              <a:buNone/>
            </a:pPr>
            <a:r>
              <a:rPr lang="en-US" dirty="0"/>
              <a:t>(Walter &amp; Andersen, 2013)</a:t>
            </a:r>
            <a:endParaRPr lang="en-US" dirty="0">
              <a:cs typeface="Calibri"/>
            </a:endParaRPr>
          </a:p>
        </p:txBody>
      </p:sp>
      <p:pic>
        <p:nvPicPr>
          <p:cNvPr id="2" name="Graphic 2" descr="Head with gears">
            <a:extLst>
              <a:ext uri="{FF2B5EF4-FFF2-40B4-BE49-F238E27FC236}">
                <a16:creationId xmlns:a16="http://schemas.microsoft.com/office/drawing/2014/main" id="{FE39E24D-FD26-4A4C-B3BD-CC662A952F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536" y="268857"/>
            <a:ext cx="1245079" cy="1273833"/>
          </a:xfrm>
          <a:prstGeom prst="rect">
            <a:avLst/>
          </a:prstGeom>
        </p:spPr>
      </p:pic>
    </p:spTree>
    <p:extLst>
      <p:ext uri="{BB962C8B-B14F-4D97-AF65-F5344CB8AC3E}">
        <p14:creationId xmlns:p14="http://schemas.microsoft.com/office/powerpoint/2010/main" val="53495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80F8E-68B5-459A-97BC-E25C95BC1FB8}"/>
              </a:ext>
            </a:extLst>
          </p:cNvPr>
          <p:cNvSpPr>
            <a:spLocks noGrp="1"/>
          </p:cNvSpPr>
          <p:nvPr>
            <p:ph type="title"/>
          </p:nvPr>
        </p:nvSpPr>
        <p:spPr>
          <a:xfrm>
            <a:off x="1542690" y="221351"/>
            <a:ext cx="10515600" cy="1325563"/>
          </a:xfrm>
        </p:spPr>
        <p:txBody>
          <a:bodyPr>
            <a:normAutofit/>
          </a:bodyPr>
          <a:lstStyle/>
          <a:p>
            <a:r>
              <a:rPr lang="en-US" sz="4000" b="1"/>
              <a:t>Linear Regression: Easy but Biased</a:t>
            </a:r>
          </a:p>
        </p:txBody>
      </p:sp>
      <p:sp>
        <p:nvSpPr>
          <p:cNvPr id="3" name="Inhaltsplatzhalter 2">
            <a:extLst>
              <a:ext uri="{FF2B5EF4-FFF2-40B4-BE49-F238E27FC236}">
                <a16:creationId xmlns:a16="http://schemas.microsoft.com/office/drawing/2014/main" id="{83F7717D-FF05-481F-9A87-BD750CE7CD65}"/>
              </a:ext>
            </a:extLst>
          </p:cNvPr>
          <p:cNvSpPr>
            <a:spLocks noGrp="1"/>
          </p:cNvSpPr>
          <p:nvPr>
            <p:ph idx="1"/>
          </p:nvPr>
        </p:nvSpPr>
        <p:spPr>
          <a:xfrm>
            <a:off x="838200" y="1552455"/>
            <a:ext cx="10846279" cy="4394470"/>
          </a:xfrm>
        </p:spPr>
        <p:txBody>
          <a:bodyPr vert="horz" lIns="91440" tIns="45720" rIns="91440" bIns="45720" rtlCol="0" anchor="t">
            <a:normAutofit fontScale="85000" lnSpcReduction="20000"/>
          </a:bodyPr>
          <a:lstStyle/>
          <a:p>
            <a:pPr>
              <a:lnSpc>
                <a:spcPct val="100000"/>
              </a:lnSpc>
            </a:pPr>
            <a:r>
              <a:rPr lang="en-US" dirty="0"/>
              <a:t>PRO: Linear regression is a very common analytical tool</a:t>
            </a:r>
          </a:p>
          <a:p>
            <a:pPr lvl="1">
              <a:lnSpc>
                <a:spcPct val="100000"/>
              </a:lnSpc>
            </a:pPr>
            <a:r>
              <a:rPr lang="en-US" dirty="0"/>
              <a:t>Provides easily interpretable results.</a:t>
            </a:r>
          </a:p>
          <a:p>
            <a:pPr lvl="1">
              <a:lnSpc>
                <a:spcPct val="100000"/>
              </a:lnSpc>
            </a:pPr>
            <a:r>
              <a:rPr lang="en-US" dirty="0">
                <a:cs typeface="Calibri"/>
              </a:rPr>
              <a:t>Easy to perform (available in most statistical packages).</a:t>
            </a:r>
          </a:p>
          <a:p>
            <a:pPr lvl="1">
              <a:lnSpc>
                <a:spcPct val="100000"/>
              </a:lnSpc>
            </a:pPr>
            <a:r>
              <a:rPr lang="en-US" dirty="0">
                <a:cs typeface="Calibri"/>
              </a:rPr>
              <a:t>Is extremely useful when the relationship between variables is linear.</a:t>
            </a:r>
          </a:p>
          <a:p>
            <a:pPr lvl="1">
              <a:lnSpc>
                <a:spcPct val="100000"/>
              </a:lnSpc>
            </a:pPr>
            <a:r>
              <a:rPr lang="en-US" dirty="0">
                <a:cs typeface="Calibri"/>
              </a:rPr>
              <a:t>Multiple linear regression enables researchers to examine multiple predictor variables.</a:t>
            </a:r>
          </a:p>
          <a:p>
            <a:pPr>
              <a:lnSpc>
                <a:spcPct val="100000"/>
              </a:lnSpc>
            </a:pPr>
            <a:r>
              <a:rPr lang="en-US" dirty="0"/>
              <a:t>CONs: Very strong assumptions:</a:t>
            </a:r>
            <a:endParaRPr lang="en-US" dirty="0">
              <a:cs typeface="Calibri"/>
            </a:endParaRPr>
          </a:p>
          <a:p>
            <a:pPr lvl="1">
              <a:lnSpc>
                <a:spcPct val="100000"/>
              </a:lnSpc>
            </a:pPr>
            <a:r>
              <a:rPr lang="en-US" dirty="0"/>
              <a:t>Independent variables (IV) must vary linearly with dependent variable (DV).</a:t>
            </a:r>
            <a:endParaRPr lang="en-US" dirty="0">
              <a:cs typeface="Calibri" panose="020F0502020204030204"/>
            </a:endParaRPr>
          </a:p>
          <a:p>
            <a:pPr lvl="1">
              <a:lnSpc>
                <a:spcPct val="100000"/>
              </a:lnSpc>
            </a:pPr>
            <a:r>
              <a:rPr lang="en-US" dirty="0"/>
              <a:t>IVs must not be collinear with each other.</a:t>
            </a:r>
            <a:endParaRPr lang="en-US" dirty="0">
              <a:cs typeface="Calibri" panose="020F0502020204030204"/>
            </a:endParaRPr>
          </a:p>
          <a:p>
            <a:pPr lvl="1">
              <a:lnSpc>
                <a:spcPct val="100000"/>
              </a:lnSpc>
            </a:pPr>
            <a:r>
              <a:rPr lang="en-US" dirty="0"/>
              <a:t>Variables must follow a normal distribution.</a:t>
            </a:r>
            <a:endParaRPr lang="en-US" dirty="0">
              <a:cs typeface="Calibri" panose="020F0502020204030204"/>
            </a:endParaRPr>
          </a:p>
          <a:p>
            <a:pPr lvl="1">
              <a:lnSpc>
                <a:spcPct val="100000"/>
              </a:lnSpc>
            </a:pPr>
            <a:r>
              <a:rPr lang="en-US" dirty="0"/>
              <a:t>The model must be homoscedastic (the model’s residuals have equal variance).</a:t>
            </a:r>
            <a:endParaRPr lang="en-US" dirty="0">
              <a:cs typeface="Calibri" panose="020F0502020204030204"/>
            </a:endParaRPr>
          </a:p>
          <a:p>
            <a:pPr lvl="1">
              <a:lnSpc>
                <a:spcPct val="100000"/>
              </a:lnSpc>
            </a:pPr>
            <a:r>
              <a:rPr lang="en-US" dirty="0"/>
              <a:t>The data points must not be autocorrelated (each observation must be independent of one another). </a:t>
            </a:r>
          </a:p>
          <a:p>
            <a:pPr marL="457200" lvl="1" indent="0" algn="r">
              <a:lnSpc>
                <a:spcPct val="100000"/>
              </a:lnSpc>
              <a:buNone/>
            </a:pPr>
            <a:r>
              <a:rPr lang="en-US" dirty="0">
                <a:cs typeface="Calibri" panose="020F0502020204030204"/>
              </a:rPr>
              <a:t>(Kuhn &amp; Johnson, 2018)</a:t>
            </a:r>
          </a:p>
          <a:p>
            <a:pPr lvl="1">
              <a:lnSpc>
                <a:spcPct val="100000"/>
              </a:lnSpc>
            </a:pPr>
            <a:endParaRPr lang="en-US" dirty="0">
              <a:cs typeface="Calibri" panose="020F0502020204030204"/>
            </a:endParaRPr>
          </a:p>
        </p:txBody>
      </p:sp>
      <p:pic>
        <p:nvPicPr>
          <p:cNvPr id="4" name="Graphic 4" descr="Upward trend">
            <a:extLst>
              <a:ext uri="{FF2B5EF4-FFF2-40B4-BE49-F238E27FC236}">
                <a16:creationId xmlns:a16="http://schemas.microsoft.com/office/drawing/2014/main" id="{DCE69ECA-21E0-4D63-9555-C7ADBF99F9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77" y="283234"/>
            <a:ext cx="1216324" cy="1216324"/>
          </a:xfrm>
          <a:prstGeom prst="rect">
            <a:avLst/>
          </a:prstGeom>
        </p:spPr>
      </p:pic>
    </p:spTree>
    <p:extLst>
      <p:ext uri="{BB962C8B-B14F-4D97-AF65-F5344CB8AC3E}">
        <p14:creationId xmlns:p14="http://schemas.microsoft.com/office/powerpoint/2010/main" val="921777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5CB70AF033094389DDA975FB9D037A" ma:contentTypeVersion="12" ma:contentTypeDescription="Create a new document." ma:contentTypeScope="" ma:versionID="75dece6a2d9f6458e39ebd95f78a4133">
  <xsd:schema xmlns:xsd="http://www.w3.org/2001/XMLSchema" xmlns:xs="http://www.w3.org/2001/XMLSchema" xmlns:p="http://schemas.microsoft.com/office/2006/metadata/properties" xmlns:ns2="0f65d434-0641-425f-90b0-5df43256eee5" xmlns:ns3="1eb44c78-6808-409e-917f-7e3737f77f73" targetNamespace="http://schemas.microsoft.com/office/2006/metadata/properties" ma:root="true" ma:fieldsID="6b900e73f5afb6e1d7bad99c55de4764" ns2:_="" ns3:_="">
    <xsd:import namespace="0f65d434-0641-425f-90b0-5df43256eee5"/>
    <xsd:import namespace="1eb44c78-6808-409e-917f-7e3737f77f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65d434-0641-425f-90b0-5df43256ee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b44c78-6808-409e-917f-7e3737f77f7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eb44c78-6808-409e-917f-7e3737f77f73">
      <UserInfo>
        <DisplayName>Lisa Scherff</DisplayName>
        <AccountId>106</AccountId>
        <AccountType/>
      </UserInfo>
      <UserInfo>
        <DisplayName>Phillip Herman</DisplayName>
        <AccountId>79</AccountId>
        <AccountType/>
      </UserInfo>
      <UserInfo>
        <DisplayName>Betsy Callaway</DisplayName>
        <AccountId>100</AccountId>
        <AccountType/>
      </UserInfo>
      <UserInfo>
        <DisplayName>Daisy Carreon</DisplayName>
        <AccountId>85</AccountId>
        <AccountType/>
      </UserInfo>
      <UserInfo>
        <DisplayName>Christina Tydeman</DisplayName>
        <AccountId>171</AccountId>
        <AccountType/>
      </UserInfo>
      <UserInfo>
        <DisplayName>Dale Lewis</DisplayName>
        <AccountId>62</AccountId>
        <AccountType/>
      </UserInfo>
      <UserInfo>
        <DisplayName>Max Altman</DisplayName>
        <AccountId>102</AccountId>
        <AccountType/>
      </UserInfo>
      <UserInfo>
        <DisplayName>Bradley Rentz</DisplayName>
        <AccountId>132</AccountId>
        <AccountType/>
      </UserInfo>
      <UserInfo>
        <DisplayName>Laura Ostrow</DisplayName>
        <AccountId>175</AccountId>
        <AccountType/>
      </UserInfo>
    </SharedWithUsers>
  </documentManagement>
</p:properties>
</file>

<file path=customXml/itemProps1.xml><?xml version="1.0" encoding="utf-8"?>
<ds:datastoreItem xmlns:ds="http://schemas.openxmlformats.org/officeDocument/2006/customXml" ds:itemID="{3B8BB396-D1AB-4871-8195-55D05AC62536}">
  <ds:schemaRefs>
    <ds:schemaRef ds:uri="http://schemas.microsoft.com/sharepoint/v3/contenttype/forms"/>
  </ds:schemaRefs>
</ds:datastoreItem>
</file>

<file path=customXml/itemProps2.xml><?xml version="1.0" encoding="utf-8"?>
<ds:datastoreItem xmlns:ds="http://schemas.openxmlformats.org/officeDocument/2006/customXml" ds:itemID="{419B7C2C-0857-4841-85BA-1F65C73060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65d434-0641-425f-90b0-5df43256eee5"/>
    <ds:schemaRef ds:uri="1eb44c78-6808-409e-917f-7e3737f77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5CFED2-F22E-453B-82A3-9113CC2CA984}">
  <ds:schemaRefs>
    <ds:schemaRef ds:uri="http://schemas.microsoft.com/office/2006/metadata/properties"/>
    <ds:schemaRef ds:uri="http://schemas.microsoft.com/office/infopath/2007/PartnerControls"/>
    <ds:schemaRef ds:uri="1eb44c78-6808-409e-917f-7e3737f77f73"/>
  </ds:schemaRefs>
</ds:datastoreItem>
</file>

<file path=docProps/app.xml><?xml version="1.0" encoding="utf-8"?>
<Properties xmlns="http://schemas.openxmlformats.org/officeDocument/2006/extended-properties" xmlns:vt="http://schemas.openxmlformats.org/officeDocument/2006/docPropsVTypes">
  <TotalTime>578</TotalTime>
  <Words>1836</Words>
  <Application>Microsoft Office PowerPoint</Application>
  <PresentationFormat>Widescreen</PresentationFormat>
  <Paragraphs>126</Paragraphs>
  <Slides>20</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Franklin Gothic Book</vt:lpstr>
      <vt:lpstr>Office Theme</vt:lpstr>
      <vt:lpstr>Data Interrogation: Using Complementary and Opposing Lenses for Un-and Dis-covering</vt:lpstr>
      <vt:lpstr>Our Presenters</vt:lpstr>
      <vt:lpstr>Our Presenters</vt:lpstr>
      <vt:lpstr>Objectives</vt:lpstr>
      <vt:lpstr>We are one of 10 Regional Educational Laboratories (RELs).</vt:lpstr>
      <vt:lpstr>REL Pacific Service Region</vt:lpstr>
      <vt:lpstr>PowerPoint Presentation</vt:lpstr>
      <vt:lpstr>How Using Common Statistical Methods Can Embed Social Biases into Analyses</vt:lpstr>
      <vt:lpstr>Linear Regression: Easy but Biased</vt:lpstr>
      <vt:lpstr>Using Demographic Variables in Linear Regression Analysis </vt:lpstr>
      <vt:lpstr>Using Demographic Variables in Linear Regression Analysis (cont.)</vt:lpstr>
      <vt:lpstr>Using Demographic Variables in Linear Regression Analysis (cont.)</vt:lpstr>
      <vt:lpstr>Using Machine Learning to Address Bias in the Pacific Region</vt:lpstr>
      <vt:lpstr>Classification and Regression Trees (CART)</vt:lpstr>
      <vt:lpstr>Example Supervised Analysis: CART</vt:lpstr>
      <vt:lpstr>Using CART in REL Pacific Research Studies</vt:lpstr>
      <vt:lpstr>Next Steps</vt:lpstr>
      <vt:lpstr>Questions?</vt:lpstr>
      <vt:lpstr>PowerPoint Presentation</vt:lpstr>
      <vt:lpstr>Reference List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Non-traditional Statistical Methods to Address Cultural, Social, and Linguistic Biases</dc:title>
  <dc:creator>Kirsten Miller</dc:creator>
  <cp:lastModifiedBy>Bradley Rentz</cp:lastModifiedBy>
  <cp:revision>157</cp:revision>
  <dcterms:created xsi:type="dcterms:W3CDTF">2019-09-13T14:43:15Z</dcterms:created>
  <dcterms:modified xsi:type="dcterms:W3CDTF">2019-11-25T19:30:43Z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0x010100835CB70AF033094389DDA975FB9D037A</vt:lpwstr>
  </property>
  <property fmtid="{D5CDD505-2E9C-101B-9397-08002B2CF9AE}" pid="3" name="Order">
    <vt:r8>1244500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_dlc_DocIdItemGuid">
    <vt:lpwstr>9530d856-38a5-429c-b434-da8b1e7f258f</vt:lpwstr>
  </property>
</Properties>
</file>