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23"/>
  </p:notesMasterIdLst>
  <p:handoutMasterIdLst>
    <p:handoutMasterId r:id="rId24"/>
  </p:handoutMasterIdLst>
  <p:sldIdLst>
    <p:sldId id="256" r:id="rId3"/>
    <p:sldId id="258" r:id="rId4"/>
    <p:sldId id="261" r:id="rId5"/>
    <p:sldId id="263" r:id="rId6"/>
    <p:sldId id="264" r:id="rId7"/>
    <p:sldId id="273" r:id="rId8"/>
    <p:sldId id="272" r:id="rId9"/>
    <p:sldId id="274" r:id="rId10"/>
    <p:sldId id="277" r:id="rId11"/>
    <p:sldId id="269" r:id="rId12"/>
    <p:sldId id="287" r:id="rId13"/>
    <p:sldId id="268" r:id="rId14"/>
    <p:sldId id="276" r:id="rId15"/>
    <p:sldId id="278" r:id="rId16"/>
    <p:sldId id="296" r:id="rId17"/>
    <p:sldId id="280" r:id="rId18"/>
    <p:sldId id="291" r:id="rId19"/>
    <p:sldId id="297" r:id="rId20"/>
    <p:sldId id="281" r:id="rId21"/>
    <p:sldId id="28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8235"/>
    <a:srgbClr val="AB8240"/>
    <a:srgbClr val="927600"/>
    <a:srgbClr val="BF9900"/>
    <a:srgbClr val="538040"/>
    <a:srgbClr val="C09F28"/>
    <a:srgbClr val="B0A738"/>
    <a:srgbClr val="C8C0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69" autoAdjust="0"/>
  </p:normalViewPr>
  <p:slideViewPr>
    <p:cSldViewPr>
      <p:cViewPr>
        <p:scale>
          <a:sx n="100" d="100"/>
          <a:sy n="100" d="100"/>
        </p:scale>
        <p:origin x="-20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F8140B-45E2-409C-8350-64782716C055}" type="datetimeFigureOut">
              <a:rPr lang="en-US" smtClean="0"/>
              <a:pPr/>
              <a:t>10/29/2012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4D68B1-0D05-4786-B111-CB47EFCBEA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1AB21E-75AF-4172-B7A0-1E1F9C3AAF63}" type="datetimeFigureOut">
              <a:rPr lang="en-US"/>
              <a:pPr>
                <a:defRPr/>
              </a:pPr>
              <a:t>10/29/2012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8B4D64-96FF-4488-90EE-86D39588B3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In my spare time I am the program chair for the AEA Data Visualization and Reporting Topical Interest Group, so I think a lot about how to visually represent ideas and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success cases or case studies in general I think it is useful to think about how we communicate and represent our findings because they can be dismissed as anecdotal.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this talk I am going to present multiple examples of how to present success case studies, focusing first on some standard approaches then some more visual approaches. </a:t>
            </a:r>
          </a:p>
          <a:p>
            <a:endParaRPr lang="en-US" dirty="0" smtClean="0"/>
          </a:p>
        </p:txBody>
      </p:sp>
      <p:sp>
        <p:nvSpPr>
          <p:cNvPr id="4" name="Slide Number Placeholder 3"/>
          <p:cNvSpPr>
            <a:spLocks noGrp="1"/>
          </p:cNvSpPr>
          <p:nvPr>
            <p:ph type="sldNum" sz="quarter" idx="5"/>
          </p:nvPr>
        </p:nvSpPr>
        <p:spPr/>
        <p:txBody>
          <a:bodyPr/>
          <a:lstStyle/>
          <a:p>
            <a:pPr>
              <a:defRPr/>
            </a:pPr>
            <a:fld id="{9EACED01-BB93-4B89-842C-9EAAB1244E6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Here is a matrix of successful individuals who have gone through the CTSC training programs (again hypothetical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Each column represents one trainee so IV1 is a trainee, IV2 is another, etc.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Each row is a major theme that came out of the success case interview. So for example, the first row shows that mentor support was a theme; the second row shows pilot funding, and so 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themes would be determined through traditional qualitative research methods and coding. So for example, the themes might be pulled out inductively by a group of qualitative researchers after reading 3-5 of the interviews. Conversely, a deductive approach could be used in which themes are identified through the literature and applied to the interviews.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colors on the matrix show the level of importance (as determined by coders) of that particular theme to the trainee’s success.  So if we look at the Iv6, we see that mentor support was important, pilot funding was somewhat important, but a required course they had to take was not important.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can also look across rows and see, for example that conference attendance was not important to most of the trainees’ success.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One benefit of this visual is that it provides a nice overview of the patterns between cases and it’s easy to compare different cases.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information can be used for external audiences, but also for internal program improvement.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Now, you are might be thinking</a:t>
            </a:r>
            <a:r>
              <a:rPr lang="en-US" sz="1200" kern="1200" dirty="0" smtClean="0">
                <a:solidFill>
                  <a:schemeClr val="tx1"/>
                </a:solidFill>
                <a:latin typeface="+mn-lt"/>
                <a:ea typeface="+mn-ea"/>
                <a:cs typeface="+mn-cs"/>
              </a:rPr>
              <a:t>, well that’s nice but we have now tipped the balance between stories and variables completely the other way, where we are only showing variables and have eliminated the stories. In other words, we have just quantified our qualitative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6DF690CF-9306-425D-9B0C-F93035676DD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This is true.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Importantly,  the plan is to connect the matrix to qualitative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for example, if you clicked on the early intervention box,</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D116BF9-89DA-4A95-99F0-6D36F5396D5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It would take you to a quote or quotes that illustrate the box.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example, “I received a career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you could have several of these behind each box. </a:t>
            </a:r>
          </a:p>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D46DB1-55C1-4572-9230-9B2EC8624E9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I’m going to run through a couple of other examples, but the logic is the same.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will be a visual representation of the text data that is linked or connected to the qualitative stories.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next example, highlights the themes and their interconnectedness</a:t>
            </a:r>
            <a:r>
              <a:rPr lang="en-US" sz="1200" kern="1200" dirty="0" smtClean="0">
                <a:solidFill>
                  <a:schemeClr val="tx1"/>
                </a:solidFill>
                <a:latin typeface="+mn-lt"/>
                <a:ea typeface="+mn-ea"/>
                <a:cs typeface="+mn-cs"/>
              </a:rPr>
              <a:t> rather than the individual case studies.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in each circle we have a prominent theme that came from the success case interviews of trainees. And we have connected the themes together (</a:t>
            </a:r>
            <a:r>
              <a:rPr lang="en-US" sz="1200" b="1" kern="1200" dirty="0" smtClean="0">
                <a:solidFill>
                  <a:schemeClr val="tx1"/>
                </a:solidFill>
                <a:latin typeface="+mn-lt"/>
                <a:ea typeface="+mn-ea"/>
                <a:cs typeface="+mn-cs"/>
              </a:rPr>
              <a:t>basically like a concept map or mind map).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Now, this representation by itself obscures the depth and nuance that we can get from success case studies.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However, like in the previous example, we can link this thematic map with qualitative data.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example, if you wanted to see more about how </a:t>
            </a:r>
            <a:r>
              <a:rPr lang="en-US" sz="1200" b="1" kern="1200" dirty="0" smtClean="0">
                <a:solidFill>
                  <a:schemeClr val="tx1"/>
                </a:solidFill>
                <a:latin typeface="+mn-lt"/>
                <a:ea typeface="+mn-ea"/>
                <a:cs typeface="+mn-cs"/>
              </a:rPr>
              <a:t>planned happenstance-the idea of a kind of controlled randomness or chaos </a:t>
            </a:r>
            <a:r>
              <a:rPr lang="en-US" sz="1200" kern="1200" dirty="0" smtClean="0">
                <a:solidFill>
                  <a:schemeClr val="tx1"/>
                </a:solidFill>
                <a:latin typeface="+mn-lt"/>
                <a:ea typeface="+mn-ea"/>
                <a:cs typeface="+mn-cs"/>
              </a:rPr>
              <a:t>being behind success-you could click on the theme and see quotes (s) from interviews.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You would be taken to quotes or examples, such as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One last example, which would work well if you want to do a chronology of success cases.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example, we have basically two visual summaries of success case studies. Themes are on the left and then a timeline is across.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for example, trainee 1 was in a training program from 2007 to 2009.  Whereas trainee 2 was in the program from 2008-2010.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kind of visual would work well if you had both successes and failures. For example, imagine trainee 1 was a success and trainee 2 was not as successful. You can compare the two chronological charts and quickly highlight differences.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to summarize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 I am suggesting that the presentation of success case studies is important. It’s like with evaluation reports, if we write bad reports, they will be filed away and no one will read them. Likewise, with success case stories, if we don’t present them in interesting ways that capture the complexity of the stories, then we are potentially limiting the audience who is going to use them or take them seriously.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My main point here has been to think about integrating stories with themes or variables.  But what takes precedence stories or themes? It depends on the audience, but 95% </a:t>
            </a:r>
            <a:r>
              <a:rPr lang="en-US" sz="1200" kern="1200" dirty="0" err="1" smtClean="0">
                <a:solidFill>
                  <a:schemeClr val="tx1"/>
                </a:solidFill>
                <a:latin typeface="+mn-lt"/>
                <a:ea typeface="+mn-ea"/>
                <a:cs typeface="+mn-cs"/>
              </a:rPr>
              <a:t>ot</a:t>
            </a:r>
            <a:r>
              <a:rPr lang="en-US" sz="1200" kern="1200" dirty="0" smtClean="0">
                <a:solidFill>
                  <a:schemeClr val="tx1"/>
                </a:solidFill>
                <a:latin typeface="+mn-lt"/>
                <a:ea typeface="+mn-ea"/>
                <a:cs typeface="+mn-cs"/>
              </a:rPr>
              <a:t> 5% either way is probably too much (Miles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Huberman</a:t>
            </a:r>
            <a:r>
              <a:rPr lang="en-US" sz="1200" kern="1200" baseline="0" dirty="0" smtClean="0">
                <a:solidFill>
                  <a:schemeClr val="tx1"/>
                </a:solidFill>
                <a:latin typeface="+mn-lt"/>
                <a:ea typeface="+mn-ea"/>
                <a:cs typeface="+mn-cs"/>
              </a:rPr>
              <a:t> 1994)</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My goal was to stimulate thinking here, not to be prescriptive. There are many ways to present success case studies. I think it is important to explore different avenues and not be locked into the ‘right’ way.  I suggest being creative and trying out different ideas.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First, I want to acknowledge, as we have heard about in the other talks, there are </a:t>
            </a:r>
            <a:r>
              <a:rPr lang="en-US" sz="1200" b="1" kern="1200" dirty="0" smtClean="0">
                <a:solidFill>
                  <a:schemeClr val="tx1"/>
                </a:solidFill>
                <a:latin typeface="+mn-lt"/>
                <a:ea typeface="+mn-ea"/>
                <a:cs typeface="+mn-cs"/>
              </a:rPr>
              <a:t>multiple approaches to conducting success case studies</a:t>
            </a:r>
            <a:r>
              <a:rPr lang="en-US" sz="1200" kern="1200" dirty="0" smtClean="0">
                <a:solidFill>
                  <a:schemeClr val="tx1"/>
                </a:solidFill>
                <a:latin typeface="+mn-lt"/>
                <a:ea typeface="+mn-ea"/>
                <a:cs typeface="+mn-cs"/>
              </a:rPr>
              <a:t>. The assumptions, data, and goals that are associated </a:t>
            </a:r>
            <a:r>
              <a:rPr lang="en-US" sz="1200" b="1" kern="1200" dirty="0" smtClean="0">
                <a:solidFill>
                  <a:schemeClr val="tx1"/>
                </a:solidFill>
                <a:latin typeface="+mn-lt"/>
                <a:ea typeface="+mn-ea"/>
                <a:cs typeface="+mn-cs"/>
              </a:rPr>
              <a:t>with these approaches will impact the choice of how cases can be communicated and represented.</a:t>
            </a:r>
            <a:r>
              <a:rPr lang="en-US" sz="1200" kern="1200" dirty="0" smtClean="0">
                <a:solidFill>
                  <a:schemeClr val="tx1"/>
                </a:solidFill>
                <a:latin typeface="+mn-lt"/>
                <a:ea typeface="+mn-ea"/>
                <a:cs typeface="+mn-cs"/>
              </a:rPr>
              <a:t> </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637D7-4B24-4551-BD4D-40A70F5A115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mn-lt"/>
                <a:ea typeface="+mn-ea"/>
                <a:cs typeface="+mn-cs"/>
              </a:rPr>
              <a:t>For example, </a:t>
            </a:r>
            <a:r>
              <a:rPr lang="en-US" sz="1200" b="1" kern="1200" dirty="0" smtClean="0">
                <a:solidFill>
                  <a:schemeClr val="tx1"/>
                </a:solidFill>
                <a:latin typeface="+mn-lt"/>
                <a:ea typeface="+mn-ea"/>
                <a:cs typeface="+mn-cs"/>
              </a:rPr>
              <a:t>depending on the approach the type of data will vary</a:t>
            </a:r>
            <a:r>
              <a:rPr lang="en-US" sz="1200" kern="1200" dirty="0" smtClean="0">
                <a:solidFill>
                  <a:schemeClr val="tx1"/>
                </a:solidFill>
                <a:latin typeface="+mn-lt"/>
                <a:ea typeface="+mn-ea"/>
                <a:cs typeface="+mn-cs"/>
              </a:rPr>
              <a:t>. The success case method suggests collecting both successes and failures; other approaches focus specifically on successes. </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The level of detail also varies</a:t>
            </a:r>
            <a:r>
              <a:rPr lang="en-US" sz="1200" kern="1200" dirty="0" smtClean="0">
                <a:solidFill>
                  <a:schemeClr val="tx1"/>
                </a:solidFill>
                <a:latin typeface="+mn-lt"/>
                <a:ea typeface="+mn-ea"/>
                <a:cs typeface="+mn-cs"/>
              </a:rPr>
              <a:t>. Some approaches collect summary descriptions (collected through forms filled out by staff or the success object). Other approaches use more traditional qualitative in-depth interviews and collect thick descriptions of successes.  </a:t>
            </a:r>
          </a:p>
          <a:p>
            <a:r>
              <a:rPr lang="en-US" sz="1200" kern="1200" dirty="0" smtClean="0">
                <a:solidFill>
                  <a:schemeClr val="tx1"/>
                </a:solidFill>
                <a:latin typeface="+mn-lt"/>
                <a:ea typeface="+mn-ea"/>
                <a:cs typeface="+mn-cs"/>
              </a:rPr>
              <a:t>Obviously, if we collect summary data, we can only present summary information. </a:t>
            </a:r>
          </a:p>
          <a:p>
            <a:r>
              <a:rPr lang="en-US" sz="1200" kern="1200" dirty="0" smtClean="0">
                <a:solidFill>
                  <a:schemeClr val="tx1"/>
                </a:solidFill>
                <a:latin typeface="+mn-lt"/>
                <a:ea typeface="+mn-ea"/>
                <a:cs typeface="+mn-cs"/>
              </a:rPr>
              <a:t>If we collect </a:t>
            </a:r>
            <a:r>
              <a:rPr lang="en-US" sz="1200" kern="1200" dirty="0" err="1" smtClean="0">
                <a:solidFill>
                  <a:schemeClr val="tx1"/>
                </a:solidFill>
                <a:latin typeface="+mn-lt"/>
                <a:ea typeface="+mn-ea"/>
                <a:cs typeface="+mn-cs"/>
              </a:rPr>
              <a:t>indepth</a:t>
            </a:r>
            <a:r>
              <a:rPr lang="en-US" sz="1200" kern="1200" dirty="0" smtClean="0">
                <a:solidFill>
                  <a:schemeClr val="tx1"/>
                </a:solidFill>
                <a:latin typeface="+mn-lt"/>
                <a:ea typeface="+mn-ea"/>
                <a:cs typeface="+mn-cs"/>
              </a:rPr>
              <a:t> information we have the ability to present either summary or detailed information. </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your CTSA or organization is like ours, you will want to </a:t>
            </a:r>
            <a:r>
              <a:rPr lang="en-US" sz="1200" b="1" kern="1200" dirty="0" smtClean="0">
                <a:solidFill>
                  <a:schemeClr val="tx1"/>
                </a:solidFill>
                <a:latin typeface="+mn-lt"/>
                <a:ea typeface="+mn-ea"/>
                <a:cs typeface="+mn-cs"/>
              </a:rPr>
              <a:t>present the data in multiple forms.</a:t>
            </a:r>
            <a:r>
              <a:rPr lang="en-US" sz="1200" kern="1200" dirty="0" smtClean="0">
                <a:solidFill>
                  <a:schemeClr val="tx1"/>
                </a:solidFill>
                <a:latin typeface="+mn-lt"/>
                <a:ea typeface="+mn-ea"/>
                <a:cs typeface="+mn-cs"/>
              </a:rPr>
              <a:t>  For some audiences it makes sense to have a stand-alone story (for example, for a newsletter), for other audiences that want more evidence, (for example, in meetings with program leadership or funders), it is useful to take a more structured approach. </a:t>
            </a:r>
            <a:endParaRPr lang="en-US" sz="1200" kern="1200" dirty="0">
              <a:solidFill>
                <a:schemeClr val="tx1"/>
              </a:solidFill>
              <a:latin typeface="+mn-lt"/>
              <a:ea typeface="+mn-ea"/>
              <a:cs typeface="+mn-cs"/>
            </a:endParaRP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148CE-03B6-4828-BEE4-6A273495A98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mn-lt"/>
                <a:ea typeface="+mn-ea"/>
                <a:cs typeface="+mn-cs"/>
              </a:rPr>
              <a:t>Here’s an example of a story of impact.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 was used by the UC Davis Western Center for Agriculture Health and Safety to demonstrate their impact for (National Institute for Occupational Safety and Health) NIOSH, their federal funding agency.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strengths are it is well designed, easy to skim. Especially strong for lay audiences or stakeholders, who just want a brief overview.</a:t>
            </a:r>
          </a:p>
          <a:p>
            <a:pPr lvl="0"/>
            <a:r>
              <a:rPr lang="en-US" sz="1200" kern="1200" dirty="0" smtClean="0">
                <a:solidFill>
                  <a:schemeClr val="tx1"/>
                </a:solidFill>
                <a:latin typeface="+mn-lt"/>
                <a:ea typeface="+mn-ea"/>
                <a:cs typeface="+mn-cs"/>
              </a:rPr>
              <a:t>The  weakness is that it is a single story and it is summarized data so it lacks rich details. </a:t>
            </a:r>
          </a:p>
          <a:p>
            <a:pPr marL="228600" indent="-228600" eaLnBrk="1" hangingPunct="1">
              <a:spcBef>
                <a:spcPct val="0"/>
              </a:spcBef>
              <a:buFontTx/>
              <a:buAutoNum type="arabicParenR"/>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7DFC2-1435-431F-9F18-1C392CA1DDE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 Here’s a second example, that comes from Brinkerhoff’s Success Case Method. It is probably stronger for an internal audience because it has more details, but it still has the weakness of being both a stand alone document and summarized data. </a:t>
            </a:r>
            <a:endParaRPr lang="en-US" sz="1200" kern="1200" dirty="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68118-44AB-459C-83CA-3E4310B0ADC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challenge with these traditional representations of success is that while they present individual stories, they can also leave out the broader picture—they present the close-up view of a program success—the birds on a wire--but often fail to provide a distant view—where the wire is located. </a:t>
            </a:r>
          </a:p>
          <a:p>
            <a:pPr marL="228600" indent="-228600"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3F5EB-3C29-4AD7-A8C9-5F23A149FCC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Or put in a more academic way….</a:t>
            </a:r>
            <a:endParaRPr lang="en-US" dirty="0" smtClean="0"/>
          </a:p>
        </p:txBody>
      </p:sp>
      <p:sp>
        <p:nvSpPr>
          <p:cNvPr id="4" name="Slide Number Placeholder 3"/>
          <p:cNvSpPr>
            <a:spLocks noGrp="1"/>
          </p:cNvSpPr>
          <p:nvPr>
            <p:ph type="sldNum" sz="quarter" idx="5"/>
          </p:nvPr>
        </p:nvSpPr>
        <p:spPr/>
        <p:txBody>
          <a:bodyPr/>
          <a:lstStyle/>
          <a:p>
            <a:pPr>
              <a:defRPr/>
            </a:pPr>
            <a:fld id="{5A015659-DBE9-4E5D-8E30-CA3C37BA080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we have begun to </a:t>
            </a:r>
            <a:r>
              <a:rPr lang="en-US" sz="1200" b="1" kern="1200" dirty="0" smtClean="0">
                <a:solidFill>
                  <a:schemeClr val="tx1"/>
                </a:solidFill>
                <a:latin typeface="+mn-lt"/>
                <a:ea typeface="+mn-ea"/>
                <a:cs typeface="+mn-cs"/>
              </a:rPr>
              <a:t>explore ways to combine stories of impact with broader themes or themes we see across cases, so that we can represent both the specific details and the broader context of success stories.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Before I get into the specific examples</a:t>
            </a:r>
            <a:r>
              <a:rPr lang="en-US" sz="1200" kern="1200" dirty="0" smtClean="0">
                <a:solidFill>
                  <a:schemeClr val="tx1"/>
                </a:solidFill>
                <a:latin typeface="+mn-lt"/>
                <a:ea typeface="+mn-ea"/>
                <a:cs typeface="+mn-cs"/>
              </a:rPr>
              <a:t>, I should acknowledge that we are still in the process of developing these representations. The data I am presenting is hypothetical, so the focus should be on the ideas of how we are presenting the stories and themes together rather than the data. </a:t>
            </a:r>
          </a:p>
          <a:p>
            <a:pPr eaLnBrk="1" hangingPunct="1">
              <a:spcAft>
                <a:spcPts val="3000"/>
              </a:spcAft>
              <a:defRPr/>
            </a:pPr>
            <a:endParaRPr lang="en-US" dirty="0" smtClean="0">
              <a:solidFill>
                <a:schemeClr val="accent1">
                  <a:lumMod val="50000"/>
                </a:schemeClr>
              </a:solidFill>
              <a:latin typeface="Trebuchet MS" pitchFamily="34" charset="0"/>
              <a:ea typeface="Verdana" pitchFamily="34" charset="0"/>
              <a:cs typeface="Verdana" pitchFamily="34" charset="0"/>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E210B-16E4-4F06-8AB8-4D76F47D4B5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One way to combine stories and variables is through Matrices. </a:t>
            </a:r>
          </a:p>
          <a:p>
            <a:endParaRPr lang="en-US" dirty="0"/>
          </a:p>
        </p:txBody>
      </p:sp>
      <p:sp>
        <p:nvSpPr>
          <p:cNvPr id="4" name="Slide Number Placeholder 3"/>
          <p:cNvSpPr>
            <a:spLocks noGrp="1"/>
          </p:cNvSpPr>
          <p:nvPr>
            <p:ph type="sldNum" sz="quarter" idx="10"/>
          </p:nvPr>
        </p:nvSpPr>
        <p:spPr/>
        <p:txBody>
          <a:bodyPr/>
          <a:lstStyle/>
          <a:p>
            <a:pPr>
              <a:defRPr/>
            </a:pPr>
            <a:fld id="{0E8B4D64-96FF-4488-90EE-86D39588B3A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034142-D63B-4E25-9BC1-76B43D85E5DD}"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CF22-2595-4582-A8B1-B34F9F29CCA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96FC4-F5E0-4660-A078-31FE5481C1FD}"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C6136-08E7-44A6-9AE9-17F3F0C6F53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52B512-8A47-4B95-B974-6BF9A4F6804C}"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4D9A-78C0-4446-A3A1-8CF26A5444E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TSC header (medium).jpg"/>
          <p:cNvPicPr>
            <a:picLocks noChangeAspect="1"/>
          </p:cNvPicPr>
          <p:nvPr userDrawn="1"/>
        </p:nvPicPr>
        <p:blipFill>
          <a:blip r:embed="rId2" cstate="print"/>
          <a:srcRect/>
          <a:stretch>
            <a:fillRect/>
          </a:stretch>
        </p:blipFill>
        <p:spPr bwMode="auto">
          <a:xfrm>
            <a:off x="0" y="236538"/>
            <a:ext cx="9144000" cy="10191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sz="3600" b="1" i="0">
                <a:solidFill>
                  <a:srgbClr val="002666"/>
                </a:solidFill>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08393"/>
            <a:ext cx="6400800" cy="1752600"/>
          </a:xfrm>
        </p:spPr>
        <p:txBody>
          <a:bodyPr/>
          <a:lstStyle>
            <a:lvl1pPr marL="0" indent="0" algn="ctr">
              <a:buNone/>
              <a:defRPr b="0" i="0">
                <a:solidFill>
                  <a:srgbClr val="0080B2"/>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descr="CTSC header small_1.jpg"/>
          <p:cNvPicPr>
            <a:picLocks noChangeAspect="1"/>
          </p:cNvPicPr>
          <p:nvPr userDrawn="1"/>
        </p:nvPicPr>
        <p:blipFill>
          <a:blip r:embed="rId2" cstate="print"/>
          <a:srcRect/>
          <a:stretch>
            <a:fillRect/>
          </a:stretch>
        </p:blipFill>
        <p:spPr bwMode="auto">
          <a:xfrm>
            <a:off x="-3175" y="6402388"/>
            <a:ext cx="9137650" cy="468312"/>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1549271"/>
            <a:ext cx="8229600" cy="290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776F4B62-A996-47D0-9325-730DA7B086A8}" type="datetimeFigureOut">
              <a:rPr lang="en-US"/>
              <a:pPr>
                <a:defRPr/>
              </a:pPr>
              <a:t>10/29/2012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861BD41B-EBC3-499D-9AF6-2293B2F17337}"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286000"/>
            <a:ext cx="36195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2286000"/>
            <a:ext cx="36195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495800"/>
            <a:ext cx="36195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95A9A9-F40E-4314-A3CB-80C416897FF2}"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A57D2-2940-4DAB-9670-DBCF325B9E5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D99AAF-38E6-4EFB-8180-AACAB79E688F}"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3247B-60A2-433A-96D4-E29F2711E72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C80389-DDA7-41E2-ADFE-D928EFA1963F}"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D0AF81-5535-449D-AF46-6A4E97E34C4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3127DE-4C98-4EAC-B71A-5250F9D7B3D9}" type="datetimeFigureOut">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04C8D0-63BB-4278-8819-C396149814E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B6948E-C6EE-4560-98B6-436BD0AC0047}" type="datetimeFigureOut">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A532CC-1843-48B1-A922-C336AF8E044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984D5E-121D-4CBD-B986-1EB63C436697}" type="datetimeFigureOut">
              <a:rPr lang="en-US"/>
              <a:pPr>
                <a:defRPr/>
              </a:pPr>
              <a:t>10/29/2012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2EFF64-BC86-4370-89F4-53C1FB3A738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A5A239-7FD6-41C1-A73E-668BFFE0B8B8}"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4F2391-E63C-4546-9854-B05BF3F384D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5BC76B-0BEE-4069-A0BC-7BABE832F282}"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8DF30B-7013-4E4A-A65A-C5813563F01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DD3C177-CD22-4BDC-8494-5FACBD3F373B}" type="datetimeFigureOut">
              <a:rPr lang="en-US"/>
              <a:pPr>
                <a:defRPr/>
              </a:pPr>
              <a:t>10/29/2012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85766F5-7F1C-42F7-BC8A-5DC55EB879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3"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6" descr="CTSC header small_1.jpg"/>
          <p:cNvPicPr>
            <a:picLocks noChangeAspect="1"/>
          </p:cNvPicPr>
          <p:nvPr userDrawn="1"/>
        </p:nvPicPr>
        <p:blipFill>
          <a:blip r:embed="rId7" cstate="print"/>
          <a:srcRect/>
          <a:stretch>
            <a:fillRect/>
          </a:stretch>
        </p:blipFill>
        <p:spPr bwMode="auto">
          <a:xfrm>
            <a:off x="9525" y="6389688"/>
            <a:ext cx="9137650" cy="469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4" r:id="rId1"/>
    <p:sldLayoutId id="2147483831" r:id="rId2"/>
    <p:sldLayoutId id="2147483835" r:id="rId3"/>
    <p:sldLayoutId id="2147483836" r:id="rId4"/>
    <p:sldLayoutId id="2147483832" r:id="rId5"/>
  </p:sldLayoutIdLst>
  <p:transition/>
  <p:txStyles>
    <p:titleStyle>
      <a:lvl1pPr algn="ctr" defTabSz="457200" rtl="0" eaLnBrk="0" fontAlgn="base" hangingPunct="0">
        <a:spcBef>
          <a:spcPct val="0"/>
        </a:spcBef>
        <a:spcAft>
          <a:spcPct val="0"/>
        </a:spcAft>
        <a:defRPr sz="3600" b="1" kern="1200">
          <a:solidFill>
            <a:srgbClr val="BF9900"/>
          </a:solidFill>
          <a:effectLst>
            <a:outerShdw blurRad="38100" dist="38100" dir="2700000" algn="tl">
              <a:srgbClr val="000000">
                <a:alpha val="43137"/>
              </a:srgbClr>
            </a:outerShdw>
          </a:effectLst>
          <a:latin typeface="Verdana"/>
          <a:ea typeface="Verdana" pitchFamily="34" charset="0"/>
          <a:cs typeface="Verdana"/>
        </a:defRPr>
      </a:lvl1pPr>
      <a:lvl2pPr algn="ctr" defTabSz="457200" rtl="0" eaLnBrk="0" fontAlgn="base" hangingPunct="0">
        <a:spcBef>
          <a:spcPct val="0"/>
        </a:spcBef>
        <a:spcAft>
          <a:spcPct val="0"/>
        </a:spcAft>
        <a:defRPr sz="3600" b="1">
          <a:solidFill>
            <a:srgbClr val="BF9900"/>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600" b="1">
          <a:solidFill>
            <a:srgbClr val="BF9900"/>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600" b="1">
          <a:solidFill>
            <a:srgbClr val="BF9900"/>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600" b="1">
          <a:solidFill>
            <a:srgbClr val="BF9900"/>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Clr>
          <a:srgbClr val="C89D00"/>
        </a:buClr>
        <a:buFont typeface="Wingdings" pitchFamily="2" charset="2"/>
        <a:buChar char="§"/>
        <a:defRPr sz="2800" b="1" kern="1200">
          <a:solidFill>
            <a:srgbClr val="002666"/>
          </a:solidFill>
          <a:latin typeface="Verdana"/>
          <a:ea typeface="Verdana" pitchFamily="34" charset="0"/>
          <a:cs typeface="Verdana"/>
        </a:defRPr>
      </a:lvl1pPr>
      <a:lvl2pPr marL="742950" indent="-285750" algn="l" defTabSz="457200" rtl="0" eaLnBrk="0" fontAlgn="base" hangingPunct="0">
        <a:spcBef>
          <a:spcPct val="20000"/>
        </a:spcBef>
        <a:spcAft>
          <a:spcPct val="0"/>
        </a:spcAft>
        <a:buClr>
          <a:srgbClr val="C89D00"/>
        </a:buClr>
        <a:buFont typeface="Arial" charset="0"/>
        <a:buChar char="–"/>
        <a:defRPr sz="2400" kern="1200">
          <a:solidFill>
            <a:srgbClr val="002666"/>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rgbClr val="C89D00"/>
        </a:buClr>
        <a:buFont typeface="Arial" charset="0"/>
        <a:buChar char="•"/>
        <a:defRPr sz="2000" kern="1200">
          <a:solidFill>
            <a:srgbClr val="002666"/>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rgbClr val="C89D00"/>
        </a:buClr>
        <a:buFont typeface="Arial" charset="0"/>
        <a:buChar char="–"/>
        <a:defRPr kern="1200">
          <a:solidFill>
            <a:srgbClr val="002666"/>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rgbClr val="C89D00"/>
        </a:buClr>
        <a:buFont typeface="Arial" charset="0"/>
        <a:buChar char="»"/>
        <a:defRPr kern="1200">
          <a:solidFill>
            <a:srgbClr val="002666"/>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0825" y="228600"/>
            <a:ext cx="7772400" cy="1470025"/>
          </a:xfrm>
        </p:spPr>
        <p:txBody>
          <a:bodyPr rtlCol="0">
            <a:normAutofit fontScale="90000"/>
          </a:bodyPr>
          <a:lstStyle/>
          <a:p>
            <a:pPr algn="l" eaLnBrk="1" fontAlgn="auto" hangingPunct="1">
              <a:spcAft>
                <a:spcPts val="0"/>
              </a:spcAft>
              <a:defRPr/>
            </a:pPr>
            <a:r>
              <a:rPr lang="en-US" dirty="0" smtClean="0">
                <a:solidFill>
                  <a:schemeClr val="accent1">
                    <a:lumMod val="50000"/>
                  </a:schemeClr>
                </a:solidFill>
                <a:latin typeface="Trebuchet MS" pitchFamily="34" charset="0"/>
              </a:rPr>
              <a:t>Communicating Success Case Studies in Complex Organizations</a:t>
            </a:r>
          </a:p>
        </p:txBody>
      </p:sp>
      <p:sp>
        <p:nvSpPr>
          <p:cNvPr id="6147" name="Subtitle 2"/>
          <p:cNvSpPr>
            <a:spLocks noGrp="1"/>
          </p:cNvSpPr>
          <p:nvPr>
            <p:ph type="subTitle" idx="4294967295"/>
          </p:nvPr>
        </p:nvSpPr>
        <p:spPr>
          <a:xfrm>
            <a:off x="4267200" y="2362200"/>
            <a:ext cx="4876800" cy="1752600"/>
          </a:xfrm>
        </p:spPr>
        <p:txBody>
          <a:bodyPr/>
          <a:lstStyle/>
          <a:p>
            <a:pPr eaLnBrk="1" hangingPunct="1">
              <a:spcBef>
                <a:spcPct val="0"/>
              </a:spcBef>
              <a:buFont typeface="Arial" charset="0"/>
              <a:buNone/>
              <a:defRPr/>
            </a:pPr>
            <a:r>
              <a:rPr lang="en-US" sz="2800" dirty="0" smtClean="0">
                <a:solidFill>
                  <a:srgbClr val="AB8235"/>
                </a:solidFill>
                <a:latin typeface="Trebuchet MS" pitchFamily="34" charset="0"/>
              </a:rPr>
              <a:t>Stuart Henderson, PhD</a:t>
            </a:r>
          </a:p>
          <a:p>
            <a:pPr eaLnBrk="1" hangingPunct="1">
              <a:spcBef>
                <a:spcPct val="0"/>
              </a:spcBef>
              <a:spcAft>
                <a:spcPts val="1200"/>
              </a:spcAft>
              <a:buFont typeface="Arial" charset="0"/>
              <a:buNone/>
              <a:defRPr/>
            </a:pPr>
            <a:r>
              <a:rPr lang="en-US" sz="2800" dirty="0" smtClean="0">
                <a:solidFill>
                  <a:srgbClr val="AB8235"/>
                </a:solidFill>
                <a:latin typeface="Trebuchet MS" pitchFamily="34" charset="0"/>
              </a:rPr>
              <a:t>Julie Rainwater, PhD</a:t>
            </a:r>
          </a:p>
          <a:p>
            <a:pPr marL="55563" indent="4763" eaLnBrk="1" hangingPunct="1">
              <a:spcBef>
                <a:spcPct val="0"/>
              </a:spcBef>
              <a:buFont typeface="Arial" charset="0"/>
              <a:buNone/>
              <a:defRPr/>
            </a:pPr>
            <a:r>
              <a:rPr lang="en-US" sz="2600" dirty="0" smtClean="0">
                <a:solidFill>
                  <a:srgbClr val="AB8235"/>
                </a:solidFill>
                <a:latin typeface="Trebuchet MS" pitchFamily="34" charset="0"/>
              </a:rPr>
              <a:t>University of California, Davis</a:t>
            </a:r>
          </a:p>
          <a:p>
            <a:pPr marL="347663" indent="0" eaLnBrk="1" hangingPunct="1">
              <a:spcBef>
                <a:spcPct val="0"/>
              </a:spcBef>
              <a:buFont typeface="Arial" charset="0"/>
              <a:buNone/>
              <a:defRPr/>
            </a:pPr>
            <a:r>
              <a:rPr lang="en-US" sz="2200" dirty="0" smtClean="0">
                <a:solidFill>
                  <a:srgbClr val="AB8235"/>
                </a:solidFill>
                <a:latin typeface="Trebuchet MS" pitchFamily="34" charset="0"/>
              </a:rPr>
              <a:t>Clinical and Translational Science Center &amp; Schools of Health Evaluation Program</a:t>
            </a:r>
          </a:p>
        </p:txBody>
      </p:sp>
      <p:sp>
        <p:nvSpPr>
          <p:cNvPr id="6148" name="TextBox 3"/>
          <p:cNvSpPr txBox="1">
            <a:spLocks noChangeArrowheads="1"/>
          </p:cNvSpPr>
          <p:nvPr/>
        </p:nvSpPr>
        <p:spPr bwMode="auto">
          <a:xfrm>
            <a:off x="228600" y="5334000"/>
            <a:ext cx="4648200" cy="1323975"/>
          </a:xfrm>
          <a:prstGeom prst="rect">
            <a:avLst/>
          </a:prstGeom>
          <a:noFill/>
          <a:ln w="9525">
            <a:noFill/>
            <a:miter lim="800000"/>
            <a:headEnd/>
            <a:tailEnd/>
          </a:ln>
        </p:spPr>
        <p:txBody>
          <a:bodyPr>
            <a:spAutoFit/>
          </a:bodyPr>
          <a:lstStyle/>
          <a:p>
            <a:pPr>
              <a:defRPr/>
            </a:pPr>
            <a:r>
              <a:rPr lang="en-US" sz="2000" dirty="0">
                <a:solidFill>
                  <a:srgbClr val="002060"/>
                </a:solidFill>
                <a:latin typeface="Trebuchet MS" pitchFamily="34" charset="0"/>
              </a:rPr>
              <a:t>American Evaluation Association </a:t>
            </a:r>
          </a:p>
          <a:p>
            <a:pPr>
              <a:defRPr/>
            </a:pPr>
            <a:r>
              <a:rPr lang="en-US" sz="2000" dirty="0">
                <a:solidFill>
                  <a:srgbClr val="002060"/>
                </a:solidFill>
                <a:latin typeface="Trebuchet MS" pitchFamily="34" charset="0"/>
              </a:rPr>
              <a:t>Annual Meeting 2012</a:t>
            </a:r>
          </a:p>
          <a:p>
            <a:pPr>
              <a:defRPr/>
            </a:pPr>
            <a:r>
              <a:rPr lang="en-US" sz="2000" dirty="0">
                <a:solidFill>
                  <a:srgbClr val="002060"/>
                </a:solidFill>
                <a:latin typeface="Trebuchet MS" pitchFamily="34" charset="0"/>
              </a:rPr>
              <a:t>Minneapolis, MN</a:t>
            </a:r>
          </a:p>
          <a:p>
            <a:pPr>
              <a:defRPr/>
            </a:pPr>
            <a:r>
              <a:rPr lang="en-US" sz="2000" dirty="0">
                <a:solidFill>
                  <a:srgbClr val="002060"/>
                </a:solidFill>
                <a:latin typeface="Trebuchet MS" pitchFamily="34" charset="0"/>
              </a:rPr>
              <a:t>October 27, 2012</a:t>
            </a:r>
          </a:p>
        </p:txBody>
      </p:sp>
      <p:pic>
        <p:nvPicPr>
          <p:cNvPr id="12293" name="Picture 4" descr="6984394425_edfa40f59c_o.jpg"/>
          <p:cNvPicPr>
            <a:picLocks noChangeAspect="1"/>
          </p:cNvPicPr>
          <p:nvPr/>
        </p:nvPicPr>
        <p:blipFill>
          <a:blip r:embed="rId3" cstate="print"/>
          <a:srcRect/>
          <a:stretch>
            <a:fillRect/>
          </a:stretch>
        </p:blipFill>
        <p:spPr bwMode="auto">
          <a:xfrm>
            <a:off x="342900" y="1752600"/>
            <a:ext cx="3429000" cy="3413125"/>
          </a:xfrm>
          <a:prstGeom prst="rect">
            <a:avLst/>
          </a:prstGeom>
          <a:noFill/>
          <a:ln w="9525">
            <a:noFill/>
            <a:miter lim="800000"/>
            <a:headEnd/>
            <a:tailEnd/>
          </a:ln>
        </p:spPr>
      </p:pic>
      <p:sp>
        <p:nvSpPr>
          <p:cNvPr id="6" name="TextBox 5"/>
          <p:cNvSpPr txBox="1"/>
          <p:nvPr/>
        </p:nvSpPr>
        <p:spPr>
          <a:xfrm>
            <a:off x="381000" y="4876800"/>
            <a:ext cx="957313" cy="261610"/>
          </a:xfrm>
          <a:prstGeom prst="rect">
            <a:avLst/>
          </a:prstGeom>
          <a:noFill/>
        </p:spPr>
        <p:txBody>
          <a:bodyPr wrap="none" rtlCol="0">
            <a:spAutoFit/>
          </a:bodyPr>
          <a:lstStyle/>
          <a:p>
            <a:r>
              <a:rPr lang="en-US" sz="1100" dirty="0" err="1" smtClean="0">
                <a:latin typeface="+mn-lt"/>
              </a:rPr>
              <a:t>h.kopdelaney</a:t>
            </a:r>
            <a:endParaRPr lang="en-US" sz="1100"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08013" y="136525"/>
          <a:ext cx="8078787" cy="6634163"/>
        </p:xfrm>
        <a:graphic>
          <a:graphicData uri="http://schemas.openxmlformats.org/presentationml/2006/ole">
            <p:oleObj spid="_x0000_s1026" name="SmartDraw" r:id="rId4" imgW="5739120" imgH="4713480" progId="SmartDraw.2">
              <p:embed/>
            </p:oleObj>
          </a:graphicData>
        </a:graphic>
      </p:graphicFrame>
      <p:sp>
        <p:nvSpPr>
          <p:cNvPr id="3" name="Right Arrow 2"/>
          <p:cNvSpPr/>
          <p:nvPr/>
        </p:nvSpPr>
        <p:spPr>
          <a:xfrm rot="1313327">
            <a:off x="2417270" y="164910"/>
            <a:ext cx="978408" cy="484632"/>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704501">
            <a:off x="27830" y="275175"/>
            <a:ext cx="978408" cy="484632"/>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8226598">
            <a:off x="7647830" y="275176"/>
            <a:ext cx="978408" cy="484632"/>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08013" y="136525"/>
          <a:ext cx="8078787" cy="6634163"/>
        </p:xfrm>
        <a:graphic>
          <a:graphicData uri="http://schemas.openxmlformats.org/presentationml/2006/ole">
            <p:oleObj spid="_x0000_s2050" name="SmartDraw" r:id="rId4" imgW="5739120" imgH="4713480" progId="SmartDraw.2">
              <p:embed/>
            </p:oleObj>
          </a:graphicData>
        </a:graphic>
      </p:graphicFrame>
      <p:sp>
        <p:nvSpPr>
          <p:cNvPr id="4" name="Right Arrow 3"/>
          <p:cNvSpPr/>
          <p:nvPr/>
        </p:nvSpPr>
        <p:spPr>
          <a:xfrm rot="14823244">
            <a:off x="5027913" y="5372483"/>
            <a:ext cx="735668" cy="484632"/>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533400" y="1676400"/>
            <a:ext cx="8053388" cy="3540125"/>
          </a:xfrm>
          <a:prstGeom prst="rect">
            <a:avLst/>
          </a:prstGeom>
          <a:noFill/>
          <a:ln w="9525">
            <a:noFill/>
            <a:miter lim="800000"/>
            <a:headEnd/>
            <a:tailEnd/>
          </a:ln>
        </p:spPr>
        <p:txBody>
          <a:bodyPr>
            <a:spAutoFit/>
          </a:bodyPr>
          <a:lstStyle/>
          <a:p>
            <a:r>
              <a:rPr lang="en-US" sz="2800">
                <a:solidFill>
                  <a:srgbClr val="002060"/>
                </a:solidFill>
                <a:latin typeface="Trebuchet MS" pitchFamily="34" charset="0"/>
              </a:rPr>
              <a:t>“[I received] a career development award, mentorship, grant-writing support, and opportunities to present research and obtain directed feedback from peers at a critically important time, early in [my] career development.”</a:t>
            </a:r>
          </a:p>
          <a:p>
            <a:r>
              <a:rPr lang="en-US" sz="2800">
                <a:solidFill>
                  <a:srgbClr val="002060"/>
                </a:solidFill>
                <a:latin typeface="Trebuchet MS" pitchFamily="34" charset="0"/>
              </a:rPr>
              <a:t>							-- Iv 3 </a:t>
            </a:r>
          </a:p>
          <a:p>
            <a:r>
              <a:rPr lang="en-US" sz="2800">
                <a:solidFill>
                  <a:srgbClr val="002060"/>
                </a:solidFill>
                <a:latin typeface="Verdana" pitchFamily="34" charset="0"/>
              </a:rPr>
              <a:t>						</a:t>
            </a:r>
          </a:p>
        </p:txBody>
      </p:sp>
      <p:sp>
        <p:nvSpPr>
          <p:cNvPr id="3" name="TextBox 2"/>
          <p:cNvSpPr txBox="1"/>
          <p:nvPr/>
        </p:nvSpPr>
        <p:spPr>
          <a:xfrm>
            <a:off x="533400" y="685800"/>
            <a:ext cx="3487738" cy="584200"/>
          </a:xfrm>
          <a:prstGeom prst="rect">
            <a:avLst/>
          </a:prstGeom>
          <a:noFill/>
        </p:spPr>
        <p:txBody>
          <a:bodyPr wrap="none">
            <a:spAutoFit/>
          </a:bodyPr>
          <a:lstStyle/>
          <a:p>
            <a:pPr>
              <a:defRPr/>
            </a:pPr>
            <a:r>
              <a:rPr lang="en-US" sz="3200" dirty="0">
                <a:solidFill>
                  <a:schemeClr val="accent1">
                    <a:lumMod val="50000"/>
                  </a:schemeClr>
                </a:solidFill>
                <a:latin typeface="Trebuchet MS" pitchFamily="34" charset="0"/>
              </a:rPr>
              <a:t>Early Intervention</a:t>
            </a:r>
          </a:p>
        </p:txBody>
      </p:sp>
      <p:sp>
        <p:nvSpPr>
          <p:cNvPr id="4" name="Rectangle 3"/>
          <p:cNvSpPr/>
          <p:nvPr/>
        </p:nvSpPr>
        <p:spPr>
          <a:xfrm>
            <a:off x="4038600" y="685800"/>
            <a:ext cx="914400" cy="457200"/>
          </a:xfrm>
          <a:prstGeom prst="rect">
            <a:avLst/>
          </a:prstGeom>
          <a:solidFill>
            <a:srgbClr val="538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81000" y="914400"/>
            <a:ext cx="4884671" cy="1754326"/>
          </a:xfrm>
          <a:prstGeom prst="rect">
            <a:avLst/>
          </a:prstGeom>
          <a:noFill/>
          <a:ln w="9525">
            <a:noFill/>
            <a:miter lim="800000"/>
            <a:headEnd/>
            <a:tailEnd/>
          </a:ln>
        </p:spPr>
        <p:txBody>
          <a:bodyPr wrap="none">
            <a:spAutoFit/>
          </a:bodyPr>
          <a:lstStyle/>
          <a:p>
            <a:r>
              <a:rPr lang="en-US" sz="3600" dirty="0" smtClean="0">
                <a:solidFill>
                  <a:srgbClr val="002060"/>
                </a:solidFill>
                <a:latin typeface="Trebuchet MS" pitchFamily="34" charset="0"/>
              </a:rPr>
              <a:t>Example 2: </a:t>
            </a:r>
          </a:p>
          <a:p>
            <a:endParaRPr lang="en-US" sz="3600" dirty="0">
              <a:solidFill>
                <a:srgbClr val="002060"/>
              </a:solidFill>
              <a:latin typeface="Trebuchet MS" pitchFamily="34" charset="0"/>
            </a:endParaRPr>
          </a:p>
          <a:p>
            <a:r>
              <a:rPr lang="en-US" sz="3600" dirty="0" smtClean="0">
                <a:solidFill>
                  <a:srgbClr val="002060"/>
                </a:solidFill>
                <a:latin typeface="Trebuchet MS" pitchFamily="34" charset="0"/>
              </a:rPr>
              <a:t>	Thematic Mapping</a:t>
            </a:r>
            <a:endParaRPr lang="en-US" sz="3600" dirty="0">
              <a:solidFill>
                <a:srgbClr val="00206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49238" y="1447800"/>
          <a:ext cx="8894762" cy="4295775"/>
        </p:xfrm>
        <a:graphic>
          <a:graphicData uri="http://schemas.openxmlformats.org/presentationml/2006/ole">
            <p:oleObj spid="_x0000_s4098" name="SmartDraw" r:id="rId4" imgW="6505920" imgH="3142440" progId="SmartDraw.2">
              <p:embed/>
            </p:oleObj>
          </a:graphicData>
        </a:graphic>
      </p:graphicFrame>
      <p:sp>
        <p:nvSpPr>
          <p:cNvPr id="3" name="TextBox 2"/>
          <p:cNvSpPr txBox="1"/>
          <p:nvPr/>
        </p:nvSpPr>
        <p:spPr>
          <a:xfrm>
            <a:off x="228600" y="152400"/>
            <a:ext cx="8672952" cy="584775"/>
          </a:xfrm>
          <a:prstGeom prst="rect">
            <a:avLst/>
          </a:prstGeom>
          <a:noFill/>
        </p:spPr>
        <p:txBody>
          <a:bodyPr wrap="none" rtlCol="0">
            <a:spAutoFit/>
          </a:bodyPr>
          <a:lstStyle/>
          <a:p>
            <a:r>
              <a:rPr lang="en-US" sz="3200" dirty="0" smtClean="0">
                <a:solidFill>
                  <a:srgbClr val="002060"/>
                </a:solidFill>
                <a:latin typeface="Trebuchet MS" pitchFamily="34" charset="0"/>
              </a:rPr>
              <a:t>Themes from Success Case Studies of Trainees</a:t>
            </a:r>
            <a:endParaRPr lang="en-US" sz="3200" dirty="0">
              <a:solidFill>
                <a:srgbClr val="00206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49238" y="1447800"/>
          <a:ext cx="8894762" cy="4295775"/>
        </p:xfrm>
        <a:graphic>
          <a:graphicData uri="http://schemas.openxmlformats.org/presentationml/2006/ole">
            <p:oleObj spid="_x0000_s73730" name="SmartDraw" r:id="rId4" imgW="6505920" imgH="3142440" progId="SmartDraw.2">
              <p:embed/>
            </p:oleObj>
          </a:graphicData>
        </a:graphic>
      </p:graphicFrame>
      <p:sp>
        <p:nvSpPr>
          <p:cNvPr id="3" name="TextBox 2"/>
          <p:cNvSpPr txBox="1"/>
          <p:nvPr/>
        </p:nvSpPr>
        <p:spPr>
          <a:xfrm>
            <a:off x="228600" y="152400"/>
            <a:ext cx="8672952" cy="584775"/>
          </a:xfrm>
          <a:prstGeom prst="rect">
            <a:avLst/>
          </a:prstGeom>
          <a:noFill/>
        </p:spPr>
        <p:txBody>
          <a:bodyPr wrap="none" rtlCol="0">
            <a:spAutoFit/>
          </a:bodyPr>
          <a:lstStyle/>
          <a:p>
            <a:r>
              <a:rPr lang="en-US" sz="3200" dirty="0" smtClean="0">
                <a:solidFill>
                  <a:srgbClr val="002060"/>
                </a:solidFill>
                <a:latin typeface="Trebuchet MS" pitchFamily="34" charset="0"/>
              </a:rPr>
              <a:t>Themes from Success Case Studies of Trainees</a:t>
            </a:r>
            <a:endParaRPr lang="en-US" sz="3200" dirty="0">
              <a:solidFill>
                <a:srgbClr val="002060"/>
              </a:solidFill>
              <a:latin typeface="Trebuchet MS" pitchFamily="34" charset="0"/>
            </a:endParaRPr>
          </a:p>
        </p:txBody>
      </p:sp>
      <p:sp>
        <p:nvSpPr>
          <p:cNvPr id="4" name="Isosceles Triangle 3"/>
          <p:cNvSpPr/>
          <p:nvPr/>
        </p:nvSpPr>
        <p:spPr>
          <a:xfrm rot="19328324">
            <a:off x="4349334" y="5351710"/>
            <a:ext cx="450850" cy="422275"/>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33400" y="762000"/>
            <a:ext cx="7239000" cy="3662541"/>
          </a:xfrm>
          <a:prstGeom prst="rect">
            <a:avLst/>
          </a:prstGeom>
          <a:noFill/>
          <a:ln w="9525">
            <a:noFill/>
            <a:miter lim="800000"/>
            <a:headEnd/>
            <a:tailEnd/>
          </a:ln>
        </p:spPr>
        <p:txBody>
          <a:bodyPr>
            <a:spAutoFit/>
          </a:bodyPr>
          <a:lstStyle/>
          <a:p>
            <a:r>
              <a:rPr lang="en-US" sz="3200" dirty="0" smtClean="0">
                <a:solidFill>
                  <a:srgbClr val="002060"/>
                </a:solidFill>
                <a:latin typeface="Trebuchet MS" pitchFamily="34" charset="0"/>
              </a:rPr>
              <a:t>Planned happenstance: </a:t>
            </a:r>
          </a:p>
          <a:p>
            <a:endParaRPr lang="en-US" sz="3200" dirty="0" smtClean="0">
              <a:latin typeface="Trebuchet MS" pitchFamily="34" charset="0"/>
            </a:endParaRPr>
          </a:p>
          <a:p>
            <a:r>
              <a:rPr lang="en-US" sz="2400" dirty="0" smtClean="0">
                <a:latin typeface="Trebuchet MS" pitchFamily="34" charset="0"/>
              </a:rPr>
              <a:t>“I was attending the graduation of a friend of mine and started a conversation with one of the other guests, who lived on the East Coast. It turned out that he knew of someone in my research field. I contacted the person and we ended up collaborating on a project.” </a:t>
            </a:r>
          </a:p>
          <a:p>
            <a:r>
              <a:rPr lang="en-US" sz="2400" dirty="0">
                <a:latin typeface="Trebuchet MS" pitchFamily="34" charset="0"/>
              </a:rPr>
              <a:t>	</a:t>
            </a:r>
            <a:r>
              <a:rPr lang="en-US" sz="2400" dirty="0" smtClean="0">
                <a:latin typeface="Trebuchet MS" pitchFamily="34" charset="0"/>
              </a:rPr>
              <a:t>				-Interview 9</a:t>
            </a:r>
            <a:endParaRPr lang="en-US" sz="2400" dirty="0">
              <a:latin typeface="Trebuchet MS"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6934200" cy="1975926"/>
          </a:xfrm>
          <a:prstGeom prst="rect">
            <a:avLst/>
          </a:prstGeom>
        </p:spPr>
        <p:txBody>
          <a:bodyPr>
            <a:spAutoFit/>
          </a:bodyPr>
          <a:lstStyle/>
          <a:p>
            <a:pPr eaLnBrk="0" hangingPunct="0">
              <a:spcBef>
                <a:spcPct val="20000"/>
              </a:spcBef>
              <a:buClr>
                <a:srgbClr val="C89D00"/>
              </a:buClr>
              <a:defRPr/>
            </a:pPr>
            <a:r>
              <a:rPr lang="en-US" sz="3600" b="1" dirty="0" smtClean="0">
                <a:solidFill>
                  <a:schemeClr val="accent1">
                    <a:lumMod val="50000"/>
                  </a:schemeClr>
                </a:solidFill>
                <a:latin typeface="Trebuchet MS" pitchFamily="34" charset="0"/>
                <a:ea typeface="Verdana" pitchFamily="34" charset="0"/>
                <a:cs typeface="Verdana" pitchFamily="34" charset="0"/>
              </a:rPr>
              <a:t>Example 3:</a:t>
            </a:r>
          </a:p>
          <a:p>
            <a:pPr eaLnBrk="0" hangingPunct="0">
              <a:spcBef>
                <a:spcPct val="20000"/>
              </a:spcBef>
              <a:buClr>
                <a:srgbClr val="C89D00"/>
              </a:buClr>
              <a:defRPr/>
            </a:pPr>
            <a:endParaRPr lang="en-US" sz="3600" b="1" dirty="0" smtClean="0">
              <a:solidFill>
                <a:schemeClr val="accent1">
                  <a:lumMod val="50000"/>
                </a:schemeClr>
              </a:solidFill>
              <a:latin typeface="Verdana" pitchFamily="34" charset="0"/>
              <a:ea typeface="Verdana" pitchFamily="34" charset="0"/>
              <a:cs typeface="Verdana" pitchFamily="34" charset="0"/>
            </a:endParaRPr>
          </a:p>
          <a:p>
            <a:pPr eaLnBrk="0" hangingPunct="0">
              <a:spcBef>
                <a:spcPct val="20000"/>
              </a:spcBef>
              <a:buClr>
                <a:srgbClr val="C89D00"/>
              </a:buClr>
              <a:defRPr/>
            </a:pPr>
            <a:r>
              <a:rPr lang="en-US" sz="3600" b="1" dirty="0" smtClean="0">
                <a:solidFill>
                  <a:schemeClr val="accent1">
                    <a:lumMod val="50000"/>
                  </a:schemeClr>
                </a:solidFill>
                <a:latin typeface="Verdana" pitchFamily="34" charset="0"/>
                <a:ea typeface="Verdana" pitchFamily="34" charset="0"/>
                <a:cs typeface="Verdana" pitchFamily="34" charset="0"/>
              </a:rPr>
              <a:t>	</a:t>
            </a:r>
            <a:r>
              <a:rPr lang="en-US" sz="3600" b="1" dirty="0" smtClean="0">
                <a:solidFill>
                  <a:schemeClr val="accent1">
                    <a:lumMod val="50000"/>
                  </a:schemeClr>
                </a:solidFill>
                <a:latin typeface="Trebuchet MS" pitchFamily="34" charset="0"/>
                <a:ea typeface="Verdana" pitchFamily="34" charset="0"/>
                <a:cs typeface="Verdana" pitchFamily="34" charset="0"/>
              </a:rPr>
              <a:t>Chronological </a:t>
            </a:r>
            <a:r>
              <a:rPr lang="en-US" sz="3600" b="1" dirty="0">
                <a:solidFill>
                  <a:schemeClr val="accent1">
                    <a:lumMod val="50000"/>
                  </a:schemeClr>
                </a:solidFill>
                <a:latin typeface="Trebuchet MS" pitchFamily="34" charset="0"/>
                <a:ea typeface="Verdana" pitchFamily="34" charset="0"/>
                <a:cs typeface="Verdana" pitchFamily="34" charset="0"/>
              </a:rPr>
              <a:t>Charts*</a:t>
            </a:r>
          </a:p>
        </p:txBody>
      </p:sp>
      <p:sp>
        <p:nvSpPr>
          <p:cNvPr id="3" name="TextBox 2"/>
          <p:cNvSpPr txBox="1"/>
          <p:nvPr/>
        </p:nvSpPr>
        <p:spPr>
          <a:xfrm>
            <a:off x="4876800" y="5638800"/>
            <a:ext cx="4114800" cy="1077218"/>
          </a:xfrm>
          <a:prstGeom prst="rect">
            <a:avLst/>
          </a:prstGeom>
          <a:noFill/>
        </p:spPr>
        <p:txBody>
          <a:bodyPr>
            <a:spAutoFit/>
          </a:bodyPr>
          <a:lstStyle/>
          <a:p>
            <a:pPr>
              <a:defRPr/>
            </a:pPr>
            <a:r>
              <a:rPr lang="en-US" sz="1600" dirty="0" smtClean="0">
                <a:latin typeface="Trebuchet MS" pitchFamily="34" charset="0"/>
              </a:rPr>
              <a:t>*Hiller</a:t>
            </a:r>
            <a:r>
              <a:rPr lang="en-US" sz="1600" dirty="0">
                <a:latin typeface="Trebuchet MS" pitchFamily="34" charset="0"/>
              </a:rPr>
              <a:t>, P. 2011. “Visualizing the Intersection of the Personal and the Social Context.” The Qualitative Report. 16(4):1018-1033.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344488" y="396875"/>
          <a:ext cx="8302625" cy="5800725"/>
        </p:xfrm>
        <a:graphic>
          <a:graphicData uri="http://schemas.openxmlformats.org/presentationml/2006/ole">
            <p:oleObj spid="_x0000_s74754" name="SmartDraw" r:id="rId4" imgW="7577280" imgH="5292720" progId="SmartDraw.2">
              <p:embed/>
            </p:oleObj>
          </a:graphicData>
        </a:graphic>
      </p:graphicFrame>
      <p:sp>
        <p:nvSpPr>
          <p:cNvPr id="3" name="Oval 2"/>
          <p:cNvSpPr/>
          <p:nvPr/>
        </p:nvSpPr>
        <p:spPr>
          <a:xfrm>
            <a:off x="2286000" y="4191000"/>
            <a:ext cx="1752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162800" y="1219200"/>
            <a:ext cx="1752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20306013">
            <a:off x="7903422" y="4658657"/>
            <a:ext cx="978408" cy="484632"/>
          </a:xfrm>
          <a:prstGeom prst="leftArrow">
            <a:avLst/>
          </a:prstGeom>
          <a:solidFill>
            <a:srgbClr val="92D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3355086" cy="646331"/>
          </a:xfrm>
          <a:prstGeom prst="rect">
            <a:avLst/>
          </a:prstGeom>
          <a:noFill/>
        </p:spPr>
        <p:txBody>
          <a:bodyPr wrap="none" rtlCol="0">
            <a:spAutoFit/>
          </a:bodyPr>
          <a:lstStyle/>
          <a:p>
            <a:r>
              <a:rPr lang="en-US" sz="3600" b="1" dirty="0" smtClean="0">
                <a:solidFill>
                  <a:srgbClr val="002060"/>
                </a:solidFill>
                <a:latin typeface="Trebuchet MS" pitchFamily="34" charset="0"/>
              </a:rPr>
              <a:t>Final Thoughts</a:t>
            </a:r>
            <a:endParaRPr lang="en-US" sz="3600" b="1" dirty="0">
              <a:solidFill>
                <a:srgbClr val="002060"/>
              </a:solidFill>
              <a:latin typeface="Trebuchet MS" pitchFamily="34" charset="0"/>
            </a:endParaRPr>
          </a:p>
        </p:txBody>
      </p:sp>
      <p:sp>
        <p:nvSpPr>
          <p:cNvPr id="4" name="TextBox 3"/>
          <p:cNvSpPr txBox="1"/>
          <p:nvPr/>
        </p:nvSpPr>
        <p:spPr>
          <a:xfrm>
            <a:off x="609600" y="1447800"/>
            <a:ext cx="7213000" cy="523220"/>
          </a:xfrm>
          <a:prstGeom prst="rect">
            <a:avLst/>
          </a:prstGeom>
          <a:noFill/>
        </p:spPr>
        <p:txBody>
          <a:bodyPr wrap="none" rtlCol="0">
            <a:spAutoFit/>
          </a:bodyPr>
          <a:lstStyle/>
          <a:p>
            <a:pPr>
              <a:buFont typeface="Arial" pitchFamily="34" charset="0"/>
              <a:buChar char="•"/>
            </a:pPr>
            <a:r>
              <a:rPr lang="en-US" sz="2400" dirty="0" smtClean="0">
                <a:latin typeface="Trebuchet MS" pitchFamily="34" charset="0"/>
              </a:rPr>
              <a:t>  </a:t>
            </a:r>
            <a:r>
              <a:rPr lang="en-US" sz="2800" dirty="0" smtClean="0">
                <a:latin typeface="Trebuchet MS" pitchFamily="34" charset="0"/>
              </a:rPr>
              <a:t>Presentation of success stories important </a:t>
            </a:r>
            <a:endParaRPr lang="en-US" sz="2800" dirty="0">
              <a:latin typeface="Trebuchet MS" pitchFamily="34" charset="0"/>
            </a:endParaRPr>
          </a:p>
        </p:txBody>
      </p:sp>
      <p:sp>
        <p:nvSpPr>
          <p:cNvPr id="5" name="TextBox 4"/>
          <p:cNvSpPr txBox="1"/>
          <p:nvPr/>
        </p:nvSpPr>
        <p:spPr>
          <a:xfrm>
            <a:off x="609600" y="2743200"/>
            <a:ext cx="8001000" cy="1384995"/>
          </a:xfrm>
          <a:prstGeom prst="rect">
            <a:avLst/>
          </a:prstGeom>
          <a:noFill/>
        </p:spPr>
        <p:txBody>
          <a:bodyPr wrap="square" rtlCol="0">
            <a:spAutoFit/>
          </a:bodyPr>
          <a:lstStyle/>
          <a:p>
            <a:pPr marL="285750" indent="-285750">
              <a:buFont typeface="Arial" pitchFamily="34" charset="0"/>
              <a:buChar char="•"/>
            </a:pPr>
            <a:r>
              <a:rPr lang="en-US" sz="2800" dirty="0" smtClean="0">
                <a:latin typeface="Trebuchet MS" pitchFamily="34" charset="0"/>
              </a:rPr>
              <a:t>Consider integrating the depth and nuance of stories with a contextual framing using themes or variables</a:t>
            </a:r>
            <a:endParaRPr lang="en-US" sz="2800" dirty="0">
              <a:latin typeface="Trebuchet MS" pitchFamily="34" charset="0"/>
            </a:endParaRPr>
          </a:p>
        </p:txBody>
      </p:sp>
      <p:sp>
        <p:nvSpPr>
          <p:cNvPr id="7" name="Rectangle 6"/>
          <p:cNvSpPr/>
          <p:nvPr/>
        </p:nvSpPr>
        <p:spPr>
          <a:xfrm>
            <a:off x="609600" y="4800600"/>
            <a:ext cx="7696200" cy="1384995"/>
          </a:xfrm>
          <a:prstGeom prst="rect">
            <a:avLst/>
          </a:prstGeom>
        </p:spPr>
        <p:txBody>
          <a:bodyPr wrap="square">
            <a:spAutoFit/>
          </a:bodyPr>
          <a:lstStyle/>
          <a:p>
            <a:pPr marL="285750" lvl="0" indent="-285750">
              <a:buFont typeface="Arial" pitchFamily="34" charset="0"/>
              <a:buChar char="•"/>
            </a:pPr>
            <a:r>
              <a:rPr lang="en-US" sz="2800" dirty="0" smtClean="0">
                <a:solidFill>
                  <a:prstClr val="black"/>
                </a:solidFill>
                <a:latin typeface="Trebuchet MS" pitchFamily="34" charset="0"/>
              </a:rPr>
              <a:t>Be creative -- Variety of ways to represent stories (including metaphors such as paths, networks, etc.)</a:t>
            </a:r>
            <a:endParaRPr lang="en-US" sz="2800" dirty="0">
              <a:solidFill>
                <a:prstClr val="black"/>
              </a:solidFill>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31775" y="241300"/>
            <a:ext cx="8556625" cy="1200150"/>
          </a:xfrm>
          <a:prstGeom prst="rect">
            <a:avLst/>
          </a:prstGeom>
          <a:noFill/>
          <a:ln w="9525">
            <a:noFill/>
            <a:miter lim="800000"/>
            <a:headEnd/>
            <a:tailEnd/>
          </a:ln>
        </p:spPr>
        <p:txBody>
          <a:bodyPr>
            <a:spAutoFit/>
          </a:bodyPr>
          <a:lstStyle/>
          <a:p>
            <a:pPr>
              <a:defRPr/>
            </a:pPr>
            <a:r>
              <a:rPr lang="en-US" sz="3600" b="1" dirty="0">
                <a:solidFill>
                  <a:schemeClr val="accent1">
                    <a:lumMod val="50000"/>
                  </a:schemeClr>
                </a:solidFill>
                <a:latin typeface="Trebuchet MS" pitchFamily="34" charset="0"/>
              </a:rPr>
              <a:t>Different Approaches for Using Stories in Evaluation </a:t>
            </a:r>
          </a:p>
        </p:txBody>
      </p:sp>
      <p:pic>
        <p:nvPicPr>
          <p:cNvPr id="13315" name="Picture 6" descr="success story cover.jpg"/>
          <p:cNvPicPr>
            <a:picLocks noChangeAspect="1"/>
          </p:cNvPicPr>
          <p:nvPr/>
        </p:nvPicPr>
        <p:blipFill>
          <a:blip r:embed="rId3" cstate="print"/>
          <a:srcRect/>
          <a:stretch>
            <a:fillRect/>
          </a:stretch>
        </p:blipFill>
        <p:spPr bwMode="auto">
          <a:xfrm rot="183044">
            <a:off x="3026497" y="1678242"/>
            <a:ext cx="3074974" cy="4552537"/>
          </a:xfrm>
          <a:prstGeom prst="rect">
            <a:avLst/>
          </a:prstGeom>
          <a:noFill/>
          <a:ln w="9525">
            <a:solidFill>
              <a:schemeClr val="tx1">
                <a:lumMod val="85000"/>
                <a:lumOff val="15000"/>
              </a:schemeClr>
            </a:solidFill>
            <a:miter lim="800000"/>
            <a:headEnd/>
            <a:tailEnd/>
          </a:ln>
        </p:spPr>
      </p:pic>
      <p:pic>
        <p:nvPicPr>
          <p:cNvPr id="13316" name="Picture 5" descr="SCM.jpg"/>
          <p:cNvPicPr>
            <a:picLocks noChangeAspect="1"/>
          </p:cNvPicPr>
          <p:nvPr/>
        </p:nvPicPr>
        <p:blipFill>
          <a:blip r:embed="rId4" cstate="print"/>
          <a:srcRect/>
          <a:stretch>
            <a:fillRect/>
          </a:stretch>
        </p:blipFill>
        <p:spPr bwMode="auto">
          <a:xfrm rot="555818">
            <a:off x="5727700" y="2095500"/>
            <a:ext cx="2711450" cy="4167188"/>
          </a:xfrm>
          <a:prstGeom prst="rect">
            <a:avLst/>
          </a:prstGeom>
          <a:noFill/>
          <a:ln w="9525">
            <a:noFill/>
            <a:miter lim="800000"/>
            <a:headEnd/>
            <a:tailEnd/>
          </a:ln>
        </p:spPr>
      </p:pic>
      <p:pic>
        <p:nvPicPr>
          <p:cNvPr id="13317" name="Picture 6" descr="AI book.jpg"/>
          <p:cNvPicPr>
            <a:picLocks noChangeAspect="1"/>
          </p:cNvPicPr>
          <p:nvPr/>
        </p:nvPicPr>
        <p:blipFill>
          <a:blip r:embed="rId5" cstate="print"/>
          <a:srcRect/>
          <a:stretch>
            <a:fillRect/>
          </a:stretch>
        </p:blipFill>
        <p:spPr bwMode="auto">
          <a:xfrm rot="-631754">
            <a:off x="517525" y="1912938"/>
            <a:ext cx="2989263"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95800"/>
            <a:ext cx="8382000" cy="1905000"/>
          </a:xfrm>
        </p:spPr>
        <p:txBody>
          <a:bodyPr>
            <a:noAutofit/>
          </a:bodyPr>
          <a:lstStyle/>
          <a:p>
            <a:pPr algn="l" eaLnBrk="1" fontAlgn="auto" hangingPunct="1">
              <a:spcBef>
                <a:spcPts val="1200"/>
              </a:spcBef>
              <a:spcAft>
                <a:spcPts val="1200"/>
              </a:spcAft>
              <a:defRPr/>
            </a:pPr>
            <a:r>
              <a:rPr lang="en-US" sz="2000" b="0" dirty="0" smtClean="0">
                <a:solidFill>
                  <a:schemeClr val="accent1">
                    <a:lumMod val="75000"/>
                  </a:schemeClr>
                </a:solidFill>
                <a:effectLst/>
                <a:latin typeface="Calibri" pitchFamily="34" charset="0"/>
                <a:ea typeface="+mj-ea"/>
              </a:rPr>
              <a:t/>
            </a:r>
            <a:br>
              <a:rPr lang="en-US" sz="2000" b="0" dirty="0" smtClean="0">
                <a:solidFill>
                  <a:schemeClr val="accent1">
                    <a:lumMod val="75000"/>
                  </a:schemeClr>
                </a:solidFill>
                <a:effectLst/>
                <a:latin typeface="Calibri" pitchFamily="34" charset="0"/>
                <a:ea typeface="+mj-ea"/>
              </a:rPr>
            </a:br>
            <a:r>
              <a:rPr lang="en-US" sz="2000" b="0" dirty="0" smtClean="0">
                <a:solidFill>
                  <a:schemeClr val="accent1">
                    <a:lumMod val="75000"/>
                  </a:schemeClr>
                </a:solidFill>
                <a:effectLst/>
                <a:latin typeface="Calibri" pitchFamily="34" charset="0"/>
                <a:ea typeface="+mj-ea"/>
              </a:rPr>
              <a:t/>
            </a:r>
            <a:br>
              <a:rPr lang="en-US" sz="2000" b="0" dirty="0" smtClean="0">
                <a:solidFill>
                  <a:schemeClr val="accent1">
                    <a:lumMod val="75000"/>
                  </a:schemeClr>
                </a:solidFill>
                <a:effectLst/>
                <a:latin typeface="Calibri" pitchFamily="34" charset="0"/>
                <a:ea typeface="+mj-ea"/>
              </a:rPr>
            </a:br>
            <a:r>
              <a:rPr lang="en-US" sz="2000" b="0" dirty="0" smtClean="0">
                <a:effectLst/>
                <a:latin typeface="Trebuchet MS" pitchFamily="34" charset="0"/>
              </a:rPr>
              <a:t>The project described was supported by the National Center for Advancing Translational Sciences (NCATS), National Institutes of Health (NIH), through grant #UL1 TR000002.</a:t>
            </a:r>
            <a:endParaRPr lang="en-US" sz="2000" b="0" dirty="0" smtClean="0">
              <a:solidFill>
                <a:schemeClr val="accent1">
                  <a:lumMod val="75000"/>
                </a:schemeClr>
              </a:solidFill>
              <a:effectLst/>
              <a:latin typeface="Trebuchet MS" pitchFamily="34" charset="0"/>
              <a:ea typeface="+mj-ea"/>
            </a:endParaRPr>
          </a:p>
        </p:txBody>
      </p:sp>
      <p:sp>
        <p:nvSpPr>
          <p:cNvPr id="32771" name="TextBox 2"/>
          <p:cNvSpPr txBox="1">
            <a:spLocks noChangeArrowheads="1"/>
          </p:cNvSpPr>
          <p:nvPr/>
        </p:nvSpPr>
        <p:spPr bwMode="auto">
          <a:xfrm>
            <a:off x="457200" y="1219200"/>
            <a:ext cx="2106613" cy="646113"/>
          </a:xfrm>
          <a:prstGeom prst="rect">
            <a:avLst/>
          </a:prstGeom>
          <a:noFill/>
          <a:ln w="9525">
            <a:noFill/>
            <a:miter lim="800000"/>
            <a:headEnd/>
            <a:tailEnd/>
          </a:ln>
        </p:spPr>
        <p:txBody>
          <a:bodyPr wrap="none">
            <a:spAutoFit/>
          </a:bodyPr>
          <a:lstStyle/>
          <a:p>
            <a:r>
              <a:rPr lang="en-US" sz="3600" dirty="0">
                <a:solidFill>
                  <a:srgbClr val="002060"/>
                </a:solidFill>
                <a:latin typeface="Trebuchet MS" pitchFamily="34" charset="0"/>
              </a:rPr>
              <a:t>Contact: </a:t>
            </a:r>
          </a:p>
        </p:txBody>
      </p:sp>
      <p:sp>
        <p:nvSpPr>
          <p:cNvPr id="32772" name="TextBox 3"/>
          <p:cNvSpPr txBox="1">
            <a:spLocks noChangeArrowheads="1"/>
          </p:cNvSpPr>
          <p:nvPr/>
        </p:nvSpPr>
        <p:spPr bwMode="auto">
          <a:xfrm>
            <a:off x="914400" y="1981200"/>
            <a:ext cx="7315200" cy="1938338"/>
          </a:xfrm>
          <a:prstGeom prst="rect">
            <a:avLst/>
          </a:prstGeom>
          <a:noFill/>
          <a:ln w="9525">
            <a:noFill/>
            <a:miter lim="800000"/>
            <a:headEnd/>
            <a:tailEnd/>
          </a:ln>
        </p:spPr>
        <p:txBody>
          <a:bodyPr>
            <a:spAutoFit/>
          </a:bodyPr>
          <a:lstStyle/>
          <a:p>
            <a:r>
              <a:rPr lang="en-US" sz="2400" dirty="0">
                <a:solidFill>
                  <a:srgbClr val="AB8235"/>
                </a:solidFill>
                <a:latin typeface="Trebuchet MS" pitchFamily="34" charset="0"/>
              </a:rPr>
              <a:t>Stuart Henderson </a:t>
            </a:r>
          </a:p>
          <a:p>
            <a:r>
              <a:rPr lang="en-US" sz="2400" dirty="0">
                <a:solidFill>
                  <a:srgbClr val="AB8235"/>
                </a:solidFill>
                <a:latin typeface="Trebuchet MS" pitchFamily="34" charset="0"/>
              </a:rPr>
              <a:t>Associate Director, Evaluation</a:t>
            </a:r>
          </a:p>
          <a:p>
            <a:r>
              <a:rPr lang="en-US" sz="2400" dirty="0">
                <a:solidFill>
                  <a:srgbClr val="AB8235"/>
                </a:solidFill>
                <a:latin typeface="Trebuchet MS" pitchFamily="34" charset="0"/>
              </a:rPr>
              <a:t>UC Davis Clinical and Translational Science Center &amp; Schools of Health Evaluation Program</a:t>
            </a:r>
          </a:p>
          <a:p>
            <a:r>
              <a:rPr lang="en-US" sz="2400" dirty="0" smtClean="0">
                <a:solidFill>
                  <a:srgbClr val="AB8235"/>
                </a:solidFill>
                <a:latin typeface="Trebuchet MS" pitchFamily="34" charset="0"/>
              </a:rPr>
              <a:t>stuart.henderson@ucdmc.ucdavis.edu </a:t>
            </a:r>
            <a:endParaRPr lang="en-US" sz="2400" dirty="0">
              <a:solidFill>
                <a:srgbClr val="AB8235"/>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0"/>
            <a:ext cx="8229600" cy="1143000"/>
          </a:xfrm>
        </p:spPr>
        <p:txBody>
          <a:bodyPr/>
          <a:lstStyle/>
          <a:p>
            <a:pPr algn="l" eaLnBrk="1" hangingPunct="1">
              <a:defRPr/>
            </a:pPr>
            <a:r>
              <a:rPr lang="en-US" sz="4000" b="1" dirty="0" smtClean="0">
                <a:solidFill>
                  <a:schemeClr val="accent1">
                    <a:lumMod val="50000"/>
                  </a:schemeClr>
                </a:solidFill>
                <a:latin typeface="Trebuchet MS" pitchFamily="34" charset="0"/>
                <a:ea typeface="Verdana" pitchFamily="34" charset="0"/>
                <a:cs typeface="Verdana" pitchFamily="34" charset="0"/>
              </a:rPr>
              <a:t>Factors impacting presentation</a:t>
            </a:r>
          </a:p>
        </p:txBody>
      </p:sp>
      <p:sp>
        <p:nvSpPr>
          <p:cNvPr id="5" name="Oval 4"/>
          <p:cNvSpPr/>
          <p:nvPr/>
        </p:nvSpPr>
        <p:spPr>
          <a:xfrm>
            <a:off x="2438400" y="1447800"/>
            <a:ext cx="2647950" cy="914400"/>
          </a:xfrm>
          <a:prstGeom prst="ellipse">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Trebuchet MS" pitchFamily="34" charset="0"/>
              </a:rPr>
              <a:t>Successes </a:t>
            </a:r>
          </a:p>
        </p:txBody>
      </p:sp>
      <p:sp>
        <p:nvSpPr>
          <p:cNvPr id="15364" name="TextBox 5"/>
          <p:cNvSpPr txBox="1">
            <a:spLocks noChangeArrowheads="1"/>
          </p:cNvSpPr>
          <p:nvPr/>
        </p:nvSpPr>
        <p:spPr bwMode="auto">
          <a:xfrm>
            <a:off x="5486400" y="1676400"/>
            <a:ext cx="527050" cy="461963"/>
          </a:xfrm>
          <a:prstGeom prst="rect">
            <a:avLst/>
          </a:prstGeom>
          <a:noFill/>
          <a:ln w="9525">
            <a:noFill/>
            <a:miter lim="800000"/>
            <a:headEnd/>
            <a:tailEnd/>
          </a:ln>
        </p:spPr>
        <p:txBody>
          <a:bodyPr wrap="none">
            <a:spAutoFit/>
          </a:bodyPr>
          <a:lstStyle/>
          <a:p>
            <a:r>
              <a:rPr lang="en-US" sz="2400">
                <a:latin typeface="Verdana" pitchFamily="34" charset="0"/>
              </a:rPr>
              <a:t>vs</a:t>
            </a:r>
          </a:p>
        </p:txBody>
      </p:sp>
      <p:sp>
        <p:nvSpPr>
          <p:cNvPr id="7" name="Oval 6"/>
          <p:cNvSpPr/>
          <p:nvPr/>
        </p:nvSpPr>
        <p:spPr>
          <a:xfrm>
            <a:off x="6248400" y="1524000"/>
            <a:ext cx="2647950" cy="914400"/>
          </a:xfrm>
          <a:prstGeom prst="ellipse">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Trebuchet MS" pitchFamily="34" charset="0"/>
              </a:rPr>
              <a:t>Non-Successes</a:t>
            </a:r>
            <a:r>
              <a:rPr lang="en-US" sz="2400" dirty="0">
                <a:solidFill>
                  <a:schemeClr val="tx1"/>
                </a:solidFill>
                <a:latin typeface="Verdana" pitchFamily="34" charset="0"/>
              </a:rPr>
              <a:t> </a:t>
            </a:r>
          </a:p>
        </p:txBody>
      </p:sp>
      <p:sp>
        <p:nvSpPr>
          <p:cNvPr id="8" name="Rectangle 7"/>
          <p:cNvSpPr/>
          <p:nvPr/>
        </p:nvSpPr>
        <p:spPr>
          <a:xfrm>
            <a:off x="2697163" y="3048000"/>
            <a:ext cx="2130425" cy="128270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Trebuchet MS" pitchFamily="34" charset="0"/>
              </a:rPr>
              <a:t>Summary description</a:t>
            </a:r>
          </a:p>
        </p:txBody>
      </p:sp>
      <p:sp>
        <p:nvSpPr>
          <p:cNvPr id="15367" name="TextBox 9"/>
          <p:cNvSpPr txBox="1">
            <a:spLocks noChangeArrowheads="1"/>
          </p:cNvSpPr>
          <p:nvPr/>
        </p:nvSpPr>
        <p:spPr bwMode="auto">
          <a:xfrm>
            <a:off x="5484813" y="3352800"/>
            <a:ext cx="528637" cy="461963"/>
          </a:xfrm>
          <a:prstGeom prst="rect">
            <a:avLst/>
          </a:prstGeom>
          <a:noFill/>
          <a:ln w="9525">
            <a:noFill/>
            <a:miter lim="800000"/>
            <a:headEnd/>
            <a:tailEnd/>
          </a:ln>
        </p:spPr>
        <p:txBody>
          <a:bodyPr wrap="none">
            <a:spAutoFit/>
          </a:bodyPr>
          <a:lstStyle/>
          <a:p>
            <a:r>
              <a:rPr lang="en-US" sz="2400">
                <a:latin typeface="Verdana" pitchFamily="34" charset="0"/>
              </a:rPr>
              <a:t>vs</a:t>
            </a:r>
          </a:p>
        </p:txBody>
      </p:sp>
      <p:sp>
        <p:nvSpPr>
          <p:cNvPr id="11" name="Rectangle 10"/>
          <p:cNvSpPr/>
          <p:nvPr/>
        </p:nvSpPr>
        <p:spPr>
          <a:xfrm>
            <a:off x="6507163" y="3048000"/>
            <a:ext cx="2130425" cy="1282700"/>
          </a:xfrm>
          <a:prstGeom prst="rect">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Trebuchet MS" pitchFamily="34" charset="0"/>
              </a:rPr>
              <a:t>Thick</a:t>
            </a:r>
          </a:p>
          <a:p>
            <a:pPr algn="ctr" fontAlgn="auto">
              <a:spcBef>
                <a:spcPts val="0"/>
              </a:spcBef>
              <a:spcAft>
                <a:spcPts val="0"/>
              </a:spcAft>
              <a:defRPr/>
            </a:pPr>
            <a:r>
              <a:rPr lang="en-US" sz="2400" dirty="0">
                <a:solidFill>
                  <a:schemeClr val="tx1"/>
                </a:solidFill>
                <a:latin typeface="Trebuchet MS" pitchFamily="34" charset="0"/>
              </a:rPr>
              <a:t>description</a:t>
            </a:r>
          </a:p>
        </p:txBody>
      </p:sp>
      <p:sp>
        <p:nvSpPr>
          <p:cNvPr id="9" name="Isosceles Triangle 8"/>
          <p:cNvSpPr/>
          <p:nvPr/>
        </p:nvSpPr>
        <p:spPr>
          <a:xfrm>
            <a:off x="2581275" y="4876800"/>
            <a:ext cx="2362200" cy="1371600"/>
          </a:xfrm>
          <a:prstGeom prst="triangle">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latin typeface="Trebuchet MS" pitchFamily="34" charset="0"/>
              </a:rPr>
              <a:t>General</a:t>
            </a:r>
          </a:p>
        </p:txBody>
      </p:sp>
      <p:sp>
        <p:nvSpPr>
          <p:cNvPr id="10" name="Isosceles Triangle 9"/>
          <p:cNvSpPr/>
          <p:nvPr/>
        </p:nvSpPr>
        <p:spPr>
          <a:xfrm>
            <a:off x="6543675" y="4800600"/>
            <a:ext cx="2057400" cy="1524000"/>
          </a:xfrm>
          <a:prstGeom prst="triangl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endParaRPr lang="en-US" sz="2400" dirty="0">
              <a:latin typeface="Trebuchet MS" pitchFamily="34" charset="0"/>
            </a:endParaRPr>
          </a:p>
        </p:txBody>
      </p:sp>
      <p:sp>
        <p:nvSpPr>
          <p:cNvPr id="15371" name="TextBox 9"/>
          <p:cNvSpPr txBox="1">
            <a:spLocks noChangeArrowheads="1"/>
          </p:cNvSpPr>
          <p:nvPr/>
        </p:nvSpPr>
        <p:spPr bwMode="auto">
          <a:xfrm>
            <a:off x="5484813" y="5257800"/>
            <a:ext cx="528637" cy="461963"/>
          </a:xfrm>
          <a:prstGeom prst="rect">
            <a:avLst/>
          </a:prstGeom>
          <a:noFill/>
          <a:ln w="9525">
            <a:noFill/>
            <a:miter lim="800000"/>
            <a:headEnd/>
            <a:tailEnd/>
          </a:ln>
        </p:spPr>
        <p:txBody>
          <a:bodyPr wrap="none">
            <a:spAutoFit/>
          </a:bodyPr>
          <a:lstStyle/>
          <a:p>
            <a:r>
              <a:rPr lang="en-US" sz="2400">
                <a:latin typeface="Verdana" pitchFamily="34" charset="0"/>
              </a:rPr>
              <a:t>vs</a:t>
            </a:r>
          </a:p>
        </p:txBody>
      </p:sp>
      <p:sp>
        <p:nvSpPr>
          <p:cNvPr id="15372" name="TextBox 12"/>
          <p:cNvSpPr txBox="1">
            <a:spLocks noChangeArrowheads="1"/>
          </p:cNvSpPr>
          <p:nvPr/>
        </p:nvSpPr>
        <p:spPr bwMode="auto">
          <a:xfrm>
            <a:off x="381000" y="1676400"/>
            <a:ext cx="2014538" cy="461963"/>
          </a:xfrm>
          <a:prstGeom prst="rect">
            <a:avLst/>
          </a:prstGeom>
          <a:noFill/>
          <a:ln w="9525">
            <a:noFill/>
            <a:miter lim="800000"/>
            <a:headEnd/>
            <a:tailEnd/>
          </a:ln>
        </p:spPr>
        <p:txBody>
          <a:bodyPr wrap="none">
            <a:spAutoFit/>
          </a:bodyPr>
          <a:lstStyle/>
          <a:p>
            <a:r>
              <a:rPr lang="en-US" sz="2400" dirty="0">
                <a:latin typeface="Trebuchet MS" pitchFamily="34" charset="0"/>
              </a:rPr>
              <a:t>Type of data:</a:t>
            </a:r>
          </a:p>
        </p:txBody>
      </p:sp>
      <p:sp>
        <p:nvSpPr>
          <p:cNvPr id="15373" name="TextBox 13"/>
          <p:cNvSpPr txBox="1">
            <a:spLocks noChangeArrowheads="1"/>
          </p:cNvSpPr>
          <p:nvPr/>
        </p:nvSpPr>
        <p:spPr bwMode="auto">
          <a:xfrm>
            <a:off x="381000" y="3429000"/>
            <a:ext cx="2201244" cy="461665"/>
          </a:xfrm>
          <a:prstGeom prst="rect">
            <a:avLst/>
          </a:prstGeom>
          <a:noFill/>
          <a:ln w="9525">
            <a:noFill/>
            <a:miter lim="800000"/>
            <a:headEnd/>
            <a:tailEnd/>
          </a:ln>
        </p:spPr>
        <p:txBody>
          <a:bodyPr wrap="none">
            <a:spAutoFit/>
          </a:bodyPr>
          <a:lstStyle/>
          <a:p>
            <a:r>
              <a:rPr lang="en-US" sz="2400" dirty="0" smtClean="0">
                <a:latin typeface="Trebuchet MS" pitchFamily="34" charset="0"/>
              </a:rPr>
              <a:t>Detail </a:t>
            </a:r>
            <a:r>
              <a:rPr lang="en-US" sz="2400" dirty="0">
                <a:latin typeface="Trebuchet MS" pitchFamily="34" charset="0"/>
              </a:rPr>
              <a:t>of data:</a:t>
            </a:r>
          </a:p>
        </p:txBody>
      </p:sp>
      <p:sp>
        <p:nvSpPr>
          <p:cNvPr id="15374" name="TextBox 14"/>
          <p:cNvSpPr txBox="1">
            <a:spLocks noChangeArrowheads="1"/>
          </p:cNvSpPr>
          <p:nvPr/>
        </p:nvSpPr>
        <p:spPr bwMode="auto">
          <a:xfrm>
            <a:off x="457200" y="5334000"/>
            <a:ext cx="1565275" cy="461963"/>
          </a:xfrm>
          <a:prstGeom prst="rect">
            <a:avLst/>
          </a:prstGeom>
          <a:noFill/>
          <a:ln w="9525">
            <a:noFill/>
            <a:miter lim="800000"/>
            <a:headEnd/>
            <a:tailEnd/>
          </a:ln>
        </p:spPr>
        <p:txBody>
          <a:bodyPr wrap="none">
            <a:spAutoFit/>
          </a:bodyPr>
          <a:lstStyle/>
          <a:p>
            <a:r>
              <a:rPr lang="en-US" sz="2400" dirty="0">
                <a:latin typeface="Trebuchet MS" pitchFamily="34" charset="0"/>
              </a:rPr>
              <a:t>Audience:</a:t>
            </a:r>
          </a:p>
        </p:txBody>
      </p:sp>
      <p:sp>
        <p:nvSpPr>
          <p:cNvPr id="15" name="TextBox 14"/>
          <p:cNvSpPr txBox="1"/>
          <p:nvPr/>
        </p:nvSpPr>
        <p:spPr>
          <a:xfrm>
            <a:off x="6867525" y="5657850"/>
            <a:ext cx="1402948" cy="430887"/>
          </a:xfrm>
          <a:prstGeom prst="rect">
            <a:avLst/>
          </a:prstGeom>
          <a:noFill/>
        </p:spPr>
        <p:txBody>
          <a:bodyPr wrap="none" rtlCol="0">
            <a:spAutoFit/>
          </a:bodyPr>
          <a:lstStyle/>
          <a:p>
            <a:r>
              <a:rPr lang="en-US" sz="2200" dirty="0" smtClean="0">
                <a:latin typeface="Trebuchet MS" pitchFamily="34" charset="0"/>
              </a:rPr>
              <a:t>Academic</a:t>
            </a:r>
            <a:endParaRPr lang="en-US" sz="22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67" grpId="0"/>
      <p:bldP spid="11" grpId="0" animBg="1"/>
      <p:bldP spid="9" grpId="0" animBg="1"/>
      <p:bldP spid="10" grpId="0" animBg="1"/>
      <p:bldP spid="15371" grpId="0"/>
      <p:bldP spid="15373" grpId="0"/>
      <p:bldP spid="1537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impact story example.jpg"/>
          <p:cNvPicPr>
            <a:picLocks noChangeAspect="1"/>
          </p:cNvPicPr>
          <p:nvPr/>
        </p:nvPicPr>
        <p:blipFill>
          <a:blip r:embed="rId3" cstate="print"/>
          <a:srcRect/>
          <a:stretch>
            <a:fillRect/>
          </a:stretch>
        </p:blipFill>
        <p:spPr bwMode="auto">
          <a:xfrm>
            <a:off x="3733800" y="152400"/>
            <a:ext cx="5149850" cy="6364288"/>
          </a:xfrm>
          <a:prstGeom prst="rect">
            <a:avLst/>
          </a:prstGeom>
          <a:noFill/>
          <a:ln w="9525">
            <a:noFill/>
            <a:miter lim="800000"/>
            <a:headEnd/>
            <a:tailEnd/>
          </a:ln>
        </p:spPr>
      </p:pic>
      <p:sp>
        <p:nvSpPr>
          <p:cNvPr id="13315" name="TextBox 4"/>
          <p:cNvSpPr txBox="1">
            <a:spLocks noChangeArrowheads="1"/>
          </p:cNvSpPr>
          <p:nvPr/>
        </p:nvSpPr>
        <p:spPr bwMode="auto">
          <a:xfrm>
            <a:off x="152400" y="152400"/>
            <a:ext cx="3546475" cy="830997"/>
          </a:xfrm>
          <a:prstGeom prst="rect">
            <a:avLst/>
          </a:prstGeom>
          <a:noFill/>
          <a:ln w="9525">
            <a:noFill/>
            <a:miter lim="800000"/>
            <a:headEnd/>
            <a:tailEnd/>
          </a:ln>
        </p:spPr>
        <p:txBody>
          <a:bodyPr>
            <a:spAutoFit/>
          </a:bodyPr>
          <a:lstStyle/>
          <a:p>
            <a:pPr eaLnBrk="0" hangingPunct="0">
              <a:spcBef>
                <a:spcPct val="20000"/>
              </a:spcBef>
              <a:buClr>
                <a:srgbClr val="C89D00"/>
              </a:buClr>
              <a:defRPr/>
            </a:pPr>
            <a:r>
              <a:rPr lang="en-US" sz="3000" b="1" dirty="0" smtClean="0">
                <a:solidFill>
                  <a:schemeClr val="accent1">
                    <a:lumMod val="50000"/>
                  </a:schemeClr>
                </a:solidFill>
                <a:latin typeface="Trebuchet MS" pitchFamily="34" charset="0"/>
                <a:ea typeface="Verdana" pitchFamily="34" charset="0"/>
                <a:cs typeface="Verdana" pitchFamily="34" charset="0"/>
              </a:rPr>
              <a:t>Story of Impact</a:t>
            </a:r>
            <a:endParaRPr lang="en-US" sz="3000" b="1" dirty="0">
              <a:solidFill>
                <a:schemeClr val="accent1">
                  <a:lumMod val="50000"/>
                </a:schemeClr>
              </a:solidFill>
              <a:latin typeface="Trebuchet MS" pitchFamily="34" charset="0"/>
              <a:ea typeface="Verdana" pitchFamily="34" charset="0"/>
              <a:cs typeface="Verdana" pitchFamily="34" charset="0"/>
            </a:endParaRPr>
          </a:p>
          <a:p>
            <a:pPr>
              <a:defRPr/>
            </a:pPr>
            <a:endParaRPr lang="en-US" dirty="0">
              <a:latin typeface="Calibri" pitchFamily="34" charset="0"/>
            </a:endParaRPr>
          </a:p>
        </p:txBody>
      </p:sp>
      <p:sp>
        <p:nvSpPr>
          <p:cNvPr id="5" name="Line Callout 2 4"/>
          <p:cNvSpPr/>
          <p:nvPr/>
        </p:nvSpPr>
        <p:spPr>
          <a:xfrm>
            <a:off x="381000" y="1371600"/>
            <a:ext cx="2743200" cy="990600"/>
          </a:xfrm>
          <a:prstGeom prst="borderCallout2">
            <a:avLst>
              <a:gd name="adj1" fmla="val 38218"/>
              <a:gd name="adj2" fmla="val 100363"/>
              <a:gd name="adj3" fmla="val 82666"/>
              <a:gd name="adj4" fmla="val 115821"/>
              <a:gd name="adj5" fmla="val 105722"/>
              <a:gd name="adj6" fmla="val 128469"/>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well designed, focus on impact </a:t>
            </a:r>
          </a:p>
        </p:txBody>
      </p:sp>
      <p:sp>
        <p:nvSpPr>
          <p:cNvPr id="6" name="Line Callout 2 5"/>
          <p:cNvSpPr/>
          <p:nvPr/>
        </p:nvSpPr>
        <p:spPr>
          <a:xfrm>
            <a:off x="381000" y="4600575"/>
            <a:ext cx="2743200" cy="962025"/>
          </a:xfrm>
          <a:prstGeom prst="borderCallout2">
            <a:avLst>
              <a:gd name="adj1" fmla="val 38218"/>
              <a:gd name="adj2" fmla="val 100363"/>
              <a:gd name="adj3" fmla="val 73957"/>
              <a:gd name="adj4" fmla="val 109553"/>
              <a:gd name="adj5" fmla="val 82421"/>
              <a:gd name="adj6" fmla="val 127643"/>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 </a:t>
            </a:r>
            <a:r>
              <a:rPr lang="en-US" sz="2400" dirty="0" smtClean="0">
                <a:solidFill>
                  <a:schemeClr val="tx1"/>
                </a:solidFill>
              </a:rPr>
              <a:t>isolated case; summarized</a:t>
            </a:r>
            <a:endParaRPr lang="en-US" sz="2400" dirty="0">
              <a:solidFill>
                <a:schemeClr val="tx1"/>
              </a:solidFill>
            </a:endParaRPr>
          </a:p>
        </p:txBody>
      </p:sp>
      <p:sp>
        <p:nvSpPr>
          <p:cNvPr id="7" name="Line Callout 2 6"/>
          <p:cNvSpPr/>
          <p:nvPr/>
        </p:nvSpPr>
        <p:spPr>
          <a:xfrm>
            <a:off x="381000" y="2847975"/>
            <a:ext cx="2743200" cy="1219200"/>
          </a:xfrm>
          <a:prstGeom prst="borderCallout2">
            <a:avLst>
              <a:gd name="adj1" fmla="val 38218"/>
              <a:gd name="adj2" fmla="val 100363"/>
              <a:gd name="adj3" fmla="val 82666"/>
              <a:gd name="adj4" fmla="val 115821"/>
              <a:gd name="adj5" fmla="val 105722"/>
              <a:gd name="adj6" fmla="val 128469"/>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good for general audiences or funders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uccess case method example.jpg"/>
          <p:cNvPicPr>
            <a:picLocks noChangeAspect="1"/>
          </p:cNvPicPr>
          <p:nvPr/>
        </p:nvPicPr>
        <p:blipFill>
          <a:blip r:embed="rId3" cstate="print"/>
          <a:srcRect/>
          <a:stretch>
            <a:fillRect/>
          </a:stretch>
        </p:blipFill>
        <p:spPr bwMode="auto">
          <a:xfrm rot="60000">
            <a:off x="327025" y="122238"/>
            <a:ext cx="8597900" cy="6162675"/>
          </a:xfrm>
          <a:prstGeom prst="rect">
            <a:avLst/>
          </a:prstGeom>
          <a:noFill/>
          <a:ln w="9525">
            <a:noFill/>
            <a:miter lim="800000"/>
            <a:headEnd/>
            <a:tailEnd/>
          </a:ln>
        </p:spPr>
      </p:pic>
      <p:pic>
        <p:nvPicPr>
          <p:cNvPr id="17411" name="Picture 3" descr="one page success case example.jpg"/>
          <p:cNvPicPr>
            <a:picLocks noChangeAspect="1"/>
          </p:cNvPicPr>
          <p:nvPr/>
        </p:nvPicPr>
        <p:blipFill>
          <a:blip r:embed="rId4" cstate="print"/>
          <a:srcRect l="-5139" b="2603"/>
          <a:stretch>
            <a:fillRect/>
          </a:stretch>
        </p:blipFill>
        <p:spPr bwMode="auto">
          <a:xfrm rot="-60000">
            <a:off x="222250" y="304800"/>
            <a:ext cx="4313238" cy="6018213"/>
          </a:xfrm>
          <a:prstGeom prst="rect">
            <a:avLst/>
          </a:prstGeom>
          <a:noFill/>
          <a:ln w="9525">
            <a:noFill/>
            <a:miter lim="800000"/>
            <a:headEnd/>
            <a:tailEnd/>
          </a:ln>
        </p:spPr>
      </p:pic>
      <p:sp>
        <p:nvSpPr>
          <p:cNvPr id="17412" name="TextBox 4"/>
          <p:cNvSpPr txBox="1">
            <a:spLocks noChangeArrowheads="1"/>
          </p:cNvSpPr>
          <p:nvPr/>
        </p:nvSpPr>
        <p:spPr bwMode="auto">
          <a:xfrm>
            <a:off x="1719263" y="47625"/>
            <a:ext cx="1692275" cy="369888"/>
          </a:xfrm>
          <a:prstGeom prst="rect">
            <a:avLst/>
          </a:prstGeom>
          <a:solidFill>
            <a:schemeClr val="bg1"/>
          </a:solidFill>
          <a:ln w="9525">
            <a:noFill/>
            <a:miter lim="800000"/>
            <a:headEnd/>
            <a:tailEnd/>
          </a:ln>
        </p:spPr>
        <p:txBody>
          <a:bodyPr>
            <a:spAutoFit/>
          </a:bodyPr>
          <a:lstStyle/>
          <a:p>
            <a:endParaRPr lang="en-US">
              <a:latin typeface="Calibri" pitchFamily="34" charset="0"/>
            </a:endParaRPr>
          </a:p>
        </p:txBody>
      </p:sp>
      <p:sp>
        <p:nvSpPr>
          <p:cNvPr id="17413" name="TextBox 5"/>
          <p:cNvSpPr txBox="1">
            <a:spLocks noChangeArrowheads="1"/>
          </p:cNvSpPr>
          <p:nvPr/>
        </p:nvSpPr>
        <p:spPr bwMode="auto">
          <a:xfrm>
            <a:off x="5118100" y="6359525"/>
            <a:ext cx="3860800" cy="369888"/>
          </a:xfrm>
          <a:prstGeom prst="rect">
            <a:avLst/>
          </a:prstGeom>
          <a:noFill/>
          <a:ln w="9525">
            <a:noFill/>
            <a:miter lim="800000"/>
            <a:headEnd/>
            <a:tailEnd/>
          </a:ln>
        </p:spPr>
        <p:txBody>
          <a:bodyPr>
            <a:spAutoFit/>
          </a:bodyPr>
          <a:lstStyle/>
          <a:p>
            <a:pPr lvl="3"/>
            <a:r>
              <a:rPr lang="en-US">
                <a:latin typeface="Calibri" pitchFamily="34" charset="0"/>
              </a:rPr>
              <a:t>from Brinkerhoff (2003)</a:t>
            </a:r>
          </a:p>
        </p:txBody>
      </p:sp>
      <p:sp>
        <p:nvSpPr>
          <p:cNvPr id="6" name="Line Callout 2 5"/>
          <p:cNvSpPr/>
          <p:nvPr/>
        </p:nvSpPr>
        <p:spPr>
          <a:xfrm>
            <a:off x="5867400" y="914400"/>
            <a:ext cx="2743200" cy="838200"/>
          </a:xfrm>
          <a:prstGeom prst="borderCallout2">
            <a:avLst>
              <a:gd name="adj1" fmla="val 51854"/>
              <a:gd name="adj2" fmla="val -1373"/>
              <a:gd name="adj3" fmla="val 87212"/>
              <a:gd name="adj4" fmla="val -11609"/>
              <a:gd name="adj5" fmla="val 119359"/>
              <a:gd name="adj6" fmla="val -2569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well structured, focus on impact </a:t>
            </a:r>
          </a:p>
        </p:txBody>
      </p:sp>
      <p:sp>
        <p:nvSpPr>
          <p:cNvPr id="7" name="Line Callout 2 6"/>
          <p:cNvSpPr/>
          <p:nvPr/>
        </p:nvSpPr>
        <p:spPr>
          <a:xfrm>
            <a:off x="5867400" y="2286000"/>
            <a:ext cx="2743200" cy="914400"/>
          </a:xfrm>
          <a:prstGeom prst="borderCallout2">
            <a:avLst>
              <a:gd name="adj1" fmla="val 50718"/>
              <a:gd name="adj2" fmla="val -1373"/>
              <a:gd name="adj3" fmla="val 80583"/>
              <a:gd name="adj4" fmla="val -5707"/>
              <a:gd name="adj5" fmla="val 103639"/>
              <a:gd name="adj6" fmla="val -28476"/>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good for internal audiences  </a:t>
            </a:r>
          </a:p>
        </p:txBody>
      </p:sp>
      <p:sp>
        <p:nvSpPr>
          <p:cNvPr id="8" name="Line Callout 2 7"/>
          <p:cNvSpPr/>
          <p:nvPr/>
        </p:nvSpPr>
        <p:spPr>
          <a:xfrm>
            <a:off x="5867400" y="4114800"/>
            <a:ext cx="2743200" cy="914400"/>
          </a:xfrm>
          <a:prstGeom prst="borderCallout2">
            <a:avLst>
              <a:gd name="adj1" fmla="val 46306"/>
              <a:gd name="adj2" fmla="val 15"/>
              <a:gd name="adj3" fmla="val 72486"/>
              <a:gd name="adj4" fmla="val -7114"/>
              <a:gd name="adj5" fmla="val 86578"/>
              <a:gd name="adj6" fmla="val -28607"/>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chemeClr val="tx1"/>
                </a:solidFill>
              </a:rPr>
              <a:t>- : </a:t>
            </a:r>
            <a:r>
              <a:rPr lang="en-US" sz="2400" dirty="0" smtClean="0">
                <a:solidFill>
                  <a:schemeClr val="tx1"/>
                </a:solidFill>
              </a:rPr>
              <a:t>isolated case; summarized </a:t>
            </a:r>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zen AEA 2012 presentation.jpg"/>
          <p:cNvPicPr>
            <a:picLocks noChangeAspect="1"/>
          </p:cNvPicPr>
          <p:nvPr/>
        </p:nvPicPr>
        <p:blipFill>
          <a:blip r:embed="rId3" cstate="print"/>
          <a:srcRect/>
          <a:stretch>
            <a:fillRect/>
          </a:stretch>
        </p:blipFill>
        <p:spPr bwMode="auto">
          <a:xfrm>
            <a:off x="-527050" y="0"/>
            <a:ext cx="10198100" cy="6858000"/>
          </a:xfrm>
          <a:prstGeom prst="rect">
            <a:avLst/>
          </a:prstGeom>
          <a:noFill/>
          <a:ln w="9525">
            <a:noFill/>
            <a:miter lim="800000"/>
            <a:headEnd/>
            <a:tailEnd/>
          </a:ln>
        </p:spPr>
      </p:pic>
      <p:sp>
        <p:nvSpPr>
          <p:cNvPr id="15362" name="Title 1"/>
          <p:cNvSpPr>
            <a:spLocks noGrp="1"/>
          </p:cNvSpPr>
          <p:nvPr>
            <p:ph type="title"/>
          </p:nvPr>
        </p:nvSpPr>
        <p:spPr>
          <a:xfrm>
            <a:off x="304800" y="228600"/>
            <a:ext cx="8229600" cy="1143000"/>
          </a:xfrm>
        </p:spPr>
        <p:txBody>
          <a:bodyPr/>
          <a:lstStyle/>
          <a:p>
            <a:pPr algn="l" eaLnBrk="1" hangingPunct="1">
              <a:defRPr/>
            </a:pPr>
            <a:r>
              <a:rPr lang="en-US" dirty="0" smtClean="0">
                <a:solidFill>
                  <a:schemeClr val="accent1">
                    <a:lumMod val="50000"/>
                  </a:schemeClr>
                </a:solidFill>
                <a:latin typeface="Trebuchet MS" pitchFamily="34" charset="0"/>
                <a:ea typeface="Verdana" pitchFamily="34" charset="0"/>
                <a:cs typeface="Verdana" pitchFamily="34" charset="0"/>
              </a:rPr>
              <a:t>Challenge:</a:t>
            </a:r>
          </a:p>
        </p:txBody>
      </p:sp>
      <p:sp>
        <p:nvSpPr>
          <p:cNvPr id="15363" name="Content Placeholder 2"/>
          <p:cNvSpPr>
            <a:spLocks noGrp="1"/>
          </p:cNvSpPr>
          <p:nvPr>
            <p:ph idx="1"/>
          </p:nvPr>
        </p:nvSpPr>
        <p:spPr>
          <a:xfrm>
            <a:off x="381000" y="1295400"/>
            <a:ext cx="8229600" cy="4525963"/>
          </a:xfrm>
        </p:spPr>
        <p:txBody>
          <a:bodyPr/>
          <a:lstStyle/>
          <a:p>
            <a:pPr eaLnBrk="1" hangingPunct="1">
              <a:spcAft>
                <a:spcPts val="3000"/>
              </a:spcAft>
              <a:buFont typeface="Arial" charset="0"/>
              <a:buNone/>
              <a:defRPr/>
            </a:pPr>
            <a:r>
              <a:rPr lang="en-US" sz="4000" dirty="0" smtClean="0">
                <a:solidFill>
                  <a:schemeClr val="accent1">
                    <a:lumMod val="50000"/>
                  </a:schemeClr>
                </a:solidFill>
                <a:latin typeface="Trebuchet MS" pitchFamily="34" charset="0"/>
                <a:ea typeface="Verdana" pitchFamily="34" charset="0"/>
                <a:cs typeface="Verdana" pitchFamily="34" charset="0"/>
              </a:rPr>
              <a:t>Stories may be seen as anecdotal </a:t>
            </a:r>
          </a:p>
        </p:txBody>
      </p:sp>
      <p:sp>
        <p:nvSpPr>
          <p:cNvPr id="5" name="TextBox 4"/>
          <p:cNvSpPr txBox="1"/>
          <p:nvPr/>
        </p:nvSpPr>
        <p:spPr>
          <a:xfrm>
            <a:off x="8534400" y="6477000"/>
            <a:ext cx="818750" cy="276999"/>
          </a:xfrm>
          <a:prstGeom prst="rect">
            <a:avLst/>
          </a:prstGeom>
          <a:noFill/>
        </p:spPr>
        <p:txBody>
          <a:bodyPr wrap="none" rtlCol="0">
            <a:spAutoFit/>
          </a:bodyPr>
          <a:lstStyle/>
          <a:p>
            <a:r>
              <a:rPr lang="en-US" sz="1200" dirty="0" err="1" smtClean="0">
                <a:latin typeface="+mn-lt"/>
              </a:rPr>
              <a:t>Flickr</a:t>
            </a:r>
            <a:r>
              <a:rPr lang="en-US" sz="1200" dirty="0" smtClean="0">
                <a:latin typeface="+mn-lt"/>
              </a:rPr>
              <a:t>: Zen</a:t>
            </a:r>
            <a:endParaRPr lang="en-US" sz="1200" dirty="0">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04800" y="762000"/>
            <a:ext cx="8458200" cy="2862263"/>
          </a:xfrm>
          <a:prstGeom prst="rect">
            <a:avLst/>
          </a:prstGeom>
          <a:noFill/>
          <a:ln w="9525">
            <a:noFill/>
            <a:miter lim="800000"/>
            <a:headEnd/>
            <a:tailEnd/>
          </a:ln>
        </p:spPr>
        <p:txBody>
          <a:bodyPr>
            <a:spAutoFit/>
          </a:bodyPr>
          <a:lstStyle/>
          <a:p>
            <a:r>
              <a:rPr lang="en-US" sz="3600" dirty="0">
                <a:solidFill>
                  <a:srgbClr val="002060"/>
                </a:solidFill>
                <a:latin typeface="Trebuchet MS" pitchFamily="34" charset="0"/>
              </a:rPr>
              <a:t>“Stories without variables [themes] do not tell us enough about the meaning and larger import of what we are seeing. Variables without stories are ultimately abstract and unconvincing…”  </a:t>
            </a:r>
          </a:p>
        </p:txBody>
      </p:sp>
      <p:sp>
        <p:nvSpPr>
          <p:cNvPr id="5" name="TextBox 4"/>
          <p:cNvSpPr txBox="1"/>
          <p:nvPr/>
        </p:nvSpPr>
        <p:spPr>
          <a:xfrm>
            <a:off x="3810000" y="4724400"/>
            <a:ext cx="5029200" cy="1816100"/>
          </a:xfrm>
          <a:prstGeom prst="rect">
            <a:avLst/>
          </a:prstGeom>
          <a:noFill/>
        </p:spPr>
        <p:txBody>
          <a:bodyPr>
            <a:spAutoFit/>
          </a:bodyPr>
          <a:lstStyle/>
          <a:p>
            <a:pPr>
              <a:defRPr/>
            </a:pPr>
            <a:r>
              <a:rPr lang="en-US" sz="2800" dirty="0">
                <a:latin typeface="Trebuchet MS" pitchFamily="34" charset="0"/>
              </a:rPr>
              <a:t>Miles and </a:t>
            </a:r>
            <a:r>
              <a:rPr lang="en-US" sz="2800" dirty="0" err="1">
                <a:latin typeface="Trebuchet MS" pitchFamily="34" charset="0"/>
              </a:rPr>
              <a:t>Huberman</a:t>
            </a:r>
            <a:r>
              <a:rPr lang="en-US" sz="2800" dirty="0">
                <a:latin typeface="Trebuchet MS" pitchFamily="34" charset="0"/>
              </a:rPr>
              <a:t>. (1994). Qualitative Data Analysis: An Expanded Sourcebook (2</a:t>
            </a:r>
            <a:r>
              <a:rPr lang="en-US" sz="2800" baseline="30000" dirty="0">
                <a:latin typeface="Trebuchet MS" pitchFamily="34" charset="0"/>
              </a:rPr>
              <a:t>nd</a:t>
            </a:r>
            <a:r>
              <a:rPr lang="en-US" sz="2800" dirty="0">
                <a:latin typeface="Trebuchet MS" pitchFamily="34" charset="0"/>
              </a:rPr>
              <a:t> Edition)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zen AEA 2012 2.JPG"/>
          <p:cNvPicPr>
            <a:picLocks noChangeAspect="1"/>
          </p:cNvPicPr>
          <p:nvPr/>
        </p:nvPicPr>
        <p:blipFill>
          <a:blip r:embed="rId3" cstate="print"/>
          <a:srcRect t="4617" b="5823"/>
          <a:stretch>
            <a:fillRect/>
          </a:stretch>
        </p:blipFill>
        <p:spPr bwMode="auto">
          <a:xfrm>
            <a:off x="0" y="0"/>
            <a:ext cx="9144000" cy="7391400"/>
          </a:xfrm>
          <a:prstGeom prst="rect">
            <a:avLst/>
          </a:prstGeom>
          <a:noFill/>
          <a:ln w="9525">
            <a:noFill/>
            <a:miter lim="800000"/>
            <a:headEnd/>
            <a:tailEnd/>
          </a:ln>
        </p:spPr>
      </p:pic>
      <p:sp>
        <p:nvSpPr>
          <p:cNvPr id="2" name="Title 1"/>
          <p:cNvSpPr>
            <a:spLocks noGrp="1"/>
          </p:cNvSpPr>
          <p:nvPr>
            <p:ph type="title" idx="4294967295"/>
          </p:nvPr>
        </p:nvSpPr>
        <p:spPr>
          <a:xfrm>
            <a:off x="609600" y="381000"/>
            <a:ext cx="8229600" cy="1143000"/>
          </a:xfrm>
        </p:spPr>
        <p:txBody>
          <a:bodyPr/>
          <a:lstStyle/>
          <a:p>
            <a:pPr algn="l" eaLnBrk="1" hangingPunct="1">
              <a:defRPr/>
            </a:pPr>
            <a:r>
              <a:rPr lang="en-US" dirty="0" smtClean="0">
                <a:solidFill>
                  <a:schemeClr val="accent1">
                    <a:lumMod val="50000"/>
                  </a:schemeClr>
                </a:solidFill>
                <a:latin typeface="Trebuchet MS" pitchFamily="34" charset="0"/>
                <a:ea typeface="Verdana" pitchFamily="34" charset="0"/>
                <a:cs typeface="Verdana" pitchFamily="34" charset="0"/>
              </a:rPr>
              <a:t>Combining stories </a:t>
            </a:r>
            <a:br>
              <a:rPr lang="en-US" dirty="0" smtClean="0">
                <a:solidFill>
                  <a:schemeClr val="accent1">
                    <a:lumMod val="50000"/>
                  </a:schemeClr>
                </a:solidFill>
                <a:latin typeface="Trebuchet MS" pitchFamily="34" charset="0"/>
                <a:ea typeface="Verdana" pitchFamily="34" charset="0"/>
                <a:cs typeface="Verdana" pitchFamily="34" charset="0"/>
              </a:rPr>
            </a:br>
            <a:r>
              <a:rPr lang="en-US" dirty="0" smtClean="0">
                <a:solidFill>
                  <a:schemeClr val="accent1">
                    <a:lumMod val="50000"/>
                  </a:schemeClr>
                </a:solidFill>
                <a:latin typeface="Trebuchet MS" pitchFamily="34" charset="0"/>
                <a:ea typeface="Verdana" pitchFamily="34" charset="0"/>
                <a:cs typeface="Verdana" pitchFamily="34" charset="0"/>
              </a:rPr>
              <a:t>and variables </a:t>
            </a:r>
          </a:p>
        </p:txBody>
      </p:sp>
      <p:sp>
        <p:nvSpPr>
          <p:cNvPr id="4" name="TextBox 3"/>
          <p:cNvSpPr txBox="1"/>
          <p:nvPr/>
        </p:nvSpPr>
        <p:spPr>
          <a:xfrm>
            <a:off x="8153400" y="6719500"/>
            <a:ext cx="818750" cy="276999"/>
          </a:xfrm>
          <a:prstGeom prst="rect">
            <a:avLst/>
          </a:prstGeom>
          <a:noFill/>
        </p:spPr>
        <p:txBody>
          <a:bodyPr wrap="none" rtlCol="0">
            <a:spAutoFit/>
          </a:bodyPr>
          <a:lstStyle/>
          <a:p>
            <a:r>
              <a:rPr lang="en-US" sz="1200" dirty="0" err="1" smtClean="0">
                <a:solidFill>
                  <a:schemeClr val="bg1"/>
                </a:solidFill>
                <a:latin typeface="+mn-lt"/>
              </a:rPr>
              <a:t>Flickr</a:t>
            </a:r>
            <a:r>
              <a:rPr lang="en-US" sz="1200" dirty="0" smtClean="0">
                <a:solidFill>
                  <a:schemeClr val="bg1"/>
                </a:solidFill>
                <a:latin typeface="+mn-lt"/>
              </a:rPr>
              <a:t>: Zen</a:t>
            </a:r>
            <a:endParaRPr lang="en-US" sz="12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09600" y="838200"/>
            <a:ext cx="2839239" cy="1754326"/>
          </a:xfrm>
          <a:prstGeom prst="rect">
            <a:avLst/>
          </a:prstGeom>
          <a:noFill/>
          <a:ln w="9525">
            <a:noFill/>
            <a:miter lim="800000"/>
            <a:headEnd/>
            <a:tailEnd/>
          </a:ln>
        </p:spPr>
        <p:txBody>
          <a:bodyPr wrap="none">
            <a:spAutoFit/>
          </a:bodyPr>
          <a:lstStyle/>
          <a:p>
            <a:r>
              <a:rPr lang="en-US" sz="3600" dirty="0" smtClean="0">
                <a:solidFill>
                  <a:srgbClr val="002060"/>
                </a:solidFill>
                <a:latin typeface="Trebuchet MS" pitchFamily="34" charset="0"/>
              </a:rPr>
              <a:t>Example 1: </a:t>
            </a:r>
          </a:p>
          <a:p>
            <a:endParaRPr lang="en-US" sz="3600" dirty="0">
              <a:solidFill>
                <a:srgbClr val="002060"/>
              </a:solidFill>
              <a:latin typeface="Trebuchet MS" pitchFamily="34" charset="0"/>
            </a:endParaRPr>
          </a:p>
          <a:p>
            <a:r>
              <a:rPr lang="en-US" sz="3600" dirty="0" smtClean="0">
                <a:solidFill>
                  <a:srgbClr val="002060"/>
                </a:solidFill>
                <a:latin typeface="Trebuchet MS" pitchFamily="34" charset="0"/>
              </a:rPr>
              <a:t>	Matrices</a:t>
            </a:r>
            <a:endParaRPr lang="en-US" sz="3600" dirty="0">
              <a:solidFill>
                <a:srgbClr val="002060"/>
              </a:solidFill>
              <a:latin typeface="Trebuchet MS"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1100</Words>
  <Application>Microsoft Office PowerPoint</Application>
  <PresentationFormat>On-screen Show (4:3)</PresentationFormat>
  <Paragraphs>167</Paragraphs>
  <Slides>20</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1_Office Theme</vt:lpstr>
      <vt:lpstr>SmartDraw</vt:lpstr>
      <vt:lpstr>Communicating Success Case Studies in Complex Organizations</vt:lpstr>
      <vt:lpstr>Slide 2</vt:lpstr>
      <vt:lpstr>Factors impacting presentation</vt:lpstr>
      <vt:lpstr>Slide 4</vt:lpstr>
      <vt:lpstr>Slide 5</vt:lpstr>
      <vt:lpstr>Challenge:</vt:lpstr>
      <vt:lpstr>Slide 7</vt:lpstr>
      <vt:lpstr>Combining stories  and variables </vt:lpstr>
      <vt:lpstr>Slide 9</vt:lpstr>
      <vt:lpstr>Slide 10</vt:lpstr>
      <vt:lpstr>Slide 11</vt:lpstr>
      <vt:lpstr>Slide 12</vt:lpstr>
      <vt:lpstr>Slide 13</vt:lpstr>
      <vt:lpstr>Slide 14</vt:lpstr>
      <vt:lpstr>Slide 15</vt:lpstr>
      <vt:lpstr>Slide 16</vt:lpstr>
      <vt:lpstr>Slide 17</vt:lpstr>
      <vt:lpstr>Slide 18</vt:lpstr>
      <vt:lpstr>Slide 19</vt:lpstr>
      <vt:lpstr>  The project described was supported by the National Center for Advancing Translational Sciences (NCATS), National Institutes of Health (NIH), through grant #UL1 TR000002.</vt:lpstr>
    </vt:vector>
  </TitlesOfParts>
  <Company>UCDHS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Success Case Studies in Complex Organizations</dc:title>
  <dc:creator>shenderson1</dc:creator>
  <cp:lastModifiedBy>shenderson1</cp:lastModifiedBy>
  <cp:revision>118</cp:revision>
  <dcterms:created xsi:type="dcterms:W3CDTF">2012-08-27T18:29:54Z</dcterms:created>
  <dcterms:modified xsi:type="dcterms:W3CDTF">2012-10-29T20:22:17Z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