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26"/>
  </p:notesMasterIdLst>
  <p:sldIdLst>
    <p:sldId id="257" r:id="rId2"/>
    <p:sldId id="258" r:id="rId3"/>
    <p:sldId id="275" r:id="rId4"/>
    <p:sldId id="276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7" r:id="rId16"/>
    <p:sldId id="274" r:id="rId17"/>
    <p:sldId id="279" r:id="rId18"/>
    <p:sldId id="271" r:id="rId19"/>
    <p:sldId id="278" r:id="rId20"/>
    <p:sldId id="272" r:id="rId21"/>
    <p:sldId id="283" r:id="rId22"/>
    <p:sldId id="282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016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CB31A-16BF-3648-BC59-07986E696853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33832-76E7-DB40-BB6E-4CE8176BDB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0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298" indent="-282807"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1227" indent="-226245"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718" indent="-226245"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6209" indent="-226245"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8700" indent="-226245" defTabSz="9144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1190" indent="-226245" defTabSz="9144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3681" indent="-226245" defTabSz="9144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6172" indent="-226245" defTabSz="9144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51D1BA4-2622-FE46-82DB-3330B936F1CF}" type="slidenum">
              <a:rPr lang="en-US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298" indent="-282807"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1227" indent="-226245"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718" indent="-226245"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6209" indent="-226245"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8700" indent="-226245" defTabSz="9144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1190" indent="-226245" defTabSz="9144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3681" indent="-226245" defTabSz="9144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6172" indent="-226245" defTabSz="9144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AFAE919-9959-0347-B5A1-AA9B701E3D34}" type="slidenum">
              <a:rPr lang="en-US" sz="1200">
                <a:solidFill>
                  <a:srgbClr val="000000"/>
                </a:solidFill>
              </a:rPr>
              <a:pPr eaLnBrk="1" hangingPunct="1"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298" indent="-282807"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1227" indent="-226245"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718" indent="-226245"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6209" indent="-226245"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8700" indent="-226245" defTabSz="9144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1190" indent="-226245" defTabSz="9144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3681" indent="-226245" defTabSz="9144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6172" indent="-226245" defTabSz="9144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150F87-913C-B543-B430-5FD55B2DA116}" type="slidenum">
              <a:rPr lang="en-US" sz="1200">
                <a:solidFill>
                  <a:srgbClr val="000000"/>
                </a:solidFill>
              </a:rPr>
              <a:pPr eaLnBrk="1" hangingPunct="1"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298" indent="-282807"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1227" indent="-226245"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718" indent="-226245"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6209" indent="-226245"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8700" indent="-226245" defTabSz="9144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1190" indent="-226245" defTabSz="9144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3681" indent="-226245" defTabSz="9144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6172" indent="-226245" defTabSz="9144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A3C685-AA91-D144-AC7A-313A7487601A}" type="slidenum">
              <a:rPr lang="en-US" sz="1200">
                <a:solidFill>
                  <a:srgbClr val="000000"/>
                </a:solidFill>
              </a:rPr>
              <a:pPr eaLnBrk="1" hangingPunct="1"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298" indent="-282807"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1227" indent="-226245"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718" indent="-226245"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6209" indent="-226245" defTabSz="91440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8700" indent="-226245" defTabSz="9144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1190" indent="-226245" defTabSz="9144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3681" indent="-226245" defTabSz="9144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6172" indent="-226245" defTabSz="9144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5766E2F-CECE-A141-822A-65383353D192}" type="slidenum">
              <a:rPr lang="en-US" sz="1200">
                <a:solidFill>
                  <a:srgbClr val="000000"/>
                </a:solidFill>
              </a:rPr>
              <a:pPr eaLnBrk="1" hangingPunct="1"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D616907-CD22-E347-A106-60FF8B9409F2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6907-CD22-E347-A106-60FF8B9409F2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6059-20C0-474F-8C69-215683CD3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6907-CD22-E347-A106-60FF8B9409F2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6059-20C0-474F-8C69-215683CD3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6907-CD22-E347-A106-60FF8B9409F2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6059-20C0-474F-8C69-215683CD3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D616907-CD22-E347-A106-60FF8B9409F2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D616907-CD22-E347-A106-60FF8B9409F2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6059-20C0-474F-8C69-215683CD3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6907-CD22-E347-A106-60FF8B9409F2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6059-20C0-474F-8C69-215683CD3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D616907-CD22-E347-A106-60FF8B9409F2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6059-20C0-474F-8C69-215683CD3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D616907-CD22-E347-A106-60FF8B9409F2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6059-20C0-474F-8C69-215683CD3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D616907-CD22-E347-A106-60FF8B9409F2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6059-20C0-474F-8C69-215683CD3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6907-CD22-E347-A106-60FF8B9409F2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6059-20C0-474F-8C69-215683CD3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6907-CD22-E347-A106-60FF8B9409F2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6059-20C0-474F-8C69-215683CD3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6907-CD22-E347-A106-60FF8B9409F2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6059-20C0-474F-8C69-215683CD3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057400"/>
            <a:ext cx="3962400" cy="4495800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057400"/>
            <a:ext cx="3962400" cy="4495800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9350C-4F02-8F41-9FBC-8F1F4BD7A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6907-CD22-E347-A106-60FF8B9409F2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6059-20C0-474F-8C69-215683CD3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D616907-CD22-E347-A106-60FF8B9409F2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D616907-CD22-E347-A106-60FF8B9409F2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6B016059-20C0-474F-8C69-215683CD3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6907-CD22-E347-A106-60FF8B9409F2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6059-20C0-474F-8C69-215683CD3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6907-CD22-E347-A106-60FF8B9409F2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6059-20C0-474F-8C69-215683CD3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6907-CD22-E347-A106-60FF8B9409F2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6B016059-20C0-474F-8C69-215683CD3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6907-CD22-E347-A106-60FF8B9409F2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6059-20C0-474F-8C69-215683CD3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D616907-CD22-E347-A106-60FF8B9409F2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6B016059-20C0-474F-8C69-215683CD3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NeedsAssessment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2"/>
          <p:cNvSpPr>
            <a:spLocks noGrp="1" noChangeArrowheads="1"/>
          </p:cNvSpPr>
          <p:nvPr>
            <p:ph type="ctrTitle"/>
          </p:nvPr>
        </p:nvSpPr>
        <p:spPr>
          <a:xfrm>
            <a:off x="762001" y="745619"/>
            <a:ext cx="3625100" cy="328451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Needs Assessment Tools to Guide Decision-making: </a:t>
            </a:r>
            <a:r>
              <a:rPr lang="en-US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en-US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en-US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Multicriteria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Analysis and</a:t>
            </a:r>
            <a:b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Pair-wise Comparison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4667720"/>
            <a:ext cx="5280025" cy="1984647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  <a:ea typeface="+mn-ea"/>
                <a:cs typeface="+mn-cs"/>
              </a:rPr>
              <a:t>Ryan Watkins, Ph.D.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George Washington University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  <a:hlinkClick r:id="rId3"/>
              </a:rPr>
              <a:t>www.NeedsAssessment.org</a:t>
            </a:r>
            <a:endParaRPr lang="en-US" sz="1800" dirty="0" smtClean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1800" i="1" dirty="0">
              <a:solidFill>
                <a:schemeClr val="tx1"/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1800" b="1" dirty="0" err="1" smtClean="0">
                <a:solidFill>
                  <a:schemeClr val="tx1"/>
                </a:solidFill>
              </a:rPr>
              <a:t>Maurya</a:t>
            </a:r>
            <a:r>
              <a:rPr lang="en-US" sz="1800" b="1" dirty="0" smtClean="0">
                <a:solidFill>
                  <a:schemeClr val="tx1"/>
                </a:solidFill>
              </a:rPr>
              <a:t> West </a:t>
            </a:r>
            <a:r>
              <a:rPr lang="en-US" sz="1800" b="1" dirty="0" err="1" smtClean="0">
                <a:solidFill>
                  <a:schemeClr val="tx1"/>
                </a:solidFill>
              </a:rPr>
              <a:t>Meiers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  <a:ea typeface="+mn-ea"/>
                <a:cs typeface="+mn-cs"/>
              </a:rPr>
              <a:t>World Bank Group 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4216400" y="4495800"/>
            <a:ext cx="4927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003366"/>
              </a:buClr>
              <a:buSzPct val="75000"/>
              <a:buFont typeface="Wingdings" charset="0"/>
              <a:buNone/>
            </a:pPr>
            <a:endParaRPr lang="en-US" sz="140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9462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Tw Cen MT" charset="0"/>
              </a:rPr>
              <a:t>Collecting Information and Making Decisions, </a:t>
            </a:r>
            <a:r>
              <a:rPr lang="en-US" sz="3200" i="1">
                <a:latin typeface="Tw Cen MT" charset="0"/>
              </a:rPr>
              <a:t>Continued</a:t>
            </a:r>
          </a:p>
        </p:txBody>
      </p:sp>
      <p:sp>
        <p:nvSpPr>
          <p:cNvPr id="13209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F084E3FF-F86E-F94D-A8D2-B14A2C96B11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10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132099" name="AutoShape 5"/>
          <p:cNvSpPr>
            <a:spLocks noChangeArrowheads="1"/>
          </p:cNvSpPr>
          <p:nvPr/>
        </p:nvSpPr>
        <p:spPr bwMode="auto">
          <a:xfrm>
            <a:off x="1893536" y="1828800"/>
            <a:ext cx="4735864" cy="914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A50021"/>
                </a:solidFill>
              </a:rPr>
              <a:t>Multi-Use</a:t>
            </a:r>
            <a:br>
              <a:rPr lang="en-US" b="1" dirty="0">
                <a:solidFill>
                  <a:srgbClr val="A50021"/>
                </a:solidFill>
              </a:rPr>
            </a:br>
            <a:r>
              <a:rPr lang="en-US" b="1" dirty="0">
                <a:solidFill>
                  <a:srgbClr val="A50021"/>
                </a:solidFill>
              </a:rPr>
              <a:t>(Data Collection and Decision Making)</a:t>
            </a:r>
            <a:br>
              <a:rPr lang="en-US" b="1" dirty="0">
                <a:solidFill>
                  <a:srgbClr val="A50021"/>
                </a:solidFill>
              </a:rPr>
            </a:br>
            <a:r>
              <a:rPr lang="en-US" b="1" dirty="0">
                <a:solidFill>
                  <a:srgbClr val="003366"/>
                </a:solidFill>
              </a:rPr>
              <a:t>Tools and Techniques</a:t>
            </a:r>
          </a:p>
        </p:txBody>
      </p:sp>
      <p:sp>
        <p:nvSpPr>
          <p:cNvPr id="132100" name="Rectangle 10"/>
          <p:cNvSpPr>
            <a:spLocks noChangeArrowheads="1"/>
          </p:cNvSpPr>
          <p:nvPr/>
        </p:nvSpPr>
        <p:spPr bwMode="auto">
          <a:xfrm>
            <a:off x="2743200" y="2895600"/>
            <a:ext cx="3733800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90513" indent="-290513" algn="ctr"/>
            <a:endParaRPr lang="en-US" sz="2000">
              <a:solidFill>
                <a:srgbClr val="003366"/>
              </a:solidFill>
            </a:endParaRP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SWOT + Causal Utility (CU)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Johari Window 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Fishbone Diagrams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Scenarios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Fault Tree Diagrams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Concept mapping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Future Wheels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Performance Pyramid</a:t>
            </a:r>
          </a:p>
        </p:txBody>
      </p:sp>
      <p:grpSp>
        <p:nvGrpSpPr>
          <p:cNvPr id="132101" name="Group 9"/>
          <p:cNvGrpSpPr>
            <a:grpSpLocks/>
          </p:cNvGrpSpPr>
          <p:nvPr/>
        </p:nvGrpSpPr>
        <p:grpSpPr bwMode="auto">
          <a:xfrm>
            <a:off x="6477000" y="3962400"/>
            <a:ext cx="1981200" cy="2590800"/>
            <a:chOff x="6477000" y="3962400"/>
            <a:chExt cx="1981200" cy="2590800"/>
          </a:xfrm>
        </p:grpSpPr>
        <p:sp>
          <p:nvSpPr>
            <p:cNvPr id="9" name="Rectangle 8"/>
            <p:cNvSpPr/>
            <p:nvPr/>
          </p:nvSpPr>
          <p:spPr>
            <a:xfrm>
              <a:off x="6477000" y="3962400"/>
              <a:ext cx="1981200" cy="25908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3210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0" y="4724400"/>
              <a:ext cx="1295400" cy="1588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2104" name="TextBox 7"/>
            <p:cNvSpPr txBox="1">
              <a:spLocks noChangeArrowheads="1"/>
            </p:cNvSpPr>
            <p:nvPr/>
          </p:nvSpPr>
          <p:spPr bwMode="auto">
            <a:xfrm>
              <a:off x="6629400" y="4038600"/>
              <a:ext cx="1600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/>
                <a:t>Find these tools 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374517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w Cen MT" charset="0"/>
              </a:rPr>
              <a:t>Mix-n-Match</a:t>
            </a:r>
          </a:p>
        </p:txBody>
      </p:sp>
      <p:sp>
        <p:nvSpPr>
          <p:cNvPr id="13414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921500" y="5037138"/>
            <a:ext cx="1482725" cy="850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FD92E00-4BC5-594E-96E1-4CBF04992098}" type="slidenum">
              <a:rPr lang="en-US" sz="1400">
                <a:solidFill>
                  <a:srgbClr val="FFFFFF"/>
                </a:solidFill>
              </a:rPr>
              <a:pPr eaLnBrk="1" hangingPunct="1"/>
              <a:t>11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134147" name="Rectangle 5"/>
          <p:cNvSpPr>
            <a:spLocks noChangeArrowheads="1"/>
          </p:cNvSpPr>
          <p:nvPr/>
        </p:nvSpPr>
        <p:spPr bwMode="auto">
          <a:xfrm>
            <a:off x="-381000" y="23034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1711" name="Group 63"/>
          <p:cNvGraphicFramePr>
            <a:graphicFrameLocks noGrp="1"/>
          </p:cNvGraphicFramePr>
          <p:nvPr/>
        </p:nvGraphicFramePr>
        <p:xfrm>
          <a:off x="1990725" y="2303463"/>
          <a:ext cx="6477000" cy="4037012"/>
        </p:xfrm>
        <a:graphic>
          <a:graphicData uri="http://schemas.openxmlformats.org/drawingml/2006/table">
            <a:tbl>
              <a:tblPr/>
              <a:tblGrid>
                <a:gridCol w="838200"/>
                <a:gridCol w="949325"/>
                <a:gridCol w="966788"/>
                <a:gridCol w="968375"/>
                <a:gridCol w="966787"/>
                <a:gridCol w="893763"/>
                <a:gridCol w="893762"/>
              </a:tblGrid>
              <a:tr h="630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525B7E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2104" marR="82104" marT="41046" marB="41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SimSun" charset="0"/>
                          <a:cs typeface="Times New Roman" charset="0"/>
                        </a:rPr>
                        <a:t>Interviews</a:t>
                      </a:r>
                    </a:p>
                  </a:txBody>
                  <a:tcPr marL="82104" marR="82104" marT="41046" marB="41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SimSun" charset="0"/>
                          <a:cs typeface="Times New Roman" charset="0"/>
                        </a:rPr>
                        <a:t>Focus Groups</a:t>
                      </a:r>
                    </a:p>
                  </a:txBody>
                  <a:tcPr marL="82104" marR="82104" marT="41046" marB="41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SimSun" charset="0"/>
                          <a:cs typeface="Times New Roman" charset="0"/>
                        </a:rPr>
                        <a:t>Surveys</a:t>
                      </a:r>
                    </a:p>
                  </a:txBody>
                  <a:tcPr marL="82104" marR="82104" marT="41046" marB="41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SimSun" charset="0"/>
                          <a:cs typeface="Times New Roman" charset="0"/>
                        </a:rPr>
                        <a:t>Nominal Group Technique</a:t>
                      </a:r>
                    </a:p>
                  </a:txBody>
                  <a:tcPr marL="82104" marR="82104" marT="41046" marB="41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SimSun" charset="0"/>
                          <a:cs typeface="Times New Roman" charset="0"/>
                        </a:rPr>
                        <a:t>Pair-wise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525B7E"/>
                        </a:solidFill>
                        <a:effectLst/>
                        <a:latin typeface="Arial" charset="0"/>
                        <a:ea typeface="SimSun" charset="0"/>
                        <a:cs typeface="Times New Roman" charset="0"/>
                      </a:endParaRPr>
                    </a:p>
                  </a:txBody>
                  <a:tcPr marL="82104" marR="82104" marT="41046" marB="41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SimSun" charset="0"/>
                          <a:cs typeface="Times New Roman" charset="0"/>
                        </a:rPr>
                        <a:t>Multi-criteria</a:t>
                      </a:r>
                    </a:p>
                  </a:txBody>
                  <a:tcPr marL="82104" marR="82104" marT="41046" marB="41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8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SimSun" charset="0"/>
                          <a:cs typeface="Times New Roman" charset="0"/>
                        </a:rPr>
                        <a:t>Step 1: Identify</a:t>
                      </a:r>
                    </a:p>
                  </a:txBody>
                  <a:tcPr marL="82104" marR="82104" marT="41046" marB="41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100" b="0" i="0" u="none" strike="noStrike" cap="none" normalizeH="0" baseline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Wingdings" charset="0"/>
                        </a:rPr>
                        <a:t></a:t>
                      </a:r>
                    </a:p>
                  </a:txBody>
                  <a:tcPr marL="82104" marR="82104" marT="41046" marB="41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100" b="0" i="0" u="none" strike="noStrike" cap="none" normalizeH="0" baseline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Wingdings" charset="0"/>
                        </a:rPr>
                        <a:t></a:t>
                      </a:r>
                    </a:p>
                  </a:txBody>
                  <a:tcPr marL="82104" marR="82104" marT="41046" marB="41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100" b="0" i="0" u="none" strike="noStrike" cap="none" normalizeH="0" baseline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Wingdings" charset="0"/>
                        </a:rPr>
                        <a:t></a:t>
                      </a:r>
                    </a:p>
                  </a:txBody>
                  <a:tcPr marL="82104" marR="82104" marT="41046" marB="41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100" b="0" i="0" u="none" strike="noStrike" cap="none" normalizeH="0" baseline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Wingdings" charset="0"/>
                        </a:rPr>
                        <a:t></a:t>
                      </a:r>
                    </a:p>
                  </a:txBody>
                  <a:tcPr marL="82104" marR="82104" marT="41046" marB="41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100" b="0" i="0" u="none" strike="noStrike" cap="none" normalizeH="0" baseline="0">
                        <a:ln>
                          <a:noFill/>
                        </a:ln>
                        <a:solidFill>
                          <a:srgbClr val="525B7E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Wingdings" charset="0"/>
                      </a:endParaRPr>
                    </a:p>
                  </a:txBody>
                  <a:tcPr marL="82104" marR="82104" marT="41046" marB="41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100" b="0" i="0" u="none" strike="noStrike" cap="none" normalizeH="0" baseline="0">
                        <a:ln>
                          <a:noFill/>
                        </a:ln>
                        <a:solidFill>
                          <a:srgbClr val="525B7E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Wingdings" charset="0"/>
                      </a:endParaRPr>
                    </a:p>
                  </a:txBody>
                  <a:tcPr marL="82104" marR="82104" marT="41046" marB="41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88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SimSun" charset="0"/>
                          <a:cs typeface="Times New Roman" charset="0"/>
                        </a:rPr>
                        <a:t>Step 2: 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SimSun" charset="0"/>
                          <a:cs typeface="Times New Roman" charset="0"/>
                        </a:rPr>
                        <a:t>Analysis 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rgbClr val="525B7E"/>
                        </a:solidFill>
                        <a:effectLst/>
                        <a:latin typeface="Arial" charset="0"/>
                        <a:ea typeface="SimSun" charset="0"/>
                        <a:cs typeface="Times New Roman" charset="0"/>
                      </a:endParaRPr>
                    </a:p>
                  </a:txBody>
                  <a:tcPr marL="82104" marR="82104" marT="41046" marB="41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100" b="0" i="0" u="none" strike="noStrike" cap="none" normalizeH="0" baseline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Wingdings" charset="0"/>
                        </a:rPr>
                        <a:t></a:t>
                      </a:r>
                      <a:endParaRPr kumimoji="0" lang="en-US" sz="3100" b="0" i="0" u="none" strike="noStrike" cap="none" normalizeH="0" baseline="0">
                        <a:ln>
                          <a:noFill/>
                        </a:ln>
                        <a:solidFill>
                          <a:srgbClr val="525B7E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2104" marR="82104" marT="41046" marB="41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100" b="0" i="0" u="none" strike="noStrike" cap="none" normalizeH="0" baseline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Wingdings" charset="0"/>
                        </a:rPr>
                        <a:t></a:t>
                      </a:r>
                    </a:p>
                  </a:txBody>
                  <a:tcPr marL="82104" marR="82104" marT="41046" marB="41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100" b="0" i="0" u="none" strike="noStrike" cap="none" normalizeH="0" baseline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Wingdings" charset="0"/>
                        </a:rPr>
                        <a:t></a:t>
                      </a:r>
                    </a:p>
                  </a:txBody>
                  <a:tcPr marL="82104" marR="82104" marT="41046" marB="41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100" b="0" i="0" u="none" strike="noStrike" cap="none" normalizeH="0" baseline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Wingdings" charset="0"/>
                        </a:rPr>
                        <a:t></a:t>
                      </a:r>
                    </a:p>
                  </a:txBody>
                  <a:tcPr marL="82104" marR="82104" marT="41046" marB="41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100" b="0" i="0" u="none" strike="noStrike" cap="none" normalizeH="0" baseline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Wingdings" charset="0"/>
                        </a:rPr>
                        <a:t></a:t>
                      </a:r>
                    </a:p>
                  </a:txBody>
                  <a:tcPr marL="82104" marR="82104" marT="41046" marB="41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100" b="0" i="0" u="none" strike="noStrike" cap="none" normalizeH="0" baseline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Wingdings" charset="0"/>
                        </a:rPr>
                        <a:t></a:t>
                      </a:r>
                    </a:p>
                  </a:txBody>
                  <a:tcPr marL="82104" marR="82104" marT="41046" marB="41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8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SimSun" charset="0"/>
                          <a:cs typeface="Times New Roman" charset="0"/>
                        </a:rPr>
                        <a:t>Step 3: Decide</a:t>
                      </a:r>
                    </a:p>
                  </a:txBody>
                  <a:tcPr marL="82104" marR="82104" marT="41046" marB="41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100" b="0" i="0" u="none" strike="noStrike" cap="none" normalizeH="0" baseline="0">
                        <a:ln>
                          <a:noFill/>
                        </a:ln>
                        <a:solidFill>
                          <a:srgbClr val="525B7E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Wingdings" charset="0"/>
                      </a:endParaRPr>
                    </a:p>
                  </a:txBody>
                  <a:tcPr marL="82104" marR="82104" marT="41046" marB="41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100" b="0" i="0" u="none" strike="noStrike" cap="none" normalizeH="0" baseline="0">
                        <a:ln>
                          <a:noFill/>
                        </a:ln>
                        <a:solidFill>
                          <a:srgbClr val="525B7E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Wingdings" charset="0"/>
                      </a:endParaRPr>
                    </a:p>
                  </a:txBody>
                  <a:tcPr marL="82104" marR="82104" marT="41046" marB="41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100" b="0" i="0" u="none" strike="noStrike" cap="none" normalizeH="0" baseline="0">
                        <a:ln>
                          <a:noFill/>
                        </a:ln>
                        <a:solidFill>
                          <a:srgbClr val="525B7E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Wingdings" charset="0"/>
                      </a:endParaRPr>
                    </a:p>
                  </a:txBody>
                  <a:tcPr marL="82104" marR="82104" marT="41046" marB="41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100" b="0" i="0" u="none" strike="noStrike" cap="none" normalizeH="0" baseline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Wingdings" charset="0"/>
                        </a:rPr>
                        <a:t></a:t>
                      </a:r>
                    </a:p>
                  </a:txBody>
                  <a:tcPr marL="82104" marR="82104" marT="41046" marB="41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100" b="0" i="0" u="none" strike="noStrike" cap="none" normalizeH="0" baseline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Wingdings" charset="0"/>
                        </a:rPr>
                        <a:t></a:t>
                      </a:r>
                    </a:p>
                  </a:txBody>
                  <a:tcPr marL="82104" marR="82104" marT="41046" marB="41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100" b="0" i="0" u="none" strike="noStrike" cap="none" normalizeH="0" baseline="0">
                          <a:ln>
                            <a:noFill/>
                          </a:ln>
                          <a:solidFill>
                            <a:srgbClr val="525B7E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Wingdings" charset="0"/>
                        </a:rPr>
                        <a:t></a:t>
                      </a:r>
                    </a:p>
                  </a:txBody>
                  <a:tcPr marL="82104" marR="82104" marT="41046" marB="41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90" name="Rectangle 109"/>
          <p:cNvSpPr>
            <a:spLocks noChangeArrowheads="1"/>
          </p:cNvSpPr>
          <p:nvPr/>
        </p:nvSpPr>
        <p:spPr bwMode="auto">
          <a:xfrm>
            <a:off x="-381000" y="4556125"/>
            <a:ext cx="1098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200">
                <a:latin typeface="Times New Roman" charset="0"/>
                <a:ea typeface="SimSun" charset="0"/>
                <a:cs typeface="SimSun" charset="0"/>
              </a:rPr>
              <a:t>	</a:t>
            </a:r>
            <a:endParaRPr lang="en-US">
              <a:ea typeface="SimSun" charset="0"/>
              <a:cs typeface="SimSun" charset="0"/>
            </a:endParaRPr>
          </a:p>
        </p:txBody>
      </p:sp>
      <p:sp>
        <p:nvSpPr>
          <p:cNvPr id="134191" name="Text Box 113"/>
          <p:cNvSpPr txBox="1">
            <a:spLocks noChangeArrowheads="1"/>
          </p:cNvSpPr>
          <p:nvPr/>
        </p:nvSpPr>
        <p:spPr bwMode="auto">
          <a:xfrm>
            <a:off x="661988" y="3370263"/>
            <a:ext cx="14049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rgbClr val="35353E"/>
                </a:solidFill>
                <a:latin typeface="Tw Cen MT" charset="0"/>
                <a:sym typeface="Wingdings" charset="0"/>
              </a:rPr>
              <a:t>= Applied</a:t>
            </a:r>
          </a:p>
          <a:p>
            <a:pPr eaLnBrk="1" hangingPunct="1"/>
            <a:r>
              <a:rPr lang="en-US" sz="1600" dirty="0">
                <a:solidFill>
                  <a:srgbClr val="35353E"/>
                </a:solidFill>
                <a:latin typeface="Tw Cen MT" charset="0"/>
                <a:sym typeface="Wingdings" charset="0"/>
              </a:rPr>
              <a:t>in Needs Assessment</a:t>
            </a:r>
          </a:p>
          <a:p>
            <a:pPr eaLnBrk="1" hangingPunct="1"/>
            <a:endParaRPr lang="en-US" sz="1600" dirty="0">
              <a:solidFill>
                <a:srgbClr val="CC0000"/>
              </a:solidFill>
              <a:latin typeface="Tw Cen MT" charset="0"/>
              <a:sym typeface="Wingdings" charset="0"/>
            </a:endParaRPr>
          </a:p>
          <a:p>
            <a:pPr eaLnBrk="1" hangingPunct="1"/>
            <a:r>
              <a:rPr lang="en-US" sz="1600" dirty="0">
                <a:solidFill>
                  <a:srgbClr val="35353E"/>
                </a:solidFill>
                <a:latin typeface="Tw Cen MT" charset="0"/>
                <a:sym typeface="Wingdings" charset="0"/>
              </a:rPr>
              <a:t>= Featured in the </a:t>
            </a:r>
            <a:r>
              <a:rPr lang="en-US" sz="1600" dirty="0" smtClean="0">
                <a:solidFill>
                  <a:srgbClr val="35353E"/>
                </a:solidFill>
                <a:latin typeface="Tw Cen MT" charset="0"/>
                <a:sym typeface="Wingdings" charset="0"/>
              </a:rPr>
              <a:t>session</a:t>
            </a:r>
            <a:endParaRPr lang="en-US" sz="1600" dirty="0">
              <a:solidFill>
                <a:srgbClr val="35353E"/>
              </a:solidFill>
              <a:latin typeface="Tw Cen MT" charset="0"/>
              <a:sym typeface="Wingdings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04788" y="4360863"/>
            <a:ext cx="500062" cy="500063"/>
          </a:xfrm>
          <a:prstGeom prst="ellipse">
            <a:avLst/>
          </a:prstGeom>
          <a:noFill/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35353E"/>
              </a:solidFill>
              <a:latin typeface="Tw Cen MT" pitchFamily="34" charset="0"/>
            </a:endParaRPr>
          </a:p>
        </p:txBody>
      </p:sp>
      <p:sp>
        <p:nvSpPr>
          <p:cNvPr id="134194" name="TextBox 9"/>
          <p:cNvSpPr txBox="1">
            <a:spLocks noChangeArrowheads="1"/>
          </p:cNvSpPr>
          <p:nvPr/>
        </p:nvSpPr>
        <p:spPr bwMode="auto">
          <a:xfrm>
            <a:off x="128588" y="3294063"/>
            <a:ext cx="642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525B7E"/>
                </a:solidFill>
                <a:latin typeface="Tw Cen MT" charset="0"/>
                <a:sym typeface="Wingdings" charset="0"/>
              </a:rPr>
              <a:t></a:t>
            </a:r>
          </a:p>
        </p:txBody>
      </p:sp>
      <p:sp>
        <p:nvSpPr>
          <p:cNvPr id="14" name="Oval 13"/>
          <p:cNvSpPr/>
          <p:nvPr/>
        </p:nvSpPr>
        <p:spPr>
          <a:xfrm>
            <a:off x="7748588" y="5427663"/>
            <a:ext cx="500062" cy="500063"/>
          </a:xfrm>
          <a:prstGeom prst="ellipse">
            <a:avLst/>
          </a:prstGeom>
          <a:noFill/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35353E"/>
              </a:solidFill>
              <a:latin typeface="Tw Cen MT" pitchFamily="34" charset="0"/>
            </a:endParaRPr>
          </a:p>
        </p:txBody>
      </p:sp>
      <p:sp>
        <p:nvSpPr>
          <p:cNvPr id="3" name="Oval 11"/>
          <p:cNvSpPr/>
          <p:nvPr/>
        </p:nvSpPr>
        <p:spPr>
          <a:xfrm>
            <a:off x="6880225" y="5427663"/>
            <a:ext cx="500063" cy="500063"/>
          </a:xfrm>
          <a:prstGeom prst="ellipse">
            <a:avLst/>
          </a:prstGeom>
          <a:noFill/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35353E"/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17082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w Cen MT" charset="0"/>
              </a:rPr>
              <a:t>Multi-Criteria Analysis</a:t>
            </a:r>
          </a:p>
        </p:txBody>
      </p:sp>
      <p:sp>
        <p:nvSpPr>
          <p:cNvPr id="28262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77B7FEAD-690C-D74A-935A-FE4BE0613E9A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12</a:t>
            </a:fld>
            <a:endParaRPr lang="en-US" sz="1200">
              <a:solidFill>
                <a:srgbClr val="FFFFFF"/>
              </a:solidFill>
            </a:endParaRPr>
          </a:p>
        </p:txBody>
      </p:sp>
      <p:graphicFrame>
        <p:nvGraphicFramePr>
          <p:cNvPr id="6" name="Group 72"/>
          <p:cNvGraphicFramePr>
            <a:graphicFrameLocks/>
          </p:cNvGraphicFramePr>
          <p:nvPr/>
        </p:nvGraphicFramePr>
        <p:xfrm>
          <a:off x="609600" y="2057400"/>
          <a:ext cx="7924800" cy="4495802"/>
        </p:xfrm>
        <a:graphic>
          <a:graphicData uri="http://schemas.openxmlformats.org/drawingml/2006/table">
            <a:tbl>
              <a:tblPr/>
              <a:tblGrid>
                <a:gridCol w="1320800"/>
                <a:gridCol w="1320800"/>
                <a:gridCol w="1322388"/>
                <a:gridCol w="1319212"/>
                <a:gridCol w="1320800"/>
                <a:gridCol w="1320800"/>
              </a:tblGrid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Criteria 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&lt;insert&gt;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Criteria 2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&lt;insert&gt;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Criteria 3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&lt;insert&gt;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Criteria 4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&lt;insert&gt;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 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Option A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&lt;insert&gt;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Option B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&lt;insert&gt;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Option C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&lt;insert&gt;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Option D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&lt;insert&gt;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Option E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&lt;insert&gt;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Option F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&lt;insert&gt;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847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w Cen MT" charset="0"/>
              </a:rPr>
              <a:t>Sample Criteria</a:t>
            </a:r>
          </a:p>
        </p:txBody>
      </p:sp>
      <p:sp>
        <p:nvSpPr>
          <p:cNvPr id="283650" name="Content Placeholder 2"/>
          <p:cNvSpPr>
            <a:spLocks noGrp="1"/>
          </p:cNvSpPr>
          <p:nvPr>
            <p:ph idx="1"/>
          </p:nvPr>
        </p:nvSpPr>
        <p:spPr>
          <a:xfrm>
            <a:off x="612775" y="1840089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>
                <a:latin typeface="Tw Cen MT" charset="0"/>
              </a:rPr>
              <a:t>Affect achievement of specific business goals</a:t>
            </a:r>
          </a:p>
          <a:p>
            <a:r>
              <a:rPr lang="en-US" dirty="0">
                <a:latin typeface="Tw Cen MT" charset="0"/>
              </a:rPr>
              <a:t>Promise to increase our impact and relevance to clients’ needs in the medium and long term</a:t>
            </a:r>
          </a:p>
          <a:p>
            <a:r>
              <a:rPr lang="en-US" dirty="0" smtClean="0">
                <a:latin typeface="Tw Cen MT" charset="0"/>
              </a:rPr>
              <a:t>Impact </a:t>
            </a:r>
            <a:r>
              <a:rPr lang="en-US" dirty="0">
                <a:latin typeface="Tw Cen MT" charset="0"/>
              </a:rPr>
              <a:t>a large number of employees</a:t>
            </a:r>
          </a:p>
          <a:p>
            <a:r>
              <a:rPr lang="en-US" dirty="0">
                <a:latin typeface="Tw Cen MT" charset="0"/>
              </a:rPr>
              <a:t>Directly impact the quality of service given to a client or customer</a:t>
            </a:r>
          </a:p>
          <a:p>
            <a:r>
              <a:rPr lang="en-US" dirty="0">
                <a:latin typeface="Tw Cen MT" charset="0"/>
              </a:rPr>
              <a:t>Save the organization money</a:t>
            </a:r>
          </a:p>
          <a:p>
            <a:r>
              <a:rPr lang="en-US" dirty="0">
                <a:latin typeface="Tw Cen MT" charset="0"/>
              </a:rPr>
              <a:t>Improve operating efficiency (help us do something faster)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8849B5A-9E41-9948-8645-0D2AB892403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63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w Cen MT" charset="0"/>
              </a:rPr>
              <a:t>Example: Choosing a Project</a:t>
            </a:r>
          </a:p>
        </p:txBody>
      </p:sp>
      <p:sp>
        <p:nvSpPr>
          <p:cNvPr id="28467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F1EA807B-A829-DC45-B39C-94ADD3F4FE92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14</a:t>
            </a:fld>
            <a:endParaRPr lang="en-US" sz="1200">
              <a:solidFill>
                <a:srgbClr val="FFFFFF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218238" cy="484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993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w Cen MT" charset="0"/>
              </a:rPr>
              <a:t>Activity: </a:t>
            </a:r>
            <a:r>
              <a:rPr lang="en-US" dirty="0" smtClean="0">
                <a:latin typeface="Tw Cen MT" charset="0"/>
              </a:rPr>
              <a:t>Let’</a:t>
            </a:r>
            <a:r>
              <a:rPr lang="en-US" altLang="ja-JP" dirty="0" smtClean="0">
                <a:latin typeface="Tw Cen MT" charset="0"/>
              </a:rPr>
              <a:t>s </a:t>
            </a:r>
            <a:r>
              <a:rPr lang="en-US" altLang="ja-JP" dirty="0">
                <a:latin typeface="Tw Cen MT" charset="0"/>
              </a:rPr>
              <a:t>Make a Decision</a:t>
            </a:r>
            <a:endParaRPr lang="en-US" dirty="0">
              <a:latin typeface="Tw Cen MT" charset="0"/>
            </a:endParaRPr>
          </a:p>
        </p:txBody>
      </p:sp>
      <p:sp>
        <p:nvSpPr>
          <p:cNvPr id="286723" name="Content Placeholder 3"/>
          <p:cNvSpPr>
            <a:spLocks noGrp="1"/>
          </p:cNvSpPr>
          <p:nvPr>
            <p:ph idx="1"/>
          </p:nvPr>
        </p:nvSpPr>
        <p:spPr>
          <a:xfrm>
            <a:off x="1108608" y="4224041"/>
            <a:ext cx="4741933" cy="2215619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</a:pPr>
            <a:r>
              <a:rPr lang="en-US" sz="1800" dirty="0">
                <a:latin typeface="Tw Cen MT" charset="0"/>
              </a:rPr>
              <a:t>Option A: </a:t>
            </a:r>
            <a:r>
              <a:rPr lang="en-US" sz="1800" dirty="0" smtClean="0">
                <a:latin typeface="Tw Cen MT" charset="0"/>
              </a:rPr>
              <a:t>St. Louis</a:t>
            </a:r>
            <a:endParaRPr lang="en-US" sz="1800" dirty="0">
              <a:latin typeface="Tw Cen MT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1800" dirty="0">
                <a:latin typeface="Tw Cen MT" charset="0"/>
              </a:rPr>
              <a:t>Option B</a:t>
            </a:r>
            <a:r>
              <a:rPr lang="en-US" sz="1800" dirty="0" smtClean="0">
                <a:latin typeface="Tw Cen MT" charset="0"/>
              </a:rPr>
              <a:t>: Boston</a:t>
            </a:r>
            <a:endParaRPr lang="en-US" sz="1800" dirty="0">
              <a:latin typeface="Tw Cen MT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1800" dirty="0">
                <a:latin typeface="Tw Cen MT" charset="0"/>
              </a:rPr>
              <a:t>Option C: </a:t>
            </a:r>
            <a:r>
              <a:rPr lang="en-US" sz="1800" dirty="0" smtClean="0">
                <a:latin typeface="Tw Cen MT" charset="0"/>
              </a:rPr>
              <a:t>Honolulu</a:t>
            </a:r>
            <a:endParaRPr lang="en-US" sz="1800" dirty="0">
              <a:latin typeface="Tw Cen MT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1800" dirty="0">
                <a:latin typeface="Tw Cen MT" charset="0"/>
              </a:rPr>
              <a:t>Option D: </a:t>
            </a:r>
            <a:r>
              <a:rPr lang="en-US" sz="1800" dirty="0" smtClean="0">
                <a:latin typeface="Tw Cen MT" charset="0"/>
              </a:rPr>
              <a:t>Arlington, Virginia</a:t>
            </a:r>
            <a:endParaRPr lang="en-US" sz="1800" dirty="0">
              <a:latin typeface="Tw Cen MT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1800" dirty="0">
                <a:latin typeface="Tw Cen MT" charset="0"/>
              </a:rPr>
              <a:t>Option E: </a:t>
            </a:r>
            <a:r>
              <a:rPr lang="en-US" sz="1800" dirty="0" smtClean="0">
                <a:latin typeface="Tw Cen MT" charset="0"/>
              </a:rPr>
              <a:t>Chicago</a:t>
            </a:r>
            <a:endParaRPr lang="en-US" sz="1800" dirty="0">
              <a:latin typeface="Tw Cen MT" charset="0"/>
            </a:endParaRPr>
          </a:p>
          <a:p>
            <a:pPr>
              <a:spcBef>
                <a:spcPts val="600"/>
              </a:spcBef>
            </a:pPr>
            <a:r>
              <a:rPr lang="en-US" sz="1800" dirty="0">
                <a:latin typeface="Tw Cen MT" charset="0"/>
              </a:rPr>
              <a:t>Option F: </a:t>
            </a:r>
            <a:r>
              <a:rPr lang="en-US" sz="1800" dirty="0" smtClean="0">
                <a:latin typeface="Tw Cen MT" charset="0"/>
              </a:rPr>
              <a:t>Vancouver</a:t>
            </a:r>
            <a:endParaRPr lang="en-US" sz="1800" dirty="0">
              <a:latin typeface="Tw Cen MT" charset="0"/>
            </a:endParaRPr>
          </a:p>
        </p:txBody>
      </p:sp>
      <p:sp>
        <p:nvSpPr>
          <p:cNvPr id="28672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9BD252B8-7E38-B548-ADBC-60A716C601D0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15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04799" y="1370552"/>
            <a:ext cx="7749987" cy="24063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1600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Hypothetical</a:t>
            </a:r>
            <a:r>
              <a:rPr lang="en-US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:  </a:t>
            </a:r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Imagine that the planning committee for the 2016 AEA conference is divided on the primary needs of the association (assume a needs assessment was done and these were of high importance).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A.  </a:t>
            </a:r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Short-term financial </a:t>
            </a:r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sustainability and growth of </a:t>
            </a:r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conference registrations</a:t>
            </a:r>
            <a:endParaRPr lang="en-US" sz="16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B.  Attracting the next generation of evaluators </a:t>
            </a:r>
          </a:p>
          <a:p>
            <a:pPr lv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8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You are in either Group A or Group B.  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Part of your work involves recommending a host city.  Below are proposed cities from a nominating committee (which has done some initial scoping). </a:t>
            </a:r>
            <a:endParaRPr lang="en-US" sz="16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094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w Cen MT" charset="0"/>
              </a:rPr>
              <a:t>Activity: </a:t>
            </a:r>
            <a:r>
              <a:rPr lang="en-US" dirty="0" smtClean="0">
                <a:latin typeface="Tw Cen MT" charset="0"/>
              </a:rPr>
              <a:t>Let’</a:t>
            </a:r>
            <a:r>
              <a:rPr lang="en-US" altLang="ja-JP" dirty="0" smtClean="0">
                <a:latin typeface="Tw Cen MT" charset="0"/>
              </a:rPr>
              <a:t>s </a:t>
            </a:r>
            <a:r>
              <a:rPr lang="en-US" altLang="ja-JP" dirty="0">
                <a:latin typeface="Tw Cen MT" charset="0"/>
              </a:rPr>
              <a:t>Make a Decision</a:t>
            </a:r>
            <a:endParaRPr lang="en-US" dirty="0">
              <a:latin typeface="Tw Cen MT" charset="0"/>
            </a:endParaRPr>
          </a:p>
        </p:txBody>
      </p:sp>
      <p:sp>
        <p:nvSpPr>
          <p:cNvPr id="28672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9BD252B8-7E38-B548-ADBC-60A716C601D0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16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04800" y="1523999"/>
            <a:ext cx="8610600" cy="3654903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2400" b="1" dirty="0" smtClean="0">
                <a:latin typeface="+mn-lt"/>
                <a:ea typeface="+mn-ea"/>
                <a:cs typeface="+mn-cs"/>
              </a:rPr>
              <a:t>Round 1 (no weight)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400" dirty="0" smtClean="0">
                <a:latin typeface="+mn-lt"/>
                <a:ea typeface="+mn-ea"/>
                <a:cs typeface="+mn-cs"/>
              </a:rPr>
              <a:t>Step 1: Identify your criteria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400" dirty="0" smtClean="0">
                <a:latin typeface="+mn-lt"/>
                <a:ea typeface="+mn-ea"/>
                <a:cs typeface="+mn-cs"/>
              </a:rPr>
              <a:t>Step 2: Calculate the comparisons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2400" dirty="0"/>
          </a:p>
          <a:p>
            <a:pPr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2400" b="1" dirty="0"/>
              <a:t>Round </a:t>
            </a:r>
            <a:r>
              <a:rPr lang="en-US" sz="2400" b="1" dirty="0" smtClean="0"/>
              <a:t>2 (weighted)</a:t>
            </a:r>
            <a:endParaRPr lang="en-US" sz="2400" b="1" dirty="0"/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400" dirty="0"/>
              <a:t>Step 1: Identify your criteria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400" dirty="0"/>
              <a:t>Step 2: Apply weights to your criteria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400" dirty="0"/>
              <a:t>Step 3: Calculate the comparisons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24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4709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&amp;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Easy to apply (though weightings can complicate)</a:t>
            </a:r>
          </a:p>
          <a:p>
            <a:pPr lvl="1"/>
            <a:r>
              <a:rPr lang="en-US" dirty="0" smtClean="0"/>
              <a:t>Requires making decision criteria clear and known to everyone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Can’t combine alternatives (i.e., the best of A and the best of B)</a:t>
            </a:r>
          </a:p>
          <a:p>
            <a:pPr lvl="1"/>
            <a:r>
              <a:rPr lang="en-US" dirty="0" smtClean="0"/>
              <a:t>All alternatives must be judged on the same (and all)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98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w Cen MT" charset="0"/>
              </a:rPr>
              <a:t>Pair-wise Ranking</a:t>
            </a:r>
          </a:p>
        </p:txBody>
      </p:sp>
      <p:sp>
        <p:nvSpPr>
          <p:cNvPr id="28569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3EAE76F-B9C1-F94D-93B6-6A8B91AC6366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18</a:t>
            </a:fld>
            <a:endParaRPr lang="en-US" sz="1200">
              <a:solidFill>
                <a:srgbClr val="FFFFFF"/>
              </a:solidFill>
            </a:endParaRPr>
          </a:p>
        </p:txBody>
      </p:sp>
      <p:graphicFrame>
        <p:nvGraphicFramePr>
          <p:cNvPr id="5" name="Group 97"/>
          <p:cNvGraphicFramePr>
            <a:graphicFrameLocks/>
          </p:cNvGraphicFramePr>
          <p:nvPr/>
        </p:nvGraphicFramePr>
        <p:xfrm>
          <a:off x="533400" y="1981200"/>
          <a:ext cx="8077200" cy="4495802"/>
        </p:xfrm>
        <a:graphic>
          <a:graphicData uri="http://schemas.openxmlformats.org/drawingml/2006/table">
            <a:tbl>
              <a:tblPr/>
              <a:tblGrid>
                <a:gridCol w="1154113"/>
                <a:gridCol w="1154112"/>
                <a:gridCol w="1154113"/>
                <a:gridCol w="1152525"/>
                <a:gridCol w="1154112"/>
                <a:gridCol w="1154113"/>
                <a:gridCol w="1154112"/>
              </a:tblGrid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Option A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&lt;insert&gt;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Option B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&lt;insert&gt;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Option C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&lt;insert&gt;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Option D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&lt;insert&gt;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Option E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&lt;insert&gt;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Option F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&lt;insert&gt;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Option A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&lt;insert&gt;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Option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Option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Option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Option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Option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Option B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&lt;insert&gt;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Option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Option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Option 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Option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Option C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&lt;insert&gt;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Option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Option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Option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Option D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&lt;insert&gt;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Option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Option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Option E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&lt;insert&gt;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Option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Option F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&lt;insert&gt;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035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w Cen MT" charset="0"/>
              </a:rPr>
              <a:t>Pair-wise </a:t>
            </a:r>
            <a:r>
              <a:rPr lang="en-US" dirty="0" smtClean="0">
                <a:latin typeface="Tw Cen MT" charset="0"/>
              </a:rPr>
              <a:t>Ranking - Sample</a:t>
            </a:r>
            <a:endParaRPr lang="en-US" dirty="0">
              <a:latin typeface="Tw Cen MT" charset="0"/>
            </a:endParaRPr>
          </a:p>
        </p:txBody>
      </p:sp>
      <p:sp>
        <p:nvSpPr>
          <p:cNvPr id="28569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3EAE76F-B9C1-F94D-93B6-6A8B91AC6366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19</a:t>
            </a:fld>
            <a:endParaRPr lang="en-US" sz="120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485" y="1297716"/>
            <a:ext cx="7027004" cy="517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3035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w Cen MT" charset="0"/>
              </a:rPr>
              <a:t>What is a Needs Assessment?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>
                <a:latin typeface="Tw Cen MT" charset="0"/>
              </a:rPr>
              <a:t>A decision-making tool</a:t>
            </a:r>
          </a:p>
          <a:p>
            <a:pPr eaLnBrk="1" hangingPunct="1"/>
            <a:r>
              <a:rPr lang="en-US">
                <a:latin typeface="Tw Cen MT" charset="0"/>
              </a:rPr>
              <a:t>A strategic planning tool</a:t>
            </a:r>
          </a:p>
          <a:p>
            <a:pPr eaLnBrk="1" hangingPunct="1"/>
            <a:r>
              <a:rPr lang="en-US">
                <a:latin typeface="Tw Cen MT" charset="0"/>
              </a:rPr>
              <a:t>A logical process for differentiating </a:t>
            </a:r>
            <a:r>
              <a:rPr lang="ja-JP" altLang="en-US">
                <a:latin typeface="Tw Cen MT" charset="0"/>
              </a:rPr>
              <a:t>“</a:t>
            </a:r>
            <a:r>
              <a:rPr lang="en-US" altLang="ja-JP">
                <a:latin typeface="Tw Cen MT" charset="0"/>
              </a:rPr>
              <a:t>needs</a:t>
            </a:r>
            <a:r>
              <a:rPr lang="ja-JP" altLang="en-US">
                <a:latin typeface="Tw Cen MT" charset="0"/>
              </a:rPr>
              <a:t>”</a:t>
            </a:r>
            <a:r>
              <a:rPr lang="en-US" altLang="ja-JP">
                <a:latin typeface="Tw Cen MT" charset="0"/>
              </a:rPr>
              <a:t> from </a:t>
            </a:r>
            <a:r>
              <a:rPr lang="ja-JP" altLang="en-US">
                <a:latin typeface="Tw Cen MT" charset="0"/>
              </a:rPr>
              <a:t>“</a:t>
            </a:r>
            <a:r>
              <a:rPr lang="en-US" altLang="ja-JP">
                <a:latin typeface="Tw Cen MT" charset="0"/>
              </a:rPr>
              <a:t>wants</a:t>
            </a:r>
            <a:r>
              <a:rPr lang="ja-JP" altLang="en-US">
                <a:latin typeface="Tw Cen MT" charset="0"/>
              </a:rPr>
              <a:t>”</a:t>
            </a:r>
            <a:endParaRPr lang="en-US" altLang="ja-JP">
              <a:latin typeface="Tw Cen MT" charset="0"/>
            </a:endParaRPr>
          </a:p>
          <a:p>
            <a:pPr eaLnBrk="1" hangingPunct="1"/>
            <a:r>
              <a:rPr lang="en-US">
                <a:latin typeface="Tw Cen MT" charset="0"/>
              </a:rPr>
              <a:t>A precursor to accomplishing desired results</a:t>
            </a:r>
          </a:p>
        </p:txBody>
      </p:sp>
      <p:sp>
        <p:nvSpPr>
          <p:cNvPr id="2253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5A601BB-85EF-014D-92AF-67816B4D9CBA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82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w Cen MT" charset="0"/>
              </a:rPr>
              <a:t>Activity: </a:t>
            </a:r>
            <a:r>
              <a:rPr lang="en-US" dirty="0" smtClean="0">
                <a:latin typeface="Tw Cen MT" charset="0"/>
              </a:rPr>
              <a:t>Let’</a:t>
            </a:r>
            <a:r>
              <a:rPr lang="en-US" altLang="ja-JP" dirty="0" smtClean="0">
                <a:latin typeface="Tw Cen MT" charset="0"/>
              </a:rPr>
              <a:t>s </a:t>
            </a:r>
            <a:r>
              <a:rPr lang="en-US" altLang="ja-JP" dirty="0">
                <a:latin typeface="Tw Cen MT" charset="0"/>
              </a:rPr>
              <a:t>Make a Decision</a:t>
            </a:r>
            <a:endParaRPr lang="en-US" dirty="0">
              <a:latin typeface="Tw Cen MT" charset="0"/>
            </a:endParaRPr>
          </a:p>
        </p:txBody>
      </p:sp>
      <p:sp>
        <p:nvSpPr>
          <p:cNvPr id="286723" name="Content Placeholder 3"/>
          <p:cNvSpPr>
            <a:spLocks noGrp="1"/>
          </p:cNvSpPr>
          <p:nvPr>
            <p:ph idx="1"/>
          </p:nvPr>
        </p:nvSpPr>
        <p:spPr>
          <a:xfrm>
            <a:off x="914400" y="3284200"/>
            <a:ext cx="7772400" cy="3181335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000" dirty="0">
                <a:latin typeface="Tw Cen MT" charset="0"/>
              </a:rPr>
              <a:t>Option A: </a:t>
            </a:r>
            <a:r>
              <a:rPr lang="en-US" sz="2000" dirty="0" smtClean="0">
                <a:latin typeface="Tw Cen MT" charset="0"/>
              </a:rPr>
              <a:t>Work with individual non-profits to improve efficiencies</a:t>
            </a:r>
            <a:endParaRPr lang="en-US" sz="2000" dirty="0">
              <a:latin typeface="Tw Cen MT" charset="0"/>
            </a:endParaRPr>
          </a:p>
          <a:p>
            <a:pPr eaLnBrk="1" hangingPunct="1"/>
            <a:r>
              <a:rPr lang="en-US" sz="2000" dirty="0">
                <a:latin typeface="Tw Cen MT" charset="0"/>
              </a:rPr>
              <a:t>Option B: </a:t>
            </a:r>
            <a:r>
              <a:rPr lang="en-US" sz="2000" dirty="0" smtClean="0">
                <a:latin typeface="Tw Cen MT" charset="0"/>
              </a:rPr>
              <a:t> Require project management training of staff from all non-profits</a:t>
            </a:r>
          </a:p>
          <a:p>
            <a:pPr eaLnBrk="1" hangingPunct="1"/>
            <a:r>
              <a:rPr lang="en-US" sz="2000" dirty="0" smtClean="0">
                <a:latin typeface="Tw Cen MT" charset="0"/>
              </a:rPr>
              <a:t>Option </a:t>
            </a:r>
            <a:r>
              <a:rPr lang="en-US" sz="2000" dirty="0">
                <a:latin typeface="Tw Cen MT" charset="0"/>
              </a:rPr>
              <a:t>C: </a:t>
            </a:r>
            <a:r>
              <a:rPr lang="en-US" sz="2000" dirty="0" smtClean="0">
                <a:latin typeface="Tw Cen MT" charset="0"/>
              </a:rPr>
              <a:t> Change the criteria so management efficiency is of more importance in making funding decisions</a:t>
            </a:r>
            <a:endParaRPr lang="en-US" sz="2000" dirty="0">
              <a:latin typeface="Tw Cen MT" charset="0"/>
            </a:endParaRPr>
          </a:p>
          <a:p>
            <a:pPr eaLnBrk="1" hangingPunct="1"/>
            <a:r>
              <a:rPr lang="en-US" sz="2000" dirty="0">
                <a:latin typeface="Tw Cen MT" charset="0"/>
              </a:rPr>
              <a:t>Option D: </a:t>
            </a:r>
            <a:r>
              <a:rPr lang="en-US" sz="2000" dirty="0" smtClean="0">
                <a:latin typeface="Tw Cen MT" charset="0"/>
              </a:rPr>
              <a:t> Require the merger of several small non-profits</a:t>
            </a:r>
            <a:endParaRPr lang="en-US" sz="2000" dirty="0">
              <a:latin typeface="Tw Cen MT" charset="0"/>
            </a:endParaRPr>
          </a:p>
          <a:p>
            <a:pPr eaLnBrk="1" hangingPunct="1"/>
            <a:r>
              <a:rPr lang="en-US" sz="2000" dirty="0">
                <a:latin typeface="Tw Cen MT" charset="0"/>
              </a:rPr>
              <a:t>Option E: </a:t>
            </a:r>
            <a:r>
              <a:rPr lang="en-US" sz="2000" dirty="0" smtClean="0">
                <a:latin typeface="Tw Cen MT" charset="0"/>
              </a:rPr>
              <a:t>  Increase the proportion of funding that can go to management salaries (currently capped at 8%)</a:t>
            </a:r>
          </a:p>
          <a:p>
            <a:pPr eaLnBrk="1" hangingPunct="1"/>
            <a:r>
              <a:rPr lang="en-US" sz="2000" dirty="0" smtClean="0">
                <a:latin typeface="Tw Cen MT" charset="0"/>
              </a:rPr>
              <a:t>Option </a:t>
            </a:r>
            <a:r>
              <a:rPr lang="en-US" sz="2000" dirty="0">
                <a:latin typeface="Tw Cen MT" charset="0"/>
              </a:rPr>
              <a:t>F</a:t>
            </a:r>
            <a:r>
              <a:rPr lang="en-US" sz="2000" dirty="0" smtClean="0">
                <a:latin typeface="Tw Cen MT" charset="0"/>
              </a:rPr>
              <a:t>:  Do nothing</a:t>
            </a:r>
            <a:endParaRPr lang="en-US" sz="2000" dirty="0">
              <a:latin typeface="Tw Cen MT" charset="0"/>
            </a:endParaRPr>
          </a:p>
        </p:txBody>
      </p:sp>
      <p:sp>
        <p:nvSpPr>
          <p:cNvPr id="28672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9BD252B8-7E38-B548-ADBC-60A716C601D0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20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04800" y="1941693"/>
            <a:ext cx="8610600" cy="128693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400" dirty="0" smtClean="0">
                <a:latin typeface="+mn-lt"/>
                <a:ea typeface="+mn-ea"/>
                <a:cs typeface="+mn-cs"/>
              </a:rPr>
              <a:t>As </a:t>
            </a:r>
            <a:r>
              <a:rPr lang="en-US" sz="2400" dirty="0">
                <a:latin typeface="+mn-lt"/>
                <a:ea typeface="+mn-ea"/>
                <a:cs typeface="+mn-cs"/>
              </a:rPr>
              <a:t>part of your assessment your team identified gaps in 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capacity of local </a:t>
            </a:r>
            <a:r>
              <a:rPr lang="en-US" sz="2400" dirty="0" smtClean="0"/>
              <a:t>non-profits to efficiently manage the day-to-day delivery of 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social </a:t>
            </a:r>
            <a:r>
              <a:rPr lang="en-US" sz="2400" dirty="0">
                <a:latin typeface="+mn-lt"/>
                <a:ea typeface="+mn-ea"/>
                <a:cs typeface="+mn-cs"/>
              </a:rPr>
              <a:t>services across the community</a:t>
            </a:r>
          </a:p>
        </p:txBody>
      </p:sp>
    </p:spTree>
    <p:extLst>
      <p:ext uri="{BB962C8B-B14F-4D97-AF65-F5344CB8AC3E}">
        <p14:creationId xmlns:p14="http://schemas.microsoft.com/office/powerpoint/2010/main" val="3936686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w Cen MT" charset="0"/>
              </a:rPr>
              <a:t>Activity: </a:t>
            </a:r>
            <a:r>
              <a:rPr lang="en-US" dirty="0" smtClean="0">
                <a:latin typeface="Tw Cen MT" charset="0"/>
              </a:rPr>
              <a:t>Let’</a:t>
            </a:r>
            <a:r>
              <a:rPr lang="en-US" altLang="ja-JP" dirty="0" smtClean="0">
                <a:latin typeface="Tw Cen MT" charset="0"/>
              </a:rPr>
              <a:t>s </a:t>
            </a:r>
            <a:r>
              <a:rPr lang="en-US" altLang="ja-JP" dirty="0">
                <a:latin typeface="Tw Cen MT" charset="0"/>
              </a:rPr>
              <a:t>Make a Decision</a:t>
            </a:r>
            <a:endParaRPr lang="en-US" dirty="0">
              <a:latin typeface="Tw Cen MT" charset="0"/>
            </a:endParaRPr>
          </a:p>
        </p:txBody>
      </p:sp>
      <p:sp>
        <p:nvSpPr>
          <p:cNvPr id="28672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9BD252B8-7E38-B548-ADBC-60A716C601D0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21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04800" y="1793049"/>
            <a:ext cx="8610600" cy="449188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400" dirty="0" smtClean="0">
                <a:latin typeface="+mn-lt"/>
                <a:ea typeface="+mn-ea"/>
                <a:cs typeface="+mn-cs"/>
              </a:rPr>
              <a:t>Step 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1: </a:t>
            </a:r>
            <a:r>
              <a:rPr lang="en-US" sz="2400" dirty="0" smtClean="0"/>
              <a:t>As an individual, c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ompare each pair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400" dirty="0" smtClean="0">
                <a:latin typeface="+mn-lt"/>
                <a:ea typeface="+mn-ea"/>
                <a:cs typeface="+mn-cs"/>
              </a:rPr>
              <a:t>A vs. B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400" dirty="0" smtClean="0">
                <a:latin typeface="+mn-lt"/>
                <a:ea typeface="+mn-ea"/>
                <a:cs typeface="+mn-cs"/>
              </a:rPr>
              <a:t>B vs. C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400" dirty="0" smtClean="0"/>
              <a:t>Etc.</a:t>
            </a:r>
            <a:endParaRPr lang="en-US" sz="2400" dirty="0" smtClean="0">
              <a:latin typeface="+mn-lt"/>
              <a:ea typeface="+mn-ea"/>
              <a:cs typeface="+mn-cs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400" dirty="0" smtClean="0">
                <a:latin typeface="+mn-lt"/>
                <a:ea typeface="+mn-ea"/>
                <a:cs typeface="+mn-cs"/>
              </a:rPr>
              <a:t>Step 2</a:t>
            </a:r>
            <a:r>
              <a:rPr lang="en-US" sz="2400" dirty="0"/>
              <a:t>: Add up how many times you selected each option</a:t>
            </a:r>
            <a:endParaRPr lang="en-US" sz="2400" dirty="0" smtClean="0"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400" dirty="0"/>
              <a:t>A = ? times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400" dirty="0"/>
              <a:t>B = ? times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400" dirty="0"/>
              <a:t>Etc</a:t>
            </a:r>
            <a:r>
              <a:rPr lang="en-US" sz="2400" dirty="0" smtClean="0"/>
              <a:t>.</a:t>
            </a:r>
            <a:endParaRPr lang="en-US" sz="2400" dirty="0" smtClean="0">
              <a:latin typeface="+mn-lt"/>
              <a:ea typeface="+mn-ea"/>
              <a:cs typeface="+mn-cs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400" dirty="0" smtClean="0">
                <a:latin typeface="+mn-lt"/>
                <a:ea typeface="+mn-ea"/>
                <a:cs typeface="+mn-cs"/>
              </a:rPr>
              <a:t>Step </a:t>
            </a:r>
            <a:r>
              <a:rPr lang="en-US" sz="2400" dirty="0"/>
              <a:t>3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: As a group, add up </a:t>
            </a:r>
            <a:r>
              <a:rPr lang="en-US" sz="2400" dirty="0"/>
              <a:t>how many times you selected each option</a:t>
            </a:r>
            <a:endParaRPr lang="en-US" sz="2400" dirty="0" smtClean="0">
              <a:latin typeface="+mn-lt"/>
              <a:ea typeface="+mn-ea"/>
              <a:cs typeface="+mn-cs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3247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choose?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Volunteer</a:t>
            </a:r>
            <a:endParaRPr lang="en-US" dirty="0"/>
          </a:p>
          <a:p>
            <a:pPr lvl="1"/>
            <a:r>
              <a:rPr lang="en-US" dirty="0"/>
              <a:t>Which did you choose, A vs. B?</a:t>
            </a:r>
          </a:p>
          <a:p>
            <a:pPr lvl="1"/>
            <a:r>
              <a:rPr lang="en-US" dirty="0"/>
              <a:t>Why did you choose A or B?</a:t>
            </a:r>
          </a:p>
          <a:p>
            <a:pPr lvl="1"/>
            <a:r>
              <a:rPr lang="en-US" dirty="0"/>
              <a:t>Did others apply the same “criteria”?</a:t>
            </a:r>
          </a:p>
          <a:p>
            <a:r>
              <a:rPr lang="en-US" dirty="0" smtClean="0"/>
              <a:t>Volunteer</a:t>
            </a:r>
          </a:p>
          <a:p>
            <a:pPr lvl="1"/>
            <a:r>
              <a:rPr lang="en-US" dirty="0" smtClean="0"/>
              <a:t>Which did you choose, D vs. E?</a:t>
            </a:r>
          </a:p>
          <a:p>
            <a:pPr lvl="1"/>
            <a:r>
              <a:rPr lang="en-US" dirty="0" smtClean="0"/>
              <a:t>Why did you choose D or E?</a:t>
            </a:r>
          </a:p>
          <a:p>
            <a:pPr lvl="1"/>
            <a:r>
              <a:rPr lang="en-US" dirty="0" smtClean="0"/>
              <a:t>Did others apply the same “criteria”?</a:t>
            </a:r>
          </a:p>
          <a:p>
            <a:r>
              <a:rPr lang="en-US" dirty="0"/>
              <a:t>Volunteer</a:t>
            </a:r>
          </a:p>
          <a:p>
            <a:pPr lvl="1"/>
            <a:r>
              <a:rPr lang="en-US" dirty="0" smtClean="0"/>
              <a:t>Was your group decisions the same as your individual decision?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40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&amp;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Very easy (and quick) to </a:t>
            </a:r>
            <a:r>
              <a:rPr lang="en-US" dirty="0" smtClean="0"/>
              <a:t>do</a:t>
            </a:r>
            <a:endParaRPr lang="en-US" dirty="0" smtClean="0"/>
          </a:p>
          <a:p>
            <a:r>
              <a:rPr lang="en-US" dirty="0" smtClean="0"/>
              <a:t>Cons</a:t>
            </a:r>
            <a:endParaRPr lang="en-US" dirty="0" smtClean="0"/>
          </a:p>
          <a:p>
            <a:pPr lvl="1"/>
            <a:r>
              <a:rPr lang="en-US" dirty="0" smtClean="0"/>
              <a:t>Can’t combine alternatives (i.e., the best of A and the best of B)</a:t>
            </a:r>
          </a:p>
          <a:p>
            <a:pPr lvl="1"/>
            <a:r>
              <a:rPr lang="en-US" dirty="0" smtClean="0"/>
              <a:t>Criterion are undefined and unknown to others</a:t>
            </a:r>
          </a:p>
          <a:p>
            <a:pPr lvl="1"/>
            <a:r>
              <a:rPr lang="en-US" dirty="0" smtClean="0"/>
              <a:t>The more options, the less you have </a:t>
            </a:r>
            <a:r>
              <a:rPr lang="en-US" dirty="0" smtClean="0"/>
              <a:t>distinct (consistent) comparisons (i.e., people start doing it by memory)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566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272878" cy="468039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 decisions making tools and techniques have strengths and weaknesses</a:t>
            </a:r>
          </a:p>
          <a:p>
            <a:r>
              <a:rPr lang="en-US" dirty="0"/>
              <a:t>Use techniques and tools to inform conversations, rather than “making decisions”</a:t>
            </a:r>
          </a:p>
          <a:p>
            <a:r>
              <a:rPr lang="en-US" dirty="0" smtClean="0"/>
              <a:t>No </a:t>
            </a:r>
            <a:r>
              <a:rPr lang="en-US" dirty="0" smtClean="0"/>
              <a:t>one tool or technique will do everything</a:t>
            </a:r>
          </a:p>
          <a:p>
            <a:r>
              <a:rPr lang="en-US" dirty="0" smtClean="0"/>
              <a:t>Know a variety of techniques so you can use the appropriate ones for different </a:t>
            </a:r>
            <a:r>
              <a:rPr lang="en-US" dirty="0" smtClean="0"/>
              <a:t>situations</a:t>
            </a:r>
          </a:p>
          <a:p>
            <a:r>
              <a:rPr lang="en-US" dirty="0" smtClean="0"/>
              <a:t>Use more than one technique or tool when appropriate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Learn more at: </a:t>
            </a:r>
            <a:r>
              <a:rPr lang="en-US" dirty="0" err="1" smtClean="0"/>
              <a:t>www.NeedsAssessment.org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31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w Cen MT" charset="0"/>
              </a:rPr>
              <a:t>Many Professions</a:t>
            </a:r>
          </a:p>
        </p:txBody>
      </p:sp>
      <p:sp>
        <p:nvSpPr>
          <p:cNvPr id="2253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5A601BB-85EF-014D-92AF-67816B4D9CBA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3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1000" y="1905000"/>
            <a:ext cx="84582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200" b="1" smtClean="0">
                <a:latin typeface="Calibri" charset="0"/>
              </a:rPr>
              <a:t>Organizational Development (OD) Specialists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Calibri" charset="0"/>
              </a:rPr>
              <a:t>How do we improve organizational performance?</a:t>
            </a:r>
          </a:p>
          <a:p>
            <a:pPr>
              <a:lnSpc>
                <a:spcPct val="90000"/>
              </a:lnSpc>
            </a:pPr>
            <a:r>
              <a:rPr lang="en-US" sz="2200" b="1" smtClean="0">
                <a:latin typeface="Calibri" charset="0"/>
              </a:rPr>
              <a:t>Managers 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Calibri" charset="0"/>
              </a:rPr>
              <a:t>How can we improve individual and team performance?</a:t>
            </a:r>
          </a:p>
          <a:p>
            <a:pPr>
              <a:lnSpc>
                <a:spcPct val="90000"/>
              </a:lnSpc>
            </a:pPr>
            <a:r>
              <a:rPr lang="en-US" sz="2200" b="1" smtClean="0">
                <a:latin typeface="Calibri" charset="0"/>
              </a:rPr>
              <a:t>Community Psychologist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Calibri" charset="0"/>
              </a:rPr>
              <a:t>What challenges do residents in our community face?</a:t>
            </a:r>
            <a:endParaRPr lang="en-US" sz="2200" b="1" smtClean="0">
              <a:latin typeface="Calibri" charset="0"/>
            </a:endParaRPr>
          </a:p>
          <a:p>
            <a:pPr>
              <a:lnSpc>
                <a:spcPct val="90000"/>
              </a:lnSpc>
            </a:pPr>
            <a:r>
              <a:rPr lang="en-US" sz="2200" b="1" smtClean="0">
                <a:latin typeface="Calibri" charset="0"/>
              </a:rPr>
              <a:t>Human Resource Departments (or Trainers)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Calibri" charset="0"/>
              </a:rPr>
              <a:t>When to train and what to train on?</a:t>
            </a:r>
          </a:p>
          <a:p>
            <a:pPr>
              <a:lnSpc>
                <a:spcPct val="90000"/>
              </a:lnSpc>
            </a:pPr>
            <a:r>
              <a:rPr lang="en-US" sz="2200" b="1" smtClean="0">
                <a:latin typeface="Calibri" charset="0"/>
              </a:rPr>
              <a:t>Evaluators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Calibri" charset="0"/>
              </a:rPr>
              <a:t>What results should a project/program be achieving?</a:t>
            </a:r>
          </a:p>
          <a:p>
            <a:pPr lvl="1">
              <a:lnSpc>
                <a:spcPct val="90000"/>
              </a:lnSpc>
            </a:pPr>
            <a:endParaRPr lang="en-US" smtClean="0">
              <a:latin typeface="Calibri" charset="0"/>
            </a:endParaRPr>
          </a:p>
          <a:p>
            <a:pPr>
              <a:lnSpc>
                <a:spcPct val="90000"/>
              </a:lnSpc>
            </a:pPr>
            <a:endParaRPr lang="en-US" i="1" smtClean="0">
              <a:latin typeface="Calibri" charset="0"/>
            </a:endParaRPr>
          </a:p>
          <a:p>
            <a:pPr>
              <a:lnSpc>
                <a:spcPct val="90000"/>
              </a:lnSpc>
            </a:pPr>
            <a:endParaRPr lang="en-US" sz="2200" b="1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925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w Cen MT" charset="0"/>
              </a:rPr>
              <a:t>Definitions for Needs Assessments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2133600"/>
            <a:ext cx="64008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>
                <a:latin typeface="Calibri" charset="0"/>
              </a:rPr>
              <a:t>A systematic study of a problem or innovation, incorporating data and opinions from varied sources, in order to make effective decisions or recommendations about what should happen next (Rossett)</a:t>
            </a:r>
          </a:p>
          <a:p>
            <a:endParaRPr lang="en-US" sz="2400" smtClean="0">
              <a:latin typeface="Calibri" charset="0"/>
            </a:endParaRPr>
          </a:p>
          <a:p>
            <a:r>
              <a:rPr lang="en-US" sz="2400" smtClean="0">
                <a:latin typeface="Calibri" charset="0"/>
              </a:rPr>
              <a:t>A process for identifying and prioritizing gaps in results based on the cost to meet the need versus the cost to ignore the need (Kaufman)</a:t>
            </a:r>
            <a:endParaRPr lang="en-US" sz="24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102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990600"/>
          </a:xfrm>
        </p:spPr>
        <p:txBody>
          <a:bodyPr/>
          <a:lstStyle/>
          <a:p>
            <a:pPr eaLnBrk="1" hangingPunct="1"/>
            <a:r>
              <a:rPr lang="en-US">
                <a:latin typeface="Tw Cen MT" charset="0"/>
              </a:rPr>
              <a:t>Why Needs Assessment?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752600"/>
            <a:ext cx="8153400" cy="4343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Calibri" charset="0"/>
              </a:rPr>
              <a:t>Provides a </a:t>
            </a:r>
            <a:r>
              <a:rPr lang="en-US" sz="2400" b="1">
                <a:solidFill>
                  <a:srgbClr val="A50021"/>
                </a:solidFill>
                <a:latin typeface="Calibri" charset="0"/>
              </a:rPr>
              <a:t>systematic</a:t>
            </a:r>
            <a:r>
              <a:rPr lang="en-US" sz="2400">
                <a:latin typeface="Calibri" charset="0"/>
              </a:rPr>
              <a:t> process to guide decisions.</a:t>
            </a:r>
            <a:br>
              <a:rPr lang="en-US" sz="2400">
                <a:latin typeface="Calibri" charset="0"/>
              </a:rPr>
            </a:br>
            <a:endParaRPr lang="en-US" sz="240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Calibri" charset="0"/>
              </a:rPr>
              <a:t>Provides </a:t>
            </a:r>
            <a:r>
              <a:rPr lang="en-US" sz="2400" b="1">
                <a:solidFill>
                  <a:srgbClr val="A50021"/>
                </a:solidFill>
                <a:latin typeface="Calibri" charset="0"/>
              </a:rPr>
              <a:t>justification</a:t>
            </a:r>
            <a:r>
              <a:rPr lang="en-US" sz="2400">
                <a:latin typeface="Calibri" charset="0"/>
              </a:rPr>
              <a:t> for decisions before they are made.</a:t>
            </a:r>
            <a:br>
              <a:rPr lang="en-US" sz="2400">
                <a:latin typeface="Calibri" charset="0"/>
              </a:rPr>
            </a:br>
            <a:endParaRPr lang="en-US" sz="240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Calibri" charset="0"/>
              </a:rPr>
              <a:t>It is </a:t>
            </a:r>
            <a:r>
              <a:rPr lang="en-US" sz="2400" b="1">
                <a:solidFill>
                  <a:srgbClr val="A50021"/>
                </a:solidFill>
                <a:latin typeface="Calibri" charset="0"/>
              </a:rPr>
              <a:t>scalable</a:t>
            </a:r>
            <a:r>
              <a:rPr lang="en-US" sz="2400">
                <a:latin typeface="Calibri" charset="0"/>
              </a:rPr>
              <a:t> for any size project, time frame, or budget.</a:t>
            </a:r>
            <a:br>
              <a:rPr lang="en-US" sz="2400">
                <a:latin typeface="Calibri" charset="0"/>
              </a:rPr>
            </a:br>
            <a:endParaRPr lang="en-US" sz="240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Calibri" charset="0"/>
              </a:rPr>
              <a:t>Offers a </a:t>
            </a:r>
            <a:r>
              <a:rPr lang="en-US" sz="2400" b="1">
                <a:solidFill>
                  <a:srgbClr val="A50021"/>
                </a:solidFill>
                <a:latin typeface="Calibri" charset="0"/>
              </a:rPr>
              <a:t>replicable</a:t>
            </a:r>
            <a:r>
              <a:rPr lang="en-US" sz="2400">
                <a:latin typeface="Calibri" charset="0"/>
              </a:rPr>
              <a:t> model that can be applied by novices or experts.</a:t>
            </a:r>
            <a:br>
              <a:rPr lang="en-US" sz="2400">
                <a:latin typeface="Calibri" charset="0"/>
              </a:rPr>
            </a:br>
            <a:endParaRPr lang="en-US" sz="240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Calibri" charset="0"/>
              </a:rPr>
              <a:t>Provides a </a:t>
            </a:r>
            <a:r>
              <a:rPr lang="en-US" sz="2400" b="1">
                <a:solidFill>
                  <a:srgbClr val="A50021"/>
                </a:solidFill>
                <a:latin typeface="Calibri" charset="0"/>
              </a:rPr>
              <a:t>systemic</a:t>
            </a:r>
            <a:r>
              <a:rPr lang="en-US" sz="2400">
                <a:latin typeface="Calibri" charset="0"/>
              </a:rPr>
              <a:t> perspective for decision makers.</a:t>
            </a:r>
            <a:br>
              <a:rPr lang="en-US" sz="2400">
                <a:latin typeface="Calibri" charset="0"/>
              </a:rPr>
            </a:br>
            <a:endParaRPr lang="en-US" sz="240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Calibri" charset="0"/>
              </a:rPr>
              <a:t>Allows for </a:t>
            </a:r>
            <a:r>
              <a:rPr lang="en-US" sz="2400" b="1">
                <a:solidFill>
                  <a:srgbClr val="A50021"/>
                </a:solidFill>
                <a:latin typeface="Calibri" charset="0"/>
              </a:rPr>
              <a:t>interdisciplinary</a:t>
            </a:r>
            <a:r>
              <a:rPr lang="en-US" sz="2400">
                <a:latin typeface="Calibri" charset="0"/>
              </a:rPr>
              <a:t> solutions for complex problems.</a:t>
            </a:r>
          </a:p>
        </p:txBody>
      </p:sp>
      <p:pic>
        <p:nvPicPr>
          <p:cNvPr id="40963" name="Picture 4" descr="decision-mak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91400" y="304800"/>
            <a:ext cx="1371600" cy="1355725"/>
          </a:xfrm>
        </p:spPr>
      </p:pic>
      <p:sp>
        <p:nvSpPr>
          <p:cNvPr id="40964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960A568E-4133-2844-BE35-27B7659FC23B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5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372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w Cen MT" charset="0"/>
              </a:rPr>
              <a:t>5 D Framework</a:t>
            </a:r>
          </a:p>
        </p:txBody>
      </p:sp>
      <p:sp>
        <p:nvSpPr>
          <p:cNvPr id="5222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BA8A6B8-BEC6-384E-BC5F-2A06D4CA761D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6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52227" name="TextBox 18"/>
          <p:cNvSpPr txBox="1">
            <a:spLocks noChangeArrowheads="1"/>
          </p:cNvSpPr>
          <p:nvPr/>
        </p:nvSpPr>
        <p:spPr bwMode="auto">
          <a:xfrm>
            <a:off x="319088" y="3894283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Define</a:t>
            </a:r>
          </a:p>
        </p:txBody>
      </p:sp>
      <p:sp>
        <p:nvSpPr>
          <p:cNvPr id="52228" name="TextBox 19"/>
          <p:cNvSpPr txBox="1">
            <a:spLocks noChangeArrowheads="1"/>
          </p:cNvSpPr>
          <p:nvPr/>
        </p:nvSpPr>
        <p:spPr bwMode="auto">
          <a:xfrm>
            <a:off x="1964089" y="3894283"/>
            <a:ext cx="1210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Design</a:t>
            </a:r>
          </a:p>
        </p:txBody>
      </p:sp>
      <p:sp>
        <p:nvSpPr>
          <p:cNvPr id="52229" name="TextBox 20"/>
          <p:cNvSpPr txBox="1">
            <a:spLocks noChangeArrowheads="1"/>
          </p:cNvSpPr>
          <p:nvPr/>
        </p:nvSpPr>
        <p:spPr bwMode="auto">
          <a:xfrm>
            <a:off x="5994399" y="3894283"/>
            <a:ext cx="59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Do</a:t>
            </a:r>
          </a:p>
        </p:txBody>
      </p:sp>
      <p:sp>
        <p:nvSpPr>
          <p:cNvPr id="52230" name="TextBox 21"/>
          <p:cNvSpPr txBox="1">
            <a:spLocks noChangeArrowheads="1"/>
          </p:cNvSpPr>
          <p:nvPr/>
        </p:nvSpPr>
        <p:spPr bwMode="auto">
          <a:xfrm>
            <a:off x="7460857" y="3894283"/>
            <a:ext cx="16898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Document</a:t>
            </a:r>
          </a:p>
        </p:txBody>
      </p:sp>
      <p:sp>
        <p:nvSpPr>
          <p:cNvPr id="52231" name="TextBox 22"/>
          <p:cNvSpPr txBox="1">
            <a:spLocks noChangeArrowheads="1"/>
          </p:cNvSpPr>
          <p:nvPr/>
        </p:nvSpPr>
        <p:spPr bwMode="auto">
          <a:xfrm>
            <a:off x="304800" y="2317650"/>
            <a:ext cx="857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0">
                <a:solidFill>
                  <a:schemeClr val="tx2">
                    <a:lumMod val="75000"/>
                    <a:lumOff val="25000"/>
                  </a:schemeClr>
                </a:solidFill>
                <a:latin typeface="Britannic Bold" charset="0"/>
                <a:cs typeface="Britannic Bold" charset="0"/>
              </a:rPr>
              <a:t>D</a:t>
            </a:r>
          </a:p>
        </p:txBody>
      </p:sp>
      <p:sp>
        <p:nvSpPr>
          <p:cNvPr id="52232" name="Rectangle 23"/>
          <p:cNvSpPr>
            <a:spLocks noChangeArrowheads="1"/>
          </p:cNvSpPr>
          <p:nvPr/>
        </p:nvSpPr>
        <p:spPr bwMode="auto">
          <a:xfrm>
            <a:off x="2076979" y="2317650"/>
            <a:ext cx="857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0" dirty="0">
                <a:solidFill>
                  <a:schemeClr val="tx2">
                    <a:lumMod val="75000"/>
                    <a:lumOff val="25000"/>
                  </a:schemeClr>
                </a:solidFill>
                <a:latin typeface="Britannic Bold" charset="0"/>
                <a:cs typeface="Britannic Bold" charset="0"/>
              </a:rPr>
              <a:t>D</a:t>
            </a:r>
          </a:p>
        </p:txBody>
      </p:sp>
      <p:sp>
        <p:nvSpPr>
          <p:cNvPr id="52233" name="Rectangle 24"/>
          <p:cNvSpPr>
            <a:spLocks noChangeArrowheads="1"/>
          </p:cNvSpPr>
          <p:nvPr/>
        </p:nvSpPr>
        <p:spPr bwMode="auto">
          <a:xfrm>
            <a:off x="5913438" y="2317650"/>
            <a:ext cx="857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0">
                <a:solidFill>
                  <a:schemeClr val="tx2">
                    <a:lumMod val="75000"/>
                    <a:lumOff val="25000"/>
                  </a:schemeClr>
                </a:solidFill>
                <a:latin typeface="Britannic Bold" charset="0"/>
                <a:cs typeface="Britannic Bold" charset="0"/>
              </a:rPr>
              <a:t>D</a:t>
            </a:r>
          </a:p>
        </p:txBody>
      </p:sp>
      <p:sp>
        <p:nvSpPr>
          <p:cNvPr id="52234" name="Rectangle 25"/>
          <p:cNvSpPr>
            <a:spLocks noChangeArrowheads="1"/>
          </p:cNvSpPr>
          <p:nvPr/>
        </p:nvSpPr>
        <p:spPr bwMode="auto">
          <a:xfrm>
            <a:off x="7702725" y="2317650"/>
            <a:ext cx="857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0" dirty="0">
                <a:solidFill>
                  <a:schemeClr val="tx2">
                    <a:lumMod val="75000"/>
                    <a:lumOff val="25000"/>
                  </a:schemeClr>
                </a:solidFill>
                <a:latin typeface="Britannic Bold" charset="0"/>
                <a:cs typeface="Britannic Bold" charset="0"/>
              </a:rPr>
              <a:t>D</a:t>
            </a:r>
          </a:p>
        </p:txBody>
      </p:sp>
      <p:sp>
        <p:nvSpPr>
          <p:cNvPr id="52235" name="TextBox 26"/>
          <p:cNvSpPr txBox="1">
            <a:spLocks noChangeArrowheads="1"/>
          </p:cNvSpPr>
          <p:nvPr/>
        </p:nvSpPr>
        <p:spPr bwMode="auto">
          <a:xfrm>
            <a:off x="1624013" y="4767408"/>
            <a:ext cx="196691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ü"/>
            </a:pPr>
            <a:r>
              <a:rPr lang="en-US" sz="1800"/>
              <a:t>Framework</a:t>
            </a:r>
          </a:p>
          <a:p>
            <a:pPr lvl="1" eaLnBrk="1" hangingPunct="1">
              <a:buFont typeface="Wingdings" charset="0"/>
              <a:buChar char="ü"/>
            </a:pPr>
            <a:r>
              <a:rPr lang="en-US" sz="1400"/>
              <a:t>Identify</a:t>
            </a:r>
          </a:p>
          <a:p>
            <a:pPr lvl="1" eaLnBrk="1" hangingPunct="1">
              <a:buFont typeface="Wingdings" charset="0"/>
              <a:buChar char="ü"/>
            </a:pPr>
            <a:r>
              <a:rPr lang="en-US" sz="1400"/>
              <a:t>Analyze</a:t>
            </a:r>
          </a:p>
          <a:p>
            <a:pPr lvl="1" eaLnBrk="1" hangingPunct="1">
              <a:buFont typeface="Wingdings" charset="0"/>
              <a:buChar char="ü"/>
            </a:pPr>
            <a:r>
              <a:rPr lang="en-US" sz="1400"/>
              <a:t>Decide</a:t>
            </a:r>
          </a:p>
          <a:p>
            <a:pPr eaLnBrk="1" hangingPunct="1">
              <a:buFont typeface="Wingdings" charset="0"/>
              <a:buChar char="ü"/>
            </a:pPr>
            <a:r>
              <a:rPr lang="en-US" sz="1800"/>
              <a:t>Results chains</a:t>
            </a:r>
          </a:p>
        </p:txBody>
      </p:sp>
      <p:sp>
        <p:nvSpPr>
          <p:cNvPr id="52236" name="TextBox 27"/>
          <p:cNvSpPr txBox="1">
            <a:spLocks noChangeArrowheads="1"/>
          </p:cNvSpPr>
          <p:nvPr/>
        </p:nvSpPr>
        <p:spPr bwMode="auto">
          <a:xfrm>
            <a:off x="0" y="4776933"/>
            <a:ext cx="15319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ü"/>
            </a:pPr>
            <a:r>
              <a:rPr lang="en-US" sz="1800"/>
              <a:t>Decision</a:t>
            </a:r>
          </a:p>
          <a:p>
            <a:pPr eaLnBrk="1" hangingPunct="1">
              <a:buFont typeface="Wingdings" charset="0"/>
              <a:buChar char="ü"/>
            </a:pPr>
            <a:r>
              <a:rPr lang="en-US" sz="1800"/>
              <a:t>Problem</a:t>
            </a:r>
          </a:p>
          <a:p>
            <a:pPr eaLnBrk="1" hangingPunct="1">
              <a:buFont typeface="Wingdings" charset="0"/>
              <a:buChar char="ü"/>
            </a:pPr>
            <a:r>
              <a:rPr lang="en-US" sz="1800"/>
              <a:t>Innovation</a:t>
            </a:r>
          </a:p>
        </p:txBody>
      </p:sp>
      <p:sp>
        <p:nvSpPr>
          <p:cNvPr id="52237" name="TextBox 28"/>
          <p:cNvSpPr txBox="1">
            <a:spLocks noChangeArrowheads="1"/>
          </p:cNvSpPr>
          <p:nvPr/>
        </p:nvSpPr>
        <p:spPr bwMode="auto">
          <a:xfrm>
            <a:off x="5837237" y="4776933"/>
            <a:ext cx="13001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ü"/>
            </a:pPr>
            <a:r>
              <a:rPr lang="en-US" sz="1800" dirty="0"/>
              <a:t>Manage</a:t>
            </a:r>
          </a:p>
          <a:p>
            <a:pPr eaLnBrk="1" hangingPunct="1">
              <a:buFont typeface="Wingdings" charset="0"/>
              <a:buChar char="ü"/>
            </a:pPr>
            <a:r>
              <a:rPr lang="en-US" sz="1800" dirty="0"/>
              <a:t>Monitor</a:t>
            </a:r>
          </a:p>
        </p:txBody>
      </p:sp>
      <p:sp>
        <p:nvSpPr>
          <p:cNvPr id="52238" name="TextBox 29"/>
          <p:cNvSpPr txBox="1">
            <a:spLocks noChangeArrowheads="1"/>
          </p:cNvSpPr>
          <p:nvPr/>
        </p:nvSpPr>
        <p:spPr bwMode="auto">
          <a:xfrm>
            <a:off x="3904190" y="3894283"/>
            <a:ext cx="13821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Develop</a:t>
            </a:r>
          </a:p>
        </p:txBody>
      </p:sp>
      <p:sp>
        <p:nvSpPr>
          <p:cNvPr id="52239" name="Rectangle 30"/>
          <p:cNvSpPr>
            <a:spLocks noChangeArrowheads="1"/>
          </p:cNvSpPr>
          <p:nvPr/>
        </p:nvSpPr>
        <p:spPr bwMode="auto">
          <a:xfrm>
            <a:off x="4073525" y="2317650"/>
            <a:ext cx="8588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0">
                <a:solidFill>
                  <a:schemeClr val="tx2">
                    <a:lumMod val="75000"/>
                    <a:lumOff val="25000"/>
                  </a:schemeClr>
                </a:solidFill>
                <a:latin typeface="Britannic Bold" charset="0"/>
                <a:cs typeface="Britannic Bold" charset="0"/>
              </a:rPr>
              <a:t>D</a:t>
            </a:r>
          </a:p>
        </p:txBody>
      </p:sp>
      <p:sp>
        <p:nvSpPr>
          <p:cNvPr id="52240" name="TextBox 31"/>
          <p:cNvSpPr txBox="1">
            <a:spLocks noChangeArrowheads="1"/>
          </p:cNvSpPr>
          <p:nvPr/>
        </p:nvSpPr>
        <p:spPr bwMode="auto">
          <a:xfrm>
            <a:off x="7550150" y="4776933"/>
            <a:ext cx="13636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ü"/>
            </a:pPr>
            <a:r>
              <a:rPr lang="en-US" sz="1800"/>
              <a:t>Report</a:t>
            </a:r>
          </a:p>
          <a:p>
            <a:pPr eaLnBrk="1" hangingPunct="1">
              <a:buFont typeface="Wingdings" charset="0"/>
              <a:buChar char="ü"/>
            </a:pPr>
            <a:r>
              <a:rPr lang="en-US" sz="1800"/>
              <a:t>Evaluate</a:t>
            </a:r>
          </a:p>
          <a:p>
            <a:pPr eaLnBrk="1" hangingPunct="1">
              <a:buFont typeface="Wingdings" charset="0"/>
              <a:buChar char="ü"/>
            </a:pPr>
            <a:r>
              <a:rPr lang="en-US" sz="1800"/>
              <a:t>Improve</a:t>
            </a:r>
          </a:p>
        </p:txBody>
      </p:sp>
      <p:sp>
        <p:nvSpPr>
          <p:cNvPr id="52241" name="TextBox 32"/>
          <p:cNvSpPr txBox="1">
            <a:spLocks noChangeArrowheads="1"/>
          </p:cNvSpPr>
          <p:nvPr/>
        </p:nvSpPr>
        <p:spPr bwMode="auto">
          <a:xfrm>
            <a:off x="3886200" y="4776933"/>
            <a:ext cx="16986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ü"/>
            </a:pPr>
            <a:r>
              <a:rPr lang="en-US" sz="1800"/>
              <a:t>Tools</a:t>
            </a:r>
          </a:p>
          <a:p>
            <a:pPr lvl="1" eaLnBrk="1" hangingPunct="1">
              <a:buFont typeface="Wingdings" charset="0"/>
              <a:buChar char="ü"/>
            </a:pPr>
            <a:r>
              <a:rPr lang="en-US" sz="1400"/>
              <a:t>Data</a:t>
            </a:r>
          </a:p>
          <a:p>
            <a:pPr lvl="1" eaLnBrk="1" hangingPunct="1">
              <a:buFont typeface="Wingdings" charset="0"/>
              <a:buChar char="ü"/>
            </a:pPr>
            <a:r>
              <a:rPr lang="en-US" sz="1400"/>
              <a:t>Decisions </a:t>
            </a:r>
          </a:p>
          <a:p>
            <a:pPr eaLnBrk="1" hangingPunct="1">
              <a:buFont typeface="Wingdings" charset="0"/>
              <a:buChar char="ü"/>
            </a:pPr>
            <a:r>
              <a:rPr lang="en-US" sz="1800"/>
              <a:t>Participants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498474" y="3641625"/>
            <a:ext cx="8253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531938" y="2833511"/>
            <a:ext cx="0" cy="32277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590925" y="2833511"/>
            <a:ext cx="0" cy="32277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584825" y="2833511"/>
            <a:ext cx="0" cy="32277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99325" y="2985911"/>
            <a:ext cx="0" cy="32277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499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rgbClr val="75367A"/>
                </a:solidFill>
                <a:ea typeface="+mj-ea"/>
                <a:cs typeface="+mj-cs"/>
              </a:rPr>
              <a:t>D</a:t>
            </a:r>
            <a:r>
              <a:rPr lang="en-US" dirty="0" smtClean="0">
                <a:ea typeface="+mj-ea"/>
                <a:cs typeface="+mj-cs"/>
              </a:rPr>
              <a:t>evelop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26979" name="Content Placeholder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>
                <a:latin typeface="Tw Cen MT" charset="0"/>
              </a:rPr>
              <a:t>Driving Questions</a:t>
            </a:r>
          </a:p>
          <a:p>
            <a:pPr lvl="1" eaLnBrk="1" hangingPunct="1"/>
            <a:r>
              <a:rPr lang="en-US">
                <a:latin typeface="Tw Cen MT" charset="0"/>
              </a:rPr>
              <a:t>What data has to be collected?</a:t>
            </a:r>
          </a:p>
          <a:p>
            <a:pPr lvl="1" eaLnBrk="1" hangingPunct="1"/>
            <a:r>
              <a:rPr lang="en-US">
                <a:latin typeface="Tw Cen MT" charset="0"/>
              </a:rPr>
              <a:t>What data exist elsewhere?</a:t>
            </a:r>
          </a:p>
          <a:p>
            <a:pPr lvl="1" eaLnBrk="1" hangingPunct="1"/>
            <a:r>
              <a:rPr lang="en-US">
                <a:latin typeface="Tw Cen MT" charset="0"/>
              </a:rPr>
              <a:t>Who can help help us learn?</a:t>
            </a:r>
          </a:p>
          <a:p>
            <a:pPr lvl="1" eaLnBrk="1" hangingPunct="1"/>
            <a:r>
              <a:rPr lang="en-US">
                <a:latin typeface="Tw Cen MT" charset="0"/>
              </a:rPr>
              <a:t>What are the best ways for learning from them?</a:t>
            </a:r>
          </a:p>
          <a:p>
            <a:pPr lvl="1" eaLnBrk="1" hangingPunct="1"/>
            <a:r>
              <a:rPr lang="en-US">
                <a:latin typeface="Tw Cen MT" charset="0"/>
              </a:rPr>
              <a:t>How do we record information?</a:t>
            </a:r>
          </a:p>
        </p:txBody>
      </p:sp>
      <p:sp>
        <p:nvSpPr>
          <p:cNvPr id="12697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9E11C932-E0E1-6C46-9C1E-9BEC8AE74F7D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7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305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AutoShape 2"/>
          <p:cNvSpPr>
            <a:spLocks noGrp="1" noChangeArrowheads="1"/>
          </p:cNvSpPr>
          <p:nvPr>
            <p:ph type="title"/>
          </p:nvPr>
        </p:nvSpPr>
        <p:spPr>
          <a:xfrm>
            <a:off x="146756" y="484094"/>
            <a:ext cx="7908031" cy="768973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Tw Cen MT" charset="0"/>
              </a:rPr>
              <a:t>Needs Assessment Tools and Techniques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263350" y="1600200"/>
            <a:ext cx="8686800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dirty="0">
                <a:solidFill>
                  <a:srgbClr val="A50021"/>
                </a:solidFill>
                <a:latin typeface="Tw Cen MT" charset="0"/>
              </a:rPr>
              <a:t>Collecting information. </a:t>
            </a:r>
            <a:r>
              <a:rPr lang="en-US" sz="2400" dirty="0">
                <a:latin typeface="Tw Cen MT" charset="0"/>
              </a:rPr>
              <a:t>For example: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w Cen MT" charset="0"/>
              </a:rPr>
              <a:t>What are the needs (performance gaps) of the organization and its clients?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w Cen MT" charset="0"/>
              </a:rPr>
              <a:t>What performance data verifies these </a:t>
            </a:r>
            <a:r>
              <a:rPr lang="ja-JP" altLang="en-US" sz="2400">
                <a:latin typeface="Tw Cen MT" charset="0"/>
              </a:rPr>
              <a:t>“</a:t>
            </a:r>
            <a:r>
              <a:rPr lang="en-US" altLang="ja-JP" sz="2400" dirty="0">
                <a:latin typeface="Tw Cen MT" charset="0"/>
              </a:rPr>
              <a:t>needs</a:t>
            </a:r>
            <a:r>
              <a:rPr lang="ja-JP" altLang="en-US" sz="2400">
                <a:latin typeface="Tw Cen MT" charset="0"/>
              </a:rPr>
              <a:t>”</a:t>
            </a:r>
            <a:r>
              <a:rPr lang="en-US" altLang="ja-JP" sz="2400" dirty="0">
                <a:latin typeface="Tw Cen MT" charset="0"/>
              </a:rPr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w Cen MT" charset="0"/>
              </a:rPr>
              <a:t>How do different groups perceive these gaps?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w Cen MT" charset="0"/>
              </a:rPr>
              <a:t>What could be the causal factors leading to these needs?</a:t>
            </a:r>
          </a:p>
          <a:p>
            <a:pPr lvl="1" eaLnBrk="1" hangingPunct="1">
              <a:lnSpc>
                <a:spcPct val="90000"/>
              </a:lnSpc>
            </a:pPr>
            <a:endParaRPr lang="en-US" sz="1100" dirty="0">
              <a:latin typeface="Tw Cen MT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dirty="0">
                <a:solidFill>
                  <a:srgbClr val="A50021"/>
                </a:solidFill>
                <a:latin typeface="Tw Cen MT" charset="0"/>
              </a:rPr>
              <a:t>Making decisions. </a:t>
            </a:r>
            <a:r>
              <a:rPr lang="en-US" sz="2400" dirty="0">
                <a:latin typeface="Tw Cen MT" charset="0"/>
              </a:rPr>
              <a:t>For 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w Cen MT" charset="0"/>
              </a:rPr>
              <a:t>Which needs are the highest priority?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w Cen MT" charset="0"/>
              </a:rPr>
              <a:t>Which solutions should be considered?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w Cen MT" charset="0"/>
              </a:rPr>
              <a:t>How can we manage the related changes?</a:t>
            </a:r>
          </a:p>
        </p:txBody>
      </p:sp>
      <p:sp>
        <p:nvSpPr>
          <p:cNvPr id="12800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7C2D76A-56BF-1B48-A02B-F3139E1C9F9C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8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55989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AutoShape 2"/>
          <p:cNvSpPr>
            <a:spLocks noGrp="1" noChangeArrowheads="1"/>
          </p:cNvSpPr>
          <p:nvPr>
            <p:ph type="title"/>
          </p:nvPr>
        </p:nvSpPr>
        <p:spPr>
          <a:xfrm>
            <a:off x="-12880" y="698585"/>
            <a:ext cx="8297333" cy="1116106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Tw Cen MT" charset="0"/>
              </a:rPr>
              <a:t>Collecting Information and Making Decisions</a:t>
            </a:r>
          </a:p>
        </p:txBody>
      </p:sp>
      <p:sp>
        <p:nvSpPr>
          <p:cNvPr id="13005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D2F9D356-C3CF-D042-AFBB-3FB884534B03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9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130051" name="Rectangle 4"/>
          <p:cNvSpPr>
            <a:spLocks noChangeArrowheads="1"/>
          </p:cNvSpPr>
          <p:nvPr/>
        </p:nvSpPr>
        <p:spPr bwMode="auto">
          <a:xfrm>
            <a:off x="4444998" y="2114729"/>
            <a:ext cx="4495800" cy="451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90513" indent="-290513" algn="ctr"/>
            <a:endParaRPr lang="en-US" sz="2000">
              <a:solidFill>
                <a:srgbClr val="003366"/>
              </a:solidFill>
            </a:endParaRP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Focus Groups – Nominal Group Technique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Focus Groups – Straw Votes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Focus Groups – Delphi Technique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Multi-criteria Analysis 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Force Field Analysis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Risk and Rewards Analysis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Card Sorts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Tabletop analysis 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Cost-Consequences Analysis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Consensus Building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Cross-impact Analysis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Gap Analysis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Pair-wise Comparisons</a:t>
            </a:r>
          </a:p>
          <a:p>
            <a:pPr marL="290513" indent="-290513">
              <a:buSzPct val="150000"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130052" name="AutoShape 5"/>
          <p:cNvSpPr>
            <a:spLocks noChangeArrowheads="1"/>
          </p:cNvSpPr>
          <p:nvPr/>
        </p:nvSpPr>
        <p:spPr bwMode="auto">
          <a:xfrm>
            <a:off x="568323" y="1814691"/>
            <a:ext cx="3429000" cy="6096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A50021"/>
                </a:solidFill>
              </a:rPr>
              <a:t>Data Collection</a:t>
            </a:r>
            <a:r>
              <a:rPr lang="en-US" b="1">
                <a:solidFill>
                  <a:srgbClr val="003366"/>
                </a:solidFill>
              </a:rPr>
              <a:t/>
            </a:r>
            <a:br>
              <a:rPr lang="en-US" b="1">
                <a:solidFill>
                  <a:srgbClr val="003366"/>
                </a:solidFill>
              </a:rPr>
            </a:br>
            <a:r>
              <a:rPr lang="en-US" b="1">
                <a:solidFill>
                  <a:srgbClr val="003366"/>
                </a:solidFill>
              </a:rPr>
              <a:t>Tools and Techniques</a:t>
            </a:r>
          </a:p>
        </p:txBody>
      </p:sp>
      <p:sp>
        <p:nvSpPr>
          <p:cNvPr id="130053" name="AutoShape 9"/>
          <p:cNvSpPr>
            <a:spLocks noChangeArrowheads="1"/>
          </p:cNvSpPr>
          <p:nvPr/>
        </p:nvSpPr>
        <p:spPr bwMode="auto">
          <a:xfrm>
            <a:off x="4597398" y="1814691"/>
            <a:ext cx="3429000" cy="6096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A50021"/>
                </a:solidFill>
              </a:rPr>
              <a:t>Decision Making</a:t>
            </a:r>
            <a:br>
              <a:rPr lang="en-US" b="1">
                <a:solidFill>
                  <a:srgbClr val="A50021"/>
                </a:solidFill>
              </a:rPr>
            </a:br>
            <a:r>
              <a:rPr lang="en-US" b="1">
                <a:solidFill>
                  <a:srgbClr val="003366"/>
                </a:solidFill>
              </a:rPr>
              <a:t>Tools and Techniques</a:t>
            </a:r>
          </a:p>
        </p:txBody>
      </p:sp>
      <p:sp>
        <p:nvSpPr>
          <p:cNvPr id="130054" name="Rectangle 10"/>
          <p:cNvSpPr>
            <a:spLocks noChangeArrowheads="1"/>
          </p:cNvSpPr>
          <p:nvPr/>
        </p:nvSpPr>
        <p:spPr bwMode="auto">
          <a:xfrm>
            <a:off x="582611" y="2114729"/>
            <a:ext cx="3733800" cy="455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90513" indent="-290513" algn="ctr"/>
            <a:endParaRPr lang="en-US" sz="2000">
              <a:solidFill>
                <a:srgbClr val="003366"/>
              </a:solidFill>
            </a:endParaRP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Guided Expert Review 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Systematic Document Review 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Managing Focus Groups 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Interviewing 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Task Analysis (if/then, hierarchical, model) 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Task Analysis (cognitive) 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Performance Observation 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Dual-response surveys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Case Studies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Data Mining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Root Cause Analysis</a:t>
            </a:r>
            <a:r>
              <a:rPr lang="en-US" b="1">
                <a:solidFill>
                  <a:srgbClr val="003366"/>
                </a:solidFill>
              </a:rPr>
              <a:t> 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World Café</a:t>
            </a:r>
          </a:p>
          <a:p>
            <a:pPr marL="290513" indent="-290513">
              <a:buSzPct val="150000"/>
              <a:buFontTx/>
              <a:buChar char="•"/>
            </a:pPr>
            <a:r>
              <a:rPr lang="en-US">
                <a:solidFill>
                  <a:srgbClr val="003366"/>
                </a:solidFill>
              </a:rPr>
              <a:t>Speed Dating Data Collection Approach</a:t>
            </a:r>
          </a:p>
        </p:txBody>
      </p:sp>
    </p:spTree>
    <p:extLst>
      <p:ext uri="{BB962C8B-B14F-4D97-AF65-F5344CB8AC3E}">
        <p14:creationId xmlns:p14="http://schemas.microsoft.com/office/powerpoint/2010/main" val="210743298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2220</TotalTime>
  <Words>1325</Words>
  <Application>Microsoft Macintosh PowerPoint</Application>
  <PresentationFormat>On-screen Show (4:3)</PresentationFormat>
  <Paragraphs>300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Advantage</vt:lpstr>
      <vt:lpstr>Needs Assessment Tools to Guide Decision-making:   Multicriteria Analysis and Pair-wise Comparison</vt:lpstr>
      <vt:lpstr>What is a Needs Assessment?</vt:lpstr>
      <vt:lpstr>Many Professions</vt:lpstr>
      <vt:lpstr>Definitions for Needs Assessments</vt:lpstr>
      <vt:lpstr>Why Needs Assessment?</vt:lpstr>
      <vt:lpstr>5 D Framework</vt:lpstr>
      <vt:lpstr>Develop</vt:lpstr>
      <vt:lpstr>Needs Assessment Tools and Techniques</vt:lpstr>
      <vt:lpstr>Collecting Information and Making Decisions</vt:lpstr>
      <vt:lpstr>Collecting Information and Making Decisions, Continued</vt:lpstr>
      <vt:lpstr>Mix-n-Match</vt:lpstr>
      <vt:lpstr>Multi-Criteria Analysis</vt:lpstr>
      <vt:lpstr>Sample Criteria</vt:lpstr>
      <vt:lpstr>Example: Choosing a Project</vt:lpstr>
      <vt:lpstr>Activity: Let’s Make a Decision</vt:lpstr>
      <vt:lpstr>Activity: Let’s Make a Decision</vt:lpstr>
      <vt:lpstr>Pros &amp; Cons</vt:lpstr>
      <vt:lpstr>Pair-wise Ranking</vt:lpstr>
      <vt:lpstr>Pair-wise Ranking - Sample</vt:lpstr>
      <vt:lpstr>Activity: Let’s Make a Decision</vt:lpstr>
      <vt:lpstr>Activity: Let’s Make a Decision</vt:lpstr>
      <vt:lpstr>What did we choose?</vt:lpstr>
      <vt:lpstr>Pros &amp; Cons</vt:lpstr>
      <vt:lpstr>Wrap-Up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Watkins</dc:creator>
  <cp:lastModifiedBy>Ryan Watkins</cp:lastModifiedBy>
  <cp:revision>18</cp:revision>
  <dcterms:created xsi:type="dcterms:W3CDTF">2013-10-03T13:50:56Z</dcterms:created>
  <dcterms:modified xsi:type="dcterms:W3CDTF">2013-10-16T16:54:47Z</dcterms:modified>
</cp:coreProperties>
</file>