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4254" r:id="rId1"/>
  </p:sldMasterIdLst>
  <p:notesMasterIdLst>
    <p:notesMasterId r:id="rId29"/>
  </p:notesMasterIdLst>
  <p:sldIdLst>
    <p:sldId id="403" r:id="rId2"/>
    <p:sldId id="257" r:id="rId3"/>
    <p:sldId id="424" r:id="rId4"/>
    <p:sldId id="430" r:id="rId5"/>
    <p:sldId id="417" r:id="rId6"/>
    <p:sldId id="423" r:id="rId7"/>
    <p:sldId id="441" r:id="rId8"/>
    <p:sldId id="420" r:id="rId9"/>
    <p:sldId id="408" r:id="rId10"/>
    <p:sldId id="410" r:id="rId11"/>
    <p:sldId id="449" r:id="rId12"/>
    <p:sldId id="450" r:id="rId13"/>
    <p:sldId id="413" r:id="rId14"/>
    <p:sldId id="425" r:id="rId15"/>
    <p:sldId id="442" r:id="rId16"/>
    <p:sldId id="434" r:id="rId17"/>
    <p:sldId id="432" r:id="rId18"/>
    <p:sldId id="435" r:id="rId19"/>
    <p:sldId id="444" r:id="rId20"/>
    <p:sldId id="451" r:id="rId21"/>
    <p:sldId id="331" r:id="rId22"/>
    <p:sldId id="447" r:id="rId23"/>
    <p:sldId id="448" r:id="rId24"/>
    <p:sldId id="455" r:id="rId25"/>
    <p:sldId id="440" r:id="rId26"/>
    <p:sldId id="369" r:id="rId27"/>
    <p:sldId id="415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dpenney" initials="d" lastIdx="2" clrIdx="0"/>
  <p:cmAuthor id="1" name="karen f" initials="kf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65A4"/>
    <a:srgbClr val="0068A4"/>
    <a:srgbClr val="95C25A"/>
    <a:srgbClr val="E86D1F"/>
    <a:srgbClr val="C0504D"/>
    <a:srgbClr val="71C25E"/>
    <a:srgbClr val="FF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12" autoAdjust="0"/>
    <p:restoredTop sz="95966" autoAdjust="0"/>
  </p:normalViewPr>
  <p:slideViewPr>
    <p:cSldViewPr snapToGrid="0" snapToObjects="1">
      <p:cViewPr varScale="1">
        <p:scale>
          <a:sx n="93" d="100"/>
          <a:sy n="93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4"/>
    </p:cViewPr>
  </p:sorterViewPr>
  <p:notesViewPr>
    <p:cSldViewPr snapToGrid="0" snapToObjects="1">
      <p:cViewPr varScale="1">
        <p:scale>
          <a:sx n="75" d="100"/>
          <a:sy n="75" d="100"/>
        </p:scale>
        <p:origin x="-2136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Peer Mentored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6-Month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0.97</c:v>
                </c:pt>
                <c:pt idx="1">
                  <c:v>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Unmentored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6-Month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1.32</c:v>
                </c:pt>
                <c:pt idx="1">
                  <c:v>1.05</c:v>
                </c:pt>
              </c:numCache>
            </c:numRef>
          </c:val>
        </c:ser>
        <c:marker val="1"/>
        <c:axId val="246658296"/>
        <c:axId val="246661352"/>
      </c:lineChart>
      <c:catAx>
        <c:axId val="246658296"/>
        <c:scaling>
          <c:orientation val="minMax"/>
        </c:scaling>
        <c:axPos val="b"/>
        <c:numFmt formatCode="General" sourceLinked="0"/>
        <c:tickLblPos val="nextTo"/>
        <c:crossAx val="246661352"/>
        <c:crosses val="autoZero"/>
        <c:auto val="1"/>
        <c:lblAlgn val="ctr"/>
        <c:lblOffset val="100"/>
      </c:catAx>
      <c:valAx>
        <c:axId val="246661352"/>
        <c:scaling>
          <c:orientation val="minMax"/>
        </c:scaling>
        <c:axPos val="l"/>
        <c:majorGridlines/>
        <c:numFmt formatCode="General" sourceLinked="1"/>
        <c:tickLblPos val="nextTo"/>
        <c:crossAx val="24665829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ABE26296-7B54-43E1-AD0C-33B0A7F5EDA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4DAC85E2-1B6E-46DB-BB54-9DB5B0D111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173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C85E2-1B6E-46DB-BB54-9DB5B0D111D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1665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C85E2-1B6E-46DB-BB54-9DB5B0D111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16659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7781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C85E2-1B6E-46DB-BB54-9DB5B0D111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166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C85E2-1B6E-46DB-BB54-9DB5B0D111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1665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C85E2-1B6E-46DB-BB54-9DB5B0D111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1665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C85E2-1B6E-46DB-BB54-9DB5B0D111D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166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C1E7-18C6-4F2E-9FB3-8A44F06F352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36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235FD6-51A3-4A38-A233-A9C649B98ED2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4DC2-E056-4D8B-9606-A3985E6A4F6D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56E1-113E-4816-A619-0E23A7972C36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4" descr="JDTR_footer-Powerpoi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06" y="5934074"/>
            <a:ext cx="8457347" cy="82734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E86D1F"/>
              </a:buClr>
              <a:buFont typeface="Wingdings" pitchFamily="2" charset="2"/>
              <a:buChar char="§"/>
              <a:defRPr sz="2800">
                <a:solidFill>
                  <a:srgbClr val="0065A4"/>
                </a:solidFill>
              </a:defRPr>
            </a:lvl1pPr>
            <a:lvl2pPr>
              <a:defRPr sz="2400">
                <a:solidFill>
                  <a:srgbClr val="0065A4"/>
                </a:solidFill>
              </a:defRPr>
            </a:lvl2pPr>
            <a:lvl3pPr>
              <a:defRPr sz="2000">
                <a:solidFill>
                  <a:srgbClr val="0065A4"/>
                </a:solidFill>
              </a:defRPr>
            </a:lvl3pPr>
            <a:lvl4pPr>
              <a:defRPr sz="1800">
                <a:solidFill>
                  <a:srgbClr val="0065A4"/>
                </a:solidFill>
              </a:defRPr>
            </a:lvl4pPr>
            <a:lvl5pPr>
              <a:defRPr sz="1800">
                <a:solidFill>
                  <a:srgbClr val="0065A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Arial" pitchFamily="34" charset="0"/>
              <a:buChar char="–"/>
              <a:defRPr lang="en-US" sz="2400" dirty="0" smtClean="0">
                <a:solidFill>
                  <a:srgbClr val="0065A4"/>
                </a:solidFill>
                <a:latin typeface="+mn-lt"/>
                <a:cs typeface="+mn-cs"/>
              </a:defRPr>
            </a:lvl2pPr>
            <a:lvl3pPr>
              <a:defRPr lang="en-US" sz="2000" dirty="0" smtClean="0">
                <a:solidFill>
                  <a:srgbClr val="0065A4"/>
                </a:solidFill>
                <a:latin typeface="+mn-lt"/>
                <a:cs typeface="+mn-cs"/>
              </a:defRPr>
            </a:lvl3pPr>
            <a:lvl4pPr>
              <a:defRPr lang="en-US" sz="1800" dirty="0" smtClean="0">
                <a:solidFill>
                  <a:srgbClr val="0065A4"/>
                </a:solidFill>
                <a:latin typeface="+mn-lt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66412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539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818E19-8F47-457E-8D21-FACCE6012D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16945"/>
            <a:ext cx="8229600" cy="605928"/>
          </a:xfrm>
          <a:solidFill>
            <a:srgbClr val="E86D1F"/>
          </a:solidFill>
        </p:spPr>
        <p:txBody>
          <a:bodyPr lIns="0" tIns="0" rIns="0" bIns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HEADER FOR SLIDE HERE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1047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JDTR_footer-Powerpoi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06" y="5934074"/>
            <a:ext cx="8457347" cy="827349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lIns="0" tIns="0" rIns="0" bIns="0" anchor="b"/>
          <a:lstStyle>
            <a:lvl1pPr marL="0" indent="0">
              <a:buNone/>
              <a:defRPr sz="2400" b="1">
                <a:solidFill>
                  <a:srgbClr val="E86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lIns="0" tIns="0" rIns="0" bIns="0"/>
          <a:lstStyle>
            <a:lvl1pPr marL="342900" indent="-342900">
              <a:buClr>
                <a:srgbClr val="E86D1F"/>
              </a:buClr>
              <a:buFont typeface="Wingdings" pitchFamily="2" charset="2"/>
              <a:buChar char="§"/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>
              <a:defRPr sz="2000">
                <a:solidFill>
                  <a:srgbClr val="0065A4"/>
                </a:solidFill>
              </a:defRPr>
            </a:lvl2pPr>
            <a:lvl3pPr>
              <a:defRPr sz="1800">
                <a:solidFill>
                  <a:srgbClr val="0065A4"/>
                </a:solidFill>
              </a:defRPr>
            </a:lvl3pPr>
            <a:lvl4pPr>
              <a:defRPr sz="1600">
                <a:solidFill>
                  <a:srgbClr val="0065A4"/>
                </a:solidFill>
              </a:defRPr>
            </a:lvl4pPr>
            <a:lvl5pPr>
              <a:defRPr sz="1600">
                <a:solidFill>
                  <a:srgbClr val="0065A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lIns="0" tIns="0" rIns="0" bIns="0" anchor="b"/>
          <a:lstStyle>
            <a:lvl1pPr marL="0" indent="0">
              <a:buNone/>
              <a:defRPr sz="2400" b="1">
                <a:solidFill>
                  <a:srgbClr val="E86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lIns="0" tIns="0" rIns="0" bIns="0"/>
          <a:lstStyle>
            <a:lvl1pPr marL="342900" indent="-342900"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Arial" pitchFamily="34" charset="0"/>
              <a:buChar char="–"/>
              <a:defRPr sz="2000">
                <a:solidFill>
                  <a:srgbClr val="0065A4"/>
                </a:solidFill>
              </a:defRPr>
            </a:lvl2pPr>
            <a:lvl3pPr>
              <a:defRPr sz="1800">
                <a:solidFill>
                  <a:srgbClr val="0065A4"/>
                </a:solidFill>
              </a:defRPr>
            </a:lvl3pPr>
            <a:lvl4pPr>
              <a:defRPr sz="1600">
                <a:solidFill>
                  <a:srgbClr val="0065A4"/>
                </a:solidFill>
              </a:defRPr>
            </a:lvl4pPr>
            <a:lvl5pPr>
              <a:defRPr sz="1600">
                <a:solidFill>
                  <a:srgbClr val="0065A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6D1F"/>
              </a:buClr>
              <a:buFont typeface="Wingdings" pitchFamily="2" charset="2"/>
              <a:buChar char="§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508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508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9813C8-72DA-41F4-A243-DB3CE30A6C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457200" y="616945"/>
            <a:ext cx="8229600" cy="605928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HEADER FOR SLIDE HERE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514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JDTR_footer-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3" y="5934075"/>
            <a:ext cx="845661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E86D1F"/>
              </a:buClr>
              <a:buFont typeface="Wingdings" pitchFamily="2" charset="2"/>
              <a:buChar char="§"/>
              <a:defRPr sz="2800">
                <a:solidFill>
                  <a:srgbClr val="0065A4"/>
                </a:solidFill>
              </a:defRPr>
            </a:lvl1pPr>
            <a:lvl2pPr>
              <a:defRPr sz="2400">
                <a:solidFill>
                  <a:srgbClr val="0065A4"/>
                </a:solidFill>
              </a:defRPr>
            </a:lvl2pPr>
            <a:lvl3pPr>
              <a:defRPr sz="2000">
                <a:solidFill>
                  <a:srgbClr val="0065A4"/>
                </a:solidFill>
              </a:defRPr>
            </a:lvl3pPr>
            <a:lvl4pPr>
              <a:defRPr sz="1800">
                <a:solidFill>
                  <a:srgbClr val="0065A4"/>
                </a:solidFill>
              </a:defRPr>
            </a:lvl4pPr>
            <a:lvl5pPr>
              <a:defRPr sz="1800">
                <a:solidFill>
                  <a:srgbClr val="0065A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Arial" pitchFamily="34" charset="0"/>
              <a:buChar char="–"/>
              <a:defRPr lang="en-US" sz="2400" dirty="0" smtClean="0">
                <a:solidFill>
                  <a:srgbClr val="0065A4"/>
                </a:solidFill>
                <a:latin typeface="+mn-lt"/>
                <a:cs typeface="+mn-cs"/>
              </a:defRPr>
            </a:lvl2pPr>
            <a:lvl3pPr>
              <a:defRPr lang="en-US" sz="2000" dirty="0" smtClean="0">
                <a:solidFill>
                  <a:srgbClr val="0065A4"/>
                </a:solidFill>
                <a:latin typeface="+mn-lt"/>
                <a:cs typeface="+mn-cs"/>
              </a:defRPr>
            </a:lvl3pPr>
            <a:lvl4pPr>
              <a:defRPr lang="en-US" sz="1800" dirty="0" smtClean="0">
                <a:solidFill>
                  <a:srgbClr val="0065A4"/>
                </a:solidFill>
                <a:latin typeface="+mn-lt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616945"/>
            <a:ext cx="8229600" cy="605928"/>
          </a:xfrm>
          <a:solidFill>
            <a:srgbClr val="E86D1F"/>
          </a:solidFill>
        </p:spPr>
        <p:txBody>
          <a:bodyPr lIns="0" tIns="0" rIns="0" bIns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47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8BE6B-719B-4084-89E7-2338FE701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8846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JDTR_footer-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3" y="5934075"/>
            <a:ext cx="845661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57200" y="617538"/>
            <a:ext cx="8229600" cy="604837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HEADER FOR SLIDE HERE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lIns="0" tIns="0" rIns="0" bIns="0" anchor="b"/>
          <a:lstStyle>
            <a:lvl1pPr marL="0" indent="0">
              <a:buNone/>
              <a:defRPr sz="2400" b="1">
                <a:solidFill>
                  <a:srgbClr val="E86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lIns="0" tIns="0" rIns="0" bIns="0"/>
          <a:lstStyle>
            <a:lvl1pPr marL="342900" indent="-342900">
              <a:buClr>
                <a:srgbClr val="E86D1F"/>
              </a:buClr>
              <a:buFont typeface="Wingdings" pitchFamily="2" charset="2"/>
              <a:buChar char="§"/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>
              <a:defRPr sz="2000">
                <a:solidFill>
                  <a:srgbClr val="0065A4"/>
                </a:solidFill>
              </a:defRPr>
            </a:lvl2pPr>
            <a:lvl3pPr>
              <a:defRPr sz="1800">
                <a:solidFill>
                  <a:srgbClr val="0065A4"/>
                </a:solidFill>
              </a:defRPr>
            </a:lvl3pPr>
            <a:lvl4pPr>
              <a:defRPr sz="1600">
                <a:solidFill>
                  <a:srgbClr val="0065A4"/>
                </a:solidFill>
              </a:defRPr>
            </a:lvl4pPr>
            <a:lvl5pPr>
              <a:defRPr sz="1600">
                <a:solidFill>
                  <a:srgbClr val="0065A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lIns="0" tIns="0" rIns="0" bIns="0" anchor="b"/>
          <a:lstStyle>
            <a:lvl1pPr marL="0" indent="0">
              <a:buNone/>
              <a:defRPr sz="2400" b="1">
                <a:solidFill>
                  <a:srgbClr val="E86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lIns="0" tIns="0" rIns="0" bIns="0"/>
          <a:lstStyle>
            <a:lvl1pPr marL="342900" indent="-342900"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Arial" pitchFamily="34" charset="0"/>
              <a:buChar char="–"/>
              <a:defRPr sz="2000">
                <a:solidFill>
                  <a:srgbClr val="0065A4"/>
                </a:solidFill>
              </a:defRPr>
            </a:lvl2pPr>
            <a:lvl3pPr>
              <a:defRPr sz="1800">
                <a:solidFill>
                  <a:srgbClr val="0065A4"/>
                </a:solidFill>
              </a:defRPr>
            </a:lvl3pPr>
            <a:lvl4pPr>
              <a:defRPr sz="1600">
                <a:solidFill>
                  <a:srgbClr val="0065A4"/>
                </a:solidFill>
              </a:defRPr>
            </a:lvl4pPr>
            <a:lvl5pPr>
              <a:defRPr sz="1600">
                <a:solidFill>
                  <a:srgbClr val="0065A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47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47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D7B08-5774-476B-8EE4-9479060B2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536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JDTR_footer-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3" y="5934075"/>
            <a:ext cx="845661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E86D1F"/>
              </a:buClr>
              <a:buFont typeface="Wingdings" pitchFamily="2" charset="2"/>
              <a:buChar char="§"/>
              <a:defRPr sz="2800">
                <a:solidFill>
                  <a:srgbClr val="0065A4"/>
                </a:solidFill>
              </a:defRPr>
            </a:lvl1pPr>
            <a:lvl2pPr>
              <a:defRPr sz="2400">
                <a:solidFill>
                  <a:srgbClr val="0065A4"/>
                </a:solidFill>
              </a:defRPr>
            </a:lvl2pPr>
            <a:lvl3pPr>
              <a:defRPr sz="2000">
                <a:solidFill>
                  <a:srgbClr val="0065A4"/>
                </a:solidFill>
              </a:defRPr>
            </a:lvl3pPr>
            <a:lvl4pPr>
              <a:defRPr sz="1800">
                <a:solidFill>
                  <a:srgbClr val="0065A4"/>
                </a:solidFill>
              </a:defRPr>
            </a:lvl4pPr>
            <a:lvl5pPr>
              <a:defRPr sz="1800">
                <a:solidFill>
                  <a:srgbClr val="0065A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Arial" pitchFamily="34" charset="0"/>
              <a:buChar char="–"/>
              <a:defRPr lang="en-US" sz="2400" dirty="0" smtClean="0">
                <a:solidFill>
                  <a:srgbClr val="0065A4"/>
                </a:solidFill>
                <a:latin typeface="+mn-lt"/>
                <a:cs typeface="+mn-cs"/>
              </a:defRPr>
            </a:lvl2pPr>
            <a:lvl3pPr>
              <a:defRPr lang="en-US" sz="2000" dirty="0" smtClean="0">
                <a:solidFill>
                  <a:srgbClr val="0065A4"/>
                </a:solidFill>
                <a:latin typeface="+mn-lt"/>
                <a:cs typeface="+mn-cs"/>
              </a:defRPr>
            </a:lvl3pPr>
            <a:lvl4pPr>
              <a:defRPr lang="en-US" sz="1800" dirty="0" smtClean="0">
                <a:solidFill>
                  <a:srgbClr val="0065A4"/>
                </a:solidFill>
                <a:latin typeface="+mn-lt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616945"/>
            <a:ext cx="8229600" cy="605928"/>
          </a:xfrm>
          <a:solidFill>
            <a:srgbClr val="E86D1F"/>
          </a:solidFill>
        </p:spPr>
        <p:txBody>
          <a:bodyPr lIns="0" tIns="0" rIns="0" bIns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658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47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331DD-81D9-490D-A8F5-D00C40E49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1288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JDTR_footer-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3" y="5934075"/>
            <a:ext cx="8456612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57200" y="617538"/>
            <a:ext cx="8229600" cy="604837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HEADER FOR SLIDE HERE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lIns="0" tIns="0" rIns="0" bIns="0" anchor="b"/>
          <a:lstStyle>
            <a:lvl1pPr marL="0" indent="0">
              <a:buNone/>
              <a:defRPr sz="2400" b="1">
                <a:solidFill>
                  <a:srgbClr val="E86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lIns="0" tIns="0" rIns="0" bIns="0"/>
          <a:lstStyle>
            <a:lvl1pPr marL="342900" indent="-342900">
              <a:buClr>
                <a:srgbClr val="E86D1F"/>
              </a:buClr>
              <a:buFont typeface="Wingdings" pitchFamily="2" charset="2"/>
              <a:buChar char="§"/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>
              <a:defRPr sz="2000">
                <a:solidFill>
                  <a:srgbClr val="0065A4"/>
                </a:solidFill>
              </a:defRPr>
            </a:lvl2pPr>
            <a:lvl3pPr>
              <a:defRPr sz="1800">
                <a:solidFill>
                  <a:srgbClr val="0065A4"/>
                </a:solidFill>
              </a:defRPr>
            </a:lvl3pPr>
            <a:lvl4pPr>
              <a:defRPr sz="1600">
                <a:solidFill>
                  <a:srgbClr val="0065A4"/>
                </a:solidFill>
              </a:defRPr>
            </a:lvl4pPr>
            <a:lvl5pPr>
              <a:defRPr sz="1600">
                <a:solidFill>
                  <a:srgbClr val="0065A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lIns="0" tIns="0" rIns="0" bIns="0" anchor="b"/>
          <a:lstStyle>
            <a:lvl1pPr marL="0" indent="0">
              <a:buNone/>
              <a:defRPr sz="2400" b="1">
                <a:solidFill>
                  <a:srgbClr val="E86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lIns="0" tIns="0" rIns="0" bIns="0"/>
          <a:lstStyle>
            <a:lvl1pPr marL="342900" indent="-342900">
              <a:defRPr lang="en-US" sz="2800" dirty="0" smtClean="0">
                <a:solidFill>
                  <a:srgbClr val="0065A4"/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Arial" pitchFamily="34" charset="0"/>
              <a:buChar char="–"/>
              <a:defRPr sz="2000">
                <a:solidFill>
                  <a:srgbClr val="0065A4"/>
                </a:solidFill>
              </a:defRPr>
            </a:lvl2pPr>
            <a:lvl3pPr>
              <a:defRPr sz="1800">
                <a:solidFill>
                  <a:srgbClr val="0065A4"/>
                </a:solidFill>
              </a:defRPr>
            </a:lvl3pPr>
            <a:lvl4pPr>
              <a:defRPr sz="1600">
                <a:solidFill>
                  <a:srgbClr val="0065A4"/>
                </a:solidFill>
              </a:defRPr>
            </a:lvl4pPr>
            <a:lvl5pPr>
              <a:defRPr sz="1600">
                <a:solidFill>
                  <a:srgbClr val="0065A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47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47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FBA76-EC79-4130-AB3E-F1B129F8E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900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D67-1B19-4C5A-8D06-3C2E9594A59E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3643-7EAA-4C75-B399-2A0FB3E96F9D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5DF7-153E-45D6-9277-DEEEC398EFB8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9065-3F60-40A1-96D2-9E500695733D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34BC-A1D0-4845-B88A-F608924F074B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39BD-A516-4081-86CA-6E0426A467DD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3FCADAF-83D4-4B82-9465-6425D1EC34DA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DAD478-BDB1-42C6-8609-3997CCD80859}" type="datetime4">
              <a:rPr lang="en-US" smtClean="0"/>
              <a:pPr/>
              <a:t>October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9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0F1E0-42B0-4E51-8A79-F24854446024}" type="datetime4">
              <a:rPr lang="en-US" smtClean="0"/>
              <a:pPr>
                <a:defRPr/>
              </a:pPr>
              <a:t>October 23, 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8F508C-CE59-4A68-BEB4-9FCDDDEBCD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  <p:sldLayoutId id="2147483878" r:id="rId12"/>
    <p:sldLayoutId id="2147483879" r:id="rId13"/>
    <p:sldLayoutId id="2147483873" r:id="rId14"/>
    <p:sldLayoutId id="2147483874" r:id="rId15"/>
    <p:sldLayoutId id="2147483869" r:id="rId16"/>
    <p:sldLayoutId id="2147483870" r:id="rId17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906293"/>
            <a:ext cx="7520940" cy="47114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John Stevenson, Ph.D.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Rhode Island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Karen Friend, Ph.D., CPSS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Pacific Institute for Research and Evaluation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Bill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Zywiak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Pacific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Institute for Research and Evaluation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Jordan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Braciszewski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Pacific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Institute for Research and Evaluation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Jamie Vela, M.A.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Rhode Island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1478"/>
            <a:ext cx="7520940" cy="1704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 Shifts Yield Intriguing Results:  The Role of Veteran Peer Mentor Support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14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76852"/>
            <a:ext cx="7520940" cy="443133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el"/>
                <a:cs typeface="Arial"/>
              </a:rPr>
              <a:t>Interviews conducted in Fall, 2013</a:t>
            </a:r>
          </a:p>
          <a:p>
            <a:pPr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el"/>
                <a:cs typeface="Arial"/>
              </a:rPr>
              <a:t>Approximately 10 trained peer mentors at that time </a:t>
            </a:r>
          </a:p>
          <a:p>
            <a:pPr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el"/>
                <a:cs typeface="Arial"/>
              </a:rPr>
              <a:t>Sample: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el"/>
                <a:cs typeface="Arial"/>
              </a:rPr>
              <a:t>N = 5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el"/>
                <a:cs typeface="Arial"/>
              </a:rPr>
              <a:t>4 Male, 1 Female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el"/>
                <a:cs typeface="Arial"/>
              </a:rPr>
              <a:t>Mean age = 61 years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565849"/>
            <a:ext cx="7874000" cy="769441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Qualitative Results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15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39460"/>
            <a:ext cx="7520940" cy="4431339"/>
          </a:xfrm>
        </p:spPr>
        <p:txBody>
          <a:bodyPr>
            <a:normAutofit fontScale="77500" lnSpcReduction="20000"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Qualifications</a:t>
            </a: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College bachelor’s degrees</a:t>
            </a: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Higher ranking officers</a:t>
            </a:r>
          </a:p>
          <a:p>
            <a:pPr lvl="1">
              <a:spcAft>
                <a:spcPts val="600"/>
              </a:spcAft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Personal acquaintance</a:t>
            </a:r>
          </a:p>
          <a:p>
            <a:pPr>
              <a:buClrTx/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Training</a:t>
            </a: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One-day training for peers to be knowledgeable regarding resources available to clients</a:t>
            </a: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Key experience is go to court and observe</a:t>
            </a:r>
          </a:p>
          <a:p>
            <a:pPr>
              <a:spcBef>
                <a:spcPts val="1000"/>
              </a:spcBef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Functions of the Mentor</a:t>
            </a:r>
          </a:p>
          <a:p>
            <a:pPr lvl="1">
              <a:buClrTx/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Point of </a:t>
            </a:r>
            <a:r>
              <a:rPr lang="en-US" sz="2400" b="1" dirty="0" smtClean="0">
                <a:latin typeface="Arial"/>
                <a:cs typeface="Arial"/>
              </a:rPr>
              <a:t>Contact</a:t>
            </a:r>
            <a:endParaRPr lang="en-US" sz="2400" b="1" dirty="0">
              <a:latin typeface="Arial"/>
              <a:cs typeface="Arial"/>
            </a:endParaRP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Referral Source</a:t>
            </a: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Transportation</a:t>
            </a:r>
            <a:endParaRPr lang="en-US" sz="2400" b="1" dirty="0">
              <a:latin typeface="Arial"/>
              <a:cs typeface="Arial"/>
            </a:endParaRP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Reminders </a:t>
            </a: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Emotional Support</a:t>
            </a:r>
            <a:endParaRPr lang="en-US" sz="2400" b="1" dirty="0">
              <a:latin typeface="Arial"/>
              <a:cs typeface="Arial"/>
            </a:endParaRP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Friend 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565849"/>
            <a:ext cx="7874000" cy="769441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Qualitative Results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15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3415"/>
            <a:ext cx="7520940" cy="514791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ClrTx/>
              <a:buFont typeface="Arial"/>
              <a:buChar char="•"/>
            </a:pPr>
            <a:r>
              <a:rPr lang="en-US" sz="4000" b="1" dirty="0" smtClean="0">
                <a:latin typeface="Arial"/>
                <a:cs typeface="Arial"/>
              </a:rPr>
              <a:t>Spontaneous development</a:t>
            </a:r>
          </a:p>
          <a:p>
            <a:pPr lvl="2">
              <a:spcAft>
                <a:spcPts val="600"/>
              </a:spcAft>
              <a:buClrTx/>
              <a:buFont typeface="Arial"/>
              <a:buChar char="•"/>
            </a:pPr>
            <a:r>
              <a:rPr lang="en-US" sz="3400" b="1" dirty="0" smtClean="0">
                <a:latin typeface="Arial"/>
                <a:cs typeface="Arial"/>
              </a:rPr>
              <a:t>No formal screening</a:t>
            </a:r>
          </a:p>
          <a:p>
            <a:pPr lvl="2">
              <a:spcAft>
                <a:spcPts val="600"/>
              </a:spcAft>
              <a:buClrTx/>
              <a:buFont typeface="Arial"/>
              <a:buChar char="•"/>
            </a:pPr>
            <a:r>
              <a:rPr lang="en-US" sz="3400" b="1" dirty="0">
                <a:latin typeface="Arial"/>
                <a:cs typeface="Arial"/>
              </a:rPr>
              <a:t>V</a:t>
            </a:r>
            <a:r>
              <a:rPr lang="en-US" sz="3400" b="1" dirty="0" smtClean="0">
                <a:latin typeface="Arial"/>
                <a:cs typeface="Arial"/>
              </a:rPr>
              <a:t>ery little training</a:t>
            </a:r>
          </a:p>
          <a:p>
            <a:pPr lvl="2">
              <a:spcAft>
                <a:spcPts val="600"/>
              </a:spcAft>
              <a:buClrTx/>
              <a:buFont typeface="Arial"/>
              <a:buChar char="•"/>
            </a:pPr>
            <a:r>
              <a:rPr lang="en-US" sz="3400" b="1" i="1" dirty="0" smtClean="0">
                <a:latin typeface="Arial"/>
                <a:cs typeface="Arial"/>
              </a:rPr>
              <a:t>Ad hoc </a:t>
            </a:r>
            <a:r>
              <a:rPr lang="en-US" sz="3400" b="1" dirty="0" smtClean="0">
                <a:latin typeface="Arial"/>
                <a:cs typeface="Arial"/>
              </a:rPr>
              <a:t>pairing with clients</a:t>
            </a:r>
          </a:p>
          <a:p>
            <a:pPr lvl="2">
              <a:spcAft>
                <a:spcPts val="600"/>
              </a:spcAft>
              <a:buClrTx/>
              <a:buFont typeface="Arial"/>
              <a:buChar char="•"/>
            </a:pPr>
            <a:r>
              <a:rPr lang="en-US" sz="3400" b="1" dirty="0" smtClean="0">
                <a:latin typeface="Arial"/>
                <a:cs typeface="Arial"/>
              </a:rPr>
              <a:t>No specific structure for meeting with clients nor for supervision</a:t>
            </a:r>
          </a:p>
          <a:p>
            <a:pPr lvl="2">
              <a:spcAft>
                <a:spcPts val="600"/>
              </a:spcAft>
              <a:buClrTx/>
              <a:buFont typeface="Arial"/>
              <a:buChar char="•"/>
            </a:pPr>
            <a:r>
              <a:rPr lang="en-US" sz="3400" b="1" dirty="0" smtClean="0">
                <a:latin typeface="Arial"/>
                <a:cs typeface="Arial"/>
              </a:rPr>
              <a:t>No record-keeping</a:t>
            </a:r>
          </a:p>
          <a:p>
            <a:pPr>
              <a:spcAft>
                <a:spcPts val="600"/>
              </a:spcAft>
              <a:buClrTx/>
              <a:buFont typeface="Arial"/>
              <a:buChar char="•"/>
            </a:pPr>
            <a:r>
              <a:rPr lang="en-US" sz="4000" b="1" dirty="0" smtClean="0">
                <a:latin typeface="Arial"/>
                <a:cs typeface="Arial"/>
              </a:rPr>
              <a:t>Military background influential</a:t>
            </a:r>
          </a:p>
          <a:p>
            <a:pPr marL="868680" lvl="3">
              <a:spcAft>
                <a:spcPts val="600"/>
              </a:spcAft>
              <a:buClrTx/>
              <a:buFont typeface="Arial"/>
              <a:buChar char="•"/>
            </a:pPr>
            <a:r>
              <a:rPr lang="en-US" sz="3400" b="1" dirty="0" smtClean="0">
                <a:latin typeface="Arial"/>
                <a:cs typeface="Arial"/>
              </a:rPr>
              <a:t>Leadership and respect are critical</a:t>
            </a:r>
          </a:p>
          <a:p>
            <a:pPr marL="868680" lvl="3">
              <a:spcAft>
                <a:spcPts val="600"/>
              </a:spcAft>
              <a:buClrTx/>
              <a:buFont typeface="Arial"/>
              <a:buChar char="•"/>
            </a:pPr>
            <a:r>
              <a:rPr lang="en-US" sz="3400" b="1" dirty="0" smtClean="0">
                <a:latin typeface="Arial"/>
                <a:cs typeface="Arial"/>
              </a:rPr>
              <a:t>Prior officer roles re-enacted</a:t>
            </a:r>
          </a:p>
          <a:p>
            <a:pPr marL="868680" lvl="3">
              <a:spcAft>
                <a:spcPts val="600"/>
              </a:spcAft>
              <a:buClrTx/>
              <a:buFont typeface="Arial"/>
              <a:buChar char="•"/>
            </a:pPr>
            <a:r>
              <a:rPr lang="en-US" sz="3400" b="1" dirty="0" smtClean="0">
                <a:latin typeface="Arial"/>
                <a:cs typeface="Arial"/>
              </a:rPr>
              <a:t>Medallion coins replicate military awards for service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7910"/>
            <a:ext cx="7874000" cy="769441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Qualitative Results: Themes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15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155" y="1351802"/>
            <a:ext cx="7520940" cy="4983912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Perception of role</a:t>
            </a: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Volunteer</a:t>
            </a:r>
          </a:p>
          <a:p>
            <a:pPr lvl="2">
              <a:buClrTx/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Reject roles of counselor and court advocate</a:t>
            </a:r>
          </a:p>
          <a:p>
            <a:pPr lvl="2">
              <a:buClrTx/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Not being paid is important</a:t>
            </a:r>
          </a:p>
          <a:p>
            <a:pPr lvl="2">
              <a:buClrTx/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No desire expressed for more training, supervision, manuals, etc.</a:t>
            </a:r>
            <a:endParaRPr lang="en-US" sz="2400" b="1" dirty="0" smtClean="0">
              <a:latin typeface="Arial"/>
              <a:cs typeface="Arial"/>
            </a:endParaRPr>
          </a:p>
          <a:p>
            <a:pPr lvl="1">
              <a:buClrTx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Personal experience returning home as veterans from Vietnam </a:t>
            </a:r>
          </a:p>
          <a:p>
            <a:pPr lvl="2">
              <a:buClrTx/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Someone who has “been there;” not professionals or victims</a:t>
            </a:r>
          </a:p>
          <a:p>
            <a:pPr lvl="2">
              <a:buClrTx/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Desire to revise the story for their clients, to “serve” and “give back”</a:t>
            </a:r>
            <a:endParaRPr lang="en-US" sz="2000" b="1" dirty="0" smtClean="0">
              <a:latin typeface="Arial"/>
              <a:cs typeface="Arial"/>
            </a:endParaRPr>
          </a:p>
          <a:p>
            <a:pPr lvl="2">
              <a:buClrTx/>
              <a:buFont typeface="Arial"/>
              <a:buChar char="•"/>
            </a:pPr>
            <a:endParaRPr lang="en-US" sz="2000" b="1" dirty="0" smtClean="0">
              <a:latin typeface="Arial"/>
              <a:cs typeface="Arial"/>
            </a:endParaRPr>
          </a:p>
          <a:p>
            <a:pPr lvl="1">
              <a:buClrTx/>
              <a:buFont typeface="Arial"/>
              <a:buChar char="•"/>
            </a:pPr>
            <a:endParaRPr lang="en-US" sz="2800" b="1" dirty="0" smtClean="0">
              <a:latin typeface="Arial"/>
              <a:cs typeface="Arial"/>
            </a:endParaRPr>
          </a:p>
          <a:p>
            <a:pPr lvl="1">
              <a:buClrTx/>
              <a:buFont typeface="Arial"/>
              <a:buChar char="•"/>
            </a:pPr>
            <a:endParaRPr lang="en-US" sz="2800" b="1" dirty="0" smtClean="0">
              <a:latin typeface="Arial"/>
              <a:cs typeface="Arial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2960" y="337371"/>
            <a:ext cx="7874000" cy="769441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Qualitative Themes (cont.)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6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35625"/>
            <a:ext cx="7520940" cy="4314839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SzPct val="100000"/>
              <a:buFont typeface="Arial"/>
              <a:buChar char="•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 to assess changes over time</a:t>
            </a: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Structured client interview</a:t>
            </a: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Baseline, 6-month</a:t>
            </a:r>
          </a:p>
          <a:p>
            <a:pPr lvl="1">
              <a:buClrTx/>
              <a:buSzPct val="100000"/>
              <a:buFont typeface="Arial"/>
              <a:buChar char="•"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Included: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Demographics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U.S. military experience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Trauma history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Criminal justice history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PTSD/mental </a:t>
            </a:r>
            <a:r>
              <a:rPr lang="en-US" sz="2200" b="1" dirty="0">
                <a:latin typeface="Ariel"/>
              </a:rPr>
              <a:t>h</a:t>
            </a:r>
            <a:r>
              <a:rPr lang="en-US" sz="2200" b="1" dirty="0" smtClean="0">
                <a:latin typeface="Ariel"/>
              </a:rPr>
              <a:t>ealth (e.g. PCL, BASIS 24)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Substance use/abuse (e.g. CAGE, BASIS 24)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Functioning/quality of life (e.g. REE)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Treatment history</a:t>
            </a:r>
          </a:p>
          <a:p>
            <a:pPr lvl="2">
              <a:buClrTx/>
              <a:buFont typeface="Arial"/>
              <a:buChar char="•"/>
            </a:pPr>
            <a:r>
              <a:rPr lang="en-US" sz="2200" b="1" dirty="0" smtClean="0">
                <a:latin typeface="Ariel"/>
              </a:rPr>
              <a:t>Services received between baseline and 6-month</a:t>
            </a:r>
            <a:endParaRPr lang="en-US" sz="2200" b="1" dirty="0" smtClean="0">
              <a:latin typeface="Ariel"/>
              <a:cs typeface="Arial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565849"/>
            <a:ext cx="7874000" cy="707886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Method #2: Quantitative Data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10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80906"/>
            <a:ext cx="7520940" cy="525089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Quantitative data</a:t>
            </a:r>
            <a:r>
              <a:rPr lang="en-US" sz="2800" b="1" dirty="0" smtClean="0">
                <a:latin typeface="Arial"/>
                <a:cs typeface="Arial"/>
              </a:rPr>
              <a:t> analyzed </a:t>
            </a:r>
            <a:r>
              <a:rPr lang="en-US" sz="2800" b="1" dirty="0">
                <a:latin typeface="Arial"/>
                <a:cs typeface="Arial"/>
              </a:rPr>
              <a:t>using </a:t>
            </a:r>
            <a:r>
              <a:rPr lang="en-US" sz="2800" b="1" dirty="0" smtClean="0">
                <a:latin typeface="Arial"/>
                <a:cs typeface="Arial"/>
              </a:rPr>
              <a:t>SPSS</a:t>
            </a:r>
          </a:p>
          <a:p>
            <a:pPr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Comparisons of 2 client groups:</a:t>
            </a:r>
          </a:p>
          <a:p>
            <a:pPr lvl="1"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378" b="1" dirty="0">
                <a:latin typeface="Arial"/>
                <a:cs typeface="Arial"/>
              </a:rPr>
              <a:t>Clients who had peer mentors (PM) </a:t>
            </a:r>
          </a:p>
          <a:p>
            <a:pPr lvl="1"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378" b="1" dirty="0">
                <a:latin typeface="Arial"/>
                <a:cs typeface="Arial"/>
              </a:rPr>
              <a:t>Clients who</a:t>
            </a:r>
            <a:r>
              <a:rPr lang="en-US" sz="2378" b="1" dirty="0" smtClean="0">
                <a:latin typeface="Arial"/>
                <a:cs typeface="Arial"/>
              </a:rPr>
              <a:t> did not have mentors - </a:t>
            </a:r>
            <a:r>
              <a:rPr lang="en-US" sz="2378" b="1" dirty="0">
                <a:latin typeface="Arial"/>
                <a:cs typeface="Arial"/>
              </a:rPr>
              <a:t>“</a:t>
            </a:r>
            <a:r>
              <a:rPr lang="en-US" sz="2378" b="1" dirty="0" err="1" smtClean="0">
                <a:latin typeface="Arial"/>
                <a:cs typeface="Arial"/>
              </a:rPr>
              <a:t>unmentored</a:t>
            </a:r>
            <a:r>
              <a:rPr lang="en-US" sz="2378" b="1" dirty="0" smtClean="0">
                <a:latin typeface="Arial"/>
                <a:cs typeface="Arial"/>
              </a:rPr>
              <a:t>” clients </a:t>
            </a:r>
            <a:r>
              <a:rPr lang="en-US" sz="2378" b="1" dirty="0">
                <a:latin typeface="Arial"/>
                <a:cs typeface="Arial"/>
              </a:rPr>
              <a:t>(UM</a:t>
            </a:r>
            <a:r>
              <a:rPr lang="en-US" sz="2378" b="1" dirty="0" smtClean="0">
                <a:latin typeface="Arial"/>
                <a:cs typeface="Arial"/>
              </a:rPr>
              <a:t>)</a:t>
            </a:r>
          </a:p>
          <a:p>
            <a:pPr>
              <a:spcBef>
                <a:spcPts val="600"/>
              </a:spcBef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Comparisons of 3 client groups:</a:t>
            </a:r>
          </a:p>
          <a:p>
            <a:pPr lvl="1"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Clients prior to peer program (PPM)</a:t>
            </a:r>
          </a:p>
          <a:p>
            <a:pPr lvl="1"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Clients who had peer mentors (PM) </a:t>
            </a:r>
          </a:p>
          <a:p>
            <a:pPr lvl="1"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Clients who could have had mentors but opted not to - “</a:t>
            </a:r>
            <a:r>
              <a:rPr lang="en-US" sz="2400" b="1" dirty="0" err="1" smtClean="0">
                <a:latin typeface="Arial"/>
                <a:cs typeface="Arial"/>
              </a:rPr>
              <a:t>unmentored</a:t>
            </a:r>
            <a:r>
              <a:rPr lang="en-US" sz="2400" b="1" dirty="0" smtClean="0">
                <a:latin typeface="Arial"/>
                <a:cs typeface="Arial"/>
              </a:rPr>
              <a:t>” clients (UM)</a:t>
            </a:r>
          </a:p>
          <a:p>
            <a:pPr>
              <a:spcBef>
                <a:spcPts val="1200"/>
              </a:spcBef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“Mentored” in our study was defined via program staff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</a:pPr>
            <a:r>
              <a:rPr lang="en-US" sz="2153" b="1" dirty="0" smtClean="0">
                <a:latin typeface="Arial"/>
                <a:cs typeface="Arial"/>
              </a:rPr>
              <a:t>In contrast: 4/7 PM clients self-reported participation in self-help or peer support services but only 2/29 UM clients did.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Tx/>
              <a:buFont typeface="Arial"/>
              <a:buChar char="•"/>
            </a:pPr>
            <a:r>
              <a:rPr lang="en-US" sz="2153" b="1" dirty="0" smtClean="0">
                <a:latin typeface="Arial"/>
                <a:cs typeface="Arial"/>
              </a:rPr>
              <a:t>X</a:t>
            </a:r>
            <a:r>
              <a:rPr lang="en-US" sz="2153" b="1" baseline="30000" dirty="0" smtClean="0">
                <a:latin typeface="Arial"/>
                <a:cs typeface="Arial"/>
              </a:rPr>
              <a:t>2</a:t>
            </a:r>
            <a:r>
              <a:rPr lang="en-US" sz="2153" b="1" dirty="0" smtClean="0">
                <a:latin typeface="Arial"/>
                <a:cs typeface="Arial"/>
              </a:rPr>
              <a:t> (1,36) </a:t>
            </a:r>
            <a:r>
              <a:rPr lang="en-US" sz="2153" b="1" dirty="0" err="1" smtClean="0">
                <a:latin typeface="Arial"/>
                <a:cs typeface="Arial"/>
              </a:rPr>
              <a:t>p</a:t>
            </a:r>
            <a:r>
              <a:rPr lang="en-US" sz="2153" b="1" dirty="0" smtClean="0">
                <a:latin typeface="Arial"/>
                <a:cs typeface="Arial"/>
              </a:rPr>
              <a:t>&lt;.04</a:t>
            </a:r>
          </a:p>
          <a:p>
            <a:pPr>
              <a:spcBef>
                <a:spcPts val="600"/>
              </a:spcBef>
              <a:buClrTx/>
              <a:buSzPct val="100000"/>
              <a:buFont typeface="Arial"/>
              <a:buChar char="•"/>
            </a:pPr>
            <a:endParaRPr lang="en-US" sz="2800" b="1" dirty="0" smtClean="0">
              <a:latin typeface="Arial"/>
              <a:cs typeface="Arial"/>
            </a:endParaRPr>
          </a:p>
          <a:p>
            <a:pPr marL="109728" indent="0">
              <a:spcBef>
                <a:spcPts val="0"/>
              </a:spcBef>
              <a:buClrTx/>
              <a:buSzPct val="100000"/>
              <a:buNone/>
            </a:pP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6430" y="181128"/>
            <a:ext cx="7874000" cy="769441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Quantitative Data Analyses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143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4606587"/>
              </p:ext>
            </p:extLst>
          </p:nvPr>
        </p:nvGraphicFramePr>
        <p:xfrm>
          <a:off x="822325" y="1785217"/>
          <a:ext cx="7521576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394"/>
                <a:gridCol w="1880394"/>
                <a:gridCol w="1880394"/>
                <a:gridCol w="188039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Peer</a:t>
                      </a:r>
                      <a:r>
                        <a:rPr lang="en-US" baseline="0" dirty="0" smtClean="0"/>
                        <a:t> Mentored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Unmentored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Sample</a:t>
                      </a:r>
                      <a:r>
                        <a:rPr lang="en-US" b="1" baseline="0" dirty="0" smtClean="0">
                          <a:latin typeface="Ariel"/>
                        </a:rPr>
                        <a:t> size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13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61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Retention to 6 months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54%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53%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el"/>
                        </a:rPr>
                        <a:t>n.s</a:t>
                      </a:r>
                      <a:r>
                        <a:rPr lang="en-US" b="1" smtClean="0">
                          <a:latin typeface="Ariel"/>
                        </a:rPr>
                        <a:t>.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Age (mean)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34.1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39.7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Ariel"/>
                        </a:rPr>
                        <a:t>p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&lt;.08</a:t>
                      </a:r>
                      <a:endParaRPr lang="en-US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%</a:t>
                      </a:r>
                      <a:r>
                        <a:rPr lang="en-US" b="1" baseline="0" dirty="0" smtClean="0">
                          <a:latin typeface="Ariel"/>
                        </a:rPr>
                        <a:t> male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92%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92%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el"/>
                        </a:rPr>
                        <a:t>n.s</a:t>
                      </a:r>
                      <a:r>
                        <a:rPr lang="en-US" b="1" dirty="0" smtClean="0">
                          <a:latin typeface="Ariel"/>
                        </a:rPr>
                        <a:t>.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% Hispanic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8%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10%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el"/>
                        </a:rPr>
                        <a:t>n.s</a:t>
                      </a:r>
                      <a:r>
                        <a:rPr lang="en-US" b="1" dirty="0" smtClean="0">
                          <a:latin typeface="Ariel"/>
                        </a:rPr>
                        <a:t>.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% White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77%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89%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Ariel"/>
                        </a:rPr>
                        <a:t>n.s.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4</a:t>
                      </a:r>
                      <a:r>
                        <a:rPr lang="en-US" b="1" baseline="0" dirty="0" smtClean="0">
                          <a:latin typeface="Ariel"/>
                        </a:rPr>
                        <a:t> year degree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15%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16%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el"/>
                        </a:rPr>
                        <a:t>n.s</a:t>
                      </a:r>
                      <a:r>
                        <a:rPr lang="en-US" b="1" dirty="0" smtClean="0">
                          <a:latin typeface="Ariel"/>
                        </a:rPr>
                        <a:t>.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% Homeless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0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0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el"/>
                        </a:rPr>
                        <a:t>n.s</a:t>
                      </a:r>
                      <a:r>
                        <a:rPr lang="en-US" b="1" dirty="0" smtClean="0">
                          <a:latin typeface="Ariel"/>
                        </a:rPr>
                        <a:t>.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riel"/>
                        </a:rPr>
                        <a:t>Monthly Income</a:t>
                      </a:r>
                      <a:endParaRPr lang="en-US" sz="18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$2,628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$3,207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el"/>
                        </a:rPr>
                        <a:t>n.s</a:t>
                      </a:r>
                      <a:r>
                        <a:rPr lang="en-US" b="1" dirty="0" smtClean="0">
                          <a:latin typeface="Ariel"/>
                        </a:rPr>
                        <a:t>.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el"/>
                        </a:rPr>
                        <a:t>Current Military 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15%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el"/>
                        </a:rPr>
                        <a:t>28%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el"/>
                        </a:rPr>
                        <a:t>n.s</a:t>
                      </a:r>
                      <a:r>
                        <a:rPr lang="en-US" b="1" dirty="0" smtClean="0">
                          <a:latin typeface="Ariel"/>
                        </a:rPr>
                        <a:t>.</a:t>
                      </a:r>
                      <a:endParaRPr lang="en-US" b="1" dirty="0">
                        <a:latin typeface="Arie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338667"/>
            <a:ext cx="7874000" cy="1323439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Quantitative Results: Baseline Demographics (2 groups)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1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293311"/>
              </p:ext>
            </p:extLst>
          </p:nvPr>
        </p:nvGraphicFramePr>
        <p:xfrm>
          <a:off x="1117600" y="2123658"/>
          <a:ext cx="7436127" cy="4583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622"/>
                <a:gridCol w="1651000"/>
                <a:gridCol w="1566334"/>
                <a:gridCol w="1625171"/>
              </a:tblGrid>
              <a:tr h="433175">
                <a:tc>
                  <a:txBody>
                    <a:bodyPr/>
                    <a:lstStyle/>
                    <a:p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Peer</a:t>
                      </a:r>
                      <a:r>
                        <a:rPr lang="en-US" sz="1600" b="1" baseline="0" dirty="0" smtClean="0">
                          <a:latin typeface="Ariel"/>
                        </a:rPr>
                        <a:t> Mentored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el"/>
                        </a:rPr>
                        <a:t>Unmentored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Significance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</a:tr>
              <a:tr h="7706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el"/>
                        </a:rPr>
                        <a:t>Alcohol use (weekly or more)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8%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38%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p = .13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</a:tr>
              <a:tr h="7706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el"/>
                        </a:rPr>
                        <a:t>CAGE (questions</a:t>
                      </a:r>
                      <a:r>
                        <a:rPr lang="en-US" sz="2000" b="1" baseline="0" dirty="0" smtClean="0">
                          <a:latin typeface="Ariel"/>
                        </a:rPr>
                        <a:t> endorsed)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1.38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1.66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Ariel"/>
                        </a:rPr>
                        <a:t>n.s</a:t>
                      </a:r>
                      <a:r>
                        <a:rPr lang="en-US" sz="2000" b="1" dirty="0" smtClean="0">
                          <a:latin typeface="Ariel"/>
                        </a:rPr>
                        <a:t>.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</a:tr>
              <a:tr h="7706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el"/>
                        </a:rPr>
                        <a:t>PCL-C Trauma</a:t>
                      </a:r>
                      <a:r>
                        <a:rPr lang="en-US" sz="2000" b="1" baseline="0" dirty="0" smtClean="0">
                          <a:latin typeface="Ariel"/>
                        </a:rPr>
                        <a:t> </a:t>
                      </a:r>
                    </a:p>
                    <a:p>
                      <a:r>
                        <a:rPr lang="en-US" sz="2000" b="1" baseline="0" dirty="0" smtClean="0">
                          <a:latin typeface="Ariel"/>
                        </a:rPr>
                        <a:t>Sum </a:t>
                      </a:r>
                      <a:r>
                        <a:rPr lang="en-US" sz="2000" b="1" dirty="0" smtClean="0">
                          <a:latin typeface="Ariel"/>
                        </a:rPr>
                        <a:t>                       </a:t>
                      </a:r>
                      <a:r>
                        <a:rPr lang="en-US" sz="2400" b="1" dirty="0" smtClean="0">
                          <a:latin typeface="Ariel"/>
                        </a:rPr>
                        <a:t>-</a:t>
                      </a:r>
                      <a:endParaRPr lang="en-US" sz="2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50.7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50.2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Ariel"/>
                        </a:rPr>
                        <a:t>n.s</a:t>
                      </a:r>
                      <a:r>
                        <a:rPr lang="en-US" sz="2000" b="1" dirty="0" smtClean="0">
                          <a:latin typeface="Ariel"/>
                        </a:rPr>
                        <a:t>.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</a:tr>
              <a:tr h="43557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el"/>
                        </a:rPr>
                        <a:t>BASIS 24         </a:t>
                      </a:r>
                      <a:r>
                        <a:rPr lang="en-US" sz="2800" b="1" dirty="0" smtClean="0">
                          <a:latin typeface="Ariel"/>
                        </a:rPr>
                        <a:t>-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</a:tr>
              <a:tr h="435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Ariel"/>
                        </a:rPr>
                        <a:t>•Full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1.08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1.30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Ariel"/>
                        </a:rPr>
                        <a:t>n.s</a:t>
                      </a:r>
                      <a:r>
                        <a:rPr lang="en-US" sz="2000" b="1" dirty="0" smtClean="0">
                          <a:latin typeface="Ariel"/>
                        </a:rPr>
                        <a:t>.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</a:tr>
              <a:tr h="43557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el"/>
                        </a:rPr>
                        <a:t>•Relationship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1.07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1.58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p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Ariel"/>
                        </a:rPr>
                        <a:t> = .025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</a:tr>
              <a:tr h="44887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el"/>
                        </a:rPr>
                        <a:t>•Substance</a:t>
                      </a:r>
                      <a:r>
                        <a:rPr lang="en-US" sz="2000" b="1" baseline="0" dirty="0" smtClean="0">
                          <a:latin typeface="Ariel"/>
                        </a:rPr>
                        <a:t> Abuse 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0.43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el"/>
                        </a:rPr>
                        <a:t>0.72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Ariel"/>
                        </a:rPr>
                        <a:t>n.s</a:t>
                      </a:r>
                      <a:r>
                        <a:rPr lang="en-US" sz="2000" b="1" dirty="0" smtClean="0">
                          <a:latin typeface="Ariel"/>
                        </a:rPr>
                        <a:t>.</a:t>
                      </a:r>
                      <a:endParaRPr lang="en-US" sz="2000" b="1" dirty="0">
                        <a:latin typeface="Arie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17600" y="0"/>
            <a:ext cx="7521576" cy="2123658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Quantitative Results: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Baseline on Selected Outcomes (2 groups)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2413000" y="4992510"/>
            <a:ext cx="484632" cy="36688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897632" y="4442177"/>
            <a:ext cx="484632" cy="36688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19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7634424"/>
              </p:ext>
            </p:extLst>
          </p:nvPr>
        </p:nvGraphicFramePr>
        <p:xfrm>
          <a:off x="185980" y="1622778"/>
          <a:ext cx="8834034" cy="4859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844"/>
                <a:gridCol w="1134483"/>
                <a:gridCol w="1081145"/>
                <a:gridCol w="1224995"/>
                <a:gridCol w="1270861"/>
                <a:gridCol w="1100380"/>
                <a:gridCol w="976393"/>
                <a:gridCol w="619933"/>
              </a:tblGrid>
              <a:tr h="86278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el"/>
                        </a:rPr>
                        <a:t>Means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Peer</a:t>
                      </a:r>
                      <a:r>
                        <a:rPr lang="en-US" sz="1400" b="1" baseline="0" dirty="0" smtClean="0">
                          <a:latin typeface="Ariel"/>
                        </a:rPr>
                        <a:t> Mentored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latin typeface="Ariel"/>
                        </a:rPr>
                        <a:t>Baseline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Peer</a:t>
                      </a:r>
                      <a:r>
                        <a:rPr lang="en-US" sz="1400" b="1" baseline="0" dirty="0" smtClean="0">
                          <a:latin typeface="Ariel"/>
                        </a:rPr>
                        <a:t> Mentored 6 month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Comparison</a:t>
                      </a:r>
                      <a:endParaRPr lang="en-US" sz="1400" b="1" baseline="0" dirty="0" smtClean="0">
                        <a:latin typeface="Ariel"/>
                      </a:endParaRPr>
                    </a:p>
                    <a:p>
                      <a:pPr algn="ctr"/>
                      <a:r>
                        <a:rPr lang="en-US" sz="1400" b="1" baseline="0" dirty="0" smtClean="0">
                          <a:latin typeface="Ariel"/>
                        </a:rPr>
                        <a:t>Baseline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Comparison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6 month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Group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latin typeface="Ariel"/>
                        </a:rPr>
                        <a:t>difference (p)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Group</a:t>
                      </a:r>
                      <a:r>
                        <a:rPr lang="en-US" sz="1400" b="1" baseline="0" dirty="0" smtClean="0">
                          <a:latin typeface="Ariel"/>
                        </a:rPr>
                        <a:t> X Time (p)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Time (p)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</a:tr>
              <a:tr h="47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el"/>
                        </a:rPr>
                        <a:t>•PCL-C Trauma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47.7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47.2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50.0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42.6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el"/>
                        </a:rPr>
                        <a:t>n.s</a:t>
                      </a:r>
                      <a:r>
                        <a:rPr lang="en-US" sz="1400" b="1" dirty="0" smtClean="0">
                          <a:latin typeface="Ariel"/>
                        </a:rPr>
                        <a:t>.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.21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.16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</a:tr>
              <a:tr h="66796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el"/>
                        </a:rPr>
                        <a:t>•REE3           </a:t>
                      </a:r>
                      <a:r>
                        <a:rPr lang="en-US" sz="2000" b="1" dirty="0" smtClean="0">
                          <a:latin typeface="Ariel"/>
                        </a:rPr>
                        <a:t>_</a:t>
                      </a:r>
                      <a:r>
                        <a:rPr lang="en-US" sz="1400" b="1" dirty="0" smtClean="0">
                          <a:latin typeface="Ariel"/>
                        </a:rPr>
                        <a:t> </a:t>
                      </a:r>
                    </a:p>
                    <a:p>
                      <a:r>
                        <a:rPr lang="en-US" sz="1400" b="1" dirty="0" smtClean="0">
                          <a:latin typeface="Ariel"/>
                        </a:rPr>
                        <a:t>1 close            relationship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2.14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1.57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1.77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1.68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el"/>
                        </a:rPr>
                        <a:t>n.s</a:t>
                      </a:r>
                      <a:r>
                        <a:rPr lang="en-US" sz="1400" b="1" dirty="0" smtClean="0">
                          <a:latin typeface="Ariel"/>
                        </a:rPr>
                        <a:t>.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.14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.04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</a:tr>
              <a:tr h="37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el"/>
                        </a:rPr>
                        <a:t>•Alcohol</a:t>
                      </a:r>
                      <a:r>
                        <a:rPr lang="en-US" sz="1400" b="1" baseline="0" dirty="0" smtClean="0">
                          <a:latin typeface="Ariel"/>
                        </a:rPr>
                        <a:t> use</a:t>
                      </a:r>
                      <a:endParaRPr lang="en-US" sz="1400" b="1" dirty="0" smtClean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0.14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0.57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1.09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el"/>
                        </a:rPr>
                        <a:t>1.00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.06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.10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Ariel"/>
                        </a:rPr>
                        <a:t>n.s</a:t>
                      </a:r>
                      <a:r>
                        <a:rPr lang="en-US" sz="1400" b="1" dirty="0" smtClean="0">
                          <a:latin typeface="Ariel"/>
                        </a:rPr>
                        <a:t>.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</a:tr>
              <a:tr h="500972">
                <a:tc>
                  <a:txBody>
                    <a:bodyPr/>
                    <a:lstStyle/>
                    <a:p>
                      <a:endParaRPr lang="en-US" sz="1400" b="1" dirty="0" smtClean="0">
                        <a:latin typeface="Ariel"/>
                      </a:endParaRPr>
                    </a:p>
                    <a:p>
                      <a:r>
                        <a:rPr lang="en-US" sz="1600" b="1" dirty="0" smtClean="0">
                          <a:latin typeface="Ariel"/>
                        </a:rPr>
                        <a:t>BASIS 24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</a:tr>
              <a:tr h="37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el"/>
                        </a:rPr>
                        <a:t>•Full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0.97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1.30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1.32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1.05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el"/>
                        </a:rPr>
                        <a:t>n.s</a:t>
                      </a:r>
                      <a:r>
                        <a:rPr lang="en-US" sz="1600" b="1" dirty="0" smtClean="0">
                          <a:latin typeface="Ariel"/>
                        </a:rPr>
                        <a:t>.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.035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el"/>
                        </a:rPr>
                        <a:t>n.s</a:t>
                      </a:r>
                      <a:r>
                        <a:rPr lang="en-US" sz="1600" b="1" dirty="0" smtClean="0">
                          <a:latin typeface="Ariel"/>
                        </a:rPr>
                        <a:t>.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</a:tr>
              <a:tr h="3719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el"/>
                        </a:rPr>
                        <a:t>•Depression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1.29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1.61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1.55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1.16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latin typeface="Ariel"/>
                        </a:rPr>
                        <a:t>n.s</a:t>
                      </a:r>
                      <a:r>
                        <a:rPr lang="en-US" sz="1600" b="1" dirty="0" smtClean="0">
                          <a:latin typeface="Ariel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.044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el"/>
                        </a:rPr>
                        <a:t>n.s</a:t>
                      </a:r>
                      <a:r>
                        <a:rPr lang="en-US" sz="1600" b="1" dirty="0" smtClean="0">
                          <a:latin typeface="Ariel"/>
                        </a:rPr>
                        <a:t>.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</a:tr>
              <a:tr h="47314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el"/>
                        </a:rPr>
                        <a:t>•Relationship</a:t>
                      </a:r>
                      <a:endParaRPr lang="en-US" sz="14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1.08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1.13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1.73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1.38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.22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el"/>
                        </a:rPr>
                        <a:t>n.s</a:t>
                      </a:r>
                      <a:r>
                        <a:rPr lang="en-US" sz="1600" b="1" dirty="0" smtClean="0">
                          <a:latin typeface="Ariel"/>
                        </a:rPr>
                        <a:t>.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el"/>
                        </a:rPr>
                        <a:t>n.s</a:t>
                      </a:r>
                      <a:r>
                        <a:rPr lang="en-US" sz="1600" b="1" dirty="0" smtClean="0">
                          <a:latin typeface="Ariel"/>
                        </a:rPr>
                        <a:t>.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</a:tr>
              <a:tr h="47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el"/>
                        </a:rPr>
                        <a:t>•Substance</a:t>
                      </a:r>
                      <a:r>
                        <a:rPr lang="en-US" sz="1400" b="1" baseline="0" dirty="0" smtClean="0">
                          <a:latin typeface="Ariel"/>
                        </a:rPr>
                        <a:t> Abuse</a:t>
                      </a:r>
                      <a:endParaRPr lang="en-US" sz="1400" b="1" dirty="0" smtClean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0.19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0.57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0.70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0.60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el"/>
                        </a:rPr>
                        <a:t>n.s</a:t>
                      </a:r>
                      <a:r>
                        <a:rPr lang="en-US" sz="1600" b="1" dirty="0" smtClean="0">
                          <a:latin typeface="Ariel"/>
                        </a:rPr>
                        <a:t>.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el"/>
                        </a:rPr>
                        <a:t>.13</a:t>
                      </a:r>
                      <a:endParaRPr lang="en-US" sz="16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Ariel"/>
                        </a:rPr>
                        <a:t>n.s</a:t>
                      </a:r>
                      <a:r>
                        <a:rPr lang="en-US" sz="1600" b="1" dirty="0" smtClean="0">
                          <a:latin typeface="Ariel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37561" y="0"/>
            <a:ext cx="7874000" cy="1446550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Quantitative Results: Outcomes (2 groups)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37561" y="3062110"/>
            <a:ext cx="484632" cy="36688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56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94499"/>
          <a:ext cx="8229600" cy="338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12800" y="384720"/>
            <a:ext cx="7874000" cy="769441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BASIS-24 Full Scale: p&lt;.035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701675" y="315913"/>
            <a:ext cx="7874000" cy="762000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Purpose of this Presentation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701675" y="1379538"/>
            <a:ext cx="781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065A4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2467" y="1346864"/>
            <a:ext cx="7182196" cy="606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Rhode Island JDTR grant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Local challenge: Advent of veteran peer mentor support in mid-stream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Our response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Rationale for veterans providing peer support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Qualitative study: Exploratory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Quantitative study: Comparisons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Conclusions and reflections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455069"/>
              </p:ext>
            </p:extLst>
          </p:nvPr>
        </p:nvGraphicFramePr>
        <p:xfrm>
          <a:off x="0" y="1905000"/>
          <a:ext cx="8918223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440"/>
                <a:gridCol w="821864"/>
                <a:gridCol w="711441"/>
                <a:gridCol w="861916"/>
                <a:gridCol w="861916"/>
                <a:gridCol w="813129"/>
                <a:gridCol w="813129"/>
                <a:gridCol w="837796"/>
                <a:gridCol w="837796"/>
                <a:gridCol w="837796"/>
              </a:tblGrid>
              <a:tr h="117310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el"/>
                        </a:rPr>
                        <a:t>Means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1.Pre Program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Baseline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1.Pre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Program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6 mo.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2.Peer</a:t>
                      </a:r>
                      <a:r>
                        <a:rPr lang="en-US" sz="1200" b="1" baseline="0" dirty="0" smtClean="0">
                          <a:latin typeface="Ariel"/>
                        </a:rPr>
                        <a:t> Mentor-</a:t>
                      </a:r>
                      <a:r>
                        <a:rPr lang="en-US" sz="1200" b="1" baseline="0" dirty="0" err="1" smtClean="0">
                          <a:latin typeface="Ariel"/>
                        </a:rPr>
                        <a:t>ed</a:t>
                      </a:r>
                      <a:endParaRPr lang="en-US" sz="1200" b="1" baseline="0" dirty="0" smtClean="0">
                        <a:latin typeface="Ariel"/>
                      </a:endParaRPr>
                    </a:p>
                    <a:p>
                      <a:pPr algn="ctr"/>
                      <a:r>
                        <a:rPr lang="en-US" sz="1200" b="1" baseline="0" dirty="0" smtClean="0">
                          <a:latin typeface="Ariel"/>
                        </a:rPr>
                        <a:t>Baseline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2.Peer</a:t>
                      </a:r>
                      <a:r>
                        <a:rPr lang="en-US" sz="1200" b="1" baseline="0" dirty="0" smtClean="0">
                          <a:latin typeface="Ariel"/>
                        </a:rPr>
                        <a:t> Mentor-</a:t>
                      </a:r>
                      <a:r>
                        <a:rPr lang="en-US" sz="1200" b="1" baseline="0" dirty="0" err="1" smtClean="0">
                          <a:latin typeface="Ariel"/>
                        </a:rPr>
                        <a:t>ed</a:t>
                      </a:r>
                      <a:r>
                        <a:rPr lang="en-US" sz="1200" b="1" baseline="0" dirty="0" smtClean="0">
                          <a:latin typeface="Ariel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latin typeface="Ariel"/>
                        </a:rPr>
                        <a:t>6 mo.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Ariel"/>
                        </a:rPr>
                        <a:t>3.UnMentored Base-line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3.UnMentored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6 mo.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Group</a:t>
                      </a:r>
                      <a:r>
                        <a:rPr lang="en-US" sz="1200" b="1" baseline="0" dirty="0" smtClean="0">
                          <a:latin typeface="Ariel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Ariel"/>
                        </a:rPr>
                        <a:t>Dif-ference</a:t>
                      </a:r>
                      <a:r>
                        <a:rPr lang="en-US" sz="1200" b="1" baseline="0" dirty="0" smtClean="0">
                          <a:latin typeface="Ariel"/>
                        </a:rPr>
                        <a:t> (p)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Group</a:t>
                      </a:r>
                      <a:r>
                        <a:rPr lang="en-US" sz="1200" b="1" baseline="0" dirty="0" smtClean="0">
                          <a:latin typeface="Ariel"/>
                        </a:rPr>
                        <a:t> X time (p)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Time (p)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el"/>
                        </a:rPr>
                        <a:t>•Full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1.24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1.02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0.97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1.30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1.39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1.08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.10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latin typeface="Ariel"/>
                        </a:rPr>
                        <a:t>n.s.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</a:tr>
              <a:tr h="53181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el"/>
                        </a:rPr>
                        <a:t>•Depression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1.43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1.08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1.29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1.61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1.67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0.07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.13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</a:tr>
              <a:tr h="54805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el"/>
                        </a:rPr>
                        <a:t>•Relationship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1.53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1.32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1.08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1.13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1.95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1.44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>
                          <a:latin typeface="Ariel"/>
                        </a:rPr>
                        <a:t>n.s.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</a:tr>
              <a:tr h="548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el"/>
                        </a:rPr>
                        <a:t>•Substance</a:t>
                      </a:r>
                      <a:r>
                        <a:rPr lang="en-US" sz="1200" b="1" baseline="0" dirty="0" smtClean="0">
                          <a:latin typeface="Ariel"/>
                        </a:rPr>
                        <a:t> Abuse</a:t>
                      </a:r>
                      <a:endParaRPr lang="en-US" sz="1200" b="1" dirty="0" smtClean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0.94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0.70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0.19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0.57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0.45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0.50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.11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</a:tr>
              <a:tr h="540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</a:tr>
              <a:tr h="540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el"/>
                        </a:rPr>
                        <a:t>•PCL-C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45.5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37.8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47.7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47.2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54.1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47.0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.03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</a:tr>
              <a:tr h="540049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el"/>
                        </a:rPr>
                        <a:t>•REE3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1.50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1.50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2.14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1.57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2.07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el"/>
                        </a:rPr>
                        <a:t>1.87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.04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atin typeface="Ariel"/>
                        </a:rPr>
                        <a:t>n.s</a:t>
                      </a:r>
                      <a:r>
                        <a:rPr lang="en-US" sz="1200" b="1" dirty="0" smtClean="0">
                          <a:latin typeface="Ariel"/>
                        </a:rPr>
                        <a:t>.</a:t>
                      </a:r>
                      <a:endParaRPr lang="en-US" sz="1200" b="1" dirty="0">
                        <a:latin typeface="Ari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el"/>
                        </a:rPr>
                        <a:t>.06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e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581561"/>
            <a:ext cx="7721600" cy="1323439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Quantitative Results: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Selected Outcomes (3 groups)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5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50953"/>
            <a:ext cx="7520940" cy="3399791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1000"/>
              </a:spcBef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Old-boy </a:t>
            </a:r>
            <a:r>
              <a:rPr 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(and girl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network </a:t>
            </a:r>
          </a:p>
          <a:p>
            <a:pPr marL="0" indent="0">
              <a:spcBef>
                <a:spcPts val="1000"/>
              </a:spcBef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influence pervasive</a:t>
            </a:r>
          </a:p>
          <a:p>
            <a:pPr marL="0" indent="0">
              <a:spcBef>
                <a:spcPts val="1000"/>
              </a:spcBef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training, but limited</a:t>
            </a:r>
          </a:p>
          <a:p>
            <a:pPr marL="0" indent="0">
              <a:spcBef>
                <a:spcPts val="1000"/>
              </a:spcBef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Peer matching done through common sense/face validity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000"/>
              </a:spcBef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Caring Volunteer </a:t>
            </a:r>
          </a:p>
          <a:p>
            <a:pPr marL="256032" lvl="1" indent="0">
              <a:buClrTx/>
              <a:buSzPct val="100000"/>
              <a:buFont typeface="Arial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ractical help and referrals </a:t>
            </a:r>
          </a:p>
          <a:p>
            <a:pPr marL="256032" lvl="1" indent="0">
              <a:buClrTx/>
              <a:buSzPct val="100000"/>
              <a:buFont typeface="Arial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support</a:t>
            </a:r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565849"/>
            <a:ext cx="7874000" cy="1446550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Conclusions Part I: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What is the “program”?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73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860" y="1773006"/>
            <a:ext cx="7520940" cy="4492067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</a:pP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Sample size limits detecting group differences (baselines and 6-month follow-ups ongoing)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</a:pP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determine who was mentored?  Better to use clinical records than self report, but substantial overlap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</a:pP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PM clients were </a:t>
            </a:r>
            <a:r>
              <a:rPr lang="en-US" sz="8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slightly younger</a:t>
            </a: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(p=.08)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</a:pP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PM clients had </a:t>
            </a:r>
            <a:r>
              <a:rPr lang="en-US" sz="8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better relationship functioning</a:t>
            </a: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(p=.025)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</a:pPr>
            <a:r>
              <a:rPr lang="en-US" sz="8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Alcohol use</a:t>
            </a: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was somewhat </a:t>
            </a:r>
            <a:r>
              <a:rPr lang="en-US" sz="8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 PM clients (p=.13)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</a:pP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3-group analyses did not yield significant group differences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300808"/>
            <a:ext cx="7874000" cy="1472198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Conclusions Part II: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Selection Differences?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73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45985"/>
            <a:ext cx="7520940" cy="4089243"/>
          </a:xfrm>
        </p:spPr>
        <p:txBody>
          <a:bodyPr>
            <a:normAutofit fontScale="25000" lnSpcReduction="20000"/>
          </a:bodyPr>
          <a:lstStyle/>
          <a:p>
            <a:pPr marL="457200" lvl="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Retention rates for PM and UM similar </a:t>
            </a:r>
          </a:p>
          <a:p>
            <a:pPr marL="713232" lvl="1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Arial"/>
              <a:buChar char="•"/>
            </a:pP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greater retention gained from having a mentor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ClrTx/>
              <a:buSzPct val="100000"/>
              <a:buFont typeface="Arial"/>
              <a:buChar char="•"/>
            </a:pPr>
            <a:r>
              <a:rPr lang="en-US" sz="8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 functioning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(BASIS 24 full scale) declined for mentored clients while increasing for </a:t>
            </a:r>
            <a:r>
              <a:rPr lang="en-US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unmentored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clients (p=.035)</a:t>
            </a:r>
          </a:p>
          <a:p>
            <a:pPr marL="457200" lvl="0" indent="-457200">
              <a:lnSpc>
                <a:spcPct val="120000"/>
              </a:lnSpc>
              <a:spcBef>
                <a:spcPts val="1200"/>
              </a:spcBef>
              <a:buClrTx/>
              <a:buSzPct val="100000"/>
              <a:buFont typeface="Arial"/>
              <a:buChar char="•"/>
            </a:pPr>
            <a:r>
              <a:rPr lang="en-US" sz="8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(BASIS 24 subscale) followed the same pattern (p=.044)</a:t>
            </a:r>
          </a:p>
          <a:p>
            <a:pPr marL="457200" lvl="0" indent="-457200">
              <a:spcBef>
                <a:spcPts val="1200"/>
              </a:spcBef>
              <a:buClrTx/>
              <a:buSzPct val="100000"/>
              <a:buFont typeface="Arial"/>
              <a:buChar char="•"/>
            </a:pP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Both groups reported higher likelihood of having at least </a:t>
            </a:r>
            <a:r>
              <a:rPr lang="en-US" sz="8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one close relationship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at follow-up (</a:t>
            </a:r>
            <a:r>
              <a:rPr lang="en-US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.04)</a:t>
            </a:r>
          </a:p>
          <a:p>
            <a:pPr marL="457200" lvl="0" indent="-457200">
              <a:spcBef>
                <a:spcPts val="1200"/>
              </a:spcBef>
              <a:buClrTx/>
              <a:buSzPct val="100000"/>
              <a:buFont typeface="Arial"/>
              <a:buChar char="•"/>
            </a:pPr>
            <a:r>
              <a:rPr lang="en-US" sz="8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Alcohol use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higher for the UM clients at both time points (</a:t>
            </a:r>
            <a:r>
              <a:rPr lang="en-US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=.06) </a:t>
            </a:r>
          </a:p>
          <a:p>
            <a:pPr marL="457200" lvl="0" indent="-457200">
              <a:lnSpc>
                <a:spcPct val="120000"/>
              </a:lnSpc>
              <a:spcBef>
                <a:spcPts val="1200"/>
              </a:spcBef>
              <a:buClrTx/>
              <a:buSzPct val="100000"/>
              <a:buFont typeface="Arial"/>
              <a:buChar char="•"/>
            </a:pPr>
            <a:endParaRPr lang="en-U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565849"/>
            <a:ext cx="7874000" cy="1472198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Conclusions Part III: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Outcome Differences?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73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962"/>
            <a:ext cx="8229600" cy="4260456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en-US" sz="3200" b="1" dirty="0" smtClean="0">
                <a:latin typeface="Arial"/>
                <a:cs typeface="Arial"/>
              </a:rPr>
              <a:t>Three-Group Comparisons</a:t>
            </a:r>
            <a:endParaRPr lang="en-US" sz="2400" b="1" dirty="0" smtClean="0">
              <a:latin typeface="Arial"/>
              <a:cs typeface="Arial"/>
            </a:endParaRPr>
          </a:p>
          <a:p>
            <a:pPr>
              <a:buClrTx/>
              <a:buSzPct val="100000"/>
              <a:buFont typeface="Arial"/>
              <a:buChar char="•"/>
            </a:pPr>
            <a:r>
              <a:rPr lang="en-US" sz="2400" b="1" u="sng" dirty="0" smtClean="0">
                <a:latin typeface="Arial"/>
                <a:cs typeface="Arial"/>
              </a:rPr>
              <a:t>Trauma symptoms</a:t>
            </a:r>
            <a:r>
              <a:rPr lang="en-US" sz="2400" b="1" dirty="0" smtClean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significantly reduced for the three groups over time (</a:t>
            </a:r>
            <a:r>
              <a:rPr lang="en-US" sz="2400" b="1" dirty="0" err="1" smtClean="0">
                <a:latin typeface="Arial"/>
                <a:cs typeface="Arial"/>
              </a:rPr>
              <a:t>p</a:t>
            </a:r>
            <a:r>
              <a:rPr lang="en-US" sz="2400" b="1" dirty="0" smtClean="0">
                <a:latin typeface="Arial"/>
                <a:cs typeface="Arial"/>
              </a:rPr>
              <a:t>=.03)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Arial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three groups reported higher likelihood of having at least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one close relationship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at follow-up 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=.06)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Arial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Clients treated prior to availability of peer support had a higher likelihood of reporting at least one close relationship than the other two groups (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=.04)</a:t>
            </a:r>
          </a:p>
          <a:p>
            <a:pPr>
              <a:buClrTx/>
              <a:buSzPct val="100000"/>
              <a:buFont typeface="Arial"/>
              <a:buChar char="•"/>
            </a:pPr>
            <a:endParaRPr lang="en-US" sz="2400" b="1" dirty="0" smtClean="0">
              <a:latin typeface="Arial"/>
              <a:cs typeface="Arial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274637"/>
            <a:ext cx="7874000" cy="1323439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Conclusions Part III: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Outcome Differences? (cont.)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0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00926"/>
            <a:ext cx="7520940" cy="4965903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Lack of clear and consistent definitions of “peer”</a:t>
            </a:r>
          </a:p>
          <a:p>
            <a:pPr marL="713232" lvl="1" indent="-457200"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RI, peers did not share legal trouble or treatment history</a:t>
            </a:r>
          </a:p>
          <a:p>
            <a:pPr marL="457200" lvl="0" indent="-457200"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positive news: Improvement in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trauma symptoms 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close relationships for all</a:t>
            </a:r>
          </a:p>
          <a:p>
            <a:pPr marL="457200" lvl="0" indent="-457200"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unexpected news: Peer-mentored clients appeared healthier at baseline but reported a decline in functioning over 6 months relative to </a:t>
            </a:r>
            <a:r>
              <a:rPr lang="en-US" sz="3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unmentored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clients </a:t>
            </a:r>
          </a:p>
          <a:p>
            <a:pPr marL="457200" indent="-457200">
              <a:spcAft>
                <a:spcPts val="12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only collected qualitative data from mentors. Data from clients would be useful to enhance understanding of these relationships.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en-US" sz="2400" b="1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2800" y="565849"/>
            <a:ext cx="7874000" cy="769441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Reflections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30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18924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Mid-stream change in the services was extremely valued by staff, court personnel, and volunteers</a:t>
            </a:r>
          </a:p>
          <a:p>
            <a:pPr>
              <a:spcBef>
                <a:spcPts val="100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 to detect effects is severe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Sample size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Mix with existing intervention (TAMAR)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changes (more case management)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variations in services that occurred “under the radar”</a:t>
            </a:r>
            <a:endParaRPr lang="en-US" sz="2400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61417"/>
            <a:ext cx="8229600" cy="769441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/>
              </a:rPr>
              <a:t>Reflections (continued)</a:t>
            </a:r>
            <a:endParaRPr lang="en-US" sz="44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45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Jail Diversion and Trauma Recovery Program with Priority to Veterans funded by SAMHSA (grant no. H79SM059269)</a:t>
            </a:r>
          </a:p>
          <a:p>
            <a:r>
              <a:rPr lang="en-US" sz="2000" b="1" dirty="0" smtClean="0">
                <a:latin typeface="Arial"/>
                <a:cs typeface="Arial"/>
              </a:rPr>
              <a:t>Special thanks to our SAMHSA Project Officer, David </a:t>
            </a:r>
            <a:r>
              <a:rPr lang="en-US" sz="2000" b="1" dirty="0" err="1" smtClean="0">
                <a:latin typeface="Arial"/>
                <a:cs typeface="Arial"/>
              </a:rPr>
              <a:t>Morrissette</a:t>
            </a:r>
            <a:r>
              <a:rPr lang="en-US" sz="2000" b="1" dirty="0">
                <a:latin typeface="Arial"/>
                <a:cs typeface="Arial"/>
              </a:rPr>
              <a:t>;</a:t>
            </a:r>
            <a:r>
              <a:rPr lang="en-US" sz="2000" b="1" dirty="0" smtClean="0">
                <a:latin typeface="Arial"/>
                <a:cs typeface="Arial"/>
              </a:rPr>
              <a:t> our Rhode Island project officer, Corinna Roy; and the rest of the Rhode Island team </a:t>
            </a:r>
          </a:p>
          <a:p>
            <a:pPr marL="109728" indent="0">
              <a:buNone/>
            </a:pPr>
            <a:endParaRPr lang="en-US" sz="2000" b="1" u="sng" dirty="0"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en-US" sz="2000" b="1" u="sng" dirty="0" smtClean="0">
                <a:latin typeface="Arial"/>
                <a:cs typeface="Arial"/>
              </a:rPr>
              <a:t>Contact Information</a:t>
            </a:r>
          </a:p>
          <a:p>
            <a:pPr marL="109728" indent="0">
              <a:buNone/>
            </a:pPr>
            <a:r>
              <a:rPr lang="en-US" sz="2000" b="1" dirty="0" smtClean="0">
                <a:latin typeface="Arial"/>
                <a:cs typeface="Arial"/>
              </a:rPr>
              <a:t>John Stevenson: jsteve.uri@gmail.com </a:t>
            </a:r>
          </a:p>
          <a:p>
            <a:pPr marL="109728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Karen </a:t>
            </a:r>
            <a:r>
              <a:rPr lang="en-US" sz="2000" b="1" err="1" smtClean="0">
                <a:solidFill>
                  <a:srgbClr val="000000"/>
                </a:solidFill>
                <a:latin typeface="Arial"/>
                <a:cs typeface="Arial"/>
              </a:rPr>
              <a:t>Friend</a:t>
            </a:r>
            <a:r>
              <a:rPr lang="en-US" sz="2000" b="1" smtClean="0">
                <a:solidFill>
                  <a:srgbClr val="000000"/>
                </a:solidFill>
                <a:latin typeface="Arial"/>
                <a:cs typeface="Arial"/>
              </a:rPr>
              <a:t>: kfriend@pire.org</a:t>
            </a:r>
            <a:endParaRPr lang="en-US" sz="20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109728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Bill Zywiak: zywiak@pire.org </a:t>
            </a:r>
          </a:p>
          <a:p>
            <a:pPr marL="109728" indent="0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Jordan Braciszewski: braciszewski@pire.org</a:t>
            </a:r>
          </a:p>
          <a:p>
            <a:pPr marL="109728" indent="0">
              <a:buNone/>
            </a:pPr>
            <a:r>
              <a:rPr lang="en-US" sz="2000" b="1" dirty="0" smtClean="0">
                <a:latin typeface="Arial"/>
                <a:cs typeface="Arial"/>
              </a:rPr>
              <a:t>Jamie Vela: </a:t>
            </a:r>
            <a:r>
              <a:rPr lang="en-US" sz="2000" b="1" dirty="0" err="1" smtClean="0">
                <a:latin typeface="Arial"/>
                <a:cs typeface="Arial"/>
              </a:rPr>
              <a:t>jamie.e.vela@gmail.com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84418"/>
            <a:ext cx="8229600" cy="1323439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/>
              </a:rPr>
              <a:t>Acknowledgements and Contact Information</a:t>
            </a:r>
            <a:endParaRPr lang="en-US" sz="40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30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701675" y="414281"/>
            <a:ext cx="7874000" cy="762000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JDTRP in Rhode Island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701675" y="1379538"/>
            <a:ext cx="781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065A4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8720" y="1566958"/>
            <a:ext cx="7213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/>
              <a:t>Rhode Island grant began in 2008, as part of Cohort 2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/>
              <a:t>“ASTRP” – “diversion” already taken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u="sng" dirty="0" smtClean="0"/>
              <a:t>Trauma-specific </a:t>
            </a:r>
            <a:r>
              <a:rPr lang="en-US" b="1" dirty="0" smtClean="0"/>
              <a:t>intervention: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TAMAR: Trauma, Addictions, Mental Health and Recovery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prstClr val="black"/>
                </a:solidFill>
              </a:rPr>
              <a:t>Manualized</a:t>
            </a:r>
            <a:r>
              <a:rPr lang="en-US" b="1" dirty="0" smtClean="0">
                <a:solidFill>
                  <a:prstClr val="black"/>
                </a:solidFill>
              </a:rPr>
              <a:t> 12-week psycho-educational adaptation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endParaRPr lang="en-US" b="1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8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701675" y="414281"/>
            <a:ext cx="7874000" cy="762000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</a:rPr>
              <a:t>Our Design Challenge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701675" y="1379538"/>
            <a:ext cx="781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065A4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8720" y="1566958"/>
            <a:ext cx="7213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/>
              <a:t>Veterans Court Model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/>
              <a:t>Imported from Buffalo, NY 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/>
              <a:t>Began with site visit in May 2012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Peer veteran </a:t>
            </a:r>
            <a:r>
              <a:rPr lang="en-US" b="1" dirty="0">
                <a:solidFill>
                  <a:prstClr val="black"/>
                </a:solidFill>
              </a:rPr>
              <a:t>m</a:t>
            </a:r>
            <a:r>
              <a:rPr lang="en-US" b="1" dirty="0" smtClean="0">
                <a:solidFill>
                  <a:prstClr val="black"/>
                </a:solidFill>
              </a:rPr>
              <a:t>entors as a key component</a:t>
            </a:r>
            <a:endParaRPr lang="en-US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8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701675" y="112138"/>
            <a:ext cx="7874000" cy="707886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Role of Veteran Peer Mentors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876242" y="1545791"/>
            <a:ext cx="781685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Peer support </a:t>
            </a:r>
            <a:r>
              <a:rPr lang="en-US" sz="2000" b="1" dirty="0" smtClean="0"/>
              <a:t>increasingly important in mental </a:t>
            </a:r>
            <a:r>
              <a:rPr lang="en-US" sz="2000" b="1" dirty="0"/>
              <a:t>health services </a:t>
            </a:r>
            <a:r>
              <a:rPr lang="en-US" sz="2000" b="1" dirty="0" smtClean="0"/>
              <a:t>for veterans </a:t>
            </a:r>
            <a:r>
              <a:rPr lang="en-US" sz="2000" b="1" dirty="0"/>
              <a:t>(Barber, 2008</a:t>
            </a:r>
            <a:r>
              <a:rPr lang="en-US" sz="2000" b="1" dirty="0" smtClean="0"/>
              <a:t>)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Army National Guard survey </a:t>
            </a:r>
            <a:r>
              <a:rPr lang="en-US" sz="2000" b="1" dirty="0" smtClean="0"/>
              <a:t>showed </a:t>
            </a:r>
            <a:r>
              <a:rPr lang="en-US" sz="2000" b="1" dirty="0"/>
              <a:t>40% of soldiers screened positive for a mental health problem </a:t>
            </a:r>
            <a:r>
              <a:rPr lang="en-US" sz="2000" b="1" dirty="0" smtClean="0"/>
              <a:t>but </a:t>
            </a:r>
            <a:r>
              <a:rPr lang="en-US" sz="2000" b="1" dirty="0"/>
              <a:t>only 47% of </a:t>
            </a:r>
            <a:r>
              <a:rPr lang="en-US" sz="2000" b="1" dirty="0" smtClean="0"/>
              <a:t>these sought help </a:t>
            </a:r>
            <a:r>
              <a:rPr lang="en-US" sz="2000" b="1" dirty="0"/>
              <a:t>(Williams, </a:t>
            </a:r>
            <a:r>
              <a:rPr lang="en-US" sz="2000" b="1" dirty="0" smtClean="0"/>
              <a:t>2012).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Peer </a:t>
            </a:r>
            <a:r>
              <a:rPr lang="en-US" sz="2000" b="1" dirty="0"/>
              <a:t>support programs </a:t>
            </a:r>
            <a:r>
              <a:rPr lang="en-US" sz="2000" b="1" dirty="0" smtClean="0"/>
              <a:t>counteract stigma, </a:t>
            </a:r>
            <a:r>
              <a:rPr lang="en-US" sz="2000" b="1" dirty="0"/>
              <a:t>improve access to </a:t>
            </a:r>
            <a:r>
              <a:rPr lang="en-US" sz="2000" b="1" dirty="0" smtClean="0"/>
              <a:t>treatment, </a:t>
            </a:r>
            <a:r>
              <a:rPr lang="en-US" sz="2000" b="1" dirty="0"/>
              <a:t>and promote treatment adherence (Williams, 2012). 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Peer support </a:t>
            </a:r>
            <a:r>
              <a:rPr lang="en-US" sz="2000" b="1" dirty="0"/>
              <a:t>specialists </a:t>
            </a:r>
            <a:r>
              <a:rPr lang="en-US" sz="2000" b="1" dirty="0" smtClean="0"/>
              <a:t>added </a:t>
            </a:r>
            <a:r>
              <a:rPr lang="en-US" sz="2000" b="1" dirty="0"/>
              <a:t>to </a:t>
            </a:r>
            <a:r>
              <a:rPr lang="en-US" sz="2000" b="1" i="1" dirty="0" smtClean="0"/>
              <a:t>Veteran </a:t>
            </a:r>
            <a:r>
              <a:rPr lang="en-US" sz="2000" b="1" i="1" dirty="0"/>
              <a:t>Administration’s (VA) Handbook on Uniformed Mental Health Services in VA Medical Centers and Clinics</a:t>
            </a:r>
            <a:r>
              <a:rPr lang="en-US" sz="2000" b="1" dirty="0"/>
              <a:t> </a:t>
            </a:r>
            <a:r>
              <a:rPr lang="en-US" sz="2000" b="1" dirty="0" smtClean="0"/>
              <a:t>(www.va.gov</a:t>
            </a:r>
            <a:r>
              <a:rPr lang="en-US" sz="2000" b="1" dirty="0"/>
              <a:t>, </a:t>
            </a:r>
            <a:r>
              <a:rPr lang="en-US" sz="2000" b="1" dirty="0" smtClean="0"/>
              <a:t>2013)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Medicaid includes </a:t>
            </a:r>
            <a:r>
              <a:rPr lang="en-US" sz="2000" b="1" dirty="0"/>
              <a:t>peer support as a billable </a:t>
            </a:r>
            <a:r>
              <a:rPr lang="en-US" sz="2000" b="1" dirty="0" smtClean="0"/>
              <a:t>service.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2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555786" y="50582"/>
            <a:ext cx="7874000" cy="707886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Peer Support Effectiveness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701675" y="1379538"/>
            <a:ext cx="781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065A4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2218" y="1483831"/>
            <a:ext cx="7213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b="1" dirty="0" smtClean="0"/>
              <a:t>Peer support: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b="1" dirty="0" smtClean="0"/>
              <a:t>Facilitates mental </a:t>
            </a:r>
            <a:r>
              <a:rPr lang="en-US" b="1" dirty="0"/>
              <a:t>health </a:t>
            </a:r>
            <a:r>
              <a:rPr lang="en-US" b="1" dirty="0" smtClean="0"/>
              <a:t>treatment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b="1" dirty="0" smtClean="0"/>
              <a:t>Is associated with better </a:t>
            </a:r>
            <a:r>
              <a:rPr lang="en-US" b="1" dirty="0"/>
              <a:t>health outcomes </a:t>
            </a:r>
            <a:endParaRPr lang="en-US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b="1" dirty="0" smtClean="0"/>
              <a:t>Improves social functioning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b="1" dirty="0" smtClean="0"/>
              <a:t>Increases self esteem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b="1" dirty="0" smtClean="0"/>
              <a:t>Helps achieve life goals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000" b="1" dirty="0"/>
          </a:p>
          <a:p>
            <a:pPr lvl="1"/>
            <a:r>
              <a:rPr lang="en-US" sz="2000" b="1" dirty="0" smtClean="0"/>
              <a:t>Abram, 2003; Armstrong, 2004; </a:t>
            </a:r>
            <a:r>
              <a:rPr lang="en-US" sz="2000" b="1" dirty="0" err="1" smtClean="0"/>
              <a:t>Buri</a:t>
            </a:r>
            <a:r>
              <a:rPr lang="en-US" sz="2000" b="1" dirty="0"/>
              <a:t>, </a:t>
            </a:r>
            <a:r>
              <a:rPr lang="en-US" sz="2000" b="1" dirty="0" smtClean="0"/>
              <a:t>2005; </a:t>
            </a:r>
            <a:r>
              <a:rPr lang="en-US" sz="2000" b="1" dirty="0" err="1" smtClean="0"/>
              <a:t>Chinman</a:t>
            </a:r>
            <a:r>
              <a:rPr lang="en-US" sz="2000" b="1" dirty="0"/>
              <a:t>, </a:t>
            </a:r>
            <a:r>
              <a:rPr lang="en-US" sz="2000" b="1" dirty="0" smtClean="0"/>
              <a:t>2006; </a:t>
            </a:r>
            <a:r>
              <a:rPr lang="en-US" sz="2000" b="1" dirty="0" err="1"/>
              <a:t>Druss</a:t>
            </a:r>
            <a:r>
              <a:rPr lang="en-US" sz="2000" b="1" dirty="0"/>
              <a:t>, </a:t>
            </a:r>
            <a:r>
              <a:rPr lang="en-US" sz="2000" b="1" dirty="0" smtClean="0"/>
              <a:t>2010; Keller, 2005; Min</a:t>
            </a:r>
            <a:r>
              <a:rPr lang="en-US" sz="2000" b="1" dirty="0"/>
              <a:t>, </a:t>
            </a:r>
            <a:r>
              <a:rPr lang="en-US" sz="2000" b="1" dirty="0" smtClean="0"/>
              <a:t>2007</a:t>
            </a:r>
            <a:endParaRPr lang="en-US" sz="20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45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701675" y="0"/>
            <a:ext cx="7874000" cy="1446550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prstClr val="white"/>
                </a:solidFill>
              </a:rPr>
              <a:t>Veteran Peer Mentors in Rhode Island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730250" y="1196182"/>
            <a:ext cx="781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065A4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76528" y="1688491"/>
            <a:ext cx="72115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E</a:t>
            </a:r>
            <a:r>
              <a:rPr lang="en-US" b="1" dirty="0" smtClean="0">
                <a:solidFill>
                  <a:prstClr val="black"/>
                </a:solidFill>
              </a:rPr>
              <a:t>ssential </a:t>
            </a:r>
            <a:r>
              <a:rPr lang="en-US" b="1" dirty="0">
                <a:solidFill>
                  <a:prstClr val="black"/>
                </a:solidFill>
              </a:rPr>
              <a:t>part </a:t>
            </a:r>
            <a:r>
              <a:rPr lang="en-US" b="1" dirty="0" smtClean="0">
                <a:solidFill>
                  <a:prstClr val="black"/>
                </a:solidFill>
              </a:rPr>
              <a:t>of </a:t>
            </a:r>
            <a:r>
              <a:rPr lang="en-US" b="1" dirty="0">
                <a:solidFill>
                  <a:prstClr val="black"/>
                </a:solidFill>
              </a:rPr>
              <a:t>treatment </a:t>
            </a:r>
            <a:r>
              <a:rPr lang="en-US" b="1" dirty="0" smtClean="0">
                <a:solidFill>
                  <a:prstClr val="black"/>
                </a:solidFill>
              </a:rPr>
              <a:t>team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C</a:t>
            </a:r>
            <a:r>
              <a:rPr lang="en-US" b="1" dirty="0" smtClean="0">
                <a:solidFill>
                  <a:prstClr val="black"/>
                </a:solidFill>
              </a:rPr>
              <a:t>urrently 16 peer mentors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First training:  August 2012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First assignment to clients: October 2012 (4</a:t>
            </a:r>
            <a:r>
              <a:rPr lang="en-US" b="1" baseline="30000" dirty="0" smtClean="0">
                <a:solidFill>
                  <a:prstClr val="black"/>
                </a:solidFill>
              </a:rPr>
              <a:t>th</a:t>
            </a:r>
            <a:r>
              <a:rPr lang="en-US" b="1" dirty="0" smtClean="0">
                <a:solidFill>
                  <a:prstClr val="black"/>
                </a:solidFill>
              </a:rPr>
              <a:t> year of grant)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All vet clients offered the opportunity: December 2013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Currently </a:t>
            </a:r>
            <a:r>
              <a:rPr lang="en-US" b="1" dirty="0" smtClean="0"/>
              <a:t>≈ 56 mentored clients out of 67 active cases (</a:t>
            </a:r>
            <a:r>
              <a:rPr lang="en-US" b="1" dirty="0" smtClean="0">
                <a:solidFill>
                  <a:prstClr val="black"/>
                </a:solidFill>
              </a:rPr>
              <a:t>not all part of the research sample)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49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457200" indent="-457200"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involved with military (current and/or past)</a:t>
            </a:r>
          </a:p>
          <a:p>
            <a:pPr marL="457200" indent="-457200"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Matched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 client in terms of military status and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</a:p>
          <a:p>
            <a:pPr marL="457200" indent="-457200"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Shared experience of trauma, not feeling understood when returned home</a:t>
            </a:r>
          </a:p>
          <a:p>
            <a:pPr marL="457200" indent="-457200">
              <a:buClrTx/>
              <a:buSzPct val="100000"/>
              <a:buFont typeface="Arial"/>
              <a:buChar char="•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history of formal treatment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kfriend\AppData\Local\Microsoft\Windows\Temporary Internet Files\Content.IE5\7I3NOEIX\MP91021639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8910" y="4703749"/>
            <a:ext cx="2938916" cy="256032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12800" y="276761"/>
            <a:ext cx="7874000" cy="1323439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prstClr val="white"/>
                </a:solidFill>
              </a:rPr>
              <a:t> </a:t>
            </a:r>
            <a:r>
              <a:rPr lang="en-US" sz="4000" b="1" dirty="0" smtClean="0">
                <a:solidFill>
                  <a:prstClr val="white"/>
                </a:solidFill>
              </a:rPr>
              <a:t>Rhode Island Veteran Peer Mentor Characteristics</a:t>
            </a:r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489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17617"/>
            <a:ext cx="7520940" cy="417713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Qualitative data collected as exploratory study and to supplement quantitative analyses.</a:t>
            </a:r>
          </a:p>
          <a:p>
            <a:pPr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Done via semi-structured interview</a:t>
            </a:r>
          </a:p>
          <a:p>
            <a:pPr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Participants interviewed for one hour.</a:t>
            </a:r>
          </a:p>
          <a:p>
            <a:pPr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Head of peer veteran counselor program included as study participant and means to facilitate enlisting additional participants</a:t>
            </a:r>
          </a:p>
          <a:p>
            <a:pPr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Responses were audiotaped, transcribed, and analyzed by </a:t>
            </a:r>
            <a:r>
              <a:rPr lang="en-US" sz="2400" b="1" dirty="0" err="1" smtClean="0">
                <a:latin typeface="Arial"/>
                <a:cs typeface="Arial"/>
              </a:rPr>
              <a:t>NVivo</a:t>
            </a:r>
            <a:r>
              <a:rPr lang="en-US" sz="2400" b="1" dirty="0" smtClean="0">
                <a:latin typeface="Arial"/>
                <a:cs typeface="Arial"/>
              </a:rPr>
              <a:t> Version 10.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2960" y="0"/>
            <a:ext cx="7874000" cy="1400383"/>
          </a:xfrm>
          <a:prstGeom prst="rect">
            <a:avLst/>
          </a:prstGeom>
          <a:solidFill>
            <a:srgbClr val="E86D1F"/>
          </a:solidFill>
          <a:ln>
            <a:noFill/>
          </a:ln>
          <a:effectLst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Method #1: 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Qualitative Data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89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17523</TotalTime>
  <Words>1954</Words>
  <Application>Microsoft Macintosh PowerPoint</Application>
  <PresentationFormat>On-screen Show (4:3)</PresentationFormat>
  <Paragraphs>446</Paragraphs>
  <Slides>27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Program Shifts Yield Intriguing Results:  The Role of Veteran Peer Mentor Support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 Reflections (continued)</vt:lpstr>
      <vt:lpstr> Acknowledgements and Contact Information</vt:lpstr>
    </vt:vector>
  </TitlesOfParts>
  <Company>AHP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Salomon</dc:creator>
  <cp:lastModifiedBy>John Stevenson</cp:lastModifiedBy>
  <cp:revision>635</cp:revision>
  <cp:lastPrinted>2014-10-07T02:35:47Z</cp:lastPrinted>
  <dcterms:created xsi:type="dcterms:W3CDTF">2014-10-23T14:37:09Z</dcterms:created>
  <dcterms:modified xsi:type="dcterms:W3CDTF">2014-10-23T14:40:15Z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