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2" r:id="rId3"/>
    <p:sldId id="265" r:id="rId4"/>
    <p:sldId id="270" r:id="rId5"/>
    <p:sldId id="301" r:id="rId6"/>
    <p:sldId id="304" r:id="rId7"/>
    <p:sldId id="257" r:id="rId8"/>
    <p:sldId id="300" r:id="rId9"/>
    <p:sldId id="298" r:id="rId10"/>
    <p:sldId id="303" r:id="rId11"/>
    <p:sldId id="292" r:id="rId12"/>
    <p:sldId id="288" r:id="rId13"/>
    <p:sldId id="30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Crusto" initials="C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6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6" autoAdjust="0"/>
    <p:restoredTop sz="62375" autoAdjust="0"/>
  </p:normalViewPr>
  <p:slideViewPr>
    <p:cSldViewPr>
      <p:cViewPr varScale="1">
        <p:scale>
          <a:sx n="56" d="100"/>
          <a:sy n="56" d="100"/>
        </p:scale>
        <p:origin x="-22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54" y="-12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5B42C1-1C98-427D-B8EF-8F1FC7B7C739}" type="datetimeFigureOut">
              <a:rPr lang="en-US" smtClean="0"/>
              <a:pPr/>
              <a:t>6/19/2013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12FA0D-53D1-40CD-9F27-FAF2AE03261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Osman and</a:t>
            </a:r>
            <a:r>
              <a:rPr lang="en-US" baseline="0" dirty="0" smtClean="0"/>
              <a:t> I </a:t>
            </a:r>
            <a:r>
              <a:rPr lang="en-US" dirty="0" smtClean="0"/>
              <a:t>are both members of the AEA Public Statement on Cultural Competence in Evaluation Dissemination Working Group, whose mission is two-fold: </a:t>
            </a:r>
          </a:p>
          <a:p>
            <a:endParaRPr lang="en-US" dirty="0" smtClean="0"/>
          </a:p>
          <a:p>
            <a:r>
              <a:rPr lang="en-US" dirty="0" smtClean="0"/>
              <a:t>First, the group seeks to: Disseminate the Statement the  so that evaluators and people who commission evaluations understand the importance of cultural competence in evaluation and the essential concepts and essential practices that characterize culturally competent evaluations.</a:t>
            </a:r>
          </a:p>
          <a:p>
            <a:endParaRPr lang="en-US" dirty="0" smtClean="0"/>
          </a:p>
          <a:p>
            <a:r>
              <a:rPr lang="en-US" dirty="0" smtClean="0"/>
              <a:t>Second, the Working Group seeks to: Translate the statement into real change both for evaluation practice and for those communities that we serve.</a:t>
            </a:r>
          </a:p>
          <a:p>
            <a:r>
              <a:rPr lang="en-US" dirty="0" smtClean="0"/>
              <a:t> </a:t>
            </a:r>
          </a:p>
          <a:p>
            <a:r>
              <a:rPr lang="en-US" dirty="0" smtClean="0"/>
              <a:t>We are very excited to talk with you all today about “Acknowledging the ‘self’ in Developing Cultural Competency”, as this webinar is one way to advance the mission of the Working Group.  </a:t>
            </a:r>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Cindy Slide 10: Developmental Model of Intercultural Sensitivity (DMIS) – Reflections – Cindy</a:t>
            </a:r>
            <a:endParaRPr lang="en-US" dirty="0" smtClean="0"/>
          </a:p>
          <a:p>
            <a:endParaRPr lang="en-US" dirty="0" smtClean="0"/>
          </a:p>
          <a:p>
            <a:r>
              <a:rPr lang="en-US" dirty="0" smtClean="0"/>
              <a:t>We thought we’d pose two sets of thought questions for you to reflect on after the webinar, either individually, within your evaluation or research team, or within your organization. </a:t>
            </a:r>
          </a:p>
          <a:p>
            <a:endParaRPr lang="en-US" dirty="0" smtClean="0"/>
          </a:p>
          <a:p>
            <a:r>
              <a:rPr lang="en-US" dirty="0" smtClean="0"/>
              <a:t>The first set relates to the DMIS model:</a:t>
            </a:r>
          </a:p>
          <a:p>
            <a:pPr lvl="0"/>
            <a:endParaRPr lang="en-US" dirty="0" smtClean="0"/>
          </a:p>
          <a:p>
            <a:pPr lvl="0"/>
            <a:r>
              <a:rPr lang="en-US" dirty="0" smtClean="0"/>
              <a:t>1) Where do you see yourself with respect to the DMIS stages of cross-cultural experience?</a:t>
            </a:r>
          </a:p>
          <a:p>
            <a:pPr lvl="0"/>
            <a:endParaRPr lang="en-US" dirty="0" smtClean="0"/>
          </a:p>
          <a:p>
            <a:pPr lvl="0"/>
            <a:r>
              <a:rPr lang="en-US" dirty="0" smtClean="0"/>
              <a:t>2) Does your stage of cross-cultural experience differ by the different cultural groups that you work with or are a part of? </a:t>
            </a:r>
          </a:p>
          <a:p>
            <a:pPr lvl="0"/>
            <a:endParaRPr lang="en-US" dirty="0" smtClean="0"/>
          </a:p>
          <a:p>
            <a:pPr lvl="0"/>
            <a:r>
              <a:rPr lang="en-US" dirty="0" smtClean="0"/>
              <a:t>3) How</a:t>
            </a:r>
            <a:r>
              <a:rPr lang="en-US" baseline="0" dirty="0" smtClean="0"/>
              <a:t> might evaluation theory, practice, policy be influenced or impacted by each stage of development? </a:t>
            </a:r>
            <a:endParaRPr lang="en-US" dirty="0" smtClean="0"/>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set of questions deals with culture more broadly: </a:t>
            </a:r>
          </a:p>
          <a:p>
            <a:pPr lvl="0"/>
            <a:endParaRPr lang="en-US" dirty="0" smtClean="0"/>
          </a:p>
          <a:p>
            <a:pPr lvl="0"/>
            <a:r>
              <a:rPr lang="en-US" dirty="0" smtClean="0"/>
              <a:t>1) How has culture shaped your professional training as an evaluator? </a:t>
            </a:r>
          </a:p>
          <a:p>
            <a:pPr lvl="0"/>
            <a:endParaRPr lang="en-US" dirty="0" smtClean="0"/>
          </a:p>
          <a:p>
            <a:pPr lvl="0"/>
            <a:r>
              <a:rPr lang="en-US" dirty="0" smtClean="0"/>
              <a:t>2) How does understanding and exploring the “self”, as we have done in this webinar, impact/change/improve/ your work as an evaluator</a:t>
            </a:r>
          </a:p>
          <a:p>
            <a:pPr lvl="0"/>
            <a:r>
              <a:rPr lang="en-US" dirty="0" smtClean="0"/>
              <a:t>(i.e., practitioner, researcher, teacher, etc.)</a:t>
            </a:r>
          </a:p>
          <a:p>
            <a:pPr lvl="0"/>
            <a:endParaRPr lang="en-US" dirty="0" smtClean="0"/>
          </a:p>
          <a:p>
            <a:pPr lvl="0"/>
            <a:r>
              <a:rPr lang="en-US" dirty="0" smtClean="0"/>
              <a:t>3) What other experiences can you engage in to further “self’ exploration for you individually or for your team members?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Slide 12: Thank you &amp; Questions - Cindy</a:t>
            </a:r>
            <a:endParaRPr lang="en-US" dirty="0" smtClean="0"/>
          </a:p>
          <a:p>
            <a:endParaRPr lang="en-US" dirty="0" smtClean="0"/>
          </a:p>
          <a:p>
            <a:r>
              <a:rPr lang="en-US" dirty="0" smtClean="0"/>
              <a:t>We thank you for your time today, and we welcome your questions or comments.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set of questions deals with culture more broadly: </a:t>
            </a:r>
          </a:p>
          <a:p>
            <a:pPr lvl="0"/>
            <a:endParaRPr lang="en-US" dirty="0" smtClean="0"/>
          </a:p>
          <a:p>
            <a:pPr lvl="0"/>
            <a:r>
              <a:rPr lang="en-US" dirty="0" smtClean="0"/>
              <a:t>1) How has culture shaped your professional training as an evaluator? </a:t>
            </a:r>
          </a:p>
          <a:p>
            <a:pPr lvl="0"/>
            <a:endParaRPr lang="en-US" dirty="0" smtClean="0"/>
          </a:p>
          <a:p>
            <a:pPr lvl="0"/>
            <a:r>
              <a:rPr lang="en-US" dirty="0" smtClean="0"/>
              <a:t>2) How does understanding and exploring the “self”, as we have done in this webinar, impact/change/improve/ your work as an evaluator</a:t>
            </a:r>
          </a:p>
          <a:p>
            <a:pPr lvl="0"/>
            <a:r>
              <a:rPr lang="en-US" dirty="0" smtClean="0"/>
              <a:t>(i.e., practitioner, researcher, teacher, etc.)</a:t>
            </a:r>
          </a:p>
          <a:p>
            <a:pPr lvl="0"/>
            <a:endParaRPr lang="en-US" dirty="0" smtClean="0"/>
          </a:p>
          <a:p>
            <a:pPr lvl="0"/>
            <a:r>
              <a:rPr lang="en-US" dirty="0" smtClean="0"/>
              <a:t>3) What other experiences can you engage in to further “self’ exploration for you individually or for your team members?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Slide 2:</a:t>
            </a:r>
            <a:r>
              <a:rPr lang="en-US" b="1" dirty="0" smtClean="0"/>
              <a:t> </a:t>
            </a:r>
            <a:r>
              <a:rPr lang="en-US" b="1" u="sng" dirty="0" smtClean="0"/>
              <a:t>Workshop Purpose -  Cindy</a:t>
            </a:r>
            <a:endParaRPr lang="en-US" dirty="0" smtClean="0"/>
          </a:p>
          <a:p>
            <a:endParaRPr lang="en-US" dirty="0" smtClean="0"/>
          </a:p>
          <a:p>
            <a:r>
              <a:rPr lang="en-US" dirty="0" smtClean="0"/>
              <a:t>The purpose of today’s webinar is:  To investigate the concept of Cultural Competence in Evaluation, drawing from a particular theory called the Developmental Model of Intercultural Sensitivity or DMIS.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We’d like to start by telling you a bit about the AEA Public Statement on Cultural Competence in Evaluation, which can be found on the main page of AEA’s website.  </a:t>
            </a:r>
          </a:p>
          <a:p>
            <a:endParaRPr lang="en-US" dirty="0" smtClean="0"/>
          </a:p>
          <a:p>
            <a:r>
              <a:rPr lang="en-US" dirty="0" smtClean="0"/>
              <a:t>It was drafted by a Task Force of the Diversity Committee, and it was reviewed by the AEA Board and approved by a vote of the full AEA membership in April 2011. </a:t>
            </a:r>
          </a:p>
          <a:p>
            <a:endParaRPr lang="en-US" dirty="0" smtClean="0"/>
          </a:p>
          <a:p>
            <a:r>
              <a:rPr lang="en-US" dirty="0" smtClean="0"/>
              <a:t>The statement represents six years (2005–2011) of work, and there were many advisors and numerous individuals, references, and resources that contributed to the Task Force’s ever emerging understanding of cultural competence in evaluation.</a:t>
            </a:r>
          </a:p>
          <a:p>
            <a:endParaRPr lang="en-US" dirty="0" smtClean="0"/>
          </a:p>
          <a:p>
            <a:r>
              <a:rPr lang="en-US" dirty="0" smtClean="0"/>
              <a:t>The statement is the result of a recommendation made by the Building Diversity Initiative, an effort of the AEA and the Kellogg Foundation that began in 1999 to address the complexity of needs and expectations concerning evaluators working across cultures and in diverse communities. </a:t>
            </a:r>
          </a:p>
          <a:p>
            <a:r>
              <a:rPr lang="en-US" dirty="0" smtClean="0"/>
              <a:t> </a:t>
            </a:r>
          </a:p>
          <a:p>
            <a:r>
              <a:rPr lang="en-US" dirty="0" smtClean="0"/>
              <a:t>The recommendation encouraged AEA to “Engage in a public education campaign to emphasize the importance of cultural context and diversity in evaluation for evaluation-seeking institutions.”  </a:t>
            </a:r>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Slide 4:</a:t>
            </a:r>
            <a:r>
              <a:rPr lang="en-US" dirty="0" smtClean="0"/>
              <a:t> </a:t>
            </a:r>
            <a:r>
              <a:rPr lang="en-US" b="1" u="sng" dirty="0" smtClean="0"/>
              <a:t>Relevance of the Statement -  Cindy</a:t>
            </a:r>
            <a:endParaRPr lang="en-US" dirty="0" smtClean="0"/>
          </a:p>
          <a:p>
            <a:endParaRPr lang="en-US" dirty="0" smtClean="0"/>
          </a:p>
          <a:p>
            <a:r>
              <a:rPr lang="en-US" dirty="0" smtClean="0"/>
              <a:t>The statement is relevant or important in that it is a statement on behalf of the public that first, affirms the importance of cultural competence as a criterion for assessing the quality of evaluation efforts. That is, the public should pay attention to cultural competence, and cultural competence is one criterion for assessing the quality of evaluations.</a:t>
            </a:r>
          </a:p>
          <a:p>
            <a:r>
              <a:rPr lang="en-US" dirty="0" smtClean="0"/>
              <a:t> </a:t>
            </a:r>
          </a:p>
          <a:p>
            <a:r>
              <a:rPr lang="en-US" dirty="0" smtClean="0"/>
              <a:t>Second, the statement confirms the importance of practicing evaluators attending to relevant dimensions of culture. That is, it confirms that evaluators should pay attention to culture in their work</a:t>
            </a:r>
          </a:p>
          <a:p>
            <a:r>
              <a:rPr lang="en-US" dirty="0" smtClean="0"/>
              <a:t> </a:t>
            </a:r>
          </a:p>
          <a:p>
            <a:r>
              <a:rPr lang="en-US" dirty="0" smtClean="0"/>
              <a:t>Third, the statement illuminates important elements of cultural competence relevant to the interpretation and use of evaluation findings.</a:t>
            </a:r>
          </a:p>
          <a:p>
            <a:endParaRPr lang="en-US" dirty="0" smtClean="0"/>
          </a:p>
          <a:p>
            <a:endParaRPr lang="en-US" dirty="0" smtClean="0"/>
          </a:p>
          <a:p>
            <a:r>
              <a:rPr lang="en-US" b="1" u="sng" dirty="0" smtClean="0"/>
              <a:t>Purpose: </a:t>
            </a:r>
            <a:r>
              <a:rPr lang="en-US" b="0" u="none" baseline="0" dirty="0" smtClean="0"/>
              <a:t> </a:t>
            </a:r>
          </a:p>
          <a:p>
            <a:r>
              <a:rPr lang="en-US" dirty="0" smtClean="0"/>
              <a:t>With respect to the Statement’s purpose, it was commissioned by AEA as an expression of the importance of cultural competence in evaluation and is grounded in AEA’s Guiding Principles. </a:t>
            </a:r>
          </a:p>
          <a:p>
            <a:endParaRPr lang="en-US" dirty="0" smtClean="0"/>
          </a:p>
          <a:p>
            <a:r>
              <a:rPr lang="en-US" dirty="0" smtClean="0"/>
              <a:t>It moves beyond the Guiding Principles to further explore and expand cultural competence and its significance in evaluation.  </a:t>
            </a:r>
          </a:p>
          <a:p>
            <a:r>
              <a:rPr lang="en-US" dirty="0" smtClean="0"/>
              <a:t> </a:t>
            </a:r>
          </a:p>
          <a:p>
            <a:r>
              <a:rPr lang="en-US" dirty="0" smtClean="0"/>
              <a:t>The basic stance of AEA and the Statement is that cultural competence in evaluation practice must be improved for the greater good of society and the profession.</a:t>
            </a:r>
          </a:p>
          <a:p>
            <a:r>
              <a:rPr lang="en-US" dirty="0" smtClean="0"/>
              <a:t> </a:t>
            </a:r>
          </a:p>
          <a:p>
            <a:r>
              <a:rPr lang="en-US" dirty="0" smtClean="0"/>
              <a:t>The call for increased attention to cultural competence is consistent with the core values expressed throughout the AEA Guiding Principles.</a:t>
            </a:r>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Slide 6: Defining Cultural Competence -  Cindy</a:t>
            </a:r>
            <a:endParaRPr lang="en-US" dirty="0" smtClean="0"/>
          </a:p>
          <a:p>
            <a:endParaRPr lang="en-US" dirty="0" smtClean="0"/>
          </a:p>
          <a:p>
            <a:r>
              <a:rPr lang="en-US" dirty="0" smtClean="0"/>
              <a:t>According to the Statement, “Cultural competence is not a state at which one arrives; rather, it is a process of learning, unlearning, and relearning.”  </a:t>
            </a:r>
          </a:p>
          <a:p>
            <a:endParaRPr lang="en-US" dirty="0" smtClean="0"/>
          </a:p>
          <a:p>
            <a:r>
              <a:rPr lang="en-US" b="1" dirty="0" smtClean="0"/>
              <a:t>We know that there are several different terms used to convey the idea that cultural</a:t>
            </a:r>
            <a:r>
              <a:rPr lang="en-US" b="1" baseline="0" dirty="0" smtClean="0"/>
              <a:t> competence can never be fully achieved, that one cannot be granted a certificate in cultural competence, or that there is no checklist that ensures cultural competence.  Some of these other terms are “c</a:t>
            </a:r>
            <a:r>
              <a:rPr lang="en-US" b="1" dirty="0" smtClean="0"/>
              <a:t>ultural</a:t>
            </a:r>
            <a:r>
              <a:rPr lang="en-US" b="1" baseline="0" dirty="0" smtClean="0"/>
              <a:t> humility”, “culturally responsive evaluation”, “culturally relevant evaluation” .  Whichever term you prefer, the idea is that cultural competence is a journey and not a state at which one </a:t>
            </a:r>
            <a:r>
              <a:rPr lang="en-US" b="1" baseline="0" dirty="0" smtClean="0"/>
              <a:t>arrives, and we would not advocate for a certification process.  </a:t>
            </a:r>
            <a:endParaRPr lang="en-US" dirty="0" smtClean="0"/>
          </a:p>
          <a:p>
            <a:endParaRPr lang="en-US" dirty="0" smtClean="0"/>
          </a:p>
          <a:p>
            <a:r>
              <a:rPr lang="en-US" dirty="0" smtClean="0"/>
              <a:t>This webinar is one example of how individuals can engage in the process toward becoming more competent in evaluation work with respect to culture and to context.  </a:t>
            </a:r>
          </a:p>
          <a:p>
            <a:endParaRPr lang="en-US" dirty="0" smtClean="0"/>
          </a:p>
          <a:p>
            <a:r>
              <a:rPr lang="en-US" dirty="0" smtClean="0"/>
              <a:t> </a:t>
            </a:r>
          </a:p>
          <a:p>
            <a:r>
              <a:rPr lang="en-US" dirty="0" smtClean="0"/>
              <a:t>Next, I will turn it over to Osman</a:t>
            </a:r>
            <a:r>
              <a:rPr lang="en-US" baseline="0" dirty="0" smtClean="0"/>
              <a:t> who</a:t>
            </a:r>
            <a:r>
              <a:rPr lang="en-US" dirty="0" smtClean="0"/>
              <a:t> will talk about what we mean by Understanding the “self.”</a:t>
            </a:r>
          </a:p>
          <a:p>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Slide 7:</a:t>
            </a:r>
            <a:r>
              <a:rPr lang="en-US" dirty="0" smtClean="0"/>
              <a:t> </a:t>
            </a:r>
            <a:r>
              <a:rPr lang="en-US" b="1" u="sng" dirty="0" smtClean="0"/>
              <a:t>Understanding the “Self” -  Osman</a:t>
            </a:r>
            <a:endParaRPr lang="en-US" dirty="0" smtClean="0"/>
          </a:p>
          <a:p>
            <a:r>
              <a:rPr lang="en-US" dirty="0" smtClean="0"/>
              <a:t>AEA’s Cultural Competency Statement explains that “Cultural competence requires awareness of self, reflection on one’s own cultural position, awareness of others’ positions, and the ability to interact genuinely and respectfully with others” and that “ Culturally competent evaluators refrain from assuming they fully understand the perspectives of stakeholders whose backgrounds differ from their own.</a:t>
            </a:r>
          </a:p>
          <a:p>
            <a:r>
              <a:rPr lang="en-US" dirty="0" smtClean="0"/>
              <a:t> </a:t>
            </a:r>
          </a:p>
          <a:p>
            <a:r>
              <a:rPr lang="en-US" dirty="0" smtClean="0"/>
              <a:t>In order for us to be better evaluators, we need to examine a wide variety of perspectives, including our own. And, we argue that awareness of one’s own assumptions, prejudices and stereotypes is the first step in developing cultural competency.</a:t>
            </a:r>
          </a:p>
          <a:p>
            <a:r>
              <a:rPr lang="en-US" dirty="0" smtClean="0"/>
              <a:t> </a:t>
            </a:r>
          </a:p>
          <a:p>
            <a:r>
              <a:rPr lang="en-US" dirty="0" smtClean="0"/>
              <a:t>When we are working with diverse stakeholders in diverse contexts, it is of course important for us to learn about the context but we cannot necessarily make sense of it without understanding the “self” as professionals. That is, we need to have a stronger understanding of the “self” in regards to why we do what we do. We need to look at our reflections in the mirror and think about how it influences the work we do. Because we identify ourselves better and more easily with those who resemble us but we are generally not aware of how mono-cultural patterns influence our ways of thinking and that we may be blinded to significant aspects of our own culture. Furthermore, many of our values operate behind the back of our consciousness. This requires extensive self-reflection and critical self-analysis</a:t>
            </a:r>
            <a:endParaRPr lang="en-US" dirty="0"/>
          </a:p>
        </p:txBody>
      </p:sp>
      <p:sp>
        <p:nvSpPr>
          <p:cNvPr id="4" name="Slide Number Placeholder 3"/>
          <p:cNvSpPr>
            <a:spLocks noGrp="1"/>
          </p:cNvSpPr>
          <p:nvPr>
            <p:ph type="sldNum" sz="quarter" idx="10"/>
          </p:nvPr>
        </p:nvSpPr>
        <p:spPr/>
        <p:txBody>
          <a:bodyPr/>
          <a:lstStyle/>
          <a:p>
            <a:fld id="{8412FA0D-53D1-40CD-9F27-FAF2AE03261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415790"/>
            <a:ext cx="6075680" cy="4648200"/>
          </a:xfrm>
        </p:spPr>
        <p:txBody>
          <a:bodyPr>
            <a:normAutofit/>
          </a:bodyPr>
          <a:lstStyle/>
          <a:p>
            <a:r>
              <a:rPr lang="en-US" b="1" u="sng" dirty="0" smtClean="0"/>
              <a:t>Osman Slide 8: Developmental Model of Intercultural Sensitivity (DMIS) - Osman</a:t>
            </a:r>
            <a:endParaRPr lang="en-US" dirty="0" smtClean="0"/>
          </a:p>
          <a:p>
            <a:r>
              <a:rPr lang="en-US" dirty="0" smtClean="0"/>
              <a:t> </a:t>
            </a:r>
          </a:p>
          <a:p>
            <a:r>
              <a:rPr lang="en-US" dirty="0" smtClean="0"/>
              <a:t>Having said this, we wanted to introduce the </a:t>
            </a:r>
            <a:r>
              <a:rPr lang="en-US" i="1" dirty="0" smtClean="0"/>
              <a:t>Developmental Model of Intercultural Sensitivity</a:t>
            </a:r>
            <a:r>
              <a:rPr lang="en-US" dirty="0" smtClean="0"/>
              <a:t>, introduced by Milton Bennett in 1986 and later revised in 1993. It describes six stages of cross-cultural experience, especially the management of differences in culture.</a:t>
            </a:r>
          </a:p>
          <a:p>
            <a:r>
              <a:rPr lang="en-US" dirty="0" smtClean="0"/>
              <a:t> </a:t>
            </a:r>
          </a:p>
          <a:p>
            <a:r>
              <a:rPr lang="en-US" dirty="0" smtClean="0">
                <a:latin typeface="Garamond" pitchFamily="18" charset="0"/>
              </a:rPr>
              <a:t>The underlying assumption of the model is that as one's experience of cultural difference becomes more sophisticated, one's competence in intercultural relations potentially increases.</a:t>
            </a:r>
          </a:p>
          <a:p>
            <a:endParaRPr lang="en-US" dirty="0" smtClean="0">
              <a:latin typeface="Garamond" pitchFamily="18" charset="0"/>
            </a:endParaRPr>
          </a:p>
          <a:p>
            <a:r>
              <a:rPr lang="en-US" dirty="0" smtClean="0">
                <a:latin typeface="Garamond" pitchFamily="18" charset="0"/>
              </a:rPr>
              <a:t>The first three DMIS stages are ethnocentric, meaning that one's own culture is experienced as central to reality in some way.</a:t>
            </a:r>
          </a:p>
          <a:p>
            <a:endParaRPr lang="en-US" dirty="0" smtClean="0">
              <a:latin typeface="Garamond" pitchFamily="18" charset="0"/>
            </a:endParaRPr>
          </a:p>
          <a:p>
            <a:r>
              <a:rPr lang="en-US" dirty="0" smtClean="0">
                <a:latin typeface="Garamond" pitchFamily="18" charset="0"/>
              </a:rPr>
              <a:t>The second three DMIS stages are ethno-relative, meaning that one's own culture is experienced in the context of other cultures.</a:t>
            </a:r>
          </a:p>
          <a:p>
            <a:endParaRPr lang="en-US" dirty="0" smtClean="0"/>
          </a:p>
        </p:txBody>
      </p:sp>
      <p:sp>
        <p:nvSpPr>
          <p:cNvPr id="4" name="Slide Number Placeholder 3"/>
          <p:cNvSpPr>
            <a:spLocks noGrp="1"/>
          </p:cNvSpPr>
          <p:nvPr>
            <p:ph type="sldNum" sz="quarter" idx="10"/>
          </p:nvPr>
        </p:nvSpPr>
        <p:spPr/>
        <p:txBody>
          <a:bodyPr/>
          <a:lstStyle/>
          <a:p>
            <a:fld id="{8412FA0D-53D1-40CD-9F27-FAF2AE03261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smtClean="0"/>
              <a:t>Denial of Differences</a:t>
            </a:r>
            <a:endParaRPr lang="en-US" dirty="0" smtClean="0"/>
          </a:p>
          <a:p>
            <a:r>
              <a:rPr lang="en-US" dirty="0" smtClean="0"/>
              <a:t> </a:t>
            </a:r>
          </a:p>
          <a:p>
            <a:pPr lvl="0"/>
            <a:r>
              <a:rPr lang="en-US" dirty="0" smtClean="0"/>
              <a:t>Denial is the most basic stage of ethnocentrism and reflects an orientation which assumes there are no real differences among people from different cultures.</a:t>
            </a:r>
          </a:p>
          <a:p>
            <a:r>
              <a:rPr lang="en-US" dirty="0" smtClean="0"/>
              <a:t> </a:t>
            </a:r>
          </a:p>
          <a:p>
            <a:r>
              <a:rPr lang="en-US" dirty="0" smtClean="0"/>
              <a:t>• “All big cities are the same-lots of buildings, too many cars, McDonalds.” </a:t>
            </a:r>
          </a:p>
          <a:p>
            <a:r>
              <a:rPr lang="en-US" dirty="0" smtClean="0"/>
              <a:t>• “With my experience, I can be successful in any culture without any special effort.” </a:t>
            </a:r>
          </a:p>
          <a:p>
            <a:r>
              <a:rPr lang="en-US" dirty="0" smtClean="0"/>
              <a:t>• “I never experience culture shock.”</a:t>
            </a:r>
          </a:p>
          <a:p>
            <a:r>
              <a:rPr lang="en-US" dirty="0" smtClean="0"/>
              <a:t> </a:t>
            </a:r>
          </a:p>
          <a:p>
            <a:r>
              <a:rPr lang="en-US" b="1" dirty="0" smtClean="0"/>
              <a:t>Defense Against Difference</a:t>
            </a:r>
            <a:endParaRPr lang="en-US" dirty="0" smtClean="0"/>
          </a:p>
          <a:p>
            <a:r>
              <a:rPr lang="en-US" b="1" dirty="0" smtClean="0"/>
              <a:t> </a:t>
            </a:r>
            <a:endParaRPr lang="en-US" dirty="0" smtClean="0"/>
          </a:p>
          <a:p>
            <a:pPr lvl="0"/>
            <a:r>
              <a:rPr lang="en-US" dirty="0" smtClean="0"/>
              <a:t>In this state, differences are not only viewed suspiciously; they are considered threatening to one's self-esteem and identity.</a:t>
            </a:r>
          </a:p>
          <a:p>
            <a:r>
              <a:rPr lang="en-US" dirty="0" smtClean="0"/>
              <a:t> </a:t>
            </a:r>
          </a:p>
          <a:p>
            <a:r>
              <a:rPr lang="en-US" dirty="0" smtClean="0"/>
              <a:t>• “I wish these people would just talk the way we do.”</a:t>
            </a:r>
          </a:p>
          <a:p>
            <a:r>
              <a:rPr lang="en-US" dirty="0" smtClean="0"/>
              <a:t>• “These people don't value life the way we do.”</a:t>
            </a:r>
          </a:p>
          <a:p>
            <a:r>
              <a:rPr lang="en-US" dirty="0" smtClean="0"/>
              <a:t>• “Boy, could we teach these people a lot of stuff.” </a:t>
            </a:r>
          </a:p>
          <a:p>
            <a:r>
              <a:rPr lang="en-US" dirty="0" smtClean="0"/>
              <a:t>• “What a sexist society!”</a:t>
            </a:r>
          </a:p>
          <a:p>
            <a:r>
              <a:rPr lang="en-US" dirty="0" smtClean="0"/>
              <a:t> </a:t>
            </a:r>
          </a:p>
          <a:p>
            <a:r>
              <a:rPr lang="en-US" b="1" dirty="0" smtClean="0"/>
              <a:t>Minimization of Difference</a:t>
            </a:r>
            <a:endParaRPr lang="en-US" dirty="0" smtClean="0"/>
          </a:p>
          <a:p>
            <a:r>
              <a:rPr lang="en-US" b="1" dirty="0" smtClean="0"/>
              <a:t> </a:t>
            </a:r>
            <a:endParaRPr lang="en-US" dirty="0" smtClean="0"/>
          </a:p>
          <a:p>
            <a:pPr lvl="0"/>
            <a:r>
              <a:rPr lang="en-US" dirty="0" smtClean="0"/>
              <a:t>The Minimization worldview over-generalizes similarities between self and other, allowing cultural differences to be trivialized and therefore rendered "harmless.“</a:t>
            </a:r>
          </a:p>
          <a:p>
            <a:r>
              <a:rPr lang="en-US" dirty="0" smtClean="0"/>
              <a:t> </a:t>
            </a:r>
          </a:p>
          <a:p>
            <a:pPr lvl="0"/>
            <a:r>
              <a:rPr lang="en-US" dirty="0" smtClean="0"/>
              <a:t> “Customs differ, of course, but when you really get to know them they're pretty much like us.” </a:t>
            </a:r>
          </a:p>
          <a:p>
            <a:pPr lvl="0"/>
            <a:r>
              <a:rPr lang="en-US" dirty="0" smtClean="0"/>
              <a:t> “I have this intuitive sense of other people, no matter what their culture.”</a:t>
            </a:r>
          </a:p>
          <a:p>
            <a:pPr lvl="0"/>
            <a:r>
              <a:rPr lang="en-US" dirty="0" smtClean="0"/>
              <a:t> “Technology is bringing cultural uniformity to the developed world”</a:t>
            </a:r>
          </a:p>
          <a:p>
            <a:pPr lvl="0"/>
            <a:r>
              <a:rPr lang="en-US" dirty="0" smtClean="0"/>
              <a:t> “While the context may be different, the basic need to communicate remains the same around the world.”</a:t>
            </a:r>
          </a:p>
          <a:p>
            <a:pPr lvl="0"/>
            <a:r>
              <a:rPr lang="en-US" dirty="0" smtClean="0"/>
              <a:t>  “It's a small world, after all!” </a:t>
            </a:r>
          </a:p>
          <a:p>
            <a:r>
              <a:rPr lang="en-US" dirty="0" smtClean="0"/>
              <a:t> </a:t>
            </a:r>
          </a:p>
          <a:p>
            <a:r>
              <a:rPr lang="en-US" b="1" dirty="0" smtClean="0"/>
              <a:t>Acceptance of Difference</a:t>
            </a:r>
            <a:endParaRPr lang="en-US" dirty="0" smtClean="0"/>
          </a:p>
          <a:p>
            <a:r>
              <a:rPr lang="en-US" b="1" dirty="0" smtClean="0"/>
              <a:t> </a:t>
            </a:r>
            <a:endParaRPr lang="en-US" dirty="0" smtClean="0"/>
          </a:p>
          <a:p>
            <a:pPr lvl="0"/>
            <a:r>
              <a:rPr lang="en-US" dirty="0" smtClean="0"/>
              <a:t>Involves an acknowledgment that identifying significant cultural differences is crucial to understanding human interaction.</a:t>
            </a:r>
            <a:r>
              <a:rPr lang="en-US" b="1" dirty="0" smtClean="0"/>
              <a:t> </a:t>
            </a:r>
            <a:endParaRPr lang="en-US" dirty="0" smtClean="0"/>
          </a:p>
          <a:p>
            <a:r>
              <a:rPr lang="en-US" dirty="0" smtClean="0"/>
              <a:t> </a:t>
            </a:r>
          </a:p>
          <a:p>
            <a:pPr lvl="0"/>
            <a:r>
              <a:rPr lang="en-US" dirty="0" smtClean="0"/>
              <a:t>“The more difference the better-more difference equals more creative ideas!”</a:t>
            </a:r>
          </a:p>
          <a:p>
            <a:pPr lvl="0"/>
            <a:r>
              <a:rPr lang="en-US" dirty="0" smtClean="0"/>
              <a:t>“The more cultures you know about, the better comparisons you can make.”</a:t>
            </a:r>
          </a:p>
          <a:p>
            <a:pPr lvl="0"/>
            <a:r>
              <a:rPr lang="en-US" dirty="0" smtClean="0"/>
              <a:t> </a:t>
            </a:r>
          </a:p>
          <a:p>
            <a:r>
              <a:rPr lang="en-US" b="1" dirty="0" smtClean="0"/>
              <a:t>Adaptation to Difference</a:t>
            </a:r>
            <a:endParaRPr lang="en-US" dirty="0" smtClean="0"/>
          </a:p>
          <a:p>
            <a:r>
              <a:rPr lang="en-US" b="1" dirty="0" smtClean="0"/>
              <a:t> </a:t>
            </a:r>
            <a:endParaRPr lang="en-US" dirty="0" smtClean="0"/>
          </a:p>
          <a:p>
            <a:pPr lvl="0"/>
            <a:r>
              <a:rPr lang="en-US" dirty="0" smtClean="0"/>
              <a:t>This does NOT mean a person “assimilates” to the dominant pattern by giving up his/her own cultural values, beliefs, or practices. Rather, it represents an expansion of one's perspective and skills to incorporate other ways of communicating. </a:t>
            </a:r>
          </a:p>
          <a:p>
            <a:r>
              <a:rPr lang="en-US" dirty="0" smtClean="0"/>
              <a:t> </a:t>
            </a:r>
          </a:p>
          <a:p>
            <a:pPr lvl="0"/>
            <a:r>
              <a:rPr lang="en-US" dirty="0" smtClean="0"/>
              <a:t>“I can maintain my values and also behave in culturally appropriate ways.”</a:t>
            </a:r>
          </a:p>
          <a:p>
            <a:pPr lvl="0"/>
            <a:r>
              <a:rPr lang="en-US" dirty="0" smtClean="0"/>
              <a:t> “To solve this dispute, I need to change my behavior to account for the difference in status between me and my counterpart from the other culture." </a:t>
            </a:r>
          </a:p>
          <a:p>
            <a:r>
              <a:rPr lang="en-US" dirty="0" smtClean="0"/>
              <a:t> </a:t>
            </a:r>
          </a:p>
          <a:p>
            <a:r>
              <a:rPr lang="en-US" b="1" dirty="0" smtClean="0"/>
              <a:t>Integration of Difference</a:t>
            </a:r>
            <a:endParaRPr lang="en-US" dirty="0" smtClean="0"/>
          </a:p>
          <a:p>
            <a:r>
              <a:rPr lang="en-US" b="1" dirty="0" smtClean="0"/>
              <a:t> </a:t>
            </a:r>
            <a:endParaRPr lang="en-US" dirty="0" smtClean="0"/>
          </a:p>
          <a:p>
            <a:pPr lvl="0"/>
            <a:r>
              <a:rPr lang="en-US" dirty="0" smtClean="0"/>
              <a:t>Describes the effort to integrate disparate aspects of one's cultural identity into a new whole.</a:t>
            </a:r>
            <a:r>
              <a:rPr lang="en-US" b="1" dirty="0" smtClean="0"/>
              <a:t> </a:t>
            </a:r>
            <a:endParaRPr lang="en-US" dirty="0" smtClean="0"/>
          </a:p>
          <a:p>
            <a:r>
              <a:rPr lang="en-US" dirty="0" smtClean="0"/>
              <a:t> </a:t>
            </a:r>
          </a:p>
          <a:p>
            <a:r>
              <a:rPr lang="en-US" dirty="0" smtClean="0"/>
              <a:t> </a:t>
            </a:r>
          </a:p>
          <a:p>
            <a:pPr lvl="0"/>
            <a:r>
              <a:rPr lang="en-US" dirty="0" smtClean="0"/>
              <a:t> “Whatever the situation, I can usually look at it from a variety of cultural points of view.” </a:t>
            </a:r>
          </a:p>
          <a:p>
            <a:pPr lvl="0"/>
            <a:r>
              <a:rPr lang="en-US" dirty="0" smtClean="0"/>
              <a:t> “I truly enjoy participating fully in both of my cultures.”</a:t>
            </a:r>
          </a:p>
          <a:p>
            <a:pPr lvl="0"/>
            <a:r>
              <a:rPr lang="en-US" dirty="0" smtClean="0"/>
              <a:t> “My decision-making skills are enhanced by having multiple frames of reference.” </a:t>
            </a:r>
          </a:p>
          <a:p>
            <a:endParaRPr lang="en-US" dirty="0">
              <a:latin typeface="Garamond" pitchFamily="18" charset="0"/>
            </a:endParaRPr>
          </a:p>
        </p:txBody>
      </p:sp>
      <p:sp>
        <p:nvSpPr>
          <p:cNvPr id="4" name="Slide Number Placeholder 3"/>
          <p:cNvSpPr>
            <a:spLocks noGrp="1"/>
          </p:cNvSpPr>
          <p:nvPr>
            <p:ph type="sldNum" sz="quarter" idx="10"/>
          </p:nvPr>
        </p:nvSpPr>
        <p:spPr/>
        <p:txBody>
          <a:bodyPr/>
          <a:lstStyle/>
          <a:p>
            <a:fld id="{8412FA0D-53D1-40CD-9F27-FAF2AE03261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smtClean="0"/>
              <a:t>Denial of Differences</a:t>
            </a:r>
            <a:endParaRPr lang="en-US" dirty="0" smtClean="0"/>
          </a:p>
          <a:p>
            <a:r>
              <a:rPr lang="en-US" dirty="0" smtClean="0"/>
              <a:t> </a:t>
            </a:r>
          </a:p>
          <a:p>
            <a:pPr lvl="0"/>
            <a:r>
              <a:rPr lang="en-US" dirty="0" smtClean="0"/>
              <a:t>Denial is the most basic stage of ethnocentrism and reflects an orientation which assumes there are no real differences among people from different cultures.</a:t>
            </a:r>
          </a:p>
          <a:p>
            <a:r>
              <a:rPr lang="en-US" dirty="0" smtClean="0"/>
              <a:t> </a:t>
            </a:r>
          </a:p>
          <a:p>
            <a:r>
              <a:rPr lang="en-US" dirty="0" smtClean="0"/>
              <a:t>• “All big cities are the same-lots of buildings, too many cars, McDonalds.” </a:t>
            </a:r>
          </a:p>
          <a:p>
            <a:r>
              <a:rPr lang="en-US" dirty="0" smtClean="0"/>
              <a:t>• “With my experience, I can be successful in any culture without any special effort.” </a:t>
            </a:r>
          </a:p>
          <a:p>
            <a:r>
              <a:rPr lang="en-US" dirty="0" smtClean="0"/>
              <a:t>• “I never experience culture shock.”</a:t>
            </a:r>
          </a:p>
          <a:p>
            <a:r>
              <a:rPr lang="en-US" dirty="0" smtClean="0"/>
              <a:t> </a:t>
            </a:r>
          </a:p>
          <a:p>
            <a:r>
              <a:rPr lang="en-US" b="1" dirty="0" smtClean="0"/>
              <a:t>Defense Against Difference</a:t>
            </a:r>
            <a:endParaRPr lang="en-US" dirty="0" smtClean="0"/>
          </a:p>
          <a:p>
            <a:r>
              <a:rPr lang="en-US" b="1" dirty="0" smtClean="0"/>
              <a:t> </a:t>
            </a:r>
            <a:endParaRPr lang="en-US" dirty="0" smtClean="0"/>
          </a:p>
          <a:p>
            <a:pPr lvl="0"/>
            <a:r>
              <a:rPr lang="en-US" dirty="0" smtClean="0"/>
              <a:t>In this state, differences are not only viewed suspiciously; they are considered threatening to one's self-esteem and identity.</a:t>
            </a:r>
          </a:p>
          <a:p>
            <a:r>
              <a:rPr lang="en-US" dirty="0" smtClean="0"/>
              <a:t> </a:t>
            </a:r>
          </a:p>
          <a:p>
            <a:r>
              <a:rPr lang="en-US" dirty="0" smtClean="0"/>
              <a:t>• “I wish these people would just talk the way we do.”</a:t>
            </a:r>
          </a:p>
          <a:p>
            <a:r>
              <a:rPr lang="en-US" dirty="0" smtClean="0"/>
              <a:t>• “These people don't value life the way we do.”</a:t>
            </a:r>
          </a:p>
          <a:p>
            <a:r>
              <a:rPr lang="en-US" dirty="0" smtClean="0"/>
              <a:t>• “Boy, could we teach these people a lot of stuff.” </a:t>
            </a:r>
          </a:p>
          <a:p>
            <a:r>
              <a:rPr lang="en-US" dirty="0" smtClean="0"/>
              <a:t>• “What a sexist society!”</a:t>
            </a:r>
          </a:p>
          <a:p>
            <a:r>
              <a:rPr lang="en-US" dirty="0" smtClean="0"/>
              <a:t> </a:t>
            </a:r>
          </a:p>
          <a:p>
            <a:r>
              <a:rPr lang="en-US" b="1" dirty="0" smtClean="0"/>
              <a:t>Minimization of Difference</a:t>
            </a:r>
            <a:endParaRPr lang="en-US" dirty="0" smtClean="0"/>
          </a:p>
          <a:p>
            <a:r>
              <a:rPr lang="en-US" b="1" dirty="0" smtClean="0"/>
              <a:t> </a:t>
            </a:r>
            <a:endParaRPr lang="en-US" dirty="0" smtClean="0"/>
          </a:p>
          <a:p>
            <a:pPr lvl="0"/>
            <a:r>
              <a:rPr lang="en-US" dirty="0" smtClean="0"/>
              <a:t>The Minimization worldview over-generalizes similarities between self and other, allowing cultural differences to be trivialized and therefore rendered "harmless.“</a:t>
            </a:r>
          </a:p>
          <a:p>
            <a:r>
              <a:rPr lang="en-US" dirty="0" smtClean="0"/>
              <a:t> </a:t>
            </a:r>
          </a:p>
          <a:p>
            <a:pPr lvl="0"/>
            <a:r>
              <a:rPr lang="en-US" dirty="0" smtClean="0"/>
              <a:t> “Customs differ, of course, but when you really get to know them they're pretty much like us.” </a:t>
            </a:r>
          </a:p>
          <a:p>
            <a:pPr lvl="0"/>
            <a:r>
              <a:rPr lang="en-US" dirty="0" smtClean="0"/>
              <a:t> “I have this intuitive sense of other people, no matter what their culture.”</a:t>
            </a:r>
          </a:p>
          <a:p>
            <a:pPr lvl="0"/>
            <a:r>
              <a:rPr lang="en-US" dirty="0" smtClean="0"/>
              <a:t> “Technology is bringing cultural uniformity to the developed world”</a:t>
            </a:r>
          </a:p>
          <a:p>
            <a:pPr lvl="0"/>
            <a:r>
              <a:rPr lang="en-US" dirty="0" smtClean="0"/>
              <a:t> “While the context may be different, the basic need to communicate remains the same around the world.”</a:t>
            </a:r>
          </a:p>
          <a:p>
            <a:pPr lvl="0"/>
            <a:r>
              <a:rPr lang="en-US" dirty="0" smtClean="0"/>
              <a:t>  “It's a small world, after all!” </a:t>
            </a:r>
          </a:p>
          <a:p>
            <a:r>
              <a:rPr lang="en-US" dirty="0" smtClean="0"/>
              <a:t> </a:t>
            </a:r>
          </a:p>
          <a:p>
            <a:r>
              <a:rPr lang="en-US" b="1" dirty="0" smtClean="0"/>
              <a:t>Acceptance of Difference</a:t>
            </a:r>
            <a:endParaRPr lang="en-US" dirty="0" smtClean="0"/>
          </a:p>
          <a:p>
            <a:r>
              <a:rPr lang="en-US" b="1" dirty="0" smtClean="0"/>
              <a:t> </a:t>
            </a:r>
            <a:endParaRPr lang="en-US" dirty="0" smtClean="0"/>
          </a:p>
          <a:p>
            <a:pPr lvl="0"/>
            <a:r>
              <a:rPr lang="en-US" dirty="0" smtClean="0"/>
              <a:t>Involves an acknowledgment that identifying significant cultural differences is crucial to understanding human interaction.</a:t>
            </a:r>
            <a:r>
              <a:rPr lang="en-US" b="1" dirty="0" smtClean="0"/>
              <a:t> </a:t>
            </a:r>
            <a:endParaRPr lang="en-US" dirty="0" smtClean="0"/>
          </a:p>
          <a:p>
            <a:r>
              <a:rPr lang="en-US" dirty="0" smtClean="0"/>
              <a:t> </a:t>
            </a:r>
          </a:p>
          <a:p>
            <a:pPr lvl="0"/>
            <a:r>
              <a:rPr lang="en-US" dirty="0" smtClean="0"/>
              <a:t>“The more difference the better-more difference equals more creative ideas!”</a:t>
            </a:r>
          </a:p>
          <a:p>
            <a:pPr lvl="0"/>
            <a:r>
              <a:rPr lang="en-US" dirty="0" smtClean="0"/>
              <a:t>“The more cultures you know about, the better comparisons you can make.”</a:t>
            </a:r>
          </a:p>
          <a:p>
            <a:pPr lvl="0"/>
            <a:r>
              <a:rPr lang="en-US" dirty="0" smtClean="0"/>
              <a:t> </a:t>
            </a:r>
          </a:p>
          <a:p>
            <a:r>
              <a:rPr lang="en-US" b="1" dirty="0" smtClean="0"/>
              <a:t>Adaptation to Difference</a:t>
            </a:r>
            <a:endParaRPr lang="en-US" dirty="0" smtClean="0"/>
          </a:p>
          <a:p>
            <a:r>
              <a:rPr lang="en-US" b="1" dirty="0" smtClean="0"/>
              <a:t> </a:t>
            </a:r>
            <a:endParaRPr lang="en-US" dirty="0" smtClean="0"/>
          </a:p>
          <a:p>
            <a:pPr lvl="0"/>
            <a:r>
              <a:rPr lang="en-US" dirty="0" smtClean="0"/>
              <a:t>This does NOT mean a person “assimilates” to the dominant pattern by giving up his/her own cultural values, beliefs, or practices. Rather, it represents an expansion of one's perspective and skills to incorporate other ways of communicating. </a:t>
            </a:r>
          </a:p>
          <a:p>
            <a:r>
              <a:rPr lang="en-US" dirty="0" smtClean="0"/>
              <a:t> </a:t>
            </a:r>
          </a:p>
          <a:p>
            <a:pPr lvl="0"/>
            <a:r>
              <a:rPr lang="en-US" dirty="0" smtClean="0"/>
              <a:t>“I can maintain my values and also behave in culturally appropriate ways.”</a:t>
            </a:r>
          </a:p>
          <a:p>
            <a:pPr lvl="0"/>
            <a:r>
              <a:rPr lang="en-US" dirty="0" smtClean="0"/>
              <a:t> “To solve this dispute, I need to change my behavior to account for the difference in status between me and my counterpart from the other culture." </a:t>
            </a:r>
          </a:p>
          <a:p>
            <a:r>
              <a:rPr lang="en-US" dirty="0" smtClean="0"/>
              <a:t> </a:t>
            </a:r>
          </a:p>
          <a:p>
            <a:r>
              <a:rPr lang="en-US" b="1" dirty="0" smtClean="0"/>
              <a:t>Integration of Difference</a:t>
            </a:r>
            <a:endParaRPr lang="en-US" dirty="0" smtClean="0"/>
          </a:p>
          <a:p>
            <a:r>
              <a:rPr lang="en-US" b="1" dirty="0" smtClean="0"/>
              <a:t> </a:t>
            </a:r>
            <a:endParaRPr lang="en-US" dirty="0" smtClean="0"/>
          </a:p>
          <a:p>
            <a:pPr lvl="0"/>
            <a:r>
              <a:rPr lang="en-US" dirty="0" smtClean="0"/>
              <a:t>Describes the effort to integrate disparate aspects of one's cultural identity into a new whole.</a:t>
            </a:r>
            <a:r>
              <a:rPr lang="en-US" b="1" dirty="0" smtClean="0"/>
              <a:t> </a:t>
            </a:r>
            <a:endParaRPr lang="en-US" dirty="0" smtClean="0"/>
          </a:p>
          <a:p>
            <a:r>
              <a:rPr lang="en-US" dirty="0" smtClean="0"/>
              <a:t> </a:t>
            </a:r>
          </a:p>
          <a:p>
            <a:r>
              <a:rPr lang="en-US" dirty="0" smtClean="0"/>
              <a:t> </a:t>
            </a:r>
          </a:p>
          <a:p>
            <a:pPr lvl="0"/>
            <a:r>
              <a:rPr lang="en-US" dirty="0" smtClean="0"/>
              <a:t> “Whatever the situation, I can usually look at it from a variety of cultural points of view.” </a:t>
            </a:r>
          </a:p>
          <a:p>
            <a:pPr lvl="0"/>
            <a:r>
              <a:rPr lang="en-US" dirty="0" smtClean="0"/>
              <a:t> “I truly enjoy participating fully in both of my cultures.”</a:t>
            </a:r>
          </a:p>
          <a:p>
            <a:pPr lvl="0"/>
            <a:r>
              <a:rPr lang="en-US" dirty="0" smtClean="0"/>
              <a:t> “My decision-making skills are enhanced by having multiple frames of reference.” </a:t>
            </a:r>
          </a:p>
          <a:p>
            <a:endParaRPr lang="en-US" dirty="0">
              <a:latin typeface="Garamond" pitchFamily="18" charset="0"/>
            </a:endParaRPr>
          </a:p>
        </p:txBody>
      </p:sp>
      <p:sp>
        <p:nvSpPr>
          <p:cNvPr id="4" name="Slide Number Placeholder 3"/>
          <p:cNvSpPr>
            <a:spLocks noGrp="1"/>
          </p:cNvSpPr>
          <p:nvPr>
            <p:ph type="sldNum" sz="quarter" idx="10"/>
          </p:nvPr>
        </p:nvSpPr>
        <p:spPr/>
        <p:txBody>
          <a:bodyPr/>
          <a:lstStyle/>
          <a:p>
            <a:fld id="{8412FA0D-53D1-40CD-9F27-FAF2AE03261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BA54A-1319-42C3-A2E6-2FDA40B08423}" type="datetimeFigureOut">
              <a:rPr lang="en-US" smtClean="0"/>
              <a:pPr/>
              <a:t>6/19/2013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A237B5-6717-40E7-8C5B-188090B321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BA54A-1319-42C3-A2E6-2FDA40B08423}" type="datetimeFigureOut">
              <a:rPr lang="en-US" smtClean="0"/>
              <a:pPr/>
              <a:t>6/19/2013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237B5-6717-40E7-8C5B-188090B321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al.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Ozturgut@uiwtx.edu" TargetMode="External"/><Relationship Id="rId5" Type="http://schemas.openxmlformats.org/officeDocument/2006/relationships/hyperlink" Target="mailto:Cindy.crusto@yale.edu"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www.eval.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bodyPr>
          <a:lstStyle/>
          <a:p>
            <a:r>
              <a:rPr lang="en-US" sz="3600" b="1" dirty="0" smtClean="0">
                <a:latin typeface="Garamond" pitchFamily="18" charset="0"/>
              </a:rPr>
              <a:t>Acknowledging the “Self” in Developing Cultural Competency</a:t>
            </a:r>
            <a:r>
              <a:rPr lang="en-US" sz="3200" b="1" dirty="0" smtClean="0">
                <a:latin typeface="Garamond" pitchFamily="18" charset="0"/>
              </a:rPr>
              <a:t/>
            </a:r>
            <a:br>
              <a:rPr lang="en-US" sz="3200" b="1" dirty="0" smtClean="0">
                <a:latin typeface="Garamond" pitchFamily="18" charset="0"/>
              </a:rPr>
            </a:br>
            <a:endParaRPr lang="en-US" sz="3200" b="1" dirty="0">
              <a:latin typeface="Garamond" pitchFamily="18" charset="0"/>
            </a:endParaRPr>
          </a:p>
        </p:txBody>
      </p:sp>
      <p:sp>
        <p:nvSpPr>
          <p:cNvPr id="3" name="Subtitle 2"/>
          <p:cNvSpPr>
            <a:spLocks noGrp="1"/>
          </p:cNvSpPr>
          <p:nvPr>
            <p:ph type="subTitle" idx="1"/>
          </p:nvPr>
        </p:nvSpPr>
        <p:spPr>
          <a:xfrm>
            <a:off x="1524000" y="3886200"/>
            <a:ext cx="5791200" cy="2514600"/>
          </a:xfrm>
        </p:spPr>
        <p:txBody>
          <a:bodyPr>
            <a:normAutofit fontScale="55000" lnSpcReduction="20000"/>
          </a:bodyPr>
          <a:lstStyle/>
          <a:p>
            <a:pPr algn="r"/>
            <a:r>
              <a:rPr lang="en-US" sz="3600" dirty="0" smtClean="0">
                <a:solidFill>
                  <a:schemeClr val="tx1"/>
                </a:solidFill>
                <a:latin typeface="Garamond" pitchFamily="18" charset="0"/>
              </a:rPr>
              <a:t>Osman </a:t>
            </a:r>
            <a:r>
              <a:rPr lang="en-US" sz="3600" dirty="0" err="1" smtClean="0">
                <a:solidFill>
                  <a:schemeClr val="tx1"/>
                </a:solidFill>
                <a:latin typeface="Garamond" pitchFamily="18" charset="0"/>
              </a:rPr>
              <a:t>Özturgut</a:t>
            </a:r>
            <a:r>
              <a:rPr lang="en-US" sz="3600" dirty="0" smtClean="0">
                <a:solidFill>
                  <a:schemeClr val="tx1"/>
                </a:solidFill>
                <a:latin typeface="Garamond" pitchFamily="18" charset="0"/>
              </a:rPr>
              <a:t>, Ph.D. </a:t>
            </a:r>
          </a:p>
          <a:p>
            <a:pPr algn="r"/>
            <a:r>
              <a:rPr lang="en-US" sz="3600" i="1" dirty="0" smtClean="0">
                <a:solidFill>
                  <a:schemeClr val="tx1"/>
                </a:solidFill>
                <a:latin typeface="Garamond" pitchFamily="18" charset="0"/>
              </a:rPr>
              <a:t>University of the Incarnate Word</a:t>
            </a:r>
          </a:p>
          <a:p>
            <a:endParaRPr lang="en-US" sz="3600" dirty="0" smtClean="0">
              <a:solidFill>
                <a:schemeClr val="tx1"/>
              </a:solidFill>
              <a:latin typeface="Garamond" pitchFamily="18" charset="0"/>
            </a:endParaRPr>
          </a:p>
          <a:p>
            <a:pPr algn="l"/>
            <a:r>
              <a:rPr lang="en-US" sz="3600" dirty="0" smtClean="0">
                <a:solidFill>
                  <a:schemeClr val="tx1"/>
                </a:solidFill>
                <a:latin typeface="Garamond" pitchFamily="18" charset="0"/>
              </a:rPr>
              <a:t>Cindy A. Crusto, Ph.D.</a:t>
            </a:r>
          </a:p>
          <a:p>
            <a:pPr algn="l"/>
            <a:r>
              <a:rPr lang="en-US" sz="3600" i="1" dirty="0" smtClean="0">
                <a:solidFill>
                  <a:schemeClr val="tx1"/>
                </a:solidFill>
                <a:latin typeface="Garamond" pitchFamily="18" charset="0"/>
              </a:rPr>
              <a:t>Yale School of Medicine</a:t>
            </a:r>
          </a:p>
          <a:p>
            <a:endParaRPr lang="en-US" sz="3600" dirty="0" smtClean="0">
              <a:solidFill>
                <a:schemeClr val="tx1"/>
              </a:solidFill>
              <a:latin typeface="Garamond" pitchFamily="18" charset="0"/>
            </a:endParaRPr>
          </a:p>
          <a:p>
            <a:r>
              <a:rPr lang="en-US" sz="3600" dirty="0" smtClean="0">
                <a:solidFill>
                  <a:schemeClr val="tx1"/>
                </a:solidFill>
                <a:latin typeface="Garamond" pitchFamily="18" charset="0"/>
              </a:rPr>
              <a:t>American Evaluation Association</a:t>
            </a:r>
          </a:p>
          <a:p>
            <a:r>
              <a:rPr lang="en-US" sz="3600" dirty="0" smtClean="0">
                <a:solidFill>
                  <a:schemeClr val="tx1"/>
                </a:solidFill>
                <a:latin typeface="Garamond" pitchFamily="18" charset="0"/>
              </a:rPr>
              <a:t>June 20, 2013</a:t>
            </a:r>
          </a:p>
          <a:p>
            <a:endParaRPr lang="en-US" sz="2800" dirty="0" smtClean="0">
              <a:solidFill>
                <a:schemeClr val="tx1"/>
              </a:solidFill>
              <a:latin typeface="Garamond" pitchFamily="18" charset="0"/>
            </a:endParaRPr>
          </a:p>
          <a:p>
            <a:endParaRPr lang="en-US" sz="2800" dirty="0">
              <a:solidFill>
                <a:schemeClr val="tx1"/>
              </a:solidFill>
              <a:latin typeface="Garamond" pitchFamily="18" charset="0"/>
            </a:endParaRPr>
          </a:p>
        </p:txBody>
      </p:sp>
      <p:pic>
        <p:nvPicPr>
          <p:cNvPr id="1026" name="Picture 2" descr="http://www.eval.org/Pictures/aea.banner.jpg">
            <a:hlinkClick r:id="rId3"/>
          </p:cNvPr>
          <p:cNvPicPr>
            <a:picLocks noChangeAspect="1" noChangeArrowheads="1"/>
          </p:cNvPicPr>
          <p:nvPr/>
        </p:nvPicPr>
        <p:blipFill>
          <a:blip r:embed="rId4" cstate="print"/>
          <a:srcRect/>
          <a:stretch>
            <a:fillRect/>
          </a:stretch>
        </p:blipFill>
        <p:spPr bwMode="auto">
          <a:xfrm>
            <a:off x="0" y="0"/>
            <a:ext cx="9144000" cy="1447800"/>
          </a:xfrm>
          <a:prstGeom prst="rect">
            <a:avLst/>
          </a:prstGeom>
          <a:noFill/>
        </p:spPr>
      </p:pic>
      <p:pic>
        <p:nvPicPr>
          <p:cNvPr id="11265" name="Picture 1" descr="C:\Documents and Settings\Laptop\Desktop\cindy.jpg"/>
          <p:cNvPicPr>
            <a:picLocks noChangeAspect="1" noChangeArrowheads="1"/>
          </p:cNvPicPr>
          <p:nvPr/>
        </p:nvPicPr>
        <p:blipFill>
          <a:blip r:embed="rId5" cstate="print"/>
          <a:srcRect/>
          <a:stretch>
            <a:fillRect/>
          </a:stretch>
        </p:blipFill>
        <p:spPr bwMode="auto">
          <a:xfrm>
            <a:off x="304800" y="4343400"/>
            <a:ext cx="1238250" cy="1524000"/>
          </a:xfrm>
          <a:prstGeom prst="rect">
            <a:avLst/>
          </a:prstGeom>
          <a:ln>
            <a:noFill/>
          </a:ln>
          <a:effectLst>
            <a:softEdge rad="112500"/>
          </a:effectLst>
        </p:spPr>
      </p:pic>
      <p:pic>
        <p:nvPicPr>
          <p:cNvPr id="11266" name="Picture 2" descr="C:\Documents and Settings\Laptop\Desktop\osman.jpg"/>
          <p:cNvPicPr>
            <a:picLocks noChangeAspect="1" noChangeArrowheads="1"/>
          </p:cNvPicPr>
          <p:nvPr/>
        </p:nvPicPr>
        <p:blipFill>
          <a:blip r:embed="rId6" cstate="print"/>
          <a:srcRect/>
          <a:stretch>
            <a:fillRect/>
          </a:stretch>
        </p:blipFill>
        <p:spPr bwMode="auto">
          <a:xfrm>
            <a:off x="7239000" y="3657600"/>
            <a:ext cx="1676400" cy="13185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noAutofit/>
          </a:bodyPr>
          <a:lstStyle/>
          <a:p>
            <a:r>
              <a:rPr lang="en-US" dirty="0" smtClean="0">
                <a:latin typeface="Garamond" pitchFamily="18" charset="0"/>
              </a:rPr>
              <a:t>DMIS Reflections </a:t>
            </a:r>
            <a:r>
              <a:rPr lang="en-US" sz="1800" i="1" dirty="0" smtClean="0">
                <a:latin typeface="Garamond" pitchFamily="18" charset="0"/>
              </a:rPr>
              <a:t/>
            </a:r>
            <a:br>
              <a:rPr lang="en-US" sz="1800" i="1" dirty="0" smtClean="0">
                <a:latin typeface="Garamond" pitchFamily="18" charset="0"/>
              </a:rPr>
            </a:br>
            <a:endParaRPr lang="en-US" sz="1800" i="1" dirty="0">
              <a:latin typeface="Garamond" pitchFamily="18" charset="0"/>
            </a:endParaRPr>
          </a:p>
        </p:txBody>
      </p:sp>
      <p:sp>
        <p:nvSpPr>
          <p:cNvPr id="5" name="Content Placeholder 4"/>
          <p:cNvSpPr>
            <a:spLocks noGrp="1"/>
          </p:cNvSpPr>
          <p:nvPr>
            <p:ph sz="half" idx="1"/>
          </p:nvPr>
        </p:nvSpPr>
        <p:spPr>
          <a:xfrm>
            <a:off x="457200" y="1600200"/>
            <a:ext cx="4191000" cy="4525963"/>
          </a:xfrm>
        </p:spPr>
        <p:txBody>
          <a:bodyPr>
            <a:noAutofit/>
          </a:bodyPr>
          <a:lstStyle/>
          <a:p>
            <a:r>
              <a:rPr lang="en-US" sz="2400" dirty="0" smtClean="0">
                <a:latin typeface="Garamond" pitchFamily="18" charset="0"/>
              </a:rPr>
              <a:t>Where do you see yourself with respect to the DMIS stages of cross-cultural experience?</a:t>
            </a:r>
          </a:p>
          <a:p>
            <a:endParaRPr lang="en-US" sz="1200" dirty="0" smtClean="0">
              <a:latin typeface="Garamond" pitchFamily="18" charset="0"/>
            </a:endParaRPr>
          </a:p>
          <a:p>
            <a:r>
              <a:rPr lang="en-US" sz="2400" dirty="0" smtClean="0">
                <a:latin typeface="Garamond" pitchFamily="18" charset="0"/>
              </a:rPr>
              <a:t>Does your stage of cross-cultural experience differ by the different cultural groups that you work with or are a part of?</a:t>
            </a:r>
          </a:p>
          <a:p>
            <a:endParaRPr lang="en-US" sz="1200" dirty="0" smtClean="0">
              <a:latin typeface="Garamond" pitchFamily="18" charset="0"/>
            </a:endParaRPr>
          </a:p>
          <a:p>
            <a:r>
              <a:rPr lang="en-US" sz="2400" dirty="0" smtClean="0">
                <a:latin typeface="Garamond" pitchFamily="18" charset="0"/>
              </a:rPr>
              <a:t>How might evaluation be influenced or impacted by each stage of development?  </a:t>
            </a:r>
            <a:endParaRPr lang="en-US" sz="2400" dirty="0">
              <a:latin typeface="Garamond" pitchFamily="18" charset="0"/>
            </a:endParaRPr>
          </a:p>
        </p:txBody>
      </p:sp>
      <p:pic>
        <p:nvPicPr>
          <p:cNvPr id="6"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pic>
        <p:nvPicPr>
          <p:cNvPr id="24580" name="Picture 4" descr="http://www.thepracticingmind.com/wp-content/uploads/2012/02/Self-Awareness1.jpg"/>
          <p:cNvPicPr>
            <a:picLocks noChangeAspect="1" noChangeArrowheads="1"/>
          </p:cNvPicPr>
          <p:nvPr/>
        </p:nvPicPr>
        <p:blipFill>
          <a:blip r:embed="rId4" cstate="print"/>
          <a:srcRect/>
          <a:stretch>
            <a:fillRect/>
          </a:stretch>
        </p:blipFill>
        <p:spPr bwMode="auto">
          <a:xfrm>
            <a:off x="4723327" y="2057400"/>
            <a:ext cx="442174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7" name="Title 6"/>
          <p:cNvSpPr>
            <a:spLocks noGrp="1"/>
          </p:cNvSpPr>
          <p:nvPr>
            <p:ph type="title"/>
          </p:nvPr>
        </p:nvSpPr>
        <p:spPr>
          <a:xfrm>
            <a:off x="457200" y="838200"/>
            <a:ext cx="8229600" cy="715962"/>
          </a:xfrm>
        </p:spPr>
        <p:txBody>
          <a:bodyPr>
            <a:noAutofit/>
          </a:bodyPr>
          <a:lstStyle/>
          <a:p>
            <a:pPr algn="l"/>
            <a:r>
              <a:rPr lang="en-US" sz="2800" b="1" dirty="0" smtClean="0">
                <a:latin typeface="Garamond" pitchFamily="18" charset="0"/>
              </a:rPr>
              <a:t>	</a:t>
            </a:r>
            <a:r>
              <a:rPr lang="en-US" sz="2800" dirty="0" smtClean="0">
                <a:latin typeface="Garamond" pitchFamily="18" charset="0"/>
              </a:rPr>
              <a:t/>
            </a:r>
            <a:br>
              <a:rPr lang="en-US" sz="2800" dirty="0" smtClean="0">
                <a:latin typeface="Garamond" pitchFamily="18" charset="0"/>
              </a:rPr>
            </a:br>
            <a:r>
              <a:rPr lang="en-US" sz="2800" b="1" dirty="0" smtClean="0">
                <a:latin typeface="Garamond" pitchFamily="18" charset="0"/>
              </a:rPr>
              <a:t>	</a:t>
            </a:r>
            <a:r>
              <a:rPr lang="en-US" sz="2800" dirty="0" smtClean="0">
                <a:latin typeface="Garamond" pitchFamily="18" charset="0"/>
              </a:rPr>
              <a:t/>
            </a:r>
            <a:br>
              <a:rPr lang="en-US" sz="2800" dirty="0" smtClean="0">
                <a:latin typeface="Garamond" pitchFamily="18" charset="0"/>
              </a:rPr>
            </a:br>
            <a:endParaRPr lang="en-US" sz="2800" dirty="0">
              <a:latin typeface="Garamond" pitchFamily="18" charset="0"/>
            </a:endParaRPr>
          </a:p>
        </p:txBody>
      </p:sp>
      <p:sp>
        <p:nvSpPr>
          <p:cNvPr id="9" name="Rectangle 8"/>
          <p:cNvSpPr/>
          <p:nvPr/>
        </p:nvSpPr>
        <p:spPr>
          <a:xfrm>
            <a:off x="762000" y="457200"/>
            <a:ext cx="6553200" cy="769441"/>
          </a:xfrm>
          <a:prstGeom prst="rect">
            <a:avLst/>
          </a:prstGeom>
        </p:spPr>
        <p:txBody>
          <a:bodyPr wrap="square">
            <a:spAutoFit/>
          </a:bodyPr>
          <a:lstStyle/>
          <a:p>
            <a:pPr algn="ctr"/>
            <a:r>
              <a:rPr lang="en-US" sz="4400" dirty="0" smtClean="0">
                <a:latin typeface="Garamond" pitchFamily="18" charset="0"/>
              </a:rPr>
              <a:t>Thought Questions</a:t>
            </a:r>
          </a:p>
        </p:txBody>
      </p:sp>
      <p:sp>
        <p:nvSpPr>
          <p:cNvPr id="10" name="TextBox 9"/>
          <p:cNvSpPr txBox="1"/>
          <p:nvPr/>
        </p:nvSpPr>
        <p:spPr>
          <a:xfrm>
            <a:off x="609600" y="1524001"/>
            <a:ext cx="4572000" cy="4593565"/>
          </a:xfrm>
          <a:prstGeom prst="rect">
            <a:avLst/>
          </a:prstGeom>
          <a:noFill/>
        </p:spPr>
        <p:txBody>
          <a:bodyPr wrap="square" rtlCol="0">
            <a:spAutoFit/>
          </a:bodyPr>
          <a:lstStyle/>
          <a:p>
            <a:pPr lvl="0"/>
            <a:r>
              <a:rPr lang="en-US" sz="2250" dirty="0" smtClean="0">
                <a:latin typeface="Garamond" pitchFamily="18" charset="0"/>
              </a:rPr>
              <a:t>* How has culture shaped your professional training as an evaluator? </a:t>
            </a:r>
          </a:p>
          <a:p>
            <a:pPr lvl="0"/>
            <a:endParaRPr lang="en-US" sz="2250" dirty="0" smtClean="0">
              <a:latin typeface="Garamond" pitchFamily="18" charset="0"/>
            </a:endParaRPr>
          </a:p>
          <a:p>
            <a:pPr lvl="0"/>
            <a:r>
              <a:rPr lang="en-US" sz="2250" dirty="0" smtClean="0">
                <a:latin typeface="Garamond" pitchFamily="18" charset="0"/>
              </a:rPr>
              <a:t>* How can understanding and exploring the “self” impact/change/improve/ your work as an evaluator (i.e., practitioner, researcher, teacher, etc.)?</a:t>
            </a:r>
          </a:p>
          <a:p>
            <a:pPr lvl="0"/>
            <a:endParaRPr lang="en-US" sz="2250" dirty="0" smtClean="0">
              <a:latin typeface="Garamond" pitchFamily="18" charset="0"/>
            </a:endParaRPr>
          </a:p>
          <a:p>
            <a:pPr lvl="0"/>
            <a:r>
              <a:rPr lang="en-US" sz="2250" dirty="0" smtClean="0">
                <a:latin typeface="Garamond" pitchFamily="18" charset="0"/>
              </a:rPr>
              <a:t>* What other experiences can you </a:t>
            </a:r>
          </a:p>
          <a:p>
            <a:pPr lvl="0"/>
            <a:r>
              <a:rPr lang="en-US" sz="2250" dirty="0" smtClean="0">
                <a:latin typeface="Garamond" pitchFamily="18" charset="0"/>
              </a:rPr>
              <a:t>engage in to further “self’ exploration?</a:t>
            </a:r>
          </a:p>
          <a:p>
            <a:pPr lvl="0"/>
            <a:r>
              <a:rPr lang="en-US" sz="2250" dirty="0" smtClean="0">
                <a:latin typeface="Garamond" pitchFamily="18" charset="0"/>
              </a:rPr>
              <a:t> </a:t>
            </a:r>
          </a:p>
          <a:p>
            <a:endParaRPr lang="en-US" sz="2250" dirty="0">
              <a:latin typeface="Garamond" pitchFamily="18" charset="0"/>
            </a:endParaRPr>
          </a:p>
        </p:txBody>
      </p:sp>
      <p:pic>
        <p:nvPicPr>
          <p:cNvPr id="8"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pic>
        <p:nvPicPr>
          <p:cNvPr id="11" name="Picture 4" descr="http://verysmartbrothas.com/images/cat1.jpg?9fe95b"/>
          <p:cNvPicPr>
            <a:picLocks noChangeAspect="1" noChangeArrowheads="1"/>
          </p:cNvPicPr>
          <p:nvPr/>
        </p:nvPicPr>
        <p:blipFill>
          <a:blip r:embed="rId4" cstate="print"/>
          <a:srcRect/>
          <a:stretch>
            <a:fillRect/>
          </a:stretch>
        </p:blipFill>
        <p:spPr bwMode="auto">
          <a:xfrm>
            <a:off x="5257800" y="1905000"/>
            <a:ext cx="38862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7" name="Title 6"/>
          <p:cNvSpPr>
            <a:spLocks noGrp="1"/>
          </p:cNvSpPr>
          <p:nvPr>
            <p:ph type="title"/>
          </p:nvPr>
        </p:nvSpPr>
        <p:spPr>
          <a:xfrm>
            <a:off x="457200" y="838200"/>
            <a:ext cx="8229600" cy="715962"/>
          </a:xfrm>
        </p:spPr>
        <p:txBody>
          <a:bodyPr>
            <a:noAutofit/>
          </a:bodyPr>
          <a:lstStyle/>
          <a:p>
            <a:pPr algn="l"/>
            <a:r>
              <a:rPr lang="en-US" sz="2800" dirty="0" smtClean="0">
                <a:latin typeface="Garamond" pitchFamily="18" charset="0"/>
              </a:rPr>
              <a:t/>
            </a:r>
            <a:br>
              <a:rPr lang="en-US" sz="2800" dirty="0" smtClean="0">
                <a:latin typeface="Garamond" pitchFamily="18" charset="0"/>
              </a:rPr>
            </a:br>
            <a:r>
              <a:rPr lang="en-US" sz="2800" dirty="0" smtClean="0">
                <a:latin typeface="Garamond" pitchFamily="18" charset="0"/>
              </a:rPr>
              <a:t/>
            </a:r>
            <a:br>
              <a:rPr lang="en-US" sz="2800" dirty="0" smtClean="0">
                <a:latin typeface="Garamond" pitchFamily="18" charset="0"/>
              </a:rPr>
            </a:br>
            <a:endParaRPr lang="en-US" sz="2800" dirty="0">
              <a:latin typeface="Garamond" pitchFamily="18" charset="0"/>
            </a:endParaRPr>
          </a:p>
        </p:txBody>
      </p:sp>
      <p:sp>
        <p:nvSpPr>
          <p:cNvPr id="8" name="TextBox 7"/>
          <p:cNvSpPr txBox="1"/>
          <p:nvPr/>
        </p:nvSpPr>
        <p:spPr>
          <a:xfrm>
            <a:off x="2057400" y="1447800"/>
            <a:ext cx="6172200" cy="1569660"/>
          </a:xfrm>
          <a:prstGeom prst="rect">
            <a:avLst/>
          </a:prstGeom>
          <a:noFill/>
        </p:spPr>
        <p:txBody>
          <a:bodyPr wrap="square" rtlCol="0">
            <a:spAutoFit/>
          </a:bodyPr>
          <a:lstStyle/>
          <a:p>
            <a:pPr algn="ctr"/>
            <a:endParaRPr lang="en-US" sz="3200" b="1" dirty="0" smtClean="0">
              <a:latin typeface="Garamond" pitchFamily="18" charset="0"/>
            </a:endParaRPr>
          </a:p>
          <a:p>
            <a:pPr algn="ctr"/>
            <a:r>
              <a:rPr lang="en-US" sz="3200" b="1" dirty="0" smtClean="0">
                <a:latin typeface="Garamond" pitchFamily="18" charset="0"/>
              </a:rPr>
              <a:t>QUESTIONS/COMMENTS?</a:t>
            </a:r>
          </a:p>
          <a:p>
            <a:pPr algn="ctr"/>
            <a:endParaRPr lang="en-US" sz="3200" b="1" dirty="0">
              <a:latin typeface="Garamond" pitchFamily="18" charset="0"/>
            </a:endParaRPr>
          </a:p>
        </p:txBody>
      </p:sp>
      <p:pic>
        <p:nvPicPr>
          <p:cNvPr id="10"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pic>
        <p:nvPicPr>
          <p:cNvPr id="28676" name="Picture 4" descr="https://encrypted-tbn0.gstatic.com/images?q=tbn:ANd9GcRhObcGoybBygHNkUxiXGGuTRs3f2YQYKlqTffQMp48VInZnZ6CYw"/>
          <p:cNvPicPr>
            <a:picLocks noChangeAspect="1" noChangeArrowheads="1"/>
          </p:cNvPicPr>
          <p:nvPr/>
        </p:nvPicPr>
        <p:blipFill>
          <a:blip r:embed="rId4" cstate="print"/>
          <a:srcRect/>
          <a:stretch>
            <a:fillRect/>
          </a:stretch>
        </p:blipFill>
        <p:spPr bwMode="auto">
          <a:xfrm>
            <a:off x="228600" y="0"/>
            <a:ext cx="2143125" cy="2143125"/>
          </a:xfrm>
          <a:prstGeom prst="rect">
            <a:avLst/>
          </a:prstGeom>
          <a:noFill/>
        </p:spPr>
      </p:pic>
      <p:sp>
        <p:nvSpPr>
          <p:cNvPr id="12" name="TextBox 11"/>
          <p:cNvSpPr txBox="1"/>
          <p:nvPr/>
        </p:nvSpPr>
        <p:spPr>
          <a:xfrm>
            <a:off x="5105400" y="2590800"/>
            <a:ext cx="3657600" cy="3657600"/>
          </a:xfrm>
          <a:prstGeom prst="rect">
            <a:avLst/>
          </a:prstGeom>
          <a:noFill/>
          <a:ln w="57150">
            <a:solidFill>
              <a:schemeClr val="tx1"/>
            </a:solidFill>
          </a:ln>
          <a:effectLst/>
          <a:scene3d>
            <a:camera prst="obliqueBottomLeft"/>
            <a:lightRig rig="threePt" dir="t"/>
          </a:scene3d>
          <a:sp3d>
            <a:bevelT prst="convex"/>
          </a:sp3d>
        </p:spPr>
        <p:txBody>
          <a:bodyPr wrap="square" rtlCol="0">
            <a:spAutoFit/>
          </a:bodyPr>
          <a:lstStyle/>
          <a:p>
            <a:pPr algn="ctr"/>
            <a:r>
              <a:rPr lang="en-US" sz="2800" dirty="0" smtClean="0">
                <a:ln>
                  <a:solidFill>
                    <a:schemeClr val="tx1"/>
                  </a:solidFill>
                </a:ln>
                <a:latin typeface="Garamond" pitchFamily="18" charset="0"/>
              </a:rPr>
              <a:t>Cindy &amp; Osman</a:t>
            </a:r>
          </a:p>
          <a:p>
            <a:pPr algn="ctr"/>
            <a:endParaRPr lang="en-US" sz="2800" dirty="0" smtClean="0">
              <a:ln>
                <a:solidFill>
                  <a:schemeClr val="tx1"/>
                </a:solidFill>
              </a:ln>
              <a:latin typeface="Garamond" pitchFamily="18" charset="0"/>
            </a:endParaRPr>
          </a:p>
          <a:p>
            <a:pPr algn="ctr"/>
            <a:r>
              <a:rPr lang="en-US" sz="2800" dirty="0" smtClean="0">
                <a:ln>
                  <a:solidFill>
                    <a:schemeClr val="tx1"/>
                  </a:solidFill>
                </a:ln>
                <a:latin typeface="Garamond" pitchFamily="18" charset="0"/>
                <a:hlinkClick r:id="rId5"/>
              </a:rPr>
              <a:t>Cindy.crusto@yale.edu </a:t>
            </a:r>
            <a:endParaRPr lang="en-US" sz="2800" dirty="0" smtClean="0">
              <a:ln>
                <a:solidFill>
                  <a:schemeClr val="tx1"/>
                </a:solidFill>
              </a:ln>
              <a:latin typeface="Garamond" pitchFamily="18" charset="0"/>
            </a:endParaRPr>
          </a:p>
          <a:p>
            <a:pPr algn="ctr"/>
            <a:endParaRPr lang="en-US" sz="2800" dirty="0" smtClean="0">
              <a:ln>
                <a:solidFill>
                  <a:schemeClr val="tx1"/>
                </a:solidFill>
              </a:ln>
              <a:latin typeface="Garamond" pitchFamily="18" charset="0"/>
            </a:endParaRPr>
          </a:p>
          <a:p>
            <a:pPr algn="ctr"/>
            <a:r>
              <a:rPr lang="en-US" sz="2800" dirty="0" smtClean="0">
                <a:ln>
                  <a:solidFill>
                    <a:schemeClr val="tx1"/>
                  </a:solidFill>
                </a:ln>
                <a:latin typeface="Garamond" pitchFamily="18" charset="0"/>
              </a:rPr>
              <a:t>&amp; </a:t>
            </a:r>
          </a:p>
          <a:p>
            <a:pPr algn="ctr"/>
            <a:endParaRPr lang="en-US" sz="2800" dirty="0" smtClean="0">
              <a:ln>
                <a:solidFill>
                  <a:schemeClr val="tx1"/>
                </a:solidFill>
              </a:ln>
              <a:latin typeface="Garamond" pitchFamily="18" charset="0"/>
              <a:hlinkClick r:id="rId6"/>
            </a:endParaRPr>
          </a:p>
          <a:p>
            <a:pPr algn="ctr"/>
            <a:r>
              <a:rPr lang="en-US" sz="2800" dirty="0" smtClean="0">
                <a:ln>
                  <a:solidFill>
                    <a:schemeClr val="tx1"/>
                  </a:solidFill>
                </a:ln>
                <a:latin typeface="Garamond" pitchFamily="18" charset="0"/>
                <a:hlinkClick r:id="rId6"/>
              </a:rPr>
              <a:t>Ozturgut@uiwtx.edu</a:t>
            </a:r>
            <a:endParaRPr lang="en-US" sz="2800" dirty="0" smtClean="0">
              <a:ln>
                <a:solidFill>
                  <a:schemeClr val="tx1"/>
                </a:solidFill>
              </a:ln>
              <a:latin typeface="Garamond" pitchFamily="18" charset="0"/>
            </a:endParaRPr>
          </a:p>
          <a:p>
            <a:pPr algn="ctr"/>
            <a:endParaRPr lang="en-US" sz="2800" dirty="0">
              <a:ln>
                <a:solidFill>
                  <a:schemeClr val="tx1"/>
                </a:solidFill>
              </a:ln>
              <a:latin typeface="Garamond" pitchFamily="18" charset="0"/>
            </a:endParaRPr>
          </a:p>
        </p:txBody>
      </p:sp>
      <p:pic>
        <p:nvPicPr>
          <p:cNvPr id="24578" name="Picture 2" descr="http://blog.surveymonkey.com/wp-content/uploads/2011/12/faq.jpg"/>
          <p:cNvPicPr>
            <a:picLocks noChangeAspect="1" noChangeArrowheads="1"/>
          </p:cNvPicPr>
          <p:nvPr/>
        </p:nvPicPr>
        <p:blipFill>
          <a:blip r:embed="rId7" cstate="print"/>
          <a:srcRect/>
          <a:stretch>
            <a:fillRect/>
          </a:stretch>
        </p:blipFill>
        <p:spPr bwMode="auto">
          <a:xfrm>
            <a:off x="533400" y="2514600"/>
            <a:ext cx="4191000" cy="3962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7" name="Title 6"/>
          <p:cNvSpPr>
            <a:spLocks noGrp="1"/>
          </p:cNvSpPr>
          <p:nvPr>
            <p:ph type="title"/>
          </p:nvPr>
        </p:nvSpPr>
        <p:spPr/>
        <p:txBody>
          <a:bodyPr>
            <a:noAutofit/>
          </a:bodyPr>
          <a:lstStyle/>
          <a:p>
            <a:pPr algn="l"/>
            <a:r>
              <a:rPr lang="en-US" sz="2800" b="1" dirty="0" smtClean="0">
                <a:latin typeface="Garamond" pitchFamily="18" charset="0"/>
              </a:rPr>
              <a:t>	</a:t>
            </a:r>
            <a:r>
              <a:rPr lang="en-US" sz="2800" dirty="0" smtClean="0">
                <a:latin typeface="Garamond" pitchFamily="18" charset="0"/>
              </a:rPr>
              <a:t/>
            </a:r>
            <a:br>
              <a:rPr lang="en-US" sz="2800" dirty="0" smtClean="0">
                <a:latin typeface="Garamond" pitchFamily="18" charset="0"/>
              </a:rPr>
            </a:br>
            <a:r>
              <a:rPr lang="en-US" sz="2800" b="1" dirty="0" smtClean="0">
                <a:latin typeface="Garamond" pitchFamily="18" charset="0"/>
              </a:rPr>
              <a:t>	</a:t>
            </a:r>
            <a:r>
              <a:rPr lang="en-US" sz="2800" dirty="0" smtClean="0">
                <a:latin typeface="Garamond" pitchFamily="18" charset="0"/>
              </a:rPr>
              <a:t/>
            </a:r>
            <a:br>
              <a:rPr lang="en-US" sz="2800" dirty="0" smtClean="0">
                <a:latin typeface="Garamond" pitchFamily="18" charset="0"/>
              </a:rPr>
            </a:br>
            <a:endParaRPr lang="en-US" sz="2800" dirty="0">
              <a:latin typeface="Garamond" pitchFamily="18" charset="0"/>
            </a:endParaRPr>
          </a:p>
        </p:txBody>
      </p:sp>
      <p:sp>
        <p:nvSpPr>
          <p:cNvPr id="12" name="Content Placeholder 11"/>
          <p:cNvSpPr>
            <a:spLocks noGrp="1"/>
          </p:cNvSpPr>
          <p:nvPr>
            <p:ph idx="1"/>
          </p:nvPr>
        </p:nvSpPr>
        <p:spPr>
          <a:xfrm>
            <a:off x="304800" y="1600200"/>
            <a:ext cx="8305800" cy="5029200"/>
          </a:xfrm>
        </p:spPr>
        <p:txBody>
          <a:bodyPr>
            <a:normAutofit fontScale="55000" lnSpcReduction="20000"/>
          </a:bodyPr>
          <a:lstStyle/>
          <a:p>
            <a:pPr>
              <a:buNone/>
            </a:pPr>
            <a:r>
              <a:rPr lang="en-US" dirty="0" smtClean="0">
                <a:latin typeface="Garamond" pitchFamily="18" charset="0"/>
              </a:rPr>
              <a:t>     </a:t>
            </a:r>
            <a:r>
              <a:rPr lang="en-US" sz="4000" dirty="0" smtClean="0">
                <a:latin typeface="Garamond" pitchFamily="18" charset="0"/>
              </a:rPr>
              <a:t>American </a:t>
            </a:r>
            <a:r>
              <a:rPr lang="en-US" sz="4000" dirty="0" smtClean="0">
                <a:latin typeface="Garamond" pitchFamily="18" charset="0"/>
              </a:rPr>
              <a:t>Evaluation Association. (2011). </a:t>
            </a:r>
            <a:r>
              <a:rPr lang="en-US" sz="4000" i="1" dirty="0" smtClean="0">
                <a:latin typeface="Garamond" pitchFamily="18" charset="0"/>
              </a:rPr>
              <a:t>American Evaluation Association Public Statement on Cultural Competence in Evaluation</a:t>
            </a:r>
            <a:r>
              <a:rPr lang="en-US" sz="4000" dirty="0" smtClean="0">
                <a:latin typeface="Garamond" pitchFamily="18" charset="0"/>
              </a:rPr>
              <a:t>. Fairhaven, MA: Author. Retrieved from </a:t>
            </a:r>
            <a:r>
              <a:rPr lang="en-US" sz="4000" u="sng" dirty="0" smtClean="0">
                <a:latin typeface="Garamond" pitchFamily="18" charset="0"/>
                <a:hlinkClick r:id="rId3"/>
              </a:rPr>
              <a:t>www.eval.org</a:t>
            </a:r>
            <a:r>
              <a:rPr lang="en-US" sz="4000" dirty="0" smtClean="0">
                <a:latin typeface="Garamond" pitchFamily="18" charset="0"/>
              </a:rPr>
              <a:t>.</a:t>
            </a:r>
          </a:p>
          <a:p>
            <a:endParaRPr lang="en-US" sz="4000" dirty="0" smtClean="0">
              <a:latin typeface="Garamond" pitchFamily="18" charset="0"/>
            </a:endParaRPr>
          </a:p>
          <a:p>
            <a:pPr>
              <a:buNone/>
            </a:pPr>
            <a:r>
              <a:rPr lang="en-US" sz="4000" dirty="0" smtClean="0">
                <a:latin typeface="Garamond" pitchFamily="18" charset="0"/>
              </a:rPr>
              <a:t>     Hammer</a:t>
            </a:r>
            <a:r>
              <a:rPr lang="en-US" sz="4000" dirty="0" smtClean="0">
                <a:latin typeface="Garamond" pitchFamily="18" charset="0"/>
              </a:rPr>
              <a:t>, M. R., Bennett, M. J., &amp; Wiseman, R. (2003). Measuring intercultural sensitivity: The intercultural development </a:t>
            </a:r>
            <a:r>
              <a:rPr lang="en-US" sz="4000" dirty="0" smtClean="0">
                <a:latin typeface="Garamond" pitchFamily="18" charset="0"/>
              </a:rPr>
              <a:t>inventory</a:t>
            </a:r>
            <a:r>
              <a:rPr lang="en-US" sz="4000" dirty="0" smtClean="0">
                <a:latin typeface="Garamond" pitchFamily="18" charset="0"/>
              </a:rPr>
              <a:t>. </a:t>
            </a:r>
            <a:r>
              <a:rPr lang="en-US" sz="4000" i="1" dirty="0" smtClean="0">
                <a:latin typeface="Garamond" pitchFamily="18" charset="0"/>
              </a:rPr>
              <a:t>International Journal of Intercultural Relations</a:t>
            </a:r>
            <a:r>
              <a:rPr lang="en-US" sz="4000" dirty="0" smtClean="0">
                <a:latin typeface="Garamond" pitchFamily="18" charset="0"/>
              </a:rPr>
              <a:t>, </a:t>
            </a:r>
            <a:r>
              <a:rPr lang="en-US" sz="4000" i="1" dirty="0" smtClean="0">
                <a:latin typeface="Garamond" pitchFamily="18" charset="0"/>
              </a:rPr>
              <a:t>27</a:t>
            </a:r>
            <a:r>
              <a:rPr lang="en-US" sz="4000" dirty="0" smtClean="0">
                <a:latin typeface="Garamond" pitchFamily="18" charset="0"/>
              </a:rPr>
              <a:t>(4), 421-443.</a:t>
            </a:r>
          </a:p>
          <a:p>
            <a:pPr>
              <a:buNone/>
            </a:pPr>
            <a:r>
              <a:rPr lang="en-US" sz="4000" dirty="0" smtClean="0">
                <a:latin typeface="Garamond" pitchFamily="18" charset="0"/>
              </a:rPr>
              <a:t> </a:t>
            </a:r>
          </a:p>
          <a:p>
            <a:pPr>
              <a:buNone/>
            </a:pPr>
            <a:r>
              <a:rPr lang="en-US" sz="4000" dirty="0" smtClean="0">
                <a:latin typeface="Garamond" pitchFamily="18" charset="0"/>
              </a:rPr>
              <a:t>      </a:t>
            </a:r>
            <a:r>
              <a:rPr lang="en-US" sz="4000" dirty="0" err="1" smtClean="0">
                <a:latin typeface="Garamond" pitchFamily="18" charset="0"/>
              </a:rPr>
              <a:t>Sammut</a:t>
            </a:r>
            <a:r>
              <a:rPr lang="en-US" sz="4000" dirty="0" smtClean="0">
                <a:latin typeface="Garamond" pitchFamily="18" charset="0"/>
              </a:rPr>
              <a:t>, G., </a:t>
            </a:r>
            <a:r>
              <a:rPr lang="en-US" sz="4000" dirty="0" err="1" smtClean="0">
                <a:latin typeface="Garamond" pitchFamily="18" charset="0"/>
              </a:rPr>
              <a:t>Daanen</a:t>
            </a:r>
            <a:r>
              <a:rPr lang="en-US" sz="4000" dirty="0" smtClean="0">
                <a:latin typeface="Garamond" pitchFamily="18" charset="0"/>
              </a:rPr>
              <a:t>, P., &amp; </a:t>
            </a:r>
            <a:r>
              <a:rPr lang="en-US" sz="4000" dirty="0" err="1" smtClean="0">
                <a:latin typeface="Garamond" pitchFamily="18" charset="0"/>
              </a:rPr>
              <a:t>Moghaddam</a:t>
            </a:r>
            <a:r>
              <a:rPr lang="en-US" sz="4000" dirty="0" smtClean="0">
                <a:latin typeface="Garamond" pitchFamily="18" charset="0"/>
              </a:rPr>
              <a:t>, F. M. (Eds</a:t>
            </a:r>
            <a:r>
              <a:rPr lang="en-US" sz="4000" dirty="0" smtClean="0">
                <a:latin typeface="Garamond" pitchFamily="18" charset="0"/>
              </a:rPr>
              <a:t>.) (2013</a:t>
            </a:r>
            <a:r>
              <a:rPr lang="en-US" sz="4000" dirty="0" smtClean="0">
                <a:latin typeface="Garamond" pitchFamily="18" charset="0"/>
              </a:rPr>
              <a:t>). </a:t>
            </a:r>
            <a:r>
              <a:rPr lang="en-US" sz="4000" i="1" dirty="0" smtClean="0">
                <a:latin typeface="Garamond" pitchFamily="18" charset="0"/>
              </a:rPr>
              <a:t>Understanding the Self and Others: Explorations in </a:t>
            </a:r>
            <a:r>
              <a:rPr lang="en-US" sz="4000" i="1" dirty="0" err="1" smtClean="0">
                <a:latin typeface="Garamond" pitchFamily="18" charset="0"/>
              </a:rPr>
              <a:t>Intersubjectivity</a:t>
            </a:r>
            <a:r>
              <a:rPr lang="en-US" sz="4000" i="1" dirty="0" smtClean="0">
                <a:latin typeface="Garamond" pitchFamily="18" charset="0"/>
              </a:rPr>
              <a:t> </a:t>
            </a:r>
            <a:r>
              <a:rPr lang="en-US" sz="4000" i="1" dirty="0" smtClean="0">
                <a:latin typeface="Garamond" pitchFamily="18" charset="0"/>
              </a:rPr>
              <a:t>and </a:t>
            </a:r>
            <a:r>
              <a:rPr lang="en-US" sz="4000" i="1" dirty="0" err="1" smtClean="0">
                <a:latin typeface="Garamond" pitchFamily="18" charset="0"/>
              </a:rPr>
              <a:t>Interobjectivity</a:t>
            </a:r>
            <a:r>
              <a:rPr lang="en-US" sz="4000" dirty="0" smtClean="0">
                <a:latin typeface="Garamond" pitchFamily="18" charset="0"/>
              </a:rPr>
              <a:t>. </a:t>
            </a:r>
            <a:r>
              <a:rPr lang="en-US" sz="4000" dirty="0" err="1" smtClean="0">
                <a:latin typeface="Garamond" pitchFamily="18" charset="0"/>
              </a:rPr>
              <a:t>Routledge</a:t>
            </a:r>
            <a:r>
              <a:rPr lang="en-US" sz="4000" dirty="0" smtClean="0">
                <a:latin typeface="Garamond" pitchFamily="18" charset="0"/>
              </a:rPr>
              <a:t>.</a:t>
            </a:r>
          </a:p>
          <a:p>
            <a:pPr>
              <a:buNone/>
            </a:pPr>
            <a:r>
              <a:rPr lang="en-US" sz="4000" dirty="0" smtClean="0">
                <a:latin typeface="Garamond" pitchFamily="18" charset="0"/>
              </a:rPr>
              <a:t> </a:t>
            </a:r>
          </a:p>
          <a:p>
            <a:pPr>
              <a:buNone/>
            </a:pPr>
            <a:r>
              <a:rPr lang="en-US" sz="4000" dirty="0" smtClean="0">
                <a:latin typeface="Garamond" pitchFamily="18" charset="0"/>
              </a:rPr>
              <a:t>     </a:t>
            </a:r>
            <a:r>
              <a:rPr lang="en-US" sz="4000" dirty="0" err="1" smtClean="0">
                <a:latin typeface="Garamond" pitchFamily="18" charset="0"/>
              </a:rPr>
              <a:t>SenGupta</a:t>
            </a:r>
            <a:r>
              <a:rPr lang="en-US" sz="4000" dirty="0" smtClean="0">
                <a:latin typeface="Garamond" pitchFamily="18" charset="0"/>
              </a:rPr>
              <a:t>, S., Hopson, R. and Thompson-Robinson, M. (2004), Cultural competence in evaluation: An overview. New Directions for Evaluation, 2004: 5–19. </a:t>
            </a:r>
            <a:r>
              <a:rPr lang="en-US" sz="4000" dirty="0" err="1" smtClean="0">
                <a:latin typeface="Garamond" pitchFamily="18" charset="0"/>
              </a:rPr>
              <a:t>doi</a:t>
            </a:r>
            <a:r>
              <a:rPr lang="en-US" sz="4000" dirty="0" smtClean="0">
                <a:latin typeface="Garamond" pitchFamily="18" charset="0"/>
              </a:rPr>
              <a:t>: 10.1002/ev.112</a:t>
            </a:r>
          </a:p>
          <a:p>
            <a:pPr>
              <a:buNone/>
            </a:pPr>
            <a:r>
              <a:rPr lang="en-US" dirty="0" smtClean="0">
                <a:latin typeface="Garamond" pitchFamily="18" charset="0"/>
              </a:rPr>
              <a:t> </a:t>
            </a:r>
          </a:p>
          <a:p>
            <a:endParaRPr lang="en-US" dirty="0"/>
          </a:p>
        </p:txBody>
      </p:sp>
      <p:sp>
        <p:nvSpPr>
          <p:cNvPr id="9" name="Rectangle 8"/>
          <p:cNvSpPr/>
          <p:nvPr/>
        </p:nvSpPr>
        <p:spPr>
          <a:xfrm>
            <a:off x="762000" y="457200"/>
            <a:ext cx="6553200" cy="769441"/>
          </a:xfrm>
          <a:prstGeom prst="rect">
            <a:avLst/>
          </a:prstGeom>
        </p:spPr>
        <p:txBody>
          <a:bodyPr wrap="square">
            <a:spAutoFit/>
          </a:bodyPr>
          <a:lstStyle/>
          <a:p>
            <a:pPr algn="ctr"/>
            <a:r>
              <a:rPr lang="en-US" sz="4400" dirty="0" smtClean="0">
                <a:latin typeface="Garamond" pitchFamily="18" charset="0"/>
              </a:rPr>
              <a:t>Resources</a:t>
            </a:r>
            <a:endParaRPr lang="en-US" sz="4400" dirty="0" smtClean="0">
              <a:latin typeface="Garamond" pitchFamily="18" charset="0"/>
            </a:endParaRPr>
          </a:p>
        </p:txBody>
      </p:sp>
      <p:sp>
        <p:nvSpPr>
          <p:cNvPr id="10" name="TextBox 9"/>
          <p:cNvSpPr txBox="1"/>
          <p:nvPr/>
        </p:nvSpPr>
        <p:spPr>
          <a:xfrm>
            <a:off x="609600" y="1524001"/>
            <a:ext cx="4572000" cy="784830"/>
          </a:xfrm>
          <a:prstGeom prst="rect">
            <a:avLst/>
          </a:prstGeom>
          <a:noFill/>
        </p:spPr>
        <p:txBody>
          <a:bodyPr wrap="square" rtlCol="0">
            <a:spAutoFit/>
          </a:bodyPr>
          <a:lstStyle/>
          <a:p>
            <a:pPr lvl="0"/>
            <a:endParaRPr lang="en-US" sz="2250" dirty="0" smtClean="0">
              <a:latin typeface="Garamond" pitchFamily="18" charset="0"/>
            </a:endParaRPr>
          </a:p>
          <a:p>
            <a:endParaRPr lang="en-US" sz="2250" dirty="0">
              <a:latin typeface="Garamond" pitchFamily="18" charset="0"/>
            </a:endParaRPr>
          </a:p>
        </p:txBody>
      </p:sp>
      <p:pic>
        <p:nvPicPr>
          <p:cNvPr id="8" name="Content Placeholder 3" descr="aea_square_logo.jpg"/>
          <p:cNvPicPr>
            <a:picLocks noChangeAspect="1"/>
          </p:cNvPicPr>
          <p:nvPr/>
        </p:nvPicPr>
        <p:blipFill>
          <a:blip r:embed="rId4"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000" dirty="0" smtClean="0">
                <a:latin typeface="Garamond" pitchFamily="18" charset="0"/>
              </a:rPr>
              <a:t>To investigate the concept of Cultural Competence in Evaluation, drawing from the Developmental Model of Intercultural Sensitivity. </a:t>
            </a:r>
          </a:p>
        </p:txBody>
      </p:sp>
      <p:sp>
        <p:nvSpPr>
          <p:cNvPr id="4" name="Title 1"/>
          <p:cNvSpPr>
            <a:spLocks noGrp="1"/>
          </p:cNvSpPr>
          <p:nvPr>
            <p:ph type="title"/>
          </p:nvPr>
        </p:nvSpPr>
        <p:spPr/>
        <p:txBody>
          <a:bodyPr/>
          <a:lstStyle/>
          <a:p>
            <a:r>
              <a:rPr lang="en-US" dirty="0" smtClean="0">
                <a:latin typeface="Garamond" pitchFamily="18" charset="0"/>
              </a:rPr>
              <a:t>Workshop Purpose</a:t>
            </a:r>
            <a:endParaRPr lang="en-US" dirty="0">
              <a:latin typeface="Garamond" pitchFamily="18" charset="0"/>
            </a:endParaRPr>
          </a:p>
        </p:txBody>
      </p:sp>
      <p:pic>
        <p:nvPicPr>
          <p:cNvPr id="5"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pic>
        <p:nvPicPr>
          <p:cNvPr id="11265" name="Picture 1"/>
          <p:cNvPicPr>
            <a:picLocks noChangeAspect="1" noChangeArrowheads="1"/>
          </p:cNvPicPr>
          <p:nvPr/>
        </p:nvPicPr>
        <p:blipFill>
          <a:blip r:embed="rId4" cstate="print"/>
          <a:srcRect/>
          <a:stretch>
            <a:fillRect/>
          </a:stretch>
        </p:blipFill>
        <p:spPr bwMode="auto">
          <a:xfrm>
            <a:off x="5400230" y="3124200"/>
            <a:ext cx="3134170" cy="3353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Garamond" pitchFamily="18" charset="0"/>
              </a:rPr>
              <a:t>AEA Public Statement on </a:t>
            </a:r>
            <a:br>
              <a:rPr lang="en-US" dirty="0" smtClean="0">
                <a:latin typeface="Garamond" pitchFamily="18" charset="0"/>
              </a:rPr>
            </a:br>
            <a:r>
              <a:rPr lang="en-US" dirty="0" smtClean="0">
                <a:latin typeface="Garamond" pitchFamily="18" charset="0"/>
              </a:rPr>
              <a:t>Cultural Competence in Evaluation</a:t>
            </a:r>
            <a:endParaRPr lang="en-US" dirty="0">
              <a:latin typeface="Garamond" pitchFamily="18" charset="0"/>
            </a:endParaRPr>
          </a:p>
        </p:txBody>
      </p:sp>
      <p:sp>
        <p:nvSpPr>
          <p:cNvPr id="5" name="Content Placeholder 4"/>
          <p:cNvSpPr>
            <a:spLocks noGrp="1"/>
          </p:cNvSpPr>
          <p:nvPr>
            <p:ph sz="half" idx="1"/>
          </p:nvPr>
        </p:nvSpPr>
        <p:spPr>
          <a:xfrm>
            <a:off x="457200" y="1600200"/>
            <a:ext cx="4114800" cy="5029200"/>
          </a:xfrm>
        </p:spPr>
        <p:txBody>
          <a:bodyPr>
            <a:normAutofit/>
          </a:bodyPr>
          <a:lstStyle/>
          <a:p>
            <a:pPr lvl="0">
              <a:lnSpc>
                <a:spcPct val="90000"/>
              </a:lnSpc>
              <a:defRPr/>
            </a:pPr>
            <a:r>
              <a:rPr lang="en-US" sz="2500" dirty="0" smtClean="0">
                <a:latin typeface="Garamond" pitchFamily="18" charset="0"/>
              </a:rPr>
              <a:t>AEA Diversity Committee</a:t>
            </a:r>
            <a:r>
              <a:rPr lang="en-US" sz="2000" dirty="0" smtClean="0">
                <a:latin typeface="Garamond" pitchFamily="18" charset="0"/>
              </a:rPr>
              <a:t> </a:t>
            </a:r>
          </a:p>
          <a:p>
            <a:pPr lvl="0">
              <a:lnSpc>
                <a:spcPct val="90000"/>
              </a:lnSpc>
              <a:buNone/>
              <a:defRPr/>
            </a:pPr>
            <a:r>
              <a:rPr lang="en-US" sz="2500" dirty="0" smtClean="0">
                <a:latin typeface="Garamond" pitchFamily="18" charset="0"/>
              </a:rPr>
              <a:t>	Task Force on Cultural Competence in Evaluation</a:t>
            </a:r>
          </a:p>
          <a:p>
            <a:pPr lvl="0">
              <a:lnSpc>
                <a:spcPct val="90000"/>
              </a:lnSpc>
              <a:buNone/>
              <a:defRPr/>
            </a:pPr>
            <a:endParaRPr lang="en-US" sz="2500" dirty="0" smtClean="0">
              <a:latin typeface="Garamond" pitchFamily="18" charset="0"/>
            </a:endParaRPr>
          </a:p>
          <a:p>
            <a:pPr lvl="0">
              <a:lnSpc>
                <a:spcPct val="90000"/>
              </a:lnSpc>
              <a:defRPr/>
            </a:pPr>
            <a:r>
              <a:rPr lang="en-US" sz="2500" dirty="0" smtClean="0">
                <a:latin typeface="Garamond" pitchFamily="18" charset="0"/>
              </a:rPr>
              <a:t>Building Diversity Initiative (BDI) Recommendation #10</a:t>
            </a:r>
          </a:p>
          <a:p>
            <a:pPr lvl="1">
              <a:lnSpc>
                <a:spcPct val="90000"/>
              </a:lnSpc>
              <a:defRPr/>
            </a:pPr>
            <a:r>
              <a:rPr lang="en-US" dirty="0" smtClean="0">
                <a:latin typeface="Garamond" pitchFamily="18" charset="0"/>
              </a:rPr>
              <a:t>Engage in a public education campaign to emphasize the importance of cultural context and diversity in evaluation for evaluation seeking institutions</a:t>
            </a:r>
            <a:r>
              <a:rPr lang="en-US" sz="2800" dirty="0" smtClean="0">
                <a:latin typeface="Garamond" pitchFamily="18" charset="0"/>
              </a:rPr>
              <a:t> </a:t>
            </a:r>
            <a:endParaRPr lang="en-US" sz="2100" dirty="0" smtClean="0">
              <a:latin typeface="Garamond" pitchFamily="18" charset="0"/>
            </a:endParaRPr>
          </a:p>
          <a:p>
            <a:pPr>
              <a:buNone/>
            </a:pPr>
            <a:endParaRPr lang="en-US" sz="2000" dirty="0" smtClean="0">
              <a:latin typeface="Garamond" pitchFamily="18" charset="0"/>
            </a:endParaRPr>
          </a:p>
          <a:p>
            <a:endParaRPr lang="en-US" sz="2000" dirty="0">
              <a:latin typeface="Garamond" pitchFamily="18" charset="0"/>
            </a:endParaRPr>
          </a:p>
        </p:txBody>
      </p:sp>
      <p:graphicFrame>
        <p:nvGraphicFramePr>
          <p:cNvPr id="1027" name="Object 3"/>
          <p:cNvGraphicFramePr>
            <a:graphicFrameLocks noChangeAspect="1"/>
          </p:cNvGraphicFramePr>
          <p:nvPr/>
        </p:nvGraphicFramePr>
        <p:xfrm>
          <a:off x="5105400" y="1575954"/>
          <a:ext cx="3467100" cy="5053446"/>
        </p:xfrm>
        <a:graphic>
          <a:graphicData uri="http://schemas.openxmlformats.org/presentationml/2006/ole">
            <p:oleObj spid="_x0000_s1027" name="Acrobat Document" r:id="rId4" imgW="3771900" imgH="5829300" progId="AcroExch.Document.7">
              <p:embed/>
            </p:oleObj>
          </a:graphicData>
        </a:graphic>
      </p:graphicFrame>
      <p:cxnSp>
        <p:nvCxnSpPr>
          <p:cNvPr id="6" name="Straight Connector 5"/>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8"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a:xfrm>
            <a:off x="762001" y="2514601"/>
            <a:ext cx="2895600" cy="327659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uLnTx/>
                <a:uFillTx/>
                <a:latin typeface="Garamond" pitchFamily="18" charset="0"/>
              </a:rPr>
              <a:t>Relevance</a:t>
            </a:r>
            <a:r>
              <a:rPr kumimoji="0" lang="en-US" sz="3600" b="0" i="0" u="none" strike="noStrike" kern="1200" cap="none" spc="0" normalizeH="0" noProof="0" dirty="0" smtClean="0">
                <a:ln>
                  <a:noFill/>
                </a:ln>
                <a:solidFill>
                  <a:schemeClr val="tx1"/>
                </a:solidFill>
                <a:effectLst/>
                <a:uLnTx/>
                <a:uFillTx/>
                <a:latin typeface="Garamond"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Garamond"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smtClean="0">
                <a:latin typeface="Garamond" pitchFamily="18" charset="0"/>
              </a:rPr>
              <a:t>Purpose</a:t>
            </a:r>
            <a:endParaRPr kumimoji="0" lang="en-US" sz="3600" b="0" i="0" u="none" strike="noStrike" kern="1200" cap="none" spc="0" normalizeH="0" baseline="0" noProof="0" dirty="0" smtClean="0">
              <a:ln>
                <a:noFill/>
              </a:ln>
              <a:solidFill>
                <a:schemeClr val="tx1"/>
              </a:solidFill>
              <a:effectLst/>
              <a:uLnTx/>
              <a:uFillTx/>
              <a:latin typeface="Garamond"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Garamond" pitchFamily="18" charset="0"/>
            </a:endParaRPr>
          </a:p>
        </p:txBody>
      </p:sp>
      <p:pic>
        <p:nvPicPr>
          <p:cNvPr id="9"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sp>
        <p:nvSpPr>
          <p:cNvPr id="12" name="Title 3"/>
          <p:cNvSpPr>
            <a:spLocks noGrp="1"/>
          </p:cNvSpPr>
          <p:nvPr>
            <p:ph type="title"/>
          </p:nvPr>
        </p:nvSpPr>
        <p:spPr>
          <a:xfrm>
            <a:off x="152400" y="274638"/>
            <a:ext cx="8229600" cy="1143000"/>
          </a:xfrm>
        </p:spPr>
        <p:txBody>
          <a:bodyPr>
            <a:noAutofit/>
          </a:bodyPr>
          <a:lstStyle/>
          <a:p>
            <a:r>
              <a:rPr lang="en-US" sz="4000" dirty="0" smtClean="0">
                <a:latin typeface="Garamond" pitchFamily="18" charset="0"/>
              </a:rPr>
              <a:t>AEA Public Statement on </a:t>
            </a:r>
            <a:br>
              <a:rPr lang="en-US" sz="4000" dirty="0" smtClean="0">
                <a:latin typeface="Garamond" pitchFamily="18" charset="0"/>
              </a:rPr>
            </a:br>
            <a:r>
              <a:rPr lang="en-US" sz="4000" dirty="0" smtClean="0">
                <a:latin typeface="Garamond" pitchFamily="18" charset="0"/>
              </a:rPr>
              <a:t>Cultural Competence in Evaluation</a:t>
            </a:r>
            <a:endParaRPr lang="en-US" sz="4000" dirty="0">
              <a:latin typeface="Garamond" pitchFamily="18" charset="0"/>
            </a:endParaRPr>
          </a:p>
        </p:txBody>
      </p:sp>
      <p:pic>
        <p:nvPicPr>
          <p:cNvPr id="36866" name="Picture 2" descr="http://blog.aidsetc.org/sites/blog.aidsetc.org/files/cultural%20comptenecy%20image%20for%20Goulda%20blog.JPG"/>
          <p:cNvPicPr>
            <a:picLocks noChangeAspect="1" noChangeArrowheads="1"/>
          </p:cNvPicPr>
          <p:nvPr/>
        </p:nvPicPr>
        <p:blipFill>
          <a:blip r:embed="rId4" cstate="print"/>
          <a:srcRect/>
          <a:stretch>
            <a:fillRect/>
          </a:stretch>
        </p:blipFill>
        <p:spPr bwMode="auto">
          <a:xfrm>
            <a:off x="3810000" y="1447800"/>
            <a:ext cx="5334000"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latin typeface="Garamond" pitchFamily="18" charset="0"/>
              </a:rPr>
              <a:t>Defining Cultural Competence</a:t>
            </a:r>
            <a:endParaRPr lang="en-US" dirty="0">
              <a:latin typeface="Garamond" pitchFamily="18" charset="0"/>
            </a:endParaRPr>
          </a:p>
        </p:txBody>
      </p:sp>
      <p:sp>
        <p:nvSpPr>
          <p:cNvPr id="6" name="Content Placeholder 5"/>
          <p:cNvSpPr>
            <a:spLocks noGrp="1"/>
          </p:cNvSpPr>
          <p:nvPr>
            <p:ph sz="half" idx="1"/>
          </p:nvPr>
        </p:nvSpPr>
        <p:spPr>
          <a:xfrm>
            <a:off x="0" y="1981200"/>
            <a:ext cx="3886200" cy="3962400"/>
          </a:xfrm>
        </p:spPr>
        <p:txBody>
          <a:bodyPr>
            <a:normAutofit/>
          </a:bodyPr>
          <a:lstStyle/>
          <a:p>
            <a:pPr>
              <a:buNone/>
            </a:pPr>
            <a:r>
              <a:rPr lang="en-US" dirty="0" smtClean="0">
                <a:latin typeface="Garamond" pitchFamily="18" charset="0"/>
              </a:rPr>
              <a:t> </a:t>
            </a:r>
            <a:r>
              <a:rPr lang="en-US" sz="3200" dirty="0" smtClean="0">
                <a:latin typeface="Garamond" pitchFamily="18" charset="0"/>
              </a:rPr>
              <a:t> “Cultural competence is not a state at which one arrives; rather, it is a process of learning, unlearning, and relearning.” </a:t>
            </a:r>
          </a:p>
          <a:p>
            <a:endParaRPr lang="en-US" dirty="0">
              <a:latin typeface="Garamond" pitchFamily="18" charset="0"/>
            </a:endParaRPr>
          </a:p>
        </p:txBody>
      </p:sp>
      <p:cxnSp>
        <p:nvCxnSpPr>
          <p:cNvPr id="8" name="Straight Connector 7"/>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pic>
        <p:nvPicPr>
          <p:cNvPr id="10" name="Content Placeholder 3" descr="aea_square_logo.jpg"/>
          <p:cNvPicPr>
            <a:picLocks noChangeAspect="1"/>
          </p:cNvPicPr>
          <p:nvPr/>
        </p:nvPicPr>
        <p:blipFill>
          <a:blip r:embed="rId3" cstate="print"/>
          <a:stretch>
            <a:fillRect/>
          </a:stretch>
        </p:blipFill>
        <p:spPr>
          <a:xfrm>
            <a:off x="7924800" y="381000"/>
            <a:ext cx="838200" cy="838200"/>
          </a:xfrm>
          <a:prstGeom prst="rect">
            <a:avLst/>
          </a:prstGeom>
          <a:ln>
            <a:noFill/>
          </a:ln>
          <a:effectLst>
            <a:outerShdw blurRad="292100" dist="139700" dir="2700000" algn="tl" rotWithShape="0">
              <a:srgbClr val="333333">
                <a:alpha val="65000"/>
              </a:srgbClr>
            </a:outerShdw>
          </a:effectLst>
        </p:spPr>
      </p:pic>
      <p:pic>
        <p:nvPicPr>
          <p:cNvPr id="32774" name="Picture 6" descr="http://t1.gstatic.com/images?q=tbn:ANd9GcTOj_NUjw0tWtlvgEu3T9KA7L_8_pxl6yagiFT295KequZZiMhr"/>
          <p:cNvPicPr>
            <a:picLocks noChangeAspect="1" noChangeArrowheads="1"/>
          </p:cNvPicPr>
          <p:nvPr/>
        </p:nvPicPr>
        <p:blipFill>
          <a:blip r:embed="rId4" cstate="print"/>
          <a:srcRect/>
          <a:stretch>
            <a:fillRect/>
          </a:stretch>
        </p:blipFill>
        <p:spPr bwMode="auto">
          <a:xfrm>
            <a:off x="3955725" y="1981200"/>
            <a:ext cx="5188275"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dirty="0" smtClean="0">
                <a:latin typeface="Garamond" pitchFamily="18" charset="0"/>
              </a:rPr>
              <a:t>Understanding the “Self”</a:t>
            </a:r>
            <a:endParaRPr lang="en-US" dirty="0">
              <a:latin typeface="Garamond" pitchFamily="18" charset="0"/>
            </a:endParaRPr>
          </a:p>
        </p:txBody>
      </p:sp>
      <p:sp>
        <p:nvSpPr>
          <p:cNvPr id="6" name="Content Placeholder 5"/>
          <p:cNvSpPr>
            <a:spLocks noGrp="1"/>
          </p:cNvSpPr>
          <p:nvPr>
            <p:ph idx="1"/>
          </p:nvPr>
        </p:nvSpPr>
        <p:spPr>
          <a:xfrm>
            <a:off x="457200" y="1600200"/>
            <a:ext cx="8229600" cy="4953000"/>
          </a:xfrm>
        </p:spPr>
        <p:txBody>
          <a:bodyPr>
            <a:normAutofit/>
          </a:bodyPr>
          <a:lstStyle/>
          <a:p>
            <a:pPr>
              <a:buNone/>
            </a:pPr>
            <a:r>
              <a:rPr lang="en-US" dirty="0" smtClean="0">
                <a:latin typeface="Garamond" pitchFamily="18" charset="0"/>
              </a:rPr>
              <a:t> “Cultural competence requires awareness of self, reflection on one’s own cultural position, awareness of others’ positions, and the ability to interact genuinely and respectfully with others” </a:t>
            </a:r>
            <a:endParaRPr lang="en-US" i="1" dirty="0" smtClean="0">
              <a:latin typeface="Garamond" pitchFamily="18" charset="0"/>
            </a:endParaRPr>
          </a:p>
          <a:p>
            <a:endParaRPr lang="en-US" dirty="0">
              <a:latin typeface="Garamond" pitchFamily="18" charset="0"/>
            </a:endParaRPr>
          </a:p>
        </p:txBody>
      </p:sp>
      <p:cxnSp>
        <p:nvCxnSpPr>
          <p:cNvPr id="8" name="Straight Connector 7"/>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pic>
        <p:nvPicPr>
          <p:cNvPr id="10"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pic>
        <p:nvPicPr>
          <p:cNvPr id="30722" name="Picture 2" descr="http://koigroup.com/wp-content/uploads/2011/07/faces.jpg"/>
          <p:cNvPicPr>
            <a:picLocks noChangeAspect="1" noChangeArrowheads="1"/>
          </p:cNvPicPr>
          <p:nvPr/>
        </p:nvPicPr>
        <p:blipFill>
          <a:blip r:embed="rId4" cstate="print"/>
          <a:srcRect/>
          <a:stretch>
            <a:fillRect/>
          </a:stretch>
        </p:blipFill>
        <p:spPr bwMode="auto">
          <a:xfrm>
            <a:off x="2108665" y="3657600"/>
            <a:ext cx="4596935"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700" dirty="0" smtClean="0">
                <a:latin typeface="Garamond" pitchFamily="18" charset="0"/>
              </a:rPr>
              <a:t>Developmental Model of </a:t>
            </a:r>
            <a:br>
              <a:rPr lang="en-US" sz="3700" dirty="0" smtClean="0">
                <a:latin typeface="Garamond" pitchFamily="18" charset="0"/>
              </a:rPr>
            </a:br>
            <a:r>
              <a:rPr lang="en-US" sz="3700" dirty="0" smtClean="0">
                <a:latin typeface="Garamond" pitchFamily="18" charset="0"/>
              </a:rPr>
              <a:t> Intercultural Sensitivity (DMIS) </a:t>
            </a:r>
            <a:r>
              <a:rPr lang="en-US" sz="3700" i="1" dirty="0" smtClean="0">
                <a:latin typeface="Garamond" pitchFamily="18" charset="0"/>
              </a:rPr>
              <a:t/>
            </a:r>
            <a:br>
              <a:rPr lang="en-US" sz="3700" i="1" dirty="0" smtClean="0">
                <a:latin typeface="Garamond" pitchFamily="18" charset="0"/>
              </a:rPr>
            </a:br>
            <a:endParaRPr lang="en-US" sz="3700" i="1" dirty="0">
              <a:latin typeface="Garamond" pitchFamily="18" charset="0"/>
            </a:endParaRPr>
          </a:p>
        </p:txBody>
      </p:sp>
      <p:sp>
        <p:nvSpPr>
          <p:cNvPr id="6" name="Content Placeholder 5"/>
          <p:cNvSpPr>
            <a:spLocks noGrp="1"/>
          </p:cNvSpPr>
          <p:nvPr>
            <p:ph idx="1"/>
          </p:nvPr>
        </p:nvSpPr>
        <p:spPr>
          <a:xfrm>
            <a:off x="457200" y="1600200"/>
            <a:ext cx="8229600" cy="4953000"/>
          </a:xfrm>
        </p:spPr>
        <p:txBody>
          <a:bodyPr>
            <a:normAutofit lnSpcReduction="10000"/>
          </a:bodyPr>
          <a:lstStyle/>
          <a:p>
            <a:r>
              <a:rPr lang="en-US" dirty="0" smtClean="0">
                <a:latin typeface="Garamond" pitchFamily="18" charset="0"/>
              </a:rPr>
              <a:t>The underlying assumption of the model is that as one's experience of cultural difference becomes more sophisticated, one's competence in intercultural relations potentially increases.</a:t>
            </a:r>
          </a:p>
          <a:p>
            <a:r>
              <a:rPr lang="en-US" dirty="0" smtClean="0">
                <a:latin typeface="Garamond" pitchFamily="18" charset="0"/>
              </a:rPr>
              <a:t>The first three DMIS stages are ethnocentric, meaning that one's own culture is experienced as central to reality in some way.</a:t>
            </a:r>
          </a:p>
          <a:p>
            <a:r>
              <a:rPr lang="en-US" dirty="0" smtClean="0">
                <a:latin typeface="Garamond" pitchFamily="18" charset="0"/>
              </a:rPr>
              <a:t>The second three DMIS stages are ethno-relative, meaning that one's own culture is experienced in the context of other cultures.</a:t>
            </a:r>
          </a:p>
          <a:p>
            <a:endParaRPr lang="en-US" dirty="0">
              <a:latin typeface="Garamond" pitchFamily="18" charset="0"/>
            </a:endParaRPr>
          </a:p>
        </p:txBody>
      </p:sp>
      <p:cxnSp>
        <p:nvCxnSpPr>
          <p:cNvPr id="8" name="Straight Connector 7"/>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pic>
        <p:nvPicPr>
          <p:cNvPr id="10"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ea_square_logo.jpg"/>
          <p:cNvPicPr>
            <a:picLocks noChangeAspect="1"/>
          </p:cNvPicPr>
          <p:nvPr/>
        </p:nvPicPr>
        <p:blipFill>
          <a:blip r:embed="rId3" cstate="print"/>
          <a:stretch>
            <a:fillRect/>
          </a:stretch>
        </p:blipFill>
        <p:spPr>
          <a:xfrm>
            <a:off x="7772400" y="228600"/>
            <a:ext cx="838200" cy="8382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685800" y="11430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8" name="Title 6"/>
          <p:cNvSpPr>
            <a:spLocks noGrp="1"/>
          </p:cNvSpPr>
          <p:nvPr>
            <p:ph type="title"/>
          </p:nvPr>
        </p:nvSpPr>
        <p:spPr>
          <a:xfrm>
            <a:off x="457200" y="0"/>
            <a:ext cx="8229600" cy="1143000"/>
          </a:xfrm>
        </p:spPr>
        <p:txBody>
          <a:bodyPr>
            <a:noAutofit/>
          </a:bodyPr>
          <a:lstStyle/>
          <a:p>
            <a:r>
              <a:rPr lang="en-US" dirty="0" smtClean="0">
                <a:latin typeface="Garamond" pitchFamily="18" charset="0"/>
              </a:rPr>
              <a:t>Ethnocentric</a:t>
            </a:r>
            <a:endParaRPr lang="en-US" sz="1800" i="1" dirty="0">
              <a:latin typeface="Garamond" pitchFamily="18" charset="0"/>
            </a:endParaRPr>
          </a:p>
        </p:txBody>
      </p:sp>
      <p:graphicFrame>
        <p:nvGraphicFramePr>
          <p:cNvPr id="11" name="Table 10"/>
          <p:cNvGraphicFramePr>
            <a:graphicFrameLocks noGrp="1"/>
          </p:cNvGraphicFramePr>
          <p:nvPr/>
        </p:nvGraphicFramePr>
        <p:xfrm>
          <a:off x="457200" y="3505200"/>
          <a:ext cx="2590800" cy="1268730"/>
        </p:xfrm>
        <a:graphic>
          <a:graphicData uri="http://schemas.openxmlformats.org/drawingml/2006/table">
            <a:tbl>
              <a:tblPr/>
              <a:tblGrid>
                <a:gridCol w="2590800"/>
              </a:tblGrid>
              <a:tr h="217948">
                <a:tc>
                  <a:txBody>
                    <a:bodyPr/>
                    <a:lstStyle/>
                    <a:p>
                      <a:pPr algn="ctr" fontAlgn="b"/>
                      <a:r>
                        <a:rPr lang="en-US" sz="1800" b="1" i="0" u="none" strike="noStrike" dirty="0">
                          <a:solidFill>
                            <a:srgbClr val="000000"/>
                          </a:solidFill>
                          <a:latin typeface="Garamond"/>
                        </a:rPr>
                        <a:t>Denial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848852">
                <a:tc>
                  <a:txBody>
                    <a:bodyPr/>
                    <a:lstStyle/>
                    <a:p>
                      <a:pPr algn="l" fontAlgn="t"/>
                      <a:r>
                        <a:rPr lang="en-US" sz="1600" b="0" i="0" u="none" strike="noStrike" dirty="0">
                          <a:solidFill>
                            <a:srgbClr val="000000"/>
                          </a:solidFill>
                          <a:latin typeface="Garamond"/>
                        </a:rPr>
                        <a:t>My cultural </a:t>
                      </a:r>
                      <a:r>
                        <a:rPr lang="en-US" sz="1600" b="0" i="0" u="none" strike="noStrike" dirty="0" smtClean="0">
                          <a:solidFill>
                            <a:srgbClr val="000000"/>
                          </a:solidFill>
                          <a:latin typeface="Garamond"/>
                        </a:rPr>
                        <a:t>experience </a:t>
                      </a:r>
                      <a:r>
                        <a:rPr lang="en-US" sz="1600" b="0" i="0" u="none" strike="noStrike" dirty="0">
                          <a:solidFill>
                            <a:srgbClr val="000000"/>
                          </a:solidFill>
                          <a:latin typeface="Garamond"/>
                        </a:rPr>
                        <a:t>is the only one that is real and valid. There is little to no thought of "other"</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Picture 2" descr="http://westernrifleshooters.files.wordpress.com/2011/06/denial.gif"/>
          <p:cNvPicPr>
            <a:picLocks noChangeAspect="1" noChangeArrowheads="1"/>
          </p:cNvPicPr>
          <p:nvPr/>
        </p:nvPicPr>
        <p:blipFill>
          <a:blip r:embed="rId4" cstate="print"/>
          <a:srcRect/>
          <a:stretch>
            <a:fillRect/>
          </a:stretch>
        </p:blipFill>
        <p:spPr bwMode="auto">
          <a:xfrm>
            <a:off x="457200" y="1295400"/>
            <a:ext cx="2590800" cy="2133600"/>
          </a:xfrm>
          <a:prstGeom prst="rect">
            <a:avLst/>
          </a:prstGeom>
          <a:noFill/>
        </p:spPr>
      </p:pic>
      <p:sp>
        <p:nvSpPr>
          <p:cNvPr id="18" name="Rectangle 17"/>
          <p:cNvSpPr/>
          <p:nvPr/>
        </p:nvSpPr>
        <p:spPr>
          <a:xfrm>
            <a:off x="457200" y="4889718"/>
            <a:ext cx="2590800" cy="1815882"/>
          </a:xfrm>
          <a:prstGeom prst="rect">
            <a:avLst/>
          </a:prstGeom>
          <a:ln>
            <a:solidFill>
              <a:schemeClr val="tx1"/>
            </a:solidFill>
          </a:ln>
        </p:spPr>
        <p:txBody>
          <a:bodyPr wrap="square">
            <a:spAutoFit/>
          </a:bodyPr>
          <a:lstStyle/>
          <a:p>
            <a:r>
              <a:rPr lang="en-US" sz="1400" dirty="0" smtClean="0">
                <a:latin typeface="Garamond" pitchFamily="18" charset="0"/>
              </a:rPr>
              <a:t>• “All big cities are the same-lots of buildings, too many cars, McDonalds.” </a:t>
            </a:r>
          </a:p>
          <a:p>
            <a:r>
              <a:rPr lang="en-US" sz="1400" dirty="0" smtClean="0">
                <a:latin typeface="Garamond" pitchFamily="18" charset="0"/>
              </a:rPr>
              <a:t>• “With my experience, I can be successful in any culture without any special effort.” </a:t>
            </a:r>
          </a:p>
          <a:p>
            <a:r>
              <a:rPr lang="en-US" sz="1400" dirty="0" smtClean="0">
                <a:latin typeface="Garamond" pitchFamily="18" charset="0"/>
              </a:rPr>
              <a:t>• “I never experience culture shock.”</a:t>
            </a:r>
          </a:p>
        </p:txBody>
      </p:sp>
      <p:graphicFrame>
        <p:nvGraphicFramePr>
          <p:cNvPr id="19" name="Table 18"/>
          <p:cNvGraphicFramePr>
            <a:graphicFrameLocks noGrp="1"/>
          </p:cNvGraphicFramePr>
          <p:nvPr/>
        </p:nvGraphicFramePr>
        <p:xfrm>
          <a:off x="3276600" y="3505200"/>
          <a:ext cx="2590800" cy="1298330"/>
        </p:xfrm>
        <a:graphic>
          <a:graphicData uri="http://schemas.openxmlformats.org/drawingml/2006/table">
            <a:tbl>
              <a:tblPr/>
              <a:tblGrid>
                <a:gridCol w="2590800"/>
              </a:tblGrid>
              <a:tr h="280915">
                <a:tc>
                  <a:txBody>
                    <a:bodyPr/>
                    <a:lstStyle/>
                    <a:p>
                      <a:pPr algn="ctr" fontAlgn="b"/>
                      <a:r>
                        <a:rPr lang="en-US" sz="1800" b="1" i="0" u="none" strike="noStrike" dirty="0">
                          <a:solidFill>
                            <a:srgbClr val="000000"/>
                          </a:solidFill>
                          <a:latin typeface="Garamond"/>
                        </a:rPr>
                        <a:t>Defense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14485">
                <a:tc>
                  <a:txBody>
                    <a:bodyPr/>
                    <a:lstStyle/>
                    <a:p>
                      <a:pPr algn="l" fontAlgn="t"/>
                      <a:r>
                        <a:rPr lang="en-US" sz="1600" b="0" i="0" u="none" strike="noStrike" dirty="0">
                          <a:solidFill>
                            <a:srgbClr val="000000"/>
                          </a:solidFill>
                          <a:latin typeface="Garamond"/>
                        </a:rPr>
                        <a:t>"We" are superior" and "they" are </a:t>
                      </a:r>
                      <a:r>
                        <a:rPr lang="en-US" sz="1600" b="0" i="0" u="none" strike="noStrike" dirty="0" smtClean="0">
                          <a:solidFill>
                            <a:srgbClr val="000000"/>
                          </a:solidFill>
                          <a:latin typeface="Garamond"/>
                        </a:rPr>
                        <a:t>inferiors</a:t>
                      </a:r>
                      <a:r>
                        <a:rPr lang="en-US" sz="1600" b="0" i="0" u="none" strike="noStrike" dirty="0">
                          <a:solidFill>
                            <a:srgbClr val="000000"/>
                          </a:solidFill>
                          <a:latin typeface="Garamond"/>
                        </a:rPr>
                        <a:t>. One feels threatened and is highly critical.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 name="Picture 4" descr="https://encrypted-tbn3.gstatic.com/images?q=tbn:ANd9GcTAGpGO0phuXMIvysxNPEpBuhJQ8EsBOideItForZ5FotCUPKJSkg"/>
          <p:cNvPicPr>
            <a:picLocks noChangeAspect="1" noChangeArrowheads="1"/>
          </p:cNvPicPr>
          <p:nvPr/>
        </p:nvPicPr>
        <p:blipFill>
          <a:blip r:embed="rId5" cstate="print"/>
          <a:srcRect/>
          <a:stretch>
            <a:fillRect/>
          </a:stretch>
        </p:blipFill>
        <p:spPr bwMode="auto">
          <a:xfrm>
            <a:off x="3276600" y="1295400"/>
            <a:ext cx="2590800" cy="2133600"/>
          </a:xfrm>
          <a:prstGeom prst="rect">
            <a:avLst/>
          </a:prstGeom>
          <a:noFill/>
        </p:spPr>
      </p:pic>
      <p:sp>
        <p:nvSpPr>
          <p:cNvPr id="21" name="Rectangle 20"/>
          <p:cNvSpPr/>
          <p:nvPr/>
        </p:nvSpPr>
        <p:spPr>
          <a:xfrm>
            <a:off x="3279648" y="4885944"/>
            <a:ext cx="2587752" cy="1819656"/>
          </a:xfrm>
          <a:prstGeom prst="rect">
            <a:avLst/>
          </a:prstGeom>
          <a:ln>
            <a:solidFill>
              <a:schemeClr val="tx1"/>
            </a:solidFill>
          </a:ln>
        </p:spPr>
        <p:txBody>
          <a:bodyPr wrap="square">
            <a:spAutoFit/>
          </a:bodyPr>
          <a:lstStyle/>
          <a:p>
            <a:r>
              <a:rPr lang="en-US" sz="1400" dirty="0" smtClean="0">
                <a:latin typeface="Garamond" pitchFamily="18" charset="0"/>
              </a:rPr>
              <a:t>• “I wish these people would just talk the way we do.”</a:t>
            </a:r>
          </a:p>
          <a:p>
            <a:r>
              <a:rPr lang="en-US" sz="1400" dirty="0" smtClean="0">
                <a:latin typeface="Garamond" pitchFamily="18" charset="0"/>
              </a:rPr>
              <a:t>• “These people don't value life the way we do.”</a:t>
            </a:r>
          </a:p>
          <a:p>
            <a:r>
              <a:rPr lang="en-US" sz="1400" dirty="0" smtClean="0">
                <a:latin typeface="Garamond" pitchFamily="18" charset="0"/>
              </a:rPr>
              <a:t>• “Boy, could we teach these people a lot of stuff.” </a:t>
            </a:r>
          </a:p>
          <a:p>
            <a:r>
              <a:rPr lang="en-US" sz="1400" dirty="0" smtClean="0">
                <a:latin typeface="Garamond" pitchFamily="18" charset="0"/>
              </a:rPr>
              <a:t>• “What a sexist society!”</a:t>
            </a:r>
          </a:p>
        </p:txBody>
      </p:sp>
      <p:graphicFrame>
        <p:nvGraphicFramePr>
          <p:cNvPr id="22" name="Table 21"/>
          <p:cNvGraphicFramePr>
            <a:graphicFrameLocks noGrp="1"/>
          </p:cNvGraphicFramePr>
          <p:nvPr/>
        </p:nvGraphicFramePr>
        <p:xfrm>
          <a:off x="6096000" y="3505201"/>
          <a:ext cx="2514600" cy="1296079"/>
        </p:xfrm>
        <a:graphic>
          <a:graphicData uri="http://schemas.openxmlformats.org/drawingml/2006/table">
            <a:tbl>
              <a:tblPr/>
              <a:tblGrid>
                <a:gridCol w="2514600"/>
              </a:tblGrid>
              <a:tr h="206965">
                <a:tc>
                  <a:txBody>
                    <a:bodyPr/>
                    <a:lstStyle/>
                    <a:p>
                      <a:pPr algn="ctr" fontAlgn="b"/>
                      <a:r>
                        <a:rPr lang="en-US" sz="1800" b="1" i="0" u="none" strike="noStrike" dirty="0">
                          <a:solidFill>
                            <a:srgbClr val="000000"/>
                          </a:solidFill>
                          <a:latin typeface="Garamond"/>
                        </a:rPr>
                        <a:t>Minimization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12234">
                <a:tc>
                  <a:txBody>
                    <a:bodyPr/>
                    <a:lstStyle/>
                    <a:p>
                      <a:pPr algn="l" fontAlgn="t"/>
                      <a:r>
                        <a:rPr lang="en-US" sz="1600" b="0" i="0" u="none" strike="noStrike" dirty="0">
                          <a:solidFill>
                            <a:srgbClr val="000000"/>
                          </a:solidFill>
                          <a:latin typeface="Garamond"/>
                        </a:rPr>
                        <a:t>Other cultures are trivialized or romanticized. One tends to deny </a:t>
                      </a:r>
                      <a:r>
                        <a:rPr lang="en-US" sz="1600" b="0" i="0" u="none" strike="noStrike" dirty="0" smtClean="0">
                          <a:solidFill>
                            <a:srgbClr val="000000"/>
                          </a:solidFill>
                          <a:latin typeface="Garamond"/>
                        </a:rPr>
                        <a:t>differences and </a:t>
                      </a:r>
                      <a:r>
                        <a:rPr lang="en-US" sz="1600" b="0" i="0" u="none" strike="noStrike" dirty="0">
                          <a:solidFill>
                            <a:srgbClr val="000000"/>
                          </a:solidFill>
                          <a:latin typeface="Garamond"/>
                        </a:rPr>
                        <a:t>only seek similarities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Rectangle 22"/>
          <p:cNvSpPr/>
          <p:nvPr/>
        </p:nvSpPr>
        <p:spPr>
          <a:xfrm>
            <a:off x="6096000" y="4876799"/>
            <a:ext cx="2587752" cy="1819656"/>
          </a:xfrm>
          <a:prstGeom prst="rect">
            <a:avLst/>
          </a:prstGeom>
          <a:ln>
            <a:solidFill>
              <a:schemeClr val="tx1"/>
            </a:solidFill>
          </a:ln>
        </p:spPr>
        <p:txBody>
          <a:bodyPr wrap="square">
            <a:spAutoFit/>
          </a:bodyPr>
          <a:lstStyle/>
          <a:p>
            <a:pPr lvl="0"/>
            <a:r>
              <a:rPr lang="en-US" sz="1400" dirty="0" smtClean="0">
                <a:latin typeface="Garamond" pitchFamily="18" charset="0"/>
              </a:rPr>
              <a:t>“Customs differ, of course, but when you really get to know them they're pretty much like us.” </a:t>
            </a:r>
          </a:p>
          <a:p>
            <a:pPr lvl="0"/>
            <a:r>
              <a:rPr lang="en-US" sz="1400" dirty="0" smtClean="0">
                <a:latin typeface="Garamond" pitchFamily="18" charset="0"/>
              </a:rPr>
              <a:t> “I have this intuitive sense of other people, no matter what their culture.”</a:t>
            </a:r>
          </a:p>
          <a:p>
            <a:pPr lvl="0"/>
            <a:r>
              <a:rPr lang="en-US" sz="1400" dirty="0" smtClean="0">
                <a:latin typeface="Garamond" pitchFamily="18" charset="0"/>
              </a:rPr>
              <a:t>  “It's a small world, after all!” </a:t>
            </a:r>
          </a:p>
        </p:txBody>
      </p:sp>
      <p:pic>
        <p:nvPicPr>
          <p:cNvPr id="24" name="Picture 10" descr="https://encrypted-tbn2.gstatic.com/images?q=tbn:ANd9GcQKJIW__q6xiu9QHHE6r12k4QKNc7ocAsGzusGPrYiC16WmV01D"/>
          <p:cNvPicPr>
            <a:picLocks noChangeAspect="1" noChangeArrowheads="1"/>
          </p:cNvPicPr>
          <p:nvPr/>
        </p:nvPicPr>
        <p:blipFill>
          <a:blip r:embed="rId6" cstate="print"/>
          <a:srcRect/>
          <a:stretch>
            <a:fillRect/>
          </a:stretch>
        </p:blipFill>
        <p:spPr bwMode="auto">
          <a:xfrm>
            <a:off x="6172200" y="1371600"/>
            <a:ext cx="25146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ea_square_logo.jpg"/>
          <p:cNvPicPr>
            <a:picLocks noChangeAspect="1"/>
          </p:cNvPicPr>
          <p:nvPr/>
        </p:nvPicPr>
        <p:blipFill>
          <a:blip r:embed="rId3" cstate="print"/>
          <a:stretch>
            <a:fillRect/>
          </a:stretch>
        </p:blipFill>
        <p:spPr>
          <a:xfrm>
            <a:off x="7772400" y="381000"/>
            <a:ext cx="838200" cy="838200"/>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685800" y="1371600"/>
            <a:ext cx="7924800" cy="0"/>
          </a:xfrm>
          <a:prstGeom prst="line">
            <a:avLst/>
          </a:prstGeom>
          <a:ln w="38100">
            <a:solidFill>
              <a:srgbClr val="7E0000"/>
            </a:solidFill>
          </a:ln>
        </p:spPr>
        <p:style>
          <a:lnRef idx="1">
            <a:schemeClr val="accent2"/>
          </a:lnRef>
          <a:fillRef idx="0">
            <a:schemeClr val="accent2"/>
          </a:fillRef>
          <a:effectRef idx="0">
            <a:schemeClr val="accent2"/>
          </a:effectRef>
          <a:fontRef idx="minor">
            <a:schemeClr val="tx1"/>
          </a:fontRef>
        </p:style>
      </p:cxnSp>
      <p:sp>
        <p:nvSpPr>
          <p:cNvPr id="8" name="Title 6"/>
          <p:cNvSpPr>
            <a:spLocks noGrp="1"/>
          </p:cNvSpPr>
          <p:nvPr>
            <p:ph type="title"/>
          </p:nvPr>
        </p:nvSpPr>
        <p:spPr/>
        <p:txBody>
          <a:bodyPr>
            <a:noAutofit/>
          </a:bodyPr>
          <a:lstStyle/>
          <a:p>
            <a:r>
              <a:rPr lang="en-US" dirty="0" err="1" smtClean="0">
                <a:latin typeface="Garamond" pitchFamily="18" charset="0"/>
              </a:rPr>
              <a:t>Ethnorelative</a:t>
            </a:r>
            <a:endParaRPr lang="en-US" sz="1800" i="1" dirty="0">
              <a:latin typeface="Garamond" pitchFamily="18" charset="0"/>
            </a:endParaRPr>
          </a:p>
        </p:txBody>
      </p:sp>
      <p:graphicFrame>
        <p:nvGraphicFramePr>
          <p:cNvPr id="14" name="Table 13"/>
          <p:cNvGraphicFramePr>
            <a:graphicFrameLocks noGrp="1"/>
          </p:cNvGraphicFramePr>
          <p:nvPr/>
        </p:nvGraphicFramePr>
        <p:xfrm>
          <a:off x="609600" y="3505200"/>
          <a:ext cx="2590800" cy="1287590"/>
        </p:xfrm>
        <a:graphic>
          <a:graphicData uri="http://schemas.openxmlformats.org/drawingml/2006/table">
            <a:tbl>
              <a:tblPr/>
              <a:tblGrid>
                <a:gridCol w="2590800"/>
              </a:tblGrid>
              <a:tr h="139255">
                <a:tc>
                  <a:txBody>
                    <a:bodyPr/>
                    <a:lstStyle/>
                    <a:p>
                      <a:pPr algn="ctr" fontAlgn="b"/>
                      <a:r>
                        <a:rPr lang="en-US" sz="1800" b="1" i="0" u="none" strike="noStrike" dirty="0">
                          <a:solidFill>
                            <a:srgbClr val="000000"/>
                          </a:solidFill>
                          <a:latin typeface="Garamond"/>
                        </a:rPr>
                        <a:t>Acceptance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03745">
                <a:tc>
                  <a:txBody>
                    <a:bodyPr/>
                    <a:lstStyle/>
                    <a:p>
                      <a:pPr algn="l" fontAlgn="t"/>
                      <a:r>
                        <a:rPr lang="en-US" sz="1600" b="0" i="0" u="none" strike="noStrike" dirty="0">
                          <a:solidFill>
                            <a:srgbClr val="000000"/>
                          </a:solidFill>
                          <a:latin typeface="Garamond"/>
                        </a:rPr>
                        <a:t>I accept but may not agree with other cultures. Generally, I am curious and respectful.</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3429000" y="3488939"/>
          <a:ext cx="2590800" cy="1311661"/>
        </p:xfrm>
        <a:graphic>
          <a:graphicData uri="http://schemas.openxmlformats.org/drawingml/2006/table">
            <a:tbl>
              <a:tblPr/>
              <a:tblGrid>
                <a:gridCol w="2590800"/>
              </a:tblGrid>
              <a:tr h="267583">
                <a:tc>
                  <a:txBody>
                    <a:bodyPr/>
                    <a:lstStyle/>
                    <a:p>
                      <a:pPr algn="ctr" fontAlgn="b"/>
                      <a:r>
                        <a:rPr lang="en-US" sz="1800" b="1" i="0" u="none" strike="noStrike" dirty="0">
                          <a:solidFill>
                            <a:srgbClr val="000000"/>
                          </a:solidFill>
                          <a:latin typeface="Garamond"/>
                        </a:rPr>
                        <a:t>Adaptation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27816">
                <a:tc>
                  <a:txBody>
                    <a:bodyPr/>
                    <a:lstStyle/>
                    <a:p>
                      <a:pPr algn="l" fontAlgn="t"/>
                      <a:r>
                        <a:rPr lang="en-US" sz="1600" b="0" i="0" u="none" strike="noStrike" dirty="0">
                          <a:solidFill>
                            <a:srgbClr val="000000"/>
                          </a:solidFill>
                          <a:latin typeface="Garamond"/>
                        </a:rPr>
                        <a:t>I "see" the world through different eyes and make intentional changes in my own behavior and values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6172201" y="3505201"/>
          <a:ext cx="2590800" cy="1296342"/>
        </p:xfrm>
        <a:graphic>
          <a:graphicData uri="http://schemas.openxmlformats.org/drawingml/2006/table">
            <a:tbl>
              <a:tblPr/>
              <a:tblGrid>
                <a:gridCol w="2590800"/>
              </a:tblGrid>
              <a:tr h="282902">
                <a:tc>
                  <a:txBody>
                    <a:bodyPr/>
                    <a:lstStyle/>
                    <a:p>
                      <a:pPr algn="ctr" fontAlgn="b"/>
                      <a:r>
                        <a:rPr lang="en-US" sz="1800" b="1" i="0" u="none" strike="noStrike" dirty="0">
                          <a:solidFill>
                            <a:srgbClr val="000000"/>
                          </a:solidFill>
                          <a:latin typeface="Garamond"/>
                        </a:rPr>
                        <a:t>Integration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012497">
                <a:tc>
                  <a:txBody>
                    <a:bodyPr/>
                    <a:lstStyle/>
                    <a:p>
                      <a:pPr algn="l" fontAlgn="t"/>
                      <a:r>
                        <a:rPr lang="en-US" sz="1600" b="0" i="0" u="none" strike="noStrike" dirty="0">
                          <a:solidFill>
                            <a:srgbClr val="000000"/>
                          </a:solidFill>
                          <a:latin typeface="Garamond"/>
                        </a:rPr>
                        <a:t>I easily move in and out of different </a:t>
                      </a:r>
                      <a:r>
                        <a:rPr lang="en-US" sz="1600" b="0" i="0" u="none" strike="noStrike" dirty="0" smtClean="0">
                          <a:solidFill>
                            <a:srgbClr val="000000"/>
                          </a:solidFill>
                          <a:latin typeface="Garamond"/>
                        </a:rPr>
                        <a:t>cultural worldviews.</a:t>
                      </a:r>
                      <a:endParaRPr lang="en-US" sz="1600" b="0" i="0" u="none" strike="noStrike" dirty="0">
                        <a:solidFill>
                          <a:srgbClr val="000000"/>
                        </a:solidFill>
                        <a:latin typeface="Garamond"/>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8" name="Picture 8" descr="http://lensyoga.com/sites/default/files/acceptance.jpg"/>
          <p:cNvPicPr>
            <a:picLocks noChangeAspect="1" noChangeArrowheads="1"/>
          </p:cNvPicPr>
          <p:nvPr/>
        </p:nvPicPr>
        <p:blipFill>
          <a:blip r:embed="rId4" cstate="print"/>
          <a:srcRect/>
          <a:stretch>
            <a:fillRect/>
          </a:stretch>
        </p:blipFill>
        <p:spPr bwMode="auto">
          <a:xfrm>
            <a:off x="685800" y="1447800"/>
            <a:ext cx="2514600" cy="2057400"/>
          </a:xfrm>
          <a:prstGeom prst="rect">
            <a:avLst/>
          </a:prstGeom>
          <a:noFill/>
        </p:spPr>
      </p:pic>
      <p:pic>
        <p:nvPicPr>
          <p:cNvPr id="19" name="Picture 12" descr="http://www.cartoonstock.com/lowres/hsc4603l.jpg"/>
          <p:cNvPicPr>
            <a:picLocks noChangeAspect="1" noChangeArrowheads="1"/>
          </p:cNvPicPr>
          <p:nvPr/>
        </p:nvPicPr>
        <p:blipFill>
          <a:blip r:embed="rId5" cstate="print"/>
          <a:srcRect/>
          <a:stretch>
            <a:fillRect/>
          </a:stretch>
        </p:blipFill>
        <p:spPr bwMode="auto">
          <a:xfrm>
            <a:off x="3505200" y="1524000"/>
            <a:ext cx="2362200" cy="1752600"/>
          </a:xfrm>
          <a:prstGeom prst="rect">
            <a:avLst/>
          </a:prstGeom>
          <a:noFill/>
        </p:spPr>
      </p:pic>
      <p:pic>
        <p:nvPicPr>
          <p:cNvPr id="20" name="Picture 16" descr="http://www.gazette.uwo.ca/.%2F2007%2F11%2F30%2Fpics%2F04a.jpg"/>
          <p:cNvPicPr>
            <a:picLocks noChangeAspect="1" noChangeArrowheads="1"/>
          </p:cNvPicPr>
          <p:nvPr/>
        </p:nvPicPr>
        <p:blipFill>
          <a:blip r:embed="rId6" cstate="print"/>
          <a:srcRect/>
          <a:stretch>
            <a:fillRect/>
          </a:stretch>
        </p:blipFill>
        <p:spPr bwMode="auto">
          <a:xfrm>
            <a:off x="6172200" y="1447801"/>
            <a:ext cx="2590800" cy="1828800"/>
          </a:xfrm>
          <a:prstGeom prst="rect">
            <a:avLst/>
          </a:prstGeom>
          <a:noFill/>
        </p:spPr>
      </p:pic>
      <p:sp>
        <p:nvSpPr>
          <p:cNvPr id="21" name="Rectangle 20"/>
          <p:cNvSpPr/>
          <p:nvPr/>
        </p:nvSpPr>
        <p:spPr>
          <a:xfrm>
            <a:off x="612648" y="4876800"/>
            <a:ext cx="2587752" cy="1819656"/>
          </a:xfrm>
          <a:prstGeom prst="rect">
            <a:avLst/>
          </a:prstGeom>
          <a:ln>
            <a:solidFill>
              <a:schemeClr val="tx1"/>
            </a:solidFill>
          </a:ln>
        </p:spPr>
        <p:txBody>
          <a:bodyPr>
            <a:spAutoFit/>
          </a:bodyPr>
          <a:lstStyle/>
          <a:p>
            <a:pPr lvl="0"/>
            <a:r>
              <a:rPr lang="en-US" sz="1400" dirty="0" smtClean="0">
                <a:latin typeface="Garamond" pitchFamily="18" charset="0"/>
              </a:rPr>
              <a:t>“The more difference the better-more difference equals more creative ideas!”</a:t>
            </a:r>
          </a:p>
          <a:p>
            <a:pPr lvl="0"/>
            <a:r>
              <a:rPr lang="en-US" sz="1400" dirty="0" smtClean="0">
                <a:latin typeface="Garamond" pitchFamily="18" charset="0"/>
              </a:rPr>
              <a:t>“The more cultures you know about, the better comparisons you can make.”</a:t>
            </a:r>
          </a:p>
        </p:txBody>
      </p:sp>
      <p:sp>
        <p:nvSpPr>
          <p:cNvPr id="22" name="Rectangle 21"/>
          <p:cNvSpPr/>
          <p:nvPr/>
        </p:nvSpPr>
        <p:spPr>
          <a:xfrm>
            <a:off x="3429000" y="4876800"/>
            <a:ext cx="2587752" cy="1815882"/>
          </a:xfrm>
          <a:prstGeom prst="rect">
            <a:avLst/>
          </a:prstGeom>
          <a:ln>
            <a:solidFill>
              <a:schemeClr val="tx1"/>
            </a:solidFill>
          </a:ln>
        </p:spPr>
        <p:txBody>
          <a:bodyPr>
            <a:spAutoFit/>
          </a:bodyPr>
          <a:lstStyle/>
          <a:p>
            <a:pPr lvl="0"/>
            <a:r>
              <a:rPr lang="en-US" sz="1400" dirty="0" smtClean="0">
                <a:latin typeface="Garamond" pitchFamily="18" charset="0"/>
              </a:rPr>
              <a:t>“I can maintain my values and also behave in culturally appropriate ways.”</a:t>
            </a:r>
          </a:p>
          <a:p>
            <a:pPr lvl="0"/>
            <a:r>
              <a:rPr lang="en-US" sz="1400" dirty="0" smtClean="0">
                <a:latin typeface="Garamond" pitchFamily="18" charset="0"/>
              </a:rPr>
              <a:t> “To solve this dispute, I need to change my behavior to account for the difference in status between me and my counterpart from the other culture." </a:t>
            </a:r>
          </a:p>
        </p:txBody>
      </p:sp>
      <p:sp>
        <p:nvSpPr>
          <p:cNvPr id="23" name="Rectangle 22"/>
          <p:cNvSpPr/>
          <p:nvPr/>
        </p:nvSpPr>
        <p:spPr>
          <a:xfrm>
            <a:off x="6172200" y="4876800"/>
            <a:ext cx="2587752" cy="1819656"/>
          </a:xfrm>
          <a:prstGeom prst="rect">
            <a:avLst/>
          </a:prstGeom>
          <a:ln>
            <a:solidFill>
              <a:schemeClr val="tx1"/>
            </a:solidFill>
          </a:ln>
        </p:spPr>
        <p:txBody>
          <a:bodyPr>
            <a:spAutoFit/>
          </a:bodyPr>
          <a:lstStyle/>
          <a:p>
            <a:pPr lvl="0"/>
            <a:r>
              <a:rPr lang="en-US" sz="1400" dirty="0" smtClean="0">
                <a:latin typeface="Garamond" pitchFamily="18" charset="0"/>
              </a:rPr>
              <a:t>“Whatever the situation, I can usually look at it from a variety of cultural points of view.” </a:t>
            </a:r>
          </a:p>
          <a:p>
            <a:pPr lvl="0"/>
            <a:r>
              <a:rPr lang="en-US" sz="1400" dirty="0" smtClean="0">
                <a:latin typeface="Garamond" pitchFamily="18" charset="0"/>
              </a:rPr>
              <a:t> “I truly enjoy participating fully in both of my cultures.”</a:t>
            </a:r>
          </a:p>
          <a:p>
            <a:pPr lvl="0"/>
            <a:r>
              <a:rPr lang="en-US" sz="1400" dirty="0" smtClean="0">
                <a:latin typeface="Garamond" pitchFamily="18" charset="0"/>
              </a:rPr>
              <a:t> “My decision-making skills are enhanced by having multiple frames of reference.”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par>
                                <p:cTn id="30" presetID="3"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2803</TotalTime>
  <Words>1650</Words>
  <Application>Microsoft Office PowerPoint</Application>
  <PresentationFormat>On-screen Show (4:3)</PresentationFormat>
  <Paragraphs>298</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Acrobat Document</vt:lpstr>
      <vt:lpstr>Acknowledging the “Self” in Developing Cultural Competency </vt:lpstr>
      <vt:lpstr>Workshop Purpose</vt:lpstr>
      <vt:lpstr>AEA Public Statement on  Cultural Competence in Evaluation</vt:lpstr>
      <vt:lpstr>AEA Public Statement on  Cultural Competence in Evaluation</vt:lpstr>
      <vt:lpstr>Defining Cultural Competence</vt:lpstr>
      <vt:lpstr>Understanding the “Self”</vt:lpstr>
      <vt:lpstr>Developmental Model of   Intercultural Sensitivity (DMIS)  </vt:lpstr>
      <vt:lpstr>Ethnocentric</vt:lpstr>
      <vt:lpstr>Ethnorelative</vt:lpstr>
      <vt:lpstr>DMIS Reflections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Applications of the AEA Public Statement on Cultural Competence in Evaluation </dc:title>
  <dc:creator>Cindy Crusto</dc:creator>
  <cp:lastModifiedBy>Cindy Crusto</cp:lastModifiedBy>
  <cp:revision>461</cp:revision>
  <dcterms:created xsi:type="dcterms:W3CDTF">2011-11-02T03:03:20Z</dcterms:created>
  <dcterms:modified xsi:type="dcterms:W3CDTF">2013-06-19T17:14:28Z</dcterms:modified>
</cp:coreProperties>
</file>