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72" r:id="rId3"/>
    <p:sldId id="267" r:id="rId4"/>
    <p:sldId id="259" r:id="rId5"/>
    <p:sldId id="274" r:id="rId6"/>
    <p:sldId id="271" r:id="rId7"/>
    <p:sldId id="278" r:id="rId8"/>
    <p:sldId id="263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59" autoAdjust="0"/>
    <p:restoredTop sz="69300" autoAdjust="0"/>
  </p:normalViewPr>
  <p:slideViewPr>
    <p:cSldViewPr snapToGrid="0">
      <p:cViewPr varScale="1">
        <p:scale>
          <a:sx n="51" d="100"/>
          <a:sy n="51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97946-B279-40B1-B705-E2ED7347D79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62922-CA52-4ED2-9290-07E4DBE9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5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62922-CA52-4ED2-9290-07E4DBE95E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62922-CA52-4ED2-9290-07E4DBE95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62922-CA52-4ED2-9290-07E4DBE95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5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62922-CA52-4ED2-9290-07E4DBE95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5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3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2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3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8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0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9F60-4DCD-493D-A188-67A7F071625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7A4E-EB7C-48A9-BDB9-C0F966A5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7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stelter@didihirsch.org" TargetMode="External"/><Relationship Id="rId2" Type="http://schemas.openxmlformats.org/officeDocument/2006/relationships/hyperlink" Target="mailto:fpasquarella@didihirsch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king@didihirsch.org" TargetMode="External"/><Relationship Id="rId4" Type="http://schemas.openxmlformats.org/officeDocument/2006/relationships/hyperlink" Target="mailto:slee@didihirsch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Efficient Reporting on 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Tight Budget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Creating an efficient process for data management and reporting using inexpensive applications</a:t>
            </a:r>
          </a:p>
          <a:p>
            <a:endParaRPr lang="en-US" dirty="0"/>
          </a:p>
          <a:p>
            <a:r>
              <a:rPr lang="en-US" dirty="0" smtClean="0"/>
              <a:t>Fred J. </a:t>
            </a:r>
            <a:r>
              <a:rPr lang="en-US" dirty="0" err="1" smtClean="0"/>
              <a:t>Pasquarella</a:t>
            </a:r>
            <a:r>
              <a:rPr lang="en-US" dirty="0" smtClean="0"/>
              <a:t>, Melissa </a:t>
            </a:r>
            <a:r>
              <a:rPr lang="en-US" dirty="0" err="1" smtClean="0"/>
              <a:t>Stelter</a:t>
            </a:r>
            <a:r>
              <a:rPr lang="en-US" dirty="0" smtClean="0"/>
              <a:t>, </a:t>
            </a:r>
            <a:r>
              <a:rPr lang="en-US" dirty="0" err="1"/>
              <a:t>Sae</a:t>
            </a:r>
            <a:r>
              <a:rPr lang="en-US" dirty="0"/>
              <a:t> Lee, John King </a:t>
            </a:r>
          </a:p>
          <a:p>
            <a:r>
              <a:rPr lang="en-US" dirty="0" err="1" smtClean="0"/>
              <a:t>Didi</a:t>
            </a:r>
            <a:r>
              <a:rPr lang="en-US" dirty="0" smtClean="0"/>
              <a:t> Hirsch Mental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44157"/>
            <a:ext cx="10515600" cy="1325563"/>
          </a:xfrm>
        </p:spPr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720"/>
            <a:ext cx="10515600" cy="4607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Fred J </a:t>
            </a:r>
            <a:r>
              <a:rPr lang="en-US" dirty="0" err="1" smtClean="0"/>
              <a:t>Pasquarella</a:t>
            </a:r>
            <a:r>
              <a:rPr lang="en-US" dirty="0" smtClean="0"/>
              <a:t>, Program Director, Research and Evaluation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fpasquarella@didihirsch.org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Melissa </a:t>
            </a:r>
            <a:r>
              <a:rPr lang="en-US" dirty="0" err="1" smtClean="0"/>
              <a:t>Stelter</a:t>
            </a:r>
            <a:r>
              <a:rPr lang="en-US" dirty="0" smtClean="0"/>
              <a:t>, Senior Research Analyst, Research and Evaluation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Mstelter@didihirsch.org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Sae</a:t>
            </a:r>
            <a:r>
              <a:rPr lang="en-US" dirty="0" smtClean="0"/>
              <a:t> Lee, Division Director, Research and Evaluation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slee@didihirsch.org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John King, Research Analyst, Research and Evaluation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jking@didihirsch.org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r>
              <a:rPr lang="en-US" b="1" dirty="0" smtClean="0"/>
              <a:t>Who is this presentation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Anyone who may have to create periodic reports with limited technology and interconnectivity between data sources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Limited technological expertise and/or very limited programing/SQL experience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Limited or no access to structured databases or advanced reporting tools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Beginner to Intermediate-level </a:t>
            </a:r>
            <a:r>
              <a:rPr lang="en-US" dirty="0"/>
              <a:t>user of Excel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965"/>
            <a:ext cx="10515600" cy="1325563"/>
          </a:xfrm>
        </p:spPr>
        <p:txBody>
          <a:bodyPr/>
          <a:lstStyle/>
          <a:p>
            <a:r>
              <a:rPr lang="en-US" b="1" dirty="0" smtClean="0"/>
              <a:t>Our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9687"/>
            <a:ext cx="10515600" cy="520909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Community Mental Health Agency in Los Angeles County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Contract with the Los Angeles County Department of Mental Health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Mandated reporting on treatment outcomes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Much of our data collection and reporting was guided by our funders’ needs &amp; requirements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Our department evolved from these needs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 adapted it to provide internal evaluation for our agency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9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319"/>
            <a:ext cx="10515600" cy="1325563"/>
          </a:xfrm>
        </p:spPr>
        <p:txBody>
          <a:bodyPr/>
          <a:lstStyle/>
          <a:p>
            <a:r>
              <a:rPr lang="en-US" b="1" dirty="0" smtClean="0"/>
              <a:t>Why Excel?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6776803" cy="516458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Low cost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at most companies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Resources are plentiful</a:t>
            </a:r>
          </a:p>
          <a:p>
            <a:pPr>
              <a:lnSpc>
                <a:spcPct val="150000"/>
              </a:lnSpc>
            </a:pPr>
            <a:r>
              <a:rPr lang="en-US" dirty="0"/>
              <a:t>Small learning curve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Flexible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Powerful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options</a:t>
            </a:r>
          </a:p>
          <a:p>
            <a:endParaRPr lang="en-US" dirty="0"/>
          </a:p>
        </p:txBody>
      </p:sp>
      <p:pic>
        <p:nvPicPr>
          <p:cNvPr id="1028" name="Picture 4" descr="Image result for excel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35" y="1690688"/>
            <a:ext cx="3898119" cy="205869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9124637" y="3997775"/>
            <a:ext cx="719528" cy="8844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3258559">
            <a:off x="7817764" y="4368187"/>
            <a:ext cx="1890013" cy="231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8852243">
            <a:off x="9525287" y="4716196"/>
            <a:ext cx="1041008" cy="23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248448">
            <a:off x="9979815" y="4116966"/>
            <a:ext cx="905035" cy="17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53852" y="6447695"/>
            <a:ext cx="1126395" cy="2492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631030">
            <a:off x="8921203" y="6020074"/>
            <a:ext cx="1126395" cy="3137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5164" y="5678567"/>
            <a:ext cx="1126395" cy="3137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4324111">
            <a:off x="10388295" y="6131944"/>
            <a:ext cx="1126395" cy="2382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4324111">
            <a:off x="9011870" y="5212967"/>
            <a:ext cx="1126395" cy="583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39" y="205898"/>
            <a:ext cx="10515600" cy="1325563"/>
          </a:xfrm>
        </p:spPr>
        <p:txBody>
          <a:bodyPr/>
          <a:lstStyle/>
          <a:p>
            <a:r>
              <a:rPr lang="en-US" b="1" dirty="0" smtClean="0"/>
              <a:t>General Data Process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275665"/>
            <a:ext cx="12039600" cy="2768775"/>
            <a:chOff x="653905" y="2275665"/>
            <a:chExt cx="11124350" cy="2713353"/>
          </a:xfrm>
        </p:grpSpPr>
        <p:sp>
          <p:nvSpPr>
            <p:cNvPr id="5" name="Oval 4"/>
            <p:cNvSpPr/>
            <p:nvPr/>
          </p:nvSpPr>
          <p:spPr>
            <a:xfrm>
              <a:off x="9065232" y="2275856"/>
              <a:ext cx="2713023" cy="271316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9155976" y="2366310"/>
              <a:ext cx="2532698" cy="2532253"/>
            </a:xfrm>
            <a:custGeom>
              <a:avLst/>
              <a:gdLst>
                <a:gd name="connsiteX0" fmla="*/ 0 w 2532698"/>
                <a:gd name="connsiteY0" fmla="*/ 1266127 h 2532253"/>
                <a:gd name="connsiteX1" fmla="*/ 1266349 w 2532698"/>
                <a:gd name="connsiteY1" fmla="*/ 0 h 2532253"/>
                <a:gd name="connsiteX2" fmla="*/ 2532698 w 2532698"/>
                <a:gd name="connsiteY2" fmla="*/ 1266127 h 2532253"/>
                <a:gd name="connsiteX3" fmla="*/ 1266349 w 2532698"/>
                <a:gd name="connsiteY3" fmla="*/ 2532254 h 2532253"/>
                <a:gd name="connsiteX4" fmla="*/ 0 w 2532698"/>
                <a:gd name="connsiteY4" fmla="*/ 1266127 h 253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98" h="2532253">
                  <a:moveTo>
                    <a:pt x="0" y="1266127"/>
                  </a:moveTo>
                  <a:cubicBezTo>
                    <a:pt x="0" y="566864"/>
                    <a:pt x="566964" y="0"/>
                    <a:pt x="1266349" y="0"/>
                  </a:cubicBezTo>
                  <a:cubicBezTo>
                    <a:pt x="1965734" y="0"/>
                    <a:pt x="2532698" y="566864"/>
                    <a:pt x="2532698" y="1266127"/>
                  </a:cubicBezTo>
                  <a:cubicBezTo>
                    <a:pt x="2532698" y="1965390"/>
                    <a:pt x="1965734" y="2532254"/>
                    <a:pt x="1266349" y="2532254"/>
                  </a:cubicBezTo>
                  <a:cubicBezTo>
                    <a:pt x="566964" y="2532254"/>
                    <a:pt x="0" y="1965390"/>
                    <a:pt x="0" y="1266127"/>
                  </a:cubicBezTo>
                  <a:close/>
                </a:path>
              </a:pathLst>
            </a:custGeom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9914" tIns="399919" rIns="399914" bIns="399918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Data Analyses &amp; Reporting</a:t>
              </a:r>
              <a:endParaRPr lang="en-US" sz="2400" kern="1200" dirty="0"/>
            </a:p>
          </p:txBody>
        </p:sp>
        <p:sp>
          <p:nvSpPr>
            <p:cNvPr id="7" name="Teardrop 6"/>
            <p:cNvSpPr/>
            <p:nvPr/>
          </p:nvSpPr>
          <p:spPr>
            <a:xfrm rot="2700000">
              <a:off x="6249808" y="2275665"/>
              <a:ext cx="2713068" cy="2713068"/>
            </a:xfrm>
            <a:prstGeom prst="teardrop">
              <a:avLst>
                <a:gd name="adj" fmla="val 10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52208" y="2366310"/>
              <a:ext cx="2532698" cy="2532253"/>
            </a:xfrm>
            <a:custGeom>
              <a:avLst/>
              <a:gdLst>
                <a:gd name="connsiteX0" fmla="*/ 0 w 2532698"/>
                <a:gd name="connsiteY0" fmla="*/ 1266127 h 2532253"/>
                <a:gd name="connsiteX1" fmla="*/ 1266349 w 2532698"/>
                <a:gd name="connsiteY1" fmla="*/ 0 h 2532253"/>
                <a:gd name="connsiteX2" fmla="*/ 2532698 w 2532698"/>
                <a:gd name="connsiteY2" fmla="*/ 1266127 h 2532253"/>
                <a:gd name="connsiteX3" fmla="*/ 1266349 w 2532698"/>
                <a:gd name="connsiteY3" fmla="*/ 2532254 h 2532253"/>
                <a:gd name="connsiteX4" fmla="*/ 0 w 2532698"/>
                <a:gd name="connsiteY4" fmla="*/ 1266127 h 253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98" h="2532253">
                  <a:moveTo>
                    <a:pt x="0" y="1266127"/>
                  </a:moveTo>
                  <a:cubicBezTo>
                    <a:pt x="0" y="566864"/>
                    <a:pt x="566964" y="0"/>
                    <a:pt x="1266349" y="0"/>
                  </a:cubicBezTo>
                  <a:cubicBezTo>
                    <a:pt x="1965734" y="0"/>
                    <a:pt x="2532698" y="566864"/>
                    <a:pt x="2532698" y="1266127"/>
                  </a:cubicBezTo>
                  <a:cubicBezTo>
                    <a:pt x="2532698" y="1965390"/>
                    <a:pt x="1965734" y="2532254"/>
                    <a:pt x="1266349" y="2532254"/>
                  </a:cubicBezTo>
                  <a:cubicBezTo>
                    <a:pt x="566964" y="2532254"/>
                    <a:pt x="0" y="1965390"/>
                    <a:pt x="0" y="1266127"/>
                  </a:cubicBezTo>
                  <a:close/>
                </a:path>
              </a:pathLst>
            </a:custGeom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9914" tIns="399919" rIns="399914" bIns="399918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Data Storage</a:t>
              </a:r>
              <a:endParaRPr lang="en-US" sz="2400" kern="1200" dirty="0"/>
            </a:p>
          </p:txBody>
        </p:sp>
        <p:sp>
          <p:nvSpPr>
            <p:cNvPr id="9" name="Teardrop 8"/>
            <p:cNvSpPr/>
            <p:nvPr/>
          </p:nvSpPr>
          <p:spPr>
            <a:xfrm rot="2700000">
              <a:off x="3457673" y="2275665"/>
              <a:ext cx="2713068" cy="2713068"/>
            </a:xfrm>
            <a:prstGeom prst="teardrop">
              <a:avLst>
                <a:gd name="adj" fmla="val 10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548440" y="2366310"/>
              <a:ext cx="2531535" cy="2532253"/>
            </a:xfrm>
            <a:custGeom>
              <a:avLst/>
              <a:gdLst>
                <a:gd name="connsiteX0" fmla="*/ 0 w 2532698"/>
                <a:gd name="connsiteY0" fmla="*/ 1266127 h 2532253"/>
                <a:gd name="connsiteX1" fmla="*/ 1266349 w 2532698"/>
                <a:gd name="connsiteY1" fmla="*/ 0 h 2532253"/>
                <a:gd name="connsiteX2" fmla="*/ 2532698 w 2532698"/>
                <a:gd name="connsiteY2" fmla="*/ 1266127 h 2532253"/>
                <a:gd name="connsiteX3" fmla="*/ 1266349 w 2532698"/>
                <a:gd name="connsiteY3" fmla="*/ 2532254 h 2532253"/>
                <a:gd name="connsiteX4" fmla="*/ 0 w 2532698"/>
                <a:gd name="connsiteY4" fmla="*/ 1266127 h 253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98" h="2532253">
                  <a:moveTo>
                    <a:pt x="0" y="1266127"/>
                  </a:moveTo>
                  <a:cubicBezTo>
                    <a:pt x="0" y="566864"/>
                    <a:pt x="566964" y="0"/>
                    <a:pt x="1266349" y="0"/>
                  </a:cubicBezTo>
                  <a:cubicBezTo>
                    <a:pt x="1965734" y="0"/>
                    <a:pt x="2532698" y="566864"/>
                    <a:pt x="2532698" y="1266127"/>
                  </a:cubicBezTo>
                  <a:cubicBezTo>
                    <a:pt x="2532698" y="1965390"/>
                    <a:pt x="1965734" y="2532254"/>
                    <a:pt x="1266349" y="2532254"/>
                  </a:cubicBezTo>
                  <a:cubicBezTo>
                    <a:pt x="566964" y="2532254"/>
                    <a:pt x="0" y="1965390"/>
                    <a:pt x="0" y="1266127"/>
                  </a:cubicBezTo>
                  <a:close/>
                </a:path>
              </a:pathLst>
            </a:custGeom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1814" tIns="361819" rIns="361814" bIns="36181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</a:rPr>
                <a:t>Cleaning &amp; Transformation</a:t>
              </a:r>
              <a:endParaRPr lang="en-US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Teardrop 10"/>
            <p:cNvSpPr/>
            <p:nvPr/>
          </p:nvSpPr>
          <p:spPr>
            <a:xfrm rot="2700000">
              <a:off x="653905" y="2275665"/>
              <a:ext cx="2713068" cy="2713068"/>
            </a:xfrm>
            <a:prstGeom prst="teardrop">
              <a:avLst>
                <a:gd name="adj" fmla="val 10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44671" y="2366310"/>
              <a:ext cx="2532698" cy="2532253"/>
            </a:xfrm>
            <a:custGeom>
              <a:avLst/>
              <a:gdLst>
                <a:gd name="connsiteX0" fmla="*/ 0 w 2532698"/>
                <a:gd name="connsiteY0" fmla="*/ 1266127 h 2532253"/>
                <a:gd name="connsiteX1" fmla="*/ 1266349 w 2532698"/>
                <a:gd name="connsiteY1" fmla="*/ 0 h 2532253"/>
                <a:gd name="connsiteX2" fmla="*/ 2532698 w 2532698"/>
                <a:gd name="connsiteY2" fmla="*/ 1266127 h 2532253"/>
                <a:gd name="connsiteX3" fmla="*/ 1266349 w 2532698"/>
                <a:gd name="connsiteY3" fmla="*/ 2532254 h 2532253"/>
                <a:gd name="connsiteX4" fmla="*/ 0 w 2532698"/>
                <a:gd name="connsiteY4" fmla="*/ 1266127 h 253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98" h="2532253">
                  <a:moveTo>
                    <a:pt x="0" y="1266127"/>
                  </a:moveTo>
                  <a:cubicBezTo>
                    <a:pt x="0" y="566864"/>
                    <a:pt x="566964" y="0"/>
                    <a:pt x="1266349" y="0"/>
                  </a:cubicBezTo>
                  <a:cubicBezTo>
                    <a:pt x="1965734" y="0"/>
                    <a:pt x="2532698" y="566864"/>
                    <a:pt x="2532698" y="1266127"/>
                  </a:cubicBezTo>
                  <a:cubicBezTo>
                    <a:pt x="2532698" y="1965390"/>
                    <a:pt x="1965734" y="2532254"/>
                    <a:pt x="1266349" y="2532254"/>
                  </a:cubicBezTo>
                  <a:cubicBezTo>
                    <a:pt x="566964" y="2532254"/>
                    <a:pt x="0" y="1965390"/>
                    <a:pt x="0" y="1266127"/>
                  </a:cubicBezTo>
                  <a:close/>
                </a:path>
              </a:pathLst>
            </a:custGeom>
          </p:spPr>
          <p:style>
            <a:lnRef idx="2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2295" tIns="392299" rIns="392293" bIns="39229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</a:rPr>
                <a:t>Data Collection</a:t>
              </a:r>
              <a:endParaRPr lang="en-US" sz="24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8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Excel Need to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6"/>
            <a:ext cx="7505700" cy="5022273"/>
          </a:xfrm>
        </p:spPr>
        <p:txBody>
          <a:bodyPr/>
          <a:lstStyle/>
          <a:p>
            <a:r>
              <a:rPr lang="en-US" dirty="0" smtClean="0"/>
              <a:t>Formatting as Tables </a:t>
            </a:r>
          </a:p>
          <a:p>
            <a:r>
              <a:rPr lang="en-US" dirty="0" err="1" smtClean="0"/>
              <a:t>Vlookup</a:t>
            </a:r>
            <a:r>
              <a:rPr lang="en-US" dirty="0" smtClean="0"/>
              <a:t>()</a:t>
            </a:r>
          </a:p>
          <a:p>
            <a:r>
              <a:rPr lang="en-US" dirty="0"/>
              <a:t>Conditional Statements: </a:t>
            </a:r>
            <a:endParaRPr lang="en-US" dirty="0" smtClean="0"/>
          </a:p>
          <a:p>
            <a:pPr lvl="1"/>
            <a:r>
              <a:rPr lang="en-US" dirty="0" err="1" smtClean="0"/>
              <a:t>Countifs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Sumifs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If(), If(AND()), If((OR</a:t>
            </a:r>
            <a:r>
              <a:rPr lang="en-US" dirty="0" smtClean="0"/>
              <a:t>))</a:t>
            </a:r>
          </a:p>
          <a:p>
            <a:r>
              <a:rPr lang="en-US" dirty="0" smtClean="0"/>
              <a:t>Learn the lingo, and google </a:t>
            </a:r>
            <a:r>
              <a:rPr lang="en-US" dirty="0" smtClean="0"/>
              <a:t>it</a:t>
            </a:r>
            <a:endParaRPr lang="en-US" dirty="0" smtClean="0"/>
          </a:p>
          <a:p>
            <a:pPr lvl="1"/>
            <a:r>
              <a:rPr lang="en-US" dirty="0" smtClean="0"/>
              <a:t>Wrong way: How </a:t>
            </a:r>
            <a:r>
              <a:rPr lang="en-US" dirty="0" smtClean="0"/>
              <a:t>to locate words in excel file?</a:t>
            </a:r>
          </a:p>
          <a:p>
            <a:pPr lvl="1"/>
            <a:r>
              <a:rPr lang="en-US" dirty="0" smtClean="0"/>
              <a:t>Right way: How </a:t>
            </a:r>
            <a:r>
              <a:rPr lang="en-US" dirty="0" smtClean="0"/>
              <a:t>to find text strings within cells in excel?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>
          <a:xfrm rot="11401195">
            <a:off x="8402773" y="814562"/>
            <a:ext cx="2205748" cy="3307080"/>
          </a:xfrm>
          <a:prstGeom prst="trapezoi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1206145">
            <a:off x="8214360" y="4256024"/>
            <a:ext cx="1661160" cy="17726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/>
          <a:lstStyle/>
          <a:p>
            <a:r>
              <a:rPr lang="en-US" b="1" dirty="0" smtClean="0"/>
              <a:t>Key Takeaways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877550" cy="52768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Improved data integrity by creating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Don’t store cleaned data, store the method of cleaning the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adaptable and scalable methods (e.g., cleaning tables, lookup tables, filter dependent formulas, etc.)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Spend the time upfront setting things up to reduce the time over the long term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Automate, automate, automate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</a:t>
            </a:r>
            <a:r>
              <a:rPr lang="en-US" dirty="0" smtClean="0"/>
              <a:t>educes human error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Reduces time burden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0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</a:t>
            </a:r>
            <a:r>
              <a:rPr lang="en-US" b="1" dirty="0"/>
              <a:t>G</a:t>
            </a:r>
            <a:r>
              <a:rPr lang="en-US" b="1" dirty="0" smtClean="0"/>
              <a:t>o </a:t>
            </a:r>
            <a:r>
              <a:rPr lang="en-US" b="1" dirty="0"/>
              <a:t>N</a:t>
            </a:r>
            <a:r>
              <a:rPr lang="en-US" b="1" dirty="0" smtClean="0"/>
              <a:t>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4744403"/>
          </a:xfrm>
        </p:spPr>
        <p:txBody>
          <a:bodyPr>
            <a:normAutofit/>
          </a:bodyPr>
          <a:lstStyle/>
          <a:p>
            <a:r>
              <a:rPr lang="en-US" dirty="0" smtClean="0"/>
              <a:t>Utilize data best </a:t>
            </a:r>
            <a:r>
              <a:rPr lang="en-US" dirty="0" smtClean="0"/>
              <a:t>practices</a:t>
            </a:r>
            <a:endParaRPr lang="en-US" dirty="0" smtClean="0"/>
          </a:p>
          <a:p>
            <a:pPr lvl="1"/>
            <a:r>
              <a:rPr lang="en-US" dirty="0" smtClean="0"/>
              <a:t>Consistent structure and naming conventions</a:t>
            </a:r>
          </a:p>
          <a:p>
            <a:pPr lvl="1"/>
            <a:r>
              <a:rPr lang="en-US" dirty="0" smtClean="0"/>
              <a:t>Quality &amp; Integrity</a:t>
            </a:r>
          </a:p>
          <a:p>
            <a:pPr lvl="1"/>
            <a:r>
              <a:rPr lang="en-US" dirty="0" smtClean="0"/>
              <a:t>Reproducibility</a:t>
            </a:r>
          </a:p>
          <a:p>
            <a:pPr lvl="1"/>
            <a:r>
              <a:rPr lang="en-US" dirty="0" smtClean="0"/>
              <a:t>Automation</a:t>
            </a:r>
          </a:p>
          <a:p>
            <a:r>
              <a:rPr lang="en-US" dirty="0" smtClean="0"/>
              <a:t>Don’t be afraid of code</a:t>
            </a:r>
          </a:p>
          <a:p>
            <a:pPr lvl="1"/>
            <a:r>
              <a:rPr lang="en-US" dirty="0" smtClean="0"/>
              <a:t>Basic </a:t>
            </a:r>
            <a:r>
              <a:rPr lang="en-US" dirty="0" smtClean="0"/>
              <a:t>VBA to automate routine excel processes</a:t>
            </a:r>
            <a:endParaRPr lang="en-US" dirty="0"/>
          </a:p>
          <a:p>
            <a:pPr lvl="1"/>
            <a:r>
              <a:rPr lang="en-US" dirty="0" smtClean="0"/>
              <a:t>Learn R basics for cleaning, transformation, and analysis</a:t>
            </a:r>
          </a:p>
          <a:p>
            <a:r>
              <a:rPr lang="en-US" dirty="0" smtClean="0"/>
              <a:t>Look toward structured or semi-structured data environments (SQL, </a:t>
            </a:r>
            <a:r>
              <a:rPr lang="en-US" dirty="0" err="1" smtClean="0"/>
              <a:t>REDCap</a:t>
            </a:r>
            <a:r>
              <a:rPr lang="en-US" dirty="0" smtClean="0"/>
              <a:t>, MS Access, etc.)</a:t>
            </a:r>
          </a:p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8639603" y="1050498"/>
            <a:ext cx="719528" cy="8844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7299031">
            <a:off x="9480389" y="1312566"/>
            <a:ext cx="856255" cy="1782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9280855">
            <a:off x="8934901" y="1840137"/>
            <a:ext cx="907450" cy="221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5882822">
            <a:off x="8650234" y="3804293"/>
            <a:ext cx="1493571" cy="256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3416162">
            <a:off x="9187995" y="3215182"/>
            <a:ext cx="944932" cy="2388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4324111">
            <a:off x="8566729" y="2368105"/>
            <a:ext cx="1276263" cy="4489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4896176">
            <a:off x="9914628" y="217055"/>
            <a:ext cx="419796" cy="16696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306338">
            <a:off x="9266272" y="1015800"/>
            <a:ext cx="1528950" cy="17658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4625792">
            <a:off x="9432132" y="4010487"/>
            <a:ext cx="1131057" cy="23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938045">
            <a:off x="8194356" y="2567301"/>
            <a:ext cx="1239854" cy="230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02320"/>
            <a:ext cx="10515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647309"/>
              </p:ext>
            </p:extLst>
          </p:nvPr>
        </p:nvGraphicFramePr>
        <p:xfrm>
          <a:off x="228601" y="744580"/>
          <a:ext cx="11826238" cy="592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593"/>
                <a:gridCol w="2974252"/>
                <a:gridCol w="2690897"/>
                <a:gridCol w="2365248"/>
                <a:gridCol w="2365248"/>
              </a:tblGrid>
              <a:tr h="3452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Tool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Description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Uses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Resource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</a:rPr>
                        <a:t> Availability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Cost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863196">
                <a:tc>
                  <a:txBody>
                    <a:bodyPr/>
                    <a:lstStyle/>
                    <a:p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spreadsheet</a:t>
                      </a:r>
                      <a:r>
                        <a:rPr lang="en-US" baseline="0" dirty="0" smtClean="0"/>
                        <a:t> application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collection, storage, cleaning,</a:t>
                      </a:r>
                      <a:r>
                        <a:rPr lang="en-US" baseline="0" dirty="0" smtClean="0"/>
                        <a:t> analysis, reporting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Ubiquitous</a:t>
                      </a:r>
                      <a:r>
                        <a:rPr lang="en-US" baseline="0" dirty="0" smtClean="0"/>
                        <a:t> free source online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r>
                        <a:rPr lang="en-US" baseline="0" dirty="0" smtClean="0"/>
                        <a:t> Office </a:t>
                      </a:r>
                      <a:r>
                        <a:rPr lang="en-US" dirty="0" smtClean="0"/>
                        <a:t>$140 to $400/user</a:t>
                      </a:r>
                    </a:p>
                    <a:p>
                      <a:r>
                        <a:rPr lang="en-US" baseline="0" dirty="0" smtClean="0"/>
                        <a:t>Or $70/year 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04237">
                <a:tc>
                  <a:txBody>
                    <a:bodyPr/>
                    <a:lstStyle/>
                    <a:p>
                      <a:r>
                        <a:rPr lang="en-US" dirty="0" smtClean="0"/>
                        <a:t>Survey</a:t>
                      </a:r>
                      <a:r>
                        <a:rPr lang="en-US" baseline="0" dirty="0" smtClean="0"/>
                        <a:t> Monkey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survey development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collection, storage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analysis &amp; reporting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Numerous</a:t>
                      </a:r>
                      <a:r>
                        <a:rPr lang="en-US" baseline="0" dirty="0" smtClean="0"/>
                        <a:t> free sources online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$25/user/year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99090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Microsoft Power BI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cloud-based business intelligence and analytics service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Interactive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dirty="0" smtClean="0"/>
                        <a:t>ata</a:t>
                      </a:r>
                      <a:r>
                        <a:rPr lang="en-US" baseline="0" dirty="0" smtClean="0"/>
                        <a:t> reporting, analysis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Somewhat l</a:t>
                      </a:r>
                      <a:r>
                        <a:rPr lang="en-US" dirty="0" smtClean="0"/>
                        <a:t>imited</a:t>
                      </a:r>
                      <a:r>
                        <a:rPr lang="en-US" baseline="0" dirty="0" smtClean="0"/>
                        <a:t> free sources online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</a:t>
                      </a:r>
                      <a:r>
                        <a:rPr lang="en-US" baseline="0" dirty="0" smtClean="0"/>
                        <a:t> for individual users with Office 365</a:t>
                      </a:r>
                    </a:p>
                    <a:p>
                      <a:r>
                        <a:rPr lang="en-US" baseline="0" dirty="0" smtClean="0"/>
                        <a:t>$9.99 month/user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1122155">
                <a:tc>
                  <a:txBody>
                    <a:bodyPr/>
                    <a:lstStyle/>
                    <a:p>
                      <a:r>
                        <a:rPr lang="en-US" dirty="0" smtClean="0"/>
                        <a:t>R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RStudio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environment for statistical computing and graphics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cleaning,  transformation, analysis, reporting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Extensive free sources online (Stack Overflow, R-Bloggers, </a:t>
                      </a:r>
                      <a:r>
                        <a:rPr lang="en-US" dirty="0" err="1" smtClean="0"/>
                        <a:t>RStudio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863196"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</a:t>
                      </a:r>
                      <a:r>
                        <a:rPr lang="en-US" baseline="0" dirty="0" smtClean="0"/>
                        <a:t> management system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collection, Storage, reporting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Ubiquitous</a:t>
                      </a:r>
                      <a:r>
                        <a:rPr lang="en-US" baseline="0" dirty="0" smtClean="0"/>
                        <a:t> free source online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r>
                        <a:rPr lang="en-US" baseline="0" dirty="0" smtClean="0"/>
                        <a:t> Office </a:t>
                      </a:r>
                      <a:r>
                        <a:rPr lang="en-US" dirty="0" smtClean="0"/>
                        <a:t>$140 to $400/user</a:t>
                      </a:r>
                    </a:p>
                    <a:p>
                      <a:r>
                        <a:rPr lang="en-US" baseline="0" dirty="0" smtClean="0"/>
                        <a:t>Or $70/year 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63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REDCap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Secure web app for building and managing online surveys</a:t>
                      </a:r>
                      <a:r>
                        <a:rPr lang="en-US" baseline="0" dirty="0" smtClean="0"/>
                        <a:t> and databases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collection, storage, reporting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resources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for</a:t>
                      </a:r>
                      <a:r>
                        <a:rPr lang="en-US" baseline="0" dirty="0" smtClean="0"/>
                        <a:t> non-profits or academic institutions</a:t>
                      </a:r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5230</TotalTime>
  <Words>563</Words>
  <Application>Microsoft Office PowerPoint</Application>
  <PresentationFormat>Widescreen</PresentationFormat>
  <Paragraphs>114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Candara</vt:lpstr>
      <vt:lpstr>Office Theme</vt:lpstr>
      <vt:lpstr>Efficient Reporting on a  Tight Budget</vt:lpstr>
      <vt:lpstr>Who is this presentation for?</vt:lpstr>
      <vt:lpstr>Our Background</vt:lpstr>
      <vt:lpstr>Why Excel?</vt:lpstr>
      <vt:lpstr>General Data Process</vt:lpstr>
      <vt:lpstr>Excel Need to Know</vt:lpstr>
      <vt:lpstr>Key Takeaways</vt:lpstr>
      <vt:lpstr>Where to Go Next</vt:lpstr>
      <vt:lpstr>Resources</vt:lpstr>
      <vt:lpstr>Contact Information</vt:lpstr>
    </vt:vector>
  </TitlesOfParts>
  <Company>Didi Hirsch M.H.S.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Reporting on a Tight Budget</dc:title>
  <dc:creator>Fred Pasquarella</dc:creator>
  <cp:lastModifiedBy>Fred Pasquarella</cp:lastModifiedBy>
  <cp:revision>71</cp:revision>
  <dcterms:created xsi:type="dcterms:W3CDTF">2019-08-14T22:59:47Z</dcterms:created>
  <dcterms:modified xsi:type="dcterms:W3CDTF">2019-11-15T20:06:11Z</dcterms:modified>
</cp:coreProperties>
</file>