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2" r:id="rId2"/>
  </p:sldMasterIdLst>
  <p:notesMasterIdLst>
    <p:notesMasterId r:id="rId22"/>
  </p:notesMasterIdLst>
  <p:handoutMasterIdLst>
    <p:handoutMasterId r:id="rId23"/>
  </p:handoutMasterIdLst>
  <p:sldIdLst>
    <p:sldId id="261" r:id="rId3"/>
    <p:sldId id="365" r:id="rId4"/>
    <p:sldId id="489" r:id="rId5"/>
    <p:sldId id="498" r:id="rId6"/>
    <p:sldId id="435" r:id="rId7"/>
    <p:sldId id="431" r:id="rId8"/>
    <p:sldId id="360" r:id="rId9"/>
    <p:sldId id="424" r:id="rId10"/>
    <p:sldId id="426" r:id="rId11"/>
    <p:sldId id="338" r:id="rId12"/>
    <p:sldId id="428" r:id="rId13"/>
    <p:sldId id="339" r:id="rId14"/>
    <p:sldId id="386" r:id="rId15"/>
    <p:sldId id="492" r:id="rId16"/>
    <p:sldId id="495" r:id="rId17"/>
    <p:sldId id="474" r:id="rId18"/>
    <p:sldId id="497" r:id="rId19"/>
    <p:sldId id="491" r:id="rId20"/>
    <p:sldId id="449" r:id="rId21"/>
  </p:sldIdLst>
  <p:sldSz cx="9144000" cy="6858000" type="screen4x3"/>
  <p:notesSz cx="7010400" cy="9296400"/>
  <p:custDataLst>
    <p:tags r:id="rId2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00" autoAdjust="0"/>
    <p:restoredTop sz="62029" autoAdjust="0"/>
  </p:normalViewPr>
  <p:slideViewPr>
    <p:cSldViewPr>
      <p:cViewPr>
        <p:scale>
          <a:sx n="80" d="100"/>
          <a:sy n="80" d="100"/>
        </p:scale>
        <p:origin x="-102" y="9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8" d="100"/>
        <a:sy n="58" d="100"/>
      </p:scale>
      <p:origin x="0" y="0"/>
    </p:cViewPr>
  </p:sorterViewPr>
  <p:notesViewPr>
    <p:cSldViewPr>
      <p:cViewPr>
        <p:scale>
          <a:sx n="90" d="100"/>
          <a:sy n="90" d="100"/>
        </p:scale>
        <p:origin x="-1518" y="-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10/25/2012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08AFA7-4EC0-4F8A-BBC8-A79DFD5CA5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991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65AB266-C158-4AE7-8193-90188FA8DA1A}" type="datetimeFigureOut">
              <a:rPr lang="en-US" smtClean="0"/>
              <a:t>10/18/2012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B5C77D1-C41F-4999-B998-E203F7D5CD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760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C77D1-C41F-4999-B998-E203F7D5CDC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3170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4F429-B23D-47D3-8A91-9622B7441C26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C77D1-C41F-4999-B998-E203F7D5CDCC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7257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4F429-B23D-47D3-8A91-9622B7441C26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C77D1-C41F-4999-B998-E203F7D5CDCC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8099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C77D1-C41F-4999-B998-E203F7D5CDCC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9023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4F429-B23D-47D3-8A91-9622B7441C26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4F429-B23D-47D3-8A91-9622B7441C26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C77D1-C41F-4999-B998-E203F7D5CDCC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9588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C77D1-C41F-4999-B998-E203F7D5CDCC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5194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C77D1-C41F-4999-B998-E203F7D5CDCC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449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C77D1-C41F-4999-B998-E203F7D5CDC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853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7339"/>
            <a:fld id="{6C9C232C-72DD-43B2-A517-CC95A9114C5A}" type="slidenum">
              <a:rPr lang="en-US" smtClean="0"/>
              <a:pPr defTabSz="927339"/>
              <a:t>3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Jackie</a:t>
            </a:r>
          </a:p>
          <a:p>
            <a:endParaRPr lang="en-US" dirty="0" smtClean="0"/>
          </a:p>
          <a:p>
            <a:r>
              <a:rPr lang="en-US" dirty="0" smtClean="0"/>
              <a:t>This session</a:t>
            </a:r>
            <a:r>
              <a:rPr lang="en-US" baseline="0" dirty="0" smtClean="0"/>
              <a:t> has many moving parts, as such, we’ve created an agenda so you can see where we’re headed.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C77D1-C41F-4999-B998-E203F7D5CDC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4617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31672"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8A7D67-38AD-4696-AEAD-F036EA404D6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4F429-B23D-47D3-8A91-9622B7441C26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C77D1-C41F-4999-B998-E203F7D5CDC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7607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C77D1-C41F-4999-B998-E203F7D5CDC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0337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C77D1-C41F-4999-B998-E203F7D5CDC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248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AC1BA38-8925-4B6E-9254-1EC074298BDB}" type="datetime1">
              <a:rPr lang="en-US" smtClean="0"/>
              <a:t>10/18/2012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4EFEC52-298E-423E-831D-9379CE82C549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8615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86E18-DD98-4BB9-9BFF-6B70541F8ABC}" type="datetime1">
              <a:rPr lang="en-US" smtClean="0">
                <a:solidFill>
                  <a:srgbClr val="17365D"/>
                </a:solidFill>
              </a:rPr>
              <a:t>10/18/2012</a:t>
            </a:fld>
            <a:endParaRPr lang="en-US" dirty="0">
              <a:solidFill>
                <a:srgbClr val="17365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7365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FEC52-298E-423E-831D-9379CE82C5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076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EBF98C5-5C99-4E51-9EB9-B9AFF662F901}" type="datetime1">
              <a:rPr lang="en-US" smtClean="0">
                <a:solidFill>
                  <a:srgbClr val="17365D"/>
                </a:solidFill>
              </a:rPr>
              <a:t>10/18/2012</a:t>
            </a:fld>
            <a:endParaRPr lang="en-US" dirty="0">
              <a:solidFill>
                <a:srgbClr val="17365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>
              <a:solidFill>
                <a:srgbClr val="17365D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4EFEC52-298E-423E-831D-9379CE82C5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4044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DF03-4BDF-4538-A70F-F8EAF235638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41E20-5CC7-49EC-BFC6-CABB2E9473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8462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DF03-4BDF-4538-A70F-F8EAF235638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41E20-5CC7-49EC-BFC6-CABB2E9473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0450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DF03-4BDF-4538-A70F-F8EAF235638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41E20-5CC7-49EC-BFC6-CABB2E9473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033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DF03-4BDF-4538-A70F-F8EAF235638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41E20-5CC7-49EC-BFC6-CABB2E9473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2329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DF03-4BDF-4538-A70F-F8EAF235638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41E20-5CC7-49EC-BFC6-CABB2E9473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0787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DF03-4BDF-4538-A70F-F8EAF235638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41E20-5CC7-49EC-BFC6-CABB2E9473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9700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DF03-4BDF-4538-A70F-F8EAF235638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41E20-5CC7-49EC-BFC6-CABB2E9473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4081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DF03-4BDF-4538-A70F-F8EAF235638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41E20-5CC7-49EC-BFC6-CABB2E9473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517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230FC-123C-48F3-88AC-B8D7B8E6DB48}" type="datetime1">
              <a:rPr lang="en-US" smtClean="0">
                <a:solidFill>
                  <a:srgbClr val="17365D"/>
                </a:solidFill>
              </a:rPr>
              <a:t>10/18/2012</a:t>
            </a:fld>
            <a:endParaRPr lang="en-US" dirty="0">
              <a:solidFill>
                <a:srgbClr val="17365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7365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4EFEC52-298E-423E-831D-9379CE82C5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27304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DF03-4BDF-4538-A70F-F8EAF235638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41E20-5CC7-49EC-BFC6-CABB2E9473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5496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DF03-4BDF-4538-A70F-F8EAF235638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41E20-5CC7-49EC-BFC6-CABB2E9473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0213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DF03-4BDF-4538-A70F-F8EAF235638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41E20-5CC7-49EC-BFC6-CABB2E9473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917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FCB7-B25B-4894-A641-04B8D05E6119}" type="datetime1">
              <a:rPr lang="en-US" smtClean="0">
                <a:solidFill>
                  <a:srgbClr val="17365D"/>
                </a:solidFill>
              </a:rPr>
              <a:t>10/18/2012</a:t>
            </a:fld>
            <a:endParaRPr lang="en-US" dirty="0">
              <a:solidFill>
                <a:srgbClr val="17365D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4EFEC52-298E-423E-831D-9379CE82C5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srgbClr val="17365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7238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D7F266D-DC48-46A0-B9A9-F8779C21DD5A}" type="datetime1">
              <a:rPr lang="en-US" smtClean="0">
                <a:solidFill>
                  <a:srgbClr val="17365D"/>
                </a:solidFill>
              </a:rPr>
              <a:t>10/18/2012</a:t>
            </a:fld>
            <a:endParaRPr lang="en-US" dirty="0">
              <a:solidFill>
                <a:srgbClr val="17365D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4EFEC52-298E-423E-831D-9379CE82C5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>
              <a:solidFill>
                <a:srgbClr val="17365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525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1D73A46-94CD-433C-B93F-1429DF44E152}" type="datetime1">
              <a:rPr lang="en-US" smtClean="0">
                <a:solidFill>
                  <a:srgbClr val="17365D"/>
                </a:solidFill>
              </a:rPr>
              <a:t>10/18/2012</a:t>
            </a:fld>
            <a:endParaRPr lang="en-US" dirty="0">
              <a:solidFill>
                <a:srgbClr val="17365D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4EFEC52-298E-423E-831D-9379CE82C5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>
              <a:solidFill>
                <a:srgbClr val="17365D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1355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8F68D-8348-4B66-9CBB-37CE43BC7FB4}" type="datetime1">
              <a:rPr lang="en-US" smtClean="0">
                <a:solidFill>
                  <a:srgbClr val="17365D"/>
                </a:solidFill>
              </a:rPr>
              <a:t>10/18/2012</a:t>
            </a:fld>
            <a:endParaRPr lang="en-US" dirty="0">
              <a:solidFill>
                <a:srgbClr val="17365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7365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4EFEC52-298E-423E-831D-9379CE82C5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942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0C1D-970D-4797-BB0B-056FCE5AB8F2}" type="datetime1">
              <a:rPr lang="en-US" smtClean="0">
                <a:solidFill>
                  <a:srgbClr val="17365D"/>
                </a:solidFill>
              </a:rPr>
              <a:t>10/18/2012</a:t>
            </a:fld>
            <a:endParaRPr lang="en-US" dirty="0">
              <a:solidFill>
                <a:srgbClr val="17365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7365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4EFEC52-298E-423E-831D-9379CE82C549}" type="slidenum">
              <a:rPr lang="en-US" smtClean="0">
                <a:solidFill>
                  <a:srgbClr val="17365D"/>
                </a:solidFill>
              </a:rPr>
              <a:pPr/>
              <a:t>‹#›</a:t>
            </a:fld>
            <a:endParaRPr lang="en-US" dirty="0">
              <a:solidFill>
                <a:srgbClr val="17365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771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4DE71-016A-485B-AB6C-F36D2B357F11}" type="datetime1">
              <a:rPr lang="en-US" smtClean="0">
                <a:solidFill>
                  <a:srgbClr val="17365D"/>
                </a:solidFill>
              </a:rPr>
              <a:t>10/18/2012</a:t>
            </a:fld>
            <a:endParaRPr lang="en-US" dirty="0">
              <a:solidFill>
                <a:srgbClr val="17365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7365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4EFEC52-298E-423E-831D-9379CE82C5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15234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0D7E2B7-210F-41EB-9889-E2E04AFD5DF5}" type="datetime1">
              <a:rPr lang="en-US" smtClean="0">
                <a:solidFill>
                  <a:srgbClr val="17365D"/>
                </a:solidFill>
              </a:rPr>
              <a:t>10/18/2012</a:t>
            </a:fld>
            <a:endParaRPr lang="en-US" dirty="0">
              <a:solidFill>
                <a:srgbClr val="17365D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4EFEC52-298E-423E-831D-9379CE82C5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>
              <a:solidFill>
                <a:srgbClr val="17365D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2214688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7981072-75BF-4916-AF92-64B3C8AAA72E}" type="datetime1">
              <a:rPr lang="en-US" smtClean="0">
                <a:solidFill>
                  <a:srgbClr val="17365D"/>
                </a:solidFill>
              </a:rPr>
              <a:t>10/18/2012</a:t>
            </a:fld>
            <a:endParaRPr lang="en-US" dirty="0">
              <a:solidFill>
                <a:srgbClr val="17365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17365D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4EFEC52-298E-423E-831D-9379CE82C5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103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CDF03-4BDF-4538-A70F-F8EAF235638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41E20-5CC7-49EC-BFC6-CABB2E9473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580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package" Target="../embeddings/Microsoft_Excel_Worksheet1.xlsx"/><Relationship Id="rId4" Type="http://schemas.openxmlformats.org/officeDocument/2006/relationships/oleObject" Target="../embeddings/oleObject1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uwex.edu/ces/pdande/evaluation/evallogicmodel.html" TargetMode="External"/><Relationship Id="rId3" Type="http://schemas.openxmlformats.org/officeDocument/2006/relationships/hyperlink" Target="http://www.gao.gov/products/GAO-11-646SP" TargetMode="External"/><Relationship Id="rId7" Type="http://schemas.openxmlformats.org/officeDocument/2006/relationships/hyperlink" Target="http://ies.ed.gov/ncee/wwc/help/fwwhelp.aspx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2.ed.gov/programs/charactered/mobilizing.pdf" TargetMode="External"/><Relationship Id="rId5" Type="http://schemas.openxmlformats.org/officeDocument/2006/relationships/hyperlink" Target="http://www.onetcenter.org/content.html" TargetMode="External"/><Relationship Id="rId4" Type="http://schemas.openxmlformats.org/officeDocument/2006/relationships/hyperlink" Target="http://meera.snre.umich.ed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jhsingh@iupui.ed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rgarcia@iupui.edu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omm.eval.org/EVAL/Resources/ViewDocument/?DocumentKey=c0bacdc8-ba66-49eb-a406-26919078da0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8077200" cy="2209800"/>
          </a:xfrm>
        </p:spPr>
        <p:txBody>
          <a:bodyPr>
            <a:noAutofit/>
          </a:bodyPr>
          <a:lstStyle/>
          <a:p>
            <a:pPr algn="ctr"/>
            <a:r>
              <a:rPr lang="en-US" sz="2800" cap="none" dirty="0" smtClean="0"/>
              <a:t>Leveraging Evaluability Assessment in Higher Education Settings: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000" cap="none" dirty="0" smtClean="0"/>
              <a:t>A Diagnostic Tool to Improve Learning Interventions and Make Evaluation Studies More Usable </a:t>
            </a:r>
            <a:endParaRPr lang="en-US" sz="2000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6096000"/>
            <a:ext cx="6705600" cy="685800"/>
          </a:xfrm>
        </p:spPr>
        <p:txBody>
          <a:bodyPr>
            <a:normAutofit/>
          </a:bodyPr>
          <a:lstStyle/>
          <a:p>
            <a:pPr algn="ctr"/>
            <a:r>
              <a:rPr lang="en-US" sz="1200" dirty="0" smtClean="0"/>
              <a:t>26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 Annual Conference of the American Evaluation Association; Minneapolis, MN</a:t>
            </a:r>
          </a:p>
          <a:p>
            <a:pPr algn="ctr"/>
            <a:r>
              <a:rPr lang="en-US" sz="1200" dirty="0" smtClean="0"/>
              <a:t>October 24-27, 2012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820259" y="4114800"/>
            <a:ext cx="7543800" cy="18774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Evaluation 2012</a:t>
            </a:r>
          </a:p>
          <a:p>
            <a:pPr algn="ctr" eaLnBrk="0" hangingPunct="0">
              <a:defRPr/>
            </a:pPr>
            <a:r>
              <a:rPr lang="en-US" sz="1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Evaluation in Complex Ecologies</a:t>
            </a:r>
          </a:p>
          <a:p>
            <a:pPr algn="ctr" eaLnBrk="0" hangingPunct="0">
              <a:defRPr/>
            </a:pPr>
            <a:r>
              <a:rPr lang="en-US" sz="1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Relationships · Responsibilities · Relevance</a:t>
            </a:r>
          </a:p>
          <a:p>
            <a:pPr algn="ctr" eaLnBrk="0" hangingPunct="0">
              <a:defRPr/>
            </a:pPr>
            <a:endParaRPr lang="en-US" sz="15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endParaRPr lang="en-US" sz="1200" dirty="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n-US" sz="12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October 25, </a:t>
            </a:r>
            <a:r>
              <a:rPr lang="en-US" sz="12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2012</a:t>
            </a:r>
          </a:p>
          <a:p>
            <a:pPr algn="ctr" eaLnBrk="0" hangingPunct="0">
              <a:defRPr/>
            </a:pPr>
            <a:endParaRPr lang="en-US" sz="1500" dirty="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defRPr/>
            </a:pPr>
            <a:endParaRPr lang="en-US" dirty="0">
              <a:solidFill>
                <a:srgbClr val="17365D">
                  <a:lumMod val="20000"/>
                  <a:lumOff val="8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280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"/>
            <a:ext cx="6781800" cy="563563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2800" dirty="0" smtClean="0"/>
              <a:t>J101 Document Model (Final)</a:t>
            </a:r>
          </a:p>
        </p:txBody>
      </p:sp>
      <p:sp>
        <p:nvSpPr>
          <p:cNvPr id="18436" name="Text Box 3"/>
          <p:cNvSpPr txBox="1">
            <a:spLocks noChangeArrowheads="1"/>
          </p:cNvSpPr>
          <p:nvPr/>
        </p:nvSpPr>
        <p:spPr bwMode="auto">
          <a:xfrm>
            <a:off x="1905000" y="1828800"/>
            <a:ext cx="3505200" cy="2508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 smtClean="0"/>
              <a:t>You will: </a:t>
            </a:r>
            <a:endParaRPr lang="en-US" sz="12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1)</a:t>
            </a:r>
            <a:r>
              <a:rPr lang="en-US" sz="1000" dirty="0"/>
              <a:t> identify common terms used in the criminal justice system; 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2) </a:t>
            </a:r>
            <a:r>
              <a:rPr lang="en-US" sz="1000" dirty="0"/>
              <a:t>utilize the basic vocabulary employed by actors in the field; 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3) </a:t>
            </a:r>
            <a:r>
              <a:rPr lang="en-US" sz="1000" dirty="0"/>
              <a:t>explain what crime is and how it is measured; 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4) </a:t>
            </a:r>
            <a:r>
              <a:rPr lang="en-US" sz="1000" dirty="0"/>
              <a:t>discuss current crime trends and patterns;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5)</a:t>
            </a:r>
            <a:r>
              <a:rPr lang="en-US" sz="1000" dirty="0"/>
              <a:t> explain the major goals of the criminal justice system;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6)</a:t>
            </a:r>
            <a:r>
              <a:rPr lang="en-US" sz="1000" dirty="0"/>
              <a:t> recognize the major branches of the system and how </a:t>
            </a:r>
            <a:r>
              <a:rPr lang="en-US" sz="1000" dirty="0" smtClean="0"/>
              <a:t>they    function</a:t>
            </a:r>
            <a:r>
              <a:rPr lang="en-US" sz="1000" dirty="0"/>
              <a:t>;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7)</a:t>
            </a:r>
            <a:r>
              <a:rPr lang="en-US" sz="1000" dirty="0"/>
              <a:t> summarize how the system has evolved over time;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8)</a:t>
            </a:r>
            <a:r>
              <a:rPr lang="en-US" sz="1000" dirty="0"/>
              <a:t> begin to analyze current crime control strategies, and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9)</a:t>
            </a:r>
            <a:r>
              <a:rPr lang="en-US" sz="1000" dirty="0"/>
              <a:t> start to judge the efficacy of such strategies</a:t>
            </a:r>
          </a:p>
        </p:txBody>
      </p:sp>
      <p:sp>
        <p:nvSpPr>
          <p:cNvPr id="18439" name="Text Box 6"/>
          <p:cNvSpPr txBox="1">
            <a:spLocks noChangeArrowheads="1"/>
          </p:cNvSpPr>
          <p:nvPr/>
        </p:nvSpPr>
        <p:spPr bwMode="auto">
          <a:xfrm>
            <a:off x="4648200" y="4343400"/>
            <a:ext cx="6096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dirty="0">
                <a:solidFill>
                  <a:srgbClr val="C00000"/>
                </a:solidFill>
              </a:rPr>
              <a:t>and</a:t>
            </a:r>
          </a:p>
        </p:txBody>
      </p:sp>
      <p:sp>
        <p:nvSpPr>
          <p:cNvPr id="18440" name="Text Box 7"/>
          <p:cNvSpPr txBox="1">
            <a:spLocks noChangeArrowheads="1"/>
          </p:cNvSpPr>
          <p:nvPr/>
        </p:nvSpPr>
        <p:spPr bwMode="auto">
          <a:xfrm>
            <a:off x="237067" y="1143000"/>
            <a:ext cx="12954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dirty="0"/>
              <a:t>Course Goals</a:t>
            </a:r>
          </a:p>
        </p:txBody>
      </p:sp>
      <p:sp>
        <p:nvSpPr>
          <p:cNvPr id="18441" name="Text Box 8"/>
          <p:cNvSpPr txBox="1">
            <a:spLocks noChangeArrowheads="1"/>
          </p:cNvSpPr>
          <p:nvPr/>
        </p:nvSpPr>
        <p:spPr bwMode="auto">
          <a:xfrm>
            <a:off x="152400" y="4419600"/>
            <a:ext cx="1447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dirty="0"/>
              <a:t>Outcomes:</a:t>
            </a:r>
          </a:p>
        </p:txBody>
      </p:sp>
      <p:sp>
        <p:nvSpPr>
          <p:cNvPr id="18442" name="Line 9"/>
          <p:cNvSpPr>
            <a:spLocks noChangeShapeType="1"/>
          </p:cNvSpPr>
          <p:nvPr/>
        </p:nvSpPr>
        <p:spPr bwMode="auto">
          <a:xfrm>
            <a:off x="685800" y="25146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18443" name="Text Box 10"/>
          <p:cNvSpPr txBox="1">
            <a:spLocks noChangeArrowheads="1"/>
          </p:cNvSpPr>
          <p:nvPr/>
        </p:nvSpPr>
        <p:spPr bwMode="auto">
          <a:xfrm>
            <a:off x="228600" y="4724400"/>
            <a:ext cx="685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/>
              <a:t>Initial</a:t>
            </a:r>
            <a:endParaRPr lang="en-US" sz="1400" dirty="0"/>
          </a:p>
        </p:txBody>
      </p:sp>
      <p:sp>
        <p:nvSpPr>
          <p:cNvPr id="18444" name="Text Box 11"/>
          <p:cNvSpPr txBox="1">
            <a:spLocks noChangeArrowheads="1"/>
          </p:cNvSpPr>
          <p:nvPr/>
        </p:nvSpPr>
        <p:spPr bwMode="auto">
          <a:xfrm>
            <a:off x="0" y="6629400"/>
            <a:ext cx="68580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/>
              <a:t>Copyright © 2009, Jacqueline H. Singh, MPP, PhD and Crystal Garcia, PhD; Indiana University Purdue University Indianapolis</a:t>
            </a:r>
          </a:p>
        </p:txBody>
      </p:sp>
      <p:grpSp>
        <p:nvGrpSpPr>
          <p:cNvPr id="2" name="Group 34"/>
          <p:cNvGrpSpPr/>
          <p:nvPr/>
        </p:nvGrpSpPr>
        <p:grpSpPr>
          <a:xfrm>
            <a:off x="1905000" y="4572000"/>
            <a:ext cx="6019800" cy="2057400"/>
            <a:chOff x="1905000" y="4724400"/>
            <a:chExt cx="6019800" cy="2057400"/>
          </a:xfrm>
        </p:grpSpPr>
        <p:sp>
          <p:nvSpPr>
            <p:cNvPr id="18438" name="Text Box 5"/>
            <p:cNvSpPr txBox="1">
              <a:spLocks noChangeArrowheads="1"/>
            </p:cNvSpPr>
            <p:nvPr/>
          </p:nvSpPr>
          <p:spPr bwMode="auto">
            <a:xfrm>
              <a:off x="1905000" y="4724400"/>
              <a:ext cx="6019800" cy="55399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 dirty="0"/>
                <a:t>you will </a:t>
              </a:r>
              <a:r>
                <a:rPr lang="en-US" sz="1200" b="1" dirty="0" smtClean="0"/>
                <a:t>get:</a:t>
              </a:r>
              <a:endParaRPr lang="en-US" sz="1200" b="1" dirty="0"/>
            </a:p>
            <a:p>
              <a:pPr>
                <a:spcBef>
                  <a:spcPct val="50000"/>
                </a:spcBef>
              </a:pPr>
              <a:r>
                <a:rPr lang="en-US" sz="1200" dirty="0"/>
                <a:t>1) Exposure to the workings of the criminal justice system</a:t>
              </a:r>
            </a:p>
          </p:txBody>
        </p:sp>
        <p:sp>
          <p:nvSpPr>
            <p:cNvPr id="18446" name="Text Box 13"/>
            <p:cNvSpPr txBox="1">
              <a:spLocks noChangeArrowheads="1"/>
            </p:cNvSpPr>
            <p:nvPr/>
          </p:nvSpPr>
          <p:spPr bwMode="auto">
            <a:xfrm>
              <a:off x="1905000" y="5465802"/>
              <a:ext cx="6019800" cy="55399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 dirty="0"/>
                <a:t>you will </a:t>
              </a:r>
              <a:r>
                <a:rPr lang="en-US" sz="1200" b="1" dirty="0" smtClean="0"/>
                <a:t>get:</a:t>
              </a:r>
              <a:endParaRPr lang="en-US" sz="1200" b="1" dirty="0"/>
            </a:p>
            <a:p>
              <a:pPr>
                <a:spcBef>
                  <a:spcPct val="50000"/>
                </a:spcBef>
              </a:pPr>
              <a:r>
                <a:rPr lang="en-US" sz="1200" dirty="0">
                  <a:solidFill>
                    <a:srgbClr val="C00000"/>
                  </a:solidFill>
                </a:rPr>
                <a:t>1) Field specific content knowledge</a:t>
              </a:r>
            </a:p>
          </p:txBody>
        </p:sp>
        <p:sp>
          <p:nvSpPr>
            <p:cNvPr id="18447" name="Text Box 14"/>
            <p:cNvSpPr txBox="1">
              <a:spLocks noChangeArrowheads="1"/>
            </p:cNvSpPr>
            <p:nvPr/>
          </p:nvSpPr>
          <p:spPr bwMode="auto">
            <a:xfrm>
              <a:off x="4648200" y="5211764"/>
              <a:ext cx="6096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1" dirty="0">
                  <a:solidFill>
                    <a:srgbClr val="C00000"/>
                  </a:solidFill>
                </a:rPr>
                <a:t>and</a:t>
              </a:r>
            </a:p>
          </p:txBody>
        </p:sp>
        <p:sp>
          <p:nvSpPr>
            <p:cNvPr id="18448" name="Text Box 15"/>
            <p:cNvSpPr txBox="1">
              <a:spLocks noChangeArrowheads="1"/>
            </p:cNvSpPr>
            <p:nvPr/>
          </p:nvSpPr>
          <p:spPr bwMode="auto">
            <a:xfrm>
              <a:off x="1905000" y="6227802"/>
              <a:ext cx="6019800" cy="55399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 dirty="0"/>
                <a:t>you will </a:t>
              </a:r>
              <a:r>
                <a:rPr lang="en-US" sz="1200" b="1" dirty="0" smtClean="0"/>
                <a:t>get:</a:t>
              </a:r>
              <a:endParaRPr lang="en-US" sz="1200" b="1" dirty="0"/>
            </a:p>
            <a:p>
              <a:pPr>
                <a:spcBef>
                  <a:spcPct val="50000"/>
                </a:spcBef>
              </a:pPr>
              <a:r>
                <a:rPr lang="en-US" sz="1200" dirty="0"/>
                <a:t>1) Solid preparation for upper division courses in the major</a:t>
              </a:r>
            </a:p>
          </p:txBody>
        </p:sp>
        <p:sp>
          <p:nvSpPr>
            <p:cNvPr id="18449" name="Text Box 16"/>
            <p:cNvSpPr txBox="1">
              <a:spLocks noChangeArrowheads="1"/>
            </p:cNvSpPr>
            <p:nvPr/>
          </p:nvSpPr>
          <p:spPr bwMode="auto">
            <a:xfrm>
              <a:off x="4648200" y="5943600"/>
              <a:ext cx="6096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1" dirty="0">
                  <a:solidFill>
                    <a:srgbClr val="C00000"/>
                  </a:solidFill>
                </a:rPr>
                <a:t>and</a:t>
              </a:r>
            </a:p>
          </p:txBody>
        </p:sp>
      </p:grpSp>
      <p:sp>
        <p:nvSpPr>
          <p:cNvPr id="18450" name="Text Box 17"/>
          <p:cNvSpPr txBox="1">
            <a:spLocks noChangeArrowheads="1"/>
          </p:cNvSpPr>
          <p:nvPr/>
        </p:nvSpPr>
        <p:spPr bwMode="auto">
          <a:xfrm>
            <a:off x="-76200" y="5334000"/>
            <a:ext cx="1676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/>
              <a:t>Intermediate</a:t>
            </a:r>
          </a:p>
          <a:p>
            <a:pPr algn="ctr">
              <a:spcBef>
                <a:spcPct val="50000"/>
              </a:spcBef>
            </a:pPr>
            <a:r>
              <a:rPr lang="en-US" sz="1200" b="1" dirty="0" smtClean="0"/>
              <a:t>(Learning outcomes)</a:t>
            </a:r>
            <a:endParaRPr lang="en-US" sz="1200" b="1" dirty="0"/>
          </a:p>
        </p:txBody>
      </p:sp>
      <p:sp>
        <p:nvSpPr>
          <p:cNvPr id="18451" name="Text Box 18"/>
          <p:cNvSpPr txBox="1">
            <a:spLocks noChangeArrowheads="1"/>
          </p:cNvSpPr>
          <p:nvPr/>
        </p:nvSpPr>
        <p:spPr bwMode="auto">
          <a:xfrm>
            <a:off x="-76200" y="6248400"/>
            <a:ext cx="16764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/>
              <a:t>Longer-term</a:t>
            </a:r>
            <a:endParaRPr lang="en-US" sz="1400" dirty="0"/>
          </a:p>
        </p:txBody>
      </p:sp>
      <p:sp>
        <p:nvSpPr>
          <p:cNvPr id="18452" name="Line 19"/>
          <p:cNvSpPr>
            <a:spLocks noChangeShapeType="1"/>
          </p:cNvSpPr>
          <p:nvPr/>
        </p:nvSpPr>
        <p:spPr bwMode="auto">
          <a:xfrm>
            <a:off x="685800" y="5029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18453" name="Line 20"/>
          <p:cNvSpPr>
            <a:spLocks noChangeShapeType="1"/>
          </p:cNvSpPr>
          <p:nvPr/>
        </p:nvSpPr>
        <p:spPr bwMode="auto">
          <a:xfrm>
            <a:off x="685800" y="5943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18454" name="Line 21"/>
          <p:cNvSpPr>
            <a:spLocks noChangeShapeType="1"/>
          </p:cNvSpPr>
          <p:nvPr/>
        </p:nvSpPr>
        <p:spPr bwMode="auto">
          <a:xfrm>
            <a:off x="685800" y="914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18456" name="Text Box 23"/>
          <p:cNvSpPr txBox="1">
            <a:spLocks noChangeArrowheads="1"/>
          </p:cNvSpPr>
          <p:nvPr/>
        </p:nvSpPr>
        <p:spPr bwMode="auto">
          <a:xfrm>
            <a:off x="4572000" y="1524000"/>
            <a:ext cx="6096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dirty="0">
                <a:solidFill>
                  <a:srgbClr val="C00000"/>
                </a:solidFill>
              </a:rPr>
              <a:t>and</a:t>
            </a:r>
          </a:p>
        </p:txBody>
      </p:sp>
      <p:sp>
        <p:nvSpPr>
          <p:cNvPr id="18457" name="Text Box 24"/>
          <p:cNvSpPr txBox="1">
            <a:spLocks noChangeArrowheads="1"/>
          </p:cNvSpPr>
          <p:nvPr/>
        </p:nvSpPr>
        <p:spPr bwMode="auto">
          <a:xfrm>
            <a:off x="228600" y="457200"/>
            <a:ext cx="1447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dirty="0" smtClean="0"/>
              <a:t>Course / intervention</a:t>
            </a:r>
            <a:endParaRPr lang="en-US" sz="1400" b="1" dirty="0"/>
          </a:p>
        </p:txBody>
      </p:sp>
      <p:sp>
        <p:nvSpPr>
          <p:cNvPr id="18458" name="Line 25"/>
          <p:cNvSpPr>
            <a:spLocks noChangeShapeType="1"/>
          </p:cNvSpPr>
          <p:nvPr/>
        </p:nvSpPr>
        <p:spPr bwMode="auto">
          <a:xfrm>
            <a:off x="685800" y="1600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18459" name="Text Box 26"/>
          <p:cNvSpPr txBox="1">
            <a:spLocks noChangeArrowheads="1"/>
          </p:cNvSpPr>
          <p:nvPr/>
        </p:nvSpPr>
        <p:spPr bwMode="auto">
          <a:xfrm>
            <a:off x="228600" y="1981200"/>
            <a:ext cx="1295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dirty="0"/>
              <a:t>Learning </a:t>
            </a:r>
            <a:r>
              <a:rPr lang="en-US" sz="1400" b="1" dirty="0" smtClean="0"/>
              <a:t>objectives</a:t>
            </a:r>
            <a:endParaRPr lang="en-US" sz="1400" b="1" dirty="0"/>
          </a:p>
        </p:txBody>
      </p:sp>
      <p:sp>
        <p:nvSpPr>
          <p:cNvPr id="18460" name="TextBox 27"/>
          <p:cNvSpPr txBox="1">
            <a:spLocks noChangeArrowheads="1"/>
          </p:cNvSpPr>
          <p:nvPr/>
        </p:nvSpPr>
        <p:spPr bwMode="auto">
          <a:xfrm>
            <a:off x="1659467" y="6858001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29" name="Text Box 59"/>
          <p:cNvSpPr txBox="1">
            <a:spLocks noChangeArrowheads="1"/>
          </p:cNvSpPr>
          <p:nvPr/>
        </p:nvSpPr>
        <p:spPr bwMode="auto">
          <a:xfrm>
            <a:off x="1905000" y="1600200"/>
            <a:ext cx="175260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300" b="1" dirty="0"/>
              <a:t>Course </a:t>
            </a:r>
            <a:r>
              <a:rPr lang="en-US" sz="1300" b="1" dirty="0" smtClean="0"/>
              <a:t>expectations</a:t>
            </a:r>
            <a:endParaRPr lang="en-US" sz="1300" b="1" dirty="0"/>
          </a:p>
        </p:txBody>
      </p:sp>
      <p:grpSp>
        <p:nvGrpSpPr>
          <p:cNvPr id="3" name="Group 29"/>
          <p:cNvGrpSpPr/>
          <p:nvPr/>
        </p:nvGrpSpPr>
        <p:grpSpPr>
          <a:xfrm>
            <a:off x="5410200" y="1600200"/>
            <a:ext cx="3886200" cy="2209800"/>
            <a:chOff x="5105400" y="3048001"/>
            <a:chExt cx="3886200" cy="2209800"/>
          </a:xfrm>
        </p:grpSpPr>
        <p:sp>
          <p:nvSpPr>
            <p:cNvPr id="31" name="Text Box 140"/>
            <p:cNvSpPr txBox="1">
              <a:spLocks noChangeArrowheads="1"/>
            </p:cNvSpPr>
            <p:nvPr/>
          </p:nvSpPr>
          <p:spPr bwMode="auto">
            <a:xfrm>
              <a:off x="5715000" y="3048001"/>
              <a:ext cx="2209800" cy="292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300" b="1" dirty="0"/>
                <a:t>IUPUI </a:t>
              </a:r>
              <a:r>
                <a:rPr lang="en-US" sz="1300" b="1" dirty="0" smtClean="0"/>
                <a:t>expectations</a:t>
              </a:r>
              <a:r>
                <a:rPr lang="en-US" sz="1300" b="1" dirty="0"/>
                <a:t>: (PULs)</a:t>
              </a:r>
            </a:p>
          </p:txBody>
        </p:sp>
        <p:sp>
          <p:nvSpPr>
            <p:cNvPr id="32" name="Text Box 138"/>
            <p:cNvSpPr txBox="1">
              <a:spLocks noChangeArrowheads="1"/>
            </p:cNvSpPr>
            <p:nvPr/>
          </p:nvSpPr>
          <p:spPr bwMode="auto">
            <a:xfrm>
              <a:off x="5486400" y="3505200"/>
              <a:ext cx="3505200" cy="1657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 dirty="0"/>
                <a:t>1)</a:t>
              </a:r>
              <a:r>
                <a:rPr lang="en-US" sz="1200" dirty="0"/>
                <a:t> Core communication and quantitative skills; </a:t>
              </a:r>
            </a:p>
            <a:p>
              <a:pPr>
                <a:spcBef>
                  <a:spcPct val="50000"/>
                </a:spcBef>
              </a:pPr>
              <a:r>
                <a:rPr lang="en-US" sz="1200" b="1" dirty="0"/>
                <a:t>2) </a:t>
              </a:r>
              <a:r>
                <a:rPr lang="en-US" sz="1200" dirty="0"/>
                <a:t>Critical thinking; </a:t>
              </a:r>
            </a:p>
            <a:p>
              <a:pPr>
                <a:spcBef>
                  <a:spcPct val="50000"/>
                </a:spcBef>
              </a:pPr>
              <a:r>
                <a:rPr lang="en-US" sz="1200" b="1" dirty="0"/>
                <a:t>3) </a:t>
              </a:r>
              <a:r>
                <a:rPr lang="en-US" sz="1200" dirty="0"/>
                <a:t>Integration and application of knowledge; </a:t>
              </a:r>
            </a:p>
            <a:p>
              <a:pPr>
                <a:spcBef>
                  <a:spcPct val="50000"/>
                </a:spcBef>
              </a:pPr>
              <a:r>
                <a:rPr lang="en-US" sz="1200" b="1" dirty="0"/>
                <a:t>4) </a:t>
              </a:r>
              <a:r>
                <a:rPr lang="en-US" sz="1200" dirty="0"/>
                <a:t>Intellectual depth, breadth, and adaptiveness;</a:t>
              </a:r>
            </a:p>
            <a:p>
              <a:pPr>
                <a:spcBef>
                  <a:spcPct val="50000"/>
                </a:spcBef>
              </a:pPr>
              <a:r>
                <a:rPr lang="en-US" sz="1200" b="1" dirty="0"/>
                <a:t>5)</a:t>
              </a:r>
              <a:r>
                <a:rPr lang="en-US" sz="1200" dirty="0"/>
                <a:t> Understanding society and culture; and,</a:t>
              </a:r>
            </a:p>
            <a:p>
              <a:pPr>
                <a:spcBef>
                  <a:spcPct val="50000"/>
                </a:spcBef>
              </a:pPr>
              <a:r>
                <a:rPr lang="en-US" sz="1200" b="1" dirty="0"/>
                <a:t>6)</a:t>
              </a:r>
              <a:r>
                <a:rPr lang="en-US" sz="1200" dirty="0"/>
                <a:t> Values and ethics</a:t>
              </a:r>
            </a:p>
          </p:txBody>
        </p:sp>
        <p:sp>
          <p:nvSpPr>
            <p:cNvPr id="33" name="Line 58"/>
            <p:cNvSpPr>
              <a:spLocks noChangeShapeType="1"/>
            </p:cNvSpPr>
            <p:nvPr/>
          </p:nvSpPr>
          <p:spPr bwMode="auto">
            <a:xfrm flipH="1">
              <a:off x="5105400" y="43434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" name="AutoShape 59"/>
            <p:cNvSpPr>
              <a:spLocks/>
            </p:cNvSpPr>
            <p:nvPr/>
          </p:nvSpPr>
          <p:spPr bwMode="auto">
            <a:xfrm>
              <a:off x="5410200" y="3429001"/>
              <a:ext cx="152400" cy="1828800"/>
            </a:xfrm>
            <a:prstGeom prst="leftBrace">
              <a:avLst>
                <a:gd name="adj1" fmla="val 88889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37" name="Rectangle 36"/>
          <p:cNvSpPr/>
          <p:nvPr/>
        </p:nvSpPr>
        <p:spPr>
          <a:xfrm>
            <a:off x="1905000" y="1828800"/>
            <a:ext cx="3352800" cy="2514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6" name="Group 35"/>
          <p:cNvGrpSpPr/>
          <p:nvPr/>
        </p:nvGrpSpPr>
        <p:grpSpPr>
          <a:xfrm>
            <a:off x="1905000" y="533400"/>
            <a:ext cx="6019800" cy="1000125"/>
            <a:chOff x="1905000" y="533400"/>
            <a:chExt cx="6019800" cy="1000125"/>
          </a:xfrm>
        </p:grpSpPr>
        <p:sp>
          <p:nvSpPr>
            <p:cNvPr id="38" name="Text Box 4"/>
            <p:cNvSpPr txBox="1">
              <a:spLocks noChangeArrowheads="1"/>
            </p:cNvSpPr>
            <p:nvPr/>
          </p:nvSpPr>
          <p:spPr bwMode="auto">
            <a:xfrm>
              <a:off x="4572000" y="792162"/>
              <a:ext cx="6858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1" dirty="0">
                  <a:solidFill>
                    <a:srgbClr val="C00000"/>
                  </a:solidFill>
                </a:rPr>
                <a:t>then</a:t>
              </a:r>
            </a:p>
          </p:txBody>
        </p:sp>
        <p:sp>
          <p:nvSpPr>
            <p:cNvPr id="39" name="Text Box 12"/>
            <p:cNvSpPr txBox="1">
              <a:spLocks noChangeArrowheads="1"/>
            </p:cNvSpPr>
            <p:nvPr/>
          </p:nvSpPr>
          <p:spPr bwMode="auto">
            <a:xfrm>
              <a:off x="1905000" y="533400"/>
              <a:ext cx="6019800" cy="30777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>
                  <a:solidFill>
                    <a:srgbClr val="C00000"/>
                  </a:solidFill>
                </a:rPr>
                <a:t>If</a:t>
              </a:r>
              <a:r>
                <a:rPr lang="en-US" sz="1200" b="1" dirty="0"/>
                <a:t> </a:t>
              </a:r>
              <a:r>
                <a:rPr lang="en-US" sz="1400" dirty="0"/>
                <a:t>you </a:t>
              </a:r>
              <a:r>
                <a:rPr lang="en-US" sz="1400" dirty="0" smtClean="0"/>
                <a:t>enroll </a:t>
              </a:r>
              <a:r>
                <a:rPr lang="en-US" sz="1400" dirty="0"/>
                <a:t>in: J101 The American Criminal Justice System, as designed</a:t>
              </a:r>
            </a:p>
          </p:txBody>
        </p:sp>
        <p:sp>
          <p:nvSpPr>
            <p:cNvPr id="40" name="Text Box 22"/>
            <p:cNvSpPr txBox="1">
              <a:spLocks noChangeArrowheads="1"/>
            </p:cNvSpPr>
            <p:nvPr/>
          </p:nvSpPr>
          <p:spPr bwMode="auto">
            <a:xfrm>
              <a:off x="1905000" y="1066800"/>
              <a:ext cx="60198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 dirty="0"/>
                <a:t>you will achieve </a:t>
              </a:r>
              <a:r>
                <a:rPr lang="en-US" sz="1200" b="1" dirty="0" smtClean="0"/>
                <a:t>course </a:t>
              </a:r>
              <a:r>
                <a:rPr lang="en-US" sz="1200" b="1" dirty="0"/>
                <a:t>goals, which are to: 1) learn the language, 2) structure, 3) evolution, and 4) critical issues of the criminal justice system in America</a:t>
              </a:r>
              <a:endParaRPr lang="en-US" sz="1200" i="1" dirty="0"/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4EFEC52-298E-423E-831D-9379CE82C549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236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76400" y="0"/>
            <a:ext cx="5715000" cy="5334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2800" dirty="0" smtClean="0"/>
              <a:t>J101 Document Model (Draft)</a:t>
            </a:r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0" y="685800"/>
            <a:ext cx="106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b="1" dirty="0"/>
              <a:t>Course Components:</a:t>
            </a:r>
          </a:p>
        </p:txBody>
      </p:sp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1219200" y="685800"/>
            <a:ext cx="1371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000" b="1" dirty="0"/>
              <a:t>Reading Assignments</a:t>
            </a:r>
          </a:p>
        </p:txBody>
      </p:sp>
      <p:sp>
        <p:nvSpPr>
          <p:cNvPr id="4101" name="Text Box 7"/>
          <p:cNvSpPr txBox="1">
            <a:spLocks noChangeArrowheads="1"/>
          </p:cNvSpPr>
          <p:nvPr/>
        </p:nvSpPr>
        <p:spPr bwMode="auto">
          <a:xfrm>
            <a:off x="2667000" y="762000"/>
            <a:ext cx="1600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000" b="1" dirty="0"/>
              <a:t>Class Discussions &amp; Debates</a:t>
            </a:r>
          </a:p>
        </p:txBody>
      </p:sp>
      <p:sp>
        <p:nvSpPr>
          <p:cNvPr id="4102" name="Text Box 8"/>
          <p:cNvSpPr txBox="1">
            <a:spLocks noChangeArrowheads="1"/>
          </p:cNvSpPr>
          <p:nvPr/>
        </p:nvSpPr>
        <p:spPr bwMode="auto">
          <a:xfrm>
            <a:off x="6019800" y="762000"/>
            <a:ext cx="1219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000" b="1" dirty="0"/>
              <a:t>Quizzes</a:t>
            </a:r>
          </a:p>
        </p:txBody>
      </p:sp>
      <p:sp>
        <p:nvSpPr>
          <p:cNvPr id="4103" name="Text Box 9"/>
          <p:cNvSpPr txBox="1">
            <a:spLocks noChangeArrowheads="1"/>
          </p:cNvSpPr>
          <p:nvPr/>
        </p:nvSpPr>
        <p:spPr bwMode="auto">
          <a:xfrm>
            <a:off x="7620000" y="762000"/>
            <a:ext cx="1143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000" b="1" dirty="0"/>
              <a:t>Exams</a:t>
            </a:r>
          </a:p>
        </p:txBody>
      </p:sp>
      <p:sp>
        <p:nvSpPr>
          <p:cNvPr id="4104" name="Oval 12"/>
          <p:cNvSpPr>
            <a:spLocks noChangeArrowheads="1"/>
          </p:cNvSpPr>
          <p:nvPr/>
        </p:nvSpPr>
        <p:spPr bwMode="auto">
          <a:xfrm>
            <a:off x="1219200" y="685800"/>
            <a:ext cx="1371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5" name="Oval 15"/>
          <p:cNvSpPr>
            <a:spLocks noChangeArrowheads="1"/>
          </p:cNvSpPr>
          <p:nvPr/>
        </p:nvSpPr>
        <p:spPr bwMode="auto">
          <a:xfrm>
            <a:off x="2819400" y="685800"/>
            <a:ext cx="1371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6" name="Oval 16"/>
          <p:cNvSpPr>
            <a:spLocks noChangeArrowheads="1"/>
          </p:cNvSpPr>
          <p:nvPr/>
        </p:nvSpPr>
        <p:spPr bwMode="auto">
          <a:xfrm>
            <a:off x="7467600" y="685800"/>
            <a:ext cx="1371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7" name="Oval 17"/>
          <p:cNvSpPr>
            <a:spLocks noChangeArrowheads="1"/>
          </p:cNvSpPr>
          <p:nvPr/>
        </p:nvSpPr>
        <p:spPr bwMode="auto">
          <a:xfrm>
            <a:off x="5943600" y="685800"/>
            <a:ext cx="1371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8" name="Oval 18"/>
          <p:cNvSpPr>
            <a:spLocks noChangeArrowheads="1"/>
          </p:cNvSpPr>
          <p:nvPr/>
        </p:nvSpPr>
        <p:spPr bwMode="auto">
          <a:xfrm>
            <a:off x="4343400" y="685800"/>
            <a:ext cx="1371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9" name="Text Box 19"/>
          <p:cNvSpPr txBox="1">
            <a:spLocks noChangeArrowheads="1"/>
          </p:cNvSpPr>
          <p:nvPr/>
        </p:nvSpPr>
        <p:spPr bwMode="auto">
          <a:xfrm>
            <a:off x="152400" y="1447800"/>
            <a:ext cx="914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b="1" dirty="0"/>
              <a:t>Frequency:</a:t>
            </a:r>
          </a:p>
        </p:txBody>
      </p:sp>
      <p:sp>
        <p:nvSpPr>
          <p:cNvPr id="4110" name="Text Box 23"/>
          <p:cNvSpPr txBox="1">
            <a:spLocks noChangeArrowheads="1"/>
          </p:cNvSpPr>
          <p:nvPr/>
        </p:nvSpPr>
        <p:spPr bwMode="auto">
          <a:xfrm>
            <a:off x="7543800" y="1295400"/>
            <a:ext cx="1219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000" dirty="0"/>
              <a:t>Four (4) exams</a:t>
            </a:r>
            <a:endParaRPr lang="en-US" sz="900" dirty="0"/>
          </a:p>
        </p:txBody>
      </p:sp>
      <p:sp>
        <p:nvSpPr>
          <p:cNvPr id="4111" name="Text Box 24"/>
          <p:cNvSpPr txBox="1">
            <a:spLocks noChangeArrowheads="1"/>
          </p:cNvSpPr>
          <p:nvPr/>
        </p:nvSpPr>
        <p:spPr bwMode="auto">
          <a:xfrm>
            <a:off x="4191000" y="1219200"/>
            <a:ext cx="152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000" dirty="0"/>
              <a:t>Three (3) small writing assignments</a:t>
            </a:r>
            <a:endParaRPr lang="en-US" sz="900" dirty="0"/>
          </a:p>
        </p:txBody>
      </p:sp>
      <p:sp>
        <p:nvSpPr>
          <p:cNvPr id="4112" name="Text Box 27"/>
          <p:cNvSpPr txBox="1">
            <a:spLocks noChangeArrowheads="1"/>
          </p:cNvSpPr>
          <p:nvPr/>
        </p:nvSpPr>
        <p:spPr bwMode="auto">
          <a:xfrm>
            <a:off x="152400" y="3733800"/>
            <a:ext cx="762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b="1" dirty="0"/>
              <a:t>Format:</a:t>
            </a:r>
          </a:p>
        </p:txBody>
      </p:sp>
      <p:sp>
        <p:nvSpPr>
          <p:cNvPr id="4113" name="Text Box 28"/>
          <p:cNvSpPr txBox="1">
            <a:spLocks noChangeArrowheads="1"/>
          </p:cNvSpPr>
          <p:nvPr/>
        </p:nvSpPr>
        <p:spPr bwMode="auto">
          <a:xfrm>
            <a:off x="152400" y="2438400"/>
            <a:ext cx="762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b="1" dirty="0"/>
              <a:t>Purpose:</a:t>
            </a:r>
          </a:p>
        </p:txBody>
      </p:sp>
      <p:sp>
        <p:nvSpPr>
          <p:cNvPr id="4114" name="Text Box 29"/>
          <p:cNvSpPr txBox="1">
            <a:spLocks noChangeArrowheads="1"/>
          </p:cNvSpPr>
          <p:nvPr/>
        </p:nvSpPr>
        <p:spPr bwMode="auto">
          <a:xfrm>
            <a:off x="152400" y="525780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b="1" dirty="0"/>
              <a:t>Earned Points:</a:t>
            </a:r>
          </a:p>
        </p:txBody>
      </p:sp>
      <p:sp>
        <p:nvSpPr>
          <p:cNvPr id="4115" name="Text Box 30"/>
          <p:cNvSpPr txBox="1">
            <a:spLocks noChangeArrowheads="1"/>
          </p:cNvSpPr>
          <p:nvPr/>
        </p:nvSpPr>
        <p:spPr bwMode="auto">
          <a:xfrm>
            <a:off x="152400" y="6096000"/>
            <a:ext cx="914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b="1" dirty="0"/>
              <a:t>Course Grades:</a:t>
            </a:r>
          </a:p>
        </p:txBody>
      </p:sp>
      <p:sp>
        <p:nvSpPr>
          <p:cNvPr id="4116" name="Text Box 35"/>
          <p:cNvSpPr txBox="1">
            <a:spLocks noChangeArrowheads="1"/>
          </p:cNvSpPr>
          <p:nvPr/>
        </p:nvSpPr>
        <p:spPr bwMode="auto">
          <a:xfrm>
            <a:off x="5791200" y="3352800"/>
            <a:ext cx="1524000" cy="123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000" dirty="0"/>
              <a:t>Multiple choice and true/false questions that cover material from that day’s reading assignment; 15 minutes to complete each quiz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endParaRPr lang="en-US" sz="1000" dirty="0"/>
          </a:p>
        </p:txBody>
      </p:sp>
      <p:sp>
        <p:nvSpPr>
          <p:cNvPr id="4117" name="Text Box 37"/>
          <p:cNvSpPr txBox="1">
            <a:spLocks noChangeArrowheads="1"/>
          </p:cNvSpPr>
          <p:nvPr/>
        </p:nvSpPr>
        <p:spPr bwMode="auto">
          <a:xfrm>
            <a:off x="7391400" y="3276600"/>
            <a:ext cx="15240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000" dirty="0"/>
              <a:t>First three exams cover material presented in that section of the course.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1000" dirty="0"/>
              <a:t>Final consists of information covered since exam three; however, 1/3 of the final exam includes repeat material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endParaRPr lang="en-US" sz="1000" dirty="0"/>
          </a:p>
        </p:txBody>
      </p:sp>
      <p:sp>
        <p:nvSpPr>
          <p:cNvPr id="4118" name="Text Box 38"/>
          <p:cNvSpPr txBox="1">
            <a:spLocks noChangeArrowheads="1"/>
          </p:cNvSpPr>
          <p:nvPr/>
        </p:nvSpPr>
        <p:spPr bwMode="auto">
          <a:xfrm>
            <a:off x="4267200" y="2057400"/>
            <a:ext cx="1524000" cy="138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000" dirty="0"/>
              <a:t>Forces student to </a:t>
            </a:r>
            <a:r>
              <a:rPr lang="en-US" sz="1000" b="1" dirty="0"/>
              <a:t>think critically</a:t>
            </a:r>
            <a:r>
              <a:rPr lang="en-US" sz="1000" dirty="0"/>
              <a:t> about important criminal justice issues and </a:t>
            </a:r>
            <a:r>
              <a:rPr lang="en-US" sz="1000" b="1" dirty="0"/>
              <a:t>reflect</a:t>
            </a:r>
            <a:r>
              <a:rPr lang="en-US" sz="1000" dirty="0"/>
              <a:t> on you own opinions about these topics</a:t>
            </a:r>
          </a:p>
          <a:p>
            <a:pPr eaLnBrk="1" hangingPunct="1">
              <a:spcBef>
                <a:spcPct val="50000"/>
              </a:spcBef>
            </a:pPr>
            <a:endParaRPr lang="en-US" sz="1000" dirty="0"/>
          </a:p>
        </p:txBody>
      </p:sp>
      <p:sp>
        <p:nvSpPr>
          <p:cNvPr id="4119" name="Text Box 42"/>
          <p:cNvSpPr txBox="1">
            <a:spLocks noChangeArrowheads="1"/>
          </p:cNvSpPr>
          <p:nvPr/>
        </p:nvSpPr>
        <p:spPr bwMode="auto">
          <a:xfrm>
            <a:off x="5791200" y="5257800"/>
            <a:ext cx="1524000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000" dirty="0"/>
              <a:t>Each quiz worth 10 points; lowest of eight scores dropped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endParaRPr lang="en-US" sz="1000" dirty="0"/>
          </a:p>
        </p:txBody>
      </p:sp>
      <p:sp>
        <p:nvSpPr>
          <p:cNvPr id="4120" name="Text Box 43"/>
          <p:cNvSpPr txBox="1">
            <a:spLocks noChangeArrowheads="1"/>
          </p:cNvSpPr>
          <p:nvPr/>
        </p:nvSpPr>
        <p:spPr bwMode="auto">
          <a:xfrm>
            <a:off x="7391400" y="5257800"/>
            <a:ext cx="1524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000" dirty="0"/>
              <a:t>Each exam worth 100 points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endParaRPr lang="en-US" sz="1000" dirty="0"/>
          </a:p>
        </p:txBody>
      </p:sp>
      <p:sp>
        <p:nvSpPr>
          <p:cNvPr id="4121" name="Text Box 44"/>
          <p:cNvSpPr txBox="1">
            <a:spLocks noChangeArrowheads="1"/>
          </p:cNvSpPr>
          <p:nvPr/>
        </p:nvSpPr>
        <p:spPr bwMode="auto">
          <a:xfrm>
            <a:off x="4267200" y="5334000"/>
            <a:ext cx="152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000" dirty="0"/>
              <a:t>Each assignment worth10 points</a:t>
            </a:r>
          </a:p>
        </p:txBody>
      </p:sp>
      <p:sp>
        <p:nvSpPr>
          <p:cNvPr id="4122" name="Text Box 49"/>
          <p:cNvSpPr txBox="1">
            <a:spLocks noChangeArrowheads="1"/>
          </p:cNvSpPr>
          <p:nvPr/>
        </p:nvSpPr>
        <p:spPr bwMode="auto">
          <a:xfrm>
            <a:off x="5867400" y="1219200"/>
            <a:ext cx="15240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000" dirty="0"/>
              <a:t>Eight (8) quizzes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endParaRPr lang="en-US" sz="1000" dirty="0"/>
          </a:p>
        </p:txBody>
      </p:sp>
      <p:sp>
        <p:nvSpPr>
          <p:cNvPr id="4123" name="Rectangle 50"/>
          <p:cNvSpPr>
            <a:spLocks noChangeArrowheads="1"/>
          </p:cNvSpPr>
          <p:nvPr/>
        </p:nvSpPr>
        <p:spPr bwMode="auto">
          <a:xfrm>
            <a:off x="4267200" y="1219200"/>
            <a:ext cx="1447800" cy="464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24" name="Rectangle 51"/>
          <p:cNvSpPr>
            <a:spLocks noChangeArrowheads="1"/>
          </p:cNvSpPr>
          <p:nvPr/>
        </p:nvSpPr>
        <p:spPr bwMode="auto">
          <a:xfrm>
            <a:off x="1143000" y="1219200"/>
            <a:ext cx="1447800" cy="464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25" name="Rectangle 52"/>
          <p:cNvSpPr>
            <a:spLocks noChangeArrowheads="1"/>
          </p:cNvSpPr>
          <p:nvPr/>
        </p:nvSpPr>
        <p:spPr bwMode="auto">
          <a:xfrm>
            <a:off x="2743200" y="1219200"/>
            <a:ext cx="1447800" cy="464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26" name="Rectangle 53"/>
          <p:cNvSpPr>
            <a:spLocks noChangeArrowheads="1"/>
          </p:cNvSpPr>
          <p:nvPr/>
        </p:nvSpPr>
        <p:spPr bwMode="auto">
          <a:xfrm>
            <a:off x="5867400" y="1219200"/>
            <a:ext cx="1447800" cy="464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27" name="Rectangle 54"/>
          <p:cNvSpPr>
            <a:spLocks noChangeArrowheads="1"/>
          </p:cNvSpPr>
          <p:nvPr/>
        </p:nvSpPr>
        <p:spPr bwMode="auto">
          <a:xfrm>
            <a:off x="7467600" y="1219200"/>
            <a:ext cx="1447800" cy="464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28" name="Text Box 56"/>
          <p:cNvSpPr txBox="1">
            <a:spLocks noChangeArrowheads="1"/>
          </p:cNvSpPr>
          <p:nvPr/>
        </p:nvSpPr>
        <p:spPr bwMode="auto">
          <a:xfrm>
            <a:off x="1257300" y="6248400"/>
            <a:ext cx="70516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800" dirty="0"/>
              <a:t>Total of </a:t>
            </a:r>
            <a:r>
              <a:rPr lang="en-US" sz="800" b="1" dirty="0"/>
              <a:t>500 points</a:t>
            </a:r>
            <a:r>
              <a:rPr lang="en-US" sz="800" dirty="0"/>
              <a:t> (30-writing assignments, 70-quizzes, and 400-exams.  </a:t>
            </a:r>
            <a:r>
              <a:rPr lang="en-US" sz="800" b="1" dirty="0"/>
              <a:t>Grading scale</a:t>
            </a:r>
            <a:r>
              <a:rPr lang="en-US" sz="800" dirty="0"/>
              <a:t> based on distribution of points for entire course (see syllabus)</a:t>
            </a:r>
          </a:p>
        </p:txBody>
      </p:sp>
      <p:sp>
        <p:nvSpPr>
          <p:cNvPr id="4129" name="Oval 57"/>
          <p:cNvSpPr>
            <a:spLocks noChangeArrowheads="1"/>
          </p:cNvSpPr>
          <p:nvPr/>
        </p:nvSpPr>
        <p:spPr bwMode="auto">
          <a:xfrm>
            <a:off x="1143000" y="6019800"/>
            <a:ext cx="75438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30" name="Text Box 58"/>
          <p:cNvSpPr txBox="1">
            <a:spLocks noChangeArrowheads="1"/>
          </p:cNvSpPr>
          <p:nvPr/>
        </p:nvSpPr>
        <p:spPr bwMode="auto">
          <a:xfrm>
            <a:off x="4419600" y="685800"/>
            <a:ext cx="1219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000" b="1" dirty="0"/>
              <a:t>Small Writing Assignments</a:t>
            </a:r>
          </a:p>
        </p:txBody>
      </p:sp>
      <p:sp>
        <p:nvSpPr>
          <p:cNvPr id="36" name="Rectangle 35"/>
          <p:cNvSpPr/>
          <p:nvPr/>
        </p:nvSpPr>
        <p:spPr>
          <a:xfrm>
            <a:off x="0" y="6627168"/>
            <a:ext cx="169148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/>
              <a:t>Jacqueline H. Singh, MPP, </a:t>
            </a:r>
            <a:r>
              <a:rPr lang="en-US" sz="900" dirty="0" smtClean="0"/>
              <a:t>PhD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680141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82133" y="0"/>
            <a:ext cx="7315200" cy="533400"/>
          </a:xfrm>
        </p:spPr>
        <p:txBody>
          <a:bodyPr lIns="91440" tIns="45720" rIns="91440" bIns="45720" anchor="ctr">
            <a:noAutofit/>
          </a:bodyPr>
          <a:lstStyle/>
          <a:p>
            <a:pPr algn="ctr" eaLnBrk="1" hangingPunct="1"/>
            <a:r>
              <a:rPr lang="en-US" sz="2800" dirty="0" smtClean="0">
                <a:solidFill>
                  <a:schemeClr val="tx1"/>
                </a:solidFill>
              </a:rPr>
              <a:t>J101 </a:t>
            </a:r>
            <a:r>
              <a:rPr lang="en-US" sz="2800" dirty="0">
                <a:solidFill>
                  <a:schemeClr val="tx1"/>
                </a:solidFill>
              </a:rPr>
              <a:t>D</a:t>
            </a:r>
            <a:r>
              <a:rPr lang="en-US" sz="2800" dirty="0" smtClean="0">
                <a:solidFill>
                  <a:schemeClr val="tx1"/>
                </a:solidFill>
              </a:rPr>
              <a:t>ocument Model (Final)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0" y="609600"/>
            <a:ext cx="1066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 dirty="0"/>
              <a:t>Course </a:t>
            </a:r>
            <a:r>
              <a:rPr lang="en-US" sz="1200" b="1" dirty="0" smtClean="0"/>
              <a:t>components</a:t>
            </a:r>
            <a:r>
              <a:rPr lang="en-US" sz="1200" b="1" dirty="0"/>
              <a:t>:</a:t>
            </a:r>
          </a:p>
        </p:txBody>
      </p:sp>
      <p:sp>
        <p:nvSpPr>
          <p:cNvPr id="20485" name="Text Box 19"/>
          <p:cNvSpPr txBox="1">
            <a:spLocks noChangeArrowheads="1"/>
          </p:cNvSpPr>
          <p:nvPr/>
        </p:nvSpPr>
        <p:spPr bwMode="auto">
          <a:xfrm>
            <a:off x="0" y="1600201"/>
            <a:ext cx="990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b="1" dirty="0"/>
              <a:t>Frequency: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2743201"/>
            <a:ext cx="914400" cy="3281363"/>
            <a:chOff x="0" y="1536"/>
            <a:chExt cx="576" cy="2067"/>
          </a:xfrm>
        </p:grpSpPr>
        <p:sp>
          <p:nvSpPr>
            <p:cNvPr id="20540" name="Text Box 27"/>
            <p:cNvSpPr txBox="1">
              <a:spLocks noChangeArrowheads="1"/>
            </p:cNvSpPr>
            <p:nvPr/>
          </p:nvSpPr>
          <p:spPr bwMode="auto">
            <a:xfrm>
              <a:off x="0" y="2352"/>
              <a:ext cx="57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dirty="0"/>
                <a:t>Format</a:t>
              </a:r>
              <a:r>
                <a:rPr lang="en-US" sz="1200" b="1" dirty="0" smtClean="0"/>
                <a:t>:</a:t>
              </a:r>
            </a:p>
            <a:p>
              <a:r>
                <a:rPr lang="en-US" sz="1200" b="1" dirty="0" smtClean="0"/>
                <a:t>(activities)</a:t>
              </a:r>
              <a:endParaRPr lang="en-US" sz="1200" b="1" dirty="0"/>
            </a:p>
          </p:txBody>
        </p:sp>
        <p:sp>
          <p:nvSpPr>
            <p:cNvPr id="20541" name="Text Box 28"/>
            <p:cNvSpPr txBox="1">
              <a:spLocks noChangeArrowheads="1"/>
            </p:cNvSpPr>
            <p:nvPr/>
          </p:nvSpPr>
          <p:spPr bwMode="auto">
            <a:xfrm>
              <a:off x="0" y="1536"/>
              <a:ext cx="528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dirty="0">
                  <a:solidFill>
                    <a:srgbClr val="C00000"/>
                  </a:solidFill>
                </a:rPr>
                <a:t>Purpose:</a:t>
              </a:r>
            </a:p>
          </p:txBody>
        </p:sp>
        <p:sp>
          <p:nvSpPr>
            <p:cNvPr id="20542" name="Text Box 29"/>
            <p:cNvSpPr txBox="1">
              <a:spLocks noChangeArrowheads="1"/>
            </p:cNvSpPr>
            <p:nvPr/>
          </p:nvSpPr>
          <p:spPr bwMode="auto">
            <a:xfrm>
              <a:off x="0" y="3312"/>
              <a:ext cx="48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dirty="0"/>
                <a:t>Earned </a:t>
              </a:r>
              <a:r>
                <a:rPr lang="en-US" sz="1200" b="1" dirty="0" smtClean="0"/>
                <a:t>points</a:t>
              </a:r>
              <a:r>
                <a:rPr lang="en-US" sz="1200" b="1" dirty="0"/>
                <a:t>:</a:t>
              </a:r>
            </a:p>
          </p:txBody>
        </p:sp>
      </p:grpSp>
      <p:sp>
        <p:nvSpPr>
          <p:cNvPr id="20487" name="Text Box 30"/>
          <p:cNvSpPr txBox="1">
            <a:spLocks noChangeArrowheads="1"/>
          </p:cNvSpPr>
          <p:nvPr/>
        </p:nvSpPr>
        <p:spPr bwMode="auto">
          <a:xfrm>
            <a:off x="0" y="6172201"/>
            <a:ext cx="990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b="1" dirty="0"/>
              <a:t>Course </a:t>
            </a:r>
            <a:r>
              <a:rPr lang="en-US" sz="1200" b="1" dirty="0" smtClean="0"/>
              <a:t>grades</a:t>
            </a:r>
            <a:r>
              <a:rPr lang="en-US" sz="1000" b="1" dirty="0"/>
              <a:t>:</a:t>
            </a:r>
          </a:p>
        </p:txBody>
      </p:sp>
      <p:sp>
        <p:nvSpPr>
          <p:cNvPr id="20488" name="Text Box 56"/>
          <p:cNvSpPr txBox="1">
            <a:spLocks noChangeArrowheads="1"/>
          </p:cNvSpPr>
          <p:nvPr/>
        </p:nvSpPr>
        <p:spPr bwMode="auto">
          <a:xfrm>
            <a:off x="1143001" y="6248400"/>
            <a:ext cx="7583311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00" dirty="0"/>
              <a:t>Total of </a:t>
            </a:r>
            <a:r>
              <a:rPr lang="en-US" sz="800" b="1" dirty="0"/>
              <a:t>500 points</a:t>
            </a:r>
            <a:r>
              <a:rPr lang="en-US" sz="800" dirty="0"/>
              <a:t> (30-writing assignments, 70-quizzes, and 400-exams.  There are also various opportunities for extra credit:  </a:t>
            </a:r>
          </a:p>
          <a:p>
            <a:pPr algn="ctr"/>
            <a:r>
              <a:rPr lang="en-US" sz="800" dirty="0"/>
              <a:t>a reflection on an experiential learning experience, an extra credit quiz, exam preparation games, and mentoring sessions.  </a:t>
            </a:r>
          </a:p>
          <a:p>
            <a:pPr algn="ctr"/>
            <a:endParaRPr lang="en-US" sz="800" dirty="0"/>
          </a:p>
        </p:txBody>
      </p:sp>
      <p:sp>
        <p:nvSpPr>
          <p:cNvPr id="20489" name="Oval 57"/>
          <p:cNvSpPr>
            <a:spLocks noChangeArrowheads="1"/>
          </p:cNvSpPr>
          <p:nvPr/>
        </p:nvSpPr>
        <p:spPr bwMode="auto">
          <a:xfrm>
            <a:off x="1143000" y="6172200"/>
            <a:ext cx="7543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 dirty="0"/>
          </a:p>
        </p:txBody>
      </p:sp>
      <p:sp>
        <p:nvSpPr>
          <p:cNvPr id="20490" name="Text Box 6"/>
          <p:cNvSpPr txBox="1">
            <a:spLocks noChangeArrowheads="1"/>
          </p:cNvSpPr>
          <p:nvPr/>
        </p:nvSpPr>
        <p:spPr bwMode="auto">
          <a:xfrm>
            <a:off x="1117600" y="605135"/>
            <a:ext cx="114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/>
              <a:t>Reading </a:t>
            </a:r>
            <a:r>
              <a:rPr lang="en-US" sz="1200" b="1" dirty="0" smtClean="0"/>
              <a:t>assignments</a:t>
            </a:r>
            <a:endParaRPr lang="en-US" sz="1200" b="1" dirty="0"/>
          </a:p>
        </p:txBody>
      </p:sp>
      <p:sp>
        <p:nvSpPr>
          <p:cNvPr id="20491" name="Text Box 7"/>
          <p:cNvSpPr txBox="1">
            <a:spLocks noChangeArrowheads="1"/>
          </p:cNvSpPr>
          <p:nvPr/>
        </p:nvSpPr>
        <p:spPr bwMode="auto">
          <a:xfrm>
            <a:off x="2362200" y="609600"/>
            <a:ext cx="1397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/>
              <a:t>Class </a:t>
            </a:r>
            <a:r>
              <a:rPr lang="en-US" sz="1200" b="1" dirty="0" smtClean="0"/>
              <a:t>discussions </a:t>
            </a:r>
            <a:r>
              <a:rPr lang="en-US" sz="1200" b="1" dirty="0"/>
              <a:t>&amp; </a:t>
            </a:r>
            <a:r>
              <a:rPr lang="en-US" sz="1200" b="1" dirty="0" smtClean="0"/>
              <a:t>debates</a:t>
            </a:r>
            <a:endParaRPr lang="en-US" sz="1200" b="1" dirty="0"/>
          </a:p>
        </p:txBody>
      </p:sp>
      <p:sp>
        <p:nvSpPr>
          <p:cNvPr id="20492" name="Text Box 8"/>
          <p:cNvSpPr txBox="1">
            <a:spLocks noChangeArrowheads="1"/>
          </p:cNvSpPr>
          <p:nvPr/>
        </p:nvSpPr>
        <p:spPr bwMode="auto">
          <a:xfrm>
            <a:off x="5334000" y="685800"/>
            <a:ext cx="1219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/>
              <a:t>Quizzes</a:t>
            </a:r>
          </a:p>
        </p:txBody>
      </p:sp>
      <p:sp>
        <p:nvSpPr>
          <p:cNvPr id="20493" name="Text Box 9"/>
          <p:cNvSpPr txBox="1">
            <a:spLocks noChangeArrowheads="1"/>
          </p:cNvSpPr>
          <p:nvPr/>
        </p:nvSpPr>
        <p:spPr bwMode="auto">
          <a:xfrm>
            <a:off x="6705600" y="685800"/>
            <a:ext cx="1143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/>
              <a:t>Exams</a:t>
            </a:r>
          </a:p>
        </p:txBody>
      </p:sp>
      <p:sp>
        <p:nvSpPr>
          <p:cNvPr id="20494" name="Oval 12"/>
          <p:cNvSpPr>
            <a:spLocks noChangeArrowheads="1"/>
          </p:cNvSpPr>
          <p:nvPr/>
        </p:nvSpPr>
        <p:spPr bwMode="auto">
          <a:xfrm>
            <a:off x="1066800" y="609600"/>
            <a:ext cx="1219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 dirty="0"/>
          </a:p>
        </p:txBody>
      </p:sp>
      <p:sp>
        <p:nvSpPr>
          <p:cNvPr id="20495" name="Oval 15"/>
          <p:cNvSpPr>
            <a:spLocks noChangeArrowheads="1"/>
          </p:cNvSpPr>
          <p:nvPr/>
        </p:nvSpPr>
        <p:spPr bwMode="auto">
          <a:xfrm>
            <a:off x="2362200" y="609600"/>
            <a:ext cx="1371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 dirty="0"/>
          </a:p>
        </p:txBody>
      </p:sp>
      <p:sp>
        <p:nvSpPr>
          <p:cNvPr id="20496" name="Oval 17"/>
          <p:cNvSpPr>
            <a:spLocks noChangeArrowheads="1"/>
          </p:cNvSpPr>
          <p:nvPr/>
        </p:nvSpPr>
        <p:spPr bwMode="auto">
          <a:xfrm>
            <a:off x="5410200" y="609600"/>
            <a:ext cx="1066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 dirty="0"/>
          </a:p>
        </p:txBody>
      </p:sp>
      <p:sp>
        <p:nvSpPr>
          <p:cNvPr id="20497" name="Oval 18"/>
          <p:cNvSpPr>
            <a:spLocks noChangeArrowheads="1"/>
          </p:cNvSpPr>
          <p:nvPr/>
        </p:nvSpPr>
        <p:spPr bwMode="auto">
          <a:xfrm>
            <a:off x="3886200" y="609600"/>
            <a:ext cx="1219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 dirty="0"/>
          </a:p>
        </p:txBody>
      </p:sp>
      <p:sp>
        <p:nvSpPr>
          <p:cNvPr id="20498" name="Text Box 58"/>
          <p:cNvSpPr txBox="1">
            <a:spLocks noChangeArrowheads="1"/>
          </p:cNvSpPr>
          <p:nvPr/>
        </p:nvSpPr>
        <p:spPr bwMode="auto">
          <a:xfrm>
            <a:off x="3886200" y="609600"/>
            <a:ext cx="1219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/>
              <a:t>Small </a:t>
            </a:r>
            <a:r>
              <a:rPr lang="en-US" sz="1200" b="1" dirty="0" smtClean="0"/>
              <a:t>writing </a:t>
            </a:r>
            <a:r>
              <a:rPr lang="en-US" sz="1200" b="1" dirty="0"/>
              <a:t>a</a:t>
            </a:r>
            <a:r>
              <a:rPr lang="en-US" sz="1200" b="1" dirty="0" smtClean="0"/>
              <a:t>ssignments</a:t>
            </a:r>
            <a:endParaRPr lang="en-US" sz="1200" b="1" dirty="0"/>
          </a:p>
        </p:txBody>
      </p:sp>
      <p:sp>
        <p:nvSpPr>
          <p:cNvPr id="20499" name="Oval 16"/>
          <p:cNvSpPr>
            <a:spLocks noChangeArrowheads="1"/>
          </p:cNvSpPr>
          <p:nvPr/>
        </p:nvSpPr>
        <p:spPr bwMode="auto">
          <a:xfrm>
            <a:off x="6705600" y="609600"/>
            <a:ext cx="11430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 dirty="0"/>
          </a:p>
        </p:txBody>
      </p:sp>
      <p:sp>
        <p:nvSpPr>
          <p:cNvPr id="20500" name="Oval 16"/>
          <p:cNvSpPr>
            <a:spLocks noChangeArrowheads="1"/>
          </p:cNvSpPr>
          <p:nvPr/>
        </p:nvSpPr>
        <p:spPr bwMode="auto">
          <a:xfrm>
            <a:off x="8001000" y="609600"/>
            <a:ext cx="990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 dirty="0"/>
          </a:p>
        </p:txBody>
      </p:sp>
      <p:sp>
        <p:nvSpPr>
          <p:cNvPr id="20501" name="Text Box 9"/>
          <p:cNvSpPr txBox="1">
            <a:spLocks noChangeArrowheads="1"/>
          </p:cNvSpPr>
          <p:nvPr/>
        </p:nvSpPr>
        <p:spPr bwMode="auto">
          <a:xfrm>
            <a:off x="7924800" y="685800"/>
            <a:ext cx="1143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/>
              <a:t>Extra </a:t>
            </a:r>
            <a:r>
              <a:rPr lang="en-US" sz="1200" b="1" dirty="0" smtClean="0"/>
              <a:t>credit</a:t>
            </a:r>
            <a:endParaRPr lang="en-US" sz="1200" b="1" dirty="0"/>
          </a:p>
        </p:txBody>
      </p:sp>
      <p:sp>
        <p:nvSpPr>
          <p:cNvPr id="20502" name="Text Box 23"/>
          <p:cNvSpPr txBox="1">
            <a:spLocks noChangeArrowheads="1"/>
          </p:cNvSpPr>
          <p:nvPr/>
        </p:nvSpPr>
        <p:spPr bwMode="auto">
          <a:xfrm>
            <a:off x="6705600" y="1525588"/>
            <a:ext cx="1219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 dirty="0"/>
              <a:t>Four (4) exams – one every month</a:t>
            </a:r>
          </a:p>
        </p:txBody>
      </p:sp>
      <p:sp>
        <p:nvSpPr>
          <p:cNvPr id="20503" name="Text Box 24"/>
          <p:cNvSpPr txBox="1">
            <a:spLocks noChangeArrowheads="1"/>
          </p:cNvSpPr>
          <p:nvPr/>
        </p:nvSpPr>
        <p:spPr bwMode="auto">
          <a:xfrm>
            <a:off x="3810000" y="1525589"/>
            <a:ext cx="152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dirty="0"/>
              <a:t>Three (3) small writing assignments</a:t>
            </a:r>
          </a:p>
        </p:txBody>
      </p:sp>
      <p:sp>
        <p:nvSpPr>
          <p:cNvPr id="20504" name="Text Box 35"/>
          <p:cNvSpPr txBox="1">
            <a:spLocks noChangeArrowheads="1"/>
          </p:cNvSpPr>
          <p:nvPr/>
        </p:nvSpPr>
        <p:spPr bwMode="auto">
          <a:xfrm>
            <a:off x="5384800" y="3937337"/>
            <a:ext cx="1219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 dirty="0"/>
              <a:t>Multiple choice and true/false questions that cover material from that day’s reading assignment; 15 minutes to complete each quiz</a:t>
            </a:r>
          </a:p>
          <a:p>
            <a:pPr>
              <a:spcBef>
                <a:spcPct val="50000"/>
              </a:spcBef>
              <a:buFontTx/>
              <a:buChar char="-"/>
            </a:pPr>
            <a:endParaRPr lang="en-US" sz="800" dirty="0"/>
          </a:p>
        </p:txBody>
      </p:sp>
      <p:sp>
        <p:nvSpPr>
          <p:cNvPr id="20505" name="Text Box 37"/>
          <p:cNvSpPr txBox="1">
            <a:spLocks noChangeArrowheads="1"/>
          </p:cNvSpPr>
          <p:nvPr/>
        </p:nvSpPr>
        <p:spPr bwMode="auto">
          <a:xfrm>
            <a:off x="6739467" y="3897312"/>
            <a:ext cx="1371600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 dirty="0"/>
              <a:t>First three exams cover material presented in that section of the course.</a:t>
            </a:r>
          </a:p>
          <a:p>
            <a:pPr algn="ctr">
              <a:spcBef>
                <a:spcPct val="50000"/>
              </a:spcBef>
            </a:pPr>
            <a:r>
              <a:rPr lang="en-US" sz="800" dirty="0"/>
              <a:t>Final consists of information covered since exam three; however, 1/3 of the final exam includes repeat material</a:t>
            </a:r>
          </a:p>
          <a:p>
            <a:pPr>
              <a:spcBef>
                <a:spcPct val="50000"/>
              </a:spcBef>
              <a:buFontTx/>
              <a:buChar char="-"/>
            </a:pPr>
            <a:endParaRPr lang="en-US" sz="1000" dirty="0"/>
          </a:p>
        </p:txBody>
      </p:sp>
      <p:sp>
        <p:nvSpPr>
          <p:cNvPr id="20506" name="Text Box 38"/>
          <p:cNvSpPr txBox="1">
            <a:spLocks noChangeArrowheads="1"/>
          </p:cNvSpPr>
          <p:nvPr/>
        </p:nvSpPr>
        <p:spPr bwMode="auto">
          <a:xfrm>
            <a:off x="3810000" y="2514600"/>
            <a:ext cx="1524000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 dirty="0"/>
              <a:t>Forces </a:t>
            </a:r>
            <a:r>
              <a:rPr lang="en-US" sz="800" dirty="0" smtClean="0"/>
              <a:t>you </a:t>
            </a:r>
            <a:r>
              <a:rPr lang="en-US" sz="800" dirty="0"/>
              <a:t>to </a:t>
            </a:r>
            <a:r>
              <a:rPr lang="en-US" sz="800" b="1" dirty="0"/>
              <a:t>think critically</a:t>
            </a:r>
            <a:r>
              <a:rPr lang="en-US" sz="800" dirty="0"/>
              <a:t> about important criminal justice issues and </a:t>
            </a:r>
            <a:r>
              <a:rPr lang="en-US" sz="800" b="1" dirty="0"/>
              <a:t>reflect</a:t>
            </a:r>
            <a:r>
              <a:rPr lang="en-US" sz="800" dirty="0"/>
              <a:t> on </a:t>
            </a:r>
            <a:r>
              <a:rPr lang="en-US" sz="800" dirty="0" smtClean="0"/>
              <a:t>your own </a:t>
            </a:r>
            <a:r>
              <a:rPr lang="en-US" sz="800" dirty="0"/>
              <a:t>opinions about these topics</a:t>
            </a:r>
          </a:p>
          <a:p>
            <a:pPr>
              <a:spcBef>
                <a:spcPct val="50000"/>
              </a:spcBef>
            </a:pPr>
            <a:endParaRPr lang="en-US" sz="1000" dirty="0"/>
          </a:p>
        </p:txBody>
      </p:sp>
      <p:sp>
        <p:nvSpPr>
          <p:cNvPr id="20507" name="Text Box 42"/>
          <p:cNvSpPr txBox="1">
            <a:spLocks noChangeArrowheads="1"/>
          </p:cNvSpPr>
          <p:nvPr/>
        </p:nvSpPr>
        <p:spPr bwMode="auto">
          <a:xfrm>
            <a:off x="5334000" y="5410200"/>
            <a:ext cx="13208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 dirty="0"/>
              <a:t>Each quiz worth 10 points; lowest one of eight scores dropped</a:t>
            </a:r>
          </a:p>
          <a:p>
            <a:pPr>
              <a:spcBef>
                <a:spcPct val="50000"/>
              </a:spcBef>
              <a:buFontTx/>
              <a:buChar char="-"/>
            </a:pPr>
            <a:endParaRPr lang="en-US" sz="800" dirty="0"/>
          </a:p>
        </p:txBody>
      </p:sp>
      <p:sp>
        <p:nvSpPr>
          <p:cNvPr id="20508" name="Text Box 43"/>
          <p:cNvSpPr txBox="1">
            <a:spLocks noChangeArrowheads="1"/>
          </p:cNvSpPr>
          <p:nvPr/>
        </p:nvSpPr>
        <p:spPr bwMode="auto">
          <a:xfrm>
            <a:off x="6705600" y="5410200"/>
            <a:ext cx="12192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 dirty="0"/>
              <a:t>Each exam worth 100 points</a:t>
            </a:r>
          </a:p>
          <a:p>
            <a:pPr>
              <a:spcBef>
                <a:spcPct val="50000"/>
              </a:spcBef>
              <a:buFontTx/>
              <a:buChar char="-"/>
            </a:pPr>
            <a:endParaRPr lang="en-US" sz="800" dirty="0"/>
          </a:p>
        </p:txBody>
      </p:sp>
      <p:sp>
        <p:nvSpPr>
          <p:cNvPr id="20509" name="Text Box 44"/>
          <p:cNvSpPr txBox="1">
            <a:spLocks noChangeArrowheads="1"/>
          </p:cNvSpPr>
          <p:nvPr/>
        </p:nvSpPr>
        <p:spPr bwMode="auto">
          <a:xfrm>
            <a:off x="3657600" y="5486401"/>
            <a:ext cx="1828800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 dirty="0"/>
              <a:t>Papers – 10 points</a:t>
            </a:r>
          </a:p>
          <a:p>
            <a:pPr algn="ctr">
              <a:spcBef>
                <a:spcPct val="50000"/>
              </a:spcBef>
            </a:pPr>
            <a:r>
              <a:rPr lang="en-US" sz="800" dirty="0"/>
              <a:t>Reaction essays – 5 points</a:t>
            </a:r>
          </a:p>
        </p:txBody>
      </p:sp>
      <p:sp>
        <p:nvSpPr>
          <p:cNvPr id="20510" name="Text Box 49"/>
          <p:cNvSpPr txBox="1">
            <a:spLocks noChangeArrowheads="1"/>
          </p:cNvSpPr>
          <p:nvPr/>
        </p:nvSpPr>
        <p:spPr bwMode="auto">
          <a:xfrm>
            <a:off x="5181600" y="1524000"/>
            <a:ext cx="152400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 dirty="0"/>
              <a:t>Eight (8) quizzes</a:t>
            </a:r>
          </a:p>
          <a:p>
            <a:pPr algn="ctr">
              <a:spcBef>
                <a:spcPct val="50000"/>
              </a:spcBef>
              <a:buFontTx/>
              <a:buChar char="-"/>
            </a:pPr>
            <a:endParaRPr lang="en-US" sz="1000" dirty="0"/>
          </a:p>
        </p:txBody>
      </p:sp>
      <p:sp>
        <p:nvSpPr>
          <p:cNvPr id="20511" name="Rectangle 50"/>
          <p:cNvSpPr>
            <a:spLocks noChangeArrowheads="1"/>
          </p:cNvSpPr>
          <p:nvPr/>
        </p:nvSpPr>
        <p:spPr bwMode="auto">
          <a:xfrm>
            <a:off x="3810000" y="1447800"/>
            <a:ext cx="1447800" cy="457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 dirty="0"/>
          </a:p>
        </p:txBody>
      </p:sp>
      <p:sp>
        <p:nvSpPr>
          <p:cNvPr id="20512" name="Rectangle 51"/>
          <p:cNvSpPr>
            <a:spLocks noChangeArrowheads="1"/>
          </p:cNvSpPr>
          <p:nvPr/>
        </p:nvSpPr>
        <p:spPr bwMode="auto">
          <a:xfrm>
            <a:off x="990600" y="1447800"/>
            <a:ext cx="1219200" cy="457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 dirty="0"/>
          </a:p>
        </p:txBody>
      </p:sp>
      <p:sp>
        <p:nvSpPr>
          <p:cNvPr id="20513" name="Rectangle 52"/>
          <p:cNvSpPr>
            <a:spLocks noChangeArrowheads="1"/>
          </p:cNvSpPr>
          <p:nvPr/>
        </p:nvSpPr>
        <p:spPr bwMode="auto">
          <a:xfrm>
            <a:off x="2286000" y="1447800"/>
            <a:ext cx="1447800" cy="457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 dirty="0"/>
          </a:p>
        </p:txBody>
      </p:sp>
      <p:sp>
        <p:nvSpPr>
          <p:cNvPr id="20514" name="Rectangle 53"/>
          <p:cNvSpPr>
            <a:spLocks noChangeArrowheads="1"/>
          </p:cNvSpPr>
          <p:nvPr/>
        </p:nvSpPr>
        <p:spPr bwMode="auto">
          <a:xfrm>
            <a:off x="5334000" y="1447800"/>
            <a:ext cx="1295400" cy="457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 dirty="0"/>
          </a:p>
        </p:txBody>
      </p:sp>
      <p:sp>
        <p:nvSpPr>
          <p:cNvPr id="20515" name="Rectangle 54"/>
          <p:cNvSpPr>
            <a:spLocks noChangeArrowheads="1"/>
          </p:cNvSpPr>
          <p:nvPr/>
        </p:nvSpPr>
        <p:spPr bwMode="auto">
          <a:xfrm>
            <a:off x="6705600" y="1447800"/>
            <a:ext cx="1295400" cy="457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 dirty="0"/>
          </a:p>
        </p:txBody>
      </p:sp>
      <p:sp>
        <p:nvSpPr>
          <p:cNvPr id="20516" name="Rectangle 36"/>
          <p:cNvSpPr>
            <a:spLocks noChangeArrowheads="1"/>
          </p:cNvSpPr>
          <p:nvPr/>
        </p:nvSpPr>
        <p:spPr bwMode="auto">
          <a:xfrm>
            <a:off x="990600" y="1525588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en-US" sz="900" dirty="0"/>
              <a:t>Every class</a:t>
            </a:r>
          </a:p>
        </p:txBody>
      </p:sp>
      <p:sp>
        <p:nvSpPr>
          <p:cNvPr id="20517" name="Rectangle 37"/>
          <p:cNvSpPr>
            <a:spLocks noChangeArrowheads="1"/>
          </p:cNvSpPr>
          <p:nvPr/>
        </p:nvSpPr>
        <p:spPr bwMode="auto">
          <a:xfrm>
            <a:off x="762000" y="2362200"/>
            <a:ext cx="1295400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>
              <a:spcBef>
                <a:spcPct val="50000"/>
              </a:spcBef>
            </a:pPr>
            <a:r>
              <a:rPr lang="en-US" sz="900" dirty="0"/>
              <a:t>Introduce new material—content &amp; vocabulary before it is discussed in class</a:t>
            </a:r>
          </a:p>
        </p:txBody>
      </p:sp>
      <p:sp>
        <p:nvSpPr>
          <p:cNvPr id="20518" name="Rectangle 39"/>
          <p:cNvSpPr>
            <a:spLocks noChangeArrowheads="1"/>
          </p:cNvSpPr>
          <p:nvPr/>
        </p:nvSpPr>
        <p:spPr bwMode="auto">
          <a:xfrm>
            <a:off x="1066800" y="3962400"/>
            <a:ext cx="1066800" cy="715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900" dirty="0"/>
              <a:t>Chapters in the text book  </a:t>
            </a:r>
          </a:p>
          <a:p>
            <a:pPr marL="342900" indent="-342900">
              <a:spcBef>
                <a:spcPct val="50000"/>
              </a:spcBef>
            </a:pPr>
            <a:r>
              <a:rPr lang="en-US" sz="900" dirty="0"/>
              <a:t>&amp; newspaper articles</a:t>
            </a:r>
          </a:p>
        </p:txBody>
      </p:sp>
      <p:sp>
        <p:nvSpPr>
          <p:cNvPr id="20519" name="Rectangle 40"/>
          <p:cNvSpPr>
            <a:spLocks noChangeArrowheads="1"/>
          </p:cNvSpPr>
          <p:nvPr/>
        </p:nvSpPr>
        <p:spPr bwMode="auto">
          <a:xfrm>
            <a:off x="6477000" y="2568575"/>
            <a:ext cx="1447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algn="ctr">
              <a:spcBef>
                <a:spcPct val="50000"/>
              </a:spcBef>
            </a:pPr>
            <a:r>
              <a:rPr lang="en-US" sz="800" dirty="0"/>
              <a:t>To assess whether </a:t>
            </a:r>
            <a:r>
              <a:rPr lang="en-US" sz="800" dirty="0" smtClean="0"/>
              <a:t>you </a:t>
            </a:r>
            <a:r>
              <a:rPr lang="en-US" sz="800" dirty="0"/>
              <a:t>are learning, retaining and understanding key course material </a:t>
            </a:r>
          </a:p>
        </p:txBody>
      </p:sp>
      <p:sp>
        <p:nvSpPr>
          <p:cNvPr id="20520" name="Rectangle 41"/>
          <p:cNvSpPr>
            <a:spLocks noChangeArrowheads="1"/>
          </p:cNvSpPr>
          <p:nvPr/>
        </p:nvSpPr>
        <p:spPr bwMode="auto">
          <a:xfrm>
            <a:off x="2362200" y="1447801"/>
            <a:ext cx="1219200" cy="76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en-US" sz="800" dirty="0"/>
              <a:t>Discussion – </a:t>
            </a:r>
          </a:p>
          <a:p>
            <a:pPr marL="342900" indent="-342900" algn="ctr">
              <a:spcBef>
                <a:spcPct val="50000"/>
              </a:spcBef>
            </a:pPr>
            <a:r>
              <a:rPr lang="en-US" sz="800" dirty="0"/>
              <a:t>Every class</a:t>
            </a:r>
          </a:p>
          <a:p>
            <a:pPr marL="342900" indent="-342900" algn="ctr">
              <a:spcBef>
                <a:spcPct val="50000"/>
              </a:spcBef>
            </a:pPr>
            <a:r>
              <a:rPr lang="en-US" sz="800" dirty="0"/>
              <a:t>Debates –</a:t>
            </a:r>
          </a:p>
          <a:p>
            <a:pPr marL="342900" indent="-342900" algn="ctr">
              <a:spcBef>
                <a:spcPct val="50000"/>
              </a:spcBef>
            </a:pPr>
            <a:r>
              <a:rPr lang="en-US" sz="800" dirty="0"/>
              <a:t> once a month</a:t>
            </a:r>
          </a:p>
        </p:txBody>
      </p:sp>
      <p:sp>
        <p:nvSpPr>
          <p:cNvPr id="20521" name="Rectangle 42"/>
          <p:cNvSpPr>
            <a:spLocks noChangeArrowheads="1"/>
          </p:cNvSpPr>
          <p:nvPr/>
        </p:nvSpPr>
        <p:spPr bwMode="auto">
          <a:xfrm>
            <a:off x="2133600" y="2378075"/>
            <a:ext cx="1600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algn="ctr">
              <a:spcBef>
                <a:spcPct val="50000"/>
              </a:spcBef>
            </a:pPr>
            <a:r>
              <a:rPr lang="en-US" sz="800" dirty="0"/>
              <a:t>Provides </a:t>
            </a:r>
            <a:r>
              <a:rPr lang="en-US" sz="800" dirty="0" smtClean="0"/>
              <a:t>you the opportunity </a:t>
            </a:r>
            <a:r>
              <a:rPr lang="en-US" sz="800" dirty="0"/>
              <a:t>to </a:t>
            </a:r>
            <a:r>
              <a:rPr lang="en-US" sz="800" u="sng" dirty="0"/>
              <a:t>think critically </a:t>
            </a:r>
            <a:r>
              <a:rPr lang="en-US" sz="800" dirty="0"/>
              <a:t>about the course material that has been presented and </a:t>
            </a:r>
            <a:r>
              <a:rPr lang="en-US" sz="800" dirty="0" smtClean="0"/>
              <a:t>your </a:t>
            </a:r>
            <a:r>
              <a:rPr lang="en-US" sz="800" dirty="0"/>
              <a:t>own opinions about the topics.  </a:t>
            </a:r>
            <a:r>
              <a:rPr lang="en-US" sz="800" dirty="0" smtClean="0"/>
              <a:t>You </a:t>
            </a:r>
            <a:r>
              <a:rPr lang="en-US" sz="800" dirty="0"/>
              <a:t>also </a:t>
            </a:r>
            <a:r>
              <a:rPr lang="en-US" sz="800" dirty="0" smtClean="0"/>
              <a:t>can begin </a:t>
            </a:r>
            <a:r>
              <a:rPr lang="en-US" sz="800" dirty="0"/>
              <a:t>to speak/debate </a:t>
            </a:r>
            <a:r>
              <a:rPr lang="en-US" sz="800" dirty="0" smtClean="0"/>
              <a:t>your </a:t>
            </a:r>
            <a:r>
              <a:rPr lang="en-US" sz="800" dirty="0"/>
              <a:t>ideas in a safe, open forum.  </a:t>
            </a:r>
          </a:p>
        </p:txBody>
      </p:sp>
      <p:sp>
        <p:nvSpPr>
          <p:cNvPr id="20522" name="Rectangle 43"/>
          <p:cNvSpPr>
            <a:spLocks noChangeArrowheads="1"/>
          </p:cNvSpPr>
          <p:nvPr/>
        </p:nvSpPr>
        <p:spPr bwMode="auto">
          <a:xfrm>
            <a:off x="1219200" y="5632451"/>
            <a:ext cx="914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en-US" sz="1000" dirty="0"/>
              <a:t>None</a:t>
            </a:r>
          </a:p>
        </p:txBody>
      </p:sp>
      <p:sp>
        <p:nvSpPr>
          <p:cNvPr id="20523" name="Rectangle 44"/>
          <p:cNvSpPr>
            <a:spLocks noChangeArrowheads="1"/>
          </p:cNvSpPr>
          <p:nvPr/>
        </p:nvSpPr>
        <p:spPr bwMode="auto">
          <a:xfrm>
            <a:off x="3505200" y="3974068"/>
            <a:ext cx="1752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algn="ctr">
              <a:spcBef>
                <a:spcPct val="50000"/>
              </a:spcBef>
            </a:pPr>
            <a:r>
              <a:rPr lang="en-US" sz="900" dirty="0"/>
              <a:t>The three assignments are reflection papers</a:t>
            </a:r>
          </a:p>
        </p:txBody>
      </p:sp>
      <p:sp>
        <p:nvSpPr>
          <p:cNvPr id="20524" name="Rectangle 45"/>
          <p:cNvSpPr>
            <a:spLocks noChangeArrowheads="1"/>
          </p:cNvSpPr>
          <p:nvPr/>
        </p:nvSpPr>
        <p:spPr bwMode="auto">
          <a:xfrm>
            <a:off x="2133600" y="3949005"/>
            <a:ext cx="14478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algn="ctr">
              <a:spcBef>
                <a:spcPct val="50000"/>
              </a:spcBef>
            </a:pPr>
            <a:r>
              <a:rPr lang="en-US" sz="800" b="1" dirty="0"/>
              <a:t>Discussions</a:t>
            </a:r>
            <a:r>
              <a:rPr lang="en-US" sz="800" dirty="0"/>
              <a:t> are initiated by instructor or student posed questions</a:t>
            </a:r>
          </a:p>
          <a:p>
            <a:pPr marL="342900" algn="ctr">
              <a:spcBef>
                <a:spcPct val="50000"/>
              </a:spcBef>
            </a:pPr>
            <a:r>
              <a:rPr lang="en-US" sz="800" b="1" dirty="0"/>
              <a:t>Debates</a:t>
            </a:r>
            <a:r>
              <a:rPr lang="en-US" sz="800" dirty="0"/>
              <a:t> are focused on controversial CJ policies.  They are scheduled and begin with an instructor posed question(s)</a:t>
            </a:r>
          </a:p>
        </p:txBody>
      </p:sp>
      <p:sp>
        <p:nvSpPr>
          <p:cNvPr id="20525" name="Rectangle 46"/>
          <p:cNvSpPr>
            <a:spLocks noChangeArrowheads="1"/>
          </p:cNvSpPr>
          <p:nvPr/>
        </p:nvSpPr>
        <p:spPr bwMode="auto">
          <a:xfrm rot="10800000" flipV="1">
            <a:off x="2362200" y="5638801"/>
            <a:ext cx="12954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en-US" sz="1000" dirty="0"/>
              <a:t>None</a:t>
            </a:r>
          </a:p>
        </p:txBody>
      </p:sp>
      <p:sp>
        <p:nvSpPr>
          <p:cNvPr id="20526" name="Rectangle 47"/>
          <p:cNvSpPr>
            <a:spLocks noChangeArrowheads="1"/>
          </p:cNvSpPr>
          <p:nvPr/>
        </p:nvSpPr>
        <p:spPr bwMode="auto">
          <a:xfrm>
            <a:off x="5105400" y="2551093"/>
            <a:ext cx="1447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algn="ctr">
              <a:spcBef>
                <a:spcPct val="50000"/>
              </a:spcBef>
            </a:pPr>
            <a:r>
              <a:rPr lang="en-US" sz="800" dirty="0"/>
              <a:t>To keep </a:t>
            </a:r>
            <a:r>
              <a:rPr lang="en-US" sz="800" dirty="0" smtClean="0"/>
              <a:t>you </a:t>
            </a:r>
            <a:r>
              <a:rPr lang="en-US" sz="800" dirty="0"/>
              <a:t>on track with </a:t>
            </a:r>
            <a:r>
              <a:rPr lang="en-US" sz="800" dirty="0" smtClean="0"/>
              <a:t>your </a:t>
            </a:r>
            <a:r>
              <a:rPr lang="en-US" sz="800" dirty="0"/>
              <a:t>reading assignments and to assess if </a:t>
            </a:r>
            <a:r>
              <a:rPr lang="en-US" sz="800" dirty="0" smtClean="0"/>
              <a:t>you </a:t>
            </a:r>
            <a:r>
              <a:rPr lang="en-US" sz="800" dirty="0"/>
              <a:t>are understanding the material presented in the book</a:t>
            </a:r>
          </a:p>
        </p:txBody>
      </p:sp>
      <p:sp>
        <p:nvSpPr>
          <p:cNvPr id="20527" name="Rectangle 54"/>
          <p:cNvSpPr>
            <a:spLocks noChangeArrowheads="1"/>
          </p:cNvSpPr>
          <p:nvPr/>
        </p:nvSpPr>
        <p:spPr bwMode="auto">
          <a:xfrm>
            <a:off x="8077200" y="1447800"/>
            <a:ext cx="914400" cy="457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 dirty="0"/>
          </a:p>
        </p:txBody>
      </p:sp>
      <p:sp>
        <p:nvSpPr>
          <p:cNvPr id="20528" name="Text Box 23"/>
          <p:cNvSpPr txBox="1">
            <a:spLocks noChangeArrowheads="1"/>
          </p:cNvSpPr>
          <p:nvPr/>
        </p:nvSpPr>
        <p:spPr bwMode="auto">
          <a:xfrm>
            <a:off x="7924800" y="1447800"/>
            <a:ext cx="1219200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 dirty="0"/>
              <a:t>Two scheduled assignments</a:t>
            </a:r>
          </a:p>
          <a:p>
            <a:pPr algn="ctr">
              <a:spcBef>
                <a:spcPct val="50000"/>
              </a:spcBef>
            </a:pPr>
            <a:r>
              <a:rPr lang="en-US" sz="800" dirty="0"/>
              <a:t>Periodic</a:t>
            </a:r>
          </a:p>
          <a:p>
            <a:pPr algn="ctr">
              <a:spcBef>
                <a:spcPct val="50000"/>
              </a:spcBef>
            </a:pPr>
            <a:r>
              <a:rPr lang="en-US" sz="800" dirty="0"/>
              <a:t>q</a:t>
            </a:r>
            <a:r>
              <a:rPr lang="en-US" sz="800" dirty="0" smtClean="0"/>
              <a:t>uizzes </a:t>
            </a:r>
            <a:r>
              <a:rPr lang="en-US" sz="800" dirty="0"/>
              <a:t>&amp; </a:t>
            </a:r>
            <a:r>
              <a:rPr lang="en-US" sz="800" dirty="0" smtClean="0"/>
              <a:t>exam </a:t>
            </a:r>
            <a:endParaRPr lang="en-US" sz="800" dirty="0"/>
          </a:p>
          <a:p>
            <a:pPr algn="ctr">
              <a:spcBef>
                <a:spcPct val="50000"/>
              </a:spcBef>
            </a:pPr>
            <a:r>
              <a:rPr lang="en-US" sz="800" dirty="0"/>
              <a:t>Prep activities</a:t>
            </a:r>
          </a:p>
          <a:p>
            <a:pPr algn="ctr">
              <a:spcBef>
                <a:spcPct val="50000"/>
              </a:spcBef>
            </a:pPr>
            <a:endParaRPr lang="en-US" sz="800" dirty="0"/>
          </a:p>
        </p:txBody>
      </p:sp>
      <p:sp>
        <p:nvSpPr>
          <p:cNvPr id="20529" name="Text Box 23"/>
          <p:cNvSpPr txBox="1">
            <a:spLocks noChangeArrowheads="1"/>
          </p:cNvSpPr>
          <p:nvPr/>
        </p:nvSpPr>
        <p:spPr bwMode="auto">
          <a:xfrm>
            <a:off x="8001000" y="2615625"/>
            <a:ext cx="104986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 dirty="0"/>
              <a:t>To provide </a:t>
            </a:r>
            <a:r>
              <a:rPr lang="en-US" sz="800" dirty="0" smtClean="0"/>
              <a:t>you with alternative </a:t>
            </a:r>
            <a:r>
              <a:rPr lang="en-US" sz="800" dirty="0"/>
              <a:t>opportunities for success</a:t>
            </a:r>
          </a:p>
        </p:txBody>
      </p:sp>
      <p:sp>
        <p:nvSpPr>
          <p:cNvPr id="20530" name="Text Box 23"/>
          <p:cNvSpPr txBox="1">
            <a:spLocks noChangeArrowheads="1"/>
          </p:cNvSpPr>
          <p:nvPr/>
        </p:nvSpPr>
        <p:spPr bwMode="auto">
          <a:xfrm>
            <a:off x="7924800" y="3938587"/>
            <a:ext cx="1219200" cy="131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 dirty="0"/>
              <a:t>1 Reflection </a:t>
            </a:r>
          </a:p>
          <a:p>
            <a:pPr algn="ctr">
              <a:spcBef>
                <a:spcPct val="50000"/>
              </a:spcBef>
            </a:pPr>
            <a:r>
              <a:rPr lang="en-US" sz="800" dirty="0"/>
              <a:t>e</a:t>
            </a:r>
            <a:r>
              <a:rPr lang="en-US" sz="800" dirty="0" smtClean="0"/>
              <a:t>ssay</a:t>
            </a:r>
            <a:endParaRPr lang="en-US" sz="800" dirty="0"/>
          </a:p>
          <a:p>
            <a:pPr algn="ctr">
              <a:spcBef>
                <a:spcPct val="50000"/>
              </a:spcBef>
            </a:pPr>
            <a:r>
              <a:rPr lang="en-US" sz="800" dirty="0"/>
              <a:t>1 Chapter quiz</a:t>
            </a:r>
          </a:p>
          <a:p>
            <a:pPr algn="ctr">
              <a:spcBef>
                <a:spcPct val="50000"/>
              </a:spcBef>
            </a:pPr>
            <a:r>
              <a:rPr lang="en-US" sz="800" dirty="0"/>
              <a:t>In class quizzes</a:t>
            </a:r>
          </a:p>
          <a:p>
            <a:pPr algn="ctr">
              <a:spcBef>
                <a:spcPct val="50000"/>
              </a:spcBef>
            </a:pPr>
            <a:r>
              <a:rPr lang="en-US" sz="800" dirty="0"/>
              <a:t>Exam  prep relays</a:t>
            </a:r>
          </a:p>
          <a:p>
            <a:pPr algn="ctr">
              <a:spcBef>
                <a:spcPct val="50000"/>
              </a:spcBef>
            </a:pPr>
            <a:r>
              <a:rPr lang="en-US" sz="800" dirty="0"/>
              <a:t>Mentoring sessions</a:t>
            </a:r>
          </a:p>
          <a:p>
            <a:pPr algn="ctr">
              <a:spcBef>
                <a:spcPct val="50000"/>
              </a:spcBef>
            </a:pPr>
            <a:endParaRPr lang="en-US" sz="800" dirty="0"/>
          </a:p>
        </p:txBody>
      </p:sp>
      <p:sp>
        <p:nvSpPr>
          <p:cNvPr id="20531" name="Text Box 23"/>
          <p:cNvSpPr txBox="1">
            <a:spLocks noChangeArrowheads="1"/>
          </p:cNvSpPr>
          <p:nvPr/>
        </p:nvSpPr>
        <p:spPr bwMode="auto">
          <a:xfrm>
            <a:off x="7924800" y="5410200"/>
            <a:ext cx="1219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 dirty="0"/>
              <a:t>Between 1 &amp;</a:t>
            </a:r>
          </a:p>
          <a:p>
            <a:pPr algn="ctr">
              <a:spcBef>
                <a:spcPct val="50000"/>
              </a:spcBef>
            </a:pPr>
            <a:r>
              <a:rPr lang="en-US" sz="800" dirty="0"/>
              <a:t> 10 points</a:t>
            </a:r>
          </a:p>
        </p:txBody>
      </p:sp>
      <p:sp>
        <p:nvSpPr>
          <p:cNvPr id="20532" name="Text Box 55"/>
          <p:cNvSpPr txBox="1">
            <a:spLocks noChangeArrowheads="1"/>
          </p:cNvSpPr>
          <p:nvPr/>
        </p:nvSpPr>
        <p:spPr bwMode="auto">
          <a:xfrm>
            <a:off x="0" y="6643688"/>
            <a:ext cx="83058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/>
              <a:t>Copyright © 2009, Jacqueline H. Singh, MPP, PhD and Crystal Garcia, PhD; Indiana University Purdue University </a:t>
            </a:r>
            <a:r>
              <a:rPr lang="en-US" sz="800" dirty="0" smtClean="0"/>
              <a:t>Indianapolis</a:t>
            </a:r>
            <a:endParaRPr lang="en-US" sz="800" dirty="0"/>
          </a:p>
        </p:txBody>
      </p:sp>
      <p:sp>
        <p:nvSpPr>
          <p:cNvPr id="20533" name="Text Box 56"/>
          <p:cNvSpPr txBox="1">
            <a:spLocks noChangeArrowheads="1"/>
          </p:cNvSpPr>
          <p:nvPr/>
        </p:nvSpPr>
        <p:spPr bwMode="auto">
          <a:xfrm>
            <a:off x="76200" y="1143001"/>
            <a:ext cx="990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srgbClr val="C00000"/>
                </a:solidFill>
              </a:rPr>
              <a:t>PULs: </a:t>
            </a:r>
          </a:p>
        </p:txBody>
      </p:sp>
      <p:sp>
        <p:nvSpPr>
          <p:cNvPr id="20534" name="Text Box 57"/>
          <p:cNvSpPr txBox="1">
            <a:spLocks noChangeArrowheads="1"/>
          </p:cNvSpPr>
          <p:nvPr/>
        </p:nvSpPr>
        <p:spPr bwMode="auto">
          <a:xfrm>
            <a:off x="1447800" y="1168401"/>
            <a:ext cx="3316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 dirty="0"/>
              <a:t>1b</a:t>
            </a:r>
          </a:p>
        </p:txBody>
      </p:sp>
      <p:sp>
        <p:nvSpPr>
          <p:cNvPr id="20535" name="Text Box 58"/>
          <p:cNvSpPr txBox="1">
            <a:spLocks noChangeArrowheads="1"/>
          </p:cNvSpPr>
          <p:nvPr/>
        </p:nvSpPr>
        <p:spPr bwMode="auto">
          <a:xfrm>
            <a:off x="2438400" y="1066801"/>
            <a:ext cx="123472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000" b="1" dirty="0"/>
              <a:t>1a, 1b; 2a, 2b, 2c; 5a, 5c; 6a, 6c</a:t>
            </a:r>
          </a:p>
        </p:txBody>
      </p:sp>
      <p:sp>
        <p:nvSpPr>
          <p:cNvPr id="20536" name="Text Box 59"/>
          <p:cNvSpPr txBox="1">
            <a:spLocks noChangeArrowheads="1"/>
          </p:cNvSpPr>
          <p:nvPr/>
        </p:nvSpPr>
        <p:spPr bwMode="auto">
          <a:xfrm>
            <a:off x="3818467" y="1201579"/>
            <a:ext cx="143933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b="1" dirty="0"/>
              <a:t>1b; 2a, 2b; 5a; 6a, 6c</a:t>
            </a:r>
          </a:p>
        </p:txBody>
      </p:sp>
      <p:sp>
        <p:nvSpPr>
          <p:cNvPr id="20537" name="Text Box 60"/>
          <p:cNvSpPr txBox="1">
            <a:spLocks noChangeArrowheads="1"/>
          </p:cNvSpPr>
          <p:nvPr/>
        </p:nvSpPr>
        <p:spPr bwMode="auto">
          <a:xfrm>
            <a:off x="6781800" y="1143001"/>
            <a:ext cx="1143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000" b="1" dirty="0"/>
              <a:t>1b; 2a, 2b, 2c</a:t>
            </a:r>
          </a:p>
        </p:txBody>
      </p:sp>
      <p:sp>
        <p:nvSpPr>
          <p:cNvPr id="20538" name="Text Box 61"/>
          <p:cNvSpPr txBox="1">
            <a:spLocks noChangeArrowheads="1"/>
          </p:cNvSpPr>
          <p:nvPr/>
        </p:nvSpPr>
        <p:spPr bwMode="auto">
          <a:xfrm>
            <a:off x="5486400" y="1143001"/>
            <a:ext cx="1143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000" b="1" dirty="0"/>
              <a:t>1b; 2a, 2b</a:t>
            </a:r>
          </a:p>
        </p:txBody>
      </p:sp>
      <p:sp>
        <p:nvSpPr>
          <p:cNvPr id="20539" name="Text Box 62"/>
          <p:cNvSpPr txBox="1">
            <a:spLocks noChangeArrowheads="1"/>
          </p:cNvSpPr>
          <p:nvPr/>
        </p:nvSpPr>
        <p:spPr bwMode="auto">
          <a:xfrm>
            <a:off x="7909278" y="1066801"/>
            <a:ext cx="123472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000" b="1" dirty="0"/>
              <a:t>1a, 1b; 2a, 2b; 5a; 6a, 6c</a:t>
            </a:r>
          </a:p>
        </p:txBody>
      </p:sp>
    </p:spTree>
    <p:extLst>
      <p:ext uri="{BB962C8B-B14F-4D97-AF65-F5344CB8AC3E}">
        <p14:creationId xmlns:p14="http://schemas.microsoft.com/office/powerpoint/2010/main" val="603536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153400" cy="838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J101 alignment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4EFEC52-298E-423E-831D-9379CE82C549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155817"/>
              </p:ext>
            </p:extLst>
          </p:nvPr>
        </p:nvGraphicFramePr>
        <p:xfrm>
          <a:off x="228600" y="799272"/>
          <a:ext cx="8534400" cy="5677728"/>
        </p:xfrm>
        <a:graphic>
          <a:graphicData uri="http://schemas.openxmlformats.org/drawingml/2006/table">
            <a:tbl>
              <a:tblPr/>
              <a:tblGrid>
                <a:gridCol w="2423296"/>
                <a:gridCol w="1590157"/>
                <a:gridCol w="1103805"/>
                <a:gridCol w="1167242"/>
                <a:gridCol w="1167242"/>
                <a:gridCol w="1082658"/>
              </a:tblGrid>
              <a:tr h="33852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effectLst/>
                          <a:latin typeface="Arial"/>
                        </a:rPr>
                        <a:t>J101 </a:t>
                      </a:r>
                      <a:r>
                        <a:rPr lang="en-US" sz="1100" b="1" i="0" u="none" strike="noStrike" dirty="0">
                          <a:effectLst/>
                          <a:latin typeface="Arial"/>
                        </a:rPr>
                        <a:t>l</a:t>
                      </a:r>
                      <a:r>
                        <a:rPr lang="en-US" sz="1100" b="1" i="0" u="none" strike="noStrike" dirty="0" smtClean="0">
                          <a:effectLst/>
                          <a:latin typeface="Arial"/>
                        </a:rPr>
                        <a:t>earning objectives</a:t>
                      </a:r>
                      <a:r>
                        <a:rPr lang="en-US" sz="1100" b="1" i="0" u="none" strike="noStrike" dirty="0">
                          <a:effectLst/>
                          <a:latin typeface="Arial"/>
                        </a:rPr>
                        <a:t>: </a:t>
                      </a:r>
                      <a:r>
                        <a:rPr lang="en-US" sz="1100" b="1" i="0" u="none" strike="noStrike" dirty="0" smtClean="0">
                          <a:effectLst/>
                          <a:latin typeface="Arial"/>
                        </a:rPr>
                        <a:t>derived </a:t>
                      </a:r>
                      <a:r>
                        <a:rPr lang="en-US" sz="1100" b="1" i="0" u="none" strike="noStrike" dirty="0">
                          <a:effectLst/>
                          <a:latin typeface="Arial"/>
                        </a:rPr>
                        <a:t>from </a:t>
                      </a:r>
                      <a:r>
                        <a:rPr lang="en-US" sz="1100" b="1" i="0" u="none" strike="noStrike" dirty="0" smtClean="0">
                          <a:effectLst/>
                          <a:latin typeface="Arial"/>
                        </a:rPr>
                        <a:t>disciplinary knowledge</a:t>
                      </a:r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7072" marR="7072" marT="7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Arial"/>
                        </a:rPr>
                        <a:t>PULs</a:t>
                      </a:r>
                    </a:p>
                  </a:txBody>
                  <a:tcPr marL="7072" marR="7072" marT="7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Arial"/>
                        </a:rPr>
                        <a:t>Bloom's </a:t>
                      </a:r>
                      <a:r>
                        <a:rPr lang="en-US" sz="1100" b="1" i="0" u="none" strike="noStrike" dirty="0" smtClean="0">
                          <a:effectLst/>
                          <a:latin typeface="Arial"/>
                        </a:rPr>
                        <a:t>taxonomy</a:t>
                      </a:r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7072" marR="7072" marT="7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effectLst/>
                          <a:latin typeface="Arial"/>
                        </a:rPr>
                        <a:t>KSAs</a:t>
                      </a:r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7072" marR="7072" marT="7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63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072" marR="7072" marT="7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072" marR="7072" marT="7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Arial"/>
                        </a:rPr>
                        <a:t>Knowledge</a:t>
                      </a:r>
                    </a:p>
                  </a:txBody>
                  <a:tcPr marL="7072" marR="7072" marT="7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Arial"/>
                        </a:rPr>
                        <a:t>Skills</a:t>
                      </a:r>
                    </a:p>
                  </a:txBody>
                  <a:tcPr marL="7072" marR="7072" marT="7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Arial"/>
                        </a:rPr>
                        <a:t>Abilities</a:t>
                      </a:r>
                    </a:p>
                  </a:txBody>
                  <a:tcPr marL="7072" marR="7072" marT="7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363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072" marR="7072" marT="7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072" marR="7072" marT="7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Arial"/>
                        </a:rPr>
                        <a:t>I</a:t>
                      </a:r>
                    </a:p>
                  </a:txBody>
                  <a:tcPr marL="7072" marR="7072" marT="7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Arial"/>
                        </a:rPr>
                        <a:t>II</a:t>
                      </a:r>
                    </a:p>
                  </a:txBody>
                  <a:tcPr marL="7072" marR="7072" marT="7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Arial"/>
                        </a:rPr>
                        <a:t>III</a:t>
                      </a:r>
                    </a:p>
                  </a:txBody>
                  <a:tcPr marL="7072" marR="7072" marT="7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66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effectLst/>
                          <a:latin typeface="Arial"/>
                        </a:rPr>
                        <a:t>1)</a:t>
                      </a:r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 identify common terms used in the criminal justice system; </a:t>
                      </a:r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7072" marR="7072" marT="7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1a</a:t>
                      </a:r>
                    </a:p>
                  </a:txBody>
                  <a:tcPr marL="7072" marR="7072" marT="7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I</a:t>
                      </a:r>
                    </a:p>
                  </a:txBody>
                  <a:tcPr marL="7072" marR="7072" marT="7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072" marR="7072" marT="7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072" marR="7072" marT="7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072" marR="7072" marT="7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6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effectLst/>
                          <a:latin typeface="Arial"/>
                        </a:rPr>
                        <a:t>2) </a:t>
                      </a:r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utilize the basic vocabulary employed by actors in the field; </a:t>
                      </a:r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7072" marR="7072" marT="7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1a</a:t>
                      </a:r>
                    </a:p>
                  </a:txBody>
                  <a:tcPr marL="7072" marR="7072" marT="7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II</a:t>
                      </a:r>
                    </a:p>
                  </a:txBody>
                  <a:tcPr marL="7072" marR="7072" marT="7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072" marR="7072" marT="7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072" marR="7072" marT="7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072" marR="7072" marT="7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effectLst/>
                          <a:latin typeface="Arial"/>
                        </a:rPr>
                        <a:t>3) </a:t>
                      </a:r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explain what crime is and how it is measured; </a:t>
                      </a:r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7072" marR="7072" marT="7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1a</a:t>
                      </a:r>
                    </a:p>
                  </a:txBody>
                  <a:tcPr marL="7072" marR="7072" marT="7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III</a:t>
                      </a:r>
                    </a:p>
                  </a:txBody>
                  <a:tcPr marL="7072" marR="7072" marT="7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072" marR="7072" marT="7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072" marR="7072" marT="7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072" marR="7072" marT="7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effectLst/>
                          <a:latin typeface="Arial"/>
                        </a:rPr>
                        <a:t>4) </a:t>
                      </a:r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discuss current crime trends and patterns; </a:t>
                      </a:r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7072" marR="7072" marT="7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1a, 1b; 2a, 2b</a:t>
                      </a:r>
                    </a:p>
                  </a:txBody>
                  <a:tcPr marL="7072" marR="7072" marT="7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II</a:t>
                      </a:r>
                    </a:p>
                  </a:txBody>
                  <a:tcPr marL="7072" marR="7072" marT="7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072" marR="7072" marT="7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072" marR="7072" marT="7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072" marR="7072" marT="7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effectLst/>
                          <a:latin typeface="Arial"/>
                        </a:rPr>
                        <a:t>5)</a:t>
                      </a:r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 explain the major goals of the criminal justice system; </a:t>
                      </a:r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7072" marR="7072" marT="7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1a</a:t>
                      </a:r>
                    </a:p>
                  </a:txBody>
                  <a:tcPr marL="7072" marR="7072" marT="7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III</a:t>
                      </a:r>
                    </a:p>
                  </a:txBody>
                  <a:tcPr marL="7072" marR="7072" marT="7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072" marR="7072" marT="7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072" marR="7072" marT="7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072" marR="7072" marT="7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87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effectLst/>
                          <a:latin typeface="Arial"/>
                        </a:rPr>
                        <a:t>6)</a:t>
                      </a:r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 recognize the major branches of the system and how they function; </a:t>
                      </a:r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7072" marR="7072" marT="7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1a</a:t>
                      </a:r>
                    </a:p>
                  </a:txBody>
                  <a:tcPr marL="7072" marR="7072" marT="7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I</a:t>
                      </a:r>
                    </a:p>
                  </a:txBody>
                  <a:tcPr marL="7072" marR="7072" marT="7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072" marR="7072" marT="7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072" marR="7072" marT="7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072" marR="7072" marT="7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effectLst/>
                          <a:latin typeface="Arial"/>
                        </a:rPr>
                        <a:t>7)</a:t>
                      </a:r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 Summarize how the system has evolved over time; </a:t>
                      </a:r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7072" marR="7072" marT="7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1a</a:t>
                      </a:r>
                    </a:p>
                  </a:txBody>
                  <a:tcPr marL="7072" marR="7072" marT="7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II</a:t>
                      </a:r>
                    </a:p>
                  </a:txBody>
                  <a:tcPr marL="7072" marR="7072" marT="7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072" marR="7072" marT="7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072" marR="7072" marT="7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072" marR="7072" marT="7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effectLst/>
                          <a:latin typeface="Arial"/>
                        </a:rPr>
                        <a:t>8)</a:t>
                      </a:r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 Begin to analyze current crime control strategies</a:t>
                      </a:r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7072" marR="7072" marT="7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effectLst/>
                          <a:latin typeface="Arial"/>
                        </a:rPr>
                        <a:t>2a, 2b, 2c; 5a, 5c; 6a, 6c</a:t>
                      </a:r>
                    </a:p>
                  </a:txBody>
                  <a:tcPr marL="7072" marR="7072" marT="7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IV</a:t>
                      </a:r>
                    </a:p>
                  </a:txBody>
                  <a:tcPr marL="7072" marR="7072" marT="7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072" marR="7072" marT="7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0" i="0" u="none" strike="noStrike">
                        <a:effectLst/>
                        <a:latin typeface="Arial"/>
                      </a:endParaRPr>
                    </a:p>
                  </a:txBody>
                  <a:tcPr marL="7072" marR="7072" marT="7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0" i="0" u="none" strike="noStrike">
                        <a:effectLst/>
                        <a:latin typeface="Arial"/>
                      </a:endParaRPr>
                    </a:p>
                  </a:txBody>
                  <a:tcPr marL="7072" marR="7072" marT="7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effectLst/>
                          <a:latin typeface="Arial"/>
                        </a:rPr>
                        <a:t>9)</a:t>
                      </a:r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 Start to judge the efficacy of such strategies </a:t>
                      </a:r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7072" marR="7072" marT="7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effectLst/>
                          <a:latin typeface="Arial"/>
                        </a:rPr>
                        <a:t>2a, 2b, 2c; 3d; 4c; 5a, 5c; 6a, 6c</a:t>
                      </a:r>
                    </a:p>
                  </a:txBody>
                  <a:tcPr marL="7072" marR="7072" marT="7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V</a:t>
                      </a:r>
                    </a:p>
                  </a:txBody>
                  <a:tcPr marL="7072" marR="7072" marT="7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072" marR="7072" marT="7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072" marR="7072" marT="7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0" i="0" u="none" strike="noStrike">
                        <a:effectLst/>
                        <a:latin typeface="Arial"/>
                      </a:endParaRPr>
                    </a:p>
                  </a:txBody>
                  <a:tcPr marL="7072" marR="7072" marT="7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88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072" marR="7072" marT="70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072" marR="7072" marT="70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effectLst/>
                        <a:latin typeface="Arial"/>
                      </a:endParaRPr>
                    </a:p>
                  </a:txBody>
                  <a:tcPr marL="7072" marR="7072" marT="70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effectLst/>
                        <a:latin typeface="Arial"/>
                      </a:endParaRPr>
                    </a:p>
                  </a:txBody>
                  <a:tcPr marL="7072" marR="7072" marT="70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effectLst/>
                        <a:latin typeface="Arial"/>
                      </a:endParaRPr>
                    </a:p>
                  </a:txBody>
                  <a:tcPr marL="7072" marR="7072" marT="70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effectLst/>
                        <a:latin typeface="Arial"/>
                      </a:endParaRPr>
                    </a:p>
                  </a:txBody>
                  <a:tcPr marL="7072" marR="7072" marT="70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836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 smtClean="0">
                          <a:effectLst/>
                          <a:latin typeface="Arial"/>
                        </a:rPr>
                        <a:t>J101 </a:t>
                      </a:r>
                      <a:r>
                        <a:rPr lang="en-US" sz="1100" b="1" i="0" u="none" strike="noStrike" dirty="0">
                          <a:effectLst/>
                          <a:latin typeface="Arial"/>
                        </a:rPr>
                        <a:t>c</a:t>
                      </a:r>
                      <a:r>
                        <a:rPr lang="en-US" sz="1100" b="1" i="0" u="none" strike="noStrike" dirty="0" smtClean="0">
                          <a:effectLst/>
                          <a:latin typeface="Arial"/>
                        </a:rPr>
                        <a:t>ourse component:</a:t>
                      </a:r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7072" marR="7072" marT="7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effectLst/>
                          <a:latin typeface="Arial"/>
                        </a:rPr>
                        <a:t>PULs</a:t>
                      </a:r>
                    </a:p>
                  </a:txBody>
                  <a:tcPr marL="7072" marR="7072" marT="7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effectLst/>
                          <a:latin typeface="Arial"/>
                        </a:rPr>
                        <a:t>Learning </a:t>
                      </a:r>
                      <a:r>
                        <a:rPr lang="en-US" sz="1100" b="1" i="0" u="none" strike="noStrike" dirty="0" smtClean="0">
                          <a:effectLst/>
                          <a:latin typeface="Arial"/>
                        </a:rPr>
                        <a:t>objectives</a:t>
                      </a:r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7072" marR="7072" marT="7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effectLst/>
                        <a:latin typeface="Arial"/>
                      </a:endParaRPr>
                    </a:p>
                  </a:txBody>
                  <a:tcPr marL="7072" marR="7072" marT="7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effectLst/>
                        <a:latin typeface="Arial"/>
                      </a:endParaRPr>
                    </a:p>
                  </a:txBody>
                  <a:tcPr marL="7072" marR="7072" marT="7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39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effectLst/>
                          <a:latin typeface="Arial"/>
                        </a:rPr>
                        <a:t>1)</a:t>
                      </a:r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 Reading Assignments</a:t>
                      </a:r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7072" marR="7072" marT="7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1b</a:t>
                      </a:r>
                    </a:p>
                  </a:txBody>
                  <a:tcPr marL="7072" marR="7072" marT="7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072" marR="7072" marT="7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effectLst/>
                        <a:latin typeface="Arial"/>
                      </a:endParaRPr>
                    </a:p>
                  </a:txBody>
                  <a:tcPr marL="7072" marR="7072" marT="7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effectLst/>
                        <a:latin typeface="Arial"/>
                      </a:endParaRPr>
                    </a:p>
                  </a:txBody>
                  <a:tcPr marL="7072" marR="7072" marT="7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577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effectLst/>
                          <a:latin typeface="Arial"/>
                        </a:rPr>
                        <a:t>2)</a:t>
                      </a:r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 Class Discussions &amp; Debates</a:t>
                      </a:r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7072" marR="7072" marT="7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effectLst/>
                          <a:latin typeface="Arial"/>
                        </a:rPr>
                        <a:t>1a, 1b; 2a, 2b, 2c</a:t>
                      </a:r>
                    </a:p>
                  </a:txBody>
                  <a:tcPr marL="7072" marR="7072" marT="7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2; 5; 8; 8; 9</a:t>
                      </a:r>
                    </a:p>
                  </a:txBody>
                  <a:tcPr marL="7072" marR="7072" marT="7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effectLst/>
                        <a:latin typeface="Arial"/>
                      </a:endParaRPr>
                    </a:p>
                  </a:txBody>
                  <a:tcPr marL="7072" marR="7072" marT="7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effectLst/>
                        <a:latin typeface="Arial"/>
                      </a:endParaRPr>
                    </a:p>
                  </a:txBody>
                  <a:tcPr marL="7072" marR="7072" marT="7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577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effectLst/>
                          <a:latin typeface="Arial"/>
                        </a:rPr>
                        <a:t>3)</a:t>
                      </a:r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 Small Writing Assignments</a:t>
                      </a:r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7072" marR="7072" marT="7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effectLst/>
                          <a:latin typeface="Arial"/>
                        </a:rPr>
                        <a:t>1a; 2a, 2b; 5a; 6a, 6c</a:t>
                      </a:r>
                    </a:p>
                  </a:txBody>
                  <a:tcPr marL="7072" marR="7072" marT="7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3; 5; 7; 8; 4; 9</a:t>
                      </a:r>
                    </a:p>
                  </a:txBody>
                  <a:tcPr marL="7072" marR="7072" marT="7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effectLst/>
                        <a:latin typeface="Arial"/>
                      </a:endParaRPr>
                    </a:p>
                  </a:txBody>
                  <a:tcPr marL="7072" marR="7072" marT="7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effectLst/>
                        <a:latin typeface="Arial"/>
                      </a:endParaRPr>
                    </a:p>
                  </a:txBody>
                  <a:tcPr marL="7072" marR="7072" marT="7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39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effectLst/>
                          <a:latin typeface="Arial"/>
                        </a:rPr>
                        <a:t>4)</a:t>
                      </a:r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 Quizzes</a:t>
                      </a:r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7072" marR="7072" marT="7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1a, 1b; 2a, 2b</a:t>
                      </a:r>
                    </a:p>
                  </a:txBody>
                  <a:tcPr marL="7072" marR="7072" marT="7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1; 2; 3; 4; 5</a:t>
                      </a:r>
                    </a:p>
                  </a:txBody>
                  <a:tcPr marL="7072" marR="7072" marT="7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effectLst/>
                        <a:latin typeface="Arial"/>
                      </a:endParaRPr>
                    </a:p>
                  </a:txBody>
                  <a:tcPr marL="7072" marR="7072" marT="7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effectLst/>
                        <a:latin typeface="Arial"/>
                      </a:endParaRPr>
                    </a:p>
                  </a:txBody>
                  <a:tcPr marL="7072" marR="7072" marT="7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39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effectLst/>
                          <a:latin typeface="Arial"/>
                        </a:rPr>
                        <a:t>5)</a:t>
                      </a:r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 Exams</a:t>
                      </a:r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7072" marR="7072" marT="7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effectLst/>
                          <a:latin typeface="Arial"/>
                        </a:rPr>
                        <a:t>1a, b; 2a, 2b, 2c</a:t>
                      </a:r>
                    </a:p>
                  </a:txBody>
                  <a:tcPr marL="7072" marR="7072" marT="7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1; 2; 3; 4; 5; 6; 7; 8 </a:t>
                      </a:r>
                    </a:p>
                  </a:txBody>
                  <a:tcPr marL="7072" marR="7072" marT="7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effectLst/>
                        <a:latin typeface="Arial"/>
                      </a:endParaRPr>
                    </a:p>
                  </a:txBody>
                  <a:tcPr marL="7072" marR="7072" marT="7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effectLst/>
                        <a:latin typeface="Arial"/>
                      </a:endParaRPr>
                    </a:p>
                  </a:txBody>
                  <a:tcPr marL="7072" marR="7072" marT="7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effectLst/>
                          <a:latin typeface="Arial"/>
                        </a:rPr>
                        <a:t>6)</a:t>
                      </a:r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 Extra Credit</a:t>
                      </a:r>
                      <a:endParaRPr lang="en-US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7072" marR="7072" marT="7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effectLst/>
                          <a:latin typeface="Arial"/>
                        </a:rPr>
                        <a:t>1a, 1b; 2a, 2b; 5a; 6a, 6c</a:t>
                      </a:r>
                    </a:p>
                  </a:txBody>
                  <a:tcPr marL="7072" marR="7072" marT="7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1; 2; 3; 5</a:t>
                      </a:r>
                    </a:p>
                  </a:txBody>
                  <a:tcPr marL="7072" marR="7072" marT="7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effectLst/>
                        <a:latin typeface="Arial"/>
                      </a:endParaRPr>
                    </a:p>
                  </a:txBody>
                  <a:tcPr marL="7072" marR="7072" marT="7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effectLst/>
                        <a:latin typeface="Arial"/>
                      </a:endParaRPr>
                    </a:p>
                  </a:txBody>
                  <a:tcPr marL="7072" marR="7072" marT="7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76200" y="6566356"/>
            <a:ext cx="76962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>
                <a:latin typeface="Arial" pitchFamily="34" charset="0"/>
                <a:cs typeface="Arial" pitchFamily="34" charset="0"/>
              </a:rPr>
              <a:t>Copyright © 2009, Jacqueline H. Singh, MPP, PhD and Crystal Garcia, PhD; </a:t>
            </a:r>
            <a:r>
              <a:rPr lang="en-US" sz="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Duncan, </a:t>
            </a:r>
            <a:r>
              <a:rPr lang="en-US" sz="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Celita</a:t>
            </a:r>
            <a:r>
              <a:rPr lang="en-US" sz="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;</a:t>
            </a:r>
            <a:r>
              <a:rPr lang="en-US" sz="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and, Zaugg</a:t>
            </a:r>
            <a:r>
              <a:rPr lang="en-US" sz="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Nathan. 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Indiana 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University Purdue University Indianapolis</a:t>
            </a:r>
          </a:p>
        </p:txBody>
      </p:sp>
    </p:spTree>
    <p:extLst>
      <p:ext uri="{BB962C8B-B14F-4D97-AF65-F5344CB8AC3E}">
        <p14:creationId xmlns:p14="http://schemas.microsoft.com/office/powerpoint/2010/main" val="2756396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9" y="152399"/>
            <a:ext cx="8763001" cy="647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 Box 11"/>
          <p:cNvSpPr txBox="1">
            <a:spLocks noChangeArrowheads="1"/>
          </p:cNvSpPr>
          <p:nvPr/>
        </p:nvSpPr>
        <p:spPr bwMode="auto">
          <a:xfrm>
            <a:off x="114300" y="6566356"/>
            <a:ext cx="71247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 smtClean="0"/>
              <a:t>Jacqueline H. Singh, MPP, PhD and Crystal Garcia, PhD; Indiana University Purdue University Indianapolis </a:t>
            </a:r>
            <a:endParaRPr lang="en-US" sz="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82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"/>
            <a:ext cx="6781800" cy="563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2800" dirty="0" smtClean="0"/>
              <a:t>If-then </a:t>
            </a:r>
            <a:r>
              <a:rPr lang="en-US" sz="2800" dirty="0"/>
              <a:t>t</a:t>
            </a:r>
            <a:r>
              <a:rPr lang="en-US" sz="2800" dirty="0" smtClean="0"/>
              <a:t>emplate</a:t>
            </a:r>
          </a:p>
        </p:txBody>
      </p:sp>
      <p:sp>
        <p:nvSpPr>
          <p:cNvPr id="18436" name="Text Box 3"/>
          <p:cNvSpPr txBox="1">
            <a:spLocks noChangeArrowheads="1"/>
          </p:cNvSpPr>
          <p:nvPr/>
        </p:nvSpPr>
        <p:spPr bwMode="auto">
          <a:xfrm>
            <a:off x="1905000" y="1905000"/>
            <a:ext cx="3733800" cy="1969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300" b="1" dirty="0" smtClean="0">
                <a:solidFill>
                  <a:srgbClr val="C00000"/>
                </a:solidFill>
              </a:rPr>
              <a:t>In this course you will: </a:t>
            </a:r>
            <a:endParaRPr lang="en-US" sz="1300" b="1" dirty="0">
              <a:solidFill>
                <a:srgbClr val="C0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200" b="1" dirty="0" smtClean="0">
                <a:solidFill>
                  <a:prstClr val="black"/>
                </a:solidFill>
              </a:rPr>
              <a:t>1) </a:t>
            </a:r>
            <a:endParaRPr lang="en-US" sz="1200" b="1" dirty="0">
              <a:solidFill>
                <a:prstClr val="black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2) </a:t>
            </a:r>
            <a:r>
              <a:rPr lang="en-US" sz="1200" b="1" dirty="0" smtClean="0">
                <a:solidFill>
                  <a:prstClr val="black"/>
                </a:solidFill>
              </a:rPr>
              <a:t> </a:t>
            </a:r>
            <a:endParaRPr lang="en-US" sz="1200" b="1" dirty="0">
              <a:solidFill>
                <a:prstClr val="black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3) 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4</a:t>
            </a:r>
            <a:r>
              <a:rPr lang="en-US" sz="1200" b="1" dirty="0" smtClean="0">
                <a:solidFill>
                  <a:prstClr val="black"/>
                </a:solidFill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en-US" sz="1200" b="1" dirty="0" smtClean="0">
                <a:solidFill>
                  <a:prstClr val="black"/>
                </a:solidFill>
              </a:rPr>
              <a:t>5)</a:t>
            </a:r>
          </a:p>
          <a:p>
            <a:pPr>
              <a:spcBef>
                <a:spcPct val="50000"/>
              </a:spcBef>
            </a:pPr>
            <a:r>
              <a:rPr lang="en-US" sz="1200" b="1" dirty="0" smtClean="0">
                <a:solidFill>
                  <a:prstClr val="black"/>
                </a:solidFill>
              </a:rPr>
              <a:t>6) </a:t>
            </a:r>
            <a:endParaRPr lang="en-US" sz="1200" b="1" dirty="0">
              <a:solidFill>
                <a:prstClr val="black"/>
              </a:solidFill>
            </a:endParaRPr>
          </a:p>
        </p:txBody>
      </p:sp>
      <p:sp>
        <p:nvSpPr>
          <p:cNvPr id="18439" name="Text Box 6"/>
          <p:cNvSpPr txBox="1">
            <a:spLocks noChangeArrowheads="1"/>
          </p:cNvSpPr>
          <p:nvPr/>
        </p:nvSpPr>
        <p:spPr bwMode="auto">
          <a:xfrm>
            <a:off x="4648200" y="3886200"/>
            <a:ext cx="6096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dirty="0">
                <a:solidFill>
                  <a:srgbClr val="C00000"/>
                </a:solidFill>
              </a:rPr>
              <a:t>and</a:t>
            </a:r>
          </a:p>
        </p:txBody>
      </p:sp>
      <p:sp>
        <p:nvSpPr>
          <p:cNvPr id="18440" name="Text Box 7"/>
          <p:cNvSpPr txBox="1">
            <a:spLocks noChangeArrowheads="1"/>
          </p:cNvSpPr>
          <p:nvPr/>
        </p:nvSpPr>
        <p:spPr bwMode="auto">
          <a:xfrm>
            <a:off x="0" y="1295400"/>
            <a:ext cx="12954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 dirty="0">
                <a:solidFill>
                  <a:prstClr val="black"/>
                </a:solidFill>
              </a:rPr>
              <a:t>Course </a:t>
            </a:r>
            <a:r>
              <a:rPr lang="en-US" sz="1400" b="1" dirty="0" smtClean="0">
                <a:solidFill>
                  <a:prstClr val="black"/>
                </a:solidFill>
              </a:rPr>
              <a:t>goals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18441" name="Text Box 8"/>
          <p:cNvSpPr txBox="1">
            <a:spLocks noChangeArrowheads="1"/>
          </p:cNvSpPr>
          <p:nvPr/>
        </p:nvSpPr>
        <p:spPr bwMode="auto">
          <a:xfrm>
            <a:off x="152400" y="3962400"/>
            <a:ext cx="1447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dirty="0">
                <a:solidFill>
                  <a:prstClr val="black"/>
                </a:solidFill>
              </a:rPr>
              <a:t>Outcomes:</a:t>
            </a:r>
          </a:p>
        </p:txBody>
      </p:sp>
      <p:sp>
        <p:nvSpPr>
          <p:cNvPr id="18442" name="Line 9"/>
          <p:cNvSpPr>
            <a:spLocks noChangeShapeType="1"/>
          </p:cNvSpPr>
          <p:nvPr/>
        </p:nvSpPr>
        <p:spPr bwMode="auto">
          <a:xfrm>
            <a:off x="685800" y="2352020"/>
            <a:ext cx="0" cy="16103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443" name="Text Box 10"/>
          <p:cNvSpPr txBox="1">
            <a:spLocks noChangeArrowheads="1"/>
          </p:cNvSpPr>
          <p:nvPr/>
        </p:nvSpPr>
        <p:spPr bwMode="auto">
          <a:xfrm>
            <a:off x="228600" y="4340423"/>
            <a:ext cx="9906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solidFill>
                  <a:prstClr val="black"/>
                </a:solidFill>
              </a:rPr>
              <a:t>Initial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18444" name="Text Box 11"/>
          <p:cNvSpPr txBox="1">
            <a:spLocks noChangeArrowheads="1"/>
          </p:cNvSpPr>
          <p:nvPr/>
        </p:nvSpPr>
        <p:spPr bwMode="auto">
          <a:xfrm>
            <a:off x="0" y="6643688"/>
            <a:ext cx="71247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/>
              <a:t>Copyright © Jacqueline </a:t>
            </a:r>
            <a:r>
              <a:rPr lang="en-US" sz="800" dirty="0" smtClean="0"/>
              <a:t>H. Singh, MPP, PhD and Crystal Garcia, PhD; Indiana University Purdue University Indianapolis (2009) </a:t>
            </a:r>
            <a:endParaRPr lang="en-US" sz="800" dirty="0">
              <a:solidFill>
                <a:prstClr val="black"/>
              </a:solidFill>
            </a:endParaRPr>
          </a:p>
        </p:txBody>
      </p:sp>
      <p:sp>
        <p:nvSpPr>
          <p:cNvPr id="18438" name="Text Box 5"/>
          <p:cNvSpPr txBox="1">
            <a:spLocks noChangeArrowheads="1"/>
          </p:cNvSpPr>
          <p:nvPr/>
        </p:nvSpPr>
        <p:spPr bwMode="auto">
          <a:xfrm>
            <a:off x="1905000" y="4114800"/>
            <a:ext cx="6019800" cy="63094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srgbClr val="C00000"/>
                </a:solidFill>
              </a:rPr>
              <a:t>you </a:t>
            </a:r>
            <a:r>
              <a:rPr lang="en-US" sz="1400" b="1" dirty="0" smtClean="0">
                <a:solidFill>
                  <a:srgbClr val="C00000"/>
                </a:solidFill>
              </a:rPr>
              <a:t>will:  </a:t>
            </a:r>
          </a:p>
          <a:p>
            <a:pPr>
              <a:spcBef>
                <a:spcPct val="50000"/>
              </a:spcBef>
            </a:pPr>
            <a:r>
              <a:rPr lang="en-US" sz="1400" dirty="0" smtClean="0">
                <a:solidFill>
                  <a:prstClr val="black"/>
                </a:solidFill>
              </a:rPr>
              <a:t>1</a:t>
            </a:r>
            <a:r>
              <a:rPr lang="en-US" sz="1400" dirty="0">
                <a:solidFill>
                  <a:prstClr val="black"/>
                </a:solidFill>
              </a:rPr>
              <a:t>) </a:t>
            </a:r>
            <a:r>
              <a:rPr lang="en-US" sz="1400" dirty="0" smtClean="0">
                <a:solidFill>
                  <a:prstClr val="black"/>
                </a:solidFill>
              </a:rPr>
              <a:t>…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18446" name="Text Box 13"/>
          <p:cNvSpPr txBox="1">
            <a:spLocks noChangeArrowheads="1"/>
          </p:cNvSpPr>
          <p:nvPr/>
        </p:nvSpPr>
        <p:spPr bwMode="auto">
          <a:xfrm>
            <a:off x="1905000" y="5029200"/>
            <a:ext cx="6019800" cy="63094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srgbClr val="C00000"/>
                </a:solidFill>
              </a:rPr>
              <a:t>you </a:t>
            </a:r>
            <a:r>
              <a:rPr lang="en-US" sz="1400" b="1" dirty="0" smtClean="0">
                <a:solidFill>
                  <a:srgbClr val="C00000"/>
                </a:solidFill>
              </a:rPr>
              <a:t>will:</a:t>
            </a:r>
            <a:endParaRPr lang="en-US" sz="1400" b="1" dirty="0">
              <a:solidFill>
                <a:prstClr val="black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400" dirty="0">
                <a:solidFill>
                  <a:prstClr val="black"/>
                </a:solidFill>
              </a:rPr>
              <a:t>1</a:t>
            </a:r>
            <a:r>
              <a:rPr lang="en-US" sz="1400" dirty="0" smtClean="0">
                <a:solidFill>
                  <a:prstClr val="black"/>
                </a:solidFill>
              </a:rPr>
              <a:t>) …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18447" name="Text Box 14"/>
          <p:cNvSpPr txBox="1">
            <a:spLocks noChangeArrowheads="1"/>
          </p:cNvSpPr>
          <p:nvPr/>
        </p:nvSpPr>
        <p:spPr bwMode="auto">
          <a:xfrm>
            <a:off x="4648200" y="4800600"/>
            <a:ext cx="6096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dirty="0">
                <a:solidFill>
                  <a:srgbClr val="C00000"/>
                </a:solidFill>
              </a:rPr>
              <a:t>and</a:t>
            </a:r>
          </a:p>
        </p:txBody>
      </p:sp>
      <p:sp>
        <p:nvSpPr>
          <p:cNvPr id="18448" name="Text Box 15"/>
          <p:cNvSpPr txBox="1">
            <a:spLocks noChangeArrowheads="1"/>
          </p:cNvSpPr>
          <p:nvPr/>
        </p:nvSpPr>
        <p:spPr bwMode="auto">
          <a:xfrm>
            <a:off x="1905000" y="5994400"/>
            <a:ext cx="6019800" cy="63094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srgbClr val="C00000"/>
                </a:solidFill>
              </a:rPr>
              <a:t>you </a:t>
            </a:r>
            <a:r>
              <a:rPr lang="en-US" sz="1400" b="1" dirty="0" smtClean="0">
                <a:solidFill>
                  <a:srgbClr val="C00000"/>
                </a:solidFill>
              </a:rPr>
              <a:t>will: </a:t>
            </a:r>
          </a:p>
          <a:p>
            <a:pPr>
              <a:spcBef>
                <a:spcPct val="50000"/>
              </a:spcBef>
            </a:pPr>
            <a:r>
              <a:rPr lang="en-US" sz="1400" dirty="0" smtClean="0">
                <a:solidFill>
                  <a:prstClr val="black"/>
                </a:solidFill>
              </a:rPr>
              <a:t>1) …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18449" name="Text Box 16"/>
          <p:cNvSpPr txBox="1">
            <a:spLocks noChangeArrowheads="1"/>
          </p:cNvSpPr>
          <p:nvPr/>
        </p:nvSpPr>
        <p:spPr bwMode="auto">
          <a:xfrm>
            <a:off x="4648200" y="5715000"/>
            <a:ext cx="6096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dirty="0">
                <a:solidFill>
                  <a:srgbClr val="C00000"/>
                </a:solidFill>
              </a:rPr>
              <a:t>and</a:t>
            </a:r>
          </a:p>
        </p:txBody>
      </p:sp>
      <p:sp>
        <p:nvSpPr>
          <p:cNvPr id="18450" name="Text Box 17"/>
          <p:cNvSpPr txBox="1">
            <a:spLocks noChangeArrowheads="1"/>
          </p:cNvSpPr>
          <p:nvPr/>
        </p:nvSpPr>
        <p:spPr bwMode="auto">
          <a:xfrm>
            <a:off x="76200" y="5029200"/>
            <a:ext cx="1219200" cy="730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solidFill>
                  <a:prstClr val="black"/>
                </a:solidFill>
              </a:rPr>
              <a:t>Learning outcomes</a:t>
            </a:r>
          </a:p>
          <a:p>
            <a:pPr algn="ctr">
              <a:spcBef>
                <a:spcPct val="50000"/>
              </a:spcBef>
            </a:pPr>
            <a:r>
              <a:rPr lang="en-US" sz="900" b="1" dirty="0" smtClean="0">
                <a:solidFill>
                  <a:prstClr val="black"/>
                </a:solidFill>
              </a:rPr>
              <a:t>(Intermediate)</a:t>
            </a:r>
            <a:endParaRPr lang="en-US" sz="900" b="1" dirty="0">
              <a:solidFill>
                <a:prstClr val="black"/>
              </a:solidFill>
            </a:endParaRPr>
          </a:p>
        </p:txBody>
      </p:sp>
      <p:sp>
        <p:nvSpPr>
          <p:cNvPr id="18451" name="Text Box 18"/>
          <p:cNvSpPr txBox="1">
            <a:spLocks noChangeArrowheads="1"/>
          </p:cNvSpPr>
          <p:nvPr/>
        </p:nvSpPr>
        <p:spPr bwMode="auto">
          <a:xfrm>
            <a:off x="0" y="6019800"/>
            <a:ext cx="1447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solidFill>
                  <a:prstClr val="black"/>
                </a:solidFill>
              </a:rPr>
              <a:t>Longer-term </a:t>
            </a:r>
          </a:p>
        </p:txBody>
      </p:sp>
      <p:sp>
        <p:nvSpPr>
          <p:cNvPr id="18452" name="Line 19"/>
          <p:cNvSpPr>
            <a:spLocks noChangeShapeType="1"/>
          </p:cNvSpPr>
          <p:nvPr/>
        </p:nvSpPr>
        <p:spPr bwMode="auto">
          <a:xfrm>
            <a:off x="685800" y="4724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453" name="Line 20"/>
          <p:cNvSpPr>
            <a:spLocks noChangeShapeType="1"/>
          </p:cNvSpPr>
          <p:nvPr/>
        </p:nvSpPr>
        <p:spPr bwMode="auto">
          <a:xfrm>
            <a:off x="685800" y="5715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454" name="Line 21"/>
          <p:cNvSpPr>
            <a:spLocks noChangeShapeType="1"/>
          </p:cNvSpPr>
          <p:nvPr/>
        </p:nvSpPr>
        <p:spPr bwMode="auto">
          <a:xfrm>
            <a:off x="685800" y="1066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4572000" y="944562"/>
            <a:ext cx="685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dirty="0">
                <a:solidFill>
                  <a:srgbClr val="C00000"/>
                </a:solidFill>
              </a:rPr>
              <a:t>then</a:t>
            </a:r>
          </a:p>
        </p:txBody>
      </p:sp>
      <p:sp>
        <p:nvSpPr>
          <p:cNvPr id="18455" name="Text Box 22"/>
          <p:cNvSpPr txBox="1">
            <a:spLocks noChangeArrowheads="1"/>
          </p:cNvSpPr>
          <p:nvPr/>
        </p:nvSpPr>
        <p:spPr bwMode="auto">
          <a:xfrm>
            <a:off x="1905000" y="1247001"/>
            <a:ext cx="60198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you will </a:t>
            </a:r>
            <a:r>
              <a:rPr lang="en-US" sz="1400" b="1" dirty="0" smtClean="0">
                <a:solidFill>
                  <a:prstClr val="black"/>
                </a:solidFill>
              </a:rPr>
              <a:t>achieve the following </a:t>
            </a:r>
            <a:r>
              <a:rPr lang="en-US" sz="1400" b="1" dirty="0">
                <a:solidFill>
                  <a:prstClr val="black"/>
                </a:solidFill>
              </a:rPr>
              <a:t>course goals, which </a:t>
            </a:r>
            <a:r>
              <a:rPr lang="en-US" sz="1400" b="1" dirty="0" smtClean="0">
                <a:solidFill>
                  <a:prstClr val="black"/>
                </a:solidFill>
              </a:rPr>
              <a:t>are: </a:t>
            </a:r>
            <a:endParaRPr lang="en-US" sz="1400" i="1" dirty="0">
              <a:solidFill>
                <a:prstClr val="black"/>
              </a:solidFill>
            </a:endParaRPr>
          </a:p>
        </p:txBody>
      </p:sp>
      <p:sp>
        <p:nvSpPr>
          <p:cNvPr id="18456" name="Text Box 23"/>
          <p:cNvSpPr txBox="1">
            <a:spLocks noChangeArrowheads="1"/>
          </p:cNvSpPr>
          <p:nvPr/>
        </p:nvSpPr>
        <p:spPr bwMode="auto">
          <a:xfrm>
            <a:off x="4572000" y="1524000"/>
            <a:ext cx="6096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dirty="0">
                <a:solidFill>
                  <a:srgbClr val="C00000"/>
                </a:solidFill>
              </a:rPr>
              <a:t>and</a:t>
            </a:r>
          </a:p>
        </p:txBody>
      </p:sp>
      <p:sp>
        <p:nvSpPr>
          <p:cNvPr id="18457" name="Text Box 24"/>
          <p:cNvSpPr txBox="1">
            <a:spLocks noChangeArrowheads="1"/>
          </p:cNvSpPr>
          <p:nvPr/>
        </p:nvSpPr>
        <p:spPr bwMode="auto">
          <a:xfrm>
            <a:off x="-76200" y="457200"/>
            <a:ext cx="1447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 dirty="0" smtClean="0">
                <a:solidFill>
                  <a:prstClr val="black"/>
                </a:solidFill>
              </a:rPr>
              <a:t>Course / intervention</a:t>
            </a:r>
            <a:endParaRPr lang="en-US" sz="1200" b="1" dirty="0">
              <a:solidFill>
                <a:prstClr val="black"/>
              </a:solidFill>
            </a:endParaRPr>
          </a:p>
        </p:txBody>
      </p:sp>
      <p:sp>
        <p:nvSpPr>
          <p:cNvPr id="18458" name="Line 25"/>
          <p:cNvSpPr>
            <a:spLocks noChangeShapeType="1"/>
          </p:cNvSpPr>
          <p:nvPr/>
        </p:nvSpPr>
        <p:spPr bwMode="auto">
          <a:xfrm>
            <a:off x="685800" y="1600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459" name="Text Box 26"/>
          <p:cNvSpPr txBox="1">
            <a:spLocks noChangeArrowheads="1"/>
          </p:cNvSpPr>
          <p:nvPr/>
        </p:nvSpPr>
        <p:spPr bwMode="auto">
          <a:xfrm>
            <a:off x="0" y="1828800"/>
            <a:ext cx="1295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 dirty="0">
                <a:solidFill>
                  <a:prstClr val="black"/>
                </a:solidFill>
              </a:rPr>
              <a:t>Learning </a:t>
            </a:r>
            <a:r>
              <a:rPr lang="en-US" sz="1400" b="1" dirty="0" smtClean="0">
                <a:solidFill>
                  <a:prstClr val="black"/>
                </a:solidFill>
              </a:rPr>
              <a:t>objectives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18460" name="TextBox 27"/>
          <p:cNvSpPr txBox="1">
            <a:spLocks noChangeArrowheads="1"/>
          </p:cNvSpPr>
          <p:nvPr/>
        </p:nvSpPr>
        <p:spPr bwMode="auto">
          <a:xfrm>
            <a:off x="1659467" y="6858001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9" name="Text Box 59"/>
          <p:cNvSpPr txBox="1">
            <a:spLocks noChangeArrowheads="1"/>
          </p:cNvSpPr>
          <p:nvPr/>
        </p:nvSpPr>
        <p:spPr bwMode="auto">
          <a:xfrm>
            <a:off x="1905000" y="1676400"/>
            <a:ext cx="175260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300" b="1" dirty="0"/>
              <a:t>Course Expectations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5410200" y="1676400"/>
            <a:ext cx="3886200" cy="2133600"/>
            <a:chOff x="5105400" y="3124201"/>
            <a:chExt cx="3886200" cy="2133600"/>
          </a:xfrm>
        </p:grpSpPr>
        <p:sp>
          <p:nvSpPr>
            <p:cNvPr id="31" name="Text Box 140"/>
            <p:cNvSpPr txBox="1">
              <a:spLocks noChangeArrowheads="1"/>
            </p:cNvSpPr>
            <p:nvPr/>
          </p:nvSpPr>
          <p:spPr bwMode="auto">
            <a:xfrm>
              <a:off x="5715000" y="3124201"/>
              <a:ext cx="2819400" cy="292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300" b="1" dirty="0" smtClean="0"/>
                <a:t>Essential Learning Outcomes</a:t>
              </a:r>
              <a:endParaRPr lang="en-US" sz="1300" b="1" dirty="0"/>
            </a:p>
          </p:txBody>
        </p:sp>
        <p:sp>
          <p:nvSpPr>
            <p:cNvPr id="32" name="Text Box 138"/>
            <p:cNvSpPr txBox="1">
              <a:spLocks noChangeArrowheads="1"/>
            </p:cNvSpPr>
            <p:nvPr/>
          </p:nvSpPr>
          <p:spPr bwMode="auto">
            <a:xfrm>
              <a:off x="5486400" y="3505200"/>
              <a:ext cx="3505200" cy="16619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 dirty="0">
                  <a:solidFill>
                    <a:prstClr val="black"/>
                  </a:solidFill>
                </a:rPr>
                <a:t>1)</a:t>
              </a:r>
              <a:r>
                <a:rPr lang="en-US" sz="1200" dirty="0">
                  <a:solidFill>
                    <a:prstClr val="black"/>
                  </a:solidFill>
                </a:rPr>
                <a:t> </a:t>
              </a:r>
            </a:p>
            <a:p>
              <a:pPr>
                <a:spcBef>
                  <a:spcPct val="50000"/>
                </a:spcBef>
              </a:pPr>
              <a:r>
                <a:rPr lang="en-US" sz="1200" b="1" dirty="0">
                  <a:solidFill>
                    <a:prstClr val="black"/>
                  </a:solidFill>
                </a:rPr>
                <a:t>2) </a:t>
              </a:r>
              <a:endParaRPr lang="en-US" sz="1200" dirty="0" smtClean="0">
                <a:solidFill>
                  <a:prstClr val="black"/>
                </a:solidFill>
              </a:endParaRPr>
            </a:p>
            <a:p>
              <a:pPr>
                <a:spcBef>
                  <a:spcPct val="50000"/>
                </a:spcBef>
              </a:pPr>
              <a:r>
                <a:rPr lang="en-US" sz="1200" b="1" dirty="0" smtClean="0">
                  <a:solidFill>
                    <a:prstClr val="black"/>
                  </a:solidFill>
                </a:rPr>
                <a:t>3</a:t>
              </a:r>
              <a:r>
                <a:rPr lang="en-US" sz="1200" b="1" dirty="0">
                  <a:solidFill>
                    <a:prstClr val="black"/>
                  </a:solidFill>
                </a:rPr>
                <a:t>) </a:t>
              </a:r>
              <a:endParaRPr lang="en-US" sz="1200" dirty="0" smtClean="0">
                <a:solidFill>
                  <a:prstClr val="black"/>
                </a:solidFill>
              </a:endParaRPr>
            </a:p>
            <a:p>
              <a:pPr>
                <a:spcBef>
                  <a:spcPct val="50000"/>
                </a:spcBef>
              </a:pPr>
              <a:r>
                <a:rPr lang="en-US" sz="1200" b="1" dirty="0" smtClean="0">
                  <a:solidFill>
                    <a:prstClr val="black"/>
                  </a:solidFill>
                </a:rPr>
                <a:t>4</a:t>
              </a:r>
              <a:r>
                <a:rPr lang="en-US" sz="1200" b="1" dirty="0">
                  <a:solidFill>
                    <a:prstClr val="black"/>
                  </a:solidFill>
                </a:rPr>
                <a:t>) </a:t>
              </a:r>
              <a:endParaRPr lang="en-US" sz="1200" dirty="0">
                <a:solidFill>
                  <a:prstClr val="black"/>
                </a:solidFill>
              </a:endParaRPr>
            </a:p>
            <a:p>
              <a:pPr>
                <a:spcBef>
                  <a:spcPct val="50000"/>
                </a:spcBef>
              </a:pPr>
              <a:r>
                <a:rPr lang="en-US" sz="1200" b="1" dirty="0">
                  <a:solidFill>
                    <a:prstClr val="black"/>
                  </a:solidFill>
                </a:rPr>
                <a:t>5)</a:t>
              </a:r>
              <a:r>
                <a:rPr lang="en-US" sz="1200" dirty="0">
                  <a:solidFill>
                    <a:prstClr val="black"/>
                  </a:solidFill>
                </a:rPr>
                <a:t> </a:t>
              </a:r>
              <a:endParaRPr lang="en-US" sz="1200" dirty="0" smtClean="0">
                <a:solidFill>
                  <a:prstClr val="black"/>
                </a:solidFill>
              </a:endParaRPr>
            </a:p>
            <a:p>
              <a:pPr>
                <a:spcBef>
                  <a:spcPct val="50000"/>
                </a:spcBef>
              </a:pPr>
              <a:r>
                <a:rPr lang="en-US" sz="1200" dirty="0" smtClean="0">
                  <a:solidFill>
                    <a:prstClr val="black"/>
                  </a:solidFill>
                </a:rPr>
                <a:t>Etc.</a:t>
              </a:r>
              <a:endParaRPr lang="en-US" sz="1200" dirty="0">
                <a:solidFill>
                  <a:prstClr val="black"/>
                </a:solidFill>
              </a:endParaRPr>
            </a:p>
          </p:txBody>
        </p:sp>
        <p:sp>
          <p:nvSpPr>
            <p:cNvPr id="33" name="Line 58"/>
            <p:cNvSpPr>
              <a:spLocks noChangeShapeType="1"/>
            </p:cNvSpPr>
            <p:nvPr/>
          </p:nvSpPr>
          <p:spPr bwMode="auto">
            <a:xfrm flipH="1">
              <a:off x="5105400" y="43434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4" name="AutoShape 59"/>
            <p:cNvSpPr>
              <a:spLocks/>
            </p:cNvSpPr>
            <p:nvPr/>
          </p:nvSpPr>
          <p:spPr bwMode="auto">
            <a:xfrm>
              <a:off x="5410200" y="3429001"/>
              <a:ext cx="152400" cy="1828800"/>
            </a:xfrm>
            <a:prstGeom prst="leftBrace">
              <a:avLst>
                <a:gd name="adj1" fmla="val 88889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37" name="Rectangle 36"/>
          <p:cNvSpPr/>
          <p:nvPr/>
        </p:nvSpPr>
        <p:spPr>
          <a:xfrm>
            <a:off x="1905000" y="1905000"/>
            <a:ext cx="3352800" cy="1905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9" name="Text Box 12"/>
          <p:cNvSpPr txBox="1">
            <a:spLocks noChangeArrowheads="1"/>
          </p:cNvSpPr>
          <p:nvPr/>
        </p:nvSpPr>
        <p:spPr bwMode="auto">
          <a:xfrm>
            <a:off x="1905000" y="630237"/>
            <a:ext cx="6019800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>
                <a:solidFill>
                  <a:srgbClr val="C00000"/>
                </a:solidFill>
              </a:rPr>
              <a:t>If</a:t>
            </a:r>
            <a:r>
              <a:rPr lang="en-US" sz="1400" b="1" dirty="0">
                <a:solidFill>
                  <a:prstClr val="black"/>
                </a:solidFill>
              </a:rPr>
              <a:t> </a:t>
            </a:r>
            <a:r>
              <a:rPr lang="en-US" sz="1400" dirty="0">
                <a:solidFill>
                  <a:prstClr val="black"/>
                </a:solidFill>
              </a:rPr>
              <a:t>you </a:t>
            </a:r>
            <a:r>
              <a:rPr lang="en-US" sz="1400" dirty="0" smtClean="0">
                <a:solidFill>
                  <a:prstClr val="black"/>
                </a:solidFill>
              </a:rPr>
              <a:t>enroll </a:t>
            </a:r>
            <a:r>
              <a:rPr lang="en-US" sz="1400" dirty="0">
                <a:solidFill>
                  <a:prstClr val="black"/>
                </a:solidFill>
              </a:rPr>
              <a:t>in: </a:t>
            </a:r>
            <a:r>
              <a:rPr lang="en-US" sz="1400" dirty="0" smtClean="0">
                <a:solidFill>
                  <a:prstClr val="black"/>
                </a:solidFill>
              </a:rPr>
              <a:t>___________________________________, </a:t>
            </a:r>
            <a:r>
              <a:rPr lang="en-US" sz="1400" dirty="0">
                <a:solidFill>
                  <a:prstClr val="black"/>
                </a:solidFill>
              </a:rPr>
              <a:t>as designed</a:t>
            </a:r>
          </a:p>
        </p:txBody>
      </p:sp>
    </p:spTree>
    <p:extLst>
      <p:ext uri="{BB962C8B-B14F-4D97-AF65-F5344CB8AC3E}">
        <p14:creationId xmlns:p14="http://schemas.microsoft.com/office/powerpoint/2010/main" val="1903991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82133" y="0"/>
            <a:ext cx="7315200" cy="533400"/>
          </a:xfrm>
        </p:spPr>
        <p:txBody>
          <a:bodyPr lIns="91440" tIns="45720" rIns="91440" bIns="45720" anchor="ctr">
            <a:normAutofit/>
          </a:bodyPr>
          <a:lstStyle/>
          <a:p>
            <a:pPr algn="ctr" eaLnBrk="1" hangingPunct="1"/>
            <a:r>
              <a:rPr lang="en-US" sz="2800" dirty="0" smtClean="0"/>
              <a:t>Course components </a:t>
            </a:r>
            <a:r>
              <a:rPr lang="en-US" sz="2800" dirty="0"/>
              <a:t>t</a:t>
            </a:r>
            <a:r>
              <a:rPr lang="en-US" sz="2800" dirty="0" smtClean="0"/>
              <a:t>emplate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0" y="533400"/>
            <a:ext cx="11430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300" b="1" dirty="0">
                <a:solidFill>
                  <a:srgbClr val="C00000"/>
                </a:solidFill>
              </a:rPr>
              <a:t>Course </a:t>
            </a:r>
            <a:r>
              <a:rPr lang="en-US" sz="1300" b="1" dirty="0" smtClean="0">
                <a:solidFill>
                  <a:srgbClr val="C00000"/>
                </a:solidFill>
              </a:rPr>
              <a:t>components</a:t>
            </a:r>
            <a:r>
              <a:rPr lang="en-US" sz="1300" b="1" dirty="0">
                <a:solidFill>
                  <a:srgbClr val="C00000"/>
                </a:solidFill>
              </a:rPr>
              <a:t>:</a:t>
            </a:r>
          </a:p>
        </p:txBody>
      </p:sp>
      <p:sp>
        <p:nvSpPr>
          <p:cNvPr id="20485" name="Text Box 19"/>
          <p:cNvSpPr txBox="1">
            <a:spLocks noChangeArrowheads="1"/>
          </p:cNvSpPr>
          <p:nvPr/>
        </p:nvSpPr>
        <p:spPr bwMode="auto">
          <a:xfrm>
            <a:off x="0" y="1600201"/>
            <a:ext cx="99060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300" b="1" dirty="0">
                <a:solidFill>
                  <a:prstClr val="black"/>
                </a:solidFill>
              </a:rPr>
              <a:t>Frequency:</a:t>
            </a:r>
          </a:p>
        </p:txBody>
      </p:sp>
      <p:sp>
        <p:nvSpPr>
          <p:cNvPr id="20540" name="Text Box 27"/>
          <p:cNvSpPr txBox="1">
            <a:spLocks noChangeArrowheads="1"/>
          </p:cNvSpPr>
          <p:nvPr/>
        </p:nvSpPr>
        <p:spPr bwMode="auto">
          <a:xfrm>
            <a:off x="0" y="4038601"/>
            <a:ext cx="9144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300" b="1" dirty="0" smtClean="0">
                <a:solidFill>
                  <a:prstClr val="black"/>
                </a:solidFill>
              </a:rPr>
              <a:t>Activities:</a:t>
            </a:r>
          </a:p>
          <a:p>
            <a:pPr algn="ctr"/>
            <a:r>
              <a:rPr lang="en-US" sz="1300" b="1" dirty="0" smtClean="0">
                <a:solidFill>
                  <a:prstClr val="black"/>
                </a:solidFill>
              </a:rPr>
              <a:t>(format</a:t>
            </a:r>
            <a:r>
              <a:rPr lang="en-US" sz="1300" b="1" dirty="0">
                <a:solidFill>
                  <a:prstClr val="black"/>
                </a:solidFill>
              </a:rPr>
              <a:t>)</a:t>
            </a:r>
          </a:p>
        </p:txBody>
      </p:sp>
      <p:sp>
        <p:nvSpPr>
          <p:cNvPr id="20541" name="Text Box 28"/>
          <p:cNvSpPr txBox="1">
            <a:spLocks noChangeArrowheads="1"/>
          </p:cNvSpPr>
          <p:nvPr/>
        </p:nvSpPr>
        <p:spPr bwMode="auto">
          <a:xfrm>
            <a:off x="0" y="2743201"/>
            <a:ext cx="83820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300" b="1" dirty="0">
                <a:solidFill>
                  <a:srgbClr val="C00000"/>
                </a:solidFill>
              </a:rPr>
              <a:t>Purpose:</a:t>
            </a:r>
          </a:p>
        </p:txBody>
      </p:sp>
      <p:sp>
        <p:nvSpPr>
          <p:cNvPr id="20542" name="Text Box 29"/>
          <p:cNvSpPr txBox="1">
            <a:spLocks noChangeArrowheads="1"/>
          </p:cNvSpPr>
          <p:nvPr/>
        </p:nvSpPr>
        <p:spPr bwMode="auto">
          <a:xfrm>
            <a:off x="0" y="5451157"/>
            <a:ext cx="9144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300" b="1" dirty="0" smtClean="0">
                <a:solidFill>
                  <a:prstClr val="black"/>
                </a:solidFill>
              </a:rPr>
              <a:t>Weight, value, etc:</a:t>
            </a:r>
            <a:endParaRPr lang="en-US" sz="1300" b="1" dirty="0">
              <a:solidFill>
                <a:prstClr val="black"/>
              </a:solidFill>
            </a:endParaRPr>
          </a:p>
        </p:txBody>
      </p:sp>
      <p:sp>
        <p:nvSpPr>
          <p:cNvPr id="20487" name="Text Box 30"/>
          <p:cNvSpPr txBox="1">
            <a:spLocks noChangeArrowheads="1"/>
          </p:cNvSpPr>
          <p:nvPr/>
        </p:nvSpPr>
        <p:spPr bwMode="auto">
          <a:xfrm>
            <a:off x="152400" y="6172200"/>
            <a:ext cx="9144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 dirty="0" smtClean="0">
                <a:solidFill>
                  <a:srgbClr val="C00000"/>
                </a:solidFill>
              </a:rPr>
              <a:t>???</a:t>
            </a:r>
            <a:endParaRPr lang="en-US" sz="1400" b="1" dirty="0">
              <a:solidFill>
                <a:srgbClr val="C00000"/>
              </a:solidFill>
            </a:endParaRPr>
          </a:p>
        </p:txBody>
      </p:sp>
      <p:sp>
        <p:nvSpPr>
          <p:cNvPr id="20489" name="Oval 57"/>
          <p:cNvSpPr>
            <a:spLocks noChangeArrowheads="1"/>
          </p:cNvSpPr>
          <p:nvPr/>
        </p:nvSpPr>
        <p:spPr bwMode="auto">
          <a:xfrm>
            <a:off x="1143000" y="6096000"/>
            <a:ext cx="7543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20490" name="Text Box 6"/>
          <p:cNvSpPr txBox="1">
            <a:spLocks noChangeArrowheads="1"/>
          </p:cNvSpPr>
          <p:nvPr/>
        </p:nvSpPr>
        <p:spPr bwMode="auto">
          <a:xfrm>
            <a:off x="1117600" y="685800"/>
            <a:ext cx="1143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900" b="1" dirty="0">
              <a:solidFill>
                <a:srgbClr val="FF0000"/>
              </a:solidFill>
            </a:endParaRPr>
          </a:p>
        </p:txBody>
      </p:sp>
      <p:sp>
        <p:nvSpPr>
          <p:cNvPr id="20494" name="Oval 12"/>
          <p:cNvSpPr>
            <a:spLocks noChangeArrowheads="1"/>
          </p:cNvSpPr>
          <p:nvPr/>
        </p:nvSpPr>
        <p:spPr bwMode="auto">
          <a:xfrm>
            <a:off x="1066800" y="609600"/>
            <a:ext cx="1219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20495" name="Oval 15"/>
          <p:cNvSpPr>
            <a:spLocks noChangeArrowheads="1"/>
          </p:cNvSpPr>
          <p:nvPr/>
        </p:nvSpPr>
        <p:spPr bwMode="auto">
          <a:xfrm>
            <a:off x="2438400" y="609600"/>
            <a:ext cx="1219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20496" name="Oval 17"/>
          <p:cNvSpPr>
            <a:spLocks noChangeArrowheads="1"/>
          </p:cNvSpPr>
          <p:nvPr/>
        </p:nvSpPr>
        <p:spPr bwMode="auto">
          <a:xfrm>
            <a:off x="5334000" y="609600"/>
            <a:ext cx="11430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20497" name="Oval 18"/>
          <p:cNvSpPr>
            <a:spLocks noChangeArrowheads="1"/>
          </p:cNvSpPr>
          <p:nvPr/>
        </p:nvSpPr>
        <p:spPr bwMode="auto">
          <a:xfrm>
            <a:off x="3886200" y="609600"/>
            <a:ext cx="1219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20499" name="Oval 16"/>
          <p:cNvSpPr>
            <a:spLocks noChangeArrowheads="1"/>
          </p:cNvSpPr>
          <p:nvPr/>
        </p:nvSpPr>
        <p:spPr bwMode="auto">
          <a:xfrm>
            <a:off x="6705600" y="609600"/>
            <a:ext cx="11430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20500" name="Oval 16"/>
          <p:cNvSpPr>
            <a:spLocks noChangeArrowheads="1"/>
          </p:cNvSpPr>
          <p:nvPr/>
        </p:nvSpPr>
        <p:spPr bwMode="auto">
          <a:xfrm>
            <a:off x="8001000" y="609600"/>
            <a:ext cx="990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20511" name="Rectangle 50"/>
          <p:cNvSpPr>
            <a:spLocks noChangeArrowheads="1"/>
          </p:cNvSpPr>
          <p:nvPr/>
        </p:nvSpPr>
        <p:spPr bwMode="auto">
          <a:xfrm>
            <a:off x="3810000" y="1447800"/>
            <a:ext cx="1447800" cy="457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20512" name="Rectangle 51"/>
          <p:cNvSpPr>
            <a:spLocks noChangeArrowheads="1"/>
          </p:cNvSpPr>
          <p:nvPr/>
        </p:nvSpPr>
        <p:spPr bwMode="auto">
          <a:xfrm>
            <a:off x="990600" y="1447800"/>
            <a:ext cx="1219200" cy="457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20513" name="Rectangle 52"/>
          <p:cNvSpPr>
            <a:spLocks noChangeArrowheads="1"/>
          </p:cNvSpPr>
          <p:nvPr/>
        </p:nvSpPr>
        <p:spPr bwMode="auto">
          <a:xfrm>
            <a:off x="2286000" y="1447800"/>
            <a:ext cx="1447800" cy="457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20514" name="Rectangle 53"/>
          <p:cNvSpPr>
            <a:spLocks noChangeArrowheads="1"/>
          </p:cNvSpPr>
          <p:nvPr/>
        </p:nvSpPr>
        <p:spPr bwMode="auto">
          <a:xfrm>
            <a:off x="5334000" y="1447800"/>
            <a:ext cx="1295400" cy="457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20515" name="Rectangle 54"/>
          <p:cNvSpPr>
            <a:spLocks noChangeArrowheads="1"/>
          </p:cNvSpPr>
          <p:nvPr/>
        </p:nvSpPr>
        <p:spPr bwMode="auto">
          <a:xfrm>
            <a:off x="6705600" y="1447800"/>
            <a:ext cx="1295400" cy="457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20527" name="Rectangle 54"/>
          <p:cNvSpPr>
            <a:spLocks noChangeArrowheads="1"/>
          </p:cNvSpPr>
          <p:nvPr/>
        </p:nvSpPr>
        <p:spPr bwMode="auto">
          <a:xfrm>
            <a:off x="8077200" y="1447800"/>
            <a:ext cx="914400" cy="457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20533" name="Text Box 56"/>
          <p:cNvSpPr txBox="1">
            <a:spLocks noChangeArrowheads="1"/>
          </p:cNvSpPr>
          <p:nvPr/>
        </p:nvSpPr>
        <p:spPr bwMode="auto">
          <a:xfrm>
            <a:off x="0" y="1062335"/>
            <a:ext cx="1371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 smtClean="0"/>
              <a:t>Essential learning </a:t>
            </a:r>
            <a:r>
              <a:rPr lang="en-US" sz="1200" b="1" dirty="0"/>
              <a:t>o</a:t>
            </a:r>
            <a:r>
              <a:rPr lang="en-US" sz="1200" b="1" dirty="0" smtClean="0"/>
              <a:t>utcomes</a:t>
            </a:r>
            <a:r>
              <a:rPr lang="en-US" sz="1200" b="1" dirty="0"/>
              <a:t>: </a:t>
            </a:r>
          </a:p>
        </p:txBody>
      </p:sp>
      <p:sp>
        <p:nvSpPr>
          <p:cNvPr id="26" name="Text Box 11"/>
          <p:cNvSpPr txBox="1">
            <a:spLocks noChangeArrowheads="1"/>
          </p:cNvSpPr>
          <p:nvPr/>
        </p:nvSpPr>
        <p:spPr bwMode="auto">
          <a:xfrm>
            <a:off x="0" y="6629400"/>
            <a:ext cx="68580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/>
              <a:t>Copyright © 2009, Jacqueline H. Singh, MPP, PhD and Crystal Garcia, PhD; Indiana University Purdue University Indianapolis</a:t>
            </a:r>
          </a:p>
        </p:txBody>
      </p:sp>
    </p:spTree>
    <p:extLst>
      <p:ext uri="{BB962C8B-B14F-4D97-AF65-F5344CB8AC3E}">
        <p14:creationId xmlns:p14="http://schemas.microsoft.com/office/powerpoint/2010/main" val="3864343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4EFEC52-298E-423E-831D-9379CE82C549}" type="slidenum">
              <a:rPr lang="en-US" smtClean="0"/>
              <a:pPr/>
              <a:t>17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7509793"/>
              </p:ext>
            </p:extLst>
          </p:nvPr>
        </p:nvGraphicFramePr>
        <p:xfrm>
          <a:off x="76200" y="76200"/>
          <a:ext cx="8957417" cy="670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Worksheet" r:id="rId5" imgW="7848536" imgH="8877326" progId="Excel.Sheet.12">
                  <p:embed/>
                </p:oleObj>
              </mc:Choice>
              <mc:Fallback>
                <p:oleObj name="Worksheet" r:id="rId5" imgW="7848536" imgH="887732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6200" y="76200"/>
                        <a:ext cx="8957417" cy="670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9902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KSA: course level </a:t>
            </a:r>
            <a:r>
              <a:rPr lang="en-US" sz="3600" dirty="0" smtClean="0"/>
              <a:t>alignment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4EFEC52-298E-423E-831D-9379CE82C549}" type="slidenum">
              <a:rPr lang="en-US" smtClean="0">
                <a:solidFill>
                  <a:schemeClr val="tx1"/>
                </a:solidFill>
              </a:rPr>
              <a:pPr/>
              <a:t>18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 Box 21"/>
          <p:cNvSpPr txBox="1">
            <a:spLocks noChangeArrowheads="1"/>
          </p:cNvSpPr>
          <p:nvPr/>
        </p:nvSpPr>
        <p:spPr bwMode="auto">
          <a:xfrm>
            <a:off x="1371600" y="1524000"/>
            <a:ext cx="6400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 dirty="0"/>
              <a:t>If </a:t>
            </a:r>
            <a:r>
              <a:rPr lang="en-US" sz="1400" dirty="0"/>
              <a:t>you enroll in: J101 The American Criminal Justice System, as </a:t>
            </a:r>
            <a:r>
              <a:rPr lang="en-US" sz="1400" dirty="0" smtClean="0"/>
              <a:t>designed</a:t>
            </a:r>
          </a:p>
        </p:txBody>
      </p:sp>
      <p:graphicFrame>
        <p:nvGraphicFramePr>
          <p:cNvPr id="6" name="Group 1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0214657"/>
              </p:ext>
            </p:extLst>
          </p:nvPr>
        </p:nvGraphicFramePr>
        <p:xfrm>
          <a:off x="118929" y="2057400"/>
          <a:ext cx="8915401" cy="4487044"/>
        </p:xfrm>
        <a:graphic>
          <a:graphicData uri="http://schemas.openxmlformats.org/drawingml/2006/table">
            <a:tbl>
              <a:tblPr/>
              <a:tblGrid>
                <a:gridCol w="3485981"/>
                <a:gridCol w="777905"/>
                <a:gridCol w="930303"/>
                <a:gridCol w="1085353"/>
                <a:gridCol w="775252"/>
                <a:gridCol w="930303"/>
                <a:gridCol w="930304"/>
              </a:tblGrid>
              <a:tr h="47877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You will be able to:</a:t>
                      </a:r>
                    </a:p>
                  </a:txBody>
                  <a:tcPr marL="7515" marR="7515" marT="7515" marB="0" horzOverflow="overflow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Bloom’s Taxonomy</a:t>
                      </a:r>
                    </a:p>
                  </a:txBody>
                  <a:tcPr marL="7515" marR="7515" marT="7515" marB="0" anchor="ctr" horzOverflow="overflow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PULs</a:t>
                      </a:r>
                    </a:p>
                  </a:txBody>
                  <a:tcPr marL="7515" marR="7515" marT="7515" marB="0" anchor="ctr" horzOverflow="overflow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O*Net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I. Knowledge</a:t>
                      </a:r>
                    </a:p>
                  </a:txBody>
                  <a:tcPr marL="7515" marR="7515" marT="7515" marB="0" anchor="ctr" horzOverflow="overflow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O*Net           II. Skills</a:t>
                      </a:r>
                    </a:p>
                  </a:txBody>
                  <a:tcPr marL="7515" marR="7515" marT="7515" marB="0" anchor="ctr" horzOverflow="overflow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O*Net          III. Abilities</a:t>
                      </a:r>
                    </a:p>
                  </a:txBody>
                  <a:tcPr marL="7515" marR="7515" marT="7515" marB="0" anchor="ctr" horzOverflow="overflow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Emotional Intelligence</a:t>
                      </a:r>
                    </a:p>
                  </a:txBody>
                  <a:tcPr marL="7515" marR="7515" marT="7515" marB="0" anchor="ctr" horzOverflow="overflow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57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1. Identify common terms used in the criminal justice system;</a:t>
                      </a:r>
                    </a:p>
                  </a:txBody>
                  <a:tcPr marL="7515" marR="7515" marT="7515" marB="0" horzOverflow="overflow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lgerian" pitchFamily="82" charset="0"/>
                        </a:rPr>
                        <a:t>I</a:t>
                      </a:r>
                    </a:p>
                  </a:txBody>
                  <a:tcPr marL="7515" marR="7515" marT="7515" marB="0" anchor="b" horzOverflow="overflow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1a</a:t>
                      </a:r>
                    </a:p>
                  </a:txBody>
                  <a:tcPr marL="7515" marR="7515" marT="7515" marB="0" anchor="b" horzOverflow="overflow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</a:p>
                  </a:txBody>
                  <a:tcPr marL="7515" marR="7515" marT="7515" marB="0" anchor="b" horzOverflow="overflow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</a:t>
                      </a:r>
                    </a:p>
                  </a:txBody>
                  <a:tcPr marL="7515" marR="7515" marT="7515" marB="0" anchor="b" horzOverflow="overflow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e,j</a:t>
                      </a:r>
                    </a:p>
                  </a:txBody>
                  <a:tcPr marL="7515" marR="7515" marT="7515" marB="0" anchor="b" horzOverflow="overflow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_</a:t>
                      </a:r>
                    </a:p>
                  </a:txBody>
                  <a:tcPr marL="7515" marR="7515" marT="7515" marB="0" anchor="ctr" horzOverflow="overflow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</a:tr>
              <a:tr h="41957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2. Utilize the basic vocabulary employed by actor in the field;</a:t>
                      </a:r>
                    </a:p>
                  </a:txBody>
                  <a:tcPr marL="7515" marR="7515" marT="7515" marB="0" horzOverflow="overflow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lgerian" pitchFamily="82" charset="0"/>
                        </a:rPr>
                        <a:t>II</a:t>
                      </a:r>
                    </a:p>
                  </a:txBody>
                  <a:tcPr marL="7515" marR="7515" marT="7515" marB="0" anchor="b" horzOverflow="overflow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1a</a:t>
                      </a:r>
                    </a:p>
                  </a:txBody>
                  <a:tcPr marL="7515" marR="7515" marT="7515" marB="0" anchor="b" horzOverflow="overflow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</a:p>
                  </a:txBody>
                  <a:tcPr marL="7515" marR="7515" marT="7515" marB="0" anchor="b" horzOverflow="overflow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</a:t>
                      </a:r>
                    </a:p>
                  </a:txBody>
                  <a:tcPr marL="7515" marR="7515" marT="7515" marB="0" anchor="b" horzOverflow="overflow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e,j</a:t>
                      </a:r>
                    </a:p>
                  </a:txBody>
                  <a:tcPr marL="7515" marR="7515" marT="7515" marB="0" anchor="b" horzOverflow="overflow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_</a:t>
                      </a:r>
                    </a:p>
                  </a:txBody>
                  <a:tcPr marL="7515" marR="7515" marT="7515" marB="0" anchor="ctr" horzOverflow="overflow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103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3. Explain what crime is and how it is measured;</a:t>
                      </a:r>
                    </a:p>
                  </a:txBody>
                  <a:tcPr marL="7515" marR="7515" marT="7515" marB="0" horzOverflow="overflow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lgerian" pitchFamily="82" charset="0"/>
                        </a:rPr>
                        <a:t>III</a:t>
                      </a:r>
                    </a:p>
                  </a:txBody>
                  <a:tcPr marL="7515" marR="7515" marT="7515" marB="0" anchor="b" horzOverflow="overflow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1a</a:t>
                      </a:r>
                    </a:p>
                  </a:txBody>
                  <a:tcPr marL="7515" marR="7515" marT="7515" marB="0" anchor="b" horzOverflow="overflow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c,d</a:t>
                      </a:r>
                    </a:p>
                  </a:txBody>
                  <a:tcPr marL="7515" marR="7515" marT="7515" marB="0" anchor="b" horzOverflow="overflow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</a:t>
                      </a:r>
                    </a:p>
                  </a:txBody>
                  <a:tcPr marL="7515" marR="7515" marT="7515" marB="0" anchor="b" horzOverflow="overflow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e,j</a:t>
                      </a:r>
                    </a:p>
                  </a:txBody>
                  <a:tcPr marL="7515" marR="7515" marT="7515" marB="0" anchor="b" horzOverflow="overflow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_</a:t>
                      </a:r>
                    </a:p>
                  </a:txBody>
                  <a:tcPr marL="7515" marR="7515" marT="7515" marB="0" anchor="ctr" horzOverflow="overflow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</a:tr>
              <a:tr h="41957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4. Discuss current crime trends and patterns;</a:t>
                      </a:r>
                    </a:p>
                  </a:txBody>
                  <a:tcPr marL="7515" marR="7515" marT="7515" marB="0" horzOverflow="overflow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lgerian" pitchFamily="82" charset="0"/>
                        </a:rPr>
                        <a:t>II</a:t>
                      </a:r>
                    </a:p>
                  </a:txBody>
                  <a:tcPr marL="7515" marR="7515" marT="7515" marB="0" anchor="b" horzOverflow="overflow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1a, 1b; 2a, 2b</a:t>
                      </a:r>
                    </a:p>
                  </a:txBody>
                  <a:tcPr marL="7515" marR="7515" marT="7515" marB="0" anchor="b" horzOverflow="overflow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c,f</a:t>
                      </a:r>
                    </a:p>
                  </a:txBody>
                  <a:tcPr marL="7515" marR="7515" marT="7515" marB="0" anchor="b" horzOverflow="overflow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a,e,l</a:t>
                      </a:r>
                    </a:p>
                  </a:txBody>
                  <a:tcPr marL="7515" marR="7515" marT="7515" marB="0" anchor="b" horzOverflow="overflow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e,j</a:t>
                      </a:r>
                    </a:p>
                  </a:txBody>
                  <a:tcPr marL="7515" marR="7515" marT="7515" marB="0" anchor="b" horzOverflow="overflow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_</a:t>
                      </a:r>
                    </a:p>
                  </a:txBody>
                  <a:tcPr marL="7515" marR="7515" marT="7515" marB="0" anchor="ctr" horzOverflow="overflow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57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5. Explain the major goals of the criminal justice system;</a:t>
                      </a:r>
                    </a:p>
                  </a:txBody>
                  <a:tcPr marL="7515" marR="7515" marT="7515" marB="0" horzOverflow="overflow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lgerian" pitchFamily="82" charset="0"/>
                        </a:rPr>
                        <a:t>III</a:t>
                      </a:r>
                    </a:p>
                  </a:txBody>
                  <a:tcPr marL="7515" marR="7515" marT="7515" marB="0" anchor="b" horzOverflow="overflow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1a</a:t>
                      </a:r>
                    </a:p>
                  </a:txBody>
                  <a:tcPr marL="7515" marR="7515" marT="7515" marB="0" anchor="b" horzOverflow="overflow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c,d,f</a:t>
                      </a:r>
                    </a:p>
                  </a:txBody>
                  <a:tcPr marL="7515" marR="7515" marT="7515" marB="0" anchor="b" horzOverflow="overflow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a,l</a:t>
                      </a:r>
                    </a:p>
                  </a:txBody>
                  <a:tcPr marL="7515" marR="7515" marT="7515" marB="0" anchor="b" horzOverflow="overflow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e,j</a:t>
                      </a:r>
                    </a:p>
                  </a:txBody>
                  <a:tcPr marL="7515" marR="7515" marT="7515" marB="0" anchor="b" horzOverflow="overflow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_</a:t>
                      </a:r>
                    </a:p>
                  </a:txBody>
                  <a:tcPr marL="7515" marR="7515" marT="7515" marB="0" anchor="ctr" horzOverflow="overflow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</a:tr>
              <a:tr h="41957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6. Recognize the major branches of the system and how they function;</a:t>
                      </a:r>
                    </a:p>
                  </a:txBody>
                  <a:tcPr marL="7515" marR="7515" marT="7515" marB="0" horzOverflow="overflow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lgerian" pitchFamily="82" charset="0"/>
                        </a:rPr>
                        <a:t>I</a:t>
                      </a:r>
                    </a:p>
                  </a:txBody>
                  <a:tcPr marL="7515" marR="7515" marT="7515" marB="0" anchor="b" horzOverflow="overflow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1a</a:t>
                      </a:r>
                    </a:p>
                  </a:txBody>
                  <a:tcPr marL="7515" marR="7515" marT="7515" marB="0" anchor="b" horzOverflow="overflow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c,f</a:t>
                      </a:r>
                    </a:p>
                  </a:txBody>
                  <a:tcPr marL="7515" marR="7515" marT="7515" marB="0" anchor="b" horzOverflow="overflow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a,l</a:t>
                      </a:r>
                    </a:p>
                  </a:txBody>
                  <a:tcPr marL="7515" marR="7515" marT="7515" marB="0" anchor="b" horzOverflow="overflow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e,j</a:t>
                      </a:r>
                    </a:p>
                  </a:txBody>
                  <a:tcPr marL="7515" marR="7515" marT="7515" marB="0" anchor="b" horzOverflow="overflow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_</a:t>
                      </a:r>
                    </a:p>
                  </a:txBody>
                  <a:tcPr marL="7515" marR="7515" marT="7515" marB="0" anchor="ctr" horzOverflow="overflow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57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7. Summarize how the system has evolved over time;</a:t>
                      </a:r>
                    </a:p>
                  </a:txBody>
                  <a:tcPr marL="7515" marR="7515" marT="7515" marB="0" horzOverflow="overflow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lgerian" pitchFamily="82" charset="0"/>
                        </a:rPr>
                        <a:t>II</a:t>
                      </a:r>
                    </a:p>
                  </a:txBody>
                  <a:tcPr marL="7515" marR="7515" marT="7515" marB="0" anchor="b" horzOverflow="overflow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1a</a:t>
                      </a:r>
                    </a:p>
                  </a:txBody>
                  <a:tcPr marL="7515" marR="7515" marT="7515" marB="0" anchor="b" horzOverflow="overflow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</a:p>
                  </a:txBody>
                  <a:tcPr marL="7515" marR="7515" marT="7515" marB="0" anchor="b" horzOverflow="overflow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a,l</a:t>
                      </a:r>
                    </a:p>
                  </a:txBody>
                  <a:tcPr marL="7515" marR="7515" marT="7515" marB="0" anchor="b" horzOverflow="overflow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e,j</a:t>
                      </a:r>
                    </a:p>
                  </a:txBody>
                  <a:tcPr marL="7515" marR="7515" marT="7515" marB="0" anchor="b" horzOverflow="overflow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_</a:t>
                      </a:r>
                    </a:p>
                  </a:txBody>
                  <a:tcPr marL="7515" marR="7515" marT="7515" marB="0" anchor="ctr" horzOverflow="overflow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</a:tr>
              <a:tr h="41957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8. Begin to analyze current crime control strategies; and</a:t>
                      </a:r>
                    </a:p>
                  </a:txBody>
                  <a:tcPr marL="7515" marR="7515" marT="7515" marB="0" horzOverflow="overflow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lgerian" pitchFamily="82" charset="0"/>
                        </a:rPr>
                        <a:t>IV</a:t>
                      </a:r>
                    </a:p>
                  </a:txBody>
                  <a:tcPr marL="7515" marR="7515" marT="7515" marB="0" anchor="b" horzOverflow="overflow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2a,b,c ;5a, 5c, 6a, 6c</a:t>
                      </a:r>
                    </a:p>
                  </a:txBody>
                  <a:tcPr marL="7515" marR="7515" marT="7515" marB="0" anchor="b" horzOverflow="overflow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c,d,e,f</a:t>
                      </a:r>
                    </a:p>
                  </a:txBody>
                  <a:tcPr marL="7515" marR="7515" marT="7515" marB="0" anchor="b" horzOverflow="overflow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a,c,e,l,q</a:t>
                      </a:r>
                    </a:p>
                  </a:txBody>
                  <a:tcPr marL="7515" marR="7515" marT="7515" marB="0" anchor="b" horzOverflow="overflow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a,b,e,g,j,k</a:t>
                      </a:r>
                    </a:p>
                  </a:txBody>
                  <a:tcPr marL="7515" marR="7515" marT="7515" marB="0" anchor="b" horzOverflow="overflow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2c; 4d,e</a:t>
                      </a:r>
                    </a:p>
                  </a:txBody>
                  <a:tcPr marL="7515" marR="7515" marT="7515" marB="0" anchor="b" horzOverflow="overflow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5736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9. Start to judge the efficacy of such strategies</a:t>
                      </a:r>
                    </a:p>
                  </a:txBody>
                  <a:tcPr marL="7515" marR="7515" marT="7515" marB="0" horzOverflow="overflow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lgerian" pitchFamily="82" charset="0"/>
                        </a:rPr>
                        <a:t>V</a:t>
                      </a:r>
                    </a:p>
                  </a:txBody>
                  <a:tcPr marL="7515" marR="7515" marT="7515" marB="0" anchor="b" horzOverflow="overflow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2a,b,c; 3d; 4c; 5a, 5c; 6a, 6c</a:t>
                      </a:r>
                    </a:p>
                  </a:txBody>
                  <a:tcPr marL="7515" marR="7515" marT="7515" marB="0" anchor="b" horzOverflow="overflow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c,d,e,f</a:t>
                      </a:r>
                    </a:p>
                  </a:txBody>
                  <a:tcPr marL="7515" marR="7515" marT="7515" marB="0" anchor="b" horzOverflow="overflow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a,c,e,g,l,q</a:t>
                      </a:r>
                    </a:p>
                  </a:txBody>
                  <a:tcPr marL="7515" marR="7515" marT="7515" marB="0" anchor="b" horzOverflow="overflow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a,b,e,g,j,k</a:t>
                      </a:r>
                    </a:p>
                  </a:txBody>
                  <a:tcPr marL="7515" marR="7515" marT="7515" marB="0" anchor="b" horzOverflow="overflow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2c; 4d,e</a:t>
                      </a:r>
                    </a:p>
                  </a:txBody>
                  <a:tcPr marL="7515" marR="7515" marT="7515" marB="0" anchor="b" horzOverflow="overflow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76200" y="6629400"/>
            <a:ext cx="76962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>
                <a:latin typeface="Arial" pitchFamily="34" charset="0"/>
                <a:cs typeface="Arial" pitchFamily="34" charset="0"/>
              </a:rPr>
              <a:t>Copyright © 2009, Jacqueline H. Singh, MPP, PhD and Crystal Garcia, PhD; </a:t>
            </a:r>
            <a:r>
              <a:rPr lang="en-US" sz="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Duncan, </a:t>
            </a:r>
            <a:r>
              <a:rPr lang="en-US" sz="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Celita</a:t>
            </a:r>
            <a:r>
              <a:rPr lang="en-US" sz="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;</a:t>
            </a:r>
            <a:r>
              <a:rPr lang="en-US" sz="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and, Zaugg</a:t>
            </a:r>
            <a:r>
              <a:rPr lang="en-US" sz="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Nathan. 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Indiana 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University Purdue University Indianapolis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24300" y="1752600"/>
            <a:ext cx="723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Then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350058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References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4EFEC52-298E-423E-831D-9379CE82C549}" type="slidenum">
              <a:rPr lang="en-US" smtClean="0">
                <a:solidFill>
                  <a:schemeClr val="tx1"/>
                </a:solidFill>
              </a:rPr>
              <a:pPr/>
              <a:t>19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81000" y="1600200"/>
            <a:ext cx="8382000" cy="5257800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en-US" sz="2400" dirty="0" smtClean="0"/>
              <a:t>Bickman, L. (ed.). (1987). Using program </a:t>
            </a:r>
            <a:r>
              <a:rPr lang="en-US" sz="2400" dirty="0"/>
              <a:t>t</a:t>
            </a:r>
            <a:r>
              <a:rPr lang="en-US" sz="2400" dirty="0" smtClean="0"/>
              <a:t>heory in evaluation. </a:t>
            </a:r>
            <a:r>
              <a:rPr lang="en-US" sz="2400" i="1" dirty="0" smtClean="0"/>
              <a:t>New directions for program </a:t>
            </a:r>
            <a:r>
              <a:rPr lang="en-US" sz="2400" i="1" dirty="0"/>
              <a:t>e</a:t>
            </a:r>
            <a:r>
              <a:rPr lang="en-US" sz="2400" i="1" dirty="0" smtClean="0"/>
              <a:t>valuation, </a:t>
            </a:r>
            <a:r>
              <a:rPr lang="en-US" sz="2400" dirty="0" smtClean="0"/>
              <a:t>No. 33. San Francisco: Jossey-Bass.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Chen, H. T. (2005). </a:t>
            </a:r>
            <a:r>
              <a:rPr lang="en-US" sz="2400" i="1" dirty="0" smtClean="0"/>
              <a:t>Practical program </a:t>
            </a:r>
            <a:r>
              <a:rPr lang="en-US" sz="2400" i="1" dirty="0"/>
              <a:t>e</a:t>
            </a:r>
            <a:r>
              <a:rPr lang="en-US" sz="2400" i="1" dirty="0" smtClean="0"/>
              <a:t>valuation: Assessing and improving </a:t>
            </a:r>
            <a:r>
              <a:rPr lang="en-US" sz="2400" i="1" dirty="0"/>
              <a:t>p</a:t>
            </a:r>
            <a:r>
              <a:rPr lang="en-US" sz="2400" i="1" dirty="0" smtClean="0"/>
              <a:t>lanning, implementation, and effectiveness.</a:t>
            </a:r>
            <a:r>
              <a:rPr lang="en-US" sz="2400" dirty="0" smtClean="0"/>
              <a:t> Thousand Oaks: Sage Publications.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Donaldson, S. I. (2007). </a:t>
            </a:r>
            <a:r>
              <a:rPr lang="en-US" sz="2400" i="1" dirty="0"/>
              <a:t>Program theory-driven evaluation science. </a:t>
            </a:r>
            <a:r>
              <a:rPr lang="en-US" sz="2400" dirty="0"/>
              <a:t>New York: Psychology Press.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Government </a:t>
            </a:r>
            <a:r>
              <a:rPr lang="en-US" sz="2400" dirty="0"/>
              <a:t>Accountability </a:t>
            </a:r>
            <a:r>
              <a:rPr lang="en-US" sz="2400" dirty="0" smtClean="0"/>
              <a:t>Office. </a:t>
            </a:r>
            <a:r>
              <a:rPr lang="en-US" sz="2400" i="1" dirty="0"/>
              <a:t>Performance </a:t>
            </a:r>
            <a:r>
              <a:rPr lang="en-US" sz="2400" i="1" dirty="0" smtClean="0"/>
              <a:t>measurement </a:t>
            </a:r>
            <a:r>
              <a:rPr lang="en-US" sz="2400" i="1" dirty="0"/>
              <a:t>and </a:t>
            </a:r>
            <a:r>
              <a:rPr lang="en-US" sz="2400" i="1" dirty="0" smtClean="0"/>
              <a:t>evaluation</a:t>
            </a:r>
            <a:r>
              <a:rPr lang="en-US" sz="2400" i="1" dirty="0"/>
              <a:t>: Definitions and </a:t>
            </a:r>
            <a:r>
              <a:rPr lang="en-US" sz="2400" i="1" dirty="0" smtClean="0"/>
              <a:t>relationships</a:t>
            </a:r>
            <a:r>
              <a:rPr lang="en-US" sz="2400" dirty="0"/>
              <a:t>, GAO-11-646SP, May 2011. </a:t>
            </a:r>
            <a:r>
              <a:rPr lang="en-US" sz="2400" dirty="0">
                <a:hlinkClick r:id="rId3"/>
              </a:rPr>
              <a:t>http://</a:t>
            </a:r>
            <a:r>
              <a:rPr lang="en-US" sz="2400" dirty="0" smtClean="0">
                <a:hlinkClick r:id="rId3"/>
              </a:rPr>
              <a:t>www.gao.gov/products/GAO-11-646SP</a:t>
            </a:r>
            <a:r>
              <a:rPr lang="en-US" sz="2400" dirty="0" smtClean="0"/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McDavid</a:t>
            </a:r>
            <a:r>
              <a:rPr lang="en-US" sz="2400" dirty="0"/>
              <a:t>, J. C., &amp; Hawthorn, L. R. L. (2006).  </a:t>
            </a:r>
            <a:r>
              <a:rPr lang="en-US" sz="2400" i="1" dirty="0"/>
              <a:t>Program evaluation and performance </a:t>
            </a:r>
            <a:r>
              <a:rPr lang="en-US" sz="2400" i="1" dirty="0" smtClean="0"/>
              <a:t>measurement: An </a:t>
            </a:r>
            <a:r>
              <a:rPr lang="en-US" sz="2400" i="1" dirty="0"/>
              <a:t>introduction to practice. </a:t>
            </a:r>
            <a:r>
              <a:rPr lang="en-US" sz="2400" dirty="0"/>
              <a:t> Thousand Oaks:  Sage Publications, Inc.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Monroe, M. C. , Fleming, M.L., Bowman, R.A.,  Zimmer, J.F., Marcinkowskil, T., Washburn, J., et al. (2005). Evaluators as educators: Articulating program theory and building evaluation capacity.  </a:t>
            </a:r>
            <a:r>
              <a:rPr lang="en-US" sz="2400" i="1" dirty="0" smtClean="0"/>
              <a:t>New Directions for Evaluation, 108, 57-71.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My Environmental Education evaluation </a:t>
            </a:r>
            <a:r>
              <a:rPr lang="en-US" sz="2400" dirty="0"/>
              <a:t>Resource </a:t>
            </a:r>
            <a:r>
              <a:rPr lang="en-US" sz="2400" dirty="0" smtClean="0"/>
              <a:t>Assistant (MEERA): </a:t>
            </a:r>
            <a:r>
              <a:rPr lang="en-US" sz="2400" dirty="0">
                <a:hlinkClick r:id="rId4"/>
              </a:rPr>
              <a:t>http://meera.snre.umich.edu</a:t>
            </a:r>
            <a:r>
              <a:rPr lang="en-US" sz="2400" dirty="0" smtClean="0">
                <a:hlinkClick r:id="rId4"/>
              </a:rPr>
              <a:t>/</a:t>
            </a:r>
            <a:r>
              <a:rPr lang="en-US" sz="2400" dirty="0" smtClean="0"/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O*Net: </a:t>
            </a:r>
            <a:r>
              <a:rPr lang="en-US" sz="2400" dirty="0">
                <a:hlinkClick r:id="rId5"/>
              </a:rPr>
              <a:t>http://</a:t>
            </a:r>
            <a:r>
              <a:rPr lang="en-US" sz="2400" dirty="0" smtClean="0">
                <a:hlinkClick r:id="rId5"/>
              </a:rPr>
              <a:t>www.onetcenter.org/content.html</a:t>
            </a: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Patton, M. Q. (2008). </a:t>
            </a:r>
            <a:r>
              <a:rPr lang="en-US" sz="2400" i="1" dirty="0" smtClean="0"/>
              <a:t>Utilization Focused Evaluation (4th ed.).</a:t>
            </a:r>
            <a:r>
              <a:rPr lang="en-US" sz="2400" dirty="0" smtClean="0"/>
              <a:t> Thousand Oaks: Sage Publications, Inc.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Rossi</a:t>
            </a:r>
            <a:r>
              <a:rPr lang="en-US" sz="2400" dirty="0"/>
              <a:t>, P. H., Lipsey, M. W. and Freeman, H.E., </a:t>
            </a:r>
            <a:r>
              <a:rPr lang="en-US" sz="2400" i="1" dirty="0"/>
              <a:t>Evaluation (7th ed.). </a:t>
            </a:r>
            <a:r>
              <a:rPr lang="en-US" sz="2400" dirty="0"/>
              <a:t>p. 140, Sage </a:t>
            </a:r>
            <a:r>
              <a:rPr lang="en-US" sz="2400" dirty="0" smtClean="0"/>
              <a:t>Publications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Smith, M. F. (1989). </a:t>
            </a:r>
            <a:r>
              <a:rPr lang="en-US" sz="2400" i="1" dirty="0" smtClean="0"/>
              <a:t>Evaluability assessment: A practical approach.</a:t>
            </a:r>
            <a:r>
              <a:rPr lang="en-US" sz="2400" dirty="0" smtClean="0"/>
              <a:t>  Boston: Kluewer Academic Publishers.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Tucker, J. </a:t>
            </a:r>
            <a:r>
              <a:rPr lang="en-US" sz="2400" dirty="0"/>
              <a:t>G. </a:t>
            </a:r>
            <a:r>
              <a:rPr lang="en-US" sz="2400" dirty="0" smtClean="0"/>
              <a:t>(</a:t>
            </a:r>
            <a:r>
              <a:rPr lang="en-US" sz="2400" dirty="0"/>
              <a:t>2005). </a:t>
            </a:r>
            <a:r>
              <a:rPr lang="en-US" sz="2400" dirty="0" smtClean="0"/>
              <a:t>Intervention. </a:t>
            </a:r>
            <a:r>
              <a:rPr lang="en-US" sz="2400" dirty="0"/>
              <a:t>In </a:t>
            </a:r>
            <a:r>
              <a:rPr lang="en-US" sz="2400" dirty="0" smtClean="0"/>
              <a:t>S. Matheson, </a:t>
            </a:r>
            <a:r>
              <a:rPr lang="en-US" sz="2400" i="1" dirty="0"/>
              <a:t>Encyclopedia of e</a:t>
            </a:r>
            <a:r>
              <a:rPr lang="en-US" sz="2400" i="1" dirty="0" smtClean="0"/>
              <a:t>valuation </a:t>
            </a:r>
            <a:r>
              <a:rPr lang="en-US" sz="2400" dirty="0"/>
              <a:t>(</a:t>
            </a:r>
            <a:r>
              <a:rPr lang="en-US" sz="2400" dirty="0" smtClean="0"/>
              <a:t>p. 210). </a:t>
            </a:r>
            <a:r>
              <a:rPr lang="en-US" sz="2400" dirty="0"/>
              <a:t>Thousand Oaks: Sage Publications.</a:t>
            </a:r>
            <a:endParaRPr lang="en-US" sz="2400" dirty="0" smtClean="0"/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U.S. Department of Education, National Center for Education Statistics. (2002). </a:t>
            </a:r>
            <a:r>
              <a:rPr lang="en-US" sz="2400" i="1" dirty="0"/>
              <a:t>Defining and </a:t>
            </a:r>
            <a:r>
              <a:rPr lang="en-US" sz="2400" i="1" dirty="0" smtClean="0"/>
              <a:t>assessing </a:t>
            </a:r>
            <a:r>
              <a:rPr lang="en-US" sz="2400" i="1" dirty="0"/>
              <a:t>l</a:t>
            </a:r>
            <a:r>
              <a:rPr lang="en-US" sz="2400" i="1" dirty="0" smtClean="0"/>
              <a:t>earning</a:t>
            </a:r>
            <a:r>
              <a:rPr lang="en-US" sz="2400" i="1" dirty="0"/>
              <a:t>: Exploring </a:t>
            </a:r>
            <a:r>
              <a:rPr lang="en-US" sz="2400" i="1" dirty="0" smtClean="0"/>
              <a:t>competency-based </a:t>
            </a:r>
            <a:r>
              <a:rPr lang="en-US" sz="2400" i="1" dirty="0"/>
              <a:t>i</a:t>
            </a:r>
            <a:r>
              <a:rPr lang="en-US" sz="2400" i="1" dirty="0" smtClean="0"/>
              <a:t>nitiatives</a:t>
            </a:r>
            <a:r>
              <a:rPr lang="en-US" sz="2400" dirty="0"/>
              <a:t>. </a:t>
            </a:r>
            <a:r>
              <a:rPr lang="en-US" sz="2400" dirty="0" smtClean="0"/>
              <a:t>Washington, DC.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U.S. Department of Education, Office of Safe and Drug-Free Schools (2007). Evidence-based character education (Contract No. ED-05-PO-2134). Retrieved </a:t>
            </a:r>
            <a:r>
              <a:rPr lang="en-US" sz="2400" dirty="0"/>
              <a:t>from </a:t>
            </a:r>
            <a:r>
              <a:rPr lang="en-US" sz="2400" dirty="0">
                <a:hlinkClick r:id="rId6"/>
              </a:rPr>
              <a:t>http://</a:t>
            </a:r>
            <a:r>
              <a:rPr lang="en-US" sz="2400" dirty="0" smtClean="0">
                <a:hlinkClick r:id="rId6"/>
              </a:rPr>
              <a:t>www2.ed.gov/programs/charactered/mobilizing.pdf</a:t>
            </a:r>
            <a:r>
              <a:rPr lang="en-US" sz="2400" dirty="0" smtClean="0"/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What Works Clearing</a:t>
            </a:r>
            <a:r>
              <a:rPr lang="en-US" sz="2400" dirty="0"/>
              <a:t>house Glossary:  </a:t>
            </a:r>
            <a:r>
              <a:rPr lang="en-US" sz="2400" dirty="0">
                <a:hlinkClick r:id="rId7"/>
              </a:rPr>
              <a:t>http://</a:t>
            </a:r>
            <a:r>
              <a:rPr lang="en-US" sz="2400" dirty="0" smtClean="0">
                <a:hlinkClick r:id="rId7"/>
              </a:rPr>
              <a:t>ies.ed.gov/ncee/wwc/help/fwwhelp.aspx#glossary</a:t>
            </a:r>
            <a:r>
              <a:rPr lang="en-US" sz="2400" dirty="0" smtClean="0"/>
              <a:t> </a:t>
            </a: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University </a:t>
            </a:r>
            <a:r>
              <a:rPr lang="en-US" sz="2400" dirty="0"/>
              <a:t>of Wisconsin-Extension Logic Model: </a:t>
            </a:r>
            <a:r>
              <a:rPr lang="en-US" sz="2400" dirty="0">
                <a:hlinkClick r:id="rId8"/>
              </a:rPr>
              <a:t>http://</a:t>
            </a:r>
            <a:r>
              <a:rPr lang="en-US" sz="2400" dirty="0" smtClean="0">
                <a:hlinkClick r:id="rId8"/>
              </a:rPr>
              <a:t>www.uwex.edu/ces/pdande/evaluation/evallogicmodel.html</a:t>
            </a:r>
            <a:r>
              <a:rPr lang="en-US" sz="2400" dirty="0" smtClean="0"/>
              <a:t> </a:t>
            </a:r>
            <a:endParaRPr lang="en-US" sz="400" dirty="0" smtClean="0"/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Wholey, J. S., Hatry, H. P., Newcomer, K. E. (2010). </a:t>
            </a:r>
            <a:r>
              <a:rPr lang="en-US" sz="2400" i="1" dirty="0" smtClean="0"/>
              <a:t>Handbook of practical program evaluation</a:t>
            </a:r>
            <a:r>
              <a:rPr lang="en-US" sz="2400" dirty="0" smtClean="0"/>
              <a:t> (3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Ed.) San Francisco: Jossey-Bass. 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Wholey, J. S., Hatry, H. P., Newcomer, K. E. (2004). </a:t>
            </a:r>
            <a:r>
              <a:rPr lang="en-US" sz="2400" i="1" dirty="0" smtClean="0"/>
              <a:t>Handbook of practical program evaluation</a:t>
            </a:r>
            <a:r>
              <a:rPr lang="en-US" sz="2400" dirty="0" smtClean="0"/>
              <a:t> (2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Ed.). San Francisco: Jossey-Bass.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Wholey, J. S., (1979). </a:t>
            </a:r>
            <a:r>
              <a:rPr lang="en-US" sz="2400" i="1" dirty="0" smtClean="0"/>
              <a:t>Evaluation: Promise and performance. </a:t>
            </a:r>
            <a:r>
              <a:rPr lang="en-US" sz="2400" dirty="0" smtClean="0"/>
              <a:t>Washington, D. C.: The Urban Institute.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23247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Presenters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41959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900" dirty="0"/>
              <a:t>Jacqueline H. Singh, MPP, PhD</a:t>
            </a:r>
            <a:br>
              <a:rPr lang="en-US" sz="1900" dirty="0"/>
            </a:br>
            <a:r>
              <a:rPr lang="en-US" sz="1900" dirty="0"/>
              <a:t>Assessment Specialist</a:t>
            </a:r>
            <a:br>
              <a:rPr lang="en-US" sz="1900" dirty="0"/>
            </a:br>
            <a:r>
              <a:rPr lang="en-US" sz="1900" dirty="0"/>
              <a:t>Center for Teaching and Learning; and, IUPUI Testing </a:t>
            </a:r>
            <a:r>
              <a:rPr lang="en-US" sz="1900" dirty="0" smtClean="0"/>
              <a:t>Center</a:t>
            </a:r>
          </a:p>
          <a:p>
            <a:pPr marL="0" indent="0" algn="ctr">
              <a:buNone/>
            </a:pPr>
            <a:r>
              <a:rPr lang="en-US" sz="1900" dirty="0" smtClean="0"/>
              <a:t>IUPUI</a:t>
            </a:r>
          </a:p>
          <a:p>
            <a:pPr marL="0" indent="0" algn="ctr">
              <a:buNone/>
            </a:pPr>
            <a:r>
              <a:rPr lang="en-US" sz="1800" dirty="0" smtClean="0"/>
              <a:t>Email: </a:t>
            </a:r>
            <a:r>
              <a:rPr lang="en-US" sz="1800" dirty="0" smtClean="0">
                <a:hlinkClick r:id="rId3"/>
              </a:rPr>
              <a:t>jhsingh@iupui.edu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endParaRPr lang="en-US" sz="1800" dirty="0" smtClean="0"/>
          </a:p>
          <a:p>
            <a:pPr marL="0" indent="0" algn="ctr">
              <a:buNone/>
            </a:pPr>
            <a:r>
              <a:rPr lang="en-US" sz="1800" dirty="0" smtClean="0"/>
              <a:t>Crystal A. Garcia</a:t>
            </a:r>
            <a:r>
              <a:rPr lang="en-US" sz="1800" dirty="0"/>
              <a:t>, </a:t>
            </a:r>
            <a:r>
              <a:rPr lang="en-US" sz="1800" dirty="0" smtClean="0"/>
              <a:t>PhD</a:t>
            </a:r>
          </a:p>
          <a:p>
            <a:pPr marL="0" indent="0" algn="ctr">
              <a:buNone/>
            </a:pPr>
            <a:r>
              <a:rPr lang="en-US" sz="1800" dirty="0" smtClean="0"/>
              <a:t>Associate Professor</a:t>
            </a:r>
            <a:endParaRPr lang="en-US" sz="1800" dirty="0"/>
          </a:p>
          <a:p>
            <a:pPr marL="0" indent="0" algn="ctr">
              <a:buNone/>
            </a:pPr>
            <a:r>
              <a:rPr lang="en-US" sz="1800" dirty="0"/>
              <a:t>Criminal Justice, Law and Public Safety</a:t>
            </a:r>
          </a:p>
          <a:p>
            <a:pPr marL="0" indent="0" algn="ctr">
              <a:buNone/>
            </a:pPr>
            <a:r>
              <a:rPr lang="en-US" sz="1800" dirty="0"/>
              <a:t>School of Public and Environmental Affairs</a:t>
            </a:r>
          </a:p>
          <a:p>
            <a:pPr marL="0" indent="0" algn="ctr">
              <a:buNone/>
            </a:pPr>
            <a:r>
              <a:rPr lang="en-US" sz="1800" dirty="0" smtClean="0"/>
              <a:t>IUPUI</a:t>
            </a:r>
          </a:p>
          <a:p>
            <a:pPr marL="0" indent="0" algn="ctr">
              <a:buNone/>
            </a:pPr>
            <a:r>
              <a:rPr lang="en-US" sz="1800" dirty="0" smtClean="0"/>
              <a:t>Email: </a:t>
            </a:r>
            <a:r>
              <a:rPr lang="en-US" sz="1800" dirty="0" smtClean="0">
                <a:hlinkClick r:id="rId4"/>
              </a:rPr>
              <a:t>crgarcia@iupui.edu</a:t>
            </a:r>
            <a:r>
              <a:rPr lang="en-US" sz="1800" dirty="0" smtClean="0"/>
              <a:t> </a:t>
            </a:r>
            <a:endParaRPr lang="en-US" sz="1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4EFEC52-298E-423E-831D-9379CE82C549}" type="slidenum">
              <a:rPr lang="en-US" smtClean="0">
                <a:solidFill>
                  <a:schemeClr val="tx1"/>
                </a:solidFill>
              </a:rPr>
              <a:pPr/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040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5400"/>
            <a:ext cx="7924800" cy="13716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accent5"/>
                </a:solidFill>
              </a:rPr>
              <a:t>Demonstration objectives</a:t>
            </a:r>
            <a:endParaRPr lang="en-US" sz="3600" dirty="0">
              <a:solidFill>
                <a:schemeClr val="accent5"/>
              </a:solidFill>
            </a:endParaRPr>
          </a:p>
        </p:txBody>
      </p:sp>
      <p:sp>
        <p:nvSpPr>
          <p:cNvPr id="20482" name="Content Placeholder 1"/>
          <p:cNvSpPr>
            <a:spLocks noGrp="1"/>
          </p:cNvSpPr>
          <p:nvPr>
            <p:ph idx="1"/>
          </p:nvPr>
        </p:nvSpPr>
        <p:spPr>
          <a:xfrm>
            <a:off x="304800" y="1752600"/>
            <a:ext cx="8305800" cy="4648200"/>
          </a:xfrm>
        </p:spPr>
        <p:txBody>
          <a:bodyPr>
            <a:normAutofit/>
          </a:bodyPr>
          <a:lstStyle/>
          <a:p>
            <a:pPr marL="681038" indent="-5715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dirty="0" smtClean="0"/>
          </a:p>
          <a:p>
            <a:pPr marL="452438" indent="-342900">
              <a:lnSpc>
                <a:spcPct val="80000"/>
              </a:lnSpc>
              <a:spcAft>
                <a:spcPts val="1800"/>
              </a:spcAft>
              <a:buFont typeface="Wingdings" pitchFamily="2" charset="2"/>
              <a:buChar char="q"/>
            </a:pPr>
            <a:r>
              <a:rPr lang="en-US" sz="2800" dirty="0" smtClean="0"/>
              <a:t>Describe the utility of using evaluability assessment (EA) within higher education settings</a:t>
            </a:r>
          </a:p>
          <a:p>
            <a:pPr marL="452438" indent="-342900">
              <a:lnSpc>
                <a:spcPct val="80000"/>
              </a:lnSpc>
              <a:spcAft>
                <a:spcPts val="1800"/>
              </a:spcAft>
              <a:buFont typeface="Wingdings" pitchFamily="2" charset="2"/>
              <a:buChar char="q"/>
            </a:pPr>
            <a:r>
              <a:rPr lang="en-US" sz="2800" dirty="0" smtClean="0"/>
              <a:t>Demonstrate key steps of EA at the course level</a:t>
            </a:r>
          </a:p>
          <a:p>
            <a:pPr marL="452438" indent="-342900">
              <a:lnSpc>
                <a:spcPct val="80000"/>
              </a:lnSpc>
              <a:spcAft>
                <a:spcPts val="1800"/>
              </a:spcAft>
              <a:buFont typeface="Wingdings" pitchFamily="2" charset="2"/>
              <a:buChar char="q"/>
            </a:pPr>
            <a:r>
              <a:rPr lang="en-US" sz="2800" dirty="0" smtClean="0"/>
              <a:t>Describe how EA helps to focus and answer overarching evaluation questions</a:t>
            </a:r>
          </a:p>
          <a:p>
            <a:pPr marL="452438" indent="-342900">
              <a:lnSpc>
                <a:spcPct val="80000"/>
              </a:lnSpc>
              <a:spcAft>
                <a:spcPts val="1800"/>
              </a:spcAft>
              <a:buFont typeface="Wingdings" pitchFamily="2" charset="2"/>
              <a:buChar char="q"/>
            </a:pPr>
            <a:r>
              <a:rPr lang="en-US" sz="2800" dirty="0" smtClean="0"/>
              <a:t>Share lessons learned </a:t>
            </a:r>
          </a:p>
          <a:p>
            <a:pPr marL="681038" indent="-571500" eaLnBrk="1" hangingPunct="1">
              <a:lnSpc>
                <a:spcPct val="80000"/>
              </a:lnSpc>
              <a:spcAft>
                <a:spcPts val="1800"/>
              </a:spcAft>
            </a:pPr>
            <a:endParaRPr lang="en-US" sz="2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C95E111-3398-42B0-933C-5CB51AB01A18}" type="slidenum">
              <a:rPr lang="en-US">
                <a:solidFill>
                  <a:schemeClr val="tx1"/>
                </a:solidFill>
              </a:rPr>
              <a:pPr>
                <a:defRPr/>
              </a:pPr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29293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85000" lnSpcReduction="20000"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charset="0"/>
              </a:defRPr>
            </a:lvl1pPr>
            <a:lvl2pPr marL="37931725" indent="-37474525" eaLnBrk="0" hangingPunct="0">
              <a:defRPr sz="2600"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defRPr sz="2600">
                <a:solidFill>
                  <a:schemeClr val="tx1"/>
                </a:solidFill>
                <a:latin typeface="Arial" charset="0"/>
              </a:defRPr>
            </a:lvl3pPr>
            <a:lvl4pPr eaLnBrk="0" hangingPunct="0">
              <a:defRPr sz="2600">
                <a:solidFill>
                  <a:schemeClr val="tx1"/>
                </a:solidFill>
                <a:latin typeface="Arial" charset="0"/>
              </a:defRPr>
            </a:lvl4pPr>
            <a:lvl5pPr eaLnBrk="0" hangingPunct="0">
              <a:defRPr sz="2600">
                <a:solidFill>
                  <a:schemeClr val="tx1"/>
                </a:solidFill>
                <a:latin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DE3DE5F4-873A-46E1-9C21-41F7CB254420}" type="slidenum">
              <a:rPr lang="en-US" sz="1400">
                <a:latin typeface="Times New Roman" pitchFamily="18" charset="0"/>
              </a:rPr>
              <a:pPr/>
              <a:t>4</a:t>
            </a:fld>
            <a:endParaRPr lang="en-US" sz="1400" dirty="0">
              <a:latin typeface="Times New Roman" pitchFamily="18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6868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 smtClean="0"/>
              <a:t>Session agenda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8000" y="1524000"/>
            <a:ext cx="7728656" cy="4800600"/>
          </a:xfrm>
        </p:spPr>
        <p:txBody>
          <a:bodyPr>
            <a:normAutofit fontScale="92500"/>
          </a:bodyPr>
          <a:lstStyle/>
          <a:p>
            <a:pPr marL="457200" indent="-457200" eaLnBrk="1" hangingPunct="1">
              <a:lnSpc>
                <a:spcPct val="95000"/>
              </a:lnSpc>
              <a:spcBef>
                <a:spcPct val="25000"/>
              </a:spcBef>
              <a:buClr>
                <a:schemeClr val="accent1"/>
              </a:buClr>
              <a:buSzTx/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lnSpc>
                <a:spcPct val="95000"/>
              </a:lnSpc>
              <a:spcBef>
                <a:spcPct val="25000"/>
              </a:spcBef>
              <a:buClr>
                <a:schemeClr val="accent1"/>
              </a:buClr>
              <a:buSzTx/>
              <a:buFont typeface="Wingdings" pitchFamily="2" charset="2"/>
              <a:buChar char="§"/>
            </a:pPr>
            <a:r>
              <a:rPr lang="en-US" sz="2800" b="1" dirty="0" smtClean="0"/>
              <a:t>Context: </a:t>
            </a:r>
            <a:r>
              <a:rPr lang="en-US" sz="2800" dirty="0" smtClean="0"/>
              <a:t>Briefly describe a larger landscape and context for using EA in higher education settings</a:t>
            </a:r>
          </a:p>
          <a:p>
            <a:pPr marL="0" indent="0" eaLnBrk="1" hangingPunct="1">
              <a:lnSpc>
                <a:spcPct val="95000"/>
              </a:lnSpc>
              <a:spcBef>
                <a:spcPct val="25000"/>
              </a:spcBef>
              <a:buClr>
                <a:schemeClr val="accent1"/>
              </a:buClr>
              <a:buSzTx/>
              <a:buNone/>
            </a:pPr>
            <a:endParaRPr lang="en-US" sz="900" dirty="0" smtClean="0"/>
          </a:p>
          <a:p>
            <a:pPr eaLnBrk="1" hangingPunct="1">
              <a:lnSpc>
                <a:spcPct val="95000"/>
              </a:lnSpc>
              <a:spcBef>
                <a:spcPct val="25000"/>
              </a:spcBef>
              <a:buClr>
                <a:schemeClr val="accent1"/>
              </a:buClr>
              <a:buSzTx/>
              <a:buFont typeface="Wingdings" pitchFamily="2" charset="2"/>
              <a:buChar char="§"/>
            </a:pPr>
            <a:r>
              <a:rPr lang="en-US" sz="2800" b="1" dirty="0" smtClean="0"/>
              <a:t>Term usage: </a:t>
            </a:r>
            <a:r>
              <a:rPr lang="en-US" sz="2800" dirty="0" smtClean="0"/>
              <a:t>Elephant in the room</a:t>
            </a:r>
          </a:p>
          <a:p>
            <a:pPr marL="0" indent="0" eaLnBrk="1" hangingPunct="1">
              <a:lnSpc>
                <a:spcPct val="95000"/>
              </a:lnSpc>
              <a:spcBef>
                <a:spcPct val="25000"/>
              </a:spcBef>
              <a:buClr>
                <a:schemeClr val="accent1"/>
              </a:buClr>
              <a:buSzTx/>
              <a:buNone/>
            </a:pPr>
            <a:endParaRPr lang="en-US" sz="900" dirty="0" smtClean="0"/>
          </a:p>
          <a:p>
            <a:pPr eaLnBrk="1" hangingPunct="1">
              <a:lnSpc>
                <a:spcPct val="95000"/>
              </a:lnSpc>
              <a:spcBef>
                <a:spcPct val="25000"/>
              </a:spcBef>
              <a:buClr>
                <a:schemeClr val="accent1"/>
              </a:buClr>
              <a:buSzTx/>
              <a:buFont typeface="Wingdings" pitchFamily="2" charset="2"/>
              <a:buChar char="§"/>
            </a:pPr>
            <a:r>
              <a:rPr lang="en-US" sz="2800" b="1" dirty="0" smtClean="0"/>
              <a:t>Steps taken: </a:t>
            </a:r>
            <a:r>
              <a:rPr lang="en-US" sz="2800" dirty="0" smtClean="0"/>
              <a:t>Introduce key steps used to conduct an EA </a:t>
            </a:r>
          </a:p>
          <a:p>
            <a:pPr marL="0" indent="0" eaLnBrk="1" hangingPunct="1">
              <a:lnSpc>
                <a:spcPct val="95000"/>
              </a:lnSpc>
              <a:spcBef>
                <a:spcPct val="25000"/>
              </a:spcBef>
              <a:buClr>
                <a:schemeClr val="accent1"/>
              </a:buClr>
              <a:buSzTx/>
              <a:buNone/>
            </a:pPr>
            <a:endParaRPr lang="en-US" sz="900" dirty="0" smtClean="0"/>
          </a:p>
          <a:p>
            <a:pPr>
              <a:lnSpc>
                <a:spcPct val="95000"/>
              </a:lnSpc>
              <a:spcBef>
                <a:spcPct val="25000"/>
              </a:spcBef>
              <a:buClr>
                <a:schemeClr val="accent1"/>
              </a:buClr>
              <a:buSzTx/>
              <a:buFont typeface="Wingdings" pitchFamily="2" charset="2"/>
              <a:buChar char="§"/>
            </a:pPr>
            <a:r>
              <a:rPr lang="en-US" sz="2800" b="1" dirty="0" smtClean="0"/>
              <a:t>Demonstration: </a:t>
            </a:r>
            <a:r>
              <a:rPr lang="en-US" sz="2800" dirty="0" smtClean="0"/>
              <a:t>Share a real </a:t>
            </a:r>
            <a:r>
              <a:rPr lang="en-US" sz="2800" dirty="0"/>
              <a:t>time </a:t>
            </a:r>
            <a:r>
              <a:rPr lang="en-US" sz="2800" dirty="0" smtClean="0"/>
              <a:t>application of EA at the course level</a:t>
            </a:r>
          </a:p>
          <a:p>
            <a:pPr marL="0" indent="0">
              <a:lnSpc>
                <a:spcPct val="95000"/>
              </a:lnSpc>
              <a:spcBef>
                <a:spcPct val="25000"/>
              </a:spcBef>
              <a:buClr>
                <a:schemeClr val="accent1"/>
              </a:buClr>
              <a:buSzTx/>
              <a:buNone/>
            </a:pPr>
            <a:endParaRPr lang="en-US" sz="900" dirty="0" smtClean="0"/>
          </a:p>
          <a:p>
            <a:pPr>
              <a:lnSpc>
                <a:spcPct val="95000"/>
              </a:lnSpc>
              <a:spcBef>
                <a:spcPct val="25000"/>
              </a:spcBef>
              <a:buClr>
                <a:schemeClr val="accent1"/>
              </a:buClr>
              <a:buSzTx/>
              <a:buFont typeface="Wingdings" pitchFamily="2" charset="2"/>
              <a:buChar char="§"/>
            </a:pPr>
            <a:r>
              <a:rPr lang="en-US" sz="2800" b="1" dirty="0" smtClean="0"/>
              <a:t>Answer your questions ~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1524000" y="2743200"/>
            <a:ext cx="0" cy="30480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514104" y="3352800"/>
            <a:ext cx="0" cy="30480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525979" y="4343400"/>
            <a:ext cx="0" cy="30480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514104" y="5334000"/>
            <a:ext cx="0" cy="30480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3208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FF0000"/>
                </a:solidFill>
                <a:cs typeface="Times New Roman" pitchFamily="18" charset="0"/>
              </a:rPr>
              <a:t>*</a:t>
            </a:r>
            <a:r>
              <a:rPr lang="en-US" sz="3600" dirty="0" smtClean="0">
                <a:cs typeface="Times New Roman" pitchFamily="18" charset="0"/>
              </a:rPr>
              <a:t>Front-end evaluation </a:t>
            </a:r>
            <a:r>
              <a:rPr lang="en-US" sz="3600" dirty="0">
                <a:cs typeface="Times New Roman" pitchFamily="18" charset="0"/>
              </a:rPr>
              <a:t>p</a:t>
            </a:r>
            <a:r>
              <a:rPr lang="en-US" sz="3600" dirty="0" smtClean="0">
                <a:cs typeface="Times New Roman" pitchFamily="18" charset="0"/>
              </a:rPr>
              <a:t>lanning</a:t>
            </a:r>
          </a:p>
        </p:txBody>
      </p:sp>
      <p:grpSp>
        <p:nvGrpSpPr>
          <p:cNvPr id="3" name="Group 27"/>
          <p:cNvGrpSpPr/>
          <p:nvPr/>
        </p:nvGrpSpPr>
        <p:grpSpPr>
          <a:xfrm>
            <a:off x="955141" y="1828800"/>
            <a:ext cx="7557343" cy="4736162"/>
            <a:chOff x="802025" y="1588250"/>
            <a:chExt cx="7710016" cy="4811746"/>
          </a:xfrm>
        </p:grpSpPr>
        <p:grpSp>
          <p:nvGrpSpPr>
            <p:cNvPr id="5" name="Group 2"/>
            <p:cNvGrpSpPr/>
            <p:nvPr/>
          </p:nvGrpSpPr>
          <p:grpSpPr>
            <a:xfrm>
              <a:off x="802025" y="1588250"/>
              <a:ext cx="7710016" cy="4431550"/>
              <a:chOff x="573425" y="1053408"/>
              <a:chExt cx="7710016" cy="4966392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687340" y="5231251"/>
                <a:ext cx="1447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latin typeface="+mn-lt"/>
                    <a:cs typeface="Times New Roman" pitchFamily="18" charset="0"/>
                  </a:rPr>
                  <a:t>IV. Design</a:t>
                </a:r>
                <a:endParaRPr lang="en-US" sz="1400" b="1" dirty="0">
                  <a:latin typeface="+mn-lt"/>
                  <a:cs typeface="Times New Roman" pitchFamily="18" charset="0"/>
                </a:endParaRPr>
              </a:p>
            </p:txBody>
          </p:sp>
          <p:grpSp>
            <p:nvGrpSpPr>
              <p:cNvPr id="6" name="Group 26"/>
              <p:cNvGrpSpPr/>
              <p:nvPr/>
            </p:nvGrpSpPr>
            <p:grpSpPr>
              <a:xfrm>
                <a:off x="687340" y="3200398"/>
                <a:ext cx="6094460" cy="1552150"/>
                <a:chOff x="763540" y="1981198"/>
                <a:chExt cx="6094460" cy="1552150"/>
              </a:xfrm>
            </p:grpSpPr>
            <p:grpSp>
              <p:nvGrpSpPr>
                <p:cNvPr id="16" name="Group 9"/>
                <p:cNvGrpSpPr/>
                <p:nvPr/>
              </p:nvGrpSpPr>
              <p:grpSpPr>
                <a:xfrm>
                  <a:off x="2743200" y="1981198"/>
                  <a:ext cx="4114800" cy="1552150"/>
                  <a:chOff x="2438400" y="1606337"/>
                  <a:chExt cx="4114800" cy="1195373"/>
                </a:xfrm>
              </p:grpSpPr>
              <p:sp>
                <p:nvSpPr>
                  <p:cNvPr id="22" name="TextBox 21"/>
                  <p:cNvSpPr txBox="1"/>
                  <p:nvPr/>
                </p:nvSpPr>
                <p:spPr>
                  <a:xfrm>
                    <a:off x="3214698" y="1606337"/>
                    <a:ext cx="2789546" cy="1195373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228600" indent="-228600">
                      <a:buFont typeface="+mj-lt"/>
                      <a:buAutoNum type="arabicPeriod"/>
                    </a:pPr>
                    <a:r>
                      <a:rPr lang="en-US" sz="1050" dirty="0" smtClean="0">
                        <a:latin typeface="+mn-lt"/>
                        <a:cs typeface="Times New Roman" pitchFamily="18" charset="0"/>
                      </a:rPr>
                      <a:t>Rationale for the evaluation</a:t>
                    </a:r>
                  </a:p>
                  <a:p>
                    <a:pPr marL="685800" lvl="1" indent="-228600">
                      <a:buFont typeface="Arial" pitchFamily="34" charset="0"/>
                      <a:buChar char="•"/>
                    </a:pPr>
                    <a:r>
                      <a:rPr lang="en-US" sz="1050" dirty="0" smtClean="0">
                        <a:latin typeface="+mn-lt"/>
                        <a:cs typeface="Times New Roman" pitchFamily="18" charset="0"/>
                      </a:rPr>
                      <a:t>behind the scenes thinking </a:t>
                    </a:r>
                  </a:p>
                  <a:p>
                    <a:pPr marL="228600" indent="-228600">
                      <a:buFont typeface="+mj-lt"/>
                      <a:buAutoNum type="arabicPeriod"/>
                    </a:pPr>
                    <a:r>
                      <a:rPr lang="en-US" sz="1050" dirty="0" smtClean="0">
                        <a:latin typeface="+mn-lt"/>
                        <a:cs typeface="Times New Roman" pitchFamily="18" charset="0"/>
                      </a:rPr>
                      <a:t>Reasoning</a:t>
                    </a:r>
                  </a:p>
                  <a:p>
                    <a:pPr marL="685800" lvl="1" indent="-228600">
                      <a:buFont typeface="Arial" pitchFamily="34" charset="0"/>
                      <a:buChar char="•"/>
                    </a:pPr>
                    <a:r>
                      <a:rPr lang="en-US" sz="1050" dirty="0" smtClean="0">
                        <a:latin typeface="+mn-lt"/>
                        <a:cs typeface="Times New Roman" pitchFamily="18" charset="0"/>
                      </a:rPr>
                      <a:t>inductive / deductive / abductive</a:t>
                    </a:r>
                  </a:p>
                  <a:p>
                    <a:pPr marL="228600" indent="-228600">
                      <a:buFont typeface="+mj-lt"/>
                      <a:buAutoNum type="arabicPeriod"/>
                    </a:pPr>
                    <a:r>
                      <a:rPr lang="en-US" sz="1050" dirty="0" smtClean="0">
                        <a:latin typeface="+mn-lt"/>
                        <a:cs typeface="Times New Roman" pitchFamily="18" charset="0"/>
                      </a:rPr>
                      <a:t>Evaluand</a:t>
                    </a:r>
                  </a:p>
                  <a:p>
                    <a:pPr marL="685800" lvl="1" indent="-228600">
                      <a:buFont typeface="Arial" pitchFamily="34" charset="0"/>
                      <a:buChar char="•"/>
                    </a:pPr>
                    <a:r>
                      <a:rPr lang="en-US" sz="1050" dirty="0" smtClean="0">
                        <a:latin typeface="+mn-lt"/>
                        <a:cs typeface="Times New Roman" pitchFamily="18" charset="0"/>
                      </a:rPr>
                      <a:t>object of interest</a:t>
                    </a:r>
                  </a:p>
                  <a:p>
                    <a:pPr marL="228600" indent="-228600">
                      <a:buAutoNum type="arabicPeriod" startAt="4"/>
                    </a:pPr>
                    <a:r>
                      <a:rPr lang="en-US" sz="1050" dirty="0" smtClean="0">
                        <a:latin typeface="+mn-lt"/>
                        <a:cs typeface="Times New Roman" pitchFamily="18" charset="0"/>
                      </a:rPr>
                      <a:t>Evaluation questions </a:t>
                    </a:r>
                  </a:p>
                  <a:p>
                    <a:pPr marL="685800" lvl="1" indent="-228600">
                      <a:buFont typeface="Arial" pitchFamily="34" charset="0"/>
                      <a:buChar char="•"/>
                    </a:pPr>
                    <a:r>
                      <a:rPr lang="en-US" sz="1050" dirty="0" smtClean="0">
                        <a:latin typeface="+mn-lt"/>
                        <a:cs typeface="Times New Roman" pitchFamily="18" charset="0"/>
                      </a:rPr>
                      <a:t>descriptive / normative / impact</a:t>
                    </a:r>
                  </a:p>
                </p:txBody>
              </p:sp>
              <p:sp>
                <p:nvSpPr>
                  <p:cNvPr id="23" name="Rectangle 4"/>
                  <p:cNvSpPr/>
                  <p:nvPr/>
                </p:nvSpPr>
                <p:spPr>
                  <a:xfrm>
                    <a:off x="2438400" y="1606338"/>
                    <a:ext cx="4114800" cy="1173693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sp>
              <p:nvSpPr>
                <p:cNvPr id="21" name="TextBox 20"/>
                <p:cNvSpPr txBox="1"/>
                <p:nvPr/>
              </p:nvSpPr>
              <p:spPr>
                <a:xfrm>
                  <a:off x="763540" y="2335651"/>
                  <a:ext cx="144780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b="1" dirty="0" smtClean="0">
                      <a:latin typeface="+mn-lt"/>
                      <a:cs typeface="Times New Roman" pitchFamily="18" charset="0"/>
                    </a:rPr>
                    <a:t>III. Purpose</a:t>
                  </a:r>
                  <a:endParaRPr lang="en-US" sz="1400" b="1" dirty="0">
                    <a:latin typeface="+mn-lt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20" name="Group 27"/>
              <p:cNvGrpSpPr/>
              <p:nvPr/>
            </p:nvGrpSpPr>
            <p:grpSpPr>
              <a:xfrm>
                <a:off x="573425" y="1879851"/>
                <a:ext cx="6132174" cy="1024998"/>
                <a:chOff x="421025" y="4395245"/>
                <a:chExt cx="6132174" cy="1024998"/>
              </a:xfrm>
            </p:grpSpPr>
            <p:grpSp>
              <p:nvGrpSpPr>
                <p:cNvPr id="24" name="Group 8"/>
                <p:cNvGrpSpPr/>
                <p:nvPr/>
              </p:nvGrpSpPr>
              <p:grpSpPr>
                <a:xfrm>
                  <a:off x="2556163" y="4395245"/>
                  <a:ext cx="3997036" cy="1024998"/>
                  <a:chOff x="2175163" y="3480845"/>
                  <a:chExt cx="3997036" cy="1024998"/>
                </a:xfrm>
              </p:grpSpPr>
              <p:sp>
                <p:nvSpPr>
                  <p:cNvPr id="18" name="TextBox 17"/>
                  <p:cNvSpPr txBox="1"/>
                  <p:nvPr/>
                </p:nvSpPr>
                <p:spPr>
                  <a:xfrm>
                    <a:off x="2895600" y="3480845"/>
                    <a:ext cx="2667000" cy="102499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228600" indent="-228600">
                      <a:buFont typeface="+mj-lt"/>
                      <a:buAutoNum type="arabicPeriod"/>
                    </a:pPr>
                    <a:r>
                      <a:rPr lang="en-US" sz="1050" dirty="0" smtClean="0">
                        <a:latin typeface="+mn-lt"/>
                        <a:cs typeface="Times New Roman" pitchFamily="18" charset="0"/>
                      </a:rPr>
                      <a:t>Conceptual framework</a:t>
                    </a:r>
                  </a:p>
                  <a:p>
                    <a:pPr marL="228600" indent="-228600">
                      <a:buFont typeface="+mj-lt"/>
                      <a:buAutoNum type="arabicPeriod"/>
                    </a:pPr>
                    <a:r>
                      <a:rPr lang="en-US" sz="1050" dirty="0" smtClean="0">
                        <a:latin typeface="+mn-lt"/>
                        <a:cs typeface="Times New Roman" pitchFamily="18" charset="0"/>
                      </a:rPr>
                      <a:t>Document model</a:t>
                    </a:r>
                  </a:p>
                  <a:p>
                    <a:pPr marL="228600" indent="-228600">
                      <a:buFont typeface="+mj-lt"/>
                      <a:buAutoNum type="arabicPeriod"/>
                    </a:pPr>
                    <a:r>
                      <a:rPr lang="en-US" sz="1050" dirty="0" smtClean="0">
                        <a:latin typeface="+mn-lt"/>
                        <a:cs typeface="Times New Roman" pitchFamily="18" charset="0"/>
                      </a:rPr>
                      <a:t>Program theory</a:t>
                    </a:r>
                  </a:p>
                  <a:p>
                    <a:pPr marL="228600" indent="-228600">
                      <a:buFont typeface="+mj-lt"/>
                      <a:buAutoNum type="arabicPeriod"/>
                    </a:pPr>
                    <a:r>
                      <a:rPr lang="en-US" sz="1050" dirty="0" smtClean="0">
                        <a:latin typeface="+mn-lt"/>
                        <a:cs typeface="Times New Roman" pitchFamily="18" charset="0"/>
                      </a:rPr>
                      <a:t>If-then statement</a:t>
                    </a:r>
                  </a:p>
                  <a:p>
                    <a:pPr marL="228600" indent="-228600">
                      <a:buFont typeface="+mj-lt"/>
                      <a:buAutoNum type="arabicPeriod"/>
                    </a:pPr>
                    <a:r>
                      <a:rPr lang="en-US" sz="1050" dirty="0" smtClean="0">
                        <a:latin typeface="+mn-lt"/>
                        <a:cs typeface="Times New Roman" pitchFamily="18" charset="0"/>
                      </a:rPr>
                      <a:t>Logic model</a:t>
                    </a:r>
                  </a:p>
                </p:txBody>
              </p:sp>
              <p:sp>
                <p:nvSpPr>
                  <p:cNvPr id="19" name="Rectangle 18"/>
                  <p:cNvSpPr/>
                  <p:nvPr/>
                </p:nvSpPr>
                <p:spPr>
                  <a:xfrm>
                    <a:off x="2175163" y="3505994"/>
                    <a:ext cx="3997036" cy="990600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sp>
              <p:nvSpPr>
                <p:cNvPr id="17" name="TextBox 16"/>
                <p:cNvSpPr txBox="1"/>
                <p:nvPr/>
              </p:nvSpPr>
              <p:spPr>
                <a:xfrm>
                  <a:off x="421025" y="4686494"/>
                  <a:ext cx="2057400" cy="54316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b="1" dirty="0" smtClean="0">
                      <a:latin typeface="+mn-lt"/>
                      <a:cs typeface="Times New Roman" pitchFamily="18" charset="0"/>
                    </a:rPr>
                    <a:t> II. Conceptualization </a:t>
                  </a:r>
                  <a:r>
                    <a:rPr lang="en-US" sz="1100" dirty="0" smtClean="0">
                      <a:latin typeface="+mn-lt"/>
                      <a:cs typeface="Times New Roman" pitchFamily="18" charset="0"/>
                    </a:rPr>
                    <a:t>(Selected tools &amp; approaches)</a:t>
                  </a:r>
                  <a:endParaRPr lang="en-US" sz="1200" dirty="0">
                    <a:latin typeface="+mn-lt"/>
                    <a:cs typeface="Times New Roman" pitchFamily="18" charset="0"/>
                  </a:endParaRPr>
                </a:p>
              </p:txBody>
            </p:sp>
          </p:grpSp>
          <p:sp>
            <p:nvSpPr>
              <p:cNvPr id="8" name="TextBox 7"/>
              <p:cNvSpPr txBox="1"/>
              <p:nvPr/>
            </p:nvSpPr>
            <p:spPr>
              <a:xfrm rot="5400000">
                <a:off x="6530840" y="3305131"/>
                <a:ext cx="2971801" cy="5334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C00000"/>
                    </a:solidFill>
                    <a:latin typeface="+mn-lt"/>
                    <a:cs typeface="Times New Roman" pitchFamily="18" charset="0"/>
                  </a:rPr>
                  <a:t>Front-end </a:t>
                </a:r>
              </a:p>
              <a:p>
                <a:pPr algn="ctr"/>
                <a:r>
                  <a:rPr lang="en-US" sz="1400" b="1" dirty="0" smtClean="0">
                    <a:solidFill>
                      <a:srgbClr val="C00000"/>
                    </a:solidFill>
                    <a:latin typeface="+mn-lt"/>
                    <a:cs typeface="Times New Roman" pitchFamily="18" charset="0"/>
                  </a:rPr>
                  <a:t>Evaluation Planning</a:t>
                </a:r>
                <a:endParaRPr lang="en-US" sz="1400" b="1" dirty="0">
                  <a:solidFill>
                    <a:srgbClr val="C00000"/>
                  </a:solidFill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9" name="AutoShape 20"/>
              <p:cNvSpPr>
                <a:spLocks/>
              </p:cNvSpPr>
              <p:nvPr/>
            </p:nvSpPr>
            <p:spPr bwMode="auto">
              <a:xfrm rot="10800000" flipH="1">
                <a:off x="7086598" y="1066800"/>
                <a:ext cx="533401" cy="4953000"/>
              </a:xfrm>
              <a:prstGeom prst="rightBrace">
                <a:avLst>
                  <a:gd name="adj1" fmla="val 125000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2475346" y="1066800"/>
                <a:ext cx="4353406" cy="5256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28600" indent="-228600" algn="ctr"/>
                <a:r>
                  <a:rPr lang="en-US" sz="1200" dirty="0" smtClean="0"/>
                  <a:t>	</a:t>
                </a:r>
                <a:r>
                  <a:rPr lang="en-US" sz="1150" dirty="0" smtClean="0">
                    <a:latin typeface="+mn-lt"/>
                    <a:cs typeface="Times New Roman" pitchFamily="18" charset="0"/>
                  </a:rPr>
                  <a:t>Comprehensive/detailed description of the</a:t>
                </a:r>
                <a:r>
                  <a:rPr lang="en-US" sz="1150" b="1" dirty="0" smtClean="0">
                    <a:latin typeface="+mn-lt"/>
                    <a:cs typeface="Times New Roman" pitchFamily="18" charset="0"/>
                  </a:rPr>
                  <a:t> </a:t>
                </a:r>
                <a:r>
                  <a:rPr lang="en-US" sz="1150" b="1" dirty="0" smtClean="0">
                    <a:solidFill>
                      <a:srgbClr val="C00000"/>
                    </a:solidFill>
                    <a:latin typeface="+mn-lt"/>
                    <a:cs typeface="Times New Roman" pitchFamily="18" charset="0"/>
                  </a:rPr>
                  <a:t>learning intervention </a:t>
                </a:r>
                <a:r>
                  <a:rPr lang="en-US" sz="1150" dirty="0" smtClean="0">
                    <a:latin typeface="+mn-lt"/>
                    <a:cs typeface="Times New Roman" pitchFamily="18" charset="0"/>
                  </a:rPr>
                  <a:t>or treatment as articulated in key documents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727364" y="1053408"/>
                <a:ext cx="1981200" cy="3504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latin typeface="+mn-lt"/>
                    <a:cs typeface="Times New Roman" pitchFamily="18" charset="0"/>
                  </a:rPr>
                  <a:t>I. Clear description</a:t>
                </a:r>
                <a:endParaRPr lang="en-US" sz="1400" b="1" dirty="0"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2708564" y="1066800"/>
                <a:ext cx="4073236" cy="53339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3" name="Straight Arrow Connector 12"/>
              <p:cNvCxnSpPr/>
              <p:nvPr/>
            </p:nvCxnSpPr>
            <p:spPr bwMode="auto">
              <a:xfrm rot="5400000">
                <a:off x="4572794" y="1751806"/>
                <a:ext cx="304800" cy="1588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C00000"/>
                </a:solidFill>
                <a:prstDash val="solid"/>
                <a:round/>
                <a:headEnd type="arrow"/>
                <a:tailEnd type="arrow"/>
              </a:ln>
              <a:effectLst/>
            </p:spPr>
          </p:cxnSp>
          <p:cxnSp>
            <p:nvCxnSpPr>
              <p:cNvPr id="14" name="Straight Arrow Connector 13"/>
              <p:cNvCxnSpPr/>
              <p:nvPr/>
            </p:nvCxnSpPr>
            <p:spPr bwMode="auto">
              <a:xfrm rot="5400000">
                <a:off x="4572794" y="3047206"/>
                <a:ext cx="304800" cy="1588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C00000"/>
                </a:solidFill>
                <a:prstDash val="solid"/>
                <a:round/>
                <a:headEnd type="arrow"/>
                <a:tailEnd type="arrow"/>
              </a:ln>
              <a:effectLst/>
            </p:spPr>
          </p:cxnSp>
          <p:cxnSp>
            <p:nvCxnSpPr>
              <p:cNvPr id="15" name="Straight Arrow Connector 14"/>
              <p:cNvCxnSpPr/>
              <p:nvPr/>
            </p:nvCxnSpPr>
            <p:spPr bwMode="auto">
              <a:xfrm rot="5400000">
                <a:off x="4571206" y="4876006"/>
                <a:ext cx="304800" cy="1588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C00000"/>
                </a:solidFill>
                <a:prstDash val="solid"/>
                <a:round/>
                <a:headEnd type="arrow"/>
                <a:tailEnd type="arrow"/>
              </a:ln>
              <a:effectLst/>
            </p:spPr>
          </p:cxnSp>
        </p:grpSp>
        <p:grpSp>
          <p:nvGrpSpPr>
            <p:cNvPr id="28" name="Group 23"/>
            <p:cNvGrpSpPr/>
            <p:nvPr/>
          </p:nvGrpSpPr>
          <p:grpSpPr>
            <a:xfrm>
              <a:off x="2895600" y="5110157"/>
              <a:ext cx="4191000" cy="1289839"/>
              <a:chOff x="2362200" y="4915807"/>
              <a:chExt cx="4114800" cy="1973777"/>
            </a:xfrm>
          </p:grpSpPr>
          <p:sp>
            <p:nvSpPr>
              <p:cNvPr id="25" name="TextBox 24"/>
              <p:cNvSpPr txBox="1"/>
              <p:nvPr/>
            </p:nvSpPr>
            <p:spPr>
              <a:xfrm>
                <a:off x="3124200" y="4915807"/>
                <a:ext cx="3276600" cy="1973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28600" indent="-228600">
                  <a:buFont typeface="+mj-lt"/>
                  <a:buAutoNum type="arabicPeriod"/>
                </a:pPr>
                <a:r>
                  <a:rPr lang="en-US" sz="1050" dirty="0" smtClean="0">
                    <a:latin typeface="+mn-lt"/>
                    <a:cs typeface="Times New Roman" pitchFamily="18" charset="0"/>
                  </a:rPr>
                  <a:t>Focus the evaluation design:</a:t>
                </a:r>
              </a:p>
              <a:p>
                <a:pPr marL="228600" indent="-228600" algn="ctr"/>
                <a:endParaRPr lang="en-US" sz="1050" dirty="0" smtClean="0">
                  <a:latin typeface="+mn-lt"/>
                  <a:cs typeface="Times New Roman" pitchFamily="18" charset="0"/>
                </a:endParaRPr>
              </a:p>
              <a:p>
                <a:pPr marL="685800" lvl="1" indent="-228600">
                  <a:buFont typeface="Arial" pitchFamily="34" charset="0"/>
                  <a:buChar char="•"/>
                </a:pPr>
                <a:r>
                  <a:rPr lang="en-US" sz="1050" dirty="0" smtClean="0">
                    <a:latin typeface="+mn-lt"/>
                    <a:cs typeface="Times New Roman" pitchFamily="18" charset="0"/>
                  </a:rPr>
                  <a:t>Experimental</a:t>
                </a:r>
              </a:p>
              <a:p>
                <a:pPr marL="685800" lvl="1" indent="-228600">
                  <a:buFont typeface="Arial" pitchFamily="34" charset="0"/>
                  <a:buChar char="•"/>
                </a:pPr>
                <a:r>
                  <a:rPr lang="en-US" sz="1050" dirty="0" smtClean="0">
                    <a:latin typeface="+mn-lt"/>
                    <a:cs typeface="Times New Roman" pitchFamily="18" charset="0"/>
                  </a:rPr>
                  <a:t>Quasi-experimental</a:t>
                </a:r>
              </a:p>
              <a:p>
                <a:pPr marL="685800" lvl="1" indent="-228600">
                  <a:buFont typeface="Arial" pitchFamily="34" charset="0"/>
                  <a:buChar char="•"/>
                </a:pPr>
                <a:r>
                  <a:rPr lang="en-US" sz="1050" dirty="0" smtClean="0">
                    <a:latin typeface="+mn-lt"/>
                    <a:cs typeface="Times New Roman" pitchFamily="18" charset="0"/>
                  </a:rPr>
                  <a:t>Pre-experimental</a:t>
                </a:r>
              </a:p>
              <a:p>
                <a:pPr marL="228600" indent="-228600"/>
                <a:endParaRPr lang="en-US" sz="1200" dirty="0" smtClean="0"/>
              </a:p>
              <a:p>
                <a:pPr marL="228600" indent="-228600" algn="ctr"/>
                <a:endParaRPr lang="en-US" sz="1200" dirty="0" smtClean="0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2362200" y="4994128"/>
                <a:ext cx="4114800" cy="130016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27" name="Text Box 30"/>
          <p:cNvSpPr txBox="1">
            <a:spLocks noChangeArrowheads="1"/>
          </p:cNvSpPr>
          <p:nvPr/>
        </p:nvSpPr>
        <p:spPr bwMode="auto">
          <a:xfrm>
            <a:off x="6780732" y="6348923"/>
            <a:ext cx="2286000" cy="42319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 smtClean="0"/>
              <a:t>Copyright ©2011, Jacqueline </a:t>
            </a:r>
            <a:r>
              <a:rPr lang="en-US" sz="800" dirty="0"/>
              <a:t>H. Singh, MPP, </a:t>
            </a:r>
            <a:r>
              <a:rPr lang="en-US" sz="800" dirty="0" smtClean="0"/>
              <a:t>PhD</a:t>
            </a:r>
          </a:p>
          <a:p>
            <a:pPr>
              <a:spcBef>
                <a:spcPct val="50000"/>
              </a:spcBef>
            </a:pPr>
            <a:endParaRPr lang="en-US" sz="900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4EFEC52-298E-423E-831D-9379CE82C549}" type="slidenum">
              <a:rPr lang="en-US" b="0" smtClean="0">
                <a:solidFill>
                  <a:schemeClr val="tx1"/>
                </a:solidFill>
              </a:rPr>
              <a:pPr/>
              <a:t>5</a:t>
            </a:fld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8288" y="6560520"/>
            <a:ext cx="511711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hlinkClick r:id="rId3"/>
              </a:rPr>
              <a:t>http://comm.eval.org/EVAL/Resources/ViewDocument/?</a:t>
            </a:r>
            <a:r>
              <a:rPr lang="en-US" sz="800" dirty="0" smtClean="0">
                <a:hlinkClick r:id="rId3"/>
              </a:rPr>
              <a:t>DocumentKey=c0bacdc8-ba66-49eb-a406-26919078da0e</a:t>
            </a:r>
            <a:r>
              <a:rPr lang="en-US" sz="800" dirty="0" smtClean="0"/>
              <a:t> </a:t>
            </a:r>
            <a:endParaRPr lang="en-US" sz="800" dirty="0"/>
          </a:p>
        </p:txBody>
      </p:sp>
      <p:cxnSp>
        <p:nvCxnSpPr>
          <p:cNvPr id="57" name="Straight Arrow Connector 56"/>
          <p:cNvCxnSpPr/>
          <p:nvPr/>
        </p:nvCxnSpPr>
        <p:spPr>
          <a:xfrm rot="5400000">
            <a:off x="-681767" y="3981409"/>
            <a:ext cx="3346289" cy="1557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0919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52"/>
          <p:cNvSpPr>
            <a:spLocks noGrp="1" noChangeArrowheads="1"/>
          </p:cNvSpPr>
          <p:nvPr>
            <p:ph type="title"/>
          </p:nvPr>
        </p:nvSpPr>
        <p:spPr/>
        <p:txBody>
          <a:bodyPr lIns="91440" tIns="45720" rIns="91440" bIns="45720" anchor="ctr">
            <a:no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*</a:t>
            </a:r>
            <a:r>
              <a:rPr lang="en-US" sz="3200" dirty="0" smtClean="0"/>
              <a:t>Conceptual framework:</a:t>
            </a:r>
            <a:r>
              <a:rPr lang="en-US" sz="1800" dirty="0" smtClean="0"/>
              <a:t> </a:t>
            </a:r>
            <a:r>
              <a:rPr lang="en-US" sz="2800" dirty="0" smtClean="0"/>
              <a:t>course context</a:t>
            </a:r>
          </a:p>
        </p:txBody>
      </p:sp>
      <p:sp>
        <p:nvSpPr>
          <p:cNvPr id="39" name="Text Box 30"/>
          <p:cNvSpPr txBox="1">
            <a:spLocks noChangeArrowheads="1"/>
          </p:cNvSpPr>
          <p:nvPr/>
        </p:nvSpPr>
        <p:spPr bwMode="auto">
          <a:xfrm>
            <a:off x="76200" y="6400800"/>
            <a:ext cx="4572000" cy="24622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 smtClean="0"/>
              <a:t>Copyright © 2011, Jacqueline </a:t>
            </a:r>
            <a:r>
              <a:rPr lang="en-US" sz="1000" dirty="0"/>
              <a:t>H. Singh, MPP, </a:t>
            </a:r>
            <a:r>
              <a:rPr lang="en-US" sz="1000" dirty="0" smtClean="0"/>
              <a:t>PhD and Crystal Garcia, PhD</a:t>
            </a:r>
            <a:endParaRPr lang="en-US" sz="1000" dirty="0"/>
          </a:p>
        </p:txBody>
      </p:sp>
      <p:grpSp>
        <p:nvGrpSpPr>
          <p:cNvPr id="4" name="Group 3"/>
          <p:cNvGrpSpPr/>
          <p:nvPr/>
        </p:nvGrpSpPr>
        <p:grpSpPr>
          <a:xfrm>
            <a:off x="228600" y="2140038"/>
            <a:ext cx="8593666" cy="4032162"/>
            <a:chOff x="245534" y="1748135"/>
            <a:chExt cx="8593666" cy="4032162"/>
          </a:xfrm>
        </p:grpSpPr>
        <p:grpSp>
          <p:nvGrpSpPr>
            <p:cNvPr id="2" name="Group 1"/>
            <p:cNvGrpSpPr/>
            <p:nvPr/>
          </p:nvGrpSpPr>
          <p:grpSpPr>
            <a:xfrm>
              <a:off x="245534" y="1748135"/>
              <a:ext cx="8593666" cy="4032162"/>
              <a:chOff x="169334" y="1524000"/>
              <a:chExt cx="8593666" cy="4032162"/>
            </a:xfrm>
          </p:grpSpPr>
          <p:sp>
            <p:nvSpPr>
              <p:cNvPr id="13324" name="Oval 24"/>
              <p:cNvSpPr>
                <a:spLocks noChangeArrowheads="1"/>
              </p:cNvSpPr>
              <p:nvPr/>
            </p:nvSpPr>
            <p:spPr bwMode="auto">
              <a:xfrm>
                <a:off x="5638800" y="2895600"/>
                <a:ext cx="1905000" cy="1905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800" dirty="0"/>
              </a:p>
            </p:txBody>
          </p:sp>
          <p:sp>
            <p:nvSpPr>
              <p:cNvPr id="13316" name="Text Box 8"/>
              <p:cNvSpPr txBox="1">
                <a:spLocks noChangeArrowheads="1"/>
              </p:cNvSpPr>
              <p:nvPr/>
            </p:nvSpPr>
            <p:spPr bwMode="auto">
              <a:xfrm>
                <a:off x="1447800" y="3352800"/>
                <a:ext cx="1371600" cy="6309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400" b="1" dirty="0"/>
                  <a:t>Course </a:t>
                </a:r>
              </a:p>
              <a:p>
                <a:pPr algn="ctr">
                  <a:spcBef>
                    <a:spcPct val="50000"/>
                  </a:spcBef>
                </a:pPr>
                <a:r>
                  <a:rPr lang="en-US" sz="1400" b="1" dirty="0"/>
                  <a:t>d</a:t>
                </a:r>
                <a:r>
                  <a:rPr lang="en-US" sz="1400" b="1" dirty="0" smtClean="0"/>
                  <a:t>esign</a:t>
                </a:r>
                <a:endParaRPr lang="en-US" sz="1400" dirty="0"/>
              </a:p>
            </p:txBody>
          </p:sp>
          <p:sp>
            <p:nvSpPr>
              <p:cNvPr id="13318" name="Text Box 10"/>
              <p:cNvSpPr txBox="1">
                <a:spLocks noChangeArrowheads="1"/>
              </p:cNvSpPr>
              <p:nvPr/>
            </p:nvSpPr>
            <p:spPr bwMode="auto">
              <a:xfrm>
                <a:off x="4495800" y="3352800"/>
                <a:ext cx="1371600" cy="6309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400" b="1" dirty="0"/>
                  <a:t>Student</a:t>
                </a:r>
              </a:p>
              <a:p>
                <a:pPr algn="ctr">
                  <a:spcBef>
                    <a:spcPct val="50000"/>
                  </a:spcBef>
                </a:pPr>
                <a:r>
                  <a:rPr lang="en-US" sz="1400" b="1" dirty="0"/>
                  <a:t>l</a:t>
                </a:r>
                <a:r>
                  <a:rPr lang="en-US" sz="1400" b="1" dirty="0" smtClean="0"/>
                  <a:t>earning</a:t>
                </a:r>
                <a:endParaRPr lang="en-US" sz="1400" b="1" dirty="0"/>
              </a:p>
            </p:txBody>
          </p:sp>
          <p:sp>
            <p:nvSpPr>
              <p:cNvPr id="13319" name="Text Box 11"/>
              <p:cNvSpPr txBox="1">
                <a:spLocks noChangeArrowheads="1"/>
              </p:cNvSpPr>
              <p:nvPr/>
            </p:nvSpPr>
            <p:spPr bwMode="auto">
              <a:xfrm>
                <a:off x="6019800" y="3352800"/>
                <a:ext cx="1371600" cy="6309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400" b="1" dirty="0"/>
                  <a:t>Course </a:t>
                </a:r>
              </a:p>
              <a:p>
                <a:pPr algn="ctr">
                  <a:spcBef>
                    <a:spcPct val="50000"/>
                  </a:spcBef>
                </a:pPr>
                <a:r>
                  <a:rPr lang="en-US" sz="1400" b="1" dirty="0"/>
                  <a:t>e</a:t>
                </a:r>
                <a:r>
                  <a:rPr lang="en-US" sz="1400" b="1" dirty="0" smtClean="0"/>
                  <a:t>valuation</a:t>
                </a:r>
                <a:endParaRPr lang="en-US" sz="1400" b="1" dirty="0"/>
              </a:p>
            </p:txBody>
          </p:sp>
          <p:sp>
            <p:nvSpPr>
              <p:cNvPr id="13320" name="Line 12"/>
              <p:cNvSpPr>
                <a:spLocks noChangeShapeType="1"/>
              </p:cNvSpPr>
              <p:nvPr/>
            </p:nvSpPr>
            <p:spPr bwMode="auto">
              <a:xfrm>
                <a:off x="533400" y="4038600"/>
                <a:ext cx="80010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Dot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21" name="Text Box 18"/>
              <p:cNvSpPr txBox="1">
                <a:spLocks noChangeArrowheads="1"/>
              </p:cNvSpPr>
              <p:nvPr/>
            </p:nvSpPr>
            <p:spPr bwMode="auto">
              <a:xfrm>
                <a:off x="169334" y="3429000"/>
                <a:ext cx="1278467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400" b="1" dirty="0"/>
                  <a:t>Disciplinary Field</a:t>
                </a:r>
              </a:p>
            </p:txBody>
          </p:sp>
          <p:sp>
            <p:nvSpPr>
              <p:cNvPr id="13322" name="Oval 22"/>
              <p:cNvSpPr>
                <a:spLocks noChangeArrowheads="1"/>
              </p:cNvSpPr>
              <p:nvPr/>
            </p:nvSpPr>
            <p:spPr bwMode="auto">
              <a:xfrm>
                <a:off x="2743200" y="2895600"/>
                <a:ext cx="1905000" cy="190500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800" dirty="0"/>
              </a:p>
            </p:txBody>
          </p:sp>
          <p:sp>
            <p:nvSpPr>
              <p:cNvPr id="13323" name="Oval 23"/>
              <p:cNvSpPr>
                <a:spLocks noChangeArrowheads="1"/>
              </p:cNvSpPr>
              <p:nvPr/>
            </p:nvSpPr>
            <p:spPr bwMode="auto">
              <a:xfrm>
                <a:off x="4191000" y="2895600"/>
                <a:ext cx="1905000" cy="190500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800" dirty="0"/>
              </a:p>
            </p:txBody>
          </p:sp>
          <p:sp>
            <p:nvSpPr>
              <p:cNvPr id="13325" name="Oval 25"/>
              <p:cNvSpPr>
                <a:spLocks noChangeArrowheads="1"/>
              </p:cNvSpPr>
              <p:nvPr/>
            </p:nvSpPr>
            <p:spPr bwMode="auto">
              <a:xfrm>
                <a:off x="1295400" y="2895600"/>
                <a:ext cx="1905000" cy="1905000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p:spPr>
            <p:txBody>
              <a:bodyPr wrap="none" anchor="ctr"/>
              <a:lstStyle/>
              <a:p>
                <a:endParaRPr lang="en-US" sz="18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3326" name="Text Box 28"/>
              <p:cNvSpPr txBox="1">
                <a:spLocks noChangeArrowheads="1"/>
              </p:cNvSpPr>
              <p:nvPr/>
            </p:nvSpPr>
            <p:spPr bwMode="auto">
              <a:xfrm>
                <a:off x="7620000" y="4114800"/>
                <a:ext cx="91440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400" b="1" dirty="0"/>
                  <a:t>Impacts</a:t>
                </a:r>
              </a:p>
            </p:txBody>
          </p:sp>
          <p:sp>
            <p:nvSpPr>
              <p:cNvPr id="13327" name="TextBox 30"/>
              <p:cNvSpPr txBox="1">
                <a:spLocks noChangeArrowheads="1"/>
              </p:cNvSpPr>
              <p:nvPr/>
            </p:nvSpPr>
            <p:spPr bwMode="auto">
              <a:xfrm>
                <a:off x="1600200" y="4043065"/>
                <a:ext cx="1219200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200" i="1" dirty="0"/>
                  <a:t>Context / </a:t>
                </a:r>
              </a:p>
              <a:p>
                <a:pPr algn="ctr"/>
                <a:r>
                  <a:rPr lang="en-US" sz="1200" i="1" dirty="0"/>
                  <a:t>c</a:t>
                </a:r>
                <a:r>
                  <a:rPr lang="en-US" sz="1200" i="1" dirty="0" smtClean="0"/>
                  <a:t>ourse components</a:t>
                </a:r>
                <a:endParaRPr lang="en-US" sz="1200" i="1" dirty="0"/>
              </a:p>
            </p:txBody>
          </p:sp>
          <p:sp>
            <p:nvSpPr>
              <p:cNvPr id="13328" name="TextBox 31"/>
              <p:cNvSpPr txBox="1">
                <a:spLocks noChangeArrowheads="1"/>
              </p:cNvSpPr>
              <p:nvPr/>
            </p:nvSpPr>
            <p:spPr bwMode="auto">
              <a:xfrm>
                <a:off x="2421467" y="4800600"/>
                <a:ext cx="1007533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200" i="1" dirty="0"/>
                  <a:t>Alignment</a:t>
                </a:r>
              </a:p>
            </p:txBody>
          </p:sp>
          <p:sp>
            <p:nvSpPr>
              <p:cNvPr id="13329" name="TextBox 32"/>
              <p:cNvSpPr txBox="1">
                <a:spLocks noChangeArrowheads="1"/>
              </p:cNvSpPr>
              <p:nvPr/>
            </p:nvSpPr>
            <p:spPr bwMode="auto">
              <a:xfrm>
                <a:off x="4648200" y="4114801"/>
                <a:ext cx="1066800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200" i="1" dirty="0"/>
                  <a:t>Knowledge / </a:t>
                </a:r>
                <a:r>
                  <a:rPr lang="en-US" sz="1200" i="1" dirty="0" smtClean="0"/>
                  <a:t>intellectual </a:t>
                </a:r>
                <a:r>
                  <a:rPr lang="en-US" sz="1200" i="1" dirty="0"/>
                  <a:t>gains</a:t>
                </a:r>
              </a:p>
            </p:txBody>
          </p:sp>
          <p:sp>
            <p:nvSpPr>
              <p:cNvPr id="13330" name="TextBox 33"/>
              <p:cNvSpPr txBox="1">
                <a:spLocks noChangeArrowheads="1"/>
              </p:cNvSpPr>
              <p:nvPr/>
            </p:nvSpPr>
            <p:spPr bwMode="auto">
              <a:xfrm>
                <a:off x="5562599" y="4800600"/>
                <a:ext cx="842433" cy="4154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200" i="1" dirty="0"/>
                  <a:t>Formative</a:t>
                </a:r>
              </a:p>
              <a:p>
                <a:endParaRPr lang="en-US" sz="900" i="1" dirty="0"/>
              </a:p>
            </p:txBody>
          </p:sp>
          <p:sp>
            <p:nvSpPr>
              <p:cNvPr id="13331" name="TextBox 36"/>
              <p:cNvSpPr txBox="1">
                <a:spLocks noChangeArrowheads="1"/>
              </p:cNvSpPr>
              <p:nvPr/>
            </p:nvSpPr>
            <p:spPr bwMode="auto">
              <a:xfrm>
                <a:off x="3276600" y="4114800"/>
                <a:ext cx="83820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200" i="1" dirty="0" smtClean="0"/>
                  <a:t>Execution / delivery</a:t>
                </a:r>
                <a:endParaRPr lang="en-US" sz="1200" i="1" dirty="0"/>
              </a:p>
            </p:txBody>
          </p:sp>
          <p:sp>
            <p:nvSpPr>
              <p:cNvPr id="13332" name="TextBox 32"/>
              <p:cNvSpPr txBox="1">
                <a:spLocks noChangeArrowheads="1"/>
              </p:cNvSpPr>
              <p:nvPr/>
            </p:nvSpPr>
            <p:spPr bwMode="auto">
              <a:xfrm>
                <a:off x="5981700" y="4114801"/>
                <a:ext cx="133350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200" i="1" dirty="0"/>
                  <a:t>Overall evaluative feedback</a:t>
                </a:r>
              </a:p>
            </p:txBody>
          </p:sp>
          <p:sp>
            <p:nvSpPr>
              <p:cNvPr id="13333" name="TextBox 32"/>
              <p:cNvSpPr txBox="1">
                <a:spLocks noChangeArrowheads="1"/>
              </p:cNvSpPr>
              <p:nvPr/>
            </p:nvSpPr>
            <p:spPr bwMode="auto">
              <a:xfrm>
                <a:off x="2552699" y="1524000"/>
                <a:ext cx="1562101" cy="13849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1400" i="1" dirty="0"/>
                  <a:t>Course </a:t>
                </a:r>
                <a:r>
                  <a:rPr lang="en-US" sz="1400" i="1" dirty="0" smtClean="0"/>
                  <a:t>components</a:t>
                </a:r>
                <a:r>
                  <a:rPr lang="en-US" sz="1400" i="1" dirty="0"/>
                  <a:t>:</a:t>
                </a:r>
              </a:p>
              <a:p>
                <a:r>
                  <a:rPr lang="en-US" sz="1400" i="1" dirty="0"/>
                  <a:t>- </a:t>
                </a:r>
                <a:r>
                  <a:rPr lang="en-US" sz="1400" i="1" dirty="0" smtClean="0"/>
                  <a:t>assignments</a:t>
                </a:r>
                <a:endParaRPr lang="en-US" sz="1400" i="1" dirty="0"/>
              </a:p>
              <a:p>
                <a:r>
                  <a:rPr lang="en-US" sz="1400" i="1" dirty="0"/>
                  <a:t>- </a:t>
                </a:r>
                <a:r>
                  <a:rPr lang="en-US" sz="1400" i="1" dirty="0" smtClean="0"/>
                  <a:t>activities</a:t>
                </a:r>
                <a:endParaRPr lang="en-US" sz="1400" i="1" dirty="0"/>
              </a:p>
              <a:p>
                <a:r>
                  <a:rPr lang="en-US" sz="1400" i="1" dirty="0"/>
                  <a:t>- </a:t>
                </a:r>
                <a:r>
                  <a:rPr lang="en-US" sz="1400" i="1" dirty="0" smtClean="0"/>
                  <a:t>tasks</a:t>
                </a:r>
                <a:endParaRPr lang="en-US" sz="1400" i="1" dirty="0"/>
              </a:p>
              <a:p>
                <a:r>
                  <a:rPr lang="en-US" sz="1400" i="1" dirty="0"/>
                  <a:t>- </a:t>
                </a:r>
                <a:r>
                  <a:rPr lang="en-US" sz="1400" i="1" dirty="0" smtClean="0"/>
                  <a:t>exams</a:t>
                </a:r>
                <a:r>
                  <a:rPr lang="en-US" sz="1400" i="1" dirty="0"/>
                  <a:t>, etc.</a:t>
                </a:r>
              </a:p>
            </p:txBody>
          </p:sp>
          <p:sp>
            <p:nvSpPr>
              <p:cNvPr id="13334" name="TextBox 32"/>
              <p:cNvSpPr txBox="1">
                <a:spLocks noChangeArrowheads="1"/>
              </p:cNvSpPr>
              <p:nvPr/>
            </p:nvSpPr>
            <p:spPr bwMode="auto">
              <a:xfrm>
                <a:off x="5029200" y="2300645"/>
                <a:ext cx="1676400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400" i="1" dirty="0"/>
                  <a:t>Assessment of learning outcomes</a:t>
                </a:r>
              </a:p>
            </p:txBody>
          </p:sp>
          <p:sp>
            <p:nvSpPr>
              <p:cNvPr id="13335" name="Line 27"/>
              <p:cNvSpPr>
                <a:spLocks noChangeShapeType="1"/>
              </p:cNvSpPr>
              <p:nvPr/>
            </p:nvSpPr>
            <p:spPr bwMode="auto">
              <a:xfrm flipV="1">
                <a:off x="5867400" y="4114800"/>
                <a:ext cx="0" cy="685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36" name="Line 29"/>
              <p:cNvSpPr>
                <a:spLocks noChangeShapeType="1"/>
              </p:cNvSpPr>
              <p:nvPr/>
            </p:nvSpPr>
            <p:spPr bwMode="auto">
              <a:xfrm flipV="1">
                <a:off x="2971800" y="4114800"/>
                <a:ext cx="0" cy="685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37" name="Line 30"/>
              <p:cNvSpPr>
                <a:spLocks noChangeShapeType="1"/>
              </p:cNvSpPr>
              <p:nvPr/>
            </p:nvSpPr>
            <p:spPr bwMode="auto">
              <a:xfrm flipV="1">
                <a:off x="5867400" y="2895600"/>
                <a:ext cx="0" cy="685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38" name="Line 32"/>
              <p:cNvSpPr>
                <a:spLocks noChangeShapeType="1"/>
              </p:cNvSpPr>
              <p:nvPr/>
            </p:nvSpPr>
            <p:spPr bwMode="auto">
              <a:xfrm flipV="1">
                <a:off x="2971800" y="2895600"/>
                <a:ext cx="0" cy="685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39" name="Text Box 28"/>
              <p:cNvSpPr txBox="1">
                <a:spLocks noChangeArrowheads="1"/>
              </p:cNvSpPr>
              <p:nvPr/>
            </p:nvSpPr>
            <p:spPr bwMode="auto">
              <a:xfrm>
                <a:off x="7467600" y="3505200"/>
                <a:ext cx="1295400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400" b="1" dirty="0"/>
                  <a:t>Continual Improvements</a:t>
                </a:r>
              </a:p>
            </p:txBody>
          </p:sp>
          <p:sp>
            <p:nvSpPr>
              <p:cNvPr id="13340" name="Line 34"/>
              <p:cNvSpPr>
                <a:spLocks noChangeShapeType="1"/>
              </p:cNvSpPr>
              <p:nvPr/>
            </p:nvSpPr>
            <p:spPr bwMode="auto">
              <a:xfrm flipV="1">
                <a:off x="8001000" y="1524000"/>
                <a:ext cx="0" cy="2057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41" name="Line 35"/>
              <p:cNvSpPr>
                <a:spLocks noChangeShapeType="1"/>
              </p:cNvSpPr>
              <p:nvPr/>
            </p:nvSpPr>
            <p:spPr bwMode="auto">
              <a:xfrm flipH="1">
                <a:off x="2362200" y="1524000"/>
                <a:ext cx="5638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42" name="Line 36"/>
              <p:cNvSpPr>
                <a:spLocks noChangeShapeType="1"/>
              </p:cNvSpPr>
              <p:nvPr/>
            </p:nvSpPr>
            <p:spPr bwMode="auto">
              <a:xfrm>
                <a:off x="2362200" y="1524000"/>
                <a:ext cx="0" cy="1295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1" name="TextBox 31"/>
              <p:cNvSpPr txBox="1">
                <a:spLocks noChangeArrowheads="1"/>
              </p:cNvSpPr>
              <p:nvPr/>
            </p:nvSpPr>
            <p:spPr bwMode="auto">
              <a:xfrm>
                <a:off x="3886200" y="5029200"/>
                <a:ext cx="129540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200" i="1" dirty="0" smtClean="0"/>
                  <a:t>(Pre) Knowledge survey</a:t>
                </a:r>
                <a:endParaRPr lang="en-US" sz="1200" i="1" dirty="0"/>
              </a:p>
            </p:txBody>
          </p:sp>
          <p:sp>
            <p:nvSpPr>
              <p:cNvPr id="32" name="TextBox 31"/>
              <p:cNvSpPr txBox="1">
                <a:spLocks noChangeArrowheads="1"/>
              </p:cNvSpPr>
              <p:nvPr/>
            </p:nvSpPr>
            <p:spPr bwMode="auto">
              <a:xfrm>
                <a:off x="5257800" y="5029200"/>
                <a:ext cx="144780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200" i="1" dirty="0" smtClean="0"/>
                  <a:t>(Post) Knowledge survey</a:t>
                </a:r>
                <a:endParaRPr lang="en-US" sz="1200" i="1" dirty="0"/>
              </a:p>
            </p:txBody>
          </p:sp>
          <p:sp>
            <p:nvSpPr>
              <p:cNvPr id="33" name="TextBox 33"/>
              <p:cNvSpPr txBox="1">
                <a:spLocks noChangeArrowheads="1"/>
              </p:cNvSpPr>
              <p:nvPr/>
            </p:nvSpPr>
            <p:spPr bwMode="auto">
              <a:xfrm>
                <a:off x="6819900" y="4955998"/>
                <a:ext cx="1447800" cy="6001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200" i="1" dirty="0" smtClean="0"/>
                  <a:t>Grade: end of semester</a:t>
                </a:r>
                <a:endParaRPr lang="en-US" sz="1200" i="1" dirty="0"/>
              </a:p>
              <a:p>
                <a:endParaRPr lang="en-US" sz="900" i="1" dirty="0"/>
              </a:p>
            </p:txBody>
          </p:sp>
          <p:cxnSp>
            <p:nvCxnSpPr>
              <p:cNvPr id="35" name="Straight Connector 34"/>
              <p:cNvCxnSpPr/>
              <p:nvPr/>
            </p:nvCxnSpPr>
            <p:spPr>
              <a:xfrm flipH="1" flipV="1">
                <a:off x="7033899" y="4533648"/>
                <a:ext cx="304802" cy="45496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TextBox 33"/>
              <p:cNvSpPr txBox="1">
                <a:spLocks noChangeArrowheads="1"/>
              </p:cNvSpPr>
              <p:nvPr/>
            </p:nvSpPr>
            <p:spPr bwMode="auto">
              <a:xfrm>
                <a:off x="4038600" y="4800600"/>
                <a:ext cx="990600" cy="4154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200" i="1" dirty="0"/>
                  <a:t>Formative</a:t>
                </a:r>
              </a:p>
              <a:p>
                <a:endParaRPr lang="en-US" sz="900" i="1" dirty="0"/>
              </a:p>
            </p:txBody>
          </p:sp>
          <p:sp>
            <p:nvSpPr>
              <p:cNvPr id="37" name="Line 27"/>
              <p:cNvSpPr>
                <a:spLocks noChangeShapeType="1"/>
              </p:cNvSpPr>
              <p:nvPr/>
            </p:nvSpPr>
            <p:spPr bwMode="auto">
              <a:xfrm flipV="1">
                <a:off x="4419600" y="4114800"/>
                <a:ext cx="0" cy="685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17" name="Text Box 9"/>
              <p:cNvSpPr txBox="1">
                <a:spLocks noChangeArrowheads="1"/>
              </p:cNvSpPr>
              <p:nvPr/>
            </p:nvSpPr>
            <p:spPr bwMode="auto">
              <a:xfrm>
                <a:off x="2988733" y="3352800"/>
                <a:ext cx="1430867" cy="6309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400" b="1" dirty="0"/>
                  <a:t>Course</a:t>
                </a:r>
              </a:p>
              <a:p>
                <a:pPr algn="ctr">
                  <a:spcBef>
                    <a:spcPct val="50000"/>
                  </a:spcBef>
                </a:pPr>
                <a:r>
                  <a:rPr lang="en-US" sz="1400" b="1" dirty="0"/>
                  <a:t>i</a:t>
                </a:r>
                <a:r>
                  <a:rPr lang="en-US" sz="1400" b="1" dirty="0" smtClean="0"/>
                  <a:t>mplementation</a:t>
                </a:r>
                <a:endParaRPr lang="en-US" sz="1400" b="1" dirty="0"/>
              </a:p>
            </p:txBody>
          </p:sp>
        </p:grpSp>
        <p:sp>
          <p:nvSpPr>
            <p:cNvPr id="41" name="Line 36"/>
            <p:cNvSpPr>
              <a:spLocks noChangeShapeType="1"/>
            </p:cNvSpPr>
            <p:nvPr/>
          </p:nvSpPr>
          <p:spPr bwMode="auto">
            <a:xfrm>
              <a:off x="3886200" y="1752600"/>
              <a:ext cx="0" cy="1295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40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94EFEC52-298E-423E-831D-9379CE82C549}" type="slidenum">
              <a:rPr lang="en-US" b="0" smtClean="0">
                <a:solidFill>
                  <a:schemeClr val="tx1"/>
                </a:solidFill>
              </a:rPr>
              <a:pPr/>
              <a:t>6</a:t>
            </a:fld>
            <a:endParaRPr lang="en-US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870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Real time example: course </a:t>
            </a:r>
            <a:r>
              <a:rPr lang="en-US" sz="3600" dirty="0"/>
              <a:t>level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8153400" cy="3048000"/>
          </a:xfr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sz="800" dirty="0"/>
          </a:p>
          <a:p>
            <a:pPr marL="0" indent="0" algn="ctr">
              <a:buNone/>
            </a:pPr>
            <a:r>
              <a:rPr lang="en-US" dirty="0" smtClean="0"/>
              <a:t>J101:  Introduction to Criminal Justice</a:t>
            </a:r>
          </a:p>
          <a:p>
            <a:pPr marL="0" indent="0" algn="ctr">
              <a:buNone/>
            </a:pPr>
            <a:endParaRPr lang="en-US" sz="800" dirty="0" smtClean="0"/>
          </a:p>
          <a:p>
            <a:pPr marL="0" indent="0" algn="ctr">
              <a:buNone/>
            </a:pPr>
            <a:r>
              <a:rPr lang="en-US" sz="1800" dirty="0"/>
              <a:t>School of Public and Environmental </a:t>
            </a:r>
            <a:r>
              <a:rPr lang="en-US" sz="1800" dirty="0" smtClean="0"/>
              <a:t>Affairs</a:t>
            </a:r>
          </a:p>
          <a:p>
            <a:pPr marL="0" indent="0" algn="ctr">
              <a:buNone/>
            </a:pPr>
            <a:r>
              <a:rPr lang="en-US" sz="1800" dirty="0" smtClean="0"/>
              <a:t>Crystal A. Garcia, Ph.D.</a:t>
            </a:r>
            <a:endParaRPr lang="en-US" sz="1800" dirty="0"/>
          </a:p>
          <a:p>
            <a:pPr marL="0" indent="0" algn="ctr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4EFEC52-298E-423E-831D-9379CE82C549}" type="slidenum">
              <a:rPr lang="en-US" smtClean="0">
                <a:solidFill>
                  <a:schemeClr val="tx1"/>
                </a:solidFill>
              </a:rPr>
              <a:pPr/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180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0" y="-30163"/>
            <a:ext cx="3810000" cy="563563"/>
          </a:xfrm>
        </p:spPr>
        <p:txBody>
          <a:bodyPr>
            <a:noAutofit/>
          </a:bodyPr>
          <a:lstStyle/>
          <a:p>
            <a:r>
              <a:rPr lang="en-US" sz="2000" dirty="0" smtClean="0"/>
              <a:t>J101 Document Model (Draft)</a:t>
            </a:r>
            <a:endParaRPr lang="en-US" sz="2000" dirty="0"/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152400" y="457200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000" b="1" dirty="0"/>
              <a:t>Course Purpose:</a:t>
            </a:r>
          </a:p>
        </p:txBody>
      </p:sp>
      <p:sp>
        <p:nvSpPr>
          <p:cNvPr id="36907" name="Text Box 43"/>
          <p:cNvSpPr txBox="1">
            <a:spLocks noChangeArrowheads="1"/>
          </p:cNvSpPr>
          <p:nvPr/>
        </p:nvSpPr>
        <p:spPr bwMode="auto">
          <a:xfrm>
            <a:off x="152400" y="2819400"/>
            <a:ext cx="1219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000" b="1" dirty="0">
                <a:solidFill>
                  <a:srgbClr val="C00000"/>
                </a:solidFill>
              </a:rPr>
              <a:t>Goals &amp; Objectives: ???</a:t>
            </a:r>
          </a:p>
        </p:txBody>
      </p:sp>
      <p:sp>
        <p:nvSpPr>
          <p:cNvPr id="36923" name="Text Box 59"/>
          <p:cNvSpPr txBox="1">
            <a:spLocks noChangeArrowheads="1"/>
          </p:cNvSpPr>
          <p:nvPr/>
        </p:nvSpPr>
        <p:spPr bwMode="auto">
          <a:xfrm>
            <a:off x="152400" y="3505200"/>
            <a:ext cx="1143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000" b="1" dirty="0"/>
              <a:t>Expectations &amp; Learning Outcomes</a:t>
            </a:r>
          </a:p>
        </p:txBody>
      </p:sp>
      <p:sp>
        <p:nvSpPr>
          <p:cNvPr id="36937" name="Text Box 73"/>
          <p:cNvSpPr txBox="1">
            <a:spLocks noChangeArrowheads="1"/>
          </p:cNvSpPr>
          <p:nvPr/>
        </p:nvSpPr>
        <p:spPr bwMode="auto">
          <a:xfrm>
            <a:off x="152400" y="6248400"/>
            <a:ext cx="1066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000" b="1" dirty="0">
                <a:solidFill>
                  <a:srgbClr val="C00000"/>
                </a:solidFill>
              </a:rPr>
              <a:t>Assumption:</a:t>
            </a:r>
          </a:p>
        </p:txBody>
      </p:sp>
      <p:sp>
        <p:nvSpPr>
          <p:cNvPr id="36950" name="Text Box 86"/>
          <p:cNvSpPr txBox="1">
            <a:spLocks noChangeArrowheads="1"/>
          </p:cNvSpPr>
          <p:nvPr/>
        </p:nvSpPr>
        <p:spPr bwMode="auto">
          <a:xfrm>
            <a:off x="2209800" y="6248400"/>
            <a:ext cx="533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200" dirty="0"/>
              <a:t>Student is on a quest to master a number of IUPUI’s Principles of Undergraduate Learning</a:t>
            </a:r>
          </a:p>
        </p:txBody>
      </p:sp>
      <p:sp>
        <p:nvSpPr>
          <p:cNvPr id="36951" name="Oval 87"/>
          <p:cNvSpPr>
            <a:spLocks noChangeArrowheads="1"/>
          </p:cNvSpPr>
          <p:nvPr/>
        </p:nvSpPr>
        <p:spPr bwMode="auto">
          <a:xfrm>
            <a:off x="2057400" y="6172200"/>
            <a:ext cx="57912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6973" name="Text Box 109"/>
          <p:cNvSpPr txBox="1">
            <a:spLocks noChangeArrowheads="1"/>
          </p:cNvSpPr>
          <p:nvPr/>
        </p:nvSpPr>
        <p:spPr bwMode="auto">
          <a:xfrm>
            <a:off x="152400" y="1066800"/>
            <a:ext cx="914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000" b="1" dirty="0"/>
              <a:t>Focus:</a:t>
            </a:r>
          </a:p>
        </p:txBody>
      </p:sp>
      <p:sp>
        <p:nvSpPr>
          <p:cNvPr id="36981" name="Text Box 117"/>
          <p:cNvSpPr txBox="1">
            <a:spLocks noChangeArrowheads="1"/>
          </p:cNvSpPr>
          <p:nvPr/>
        </p:nvSpPr>
        <p:spPr bwMode="auto">
          <a:xfrm>
            <a:off x="152400" y="1524000"/>
            <a:ext cx="914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000" b="1" dirty="0"/>
              <a:t>Issues:</a:t>
            </a:r>
          </a:p>
        </p:txBody>
      </p:sp>
      <p:sp>
        <p:nvSpPr>
          <p:cNvPr id="36982" name="Text Box 118"/>
          <p:cNvSpPr txBox="1">
            <a:spLocks noChangeArrowheads="1"/>
          </p:cNvSpPr>
          <p:nvPr/>
        </p:nvSpPr>
        <p:spPr bwMode="auto">
          <a:xfrm>
            <a:off x="152400" y="2133600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000" b="1" dirty="0"/>
              <a:t>Major Elements: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295400" y="609600"/>
            <a:ext cx="7162800" cy="2133600"/>
            <a:chOff x="1295400" y="533400"/>
            <a:chExt cx="7162800" cy="2133600"/>
          </a:xfrm>
        </p:grpSpPr>
        <p:sp>
          <p:nvSpPr>
            <p:cNvPr id="36869" name="Text Box 5"/>
            <p:cNvSpPr txBox="1">
              <a:spLocks noChangeArrowheads="1"/>
            </p:cNvSpPr>
            <p:nvPr/>
          </p:nvSpPr>
          <p:spPr bwMode="auto">
            <a:xfrm>
              <a:off x="2667000" y="533400"/>
              <a:ext cx="41148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dirty="0"/>
                <a:t>Introduce the criminal justice system of the United States</a:t>
              </a:r>
              <a:endParaRPr lang="en-US" sz="1200" i="1" dirty="0"/>
            </a:p>
          </p:txBody>
        </p:sp>
        <p:sp>
          <p:nvSpPr>
            <p:cNvPr id="36870" name="Text Box 6"/>
            <p:cNvSpPr txBox="1">
              <a:spLocks noChangeArrowheads="1"/>
            </p:cNvSpPr>
            <p:nvPr/>
          </p:nvSpPr>
          <p:spPr bwMode="auto">
            <a:xfrm>
              <a:off x="1371600" y="1371600"/>
              <a:ext cx="9906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dirty="0"/>
                <a:t>Theoretical Issues</a:t>
              </a:r>
            </a:p>
          </p:txBody>
        </p:sp>
        <p:sp>
          <p:nvSpPr>
            <p:cNvPr id="36871" name="Text Box 7"/>
            <p:cNvSpPr txBox="1">
              <a:spLocks noChangeArrowheads="1"/>
            </p:cNvSpPr>
            <p:nvPr/>
          </p:nvSpPr>
          <p:spPr bwMode="auto">
            <a:xfrm>
              <a:off x="2971800" y="1371600"/>
              <a:ext cx="9144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dirty="0"/>
                <a:t>Legal Issues</a:t>
              </a:r>
            </a:p>
          </p:txBody>
        </p:sp>
        <p:sp>
          <p:nvSpPr>
            <p:cNvPr id="36872" name="Text Box 8"/>
            <p:cNvSpPr txBox="1">
              <a:spLocks noChangeArrowheads="1"/>
            </p:cNvSpPr>
            <p:nvPr/>
          </p:nvSpPr>
          <p:spPr bwMode="auto">
            <a:xfrm>
              <a:off x="4191000" y="1371600"/>
              <a:ext cx="12192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dirty="0"/>
                <a:t>Practical Issues</a:t>
              </a:r>
            </a:p>
          </p:txBody>
        </p:sp>
        <p:sp>
          <p:nvSpPr>
            <p:cNvPr id="36873" name="Text Box 9"/>
            <p:cNvSpPr txBox="1">
              <a:spLocks noChangeArrowheads="1"/>
            </p:cNvSpPr>
            <p:nvPr/>
          </p:nvSpPr>
          <p:spPr bwMode="auto">
            <a:xfrm>
              <a:off x="7010400" y="1371600"/>
              <a:ext cx="14478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dirty="0"/>
                <a:t>Methodological Issues</a:t>
              </a:r>
            </a:p>
          </p:txBody>
        </p:sp>
        <p:sp>
          <p:nvSpPr>
            <p:cNvPr id="36895" name="Line 31"/>
            <p:cNvSpPr>
              <a:spLocks noChangeShapeType="1"/>
            </p:cNvSpPr>
            <p:nvPr/>
          </p:nvSpPr>
          <p:spPr bwMode="auto">
            <a:xfrm>
              <a:off x="1828800" y="1219200"/>
              <a:ext cx="5943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896" name="Rectangle 32"/>
            <p:cNvSpPr>
              <a:spLocks noChangeArrowheads="1"/>
            </p:cNvSpPr>
            <p:nvPr/>
          </p:nvSpPr>
          <p:spPr bwMode="auto">
            <a:xfrm>
              <a:off x="2667000" y="533400"/>
              <a:ext cx="41910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6897" name="Line 33"/>
            <p:cNvSpPr>
              <a:spLocks noChangeShapeType="1"/>
            </p:cNvSpPr>
            <p:nvPr/>
          </p:nvSpPr>
          <p:spPr bwMode="auto">
            <a:xfrm>
              <a:off x="4648200" y="8382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899" name="Text Box 35"/>
            <p:cNvSpPr txBox="1">
              <a:spLocks noChangeArrowheads="1"/>
            </p:cNvSpPr>
            <p:nvPr/>
          </p:nvSpPr>
          <p:spPr bwMode="auto">
            <a:xfrm>
              <a:off x="2895600" y="990600"/>
              <a:ext cx="4114800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00" b="1" dirty="0"/>
                <a:t>Issues surrounding the major elements of the criminal justice system :</a:t>
              </a:r>
            </a:p>
          </p:txBody>
        </p:sp>
        <p:sp>
          <p:nvSpPr>
            <p:cNvPr id="36901" name="Text Box 37"/>
            <p:cNvSpPr txBox="1">
              <a:spLocks noChangeArrowheads="1"/>
            </p:cNvSpPr>
            <p:nvPr/>
          </p:nvSpPr>
          <p:spPr bwMode="auto">
            <a:xfrm>
              <a:off x="2133600" y="2286000"/>
              <a:ext cx="8382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dirty="0"/>
                <a:t>Crime</a:t>
              </a:r>
              <a:endParaRPr lang="en-US" sz="900" dirty="0"/>
            </a:p>
          </p:txBody>
        </p:sp>
        <p:sp>
          <p:nvSpPr>
            <p:cNvPr id="36902" name="Text Box 38"/>
            <p:cNvSpPr txBox="1">
              <a:spLocks noChangeArrowheads="1"/>
            </p:cNvSpPr>
            <p:nvPr/>
          </p:nvSpPr>
          <p:spPr bwMode="auto">
            <a:xfrm>
              <a:off x="3733800" y="2286000"/>
              <a:ext cx="7620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dirty="0"/>
                <a:t>Police</a:t>
              </a:r>
              <a:endParaRPr lang="en-US" sz="900" dirty="0"/>
            </a:p>
          </p:txBody>
        </p:sp>
        <p:sp>
          <p:nvSpPr>
            <p:cNvPr id="36903" name="Text Box 39"/>
            <p:cNvSpPr txBox="1">
              <a:spLocks noChangeArrowheads="1"/>
            </p:cNvSpPr>
            <p:nvPr/>
          </p:nvSpPr>
          <p:spPr bwMode="auto">
            <a:xfrm>
              <a:off x="5105400" y="2286000"/>
              <a:ext cx="8382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dirty="0"/>
                <a:t>Courts</a:t>
              </a:r>
              <a:endParaRPr lang="en-US" sz="900" dirty="0"/>
            </a:p>
          </p:txBody>
        </p:sp>
        <p:sp>
          <p:nvSpPr>
            <p:cNvPr id="36905" name="Rectangle 41"/>
            <p:cNvSpPr>
              <a:spLocks noChangeArrowheads="1"/>
            </p:cNvSpPr>
            <p:nvPr/>
          </p:nvSpPr>
          <p:spPr bwMode="auto">
            <a:xfrm>
              <a:off x="2057400" y="2209800"/>
              <a:ext cx="9906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6959" name="Text Box 95"/>
            <p:cNvSpPr txBox="1">
              <a:spLocks noChangeArrowheads="1"/>
            </p:cNvSpPr>
            <p:nvPr/>
          </p:nvSpPr>
          <p:spPr bwMode="auto">
            <a:xfrm>
              <a:off x="5867400" y="1371600"/>
              <a:ext cx="9144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dirty="0"/>
                <a:t>Social Issues</a:t>
              </a:r>
            </a:p>
          </p:txBody>
        </p:sp>
        <p:sp>
          <p:nvSpPr>
            <p:cNvPr id="36972" name="Rectangle 108"/>
            <p:cNvSpPr>
              <a:spLocks noChangeArrowheads="1"/>
            </p:cNvSpPr>
            <p:nvPr/>
          </p:nvSpPr>
          <p:spPr bwMode="auto">
            <a:xfrm>
              <a:off x="1295400" y="1371600"/>
              <a:ext cx="10668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6974" name="Line 110"/>
            <p:cNvSpPr>
              <a:spLocks noChangeShapeType="1"/>
            </p:cNvSpPr>
            <p:nvPr/>
          </p:nvSpPr>
          <p:spPr bwMode="auto">
            <a:xfrm>
              <a:off x="1828800" y="12192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975" name="Line 111"/>
            <p:cNvSpPr>
              <a:spLocks noChangeShapeType="1"/>
            </p:cNvSpPr>
            <p:nvPr/>
          </p:nvSpPr>
          <p:spPr bwMode="auto">
            <a:xfrm>
              <a:off x="3429000" y="12192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976" name="Line 112"/>
            <p:cNvSpPr>
              <a:spLocks noChangeShapeType="1"/>
            </p:cNvSpPr>
            <p:nvPr/>
          </p:nvSpPr>
          <p:spPr bwMode="auto">
            <a:xfrm>
              <a:off x="4876800" y="12192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977" name="Line 113"/>
            <p:cNvSpPr>
              <a:spLocks noChangeShapeType="1"/>
            </p:cNvSpPr>
            <p:nvPr/>
          </p:nvSpPr>
          <p:spPr bwMode="auto">
            <a:xfrm>
              <a:off x="6324600" y="12192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978" name="Line 114"/>
            <p:cNvSpPr>
              <a:spLocks noChangeShapeType="1"/>
            </p:cNvSpPr>
            <p:nvPr/>
          </p:nvSpPr>
          <p:spPr bwMode="auto">
            <a:xfrm>
              <a:off x="7772400" y="12192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980" name="Text Box 116"/>
            <p:cNvSpPr txBox="1">
              <a:spLocks noChangeArrowheads="1"/>
            </p:cNvSpPr>
            <p:nvPr/>
          </p:nvSpPr>
          <p:spPr bwMode="auto">
            <a:xfrm>
              <a:off x="6553200" y="2286000"/>
              <a:ext cx="9906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dirty="0"/>
                <a:t>Corrections</a:t>
              </a:r>
              <a:endParaRPr lang="en-US" sz="900" dirty="0"/>
            </a:p>
          </p:txBody>
        </p:sp>
        <p:sp>
          <p:nvSpPr>
            <p:cNvPr id="36983" name="Rectangle 119"/>
            <p:cNvSpPr>
              <a:spLocks noChangeArrowheads="1"/>
            </p:cNvSpPr>
            <p:nvPr/>
          </p:nvSpPr>
          <p:spPr bwMode="auto">
            <a:xfrm>
              <a:off x="3581400" y="2209800"/>
              <a:ext cx="9906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6984" name="Rectangle 120"/>
            <p:cNvSpPr>
              <a:spLocks noChangeArrowheads="1"/>
            </p:cNvSpPr>
            <p:nvPr/>
          </p:nvSpPr>
          <p:spPr bwMode="auto">
            <a:xfrm>
              <a:off x="5029200" y="2209800"/>
              <a:ext cx="9906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6985" name="Rectangle 121"/>
            <p:cNvSpPr>
              <a:spLocks noChangeArrowheads="1"/>
            </p:cNvSpPr>
            <p:nvPr/>
          </p:nvSpPr>
          <p:spPr bwMode="auto">
            <a:xfrm>
              <a:off x="6553200" y="2209800"/>
              <a:ext cx="9906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6986" name="Rectangle 122"/>
            <p:cNvSpPr>
              <a:spLocks noChangeArrowheads="1"/>
            </p:cNvSpPr>
            <p:nvPr/>
          </p:nvSpPr>
          <p:spPr bwMode="auto">
            <a:xfrm>
              <a:off x="2819400" y="1371600"/>
              <a:ext cx="10668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6987" name="Rectangle 123"/>
            <p:cNvSpPr>
              <a:spLocks noChangeArrowheads="1"/>
            </p:cNvSpPr>
            <p:nvPr/>
          </p:nvSpPr>
          <p:spPr bwMode="auto">
            <a:xfrm>
              <a:off x="4267200" y="1371600"/>
              <a:ext cx="10668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6988" name="Rectangle 124"/>
            <p:cNvSpPr>
              <a:spLocks noChangeArrowheads="1"/>
            </p:cNvSpPr>
            <p:nvPr/>
          </p:nvSpPr>
          <p:spPr bwMode="auto">
            <a:xfrm>
              <a:off x="5715000" y="1371600"/>
              <a:ext cx="11430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6989" name="Rectangle 125"/>
            <p:cNvSpPr>
              <a:spLocks noChangeArrowheads="1"/>
            </p:cNvSpPr>
            <p:nvPr/>
          </p:nvSpPr>
          <p:spPr bwMode="auto">
            <a:xfrm>
              <a:off x="7162800" y="1371600"/>
              <a:ext cx="11430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6990" name="Line 126"/>
            <p:cNvSpPr>
              <a:spLocks noChangeShapeType="1"/>
            </p:cNvSpPr>
            <p:nvPr/>
          </p:nvSpPr>
          <p:spPr bwMode="auto">
            <a:xfrm>
              <a:off x="7772400" y="1905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991" name="Line 127"/>
            <p:cNvSpPr>
              <a:spLocks noChangeShapeType="1"/>
            </p:cNvSpPr>
            <p:nvPr/>
          </p:nvSpPr>
          <p:spPr bwMode="auto">
            <a:xfrm>
              <a:off x="6324600" y="1905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992" name="Line 128"/>
            <p:cNvSpPr>
              <a:spLocks noChangeShapeType="1"/>
            </p:cNvSpPr>
            <p:nvPr/>
          </p:nvSpPr>
          <p:spPr bwMode="auto">
            <a:xfrm>
              <a:off x="4876800" y="1905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993" name="Line 129"/>
            <p:cNvSpPr>
              <a:spLocks noChangeShapeType="1"/>
            </p:cNvSpPr>
            <p:nvPr/>
          </p:nvSpPr>
          <p:spPr bwMode="auto">
            <a:xfrm>
              <a:off x="3429000" y="1905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994" name="Line 130"/>
            <p:cNvSpPr>
              <a:spLocks noChangeShapeType="1"/>
            </p:cNvSpPr>
            <p:nvPr/>
          </p:nvSpPr>
          <p:spPr bwMode="auto">
            <a:xfrm>
              <a:off x="1828800" y="1905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995" name="Line 131"/>
            <p:cNvSpPr>
              <a:spLocks noChangeShapeType="1"/>
            </p:cNvSpPr>
            <p:nvPr/>
          </p:nvSpPr>
          <p:spPr bwMode="auto">
            <a:xfrm>
              <a:off x="1828800" y="2057400"/>
              <a:ext cx="5943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996" name="Line 132"/>
            <p:cNvSpPr>
              <a:spLocks noChangeShapeType="1"/>
            </p:cNvSpPr>
            <p:nvPr/>
          </p:nvSpPr>
          <p:spPr bwMode="auto">
            <a:xfrm>
              <a:off x="7010400" y="2057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997" name="Line 133"/>
            <p:cNvSpPr>
              <a:spLocks noChangeShapeType="1"/>
            </p:cNvSpPr>
            <p:nvPr/>
          </p:nvSpPr>
          <p:spPr bwMode="auto">
            <a:xfrm>
              <a:off x="5562600" y="2057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998" name="Line 134"/>
            <p:cNvSpPr>
              <a:spLocks noChangeShapeType="1"/>
            </p:cNvSpPr>
            <p:nvPr/>
          </p:nvSpPr>
          <p:spPr bwMode="auto">
            <a:xfrm>
              <a:off x="4114800" y="2057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999" name="Line 135"/>
            <p:cNvSpPr>
              <a:spLocks noChangeShapeType="1"/>
            </p:cNvSpPr>
            <p:nvPr/>
          </p:nvSpPr>
          <p:spPr bwMode="auto">
            <a:xfrm>
              <a:off x="2590800" y="2057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37000" name="Text Box 136"/>
          <p:cNvSpPr txBox="1">
            <a:spLocks noChangeArrowheads="1"/>
          </p:cNvSpPr>
          <p:nvPr/>
        </p:nvSpPr>
        <p:spPr bwMode="auto">
          <a:xfrm>
            <a:off x="1447800" y="3505200"/>
            <a:ext cx="3352800" cy="2570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/>
              <a:t>1)</a:t>
            </a:r>
            <a:r>
              <a:rPr lang="en-US" sz="1200" dirty="0"/>
              <a:t> explain what crime is and how it is measured; 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2) </a:t>
            </a:r>
            <a:r>
              <a:rPr lang="en-US" sz="1200" dirty="0"/>
              <a:t>discuss current crime trends and patterns; 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3) </a:t>
            </a:r>
            <a:r>
              <a:rPr lang="en-US" sz="1200" dirty="0"/>
              <a:t>identify the major goals of the criminal justice system; 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4) </a:t>
            </a:r>
            <a:r>
              <a:rPr lang="en-US" sz="1200" dirty="0"/>
              <a:t>recognize the major branches of the system and how they function;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5)</a:t>
            </a:r>
            <a:r>
              <a:rPr lang="en-US" sz="1200" dirty="0"/>
              <a:t> Describe how the system has evolved over time; and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6)</a:t>
            </a:r>
            <a:r>
              <a:rPr lang="en-US" sz="1200" dirty="0"/>
              <a:t> Become somewhat proficient at debating current crime control strategies</a:t>
            </a:r>
          </a:p>
        </p:txBody>
      </p:sp>
      <p:sp>
        <p:nvSpPr>
          <p:cNvPr id="37002" name="Text Box 138"/>
          <p:cNvSpPr txBox="1">
            <a:spLocks noChangeArrowheads="1"/>
          </p:cNvSpPr>
          <p:nvPr/>
        </p:nvSpPr>
        <p:spPr bwMode="auto">
          <a:xfrm>
            <a:off x="5105400" y="3581400"/>
            <a:ext cx="3733800" cy="1657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/>
              <a:t>1)</a:t>
            </a:r>
            <a:r>
              <a:rPr lang="en-US" sz="1200" dirty="0"/>
              <a:t> Core communication and quantitative skills; 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2) </a:t>
            </a:r>
            <a:r>
              <a:rPr lang="en-US" sz="1200" dirty="0"/>
              <a:t>Critical thinking; 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3) </a:t>
            </a:r>
            <a:r>
              <a:rPr lang="en-US" sz="1200" dirty="0"/>
              <a:t>Integration and application of knowledge; 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4) </a:t>
            </a:r>
            <a:r>
              <a:rPr lang="en-US" sz="1200" dirty="0"/>
              <a:t>Intellectual depth, breadth, and adaptiveness;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5)</a:t>
            </a:r>
            <a:r>
              <a:rPr lang="en-US" sz="1200" dirty="0"/>
              <a:t> Understanding society and culture; and,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6)</a:t>
            </a:r>
            <a:r>
              <a:rPr lang="en-US" sz="1200" dirty="0"/>
              <a:t> Values and ethics</a:t>
            </a:r>
          </a:p>
        </p:txBody>
      </p:sp>
      <p:sp>
        <p:nvSpPr>
          <p:cNvPr id="37003" name="Text Box 139"/>
          <p:cNvSpPr txBox="1">
            <a:spLocks noChangeArrowheads="1"/>
          </p:cNvSpPr>
          <p:nvPr/>
        </p:nvSpPr>
        <p:spPr bwMode="auto">
          <a:xfrm>
            <a:off x="1676400" y="3276600"/>
            <a:ext cx="31242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000" b="1" dirty="0"/>
              <a:t>Student Expectations: Learning Outcomes</a:t>
            </a:r>
          </a:p>
        </p:txBody>
      </p:sp>
      <p:sp>
        <p:nvSpPr>
          <p:cNvPr id="37004" name="Text Box 140"/>
          <p:cNvSpPr txBox="1">
            <a:spLocks noChangeArrowheads="1"/>
          </p:cNvSpPr>
          <p:nvPr/>
        </p:nvSpPr>
        <p:spPr bwMode="auto">
          <a:xfrm>
            <a:off x="5791200" y="3352800"/>
            <a:ext cx="2209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000" b="1" dirty="0"/>
              <a:t>University Expectations: (PULs)</a:t>
            </a:r>
          </a:p>
        </p:txBody>
      </p:sp>
      <p:sp>
        <p:nvSpPr>
          <p:cNvPr id="37005" name="Line 141"/>
          <p:cNvSpPr>
            <a:spLocks noChangeShapeType="1"/>
          </p:cNvSpPr>
          <p:nvPr/>
        </p:nvSpPr>
        <p:spPr bwMode="auto">
          <a:xfrm>
            <a:off x="457200" y="838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7006" name="Line 142"/>
          <p:cNvSpPr>
            <a:spLocks noChangeShapeType="1"/>
          </p:cNvSpPr>
          <p:nvPr/>
        </p:nvSpPr>
        <p:spPr bwMode="auto">
          <a:xfrm>
            <a:off x="457200" y="1295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7007" name="Line 143"/>
          <p:cNvSpPr>
            <a:spLocks noChangeShapeType="1"/>
          </p:cNvSpPr>
          <p:nvPr/>
        </p:nvSpPr>
        <p:spPr bwMode="auto">
          <a:xfrm>
            <a:off x="457200" y="1828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7008" name="Line 144"/>
          <p:cNvSpPr>
            <a:spLocks noChangeShapeType="1"/>
          </p:cNvSpPr>
          <p:nvPr/>
        </p:nvSpPr>
        <p:spPr bwMode="auto">
          <a:xfrm>
            <a:off x="457200" y="2590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7009" name="Line 145"/>
          <p:cNvSpPr>
            <a:spLocks noChangeShapeType="1"/>
          </p:cNvSpPr>
          <p:nvPr/>
        </p:nvSpPr>
        <p:spPr bwMode="auto">
          <a:xfrm>
            <a:off x="457200" y="3276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0" y="6627168"/>
            <a:ext cx="169148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/>
              <a:t>Jacqueline H. Singh, MPP, </a:t>
            </a:r>
            <a:r>
              <a:rPr lang="en-US" sz="900" dirty="0" smtClean="0"/>
              <a:t>PhD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835479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76200"/>
            <a:ext cx="4876800" cy="563563"/>
          </a:xfrm>
        </p:spPr>
        <p:txBody>
          <a:bodyPr>
            <a:noAutofit/>
          </a:bodyPr>
          <a:lstStyle/>
          <a:p>
            <a:pPr eaLnBrk="1" hangingPunct="1"/>
            <a:r>
              <a:rPr lang="en-US" sz="2800" dirty="0" smtClean="0"/>
              <a:t>J101 Document Model (Draft)</a:t>
            </a: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09800" y="1524000"/>
            <a:ext cx="5257800" cy="19319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b="1" dirty="0"/>
              <a:t>you should be able to:</a:t>
            </a:r>
            <a:r>
              <a:rPr lang="en-US" sz="1200" dirty="0"/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US" sz="1200" b="1" dirty="0"/>
              <a:t>1)</a:t>
            </a:r>
            <a:r>
              <a:rPr lang="en-US" sz="1200" dirty="0"/>
              <a:t> explain what crime is and how it is measured; </a:t>
            </a:r>
          </a:p>
          <a:p>
            <a:pPr eaLnBrk="1" hangingPunct="1">
              <a:spcBef>
                <a:spcPct val="50000"/>
              </a:spcBef>
            </a:pPr>
            <a:r>
              <a:rPr lang="en-US" sz="1200" b="1" dirty="0"/>
              <a:t>2) </a:t>
            </a:r>
            <a:r>
              <a:rPr lang="en-US" sz="1200" dirty="0"/>
              <a:t>discuss current crime trends and patterns; </a:t>
            </a:r>
          </a:p>
          <a:p>
            <a:pPr eaLnBrk="1" hangingPunct="1">
              <a:spcBef>
                <a:spcPct val="50000"/>
              </a:spcBef>
            </a:pPr>
            <a:r>
              <a:rPr lang="en-US" sz="1200" b="1" dirty="0"/>
              <a:t>3) </a:t>
            </a:r>
            <a:r>
              <a:rPr lang="en-US" sz="1200" dirty="0"/>
              <a:t>identify the major goals of the criminal justice system; </a:t>
            </a:r>
          </a:p>
          <a:p>
            <a:pPr eaLnBrk="1" hangingPunct="1">
              <a:spcBef>
                <a:spcPct val="50000"/>
              </a:spcBef>
            </a:pPr>
            <a:r>
              <a:rPr lang="en-US" sz="1200" b="1" dirty="0"/>
              <a:t>4) </a:t>
            </a:r>
            <a:r>
              <a:rPr lang="en-US" sz="1200" dirty="0"/>
              <a:t>recognize the major branches of the system and how they function;</a:t>
            </a:r>
          </a:p>
          <a:p>
            <a:pPr eaLnBrk="1" hangingPunct="1">
              <a:spcBef>
                <a:spcPct val="50000"/>
              </a:spcBef>
            </a:pPr>
            <a:r>
              <a:rPr lang="en-US" sz="1200" b="1" dirty="0"/>
              <a:t>5)</a:t>
            </a:r>
            <a:r>
              <a:rPr lang="en-US" sz="1200" dirty="0"/>
              <a:t> Describe how the system has evolved over time; and</a:t>
            </a:r>
          </a:p>
          <a:p>
            <a:pPr eaLnBrk="1" hangingPunct="1">
              <a:spcBef>
                <a:spcPct val="50000"/>
              </a:spcBef>
            </a:pPr>
            <a:r>
              <a:rPr lang="en-US" sz="1200" b="1" dirty="0"/>
              <a:t>6)</a:t>
            </a:r>
            <a:r>
              <a:rPr lang="en-US" sz="1200" dirty="0"/>
              <a:t> Become somewhat proficient at debating current crime control strategies</a:t>
            </a:r>
          </a:p>
        </p:txBody>
      </p:sp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4648200" y="1219200"/>
            <a:ext cx="685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dirty="0"/>
              <a:t>then</a:t>
            </a:r>
          </a:p>
        </p:txBody>
      </p:sp>
      <p:sp>
        <p:nvSpPr>
          <p:cNvPr id="2053" name="Text Box 8"/>
          <p:cNvSpPr txBox="1">
            <a:spLocks noChangeArrowheads="1"/>
          </p:cNvSpPr>
          <p:nvPr/>
        </p:nvSpPr>
        <p:spPr bwMode="auto">
          <a:xfrm>
            <a:off x="1828800" y="3939570"/>
            <a:ext cx="5029200" cy="7848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dirty="0"/>
              <a:t>you will get this:</a:t>
            </a:r>
          </a:p>
          <a:p>
            <a:pPr eaLnBrk="1" hangingPunct="1">
              <a:spcBef>
                <a:spcPct val="50000"/>
              </a:spcBef>
            </a:pPr>
            <a:r>
              <a:rPr lang="en-US" sz="1400" dirty="0"/>
              <a:t>1)</a:t>
            </a:r>
            <a:r>
              <a:rPr lang="en-US" sz="1000" dirty="0"/>
              <a:t> </a:t>
            </a:r>
            <a:r>
              <a:rPr lang="en-US" sz="1400" dirty="0"/>
              <a:t>Final course grade </a:t>
            </a:r>
            <a:r>
              <a:rPr lang="en-US" sz="1800" dirty="0"/>
              <a:t>(?)</a:t>
            </a:r>
            <a:r>
              <a:rPr lang="en-US" sz="1400" dirty="0"/>
              <a:t> </a:t>
            </a:r>
            <a:r>
              <a:rPr lang="en-US" sz="900" dirty="0"/>
              <a:t>(Reflective of student learning, knowledge, skills, etc.)</a:t>
            </a:r>
          </a:p>
        </p:txBody>
      </p:sp>
      <p:sp>
        <p:nvSpPr>
          <p:cNvPr id="2054" name="Text Box 9"/>
          <p:cNvSpPr txBox="1">
            <a:spLocks noChangeArrowheads="1"/>
          </p:cNvSpPr>
          <p:nvPr/>
        </p:nvSpPr>
        <p:spPr bwMode="auto">
          <a:xfrm>
            <a:off x="4648200" y="3581400"/>
            <a:ext cx="609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dirty="0"/>
              <a:t>and</a:t>
            </a:r>
          </a:p>
        </p:txBody>
      </p:sp>
      <p:sp>
        <p:nvSpPr>
          <p:cNvPr id="2055" name="Text Box 13"/>
          <p:cNvSpPr txBox="1">
            <a:spLocks noChangeArrowheads="1"/>
          </p:cNvSpPr>
          <p:nvPr/>
        </p:nvSpPr>
        <p:spPr bwMode="auto">
          <a:xfrm>
            <a:off x="152400" y="1143000"/>
            <a:ext cx="12954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dirty="0"/>
              <a:t>Resources/Activities</a:t>
            </a:r>
          </a:p>
        </p:txBody>
      </p:sp>
      <p:sp>
        <p:nvSpPr>
          <p:cNvPr id="2056" name="Text Box 14"/>
          <p:cNvSpPr txBox="1">
            <a:spLocks noChangeArrowheads="1"/>
          </p:cNvSpPr>
          <p:nvPr/>
        </p:nvSpPr>
        <p:spPr bwMode="auto">
          <a:xfrm>
            <a:off x="228600" y="2209800"/>
            <a:ext cx="12954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dirty="0"/>
              <a:t>Goals &amp; Objectives</a:t>
            </a:r>
          </a:p>
        </p:txBody>
      </p:sp>
      <p:sp>
        <p:nvSpPr>
          <p:cNvPr id="2057" name="Text Box 15"/>
          <p:cNvSpPr txBox="1">
            <a:spLocks noChangeArrowheads="1"/>
          </p:cNvSpPr>
          <p:nvPr/>
        </p:nvSpPr>
        <p:spPr bwMode="auto">
          <a:xfrm>
            <a:off x="152400" y="3733800"/>
            <a:ext cx="1447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dirty="0"/>
              <a:t>Outcome (s)</a:t>
            </a:r>
          </a:p>
        </p:txBody>
      </p:sp>
      <p:sp>
        <p:nvSpPr>
          <p:cNvPr id="2058" name="Line 17"/>
          <p:cNvSpPr>
            <a:spLocks noChangeShapeType="1"/>
          </p:cNvSpPr>
          <p:nvPr/>
        </p:nvSpPr>
        <p:spPr bwMode="auto">
          <a:xfrm>
            <a:off x="609600" y="2971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059" name="Text Box 19"/>
          <p:cNvSpPr txBox="1">
            <a:spLocks noChangeArrowheads="1"/>
          </p:cNvSpPr>
          <p:nvPr/>
        </p:nvSpPr>
        <p:spPr bwMode="auto">
          <a:xfrm>
            <a:off x="304800" y="4114800"/>
            <a:ext cx="17526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b="1" dirty="0"/>
              <a:t>Initial</a:t>
            </a:r>
          </a:p>
          <a:p>
            <a:pPr eaLnBrk="1" hangingPunct="1">
              <a:spcBef>
                <a:spcPct val="50000"/>
              </a:spcBef>
            </a:pPr>
            <a:r>
              <a:rPr lang="en-US" sz="800" dirty="0"/>
              <a:t>(PUL’s, Bloom’s Taxonomy, Kirkpatrick’s Level II, )</a:t>
            </a:r>
          </a:p>
        </p:txBody>
      </p:sp>
      <p:sp>
        <p:nvSpPr>
          <p:cNvPr id="2061" name="Text Box 21"/>
          <p:cNvSpPr txBox="1">
            <a:spLocks noChangeArrowheads="1"/>
          </p:cNvSpPr>
          <p:nvPr/>
        </p:nvSpPr>
        <p:spPr bwMode="auto">
          <a:xfrm>
            <a:off x="1828800" y="838200"/>
            <a:ext cx="64008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 b="1" dirty="0"/>
              <a:t>If </a:t>
            </a:r>
            <a:r>
              <a:rPr lang="en-US" sz="1800" dirty="0"/>
              <a:t>you enroll in: </a:t>
            </a:r>
            <a:r>
              <a:rPr lang="en-US" sz="1400" dirty="0"/>
              <a:t>J101 The American Criminal Justice System, </a:t>
            </a:r>
            <a:r>
              <a:rPr lang="en-US" sz="1400" i="1" dirty="0"/>
              <a:t>as</a:t>
            </a:r>
            <a:r>
              <a:rPr lang="en-US" sz="1400" dirty="0"/>
              <a:t> </a:t>
            </a:r>
            <a:r>
              <a:rPr lang="en-US" sz="1400" i="1" dirty="0"/>
              <a:t>designed</a:t>
            </a:r>
          </a:p>
        </p:txBody>
      </p:sp>
      <p:sp>
        <p:nvSpPr>
          <p:cNvPr id="2062" name="Text Box 32"/>
          <p:cNvSpPr txBox="1">
            <a:spLocks noChangeArrowheads="1"/>
          </p:cNvSpPr>
          <p:nvPr/>
        </p:nvSpPr>
        <p:spPr bwMode="auto">
          <a:xfrm>
            <a:off x="1828800" y="5029200"/>
            <a:ext cx="5486400" cy="695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dirty="0"/>
              <a:t>you will get this: (?)</a:t>
            </a:r>
          </a:p>
          <a:p>
            <a:pPr eaLnBrk="1" hangingPunct="1">
              <a:spcBef>
                <a:spcPct val="50000"/>
              </a:spcBef>
            </a:pPr>
            <a:r>
              <a:rPr lang="en-US" sz="1400" dirty="0"/>
              <a:t>1) Changes in behavior or </a:t>
            </a:r>
            <a:r>
              <a:rPr lang="en-US" sz="1400" i="1" dirty="0"/>
              <a:t>next steps</a:t>
            </a:r>
            <a:r>
              <a:rPr lang="en-US" sz="1400" dirty="0"/>
              <a:t> </a:t>
            </a:r>
            <a:r>
              <a:rPr lang="en-US" sz="900" dirty="0"/>
              <a:t>(i.e. action, decision-making, practices, etc.)</a:t>
            </a:r>
          </a:p>
        </p:txBody>
      </p:sp>
      <p:sp>
        <p:nvSpPr>
          <p:cNvPr id="2063" name="Text Box 33"/>
          <p:cNvSpPr txBox="1">
            <a:spLocks noChangeArrowheads="1"/>
          </p:cNvSpPr>
          <p:nvPr/>
        </p:nvSpPr>
        <p:spPr bwMode="auto">
          <a:xfrm>
            <a:off x="4648200" y="4724400"/>
            <a:ext cx="609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dirty="0"/>
              <a:t>and</a:t>
            </a:r>
          </a:p>
        </p:txBody>
      </p:sp>
      <p:sp>
        <p:nvSpPr>
          <p:cNvPr id="2064" name="Text Box 34"/>
          <p:cNvSpPr txBox="1">
            <a:spLocks noChangeArrowheads="1"/>
          </p:cNvSpPr>
          <p:nvPr/>
        </p:nvSpPr>
        <p:spPr bwMode="auto">
          <a:xfrm>
            <a:off x="1905000" y="6026150"/>
            <a:ext cx="6477000" cy="695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dirty="0"/>
              <a:t>you will get this: (?)</a:t>
            </a:r>
          </a:p>
          <a:p>
            <a:pPr eaLnBrk="1" hangingPunct="1">
              <a:spcBef>
                <a:spcPct val="50000"/>
              </a:spcBef>
            </a:pPr>
            <a:r>
              <a:rPr lang="en-US" sz="1400" dirty="0"/>
              <a:t>1) Outcome, result, impact </a:t>
            </a:r>
            <a:r>
              <a:rPr lang="en-US" sz="900" dirty="0"/>
              <a:t>(e.g. student’s desired condition, community/social/economic/civic condition, etc.)</a:t>
            </a:r>
          </a:p>
        </p:txBody>
      </p:sp>
      <p:sp>
        <p:nvSpPr>
          <p:cNvPr id="2065" name="Text Box 35"/>
          <p:cNvSpPr txBox="1">
            <a:spLocks noChangeArrowheads="1"/>
          </p:cNvSpPr>
          <p:nvPr/>
        </p:nvSpPr>
        <p:spPr bwMode="auto">
          <a:xfrm>
            <a:off x="4648200" y="5715000"/>
            <a:ext cx="609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dirty="0"/>
              <a:t>and</a:t>
            </a:r>
          </a:p>
        </p:txBody>
      </p:sp>
      <p:sp>
        <p:nvSpPr>
          <p:cNvPr id="2066" name="Text Box 36"/>
          <p:cNvSpPr txBox="1">
            <a:spLocks noChangeArrowheads="1"/>
          </p:cNvSpPr>
          <p:nvPr/>
        </p:nvSpPr>
        <p:spPr bwMode="auto">
          <a:xfrm>
            <a:off x="228600" y="5029200"/>
            <a:ext cx="152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b="1" dirty="0"/>
              <a:t>Intermediate</a:t>
            </a:r>
          </a:p>
          <a:p>
            <a:pPr eaLnBrk="1" hangingPunct="1">
              <a:spcBef>
                <a:spcPct val="50000"/>
              </a:spcBef>
            </a:pPr>
            <a:r>
              <a:rPr lang="en-US" sz="800" dirty="0"/>
              <a:t>(PUL’s, Bloom’s Taxonomy Kirkpatrick’s Level III,)</a:t>
            </a:r>
          </a:p>
        </p:txBody>
      </p:sp>
      <p:sp>
        <p:nvSpPr>
          <p:cNvPr id="2067" name="Text Box 37"/>
          <p:cNvSpPr txBox="1">
            <a:spLocks noChangeArrowheads="1"/>
          </p:cNvSpPr>
          <p:nvPr/>
        </p:nvSpPr>
        <p:spPr bwMode="auto">
          <a:xfrm>
            <a:off x="228600" y="5943600"/>
            <a:ext cx="1676400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b="1" dirty="0"/>
              <a:t>Longer-term</a:t>
            </a:r>
          </a:p>
          <a:p>
            <a:pPr eaLnBrk="1" hangingPunct="1">
              <a:spcBef>
                <a:spcPct val="50000"/>
              </a:spcBef>
            </a:pPr>
            <a:r>
              <a:rPr lang="en-US" sz="800" dirty="0"/>
              <a:t>(PUL’s, Bloom’s Taxonomy, Kirkpatrick’s Level IV, Mission Statement)</a:t>
            </a:r>
          </a:p>
        </p:txBody>
      </p:sp>
      <p:sp>
        <p:nvSpPr>
          <p:cNvPr id="2068" name="Line 38"/>
          <p:cNvSpPr>
            <a:spLocks noChangeShapeType="1"/>
          </p:cNvSpPr>
          <p:nvPr/>
        </p:nvSpPr>
        <p:spPr bwMode="auto">
          <a:xfrm>
            <a:off x="533400" y="4648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069" name="Line 39"/>
          <p:cNvSpPr>
            <a:spLocks noChangeShapeType="1"/>
          </p:cNvSpPr>
          <p:nvPr/>
        </p:nvSpPr>
        <p:spPr bwMode="auto">
          <a:xfrm>
            <a:off x="533400" y="5562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070" name="Line 40"/>
          <p:cNvSpPr>
            <a:spLocks noChangeShapeType="1"/>
          </p:cNvSpPr>
          <p:nvPr/>
        </p:nvSpPr>
        <p:spPr bwMode="auto">
          <a:xfrm>
            <a:off x="609600" y="1752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071" name="AutoShape 41"/>
          <p:cNvSpPr>
            <a:spLocks/>
          </p:cNvSpPr>
          <p:nvPr/>
        </p:nvSpPr>
        <p:spPr bwMode="auto">
          <a:xfrm>
            <a:off x="7543800" y="1447800"/>
            <a:ext cx="152400" cy="2133600"/>
          </a:xfrm>
          <a:prstGeom prst="rightBrace">
            <a:avLst>
              <a:gd name="adj1" fmla="val 11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72" name="Text Box 42"/>
          <p:cNvSpPr txBox="1">
            <a:spLocks noChangeArrowheads="1"/>
          </p:cNvSpPr>
          <p:nvPr/>
        </p:nvSpPr>
        <p:spPr bwMode="auto">
          <a:xfrm>
            <a:off x="7696200" y="2057400"/>
            <a:ext cx="14478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b="1" dirty="0"/>
              <a:t>Student Expectations: Learning Outcomes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-26350" y="6646863"/>
            <a:ext cx="169148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/>
              <a:t>Jacqueline H. Singh, MPP, </a:t>
            </a:r>
            <a:r>
              <a:rPr lang="en-US" sz="900" dirty="0" smtClean="0"/>
              <a:t>PhD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804765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Leveraging Evaluability Assessment in Higher Education Settings: &amp;#x0D;&amp;#x0A;A Diagnostic Tool to Improve Learning Interventio&quot;/&gt;&lt;property id=&quot;20303&quot; value=&quot;-1&quot;/&gt;&lt;property id=&quot;20307&quot; value=&quot;261&quot;/&gt;&lt;/object&gt;&lt;object type=&quot;3&quot; unique_id=&quot;11510&quot;&gt;&lt;property id=&quot;20148&quot; value=&quot;5&quot;/&gt;&lt;property id=&quot;20300&quot; value=&quot;Slide 10 - &amp;quot;J101 Document Model (Final)&amp;quot;&quot;/&gt;&lt;property id=&quot;20303&quot; value=&quot;-1&quot;/&gt;&lt;property id=&quot;20307&quot; value=&quot;338&quot;/&gt;&lt;/object&gt;&lt;object type=&quot;3&quot; unique_id=&quot;11511&quot;&gt;&lt;property id=&quot;20148&quot; value=&quot;5&quot;/&gt;&lt;property id=&quot;20300&quot; value=&quot;Slide 12 - &amp;quot;J101 Document Model (Final)&amp;quot;&quot;/&gt;&lt;property id=&quot;20303&quot; value=&quot;-1&quot;/&gt;&lt;property id=&quot;20307&quot; value=&quot;339&quot;/&gt;&lt;/object&gt;&lt;object type=&quot;3&quot; unique_id=&quot;12759&quot;&gt;&lt;property id=&quot;20148&quot; value=&quot;5&quot;/&gt;&lt;property id=&quot;20300&quot; value=&quot;Slide 7 - &amp;quot;Real time example: course level &amp;quot;&quot;/&gt;&lt;property id=&quot;20303&quot; value=&quot;-1&quot;/&gt;&lt;property id=&quot;20307&quot; value=&quot;360&quot;/&gt;&lt;/object&gt;&lt;object type=&quot;3&quot; unique_id=&quot;13117&quot;&gt;&lt;property id=&quot;20148&quot; value=&quot;5&quot;/&gt;&lt;property id=&quot;20300&quot; value=&quot;Slide 2 - &amp;quot;Presenters&amp;quot;&quot;/&gt;&lt;property id=&quot;20303&quot; value=&quot;-1&quot;/&gt;&lt;property id=&quot;20307&quot; value=&quot;365&quot;/&gt;&lt;/object&gt;&lt;object type=&quot;3&quot; unique_id=&quot;15011&quot;&gt;&lt;property id=&quot;20148&quot; value=&quot;5&quot;/&gt;&lt;property id=&quot;20300&quot; value=&quot;Slide 13 - &amp;quot;J101 alignment&amp;quot;&quot;/&gt;&lt;property id=&quot;20303&quot; value=&quot;-1&quot;/&gt;&lt;property id=&quot;20307&quot; value=&quot;386&quot;/&gt;&lt;/object&gt;&lt;object type=&quot;3&quot; unique_id=&quot;16977&quot;&gt;&lt;property id=&quot;20148&quot; value=&quot;5&quot;/&gt;&lt;property id=&quot;20300&quot; value=&quot;Slide 8 - &amp;quot;J101 Document Model (Draft)&amp;quot;&quot;/&gt;&lt;property id=&quot;20307&quot; value=&quot;424&quot;/&gt;&lt;/object&gt;&lt;object type=&quot;3&quot; unique_id=&quot;16979&quot;&gt;&lt;property id=&quot;20148&quot; value=&quot;5&quot;/&gt;&lt;property id=&quot;20300&quot; value=&quot;Slide 9 - &amp;quot;J101 Document Model (Draft)&amp;quot;&quot;/&gt;&lt;property id=&quot;20307&quot; value=&quot;426&quot;/&gt;&lt;/object&gt;&lt;object type=&quot;3&quot; unique_id=&quot;16981&quot;&gt;&lt;property id=&quot;20148&quot; value=&quot;5&quot;/&gt;&lt;property id=&quot;20300&quot; value=&quot;Slide 11 - &amp;quot;J101 Document Model (Draft)&amp;quot;&quot;/&gt;&lt;property id=&quot;20307&quot; value=&quot;428&quot;/&gt;&lt;/object&gt;&lt;object type=&quot;3&quot; unique_id=&quot;17075&quot;&gt;&lt;property id=&quot;20148&quot; value=&quot;5&quot;/&gt;&lt;property id=&quot;20300&quot; value=&quot;Slide 6 - &amp;quot;*Conceptual framework: course context&amp;quot;&quot;/&gt;&lt;property id=&quot;20307&quot; value=&quot;431&quot;/&gt;&lt;/object&gt;&lt;object type=&quot;3&quot; unique_id=&quot;17405&quot;&gt;&lt;property id=&quot;20148&quot; value=&quot;5&quot;/&gt;&lt;property id=&quot;20300&quot; value=&quot;Slide 5 - &amp;quot;*Front-end evaluation planning&amp;quot;&quot;/&gt;&lt;property id=&quot;20307&quot; value=&quot;435&quot;/&gt;&lt;/object&gt;&lt;object type=&quot;3&quot; unique_id=&quot;18499&quot;&gt;&lt;property id=&quot;20148&quot; value=&quot;5&quot;/&gt;&lt;property id=&quot;20300&quot; value=&quot;Slide 19 - &amp;quot;References&amp;quot;&quot;/&gt;&lt;property id=&quot;20307&quot; value=&quot;449&quot;/&gt;&lt;/object&gt;&lt;object type=&quot;3&quot; unique_id=&quot;20931&quot;&gt;&lt;property id=&quot;20148&quot; value=&quot;5&quot;/&gt;&lt;property id=&quot;20300&quot; value=&quot;Slide 16 - &amp;quot;Course components template&amp;quot;&quot;/&gt;&lt;property id=&quot;20307&quot; value=&quot;474&quot;/&gt;&lt;/object&gt;&lt;object type=&quot;3&quot; unique_id=&quot;21649&quot;&gt;&lt;property id=&quot;20148&quot; value=&quot;5&quot;/&gt;&lt;property id=&quot;20300&quot; value=&quot;Slide 3 - &amp;quot;Demonstration objectives&amp;quot;&quot;/&gt;&lt;property id=&quot;20307&quot; value=&quot;489&quot;/&gt;&lt;/object&gt;&lt;object type=&quot;3&quot; unique_id=&quot;21653&quot;&gt;&lt;property id=&quot;20148&quot; value=&quot;5&quot;/&gt;&lt;property id=&quot;20300&quot; value=&quot;Slide 18 - &amp;quot;KSA: course level alignment&amp;quot;&quot;/&gt;&lt;property id=&quot;20307&quot; value=&quot;491&quot;/&gt;&lt;/object&gt;&lt;object type=&quot;3&quot; unique_id=&quot;22273&quot;&gt;&lt;property id=&quot;20148&quot; value=&quot;5&quot;/&gt;&lt;property id=&quot;20300&quot; value=&quot;Slide 14&quot;/&gt;&lt;property id=&quot;20307&quot; value=&quot;492&quot;/&gt;&lt;/object&gt;&lt;object type=&quot;3&quot; unique_id=&quot;23690&quot;&gt;&lt;property id=&quot;20148&quot; value=&quot;5&quot;/&gt;&lt;property id=&quot;20300&quot; value=&quot;Slide 15 - &amp;quot;If-then template&amp;quot;&quot;/&gt;&lt;property id=&quot;20307&quot; value=&quot;495&quot;/&gt;&lt;/object&gt;&lt;object type=&quot;3&quot; unique_id=&quot;24683&quot;&gt;&lt;property id=&quot;20148&quot; value=&quot;5&quot;/&gt;&lt;property id=&quot;20300&quot; value=&quot;Slide 17&quot;/&gt;&lt;property id=&quot;20307&quot; value=&quot;497&quot;/&gt;&lt;/object&gt;&lt;object type=&quot;3&quot; unique_id=&quot;24685&quot;&gt;&lt;property id=&quot;20148&quot; value=&quot;5&quot;/&gt;&lt;property id=&quot;20300&quot; value=&quot;Slide 4 - &amp;quot;Session agenda&amp;quot;&quot;/&gt;&lt;property id=&quot;20307&quot; value=&quot;498&quot;/&gt;&lt;/object&gt;&lt;/object&gt;&lt;object type=&quot;4&quot; unique_id=&quot;16443&quot;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ustom 3">
      <a:dk1>
        <a:sysClr val="windowText" lastClr="000000"/>
      </a:dk1>
      <a:lt1>
        <a:srgbClr val="FFFFFF"/>
      </a:lt1>
      <a:dk2>
        <a:srgbClr val="17365D"/>
      </a:dk2>
      <a:lt2>
        <a:srgbClr val="FFFFFF"/>
      </a:lt2>
      <a:accent1>
        <a:srgbClr val="7F7F7F"/>
      </a:accent1>
      <a:accent2>
        <a:srgbClr val="4A1B19"/>
      </a:accent2>
      <a:accent3>
        <a:srgbClr val="9BBB59"/>
      </a:accent3>
      <a:accent4>
        <a:srgbClr val="8064A2"/>
      </a:accent4>
      <a:accent5>
        <a:srgbClr val="17365D"/>
      </a:accent5>
      <a:accent6>
        <a:srgbClr val="285FA4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5867</TotalTime>
  <Words>3036</Words>
  <Application>Microsoft Office PowerPoint</Application>
  <PresentationFormat>On-screen Show (4:3)</PresentationFormat>
  <Paragraphs>541</Paragraphs>
  <Slides>19</Slides>
  <Notes>19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Median</vt:lpstr>
      <vt:lpstr>Office Theme</vt:lpstr>
      <vt:lpstr>Worksheet</vt:lpstr>
      <vt:lpstr>Leveraging Evaluability Assessment in Higher Education Settings:  A Diagnostic Tool to Improve Learning Interventions and Make Evaluation Studies More Usable </vt:lpstr>
      <vt:lpstr>Presenters</vt:lpstr>
      <vt:lpstr>Demonstration objectives</vt:lpstr>
      <vt:lpstr>Session agenda</vt:lpstr>
      <vt:lpstr>*Front-end evaluation planning</vt:lpstr>
      <vt:lpstr>*Conceptual framework: course context</vt:lpstr>
      <vt:lpstr>Real time example: course level </vt:lpstr>
      <vt:lpstr>J101 Document Model (Draft)</vt:lpstr>
      <vt:lpstr>J101 Document Model (Draft)</vt:lpstr>
      <vt:lpstr>J101 Document Model (Final)</vt:lpstr>
      <vt:lpstr>J101 Document Model (Draft)</vt:lpstr>
      <vt:lpstr>J101 Document Model (Final)</vt:lpstr>
      <vt:lpstr>J101 alignment</vt:lpstr>
      <vt:lpstr>PowerPoint Presentation</vt:lpstr>
      <vt:lpstr>If-then template</vt:lpstr>
      <vt:lpstr>Course components template</vt:lpstr>
      <vt:lpstr>PowerPoint Presentation</vt:lpstr>
      <vt:lpstr>KSA: course level alignment</vt:lpstr>
      <vt:lpstr>References</vt:lpstr>
    </vt:vector>
  </TitlesOfParts>
  <Company>Indiana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• Evaluability Assessment: A Process to Examine Online Learning Interventions and Make Evaluation Studies More Usable</dc:title>
  <dc:creator>Jacqueline Singh</dc:creator>
  <cp:lastModifiedBy>Jacqueline Singh</cp:lastModifiedBy>
  <cp:revision>391</cp:revision>
  <cp:lastPrinted>2012-10-04T14:54:07Z</cp:lastPrinted>
  <dcterms:created xsi:type="dcterms:W3CDTF">2012-07-27T17:40:09Z</dcterms:created>
  <dcterms:modified xsi:type="dcterms:W3CDTF">2012-10-18T13:46:06Z</dcterms:modified>
</cp:coreProperties>
</file>