
<file path=[Content_Types].xml><?xml version="1.0" encoding="utf-8"?>
<Types xmlns="http://schemas.openxmlformats.org/package/2006/content-types">
  <Override PartName="/ppt/slides/slide41.xml" ContentType="application/vnd.openxmlformats-officedocument.presentationml.slide+xml"/>
  <Override PartName="/ppt/slideLayouts/slideLayout4.xml" ContentType="application/vnd.openxmlformats-officedocument.presentationml.slideLayout+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28.xml" ContentType="application/vnd.openxmlformats-officedocument.presentationml.slide+xml"/>
  <Override PartName="/ppt/slides/slide37.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5.xml" ContentType="application/vnd.openxmlformats-officedocument.presentationml.slideLayout+xml"/>
  <Override PartName="/ppt/theme/theme1.xml" ContentType="application/vnd.openxmlformats-officedocument.theme+xml"/>
  <Override PartName="/ppt/notesSlides/notesSlide2.xml" ContentType="application/vnd.openxmlformats-officedocument.presentationml.notesSlide+xml"/>
  <Override PartName="/ppt/slideLayouts/slideLayout24.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3.xml" ContentType="application/vnd.openxmlformats-officedocument.presentationml.slideLayout+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slideLayouts/slideLayout49.xml" ContentType="application/vnd.openxmlformats-officedocument.presentationml.slideLayout+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s/slide42.xml" ContentType="application/vnd.openxmlformats-officedocument.presentationml.slide+xml"/>
  <Override PartName="/ppt/notesSlides/notesSlide17.xml" ContentType="application/vnd.openxmlformats-officedocument.presentationml.notes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notesSlides/notesSlide46.xml" ContentType="application/vnd.openxmlformats-officedocument.presentationml.notesSlide+xml"/>
  <Override PartName="/ppt/slides/slide48.xml" ContentType="application/vnd.openxmlformats-officedocument.presentationml.slide+xml"/>
  <Override PartName="/ppt/tags/tag2.xml" ContentType="application/vnd.openxmlformats-officedocument.presentationml.tags+xml"/>
  <Override PartName="/ppt/slideLayouts/slideLayout16.xml" ContentType="application/vnd.openxmlformats-officedocument.presentationml.slideLayout+xml"/>
  <Override PartName="/ppt/theme/theme2.xml" ContentType="application/vnd.openxmlformats-officedocument.theme+xml"/>
  <Override PartName="/ppt/notesSlides/notesSlide3.xml" ContentType="application/vnd.openxmlformats-officedocument.presentationml.notesSlide+xml"/>
  <Override PartName="/ppt/slideLayouts/slideLayout25.xml" ContentType="application/vnd.openxmlformats-officedocument.presentationml.slideLayout+xml"/>
  <Default Extension="emf" ContentType="image/x-emf"/>
  <Override PartName="/ppt/slideLayouts/slideLayout35.xml" ContentType="application/vnd.openxmlformats-officedocument.presentationml.slideLayout+xml"/>
  <Override PartName="/ppt/slideLayouts/slideLayout44.xml" ContentType="application/vnd.openxmlformats-officedocument.presentationml.slideLayout+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slideMasters/slideMaster3.xml" ContentType="application/vnd.openxmlformats-officedocument.presentationml.slideMaster+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notesSlides/notesSlide41.xml" ContentType="application/vnd.openxmlformats-officedocument.presentationml.notesSlide+xml"/>
  <Override PartName="/ppt/slides/slide52.xml" ContentType="application/vnd.openxmlformats-officedocument.presentationml.slide+xml"/>
  <Override PartName="/ppt/notesSlides/notesSlide51.xml" ContentType="application/vnd.openxmlformats-officedocument.presentationml.notesSlide+xml"/>
  <Default Extension="wdp" ContentType="image/vnd.ms-photo"/>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notesSlides/notesSlide37.xml" ContentType="application/vnd.openxmlformats-officedocument.presentationml.notesSlide+xml"/>
  <Override PartName="/ppt/slideLayouts/slideLayout20.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Layouts/slideLayout30.xml" ContentType="application/vnd.openxmlformats-officedocument.presentationml.slideLayout+xml"/>
  <Override PartName="/ppt/slides/slide49.xml" ContentType="application/vnd.openxmlformats-officedocument.presentationml.slide+xml"/>
  <Override PartName="/docProps/core.xml" ContentType="application/vnd.openxmlformats-package.core-properties+xml"/>
  <Override PartName="/ppt/slideLayouts/slideLayout17.xml" ContentType="application/vnd.openxmlformats-officedocument.presentationml.slideLayout+xml"/>
  <Override PartName="/ppt/theme/theme3.xml" ContentType="application/vnd.openxmlformats-officedocument.theme+xml"/>
  <Override PartName="/ppt/notesSlides/notesSlide4.xml" ContentType="application/vnd.openxmlformats-officedocument.presentationml.notesSlide+xml"/>
  <Override PartName="/ppt/slideLayouts/slideLayout26.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Masters/slideMaster4.xml" ContentType="application/vnd.openxmlformats-officedocument.presentationml.slideMaster+xml"/>
  <Override PartName="/ppt/slides/slide44.xml" ContentType="application/vnd.openxmlformats-officedocument.presentationml.slide+xml"/>
  <Override PartName="/ppt/notesSlides/notesSlide42.xml" ContentType="application/vnd.openxmlformats-officedocument.presentationml.notesSlide+xml"/>
  <Override PartName="/ppt/notesSlides/notesSlide19.xml" ContentType="application/vnd.openxmlformats-officedocument.presentationml.notesSlide+xml"/>
  <Override PartName="/ppt/notesSlides/notesSlide52.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notesSlides/notesSlide38.xml" ContentType="application/vnd.openxmlformats-officedocument.presentationml.notesSlide+xml"/>
  <Override PartName="/ppt/slideLayouts/slideLayout21.xml" ContentType="application/vnd.openxmlformats-officedocument.presentationml.slideLayout+xml"/>
  <Override PartName="/ppt/notesSlides/notesSlide48.xml" ContentType="application/vnd.openxmlformats-officedocument.presentationml.notesSlide+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Layouts/slideLayout50.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notesSlides/notesSlide5.xml" ContentType="application/vnd.openxmlformats-officedocument.presentationml.notesSlide+xml"/>
  <Override PartName="/ppt/slideLayouts/slideLayout27.xml" ContentType="application/vnd.openxmlformats-officedocument.presentationml.slideLayout+xml"/>
  <Override PartName="/ppt/slides/slide10.xml" ContentType="application/vnd.openxmlformats-officedocument.presentationml.slide+xml"/>
  <Override PartName="/ppt/slideLayouts/slideLayout37.xml" ContentType="application/vnd.openxmlformats-officedocument.presentationml.slideLayout+xml"/>
  <Override PartName="/ppt/slides/slide20.xml" ContentType="application/vnd.openxmlformats-officedocument.presentationml.slide+xml"/>
  <Override PartName="/ppt/slideLayouts/slideLayout46.xml" ContentType="application/vnd.openxmlformats-officedocument.presentationml.slideLayout+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ppt/notesSlides/notesSlide24.xml" ContentType="application/vnd.openxmlformats-officedocument.presentationml.notesSlide+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notesSlides/notesSlide43.xml" ContentType="application/vnd.openxmlformats-officedocument.presentationml.notesSlide+xml"/>
  <Override PartName="/ppt/slideLayouts/slideLayout8.xml" ContentType="application/vnd.openxmlformats-officedocument.presentationml.slideLayout+xml"/>
  <Override PartName="/ppt/slides/slide45.xml" ContentType="application/vnd.openxmlformats-officedocument.presentationml.slide+xml"/>
  <Override PartName="/ppt/notesSlides/notesSlide53.xml" ContentType="application/vnd.openxmlformats-officedocument.presentationml.notesSlide+xml"/>
  <Override PartName="/ppt/slides/slide54.xml" ContentType="application/vnd.openxmlformats-officedocument.presentationml.slide+xml"/>
  <Override PartName="/ppt/slideLayouts/slideLayout13.xml" ContentType="application/vnd.openxmlformats-officedocument.presentationml.slideLayout+xml"/>
  <Override PartName="/ppt/presProps.xml" ContentType="application/vnd.openxmlformats-officedocument.presentationml.presProps+xml"/>
  <Override PartName="/ppt/notesSlides/notesSlide39.xml" ContentType="application/vnd.openxmlformats-officedocument.presentationml.notesSlide+xml"/>
  <Override PartName="/ppt/slideLayouts/slideLayout22.xml" ContentType="application/vnd.openxmlformats-officedocument.presentationml.slideLayout+xml"/>
  <Override PartName="/ppt/presentation.xml" ContentType="application/vnd.openxmlformats-officedocument.presentationml.presentation.main+xml"/>
  <Override PartName="/ppt/slideLayouts/slideLayout32.xml" ContentType="application/vnd.openxmlformats-officedocument.presentationml.slideLayout+xml"/>
  <Override PartName="/ppt/notesSlides/notesSlide49.xml" ContentType="application/vnd.openxmlformats-officedocument.presentationml.notesSlide+xml"/>
  <Override PartName="/ppt/slideLayouts/slideLayout41.xml" ContentType="application/vnd.openxmlformats-officedocument.presentationml.slideLayout+xml"/>
  <Default Extension="tiff" ContentType="image/tiff"/>
  <Override PartName="/ppt/slideLayouts/slideLayout51.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notesSlides/notesSlide6.xml" ContentType="application/vnd.openxmlformats-officedocument.presentationml.notesSlide+xml"/>
  <Override PartName="/ppt/slideLayouts/slideLayout28.xml" ContentType="application/vnd.openxmlformats-officedocument.presentationml.slideLayout+xml"/>
  <Override PartName="/ppt/notesSlides/notesSlide10.xml" ContentType="application/vnd.openxmlformats-officedocument.presentationml.notesSlide+xml"/>
  <Override PartName="/ppt/slides/slide11.xml" ContentType="application/vnd.openxmlformats-officedocument.presentationml.slide+xml"/>
  <Override PartName="/ppt/slideLayouts/slideLayout38.xml" ContentType="application/vnd.openxmlformats-officedocument.presentationml.slideLayout+xml"/>
  <Override PartName="/ppt/slides/slide21.xml" ContentType="application/vnd.openxmlformats-officedocument.presentationml.slide+xml"/>
  <Override PartName="/ppt/slideLayouts/slideLayout47.xml" ContentType="application/vnd.openxmlformats-officedocument.presentationml.slideLayout+xml"/>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Default Extension="pdf" ContentType="application/pdf"/>
  <Override PartName="/ppt/slides/slide46.xml" ContentType="application/vnd.openxmlformats-officedocument.presentationml.slide+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slideLayouts/slideLayout23.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notesSlides/notesSlide7.xml" ContentType="application/vnd.openxmlformats-officedocument.presentationml.notesSlide+xml"/>
  <Override PartName="/ppt/slideLayouts/slideLayout29.xml" ContentType="application/vnd.openxmlformats-officedocument.presentationml.slideLayout+xml"/>
  <Override PartName="/ppt/slides/slide12.xml" ContentType="application/vnd.openxmlformats-officedocument.presentationml.slide+xml"/>
  <Override PartName="/ppt/notesSlides/notesSlide20.xml" ContentType="application/vnd.openxmlformats-officedocument.presentationml.notesSlide+xml"/>
  <Override PartName="/ppt/slideLayouts/slideLayout39.xml" ContentType="application/vnd.openxmlformats-officedocument.presentationml.slideLayout+xml"/>
  <Override PartName="/ppt/slides/slide22.xml" ContentType="application/vnd.openxmlformats-officedocument.presentationml.slide+xml"/>
  <Override PartName="/ppt/slideLayouts/slideLayout48.xml" ContentType="application/vnd.openxmlformats-officedocument.presentationml.slideLayout+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Default Extension="fntdata" ContentType="application/x-fontdata"/>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embedTrueTypeFonts="1" saveSubsetFonts="1">
  <p:sldMasterIdLst>
    <p:sldMasterId id="2147483872" r:id="rId1"/>
    <p:sldMasterId id="2147483884" r:id="rId2"/>
    <p:sldMasterId id="2147483900" r:id="rId3"/>
    <p:sldMasterId id="2147483914" r:id="rId4"/>
  </p:sldMasterIdLst>
  <p:notesMasterIdLst>
    <p:notesMasterId r:id="rId59"/>
  </p:notesMasterIdLst>
  <p:handoutMasterIdLst>
    <p:handoutMasterId r:id="rId60"/>
  </p:handoutMasterIdLst>
  <p:sldIdLst>
    <p:sldId id="339" r:id="rId5"/>
    <p:sldId id="336" r:id="rId6"/>
    <p:sldId id="337" r:id="rId7"/>
    <p:sldId id="338" r:id="rId8"/>
    <p:sldId id="321" r:id="rId9"/>
    <p:sldId id="343" r:id="rId10"/>
    <p:sldId id="263" r:id="rId11"/>
    <p:sldId id="341" r:id="rId12"/>
    <p:sldId id="258" r:id="rId13"/>
    <p:sldId id="329" r:id="rId14"/>
    <p:sldId id="330" r:id="rId15"/>
    <p:sldId id="320" r:id="rId16"/>
    <p:sldId id="317" r:id="rId17"/>
    <p:sldId id="319" r:id="rId18"/>
    <p:sldId id="327" r:id="rId19"/>
    <p:sldId id="302" r:id="rId20"/>
    <p:sldId id="310" r:id="rId21"/>
    <p:sldId id="311" r:id="rId22"/>
    <p:sldId id="313" r:id="rId23"/>
    <p:sldId id="314" r:id="rId24"/>
    <p:sldId id="318" r:id="rId25"/>
    <p:sldId id="342" r:id="rId26"/>
    <p:sldId id="340" r:id="rId27"/>
    <p:sldId id="345" r:id="rId28"/>
    <p:sldId id="346" r:id="rId29"/>
    <p:sldId id="347" r:id="rId30"/>
    <p:sldId id="348" r:id="rId31"/>
    <p:sldId id="349" r:id="rId32"/>
    <p:sldId id="350" r:id="rId33"/>
    <p:sldId id="351" r:id="rId34"/>
    <p:sldId id="352" r:id="rId35"/>
    <p:sldId id="353" r:id="rId36"/>
    <p:sldId id="354" r:id="rId37"/>
    <p:sldId id="355" r:id="rId38"/>
    <p:sldId id="356" r:id="rId39"/>
    <p:sldId id="357" r:id="rId40"/>
    <p:sldId id="358" r:id="rId41"/>
    <p:sldId id="359" r:id="rId42"/>
    <p:sldId id="360" r:id="rId43"/>
    <p:sldId id="361" r:id="rId44"/>
    <p:sldId id="362" r:id="rId45"/>
    <p:sldId id="363" r:id="rId46"/>
    <p:sldId id="364" r:id="rId47"/>
    <p:sldId id="365" r:id="rId48"/>
    <p:sldId id="366" r:id="rId49"/>
    <p:sldId id="367" r:id="rId50"/>
    <p:sldId id="368" r:id="rId51"/>
    <p:sldId id="369" r:id="rId52"/>
    <p:sldId id="370" r:id="rId53"/>
    <p:sldId id="371" r:id="rId54"/>
    <p:sldId id="372" r:id="rId55"/>
    <p:sldId id="373" r:id="rId56"/>
    <p:sldId id="374" r:id="rId57"/>
    <p:sldId id="344" r:id="rId58"/>
  </p:sldIdLst>
  <p:sldSz cx="9144000" cy="6858000" type="screen4x3"/>
  <p:notesSz cx="7010400" cy="9296400"/>
  <p:embeddedFontLst>
    <p:embeddedFont>
      <p:font typeface="Calibri"/>
      <p:regular r:id="rId61"/>
      <p:bold r:id="rId62"/>
      <p:italic r:id="rId63"/>
      <p:boldItalic r:id="rId64"/>
    </p:embeddedFont>
    <p:embeddedFont>
      <p:font typeface="Times"/>
      <p:regular r:id="rId65"/>
      <p:bold r:id="rId66"/>
      <p:italic r:id="rId67"/>
      <p:boldItalic r:id="rId68"/>
    </p:embeddedFont>
    <p:embeddedFont>
      <p:font typeface="ＭＳ Ｐゴシック"/>
      <p:regular r:id="rId69"/>
    </p:embeddedFont>
    <p:embeddedFont>
      <p:font typeface="Cambria"/>
      <p:regular r:id="rId70"/>
      <p:bold r:id="rId71"/>
      <p:italic r:id="rId72"/>
      <p:boldItalic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99" autoAdjust="0"/>
    <p:restoredTop sz="62645" autoAdjust="0"/>
  </p:normalViewPr>
  <p:slideViewPr>
    <p:cSldViewPr>
      <p:cViewPr varScale="1">
        <p:scale>
          <a:sx n="83" d="100"/>
          <a:sy n="83" d="100"/>
        </p:scale>
        <p:origin x="-1072" y="-10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1" d="100"/>
          <a:sy n="81" d="100"/>
        </p:scale>
        <p:origin x="-1956" y="-6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font" Target="fonts/font3.fntdata"/><Relationship Id="rId64" Type="http://schemas.openxmlformats.org/officeDocument/2006/relationships/font" Target="fonts/font4.fntdata"/><Relationship Id="rId65" Type="http://schemas.openxmlformats.org/officeDocument/2006/relationships/font" Target="fonts/font5.fntdata"/><Relationship Id="rId66" Type="http://schemas.openxmlformats.org/officeDocument/2006/relationships/font" Target="fonts/font6.fntdata"/><Relationship Id="rId67" Type="http://schemas.openxmlformats.org/officeDocument/2006/relationships/font" Target="fonts/font7.fntdata"/><Relationship Id="rId68" Type="http://schemas.openxmlformats.org/officeDocument/2006/relationships/font" Target="fonts/font8.fntdata"/><Relationship Id="rId69" Type="http://schemas.openxmlformats.org/officeDocument/2006/relationships/font" Target="fonts/font9.fntdata"/><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notesMaster" Target="notesMasters/notesMaster1.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font" Target="fonts/font10.fntdata"/><Relationship Id="rId71" Type="http://schemas.openxmlformats.org/officeDocument/2006/relationships/font" Target="fonts/font11.fntdata"/><Relationship Id="rId72" Type="http://schemas.openxmlformats.org/officeDocument/2006/relationships/font" Target="fonts/font12.fntdata"/><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font" Target="fonts/font13.fntdata"/><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handoutMaster" Target="handoutMasters/handoutMaster1.xml"/><Relationship Id="rId61" Type="http://schemas.openxmlformats.org/officeDocument/2006/relationships/font" Target="fonts/font1.fntdata"/><Relationship Id="rId62" Type="http://schemas.openxmlformats.org/officeDocument/2006/relationships/font" Target="fonts/font2.fntdata"/><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9F098D6-569B-4EF8-A10C-1D3E9679E12A}" type="datetimeFigureOut">
              <a:rPr lang="en-US" smtClean="0"/>
              <a:pPr/>
              <a:t>10/22/12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CCC6B20-F745-4BFD-9CAC-41E79763BD8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0856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DD93664-FE75-493C-AD9E-1D490AAE41DB}" type="datetimeFigureOut">
              <a:rPr lang="en-US" smtClean="0"/>
              <a:pPr/>
              <a:t>10/22/12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62890D4-6A6E-42A8-B8B0-2C0FFE91EDB1}"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68608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2890D4-6A6E-42A8-B8B0-2C0FFE91EDB1}" type="slidenum">
              <a:rPr lang="en-US" smtClean="0"/>
              <a:pPr/>
              <a:t>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06623219"/>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We were learning a huge</a:t>
            </a:r>
            <a:r>
              <a:rPr lang="en-US" baseline="0" dirty="0" smtClean="0"/>
              <a:t> number of concepts in our ECLIPS community of practice. I struggled at first with how to apply them to the </a:t>
            </a:r>
            <a:r>
              <a:rPr lang="en-US" baseline="0" dirty="0" err="1" smtClean="0"/>
              <a:t>WaterBotics</a:t>
            </a:r>
            <a:r>
              <a:rPr lang="en-US" baseline="0" dirty="0" smtClean="0"/>
              <a:t> evaluation. </a:t>
            </a:r>
          </a:p>
          <a:p>
            <a:pPr defTabSz="931774">
              <a:defRPr/>
            </a:pPr>
            <a:endParaRPr lang="en-US" baseline="0" dirty="0" smtClean="0"/>
          </a:p>
          <a:p>
            <a:pPr defTabSz="931774">
              <a:defRPr/>
            </a:pPr>
            <a:r>
              <a:rPr lang="en-US" b="1" baseline="0" dirty="0" smtClean="0"/>
              <a:t>&lt;click&gt; </a:t>
            </a:r>
            <a:r>
              <a:rPr lang="en-US" baseline="0" dirty="0" smtClean="0"/>
              <a:t>We were already almost halfway through the five years of the project, and making major changes now might be disruptive or confusing to our clients. </a:t>
            </a:r>
            <a:r>
              <a:rPr lang="en-US" b="1" baseline="0" dirty="0" smtClean="0"/>
              <a:t>&lt;click&gt; </a:t>
            </a:r>
            <a:r>
              <a:rPr lang="en-US" baseline="0" dirty="0" smtClean="0"/>
              <a:t>Our evaluation also had a limited scope and </a:t>
            </a:r>
            <a:r>
              <a:rPr lang="en-US" b="1" baseline="0" dirty="0" smtClean="0"/>
              <a:t>&lt;click&gt; </a:t>
            </a:r>
            <a:r>
              <a:rPr lang="en-US" baseline="0" dirty="0" smtClean="0"/>
              <a:t>an even smaller budget. </a:t>
            </a:r>
          </a:p>
          <a:p>
            <a:pPr defTabSz="931774">
              <a:defRPr/>
            </a:pPr>
            <a:endParaRPr lang="en-US" dirty="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662890D4-6A6E-42A8-B8B0-2C0FFE91EDB1}" type="slidenum">
              <a:rPr lang="en-US" smtClean="0"/>
              <a:pPr/>
              <a:t>10</a:t>
            </a:fld>
            <a:endParaRPr lang="en-US"/>
          </a:p>
        </p:txBody>
      </p:sp>
      <p:sp>
        <p:nvSpPr>
          <p:cNvPr id="5" name="Footer Placeholder 7"/>
          <p:cNvSpPr>
            <a:spLocks noGrp="1"/>
          </p:cNvSpPr>
          <p:nvPr>
            <p:ph type="ftr" sz="quarter" idx="4"/>
          </p:nvPr>
        </p:nvSpPr>
        <p:spPr bwMode="auto">
          <a:xfrm>
            <a:off x="0" y="8829967"/>
            <a:ext cx="3037840" cy="464820"/>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t>G. Fitzhugh, Evaluation &amp; Research Associates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38039207"/>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decided to focus</a:t>
            </a:r>
            <a:r>
              <a:rPr lang="en-US" baseline="0" dirty="0" smtClean="0"/>
              <a:t> on three systems concepts that we learned early in ECLIPS that were a good fit for the </a:t>
            </a:r>
            <a:r>
              <a:rPr lang="en-US" baseline="0" dirty="0" err="1" smtClean="0"/>
              <a:t>WaterBotics</a:t>
            </a:r>
            <a:r>
              <a:rPr lang="en-US" baseline="0" dirty="0" smtClean="0"/>
              <a:t> evaluation. </a:t>
            </a:r>
            <a:r>
              <a:rPr lang="en-US" dirty="0" smtClean="0"/>
              <a:t>I will define</a:t>
            </a:r>
            <a:r>
              <a:rPr lang="en-US" baseline="0" dirty="0" smtClean="0"/>
              <a:t> each of these, and then explain how I used them to </a:t>
            </a:r>
            <a:r>
              <a:rPr lang="en-US" baseline="0" dirty="0" err="1" smtClean="0"/>
              <a:t>tweek</a:t>
            </a:r>
            <a:r>
              <a:rPr lang="en-US" baseline="0" dirty="0" smtClean="0"/>
              <a:t> our evaluation design.</a:t>
            </a:r>
            <a:endParaRPr lang="en-US" dirty="0"/>
          </a:p>
        </p:txBody>
      </p:sp>
      <p:sp>
        <p:nvSpPr>
          <p:cNvPr id="4" name="Slide Number Placeholder 3"/>
          <p:cNvSpPr>
            <a:spLocks noGrp="1"/>
          </p:cNvSpPr>
          <p:nvPr>
            <p:ph type="sldNum" sz="quarter" idx="10"/>
          </p:nvPr>
        </p:nvSpPr>
        <p:spPr/>
        <p:txBody>
          <a:bodyPr/>
          <a:lstStyle/>
          <a:p>
            <a:fld id="{662890D4-6A6E-42A8-B8B0-2C0FFE91EDB1}" type="slidenum">
              <a:rPr lang="en-US" smtClean="0"/>
              <a:pPr/>
              <a:t>11</a:t>
            </a:fld>
            <a:endParaRPr lang="en-US"/>
          </a:p>
        </p:txBody>
      </p:sp>
      <p:sp>
        <p:nvSpPr>
          <p:cNvPr id="5" name="Footer Placeholder 7"/>
          <p:cNvSpPr>
            <a:spLocks noGrp="1"/>
          </p:cNvSpPr>
          <p:nvPr>
            <p:ph type="ftr" sz="quarter" idx="4"/>
          </p:nvPr>
        </p:nvSpPr>
        <p:spPr bwMode="auto">
          <a:xfrm>
            <a:off x="0" y="8829967"/>
            <a:ext cx="3037840" cy="464820"/>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t>G. Fitzhugh, Evaluation &amp; Research Associates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26849768"/>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latin typeface="+mn-lt"/>
              </a:rPr>
              <a:t>First: boundaries. Boundaries are demarcations that separate and define regions or entities. Boundaries around a system are arbitrary, but help us make sense of things. </a:t>
            </a:r>
            <a:r>
              <a:rPr lang="en-US" dirty="0" smtClean="0">
                <a:latin typeface="+mn-lt"/>
              </a:rPr>
              <a:t>Who</a:t>
            </a:r>
            <a:r>
              <a:rPr lang="en-US" baseline="0" dirty="0" smtClean="0">
                <a:latin typeface="+mn-lt"/>
              </a:rPr>
              <a:t> and what is or should be included in the system? Boundaries can be around physical entities like organizations, but they </a:t>
            </a:r>
            <a:r>
              <a:rPr lang="en-US" dirty="0">
                <a:cs typeface="Arial"/>
              </a:rPr>
              <a:t>can also be social, like rules of conduct. Some boundaries may be fixed while others may change, and they may vary in how permeable they are. Evaluators can pay attention to boundaries in various ways: </a:t>
            </a:r>
          </a:p>
          <a:p>
            <a:endParaRPr lang="en-US" dirty="0">
              <a:cs typeface="Arial"/>
            </a:endParaRPr>
          </a:p>
          <a:p>
            <a:pPr marL="174708" indent="-174708">
              <a:buFont typeface="Arial" pitchFamily="34" charset="0"/>
              <a:buChar char="•"/>
            </a:pPr>
            <a:r>
              <a:rPr lang="en-US" dirty="0">
                <a:cs typeface="Arial"/>
              </a:rPr>
              <a:t>You might want to know how a project defines the boundaries around what it is trying to do (</a:t>
            </a:r>
            <a:r>
              <a:rPr lang="en-US" baseline="0" dirty="0" smtClean="0">
                <a:latin typeface="+mn-lt"/>
              </a:rPr>
              <a:t>‘We’ll do this and not do that’)</a:t>
            </a:r>
            <a:r>
              <a:rPr lang="en-US" dirty="0">
                <a:cs typeface="Arial"/>
              </a:rPr>
              <a:t>. </a:t>
            </a:r>
          </a:p>
          <a:p>
            <a:pPr marL="174708" indent="-174708">
              <a:buFont typeface="Arial" pitchFamily="34" charset="0"/>
              <a:buChar char="•"/>
            </a:pPr>
            <a:r>
              <a:rPr lang="en-US" dirty="0">
                <a:cs typeface="Arial"/>
              </a:rPr>
              <a:t>You might ask: How does the project share resources across boundaries?</a:t>
            </a:r>
          </a:p>
          <a:p>
            <a:pPr marL="174708" indent="-174708" defTabSz="931774">
              <a:buFont typeface="Arial" pitchFamily="34" charset="0"/>
              <a:buChar char="•"/>
              <a:defRPr/>
            </a:pPr>
            <a:r>
              <a:rPr lang="en-US" baseline="0" dirty="0" smtClean="0">
                <a:latin typeface="+mn-lt"/>
              </a:rPr>
              <a:t>Or you might want to know: Are there things outside the boundaries of the primary system that might have a significant impact on it?</a:t>
            </a:r>
          </a:p>
          <a:p>
            <a:pPr marL="174708" indent="-174708">
              <a:buFont typeface="Arial" pitchFamily="34" charset="0"/>
              <a:buChar char="•"/>
            </a:pPr>
            <a:r>
              <a:rPr lang="en-US" dirty="0">
                <a:cs typeface="Arial"/>
              </a:rPr>
              <a:t>You might also want to look at how boundaries change over time—either expand or contract. </a:t>
            </a:r>
          </a:p>
          <a:p>
            <a:pPr marL="232943" indent="-232943">
              <a:buClr>
                <a:srgbClr val="660066"/>
              </a:buClr>
              <a:buFont typeface="Arial"/>
              <a:buChar char="•"/>
            </a:pPr>
            <a:endParaRPr lang="en-US" dirty="0">
              <a:latin typeface="Arial"/>
              <a:cs typeface="Arial"/>
            </a:endParaRPr>
          </a:p>
        </p:txBody>
      </p:sp>
      <p:sp>
        <p:nvSpPr>
          <p:cNvPr id="4" name="Slide Number Placeholder 3"/>
          <p:cNvSpPr>
            <a:spLocks noGrp="1"/>
          </p:cNvSpPr>
          <p:nvPr>
            <p:ph type="sldNum" sz="quarter" idx="10"/>
          </p:nvPr>
        </p:nvSpPr>
        <p:spPr/>
        <p:txBody>
          <a:bodyPr/>
          <a:lstStyle/>
          <a:p>
            <a:fld id="{662890D4-6A6E-42A8-B8B0-2C0FFE91EDB1}" type="slidenum">
              <a:rPr lang="en-US" smtClean="0"/>
              <a:pPr/>
              <a:t>12</a:t>
            </a:fld>
            <a:endParaRPr lang="en-US"/>
          </a:p>
        </p:txBody>
      </p:sp>
      <p:sp>
        <p:nvSpPr>
          <p:cNvPr id="5" name="Footer Placeholder 7"/>
          <p:cNvSpPr>
            <a:spLocks noGrp="1"/>
          </p:cNvSpPr>
          <p:nvPr>
            <p:ph type="ftr" sz="quarter" idx="4"/>
          </p:nvPr>
        </p:nvSpPr>
        <p:spPr bwMode="auto">
          <a:xfrm>
            <a:off x="0" y="8829967"/>
            <a:ext cx="3037840" cy="464820"/>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t>G. Fitzhugh, Evaluation &amp; Research Associates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6489293"/>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concept is relationships. Relationships are about interactions within different parts of the system and across different systems. We typically think about relationships as being between people or organizations, but relationships can also be between cause and effect. Relationship questions evaluators might want to ask include:</a:t>
            </a:r>
          </a:p>
          <a:p>
            <a:endParaRPr lang="en-US" dirty="0"/>
          </a:p>
          <a:p>
            <a:pPr marL="174708" indent="-174708">
              <a:buFont typeface="Arial" pitchFamily="34" charset="0"/>
              <a:buChar char="•"/>
            </a:pPr>
            <a:r>
              <a:rPr lang="en-US" dirty="0"/>
              <a:t>What are the connections between different parts of the system? </a:t>
            </a:r>
          </a:p>
          <a:p>
            <a:pPr marL="174708" indent="-174708">
              <a:buFont typeface="Arial" pitchFamily="34" charset="0"/>
              <a:buChar char="•"/>
            </a:pPr>
            <a:r>
              <a:rPr lang="en-US" dirty="0"/>
              <a:t>Are the parts and people of the system connected that need to be? </a:t>
            </a:r>
          </a:p>
          <a:p>
            <a:pPr marL="174708" indent="-174708">
              <a:buFont typeface="Arial" pitchFamily="34" charset="0"/>
              <a:buChar char="•"/>
            </a:pPr>
            <a:r>
              <a:rPr lang="en-US" dirty="0"/>
              <a:t>What feedback loops are built into the system?</a:t>
            </a:r>
          </a:p>
          <a:p>
            <a:pPr marL="174708" indent="-174708">
              <a:buFont typeface="Arial" pitchFamily="34" charset="0"/>
              <a:buChar char="•"/>
            </a:pPr>
            <a:endParaRPr lang="en-US" dirty="0"/>
          </a:p>
          <a:p>
            <a:r>
              <a:rPr lang="en-US" dirty="0"/>
              <a:t>Social network analysis is a tool for analyzing these relationships and how they change over time.</a:t>
            </a:r>
          </a:p>
          <a:p>
            <a:endParaRPr lang="en-US" baseline="0" dirty="0" smtClean="0"/>
          </a:p>
        </p:txBody>
      </p:sp>
      <p:sp>
        <p:nvSpPr>
          <p:cNvPr id="4" name="Slide Number Placeholder 3"/>
          <p:cNvSpPr>
            <a:spLocks noGrp="1"/>
          </p:cNvSpPr>
          <p:nvPr>
            <p:ph type="sldNum" sz="quarter" idx="10"/>
          </p:nvPr>
        </p:nvSpPr>
        <p:spPr/>
        <p:txBody>
          <a:bodyPr/>
          <a:lstStyle/>
          <a:p>
            <a:fld id="{662890D4-6A6E-42A8-B8B0-2C0FFE91EDB1}" type="slidenum">
              <a:rPr lang="en-US" smtClean="0"/>
              <a:pPr/>
              <a:t>13</a:t>
            </a:fld>
            <a:endParaRPr lang="en-US"/>
          </a:p>
        </p:txBody>
      </p:sp>
      <p:sp>
        <p:nvSpPr>
          <p:cNvPr id="5" name="Footer Placeholder 7"/>
          <p:cNvSpPr>
            <a:spLocks noGrp="1"/>
          </p:cNvSpPr>
          <p:nvPr>
            <p:ph type="ftr" sz="quarter" idx="4"/>
          </p:nvPr>
        </p:nvSpPr>
        <p:spPr bwMode="auto">
          <a:xfrm>
            <a:off x="0" y="8829967"/>
            <a:ext cx="3037840" cy="464820"/>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t>G. Fitzhugh, Evaluation &amp; Research Associates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6489293"/>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rPr>
              <a:t>The third</a:t>
            </a:r>
            <a:r>
              <a:rPr lang="en-US" baseline="0" dirty="0" smtClean="0">
                <a:latin typeface="+mn-lt"/>
              </a:rPr>
              <a:t> concept is perspectives. </a:t>
            </a:r>
            <a:r>
              <a:rPr lang="en-US" dirty="0">
                <a:cs typeface="Arial"/>
              </a:rPr>
              <a:t>Different stakeholder groups in a system may have different perspectives. Different perspectives may exist within stakeholder groups. These are important to pay attention to. Evaluators may want to consider:</a:t>
            </a:r>
          </a:p>
          <a:p>
            <a:endParaRPr lang="en-US" baseline="0" dirty="0" smtClean="0">
              <a:latin typeface="+mn-lt"/>
            </a:endParaRPr>
          </a:p>
          <a:p>
            <a:pPr marL="174708" indent="-174708" defTabSz="931774">
              <a:buFont typeface="Arial" pitchFamily="34" charset="0"/>
              <a:buChar char="•"/>
              <a:defRPr/>
            </a:pPr>
            <a:r>
              <a:rPr lang="en-US" baseline="0" dirty="0" smtClean="0">
                <a:latin typeface="+mn-lt"/>
              </a:rPr>
              <a:t>Are different stakeholders’ views being considered? </a:t>
            </a:r>
          </a:p>
          <a:p>
            <a:pPr marL="174708" indent="-174708">
              <a:buFont typeface="Arial" pitchFamily="34" charset="0"/>
              <a:buChar char="•"/>
            </a:pPr>
            <a:r>
              <a:rPr lang="en-US" baseline="0" dirty="0" smtClean="0">
                <a:latin typeface="+mn-lt"/>
              </a:rPr>
              <a:t>What are different ways to look at the system? </a:t>
            </a:r>
          </a:p>
          <a:p>
            <a:pPr marL="174708" indent="-174708">
              <a:buFont typeface="Arial" pitchFamily="34" charset="0"/>
              <a:buChar char="•"/>
            </a:pPr>
            <a:r>
              <a:rPr lang="en-US" baseline="0" dirty="0" smtClean="0">
                <a:latin typeface="+mn-lt"/>
              </a:rPr>
              <a:t>Is there enough diversity in the system to help generate new ideas and energy?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62890D4-6A6E-42A8-B8B0-2C0FFE91EDB1}" type="slidenum">
              <a:rPr lang="en-US" smtClean="0"/>
              <a:pPr/>
              <a:t>14</a:t>
            </a:fld>
            <a:endParaRPr lang="en-US"/>
          </a:p>
        </p:txBody>
      </p:sp>
      <p:sp>
        <p:nvSpPr>
          <p:cNvPr id="5" name="Footer Placeholder 7"/>
          <p:cNvSpPr>
            <a:spLocks noGrp="1"/>
          </p:cNvSpPr>
          <p:nvPr>
            <p:ph type="ftr" sz="quarter" idx="4"/>
          </p:nvPr>
        </p:nvSpPr>
        <p:spPr bwMode="auto">
          <a:xfrm>
            <a:off x="0" y="8829967"/>
            <a:ext cx="3037840" cy="464820"/>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t>G. Fitzhugh, Evaluation &amp; Research Associates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6489293"/>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dirty="0">
                <a:cs typeface="Arial"/>
              </a:rPr>
              <a:t>In the </a:t>
            </a:r>
            <a:r>
              <a:rPr lang="en-US" dirty="0" err="1">
                <a:cs typeface="Arial"/>
              </a:rPr>
              <a:t>WaterBotics</a:t>
            </a:r>
            <a:r>
              <a:rPr lang="en-US" dirty="0">
                <a:cs typeface="Arial"/>
              </a:rPr>
              <a:t> evaluation, our primary data collection tool is to conduct annual interviews with the leadership team members and hub site leaders. One of the tools we got in ECLIPS was called Questions That Matter, developed by Beverly Parsons and Pat Jessup. It provides examples of evaluation questions and interview questions that relate to boundaries, relationships and perspectives. They were a great fit for our project—some were questions that we were already asking and others were new and useful to consider.</a:t>
            </a:r>
          </a:p>
          <a:p>
            <a:pPr>
              <a:spcBef>
                <a:spcPct val="0"/>
              </a:spcBef>
              <a:defRPr/>
            </a:pPr>
            <a:endParaRPr lang="en-US" dirty="0">
              <a:cs typeface="Arial"/>
            </a:endParaRPr>
          </a:p>
          <a:p>
            <a:pPr>
              <a:spcBef>
                <a:spcPct val="0"/>
              </a:spcBef>
              <a:defRPr/>
            </a:pPr>
            <a:r>
              <a:rPr lang="en-US" dirty="0">
                <a:cs typeface="Arial"/>
              </a:rPr>
              <a:t>(This handout is in AEA library and available from www.insites.org)</a:t>
            </a:r>
          </a:p>
          <a:p>
            <a:pPr>
              <a:spcBef>
                <a:spcPct val="0"/>
              </a:spcBef>
              <a:defRPr/>
            </a:pPr>
            <a:endParaRPr lang="en-US" dirty="0">
              <a:cs typeface="Arial"/>
            </a:endParaRPr>
          </a:p>
        </p:txBody>
      </p:sp>
      <p:sp>
        <p:nvSpPr>
          <p:cNvPr id="4" name="Slide Number Placeholder 3"/>
          <p:cNvSpPr>
            <a:spLocks noGrp="1"/>
          </p:cNvSpPr>
          <p:nvPr>
            <p:ph type="sldNum" sz="quarter" idx="10"/>
          </p:nvPr>
        </p:nvSpPr>
        <p:spPr/>
        <p:txBody>
          <a:bodyPr/>
          <a:lstStyle/>
          <a:p>
            <a:fld id="{662890D4-6A6E-42A8-B8B0-2C0FFE91EDB1}" type="slidenum">
              <a:rPr lang="en-US" smtClean="0"/>
              <a:pPr/>
              <a:t>15</a:t>
            </a:fld>
            <a:endParaRPr lang="en-US"/>
          </a:p>
        </p:txBody>
      </p:sp>
      <p:sp>
        <p:nvSpPr>
          <p:cNvPr id="5" name="Footer Placeholder 7"/>
          <p:cNvSpPr>
            <a:spLocks noGrp="1"/>
          </p:cNvSpPr>
          <p:nvPr>
            <p:ph type="ftr" sz="quarter" idx="4"/>
          </p:nvPr>
        </p:nvSpPr>
        <p:spPr bwMode="auto">
          <a:xfrm>
            <a:off x="0" y="8829967"/>
            <a:ext cx="3037840" cy="464820"/>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t>G. Fitzhugh, Evaluation &amp; Research Associates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6489293"/>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This slide shows some examples of</a:t>
            </a:r>
            <a:r>
              <a:rPr lang="en-US" baseline="0" dirty="0" smtClean="0"/>
              <a:t> interview questions we used related to boundaries. </a:t>
            </a:r>
          </a:p>
          <a:p>
            <a:pPr defTabSz="931774">
              <a:defRPr/>
            </a:pPr>
            <a:endParaRPr lang="en-US" baseline="0" dirty="0" smtClean="0"/>
          </a:p>
          <a:p>
            <a:pPr defTabSz="931774">
              <a:defRPr/>
            </a:pPr>
            <a:r>
              <a:rPr lang="en-US" baseline="0" dirty="0" smtClean="0"/>
              <a:t>You may recall the earlier slide showing the project is implemented in formal and informal settings. We wanted to know what the similarities and differences were between these two contexts.</a:t>
            </a:r>
          </a:p>
          <a:p>
            <a:pPr defTabSz="931774">
              <a:defRPr/>
            </a:pPr>
            <a:endParaRPr lang="en-US" baseline="0" dirty="0" smtClean="0"/>
          </a:p>
          <a:p>
            <a:pPr defTabSz="931774">
              <a:defRPr/>
            </a:pPr>
            <a:r>
              <a:rPr lang="en-US" baseline="0" dirty="0" smtClean="0"/>
              <a:t>We also wanted to know the degree to which resources such as professional development or other kinds of support were being provided, and whether they were crossing the boundaries as needed.</a:t>
            </a:r>
          </a:p>
          <a:p>
            <a:pPr defTabSz="931774">
              <a:defRPr/>
            </a:pPr>
            <a:endParaRPr lang="en-US" baseline="0" dirty="0" smtClean="0"/>
          </a:p>
          <a:p>
            <a:pPr defTabSz="931774">
              <a:defRPr/>
            </a:pPr>
            <a:r>
              <a:rPr lang="en-US" baseline="0" dirty="0" smtClean="0"/>
              <a:t>Finally, it was important to try to understand what factors outside the project system were affecting it.</a:t>
            </a:r>
          </a:p>
          <a:p>
            <a:pPr defTabSz="931774">
              <a:defRPr/>
            </a:pPr>
            <a:endParaRPr lang="en-US" baseline="0" dirty="0" smtClean="0"/>
          </a:p>
          <a:p>
            <a:pPr defTabSz="931774">
              <a:defRPr/>
            </a:pPr>
            <a:endParaRPr lang="en-US" dirty="0" smtClean="0"/>
          </a:p>
        </p:txBody>
      </p:sp>
      <p:sp>
        <p:nvSpPr>
          <p:cNvPr id="4" name="Slide Number Placeholder 3"/>
          <p:cNvSpPr>
            <a:spLocks noGrp="1"/>
          </p:cNvSpPr>
          <p:nvPr>
            <p:ph type="sldNum" sz="quarter" idx="10"/>
          </p:nvPr>
        </p:nvSpPr>
        <p:spPr/>
        <p:txBody>
          <a:bodyPr/>
          <a:lstStyle/>
          <a:p>
            <a:fld id="{662890D4-6A6E-42A8-B8B0-2C0FFE91EDB1}" type="slidenum">
              <a:rPr lang="en-US" smtClean="0"/>
              <a:pPr/>
              <a:t>16</a:t>
            </a:fld>
            <a:endParaRPr lang="en-US"/>
          </a:p>
        </p:txBody>
      </p:sp>
      <p:sp>
        <p:nvSpPr>
          <p:cNvPr id="5" name="Footer Placeholder 7"/>
          <p:cNvSpPr>
            <a:spLocks noGrp="1"/>
          </p:cNvSpPr>
          <p:nvPr>
            <p:ph type="ftr" sz="quarter" idx="4"/>
          </p:nvPr>
        </p:nvSpPr>
        <p:spPr bwMode="auto">
          <a:xfrm>
            <a:off x="0" y="8829967"/>
            <a:ext cx="3037840" cy="464820"/>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t>G. Fitzhugh, Evaluation &amp; Research Associates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09744498"/>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We included a</a:t>
            </a:r>
            <a:r>
              <a:rPr lang="en-US" baseline="0" dirty="0" smtClean="0"/>
              <a:t> number of questions about relationships. </a:t>
            </a:r>
          </a:p>
          <a:p>
            <a:pPr defTabSz="931774">
              <a:defRPr/>
            </a:pPr>
            <a:endParaRPr lang="en-US" baseline="0" dirty="0" smtClean="0"/>
          </a:p>
          <a:p>
            <a:pPr defTabSz="931774">
              <a:defRPr/>
            </a:pPr>
            <a:r>
              <a:rPr lang="en-US" baseline="0" dirty="0" smtClean="0"/>
              <a:t>We asked the project leaders and hub site leaders to describe how they were connected as the project was being planned.</a:t>
            </a:r>
          </a:p>
          <a:p>
            <a:pPr defTabSz="931774">
              <a:defRPr/>
            </a:pPr>
            <a:endParaRPr lang="en-US" baseline="0" dirty="0" smtClean="0"/>
          </a:p>
          <a:p>
            <a:pPr defTabSz="931774">
              <a:defRPr/>
            </a:pPr>
            <a:r>
              <a:rPr lang="en-US" baseline="0" dirty="0" smtClean="0"/>
              <a:t>We also wanted to know what feedback loops existed in the system, such as how the leadership team and hub sites communicated information with one another. We also asked whether and how they used results from the evaluation or their own data collection efforts to change what they were doing.</a:t>
            </a:r>
          </a:p>
          <a:p>
            <a:pPr defTabSz="931774">
              <a:defRPr/>
            </a:pPr>
            <a:endParaRPr lang="en-US" baseline="0" dirty="0" smtClean="0"/>
          </a:p>
          <a:p>
            <a:pPr defTabSz="931774">
              <a:defRPr/>
            </a:pPr>
            <a:r>
              <a:rPr lang="en-US" baseline="0" dirty="0" smtClean="0"/>
              <a:t>Finally, we asked what new relationships might be needed to help the project reach its goals. </a:t>
            </a:r>
            <a:endParaRPr lang="en-US" dirty="0"/>
          </a:p>
        </p:txBody>
      </p:sp>
      <p:sp>
        <p:nvSpPr>
          <p:cNvPr id="4" name="Slide Number Placeholder 3"/>
          <p:cNvSpPr>
            <a:spLocks noGrp="1"/>
          </p:cNvSpPr>
          <p:nvPr>
            <p:ph type="sldNum" sz="quarter" idx="10"/>
          </p:nvPr>
        </p:nvSpPr>
        <p:spPr/>
        <p:txBody>
          <a:bodyPr/>
          <a:lstStyle/>
          <a:p>
            <a:fld id="{662890D4-6A6E-42A8-B8B0-2C0FFE91EDB1}" type="slidenum">
              <a:rPr lang="en-US" smtClean="0"/>
              <a:pPr/>
              <a:t>17</a:t>
            </a:fld>
            <a:endParaRPr lang="en-US"/>
          </a:p>
        </p:txBody>
      </p:sp>
      <p:sp>
        <p:nvSpPr>
          <p:cNvPr id="5" name="Footer Placeholder 7"/>
          <p:cNvSpPr>
            <a:spLocks noGrp="1"/>
          </p:cNvSpPr>
          <p:nvPr>
            <p:ph type="ftr" sz="quarter" idx="4"/>
          </p:nvPr>
        </p:nvSpPr>
        <p:spPr bwMode="auto">
          <a:xfrm>
            <a:off x="0" y="8829967"/>
            <a:ext cx="3037840" cy="464820"/>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t>G. Fitzhugh, Evaluation &amp; Research Associates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09744498"/>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We asked a lot of questions to</a:t>
            </a:r>
            <a:r>
              <a:rPr lang="en-US" baseline="0" dirty="0" smtClean="0"/>
              <a:t> try to understand the different perspectives of the leadership team members, hub site leaders, and educators, and perspectives of those from formal and informal spheres. </a:t>
            </a:r>
          </a:p>
          <a:p>
            <a:pPr defTabSz="931774">
              <a:defRPr/>
            </a:pPr>
            <a:endParaRPr lang="en-US" baseline="0" dirty="0" smtClean="0"/>
          </a:p>
          <a:p>
            <a:pPr defTabSz="931774">
              <a:defRPr/>
            </a:pPr>
            <a:r>
              <a:rPr lang="en-US" baseline="0" dirty="0" smtClean="0"/>
              <a:t>We asked the interviewees to describe their vision for the project and analyzed the results to see where there were similarities and differences.</a:t>
            </a:r>
          </a:p>
          <a:p>
            <a:pPr defTabSz="931774">
              <a:defRPr/>
            </a:pPr>
            <a:endParaRPr lang="en-US" baseline="0" dirty="0" smtClean="0"/>
          </a:p>
          <a:p>
            <a:pPr defTabSz="931774">
              <a:defRPr/>
            </a:pPr>
            <a:r>
              <a:rPr lang="en-US" baseline="0" dirty="0" smtClean="0"/>
              <a:t>We asked members of the leadership team if they asked for input from other stakeholders in the system.</a:t>
            </a:r>
          </a:p>
          <a:p>
            <a:pPr defTabSz="931774">
              <a:defRPr/>
            </a:pPr>
            <a:endParaRPr lang="en-US" baseline="0" dirty="0" smtClean="0"/>
          </a:p>
          <a:p>
            <a:pPr defTabSz="931774">
              <a:defRPr/>
            </a:pPr>
            <a:r>
              <a:rPr lang="en-US" dirty="0" smtClean="0"/>
              <a:t>Finally, we asked a few questions aimed at understanding where there was energy in the project and where it was lacking.</a:t>
            </a:r>
          </a:p>
          <a:p>
            <a:endParaRPr lang="en-US" dirty="0"/>
          </a:p>
        </p:txBody>
      </p:sp>
      <p:sp>
        <p:nvSpPr>
          <p:cNvPr id="4" name="Slide Number Placeholder 3"/>
          <p:cNvSpPr>
            <a:spLocks noGrp="1"/>
          </p:cNvSpPr>
          <p:nvPr>
            <p:ph type="sldNum" sz="quarter" idx="10"/>
          </p:nvPr>
        </p:nvSpPr>
        <p:spPr/>
        <p:txBody>
          <a:bodyPr/>
          <a:lstStyle/>
          <a:p>
            <a:fld id="{662890D4-6A6E-42A8-B8B0-2C0FFE91EDB1}" type="slidenum">
              <a:rPr lang="en-US" smtClean="0"/>
              <a:pPr/>
              <a:t>18</a:t>
            </a:fld>
            <a:endParaRPr lang="en-US"/>
          </a:p>
        </p:txBody>
      </p:sp>
      <p:sp>
        <p:nvSpPr>
          <p:cNvPr id="5" name="Footer Placeholder 7"/>
          <p:cNvSpPr>
            <a:spLocks noGrp="1"/>
          </p:cNvSpPr>
          <p:nvPr>
            <p:ph type="ftr" sz="quarter" idx="4"/>
          </p:nvPr>
        </p:nvSpPr>
        <p:spPr bwMode="auto">
          <a:xfrm>
            <a:off x="0" y="8829967"/>
            <a:ext cx="3037840" cy="464820"/>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t>G. Fitzhugh, Evaluation &amp; Research Associates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09744498"/>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map the concepts</a:t>
            </a:r>
            <a:r>
              <a:rPr lang="en-US" baseline="0" dirty="0" smtClean="0"/>
              <a:t> of boundaries, relationships and perspectives onto this diagram, which shows the relationship between the certainty or predictability of a system and the level of agreement within it. Systems with closed boundaries, less diverse relationships, and few differences in perspective also have a high degree of certainty and agreement, and are therefore would be placed in the lower left area of the graph. Systems with open or very permeable boundaries, diverse relationships, and many different perspectives have a low degree of certainty or agreement, and therefore would be placed in the upper right area of the graph. </a:t>
            </a:r>
          </a:p>
          <a:p>
            <a:endParaRPr lang="en-US" baseline="0" dirty="0" smtClean="0"/>
          </a:p>
          <a:p>
            <a:r>
              <a:rPr lang="en-US" baseline="0" dirty="0" smtClean="0"/>
              <a:t>It’s important to note that placement on the graph does not constitute judgment about the quality of the system. </a:t>
            </a:r>
            <a:endParaRPr lang="en-US" dirty="0"/>
          </a:p>
        </p:txBody>
      </p:sp>
      <p:sp>
        <p:nvSpPr>
          <p:cNvPr id="4" name="Slide Number Placeholder 3"/>
          <p:cNvSpPr>
            <a:spLocks noGrp="1"/>
          </p:cNvSpPr>
          <p:nvPr>
            <p:ph type="sldNum" sz="quarter" idx="10"/>
          </p:nvPr>
        </p:nvSpPr>
        <p:spPr/>
        <p:txBody>
          <a:bodyPr/>
          <a:lstStyle/>
          <a:p>
            <a:fld id="{662890D4-6A6E-42A8-B8B0-2C0FFE91EDB1}" type="slidenum">
              <a:rPr lang="en-US" smtClean="0"/>
              <a:pPr/>
              <a:t>19</a:t>
            </a:fld>
            <a:endParaRPr lang="en-US"/>
          </a:p>
        </p:txBody>
      </p:sp>
      <p:sp>
        <p:nvSpPr>
          <p:cNvPr id="5" name="Footer Placeholder 7"/>
          <p:cNvSpPr>
            <a:spLocks noGrp="1"/>
          </p:cNvSpPr>
          <p:nvPr>
            <p:ph type="ftr" sz="quarter" idx="4"/>
          </p:nvPr>
        </p:nvSpPr>
        <p:spPr bwMode="auto">
          <a:xfrm>
            <a:off x="0" y="8829967"/>
            <a:ext cx="3037840" cy="464820"/>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t>G. Fitzhugh, Evaluation &amp; Research Associates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1998107"/>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Pat introduces us and explains we’re all from ECLIPS, community of practice to learn about systems</a:t>
            </a:r>
          </a:p>
          <a:p>
            <a:endParaRPr lang="en-US" dirty="0"/>
          </a:p>
        </p:txBody>
      </p:sp>
      <p:sp>
        <p:nvSpPr>
          <p:cNvPr id="4" name="Slide Number Placeholder 3"/>
          <p:cNvSpPr>
            <a:spLocks noGrp="1"/>
          </p:cNvSpPr>
          <p:nvPr>
            <p:ph type="sldNum" sz="quarter" idx="10"/>
          </p:nvPr>
        </p:nvSpPr>
        <p:spPr/>
        <p:txBody>
          <a:bodyPr/>
          <a:lstStyle/>
          <a:p>
            <a:fld id="{662890D4-6A6E-42A8-B8B0-2C0FFE91EDB1}" type="slidenum">
              <a:rPr lang="en-US" smtClean="0"/>
              <a:pPr/>
              <a:t>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03142447"/>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mapped two subsystems</a:t>
            </a:r>
            <a:r>
              <a:rPr lang="en-US" baseline="0" dirty="0" smtClean="0"/>
              <a:t> involved in the </a:t>
            </a:r>
            <a:r>
              <a:rPr lang="en-US" baseline="0" dirty="0" err="1" smtClean="0"/>
              <a:t>WaterBotics</a:t>
            </a:r>
            <a:r>
              <a:rPr lang="en-US" baseline="0" dirty="0" smtClean="0"/>
              <a:t> project we are evaluating using the data we collected. It became </a:t>
            </a:r>
            <a:r>
              <a:rPr lang="en-US" baseline="0" smtClean="0"/>
              <a:t>clear that the </a:t>
            </a:r>
            <a:r>
              <a:rPr lang="en-US" baseline="0" dirty="0" smtClean="0"/>
              <a:t>teachers and schools are part of a system where there is relatively high predictability or certainty about the relationship between cause and effect and relatively high agreement about the what the purpose of school is. In contrast, the informal educators and organizations come from a wide range of different settings—including afterschool organizations, museums, and higher education institutions—and each of these have different goals and different processes which are different from school and from each other. </a:t>
            </a:r>
          </a:p>
          <a:p>
            <a:endParaRPr lang="en-US" baseline="0" dirty="0" smtClean="0"/>
          </a:p>
          <a:p>
            <a:r>
              <a:rPr lang="en-US" baseline="0" dirty="0" smtClean="0"/>
              <a:t>Mapping these out helped explain one of the key tensions in the project—implementation in informal versus formal settings turned out to need to be quite different than what the project leadership originally anticipated, and necessitated a major redesign of the curriculum and revisiting the support structures and materials for different contexts.</a:t>
            </a:r>
          </a:p>
          <a:p>
            <a:endParaRPr lang="en-US" baseline="0" dirty="0" smtClean="0"/>
          </a:p>
          <a:p>
            <a:r>
              <a:rPr lang="en-US" baseline="0" dirty="0" smtClean="0"/>
              <a:t>One way to use this might be to ask project stakeholders where they would put various parts of their project’s subsystems, and discuss what the implications are for the project. </a:t>
            </a:r>
            <a:endParaRPr lang="en-US" dirty="0" smtClean="0"/>
          </a:p>
        </p:txBody>
      </p:sp>
      <p:sp>
        <p:nvSpPr>
          <p:cNvPr id="4" name="Slide Number Placeholder 3"/>
          <p:cNvSpPr>
            <a:spLocks noGrp="1"/>
          </p:cNvSpPr>
          <p:nvPr>
            <p:ph type="sldNum" sz="quarter" idx="10"/>
          </p:nvPr>
        </p:nvSpPr>
        <p:spPr/>
        <p:txBody>
          <a:bodyPr/>
          <a:lstStyle/>
          <a:p>
            <a:fld id="{662890D4-6A6E-42A8-B8B0-2C0FFE91EDB1}" type="slidenum">
              <a:rPr lang="en-US" smtClean="0"/>
              <a:pPr/>
              <a:t>20</a:t>
            </a:fld>
            <a:endParaRPr lang="en-US"/>
          </a:p>
        </p:txBody>
      </p:sp>
      <p:sp>
        <p:nvSpPr>
          <p:cNvPr id="5" name="Footer Placeholder 7"/>
          <p:cNvSpPr>
            <a:spLocks noGrp="1"/>
          </p:cNvSpPr>
          <p:nvPr>
            <p:ph type="ftr" sz="quarter" idx="4"/>
          </p:nvPr>
        </p:nvSpPr>
        <p:spPr bwMode="auto">
          <a:xfrm>
            <a:off x="0" y="8829967"/>
            <a:ext cx="3037840" cy="464820"/>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t>G. Fitzhugh, Evaluation &amp; Research Associates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1998107"/>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closing, I’ve been reflecting on </a:t>
            </a:r>
            <a:r>
              <a:rPr lang="en-US" baseline="0" dirty="0" smtClean="0"/>
              <a:t>what I’ve been learning about using systems concepts in evaluation and have a few preliminary ideas. I purposely said “learning lessons” rather than “lessons learned” because I feel I’m still developing and deepening my understanding.</a:t>
            </a:r>
          </a:p>
          <a:p>
            <a:endParaRPr lang="en-US" baseline="0" dirty="0" smtClean="0"/>
          </a:p>
          <a:p>
            <a:r>
              <a:rPr lang="en-US" baseline="0" dirty="0" smtClean="0"/>
              <a:t>First, it’s important to be realistic about what you can and can’t do as part of the evaluation. I found it’s easy to get overwhelmed with all that you might do with incorporating systems learning as a newbie, but you need to keep focused on what will ultimately be most helpful for the project and what you can actually do. </a:t>
            </a:r>
          </a:p>
          <a:p>
            <a:endParaRPr lang="en-US" baseline="0" dirty="0" smtClean="0"/>
          </a:p>
          <a:p>
            <a:r>
              <a:rPr lang="en-US" baseline="0" dirty="0" smtClean="0"/>
              <a:t>I’ve also found that communicating with clients about systems thinking is challenging. These concepts are not easy to understand and I’m just learning about them myself. I’ve done a couple of presentations to the leadership team and hub site teams about systems concepts, labeled some of the new systems ideas in my annual report, and asked for the team’s feedback about the value of this approach. </a:t>
            </a:r>
          </a:p>
          <a:p>
            <a:endParaRPr lang="en-US" baseline="0" dirty="0" smtClean="0"/>
          </a:p>
          <a:p>
            <a:r>
              <a:rPr lang="en-US" baseline="0" dirty="0" smtClean="0"/>
              <a:t>Finally, I’ve found that using some of the tools I shared today can be helpful for looking at an evaluation with a fresh perspective. It helped me to identify gaps in our data collection that we could address and find ways to respond to the changing dynamics of the project. I also found that I was already using many of these concepts. Even as a systems newbie, you probably know and use many of these ideas already. </a:t>
            </a:r>
          </a:p>
          <a:p>
            <a:endParaRPr lang="en-US" dirty="0"/>
          </a:p>
        </p:txBody>
      </p:sp>
      <p:sp>
        <p:nvSpPr>
          <p:cNvPr id="4" name="Slide Number Placeholder 3"/>
          <p:cNvSpPr>
            <a:spLocks noGrp="1"/>
          </p:cNvSpPr>
          <p:nvPr>
            <p:ph type="sldNum" sz="quarter" idx="10"/>
          </p:nvPr>
        </p:nvSpPr>
        <p:spPr/>
        <p:txBody>
          <a:bodyPr/>
          <a:lstStyle/>
          <a:p>
            <a:fld id="{662890D4-6A6E-42A8-B8B0-2C0FFE91EDB1}" type="slidenum">
              <a:rPr lang="en-US" smtClean="0"/>
              <a:pPr/>
              <a:t>21</a:t>
            </a:fld>
            <a:endParaRPr lang="en-US"/>
          </a:p>
        </p:txBody>
      </p:sp>
      <p:sp>
        <p:nvSpPr>
          <p:cNvPr id="5" name="Footer Placeholder 7"/>
          <p:cNvSpPr>
            <a:spLocks noGrp="1"/>
          </p:cNvSpPr>
          <p:nvPr>
            <p:ph type="ftr" sz="quarter" idx="4"/>
          </p:nvPr>
        </p:nvSpPr>
        <p:spPr bwMode="auto">
          <a:xfrm>
            <a:off x="0" y="8829967"/>
            <a:ext cx="3037840" cy="464820"/>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t>G. Fitzhugh, Evaluation &amp; Research Associates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6489293"/>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Now I’d like to give</a:t>
            </a:r>
            <a:r>
              <a:rPr lang="en-US" baseline="0" dirty="0" smtClean="0"/>
              <a:t> you an opportunity to t</a:t>
            </a:r>
            <a:r>
              <a:rPr lang="en-US" dirty="0" smtClean="0"/>
              <a:t>hink about how you</a:t>
            </a:r>
            <a:r>
              <a:rPr lang="en-US" baseline="0" dirty="0" smtClean="0"/>
              <a:t> might apply these systems concepts to your work. First, t</a:t>
            </a:r>
            <a:r>
              <a:rPr lang="en-US" sz="1200" kern="1200" dirty="0" smtClean="0">
                <a:solidFill>
                  <a:schemeClr val="tx1"/>
                </a:solidFill>
                <a:effectLst/>
                <a:latin typeface="+mn-lt"/>
                <a:ea typeface="+mn-ea"/>
                <a:cs typeface="+mn-cs"/>
              </a:rPr>
              <a:t>ake two or three minutes to think about a project boundary, a relationship and a perspective that might be important to pay attention to in one of your projects.</a:t>
            </a:r>
            <a:r>
              <a:rPr lang="en-US" sz="1200" kern="1200" baseline="0" dirty="0" smtClean="0">
                <a:solidFill>
                  <a:schemeClr val="tx1"/>
                </a:solidFill>
                <a:effectLst/>
                <a:latin typeface="+mn-lt"/>
                <a:ea typeface="+mn-ea"/>
                <a:cs typeface="+mn-cs"/>
              </a:rPr>
              <a:t> T</a:t>
            </a:r>
            <a:r>
              <a:rPr lang="en-US" sz="1200" kern="1200" dirty="0" smtClean="0">
                <a:solidFill>
                  <a:schemeClr val="tx1"/>
                </a:solidFill>
                <a:effectLst/>
                <a:latin typeface="+mn-lt"/>
                <a:ea typeface="+mn-ea"/>
                <a:cs typeface="+mn-cs"/>
              </a:rPr>
              <a:t>hen take a couple minutes</a:t>
            </a:r>
            <a:r>
              <a:rPr lang="en-US" sz="1200" kern="1200" baseline="0" dirty="0" smtClean="0">
                <a:solidFill>
                  <a:schemeClr val="tx1"/>
                </a:solidFill>
                <a:effectLst/>
                <a:latin typeface="+mn-lt"/>
                <a:ea typeface="+mn-ea"/>
                <a:cs typeface="+mn-cs"/>
              </a:rPr>
              <a:t> to </a:t>
            </a:r>
            <a:r>
              <a:rPr lang="en-US" sz="1200" kern="1200" dirty="0" smtClean="0">
                <a:solidFill>
                  <a:schemeClr val="tx1"/>
                </a:solidFill>
                <a:effectLst/>
                <a:latin typeface="+mn-lt"/>
                <a:ea typeface="+mn-ea"/>
                <a:cs typeface="+mn-cs"/>
              </a:rPr>
              <a:t>share with one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person sitting nearby.</a:t>
            </a:r>
          </a:p>
          <a:p>
            <a:endParaRPr lang="en-US" dirty="0"/>
          </a:p>
        </p:txBody>
      </p:sp>
      <p:sp>
        <p:nvSpPr>
          <p:cNvPr id="4" name="Slide Number Placeholder 3"/>
          <p:cNvSpPr>
            <a:spLocks noGrp="1"/>
          </p:cNvSpPr>
          <p:nvPr>
            <p:ph type="sldNum" sz="quarter" idx="10"/>
          </p:nvPr>
        </p:nvSpPr>
        <p:spPr/>
        <p:txBody>
          <a:bodyPr/>
          <a:lstStyle/>
          <a:p>
            <a:fld id="{662890D4-6A6E-42A8-B8B0-2C0FFE91EDB1}" type="slidenum">
              <a:rPr lang="en-US" smtClean="0"/>
              <a:pPr/>
              <a:t>22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78183789"/>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instructions for activity.</a:t>
            </a:r>
            <a:endParaRPr lang="en-US" dirty="0"/>
          </a:p>
        </p:txBody>
      </p:sp>
      <p:sp>
        <p:nvSpPr>
          <p:cNvPr id="4" name="Slide Number Placeholder 3"/>
          <p:cNvSpPr>
            <a:spLocks noGrp="1"/>
          </p:cNvSpPr>
          <p:nvPr>
            <p:ph type="sldNum" sz="quarter" idx="10"/>
          </p:nvPr>
        </p:nvSpPr>
        <p:spPr/>
        <p:txBody>
          <a:bodyPr/>
          <a:lstStyle/>
          <a:p>
            <a:fld id="{662890D4-6A6E-42A8-B8B0-2C0FFE91EDB1}" type="slidenum">
              <a:rPr lang="en-US" smtClean="0"/>
              <a:pPr/>
              <a:t>23</a:t>
            </a:fld>
            <a:endParaRPr lang="en-US"/>
          </a:p>
        </p:txBody>
      </p:sp>
      <p:sp>
        <p:nvSpPr>
          <p:cNvPr id="5" name="Footer Placeholder 7"/>
          <p:cNvSpPr>
            <a:spLocks noGrp="1"/>
          </p:cNvSpPr>
          <p:nvPr>
            <p:ph type="ftr" sz="quarter" idx="4"/>
          </p:nvPr>
        </p:nvSpPr>
        <p:spPr bwMode="auto">
          <a:xfrm>
            <a:off x="0" y="8829967"/>
            <a:ext cx="3037840" cy="464820"/>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t>G. Fitzhugh, Evaluation &amp; Research Associates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3152897"/>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defTabSz="966788" eaLnBrk="0" hangingPunct="0">
              <a:defRPr sz="4000">
                <a:solidFill>
                  <a:schemeClr val="tx1"/>
                </a:solidFill>
                <a:latin typeface="Verdana" pitchFamily="34" charset="0"/>
              </a:defRPr>
            </a:lvl1pPr>
            <a:lvl2pPr marL="742950" indent="-285750" defTabSz="966788" eaLnBrk="0" hangingPunct="0">
              <a:defRPr sz="4000">
                <a:solidFill>
                  <a:schemeClr val="tx1"/>
                </a:solidFill>
                <a:latin typeface="Verdana" pitchFamily="34" charset="0"/>
              </a:defRPr>
            </a:lvl2pPr>
            <a:lvl3pPr marL="1143000" indent="-228600" defTabSz="966788" eaLnBrk="0" hangingPunct="0">
              <a:defRPr sz="4000">
                <a:solidFill>
                  <a:schemeClr val="tx1"/>
                </a:solidFill>
                <a:latin typeface="Verdana" pitchFamily="34" charset="0"/>
              </a:defRPr>
            </a:lvl3pPr>
            <a:lvl4pPr marL="1600200" indent="-228600" defTabSz="966788" eaLnBrk="0" hangingPunct="0">
              <a:defRPr sz="4000">
                <a:solidFill>
                  <a:schemeClr val="tx1"/>
                </a:solidFill>
                <a:latin typeface="Verdana" pitchFamily="34" charset="0"/>
              </a:defRPr>
            </a:lvl4pPr>
            <a:lvl5pPr marL="2057400" indent="-228600" defTabSz="966788" eaLnBrk="0" hangingPunct="0">
              <a:defRPr sz="4000">
                <a:solidFill>
                  <a:schemeClr val="tx1"/>
                </a:solidFill>
                <a:latin typeface="Verdana" pitchFamily="34" charset="0"/>
              </a:defRPr>
            </a:lvl5pPr>
            <a:lvl6pPr marL="2514600" indent="-228600" defTabSz="966788" eaLnBrk="0" fontAlgn="base" hangingPunct="0">
              <a:spcBef>
                <a:spcPct val="0"/>
              </a:spcBef>
              <a:spcAft>
                <a:spcPct val="0"/>
              </a:spcAft>
              <a:defRPr sz="4000">
                <a:solidFill>
                  <a:schemeClr val="tx1"/>
                </a:solidFill>
                <a:latin typeface="Verdana" pitchFamily="34" charset="0"/>
              </a:defRPr>
            </a:lvl6pPr>
            <a:lvl7pPr marL="2971800" indent="-228600" defTabSz="966788" eaLnBrk="0" fontAlgn="base" hangingPunct="0">
              <a:spcBef>
                <a:spcPct val="0"/>
              </a:spcBef>
              <a:spcAft>
                <a:spcPct val="0"/>
              </a:spcAft>
              <a:defRPr sz="4000">
                <a:solidFill>
                  <a:schemeClr val="tx1"/>
                </a:solidFill>
                <a:latin typeface="Verdana" pitchFamily="34" charset="0"/>
              </a:defRPr>
            </a:lvl7pPr>
            <a:lvl8pPr marL="3429000" indent="-228600" defTabSz="966788" eaLnBrk="0" fontAlgn="base" hangingPunct="0">
              <a:spcBef>
                <a:spcPct val="0"/>
              </a:spcBef>
              <a:spcAft>
                <a:spcPct val="0"/>
              </a:spcAft>
              <a:defRPr sz="4000">
                <a:solidFill>
                  <a:schemeClr val="tx1"/>
                </a:solidFill>
                <a:latin typeface="Verdana" pitchFamily="34" charset="0"/>
              </a:defRPr>
            </a:lvl8pPr>
            <a:lvl9pPr marL="3886200" indent="-228600" defTabSz="966788" eaLnBrk="0" fontAlgn="base" hangingPunct="0">
              <a:spcBef>
                <a:spcPct val="0"/>
              </a:spcBef>
              <a:spcAft>
                <a:spcPct val="0"/>
              </a:spcAft>
              <a:defRPr sz="4000">
                <a:solidFill>
                  <a:schemeClr val="tx1"/>
                </a:solidFill>
                <a:latin typeface="Verdana" pitchFamily="34" charset="0"/>
              </a:defRPr>
            </a:lvl9pPr>
          </a:lstStyle>
          <a:p>
            <a:pPr eaLnBrk="1" hangingPunct="1"/>
            <a:fld id="{C7F36C34-DEBA-4EFD-9F0C-4DC9CAACE853}" type="slidenum">
              <a:rPr lang="en-US" sz="1300" smtClean="0">
                <a:latin typeface="Arial" charset="0"/>
              </a:rPr>
              <a:pPr eaLnBrk="1" hangingPunct="1"/>
              <a:t>24</a:t>
            </a:fld>
            <a:endParaRPr lang="en-US" sz="1300" smtClean="0">
              <a:latin typeface="Arial"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My training is in developmental</a:t>
            </a:r>
            <a:r>
              <a:rPr lang="en-US" baseline="0" dirty="0" smtClean="0"/>
              <a:t> psychology, and early on in the ECLIPS program I dug out this systems-based model that I used to teach as part of my intro classes. It always resonated with me and so it was a natural point to revisit as we started this work.  I will give a quick explanation of the model, focusing on the connected influence within and across different bands in the </a:t>
            </a:r>
            <a:r>
              <a:rPr lang="en-US" baseline="0" dirty="0" err="1" smtClean="0"/>
              <a:t>bullseye</a:t>
            </a:r>
            <a:r>
              <a:rPr lang="en-US" baseline="0" dirty="0" smtClean="0"/>
              <a:t>, and explaining that the arrow across the top represents time.</a:t>
            </a:r>
          </a:p>
          <a:p>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25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5620350"/>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project I’m working on with ECLIPS is called Energy for ME, and it is  the a program created by the Island Institute in Rockland ME. Their mission is to serve the island and coastal communities in ME. They approach that work in several ways, including through an education division. Energy for ME is [read slide]. </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26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1308994"/>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our first assignments</a:t>
            </a:r>
            <a:r>
              <a:rPr lang="en-US" baseline="0" dirty="0" smtClean="0"/>
              <a:t> in ECLIPS was to draw our program with a systems perspective in mind. As a quick warning, I’m going to ask you to do this yourselves in a bit, so please think about the project you have picked to work on as I review the next few slides. </a:t>
            </a:r>
          </a:p>
          <a:p>
            <a:r>
              <a:rPr lang="en-US" baseline="0" dirty="0" smtClean="0"/>
              <a:t>First and foremost, you can see the </a:t>
            </a:r>
            <a:r>
              <a:rPr lang="en-US" baseline="0" dirty="0" err="1" smtClean="0"/>
              <a:t>Bronfenbrenner</a:t>
            </a:r>
            <a:r>
              <a:rPr lang="en-US" baseline="0" dirty="0" smtClean="0"/>
              <a:t> influence here. Looking at this one year later, I was surprised that I put the client’s institution in the middle. The next ring out was made up of the students and teachers who integrate their own local interests into the school-based projects they were expected to lead. Community interests, “place” and ME make up the next layer. And then the outer layer includes energy costs which are very high and not something that can be controlled by the other entities represented, NSF who funds this work, and the weather (which I had originally left out, as Pat pointed out).  So in this model, I imposed boundaries by assigning different characteristics to the various layers of the system and the relationships are reflected through the areas (though in a general rather than specific way). Perspectives are embedded in the model through the local interests in the inner circle and all three components that make up the next band. </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27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1308994"/>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mention Matt here and his</a:t>
            </a:r>
            <a:r>
              <a:rPr lang="en-US" baseline="0" dirty="0" smtClean="0"/>
              <a:t> role in ECLIPS as one of our experts. For me, Matt’s work is something to strive for both in how I think about evaluating my client’s projects and in how I think about crafting evaluation questions. Related to the former, when I look at his logic model, I see the interaction between the various systems involved under the umbrella of the project. When I thought about whether/how to apply that to my own work, I decided to stop focusing exclusively on the one project that I had selected for ECLIPS and instead to start trying to think about all of the projects that I evaluate with the client. </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28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31754740"/>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things first though. Our</a:t>
            </a:r>
            <a:r>
              <a:rPr lang="en-US" baseline="0" dirty="0" smtClean="0"/>
              <a:t> assignment for ECLIPS was to create a fuzzy logic model for our project, and you can see that this version is vastly different. There really isn’t a “center” here and so that is a primary difference, and most of the space is now devoted to the project itself. There is still a boundary between the two, but with this version you can see the specific strategies that the client is trying to use to influence teacher and student outcomes through the program. The strategies are a kind of relationship in this model and you can also see the relationships between different program components. The perspectives piece is missing, which I didn’t notice as I was creating it (but Alyssa pointed out when we were presenting these) and so this is still a work in progress. </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29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7486928"/>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3"/>
          <p:cNvSpPr txBox="1">
            <a:spLocks noGrp="1" noChangeArrowheads="1"/>
          </p:cNvSpPr>
          <p:nvPr/>
        </p:nvSpPr>
        <p:spPr bwMode="auto">
          <a:xfrm>
            <a:off x="3970938" y="0"/>
            <a:ext cx="3037840" cy="464820"/>
          </a:xfrm>
          <a:prstGeom prst="rect">
            <a:avLst/>
          </a:prstGeom>
          <a:noFill/>
          <a:ln w="9525">
            <a:noFill/>
            <a:miter lim="800000"/>
            <a:headEnd/>
            <a:tailEnd/>
          </a:ln>
        </p:spPr>
        <p:txBody>
          <a:bodyPr lIns="93189" tIns="46595" rIns="93189" bIns="46595"/>
          <a:lstStyle/>
          <a:p>
            <a:pPr algn="r"/>
            <a:fld id="{F8A142B1-A16C-4EA5-B863-6716D49F601F}" type="datetime1">
              <a:rPr lang="en-US" sz="1200">
                <a:latin typeface="Calibri" pitchFamily="34" charset="0"/>
              </a:rPr>
              <a:pPr algn="r"/>
              <a:t>10/22/12</a:t>
            </a:fld>
            <a:endParaRPr lang="en-US" sz="1200">
              <a:latin typeface="Calibri" pitchFamily="34" charset="0"/>
            </a:endParaRPr>
          </a:p>
        </p:txBody>
      </p:sp>
      <p:sp>
        <p:nvSpPr>
          <p:cNvPr id="23556"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89" tIns="46595" rIns="93189" bIns="46595" anchor="b"/>
          <a:lstStyle/>
          <a:p>
            <a:pPr algn="r"/>
            <a:fld id="{7F7F22DF-5D84-4202-BA62-09439402A1A3}" type="slidenum">
              <a:rPr lang="en-US" sz="1200">
                <a:latin typeface="Calibri" pitchFamily="34" charset="0"/>
              </a:rPr>
              <a:pPr algn="r"/>
              <a:t>3</a:t>
            </a:fld>
            <a:endParaRPr lang="en-US" sz="1200">
              <a:latin typeface="Calibri" pitchFamily="34" charset="0"/>
            </a:endParaRPr>
          </a:p>
        </p:txBody>
      </p:sp>
      <p:sp>
        <p:nvSpPr>
          <p:cNvPr id="2355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355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b="1" i="1" dirty="0">
              <a:latin typeface="Arial" charset="0"/>
              <a:ea typeface="ＭＳ Ｐゴシック"/>
              <a:cs typeface="ＭＳ Ｐゴシック"/>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the last year, we also had the good fortune to get a couple of additional grants and so I wanted to take this a step further and think about how all of my work for the education division is related, rather than focusing on Energy for ME alone. This example is a mock up that still needs to be filled in once these other projects get up off the ground. My hope is that this model will help identify common strategies and areas for consistent evaluation practices. Eventually I hope to have this model become interactive the way that Matt’s is so that it can live on the client’s web site and on my own site</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30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48535876"/>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attendees will</a:t>
            </a:r>
            <a:r>
              <a:rPr lang="en-US" baseline="0" dirty="0" smtClean="0"/>
              <a:t> have five minutes to start drawing their project as a system. After five minutes, there will be a quick reflection about whether it was easy or difficult to get started and whether there were any surprises. </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31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81189640"/>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does all of this mean about our ideas</a:t>
            </a:r>
            <a:r>
              <a:rPr lang="en-US" baseline="0" dirty="0" smtClean="0"/>
              <a:t> about evaluation?  This is a pair of diagrams that Beverly and Pat were nice enough to loan out for today, and they are reflective of some of the changes in thinking I have experienced in the last year. I definitely held the traditional view at the beginning of the project and my thinking has shifted to the systems view. I still struggle with thinking about the placement of the project itself in the systems view diagram. I also find it an interesting challenge to think about where to place the evaluation in my fuzzy logic model. Placing the questions as Matt did is one thing. Placing myself and the presence/influence of the evaluation on the system I am evaluating is another.</a:t>
            </a:r>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32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0504715"/>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examples</a:t>
            </a:r>
            <a:r>
              <a:rPr lang="en-US" baseline="0" dirty="0" smtClean="0"/>
              <a:t> of the changes I have noted, framed within the context of our unifying concepts. </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33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36041126"/>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wrap things up, I wanted to share these Stages of Change (again courtesy of Beverly). For the ECLIPS project, we were challenged to tackle the first two points on this continuum at the same time – they were helping us develop our baseline understanding while simultaneously trying it out in existing evaluation plans. And the trying out phase is where I still find myself today. The tipping point is reached, apparently, when you start to apply systems concepts to almost any situation such that it is your pervasive viewpoint. You have reached the point of sustainable adaptive balancing when you not only view things through a systems perspective as second nature but thinking about the ways to measure and leverage the different pieces of the system for change is second nature as well. It is a long process, but there are several handy tips and tools that you pick up along the way. For me, that has blurred the lines between myself as the external evaluator and the client but in a way that I think and hope will enhance my work. </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34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3873348"/>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66788" eaLnBrk="0" hangingPunct="0">
              <a:defRPr sz="4000">
                <a:solidFill>
                  <a:schemeClr val="tx1"/>
                </a:solidFill>
                <a:latin typeface="Verdana" pitchFamily="34" charset="0"/>
              </a:defRPr>
            </a:lvl1pPr>
            <a:lvl2pPr marL="742950" indent="-285750" defTabSz="966788" eaLnBrk="0" hangingPunct="0">
              <a:defRPr sz="4000">
                <a:solidFill>
                  <a:schemeClr val="tx1"/>
                </a:solidFill>
                <a:latin typeface="Verdana" pitchFamily="34" charset="0"/>
              </a:defRPr>
            </a:lvl2pPr>
            <a:lvl3pPr marL="1143000" indent="-228600" defTabSz="966788" eaLnBrk="0" hangingPunct="0">
              <a:defRPr sz="4000">
                <a:solidFill>
                  <a:schemeClr val="tx1"/>
                </a:solidFill>
                <a:latin typeface="Verdana" pitchFamily="34" charset="0"/>
              </a:defRPr>
            </a:lvl3pPr>
            <a:lvl4pPr marL="1600200" indent="-228600" defTabSz="966788" eaLnBrk="0" hangingPunct="0">
              <a:defRPr sz="4000">
                <a:solidFill>
                  <a:schemeClr val="tx1"/>
                </a:solidFill>
                <a:latin typeface="Verdana" pitchFamily="34" charset="0"/>
              </a:defRPr>
            </a:lvl4pPr>
            <a:lvl5pPr marL="2057400" indent="-228600" defTabSz="966788" eaLnBrk="0" hangingPunct="0">
              <a:defRPr sz="4000">
                <a:solidFill>
                  <a:schemeClr val="tx1"/>
                </a:solidFill>
                <a:latin typeface="Verdana" pitchFamily="34" charset="0"/>
              </a:defRPr>
            </a:lvl5pPr>
            <a:lvl6pPr marL="2514600" indent="-228600" defTabSz="966788" eaLnBrk="0" fontAlgn="base" hangingPunct="0">
              <a:spcBef>
                <a:spcPct val="0"/>
              </a:spcBef>
              <a:spcAft>
                <a:spcPct val="0"/>
              </a:spcAft>
              <a:defRPr sz="4000">
                <a:solidFill>
                  <a:schemeClr val="tx1"/>
                </a:solidFill>
                <a:latin typeface="Verdana" pitchFamily="34" charset="0"/>
              </a:defRPr>
            </a:lvl6pPr>
            <a:lvl7pPr marL="2971800" indent="-228600" defTabSz="966788" eaLnBrk="0" fontAlgn="base" hangingPunct="0">
              <a:spcBef>
                <a:spcPct val="0"/>
              </a:spcBef>
              <a:spcAft>
                <a:spcPct val="0"/>
              </a:spcAft>
              <a:defRPr sz="4000">
                <a:solidFill>
                  <a:schemeClr val="tx1"/>
                </a:solidFill>
                <a:latin typeface="Verdana" pitchFamily="34" charset="0"/>
              </a:defRPr>
            </a:lvl7pPr>
            <a:lvl8pPr marL="3429000" indent="-228600" defTabSz="966788" eaLnBrk="0" fontAlgn="base" hangingPunct="0">
              <a:spcBef>
                <a:spcPct val="0"/>
              </a:spcBef>
              <a:spcAft>
                <a:spcPct val="0"/>
              </a:spcAft>
              <a:defRPr sz="4000">
                <a:solidFill>
                  <a:schemeClr val="tx1"/>
                </a:solidFill>
                <a:latin typeface="Verdana" pitchFamily="34" charset="0"/>
              </a:defRPr>
            </a:lvl8pPr>
            <a:lvl9pPr marL="3886200" indent="-228600" defTabSz="966788" eaLnBrk="0" fontAlgn="base" hangingPunct="0">
              <a:spcBef>
                <a:spcPct val="0"/>
              </a:spcBef>
              <a:spcAft>
                <a:spcPct val="0"/>
              </a:spcAft>
              <a:defRPr sz="4000">
                <a:solidFill>
                  <a:schemeClr val="tx1"/>
                </a:solidFill>
                <a:latin typeface="Verdana" pitchFamily="34" charset="0"/>
              </a:defRPr>
            </a:lvl9pPr>
          </a:lstStyle>
          <a:p>
            <a:pPr eaLnBrk="1" hangingPunct="1"/>
            <a:fld id="{C7F36C34-DEBA-4EFD-9F0C-4DC9CAACE853}" type="slidenum">
              <a:rPr lang="en-US" sz="1300" smtClean="0">
                <a:latin typeface="Arial" charset="0"/>
              </a:rPr>
              <a:pPr eaLnBrk="1" hangingPunct="1"/>
              <a:t>36</a:t>
            </a:fld>
            <a:endParaRPr lang="en-US" sz="1300" smtClean="0">
              <a:latin typeface="Arial"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2890D4-6A6E-42A8-B8B0-2C0FFE91EDB1}"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Innovative Technology in Science Inquiry (ITSI) brings inquiry-based science projects that use computational models and real-time data acquisition to grade 4-12 classrooms in four states. This presentation will focus on evaluating how the technology and science learning cultures, needs, practices, and policies of four different states influence the success and traction of the project using specific habits of systems thinking: (1) systems changes over time, (2) systems generating their own behaviors, (3) circular nature of cause and effect relationships, and (4) identifying systems leverage actions. This effort also involves modifying the evaluation plan</a:t>
            </a:r>
          </a:p>
          <a:p>
            <a:r>
              <a:rPr lang="en-US" sz="1200" kern="1200" dirty="0" smtClean="0">
                <a:solidFill>
                  <a:schemeClr val="tx1"/>
                </a:solidFill>
                <a:latin typeface="Arial" charset="0"/>
                <a:ea typeface="+mn-ea"/>
                <a:cs typeface="+mn-cs"/>
              </a:rPr>
              <a:t>partway into the five-year project to accommodate systems thinking structures. The presenter will discuss how the selected systems strategies, how he communicated the changes to the design team, and the impact the changes have made to the evaluation.</a:t>
            </a:r>
          </a:p>
          <a:p>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discuss how my model conceptualizes my own vision of what systems thinking in ITSI looks like; how it might help me explain levers</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39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57486928"/>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briefly some of these, their </a:t>
            </a:r>
            <a:r>
              <a:rPr lang="en-US" dirty="0" err="1" smtClean="0"/>
              <a:t>heirarchy</a:t>
            </a:r>
            <a:r>
              <a:rPr lang="en-US" dirty="0" smtClean="0"/>
              <a:t>, the</a:t>
            </a:r>
            <a:r>
              <a:rPr lang="en-US" baseline="0" dirty="0" smtClean="0"/>
              <a:t> red ones I’ve looked at and identified as components of my evaluation process for ITSI. Blue one Paradigms, a lever I’d like to see by have not yet</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40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10504715"/>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Pat: This is a slide of the three key system concepts that we’ve been addressing in ECLIPS.</a:t>
            </a:r>
            <a:r>
              <a:rPr lang="en-US" b="0" i="0" baseline="0" dirty="0" smtClean="0"/>
              <a:t> In this session you will be focusing primarily on the third one related to system boundaries, relationships and perspectives.</a:t>
            </a:r>
            <a:endParaRPr lang="en-US" b="0" i="0" dirty="0"/>
          </a:p>
        </p:txBody>
      </p:sp>
      <p:sp>
        <p:nvSpPr>
          <p:cNvPr id="4" name="Slide Number Placeholder 3"/>
          <p:cNvSpPr>
            <a:spLocks noGrp="1"/>
          </p:cNvSpPr>
          <p:nvPr>
            <p:ph type="sldNum" sz="quarter" idx="10"/>
          </p:nvPr>
        </p:nvSpPr>
        <p:spPr/>
        <p:txBody>
          <a:bodyPr/>
          <a:lstStyle/>
          <a:p>
            <a:fld id="{662890D4-6A6E-42A8-B8B0-2C0FFE91EDB1}" type="slidenum">
              <a:rPr lang="en-US" smtClean="0"/>
              <a:pPr/>
              <a:t>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08764442"/>
      </p:ext>
    </p:extLst>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 a graphic add?</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41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36041126"/>
      </p:ext>
    </p:extLst>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 </a:t>
            </a:r>
            <a:r>
              <a:rPr lang="en-US" smtClean="0"/>
              <a:t>a graphic add?</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42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36041126"/>
      </p:ext>
    </p:extLst>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 a graphic add? Discuss</a:t>
            </a:r>
            <a:r>
              <a:rPr lang="en-US" baseline="0" dirty="0" smtClean="0"/>
              <a:t> the oscillations in a school</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43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36041126"/>
      </p:ext>
    </p:extLst>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importance of immediate data feedback, cite INK-12 laptop</a:t>
            </a:r>
            <a:r>
              <a:rPr lang="en-US" baseline="0" dirty="0" smtClean="0"/>
              <a:t> project 4</a:t>
            </a:r>
            <a:r>
              <a:rPr lang="en-US" baseline="30000" dirty="0" smtClean="0"/>
              <a:t>th</a:t>
            </a:r>
            <a:r>
              <a:rPr lang="en-US" baseline="0" dirty="0" smtClean="0"/>
              <a:t> grade math</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44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36041126"/>
      </p:ext>
    </p:extLst>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how changes</a:t>
            </a:r>
            <a:r>
              <a:rPr lang="en-US" baseline="0" dirty="0" smtClean="0"/>
              <a:t> that might be reflected in science tests will occur only after several consecutive iterations.</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45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36041126"/>
      </p:ext>
    </p:extLst>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fil</a:t>
            </a:r>
            <a:r>
              <a:rPr lang="en-US" baseline="0" dirty="0" smtClean="0"/>
              <a:t>l in</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46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36041126"/>
      </p:ext>
    </p:extLst>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fil</a:t>
            </a:r>
            <a:r>
              <a:rPr lang="en-US" baseline="0" dirty="0" smtClean="0"/>
              <a:t>l in</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47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36041126"/>
      </p:ext>
    </p:extLst>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fil</a:t>
            </a:r>
            <a:r>
              <a:rPr lang="en-US" baseline="0" dirty="0" smtClean="0"/>
              <a:t>l in</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48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36041126"/>
      </p:ext>
    </p:extLst>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fil</a:t>
            </a:r>
            <a:r>
              <a:rPr lang="en-US" baseline="0" dirty="0" smtClean="0"/>
              <a:t>l in</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49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36041126"/>
      </p:ext>
    </p:extLst>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fil</a:t>
            </a:r>
            <a:r>
              <a:rPr lang="en-US" baseline="0" dirty="0" smtClean="0"/>
              <a:t>l in</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50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36041126"/>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 reviews session objectives. </a:t>
            </a:r>
            <a:r>
              <a:rPr lang="en-US" sz="1200" kern="1200" dirty="0" smtClean="0">
                <a:solidFill>
                  <a:schemeClr val="tx1"/>
                </a:solidFill>
                <a:effectLst/>
                <a:latin typeface="+mn-lt"/>
                <a:ea typeface="+mn-ea"/>
                <a:cs typeface="+mn-cs"/>
              </a:rPr>
              <a:t>Mention will be giving everyone a few opportunities to think about how they might apply these concepts to an evaluation.</a:t>
            </a:r>
            <a:endParaRPr lang="en-US" dirty="0"/>
          </a:p>
        </p:txBody>
      </p:sp>
      <p:sp>
        <p:nvSpPr>
          <p:cNvPr id="4" name="Slide Number Placeholder 3"/>
          <p:cNvSpPr>
            <a:spLocks noGrp="1"/>
          </p:cNvSpPr>
          <p:nvPr>
            <p:ph type="sldNum" sz="quarter" idx="10"/>
          </p:nvPr>
        </p:nvSpPr>
        <p:spPr/>
        <p:txBody>
          <a:bodyPr/>
          <a:lstStyle/>
          <a:p>
            <a:fld id="{662890D4-6A6E-42A8-B8B0-2C0FFE91EDB1}" type="slidenum">
              <a:rPr lang="en-US" smtClean="0"/>
              <a:pPr/>
              <a:t>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70407485"/>
      </p:ext>
    </p:extLst>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fil</a:t>
            </a:r>
            <a:r>
              <a:rPr lang="en-US" baseline="0" dirty="0" smtClean="0"/>
              <a:t>l in</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51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36041126"/>
      </p:ext>
    </p:extLst>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fil</a:t>
            </a:r>
            <a:r>
              <a:rPr lang="en-US" baseline="0" dirty="0" smtClean="0"/>
              <a:t>l in</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52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36041126"/>
      </p:ext>
    </p:extLst>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fil</a:t>
            </a:r>
            <a:r>
              <a:rPr lang="en-US" baseline="0" dirty="0" smtClean="0"/>
              <a:t>l in</a:t>
            </a:r>
            <a:endParaRPr lang="en-US" dirty="0"/>
          </a:p>
        </p:txBody>
      </p:sp>
      <p:sp>
        <p:nvSpPr>
          <p:cNvPr id="4" name="Slide Number Placeholder 3"/>
          <p:cNvSpPr>
            <a:spLocks noGrp="1"/>
          </p:cNvSpPr>
          <p:nvPr>
            <p:ph type="sldNum" sz="quarter" idx="10"/>
          </p:nvPr>
        </p:nvSpPr>
        <p:spPr/>
        <p:txBody>
          <a:bodyPr/>
          <a:lstStyle/>
          <a:p>
            <a:pPr>
              <a:defRPr/>
            </a:pPr>
            <a:fld id="{85F04758-8E80-471E-B179-72D46F879C3A}" type="slidenum">
              <a:rPr lang="en-US" smtClean="0"/>
              <a:pPr>
                <a:defRPr/>
              </a:pPr>
              <a:t>53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36041126"/>
      </p:ext>
    </p:extLst>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 reviews objectives</a:t>
            </a:r>
            <a:endParaRPr lang="en-US" dirty="0"/>
          </a:p>
        </p:txBody>
      </p:sp>
      <p:sp>
        <p:nvSpPr>
          <p:cNvPr id="4" name="Slide Number Placeholder 3"/>
          <p:cNvSpPr>
            <a:spLocks noGrp="1"/>
          </p:cNvSpPr>
          <p:nvPr>
            <p:ph type="sldNum" sz="quarter" idx="10"/>
          </p:nvPr>
        </p:nvSpPr>
        <p:spPr/>
        <p:txBody>
          <a:bodyPr/>
          <a:lstStyle/>
          <a:p>
            <a:fld id="{662890D4-6A6E-42A8-B8B0-2C0FFE91EDB1}" type="slidenum">
              <a:rPr lang="en-US" smtClean="0">
                <a:solidFill>
                  <a:prstClr val="black"/>
                </a:solidFill>
              </a:rPr>
              <a:pPr/>
              <a:t>54</a:t>
            </a:fld>
            <a:endParaRPr lang="en-US">
              <a:solidFill>
                <a:prstClr val="black"/>
              </a:solidFill>
            </a:endParaRP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870407485"/>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 reviews objectives</a:t>
            </a:r>
            <a:endParaRPr lang="en-US" dirty="0"/>
          </a:p>
        </p:txBody>
      </p:sp>
      <p:sp>
        <p:nvSpPr>
          <p:cNvPr id="4" name="Slide Number Placeholder 3"/>
          <p:cNvSpPr>
            <a:spLocks noGrp="1"/>
          </p:cNvSpPr>
          <p:nvPr>
            <p:ph type="sldNum" sz="quarter" idx="10"/>
          </p:nvPr>
        </p:nvSpPr>
        <p:spPr/>
        <p:txBody>
          <a:bodyPr/>
          <a:lstStyle/>
          <a:p>
            <a:fld id="{662890D4-6A6E-42A8-B8B0-2C0FFE91EDB1}" type="slidenum">
              <a:rPr lang="en-US" smtClean="0">
                <a:solidFill>
                  <a:prstClr val="black"/>
                </a:solidFill>
              </a:rPr>
              <a:pPr/>
              <a:t>6</a:t>
            </a:fld>
            <a:endParaRPr lang="en-US">
              <a:solidFill>
                <a:prstClr val="black"/>
              </a:solidFill>
            </a:endParaRP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870407485"/>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Ask: How many of you have used systems concepts as part of your evaluation</a:t>
            </a:r>
            <a:r>
              <a:rPr lang="en-US" baseline="0" dirty="0" smtClean="0"/>
              <a:t> practice</a:t>
            </a:r>
            <a:r>
              <a:rPr lang="en-US" dirty="0" smtClean="0"/>
              <a:t>?</a:t>
            </a:r>
          </a:p>
          <a:p>
            <a:endParaRPr lang="en-US" dirty="0" smtClean="0"/>
          </a:p>
          <a:p>
            <a:pPr defTabSz="931774">
              <a:defRPr/>
            </a:pPr>
            <a:r>
              <a:rPr lang="en-US" baseline="0" dirty="0" smtClean="0"/>
              <a:t>I’m pretty new to systems thinking myself. I’m going to share a few systems tools I’ve been learning that have been helpful, and that you might find useful as well. </a:t>
            </a:r>
            <a:r>
              <a:rPr lang="en-US" dirty="0" smtClean="0"/>
              <a:t>I </a:t>
            </a:r>
            <a:r>
              <a:rPr lang="en-US" dirty="0"/>
              <a:t>began incorporating systems concepts partway through an evaluation</a:t>
            </a:r>
            <a:r>
              <a:rPr lang="en-US" baseline="0" dirty="0" smtClean="0"/>
              <a:t>. </a:t>
            </a:r>
          </a:p>
          <a:p>
            <a:pPr defTabSz="931774">
              <a:defRPr/>
            </a:pPr>
            <a:endParaRPr lang="en-US" baseline="0" dirty="0" smtClean="0"/>
          </a:p>
          <a:p>
            <a:pPr defTabSz="931774">
              <a:defRPr/>
            </a:pPr>
            <a:r>
              <a:rPr lang="en-US" baseline="0" dirty="0" smtClean="0"/>
              <a:t>I’ll start by quickly explaining the project, and then introduce the systems concepts of boundaries, relationships and perspectives and explain how I used them to alter the evaluation.</a:t>
            </a:r>
          </a:p>
          <a:p>
            <a:pPr defTabSz="931774">
              <a:defRPr/>
            </a:pPr>
            <a:endParaRPr lang="en-US" baseline="0" dirty="0" smtClean="0"/>
          </a:p>
          <a:p>
            <a:pPr marL="0" marR="0" indent="0" algn="l" defTabSz="931774" rtl="0" eaLnBrk="1" fontAlgn="auto" latinLnBrk="0" hangingPunct="1">
              <a:lnSpc>
                <a:spcPct val="100000"/>
              </a:lnSpc>
              <a:spcBef>
                <a:spcPts val="0"/>
              </a:spcBef>
              <a:spcAft>
                <a:spcPts val="0"/>
              </a:spcAft>
              <a:buClrTx/>
              <a:buSzTx/>
              <a:buFontTx/>
              <a:buNone/>
              <a:tabLst/>
              <a:defRPr/>
            </a:pPr>
            <a:r>
              <a:rPr lang="en-US" baseline="0" dirty="0" smtClean="0"/>
              <a:t>Let me give you a little background about the evaluation project where I’ve been using systems concepts. </a:t>
            </a:r>
            <a:r>
              <a:rPr lang="en-US" baseline="0" dirty="0" err="1" smtClean="0"/>
              <a:t>WaterBotics</a:t>
            </a:r>
            <a:r>
              <a:rPr lang="en-US" baseline="0" dirty="0" smtClean="0"/>
              <a:t> is </a:t>
            </a:r>
            <a:r>
              <a:rPr lang="en-US" dirty="0" smtClean="0"/>
              <a:t>an underwater robotics program in which middle and high school youth learn about science and engineering concepts and careers by building submersible robots made of LEGO® components. </a:t>
            </a:r>
            <a:r>
              <a:rPr lang="en-US" dirty="0" err="1" smtClean="0"/>
              <a:t>WaterBotics</a:t>
            </a:r>
            <a:r>
              <a:rPr lang="en-US" dirty="0" smtClean="0"/>
              <a:t> is using a train-the-trainer model to expand its programming.</a:t>
            </a:r>
          </a:p>
          <a:p>
            <a:pPr defTabSz="931774">
              <a:defRPr/>
            </a:pPr>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707C63F-54D2-4F22-97E4-D1100A722765}" type="slidenum">
              <a:rPr lang="en-US" smtClean="0"/>
              <a:pPr/>
              <a:t>7</a:t>
            </a:fld>
            <a:endParaRPr lang="en-US"/>
          </a:p>
        </p:txBody>
      </p:sp>
      <p:sp>
        <p:nvSpPr>
          <p:cNvPr id="5" name="Footer Placeholder 7"/>
          <p:cNvSpPr>
            <a:spLocks noGrp="1"/>
          </p:cNvSpPr>
          <p:nvPr>
            <p:ph type="ftr" sz="quarter" idx="4"/>
          </p:nvPr>
        </p:nvSpPr>
        <p:spPr bwMode="auto">
          <a:xfrm>
            <a:off x="0" y="8829967"/>
            <a:ext cx="3037840" cy="464820"/>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t>G. Fitzhugh, Evaluation &amp; Research Associates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2943" indent="-232943">
              <a:buAutoNum type="arabicPeriod"/>
            </a:pPr>
            <a:r>
              <a:rPr lang="en-US" dirty="0" smtClean="0"/>
              <a:t>The Stevens</a:t>
            </a:r>
            <a:r>
              <a:rPr lang="en-US" baseline="0" dirty="0" smtClean="0"/>
              <a:t> Institute of Tech developed the original curriculum. </a:t>
            </a:r>
            <a:r>
              <a:rPr lang="en-US" b="1" baseline="0" dirty="0" smtClean="0"/>
              <a:t>&lt;click&gt; </a:t>
            </a:r>
            <a:r>
              <a:rPr lang="en-US" baseline="0" dirty="0" smtClean="0"/>
              <a:t>They joined with two other organizations—the League for Innovation and the National Girls Collaborative Project—to scale up the curriculum and coordinate implementation in five new regions around the country. </a:t>
            </a:r>
            <a:r>
              <a:rPr lang="en-US" dirty="0" smtClean="0"/>
              <a:t>These three organizations comprise the leadership</a:t>
            </a:r>
            <a:r>
              <a:rPr lang="en-US" baseline="0" dirty="0" smtClean="0"/>
              <a:t> team, and.. </a:t>
            </a:r>
          </a:p>
          <a:p>
            <a:pPr marL="232943" indent="-232943">
              <a:buAutoNum type="arabicPeriod"/>
            </a:pPr>
            <a:r>
              <a:rPr lang="en-US" baseline="0" dirty="0" smtClean="0"/>
              <a:t>…</a:t>
            </a:r>
            <a:r>
              <a:rPr lang="en-US" b="1" baseline="0" dirty="0" smtClean="0"/>
              <a:t>&lt;click&gt; </a:t>
            </a:r>
            <a:r>
              <a:rPr lang="en-US" baseline="0" dirty="0" smtClean="0"/>
              <a:t>they selected and support what are called hub sites. The two formal hub sites recruit and train classroom teachers in the curriculum, who then implement the program in their middle and high school classrooms. </a:t>
            </a:r>
          </a:p>
          <a:p>
            <a:pPr marL="232943" indent="-232943">
              <a:buAutoNum type="arabicPeriod"/>
            </a:pPr>
            <a:r>
              <a:rPr lang="en-US" b="1" baseline="0" dirty="0" smtClean="0"/>
              <a:t>&lt;click&gt; </a:t>
            </a:r>
            <a:r>
              <a:rPr lang="en-US" baseline="0" dirty="0" smtClean="0"/>
              <a:t>There are also three informal hub sites that recruit and train informal educators to implement the curriculum in summer camps for youth.</a:t>
            </a:r>
          </a:p>
          <a:p>
            <a:pPr marL="232943" indent="-232943">
              <a:buAutoNum type="arabicPeriod"/>
            </a:pPr>
            <a:r>
              <a:rPr lang="en-US" dirty="0" smtClean="0"/>
              <a:t>My colleagues</a:t>
            </a:r>
            <a:r>
              <a:rPr lang="en-US" baseline="0" dirty="0" smtClean="0"/>
              <a:t> and I are evaluating just a portion of this five-year project. </a:t>
            </a:r>
            <a:r>
              <a:rPr lang="en-US" b="1" baseline="0" smtClean="0"/>
              <a:t>&lt;click&gt; </a:t>
            </a:r>
            <a:r>
              <a:rPr lang="en-US" baseline="0" smtClean="0"/>
              <a:t>We </a:t>
            </a:r>
            <a:r>
              <a:rPr lang="en-US" baseline="0" dirty="0" smtClean="0"/>
              <a:t>are c</a:t>
            </a:r>
            <a:r>
              <a:rPr lang="en-US" dirty="0" smtClean="0"/>
              <a:t>ollecting information from the</a:t>
            </a:r>
            <a:r>
              <a:rPr lang="en-US" baseline="0" dirty="0" smtClean="0"/>
              <a:t> leadership team and hub sites about the effectiveness of the scale-up effort. Another evaluation team is collecting information from the educators and from the students.</a:t>
            </a:r>
          </a:p>
          <a:p>
            <a:pPr marL="232943" indent="-232943"/>
            <a:endParaRPr lang="en-US" dirty="0" smtClean="0"/>
          </a:p>
        </p:txBody>
      </p:sp>
      <p:sp>
        <p:nvSpPr>
          <p:cNvPr id="4" name="Slide Number Placeholder 3"/>
          <p:cNvSpPr>
            <a:spLocks noGrp="1"/>
          </p:cNvSpPr>
          <p:nvPr>
            <p:ph type="sldNum" sz="quarter" idx="10"/>
          </p:nvPr>
        </p:nvSpPr>
        <p:spPr/>
        <p:txBody>
          <a:bodyPr/>
          <a:lstStyle/>
          <a:p>
            <a:fld id="{1707C63F-54D2-4F22-97E4-D1100A722765}" type="slidenum">
              <a:rPr lang="en-US" smtClean="0"/>
              <a:pPr/>
              <a:t>8</a:t>
            </a:fld>
            <a:endParaRPr lang="en-US"/>
          </a:p>
        </p:txBody>
      </p:sp>
      <p:sp>
        <p:nvSpPr>
          <p:cNvPr id="5" name="Footer Placeholder 7"/>
          <p:cNvSpPr>
            <a:spLocks noGrp="1"/>
          </p:cNvSpPr>
          <p:nvPr>
            <p:ph type="ftr" sz="quarter" idx="4"/>
          </p:nvPr>
        </p:nvSpPr>
        <p:spPr bwMode="auto">
          <a:xfrm>
            <a:off x="0" y="8829967"/>
            <a:ext cx="3037840" cy="464820"/>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t>G. Fitzhugh, Evaluation &amp; Research Associates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3"/>
          <p:cNvSpPr txBox="1">
            <a:spLocks noGrp="1" noChangeArrowheads="1"/>
          </p:cNvSpPr>
          <p:nvPr/>
        </p:nvSpPr>
        <p:spPr bwMode="auto">
          <a:xfrm>
            <a:off x="3970938" y="0"/>
            <a:ext cx="3037840" cy="464820"/>
          </a:xfrm>
          <a:prstGeom prst="rect">
            <a:avLst/>
          </a:prstGeom>
          <a:noFill/>
          <a:ln w="9525">
            <a:noFill/>
            <a:miter lim="800000"/>
            <a:headEnd/>
            <a:tailEnd/>
          </a:ln>
        </p:spPr>
        <p:txBody>
          <a:bodyPr lIns="93189" tIns="46595" rIns="93189" bIns="46595"/>
          <a:lstStyle/>
          <a:p>
            <a:pPr algn="r"/>
            <a:fld id="{E6A793F8-FBF7-4E33-9261-95C42F6968C1}" type="datetime1">
              <a:rPr lang="en-US" sz="1200">
                <a:latin typeface="Calibri" pitchFamily="34" charset="0"/>
              </a:rPr>
              <a:pPr algn="r"/>
              <a:t>10/22/12</a:t>
            </a:fld>
            <a:endParaRPr lang="en-US" sz="1200">
              <a:latin typeface="Calibri" pitchFamily="34" charset="0"/>
            </a:endParaRPr>
          </a:p>
        </p:txBody>
      </p:sp>
      <p:sp>
        <p:nvSpPr>
          <p:cNvPr id="19460"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89" tIns="46595" rIns="93189" bIns="46595" anchor="b"/>
          <a:lstStyle/>
          <a:p>
            <a:pPr algn="r"/>
            <a:fld id="{AAF37963-0262-4D5A-A2D9-099962732289}" type="slidenum">
              <a:rPr lang="en-US" sz="1200">
                <a:latin typeface="Calibri" pitchFamily="34" charset="0"/>
              </a:rPr>
              <a:pPr algn="r"/>
              <a:t>9</a:t>
            </a:fld>
            <a:endParaRPr lang="en-US" sz="1200">
              <a:latin typeface="Calibri" pitchFamily="34" charset="0"/>
            </a:endParaRPr>
          </a:p>
        </p:txBody>
      </p:sp>
      <p:sp>
        <p:nvSpPr>
          <p:cNvPr id="1946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946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dirty="0">
                <a:ea typeface="ＭＳ Ｐゴシック"/>
                <a:cs typeface="ＭＳ Ｐゴシック"/>
              </a:rPr>
              <a:t>OK. Now that you know a little about my project, let’s move on to talking about systems concepts. </a:t>
            </a:r>
          </a:p>
          <a:p>
            <a:pPr>
              <a:spcBef>
                <a:spcPct val="0"/>
              </a:spcBef>
            </a:pPr>
            <a:endParaRPr lang="en-US" dirty="0">
              <a:ea typeface="ＭＳ Ｐゴシック"/>
              <a:cs typeface="ＭＳ Ｐゴシック"/>
            </a:endParaRPr>
          </a:p>
          <a:p>
            <a:pPr>
              <a:spcBef>
                <a:spcPct val="0"/>
              </a:spcBef>
            </a:pPr>
            <a:r>
              <a:rPr lang="en-US" dirty="0">
                <a:ea typeface="ＭＳ Ｐゴシック"/>
                <a:cs typeface="ＭＳ Ｐゴシック"/>
              </a:rPr>
              <a:t>First of all, what is a system? </a:t>
            </a:r>
            <a:r>
              <a:rPr lang="en-US" dirty="0" err="1">
                <a:ea typeface="ＭＳ Ｐゴシック"/>
                <a:cs typeface="ＭＳ Ｐゴシック"/>
              </a:rPr>
              <a:t>Donella</a:t>
            </a:r>
            <a:r>
              <a:rPr lang="en-US" dirty="0">
                <a:ea typeface="ＭＳ Ｐゴシック"/>
                <a:cs typeface="ＭＳ Ｐゴシック"/>
              </a:rPr>
              <a:t> Meadows describes a systems as an interconnected set of parts that are organized in some way to achieve a goal. You could think of any of your projects as a system. The organization you work for is a system. Systems also overlap and can have subsystems. </a:t>
            </a:r>
          </a:p>
          <a:p>
            <a:pPr>
              <a:spcBef>
                <a:spcPct val="0"/>
              </a:spcBef>
            </a:pPr>
            <a:endParaRPr lang="en-US" dirty="0">
              <a:ea typeface="ＭＳ Ｐゴシック"/>
              <a:cs typeface="ＭＳ Ｐゴシック"/>
            </a:endParaRPr>
          </a:p>
          <a:p>
            <a:pPr>
              <a:spcBef>
                <a:spcPct val="0"/>
              </a:spcBef>
            </a:pPr>
            <a:r>
              <a:rPr lang="en-US" dirty="0">
                <a:ea typeface="ＭＳ Ｐゴシック"/>
                <a:cs typeface="ＭＳ Ｐゴシック"/>
              </a:rPr>
              <a:t>After becoming involved in ECLIPS, this was my first attempt at drawing the system of the </a:t>
            </a:r>
            <a:r>
              <a:rPr lang="en-US" dirty="0" err="1">
                <a:ea typeface="ＭＳ Ｐゴシック"/>
                <a:cs typeface="ＭＳ Ｐゴシック"/>
              </a:rPr>
              <a:t>WaterBotics</a:t>
            </a:r>
            <a:r>
              <a:rPr lang="en-US" dirty="0">
                <a:ea typeface="ＭＳ Ｐゴシック"/>
                <a:cs typeface="ＭＳ Ｐゴシック"/>
              </a:rPr>
              <a:t> project I was evaluating. You can see it’s a lot messier looking (and more colorful!) than the previous slide. </a:t>
            </a:r>
          </a:p>
        </p:txBody>
      </p:sp>
      <p:sp>
        <p:nvSpPr>
          <p:cNvPr id="19463" name="Footer Placeholder 7"/>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t>G. Fitzhugh, Evaluation &amp; Research Associates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3AFA9A-3F89-4B34-90B6-40FECBED9473}" type="datetimeFigureOut">
              <a:rPr lang="en-US" smtClean="0"/>
              <a:pPr/>
              <a:t>10/22/12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0F13A-7F71-4324-B13B-125B3A8EE5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3AFA9A-3F89-4B34-90B6-40FECBED9473}" type="datetimeFigureOut">
              <a:rPr lang="en-US" smtClean="0"/>
              <a:pPr/>
              <a:t>10/22/12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0F13A-7F71-4324-B13B-125B3A8EE5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3AFA9A-3F89-4B34-90B6-40FECBED9473}" type="datetimeFigureOut">
              <a:rPr lang="en-US" smtClean="0"/>
              <a:pPr/>
              <a:t>10/22/12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0F13A-7F71-4324-B13B-125B3A8EE5D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Section Title Slide">
    <p:spTree>
      <p:nvGrpSpPr>
        <p:cNvPr id="1" name=""/>
        <p:cNvGrpSpPr/>
        <p:nvPr/>
      </p:nvGrpSpPr>
      <p:grpSpPr>
        <a:xfrm>
          <a:off x="0" y="0"/>
          <a:ext cx="0" cy="0"/>
          <a:chOff x="0" y="0"/>
          <a:chExt cx="0" cy="0"/>
        </a:xfrm>
      </p:grpSpPr>
      <p:sp>
        <p:nvSpPr>
          <p:cNvPr id="3" name="Rectangle 81"/>
          <p:cNvSpPr>
            <a:spLocks noChangeArrowheads="1"/>
          </p:cNvSpPr>
          <p:nvPr userDrawn="1"/>
        </p:nvSpPr>
        <p:spPr bwMode="auto">
          <a:xfrm>
            <a:off x="8534400" y="6302375"/>
            <a:ext cx="395288" cy="244475"/>
          </a:xfrm>
          <a:prstGeom prst="rect">
            <a:avLst/>
          </a:prstGeom>
          <a:noFill/>
          <a:ln w="9525">
            <a:noFill/>
            <a:miter lim="800000"/>
            <a:headEnd/>
            <a:tailEnd/>
          </a:ln>
          <a:effectLst/>
        </p:spPr>
        <p:txBody>
          <a:bodyPr wrap="none">
            <a:spAutoFit/>
          </a:bodyPr>
          <a:lstStyle/>
          <a:p>
            <a:pPr>
              <a:defRPr/>
            </a:pPr>
            <a:fld id="{372E5732-E75F-4BF6-98F5-51779640DA9A}" type="slidenum">
              <a:rPr lang="en-US" sz="1000">
                <a:solidFill>
                  <a:schemeClr val="accent2"/>
                </a:solidFill>
                <a:latin typeface="Tahoma Bold" charset="0"/>
              </a:rPr>
              <a:pPr>
                <a:defRPr/>
              </a:pPr>
              <a:t>‹#›</a:t>
            </a:fld>
            <a:endParaRPr lang="en-US">
              <a:latin typeface="Times" charset="0"/>
            </a:endParaRPr>
          </a:p>
        </p:txBody>
      </p:sp>
      <p:sp>
        <p:nvSpPr>
          <p:cNvPr id="4" name="Text Box 84"/>
          <p:cNvSpPr txBox="1">
            <a:spLocks noChangeArrowheads="1"/>
          </p:cNvSpPr>
          <p:nvPr userDrawn="1"/>
        </p:nvSpPr>
        <p:spPr bwMode="auto">
          <a:xfrm>
            <a:off x="7569200" y="6553200"/>
            <a:ext cx="1447800" cy="457200"/>
          </a:xfrm>
          <a:prstGeom prst="rect">
            <a:avLst/>
          </a:prstGeom>
          <a:noFill/>
          <a:ln w="9525">
            <a:noFill/>
            <a:miter lim="800000"/>
            <a:headEnd/>
            <a:tailEnd/>
          </a:ln>
        </p:spPr>
        <p:txBody>
          <a:bodyPr>
            <a:spAutoFit/>
          </a:bodyPr>
          <a:lstStyle/>
          <a:p>
            <a:pPr>
              <a:spcBef>
                <a:spcPct val="50000"/>
              </a:spcBef>
              <a:defRPr/>
            </a:pPr>
            <a:endParaRPr lang="en-US">
              <a:latin typeface="Arial" pitchFamily="34" charset="0"/>
              <a:ea typeface="ＭＳ Ｐゴシック" pitchFamily="34" charset="-128"/>
            </a:endParaRPr>
          </a:p>
        </p:txBody>
      </p:sp>
      <p:sp>
        <p:nvSpPr>
          <p:cNvPr id="5" name="Title 1"/>
          <p:cNvSpPr txBox="1">
            <a:spLocks/>
          </p:cNvSpPr>
          <p:nvPr/>
        </p:nvSpPr>
        <p:spPr bwMode="auto">
          <a:xfrm>
            <a:off x="914400" y="1524000"/>
            <a:ext cx="8229600" cy="1143000"/>
          </a:xfrm>
          <a:prstGeom prst="rect">
            <a:avLst/>
          </a:prstGeom>
          <a:noFill/>
          <a:ln w="9525">
            <a:noFill/>
            <a:miter lim="800000"/>
            <a:headEnd/>
            <a:tailEnd/>
          </a:ln>
        </p:spPr>
        <p:txBody>
          <a:bodyPr anchor="ctr"/>
          <a:lstStyle/>
          <a:p>
            <a:pPr algn="ctr">
              <a:spcBef>
                <a:spcPts val="5400"/>
              </a:spcBef>
              <a:spcAft>
                <a:spcPts val="1800"/>
              </a:spcAft>
              <a:defRPr/>
            </a:pPr>
            <a:endParaRPr lang="en-US" sz="2800" b="1" dirty="0">
              <a:solidFill>
                <a:srgbClr val="FFFFFF"/>
              </a:solidFill>
              <a:ea typeface="ＭＳ Ｐゴシック"/>
              <a:cs typeface="Arial" charset="0"/>
            </a:endParaRPr>
          </a:p>
        </p:txBody>
      </p:sp>
      <p:sp>
        <p:nvSpPr>
          <p:cNvPr id="6" name="Title 1"/>
          <p:cNvSpPr txBox="1">
            <a:spLocks/>
          </p:cNvSpPr>
          <p:nvPr userDrawn="1"/>
        </p:nvSpPr>
        <p:spPr bwMode="auto">
          <a:xfrm>
            <a:off x="914400" y="1524000"/>
            <a:ext cx="8229600" cy="1143000"/>
          </a:xfrm>
          <a:prstGeom prst="rect">
            <a:avLst/>
          </a:prstGeom>
          <a:noFill/>
          <a:ln w="9525">
            <a:noFill/>
            <a:miter lim="800000"/>
            <a:headEnd/>
            <a:tailEnd/>
          </a:ln>
        </p:spPr>
        <p:txBody>
          <a:bodyPr anchor="ctr"/>
          <a:lstStyle/>
          <a:p>
            <a:pPr algn="ctr">
              <a:spcBef>
                <a:spcPts val="5400"/>
              </a:spcBef>
              <a:spcAft>
                <a:spcPts val="1800"/>
              </a:spcAft>
              <a:defRPr/>
            </a:pPr>
            <a:endParaRPr lang="en-US" sz="2800" b="1" dirty="0">
              <a:solidFill>
                <a:srgbClr val="FFFFFF"/>
              </a:solidFill>
              <a:ea typeface="ＭＳ Ｐゴシック"/>
              <a:cs typeface="Arial" charset="0"/>
            </a:endParaRPr>
          </a:p>
        </p:txBody>
      </p:sp>
      <p:sp>
        <p:nvSpPr>
          <p:cNvPr id="7" name="Rectangle 78"/>
          <p:cNvSpPr>
            <a:spLocks noChangeArrowheads="1"/>
          </p:cNvSpPr>
          <p:nvPr userDrawn="1"/>
        </p:nvSpPr>
        <p:spPr bwMode="auto">
          <a:xfrm>
            <a:off x="1340556" y="6129339"/>
            <a:ext cx="7803444" cy="728662"/>
          </a:xfrm>
          <a:prstGeom prst="rect">
            <a:avLst/>
          </a:prstGeom>
          <a:gradFill flip="none" rotWithShape="1">
            <a:gsLst>
              <a:gs pos="100000">
                <a:schemeClr val="bg1">
                  <a:alpha val="61000"/>
                </a:schemeClr>
              </a:gs>
              <a:gs pos="46000">
                <a:srgbClr val="CBB0C5">
                  <a:alpha val="66000"/>
                </a:srgbClr>
              </a:gs>
              <a:gs pos="20000">
                <a:srgbClr val="BA8FA0">
                  <a:alpha val="61000"/>
                </a:srgbClr>
              </a:gs>
            </a:gsLst>
            <a:path path="circle">
              <a:fillToRect l="100000" b="100000"/>
            </a:path>
            <a:tileRect t="-100000" r="-100000"/>
          </a:gradFill>
          <a:ln w="3175" cap="flat" cmpd="sng" algn="ctr">
            <a:noFill/>
            <a:prstDash val="solid"/>
            <a:miter lim="800000"/>
            <a:headEnd type="none" w="med" len="med"/>
            <a:tailEnd type="none" w="med" len="med"/>
          </a:ln>
          <a:effectLst/>
        </p:spPr>
        <p:txBody>
          <a:bodyPr wrap="none" anchor="ctr"/>
          <a:lstStyle/>
          <a:p>
            <a:pPr algn="ctr">
              <a:defRPr/>
            </a:pPr>
            <a:endParaRPr lang="en-US">
              <a:latin typeface="Arial" pitchFamily="34" charset="0"/>
              <a:ea typeface="ＭＳ Ｐゴシック" pitchFamily="34" charset="-128"/>
            </a:endParaRPr>
          </a:p>
        </p:txBody>
      </p:sp>
      <p:pic>
        <p:nvPicPr>
          <p:cNvPr id="9" name="Picture 13" descr="TM.10.InSLogo.1.75X.82.jpg"/>
          <p:cNvPicPr>
            <a:picLocks noChangeAspect="1"/>
          </p:cNvPicPr>
          <p:nvPr userDrawn="1"/>
        </p:nvPicPr>
        <p:blipFill>
          <a:blip r:embed="rId2" cstate="print"/>
          <a:srcRect/>
          <a:stretch>
            <a:fillRect/>
          </a:stretch>
        </p:blipFill>
        <p:spPr bwMode="auto">
          <a:xfrm>
            <a:off x="173037" y="6095822"/>
            <a:ext cx="1482725" cy="695325"/>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81385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3_Section Title Slide">
    <p:spTree>
      <p:nvGrpSpPr>
        <p:cNvPr id="1" name=""/>
        <p:cNvGrpSpPr/>
        <p:nvPr/>
      </p:nvGrpSpPr>
      <p:grpSpPr>
        <a:xfrm>
          <a:off x="0" y="0"/>
          <a:ext cx="0" cy="0"/>
          <a:chOff x="0" y="0"/>
          <a:chExt cx="0" cy="0"/>
        </a:xfrm>
      </p:grpSpPr>
      <p:sp>
        <p:nvSpPr>
          <p:cNvPr id="2" name="Rectangle 81"/>
          <p:cNvSpPr>
            <a:spLocks noChangeArrowheads="1"/>
          </p:cNvSpPr>
          <p:nvPr userDrawn="1"/>
        </p:nvSpPr>
        <p:spPr bwMode="auto">
          <a:xfrm>
            <a:off x="8534400" y="6302375"/>
            <a:ext cx="395288" cy="244475"/>
          </a:xfrm>
          <a:prstGeom prst="rect">
            <a:avLst/>
          </a:prstGeom>
          <a:noFill/>
          <a:ln w="9525">
            <a:noFill/>
            <a:miter lim="800000"/>
            <a:headEnd/>
            <a:tailEnd/>
          </a:ln>
          <a:effectLst/>
        </p:spPr>
        <p:txBody>
          <a:bodyPr wrap="none">
            <a:spAutoFit/>
          </a:bodyPr>
          <a:lstStyle/>
          <a:p>
            <a:pPr>
              <a:defRPr/>
            </a:pPr>
            <a:fld id="{7AB9C4B9-3E54-41E7-9361-A70B642A8715}" type="slidenum">
              <a:rPr lang="en-US" sz="1000">
                <a:solidFill>
                  <a:schemeClr val="accent2"/>
                </a:solidFill>
                <a:latin typeface="Tahoma Bold" charset="0"/>
              </a:rPr>
              <a:pPr>
                <a:defRPr/>
              </a:pPr>
              <a:t>‹#›</a:t>
            </a:fld>
            <a:endParaRPr lang="en-US">
              <a:latin typeface="Times" charset="0"/>
            </a:endParaRPr>
          </a:p>
        </p:txBody>
      </p:sp>
      <p:sp>
        <p:nvSpPr>
          <p:cNvPr id="3" name="Text Box 84"/>
          <p:cNvSpPr txBox="1">
            <a:spLocks noChangeArrowheads="1"/>
          </p:cNvSpPr>
          <p:nvPr userDrawn="1"/>
        </p:nvSpPr>
        <p:spPr bwMode="auto">
          <a:xfrm>
            <a:off x="7569200" y="6553200"/>
            <a:ext cx="1447800" cy="457200"/>
          </a:xfrm>
          <a:prstGeom prst="rect">
            <a:avLst/>
          </a:prstGeom>
          <a:noFill/>
          <a:ln w="9525">
            <a:noFill/>
            <a:miter lim="800000"/>
            <a:headEnd/>
            <a:tailEnd/>
          </a:ln>
        </p:spPr>
        <p:txBody>
          <a:bodyPr>
            <a:spAutoFit/>
          </a:bodyPr>
          <a:lstStyle/>
          <a:p>
            <a:pPr>
              <a:spcBef>
                <a:spcPct val="50000"/>
              </a:spcBef>
              <a:defRPr/>
            </a:pPr>
            <a:endParaRPr lang="en-US">
              <a:latin typeface="Arial" pitchFamily="34" charset="0"/>
              <a:ea typeface="ＭＳ Ｐゴシック" pitchFamily="34" charset="-128"/>
            </a:endParaRPr>
          </a:p>
        </p:txBody>
      </p:sp>
      <p:sp>
        <p:nvSpPr>
          <p:cNvPr id="4" name="Title 1"/>
          <p:cNvSpPr txBox="1">
            <a:spLocks/>
          </p:cNvSpPr>
          <p:nvPr/>
        </p:nvSpPr>
        <p:spPr bwMode="auto">
          <a:xfrm>
            <a:off x="914400" y="1524000"/>
            <a:ext cx="8229600" cy="1143000"/>
          </a:xfrm>
          <a:prstGeom prst="rect">
            <a:avLst/>
          </a:prstGeom>
          <a:noFill/>
          <a:ln w="9525">
            <a:noFill/>
            <a:miter lim="800000"/>
            <a:headEnd/>
            <a:tailEnd/>
          </a:ln>
        </p:spPr>
        <p:txBody>
          <a:bodyPr anchor="ctr"/>
          <a:lstStyle/>
          <a:p>
            <a:pPr algn="ctr">
              <a:spcBef>
                <a:spcPts val="5400"/>
              </a:spcBef>
              <a:spcAft>
                <a:spcPts val="1800"/>
              </a:spcAft>
              <a:defRPr/>
            </a:pPr>
            <a:endParaRPr lang="en-US" sz="2800" b="1" dirty="0">
              <a:solidFill>
                <a:srgbClr val="FFFFFF"/>
              </a:solidFill>
              <a:ea typeface="ＭＳ Ｐゴシック"/>
              <a:cs typeface="Arial" charset="0"/>
            </a:endParaRPr>
          </a:p>
        </p:txBody>
      </p:sp>
      <p:sp>
        <p:nvSpPr>
          <p:cNvPr id="5" name="Title 1"/>
          <p:cNvSpPr txBox="1">
            <a:spLocks/>
          </p:cNvSpPr>
          <p:nvPr userDrawn="1"/>
        </p:nvSpPr>
        <p:spPr bwMode="auto">
          <a:xfrm>
            <a:off x="914400" y="1524000"/>
            <a:ext cx="8229600" cy="1143000"/>
          </a:xfrm>
          <a:prstGeom prst="rect">
            <a:avLst/>
          </a:prstGeom>
          <a:noFill/>
          <a:ln w="9525">
            <a:noFill/>
            <a:miter lim="800000"/>
            <a:headEnd/>
            <a:tailEnd/>
          </a:ln>
        </p:spPr>
        <p:txBody>
          <a:bodyPr anchor="ctr"/>
          <a:lstStyle/>
          <a:p>
            <a:pPr algn="ctr">
              <a:spcBef>
                <a:spcPts val="5400"/>
              </a:spcBef>
              <a:spcAft>
                <a:spcPts val="1800"/>
              </a:spcAft>
              <a:defRPr/>
            </a:pPr>
            <a:endParaRPr lang="en-US" sz="2800" b="1" dirty="0">
              <a:solidFill>
                <a:srgbClr val="FFFFFF"/>
              </a:solidFill>
              <a:ea typeface="ＭＳ Ｐゴシック"/>
              <a:cs typeface="Arial" charset="0"/>
            </a:endParaRPr>
          </a:p>
        </p:txBody>
      </p:sp>
      <p:sp>
        <p:nvSpPr>
          <p:cNvPr id="6" name="Rectangle 78"/>
          <p:cNvSpPr>
            <a:spLocks noChangeArrowheads="1"/>
          </p:cNvSpPr>
          <p:nvPr userDrawn="1"/>
        </p:nvSpPr>
        <p:spPr bwMode="auto">
          <a:xfrm>
            <a:off x="1340556" y="6129339"/>
            <a:ext cx="7803444" cy="728662"/>
          </a:xfrm>
          <a:prstGeom prst="rect">
            <a:avLst/>
          </a:prstGeom>
          <a:gradFill flip="none" rotWithShape="1">
            <a:gsLst>
              <a:gs pos="100000">
                <a:schemeClr val="bg1">
                  <a:alpha val="61000"/>
                </a:schemeClr>
              </a:gs>
              <a:gs pos="46000">
                <a:srgbClr val="CBB0C5">
                  <a:alpha val="66000"/>
                </a:srgbClr>
              </a:gs>
              <a:gs pos="20000">
                <a:srgbClr val="BA8FA0">
                  <a:alpha val="61000"/>
                </a:srgbClr>
              </a:gs>
            </a:gsLst>
            <a:path path="circle">
              <a:fillToRect l="100000" b="100000"/>
            </a:path>
            <a:tileRect t="-100000" r="-100000"/>
          </a:gradFill>
          <a:ln w="3175" cap="flat" cmpd="sng" algn="ctr">
            <a:noFill/>
            <a:prstDash val="solid"/>
            <a:miter lim="800000"/>
            <a:headEnd type="none" w="med" len="med"/>
            <a:tailEnd type="none" w="med" len="med"/>
          </a:ln>
          <a:effectLst/>
        </p:spPr>
        <p:txBody>
          <a:bodyPr wrap="none" anchor="ctr"/>
          <a:lstStyle/>
          <a:p>
            <a:pPr algn="ctr">
              <a:defRPr/>
            </a:pPr>
            <a:endParaRPr lang="en-US">
              <a:latin typeface="Arial" pitchFamily="34" charset="0"/>
              <a:ea typeface="ＭＳ Ｐゴシック" pitchFamily="34" charset="-128"/>
            </a:endParaRPr>
          </a:p>
        </p:txBody>
      </p:sp>
      <p:pic>
        <p:nvPicPr>
          <p:cNvPr id="7" name="Picture 13" descr="TM.10.InSLogo.1.75X.82.jpg"/>
          <p:cNvPicPr>
            <a:picLocks noChangeAspect="1"/>
          </p:cNvPicPr>
          <p:nvPr userDrawn="1"/>
        </p:nvPicPr>
        <p:blipFill>
          <a:blip r:embed="rId2"/>
          <a:srcRect/>
          <a:stretch>
            <a:fillRect/>
          </a:stretch>
        </p:blipFill>
        <p:spPr bwMode="auto">
          <a:xfrm>
            <a:off x="173038" y="6096000"/>
            <a:ext cx="1482725" cy="695325"/>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20535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3_Section Title Slide">
    <p:spTree>
      <p:nvGrpSpPr>
        <p:cNvPr id="1" name=""/>
        <p:cNvGrpSpPr/>
        <p:nvPr/>
      </p:nvGrpSpPr>
      <p:grpSpPr>
        <a:xfrm>
          <a:off x="0" y="0"/>
          <a:ext cx="0" cy="0"/>
          <a:chOff x="0" y="0"/>
          <a:chExt cx="0" cy="0"/>
        </a:xfrm>
      </p:grpSpPr>
      <p:sp>
        <p:nvSpPr>
          <p:cNvPr id="2" name="Rectangle 81"/>
          <p:cNvSpPr>
            <a:spLocks noChangeArrowheads="1"/>
          </p:cNvSpPr>
          <p:nvPr userDrawn="1"/>
        </p:nvSpPr>
        <p:spPr bwMode="auto">
          <a:xfrm>
            <a:off x="8534400" y="6302375"/>
            <a:ext cx="395288" cy="244475"/>
          </a:xfrm>
          <a:prstGeom prst="rect">
            <a:avLst/>
          </a:prstGeom>
          <a:noFill/>
          <a:ln w="9525">
            <a:noFill/>
            <a:miter lim="800000"/>
            <a:headEnd/>
            <a:tailEnd/>
          </a:ln>
          <a:effectLst/>
        </p:spPr>
        <p:txBody>
          <a:bodyPr wrap="none">
            <a:spAutoFit/>
          </a:bodyPr>
          <a:lstStyle/>
          <a:p>
            <a:pPr defTabSz="457200" fontAlgn="base">
              <a:spcBef>
                <a:spcPct val="0"/>
              </a:spcBef>
              <a:spcAft>
                <a:spcPct val="0"/>
              </a:spcAft>
              <a:defRPr/>
            </a:pPr>
            <a:fld id="{BAF02110-90A1-428E-8F24-9651D0841AE8}" type="slidenum">
              <a:rPr lang="en-US" sz="1000">
                <a:solidFill>
                  <a:srgbClr val="C0504D"/>
                </a:solidFill>
                <a:latin typeface="Tahoma Bold" charset="0"/>
              </a:rPr>
              <a:pPr defTabSz="457200" fontAlgn="base">
                <a:spcBef>
                  <a:spcPct val="0"/>
                </a:spcBef>
                <a:spcAft>
                  <a:spcPct val="0"/>
                </a:spcAft>
                <a:defRPr/>
              </a:pPr>
              <a:t>‹#›</a:t>
            </a:fld>
            <a:endParaRPr lang="en-US">
              <a:solidFill>
                <a:prstClr val="black"/>
              </a:solidFill>
              <a:latin typeface="Times" charset="0"/>
            </a:endParaRPr>
          </a:p>
        </p:txBody>
      </p:sp>
      <p:sp>
        <p:nvSpPr>
          <p:cNvPr id="3" name="Text Box 84"/>
          <p:cNvSpPr txBox="1">
            <a:spLocks noChangeArrowheads="1"/>
          </p:cNvSpPr>
          <p:nvPr userDrawn="1"/>
        </p:nvSpPr>
        <p:spPr bwMode="auto">
          <a:xfrm>
            <a:off x="7569200" y="6553200"/>
            <a:ext cx="1447800" cy="457200"/>
          </a:xfrm>
          <a:prstGeom prst="rect">
            <a:avLst/>
          </a:prstGeom>
          <a:noFill/>
          <a:ln w="9525">
            <a:noFill/>
            <a:miter lim="800000"/>
            <a:headEnd/>
            <a:tailEnd/>
          </a:ln>
        </p:spPr>
        <p:txBody>
          <a:bodyPr>
            <a:spAutoFit/>
          </a:bodyPr>
          <a:lstStyle/>
          <a:p>
            <a:pPr defTabSz="457200" fontAlgn="base">
              <a:spcBef>
                <a:spcPct val="50000"/>
              </a:spcBef>
              <a:spcAft>
                <a:spcPct val="0"/>
              </a:spcAft>
              <a:defRPr/>
            </a:pPr>
            <a:endParaRPr lang="en-US">
              <a:solidFill>
                <a:prstClr val="black"/>
              </a:solidFill>
              <a:latin typeface="Arial" pitchFamily="34" charset="0"/>
              <a:ea typeface="ＭＳ Ｐゴシック" pitchFamily="34" charset="-128"/>
            </a:endParaRPr>
          </a:p>
        </p:txBody>
      </p:sp>
      <p:sp>
        <p:nvSpPr>
          <p:cNvPr id="4" name="Title 1"/>
          <p:cNvSpPr txBox="1">
            <a:spLocks/>
          </p:cNvSpPr>
          <p:nvPr/>
        </p:nvSpPr>
        <p:spPr bwMode="auto">
          <a:xfrm>
            <a:off x="914400" y="1524000"/>
            <a:ext cx="8229600" cy="1143000"/>
          </a:xfrm>
          <a:prstGeom prst="rect">
            <a:avLst/>
          </a:prstGeom>
          <a:noFill/>
          <a:ln w="9525">
            <a:noFill/>
            <a:miter lim="800000"/>
            <a:headEnd/>
            <a:tailEnd/>
          </a:ln>
        </p:spPr>
        <p:txBody>
          <a:bodyPr anchor="ctr"/>
          <a:lstStyle/>
          <a:p>
            <a:pPr algn="ctr" defTabSz="457200" fontAlgn="base">
              <a:spcBef>
                <a:spcPts val="5400"/>
              </a:spcBef>
              <a:spcAft>
                <a:spcPts val="1800"/>
              </a:spcAft>
              <a:defRPr/>
            </a:pPr>
            <a:endParaRPr lang="en-US" sz="2800" b="1" dirty="0">
              <a:solidFill>
                <a:srgbClr val="FFFFFF"/>
              </a:solidFill>
              <a:latin typeface="Arial" charset="0"/>
              <a:ea typeface="ＭＳ Ｐゴシック"/>
              <a:cs typeface="Arial" charset="0"/>
            </a:endParaRPr>
          </a:p>
        </p:txBody>
      </p:sp>
      <p:sp>
        <p:nvSpPr>
          <p:cNvPr id="5" name="Title 1"/>
          <p:cNvSpPr txBox="1">
            <a:spLocks/>
          </p:cNvSpPr>
          <p:nvPr userDrawn="1"/>
        </p:nvSpPr>
        <p:spPr bwMode="auto">
          <a:xfrm>
            <a:off x="914400" y="1524000"/>
            <a:ext cx="8229600" cy="1143000"/>
          </a:xfrm>
          <a:prstGeom prst="rect">
            <a:avLst/>
          </a:prstGeom>
          <a:noFill/>
          <a:ln w="9525">
            <a:noFill/>
            <a:miter lim="800000"/>
            <a:headEnd/>
            <a:tailEnd/>
          </a:ln>
        </p:spPr>
        <p:txBody>
          <a:bodyPr anchor="ctr"/>
          <a:lstStyle/>
          <a:p>
            <a:pPr algn="ctr" defTabSz="457200" fontAlgn="base">
              <a:spcBef>
                <a:spcPts val="5400"/>
              </a:spcBef>
              <a:spcAft>
                <a:spcPts val="1800"/>
              </a:spcAft>
              <a:defRPr/>
            </a:pPr>
            <a:endParaRPr lang="en-US" sz="2800" b="1" dirty="0">
              <a:solidFill>
                <a:srgbClr val="FFFFFF"/>
              </a:solidFill>
              <a:latin typeface="Arial" charset="0"/>
              <a:ea typeface="ＭＳ Ｐゴシック"/>
              <a:cs typeface="Arial" charset="0"/>
            </a:endParaRPr>
          </a:p>
        </p:txBody>
      </p:sp>
      <p:sp>
        <p:nvSpPr>
          <p:cNvPr id="6" name="Rectangle 78"/>
          <p:cNvSpPr>
            <a:spLocks noChangeArrowheads="1"/>
          </p:cNvSpPr>
          <p:nvPr userDrawn="1"/>
        </p:nvSpPr>
        <p:spPr bwMode="auto">
          <a:xfrm>
            <a:off x="1340556" y="6129339"/>
            <a:ext cx="7803444" cy="728662"/>
          </a:xfrm>
          <a:prstGeom prst="rect">
            <a:avLst/>
          </a:prstGeom>
          <a:gradFill flip="none" rotWithShape="1">
            <a:gsLst>
              <a:gs pos="100000">
                <a:schemeClr val="bg1">
                  <a:alpha val="61000"/>
                </a:schemeClr>
              </a:gs>
              <a:gs pos="46000">
                <a:srgbClr val="CBB0C5">
                  <a:alpha val="66000"/>
                </a:srgbClr>
              </a:gs>
              <a:gs pos="20000">
                <a:srgbClr val="BA8FA0">
                  <a:alpha val="61000"/>
                </a:srgbClr>
              </a:gs>
            </a:gsLst>
            <a:path path="circle">
              <a:fillToRect l="100000" b="100000"/>
            </a:path>
            <a:tileRect t="-100000" r="-100000"/>
          </a:gradFill>
          <a:ln w="3175" cap="flat" cmpd="sng" algn="ctr">
            <a:noFill/>
            <a:prstDash val="solid"/>
            <a:miter lim="800000"/>
            <a:headEnd type="none" w="med" len="med"/>
            <a:tailEnd type="none" w="med" len="med"/>
          </a:ln>
          <a:effectLst/>
        </p:spPr>
        <p:txBody>
          <a:bodyPr wrap="none" anchor="ctr"/>
          <a:lstStyle/>
          <a:p>
            <a:pPr algn="ctr" defTabSz="457200" fontAlgn="base">
              <a:spcBef>
                <a:spcPct val="0"/>
              </a:spcBef>
              <a:spcAft>
                <a:spcPct val="0"/>
              </a:spcAft>
              <a:defRPr/>
            </a:pPr>
            <a:endParaRPr lang="en-US">
              <a:solidFill>
                <a:prstClr val="black"/>
              </a:solidFill>
              <a:latin typeface="Arial" pitchFamily="34" charset="0"/>
              <a:ea typeface="ＭＳ Ｐゴシック" pitchFamily="34" charset="-128"/>
            </a:endParaRPr>
          </a:p>
        </p:txBody>
      </p:sp>
      <p:pic>
        <p:nvPicPr>
          <p:cNvPr id="7" name="Picture 13" descr="TM.10.InSLogo.1.75X.82.jpg"/>
          <p:cNvPicPr>
            <a:picLocks noChangeAspect="1"/>
          </p:cNvPicPr>
          <p:nvPr userDrawn="1"/>
        </p:nvPicPr>
        <p:blipFill>
          <a:blip r:embed="rId2"/>
          <a:srcRect/>
          <a:stretch>
            <a:fillRect/>
          </a:stretch>
        </p:blipFill>
        <p:spPr bwMode="auto">
          <a:xfrm>
            <a:off x="173038" y="6096000"/>
            <a:ext cx="1482725" cy="695325"/>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6540301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4CEB63A-199A-478A-B308-9477B96D5236}" type="datetimeFigureOut">
              <a:rPr lang="en-US">
                <a:solidFill>
                  <a:prstClr val="black">
                    <a:tint val="75000"/>
                  </a:prstClr>
                </a:solidFill>
              </a:rPr>
              <a:pPr>
                <a:defRPr/>
              </a:pPr>
              <a:t>10/22/12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1BDCC51-A953-4AA9-AC66-C69CC954AE6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99257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80EAFDF-EF76-424F-B30C-8CD913A48989}" type="datetimeFigureOut">
              <a:rPr lang="en-US">
                <a:solidFill>
                  <a:prstClr val="black">
                    <a:tint val="75000"/>
                  </a:prstClr>
                </a:solidFill>
              </a:rPr>
              <a:pPr>
                <a:defRPr/>
              </a:pPr>
              <a:t>10/22/12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8334767-6421-4870-B277-9E46DB049B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48113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5EEF5C4-9E48-45C1-B775-1F371F7D431B}" type="datetimeFigureOut">
              <a:rPr lang="en-US">
                <a:solidFill>
                  <a:prstClr val="black">
                    <a:tint val="75000"/>
                  </a:prstClr>
                </a:solidFill>
              </a:rPr>
              <a:pPr>
                <a:defRPr/>
              </a:pPr>
              <a:t>10/22/12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D44D539-6DA1-45AB-BEFC-FB9EAA0DD55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04955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88359B-DDC1-4449-9B15-64DAA95883D8}" type="datetimeFigureOut">
              <a:rPr lang="en-US">
                <a:solidFill>
                  <a:prstClr val="black">
                    <a:tint val="75000"/>
                  </a:prstClr>
                </a:solidFill>
              </a:rPr>
              <a:pPr>
                <a:defRPr/>
              </a:pPr>
              <a:t>10/22/12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077024-B828-4CDE-B9B9-EFDEF29AA03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81068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2830BB4-90BD-4C2B-86F3-4AE50C308BD2}" type="datetimeFigureOut">
              <a:rPr lang="en-US">
                <a:solidFill>
                  <a:prstClr val="black">
                    <a:tint val="75000"/>
                  </a:prstClr>
                </a:solidFill>
              </a:rPr>
              <a:pPr>
                <a:defRPr/>
              </a:pPr>
              <a:t>10/22/12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02C9D4-5E9D-4459-95E3-7B162C156E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46493910"/>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3AFA9A-3F89-4B34-90B6-40FECBED9473}" type="datetimeFigureOut">
              <a:rPr lang="en-US" smtClean="0"/>
              <a:pPr/>
              <a:t>10/22/12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0F13A-7F71-4324-B13B-125B3A8EE5D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BE1A880-5C8C-4A41-821B-3400ACA53176}" type="datetimeFigureOut">
              <a:rPr lang="en-US">
                <a:solidFill>
                  <a:prstClr val="black">
                    <a:tint val="75000"/>
                  </a:prstClr>
                </a:solidFill>
              </a:rPr>
              <a:pPr>
                <a:defRPr/>
              </a:pPr>
              <a:t>10/22/12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1928838-4EBE-42F0-9EDF-5C39918AB95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31787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FC2F93F-F508-48EA-8EA6-0E41B97EAC86}" type="datetimeFigureOut">
              <a:rPr lang="en-US">
                <a:solidFill>
                  <a:prstClr val="black">
                    <a:tint val="75000"/>
                  </a:prstClr>
                </a:solidFill>
              </a:rPr>
              <a:pPr>
                <a:defRPr/>
              </a:pPr>
              <a:t>10/22/12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7300C8B-A94A-40EF-847B-6C4FE26751B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5584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4914ED8-2F18-4C10-A24B-CAE95ABFA87B}" type="datetimeFigureOut">
              <a:rPr lang="en-US">
                <a:solidFill>
                  <a:prstClr val="black">
                    <a:tint val="75000"/>
                  </a:prstClr>
                </a:solidFill>
              </a:rPr>
              <a:pPr>
                <a:defRPr/>
              </a:pPr>
              <a:t>10/22/12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165B462-F834-44AF-A25C-8EC6F04E72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35973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3D906FF-DF09-4062-A54F-E6E5728E1140}" type="datetimeFigureOut">
              <a:rPr lang="en-US">
                <a:solidFill>
                  <a:prstClr val="black">
                    <a:tint val="75000"/>
                  </a:prstClr>
                </a:solidFill>
              </a:rPr>
              <a:pPr>
                <a:defRPr/>
              </a:pPr>
              <a:t>10/22/12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EDA9D53-AB4D-4DE7-84D6-40C39194A8E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53819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F8DF50F-8F0B-43DD-BFC7-998456BC1AAC}" type="datetimeFigureOut">
              <a:rPr lang="en-US">
                <a:solidFill>
                  <a:prstClr val="black">
                    <a:tint val="75000"/>
                  </a:prstClr>
                </a:solidFill>
              </a:rPr>
              <a:pPr>
                <a:defRPr/>
              </a:pPr>
              <a:t>10/22/12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866395-95BB-4714-8FF8-D24BFBFFC5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46628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9C39875-6547-4F95-A214-789F39270F7D}" type="datetimeFigureOut">
              <a:rPr lang="en-US">
                <a:solidFill>
                  <a:prstClr val="black">
                    <a:tint val="75000"/>
                  </a:prstClr>
                </a:solidFill>
              </a:rPr>
              <a:pPr>
                <a:defRPr/>
              </a:pPr>
              <a:t>10/22/12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35CF587-62AD-47E7-8873-4887279172E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5020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DB87AB-B263-4537-BB93-2B144156ABC8}" type="datetimeFigureOut">
              <a:rPr lang="en-US">
                <a:solidFill>
                  <a:prstClr val="black">
                    <a:tint val="75000"/>
                  </a:prstClr>
                </a:solidFill>
              </a:rPr>
              <a:pPr>
                <a:defRPr/>
              </a:pPr>
              <a:t>10/22/12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A0B33EA-5BC0-483F-B151-4554EE2989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54223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8A40B4-9F29-450E-A2D1-CCBCDCF242A6}" type="datetimeFigureOut">
              <a:rPr lang="en-US">
                <a:solidFill>
                  <a:prstClr val="black">
                    <a:tint val="75000"/>
                  </a:prstClr>
                </a:solidFill>
              </a:rPr>
              <a:pPr>
                <a:defRPr/>
              </a:pPr>
              <a:t>10/22/12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DF5834-F96D-415C-8E40-0DC35002B2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59611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and Bullets --no banner graphic">
    <p:spTree>
      <p:nvGrpSpPr>
        <p:cNvPr id="1" name=""/>
        <p:cNvGrpSpPr/>
        <p:nvPr/>
      </p:nvGrpSpPr>
      <p:grpSpPr>
        <a:xfrm>
          <a:off x="0" y="0"/>
          <a:ext cx="0" cy="0"/>
          <a:chOff x="0" y="0"/>
          <a:chExt cx="0" cy="0"/>
        </a:xfrm>
      </p:grpSpPr>
      <p:sp>
        <p:nvSpPr>
          <p:cNvPr id="2" name="Rectangle 81"/>
          <p:cNvSpPr>
            <a:spLocks noChangeArrowheads="1"/>
          </p:cNvSpPr>
          <p:nvPr userDrawn="1"/>
        </p:nvSpPr>
        <p:spPr bwMode="auto">
          <a:xfrm>
            <a:off x="8534400" y="6302375"/>
            <a:ext cx="395288" cy="244475"/>
          </a:xfrm>
          <a:prstGeom prst="rect">
            <a:avLst/>
          </a:prstGeom>
          <a:noFill/>
          <a:ln w="9525">
            <a:noFill/>
            <a:miter lim="800000"/>
            <a:headEnd/>
            <a:tailEnd/>
          </a:ln>
          <a:effectLst/>
        </p:spPr>
        <p:txBody>
          <a:bodyPr wrap="none">
            <a:spAutoFit/>
          </a:bodyPr>
          <a:lstStyle/>
          <a:p>
            <a:pPr defTabSz="457200">
              <a:defRPr/>
            </a:pPr>
            <a:fld id="{E172D1D0-3435-4A24-8466-EDDAE90D9153}" type="slidenum">
              <a:rPr lang="en-US" sz="1000">
                <a:solidFill>
                  <a:srgbClr val="C0504D"/>
                </a:solidFill>
                <a:latin typeface="Tahoma Bold" charset="0"/>
              </a:rPr>
              <a:pPr defTabSz="457200">
                <a:defRPr/>
              </a:pPr>
              <a:t>‹#›</a:t>
            </a:fld>
            <a:endParaRPr lang="en-US">
              <a:solidFill>
                <a:prstClr val="black"/>
              </a:solidFill>
              <a:latin typeface="Times" charset="0"/>
            </a:endParaRPr>
          </a:p>
        </p:txBody>
      </p:sp>
      <p:sp>
        <p:nvSpPr>
          <p:cNvPr id="3" name="Text Box 84"/>
          <p:cNvSpPr txBox="1">
            <a:spLocks noChangeArrowheads="1"/>
          </p:cNvSpPr>
          <p:nvPr userDrawn="1"/>
        </p:nvSpPr>
        <p:spPr bwMode="auto">
          <a:xfrm>
            <a:off x="7569200" y="6553200"/>
            <a:ext cx="1447800" cy="457200"/>
          </a:xfrm>
          <a:prstGeom prst="rect">
            <a:avLst/>
          </a:prstGeom>
          <a:noFill/>
          <a:ln w="9525">
            <a:noFill/>
            <a:miter lim="800000"/>
            <a:headEnd/>
            <a:tailEnd/>
          </a:ln>
        </p:spPr>
        <p:txBody>
          <a:bodyPr>
            <a:spAutoFit/>
          </a:bodyPr>
          <a:lstStyle/>
          <a:p>
            <a:pPr defTabSz="457200">
              <a:spcBef>
                <a:spcPct val="50000"/>
              </a:spcBef>
              <a:defRPr/>
            </a:pPr>
            <a:endParaRPr lang="en-US">
              <a:solidFill>
                <a:prstClr val="black"/>
              </a:solidFill>
            </a:endParaRPr>
          </a:p>
        </p:txBody>
      </p:sp>
      <p:sp>
        <p:nvSpPr>
          <p:cNvPr id="4" name="Rectangle 77"/>
          <p:cNvSpPr>
            <a:spLocks noChangeArrowheads="1"/>
          </p:cNvSpPr>
          <p:nvPr userDrawn="1"/>
        </p:nvSpPr>
        <p:spPr bwMode="auto">
          <a:xfrm rot="10800000">
            <a:off x="0" y="6046788"/>
            <a:ext cx="9169400" cy="100012"/>
          </a:xfrm>
          <a:prstGeom prst="rect">
            <a:avLst/>
          </a:prstGeom>
          <a:gradFill rotWithShape="0">
            <a:gsLst>
              <a:gs pos="0">
                <a:srgbClr val="BA8FA0"/>
              </a:gs>
              <a:gs pos="50000">
                <a:srgbClr val="D2B6CB"/>
              </a:gs>
              <a:gs pos="100000">
                <a:srgbClr val="BA8FA0"/>
              </a:gs>
            </a:gsLst>
            <a:lin ang="0" scaled="1"/>
          </a:gradFill>
          <a:ln w="9525">
            <a:noFill/>
            <a:miter lim="800000"/>
            <a:headEnd/>
            <a:tailEnd/>
          </a:ln>
          <a:effectLst/>
        </p:spPr>
        <p:txBody>
          <a:bodyPr wrap="none" anchor="ctr"/>
          <a:lstStyle/>
          <a:p>
            <a:pPr defTabSz="457200">
              <a:defRPr/>
            </a:pPr>
            <a:endParaRPr lang="en-US">
              <a:solidFill>
                <a:prstClr val="black"/>
              </a:solidFill>
            </a:endParaRPr>
          </a:p>
        </p:txBody>
      </p:sp>
      <p:sp>
        <p:nvSpPr>
          <p:cNvPr id="5" name="Rectangle 78"/>
          <p:cNvSpPr>
            <a:spLocks noChangeArrowheads="1"/>
          </p:cNvSpPr>
          <p:nvPr userDrawn="1"/>
        </p:nvSpPr>
        <p:spPr bwMode="auto">
          <a:xfrm>
            <a:off x="0" y="6172199"/>
            <a:ext cx="9169400" cy="713229"/>
          </a:xfrm>
          <a:prstGeom prst="rect">
            <a:avLst/>
          </a:prstGeom>
          <a:gradFill flip="none" rotWithShape="1">
            <a:gsLst>
              <a:gs pos="14000">
                <a:srgbClr val="BA8FA0">
                  <a:alpha val="61000"/>
                </a:srgbClr>
              </a:gs>
              <a:gs pos="40000">
                <a:srgbClr val="CBB0C5">
                  <a:alpha val="66000"/>
                </a:srgbClr>
              </a:gs>
            </a:gsLst>
            <a:path path="circle">
              <a:fillToRect l="100000" t="100000"/>
            </a:path>
            <a:tileRect r="-100000" b="-100000"/>
          </a:gradFill>
          <a:ln w="3175" cap="flat" cmpd="sng" algn="ctr">
            <a:solidFill>
              <a:srgbClr val="CAD1D1"/>
            </a:solidFill>
            <a:prstDash val="solid"/>
            <a:miter lim="800000"/>
            <a:headEnd type="none" w="med" len="med"/>
            <a:tailEnd type="none" w="med" len="med"/>
          </a:ln>
          <a:effectLst/>
        </p:spPr>
        <p:txBody>
          <a:bodyPr wrap="none" anchor="ctr"/>
          <a:lstStyle/>
          <a:p>
            <a:pPr algn="ctr" defTabSz="457200">
              <a:defRPr/>
            </a:pPr>
            <a:endParaRPr lang="en-US">
              <a:solidFill>
                <a:prstClr val="black"/>
              </a:solidFill>
            </a:endParaRPr>
          </a:p>
        </p:txBody>
      </p:sp>
      <p:pic>
        <p:nvPicPr>
          <p:cNvPr id="6" name="Picture 10"/>
          <p:cNvPicPr>
            <a:picLocks noChangeAspect="1" noChangeArrowheads="1"/>
          </p:cNvPicPr>
          <p:nvPr userDrawn="1"/>
        </p:nvPicPr>
        <p:blipFill>
          <a:blip r:embed="rId2"/>
          <a:srcRect/>
          <a:stretch>
            <a:fillRect/>
          </a:stretch>
        </p:blipFill>
        <p:spPr bwMode="auto">
          <a:xfrm>
            <a:off x="330200" y="5994400"/>
            <a:ext cx="1627188" cy="728663"/>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73173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457200" y="2362200"/>
            <a:ext cx="8001000" cy="77788"/>
          </a:xfrm>
          <a:custGeom>
            <a:avLst/>
            <a:gdLst>
              <a:gd name="T0" fmla="*/ 0 w 1000"/>
              <a:gd name="T1" fmla="*/ 0 h 1000"/>
              <a:gd name="T2" fmla="*/ 2147483647 w 1000"/>
              <a:gd name="T3" fmla="*/ 0 h 1000"/>
              <a:gd name="T4" fmla="*/ 2147483647 w 1000"/>
              <a:gd name="T5" fmla="*/ 6050973 h 1000"/>
              <a:gd name="T6" fmla="*/ 0 w 1000"/>
              <a:gd name="T7" fmla="*/ 6050973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bg1"/>
          </a:solidFill>
          <a:ln w="8890">
            <a:solidFill>
              <a:schemeClr val="bg1"/>
            </a:solidFill>
            <a:round/>
            <a:headEnd/>
            <a:tailEnd/>
          </a:ln>
        </p:spPr>
        <p:txBody>
          <a:bodyPr/>
          <a:lstStyle/>
          <a:p>
            <a:endParaRPr lang="en-US"/>
          </a:p>
        </p:txBody>
      </p:sp>
      <p:sp>
        <p:nvSpPr>
          <p:cNvPr id="33794" name="Rectangle 2"/>
          <p:cNvSpPr>
            <a:spLocks noGrp="1" noChangeArrowheads="1"/>
          </p:cNvSpPr>
          <p:nvPr>
            <p:ph type="ctrTitle"/>
          </p:nvPr>
        </p:nvSpPr>
        <p:spPr>
          <a:xfrm>
            <a:off x="457200" y="990600"/>
            <a:ext cx="8001000" cy="1371600"/>
          </a:xfrm>
        </p:spPr>
        <p:txBody>
          <a:bodyPr/>
          <a:lstStyle>
            <a:lvl1pPr>
              <a:defRPr sz="3400"/>
            </a:lvl1pPr>
          </a:lstStyle>
          <a:p>
            <a:r>
              <a:rPr lang="en-US" smtClean="0"/>
              <a:t>Click to edit Master title style</a:t>
            </a:r>
            <a:endParaRPr lang="en-US"/>
          </a:p>
        </p:txBody>
      </p:sp>
      <p:sp>
        <p:nvSpPr>
          <p:cNvPr id="33795"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600"/>
            </a:lvl1pPr>
          </a:lstStyle>
          <a:p>
            <a:r>
              <a:rPr lang="en-US" smtClean="0"/>
              <a:t>Click to edit Master subtitle style</a:t>
            </a:r>
            <a:endParaRPr lang="en-US"/>
          </a:p>
        </p:txBody>
      </p:sp>
      <p:sp>
        <p:nvSpPr>
          <p:cNvPr id="5" name="Rectangle 4"/>
          <p:cNvSpPr>
            <a:spLocks noGrp="1" noChangeArrowheads="1"/>
          </p:cNvSpPr>
          <p:nvPr>
            <p:ph type="dt" sz="half" idx="10"/>
          </p:nvPr>
        </p:nvSpPr>
        <p:spPr>
          <a:xfrm>
            <a:off x="685800" y="6248400"/>
            <a:ext cx="7848600" cy="457200"/>
          </a:xfrm>
        </p:spPr>
        <p:txBody>
          <a:bodyPr/>
          <a:lstStyle>
            <a:lvl1pPr>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2171958"/>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3AFA9A-3F89-4B34-90B6-40FECBED9473}" type="datetimeFigureOut">
              <a:rPr lang="en-US" smtClean="0"/>
              <a:pPr/>
              <a:t>10/22/12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0F13A-7F71-4324-B13B-125B3A8EE5D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0500552"/>
      </p:ext>
    </p:extLst>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52822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114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524000"/>
            <a:ext cx="4114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8378446"/>
      </p:ext>
    </p:extLst>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77392394"/>
      </p:ext>
    </p:extLst>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52099595"/>
      </p:ext>
    </p:extLst>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316784"/>
      </p:ext>
    </p:extLst>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98551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90785979"/>
      </p:ext>
    </p:extLst>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45992941"/>
      </p:ext>
    </p:extLst>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53988"/>
            <a:ext cx="2095500" cy="59420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3988"/>
            <a:ext cx="6134100" cy="59420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59987099"/>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3AFA9A-3F89-4B34-90B6-40FECBED9473}" type="datetimeFigureOut">
              <a:rPr lang="en-US" smtClean="0"/>
              <a:pPr/>
              <a:t>10/22/12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0F13A-7F71-4324-B13B-125B3A8EE5D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3988"/>
            <a:ext cx="8382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524000"/>
            <a:ext cx="41148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524000"/>
            <a:ext cx="41148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34110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D8CF8A1-10BA-FB4E-8CDC-B4564FDC9DA5}" type="datetimeFigureOut">
              <a:rPr lang="en-US" smtClean="0"/>
              <a:pPr/>
              <a:t>10/22/12</a:t>
            </a:fld>
            <a:endParaRPr lang="en-US"/>
          </a:p>
        </p:txBody>
      </p:sp>
      <p:sp>
        <p:nvSpPr>
          <p:cNvPr id="5" name="Footer Placeholder 4"/>
          <p:cNvSpPr>
            <a:spLocks noGrp="1"/>
          </p:cNvSpPr>
          <p:nvPr>
            <p:ph type="ftr" sz="quarter" idx="11"/>
          </p:nvPr>
        </p:nvSpPr>
        <p:spPr>
          <a:xfrm>
            <a:off x="264458" y="6275668"/>
            <a:ext cx="4840941"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897906" y="6275668"/>
            <a:ext cx="990600" cy="365125"/>
          </a:xfrm>
          <a:prstGeom prst="rect">
            <a:avLst/>
          </a:prstGeom>
        </p:spPr>
        <p:txBody>
          <a:bodyPr/>
          <a:lstStyle/>
          <a:p>
            <a:fld id="{5FDA71FE-51E1-7941-9EE2-DF1041D40FC2}" type="slidenum">
              <a:rPr lang="en-US" smtClean="0"/>
              <a:pPr/>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20589979"/>
      </p:ext>
    </p:extLst>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457200" y="2362200"/>
            <a:ext cx="8001000" cy="77788"/>
          </a:xfrm>
          <a:custGeom>
            <a:avLst/>
            <a:gdLst>
              <a:gd name="T0" fmla="*/ 0 w 1000"/>
              <a:gd name="T1" fmla="*/ 0 h 1000"/>
              <a:gd name="T2" fmla="*/ 2147483647 w 1000"/>
              <a:gd name="T3" fmla="*/ 0 h 1000"/>
              <a:gd name="T4" fmla="*/ 2147483647 w 1000"/>
              <a:gd name="T5" fmla="*/ 6050973 h 1000"/>
              <a:gd name="T6" fmla="*/ 0 w 1000"/>
              <a:gd name="T7" fmla="*/ 6050973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bg1"/>
          </a:solidFill>
          <a:ln w="8890">
            <a:solidFill>
              <a:schemeClr val="bg1"/>
            </a:solidFill>
            <a:round/>
            <a:headEnd/>
            <a:tailEnd/>
          </a:ln>
        </p:spPr>
        <p:txBody>
          <a:bodyPr/>
          <a:lstStyle/>
          <a:p>
            <a:endParaRPr lang="en-US"/>
          </a:p>
        </p:txBody>
      </p:sp>
      <p:sp>
        <p:nvSpPr>
          <p:cNvPr id="33794" name="Rectangle 2"/>
          <p:cNvSpPr>
            <a:spLocks noGrp="1" noChangeArrowheads="1"/>
          </p:cNvSpPr>
          <p:nvPr>
            <p:ph type="ctrTitle"/>
          </p:nvPr>
        </p:nvSpPr>
        <p:spPr>
          <a:xfrm>
            <a:off x="457200" y="990600"/>
            <a:ext cx="8001000" cy="1371600"/>
          </a:xfrm>
        </p:spPr>
        <p:txBody>
          <a:bodyPr/>
          <a:lstStyle>
            <a:lvl1pPr>
              <a:defRPr sz="3400"/>
            </a:lvl1pPr>
          </a:lstStyle>
          <a:p>
            <a:r>
              <a:rPr lang="en-US" smtClean="0"/>
              <a:t>Click to edit Master title style</a:t>
            </a:r>
            <a:endParaRPr lang="en-US"/>
          </a:p>
        </p:txBody>
      </p:sp>
      <p:sp>
        <p:nvSpPr>
          <p:cNvPr id="33795"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600"/>
            </a:lvl1pPr>
          </a:lstStyle>
          <a:p>
            <a:r>
              <a:rPr lang="en-US" smtClean="0"/>
              <a:t>Click to edit Master subtitle style</a:t>
            </a:r>
            <a:endParaRPr lang="en-US"/>
          </a:p>
        </p:txBody>
      </p:sp>
      <p:sp>
        <p:nvSpPr>
          <p:cNvPr id="5" name="Rectangle 4"/>
          <p:cNvSpPr>
            <a:spLocks noGrp="1" noChangeArrowheads="1"/>
          </p:cNvSpPr>
          <p:nvPr>
            <p:ph type="dt" sz="half" idx="10"/>
          </p:nvPr>
        </p:nvSpPr>
        <p:spPr>
          <a:xfrm>
            <a:off x="685800" y="6248400"/>
            <a:ext cx="7848600" cy="457200"/>
          </a:xfrm>
        </p:spPr>
        <p:txBody>
          <a:bodyPr/>
          <a:lstStyle>
            <a:lvl1pPr>
              <a:defRPr/>
            </a:lvl1pPr>
          </a:lstStyle>
          <a:p>
            <a:pPr>
              <a:defRPr/>
            </a:pP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62171958"/>
      </p:ext>
    </p:extLst>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30500552"/>
      </p:ext>
    </p:extLst>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52822136"/>
      </p:ext>
    </p:extLst>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114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524000"/>
            <a:ext cx="4114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38378446"/>
      </p:ext>
    </p:extLst>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77392394"/>
      </p:ext>
    </p:extLst>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52099595"/>
      </p:ext>
    </p:extLst>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9316784"/>
      </p:ext>
    </p:extLst>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98551047"/>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3AFA9A-3F89-4B34-90B6-40FECBED9473}" type="datetimeFigureOut">
              <a:rPr lang="en-US" smtClean="0"/>
              <a:pPr/>
              <a:t>10/22/12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30F13A-7F71-4324-B13B-125B3A8EE5D2}"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90785979"/>
      </p:ext>
    </p:extLst>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45992941"/>
      </p:ext>
    </p:extLst>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53988"/>
            <a:ext cx="2095500" cy="59420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3988"/>
            <a:ext cx="6134100" cy="59420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59987099"/>
      </p:ext>
    </p:extLst>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3988"/>
            <a:ext cx="8382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524000"/>
            <a:ext cx="41148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524000"/>
            <a:ext cx="41148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34110844"/>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3AFA9A-3F89-4B34-90B6-40FECBED9473}" type="datetimeFigureOut">
              <a:rPr lang="en-US" smtClean="0"/>
              <a:pPr/>
              <a:t>10/22/12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30F13A-7F71-4324-B13B-125B3A8EE5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3AFA9A-3F89-4B34-90B6-40FECBED9473}" type="datetimeFigureOut">
              <a:rPr lang="en-US" smtClean="0"/>
              <a:pPr/>
              <a:t>10/22/12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30F13A-7F71-4324-B13B-125B3A8EE5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3AFA9A-3F89-4B34-90B6-40FECBED9473}" type="datetimeFigureOut">
              <a:rPr lang="en-US" smtClean="0"/>
              <a:pPr/>
              <a:t>10/22/12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0F13A-7F71-4324-B13B-125B3A8EE5D2}"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E23AFA9A-3F89-4B34-90B6-40FECBED9473}" type="datetimeFigureOut">
              <a:rPr lang="en-US" smtClean="0"/>
              <a:pPr/>
              <a:t>10/22/12</a:t>
            </a:fld>
            <a:endParaRPr lang="en-US"/>
          </a:p>
        </p:txBody>
      </p:sp>
      <p:sp>
        <p:nvSpPr>
          <p:cNvPr id="9" name="Slide Number Placeholder 8"/>
          <p:cNvSpPr>
            <a:spLocks noGrp="1"/>
          </p:cNvSpPr>
          <p:nvPr>
            <p:ph type="sldNum" sz="quarter" idx="11"/>
          </p:nvPr>
        </p:nvSpPr>
        <p:spPr/>
        <p:txBody>
          <a:bodyPr/>
          <a:lstStyle/>
          <a:p>
            <a:fld id="{8130F13A-7F71-4324-B13B-125B3A8EE5D2}"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slideLayout" Target="../slideLayouts/slideLayout28.xml"/><Relationship Id="rId16"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theme" Target="../theme/theme3.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2.xml"/><Relationship Id="rId12" Type="http://schemas.openxmlformats.org/officeDocument/2006/relationships/slideLayout" Target="../slideLayouts/slideLayout53.xml"/><Relationship Id="rId13" Type="http://schemas.openxmlformats.org/officeDocument/2006/relationships/theme" Target="../theme/theme4.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8130F13A-7F71-4324-B13B-125B3A8EE5D2}"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E23AFA9A-3F89-4B34-90B6-40FECBED9473}" type="datetimeFigureOut">
              <a:rPr lang="en-US" smtClean="0"/>
              <a:pPr/>
              <a:t>10/22/12</a:t>
            </a:fld>
            <a:endParaRPr lang="en-US"/>
          </a:p>
        </p:txBody>
      </p:sp>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70" r:id="rId12"/>
    <p:sldLayoutId id="2147483871" r:id="rId13"/>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457200">
              <a:defRPr/>
            </a:pPr>
            <a:fld id="{0B11C3C8-08C9-4656-9729-F9842D562C9B}" type="datetimeFigureOut">
              <a:rPr lang="en-US">
                <a:solidFill>
                  <a:prstClr val="black">
                    <a:tint val="75000"/>
                  </a:prstClr>
                </a:solidFill>
              </a:rPr>
              <a:pPr defTabSz="457200">
                <a:defRPr/>
              </a:pPr>
              <a:t>10/22/12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457200">
              <a:defRPr/>
            </a:pPr>
            <a:fld id="{DBE37831-A5EF-4676-8343-A3FA8659865B}" type="slidenum">
              <a:rPr lang="en-US">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93180777"/>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tx1"/>
            </a:gs>
            <a:gs pos="100000">
              <a:srgbClr val="C5E6F3"/>
            </a:gs>
          </a:gsLst>
          <a:lin ang="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53988"/>
            <a:ext cx="8382000" cy="12160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04800" y="1524000"/>
            <a:ext cx="8382000" cy="4572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AutoShape 4"/>
          <p:cNvSpPr>
            <a:spLocks noChangeArrowheads="1"/>
          </p:cNvSpPr>
          <p:nvPr/>
        </p:nvSpPr>
        <p:spPr bwMode="auto">
          <a:xfrm>
            <a:off x="304800" y="1371600"/>
            <a:ext cx="8382000" cy="76200"/>
          </a:xfrm>
          <a:custGeom>
            <a:avLst/>
            <a:gdLst>
              <a:gd name="T0" fmla="*/ 0 w 1000"/>
              <a:gd name="T1" fmla="*/ 0 h 1000"/>
              <a:gd name="T2" fmla="*/ 2147483647 w 1000"/>
              <a:gd name="T3" fmla="*/ 0 h 1000"/>
              <a:gd name="T4" fmla="*/ 2147483647 w 1000"/>
              <a:gd name="T5" fmla="*/ 5806440 h 1000"/>
              <a:gd name="T6" fmla="*/ 0 w 1000"/>
              <a:gd name="T7" fmla="*/ 5806440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bg1"/>
          </a:solidFill>
          <a:ln w="8255">
            <a:solidFill>
              <a:schemeClr val="bg1"/>
            </a:solidFill>
            <a:round/>
            <a:headEnd/>
            <a:tailEnd/>
          </a:ln>
        </p:spPr>
        <p:txBody>
          <a:bodyPr/>
          <a:lstStyle/>
          <a:p>
            <a:endParaRPr lang="en-US"/>
          </a:p>
        </p:txBody>
      </p:sp>
      <p:sp>
        <p:nvSpPr>
          <p:cNvPr id="1029" name="Line 5"/>
          <p:cNvSpPr>
            <a:spLocks noChangeShapeType="1"/>
          </p:cNvSpPr>
          <p:nvPr/>
        </p:nvSpPr>
        <p:spPr bwMode="auto">
          <a:xfrm flipV="1">
            <a:off x="304800" y="6172200"/>
            <a:ext cx="8382000" cy="0"/>
          </a:xfrm>
          <a:prstGeom prst="line">
            <a:avLst/>
          </a:prstGeom>
          <a:noFill/>
          <a:ln w="6350">
            <a:solidFill>
              <a:schemeClr val="bg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32774" name="Rectangle 6"/>
          <p:cNvSpPr>
            <a:spLocks noGrp="1" noChangeArrowheads="1"/>
          </p:cNvSpPr>
          <p:nvPr>
            <p:ph type="dt" sz="half" idx="2"/>
          </p:nvPr>
        </p:nvSpPr>
        <p:spPr bwMode="auto">
          <a:xfrm>
            <a:off x="304800" y="6245225"/>
            <a:ext cx="8382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bg1"/>
                </a:solidFill>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p:titleStyle>
    <p:bodyStyle>
      <a:lvl1pPr marL="469900" indent="-469900" algn="l" rtl="0" eaLnBrk="1" fontAlgn="base" hangingPunct="1">
        <a:spcBef>
          <a:spcPct val="20000"/>
        </a:spcBef>
        <a:spcAft>
          <a:spcPct val="0"/>
        </a:spcAft>
        <a:buClr>
          <a:schemeClr val="bg1"/>
        </a:buClr>
        <a:buFont typeface="Wingdings" pitchFamily="2" charset="2"/>
        <a:buChar char="o"/>
        <a:defRPr sz="2800">
          <a:solidFill>
            <a:schemeClr val="bg1"/>
          </a:solidFill>
          <a:latin typeface="+mn-lt"/>
          <a:ea typeface="+mn-ea"/>
          <a:cs typeface="+mn-cs"/>
        </a:defRPr>
      </a:lvl1pPr>
      <a:lvl2pPr marL="908050" indent="-436563" algn="l" rtl="0" eaLnBrk="1" fontAlgn="base" hangingPunct="1">
        <a:spcBef>
          <a:spcPct val="20000"/>
        </a:spcBef>
        <a:spcAft>
          <a:spcPct val="0"/>
        </a:spcAft>
        <a:buClr>
          <a:schemeClr val="bg1"/>
        </a:buClr>
        <a:buFont typeface="Wingdings" pitchFamily="2" charset="2"/>
        <a:buChar char="n"/>
        <a:defRPr sz="2400">
          <a:solidFill>
            <a:schemeClr val="bg1"/>
          </a:solidFill>
          <a:latin typeface="+mn-lt"/>
        </a:defRPr>
      </a:lvl2pPr>
      <a:lvl3pPr marL="1304925" indent="-395288" algn="l" rtl="0" eaLnBrk="1" fontAlgn="base" hangingPunct="1">
        <a:spcBef>
          <a:spcPct val="20000"/>
        </a:spcBef>
        <a:spcAft>
          <a:spcPct val="0"/>
        </a:spcAft>
        <a:buClr>
          <a:schemeClr val="bg1"/>
        </a:buClr>
        <a:buFont typeface="Wingdings" pitchFamily="2" charset="2"/>
        <a:buChar char="o"/>
        <a:defRPr sz="2000">
          <a:solidFill>
            <a:schemeClr val="bg1"/>
          </a:solidFill>
          <a:latin typeface="+mn-lt"/>
        </a:defRPr>
      </a:lvl3pPr>
      <a:lvl4pPr marL="1693863" indent="-387350" algn="l" rtl="0" eaLnBrk="1" fontAlgn="base" hangingPunct="1">
        <a:spcBef>
          <a:spcPct val="20000"/>
        </a:spcBef>
        <a:spcAft>
          <a:spcPct val="0"/>
        </a:spcAft>
        <a:buClr>
          <a:schemeClr val="bg1"/>
        </a:buClr>
        <a:buFont typeface="Wingdings" pitchFamily="2" charset="2"/>
        <a:buChar char="n"/>
        <a:defRPr>
          <a:solidFill>
            <a:schemeClr val="bg1"/>
          </a:solidFill>
          <a:latin typeface="+mn-lt"/>
        </a:defRPr>
      </a:lvl4pPr>
      <a:lvl5pPr marL="2093913" indent="-398463" algn="l" rtl="0" eaLnBrk="1" fontAlgn="base" hangingPunct="1">
        <a:spcBef>
          <a:spcPct val="25000"/>
        </a:spcBef>
        <a:spcAft>
          <a:spcPct val="0"/>
        </a:spcAft>
        <a:buClr>
          <a:schemeClr val="bg1"/>
        </a:buClr>
        <a:buFont typeface="Wingdings" pitchFamily="2" charset="2"/>
        <a:buChar char="§"/>
        <a:defRPr sz="1600">
          <a:solidFill>
            <a:schemeClr val="bg1"/>
          </a:solidFill>
          <a:latin typeface="+mn-lt"/>
        </a:defRPr>
      </a:lvl5pPr>
      <a:lvl6pPr marL="2551113" indent="-398463" algn="l" rtl="0" eaLnBrk="1" fontAlgn="base" hangingPunct="1">
        <a:spcBef>
          <a:spcPct val="25000"/>
        </a:spcBef>
        <a:spcAft>
          <a:spcPct val="0"/>
        </a:spcAft>
        <a:buClr>
          <a:schemeClr val="bg1"/>
        </a:buClr>
        <a:buFont typeface="Wingdings" pitchFamily="2" charset="2"/>
        <a:buChar char="§"/>
        <a:defRPr sz="1600">
          <a:solidFill>
            <a:schemeClr val="bg1"/>
          </a:solidFill>
          <a:latin typeface="+mn-lt"/>
        </a:defRPr>
      </a:lvl6pPr>
      <a:lvl7pPr marL="3008313" indent="-398463" algn="l" rtl="0" eaLnBrk="1" fontAlgn="base" hangingPunct="1">
        <a:spcBef>
          <a:spcPct val="25000"/>
        </a:spcBef>
        <a:spcAft>
          <a:spcPct val="0"/>
        </a:spcAft>
        <a:buClr>
          <a:schemeClr val="bg1"/>
        </a:buClr>
        <a:buFont typeface="Wingdings" pitchFamily="2" charset="2"/>
        <a:buChar char="§"/>
        <a:defRPr sz="1600">
          <a:solidFill>
            <a:schemeClr val="bg1"/>
          </a:solidFill>
          <a:latin typeface="+mn-lt"/>
        </a:defRPr>
      </a:lvl7pPr>
      <a:lvl8pPr marL="3465513" indent="-398463" algn="l" rtl="0" eaLnBrk="1" fontAlgn="base" hangingPunct="1">
        <a:spcBef>
          <a:spcPct val="25000"/>
        </a:spcBef>
        <a:spcAft>
          <a:spcPct val="0"/>
        </a:spcAft>
        <a:buClr>
          <a:schemeClr val="bg1"/>
        </a:buClr>
        <a:buFont typeface="Wingdings" pitchFamily="2" charset="2"/>
        <a:buChar char="§"/>
        <a:defRPr sz="1600">
          <a:solidFill>
            <a:schemeClr val="bg1"/>
          </a:solidFill>
          <a:latin typeface="+mn-lt"/>
        </a:defRPr>
      </a:lvl8pPr>
      <a:lvl9pPr marL="3922713" indent="-398463" algn="l" rtl="0" eaLnBrk="1" fontAlgn="base" hangingPunct="1">
        <a:spcBef>
          <a:spcPct val="25000"/>
        </a:spcBef>
        <a:spcAft>
          <a:spcPct val="0"/>
        </a:spcAft>
        <a:buClr>
          <a:schemeClr val="bg1"/>
        </a:buClr>
        <a:buFont typeface="Wingdings" pitchFamily="2" charset="2"/>
        <a:buChar char="§"/>
        <a:defRPr sz="16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shadeToTitle="1">
        <a:gradFill flip="none" rotWithShape="1">
          <a:gsLst>
            <a:gs pos="21000">
              <a:srgbClr val="F9D116">
                <a:alpha val="84000"/>
              </a:srgbClr>
            </a:gs>
            <a:gs pos="78000">
              <a:srgbClr val="FFFFFF">
                <a:alpha val="84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53988"/>
            <a:ext cx="8382000" cy="12160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04800" y="1524000"/>
            <a:ext cx="8382000" cy="4572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AutoShape 4"/>
          <p:cNvSpPr>
            <a:spLocks noChangeArrowheads="1"/>
          </p:cNvSpPr>
          <p:nvPr/>
        </p:nvSpPr>
        <p:spPr bwMode="auto">
          <a:xfrm>
            <a:off x="304800" y="1371600"/>
            <a:ext cx="8382000" cy="76200"/>
          </a:xfrm>
          <a:custGeom>
            <a:avLst/>
            <a:gdLst>
              <a:gd name="T0" fmla="*/ 0 w 1000"/>
              <a:gd name="T1" fmla="*/ 0 h 1000"/>
              <a:gd name="T2" fmla="*/ 2147483647 w 1000"/>
              <a:gd name="T3" fmla="*/ 0 h 1000"/>
              <a:gd name="T4" fmla="*/ 2147483647 w 1000"/>
              <a:gd name="T5" fmla="*/ 5806440 h 1000"/>
              <a:gd name="T6" fmla="*/ 0 w 1000"/>
              <a:gd name="T7" fmla="*/ 5806440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bg1"/>
          </a:solidFill>
          <a:ln w="8255">
            <a:solidFill>
              <a:schemeClr val="bg1"/>
            </a:solidFill>
            <a:round/>
            <a:headEnd/>
            <a:tailEnd/>
          </a:ln>
        </p:spPr>
        <p:txBody>
          <a:bodyPr/>
          <a:lstStyle/>
          <a:p>
            <a:endParaRPr lang="en-US"/>
          </a:p>
        </p:txBody>
      </p:sp>
      <p:sp>
        <p:nvSpPr>
          <p:cNvPr id="1029" name="Line 5"/>
          <p:cNvSpPr>
            <a:spLocks noChangeShapeType="1"/>
          </p:cNvSpPr>
          <p:nvPr/>
        </p:nvSpPr>
        <p:spPr bwMode="auto">
          <a:xfrm flipV="1">
            <a:off x="304800" y="6172200"/>
            <a:ext cx="8382000" cy="0"/>
          </a:xfrm>
          <a:prstGeom prst="line">
            <a:avLst/>
          </a:prstGeom>
          <a:noFill/>
          <a:ln w="6350">
            <a:solidFill>
              <a:schemeClr val="bg1"/>
            </a:solidFill>
            <a:round/>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a:p>
        </p:txBody>
      </p:sp>
      <p:sp>
        <p:nvSpPr>
          <p:cNvPr id="32774" name="Rectangle 6"/>
          <p:cNvSpPr>
            <a:spLocks noGrp="1" noChangeArrowheads="1"/>
          </p:cNvSpPr>
          <p:nvPr>
            <p:ph type="dt" sz="half" idx="2"/>
          </p:nvPr>
        </p:nvSpPr>
        <p:spPr bwMode="auto">
          <a:xfrm>
            <a:off x="304800" y="6245225"/>
            <a:ext cx="8382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bg1"/>
                </a:solidFill>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Verdana" pitchFamily="34" charset="0"/>
        </a:defRPr>
      </a:lvl2pPr>
      <a:lvl3pPr algn="l" rtl="0" eaLnBrk="1" fontAlgn="base" hangingPunct="1">
        <a:spcBef>
          <a:spcPct val="0"/>
        </a:spcBef>
        <a:spcAft>
          <a:spcPct val="0"/>
        </a:spcAft>
        <a:defRPr sz="3200">
          <a:solidFill>
            <a:schemeClr val="bg1"/>
          </a:solidFill>
          <a:latin typeface="Verdana" pitchFamily="34" charset="0"/>
        </a:defRPr>
      </a:lvl3pPr>
      <a:lvl4pPr algn="l" rtl="0" eaLnBrk="1" fontAlgn="base" hangingPunct="1">
        <a:spcBef>
          <a:spcPct val="0"/>
        </a:spcBef>
        <a:spcAft>
          <a:spcPct val="0"/>
        </a:spcAft>
        <a:defRPr sz="3200">
          <a:solidFill>
            <a:schemeClr val="bg1"/>
          </a:solidFill>
          <a:latin typeface="Verdana" pitchFamily="34" charset="0"/>
        </a:defRPr>
      </a:lvl4pPr>
      <a:lvl5pPr algn="l" rtl="0" eaLnBrk="1" fontAlgn="base" hangingPunct="1">
        <a:spcBef>
          <a:spcPct val="0"/>
        </a:spcBef>
        <a:spcAft>
          <a:spcPct val="0"/>
        </a:spcAft>
        <a:defRPr sz="3200">
          <a:solidFill>
            <a:schemeClr val="bg1"/>
          </a:solidFill>
          <a:latin typeface="Verdana" pitchFamily="34" charset="0"/>
        </a:defRPr>
      </a:lvl5pPr>
      <a:lvl6pPr marL="457200" algn="l" rtl="0" eaLnBrk="1" fontAlgn="base" hangingPunct="1">
        <a:spcBef>
          <a:spcPct val="0"/>
        </a:spcBef>
        <a:spcAft>
          <a:spcPct val="0"/>
        </a:spcAft>
        <a:defRPr sz="3200">
          <a:solidFill>
            <a:schemeClr val="bg1"/>
          </a:solidFill>
          <a:latin typeface="Verdana" pitchFamily="34" charset="0"/>
        </a:defRPr>
      </a:lvl6pPr>
      <a:lvl7pPr marL="914400" algn="l" rtl="0" eaLnBrk="1" fontAlgn="base" hangingPunct="1">
        <a:spcBef>
          <a:spcPct val="0"/>
        </a:spcBef>
        <a:spcAft>
          <a:spcPct val="0"/>
        </a:spcAft>
        <a:defRPr sz="3200">
          <a:solidFill>
            <a:schemeClr val="bg1"/>
          </a:solidFill>
          <a:latin typeface="Verdana" pitchFamily="34" charset="0"/>
        </a:defRPr>
      </a:lvl7pPr>
      <a:lvl8pPr marL="1371600" algn="l" rtl="0" eaLnBrk="1" fontAlgn="base" hangingPunct="1">
        <a:spcBef>
          <a:spcPct val="0"/>
        </a:spcBef>
        <a:spcAft>
          <a:spcPct val="0"/>
        </a:spcAft>
        <a:defRPr sz="3200">
          <a:solidFill>
            <a:schemeClr val="bg1"/>
          </a:solidFill>
          <a:latin typeface="Verdana" pitchFamily="34" charset="0"/>
        </a:defRPr>
      </a:lvl8pPr>
      <a:lvl9pPr marL="1828800" algn="l" rtl="0" eaLnBrk="1" fontAlgn="base" hangingPunct="1">
        <a:spcBef>
          <a:spcPct val="0"/>
        </a:spcBef>
        <a:spcAft>
          <a:spcPct val="0"/>
        </a:spcAft>
        <a:defRPr sz="3200">
          <a:solidFill>
            <a:schemeClr val="bg1"/>
          </a:solidFill>
          <a:latin typeface="Verdana" pitchFamily="34" charset="0"/>
        </a:defRPr>
      </a:lvl9pPr>
    </p:titleStyle>
    <p:bodyStyle>
      <a:lvl1pPr marL="469900" indent="-469900" algn="l" rtl="0" eaLnBrk="1" fontAlgn="base" hangingPunct="1">
        <a:spcBef>
          <a:spcPct val="20000"/>
        </a:spcBef>
        <a:spcAft>
          <a:spcPct val="0"/>
        </a:spcAft>
        <a:buClr>
          <a:schemeClr val="bg1"/>
        </a:buClr>
        <a:buFont typeface="Wingdings" pitchFamily="2" charset="2"/>
        <a:buChar char="o"/>
        <a:defRPr sz="2800">
          <a:solidFill>
            <a:schemeClr val="bg1"/>
          </a:solidFill>
          <a:latin typeface="+mn-lt"/>
          <a:ea typeface="+mn-ea"/>
          <a:cs typeface="+mn-cs"/>
        </a:defRPr>
      </a:lvl1pPr>
      <a:lvl2pPr marL="908050" indent="-436563" algn="l" rtl="0" eaLnBrk="1" fontAlgn="base" hangingPunct="1">
        <a:spcBef>
          <a:spcPct val="20000"/>
        </a:spcBef>
        <a:spcAft>
          <a:spcPct val="0"/>
        </a:spcAft>
        <a:buClr>
          <a:schemeClr val="bg1"/>
        </a:buClr>
        <a:buFont typeface="Wingdings" pitchFamily="2" charset="2"/>
        <a:buChar char="n"/>
        <a:defRPr sz="2400">
          <a:solidFill>
            <a:schemeClr val="bg1"/>
          </a:solidFill>
          <a:latin typeface="+mn-lt"/>
        </a:defRPr>
      </a:lvl2pPr>
      <a:lvl3pPr marL="1304925" indent="-395288" algn="l" rtl="0" eaLnBrk="1" fontAlgn="base" hangingPunct="1">
        <a:spcBef>
          <a:spcPct val="20000"/>
        </a:spcBef>
        <a:spcAft>
          <a:spcPct val="0"/>
        </a:spcAft>
        <a:buClr>
          <a:schemeClr val="bg1"/>
        </a:buClr>
        <a:buFont typeface="Wingdings" pitchFamily="2" charset="2"/>
        <a:buChar char="o"/>
        <a:defRPr sz="2000">
          <a:solidFill>
            <a:schemeClr val="bg1"/>
          </a:solidFill>
          <a:latin typeface="+mn-lt"/>
        </a:defRPr>
      </a:lvl3pPr>
      <a:lvl4pPr marL="1693863" indent="-387350" algn="l" rtl="0" eaLnBrk="1" fontAlgn="base" hangingPunct="1">
        <a:spcBef>
          <a:spcPct val="20000"/>
        </a:spcBef>
        <a:spcAft>
          <a:spcPct val="0"/>
        </a:spcAft>
        <a:buClr>
          <a:schemeClr val="bg1"/>
        </a:buClr>
        <a:buFont typeface="Wingdings" pitchFamily="2" charset="2"/>
        <a:buChar char="n"/>
        <a:defRPr>
          <a:solidFill>
            <a:schemeClr val="bg1"/>
          </a:solidFill>
          <a:latin typeface="+mn-lt"/>
        </a:defRPr>
      </a:lvl4pPr>
      <a:lvl5pPr marL="2093913" indent="-398463" algn="l" rtl="0" eaLnBrk="1" fontAlgn="base" hangingPunct="1">
        <a:spcBef>
          <a:spcPct val="25000"/>
        </a:spcBef>
        <a:spcAft>
          <a:spcPct val="0"/>
        </a:spcAft>
        <a:buClr>
          <a:schemeClr val="bg1"/>
        </a:buClr>
        <a:buFont typeface="Wingdings" pitchFamily="2" charset="2"/>
        <a:buChar char="§"/>
        <a:defRPr sz="1600">
          <a:solidFill>
            <a:schemeClr val="bg1"/>
          </a:solidFill>
          <a:latin typeface="+mn-lt"/>
        </a:defRPr>
      </a:lvl5pPr>
      <a:lvl6pPr marL="2551113" indent="-398463" algn="l" rtl="0" eaLnBrk="1" fontAlgn="base" hangingPunct="1">
        <a:spcBef>
          <a:spcPct val="25000"/>
        </a:spcBef>
        <a:spcAft>
          <a:spcPct val="0"/>
        </a:spcAft>
        <a:buClr>
          <a:schemeClr val="bg1"/>
        </a:buClr>
        <a:buFont typeface="Wingdings" pitchFamily="2" charset="2"/>
        <a:buChar char="§"/>
        <a:defRPr sz="1600">
          <a:solidFill>
            <a:schemeClr val="bg1"/>
          </a:solidFill>
          <a:latin typeface="+mn-lt"/>
        </a:defRPr>
      </a:lvl6pPr>
      <a:lvl7pPr marL="3008313" indent="-398463" algn="l" rtl="0" eaLnBrk="1" fontAlgn="base" hangingPunct="1">
        <a:spcBef>
          <a:spcPct val="25000"/>
        </a:spcBef>
        <a:spcAft>
          <a:spcPct val="0"/>
        </a:spcAft>
        <a:buClr>
          <a:schemeClr val="bg1"/>
        </a:buClr>
        <a:buFont typeface="Wingdings" pitchFamily="2" charset="2"/>
        <a:buChar char="§"/>
        <a:defRPr sz="1600">
          <a:solidFill>
            <a:schemeClr val="bg1"/>
          </a:solidFill>
          <a:latin typeface="+mn-lt"/>
        </a:defRPr>
      </a:lvl7pPr>
      <a:lvl8pPr marL="3465513" indent="-398463" algn="l" rtl="0" eaLnBrk="1" fontAlgn="base" hangingPunct="1">
        <a:spcBef>
          <a:spcPct val="25000"/>
        </a:spcBef>
        <a:spcAft>
          <a:spcPct val="0"/>
        </a:spcAft>
        <a:buClr>
          <a:schemeClr val="bg1"/>
        </a:buClr>
        <a:buFont typeface="Wingdings" pitchFamily="2" charset="2"/>
        <a:buChar char="§"/>
        <a:defRPr sz="1600">
          <a:solidFill>
            <a:schemeClr val="bg1"/>
          </a:solidFill>
          <a:latin typeface="+mn-lt"/>
        </a:defRPr>
      </a:lvl8pPr>
      <a:lvl9pPr marL="3922713" indent="-398463" algn="l" rtl="0" eaLnBrk="1" fontAlgn="base" hangingPunct="1">
        <a:spcBef>
          <a:spcPct val="25000"/>
        </a:spcBef>
        <a:spcAft>
          <a:spcPct val="0"/>
        </a:spcAft>
        <a:buClr>
          <a:schemeClr val="bg1"/>
        </a:buClr>
        <a:buFont typeface="Wingdings" pitchFamily="2" charset="2"/>
        <a:buChar char="§"/>
        <a:defRPr sz="16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tags" Target="../tags/tag2.xml"/><Relationship Id="rId2"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image" Target="../media/image4.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mailto:gfitzhugh@eraeval.org" TargetMode="External"/><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xml"/><Relationship Id="rId3" Type="http://schemas.openxmlformats.org/officeDocument/2006/relationships/image" Target="../media/image1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7.xml"/><Relationship Id="rId3" Type="http://schemas.openxmlformats.org/officeDocument/2006/relationships/image" Target="../media/image1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8.xml"/><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9.xml"/><Relationship Id="rId3"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0.xml"/><Relationship Id="rId3" Type="http://schemas.openxmlformats.org/officeDocument/2006/relationships/image" Target="../media/image2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3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5.xml"/><Relationship Id="rId3" Type="http://schemas.openxmlformats.org/officeDocument/2006/relationships/image" Target="../media/image2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6.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7.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8.xml"/><Relationship Id="rId3" Type="http://schemas.openxmlformats.org/officeDocument/2006/relationships/image" Target="../media/image3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5.xml"/><Relationship Id="rId3"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32.pdf"/><Relationship Id="rId4" Type="http://schemas.openxmlformats.org/officeDocument/2006/relationships/image" Target="../media/image7.png"/><Relationship Id="rId1" Type="http://schemas.openxmlformats.org/officeDocument/2006/relationships/slideLayout" Target="../slideLayouts/slideLayout43.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33.pdf"/><Relationship Id="rId4" Type="http://schemas.openxmlformats.org/officeDocument/2006/relationships/image" Target="../media/image9.png"/><Relationship Id="rId1" Type="http://schemas.openxmlformats.org/officeDocument/2006/relationships/slideLayout" Target="../slideLayouts/slideLayout43.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1.wdp"/><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543800" cy="3660775"/>
          </a:xfrm>
        </p:spPr>
        <p:txBody>
          <a:bodyPr/>
          <a:lstStyle/>
          <a:p>
            <a:r>
              <a:rPr lang="en-US" dirty="0" smtClean="0">
                <a:solidFill>
                  <a:schemeClr val="tx1"/>
                </a:solidFill>
              </a:rPr>
              <a:t>So You Want to Be a Systems Thinker? </a:t>
            </a:r>
            <a:r>
              <a:rPr lang="en-US" dirty="0">
                <a:solidFill>
                  <a:schemeClr val="tx1"/>
                </a:solidFill>
              </a:rPr>
              <a:t/>
            </a:r>
            <a:br>
              <a:rPr lang="en-US" dirty="0">
                <a:solidFill>
                  <a:schemeClr val="tx1"/>
                </a:solidFill>
              </a:rPr>
            </a:br>
            <a:r>
              <a:rPr lang="en-US" sz="3200" dirty="0" smtClean="0">
                <a:solidFill>
                  <a:schemeClr val="tx1"/>
                </a:solidFill>
              </a:rPr>
              <a:t>Introducing Systems Thinking Into Science, Technology, Engineering, and Mathematics (STEM) Learning Evaluations</a:t>
            </a:r>
            <a:endParaRPr lang="en-US" sz="3200" dirty="0">
              <a:solidFill>
                <a:schemeClr val="tx1"/>
              </a:solidFill>
            </a:endParaRPr>
          </a:p>
        </p:txBody>
      </p:sp>
      <p:sp>
        <p:nvSpPr>
          <p:cNvPr id="3" name="Subtitle 2"/>
          <p:cNvSpPr>
            <a:spLocks noGrp="1"/>
          </p:cNvSpPr>
          <p:nvPr>
            <p:ph type="subTitle" idx="1"/>
          </p:nvPr>
        </p:nvSpPr>
        <p:spPr>
          <a:xfrm>
            <a:off x="685800" y="4572000"/>
            <a:ext cx="6461760" cy="1676400"/>
          </a:xfrm>
        </p:spPr>
        <p:txBody>
          <a:bodyPr>
            <a:noAutofit/>
          </a:bodyPr>
          <a:lstStyle/>
          <a:p>
            <a:pPr algn="r"/>
            <a:r>
              <a:rPr lang="en-US" sz="1600" dirty="0" smtClean="0">
                <a:solidFill>
                  <a:schemeClr val="tx2"/>
                </a:solidFill>
              </a:rPr>
              <a:t>Patricia Jessup</a:t>
            </a:r>
          </a:p>
          <a:p>
            <a:pPr algn="r"/>
            <a:r>
              <a:rPr lang="en-US" sz="1600" dirty="0" smtClean="0">
                <a:solidFill>
                  <a:schemeClr val="tx2"/>
                </a:solidFill>
              </a:rPr>
              <a:t>Ginger Fitzhugh</a:t>
            </a:r>
          </a:p>
          <a:p>
            <a:pPr algn="r"/>
            <a:r>
              <a:rPr lang="en-US" sz="1600" dirty="0" smtClean="0">
                <a:solidFill>
                  <a:schemeClr val="tx2"/>
                </a:solidFill>
              </a:rPr>
              <a:t>Karen Peterman</a:t>
            </a:r>
          </a:p>
          <a:p>
            <a:pPr algn="r"/>
            <a:r>
              <a:rPr lang="en-US" sz="1600" dirty="0" smtClean="0">
                <a:solidFill>
                  <a:schemeClr val="tx2"/>
                </a:solidFill>
              </a:rPr>
              <a:t>David </a:t>
            </a:r>
            <a:r>
              <a:rPr lang="en-US" sz="1600" dirty="0" err="1" smtClean="0">
                <a:solidFill>
                  <a:schemeClr val="tx2"/>
                </a:solidFill>
              </a:rPr>
              <a:t>Reider</a:t>
            </a:r>
            <a:endParaRPr lang="en-US" sz="1600" dirty="0" smtClean="0">
              <a:solidFill>
                <a:schemeClr val="tx2"/>
              </a:solidFill>
            </a:endParaRPr>
          </a:p>
          <a:p>
            <a:pPr algn="r"/>
            <a:r>
              <a:rPr lang="en-US" sz="1600" dirty="0" smtClean="0">
                <a:solidFill>
                  <a:schemeClr val="tx2"/>
                </a:solidFill>
              </a:rPr>
              <a:t>Alyssa </a:t>
            </a:r>
            <a:r>
              <a:rPr lang="en-US" sz="1600" dirty="0" err="1" smtClean="0">
                <a:solidFill>
                  <a:schemeClr val="tx2"/>
                </a:solidFill>
              </a:rPr>
              <a:t>Na’im</a:t>
            </a:r>
            <a:endParaRPr lang="en-US" sz="1600" dirty="0" smtClean="0">
              <a:solidFill>
                <a:schemeClr val="tx2"/>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6268571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1904"/>
    </mc:Choice>
    <mc:Fallback>
      <p:transition spd="slow" advTm="190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8975" r="3588"/>
          <a:stretch/>
        </p:blipFill>
        <p:spPr>
          <a:xfrm>
            <a:off x="108514" y="2076591"/>
            <a:ext cx="2461569" cy="243780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7649"/>
          <a:stretch/>
        </p:blipFill>
        <p:spPr>
          <a:xfrm>
            <a:off x="5627267" y="2056980"/>
            <a:ext cx="2698233" cy="245741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1299"/>
          <a:stretch/>
        </p:blipFill>
        <p:spPr>
          <a:xfrm>
            <a:off x="2660138" y="2076592"/>
            <a:ext cx="2906324" cy="2457417"/>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0" y="4953000"/>
            <a:ext cx="2570083" cy="461665"/>
          </a:xfrm>
          <a:prstGeom prst="rect">
            <a:avLst/>
          </a:prstGeom>
          <a:noFill/>
        </p:spPr>
        <p:txBody>
          <a:bodyPr wrap="square" rtlCol="0">
            <a:spAutoFit/>
          </a:bodyPr>
          <a:lstStyle/>
          <a:p>
            <a:pPr algn="ctr"/>
            <a:r>
              <a:rPr lang="en-US" sz="2400" dirty="0" smtClean="0"/>
              <a:t>Limited Time</a:t>
            </a:r>
            <a:endParaRPr lang="en-US" sz="2400" dirty="0"/>
          </a:p>
        </p:txBody>
      </p:sp>
      <p:sp>
        <p:nvSpPr>
          <p:cNvPr id="7" name="TextBox 6"/>
          <p:cNvSpPr txBox="1"/>
          <p:nvPr/>
        </p:nvSpPr>
        <p:spPr>
          <a:xfrm>
            <a:off x="2660138" y="4953001"/>
            <a:ext cx="2906324" cy="461665"/>
          </a:xfrm>
          <a:prstGeom prst="rect">
            <a:avLst/>
          </a:prstGeom>
          <a:noFill/>
        </p:spPr>
        <p:txBody>
          <a:bodyPr wrap="square" rtlCol="0">
            <a:spAutoFit/>
          </a:bodyPr>
          <a:lstStyle/>
          <a:p>
            <a:pPr algn="ctr"/>
            <a:r>
              <a:rPr lang="en-US" sz="2400" dirty="0" smtClean="0"/>
              <a:t>Limited Scope</a:t>
            </a:r>
            <a:endParaRPr lang="en-US" sz="2400" dirty="0"/>
          </a:p>
        </p:txBody>
      </p:sp>
      <p:sp>
        <p:nvSpPr>
          <p:cNvPr id="8" name="TextBox 7"/>
          <p:cNvSpPr txBox="1"/>
          <p:nvPr/>
        </p:nvSpPr>
        <p:spPr>
          <a:xfrm>
            <a:off x="5627267" y="4953001"/>
            <a:ext cx="2698233" cy="461664"/>
          </a:xfrm>
          <a:prstGeom prst="rect">
            <a:avLst/>
          </a:prstGeom>
          <a:noFill/>
        </p:spPr>
        <p:txBody>
          <a:bodyPr wrap="square" rtlCol="0">
            <a:spAutoFit/>
          </a:bodyPr>
          <a:lstStyle/>
          <a:p>
            <a:pPr algn="ctr"/>
            <a:r>
              <a:rPr lang="en-US" sz="2400" dirty="0" smtClean="0"/>
              <a:t>Limited Budget</a:t>
            </a:r>
            <a:endParaRPr lang="en-US" sz="2400" dirty="0"/>
          </a:p>
        </p:txBody>
      </p:sp>
      <p:sp>
        <p:nvSpPr>
          <p:cNvPr id="9" name="Title 8"/>
          <p:cNvSpPr>
            <a:spLocks noGrp="1"/>
          </p:cNvSpPr>
          <p:nvPr>
            <p:ph type="title"/>
          </p:nvPr>
        </p:nvSpPr>
        <p:spPr/>
        <p:txBody>
          <a:bodyPr vert="horz" lIns="91440" tIns="45720" rIns="91440" bIns="45720" rtlCol="0" anchor="ctr">
            <a:noAutofit/>
          </a:bodyPr>
          <a:lstStyle/>
          <a:p>
            <a:r>
              <a:rPr lang="en-US" dirty="0"/>
              <a:t>Q: How can I add systems?</a:t>
            </a:r>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1031441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36493"/>
    </mc:Choice>
    <mc:Fallback>
      <p:transition spd="slow" advTm="364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vert="horz" lIns="91440" tIns="45720" rIns="91440" bIns="45720" rtlCol="0" anchor="ctr">
            <a:noAutofit/>
          </a:bodyPr>
          <a:lstStyle/>
          <a:p>
            <a:r>
              <a:rPr lang="en-US" dirty="0"/>
              <a:t>A: Focus on three concepts</a:t>
            </a:r>
          </a:p>
        </p:txBody>
      </p:sp>
      <p:sp>
        <p:nvSpPr>
          <p:cNvPr id="7" name="Content Placeholder 6"/>
          <p:cNvSpPr>
            <a:spLocks noGrp="1"/>
          </p:cNvSpPr>
          <p:nvPr>
            <p:ph idx="1"/>
          </p:nvPr>
        </p:nvSpPr>
        <p:spPr>
          <a:xfrm>
            <a:off x="533400" y="1600200"/>
            <a:ext cx="7467600" cy="4525963"/>
          </a:xfrm>
        </p:spPr>
        <p:txBody>
          <a:bodyPr>
            <a:normAutofit/>
          </a:bodyPr>
          <a:lstStyle/>
          <a:p>
            <a:pPr marL="514350" indent="-514350">
              <a:buFont typeface="+mj-lt"/>
              <a:buAutoNum type="arabicPeriod"/>
            </a:pPr>
            <a:r>
              <a:rPr lang="en-US" sz="3600" dirty="0" smtClean="0"/>
              <a:t> Boundaries</a:t>
            </a:r>
          </a:p>
          <a:p>
            <a:pPr marL="514350" indent="-514350">
              <a:buFont typeface="+mj-lt"/>
              <a:buAutoNum type="arabicPeriod"/>
            </a:pPr>
            <a:r>
              <a:rPr lang="en-US" sz="3600" dirty="0" smtClean="0"/>
              <a:t> Relationships</a:t>
            </a:r>
          </a:p>
          <a:p>
            <a:pPr marL="514350" indent="-514350">
              <a:buFont typeface="+mj-lt"/>
              <a:buAutoNum type="arabicPeriod"/>
            </a:pPr>
            <a:r>
              <a:rPr lang="en-US" sz="3600" dirty="0" smtClean="0"/>
              <a:t> Perspectives</a:t>
            </a:r>
            <a:endParaRPr lang="en-US" sz="3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437025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15603"/>
    </mc:Choice>
    <mc:Fallback>
      <p:transition spd="slow" advTm="15603"/>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dirty="0"/>
              <a:t>Concept </a:t>
            </a:r>
            <a:r>
              <a:rPr lang="en-US" dirty="0" smtClean="0"/>
              <a:t>1: Boundaries</a:t>
            </a:r>
            <a:endParaRPr lang="en-US" dirty="0"/>
          </a:p>
        </p:txBody>
      </p:sp>
      <p:sp>
        <p:nvSpPr>
          <p:cNvPr id="6" name="Text Placeholder 5"/>
          <p:cNvSpPr>
            <a:spLocks noGrp="1"/>
          </p:cNvSpPr>
          <p:nvPr>
            <p:ph idx="1"/>
          </p:nvPr>
        </p:nvSpPr>
        <p:spPr/>
        <p:txBody>
          <a:bodyPr>
            <a:normAutofit/>
          </a:bodyPr>
          <a:lstStyle/>
          <a:p>
            <a:pPr marL="0" indent="0">
              <a:spcBef>
                <a:spcPct val="0"/>
              </a:spcBef>
              <a:buNone/>
              <a:defRPr/>
            </a:pPr>
            <a:r>
              <a:rPr lang="en-US" sz="2800" dirty="0" smtClean="0">
                <a:cs typeface="Arial"/>
              </a:rPr>
              <a:t>Demarcations that create a region or entity</a:t>
            </a:r>
            <a:r>
              <a:rPr lang="en-US" sz="2000" baseline="30000" dirty="0" smtClean="0">
                <a:cs typeface="Arial"/>
              </a:rPr>
              <a:t>1</a:t>
            </a:r>
            <a:endParaRPr lang="en-US" sz="2000" b="1" baseline="30000" dirty="0">
              <a:cs typeface="Aria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345" t="9472" r="2421" b="16951"/>
          <a:stretch/>
        </p:blipFill>
        <p:spPr>
          <a:xfrm>
            <a:off x="533400" y="2150939"/>
            <a:ext cx="6705600" cy="4316082"/>
          </a:xfrm>
          <a:prstGeom prst="rect">
            <a:avLst/>
          </a:prstGeom>
        </p:spPr>
      </p:pic>
      <p:sp>
        <p:nvSpPr>
          <p:cNvPr id="9" name="Rectangle 8"/>
          <p:cNvSpPr/>
          <p:nvPr/>
        </p:nvSpPr>
        <p:spPr>
          <a:xfrm>
            <a:off x="533400" y="5562600"/>
            <a:ext cx="1905000" cy="904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p:cNvSpPr/>
          <p:nvPr/>
        </p:nvSpPr>
        <p:spPr>
          <a:xfrm>
            <a:off x="511629" y="6494897"/>
            <a:ext cx="7010400" cy="369332"/>
          </a:xfrm>
          <a:prstGeom prst="rect">
            <a:avLst/>
          </a:prstGeom>
        </p:spPr>
        <p:txBody>
          <a:bodyPr wrap="square">
            <a:spAutoFit/>
          </a:bodyPr>
          <a:lstStyle/>
          <a:p>
            <a:r>
              <a:rPr lang="en-US" baseline="30000" dirty="0">
                <a:cs typeface="Arial" pitchFamily="34" charset="0"/>
              </a:rPr>
              <a:t>1</a:t>
            </a:r>
            <a:r>
              <a:rPr lang="en-US" dirty="0" smtClean="0">
                <a:cs typeface="Arial" pitchFamily="34" charset="0"/>
              </a:rPr>
              <a:t>Courtesy </a:t>
            </a:r>
            <a:r>
              <a:rPr lang="en-US" dirty="0">
                <a:cs typeface="Arial" pitchFamily="34" charset="0"/>
              </a:rPr>
              <a:t>of Beverly </a:t>
            </a:r>
            <a:r>
              <a:rPr lang="en-US" dirty="0" smtClean="0">
                <a:cs typeface="Arial" pitchFamily="34" charset="0"/>
              </a:rPr>
              <a:t>Parsons, </a:t>
            </a:r>
            <a:r>
              <a:rPr lang="en-US" dirty="0" err="1" smtClean="0">
                <a:cs typeface="Arial" pitchFamily="34" charset="0"/>
              </a:rPr>
              <a:t>InSites</a:t>
            </a:r>
            <a:endParaRPr lang="en-US" dirty="0">
              <a:cs typeface="Arial"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1838558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65815"/>
    </mc:Choice>
    <mc:Fallback>
      <p:transition spd="slow" advTm="65815"/>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dirty="0"/>
              <a:t>Concept 2: Relationships</a:t>
            </a:r>
          </a:p>
        </p:txBody>
      </p:sp>
      <p:sp>
        <p:nvSpPr>
          <p:cNvPr id="6" name="Text Placeholder 5"/>
          <p:cNvSpPr>
            <a:spLocks noGrp="1"/>
          </p:cNvSpPr>
          <p:nvPr>
            <p:ph idx="1"/>
          </p:nvPr>
        </p:nvSpPr>
        <p:spPr/>
        <p:txBody>
          <a:bodyPr>
            <a:normAutofit/>
          </a:bodyPr>
          <a:lstStyle/>
          <a:p>
            <a:pPr marL="0" indent="0">
              <a:spcBef>
                <a:spcPct val="0"/>
              </a:spcBef>
              <a:buNone/>
              <a:defRPr/>
            </a:pPr>
            <a:r>
              <a:rPr lang="en-US" sz="2800" dirty="0" smtClean="0">
                <a:cs typeface="Arial"/>
              </a:rPr>
              <a:t>Connections/exchanges </a:t>
            </a:r>
            <a:r>
              <a:rPr lang="en-US" sz="2800" dirty="0">
                <a:cs typeface="Arial"/>
              </a:rPr>
              <a:t>among bounded system </a:t>
            </a:r>
            <a:r>
              <a:rPr lang="en-US" sz="2800" dirty="0" smtClean="0">
                <a:cs typeface="Arial"/>
              </a:rPr>
              <a:t>parts</a:t>
            </a:r>
            <a:r>
              <a:rPr lang="en-US" sz="2000" baseline="30000" dirty="0">
                <a:cs typeface="Arial"/>
              </a:rPr>
              <a:t>1</a:t>
            </a:r>
            <a:endParaRPr lang="en-US" sz="2000" b="1" baseline="30000" dirty="0">
              <a:cs typeface="Arial"/>
            </a:endParaRPr>
          </a:p>
          <a:p>
            <a:pPr marL="0" indent="0">
              <a:spcBef>
                <a:spcPct val="0"/>
              </a:spcBef>
              <a:buNone/>
              <a:defRPr/>
            </a:pPr>
            <a:endParaRPr lang="en-US" sz="2800" dirty="0">
              <a:cs typeface="Arial"/>
            </a:endParaRPr>
          </a:p>
          <a:p>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9600" y="2633471"/>
            <a:ext cx="7391400" cy="3843529"/>
          </a:xfrm>
          <a:prstGeom prst="rect">
            <a:avLst/>
          </a:prstGeom>
        </p:spPr>
      </p:pic>
      <p:sp>
        <p:nvSpPr>
          <p:cNvPr id="7" name="Rectangle 6"/>
          <p:cNvSpPr/>
          <p:nvPr/>
        </p:nvSpPr>
        <p:spPr>
          <a:xfrm>
            <a:off x="511629" y="6494897"/>
            <a:ext cx="7010400" cy="379591"/>
          </a:xfrm>
          <a:prstGeom prst="rect">
            <a:avLst/>
          </a:prstGeom>
        </p:spPr>
        <p:txBody>
          <a:bodyPr wrap="square">
            <a:spAutoFit/>
          </a:bodyPr>
          <a:lstStyle/>
          <a:p>
            <a:r>
              <a:rPr lang="en-US" baseline="30000" dirty="0">
                <a:cs typeface="Arial"/>
              </a:rPr>
              <a:t>1</a:t>
            </a:r>
            <a:r>
              <a:rPr lang="en-US" dirty="0" smtClean="0"/>
              <a:t>Courtesy </a:t>
            </a:r>
            <a:r>
              <a:rPr lang="en-US" dirty="0"/>
              <a:t>of Beverly </a:t>
            </a:r>
            <a:r>
              <a:rPr lang="en-US" dirty="0" smtClean="0"/>
              <a:t>Parsons, </a:t>
            </a:r>
            <a:r>
              <a:rPr lang="en-US" dirty="0" err="1" smtClean="0"/>
              <a:t>InSites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7987332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40885"/>
    </mc:Choice>
    <mc:Fallback>
      <p:transition spd="slow" advTm="40885"/>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81600" y="457200"/>
            <a:ext cx="3429000" cy="1600200"/>
          </a:xfrm>
        </p:spPr>
        <p:txBody>
          <a:bodyPr vert="horz" lIns="91440" tIns="45720" rIns="91440" bIns="45720" rtlCol="0" anchor="ctr">
            <a:noAutofit/>
          </a:bodyPr>
          <a:lstStyle/>
          <a:p>
            <a:r>
              <a:rPr lang="en-US" dirty="0"/>
              <a:t>Concept 3: Perspectives</a:t>
            </a:r>
          </a:p>
        </p:txBody>
      </p:sp>
      <p:sp>
        <p:nvSpPr>
          <p:cNvPr id="6" name="Text Placeholder 5"/>
          <p:cNvSpPr>
            <a:spLocks noGrp="1"/>
          </p:cNvSpPr>
          <p:nvPr>
            <p:ph type="body" sz="half" idx="4294967295"/>
          </p:nvPr>
        </p:nvSpPr>
        <p:spPr>
          <a:xfrm>
            <a:off x="5181600" y="1752600"/>
            <a:ext cx="3048000" cy="4691063"/>
          </a:xfrm>
        </p:spPr>
        <p:txBody>
          <a:bodyPr>
            <a:normAutofit/>
          </a:bodyPr>
          <a:lstStyle/>
          <a:p>
            <a:pPr marL="0" indent="0">
              <a:spcBef>
                <a:spcPct val="0"/>
              </a:spcBef>
              <a:buNone/>
              <a:defRPr/>
            </a:pPr>
            <a:endParaRPr lang="en-US" sz="2800" dirty="0" smtClean="0">
              <a:cs typeface="Arial"/>
            </a:endParaRPr>
          </a:p>
          <a:p>
            <a:pPr marL="0" indent="0">
              <a:spcBef>
                <a:spcPct val="0"/>
              </a:spcBef>
              <a:buNone/>
              <a:defRPr/>
            </a:pPr>
            <a:endParaRPr lang="en-US" sz="2800" dirty="0">
              <a:cs typeface="Arial"/>
            </a:endParaRPr>
          </a:p>
          <a:p>
            <a:pPr marL="0" indent="0">
              <a:spcBef>
                <a:spcPct val="0"/>
              </a:spcBef>
              <a:buNone/>
              <a:defRPr/>
            </a:pPr>
            <a:r>
              <a:rPr lang="en-US" sz="2800" dirty="0" smtClean="0">
                <a:cs typeface="Arial"/>
              </a:rPr>
              <a:t>Mental models, world views, purposes</a:t>
            </a:r>
            <a:r>
              <a:rPr lang="en-US" sz="2000" baseline="30000" dirty="0" smtClean="0">
                <a:cs typeface="Arial"/>
              </a:rPr>
              <a:t>1</a:t>
            </a:r>
            <a:endParaRPr lang="en-US" sz="2000" dirty="0" smtClean="0">
              <a:cs typeface="Arial"/>
            </a:endParaRPr>
          </a:p>
          <a:p>
            <a:endParaRPr lang="en-US" sz="2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8600" y="-13138"/>
            <a:ext cx="5291596" cy="6871138"/>
          </a:xfrm>
          <a:prstGeom prst="rect">
            <a:avLst/>
          </a:prstGeom>
        </p:spPr>
      </p:pic>
      <p:sp>
        <p:nvSpPr>
          <p:cNvPr id="7" name="Rectangle 6"/>
          <p:cNvSpPr/>
          <p:nvPr/>
        </p:nvSpPr>
        <p:spPr>
          <a:xfrm>
            <a:off x="5257800" y="6162725"/>
            <a:ext cx="3124200" cy="646331"/>
          </a:xfrm>
          <a:prstGeom prst="rect">
            <a:avLst/>
          </a:prstGeom>
        </p:spPr>
        <p:txBody>
          <a:bodyPr wrap="square">
            <a:spAutoFit/>
          </a:bodyPr>
          <a:lstStyle/>
          <a:p>
            <a:r>
              <a:rPr lang="en-US" baseline="30000" dirty="0">
                <a:cs typeface="Arial"/>
              </a:rPr>
              <a:t>1</a:t>
            </a:r>
            <a:r>
              <a:rPr lang="en-US" dirty="0" smtClean="0"/>
              <a:t>Courtesy </a:t>
            </a:r>
            <a:r>
              <a:rPr lang="en-US" dirty="0"/>
              <a:t>of Beverly </a:t>
            </a:r>
            <a:r>
              <a:rPr lang="en-US" dirty="0" smtClean="0"/>
              <a:t>Parsons,</a:t>
            </a:r>
            <a:endParaRPr lang="en-US" dirty="0"/>
          </a:p>
          <a:p>
            <a:r>
              <a:rPr lang="en-US" dirty="0" err="1"/>
              <a:t>InSites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6019761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36833"/>
    </mc:Choice>
    <mc:Fallback>
      <p:transition spd="slow" advTm="36833"/>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dirty="0" smtClean="0"/>
              <a:t>Questions That Matter</a:t>
            </a:r>
            <a:endParaRPr lang="en-US" sz="2400" dirty="0"/>
          </a:p>
        </p:txBody>
      </p:sp>
      <p:pic>
        <p:nvPicPr>
          <p:cNvPr id="4" name="Picture 3" descr="Adobe Acrobat Professional - [pub_InSites.09.CASQuestions-2.pdf]"/>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1795" t="19133" r="31539" b="6135"/>
          <a:stretch/>
        </p:blipFill>
        <p:spPr>
          <a:xfrm>
            <a:off x="1143000" y="1447800"/>
            <a:ext cx="5354403" cy="6618458"/>
          </a:xfrm>
          <a:prstGeom prst="rect">
            <a:avLst/>
          </a:prstGeom>
          <a:ln>
            <a:noFill/>
          </a:ln>
          <a:effectLst>
            <a:outerShdw blurRad="190500" algn="tl" rotWithShape="0">
              <a:srgbClr val="000000">
                <a:alpha val="70000"/>
              </a:srgbClr>
            </a:outerShdw>
          </a:effectLst>
        </p:spPr>
      </p:pic>
      <p:sp>
        <p:nvSpPr>
          <p:cNvPr id="6" name="Rectangle 5"/>
          <p:cNvSpPr/>
          <p:nvPr/>
        </p:nvSpPr>
        <p:spPr>
          <a:xfrm>
            <a:off x="6760464" y="4191000"/>
            <a:ext cx="1542288" cy="2246769"/>
          </a:xfrm>
          <a:prstGeom prst="rect">
            <a:avLst/>
          </a:prstGeom>
        </p:spPr>
        <p:txBody>
          <a:bodyPr wrap="square">
            <a:spAutoFit/>
          </a:bodyPr>
          <a:lstStyle/>
          <a:p>
            <a:r>
              <a:rPr lang="en-US" sz="1400" dirty="0" smtClean="0">
                <a:cs typeface="Arial"/>
              </a:rPr>
              <a:t>Parsons, B. and Jessup, P. (2009). </a:t>
            </a:r>
            <a:r>
              <a:rPr lang="en-US" sz="1400" i="1" dirty="0" smtClean="0">
                <a:cs typeface="Arial"/>
              </a:rPr>
              <a:t>“Questions that Matter: A Tool for Working in Complex Situations”</a:t>
            </a:r>
            <a:r>
              <a:rPr lang="en-US" sz="1400" dirty="0" smtClean="0">
                <a:cs typeface="Arial"/>
              </a:rPr>
              <a:t>. Ft. Collins, CO: </a:t>
            </a:r>
            <a:r>
              <a:rPr lang="en-US" sz="1400" dirty="0" err="1" smtClean="0">
                <a:cs typeface="Arial"/>
              </a:rPr>
              <a:t>InSites</a:t>
            </a:r>
            <a:r>
              <a:rPr lang="en-US" sz="1400" dirty="0" smtClean="0">
                <a:cs typeface="Arial"/>
              </a:rPr>
              <a:t>. Available </a:t>
            </a:r>
            <a:r>
              <a:rPr lang="en-US" sz="1400" dirty="0">
                <a:cs typeface="Arial"/>
              </a:rPr>
              <a:t>at </a:t>
            </a:r>
            <a:r>
              <a:rPr lang="en-US" sz="1400" dirty="0" smtClean="0">
                <a:cs typeface="Arial"/>
              </a:rPr>
              <a:t>insites.org</a:t>
            </a:r>
            <a:r>
              <a:rPr lang="en-US" sz="1400" dirty="0">
                <a:cs typeface="Arial"/>
              </a:rPr>
              <a: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117310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55280"/>
    </mc:Choice>
    <mc:Fallback>
      <p:transition spd="slow" advTm="5528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Boundary Questions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349154988"/>
              </p:ext>
            </p:extLst>
          </p:nvPr>
        </p:nvGraphicFramePr>
        <p:xfrm>
          <a:off x="457200" y="1600200"/>
          <a:ext cx="7620000" cy="4023360"/>
        </p:xfrm>
        <a:graphic>
          <a:graphicData uri="http://schemas.openxmlformats.org/drawingml/2006/table">
            <a:tbl>
              <a:tblPr firstRow="1" bandRow="1">
                <a:tableStyleId>{5C22544A-7EE6-4342-B048-85BDC9FD1C3A}</a:tableStyleId>
              </a:tblPr>
              <a:tblGrid>
                <a:gridCol w="2895600"/>
                <a:gridCol w="4724400"/>
              </a:tblGrid>
              <a:tr h="370840">
                <a:tc>
                  <a:txBody>
                    <a:bodyPr/>
                    <a:lstStyle/>
                    <a:p>
                      <a:r>
                        <a:rPr lang="en-US" sz="2000" dirty="0" smtClean="0"/>
                        <a:t>General Systems</a:t>
                      </a:r>
                      <a:r>
                        <a:rPr lang="en-US" sz="2000" baseline="0" dirty="0" smtClean="0"/>
                        <a:t> Questions</a:t>
                      </a:r>
                      <a:endParaRPr lang="en-US" sz="2000" dirty="0"/>
                    </a:p>
                  </a:txBody>
                  <a:tcPr marL="84667" marR="84667"/>
                </a:tc>
                <a:tc>
                  <a:txBody>
                    <a:bodyPr/>
                    <a:lstStyle/>
                    <a:p>
                      <a:r>
                        <a:rPr lang="en-US" sz="2000" dirty="0" smtClean="0"/>
                        <a:t>Specific</a:t>
                      </a:r>
                      <a:r>
                        <a:rPr lang="en-US" sz="2000" baseline="0" dirty="0" smtClean="0"/>
                        <a:t> </a:t>
                      </a:r>
                      <a:r>
                        <a:rPr lang="en-US" sz="2000" dirty="0" smtClean="0"/>
                        <a:t>Interview</a:t>
                      </a:r>
                      <a:r>
                        <a:rPr lang="en-US" sz="2000" baseline="0" dirty="0" smtClean="0"/>
                        <a:t> Questions</a:t>
                      </a:r>
                      <a:endParaRPr lang="en-US" sz="2000" dirty="0"/>
                    </a:p>
                  </a:txBody>
                  <a:tcPr marL="84667" marR="84667"/>
                </a:tc>
              </a:tr>
              <a:tr h="370840">
                <a:tc>
                  <a:txBody>
                    <a:bodyPr/>
                    <a:lstStyle/>
                    <a:p>
                      <a:pPr lvl="0"/>
                      <a:r>
                        <a:rPr lang="en-US" sz="2000" kern="1200" dirty="0" smtClean="0">
                          <a:solidFill>
                            <a:schemeClr val="dk1"/>
                          </a:solidFill>
                          <a:effectLst/>
                          <a:latin typeface="+mn-lt"/>
                          <a:ea typeface="+mn-ea"/>
                          <a:cs typeface="+mn-cs"/>
                        </a:rPr>
                        <a:t>How stable/permeable are the boundaries?</a:t>
                      </a:r>
                    </a:p>
                  </a:txBody>
                  <a:tcPr marL="84667" marR="84667"/>
                </a:tc>
                <a:tc>
                  <a:txBody>
                    <a:bodyPr/>
                    <a:lstStyle/>
                    <a:p>
                      <a:r>
                        <a:rPr lang="en-US" sz="2000" kern="1200" dirty="0" smtClean="0">
                          <a:solidFill>
                            <a:schemeClr val="dk1"/>
                          </a:solidFill>
                          <a:effectLst/>
                          <a:latin typeface="+mn-lt"/>
                          <a:ea typeface="+mn-ea"/>
                          <a:cs typeface="+mn-cs"/>
                        </a:rPr>
                        <a:t>How do you see informal settings being similar to or different than formal settings?</a:t>
                      </a:r>
                      <a:endParaRPr lang="en-US" sz="2000" dirty="0"/>
                    </a:p>
                  </a:txBody>
                  <a:tcPr marL="84667" marR="84667"/>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What shifts are needed in resources </a:t>
                      </a:r>
                      <a:r>
                        <a:rPr lang="en-US" sz="2000" baseline="0" dirty="0" smtClean="0"/>
                        <a:t>to reach the desired goal?</a:t>
                      </a:r>
                      <a:endParaRPr lang="en-US" sz="2000" dirty="0" smtClean="0"/>
                    </a:p>
                  </a:txBody>
                  <a:tcPr marL="84667" marR="84667"/>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What skills and abilities have the hub sites lacked or struggled with in implementing </a:t>
                      </a:r>
                      <a:r>
                        <a:rPr lang="en-US" sz="2000" i="1" kern="1200" dirty="0" err="1" smtClean="0">
                          <a:solidFill>
                            <a:schemeClr val="dk1"/>
                          </a:solidFill>
                          <a:effectLst/>
                          <a:latin typeface="+mn-lt"/>
                          <a:ea typeface="+mn-ea"/>
                          <a:cs typeface="+mn-cs"/>
                        </a:rPr>
                        <a:t>WaterBotics</a:t>
                      </a:r>
                      <a:r>
                        <a:rPr lang="en-US" sz="2000" kern="1200" dirty="0" smtClean="0">
                          <a:solidFill>
                            <a:schemeClr val="dk1"/>
                          </a:solidFill>
                          <a:effectLst/>
                          <a:latin typeface="+mn-lt"/>
                          <a:ea typeface="+mn-ea"/>
                          <a:cs typeface="+mn-cs"/>
                        </a:rPr>
                        <a:t>? How has the leadership team addressed these issues?</a:t>
                      </a:r>
                    </a:p>
                  </a:txBody>
                  <a:tcPr marL="84667" marR="84667"/>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How</a:t>
                      </a:r>
                      <a:r>
                        <a:rPr lang="en-US" sz="2000" baseline="0" dirty="0" smtClean="0"/>
                        <a:t> are the boundaries changing between the intervention and its context?</a:t>
                      </a:r>
                      <a:endParaRPr lang="en-US" sz="2000" dirty="0" smtClean="0"/>
                    </a:p>
                  </a:txBody>
                  <a:tcPr marL="84667" marR="84667"/>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What external factors have significantly affected the project this past year? How did they affect the project?</a:t>
                      </a:r>
                    </a:p>
                  </a:txBody>
                  <a:tcPr marL="84667" marR="84667"/>
                </a:tc>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9250975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39610"/>
    </mc:Choice>
    <mc:Fallback>
      <p:transition spd="slow" advTm="3961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 Questions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633343364"/>
              </p:ext>
            </p:extLst>
          </p:nvPr>
        </p:nvGraphicFramePr>
        <p:xfrm>
          <a:off x="457200" y="1600200"/>
          <a:ext cx="7620000" cy="4632960"/>
        </p:xfrm>
        <a:graphic>
          <a:graphicData uri="http://schemas.openxmlformats.org/drawingml/2006/table">
            <a:tbl>
              <a:tblPr firstRow="1" bandRow="1">
                <a:tableStyleId>{5C22544A-7EE6-4342-B048-85BDC9FD1C3A}</a:tableStyleId>
              </a:tblPr>
              <a:tblGrid>
                <a:gridCol w="2895600"/>
                <a:gridCol w="4724400"/>
              </a:tblGrid>
              <a:tr h="370840">
                <a:tc>
                  <a:txBody>
                    <a:bodyPr/>
                    <a:lstStyle/>
                    <a:p>
                      <a:r>
                        <a:rPr lang="en-US" sz="2000" dirty="0" smtClean="0"/>
                        <a:t>General Systems</a:t>
                      </a:r>
                      <a:r>
                        <a:rPr lang="en-US" sz="2000" baseline="0" dirty="0" smtClean="0"/>
                        <a:t> Questions</a:t>
                      </a:r>
                      <a:endParaRPr lang="en-US" sz="2000" dirty="0"/>
                    </a:p>
                  </a:txBody>
                  <a:tcPr marL="84667" marR="84667"/>
                </a:tc>
                <a:tc>
                  <a:txBody>
                    <a:bodyPr/>
                    <a:lstStyle/>
                    <a:p>
                      <a:r>
                        <a:rPr lang="en-US" sz="2000" dirty="0" smtClean="0"/>
                        <a:t>Specific</a:t>
                      </a:r>
                      <a:r>
                        <a:rPr lang="en-US" sz="2000" baseline="0" dirty="0" smtClean="0"/>
                        <a:t> </a:t>
                      </a:r>
                      <a:r>
                        <a:rPr lang="en-US" sz="2000" dirty="0" smtClean="0"/>
                        <a:t>Interview</a:t>
                      </a:r>
                      <a:r>
                        <a:rPr lang="en-US" sz="2000" baseline="0" dirty="0" smtClean="0"/>
                        <a:t> Questions</a:t>
                      </a:r>
                      <a:endParaRPr lang="en-US" sz="2000" dirty="0"/>
                    </a:p>
                  </a:txBody>
                  <a:tcPr marL="84667" marR="84667"/>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What are the relationships/connections among the stakeholders?</a:t>
                      </a:r>
                      <a:endParaRPr lang="en-US" sz="2000" kern="1200" dirty="0" smtClean="0">
                        <a:solidFill>
                          <a:schemeClr val="dk1"/>
                        </a:solidFill>
                        <a:effectLst/>
                        <a:latin typeface="+mn-lt"/>
                        <a:ea typeface="+mn-ea"/>
                        <a:cs typeface="+mn-cs"/>
                      </a:endParaRPr>
                    </a:p>
                  </a:txBody>
                  <a:tcPr marL="84667" marR="84667"/>
                </a:tc>
                <a:tc>
                  <a:txBody>
                    <a:bodyPr/>
                    <a:lstStyle/>
                    <a:p>
                      <a:r>
                        <a:rPr lang="en-US" sz="2000" kern="1200" dirty="0" smtClean="0">
                          <a:solidFill>
                            <a:schemeClr val="dk1"/>
                          </a:solidFill>
                          <a:effectLst/>
                          <a:latin typeface="+mn-lt"/>
                          <a:ea typeface="+mn-ea"/>
                          <a:cs typeface="+mn-cs"/>
                        </a:rPr>
                        <a:t>In what ways have you involved the hub sites and partners in planning the work as the project was implemented?</a:t>
                      </a:r>
                    </a:p>
                  </a:txBody>
                  <a:tcPr marL="84667" marR="84667"/>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What feedback loops are built into the project?</a:t>
                      </a:r>
                      <a:endParaRPr lang="en-US" sz="2000" dirty="0"/>
                    </a:p>
                  </a:txBody>
                  <a:tcPr marL="84667" marR="8466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How often did you communicate with hub sites leaders during this past year? Who initiated the communication? What kinds of things did you discuss? </a:t>
                      </a:r>
                      <a:endParaRPr lang="en-US" sz="2000" dirty="0"/>
                    </a:p>
                  </a:txBody>
                  <a:tcPr marL="84667" marR="84667"/>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How</a:t>
                      </a:r>
                      <a:r>
                        <a:rPr lang="en-US" sz="2000" kern="1200" baseline="0" dirty="0" smtClean="0">
                          <a:solidFill>
                            <a:schemeClr val="dk1"/>
                          </a:solidFill>
                          <a:effectLst/>
                          <a:latin typeface="+mn-lt"/>
                          <a:ea typeface="+mn-ea"/>
                          <a:cs typeface="+mn-cs"/>
                        </a:rPr>
                        <a:t> might changes in relationships affect the short- and long-term outcomes or general direction of the work?</a:t>
                      </a:r>
                      <a:endParaRPr lang="en-US" sz="2000" dirty="0"/>
                    </a:p>
                  </a:txBody>
                  <a:tcPr marL="84667" marR="8466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What new relationships/connections are needed to make this project even more successful in meeting its goals?</a:t>
                      </a:r>
                      <a:endParaRPr lang="en-US" sz="2000" dirty="0"/>
                    </a:p>
                  </a:txBody>
                  <a:tcPr marL="84667" marR="84667"/>
                </a:tc>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263733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36219"/>
    </mc:Choice>
    <mc:Fallback>
      <p:transition spd="slow" advTm="36219"/>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Perspective Questions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412495049"/>
              </p:ext>
            </p:extLst>
          </p:nvPr>
        </p:nvGraphicFramePr>
        <p:xfrm>
          <a:off x="457200" y="1600200"/>
          <a:ext cx="7620000" cy="4937760"/>
        </p:xfrm>
        <a:graphic>
          <a:graphicData uri="http://schemas.openxmlformats.org/drawingml/2006/table">
            <a:tbl>
              <a:tblPr firstRow="1" bandRow="1">
                <a:tableStyleId>{5C22544A-7EE6-4342-B048-85BDC9FD1C3A}</a:tableStyleId>
              </a:tblPr>
              <a:tblGrid>
                <a:gridCol w="2895600"/>
                <a:gridCol w="4724400"/>
              </a:tblGrid>
              <a:tr h="370840">
                <a:tc>
                  <a:txBody>
                    <a:bodyPr/>
                    <a:lstStyle/>
                    <a:p>
                      <a:r>
                        <a:rPr lang="en-US" sz="2000" dirty="0" smtClean="0"/>
                        <a:t>General Systems</a:t>
                      </a:r>
                      <a:r>
                        <a:rPr lang="en-US" sz="2000" baseline="0" dirty="0" smtClean="0"/>
                        <a:t> Questions</a:t>
                      </a:r>
                      <a:endParaRPr lang="en-US" sz="2000" dirty="0"/>
                    </a:p>
                  </a:txBody>
                  <a:tcPr marL="84667" marR="84667"/>
                </a:tc>
                <a:tc>
                  <a:txBody>
                    <a:bodyPr/>
                    <a:lstStyle/>
                    <a:p>
                      <a:r>
                        <a:rPr lang="en-US" sz="2000" dirty="0" smtClean="0"/>
                        <a:t>Specific</a:t>
                      </a:r>
                      <a:r>
                        <a:rPr lang="en-US" sz="2000" baseline="0" dirty="0" smtClean="0"/>
                        <a:t> </a:t>
                      </a:r>
                      <a:r>
                        <a:rPr lang="en-US" sz="2000" dirty="0" smtClean="0"/>
                        <a:t>Interview</a:t>
                      </a:r>
                      <a:r>
                        <a:rPr lang="en-US" sz="2000" baseline="0" dirty="0" smtClean="0"/>
                        <a:t> Questions</a:t>
                      </a:r>
                      <a:endParaRPr lang="en-US" sz="2000" dirty="0"/>
                    </a:p>
                  </a:txBody>
                  <a:tcPr marL="84667" marR="84667"/>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What are stakeholders’ perspectives re: project goals? How are they similar or different?</a:t>
                      </a:r>
                    </a:p>
                  </a:txBody>
                  <a:tcPr marL="84667" marR="8466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We’re interested in what your vision of the </a:t>
                      </a:r>
                      <a:r>
                        <a:rPr lang="en-US" sz="2000" i="1" kern="1200" dirty="0" err="1" smtClean="0">
                          <a:solidFill>
                            <a:schemeClr val="dk1"/>
                          </a:solidFill>
                          <a:effectLst/>
                          <a:latin typeface="+mn-lt"/>
                          <a:ea typeface="+mn-ea"/>
                          <a:cs typeface="+mn-cs"/>
                        </a:rPr>
                        <a:t>WaterBotics</a:t>
                      </a:r>
                      <a:r>
                        <a:rPr lang="en-US" sz="2000" kern="1200" dirty="0" smtClean="0">
                          <a:solidFill>
                            <a:schemeClr val="dk1"/>
                          </a:solidFill>
                          <a:effectLst/>
                          <a:latin typeface="+mn-lt"/>
                          <a:ea typeface="+mn-ea"/>
                          <a:cs typeface="+mn-cs"/>
                        </a:rPr>
                        <a:t> project is now that you have begun implementation. Imagine that it is four years from now and </a:t>
                      </a:r>
                      <a:r>
                        <a:rPr lang="en-US" sz="2000" i="1" kern="1200" dirty="0" err="1" smtClean="0">
                          <a:solidFill>
                            <a:schemeClr val="dk1"/>
                          </a:solidFill>
                          <a:effectLst/>
                          <a:latin typeface="+mn-lt"/>
                          <a:ea typeface="+mn-ea"/>
                          <a:cs typeface="+mn-cs"/>
                        </a:rPr>
                        <a:t>WaterBotics</a:t>
                      </a:r>
                      <a:r>
                        <a:rPr lang="en-US" sz="2000" kern="1200" dirty="0" smtClean="0">
                          <a:solidFill>
                            <a:schemeClr val="dk1"/>
                          </a:solidFill>
                          <a:effectLst/>
                          <a:latin typeface="+mn-lt"/>
                          <a:ea typeface="+mn-ea"/>
                          <a:cs typeface="+mn-cs"/>
                        </a:rPr>
                        <a:t> has been very successful. Could you describe what that looks like?</a:t>
                      </a:r>
                    </a:p>
                  </a:txBody>
                  <a:tcPr marL="84667" marR="84667"/>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Are stakeholders missing or avoiding an important perspective?</a:t>
                      </a:r>
                    </a:p>
                  </a:txBody>
                  <a:tcPr marL="84667" marR="8466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effectLst/>
                          <a:latin typeface="+mn-lt"/>
                          <a:ea typeface="+mn-ea"/>
                          <a:cs typeface="+mn-cs"/>
                        </a:rPr>
                        <a:t>Do you seek input from hub site leaders and/or educators? If so, how do you do that?</a:t>
                      </a:r>
                    </a:p>
                  </a:txBody>
                  <a:tcPr marL="84667" marR="84667"/>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Where is energy being created?</a:t>
                      </a:r>
                      <a:r>
                        <a:rPr lang="en-US" sz="2000" baseline="0" dirty="0" smtClean="0"/>
                        <a:t> Where is it stagnating?</a:t>
                      </a:r>
                      <a:endParaRPr lang="en-US" sz="2000" dirty="0" smtClean="0"/>
                    </a:p>
                  </a:txBody>
                  <a:tcPr marL="84667" marR="84667"/>
                </a:tc>
                <a:tc>
                  <a:txBody>
                    <a:bodyPr/>
                    <a:lstStyle/>
                    <a:p>
                      <a:pPr lvl="0"/>
                      <a:r>
                        <a:rPr lang="en-US" sz="2000" kern="1200" dirty="0" smtClean="0">
                          <a:solidFill>
                            <a:schemeClr val="dk1"/>
                          </a:solidFill>
                          <a:effectLst/>
                          <a:latin typeface="+mn-lt"/>
                          <a:ea typeface="+mn-ea"/>
                          <a:cs typeface="+mn-cs"/>
                        </a:rPr>
                        <a:t>What has been most exciting about the work thus far?</a:t>
                      </a:r>
                      <a:r>
                        <a:rPr lang="en-US" sz="2000" kern="1200" baseline="0" dirty="0" smtClean="0">
                          <a:solidFill>
                            <a:schemeClr val="dk1"/>
                          </a:solidFill>
                          <a:effectLst/>
                          <a:latin typeface="+mn-lt"/>
                          <a:ea typeface="+mn-ea"/>
                          <a:cs typeface="+mn-cs"/>
                        </a:rPr>
                        <a:t> </a:t>
                      </a:r>
                      <a:r>
                        <a:rPr lang="en-US" sz="2000" kern="1200" dirty="0" smtClean="0">
                          <a:solidFill>
                            <a:schemeClr val="dk1"/>
                          </a:solidFill>
                          <a:effectLst/>
                          <a:latin typeface="+mn-lt"/>
                          <a:ea typeface="+mn-ea"/>
                          <a:cs typeface="+mn-cs"/>
                        </a:rPr>
                        <a:t>At this point in the project, what has been most frustrating or challenging?</a:t>
                      </a:r>
                    </a:p>
                  </a:txBody>
                  <a:tcPr marL="84667" marR="84667"/>
                </a:tc>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9712838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39023"/>
    </mc:Choice>
    <mc:Fallback>
      <p:transition spd="slow" advTm="39023"/>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System Dynamics</a:t>
            </a:r>
            <a:endParaRPr lang="en-US" dirty="0"/>
          </a:p>
        </p:txBody>
      </p:sp>
      <p:sp>
        <p:nvSpPr>
          <p:cNvPr id="22" name="Text Box 10"/>
          <p:cNvSpPr txBox="1">
            <a:spLocks noChangeArrowheads="1"/>
          </p:cNvSpPr>
          <p:nvPr/>
        </p:nvSpPr>
        <p:spPr bwMode="auto">
          <a:xfrm>
            <a:off x="6440858" y="6337139"/>
            <a:ext cx="786982" cy="40800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rot="0" vert="horz" wrap="square" lIns="91440" tIns="91440" rIns="91440" bIns="91440" anchor="t" anchorCtr="0" upright="1">
            <a:noAutofit/>
          </a:bodyPr>
          <a:lstStyle/>
          <a:p>
            <a:pPr marL="0" marR="0">
              <a:spcBef>
                <a:spcPts val="0"/>
              </a:spcBef>
              <a:spcAft>
                <a:spcPts val="0"/>
              </a:spcAft>
            </a:pPr>
            <a:r>
              <a:rPr lang="en-US" sz="1600" b="1" dirty="0">
                <a:effectLst/>
                <a:ea typeface="Times New Roman"/>
                <a:cs typeface="Times New Roman"/>
              </a:rPr>
              <a:t>Low</a:t>
            </a:r>
            <a:endParaRPr lang="en-US" sz="1100" dirty="0">
              <a:effectLst/>
              <a:ea typeface="Times New Roman"/>
            </a:endParaRPr>
          </a:p>
        </p:txBody>
      </p:sp>
      <p:cxnSp>
        <p:nvCxnSpPr>
          <p:cNvPr id="23" name="Line 3"/>
          <p:cNvCxnSpPr/>
          <p:nvPr/>
        </p:nvCxnSpPr>
        <p:spPr bwMode="auto">
          <a:xfrm>
            <a:off x="1993694" y="1338945"/>
            <a:ext cx="0" cy="5032931"/>
          </a:xfrm>
          <a:prstGeom prst="line">
            <a:avLst/>
          </a:prstGeom>
          <a:noFill/>
          <a:ln w="31750">
            <a:solidFill>
              <a:srgbClr val="5A5A5A"/>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25400" dir="5400000" algn="ctr" rotWithShape="0">
                    <a:srgbClr val="808080">
                      <a:alpha val="35001"/>
                    </a:srgbClr>
                  </a:outerShdw>
                </a:effectLst>
              </a14:hiddenEffects>
            </a:ext>
          </a:extLst>
        </p:spPr>
      </p:cxnSp>
      <p:cxnSp>
        <p:nvCxnSpPr>
          <p:cNvPr id="24" name="Line 4"/>
          <p:cNvCxnSpPr/>
          <p:nvPr/>
        </p:nvCxnSpPr>
        <p:spPr bwMode="auto">
          <a:xfrm rot="5400000">
            <a:off x="4520496" y="3837083"/>
            <a:ext cx="0" cy="5045583"/>
          </a:xfrm>
          <a:prstGeom prst="line">
            <a:avLst/>
          </a:prstGeom>
          <a:noFill/>
          <a:ln w="31750">
            <a:solidFill>
              <a:srgbClr val="5A5A5A"/>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25400" dir="5400000" algn="ctr" rotWithShape="0">
                    <a:srgbClr val="808080">
                      <a:alpha val="35001"/>
                    </a:srgbClr>
                  </a:outerShdw>
                </a:effectLst>
              </a14:hiddenEffects>
            </a:ext>
          </a:extLst>
        </p:spPr>
      </p:cxnSp>
      <p:sp>
        <p:nvSpPr>
          <p:cNvPr id="31" name="Text Box 10"/>
          <p:cNvSpPr txBox="1">
            <a:spLocks noChangeArrowheads="1"/>
          </p:cNvSpPr>
          <p:nvPr/>
        </p:nvSpPr>
        <p:spPr bwMode="auto">
          <a:xfrm>
            <a:off x="1999941" y="6280054"/>
            <a:ext cx="5049594" cy="50805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rot="0" vert="horz" wrap="square" lIns="91440" tIns="91440" rIns="91440" bIns="91440" anchor="t" anchorCtr="0" upright="1">
            <a:noAutofit/>
          </a:bodyPr>
          <a:lstStyle/>
          <a:p>
            <a:pPr marL="0" marR="0" algn="ctr">
              <a:spcBef>
                <a:spcPts val="0"/>
              </a:spcBef>
              <a:spcAft>
                <a:spcPts val="0"/>
              </a:spcAft>
            </a:pPr>
            <a:r>
              <a:rPr lang="en-US" sz="2600" b="1" dirty="0">
                <a:effectLst/>
                <a:ea typeface="Times New Roman"/>
                <a:cs typeface="Times New Roman"/>
              </a:rPr>
              <a:t>Certainty</a:t>
            </a:r>
            <a:endParaRPr lang="en-US" sz="1200" dirty="0">
              <a:effectLst/>
              <a:ea typeface="Times New Roman"/>
            </a:endParaRPr>
          </a:p>
        </p:txBody>
      </p:sp>
      <p:sp>
        <p:nvSpPr>
          <p:cNvPr id="38" name="Text Box 11"/>
          <p:cNvSpPr txBox="1">
            <a:spLocks noChangeArrowheads="1"/>
          </p:cNvSpPr>
          <p:nvPr/>
        </p:nvSpPr>
        <p:spPr bwMode="auto">
          <a:xfrm>
            <a:off x="1400092" y="1338945"/>
            <a:ext cx="542452" cy="503293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rot="0" vert="vert270" wrap="square" lIns="91440" tIns="91440" rIns="91440" bIns="91440" anchor="t" anchorCtr="0" upright="1">
            <a:noAutofit/>
          </a:bodyPr>
          <a:lstStyle/>
          <a:p>
            <a:pPr marL="0" marR="0" algn="ctr">
              <a:spcBef>
                <a:spcPts val="0"/>
              </a:spcBef>
              <a:spcAft>
                <a:spcPts val="0"/>
              </a:spcAft>
            </a:pPr>
            <a:r>
              <a:rPr lang="en-US" sz="2600" b="1" dirty="0">
                <a:effectLst/>
                <a:ea typeface="Times New Roman"/>
                <a:cs typeface="Times New Roman"/>
              </a:rPr>
              <a:t>Agreement</a:t>
            </a:r>
            <a:r>
              <a:rPr lang="en-US" sz="1600" b="1" dirty="0">
                <a:effectLst/>
                <a:ea typeface="Times New Roman"/>
                <a:cs typeface="Times New Roman"/>
              </a:rPr>
              <a:t> </a:t>
            </a:r>
            <a:endParaRPr lang="en-US" sz="1200" dirty="0">
              <a:effectLst/>
              <a:ea typeface="Times New Roman"/>
            </a:endParaRPr>
          </a:p>
        </p:txBody>
      </p:sp>
      <p:sp>
        <p:nvSpPr>
          <p:cNvPr id="39" name="Text Box 10"/>
          <p:cNvSpPr txBox="1">
            <a:spLocks noChangeArrowheads="1"/>
          </p:cNvSpPr>
          <p:nvPr/>
        </p:nvSpPr>
        <p:spPr bwMode="auto">
          <a:xfrm>
            <a:off x="1942554" y="6337203"/>
            <a:ext cx="799202" cy="4078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rot="0" vert="horz" wrap="square" lIns="91440" tIns="91440" rIns="91440" bIns="91440" anchor="t" anchorCtr="0" upright="1">
            <a:noAutofit/>
          </a:bodyPr>
          <a:lstStyle/>
          <a:p>
            <a:pPr marL="0" marR="0">
              <a:spcBef>
                <a:spcPts val="0"/>
              </a:spcBef>
              <a:spcAft>
                <a:spcPts val="0"/>
              </a:spcAft>
            </a:pPr>
            <a:r>
              <a:rPr lang="en-US" sz="1600" b="1" dirty="0">
                <a:effectLst/>
                <a:ea typeface="Times New Roman"/>
                <a:cs typeface="Times New Roman"/>
              </a:rPr>
              <a:t>High</a:t>
            </a:r>
            <a:endParaRPr lang="en-US" sz="1100" dirty="0">
              <a:effectLst/>
              <a:ea typeface="Times New Roman"/>
            </a:endParaRPr>
          </a:p>
        </p:txBody>
      </p:sp>
      <p:sp>
        <p:nvSpPr>
          <p:cNvPr id="40" name="Text Box 10"/>
          <p:cNvSpPr txBox="1">
            <a:spLocks noChangeArrowheads="1"/>
          </p:cNvSpPr>
          <p:nvPr/>
        </p:nvSpPr>
        <p:spPr bwMode="auto">
          <a:xfrm>
            <a:off x="1613412" y="5697291"/>
            <a:ext cx="416110" cy="69763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rot="0" vert="vert270" wrap="square" lIns="91440" tIns="91440" rIns="91440" bIns="91440" anchor="t" anchorCtr="0" upright="1">
            <a:noAutofit/>
          </a:bodyPr>
          <a:lstStyle/>
          <a:p>
            <a:pPr marL="0" marR="0">
              <a:spcBef>
                <a:spcPts val="0"/>
              </a:spcBef>
              <a:spcAft>
                <a:spcPts val="0"/>
              </a:spcAft>
            </a:pPr>
            <a:r>
              <a:rPr lang="en-US" sz="1600" b="1" dirty="0">
                <a:effectLst/>
                <a:ea typeface="Times New Roman"/>
                <a:cs typeface="Times New Roman"/>
              </a:rPr>
              <a:t>High</a:t>
            </a:r>
            <a:endParaRPr lang="en-US" sz="1100" dirty="0">
              <a:effectLst/>
              <a:ea typeface="Times New Roman"/>
            </a:endParaRPr>
          </a:p>
        </p:txBody>
      </p:sp>
      <p:sp>
        <p:nvSpPr>
          <p:cNvPr id="41" name="Text Box 10"/>
          <p:cNvSpPr txBox="1">
            <a:spLocks noChangeArrowheads="1"/>
          </p:cNvSpPr>
          <p:nvPr/>
        </p:nvSpPr>
        <p:spPr bwMode="auto">
          <a:xfrm>
            <a:off x="1606694" y="1305138"/>
            <a:ext cx="429546" cy="72177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rot="0" vert="vert270" wrap="square" lIns="91440" tIns="91440" rIns="91440" bIns="91440" anchor="t" anchorCtr="0" upright="1">
            <a:noAutofit/>
          </a:bodyPr>
          <a:lstStyle/>
          <a:p>
            <a:pPr marL="0" marR="0">
              <a:spcBef>
                <a:spcPts val="0"/>
              </a:spcBef>
              <a:spcAft>
                <a:spcPts val="0"/>
              </a:spcAft>
            </a:pPr>
            <a:r>
              <a:rPr lang="en-US" sz="1600" b="1" dirty="0">
                <a:effectLst/>
                <a:ea typeface="Times New Roman"/>
                <a:cs typeface="Times New Roman"/>
              </a:rPr>
              <a:t>Low</a:t>
            </a:r>
            <a:endParaRPr lang="en-US" sz="1100" dirty="0">
              <a:effectLst/>
              <a:ea typeface="Times New Roman"/>
            </a:endParaRPr>
          </a:p>
        </p:txBody>
      </p:sp>
      <p:grpSp>
        <p:nvGrpSpPr>
          <p:cNvPr id="8" name="Group 7"/>
          <p:cNvGrpSpPr/>
          <p:nvPr/>
        </p:nvGrpSpPr>
        <p:grpSpPr>
          <a:xfrm>
            <a:off x="2545584" y="2066210"/>
            <a:ext cx="5303016" cy="3542113"/>
            <a:chOff x="2545584" y="2066210"/>
            <a:chExt cx="5303016" cy="3542113"/>
          </a:xfrm>
        </p:grpSpPr>
        <p:grpSp>
          <p:nvGrpSpPr>
            <p:cNvPr id="42" name="Group 41"/>
            <p:cNvGrpSpPr/>
            <p:nvPr/>
          </p:nvGrpSpPr>
          <p:grpSpPr>
            <a:xfrm>
              <a:off x="2545584" y="2066210"/>
              <a:ext cx="2819400" cy="2077976"/>
              <a:chOff x="323876" y="-35074"/>
              <a:chExt cx="2819400" cy="2077976"/>
            </a:xfrm>
          </p:grpSpPr>
          <p:sp>
            <p:nvSpPr>
              <p:cNvPr id="43" name="Text Box 2"/>
              <p:cNvSpPr txBox="1">
                <a:spLocks noChangeArrowheads="1"/>
              </p:cNvSpPr>
              <p:nvPr/>
            </p:nvSpPr>
            <p:spPr bwMode="auto">
              <a:xfrm rot="18900000">
                <a:off x="388964" y="544218"/>
                <a:ext cx="2381884" cy="430887"/>
              </a:xfrm>
              <a:prstGeom prst="rect">
                <a:avLst/>
              </a:prstGeom>
              <a:noFill/>
              <a:ln w="9525">
                <a:noFill/>
                <a:miter lim="800000"/>
                <a:headEnd/>
                <a:tailEnd/>
              </a:ln>
            </p:spPr>
            <p:txBody>
              <a:bodyPr rot="0" vert="horz" wrap="square" lIns="91440" tIns="45720" rIns="91440" bIns="45720" anchor="t" anchorCtr="0">
                <a:spAutoFit/>
              </a:bodyPr>
              <a:lstStyle/>
              <a:p>
                <a:pPr marL="0" marR="0" algn="ctr">
                  <a:spcBef>
                    <a:spcPts val="0"/>
                  </a:spcBef>
                  <a:spcAft>
                    <a:spcPts val="0"/>
                  </a:spcAft>
                </a:pPr>
                <a:r>
                  <a:rPr lang="en-US" sz="2200" dirty="0">
                    <a:effectLst/>
                    <a:ea typeface="Times New Roman"/>
                  </a:rPr>
                  <a:t>Boundaries</a:t>
                </a:r>
                <a:endParaRPr lang="en-US" sz="1200" dirty="0">
                  <a:effectLst/>
                  <a:ea typeface="Times New Roman"/>
                </a:endParaRPr>
              </a:p>
            </p:txBody>
          </p:sp>
          <p:cxnSp>
            <p:nvCxnSpPr>
              <p:cNvPr id="44" name="Straight Arrow Connector 43"/>
              <p:cNvCxnSpPr/>
              <p:nvPr/>
            </p:nvCxnSpPr>
            <p:spPr>
              <a:xfrm flipV="1">
                <a:off x="790601" y="222101"/>
                <a:ext cx="1578610" cy="1578610"/>
              </a:xfrm>
              <a:prstGeom prst="straightConnector1">
                <a:avLst/>
              </a:prstGeom>
              <a:ln w="254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5" name="Text Box 16"/>
              <p:cNvSpPr txBox="1"/>
              <p:nvPr/>
            </p:nvSpPr>
            <p:spPr>
              <a:xfrm>
                <a:off x="2105051" y="-35074"/>
                <a:ext cx="1038225" cy="3238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dirty="0">
                    <a:solidFill>
                      <a:schemeClr val="tx1"/>
                    </a:solidFill>
                    <a:effectLst/>
                    <a:ea typeface="Times New Roman"/>
                  </a:rPr>
                  <a:t>More open</a:t>
                </a:r>
              </a:p>
            </p:txBody>
          </p:sp>
          <p:sp>
            <p:nvSpPr>
              <p:cNvPr id="46" name="Text Box 19"/>
              <p:cNvSpPr txBox="1"/>
              <p:nvPr/>
            </p:nvSpPr>
            <p:spPr>
              <a:xfrm>
                <a:off x="323876" y="1719052"/>
                <a:ext cx="1038225" cy="3238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dirty="0">
                    <a:solidFill>
                      <a:schemeClr val="tx1"/>
                    </a:solidFill>
                    <a:effectLst/>
                    <a:ea typeface="Times New Roman"/>
                  </a:rPr>
                  <a:t>Closed</a:t>
                </a:r>
              </a:p>
            </p:txBody>
          </p:sp>
        </p:grpSp>
        <p:grpSp>
          <p:nvGrpSpPr>
            <p:cNvPr id="47" name="Group 46"/>
            <p:cNvGrpSpPr/>
            <p:nvPr/>
          </p:nvGrpSpPr>
          <p:grpSpPr>
            <a:xfrm>
              <a:off x="3255598" y="2648019"/>
              <a:ext cx="3099325" cy="2190750"/>
              <a:chOff x="94725" y="0"/>
              <a:chExt cx="3099325" cy="2190750"/>
            </a:xfrm>
          </p:grpSpPr>
          <p:sp>
            <p:nvSpPr>
              <p:cNvPr id="48" name="Text Box 2"/>
              <p:cNvSpPr txBox="1">
                <a:spLocks noChangeArrowheads="1"/>
              </p:cNvSpPr>
              <p:nvPr/>
            </p:nvSpPr>
            <p:spPr bwMode="auto">
              <a:xfrm rot="18900000">
                <a:off x="94725" y="676796"/>
                <a:ext cx="2381884" cy="430887"/>
              </a:xfrm>
              <a:prstGeom prst="rect">
                <a:avLst/>
              </a:prstGeom>
              <a:noFill/>
              <a:ln w="9525">
                <a:noFill/>
                <a:miter lim="800000"/>
                <a:headEnd/>
                <a:tailEnd/>
              </a:ln>
            </p:spPr>
            <p:txBody>
              <a:bodyPr rot="0" vert="horz" wrap="square" lIns="91440" tIns="45720" rIns="91440" bIns="45720" anchor="t" anchorCtr="0">
                <a:spAutoFit/>
              </a:bodyPr>
              <a:lstStyle/>
              <a:p>
                <a:pPr marL="0" marR="0" algn="ctr">
                  <a:spcBef>
                    <a:spcPts val="0"/>
                  </a:spcBef>
                  <a:spcAft>
                    <a:spcPts val="0"/>
                  </a:spcAft>
                </a:pPr>
                <a:r>
                  <a:rPr lang="en-US" sz="2200" dirty="0">
                    <a:effectLst/>
                    <a:ea typeface="Times New Roman"/>
                  </a:rPr>
                  <a:t>Relationships</a:t>
                </a:r>
                <a:endParaRPr lang="en-US" sz="1200" dirty="0">
                  <a:effectLst/>
                  <a:ea typeface="Times New Roman"/>
                </a:endParaRPr>
              </a:p>
            </p:txBody>
          </p:sp>
          <p:cxnSp>
            <p:nvCxnSpPr>
              <p:cNvPr id="49" name="Straight Arrow Connector 48"/>
              <p:cNvCxnSpPr/>
              <p:nvPr/>
            </p:nvCxnSpPr>
            <p:spPr>
              <a:xfrm flipV="1">
                <a:off x="600075" y="285750"/>
                <a:ext cx="1578735" cy="1578735"/>
              </a:xfrm>
              <a:prstGeom prst="straightConnector1">
                <a:avLst/>
              </a:prstGeom>
              <a:ln w="254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0" name="Text Box 17"/>
              <p:cNvSpPr txBox="1"/>
              <p:nvPr/>
            </p:nvSpPr>
            <p:spPr>
              <a:xfrm>
                <a:off x="2009775" y="0"/>
                <a:ext cx="1184275" cy="3238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dirty="0">
                    <a:solidFill>
                      <a:schemeClr val="tx1"/>
                    </a:solidFill>
                    <a:effectLst/>
                    <a:ea typeface="Times New Roman"/>
                  </a:rPr>
                  <a:t>More diverse</a:t>
                </a:r>
              </a:p>
            </p:txBody>
          </p:sp>
          <p:sp>
            <p:nvSpPr>
              <p:cNvPr id="51" name="Text Box 20"/>
              <p:cNvSpPr txBox="1"/>
              <p:nvPr/>
            </p:nvSpPr>
            <p:spPr>
              <a:xfrm>
                <a:off x="114300" y="1866900"/>
                <a:ext cx="1184275" cy="3238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dirty="0">
                    <a:solidFill>
                      <a:schemeClr val="tx1"/>
                    </a:solidFill>
                    <a:effectLst/>
                    <a:ea typeface="Times New Roman"/>
                  </a:rPr>
                  <a:t>Less diverse</a:t>
                </a:r>
              </a:p>
            </p:txBody>
          </p:sp>
        </p:grpSp>
        <p:grpSp>
          <p:nvGrpSpPr>
            <p:cNvPr id="52" name="Group 51"/>
            <p:cNvGrpSpPr/>
            <p:nvPr/>
          </p:nvGrpSpPr>
          <p:grpSpPr>
            <a:xfrm>
              <a:off x="4202555" y="3465198"/>
              <a:ext cx="3646045" cy="2143125"/>
              <a:chOff x="-129893" y="201864"/>
              <a:chExt cx="3646045" cy="2143125"/>
            </a:xfrm>
          </p:grpSpPr>
          <p:sp>
            <p:nvSpPr>
              <p:cNvPr id="53" name="Text Box 2"/>
              <p:cNvSpPr txBox="1">
                <a:spLocks noChangeArrowheads="1"/>
              </p:cNvSpPr>
              <p:nvPr/>
            </p:nvSpPr>
            <p:spPr bwMode="auto">
              <a:xfrm rot="18900000">
                <a:off x="-93057" y="911009"/>
                <a:ext cx="2065029" cy="655620"/>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2200" dirty="0">
                    <a:effectLst/>
                    <a:ea typeface="Times New Roman"/>
                  </a:rPr>
                  <a:t>Perspectives</a:t>
                </a:r>
                <a:endParaRPr lang="en-US" sz="1200" dirty="0">
                  <a:effectLst/>
                  <a:ea typeface="Times New Roman"/>
                </a:endParaRPr>
              </a:p>
            </p:txBody>
          </p:sp>
          <p:cxnSp>
            <p:nvCxnSpPr>
              <p:cNvPr id="54" name="Straight Arrow Connector 53"/>
              <p:cNvCxnSpPr/>
              <p:nvPr/>
            </p:nvCxnSpPr>
            <p:spPr>
              <a:xfrm flipV="1">
                <a:off x="279682" y="449514"/>
                <a:ext cx="1578610" cy="1578610"/>
              </a:xfrm>
              <a:prstGeom prst="straightConnector1">
                <a:avLst/>
              </a:prstGeom>
              <a:ln w="254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5" name="Text Box 18"/>
              <p:cNvSpPr txBox="1"/>
              <p:nvPr/>
            </p:nvSpPr>
            <p:spPr>
              <a:xfrm>
                <a:off x="1756057" y="201864"/>
                <a:ext cx="1760095" cy="3238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dirty="0">
                    <a:solidFill>
                      <a:schemeClr val="tx1"/>
                    </a:solidFill>
                    <a:effectLst/>
                    <a:ea typeface="Times New Roman"/>
                  </a:rPr>
                  <a:t>More differences</a:t>
                </a:r>
              </a:p>
            </p:txBody>
          </p:sp>
          <p:sp>
            <p:nvSpPr>
              <p:cNvPr id="56" name="Text Box 21"/>
              <p:cNvSpPr txBox="1"/>
              <p:nvPr/>
            </p:nvSpPr>
            <p:spPr>
              <a:xfrm>
                <a:off x="-129893" y="2021139"/>
                <a:ext cx="1333500" cy="3238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i="1" dirty="0">
                    <a:solidFill>
                      <a:schemeClr val="tx1"/>
                    </a:solidFill>
                    <a:effectLst/>
                    <a:ea typeface="Times New Roman"/>
                  </a:rPr>
                  <a:t>Few differences</a:t>
                </a:r>
              </a:p>
            </p:txBody>
          </p: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4307269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56591"/>
    </mc:Choice>
    <mc:Fallback>
      <p:transition spd="slow" advTm="5659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50799" y="-64018"/>
            <a:ext cx="9144000" cy="708025"/>
          </a:xfrm>
          <a:prstGeom prst="rect">
            <a:avLst/>
          </a:prstGeom>
          <a:noFill/>
          <a:ln w="9525">
            <a:noFill/>
            <a:miter lim="800000"/>
            <a:headEnd/>
            <a:tailEnd/>
          </a:ln>
        </p:spPr>
        <p:txBody>
          <a:bodyPr>
            <a:spAutoFit/>
          </a:bodyPr>
          <a:lstStyle/>
          <a:p>
            <a:pPr algn="ctr" defTabSz="457200" fontAlgn="base">
              <a:spcBef>
                <a:spcPct val="0"/>
              </a:spcBef>
              <a:spcAft>
                <a:spcPct val="0"/>
              </a:spcAft>
            </a:pPr>
            <a:r>
              <a:rPr lang="en-US" sz="4000" b="1" dirty="0" smtClean="0">
                <a:solidFill>
                  <a:srgbClr val="660066"/>
                </a:solidFill>
              </a:rPr>
              <a:t>ECLIPS Members</a:t>
            </a:r>
            <a:endParaRPr lang="en-US" sz="4000" b="1" dirty="0">
              <a:solidFill>
                <a:srgbClr val="660066"/>
              </a:solidFill>
            </a:endParaRPr>
          </a:p>
        </p:txBody>
      </p:sp>
      <p:pic>
        <p:nvPicPr>
          <p:cNvPr id="3" name="Picture 2" descr="PR.12.df.CollaboratorPhotos.landscp.10-11.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1734" y="592298"/>
            <a:ext cx="8517467" cy="621183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1990506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601"/>
    </mc:Choice>
    <mc:Fallback>
      <p:transition spd="slow" advTm="60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2" name="Text Box 10"/>
          <p:cNvSpPr txBox="1">
            <a:spLocks noChangeArrowheads="1"/>
          </p:cNvSpPr>
          <p:nvPr/>
        </p:nvSpPr>
        <p:spPr bwMode="auto">
          <a:xfrm>
            <a:off x="6440858" y="6337139"/>
            <a:ext cx="786982" cy="40800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rot="0" vert="horz" wrap="square" lIns="91440" tIns="91440" rIns="91440" bIns="91440" anchor="t" anchorCtr="0" upright="1">
            <a:noAutofit/>
          </a:bodyPr>
          <a:lstStyle/>
          <a:p>
            <a:pPr marL="0" marR="0">
              <a:spcBef>
                <a:spcPts val="0"/>
              </a:spcBef>
              <a:spcAft>
                <a:spcPts val="0"/>
              </a:spcAft>
            </a:pPr>
            <a:r>
              <a:rPr lang="en-US" sz="1600" b="1" dirty="0">
                <a:effectLst/>
                <a:ea typeface="Times New Roman"/>
                <a:cs typeface="Times New Roman"/>
              </a:rPr>
              <a:t>Low</a:t>
            </a:r>
            <a:endParaRPr lang="en-US" sz="1100" dirty="0">
              <a:effectLst/>
              <a:ea typeface="Times New Roman"/>
            </a:endParaRPr>
          </a:p>
        </p:txBody>
      </p:sp>
      <p:cxnSp>
        <p:nvCxnSpPr>
          <p:cNvPr id="23" name="Line 3"/>
          <p:cNvCxnSpPr/>
          <p:nvPr/>
        </p:nvCxnSpPr>
        <p:spPr bwMode="auto">
          <a:xfrm>
            <a:off x="1993694" y="1338945"/>
            <a:ext cx="0" cy="5032931"/>
          </a:xfrm>
          <a:prstGeom prst="line">
            <a:avLst/>
          </a:prstGeom>
          <a:noFill/>
          <a:ln w="31750">
            <a:solidFill>
              <a:srgbClr val="5A5A5A"/>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25400" dir="5400000" algn="ctr" rotWithShape="0">
                    <a:srgbClr val="808080">
                      <a:alpha val="35001"/>
                    </a:srgbClr>
                  </a:outerShdw>
                </a:effectLst>
              </a14:hiddenEffects>
            </a:ext>
          </a:extLst>
        </p:spPr>
      </p:cxnSp>
      <p:cxnSp>
        <p:nvCxnSpPr>
          <p:cNvPr id="24" name="Line 4"/>
          <p:cNvCxnSpPr/>
          <p:nvPr/>
        </p:nvCxnSpPr>
        <p:spPr bwMode="auto">
          <a:xfrm rot="5400000">
            <a:off x="4520496" y="3837083"/>
            <a:ext cx="0" cy="5045583"/>
          </a:xfrm>
          <a:prstGeom prst="line">
            <a:avLst/>
          </a:prstGeom>
          <a:noFill/>
          <a:ln w="31750">
            <a:solidFill>
              <a:srgbClr val="5A5A5A"/>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25400" dir="5400000" algn="ctr" rotWithShape="0">
                    <a:srgbClr val="808080">
                      <a:alpha val="35001"/>
                    </a:srgbClr>
                  </a:outerShdw>
                </a:effectLst>
              </a14:hiddenEffects>
            </a:ext>
          </a:extLst>
        </p:spPr>
      </p:cxnSp>
      <p:sp>
        <p:nvSpPr>
          <p:cNvPr id="31" name="Text Box 10"/>
          <p:cNvSpPr txBox="1">
            <a:spLocks noChangeArrowheads="1"/>
          </p:cNvSpPr>
          <p:nvPr/>
        </p:nvSpPr>
        <p:spPr bwMode="auto">
          <a:xfrm>
            <a:off x="1999941" y="6280054"/>
            <a:ext cx="5049594" cy="50805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rot="0" vert="horz" wrap="square" lIns="91440" tIns="91440" rIns="91440" bIns="91440" anchor="t" anchorCtr="0" upright="1">
            <a:noAutofit/>
          </a:bodyPr>
          <a:lstStyle/>
          <a:p>
            <a:pPr marL="0" marR="0" algn="ctr">
              <a:spcBef>
                <a:spcPts val="0"/>
              </a:spcBef>
              <a:spcAft>
                <a:spcPts val="0"/>
              </a:spcAft>
            </a:pPr>
            <a:r>
              <a:rPr lang="en-US" sz="2600" b="1" dirty="0">
                <a:effectLst/>
                <a:ea typeface="Times New Roman"/>
                <a:cs typeface="Times New Roman"/>
              </a:rPr>
              <a:t>Certainty</a:t>
            </a:r>
            <a:endParaRPr lang="en-US" sz="1200" dirty="0">
              <a:effectLst/>
              <a:ea typeface="Times New Roman"/>
            </a:endParaRPr>
          </a:p>
        </p:txBody>
      </p:sp>
      <p:sp>
        <p:nvSpPr>
          <p:cNvPr id="38" name="Text Box 11"/>
          <p:cNvSpPr txBox="1">
            <a:spLocks noChangeArrowheads="1"/>
          </p:cNvSpPr>
          <p:nvPr/>
        </p:nvSpPr>
        <p:spPr bwMode="auto">
          <a:xfrm>
            <a:off x="1400092" y="1338945"/>
            <a:ext cx="542452" cy="503293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rot="0" vert="vert270" wrap="square" lIns="91440" tIns="91440" rIns="91440" bIns="91440" anchor="t" anchorCtr="0" upright="1">
            <a:noAutofit/>
          </a:bodyPr>
          <a:lstStyle/>
          <a:p>
            <a:pPr marL="0" marR="0" algn="ctr">
              <a:spcBef>
                <a:spcPts val="0"/>
              </a:spcBef>
              <a:spcAft>
                <a:spcPts val="0"/>
              </a:spcAft>
            </a:pPr>
            <a:r>
              <a:rPr lang="en-US" sz="2600" b="1" dirty="0">
                <a:effectLst/>
                <a:ea typeface="Times New Roman"/>
                <a:cs typeface="Times New Roman"/>
              </a:rPr>
              <a:t>Agreement</a:t>
            </a:r>
            <a:r>
              <a:rPr lang="en-US" sz="1600" b="1" dirty="0">
                <a:effectLst/>
                <a:ea typeface="Times New Roman"/>
                <a:cs typeface="Times New Roman"/>
              </a:rPr>
              <a:t> </a:t>
            </a:r>
            <a:endParaRPr lang="en-US" sz="1200" dirty="0">
              <a:effectLst/>
              <a:ea typeface="Times New Roman"/>
            </a:endParaRPr>
          </a:p>
        </p:txBody>
      </p:sp>
      <p:sp>
        <p:nvSpPr>
          <p:cNvPr id="39" name="Text Box 10"/>
          <p:cNvSpPr txBox="1">
            <a:spLocks noChangeArrowheads="1"/>
          </p:cNvSpPr>
          <p:nvPr/>
        </p:nvSpPr>
        <p:spPr bwMode="auto">
          <a:xfrm>
            <a:off x="1942554" y="6337203"/>
            <a:ext cx="799202" cy="4078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rot="0" vert="horz" wrap="square" lIns="91440" tIns="91440" rIns="91440" bIns="91440" anchor="t" anchorCtr="0" upright="1">
            <a:noAutofit/>
          </a:bodyPr>
          <a:lstStyle/>
          <a:p>
            <a:pPr marL="0" marR="0">
              <a:spcBef>
                <a:spcPts val="0"/>
              </a:spcBef>
              <a:spcAft>
                <a:spcPts val="0"/>
              </a:spcAft>
            </a:pPr>
            <a:r>
              <a:rPr lang="en-US" sz="1600" b="1" dirty="0">
                <a:effectLst/>
                <a:ea typeface="Times New Roman"/>
                <a:cs typeface="Times New Roman"/>
              </a:rPr>
              <a:t>High</a:t>
            </a:r>
            <a:endParaRPr lang="en-US" sz="1100" dirty="0">
              <a:effectLst/>
              <a:ea typeface="Times New Roman"/>
            </a:endParaRPr>
          </a:p>
        </p:txBody>
      </p:sp>
      <p:sp>
        <p:nvSpPr>
          <p:cNvPr id="40" name="Text Box 10"/>
          <p:cNvSpPr txBox="1">
            <a:spLocks noChangeArrowheads="1"/>
          </p:cNvSpPr>
          <p:nvPr/>
        </p:nvSpPr>
        <p:spPr bwMode="auto">
          <a:xfrm>
            <a:off x="1613412" y="5697291"/>
            <a:ext cx="416110" cy="69763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rot="0" vert="vert270" wrap="square" lIns="91440" tIns="91440" rIns="91440" bIns="91440" anchor="t" anchorCtr="0" upright="1">
            <a:noAutofit/>
          </a:bodyPr>
          <a:lstStyle/>
          <a:p>
            <a:pPr marL="0" marR="0">
              <a:spcBef>
                <a:spcPts val="0"/>
              </a:spcBef>
              <a:spcAft>
                <a:spcPts val="0"/>
              </a:spcAft>
            </a:pPr>
            <a:r>
              <a:rPr lang="en-US" sz="1600" b="1" dirty="0">
                <a:effectLst/>
                <a:ea typeface="Times New Roman"/>
                <a:cs typeface="Times New Roman"/>
              </a:rPr>
              <a:t>High</a:t>
            </a:r>
            <a:endParaRPr lang="en-US" sz="1100" dirty="0">
              <a:effectLst/>
              <a:ea typeface="Times New Roman"/>
            </a:endParaRPr>
          </a:p>
        </p:txBody>
      </p:sp>
      <p:sp>
        <p:nvSpPr>
          <p:cNvPr id="41" name="Text Box 10"/>
          <p:cNvSpPr txBox="1">
            <a:spLocks noChangeArrowheads="1"/>
          </p:cNvSpPr>
          <p:nvPr/>
        </p:nvSpPr>
        <p:spPr bwMode="auto">
          <a:xfrm>
            <a:off x="1606694" y="1305138"/>
            <a:ext cx="429546" cy="72177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rot="0" vert="vert270" wrap="square" lIns="91440" tIns="91440" rIns="91440" bIns="91440" anchor="t" anchorCtr="0" upright="1">
            <a:noAutofit/>
          </a:bodyPr>
          <a:lstStyle/>
          <a:p>
            <a:pPr marL="0" marR="0">
              <a:spcBef>
                <a:spcPts val="0"/>
              </a:spcBef>
              <a:spcAft>
                <a:spcPts val="0"/>
              </a:spcAft>
            </a:pPr>
            <a:r>
              <a:rPr lang="en-US" sz="1600" b="1" dirty="0">
                <a:effectLst/>
                <a:ea typeface="Times New Roman"/>
                <a:cs typeface="Times New Roman"/>
              </a:rPr>
              <a:t>Low</a:t>
            </a:r>
            <a:endParaRPr lang="en-US" sz="1100" dirty="0">
              <a:effectLst/>
              <a:ea typeface="Times New Roman"/>
            </a:endParaRPr>
          </a:p>
        </p:txBody>
      </p:sp>
      <p:sp>
        <p:nvSpPr>
          <p:cNvPr id="18" name="Text Box 2"/>
          <p:cNvSpPr txBox="1">
            <a:spLocks noChangeArrowheads="1"/>
          </p:cNvSpPr>
          <p:nvPr/>
        </p:nvSpPr>
        <p:spPr bwMode="auto">
          <a:xfrm>
            <a:off x="4272023" y="2768401"/>
            <a:ext cx="2202180" cy="64633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800" dirty="0">
                <a:solidFill>
                  <a:srgbClr val="FF0000"/>
                </a:solidFill>
                <a:effectLst/>
                <a:ea typeface="Times New Roman"/>
              </a:rPr>
              <a:t>Informal educators &amp; organizations</a:t>
            </a:r>
            <a:endParaRPr lang="en-US" sz="1200" dirty="0">
              <a:effectLst/>
              <a:ea typeface="Times New Roman"/>
            </a:endParaRPr>
          </a:p>
        </p:txBody>
      </p:sp>
      <p:sp>
        <p:nvSpPr>
          <p:cNvPr id="19" name="Text Box 2"/>
          <p:cNvSpPr txBox="1">
            <a:spLocks noChangeArrowheads="1"/>
          </p:cNvSpPr>
          <p:nvPr/>
        </p:nvSpPr>
        <p:spPr bwMode="auto">
          <a:xfrm>
            <a:off x="2342155" y="5375906"/>
            <a:ext cx="2098675" cy="36933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800" dirty="0">
                <a:solidFill>
                  <a:srgbClr val="FF0000"/>
                </a:solidFill>
                <a:effectLst/>
                <a:ea typeface="Times New Roman"/>
              </a:rPr>
              <a:t>Teachers &amp; schools</a:t>
            </a:r>
            <a:endParaRPr lang="en-US" sz="1200" dirty="0">
              <a:effectLst/>
              <a:ea typeface="Times New Roman"/>
            </a:endParaRPr>
          </a:p>
        </p:txBody>
      </p:sp>
      <p:sp>
        <p:nvSpPr>
          <p:cNvPr id="3" name="Title 2"/>
          <p:cNvSpPr>
            <a:spLocks noGrp="1"/>
          </p:cNvSpPr>
          <p:nvPr>
            <p:ph type="title"/>
          </p:nvPr>
        </p:nvSpPr>
        <p:spPr/>
        <p:txBody>
          <a:bodyPr/>
          <a:lstStyle/>
          <a:p>
            <a:r>
              <a:rPr lang="en-US" dirty="0" smtClean="0"/>
              <a:t>Mapping Project Subsystems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3295900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86252"/>
    </mc:Choice>
    <mc:Fallback>
      <p:transition spd="slow" advTm="86252"/>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76800" y="457200"/>
            <a:ext cx="3886200" cy="1162050"/>
          </a:xfrm>
        </p:spPr>
        <p:txBody>
          <a:bodyPr>
            <a:noAutofit/>
          </a:bodyPr>
          <a:lstStyle/>
          <a:p>
            <a:r>
              <a:rPr lang="en-US" dirty="0" smtClean="0"/>
              <a:t>Learning Lessons</a:t>
            </a:r>
            <a:endParaRPr lang="en-US" dirty="0"/>
          </a:p>
        </p:txBody>
      </p:sp>
      <p:sp>
        <p:nvSpPr>
          <p:cNvPr id="6" name="Text Placeholder 5"/>
          <p:cNvSpPr>
            <a:spLocks noGrp="1"/>
          </p:cNvSpPr>
          <p:nvPr>
            <p:ph type="body" sz="half" idx="4294967295"/>
          </p:nvPr>
        </p:nvSpPr>
        <p:spPr>
          <a:xfrm>
            <a:off x="4876800" y="1981200"/>
            <a:ext cx="3008312" cy="4462463"/>
          </a:xfrm>
        </p:spPr>
        <p:txBody>
          <a:bodyPr>
            <a:normAutofit/>
          </a:bodyPr>
          <a:lstStyle/>
          <a:p>
            <a:pPr marL="0" indent="0">
              <a:buNone/>
            </a:pPr>
            <a:r>
              <a:rPr lang="en-US" sz="2400" dirty="0" smtClean="0"/>
              <a:t>Set up doable </a:t>
            </a:r>
            <a:r>
              <a:rPr lang="en-US" sz="2400" i="1" dirty="0" smtClean="0"/>
              <a:t>boundaries</a:t>
            </a:r>
            <a:r>
              <a:rPr lang="en-US" sz="2400" dirty="0" smtClean="0"/>
              <a:t> around evaluation</a:t>
            </a:r>
          </a:p>
          <a:p>
            <a:endParaRPr lang="en-US" sz="2400" dirty="0"/>
          </a:p>
          <a:p>
            <a:pPr marL="0" indent="0">
              <a:buNone/>
            </a:pPr>
            <a:r>
              <a:rPr lang="en-US" sz="2400" dirty="0" smtClean="0"/>
              <a:t>Develop </a:t>
            </a:r>
            <a:r>
              <a:rPr lang="en-US" sz="2400" i="1" dirty="0" smtClean="0"/>
              <a:t>relationships</a:t>
            </a:r>
            <a:r>
              <a:rPr lang="en-US" sz="2400" dirty="0" smtClean="0"/>
              <a:t> with clients around systems thinking</a:t>
            </a:r>
          </a:p>
          <a:p>
            <a:pPr marL="0" indent="0">
              <a:buNone/>
            </a:pPr>
            <a:endParaRPr lang="en-US" sz="2400" dirty="0"/>
          </a:p>
          <a:p>
            <a:pPr marL="0" indent="0">
              <a:buNone/>
            </a:pPr>
            <a:r>
              <a:rPr lang="en-US" sz="2400" dirty="0" smtClean="0"/>
              <a:t>Look at existing evaluation with fresh </a:t>
            </a:r>
            <a:r>
              <a:rPr lang="en-US" sz="2400" i="1" dirty="0" smtClean="0"/>
              <a:t>perspective</a:t>
            </a:r>
            <a:endParaRPr lang="en-US" sz="2400" i="1" dirty="0"/>
          </a:p>
          <a:p>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8600" y="0"/>
            <a:ext cx="4825355" cy="720824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113171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88685"/>
    </mc:Choice>
    <mc:Fallback>
      <p:transition spd="slow" advTm="88685"/>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it’s your turn…</a:t>
            </a:r>
            <a:endParaRPr lang="en-US" dirty="0"/>
          </a:p>
        </p:txBody>
      </p:sp>
      <p:sp>
        <p:nvSpPr>
          <p:cNvPr id="5" name="Content Placeholder 4"/>
          <p:cNvSpPr>
            <a:spLocks noGrp="1"/>
          </p:cNvSpPr>
          <p:nvPr>
            <p:ph idx="1"/>
          </p:nvPr>
        </p:nvSpPr>
        <p:spPr/>
        <p:txBody>
          <a:bodyPr>
            <a:normAutofit/>
          </a:bodyPr>
          <a:lstStyle/>
          <a:p>
            <a:pPr marL="0" indent="0">
              <a:buNone/>
            </a:pPr>
            <a:r>
              <a:rPr lang="en-US" sz="3600" dirty="0" smtClean="0"/>
              <a:t> </a:t>
            </a:r>
          </a:p>
          <a:p>
            <a:pPr marL="514350" indent="-514350">
              <a:buFont typeface="+mj-lt"/>
              <a:buAutoNum type="arabicPeriod"/>
            </a:pPr>
            <a:r>
              <a:rPr lang="en-US" sz="3600" dirty="0" smtClean="0"/>
              <a:t> Boundaries</a:t>
            </a:r>
            <a:endParaRPr lang="en-US" sz="3600" dirty="0"/>
          </a:p>
          <a:p>
            <a:pPr marL="514350" indent="-514350">
              <a:buFont typeface="+mj-lt"/>
              <a:buAutoNum type="arabicPeriod"/>
            </a:pPr>
            <a:r>
              <a:rPr lang="en-US" sz="3600" dirty="0" smtClean="0"/>
              <a:t> Relationships</a:t>
            </a:r>
            <a:endParaRPr lang="en-US" sz="3600" dirty="0"/>
          </a:p>
          <a:p>
            <a:pPr marL="514350" indent="-514350">
              <a:buFont typeface="+mj-lt"/>
              <a:buAutoNum type="arabicPeriod"/>
            </a:pPr>
            <a:r>
              <a:rPr lang="en-US" sz="3600" dirty="0"/>
              <a:t> Perspectives</a:t>
            </a:r>
          </a:p>
          <a:p>
            <a:endParaRPr lang="en-US"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645337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2639710" y="1982023"/>
            <a:ext cx="3483582" cy="2246769"/>
          </a:xfrm>
          <a:prstGeom prst="rect">
            <a:avLst/>
          </a:prstGeom>
        </p:spPr>
        <p:txBody>
          <a:bodyPr wrap="none">
            <a:spAutoFit/>
          </a:bodyPr>
          <a:lstStyle/>
          <a:p>
            <a:pPr algn="ctr"/>
            <a:r>
              <a:rPr lang="en-US" sz="2800" dirty="0"/>
              <a:t>Ginger </a:t>
            </a:r>
            <a:r>
              <a:rPr lang="en-US" sz="2800" dirty="0" smtClean="0"/>
              <a:t>Fitzhugh</a:t>
            </a:r>
          </a:p>
          <a:p>
            <a:pPr algn="ctr"/>
            <a:endParaRPr lang="en-US" sz="2800" dirty="0"/>
          </a:p>
          <a:p>
            <a:pPr algn="ctr"/>
            <a:r>
              <a:rPr lang="en-US" sz="2800" dirty="0" smtClean="0">
                <a:hlinkClick r:id="rId3"/>
              </a:rPr>
              <a:t>gfitzhugh@eraeval.org</a:t>
            </a:r>
            <a:endParaRPr lang="en-US" sz="2800" dirty="0" smtClean="0"/>
          </a:p>
          <a:p>
            <a:pPr algn="ctr"/>
            <a:endParaRPr lang="en-US" sz="2800" dirty="0"/>
          </a:p>
          <a:p>
            <a:pPr algn="ctr"/>
            <a:endParaRPr lang="en-US" sz="2800" dirty="0"/>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37875" y="3962400"/>
            <a:ext cx="3294043" cy="103722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7778925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4929"/>
    </mc:Choice>
    <mc:Fallback>
      <p:transition spd="slow" advTm="4929"/>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57200" y="990600"/>
            <a:ext cx="8382000" cy="1371600"/>
          </a:xfrm>
        </p:spPr>
        <p:txBody>
          <a:bodyPr/>
          <a:lstStyle/>
          <a:p>
            <a:r>
              <a:rPr lang="en-US" sz="2800" dirty="0"/>
              <a:t>Blurring the Lines: The Process of Applying Systems Thinking to an Ongoing Evaluation</a:t>
            </a:r>
          </a:p>
        </p:txBody>
      </p:sp>
      <p:sp>
        <p:nvSpPr>
          <p:cNvPr id="3075" name="Rectangle 3"/>
          <p:cNvSpPr>
            <a:spLocks noGrp="1" noChangeArrowheads="1"/>
          </p:cNvSpPr>
          <p:nvPr>
            <p:ph type="subTitle" idx="1"/>
          </p:nvPr>
        </p:nvSpPr>
        <p:spPr>
          <a:xfrm>
            <a:off x="914400" y="3429000"/>
            <a:ext cx="8001000" cy="2133600"/>
          </a:xfrm>
        </p:spPr>
        <p:txBody>
          <a:bodyPr/>
          <a:lstStyle/>
          <a:p>
            <a:pPr eaLnBrk="1" hangingPunct="1"/>
            <a:r>
              <a:rPr lang="en-US" sz="2200" dirty="0" smtClean="0"/>
              <a:t>Karen Peterman, Ph.D.</a:t>
            </a:r>
          </a:p>
          <a:p>
            <a:pPr eaLnBrk="1" hangingPunct="1"/>
            <a:endParaRPr lang="en-US" sz="2200" dirty="0" smtClean="0"/>
          </a:p>
          <a:p>
            <a:pPr eaLnBrk="1" hangingPunct="1"/>
            <a:r>
              <a:rPr lang="en-US" sz="2200" dirty="0" smtClean="0"/>
              <a:t>Annual Meeting of the American Evaluation Association</a:t>
            </a:r>
          </a:p>
          <a:p>
            <a:pPr eaLnBrk="1" hangingPunct="1"/>
            <a:r>
              <a:rPr lang="en-US" sz="2200" dirty="0" smtClean="0"/>
              <a:t>October 26, 2012</a:t>
            </a:r>
          </a:p>
          <a:p>
            <a:pPr eaLnBrk="1" hangingPunct="1"/>
            <a:endParaRPr lang="en-US" sz="2200"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5943600"/>
            <a:ext cx="2741676" cy="1014903"/>
          </a:xfrm>
          <a:prstGeom prst="rect">
            <a:avLst/>
          </a:prstGeo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Previous “Systems” Training</a:t>
            </a:r>
            <a:endParaRPr lang="en-US" sz="2800" dirty="0"/>
          </a:p>
        </p:txBody>
      </p:sp>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09812" y="1609725"/>
            <a:ext cx="4371975" cy="44005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061372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My First Attempt</a:t>
            </a:r>
            <a:endParaRPr lang="en-US" sz="2800" dirty="0"/>
          </a:p>
        </p:txBody>
      </p:sp>
      <p:sp>
        <p:nvSpPr>
          <p:cNvPr id="5" name="Content Placeholder 4"/>
          <p:cNvSpPr>
            <a:spLocks noGrp="1"/>
          </p:cNvSpPr>
          <p:nvPr>
            <p:ph sz="half" idx="2"/>
          </p:nvPr>
        </p:nvSpPr>
        <p:spPr>
          <a:xfrm>
            <a:off x="304800" y="1524000"/>
            <a:ext cx="4114800" cy="4572000"/>
          </a:xfrm>
        </p:spPr>
        <p:txBody>
          <a:bodyPr/>
          <a:lstStyle/>
          <a:p>
            <a:pPr marL="0" indent="0">
              <a:buNone/>
            </a:pPr>
            <a:endParaRPr lang="en-US" sz="2400" dirty="0" smtClean="0"/>
          </a:p>
          <a:p>
            <a:pPr marL="0" indent="0">
              <a:buNone/>
            </a:pPr>
            <a:r>
              <a:rPr lang="en-US" sz="2400" dirty="0" smtClean="0"/>
              <a:t>The Island Institute’s Energy for ME project</a:t>
            </a:r>
          </a:p>
          <a:p>
            <a:pPr lvl="1"/>
            <a:r>
              <a:rPr lang="en-US" sz="2200" dirty="0" smtClean="0"/>
              <a:t>Place-based technology education </a:t>
            </a:r>
          </a:p>
          <a:p>
            <a:pPr lvl="1"/>
            <a:r>
              <a:rPr lang="en-US" sz="2200" dirty="0" smtClean="0"/>
              <a:t>Middle and high schools</a:t>
            </a:r>
          </a:p>
          <a:p>
            <a:pPr lvl="1"/>
            <a:r>
              <a:rPr lang="en-US" sz="2200" dirty="0" smtClean="0"/>
              <a:t>Real-time electricity data, iMovie, GIS, Google Earth</a:t>
            </a:r>
            <a:endParaRPr lang="en-US" sz="2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9652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My First Attempt</a:t>
            </a:r>
            <a:endParaRPr lang="en-US" sz="2800" dirty="0"/>
          </a:p>
        </p:txBody>
      </p:sp>
      <p:sp>
        <p:nvSpPr>
          <p:cNvPr id="5" name="Content Placeholder 4"/>
          <p:cNvSpPr>
            <a:spLocks noGrp="1"/>
          </p:cNvSpPr>
          <p:nvPr>
            <p:ph sz="half" idx="2"/>
          </p:nvPr>
        </p:nvSpPr>
        <p:spPr>
          <a:xfrm>
            <a:off x="304800" y="1524000"/>
            <a:ext cx="4114800" cy="4572000"/>
          </a:xfrm>
        </p:spPr>
        <p:txBody>
          <a:bodyPr/>
          <a:lstStyle/>
          <a:p>
            <a:pPr marL="0" indent="0">
              <a:buNone/>
            </a:pPr>
            <a:endParaRPr lang="en-US" sz="2400" dirty="0" smtClean="0"/>
          </a:p>
          <a:p>
            <a:pPr marL="0" indent="0">
              <a:buNone/>
            </a:pPr>
            <a:r>
              <a:rPr lang="en-US" sz="2400" dirty="0" smtClean="0"/>
              <a:t>The Island Institute’s Energy for ME project</a:t>
            </a:r>
          </a:p>
          <a:p>
            <a:pPr lvl="1"/>
            <a:r>
              <a:rPr lang="en-US" sz="2200" dirty="0" smtClean="0"/>
              <a:t>Place-based technology education </a:t>
            </a:r>
          </a:p>
          <a:p>
            <a:pPr lvl="1"/>
            <a:r>
              <a:rPr lang="en-US" sz="2200" dirty="0" smtClean="0"/>
              <a:t>Middle and high schools</a:t>
            </a:r>
          </a:p>
          <a:p>
            <a:pPr lvl="1"/>
            <a:r>
              <a:rPr lang="en-US" sz="2200" dirty="0" smtClean="0"/>
              <a:t>Real-time electricity data, iMovie, GIS, Google Earth</a:t>
            </a:r>
            <a:endParaRPr lang="en-US" sz="2200" dirty="0"/>
          </a:p>
        </p:txBody>
      </p:sp>
      <p:pic>
        <p:nvPicPr>
          <p:cNvPr id="6" name="Content Placeholder 5"/>
          <p:cNvPicPr>
            <a:picLocks noGrp="1" noChangeAspect="1"/>
          </p:cNvPicPr>
          <p:nvPr>
            <p:ph sz="half" idx="1"/>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4667" b="13666"/>
          <a:stretch/>
        </p:blipFill>
        <p:spPr>
          <a:xfrm>
            <a:off x="4800600" y="1828800"/>
            <a:ext cx="3954917" cy="379476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771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The Oregon Paint Stewardship Pilot Program</a:t>
            </a:r>
            <a:endParaRPr lang="en-US" sz="2800"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1" y="1585914"/>
            <a:ext cx="8381999" cy="450532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TextBox 3"/>
          <p:cNvSpPr txBox="1"/>
          <p:nvPr/>
        </p:nvSpPr>
        <p:spPr>
          <a:xfrm>
            <a:off x="304801" y="6248400"/>
            <a:ext cx="4724399" cy="307777"/>
          </a:xfrm>
          <a:prstGeom prst="rect">
            <a:avLst/>
          </a:prstGeom>
          <a:noFill/>
        </p:spPr>
        <p:txBody>
          <a:bodyPr wrap="square" rtlCol="0">
            <a:spAutoFit/>
          </a:bodyPr>
          <a:lstStyle/>
          <a:p>
            <a:r>
              <a:rPr lang="en-US" sz="1400" dirty="0" smtClean="0">
                <a:solidFill>
                  <a:schemeClr val="bg1"/>
                </a:solidFill>
              </a:rPr>
              <a:t>www.paintstewardshipprogram.com</a:t>
            </a:r>
            <a:endParaRPr lang="en-US" sz="14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407058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Second Attempt, Part 1</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31516"/>
            <a:ext cx="9139591" cy="6826484"/>
          </a:xfrm>
        </p:spPr>
      </p:pic>
      <p:sp>
        <p:nvSpPr>
          <p:cNvPr id="5" name="TextBox 4"/>
          <p:cNvSpPr txBox="1"/>
          <p:nvPr/>
        </p:nvSpPr>
        <p:spPr>
          <a:xfrm>
            <a:off x="152400" y="152400"/>
            <a:ext cx="3124200" cy="830997"/>
          </a:xfrm>
          <a:prstGeom prst="rect">
            <a:avLst/>
          </a:prstGeom>
          <a:noFill/>
        </p:spPr>
        <p:txBody>
          <a:bodyPr wrap="square" rtlCol="0">
            <a:spAutoFit/>
          </a:bodyPr>
          <a:lstStyle/>
          <a:p>
            <a:r>
              <a:rPr lang="en-US" sz="2400" dirty="0" smtClean="0">
                <a:solidFill>
                  <a:schemeClr val="bg1"/>
                </a:solidFill>
              </a:rPr>
              <a:t>My Second Attempt, Part 1</a:t>
            </a:r>
            <a:endParaRPr lang="en-US" sz="24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023788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TextBox 2"/>
          <p:cNvSpPr txBox="1">
            <a:spLocks noChangeArrowheads="1"/>
          </p:cNvSpPr>
          <p:nvPr/>
        </p:nvSpPr>
        <p:spPr bwMode="auto">
          <a:xfrm>
            <a:off x="224367" y="801591"/>
            <a:ext cx="8597900" cy="3477875"/>
          </a:xfrm>
          <a:prstGeom prst="rect">
            <a:avLst/>
          </a:prstGeom>
          <a:noFill/>
          <a:ln w="9525">
            <a:noFill/>
            <a:miter lim="800000"/>
            <a:headEnd/>
            <a:tailEnd/>
          </a:ln>
        </p:spPr>
        <p:txBody>
          <a:bodyPr wrap="square">
            <a:spAutoFit/>
          </a:bodyPr>
          <a:lstStyle/>
          <a:p>
            <a:pPr algn="ctr"/>
            <a:r>
              <a:rPr lang="en-US" sz="4400" dirty="0" smtClean="0">
                <a:solidFill>
                  <a:srgbClr val="660066"/>
                </a:solidFill>
              </a:rPr>
              <a:t>ECLIPS</a:t>
            </a:r>
          </a:p>
          <a:p>
            <a:pPr algn="ctr"/>
            <a:endParaRPr lang="en-US" sz="4400" dirty="0" smtClean="0">
              <a:solidFill>
                <a:srgbClr val="660066"/>
              </a:solidFill>
            </a:endParaRPr>
          </a:p>
          <a:p>
            <a:pPr algn="ctr"/>
            <a:r>
              <a:rPr lang="en-US" sz="4400" dirty="0" smtClean="0">
                <a:solidFill>
                  <a:srgbClr val="660066"/>
                </a:solidFill>
              </a:rPr>
              <a:t>Evaluation </a:t>
            </a:r>
            <a:r>
              <a:rPr lang="en-US" sz="4400" dirty="0">
                <a:solidFill>
                  <a:srgbClr val="660066"/>
                </a:solidFill>
              </a:rPr>
              <a:t>Communities for Learning, Inquiry, and Practice about Systems </a:t>
            </a:r>
            <a:endParaRPr lang="en-US" sz="4400" b="1" dirty="0">
              <a:solidFill>
                <a:srgbClr val="660066"/>
              </a:solidFill>
              <a:latin typeface="Calibri" pitchFamily="34" charset="0"/>
            </a:endParaRPr>
          </a:p>
        </p:txBody>
      </p:sp>
      <p:sp>
        <p:nvSpPr>
          <p:cNvPr id="22530" name="TextBox 3"/>
          <p:cNvSpPr txBox="1">
            <a:spLocks noChangeArrowheads="1"/>
          </p:cNvSpPr>
          <p:nvPr/>
        </p:nvSpPr>
        <p:spPr bwMode="auto">
          <a:xfrm>
            <a:off x="224367" y="3116263"/>
            <a:ext cx="8597900" cy="584776"/>
          </a:xfrm>
          <a:prstGeom prst="rect">
            <a:avLst/>
          </a:prstGeom>
          <a:noFill/>
          <a:ln w="9525">
            <a:noFill/>
            <a:miter lim="800000"/>
            <a:headEnd/>
            <a:tailEnd/>
          </a:ln>
        </p:spPr>
        <p:txBody>
          <a:bodyPr>
            <a:spAutoFit/>
          </a:bodyPr>
          <a:lstStyle/>
          <a:p>
            <a:pPr marL="457200" indent="-457200">
              <a:spcAft>
                <a:spcPts val="600"/>
              </a:spcAft>
              <a:buFont typeface="Arial" charset="0"/>
              <a:buNone/>
            </a:pPr>
            <a:endParaRPr lang="en-US" sz="3200"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6430357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661"/>
    </mc:Choice>
    <mc:Fallback>
      <p:transition spd="slow" advTm="661"/>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0885" t="-691" r="9395" b="691"/>
          <a:stretch/>
        </p:blipFill>
        <p:spPr>
          <a:xfrm>
            <a:off x="4648200" y="-139349"/>
            <a:ext cx="3642361" cy="6997350"/>
          </a:xfrm>
        </p:spPr>
      </p:pic>
      <p:sp>
        <p:nvSpPr>
          <p:cNvPr id="6" name="Content Placeholder 5"/>
          <p:cNvSpPr>
            <a:spLocks noGrp="1"/>
          </p:cNvSpPr>
          <p:nvPr>
            <p:ph sz="half" idx="2"/>
          </p:nvPr>
        </p:nvSpPr>
        <p:spPr>
          <a:xfrm>
            <a:off x="228600" y="1524000"/>
            <a:ext cx="4114800" cy="4572000"/>
          </a:xfrm>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My Second Attempt, Part 2</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892256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2750" b="13750"/>
          <a:stretch/>
        </p:blipFill>
        <p:spPr bwMode="auto">
          <a:xfrm>
            <a:off x="304800" y="1600200"/>
            <a:ext cx="8359999" cy="43434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36742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Traditional and Systems View of Evaluation</a:t>
            </a:r>
            <a:endParaRPr lang="en-US"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04800" y="2209800"/>
            <a:ext cx="4114800" cy="3915535"/>
          </a:xfrm>
        </p:spPr>
      </p:pic>
      <p:pic>
        <p:nvPicPr>
          <p:cNvPr id="8" name="Content Placeholder 7"/>
          <p:cNvPicPr>
            <a:picLocks noGrp="1" noChangeAspect="1"/>
          </p:cNvPicPr>
          <p:nvPr>
            <p:ph sz="half" idx="2"/>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52745" y="2209800"/>
            <a:ext cx="3986455" cy="3809685"/>
          </a:xfrm>
        </p:spPr>
      </p:pic>
      <p:sp>
        <p:nvSpPr>
          <p:cNvPr id="9" name="TextBox 8"/>
          <p:cNvSpPr txBox="1"/>
          <p:nvPr/>
        </p:nvSpPr>
        <p:spPr>
          <a:xfrm>
            <a:off x="838200" y="1752600"/>
            <a:ext cx="3200400" cy="369332"/>
          </a:xfrm>
          <a:prstGeom prst="rect">
            <a:avLst/>
          </a:prstGeom>
          <a:noFill/>
        </p:spPr>
        <p:txBody>
          <a:bodyPr wrap="square" rtlCol="0">
            <a:spAutoFit/>
          </a:bodyPr>
          <a:lstStyle/>
          <a:p>
            <a:pPr algn="ctr"/>
            <a:r>
              <a:rPr lang="en-US" sz="1800" b="1" dirty="0" smtClean="0">
                <a:solidFill>
                  <a:schemeClr val="bg1"/>
                </a:solidFill>
              </a:rPr>
              <a:t>Traditional View</a:t>
            </a:r>
            <a:endParaRPr lang="en-US" sz="1800" b="1" dirty="0">
              <a:solidFill>
                <a:schemeClr val="bg1"/>
              </a:solidFill>
            </a:endParaRPr>
          </a:p>
        </p:txBody>
      </p:sp>
      <p:sp>
        <p:nvSpPr>
          <p:cNvPr id="10" name="TextBox 9"/>
          <p:cNvSpPr txBox="1"/>
          <p:nvPr/>
        </p:nvSpPr>
        <p:spPr>
          <a:xfrm>
            <a:off x="5334000" y="1754386"/>
            <a:ext cx="3200400" cy="369332"/>
          </a:xfrm>
          <a:prstGeom prst="rect">
            <a:avLst/>
          </a:prstGeom>
          <a:noFill/>
        </p:spPr>
        <p:txBody>
          <a:bodyPr wrap="square" rtlCol="0">
            <a:spAutoFit/>
          </a:bodyPr>
          <a:lstStyle/>
          <a:p>
            <a:pPr algn="ctr"/>
            <a:r>
              <a:rPr lang="en-US" sz="1800" b="1" dirty="0" smtClean="0">
                <a:solidFill>
                  <a:schemeClr val="bg1"/>
                </a:solidFill>
              </a:rPr>
              <a:t>Systems View</a:t>
            </a:r>
            <a:endParaRPr lang="en-US" sz="1800" b="1" dirty="0">
              <a:solidFill>
                <a:schemeClr val="bg1"/>
              </a:solidFill>
            </a:endParaRPr>
          </a:p>
        </p:txBody>
      </p:sp>
      <p:sp>
        <p:nvSpPr>
          <p:cNvPr id="2" name="TextBox 1"/>
          <p:cNvSpPr txBox="1"/>
          <p:nvPr/>
        </p:nvSpPr>
        <p:spPr>
          <a:xfrm>
            <a:off x="228600" y="6172200"/>
            <a:ext cx="4724400" cy="523220"/>
          </a:xfrm>
          <a:prstGeom prst="rect">
            <a:avLst/>
          </a:prstGeom>
          <a:noFill/>
        </p:spPr>
        <p:txBody>
          <a:bodyPr wrap="square" rtlCol="0">
            <a:spAutoFit/>
          </a:bodyPr>
          <a:lstStyle/>
          <a:p>
            <a:r>
              <a:rPr lang="en-US" sz="1400" dirty="0">
                <a:solidFill>
                  <a:schemeClr val="bg1"/>
                </a:solidFill>
              </a:rPr>
              <a:t>Courtesy of Beverly Parsons</a:t>
            </a:r>
          </a:p>
          <a:p>
            <a:r>
              <a:rPr lang="en-US" sz="1400" dirty="0" err="1" smtClean="0">
                <a:solidFill>
                  <a:schemeClr val="bg1"/>
                </a:solidFill>
              </a:rPr>
              <a:t>InSites</a:t>
            </a:r>
            <a:endParaRPr lang="en-US" sz="14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371764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noted in my role as the result of applying systems ideas:</a:t>
            </a:r>
            <a:endParaRPr lang="en-US" dirty="0"/>
          </a:p>
        </p:txBody>
      </p:sp>
      <p:sp>
        <p:nvSpPr>
          <p:cNvPr id="3" name="Content Placeholder 2"/>
          <p:cNvSpPr>
            <a:spLocks noGrp="1"/>
          </p:cNvSpPr>
          <p:nvPr>
            <p:ph idx="1"/>
          </p:nvPr>
        </p:nvSpPr>
        <p:spPr/>
        <p:txBody>
          <a:bodyPr/>
          <a:lstStyle/>
          <a:p>
            <a:endParaRPr lang="en-US" dirty="0" smtClean="0"/>
          </a:p>
          <a:p>
            <a:r>
              <a:rPr lang="en-US" dirty="0" smtClean="0"/>
              <a:t>The </a:t>
            </a:r>
            <a:r>
              <a:rPr lang="en-US" b="1" dirty="0" smtClean="0"/>
              <a:t>boundaries </a:t>
            </a:r>
            <a:r>
              <a:rPr lang="en-US" dirty="0" smtClean="0"/>
              <a:t>between myself as the external evaluator and the client are more fuzzy.</a:t>
            </a:r>
          </a:p>
          <a:p>
            <a:r>
              <a:rPr lang="en-US" dirty="0" smtClean="0"/>
              <a:t>The </a:t>
            </a:r>
            <a:r>
              <a:rPr lang="en-US" b="1" dirty="0" smtClean="0"/>
              <a:t>relationship </a:t>
            </a:r>
            <a:r>
              <a:rPr lang="en-US" dirty="0" smtClean="0"/>
              <a:t>has expanded to include a different type of consultation than I typically provide to clients.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37253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Stages of Change</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r>
              <a:rPr lang="en-US" dirty="0" smtClean="0"/>
              <a:t>Baseline Understanding</a:t>
            </a:r>
            <a:endParaRPr lang="en-US" dirty="0"/>
          </a:p>
          <a:p>
            <a:r>
              <a:rPr lang="en-US" dirty="0" smtClean="0">
                <a:latin typeface="Arial"/>
                <a:cs typeface="Arial"/>
              </a:rPr>
              <a:t>Trying </a:t>
            </a:r>
            <a:r>
              <a:rPr lang="en-US" dirty="0">
                <a:latin typeface="Arial"/>
                <a:cs typeface="Arial"/>
              </a:rPr>
              <a:t>Out </a:t>
            </a:r>
            <a:r>
              <a:rPr lang="en-US" dirty="0" smtClean="0">
                <a:latin typeface="Arial"/>
                <a:cs typeface="Arial"/>
              </a:rPr>
              <a:t>Interventions</a:t>
            </a:r>
          </a:p>
          <a:p>
            <a:r>
              <a:rPr lang="en-US" dirty="0" smtClean="0">
                <a:latin typeface="Arial"/>
                <a:cs typeface="Arial"/>
              </a:rPr>
              <a:t>Tipping Point</a:t>
            </a:r>
          </a:p>
          <a:p>
            <a:r>
              <a:rPr lang="en-US" dirty="0" smtClean="0">
                <a:latin typeface="Arial"/>
                <a:cs typeface="Arial"/>
              </a:rPr>
              <a:t>Sustainable </a:t>
            </a:r>
            <a:r>
              <a:rPr lang="en-US" dirty="0">
                <a:latin typeface="Arial"/>
                <a:cs typeface="Arial"/>
              </a:rPr>
              <a:t>Adaptive Balancing</a:t>
            </a:r>
            <a:endParaRPr lang="en-US" dirty="0" smtClean="0"/>
          </a:p>
          <a:p>
            <a:endParaRPr lang="en-US" dirty="0"/>
          </a:p>
        </p:txBody>
      </p:sp>
      <p:sp>
        <p:nvSpPr>
          <p:cNvPr id="5" name="TextBox 4"/>
          <p:cNvSpPr txBox="1"/>
          <p:nvPr/>
        </p:nvSpPr>
        <p:spPr>
          <a:xfrm>
            <a:off x="228600" y="6172200"/>
            <a:ext cx="4724400" cy="523220"/>
          </a:xfrm>
          <a:prstGeom prst="rect">
            <a:avLst/>
          </a:prstGeom>
          <a:noFill/>
        </p:spPr>
        <p:txBody>
          <a:bodyPr wrap="square" rtlCol="0">
            <a:spAutoFit/>
          </a:bodyPr>
          <a:lstStyle/>
          <a:p>
            <a:r>
              <a:rPr lang="en-US" sz="1400" dirty="0">
                <a:solidFill>
                  <a:schemeClr val="bg1"/>
                </a:solidFill>
              </a:rPr>
              <a:t>Courtesy of Beverly Parsons</a:t>
            </a:r>
          </a:p>
          <a:p>
            <a:r>
              <a:rPr lang="en-US" sz="1400" dirty="0" err="1" smtClean="0">
                <a:solidFill>
                  <a:schemeClr val="bg1"/>
                </a:solidFill>
              </a:rPr>
              <a:t>InSites</a:t>
            </a:r>
            <a:endParaRPr lang="en-US" sz="14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239716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normAutofit/>
          </a:bodyPr>
          <a:lstStyle/>
          <a:p>
            <a:pPr algn="l"/>
            <a:r>
              <a:rPr lang="en-US" sz="1600" dirty="0">
                <a:solidFill>
                  <a:schemeClr val="bg1"/>
                </a:solidFill>
              </a:rPr>
              <a:t>(919) 627-2676  </a:t>
            </a:r>
            <a:r>
              <a:rPr lang="en-US" sz="1600" dirty="0" smtClean="0">
                <a:solidFill>
                  <a:schemeClr val="bg1"/>
                </a:solidFill>
              </a:rPr>
              <a:t>  2706 </a:t>
            </a:r>
            <a:r>
              <a:rPr lang="en-US" sz="1600" dirty="0">
                <a:solidFill>
                  <a:schemeClr val="bg1"/>
                </a:solidFill>
              </a:rPr>
              <a:t>Stuart Drive, Durham NC 27707 </a:t>
            </a:r>
            <a:r>
              <a:rPr lang="en-US" sz="1600" dirty="0" smtClean="0">
                <a:solidFill>
                  <a:schemeClr val="bg1"/>
                </a:solidFill>
              </a:rPr>
              <a:t>   www</a:t>
            </a:r>
            <a:r>
              <a:rPr lang="en-US" sz="1600" dirty="0">
                <a:solidFill>
                  <a:schemeClr val="bg1"/>
                </a:solidFill>
              </a:rPr>
              <a:t>. </a:t>
            </a:r>
            <a:r>
              <a:rPr lang="en-US" sz="1600" dirty="0" smtClean="0">
                <a:solidFill>
                  <a:schemeClr val="bg1"/>
                </a:solidFill>
              </a:rPr>
              <a:t>consultkp.com</a:t>
            </a:r>
            <a:endParaRPr lang="en-US" sz="1600" dirty="0">
              <a:solidFill>
                <a:schemeClr val="bg1"/>
              </a:solidFill>
            </a:endParaRPr>
          </a:p>
        </p:txBody>
      </p:sp>
      <p:pic>
        <p:nvPicPr>
          <p:cNvPr id="10" name="Picture Placeholder 9"/>
          <p:cNvPicPr>
            <a:picLocks noGrp="1" noChangeAspect="1"/>
          </p:cNvPicPr>
          <p:nvPr>
            <p:ph type="pic" idx="13"/>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4389" b="4389"/>
          <a:stretch>
            <a:fillRect/>
          </a:stretch>
        </p:blipFill>
        <p:spPr>
          <a:xfrm>
            <a:off x="304800" y="363538"/>
            <a:ext cx="8402040" cy="2836862"/>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781140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57200" y="990600"/>
            <a:ext cx="8382000" cy="1371600"/>
          </a:xfrm>
        </p:spPr>
        <p:txBody>
          <a:bodyPr/>
          <a:lstStyle/>
          <a:p>
            <a:r>
              <a:rPr lang="en-US" sz="2800" dirty="0" smtClean="0">
                <a:solidFill>
                  <a:srgbClr val="000000"/>
                </a:solidFill>
              </a:rPr>
              <a:t>Leverage Points: Places to Intervene in a System</a:t>
            </a:r>
            <a:endParaRPr lang="en-US" sz="2800" dirty="0">
              <a:solidFill>
                <a:srgbClr val="000000"/>
              </a:solidFill>
            </a:endParaRPr>
          </a:p>
        </p:txBody>
      </p:sp>
      <p:sp>
        <p:nvSpPr>
          <p:cNvPr id="3075" name="Rectangle 3"/>
          <p:cNvSpPr>
            <a:spLocks noGrp="1" noChangeArrowheads="1"/>
          </p:cNvSpPr>
          <p:nvPr>
            <p:ph type="subTitle" idx="1"/>
          </p:nvPr>
        </p:nvSpPr>
        <p:spPr>
          <a:xfrm>
            <a:off x="914400" y="3429000"/>
            <a:ext cx="7696200" cy="2133600"/>
          </a:xfrm>
        </p:spPr>
        <p:txBody>
          <a:bodyPr/>
          <a:lstStyle/>
          <a:p>
            <a:pPr eaLnBrk="1" hangingPunct="1"/>
            <a:r>
              <a:rPr lang="en-US" sz="2200" dirty="0" smtClean="0">
                <a:solidFill>
                  <a:srgbClr val="000000"/>
                </a:solidFill>
              </a:rPr>
              <a:t>David Reider, Principal Partner</a:t>
            </a:r>
          </a:p>
          <a:p>
            <a:pPr eaLnBrk="1" hangingPunct="1"/>
            <a:r>
              <a:rPr lang="en-US" sz="2200" dirty="0" smtClean="0">
                <a:solidFill>
                  <a:srgbClr val="000000"/>
                </a:solidFill>
              </a:rPr>
              <a:t>Education Design, INC</a:t>
            </a:r>
          </a:p>
          <a:p>
            <a:pPr eaLnBrk="1" hangingPunct="1"/>
            <a:endParaRPr lang="en-US" sz="2200" dirty="0" smtClean="0">
              <a:solidFill>
                <a:srgbClr val="000000"/>
              </a:solidFill>
            </a:endParaRPr>
          </a:p>
          <a:p>
            <a:pPr eaLnBrk="1" hangingPunct="1"/>
            <a:r>
              <a:rPr lang="en-US" sz="2200" dirty="0" smtClean="0">
                <a:solidFill>
                  <a:srgbClr val="000000"/>
                </a:solidFill>
              </a:rPr>
              <a:t>October, 2012</a:t>
            </a:r>
          </a:p>
          <a:p>
            <a:pPr eaLnBrk="1" hangingPunct="1"/>
            <a:endParaRPr lang="en-US" sz="2200" dirty="0" smtClean="0"/>
          </a:p>
        </p:txBody>
      </p:sp>
      <p:pic>
        <p:nvPicPr>
          <p:cNvPr id="5" name="Picture 4" descr="ED_LogoSM.jpg"/>
          <p:cNvPicPr>
            <a:picLocks noChangeAspect="1"/>
          </p:cNvPicPr>
          <p:nvPr/>
        </p:nvPicPr>
        <p:blipFill>
          <a:blip r:embed="rId3"/>
          <a:stretch>
            <a:fillRect/>
          </a:stretch>
        </p:blipFill>
        <p:spPr>
          <a:xfrm>
            <a:off x="533400" y="5486400"/>
            <a:ext cx="2743200" cy="889000"/>
          </a:xfrm>
          <a:prstGeom prst="rect">
            <a:avLst/>
          </a:prstGeom>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0000"/>
                </a:solidFill>
              </a:rPr>
              <a:t>Leveraging Power or Ideas</a:t>
            </a:r>
            <a:endParaRPr lang="en-US" dirty="0">
              <a:solidFill>
                <a:srgbClr val="000000"/>
              </a:solidFill>
            </a:endParaRPr>
          </a:p>
        </p:txBody>
      </p:sp>
      <p:sp>
        <p:nvSpPr>
          <p:cNvPr id="3" name="Content Placeholder 2"/>
          <p:cNvSpPr>
            <a:spLocks noGrp="1"/>
          </p:cNvSpPr>
          <p:nvPr>
            <p:ph idx="1"/>
          </p:nvPr>
        </p:nvSpPr>
        <p:spPr/>
        <p:txBody>
          <a:bodyPr/>
          <a:lstStyle/>
          <a:p>
            <a:pPr>
              <a:buNone/>
            </a:pPr>
            <a:r>
              <a:rPr lang="en-US" dirty="0" smtClean="0">
                <a:solidFill>
                  <a:srgbClr val="000000"/>
                </a:solidFill>
              </a:rPr>
              <a:t>Positional advantage; power to act effectively</a:t>
            </a:r>
            <a:endParaRPr lang="en-US" dirty="0">
              <a:solidFill>
                <a:srgbClr val="000000"/>
              </a:solidFill>
            </a:endParaRPr>
          </a:p>
        </p:txBody>
      </p:sp>
      <p:sp>
        <p:nvSpPr>
          <p:cNvPr id="9" name="Rectangle 8"/>
          <p:cNvSpPr/>
          <p:nvPr/>
        </p:nvSpPr>
        <p:spPr bwMode="auto">
          <a:xfrm>
            <a:off x="3048000" y="5181600"/>
            <a:ext cx="3276600" cy="685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Verdana" pitchFamily="34" charset="0"/>
            </a:endParaRPr>
          </a:p>
        </p:txBody>
      </p:sp>
      <p:sp>
        <p:nvSpPr>
          <p:cNvPr id="10" name="TextBox 9"/>
          <p:cNvSpPr txBox="1"/>
          <p:nvPr/>
        </p:nvSpPr>
        <p:spPr>
          <a:xfrm>
            <a:off x="6477000" y="3505200"/>
            <a:ext cx="2514600" cy="338554"/>
          </a:xfrm>
          <a:prstGeom prst="rect">
            <a:avLst/>
          </a:prstGeom>
          <a:noFill/>
        </p:spPr>
        <p:txBody>
          <a:bodyPr wrap="square" rtlCol="0">
            <a:spAutoFit/>
          </a:bodyPr>
          <a:lstStyle/>
          <a:p>
            <a:r>
              <a:rPr lang="en-US" sz="1600" b="1" dirty="0" smtClean="0">
                <a:solidFill>
                  <a:srgbClr val="000000"/>
                </a:solidFill>
              </a:rPr>
              <a:t>T/L INNOVATIONS</a:t>
            </a:r>
            <a:endParaRPr lang="en-US" sz="1600" b="1" dirty="0">
              <a:solidFill>
                <a:srgbClr val="000000"/>
              </a:solidFill>
            </a:endParaRPr>
          </a:p>
        </p:txBody>
      </p:sp>
      <p:sp>
        <p:nvSpPr>
          <p:cNvPr id="11" name="TextBox 10"/>
          <p:cNvSpPr txBox="1"/>
          <p:nvPr/>
        </p:nvSpPr>
        <p:spPr>
          <a:xfrm>
            <a:off x="228600" y="3810000"/>
            <a:ext cx="2514600" cy="338554"/>
          </a:xfrm>
          <a:prstGeom prst="rect">
            <a:avLst/>
          </a:prstGeom>
          <a:noFill/>
        </p:spPr>
        <p:txBody>
          <a:bodyPr wrap="square" rtlCol="0">
            <a:spAutoFit/>
          </a:bodyPr>
          <a:lstStyle/>
          <a:p>
            <a:r>
              <a:rPr lang="en-US" sz="1600" b="1" dirty="0" smtClean="0">
                <a:solidFill>
                  <a:srgbClr val="000000"/>
                </a:solidFill>
              </a:rPr>
              <a:t>SCHOOL SYSTEMS</a:t>
            </a:r>
            <a:endParaRPr lang="en-US" sz="1600" b="1" dirty="0">
              <a:solidFill>
                <a:srgbClr val="000000"/>
              </a:solidFill>
            </a:endParaRPr>
          </a:p>
        </p:txBody>
      </p:sp>
      <p:pic>
        <p:nvPicPr>
          <p:cNvPr id="22" name="Picture 21"/>
          <p:cNvPicPr>
            <a:picLocks noChangeAspect="1"/>
          </p:cNvPicPr>
          <p:nvPr/>
        </p:nvPicPr>
        <p:blipFill>
          <a:blip r:embed="rId3"/>
          <a:stretch>
            <a:fillRect/>
          </a:stretch>
        </p:blipFill>
        <p:spPr>
          <a:xfrm>
            <a:off x="2743200" y="3200400"/>
            <a:ext cx="3657600" cy="2997200"/>
          </a:xfrm>
          <a:prstGeom prst="rect">
            <a:avLst/>
          </a:prstGeom>
        </p:spPr>
      </p:pic>
      <p:cxnSp>
        <p:nvCxnSpPr>
          <p:cNvPr id="24" name="Straight Arrow Connector 23"/>
          <p:cNvCxnSpPr/>
          <p:nvPr/>
        </p:nvCxnSpPr>
        <p:spPr bwMode="auto">
          <a:xfrm rot="10800000" flipV="1">
            <a:off x="5638800" y="3886200"/>
            <a:ext cx="1524000" cy="990600"/>
          </a:xfrm>
          <a:prstGeom prst="straightConnector1">
            <a:avLst/>
          </a:prstGeom>
          <a:solidFill>
            <a:schemeClr val="accent1"/>
          </a:solidFill>
          <a:ln w="25400" cap="flat" cmpd="sng" algn="ctr">
            <a:solidFill>
              <a:srgbClr val="000000"/>
            </a:solidFill>
            <a:prstDash val="solid"/>
            <a:round/>
            <a:headEnd type="none" w="med" len="med"/>
            <a:tailEnd type="triangle" w="lg" len="lg"/>
          </a:ln>
          <a:effectLst/>
        </p:spPr>
      </p:cxnSp>
      <p:cxnSp>
        <p:nvCxnSpPr>
          <p:cNvPr id="26" name="Straight Arrow Connector 25"/>
          <p:cNvCxnSpPr/>
          <p:nvPr/>
        </p:nvCxnSpPr>
        <p:spPr bwMode="auto">
          <a:xfrm>
            <a:off x="1676400" y="4267200"/>
            <a:ext cx="1828800" cy="1143000"/>
          </a:xfrm>
          <a:prstGeom prst="straightConnector1">
            <a:avLst/>
          </a:prstGeom>
          <a:solidFill>
            <a:schemeClr val="accent1"/>
          </a:solidFill>
          <a:ln w="25400" cap="flat" cmpd="sng" algn="ctr">
            <a:solidFill>
              <a:srgbClr val="000000"/>
            </a:solidFill>
            <a:prstDash val="solid"/>
            <a:round/>
            <a:headEnd type="none" w="med" len="med"/>
            <a:tailEnd type="triangle" w="lg" len="lg"/>
          </a:ln>
          <a:effectLst/>
        </p:spPr>
      </p:cxnSp>
      <p:sp>
        <p:nvSpPr>
          <p:cNvPr id="13" name="TextBox 12"/>
          <p:cNvSpPr txBox="1"/>
          <p:nvPr/>
        </p:nvSpPr>
        <p:spPr>
          <a:xfrm>
            <a:off x="1219200" y="6248400"/>
            <a:ext cx="4953000" cy="253916"/>
          </a:xfrm>
          <a:prstGeom prst="rect">
            <a:avLst/>
          </a:prstGeom>
          <a:noFill/>
        </p:spPr>
        <p:txBody>
          <a:bodyPr wrap="square" rtlCol="0">
            <a:spAutoFit/>
          </a:bodyPr>
          <a:lstStyle/>
          <a:p>
            <a:r>
              <a:rPr lang="en-US" sz="1050" dirty="0" smtClean="0">
                <a:solidFill>
                  <a:schemeClr val="bg1">
                    <a:lumMod val="50000"/>
                  </a:schemeClr>
                </a:solidFill>
              </a:rPr>
              <a:t>© 2010 Systems Thinking in Schools, Waters Foundation</a:t>
            </a:r>
            <a:endParaRPr lang="en-US" sz="105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ITSI-SU Project</a:t>
            </a:r>
            <a:br>
              <a:rPr lang="en-US" dirty="0" smtClean="0">
                <a:solidFill>
                  <a:srgbClr val="000000"/>
                </a:solidFill>
              </a:rPr>
            </a:br>
            <a:r>
              <a:rPr lang="en-US" sz="2400" dirty="0" smtClean="0">
                <a:solidFill>
                  <a:srgbClr val="000000"/>
                </a:solidFill>
              </a:rPr>
              <a:t>Innovative Technology in Science Inquiry Scale Up</a:t>
            </a:r>
            <a:endParaRPr lang="en-US" dirty="0">
              <a:solidFill>
                <a:srgbClr val="000000"/>
              </a:solidFill>
            </a:endParaRPr>
          </a:p>
        </p:txBody>
      </p:sp>
      <p:sp>
        <p:nvSpPr>
          <p:cNvPr id="3" name="Content Placeholder 2"/>
          <p:cNvSpPr>
            <a:spLocks noGrp="1"/>
          </p:cNvSpPr>
          <p:nvPr>
            <p:ph type="body" orient="vert" idx="4294967295"/>
          </p:nvPr>
        </p:nvSpPr>
        <p:spPr>
          <a:xfrm>
            <a:off x="0" y="1524000"/>
            <a:ext cx="8382000" cy="4572000"/>
          </a:xfrm>
        </p:spPr>
        <p:txBody>
          <a:bodyPr/>
          <a:lstStyle/>
          <a:p>
            <a:r>
              <a:rPr lang="en-US" dirty="0" smtClean="0">
                <a:solidFill>
                  <a:srgbClr val="000000"/>
                </a:solidFill>
              </a:rPr>
              <a:t>ITEST (NSF), Concord Consortium</a:t>
            </a:r>
          </a:p>
          <a:p>
            <a:r>
              <a:rPr lang="en-US" dirty="0" smtClean="0">
                <a:solidFill>
                  <a:srgbClr val="000000"/>
                </a:solidFill>
              </a:rPr>
              <a:t>Alaska, Iowa, Virginia, Kansas state cohorts &gt;250 teachers Year 3/5</a:t>
            </a:r>
          </a:p>
          <a:p>
            <a:r>
              <a:rPr lang="en-US" dirty="0" smtClean="0">
                <a:solidFill>
                  <a:srgbClr val="000000"/>
                </a:solidFill>
              </a:rPr>
              <a:t>Web-based science simulations, probeware, modeling for gr. K-12 students</a:t>
            </a:r>
          </a:p>
          <a:p>
            <a:r>
              <a:rPr lang="en-US" dirty="0" smtClean="0">
                <a:solidFill>
                  <a:srgbClr val="000000"/>
                </a:solidFill>
              </a:rPr>
              <a:t>Teacher online community</a:t>
            </a:r>
          </a:p>
          <a:p>
            <a:r>
              <a:rPr lang="en-US" dirty="0" smtClean="0">
                <a:solidFill>
                  <a:srgbClr val="000000"/>
                </a:solidFill>
              </a:rPr>
              <a:t>Online assessment systems</a:t>
            </a:r>
            <a:endParaRPr lang="en-US" dirty="0">
              <a:solidFill>
                <a:srgbClr val="000000"/>
              </a:solidFill>
            </a:endParaRPr>
          </a:p>
        </p:txBody>
      </p:sp>
      <p:pic>
        <p:nvPicPr>
          <p:cNvPr id="11" name="Picture 10"/>
          <p:cNvPicPr>
            <a:picLocks noChangeAspect="1"/>
          </p:cNvPicPr>
          <p:nvPr/>
        </p:nvPicPr>
        <p:blipFill>
          <a:blip r:embed="rId3"/>
          <a:stretch>
            <a:fillRect/>
          </a:stretch>
        </p:blipFill>
        <p:spPr>
          <a:xfrm>
            <a:off x="3581400" y="5029200"/>
            <a:ext cx="1041400" cy="11176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905178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My fuzzy logic model: ITSI-SU</a:t>
            </a:r>
            <a:endParaRPr lang="en-US" dirty="0">
              <a:solidFill>
                <a:srgbClr val="000000"/>
              </a:solidFill>
            </a:endParaRPr>
          </a:p>
        </p:txBody>
      </p:sp>
      <p:pic>
        <p:nvPicPr>
          <p:cNvPr id="6" name="Content Placeholder 5" descr="ITSI Model.JPG"/>
          <p:cNvPicPr>
            <a:picLocks noGrp="1" noChangeAspect="1"/>
          </p:cNvPicPr>
          <p:nvPr>
            <p:ph idx="1"/>
          </p:nvPr>
        </p:nvPicPr>
        <p:blipFill>
          <a:blip r:embed="rId3"/>
          <a:srcRect l="-22775" r="-22775"/>
          <a:stretch>
            <a:fillRect/>
          </a:stretch>
        </p:blipFill>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023788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1" name="TextBox 2"/>
          <p:cNvSpPr txBox="1">
            <a:spLocks noChangeArrowheads="1"/>
          </p:cNvSpPr>
          <p:nvPr/>
        </p:nvSpPr>
        <p:spPr bwMode="auto">
          <a:xfrm>
            <a:off x="0" y="493712"/>
            <a:ext cx="9144000" cy="707886"/>
          </a:xfrm>
          <a:prstGeom prst="rect">
            <a:avLst/>
          </a:prstGeom>
          <a:noFill/>
          <a:ln w="9525">
            <a:noFill/>
            <a:miter lim="800000"/>
            <a:headEnd/>
            <a:tailEnd/>
          </a:ln>
        </p:spPr>
        <p:txBody>
          <a:bodyPr>
            <a:spAutoFit/>
          </a:bodyPr>
          <a:lstStyle/>
          <a:p>
            <a:pPr algn="ctr"/>
            <a:r>
              <a:rPr lang="en-US" sz="4000" b="1" dirty="0" smtClean="0">
                <a:solidFill>
                  <a:srgbClr val="660066"/>
                </a:solidFill>
                <a:latin typeface="Calibri" pitchFamily="34" charset="0"/>
              </a:rPr>
              <a:t>System Concepts</a:t>
            </a:r>
          </a:p>
        </p:txBody>
      </p:sp>
      <p:sp>
        <p:nvSpPr>
          <p:cNvPr id="30722" name="TextBox 3"/>
          <p:cNvSpPr txBox="1">
            <a:spLocks noChangeArrowheads="1"/>
          </p:cNvSpPr>
          <p:nvPr/>
        </p:nvSpPr>
        <p:spPr bwMode="auto">
          <a:xfrm>
            <a:off x="695325" y="1201598"/>
            <a:ext cx="8001000" cy="4632037"/>
          </a:xfrm>
          <a:prstGeom prst="rect">
            <a:avLst/>
          </a:prstGeom>
          <a:noFill/>
          <a:ln w="9525">
            <a:noFill/>
            <a:miter lim="800000"/>
            <a:headEnd/>
            <a:tailEnd/>
          </a:ln>
        </p:spPr>
        <p:txBody>
          <a:bodyPr>
            <a:spAutoFit/>
          </a:bodyPr>
          <a:lstStyle/>
          <a:p>
            <a:pPr>
              <a:spcAft>
                <a:spcPts val="600"/>
              </a:spcAft>
            </a:pPr>
            <a:r>
              <a:rPr lang="en-US" sz="2800" dirty="0" smtClean="0"/>
              <a:t>Learn and apply three key systems concepts</a:t>
            </a:r>
          </a:p>
          <a:p>
            <a:pPr marL="914400" lvl="1" indent="-457200">
              <a:spcAft>
                <a:spcPts val="600"/>
              </a:spcAft>
              <a:buFont typeface="Arial"/>
              <a:buChar char="•"/>
            </a:pPr>
            <a:r>
              <a:rPr lang="en-US" sz="2800" dirty="0" smtClean="0"/>
              <a:t>understanding </a:t>
            </a:r>
            <a:r>
              <a:rPr lang="en-US" sz="2800" dirty="0"/>
              <a:t>a system as a configuration of interacting, interdependent parts forming a whole that is more than the sum of its </a:t>
            </a:r>
            <a:r>
              <a:rPr lang="en-US" sz="2800" dirty="0" smtClean="0"/>
              <a:t>parts</a:t>
            </a:r>
          </a:p>
          <a:p>
            <a:pPr marL="914400" lvl="1" indent="-457200">
              <a:spcAft>
                <a:spcPts val="600"/>
              </a:spcAft>
              <a:buFont typeface="Arial"/>
              <a:buChar char="•"/>
            </a:pPr>
            <a:r>
              <a:rPr lang="en-US" sz="2800" dirty="0" smtClean="0"/>
              <a:t>recognizing </a:t>
            </a:r>
            <a:r>
              <a:rPr lang="en-US" sz="2800" dirty="0"/>
              <a:t>and distinguishing among organized, unorganized, and self-organizing system </a:t>
            </a:r>
            <a:r>
              <a:rPr lang="en-US" sz="2800" dirty="0" smtClean="0"/>
              <a:t>dynamics</a:t>
            </a:r>
          </a:p>
          <a:p>
            <a:pPr marL="914400" lvl="1" indent="-457200">
              <a:spcAft>
                <a:spcPts val="600"/>
              </a:spcAft>
              <a:buFont typeface="Arial"/>
              <a:buChar char="•"/>
            </a:pPr>
            <a:r>
              <a:rPr lang="en-US" sz="2800" dirty="0" smtClean="0"/>
              <a:t>identifying </a:t>
            </a:r>
            <a:r>
              <a:rPr lang="en-US" sz="2800" dirty="0"/>
              <a:t>patterns within systems based on attending to a </a:t>
            </a:r>
            <a:r>
              <a:rPr lang="en-US" sz="2800" dirty="0" smtClean="0"/>
              <a:t>system’s </a:t>
            </a:r>
            <a:r>
              <a:rPr lang="en-US" sz="2800" dirty="0"/>
              <a:t>boundaries, relationships, and perspectives </a:t>
            </a:r>
            <a:endParaRPr lang="en-US" sz="2800" dirty="0" smtClean="0">
              <a:ea typeface="ＭＳ Ｐゴシック"/>
              <a:cs typeface="ＭＳ Ｐゴシック"/>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7940302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642"/>
    </mc:Choice>
    <mc:Fallback>
      <p:transition spd="slow" advTm="642"/>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0000"/>
                </a:solidFill>
              </a:rPr>
              <a:t>Systems Levers</a:t>
            </a:r>
            <a:br>
              <a:rPr lang="en-US" dirty="0" smtClean="0">
                <a:solidFill>
                  <a:srgbClr val="000000"/>
                </a:solidFill>
              </a:rPr>
            </a:br>
            <a:r>
              <a:rPr lang="en-US" sz="2000" dirty="0" smtClean="0">
                <a:solidFill>
                  <a:srgbClr val="000000"/>
                </a:solidFill>
              </a:rPr>
              <a:t>Small Movement: Large Effects</a:t>
            </a:r>
            <a:endParaRPr lang="en-US" sz="2000" dirty="0">
              <a:solidFill>
                <a:srgbClr val="000000"/>
              </a:solidFill>
            </a:endParaRPr>
          </a:p>
        </p:txBody>
      </p:sp>
      <p:sp>
        <p:nvSpPr>
          <p:cNvPr id="14" name="TextBox 13"/>
          <p:cNvSpPr txBox="1"/>
          <p:nvPr/>
        </p:nvSpPr>
        <p:spPr>
          <a:xfrm>
            <a:off x="533400" y="2937808"/>
            <a:ext cx="3962400" cy="1938992"/>
          </a:xfrm>
          <a:prstGeom prst="rect">
            <a:avLst/>
          </a:prstGeom>
          <a:noFill/>
        </p:spPr>
        <p:txBody>
          <a:bodyPr wrap="square" rtlCol="0">
            <a:spAutoFit/>
          </a:bodyPr>
          <a:lstStyle/>
          <a:p>
            <a:pPr>
              <a:buFont typeface="Arial"/>
              <a:buChar char="•"/>
            </a:pPr>
            <a:r>
              <a:rPr lang="en-US" sz="2000" dirty="0" smtClean="0">
                <a:solidFill>
                  <a:srgbClr val="000000"/>
                </a:solidFill>
              </a:rPr>
              <a:t> Numbers</a:t>
            </a:r>
          </a:p>
          <a:p>
            <a:pPr>
              <a:buFont typeface="Arial"/>
              <a:buChar char="•"/>
            </a:pPr>
            <a:r>
              <a:rPr lang="en-US" sz="2000" dirty="0" smtClean="0">
                <a:solidFill>
                  <a:srgbClr val="000000"/>
                </a:solidFill>
              </a:rPr>
              <a:t> Buffers</a:t>
            </a:r>
          </a:p>
          <a:p>
            <a:pPr>
              <a:buFont typeface="Arial"/>
              <a:buChar char="•"/>
            </a:pPr>
            <a:r>
              <a:rPr lang="en-US" sz="2000" dirty="0" smtClean="0">
                <a:solidFill>
                  <a:srgbClr val="000000"/>
                </a:solidFill>
              </a:rPr>
              <a:t> Stock and Flow Structures</a:t>
            </a:r>
          </a:p>
          <a:p>
            <a:pPr>
              <a:buFont typeface="Arial"/>
              <a:buChar char="•"/>
            </a:pPr>
            <a:r>
              <a:rPr lang="en-US" sz="2000" dirty="0" smtClean="0">
                <a:solidFill>
                  <a:srgbClr val="000000"/>
                </a:solidFill>
              </a:rPr>
              <a:t> </a:t>
            </a:r>
            <a:r>
              <a:rPr lang="en-US" sz="2000" dirty="0" smtClean="0">
                <a:solidFill>
                  <a:srgbClr val="FF0000"/>
                </a:solidFill>
              </a:rPr>
              <a:t>Delays</a:t>
            </a:r>
            <a:r>
              <a:rPr lang="en-US" sz="2000" dirty="0" smtClean="0">
                <a:solidFill>
                  <a:srgbClr val="000000"/>
                </a:solidFill>
              </a:rPr>
              <a:t> </a:t>
            </a:r>
          </a:p>
          <a:p>
            <a:pPr>
              <a:buFont typeface="Arial"/>
              <a:buChar char="•"/>
            </a:pPr>
            <a:r>
              <a:rPr lang="en-US" sz="2000" dirty="0" smtClean="0">
                <a:solidFill>
                  <a:srgbClr val="000000"/>
                </a:solidFill>
              </a:rPr>
              <a:t> Balancing Feedback Loops</a:t>
            </a:r>
          </a:p>
          <a:p>
            <a:pPr>
              <a:buFont typeface="Arial"/>
              <a:buChar char="•"/>
            </a:pPr>
            <a:r>
              <a:rPr lang="en-US" sz="2000" dirty="0" smtClean="0">
                <a:solidFill>
                  <a:srgbClr val="000000"/>
                </a:solidFill>
              </a:rPr>
              <a:t> </a:t>
            </a:r>
            <a:r>
              <a:rPr lang="en-US" sz="2000" dirty="0" smtClean="0">
                <a:solidFill>
                  <a:srgbClr val="FF0000"/>
                </a:solidFill>
              </a:rPr>
              <a:t>Reinforcing Feedback Loops</a:t>
            </a:r>
          </a:p>
        </p:txBody>
      </p:sp>
      <p:sp>
        <p:nvSpPr>
          <p:cNvPr id="15" name="TextBox 14"/>
          <p:cNvSpPr txBox="1"/>
          <p:nvPr/>
        </p:nvSpPr>
        <p:spPr>
          <a:xfrm>
            <a:off x="4953000" y="2971800"/>
            <a:ext cx="3557384" cy="2554545"/>
          </a:xfrm>
          <a:prstGeom prst="rect">
            <a:avLst/>
          </a:prstGeom>
          <a:noFill/>
        </p:spPr>
        <p:txBody>
          <a:bodyPr wrap="none" rtlCol="0">
            <a:spAutoFit/>
          </a:bodyPr>
          <a:lstStyle/>
          <a:p>
            <a:pPr>
              <a:buFont typeface="Arial"/>
              <a:buChar char="•"/>
            </a:pPr>
            <a:r>
              <a:rPr lang="en-US" sz="2000" dirty="0" smtClean="0">
                <a:solidFill>
                  <a:srgbClr val="000000"/>
                </a:solidFill>
              </a:rPr>
              <a:t> </a:t>
            </a:r>
            <a:r>
              <a:rPr lang="en-US" sz="2000" dirty="0" smtClean="0">
                <a:solidFill>
                  <a:srgbClr val="FF0000"/>
                </a:solidFill>
              </a:rPr>
              <a:t>Information Flows</a:t>
            </a:r>
          </a:p>
          <a:p>
            <a:pPr>
              <a:buFont typeface="Arial"/>
              <a:buChar char="•"/>
            </a:pPr>
            <a:r>
              <a:rPr lang="en-US" sz="2000" dirty="0" smtClean="0">
                <a:solidFill>
                  <a:srgbClr val="000000"/>
                </a:solidFill>
              </a:rPr>
              <a:t> Rules, Incentives</a:t>
            </a:r>
          </a:p>
          <a:p>
            <a:pPr>
              <a:buFont typeface="Arial"/>
              <a:buChar char="•"/>
            </a:pPr>
            <a:r>
              <a:rPr lang="en-US" sz="2000" dirty="0" smtClean="0">
                <a:solidFill>
                  <a:srgbClr val="000000"/>
                </a:solidFill>
              </a:rPr>
              <a:t> Self-Organization</a:t>
            </a:r>
          </a:p>
          <a:p>
            <a:pPr>
              <a:buFont typeface="Arial"/>
              <a:buChar char="•"/>
            </a:pPr>
            <a:r>
              <a:rPr lang="en-US" sz="2000" dirty="0" smtClean="0">
                <a:solidFill>
                  <a:srgbClr val="000000"/>
                </a:solidFill>
              </a:rPr>
              <a:t> Goals/Purpose of system</a:t>
            </a:r>
          </a:p>
          <a:p>
            <a:pPr>
              <a:buFont typeface="Arial"/>
              <a:buChar char="•"/>
            </a:pPr>
            <a:r>
              <a:rPr lang="en-US" sz="2000" dirty="0" smtClean="0">
                <a:solidFill>
                  <a:srgbClr val="000000"/>
                </a:solidFill>
              </a:rPr>
              <a:t> </a:t>
            </a:r>
            <a:r>
              <a:rPr lang="en-US" sz="2000" dirty="0" smtClean="0">
                <a:solidFill>
                  <a:srgbClr val="0000FF"/>
                </a:solidFill>
              </a:rPr>
              <a:t>Paradigms</a:t>
            </a:r>
          </a:p>
          <a:p>
            <a:pPr>
              <a:buFont typeface="Arial"/>
              <a:buChar char="•"/>
            </a:pPr>
            <a:r>
              <a:rPr lang="en-US" sz="2000" dirty="0" smtClean="0">
                <a:solidFill>
                  <a:srgbClr val="000000"/>
                </a:solidFill>
              </a:rPr>
              <a:t> Transcending paradigms</a:t>
            </a:r>
          </a:p>
          <a:p>
            <a:endParaRPr lang="en-US" dirty="0"/>
          </a:p>
        </p:txBody>
      </p:sp>
      <p:sp>
        <p:nvSpPr>
          <p:cNvPr id="16" name="TextBox 15"/>
          <p:cNvSpPr txBox="1"/>
          <p:nvPr/>
        </p:nvSpPr>
        <p:spPr>
          <a:xfrm>
            <a:off x="2133600" y="1830460"/>
            <a:ext cx="5067939" cy="400110"/>
          </a:xfrm>
          <a:prstGeom prst="rect">
            <a:avLst/>
          </a:prstGeom>
          <a:noFill/>
        </p:spPr>
        <p:txBody>
          <a:bodyPr wrap="none" rtlCol="0">
            <a:spAutoFit/>
          </a:bodyPr>
          <a:lstStyle/>
          <a:p>
            <a:r>
              <a:rPr lang="en-US" sz="2000" dirty="0" smtClean="0">
                <a:solidFill>
                  <a:srgbClr val="000000"/>
                </a:solidFill>
              </a:rPr>
              <a:t>12 Systems Levers: </a:t>
            </a:r>
            <a:r>
              <a:rPr lang="en-US" sz="2000" dirty="0" err="1" smtClean="0">
                <a:solidFill>
                  <a:srgbClr val="000000"/>
                </a:solidFill>
              </a:rPr>
              <a:t>Donella</a:t>
            </a:r>
            <a:r>
              <a:rPr lang="en-US" sz="2000" dirty="0" smtClean="0">
                <a:solidFill>
                  <a:srgbClr val="000000"/>
                </a:solidFill>
              </a:rPr>
              <a:t> Meadows</a:t>
            </a:r>
            <a:endParaRPr lang="en-US" sz="2000"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371764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Lever: Delays</a:t>
            </a:r>
            <a:endParaRPr lang="en-US" dirty="0">
              <a:solidFill>
                <a:srgbClr val="000000"/>
              </a:solidFill>
            </a:endParaRPr>
          </a:p>
        </p:txBody>
      </p:sp>
      <p:sp>
        <p:nvSpPr>
          <p:cNvPr id="3" name="Content Placeholder 2"/>
          <p:cNvSpPr>
            <a:spLocks noGrp="1"/>
          </p:cNvSpPr>
          <p:nvPr>
            <p:ph idx="1"/>
          </p:nvPr>
        </p:nvSpPr>
        <p:spPr/>
        <p:txBody>
          <a:bodyPr/>
          <a:lstStyle/>
          <a:p>
            <a:endParaRPr lang="en-US" dirty="0" smtClean="0"/>
          </a:p>
          <a:p>
            <a:r>
              <a:rPr lang="en-US" sz="2000" dirty="0" smtClean="0">
                <a:solidFill>
                  <a:srgbClr val="000000"/>
                </a:solidFill>
              </a:rPr>
              <a:t>Delays are critical relative to the rate of change in the stocks the feedback loop is controlling: You’re looking for oscillations, as any system will have</a:t>
            </a:r>
          </a:p>
          <a:p>
            <a:r>
              <a:rPr lang="en-US" sz="2000" dirty="0" smtClean="0">
                <a:solidFill>
                  <a:srgbClr val="000000"/>
                </a:solidFill>
              </a:rPr>
              <a:t>Too short a delay: overreaction</a:t>
            </a:r>
          </a:p>
          <a:p>
            <a:r>
              <a:rPr lang="en-US" sz="2000" dirty="0" smtClean="0">
                <a:solidFill>
                  <a:srgbClr val="000000"/>
                </a:solidFill>
              </a:rPr>
              <a:t>Too long a delay: sustained or exploding oscillations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337253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Delays: Too Short</a:t>
            </a:r>
            <a:endParaRPr lang="en-US" dirty="0">
              <a:solidFill>
                <a:srgbClr val="000000"/>
              </a:solidFill>
            </a:endParaRPr>
          </a:p>
        </p:txBody>
      </p:sp>
      <p:sp>
        <p:nvSpPr>
          <p:cNvPr id="3" name="Content Placeholder 2"/>
          <p:cNvSpPr>
            <a:spLocks noGrp="1"/>
          </p:cNvSpPr>
          <p:nvPr>
            <p:ph idx="1"/>
          </p:nvPr>
        </p:nvSpPr>
        <p:spPr/>
        <p:txBody>
          <a:bodyPr/>
          <a:lstStyle/>
          <a:p>
            <a:endParaRPr lang="en-US" dirty="0" smtClean="0"/>
          </a:p>
          <a:p>
            <a:r>
              <a:rPr lang="en-US" sz="2000" dirty="0" smtClean="0">
                <a:solidFill>
                  <a:srgbClr val="000000"/>
                </a:solidFill>
              </a:rPr>
              <a:t>Too short a delay: overreaction</a:t>
            </a:r>
          </a:p>
          <a:p>
            <a:r>
              <a:rPr lang="en-US" sz="2000" dirty="0" smtClean="0">
                <a:solidFill>
                  <a:srgbClr val="000000"/>
                </a:solidFill>
              </a:rPr>
              <a:t>Example: all the kids are doing online science and using probes immediately, their test scores rise immediately) what’s wrong with this data? </a:t>
            </a:r>
            <a:r>
              <a:rPr lang="en-US" sz="2000" dirty="0" smtClean="0"/>
              <a:t/>
            </a:r>
            <a:br>
              <a:rPr lang="en-US" sz="2000" dirty="0" smtClean="0"/>
            </a:br>
            <a:endParaRPr lang="en-US" sz="2000" dirty="0" smtClean="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337253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Delays: Too Long</a:t>
            </a:r>
            <a:endParaRPr lang="en-US" dirty="0">
              <a:solidFill>
                <a:srgbClr val="000000"/>
              </a:solidFill>
            </a:endParaRPr>
          </a:p>
        </p:txBody>
      </p:sp>
      <p:sp>
        <p:nvSpPr>
          <p:cNvPr id="3" name="Content Placeholder 2"/>
          <p:cNvSpPr>
            <a:spLocks noGrp="1"/>
          </p:cNvSpPr>
          <p:nvPr>
            <p:ph idx="1"/>
          </p:nvPr>
        </p:nvSpPr>
        <p:spPr/>
        <p:txBody>
          <a:bodyPr/>
          <a:lstStyle/>
          <a:p>
            <a:endParaRPr lang="en-US" dirty="0" smtClean="0"/>
          </a:p>
          <a:p>
            <a:r>
              <a:rPr lang="en-US" sz="2000" dirty="0" smtClean="0">
                <a:solidFill>
                  <a:srgbClr val="000000"/>
                </a:solidFill>
              </a:rPr>
              <a:t>Too long a delay: sustained or exploding oscillations</a:t>
            </a:r>
          </a:p>
          <a:p>
            <a:r>
              <a:rPr lang="en-US" sz="2000" dirty="0" smtClean="0">
                <a:solidFill>
                  <a:srgbClr val="000000"/>
                </a:solidFill>
              </a:rPr>
              <a:t>Feedback that is irrelevant or useless</a:t>
            </a:r>
          </a:p>
          <a:p>
            <a:r>
              <a:rPr lang="en-US" sz="2000" dirty="0" smtClean="0">
                <a:solidFill>
                  <a:srgbClr val="000000"/>
                </a:solidFill>
              </a:rPr>
              <a:t>Example: typically school system feedback occurs only as a function of standardized test results; is there anything the intervention can do to shift this focus? </a:t>
            </a:r>
            <a:r>
              <a:rPr lang="en-US" sz="2000" dirty="0" smtClean="0"/>
              <a:t/>
            </a:r>
            <a:br>
              <a:rPr lang="en-US" sz="2000" dirty="0" smtClean="0"/>
            </a:br>
            <a:endParaRPr lang="en-US" sz="2000" dirty="0" smtClean="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337253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00"/>
                </a:solidFill>
              </a:rPr>
              <a:t>ITSI Delay: Classroom</a:t>
            </a:r>
            <a:endParaRPr lang="en-US" sz="2800" dirty="0">
              <a:solidFill>
                <a:srgbClr val="000000"/>
              </a:solidFill>
            </a:endParaRPr>
          </a:p>
        </p:txBody>
      </p:sp>
      <p:sp>
        <p:nvSpPr>
          <p:cNvPr id="3" name="Content Placeholder 2"/>
          <p:cNvSpPr>
            <a:spLocks noGrp="1"/>
          </p:cNvSpPr>
          <p:nvPr>
            <p:ph idx="1"/>
          </p:nvPr>
        </p:nvSpPr>
        <p:spPr/>
        <p:txBody>
          <a:bodyPr/>
          <a:lstStyle/>
          <a:p>
            <a:endParaRPr lang="en-US" dirty="0" smtClean="0"/>
          </a:p>
          <a:p>
            <a:r>
              <a:rPr lang="en-US" sz="2000" dirty="0" smtClean="0">
                <a:solidFill>
                  <a:srgbClr val="000000"/>
                </a:solidFill>
              </a:rPr>
              <a:t>Student content knowledge: Teachers have students take online assessments pre/post before each unit. For the research purposes of the grant, sent back to CC. </a:t>
            </a:r>
          </a:p>
          <a:p>
            <a:r>
              <a:rPr lang="en-US" sz="2000" dirty="0" smtClean="0">
                <a:solidFill>
                  <a:srgbClr val="000000"/>
                </a:solidFill>
              </a:rPr>
              <a:t>Not analyzed until after several months, then reported to PI, or following year. </a:t>
            </a:r>
          </a:p>
          <a:p>
            <a:r>
              <a:rPr lang="en-US" sz="2000" dirty="0" smtClean="0">
                <a:solidFill>
                  <a:srgbClr val="000000"/>
                </a:solidFill>
              </a:rPr>
              <a:t>Leverage point: If feedback were immediate (within days), teachers would refine instruction and implementation designs the next time (e.g. INK-12 immediate laptop response 4</a:t>
            </a:r>
            <a:r>
              <a:rPr lang="en-US" sz="2000" baseline="30000" dirty="0" smtClean="0">
                <a:solidFill>
                  <a:srgbClr val="000000"/>
                </a:solidFill>
              </a:rPr>
              <a:t>th</a:t>
            </a:r>
            <a:r>
              <a:rPr lang="en-US" sz="2000" dirty="0" smtClean="0">
                <a:solidFill>
                  <a:srgbClr val="000000"/>
                </a:solidFill>
              </a:rPr>
              <a:t> grade math) </a:t>
            </a:r>
            <a:r>
              <a:rPr lang="en-US" sz="2000" dirty="0" smtClean="0"/>
              <a:t/>
            </a:r>
            <a:br>
              <a:rPr lang="en-US" sz="2000" dirty="0" smtClean="0"/>
            </a:br>
            <a:endParaRPr lang="en-US" sz="2000" dirty="0" smtClean="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337253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00"/>
                </a:solidFill>
              </a:rPr>
              <a:t>ITSI Delay: Regional</a:t>
            </a:r>
            <a:endParaRPr lang="en-US" sz="2800" dirty="0">
              <a:solidFill>
                <a:srgbClr val="000000"/>
              </a:solidFill>
            </a:endParaRPr>
          </a:p>
        </p:txBody>
      </p:sp>
      <p:sp>
        <p:nvSpPr>
          <p:cNvPr id="3" name="Content Placeholder 2"/>
          <p:cNvSpPr>
            <a:spLocks noGrp="1"/>
          </p:cNvSpPr>
          <p:nvPr>
            <p:ph idx="1"/>
          </p:nvPr>
        </p:nvSpPr>
        <p:spPr/>
        <p:txBody>
          <a:bodyPr/>
          <a:lstStyle/>
          <a:p>
            <a:endParaRPr lang="en-US" dirty="0" smtClean="0"/>
          </a:p>
          <a:p>
            <a:r>
              <a:rPr lang="en-US" sz="2000" dirty="0" smtClean="0">
                <a:solidFill>
                  <a:srgbClr val="000000"/>
                </a:solidFill>
              </a:rPr>
              <a:t>Local/regional adoption: In a district, the response and feedback of implementation e.g. Anchorage: (how many teacher Yr 1, Yr 2, Yr 3) grows; as a function of hearing about earlier cohorts</a:t>
            </a:r>
          </a:p>
          <a:p>
            <a:r>
              <a:rPr lang="en-US" sz="2000" dirty="0" smtClean="0">
                <a:solidFill>
                  <a:srgbClr val="000000"/>
                </a:solidFill>
              </a:rPr>
              <a:t>Hypothetical: district adoption into a pay-service model; they want to see results in their language: standardized science exam scores, but by the time these will be analyzed, reported, and tied to ITSI classroom activities (2-10 contact days/year), will be irrelevant, too late after project funding.</a:t>
            </a:r>
          </a:p>
          <a:p>
            <a:r>
              <a:rPr lang="en-US" sz="2000" dirty="0" smtClean="0">
                <a:solidFill>
                  <a:srgbClr val="000000"/>
                </a:solidFill>
              </a:rPr>
              <a:t>Leverage point: difficult to enact </a:t>
            </a:r>
            <a:r>
              <a:rPr lang="en-US" sz="2000" dirty="0" err="1" smtClean="0">
                <a:solidFill>
                  <a:srgbClr val="000000"/>
                </a:solidFill>
              </a:rPr>
              <a:t>b/c</a:t>
            </a:r>
            <a:r>
              <a:rPr lang="en-US" sz="2000" dirty="0" smtClean="0">
                <a:solidFill>
                  <a:srgbClr val="000000"/>
                </a:solidFill>
              </a:rPr>
              <a:t> funding timeline, needs several years of repeated practice</a:t>
            </a:r>
            <a:r>
              <a:rPr lang="en-US" sz="2000" dirty="0" smtClean="0"/>
              <a:t/>
            </a:r>
            <a:br>
              <a:rPr lang="en-US" sz="2000" dirty="0" smtClean="0"/>
            </a:br>
            <a:endParaRPr lang="en-US" sz="2000" dirty="0" smtClean="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337253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Lever: Reinforcing Feedback Loops</a:t>
            </a:r>
            <a:endParaRPr lang="en-US" dirty="0">
              <a:solidFill>
                <a:srgbClr val="000000"/>
              </a:solidFill>
            </a:endParaRPr>
          </a:p>
        </p:txBody>
      </p:sp>
      <p:sp>
        <p:nvSpPr>
          <p:cNvPr id="3" name="Content Placeholder 2"/>
          <p:cNvSpPr>
            <a:spLocks noGrp="1"/>
          </p:cNvSpPr>
          <p:nvPr>
            <p:ph idx="1"/>
          </p:nvPr>
        </p:nvSpPr>
        <p:spPr/>
        <p:txBody>
          <a:bodyPr/>
          <a:lstStyle/>
          <a:p>
            <a:r>
              <a:rPr lang="en-US" sz="1800" dirty="0" smtClean="0">
                <a:solidFill>
                  <a:srgbClr val="000000"/>
                </a:solidFill>
              </a:rPr>
              <a:t>A reinforcing feedback loop is self-reinforcing: the more it works, the more it gains power to work some more, driving system behavior in one direction, either positively or negatively</a:t>
            </a:r>
          </a:p>
          <a:p>
            <a:r>
              <a:rPr lang="en-US" sz="1800" dirty="0" smtClean="0">
                <a:solidFill>
                  <a:srgbClr val="000000"/>
                </a:solidFill>
              </a:rPr>
              <a:t>more people have flu, the more will get infected, more will get the flu and infect more</a:t>
            </a:r>
          </a:p>
          <a:p>
            <a:r>
              <a:rPr lang="en-US" sz="1800" dirty="0" smtClean="0">
                <a:solidFill>
                  <a:srgbClr val="000000"/>
                </a:solidFill>
              </a:rPr>
              <a:t>the more money you have, the more you’ll make, you invest more, you make more</a:t>
            </a:r>
          </a:p>
          <a:p>
            <a:r>
              <a:rPr lang="en-US" sz="1800" dirty="0" smtClean="0">
                <a:solidFill>
                  <a:srgbClr val="000000"/>
                </a:solidFill>
              </a:rPr>
              <a:t>more the polar ice cap melts, the less reflected </a:t>
            </a:r>
            <a:r>
              <a:rPr lang="en-US" sz="1800" dirty="0" err="1" smtClean="0">
                <a:solidFill>
                  <a:srgbClr val="000000"/>
                </a:solidFill>
              </a:rPr>
              <a:t>albedo</a:t>
            </a:r>
            <a:r>
              <a:rPr lang="en-US" sz="1800" dirty="0" smtClean="0">
                <a:solidFill>
                  <a:srgbClr val="000000"/>
                </a:solidFill>
              </a:rPr>
              <a:t> decreases, less radiant energy reflected back, more heat retained, more ice melts</a:t>
            </a:r>
          </a:p>
        </p:txBody>
      </p:sp>
      <p:pic>
        <p:nvPicPr>
          <p:cNvPr id="4" name="Picture 3"/>
          <p:cNvPicPr>
            <a:picLocks noChangeAspect="1"/>
          </p:cNvPicPr>
          <p:nvPr/>
        </p:nvPicPr>
        <p:blipFill>
          <a:blip r:embed="rId3"/>
          <a:stretch>
            <a:fillRect/>
          </a:stretch>
        </p:blipFill>
        <p:spPr>
          <a:xfrm>
            <a:off x="2806831" y="4572000"/>
            <a:ext cx="2450969" cy="18288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337253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ITSI: Reinforcing Feedback Loop</a:t>
            </a:r>
            <a:endParaRPr lang="en-US" dirty="0">
              <a:solidFill>
                <a:srgbClr val="000000"/>
              </a:solidFill>
            </a:endParaRPr>
          </a:p>
        </p:txBody>
      </p:sp>
      <p:sp>
        <p:nvSpPr>
          <p:cNvPr id="3" name="Content Placeholder 2"/>
          <p:cNvSpPr>
            <a:spLocks noGrp="1"/>
          </p:cNvSpPr>
          <p:nvPr>
            <p:ph idx="1"/>
          </p:nvPr>
        </p:nvSpPr>
        <p:spPr/>
        <p:txBody>
          <a:bodyPr/>
          <a:lstStyle/>
          <a:p>
            <a:r>
              <a:rPr lang="en-US" sz="2000" dirty="0" smtClean="0">
                <a:solidFill>
                  <a:srgbClr val="000000"/>
                </a:solidFill>
              </a:rPr>
              <a:t>ITSI: teachers online course: 5 consecutive weeks Fall &amp; Spring</a:t>
            </a:r>
          </a:p>
          <a:p>
            <a:r>
              <a:rPr lang="en-US" sz="2000" dirty="0" smtClean="0">
                <a:solidFill>
                  <a:srgbClr val="000000"/>
                </a:solidFill>
              </a:rPr>
              <a:t>Required participation, includes assignments, readings, peer review of lessons. Lesson plan posting and blog area for discussion/response</a:t>
            </a:r>
          </a:p>
          <a:p>
            <a:endParaRPr lang="en-US" sz="2000" dirty="0" smtClean="0">
              <a:solidFill>
                <a:srgbClr val="000000"/>
              </a:solidFill>
            </a:endParaRPr>
          </a:p>
          <a:p>
            <a:r>
              <a:rPr lang="en-US" sz="2000" dirty="0" smtClean="0">
                <a:solidFill>
                  <a:srgbClr val="000000"/>
                </a:solidFill>
              </a:rPr>
              <a:t>Required 2 posts/week, some participate more than others</a:t>
            </a:r>
          </a:p>
          <a:p>
            <a:endParaRPr lang="en-US" sz="2000" dirty="0" smtClean="0">
              <a:solidFill>
                <a:srgbClr val="000000"/>
              </a:solidFill>
            </a:endParaRPr>
          </a:p>
          <a:p>
            <a:r>
              <a:rPr lang="en-US" sz="2000" dirty="0" smtClean="0">
                <a:solidFill>
                  <a:srgbClr val="000000"/>
                </a:solidFill>
              </a:rPr>
              <a:t>More they blog, the more they’ll receive a peer response, the more they’ll blog/contribute, inevitably positioning them to implement better; the less they participate, the least likely they are to engage fully, build community, they are then left out, implement poorly</a:t>
            </a:r>
            <a:endParaRPr lang="en-US" sz="2000"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337253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ITSI: Reinforcing Feedback Loop</a:t>
            </a:r>
            <a:br>
              <a:rPr lang="en-US" dirty="0" smtClean="0">
                <a:solidFill>
                  <a:srgbClr val="000000"/>
                </a:solidFill>
              </a:rPr>
            </a:br>
            <a:endParaRPr lang="en-US" dirty="0">
              <a:solidFill>
                <a:srgbClr val="000000"/>
              </a:solidFill>
            </a:endParaRPr>
          </a:p>
        </p:txBody>
      </p:sp>
      <p:sp>
        <p:nvSpPr>
          <p:cNvPr id="3" name="Content Placeholder 2"/>
          <p:cNvSpPr>
            <a:spLocks noGrp="1"/>
          </p:cNvSpPr>
          <p:nvPr>
            <p:ph idx="1"/>
          </p:nvPr>
        </p:nvSpPr>
        <p:spPr/>
        <p:txBody>
          <a:bodyPr/>
          <a:lstStyle/>
          <a:p>
            <a:pPr>
              <a:buNone/>
            </a:pPr>
            <a:r>
              <a:rPr lang="en-US" sz="2000" dirty="0" smtClean="0">
                <a:solidFill>
                  <a:srgbClr val="000000"/>
                </a:solidFill>
              </a:rPr>
              <a:t>ITSI: teachers online course: 5 consecutive weeks Fall &amp; Spring</a:t>
            </a:r>
          </a:p>
          <a:p>
            <a:pPr>
              <a:buNone/>
            </a:pPr>
            <a:r>
              <a:rPr lang="en-US" sz="2000" dirty="0" smtClean="0">
                <a:solidFill>
                  <a:srgbClr val="000000"/>
                </a:solidFill>
              </a:rPr>
              <a:t>Relationship of Frequency of blog posts to:</a:t>
            </a:r>
          </a:p>
          <a:p>
            <a:r>
              <a:rPr lang="en-US" sz="2000" dirty="0" smtClean="0">
                <a:solidFill>
                  <a:srgbClr val="000000"/>
                </a:solidFill>
              </a:rPr>
              <a:t>Student engagement</a:t>
            </a:r>
          </a:p>
          <a:p>
            <a:r>
              <a:rPr lang="en-US" sz="2000" dirty="0" smtClean="0">
                <a:solidFill>
                  <a:srgbClr val="000000"/>
                </a:solidFill>
              </a:rPr>
              <a:t>Frequency of ITSI activities</a:t>
            </a:r>
          </a:p>
          <a:p>
            <a:r>
              <a:rPr lang="en-US" sz="2000" dirty="0" smtClean="0">
                <a:solidFill>
                  <a:srgbClr val="000000"/>
                </a:solidFill>
              </a:rPr>
              <a:t>likelihood to continue:</a:t>
            </a:r>
          </a:p>
        </p:txBody>
      </p:sp>
      <p:pic>
        <p:nvPicPr>
          <p:cNvPr id="4" name="Picture 3"/>
          <p:cNvPicPr>
            <a:picLocks noChangeAspect="1"/>
          </p:cNvPicPr>
          <p:nvPr/>
        </p:nvPicPr>
        <mc:AlternateContent xmlns:ma="http://schemas.microsoft.com/office/mac/drawingml/2008/main">
          <mc:Choice Requires="ma">
            <p:blipFill>
              <a:blip r:embed="rId3"/>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tretch>
                <a:fillRect/>
              </a:stretch>
            </p:blipFill>
          </mc:Fallback>
        </mc:AlternateContent>
        <p:spPr>
          <a:xfrm>
            <a:off x="4267200" y="3200400"/>
            <a:ext cx="4597400" cy="27686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337253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ITSI: Reinforcing Feedback Loop</a:t>
            </a:r>
            <a:endParaRPr lang="en-US" dirty="0">
              <a:solidFill>
                <a:srgbClr val="000000"/>
              </a:solidFill>
            </a:endParaRPr>
          </a:p>
        </p:txBody>
      </p:sp>
      <p:sp>
        <p:nvSpPr>
          <p:cNvPr id="3" name="Content Placeholder 2"/>
          <p:cNvSpPr>
            <a:spLocks noGrp="1"/>
          </p:cNvSpPr>
          <p:nvPr>
            <p:ph idx="1"/>
          </p:nvPr>
        </p:nvSpPr>
        <p:spPr/>
        <p:txBody>
          <a:bodyPr/>
          <a:lstStyle/>
          <a:p>
            <a:r>
              <a:rPr lang="en-US" dirty="0" smtClean="0">
                <a:solidFill>
                  <a:srgbClr val="000000"/>
                </a:solidFill>
              </a:rPr>
              <a:t>Blog frequency: class dimension means</a:t>
            </a:r>
          </a:p>
        </p:txBody>
      </p:sp>
      <p:pic>
        <p:nvPicPr>
          <p:cNvPr id="4" name="Picture 3"/>
          <p:cNvPicPr>
            <a:picLocks noChangeAspect="1"/>
          </p:cNvPicPr>
          <p:nvPr/>
        </p:nvPicPr>
        <mc:AlternateContent xmlns:ma="http://schemas.microsoft.com/office/mac/drawingml/2008/main">
          <mc:Choice Requires="ma">
            <p:blipFill>
              <a:blip r:embed="rId3"/>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tretch>
                <a:fillRect/>
              </a:stretch>
            </p:blipFill>
          </mc:Fallback>
        </mc:AlternateContent>
        <p:spPr>
          <a:xfrm>
            <a:off x="2286000" y="3276600"/>
            <a:ext cx="4597400" cy="27686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33725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Session Goals</a:t>
            </a:r>
            <a:endParaRPr lang="en-US" dirty="0"/>
          </a:p>
        </p:txBody>
      </p:sp>
      <p:sp>
        <p:nvSpPr>
          <p:cNvPr id="6" name="Content Placeholder 5"/>
          <p:cNvSpPr>
            <a:spLocks noGrp="1"/>
          </p:cNvSpPr>
          <p:nvPr>
            <p:ph idx="1"/>
          </p:nvPr>
        </p:nvSpPr>
        <p:spPr/>
        <p:txBody>
          <a:bodyPr>
            <a:normAutofit/>
          </a:bodyPr>
          <a:lstStyle/>
          <a:p>
            <a:pPr lvl="0">
              <a:spcAft>
                <a:spcPts val="1200"/>
              </a:spcAft>
            </a:pPr>
            <a:r>
              <a:rPr lang="en-US" sz="2800" dirty="0" smtClean="0"/>
              <a:t>Appreciate that understanding </a:t>
            </a:r>
            <a:r>
              <a:rPr lang="en-US" sz="2800" dirty="0"/>
              <a:t>systems concepts and integrating them into evaluations is </a:t>
            </a:r>
            <a:r>
              <a:rPr lang="en-US" sz="2800" dirty="0" smtClean="0"/>
              <a:t>challenging, </a:t>
            </a:r>
            <a:r>
              <a:rPr lang="en-US" sz="2800" dirty="0"/>
              <a:t>but can add </a:t>
            </a:r>
            <a:r>
              <a:rPr lang="en-US" sz="2800" dirty="0" smtClean="0"/>
              <a:t>value</a:t>
            </a:r>
          </a:p>
          <a:p>
            <a:pPr lvl="0">
              <a:spcAft>
                <a:spcPts val="1200"/>
              </a:spcAft>
            </a:pPr>
            <a:r>
              <a:rPr lang="en-US" sz="2800" dirty="0" smtClean="0"/>
              <a:t>Understand a few basic systems thinking concepts and how they can relate to evaluations</a:t>
            </a:r>
          </a:p>
          <a:p>
            <a:pPr lvl="0"/>
            <a:r>
              <a:rPr lang="en-US" sz="2800" dirty="0" smtClean="0"/>
              <a:t>Learn </a:t>
            </a:r>
            <a:r>
              <a:rPr lang="en-US" sz="2800" dirty="0"/>
              <a:t>about some systems tools/resources and understand how </a:t>
            </a:r>
            <a:r>
              <a:rPr lang="en-US" sz="2800" dirty="0" smtClean="0"/>
              <a:t>to use them</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4130142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1132"/>
    </mc:Choice>
    <mc:Fallback>
      <p:transition spd="slow" advTm="1132"/>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000000"/>
                </a:solidFill>
              </a:rPr>
              <a:t>ITSI: Reinforcing Feedback Loop</a:t>
            </a:r>
            <a:endParaRPr lang="en-US" dirty="0">
              <a:solidFill>
                <a:srgbClr val="000000"/>
              </a:solidFill>
            </a:endParaRPr>
          </a:p>
        </p:txBody>
      </p:sp>
      <p:sp>
        <p:nvSpPr>
          <p:cNvPr id="3" name="Content Placeholder 2"/>
          <p:cNvSpPr>
            <a:spLocks noGrp="1"/>
          </p:cNvSpPr>
          <p:nvPr>
            <p:ph idx="1"/>
          </p:nvPr>
        </p:nvSpPr>
        <p:spPr/>
        <p:txBody>
          <a:bodyPr/>
          <a:lstStyle/>
          <a:p>
            <a:r>
              <a:rPr lang="en-US" dirty="0" smtClean="0">
                <a:solidFill>
                  <a:srgbClr val="000000"/>
                </a:solidFill>
              </a:rPr>
              <a:t>How is this useful?</a:t>
            </a:r>
          </a:p>
          <a:p>
            <a:r>
              <a:rPr lang="en-US" dirty="0" smtClean="0">
                <a:solidFill>
                  <a:srgbClr val="000000"/>
                </a:solidFill>
              </a:rPr>
              <a:t>By encouraging teachers simply to post (anything, even trivial), their overall performance might improve as a result of increased support </a:t>
            </a:r>
            <a:r>
              <a:rPr lang="en-US" dirty="0" err="1" smtClean="0">
                <a:solidFill>
                  <a:srgbClr val="000000"/>
                </a:solidFill>
                <a:latin typeface="Wingdings"/>
                <a:ea typeface="Wingdings"/>
                <a:cs typeface="Wingdings"/>
              </a:rPr>
              <a:t></a:t>
            </a:r>
            <a:r>
              <a:rPr lang="en-US" dirty="0" err="1" smtClean="0">
                <a:solidFill>
                  <a:srgbClr val="000000"/>
                </a:solidFill>
              </a:rPr>
              <a:t>sense</a:t>
            </a:r>
            <a:r>
              <a:rPr lang="en-US" dirty="0" smtClean="0">
                <a:solidFill>
                  <a:srgbClr val="000000"/>
                </a:solidFill>
              </a:rPr>
              <a:t> of </a:t>
            </a:r>
            <a:r>
              <a:rPr lang="en-US" dirty="0" err="1" smtClean="0">
                <a:solidFill>
                  <a:srgbClr val="000000"/>
                </a:solidFill>
              </a:rPr>
              <a:t>community</a:t>
            </a:r>
            <a:r>
              <a:rPr lang="en-US" dirty="0" err="1" smtClean="0">
                <a:solidFill>
                  <a:srgbClr val="000000"/>
                </a:solidFill>
                <a:latin typeface="Wingdings"/>
                <a:ea typeface="Wingdings"/>
                <a:cs typeface="Wingdings"/>
              </a:rPr>
              <a:t></a:t>
            </a:r>
            <a:r>
              <a:rPr lang="en-US" dirty="0" smtClean="0">
                <a:solidFill>
                  <a:srgbClr val="000000"/>
                </a:solidFill>
                <a:latin typeface="Wingdings"/>
                <a:ea typeface="Wingdings"/>
                <a:cs typeface="Wingdings"/>
              </a:rPr>
              <a:t> </a:t>
            </a:r>
            <a:r>
              <a:rPr lang="en-US" dirty="0" smtClean="0">
                <a:solidFill>
                  <a:srgbClr val="000000"/>
                </a:solidFill>
              </a:rPr>
              <a:t>increased </a:t>
            </a:r>
            <a:r>
              <a:rPr lang="en-US" dirty="0" err="1" smtClean="0">
                <a:solidFill>
                  <a:srgbClr val="000000"/>
                </a:solidFill>
              </a:rPr>
              <a:t>motivation</a:t>
            </a:r>
            <a:r>
              <a:rPr lang="en-US" dirty="0" err="1" smtClean="0">
                <a:solidFill>
                  <a:srgbClr val="000000"/>
                </a:solidFill>
                <a:latin typeface="Wingdings"/>
                <a:ea typeface="Wingdings"/>
                <a:cs typeface="Wingdings"/>
              </a:rPr>
              <a:t></a:t>
            </a:r>
            <a:r>
              <a:rPr lang="en-US" dirty="0" err="1" smtClean="0">
                <a:solidFill>
                  <a:srgbClr val="000000"/>
                </a:solidFill>
              </a:rPr>
              <a:t>improved</a:t>
            </a:r>
            <a:r>
              <a:rPr lang="en-US" dirty="0" smtClean="0">
                <a:solidFill>
                  <a:srgbClr val="000000"/>
                </a:solidFill>
              </a:rPr>
              <a:t> classroom experiences with </a:t>
            </a:r>
            <a:r>
              <a:rPr lang="en-US" dirty="0" err="1" smtClean="0">
                <a:solidFill>
                  <a:srgbClr val="000000"/>
                </a:solidFill>
              </a:rPr>
              <a:t>program</a:t>
            </a:r>
            <a:r>
              <a:rPr lang="en-US" dirty="0" err="1" smtClean="0">
                <a:solidFill>
                  <a:srgbClr val="000000"/>
                </a:solidFill>
                <a:latin typeface="Wingdings"/>
                <a:ea typeface="Wingdings"/>
                <a:cs typeface="Wingdings"/>
              </a:rPr>
              <a:t></a:t>
            </a:r>
            <a:r>
              <a:rPr lang="en-US" dirty="0" smtClean="0">
                <a:solidFill>
                  <a:srgbClr val="000000"/>
                </a:solidFill>
                <a:latin typeface="Wingdings"/>
                <a:ea typeface="Wingdings"/>
                <a:cs typeface="Wingdings"/>
              </a:rPr>
              <a:t/>
            </a:r>
            <a:br>
              <a:rPr lang="en-US" dirty="0" smtClean="0">
                <a:solidFill>
                  <a:srgbClr val="000000"/>
                </a:solidFill>
                <a:latin typeface="Wingdings"/>
                <a:ea typeface="Wingdings"/>
                <a:cs typeface="Wingdings"/>
              </a:rPr>
            </a:br>
            <a:r>
              <a:rPr lang="en-US" dirty="0" smtClean="0">
                <a:solidFill>
                  <a:srgbClr val="000000"/>
                </a:solidFill>
              </a:rPr>
              <a:t>increased likelihood to continue  </a:t>
            </a:r>
          </a:p>
          <a:p>
            <a:endParaRPr lang="en-US" dirty="0" smtClean="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337253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Lever: Information Flows</a:t>
            </a:r>
            <a:endParaRPr lang="en-US" dirty="0">
              <a:solidFill>
                <a:srgbClr val="000000"/>
              </a:solidFill>
            </a:endParaRPr>
          </a:p>
        </p:txBody>
      </p:sp>
      <p:sp>
        <p:nvSpPr>
          <p:cNvPr id="3" name="Content Placeholder 2"/>
          <p:cNvSpPr>
            <a:spLocks noGrp="1"/>
          </p:cNvSpPr>
          <p:nvPr>
            <p:ph idx="1"/>
          </p:nvPr>
        </p:nvSpPr>
        <p:spPr/>
        <p:txBody>
          <a:bodyPr/>
          <a:lstStyle/>
          <a:p>
            <a:r>
              <a:rPr lang="en-US" dirty="0" smtClean="0">
                <a:solidFill>
                  <a:srgbClr val="000000"/>
                </a:solidFill>
              </a:rPr>
              <a:t>The structure of who does and does not have access to information </a:t>
            </a:r>
          </a:p>
          <a:p>
            <a:r>
              <a:rPr lang="en-US" dirty="0" smtClean="0">
                <a:solidFill>
                  <a:srgbClr val="000000"/>
                </a:solidFill>
              </a:rPr>
              <a:t>Missing information flows are one of the biggest causes of system malfunction </a:t>
            </a:r>
            <a:r>
              <a:rPr lang="en-US" dirty="0" smtClean="0"/>
              <a:t>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337253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ITSI: Information Flows</a:t>
            </a:r>
            <a:endParaRPr lang="en-US" dirty="0">
              <a:solidFill>
                <a:srgbClr val="000000"/>
              </a:solidFill>
            </a:endParaRPr>
          </a:p>
        </p:txBody>
      </p:sp>
      <p:sp>
        <p:nvSpPr>
          <p:cNvPr id="3" name="Content Placeholder 2"/>
          <p:cNvSpPr>
            <a:spLocks noGrp="1"/>
          </p:cNvSpPr>
          <p:nvPr>
            <p:ph idx="1"/>
          </p:nvPr>
        </p:nvSpPr>
        <p:spPr/>
        <p:txBody>
          <a:bodyPr/>
          <a:lstStyle/>
          <a:p>
            <a:r>
              <a:rPr lang="en-US" sz="2000" dirty="0" smtClean="0">
                <a:solidFill>
                  <a:srgbClr val="000000"/>
                </a:solidFill>
              </a:rPr>
              <a:t>Technical—online access, getting computer lab to work (IT/tech director or school firewall, etc.)</a:t>
            </a:r>
          </a:p>
          <a:p>
            <a:r>
              <a:rPr lang="en-US" sz="2000" dirty="0" smtClean="0">
                <a:solidFill>
                  <a:srgbClr val="000000"/>
                </a:solidFill>
              </a:rPr>
              <a:t>Fundamental computer comfort; this knowledge or lack of will considerably impede project advance</a:t>
            </a:r>
          </a:p>
          <a:p>
            <a:r>
              <a:rPr lang="en-US" sz="2000" dirty="0" smtClean="0">
                <a:solidFill>
                  <a:srgbClr val="000000"/>
                </a:solidFill>
              </a:rPr>
              <a:t>Case of school with poor access, took months, until CC visited, got online between programmer at CC and IT person; things fixed in ½ hour; Understanding this information flow helps design issues</a:t>
            </a:r>
            <a:endParaRPr lang="en-US" sz="2000"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337253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The Tough Levers: Paradigms</a:t>
            </a:r>
            <a:endParaRPr lang="en-US" dirty="0">
              <a:solidFill>
                <a:srgbClr val="000000"/>
              </a:solidFill>
            </a:endParaRPr>
          </a:p>
        </p:txBody>
      </p:sp>
      <p:sp>
        <p:nvSpPr>
          <p:cNvPr id="3" name="Content Placeholder 2"/>
          <p:cNvSpPr>
            <a:spLocks noGrp="1"/>
          </p:cNvSpPr>
          <p:nvPr>
            <p:ph idx="1"/>
          </p:nvPr>
        </p:nvSpPr>
        <p:spPr/>
        <p:txBody>
          <a:bodyPr/>
          <a:lstStyle/>
          <a:p>
            <a:r>
              <a:rPr lang="en-US" dirty="0" smtClean="0">
                <a:solidFill>
                  <a:srgbClr val="000000"/>
                </a:solidFill>
              </a:rPr>
              <a:t>Highly valued lever of Paradigms: how not realized or observed yet. What that might </a:t>
            </a:r>
            <a:r>
              <a:rPr lang="en-US" smtClean="0">
                <a:solidFill>
                  <a:srgbClr val="000000"/>
                </a:solidFill>
              </a:rPr>
              <a:t>look like </a:t>
            </a:r>
            <a:endParaRPr lang="en-US" dirty="0" smtClean="0">
              <a:solidFill>
                <a:srgbClr val="000000"/>
              </a:solidFill>
            </a:endParaRPr>
          </a:p>
          <a:p>
            <a:r>
              <a:rPr lang="en-US" dirty="0" smtClean="0">
                <a:solidFill>
                  <a:srgbClr val="000000"/>
                </a:solidFill>
              </a:rPr>
              <a:t>Why deep change</a:t>
            </a:r>
          </a:p>
          <a:p>
            <a:r>
              <a:rPr lang="en-US" dirty="0" smtClean="0">
                <a:solidFill>
                  <a:srgbClr val="000000"/>
                </a:solidFill>
              </a:rPr>
              <a:t>Why not seen yet</a:t>
            </a:r>
          </a:p>
          <a:p>
            <a:r>
              <a:rPr lang="en-US" dirty="0" smtClean="0">
                <a:solidFill>
                  <a:srgbClr val="000000"/>
                </a:solidFill>
              </a:rPr>
              <a:t>What it might look like</a:t>
            </a:r>
          </a:p>
          <a:p>
            <a:r>
              <a:rPr lang="en-US" dirty="0" smtClean="0">
                <a:solidFill>
                  <a:srgbClr val="000000"/>
                </a:solidFill>
              </a:rPr>
              <a:t>Is it ok as an evaluator to expect to see this?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337253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smtClean="0"/>
              <a:t>So you want to be a Systems Thinker?</a:t>
            </a:r>
            <a:endParaRPr lang="en-US" sz="3600" dirty="0"/>
          </a:p>
        </p:txBody>
      </p:sp>
      <p:sp>
        <p:nvSpPr>
          <p:cNvPr id="6" name="Content Placeholder 5"/>
          <p:cNvSpPr>
            <a:spLocks noGrp="1"/>
          </p:cNvSpPr>
          <p:nvPr>
            <p:ph idx="1"/>
          </p:nvPr>
        </p:nvSpPr>
        <p:spPr/>
        <p:txBody>
          <a:bodyPr>
            <a:normAutofit/>
          </a:bodyPr>
          <a:lstStyle/>
          <a:p>
            <a:pPr lvl="0">
              <a:spcAft>
                <a:spcPts val="1200"/>
              </a:spcAft>
            </a:pPr>
            <a:r>
              <a:rPr lang="en-US" sz="2800" dirty="0" smtClean="0"/>
              <a:t>What does it mean to use </a:t>
            </a:r>
            <a:r>
              <a:rPr lang="en-US" sz="2800" i="1" dirty="0" smtClean="0"/>
              <a:t>systems thinking</a:t>
            </a:r>
            <a:r>
              <a:rPr lang="en-US" sz="2800" dirty="0" smtClean="0"/>
              <a:t>? </a:t>
            </a:r>
          </a:p>
          <a:p>
            <a:pPr>
              <a:spcAft>
                <a:spcPts val="1200"/>
              </a:spcAft>
            </a:pPr>
            <a:r>
              <a:rPr lang="en-US" sz="2800" dirty="0" smtClean="0"/>
              <a:t>What is the value of using systems thinking in evaluation?</a:t>
            </a:r>
          </a:p>
          <a:p>
            <a:pPr>
              <a:spcAft>
                <a:spcPts val="1200"/>
              </a:spcAft>
            </a:pPr>
            <a:r>
              <a:rPr lang="en-US" sz="2800" dirty="0" smtClean="0"/>
              <a:t>How is using systems thinking in evaluation  different from traditional evaluation tools and approaches?</a:t>
            </a:r>
          </a:p>
          <a:p>
            <a:pPr lvl="0">
              <a:spcAft>
                <a:spcPts val="1200"/>
              </a:spcAft>
            </a:pPr>
            <a:endParaRPr lang="en-US" sz="2800" dirty="0"/>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041301425"/>
      </p:ext>
    </p:extLst>
  </p:cSld>
  <p:clrMapOvr>
    <a:masterClrMapping/>
  </p:clrMapOvr>
  <mc:AlternateContent>
    <mc:Choice xmlns:mc="http://schemas.openxmlformats.org/markup-compatibility/2006" xmlns="" xmlns:p14="http://schemas.microsoft.com/office/powerpoint/2010/main" xmlns:p="http://schemas.openxmlformats.org/presentationml/2006/main" xmlns:r="http://schemas.openxmlformats.org/officeDocument/2006/relationships" xmlns:a="http://schemas.openxmlformats.org/drawingml/2006/main" Requires="p14">
      <p:transition spd="slow" p14:dur="2000" advTm="1132"/>
    </mc:Choice>
    <mc:Fallback>
      <p:transition spd="slow" advTm="1132"/>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smtClean="0"/>
              <a:t>So you want to be a Systems Thinker?</a:t>
            </a:r>
            <a:endParaRPr lang="en-US" sz="3600" dirty="0"/>
          </a:p>
        </p:txBody>
      </p:sp>
      <p:sp>
        <p:nvSpPr>
          <p:cNvPr id="6" name="Content Placeholder 5"/>
          <p:cNvSpPr>
            <a:spLocks noGrp="1"/>
          </p:cNvSpPr>
          <p:nvPr>
            <p:ph idx="1"/>
          </p:nvPr>
        </p:nvSpPr>
        <p:spPr/>
        <p:txBody>
          <a:bodyPr>
            <a:normAutofit/>
          </a:bodyPr>
          <a:lstStyle/>
          <a:p>
            <a:pPr lvl="0">
              <a:spcAft>
                <a:spcPts val="1200"/>
              </a:spcAft>
            </a:pPr>
            <a:r>
              <a:rPr lang="en-US" sz="2800" dirty="0" smtClean="0"/>
              <a:t>What does it mean to use </a:t>
            </a:r>
            <a:r>
              <a:rPr lang="en-US" sz="2800" i="1" dirty="0" smtClean="0"/>
              <a:t>systems thinking</a:t>
            </a:r>
            <a:r>
              <a:rPr lang="en-US" sz="2800" dirty="0" smtClean="0"/>
              <a:t>? </a:t>
            </a:r>
          </a:p>
          <a:p>
            <a:pPr>
              <a:spcAft>
                <a:spcPts val="1200"/>
              </a:spcAft>
            </a:pPr>
            <a:r>
              <a:rPr lang="en-US" sz="2800" dirty="0" smtClean="0"/>
              <a:t>What is the value of using systems thinking in evaluation?</a:t>
            </a:r>
          </a:p>
          <a:p>
            <a:pPr>
              <a:spcAft>
                <a:spcPts val="1200"/>
              </a:spcAft>
            </a:pPr>
            <a:r>
              <a:rPr lang="en-US" sz="2800" dirty="0" smtClean="0"/>
              <a:t>How is using systems thinking in evaluation  different from traditional evaluation tools and approaches?</a:t>
            </a:r>
          </a:p>
          <a:p>
            <a:pPr lvl="0">
              <a:spcAft>
                <a:spcPts val="1200"/>
              </a:spcAft>
            </a:pPr>
            <a:endParaRPr lang="en-US" sz="2800" dirty="0"/>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041301425"/>
      </p:ext>
    </p:extLst>
  </p:cSld>
  <p:clrMapOvr>
    <a:masterClrMapping/>
  </p:clrMapOvr>
  <mc:AlternateContent>
    <mc:Choice xmlns:mc="http://schemas.openxmlformats.org/markup-compatibility/2006" xmlns="" xmlns:p14="http://schemas.microsoft.com/office/powerpoint/2010/main" xmlns:p="http://schemas.openxmlformats.org/presentationml/2006/main" xmlns:r="http://schemas.openxmlformats.org/officeDocument/2006/relationships" xmlns:a="http://schemas.openxmlformats.org/drawingml/2006/main" Requires="p14">
      <p:transition spd="slow" p14:dur="2000" advTm="1132"/>
    </mc:Choice>
    <mc:Fallback>
      <p:transition spd="slow" advTm="1132"/>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24400" y="762000"/>
            <a:ext cx="3505200" cy="4800600"/>
          </a:xfrm>
        </p:spPr>
        <p:txBody>
          <a:bodyPr>
            <a:noAutofit/>
          </a:bodyPr>
          <a:lstStyle/>
          <a:p>
            <a:r>
              <a:rPr lang="en-US" sz="3600" dirty="0"/>
              <a:t>Challenges and Successes Associated with Introducing Systems Concepts to an Existing Evaluation</a:t>
            </a:r>
            <a:r>
              <a:rPr lang="en-US" sz="2400" dirty="0" smtClean="0"/>
              <a:t/>
            </a:r>
            <a:br>
              <a:rPr lang="en-US" sz="2400" dirty="0" smtClean="0"/>
            </a:br>
            <a:r>
              <a:rPr lang="en-US" sz="3200" dirty="0" smtClean="0"/>
              <a:t/>
            </a:r>
            <a:br>
              <a:rPr lang="en-US" sz="3200" dirty="0" smtClean="0"/>
            </a:br>
            <a:r>
              <a:rPr lang="en-US" sz="1800" dirty="0" smtClean="0"/>
              <a:t>Ginger Fitzhugh</a:t>
            </a:r>
            <a:br>
              <a:rPr lang="en-US" sz="1800" dirty="0" smtClean="0"/>
            </a:br>
            <a:r>
              <a:rPr lang="en-US" sz="1800" dirty="0" smtClean="0"/>
              <a:t>American Evaluation Association</a:t>
            </a:r>
            <a:br>
              <a:rPr lang="en-US" sz="1800" dirty="0" smtClean="0"/>
            </a:br>
            <a:r>
              <a:rPr lang="en-US" sz="1800" dirty="0" smtClean="0"/>
              <a:t>October 26, 2012</a:t>
            </a:r>
            <a:endParaRPr lang="en-US" sz="1800" dirty="0"/>
          </a:p>
        </p:txBody>
      </p:sp>
      <p:pic>
        <p:nvPicPr>
          <p:cNvPr id="6" name="Picture 2"/>
          <p:cNvPicPr>
            <a:picLocks noChangeAspect="1" noChangeArrowheads="1"/>
          </p:cNvPicPr>
          <p:nvPr/>
        </p:nvPicPr>
        <p:blipFill>
          <a:blip r:embed="rId3">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sharpenSoften amount="50000"/>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381000"/>
            <a:ext cx="3993455" cy="5990182"/>
          </a:xfrm>
          <a:prstGeom prst="rect">
            <a:avLst/>
          </a:prstGeom>
          <a:ln>
            <a:noFill/>
          </a:ln>
          <a:effectLst>
            <a:softEdge rad="112500"/>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14822" y="6071260"/>
            <a:ext cx="1905000" cy="59984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866671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43218"/>
    </mc:Choice>
    <mc:Fallback>
      <p:transition spd="slow" advTm="43218"/>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132" name="Rectangle 131"/>
          <p:cNvSpPr/>
          <p:nvPr/>
        </p:nvSpPr>
        <p:spPr>
          <a:xfrm>
            <a:off x="1600200" y="1447800"/>
            <a:ext cx="5215238" cy="3310099"/>
          </a:xfrm>
          <a:prstGeom prst="rect">
            <a:avLst/>
          </a:prstGeom>
          <a:solidFill>
            <a:schemeClr val="bg2"/>
          </a:solid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chemeClr val="tx1"/>
              </a:solidFill>
            </a:endParaRPr>
          </a:p>
        </p:txBody>
      </p:sp>
      <p:sp>
        <p:nvSpPr>
          <p:cNvPr id="2" name="Title 1"/>
          <p:cNvSpPr>
            <a:spLocks noGrp="1"/>
          </p:cNvSpPr>
          <p:nvPr>
            <p:ph type="title"/>
          </p:nvPr>
        </p:nvSpPr>
        <p:spPr/>
        <p:txBody>
          <a:bodyPr>
            <a:normAutofit fontScale="90000"/>
          </a:bodyPr>
          <a:lstStyle/>
          <a:p>
            <a:r>
              <a:rPr lang="en-US" i="1" dirty="0" err="1"/>
              <a:t>WaterBotics</a:t>
            </a:r>
            <a:r>
              <a:rPr lang="en-US" dirty="0"/>
              <a:t> scale-up evaluation</a:t>
            </a:r>
          </a:p>
        </p:txBody>
      </p:sp>
      <p:sp>
        <p:nvSpPr>
          <p:cNvPr id="9" name="Oval 8"/>
          <p:cNvSpPr/>
          <p:nvPr/>
        </p:nvSpPr>
        <p:spPr>
          <a:xfrm>
            <a:off x="1905000" y="3652999"/>
            <a:ext cx="1066800" cy="990600"/>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smtClean="0">
                <a:solidFill>
                  <a:schemeClr val="tx1"/>
                </a:solidFill>
              </a:rPr>
              <a:t>Formal Hub site</a:t>
            </a:r>
            <a:endParaRPr lang="en-US" sz="1400" dirty="0">
              <a:solidFill>
                <a:schemeClr val="tx1"/>
              </a:solidFill>
            </a:endParaRPr>
          </a:p>
        </p:txBody>
      </p:sp>
      <p:sp>
        <p:nvSpPr>
          <p:cNvPr id="10" name="Oval 9"/>
          <p:cNvSpPr/>
          <p:nvPr/>
        </p:nvSpPr>
        <p:spPr>
          <a:xfrm>
            <a:off x="1219200" y="5215099"/>
            <a:ext cx="304800" cy="3048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1905000" y="5215099"/>
            <a:ext cx="304800" cy="3048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p:cNvSpPr/>
          <p:nvPr/>
        </p:nvSpPr>
        <p:spPr>
          <a:xfrm>
            <a:off x="2590800" y="5215099"/>
            <a:ext cx="304800" cy="3048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a:off x="3352800" y="5215099"/>
            <a:ext cx="304800" cy="3048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p:cNvSpPr/>
          <p:nvPr/>
        </p:nvSpPr>
        <p:spPr>
          <a:xfrm>
            <a:off x="9906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p:cNvSpPr/>
          <p:nvPr/>
        </p:nvSpPr>
        <p:spPr>
          <a:xfrm>
            <a:off x="11430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p:cNvSpPr/>
          <p:nvPr/>
        </p:nvSpPr>
        <p:spPr>
          <a:xfrm>
            <a:off x="12954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Oval 16"/>
          <p:cNvSpPr/>
          <p:nvPr/>
        </p:nvSpPr>
        <p:spPr>
          <a:xfrm>
            <a:off x="14478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p:cNvSpPr/>
          <p:nvPr/>
        </p:nvSpPr>
        <p:spPr>
          <a:xfrm>
            <a:off x="17526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18"/>
          <p:cNvSpPr/>
          <p:nvPr/>
        </p:nvSpPr>
        <p:spPr>
          <a:xfrm>
            <a:off x="19050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Oval 19"/>
          <p:cNvSpPr/>
          <p:nvPr/>
        </p:nvSpPr>
        <p:spPr>
          <a:xfrm>
            <a:off x="20574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p:cNvSpPr/>
          <p:nvPr/>
        </p:nvSpPr>
        <p:spPr>
          <a:xfrm>
            <a:off x="22098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Oval 21"/>
          <p:cNvSpPr/>
          <p:nvPr/>
        </p:nvSpPr>
        <p:spPr>
          <a:xfrm>
            <a:off x="25146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p:cNvSpPr/>
          <p:nvPr/>
        </p:nvSpPr>
        <p:spPr>
          <a:xfrm>
            <a:off x="26670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p:cNvSpPr/>
          <p:nvPr/>
        </p:nvSpPr>
        <p:spPr>
          <a:xfrm>
            <a:off x="28194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p:cNvSpPr/>
          <p:nvPr/>
        </p:nvSpPr>
        <p:spPr>
          <a:xfrm>
            <a:off x="29718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p:cNvSpPr/>
          <p:nvPr/>
        </p:nvSpPr>
        <p:spPr>
          <a:xfrm>
            <a:off x="33528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p:cNvSpPr/>
          <p:nvPr/>
        </p:nvSpPr>
        <p:spPr>
          <a:xfrm>
            <a:off x="35052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p:cNvSpPr/>
          <p:nvPr/>
        </p:nvSpPr>
        <p:spPr>
          <a:xfrm>
            <a:off x="36576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Oval 28"/>
          <p:cNvSpPr/>
          <p:nvPr/>
        </p:nvSpPr>
        <p:spPr>
          <a:xfrm>
            <a:off x="38100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 name="Straight Arrow Connector 29"/>
          <p:cNvCxnSpPr/>
          <p:nvPr/>
        </p:nvCxnSpPr>
        <p:spPr>
          <a:xfrm>
            <a:off x="2819400" y="4567399"/>
            <a:ext cx="5334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6200000" flipH="1">
            <a:off x="2438400" y="4795999"/>
            <a:ext cx="304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1447800" y="4491199"/>
            <a:ext cx="533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1943100" y="4834099"/>
            <a:ext cx="304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961189" y="6138446"/>
            <a:ext cx="920124" cy="338554"/>
          </a:xfrm>
          <a:prstGeom prst="rect">
            <a:avLst/>
          </a:prstGeom>
          <a:noFill/>
        </p:spPr>
        <p:txBody>
          <a:bodyPr wrap="none" rtlCol="0">
            <a:spAutoFit/>
          </a:bodyPr>
          <a:lstStyle/>
          <a:p>
            <a:r>
              <a:rPr lang="en-US" sz="1600" dirty="0" smtClean="0"/>
              <a:t>Students</a:t>
            </a:r>
            <a:endParaRPr lang="en-US" sz="1600" dirty="0"/>
          </a:p>
        </p:txBody>
      </p:sp>
      <p:sp>
        <p:nvSpPr>
          <p:cNvPr id="35" name="TextBox 34"/>
          <p:cNvSpPr txBox="1"/>
          <p:nvPr/>
        </p:nvSpPr>
        <p:spPr>
          <a:xfrm>
            <a:off x="1674957" y="5486400"/>
            <a:ext cx="1449243" cy="307777"/>
          </a:xfrm>
          <a:prstGeom prst="rect">
            <a:avLst/>
          </a:prstGeom>
          <a:noFill/>
        </p:spPr>
        <p:txBody>
          <a:bodyPr wrap="none" rtlCol="0">
            <a:spAutoFit/>
          </a:bodyPr>
          <a:lstStyle/>
          <a:p>
            <a:r>
              <a:rPr lang="en-US" sz="1400" dirty="0" smtClean="0"/>
              <a:t>Formal Educators</a:t>
            </a:r>
            <a:endParaRPr lang="en-US" sz="1400" dirty="0"/>
          </a:p>
        </p:txBody>
      </p:sp>
      <p:grpSp>
        <p:nvGrpSpPr>
          <p:cNvPr id="3" name="Group 74"/>
          <p:cNvGrpSpPr/>
          <p:nvPr/>
        </p:nvGrpSpPr>
        <p:grpSpPr>
          <a:xfrm>
            <a:off x="2590006" y="5833646"/>
            <a:ext cx="458788" cy="152400"/>
            <a:chOff x="2285206" y="5334000"/>
            <a:chExt cx="458788" cy="76994"/>
          </a:xfrm>
        </p:grpSpPr>
        <p:cxnSp>
          <p:nvCxnSpPr>
            <p:cNvPr id="37" name="Straight Connector 36"/>
            <p:cNvCxnSpPr/>
            <p:nvPr/>
          </p:nvCxnSpPr>
          <p:spPr>
            <a:xfrm>
              <a:off x="2286000" y="5334000"/>
              <a:ext cx="457200" cy="1588"/>
            </a:xfrm>
            <a:prstGeom prst="line">
              <a:avLst/>
            </a:prstGeom>
            <a:ln>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22479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27051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24003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2552700" y="5371306"/>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rot="5400000">
            <a:off x="2781300" y="5795546"/>
            <a:ext cx="76200" cy="1588"/>
          </a:xfrm>
          <a:prstGeom prst="line">
            <a:avLst/>
          </a:prstGeom>
        </p:spPr>
        <p:style>
          <a:lnRef idx="1">
            <a:schemeClr val="accent1"/>
          </a:lnRef>
          <a:fillRef idx="0">
            <a:schemeClr val="accent1"/>
          </a:fillRef>
          <a:effectRef idx="0">
            <a:schemeClr val="accent1"/>
          </a:effectRef>
          <a:fontRef idx="minor">
            <a:schemeClr val="tx1"/>
          </a:fontRef>
        </p:style>
      </p:cxnSp>
      <p:grpSp>
        <p:nvGrpSpPr>
          <p:cNvPr id="224" name="Group 92"/>
          <p:cNvGrpSpPr/>
          <p:nvPr/>
        </p:nvGrpSpPr>
        <p:grpSpPr>
          <a:xfrm>
            <a:off x="3427412" y="5833646"/>
            <a:ext cx="458788" cy="152400"/>
            <a:chOff x="2285206" y="5334000"/>
            <a:chExt cx="458788" cy="76994"/>
          </a:xfrm>
        </p:grpSpPr>
        <p:cxnSp>
          <p:nvCxnSpPr>
            <p:cNvPr id="44" name="Straight Connector 43"/>
            <p:cNvCxnSpPr/>
            <p:nvPr/>
          </p:nvCxnSpPr>
          <p:spPr>
            <a:xfrm>
              <a:off x="2286000" y="5334000"/>
              <a:ext cx="457200" cy="1588"/>
            </a:xfrm>
            <a:prstGeom prst="line">
              <a:avLst/>
            </a:prstGeom>
            <a:ln>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22479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27051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24003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2552700" y="5371306"/>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a:xfrm rot="5400000">
            <a:off x="3618706" y="5795546"/>
            <a:ext cx="76200" cy="1588"/>
          </a:xfrm>
          <a:prstGeom prst="line">
            <a:avLst/>
          </a:prstGeom>
        </p:spPr>
        <p:style>
          <a:lnRef idx="1">
            <a:schemeClr val="accent1"/>
          </a:lnRef>
          <a:fillRef idx="0">
            <a:schemeClr val="accent1"/>
          </a:fillRef>
          <a:effectRef idx="0">
            <a:schemeClr val="accent1"/>
          </a:effectRef>
          <a:fontRef idx="minor">
            <a:schemeClr val="tx1"/>
          </a:fontRef>
        </p:style>
      </p:cxnSp>
      <p:grpSp>
        <p:nvGrpSpPr>
          <p:cNvPr id="225" name="Group 100"/>
          <p:cNvGrpSpPr/>
          <p:nvPr/>
        </p:nvGrpSpPr>
        <p:grpSpPr>
          <a:xfrm>
            <a:off x="1828800" y="5833646"/>
            <a:ext cx="458788" cy="152400"/>
            <a:chOff x="2285206" y="5334000"/>
            <a:chExt cx="458788" cy="76994"/>
          </a:xfrm>
        </p:grpSpPr>
        <p:cxnSp>
          <p:nvCxnSpPr>
            <p:cNvPr id="51" name="Straight Connector 50"/>
            <p:cNvCxnSpPr/>
            <p:nvPr/>
          </p:nvCxnSpPr>
          <p:spPr>
            <a:xfrm>
              <a:off x="2286000" y="5334000"/>
              <a:ext cx="457200" cy="1588"/>
            </a:xfrm>
            <a:prstGeom prst="line">
              <a:avLst/>
            </a:prstGeom>
            <a:ln>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22479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27051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24003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2552700" y="5371306"/>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56" name="Straight Connector 55"/>
          <p:cNvCxnSpPr/>
          <p:nvPr/>
        </p:nvCxnSpPr>
        <p:spPr>
          <a:xfrm rot="5400000">
            <a:off x="2019300" y="5795546"/>
            <a:ext cx="76200" cy="1588"/>
          </a:xfrm>
          <a:prstGeom prst="line">
            <a:avLst/>
          </a:prstGeom>
        </p:spPr>
        <p:style>
          <a:lnRef idx="1">
            <a:schemeClr val="accent1"/>
          </a:lnRef>
          <a:fillRef idx="0">
            <a:schemeClr val="accent1"/>
          </a:fillRef>
          <a:effectRef idx="0">
            <a:schemeClr val="accent1"/>
          </a:effectRef>
          <a:fontRef idx="minor">
            <a:schemeClr val="tx1"/>
          </a:fontRef>
        </p:style>
      </p:cxnSp>
      <p:grpSp>
        <p:nvGrpSpPr>
          <p:cNvPr id="226" name="Group 108"/>
          <p:cNvGrpSpPr/>
          <p:nvPr/>
        </p:nvGrpSpPr>
        <p:grpSpPr>
          <a:xfrm>
            <a:off x="1065212" y="5833646"/>
            <a:ext cx="458788" cy="152400"/>
            <a:chOff x="2285206" y="5334000"/>
            <a:chExt cx="458788" cy="76994"/>
          </a:xfrm>
        </p:grpSpPr>
        <p:cxnSp>
          <p:nvCxnSpPr>
            <p:cNvPr id="58" name="Straight Connector 57"/>
            <p:cNvCxnSpPr/>
            <p:nvPr/>
          </p:nvCxnSpPr>
          <p:spPr>
            <a:xfrm>
              <a:off x="2286000" y="5334000"/>
              <a:ext cx="457200" cy="1588"/>
            </a:xfrm>
            <a:prstGeom prst="line">
              <a:avLst/>
            </a:prstGeom>
            <a:ln>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22479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27051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a:off x="24003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2552700" y="5371306"/>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63" name="Straight Connector 62"/>
          <p:cNvCxnSpPr/>
          <p:nvPr/>
        </p:nvCxnSpPr>
        <p:spPr>
          <a:xfrm rot="5400000">
            <a:off x="1257300" y="5795546"/>
            <a:ext cx="762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5486400" y="3652999"/>
            <a:ext cx="1066800" cy="990600"/>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smtClean="0">
                <a:solidFill>
                  <a:schemeClr val="tx1"/>
                </a:solidFill>
              </a:rPr>
              <a:t>Informal Hub site</a:t>
            </a:r>
            <a:endParaRPr lang="en-US" sz="1400" dirty="0">
              <a:solidFill>
                <a:schemeClr val="tx1"/>
              </a:solidFill>
            </a:endParaRPr>
          </a:p>
        </p:txBody>
      </p:sp>
      <p:sp>
        <p:nvSpPr>
          <p:cNvPr id="66" name="Oval 65"/>
          <p:cNvSpPr/>
          <p:nvPr/>
        </p:nvSpPr>
        <p:spPr>
          <a:xfrm>
            <a:off x="4800600" y="5215099"/>
            <a:ext cx="304800" cy="3048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Oval 66"/>
          <p:cNvSpPr/>
          <p:nvPr/>
        </p:nvSpPr>
        <p:spPr>
          <a:xfrm>
            <a:off x="5486400" y="5215099"/>
            <a:ext cx="304800" cy="3048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Oval 67"/>
          <p:cNvSpPr/>
          <p:nvPr/>
        </p:nvSpPr>
        <p:spPr>
          <a:xfrm>
            <a:off x="6172200" y="5215099"/>
            <a:ext cx="304800" cy="3048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Oval 68"/>
          <p:cNvSpPr/>
          <p:nvPr/>
        </p:nvSpPr>
        <p:spPr>
          <a:xfrm>
            <a:off x="6934200" y="5215099"/>
            <a:ext cx="304800" cy="3048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Oval 69"/>
          <p:cNvSpPr/>
          <p:nvPr/>
        </p:nvSpPr>
        <p:spPr>
          <a:xfrm>
            <a:off x="45720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Oval 70"/>
          <p:cNvSpPr/>
          <p:nvPr/>
        </p:nvSpPr>
        <p:spPr>
          <a:xfrm>
            <a:off x="47244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Oval 71"/>
          <p:cNvSpPr/>
          <p:nvPr/>
        </p:nvSpPr>
        <p:spPr>
          <a:xfrm>
            <a:off x="48768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Oval 72"/>
          <p:cNvSpPr/>
          <p:nvPr/>
        </p:nvSpPr>
        <p:spPr>
          <a:xfrm>
            <a:off x="50292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Oval 73"/>
          <p:cNvSpPr/>
          <p:nvPr/>
        </p:nvSpPr>
        <p:spPr>
          <a:xfrm>
            <a:off x="53340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Oval 74"/>
          <p:cNvSpPr/>
          <p:nvPr/>
        </p:nvSpPr>
        <p:spPr>
          <a:xfrm>
            <a:off x="54864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Oval 75"/>
          <p:cNvSpPr/>
          <p:nvPr/>
        </p:nvSpPr>
        <p:spPr>
          <a:xfrm>
            <a:off x="56388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Oval 76"/>
          <p:cNvSpPr/>
          <p:nvPr/>
        </p:nvSpPr>
        <p:spPr>
          <a:xfrm>
            <a:off x="57912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Oval 77"/>
          <p:cNvSpPr/>
          <p:nvPr/>
        </p:nvSpPr>
        <p:spPr>
          <a:xfrm>
            <a:off x="60960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Oval 78"/>
          <p:cNvSpPr/>
          <p:nvPr/>
        </p:nvSpPr>
        <p:spPr>
          <a:xfrm>
            <a:off x="62484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Oval 79"/>
          <p:cNvSpPr/>
          <p:nvPr/>
        </p:nvSpPr>
        <p:spPr>
          <a:xfrm>
            <a:off x="64008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Oval 80"/>
          <p:cNvSpPr/>
          <p:nvPr/>
        </p:nvSpPr>
        <p:spPr>
          <a:xfrm>
            <a:off x="65532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Oval 81"/>
          <p:cNvSpPr/>
          <p:nvPr/>
        </p:nvSpPr>
        <p:spPr>
          <a:xfrm>
            <a:off x="69342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Oval 82"/>
          <p:cNvSpPr/>
          <p:nvPr/>
        </p:nvSpPr>
        <p:spPr>
          <a:xfrm>
            <a:off x="70866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Oval 83"/>
          <p:cNvSpPr/>
          <p:nvPr/>
        </p:nvSpPr>
        <p:spPr>
          <a:xfrm>
            <a:off x="72390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Oval 84"/>
          <p:cNvSpPr/>
          <p:nvPr/>
        </p:nvSpPr>
        <p:spPr>
          <a:xfrm>
            <a:off x="7391400" y="6062246"/>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6" name="Straight Arrow Connector 85"/>
          <p:cNvCxnSpPr/>
          <p:nvPr/>
        </p:nvCxnSpPr>
        <p:spPr>
          <a:xfrm>
            <a:off x="6400800" y="4567399"/>
            <a:ext cx="5334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rot="16200000" flipH="1">
            <a:off x="6019800" y="4795999"/>
            <a:ext cx="304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rot="5400000">
            <a:off x="5029200" y="4491199"/>
            <a:ext cx="533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rot="5400000">
            <a:off x="5524500" y="4834099"/>
            <a:ext cx="304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5542589" y="6138446"/>
            <a:ext cx="920124" cy="338554"/>
          </a:xfrm>
          <a:prstGeom prst="rect">
            <a:avLst/>
          </a:prstGeom>
          <a:noFill/>
        </p:spPr>
        <p:txBody>
          <a:bodyPr wrap="none" rtlCol="0">
            <a:spAutoFit/>
          </a:bodyPr>
          <a:lstStyle/>
          <a:p>
            <a:r>
              <a:rPr lang="en-US" sz="1600" dirty="0" smtClean="0"/>
              <a:t>Students</a:t>
            </a:r>
            <a:endParaRPr lang="en-US" sz="1600" dirty="0"/>
          </a:p>
        </p:txBody>
      </p:sp>
      <p:sp>
        <p:nvSpPr>
          <p:cNvPr id="91" name="TextBox 90"/>
          <p:cNvSpPr txBox="1"/>
          <p:nvPr/>
        </p:nvSpPr>
        <p:spPr>
          <a:xfrm>
            <a:off x="5256357" y="5486400"/>
            <a:ext cx="1559081" cy="307777"/>
          </a:xfrm>
          <a:prstGeom prst="rect">
            <a:avLst/>
          </a:prstGeom>
          <a:noFill/>
        </p:spPr>
        <p:txBody>
          <a:bodyPr wrap="none" rtlCol="0">
            <a:spAutoFit/>
          </a:bodyPr>
          <a:lstStyle/>
          <a:p>
            <a:r>
              <a:rPr lang="en-US" sz="1400" dirty="0" smtClean="0"/>
              <a:t>Informal Educators</a:t>
            </a:r>
            <a:endParaRPr lang="en-US" sz="1400" dirty="0"/>
          </a:p>
        </p:txBody>
      </p:sp>
      <p:grpSp>
        <p:nvGrpSpPr>
          <p:cNvPr id="227" name="Group 144"/>
          <p:cNvGrpSpPr/>
          <p:nvPr/>
        </p:nvGrpSpPr>
        <p:grpSpPr>
          <a:xfrm>
            <a:off x="6171406" y="5833646"/>
            <a:ext cx="458788" cy="152400"/>
            <a:chOff x="2285206" y="5334000"/>
            <a:chExt cx="458788" cy="76994"/>
          </a:xfrm>
        </p:grpSpPr>
        <p:cxnSp>
          <p:nvCxnSpPr>
            <p:cNvPr id="93" name="Straight Connector 92"/>
            <p:cNvCxnSpPr/>
            <p:nvPr/>
          </p:nvCxnSpPr>
          <p:spPr>
            <a:xfrm>
              <a:off x="2286000" y="5334000"/>
              <a:ext cx="457200" cy="1588"/>
            </a:xfrm>
            <a:prstGeom prst="line">
              <a:avLst/>
            </a:prstGeom>
            <a:ln>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a:off x="22479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5400000">
              <a:off x="27051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24003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5400000">
              <a:off x="2552700" y="5371306"/>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98" name="Straight Connector 97"/>
          <p:cNvCxnSpPr/>
          <p:nvPr/>
        </p:nvCxnSpPr>
        <p:spPr>
          <a:xfrm rot="5400000">
            <a:off x="6362700" y="5795546"/>
            <a:ext cx="76200" cy="1588"/>
          </a:xfrm>
          <a:prstGeom prst="line">
            <a:avLst/>
          </a:prstGeom>
        </p:spPr>
        <p:style>
          <a:lnRef idx="1">
            <a:schemeClr val="accent1"/>
          </a:lnRef>
          <a:fillRef idx="0">
            <a:schemeClr val="accent1"/>
          </a:fillRef>
          <a:effectRef idx="0">
            <a:schemeClr val="accent1"/>
          </a:effectRef>
          <a:fontRef idx="minor">
            <a:schemeClr val="tx1"/>
          </a:fontRef>
        </p:style>
      </p:cxnSp>
      <p:grpSp>
        <p:nvGrpSpPr>
          <p:cNvPr id="228" name="Group 151"/>
          <p:cNvGrpSpPr/>
          <p:nvPr/>
        </p:nvGrpSpPr>
        <p:grpSpPr>
          <a:xfrm>
            <a:off x="7008812" y="5833646"/>
            <a:ext cx="458788" cy="152400"/>
            <a:chOff x="2285206" y="5334000"/>
            <a:chExt cx="458788" cy="76994"/>
          </a:xfrm>
        </p:grpSpPr>
        <p:cxnSp>
          <p:nvCxnSpPr>
            <p:cNvPr id="100" name="Straight Connector 99"/>
            <p:cNvCxnSpPr/>
            <p:nvPr/>
          </p:nvCxnSpPr>
          <p:spPr>
            <a:xfrm>
              <a:off x="2286000" y="5334000"/>
              <a:ext cx="457200" cy="1588"/>
            </a:xfrm>
            <a:prstGeom prst="line">
              <a:avLst/>
            </a:prstGeom>
            <a:ln>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22479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5400000">
              <a:off x="27051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24003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5400000">
              <a:off x="2552700" y="5371306"/>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105" name="Straight Connector 104"/>
          <p:cNvCxnSpPr/>
          <p:nvPr/>
        </p:nvCxnSpPr>
        <p:spPr>
          <a:xfrm rot="5400000">
            <a:off x="7200106" y="5795546"/>
            <a:ext cx="76200" cy="1588"/>
          </a:xfrm>
          <a:prstGeom prst="line">
            <a:avLst/>
          </a:prstGeom>
        </p:spPr>
        <p:style>
          <a:lnRef idx="1">
            <a:schemeClr val="accent1"/>
          </a:lnRef>
          <a:fillRef idx="0">
            <a:schemeClr val="accent1"/>
          </a:fillRef>
          <a:effectRef idx="0">
            <a:schemeClr val="accent1"/>
          </a:effectRef>
          <a:fontRef idx="minor">
            <a:schemeClr val="tx1"/>
          </a:fontRef>
        </p:style>
      </p:cxnSp>
      <p:grpSp>
        <p:nvGrpSpPr>
          <p:cNvPr id="229" name="Group 158"/>
          <p:cNvGrpSpPr/>
          <p:nvPr/>
        </p:nvGrpSpPr>
        <p:grpSpPr>
          <a:xfrm>
            <a:off x="5410200" y="5833646"/>
            <a:ext cx="458788" cy="152400"/>
            <a:chOff x="2285206" y="5334000"/>
            <a:chExt cx="458788" cy="76994"/>
          </a:xfrm>
        </p:grpSpPr>
        <p:cxnSp>
          <p:nvCxnSpPr>
            <p:cNvPr id="107" name="Straight Connector 106"/>
            <p:cNvCxnSpPr/>
            <p:nvPr/>
          </p:nvCxnSpPr>
          <p:spPr>
            <a:xfrm>
              <a:off x="2286000" y="5334000"/>
              <a:ext cx="457200" cy="1588"/>
            </a:xfrm>
            <a:prstGeom prst="line">
              <a:avLst/>
            </a:prstGeom>
            <a:ln>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22479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5400000">
              <a:off x="27051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24003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5400000">
              <a:off x="2552700" y="5371306"/>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112" name="Straight Connector 111"/>
          <p:cNvCxnSpPr/>
          <p:nvPr/>
        </p:nvCxnSpPr>
        <p:spPr>
          <a:xfrm rot="5400000">
            <a:off x="5600700" y="5795546"/>
            <a:ext cx="76200" cy="1588"/>
          </a:xfrm>
          <a:prstGeom prst="line">
            <a:avLst/>
          </a:prstGeom>
        </p:spPr>
        <p:style>
          <a:lnRef idx="1">
            <a:schemeClr val="accent1"/>
          </a:lnRef>
          <a:fillRef idx="0">
            <a:schemeClr val="accent1"/>
          </a:fillRef>
          <a:effectRef idx="0">
            <a:schemeClr val="accent1"/>
          </a:effectRef>
          <a:fontRef idx="minor">
            <a:schemeClr val="tx1"/>
          </a:fontRef>
        </p:style>
      </p:cxnSp>
      <p:grpSp>
        <p:nvGrpSpPr>
          <p:cNvPr id="230" name="Group 165"/>
          <p:cNvGrpSpPr/>
          <p:nvPr/>
        </p:nvGrpSpPr>
        <p:grpSpPr>
          <a:xfrm>
            <a:off x="4646612" y="5833646"/>
            <a:ext cx="458788" cy="152400"/>
            <a:chOff x="2285206" y="5334000"/>
            <a:chExt cx="458788" cy="76994"/>
          </a:xfrm>
        </p:grpSpPr>
        <p:cxnSp>
          <p:nvCxnSpPr>
            <p:cNvPr id="114" name="Straight Connector 113"/>
            <p:cNvCxnSpPr/>
            <p:nvPr/>
          </p:nvCxnSpPr>
          <p:spPr>
            <a:xfrm>
              <a:off x="2286000" y="5334000"/>
              <a:ext cx="457200" cy="1588"/>
            </a:xfrm>
            <a:prstGeom prst="line">
              <a:avLst/>
            </a:prstGeom>
            <a:ln>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5400000">
              <a:off x="22479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a:off x="27051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5400000">
              <a:off x="2400300" y="5372100"/>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a:off x="2552700" y="5371306"/>
              <a:ext cx="76200" cy="1588"/>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119" name="Straight Connector 118"/>
          <p:cNvCxnSpPr/>
          <p:nvPr/>
        </p:nvCxnSpPr>
        <p:spPr>
          <a:xfrm rot="5400000">
            <a:off x="4838700" y="5795546"/>
            <a:ext cx="762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51" name="Oval 250"/>
          <p:cNvSpPr/>
          <p:nvPr/>
        </p:nvSpPr>
        <p:spPr>
          <a:xfrm>
            <a:off x="1828799" y="1957864"/>
            <a:ext cx="1463040" cy="1044418"/>
          </a:xfrm>
          <a:prstGeom prst="ellips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League for Innovation</a:t>
            </a:r>
            <a:endParaRPr lang="en-US" sz="1400" dirty="0">
              <a:solidFill>
                <a:schemeClr val="tx1"/>
              </a:solidFill>
            </a:endParaRPr>
          </a:p>
        </p:txBody>
      </p:sp>
      <p:sp>
        <p:nvSpPr>
          <p:cNvPr id="254" name="Oval 253"/>
          <p:cNvSpPr/>
          <p:nvPr/>
        </p:nvSpPr>
        <p:spPr>
          <a:xfrm>
            <a:off x="3581400" y="1641634"/>
            <a:ext cx="1373505" cy="1044418"/>
          </a:xfrm>
          <a:prstGeom prst="ellips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Stevens Institute of Tech</a:t>
            </a:r>
            <a:endParaRPr lang="en-US" sz="1400" dirty="0">
              <a:solidFill>
                <a:schemeClr val="tx1"/>
              </a:solidFill>
            </a:endParaRPr>
          </a:p>
        </p:txBody>
      </p:sp>
      <p:sp>
        <p:nvSpPr>
          <p:cNvPr id="255" name="Oval 254"/>
          <p:cNvSpPr/>
          <p:nvPr/>
        </p:nvSpPr>
        <p:spPr>
          <a:xfrm>
            <a:off x="5332094" y="1936909"/>
            <a:ext cx="1373506" cy="1044418"/>
          </a:xfrm>
          <a:prstGeom prst="ellips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NGCP</a:t>
            </a:r>
            <a:endParaRPr lang="en-US" sz="1400" dirty="0">
              <a:solidFill>
                <a:schemeClr val="tx1"/>
              </a:solidFill>
            </a:endParaRPr>
          </a:p>
        </p:txBody>
      </p:sp>
      <p:cxnSp>
        <p:nvCxnSpPr>
          <p:cNvPr id="268" name="Straight Arrow Connector 267"/>
          <p:cNvCxnSpPr/>
          <p:nvPr/>
        </p:nvCxnSpPr>
        <p:spPr>
          <a:xfrm flipV="1">
            <a:off x="3207572" y="2081322"/>
            <a:ext cx="304800" cy="11926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a:off x="5025390" y="2090531"/>
            <a:ext cx="304800" cy="11926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p:nvPr/>
        </p:nvCxnSpPr>
        <p:spPr>
          <a:xfrm rot="5400000">
            <a:off x="2221468" y="3243661"/>
            <a:ext cx="370684"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77" name="Straight Arrow Connector 276"/>
          <p:cNvCxnSpPr/>
          <p:nvPr/>
        </p:nvCxnSpPr>
        <p:spPr>
          <a:xfrm rot="5400000">
            <a:off x="5783819" y="3262711"/>
            <a:ext cx="446883"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p:nvPr/>
        </p:nvCxnSpPr>
        <p:spPr>
          <a:xfrm rot="10800000" flipV="1">
            <a:off x="2815590" y="2628900"/>
            <a:ext cx="952500" cy="8001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80" name="Straight Arrow Connector 279"/>
          <p:cNvCxnSpPr/>
          <p:nvPr/>
        </p:nvCxnSpPr>
        <p:spPr>
          <a:xfrm rot="10800000">
            <a:off x="4758690" y="2647950"/>
            <a:ext cx="952500" cy="8001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7849344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83240"/>
    </mc:Choice>
    <mc:Fallback>
      <p:transition spd="slow" advTm="832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2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2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2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8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7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86"/>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87"/>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88"/>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8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91"/>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7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7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7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75"/>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7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78"/>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79"/>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80"/>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81"/>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82"/>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83"/>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84"/>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85"/>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90"/>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227"/>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98"/>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228"/>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05"/>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229"/>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12"/>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230"/>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19"/>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6" presetClass="entr" presetSubtype="37" fill="hold" grpId="0" nodeType="clickEffect">
                                  <p:stCondLst>
                                    <p:cond delay="0"/>
                                  </p:stCondLst>
                                  <p:childTnLst>
                                    <p:set>
                                      <p:cBhvr>
                                        <p:cTn id="168" dur="1" fill="hold">
                                          <p:stCondLst>
                                            <p:cond delay="0"/>
                                          </p:stCondLst>
                                        </p:cTn>
                                        <p:tgtEl>
                                          <p:spTgt spid="132"/>
                                        </p:tgtEl>
                                        <p:attrNameLst>
                                          <p:attrName>style.visibility</p:attrName>
                                        </p:attrNameLst>
                                      </p:cBhvr>
                                      <p:to>
                                        <p:strVal val="visible"/>
                                      </p:to>
                                    </p:set>
                                    <p:animEffect transition="in" filter="barn(outVertical)">
                                      <p:cBhvr>
                                        <p:cTn id="169" dur="1000"/>
                                        <p:tgtEl>
                                          <p:spTgt spid="132"/>
                                        </p:tgtEl>
                                      </p:cBhvr>
                                    </p:animEffect>
                                  </p:childTnLst>
                                </p:cTn>
                              </p:par>
                              <p:par>
                                <p:cTn id="170" presetID="10" presetClass="exit" presetSubtype="0" fill="hold" grpId="1" nodeType="withEffect">
                                  <p:stCondLst>
                                    <p:cond delay="0"/>
                                  </p:stCondLst>
                                  <p:childTnLst>
                                    <p:animEffect transition="out" filter="fade">
                                      <p:cBhvr>
                                        <p:cTn id="171" dur="1000"/>
                                        <p:tgtEl>
                                          <p:spTgt spid="10"/>
                                        </p:tgtEl>
                                      </p:cBhvr>
                                    </p:animEffect>
                                    <p:set>
                                      <p:cBhvr>
                                        <p:cTn id="172" dur="1" fill="hold">
                                          <p:stCondLst>
                                            <p:cond delay="999"/>
                                          </p:stCondLst>
                                        </p:cTn>
                                        <p:tgtEl>
                                          <p:spTgt spid="10"/>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1000"/>
                                        <p:tgtEl>
                                          <p:spTgt spid="12"/>
                                        </p:tgtEl>
                                      </p:cBhvr>
                                    </p:animEffect>
                                    <p:set>
                                      <p:cBhvr>
                                        <p:cTn id="175" dur="1" fill="hold">
                                          <p:stCondLst>
                                            <p:cond delay="999"/>
                                          </p:stCondLst>
                                        </p:cTn>
                                        <p:tgtEl>
                                          <p:spTgt spid="12"/>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1000"/>
                                        <p:tgtEl>
                                          <p:spTgt spid="13"/>
                                        </p:tgtEl>
                                      </p:cBhvr>
                                    </p:animEffect>
                                    <p:set>
                                      <p:cBhvr>
                                        <p:cTn id="178" dur="1" fill="hold">
                                          <p:stCondLst>
                                            <p:cond delay="999"/>
                                          </p:stCondLst>
                                        </p:cTn>
                                        <p:tgtEl>
                                          <p:spTgt spid="13"/>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1000"/>
                                        <p:tgtEl>
                                          <p:spTgt spid="30"/>
                                        </p:tgtEl>
                                      </p:cBhvr>
                                    </p:animEffect>
                                    <p:set>
                                      <p:cBhvr>
                                        <p:cTn id="181" dur="1" fill="hold">
                                          <p:stCondLst>
                                            <p:cond delay="999"/>
                                          </p:stCondLst>
                                        </p:cTn>
                                        <p:tgtEl>
                                          <p:spTgt spid="30"/>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1000"/>
                                        <p:tgtEl>
                                          <p:spTgt spid="31"/>
                                        </p:tgtEl>
                                      </p:cBhvr>
                                    </p:animEffect>
                                    <p:set>
                                      <p:cBhvr>
                                        <p:cTn id="184" dur="1" fill="hold">
                                          <p:stCondLst>
                                            <p:cond delay="999"/>
                                          </p:stCondLst>
                                        </p:cTn>
                                        <p:tgtEl>
                                          <p:spTgt spid="31"/>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1000"/>
                                        <p:tgtEl>
                                          <p:spTgt spid="32"/>
                                        </p:tgtEl>
                                      </p:cBhvr>
                                    </p:animEffect>
                                    <p:set>
                                      <p:cBhvr>
                                        <p:cTn id="187" dur="1" fill="hold">
                                          <p:stCondLst>
                                            <p:cond delay="999"/>
                                          </p:stCondLst>
                                        </p:cTn>
                                        <p:tgtEl>
                                          <p:spTgt spid="32"/>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1000"/>
                                        <p:tgtEl>
                                          <p:spTgt spid="33"/>
                                        </p:tgtEl>
                                      </p:cBhvr>
                                    </p:animEffect>
                                    <p:set>
                                      <p:cBhvr>
                                        <p:cTn id="190" dur="1" fill="hold">
                                          <p:stCondLst>
                                            <p:cond delay="999"/>
                                          </p:stCondLst>
                                        </p:cTn>
                                        <p:tgtEl>
                                          <p:spTgt spid="33"/>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1000"/>
                                        <p:tgtEl>
                                          <p:spTgt spid="11"/>
                                        </p:tgtEl>
                                      </p:cBhvr>
                                    </p:animEffect>
                                    <p:set>
                                      <p:cBhvr>
                                        <p:cTn id="193" dur="1" fill="hold">
                                          <p:stCondLst>
                                            <p:cond delay="999"/>
                                          </p:stCondLst>
                                        </p:cTn>
                                        <p:tgtEl>
                                          <p:spTgt spid="11"/>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1000"/>
                                        <p:tgtEl>
                                          <p:spTgt spid="35"/>
                                        </p:tgtEl>
                                      </p:cBhvr>
                                    </p:animEffect>
                                    <p:set>
                                      <p:cBhvr>
                                        <p:cTn id="196" dur="1" fill="hold">
                                          <p:stCondLst>
                                            <p:cond delay="999"/>
                                          </p:stCondLst>
                                        </p:cTn>
                                        <p:tgtEl>
                                          <p:spTgt spid="35"/>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1000"/>
                                        <p:tgtEl>
                                          <p:spTgt spid="14"/>
                                        </p:tgtEl>
                                      </p:cBhvr>
                                    </p:animEffect>
                                    <p:set>
                                      <p:cBhvr>
                                        <p:cTn id="199" dur="1" fill="hold">
                                          <p:stCondLst>
                                            <p:cond delay="999"/>
                                          </p:stCondLst>
                                        </p:cTn>
                                        <p:tgtEl>
                                          <p:spTgt spid="14"/>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1000"/>
                                        <p:tgtEl>
                                          <p:spTgt spid="15"/>
                                        </p:tgtEl>
                                      </p:cBhvr>
                                    </p:animEffect>
                                    <p:set>
                                      <p:cBhvr>
                                        <p:cTn id="202" dur="1" fill="hold">
                                          <p:stCondLst>
                                            <p:cond delay="999"/>
                                          </p:stCondLst>
                                        </p:cTn>
                                        <p:tgtEl>
                                          <p:spTgt spid="15"/>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1000"/>
                                        <p:tgtEl>
                                          <p:spTgt spid="16"/>
                                        </p:tgtEl>
                                      </p:cBhvr>
                                    </p:animEffect>
                                    <p:set>
                                      <p:cBhvr>
                                        <p:cTn id="205" dur="1" fill="hold">
                                          <p:stCondLst>
                                            <p:cond delay="999"/>
                                          </p:stCondLst>
                                        </p:cTn>
                                        <p:tgtEl>
                                          <p:spTgt spid="16"/>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1000"/>
                                        <p:tgtEl>
                                          <p:spTgt spid="17"/>
                                        </p:tgtEl>
                                      </p:cBhvr>
                                    </p:animEffect>
                                    <p:set>
                                      <p:cBhvr>
                                        <p:cTn id="208" dur="1" fill="hold">
                                          <p:stCondLst>
                                            <p:cond delay="999"/>
                                          </p:stCondLst>
                                        </p:cTn>
                                        <p:tgtEl>
                                          <p:spTgt spid="17"/>
                                        </p:tgtEl>
                                        <p:attrNameLst>
                                          <p:attrName>style.visibility</p:attrName>
                                        </p:attrNameLst>
                                      </p:cBhvr>
                                      <p:to>
                                        <p:strVal val="hidden"/>
                                      </p:to>
                                    </p:set>
                                  </p:childTnLst>
                                </p:cTn>
                              </p:par>
                              <p:par>
                                <p:cTn id="209" presetID="10" presetClass="exit" presetSubtype="0" fill="hold" grpId="1" nodeType="withEffect">
                                  <p:stCondLst>
                                    <p:cond delay="0"/>
                                  </p:stCondLst>
                                  <p:childTnLst>
                                    <p:animEffect transition="out" filter="fade">
                                      <p:cBhvr>
                                        <p:cTn id="210" dur="1000"/>
                                        <p:tgtEl>
                                          <p:spTgt spid="18"/>
                                        </p:tgtEl>
                                      </p:cBhvr>
                                    </p:animEffect>
                                    <p:set>
                                      <p:cBhvr>
                                        <p:cTn id="211" dur="1" fill="hold">
                                          <p:stCondLst>
                                            <p:cond delay="999"/>
                                          </p:stCondLst>
                                        </p:cTn>
                                        <p:tgtEl>
                                          <p:spTgt spid="18"/>
                                        </p:tgtEl>
                                        <p:attrNameLst>
                                          <p:attrName>style.visibility</p:attrName>
                                        </p:attrNameLst>
                                      </p:cBhvr>
                                      <p:to>
                                        <p:strVal val="hidden"/>
                                      </p:to>
                                    </p:set>
                                  </p:childTnLst>
                                </p:cTn>
                              </p:par>
                              <p:par>
                                <p:cTn id="212" presetID="10" presetClass="exit" presetSubtype="0" fill="hold" grpId="1" nodeType="withEffect">
                                  <p:stCondLst>
                                    <p:cond delay="0"/>
                                  </p:stCondLst>
                                  <p:childTnLst>
                                    <p:animEffect transition="out" filter="fade">
                                      <p:cBhvr>
                                        <p:cTn id="213" dur="1000"/>
                                        <p:tgtEl>
                                          <p:spTgt spid="19"/>
                                        </p:tgtEl>
                                      </p:cBhvr>
                                    </p:animEffect>
                                    <p:set>
                                      <p:cBhvr>
                                        <p:cTn id="214" dur="1" fill="hold">
                                          <p:stCondLst>
                                            <p:cond delay="999"/>
                                          </p:stCondLst>
                                        </p:cTn>
                                        <p:tgtEl>
                                          <p:spTgt spid="19"/>
                                        </p:tgtEl>
                                        <p:attrNameLst>
                                          <p:attrName>style.visibility</p:attrName>
                                        </p:attrNameLst>
                                      </p:cBhvr>
                                      <p:to>
                                        <p:strVal val="hidden"/>
                                      </p:to>
                                    </p:set>
                                  </p:childTnLst>
                                </p:cTn>
                              </p:par>
                              <p:par>
                                <p:cTn id="215" presetID="10" presetClass="exit" presetSubtype="0" fill="hold" grpId="1" nodeType="withEffect">
                                  <p:stCondLst>
                                    <p:cond delay="0"/>
                                  </p:stCondLst>
                                  <p:childTnLst>
                                    <p:animEffect transition="out" filter="fade">
                                      <p:cBhvr>
                                        <p:cTn id="216" dur="1000"/>
                                        <p:tgtEl>
                                          <p:spTgt spid="20"/>
                                        </p:tgtEl>
                                      </p:cBhvr>
                                    </p:animEffect>
                                    <p:set>
                                      <p:cBhvr>
                                        <p:cTn id="217" dur="1" fill="hold">
                                          <p:stCondLst>
                                            <p:cond delay="999"/>
                                          </p:stCondLst>
                                        </p:cTn>
                                        <p:tgtEl>
                                          <p:spTgt spid="20"/>
                                        </p:tgtEl>
                                        <p:attrNameLst>
                                          <p:attrName>style.visibility</p:attrName>
                                        </p:attrNameLst>
                                      </p:cBhvr>
                                      <p:to>
                                        <p:strVal val="hidden"/>
                                      </p:to>
                                    </p:set>
                                  </p:childTnLst>
                                </p:cTn>
                              </p:par>
                              <p:par>
                                <p:cTn id="218" presetID="10" presetClass="exit" presetSubtype="0" fill="hold" grpId="1" nodeType="withEffect">
                                  <p:stCondLst>
                                    <p:cond delay="0"/>
                                  </p:stCondLst>
                                  <p:childTnLst>
                                    <p:animEffect transition="out" filter="fade">
                                      <p:cBhvr>
                                        <p:cTn id="219" dur="1000"/>
                                        <p:tgtEl>
                                          <p:spTgt spid="21"/>
                                        </p:tgtEl>
                                      </p:cBhvr>
                                    </p:animEffect>
                                    <p:set>
                                      <p:cBhvr>
                                        <p:cTn id="220" dur="1" fill="hold">
                                          <p:stCondLst>
                                            <p:cond delay="999"/>
                                          </p:stCondLst>
                                        </p:cTn>
                                        <p:tgtEl>
                                          <p:spTgt spid="21"/>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1000"/>
                                        <p:tgtEl>
                                          <p:spTgt spid="22"/>
                                        </p:tgtEl>
                                      </p:cBhvr>
                                    </p:animEffect>
                                    <p:set>
                                      <p:cBhvr>
                                        <p:cTn id="223" dur="1" fill="hold">
                                          <p:stCondLst>
                                            <p:cond delay="999"/>
                                          </p:stCondLst>
                                        </p:cTn>
                                        <p:tgtEl>
                                          <p:spTgt spid="22"/>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1000"/>
                                        <p:tgtEl>
                                          <p:spTgt spid="23"/>
                                        </p:tgtEl>
                                      </p:cBhvr>
                                    </p:animEffect>
                                    <p:set>
                                      <p:cBhvr>
                                        <p:cTn id="226" dur="1" fill="hold">
                                          <p:stCondLst>
                                            <p:cond delay="999"/>
                                          </p:stCondLst>
                                        </p:cTn>
                                        <p:tgtEl>
                                          <p:spTgt spid="23"/>
                                        </p:tgtEl>
                                        <p:attrNameLst>
                                          <p:attrName>style.visibility</p:attrName>
                                        </p:attrNameLst>
                                      </p:cBhvr>
                                      <p:to>
                                        <p:strVal val="hidden"/>
                                      </p:to>
                                    </p:set>
                                  </p:childTnLst>
                                </p:cTn>
                              </p:par>
                              <p:par>
                                <p:cTn id="227" presetID="10" presetClass="exit" presetSubtype="0" fill="hold" grpId="1" nodeType="withEffect">
                                  <p:stCondLst>
                                    <p:cond delay="0"/>
                                  </p:stCondLst>
                                  <p:childTnLst>
                                    <p:animEffect transition="out" filter="fade">
                                      <p:cBhvr>
                                        <p:cTn id="228" dur="1000"/>
                                        <p:tgtEl>
                                          <p:spTgt spid="24"/>
                                        </p:tgtEl>
                                      </p:cBhvr>
                                    </p:animEffect>
                                    <p:set>
                                      <p:cBhvr>
                                        <p:cTn id="229" dur="1" fill="hold">
                                          <p:stCondLst>
                                            <p:cond delay="999"/>
                                          </p:stCondLst>
                                        </p:cTn>
                                        <p:tgtEl>
                                          <p:spTgt spid="24"/>
                                        </p:tgtEl>
                                        <p:attrNameLst>
                                          <p:attrName>style.visibility</p:attrName>
                                        </p:attrNameLst>
                                      </p:cBhvr>
                                      <p:to>
                                        <p:strVal val="hidden"/>
                                      </p:to>
                                    </p:set>
                                  </p:childTnLst>
                                </p:cTn>
                              </p:par>
                              <p:par>
                                <p:cTn id="230" presetID="10" presetClass="exit" presetSubtype="0" fill="hold" grpId="1" nodeType="withEffect">
                                  <p:stCondLst>
                                    <p:cond delay="0"/>
                                  </p:stCondLst>
                                  <p:childTnLst>
                                    <p:animEffect transition="out" filter="fade">
                                      <p:cBhvr>
                                        <p:cTn id="231" dur="1000"/>
                                        <p:tgtEl>
                                          <p:spTgt spid="25"/>
                                        </p:tgtEl>
                                      </p:cBhvr>
                                    </p:animEffect>
                                    <p:set>
                                      <p:cBhvr>
                                        <p:cTn id="232" dur="1" fill="hold">
                                          <p:stCondLst>
                                            <p:cond delay="999"/>
                                          </p:stCondLst>
                                        </p:cTn>
                                        <p:tgtEl>
                                          <p:spTgt spid="25"/>
                                        </p:tgtEl>
                                        <p:attrNameLst>
                                          <p:attrName>style.visibility</p:attrName>
                                        </p:attrNameLst>
                                      </p:cBhvr>
                                      <p:to>
                                        <p:strVal val="hidden"/>
                                      </p:to>
                                    </p:set>
                                  </p:childTnLst>
                                </p:cTn>
                              </p:par>
                              <p:par>
                                <p:cTn id="233" presetID="10" presetClass="exit" presetSubtype="0" fill="hold" grpId="1" nodeType="withEffect">
                                  <p:stCondLst>
                                    <p:cond delay="0"/>
                                  </p:stCondLst>
                                  <p:childTnLst>
                                    <p:animEffect transition="out" filter="fade">
                                      <p:cBhvr>
                                        <p:cTn id="234" dur="1000"/>
                                        <p:tgtEl>
                                          <p:spTgt spid="26"/>
                                        </p:tgtEl>
                                      </p:cBhvr>
                                    </p:animEffect>
                                    <p:set>
                                      <p:cBhvr>
                                        <p:cTn id="235" dur="1" fill="hold">
                                          <p:stCondLst>
                                            <p:cond delay="999"/>
                                          </p:stCondLst>
                                        </p:cTn>
                                        <p:tgtEl>
                                          <p:spTgt spid="26"/>
                                        </p:tgtEl>
                                        <p:attrNameLst>
                                          <p:attrName>style.visibility</p:attrName>
                                        </p:attrNameLst>
                                      </p:cBhvr>
                                      <p:to>
                                        <p:strVal val="hidden"/>
                                      </p:to>
                                    </p:set>
                                  </p:childTnLst>
                                </p:cTn>
                              </p:par>
                              <p:par>
                                <p:cTn id="236" presetID="10" presetClass="exit" presetSubtype="0" fill="hold" grpId="1" nodeType="withEffect">
                                  <p:stCondLst>
                                    <p:cond delay="0"/>
                                  </p:stCondLst>
                                  <p:childTnLst>
                                    <p:animEffect transition="out" filter="fade">
                                      <p:cBhvr>
                                        <p:cTn id="237" dur="1000"/>
                                        <p:tgtEl>
                                          <p:spTgt spid="27"/>
                                        </p:tgtEl>
                                      </p:cBhvr>
                                    </p:animEffect>
                                    <p:set>
                                      <p:cBhvr>
                                        <p:cTn id="238" dur="1" fill="hold">
                                          <p:stCondLst>
                                            <p:cond delay="999"/>
                                          </p:stCondLst>
                                        </p:cTn>
                                        <p:tgtEl>
                                          <p:spTgt spid="27"/>
                                        </p:tgtEl>
                                        <p:attrNameLst>
                                          <p:attrName>style.visibility</p:attrName>
                                        </p:attrNameLst>
                                      </p:cBhvr>
                                      <p:to>
                                        <p:strVal val="hidden"/>
                                      </p:to>
                                    </p:set>
                                  </p:childTnLst>
                                </p:cTn>
                              </p:par>
                              <p:par>
                                <p:cTn id="239" presetID="10" presetClass="exit" presetSubtype="0" fill="hold" grpId="1" nodeType="withEffect">
                                  <p:stCondLst>
                                    <p:cond delay="0"/>
                                  </p:stCondLst>
                                  <p:childTnLst>
                                    <p:animEffect transition="out" filter="fade">
                                      <p:cBhvr>
                                        <p:cTn id="240" dur="1000"/>
                                        <p:tgtEl>
                                          <p:spTgt spid="28"/>
                                        </p:tgtEl>
                                      </p:cBhvr>
                                    </p:animEffect>
                                    <p:set>
                                      <p:cBhvr>
                                        <p:cTn id="241" dur="1" fill="hold">
                                          <p:stCondLst>
                                            <p:cond delay="999"/>
                                          </p:stCondLst>
                                        </p:cTn>
                                        <p:tgtEl>
                                          <p:spTgt spid="28"/>
                                        </p:tgtEl>
                                        <p:attrNameLst>
                                          <p:attrName>style.visibility</p:attrName>
                                        </p:attrNameLst>
                                      </p:cBhvr>
                                      <p:to>
                                        <p:strVal val="hidden"/>
                                      </p:to>
                                    </p:set>
                                  </p:childTnLst>
                                </p:cTn>
                              </p:par>
                              <p:par>
                                <p:cTn id="242" presetID="10" presetClass="exit" presetSubtype="0" fill="hold" grpId="1" nodeType="withEffect">
                                  <p:stCondLst>
                                    <p:cond delay="0"/>
                                  </p:stCondLst>
                                  <p:childTnLst>
                                    <p:animEffect transition="out" filter="fade">
                                      <p:cBhvr>
                                        <p:cTn id="243" dur="1000"/>
                                        <p:tgtEl>
                                          <p:spTgt spid="29"/>
                                        </p:tgtEl>
                                      </p:cBhvr>
                                    </p:animEffect>
                                    <p:set>
                                      <p:cBhvr>
                                        <p:cTn id="244" dur="1" fill="hold">
                                          <p:stCondLst>
                                            <p:cond delay="999"/>
                                          </p:stCondLst>
                                        </p:cTn>
                                        <p:tgtEl>
                                          <p:spTgt spid="29"/>
                                        </p:tgtEl>
                                        <p:attrNameLst>
                                          <p:attrName>style.visibility</p:attrName>
                                        </p:attrNameLst>
                                      </p:cBhvr>
                                      <p:to>
                                        <p:strVal val="hidden"/>
                                      </p:to>
                                    </p:set>
                                  </p:childTnLst>
                                </p:cTn>
                              </p:par>
                              <p:par>
                                <p:cTn id="245" presetID="10" presetClass="exit" presetSubtype="0" fill="hold" grpId="1" nodeType="withEffect">
                                  <p:stCondLst>
                                    <p:cond delay="0"/>
                                  </p:stCondLst>
                                  <p:childTnLst>
                                    <p:animEffect transition="out" filter="fade">
                                      <p:cBhvr>
                                        <p:cTn id="246" dur="1000"/>
                                        <p:tgtEl>
                                          <p:spTgt spid="34"/>
                                        </p:tgtEl>
                                      </p:cBhvr>
                                    </p:animEffect>
                                    <p:set>
                                      <p:cBhvr>
                                        <p:cTn id="247" dur="1" fill="hold">
                                          <p:stCondLst>
                                            <p:cond delay="999"/>
                                          </p:stCondLst>
                                        </p:cTn>
                                        <p:tgtEl>
                                          <p:spTgt spid="34"/>
                                        </p:tgtEl>
                                        <p:attrNameLst>
                                          <p:attrName>style.visibility</p:attrName>
                                        </p:attrNameLst>
                                      </p:cBhvr>
                                      <p:to>
                                        <p:strVal val="hidden"/>
                                      </p:to>
                                    </p:set>
                                  </p:childTnLst>
                                </p:cTn>
                              </p:par>
                              <p:par>
                                <p:cTn id="248" presetID="10" presetClass="exit" presetSubtype="0" fill="hold" nodeType="withEffect">
                                  <p:stCondLst>
                                    <p:cond delay="0"/>
                                  </p:stCondLst>
                                  <p:childTnLst>
                                    <p:animEffect transition="out" filter="fade">
                                      <p:cBhvr>
                                        <p:cTn id="249" dur="1000"/>
                                        <p:tgtEl>
                                          <p:spTgt spid="3"/>
                                        </p:tgtEl>
                                      </p:cBhvr>
                                    </p:animEffect>
                                    <p:set>
                                      <p:cBhvr>
                                        <p:cTn id="250" dur="1" fill="hold">
                                          <p:stCondLst>
                                            <p:cond delay="999"/>
                                          </p:stCondLst>
                                        </p:cTn>
                                        <p:tgtEl>
                                          <p:spTgt spid="3"/>
                                        </p:tgtEl>
                                        <p:attrNameLst>
                                          <p:attrName>style.visibility</p:attrName>
                                        </p:attrNameLst>
                                      </p:cBhvr>
                                      <p:to>
                                        <p:strVal val="hidden"/>
                                      </p:to>
                                    </p:set>
                                  </p:childTnLst>
                                </p:cTn>
                              </p:par>
                              <p:par>
                                <p:cTn id="251" presetID="10" presetClass="exit" presetSubtype="0" fill="hold" nodeType="withEffect">
                                  <p:stCondLst>
                                    <p:cond delay="0"/>
                                  </p:stCondLst>
                                  <p:childTnLst>
                                    <p:animEffect transition="out" filter="fade">
                                      <p:cBhvr>
                                        <p:cTn id="252" dur="1000"/>
                                        <p:tgtEl>
                                          <p:spTgt spid="42"/>
                                        </p:tgtEl>
                                      </p:cBhvr>
                                    </p:animEffect>
                                    <p:set>
                                      <p:cBhvr>
                                        <p:cTn id="253" dur="1" fill="hold">
                                          <p:stCondLst>
                                            <p:cond delay="999"/>
                                          </p:stCondLst>
                                        </p:cTn>
                                        <p:tgtEl>
                                          <p:spTgt spid="42"/>
                                        </p:tgtEl>
                                        <p:attrNameLst>
                                          <p:attrName>style.visibility</p:attrName>
                                        </p:attrNameLst>
                                      </p:cBhvr>
                                      <p:to>
                                        <p:strVal val="hidden"/>
                                      </p:to>
                                    </p:set>
                                  </p:childTnLst>
                                </p:cTn>
                              </p:par>
                              <p:par>
                                <p:cTn id="254" presetID="10" presetClass="exit" presetSubtype="0" fill="hold" nodeType="withEffect">
                                  <p:stCondLst>
                                    <p:cond delay="0"/>
                                  </p:stCondLst>
                                  <p:childTnLst>
                                    <p:animEffect transition="out" filter="fade">
                                      <p:cBhvr>
                                        <p:cTn id="255" dur="1000"/>
                                        <p:tgtEl>
                                          <p:spTgt spid="224"/>
                                        </p:tgtEl>
                                      </p:cBhvr>
                                    </p:animEffect>
                                    <p:set>
                                      <p:cBhvr>
                                        <p:cTn id="256" dur="1" fill="hold">
                                          <p:stCondLst>
                                            <p:cond delay="999"/>
                                          </p:stCondLst>
                                        </p:cTn>
                                        <p:tgtEl>
                                          <p:spTgt spid="224"/>
                                        </p:tgtEl>
                                        <p:attrNameLst>
                                          <p:attrName>style.visibility</p:attrName>
                                        </p:attrNameLst>
                                      </p:cBhvr>
                                      <p:to>
                                        <p:strVal val="hidden"/>
                                      </p:to>
                                    </p:set>
                                  </p:childTnLst>
                                </p:cTn>
                              </p:par>
                              <p:par>
                                <p:cTn id="257" presetID="10" presetClass="exit" presetSubtype="0" fill="hold" nodeType="withEffect">
                                  <p:stCondLst>
                                    <p:cond delay="0"/>
                                  </p:stCondLst>
                                  <p:childTnLst>
                                    <p:animEffect transition="out" filter="fade">
                                      <p:cBhvr>
                                        <p:cTn id="258" dur="1000"/>
                                        <p:tgtEl>
                                          <p:spTgt spid="49"/>
                                        </p:tgtEl>
                                      </p:cBhvr>
                                    </p:animEffect>
                                    <p:set>
                                      <p:cBhvr>
                                        <p:cTn id="259" dur="1" fill="hold">
                                          <p:stCondLst>
                                            <p:cond delay="999"/>
                                          </p:stCondLst>
                                        </p:cTn>
                                        <p:tgtEl>
                                          <p:spTgt spid="49"/>
                                        </p:tgtEl>
                                        <p:attrNameLst>
                                          <p:attrName>style.visibility</p:attrName>
                                        </p:attrNameLst>
                                      </p:cBhvr>
                                      <p:to>
                                        <p:strVal val="hidden"/>
                                      </p:to>
                                    </p:set>
                                  </p:childTnLst>
                                </p:cTn>
                              </p:par>
                              <p:par>
                                <p:cTn id="260" presetID="10" presetClass="exit" presetSubtype="0" fill="hold" nodeType="withEffect">
                                  <p:stCondLst>
                                    <p:cond delay="0"/>
                                  </p:stCondLst>
                                  <p:childTnLst>
                                    <p:animEffect transition="out" filter="fade">
                                      <p:cBhvr>
                                        <p:cTn id="261" dur="1000"/>
                                        <p:tgtEl>
                                          <p:spTgt spid="225"/>
                                        </p:tgtEl>
                                      </p:cBhvr>
                                    </p:animEffect>
                                    <p:set>
                                      <p:cBhvr>
                                        <p:cTn id="262" dur="1" fill="hold">
                                          <p:stCondLst>
                                            <p:cond delay="999"/>
                                          </p:stCondLst>
                                        </p:cTn>
                                        <p:tgtEl>
                                          <p:spTgt spid="225"/>
                                        </p:tgtEl>
                                        <p:attrNameLst>
                                          <p:attrName>style.visibility</p:attrName>
                                        </p:attrNameLst>
                                      </p:cBhvr>
                                      <p:to>
                                        <p:strVal val="hidden"/>
                                      </p:to>
                                    </p:set>
                                  </p:childTnLst>
                                </p:cTn>
                              </p:par>
                              <p:par>
                                <p:cTn id="263" presetID="10" presetClass="exit" presetSubtype="0" fill="hold" nodeType="withEffect">
                                  <p:stCondLst>
                                    <p:cond delay="0"/>
                                  </p:stCondLst>
                                  <p:childTnLst>
                                    <p:animEffect transition="out" filter="fade">
                                      <p:cBhvr>
                                        <p:cTn id="264" dur="1000"/>
                                        <p:tgtEl>
                                          <p:spTgt spid="56"/>
                                        </p:tgtEl>
                                      </p:cBhvr>
                                    </p:animEffect>
                                    <p:set>
                                      <p:cBhvr>
                                        <p:cTn id="265" dur="1" fill="hold">
                                          <p:stCondLst>
                                            <p:cond delay="999"/>
                                          </p:stCondLst>
                                        </p:cTn>
                                        <p:tgtEl>
                                          <p:spTgt spid="56"/>
                                        </p:tgtEl>
                                        <p:attrNameLst>
                                          <p:attrName>style.visibility</p:attrName>
                                        </p:attrNameLst>
                                      </p:cBhvr>
                                      <p:to>
                                        <p:strVal val="hidden"/>
                                      </p:to>
                                    </p:set>
                                  </p:childTnLst>
                                </p:cTn>
                              </p:par>
                              <p:par>
                                <p:cTn id="266" presetID="10" presetClass="exit" presetSubtype="0" fill="hold" nodeType="withEffect">
                                  <p:stCondLst>
                                    <p:cond delay="0"/>
                                  </p:stCondLst>
                                  <p:childTnLst>
                                    <p:animEffect transition="out" filter="fade">
                                      <p:cBhvr>
                                        <p:cTn id="267" dur="1000"/>
                                        <p:tgtEl>
                                          <p:spTgt spid="226"/>
                                        </p:tgtEl>
                                      </p:cBhvr>
                                    </p:animEffect>
                                    <p:set>
                                      <p:cBhvr>
                                        <p:cTn id="268" dur="1" fill="hold">
                                          <p:stCondLst>
                                            <p:cond delay="999"/>
                                          </p:stCondLst>
                                        </p:cTn>
                                        <p:tgtEl>
                                          <p:spTgt spid="226"/>
                                        </p:tgtEl>
                                        <p:attrNameLst>
                                          <p:attrName>style.visibility</p:attrName>
                                        </p:attrNameLst>
                                      </p:cBhvr>
                                      <p:to>
                                        <p:strVal val="hidden"/>
                                      </p:to>
                                    </p:set>
                                  </p:childTnLst>
                                </p:cTn>
                              </p:par>
                              <p:par>
                                <p:cTn id="269" presetID="10" presetClass="exit" presetSubtype="0" fill="hold" nodeType="withEffect">
                                  <p:stCondLst>
                                    <p:cond delay="0"/>
                                  </p:stCondLst>
                                  <p:childTnLst>
                                    <p:animEffect transition="out" filter="fade">
                                      <p:cBhvr>
                                        <p:cTn id="270" dur="1000"/>
                                        <p:tgtEl>
                                          <p:spTgt spid="63"/>
                                        </p:tgtEl>
                                      </p:cBhvr>
                                    </p:animEffect>
                                    <p:set>
                                      <p:cBhvr>
                                        <p:cTn id="271" dur="1" fill="hold">
                                          <p:stCondLst>
                                            <p:cond delay="999"/>
                                          </p:stCondLst>
                                        </p:cTn>
                                        <p:tgtEl>
                                          <p:spTgt spid="63"/>
                                        </p:tgtEl>
                                        <p:attrNameLst>
                                          <p:attrName>style.visibility</p:attrName>
                                        </p:attrNameLst>
                                      </p:cBhvr>
                                      <p:to>
                                        <p:strVal val="hidden"/>
                                      </p:to>
                                    </p:set>
                                  </p:childTnLst>
                                </p:cTn>
                              </p:par>
                              <p:par>
                                <p:cTn id="272" presetID="10" presetClass="exit" presetSubtype="0" fill="hold" grpId="1" nodeType="withEffect">
                                  <p:stCondLst>
                                    <p:cond delay="0"/>
                                  </p:stCondLst>
                                  <p:childTnLst>
                                    <p:animEffect transition="out" filter="fade">
                                      <p:cBhvr>
                                        <p:cTn id="273" dur="1000"/>
                                        <p:tgtEl>
                                          <p:spTgt spid="66"/>
                                        </p:tgtEl>
                                      </p:cBhvr>
                                    </p:animEffect>
                                    <p:set>
                                      <p:cBhvr>
                                        <p:cTn id="274" dur="1" fill="hold">
                                          <p:stCondLst>
                                            <p:cond delay="999"/>
                                          </p:stCondLst>
                                        </p:cTn>
                                        <p:tgtEl>
                                          <p:spTgt spid="66"/>
                                        </p:tgtEl>
                                        <p:attrNameLst>
                                          <p:attrName>style.visibility</p:attrName>
                                        </p:attrNameLst>
                                      </p:cBhvr>
                                      <p:to>
                                        <p:strVal val="hidden"/>
                                      </p:to>
                                    </p:set>
                                  </p:childTnLst>
                                </p:cTn>
                              </p:par>
                              <p:par>
                                <p:cTn id="275" presetID="10" presetClass="exit" presetSubtype="0" fill="hold" grpId="1" nodeType="withEffect">
                                  <p:stCondLst>
                                    <p:cond delay="0"/>
                                  </p:stCondLst>
                                  <p:childTnLst>
                                    <p:animEffect transition="out" filter="fade">
                                      <p:cBhvr>
                                        <p:cTn id="276" dur="1000"/>
                                        <p:tgtEl>
                                          <p:spTgt spid="67"/>
                                        </p:tgtEl>
                                      </p:cBhvr>
                                    </p:animEffect>
                                    <p:set>
                                      <p:cBhvr>
                                        <p:cTn id="277" dur="1" fill="hold">
                                          <p:stCondLst>
                                            <p:cond delay="999"/>
                                          </p:stCondLst>
                                        </p:cTn>
                                        <p:tgtEl>
                                          <p:spTgt spid="67"/>
                                        </p:tgtEl>
                                        <p:attrNameLst>
                                          <p:attrName>style.visibility</p:attrName>
                                        </p:attrNameLst>
                                      </p:cBhvr>
                                      <p:to>
                                        <p:strVal val="hidden"/>
                                      </p:to>
                                    </p:set>
                                  </p:childTnLst>
                                </p:cTn>
                              </p:par>
                              <p:par>
                                <p:cTn id="278" presetID="10" presetClass="exit" presetSubtype="0" fill="hold" grpId="1" nodeType="withEffect">
                                  <p:stCondLst>
                                    <p:cond delay="0"/>
                                  </p:stCondLst>
                                  <p:childTnLst>
                                    <p:animEffect transition="out" filter="fade">
                                      <p:cBhvr>
                                        <p:cTn id="279" dur="1000"/>
                                        <p:tgtEl>
                                          <p:spTgt spid="68"/>
                                        </p:tgtEl>
                                      </p:cBhvr>
                                    </p:animEffect>
                                    <p:set>
                                      <p:cBhvr>
                                        <p:cTn id="280" dur="1" fill="hold">
                                          <p:stCondLst>
                                            <p:cond delay="999"/>
                                          </p:stCondLst>
                                        </p:cTn>
                                        <p:tgtEl>
                                          <p:spTgt spid="68"/>
                                        </p:tgtEl>
                                        <p:attrNameLst>
                                          <p:attrName>style.visibility</p:attrName>
                                        </p:attrNameLst>
                                      </p:cBhvr>
                                      <p:to>
                                        <p:strVal val="hidden"/>
                                      </p:to>
                                    </p:set>
                                  </p:childTnLst>
                                </p:cTn>
                              </p:par>
                              <p:par>
                                <p:cTn id="281" presetID="10" presetClass="exit" presetSubtype="0" fill="hold" grpId="1" nodeType="withEffect">
                                  <p:stCondLst>
                                    <p:cond delay="0"/>
                                  </p:stCondLst>
                                  <p:childTnLst>
                                    <p:animEffect transition="out" filter="fade">
                                      <p:cBhvr>
                                        <p:cTn id="282" dur="1000"/>
                                        <p:tgtEl>
                                          <p:spTgt spid="69"/>
                                        </p:tgtEl>
                                      </p:cBhvr>
                                    </p:animEffect>
                                    <p:set>
                                      <p:cBhvr>
                                        <p:cTn id="283" dur="1" fill="hold">
                                          <p:stCondLst>
                                            <p:cond delay="999"/>
                                          </p:stCondLst>
                                        </p:cTn>
                                        <p:tgtEl>
                                          <p:spTgt spid="69"/>
                                        </p:tgtEl>
                                        <p:attrNameLst>
                                          <p:attrName>style.visibility</p:attrName>
                                        </p:attrNameLst>
                                      </p:cBhvr>
                                      <p:to>
                                        <p:strVal val="hidden"/>
                                      </p:to>
                                    </p:set>
                                  </p:childTnLst>
                                </p:cTn>
                              </p:par>
                              <p:par>
                                <p:cTn id="284" presetID="10" presetClass="exit" presetSubtype="0" fill="hold" nodeType="withEffect">
                                  <p:stCondLst>
                                    <p:cond delay="0"/>
                                  </p:stCondLst>
                                  <p:childTnLst>
                                    <p:animEffect transition="out" filter="fade">
                                      <p:cBhvr>
                                        <p:cTn id="285" dur="1000"/>
                                        <p:tgtEl>
                                          <p:spTgt spid="86"/>
                                        </p:tgtEl>
                                      </p:cBhvr>
                                    </p:animEffect>
                                    <p:set>
                                      <p:cBhvr>
                                        <p:cTn id="286" dur="1" fill="hold">
                                          <p:stCondLst>
                                            <p:cond delay="999"/>
                                          </p:stCondLst>
                                        </p:cTn>
                                        <p:tgtEl>
                                          <p:spTgt spid="86"/>
                                        </p:tgtEl>
                                        <p:attrNameLst>
                                          <p:attrName>style.visibility</p:attrName>
                                        </p:attrNameLst>
                                      </p:cBhvr>
                                      <p:to>
                                        <p:strVal val="hidden"/>
                                      </p:to>
                                    </p:set>
                                  </p:childTnLst>
                                </p:cTn>
                              </p:par>
                              <p:par>
                                <p:cTn id="287" presetID="10" presetClass="exit" presetSubtype="0" fill="hold" nodeType="withEffect">
                                  <p:stCondLst>
                                    <p:cond delay="0"/>
                                  </p:stCondLst>
                                  <p:childTnLst>
                                    <p:animEffect transition="out" filter="fade">
                                      <p:cBhvr>
                                        <p:cTn id="288" dur="1000"/>
                                        <p:tgtEl>
                                          <p:spTgt spid="87"/>
                                        </p:tgtEl>
                                      </p:cBhvr>
                                    </p:animEffect>
                                    <p:set>
                                      <p:cBhvr>
                                        <p:cTn id="289" dur="1" fill="hold">
                                          <p:stCondLst>
                                            <p:cond delay="999"/>
                                          </p:stCondLst>
                                        </p:cTn>
                                        <p:tgtEl>
                                          <p:spTgt spid="87"/>
                                        </p:tgtEl>
                                        <p:attrNameLst>
                                          <p:attrName>style.visibility</p:attrName>
                                        </p:attrNameLst>
                                      </p:cBhvr>
                                      <p:to>
                                        <p:strVal val="hidden"/>
                                      </p:to>
                                    </p:set>
                                  </p:childTnLst>
                                </p:cTn>
                              </p:par>
                              <p:par>
                                <p:cTn id="290" presetID="10" presetClass="exit" presetSubtype="0" fill="hold" nodeType="withEffect">
                                  <p:stCondLst>
                                    <p:cond delay="0"/>
                                  </p:stCondLst>
                                  <p:childTnLst>
                                    <p:animEffect transition="out" filter="fade">
                                      <p:cBhvr>
                                        <p:cTn id="291" dur="1000"/>
                                        <p:tgtEl>
                                          <p:spTgt spid="88"/>
                                        </p:tgtEl>
                                      </p:cBhvr>
                                    </p:animEffect>
                                    <p:set>
                                      <p:cBhvr>
                                        <p:cTn id="292" dur="1" fill="hold">
                                          <p:stCondLst>
                                            <p:cond delay="999"/>
                                          </p:stCondLst>
                                        </p:cTn>
                                        <p:tgtEl>
                                          <p:spTgt spid="88"/>
                                        </p:tgtEl>
                                        <p:attrNameLst>
                                          <p:attrName>style.visibility</p:attrName>
                                        </p:attrNameLst>
                                      </p:cBhvr>
                                      <p:to>
                                        <p:strVal val="hidden"/>
                                      </p:to>
                                    </p:set>
                                  </p:childTnLst>
                                </p:cTn>
                              </p:par>
                              <p:par>
                                <p:cTn id="293" presetID="10" presetClass="exit" presetSubtype="0" fill="hold" nodeType="withEffect">
                                  <p:stCondLst>
                                    <p:cond delay="0"/>
                                  </p:stCondLst>
                                  <p:childTnLst>
                                    <p:animEffect transition="out" filter="fade">
                                      <p:cBhvr>
                                        <p:cTn id="294" dur="1000"/>
                                        <p:tgtEl>
                                          <p:spTgt spid="89"/>
                                        </p:tgtEl>
                                      </p:cBhvr>
                                    </p:animEffect>
                                    <p:set>
                                      <p:cBhvr>
                                        <p:cTn id="295" dur="1" fill="hold">
                                          <p:stCondLst>
                                            <p:cond delay="999"/>
                                          </p:stCondLst>
                                        </p:cTn>
                                        <p:tgtEl>
                                          <p:spTgt spid="89"/>
                                        </p:tgtEl>
                                        <p:attrNameLst>
                                          <p:attrName>style.visibility</p:attrName>
                                        </p:attrNameLst>
                                      </p:cBhvr>
                                      <p:to>
                                        <p:strVal val="hidden"/>
                                      </p:to>
                                    </p:set>
                                  </p:childTnLst>
                                </p:cTn>
                              </p:par>
                              <p:par>
                                <p:cTn id="296" presetID="10" presetClass="exit" presetSubtype="0" fill="hold" grpId="1" nodeType="withEffect">
                                  <p:stCondLst>
                                    <p:cond delay="0"/>
                                  </p:stCondLst>
                                  <p:childTnLst>
                                    <p:animEffect transition="out" filter="fade">
                                      <p:cBhvr>
                                        <p:cTn id="297" dur="1000"/>
                                        <p:tgtEl>
                                          <p:spTgt spid="91"/>
                                        </p:tgtEl>
                                      </p:cBhvr>
                                    </p:animEffect>
                                    <p:set>
                                      <p:cBhvr>
                                        <p:cTn id="298" dur="1" fill="hold">
                                          <p:stCondLst>
                                            <p:cond delay="999"/>
                                          </p:stCondLst>
                                        </p:cTn>
                                        <p:tgtEl>
                                          <p:spTgt spid="91"/>
                                        </p:tgtEl>
                                        <p:attrNameLst>
                                          <p:attrName>style.visibility</p:attrName>
                                        </p:attrNameLst>
                                      </p:cBhvr>
                                      <p:to>
                                        <p:strVal val="hidden"/>
                                      </p:to>
                                    </p:set>
                                  </p:childTnLst>
                                </p:cTn>
                              </p:par>
                              <p:par>
                                <p:cTn id="299" presetID="10" presetClass="exit" presetSubtype="0" fill="hold" grpId="1" nodeType="withEffect">
                                  <p:stCondLst>
                                    <p:cond delay="0"/>
                                  </p:stCondLst>
                                  <p:childTnLst>
                                    <p:animEffect transition="out" filter="fade">
                                      <p:cBhvr>
                                        <p:cTn id="300" dur="1000"/>
                                        <p:tgtEl>
                                          <p:spTgt spid="70"/>
                                        </p:tgtEl>
                                      </p:cBhvr>
                                    </p:animEffect>
                                    <p:set>
                                      <p:cBhvr>
                                        <p:cTn id="301" dur="1" fill="hold">
                                          <p:stCondLst>
                                            <p:cond delay="999"/>
                                          </p:stCondLst>
                                        </p:cTn>
                                        <p:tgtEl>
                                          <p:spTgt spid="70"/>
                                        </p:tgtEl>
                                        <p:attrNameLst>
                                          <p:attrName>style.visibility</p:attrName>
                                        </p:attrNameLst>
                                      </p:cBhvr>
                                      <p:to>
                                        <p:strVal val="hidden"/>
                                      </p:to>
                                    </p:set>
                                  </p:childTnLst>
                                </p:cTn>
                              </p:par>
                              <p:par>
                                <p:cTn id="302" presetID="10" presetClass="exit" presetSubtype="0" fill="hold" grpId="1" nodeType="withEffect">
                                  <p:stCondLst>
                                    <p:cond delay="0"/>
                                  </p:stCondLst>
                                  <p:childTnLst>
                                    <p:animEffect transition="out" filter="fade">
                                      <p:cBhvr>
                                        <p:cTn id="303" dur="1000"/>
                                        <p:tgtEl>
                                          <p:spTgt spid="71"/>
                                        </p:tgtEl>
                                      </p:cBhvr>
                                    </p:animEffect>
                                    <p:set>
                                      <p:cBhvr>
                                        <p:cTn id="304" dur="1" fill="hold">
                                          <p:stCondLst>
                                            <p:cond delay="999"/>
                                          </p:stCondLst>
                                        </p:cTn>
                                        <p:tgtEl>
                                          <p:spTgt spid="71"/>
                                        </p:tgtEl>
                                        <p:attrNameLst>
                                          <p:attrName>style.visibility</p:attrName>
                                        </p:attrNameLst>
                                      </p:cBhvr>
                                      <p:to>
                                        <p:strVal val="hidden"/>
                                      </p:to>
                                    </p:set>
                                  </p:childTnLst>
                                </p:cTn>
                              </p:par>
                              <p:par>
                                <p:cTn id="305" presetID="10" presetClass="exit" presetSubtype="0" fill="hold" grpId="1" nodeType="withEffect">
                                  <p:stCondLst>
                                    <p:cond delay="0"/>
                                  </p:stCondLst>
                                  <p:childTnLst>
                                    <p:animEffect transition="out" filter="fade">
                                      <p:cBhvr>
                                        <p:cTn id="306" dur="1000"/>
                                        <p:tgtEl>
                                          <p:spTgt spid="72"/>
                                        </p:tgtEl>
                                      </p:cBhvr>
                                    </p:animEffect>
                                    <p:set>
                                      <p:cBhvr>
                                        <p:cTn id="307" dur="1" fill="hold">
                                          <p:stCondLst>
                                            <p:cond delay="999"/>
                                          </p:stCondLst>
                                        </p:cTn>
                                        <p:tgtEl>
                                          <p:spTgt spid="72"/>
                                        </p:tgtEl>
                                        <p:attrNameLst>
                                          <p:attrName>style.visibility</p:attrName>
                                        </p:attrNameLst>
                                      </p:cBhvr>
                                      <p:to>
                                        <p:strVal val="hidden"/>
                                      </p:to>
                                    </p:set>
                                  </p:childTnLst>
                                </p:cTn>
                              </p:par>
                              <p:par>
                                <p:cTn id="308" presetID="10" presetClass="exit" presetSubtype="0" fill="hold" grpId="1" nodeType="withEffect">
                                  <p:stCondLst>
                                    <p:cond delay="0"/>
                                  </p:stCondLst>
                                  <p:childTnLst>
                                    <p:animEffect transition="out" filter="fade">
                                      <p:cBhvr>
                                        <p:cTn id="309" dur="1000"/>
                                        <p:tgtEl>
                                          <p:spTgt spid="73"/>
                                        </p:tgtEl>
                                      </p:cBhvr>
                                    </p:animEffect>
                                    <p:set>
                                      <p:cBhvr>
                                        <p:cTn id="310" dur="1" fill="hold">
                                          <p:stCondLst>
                                            <p:cond delay="999"/>
                                          </p:stCondLst>
                                        </p:cTn>
                                        <p:tgtEl>
                                          <p:spTgt spid="73"/>
                                        </p:tgtEl>
                                        <p:attrNameLst>
                                          <p:attrName>style.visibility</p:attrName>
                                        </p:attrNameLst>
                                      </p:cBhvr>
                                      <p:to>
                                        <p:strVal val="hidden"/>
                                      </p:to>
                                    </p:set>
                                  </p:childTnLst>
                                </p:cTn>
                              </p:par>
                              <p:par>
                                <p:cTn id="311" presetID="10" presetClass="exit" presetSubtype="0" fill="hold" grpId="1" nodeType="withEffect">
                                  <p:stCondLst>
                                    <p:cond delay="0"/>
                                  </p:stCondLst>
                                  <p:childTnLst>
                                    <p:animEffect transition="out" filter="fade">
                                      <p:cBhvr>
                                        <p:cTn id="312" dur="1000"/>
                                        <p:tgtEl>
                                          <p:spTgt spid="74"/>
                                        </p:tgtEl>
                                      </p:cBhvr>
                                    </p:animEffect>
                                    <p:set>
                                      <p:cBhvr>
                                        <p:cTn id="313" dur="1" fill="hold">
                                          <p:stCondLst>
                                            <p:cond delay="999"/>
                                          </p:stCondLst>
                                        </p:cTn>
                                        <p:tgtEl>
                                          <p:spTgt spid="74"/>
                                        </p:tgtEl>
                                        <p:attrNameLst>
                                          <p:attrName>style.visibility</p:attrName>
                                        </p:attrNameLst>
                                      </p:cBhvr>
                                      <p:to>
                                        <p:strVal val="hidden"/>
                                      </p:to>
                                    </p:set>
                                  </p:childTnLst>
                                </p:cTn>
                              </p:par>
                              <p:par>
                                <p:cTn id="314" presetID="10" presetClass="exit" presetSubtype="0" fill="hold" grpId="1" nodeType="withEffect">
                                  <p:stCondLst>
                                    <p:cond delay="0"/>
                                  </p:stCondLst>
                                  <p:childTnLst>
                                    <p:animEffect transition="out" filter="fade">
                                      <p:cBhvr>
                                        <p:cTn id="315" dur="1000"/>
                                        <p:tgtEl>
                                          <p:spTgt spid="75"/>
                                        </p:tgtEl>
                                      </p:cBhvr>
                                    </p:animEffect>
                                    <p:set>
                                      <p:cBhvr>
                                        <p:cTn id="316" dur="1" fill="hold">
                                          <p:stCondLst>
                                            <p:cond delay="999"/>
                                          </p:stCondLst>
                                        </p:cTn>
                                        <p:tgtEl>
                                          <p:spTgt spid="75"/>
                                        </p:tgtEl>
                                        <p:attrNameLst>
                                          <p:attrName>style.visibility</p:attrName>
                                        </p:attrNameLst>
                                      </p:cBhvr>
                                      <p:to>
                                        <p:strVal val="hidden"/>
                                      </p:to>
                                    </p:set>
                                  </p:childTnLst>
                                </p:cTn>
                              </p:par>
                              <p:par>
                                <p:cTn id="317" presetID="10" presetClass="exit" presetSubtype="0" fill="hold" grpId="1" nodeType="withEffect">
                                  <p:stCondLst>
                                    <p:cond delay="0"/>
                                  </p:stCondLst>
                                  <p:childTnLst>
                                    <p:animEffect transition="out" filter="fade">
                                      <p:cBhvr>
                                        <p:cTn id="318" dur="1000"/>
                                        <p:tgtEl>
                                          <p:spTgt spid="76"/>
                                        </p:tgtEl>
                                      </p:cBhvr>
                                    </p:animEffect>
                                    <p:set>
                                      <p:cBhvr>
                                        <p:cTn id="319" dur="1" fill="hold">
                                          <p:stCondLst>
                                            <p:cond delay="999"/>
                                          </p:stCondLst>
                                        </p:cTn>
                                        <p:tgtEl>
                                          <p:spTgt spid="76"/>
                                        </p:tgtEl>
                                        <p:attrNameLst>
                                          <p:attrName>style.visibility</p:attrName>
                                        </p:attrNameLst>
                                      </p:cBhvr>
                                      <p:to>
                                        <p:strVal val="hidden"/>
                                      </p:to>
                                    </p:set>
                                  </p:childTnLst>
                                </p:cTn>
                              </p:par>
                              <p:par>
                                <p:cTn id="320" presetID="10" presetClass="exit" presetSubtype="0" fill="hold" grpId="1" nodeType="withEffect">
                                  <p:stCondLst>
                                    <p:cond delay="0"/>
                                  </p:stCondLst>
                                  <p:childTnLst>
                                    <p:animEffect transition="out" filter="fade">
                                      <p:cBhvr>
                                        <p:cTn id="321" dur="1000"/>
                                        <p:tgtEl>
                                          <p:spTgt spid="77"/>
                                        </p:tgtEl>
                                      </p:cBhvr>
                                    </p:animEffect>
                                    <p:set>
                                      <p:cBhvr>
                                        <p:cTn id="322" dur="1" fill="hold">
                                          <p:stCondLst>
                                            <p:cond delay="999"/>
                                          </p:stCondLst>
                                        </p:cTn>
                                        <p:tgtEl>
                                          <p:spTgt spid="77"/>
                                        </p:tgtEl>
                                        <p:attrNameLst>
                                          <p:attrName>style.visibility</p:attrName>
                                        </p:attrNameLst>
                                      </p:cBhvr>
                                      <p:to>
                                        <p:strVal val="hidden"/>
                                      </p:to>
                                    </p:set>
                                  </p:childTnLst>
                                </p:cTn>
                              </p:par>
                              <p:par>
                                <p:cTn id="323" presetID="10" presetClass="exit" presetSubtype="0" fill="hold" grpId="1" nodeType="withEffect">
                                  <p:stCondLst>
                                    <p:cond delay="0"/>
                                  </p:stCondLst>
                                  <p:childTnLst>
                                    <p:animEffect transition="out" filter="fade">
                                      <p:cBhvr>
                                        <p:cTn id="324" dur="1000"/>
                                        <p:tgtEl>
                                          <p:spTgt spid="78"/>
                                        </p:tgtEl>
                                      </p:cBhvr>
                                    </p:animEffect>
                                    <p:set>
                                      <p:cBhvr>
                                        <p:cTn id="325" dur="1" fill="hold">
                                          <p:stCondLst>
                                            <p:cond delay="999"/>
                                          </p:stCondLst>
                                        </p:cTn>
                                        <p:tgtEl>
                                          <p:spTgt spid="78"/>
                                        </p:tgtEl>
                                        <p:attrNameLst>
                                          <p:attrName>style.visibility</p:attrName>
                                        </p:attrNameLst>
                                      </p:cBhvr>
                                      <p:to>
                                        <p:strVal val="hidden"/>
                                      </p:to>
                                    </p:set>
                                  </p:childTnLst>
                                </p:cTn>
                              </p:par>
                              <p:par>
                                <p:cTn id="326" presetID="10" presetClass="exit" presetSubtype="0" fill="hold" grpId="1" nodeType="withEffect">
                                  <p:stCondLst>
                                    <p:cond delay="0"/>
                                  </p:stCondLst>
                                  <p:childTnLst>
                                    <p:animEffect transition="out" filter="fade">
                                      <p:cBhvr>
                                        <p:cTn id="327" dur="1000"/>
                                        <p:tgtEl>
                                          <p:spTgt spid="79"/>
                                        </p:tgtEl>
                                      </p:cBhvr>
                                    </p:animEffect>
                                    <p:set>
                                      <p:cBhvr>
                                        <p:cTn id="328" dur="1" fill="hold">
                                          <p:stCondLst>
                                            <p:cond delay="999"/>
                                          </p:stCondLst>
                                        </p:cTn>
                                        <p:tgtEl>
                                          <p:spTgt spid="79"/>
                                        </p:tgtEl>
                                        <p:attrNameLst>
                                          <p:attrName>style.visibility</p:attrName>
                                        </p:attrNameLst>
                                      </p:cBhvr>
                                      <p:to>
                                        <p:strVal val="hidden"/>
                                      </p:to>
                                    </p:set>
                                  </p:childTnLst>
                                </p:cTn>
                              </p:par>
                              <p:par>
                                <p:cTn id="329" presetID="10" presetClass="exit" presetSubtype="0" fill="hold" grpId="1" nodeType="withEffect">
                                  <p:stCondLst>
                                    <p:cond delay="0"/>
                                  </p:stCondLst>
                                  <p:childTnLst>
                                    <p:animEffect transition="out" filter="fade">
                                      <p:cBhvr>
                                        <p:cTn id="330" dur="1000"/>
                                        <p:tgtEl>
                                          <p:spTgt spid="80"/>
                                        </p:tgtEl>
                                      </p:cBhvr>
                                    </p:animEffect>
                                    <p:set>
                                      <p:cBhvr>
                                        <p:cTn id="331" dur="1" fill="hold">
                                          <p:stCondLst>
                                            <p:cond delay="999"/>
                                          </p:stCondLst>
                                        </p:cTn>
                                        <p:tgtEl>
                                          <p:spTgt spid="80"/>
                                        </p:tgtEl>
                                        <p:attrNameLst>
                                          <p:attrName>style.visibility</p:attrName>
                                        </p:attrNameLst>
                                      </p:cBhvr>
                                      <p:to>
                                        <p:strVal val="hidden"/>
                                      </p:to>
                                    </p:set>
                                  </p:childTnLst>
                                </p:cTn>
                              </p:par>
                              <p:par>
                                <p:cTn id="332" presetID="10" presetClass="exit" presetSubtype="0" fill="hold" grpId="1" nodeType="withEffect">
                                  <p:stCondLst>
                                    <p:cond delay="0"/>
                                  </p:stCondLst>
                                  <p:childTnLst>
                                    <p:animEffect transition="out" filter="fade">
                                      <p:cBhvr>
                                        <p:cTn id="333" dur="1000"/>
                                        <p:tgtEl>
                                          <p:spTgt spid="81"/>
                                        </p:tgtEl>
                                      </p:cBhvr>
                                    </p:animEffect>
                                    <p:set>
                                      <p:cBhvr>
                                        <p:cTn id="334" dur="1" fill="hold">
                                          <p:stCondLst>
                                            <p:cond delay="999"/>
                                          </p:stCondLst>
                                        </p:cTn>
                                        <p:tgtEl>
                                          <p:spTgt spid="81"/>
                                        </p:tgtEl>
                                        <p:attrNameLst>
                                          <p:attrName>style.visibility</p:attrName>
                                        </p:attrNameLst>
                                      </p:cBhvr>
                                      <p:to>
                                        <p:strVal val="hidden"/>
                                      </p:to>
                                    </p:set>
                                  </p:childTnLst>
                                </p:cTn>
                              </p:par>
                              <p:par>
                                <p:cTn id="335" presetID="10" presetClass="exit" presetSubtype="0" fill="hold" grpId="1" nodeType="withEffect">
                                  <p:stCondLst>
                                    <p:cond delay="0"/>
                                  </p:stCondLst>
                                  <p:childTnLst>
                                    <p:animEffect transition="out" filter="fade">
                                      <p:cBhvr>
                                        <p:cTn id="336" dur="1000"/>
                                        <p:tgtEl>
                                          <p:spTgt spid="82"/>
                                        </p:tgtEl>
                                      </p:cBhvr>
                                    </p:animEffect>
                                    <p:set>
                                      <p:cBhvr>
                                        <p:cTn id="337" dur="1" fill="hold">
                                          <p:stCondLst>
                                            <p:cond delay="999"/>
                                          </p:stCondLst>
                                        </p:cTn>
                                        <p:tgtEl>
                                          <p:spTgt spid="82"/>
                                        </p:tgtEl>
                                        <p:attrNameLst>
                                          <p:attrName>style.visibility</p:attrName>
                                        </p:attrNameLst>
                                      </p:cBhvr>
                                      <p:to>
                                        <p:strVal val="hidden"/>
                                      </p:to>
                                    </p:set>
                                  </p:childTnLst>
                                </p:cTn>
                              </p:par>
                              <p:par>
                                <p:cTn id="338" presetID="10" presetClass="exit" presetSubtype="0" fill="hold" grpId="1" nodeType="withEffect">
                                  <p:stCondLst>
                                    <p:cond delay="0"/>
                                  </p:stCondLst>
                                  <p:childTnLst>
                                    <p:animEffect transition="out" filter="fade">
                                      <p:cBhvr>
                                        <p:cTn id="339" dur="1000"/>
                                        <p:tgtEl>
                                          <p:spTgt spid="83"/>
                                        </p:tgtEl>
                                      </p:cBhvr>
                                    </p:animEffect>
                                    <p:set>
                                      <p:cBhvr>
                                        <p:cTn id="340" dur="1" fill="hold">
                                          <p:stCondLst>
                                            <p:cond delay="999"/>
                                          </p:stCondLst>
                                        </p:cTn>
                                        <p:tgtEl>
                                          <p:spTgt spid="83"/>
                                        </p:tgtEl>
                                        <p:attrNameLst>
                                          <p:attrName>style.visibility</p:attrName>
                                        </p:attrNameLst>
                                      </p:cBhvr>
                                      <p:to>
                                        <p:strVal val="hidden"/>
                                      </p:to>
                                    </p:set>
                                  </p:childTnLst>
                                </p:cTn>
                              </p:par>
                              <p:par>
                                <p:cTn id="341" presetID="10" presetClass="exit" presetSubtype="0" fill="hold" grpId="1" nodeType="withEffect">
                                  <p:stCondLst>
                                    <p:cond delay="0"/>
                                  </p:stCondLst>
                                  <p:childTnLst>
                                    <p:animEffect transition="out" filter="fade">
                                      <p:cBhvr>
                                        <p:cTn id="342" dur="1000"/>
                                        <p:tgtEl>
                                          <p:spTgt spid="84"/>
                                        </p:tgtEl>
                                      </p:cBhvr>
                                    </p:animEffect>
                                    <p:set>
                                      <p:cBhvr>
                                        <p:cTn id="343" dur="1" fill="hold">
                                          <p:stCondLst>
                                            <p:cond delay="999"/>
                                          </p:stCondLst>
                                        </p:cTn>
                                        <p:tgtEl>
                                          <p:spTgt spid="84"/>
                                        </p:tgtEl>
                                        <p:attrNameLst>
                                          <p:attrName>style.visibility</p:attrName>
                                        </p:attrNameLst>
                                      </p:cBhvr>
                                      <p:to>
                                        <p:strVal val="hidden"/>
                                      </p:to>
                                    </p:set>
                                  </p:childTnLst>
                                </p:cTn>
                              </p:par>
                              <p:par>
                                <p:cTn id="344" presetID="10" presetClass="exit" presetSubtype="0" fill="hold" grpId="1" nodeType="withEffect">
                                  <p:stCondLst>
                                    <p:cond delay="0"/>
                                  </p:stCondLst>
                                  <p:childTnLst>
                                    <p:animEffect transition="out" filter="fade">
                                      <p:cBhvr>
                                        <p:cTn id="345" dur="1000"/>
                                        <p:tgtEl>
                                          <p:spTgt spid="85"/>
                                        </p:tgtEl>
                                      </p:cBhvr>
                                    </p:animEffect>
                                    <p:set>
                                      <p:cBhvr>
                                        <p:cTn id="346" dur="1" fill="hold">
                                          <p:stCondLst>
                                            <p:cond delay="999"/>
                                          </p:stCondLst>
                                        </p:cTn>
                                        <p:tgtEl>
                                          <p:spTgt spid="85"/>
                                        </p:tgtEl>
                                        <p:attrNameLst>
                                          <p:attrName>style.visibility</p:attrName>
                                        </p:attrNameLst>
                                      </p:cBhvr>
                                      <p:to>
                                        <p:strVal val="hidden"/>
                                      </p:to>
                                    </p:set>
                                  </p:childTnLst>
                                </p:cTn>
                              </p:par>
                              <p:par>
                                <p:cTn id="347" presetID="10" presetClass="exit" presetSubtype="0" fill="hold" grpId="1" nodeType="withEffect">
                                  <p:stCondLst>
                                    <p:cond delay="0"/>
                                  </p:stCondLst>
                                  <p:childTnLst>
                                    <p:animEffect transition="out" filter="fade">
                                      <p:cBhvr>
                                        <p:cTn id="348" dur="1000"/>
                                        <p:tgtEl>
                                          <p:spTgt spid="90"/>
                                        </p:tgtEl>
                                      </p:cBhvr>
                                    </p:animEffect>
                                    <p:set>
                                      <p:cBhvr>
                                        <p:cTn id="349" dur="1" fill="hold">
                                          <p:stCondLst>
                                            <p:cond delay="999"/>
                                          </p:stCondLst>
                                        </p:cTn>
                                        <p:tgtEl>
                                          <p:spTgt spid="90"/>
                                        </p:tgtEl>
                                        <p:attrNameLst>
                                          <p:attrName>style.visibility</p:attrName>
                                        </p:attrNameLst>
                                      </p:cBhvr>
                                      <p:to>
                                        <p:strVal val="hidden"/>
                                      </p:to>
                                    </p:set>
                                  </p:childTnLst>
                                </p:cTn>
                              </p:par>
                              <p:par>
                                <p:cTn id="350" presetID="10" presetClass="exit" presetSubtype="0" fill="hold" nodeType="withEffect">
                                  <p:stCondLst>
                                    <p:cond delay="0"/>
                                  </p:stCondLst>
                                  <p:childTnLst>
                                    <p:animEffect transition="out" filter="fade">
                                      <p:cBhvr>
                                        <p:cTn id="351" dur="1000"/>
                                        <p:tgtEl>
                                          <p:spTgt spid="227"/>
                                        </p:tgtEl>
                                      </p:cBhvr>
                                    </p:animEffect>
                                    <p:set>
                                      <p:cBhvr>
                                        <p:cTn id="352" dur="1" fill="hold">
                                          <p:stCondLst>
                                            <p:cond delay="999"/>
                                          </p:stCondLst>
                                        </p:cTn>
                                        <p:tgtEl>
                                          <p:spTgt spid="227"/>
                                        </p:tgtEl>
                                        <p:attrNameLst>
                                          <p:attrName>style.visibility</p:attrName>
                                        </p:attrNameLst>
                                      </p:cBhvr>
                                      <p:to>
                                        <p:strVal val="hidden"/>
                                      </p:to>
                                    </p:set>
                                  </p:childTnLst>
                                </p:cTn>
                              </p:par>
                              <p:par>
                                <p:cTn id="353" presetID="10" presetClass="exit" presetSubtype="0" fill="hold" nodeType="withEffect">
                                  <p:stCondLst>
                                    <p:cond delay="0"/>
                                  </p:stCondLst>
                                  <p:childTnLst>
                                    <p:animEffect transition="out" filter="fade">
                                      <p:cBhvr>
                                        <p:cTn id="354" dur="1000"/>
                                        <p:tgtEl>
                                          <p:spTgt spid="98"/>
                                        </p:tgtEl>
                                      </p:cBhvr>
                                    </p:animEffect>
                                    <p:set>
                                      <p:cBhvr>
                                        <p:cTn id="355" dur="1" fill="hold">
                                          <p:stCondLst>
                                            <p:cond delay="999"/>
                                          </p:stCondLst>
                                        </p:cTn>
                                        <p:tgtEl>
                                          <p:spTgt spid="98"/>
                                        </p:tgtEl>
                                        <p:attrNameLst>
                                          <p:attrName>style.visibility</p:attrName>
                                        </p:attrNameLst>
                                      </p:cBhvr>
                                      <p:to>
                                        <p:strVal val="hidden"/>
                                      </p:to>
                                    </p:set>
                                  </p:childTnLst>
                                </p:cTn>
                              </p:par>
                              <p:par>
                                <p:cTn id="356" presetID="10" presetClass="exit" presetSubtype="0" fill="hold" nodeType="withEffect">
                                  <p:stCondLst>
                                    <p:cond delay="0"/>
                                  </p:stCondLst>
                                  <p:childTnLst>
                                    <p:animEffect transition="out" filter="fade">
                                      <p:cBhvr>
                                        <p:cTn id="357" dur="1000"/>
                                        <p:tgtEl>
                                          <p:spTgt spid="228"/>
                                        </p:tgtEl>
                                      </p:cBhvr>
                                    </p:animEffect>
                                    <p:set>
                                      <p:cBhvr>
                                        <p:cTn id="358" dur="1" fill="hold">
                                          <p:stCondLst>
                                            <p:cond delay="999"/>
                                          </p:stCondLst>
                                        </p:cTn>
                                        <p:tgtEl>
                                          <p:spTgt spid="228"/>
                                        </p:tgtEl>
                                        <p:attrNameLst>
                                          <p:attrName>style.visibility</p:attrName>
                                        </p:attrNameLst>
                                      </p:cBhvr>
                                      <p:to>
                                        <p:strVal val="hidden"/>
                                      </p:to>
                                    </p:set>
                                  </p:childTnLst>
                                </p:cTn>
                              </p:par>
                              <p:par>
                                <p:cTn id="359" presetID="10" presetClass="exit" presetSubtype="0" fill="hold" nodeType="withEffect">
                                  <p:stCondLst>
                                    <p:cond delay="0"/>
                                  </p:stCondLst>
                                  <p:childTnLst>
                                    <p:animEffect transition="out" filter="fade">
                                      <p:cBhvr>
                                        <p:cTn id="360" dur="1000"/>
                                        <p:tgtEl>
                                          <p:spTgt spid="105"/>
                                        </p:tgtEl>
                                      </p:cBhvr>
                                    </p:animEffect>
                                    <p:set>
                                      <p:cBhvr>
                                        <p:cTn id="361" dur="1" fill="hold">
                                          <p:stCondLst>
                                            <p:cond delay="999"/>
                                          </p:stCondLst>
                                        </p:cTn>
                                        <p:tgtEl>
                                          <p:spTgt spid="105"/>
                                        </p:tgtEl>
                                        <p:attrNameLst>
                                          <p:attrName>style.visibility</p:attrName>
                                        </p:attrNameLst>
                                      </p:cBhvr>
                                      <p:to>
                                        <p:strVal val="hidden"/>
                                      </p:to>
                                    </p:set>
                                  </p:childTnLst>
                                </p:cTn>
                              </p:par>
                              <p:par>
                                <p:cTn id="362" presetID="10" presetClass="exit" presetSubtype="0" fill="hold" nodeType="withEffect">
                                  <p:stCondLst>
                                    <p:cond delay="0"/>
                                  </p:stCondLst>
                                  <p:childTnLst>
                                    <p:animEffect transition="out" filter="fade">
                                      <p:cBhvr>
                                        <p:cTn id="363" dur="1000"/>
                                        <p:tgtEl>
                                          <p:spTgt spid="229"/>
                                        </p:tgtEl>
                                      </p:cBhvr>
                                    </p:animEffect>
                                    <p:set>
                                      <p:cBhvr>
                                        <p:cTn id="364" dur="1" fill="hold">
                                          <p:stCondLst>
                                            <p:cond delay="999"/>
                                          </p:stCondLst>
                                        </p:cTn>
                                        <p:tgtEl>
                                          <p:spTgt spid="229"/>
                                        </p:tgtEl>
                                        <p:attrNameLst>
                                          <p:attrName>style.visibility</p:attrName>
                                        </p:attrNameLst>
                                      </p:cBhvr>
                                      <p:to>
                                        <p:strVal val="hidden"/>
                                      </p:to>
                                    </p:set>
                                  </p:childTnLst>
                                </p:cTn>
                              </p:par>
                              <p:par>
                                <p:cTn id="365" presetID="10" presetClass="exit" presetSubtype="0" fill="hold" nodeType="withEffect">
                                  <p:stCondLst>
                                    <p:cond delay="0"/>
                                  </p:stCondLst>
                                  <p:childTnLst>
                                    <p:animEffect transition="out" filter="fade">
                                      <p:cBhvr>
                                        <p:cTn id="366" dur="1000"/>
                                        <p:tgtEl>
                                          <p:spTgt spid="112"/>
                                        </p:tgtEl>
                                      </p:cBhvr>
                                    </p:animEffect>
                                    <p:set>
                                      <p:cBhvr>
                                        <p:cTn id="367" dur="1" fill="hold">
                                          <p:stCondLst>
                                            <p:cond delay="999"/>
                                          </p:stCondLst>
                                        </p:cTn>
                                        <p:tgtEl>
                                          <p:spTgt spid="112"/>
                                        </p:tgtEl>
                                        <p:attrNameLst>
                                          <p:attrName>style.visibility</p:attrName>
                                        </p:attrNameLst>
                                      </p:cBhvr>
                                      <p:to>
                                        <p:strVal val="hidden"/>
                                      </p:to>
                                    </p:set>
                                  </p:childTnLst>
                                </p:cTn>
                              </p:par>
                              <p:par>
                                <p:cTn id="368" presetID="10" presetClass="exit" presetSubtype="0" fill="hold" nodeType="withEffect">
                                  <p:stCondLst>
                                    <p:cond delay="0"/>
                                  </p:stCondLst>
                                  <p:childTnLst>
                                    <p:animEffect transition="out" filter="fade">
                                      <p:cBhvr>
                                        <p:cTn id="369" dur="1000"/>
                                        <p:tgtEl>
                                          <p:spTgt spid="230"/>
                                        </p:tgtEl>
                                      </p:cBhvr>
                                    </p:animEffect>
                                    <p:set>
                                      <p:cBhvr>
                                        <p:cTn id="370" dur="1" fill="hold">
                                          <p:stCondLst>
                                            <p:cond delay="999"/>
                                          </p:stCondLst>
                                        </p:cTn>
                                        <p:tgtEl>
                                          <p:spTgt spid="230"/>
                                        </p:tgtEl>
                                        <p:attrNameLst>
                                          <p:attrName>style.visibility</p:attrName>
                                        </p:attrNameLst>
                                      </p:cBhvr>
                                      <p:to>
                                        <p:strVal val="hidden"/>
                                      </p:to>
                                    </p:set>
                                  </p:childTnLst>
                                </p:cTn>
                              </p:par>
                              <p:par>
                                <p:cTn id="371" presetID="10" presetClass="exit" presetSubtype="0" fill="hold" nodeType="withEffect">
                                  <p:stCondLst>
                                    <p:cond delay="0"/>
                                  </p:stCondLst>
                                  <p:childTnLst>
                                    <p:animEffect transition="out" filter="fade">
                                      <p:cBhvr>
                                        <p:cTn id="372" dur="1000"/>
                                        <p:tgtEl>
                                          <p:spTgt spid="119"/>
                                        </p:tgtEl>
                                      </p:cBhvr>
                                    </p:animEffect>
                                    <p:set>
                                      <p:cBhvr>
                                        <p:cTn id="373" dur="1" fill="hold">
                                          <p:stCondLst>
                                            <p:cond delay="999"/>
                                          </p:stCondLst>
                                        </p:cTn>
                                        <p:tgtEl>
                                          <p:spTgt spid="1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9"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4" grpId="0"/>
      <p:bldP spid="34" grpId="1"/>
      <p:bldP spid="35" grpId="0"/>
      <p:bldP spid="35" grpId="1"/>
      <p:bldP spid="65" grpId="0"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90" grpId="0"/>
      <p:bldP spid="90" grpId="1"/>
      <p:bldP spid="91" grpId="0"/>
      <p:bldP spid="91" grpId="1"/>
      <p:bldP spid="251" grpId="0" animBg="1"/>
      <p:bldP spid="255"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6" name="Picture 5" descr="SystemsDrawings.jpg"/>
          <p:cNvPicPr>
            <a:picLocks noChangeAspect="1"/>
          </p:cNvPicPr>
          <p:nvPr/>
        </p:nvPicPr>
        <p:blipFill rotWithShape="1">
          <a:blip r:embed="rId3"/>
          <a:srcRect r="2080" b="2626"/>
          <a:stretch/>
        </p:blipFill>
        <p:spPr>
          <a:xfrm>
            <a:off x="-2222354" y="7239000"/>
            <a:ext cx="5359108" cy="3578578"/>
          </a:xfrm>
          <a:prstGeom prst="rect">
            <a:avLst/>
          </a:prstGeom>
          <a:noFill/>
          <a:effectLst>
            <a:softEdge rad="63500"/>
          </a:effectLst>
        </p:spPr>
      </p:pic>
      <p:sp>
        <p:nvSpPr>
          <p:cNvPr id="2" name="Rectangle 1"/>
          <p:cNvSpPr/>
          <p:nvPr/>
        </p:nvSpPr>
        <p:spPr>
          <a:xfrm>
            <a:off x="5968170" y="838200"/>
            <a:ext cx="2413830" cy="5816977"/>
          </a:xfrm>
          <a:prstGeom prst="rect">
            <a:avLst/>
          </a:prstGeom>
        </p:spPr>
        <p:txBody>
          <a:bodyPr wrap="square">
            <a:spAutoFit/>
          </a:bodyPr>
          <a:lstStyle/>
          <a:p>
            <a:r>
              <a:rPr lang="en-US" sz="2800" dirty="0" smtClean="0">
                <a:cs typeface="Arial"/>
              </a:rPr>
              <a:t>A </a:t>
            </a:r>
            <a:r>
              <a:rPr lang="en-US" sz="2800" dirty="0">
                <a:cs typeface="Arial"/>
              </a:rPr>
              <a:t>system is an </a:t>
            </a:r>
            <a:r>
              <a:rPr lang="en-US" sz="2800" u="sng" dirty="0">
                <a:cs typeface="Arial"/>
              </a:rPr>
              <a:t>interconnected</a:t>
            </a:r>
            <a:r>
              <a:rPr lang="en-US" sz="2800" dirty="0">
                <a:cs typeface="Arial"/>
              </a:rPr>
              <a:t> set </a:t>
            </a:r>
            <a:br>
              <a:rPr lang="en-US" sz="2800" dirty="0">
                <a:cs typeface="Arial"/>
              </a:rPr>
            </a:br>
            <a:r>
              <a:rPr lang="en-US" sz="2800" dirty="0">
                <a:cs typeface="Arial"/>
              </a:rPr>
              <a:t>of </a:t>
            </a:r>
            <a:r>
              <a:rPr lang="en-US" sz="2800" u="sng" dirty="0">
                <a:cs typeface="Arial"/>
              </a:rPr>
              <a:t>elements</a:t>
            </a:r>
            <a:r>
              <a:rPr lang="en-US" sz="2800" dirty="0">
                <a:cs typeface="Arial"/>
              </a:rPr>
              <a:t> that is coherently </a:t>
            </a:r>
            <a:r>
              <a:rPr lang="en-US" sz="2800" u="sng" dirty="0">
                <a:cs typeface="Arial"/>
              </a:rPr>
              <a:t>organized</a:t>
            </a:r>
            <a:r>
              <a:rPr lang="en-US" sz="2800" dirty="0">
                <a:cs typeface="Arial"/>
              </a:rPr>
              <a:t> in a way that </a:t>
            </a:r>
            <a:r>
              <a:rPr lang="en-US" sz="2800" u="sng" dirty="0">
                <a:cs typeface="Arial"/>
              </a:rPr>
              <a:t>achieves</a:t>
            </a:r>
            <a:r>
              <a:rPr lang="en-US" sz="2800" dirty="0">
                <a:cs typeface="Arial"/>
              </a:rPr>
              <a:t> something</a:t>
            </a:r>
            <a:r>
              <a:rPr lang="en-US" sz="2800" dirty="0" smtClean="0">
                <a:cs typeface="Arial"/>
              </a:rPr>
              <a:t>.</a:t>
            </a:r>
          </a:p>
          <a:p>
            <a:endParaRPr lang="en-US" sz="2800" dirty="0">
              <a:cs typeface="Arial"/>
            </a:endParaRPr>
          </a:p>
          <a:p>
            <a:r>
              <a:rPr lang="en-US" sz="1400" dirty="0"/>
              <a:t>From D. Meadows (2008). </a:t>
            </a:r>
            <a:r>
              <a:rPr lang="en-US" sz="1400" i="1" dirty="0">
                <a:latin typeface="Arial"/>
                <a:cs typeface="Arial"/>
              </a:rPr>
              <a:t>Thinking in Systems</a:t>
            </a:r>
            <a:r>
              <a:rPr lang="en-US" sz="1400" dirty="0"/>
              <a:t>. White River Junction, VT: Chelsea Gun </a:t>
            </a:r>
            <a:r>
              <a:rPr lang="en-US" sz="1400" dirty="0" smtClean="0"/>
              <a:t>Publishing.</a:t>
            </a:r>
            <a:endParaRPr lang="en-US" sz="1400"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3373" t="4709" r="7595" b="8096"/>
          <a:stretch/>
        </p:blipFill>
        <p:spPr>
          <a:xfrm rot="5400000">
            <a:off x="-591998" y="587234"/>
            <a:ext cx="6862766" cy="567877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3798096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41990"/>
    </mc:Choice>
    <mc:Fallback>
      <p:transition spd="slow" advTm="4199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28.7|17.3|12.9|15.7"/>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23.1|6.6|3.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ogo Template">
  <a:themeElements>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Logo Template">
  <a:themeElements>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13786</TotalTime>
  <Words>5853</Words>
  <Application>Microsoft Macintosh PowerPoint</Application>
  <PresentationFormat>On-screen Show (4:3)</PresentationFormat>
  <Paragraphs>452</Paragraphs>
  <Slides>54</Slides>
  <Notes>53</Notes>
  <HiddenSlides>0</HiddenSlides>
  <MMClips>0</MMClips>
  <ScaleCrop>false</ScaleCrop>
  <HeadingPairs>
    <vt:vector size="6" baseType="variant">
      <vt:variant>
        <vt:lpstr>Fonts Used</vt:lpstr>
      </vt:variant>
      <vt:variant>
        <vt:i4>5</vt:i4>
      </vt:variant>
      <vt:variant>
        <vt:lpstr>Design Template</vt:lpstr>
      </vt:variant>
      <vt:variant>
        <vt:i4>4</vt:i4>
      </vt:variant>
      <vt:variant>
        <vt:lpstr>Slide Titles</vt:lpstr>
      </vt:variant>
      <vt:variant>
        <vt:i4>54</vt:i4>
      </vt:variant>
    </vt:vector>
  </HeadingPairs>
  <TitlesOfParts>
    <vt:vector size="63" baseType="lpstr">
      <vt:lpstr>Calibri</vt:lpstr>
      <vt:lpstr>Times</vt:lpstr>
      <vt:lpstr>ＭＳ Ｐゴシック</vt:lpstr>
      <vt:lpstr>Cambria</vt:lpstr>
      <vt:lpstr>Tahoma Bold</vt:lpstr>
      <vt:lpstr>Adjacency</vt:lpstr>
      <vt:lpstr>Office Theme</vt:lpstr>
      <vt:lpstr>Logo Template</vt:lpstr>
      <vt:lpstr>1_Logo Template</vt:lpstr>
      <vt:lpstr>So You Want to Be a Systems Thinker?  Introducing Systems Thinking Into Science, Technology, Engineering, and Mathematics (STEM) Learning Evaluations</vt:lpstr>
      <vt:lpstr>Slide 2</vt:lpstr>
      <vt:lpstr>Slide 3</vt:lpstr>
      <vt:lpstr>Slide 4</vt:lpstr>
      <vt:lpstr>Session Goals</vt:lpstr>
      <vt:lpstr>So you want to be a Systems Thinker?</vt:lpstr>
      <vt:lpstr>Challenges and Successes Associated with Introducing Systems Concepts to an Existing Evaluation  Ginger Fitzhugh American Evaluation Association October 26, 2012</vt:lpstr>
      <vt:lpstr>WaterBotics scale-up evaluation</vt:lpstr>
      <vt:lpstr>Slide 9</vt:lpstr>
      <vt:lpstr>Q: How can I add systems?</vt:lpstr>
      <vt:lpstr>A: Focus on three concepts</vt:lpstr>
      <vt:lpstr>Concept 1: Boundaries</vt:lpstr>
      <vt:lpstr>Concept 2: Relationships</vt:lpstr>
      <vt:lpstr>Concept 3: Perspectives</vt:lpstr>
      <vt:lpstr>Questions That Matter</vt:lpstr>
      <vt:lpstr>Boundary Questions</vt:lpstr>
      <vt:lpstr>Relationship Questions</vt:lpstr>
      <vt:lpstr>Perspective Questions</vt:lpstr>
      <vt:lpstr>System Dynamics</vt:lpstr>
      <vt:lpstr>Mapping Project Subsystems</vt:lpstr>
      <vt:lpstr>Learning Lessons</vt:lpstr>
      <vt:lpstr>Now it’s your turn…</vt:lpstr>
      <vt:lpstr>Slide 23</vt:lpstr>
      <vt:lpstr>Blurring the Lines: The Process of Applying Systems Thinking to an Ongoing Evaluation</vt:lpstr>
      <vt:lpstr>Previous “Systems” Training</vt:lpstr>
      <vt:lpstr>My First Attempt</vt:lpstr>
      <vt:lpstr>My First Attempt</vt:lpstr>
      <vt:lpstr>The Oregon Paint Stewardship Pilot Program</vt:lpstr>
      <vt:lpstr>My Second Attempt, Part 1</vt:lpstr>
      <vt:lpstr>Slide 30</vt:lpstr>
      <vt:lpstr>Slide 31</vt:lpstr>
      <vt:lpstr>Traditional and Systems View of Evaluation</vt:lpstr>
      <vt:lpstr>Changes noted in my role as the result of applying systems ideas:</vt:lpstr>
      <vt:lpstr>Stages of Change</vt:lpstr>
      <vt:lpstr>Slide 35</vt:lpstr>
      <vt:lpstr>Leverage Points: Places to Intervene in a System</vt:lpstr>
      <vt:lpstr>Leveraging Power or Ideas</vt:lpstr>
      <vt:lpstr>ITSI-SU Project Innovative Technology in Science Inquiry Scale Up</vt:lpstr>
      <vt:lpstr>My fuzzy logic model: ITSI-SU</vt:lpstr>
      <vt:lpstr>Systems Levers Small Movement: Large Effects</vt:lpstr>
      <vt:lpstr>Lever: Delays</vt:lpstr>
      <vt:lpstr>Delays: Too Short</vt:lpstr>
      <vt:lpstr>Delays: Too Long</vt:lpstr>
      <vt:lpstr>ITSI Delay: Classroom</vt:lpstr>
      <vt:lpstr>ITSI Delay: Regional</vt:lpstr>
      <vt:lpstr>Lever: Reinforcing Feedback Loops</vt:lpstr>
      <vt:lpstr>ITSI: Reinforcing Feedback Loop</vt:lpstr>
      <vt:lpstr>ITSI: Reinforcing Feedback Loop </vt:lpstr>
      <vt:lpstr>ITSI: Reinforcing Feedback Loop</vt:lpstr>
      <vt:lpstr>ITSI: Reinforcing Feedback Loop</vt:lpstr>
      <vt:lpstr>Lever: Information Flows</vt:lpstr>
      <vt:lpstr>ITSI: Information Flows</vt:lpstr>
      <vt:lpstr>The Tough Levers: Paradigms</vt:lpstr>
      <vt:lpstr>So you want to be a Systems Thinker?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Ginger Fitzhugh</dc:creator>
  <cp:lastModifiedBy>David Reider</cp:lastModifiedBy>
  <cp:revision>325</cp:revision>
  <cp:lastPrinted>2012-10-18T00:47:25Z</cp:lastPrinted>
  <dcterms:created xsi:type="dcterms:W3CDTF">2012-10-23T02:01:29Z</dcterms:created>
  <dcterms:modified xsi:type="dcterms:W3CDTF">2012-10-23T02:18:30Z</dcterms:modified>
</cp:coreProperties>
</file>