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  <p:sldMasterId id="2147483655" r:id="rId6"/>
    <p:sldMasterId id="2147483651" r:id="rId7"/>
    <p:sldMasterId id="2147483657" r:id="rId8"/>
    <p:sldMasterId id="2147483659" r:id="rId9"/>
    <p:sldMasterId id="2147483661" r:id="rId10"/>
    <p:sldMasterId id="2147483663" r:id="rId11"/>
    <p:sldMasterId id="2147483665" r:id="rId12"/>
    <p:sldMasterId id="2147483667" r:id="rId13"/>
    <p:sldMasterId id="2147483669" r:id="rId14"/>
  </p:sldMasterIdLst>
  <p:notesMasterIdLst>
    <p:notesMasterId r:id="rId38"/>
  </p:notesMasterIdLst>
  <p:handoutMasterIdLst>
    <p:handoutMasterId r:id="rId39"/>
  </p:handoutMasterIdLst>
  <p:sldIdLst>
    <p:sldId id="292" r:id="rId15"/>
    <p:sldId id="313" r:id="rId16"/>
    <p:sldId id="314" r:id="rId17"/>
    <p:sldId id="335" r:id="rId18"/>
    <p:sldId id="293" r:id="rId19"/>
    <p:sldId id="315" r:id="rId20"/>
    <p:sldId id="310" r:id="rId21"/>
    <p:sldId id="333" r:id="rId22"/>
    <p:sldId id="330" r:id="rId23"/>
    <p:sldId id="320" r:id="rId24"/>
    <p:sldId id="323" r:id="rId25"/>
    <p:sldId id="300" r:id="rId26"/>
    <p:sldId id="321" r:id="rId27"/>
    <p:sldId id="301" r:id="rId28"/>
    <p:sldId id="319" r:id="rId29"/>
    <p:sldId id="303" r:id="rId30"/>
    <p:sldId id="326" r:id="rId31"/>
    <p:sldId id="305" r:id="rId32"/>
    <p:sldId id="322" r:id="rId33"/>
    <p:sldId id="306" r:id="rId34"/>
    <p:sldId id="316" r:id="rId35"/>
    <p:sldId id="336" r:id="rId36"/>
    <p:sldId id="309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0136558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9AF"/>
    <a:srgbClr val="180C00"/>
    <a:srgbClr val="FF8000"/>
    <a:srgbClr val="00456F"/>
    <a:srgbClr val="D66B00"/>
    <a:srgbClr val="019EFF"/>
    <a:srgbClr val="0074BC"/>
    <a:srgbClr val="697079"/>
    <a:srgbClr val="7C838C"/>
    <a:srgbClr val="005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5" autoAdjust="0"/>
    <p:restoredTop sz="98894" autoAdjust="0"/>
  </p:normalViewPr>
  <p:slideViewPr>
    <p:cSldViewPr snapToGrid="0">
      <p:cViewPr varScale="1">
        <p:scale>
          <a:sx n="132" d="100"/>
          <a:sy n="132" d="100"/>
        </p:scale>
        <p:origin x="-600" y="-96"/>
      </p:cViewPr>
      <p:guideLst>
        <p:guide orient="horz" pos="2439"/>
        <p:guide pos="2882"/>
      </p:guideLst>
    </p:cSldViewPr>
  </p:slideViewPr>
  <p:outlineViewPr>
    <p:cViewPr>
      <p:scale>
        <a:sx n="25" d="100"/>
        <a:sy n="25" d="100"/>
      </p:scale>
      <p:origin x="36" y="1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1065353216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F3CE0-B68C-498A-9C42-709B08851C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D202CD-8B98-4B67-8E69-CE2526F2E5E6}">
      <dgm:prSet phldrT="[Text]"/>
      <dgm:spPr/>
      <dgm:t>
        <a:bodyPr/>
        <a:lstStyle/>
        <a:p>
          <a:r>
            <a:rPr lang="en-US" sz="1700" dirty="0" smtClean="0"/>
            <a:t>To unite the fields of physical science with cancer biology and oncology </a:t>
          </a:r>
          <a:endParaRPr lang="en-US" sz="1700" dirty="0"/>
        </a:p>
      </dgm:t>
    </dgm:pt>
    <dgm:pt modelId="{91A55398-54F7-46D0-A9E9-BB1BBAE5FF4D}" type="parTrans" cxnId="{DEA18F65-C5F9-4606-BCAB-ECE62CBB9D42}">
      <dgm:prSet/>
      <dgm:spPr/>
      <dgm:t>
        <a:bodyPr/>
        <a:lstStyle/>
        <a:p>
          <a:endParaRPr lang="en-US"/>
        </a:p>
      </dgm:t>
    </dgm:pt>
    <dgm:pt modelId="{528F1062-945E-4CBE-B937-9BD27CC016DF}" type="sibTrans" cxnId="{DEA18F65-C5F9-4606-BCAB-ECE62CBB9D42}">
      <dgm:prSet/>
      <dgm:spPr/>
      <dgm:t>
        <a:bodyPr/>
        <a:lstStyle/>
        <a:p>
          <a:endParaRPr lang="en-US"/>
        </a:p>
      </dgm:t>
    </dgm:pt>
    <dgm:pt modelId="{9E56B6E8-5DFA-4FC3-B884-A42AC6F97CD7}">
      <dgm:prSet phldrT="[Text]"/>
      <dgm:spPr/>
      <dgm:t>
        <a:bodyPr/>
        <a:lstStyle/>
        <a:p>
          <a:r>
            <a:rPr lang="en-US" sz="1700" dirty="0" smtClean="0"/>
            <a:t>To develop trans-disciplinary teams and infrastructure </a:t>
          </a:r>
          <a:endParaRPr lang="en-US" sz="1700" dirty="0"/>
        </a:p>
      </dgm:t>
    </dgm:pt>
    <dgm:pt modelId="{92294A8F-DD16-4A0C-B701-8F147264C39D}" type="parTrans" cxnId="{EE83D88A-0BE8-44B3-A0BA-2721FEE13A02}">
      <dgm:prSet/>
      <dgm:spPr/>
      <dgm:t>
        <a:bodyPr/>
        <a:lstStyle/>
        <a:p>
          <a:endParaRPr lang="en-US"/>
        </a:p>
      </dgm:t>
    </dgm:pt>
    <dgm:pt modelId="{E539ADF5-E3AC-407A-B945-CAB30EDE383D}" type="sibTrans" cxnId="{EE83D88A-0BE8-44B3-A0BA-2721FEE13A02}">
      <dgm:prSet/>
      <dgm:spPr/>
      <dgm:t>
        <a:bodyPr/>
        <a:lstStyle/>
        <a:p>
          <a:endParaRPr lang="en-US"/>
        </a:p>
      </dgm:t>
    </dgm:pt>
    <dgm:pt modelId="{CA78A385-4F31-4F50-BF49-BD8279314D12}">
      <dgm:prSet phldrT="[Text]"/>
      <dgm:spPr/>
      <dgm:t>
        <a:bodyPr/>
        <a:lstStyle/>
        <a:p>
          <a:r>
            <a:rPr lang="en-US" sz="1700" dirty="0" smtClean="0"/>
            <a:t>To generate new knowledge and catalyze new fields of study</a:t>
          </a:r>
          <a:endParaRPr lang="en-US" sz="1700" dirty="0"/>
        </a:p>
      </dgm:t>
    </dgm:pt>
    <dgm:pt modelId="{B9A7AAB2-148F-431A-A46D-10F4D4F42BDF}" type="parTrans" cxnId="{4BBA6494-A99D-4E9C-B817-5C98774E78DB}">
      <dgm:prSet/>
      <dgm:spPr/>
      <dgm:t>
        <a:bodyPr/>
        <a:lstStyle/>
        <a:p>
          <a:endParaRPr lang="en-US"/>
        </a:p>
      </dgm:t>
    </dgm:pt>
    <dgm:pt modelId="{93F59324-B86B-4C59-9DDC-D084B4A5EDBF}" type="sibTrans" cxnId="{4BBA6494-A99D-4E9C-B817-5C98774E78DB}">
      <dgm:prSet/>
      <dgm:spPr/>
      <dgm:t>
        <a:bodyPr/>
        <a:lstStyle/>
        <a:p>
          <a:endParaRPr lang="en-US"/>
        </a:p>
      </dgm:t>
    </dgm:pt>
    <dgm:pt modelId="{C4D16964-B8FA-4974-92F3-E6F3B99D1859}">
      <dgm:prSet phldrT="[Text]"/>
      <dgm:spPr/>
      <dgm:t>
        <a:bodyPr/>
        <a:lstStyle/>
        <a:p>
          <a:r>
            <a:rPr lang="en-US" dirty="0" smtClean="0"/>
            <a:t>Program Goals</a:t>
          </a:r>
          <a:endParaRPr lang="en-US" dirty="0"/>
        </a:p>
      </dgm:t>
    </dgm:pt>
    <dgm:pt modelId="{997D4715-9EDD-4630-9CFC-5E9D0D7BA491}" type="parTrans" cxnId="{090A61E1-ABF1-4286-8F6F-26BFCA09FF35}">
      <dgm:prSet/>
      <dgm:spPr/>
      <dgm:t>
        <a:bodyPr/>
        <a:lstStyle/>
        <a:p>
          <a:endParaRPr lang="en-US"/>
        </a:p>
      </dgm:t>
    </dgm:pt>
    <dgm:pt modelId="{0599FC6F-5548-4FAE-ACD2-DACAC1CD1EC0}" type="sibTrans" cxnId="{090A61E1-ABF1-4286-8F6F-26BFCA09FF35}">
      <dgm:prSet/>
      <dgm:spPr/>
      <dgm:t>
        <a:bodyPr/>
        <a:lstStyle/>
        <a:p>
          <a:endParaRPr lang="en-US"/>
        </a:p>
      </dgm:t>
    </dgm:pt>
    <dgm:pt modelId="{689780BF-9486-408A-B265-2909CF4A215E}">
      <dgm:prSet phldrT="[Text]" custT="1"/>
      <dgm:spPr/>
      <dgm:t>
        <a:bodyPr/>
        <a:lstStyle/>
        <a:p>
          <a:endParaRPr lang="en-US" sz="1100" dirty="0"/>
        </a:p>
      </dgm:t>
    </dgm:pt>
    <dgm:pt modelId="{DE462577-9051-4697-A476-4DFA952842F0}" type="parTrans" cxnId="{CE1A027A-23DB-4B51-B7F6-FAA9B1A5F743}">
      <dgm:prSet/>
      <dgm:spPr/>
      <dgm:t>
        <a:bodyPr/>
        <a:lstStyle/>
        <a:p>
          <a:endParaRPr lang="en-US"/>
        </a:p>
      </dgm:t>
    </dgm:pt>
    <dgm:pt modelId="{37F2DDAD-3106-4492-805E-82A1E5A26381}" type="sibTrans" cxnId="{CE1A027A-23DB-4B51-B7F6-FAA9B1A5F743}">
      <dgm:prSet/>
      <dgm:spPr/>
      <dgm:t>
        <a:bodyPr/>
        <a:lstStyle/>
        <a:p>
          <a:endParaRPr lang="en-US"/>
        </a:p>
      </dgm:t>
    </dgm:pt>
    <dgm:pt modelId="{6315185C-F292-442E-A3A9-C3C74099840B}">
      <dgm:prSet phldrT="[Text]" custT="1"/>
      <dgm:spPr/>
      <dgm:t>
        <a:bodyPr/>
        <a:lstStyle/>
        <a:p>
          <a:endParaRPr lang="en-US" sz="1100" dirty="0"/>
        </a:p>
      </dgm:t>
    </dgm:pt>
    <dgm:pt modelId="{DB3D39CB-90C9-4C45-B478-C5945879A0CB}" type="parTrans" cxnId="{A7334DCE-614A-4879-B043-379C9E27A4F7}">
      <dgm:prSet/>
      <dgm:spPr/>
      <dgm:t>
        <a:bodyPr/>
        <a:lstStyle/>
        <a:p>
          <a:endParaRPr lang="en-US"/>
        </a:p>
      </dgm:t>
    </dgm:pt>
    <dgm:pt modelId="{E026F6F9-05D9-4AA8-BA2C-8F8BC2664A75}" type="sibTrans" cxnId="{A7334DCE-614A-4879-B043-379C9E27A4F7}">
      <dgm:prSet/>
      <dgm:spPr/>
      <dgm:t>
        <a:bodyPr/>
        <a:lstStyle/>
        <a:p>
          <a:endParaRPr lang="en-US"/>
        </a:p>
      </dgm:t>
    </dgm:pt>
    <dgm:pt modelId="{DC6FCE10-E172-48A1-AFD7-A36E3C4B6444}" type="pres">
      <dgm:prSet presAssocID="{76FF3CE0-B68C-498A-9C42-709B08851C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E71FA6-3E92-46BF-ACEC-1F4B7AE053E5}" type="pres">
      <dgm:prSet presAssocID="{C4D16964-B8FA-4974-92F3-E6F3B99D1859}" presName="parentLin" presStyleCnt="0"/>
      <dgm:spPr/>
    </dgm:pt>
    <dgm:pt modelId="{5D7A1518-288E-46A0-8502-2B875E1B116A}" type="pres">
      <dgm:prSet presAssocID="{C4D16964-B8FA-4974-92F3-E6F3B99D185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89115F9-5333-4C69-B2A6-D69567CCBC54}" type="pres">
      <dgm:prSet presAssocID="{C4D16964-B8FA-4974-92F3-E6F3B99D18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29979-4F7C-40F3-B38E-07ED5FE56C14}" type="pres">
      <dgm:prSet presAssocID="{C4D16964-B8FA-4974-92F3-E6F3B99D1859}" presName="negativeSpace" presStyleCnt="0"/>
      <dgm:spPr/>
    </dgm:pt>
    <dgm:pt modelId="{4F41261D-0622-4CBC-9C85-73FAD73F041A}" type="pres">
      <dgm:prSet presAssocID="{C4D16964-B8FA-4974-92F3-E6F3B99D185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3D88A-0BE8-44B3-A0BA-2721FEE13A02}" srcId="{C4D16964-B8FA-4974-92F3-E6F3B99D1859}" destId="{9E56B6E8-5DFA-4FC3-B884-A42AC6F97CD7}" srcOrd="2" destOrd="0" parTransId="{92294A8F-DD16-4A0C-B701-8F147264C39D}" sibTransId="{E539ADF5-E3AC-407A-B945-CAB30EDE383D}"/>
    <dgm:cxn modelId="{2475D39F-CA9C-4A95-8BD5-2085BD2E4FF7}" type="presOf" srcId="{6315185C-F292-442E-A3A9-C3C74099840B}" destId="{4F41261D-0622-4CBC-9C85-73FAD73F041A}" srcOrd="0" destOrd="3" presId="urn:microsoft.com/office/officeart/2005/8/layout/list1"/>
    <dgm:cxn modelId="{DE0DF1E7-74AB-49A1-947C-81609741EB4D}" type="presOf" srcId="{C4D16964-B8FA-4974-92F3-E6F3B99D1859}" destId="{5D7A1518-288E-46A0-8502-2B875E1B116A}" srcOrd="0" destOrd="0" presId="urn:microsoft.com/office/officeart/2005/8/layout/list1"/>
    <dgm:cxn modelId="{4BBA6494-A99D-4E9C-B817-5C98774E78DB}" srcId="{C4D16964-B8FA-4974-92F3-E6F3B99D1859}" destId="{CA78A385-4F31-4F50-BF49-BD8279314D12}" srcOrd="4" destOrd="0" parTransId="{B9A7AAB2-148F-431A-A46D-10F4D4F42BDF}" sibTransId="{93F59324-B86B-4C59-9DDC-D084B4A5EDBF}"/>
    <dgm:cxn modelId="{06A67F53-E225-4876-B97C-5A86E5786449}" type="presOf" srcId="{CA78A385-4F31-4F50-BF49-BD8279314D12}" destId="{4F41261D-0622-4CBC-9C85-73FAD73F041A}" srcOrd="0" destOrd="4" presId="urn:microsoft.com/office/officeart/2005/8/layout/list1"/>
    <dgm:cxn modelId="{DEA18F65-C5F9-4606-BCAB-ECE62CBB9D42}" srcId="{C4D16964-B8FA-4974-92F3-E6F3B99D1859}" destId="{23D202CD-8B98-4B67-8E69-CE2526F2E5E6}" srcOrd="0" destOrd="0" parTransId="{91A55398-54F7-46D0-A9E9-BB1BBAE5FF4D}" sibTransId="{528F1062-945E-4CBE-B937-9BD27CC016DF}"/>
    <dgm:cxn modelId="{A702EF3C-A68B-4B67-A29E-9E654ED9098C}" type="presOf" srcId="{76FF3CE0-B68C-498A-9C42-709B08851C46}" destId="{DC6FCE10-E172-48A1-AFD7-A36E3C4B6444}" srcOrd="0" destOrd="0" presId="urn:microsoft.com/office/officeart/2005/8/layout/list1"/>
    <dgm:cxn modelId="{57BCFDA7-E6C6-4976-9E35-5DD8674CF824}" type="presOf" srcId="{23D202CD-8B98-4B67-8E69-CE2526F2E5E6}" destId="{4F41261D-0622-4CBC-9C85-73FAD73F041A}" srcOrd="0" destOrd="0" presId="urn:microsoft.com/office/officeart/2005/8/layout/list1"/>
    <dgm:cxn modelId="{94051F83-2A71-4F4D-907C-5D769A219D6E}" type="presOf" srcId="{C4D16964-B8FA-4974-92F3-E6F3B99D1859}" destId="{289115F9-5333-4C69-B2A6-D69567CCBC54}" srcOrd="1" destOrd="0" presId="urn:microsoft.com/office/officeart/2005/8/layout/list1"/>
    <dgm:cxn modelId="{0CCB962F-F054-49BB-B03E-A27CDEC37F41}" type="presOf" srcId="{689780BF-9486-408A-B265-2909CF4A215E}" destId="{4F41261D-0622-4CBC-9C85-73FAD73F041A}" srcOrd="0" destOrd="1" presId="urn:microsoft.com/office/officeart/2005/8/layout/list1"/>
    <dgm:cxn modelId="{CE1A027A-23DB-4B51-B7F6-FAA9B1A5F743}" srcId="{C4D16964-B8FA-4974-92F3-E6F3B99D1859}" destId="{689780BF-9486-408A-B265-2909CF4A215E}" srcOrd="1" destOrd="0" parTransId="{DE462577-9051-4697-A476-4DFA952842F0}" sibTransId="{37F2DDAD-3106-4492-805E-82A1E5A26381}"/>
    <dgm:cxn modelId="{A7334DCE-614A-4879-B043-379C9E27A4F7}" srcId="{C4D16964-B8FA-4974-92F3-E6F3B99D1859}" destId="{6315185C-F292-442E-A3A9-C3C74099840B}" srcOrd="3" destOrd="0" parTransId="{DB3D39CB-90C9-4C45-B478-C5945879A0CB}" sibTransId="{E026F6F9-05D9-4AA8-BA2C-8F8BC2664A75}"/>
    <dgm:cxn modelId="{7BA1557A-C328-45EE-B9B1-59E7307F4A2D}" type="presOf" srcId="{9E56B6E8-5DFA-4FC3-B884-A42AC6F97CD7}" destId="{4F41261D-0622-4CBC-9C85-73FAD73F041A}" srcOrd="0" destOrd="2" presId="urn:microsoft.com/office/officeart/2005/8/layout/list1"/>
    <dgm:cxn modelId="{090A61E1-ABF1-4286-8F6F-26BFCA09FF35}" srcId="{76FF3CE0-B68C-498A-9C42-709B08851C46}" destId="{C4D16964-B8FA-4974-92F3-E6F3B99D1859}" srcOrd="0" destOrd="0" parTransId="{997D4715-9EDD-4630-9CFC-5E9D0D7BA491}" sibTransId="{0599FC6F-5548-4FAE-ACD2-DACAC1CD1EC0}"/>
    <dgm:cxn modelId="{33932B20-ACB8-4B22-AD75-EE36703D6EC6}" type="presParOf" srcId="{DC6FCE10-E172-48A1-AFD7-A36E3C4B6444}" destId="{59E71FA6-3E92-46BF-ACEC-1F4B7AE053E5}" srcOrd="0" destOrd="0" presId="urn:microsoft.com/office/officeart/2005/8/layout/list1"/>
    <dgm:cxn modelId="{3D43D40F-95C1-44F3-B7E2-2C35786164CC}" type="presParOf" srcId="{59E71FA6-3E92-46BF-ACEC-1F4B7AE053E5}" destId="{5D7A1518-288E-46A0-8502-2B875E1B116A}" srcOrd="0" destOrd="0" presId="urn:microsoft.com/office/officeart/2005/8/layout/list1"/>
    <dgm:cxn modelId="{7270194F-FE92-4EE7-89E4-FD925782B809}" type="presParOf" srcId="{59E71FA6-3E92-46BF-ACEC-1F4B7AE053E5}" destId="{289115F9-5333-4C69-B2A6-D69567CCBC54}" srcOrd="1" destOrd="0" presId="urn:microsoft.com/office/officeart/2005/8/layout/list1"/>
    <dgm:cxn modelId="{22ED49CF-FA5F-4E66-9021-B06B37B81836}" type="presParOf" srcId="{DC6FCE10-E172-48A1-AFD7-A36E3C4B6444}" destId="{C4129979-4F7C-40F3-B38E-07ED5FE56C14}" srcOrd="1" destOrd="0" presId="urn:microsoft.com/office/officeart/2005/8/layout/list1"/>
    <dgm:cxn modelId="{285BEBDE-B7AA-44CA-BAC4-A01CB2258C9D}" type="presParOf" srcId="{DC6FCE10-E172-48A1-AFD7-A36E3C4B6444}" destId="{4F41261D-0622-4CBC-9C85-73FAD73F04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6DEE8-D12A-4834-AFB2-4C6629D5FEFF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</dgm:pt>
    <dgm:pt modelId="{A61DE2C5-3E66-4333-971F-C8201735E591}">
      <dgm:prSet phldrT="[Text]" custT="1"/>
      <dgm:spPr/>
      <dgm:t>
        <a:bodyPr/>
        <a:lstStyle/>
        <a:p>
          <a:r>
            <a:rPr lang="en-US" sz="1800" dirty="0" smtClean="0"/>
            <a:t>Grant Program at NIH/NCI/CSSI/OPSO</a:t>
          </a:r>
          <a:endParaRPr lang="en-US" sz="1800" dirty="0"/>
        </a:p>
      </dgm:t>
    </dgm:pt>
    <dgm:pt modelId="{FC3BCF29-5171-4F00-89E3-799DE02ECA55}" type="parTrans" cxnId="{6EA0FB36-309C-44CA-BBD3-6341B7F32018}">
      <dgm:prSet/>
      <dgm:spPr/>
      <dgm:t>
        <a:bodyPr/>
        <a:lstStyle/>
        <a:p>
          <a:endParaRPr lang="en-US" sz="2000"/>
        </a:p>
      </dgm:t>
    </dgm:pt>
    <dgm:pt modelId="{1B84F1AC-6522-4262-8651-2F2F6048144B}" type="sibTrans" cxnId="{6EA0FB36-309C-44CA-BBD3-6341B7F32018}">
      <dgm:prSet/>
      <dgm:spPr/>
      <dgm:t>
        <a:bodyPr/>
        <a:lstStyle/>
        <a:p>
          <a:endParaRPr lang="en-US" sz="2000"/>
        </a:p>
      </dgm:t>
    </dgm:pt>
    <dgm:pt modelId="{5FC57EB6-9A55-4590-AA50-3C61CBBBE9A7}">
      <dgm:prSet phldrT="[Text]" custT="1"/>
      <dgm:spPr/>
      <dgm:t>
        <a:bodyPr/>
        <a:lstStyle/>
        <a:p>
          <a:r>
            <a:rPr lang="en-US" sz="1800" dirty="0" smtClean="0"/>
            <a:t> Established in 2009 with ~$150M</a:t>
          </a:r>
          <a:endParaRPr lang="en-US" sz="1800" dirty="0"/>
        </a:p>
      </dgm:t>
    </dgm:pt>
    <dgm:pt modelId="{0561DAFF-7CF7-4D4C-91AA-E1DA1067BDD8}" type="parTrans" cxnId="{E23032A0-7E0A-4241-9277-FAD9AEB7443B}">
      <dgm:prSet/>
      <dgm:spPr/>
      <dgm:t>
        <a:bodyPr/>
        <a:lstStyle/>
        <a:p>
          <a:endParaRPr lang="en-US" sz="2000"/>
        </a:p>
      </dgm:t>
    </dgm:pt>
    <dgm:pt modelId="{AF031A89-6867-4EA3-91B1-DE4220C4FF83}" type="sibTrans" cxnId="{E23032A0-7E0A-4241-9277-FAD9AEB7443B}">
      <dgm:prSet/>
      <dgm:spPr/>
      <dgm:t>
        <a:bodyPr/>
        <a:lstStyle/>
        <a:p>
          <a:endParaRPr lang="en-US" sz="2000"/>
        </a:p>
      </dgm:t>
    </dgm:pt>
    <dgm:pt modelId="{54C3D99D-15B7-4B21-9B55-8F8A2BE4F4A9}">
      <dgm:prSet phldrT="[Text]" custT="1"/>
      <dgm:spPr/>
      <dgm:t>
        <a:bodyPr/>
        <a:lstStyle/>
        <a:p>
          <a:r>
            <a:rPr lang="en-US" sz="1800" dirty="0" smtClean="0"/>
            <a:t>U54 Collaborative Research Grants</a:t>
          </a:r>
          <a:endParaRPr lang="en-US" sz="1800" dirty="0"/>
        </a:p>
      </dgm:t>
    </dgm:pt>
    <dgm:pt modelId="{0B95887E-3BCE-4E43-8FC6-32D973328DAF}" type="parTrans" cxnId="{86F1BC47-6D7D-4C4F-B94A-449AE4F65B27}">
      <dgm:prSet/>
      <dgm:spPr/>
      <dgm:t>
        <a:bodyPr/>
        <a:lstStyle/>
        <a:p>
          <a:endParaRPr lang="en-US" sz="2000"/>
        </a:p>
      </dgm:t>
    </dgm:pt>
    <dgm:pt modelId="{5A762475-3050-41E7-8F4F-B115CC9EDC0B}" type="sibTrans" cxnId="{86F1BC47-6D7D-4C4F-B94A-449AE4F65B27}">
      <dgm:prSet/>
      <dgm:spPr/>
      <dgm:t>
        <a:bodyPr/>
        <a:lstStyle/>
        <a:p>
          <a:endParaRPr lang="en-US" sz="2000"/>
        </a:p>
      </dgm:t>
    </dgm:pt>
    <dgm:pt modelId="{02824ED2-CD38-4941-95E9-855774C804B2}" type="pres">
      <dgm:prSet presAssocID="{BB36DEE8-D12A-4834-AFB2-4C6629D5FEFF}" presName="linear" presStyleCnt="0">
        <dgm:presLayoutVars>
          <dgm:dir/>
          <dgm:resizeHandles val="exact"/>
        </dgm:presLayoutVars>
      </dgm:prSet>
      <dgm:spPr/>
    </dgm:pt>
    <dgm:pt modelId="{CB2B4E89-08E9-4253-85D7-ED01F6B20126}" type="pres">
      <dgm:prSet presAssocID="{A61DE2C5-3E66-4333-971F-C8201735E591}" presName="comp" presStyleCnt="0"/>
      <dgm:spPr/>
    </dgm:pt>
    <dgm:pt modelId="{719EFAEB-15DA-4DD3-9152-3D3F6715A212}" type="pres">
      <dgm:prSet presAssocID="{A61DE2C5-3E66-4333-971F-C8201735E591}" presName="box" presStyleLbl="node1" presStyleIdx="0" presStyleCnt="3"/>
      <dgm:spPr/>
      <dgm:t>
        <a:bodyPr/>
        <a:lstStyle/>
        <a:p>
          <a:endParaRPr lang="en-US"/>
        </a:p>
      </dgm:t>
    </dgm:pt>
    <dgm:pt modelId="{A81DBDF6-3836-469F-8464-FBC318C3A95F}" type="pres">
      <dgm:prSet presAssocID="{A61DE2C5-3E66-4333-971F-C8201735E59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280BB7A-13B8-443E-BF50-BA0467498C85}" type="pres">
      <dgm:prSet presAssocID="{A61DE2C5-3E66-4333-971F-C8201735E59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2B9EF-5F88-48EC-9150-02412EF318C2}" type="pres">
      <dgm:prSet presAssocID="{1B84F1AC-6522-4262-8651-2F2F6048144B}" presName="spacer" presStyleCnt="0"/>
      <dgm:spPr/>
    </dgm:pt>
    <dgm:pt modelId="{E2EF5BE5-F827-4E5D-893F-34B97798EE43}" type="pres">
      <dgm:prSet presAssocID="{5FC57EB6-9A55-4590-AA50-3C61CBBBE9A7}" presName="comp" presStyleCnt="0"/>
      <dgm:spPr/>
    </dgm:pt>
    <dgm:pt modelId="{29075165-B8DE-4E1E-B8C6-22A0FDD7884C}" type="pres">
      <dgm:prSet presAssocID="{5FC57EB6-9A55-4590-AA50-3C61CBBBE9A7}" presName="box" presStyleLbl="node1" presStyleIdx="1" presStyleCnt="3"/>
      <dgm:spPr/>
      <dgm:t>
        <a:bodyPr/>
        <a:lstStyle/>
        <a:p>
          <a:endParaRPr lang="en-US"/>
        </a:p>
      </dgm:t>
    </dgm:pt>
    <dgm:pt modelId="{C53A478B-607A-42DB-9653-4DB862AA226E}" type="pres">
      <dgm:prSet presAssocID="{5FC57EB6-9A55-4590-AA50-3C61CBBBE9A7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DD6A1B-6C04-4FA5-BEDF-BFA3BC441267}" type="pres">
      <dgm:prSet presAssocID="{5FC57EB6-9A55-4590-AA50-3C61CBBBE9A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64D48-DC57-4F5F-9E75-CF42C4A93064}" type="pres">
      <dgm:prSet presAssocID="{AF031A89-6867-4EA3-91B1-DE4220C4FF83}" presName="spacer" presStyleCnt="0"/>
      <dgm:spPr/>
    </dgm:pt>
    <dgm:pt modelId="{DDA05331-1836-464F-91AD-E0E9B0B03E04}" type="pres">
      <dgm:prSet presAssocID="{54C3D99D-15B7-4B21-9B55-8F8A2BE4F4A9}" presName="comp" presStyleCnt="0"/>
      <dgm:spPr/>
    </dgm:pt>
    <dgm:pt modelId="{A8B452B8-683A-4F07-BD45-2011BAD1D9F5}" type="pres">
      <dgm:prSet presAssocID="{54C3D99D-15B7-4B21-9B55-8F8A2BE4F4A9}" presName="box" presStyleLbl="node1" presStyleIdx="2" presStyleCnt="3"/>
      <dgm:spPr/>
      <dgm:t>
        <a:bodyPr/>
        <a:lstStyle/>
        <a:p>
          <a:endParaRPr lang="en-US"/>
        </a:p>
      </dgm:t>
    </dgm:pt>
    <dgm:pt modelId="{27604B28-E0D7-409C-8C0F-D8A3B6C48439}" type="pres">
      <dgm:prSet presAssocID="{54C3D99D-15B7-4B21-9B55-8F8A2BE4F4A9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D74BBB0-2502-4E3E-AE5A-53DC3DB54F13}" type="pres">
      <dgm:prSet presAssocID="{54C3D99D-15B7-4B21-9B55-8F8A2BE4F4A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A0FB36-309C-44CA-BBD3-6341B7F32018}" srcId="{BB36DEE8-D12A-4834-AFB2-4C6629D5FEFF}" destId="{A61DE2C5-3E66-4333-971F-C8201735E591}" srcOrd="0" destOrd="0" parTransId="{FC3BCF29-5171-4F00-89E3-799DE02ECA55}" sibTransId="{1B84F1AC-6522-4262-8651-2F2F6048144B}"/>
    <dgm:cxn modelId="{17E4C288-51C3-45F9-A817-383A9638410F}" type="presOf" srcId="{A61DE2C5-3E66-4333-971F-C8201735E591}" destId="{5280BB7A-13B8-443E-BF50-BA0467498C85}" srcOrd="1" destOrd="0" presId="urn:microsoft.com/office/officeart/2005/8/layout/vList4#1"/>
    <dgm:cxn modelId="{EAD46B07-F07F-458F-93BB-3ADB93524D71}" type="presOf" srcId="{54C3D99D-15B7-4B21-9B55-8F8A2BE4F4A9}" destId="{A8B452B8-683A-4F07-BD45-2011BAD1D9F5}" srcOrd="0" destOrd="0" presId="urn:microsoft.com/office/officeart/2005/8/layout/vList4#1"/>
    <dgm:cxn modelId="{86F1BC47-6D7D-4C4F-B94A-449AE4F65B27}" srcId="{BB36DEE8-D12A-4834-AFB2-4C6629D5FEFF}" destId="{54C3D99D-15B7-4B21-9B55-8F8A2BE4F4A9}" srcOrd="2" destOrd="0" parTransId="{0B95887E-3BCE-4E43-8FC6-32D973328DAF}" sibTransId="{5A762475-3050-41E7-8F4F-B115CC9EDC0B}"/>
    <dgm:cxn modelId="{975BFFD4-9DA1-4C70-8462-37AC1E17FEA8}" type="presOf" srcId="{A61DE2C5-3E66-4333-971F-C8201735E591}" destId="{719EFAEB-15DA-4DD3-9152-3D3F6715A212}" srcOrd="0" destOrd="0" presId="urn:microsoft.com/office/officeart/2005/8/layout/vList4#1"/>
    <dgm:cxn modelId="{7A627EAA-AB8A-4BFA-83AA-577E83496512}" type="presOf" srcId="{BB36DEE8-D12A-4834-AFB2-4C6629D5FEFF}" destId="{02824ED2-CD38-4941-95E9-855774C804B2}" srcOrd="0" destOrd="0" presId="urn:microsoft.com/office/officeart/2005/8/layout/vList4#1"/>
    <dgm:cxn modelId="{88020DB9-1683-4915-B471-23E85045DDF2}" type="presOf" srcId="{5FC57EB6-9A55-4590-AA50-3C61CBBBE9A7}" destId="{E0DD6A1B-6C04-4FA5-BEDF-BFA3BC441267}" srcOrd="1" destOrd="0" presId="urn:microsoft.com/office/officeart/2005/8/layout/vList4#1"/>
    <dgm:cxn modelId="{E23032A0-7E0A-4241-9277-FAD9AEB7443B}" srcId="{BB36DEE8-D12A-4834-AFB2-4C6629D5FEFF}" destId="{5FC57EB6-9A55-4590-AA50-3C61CBBBE9A7}" srcOrd="1" destOrd="0" parTransId="{0561DAFF-7CF7-4D4C-91AA-E1DA1067BDD8}" sibTransId="{AF031A89-6867-4EA3-91B1-DE4220C4FF83}"/>
    <dgm:cxn modelId="{52D866A4-05DE-464E-82A6-91B9433AC510}" type="presOf" srcId="{54C3D99D-15B7-4B21-9B55-8F8A2BE4F4A9}" destId="{8D74BBB0-2502-4E3E-AE5A-53DC3DB54F13}" srcOrd="1" destOrd="0" presId="urn:microsoft.com/office/officeart/2005/8/layout/vList4#1"/>
    <dgm:cxn modelId="{34B81311-7EB8-4662-960C-11266D5C2444}" type="presOf" srcId="{5FC57EB6-9A55-4590-AA50-3C61CBBBE9A7}" destId="{29075165-B8DE-4E1E-B8C6-22A0FDD7884C}" srcOrd="0" destOrd="0" presId="urn:microsoft.com/office/officeart/2005/8/layout/vList4#1"/>
    <dgm:cxn modelId="{6F0FDAB3-209E-4D3B-9F2C-D94594E7A94B}" type="presParOf" srcId="{02824ED2-CD38-4941-95E9-855774C804B2}" destId="{CB2B4E89-08E9-4253-85D7-ED01F6B20126}" srcOrd="0" destOrd="0" presId="urn:microsoft.com/office/officeart/2005/8/layout/vList4#1"/>
    <dgm:cxn modelId="{99776084-4B3A-434D-A7C6-22095D8B4668}" type="presParOf" srcId="{CB2B4E89-08E9-4253-85D7-ED01F6B20126}" destId="{719EFAEB-15DA-4DD3-9152-3D3F6715A212}" srcOrd="0" destOrd="0" presId="urn:microsoft.com/office/officeart/2005/8/layout/vList4#1"/>
    <dgm:cxn modelId="{98C2CED5-4CE1-4638-A7B0-DFF424D91481}" type="presParOf" srcId="{CB2B4E89-08E9-4253-85D7-ED01F6B20126}" destId="{A81DBDF6-3836-469F-8464-FBC318C3A95F}" srcOrd="1" destOrd="0" presId="urn:microsoft.com/office/officeart/2005/8/layout/vList4#1"/>
    <dgm:cxn modelId="{A4C5C1F1-0A09-438C-928F-362B8300A8B0}" type="presParOf" srcId="{CB2B4E89-08E9-4253-85D7-ED01F6B20126}" destId="{5280BB7A-13B8-443E-BF50-BA0467498C85}" srcOrd="2" destOrd="0" presId="urn:microsoft.com/office/officeart/2005/8/layout/vList4#1"/>
    <dgm:cxn modelId="{8F494335-3545-4DE8-9E1C-901D2A974FB2}" type="presParOf" srcId="{02824ED2-CD38-4941-95E9-855774C804B2}" destId="{3B22B9EF-5F88-48EC-9150-02412EF318C2}" srcOrd="1" destOrd="0" presId="urn:microsoft.com/office/officeart/2005/8/layout/vList4#1"/>
    <dgm:cxn modelId="{B95ACABE-E603-4620-8DDB-1F09D1BC66DB}" type="presParOf" srcId="{02824ED2-CD38-4941-95E9-855774C804B2}" destId="{E2EF5BE5-F827-4E5D-893F-34B97798EE43}" srcOrd="2" destOrd="0" presId="urn:microsoft.com/office/officeart/2005/8/layout/vList4#1"/>
    <dgm:cxn modelId="{168FB63F-88AB-4F8C-B819-B7E0E49A56B8}" type="presParOf" srcId="{E2EF5BE5-F827-4E5D-893F-34B97798EE43}" destId="{29075165-B8DE-4E1E-B8C6-22A0FDD7884C}" srcOrd="0" destOrd="0" presId="urn:microsoft.com/office/officeart/2005/8/layout/vList4#1"/>
    <dgm:cxn modelId="{FEFCC31D-5E9A-4A4A-B93C-EB28B6CB00EA}" type="presParOf" srcId="{E2EF5BE5-F827-4E5D-893F-34B97798EE43}" destId="{C53A478B-607A-42DB-9653-4DB862AA226E}" srcOrd="1" destOrd="0" presId="urn:microsoft.com/office/officeart/2005/8/layout/vList4#1"/>
    <dgm:cxn modelId="{29D8E6E1-0990-45BA-81AC-E9388BA1D799}" type="presParOf" srcId="{E2EF5BE5-F827-4E5D-893F-34B97798EE43}" destId="{E0DD6A1B-6C04-4FA5-BEDF-BFA3BC441267}" srcOrd="2" destOrd="0" presId="urn:microsoft.com/office/officeart/2005/8/layout/vList4#1"/>
    <dgm:cxn modelId="{D3CCA3D0-3E27-4E89-B4C4-C88AC02C0E53}" type="presParOf" srcId="{02824ED2-CD38-4941-95E9-855774C804B2}" destId="{0EC64D48-DC57-4F5F-9E75-CF42C4A93064}" srcOrd="3" destOrd="0" presId="urn:microsoft.com/office/officeart/2005/8/layout/vList4#1"/>
    <dgm:cxn modelId="{24F7EA30-83A0-4AA7-84A6-12D37A438CA2}" type="presParOf" srcId="{02824ED2-CD38-4941-95E9-855774C804B2}" destId="{DDA05331-1836-464F-91AD-E0E9B0B03E04}" srcOrd="4" destOrd="0" presId="urn:microsoft.com/office/officeart/2005/8/layout/vList4#1"/>
    <dgm:cxn modelId="{0F6B6246-0989-440E-8425-1EBE20BC8A8E}" type="presParOf" srcId="{DDA05331-1836-464F-91AD-E0E9B0B03E04}" destId="{A8B452B8-683A-4F07-BD45-2011BAD1D9F5}" srcOrd="0" destOrd="0" presId="urn:microsoft.com/office/officeart/2005/8/layout/vList4#1"/>
    <dgm:cxn modelId="{5285656F-45E1-46A6-9A99-97F9BEDC813D}" type="presParOf" srcId="{DDA05331-1836-464F-91AD-E0E9B0B03E04}" destId="{27604B28-E0D7-409C-8C0F-D8A3B6C48439}" srcOrd="1" destOrd="0" presId="urn:microsoft.com/office/officeart/2005/8/layout/vList4#1"/>
    <dgm:cxn modelId="{5262E0A2-FA8F-426F-9E4B-2B844BFC0261}" type="presParOf" srcId="{DDA05331-1836-464F-91AD-E0E9B0B03E04}" destId="{8D74BBB0-2502-4E3E-AE5A-53DC3DB54F1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F3CE0-B68C-498A-9C42-709B08851C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D202CD-8B98-4B67-8E69-CE2526F2E5E6}">
      <dgm:prSet phldrT="[Text]" custT="1"/>
      <dgm:spPr/>
      <dgm:t>
        <a:bodyPr/>
        <a:lstStyle/>
        <a:p>
          <a:r>
            <a:rPr lang="en-US" sz="1800" dirty="0" smtClean="0"/>
            <a:t>Twelve centers were funded for a five year period from 2009-2014; received ~$10-15M</a:t>
          </a:r>
          <a:endParaRPr lang="en-US" sz="1800" dirty="0"/>
        </a:p>
      </dgm:t>
    </dgm:pt>
    <dgm:pt modelId="{91A55398-54F7-46D0-A9E9-BB1BBAE5FF4D}" type="parTrans" cxnId="{DEA18F65-C5F9-4606-BCAB-ECE62CBB9D42}">
      <dgm:prSet/>
      <dgm:spPr/>
      <dgm:t>
        <a:bodyPr/>
        <a:lstStyle/>
        <a:p>
          <a:endParaRPr lang="en-US" sz="2000"/>
        </a:p>
      </dgm:t>
    </dgm:pt>
    <dgm:pt modelId="{528F1062-945E-4CBE-B937-9BD27CC016DF}" type="sibTrans" cxnId="{DEA18F65-C5F9-4606-BCAB-ECE62CBB9D42}">
      <dgm:prSet/>
      <dgm:spPr/>
      <dgm:t>
        <a:bodyPr/>
        <a:lstStyle/>
        <a:p>
          <a:endParaRPr lang="en-US" sz="2000"/>
        </a:p>
      </dgm:t>
    </dgm:pt>
    <dgm:pt modelId="{C4D16964-B8FA-4974-92F3-E6F3B99D1859}">
      <dgm:prSet phldrT="[Text]" custT="1"/>
      <dgm:spPr/>
      <dgm:t>
        <a:bodyPr/>
        <a:lstStyle/>
        <a:p>
          <a:r>
            <a:rPr lang="en-US" sz="1800" u="none" dirty="0" smtClean="0"/>
            <a:t>PS-OC Centers</a:t>
          </a:r>
          <a:endParaRPr lang="en-US" sz="1800" u="none" dirty="0"/>
        </a:p>
      </dgm:t>
    </dgm:pt>
    <dgm:pt modelId="{997D4715-9EDD-4630-9CFC-5E9D0D7BA491}" type="parTrans" cxnId="{090A61E1-ABF1-4286-8F6F-26BFCA09FF35}">
      <dgm:prSet/>
      <dgm:spPr/>
      <dgm:t>
        <a:bodyPr/>
        <a:lstStyle/>
        <a:p>
          <a:endParaRPr lang="en-US" sz="2000"/>
        </a:p>
      </dgm:t>
    </dgm:pt>
    <dgm:pt modelId="{0599FC6F-5548-4FAE-ACD2-DACAC1CD1EC0}" type="sibTrans" cxnId="{090A61E1-ABF1-4286-8F6F-26BFCA09FF35}">
      <dgm:prSet/>
      <dgm:spPr/>
      <dgm:t>
        <a:bodyPr/>
        <a:lstStyle/>
        <a:p>
          <a:endParaRPr lang="en-US" sz="2000"/>
        </a:p>
      </dgm:t>
    </dgm:pt>
    <dgm:pt modelId="{284C5CFB-489B-4772-99EE-DB84AEFB4EC2}">
      <dgm:prSet custT="1"/>
      <dgm:spPr/>
      <dgm:t>
        <a:bodyPr/>
        <a:lstStyle/>
        <a:p>
          <a:r>
            <a:rPr lang="en-US" sz="1800" dirty="0" smtClean="0"/>
            <a:t>Initially there were 150 main investigators from the fields of physics, mathematics, chemistry, engineering, cancer biology and clinical oncology</a:t>
          </a:r>
          <a:endParaRPr lang="en-US" sz="1800" dirty="0"/>
        </a:p>
      </dgm:t>
    </dgm:pt>
    <dgm:pt modelId="{A8056AC9-536F-4C85-8385-1075898DCF09}" type="parTrans" cxnId="{D21D2029-E9AC-4762-AD79-A7FD833C9E42}">
      <dgm:prSet/>
      <dgm:spPr/>
      <dgm:t>
        <a:bodyPr/>
        <a:lstStyle/>
        <a:p>
          <a:endParaRPr lang="en-US" sz="2000"/>
        </a:p>
      </dgm:t>
    </dgm:pt>
    <dgm:pt modelId="{871A239B-D5CD-4000-A053-25F32504CCDD}" type="sibTrans" cxnId="{D21D2029-E9AC-4762-AD79-A7FD833C9E42}">
      <dgm:prSet/>
      <dgm:spPr/>
      <dgm:t>
        <a:bodyPr/>
        <a:lstStyle/>
        <a:p>
          <a:endParaRPr lang="en-US" sz="2000"/>
        </a:p>
      </dgm:t>
    </dgm:pt>
    <dgm:pt modelId="{95834AAD-FFCB-4713-9779-FE675D2D6ED8}">
      <dgm:prSet phldrT="[Text]" custT="1"/>
      <dgm:spPr/>
      <dgm:t>
        <a:bodyPr/>
        <a:lstStyle/>
        <a:p>
          <a:endParaRPr lang="en-US" sz="1100" dirty="0"/>
        </a:p>
      </dgm:t>
    </dgm:pt>
    <dgm:pt modelId="{02C0FD5A-2827-44EF-9C5C-F313AE10E65E}" type="parTrans" cxnId="{D0C3F916-E980-4CB6-9415-6AC45DDB72F2}">
      <dgm:prSet/>
      <dgm:spPr/>
      <dgm:t>
        <a:bodyPr/>
        <a:lstStyle/>
        <a:p>
          <a:endParaRPr lang="en-US"/>
        </a:p>
      </dgm:t>
    </dgm:pt>
    <dgm:pt modelId="{E836339C-1E51-456D-AAB3-B8B24F825F4F}" type="sibTrans" cxnId="{D0C3F916-E980-4CB6-9415-6AC45DDB72F2}">
      <dgm:prSet/>
      <dgm:spPr/>
      <dgm:t>
        <a:bodyPr/>
        <a:lstStyle/>
        <a:p>
          <a:endParaRPr lang="en-US"/>
        </a:p>
      </dgm:t>
    </dgm:pt>
    <dgm:pt modelId="{DC6FCE10-E172-48A1-AFD7-A36E3C4B6444}" type="pres">
      <dgm:prSet presAssocID="{76FF3CE0-B68C-498A-9C42-709B08851C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E71FA6-3E92-46BF-ACEC-1F4B7AE053E5}" type="pres">
      <dgm:prSet presAssocID="{C4D16964-B8FA-4974-92F3-E6F3B99D1859}" presName="parentLin" presStyleCnt="0"/>
      <dgm:spPr/>
    </dgm:pt>
    <dgm:pt modelId="{5D7A1518-288E-46A0-8502-2B875E1B116A}" type="pres">
      <dgm:prSet presAssocID="{C4D16964-B8FA-4974-92F3-E6F3B99D185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89115F9-5333-4C69-B2A6-D69567CCBC54}" type="pres">
      <dgm:prSet presAssocID="{C4D16964-B8FA-4974-92F3-E6F3B99D1859}" presName="parentText" presStyleLbl="node1" presStyleIdx="0" presStyleCnt="1" custScaleY="28195" custLinFactNeighborX="-43330" custLinFactNeighborY="-118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29979-4F7C-40F3-B38E-07ED5FE56C14}" type="pres">
      <dgm:prSet presAssocID="{C4D16964-B8FA-4974-92F3-E6F3B99D1859}" presName="negativeSpace" presStyleCnt="0"/>
      <dgm:spPr/>
    </dgm:pt>
    <dgm:pt modelId="{4F41261D-0622-4CBC-9C85-73FAD73F041A}" type="pres">
      <dgm:prSet presAssocID="{C4D16964-B8FA-4974-92F3-E6F3B99D1859}" presName="childText" presStyleLbl="conFgAcc1" presStyleIdx="0" presStyleCnt="1" custScaleY="84760" custLinFactNeighborY="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0D9E61-C003-4B5E-A5B0-7F112157342A}" type="presOf" srcId="{C4D16964-B8FA-4974-92F3-E6F3B99D1859}" destId="{289115F9-5333-4C69-B2A6-D69567CCBC54}" srcOrd="1" destOrd="0" presId="urn:microsoft.com/office/officeart/2005/8/layout/list1"/>
    <dgm:cxn modelId="{F17F6D7A-0D56-4F91-AEAD-B5970D9CE90B}" type="presOf" srcId="{95834AAD-FFCB-4713-9779-FE675D2D6ED8}" destId="{4F41261D-0622-4CBC-9C85-73FAD73F041A}" srcOrd="0" destOrd="1" presId="urn:microsoft.com/office/officeart/2005/8/layout/list1"/>
    <dgm:cxn modelId="{4D9EC003-9D23-4C79-A235-A9A8252E85E1}" type="presOf" srcId="{284C5CFB-489B-4772-99EE-DB84AEFB4EC2}" destId="{4F41261D-0622-4CBC-9C85-73FAD73F041A}" srcOrd="0" destOrd="2" presId="urn:microsoft.com/office/officeart/2005/8/layout/list1"/>
    <dgm:cxn modelId="{C9D9BAE1-BE7E-4995-B42E-C93CDFBA2D73}" type="presOf" srcId="{76FF3CE0-B68C-498A-9C42-709B08851C46}" destId="{DC6FCE10-E172-48A1-AFD7-A36E3C4B6444}" srcOrd="0" destOrd="0" presId="urn:microsoft.com/office/officeart/2005/8/layout/list1"/>
    <dgm:cxn modelId="{D0C3F916-E980-4CB6-9415-6AC45DDB72F2}" srcId="{C4D16964-B8FA-4974-92F3-E6F3B99D1859}" destId="{95834AAD-FFCB-4713-9779-FE675D2D6ED8}" srcOrd="1" destOrd="0" parTransId="{02C0FD5A-2827-44EF-9C5C-F313AE10E65E}" sibTransId="{E836339C-1E51-456D-AAB3-B8B24F825F4F}"/>
    <dgm:cxn modelId="{2456E747-B4D5-4CE6-8A7F-4566A8D7BA79}" type="presOf" srcId="{C4D16964-B8FA-4974-92F3-E6F3B99D1859}" destId="{5D7A1518-288E-46A0-8502-2B875E1B116A}" srcOrd="0" destOrd="0" presId="urn:microsoft.com/office/officeart/2005/8/layout/list1"/>
    <dgm:cxn modelId="{D21D2029-E9AC-4762-AD79-A7FD833C9E42}" srcId="{C4D16964-B8FA-4974-92F3-E6F3B99D1859}" destId="{284C5CFB-489B-4772-99EE-DB84AEFB4EC2}" srcOrd="2" destOrd="0" parTransId="{A8056AC9-536F-4C85-8385-1075898DCF09}" sibTransId="{871A239B-D5CD-4000-A053-25F32504CCDD}"/>
    <dgm:cxn modelId="{DEA18F65-C5F9-4606-BCAB-ECE62CBB9D42}" srcId="{C4D16964-B8FA-4974-92F3-E6F3B99D1859}" destId="{23D202CD-8B98-4B67-8E69-CE2526F2E5E6}" srcOrd="0" destOrd="0" parTransId="{91A55398-54F7-46D0-A9E9-BB1BBAE5FF4D}" sibTransId="{528F1062-945E-4CBE-B937-9BD27CC016DF}"/>
    <dgm:cxn modelId="{090A61E1-ABF1-4286-8F6F-26BFCA09FF35}" srcId="{76FF3CE0-B68C-498A-9C42-709B08851C46}" destId="{C4D16964-B8FA-4974-92F3-E6F3B99D1859}" srcOrd="0" destOrd="0" parTransId="{997D4715-9EDD-4630-9CFC-5E9D0D7BA491}" sibTransId="{0599FC6F-5548-4FAE-ACD2-DACAC1CD1EC0}"/>
    <dgm:cxn modelId="{666F36EC-3D77-43BE-A05C-C040BA7B1B71}" type="presOf" srcId="{23D202CD-8B98-4B67-8E69-CE2526F2E5E6}" destId="{4F41261D-0622-4CBC-9C85-73FAD73F041A}" srcOrd="0" destOrd="0" presId="urn:microsoft.com/office/officeart/2005/8/layout/list1"/>
    <dgm:cxn modelId="{2C08FB7C-FFAC-4BD6-B309-54128CF32E05}" type="presParOf" srcId="{DC6FCE10-E172-48A1-AFD7-A36E3C4B6444}" destId="{59E71FA6-3E92-46BF-ACEC-1F4B7AE053E5}" srcOrd="0" destOrd="0" presId="urn:microsoft.com/office/officeart/2005/8/layout/list1"/>
    <dgm:cxn modelId="{970C9C6B-49B7-4D28-8B4C-55BC4F471FEF}" type="presParOf" srcId="{59E71FA6-3E92-46BF-ACEC-1F4B7AE053E5}" destId="{5D7A1518-288E-46A0-8502-2B875E1B116A}" srcOrd="0" destOrd="0" presId="urn:microsoft.com/office/officeart/2005/8/layout/list1"/>
    <dgm:cxn modelId="{A0D0231A-F8FC-4A8D-BA94-B8788A23547A}" type="presParOf" srcId="{59E71FA6-3E92-46BF-ACEC-1F4B7AE053E5}" destId="{289115F9-5333-4C69-B2A6-D69567CCBC54}" srcOrd="1" destOrd="0" presId="urn:microsoft.com/office/officeart/2005/8/layout/list1"/>
    <dgm:cxn modelId="{FEB743B3-3222-45BC-B7AD-AAC9596177BE}" type="presParOf" srcId="{DC6FCE10-E172-48A1-AFD7-A36E3C4B6444}" destId="{C4129979-4F7C-40F3-B38E-07ED5FE56C14}" srcOrd="1" destOrd="0" presId="urn:microsoft.com/office/officeart/2005/8/layout/list1"/>
    <dgm:cxn modelId="{20D513FA-D577-4DBD-A82D-57174CA66917}" type="presParOf" srcId="{DC6FCE10-E172-48A1-AFD7-A36E3C4B6444}" destId="{4F41261D-0622-4CBC-9C85-73FAD73F04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51B154-A689-42F0-B9B3-3A67A0403E1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CFB2B-571A-484B-BD20-FF2A7D68E108}">
      <dgm:prSet custT="1"/>
      <dgm:spPr/>
      <dgm:t>
        <a:bodyPr/>
        <a:lstStyle/>
        <a:p>
          <a:pPr rtl="0"/>
          <a:r>
            <a:rPr lang="en-US" sz="2000" b="0" i="0" baseline="0" dirty="0" smtClean="0"/>
            <a:t>Center Activities</a:t>
          </a:r>
          <a:endParaRPr lang="en-US" sz="2000" dirty="0"/>
        </a:p>
      </dgm:t>
    </dgm:pt>
    <dgm:pt modelId="{87375BC9-B8B0-4368-9060-918DEF32415C}" type="parTrans" cxnId="{A3227EC4-9C8D-4F45-BF2A-5AC1B0FD50F8}">
      <dgm:prSet/>
      <dgm:spPr/>
      <dgm:t>
        <a:bodyPr/>
        <a:lstStyle/>
        <a:p>
          <a:endParaRPr lang="en-US"/>
        </a:p>
      </dgm:t>
    </dgm:pt>
    <dgm:pt modelId="{8C98F816-5415-4762-8B2B-CA209A0DCF0F}" type="sibTrans" cxnId="{A3227EC4-9C8D-4F45-BF2A-5AC1B0FD50F8}">
      <dgm:prSet/>
      <dgm:spPr/>
      <dgm:t>
        <a:bodyPr/>
        <a:lstStyle/>
        <a:p>
          <a:endParaRPr lang="en-US"/>
        </a:p>
      </dgm:t>
    </dgm:pt>
    <dgm:pt modelId="{12B67959-5EF7-4A86-A1D0-6540E0E77548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sz="1800" dirty="0" smtClean="0"/>
            <a:t>Research Projects</a:t>
          </a:r>
          <a:endParaRPr lang="en-US" sz="1800" dirty="0"/>
        </a:p>
      </dgm:t>
    </dgm:pt>
    <dgm:pt modelId="{8B78B2FD-E8F3-41D0-95FD-F781B6F15191}" type="parTrans" cxnId="{FFBC92A1-A52B-47E1-B9E6-B3B6896E1EB7}">
      <dgm:prSet/>
      <dgm:spPr/>
      <dgm:t>
        <a:bodyPr/>
        <a:lstStyle/>
        <a:p>
          <a:endParaRPr lang="en-US"/>
        </a:p>
      </dgm:t>
    </dgm:pt>
    <dgm:pt modelId="{5248E1EE-8252-43ED-A01C-B19F70288254}" type="sibTrans" cxnId="{FFBC92A1-A52B-47E1-B9E6-B3B6896E1EB7}">
      <dgm:prSet/>
      <dgm:spPr/>
      <dgm:t>
        <a:bodyPr/>
        <a:lstStyle/>
        <a:p>
          <a:endParaRPr lang="en-US"/>
        </a:p>
      </dgm:t>
    </dgm:pt>
    <dgm:pt modelId="{310EAD57-B9AE-444B-9CDC-553A0F09324A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sz="1800" dirty="0" smtClean="0"/>
            <a:t>Core Facilities</a:t>
          </a:r>
          <a:endParaRPr lang="en-US" sz="1800" dirty="0"/>
        </a:p>
      </dgm:t>
    </dgm:pt>
    <dgm:pt modelId="{4E352DDB-D53D-4B76-828C-8FEE8D1EE71A}" type="parTrans" cxnId="{EFACFB53-11EA-444F-9432-77CC92E88761}">
      <dgm:prSet/>
      <dgm:spPr/>
      <dgm:t>
        <a:bodyPr/>
        <a:lstStyle/>
        <a:p>
          <a:endParaRPr lang="en-US"/>
        </a:p>
      </dgm:t>
    </dgm:pt>
    <dgm:pt modelId="{1B4CC6C4-E33E-4467-A9E3-DB9541B57176}" type="sibTrans" cxnId="{EFACFB53-11EA-444F-9432-77CC92E88761}">
      <dgm:prSet/>
      <dgm:spPr/>
      <dgm:t>
        <a:bodyPr/>
        <a:lstStyle/>
        <a:p>
          <a:endParaRPr lang="en-US"/>
        </a:p>
      </dgm:t>
    </dgm:pt>
    <dgm:pt modelId="{1929CBE2-4F93-4A46-8C32-35B4087D4428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sz="1800" dirty="0" smtClean="0"/>
            <a:t>Pilot and Network Projects</a:t>
          </a:r>
          <a:endParaRPr lang="en-US" sz="1800" dirty="0"/>
        </a:p>
      </dgm:t>
    </dgm:pt>
    <dgm:pt modelId="{F0EDBF36-FB2A-4224-AB0C-09FA2F8226B3}" type="parTrans" cxnId="{128EFD17-BF2E-40E2-8E6E-8969EE5F8F7D}">
      <dgm:prSet/>
      <dgm:spPr/>
      <dgm:t>
        <a:bodyPr/>
        <a:lstStyle/>
        <a:p>
          <a:endParaRPr lang="en-US"/>
        </a:p>
      </dgm:t>
    </dgm:pt>
    <dgm:pt modelId="{6965811E-9948-4264-9D01-17603CEC09CD}" type="sibTrans" cxnId="{128EFD17-BF2E-40E2-8E6E-8969EE5F8F7D}">
      <dgm:prSet/>
      <dgm:spPr/>
      <dgm:t>
        <a:bodyPr/>
        <a:lstStyle/>
        <a:p>
          <a:endParaRPr lang="en-US"/>
        </a:p>
      </dgm:t>
    </dgm:pt>
    <dgm:pt modelId="{B11077A0-4EC0-46B3-AB91-539A60214EA5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sz="1800" dirty="0" smtClean="0"/>
            <a:t>Education and Training</a:t>
          </a:r>
          <a:endParaRPr lang="en-US" sz="1800" dirty="0"/>
        </a:p>
      </dgm:t>
    </dgm:pt>
    <dgm:pt modelId="{EE486F57-6B29-49EF-B470-8FF3A90033AD}" type="parTrans" cxnId="{E491BEE9-2BB2-420B-A677-FB20A8F90FE4}">
      <dgm:prSet/>
      <dgm:spPr/>
      <dgm:t>
        <a:bodyPr/>
        <a:lstStyle/>
        <a:p>
          <a:endParaRPr lang="en-US"/>
        </a:p>
      </dgm:t>
    </dgm:pt>
    <dgm:pt modelId="{D09F8A60-FF85-4F94-942E-15A51892FB56}" type="sibTrans" cxnId="{E491BEE9-2BB2-420B-A677-FB20A8F90FE4}">
      <dgm:prSet/>
      <dgm:spPr/>
      <dgm:t>
        <a:bodyPr/>
        <a:lstStyle/>
        <a:p>
          <a:endParaRPr lang="en-US"/>
        </a:p>
      </dgm:t>
    </dgm:pt>
    <dgm:pt modelId="{51377CED-7DFF-43B5-9964-B2BEC4E0748D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sz="1800" dirty="0" smtClean="0"/>
            <a:t>Public Outreach</a:t>
          </a:r>
          <a:endParaRPr lang="en-US" sz="1800" dirty="0"/>
        </a:p>
      </dgm:t>
    </dgm:pt>
    <dgm:pt modelId="{5A1DF829-308A-4FB9-AEFD-CE6AA658415E}" type="parTrans" cxnId="{BEE1E511-A42E-45F4-91F4-BA77F0D1DD98}">
      <dgm:prSet/>
      <dgm:spPr/>
      <dgm:t>
        <a:bodyPr/>
        <a:lstStyle/>
        <a:p>
          <a:endParaRPr lang="en-US"/>
        </a:p>
      </dgm:t>
    </dgm:pt>
    <dgm:pt modelId="{FFF9BCFB-824D-453A-A273-E695E082C0A6}" type="sibTrans" cxnId="{BEE1E511-A42E-45F4-91F4-BA77F0D1DD98}">
      <dgm:prSet/>
      <dgm:spPr/>
      <dgm:t>
        <a:bodyPr/>
        <a:lstStyle/>
        <a:p>
          <a:endParaRPr lang="en-US"/>
        </a:p>
      </dgm:t>
    </dgm:pt>
    <dgm:pt modelId="{55C3B68B-99FD-4FE7-995A-E9446FD6E7E9}" type="pres">
      <dgm:prSet presAssocID="{D951B154-A689-42F0-B9B3-3A67A0403E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87743-D670-4191-A00C-A4D26AD877C2}" type="pres">
      <dgm:prSet presAssocID="{F4ECFB2B-571A-484B-BD20-FF2A7D68E108}" presName="composite" presStyleCnt="0"/>
      <dgm:spPr/>
    </dgm:pt>
    <dgm:pt modelId="{9C056E76-45C4-4580-B689-A13B265F012B}" type="pres">
      <dgm:prSet presAssocID="{F4ECFB2B-571A-484B-BD20-FF2A7D68E108}" presName="parTx" presStyleLbl="alignNode1" presStyleIdx="0" presStyleCnt="1" custLinFactNeighborY="-24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D5C5B-F3E5-4ACE-A361-D970B3015C45}" type="pres">
      <dgm:prSet presAssocID="{F4ECFB2B-571A-484B-BD20-FF2A7D68E10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05FAD-D565-40C6-B9C1-E64A9DC9B03E}" type="presOf" srcId="{B11077A0-4EC0-46B3-AB91-539A60214EA5}" destId="{B8ED5C5B-F3E5-4ACE-A361-D970B3015C45}" srcOrd="0" destOrd="3" presId="urn:microsoft.com/office/officeart/2005/8/layout/hList1"/>
    <dgm:cxn modelId="{128EFD17-BF2E-40E2-8E6E-8969EE5F8F7D}" srcId="{F4ECFB2B-571A-484B-BD20-FF2A7D68E108}" destId="{1929CBE2-4F93-4A46-8C32-35B4087D4428}" srcOrd="2" destOrd="0" parTransId="{F0EDBF36-FB2A-4224-AB0C-09FA2F8226B3}" sibTransId="{6965811E-9948-4264-9D01-17603CEC09CD}"/>
    <dgm:cxn modelId="{BEE1E511-A42E-45F4-91F4-BA77F0D1DD98}" srcId="{F4ECFB2B-571A-484B-BD20-FF2A7D68E108}" destId="{51377CED-7DFF-43B5-9964-B2BEC4E0748D}" srcOrd="4" destOrd="0" parTransId="{5A1DF829-308A-4FB9-AEFD-CE6AA658415E}" sibTransId="{FFF9BCFB-824D-453A-A273-E695E082C0A6}"/>
    <dgm:cxn modelId="{FFBC92A1-A52B-47E1-B9E6-B3B6896E1EB7}" srcId="{F4ECFB2B-571A-484B-BD20-FF2A7D68E108}" destId="{12B67959-5EF7-4A86-A1D0-6540E0E77548}" srcOrd="0" destOrd="0" parTransId="{8B78B2FD-E8F3-41D0-95FD-F781B6F15191}" sibTransId="{5248E1EE-8252-43ED-A01C-B19F70288254}"/>
    <dgm:cxn modelId="{432E0BBA-83AE-4994-8FF9-A6CB66028B2D}" type="presOf" srcId="{D951B154-A689-42F0-B9B3-3A67A0403E11}" destId="{55C3B68B-99FD-4FE7-995A-E9446FD6E7E9}" srcOrd="0" destOrd="0" presId="urn:microsoft.com/office/officeart/2005/8/layout/hList1"/>
    <dgm:cxn modelId="{E491BEE9-2BB2-420B-A677-FB20A8F90FE4}" srcId="{F4ECFB2B-571A-484B-BD20-FF2A7D68E108}" destId="{B11077A0-4EC0-46B3-AB91-539A60214EA5}" srcOrd="3" destOrd="0" parTransId="{EE486F57-6B29-49EF-B470-8FF3A90033AD}" sibTransId="{D09F8A60-FF85-4F94-942E-15A51892FB56}"/>
    <dgm:cxn modelId="{F8EAF8A3-26EF-4B2C-9942-D70CA49C97C1}" type="presOf" srcId="{F4ECFB2B-571A-484B-BD20-FF2A7D68E108}" destId="{9C056E76-45C4-4580-B689-A13B265F012B}" srcOrd="0" destOrd="0" presId="urn:microsoft.com/office/officeart/2005/8/layout/hList1"/>
    <dgm:cxn modelId="{EFACFB53-11EA-444F-9432-77CC92E88761}" srcId="{F4ECFB2B-571A-484B-BD20-FF2A7D68E108}" destId="{310EAD57-B9AE-444B-9CDC-553A0F09324A}" srcOrd="1" destOrd="0" parTransId="{4E352DDB-D53D-4B76-828C-8FEE8D1EE71A}" sibTransId="{1B4CC6C4-E33E-4467-A9E3-DB9541B57176}"/>
    <dgm:cxn modelId="{CD1D32C9-27E9-44A0-B176-C42B31A0C94A}" type="presOf" srcId="{12B67959-5EF7-4A86-A1D0-6540E0E77548}" destId="{B8ED5C5B-F3E5-4ACE-A361-D970B3015C45}" srcOrd="0" destOrd="0" presId="urn:microsoft.com/office/officeart/2005/8/layout/hList1"/>
    <dgm:cxn modelId="{92C34AFC-F7C8-4A23-830C-A8644BAFCEFA}" type="presOf" srcId="{1929CBE2-4F93-4A46-8C32-35B4087D4428}" destId="{B8ED5C5B-F3E5-4ACE-A361-D970B3015C45}" srcOrd="0" destOrd="2" presId="urn:microsoft.com/office/officeart/2005/8/layout/hList1"/>
    <dgm:cxn modelId="{4845F56F-D361-4FB3-B050-5AE91F63933B}" type="presOf" srcId="{310EAD57-B9AE-444B-9CDC-553A0F09324A}" destId="{B8ED5C5B-F3E5-4ACE-A361-D970B3015C45}" srcOrd="0" destOrd="1" presId="urn:microsoft.com/office/officeart/2005/8/layout/hList1"/>
    <dgm:cxn modelId="{A3227EC4-9C8D-4F45-BF2A-5AC1B0FD50F8}" srcId="{D951B154-A689-42F0-B9B3-3A67A0403E11}" destId="{F4ECFB2B-571A-484B-BD20-FF2A7D68E108}" srcOrd="0" destOrd="0" parTransId="{87375BC9-B8B0-4368-9060-918DEF32415C}" sibTransId="{8C98F816-5415-4762-8B2B-CA209A0DCF0F}"/>
    <dgm:cxn modelId="{A4EE4423-52FE-4BAD-A123-AE8DC81520B7}" type="presOf" srcId="{51377CED-7DFF-43B5-9964-B2BEC4E0748D}" destId="{B8ED5C5B-F3E5-4ACE-A361-D970B3015C45}" srcOrd="0" destOrd="4" presId="urn:microsoft.com/office/officeart/2005/8/layout/hList1"/>
    <dgm:cxn modelId="{4E260B9C-4417-4BA7-8EDE-53F95D38F7A3}" type="presParOf" srcId="{55C3B68B-99FD-4FE7-995A-E9446FD6E7E9}" destId="{EEB87743-D670-4191-A00C-A4D26AD877C2}" srcOrd="0" destOrd="0" presId="urn:microsoft.com/office/officeart/2005/8/layout/hList1"/>
    <dgm:cxn modelId="{49254342-E1B6-4385-88BB-6104741973FA}" type="presParOf" srcId="{EEB87743-D670-4191-A00C-A4D26AD877C2}" destId="{9C056E76-45C4-4580-B689-A13B265F012B}" srcOrd="0" destOrd="0" presId="urn:microsoft.com/office/officeart/2005/8/layout/hList1"/>
    <dgm:cxn modelId="{73A110B2-07B9-447D-AEAB-A2D43C5AF0B9}" type="presParOf" srcId="{EEB87743-D670-4191-A00C-A4D26AD877C2}" destId="{B8ED5C5B-F3E5-4ACE-A361-D970B3015C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51B154-A689-42F0-B9B3-3A67A0403E1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CFB2B-571A-484B-BD20-FF2A7D68E108}">
      <dgm:prSet custT="1"/>
      <dgm:spPr/>
      <dgm:t>
        <a:bodyPr/>
        <a:lstStyle/>
        <a:p>
          <a:pPr rtl="0"/>
          <a:r>
            <a:rPr lang="en-US" sz="2000" b="1" i="0" baseline="0" dirty="0" smtClean="0"/>
            <a:t>Network–level</a:t>
          </a:r>
          <a:endParaRPr lang="en-US" sz="2000" b="1" dirty="0"/>
        </a:p>
      </dgm:t>
    </dgm:pt>
    <dgm:pt modelId="{87375BC9-B8B0-4368-9060-918DEF32415C}" type="parTrans" cxnId="{A3227EC4-9C8D-4F45-BF2A-5AC1B0FD50F8}">
      <dgm:prSet/>
      <dgm:spPr/>
      <dgm:t>
        <a:bodyPr/>
        <a:lstStyle/>
        <a:p>
          <a:endParaRPr lang="en-US"/>
        </a:p>
      </dgm:t>
    </dgm:pt>
    <dgm:pt modelId="{8C98F816-5415-4762-8B2B-CA209A0DCF0F}" type="sibTrans" cxnId="{A3227EC4-9C8D-4F45-BF2A-5AC1B0FD50F8}">
      <dgm:prSet/>
      <dgm:spPr/>
      <dgm:t>
        <a:bodyPr/>
        <a:lstStyle/>
        <a:p>
          <a:endParaRPr lang="en-US"/>
        </a:p>
      </dgm:t>
    </dgm:pt>
    <dgm:pt modelId="{12B67959-5EF7-4A86-A1D0-6540E0E77548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>
            <a:lnSpc>
              <a:spcPts val="2100"/>
            </a:lnSpc>
          </a:pPr>
          <a:r>
            <a:rPr lang="en-US" sz="1800" dirty="0" smtClean="0"/>
            <a:t>Development of innovative  research </a:t>
          </a:r>
          <a:r>
            <a:rPr lang="en-US" sz="1800" u="none" dirty="0" smtClean="0"/>
            <a:t>concepts</a:t>
          </a:r>
          <a:endParaRPr lang="en-US" sz="1800" dirty="0"/>
        </a:p>
      </dgm:t>
    </dgm:pt>
    <dgm:pt modelId="{8B78B2FD-E8F3-41D0-95FD-F781B6F15191}" type="parTrans" cxnId="{FFBC92A1-A52B-47E1-B9E6-B3B6896E1EB7}">
      <dgm:prSet/>
      <dgm:spPr/>
      <dgm:t>
        <a:bodyPr/>
        <a:lstStyle/>
        <a:p>
          <a:endParaRPr lang="en-US"/>
        </a:p>
      </dgm:t>
    </dgm:pt>
    <dgm:pt modelId="{5248E1EE-8252-43ED-A01C-B19F70288254}" type="sibTrans" cxnId="{FFBC92A1-A52B-47E1-B9E6-B3B6896E1EB7}">
      <dgm:prSet/>
      <dgm:spPr/>
      <dgm:t>
        <a:bodyPr/>
        <a:lstStyle/>
        <a:p>
          <a:endParaRPr lang="en-US"/>
        </a:p>
      </dgm:t>
    </dgm:pt>
    <dgm:pt modelId="{55C3B68B-99FD-4FE7-995A-E9446FD6E7E9}" type="pres">
      <dgm:prSet presAssocID="{D951B154-A689-42F0-B9B3-3A67A0403E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87743-D670-4191-A00C-A4D26AD877C2}" type="pres">
      <dgm:prSet presAssocID="{F4ECFB2B-571A-484B-BD20-FF2A7D68E108}" presName="composite" presStyleCnt="0"/>
      <dgm:spPr/>
    </dgm:pt>
    <dgm:pt modelId="{9C056E76-45C4-4580-B689-A13B265F012B}" type="pres">
      <dgm:prSet presAssocID="{F4ECFB2B-571A-484B-BD20-FF2A7D68E108}" presName="parTx" presStyleLbl="alignNode1" presStyleIdx="0" presStyleCnt="1" custScaleY="120508" custLinFactNeighborX="1881" custLinFactNeighborY="-47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D5C5B-F3E5-4ACE-A361-D970B3015C45}" type="pres">
      <dgm:prSet presAssocID="{F4ECFB2B-571A-484B-BD20-FF2A7D68E108}" presName="desTx" presStyleLbl="alignAccFollowNode1" presStyleIdx="0" presStyleCnt="1" custScaleY="100000" custLinFactNeighborX="1881" custLinFactNeighborY="8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227EC4-9C8D-4F45-BF2A-5AC1B0FD50F8}" srcId="{D951B154-A689-42F0-B9B3-3A67A0403E11}" destId="{F4ECFB2B-571A-484B-BD20-FF2A7D68E108}" srcOrd="0" destOrd="0" parTransId="{87375BC9-B8B0-4368-9060-918DEF32415C}" sibTransId="{8C98F816-5415-4762-8B2B-CA209A0DCF0F}"/>
    <dgm:cxn modelId="{0CF099F2-E415-4059-8921-4E57C657569A}" type="presOf" srcId="{F4ECFB2B-571A-484B-BD20-FF2A7D68E108}" destId="{9C056E76-45C4-4580-B689-A13B265F012B}" srcOrd="0" destOrd="0" presId="urn:microsoft.com/office/officeart/2005/8/layout/hList1"/>
    <dgm:cxn modelId="{FFBC92A1-A52B-47E1-B9E6-B3B6896E1EB7}" srcId="{F4ECFB2B-571A-484B-BD20-FF2A7D68E108}" destId="{12B67959-5EF7-4A86-A1D0-6540E0E77548}" srcOrd="0" destOrd="0" parTransId="{8B78B2FD-E8F3-41D0-95FD-F781B6F15191}" sibTransId="{5248E1EE-8252-43ED-A01C-B19F70288254}"/>
    <dgm:cxn modelId="{17AF1ABA-207C-4F18-8CD8-5582F9032C6E}" type="presOf" srcId="{12B67959-5EF7-4A86-A1D0-6540E0E77548}" destId="{B8ED5C5B-F3E5-4ACE-A361-D970B3015C45}" srcOrd="0" destOrd="0" presId="urn:microsoft.com/office/officeart/2005/8/layout/hList1"/>
    <dgm:cxn modelId="{36985F0A-50B2-436A-BD36-1CD49568A5E8}" type="presOf" srcId="{D951B154-A689-42F0-B9B3-3A67A0403E11}" destId="{55C3B68B-99FD-4FE7-995A-E9446FD6E7E9}" srcOrd="0" destOrd="0" presId="urn:microsoft.com/office/officeart/2005/8/layout/hList1"/>
    <dgm:cxn modelId="{A59DC17E-65DA-47D9-8AC4-05EE74D370EF}" type="presParOf" srcId="{55C3B68B-99FD-4FE7-995A-E9446FD6E7E9}" destId="{EEB87743-D670-4191-A00C-A4D26AD877C2}" srcOrd="0" destOrd="0" presId="urn:microsoft.com/office/officeart/2005/8/layout/hList1"/>
    <dgm:cxn modelId="{4C388303-268F-49E4-855F-52A8852D9D61}" type="presParOf" srcId="{EEB87743-D670-4191-A00C-A4D26AD877C2}" destId="{9C056E76-45C4-4580-B689-A13B265F012B}" srcOrd="0" destOrd="0" presId="urn:microsoft.com/office/officeart/2005/8/layout/hList1"/>
    <dgm:cxn modelId="{46924F1C-33AB-44D2-BA6E-7D4B9ED4FB0B}" type="presParOf" srcId="{EEB87743-D670-4191-A00C-A4D26AD877C2}" destId="{B8ED5C5B-F3E5-4ACE-A361-D970B3015C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51B154-A689-42F0-B9B3-3A67A0403E1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CFB2B-571A-484B-BD20-FF2A7D68E108}">
      <dgm:prSet custT="1"/>
      <dgm:spPr/>
      <dgm:t>
        <a:bodyPr/>
        <a:lstStyle/>
        <a:p>
          <a:pPr rtl="0"/>
          <a:r>
            <a:rPr lang="en-US" sz="2000" b="1" dirty="0" smtClean="0"/>
            <a:t>Network-leve</a:t>
          </a:r>
          <a:r>
            <a:rPr lang="en-US" sz="2000" dirty="0" smtClean="0"/>
            <a:t>l</a:t>
          </a:r>
        </a:p>
      </dgm:t>
    </dgm:pt>
    <dgm:pt modelId="{87375BC9-B8B0-4368-9060-918DEF32415C}" type="parTrans" cxnId="{A3227EC4-9C8D-4F45-BF2A-5AC1B0FD50F8}">
      <dgm:prSet/>
      <dgm:spPr/>
      <dgm:t>
        <a:bodyPr/>
        <a:lstStyle/>
        <a:p>
          <a:endParaRPr lang="en-US"/>
        </a:p>
      </dgm:t>
    </dgm:pt>
    <dgm:pt modelId="{8C98F816-5415-4762-8B2B-CA209A0DCF0F}" type="sibTrans" cxnId="{A3227EC4-9C8D-4F45-BF2A-5AC1B0FD50F8}">
      <dgm:prSet/>
      <dgm:spPr/>
      <dgm:t>
        <a:bodyPr/>
        <a:lstStyle/>
        <a:p>
          <a:endParaRPr lang="en-US"/>
        </a:p>
      </dgm:t>
    </dgm:pt>
    <dgm:pt modelId="{12B67959-5EF7-4A86-A1D0-6540E0E77548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sz="1800" u="none" dirty="0" smtClean="0"/>
            <a:t>Collaboration formation</a:t>
          </a:r>
          <a:endParaRPr lang="en-US" sz="1800" u="none" dirty="0"/>
        </a:p>
      </dgm:t>
    </dgm:pt>
    <dgm:pt modelId="{8B78B2FD-E8F3-41D0-95FD-F781B6F15191}" type="parTrans" cxnId="{FFBC92A1-A52B-47E1-B9E6-B3B6896E1EB7}">
      <dgm:prSet/>
      <dgm:spPr/>
      <dgm:t>
        <a:bodyPr/>
        <a:lstStyle/>
        <a:p>
          <a:endParaRPr lang="en-US"/>
        </a:p>
      </dgm:t>
    </dgm:pt>
    <dgm:pt modelId="{5248E1EE-8252-43ED-A01C-B19F70288254}" type="sibTrans" cxnId="{FFBC92A1-A52B-47E1-B9E6-B3B6896E1EB7}">
      <dgm:prSet/>
      <dgm:spPr/>
      <dgm:t>
        <a:bodyPr/>
        <a:lstStyle/>
        <a:p>
          <a:endParaRPr lang="en-US"/>
        </a:p>
      </dgm:t>
    </dgm:pt>
    <dgm:pt modelId="{55C3B68B-99FD-4FE7-995A-E9446FD6E7E9}" type="pres">
      <dgm:prSet presAssocID="{D951B154-A689-42F0-B9B3-3A67A0403E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87743-D670-4191-A00C-A4D26AD877C2}" type="pres">
      <dgm:prSet presAssocID="{F4ECFB2B-571A-484B-BD20-FF2A7D68E108}" presName="composite" presStyleCnt="0"/>
      <dgm:spPr/>
    </dgm:pt>
    <dgm:pt modelId="{9C056E76-45C4-4580-B689-A13B265F012B}" type="pres">
      <dgm:prSet presAssocID="{F4ECFB2B-571A-484B-BD20-FF2A7D68E108}" presName="parTx" presStyleLbl="alignNode1" presStyleIdx="0" presStyleCnt="1" custScaleY="144315" custLinFactNeighborX="269" custLinFactNeighborY="-1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D5C5B-F3E5-4ACE-A361-D970B3015C45}" type="pres">
      <dgm:prSet presAssocID="{F4ECFB2B-571A-484B-BD20-FF2A7D68E108}" presName="desTx" presStyleLbl="alignAccFollowNode1" presStyleIdx="0" presStyleCnt="1" custScaleY="74644" custLinFactNeighborY="-9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227EC4-9C8D-4F45-BF2A-5AC1B0FD50F8}" srcId="{D951B154-A689-42F0-B9B3-3A67A0403E11}" destId="{F4ECFB2B-571A-484B-BD20-FF2A7D68E108}" srcOrd="0" destOrd="0" parTransId="{87375BC9-B8B0-4368-9060-918DEF32415C}" sibTransId="{8C98F816-5415-4762-8B2B-CA209A0DCF0F}"/>
    <dgm:cxn modelId="{08DE6BF8-BFC4-46B6-A92F-6A2C73D8DEFC}" type="presOf" srcId="{D951B154-A689-42F0-B9B3-3A67A0403E11}" destId="{55C3B68B-99FD-4FE7-995A-E9446FD6E7E9}" srcOrd="0" destOrd="0" presId="urn:microsoft.com/office/officeart/2005/8/layout/hList1"/>
    <dgm:cxn modelId="{5DEDDB00-E8E2-4A46-AD20-503E6055A740}" type="presOf" srcId="{F4ECFB2B-571A-484B-BD20-FF2A7D68E108}" destId="{9C056E76-45C4-4580-B689-A13B265F012B}" srcOrd="0" destOrd="0" presId="urn:microsoft.com/office/officeart/2005/8/layout/hList1"/>
    <dgm:cxn modelId="{EE2C2CC2-08A1-49F7-A9E7-D7D2F87A618D}" type="presOf" srcId="{12B67959-5EF7-4A86-A1D0-6540E0E77548}" destId="{B8ED5C5B-F3E5-4ACE-A361-D970B3015C45}" srcOrd="0" destOrd="0" presId="urn:microsoft.com/office/officeart/2005/8/layout/hList1"/>
    <dgm:cxn modelId="{FFBC92A1-A52B-47E1-B9E6-B3B6896E1EB7}" srcId="{F4ECFB2B-571A-484B-BD20-FF2A7D68E108}" destId="{12B67959-5EF7-4A86-A1D0-6540E0E77548}" srcOrd="0" destOrd="0" parTransId="{8B78B2FD-E8F3-41D0-95FD-F781B6F15191}" sibTransId="{5248E1EE-8252-43ED-A01C-B19F70288254}"/>
    <dgm:cxn modelId="{3AE28426-C611-48A5-B330-DDCFD5F10346}" type="presParOf" srcId="{55C3B68B-99FD-4FE7-995A-E9446FD6E7E9}" destId="{EEB87743-D670-4191-A00C-A4D26AD877C2}" srcOrd="0" destOrd="0" presId="urn:microsoft.com/office/officeart/2005/8/layout/hList1"/>
    <dgm:cxn modelId="{E30B9E32-56DF-47F2-B7F1-DD5F8DCA358A}" type="presParOf" srcId="{EEB87743-D670-4191-A00C-A4D26AD877C2}" destId="{9C056E76-45C4-4580-B689-A13B265F012B}" srcOrd="0" destOrd="0" presId="urn:microsoft.com/office/officeart/2005/8/layout/hList1"/>
    <dgm:cxn modelId="{2DA1D7BE-82E4-4FD2-B43B-25778F8EA7D1}" type="presParOf" srcId="{EEB87743-D670-4191-A00C-A4D26AD877C2}" destId="{B8ED5C5B-F3E5-4ACE-A361-D970B3015C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721C97-FF56-4F39-8EE9-3EA753482C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1ECA37-3657-459D-AFD4-AF20DCD33D60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A) Remove non-alphanumeric characters (: , . ;)</a:t>
          </a:r>
        </a:p>
      </dgm:t>
    </dgm:pt>
    <dgm:pt modelId="{5E5F925B-DA8E-4E5A-9193-56A8FA0C50E0}" type="parTrans" cxnId="{98F54EC4-4C79-43C8-8E32-066EA05707E2}">
      <dgm:prSet/>
      <dgm:spPr/>
      <dgm:t>
        <a:bodyPr/>
        <a:lstStyle/>
        <a:p>
          <a:endParaRPr lang="en-US"/>
        </a:p>
      </dgm:t>
    </dgm:pt>
    <dgm:pt modelId="{2FE8D7B8-82B9-45C4-A2D9-0D969F49A81E}" type="sibTrans" cxnId="{98F54EC4-4C79-43C8-8E32-066EA05707E2}">
      <dgm:prSet/>
      <dgm:spPr/>
      <dgm:t>
        <a:bodyPr/>
        <a:lstStyle/>
        <a:p>
          <a:endParaRPr lang="en-US"/>
        </a:p>
      </dgm:t>
    </dgm:pt>
    <dgm:pt modelId="{EFCBB295-5A91-4DE7-A23D-FFC4DF9246EC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B) Stemming (cells = cell)</a:t>
          </a:r>
        </a:p>
      </dgm:t>
    </dgm:pt>
    <dgm:pt modelId="{4D54D452-2F5D-4726-8F1E-B0A67C16CD99}" type="parTrans" cxnId="{5151D9E1-9FC8-424C-8545-856A5A363C07}">
      <dgm:prSet/>
      <dgm:spPr/>
      <dgm:t>
        <a:bodyPr/>
        <a:lstStyle/>
        <a:p>
          <a:endParaRPr lang="en-US"/>
        </a:p>
      </dgm:t>
    </dgm:pt>
    <dgm:pt modelId="{7730DDB4-39F2-418A-BF9C-28E44AFFABF9}" type="sibTrans" cxnId="{5151D9E1-9FC8-424C-8545-856A5A363C07}">
      <dgm:prSet/>
      <dgm:spPr/>
      <dgm:t>
        <a:bodyPr/>
        <a:lstStyle/>
        <a:p>
          <a:endParaRPr lang="en-US"/>
        </a:p>
      </dgm:t>
    </dgm:pt>
    <dgm:pt modelId="{037E994B-92B8-480A-B127-1717FB15B798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C) Remove stop words</a:t>
          </a:r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</dgm:t>
    </dgm:pt>
    <dgm:pt modelId="{5D3D1686-3311-4341-9D7C-B598A7704458}" type="parTrans" cxnId="{BDA4AC1D-4F6B-4560-8D70-E711C790147D}">
      <dgm:prSet/>
      <dgm:spPr/>
      <dgm:t>
        <a:bodyPr/>
        <a:lstStyle/>
        <a:p>
          <a:endParaRPr lang="en-US"/>
        </a:p>
      </dgm:t>
    </dgm:pt>
    <dgm:pt modelId="{CCD989C8-2FE4-4301-BE2A-957FDB2B757E}" type="sibTrans" cxnId="{BDA4AC1D-4F6B-4560-8D70-E711C790147D}">
      <dgm:prSet/>
      <dgm:spPr/>
      <dgm:t>
        <a:bodyPr/>
        <a:lstStyle/>
        <a:p>
          <a:endParaRPr lang="en-US"/>
        </a:p>
      </dgm:t>
    </dgm:pt>
    <dgm:pt modelId="{8F69CA77-846C-41DD-9C94-FA23045CEDB3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D) Manual merging of synonyms and removal of noise terms</a:t>
          </a:r>
        </a:p>
      </dgm:t>
    </dgm:pt>
    <dgm:pt modelId="{BD56D7D8-28F1-457E-BEAB-383BD09AF115}" type="parTrans" cxnId="{E3018860-F43B-4BA7-A7A5-7ADA23CFDAAF}">
      <dgm:prSet/>
      <dgm:spPr/>
      <dgm:t>
        <a:bodyPr/>
        <a:lstStyle/>
        <a:p>
          <a:endParaRPr lang="en-US"/>
        </a:p>
      </dgm:t>
    </dgm:pt>
    <dgm:pt modelId="{5BB8C047-84B2-4461-BACE-BA330B264751}" type="sibTrans" cxnId="{E3018860-F43B-4BA7-A7A5-7ADA23CFDAAF}">
      <dgm:prSet/>
      <dgm:spPr/>
      <dgm:t>
        <a:bodyPr/>
        <a:lstStyle/>
        <a:p>
          <a:endParaRPr lang="en-US"/>
        </a:p>
      </dgm:t>
    </dgm:pt>
    <dgm:pt modelId="{3AEEFFE7-7DB7-4BF2-B486-3CBE6F36B452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slide figure</a:t>
          </a:r>
        </a:p>
      </dgm:t>
    </dgm:pt>
    <dgm:pt modelId="{95FFF1AA-0C94-447F-A335-3C740979DFA7}" type="parTrans" cxnId="{D56F1BF3-7B3F-40DB-B16A-42559EFD7490}">
      <dgm:prSet/>
      <dgm:spPr/>
      <dgm:t>
        <a:bodyPr/>
        <a:lstStyle/>
        <a:p>
          <a:endParaRPr lang="en-US"/>
        </a:p>
      </dgm:t>
    </dgm:pt>
    <dgm:pt modelId="{1C06FBFD-F81B-4116-ACA0-8BAC1C7EB2A7}" type="sibTrans" cxnId="{D56F1BF3-7B3F-40DB-B16A-42559EFD7490}">
      <dgm:prSet/>
      <dgm:spPr/>
      <dgm:t>
        <a:bodyPr/>
        <a:lstStyle/>
        <a:p>
          <a:endParaRPr lang="en-US"/>
        </a:p>
      </dgm:t>
    </dgm:pt>
    <dgm:pt modelId="{9CE8A856-834F-4FD7-9AC3-5A1AAFACBBA7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Standard (a, the, of)</a:t>
          </a:r>
        </a:p>
      </dgm:t>
    </dgm:pt>
    <dgm:pt modelId="{A5808A49-449F-4C8A-89E6-9A029876F0E1}" type="parTrans" cxnId="{6AD8C0D3-A3EE-4E1A-847D-5CC88A32363C}">
      <dgm:prSet/>
      <dgm:spPr/>
      <dgm:t>
        <a:bodyPr/>
        <a:lstStyle/>
        <a:p>
          <a:endParaRPr lang="en-US"/>
        </a:p>
      </dgm:t>
    </dgm:pt>
    <dgm:pt modelId="{59B56204-3B60-4791-AE45-21E7C243C78D}" type="sibTrans" cxnId="{6AD8C0D3-A3EE-4E1A-847D-5CC88A32363C}">
      <dgm:prSet/>
      <dgm:spPr/>
      <dgm:t>
        <a:bodyPr/>
        <a:lstStyle/>
        <a:p>
          <a:endParaRPr lang="en-US"/>
        </a:p>
      </dgm:t>
    </dgm:pt>
    <dgm:pt modelId="{FC826091-090E-4949-BA1C-F880F5A059DC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inhibitor tki AND tyrosine kinase (acronym)</a:t>
          </a:r>
        </a:p>
      </dgm:t>
    </dgm:pt>
    <dgm:pt modelId="{0CEB9683-302F-45DA-A634-FAE3864012F2}" type="parTrans" cxnId="{15DA6FA7-C5DC-47E2-98E7-B427E7DB14DF}">
      <dgm:prSet/>
      <dgm:spPr/>
      <dgm:t>
        <a:bodyPr/>
        <a:lstStyle/>
        <a:p>
          <a:endParaRPr lang="en-US"/>
        </a:p>
      </dgm:t>
    </dgm:pt>
    <dgm:pt modelId="{688E5F24-BD72-458A-89CD-D4B603EB3B18}" type="sibTrans" cxnId="{15DA6FA7-C5DC-47E2-98E7-B427E7DB14DF}">
      <dgm:prSet/>
      <dgm:spPr/>
      <dgm:t>
        <a:bodyPr/>
        <a:lstStyle/>
        <a:p>
          <a:endParaRPr lang="en-US"/>
        </a:p>
      </dgm:t>
    </dgm:pt>
    <dgm:pt modelId="{A00047E7-907E-4B8C-B539-BB8C09026A80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Custom/non-specific - </a:t>
          </a:r>
          <a:r>
            <a:rPr lang="en-US" sz="23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top 1,500 most frequently occurring terms in a set of 10,000 randomly selected publications from an unrelated Journal Subject Category</a:t>
          </a:r>
        </a:p>
      </dgm:t>
    </dgm:pt>
    <dgm:pt modelId="{679269BD-C308-4EFF-A25C-E38633BDCDAB}" type="sibTrans" cxnId="{B9A34E9D-F90A-4AF8-B883-4A9125D91600}">
      <dgm:prSet/>
      <dgm:spPr/>
      <dgm:t>
        <a:bodyPr/>
        <a:lstStyle/>
        <a:p>
          <a:endParaRPr lang="en-US"/>
        </a:p>
      </dgm:t>
    </dgm:pt>
    <dgm:pt modelId="{C846BEB2-6DD5-4A33-A682-DA96625566EC}" type="parTrans" cxnId="{B9A34E9D-F90A-4AF8-B883-4A9125D91600}">
      <dgm:prSet/>
      <dgm:spPr/>
      <dgm:t>
        <a:bodyPr/>
        <a:lstStyle/>
        <a:p>
          <a:endParaRPr lang="en-US"/>
        </a:p>
      </dgm:t>
    </dgm:pt>
    <dgm:pt modelId="{C64A8926-ADF4-48E2-A32C-C5DE83002B71}" type="pres">
      <dgm:prSet presAssocID="{21721C97-FF56-4F39-8EE9-3EA753482C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B71B31-D509-456C-8D22-80568D21835C}" type="pres">
      <dgm:prSet presAssocID="{5E1ECA37-3657-459D-AFD4-AF20DCD33D6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8D070-E91A-4815-8BE3-F794DAADC81D}" type="pres">
      <dgm:prSet presAssocID="{2FE8D7B8-82B9-45C4-A2D9-0D969F49A81E}" presName="spacer" presStyleCnt="0"/>
      <dgm:spPr/>
    </dgm:pt>
    <dgm:pt modelId="{936AC734-BC0E-488F-8078-2AA074F50F1D}" type="pres">
      <dgm:prSet presAssocID="{EFCBB295-5A91-4DE7-A23D-FFC4DF9246E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07098-3B75-4880-B311-6F3B581B7634}" type="pres">
      <dgm:prSet presAssocID="{7730DDB4-39F2-418A-BF9C-28E44AFFABF9}" presName="spacer" presStyleCnt="0"/>
      <dgm:spPr/>
    </dgm:pt>
    <dgm:pt modelId="{0E644B1A-D5E7-4F41-BC29-4997807338C9}" type="pres">
      <dgm:prSet presAssocID="{037E994B-92B8-480A-B127-1717FB15B79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C7F2D-4E34-4399-88A0-6EC9D0358E13}" type="pres">
      <dgm:prSet presAssocID="{037E994B-92B8-480A-B127-1717FB15B79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D12C4-5D08-4C30-8AB9-FE3D2E7DCCCF}" type="pres">
      <dgm:prSet presAssocID="{8F69CA77-846C-41DD-9C94-FA23045CEDB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C309D-B9CE-4250-AC1F-DA3C54BAE0EE}" type="pres">
      <dgm:prSet presAssocID="{8F69CA77-846C-41DD-9C94-FA23045CEDB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67F265-AD5B-4479-A06E-882BC1A9BCAB}" type="presOf" srcId="{5E1ECA37-3657-459D-AFD4-AF20DCD33D60}" destId="{61B71B31-D509-456C-8D22-80568D21835C}" srcOrd="0" destOrd="0" presId="urn:microsoft.com/office/officeart/2005/8/layout/vList2"/>
    <dgm:cxn modelId="{15DA6FA7-C5DC-47E2-98E7-B427E7DB14DF}" srcId="{8F69CA77-846C-41DD-9C94-FA23045CEDB3}" destId="{FC826091-090E-4949-BA1C-F880F5A059DC}" srcOrd="0" destOrd="0" parTransId="{0CEB9683-302F-45DA-A634-FAE3864012F2}" sibTransId="{688E5F24-BD72-458A-89CD-D4B603EB3B18}"/>
    <dgm:cxn modelId="{D56F1BF3-7B3F-40DB-B16A-42559EFD7490}" srcId="{8F69CA77-846C-41DD-9C94-FA23045CEDB3}" destId="{3AEEFFE7-7DB7-4BF2-B486-3CBE6F36B452}" srcOrd="1" destOrd="0" parTransId="{95FFF1AA-0C94-447F-A335-3C740979DFA7}" sibTransId="{1C06FBFD-F81B-4116-ACA0-8BAC1C7EB2A7}"/>
    <dgm:cxn modelId="{31760619-BA5E-48D8-B533-8752D27F9CF8}" type="presOf" srcId="{3AEEFFE7-7DB7-4BF2-B486-3CBE6F36B452}" destId="{C96C309D-B9CE-4250-AC1F-DA3C54BAE0EE}" srcOrd="0" destOrd="1" presId="urn:microsoft.com/office/officeart/2005/8/layout/vList2"/>
    <dgm:cxn modelId="{6A26301B-9A44-4218-9296-CCA57987E128}" type="presOf" srcId="{9CE8A856-834F-4FD7-9AC3-5A1AAFACBBA7}" destId="{41FC7F2D-4E34-4399-88A0-6EC9D0358E13}" srcOrd="0" destOrd="0" presId="urn:microsoft.com/office/officeart/2005/8/layout/vList2"/>
    <dgm:cxn modelId="{0A555259-7512-4268-BE32-FFC89A99E368}" type="presOf" srcId="{EFCBB295-5A91-4DE7-A23D-FFC4DF9246EC}" destId="{936AC734-BC0E-488F-8078-2AA074F50F1D}" srcOrd="0" destOrd="0" presId="urn:microsoft.com/office/officeart/2005/8/layout/vList2"/>
    <dgm:cxn modelId="{6AD8C0D3-A3EE-4E1A-847D-5CC88A32363C}" srcId="{037E994B-92B8-480A-B127-1717FB15B798}" destId="{9CE8A856-834F-4FD7-9AC3-5A1AAFACBBA7}" srcOrd="0" destOrd="0" parTransId="{A5808A49-449F-4C8A-89E6-9A029876F0E1}" sibTransId="{59B56204-3B60-4791-AE45-21E7C243C78D}"/>
    <dgm:cxn modelId="{90481ACB-9B29-4F55-B55C-F82B0EC339AF}" type="presOf" srcId="{037E994B-92B8-480A-B127-1717FB15B798}" destId="{0E644B1A-D5E7-4F41-BC29-4997807338C9}" srcOrd="0" destOrd="0" presId="urn:microsoft.com/office/officeart/2005/8/layout/vList2"/>
    <dgm:cxn modelId="{98F54EC4-4C79-43C8-8E32-066EA05707E2}" srcId="{21721C97-FF56-4F39-8EE9-3EA753482C9E}" destId="{5E1ECA37-3657-459D-AFD4-AF20DCD33D60}" srcOrd="0" destOrd="0" parTransId="{5E5F925B-DA8E-4E5A-9193-56A8FA0C50E0}" sibTransId="{2FE8D7B8-82B9-45C4-A2D9-0D969F49A81E}"/>
    <dgm:cxn modelId="{E74BE0AC-E69D-499D-9C14-0656CB7BBA72}" type="presOf" srcId="{A00047E7-907E-4B8C-B539-BB8C09026A80}" destId="{41FC7F2D-4E34-4399-88A0-6EC9D0358E13}" srcOrd="0" destOrd="1" presId="urn:microsoft.com/office/officeart/2005/8/layout/vList2"/>
    <dgm:cxn modelId="{5151D9E1-9FC8-424C-8545-856A5A363C07}" srcId="{21721C97-FF56-4F39-8EE9-3EA753482C9E}" destId="{EFCBB295-5A91-4DE7-A23D-FFC4DF9246EC}" srcOrd="1" destOrd="0" parTransId="{4D54D452-2F5D-4726-8F1E-B0A67C16CD99}" sibTransId="{7730DDB4-39F2-418A-BF9C-28E44AFFABF9}"/>
    <dgm:cxn modelId="{02237E9C-6D12-434E-B40E-AD29803380BB}" type="presOf" srcId="{21721C97-FF56-4F39-8EE9-3EA753482C9E}" destId="{C64A8926-ADF4-48E2-A32C-C5DE83002B71}" srcOrd="0" destOrd="0" presId="urn:microsoft.com/office/officeart/2005/8/layout/vList2"/>
    <dgm:cxn modelId="{C8B0C54B-8C72-4304-B575-4C28FC716939}" type="presOf" srcId="{FC826091-090E-4949-BA1C-F880F5A059DC}" destId="{C96C309D-B9CE-4250-AC1F-DA3C54BAE0EE}" srcOrd="0" destOrd="0" presId="urn:microsoft.com/office/officeart/2005/8/layout/vList2"/>
    <dgm:cxn modelId="{BDA4AC1D-4F6B-4560-8D70-E711C790147D}" srcId="{21721C97-FF56-4F39-8EE9-3EA753482C9E}" destId="{037E994B-92B8-480A-B127-1717FB15B798}" srcOrd="2" destOrd="0" parTransId="{5D3D1686-3311-4341-9D7C-B598A7704458}" sibTransId="{CCD989C8-2FE4-4301-BE2A-957FDB2B757E}"/>
    <dgm:cxn modelId="{B9A34E9D-F90A-4AF8-B883-4A9125D91600}" srcId="{037E994B-92B8-480A-B127-1717FB15B798}" destId="{A00047E7-907E-4B8C-B539-BB8C09026A80}" srcOrd="1" destOrd="0" parTransId="{C846BEB2-6DD5-4A33-A682-DA96625566EC}" sibTransId="{679269BD-C308-4EFF-A25C-E38633BDCDAB}"/>
    <dgm:cxn modelId="{E3018860-F43B-4BA7-A7A5-7ADA23CFDAAF}" srcId="{21721C97-FF56-4F39-8EE9-3EA753482C9E}" destId="{8F69CA77-846C-41DD-9C94-FA23045CEDB3}" srcOrd="3" destOrd="0" parTransId="{BD56D7D8-28F1-457E-BEAB-383BD09AF115}" sibTransId="{5BB8C047-84B2-4461-BACE-BA330B264751}"/>
    <dgm:cxn modelId="{6CC699CC-400E-4E05-B888-B285A3A38EEC}" type="presOf" srcId="{8F69CA77-846C-41DD-9C94-FA23045CEDB3}" destId="{1C2D12C4-5D08-4C30-8AB9-FE3D2E7DCCCF}" srcOrd="0" destOrd="0" presId="urn:microsoft.com/office/officeart/2005/8/layout/vList2"/>
    <dgm:cxn modelId="{24C00197-7967-4571-8460-5186BDD421E8}" type="presParOf" srcId="{C64A8926-ADF4-48E2-A32C-C5DE83002B71}" destId="{61B71B31-D509-456C-8D22-80568D21835C}" srcOrd="0" destOrd="0" presId="urn:microsoft.com/office/officeart/2005/8/layout/vList2"/>
    <dgm:cxn modelId="{26284B8C-A6DE-4012-9A90-3A64087D8126}" type="presParOf" srcId="{C64A8926-ADF4-48E2-A32C-C5DE83002B71}" destId="{AD28D070-E91A-4815-8BE3-F794DAADC81D}" srcOrd="1" destOrd="0" presId="urn:microsoft.com/office/officeart/2005/8/layout/vList2"/>
    <dgm:cxn modelId="{EDCF03D2-DE12-4517-84AF-014BFF23AA8B}" type="presParOf" srcId="{C64A8926-ADF4-48E2-A32C-C5DE83002B71}" destId="{936AC734-BC0E-488F-8078-2AA074F50F1D}" srcOrd="2" destOrd="0" presId="urn:microsoft.com/office/officeart/2005/8/layout/vList2"/>
    <dgm:cxn modelId="{810A17CC-EA61-4F6A-B017-3FB0EBBEC131}" type="presParOf" srcId="{C64A8926-ADF4-48E2-A32C-C5DE83002B71}" destId="{6E007098-3B75-4880-B311-6F3B581B7634}" srcOrd="3" destOrd="0" presId="urn:microsoft.com/office/officeart/2005/8/layout/vList2"/>
    <dgm:cxn modelId="{BC40C66F-EA96-4553-8162-8F7F29703AD8}" type="presParOf" srcId="{C64A8926-ADF4-48E2-A32C-C5DE83002B71}" destId="{0E644B1A-D5E7-4F41-BC29-4997807338C9}" srcOrd="4" destOrd="0" presId="urn:microsoft.com/office/officeart/2005/8/layout/vList2"/>
    <dgm:cxn modelId="{E2EED510-B4C6-4D8E-BF2D-76C20BBBC3C6}" type="presParOf" srcId="{C64A8926-ADF4-48E2-A32C-C5DE83002B71}" destId="{41FC7F2D-4E34-4399-88A0-6EC9D0358E13}" srcOrd="5" destOrd="0" presId="urn:microsoft.com/office/officeart/2005/8/layout/vList2"/>
    <dgm:cxn modelId="{B6D7068F-BE7B-4C31-B330-F9CE0EBE2A9E}" type="presParOf" srcId="{C64A8926-ADF4-48E2-A32C-C5DE83002B71}" destId="{1C2D12C4-5D08-4C30-8AB9-FE3D2E7DCCCF}" srcOrd="6" destOrd="0" presId="urn:microsoft.com/office/officeart/2005/8/layout/vList2"/>
    <dgm:cxn modelId="{CC5FD380-0DA4-475B-8C41-598F539A9846}" type="presParOf" srcId="{C64A8926-ADF4-48E2-A32C-C5DE83002B71}" destId="{C96C309D-B9CE-4250-AC1F-DA3C54BAE0E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1261D-0622-4CBC-9C85-73FAD73F041A}">
      <dsp:nvSpPr>
        <dsp:cNvPr id="0" name=""/>
        <dsp:cNvSpPr/>
      </dsp:nvSpPr>
      <dsp:spPr>
        <a:xfrm>
          <a:off x="0" y="374503"/>
          <a:ext cx="3159865" cy="325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241" tIns="499872" rIns="245241" bIns="78232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To unite the fields of physical science with cancer biology and oncology </a:t>
          </a:r>
          <a:endParaRPr lang="en-US" sz="17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To develop trans-disciplinary teams and infrastructure </a:t>
          </a:r>
          <a:endParaRPr lang="en-US" sz="17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To generate new knowledge and catalyze new fields of study</a:t>
          </a:r>
          <a:endParaRPr lang="en-US" sz="1700" kern="1200" dirty="0"/>
        </a:p>
      </dsp:txBody>
      <dsp:txXfrm>
        <a:off x="0" y="374503"/>
        <a:ext cx="3159865" cy="3250800"/>
      </dsp:txXfrm>
    </dsp:sp>
    <dsp:sp modelId="{289115F9-5333-4C69-B2A6-D69567CCBC54}">
      <dsp:nvSpPr>
        <dsp:cNvPr id="0" name=""/>
        <dsp:cNvSpPr/>
      </dsp:nvSpPr>
      <dsp:spPr>
        <a:xfrm>
          <a:off x="157993" y="20263"/>
          <a:ext cx="2211905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05" tIns="0" rIns="836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Program Goals</a:t>
          </a:r>
          <a:endParaRPr lang="en-US" sz="2400" kern="1200" dirty="0"/>
        </a:p>
      </dsp:txBody>
      <dsp:txXfrm>
        <a:off x="192578" y="54848"/>
        <a:ext cx="2142735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EFAEB-15DA-4DD3-9152-3D3F6715A212}">
      <dsp:nvSpPr>
        <dsp:cNvPr id="0" name=""/>
        <dsp:cNvSpPr/>
      </dsp:nvSpPr>
      <dsp:spPr>
        <a:xfrm>
          <a:off x="0" y="0"/>
          <a:ext cx="4784990" cy="965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Grant Program at NIH/NCI/CSSI/OPSO</a:t>
          </a:r>
          <a:endParaRPr lang="en-US" sz="1800" kern="1200" dirty="0"/>
        </a:p>
      </dsp:txBody>
      <dsp:txXfrm>
        <a:off x="1053501" y="0"/>
        <a:ext cx="3731488" cy="965032"/>
      </dsp:txXfrm>
    </dsp:sp>
    <dsp:sp modelId="{A81DBDF6-3836-469F-8464-FBC318C3A95F}">
      <dsp:nvSpPr>
        <dsp:cNvPr id="0" name=""/>
        <dsp:cNvSpPr/>
      </dsp:nvSpPr>
      <dsp:spPr>
        <a:xfrm>
          <a:off x="96503" y="96503"/>
          <a:ext cx="956998" cy="7720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75165-B8DE-4E1E-B8C6-22A0FDD7884C}">
      <dsp:nvSpPr>
        <dsp:cNvPr id="0" name=""/>
        <dsp:cNvSpPr/>
      </dsp:nvSpPr>
      <dsp:spPr>
        <a:xfrm>
          <a:off x="0" y="1061536"/>
          <a:ext cx="4784990" cy="965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Established in 2009 with ~$150M</a:t>
          </a:r>
          <a:endParaRPr lang="en-US" sz="1800" kern="1200" dirty="0"/>
        </a:p>
      </dsp:txBody>
      <dsp:txXfrm>
        <a:off x="1053501" y="1061536"/>
        <a:ext cx="3731488" cy="965032"/>
      </dsp:txXfrm>
    </dsp:sp>
    <dsp:sp modelId="{C53A478B-607A-42DB-9653-4DB862AA226E}">
      <dsp:nvSpPr>
        <dsp:cNvPr id="0" name=""/>
        <dsp:cNvSpPr/>
      </dsp:nvSpPr>
      <dsp:spPr>
        <a:xfrm>
          <a:off x="96503" y="1158039"/>
          <a:ext cx="956998" cy="7720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452B8-683A-4F07-BD45-2011BAD1D9F5}">
      <dsp:nvSpPr>
        <dsp:cNvPr id="0" name=""/>
        <dsp:cNvSpPr/>
      </dsp:nvSpPr>
      <dsp:spPr>
        <a:xfrm>
          <a:off x="0" y="2123072"/>
          <a:ext cx="4784990" cy="965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U54 Collaborative Research Grants</a:t>
          </a:r>
          <a:endParaRPr lang="en-US" sz="1800" kern="1200" dirty="0"/>
        </a:p>
      </dsp:txBody>
      <dsp:txXfrm>
        <a:off x="1053501" y="2123072"/>
        <a:ext cx="3731488" cy="965032"/>
      </dsp:txXfrm>
    </dsp:sp>
    <dsp:sp modelId="{27604B28-E0D7-409C-8C0F-D8A3B6C48439}">
      <dsp:nvSpPr>
        <dsp:cNvPr id="0" name=""/>
        <dsp:cNvSpPr/>
      </dsp:nvSpPr>
      <dsp:spPr>
        <a:xfrm>
          <a:off x="96503" y="2219575"/>
          <a:ext cx="956998" cy="7720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1261D-0622-4CBC-9C85-73FAD73F041A}">
      <dsp:nvSpPr>
        <dsp:cNvPr id="0" name=""/>
        <dsp:cNvSpPr/>
      </dsp:nvSpPr>
      <dsp:spPr>
        <a:xfrm>
          <a:off x="0" y="184166"/>
          <a:ext cx="3573379" cy="3502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34" tIns="833120" rIns="27733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Twelve centers were funded for a five year period from 2009-2014; received ~$10-15M</a:t>
          </a:r>
          <a:endParaRPr lang="en-US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Initially there were 150 main investigators from the fields of physics, mathematics, chemistry, engineering, cancer biology and clinical oncology</a:t>
          </a:r>
          <a:endParaRPr lang="en-US" sz="1800" kern="1200" dirty="0"/>
        </a:p>
      </dsp:txBody>
      <dsp:txXfrm>
        <a:off x="0" y="184166"/>
        <a:ext cx="3573379" cy="3502961"/>
      </dsp:txXfrm>
    </dsp:sp>
    <dsp:sp modelId="{289115F9-5333-4C69-B2A6-D69567CCBC54}">
      <dsp:nvSpPr>
        <dsp:cNvPr id="0" name=""/>
        <dsp:cNvSpPr/>
      </dsp:nvSpPr>
      <dsp:spPr>
        <a:xfrm>
          <a:off x="101251" y="294188"/>
          <a:ext cx="2501365" cy="532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46" tIns="0" rIns="945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/>
            <a:t>PS-OC Centers</a:t>
          </a:r>
          <a:endParaRPr lang="en-US" sz="1800" u="none" kern="1200" dirty="0"/>
        </a:p>
      </dsp:txBody>
      <dsp:txXfrm>
        <a:off x="127254" y="320191"/>
        <a:ext cx="2449359" cy="480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56E76-45C4-4580-B689-A13B265F012B}">
      <dsp:nvSpPr>
        <dsp:cNvPr id="0" name=""/>
        <dsp:cNvSpPr/>
      </dsp:nvSpPr>
      <dsp:spPr>
        <a:xfrm>
          <a:off x="0" y="0"/>
          <a:ext cx="3093390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Center Activities</a:t>
          </a:r>
          <a:endParaRPr lang="en-US" sz="2000" kern="1200" dirty="0"/>
        </a:p>
      </dsp:txBody>
      <dsp:txXfrm>
        <a:off x="0" y="0"/>
        <a:ext cx="3093390" cy="720000"/>
      </dsp:txXfrm>
    </dsp:sp>
    <dsp:sp modelId="{B8ED5C5B-F3E5-4ACE-A361-D970B3015C45}">
      <dsp:nvSpPr>
        <dsp:cNvPr id="0" name=""/>
        <dsp:cNvSpPr/>
      </dsp:nvSpPr>
      <dsp:spPr>
        <a:xfrm>
          <a:off x="0" y="726334"/>
          <a:ext cx="3093390" cy="1612687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Research Projects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Core Facilities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Pilot and Network Projects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Education and Training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Public Outreach</a:t>
          </a:r>
          <a:endParaRPr lang="en-US" sz="1800" kern="1200" dirty="0"/>
        </a:p>
      </dsp:txBody>
      <dsp:txXfrm>
        <a:off x="0" y="726334"/>
        <a:ext cx="3093390" cy="1612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56E76-45C4-4580-B689-A13B265F012B}">
      <dsp:nvSpPr>
        <dsp:cNvPr id="0" name=""/>
        <dsp:cNvSpPr/>
      </dsp:nvSpPr>
      <dsp:spPr>
        <a:xfrm>
          <a:off x="0" y="0"/>
          <a:ext cx="3093390" cy="728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baseline="0" dirty="0" smtClean="0"/>
            <a:t>Network–level</a:t>
          </a:r>
          <a:endParaRPr lang="en-US" sz="2000" b="1" kern="1200" dirty="0"/>
        </a:p>
      </dsp:txBody>
      <dsp:txXfrm>
        <a:off x="0" y="0"/>
        <a:ext cx="3093390" cy="728832"/>
      </dsp:txXfrm>
    </dsp:sp>
    <dsp:sp modelId="{B8ED5C5B-F3E5-4ACE-A361-D970B3015C45}">
      <dsp:nvSpPr>
        <dsp:cNvPr id="0" name=""/>
        <dsp:cNvSpPr/>
      </dsp:nvSpPr>
      <dsp:spPr>
        <a:xfrm>
          <a:off x="0" y="720211"/>
          <a:ext cx="3093390" cy="92232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Development of innovative  research </a:t>
          </a:r>
          <a:r>
            <a:rPr lang="en-US" sz="1800" u="none" kern="1200" dirty="0" smtClean="0"/>
            <a:t>concepts</a:t>
          </a:r>
          <a:endParaRPr lang="en-US" sz="1800" kern="1200" dirty="0"/>
        </a:p>
      </dsp:txBody>
      <dsp:txXfrm>
        <a:off x="0" y="720211"/>
        <a:ext cx="3093390" cy="922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56E76-45C4-4580-B689-A13B265F012B}">
      <dsp:nvSpPr>
        <dsp:cNvPr id="0" name=""/>
        <dsp:cNvSpPr/>
      </dsp:nvSpPr>
      <dsp:spPr>
        <a:xfrm>
          <a:off x="0" y="11514"/>
          <a:ext cx="3093390" cy="789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Network-leve</a:t>
          </a:r>
          <a:r>
            <a:rPr lang="en-US" sz="2000" kern="1200" dirty="0" smtClean="0"/>
            <a:t>l</a:t>
          </a:r>
        </a:p>
      </dsp:txBody>
      <dsp:txXfrm>
        <a:off x="0" y="11514"/>
        <a:ext cx="3093390" cy="789691"/>
      </dsp:txXfrm>
    </dsp:sp>
    <dsp:sp modelId="{B8ED5C5B-F3E5-4ACE-A361-D970B3015C45}">
      <dsp:nvSpPr>
        <dsp:cNvPr id="0" name=""/>
        <dsp:cNvSpPr/>
      </dsp:nvSpPr>
      <dsp:spPr>
        <a:xfrm>
          <a:off x="0" y="713815"/>
          <a:ext cx="3093390" cy="62288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none" kern="1200" dirty="0" smtClean="0"/>
            <a:t>Collaboration formation</a:t>
          </a:r>
          <a:endParaRPr lang="en-US" sz="1800" u="none" kern="1200" dirty="0"/>
        </a:p>
      </dsp:txBody>
      <dsp:txXfrm>
        <a:off x="0" y="713815"/>
        <a:ext cx="3093390" cy="6228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71B31-D509-456C-8D22-80568D21835C}">
      <dsp:nvSpPr>
        <dsp:cNvPr id="0" name=""/>
        <dsp:cNvSpPr/>
      </dsp:nvSpPr>
      <dsp:spPr>
        <a:xfrm>
          <a:off x="0" y="23208"/>
          <a:ext cx="7713709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A) Remove non-alphanumeric characters (: , . ;)</a:t>
          </a:r>
        </a:p>
      </dsp:txBody>
      <dsp:txXfrm>
        <a:off x="29243" y="52451"/>
        <a:ext cx="7655223" cy="540554"/>
      </dsp:txXfrm>
    </dsp:sp>
    <dsp:sp modelId="{936AC734-BC0E-488F-8078-2AA074F50F1D}">
      <dsp:nvSpPr>
        <dsp:cNvPr id="0" name=""/>
        <dsp:cNvSpPr/>
      </dsp:nvSpPr>
      <dsp:spPr>
        <a:xfrm>
          <a:off x="0" y="714408"/>
          <a:ext cx="7713709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B) Stemming (cells = cell)</a:t>
          </a:r>
        </a:p>
      </dsp:txBody>
      <dsp:txXfrm>
        <a:off x="29243" y="743651"/>
        <a:ext cx="7655223" cy="540554"/>
      </dsp:txXfrm>
    </dsp:sp>
    <dsp:sp modelId="{0E644B1A-D5E7-4F41-BC29-4997807338C9}">
      <dsp:nvSpPr>
        <dsp:cNvPr id="0" name=""/>
        <dsp:cNvSpPr/>
      </dsp:nvSpPr>
      <dsp:spPr>
        <a:xfrm>
          <a:off x="0" y="1405609"/>
          <a:ext cx="7713709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C) Remove stop words</a:t>
          </a: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</dsp:txBody>
      <dsp:txXfrm>
        <a:off x="29243" y="1434852"/>
        <a:ext cx="7655223" cy="540554"/>
      </dsp:txXfrm>
    </dsp:sp>
    <dsp:sp modelId="{41FC7F2D-4E34-4399-88A0-6EC9D0358E13}">
      <dsp:nvSpPr>
        <dsp:cNvPr id="0" name=""/>
        <dsp:cNvSpPr/>
      </dsp:nvSpPr>
      <dsp:spPr>
        <a:xfrm>
          <a:off x="0" y="2004649"/>
          <a:ext cx="7713709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91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Standard (a, the, of)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Custom/non-specific - </a:t>
          </a:r>
          <a:r>
            <a:rPr lang="en-US" sz="2300" kern="12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top 1,500 most frequently occurring terms in a set of 10,000 randomly selected publications from an unrelated Journal Subject Category</a:t>
          </a:r>
        </a:p>
      </dsp:txBody>
      <dsp:txXfrm>
        <a:off x="0" y="2004649"/>
        <a:ext cx="7713709" cy="1457280"/>
      </dsp:txXfrm>
    </dsp:sp>
    <dsp:sp modelId="{1C2D12C4-5D08-4C30-8AB9-FE3D2E7DCCCF}">
      <dsp:nvSpPr>
        <dsp:cNvPr id="0" name=""/>
        <dsp:cNvSpPr/>
      </dsp:nvSpPr>
      <dsp:spPr>
        <a:xfrm>
          <a:off x="0" y="3461929"/>
          <a:ext cx="7713709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D) Manual merging of synonyms and removal of noise terms</a:t>
          </a:r>
        </a:p>
      </dsp:txBody>
      <dsp:txXfrm>
        <a:off x="29243" y="3491172"/>
        <a:ext cx="7655223" cy="540554"/>
      </dsp:txXfrm>
    </dsp:sp>
    <dsp:sp modelId="{C96C309D-B9CE-4250-AC1F-DA3C54BAE0EE}">
      <dsp:nvSpPr>
        <dsp:cNvPr id="0" name=""/>
        <dsp:cNvSpPr/>
      </dsp:nvSpPr>
      <dsp:spPr>
        <a:xfrm>
          <a:off x="0" y="4060969"/>
          <a:ext cx="7713709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91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inhibitor tki AND tyrosine kinase (acronym)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slide figure</a:t>
          </a:r>
        </a:p>
      </dsp:txBody>
      <dsp:txXfrm>
        <a:off x="0" y="4060969"/>
        <a:ext cx="7713709" cy="81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50" rIns="92298" bIns="4615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50" rIns="92298" bIns="4615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50" rIns="92298" bIns="4615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50" rIns="92298" bIns="4615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B19C592F-AD7B-400D-AA8C-87DE8921E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21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defTabSz="930996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0996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4135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3411" y="4296136"/>
            <a:ext cx="6420651" cy="452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defTabSz="930996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0996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324EC31-0E83-491B-8334-2B3E871F2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7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0334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8BB5-F7A3-42A1-86B3-9C032A1DE6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1200" baseline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9063" indent="-119063"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7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23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05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05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105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en-US" sz="1400" u="none" strike="noStrike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7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8BB5-F7A3-42A1-86B3-9C032A1DE6F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7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8BB5-F7A3-42A1-86B3-9C032A1DE6F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7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9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8BB5-F7A3-42A1-86B3-9C032A1DE6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6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95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7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5" name="Picture 18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7864-DC67-421C-B0E6-63C8E7EFD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487363"/>
            <a:ext cx="1846262" cy="5599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487363"/>
            <a:ext cx="5389563" cy="5599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88A64-B872-4630-B47F-69580A835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5" name="Picture 12" descr="TR_SlideLogo_BW60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9" descr="hc_DividerGraphBG_Cgr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A91F-1475-4B1A-9E8D-A9195EFF9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052A-F6B5-4803-BFC3-782DDB26E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30D6-87AA-46A2-AC59-B8A9F22CE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7BF59-0D3E-4A61-A2AD-E36B452F65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AFB04-5DAF-4193-A003-2CB1DC982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D7E2-3D54-4329-A653-B6169D736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F0A0A-47C5-4607-968A-96749B3DB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1B511-5370-4065-90C7-D3D684E610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1BA99-DAF1-41D1-852C-0C296C852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2417-E56A-43F6-8834-4459190FD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00063"/>
            <a:ext cx="1846262" cy="5599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00063"/>
            <a:ext cx="5389563" cy="5599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8CECF-7613-4A0F-8D71-FE3829897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525588"/>
            <a:ext cx="3608387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886200"/>
            <a:ext cx="360838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58F3-ACA1-451D-9707-D9EEA462B3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66713" y="2060575"/>
            <a:ext cx="8399462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5" name="Picture 10" descr="tr_hrz_rgb_pos"/>
          <p:cNvPicPr>
            <a:picLocks noChangeAspect="1" noChangeArrowheads="1"/>
          </p:cNvPicPr>
          <p:nvPr/>
        </p:nvPicPr>
        <p:blipFill>
          <a:blip r:embed="rId3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EALTHCARE_TR 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184900"/>
            <a:ext cx="114458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11150"/>
            <a:ext cx="8420100" cy="1665288"/>
          </a:xfrm>
        </p:spPr>
        <p:txBody>
          <a:bodyPr/>
          <a:lstStyle>
            <a:lvl1pPr>
              <a:lnSpc>
                <a:spcPct val="90000"/>
              </a:lnSpc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152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2B3C2-254E-45D8-B177-CBF07E822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60708-0FC2-4BBF-854C-84B927F0F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8763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8763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6A4A-07A7-4DEB-9A2E-00142973A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DB858-3469-4CC5-A241-E3E6DDFBD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A290E-6294-4F92-885A-0CED15860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C36D-193C-472E-B0E6-9FB38A12D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3944" y="6597650"/>
            <a:ext cx="337344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D27EE-543F-401D-8AC8-2C642D176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29AD-4A11-4A7E-849F-C807B9B9C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2F7EB-8B39-48C4-99F6-9F94BB034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493713"/>
            <a:ext cx="18415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493713"/>
            <a:ext cx="5375275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2356E-9965-4830-B848-479D6B43B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hc_Divider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3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HEALTHCARE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9"/>
          <p:cNvSpPr txBox="1">
            <a:spLocks noChangeArrowheads="1"/>
          </p:cNvSpPr>
          <p:nvPr userDrawn="1"/>
        </p:nvSpPr>
        <p:spPr bwMode="auto">
          <a:xfrm rot="16200000">
            <a:off x="-687387" y="5668962"/>
            <a:ext cx="1646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8083-6B9A-4F50-930A-4C8351ABA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C0D70-69A3-4899-AC97-8AECDBFC6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AFDF0-D8E5-4E31-B66F-A26E47426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7520B-C009-42ED-8ED7-97CB4A8740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F6F8-98CE-4B12-9AEA-4C483D2BF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77ED-014C-4C96-B0E7-2D1E9F814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06" y="6170446"/>
            <a:ext cx="938439" cy="58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1E35-D437-4CE6-8146-4133BBC194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3B6E-8A2A-4394-A897-43C29A4D3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DACB1-B97D-4373-A07D-0F50F7443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A7179-0C3B-4581-AEB7-84B54C7B05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12763"/>
            <a:ext cx="1846262" cy="5586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12763"/>
            <a:ext cx="5389563" cy="5586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9D5B7-9B0A-459B-A3B2-117C48263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c_DividerGraph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5D99D-B7BC-4325-A871-F43F5CF37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C5238-9E04-48A1-B833-074E127826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4321B-83A2-402E-8DD2-0201017F8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971CE-27D2-4ABF-8BA1-A86E6F7DE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7B27B-2B41-4F64-B00D-17600EFCD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286970"/>
            <a:ext cx="769143" cy="47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AD6B2-FE6C-4B9D-A3CB-4BAC9D416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F66BC-D6D9-4CD4-8637-7AB18ED6D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D320-4AFC-4099-8F7B-069AF4E37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409E-3C53-495C-9E1F-351CF2570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4E3EA-53D3-4EB6-AA46-4A7DCE2C1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9E201-AC8C-4BE1-AA03-26502D74F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4" name="Picture 5" descr="hc_DividerBG_pur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EALTHCARE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  <p:sp>
        <p:nvSpPr>
          <p:cNvPr id="4771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460F2-B6D0-4A5B-8C62-07E8A5BD3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086A6-6724-4E18-865E-435931A0D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858A-A184-47C3-91B6-AE7700E72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EBEAF-CE08-48BA-A748-5D8B513B8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45" y="6350037"/>
            <a:ext cx="1445143" cy="47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A87BD-0616-4C61-BA20-4ACA08AAB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E778B-A22C-44F6-8C6F-9150C7413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304C3-1F4F-4E65-9EF1-E1CAC3D65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7998-0451-4216-9E45-B146CEA10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0AEF0-0A72-46D7-93E2-D2E137D0B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D6E00-1D32-4AD0-9F00-6CD1F8879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981D9-52ED-435F-8D48-B9798D0E3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5" name="Picture 12" descr="TR_SlideLogo_BW60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13" descr="hc_DividerGraphBG_pur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92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3275-C51F-4959-8D1E-0C9655762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1F459-293B-4A66-BF94-64F148598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8105-48AB-4938-AC16-000ACE670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45" y="6350037"/>
            <a:ext cx="1445143" cy="47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7A2B-10AB-4EED-A955-7B9129FFB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9C44-F113-49D8-BD36-876FA78BE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83F2-95BF-4978-A299-BC08DA622F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6E37A-3A20-4BCC-AAD0-267CB0DCFF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FDE4-CD8A-486E-98C0-97DDE06C0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AF8D2-70F5-4B07-B4B8-7027FB059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0769-21BA-4F43-BBE3-704446976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BB2C-56B7-4C26-8228-A8DB8A412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c_DividerBG_Wg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EALTHCARE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  <p:sp>
        <p:nvSpPr>
          <p:cNvPr id="4812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EC449-896C-4F97-9C89-88ED02393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4732A-EBDB-4088-BAC8-C37D447E7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45" y="6350037"/>
            <a:ext cx="1445143" cy="47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F659-FA01-421D-8DD0-723069B2F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2BEEE-DA34-4101-9567-283478B21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C270-425C-4F0A-ABEC-75A533A0A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F5AC-EDB1-4E97-9E29-E4DB15CDD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89E04-22F8-4127-879F-AE0F43A14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C0C1-175B-452C-A1DE-3365DDB50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0C0F-73AC-4A90-A453-D2AFE818A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4569-6CEF-435B-8160-7900B07C5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D5C06-784D-4B73-9260-A9414D81F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5" name="Picture 12" descr="TR_SlideLogo_BW60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9" descr="hc_DividerGraphBG_Wgr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33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98525" y="1679575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206F-DE94-4187-A802-CD8704C21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789E1-2655-4622-B4AD-E526E8DB9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BF70-6DFE-468F-B832-DB08AF959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ABA9-80CA-4A80-BF90-A2D9CCB94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BA2-541D-4188-B869-D6BE7D96D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E194-64FF-4CED-9657-D0724C885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C5595-5BE2-4066-AFF6-986859CBA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61F88-8687-4C71-BFD4-4E51005A4F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E9B9-0169-41A8-8B4A-311206883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C9CBA-665D-4463-B187-F8649E72B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493713"/>
            <a:ext cx="1846262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493713"/>
            <a:ext cx="5389563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60F8-3FD9-4BCD-9CB1-0BE131442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946EF-4E88-4AC0-BA1E-B6DE3F5EA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c_DividerBG_Cg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HEALTHCARE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  <p:sp>
        <p:nvSpPr>
          <p:cNvPr id="4853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51924-DC5D-400F-A9B7-9708A0BB3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39A8-5F78-4C41-9CF4-C64DD24F6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160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160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9E4C-E36D-4869-8400-23FFF6AA2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1EBC-0F8B-4FD9-8527-3168610A1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7303-4477-46FF-8C1C-4586A472C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387A-4D9F-4B94-BC9F-FE8E8FE1F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1DF21-AFAE-4E1C-823C-88D77F641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1C9D-C044-4FA1-935F-7BF6C6233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0098-36D6-4D20-B402-78677AE15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Clr>
                <a:schemeClr val="tx2"/>
              </a:buClr>
              <a:buFontTx/>
              <a:buChar char="•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4088" y="65976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fld id="{9C0A7033-0C8A-4E57-B686-CEAEF7E31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7924" name="Text Box 36"/>
          <p:cNvSpPr txBox="1">
            <a:spLocks noChangeArrowheads="1"/>
          </p:cNvSpPr>
          <p:nvPr userDrawn="1"/>
        </p:nvSpPr>
        <p:spPr bwMode="auto">
          <a:xfrm rot="16200000">
            <a:off x="-687387" y="5896883"/>
            <a:ext cx="164623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</a:t>
            </a:r>
            <a:r>
              <a:rPr lang="en-US" sz="700" dirty="0" smtClean="0">
                <a:latin typeface="Arial" charset="0"/>
              </a:rPr>
              <a:t>2011 </a:t>
            </a:r>
            <a:r>
              <a:rPr lang="en-US" sz="700" dirty="0">
                <a:latin typeface="Arial" charset="0"/>
              </a:rPr>
              <a:t>Thomson Reuters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6375" y="6448425"/>
            <a:ext cx="1695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86403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5370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3" name="Picture 11" descr="hc_DividerGraphBG_Cgre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6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0080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fld id="{AEF82DA9-4029-48C5-BC9E-E73BD58D8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36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00063"/>
            <a:ext cx="7388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355600" y="136842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864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9563" y="6397625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fld id="{721F4C14-DD2F-4FE0-AA70-DC1021489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5663" y="6397625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937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8763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7175" name="Picture 19" descr="tr_hrz_rgb_pos"/>
          <p:cNvPicPr>
            <a:picLocks noChangeAspect="1" noChangeArrowheads="1"/>
          </p:cNvPicPr>
          <p:nvPr/>
        </p:nvPicPr>
        <p:blipFill>
          <a:blip r:embed="rId13" cstate="print"/>
          <a:srcRect b="20689"/>
          <a:stretch>
            <a:fillRect/>
          </a:stretch>
        </p:blipFill>
        <p:spPr bwMode="auto">
          <a:xfrm>
            <a:off x="385763" y="6324600"/>
            <a:ext cx="16875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5" descr="HEALTHCARE_Black_150dpi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9413" y="6445250"/>
            <a:ext cx="736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4" name="Text Box 26"/>
          <p:cNvSpPr txBox="1">
            <a:spLocks noChangeArrowheads="1"/>
          </p:cNvSpPr>
          <p:nvPr userDrawn="1"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20002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574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9146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718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0973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8205" name="Picture 10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5" name="Picture 22" descr="hc_DividerBG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7" descr="hc_Divider_Trans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2763"/>
            <a:ext cx="7388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4675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DEB0F3CC-3CE2-41D1-BCBF-835EE34FE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8202" name="Picture 31" descr="HEALTHCARE_whit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3" name="Text Box 33"/>
          <p:cNvSpPr txBox="1">
            <a:spLocks noChangeArrowheads="1"/>
          </p:cNvSpPr>
          <p:nvPr userDrawn="1"/>
        </p:nvSpPr>
        <p:spPr bwMode="auto">
          <a:xfrm rot="16200000">
            <a:off x="-687387" y="5668962"/>
            <a:ext cx="1646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4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14450" indent="-228600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600200" indent="-1714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574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146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718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290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hc_DividerGraphBG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0080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68D2F100-78C4-42DA-8B65-A69E307AD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5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5730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76163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0253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3" name="Picture 5" descr="hc_DividerBG_purp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hc_Divider_Trans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18000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6AD91D17-C9F1-4302-831E-40E86D004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7617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6175" name="Line 15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0250" name="Picture 17" descr="HEALTHCARE_whit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79" name="Text Box 19"/>
          <p:cNvSpPr txBox="1">
            <a:spLocks noChangeArrowheads="1"/>
          </p:cNvSpPr>
          <p:nvPr userDrawn="1"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6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defTabSz="800100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defTabSz="800100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defTabSz="800100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14450" indent="-228600" algn="l" defTabSz="800100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600200" indent="-171450" algn="l" defTabSz="800100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574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146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718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290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78211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1274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7" name="Picture 5" descr="hc_DividerGraphBG_purp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0080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8356206-5AA3-4692-BE9A-77C0CB1ED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782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>
            <a:off x="355600" y="136842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7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80259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2301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1" name="Picture 12" descr="hc_DividerBG_Wgre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4675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E7352421-FA52-47A6-851D-F0908C99F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29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898525" y="1368425"/>
            <a:ext cx="7388225" cy="3175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2296" name="Picture 6" descr="hc_Divider_Trans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7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0425" y="6397625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298" name="Picture 25" descr="HEALTHCARE_whit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83" name="Text Box 27"/>
          <p:cNvSpPr txBox="1">
            <a:spLocks noChangeArrowheads="1"/>
          </p:cNvSpPr>
          <p:nvPr userDrawn="1"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8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82307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3322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5" name="Picture 11" descr="hc_DividerGraphBG_Wgre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0080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E66FEE6E-8C58-4CD7-BE9D-6395105CC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1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493713"/>
            <a:ext cx="7388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8231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9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hc_DividerBG_Cgre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hc_Divider_Trans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fld id="{3FD86B01-55D8-45D9-981B-CA0C5B0E5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8436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2338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487363"/>
            <a:ext cx="738822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160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4368" name="Line 16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4345" name="Picture 18" descr="HEALTHCARE_whit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72" name="Text Box 20"/>
          <p:cNvSpPr txBox="1">
            <a:spLocks noChangeArrowheads="1"/>
          </p:cNvSpPr>
          <p:nvPr userDrawn="1"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0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nni.jensen@thomsonreuter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2514600"/>
            <a:ext cx="8382000" cy="1752600"/>
          </a:xfrm>
        </p:spPr>
        <p:txBody>
          <a:bodyPr>
            <a:normAutofit/>
          </a:bodyPr>
          <a:lstStyle/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/>
              <a:t>Team </a:t>
            </a:r>
            <a:r>
              <a:rPr lang="en-US" dirty="0"/>
              <a:t>Science Evaluation: Developing Methods to Measure Convergence of </a:t>
            </a:r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4457700"/>
            <a:ext cx="5810250" cy="1752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American Evaluation Association</a:t>
            </a:r>
          </a:p>
          <a:p>
            <a:r>
              <a:rPr lang="en-US" dirty="0" smtClean="0"/>
              <a:t>October 27th, 2012</a:t>
            </a:r>
          </a:p>
          <a:p>
            <a:endParaRPr lang="en-US" sz="1900" dirty="0"/>
          </a:p>
          <a:p>
            <a:r>
              <a:rPr lang="en-US" dirty="0" smtClean="0"/>
              <a:t>Unni Jensen, PhD, PMP</a:t>
            </a:r>
          </a:p>
          <a:p>
            <a:r>
              <a:rPr lang="en-US" dirty="0" smtClean="0">
                <a:hlinkClick r:id="rId3"/>
              </a:rPr>
              <a:t>unni.jensen@thomsonreuters.com</a:t>
            </a:r>
            <a:endParaRPr lang="en-US" dirty="0" smtClean="0"/>
          </a:p>
          <a:p>
            <a:endParaRPr lang="en-US" sz="1900" dirty="0" smtClean="0"/>
          </a:p>
          <a:p>
            <a:r>
              <a:rPr lang="en-US" dirty="0" smtClean="0"/>
              <a:t>Custom Analytics and Engineered Solutions</a:t>
            </a:r>
          </a:p>
          <a:p>
            <a:r>
              <a:rPr lang="en-US" dirty="0" smtClean="0"/>
              <a:t>Discovery Logic, Thomson Reuters</a:t>
            </a:r>
          </a:p>
          <a:p>
            <a:endParaRPr lang="en-US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8" y="381000"/>
            <a:ext cx="843081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6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Publication Authorship Collaboration 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PS-OC initiative impacting the occurrence of within network </a:t>
            </a:r>
            <a:r>
              <a:rPr lang="en-US" b="1" dirty="0" smtClean="0"/>
              <a:t>publication authorship collaborations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Each of the 262 main center investigators self-designated their discipline as a Physical Scientist or Oncologist</a:t>
            </a:r>
          </a:p>
          <a:p>
            <a:r>
              <a:rPr lang="en-US" dirty="0" smtClean="0"/>
              <a:t>Definitions</a:t>
            </a:r>
          </a:p>
          <a:p>
            <a:pPr lvl="1"/>
            <a:r>
              <a:rPr lang="en-US" u="sng" dirty="0" smtClean="0"/>
              <a:t>Intra-disciplinary Collaborations</a:t>
            </a:r>
            <a:r>
              <a:rPr lang="en-US" dirty="0" smtClean="0"/>
              <a:t>: Physical Scientist co-authors with another Physical Scientist; Oncologist co-authors with another Oncologist</a:t>
            </a:r>
          </a:p>
          <a:p>
            <a:pPr lvl="1"/>
            <a:r>
              <a:rPr lang="en-US" u="sng" dirty="0" smtClean="0"/>
              <a:t>Cross-disciplinary Collaborations</a:t>
            </a:r>
            <a:r>
              <a:rPr lang="en-US" dirty="0" smtClean="0"/>
              <a:t>: Physical Scientist co-authors with an Oncologist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Publication Authorship Collaboration</a:t>
            </a:r>
            <a:br>
              <a:rPr lang="en-US" dirty="0" smtClean="0"/>
            </a:br>
            <a:r>
              <a:rPr lang="en-US" dirty="0" smtClean="0"/>
              <a:t>Input Documents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3944" y="6597650"/>
            <a:ext cx="337344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3402" y="1490753"/>
            <a:ext cx="8226425" cy="4570412"/>
          </a:xfrm>
        </p:spPr>
        <p:txBody>
          <a:bodyPr/>
          <a:lstStyle/>
          <a:p>
            <a:r>
              <a:rPr lang="en-US" u="sng" dirty="0" smtClean="0">
                <a:latin typeface="Calibri" pitchFamily="34" charset="0"/>
                <a:cs typeface="Calibri" pitchFamily="34" charset="0"/>
              </a:rPr>
              <a:t>Baseline Years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Publications identified in ScienceWire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®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from 2006-2008 using given meta-data</a:t>
            </a:r>
          </a:p>
          <a:p>
            <a:r>
              <a:rPr lang="en-US" u="sng" dirty="0" smtClean="0">
                <a:latin typeface="Calibri" pitchFamily="34" charset="0"/>
                <a:cs typeface="Calibri" pitchFamily="34" charset="0"/>
              </a:rPr>
              <a:t>Grant Years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Publications reported in center Progress Reports from 2009-2012</a:t>
            </a:r>
          </a:p>
        </p:txBody>
      </p:sp>
      <p:pic>
        <p:nvPicPr>
          <p:cNvPr id="1026" name="Picture 2" descr="C:\Users\u0141247\AppData\Local\Microsoft\Windows\Temporary Internet Files\Content.Outlook\JJSN1952\ac_pub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"/>
          <a:stretch/>
        </p:blipFill>
        <p:spPr bwMode="auto">
          <a:xfrm>
            <a:off x="3235705" y="2968970"/>
            <a:ext cx="4960013" cy="36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Publication </a:t>
            </a:r>
            <a:r>
              <a:rPr lang="en-US" dirty="0"/>
              <a:t>Authorship Collaboration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Program Impact on Fostering “Network-level Collaboration Formation”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 descr="01 Baseline 2006-20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221" y="3234265"/>
            <a:ext cx="3463485" cy="3248177"/>
          </a:xfrm>
          <a:prstGeom prst="rect">
            <a:avLst/>
          </a:prstGeom>
        </p:spPr>
      </p:pic>
      <p:pic>
        <p:nvPicPr>
          <p:cNvPr id="6" name="Picture 5" descr="01 Grant 2009-20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5365" y="3201607"/>
            <a:ext cx="3569306" cy="3347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584" y="1527709"/>
            <a:ext cx="775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&gt; 3-fold Increase in Cross-disciplinary Collaborations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2084" y="6543473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Software: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NodeXL</a:t>
            </a:r>
            <a:r>
              <a:rPr lang="en-US" sz="1200" baseline="30000" dirty="0" smtClean="0">
                <a:latin typeface="Calibri" pitchFamily="34" charset="0"/>
                <a:cs typeface="Calibri" pitchFamily="34" charset="0"/>
              </a:rPr>
              <a:t>1</a:t>
            </a:r>
            <a:endParaRPr lang="en-US" sz="12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1327260" y="2716945"/>
            <a:ext cx="235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Baseline Years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34553" y="2717500"/>
            <a:ext cx="1907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Grant Years</a:t>
            </a:r>
            <a:endParaRPr lang="en-US" b="1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2246844" y="2182941"/>
            <a:ext cx="4090087" cy="268140"/>
          </a:xfrm>
          <a:prstGeom prst="rightArrow">
            <a:avLst/>
          </a:prstGeom>
          <a:gradFill flip="none" rotWithShape="1">
            <a:gsLst>
              <a:gs pos="0">
                <a:srgbClr val="92D050">
                  <a:alpha val="49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103516" y="2254223"/>
            <a:ext cx="160638" cy="160638"/>
          </a:xfrm>
          <a:prstGeom prst="ellipse">
            <a:avLst/>
          </a:prstGeom>
          <a:solidFill>
            <a:srgbClr val="2909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05493" y="2604330"/>
            <a:ext cx="160638" cy="1606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76511" y="2155369"/>
            <a:ext cx="177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Physical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Scientist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9229" y="2517834"/>
            <a:ext cx="11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Oncologist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926880" cy="836612"/>
          </a:xfrm>
        </p:spPr>
        <p:txBody>
          <a:bodyPr/>
          <a:lstStyle/>
          <a:p>
            <a:r>
              <a:rPr lang="en-US" dirty="0" smtClean="0"/>
              <a:t>2. Content Mapping of Bursty Research Topics</a:t>
            </a:r>
            <a:r>
              <a:rPr lang="en-US" baseline="30000" dirty="0" smtClean="0"/>
              <a:t>2,3</a:t>
            </a:r>
            <a:br>
              <a:rPr lang="en-US" baseline="30000" dirty="0" smtClean="0"/>
            </a:br>
            <a:r>
              <a:rPr lang="en-US" dirty="0" smtClean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01" y="1470170"/>
            <a:ext cx="7755372" cy="457041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What research topics are the main investigators working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on with </a:t>
            </a:r>
            <a:r>
              <a:rPr lang="en-US" sz="2600" b="1" dirty="0" smtClean="0"/>
              <a:t>increased activity </a:t>
            </a:r>
            <a:r>
              <a:rPr lang="en-US" sz="2600" dirty="0" smtClean="0"/>
              <a:t>due to participation in the PS-OC program?</a:t>
            </a:r>
          </a:p>
          <a:p>
            <a:pPr lvl="1"/>
            <a:endParaRPr lang="en-US" sz="1100" dirty="0" smtClean="0"/>
          </a:p>
          <a:p>
            <a:pPr marL="800100" lvl="1" indent="-457200">
              <a:buFont typeface="+mj-lt"/>
              <a:buAutoNum type="arabicPeriod"/>
            </a:pPr>
            <a:r>
              <a:rPr lang="en-US" sz="2400" u="sng" dirty="0" smtClean="0"/>
              <a:t>Content Mapping</a:t>
            </a:r>
            <a:r>
              <a:rPr lang="en-US" sz="2400" dirty="0" smtClean="0"/>
              <a:t>: Performed text extraction of research documents from 262 main investigators</a:t>
            </a:r>
          </a:p>
          <a:p>
            <a:pPr lvl="1">
              <a:buFont typeface="+mj-lt"/>
              <a:buAutoNum type="arabicPeriod"/>
            </a:pPr>
            <a:endParaRPr lang="en-US" sz="2400" dirty="0" smtClean="0"/>
          </a:p>
          <a:p>
            <a:pPr marL="800100" lvl="1" indent="-457200">
              <a:buFont typeface="+mj-lt"/>
              <a:buAutoNum type="arabicPeriod"/>
            </a:pPr>
            <a:r>
              <a:rPr lang="en-US" sz="2400" u="sng" dirty="0" smtClean="0"/>
              <a:t>Burstiness</a:t>
            </a:r>
            <a:r>
              <a:rPr lang="en-US" sz="2400" dirty="0" smtClean="0"/>
              <a:t>: Used automated algorithms and manual evaluation by subject matter experts</a:t>
            </a:r>
          </a:p>
          <a:p>
            <a:pPr lvl="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Content Mapping of Research Topics</a:t>
            </a:r>
            <a:br>
              <a:rPr lang="en-US" dirty="0" smtClean="0"/>
            </a:br>
            <a:r>
              <a:rPr lang="en-US" dirty="0" smtClean="0"/>
              <a:t>Input Documents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3418" y="1452421"/>
            <a:ext cx="8469747" cy="4570412"/>
          </a:xfrm>
        </p:spPr>
        <p:txBody>
          <a:bodyPr/>
          <a:lstStyle/>
          <a:p>
            <a:r>
              <a:rPr lang="en-US" sz="2200" u="sng" dirty="0" smtClean="0">
                <a:latin typeface="Calibri" pitchFamily="34" charset="0"/>
                <a:cs typeface="Calibri" pitchFamily="34" charset="0"/>
              </a:rPr>
              <a:t>Baseline Years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: Publication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itles + abstracts identified in ScienceWire using given meta-data </a:t>
            </a:r>
          </a:p>
          <a:p>
            <a:r>
              <a:rPr lang="en-US" sz="2200" u="sng" dirty="0" smtClean="0">
                <a:latin typeface="Calibri" pitchFamily="34" charset="0"/>
                <a:cs typeface="Calibri" pitchFamily="34" charset="0"/>
              </a:rPr>
              <a:t>Grant Years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: Publication titles + abstracts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and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text sections reported in Progress Reports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3944" y="6597650"/>
            <a:ext cx="337344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2104" y="2744405"/>
            <a:ext cx="5193276" cy="386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46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Content </a:t>
            </a:r>
            <a:r>
              <a:rPr lang="en-US" dirty="0"/>
              <a:t>Mapping of Research </a:t>
            </a:r>
            <a:r>
              <a:rPr lang="en-US" dirty="0" smtClean="0"/>
              <a:t>Topics</a:t>
            </a:r>
            <a:br>
              <a:rPr lang="en-US" dirty="0" smtClean="0"/>
            </a:br>
            <a:r>
              <a:rPr lang="en-US" dirty="0" smtClean="0"/>
              <a:t>Text Extraction and Preprocessing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3944" y="6597650"/>
            <a:ext cx="337344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2328805"/>
              </p:ext>
            </p:extLst>
          </p:nvPr>
        </p:nvGraphicFramePr>
        <p:xfrm>
          <a:off x="881651" y="1452283"/>
          <a:ext cx="7713709" cy="4895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70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3" y="3016618"/>
            <a:ext cx="6210345" cy="38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Content </a:t>
            </a:r>
            <a:r>
              <a:rPr lang="en-US" dirty="0"/>
              <a:t>Mapping of Research Topics</a:t>
            </a:r>
            <a:br>
              <a:rPr lang="en-US" dirty="0"/>
            </a:br>
            <a:r>
              <a:rPr lang="en-US" dirty="0" smtClean="0"/>
              <a:t>Measure Annual Term </a:t>
            </a:r>
            <a:r>
              <a:rPr lang="en-US" dirty="0"/>
              <a:t>Co-occurrences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7575" y="1488642"/>
            <a:ext cx="7369175" cy="45704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u="sng" dirty="0" smtClean="0">
                <a:latin typeface="Calibri" pitchFamily="34" charset="0"/>
                <a:cs typeface="Calibri" pitchFamily="34" charset="0"/>
              </a:rPr>
              <a:t>Term occurrence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Cancel Cell</a:t>
            </a:r>
          </a:p>
          <a:p>
            <a:pPr>
              <a:spcBef>
                <a:spcPts val="600"/>
              </a:spcBef>
            </a:pPr>
            <a:r>
              <a:rPr lang="en-US" u="sng" dirty="0" smtClean="0">
                <a:latin typeface="Calibri" pitchFamily="34" charset="0"/>
                <a:cs typeface="Calibri" pitchFamily="34" charset="0"/>
              </a:rPr>
              <a:t>Term co-occurrence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Cancel Cell – Mathematical Model</a:t>
            </a:r>
          </a:p>
          <a:p>
            <a:pPr algn="ctr">
              <a:buNone/>
            </a:pPr>
            <a:endParaRPr lang="en-US" sz="8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Number of Distinct Documents Per Co-occurrence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3944" y="6597650"/>
            <a:ext cx="337344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819" y="3602759"/>
            <a:ext cx="3005631" cy="147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516061" y="3600450"/>
            <a:ext cx="2170739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marL="228600" lvl="0" indent="-228600" eaLnBrk="0" hangingPunct="0">
              <a:buClr>
                <a:schemeClr val="tx2"/>
              </a:buClr>
              <a:buFontTx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January 2010 to June 2012 </a:t>
            </a:r>
          </a:p>
          <a:p>
            <a:pPr marL="228600" lvl="0" indent="-228600" eaLnBrk="0" hangingPunct="0">
              <a:buClr>
                <a:schemeClr val="tx2"/>
              </a:buClr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1,186 terms occurrences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5,246 term co-occurrences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Content </a:t>
            </a:r>
            <a:r>
              <a:rPr lang="en-US" dirty="0"/>
              <a:t>Mapping of Research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938" y="1562534"/>
            <a:ext cx="8401916" cy="45704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Assumption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An interconnected group of co-occurring terms (cluster) is a topic</a:t>
            </a:r>
            <a:r>
              <a:rPr lang="en-US" baseline="30000" dirty="0" smtClean="0"/>
              <a:t>2,5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The “Optical Imaging” and “Liver Metastasis” terms are connected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0244" y="2658794"/>
            <a:ext cx="8744945" cy="4199205"/>
            <a:chOff x="292870" y="2530102"/>
            <a:chExt cx="8343337" cy="371161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70" y="2530102"/>
              <a:ext cx="3752655" cy="371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0756" y="2642059"/>
              <a:ext cx="4225451" cy="3382056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2817091" y="5061528"/>
              <a:ext cx="905163" cy="711200"/>
            </a:xfrm>
            <a:prstGeom prst="rect">
              <a:avLst/>
            </a:prstGeom>
            <a:noFill/>
            <a:ln w="381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3823853" y="5265627"/>
              <a:ext cx="530849" cy="174592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2" name="Straight Arrow Connector 11"/>
          <p:cNvCxnSpPr/>
          <p:nvPr/>
        </p:nvCxnSpPr>
        <p:spPr bwMode="auto">
          <a:xfrm flipH="1" flipV="1">
            <a:off x="7512146" y="6147581"/>
            <a:ext cx="239151" cy="640079"/>
          </a:xfrm>
          <a:prstGeom prst="straightConnector1">
            <a:avLst/>
          </a:prstGeom>
          <a:noFill/>
          <a:ln w="82550" cap="flat" cmpd="sng" algn="ctr">
            <a:solidFill>
              <a:srgbClr val="180C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ontent Placeholder 7"/>
          <p:cNvSpPr txBox="1">
            <a:spLocks/>
          </p:cNvSpPr>
          <p:nvPr/>
        </p:nvSpPr>
        <p:spPr bwMode="auto">
          <a:xfrm>
            <a:off x="2923848" y="6542688"/>
            <a:ext cx="1617032" cy="31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r" eaLnBrk="0" hangingPunct="0">
              <a:buClr>
                <a:schemeClr val="tx2"/>
              </a:buClr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Software: Gephi</a:t>
            </a:r>
            <a:r>
              <a:rPr lang="en-US" sz="1200" baseline="30000" dirty="0" smtClean="0">
                <a:latin typeface="Calibri" pitchFamily="34" charset="0"/>
                <a:cs typeface="Calibri" pitchFamily="34" charset="0"/>
              </a:rPr>
              <a:t>4</a:t>
            </a:r>
            <a:endParaRPr kumimoji="0" lang="en-US" sz="12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5486400" y="2729133"/>
            <a:ext cx="1012873" cy="942536"/>
          </a:xfrm>
          <a:prstGeom prst="straightConnector1">
            <a:avLst/>
          </a:prstGeom>
          <a:noFill/>
          <a:ln w="82550" cap="flat" cmpd="sng" algn="ctr">
            <a:solidFill>
              <a:srgbClr val="180C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57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93" y="506413"/>
            <a:ext cx="8165805" cy="83661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Affinity Propagation Method</a:t>
            </a:r>
            <a:r>
              <a:rPr lang="en-US" sz="2400" baseline="30000" dirty="0" smtClean="0"/>
              <a:t>2,5</a:t>
            </a:r>
            <a:r>
              <a:rPr lang="en-US" sz="2400" dirty="0" smtClean="0"/>
              <a:t> on Grant Year Documents</a:t>
            </a:r>
            <a:br>
              <a:rPr lang="en-US" sz="2400" dirty="0" smtClean="0"/>
            </a:br>
            <a:r>
              <a:rPr lang="en-US" sz="2400" dirty="0" smtClean="0"/>
              <a:t>Identified 45 Clusters with &gt;=5 terms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88" y="1481162"/>
            <a:ext cx="8174892" cy="4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3944" y="6597650"/>
            <a:ext cx="337344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687582" cy="836612"/>
          </a:xfrm>
        </p:spPr>
        <p:txBody>
          <a:bodyPr/>
          <a:lstStyle/>
          <a:p>
            <a:r>
              <a:rPr lang="en-US" dirty="0" smtClean="0"/>
              <a:t>2. Content Mapping of Research Topics</a:t>
            </a:r>
            <a:br>
              <a:rPr lang="en-US" dirty="0" smtClean="0"/>
            </a:br>
            <a:r>
              <a:rPr lang="en-US" sz="2600" dirty="0" smtClean="0"/>
              <a:t>PS-OC Grant Years “</a:t>
            </a:r>
            <a:r>
              <a:rPr lang="en-US" sz="2600" b="1" dirty="0" smtClean="0"/>
              <a:t>Bursty</a:t>
            </a:r>
            <a:r>
              <a:rPr lang="en-US" sz="2600" dirty="0" smtClean="0"/>
              <a:t>” Topic Clusters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54" y="1474789"/>
            <a:ext cx="8136293" cy="1014412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8 interesting clusters were selected by a combination of overall burst weight relative to baseline years </a:t>
            </a:r>
            <a:r>
              <a:rPr lang="en-US" u="sng" dirty="0" smtClean="0"/>
              <a:t>and</a:t>
            </a:r>
            <a:r>
              <a:rPr lang="en-US" dirty="0" smtClean="0"/>
              <a:t> content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01"/>
          <a:stretch>
            <a:fillRect/>
          </a:stretch>
        </p:blipFill>
        <p:spPr bwMode="auto">
          <a:xfrm>
            <a:off x="301202" y="2423377"/>
            <a:ext cx="2239610" cy="191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2520" t="1223"/>
          <a:stretch>
            <a:fillRect/>
          </a:stretch>
        </p:blipFill>
        <p:spPr bwMode="auto">
          <a:xfrm>
            <a:off x="2788487" y="2513291"/>
            <a:ext cx="1682293" cy="158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9343" y="2419142"/>
            <a:ext cx="1824096" cy="175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627"/>
          <a:stretch>
            <a:fillRect/>
          </a:stretch>
        </p:blipFill>
        <p:spPr bwMode="auto">
          <a:xfrm>
            <a:off x="6963726" y="2423711"/>
            <a:ext cx="1884249" cy="1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046" y="4463516"/>
            <a:ext cx="2133648" cy="19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46039" y="4263193"/>
            <a:ext cx="2171503" cy="221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36612" y="4417764"/>
            <a:ext cx="2155071" cy="192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 l="3967"/>
          <a:stretch>
            <a:fillRect/>
          </a:stretch>
        </p:blipFill>
        <p:spPr bwMode="auto">
          <a:xfrm>
            <a:off x="7109279" y="4515470"/>
            <a:ext cx="1877703" cy="19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0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576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Acknowledgements</a:t>
            </a:r>
          </a:p>
          <a:p>
            <a:pPr indent="-36576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Introduction to </a:t>
            </a:r>
            <a:r>
              <a:rPr lang="en-US" sz="2000" dirty="0"/>
              <a:t>Physical Science-Oncology </a:t>
            </a:r>
            <a:r>
              <a:rPr lang="en-US" sz="2000" dirty="0" smtClean="0"/>
              <a:t>(PS-OC) program</a:t>
            </a:r>
          </a:p>
          <a:p>
            <a:pPr indent="-36576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Indicators for program evaluation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Authorship Publication Analysis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Content Mapping Burstiness</a:t>
            </a:r>
          </a:p>
          <a:p>
            <a:pPr indent="-36576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Conclusions</a:t>
            </a:r>
          </a:p>
          <a:p>
            <a:pPr indent="-36576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Resources/References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2. Content Mapping of Research Topics </a:t>
            </a:r>
            <a:br>
              <a:rPr lang="en-US" sz="2600" dirty="0" smtClean="0"/>
            </a:br>
            <a:r>
              <a:rPr lang="en-US" sz="2600" dirty="0" smtClean="0"/>
              <a:t>Grant Year Burst Activity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55262" y="4142154"/>
            <a:ext cx="1414584" cy="3360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01"/>
          <a:stretch>
            <a:fillRect/>
          </a:stretch>
        </p:blipFill>
        <p:spPr bwMode="auto">
          <a:xfrm>
            <a:off x="34506" y="2601017"/>
            <a:ext cx="4481305" cy="38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/>
          <p:nvPr/>
        </p:nvGrpSpPr>
        <p:grpSpPr>
          <a:xfrm>
            <a:off x="6996223" y="218475"/>
            <a:ext cx="1956392" cy="1273066"/>
            <a:chOff x="5926648" y="206439"/>
            <a:chExt cx="1501539" cy="827417"/>
          </a:xfrm>
        </p:grpSpPr>
        <p:sp>
          <p:nvSpPr>
            <p:cNvPr id="14" name="TextBox 13"/>
            <p:cNvSpPr txBox="1"/>
            <p:nvPr/>
          </p:nvSpPr>
          <p:spPr>
            <a:xfrm>
              <a:off x="5926648" y="206439"/>
              <a:ext cx="1498911" cy="2200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Above median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29276" y="508611"/>
              <a:ext cx="1498911" cy="220040"/>
            </a:xfrm>
            <a:prstGeom prst="rect">
              <a:avLst/>
            </a:prstGeom>
            <a:solidFill>
              <a:srgbClr val="3333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Around median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9276" y="813816"/>
              <a:ext cx="1498911" cy="220040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Below median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3944" y="6597650"/>
            <a:ext cx="337344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142" y="2305761"/>
            <a:ext cx="4631450" cy="414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659794" y="1668305"/>
            <a:ext cx="2918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Oscillatory Shear Cluster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52124" y="1660278"/>
            <a:ext cx="3066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Cell Migration 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700" dirty="0" smtClean="0"/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Publication Authorship Collaboration</a:t>
            </a:r>
            <a:r>
              <a:rPr lang="en-US" dirty="0" smtClean="0"/>
              <a:t> analysis has demonstrated a 3 fold increase in “network-level collaboration formation”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Content Mapping Burstiness</a:t>
            </a:r>
            <a:r>
              <a:rPr lang="en-US" dirty="0" smtClean="0"/>
              <a:t> analysis has identified “network-level development of innovative research concepts”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Future Work</a:t>
            </a:r>
            <a:r>
              <a:rPr lang="en-US" dirty="0" smtClean="0"/>
              <a:t>: Outside network disciplinary authorship collaborations, adding comparison groups, include five years for baseline and grant years.</a:t>
            </a:r>
          </a:p>
          <a:p>
            <a:endParaRPr lang="en-US" sz="2400" dirty="0" smtClean="0">
              <a:ea typeface="+mn-ea"/>
              <a:cs typeface="+mn-cs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Node excel (Smith, M., Milic-Frayling, N., Shneiderman, B., Mendes Rodrigues, E., Leskovec, J., Dunne, C., (2010). NodeXL: a free and open network overview, discovery and exploration add-in for Excel 2007/2010,  http://nodexl.codeplex.com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B. J. Frey and D. Dueck (2007). Clustering by passing messages between data points. Science, 315:972-976.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U. Bodenhofer, A. Kothmeier, and S. Hochreiter (2011). APCluster: an R package for affinity propagation clustering. Bioinformatics 27:2463-2464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Bastian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M., Heymann S., Jacomy M. (2009). Gephi: an open source software for exploring and manipulating networks. International AAAI Conference on Weblogs and Social Media.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M. Smoot, K. Ono, J. Ruscheinski, P. Wang, T. Idekar. Cytoscape 2.8: new features for data integration and network visualization. Bioinformatics. 2011 February 1; 27(3):431-432.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3944" y="6597650"/>
            <a:ext cx="337344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NCI CSSI: http://cssi.cancer.gov/</a:t>
            </a:r>
          </a:p>
          <a:p>
            <a:r>
              <a:rPr lang="en-US" dirty="0" smtClean="0"/>
              <a:t>NCI PS-OC Program: http://opso.cancer.gov/</a:t>
            </a:r>
          </a:p>
          <a:p>
            <a:r>
              <a:rPr lang="en-US" dirty="0" smtClean="0"/>
              <a:t>STPI: https://www.ida.org/stpi.php</a:t>
            </a:r>
          </a:p>
          <a:p>
            <a:r>
              <a:rPr lang="en-US" dirty="0" smtClean="0"/>
              <a:t>Thomson Reuters: http://researchanalytics.thomsonreuters.com/</a:t>
            </a:r>
          </a:p>
          <a:p>
            <a:r>
              <a:rPr lang="en-US" dirty="0" smtClean="0"/>
              <a:t>Questions and feedback: </a:t>
            </a:r>
            <a:r>
              <a:rPr lang="en-US" sz="1800" dirty="0" smtClean="0"/>
              <a:t>unni.jensen@thomsonreuters.com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3944" y="6597650"/>
            <a:ext cx="337344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525588"/>
            <a:ext cx="7910541" cy="4570412"/>
          </a:xfrm>
        </p:spPr>
        <p:txBody>
          <a:bodyPr/>
          <a:lstStyle/>
          <a:p>
            <a:r>
              <a:rPr lang="en-US" sz="2000" dirty="0" smtClean="0"/>
              <a:t>National </a:t>
            </a:r>
            <a:r>
              <a:rPr lang="en-US" sz="2000" dirty="0"/>
              <a:t>Cancer Institute (NCI) / Center for Strategic Scientific Initiatives (CSSI</a:t>
            </a:r>
            <a:r>
              <a:rPr lang="en-US" sz="2000" dirty="0" smtClean="0"/>
              <a:t>) / </a:t>
            </a:r>
            <a:r>
              <a:rPr lang="en-US" sz="2000" dirty="0"/>
              <a:t>Office of Physical Sciences-Oncology (OPSO)</a:t>
            </a:r>
          </a:p>
          <a:p>
            <a:pPr lvl="1"/>
            <a:r>
              <a:rPr lang="en-US" sz="1800" dirty="0" smtClean="0"/>
              <a:t>Jerry Lee</a:t>
            </a:r>
          </a:p>
          <a:p>
            <a:pPr lvl="1"/>
            <a:r>
              <a:rPr lang="en-US" sz="1800" dirty="0" smtClean="0"/>
              <a:t>Larry Nagahara</a:t>
            </a:r>
            <a:endParaRPr lang="en-US" sz="1800" dirty="0"/>
          </a:p>
          <a:p>
            <a:pPr lvl="1"/>
            <a:r>
              <a:rPr lang="en-US" sz="1800" dirty="0" smtClean="0"/>
              <a:t>Nicole Moore</a:t>
            </a:r>
          </a:p>
          <a:p>
            <a:pPr lvl="1"/>
            <a:r>
              <a:rPr lang="en-US" sz="1800" dirty="0" smtClean="0"/>
              <a:t>Karen Jo</a:t>
            </a:r>
          </a:p>
          <a:p>
            <a:r>
              <a:rPr lang="en-US" sz="2000" dirty="0" smtClean="0"/>
              <a:t>Science and Technology Policy Institute (STPI)</a:t>
            </a:r>
          </a:p>
          <a:p>
            <a:pPr lvl="1"/>
            <a:r>
              <a:rPr lang="en-US" sz="1800" dirty="0" smtClean="0"/>
              <a:t>Brian Zuckerman</a:t>
            </a:r>
          </a:p>
          <a:p>
            <a:r>
              <a:rPr lang="en-US" sz="2000" dirty="0" smtClean="0"/>
              <a:t>Discovery Logic / Thomson Reuters</a:t>
            </a:r>
          </a:p>
          <a:p>
            <a:pPr lvl="1"/>
            <a:r>
              <a:rPr lang="en-US" sz="1800" dirty="0"/>
              <a:t>Josh </a:t>
            </a:r>
            <a:r>
              <a:rPr lang="en-US" sz="1800" dirty="0" smtClean="0"/>
              <a:t>Schnell and Greg Young</a:t>
            </a:r>
            <a:endParaRPr lang="en-US" sz="1800" dirty="0"/>
          </a:p>
          <a:p>
            <a:pPr lvl="1"/>
            <a:r>
              <a:rPr lang="en-US" sz="1800" dirty="0" smtClean="0"/>
              <a:t>Jodi Basner and Didi Cross</a:t>
            </a:r>
            <a:endParaRPr lang="en-US" sz="1800" dirty="0"/>
          </a:p>
          <a:p>
            <a:pPr lvl="1"/>
            <a:r>
              <a:rPr lang="en-US" sz="1800" dirty="0" smtClean="0"/>
              <a:t>David Jones and Vick Chan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57" y="2567408"/>
            <a:ext cx="923131" cy="57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12" y="3741600"/>
            <a:ext cx="11525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 descr="tr_hrz_rgb_pos"/>
          <p:cNvPicPr>
            <a:picLocks noChangeAspect="1" noChangeArrowheads="1"/>
          </p:cNvPicPr>
          <p:nvPr/>
        </p:nvPicPr>
        <p:blipFill>
          <a:blip r:embed="rId5" cstate="print"/>
          <a:srcRect b="20689"/>
          <a:stretch>
            <a:fillRect/>
          </a:stretch>
        </p:blipFill>
        <p:spPr bwMode="auto">
          <a:xfrm>
            <a:off x="6222943" y="5186901"/>
            <a:ext cx="2571923" cy="6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1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669472" cy="836612"/>
          </a:xfrm>
        </p:spPr>
        <p:txBody>
          <a:bodyPr/>
          <a:lstStyle/>
          <a:p>
            <a:pPr lvl="1"/>
            <a:r>
              <a:rPr lang="en-US" dirty="0"/>
              <a:t>Physical Sciences – Oncology Centers </a:t>
            </a:r>
            <a:r>
              <a:rPr lang="en-US" dirty="0" smtClean="0"/>
              <a:t>(PS-OC</a:t>
            </a:r>
            <a:r>
              <a:rPr lang="en-US" dirty="0"/>
              <a:t>) </a:t>
            </a:r>
            <a:r>
              <a:rPr lang="en-US" dirty="0" smtClean="0"/>
              <a:t>Program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473760"/>
              </p:ext>
            </p:extLst>
          </p:nvPr>
        </p:nvGraphicFramePr>
        <p:xfrm>
          <a:off x="5583082" y="1576137"/>
          <a:ext cx="3159865" cy="364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29536341"/>
              </p:ext>
            </p:extLst>
          </p:nvPr>
        </p:nvGraphicFramePr>
        <p:xfrm>
          <a:off x="321557" y="2040895"/>
          <a:ext cx="4784990" cy="308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3944" y="6597650"/>
            <a:ext cx="337344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669472" cy="836612"/>
          </a:xfrm>
        </p:spPr>
        <p:txBody>
          <a:bodyPr/>
          <a:lstStyle/>
          <a:p>
            <a:pPr lvl="1"/>
            <a:r>
              <a:rPr lang="en-US" dirty="0" smtClean="0"/>
              <a:t>PS-OC Network</a:t>
            </a:r>
            <a:endParaRPr lang="en-US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4222616456"/>
              </p:ext>
            </p:extLst>
          </p:nvPr>
        </p:nvGraphicFramePr>
        <p:xfrm>
          <a:off x="276726" y="1724525"/>
          <a:ext cx="3573379" cy="37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3944" y="6597650"/>
            <a:ext cx="337344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46" y="1742323"/>
            <a:ext cx="4653396" cy="380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1647" y="1413162"/>
            <a:ext cx="7879029" cy="5138650"/>
            <a:chOff x="681647" y="1413162"/>
            <a:chExt cx="7879029" cy="5138650"/>
          </a:xfrm>
        </p:grpSpPr>
        <p:pic>
          <p:nvPicPr>
            <p:cNvPr id="5" name="Picture 4" descr="Description: PS_OC Logic Model Mar 2010.jpg"/>
            <p:cNvPicPr/>
            <p:nvPr/>
          </p:nvPicPr>
          <p:blipFill rotWithShape="1">
            <a:blip r:embed="rId3" cstate="print"/>
            <a:srcRect l="1408"/>
            <a:stretch/>
          </p:blipFill>
          <p:spPr bwMode="auto">
            <a:xfrm rot="5400000">
              <a:off x="2044242" y="50567"/>
              <a:ext cx="5138650" cy="786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864773" y="6053959"/>
              <a:ext cx="269590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PS-OC Logic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23760" y="6567057"/>
            <a:ext cx="1496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Developed by STPI</a:t>
            </a:r>
            <a:endParaRPr lang="en-US" sz="1050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151382980"/>
              </p:ext>
            </p:extLst>
          </p:nvPr>
        </p:nvGraphicFramePr>
        <p:xfrm>
          <a:off x="5560049" y="2622884"/>
          <a:ext cx="3093390" cy="234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Right Brace 24"/>
          <p:cNvSpPr/>
          <p:nvPr/>
        </p:nvSpPr>
        <p:spPr bwMode="auto">
          <a:xfrm>
            <a:off x="4211050" y="1941094"/>
            <a:ext cx="1259306" cy="3601453"/>
          </a:xfrm>
          <a:prstGeom prst="rightBrace">
            <a:avLst/>
          </a:prstGeom>
          <a:noFill/>
          <a:ln w="889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PS-OC Progress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61060" y="1516379"/>
            <a:ext cx="7775794" cy="49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5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94310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40030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85750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31470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Developed to monitor the five logic model “Center Activities” </a:t>
            </a:r>
          </a:p>
          <a:p>
            <a:r>
              <a:rPr lang="en-US" sz="2000" dirty="0" smtClean="0"/>
              <a:t>Consists of comprehensive semi-annual PDF reports of 60-100 pages; 72 </a:t>
            </a:r>
            <a:r>
              <a:rPr lang="en-US" sz="2000" dirty="0"/>
              <a:t>out of 120 </a:t>
            </a:r>
            <a:r>
              <a:rPr lang="en-US" sz="2000" dirty="0" smtClean="0"/>
              <a:t>reports collected to date (3 out of 5 years)</a:t>
            </a:r>
            <a:endParaRPr lang="en-US" dirty="0" smtClean="0"/>
          </a:p>
          <a:p>
            <a:pPr lvl="0"/>
            <a:r>
              <a:rPr lang="en-US" sz="2000" dirty="0"/>
              <a:t>Thomson Reuters </a:t>
            </a:r>
            <a:r>
              <a:rPr lang="en-US" sz="2000" b="1" i="1" dirty="0" smtClean="0"/>
              <a:t>Engineered Solutions </a:t>
            </a:r>
            <a:r>
              <a:rPr lang="en-US" sz="2000" dirty="0" smtClean="0"/>
              <a:t>team</a:t>
            </a:r>
            <a:r>
              <a:rPr lang="en-US" sz="2000" b="1" i="1" dirty="0" smtClean="0"/>
              <a:t> </a:t>
            </a:r>
            <a:r>
              <a:rPr lang="en-US" sz="2000" dirty="0" smtClean="0"/>
              <a:t>built </a:t>
            </a:r>
            <a:r>
              <a:rPr lang="en-US" sz="2000" dirty="0"/>
              <a:t>an Interdisciplinary Team Reporting, Analysis, and Query Resource (</a:t>
            </a:r>
            <a:r>
              <a:rPr lang="en-US" sz="2000" b="1" dirty="0"/>
              <a:t>iTRAQR</a:t>
            </a:r>
            <a:r>
              <a:rPr lang="en-US" sz="2000" dirty="0"/>
              <a:t>) </a:t>
            </a:r>
            <a:r>
              <a:rPr lang="en-US" sz="2000" dirty="0" smtClean="0"/>
              <a:t>System</a:t>
            </a:r>
          </a:p>
          <a:p>
            <a:pPr lvl="1">
              <a:buFont typeface="Wingdings" pitchFamily="2" charset="2"/>
              <a:buChar char="ü"/>
            </a:pPr>
            <a:endParaRPr lang="en-US" sz="600" dirty="0" smtClean="0"/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Fully </a:t>
            </a:r>
            <a:r>
              <a:rPr lang="en-US" sz="1600" dirty="0"/>
              <a:t>web-based system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Captures both the data and the </a:t>
            </a: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      relationships contained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Data deduplication</a:t>
            </a:r>
            <a:endParaRPr lang="en-US" sz="1600" dirty="0"/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Robust analysis and evaluation tools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Network charts </a:t>
            </a:r>
            <a:r>
              <a:rPr lang="en-US" sz="1600" dirty="0"/>
              <a:t>and graphs; </a:t>
            </a:r>
            <a:r>
              <a:rPr lang="en-US" sz="1600" dirty="0" smtClean="0"/>
              <a:t>“</a:t>
            </a:r>
            <a:r>
              <a:rPr lang="en-US" sz="1600" dirty="0"/>
              <a:t>report </a:t>
            </a:r>
            <a:endParaRPr lang="en-US" sz="1600" dirty="0" smtClean="0"/>
          </a:p>
          <a:p>
            <a:pPr marL="342900" lvl="1" indent="0">
              <a:buNone/>
            </a:pPr>
            <a:r>
              <a:rPr lang="en-US" sz="1600" dirty="0" smtClean="0"/>
              <a:t>     card</a:t>
            </a:r>
            <a:r>
              <a:rPr lang="en-US" sz="1600" dirty="0"/>
              <a:t>” views; </a:t>
            </a:r>
            <a:r>
              <a:rPr lang="en-US" sz="1600" dirty="0" smtClean="0"/>
              <a:t>search </a:t>
            </a:r>
            <a:r>
              <a:rPr lang="en-US" sz="1600" dirty="0"/>
              <a:t>functionality; </a:t>
            </a:r>
            <a:endParaRPr lang="en-US" sz="1600" dirty="0" smtClean="0"/>
          </a:p>
          <a:p>
            <a:pPr marL="34290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data exports</a:t>
            </a:r>
            <a:endParaRPr lang="en-US" sz="160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3944" y="6597650"/>
            <a:ext cx="337344" cy="2317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14" y="3595426"/>
            <a:ext cx="3809418" cy="255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667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81647" y="1413162"/>
            <a:ext cx="7863840" cy="5161436"/>
            <a:chOff x="681647" y="1413162"/>
            <a:chExt cx="7863840" cy="5161436"/>
          </a:xfrm>
        </p:grpSpPr>
        <p:pic>
          <p:nvPicPr>
            <p:cNvPr id="5" name="Picture 4" descr="Description: PS_OC Logic Model Mar 2010.jpg"/>
            <p:cNvPicPr/>
            <p:nvPr/>
          </p:nvPicPr>
          <p:blipFill rotWithShape="1">
            <a:blip r:embed="rId3" cstate="print"/>
            <a:srcRect l="1408"/>
            <a:stretch/>
          </p:blipFill>
          <p:spPr bwMode="auto">
            <a:xfrm rot="5400000">
              <a:off x="2044242" y="50567"/>
              <a:ext cx="5138650" cy="786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604934" y="6112933"/>
              <a:ext cx="28617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PS-OC Logic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23760" y="6567057"/>
            <a:ext cx="1496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Developed by STPI</a:t>
            </a:r>
            <a:endParaRPr lang="en-US" sz="1050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063614072"/>
              </p:ext>
            </p:extLst>
          </p:nvPr>
        </p:nvGraphicFramePr>
        <p:xfrm>
          <a:off x="5992421" y="2133601"/>
          <a:ext cx="3093390" cy="164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959942624"/>
              </p:ext>
            </p:extLst>
          </p:nvPr>
        </p:nvGraphicFramePr>
        <p:xfrm>
          <a:off x="3438800" y="5200700"/>
          <a:ext cx="3093390" cy="143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Up Arrow 2"/>
          <p:cNvSpPr/>
          <p:nvPr/>
        </p:nvSpPr>
        <p:spPr bwMode="auto">
          <a:xfrm rot="3643596">
            <a:off x="5323715" y="2537028"/>
            <a:ext cx="489284" cy="834190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 rot="13665822">
            <a:off x="6674409" y="4622447"/>
            <a:ext cx="489284" cy="834190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20" grpId="0">
        <p:bldAsOne/>
      </p:bldGraphic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365760">
              <a:lnSpc>
                <a:spcPct val="150000"/>
              </a:lnSpc>
            </a:pPr>
            <a:r>
              <a:rPr lang="en-US" dirty="0" smtClean="0"/>
              <a:t>PS-OC Indicator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Thomson Reuters </a:t>
            </a:r>
            <a:r>
              <a:rPr lang="en-US" b="1" i="1" dirty="0" smtClean="0"/>
              <a:t>Custom Analytics </a:t>
            </a:r>
            <a:r>
              <a:rPr lang="en-US" dirty="0" smtClean="0"/>
              <a:t>team</a:t>
            </a:r>
            <a:r>
              <a:rPr lang="en-US" b="1" i="1" dirty="0" smtClean="0"/>
              <a:t> </a:t>
            </a:r>
            <a:r>
              <a:rPr lang="en-US" dirty="0" smtClean="0"/>
              <a:t>developed two types of indicators to help facilitate the program evaluation:</a:t>
            </a:r>
          </a:p>
          <a:p>
            <a:pPr marL="0" indent="0">
              <a:buNone/>
            </a:pPr>
            <a:endParaRPr lang="en-US" sz="700" dirty="0" smtClean="0"/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Publication Authorship Collaboration</a:t>
            </a:r>
            <a:r>
              <a:rPr lang="en-US" dirty="0" smtClean="0"/>
              <a:t> analysis developed to look at “network-level collaboration formation”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Content Mapping Burstiness</a:t>
            </a:r>
            <a:r>
              <a:rPr lang="en-US" dirty="0" smtClean="0"/>
              <a:t> analysis looking at “network-level development of innovative research concepts”</a:t>
            </a:r>
          </a:p>
          <a:p>
            <a:pPr marL="457200" indent="-45720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_tr_present_080326_v1">
  <a:themeElements>
    <a:clrScheme name="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9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_PPT_forApply">
  <a:themeElements>
    <a:clrScheme name="1_TR_PPT_forApply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1_TR_PPT_forApp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R_PPT_forApply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5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6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7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8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4B4B4B"/>
    </a:dk1>
    <a:lt1>
      <a:srgbClr val="FFFFFF"/>
    </a:lt1>
    <a:dk2>
      <a:srgbClr val="FF8000"/>
    </a:dk2>
    <a:lt2>
      <a:srgbClr val="766C62"/>
    </a:lt2>
    <a:accent1>
      <a:srgbClr val="FF8000"/>
    </a:accent1>
    <a:accent2>
      <a:srgbClr val="FF9100"/>
    </a:accent2>
    <a:accent3>
      <a:srgbClr val="FFFFFF"/>
    </a:accent3>
    <a:accent4>
      <a:srgbClr val="3F3F3F"/>
    </a:accent4>
    <a:accent5>
      <a:srgbClr val="FFC0AA"/>
    </a:accent5>
    <a:accent6>
      <a:srgbClr val="E78300"/>
    </a:accent6>
    <a:hlink>
      <a:srgbClr val="FFB400"/>
    </a:hlink>
    <a:folHlink>
      <a:srgbClr val="A096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Utility_x0020_per_x0020_John_x0020__x0028_erase_x0020_later_x0029_ xmlns="84958c5c-6d61-4bb3-b482-96aca0411678">false</Utility_x0020_per_x0020_John_x0020__x0028_erase_x0020_later_x0029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0909DF321254DB14E6144D6B0CC37" ma:contentTypeVersion="2" ma:contentTypeDescription="Create a new document." ma:contentTypeScope="" ma:versionID="9f89a868fdb7a5cd3024d146a02fcaa9">
  <xsd:schema xmlns:xsd="http://www.w3.org/2001/XMLSchema" xmlns:xs="http://www.w3.org/2001/XMLSchema" xmlns:p="http://schemas.microsoft.com/office/2006/metadata/properties" xmlns:ns2="84958c5c-6d61-4bb3-b482-96aca0411678" targetNamespace="http://schemas.microsoft.com/office/2006/metadata/properties" ma:root="true" ma:fieldsID="53619f2a01bf02792292f4a223d7bc85" ns2:_="">
    <xsd:import namespace="84958c5c-6d61-4bb3-b482-96aca0411678"/>
    <xsd:element name="properties">
      <xsd:complexType>
        <xsd:sequence>
          <xsd:element name="documentManagement">
            <xsd:complexType>
              <xsd:all>
                <xsd:element ref="ns2:Utility_x0020_per_x0020_John_x0020__x0028_erase_x0020_later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58c5c-6d61-4bb3-b482-96aca0411678" elementFormDefault="qualified">
    <xsd:import namespace="http://schemas.microsoft.com/office/2006/documentManagement/types"/>
    <xsd:import namespace="http://schemas.microsoft.com/office/infopath/2007/PartnerControls"/>
    <xsd:element name="Utility_x0020_per_x0020_John_x0020__x0028_erase_x0020_later_x0029_" ma:index="8" nillable="true" ma:displayName="Utility per John (drop this col later)" ma:default="1" ma:internalName="Utility_x0020_per_x0020_John_x0020__x0028_erase_x0020_later_x0029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42ECC1-487B-40A0-AEC6-38DDBE7AB666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84958c5c-6d61-4bb3-b482-96aca0411678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2A8084A-01BA-457A-9C55-33ABD7FD72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58c5c-6d61-4bb3-b482-96aca04116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A7B5B8-DFAA-4189-A7CA-7BBEF9F5ECD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F8096530-D33A-47E3-BC9B-017643F7DA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30812</TotalTime>
  <Words>1085</Words>
  <Application>Microsoft Office PowerPoint</Application>
  <PresentationFormat>On-screen Show (4:3)</PresentationFormat>
  <Paragraphs>195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TEST_tr_present_080326_v1</vt:lpstr>
      <vt:lpstr>1_TR_PPT_forApply</vt:lpstr>
      <vt:lpstr>1_Default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 Team Science Evaluation: Developing Methods to Measure Convergence of Fields</vt:lpstr>
      <vt:lpstr>Agenda</vt:lpstr>
      <vt:lpstr>Acknowledgements</vt:lpstr>
      <vt:lpstr>Physical Sciences – Oncology Centers (PS-OC) Program</vt:lpstr>
      <vt:lpstr>PS-OC Network</vt:lpstr>
      <vt:lpstr> PS-OC Logic Model</vt:lpstr>
      <vt:lpstr>PS-OC Progress Reports</vt:lpstr>
      <vt:lpstr> PS-OC Logic Model</vt:lpstr>
      <vt:lpstr>PS-OC Indicator Types</vt:lpstr>
      <vt:lpstr>1. Publication Authorship Collaboration  Background</vt:lpstr>
      <vt:lpstr>1. Publication Authorship Collaboration Input Documents</vt:lpstr>
      <vt:lpstr>1. Publication Authorship Collaboration  Program Impact on Fostering “Network-level Collaboration Formation”</vt:lpstr>
      <vt:lpstr>2. Content Mapping of Bursty Research Topics2,3 Overview</vt:lpstr>
      <vt:lpstr>2. Content Mapping of Research Topics Input Documents</vt:lpstr>
      <vt:lpstr>2. Content Mapping of Research Topics Text Extraction and Preprocessing </vt:lpstr>
      <vt:lpstr>2. Content Mapping of Research Topics Measure Annual Term Co-occurrences</vt:lpstr>
      <vt:lpstr>2. Content Mapping of Research Topics</vt:lpstr>
      <vt:lpstr> Affinity Propagation Method2,5 on Grant Year Documents Identified 45 Clusters with &gt;=5 terms</vt:lpstr>
      <vt:lpstr>2. Content Mapping of Research Topics PS-OC Grant Years “Bursty” Topic Clusters</vt:lpstr>
      <vt:lpstr>2. Content Mapping of Research Topics  Grant Year Burst Activity</vt:lpstr>
      <vt:lpstr>Conclusions</vt:lpstr>
      <vt:lpstr>References</vt:lpstr>
      <vt:lpstr>Resources</vt:lpstr>
    </vt:vector>
  </TitlesOfParts>
  <Company>Thomson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THOMSON REUTERS  PRESENTATION TEMPLATE</dc:title>
  <dc:creator>Carol Reilly</dc:creator>
  <cp:lastModifiedBy>Jensen, Unni</cp:lastModifiedBy>
  <cp:revision>1704</cp:revision>
  <cp:lastPrinted>2012-10-17T18:53:06Z</cp:lastPrinted>
  <dcterms:created xsi:type="dcterms:W3CDTF">2008-03-31T18:02:24Z</dcterms:created>
  <dcterms:modified xsi:type="dcterms:W3CDTF">2012-11-16T20:25:20Z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0x0101006430909DF321254DB14E6144D6B0CC37</vt:lpwstr>
  </property>
</Properties>
</file>