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3" r:id="rId1"/>
  </p:sldMasterIdLst>
  <p:notesMasterIdLst>
    <p:notesMasterId r:id="rId14"/>
  </p:notesMasterIdLst>
  <p:handoutMasterIdLst>
    <p:handoutMasterId r:id="rId15"/>
  </p:handoutMasterIdLst>
  <p:sldIdLst>
    <p:sldId id="369" r:id="rId2"/>
    <p:sldId id="370" r:id="rId3"/>
    <p:sldId id="371" r:id="rId4"/>
    <p:sldId id="376" r:id="rId5"/>
    <p:sldId id="387" r:id="rId6"/>
    <p:sldId id="373" r:id="rId7"/>
    <p:sldId id="386" r:id="rId8"/>
    <p:sldId id="377" r:id="rId9"/>
    <p:sldId id="381" r:id="rId10"/>
    <p:sldId id="382" r:id="rId11"/>
    <p:sldId id="383" r:id="rId12"/>
    <p:sldId id="384" r:id="rId13"/>
  </p:sldIdLst>
  <p:sldSz cx="9144000" cy="6858000" type="letter"/>
  <p:notesSz cx="6997700" cy="9271000"/>
  <p:defaultTextStyle>
    <a:defPPr>
      <a:defRPr lang="en-US"/>
    </a:defPPr>
    <a:lvl1pPr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1pPr>
    <a:lvl2pPr marL="4572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2pPr>
    <a:lvl3pPr marL="9144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3pPr>
    <a:lvl4pPr marL="13716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4pPr>
    <a:lvl5pPr marL="1828800" algn="ctr" rtl="0" fontAlgn="base">
      <a:lnSpc>
        <a:spcPct val="95000"/>
      </a:lnSpc>
      <a:spcBef>
        <a:spcPct val="50000"/>
      </a:spcBef>
      <a:spcAft>
        <a:spcPct val="0"/>
      </a:spcAft>
      <a:buClr>
        <a:schemeClr val="accent2"/>
      </a:buClr>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10101"/>
    <a:srgbClr val="CCE37F"/>
    <a:srgbClr val="127BC0"/>
    <a:srgbClr val="FFFFFF"/>
    <a:srgbClr val="D7D7D7"/>
    <a:srgbClr val="CE92F6"/>
    <a:srgbClr val="FBD09F"/>
    <a:srgbClr val="525759"/>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654" autoAdjust="0"/>
    <p:restoredTop sz="75311" autoAdjust="0"/>
  </p:normalViewPr>
  <p:slideViewPr>
    <p:cSldViewPr snapToGrid="0" snapToObjects="1">
      <p:cViewPr>
        <p:scale>
          <a:sx n="70" d="100"/>
          <a:sy n="70" d="100"/>
        </p:scale>
        <p:origin x="-912" y="-96"/>
      </p:cViewPr>
      <p:guideLst>
        <p:guide orient="horz" pos="432"/>
        <p:guide pos="576"/>
        <p:guide pos="33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lnSpc>
                <a:spcPct val="100000"/>
              </a:lnSpc>
              <a:spcBef>
                <a:spcPct val="0"/>
              </a:spcBef>
              <a:buClrTx/>
              <a:defRPr sz="1200">
                <a:latin typeface="Times" pitchFamily="18" charset="0"/>
              </a:defRPr>
            </a:lvl1pPr>
          </a:lstStyle>
          <a:p>
            <a:endParaRPr lang="en-US"/>
          </a:p>
        </p:txBody>
      </p:sp>
      <p:sp>
        <p:nvSpPr>
          <p:cNvPr id="274435"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defRPr sz="1200">
                <a:latin typeface="Times" pitchFamily="18" charset="0"/>
              </a:defRPr>
            </a:lvl1pPr>
          </a:lstStyle>
          <a:p>
            <a:endParaRPr lang="en-US"/>
          </a:p>
        </p:txBody>
      </p:sp>
      <p:sp>
        <p:nvSpPr>
          <p:cNvPr id="274436" name="Rectangle 4"/>
          <p:cNvSpPr>
            <a:spLocks noGrp="1" noChangeArrowheads="1"/>
          </p:cNvSpPr>
          <p:nvPr>
            <p:ph type="ftr" sz="quarter" idx="2"/>
          </p:nvPr>
        </p:nvSpPr>
        <p:spPr bwMode="auto">
          <a:xfrm>
            <a:off x="0"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lnSpc>
                <a:spcPct val="100000"/>
              </a:lnSpc>
              <a:spcBef>
                <a:spcPct val="0"/>
              </a:spcBef>
              <a:buClrTx/>
              <a:defRPr sz="1200">
                <a:latin typeface="Times" pitchFamily="18" charset="0"/>
              </a:defRPr>
            </a:lvl1pPr>
          </a:lstStyle>
          <a:p>
            <a:endParaRPr lang="en-US"/>
          </a:p>
        </p:txBody>
      </p:sp>
      <p:sp>
        <p:nvSpPr>
          <p:cNvPr id="274437" name="Rectangle 5"/>
          <p:cNvSpPr>
            <a:spLocks noGrp="1" noChangeArrowheads="1"/>
          </p:cNvSpPr>
          <p:nvPr>
            <p:ph type="sldNum" sz="quarter" idx="3"/>
          </p:nvPr>
        </p:nvSpPr>
        <p:spPr bwMode="auto">
          <a:xfrm>
            <a:off x="3963988" y="88058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0"/>
              </a:spcBef>
              <a:buClrTx/>
              <a:defRPr sz="1200">
                <a:latin typeface="Times" pitchFamily="18" charset="0"/>
              </a:defRPr>
            </a:lvl1pPr>
          </a:lstStyle>
          <a:p>
            <a:fld id="{65AAA9EA-6592-418F-8269-1CF6232DB73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l" defTabSz="930275" eaLnBrk="0" hangingPunct="0">
              <a:lnSpc>
                <a:spcPct val="100000"/>
              </a:lnSpc>
              <a:spcBef>
                <a:spcPct val="0"/>
              </a:spcBef>
              <a:buClrTx/>
              <a:defRPr sz="1200">
                <a:latin typeface="Times" pitchFamily="18" charset="0"/>
              </a:defRPr>
            </a:lvl1pPr>
          </a:lstStyle>
          <a:p>
            <a:endParaRPr lang="en-US"/>
          </a:p>
        </p:txBody>
      </p:sp>
      <p:sp>
        <p:nvSpPr>
          <p:cNvPr id="7171"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lvl1pPr algn="r" defTabSz="930275" eaLnBrk="0" hangingPunct="0">
              <a:lnSpc>
                <a:spcPct val="100000"/>
              </a:lnSpc>
              <a:spcBef>
                <a:spcPct val="0"/>
              </a:spcBef>
              <a:buClrTx/>
              <a:defRPr sz="1200">
                <a:latin typeface="Times" pitchFamily="18" charset="0"/>
              </a:defRPr>
            </a:lvl1pPr>
          </a:lstStyle>
          <a:p>
            <a:endParaRPr lang="en-US"/>
          </a:p>
        </p:txBody>
      </p:sp>
      <p:sp>
        <p:nvSpPr>
          <p:cNvPr id="7172"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2958" tIns="46479" rIns="92958" bIns="4647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4"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l" defTabSz="930275" eaLnBrk="0" hangingPunct="0">
              <a:lnSpc>
                <a:spcPct val="100000"/>
              </a:lnSpc>
              <a:spcBef>
                <a:spcPct val="0"/>
              </a:spcBef>
              <a:buClrTx/>
              <a:defRPr sz="1200">
                <a:latin typeface="Times" pitchFamily="18" charset="0"/>
              </a:defRPr>
            </a:lvl1pPr>
          </a:lstStyle>
          <a:p>
            <a:endParaRPr lang="en-US"/>
          </a:p>
        </p:txBody>
      </p:sp>
      <p:sp>
        <p:nvSpPr>
          <p:cNvPr id="7175" name="Rectangle 7"/>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a:effectLst/>
        </p:spPr>
        <p:txBody>
          <a:bodyPr vert="horz" wrap="square" lIns="92958" tIns="46479" rIns="92958" bIns="46479" numCol="1" anchor="b" anchorCtr="0" compatLnSpc="1">
            <a:prstTxWarp prst="textNoShape">
              <a:avLst/>
            </a:prstTxWarp>
          </a:bodyPr>
          <a:lstStyle>
            <a:lvl1pPr algn="r" defTabSz="930275" eaLnBrk="0" hangingPunct="0">
              <a:lnSpc>
                <a:spcPct val="100000"/>
              </a:lnSpc>
              <a:spcBef>
                <a:spcPct val="0"/>
              </a:spcBef>
              <a:buClrTx/>
              <a:defRPr sz="1200">
                <a:latin typeface="Times" pitchFamily="18" charset="0"/>
              </a:defRPr>
            </a:lvl1pPr>
          </a:lstStyle>
          <a:p>
            <a:fld id="{73A1AD18-CFBB-4797-9355-AFEAC47EBE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8" charset="0"/>
        <a:ea typeface="+mn-ea"/>
        <a:cs typeface="+mn-cs"/>
      </a:defRPr>
    </a:lvl1pPr>
    <a:lvl2pPr marL="457200" algn="l" rtl="0" fontAlgn="base">
      <a:spcBef>
        <a:spcPct val="30000"/>
      </a:spcBef>
      <a:spcAft>
        <a:spcPct val="0"/>
      </a:spcAft>
      <a:defRPr sz="1200" kern="1200">
        <a:solidFill>
          <a:schemeClr val="tx1"/>
        </a:solidFill>
        <a:latin typeface="Times" pitchFamily="18" charset="0"/>
        <a:ea typeface="+mn-ea"/>
        <a:cs typeface="+mn-cs"/>
      </a:defRPr>
    </a:lvl2pPr>
    <a:lvl3pPr marL="914400" algn="l" rtl="0" fontAlgn="base">
      <a:spcBef>
        <a:spcPct val="30000"/>
      </a:spcBef>
      <a:spcAft>
        <a:spcPct val="0"/>
      </a:spcAft>
      <a:defRPr sz="1200" kern="1200">
        <a:solidFill>
          <a:schemeClr val="tx1"/>
        </a:solidFill>
        <a:latin typeface="Times" pitchFamily="18" charset="0"/>
        <a:ea typeface="+mn-ea"/>
        <a:cs typeface="+mn-cs"/>
      </a:defRPr>
    </a:lvl3pPr>
    <a:lvl4pPr marL="1371600" algn="l" rtl="0" fontAlgn="base">
      <a:spcBef>
        <a:spcPct val="30000"/>
      </a:spcBef>
      <a:spcAft>
        <a:spcPct val="0"/>
      </a:spcAft>
      <a:defRPr sz="1200" kern="1200">
        <a:solidFill>
          <a:schemeClr val="tx1"/>
        </a:solidFill>
        <a:latin typeface="Times" pitchFamily="18" charset="0"/>
        <a:ea typeface="+mn-ea"/>
        <a:cs typeface="+mn-cs"/>
      </a:defRPr>
    </a:lvl4pPr>
    <a:lvl5pPr marL="1828800" algn="l" rtl="0" fontAlgn="base">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CAB682-CDC1-452A-B2F3-BB3C73B86337}" type="slidenum">
              <a:rPr lang="en-US"/>
              <a:pPr/>
              <a:t>1</a:t>
            </a:fld>
            <a:endParaRPr 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core</a:t>
            </a:r>
            <a:r>
              <a:rPr lang="en-US" baseline="0" dirty="0" smtClean="0"/>
              <a:t> capabilities in the newly released National Preparedness Goal include Operational Coordination as a core capability common to all mission areas.</a:t>
            </a:r>
          </a:p>
          <a:p>
            <a:endParaRPr lang="en-US" baseline="0" dirty="0" smtClean="0"/>
          </a:p>
          <a:p>
            <a:r>
              <a:rPr lang="en-US" baseline="0" dirty="0" smtClean="0"/>
              <a:t>Explore two particular types of techniques: (1) </a:t>
            </a:r>
            <a:r>
              <a:rPr lang="en-US" sz="1600" dirty="0" smtClean="0">
                <a:solidFill>
                  <a:schemeClr val="bg1"/>
                </a:solidFill>
              </a:rPr>
              <a:t>Centrality (importance) of agencies; and (2) Sub-group (“clique”) formation</a:t>
            </a:r>
            <a:endParaRPr lang="en-US" dirty="0" smtClean="0"/>
          </a:p>
          <a:p>
            <a:endParaRPr lang="en-US" dirty="0"/>
          </a:p>
        </p:txBody>
      </p:sp>
      <p:sp>
        <p:nvSpPr>
          <p:cNvPr id="4" name="Slide Number Placeholder 3"/>
          <p:cNvSpPr>
            <a:spLocks noGrp="1"/>
          </p:cNvSpPr>
          <p:nvPr>
            <p:ph type="sldNum" sz="quarter" idx="10"/>
          </p:nvPr>
        </p:nvSpPr>
        <p:spPr/>
        <p:txBody>
          <a:bodyPr/>
          <a:lstStyle/>
          <a:p>
            <a:fld id="{1C1C5562-73E3-47DF-9534-43AEB241F4A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Advantages:</a:t>
            </a:r>
          </a:p>
          <a:p>
            <a:pPr marL="228600" indent="-228600" algn="l">
              <a:lnSpc>
                <a:spcPct val="120000"/>
              </a:lnSpc>
              <a:buFontTx/>
              <a:buChar char="•"/>
            </a:pPr>
            <a:r>
              <a:rPr lang="en-US" sz="1200" kern="1200" dirty="0" smtClean="0">
                <a:solidFill>
                  <a:srgbClr val="010101"/>
                </a:solidFill>
                <a:latin typeface="Times" pitchFamily="18" charset="0"/>
                <a:ea typeface="+mn-ea"/>
                <a:cs typeface="+mn-cs"/>
              </a:rPr>
              <a:t>Deals gracefully with fragmented</a:t>
            </a:r>
            <a:r>
              <a:rPr lang="en-US" sz="1200" kern="1200" baseline="0" dirty="0" smtClean="0">
                <a:solidFill>
                  <a:srgbClr val="010101"/>
                </a:solidFill>
                <a:latin typeface="Times" pitchFamily="18" charset="0"/>
                <a:ea typeface="+mn-ea"/>
                <a:cs typeface="+mn-cs"/>
              </a:rPr>
              <a:t> networks</a:t>
            </a:r>
            <a:endParaRPr lang="en-US" sz="1200" kern="1200" dirty="0" smtClean="0">
              <a:solidFill>
                <a:srgbClr val="010101"/>
              </a:solidFill>
              <a:latin typeface="Times" pitchFamily="18" charset="0"/>
              <a:ea typeface="+mn-ea"/>
              <a:cs typeface="+mn-cs"/>
            </a:endParaRPr>
          </a:p>
          <a:p>
            <a:pPr marL="228600" indent="-228600" algn="l">
              <a:lnSpc>
                <a:spcPct val="120000"/>
              </a:lnSpc>
              <a:buFontTx/>
              <a:buChar char="•"/>
            </a:pPr>
            <a:r>
              <a:rPr lang="en-US" sz="1200" kern="1200" dirty="0" smtClean="0">
                <a:solidFill>
                  <a:srgbClr val="010101"/>
                </a:solidFill>
                <a:latin typeface="Times" pitchFamily="18" charset="0"/>
                <a:ea typeface="+mn-ea"/>
                <a:cs typeface="+mn-cs"/>
              </a:rPr>
              <a:t>Accounts for the size/shape of the fragments created</a:t>
            </a:r>
            <a:endParaRPr lang="en-US" sz="1200" kern="1200" dirty="0" smtClean="0">
              <a:solidFill>
                <a:schemeClr val="tx1"/>
              </a:solidFill>
              <a:latin typeface="Times" pitchFamily="18" charset="0"/>
              <a:ea typeface="+mn-ea"/>
              <a:cs typeface="+mn-cs"/>
            </a:endParaRPr>
          </a:p>
        </p:txBody>
      </p:sp>
      <p:sp>
        <p:nvSpPr>
          <p:cNvPr id="4" name="Slide Number Placeholder 3"/>
          <p:cNvSpPr>
            <a:spLocks noGrp="1"/>
          </p:cNvSpPr>
          <p:nvPr>
            <p:ph type="sldNum" sz="quarter" idx="10"/>
          </p:nvPr>
        </p:nvSpPr>
        <p:spPr/>
        <p:txBody>
          <a:bodyPr/>
          <a:lstStyle/>
          <a:p>
            <a:fld id="{73A1AD18-CFBB-4797-9355-AFEAC47EBEA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Three stage</a:t>
            </a:r>
            <a:r>
              <a:rPr lang="en-US" baseline="0" dirty="0" smtClean="0"/>
              <a:t> review of dataset:</a:t>
            </a:r>
          </a:p>
          <a:p>
            <a:pPr marL="228600" indent="-228600">
              <a:buFont typeface="+mj-lt"/>
              <a:buAutoNum type="arabicPeriod"/>
            </a:pPr>
            <a:r>
              <a:rPr lang="en-US" sz="1200" kern="1200" dirty="0" smtClean="0">
                <a:solidFill>
                  <a:schemeClr val="tx1"/>
                </a:solidFill>
                <a:latin typeface="Times" pitchFamily="18" charset="0"/>
                <a:ea typeface="+mn-ea"/>
                <a:cs typeface="+mn-cs"/>
              </a:rPr>
              <a:t>The first review was done as broken down by site (the Portland, OR location included multiple sites of exercise play). </a:t>
            </a:r>
          </a:p>
          <a:p>
            <a:pPr marL="228600" indent="-228600">
              <a:buFont typeface="+mj-lt"/>
              <a:buAutoNum type="arabicPeriod"/>
            </a:pPr>
            <a:r>
              <a:rPr lang="en-US" sz="1200" kern="1200" dirty="0" smtClean="0">
                <a:solidFill>
                  <a:schemeClr val="tx1"/>
                </a:solidFill>
                <a:latin typeface="Times" pitchFamily="18" charset="0"/>
                <a:ea typeface="+mn-ea"/>
                <a:cs typeface="+mn-cs"/>
              </a:rPr>
              <a:t>The second review was performed with all entries listed in chronological order; this was done to enforce consistency in coding and remove duplicate entries recorded by multiple evaluators.</a:t>
            </a:r>
          </a:p>
          <a:p>
            <a:pPr marL="228600" indent="-228600">
              <a:buFont typeface="+mj-lt"/>
              <a:buAutoNum type="arabicPeriod"/>
            </a:pPr>
            <a:r>
              <a:rPr lang="en-US" sz="1200" kern="1200" dirty="0" smtClean="0">
                <a:solidFill>
                  <a:schemeClr val="tx1"/>
                </a:solidFill>
                <a:latin typeface="Times" pitchFamily="18" charset="0"/>
                <a:ea typeface="+mn-ea"/>
                <a:cs typeface="+mn-cs"/>
              </a:rPr>
              <a:t>The third review was done for those players with small numbers of communication counts. In this case, targeted keyword queries of the Access database were used to ensure counts were as accurate as possible.</a:t>
            </a:r>
            <a:endParaRPr lang="en-US" baseline="0" dirty="0" smtClean="0"/>
          </a:p>
          <a:p>
            <a:endParaRPr lang="en-US" baseline="0" dirty="0" smtClean="0"/>
          </a:p>
          <a:p>
            <a:r>
              <a:rPr lang="en-US" sz="1200" kern="1200" dirty="0" smtClean="0">
                <a:solidFill>
                  <a:schemeClr val="tx1"/>
                </a:solidFill>
                <a:latin typeface="Times" pitchFamily="18" charset="0"/>
                <a:ea typeface="+mn-ea"/>
                <a:cs typeface="+mn-cs"/>
              </a:rPr>
              <a:t>The adjacency matrix of communication between players is highly sparse—only</a:t>
            </a:r>
            <a:r>
              <a:rPr lang="en-US" sz="1200" kern="1200" baseline="0" dirty="0" smtClean="0">
                <a:solidFill>
                  <a:schemeClr val="tx1"/>
                </a:solidFill>
                <a:latin typeface="Times" pitchFamily="18" charset="0"/>
                <a:ea typeface="+mn-ea"/>
                <a:cs typeface="+mn-cs"/>
              </a:rPr>
              <a:t> 5.5% of </a:t>
            </a:r>
            <a:r>
              <a:rPr lang="en-US" sz="1200" kern="1200" dirty="0" smtClean="0">
                <a:solidFill>
                  <a:schemeClr val="tx1"/>
                </a:solidFill>
                <a:latin typeface="Times" pitchFamily="18" charset="0"/>
                <a:ea typeface="+mn-ea"/>
                <a:cs typeface="+mn-cs"/>
              </a:rPr>
              <a:t>possible player pairs exhibited a non-zero frequency of communication. Moreover, 76% of edges valued at less than 0.2 instances of communication per hour. </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3A1AD18-CFBB-4797-9355-AFEAC47EBEA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fontAlgn="auto" hangingPunct="1">
              <a:spcAft>
                <a:spcPts val="0"/>
              </a:spcAft>
              <a:buFont typeface="Arial" pitchFamily="34" charset="0"/>
              <a:buChar char="•"/>
              <a:defRPr/>
            </a:pPr>
            <a:r>
              <a:rPr lang="en-US" i="1" dirty="0" smtClean="0"/>
              <a:t>How many communities should a network be split into?</a:t>
            </a:r>
          </a:p>
          <a:p>
            <a:pPr lvl="1" eaLnBrk="1" fontAlgn="auto" hangingPunct="1">
              <a:spcAft>
                <a:spcPts val="0"/>
              </a:spcAft>
              <a:buFont typeface="Arial" pitchFamily="34" charset="0"/>
              <a:buChar char="–"/>
              <a:defRPr/>
            </a:pPr>
            <a:r>
              <a:rPr lang="en-US" dirty="0" smtClean="0"/>
              <a:t>Modularity: Difference in the fraction of edges falling within communities versus that if edges were assigned at random</a:t>
            </a:r>
          </a:p>
          <a:p>
            <a:pPr lvl="1" eaLnBrk="1" fontAlgn="auto" hangingPunct="1">
              <a:spcAft>
                <a:spcPts val="0"/>
              </a:spcAft>
              <a:buFont typeface="Arial" pitchFamily="34" charset="0"/>
              <a:buChar char="–"/>
              <a:defRPr/>
            </a:pPr>
            <a:r>
              <a:rPr lang="en-US" dirty="0" smtClean="0"/>
              <a:t>Values  0.3 or higher indicate good divisions</a:t>
            </a:r>
          </a:p>
          <a:p>
            <a:endParaRPr lang="en-US" dirty="0"/>
          </a:p>
        </p:txBody>
      </p:sp>
      <p:sp>
        <p:nvSpPr>
          <p:cNvPr id="4" name="Slide Number Placeholder 3"/>
          <p:cNvSpPr>
            <a:spLocks noGrp="1"/>
          </p:cNvSpPr>
          <p:nvPr>
            <p:ph type="sldNum" sz="quarter" idx="10"/>
          </p:nvPr>
        </p:nvSpPr>
        <p:spPr/>
        <p:txBody>
          <a:bodyPr/>
          <a:lstStyle/>
          <a:p>
            <a:fld id="{73A1AD18-CFBB-4797-9355-AFEAC47EBEA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8354" name="Rectangle 2"/>
          <p:cNvSpPr>
            <a:spLocks noGrp="1" noChangeArrowheads="1"/>
          </p:cNvSpPr>
          <p:nvPr>
            <p:ph type="ctrTitle"/>
          </p:nvPr>
        </p:nvSpPr>
        <p:spPr>
          <a:xfrm>
            <a:off x="914400" y="2667000"/>
            <a:ext cx="7772400" cy="609600"/>
          </a:xfrm>
        </p:spPr>
        <p:txBody>
          <a:bodyPr/>
          <a:lstStyle>
            <a:lvl1pPr algn="r">
              <a:defRPr b="1"/>
            </a:lvl1pPr>
          </a:lstStyle>
          <a:p>
            <a:r>
              <a:rPr lang="en-US"/>
              <a:t>Click to edit Master title style</a:t>
            </a:r>
          </a:p>
        </p:txBody>
      </p:sp>
      <p:sp>
        <p:nvSpPr>
          <p:cNvPr id="228355" name="Rectangle 3"/>
          <p:cNvSpPr>
            <a:spLocks noGrp="1" noChangeArrowheads="1"/>
          </p:cNvSpPr>
          <p:nvPr>
            <p:ph type="subTitle" idx="1"/>
          </p:nvPr>
        </p:nvSpPr>
        <p:spPr>
          <a:xfrm>
            <a:off x="2286000" y="3276600"/>
            <a:ext cx="6400800" cy="381000"/>
          </a:xfrm>
        </p:spPr>
        <p:txBody>
          <a:bodyPr/>
          <a:lstStyle>
            <a:lvl1pPr marL="0" indent="0" algn="r">
              <a:buFontTx/>
              <a:buNone/>
              <a:defRPr sz="1600"/>
            </a:lvl1pPr>
          </a:lstStyle>
          <a:p>
            <a:r>
              <a:rPr lang="en-US"/>
              <a:t>Click to edit Master subtitle style</a:t>
            </a:r>
          </a:p>
        </p:txBody>
      </p:sp>
      <p:sp>
        <p:nvSpPr>
          <p:cNvPr id="228357" name="Line 5"/>
          <p:cNvSpPr>
            <a:spLocks noChangeShapeType="1"/>
          </p:cNvSpPr>
          <p:nvPr/>
        </p:nvSpPr>
        <p:spPr bwMode="auto">
          <a:xfrm>
            <a:off x="1447800" y="6667500"/>
            <a:ext cx="7239000" cy="0"/>
          </a:xfrm>
          <a:prstGeom prst="line">
            <a:avLst/>
          </a:prstGeom>
          <a:noFill/>
          <a:ln w="28575">
            <a:solidFill>
              <a:srgbClr val="8CC741"/>
            </a:solidFill>
            <a:round/>
            <a:headEnd/>
            <a:tailEnd/>
          </a:ln>
        </p:spPr>
        <p:txBody>
          <a:bodyPr wrap="none" anchor="ctr"/>
          <a:lstStyle/>
          <a:p>
            <a:endParaRPr lang="en-US"/>
          </a:p>
        </p:txBody>
      </p:sp>
      <p:sp>
        <p:nvSpPr>
          <p:cNvPr id="228363" name="Oval 11"/>
          <p:cNvSpPr>
            <a:spLocks noChangeArrowheads="1"/>
          </p:cNvSpPr>
          <p:nvPr/>
        </p:nvSpPr>
        <p:spPr bwMode="auto">
          <a:xfrm>
            <a:off x="8763000" y="6629400"/>
            <a:ext cx="76200" cy="76200"/>
          </a:xfrm>
          <a:prstGeom prst="ellipse">
            <a:avLst/>
          </a:prstGeom>
          <a:solidFill>
            <a:srgbClr val="8CC741"/>
          </a:solidFill>
          <a:ln w="12700" algn="ctr">
            <a:solidFill>
              <a:srgbClr val="8CC741"/>
            </a:solidFill>
            <a:round/>
            <a:headEnd/>
            <a:tailEnd/>
          </a:ln>
          <a:effectLst/>
        </p:spPr>
        <p:txBody>
          <a:bodyPr wrap="none" anchor="ctr"/>
          <a:lstStyle/>
          <a:p>
            <a:endParaRPr lang="en-US"/>
          </a:p>
        </p:txBody>
      </p:sp>
      <p:pic>
        <p:nvPicPr>
          <p:cNvPr id="228364" name="Picture 12" descr="FINAL_CNA-Logo"/>
          <p:cNvPicPr>
            <a:picLocks noChangeAspect="1" noChangeArrowheads="1"/>
          </p:cNvPicPr>
          <p:nvPr/>
        </p:nvPicPr>
        <p:blipFill>
          <a:blip r:embed="rId2" cstate="print"/>
          <a:srcRect/>
          <a:stretch>
            <a:fillRect/>
          </a:stretch>
        </p:blipFill>
        <p:spPr bwMode="auto">
          <a:xfrm>
            <a:off x="152400" y="6207125"/>
            <a:ext cx="1143000" cy="498475"/>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295F8062-4F47-4816-9996-61AC549901B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2400"/>
            <a:ext cx="60198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A0CD39E-F2C7-4A08-AF1E-D53446444B4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858000" y="6461125"/>
            <a:ext cx="2133600" cy="320675"/>
          </a:xfrm>
        </p:spPr>
        <p:txBody>
          <a:bodyPr/>
          <a:lstStyle>
            <a:lvl1pPr>
              <a:defRPr/>
            </a:lvl1pPr>
          </a:lstStyle>
          <a:p>
            <a:fld id="{C6D0EDCB-FE52-48B3-B0C4-57D71FCFC1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3BFE6A2C-4E75-4268-837F-85CE9177B14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C6DC7A7-D3BF-4186-B82B-9C703205557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72E251D-6FAC-4021-A3D9-B52E47221FB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1CBC7103-B16F-4091-8B71-D5C06AEA12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34105D2-7760-4754-81C8-A280D1370F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03E245EA-D2F5-433B-9FEA-8A9254ED191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8FBDE45B-0B2E-433F-8B00-53D114234D4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D536FB5-5A57-4D93-B5AE-DB0E4316FF7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bwMode="auto">
          <a:xfrm>
            <a:off x="457200" y="152400"/>
            <a:ext cx="82296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73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7332" name="Rectangle 4"/>
          <p:cNvSpPr>
            <a:spLocks noGrp="1" noChangeArrowheads="1"/>
          </p:cNvSpPr>
          <p:nvPr>
            <p:ph type="sldNum" sz="quarter" idx="4"/>
          </p:nvPr>
        </p:nvSpPr>
        <p:spPr bwMode="auto">
          <a:xfrm>
            <a:off x="6858000" y="6461125"/>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defRPr sz="1200">
                <a:solidFill>
                  <a:srgbClr val="808080"/>
                </a:solidFill>
              </a:defRPr>
            </a:lvl1pPr>
          </a:lstStyle>
          <a:p>
            <a:fld id="{89E857FC-2FDF-46FE-8EAA-339ADD120F2B}" type="slidenum">
              <a:rPr lang="en-US"/>
              <a:pPr/>
              <a:t>‹#›</a:t>
            </a:fld>
            <a:endParaRPr lang="en-US"/>
          </a:p>
        </p:txBody>
      </p:sp>
      <p:sp>
        <p:nvSpPr>
          <p:cNvPr id="227336" name="Line 8"/>
          <p:cNvSpPr>
            <a:spLocks noChangeShapeType="1"/>
          </p:cNvSpPr>
          <p:nvPr/>
        </p:nvSpPr>
        <p:spPr bwMode="auto">
          <a:xfrm>
            <a:off x="457200" y="762000"/>
            <a:ext cx="8229600" cy="0"/>
          </a:xfrm>
          <a:prstGeom prst="line">
            <a:avLst/>
          </a:prstGeom>
          <a:noFill/>
          <a:ln w="28575">
            <a:solidFill>
              <a:srgbClr val="8CC741"/>
            </a:solidFill>
            <a:round/>
            <a:headEnd/>
            <a:tailEnd/>
          </a:ln>
        </p:spPr>
        <p:txBody>
          <a:bodyPr wrap="none" anchor="ctr"/>
          <a:lstStyle/>
          <a:p>
            <a:endParaRPr lang="en-US"/>
          </a:p>
        </p:txBody>
      </p:sp>
      <p:sp>
        <p:nvSpPr>
          <p:cNvPr id="227338" name="Oval 10"/>
          <p:cNvSpPr>
            <a:spLocks noChangeArrowheads="1"/>
          </p:cNvSpPr>
          <p:nvPr/>
        </p:nvSpPr>
        <p:spPr bwMode="auto">
          <a:xfrm>
            <a:off x="8801100" y="723900"/>
            <a:ext cx="76200" cy="76200"/>
          </a:xfrm>
          <a:prstGeom prst="ellipse">
            <a:avLst/>
          </a:prstGeom>
          <a:solidFill>
            <a:srgbClr val="8CC741"/>
          </a:solidFill>
          <a:ln w="12700" algn="ctr">
            <a:solidFill>
              <a:srgbClr val="8CC741"/>
            </a:solidFill>
            <a:round/>
            <a:headEnd/>
            <a:tailEnd/>
          </a:ln>
          <a:effectLst/>
        </p:spPr>
        <p:txBody>
          <a:bodyPr wrap="none" anchor="ctr"/>
          <a:lstStyle/>
          <a:p>
            <a:endParaRPr lang="en-US"/>
          </a:p>
        </p:txBody>
      </p:sp>
      <p:pic>
        <p:nvPicPr>
          <p:cNvPr id="227340" name="Picture 12" descr="CNA_Logo_nobnd"/>
          <p:cNvPicPr>
            <a:picLocks noChangeAspect="1" noChangeArrowheads="1"/>
          </p:cNvPicPr>
          <p:nvPr/>
        </p:nvPicPr>
        <p:blipFill>
          <a:blip r:embed="rId14" cstate="print"/>
          <a:srcRect/>
          <a:stretch>
            <a:fillRect/>
          </a:stretch>
        </p:blipFill>
        <p:spPr bwMode="auto">
          <a:xfrm>
            <a:off x="149225" y="6303963"/>
            <a:ext cx="990600" cy="379412"/>
          </a:xfrm>
          <a:prstGeom prst="rect">
            <a:avLst/>
          </a:prstGeom>
          <a:noFill/>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hf hdr="0" ftr="0" dt="0"/>
  <p:txStyles>
    <p:titleStyle>
      <a:lvl1pPr algn="l" rtl="0" fontAlgn="base">
        <a:spcBef>
          <a:spcPct val="0"/>
        </a:spcBef>
        <a:spcAft>
          <a:spcPct val="0"/>
        </a:spcAft>
        <a:defRPr sz="2800">
          <a:solidFill>
            <a:srgbClr val="525759"/>
          </a:solidFill>
          <a:latin typeface="+mj-lt"/>
          <a:ea typeface="+mj-ea"/>
          <a:cs typeface="+mj-cs"/>
        </a:defRPr>
      </a:lvl1pPr>
      <a:lvl2pPr algn="l" rtl="0" fontAlgn="base">
        <a:spcBef>
          <a:spcPct val="0"/>
        </a:spcBef>
        <a:spcAft>
          <a:spcPct val="0"/>
        </a:spcAft>
        <a:defRPr sz="2800">
          <a:solidFill>
            <a:srgbClr val="525759"/>
          </a:solidFill>
          <a:latin typeface="Arial" charset="0"/>
          <a:ea typeface="ＭＳ Ｐゴシック" pitchFamily="34" charset="-128"/>
        </a:defRPr>
      </a:lvl2pPr>
      <a:lvl3pPr algn="l" rtl="0" fontAlgn="base">
        <a:spcBef>
          <a:spcPct val="0"/>
        </a:spcBef>
        <a:spcAft>
          <a:spcPct val="0"/>
        </a:spcAft>
        <a:defRPr sz="2800">
          <a:solidFill>
            <a:srgbClr val="525759"/>
          </a:solidFill>
          <a:latin typeface="Arial" charset="0"/>
          <a:ea typeface="ＭＳ Ｐゴシック" pitchFamily="34" charset="-128"/>
        </a:defRPr>
      </a:lvl3pPr>
      <a:lvl4pPr algn="l" rtl="0" fontAlgn="base">
        <a:spcBef>
          <a:spcPct val="0"/>
        </a:spcBef>
        <a:spcAft>
          <a:spcPct val="0"/>
        </a:spcAft>
        <a:defRPr sz="2800">
          <a:solidFill>
            <a:srgbClr val="525759"/>
          </a:solidFill>
          <a:latin typeface="Arial" charset="0"/>
          <a:ea typeface="ＭＳ Ｐゴシック" pitchFamily="34" charset="-128"/>
        </a:defRPr>
      </a:lvl4pPr>
      <a:lvl5pPr algn="l" rtl="0" fontAlgn="base">
        <a:spcBef>
          <a:spcPct val="0"/>
        </a:spcBef>
        <a:spcAft>
          <a:spcPct val="0"/>
        </a:spcAft>
        <a:defRPr sz="2800">
          <a:solidFill>
            <a:srgbClr val="525759"/>
          </a:solidFill>
          <a:latin typeface="Arial" charset="0"/>
          <a:ea typeface="ＭＳ Ｐゴシック" pitchFamily="34" charset="-128"/>
        </a:defRPr>
      </a:lvl5pPr>
      <a:lvl6pPr marL="457200" algn="l" rtl="0" fontAlgn="base">
        <a:spcBef>
          <a:spcPct val="0"/>
        </a:spcBef>
        <a:spcAft>
          <a:spcPct val="0"/>
        </a:spcAft>
        <a:defRPr sz="2800">
          <a:solidFill>
            <a:srgbClr val="525759"/>
          </a:solidFill>
          <a:latin typeface="Arial" charset="0"/>
          <a:ea typeface="ＭＳ Ｐゴシック" pitchFamily="34" charset="-128"/>
        </a:defRPr>
      </a:lvl6pPr>
      <a:lvl7pPr marL="914400" algn="l" rtl="0" fontAlgn="base">
        <a:spcBef>
          <a:spcPct val="0"/>
        </a:spcBef>
        <a:spcAft>
          <a:spcPct val="0"/>
        </a:spcAft>
        <a:defRPr sz="2800">
          <a:solidFill>
            <a:srgbClr val="525759"/>
          </a:solidFill>
          <a:latin typeface="Arial" charset="0"/>
          <a:ea typeface="ＭＳ Ｐゴシック" pitchFamily="34" charset="-128"/>
        </a:defRPr>
      </a:lvl7pPr>
      <a:lvl8pPr marL="1371600" algn="l" rtl="0" fontAlgn="base">
        <a:spcBef>
          <a:spcPct val="0"/>
        </a:spcBef>
        <a:spcAft>
          <a:spcPct val="0"/>
        </a:spcAft>
        <a:defRPr sz="2800">
          <a:solidFill>
            <a:srgbClr val="525759"/>
          </a:solidFill>
          <a:latin typeface="Arial" charset="0"/>
          <a:ea typeface="ＭＳ Ｐゴシック" pitchFamily="34" charset="-128"/>
        </a:defRPr>
      </a:lvl8pPr>
      <a:lvl9pPr marL="1828800" algn="l" rtl="0" fontAlgn="base">
        <a:spcBef>
          <a:spcPct val="0"/>
        </a:spcBef>
        <a:spcAft>
          <a:spcPct val="0"/>
        </a:spcAft>
        <a:defRPr sz="2800">
          <a:solidFill>
            <a:srgbClr val="525759"/>
          </a:solidFill>
          <a:latin typeface="Arial" charset="0"/>
          <a:ea typeface="ＭＳ Ｐゴシック" pitchFamily="34" charset="-128"/>
        </a:defRPr>
      </a:lvl9pPr>
    </p:titleStyle>
    <p:bodyStyle>
      <a:lvl1pPr marL="342900" indent="-342900" algn="l" rtl="0" fontAlgn="base">
        <a:spcBef>
          <a:spcPct val="20000"/>
        </a:spcBef>
        <a:spcAft>
          <a:spcPct val="0"/>
        </a:spcAft>
        <a:buClr>
          <a:srgbClr val="8CC741"/>
        </a:buClr>
        <a:buChar char="•"/>
        <a:defRPr sz="2000">
          <a:solidFill>
            <a:srgbClr val="525759"/>
          </a:solidFill>
          <a:latin typeface="+mn-lt"/>
          <a:ea typeface="+mn-ea"/>
          <a:cs typeface="+mn-cs"/>
        </a:defRPr>
      </a:lvl1pPr>
      <a:lvl2pPr marL="742950" indent="-285750" algn="l" rtl="0" fontAlgn="base">
        <a:spcBef>
          <a:spcPct val="20000"/>
        </a:spcBef>
        <a:spcAft>
          <a:spcPct val="0"/>
        </a:spcAft>
        <a:buClr>
          <a:srgbClr val="8CC741"/>
        </a:buClr>
        <a:buFont typeface="Arial" charset="0"/>
        <a:buChar char="–"/>
        <a:defRPr>
          <a:solidFill>
            <a:srgbClr val="525759"/>
          </a:solidFill>
          <a:latin typeface="+mn-lt"/>
        </a:defRPr>
      </a:lvl2pPr>
      <a:lvl3pPr marL="1143000" indent="-228600" algn="l" rtl="0" fontAlgn="base">
        <a:spcBef>
          <a:spcPct val="20000"/>
        </a:spcBef>
        <a:spcAft>
          <a:spcPct val="0"/>
        </a:spcAft>
        <a:buClr>
          <a:srgbClr val="8CC741"/>
        </a:buClr>
        <a:buFont typeface="Wingdings" pitchFamily="2" charset="2"/>
        <a:buChar char="§"/>
        <a:defRPr sz="1600">
          <a:solidFill>
            <a:srgbClr val="525759"/>
          </a:solidFill>
          <a:latin typeface="+mn-lt"/>
        </a:defRPr>
      </a:lvl3pPr>
      <a:lvl4pPr marL="1600200" indent="-228600" algn="l" rtl="0" fontAlgn="base">
        <a:spcBef>
          <a:spcPct val="20000"/>
        </a:spcBef>
        <a:spcAft>
          <a:spcPct val="0"/>
        </a:spcAft>
        <a:buClr>
          <a:srgbClr val="8CC741"/>
        </a:buClr>
        <a:buFont typeface="Wingdings" pitchFamily="2" charset="2"/>
        <a:buChar char="Ø"/>
        <a:defRPr sz="1400">
          <a:solidFill>
            <a:srgbClr val="525759"/>
          </a:solidFill>
          <a:latin typeface="+mn-lt"/>
        </a:defRPr>
      </a:lvl4pPr>
      <a:lvl5pPr marL="2057400" indent="-228600" algn="l" rtl="0" fontAlgn="base">
        <a:spcBef>
          <a:spcPct val="20000"/>
        </a:spcBef>
        <a:spcAft>
          <a:spcPct val="0"/>
        </a:spcAft>
        <a:buClr>
          <a:srgbClr val="8CC741"/>
        </a:buClr>
        <a:buChar char="»"/>
        <a:defRPr sz="1200">
          <a:solidFill>
            <a:srgbClr val="525759"/>
          </a:solidFill>
          <a:latin typeface="+mn-lt"/>
        </a:defRPr>
      </a:lvl5pPr>
      <a:lvl6pPr marL="2514600" indent="-228600" algn="l" rtl="0" fontAlgn="base">
        <a:spcBef>
          <a:spcPct val="20000"/>
        </a:spcBef>
        <a:spcAft>
          <a:spcPct val="0"/>
        </a:spcAft>
        <a:buClr>
          <a:srgbClr val="8CC741"/>
        </a:buClr>
        <a:buChar char="»"/>
        <a:defRPr sz="1200">
          <a:solidFill>
            <a:srgbClr val="525759"/>
          </a:solidFill>
          <a:latin typeface="+mn-lt"/>
        </a:defRPr>
      </a:lvl6pPr>
      <a:lvl7pPr marL="2971800" indent="-228600" algn="l" rtl="0" fontAlgn="base">
        <a:spcBef>
          <a:spcPct val="20000"/>
        </a:spcBef>
        <a:spcAft>
          <a:spcPct val="0"/>
        </a:spcAft>
        <a:buClr>
          <a:srgbClr val="8CC741"/>
        </a:buClr>
        <a:buChar char="»"/>
        <a:defRPr sz="1200">
          <a:solidFill>
            <a:srgbClr val="525759"/>
          </a:solidFill>
          <a:latin typeface="+mn-lt"/>
        </a:defRPr>
      </a:lvl7pPr>
      <a:lvl8pPr marL="3429000" indent="-228600" algn="l" rtl="0" fontAlgn="base">
        <a:spcBef>
          <a:spcPct val="20000"/>
        </a:spcBef>
        <a:spcAft>
          <a:spcPct val="0"/>
        </a:spcAft>
        <a:buClr>
          <a:srgbClr val="8CC741"/>
        </a:buClr>
        <a:buChar char="»"/>
        <a:defRPr sz="1200">
          <a:solidFill>
            <a:srgbClr val="525759"/>
          </a:solidFill>
          <a:latin typeface="+mn-lt"/>
        </a:defRPr>
      </a:lvl8pPr>
      <a:lvl9pPr marL="3886200" indent="-228600" algn="l" rtl="0" fontAlgn="base">
        <a:spcBef>
          <a:spcPct val="20000"/>
        </a:spcBef>
        <a:spcAft>
          <a:spcPct val="0"/>
        </a:spcAft>
        <a:buClr>
          <a:srgbClr val="8CC741"/>
        </a:buClr>
        <a:buChar char="»"/>
        <a:defRPr sz="1200">
          <a:solidFill>
            <a:srgbClr val="52575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subTitle" idx="1"/>
          </p:nvPr>
        </p:nvSpPr>
        <p:spPr>
          <a:xfrm>
            <a:off x="2286000" y="3508513"/>
            <a:ext cx="6400800" cy="1215887"/>
          </a:xfrm>
        </p:spPr>
        <p:txBody>
          <a:bodyPr/>
          <a:lstStyle/>
          <a:p>
            <a:r>
              <a:rPr lang="en-US" dirty="0" smtClean="0">
                <a:solidFill>
                  <a:srgbClr val="010101"/>
                </a:solidFill>
              </a:rPr>
              <a:t>Yee San Su</a:t>
            </a:r>
          </a:p>
          <a:p>
            <a:r>
              <a:rPr lang="en-US" dirty="0" smtClean="0">
                <a:solidFill>
                  <a:srgbClr val="010101"/>
                </a:solidFill>
              </a:rPr>
              <a:t>CNA, Safety &amp; Security</a:t>
            </a:r>
            <a:endParaRPr lang="en-US" dirty="0">
              <a:solidFill>
                <a:srgbClr val="010101"/>
              </a:solidFill>
            </a:endParaRPr>
          </a:p>
          <a:p>
            <a:r>
              <a:rPr lang="en-US" dirty="0" smtClean="0">
                <a:solidFill>
                  <a:srgbClr val="010101"/>
                </a:solidFill>
              </a:rPr>
              <a:t>November 3, 2011</a:t>
            </a:r>
            <a:endParaRPr lang="en-US" dirty="0">
              <a:solidFill>
                <a:srgbClr val="010101"/>
              </a:solidFill>
            </a:endParaRPr>
          </a:p>
        </p:txBody>
      </p:sp>
      <p:sp>
        <p:nvSpPr>
          <p:cNvPr id="229379" name="Rectangle 3"/>
          <p:cNvSpPr>
            <a:spLocks noGrp="1" noChangeArrowheads="1"/>
          </p:cNvSpPr>
          <p:nvPr>
            <p:ph type="ctrTitle"/>
          </p:nvPr>
        </p:nvSpPr>
        <p:spPr/>
        <p:txBody>
          <a:bodyPr/>
          <a:lstStyle/>
          <a:p>
            <a:r>
              <a:rPr lang="en-US" dirty="0" smtClean="0">
                <a:solidFill>
                  <a:srgbClr val="010101"/>
                </a:solidFill>
              </a:rPr>
              <a:t>Network Analysis Based Methods for Assessing Coordination in Exercises</a:t>
            </a:r>
            <a:endParaRPr lang="en-US" dirty="0">
              <a:solidFill>
                <a:srgbClr val="01010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6200"/>
            <a:ext cx="8229600" cy="762000"/>
          </a:xfrm>
        </p:spPr>
        <p:txBody>
          <a:bodyPr/>
          <a:lstStyle/>
          <a:p>
            <a:r>
              <a:rPr lang="en-US" dirty="0" smtClean="0">
                <a:solidFill>
                  <a:srgbClr val="010101"/>
                </a:solidFill>
              </a:rPr>
              <a:t>TOPOFF 4: Community Breakdown</a:t>
            </a:r>
            <a:endParaRPr lang="en-US" i="1" dirty="0" smtClean="0">
              <a:solidFill>
                <a:srgbClr val="010101"/>
              </a:solidFill>
            </a:endParaRPr>
          </a:p>
        </p:txBody>
      </p:sp>
      <p:pic>
        <p:nvPicPr>
          <p:cNvPr id="8" name="Picture 2"/>
          <p:cNvPicPr>
            <a:picLocks noChangeAspect="1" noChangeArrowheads="1"/>
          </p:cNvPicPr>
          <p:nvPr/>
        </p:nvPicPr>
        <p:blipFill>
          <a:blip r:embed="rId3" cstate="print"/>
          <a:srcRect/>
          <a:stretch>
            <a:fillRect/>
          </a:stretch>
        </p:blipFill>
        <p:spPr bwMode="auto">
          <a:xfrm>
            <a:off x="838200" y="1473110"/>
            <a:ext cx="7382058" cy="1945272"/>
          </a:xfrm>
          <a:prstGeom prst="rect">
            <a:avLst/>
          </a:prstGeom>
          <a:noFill/>
          <a:ln w="9525">
            <a:noFill/>
            <a:miter lim="800000"/>
            <a:headEnd/>
            <a:tailEnd/>
          </a:ln>
        </p:spPr>
      </p:pic>
      <p:sp>
        <p:nvSpPr>
          <p:cNvPr id="10" name="Rectangle 9"/>
          <p:cNvSpPr/>
          <p:nvPr/>
        </p:nvSpPr>
        <p:spPr>
          <a:xfrm>
            <a:off x="361664" y="3921240"/>
            <a:ext cx="8486775" cy="1791260"/>
          </a:xfrm>
          <a:prstGeom prst="rect">
            <a:avLst/>
          </a:prstGeom>
        </p:spPr>
        <p:txBody>
          <a:bodyPr wrap="square">
            <a:spAutoFit/>
          </a:bodyPr>
          <a:lstStyle/>
          <a:p>
            <a:pPr marL="225425" indent="-225425" algn="l">
              <a:lnSpc>
                <a:spcPct val="120000"/>
              </a:lnSpc>
              <a:spcBef>
                <a:spcPts val="0"/>
              </a:spcBef>
              <a:spcAft>
                <a:spcPts val="0"/>
              </a:spcAft>
              <a:defRPr/>
            </a:pPr>
            <a:r>
              <a:rPr lang="en-US" b="1" dirty="0" smtClean="0">
                <a:solidFill>
                  <a:srgbClr val="010101"/>
                </a:solidFill>
                <a:latin typeface="+mn-lt"/>
              </a:rPr>
              <a:t>Results</a:t>
            </a:r>
            <a:r>
              <a:rPr lang="en-US" dirty="0" smtClean="0">
                <a:solidFill>
                  <a:srgbClr val="010101"/>
                </a:solidFill>
                <a:latin typeface="+mn-lt"/>
              </a:rPr>
              <a:t>:</a:t>
            </a:r>
            <a:endParaRPr lang="en-US" i="0" dirty="0" smtClean="0">
              <a:solidFill>
                <a:srgbClr val="010101"/>
              </a:solidFill>
              <a:latin typeface="+mn-lt"/>
            </a:endParaRP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12 sub-groups of three or more players identified</a:t>
            </a: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“Exercises within an exercise”</a:t>
            </a: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Evidence of information “stove-piping”; sub-groupings differed in some cases from after-action report findings</a:t>
            </a:r>
            <a:endParaRPr lang="en-US" sz="500" i="0" dirty="0">
              <a:solidFill>
                <a:srgbClr val="010101"/>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199" y="76200"/>
            <a:ext cx="8550323" cy="762000"/>
          </a:xfrm>
        </p:spPr>
        <p:txBody>
          <a:bodyPr/>
          <a:lstStyle/>
          <a:p>
            <a:pPr algn="l" eaLnBrk="1" hangingPunct="1"/>
            <a:r>
              <a:rPr lang="en-US" dirty="0" smtClean="0">
                <a:solidFill>
                  <a:srgbClr val="010101"/>
                </a:solidFill>
              </a:rPr>
              <a:t>Ongoing Research: Communication vs. Coordination</a:t>
            </a:r>
            <a:endParaRPr lang="en-US" i="1" dirty="0" smtClean="0">
              <a:solidFill>
                <a:srgbClr val="010101"/>
              </a:solidFill>
            </a:endParaRPr>
          </a:p>
        </p:txBody>
      </p:sp>
      <p:sp>
        <p:nvSpPr>
          <p:cNvPr id="19459" name="Content Placeholder 2"/>
          <p:cNvSpPr>
            <a:spLocks noGrp="1"/>
          </p:cNvSpPr>
          <p:nvPr>
            <p:ph idx="1"/>
          </p:nvPr>
        </p:nvSpPr>
        <p:spPr>
          <a:xfrm>
            <a:off x="457200" y="1133475"/>
            <a:ext cx="8229600" cy="2619376"/>
          </a:xfrm>
        </p:spPr>
        <p:txBody>
          <a:bodyPr/>
          <a:lstStyle/>
          <a:p>
            <a:pPr marL="236538" indent="-236538">
              <a:lnSpc>
                <a:spcPct val="130000"/>
              </a:lnSpc>
              <a:spcBef>
                <a:spcPts val="0"/>
              </a:spcBef>
              <a:buClr>
                <a:schemeClr val="accent2"/>
              </a:buClr>
              <a:buNone/>
            </a:pPr>
            <a:r>
              <a:rPr lang="en-US" i="1" dirty="0" smtClean="0">
                <a:solidFill>
                  <a:schemeClr val="accent2"/>
                </a:solidFill>
              </a:rPr>
              <a:t>What is the best manner in which to define edges?</a:t>
            </a:r>
          </a:p>
          <a:p>
            <a:pPr marL="236538" indent="-236538">
              <a:lnSpc>
                <a:spcPct val="130000"/>
              </a:lnSpc>
              <a:spcBef>
                <a:spcPts val="0"/>
              </a:spcBef>
              <a:buClr>
                <a:schemeClr val="accent2"/>
              </a:buClr>
              <a:buFont typeface="Wingdings" pitchFamily="2" charset="2"/>
              <a:buChar char="§"/>
            </a:pPr>
            <a:r>
              <a:rPr lang="en-US" sz="1800" dirty="0" smtClean="0">
                <a:solidFill>
                  <a:srgbClr val="010101"/>
                </a:solidFill>
              </a:rPr>
              <a:t>Frequencies instead of counts of communication</a:t>
            </a:r>
          </a:p>
          <a:p>
            <a:pPr marL="236538" indent="-236538" eaLnBrk="1" hangingPunct="1">
              <a:lnSpc>
                <a:spcPct val="130000"/>
              </a:lnSpc>
              <a:spcBef>
                <a:spcPts val="0"/>
              </a:spcBef>
              <a:buClr>
                <a:schemeClr val="accent2"/>
              </a:buClr>
              <a:buFont typeface="Wingdings" pitchFamily="2" charset="2"/>
              <a:buChar char="§"/>
            </a:pPr>
            <a:r>
              <a:rPr lang="en-US" sz="1800" dirty="0" smtClean="0">
                <a:solidFill>
                  <a:srgbClr val="010101"/>
                </a:solidFill>
              </a:rPr>
              <a:t>Going from frequency based weighting to utility based weighting</a:t>
            </a:r>
          </a:p>
          <a:p>
            <a:pPr marL="236538" indent="-236538" eaLnBrk="1" hangingPunct="1">
              <a:lnSpc>
                <a:spcPct val="130000"/>
              </a:lnSpc>
              <a:spcBef>
                <a:spcPts val="0"/>
              </a:spcBef>
              <a:buClr>
                <a:schemeClr val="accent2"/>
              </a:buClr>
              <a:buFont typeface="Wingdings" pitchFamily="2" charset="2"/>
              <a:buChar char="§"/>
            </a:pPr>
            <a:r>
              <a:rPr lang="en-US" sz="1800" dirty="0" smtClean="0">
                <a:solidFill>
                  <a:srgbClr val="010101"/>
                </a:solidFill>
              </a:rPr>
              <a:t>Different levels of communication needed between different agencies</a:t>
            </a:r>
          </a:p>
          <a:p>
            <a:pPr marL="236538" indent="-236538">
              <a:lnSpc>
                <a:spcPct val="130000"/>
              </a:lnSpc>
              <a:spcBef>
                <a:spcPts val="0"/>
              </a:spcBef>
              <a:buClr>
                <a:schemeClr val="accent2"/>
              </a:buClr>
              <a:buFont typeface="Wingdings" pitchFamily="2" charset="2"/>
              <a:buChar char="§"/>
            </a:pPr>
            <a:r>
              <a:rPr lang="en-US" sz="1800" dirty="0" smtClean="0">
                <a:solidFill>
                  <a:srgbClr val="010101"/>
                </a:solidFill>
              </a:rPr>
              <a:t>Penalties for failure to communicate</a:t>
            </a:r>
          </a:p>
          <a:p>
            <a:pPr marL="236538" indent="-236538" eaLnBrk="1" hangingPunct="1">
              <a:lnSpc>
                <a:spcPct val="130000"/>
              </a:lnSpc>
              <a:spcBef>
                <a:spcPts val="0"/>
              </a:spcBef>
              <a:buClr>
                <a:schemeClr val="accent2"/>
              </a:buClr>
              <a:buFont typeface="Wingdings" pitchFamily="2" charset="2"/>
              <a:buChar char="§"/>
            </a:pPr>
            <a:r>
              <a:rPr lang="en-US" sz="1800" dirty="0" smtClean="0">
                <a:solidFill>
                  <a:srgbClr val="010101"/>
                </a:solidFill>
              </a:rPr>
              <a:t>Data quality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fld id="{7F86B036-3AFD-4FDF-B848-868AF26367CB}" type="slidenum">
              <a:rPr lang="en-US"/>
              <a:pPr/>
              <a:t>12</a:t>
            </a:fld>
            <a:endParaRPr lang="en-US"/>
          </a:p>
        </p:txBody>
      </p:sp>
      <p:sp>
        <p:nvSpPr>
          <p:cNvPr id="273410" name="Rectangle 2"/>
          <p:cNvSpPr>
            <a:spLocks noGrp="1" noChangeArrowheads="1"/>
          </p:cNvSpPr>
          <p:nvPr>
            <p:ph type="title"/>
          </p:nvPr>
        </p:nvSpPr>
        <p:spPr/>
        <p:txBody>
          <a:bodyPr/>
          <a:lstStyle/>
          <a:p>
            <a:r>
              <a:rPr lang="en-US" dirty="0" smtClean="0">
                <a:solidFill>
                  <a:srgbClr val="010101"/>
                </a:solidFill>
              </a:rPr>
              <a:t>Thank You</a:t>
            </a:r>
            <a:endParaRPr lang="en-US" dirty="0">
              <a:solidFill>
                <a:srgbClr val="010101"/>
              </a:solidFill>
            </a:endParaRPr>
          </a:p>
        </p:txBody>
      </p:sp>
      <p:sp>
        <p:nvSpPr>
          <p:cNvPr id="273412" name="Rectangle 4"/>
          <p:cNvSpPr>
            <a:spLocks noChangeArrowheads="1"/>
          </p:cNvSpPr>
          <p:nvPr/>
        </p:nvSpPr>
        <p:spPr bwMode="auto">
          <a:xfrm>
            <a:off x="457200" y="1287524"/>
            <a:ext cx="8196943" cy="707886"/>
          </a:xfrm>
          <a:prstGeom prst="rect">
            <a:avLst/>
          </a:prstGeom>
          <a:noFill/>
          <a:ln w="9525">
            <a:noFill/>
            <a:miter lim="800000"/>
            <a:headEnd/>
            <a:tailEnd/>
          </a:ln>
        </p:spPr>
        <p:txBody>
          <a:bodyPr wrap="square">
            <a:spAutoFit/>
          </a:bodyPr>
          <a:lstStyle/>
          <a:p>
            <a:pPr algn="l">
              <a:lnSpc>
                <a:spcPct val="100000"/>
              </a:lnSpc>
              <a:spcBef>
                <a:spcPct val="20000"/>
              </a:spcBef>
            </a:pPr>
            <a:r>
              <a:rPr lang="en-US" dirty="0" smtClean="0">
                <a:solidFill>
                  <a:srgbClr val="010101"/>
                </a:solidFill>
              </a:rPr>
              <a:t>Y. Su. 2011. “Application of Network Analysis Methods to Quantitatively Assess Exercise Coordination.” </a:t>
            </a:r>
            <a:r>
              <a:rPr lang="en-US" i="1" dirty="0" smtClean="0">
                <a:solidFill>
                  <a:srgbClr val="010101"/>
                </a:solidFill>
              </a:rPr>
              <a:t>Homeland Security Affairs</a:t>
            </a:r>
            <a:r>
              <a:rPr lang="en-US" dirty="0" smtClean="0">
                <a:solidFill>
                  <a:srgbClr val="010101"/>
                </a:solidFill>
              </a:rPr>
              <a:t>, in press.</a:t>
            </a:r>
          </a:p>
        </p:txBody>
      </p:sp>
      <p:sp>
        <p:nvSpPr>
          <p:cNvPr id="5" name="TextBox 4"/>
          <p:cNvSpPr txBox="1"/>
          <p:nvPr/>
        </p:nvSpPr>
        <p:spPr>
          <a:xfrm>
            <a:off x="3445459" y="2540083"/>
            <a:ext cx="2489784" cy="1015663"/>
          </a:xfrm>
          <a:prstGeom prst="rect">
            <a:avLst/>
          </a:prstGeom>
          <a:noFill/>
        </p:spPr>
        <p:txBody>
          <a:bodyPr wrap="none" rtlCol="0">
            <a:spAutoFit/>
          </a:bodyPr>
          <a:lstStyle/>
          <a:p>
            <a:pPr>
              <a:lnSpc>
                <a:spcPct val="100000"/>
              </a:lnSpc>
              <a:spcBef>
                <a:spcPts val="0"/>
              </a:spcBef>
            </a:pPr>
            <a:r>
              <a:rPr lang="en-US" u="sng" dirty="0" smtClean="0">
                <a:solidFill>
                  <a:srgbClr val="010101"/>
                </a:solidFill>
              </a:rPr>
              <a:t>Contact Information</a:t>
            </a:r>
          </a:p>
          <a:p>
            <a:pPr>
              <a:lnSpc>
                <a:spcPct val="100000"/>
              </a:lnSpc>
              <a:spcBef>
                <a:spcPts val="0"/>
              </a:spcBef>
            </a:pPr>
            <a:r>
              <a:rPr lang="en-US" dirty="0" smtClean="0">
                <a:solidFill>
                  <a:srgbClr val="010101"/>
                </a:solidFill>
              </a:rPr>
              <a:t>Yee San Su </a:t>
            </a:r>
          </a:p>
          <a:p>
            <a:pPr>
              <a:lnSpc>
                <a:spcPct val="100000"/>
              </a:lnSpc>
              <a:spcBef>
                <a:spcPts val="0"/>
              </a:spcBef>
            </a:pPr>
            <a:r>
              <a:rPr lang="en-US" dirty="0" smtClean="0">
                <a:solidFill>
                  <a:srgbClr val="010101"/>
                </a:solidFill>
              </a:rPr>
              <a:t>suy@cna.org</a:t>
            </a:r>
            <a:endParaRPr lang="en-US" dirty="0">
              <a:solidFill>
                <a:srgbClr val="01010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762000"/>
          </a:xfrm>
        </p:spPr>
        <p:txBody>
          <a:bodyPr/>
          <a:lstStyle/>
          <a:p>
            <a:pPr algn="l" eaLnBrk="1" hangingPunct="1"/>
            <a:r>
              <a:rPr lang="en-US" sz="3200" dirty="0" smtClean="0">
                <a:solidFill>
                  <a:srgbClr val="010101"/>
                </a:solidFill>
              </a:rPr>
              <a:t>Questions</a:t>
            </a:r>
          </a:p>
        </p:txBody>
      </p:sp>
      <p:sp>
        <p:nvSpPr>
          <p:cNvPr id="7" name="Down Arrow 6"/>
          <p:cNvSpPr/>
          <p:nvPr/>
        </p:nvSpPr>
        <p:spPr>
          <a:xfrm>
            <a:off x="1008703" y="4035052"/>
            <a:ext cx="762000" cy="5334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8" name="TextBox 7"/>
          <p:cNvSpPr txBox="1"/>
          <p:nvPr/>
        </p:nvSpPr>
        <p:spPr>
          <a:xfrm>
            <a:off x="2776605" y="1370446"/>
            <a:ext cx="5986394" cy="1172885"/>
          </a:xfrm>
          <a:prstGeom prst="rect">
            <a:avLst/>
          </a:prstGeom>
          <a:noFill/>
        </p:spPr>
        <p:txBody>
          <a:bodyPr wrap="square" rtlCol="0">
            <a:spAutoFit/>
          </a:bodyPr>
          <a:lstStyle/>
          <a:p>
            <a:pPr algn="l">
              <a:lnSpc>
                <a:spcPct val="120000"/>
              </a:lnSpc>
              <a:spcBef>
                <a:spcPts val="600"/>
              </a:spcBef>
            </a:pPr>
            <a:r>
              <a:rPr lang="en-US" dirty="0" smtClean="0">
                <a:solidFill>
                  <a:srgbClr val="010101"/>
                </a:solidFill>
                <a:sym typeface="Symbol"/>
              </a:rPr>
              <a:t>National preparedness</a:t>
            </a:r>
          </a:p>
          <a:p>
            <a:pPr marL="225425" indent="-225425" algn="l">
              <a:lnSpc>
                <a:spcPct val="120000"/>
              </a:lnSpc>
              <a:spcBef>
                <a:spcPts val="600"/>
              </a:spcBef>
              <a:buFont typeface="Wingdings" pitchFamily="2" charset="2"/>
              <a:buChar char="§"/>
            </a:pPr>
            <a:r>
              <a:rPr lang="en-US" sz="1800" i="1" dirty="0" smtClean="0">
                <a:solidFill>
                  <a:srgbClr val="010101"/>
                </a:solidFill>
              </a:rPr>
              <a:t> How do we assess the state of national preparedness for all hazards?</a:t>
            </a:r>
            <a:endParaRPr lang="en-US" sz="1800" dirty="0">
              <a:solidFill>
                <a:srgbClr val="010101"/>
              </a:solidFill>
            </a:endParaRPr>
          </a:p>
        </p:txBody>
      </p:sp>
      <p:sp>
        <p:nvSpPr>
          <p:cNvPr id="9" name="TextBox 8"/>
          <p:cNvSpPr txBox="1"/>
          <p:nvPr/>
        </p:nvSpPr>
        <p:spPr>
          <a:xfrm>
            <a:off x="2777696" y="2983677"/>
            <a:ext cx="5985304" cy="1203406"/>
          </a:xfrm>
          <a:prstGeom prst="rect">
            <a:avLst/>
          </a:prstGeom>
          <a:noFill/>
        </p:spPr>
        <p:txBody>
          <a:bodyPr wrap="square" rtlCol="0">
            <a:spAutoFit/>
          </a:bodyPr>
          <a:lstStyle/>
          <a:p>
            <a:pPr algn="l">
              <a:lnSpc>
                <a:spcPct val="120000"/>
              </a:lnSpc>
              <a:spcBef>
                <a:spcPts val="600"/>
              </a:spcBef>
            </a:pPr>
            <a:r>
              <a:rPr lang="en-US" dirty="0" smtClean="0">
                <a:solidFill>
                  <a:srgbClr val="010101"/>
                </a:solidFill>
              </a:rPr>
              <a:t>Measuring coordination</a:t>
            </a:r>
          </a:p>
          <a:p>
            <a:pPr marL="225425" indent="-225425" algn="l">
              <a:lnSpc>
                <a:spcPct val="120000"/>
              </a:lnSpc>
              <a:spcBef>
                <a:spcPts val="600"/>
              </a:spcBef>
              <a:buFont typeface="Wingdings" pitchFamily="2" charset="2"/>
              <a:buChar char="§"/>
            </a:pPr>
            <a:r>
              <a:rPr lang="en-US" sz="1800" i="1" dirty="0" smtClean="0">
                <a:solidFill>
                  <a:srgbClr val="010101"/>
                </a:solidFill>
              </a:rPr>
              <a:t>Can we utilize concepts from social network analysis to help us define quantitative metrics for coordination?</a:t>
            </a:r>
            <a:endParaRPr lang="en-US" dirty="0">
              <a:solidFill>
                <a:srgbClr val="010101"/>
              </a:solidFill>
            </a:endParaRPr>
          </a:p>
        </p:txBody>
      </p:sp>
      <p:sp>
        <p:nvSpPr>
          <p:cNvPr id="10" name="TextBox 9"/>
          <p:cNvSpPr txBox="1"/>
          <p:nvPr/>
        </p:nvSpPr>
        <p:spPr>
          <a:xfrm>
            <a:off x="2743199" y="4729884"/>
            <a:ext cx="6019801" cy="840486"/>
          </a:xfrm>
          <a:prstGeom prst="rect">
            <a:avLst/>
          </a:prstGeom>
          <a:noFill/>
        </p:spPr>
        <p:txBody>
          <a:bodyPr wrap="square" rtlCol="0">
            <a:spAutoFit/>
          </a:bodyPr>
          <a:lstStyle/>
          <a:p>
            <a:pPr algn="l">
              <a:lnSpc>
                <a:spcPct val="120000"/>
              </a:lnSpc>
              <a:spcBef>
                <a:spcPts val="600"/>
              </a:spcBef>
            </a:pPr>
            <a:r>
              <a:rPr lang="en-US" dirty="0">
                <a:solidFill>
                  <a:srgbClr val="010101"/>
                </a:solidFill>
              </a:rPr>
              <a:t>Top </a:t>
            </a:r>
            <a:r>
              <a:rPr lang="en-US" dirty="0" smtClean="0">
                <a:solidFill>
                  <a:srgbClr val="010101"/>
                </a:solidFill>
              </a:rPr>
              <a:t>Officials 4 case study</a:t>
            </a:r>
          </a:p>
          <a:p>
            <a:pPr marL="225425" lvl="1" indent="-225425" algn="l">
              <a:lnSpc>
                <a:spcPct val="120000"/>
              </a:lnSpc>
              <a:spcBef>
                <a:spcPts val="600"/>
              </a:spcBef>
              <a:buFont typeface="Wingdings" pitchFamily="2" charset="2"/>
              <a:buChar char="§"/>
            </a:pPr>
            <a:r>
              <a:rPr lang="en-US" sz="1800" i="1" dirty="0" smtClean="0">
                <a:solidFill>
                  <a:srgbClr val="010101"/>
                </a:solidFill>
              </a:rPr>
              <a:t>Can network analysis shed new light on existing data?</a:t>
            </a:r>
            <a:endParaRPr lang="en-US" sz="1800" dirty="0">
              <a:solidFill>
                <a:srgbClr val="010101"/>
              </a:solidFill>
            </a:endParaRPr>
          </a:p>
        </p:txBody>
      </p:sp>
      <p:sp>
        <p:nvSpPr>
          <p:cNvPr id="11" name="TextBox 10"/>
          <p:cNvSpPr txBox="1"/>
          <p:nvPr/>
        </p:nvSpPr>
        <p:spPr>
          <a:xfrm>
            <a:off x="809256" y="4906440"/>
            <a:ext cx="1160894" cy="443198"/>
          </a:xfrm>
          <a:prstGeom prst="rect">
            <a:avLst/>
          </a:prstGeom>
          <a:noFill/>
        </p:spPr>
        <p:txBody>
          <a:bodyPr wrap="none" rtlCol="0">
            <a:spAutoFit/>
          </a:bodyPr>
          <a:lstStyle/>
          <a:p>
            <a:r>
              <a:rPr lang="en-US" sz="2400" dirty="0" smtClean="0">
                <a:solidFill>
                  <a:srgbClr val="010101"/>
                </a:solidFill>
              </a:rPr>
              <a:t>“Small”</a:t>
            </a:r>
            <a:endParaRPr lang="en-US" sz="2400" dirty="0">
              <a:solidFill>
                <a:srgbClr val="010101"/>
              </a:solidFill>
            </a:endParaRPr>
          </a:p>
        </p:txBody>
      </p:sp>
      <p:sp>
        <p:nvSpPr>
          <p:cNvPr id="13" name="TextBox 12"/>
          <p:cNvSpPr txBox="1"/>
          <p:nvPr/>
        </p:nvSpPr>
        <p:spPr>
          <a:xfrm>
            <a:off x="800439" y="1515256"/>
            <a:ext cx="1178529" cy="443198"/>
          </a:xfrm>
          <a:prstGeom prst="rect">
            <a:avLst/>
          </a:prstGeom>
          <a:noFill/>
        </p:spPr>
        <p:txBody>
          <a:bodyPr wrap="none" rtlCol="0">
            <a:spAutoFit/>
          </a:bodyPr>
          <a:lstStyle/>
          <a:p>
            <a:r>
              <a:rPr lang="en-US" sz="2400" dirty="0" smtClean="0">
                <a:solidFill>
                  <a:srgbClr val="010101"/>
                </a:solidFill>
              </a:rPr>
              <a:t>“Large”</a:t>
            </a:r>
            <a:endParaRPr lang="en-US" sz="2400" dirty="0">
              <a:solidFill>
                <a:srgbClr val="010101"/>
              </a:solidFill>
            </a:endParaRPr>
          </a:p>
        </p:txBody>
      </p:sp>
      <p:sp>
        <p:nvSpPr>
          <p:cNvPr id="16" name="TextBox 15"/>
          <p:cNvSpPr txBox="1"/>
          <p:nvPr/>
        </p:nvSpPr>
        <p:spPr>
          <a:xfrm>
            <a:off x="646551" y="3211442"/>
            <a:ext cx="1486305" cy="443198"/>
          </a:xfrm>
          <a:prstGeom prst="rect">
            <a:avLst/>
          </a:prstGeom>
          <a:noFill/>
        </p:spPr>
        <p:txBody>
          <a:bodyPr wrap="none" rtlCol="0">
            <a:spAutoFit/>
          </a:bodyPr>
          <a:lstStyle/>
          <a:p>
            <a:r>
              <a:rPr lang="en-US" sz="2400" dirty="0" smtClean="0">
                <a:solidFill>
                  <a:srgbClr val="010101"/>
                </a:solidFill>
              </a:rPr>
              <a:t>“Medium”</a:t>
            </a:r>
            <a:endParaRPr lang="en-US" sz="2400" dirty="0">
              <a:solidFill>
                <a:srgbClr val="010101"/>
              </a:solidFill>
            </a:endParaRPr>
          </a:p>
        </p:txBody>
      </p:sp>
      <p:sp>
        <p:nvSpPr>
          <p:cNvPr id="12" name="Down Arrow 11"/>
          <p:cNvSpPr/>
          <p:nvPr/>
        </p:nvSpPr>
        <p:spPr>
          <a:xfrm>
            <a:off x="1008703" y="2337176"/>
            <a:ext cx="762000" cy="533400"/>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700" y="974572"/>
            <a:ext cx="8259412" cy="5381778"/>
          </a:xfrm>
        </p:spPr>
        <p:txBody>
          <a:bodyPr/>
          <a:lstStyle/>
          <a:p>
            <a:pPr marL="0" indent="0">
              <a:lnSpc>
                <a:spcPct val="130000"/>
              </a:lnSpc>
              <a:spcBef>
                <a:spcPts val="0"/>
              </a:spcBef>
              <a:spcAft>
                <a:spcPts val="0"/>
              </a:spcAft>
              <a:buFont typeface="Arial" charset="0"/>
              <a:buNone/>
              <a:defRPr/>
            </a:pPr>
            <a:r>
              <a:rPr lang="en-US" dirty="0" smtClean="0">
                <a:solidFill>
                  <a:srgbClr val="010101"/>
                </a:solidFill>
                <a:latin typeface="Arial" pitchFamily="34" charset="0"/>
                <a:cs typeface="Arial" pitchFamily="34" charset="0"/>
              </a:rPr>
              <a:t>National Level Exercises (NLEs) provide several unique opportunities for assessment:</a:t>
            </a:r>
          </a:p>
          <a:p>
            <a:pPr marL="688975" indent="-225425">
              <a:lnSpc>
                <a:spcPct val="130000"/>
              </a:lnSpc>
              <a:spcBef>
                <a:spcPts val="0"/>
              </a:spcBef>
              <a:spcAft>
                <a:spcPts val="0"/>
              </a:spcAft>
              <a:buClr>
                <a:schemeClr val="accent2"/>
              </a:buClr>
              <a:buFont typeface="Wingdings" pitchFamily="2" charset="2"/>
              <a:buChar char="§"/>
              <a:defRPr/>
            </a:pPr>
            <a:r>
              <a:rPr lang="en-US" sz="1800" b="1" dirty="0" smtClean="0">
                <a:solidFill>
                  <a:srgbClr val="92D050"/>
                </a:solidFill>
                <a:latin typeface="Arial" pitchFamily="34" charset="0"/>
                <a:cs typeface="Arial" pitchFamily="34" charset="0"/>
              </a:rPr>
              <a:t>Catastrophic</a:t>
            </a:r>
            <a:r>
              <a:rPr lang="en-US" sz="1800" dirty="0" smtClean="0">
                <a:latin typeface="Arial" pitchFamily="34" charset="0"/>
                <a:cs typeface="Arial" pitchFamily="34" charset="0"/>
              </a:rPr>
              <a:t>: </a:t>
            </a:r>
            <a:r>
              <a:rPr lang="en-US" sz="1800" dirty="0" smtClean="0">
                <a:solidFill>
                  <a:srgbClr val="010101"/>
                </a:solidFill>
                <a:latin typeface="Arial" pitchFamily="34" charset="0"/>
                <a:cs typeface="Arial" pitchFamily="34" charset="0"/>
              </a:rPr>
              <a:t>Infrequency of catastrophic real world events</a:t>
            </a:r>
          </a:p>
          <a:p>
            <a:pPr marL="688975" indent="-225425">
              <a:lnSpc>
                <a:spcPct val="130000"/>
              </a:lnSpc>
              <a:spcBef>
                <a:spcPts val="0"/>
              </a:spcBef>
              <a:spcAft>
                <a:spcPts val="0"/>
              </a:spcAft>
              <a:buClr>
                <a:schemeClr val="accent2"/>
              </a:buClr>
              <a:buFont typeface="Wingdings" pitchFamily="2" charset="2"/>
              <a:buChar char="§"/>
              <a:defRPr/>
            </a:pPr>
            <a:r>
              <a:rPr lang="en-US" sz="1800" b="1" dirty="0" smtClean="0">
                <a:solidFill>
                  <a:srgbClr val="92D050"/>
                </a:solidFill>
                <a:latin typeface="Arial" pitchFamily="34" charset="0"/>
                <a:cs typeface="Arial" pitchFamily="34" charset="0"/>
              </a:rPr>
              <a:t>Number/type of players</a:t>
            </a:r>
            <a:r>
              <a:rPr lang="en-US" sz="1800" dirty="0" smtClean="0">
                <a:latin typeface="Arial" pitchFamily="34" charset="0"/>
                <a:cs typeface="Arial" pitchFamily="34" charset="0"/>
              </a:rPr>
              <a:t>: </a:t>
            </a:r>
            <a:r>
              <a:rPr lang="en-US" sz="1800" dirty="0" smtClean="0">
                <a:solidFill>
                  <a:srgbClr val="010101"/>
                </a:solidFill>
                <a:latin typeface="Arial" pitchFamily="34" charset="0"/>
                <a:cs typeface="Arial" pitchFamily="34" charset="0"/>
              </a:rPr>
              <a:t>Multiple levels of government; multi-regional; and public and private players</a:t>
            </a:r>
          </a:p>
          <a:p>
            <a:pPr marL="688975" indent="-225425">
              <a:lnSpc>
                <a:spcPct val="130000"/>
              </a:lnSpc>
              <a:spcBef>
                <a:spcPts val="0"/>
              </a:spcBef>
              <a:spcAft>
                <a:spcPts val="0"/>
              </a:spcAft>
              <a:buClr>
                <a:schemeClr val="accent2"/>
              </a:buClr>
              <a:buFont typeface="Wingdings" pitchFamily="2" charset="2"/>
              <a:buChar char="§"/>
              <a:defRPr/>
            </a:pPr>
            <a:r>
              <a:rPr lang="en-US" sz="1800" b="1" dirty="0" smtClean="0">
                <a:solidFill>
                  <a:srgbClr val="92D050"/>
                </a:solidFill>
                <a:latin typeface="Arial" pitchFamily="34" charset="0"/>
                <a:cs typeface="Arial" pitchFamily="34" charset="0"/>
              </a:rPr>
              <a:t>Duration</a:t>
            </a:r>
            <a:r>
              <a:rPr lang="en-US" sz="1800" dirty="0" smtClean="0">
                <a:latin typeface="Arial" pitchFamily="34" charset="0"/>
                <a:cs typeface="Arial" pitchFamily="34" charset="0"/>
              </a:rPr>
              <a:t>: </a:t>
            </a:r>
            <a:r>
              <a:rPr lang="en-US" sz="1800" dirty="0" smtClean="0">
                <a:solidFill>
                  <a:srgbClr val="010101"/>
                </a:solidFill>
                <a:latin typeface="Arial" pitchFamily="34" charset="0"/>
                <a:cs typeface="Arial" pitchFamily="34" charset="0"/>
              </a:rPr>
              <a:t>Ability to examine how response develops over multiple days</a:t>
            </a:r>
          </a:p>
          <a:p>
            <a:pPr marL="688975" indent="-225425">
              <a:lnSpc>
                <a:spcPct val="130000"/>
              </a:lnSpc>
              <a:spcBef>
                <a:spcPts val="0"/>
              </a:spcBef>
              <a:spcAft>
                <a:spcPts val="0"/>
              </a:spcAft>
              <a:buClr>
                <a:schemeClr val="accent2"/>
              </a:buClr>
              <a:buFont typeface="Wingdings" pitchFamily="2" charset="2"/>
              <a:buChar char="§"/>
              <a:defRPr/>
            </a:pPr>
            <a:r>
              <a:rPr lang="en-US" sz="1800" b="1" dirty="0" smtClean="0">
                <a:solidFill>
                  <a:srgbClr val="92D050"/>
                </a:solidFill>
                <a:latin typeface="Arial" pitchFamily="34" charset="0"/>
                <a:cs typeface="Arial" pitchFamily="34" charset="0"/>
              </a:rPr>
              <a:t>“Laboratory”</a:t>
            </a:r>
            <a:r>
              <a:rPr lang="en-US" sz="1800" dirty="0" smtClean="0">
                <a:latin typeface="Arial" pitchFamily="34" charset="0"/>
                <a:cs typeface="Arial" pitchFamily="34" charset="0"/>
              </a:rPr>
              <a:t>:  </a:t>
            </a:r>
            <a:r>
              <a:rPr lang="en-US" sz="1800" dirty="0" smtClean="0">
                <a:solidFill>
                  <a:srgbClr val="010101"/>
                </a:solidFill>
                <a:latin typeface="Arial" pitchFamily="34" charset="0"/>
                <a:cs typeface="Arial" pitchFamily="34" charset="0"/>
              </a:rPr>
              <a:t>Pre-plan data collection opportunities</a:t>
            </a:r>
          </a:p>
          <a:p>
            <a:pPr eaLnBrk="1" fontAlgn="auto" hangingPunct="1">
              <a:lnSpc>
                <a:spcPct val="130000"/>
              </a:lnSpc>
              <a:spcBef>
                <a:spcPts val="0"/>
              </a:spcBef>
              <a:spcAft>
                <a:spcPts val="0"/>
              </a:spcAft>
              <a:buClr>
                <a:schemeClr val="accent2"/>
              </a:buClr>
              <a:buNone/>
              <a:defRPr/>
            </a:pPr>
            <a:r>
              <a:rPr lang="en-US" dirty="0" smtClean="0">
                <a:solidFill>
                  <a:srgbClr val="010101"/>
                </a:solidFill>
              </a:rPr>
              <a:t>TOPOFF 4 (2007)</a:t>
            </a:r>
          </a:p>
          <a:p>
            <a:pPr lvl="1" eaLnBrk="1" fontAlgn="auto" hangingPunct="1">
              <a:lnSpc>
                <a:spcPct val="130000"/>
              </a:lnSpc>
              <a:spcBef>
                <a:spcPts val="0"/>
              </a:spcBef>
              <a:spcAft>
                <a:spcPts val="0"/>
              </a:spcAft>
              <a:buClr>
                <a:schemeClr val="accent2"/>
              </a:buClr>
              <a:buFont typeface="Wingdings" pitchFamily="2" charset="2"/>
              <a:buChar char="§"/>
              <a:defRPr/>
            </a:pPr>
            <a:r>
              <a:rPr lang="en-US" dirty="0" smtClean="0">
                <a:solidFill>
                  <a:srgbClr val="010101"/>
                </a:solidFill>
              </a:rPr>
              <a:t>Radiological dispersal device attack</a:t>
            </a:r>
          </a:p>
          <a:p>
            <a:pPr lvl="1" eaLnBrk="1" fontAlgn="auto" hangingPunct="1">
              <a:lnSpc>
                <a:spcPct val="130000"/>
              </a:lnSpc>
              <a:spcBef>
                <a:spcPts val="0"/>
              </a:spcBef>
              <a:spcAft>
                <a:spcPts val="0"/>
              </a:spcAft>
              <a:buClr>
                <a:schemeClr val="accent2"/>
              </a:buClr>
              <a:buFont typeface="Wingdings" pitchFamily="2" charset="2"/>
              <a:buChar char="§"/>
              <a:defRPr/>
            </a:pPr>
            <a:r>
              <a:rPr lang="en-US" dirty="0" smtClean="0">
                <a:solidFill>
                  <a:srgbClr val="010101"/>
                </a:solidFill>
              </a:rPr>
              <a:t>15,000 participants representing international, federal, state, territorial and local entities</a:t>
            </a:r>
          </a:p>
          <a:p>
            <a:pPr marL="914400" indent="-450850">
              <a:buFont typeface="+mj-lt"/>
              <a:buAutoNum type="arabicPeriod"/>
              <a:defRPr/>
            </a:pPr>
            <a:endParaRPr lang="en-US" sz="2000" dirty="0" smtClean="0"/>
          </a:p>
          <a:p>
            <a:pPr marL="914400" indent="-450850">
              <a:buFont typeface="+mj-lt"/>
              <a:buAutoNum type="arabicPeriod"/>
              <a:defRPr/>
            </a:pPr>
            <a:endParaRPr lang="en-US" sz="2400" dirty="0" smtClean="0"/>
          </a:p>
        </p:txBody>
      </p:sp>
      <p:sp>
        <p:nvSpPr>
          <p:cNvPr id="4" name="Footer Placeholder 3"/>
          <p:cNvSpPr>
            <a:spLocks noGrp="1"/>
          </p:cNvSpPr>
          <p:nvPr>
            <p:ph type="ftr" sz="quarter" idx="4294967295"/>
          </p:nvPr>
        </p:nvSpPr>
        <p:spPr>
          <a:xfrm>
            <a:off x="3124200" y="6356350"/>
            <a:ext cx="2895600" cy="365125"/>
          </a:xfrm>
          <a:prstGeom prst="rect">
            <a:avLst/>
          </a:prstGeom>
        </p:spPr>
        <p:txBody>
          <a:bodyPr/>
          <a:lstStyle/>
          <a:p>
            <a:pPr>
              <a:defRPr/>
            </a:pPr>
            <a:fld id="{9A03B6EA-177D-4B57-B6AD-42C70FFDEFAE}" type="slidenum">
              <a:rPr lang="en-US" smtClean="0"/>
              <a:pPr>
                <a:defRPr/>
              </a:pPr>
              <a:t>3</a:t>
            </a:fld>
            <a:endParaRPr lang="en-US" dirty="0"/>
          </a:p>
        </p:txBody>
      </p:sp>
      <p:sp>
        <p:nvSpPr>
          <p:cNvPr id="6148" name="Rectangle 2"/>
          <p:cNvSpPr>
            <a:spLocks noChangeArrowheads="1"/>
          </p:cNvSpPr>
          <p:nvPr/>
        </p:nvSpPr>
        <p:spPr bwMode="auto">
          <a:xfrm>
            <a:off x="381000" y="76200"/>
            <a:ext cx="8458200" cy="701675"/>
          </a:xfrm>
          <a:prstGeom prst="rect">
            <a:avLst/>
          </a:prstGeom>
          <a:noFill/>
          <a:ln w="9525">
            <a:noFill/>
            <a:miter lim="800000"/>
            <a:headEnd/>
            <a:tailEnd/>
          </a:ln>
        </p:spPr>
        <p:txBody>
          <a:bodyPr anchor="ctr"/>
          <a:lstStyle/>
          <a:p>
            <a:pPr algn="l"/>
            <a:r>
              <a:rPr lang="en-US" sz="2800" i="0" dirty="0" smtClean="0">
                <a:solidFill>
                  <a:srgbClr val="010101"/>
                </a:solidFill>
              </a:rPr>
              <a:t>National Level Exercises: </a:t>
            </a:r>
            <a:r>
              <a:rPr lang="en-US" sz="2800" i="0" dirty="0">
                <a:solidFill>
                  <a:srgbClr val="010101"/>
                </a:solidFill>
              </a:rPr>
              <a:t>A Rare Opportunity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4645025" y="4840288"/>
            <a:ext cx="184150" cy="503237"/>
          </a:xfrm>
          <a:prstGeom prst="rect">
            <a:avLst/>
          </a:prstGeom>
          <a:noFill/>
          <a:ln w="9525">
            <a:noFill/>
            <a:miter lim="800000"/>
            <a:headEnd/>
            <a:tailEnd/>
          </a:ln>
        </p:spPr>
        <p:txBody>
          <a:bodyPr wrap="none" anchor="ctr">
            <a:spAutoFit/>
          </a:bodyPr>
          <a:lstStyle/>
          <a:p>
            <a:pPr eaLnBrk="0" hangingPunct="0"/>
            <a:r>
              <a:rPr lang="en-US" sz="900" i="0"/>
              <a:t/>
            </a:r>
            <a:br>
              <a:rPr lang="en-US" sz="900" i="0"/>
            </a:br>
            <a:endParaRPr lang="en-US" i="0"/>
          </a:p>
        </p:txBody>
      </p:sp>
      <p:sp>
        <p:nvSpPr>
          <p:cNvPr id="19459" name="Rectangle 2"/>
          <p:cNvSpPr>
            <a:spLocks noChangeArrowheads="1"/>
          </p:cNvSpPr>
          <p:nvPr/>
        </p:nvSpPr>
        <p:spPr bwMode="auto">
          <a:xfrm>
            <a:off x="381000" y="60325"/>
            <a:ext cx="8458200" cy="701675"/>
          </a:xfrm>
          <a:prstGeom prst="rect">
            <a:avLst/>
          </a:prstGeom>
          <a:noFill/>
          <a:ln w="9525">
            <a:noFill/>
            <a:miter lim="800000"/>
            <a:headEnd/>
            <a:tailEnd/>
          </a:ln>
        </p:spPr>
        <p:txBody>
          <a:bodyPr anchor="ctr"/>
          <a:lstStyle/>
          <a:p>
            <a:pPr algn="l"/>
            <a:r>
              <a:rPr lang="en-US" sz="2800" i="0" dirty="0">
                <a:solidFill>
                  <a:srgbClr val="010101"/>
                </a:solidFill>
              </a:rPr>
              <a:t>Network Analysis </a:t>
            </a:r>
            <a:r>
              <a:rPr lang="en-US" sz="2800" i="0" dirty="0" smtClean="0">
                <a:solidFill>
                  <a:srgbClr val="010101"/>
                </a:solidFill>
              </a:rPr>
              <a:t>Metrics: Player Centrality</a:t>
            </a:r>
            <a:endParaRPr lang="en-US" sz="2800" i="0" dirty="0">
              <a:solidFill>
                <a:srgbClr val="010101"/>
              </a:solidFill>
            </a:endParaRPr>
          </a:p>
        </p:txBody>
      </p:sp>
      <p:sp>
        <p:nvSpPr>
          <p:cNvPr id="19461" name="Rectangle 3"/>
          <p:cNvSpPr>
            <a:spLocks noChangeArrowheads="1"/>
          </p:cNvSpPr>
          <p:nvPr/>
        </p:nvSpPr>
        <p:spPr bwMode="auto">
          <a:xfrm>
            <a:off x="381000" y="914400"/>
            <a:ext cx="8601075" cy="4457700"/>
          </a:xfrm>
          <a:prstGeom prst="rect">
            <a:avLst/>
          </a:prstGeom>
          <a:noFill/>
          <a:ln w="9525">
            <a:noFill/>
            <a:miter lim="800000"/>
            <a:headEnd/>
            <a:tailEnd/>
          </a:ln>
        </p:spPr>
        <p:txBody>
          <a:bodyPr/>
          <a:lstStyle/>
          <a:p>
            <a:pPr marL="457200" indent="-457200"/>
            <a:endParaRPr lang="en-US"/>
          </a:p>
        </p:txBody>
      </p:sp>
      <p:sp>
        <p:nvSpPr>
          <p:cNvPr id="9" name="Rectangle 3"/>
          <p:cNvSpPr>
            <a:spLocks noChangeArrowheads="1"/>
          </p:cNvSpPr>
          <p:nvPr/>
        </p:nvSpPr>
        <p:spPr bwMode="auto">
          <a:xfrm>
            <a:off x="381000" y="990600"/>
            <a:ext cx="5105400" cy="4782403"/>
          </a:xfrm>
          <a:prstGeom prst="rect">
            <a:avLst/>
          </a:prstGeom>
          <a:noFill/>
          <a:ln w="9525">
            <a:noFill/>
            <a:miter lim="800000"/>
            <a:headEnd/>
            <a:tailEnd/>
          </a:ln>
        </p:spPr>
        <p:txBody>
          <a:bodyPr/>
          <a:lstStyle/>
          <a:p>
            <a:pPr algn="l">
              <a:lnSpc>
                <a:spcPct val="120000"/>
              </a:lnSpc>
              <a:spcBef>
                <a:spcPts val="0"/>
              </a:spcBef>
              <a:defRPr/>
            </a:pPr>
            <a:r>
              <a:rPr lang="en-US" b="1" i="0" dirty="0" smtClean="0">
                <a:solidFill>
                  <a:srgbClr val="010101"/>
                </a:solidFill>
                <a:latin typeface="+mn-lt"/>
                <a:sym typeface="Symbol" pitchFamily="18" charset="2"/>
              </a:rPr>
              <a:t>Key Player Problem, Negative (KPP-</a:t>
            </a:r>
            <a:r>
              <a:rPr lang="en-US" b="1" i="0" dirty="0" err="1" smtClean="0">
                <a:solidFill>
                  <a:srgbClr val="010101"/>
                </a:solidFill>
                <a:latin typeface="+mn-lt"/>
                <a:sym typeface="Symbol" pitchFamily="18" charset="2"/>
              </a:rPr>
              <a:t>Neg</a:t>
            </a:r>
            <a:r>
              <a:rPr lang="en-US" b="1" i="0" dirty="0" smtClean="0">
                <a:solidFill>
                  <a:srgbClr val="010101"/>
                </a:solidFill>
                <a:latin typeface="+mn-lt"/>
                <a:sym typeface="Symbol" pitchFamily="18" charset="2"/>
              </a:rPr>
              <a:t>)</a:t>
            </a:r>
            <a:endParaRPr lang="en-US" b="1" dirty="0" smtClean="0">
              <a:solidFill>
                <a:srgbClr val="010101"/>
              </a:solidFill>
              <a:latin typeface="+mn-lt"/>
              <a:sym typeface="Symbol" pitchFamily="18" charset="2"/>
            </a:endParaRPr>
          </a:p>
          <a:p>
            <a:pPr marL="228600" indent="-228600" algn="l">
              <a:lnSpc>
                <a:spcPct val="120000"/>
              </a:lnSpc>
              <a:spcBef>
                <a:spcPts val="0"/>
              </a:spcBef>
              <a:buFont typeface="Wingdings" pitchFamily="2" charset="2"/>
              <a:buChar char="§"/>
              <a:defRPr/>
            </a:pPr>
            <a:r>
              <a:rPr lang="en-US" sz="1800" dirty="0" err="1" smtClean="0">
                <a:solidFill>
                  <a:srgbClr val="010101"/>
                </a:solidFill>
                <a:sym typeface="Symbol" pitchFamily="18" charset="2"/>
              </a:rPr>
              <a:t>Borgatti</a:t>
            </a:r>
            <a:r>
              <a:rPr lang="en-US" sz="1800" dirty="0" smtClean="0">
                <a:solidFill>
                  <a:srgbClr val="010101"/>
                </a:solidFill>
                <a:sym typeface="Symbol" pitchFamily="18" charset="2"/>
              </a:rPr>
              <a:t> (2006)</a:t>
            </a:r>
          </a:p>
          <a:p>
            <a:pPr marL="228600" indent="-228600" algn="l">
              <a:lnSpc>
                <a:spcPct val="120000"/>
              </a:lnSpc>
              <a:spcBef>
                <a:spcPts val="0"/>
              </a:spcBef>
              <a:buFont typeface="Wingdings" pitchFamily="2" charset="2"/>
              <a:buChar char="§"/>
              <a:defRPr/>
            </a:pPr>
            <a:r>
              <a:rPr lang="en-US" sz="1800" dirty="0" smtClean="0">
                <a:solidFill>
                  <a:srgbClr val="010101"/>
                </a:solidFill>
                <a:sym typeface="Symbol" pitchFamily="18" charset="2"/>
              </a:rPr>
              <a:t>Measures </a:t>
            </a:r>
            <a:r>
              <a:rPr lang="en-US" sz="1800" dirty="0">
                <a:solidFill>
                  <a:srgbClr val="010101"/>
                </a:solidFill>
                <a:sym typeface="Symbol" pitchFamily="18" charset="2"/>
              </a:rPr>
              <a:t>of degree of network </a:t>
            </a:r>
            <a:r>
              <a:rPr lang="en-US" sz="1800" dirty="0" smtClean="0">
                <a:solidFill>
                  <a:srgbClr val="010101"/>
                </a:solidFill>
                <a:sym typeface="Symbol" pitchFamily="18" charset="2"/>
              </a:rPr>
              <a:t>fragmentation</a:t>
            </a:r>
          </a:p>
          <a:p>
            <a:pPr marL="685800" lvl="1" indent="-228600" algn="l">
              <a:lnSpc>
                <a:spcPct val="120000"/>
              </a:lnSpc>
              <a:spcBef>
                <a:spcPts val="0"/>
              </a:spcBef>
              <a:buFont typeface="Arial" pitchFamily="34" charset="0"/>
              <a:buChar char="•"/>
              <a:tabLst>
                <a:tab pos="465138" algn="l"/>
              </a:tabLst>
              <a:defRPr/>
            </a:pPr>
            <a:r>
              <a:rPr lang="en-US" sz="1600" dirty="0" smtClean="0">
                <a:solidFill>
                  <a:srgbClr val="010101"/>
                </a:solidFill>
                <a:sym typeface="Symbol" pitchFamily="18" charset="2"/>
              </a:rPr>
              <a:t>Ranges from 0 to 1</a:t>
            </a:r>
          </a:p>
          <a:p>
            <a:pPr marL="685800" lvl="1" indent="-228600" algn="l">
              <a:lnSpc>
                <a:spcPct val="120000"/>
              </a:lnSpc>
              <a:spcBef>
                <a:spcPts val="0"/>
              </a:spcBef>
              <a:buFont typeface="Arial" pitchFamily="34" charset="0"/>
              <a:buChar char="•"/>
              <a:tabLst>
                <a:tab pos="465138" algn="l"/>
              </a:tabLst>
              <a:defRPr/>
            </a:pPr>
            <a:r>
              <a:rPr lang="en-US" sz="1600" dirty="0" smtClean="0">
                <a:solidFill>
                  <a:srgbClr val="010101"/>
                </a:solidFill>
                <a:sym typeface="Symbol" pitchFamily="18" charset="2"/>
              </a:rPr>
              <a:t>Higher values indicate less cohesion</a:t>
            </a:r>
            <a:endParaRPr lang="en-US" sz="1600" dirty="0">
              <a:solidFill>
                <a:srgbClr val="010101"/>
              </a:solidFill>
              <a:sym typeface="Symbol" pitchFamily="18" charset="2"/>
            </a:endParaRPr>
          </a:p>
          <a:p>
            <a:pPr marL="228600" indent="-228600" algn="l">
              <a:lnSpc>
                <a:spcPct val="120000"/>
              </a:lnSpc>
              <a:spcBef>
                <a:spcPts val="0"/>
              </a:spcBef>
              <a:buFont typeface="Arial" pitchFamily="34" charset="0"/>
              <a:buChar char="•"/>
              <a:defRPr/>
            </a:pPr>
            <a:endParaRPr lang="en-US" sz="1600" dirty="0" smtClean="0">
              <a:solidFill>
                <a:srgbClr val="010101"/>
              </a:solidFill>
              <a:sym typeface="Symbol" pitchFamily="18" charset="2"/>
            </a:endParaRPr>
          </a:p>
          <a:p>
            <a:pPr algn="l">
              <a:lnSpc>
                <a:spcPct val="120000"/>
              </a:lnSpc>
              <a:spcBef>
                <a:spcPts val="0"/>
              </a:spcBef>
              <a:tabLst>
                <a:tab pos="171450" algn="l"/>
              </a:tabLst>
              <a:defRPr/>
            </a:pPr>
            <a:r>
              <a:rPr lang="en-US" sz="1800" b="1" dirty="0">
                <a:solidFill>
                  <a:srgbClr val="010101"/>
                </a:solidFill>
                <a:sym typeface="Symbol" pitchFamily="18" charset="2"/>
              </a:rPr>
              <a:t>Benefits</a:t>
            </a:r>
          </a:p>
          <a:p>
            <a:pPr marL="231775" indent="-231775" algn="l">
              <a:lnSpc>
                <a:spcPct val="120000"/>
              </a:lnSpc>
              <a:spcBef>
                <a:spcPts val="0"/>
              </a:spcBef>
              <a:buFont typeface="Wingdings" pitchFamily="2" charset="2"/>
              <a:buChar char="§"/>
              <a:defRPr/>
            </a:pPr>
            <a:r>
              <a:rPr lang="en-US" sz="1800" dirty="0" smtClean="0">
                <a:solidFill>
                  <a:srgbClr val="010101"/>
                </a:solidFill>
              </a:rPr>
              <a:t>Quantify player importance </a:t>
            </a:r>
            <a:r>
              <a:rPr lang="en-US" sz="1800" dirty="0">
                <a:solidFill>
                  <a:srgbClr val="010101"/>
                </a:solidFill>
              </a:rPr>
              <a:t>as a communication (coordination) </a:t>
            </a:r>
            <a:r>
              <a:rPr lang="en-US" sz="1800" dirty="0" smtClean="0">
                <a:solidFill>
                  <a:srgbClr val="010101"/>
                </a:solidFill>
              </a:rPr>
              <a:t>node—e.g., emergency operation centers)</a:t>
            </a:r>
            <a:endParaRPr lang="en-US" sz="1800" dirty="0">
              <a:solidFill>
                <a:srgbClr val="010101"/>
              </a:solidFill>
            </a:endParaRPr>
          </a:p>
          <a:p>
            <a:pPr marL="231775" indent="-231775" algn="l">
              <a:lnSpc>
                <a:spcPct val="120000"/>
              </a:lnSpc>
              <a:spcBef>
                <a:spcPts val="0"/>
              </a:spcBef>
              <a:buFont typeface="Wingdings" pitchFamily="2" charset="2"/>
              <a:buChar char="§"/>
              <a:defRPr/>
            </a:pPr>
            <a:r>
              <a:rPr lang="en-US" sz="1800" dirty="0" smtClean="0">
                <a:solidFill>
                  <a:srgbClr val="010101"/>
                </a:solidFill>
              </a:rPr>
              <a:t>Allows </a:t>
            </a:r>
            <a:r>
              <a:rPr lang="en-US" sz="1800" dirty="0">
                <a:solidFill>
                  <a:srgbClr val="010101"/>
                </a:solidFill>
              </a:rPr>
              <a:t>for uniform comparison (across </a:t>
            </a:r>
            <a:r>
              <a:rPr lang="en-US" sz="1800" dirty="0" smtClean="0">
                <a:solidFill>
                  <a:srgbClr val="010101"/>
                </a:solidFill>
              </a:rPr>
              <a:t>exercises</a:t>
            </a:r>
            <a:r>
              <a:rPr lang="en-US" sz="1800" dirty="0">
                <a:solidFill>
                  <a:srgbClr val="010101"/>
                </a:solidFill>
              </a:rPr>
              <a:t>, over time)</a:t>
            </a:r>
          </a:p>
          <a:p>
            <a:pPr marL="231775" indent="-231775" algn="l">
              <a:lnSpc>
                <a:spcPct val="120000"/>
              </a:lnSpc>
              <a:spcBef>
                <a:spcPts val="0"/>
              </a:spcBef>
              <a:buFont typeface="Wingdings" pitchFamily="2" charset="2"/>
              <a:buChar char="§"/>
              <a:defRPr/>
            </a:pPr>
            <a:r>
              <a:rPr lang="en-US" sz="1800" dirty="0" smtClean="0">
                <a:solidFill>
                  <a:srgbClr val="010101"/>
                </a:solidFill>
              </a:rPr>
              <a:t>Identify </a:t>
            </a:r>
            <a:r>
              <a:rPr lang="en-US" sz="1800" dirty="0">
                <a:solidFill>
                  <a:srgbClr val="010101"/>
                </a:solidFill>
              </a:rPr>
              <a:t>factors influencing coordination performance</a:t>
            </a:r>
            <a:endParaRPr lang="en-US" sz="1800" dirty="0">
              <a:solidFill>
                <a:srgbClr val="010101"/>
              </a:solidFill>
              <a:sym typeface="Symbol" pitchFamily="18" charset="2"/>
            </a:endParaRPr>
          </a:p>
          <a:p>
            <a:pPr marL="228600" indent="-228600" algn="l">
              <a:buFont typeface="Arial" pitchFamily="34" charset="0"/>
              <a:buChar char="•"/>
              <a:defRPr/>
            </a:pPr>
            <a:endParaRPr lang="en-US" sz="1600" dirty="0">
              <a:solidFill>
                <a:srgbClr val="010101"/>
              </a:solidFill>
              <a:sym typeface="Symbol" pitchFamily="18" charset="2"/>
            </a:endParaRPr>
          </a:p>
          <a:p>
            <a:pPr algn="l">
              <a:defRPr/>
            </a:pPr>
            <a:endParaRPr lang="en-US" i="0" dirty="0" smtClean="0">
              <a:solidFill>
                <a:srgbClr val="010101"/>
              </a:solidFill>
              <a:latin typeface="+mn-lt"/>
              <a:sym typeface="Symbol" pitchFamily="18" charset="2"/>
            </a:endParaRPr>
          </a:p>
          <a:p>
            <a:pPr>
              <a:defRPr/>
            </a:pPr>
            <a:endParaRPr lang="en-US" sz="1600" dirty="0">
              <a:sym typeface="Symbol" pitchFamily="18" charset="2"/>
            </a:endParaRPr>
          </a:p>
        </p:txBody>
      </p:sp>
      <p:sp>
        <p:nvSpPr>
          <p:cNvPr id="14" name="Rectangle 13"/>
          <p:cNvSpPr>
            <a:spLocks noChangeArrowheads="1"/>
          </p:cNvSpPr>
          <p:nvPr/>
        </p:nvSpPr>
        <p:spPr bwMode="auto">
          <a:xfrm>
            <a:off x="381000" y="2955925"/>
            <a:ext cx="5105400" cy="3368675"/>
          </a:xfrm>
          <a:prstGeom prst="rect">
            <a:avLst/>
          </a:prstGeom>
          <a:noFill/>
          <a:ln w="9525">
            <a:noFill/>
            <a:miter lim="800000"/>
            <a:headEnd/>
            <a:tailEnd/>
          </a:ln>
        </p:spPr>
        <p:txBody>
          <a:bodyPr/>
          <a:lstStyle/>
          <a:p>
            <a:pPr>
              <a:tabLst>
                <a:tab pos="171450" algn="l"/>
              </a:tabLst>
              <a:defRPr/>
            </a:pPr>
            <a:endParaRPr lang="en-US" sz="1600" dirty="0">
              <a:sym typeface="Symbol" pitchFamily="18" charset="2"/>
            </a:endParaRPr>
          </a:p>
        </p:txBody>
      </p:sp>
      <p:sp>
        <p:nvSpPr>
          <p:cNvPr id="25" name="Text Box 6"/>
          <p:cNvSpPr txBox="1">
            <a:spLocks noChangeArrowheads="1"/>
          </p:cNvSpPr>
          <p:nvPr/>
        </p:nvSpPr>
        <p:spPr bwMode="auto">
          <a:xfrm>
            <a:off x="5562600" y="2974130"/>
            <a:ext cx="3429000" cy="1569660"/>
          </a:xfrm>
          <a:prstGeom prst="rect">
            <a:avLst/>
          </a:prstGeom>
          <a:noFill/>
          <a:ln w="9525">
            <a:noFill/>
            <a:miter lim="800000"/>
            <a:headEnd/>
            <a:tailEnd/>
          </a:ln>
        </p:spPr>
        <p:txBody>
          <a:bodyPr wrap="square">
            <a:spAutoFit/>
          </a:bodyPr>
          <a:lstStyle/>
          <a:p>
            <a:pPr marL="228600" indent="-228600" algn="l">
              <a:lnSpc>
                <a:spcPct val="100000"/>
              </a:lnSpc>
              <a:spcBef>
                <a:spcPts val="0"/>
              </a:spcBef>
            </a:pPr>
            <a:r>
              <a:rPr lang="en-US" sz="1600" dirty="0" smtClean="0">
                <a:latin typeface="Calibri" pitchFamily="34" charset="0"/>
              </a:rPr>
              <a:t>Where</a:t>
            </a:r>
            <a:r>
              <a:rPr lang="en-US" sz="1600" dirty="0">
                <a:latin typeface="Calibri" pitchFamily="34" charset="0"/>
              </a:rPr>
              <a:t>:</a:t>
            </a:r>
          </a:p>
          <a:p>
            <a:pPr marL="228600" indent="-228600" algn="l">
              <a:lnSpc>
                <a:spcPct val="100000"/>
              </a:lnSpc>
              <a:spcBef>
                <a:spcPts val="0"/>
              </a:spcBef>
              <a:tabLst>
                <a:tab pos="625475" algn="l"/>
                <a:tab pos="808038" algn="l"/>
              </a:tabLst>
            </a:pPr>
            <a:r>
              <a:rPr lang="en-US" sz="1600" i="1" dirty="0">
                <a:latin typeface="Calibri" pitchFamily="34" charset="0"/>
              </a:rPr>
              <a:t>	</a:t>
            </a:r>
            <a:r>
              <a:rPr lang="en-US" sz="1600" i="1" dirty="0" err="1">
                <a:latin typeface="Calibri" pitchFamily="34" charset="0"/>
              </a:rPr>
              <a:t>d</a:t>
            </a:r>
            <a:r>
              <a:rPr lang="en-US" sz="1600" i="1" baseline="-25000" dirty="0" err="1">
                <a:latin typeface="Calibri" pitchFamily="34" charset="0"/>
              </a:rPr>
              <a:t>ij</a:t>
            </a:r>
            <a:r>
              <a:rPr lang="en-US" sz="1600" dirty="0">
                <a:latin typeface="Calibri" pitchFamily="34" charset="0"/>
              </a:rPr>
              <a:t> </a:t>
            </a:r>
            <a:r>
              <a:rPr lang="en-US" sz="1600" dirty="0" smtClean="0">
                <a:latin typeface="Calibri" pitchFamily="34" charset="0"/>
              </a:rPr>
              <a:t>	= 	distance </a:t>
            </a:r>
            <a:r>
              <a:rPr lang="en-US" sz="1600" dirty="0">
                <a:latin typeface="Calibri" pitchFamily="34" charset="0"/>
              </a:rPr>
              <a:t>between nodes </a:t>
            </a:r>
            <a:r>
              <a:rPr lang="en-US" sz="1600" i="1" dirty="0" err="1" smtClean="0">
                <a:latin typeface="Calibri" pitchFamily="34" charset="0"/>
              </a:rPr>
              <a:t>i</a:t>
            </a:r>
            <a:r>
              <a:rPr lang="en-US" sz="1600" dirty="0" smtClean="0">
                <a:latin typeface="Calibri" pitchFamily="34" charset="0"/>
              </a:rPr>
              <a:t> </a:t>
            </a:r>
            <a:r>
              <a:rPr lang="en-US" sz="1600" dirty="0">
                <a:latin typeface="Calibri" pitchFamily="34" charset="0"/>
              </a:rPr>
              <a:t>	</a:t>
            </a:r>
            <a:r>
              <a:rPr lang="en-US" sz="1600" dirty="0" smtClean="0">
                <a:latin typeface="Calibri" pitchFamily="34" charset="0"/>
              </a:rPr>
              <a:t>	and </a:t>
            </a:r>
            <a:r>
              <a:rPr lang="en-US" sz="1600" i="1" dirty="0" smtClean="0">
                <a:latin typeface="Calibri" pitchFamily="34" charset="0"/>
              </a:rPr>
              <a:t>j</a:t>
            </a:r>
          </a:p>
          <a:p>
            <a:pPr marL="228600" indent="-228600" algn="l">
              <a:lnSpc>
                <a:spcPct val="100000"/>
              </a:lnSpc>
              <a:spcBef>
                <a:spcPts val="0"/>
              </a:spcBef>
              <a:tabLst>
                <a:tab pos="625475" algn="l"/>
                <a:tab pos="808038" algn="l"/>
              </a:tabLst>
            </a:pPr>
            <a:r>
              <a:rPr lang="en-US" sz="1600" dirty="0">
                <a:latin typeface="Calibri" pitchFamily="34" charset="0"/>
              </a:rPr>
              <a:t>	</a:t>
            </a:r>
            <a:r>
              <a:rPr lang="en-US" sz="1600" i="1" dirty="0" err="1" smtClean="0">
                <a:latin typeface="Calibri" pitchFamily="34" charset="0"/>
              </a:rPr>
              <a:t>D</a:t>
            </a:r>
            <a:r>
              <a:rPr lang="en-US" sz="1600" i="1" baseline="-25000" dirty="0" err="1" smtClean="0">
                <a:latin typeface="Calibri" pitchFamily="34" charset="0"/>
              </a:rPr>
              <a:t>min</a:t>
            </a:r>
            <a:r>
              <a:rPr lang="en-US" sz="1600" dirty="0" smtClean="0">
                <a:latin typeface="Calibri" pitchFamily="34" charset="0"/>
              </a:rPr>
              <a:t> 	= 	normalization constant 		(weighted edges)</a:t>
            </a:r>
            <a:endParaRPr lang="en-US" sz="1600" dirty="0">
              <a:latin typeface="Calibri" pitchFamily="34" charset="0"/>
            </a:endParaRPr>
          </a:p>
          <a:p>
            <a:pPr marL="228600" indent="-228600" algn="l">
              <a:lnSpc>
                <a:spcPct val="100000"/>
              </a:lnSpc>
              <a:spcBef>
                <a:spcPts val="0"/>
              </a:spcBef>
              <a:tabLst>
                <a:tab pos="625475" algn="l"/>
                <a:tab pos="808038" algn="l"/>
              </a:tabLst>
            </a:pPr>
            <a:r>
              <a:rPr lang="en-US" sz="1600" i="1" dirty="0">
                <a:latin typeface="Calibri" pitchFamily="34" charset="0"/>
              </a:rPr>
              <a:t>	n</a:t>
            </a:r>
            <a:r>
              <a:rPr lang="en-US" sz="1600" dirty="0">
                <a:latin typeface="Calibri" pitchFamily="34" charset="0"/>
              </a:rPr>
              <a:t> </a:t>
            </a:r>
            <a:r>
              <a:rPr lang="en-US" sz="1600" dirty="0" smtClean="0">
                <a:latin typeface="Calibri" pitchFamily="34" charset="0"/>
              </a:rPr>
              <a:t>	= 	number </a:t>
            </a:r>
            <a:r>
              <a:rPr lang="en-US" sz="1600" dirty="0">
                <a:latin typeface="Calibri" pitchFamily="34" charset="0"/>
              </a:rPr>
              <a:t>of </a:t>
            </a:r>
            <a:r>
              <a:rPr lang="en-US" sz="1600" dirty="0" smtClean="0">
                <a:latin typeface="Calibri" pitchFamily="34" charset="0"/>
              </a:rPr>
              <a:t>nodes</a:t>
            </a:r>
            <a:endParaRPr lang="en-US" sz="1600" dirty="0">
              <a:latin typeface="Calibri" pitchFamily="34" charset="0"/>
            </a:endParaRPr>
          </a:p>
        </p:txBody>
      </p:sp>
      <p:sp>
        <p:nvSpPr>
          <p:cNvPr id="319490" name="Rectangle 2"/>
          <p:cNvSpPr>
            <a:spLocks noChangeArrowheads="1"/>
          </p:cNvSpPr>
          <p:nvPr/>
        </p:nvSpPr>
        <p:spPr bwMode="auto">
          <a:xfrm>
            <a:off x="0" y="0"/>
            <a:ext cx="9144000" cy="0"/>
          </a:xfrm>
          <a:prstGeom prst="rect">
            <a:avLst/>
          </a:prstGeom>
          <a:noFill/>
          <a:ln w="9525" cap="flat" cmpd="sng" algn="ctr">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9489" name="Object 1"/>
          <p:cNvGraphicFramePr>
            <a:graphicFrameLocks noChangeAspect="1"/>
          </p:cNvGraphicFramePr>
          <p:nvPr/>
        </p:nvGraphicFramePr>
        <p:xfrm>
          <a:off x="5943600" y="1524000"/>
          <a:ext cx="2426821" cy="1130300"/>
        </p:xfrm>
        <a:graphic>
          <a:graphicData uri="http://schemas.openxmlformats.org/presentationml/2006/ole">
            <p:oleObj spid="_x0000_s319489" name="Equation" r:id="rId4" imgW="1371600" imgH="647700" progId="Equation.3">
              <p:embed/>
            </p:oleObj>
          </a:graphicData>
        </a:graphic>
      </p:graphicFrame>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8"/>
          <p:cNvPicPr>
            <a:picLocks noChangeAspect="1" noChangeArrowheads="1"/>
          </p:cNvPicPr>
          <p:nvPr/>
        </p:nvPicPr>
        <p:blipFill>
          <a:blip r:embed="rId2" cstate="print"/>
          <a:srcRect l="13659" t="10256" r="10244" b="10134"/>
          <a:stretch>
            <a:fillRect/>
          </a:stretch>
        </p:blipFill>
        <p:spPr bwMode="auto">
          <a:xfrm>
            <a:off x="5488672" y="1700010"/>
            <a:ext cx="2971800" cy="3105150"/>
          </a:xfrm>
          <a:prstGeom prst="rect">
            <a:avLst/>
          </a:prstGeom>
          <a:noFill/>
          <a:ln w="9525">
            <a:noFill/>
            <a:miter lim="800000"/>
            <a:headEnd/>
            <a:tailEnd/>
          </a:ln>
        </p:spPr>
      </p:pic>
      <p:sp>
        <p:nvSpPr>
          <p:cNvPr id="19458" name="Rectangle 3"/>
          <p:cNvSpPr>
            <a:spLocks noChangeArrowheads="1"/>
          </p:cNvSpPr>
          <p:nvPr/>
        </p:nvSpPr>
        <p:spPr bwMode="auto">
          <a:xfrm>
            <a:off x="-4645025" y="4840288"/>
            <a:ext cx="184150" cy="503237"/>
          </a:xfrm>
          <a:prstGeom prst="rect">
            <a:avLst/>
          </a:prstGeom>
          <a:noFill/>
          <a:ln w="9525">
            <a:noFill/>
            <a:miter lim="800000"/>
            <a:headEnd/>
            <a:tailEnd/>
          </a:ln>
        </p:spPr>
        <p:txBody>
          <a:bodyPr wrap="none" anchor="ctr">
            <a:spAutoFit/>
          </a:bodyPr>
          <a:lstStyle/>
          <a:p>
            <a:pPr eaLnBrk="0" hangingPunct="0"/>
            <a:r>
              <a:rPr lang="en-US" sz="900" i="0"/>
              <a:t/>
            </a:r>
            <a:br>
              <a:rPr lang="en-US" sz="900" i="0"/>
            </a:br>
            <a:endParaRPr lang="en-US" i="0"/>
          </a:p>
        </p:txBody>
      </p:sp>
      <p:sp>
        <p:nvSpPr>
          <p:cNvPr id="19459" name="Rectangle 2"/>
          <p:cNvSpPr>
            <a:spLocks noChangeArrowheads="1"/>
          </p:cNvSpPr>
          <p:nvPr/>
        </p:nvSpPr>
        <p:spPr bwMode="auto">
          <a:xfrm>
            <a:off x="381000" y="76200"/>
            <a:ext cx="8458200" cy="701675"/>
          </a:xfrm>
          <a:prstGeom prst="rect">
            <a:avLst/>
          </a:prstGeom>
          <a:noFill/>
          <a:ln w="9525">
            <a:noFill/>
            <a:miter lim="800000"/>
            <a:headEnd/>
            <a:tailEnd/>
          </a:ln>
        </p:spPr>
        <p:txBody>
          <a:bodyPr anchor="ctr"/>
          <a:lstStyle/>
          <a:p>
            <a:pPr algn="l"/>
            <a:r>
              <a:rPr lang="en-US" sz="2800" i="0" dirty="0">
                <a:solidFill>
                  <a:srgbClr val="010101"/>
                </a:solidFill>
              </a:rPr>
              <a:t>Network Analysis </a:t>
            </a:r>
            <a:r>
              <a:rPr lang="en-US" sz="2800" i="0" dirty="0" smtClean="0">
                <a:solidFill>
                  <a:srgbClr val="010101"/>
                </a:solidFill>
              </a:rPr>
              <a:t>Metrics: Community Detection</a:t>
            </a:r>
            <a:endParaRPr lang="en-US" sz="2800" i="0" dirty="0">
              <a:solidFill>
                <a:srgbClr val="010101"/>
              </a:solidFill>
            </a:endParaRPr>
          </a:p>
        </p:txBody>
      </p:sp>
      <p:sp>
        <p:nvSpPr>
          <p:cNvPr id="8" name="Rectangle 3"/>
          <p:cNvSpPr>
            <a:spLocks noChangeArrowheads="1"/>
          </p:cNvSpPr>
          <p:nvPr/>
        </p:nvSpPr>
        <p:spPr bwMode="auto">
          <a:xfrm>
            <a:off x="381000" y="1066800"/>
            <a:ext cx="4953000" cy="4515134"/>
          </a:xfrm>
          <a:prstGeom prst="rect">
            <a:avLst/>
          </a:prstGeom>
          <a:noFill/>
          <a:ln w="9525">
            <a:noFill/>
            <a:miter lim="800000"/>
            <a:headEnd/>
            <a:tailEnd/>
          </a:ln>
        </p:spPr>
        <p:txBody>
          <a:bodyPr/>
          <a:lstStyle/>
          <a:p>
            <a:pPr marL="457200" indent="-457200" algn="l">
              <a:lnSpc>
                <a:spcPct val="120000"/>
              </a:lnSpc>
              <a:spcBef>
                <a:spcPts val="0"/>
              </a:spcBef>
              <a:defRPr/>
            </a:pPr>
            <a:r>
              <a:rPr lang="en-US" b="1" i="0" dirty="0" smtClean="0">
                <a:solidFill>
                  <a:srgbClr val="010101"/>
                </a:solidFill>
                <a:latin typeface="+mn-lt"/>
                <a:sym typeface="Symbol" pitchFamily="18" charset="2"/>
              </a:rPr>
              <a:t>G&amp;N Method</a:t>
            </a:r>
            <a:endParaRPr lang="en-US" i="0" dirty="0" smtClean="0">
              <a:solidFill>
                <a:srgbClr val="010101"/>
              </a:solidFill>
              <a:latin typeface="+mn-lt"/>
              <a:sym typeface="Symbol" pitchFamily="18" charset="2"/>
            </a:endParaRPr>
          </a:p>
          <a:p>
            <a:pPr marL="231775" indent="-231775" algn="l">
              <a:lnSpc>
                <a:spcPct val="120000"/>
              </a:lnSpc>
              <a:spcBef>
                <a:spcPts val="0"/>
              </a:spcBef>
              <a:buFont typeface="Wingdings" pitchFamily="2" charset="2"/>
              <a:buChar char="§"/>
              <a:defRPr/>
            </a:pPr>
            <a:r>
              <a:rPr lang="en-US" sz="1800" dirty="0" smtClean="0">
                <a:solidFill>
                  <a:srgbClr val="010101"/>
                </a:solidFill>
                <a:latin typeface="+mn-lt"/>
              </a:rPr>
              <a:t>Girvan &amp; Newman (2002) </a:t>
            </a:r>
          </a:p>
          <a:p>
            <a:pPr marL="231775" indent="-231775" algn="l">
              <a:lnSpc>
                <a:spcPct val="120000"/>
              </a:lnSpc>
              <a:spcBef>
                <a:spcPts val="0"/>
              </a:spcBef>
              <a:buFont typeface="Wingdings" pitchFamily="2" charset="2"/>
              <a:buChar char="§"/>
              <a:defRPr/>
            </a:pPr>
            <a:r>
              <a:rPr lang="en-US" sz="1800" i="0" dirty="0" smtClean="0">
                <a:solidFill>
                  <a:srgbClr val="010101"/>
                </a:solidFill>
                <a:latin typeface="+mn-lt"/>
                <a:sym typeface="Symbol" pitchFamily="18" charset="2"/>
              </a:rPr>
              <a:t>Identification </a:t>
            </a:r>
            <a:r>
              <a:rPr lang="en-US" sz="1800" i="0" dirty="0">
                <a:solidFill>
                  <a:srgbClr val="010101"/>
                </a:solidFill>
                <a:latin typeface="+mn-lt"/>
                <a:sym typeface="Symbol" pitchFamily="18" charset="2"/>
              </a:rPr>
              <a:t>of community structure in </a:t>
            </a:r>
            <a:r>
              <a:rPr lang="en-US" sz="1800" i="0" dirty="0" smtClean="0">
                <a:solidFill>
                  <a:srgbClr val="010101"/>
                </a:solidFill>
                <a:latin typeface="+mn-lt"/>
                <a:sym typeface="Symbol" pitchFamily="18" charset="2"/>
              </a:rPr>
              <a:t>networks</a:t>
            </a:r>
          </a:p>
          <a:p>
            <a:pPr marL="682625" lvl="1" indent="-217488" algn="l">
              <a:lnSpc>
                <a:spcPct val="120000"/>
              </a:lnSpc>
              <a:spcBef>
                <a:spcPts val="0"/>
              </a:spcBef>
              <a:buFontTx/>
              <a:buChar char="•"/>
            </a:pPr>
            <a:r>
              <a:rPr lang="en-US" sz="1600" dirty="0" smtClean="0">
                <a:solidFill>
                  <a:srgbClr val="010101"/>
                </a:solidFill>
                <a:latin typeface="+mn-lt"/>
              </a:rPr>
              <a:t>Edge </a:t>
            </a:r>
            <a:r>
              <a:rPr lang="en-US" sz="1600" dirty="0" err="1" smtClean="0">
                <a:solidFill>
                  <a:srgbClr val="010101"/>
                </a:solidFill>
                <a:latin typeface="+mn-lt"/>
              </a:rPr>
              <a:t>betweenness</a:t>
            </a:r>
            <a:r>
              <a:rPr lang="en-US" sz="1600" dirty="0" smtClean="0">
                <a:solidFill>
                  <a:srgbClr val="010101"/>
                </a:solidFill>
                <a:latin typeface="+mn-lt"/>
              </a:rPr>
              <a:t> to identify “bottlenecks” </a:t>
            </a:r>
          </a:p>
          <a:p>
            <a:pPr marL="682625" lvl="1" indent="-217488" algn="l">
              <a:lnSpc>
                <a:spcPct val="120000"/>
              </a:lnSpc>
              <a:spcBef>
                <a:spcPts val="0"/>
              </a:spcBef>
              <a:buFontTx/>
              <a:buChar char="•"/>
            </a:pPr>
            <a:r>
              <a:rPr lang="en-US" sz="1600" dirty="0" smtClean="0">
                <a:solidFill>
                  <a:srgbClr val="010101"/>
                </a:solidFill>
                <a:latin typeface="+mn-lt"/>
              </a:rPr>
              <a:t>“Bottleneck” edges = intercommunity edges</a:t>
            </a:r>
          </a:p>
          <a:p>
            <a:pPr marL="682625" lvl="1" indent="-217488" algn="l">
              <a:lnSpc>
                <a:spcPct val="120000"/>
              </a:lnSpc>
              <a:spcBef>
                <a:spcPts val="0"/>
              </a:spcBef>
              <a:buFontTx/>
              <a:buChar char="•"/>
            </a:pPr>
            <a:r>
              <a:rPr lang="en-US" sz="1600" dirty="0" smtClean="0">
                <a:solidFill>
                  <a:srgbClr val="010101"/>
                </a:solidFill>
                <a:latin typeface="+mn-lt"/>
              </a:rPr>
              <a:t>Successive removal of the edge with the highest edge-</a:t>
            </a:r>
            <a:r>
              <a:rPr lang="en-US" sz="1600" dirty="0" err="1" smtClean="0">
                <a:solidFill>
                  <a:srgbClr val="010101"/>
                </a:solidFill>
                <a:latin typeface="+mn-lt"/>
              </a:rPr>
              <a:t>betweenness</a:t>
            </a:r>
            <a:r>
              <a:rPr lang="en-US" sz="1600" dirty="0" smtClean="0">
                <a:solidFill>
                  <a:srgbClr val="010101"/>
                </a:solidFill>
                <a:latin typeface="+mn-lt"/>
              </a:rPr>
              <a:t> score</a:t>
            </a:r>
          </a:p>
          <a:p>
            <a:pPr marL="114300" indent="-114300" algn="l">
              <a:lnSpc>
                <a:spcPct val="120000"/>
              </a:lnSpc>
              <a:spcBef>
                <a:spcPts val="0"/>
              </a:spcBef>
              <a:tabLst>
                <a:tab pos="114300" algn="l"/>
              </a:tabLst>
              <a:defRPr/>
            </a:pPr>
            <a:endParaRPr lang="en-US" sz="1600" b="1" dirty="0" smtClean="0">
              <a:solidFill>
                <a:srgbClr val="010101"/>
              </a:solidFill>
              <a:latin typeface="+mn-lt"/>
              <a:sym typeface="Symbol" pitchFamily="18" charset="2"/>
            </a:endParaRPr>
          </a:p>
          <a:p>
            <a:pPr marL="114300" indent="-114300" algn="l">
              <a:lnSpc>
                <a:spcPct val="120000"/>
              </a:lnSpc>
              <a:spcBef>
                <a:spcPts val="0"/>
              </a:spcBef>
              <a:tabLst>
                <a:tab pos="114300" algn="l"/>
              </a:tabLst>
              <a:defRPr/>
            </a:pPr>
            <a:r>
              <a:rPr lang="en-US" sz="1800" b="1" dirty="0" smtClean="0">
                <a:solidFill>
                  <a:srgbClr val="010101"/>
                </a:solidFill>
                <a:latin typeface="+mn-lt"/>
                <a:sym typeface="Symbol" pitchFamily="18" charset="2"/>
              </a:rPr>
              <a:t>Benefits</a:t>
            </a:r>
            <a:endParaRPr lang="en-US" sz="1800" b="1" dirty="0">
              <a:solidFill>
                <a:srgbClr val="010101"/>
              </a:solidFill>
              <a:latin typeface="+mn-lt"/>
              <a:sym typeface="Symbol" pitchFamily="18" charset="2"/>
            </a:endParaRPr>
          </a:p>
          <a:p>
            <a:pPr marL="231775" indent="-231775" algn="l">
              <a:lnSpc>
                <a:spcPct val="120000"/>
              </a:lnSpc>
              <a:spcBef>
                <a:spcPts val="0"/>
              </a:spcBef>
              <a:buFont typeface="Wingdings" pitchFamily="2" charset="2"/>
              <a:buChar char="§"/>
              <a:defRPr/>
            </a:pPr>
            <a:r>
              <a:rPr lang="en-US" sz="1800" dirty="0">
                <a:solidFill>
                  <a:srgbClr val="010101"/>
                </a:solidFill>
                <a:latin typeface="+mn-lt"/>
                <a:sym typeface="Symbol" pitchFamily="18" charset="2"/>
              </a:rPr>
              <a:t>Which agencies are closer to each other?</a:t>
            </a:r>
          </a:p>
          <a:p>
            <a:pPr marL="231775" indent="-231775" algn="l">
              <a:lnSpc>
                <a:spcPct val="120000"/>
              </a:lnSpc>
              <a:spcBef>
                <a:spcPts val="0"/>
              </a:spcBef>
              <a:buFont typeface="Wingdings" pitchFamily="2" charset="2"/>
              <a:buChar char="§"/>
              <a:defRPr/>
            </a:pPr>
            <a:r>
              <a:rPr lang="en-US" sz="1800" dirty="0">
                <a:solidFill>
                  <a:srgbClr val="010101"/>
                </a:solidFill>
                <a:latin typeface="+mn-lt"/>
                <a:sym typeface="Symbol" pitchFamily="18" charset="2"/>
              </a:rPr>
              <a:t>Do cliques exist? Identify “stove-piping” of information </a:t>
            </a:r>
            <a:r>
              <a:rPr lang="en-US" sz="1800" dirty="0" smtClean="0">
                <a:solidFill>
                  <a:srgbClr val="010101"/>
                </a:solidFill>
                <a:latin typeface="+mn-lt"/>
                <a:sym typeface="Symbol" pitchFamily="18" charset="2"/>
              </a:rPr>
              <a:t>exchange</a:t>
            </a:r>
            <a:endParaRPr lang="en-US" sz="1800" dirty="0">
              <a:solidFill>
                <a:srgbClr val="010101"/>
              </a:solidFill>
              <a:latin typeface="+mn-lt"/>
              <a:sym typeface="Symbol" pitchFamily="18" charset="2"/>
            </a:endParaRPr>
          </a:p>
        </p:txBody>
      </p:sp>
      <p:sp>
        <p:nvSpPr>
          <p:cNvPr id="17" name="Oval 16"/>
          <p:cNvSpPr/>
          <p:nvPr/>
        </p:nvSpPr>
        <p:spPr bwMode="auto">
          <a:xfrm rot="17746176">
            <a:off x="6997496" y="2997061"/>
            <a:ext cx="1062456" cy="540990"/>
          </a:xfrm>
          <a:prstGeom prst="ellipse">
            <a:avLst/>
          </a:prstGeom>
          <a:solidFill>
            <a:schemeClr val="accent2">
              <a:alpha val="50000"/>
            </a:schemeClr>
          </a:solidFill>
          <a:ln w="9525" cap="flat" cmpd="sng" algn="ctr">
            <a:solidFill>
              <a:schemeClr val="bg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endParaRPr kumimoji="0" lang="en-US" sz="2000" b="0" i="0" u="none" strike="noStrike" cap="none" normalizeH="0" baseline="0" smtClean="0">
              <a:ln>
                <a:noFill/>
              </a:ln>
              <a:solidFill>
                <a:schemeClr val="tx1"/>
              </a:solidFill>
              <a:effectLst/>
              <a:latin typeface="Arial" charset="0"/>
            </a:endParaRPr>
          </a:p>
        </p:txBody>
      </p:sp>
      <p:grpSp>
        <p:nvGrpSpPr>
          <p:cNvPr id="86" name="Group 85"/>
          <p:cNvGrpSpPr/>
          <p:nvPr/>
        </p:nvGrpSpPr>
        <p:grpSpPr>
          <a:xfrm>
            <a:off x="4913139" y="5150185"/>
            <a:ext cx="4056686" cy="806286"/>
            <a:chOff x="3695674" y="4577752"/>
            <a:chExt cx="4056686" cy="806286"/>
          </a:xfrm>
        </p:grpSpPr>
        <p:sp>
          <p:nvSpPr>
            <p:cNvPr id="21" name="Rectangle 20"/>
            <p:cNvSpPr/>
            <p:nvPr/>
          </p:nvSpPr>
          <p:spPr bwMode="auto">
            <a:xfrm>
              <a:off x="6335403" y="505749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10</a:t>
              </a:r>
              <a:endParaRPr kumimoji="0" lang="en-US" sz="1600" b="0" i="0" u="none" strike="noStrike" cap="none" normalizeH="0" baseline="0" dirty="0" smtClean="0">
                <a:ln>
                  <a:noFill/>
                </a:ln>
                <a:solidFill>
                  <a:schemeClr val="tx1"/>
                </a:solidFill>
                <a:effectLst/>
                <a:latin typeface="Arial" charset="0"/>
              </a:endParaRPr>
            </a:p>
          </p:txBody>
        </p:sp>
        <p:sp>
          <p:nvSpPr>
            <p:cNvPr id="22" name="Rectangle 21"/>
            <p:cNvSpPr/>
            <p:nvPr/>
          </p:nvSpPr>
          <p:spPr bwMode="auto">
            <a:xfrm>
              <a:off x="6627819" y="505749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11</a:t>
              </a:r>
              <a:endParaRPr kumimoji="0" lang="en-US" sz="1600" b="0" i="0" u="none" strike="noStrike" cap="none" normalizeH="0" baseline="0" dirty="0" smtClean="0">
                <a:ln>
                  <a:noFill/>
                </a:ln>
                <a:solidFill>
                  <a:schemeClr val="tx1"/>
                </a:solidFill>
                <a:effectLst/>
                <a:latin typeface="Arial" charset="0"/>
              </a:endParaRPr>
            </a:p>
          </p:txBody>
        </p:sp>
        <p:cxnSp>
          <p:nvCxnSpPr>
            <p:cNvPr id="27" name="Straight Connector 26"/>
            <p:cNvCxnSpPr/>
            <p:nvPr/>
          </p:nvCxnSpPr>
          <p:spPr bwMode="auto">
            <a:xfrm rot="5400000" flipV="1">
              <a:off x="6408436" y="5012028"/>
              <a:ext cx="914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38" name="Straight Connector 37"/>
            <p:cNvCxnSpPr/>
            <p:nvPr/>
          </p:nvCxnSpPr>
          <p:spPr bwMode="auto">
            <a:xfrm rot="5400000" flipV="1">
              <a:off x="6700852" y="5019979"/>
              <a:ext cx="914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39" name="Straight Connector 38"/>
            <p:cNvCxnSpPr/>
            <p:nvPr/>
          </p:nvCxnSpPr>
          <p:spPr bwMode="auto">
            <a:xfrm rot="10800000" flipV="1">
              <a:off x="6449173" y="4973604"/>
              <a:ext cx="292608"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49" name="Straight Connector 48"/>
            <p:cNvCxnSpPr/>
            <p:nvPr/>
          </p:nvCxnSpPr>
          <p:spPr bwMode="auto">
            <a:xfrm rot="5400000" flipV="1">
              <a:off x="6469396" y="4826512"/>
              <a:ext cx="27432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sp>
          <p:nvSpPr>
            <p:cNvPr id="61" name="Rectangle 60"/>
            <p:cNvSpPr/>
            <p:nvPr/>
          </p:nvSpPr>
          <p:spPr bwMode="auto">
            <a:xfrm>
              <a:off x="5465767" y="5057795"/>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7</a:t>
              </a:r>
              <a:endParaRPr kumimoji="0" lang="en-US" sz="1600" b="0" i="0" u="none" strike="noStrike" cap="none" normalizeH="0" baseline="0" dirty="0" smtClean="0">
                <a:ln>
                  <a:noFill/>
                </a:ln>
                <a:solidFill>
                  <a:schemeClr val="tx1"/>
                </a:solidFill>
                <a:effectLst/>
                <a:latin typeface="Arial" charset="0"/>
              </a:endParaRPr>
            </a:p>
          </p:txBody>
        </p:sp>
        <p:sp>
          <p:nvSpPr>
            <p:cNvPr id="62" name="Rectangle 61"/>
            <p:cNvSpPr/>
            <p:nvPr/>
          </p:nvSpPr>
          <p:spPr bwMode="auto">
            <a:xfrm>
              <a:off x="6052370" y="5057795"/>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9</a:t>
              </a:r>
              <a:endParaRPr kumimoji="0" lang="en-US" sz="1600" b="0" i="0" u="none" strike="noStrike" cap="none" normalizeH="0" baseline="0" dirty="0" smtClean="0">
                <a:ln>
                  <a:noFill/>
                </a:ln>
                <a:solidFill>
                  <a:schemeClr val="tx1"/>
                </a:solidFill>
                <a:effectLst/>
                <a:latin typeface="Arial" charset="0"/>
              </a:endParaRPr>
            </a:p>
          </p:txBody>
        </p:sp>
        <p:sp>
          <p:nvSpPr>
            <p:cNvPr id="63" name="Rectangle 62"/>
            <p:cNvSpPr/>
            <p:nvPr/>
          </p:nvSpPr>
          <p:spPr bwMode="auto">
            <a:xfrm>
              <a:off x="5762920" y="5057795"/>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8</a:t>
              </a:r>
              <a:endParaRPr kumimoji="0" lang="en-US" sz="1600" b="0" i="0" u="none" strike="noStrike" cap="none" normalizeH="0" baseline="0" dirty="0" smtClean="0">
                <a:ln>
                  <a:noFill/>
                </a:ln>
                <a:solidFill>
                  <a:schemeClr val="tx1"/>
                </a:solidFill>
                <a:effectLst/>
                <a:latin typeface="Arial" charset="0"/>
              </a:endParaRPr>
            </a:p>
          </p:txBody>
        </p:sp>
        <p:cxnSp>
          <p:nvCxnSpPr>
            <p:cNvPr id="64" name="Straight Connector 63"/>
            <p:cNvCxnSpPr/>
            <p:nvPr/>
          </p:nvCxnSpPr>
          <p:spPr bwMode="auto">
            <a:xfrm rot="5400000" flipV="1">
              <a:off x="5494413" y="4961204"/>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65" name="Straight Connector 64"/>
            <p:cNvCxnSpPr/>
            <p:nvPr/>
          </p:nvCxnSpPr>
          <p:spPr bwMode="auto">
            <a:xfrm rot="5400000" flipV="1">
              <a:off x="6074829" y="4962581"/>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66" name="Straight Connector 65"/>
            <p:cNvCxnSpPr/>
            <p:nvPr/>
          </p:nvCxnSpPr>
          <p:spPr bwMode="auto">
            <a:xfrm rot="5400000" flipV="1">
              <a:off x="5796549" y="4961204"/>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67" name="Straight Connector 66"/>
            <p:cNvCxnSpPr/>
            <p:nvPr/>
          </p:nvCxnSpPr>
          <p:spPr bwMode="auto">
            <a:xfrm rot="10800000" flipV="1">
              <a:off x="5581057" y="4869763"/>
              <a:ext cx="585216"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nvGrpSpPr>
            <p:cNvPr id="68" name="Group 67"/>
            <p:cNvGrpSpPr/>
            <p:nvPr/>
          </p:nvGrpSpPr>
          <p:grpSpPr>
            <a:xfrm>
              <a:off x="6928251" y="4869763"/>
              <a:ext cx="824109" cy="514275"/>
              <a:chOff x="3863541" y="5505795"/>
              <a:chExt cx="824109" cy="514275"/>
            </a:xfrm>
          </p:grpSpPr>
          <p:sp>
            <p:nvSpPr>
              <p:cNvPr id="69" name="Rectangle 68"/>
              <p:cNvSpPr/>
              <p:nvPr/>
            </p:nvSpPr>
            <p:spPr bwMode="auto">
              <a:xfrm>
                <a:off x="3863541"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13</a:t>
                </a:r>
                <a:endParaRPr kumimoji="0" lang="en-US" sz="1600" b="0" i="0" u="none" strike="noStrike" cap="none" normalizeH="0" baseline="0" dirty="0" smtClean="0">
                  <a:ln>
                    <a:noFill/>
                  </a:ln>
                  <a:solidFill>
                    <a:schemeClr val="tx1"/>
                  </a:solidFill>
                  <a:effectLst/>
                  <a:latin typeface="Arial" charset="0"/>
                </a:endParaRPr>
              </a:p>
            </p:txBody>
          </p:sp>
          <p:sp>
            <p:nvSpPr>
              <p:cNvPr id="70" name="Rectangle 69"/>
              <p:cNvSpPr/>
              <p:nvPr/>
            </p:nvSpPr>
            <p:spPr bwMode="auto">
              <a:xfrm>
                <a:off x="445014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14</a:t>
                </a:r>
                <a:endParaRPr kumimoji="0" lang="en-US" sz="1600" b="0" i="0" u="none" strike="noStrike" cap="none" normalizeH="0" baseline="0" dirty="0" smtClean="0">
                  <a:ln>
                    <a:noFill/>
                  </a:ln>
                  <a:solidFill>
                    <a:schemeClr val="tx1"/>
                  </a:solidFill>
                  <a:effectLst/>
                  <a:latin typeface="Arial" charset="0"/>
                </a:endParaRPr>
              </a:p>
            </p:txBody>
          </p:sp>
          <p:sp>
            <p:nvSpPr>
              <p:cNvPr id="71" name="Rectangle 70"/>
              <p:cNvSpPr/>
              <p:nvPr/>
            </p:nvSpPr>
            <p:spPr bwMode="auto">
              <a:xfrm>
                <a:off x="416069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norm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12</a:t>
                </a:r>
                <a:endParaRPr kumimoji="0" lang="en-US" sz="1600" b="0" i="0" u="none" strike="noStrike" cap="none" normalizeH="0" baseline="0" dirty="0" smtClean="0">
                  <a:ln>
                    <a:noFill/>
                  </a:ln>
                  <a:solidFill>
                    <a:schemeClr val="tx1"/>
                  </a:solidFill>
                  <a:effectLst/>
                  <a:latin typeface="Arial" charset="0"/>
                </a:endParaRPr>
              </a:p>
            </p:txBody>
          </p:sp>
          <p:cxnSp>
            <p:nvCxnSpPr>
              <p:cNvPr id="72" name="Straight Connector 71"/>
              <p:cNvCxnSpPr/>
              <p:nvPr/>
            </p:nvCxnSpPr>
            <p:spPr bwMode="auto">
              <a:xfrm rot="5400000" flipV="1">
                <a:off x="3892187"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73" name="Straight Connector 72"/>
              <p:cNvCxnSpPr/>
              <p:nvPr/>
            </p:nvCxnSpPr>
            <p:spPr bwMode="auto">
              <a:xfrm rot="5400000" flipV="1">
                <a:off x="4472603" y="5598613"/>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74" name="Straight Connector 73"/>
              <p:cNvCxnSpPr/>
              <p:nvPr/>
            </p:nvCxnSpPr>
            <p:spPr bwMode="auto">
              <a:xfrm rot="5400000" flipV="1">
                <a:off x="4194323"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75" name="Straight Connector 74"/>
              <p:cNvCxnSpPr/>
              <p:nvPr/>
            </p:nvCxnSpPr>
            <p:spPr bwMode="auto">
              <a:xfrm rot="10800000" flipV="1">
                <a:off x="3978831" y="5505795"/>
                <a:ext cx="585216"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cxnSp>
          <p:nvCxnSpPr>
            <p:cNvPr id="79" name="Straight Connector 78"/>
            <p:cNvCxnSpPr/>
            <p:nvPr/>
          </p:nvCxnSpPr>
          <p:spPr bwMode="auto">
            <a:xfrm rot="5400000" flipV="1">
              <a:off x="5796551" y="4774031"/>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80" name="Straight Connector 79"/>
            <p:cNvCxnSpPr/>
            <p:nvPr/>
          </p:nvCxnSpPr>
          <p:spPr bwMode="auto">
            <a:xfrm rot="5400000" flipV="1">
              <a:off x="7258336" y="477281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nvGrpSpPr>
            <p:cNvPr id="85" name="Group 84"/>
            <p:cNvGrpSpPr/>
            <p:nvPr/>
          </p:nvGrpSpPr>
          <p:grpSpPr>
            <a:xfrm>
              <a:off x="3695674" y="4583298"/>
              <a:ext cx="1708294" cy="800740"/>
              <a:chOff x="3637154" y="4583298"/>
              <a:chExt cx="1708294" cy="800740"/>
            </a:xfrm>
          </p:grpSpPr>
          <p:grpSp>
            <p:nvGrpSpPr>
              <p:cNvPr id="51" name="Group 50"/>
              <p:cNvGrpSpPr/>
              <p:nvPr/>
            </p:nvGrpSpPr>
            <p:grpSpPr>
              <a:xfrm>
                <a:off x="3637154" y="4869763"/>
                <a:ext cx="824109" cy="514275"/>
                <a:chOff x="3863541" y="5505795"/>
                <a:chExt cx="824109" cy="514275"/>
              </a:xfrm>
            </p:grpSpPr>
            <p:sp>
              <p:nvSpPr>
                <p:cNvPr id="10" name="Rectangle 9"/>
                <p:cNvSpPr/>
                <p:nvPr/>
              </p:nvSpPr>
              <p:spPr bwMode="auto">
                <a:xfrm>
                  <a:off x="3863541"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kumimoji="0" lang="en-US" sz="1600" b="0" i="0" u="none" strike="noStrike" cap="none" normalizeH="0" baseline="0" dirty="0" smtClean="0">
                      <a:ln>
                        <a:noFill/>
                      </a:ln>
                      <a:solidFill>
                        <a:schemeClr val="tx1"/>
                      </a:solidFill>
                      <a:effectLst/>
                      <a:latin typeface="Arial" charset="0"/>
                    </a:rPr>
                    <a:t>1</a:t>
                  </a:r>
                </a:p>
              </p:txBody>
            </p:sp>
            <p:sp>
              <p:nvSpPr>
                <p:cNvPr id="11" name="Rectangle 10"/>
                <p:cNvSpPr/>
                <p:nvPr/>
              </p:nvSpPr>
              <p:spPr bwMode="auto">
                <a:xfrm>
                  <a:off x="445014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kumimoji="0" lang="en-US" sz="1600" b="0" i="0" u="none" strike="noStrike" cap="none" normalizeH="0" baseline="0" dirty="0" smtClean="0">
                      <a:ln>
                        <a:noFill/>
                      </a:ln>
                      <a:solidFill>
                        <a:schemeClr val="tx1"/>
                      </a:solidFill>
                      <a:effectLst/>
                      <a:latin typeface="Arial" charset="0"/>
                    </a:rPr>
                    <a:t>2</a:t>
                  </a:r>
                </a:p>
              </p:txBody>
            </p:sp>
            <p:sp>
              <p:nvSpPr>
                <p:cNvPr id="13" name="Rectangle 12"/>
                <p:cNvSpPr/>
                <p:nvPr/>
              </p:nvSpPr>
              <p:spPr bwMode="auto">
                <a:xfrm>
                  <a:off x="416069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kumimoji="0" lang="en-US" sz="1600" b="0" i="0" u="none" strike="noStrike" cap="none" normalizeH="0" baseline="0" dirty="0" smtClean="0">
                      <a:ln>
                        <a:noFill/>
                      </a:ln>
                      <a:solidFill>
                        <a:schemeClr val="tx1"/>
                      </a:solidFill>
                      <a:effectLst/>
                      <a:latin typeface="Arial" charset="0"/>
                    </a:rPr>
                    <a:t>3</a:t>
                  </a:r>
                </a:p>
              </p:txBody>
            </p:sp>
            <p:cxnSp>
              <p:nvCxnSpPr>
                <p:cNvPr id="43" name="Straight Connector 42"/>
                <p:cNvCxnSpPr/>
                <p:nvPr/>
              </p:nvCxnSpPr>
              <p:spPr bwMode="auto">
                <a:xfrm rot="5400000" flipV="1">
                  <a:off x="3892187"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44" name="Straight Connector 43"/>
                <p:cNvCxnSpPr/>
                <p:nvPr/>
              </p:nvCxnSpPr>
              <p:spPr bwMode="auto">
                <a:xfrm rot="5400000" flipV="1">
                  <a:off x="4472603" y="5598613"/>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45" name="Straight Connector 44"/>
                <p:cNvCxnSpPr/>
                <p:nvPr/>
              </p:nvCxnSpPr>
              <p:spPr bwMode="auto">
                <a:xfrm rot="5400000" flipV="1">
                  <a:off x="4194323"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48" name="Straight Connector 47"/>
                <p:cNvCxnSpPr/>
                <p:nvPr/>
              </p:nvCxnSpPr>
              <p:spPr bwMode="auto">
                <a:xfrm rot="10800000" flipV="1">
                  <a:off x="3978831" y="5505795"/>
                  <a:ext cx="585216"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grpSp>
            <p:nvGrpSpPr>
              <p:cNvPr id="52" name="Group 51"/>
              <p:cNvGrpSpPr/>
              <p:nvPr/>
            </p:nvGrpSpPr>
            <p:grpSpPr>
              <a:xfrm>
                <a:off x="4521339" y="4869763"/>
                <a:ext cx="824109" cy="514275"/>
                <a:chOff x="3863541" y="5505795"/>
                <a:chExt cx="824109" cy="514275"/>
              </a:xfrm>
            </p:grpSpPr>
            <p:sp>
              <p:nvSpPr>
                <p:cNvPr id="53" name="Rectangle 52"/>
                <p:cNvSpPr/>
                <p:nvPr/>
              </p:nvSpPr>
              <p:spPr bwMode="auto">
                <a:xfrm>
                  <a:off x="3863541"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kumimoji="0" lang="en-US" sz="1600" b="0" i="0" u="none" strike="noStrike" cap="none" normalizeH="0" baseline="0" dirty="0" smtClean="0">
                      <a:ln>
                        <a:noFill/>
                      </a:ln>
                      <a:solidFill>
                        <a:schemeClr val="tx1"/>
                      </a:solidFill>
                      <a:effectLst/>
                      <a:latin typeface="Arial" charset="0"/>
                    </a:rPr>
                    <a:t>5</a:t>
                  </a:r>
                </a:p>
              </p:txBody>
            </p:sp>
            <p:sp>
              <p:nvSpPr>
                <p:cNvPr id="54" name="Rectangle 53"/>
                <p:cNvSpPr/>
                <p:nvPr/>
              </p:nvSpPr>
              <p:spPr bwMode="auto">
                <a:xfrm>
                  <a:off x="445014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lang="en-US" sz="1600" dirty="0" smtClean="0"/>
                    <a:t>6</a:t>
                  </a:r>
                  <a:endParaRPr kumimoji="0" lang="en-US" sz="1600" b="0" i="0" u="none" strike="noStrike" cap="none" normalizeH="0" baseline="0" dirty="0" smtClean="0">
                    <a:ln>
                      <a:noFill/>
                    </a:ln>
                    <a:solidFill>
                      <a:schemeClr val="tx1"/>
                    </a:solidFill>
                    <a:effectLst/>
                    <a:latin typeface="Arial" charset="0"/>
                  </a:endParaRPr>
                </a:p>
              </p:txBody>
            </p:sp>
            <p:sp>
              <p:nvSpPr>
                <p:cNvPr id="55" name="Rectangle 54"/>
                <p:cNvSpPr/>
                <p:nvPr/>
              </p:nvSpPr>
              <p:spPr bwMode="auto">
                <a:xfrm>
                  <a:off x="4160694" y="5693827"/>
                  <a:ext cx="237506" cy="326243"/>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r>
                    <a:rPr kumimoji="0" lang="en-US" sz="1600" b="0" i="0" u="none" strike="noStrike" cap="none" normalizeH="0" baseline="0" dirty="0" smtClean="0">
                      <a:ln>
                        <a:noFill/>
                      </a:ln>
                      <a:solidFill>
                        <a:schemeClr val="tx1"/>
                      </a:solidFill>
                      <a:effectLst/>
                      <a:latin typeface="Arial" charset="0"/>
                    </a:rPr>
                    <a:t>4</a:t>
                  </a:r>
                </a:p>
              </p:txBody>
            </p:sp>
            <p:cxnSp>
              <p:nvCxnSpPr>
                <p:cNvPr id="56" name="Straight Connector 55"/>
                <p:cNvCxnSpPr/>
                <p:nvPr/>
              </p:nvCxnSpPr>
              <p:spPr bwMode="auto">
                <a:xfrm rot="5400000" flipV="1">
                  <a:off x="3892187"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57" name="Straight Connector 56"/>
                <p:cNvCxnSpPr/>
                <p:nvPr/>
              </p:nvCxnSpPr>
              <p:spPr bwMode="auto">
                <a:xfrm rot="5400000" flipV="1">
                  <a:off x="4472603" y="5598613"/>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58" name="Straight Connector 57"/>
                <p:cNvCxnSpPr/>
                <p:nvPr/>
              </p:nvCxnSpPr>
              <p:spPr bwMode="auto">
                <a:xfrm rot="5400000" flipV="1">
                  <a:off x="4194323" y="5597236"/>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59" name="Straight Connector 58"/>
                <p:cNvCxnSpPr/>
                <p:nvPr/>
              </p:nvCxnSpPr>
              <p:spPr bwMode="auto">
                <a:xfrm rot="10800000" flipV="1">
                  <a:off x="3978831" y="5505795"/>
                  <a:ext cx="585216"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cxnSp>
            <p:nvCxnSpPr>
              <p:cNvPr id="76" name="Straight Connector 75"/>
              <p:cNvCxnSpPr/>
              <p:nvPr/>
            </p:nvCxnSpPr>
            <p:spPr bwMode="auto">
              <a:xfrm rot="5400000" flipV="1">
                <a:off x="4014001" y="4821637"/>
                <a:ext cx="914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77" name="Straight Connector 76"/>
              <p:cNvCxnSpPr/>
              <p:nvPr/>
            </p:nvCxnSpPr>
            <p:spPr bwMode="auto">
              <a:xfrm rot="5400000" flipV="1">
                <a:off x="4897901" y="4813107"/>
                <a:ext cx="914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78" name="Straight Connector 77"/>
              <p:cNvCxnSpPr/>
              <p:nvPr/>
            </p:nvCxnSpPr>
            <p:spPr bwMode="auto">
              <a:xfrm rot="10800000" flipV="1">
                <a:off x="4058314" y="4773453"/>
                <a:ext cx="877824"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81" name="Straight Connector 80"/>
              <p:cNvCxnSpPr/>
              <p:nvPr/>
            </p:nvCxnSpPr>
            <p:spPr bwMode="auto">
              <a:xfrm rot="5400000" flipV="1">
                <a:off x="4404751" y="4674737"/>
                <a:ext cx="18288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cxnSp>
          <p:nvCxnSpPr>
            <p:cNvPr id="82" name="Straight Connector 81"/>
            <p:cNvCxnSpPr/>
            <p:nvPr/>
          </p:nvCxnSpPr>
          <p:spPr bwMode="auto">
            <a:xfrm rot="10800000" flipV="1">
              <a:off x="5887972" y="4681377"/>
              <a:ext cx="14630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83" name="Straight Connector 82"/>
            <p:cNvCxnSpPr/>
            <p:nvPr/>
          </p:nvCxnSpPr>
          <p:spPr bwMode="auto">
            <a:xfrm rot="5400000" flipV="1">
              <a:off x="6563291" y="4635117"/>
              <a:ext cx="91440"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cxnSp>
          <p:nvCxnSpPr>
            <p:cNvPr id="84" name="Straight Connector 83"/>
            <p:cNvCxnSpPr/>
            <p:nvPr/>
          </p:nvCxnSpPr>
          <p:spPr bwMode="auto">
            <a:xfrm rot="10800000" flipV="1">
              <a:off x="4555411" y="4577752"/>
              <a:ext cx="2048256" cy="2"/>
            </a:xfrm>
            <a:prstGeom prst="line">
              <a:avLst/>
            </a:prstGeom>
            <a:solidFill>
              <a:schemeClr val="accent1"/>
            </a:solidFill>
            <a:ln w="15875" cap="flat" cmpd="sng" algn="ctr">
              <a:solidFill>
                <a:srgbClr val="92D050"/>
              </a:solidFill>
              <a:prstDash val="solid"/>
              <a:round/>
              <a:headEnd type="none" w="med" len="med"/>
              <a:tailEnd type="none" w="med" len="med"/>
            </a:ln>
            <a:effectLst/>
          </p:spPr>
        </p:cxn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4645025" y="4840288"/>
            <a:ext cx="184150" cy="503237"/>
          </a:xfrm>
          <a:prstGeom prst="rect">
            <a:avLst/>
          </a:prstGeom>
          <a:noFill/>
          <a:ln w="9525">
            <a:noFill/>
            <a:miter lim="800000"/>
            <a:headEnd/>
            <a:tailEnd/>
          </a:ln>
        </p:spPr>
        <p:txBody>
          <a:bodyPr wrap="none" anchor="ctr">
            <a:spAutoFit/>
          </a:bodyPr>
          <a:lstStyle/>
          <a:p>
            <a:pPr eaLnBrk="0" hangingPunct="0"/>
            <a:r>
              <a:rPr lang="en-US" sz="900" i="0"/>
              <a:t/>
            </a:r>
            <a:br>
              <a:rPr lang="en-US" sz="900" i="0"/>
            </a:br>
            <a:endParaRPr lang="en-US" i="0"/>
          </a:p>
        </p:txBody>
      </p:sp>
      <p:sp>
        <p:nvSpPr>
          <p:cNvPr id="8195" name="Rectangle 2"/>
          <p:cNvSpPr>
            <a:spLocks noChangeArrowheads="1"/>
          </p:cNvSpPr>
          <p:nvPr/>
        </p:nvSpPr>
        <p:spPr bwMode="auto">
          <a:xfrm>
            <a:off x="381000" y="152400"/>
            <a:ext cx="8458200" cy="636588"/>
          </a:xfrm>
          <a:prstGeom prst="rect">
            <a:avLst/>
          </a:prstGeom>
          <a:noFill/>
          <a:ln w="9525">
            <a:noFill/>
            <a:miter lim="800000"/>
            <a:headEnd/>
            <a:tailEnd/>
          </a:ln>
        </p:spPr>
        <p:txBody>
          <a:bodyPr anchor="ctr"/>
          <a:lstStyle/>
          <a:p>
            <a:pPr algn="l"/>
            <a:r>
              <a:rPr lang="en-US" sz="3200" i="0" dirty="0">
                <a:solidFill>
                  <a:srgbClr val="010101"/>
                </a:solidFill>
              </a:rPr>
              <a:t>TOPOFF 4 Network Visualization</a:t>
            </a:r>
          </a:p>
        </p:txBody>
      </p:sp>
      <p:pic>
        <p:nvPicPr>
          <p:cNvPr id="8197" name="Picture 2"/>
          <p:cNvPicPr>
            <a:picLocks noChangeAspect="1" noChangeArrowheads="1"/>
          </p:cNvPicPr>
          <p:nvPr/>
        </p:nvPicPr>
        <p:blipFill>
          <a:blip r:embed="rId3" cstate="print"/>
          <a:srcRect l="4166" t="6087" r="5563" b="6664"/>
          <a:stretch>
            <a:fillRect/>
          </a:stretch>
        </p:blipFill>
        <p:spPr bwMode="auto">
          <a:xfrm>
            <a:off x="1447800" y="1828800"/>
            <a:ext cx="5943600" cy="3932238"/>
          </a:xfrm>
          <a:prstGeom prst="rect">
            <a:avLst/>
          </a:prstGeom>
          <a:solidFill>
            <a:schemeClr val="bg1"/>
          </a:solidFill>
          <a:ln w="9525">
            <a:noFill/>
            <a:miter lim="800000"/>
            <a:headEnd/>
            <a:tailEnd/>
          </a:ln>
        </p:spPr>
      </p:pic>
      <p:graphicFrame>
        <p:nvGraphicFramePr>
          <p:cNvPr id="28" name="Group 56"/>
          <p:cNvGraphicFramePr>
            <a:graphicFrameLocks noGrp="1"/>
          </p:cNvGraphicFramePr>
          <p:nvPr/>
        </p:nvGraphicFramePr>
        <p:xfrm>
          <a:off x="2781300" y="5421311"/>
          <a:ext cx="3581400" cy="1131889"/>
        </p:xfrm>
        <a:graphic>
          <a:graphicData uri="http://schemas.openxmlformats.org/drawingml/2006/table">
            <a:tbl>
              <a:tblPr/>
              <a:tblGrid>
                <a:gridCol w="2611438"/>
                <a:gridCol w="969962"/>
              </a:tblGrid>
              <a:tr h="284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Raw Line Entries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3,681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Total Entries After Coding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4,241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5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Communication Entries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2,128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841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Communication “Failures”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rgbClr val="333333"/>
                          </a:solidFill>
                          <a:effectLst/>
                          <a:latin typeface="Arial" charset="0"/>
                        </a:rPr>
                        <a:t>64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7432" name="Rectangle 30"/>
          <p:cNvSpPr>
            <a:spLocks noChangeArrowheads="1"/>
          </p:cNvSpPr>
          <p:nvPr/>
        </p:nvSpPr>
        <p:spPr bwMode="auto">
          <a:xfrm>
            <a:off x="6324600" y="2494053"/>
            <a:ext cx="2057400" cy="706347"/>
          </a:xfrm>
          <a:prstGeom prst="rect">
            <a:avLst/>
          </a:prstGeom>
          <a:noFill/>
          <a:ln w="9525">
            <a:noFill/>
            <a:miter lim="800000"/>
            <a:headEnd/>
            <a:tailEnd/>
          </a:ln>
        </p:spPr>
        <p:txBody>
          <a:bodyPr wrap="square">
            <a:spAutoFit/>
          </a:bodyPr>
          <a:lstStyle/>
          <a:p>
            <a:pPr>
              <a:defRPr/>
            </a:pPr>
            <a:r>
              <a:rPr lang="en-US" sz="1400" i="0" dirty="0">
                <a:solidFill>
                  <a:srgbClr val="010101"/>
                </a:solidFill>
                <a:latin typeface="+mn-lt"/>
                <a:cs typeface="Calibri" pitchFamily="34" charset="0"/>
              </a:rPr>
              <a:t>Size of radius indicates number of players connected to node</a:t>
            </a:r>
            <a:endParaRPr lang="en-US" sz="1400" dirty="0">
              <a:solidFill>
                <a:srgbClr val="010101"/>
              </a:solidFill>
              <a:latin typeface="+mn-lt"/>
              <a:cs typeface="Calibri" pitchFamily="34" charset="0"/>
            </a:endParaRPr>
          </a:p>
        </p:txBody>
      </p:sp>
      <p:sp>
        <p:nvSpPr>
          <p:cNvPr id="8216" name="Rectangle 8"/>
          <p:cNvSpPr>
            <a:spLocks noChangeArrowheads="1"/>
          </p:cNvSpPr>
          <p:nvPr/>
        </p:nvSpPr>
        <p:spPr bwMode="auto">
          <a:xfrm>
            <a:off x="376237" y="914400"/>
            <a:ext cx="8615363" cy="1020279"/>
          </a:xfrm>
          <a:prstGeom prst="rect">
            <a:avLst/>
          </a:prstGeom>
          <a:noFill/>
          <a:ln w="9525">
            <a:noFill/>
            <a:miter lim="800000"/>
            <a:headEnd/>
            <a:tailEnd/>
          </a:ln>
        </p:spPr>
        <p:txBody>
          <a:bodyPr wrap="square">
            <a:spAutoFit/>
          </a:bodyPr>
          <a:lstStyle/>
          <a:p>
            <a:pPr marL="231775" lvl="1" indent="-231775" algn="l">
              <a:buFont typeface="Wingdings" pitchFamily="2" charset="2"/>
              <a:buChar char="§"/>
            </a:pPr>
            <a:r>
              <a:rPr lang="en-US" sz="1800" i="0" dirty="0" smtClean="0">
                <a:solidFill>
                  <a:srgbClr val="010101"/>
                </a:solidFill>
              </a:rPr>
              <a:t>Constructed communication network from database of evaluator log entries (Portland, OR site)</a:t>
            </a:r>
          </a:p>
          <a:p>
            <a:pPr marL="231775" indent="-231775" algn="l">
              <a:buFont typeface="Wingdings" pitchFamily="2" charset="2"/>
              <a:buChar char="§"/>
            </a:pPr>
            <a:r>
              <a:rPr lang="en-US" sz="1800" i="0" dirty="0" smtClean="0">
                <a:solidFill>
                  <a:srgbClr val="010101"/>
                </a:solidFill>
              </a:rPr>
              <a:t>Portland, OR site; 1</a:t>
            </a:r>
            <a:r>
              <a:rPr lang="en-US" sz="1800" dirty="0" smtClean="0">
                <a:solidFill>
                  <a:srgbClr val="010101"/>
                </a:solidFill>
              </a:rPr>
              <a:t>65 players identified</a:t>
            </a:r>
            <a:endParaRPr lang="en-US" sz="1800" dirty="0">
              <a:solidFill>
                <a:srgbClr val="010101"/>
              </a:solidFill>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algn="l" eaLnBrk="1" hangingPunct="1"/>
            <a:r>
              <a:rPr lang="en-US" dirty="0" smtClean="0">
                <a:solidFill>
                  <a:srgbClr val="010101"/>
                </a:solidFill>
              </a:rPr>
              <a:t>Network Communications: By the Numbers</a:t>
            </a:r>
          </a:p>
        </p:txBody>
      </p:sp>
      <p:graphicFrame>
        <p:nvGraphicFramePr>
          <p:cNvPr id="7" name="Group 217"/>
          <p:cNvGraphicFramePr>
            <a:graphicFrameLocks noGrp="1"/>
          </p:cNvGraphicFramePr>
          <p:nvPr/>
        </p:nvGraphicFramePr>
        <p:xfrm>
          <a:off x="381000" y="1457325"/>
          <a:ext cx="8096250" cy="2505075"/>
        </p:xfrm>
        <a:graphic>
          <a:graphicData uri="http://schemas.openxmlformats.org/drawingml/2006/table">
            <a:tbl>
              <a:tblPr bandRow="1">
                <a:tableStyleId>{2D5ABB26-0587-4C30-8999-92F81FD0307C}</a:tableStyleId>
              </a:tblPr>
              <a:tblGrid>
                <a:gridCol w="1138876"/>
                <a:gridCol w="992952"/>
                <a:gridCol w="994629"/>
                <a:gridCol w="992952"/>
                <a:gridCol w="912442"/>
                <a:gridCol w="1075140"/>
                <a:gridCol w="992952"/>
                <a:gridCol w="996307"/>
              </a:tblGrid>
              <a:tr h="314325">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Local</a:t>
                      </a:r>
                      <a:endParaRPr kumimoji="0" lang="en-US" sz="1400" b="1" i="0" u="none" strike="noStrike" cap="none" normalizeH="0" baseline="0" dirty="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County</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State</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Federal</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Private</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Volunteer</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Media</a:t>
                      </a:r>
                      <a:endParaRPr kumimoji="0" lang="en-US" sz="1400" b="1" i="0" u="none" strike="noStrike" cap="none" normalizeH="0" baseline="0" dirty="0" smtClean="0">
                        <a:ln>
                          <a:noFill/>
                        </a:ln>
                        <a:solidFill>
                          <a:srgbClr val="010101"/>
                        </a:solidFill>
                        <a:effectLst/>
                        <a:latin typeface="Arial" charset="0"/>
                      </a:endParaRPr>
                    </a:p>
                  </a:txBody>
                  <a:tcPr horzOverflow="overflow">
                    <a:lnB w="12700" cap="flat" cmpd="sng" algn="ctr">
                      <a:solidFill>
                        <a:schemeClr val="tx1"/>
                      </a:solidFill>
                      <a:prstDash val="solid"/>
                      <a:round/>
                      <a:headEnd type="none" w="med" len="med"/>
                      <a:tailEnd type="none" w="med" len="med"/>
                    </a:lnB>
                  </a:tcPr>
                </a:tc>
              </a:tr>
              <a:tr h="36195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Local</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9.9%</a:t>
                      </a:r>
                      <a:endParaRPr kumimoji="0" lang="en-US" sz="1400" b="0" i="0" u="none" strike="noStrike" cap="none" normalizeH="0" baseline="0" dirty="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9.1%</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4.4%</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7.0%</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0.7%</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1.8%</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1.0%</a:t>
                      </a:r>
                      <a:endParaRPr kumimoji="0" lang="en-US" sz="1400" b="0" i="0" u="none" strike="noStrike" cap="none" normalizeH="0" baseline="0" dirty="0" smtClean="0">
                        <a:ln>
                          <a:noFill/>
                        </a:ln>
                        <a:solidFill>
                          <a:srgbClr val="010101"/>
                        </a:solidFill>
                        <a:effectLst/>
                        <a:latin typeface="Arial" charset="0"/>
                      </a:endParaRPr>
                    </a:p>
                  </a:txBody>
                  <a:tcPr horzOverflow="overflow">
                    <a:lnT w="12700" cap="flat" cmpd="sng" algn="ctr">
                      <a:solidFill>
                        <a:schemeClr val="tx1"/>
                      </a:solidFill>
                      <a:prstDash val="solid"/>
                      <a:round/>
                      <a:headEnd type="none" w="med" len="med"/>
                      <a:tailEnd type="none" w="med" len="med"/>
                    </a:lnT>
                  </a:tcPr>
                </a:tc>
              </a:tr>
              <a:tr h="241300">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County</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10.5%</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5.5%</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4.3%</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1.1%</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2.3%</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2.3%</a:t>
                      </a:r>
                      <a:endParaRPr kumimoji="0" lang="en-US" sz="1400" b="0" i="0" u="none" strike="noStrike" cap="none" normalizeH="0" baseline="0" dirty="0" smtClean="0">
                        <a:ln>
                          <a:noFill/>
                        </a:ln>
                        <a:solidFill>
                          <a:srgbClr val="010101"/>
                        </a:solidFill>
                        <a:effectLst/>
                        <a:latin typeface="Arial" charset="0"/>
                      </a:endParaRPr>
                    </a:p>
                  </a:txBody>
                  <a:tcPr horzOverflow="overflow"/>
                </a:tc>
              </a:tr>
              <a:tr h="236538">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State</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14.4%</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9.4%</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1.6%</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1.3%</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0.7%</a:t>
                      </a:r>
                      <a:endParaRPr kumimoji="0" lang="en-US" sz="1400" b="0" i="0" u="none" strike="noStrike" cap="none" normalizeH="0" baseline="0" dirty="0" smtClean="0">
                        <a:ln>
                          <a:noFill/>
                        </a:ln>
                        <a:solidFill>
                          <a:srgbClr val="010101"/>
                        </a:solidFill>
                        <a:effectLst/>
                        <a:latin typeface="Arial" charset="0"/>
                      </a:endParaRPr>
                    </a:p>
                  </a:txBody>
                  <a:tcPr horzOverflow="overflow"/>
                </a:tc>
              </a:tr>
              <a:tr h="239713">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Federal</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9.8%</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1.0%</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0.1%</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1.7%</a:t>
                      </a:r>
                      <a:endParaRPr kumimoji="0" lang="en-US" sz="1400" b="0" i="0" u="none" strike="noStrike" cap="none" normalizeH="0" baseline="0" dirty="0" smtClean="0">
                        <a:ln>
                          <a:noFill/>
                        </a:ln>
                        <a:solidFill>
                          <a:srgbClr val="010101"/>
                        </a:solidFill>
                        <a:effectLst/>
                        <a:latin typeface="Arial" charset="0"/>
                      </a:endParaRPr>
                    </a:p>
                  </a:txBody>
                  <a:tcPr horzOverflow="overflow"/>
                </a:tc>
              </a:tr>
              <a:tr h="238125">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Private</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0.1%</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0.0%</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0.0%</a:t>
                      </a:r>
                      <a:endParaRPr kumimoji="0" lang="en-US" sz="1400" b="0" i="0" u="none" strike="noStrike" cap="none" normalizeH="0" baseline="0" dirty="0" smtClean="0">
                        <a:ln>
                          <a:noFill/>
                        </a:ln>
                        <a:solidFill>
                          <a:srgbClr val="010101"/>
                        </a:solidFill>
                        <a:effectLst/>
                        <a:latin typeface="Arial" charset="0"/>
                      </a:endParaRPr>
                    </a:p>
                  </a:txBody>
                  <a:tcPr horzOverflow="overflow"/>
                </a:tc>
              </a:tr>
              <a:tr h="238125">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Volunteer</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0.0%</a:t>
                      </a: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0.1%</a:t>
                      </a:r>
                      <a:endParaRPr kumimoji="0" lang="en-US" sz="1400" b="0" i="0" u="none" strike="noStrike" cap="none" normalizeH="0" baseline="0" dirty="0" smtClean="0">
                        <a:ln>
                          <a:noFill/>
                        </a:ln>
                        <a:solidFill>
                          <a:srgbClr val="010101"/>
                        </a:solidFill>
                        <a:effectLst/>
                        <a:latin typeface="Arial" charset="0"/>
                      </a:endParaRPr>
                    </a:p>
                  </a:txBody>
                  <a:tcPr horzOverflow="overflow"/>
                </a:tc>
              </a:tr>
              <a:tr h="239713">
                <a:tc>
                  <a:txBody>
                    <a:bodyPr/>
                    <a:lstStyle/>
                    <a:p>
                      <a:pPr marL="0" marR="0" lvl="0" indent="0" algn="r" defTabSz="914400" rtl="0" eaLnBrk="0" fontAlgn="base" latinLnBrk="0" hangingPunct="0">
                        <a:lnSpc>
                          <a:spcPct val="100000"/>
                        </a:lnSpc>
                        <a:spcBef>
                          <a:spcPct val="20000"/>
                        </a:spcBef>
                        <a:spcAft>
                          <a:spcPct val="0"/>
                        </a:spcAft>
                        <a:buClrTx/>
                        <a:buSzTx/>
                        <a:buFontTx/>
                        <a:buNone/>
                        <a:tabLst/>
                      </a:pPr>
                      <a:r>
                        <a:rPr kumimoji="0" lang="en-US" sz="1400" b="1" u="none" strike="noStrike" cap="none" normalizeH="0" baseline="0" dirty="0" smtClean="0">
                          <a:ln>
                            <a:noFill/>
                          </a:ln>
                          <a:solidFill>
                            <a:srgbClr val="010101"/>
                          </a:solidFill>
                          <a:effectLst/>
                        </a:rPr>
                        <a:t>Media</a:t>
                      </a:r>
                      <a:endParaRPr kumimoji="0" lang="en-US" sz="1400" b="1" i="0" u="none" strike="noStrike" cap="none" normalizeH="0" baseline="0" dirty="0" smtClean="0">
                        <a:ln>
                          <a:noFill/>
                        </a:ln>
                        <a:solidFill>
                          <a:srgbClr val="010101"/>
                        </a:solidFill>
                        <a:effectLst/>
                        <a:latin typeface="Arial" charset="0"/>
                      </a:endParaRPr>
                    </a:p>
                  </a:txBody>
                  <a:tcP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dirty="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0" i="0" u="none" strike="noStrike" cap="none" normalizeH="0" baseline="0" smtClean="0">
                        <a:ln>
                          <a:noFill/>
                        </a:ln>
                        <a:solidFill>
                          <a:srgbClr val="010101"/>
                        </a:solidFill>
                        <a:effectLst/>
                        <a:latin typeface="Arial" charset="0"/>
                      </a:endParaRPr>
                    </a:p>
                  </a:txBody>
                  <a:tcP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u="none" strike="noStrike" cap="none" normalizeH="0" baseline="0" dirty="0" smtClean="0">
                          <a:ln>
                            <a:noFill/>
                          </a:ln>
                          <a:solidFill>
                            <a:srgbClr val="010101"/>
                          </a:solidFill>
                          <a:effectLst/>
                        </a:rPr>
                        <a:t>0.0%</a:t>
                      </a:r>
                      <a:endParaRPr kumimoji="0" lang="en-US" sz="1400" b="0" i="0" u="none" strike="noStrike" cap="none" normalizeH="0" baseline="0" dirty="0" smtClean="0">
                        <a:ln>
                          <a:noFill/>
                        </a:ln>
                        <a:solidFill>
                          <a:srgbClr val="010101"/>
                        </a:solidFill>
                        <a:effectLst/>
                        <a:latin typeface="Arial" charset="0"/>
                      </a:endParaRPr>
                    </a:p>
                  </a:txBody>
                  <a:tcPr horzOverflow="overflow"/>
                </a:tc>
              </a:tr>
            </a:tbl>
          </a:graphicData>
        </a:graphic>
      </p:graphicFrame>
      <p:sp>
        <p:nvSpPr>
          <p:cNvPr id="8" name="Rectangle 3"/>
          <p:cNvSpPr>
            <a:spLocks noChangeArrowheads="1"/>
          </p:cNvSpPr>
          <p:nvPr/>
        </p:nvSpPr>
        <p:spPr bwMode="auto">
          <a:xfrm>
            <a:off x="457200" y="914400"/>
            <a:ext cx="5153025" cy="409575"/>
          </a:xfrm>
          <a:prstGeom prst="rect">
            <a:avLst/>
          </a:prstGeom>
          <a:noFill/>
          <a:ln w="9525">
            <a:noFill/>
            <a:miter lim="800000"/>
            <a:headEnd/>
            <a:tailEnd/>
          </a:ln>
        </p:spPr>
        <p:txBody>
          <a:bodyPr/>
          <a:lstStyle/>
          <a:p>
            <a:pPr algn="l">
              <a:lnSpc>
                <a:spcPct val="110000"/>
              </a:lnSpc>
              <a:spcBef>
                <a:spcPct val="10000"/>
              </a:spcBef>
            </a:pPr>
            <a:r>
              <a:rPr lang="en-US" dirty="0">
                <a:solidFill>
                  <a:srgbClr val="010101"/>
                </a:solidFill>
                <a:latin typeface="+mn-lt"/>
                <a:sym typeface="Symbol" pitchFamily="18" charset="2"/>
              </a:rPr>
              <a:t>Percentage of communication by </a:t>
            </a:r>
            <a:r>
              <a:rPr lang="en-US" dirty="0" smtClean="0">
                <a:solidFill>
                  <a:srgbClr val="010101"/>
                </a:solidFill>
                <a:latin typeface="+mn-lt"/>
                <a:sym typeface="Symbol" pitchFamily="18" charset="2"/>
              </a:rPr>
              <a:t>type</a:t>
            </a:r>
            <a:endParaRPr lang="en-US" dirty="0">
              <a:solidFill>
                <a:srgbClr val="010101"/>
              </a:solidFill>
              <a:latin typeface="+mn-lt"/>
              <a:sym typeface="Symbol" pitchFamily="18" charset="2"/>
            </a:endParaRPr>
          </a:p>
        </p:txBody>
      </p:sp>
      <p:sp>
        <p:nvSpPr>
          <p:cNvPr id="9" name="Rectangle 3"/>
          <p:cNvSpPr>
            <a:spLocks noChangeArrowheads="1"/>
          </p:cNvSpPr>
          <p:nvPr/>
        </p:nvSpPr>
        <p:spPr bwMode="auto">
          <a:xfrm>
            <a:off x="381000" y="4230688"/>
            <a:ext cx="8305800" cy="2074577"/>
          </a:xfrm>
          <a:prstGeom prst="rect">
            <a:avLst/>
          </a:prstGeom>
          <a:noFill/>
          <a:ln w="9525">
            <a:noFill/>
            <a:miter lim="800000"/>
            <a:headEnd/>
            <a:tailEnd/>
          </a:ln>
        </p:spPr>
        <p:txBody>
          <a:bodyPr/>
          <a:lstStyle/>
          <a:p>
            <a:pPr marL="236538" indent="-236538" algn="l">
              <a:lnSpc>
                <a:spcPct val="120000"/>
              </a:lnSpc>
              <a:spcBef>
                <a:spcPts val="0"/>
              </a:spcBef>
              <a:buFont typeface="Wingdings" pitchFamily="2" charset="2"/>
              <a:buChar char="§"/>
            </a:pPr>
            <a:r>
              <a:rPr lang="en-US" sz="1800" dirty="0">
                <a:solidFill>
                  <a:srgbClr val="010101"/>
                </a:solidFill>
                <a:latin typeface="+mn-lt"/>
                <a:sym typeface="Symbol" pitchFamily="18" charset="2"/>
              </a:rPr>
              <a:t> </a:t>
            </a:r>
            <a:r>
              <a:rPr lang="en-US" sz="1800" dirty="0" smtClean="0">
                <a:solidFill>
                  <a:srgbClr val="010101"/>
                </a:solidFill>
                <a:latin typeface="+mn-lt"/>
                <a:sym typeface="Symbol" pitchFamily="18" charset="2"/>
              </a:rPr>
              <a:t>Communication highest among agencies at the same level of government</a:t>
            </a:r>
            <a:endParaRPr lang="en-US" sz="1800" dirty="0">
              <a:solidFill>
                <a:srgbClr val="010101"/>
              </a:solidFill>
              <a:latin typeface="+mn-lt"/>
              <a:sym typeface="Symbol" pitchFamily="18" charset="2"/>
            </a:endParaRPr>
          </a:p>
          <a:p>
            <a:pPr marL="236538" indent="-236538" algn="l">
              <a:lnSpc>
                <a:spcPct val="120000"/>
              </a:lnSpc>
              <a:spcBef>
                <a:spcPts val="0"/>
              </a:spcBef>
              <a:buFont typeface="Wingdings" pitchFamily="2" charset="2"/>
              <a:buChar char="§"/>
              <a:tabLst>
                <a:tab pos="114300" algn="l"/>
              </a:tabLst>
            </a:pPr>
            <a:r>
              <a:rPr lang="en-US" sz="1800" dirty="0">
                <a:solidFill>
                  <a:srgbClr val="010101"/>
                </a:solidFill>
                <a:latin typeface="+mn-lt"/>
                <a:sym typeface="Symbol" pitchFamily="18" charset="2"/>
              </a:rPr>
              <a:t> Communication barriers were not significant at Local/County interface</a:t>
            </a:r>
          </a:p>
          <a:p>
            <a:pPr marL="236538" indent="-236538" algn="l">
              <a:lnSpc>
                <a:spcPct val="120000"/>
              </a:lnSpc>
              <a:spcBef>
                <a:spcPts val="0"/>
              </a:spcBef>
              <a:buFont typeface="Wingdings" pitchFamily="2" charset="2"/>
              <a:buChar char="§"/>
              <a:tabLst>
                <a:tab pos="114300" algn="l"/>
              </a:tabLst>
            </a:pPr>
            <a:r>
              <a:rPr lang="en-US" sz="1800" dirty="0">
                <a:solidFill>
                  <a:srgbClr val="010101"/>
                </a:solidFill>
                <a:latin typeface="+mn-lt"/>
                <a:sym typeface="Symbol" pitchFamily="18" charset="2"/>
              </a:rPr>
              <a:t> Drop-off in communication frequency occurs more than one level of government away</a:t>
            </a:r>
          </a:p>
          <a:p>
            <a:pPr marL="236538" indent="-236538" algn="l">
              <a:lnSpc>
                <a:spcPct val="120000"/>
              </a:lnSpc>
              <a:spcBef>
                <a:spcPts val="0"/>
              </a:spcBef>
              <a:buFont typeface="Wingdings" pitchFamily="2" charset="2"/>
              <a:buChar char="§"/>
              <a:tabLst>
                <a:tab pos="114300" algn="l"/>
              </a:tabLst>
            </a:pPr>
            <a:r>
              <a:rPr lang="en-US" sz="1800" dirty="0">
                <a:solidFill>
                  <a:srgbClr val="010101"/>
                </a:solidFill>
                <a:latin typeface="+mn-lt"/>
                <a:sym typeface="Symbol" pitchFamily="18" charset="2"/>
              </a:rPr>
              <a:t> Involvement of non-governmental </a:t>
            </a:r>
            <a:r>
              <a:rPr lang="en-US" sz="1800" dirty="0" smtClean="0">
                <a:solidFill>
                  <a:srgbClr val="010101"/>
                </a:solidFill>
                <a:latin typeface="+mn-lt"/>
                <a:sym typeface="Symbol" pitchFamily="18" charset="2"/>
              </a:rPr>
              <a:t>and volunteer groups </a:t>
            </a:r>
            <a:r>
              <a:rPr lang="en-US" sz="1800" dirty="0">
                <a:solidFill>
                  <a:srgbClr val="010101"/>
                </a:solidFill>
                <a:latin typeface="+mn-lt"/>
                <a:sym typeface="Symbol" pitchFamily="18" charset="2"/>
              </a:rPr>
              <a:t>is still limited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ChangeArrowheads="1"/>
          </p:cNvSpPr>
          <p:nvPr/>
        </p:nvSpPr>
        <p:spPr bwMode="auto">
          <a:xfrm>
            <a:off x="-4645025" y="4840288"/>
            <a:ext cx="184150" cy="503237"/>
          </a:xfrm>
          <a:prstGeom prst="rect">
            <a:avLst/>
          </a:prstGeom>
          <a:noFill/>
          <a:ln w="9525">
            <a:noFill/>
            <a:miter lim="800000"/>
            <a:headEnd/>
            <a:tailEnd/>
          </a:ln>
        </p:spPr>
        <p:txBody>
          <a:bodyPr wrap="none" anchor="ctr">
            <a:spAutoFit/>
          </a:bodyPr>
          <a:lstStyle/>
          <a:p>
            <a:pPr eaLnBrk="0" hangingPunct="0"/>
            <a:r>
              <a:rPr lang="en-US" sz="900" i="0"/>
              <a:t/>
            </a:r>
            <a:br>
              <a:rPr lang="en-US" sz="900" i="0"/>
            </a:br>
            <a:endParaRPr lang="en-US" i="0"/>
          </a:p>
        </p:txBody>
      </p:sp>
      <p:sp>
        <p:nvSpPr>
          <p:cNvPr id="17411" name="Rectangle 2"/>
          <p:cNvSpPr>
            <a:spLocks noChangeArrowheads="1"/>
          </p:cNvSpPr>
          <p:nvPr/>
        </p:nvSpPr>
        <p:spPr bwMode="auto">
          <a:xfrm>
            <a:off x="381000" y="212725"/>
            <a:ext cx="8458200" cy="701675"/>
          </a:xfrm>
          <a:prstGeom prst="rect">
            <a:avLst/>
          </a:prstGeom>
          <a:noFill/>
          <a:ln w="9525">
            <a:noFill/>
            <a:miter lim="800000"/>
            <a:headEnd/>
            <a:tailEnd/>
          </a:ln>
        </p:spPr>
        <p:txBody>
          <a:bodyPr anchor="ctr"/>
          <a:lstStyle/>
          <a:p>
            <a:pPr algn="l"/>
            <a:r>
              <a:rPr lang="en-US" sz="2800" i="0" dirty="0" smtClean="0">
                <a:solidFill>
                  <a:srgbClr val="010101"/>
                </a:solidFill>
              </a:rPr>
              <a:t>TOPOFF 4: KPP-</a:t>
            </a:r>
            <a:r>
              <a:rPr lang="en-US" sz="2800" i="0" dirty="0" err="1" smtClean="0">
                <a:solidFill>
                  <a:srgbClr val="010101"/>
                </a:solidFill>
              </a:rPr>
              <a:t>Neg</a:t>
            </a:r>
            <a:r>
              <a:rPr lang="en-US" sz="2800" i="0" dirty="0" smtClean="0">
                <a:solidFill>
                  <a:srgbClr val="010101"/>
                </a:solidFill>
              </a:rPr>
              <a:t> Analysis</a:t>
            </a:r>
            <a:endParaRPr lang="en-US" sz="2800" i="0" dirty="0">
              <a:solidFill>
                <a:srgbClr val="010101"/>
              </a:solidFill>
            </a:endParaRPr>
          </a:p>
        </p:txBody>
      </p:sp>
      <p:sp>
        <p:nvSpPr>
          <p:cNvPr id="16" name="Rectangle 15"/>
          <p:cNvSpPr/>
          <p:nvPr/>
        </p:nvSpPr>
        <p:spPr>
          <a:xfrm>
            <a:off x="381000" y="3701878"/>
            <a:ext cx="8486775" cy="1791260"/>
          </a:xfrm>
          <a:prstGeom prst="rect">
            <a:avLst/>
          </a:prstGeom>
        </p:spPr>
        <p:txBody>
          <a:bodyPr wrap="square">
            <a:spAutoFit/>
          </a:bodyPr>
          <a:lstStyle/>
          <a:p>
            <a:pPr marL="225425" indent="-225425" algn="l">
              <a:lnSpc>
                <a:spcPct val="120000"/>
              </a:lnSpc>
              <a:spcBef>
                <a:spcPts val="0"/>
              </a:spcBef>
              <a:spcAft>
                <a:spcPts val="0"/>
              </a:spcAft>
              <a:defRPr/>
            </a:pPr>
            <a:r>
              <a:rPr lang="en-US" b="1" dirty="0" smtClean="0">
                <a:solidFill>
                  <a:srgbClr val="010101"/>
                </a:solidFill>
                <a:latin typeface="+mn-lt"/>
              </a:rPr>
              <a:t>Results</a:t>
            </a:r>
            <a:r>
              <a:rPr lang="en-US" dirty="0" smtClean="0">
                <a:solidFill>
                  <a:srgbClr val="010101"/>
                </a:solidFill>
                <a:latin typeface="+mn-lt"/>
              </a:rPr>
              <a:t>:</a:t>
            </a:r>
            <a:endParaRPr lang="en-US" i="0" dirty="0" smtClean="0">
              <a:solidFill>
                <a:srgbClr val="010101"/>
              </a:solidFill>
              <a:latin typeface="+mn-lt"/>
            </a:endParaRP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Of top five players, four are coordination centers</a:t>
            </a: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No emergent behavior observed</a:t>
            </a:r>
          </a:p>
          <a:p>
            <a:pPr marL="225425" indent="-225425" algn="l">
              <a:lnSpc>
                <a:spcPct val="120000"/>
              </a:lnSpc>
              <a:spcBef>
                <a:spcPts val="0"/>
              </a:spcBef>
              <a:spcAft>
                <a:spcPts val="0"/>
              </a:spcAft>
              <a:buFont typeface="Wingdings" pitchFamily="2" charset="2"/>
              <a:buChar char="§"/>
              <a:defRPr/>
            </a:pPr>
            <a:r>
              <a:rPr lang="en-US" sz="1800" dirty="0" smtClean="0">
                <a:solidFill>
                  <a:srgbClr val="010101"/>
                </a:solidFill>
                <a:latin typeface="+mn-lt"/>
              </a:rPr>
              <a:t>While significant players, dispatch (17</a:t>
            </a:r>
            <a:r>
              <a:rPr lang="en-US" sz="1800" baseline="30000" dirty="0" smtClean="0">
                <a:solidFill>
                  <a:srgbClr val="010101"/>
                </a:solidFill>
                <a:latin typeface="+mn-lt"/>
              </a:rPr>
              <a:t>th</a:t>
            </a:r>
            <a:r>
              <a:rPr lang="en-US" sz="1800" dirty="0" smtClean="0">
                <a:solidFill>
                  <a:srgbClr val="010101"/>
                </a:solidFill>
                <a:latin typeface="+mn-lt"/>
              </a:rPr>
              <a:t>), police (45</a:t>
            </a:r>
            <a:r>
              <a:rPr lang="en-US" sz="1800" baseline="30000" dirty="0" smtClean="0">
                <a:solidFill>
                  <a:srgbClr val="010101"/>
                </a:solidFill>
                <a:latin typeface="+mn-lt"/>
              </a:rPr>
              <a:t>th</a:t>
            </a:r>
            <a:r>
              <a:rPr lang="en-US" sz="1800" dirty="0" smtClean="0">
                <a:solidFill>
                  <a:srgbClr val="010101"/>
                </a:solidFill>
                <a:latin typeface="+mn-lt"/>
              </a:rPr>
              <a:t>), and fire (54</a:t>
            </a:r>
            <a:r>
              <a:rPr lang="en-US" sz="1800" baseline="30000" dirty="0" smtClean="0">
                <a:solidFill>
                  <a:srgbClr val="010101"/>
                </a:solidFill>
                <a:latin typeface="+mn-lt"/>
              </a:rPr>
              <a:t>th</a:t>
            </a:r>
            <a:r>
              <a:rPr lang="en-US" sz="1800" dirty="0" smtClean="0">
                <a:solidFill>
                  <a:srgbClr val="010101"/>
                </a:solidFill>
                <a:latin typeface="+mn-lt"/>
              </a:rPr>
              <a:t>) did play significant communication brokerage roles external to their agencies</a:t>
            </a:r>
            <a:endParaRPr lang="en-US" sz="500" i="0" dirty="0">
              <a:solidFill>
                <a:srgbClr val="010101"/>
              </a:solidFill>
              <a:latin typeface="Calibri" pitchFamily="34" charset="0"/>
            </a:endParaRPr>
          </a:p>
        </p:txBody>
      </p:sp>
      <p:graphicFrame>
        <p:nvGraphicFramePr>
          <p:cNvPr id="18" name="Table 17"/>
          <p:cNvGraphicFramePr>
            <a:graphicFrameLocks noGrp="1"/>
          </p:cNvGraphicFramePr>
          <p:nvPr/>
        </p:nvGraphicFramePr>
        <p:xfrm>
          <a:off x="2323729" y="1151854"/>
          <a:ext cx="4274372" cy="1645920"/>
        </p:xfrm>
        <a:graphic>
          <a:graphicData uri="http://schemas.openxmlformats.org/drawingml/2006/table">
            <a:tbl>
              <a:tblPr firstRow="1" bandRow="1">
                <a:tableStyleId>{073A0DAA-6AF3-43AB-8588-CEC1D06C72B9}</a:tableStyleId>
              </a:tblPr>
              <a:tblGrid>
                <a:gridCol w="2553148"/>
                <a:gridCol w="1721224"/>
              </a:tblGrid>
              <a:tr h="202851">
                <a:tc>
                  <a:txBody>
                    <a:bodyPr/>
                    <a:lstStyle/>
                    <a:p>
                      <a:r>
                        <a:rPr lang="en-US" sz="1200" dirty="0" smtClean="0"/>
                        <a:t>Player</a:t>
                      </a:r>
                      <a:endParaRPr lang="en-US" sz="1200" dirty="0"/>
                    </a:p>
                  </a:txBody>
                  <a:tcPr/>
                </a:tc>
                <a:tc>
                  <a:txBody>
                    <a:bodyPr/>
                    <a:lstStyle/>
                    <a:p>
                      <a:pPr algn="ctr"/>
                      <a:r>
                        <a:rPr lang="en-US" sz="1200" dirty="0" smtClean="0"/>
                        <a:t>%</a:t>
                      </a:r>
                      <a:r>
                        <a:rPr lang="en-US" sz="1200" baseline="0" dirty="0" smtClean="0"/>
                        <a:t> Change in F</a:t>
                      </a:r>
                      <a:endParaRPr lang="en-US" sz="1200" i="1" dirty="0"/>
                    </a:p>
                  </a:txBody>
                  <a:tcPr/>
                </a:tc>
              </a:tr>
              <a:tr h="202851">
                <a:tc>
                  <a:txBody>
                    <a:bodyPr/>
                    <a:lstStyle/>
                    <a:p>
                      <a:r>
                        <a:rPr lang="en-US" sz="1200" dirty="0" smtClean="0"/>
                        <a:t>Oregon ECC</a:t>
                      </a:r>
                      <a:endParaRPr lang="en-US" sz="1200" dirty="0"/>
                    </a:p>
                  </a:txBody>
                  <a:tcPr/>
                </a:tc>
                <a:tc>
                  <a:txBody>
                    <a:bodyPr/>
                    <a:lstStyle/>
                    <a:p>
                      <a:pPr algn="ctr"/>
                      <a:r>
                        <a:rPr lang="en-US" sz="1200" dirty="0" smtClean="0"/>
                        <a:t>0.49</a:t>
                      </a:r>
                      <a:endParaRPr lang="en-US" sz="1200" dirty="0"/>
                    </a:p>
                  </a:txBody>
                  <a:tcPr/>
                </a:tc>
              </a:tr>
              <a:tr h="202851">
                <a:tc>
                  <a:txBody>
                    <a:bodyPr/>
                    <a:lstStyle/>
                    <a:p>
                      <a:r>
                        <a:rPr lang="en-US" sz="1200" dirty="0" smtClean="0"/>
                        <a:t>Multnomah</a:t>
                      </a:r>
                      <a:r>
                        <a:rPr lang="en-US" sz="1200" baseline="0" dirty="0" smtClean="0"/>
                        <a:t> County EOC</a:t>
                      </a:r>
                      <a:endParaRPr lang="en-US" sz="1200" dirty="0"/>
                    </a:p>
                  </a:txBody>
                  <a:tcPr/>
                </a:tc>
                <a:tc>
                  <a:txBody>
                    <a:bodyPr/>
                    <a:lstStyle/>
                    <a:p>
                      <a:pPr algn="ctr"/>
                      <a:r>
                        <a:rPr lang="en-US" sz="1200" dirty="0" smtClean="0"/>
                        <a:t>0.29</a:t>
                      </a:r>
                      <a:endParaRPr lang="en-US" sz="1200" dirty="0"/>
                    </a:p>
                  </a:txBody>
                  <a:tcPr/>
                </a:tc>
              </a:tr>
              <a:tr h="202851">
                <a:tc>
                  <a:txBody>
                    <a:bodyPr/>
                    <a:lstStyle/>
                    <a:p>
                      <a:r>
                        <a:rPr lang="en-US" sz="1200" dirty="0" smtClean="0"/>
                        <a:t>City of Portland ECC</a:t>
                      </a:r>
                      <a:endParaRPr lang="en-US" sz="1200" dirty="0"/>
                    </a:p>
                  </a:txBody>
                  <a:tcPr/>
                </a:tc>
                <a:tc>
                  <a:txBody>
                    <a:bodyPr/>
                    <a:lstStyle/>
                    <a:p>
                      <a:pPr algn="ctr"/>
                      <a:r>
                        <a:rPr lang="en-US" sz="1200" dirty="0" smtClean="0"/>
                        <a:t>0.16</a:t>
                      </a:r>
                      <a:endParaRPr lang="en-US" sz="1200" dirty="0"/>
                    </a:p>
                  </a:txBody>
                  <a:tcPr/>
                </a:tc>
              </a:tr>
              <a:tr h="202851">
                <a:tc>
                  <a:txBody>
                    <a:bodyPr/>
                    <a:lstStyle/>
                    <a:p>
                      <a:r>
                        <a:rPr lang="en-US" sz="1200" dirty="0" smtClean="0"/>
                        <a:t>JFO</a:t>
                      </a:r>
                      <a:endParaRPr lang="en-US" sz="1200" dirty="0"/>
                    </a:p>
                  </a:txBody>
                  <a:tcPr/>
                </a:tc>
                <a:tc>
                  <a:txBody>
                    <a:bodyPr/>
                    <a:lstStyle/>
                    <a:p>
                      <a:pPr algn="ctr"/>
                      <a:r>
                        <a:rPr lang="en-US" sz="1200" dirty="0" smtClean="0"/>
                        <a:t>0.15</a:t>
                      </a:r>
                      <a:endParaRPr lang="en-US" sz="1200" dirty="0"/>
                    </a:p>
                  </a:txBody>
                  <a:tcPr/>
                </a:tc>
              </a:tr>
              <a:tr h="202851">
                <a:tc>
                  <a:txBody>
                    <a:bodyPr/>
                    <a:lstStyle/>
                    <a:p>
                      <a:r>
                        <a:rPr lang="en-US" sz="1200" dirty="0" smtClean="0"/>
                        <a:t>CBP Port Office</a:t>
                      </a:r>
                      <a:endParaRPr lang="en-US" sz="1200" dirty="0"/>
                    </a:p>
                  </a:txBody>
                  <a:tcPr/>
                </a:tc>
                <a:tc>
                  <a:txBody>
                    <a:bodyPr/>
                    <a:lstStyle/>
                    <a:p>
                      <a:pPr algn="ctr"/>
                      <a:r>
                        <a:rPr lang="en-US" sz="1200" dirty="0" smtClean="0"/>
                        <a:t>0.14</a:t>
                      </a:r>
                      <a:endParaRPr lang="en-US" sz="1200" dirty="0"/>
                    </a:p>
                  </a:txBody>
                  <a:tcPr/>
                </a:tc>
              </a:tr>
            </a:tbl>
          </a:graphicData>
        </a:graphic>
      </p:graphicFrame>
      <p:sp>
        <p:nvSpPr>
          <p:cNvPr id="9" name="TextBox 8"/>
          <p:cNvSpPr txBox="1"/>
          <p:nvPr/>
        </p:nvSpPr>
        <p:spPr>
          <a:xfrm>
            <a:off x="2733349" y="5529038"/>
            <a:ext cx="242374" cy="384721"/>
          </a:xfrm>
          <a:prstGeom prst="rect">
            <a:avLst/>
          </a:prstGeom>
          <a:noFill/>
        </p:spPr>
        <p:txBody>
          <a:bodyPr wrap="none" rtlCol="0">
            <a:spAutoFit/>
          </a:bodyPr>
          <a:lstStyle/>
          <a:p>
            <a:r>
              <a:rPr lang="en-US" i="0" dirty="0" smtClean="0">
                <a:latin typeface="Calibri" pitchFamily="34" charset="0"/>
              </a:rPr>
              <a:t> </a:t>
            </a:r>
          </a:p>
        </p:txBody>
      </p:sp>
      <p:sp>
        <p:nvSpPr>
          <p:cNvPr id="7" name="Rectangle 6"/>
          <p:cNvSpPr/>
          <p:nvPr/>
        </p:nvSpPr>
        <p:spPr>
          <a:xfrm>
            <a:off x="381000" y="2928252"/>
            <a:ext cx="8121555" cy="387798"/>
          </a:xfrm>
          <a:prstGeom prst="rect">
            <a:avLst/>
          </a:prstGeom>
        </p:spPr>
        <p:txBody>
          <a:bodyPr wrap="square">
            <a:spAutoFit/>
          </a:bodyPr>
          <a:lstStyle/>
          <a:p>
            <a:pPr>
              <a:lnSpc>
                <a:spcPct val="120000"/>
              </a:lnSpc>
              <a:spcBef>
                <a:spcPts val="0"/>
              </a:spcBef>
              <a:spcAft>
                <a:spcPts val="0"/>
              </a:spcAft>
              <a:defRPr/>
            </a:pPr>
            <a:r>
              <a:rPr lang="en-US" sz="1600" dirty="0" smtClean="0">
                <a:solidFill>
                  <a:srgbClr val="010101"/>
                </a:solidFill>
              </a:rPr>
              <a:t>Larger percent change in </a:t>
            </a:r>
            <a:r>
              <a:rPr lang="en-US" sz="1600" i="1" dirty="0" smtClean="0">
                <a:solidFill>
                  <a:srgbClr val="010101"/>
                </a:solidFill>
              </a:rPr>
              <a:t>F</a:t>
            </a:r>
            <a:r>
              <a:rPr lang="en-US" sz="1600" dirty="0" smtClean="0">
                <a:solidFill>
                  <a:srgbClr val="010101"/>
                </a:solidFill>
              </a:rPr>
              <a:t> </a:t>
            </a:r>
            <a:r>
              <a:rPr lang="en-US" sz="1600" dirty="0" smtClean="0">
                <a:solidFill>
                  <a:srgbClr val="010101"/>
                </a:solidFill>
                <a:sym typeface="Wingdings" pitchFamily="2" charset="2"/>
              </a:rPr>
              <a:t>= </a:t>
            </a:r>
            <a:r>
              <a:rPr lang="en-US" sz="1600" dirty="0" smtClean="0">
                <a:solidFill>
                  <a:srgbClr val="010101"/>
                </a:solidFill>
              </a:rPr>
              <a:t>Greater importance of player to network communications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89336"/>
            <a:ext cx="8229600" cy="762000"/>
          </a:xfrm>
        </p:spPr>
        <p:txBody>
          <a:bodyPr/>
          <a:lstStyle/>
          <a:p>
            <a:pPr algn="l" eaLnBrk="1" hangingPunct="1"/>
            <a:r>
              <a:rPr lang="en-US" dirty="0" smtClean="0">
                <a:solidFill>
                  <a:srgbClr val="010101"/>
                </a:solidFill>
              </a:rPr>
              <a:t>TOPOFF 4: Community Breakdown</a:t>
            </a:r>
          </a:p>
        </p:txBody>
      </p:sp>
      <p:sp>
        <p:nvSpPr>
          <p:cNvPr id="15363" name="Rectangle 3"/>
          <p:cNvSpPr>
            <a:spLocks noChangeArrowheads="1"/>
          </p:cNvSpPr>
          <p:nvPr/>
        </p:nvSpPr>
        <p:spPr bwMode="auto">
          <a:xfrm>
            <a:off x="457200" y="4761164"/>
            <a:ext cx="8458200" cy="703269"/>
          </a:xfrm>
          <a:prstGeom prst="rect">
            <a:avLst/>
          </a:prstGeom>
          <a:noFill/>
          <a:ln w="9525">
            <a:noFill/>
            <a:miter lim="800000"/>
            <a:headEnd/>
            <a:tailEnd/>
          </a:ln>
        </p:spPr>
        <p:txBody>
          <a:bodyPr>
            <a:spAutoFit/>
          </a:bodyPr>
          <a:lstStyle/>
          <a:p>
            <a:pPr marL="228600" indent="-228600" algn="l">
              <a:spcBef>
                <a:spcPct val="20000"/>
              </a:spcBef>
            </a:pPr>
            <a:r>
              <a:rPr lang="en-US" dirty="0">
                <a:solidFill>
                  <a:srgbClr val="010101"/>
                </a:solidFill>
                <a:latin typeface="+mn-lt"/>
              </a:rPr>
              <a:t>TOPOFF 4 </a:t>
            </a:r>
            <a:r>
              <a:rPr lang="en-US" dirty="0" smtClean="0">
                <a:solidFill>
                  <a:srgbClr val="010101"/>
                </a:solidFill>
                <a:latin typeface="+mn-lt"/>
              </a:rPr>
              <a:t>after-action report</a:t>
            </a:r>
          </a:p>
          <a:p>
            <a:pPr marL="228600" indent="-228600" algn="l">
              <a:spcBef>
                <a:spcPct val="20000"/>
              </a:spcBef>
              <a:buFont typeface="Wingdings" pitchFamily="2" charset="2"/>
              <a:buChar char="§"/>
            </a:pPr>
            <a:r>
              <a:rPr lang="en-US" sz="1800" dirty="0" smtClean="0">
                <a:solidFill>
                  <a:srgbClr val="010101"/>
                </a:solidFill>
                <a:latin typeface="+mn-lt"/>
              </a:rPr>
              <a:t>Six  </a:t>
            </a:r>
            <a:r>
              <a:rPr lang="en-US" sz="1800" dirty="0">
                <a:solidFill>
                  <a:srgbClr val="010101"/>
                </a:solidFill>
                <a:latin typeface="+mn-lt"/>
              </a:rPr>
              <a:t>groups working largely independent of one another </a:t>
            </a:r>
            <a:r>
              <a:rPr lang="en-US" sz="1800" dirty="0" smtClean="0">
                <a:solidFill>
                  <a:srgbClr val="010101"/>
                </a:solidFill>
                <a:latin typeface="+mn-lt"/>
                <a:sym typeface="Wingdings" pitchFamily="2" charset="2"/>
              </a:rPr>
              <a:t></a:t>
            </a:r>
            <a:r>
              <a:rPr lang="en-US" sz="1800" dirty="0" smtClean="0">
                <a:solidFill>
                  <a:srgbClr val="010101"/>
                </a:solidFill>
                <a:latin typeface="+mn-lt"/>
                <a:sym typeface="Symbol" pitchFamily="18" charset="2"/>
              </a:rPr>
              <a:t> </a:t>
            </a:r>
            <a:r>
              <a:rPr lang="en-US" sz="1800" dirty="0">
                <a:solidFill>
                  <a:srgbClr val="010101"/>
                </a:solidFill>
                <a:latin typeface="+mn-lt"/>
                <a:sym typeface="Symbol" pitchFamily="18" charset="2"/>
              </a:rPr>
              <a:t>“Grape</a:t>
            </a:r>
            <a:r>
              <a:rPr lang="en-US" sz="1800" dirty="0" smtClean="0">
                <a:solidFill>
                  <a:srgbClr val="010101"/>
                </a:solidFill>
                <a:latin typeface="+mn-lt"/>
                <a:sym typeface="Symbol" pitchFamily="18" charset="2"/>
              </a:rPr>
              <a:t>”</a:t>
            </a:r>
            <a:endParaRPr lang="en-US" sz="1800" dirty="0">
              <a:solidFill>
                <a:srgbClr val="010101"/>
              </a:solidFill>
              <a:latin typeface="+mn-lt"/>
            </a:endParaRPr>
          </a:p>
        </p:txBody>
      </p:sp>
      <p:sp>
        <p:nvSpPr>
          <p:cNvPr id="5" name="TextBox 4"/>
          <p:cNvSpPr txBox="1"/>
          <p:nvPr/>
        </p:nvSpPr>
        <p:spPr>
          <a:xfrm>
            <a:off x="5310031" y="3653852"/>
            <a:ext cx="2603500" cy="911019"/>
          </a:xfrm>
          <a:prstGeom prst="rect">
            <a:avLst/>
          </a:prstGeom>
          <a:noFill/>
        </p:spPr>
        <p:txBody>
          <a:bodyPr>
            <a:spAutoFit/>
          </a:bodyPr>
          <a:lstStyle/>
          <a:p>
            <a:pPr fontAlgn="auto">
              <a:spcBef>
                <a:spcPts val="0"/>
              </a:spcBef>
              <a:spcAft>
                <a:spcPts val="0"/>
              </a:spcAft>
              <a:defRPr/>
            </a:pPr>
            <a:r>
              <a:rPr lang="en-US" u="sng" dirty="0">
                <a:solidFill>
                  <a:srgbClr val="010101"/>
                </a:solidFill>
                <a:latin typeface="+mn-lt"/>
              </a:rPr>
              <a:t>“Grape</a:t>
            </a:r>
            <a:r>
              <a:rPr lang="en-US" u="sng" dirty="0" smtClean="0">
                <a:solidFill>
                  <a:srgbClr val="010101"/>
                </a:solidFill>
                <a:latin typeface="+mn-lt"/>
              </a:rPr>
              <a:t>”</a:t>
            </a:r>
            <a:endParaRPr lang="en-US" u="sng" dirty="0">
              <a:solidFill>
                <a:srgbClr val="010101"/>
              </a:solidFill>
              <a:latin typeface="+mn-lt"/>
            </a:endParaRPr>
          </a:p>
          <a:p>
            <a:pPr marL="111125" indent="-111125" fontAlgn="auto">
              <a:spcBef>
                <a:spcPts val="0"/>
              </a:spcBef>
              <a:spcAft>
                <a:spcPts val="0"/>
              </a:spcAft>
              <a:defRPr/>
            </a:pPr>
            <a:r>
              <a:rPr lang="en-US" sz="1800" dirty="0" smtClean="0">
                <a:solidFill>
                  <a:srgbClr val="010101"/>
                </a:solidFill>
                <a:latin typeface="+mn-lt"/>
              </a:rPr>
              <a:t>Network </a:t>
            </a:r>
            <a:r>
              <a:rPr lang="en-US" sz="1800" dirty="0">
                <a:solidFill>
                  <a:srgbClr val="010101"/>
                </a:solidFill>
                <a:latin typeface="+mn-lt"/>
              </a:rPr>
              <a:t>breaks down into clusters</a:t>
            </a:r>
          </a:p>
        </p:txBody>
      </p:sp>
      <p:sp>
        <p:nvSpPr>
          <p:cNvPr id="6" name="TextBox 5"/>
          <p:cNvSpPr txBox="1"/>
          <p:nvPr/>
        </p:nvSpPr>
        <p:spPr>
          <a:xfrm>
            <a:off x="1215869" y="3653852"/>
            <a:ext cx="2552700" cy="911019"/>
          </a:xfrm>
          <a:prstGeom prst="rect">
            <a:avLst/>
          </a:prstGeom>
          <a:noFill/>
        </p:spPr>
        <p:txBody>
          <a:bodyPr>
            <a:spAutoFit/>
          </a:bodyPr>
          <a:lstStyle/>
          <a:p>
            <a:pPr fontAlgn="auto">
              <a:spcBef>
                <a:spcPts val="0"/>
              </a:spcBef>
              <a:spcAft>
                <a:spcPts val="0"/>
              </a:spcAft>
              <a:defRPr/>
            </a:pPr>
            <a:r>
              <a:rPr lang="en-US" u="sng" dirty="0">
                <a:solidFill>
                  <a:srgbClr val="010101"/>
                </a:solidFill>
                <a:latin typeface="+mn-lt"/>
              </a:rPr>
              <a:t>“Onion</a:t>
            </a:r>
            <a:r>
              <a:rPr lang="en-US" u="sng" dirty="0" smtClean="0">
                <a:solidFill>
                  <a:srgbClr val="010101"/>
                </a:solidFill>
                <a:latin typeface="+mn-lt"/>
              </a:rPr>
              <a:t>”</a:t>
            </a:r>
            <a:endParaRPr lang="en-US" u="sng" dirty="0">
              <a:solidFill>
                <a:srgbClr val="010101"/>
              </a:solidFill>
              <a:latin typeface="+mn-lt"/>
            </a:endParaRPr>
          </a:p>
          <a:p>
            <a:pPr marL="173038" indent="-173038" fontAlgn="auto">
              <a:spcBef>
                <a:spcPts val="0"/>
              </a:spcBef>
              <a:spcAft>
                <a:spcPts val="0"/>
              </a:spcAft>
              <a:defRPr/>
            </a:pPr>
            <a:r>
              <a:rPr lang="en-US" sz="1800" dirty="0">
                <a:solidFill>
                  <a:srgbClr val="010101"/>
                </a:solidFill>
                <a:latin typeface="+mn-lt"/>
              </a:rPr>
              <a:t>Network falls apart layer-by-layer </a:t>
            </a:r>
          </a:p>
        </p:txBody>
      </p:sp>
      <p:pic>
        <p:nvPicPr>
          <p:cNvPr id="15366" name="Picture 7" descr="0cd5d140f50ec398.jpg"/>
          <p:cNvPicPr>
            <a:picLocks noChangeAspect="1"/>
          </p:cNvPicPr>
          <p:nvPr/>
        </p:nvPicPr>
        <p:blipFill>
          <a:blip r:embed="rId2" cstate="print"/>
          <a:srcRect/>
          <a:stretch>
            <a:fillRect/>
          </a:stretch>
        </p:blipFill>
        <p:spPr bwMode="auto">
          <a:xfrm>
            <a:off x="1230156" y="917002"/>
            <a:ext cx="2509838" cy="2676525"/>
          </a:xfrm>
          <a:prstGeom prst="rect">
            <a:avLst/>
          </a:prstGeom>
          <a:noFill/>
          <a:ln w="9525">
            <a:noFill/>
            <a:miter lim="800000"/>
            <a:headEnd/>
            <a:tailEnd/>
          </a:ln>
        </p:spPr>
      </p:pic>
      <p:pic>
        <p:nvPicPr>
          <p:cNvPr id="15367" name="Picture 8" descr="sx3815a3.jpg"/>
          <p:cNvPicPr preferRelativeResize="0">
            <a:picLocks/>
          </p:cNvPicPr>
          <p:nvPr/>
        </p:nvPicPr>
        <p:blipFill>
          <a:blip r:embed="rId3" cstate="print"/>
          <a:srcRect r="4281"/>
          <a:stretch>
            <a:fillRect/>
          </a:stretch>
        </p:blipFill>
        <p:spPr bwMode="auto">
          <a:xfrm>
            <a:off x="5281456" y="904302"/>
            <a:ext cx="2538248" cy="2709757"/>
          </a:xfrm>
          <a:prstGeom prst="rect">
            <a:avLst/>
          </a:prstGeom>
          <a:noFill/>
          <a:ln w="9525">
            <a:noFill/>
            <a:miter lim="800000"/>
            <a:headEnd/>
            <a:tailEnd/>
          </a:ln>
        </p:spPr>
      </p:pic>
      <p:sp>
        <p:nvSpPr>
          <p:cNvPr id="8" name="Oval 7"/>
          <p:cNvSpPr/>
          <p:nvPr/>
        </p:nvSpPr>
        <p:spPr bwMode="auto">
          <a:xfrm>
            <a:off x="5202631" y="1558128"/>
            <a:ext cx="731520" cy="640080"/>
          </a:xfrm>
          <a:prstGeom prst="ellipse">
            <a:avLst/>
          </a:prstGeom>
          <a:solidFill>
            <a:schemeClr val="accent2">
              <a:alpha val="5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9" name="Oval 8"/>
          <p:cNvSpPr/>
          <p:nvPr/>
        </p:nvSpPr>
        <p:spPr bwMode="auto">
          <a:xfrm rot="19998726">
            <a:off x="5605634" y="926061"/>
            <a:ext cx="1335809" cy="1005840"/>
          </a:xfrm>
          <a:prstGeom prst="ellipse">
            <a:avLst/>
          </a:prstGeom>
          <a:solidFill>
            <a:schemeClr val="accent2">
              <a:alpha val="5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0" name="Oval 9"/>
          <p:cNvSpPr/>
          <p:nvPr/>
        </p:nvSpPr>
        <p:spPr bwMode="auto">
          <a:xfrm>
            <a:off x="6096008" y="2057367"/>
            <a:ext cx="1676397" cy="1463040"/>
          </a:xfrm>
          <a:prstGeom prst="ellipse">
            <a:avLst/>
          </a:prstGeom>
          <a:solidFill>
            <a:schemeClr val="accent2">
              <a:alpha val="50000"/>
            </a:schemeClr>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95000"/>
              </a:lnSpc>
              <a:spcBef>
                <a:spcPct val="50000"/>
              </a:spcBef>
              <a:spcAft>
                <a:spcPct val="0"/>
              </a:spcAft>
              <a:buClr>
                <a:schemeClr val="accent2"/>
              </a:buClr>
              <a:buSzTx/>
              <a:buFontTx/>
              <a:buNone/>
              <a:tabLst/>
            </a:pPr>
            <a:endParaRPr kumimoji="0" lang="en-US" sz="2000" b="0" i="0" u="none" strike="noStrike" cap="none" normalizeH="0" baseline="0" smtClean="0">
              <a:ln>
                <a:noFill/>
              </a:ln>
              <a:solidFill>
                <a:schemeClr val="tx1"/>
              </a:solidFill>
              <a:effectLst/>
              <a:latin typeface="Arial" charset="0"/>
            </a:endParaRPr>
          </a:p>
        </p:txBody>
      </p:sp>
      <p:sp>
        <p:nvSpPr>
          <p:cNvPr id="11" name="TextBox 10"/>
          <p:cNvSpPr txBox="1"/>
          <p:nvPr/>
        </p:nvSpPr>
        <p:spPr>
          <a:xfrm>
            <a:off x="1968297" y="5654129"/>
            <a:ext cx="5069016" cy="384721"/>
          </a:xfrm>
          <a:prstGeom prst="rect">
            <a:avLst/>
          </a:prstGeom>
          <a:noFill/>
        </p:spPr>
        <p:txBody>
          <a:bodyPr wrap="none" rtlCol="0">
            <a:spAutoFit/>
          </a:bodyPr>
          <a:lstStyle/>
          <a:p>
            <a:r>
              <a:rPr lang="en-US" b="1" i="1" dirty="0" smtClean="0">
                <a:solidFill>
                  <a:schemeClr val="accent2"/>
                </a:solidFill>
              </a:rPr>
              <a:t>What does social network analysis say?</a:t>
            </a:r>
            <a:endParaRPr lang="en-US" dirty="0"/>
          </a:p>
        </p:txBody>
      </p:sp>
    </p:spTree>
  </p:cSld>
  <p:clrMapOvr>
    <a:masterClrMapping/>
  </p:clrMapOvr>
</p:sld>
</file>

<file path=ppt/theme/theme1.xml><?xml version="1.0" encoding="utf-8"?>
<a:theme xmlns:a="http://schemas.openxmlformats.org/drawingml/2006/main" name="CNA_White_No Line">
  <a:themeElements>
    <a:clrScheme name="">
      <a:dk1>
        <a:srgbClr val="4D4D4D"/>
      </a:dk1>
      <a:lt1>
        <a:srgbClr val="FFFFFF"/>
      </a:lt1>
      <a:dk2>
        <a:srgbClr val="4D4D4D"/>
      </a:dk2>
      <a:lt2>
        <a:srgbClr val="A1A1A1"/>
      </a:lt2>
      <a:accent1>
        <a:srgbClr val="8ECCF6"/>
      </a:accent1>
      <a:accent2>
        <a:srgbClr val="F0776A"/>
      </a:accent2>
      <a:accent3>
        <a:srgbClr val="FFFFFF"/>
      </a:accent3>
      <a:accent4>
        <a:srgbClr val="404040"/>
      </a:accent4>
      <a:accent5>
        <a:srgbClr val="C6E2FA"/>
      </a:accent5>
      <a:accent6>
        <a:srgbClr val="D96B5F"/>
      </a:accent6>
      <a:hlink>
        <a:srgbClr val="C6B396"/>
      </a:hlink>
      <a:folHlink>
        <a:srgbClr val="CBE5A9"/>
      </a:folHlink>
    </a:clrScheme>
    <a:fontScheme name="CNA_White_No Line">
      <a:majorFont>
        <a:latin typeface="Arial"/>
        <a:ea typeface="ＭＳ Ｐゴシック"/>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95000"/>
          </a:lnSpc>
          <a:spcBef>
            <a:spcPct val="50000"/>
          </a:spcBef>
          <a:spcAft>
            <a:spcPct val="0"/>
          </a:spcAft>
          <a:buClr>
            <a:schemeClr val="accent2"/>
          </a:buClr>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CNA_White_No Li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A_White_No Li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A_White_No Li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A_White_No Li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A_White_No Li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A_White_No Li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A_White_No Li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A_White_No Li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A_White_No Li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A_White_No Li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A_White_No Li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A_White_No Li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CNA_White_No Line</Template>
  <TotalTime>1127</TotalTime>
  <Words>976</Words>
  <Application>Microsoft Office PowerPoint</Application>
  <PresentationFormat>Letter Paper (8.5x11 in)</PresentationFormat>
  <Paragraphs>194</Paragraphs>
  <Slides>12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CNA_White_No Line</vt:lpstr>
      <vt:lpstr>Equation</vt:lpstr>
      <vt:lpstr>Network Analysis Based Methods for Assessing Coordination in Exercises</vt:lpstr>
      <vt:lpstr>Questions</vt:lpstr>
      <vt:lpstr>Slide 3</vt:lpstr>
      <vt:lpstr>Slide 4</vt:lpstr>
      <vt:lpstr>Slide 5</vt:lpstr>
      <vt:lpstr>Slide 6</vt:lpstr>
      <vt:lpstr>Network Communications: By the Numbers</vt:lpstr>
      <vt:lpstr>Slide 8</vt:lpstr>
      <vt:lpstr>TOPOFF 4: Community Breakdown</vt:lpstr>
      <vt:lpstr>TOPOFF 4: Community Breakdown</vt:lpstr>
      <vt:lpstr>Ongoing Research: Communication vs. Coordination</vt:lpstr>
      <vt:lpstr>Thank You</vt:lpstr>
    </vt:vector>
  </TitlesOfParts>
  <Company>The CNA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Administrator</dc:creator>
  <cp:lastModifiedBy>Technology Center</cp:lastModifiedBy>
  <cp:revision>83</cp:revision>
  <dcterms:created xsi:type="dcterms:W3CDTF">2008-11-13T22:13:02Z</dcterms:created>
  <dcterms:modified xsi:type="dcterms:W3CDTF">2011-11-03T05:43:30Z</dcterms:modified>
</cp:coreProperties>
</file>