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4747200" cy="34747200"/>
  <p:notesSz cx="7010400" cy="9296400"/>
  <p:defaultTextStyle>
    <a:defPPr>
      <a:defRPr lang="en-US"/>
    </a:defPPr>
    <a:lvl1pPr marL="0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1pPr>
    <a:lvl2pPr marL="1667796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2pPr>
    <a:lvl3pPr marL="3335591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3pPr>
    <a:lvl4pPr marL="5003386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4pPr>
    <a:lvl5pPr marL="6671181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5pPr>
    <a:lvl6pPr marL="8338977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6pPr>
    <a:lvl7pPr marL="10006772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7pPr>
    <a:lvl8pPr marL="11674568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8pPr>
    <a:lvl9pPr marL="13342363" algn="l" defTabSz="333559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3462"/>
  </p:normalViewPr>
  <p:slideViewPr>
    <p:cSldViewPr snapToGrid="0" snapToObjects="1">
      <p:cViewPr varScale="1">
        <p:scale>
          <a:sx n="23" d="100"/>
          <a:sy n="23" d="100"/>
        </p:scale>
        <p:origin x="24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040" y="5686639"/>
            <a:ext cx="29535120" cy="12097173"/>
          </a:xfrm>
        </p:spPr>
        <p:txBody>
          <a:bodyPr anchor="b"/>
          <a:lstStyle>
            <a:lvl1pPr algn="ctr">
              <a:defRPr sz="2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18250326"/>
            <a:ext cx="26060400" cy="8389194"/>
          </a:xfrm>
        </p:spPr>
        <p:txBody>
          <a:bodyPr/>
          <a:lstStyle>
            <a:lvl1pPr marL="0" indent="0" algn="ctr">
              <a:buNone/>
              <a:defRPr sz="9120"/>
            </a:lvl1pPr>
            <a:lvl2pPr marL="1737360" indent="0" algn="ctr">
              <a:buNone/>
              <a:defRPr sz="7600"/>
            </a:lvl2pPr>
            <a:lvl3pPr marL="3474720" indent="0" algn="ctr">
              <a:buNone/>
              <a:defRPr sz="6840"/>
            </a:lvl3pPr>
            <a:lvl4pPr marL="5212080" indent="0" algn="ctr">
              <a:buNone/>
              <a:defRPr sz="6080"/>
            </a:lvl4pPr>
            <a:lvl5pPr marL="6949440" indent="0" algn="ctr">
              <a:buNone/>
              <a:defRPr sz="6080"/>
            </a:lvl5pPr>
            <a:lvl6pPr marL="8686800" indent="0" algn="ctr">
              <a:buNone/>
              <a:defRPr sz="6080"/>
            </a:lvl6pPr>
            <a:lvl7pPr marL="10424160" indent="0" algn="ctr">
              <a:buNone/>
              <a:defRPr sz="6080"/>
            </a:lvl7pPr>
            <a:lvl8pPr marL="12161520" indent="0" algn="ctr">
              <a:buNone/>
              <a:defRPr sz="6080"/>
            </a:lvl8pPr>
            <a:lvl9pPr marL="13898880" indent="0" algn="ctr">
              <a:buNone/>
              <a:defRPr sz="60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2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5967" y="1849967"/>
            <a:ext cx="7492365" cy="294466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8872" y="1849967"/>
            <a:ext cx="22042755" cy="2944664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3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774" y="8662680"/>
            <a:ext cx="29969460" cy="14453867"/>
          </a:xfrm>
        </p:spPr>
        <p:txBody>
          <a:bodyPr anchor="b"/>
          <a:lstStyle>
            <a:lvl1pPr>
              <a:defRPr sz="2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774" y="23253287"/>
            <a:ext cx="29969460" cy="7600947"/>
          </a:xfrm>
        </p:spPr>
        <p:txBody>
          <a:bodyPr/>
          <a:lstStyle>
            <a:lvl1pPr marL="0" indent="0">
              <a:buNone/>
              <a:defRPr sz="9120">
                <a:solidFill>
                  <a:schemeClr val="tx1"/>
                </a:solidFill>
              </a:defRPr>
            </a:lvl1pPr>
            <a:lvl2pPr marL="17373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474720" indent="0">
              <a:buNone/>
              <a:defRPr sz="6840">
                <a:solidFill>
                  <a:schemeClr val="tx1">
                    <a:tint val="75000"/>
                  </a:schemeClr>
                </a:solidFill>
              </a:defRPr>
            </a:lvl3pPr>
            <a:lvl4pPr marL="52120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4pPr>
            <a:lvl5pPr marL="694944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5pPr>
            <a:lvl6pPr marL="868680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6pPr>
            <a:lvl7pPr marL="1042416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7pPr>
            <a:lvl8pPr marL="1216152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8pPr>
            <a:lvl9pPr marL="138988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8870" y="9249833"/>
            <a:ext cx="14767560" cy="220467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90770" y="9249833"/>
            <a:ext cx="14767560" cy="220467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1849974"/>
            <a:ext cx="29969460" cy="67161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400" y="8517893"/>
            <a:ext cx="14699692" cy="4174487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400" y="12692380"/>
            <a:ext cx="14699692" cy="18668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590772" y="8517893"/>
            <a:ext cx="14772086" cy="4174487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590772" y="12692380"/>
            <a:ext cx="14772086" cy="18668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2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9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316480"/>
            <a:ext cx="11206876" cy="810768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2086" y="5002961"/>
            <a:ext cx="17590770" cy="24693033"/>
          </a:xfrm>
        </p:spPr>
        <p:txBody>
          <a:bodyPr/>
          <a:lstStyle>
            <a:lvl1pPr>
              <a:defRPr sz="12160"/>
            </a:lvl1pPr>
            <a:lvl2pPr>
              <a:defRPr sz="10640"/>
            </a:lvl2pPr>
            <a:lvl3pPr>
              <a:defRPr sz="912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10424160"/>
            <a:ext cx="11206876" cy="19312046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316480"/>
            <a:ext cx="11206876" cy="810768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772086" y="5002961"/>
            <a:ext cx="17590770" cy="24693033"/>
          </a:xfrm>
        </p:spPr>
        <p:txBody>
          <a:bodyPr anchor="t"/>
          <a:lstStyle>
            <a:lvl1pPr marL="0" indent="0">
              <a:buNone/>
              <a:defRPr sz="12160"/>
            </a:lvl1pPr>
            <a:lvl2pPr marL="1737360" indent="0">
              <a:buNone/>
              <a:defRPr sz="10640"/>
            </a:lvl2pPr>
            <a:lvl3pPr marL="3474720" indent="0">
              <a:buNone/>
              <a:defRPr sz="9120"/>
            </a:lvl3pPr>
            <a:lvl4pPr marL="5212080" indent="0">
              <a:buNone/>
              <a:defRPr sz="7600"/>
            </a:lvl4pPr>
            <a:lvl5pPr marL="6949440" indent="0">
              <a:buNone/>
              <a:defRPr sz="7600"/>
            </a:lvl5pPr>
            <a:lvl6pPr marL="8686800" indent="0">
              <a:buNone/>
              <a:defRPr sz="7600"/>
            </a:lvl6pPr>
            <a:lvl7pPr marL="10424160" indent="0">
              <a:buNone/>
              <a:defRPr sz="7600"/>
            </a:lvl7pPr>
            <a:lvl8pPr marL="12161520" indent="0">
              <a:buNone/>
              <a:defRPr sz="7600"/>
            </a:lvl8pPr>
            <a:lvl9pPr marL="13898880" indent="0">
              <a:buNone/>
              <a:defRPr sz="7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10424160"/>
            <a:ext cx="11206876" cy="19312046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6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8870" y="1849974"/>
            <a:ext cx="29969460" cy="6716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870" y="9249833"/>
            <a:ext cx="29969460" cy="22046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8870" y="32205514"/>
            <a:ext cx="7818120" cy="1849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9DE48-7CBC-6D49-8315-116B7BD645F0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0010" y="32205514"/>
            <a:ext cx="11727180" cy="1849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40210" y="32205514"/>
            <a:ext cx="7818120" cy="1849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CE3A-6C1B-C743-BC4A-5D86C8F1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74720" rtl="0" eaLnBrk="1" latinLnBrk="0" hangingPunct="1">
        <a:lnSpc>
          <a:spcPct val="90000"/>
        </a:lnSpc>
        <a:spcBef>
          <a:spcPct val="0"/>
        </a:spcBef>
        <a:buNone/>
        <a:defRPr sz="16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8680" indent="-868680" algn="l" defTabSz="3474720" rtl="0" eaLnBrk="1" latinLnBrk="0" hangingPunct="1">
        <a:lnSpc>
          <a:spcPct val="90000"/>
        </a:lnSpc>
        <a:spcBef>
          <a:spcPts val="3800"/>
        </a:spcBef>
        <a:buFont typeface="Arial" panose="020B0604020202020204" pitchFamily="34" charset="0"/>
        <a:buChar char="•"/>
        <a:defRPr sz="10640" kern="1200">
          <a:solidFill>
            <a:schemeClr val="tx1"/>
          </a:solidFill>
          <a:latin typeface="+mn-lt"/>
          <a:ea typeface="+mn-ea"/>
          <a:cs typeface="+mn-cs"/>
        </a:defRPr>
      </a:lvl1pPr>
      <a:lvl2pPr marL="26060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2pPr>
      <a:lvl3pPr marL="43434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60807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955548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12928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47675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2pPr>
      <a:lvl3pPr marL="34747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3pPr>
      <a:lvl4pPr marL="52120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694944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868680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04241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38988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8070639" y="5525295"/>
            <a:ext cx="17698421" cy="12801600"/>
            <a:chOff x="12237025" y="10227045"/>
            <a:chExt cx="10058770" cy="75865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37028" y="10227045"/>
              <a:ext cx="9817912" cy="7586565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 flipH="1">
              <a:off x="12237025" y="10424869"/>
              <a:ext cx="10058770" cy="12094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237025" y="16996777"/>
              <a:ext cx="10058770" cy="604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58339" y="7728550"/>
            <a:ext cx="8500363" cy="9646030"/>
            <a:chOff x="1866899" y="7728550"/>
            <a:chExt cx="8500363" cy="9646030"/>
          </a:xfrm>
        </p:grpSpPr>
        <p:sp>
          <p:nvSpPr>
            <p:cNvPr id="24" name="Rectangle 23"/>
            <p:cNvSpPr/>
            <p:nvPr/>
          </p:nvSpPr>
          <p:spPr>
            <a:xfrm>
              <a:off x="1866899" y="7728550"/>
              <a:ext cx="8316191" cy="9620259"/>
            </a:xfrm>
            <a:prstGeom prst="rect">
              <a:avLst/>
            </a:prstGeom>
            <a:solidFill>
              <a:srgbClr val="0070C0">
                <a:alpha val="34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>
              <a:spLocks/>
            </p:cNvSpPr>
            <p:nvPr/>
          </p:nvSpPr>
          <p:spPr>
            <a:xfrm>
              <a:off x="2068664" y="7987395"/>
              <a:ext cx="8298598" cy="938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b="1" u="sng" dirty="0" smtClean="0">
                  <a:latin typeface="Times New Roman" charset="0"/>
                  <a:ea typeface="Times New Roman" charset="0"/>
                  <a:cs typeface="Times New Roman" charset="0"/>
                </a:rPr>
                <a:t>Inclusion</a:t>
              </a:r>
              <a:r>
                <a:rPr lang="en-US" sz="5000" b="1" dirty="0" smtClean="0">
                  <a:latin typeface="Times New Roman" charset="0"/>
                  <a:ea typeface="Times New Roman" charset="0"/>
                  <a:cs typeface="Times New Roman" charset="0"/>
                </a:rPr>
                <a:t> is possible through </a:t>
              </a:r>
              <a:r>
                <a:rPr lang="en-US" sz="5000" b="1" i="1" dirty="0" smtClean="0">
                  <a:latin typeface="Times New Roman" charset="0"/>
                  <a:ea typeface="Times New Roman" charset="0"/>
                  <a:cs typeface="Times New Roman" charset="0"/>
                </a:rPr>
                <a:t>Sharing Identity</a:t>
              </a:r>
            </a:p>
            <a:p>
              <a:r>
                <a:rPr lang="en-US" sz="2400" b="1" i="1" dirty="0" smtClean="0"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endParaRPr lang="en-US" sz="3200" b="1" i="1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This is how you see and explore: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How boundaries are formed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Who 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is 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inside, 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who is out, and 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why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How 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shifts in similarities 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or differences may shift boundaries</a:t>
              </a:r>
            </a:p>
            <a:p>
              <a:pPr marL="394838" lvl="1"/>
              <a:endParaRPr lang="en-US" sz="32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People may be included based on shared identity through combinations of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Goals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Interests/affinities 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Location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Ideas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Principles 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Demographics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What else?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585298" y="17554254"/>
            <a:ext cx="15575211" cy="6359087"/>
            <a:chOff x="9585298" y="17554254"/>
            <a:chExt cx="15575211" cy="6359087"/>
          </a:xfrm>
        </p:grpSpPr>
        <p:sp>
          <p:nvSpPr>
            <p:cNvPr id="22" name="Rectangle 21"/>
            <p:cNvSpPr/>
            <p:nvPr/>
          </p:nvSpPr>
          <p:spPr>
            <a:xfrm>
              <a:off x="9585298" y="17554254"/>
              <a:ext cx="15575211" cy="5907361"/>
            </a:xfrm>
            <a:prstGeom prst="rect">
              <a:avLst/>
            </a:prstGeom>
            <a:solidFill>
              <a:srgbClr val="FF0000">
                <a:alpha val="34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85298" y="17696254"/>
              <a:ext cx="15575211" cy="621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b="1" u="sng" dirty="0">
                  <a:latin typeface="Times New Roman" charset="0"/>
                  <a:ea typeface="Times New Roman" charset="0"/>
                  <a:cs typeface="Times New Roman" charset="0"/>
                </a:rPr>
                <a:t>Diversity</a:t>
              </a:r>
              <a:r>
                <a:rPr lang="en-US" sz="5000" b="1" dirty="0">
                  <a:latin typeface="Times New Roman" charset="0"/>
                  <a:ea typeface="Times New Roman" charset="0"/>
                  <a:cs typeface="Times New Roman" charset="0"/>
                </a:rPr>
                <a:t> is </a:t>
              </a:r>
              <a:r>
                <a:rPr lang="en-US" sz="5000" b="1" dirty="0" smtClean="0">
                  <a:latin typeface="Times New Roman" charset="0"/>
                  <a:ea typeface="Times New Roman" charset="0"/>
                  <a:cs typeface="Times New Roman" charset="0"/>
                </a:rPr>
                <a:t>engaged </a:t>
              </a:r>
              <a:r>
                <a:rPr lang="en-US" sz="5000" b="1" dirty="0" smtClean="0">
                  <a:latin typeface="Times New Roman" charset="0"/>
                  <a:ea typeface="Times New Roman" charset="0"/>
                  <a:cs typeface="Times New Roman" charset="0"/>
                </a:rPr>
                <a:t>by </a:t>
              </a:r>
              <a:r>
                <a:rPr lang="en-US" sz="5000" b="1" i="1" dirty="0">
                  <a:latin typeface="Times New Roman" charset="0"/>
                  <a:ea typeface="Times New Roman" charset="0"/>
                  <a:cs typeface="Times New Roman" charset="0"/>
                </a:rPr>
                <a:t>Sharing Power </a:t>
              </a:r>
              <a:r>
                <a:rPr lang="en-US" sz="5000" b="1" dirty="0" smtClean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endParaRPr lang="en-US" sz="5000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2800" dirty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800" dirty="0" smtClean="0">
                  <a:latin typeface="Times New Roman" charset="0"/>
                  <a:ea typeface="Times New Roman" charset="0"/>
                  <a:cs typeface="Times New Roman" charset="0"/>
                </a:rPr>
                <a:t>haring </a:t>
              </a:r>
              <a:r>
                <a:rPr lang="en-US" sz="2800" dirty="0">
                  <a:latin typeface="Times New Roman" charset="0"/>
                  <a:ea typeface="Times New Roman" charset="0"/>
                  <a:cs typeface="Times New Roman" charset="0"/>
                </a:rPr>
                <a:t>power -</a:t>
              </a:r>
              <a:r>
                <a:rPr lang="en-US" sz="2800" dirty="0" smtClean="0">
                  <a:latin typeface="Times New Roman" charset="0"/>
                  <a:ea typeface="Times New Roman" charset="0"/>
                  <a:cs typeface="Times New Roman" charset="0"/>
                </a:rPr>
                <a:t> the ability to influence and the willingness </a:t>
              </a:r>
              <a:r>
                <a:rPr lang="en-US" sz="2800" dirty="0">
                  <a:latin typeface="Times New Roman" charset="0"/>
                  <a:ea typeface="Times New Roman" charset="0"/>
                  <a:cs typeface="Times New Roman" charset="0"/>
                </a:rPr>
                <a:t>to be </a:t>
              </a:r>
              <a:r>
                <a:rPr lang="en-US" sz="2800" dirty="0" smtClean="0">
                  <a:latin typeface="Times New Roman" charset="0"/>
                  <a:ea typeface="Times New Roman" charset="0"/>
                  <a:cs typeface="Times New Roman" charset="0"/>
                </a:rPr>
                <a:t>influenced. </a:t>
              </a:r>
            </a:p>
            <a:p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This is how you see and explore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How 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decisions are made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How bias, prejudice, and/or privilege show up 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in patterns of influencing</a:t>
              </a:r>
            </a:p>
            <a:p>
              <a:pPr marL="394838" lvl="1"/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Diversity is evident in 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The ways data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, agreements, and stories 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show up in patterns of decision making over time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T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he ways people of different backgrounds or group memberships or identities are involved in open inquiry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394838" lvl="1"/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367949" y="7462485"/>
            <a:ext cx="9096896" cy="10265413"/>
            <a:chOff x="23505109" y="7462485"/>
            <a:chExt cx="9096896" cy="10265413"/>
          </a:xfrm>
        </p:grpSpPr>
        <p:sp>
          <p:nvSpPr>
            <p:cNvPr id="23" name="Rectangle 22"/>
            <p:cNvSpPr/>
            <p:nvPr/>
          </p:nvSpPr>
          <p:spPr>
            <a:xfrm>
              <a:off x="23505109" y="7462485"/>
              <a:ext cx="8956090" cy="9931642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3645872" y="7662194"/>
              <a:ext cx="8956133" cy="10065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b="1" u="sng" dirty="0">
                  <a:latin typeface="Times New Roman" charset="0"/>
                  <a:ea typeface="Times New Roman" charset="0"/>
                  <a:cs typeface="Times New Roman" charset="0"/>
                </a:rPr>
                <a:t>Equity</a:t>
              </a:r>
              <a:r>
                <a:rPr lang="en-US" sz="5000" b="1" dirty="0">
                  <a:latin typeface="Times New Roman" charset="0"/>
                  <a:ea typeface="Times New Roman" charset="0"/>
                  <a:cs typeface="Times New Roman" charset="0"/>
                </a:rPr>
                <a:t> is </a:t>
              </a:r>
              <a:r>
                <a:rPr lang="en-US" sz="5000" b="1" dirty="0" smtClean="0">
                  <a:latin typeface="Times New Roman" charset="0"/>
                  <a:ea typeface="Times New Roman" charset="0"/>
                  <a:cs typeface="Times New Roman" charset="0"/>
                </a:rPr>
                <a:t>possible </a:t>
              </a:r>
              <a:r>
                <a:rPr lang="en-US" sz="5000" b="1" smtClean="0">
                  <a:latin typeface="Times New Roman" charset="0"/>
                  <a:ea typeface="Times New Roman" charset="0"/>
                  <a:cs typeface="Times New Roman" charset="0"/>
                </a:rPr>
                <a:t>via </a:t>
              </a:r>
              <a:endParaRPr lang="en-US" sz="5000" b="1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r>
                <a:rPr lang="en-US" sz="5000" b="1" i="1" smtClean="0">
                  <a:latin typeface="Times New Roman" charset="0"/>
                  <a:ea typeface="Times New Roman" charset="0"/>
                  <a:cs typeface="Times New Roman" charset="0"/>
                </a:rPr>
                <a:t>Sharing </a:t>
              </a:r>
              <a:r>
                <a:rPr lang="en-US" sz="5000" b="1" i="1" dirty="0">
                  <a:latin typeface="Times New Roman" charset="0"/>
                  <a:ea typeface="Times New Roman" charset="0"/>
                  <a:cs typeface="Times New Roman" charset="0"/>
                </a:rPr>
                <a:t>Voice </a:t>
              </a:r>
              <a:endParaRPr lang="en-US" sz="5000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endParaRPr lang="en-US" sz="24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This is how you see and explore: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Information flows - who speaks and who listens, who acts and 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w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ho observes,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 w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ho gives and who receives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H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ow </a:t>
              </a: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inquiry and truth inform choices of 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engagement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>
                  <a:latin typeface="Times New Roman" charset="0"/>
                  <a:ea typeface="Times New Roman" charset="0"/>
                  <a:cs typeface="Times New Roman" charset="0"/>
                </a:rPr>
                <a:t>H</a:t>
              </a: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ow individuals and groups participate, prosper, and reach their full potential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indent="-1272958"/>
              <a:endParaRPr lang="en-US" sz="32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Equity may be evident through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Information flows that are effective regardless of hierarchy or group membership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Engagement that involves open inquiry and complex truth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Feedback from individuals </a:t>
              </a:r>
            </a:p>
            <a:p>
              <a:pPr marL="641612" lvl="1" indent="-246774">
                <a:buFont typeface="Arial" charset="0"/>
                <a:buChar char="•"/>
              </a:pPr>
              <a:r>
                <a:rPr lang="en-US" sz="3200" dirty="0" smtClean="0">
                  <a:latin typeface="Times New Roman" charset="0"/>
                  <a:ea typeface="Times New Roman" charset="0"/>
                  <a:cs typeface="Times New Roman" charset="0"/>
                </a:rPr>
                <a:t>What else?</a:t>
              </a:r>
              <a:endParaRPr lang="en-US" sz="3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marL="246774" indent="-246774">
                <a:buFont typeface="Arial" charset="0"/>
                <a:buChar char="•"/>
              </a:pPr>
              <a:endParaRPr lang="en-US" sz="1209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85654" y="1085850"/>
            <a:ext cx="319758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latin typeface="Verdana" panose="020B0604030504040204" pitchFamily="34" charset="0"/>
                <a:ea typeface="Verdana" panose="020B0604030504040204" pitchFamily="34" charset="0"/>
              </a:rPr>
              <a:t>Seeing Patterns and Setting Conditions </a:t>
            </a:r>
            <a:r>
              <a:rPr lang="en-US" sz="6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for </a:t>
            </a:r>
            <a:r>
              <a:rPr lang="en-US" sz="6400" b="1" dirty="0">
                <a:latin typeface="Verdana" panose="020B0604030504040204" pitchFamily="34" charset="0"/>
                <a:ea typeface="Verdana" panose="020B0604030504040204" pitchFamily="34" charset="0"/>
              </a:rPr>
              <a:t>Speaking Truth to Power: </a:t>
            </a:r>
            <a:endParaRPr lang="en-US" sz="6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6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6400" b="1" dirty="0">
                <a:latin typeface="Verdana" panose="020B0604030504040204" pitchFamily="34" charset="0"/>
                <a:ea typeface="Verdana" panose="020B0604030504040204" pitchFamily="34" charset="0"/>
              </a:rPr>
              <a:t>Human Systems Dynamics Model of </a:t>
            </a:r>
            <a:r>
              <a:rPr lang="en-US" sz="6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Generative </a:t>
            </a:r>
            <a:r>
              <a:rPr lang="en-US" sz="6400" b="1" dirty="0">
                <a:latin typeface="Verdana" panose="020B0604030504040204" pitchFamily="34" charset="0"/>
                <a:ea typeface="Verdana" panose="020B0604030504040204" pitchFamily="34" charset="0"/>
              </a:rPr>
              <a:t>Engagement</a:t>
            </a:r>
            <a:endParaRPr lang="en-US" sz="6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39791" y="3460052"/>
            <a:ext cx="1413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Verdana" panose="020B0604030504040204" pitchFamily="34" charset="0"/>
                <a:ea typeface="Verdana" panose="020B0604030504040204" pitchFamily="34" charset="0"/>
              </a:rPr>
              <a:t>Allison Titcomb &amp; Mary Nations</a:t>
            </a:r>
            <a:endParaRPr lang="en-US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8269" y="4478646"/>
            <a:ext cx="282976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u="sng" dirty="0" smtClean="0">
                <a:latin typeface="Times New Roman" charset="0"/>
                <a:ea typeface="Times New Roman" charset="0"/>
                <a:cs typeface="Times New Roman" charset="0"/>
              </a:rPr>
              <a:t>Generative </a:t>
            </a:r>
            <a:r>
              <a:rPr lang="en-US" sz="5000" b="1" i="1" u="sng" dirty="0" smtClean="0">
                <a:latin typeface="Times New Roman" charset="0"/>
                <a:ea typeface="Times New Roman" charset="0"/>
                <a:cs typeface="Times New Roman" charset="0"/>
              </a:rPr>
              <a:t>Engagement</a:t>
            </a:r>
            <a:r>
              <a:rPr lang="en-US" sz="5400" b="1" i="1" u="sng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685800" indent="-685800">
              <a:buFont typeface="Arial" charset="0"/>
              <a:buChar char="•"/>
            </a:pPr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Is </a:t>
            </a:r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created when </a:t>
            </a:r>
            <a:r>
              <a:rPr lang="en-US" sz="5400" b="1" u="sng" dirty="0">
                <a:latin typeface="Times New Roman" charset="0"/>
                <a:ea typeface="Times New Roman" charset="0"/>
                <a:cs typeface="Times New Roman" charset="0"/>
              </a:rPr>
              <a:t>Inclusion, Diversity, and Equity</a:t>
            </a:r>
            <a:r>
              <a:rPr lang="en-US" sz="54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are integral parts of human systems.</a:t>
            </a:r>
          </a:p>
          <a:p>
            <a:pPr marL="685800" indent="-685800">
              <a:buFont typeface="Arial" charset="0"/>
              <a:buChar char="•"/>
            </a:pPr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Is a pattern that can be actively created by </a:t>
            </a:r>
            <a:r>
              <a:rPr lang="en-US" sz="5400" b="1" i="1" dirty="0">
                <a:latin typeface="Times New Roman" charset="0"/>
                <a:ea typeface="Times New Roman" charset="0"/>
                <a:cs typeface="Times New Roman" charset="0"/>
              </a:rPr>
              <a:t>Sharing Identity, Power, and Voice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63588" y="24582766"/>
            <a:ext cx="92566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In  our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FEEDBACK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 to Clients</a:t>
            </a: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e.g.,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Share as a framework for exploring and explaining observed patterns of diversity, equity &amp; inclusion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0633" y="23584871"/>
            <a:ext cx="19129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Times New Roman" charset="0"/>
                <a:ea typeface="Times New Roman" charset="0"/>
                <a:cs typeface="Times New Roman" charset="0"/>
              </a:rPr>
              <a:t>So what </a:t>
            </a:r>
            <a:r>
              <a:rPr lang="en-US" sz="5400" b="1" dirty="0" smtClean="0">
                <a:latin typeface="Times New Roman" charset="0"/>
                <a:ea typeface="Times New Roman" charset="0"/>
                <a:cs typeface="Times New Roman" charset="0"/>
              </a:rPr>
              <a:t>could</a:t>
            </a:r>
            <a:r>
              <a:rPr lang="en-US" sz="5000" b="1" dirty="0" smtClean="0">
                <a:latin typeface="Times New Roman" charset="0"/>
                <a:ea typeface="Times New Roman" charset="0"/>
                <a:cs typeface="Times New Roman" charset="0"/>
              </a:rPr>
              <a:t> this mean for Evaluators?</a:t>
            </a:r>
            <a:endParaRPr lang="en-US" sz="50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21190" y="24683727"/>
            <a:ext cx="84391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Understanding Our Own 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ROLE</a:t>
            </a:r>
            <a:endParaRPr lang="en-US" sz="4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e.g.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How do we share identity, voice and power with our clients and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evaluands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5420" y="24713647"/>
            <a:ext cx="84391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In our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 DESIGN</a:t>
            </a: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e.g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., Introduce at the beginning as a way to frame questions.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30633" y="26808361"/>
            <a:ext cx="191297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Times New Roman" charset="0"/>
                <a:ea typeface="Times New Roman" charset="0"/>
                <a:cs typeface="Times New Roman" charset="0"/>
              </a:rPr>
              <a:t>Now</a:t>
            </a:r>
            <a:r>
              <a:rPr lang="en-US" sz="5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5000" b="1" dirty="0" smtClean="0">
                <a:latin typeface="Times New Roman" charset="0"/>
                <a:ea typeface="Times New Roman" charset="0"/>
                <a:cs typeface="Times New Roman" charset="0"/>
              </a:rPr>
              <a:t>how </a:t>
            </a:r>
            <a:r>
              <a:rPr lang="en-US" sz="5000" b="1" dirty="0">
                <a:latin typeface="Times New Roman" charset="0"/>
                <a:ea typeface="Times New Roman" charset="0"/>
                <a:cs typeface="Times New Roman" charset="0"/>
              </a:rPr>
              <a:t>might you use this in your work? What are your questions? (Post your ideas below)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28800" y="4572362"/>
            <a:ext cx="30632400" cy="190016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28800" y="23779425"/>
            <a:ext cx="30632400" cy="2914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66900" y="26903625"/>
            <a:ext cx="30632400" cy="67985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5298</TotalTime>
  <Words>371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Nations</dc:creator>
  <cp:lastModifiedBy>Allie</cp:lastModifiedBy>
  <cp:revision>57</cp:revision>
  <cp:lastPrinted>2018-10-16T14:36:40Z</cp:lastPrinted>
  <dcterms:created xsi:type="dcterms:W3CDTF">2018-09-28T14:31:49Z</dcterms:created>
  <dcterms:modified xsi:type="dcterms:W3CDTF">2018-10-22T14:56:57Z</dcterms:modified>
</cp:coreProperties>
</file>