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2918400" cy="21945600"/>
  <p:notesSz cx="6858000" cy="9144000"/>
  <p:defaultTextStyle>
    <a:defPPr>
      <a:defRPr lang="en-US"/>
    </a:defPPr>
    <a:lvl1pPr marL="0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1pPr>
    <a:lvl2pPr marL="1316736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2pPr>
    <a:lvl3pPr marL="2633472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3pPr>
    <a:lvl4pPr marL="3950208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4pPr>
    <a:lvl5pPr marL="5266944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5pPr>
    <a:lvl6pPr marL="6583680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6pPr>
    <a:lvl7pPr marL="7900416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7pPr>
    <a:lvl8pPr marL="9217152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8pPr>
    <a:lvl9pPr marL="10533888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EB9D7"/>
    <a:srgbClr val="798CBD"/>
    <a:srgbClr val="4B63A6"/>
    <a:srgbClr val="003EA3"/>
    <a:srgbClr val="641B78"/>
    <a:srgbClr val="91918A"/>
    <a:srgbClr val="E07E40"/>
    <a:srgbClr val="2341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676" autoAdjust="0"/>
    <p:restoredTop sz="95501" autoAdjust="0"/>
  </p:normalViewPr>
  <p:slideViewPr>
    <p:cSldViewPr snapToGrid="0">
      <p:cViewPr>
        <p:scale>
          <a:sx n="40" d="100"/>
          <a:sy n="40" d="100"/>
        </p:scale>
        <p:origin x="30" y="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09661974304355"/>
          <c:y val="8.9620929002827504E-2"/>
          <c:w val="0.64895472613084215"/>
          <c:h val="0.87611549122117949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rgbClr val="003EA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rgbClr val="91918A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rgbClr val="641B78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rgbClr val="E07E40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0.18237694963116299"/>
                  <c:y val="0.15099615071361353"/>
                </c:manualLayout>
              </c:layout>
              <c:tx>
                <c:rich>
                  <a:bodyPr/>
                  <a:lstStyle/>
                  <a:p>
                    <a:fld id="{E8A65F29-0835-4605-A47A-559DF64BBA1D}" type="CATEGORYNAME">
                      <a:rPr lang="en-US" b="1">
                        <a:solidFill>
                          <a:schemeClr val="tx1"/>
                        </a:solidFill>
                      </a:rPr>
                      <a:pPr/>
                      <a:t>[CATEGORY NAME]</a:t>
                    </a:fld>
                    <a:r>
                      <a:rPr lang="en-US" b="1" baseline="0" dirty="0">
                        <a:solidFill>
                          <a:schemeClr val="tx1"/>
                        </a:solidFill>
                      </a:rPr>
                      <a:t>
</a:t>
                    </a:r>
                    <a:fld id="{653DFA37-2F05-422A-AF95-CECDA9EED4BD}" type="PERCENTAGE">
                      <a:rPr lang="en-US" b="1" baseline="0">
                        <a:solidFill>
                          <a:schemeClr val="tx1"/>
                        </a:solidFill>
                      </a:rPr>
                      <a:pPr/>
                      <a:t>[PERCENTAGE]</a:t>
                    </a:fld>
                    <a:endParaRPr lang="en-US" b="1" baseline="0" dirty="0">
                      <a:solidFill>
                        <a:schemeClr val="tx1"/>
                      </a:solidFill>
                    </a:endParaRP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7313424167514666"/>
                      <c:h val="0.28995358367405788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3"/>
              <c:layout>
                <c:manualLayout>
                  <c:x val="-0.20839519140835325"/>
                  <c:y val="-0.1312720426081119"/>
                </c:manualLayout>
              </c:layout>
              <c:tx>
                <c:rich>
                  <a:bodyPr/>
                  <a:lstStyle/>
                  <a:p>
                    <a:fld id="{F45295BE-461D-4F84-9242-4ECAFCCF00DD}" type="CATEGORYNAME">
                      <a:rPr lang="en-US" b="1">
                        <a:solidFill>
                          <a:schemeClr val="bg1"/>
                        </a:solidFill>
                      </a:rPr>
                      <a:pPr/>
                      <a:t>[CATEGORY NAME]</a:t>
                    </a:fld>
                    <a:r>
                      <a:rPr lang="en-US" b="1" baseline="0" dirty="0">
                        <a:solidFill>
                          <a:schemeClr val="bg1"/>
                        </a:solidFill>
                      </a:rPr>
                      <a:t>
</a:t>
                    </a:r>
                    <a:fld id="{D04B0654-2B93-4747-A1F8-745753BF8248}" type="PERCENTAGE">
                      <a:rPr lang="en-US" b="1" baseline="0">
                        <a:solidFill>
                          <a:schemeClr val="bg1"/>
                        </a:solidFill>
                      </a:rPr>
                      <a:pPr/>
                      <a:t>[PERCENTAGE]</a:t>
                    </a:fld>
                    <a:endParaRPr lang="en-US" b="1" baseline="0" dirty="0">
                      <a:solidFill>
                        <a:schemeClr val="bg1"/>
                      </a:solidFill>
                    </a:endParaRP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46282310949772243"/>
                      <c:h val="0.28995358102676266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4"/>
              <c:layout>
                <c:manualLayout>
                  <c:x val="0.24481827550578977"/>
                  <c:y val="0.23199993369794436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4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F560A0E1-7518-431D-A163-F5AFBE6BFCD9}" type="CATEGORYNAME">
                      <a:rPr lang="en-US" sz="1400" b="1">
                        <a:solidFill>
                          <a:schemeClr val="tx1"/>
                        </a:solidFill>
                      </a:rPr>
                      <a:pPr>
                        <a:defRPr sz="1400"/>
                      </a:pPr>
                      <a:t>[CATEGORY NAME]</a:t>
                    </a:fld>
                    <a:r>
                      <a:rPr lang="en-US" sz="1400" b="1" baseline="0" dirty="0">
                        <a:solidFill>
                          <a:schemeClr val="tx1"/>
                        </a:solidFill>
                      </a:rPr>
                      <a:t>
</a:t>
                    </a:r>
                    <a:fld id="{9B9D2378-083D-4D90-8B3A-B5F20A50FCED}" type="PERCENTAGE">
                      <a:rPr lang="en-US" sz="1400" b="1" baseline="0">
                        <a:solidFill>
                          <a:schemeClr val="tx1"/>
                        </a:solidFill>
                      </a:rPr>
                      <a:pPr>
                        <a:defRPr sz="1400"/>
                      </a:pPr>
                      <a:t>[PERCENTAGE]</a:t>
                    </a:fld>
                    <a:endParaRPr lang="en-US" sz="1400" b="1" baseline="0" dirty="0">
                      <a:solidFill>
                        <a:schemeClr val="tx1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3574470376375282"/>
                      <c:h val="0.28397886169918607"/>
                    </c:manualLayout>
                  </c15:layout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Does not meet expectations</c:v>
                </c:pt>
                <c:pt idx="1">
                  <c:v>Meets some expectations</c:v>
                </c:pt>
                <c:pt idx="2">
                  <c:v>Meets expectations</c:v>
                </c:pt>
                <c:pt idx="3">
                  <c:v>Exceeds expectations</c:v>
                </c:pt>
                <c:pt idx="4">
                  <c:v>Far exceeds expectations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19</c:v>
                </c:pt>
                <c:pt idx="3">
                  <c:v>54</c:v>
                </c:pt>
                <c:pt idx="4">
                  <c:v>27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880" y="3591562"/>
            <a:ext cx="27980640" cy="7640320"/>
          </a:xfrm>
        </p:spPr>
        <p:txBody>
          <a:bodyPr anchor="b"/>
          <a:lstStyle>
            <a:lvl1pPr algn="ctr">
              <a:defRPr sz="19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0" y="11526522"/>
            <a:ext cx="24688800" cy="5298438"/>
          </a:xfrm>
        </p:spPr>
        <p:txBody>
          <a:bodyPr/>
          <a:lstStyle>
            <a:lvl1pPr marL="0" indent="0" algn="ctr">
              <a:buNone/>
              <a:defRPr sz="7680"/>
            </a:lvl1pPr>
            <a:lvl2pPr marL="1463040" indent="0" algn="ctr">
              <a:buNone/>
              <a:defRPr sz="6400"/>
            </a:lvl2pPr>
            <a:lvl3pPr marL="2926080" indent="0" algn="ctr">
              <a:buNone/>
              <a:defRPr sz="5760"/>
            </a:lvl3pPr>
            <a:lvl4pPr marL="4389120" indent="0" algn="ctr">
              <a:buNone/>
              <a:defRPr sz="5120"/>
            </a:lvl4pPr>
            <a:lvl5pPr marL="5852160" indent="0" algn="ctr">
              <a:buNone/>
              <a:defRPr sz="5120"/>
            </a:lvl5pPr>
            <a:lvl6pPr marL="7315200" indent="0" algn="ctr">
              <a:buNone/>
              <a:defRPr sz="5120"/>
            </a:lvl6pPr>
            <a:lvl7pPr marL="8778240" indent="0" algn="ctr">
              <a:buNone/>
              <a:defRPr sz="5120"/>
            </a:lvl7pPr>
            <a:lvl8pPr marL="10241280" indent="0" algn="ctr">
              <a:buNone/>
              <a:defRPr sz="5120"/>
            </a:lvl8pPr>
            <a:lvl9pPr marL="11704320" indent="0" algn="ctr">
              <a:buNone/>
              <a:defRPr sz="512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5501D-FF0B-4A97-A909-854F7E68A18C}" type="datetimeFigureOut">
              <a:rPr lang="en-US" smtClean="0"/>
              <a:t>1/24/2017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5B27E-FE0D-4A8E-B7DC-5474BFAE0B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144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5501D-FF0B-4A97-A909-854F7E68A18C}" type="datetimeFigureOut">
              <a:rPr lang="en-US" smtClean="0"/>
              <a:t>1/24/2017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5B27E-FE0D-4A8E-B7DC-5474BFAE0B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780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557232" y="1168400"/>
            <a:ext cx="7098030" cy="1859788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63142" y="1168400"/>
            <a:ext cx="20882610" cy="1859788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5501D-FF0B-4A97-A909-854F7E68A18C}" type="datetimeFigureOut">
              <a:rPr lang="en-US" smtClean="0"/>
              <a:t>1/24/2017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5B27E-FE0D-4A8E-B7DC-5474BFAE0B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840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5501D-FF0B-4A97-A909-854F7E68A18C}" type="datetimeFigureOut">
              <a:rPr lang="en-US" smtClean="0"/>
              <a:t>1/24/2017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5B27E-FE0D-4A8E-B7DC-5474BFAE0B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657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5997" y="5471167"/>
            <a:ext cx="28392120" cy="9128758"/>
          </a:xfrm>
        </p:spPr>
        <p:txBody>
          <a:bodyPr anchor="b"/>
          <a:lstStyle>
            <a:lvl1pPr>
              <a:defRPr sz="19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45997" y="14686287"/>
            <a:ext cx="28392120" cy="4800598"/>
          </a:xfrm>
        </p:spPr>
        <p:txBody>
          <a:bodyPr/>
          <a:lstStyle>
            <a:lvl1pPr marL="0" indent="0">
              <a:buNone/>
              <a:defRPr sz="7680">
                <a:solidFill>
                  <a:schemeClr val="tx1"/>
                </a:solidFill>
              </a:defRPr>
            </a:lvl1pPr>
            <a:lvl2pPr marL="146304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2pPr>
            <a:lvl3pPr marL="292608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3pPr>
            <a:lvl4pPr marL="438912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4pPr>
            <a:lvl5pPr marL="585216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5pPr>
            <a:lvl6pPr marL="731520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6pPr>
            <a:lvl7pPr marL="877824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7pPr>
            <a:lvl8pPr marL="1024128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8pPr>
            <a:lvl9pPr marL="1170432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5501D-FF0B-4A97-A909-854F7E68A18C}" type="datetimeFigureOut">
              <a:rPr lang="en-US" smtClean="0"/>
              <a:t>1/24/2017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5B27E-FE0D-4A8E-B7DC-5474BFAE0B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044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63140" y="5842000"/>
            <a:ext cx="13990320" cy="1392428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664940" y="5842000"/>
            <a:ext cx="13990320" cy="1392428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5501D-FF0B-4A97-A909-854F7E68A18C}" type="datetimeFigureOut">
              <a:rPr lang="en-US" smtClean="0"/>
              <a:t>1/24/2017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5B27E-FE0D-4A8E-B7DC-5474BFAE0B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620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1168405"/>
            <a:ext cx="28392120" cy="42418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7431" y="5379722"/>
            <a:ext cx="13926024" cy="2636518"/>
          </a:xfrm>
        </p:spPr>
        <p:txBody>
          <a:bodyPr anchor="b"/>
          <a:lstStyle>
            <a:lvl1pPr marL="0" indent="0">
              <a:buNone/>
              <a:defRPr sz="7680" b="1"/>
            </a:lvl1pPr>
            <a:lvl2pPr marL="1463040" indent="0">
              <a:buNone/>
              <a:defRPr sz="6400" b="1"/>
            </a:lvl2pPr>
            <a:lvl3pPr marL="2926080" indent="0">
              <a:buNone/>
              <a:defRPr sz="5760" b="1"/>
            </a:lvl3pPr>
            <a:lvl4pPr marL="4389120" indent="0">
              <a:buNone/>
              <a:defRPr sz="5120" b="1"/>
            </a:lvl4pPr>
            <a:lvl5pPr marL="5852160" indent="0">
              <a:buNone/>
              <a:defRPr sz="5120" b="1"/>
            </a:lvl5pPr>
            <a:lvl6pPr marL="7315200" indent="0">
              <a:buNone/>
              <a:defRPr sz="5120" b="1"/>
            </a:lvl6pPr>
            <a:lvl7pPr marL="8778240" indent="0">
              <a:buNone/>
              <a:defRPr sz="5120" b="1"/>
            </a:lvl7pPr>
            <a:lvl8pPr marL="10241280" indent="0">
              <a:buNone/>
              <a:defRPr sz="5120" b="1"/>
            </a:lvl8pPr>
            <a:lvl9pPr marL="11704320" indent="0">
              <a:buNone/>
              <a:defRPr sz="512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67431" y="8016240"/>
            <a:ext cx="13926024" cy="1179068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664942" y="5379722"/>
            <a:ext cx="13994608" cy="2636518"/>
          </a:xfrm>
        </p:spPr>
        <p:txBody>
          <a:bodyPr anchor="b"/>
          <a:lstStyle>
            <a:lvl1pPr marL="0" indent="0">
              <a:buNone/>
              <a:defRPr sz="7680" b="1"/>
            </a:lvl1pPr>
            <a:lvl2pPr marL="1463040" indent="0">
              <a:buNone/>
              <a:defRPr sz="6400" b="1"/>
            </a:lvl2pPr>
            <a:lvl3pPr marL="2926080" indent="0">
              <a:buNone/>
              <a:defRPr sz="5760" b="1"/>
            </a:lvl3pPr>
            <a:lvl4pPr marL="4389120" indent="0">
              <a:buNone/>
              <a:defRPr sz="5120" b="1"/>
            </a:lvl4pPr>
            <a:lvl5pPr marL="5852160" indent="0">
              <a:buNone/>
              <a:defRPr sz="5120" b="1"/>
            </a:lvl5pPr>
            <a:lvl6pPr marL="7315200" indent="0">
              <a:buNone/>
              <a:defRPr sz="5120" b="1"/>
            </a:lvl6pPr>
            <a:lvl7pPr marL="8778240" indent="0">
              <a:buNone/>
              <a:defRPr sz="5120" b="1"/>
            </a:lvl7pPr>
            <a:lvl8pPr marL="10241280" indent="0">
              <a:buNone/>
              <a:defRPr sz="5120" b="1"/>
            </a:lvl8pPr>
            <a:lvl9pPr marL="11704320" indent="0">
              <a:buNone/>
              <a:defRPr sz="512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664942" y="8016240"/>
            <a:ext cx="13994608" cy="1179068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5501D-FF0B-4A97-A909-854F7E68A18C}" type="datetimeFigureOut">
              <a:rPr lang="en-US" smtClean="0"/>
              <a:t>1/24/2017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5B27E-FE0D-4A8E-B7DC-5474BFAE0B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924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5501D-FF0B-4A97-A909-854F7E68A18C}" type="datetimeFigureOut">
              <a:rPr lang="en-US" smtClean="0"/>
              <a:t>1/24/2017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5B27E-FE0D-4A8E-B7DC-5474BFAE0B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972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5501D-FF0B-4A97-A909-854F7E68A18C}" type="datetimeFigureOut">
              <a:rPr lang="en-US" smtClean="0"/>
              <a:t>1/24/2017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5B27E-FE0D-4A8E-B7DC-5474BFAE0B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532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1463040"/>
            <a:ext cx="10617041" cy="5120640"/>
          </a:xfrm>
        </p:spPr>
        <p:txBody>
          <a:bodyPr anchor="b"/>
          <a:lstStyle>
            <a:lvl1pPr>
              <a:defRPr sz="1024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94608" y="3159765"/>
            <a:ext cx="16664940" cy="15595600"/>
          </a:xfrm>
        </p:spPr>
        <p:txBody>
          <a:bodyPr/>
          <a:lstStyle>
            <a:lvl1pPr>
              <a:defRPr sz="10240"/>
            </a:lvl1pPr>
            <a:lvl2pPr>
              <a:defRPr sz="8960"/>
            </a:lvl2pPr>
            <a:lvl3pPr>
              <a:defRPr sz="7680"/>
            </a:lvl3pPr>
            <a:lvl4pPr>
              <a:defRPr sz="6400"/>
            </a:lvl4pPr>
            <a:lvl5pPr>
              <a:defRPr sz="6400"/>
            </a:lvl5pPr>
            <a:lvl6pPr>
              <a:defRPr sz="6400"/>
            </a:lvl6pPr>
            <a:lvl7pPr>
              <a:defRPr sz="6400"/>
            </a:lvl7pPr>
            <a:lvl8pPr>
              <a:defRPr sz="6400"/>
            </a:lvl8pPr>
            <a:lvl9pPr>
              <a:defRPr sz="6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28" y="6583680"/>
            <a:ext cx="10617041" cy="12197082"/>
          </a:xfrm>
        </p:spPr>
        <p:txBody>
          <a:bodyPr/>
          <a:lstStyle>
            <a:lvl1pPr marL="0" indent="0">
              <a:buNone/>
              <a:defRPr sz="5120"/>
            </a:lvl1pPr>
            <a:lvl2pPr marL="1463040" indent="0">
              <a:buNone/>
              <a:defRPr sz="4480"/>
            </a:lvl2pPr>
            <a:lvl3pPr marL="2926080" indent="0">
              <a:buNone/>
              <a:defRPr sz="3840"/>
            </a:lvl3pPr>
            <a:lvl4pPr marL="4389120" indent="0">
              <a:buNone/>
              <a:defRPr sz="3200"/>
            </a:lvl4pPr>
            <a:lvl5pPr marL="5852160" indent="0">
              <a:buNone/>
              <a:defRPr sz="3200"/>
            </a:lvl5pPr>
            <a:lvl6pPr marL="7315200" indent="0">
              <a:buNone/>
              <a:defRPr sz="3200"/>
            </a:lvl6pPr>
            <a:lvl7pPr marL="8778240" indent="0">
              <a:buNone/>
              <a:defRPr sz="3200"/>
            </a:lvl7pPr>
            <a:lvl8pPr marL="10241280" indent="0">
              <a:buNone/>
              <a:defRPr sz="3200"/>
            </a:lvl8pPr>
            <a:lvl9pPr marL="11704320" indent="0">
              <a:buNone/>
              <a:defRPr sz="3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5501D-FF0B-4A97-A909-854F7E68A18C}" type="datetimeFigureOut">
              <a:rPr lang="en-US" smtClean="0"/>
              <a:t>1/24/2017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5B27E-FE0D-4A8E-B7DC-5474BFAE0B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905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1463040"/>
            <a:ext cx="10617041" cy="5120640"/>
          </a:xfrm>
        </p:spPr>
        <p:txBody>
          <a:bodyPr anchor="b"/>
          <a:lstStyle>
            <a:lvl1pPr>
              <a:defRPr sz="1024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994608" y="3159765"/>
            <a:ext cx="16664940" cy="15595600"/>
          </a:xfrm>
        </p:spPr>
        <p:txBody>
          <a:bodyPr anchor="t"/>
          <a:lstStyle>
            <a:lvl1pPr marL="0" indent="0">
              <a:buNone/>
              <a:defRPr sz="10240"/>
            </a:lvl1pPr>
            <a:lvl2pPr marL="1463040" indent="0">
              <a:buNone/>
              <a:defRPr sz="8960"/>
            </a:lvl2pPr>
            <a:lvl3pPr marL="2926080" indent="0">
              <a:buNone/>
              <a:defRPr sz="7680"/>
            </a:lvl3pPr>
            <a:lvl4pPr marL="4389120" indent="0">
              <a:buNone/>
              <a:defRPr sz="6400"/>
            </a:lvl4pPr>
            <a:lvl5pPr marL="5852160" indent="0">
              <a:buNone/>
              <a:defRPr sz="6400"/>
            </a:lvl5pPr>
            <a:lvl6pPr marL="7315200" indent="0">
              <a:buNone/>
              <a:defRPr sz="6400"/>
            </a:lvl6pPr>
            <a:lvl7pPr marL="8778240" indent="0">
              <a:buNone/>
              <a:defRPr sz="6400"/>
            </a:lvl7pPr>
            <a:lvl8pPr marL="10241280" indent="0">
              <a:buNone/>
              <a:defRPr sz="6400"/>
            </a:lvl8pPr>
            <a:lvl9pPr marL="11704320" indent="0">
              <a:buNone/>
              <a:defRPr sz="64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28" y="6583680"/>
            <a:ext cx="10617041" cy="12197082"/>
          </a:xfrm>
        </p:spPr>
        <p:txBody>
          <a:bodyPr/>
          <a:lstStyle>
            <a:lvl1pPr marL="0" indent="0">
              <a:buNone/>
              <a:defRPr sz="5120"/>
            </a:lvl1pPr>
            <a:lvl2pPr marL="1463040" indent="0">
              <a:buNone/>
              <a:defRPr sz="4480"/>
            </a:lvl2pPr>
            <a:lvl3pPr marL="2926080" indent="0">
              <a:buNone/>
              <a:defRPr sz="3840"/>
            </a:lvl3pPr>
            <a:lvl4pPr marL="4389120" indent="0">
              <a:buNone/>
              <a:defRPr sz="3200"/>
            </a:lvl4pPr>
            <a:lvl5pPr marL="5852160" indent="0">
              <a:buNone/>
              <a:defRPr sz="3200"/>
            </a:lvl5pPr>
            <a:lvl6pPr marL="7315200" indent="0">
              <a:buNone/>
              <a:defRPr sz="3200"/>
            </a:lvl6pPr>
            <a:lvl7pPr marL="8778240" indent="0">
              <a:buNone/>
              <a:defRPr sz="3200"/>
            </a:lvl7pPr>
            <a:lvl8pPr marL="10241280" indent="0">
              <a:buNone/>
              <a:defRPr sz="3200"/>
            </a:lvl8pPr>
            <a:lvl9pPr marL="11704320" indent="0">
              <a:buNone/>
              <a:defRPr sz="3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5501D-FF0B-4A97-A909-854F7E68A18C}" type="datetimeFigureOut">
              <a:rPr lang="en-US" smtClean="0"/>
              <a:t>1/24/2017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5B27E-FE0D-4A8E-B7DC-5474BFAE0B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619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63140" y="1168405"/>
            <a:ext cx="28392120" cy="42418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3140" y="5842000"/>
            <a:ext cx="28392120" cy="139242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63140" y="20340325"/>
            <a:ext cx="740664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8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75501D-FF0B-4A97-A909-854F7E68A18C}" type="datetimeFigureOut">
              <a:rPr lang="en-US" smtClean="0"/>
              <a:t>1/24/2017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04220" y="20340325"/>
            <a:ext cx="1110996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8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248620" y="20340325"/>
            <a:ext cx="740664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8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35B27E-FE0D-4A8E-B7DC-5474BFAE0B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702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926080" rtl="0" eaLnBrk="1" latinLnBrk="0" hangingPunct="1">
        <a:lnSpc>
          <a:spcPct val="90000"/>
        </a:lnSpc>
        <a:spcBef>
          <a:spcPct val="0"/>
        </a:spcBef>
        <a:buNone/>
        <a:defRPr sz="140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31520" indent="-731520" algn="l" defTabSz="2926080" rtl="0" eaLnBrk="1" latinLnBrk="0" hangingPunct="1">
        <a:lnSpc>
          <a:spcPct val="90000"/>
        </a:lnSpc>
        <a:spcBef>
          <a:spcPts val="3200"/>
        </a:spcBef>
        <a:buFont typeface="Arial" panose="020B0604020202020204" pitchFamily="34" charset="0"/>
        <a:buChar char="•"/>
        <a:defRPr sz="896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7680" kern="1200">
          <a:solidFill>
            <a:schemeClr val="tx1"/>
          </a:solidFill>
          <a:latin typeface="+mn-lt"/>
          <a:ea typeface="+mn-ea"/>
          <a:cs typeface="+mn-cs"/>
        </a:defRPr>
      </a:lvl2pPr>
      <a:lvl3pPr marL="365760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3pPr>
      <a:lvl4pPr marL="512064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4pPr>
      <a:lvl5pPr marL="658368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5pPr>
      <a:lvl6pPr marL="804672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6pPr>
      <a:lvl7pPr marL="950976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7pPr>
      <a:lvl8pPr marL="1097280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8pPr>
      <a:lvl9pPr marL="1243584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1pPr>
      <a:lvl2pPr marL="146304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2pPr>
      <a:lvl3pPr marL="292608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3pPr>
      <a:lvl4pPr marL="438912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4pPr>
      <a:lvl5pPr marL="585216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5pPr>
      <a:lvl6pPr marL="731520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6pPr>
      <a:lvl7pPr marL="877824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7pPr>
      <a:lvl8pPr marL="1024128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8pPr>
      <a:lvl9pPr marL="1170432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598533" y="642598"/>
            <a:ext cx="3219929" cy="1835998"/>
            <a:chOff x="4814655" y="1603822"/>
            <a:chExt cx="3219929" cy="1835998"/>
          </a:xfrm>
        </p:grpSpPr>
        <p:pic>
          <p:nvPicPr>
            <p:cNvPr id="46" name="Picture 2" descr="http://www.yearup.org/wp-content/themes/yearup/img/icons/divide-right.pn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4321" r="152" b="44699"/>
            <a:stretch/>
          </p:blipFill>
          <p:spPr bwMode="auto">
            <a:xfrm>
              <a:off x="4814655" y="1603822"/>
              <a:ext cx="3219929" cy="183599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5" name="Picture 10" descr="http://www.figmints.com/wp-content/uploads/2014/07/figmints_work_yearup-hero_logo.pn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338" t="22918" r="60543" b="29213"/>
            <a:stretch/>
          </p:blipFill>
          <p:spPr bwMode="auto">
            <a:xfrm>
              <a:off x="6631735" y="1603822"/>
              <a:ext cx="1253052" cy="163007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7136139"/>
              </p:ext>
            </p:extLst>
          </p:nvPr>
        </p:nvGraphicFramePr>
        <p:xfrm>
          <a:off x="598533" y="3135890"/>
          <a:ext cx="4532110" cy="42672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509443"/>
                <a:gridCol w="1022667"/>
              </a:tblGrid>
              <a:tr h="395262">
                <a:tc gridSpan="2"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Jan16 Cycle Summary</a:t>
                      </a:r>
                      <a:endParaRPr lang="en-US" sz="2200" dirty="0"/>
                    </a:p>
                  </a:txBody>
                  <a:tcPr anchor="ctr">
                    <a:solidFill>
                      <a:srgbClr val="23419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95262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L&amp;D Retention</a:t>
                      </a:r>
                      <a:endParaRPr lang="en-US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200" dirty="0" smtClean="0"/>
                        <a:t>89%</a:t>
                      </a:r>
                      <a:endParaRPr lang="en-US" sz="2200" dirty="0"/>
                    </a:p>
                  </a:txBody>
                  <a:tcPr anchor="ctr"/>
                </a:tc>
              </a:tr>
              <a:tr h="395262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Graduation Retention</a:t>
                      </a:r>
                      <a:endParaRPr lang="en-US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200" dirty="0" smtClean="0"/>
                        <a:t>77%</a:t>
                      </a:r>
                      <a:endParaRPr lang="en-US" sz="2200" dirty="0"/>
                    </a:p>
                  </a:txBody>
                  <a:tcPr anchor="ctr"/>
                </a:tc>
              </a:tr>
              <a:tr h="395262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FT,</a:t>
                      </a:r>
                      <a:r>
                        <a:rPr lang="en-US" sz="2200" baseline="0" dirty="0" smtClean="0"/>
                        <a:t> YU-related jobs</a:t>
                      </a:r>
                      <a:endParaRPr lang="en-US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200" dirty="0" smtClean="0"/>
                        <a:t>78%</a:t>
                      </a:r>
                      <a:endParaRPr lang="en-US" sz="2200" dirty="0"/>
                    </a:p>
                  </a:txBody>
                  <a:tcPr anchor="ctr"/>
                </a:tc>
              </a:tr>
              <a:tr h="395262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Intern-to-hire</a:t>
                      </a:r>
                      <a:endParaRPr lang="en-US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200" dirty="0" smtClean="0"/>
                        <a:t>58%</a:t>
                      </a:r>
                    </a:p>
                  </a:txBody>
                  <a:tcPr anchor="ctr"/>
                </a:tc>
              </a:tr>
              <a:tr h="395262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Wage</a:t>
                      </a:r>
                      <a:endParaRPr lang="en-US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200" dirty="0" smtClean="0"/>
                        <a:t>$17.20</a:t>
                      </a:r>
                      <a:endParaRPr lang="en-US" sz="2200" dirty="0"/>
                    </a:p>
                  </a:txBody>
                  <a:tcPr anchor="ctr"/>
                </a:tc>
              </a:tr>
              <a:tr h="395262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Higher</a:t>
                      </a:r>
                      <a:r>
                        <a:rPr lang="en-US" sz="2200" baseline="0" dirty="0" smtClean="0"/>
                        <a:t> education</a:t>
                      </a:r>
                      <a:endParaRPr lang="en-US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200" dirty="0" smtClean="0"/>
                        <a:t>50%</a:t>
                      </a:r>
                      <a:endParaRPr lang="en-US" sz="2200" dirty="0"/>
                    </a:p>
                  </a:txBody>
                  <a:tcPr anchor="ctr"/>
                </a:tc>
              </a:tr>
              <a:tr h="395262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Total</a:t>
                      </a:r>
                      <a:r>
                        <a:rPr lang="en-US" sz="2200" baseline="0" dirty="0" smtClean="0"/>
                        <a:t> placed</a:t>
                      </a:r>
                      <a:endParaRPr lang="en-US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200" dirty="0" smtClean="0"/>
                        <a:t>90%</a:t>
                      </a:r>
                      <a:endParaRPr lang="en-US" sz="2200" dirty="0"/>
                    </a:p>
                  </a:txBody>
                  <a:tcPr anchor="ctr"/>
                </a:tc>
              </a:tr>
              <a:tr h="395262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Manager Satisfaction (NPS)</a:t>
                      </a:r>
                      <a:endParaRPr lang="en-US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200" dirty="0" smtClean="0"/>
                        <a:t>94%</a:t>
                      </a:r>
                      <a:endParaRPr lang="en-US" sz="2200" dirty="0"/>
                    </a:p>
                  </a:txBody>
                  <a:tcPr anchor="ctr"/>
                </a:tc>
              </a:tr>
              <a:tr h="377640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Student Satisfaction (NPS)</a:t>
                      </a:r>
                      <a:endParaRPr lang="en-US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200" dirty="0" smtClean="0"/>
                        <a:t>89%</a:t>
                      </a:r>
                      <a:endParaRPr lang="en-US" sz="2200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785146"/>
              </p:ext>
            </p:extLst>
          </p:nvPr>
        </p:nvGraphicFramePr>
        <p:xfrm>
          <a:off x="598534" y="7554693"/>
          <a:ext cx="4535424" cy="17068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523090"/>
                <a:gridCol w="1012334"/>
              </a:tblGrid>
              <a:tr h="414992">
                <a:tc gridSpan="2"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Jul</a:t>
                      </a:r>
                      <a:r>
                        <a:rPr lang="en-US" sz="2200" baseline="0" dirty="0" smtClean="0"/>
                        <a:t>16</a:t>
                      </a:r>
                      <a:r>
                        <a:rPr lang="en-US" sz="2200" dirty="0" smtClean="0"/>
                        <a:t> L&amp;D Summary</a:t>
                      </a:r>
                      <a:endParaRPr lang="en-US" sz="2200" dirty="0"/>
                    </a:p>
                  </a:txBody>
                  <a:tcPr anchor="ctr">
                    <a:solidFill>
                      <a:srgbClr val="23419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14992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L&amp;D Retention</a:t>
                      </a:r>
                      <a:endParaRPr lang="en-US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200" dirty="0" smtClean="0">
                          <a:solidFill>
                            <a:schemeClr val="tx1"/>
                          </a:solidFill>
                        </a:rPr>
                        <a:t>85%</a:t>
                      </a:r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414992">
                <a:tc>
                  <a:txBody>
                    <a:bodyPr/>
                    <a:lstStyle/>
                    <a:p>
                      <a:r>
                        <a:rPr lang="en-US" sz="2200" baseline="0" dirty="0" smtClean="0"/>
                        <a:t>Students &lt;100 L&amp;D points</a:t>
                      </a:r>
                      <a:endParaRPr lang="en-US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200" dirty="0" smtClean="0"/>
                        <a:t>14%</a:t>
                      </a:r>
                      <a:endParaRPr lang="en-US" sz="2200" dirty="0"/>
                    </a:p>
                  </a:txBody>
                  <a:tcPr anchor="ctr"/>
                </a:tc>
              </a:tr>
              <a:tr h="414992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Avg. Sum of Readiness</a:t>
                      </a:r>
                      <a:endParaRPr lang="en-US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200" dirty="0" smtClean="0"/>
                        <a:t>6.7</a:t>
                      </a:r>
                      <a:endParaRPr lang="en-US" sz="2200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2667205"/>
              </p:ext>
            </p:extLst>
          </p:nvPr>
        </p:nvGraphicFramePr>
        <p:xfrm>
          <a:off x="600191" y="9375076"/>
          <a:ext cx="4532110" cy="1214405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532110"/>
              </a:tblGrid>
              <a:tr h="282687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Jul16 Pre-internship Survey</a:t>
                      </a:r>
                      <a:r>
                        <a:rPr lang="en-US" sz="2200" baseline="0" dirty="0" smtClean="0"/>
                        <a:t> KPIs</a:t>
                      </a:r>
                      <a:endParaRPr lang="en-US" sz="2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34193"/>
                    </a:solidFill>
                  </a:tcPr>
                </a:tc>
              </a:tr>
              <a:tr h="2714054">
                <a:tc>
                  <a:txBody>
                    <a:bodyPr/>
                    <a:lstStyle/>
                    <a:p>
                      <a:pPr marL="0" marR="0" lvl="0" indent="0" algn="ctr" defTabSz="292608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How well supported do students feel? </a:t>
                      </a:r>
                    </a:p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647950">
                <a:tc>
                  <a:txBody>
                    <a:bodyPr/>
                    <a:lstStyle/>
                    <a:p>
                      <a:pPr marL="0" marR="0" lvl="0" indent="0" algn="ctr" defTabSz="292608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/>
                        <a:t>Frequency of coach communication</a:t>
                      </a:r>
                      <a:endParaRPr lang="en-US" sz="18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695575">
                <a:tc>
                  <a:txBody>
                    <a:bodyPr/>
                    <a:lstStyle/>
                    <a:p>
                      <a:pPr marL="0" marR="0" lvl="0" indent="0" algn="ctr" defTabSz="292608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Preparedness</a:t>
                      </a:r>
                      <a:r>
                        <a:rPr lang="en-US" sz="18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for Internship Transition</a:t>
                      </a:r>
                      <a:endParaRPr lang="en-US" sz="18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812026"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L&amp;D Experience vs.</a:t>
                      </a:r>
                      <a:r>
                        <a:rPr lang="en-US" sz="18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xpectations</a:t>
                      </a:r>
                      <a:endParaRPr lang="en-US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847725">
                <a:tc>
                  <a:txBody>
                    <a:bodyPr/>
                    <a:lstStyle/>
                    <a:p>
                      <a:pPr marL="0" marR="0" lvl="0" indent="0" algn="ctr" defTabSz="292608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97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Overal</a:t>
                      </a:r>
                      <a:r>
                        <a:rPr lang="en-US" sz="18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 Satisfaction @ end of L&amp;D (NPS)</a:t>
                      </a:r>
                      <a:endParaRPr lang="en-US" sz="18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27" name="Picture 2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415" y="10186181"/>
            <a:ext cx="4360488" cy="2255255"/>
          </a:xfrm>
          <a:prstGeom prst="rect">
            <a:avLst/>
          </a:prstGeom>
          <a:ln w="19050">
            <a:noFill/>
          </a:ln>
        </p:spPr>
      </p:pic>
      <p:pic>
        <p:nvPicPr>
          <p:cNvPr id="28" name="Picture 27"/>
          <p:cNvPicPr>
            <a:picLocks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744" y="12841982"/>
            <a:ext cx="4361688" cy="2258568"/>
          </a:xfrm>
          <a:prstGeom prst="rect">
            <a:avLst/>
          </a:prstGeom>
          <a:ln w="19050">
            <a:noFill/>
          </a:ln>
        </p:spPr>
      </p:pic>
      <p:pic>
        <p:nvPicPr>
          <p:cNvPr id="29" name="Picture 28"/>
          <p:cNvPicPr>
            <a:picLocks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215" y="15481229"/>
            <a:ext cx="4361688" cy="2258568"/>
          </a:xfrm>
          <a:prstGeom prst="rect">
            <a:avLst/>
          </a:prstGeom>
          <a:ln w="19050">
            <a:noFill/>
          </a:ln>
        </p:spPr>
      </p:pic>
      <p:sp>
        <p:nvSpPr>
          <p:cNvPr id="8" name="TextBox 7"/>
          <p:cNvSpPr txBox="1"/>
          <p:nvPr/>
        </p:nvSpPr>
        <p:spPr>
          <a:xfrm>
            <a:off x="5527255" y="5036778"/>
            <a:ext cx="6400800" cy="81887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US" sz="1600" b="1" dirty="0" smtClean="0"/>
              <a:t>Internship Experience (IX) Survey KPI (Choose one)</a:t>
            </a:r>
          </a:p>
          <a:p>
            <a:pPr marL="285750" indent="-285750">
              <a:buSzPct val="150000"/>
              <a:buFont typeface="Arial" panose="020B0604020202020204" pitchFamily="34" charset="0"/>
              <a:buChar char="□"/>
            </a:pPr>
            <a:r>
              <a:rPr lang="en-US" sz="1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1. How </a:t>
            </a:r>
            <a:r>
              <a:rPr lang="en-US" sz="1400" dirty="0">
                <a:ea typeface="Calibri" panose="020F0502020204030204" pitchFamily="34" charset="0"/>
                <a:cs typeface="Times New Roman" panose="02020603050405020304" pitchFamily="18" charset="0"/>
              </a:rPr>
              <a:t>satisfied are interns with their internship?</a:t>
            </a:r>
          </a:p>
          <a:p>
            <a:pPr marL="285750" indent="-285750">
              <a:buSzPct val="150000"/>
              <a:buFont typeface="Arial" panose="020B0604020202020204" pitchFamily="34" charset="0"/>
              <a:buChar char="□"/>
            </a:pPr>
            <a:r>
              <a:rPr lang="en-US" sz="1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2. How </a:t>
            </a:r>
            <a:r>
              <a:rPr lang="en-US" sz="1400" dirty="0">
                <a:ea typeface="Calibri" panose="020F0502020204030204" pitchFamily="34" charset="0"/>
                <a:cs typeface="Times New Roman" panose="02020603050405020304" pitchFamily="18" charset="0"/>
              </a:rPr>
              <a:t>well supported do our interns feel by their </a:t>
            </a:r>
            <a:r>
              <a:rPr lang="en-US" sz="1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supervisors</a:t>
            </a:r>
            <a:r>
              <a:rPr lang="en-US" sz="1400" dirty="0">
                <a:ea typeface="Calibri" panose="020F0502020204030204" pitchFamily="34" charset="0"/>
                <a:cs typeface="Times New Roman" panose="02020603050405020304" pitchFamily="18" charset="0"/>
              </a:rPr>
              <a:t>? </a:t>
            </a:r>
          </a:p>
          <a:p>
            <a:pPr marL="285750" indent="-285750">
              <a:buSzPct val="150000"/>
              <a:buFont typeface="Arial" panose="020B0604020202020204" pitchFamily="34" charset="0"/>
              <a:buChar char="□"/>
            </a:pPr>
            <a:r>
              <a:rPr lang="en-US" sz="1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3. How much of internship includes </a:t>
            </a:r>
            <a:r>
              <a:rPr lang="en-US" sz="1400" dirty="0">
                <a:ea typeface="Calibri" panose="020F0502020204030204" pitchFamily="34" charset="0"/>
                <a:cs typeface="Times New Roman" panose="02020603050405020304" pitchFamily="18" charset="0"/>
              </a:rPr>
              <a:t>concepts </a:t>
            </a:r>
            <a:r>
              <a:rPr lang="en-US" sz="1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covered </a:t>
            </a:r>
            <a:r>
              <a:rPr lang="en-US" sz="1400" dirty="0">
                <a:ea typeface="Calibri" panose="020F0502020204030204" pitchFamily="34" charset="0"/>
                <a:cs typeface="Times New Roman" panose="02020603050405020304" pitchFamily="18" charset="0"/>
              </a:rPr>
              <a:t>at Year </a:t>
            </a:r>
            <a:r>
              <a:rPr lang="en-US" sz="1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Up?</a:t>
            </a:r>
          </a:p>
          <a:p>
            <a:pPr marL="285750" indent="-285750">
              <a:buSzPct val="150000"/>
              <a:buFont typeface="Arial" panose="020B0604020202020204" pitchFamily="34" charset="0"/>
              <a:buChar char="□"/>
            </a:pPr>
            <a:r>
              <a:rPr lang="en-US" sz="1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4. How </a:t>
            </a:r>
            <a:r>
              <a:rPr lang="en-US" sz="1400" dirty="0">
                <a:ea typeface="Calibri" panose="020F0502020204030204" pitchFamily="34" charset="0"/>
                <a:cs typeface="Times New Roman" panose="02020603050405020304" pitchFamily="18" charset="0"/>
              </a:rPr>
              <a:t>much downtime do interns typically have? </a:t>
            </a:r>
            <a:endParaRPr lang="en-US" sz="14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SzPct val="150000"/>
              <a:buFont typeface="Arial" panose="020B0604020202020204" pitchFamily="34" charset="0"/>
              <a:buChar char="□"/>
            </a:pPr>
            <a:r>
              <a:rPr lang="en-US" sz="1400" dirty="0"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lang="en-US" sz="1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. How </a:t>
            </a:r>
            <a:r>
              <a:rPr lang="en-US" sz="1400" dirty="0">
                <a:ea typeface="Calibri" panose="020F0502020204030204" pitchFamily="34" charset="0"/>
                <a:cs typeface="Times New Roman" panose="02020603050405020304" pitchFamily="18" charset="0"/>
              </a:rPr>
              <a:t>supported have our interns felt by Year Up </a:t>
            </a:r>
            <a:r>
              <a:rPr lang="en-US" sz="1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staff?</a:t>
            </a:r>
          </a:p>
          <a:p>
            <a:pPr marL="285750" indent="-285750">
              <a:buSzPct val="150000"/>
              <a:buFont typeface="Arial" panose="020B0604020202020204" pitchFamily="34" charset="0"/>
              <a:buChar char="□"/>
            </a:pPr>
            <a:r>
              <a:rPr lang="en-US" sz="1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6. Would </a:t>
            </a:r>
            <a:r>
              <a:rPr lang="en-US" sz="1400" dirty="0">
                <a:ea typeface="Calibri" panose="020F0502020204030204" pitchFamily="34" charset="0"/>
                <a:cs typeface="Times New Roman" panose="02020603050405020304" pitchFamily="18" charset="0"/>
              </a:rPr>
              <a:t>they recommend their internship to a future intern</a:t>
            </a:r>
            <a:r>
              <a:rPr lang="en-US" sz="1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</a:p>
          <a:p>
            <a:pPr marL="285750" indent="-285750">
              <a:buSzPct val="150000"/>
              <a:buFont typeface="Arial" panose="020B0604020202020204" pitchFamily="34" charset="0"/>
              <a:buChar char="□"/>
            </a:pPr>
            <a:endParaRPr lang="en-US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SzPct val="150000"/>
              <a:buFont typeface="Arial" panose="020B0604020202020204" pitchFamily="34" charset="0"/>
              <a:buChar char="□"/>
            </a:pPr>
            <a:endParaRPr lang="en-US" sz="16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SzPct val="150000"/>
              <a:buFont typeface="Arial" panose="020B0604020202020204" pitchFamily="34" charset="0"/>
              <a:buChar char="□"/>
            </a:pPr>
            <a:endParaRPr lang="en-US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SzPct val="150000"/>
              <a:buFont typeface="Arial" panose="020B0604020202020204" pitchFamily="34" charset="0"/>
              <a:buChar char="□"/>
            </a:pPr>
            <a:endParaRPr lang="en-US" sz="16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SzPct val="150000"/>
              <a:buFont typeface="Arial" panose="020B0604020202020204" pitchFamily="34" charset="0"/>
              <a:buChar char="□"/>
            </a:pPr>
            <a:endParaRPr lang="en-US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SzPct val="150000"/>
              <a:buFont typeface="Arial" panose="020B0604020202020204" pitchFamily="34" charset="0"/>
              <a:buChar char="□"/>
            </a:pPr>
            <a:endParaRPr lang="en-US" sz="16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SzPct val="150000"/>
              <a:buFont typeface="Arial" panose="020B0604020202020204" pitchFamily="34" charset="0"/>
              <a:buChar char="□"/>
            </a:pPr>
            <a:endParaRPr lang="en-US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SzPct val="150000"/>
              <a:buFont typeface="Arial" panose="020B0604020202020204" pitchFamily="34" charset="0"/>
              <a:buChar char="□"/>
            </a:pPr>
            <a:endParaRPr lang="en-US" sz="16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SzPct val="150000"/>
              <a:buFont typeface="Arial" panose="020B0604020202020204" pitchFamily="34" charset="0"/>
              <a:buChar char="□"/>
            </a:pPr>
            <a:endParaRPr lang="en-US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SzPct val="150000"/>
              <a:buFont typeface="Arial" panose="020B0604020202020204" pitchFamily="34" charset="0"/>
              <a:buChar char="□"/>
            </a:pPr>
            <a:endParaRPr lang="en-US" sz="16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SzPct val="150000"/>
              <a:buFont typeface="Arial" panose="020B0604020202020204" pitchFamily="34" charset="0"/>
              <a:buChar char="□"/>
            </a:pPr>
            <a:endParaRPr lang="en-US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SzPct val="150000"/>
            </a:pPr>
            <a:endParaRPr lang="en-US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SzPct val="150000"/>
              <a:buFont typeface="Arial" panose="020B0604020202020204" pitchFamily="34" charset="0"/>
              <a:buChar char="□"/>
            </a:pPr>
            <a:endParaRPr lang="en-US" sz="16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SzPct val="150000"/>
              <a:buFont typeface="Arial" panose="020B0604020202020204" pitchFamily="34" charset="0"/>
              <a:buChar char="□"/>
            </a:pPr>
            <a:endParaRPr lang="en-US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SzPct val="150000"/>
              <a:buFont typeface="Arial" panose="020B0604020202020204" pitchFamily="34" charset="0"/>
              <a:buChar char="□"/>
            </a:pPr>
            <a:endParaRPr lang="en-US" sz="16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SzPct val="150000"/>
              <a:buFont typeface="Arial" panose="020B0604020202020204" pitchFamily="34" charset="0"/>
              <a:buChar char="□"/>
            </a:pPr>
            <a:endParaRPr lang="en-US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SzPct val="150000"/>
              <a:buFont typeface="Arial" panose="020B0604020202020204" pitchFamily="34" charset="0"/>
              <a:buChar char="□"/>
            </a:pPr>
            <a:endParaRPr lang="en-US" sz="16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SzPct val="150000"/>
              <a:buFont typeface="Arial" panose="020B0604020202020204" pitchFamily="34" charset="0"/>
              <a:buChar char="□"/>
            </a:pPr>
            <a:endParaRPr lang="en-US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SzPct val="150000"/>
              <a:buFont typeface="Arial" panose="020B0604020202020204" pitchFamily="34" charset="0"/>
              <a:buChar char="□"/>
            </a:pPr>
            <a:endParaRPr lang="en-US" sz="16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SzPct val="150000"/>
              <a:buFont typeface="Arial" panose="020B0604020202020204" pitchFamily="34" charset="0"/>
              <a:buChar char="□"/>
            </a:pPr>
            <a:endParaRPr lang="en-US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SzPct val="150000"/>
              <a:buFont typeface="Arial" panose="020B0604020202020204" pitchFamily="34" charset="0"/>
              <a:buChar char="□"/>
            </a:pPr>
            <a:endParaRPr lang="en-US" sz="16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SzPct val="150000"/>
              <a:buFont typeface="Arial" panose="020B0604020202020204" pitchFamily="34" charset="0"/>
              <a:buChar char="□"/>
            </a:pPr>
            <a:endParaRPr lang="en-US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6036022" y="5042954"/>
            <a:ext cx="6395356" cy="82604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US" sz="1600" b="1" dirty="0" smtClean="0"/>
              <a:t>Pre-Graduation Survey KPI (Choose one)</a:t>
            </a:r>
          </a:p>
          <a:p>
            <a:pPr marL="285750" indent="-285750">
              <a:buSzPct val="150000"/>
              <a:buFont typeface="Arial" panose="020B0604020202020204" pitchFamily="34" charset="0"/>
              <a:buChar char="□"/>
            </a:pPr>
            <a:r>
              <a:rPr lang="en-US" sz="1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1. How </a:t>
            </a:r>
            <a:r>
              <a:rPr lang="en-US" sz="1400" dirty="0">
                <a:ea typeface="Calibri" panose="020F0502020204030204" pitchFamily="34" charset="0"/>
                <a:cs typeface="Times New Roman" panose="02020603050405020304" pitchFamily="18" charset="0"/>
              </a:rPr>
              <a:t>well supported do our interns feel? </a:t>
            </a:r>
          </a:p>
          <a:p>
            <a:pPr marL="285750" indent="-285750">
              <a:buSzPct val="150000"/>
              <a:buFont typeface="Arial" panose="020B0604020202020204" pitchFamily="34" charset="0"/>
              <a:buChar char="□"/>
            </a:pPr>
            <a:r>
              <a:rPr lang="en-US" sz="1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2. How </a:t>
            </a:r>
            <a:r>
              <a:rPr lang="en-US" sz="1400" dirty="0">
                <a:ea typeface="Calibri" panose="020F0502020204030204" pitchFamily="34" charset="0"/>
                <a:cs typeface="Times New Roman" panose="02020603050405020304" pitchFamily="18" charset="0"/>
              </a:rPr>
              <a:t>satisfied are interns with their </a:t>
            </a:r>
            <a:r>
              <a:rPr lang="en-US" sz="1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internship?</a:t>
            </a:r>
          </a:p>
          <a:p>
            <a:pPr marL="285750" indent="-285750">
              <a:buSzPct val="150000"/>
              <a:buFont typeface="Arial" panose="020B0604020202020204" pitchFamily="34" charset="0"/>
              <a:buChar char="□"/>
            </a:pPr>
            <a:r>
              <a:rPr lang="en-US" sz="1400" dirty="0" smtClean="0"/>
              <a:t>3. How </a:t>
            </a:r>
            <a:r>
              <a:rPr lang="en-US" sz="1400" dirty="0"/>
              <a:t>satisfied are </a:t>
            </a:r>
            <a:r>
              <a:rPr lang="en-US" sz="1400" dirty="0" smtClean="0"/>
              <a:t>interns </a:t>
            </a:r>
            <a:r>
              <a:rPr lang="en-US" sz="1400" dirty="0" smtClean="0"/>
              <a:t>with </a:t>
            </a:r>
            <a:r>
              <a:rPr lang="en-US" sz="1400" dirty="0"/>
              <a:t>the level of communication from </a:t>
            </a:r>
            <a:r>
              <a:rPr lang="en-US" sz="1400" dirty="0" smtClean="0"/>
              <a:t>the IS team?</a:t>
            </a:r>
            <a:endParaRPr lang="en-US" sz="1400" dirty="0" smtClean="0"/>
          </a:p>
          <a:p>
            <a:pPr marL="285750" indent="-285750">
              <a:buSzPct val="150000"/>
              <a:buFont typeface="Arial" panose="020B0604020202020204" pitchFamily="34" charset="0"/>
              <a:buChar char="□"/>
            </a:pPr>
            <a:r>
              <a:rPr lang="en-US" sz="1400" dirty="0" smtClean="0"/>
              <a:t>4. How </a:t>
            </a:r>
            <a:r>
              <a:rPr lang="en-US" sz="1400" dirty="0"/>
              <a:t>satisfied are </a:t>
            </a:r>
            <a:r>
              <a:rPr lang="en-US" sz="1400" dirty="0" smtClean="0"/>
              <a:t>interns with </a:t>
            </a:r>
            <a:r>
              <a:rPr lang="en-US" sz="1400" dirty="0"/>
              <a:t>the level of communication from </a:t>
            </a:r>
            <a:r>
              <a:rPr lang="en-US" sz="1400" dirty="0" smtClean="0"/>
              <a:t>coaches?</a:t>
            </a:r>
            <a:endParaRPr lang="en-US" sz="1400" dirty="0" smtClean="0"/>
          </a:p>
          <a:p>
            <a:pPr marL="285750" indent="-285750">
              <a:buSzPct val="150000"/>
              <a:buFont typeface="Arial" panose="020B0604020202020204" pitchFamily="34" charset="0"/>
              <a:buChar char="□"/>
            </a:pPr>
            <a:r>
              <a:rPr lang="en-US" sz="1400" dirty="0" smtClean="0"/>
              <a:t>5. How </a:t>
            </a:r>
            <a:r>
              <a:rPr lang="en-US" sz="1400" dirty="0"/>
              <a:t>did the overall Year Up experience compare to their </a:t>
            </a:r>
            <a:r>
              <a:rPr lang="en-US" sz="1400" dirty="0" smtClean="0"/>
              <a:t>expectations?</a:t>
            </a:r>
          </a:p>
          <a:p>
            <a:pPr marL="285750" indent="-285750">
              <a:buSzPct val="150000"/>
              <a:buFont typeface="Arial" panose="020B0604020202020204" pitchFamily="34" charset="0"/>
              <a:buChar char="□"/>
            </a:pPr>
            <a:r>
              <a:rPr lang="en-US" sz="1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6. </a:t>
            </a:r>
            <a:r>
              <a:rPr lang="en-US" sz="1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How likely is it that interns would recommend Year Up? (NPS satisfaction)</a:t>
            </a:r>
            <a:endParaRPr lang="en-US" sz="14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527255" y="13469119"/>
            <a:ext cx="6400800" cy="80500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US" sz="1600" b="1" dirty="0" smtClean="0"/>
              <a:t>Performance Review 1 (PR1) Survey KPI (Choose one)</a:t>
            </a:r>
          </a:p>
          <a:p>
            <a:pPr marL="285750" indent="-285750">
              <a:buSzPct val="150000"/>
              <a:buFont typeface="Arial" panose="020B0604020202020204" pitchFamily="34" charset="0"/>
              <a:buChar char="□"/>
            </a:pPr>
            <a:r>
              <a:rPr lang="en-US" sz="1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1. How often </a:t>
            </a:r>
            <a:r>
              <a:rPr lang="en-US" sz="1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do interns’ </a:t>
            </a:r>
            <a:r>
              <a:rPr lang="en-US" sz="1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overall performance meet job </a:t>
            </a:r>
            <a:r>
              <a:rPr lang="en-US" sz="1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req</a:t>
            </a:r>
            <a:r>
              <a:rPr lang="en-US" sz="1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uirements</a:t>
            </a:r>
            <a:r>
              <a:rPr lang="en-US" sz="1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en-US" sz="14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SzPct val="150000"/>
              <a:buFont typeface="Arial" panose="020B0604020202020204" pitchFamily="34" charset="0"/>
              <a:buChar char="□"/>
            </a:pPr>
            <a:r>
              <a:rPr lang="en-US" sz="1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2. How often </a:t>
            </a:r>
            <a:r>
              <a:rPr lang="en-US" sz="1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do interns’ </a:t>
            </a:r>
            <a:r>
              <a:rPr lang="en-US" sz="1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pro skills meet job requirements? </a:t>
            </a:r>
            <a:endParaRPr lang="en-US" sz="1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SzPct val="150000"/>
              <a:buFont typeface="Arial" panose="020B0604020202020204" pitchFamily="34" charset="0"/>
              <a:buChar char="□"/>
            </a:pPr>
            <a:r>
              <a:rPr lang="en-US" sz="1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3. </a:t>
            </a:r>
            <a:r>
              <a:rPr lang="en-US" sz="1400" dirty="0">
                <a:ea typeface="Calibri" panose="020F0502020204030204" pitchFamily="34" charset="0"/>
                <a:cs typeface="Times New Roman" panose="02020603050405020304" pitchFamily="18" charset="0"/>
              </a:rPr>
              <a:t>How often </a:t>
            </a:r>
            <a:r>
              <a:rPr lang="en-US" sz="1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do interns’ </a:t>
            </a:r>
            <a:r>
              <a:rPr lang="en-US" sz="1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tech </a:t>
            </a:r>
            <a:r>
              <a:rPr lang="en-US" sz="1400" dirty="0">
                <a:ea typeface="Calibri" panose="020F0502020204030204" pitchFamily="34" charset="0"/>
                <a:cs typeface="Times New Roman" panose="02020603050405020304" pitchFamily="18" charset="0"/>
              </a:rPr>
              <a:t>skills meet job requirements? </a:t>
            </a:r>
          </a:p>
          <a:p>
            <a:pPr marL="285750" indent="-285750">
              <a:buSzPct val="150000"/>
              <a:buFont typeface="Arial" panose="020B0604020202020204" pitchFamily="34" charset="0"/>
              <a:buChar char="□"/>
            </a:pPr>
            <a:r>
              <a:rPr lang="en-US" sz="1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4. How satisfied are managers with Year Up’s support?</a:t>
            </a:r>
          </a:p>
          <a:p>
            <a:pPr marL="285750" indent="-285750">
              <a:buSzPct val="150000"/>
              <a:buFont typeface="Arial" panose="020B0604020202020204" pitchFamily="34" charset="0"/>
              <a:buChar char="□"/>
            </a:pPr>
            <a:r>
              <a:rPr lang="en-US" sz="1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5. Would managers </a:t>
            </a:r>
            <a:r>
              <a:rPr lang="en-US" sz="1400" dirty="0">
                <a:ea typeface="Calibri" panose="020F0502020204030204" pitchFamily="34" charset="0"/>
                <a:cs typeface="Times New Roman" panose="02020603050405020304" pitchFamily="18" charset="0"/>
              </a:rPr>
              <a:t>recommend their </a:t>
            </a:r>
            <a:r>
              <a:rPr lang="en-US" sz="1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intern for hire?</a:t>
            </a:r>
            <a:endParaRPr lang="en-US" sz="14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9198407" y="5037646"/>
            <a:ext cx="6400800" cy="825213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US" sz="1600" b="1" dirty="0" smtClean="0"/>
              <a:t>Performance Review 2 (PR2) Survey KPI (Choose one)</a:t>
            </a:r>
          </a:p>
          <a:p>
            <a:pPr marL="285750" indent="-285750">
              <a:buSzPct val="150000"/>
              <a:buFont typeface="Arial" panose="020B0604020202020204" pitchFamily="34" charset="0"/>
              <a:buChar char="□"/>
            </a:pPr>
            <a:r>
              <a:rPr lang="en-US" sz="1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1. How often </a:t>
            </a:r>
            <a:r>
              <a:rPr lang="en-US" sz="1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does interns’ overall </a:t>
            </a:r>
            <a:r>
              <a:rPr lang="en-US" sz="1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performance meet job requirements?</a:t>
            </a:r>
          </a:p>
          <a:p>
            <a:pPr marL="285750" indent="-285750">
              <a:buSzPct val="150000"/>
              <a:buFont typeface="Arial" panose="020B0604020202020204" pitchFamily="34" charset="0"/>
              <a:buChar char="□"/>
            </a:pPr>
            <a:r>
              <a:rPr lang="en-US" sz="1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2. How often </a:t>
            </a:r>
            <a:r>
              <a:rPr lang="en-US" sz="1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does interns’ </a:t>
            </a:r>
            <a:r>
              <a:rPr lang="en-US" sz="1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pro skills meet job requirements? </a:t>
            </a:r>
            <a:endParaRPr lang="en-US" sz="1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SzPct val="150000"/>
              <a:buFont typeface="Arial" panose="020B0604020202020204" pitchFamily="34" charset="0"/>
              <a:buChar char="□"/>
            </a:pPr>
            <a:r>
              <a:rPr lang="en-US" sz="1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3. </a:t>
            </a:r>
            <a:r>
              <a:rPr lang="en-US" sz="1400" dirty="0">
                <a:ea typeface="Calibri" panose="020F0502020204030204" pitchFamily="34" charset="0"/>
                <a:cs typeface="Times New Roman" panose="02020603050405020304" pitchFamily="18" charset="0"/>
              </a:rPr>
              <a:t>How often do interns’ </a:t>
            </a:r>
            <a:r>
              <a:rPr lang="en-US" sz="1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tech </a:t>
            </a:r>
            <a:r>
              <a:rPr lang="en-US" sz="1400" dirty="0">
                <a:ea typeface="Calibri" panose="020F0502020204030204" pitchFamily="34" charset="0"/>
                <a:cs typeface="Times New Roman" panose="02020603050405020304" pitchFamily="18" charset="0"/>
              </a:rPr>
              <a:t>skills meet job requirements? </a:t>
            </a:r>
          </a:p>
          <a:p>
            <a:pPr marL="285750" indent="-285750">
              <a:buSzPct val="150000"/>
              <a:buFont typeface="Arial" panose="020B0604020202020204" pitchFamily="34" charset="0"/>
              <a:buChar char="□"/>
            </a:pPr>
            <a:r>
              <a:rPr lang="en-US" sz="1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4. How satisfied are managers with Year Up’s support?</a:t>
            </a:r>
          </a:p>
          <a:p>
            <a:pPr marL="285750" indent="-285750">
              <a:buSzPct val="150000"/>
              <a:buFont typeface="Arial" panose="020B0604020202020204" pitchFamily="34" charset="0"/>
              <a:buChar char="□"/>
            </a:pPr>
            <a:r>
              <a:rPr lang="en-US" sz="1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5. Are interns being considered for a position within the manager’s department?</a:t>
            </a:r>
          </a:p>
          <a:p>
            <a:pPr marL="285750" indent="-285750">
              <a:buSzPct val="150000"/>
              <a:buFont typeface="Arial" panose="020B0604020202020204" pitchFamily="34" charset="0"/>
              <a:buChar char="□"/>
            </a:pPr>
            <a:r>
              <a:rPr lang="en-US" sz="1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6.</a:t>
            </a:r>
            <a:r>
              <a:rPr lang="en-US" sz="1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How </a:t>
            </a:r>
            <a:r>
              <a:rPr lang="en-US" sz="1400" dirty="0">
                <a:ea typeface="Calibri" panose="020F0502020204030204" pitchFamily="34" charset="0"/>
                <a:cs typeface="Times New Roman" panose="02020603050405020304" pitchFamily="18" charset="0"/>
              </a:rPr>
              <a:t>likely is it that </a:t>
            </a:r>
            <a:r>
              <a:rPr lang="en-US" sz="1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managers would </a:t>
            </a:r>
            <a:r>
              <a:rPr lang="en-US" sz="1400" dirty="0">
                <a:ea typeface="Calibri" panose="020F0502020204030204" pitchFamily="34" charset="0"/>
                <a:cs typeface="Times New Roman" panose="02020603050405020304" pitchFamily="18" charset="0"/>
              </a:rPr>
              <a:t>recommend Year </a:t>
            </a:r>
            <a:r>
              <a:rPr lang="en-US" sz="1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Up? (NPS satisfaction)</a:t>
            </a:r>
            <a:endParaRPr lang="en-US" sz="14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2362831" y="5040561"/>
            <a:ext cx="6400800" cy="298543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Additional </a:t>
            </a:r>
            <a:r>
              <a:rPr lang="en-US" sz="1600" b="1" dirty="0" smtClean="0"/>
              <a:t>Data (Choose up to two) </a:t>
            </a:r>
            <a:endParaRPr lang="en-US" sz="1600" dirty="0"/>
          </a:p>
          <a:p>
            <a:pPr marL="285750" lvl="0" indent="-285750">
              <a:buSzPct val="150000"/>
              <a:buFont typeface="Calibri" panose="020F0502020204030204" pitchFamily="34" charset="0"/>
              <a:buChar char="□"/>
            </a:pPr>
            <a:r>
              <a:rPr lang="en-US" sz="1400" dirty="0" smtClean="0"/>
              <a:t>Infractions during internship weeks 1-13 </a:t>
            </a:r>
          </a:p>
          <a:p>
            <a:pPr marL="285750" lvl="0" indent="-285750">
              <a:buSzPct val="150000"/>
              <a:buFont typeface="Calibri" panose="020F0502020204030204" pitchFamily="34" charset="0"/>
              <a:buChar char="□"/>
            </a:pPr>
            <a:r>
              <a:rPr lang="en-US" sz="1400" dirty="0" smtClean="0"/>
              <a:t>Mirror </a:t>
            </a:r>
            <a:r>
              <a:rPr lang="en-US" sz="1400" dirty="0"/>
              <a:t>Exercise </a:t>
            </a:r>
            <a:r>
              <a:rPr lang="en-US" sz="1400" dirty="0" smtClean="0"/>
              <a:t>admissions data (demographic composition of class)</a:t>
            </a:r>
            <a:endParaRPr lang="en-US" sz="1400" dirty="0"/>
          </a:p>
          <a:p>
            <a:pPr marL="285750" lvl="0" indent="-285750">
              <a:buSzPct val="150000"/>
              <a:buFont typeface="Calibri" panose="020F0502020204030204" pitchFamily="34" charset="0"/>
              <a:buChar char="□"/>
            </a:pPr>
            <a:r>
              <a:rPr lang="en-US" sz="1400" dirty="0" smtClean="0"/>
              <a:t>Readiness </a:t>
            </a:r>
            <a:r>
              <a:rPr lang="en-US" sz="1400" dirty="0" smtClean="0"/>
              <a:t>Assessment scores summarized by </a:t>
            </a:r>
            <a:r>
              <a:rPr lang="en-US" sz="1400" dirty="0" smtClean="0"/>
              <a:t>factor</a:t>
            </a:r>
            <a:endParaRPr lang="en-US" sz="1400" dirty="0"/>
          </a:p>
          <a:p>
            <a:pPr marL="285750" lvl="0" indent="-285750">
              <a:buSzPct val="150000"/>
              <a:buFont typeface="Calibri" panose="020F0502020204030204" pitchFamily="34" charset="0"/>
              <a:buChar char="□"/>
            </a:pPr>
            <a:r>
              <a:rPr lang="en-US" sz="1400" dirty="0"/>
              <a:t>Last cycle’s IX </a:t>
            </a:r>
            <a:r>
              <a:rPr lang="en-US" sz="1400" dirty="0" smtClean="0"/>
              <a:t>and PR1 </a:t>
            </a:r>
            <a:r>
              <a:rPr lang="en-US" sz="1400" dirty="0" smtClean="0"/>
              <a:t>survey </a:t>
            </a:r>
            <a:r>
              <a:rPr lang="en-US" sz="1400" dirty="0" smtClean="0"/>
              <a:t>KPI</a:t>
            </a:r>
            <a:endParaRPr lang="en-US" sz="1400" dirty="0"/>
          </a:p>
          <a:p>
            <a:pPr marL="285750" lvl="0" indent="-285750">
              <a:buSzPct val="150000"/>
              <a:buFont typeface="Calibri" panose="020F0502020204030204" pitchFamily="34" charset="0"/>
              <a:buChar char="□"/>
            </a:pPr>
            <a:r>
              <a:rPr lang="en-US" sz="1400" dirty="0"/>
              <a:t>More IX </a:t>
            </a:r>
            <a:r>
              <a:rPr lang="en-US" sz="1400" dirty="0" smtClean="0"/>
              <a:t>survey </a:t>
            </a:r>
            <a:r>
              <a:rPr lang="en-US" sz="1400" dirty="0"/>
              <a:t>d</a:t>
            </a:r>
            <a:r>
              <a:rPr lang="en-US" sz="1400" dirty="0" smtClean="0"/>
              <a:t>ata</a:t>
            </a:r>
            <a:r>
              <a:rPr lang="en-US" sz="1400" dirty="0"/>
              <a:t>: </a:t>
            </a:r>
            <a:r>
              <a:rPr lang="en-US" sz="1400" dirty="0" smtClean="0"/>
              <a:t>“Since </a:t>
            </a:r>
            <a:r>
              <a:rPr lang="en-US" sz="1400" dirty="0"/>
              <a:t>the beginning of internship how much have you felt supported by the following </a:t>
            </a:r>
            <a:r>
              <a:rPr lang="en-US" sz="1400" dirty="0" smtClean="0"/>
              <a:t>YU staff</a:t>
            </a:r>
            <a:r>
              <a:rPr lang="en-US" sz="1400" dirty="0" smtClean="0"/>
              <a:t>?” </a:t>
            </a:r>
            <a:r>
              <a:rPr lang="en-US" sz="1400" dirty="0" smtClean="0"/>
              <a:t>(Coach, Mentor, PM, SS, IS, Other)</a:t>
            </a:r>
          </a:p>
          <a:p>
            <a:pPr marL="285750" lvl="0" indent="-285750">
              <a:buSzPct val="150000"/>
              <a:buFont typeface="Calibri" panose="020F0502020204030204" pitchFamily="34" charset="0"/>
              <a:buChar char="□"/>
            </a:pPr>
            <a:r>
              <a:rPr lang="en-US" sz="1400" dirty="0" smtClean="0"/>
              <a:t>More PR1 </a:t>
            </a:r>
            <a:r>
              <a:rPr lang="en-US" sz="1400" dirty="0" smtClean="0"/>
              <a:t>survey </a:t>
            </a:r>
            <a:r>
              <a:rPr lang="en-US" sz="1400" dirty="0"/>
              <a:t>d</a:t>
            </a:r>
            <a:r>
              <a:rPr lang="en-US" sz="1400" dirty="0" smtClean="0"/>
              <a:t>ata</a:t>
            </a:r>
            <a:r>
              <a:rPr lang="en-US" sz="1400" dirty="0" smtClean="0"/>
              <a:t>: </a:t>
            </a:r>
            <a:r>
              <a:rPr lang="en-US" sz="1400" dirty="0" smtClean="0"/>
              <a:t>“How </a:t>
            </a:r>
            <a:r>
              <a:rPr lang="en-US" sz="1400" dirty="0" smtClean="0"/>
              <a:t>frequently does your intern demonstrate the following professional skills on the job</a:t>
            </a:r>
            <a:r>
              <a:rPr lang="en-US" sz="1400" dirty="0" smtClean="0"/>
              <a:t>?” </a:t>
            </a:r>
            <a:r>
              <a:rPr lang="en-US" sz="1400" dirty="0" smtClean="0"/>
              <a:t>(Communicates well, works well with others, applies feedback effectively, produces quality work, organizes tasks/projects, takes initiative, strives to learn new skills, follows instructions, asks questions, demonstrates a positive attitude, adapts well to challenges, thinks critically when solving problems)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9198407" y="13387769"/>
            <a:ext cx="6400800" cy="81313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US" sz="1600" b="1" dirty="0" smtClean="0"/>
              <a:t>“Skype Call” (Choose one)</a:t>
            </a:r>
          </a:p>
          <a:p>
            <a:pPr algn="ctr"/>
            <a:endParaRPr lang="en-US" sz="1600" b="1" dirty="0" smtClean="0"/>
          </a:p>
          <a:p>
            <a:pPr algn="ctr"/>
            <a:endParaRPr lang="en-US" sz="1600" b="1" dirty="0"/>
          </a:p>
          <a:p>
            <a:r>
              <a:rPr lang="en-US" sz="1400" b="1" dirty="0" smtClean="0"/>
              <a:t>You now have the opportunity to get on a Skype call with a key member of the Program or CE team who can give you further qualitative insight into interns’ experiences or managers’ observations of interns’ skills and job performance.</a:t>
            </a:r>
          </a:p>
          <a:p>
            <a:pPr marL="285750" indent="-285750">
              <a:buSzPct val="150000"/>
              <a:buFont typeface="Calibri" panose="020F0502020204030204" pitchFamily="34" charset="0"/>
              <a:buChar char="□"/>
            </a:pPr>
            <a:r>
              <a:rPr lang="en-US" sz="1400" dirty="0" smtClean="0"/>
              <a:t>Program team (for intern feedback re: </a:t>
            </a:r>
            <a:r>
              <a:rPr lang="en-US" sz="1400" dirty="0" smtClean="0"/>
              <a:t>intern </a:t>
            </a:r>
            <a:r>
              <a:rPr lang="en-US" sz="1400" dirty="0" smtClean="0"/>
              <a:t>experience and needed supports)</a:t>
            </a:r>
          </a:p>
          <a:p>
            <a:pPr marL="285750" indent="-285750">
              <a:buSzPct val="150000"/>
              <a:buFont typeface="Calibri" panose="020F0502020204030204" pitchFamily="34" charset="0"/>
              <a:buChar char="□"/>
            </a:pPr>
            <a:r>
              <a:rPr lang="en-US" sz="1400" dirty="0" smtClean="0"/>
              <a:t>Corporate Engagement team (for manager feedback re: </a:t>
            </a:r>
            <a:r>
              <a:rPr lang="en-US" sz="1400" dirty="0" smtClean="0"/>
              <a:t>interns’ </a:t>
            </a:r>
            <a:r>
              <a:rPr lang="en-US" sz="1400" dirty="0" smtClean="0"/>
              <a:t>tech skills)</a:t>
            </a:r>
          </a:p>
          <a:p>
            <a:pPr marL="285750" indent="-285750">
              <a:buSzPct val="150000"/>
              <a:buFont typeface="Calibri" panose="020F0502020204030204" pitchFamily="34" charset="0"/>
              <a:buChar char="□"/>
            </a:pPr>
            <a:endParaRPr lang="en-US" sz="1400" dirty="0"/>
          </a:p>
          <a:p>
            <a:pPr>
              <a:buSzPct val="150000"/>
            </a:pPr>
            <a:r>
              <a:rPr lang="en-US" sz="1400" b="1" dirty="0" smtClean="0"/>
              <a:t>Guiding questions:</a:t>
            </a:r>
          </a:p>
          <a:p>
            <a:pPr marL="176213" indent="-176213">
              <a:buSzPct val="150000"/>
              <a:buFont typeface="Arial" panose="020B0604020202020204" pitchFamily="34" charset="0"/>
              <a:buChar char="•"/>
            </a:pPr>
            <a:r>
              <a:rPr lang="en-US" sz="1400" dirty="0" smtClean="0"/>
              <a:t>Were you able to identify and code feedback into relevant categories and valences, sorting responses into positive/negative/neutral attitudes? If not, </a:t>
            </a:r>
            <a:r>
              <a:rPr lang="en-US" sz="1400" dirty="0" smtClean="0"/>
              <a:t>were there any challenges </a:t>
            </a:r>
            <a:r>
              <a:rPr lang="en-US" sz="1400" dirty="0" smtClean="0"/>
              <a:t>about deriving value from the comments?</a:t>
            </a:r>
          </a:p>
          <a:p>
            <a:pPr marL="176213" indent="-176213">
              <a:buSzPct val="150000"/>
              <a:buFont typeface="Arial" panose="020B0604020202020204" pitchFamily="34" charset="0"/>
              <a:buChar char="•"/>
            </a:pPr>
            <a:r>
              <a:rPr lang="en-US" sz="1400" dirty="0" smtClean="0"/>
              <a:t>Did the qualitative information provide helpful context or make things more confusing? Was it </a:t>
            </a:r>
            <a:r>
              <a:rPr lang="en-US" sz="1400" dirty="0" smtClean="0"/>
              <a:t>relevant </a:t>
            </a:r>
            <a:r>
              <a:rPr lang="en-US" sz="1400" dirty="0" smtClean="0"/>
              <a:t>information?</a:t>
            </a:r>
          </a:p>
          <a:p>
            <a:pPr marL="176213" indent="-176213">
              <a:buSzPct val="150000"/>
              <a:buFont typeface="Arial" panose="020B0604020202020204" pitchFamily="34" charset="0"/>
              <a:buChar char="•"/>
            </a:pPr>
            <a:r>
              <a:rPr lang="en-US" sz="1400" dirty="0" smtClean="0"/>
              <a:t>Have your original hypotheses from Phase 1 shifted or changed as a result of this additional context? </a:t>
            </a:r>
          </a:p>
          <a:p>
            <a:pPr marL="176213" indent="-176213">
              <a:buSzPct val="150000"/>
              <a:buFont typeface="Arial" panose="020B0604020202020204" pitchFamily="34" charset="0"/>
              <a:buChar char="•"/>
            </a:pPr>
            <a:r>
              <a:rPr lang="en-US" sz="1400" dirty="0" smtClean="0"/>
              <a:t>Did you learn anything from the comments that, while not directly applicable to your initial hypotheses and questions, were nonetheless helpful for other reasons?</a:t>
            </a:r>
            <a:endParaRPr lang="en-US" sz="1400" b="1" dirty="0"/>
          </a:p>
          <a:p>
            <a:pPr>
              <a:buSzPct val="150000"/>
            </a:pPr>
            <a:endParaRPr lang="en-US" sz="1400" b="1" dirty="0" smtClean="0"/>
          </a:p>
          <a:p>
            <a:pPr>
              <a:buSzPct val="150000"/>
            </a:pPr>
            <a:endParaRPr lang="en-US" sz="1400" b="1" dirty="0"/>
          </a:p>
          <a:p>
            <a:pPr>
              <a:buSzPct val="150000"/>
            </a:pPr>
            <a:endParaRPr lang="en-US" sz="1400" b="1" dirty="0" smtClean="0"/>
          </a:p>
          <a:p>
            <a:pPr>
              <a:buSzPct val="150000"/>
            </a:pPr>
            <a:endParaRPr lang="en-US" sz="1400" b="1" dirty="0"/>
          </a:p>
          <a:p>
            <a:pPr>
              <a:buSzPct val="150000"/>
            </a:pPr>
            <a:endParaRPr lang="en-US" sz="1400" b="1" dirty="0" smtClean="0"/>
          </a:p>
        </p:txBody>
      </p:sp>
      <p:sp>
        <p:nvSpPr>
          <p:cNvPr id="35" name="TextBox 34"/>
          <p:cNvSpPr txBox="1">
            <a:spLocks/>
          </p:cNvSpPr>
          <p:nvPr/>
        </p:nvSpPr>
        <p:spPr>
          <a:xfrm>
            <a:off x="6185626" y="6677722"/>
            <a:ext cx="5029200" cy="256032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noAutofit/>
          </a:bodyPr>
          <a:lstStyle/>
          <a:p>
            <a:endParaRPr lang="en-US" sz="900" dirty="0" smtClean="0"/>
          </a:p>
          <a:p>
            <a:endParaRPr lang="en-US" sz="900" dirty="0"/>
          </a:p>
          <a:p>
            <a:endParaRPr lang="en-US" sz="900" dirty="0" smtClean="0"/>
          </a:p>
          <a:p>
            <a:endParaRPr lang="en-US" sz="900" dirty="0"/>
          </a:p>
          <a:p>
            <a:endParaRPr lang="en-US" sz="900" dirty="0" smtClean="0"/>
          </a:p>
          <a:p>
            <a:endParaRPr lang="en-US" sz="900" dirty="0"/>
          </a:p>
          <a:p>
            <a:endParaRPr lang="en-US" sz="900" dirty="0" smtClean="0"/>
          </a:p>
          <a:p>
            <a:endParaRPr lang="en-US" sz="900" dirty="0"/>
          </a:p>
          <a:p>
            <a:endParaRPr lang="en-US" sz="900" dirty="0" smtClean="0"/>
          </a:p>
          <a:p>
            <a:pPr algn="ctr"/>
            <a:r>
              <a:rPr lang="en-US" sz="1400" b="1" i="1" dirty="0" smtClean="0"/>
              <a:t>Cut and paste corresponding KPI graphic here</a:t>
            </a:r>
            <a:endParaRPr lang="en-US" sz="1400" b="1" i="1" dirty="0"/>
          </a:p>
        </p:txBody>
      </p:sp>
      <p:sp>
        <p:nvSpPr>
          <p:cNvPr id="18" name="Right Arrow 17"/>
          <p:cNvSpPr/>
          <p:nvPr/>
        </p:nvSpPr>
        <p:spPr>
          <a:xfrm>
            <a:off x="598533" y="1877232"/>
            <a:ext cx="31937729" cy="1506808"/>
          </a:xfrm>
          <a:prstGeom prst="rightArrow">
            <a:avLst/>
          </a:prstGeom>
          <a:gradFill flip="none" rotWithShape="1">
            <a:gsLst>
              <a:gs pos="0">
                <a:srgbClr val="234193"/>
              </a:gs>
              <a:gs pos="40000">
                <a:srgbClr val="234193">
                  <a:alpha val="80000"/>
                </a:srgbClr>
              </a:gs>
              <a:gs pos="20000">
                <a:srgbClr val="234193"/>
              </a:gs>
              <a:gs pos="60000">
                <a:srgbClr val="234193">
                  <a:alpha val="60000"/>
                </a:srgbClr>
              </a:gs>
              <a:gs pos="80000">
                <a:srgbClr val="234193">
                  <a:alpha val="40000"/>
                </a:srgbClr>
              </a:gs>
              <a:gs pos="100000">
                <a:srgbClr val="234193">
                  <a:alpha val="20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500" b="1" dirty="0" err="1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YUtopia</a:t>
            </a:r>
            <a:r>
              <a:rPr lang="en-US" sz="32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4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           </a:t>
            </a:r>
            <a:r>
              <a:rPr lang="en-US" sz="28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200" dirty="0" smtClean="0">
                <a:solidFill>
                  <a:schemeClr val="bg1">
                    <a:lumMod val="85000"/>
                  </a:schemeClr>
                </a:solidFill>
              </a:rPr>
              <a:t>Internship </a:t>
            </a:r>
            <a:r>
              <a:rPr lang="en-US" sz="2200" dirty="0" smtClean="0">
                <a:solidFill>
                  <a:schemeClr val="bg1">
                    <a:lumMod val="85000"/>
                  </a:schemeClr>
                </a:solidFill>
              </a:rPr>
              <a:t>phases…</a:t>
            </a:r>
            <a:endParaRPr lang="en-US" sz="22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798638" y="530131"/>
            <a:ext cx="202620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 EXERCISE IN MAKING SENSE OF DATA</a:t>
            </a:r>
            <a:endParaRPr lang="en-US" sz="54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0739441" y="758624"/>
            <a:ext cx="1161623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/>
              <a:t>Team members</a:t>
            </a:r>
            <a:r>
              <a:rPr lang="en-US" sz="2200" dirty="0" smtClean="0"/>
              <a:t>: </a:t>
            </a:r>
            <a:r>
              <a:rPr lang="en-US" sz="2200" dirty="0" smtClean="0"/>
              <a:t>________________   ________________   ________________   ________________</a:t>
            </a:r>
            <a:endParaRPr lang="en-US" sz="2200" dirty="0" smtClean="0"/>
          </a:p>
        </p:txBody>
      </p:sp>
      <p:sp>
        <p:nvSpPr>
          <p:cNvPr id="21" name="Oval 20"/>
          <p:cNvSpPr/>
          <p:nvPr/>
        </p:nvSpPr>
        <p:spPr>
          <a:xfrm>
            <a:off x="7484319" y="1368218"/>
            <a:ext cx="2524836" cy="2524836"/>
          </a:xfrm>
          <a:prstGeom prst="ellipse">
            <a:avLst/>
          </a:prstGeom>
          <a:solidFill>
            <a:schemeClr val="bg1"/>
          </a:solidFill>
          <a:ln w="76200">
            <a:solidFill>
              <a:srgbClr val="2341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t" anchorCtr="0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Phase 1, Week 9</a:t>
            </a:r>
          </a:p>
          <a:p>
            <a:pPr algn="ctr"/>
            <a:r>
              <a:rPr lang="en-US" sz="2200" b="1" dirty="0" smtClean="0">
                <a:solidFill>
                  <a:schemeClr val="tx1"/>
                </a:solidFill>
              </a:rPr>
              <a:t>Retention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endParaRPr lang="en-US" sz="2200" b="1" dirty="0">
              <a:solidFill>
                <a:schemeClr val="tx1"/>
              </a:solidFill>
            </a:endParaRPr>
          </a:p>
          <a:p>
            <a:pPr algn="ctr"/>
            <a:r>
              <a:rPr lang="en-US" sz="2200" b="1" dirty="0" smtClean="0">
                <a:solidFill>
                  <a:schemeClr val="tx1"/>
                </a:solidFill>
              </a:rPr>
              <a:t>   ________</a:t>
            </a:r>
            <a:r>
              <a:rPr lang="en-US" sz="3200" b="1" dirty="0" smtClean="0">
                <a:solidFill>
                  <a:schemeClr val="tx1"/>
                </a:solidFill>
              </a:rPr>
              <a:t>%</a:t>
            </a:r>
          </a:p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(fill in)</a:t>
            </a:r>
            <a:endParaRPr lang="en-US" sz="1400" b="1" dirty="0">
              <a:solidFill>
                <a:schemeClr val="tx1"/>
              </a:solidFill>
            </a:endParaRPr>
          </a:p>
        </p:txBody>
      </p:sp>
      <p:graphicFrame>
        <p:nvGraphicFramePr>
          <p:cNvPr id="25" name="Chart 24"/>
          <p:cNvGraphicFramePr/>
          <p:nvPr>
            <p:extLst>
              <p:ext uri="{D42A27DB-BD31-4B8C-83A1-F6EECF244321}">
                <p14:modId xmlns:p14="http://schemas.microsoft.com/office/powerpoint/2010/main" val="933345455"/>
              </p:ext>
            </p:extLst>
          </p:nvPr>
        </p:nvGraphicFramePr>
        <p:xfrm>
          <a:off x="868715" y="18014733"/>
          <a:ext cx="3779485" cy="26545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48" name="Oval 47"/>
          <p:cNvSpPr/>
          <p:nvPr/>
        </p:nvSpPr>
        <p:spPr>
          <a:xfrm>
            <a:off x="14310354" y="1368218"/>
            <a:ext cx="2524836" cy="2524836"/>
          </a:xfrm>
          <a:prstGeom prst="ellipse">
            <a:avLst/>
          </a:prstGeom>
          <a:solidFill>
            <a:schemeClr val="bg1"/>
          </a:solidFill>
          <a:ln w="76200">
            <a:solidFill>
              <a:srgbClr val="4B63A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t" anchorCtr="0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Phase 2, Week 13</a:t>
            </a:r>
          </a:p>
          <a:p>
            <a:pPr algn="ctr"/>
            <a:r>
              <a:rPr lang="en-US" sz="2200" b="1" dirty="0" smtClean="0">
                <a:solidFill>
                  <a:schemeClr val="tx1"/>
                </a:solidFill>
              </a:rPr>
              <a:t>Retention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endParaRPr lang="en-US" sz="2200" b="1" dirty="0">
              <a:solidFill>
                <a:schemeClr val="tx1"/>
              </a:solidFill>
            </a:endParaRPr>
          </a:p>
          <a:p>
            <a:pPr algn="ctr"/>
            <a:r>
              <a:rPr lang="en-US" sz="2200" b="1" dirty="0" smtClean="0">
                <a:solidFill>
                  <a:schemeClr val="tx1"/>
                </a:solidFill>
              </a:rPr>
              <a:t>   ________</a:t>
            </a:r>
            <a:r>
              <a:rPr lang="en-US" sz="3200" b="1" dirty="0" smtClean="0">
                <a:solidFill>
                  <a:schemeClr val="tx1"/>
                </a:solidFill>
              </a:rPr>
              <a:t>%</a:t>
            </a:r>
          </a:p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(fill in)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49" name="Oval 48"/>
          <p:cNvSpPr/>
          <p:nvPr/>
        </p:nvSpPr>
        <p:spPr>
          <a:xfrm>
            <a:off x="21236577" y="1368218"/>
            <a:ext cx="2524836" cy="2524836"/>
          </a:xfrm>
          <a:prstGeom prst="ellipse">
            <a:avLst/>
          </a:prstGeom>
          <a:solidFill>
            <a:schemeClr val="bg1"/>
          </a:solidFill>
          <a:ln w="76200">
            <a:solidFill>
              <a:srgbClr val="798C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t" anchorCtr="0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Phase 3, Week 19</a:t>
            </a:r>
          </a:p>
          <a:p>
            <a:pPr algn="ctr"/>
            <a:r>
              <a:rPr lang="en-US" sz="2200" b="1" dirty="0" smtClean="0">
                <a:solidFill>
                  <a:schemeClr val="tx1"/>
                </a:solidFill>
              </a:rPr>
              <a:t>Retention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endParaRPr lang="en-US" sz="2200" b="1" dirty="0">
              <a:solidFill>
                <a:schemeClr val="tx1"/>
              </a:solidFill>
            </a:endParaRPr>
          </a:p>
          <a:p>
            <a:pPr algn="ctr"/>
            <a:r>
              <a:rPr lang="en-US" sz="2200" b="1" dirty="0" smtClean="0">
                <a:solidFill>
                  <a:schemeClr val="tx1"/>
                </a:solidFill>
              </a:rPr>
              <a:t>   ________</a:t>
            </a:r>
            <a:r>
              <a:rPr lang="en-US" sz="3200" b="1" dirty="0" smtClean="0">
                <a:solidFill>
                  <a:schemeClr val="tx1"/>
                </a:solidFill>
              </a:rPr>
              <a:t>%</a:t>
            </a:r>
          </a:p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(fill in)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50" name="Oval 49"/>
          <p:cNvSpPr/>
          <p:nvPr/>
        </p:nvSpPr>
        <p:spPr>
          <a:xfrm>
            <a:off x="27922331" y="1369939"/>
            <a:ext cx="2524836" cy="2524836"/>
          </a:xfrm>
          <a:prstGeom prst="ellipse">
            <a:avLst/>
          </a:prstGeom>
          <a:solidFill>
            <a:schemeClr val="bg1"/>
          </a:solidFill>
          <a:ln w="76200">
            <a:solidFill>
              <a:srgbClr val="AEB9D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t" anchorCtr="0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Phase 4, Week 25</a:t>
            </a:r>
          </a:p>
          <a:p>
            <a:pPr algn="ctr"/>
            <a:r>
              <a:rPr lang="en-US" sz="2200" b="1" dirty="0" smtClean="0">
                <a:solidFill>
                  <a:schemeClr val="tx1"/>
                </a:solidFill>
              </a:rPr>
              <a:t>Retention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endParaRPr lang="en-US" sz="2200" b="1" dirty="0">
              <a:solidFill>
                <a:schemeClr val="tx1"/>
              </a:solidFill>
            </a:endParaRPr>
          </a:p>
          <a:p>
            <a:pPr algn="ctr"/>
            <a:r>
              <a:rPr lang="en-US" sz="2200" b="1" dirty="0" smtClean="0">
                <a:solidFill>
                  <a:schemeClr val="tx1"/>
                </a:solidFill>
              </a:rPr>
              <a:t>   ________</a:t>
            </a:r>
            <a:r>
              <a:rPr lang="en-US" sz="3200" b="1" dirty="0" smtClean="0">
                <a:solidFill>
                  <a:schemeClr val="tx1"/>
                </a:solidFill>
              </a:rPr>
              <a:t>%</a:t>
            </a:r>
          </a:p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(fill in)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527255" y="4009837"/>
            <a:ext cx="6400800" cy="98755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Phase 1 Objectives</a:t>
            </a:r>
          </a:p>
          <a:p>
            <a:pPr algn="ctr"/>
            <a:r>
              <a:rPr lang="en-US" sz="1800" dirty="0" smtClean="0"/>
              <a:t>-</a:t>
            </a:r>
            <a:r>
              <a:rPr lang="en-US" sz="1400" dirty="0" smtClean="0"/>
              <a:t>Review last cycle and L&amp;D data in left margin</a:t>
            </a:r>
          </a:p>
          <a:p>
            <a:pPr algn="ctr"/>
            <a:r>
              <a:rPr lang="en-US" sz="1400" dirty="0" smtClean="0"/>
              <a:t>-</a:t>
            </a:r>
            <a:r>
              <a:rPr lang="en-US" sz="1400" dirty="0" smtClean="0"/>
              <a:t>Choose, cut, and paste </a:t>
            </a:r>
            <a:r>
              <a:rPr lang="en-US" sz="1400" dirty="0" smtClean="0"/>
              <a:t>one KPI of interest from both the IX and PR1 surveys</a:t>
            </a:r>
          </a:p>
          <a:p>
            <a:pPr algn="ctr"/>
            <a:r>
              <a:rPr lang="en-US" sz="1400" dirty="0" smtClean="0"/>
              <a:t>-Answer the questions provided and record notes below</a:t>
            </a:r>
            <a:endParaRPr lang="en-US" sz="1400" dirty="0"/>
          </a:p>
        </p:txBody>
      </p:sp>
      <p:sp>
        <p:nvSpPr>
          <p:cNvPr id="52" name="TextBox 51"/>
          <p:cNvSpPr txBox="1"/>
          <p:nvPr/>
        </p:nvSpPr>
        <p:spPr>
          <a:xfrm>
            <a:off x="12367465" y="4009837"/>
            <a:ext cx="6400800" cy="98488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Phase 2 Objectives</a:t>
            </a:r>
          </a:p>
          <a:p>
            <a:pPr algn="ctr"/>
            <a:r>
              <a:rPr lang="en-US" sz="1400" dirty="0" smtClean="0"/>
              <a:t>-Consider observations and hypotheses from Phase 1</a:t>
            </a:r>
          </a:p>
          <a:p>
            <a:pPr algn="ctr"/>
            <a:r>
              <a:rPr lang="en-US" sz="1400" dirty="0" smtClean="0"/>
              <a:t>-Choose up to two additional data sources for review</a:t>
            </a:r>
          </a:p>
          <a:p>
            <a:pPr algn="ctr"/>
            <a:r>
              <a:rPr lang="en-US" sz="1400" dirty="0"/>
              <a:t>-Answer the questions provided and record notes below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19198407" y="4009837"/>
            <a:ext cx="6400800" cy="98755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Phase 3 Objectives</a:t>
            </a:r>
          </a:p>
          <a:p>
            <a:pPr algn="ctr"/>
            <a:r>
              <a:rPr lang="en-US" sz="1400" dirty="0" smtClean="0"/>
              <a:t>-Identify priority areas for data inquiry given what you know so far</a:t>
            </a:r>
          </a:p>
          <a:p>
            <a:pPr algn="ctr"/>
            <a:r>
              <a:rPr lang="en-US" sz="1400" dirty="0" smtClean="0"/>
              <a:t>-</a:t>
            </a:r>
            <a:r>
              <a:rPr lang="en-US" sz="1400" dirty="0" smtClean="0"/>
              <a:t>Choose, cut, and paste </a:t>
            </a:r>
            <a:r>
              <a:rPr lang="en-US" sz="1400" dirty="0" smtClean="0"/>
              <a:t>one KPI of interest from the PR2 survey</a:t>
            </a:r>
          </a:p>
          <a:p>
            <a:pPr algn="ctr"/>
            <a:r>
              <a:rPr lang="en-US" sz="1400" dirty="0" smtClean="0"/>
              <a:t>-Field a “Skype Call” with Program </a:t>
            </a:r>
            <a:r>
              <a:rPr lang="en-US" sz="1400" b="1" dirty="0" smtClean="0"/>
              <a:t>or</a:t>
            </a:r>
            <a:r>
              <a:rPr lang="en-US" sz="1400" dirty="0" smtClean="0"/>
              <a:t> CE for qualitative insight</a:t>
            </a:r>
            <a:endParaRPr lang="en-US" sz="1400" dirty="0"/>
          </a:p>
        </p:txBody>
      </p:sp>
      <p:sp>
        <p:nvSpPr>
          <p:cNvPr id="54" name="TextBox 53"/>
          <p:cNvSpPr txBox="1"/>
          <p:nvPr/>
        </p:nvSpPr>
        <p:spPr>
          <a:xfrm>
            <a:off x="26030578" y="4025957"/>
            <a:ext cx="6400800" cy="98488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Phase 4 Objectives</a:t>
            </a:r>
          </a:p>
          <a:p>
            <a:pPr algn="ctr"/>
            <a:r>
              <a:rPr lang="en-US" sz="1400" dirty="0" smtClean="0"/>
              <a:t>-</a:t>
            </a:r>
            <a:r>
              <a:rPr lang="en-US" sz="1400" dirty="0" smtClean="0"/>
              <a:t>Choose, cut, and paste </a:t>
            </a:r>
            <a:r>
              <a:rPr lang="en-US" sz="1400" dirty="0" smtClean="0"/>
              <a:t>one KPI of interest from the Pre-Graduation survey</a:t>
            </a:r>
          </a:p>
          <a:p>
            <a:pPr algn="ctr"/>
            <a:r>
              <a:rPr lang="en-US" sz="1400" dirty="0" smtClean="0"/>
              <a:t>-At end of Phase 4, review final </a:t>
            </a:r>
            <a:r>
              <a:rPr lang="en-US" sz="1400" dirty="0" err="1" smtClean="0"/>
              <a:t>YUtopia</a:t>
            </a:r>
            <a:r>
              <a:rPr lang="en-US" sz="1400" dirty="0" smtClean="0"/>
              <a:t> outputs/outcomes</a:t>
            </a:r>
          </a:p>
          <a:p>
            <a:pPr algn="ctr"/>
            <a:r>
              <a:rPr lang="en-US" sz="1400" dirty="0" smtClean="0"/>
              <a:t>-Prepare </a:t>
            </a:r>
            <a:r>
              <a:rPr lang="en-US" sz="1400" dirty="0" smtClean="0"/>
              <a:t>brief notes and summary </a:t>
            </a:r>
            <a:r>
              <a:rPr lang="en-US" sz="1400" dirty="0" smtClean="0"/>
              <a:t>responses </a:t>
            </a:r>
            <a:r>
              <a:rPr lang="en-US" sz="1400" dirty="0" smtClean="0"/>
              <a:t>to processing/debrief questions</a:t>
            </a:r>
            <a:endParaRPr lang="en-US" sz="1400" dirty="0"/>
          </a:p>
        </p:txBody>
      </p:sp>
      <p:graphicFrame>
        <p:nvGraphicFramePr>
          <p:cNvPr id="55" name="Table 5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2526377"/>
              </p:ext>
            </p:extLst>
          </p:nvPr>
        </p:nvGraphicFramePr>
        <p:xfrm>
          <a:off x="5605808" y="9270601"/>
          <a:ext cx="6265349" cy="3957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65349"/>
              </a:tblGrid>
              <a:tr h="432456">
                <a:tc>
                  <a:txBody>
                    <a:bodyPr/>
                    <a:lstStyle/>
                    <a:p>
                      <a:pPr marL="0" marR="0" lvl="0" indent="0" algn="l" defTabSz="292608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Hypothesize why this data point matters:</a:t>
                      </a:r>
                    </a:p>
                    <a:p>
                      <a:pPr marL="0" marR="0" lvl="0" indent="0" algn="l" defTabSz="292608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292608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If interns are reporting _________________________________________________ </a:t>
                      </a:r>
                    </a:p>
                    <a:p>
                      <a:pPr marL="0" marR="0" lvl="0" indent="0" algn="l" defTabSz="292608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292608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______________________, then they might be experiencing __________________ </a:t>
                      </a:r>
                    </a:p>
                    <a:p>
                      <a:pPr marL="0" marR="0" lvl="0" indent="0" algn="l" defTabSz="292608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292608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__________________________________________________ and this could </a:t>
                      </a:r>
                    </a:p>
                    <a:p>
                      <a:pPr marL="0" marR="0" lvl="0" indent="0" algn="l" defTabSz="292608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292608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specifically affect ______________________________________________________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25683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How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would you flag this data point for response?</a:t>
                      </a:r>
                      <a:endParaRPr lang="en-US" sz="1400" b="1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□ </a:t>
                      </a:r>
                      <a:r>
                        <a:rPr lang="en-US" sz="1400" b="1" dirty="0" smtClean="0">
                          <a:solidFill>
                            <a:srgbClr val="C00000"/>
                          </a:solidFill>
                          <a:latin typeface="+mn-lt"/>
                        </a:rPr>
                        <a:t>Red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(immediate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triage)  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        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□ </a:t>
                      </a:r>
                      <a:r>
                        <a:rPr lang="en-US" sz="1400" b="1" dirty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rgbClr val="FFFF00"/>
                          </a:solidFill>
                          <a:latin typeface="+mn-lt"/>
                        </a:rPr>
                        <a:t>Yellow</a:t>
                      </a:r>
                      <a:r>
                        <a:rPr lang="en-US" sz="1400" b="0" dirty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rgbClr val="FFFF00"/>
                          </a:solidFill>
                          <a:latin typeface="+mn-lt"/>
                        </a:rPr>
                        <a:t> 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(adjust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now to boost performance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)  </a:t>
                      </a:r>
                    </a:p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□ </a:t>
                      </a:r>
                      <a:r>
                        <a:rPr lang="en-US" sz="14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</a:rPr>
                        <a:t>Green</a:t>
                      </a:r>
                      <a:r>
                        <a:rPr lang="en-US" sz="1400" b="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</a:rPr>
                        <a:t> 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(reinforce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practice)      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□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Delayed 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(hold for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post-cycle lookback/adjustment)</a:t>
                      </a:r>
                      <a:endParaRPr lang="en-US" sz="1400" b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34135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lang="en-US" sz="1400" b="1" smtClean="0">
                          <a:latin typeface="+mn-lt"/>
                        </a:rPr>
                        <a:t>Briefly</a:t>
                      </a:r>
                      <a:r>
                        <a:rPr lang="en-US" sz="1400" b="1" baseline="0" smtClean="0">
                          <a:latin typeface="+mn-lt"/>
                        </a:rPr>
                        <a:t> recommend what you would do to respond:</a:t>
                      </a:r>
                    </a:p>
                    <a:p>
                      <a:pPr>
                        <a:lnSpc>
                          <a:spcPts val="1300"/>
                        </a:lnSpc>
                      </a:pPr>
                      <a:endParaRPr lang="en-US" sz="1400" b="1" smtClean="0">
                        <a:latin typeface="+mn-lt"/>
                      </a:endParaRPr>
                    </a:p>
                    <a:p>
                      <a:pPr>
                        <a:lnSpc>
                          <a:spcPts val="1300"/>
                        </a:lnSpc>
                      </a:pPr>
                      <a:r>
                        <a:rPr lang="en-US" sz="1400" b="0" smtClean="0">
                          <a:latin typeface="+mn-lt"/>
                        </a:rPr>
                        <a:t>____________________________________________________________________</a:t>
                      </a:r>
                    </a:p>
                    <a:p>
                      <a:pPr>
                        <a:lnSpc>
                          <a:spcPts val="1300"/>
                        </a:lnSpc>
                      </a:pPr>
                      <a:endParaRPr lang="en-US" sz="1400" b="0" smtClean="0">
                        <a:latin typeface="+mn-lt"/>
                      </a:endParaRPr>
                    </a:p>
                    <a:p>
                      <a:pPr>
                        <a:lnSpc>
                          <a:spcPts val="1300"/>
                        </a:lnSpc>
                      </a:pPr>
                      <a:r>
                        <a:rPr lang="en-US" sz="1400" b="0" smtClean="0">
                          <a:latin typeface="+mn-lt"/>
                        </a:rPr>
                        <a:t>____________________________________________________________________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2329">
                <a:tc>
                  <a:txBody>
                    <a:bodyPr/>
                    <a:lstStyle/>
                    <a:p>
                      <a:pPr marL="0" marR="0" lvl="0" indent="0" algn="l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latin typeface="+mn-lt"/>
                        </a:rPr>
                        <a:t>Who would be involved in your response? (select all that apply)</a:t>
                      </a:r>
                    </a:p>
                    <a:p>
                      <a:pPr marL="0" marR="0" lvl="0" indent="0" algn="l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+mn-lt"/>
                        </a:rPr>
                        <a:t>□</a:t>
                      </a:r>
                      <a:r>
                        <a:rPr lang="en-US" sz="1400" baseline="0" dirty="0" smtClean="0">
                          <a:latin typeface="+mn-lt"/>
                        </a:rPr>
                        <a:t>SLT   </a:t>
                      </a:r>
                      <a:r>
                        <a:rPr lang="en-US" sz="1400" dirty="0" smtClean="0">
                          <a:latin typeface="+mn-lt"/>
                        </a:rPr>
                        <a:t>□</a:t>
                      </a:r>
                      <a:r>
                        <a:rPr lang="en-US" sz="1400" baseline="0" dirty="0" smtClean="0">
                          <a:latin typeface="+mn-lt"/>
                        </a:rPr>
                        <a:t>ED   </a:t>
                      </a:r>
                      <a:r>
                        <a:rPr lang="en-US" sz="1400" baseline="0" dirty="0" smtClean="0">
                          <a:latin typeface="+mn-lt"/>
                        </a:rPr>
                        <a:t> </a:t>
                      </a:r>
                      <a:r>
                        <a:rPr lang="en-US" sz="1400" dirty="0" smtClean="0">
                          <a:latin typeface="+mn-lt"/>
                        </a:rPr>
                        <a:t>□</a:t>
                      </a:r>
                      <a:r>
                        <a:rPr lang="en-US" sz="1400" baseline="0" dirty="0" smtClean="0">
                          <a:latin typeface="+mn-lt"/>
                        </a:rPr>
                        <a:t>PL    </a:t>
                      </a:r>
                      <a:r>
                        <a:rPr lang="en-US" sz="1400" dirty="0" smtClean="0">
                          <a:latin typeface="+mn-lt"/>
                        </a:rPr>
                        <a:t>□</a:t>
                      </a:r>
                      <a:r>
                        <a:rPr lang="en-US" sz="1400" baseline="0" dirty="0" smtClean="0">
                          <a:latin typeface="+mn-lt"/>
                        </a:rPr>
                        <a:t>PM    </a:t>
                      </a:r>
                      <a:r>
                        <a:rPr lang="en-US" sz="1400" dirty="0" smtClean="0">
                          <a:latin typeface="+mn-lt"/>
                        </a:rPr>
                        <a:t>□Admissions/Recruitment  </a:t>
                      </a:r>
                      <a:r>
                        <a:rPr lang="en-US" sz="1400" baseline="0" dirty="0" smtClean="0">
                          <a:latin typeface="+mn-lt"/>
                        </a:rPr>
                        <a:t>  </a:t>
                      </a:r>
                      <a:r>
                        <a:rPr lang="en-US" sz="1400" baseline="0" dirty="0" smtClean="0">
                          <a:latin typeface="+mn-lt"/>
                        </a:rPr>
                        <a:t> </a:t>
                      </a:r>
                      <a:r>
                        <a:rPr lang="en-US" sz="1400" dirty="0" smtClean="0">
                          <a:latin typeface="+mn-lt"/>
                        </a:rPr>
                        <a:t>□</a:t>
                      </a:r>
                      <a:r>
                        <a:rPr lang="en-US" sz="1400" dirty="0" smtClean="0">
                          <a:latin typeface="+mn-lt"/>
                        </a:rPr>
                        <a:t>ISMs    </a:t>
                      </a:r>
                      <a:r>
                        <a:rPr lang="en-US" sz="1400" dirty="0" smtClean="0">
                          <a:latin typeface="+mn-lt"/>
                        </a:rPr>
                        <a:t> □</a:t>
                      </a:r>
                      <a:r>
                        <a:rPr lang="en-US" sz="1400" dirty="0" smtClean="0">
                          <a:latin typeface="+mn-lt"/>
                        </a:rPr>
                        <a:t>Coaches     □SS □Instructors </a:t>
                      </a:r>
                      <a:r>
                        <a:rPr lang="en-US" sz="1400" baseline="0" dirty="0" smtClean="0">
                          <a:latin typeface="+mn-lt"/>
                        </a:rPr>
                        <a:t> </a:t>
                      </a:r>
                      <a:r>
                        <a:rPr lang="en-US" sz="1400" baseline="0" dirty="0" smtClean="0">
                          <a:latin typeface="+mn-lt"/>
                        </a:rPr>
                        <a:t> </a:t>
                      </a:r>
                      <a:r>
                        <a:rPr lang="en-US" sz="1400" dirty="0" smtClean="0">
                          <a:latin typeface="+mn-lt"/>
                        </a:rPr>
                        <a:t>□</a:t>
                      </a:r>
                      <a:r>
                        <a:rPr lang="en-US" sz="1400" dirty="0" smtClean="0">
                          <a:latin typeface="+mn-lt"/>
                        </a:rPr>
                        <a:t>PRM/EP </a:t>
                      </a:r>
                      <a:r>
                        <a:rPr lang="en-US" sz="1400" dirty="0" smtClean="0">
                          <a:latin typeface="+mn-lt"/>
                        </a:rPr>
                        <a:t>  □NPT</a:t>
                      </a:r>
                      <a:r>
                        <a:rPr lang="en-US" sz="1400" baseline="0" dirty="0" smtClean="0">
                          <a:latin typeface="+mn-lt"/>
                        </a:rPr>
                        <a:t>    </a:t>
                      </a:r>
                      <a:r>
                        <a:rPr lang="en-US" sz="1400" dirty="0" smtClean="0">
                          <a:latin typeface="+mn-lt"/>
                        </a:rPr>
                        <a:t>□Other___________________________________</a:t>
                      </a:r>
                      <a:endParaRPr lang="en-US" sz="1400" dirty="0" smtClean="0"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6" name="TextBox 55"/>
          <p:cNvSpPr txBox="1">
            <a:spLocks/>
          </p:cNvSpPr>
          <p:nvPr/>
        </p:nvSpPr>
        <p:spPr>
          <a:xfrm>
            <a:off x="6185626" y="14881675"/>
            <a:ext cx="5029200" cy="2549147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noAutofit/>
          </a:bodyPr>
          <a:lstStyle/>
          <a:p>
            <a:endParaRPr lang="en-US" sz="900" dirty="0" smtClean="0"/>
          </a:p>
          <a:p>
            <a:endParaRPr lang="en-US" sz="900" dirty="0"/>
          </a:p>
          <a:p>
            <a:endParaRPr lang="en-US" sz="900" dirty="0" smtClean="0"/>
          </a:p>
          <a:p>
            <a:endParaRPr lang="en-US" sz="900" dirty="0"/>
          </a:p>
          <a:p>
            <a:endParaRPr lang="en-US" sz="900" dirty="0" smtClean="0"/>
          </a:p>
          <a:p>
            <a:endParaRPr lang="en-US" sz="900" dirty="0"/>
          </a:p>
          <a:p>
            <a:endParaRPr lang="en-US" sz="900" dirty="0" smtClean="0"/>
          </a:p>
          <a:p>
            <a:endParaRPr lang="en-US" sz="900" dirty="0"/>
          </a:p>
          <a:p>
            <a:endParaRPr lang="en-US" sz="900" dirty="0" smtClean="0"/>
          </a:p>
          <a:p>
            <a:pPr algn="ctr"/>
            <a:r>
              <a:rPr lang="en-US" sz="1400" b="1" i="1" dirty="0" smtClean="0"/>
              <a:t>Cut and paste corresponding KPI graphic here</a:t>
            </a:r>
            <a:endParaRPr lang="en-US" sz="1400" b="1" i="1" dirty="0"/>
          </a:p>
        </p:txBody>
      </p:sp>
      <p:graphicFrame>
        <p:nvGraphicFramePr>
          <p:cNvPr id="57" name="Table 5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2295419"/>
              </p:ext>
            </p:extLst>
          </p:nvPr>
        </p:nvGraphicFramePr>
        <p:xfrm>
          <a:off x="5620372" y="17490441"/>
          <a:ext cx="6265349" cy="3957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65349"/>
              </a:tblGrid>
              <a:tr h="432456">
                <a:tc>
                  <a:txBody>
                    <a:bodyPr/>
                    <a:lstStyle/>
                    <a:p>
                      <a:pPr marL="0" marR="0" lvl="0" indent="0" algn="l" defTabSz="292608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Hypothesize why this data point matters:</a:t>
                      </a:r>
                    </a:p>
                    <a:p>
                      <a:pPr marL="0" marR="0" lvl="0" indent="0" algn="l" defTabSz="292608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292608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If managers are reporting _______________________________________________ </a:t>
                      </a:r>
                    </a:p>
                    <a:p>
                      <a:pPr marL="0" marR="0" lvl="0" indent="0" algn="l" defTabSz="292608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292608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______________________, then they might be experiencing __________________ </a:t>
                      </a:r>
                    </a:p>
                    <a:p>
                      <a:pPr marL="0" marR="0" lvl="0" indent="0" algn="l" defTabSz="292608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292608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__________________________________________________ and this could </a:t>
                      </a:r>
                    </a:p>
                    <a:p>
                      <a:pPr marL="0" marR="0" lvl="0" indent="0" algn="l" defTabSz="292608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292608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specifically affect ______________________________________________________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25683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How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would you flag this data point for response?</a:t>
                      </a:r>
                      <a:endParaRPr lang="en-US" sz="1400" b="1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□ </a:t>
                      </a:r>
                      <a:r>
                        <a:rPr lang="en-US" sz="1400" b="1" dirty="0" smtClean="0">
                          <a:solidFill>
                            <a:srgbClr val="C00000"/>
                          </a:solidFill>
                          <a:latin typeface="+mn-lt"/>
                        </a:rPr>
                        <a:t>Red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(immediate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triage)  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        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□ </a:t>
                      </a:r>
                      <a:r>
                        <a:rPr lang="en-US" sz="1400" b="1" dirty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rgbClr val="FFFF00"/>
                          </a:solidFill>
                          <a:latin typeface="+mn-lt"/>
                        </a:rPr>
                        <a:t>Yellow</a:t>
                      </a:r>
                      <a:r>
                        <a:rPr lang="en-US" sz="1400" b="0" dirty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rgbClr val="FFFF00"/>
                          </a:solidFill>
                          <a:latin typeface="+mn-lt"/>
                        </a:rPr>
                        <a:t> 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(adjust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now to boost performance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)  </a:t>
                      </a:r>
                    </a:p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□ </a:t>
                      </a:r>
                      <a:r>
                        <a:rPr lang="en-US" sz="14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</a:rPr>
                        <a:t>Green</a:t>
                      </a:r>
                      <a:r>
                        <a:rPr lang="en-US" sz="1400" b="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</a:rPr>
                        <a:t> 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(reinforce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practice)      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□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Delayed 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(hold for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post-cycle lookback/adjustment)</a:t>
                      </a:r>
                      <a:endParaRPr lang="en-US" sz="1400" b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34135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lang="en-US" sz="1400" b="1" smtClean="0">
                          <a:latin typeface="+mn-lt"/>
                        </a:rPr>
                        <a:t>Briefly</a:t>
                      </a:r>
                      <a:r>
                        <a:rPr lang="en-US" sz="1400" b="1" baseline="0" smtClean="0">
                          <a:latin typeface="+mn-lt"/>
                        </a:rPr>
                        <a:t> recommend what you would do to respond:</a:t>
                      </a:r>
                    </a:p>
                    <a:p>
                      <a:pPr>
                        <a:lnSpc>
                          <a:spcPts val="1300"/>
                        </a:lnSpc>
                      </a:pPr>
                      <a:endParaRPr lang="en-US" sz="1400" b="1" smtClean="0">
                        <a:latin typeface="+mn-lt"/>
                      </a:endParaRPr>
                    </a:p>
                    <a:p>
                      <a:pPr>
                        <a:lnSpc>
                          <a:spcPts val="1300"/>
                        </a:lnSpc>
                      </a:pPr>
                      <a:r>
                        <a:rPr lang="en-US" sz="1400" b="0" smtClean="0">
                          <a:latin typeface="+mn-lt"/>
                        </a:rPr>
                        <a:t>____________________________________________________________________</a:t>
                      </a:r>
                    </a:p>
                    <a:p>
                      <a:pPr>
                        <a:lnSpc>
                          <a:spcPts val="1300"/>
                        </a:lnSpc>
                      </a:pPr>
                      <a:endParaRPr lang="en-US" sz="1400" b="0" smtClean="0">
                        <a:latin typeface="+mn-lt"/>
                      </a:endParaRPr>
                    </a:p>
                    <a:p>
                      <a:pPr>
                        <a:lnSpc>
                          <a:spcPts val="1300"/>
                        </a:lnSpc>
                      </a:pPr>
                      <a:r>
                        <a:rPr lang="en-US" sz="1400" b="0" smtClean="0">
                          <a:latin typeface="+mn-lt"/>
                        </a:rPr>
                        <a:t>____________________________________________________________________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2329">
                <a:tc>
                  <a:txBody>
                    <a:bodyPr/>
                    <a:lstStyle/>
                    <a:p>
                      <a:pPr marL="0" marR="0" lvl="0" indent="0" algn="l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latin typeface="+mn-lt"/>
                        </a:rPr>
                        <a:t>Who would be involved in your response? (select all that apply)</a:t>
                      </a:r>
                    </a:p>
                    <a:p>
                      <a:pPr marL="0" marR="0" lvl="0" indent="0" algn="l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+mn-lt"/>
                        </a:rPr>
                        <a:t>□</a:t>
                      </a:r>
                      <a:r>
                        <a:rPr lang="en-US" sz="1400" baseline="0" dirty="0" smtClean="0">
                          <a:latin typeface="+mn-lt"/>
                        </a:rPr>
                        <a:t>SLT   </a:t>
                      </a:r>
                      <a:r>
                        <a:rPr lang="en-US" sz="1400" dirty="0" smtClean="0">
                          <a:latin typeface="+mn-lt"/>
                        </a:rPr>
                        <a:t>□</a:t>
                      </a:r>
                      <a:r>
                        <a:rPr lang="en-US" sz="1400" baseline="0" dirty="0" smtClean="0">
                          <a:latin typeface="+mn-lt"/>
                        </a:rPr>
                        <a:t>ED    </a:t>
                      </a:r>
                      <a:r>
                        <a:rPr lang="en-US" sz="1400" dirty="0" smtClean="0">
                          <a:latin typeface="+mn-lt"/>
                        </a:rPr>
                        <a:t>□</a:t>
                      </a:r>
                      <a:r>
                        <a:rPr lang="en-US" sz="1400" baseline="0" dirty="0" smtClean="0">
                          <a:latin typeface="+mn-lt"/>
                        </a:rPr>
                        <a:t>PL    </a:t>
                      </a:r>
                      <a:r>
                        <a:rPr lang="en-US" sz="1400" dirty="0" smtClean="0">
                          <a:latin typeface="+mn-lt"/>
                        </a:rPr>
                        <a:t>□</a:t>
                      </a:r>
                      <a:r>
                        <a:rPr lang="en-US" sz="1400" baseline="0" dirty="0" smtClean="0">
                          <a:latin typeface="+mn-lt"/>
                        </a:rPr>
                        <a:t>PM    </a:t>
                      </a:r>
                      <a:r>
                        <a:rPr lang="en-US" sz="1400" dirty="0" smtClean="0">
                          <a:latin typeface="+mn-lt"/>
                        </a:rPr>
                        <a:t>□Admissions/Recruitment  </a:t>
                      </a:r>
                      <a:r>
                        <a:rPr lang="en-US" sz="1400" baseline="0" dirty="0" smtClean="0">
                          <a:latin typeface="+mn-lt"/>
                        </a:rPr>
                        <a:t>   </a:t>
                      </a:r>
                      <a:r>
                        <a:rPr lang="en-US" sz="1400" dirty="0" smtClean="0">
                          <a:latin typeface="+mn-lt"/>
                        </a:rPr>
                        <a:t>□ISMs     □Coaches     □SS □Instructors </a:t>
                      </a:r>
                      <a:r>
                        <a:rPr lang="en-US" sz="1400" baseline="0" dirty="0" smtClean="0">
                          <a:latin typeface="+mn-lt"/>
                        </a:rPr>
                        <a:t>  </a:t>
                      </a:r>
                      <a:r>
                        <a:rPr lang="en-US" sz="1400" dirty="0" smtClean="0">
                          <a:latin typeface="+mn-lt"/>
                        </a:rPr>
                        <a:t>□PRM/EP   □NPT</a:t>
                      </a:r>
                      <a:r>
                        <a:rPr lang="en-US" sz="1400" baseline="0" dirty="0" smtClean="0">
                          <a:latin typeface="+mn-lt"/>
                        </a:rPr>
                        <a:t>    </a:t>
                      </a:r>
                      <a:r>
                        <a:rPr lang="en-US" sz="1400" dirty="0" smtClean="0">
                          <a:latin typeface="+mn-lt"/>
                        </a:rPr>
                        <a:t>□Other___________________________________</a:t>
                      </a:r>
                      <a:endParaRPr lang="en-US" sz="1400" dirty="0" smtClean="0"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8" name="Table 5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8139558"/>
              </p:ext>
            </p:extLst>
          </p:nvPr>
        </p:nvGraphicFramePr>
        <p:xfrm>
          <a:off x="12360792" y="8175805"/>
          <a:ext cx="6400800" cy="28503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00800"/>
              </a:tblGrid>
              <a:tr h="2850308">
                <a:tc>
                  <a:txBody>
                    <a:bodyPr/>
                    <a:lstStyle/>
                    <a:p>
                      <a:pPr marL="0" marR="0" lvl="0" indent="0" algn="l" defTabSz="292608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Briefly explain why you initially chose these additional data and if/how what you observed in Phase 1 influenced your </a:t>
                      </a:r>
                      <a:r>
                        <a:rPr kumimoji="0" 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choices. You’ll have the chance to explain what you’re observing in the new data further below.</a:t>
                      </a:r>
                      <a:endParaRPr kumimoji="0" lang="en-US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292608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9" name="TextBox 58"/>
          <p:cNvSpPr txBox="1">
            <a:spLocks/>
          </p:cNvSpPr>
          <p:nvPr/>
        </p:nvSpPr>
        <p:spPr>
          <a:xfrm>
            <a:off x="12367465" y="11157144"/>
            <a:ext cx="6400800" cy="707671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noAutofit/>
          </a:bodyPr>
          <a:lstStyle/>
          <a:p>
            <a:r>
              <a:rPr lang="en-US" sz="1400" b="1" i="1" dirty="0" smtClean="0"/>
              <a:t>Cut </a:t>
            </a:r>
            <a:r>
              <a:rPr lang="en-US" sz="1400" b="1" i="1" dirty="0" smtClean="0"/>
              <a:t>and paste </a:t>
            </a:r>
            <a:r>
              <a:rPr lang="en-US" sz="1400" b="1" i="1" dirty="0" smtClean="0"/>
              <a:t>your chosen data </a:t>
            </a:r>
            <a:r>
              <a:rPr lang="en-US" sz="1400" b="1" i="1" dirty="0" smtClean="0"/>
              <a:t>graphics here and consider some guiding questions. If your graphics do not fit, record </a:t>
            </a:r>
            <a:r>
              <a:rPr lang="en-US" sz="1400" b="1" i="1" dirty="0" smtClean="0"/>
              <a:t>brief notes </a:t>
            </a:r>
            <a:r>
              <a:rPr lang="en-US" sz="1400" b="1" i="1" dirty="0" smtClean="0"/>
              <a:t>below. </a:t>
            </a:r>
          </a:p>
          <a:p>
            <a:endParaRPr lang="en-US" sz="1400" b="1" dirty="0" smtClean="0"/>
          </a:p>
          <a:p>
            <a:r>
              <a:rPr lang="en-US" sz="1400" b="1" dirty="0" smtClean="0"/>
              <a:t>Guiding questions:</a:t>
            </a:r>
          </a:p>
          <a:p>
            <a:pPr marL="112713" indent="-112713">
              <a:buFont typeface="Arial" panose="020B0604020202020204" pitchFamily="34" charset="0"/>
              <a:buChar char="•"/>
            </a:pPr>
            <a:r>
              <a:rPr lang="en-US" sz="1400" dirty="0" smtClean="0"/>
              <a:t>Do you observe any unique outliers (peaks/plummets) or patterns in the new data? </a:t>
            </a:r>
          </a:p>
          <a:p>
            <a:pPr marL="112713" indent="-112713">
              <a:buFont typeface="Arial" panose="020B0604020202020204" pitchFamily="34" charset="0"/>
              <a:buChar char="•"/>
            </a:pPr>
            <a:r>
              <a:rPr lang="en-US" sz="1400" dirty="0" smtClean="0"/>
              <a:t>Do your new data support or run counter to your hypotheses in Phase 1?</a:t>
            </a:r>
          </a:p>
          <a:p>
            <a:pPr marL="112713" indent="-112713">
              <a:buFont typeface="Arial" panose="020B0604020202020204" pitchFamily="34" charset="0"/>
              <a:buChar char="•"/>
            </a:pPr>
            <a:r>
              <a:rPr lang="en-US" sz="1400" dirty="0" smtClean="0"/>
              <a:t>After reviewing the new data, do they still feel relevant?</a:t>
            </a:r>
          </a:p>
          <a:p>
            <a:pPr marL="112713" indent="-112713">
              <a:buFont typeface="Arial" panose="020B0604020202020204" pitchFamily="34" charset="0"/>
              <a:buChar char="•"/>
            </a:pPr>
            <a:r>
              <a:rPr lang="en-US" sz="1400" dirty="0" smtClean="0"/>
              <a:t>Where are there still gaps in the information available to you at this point in time?</a:t>
            </a:r>
            <a:endParaRPr lang="en-US" sz="1400" dirty="0"/>
          </a:p>
        </p:txBody>
      </p:sp>
      <p:graphicFrame>
        <p:nvGraphicFramePr>
          <p:cNvPr id="60" name="Table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556328"/>
              </p:ext>
            </p:extLst>
          </p:nvPr>
        </p:nvGraphicFramePr>
        <p:xfrm>
          <a:off x="12360792" y="18364885"/>
          <a:ext cx="6400800" cy="31542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00800"/>
              </a:tblGrid>
              <a:tr h="3154241">
                <a:tc>
                  <a:txBody>
                    <a:bodyPr/>
                    <a:lstStyle/>
                    <a:p>
                      <a:pPr marL="0" marR="0" lvl="0" indent="0" algn="l" defTabSz="292608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Given what you have observed to this point, where </a:t>
                      </a:r>
                      <a:r>
                        <a:rPr kumimoji="0" 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do you plan to focus </a:t>
                      </a:r>
                      <a:r>
                        <a:rPr kumimoji="0" 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attention in the </a:t>
                      </a:r>
                      <a:r>
                        <a:rPr kumimoji="0" 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next two phases of the </a:t>
                      </a:r>
                      <a:r>
                        <a:rPr kumimoji="0" 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internship? </a:t>
                      </a:r>
                      <a:r>
                        <a:rPr kumimoji="0" 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On a specific function, role, or program activity? Will </a:t>
                      </a:r>
                      <a:r>
                        <a:rPr kumimoji="0" 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you reprioritize your focus from Phase 1 (e.g., moving from “immediate triage” to “delayed for post-cycle adjustment”)?</a:t>
                      </a:r>
                    </a:p>
                    <a:p>
                      <a:pPr marL="0" marR="0" lvl="0" indent="0" algn="l" defTabSz="292608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1" name="TextBox 60"/>
          <p:cNvSpPr txBox="1">
            <a:spLocks/>
          </p:cNvSpPr>
          <p:nvPr/>
        </p:nvSpPr>
        <p:spPr>
          <a:xfrm>
            <a:off x="19884207" y="6715497"/>
            <a:ext cx="5029200" cy="256032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noAutofit/>
          </a:bodyPr>
          <a:lstStyle/>
          <a:p>
            <a:endParaRPr lang="en-US" sz="900" dirty="0" smtClean="0"/>
          </a:p>
          <a:p>
            <a:endParaRPr lang="en-US" sz="900" dirty="0"/>
          </a:p>
          <a:p>
            <a:endParaRPr lang="en-US" sz="900" dirty="0" smtClean="0"/>
          </a:p>
          <a:p>
            <a:endParaRPr lang="en-US" sz="900" dirty="0"/>
          </a:p>
          <a:p>
            <a:endParaRPr lang="en-US" sz="900" dirty="0" smtClean="0"/>
          </a:p>
          <a:p>
            <a:endParaRPr lang="en-US" sz="900" dirty="0"/>
          </a:p>
          <a:p>
            <a:endParaRPr lang="en-US" sz="900" dirty="0" smtClean="0"/>
          </a:p>
          <a:p>
            <a:endParaRPr lang="en-US" sz="900" dirty="0"/>
          </a:p>
          <a:p>
            <a:endParaRPr lang="en-US" sz="900" dirty="0" smtClean="0"/>
          </a:p>
          <a:p>
            <a:pPr algn="ctr"/>
            <a:r>
              <a:rPr lang="en-US" sz="1400" b="1" i="1" dirty="0" smtClean="0"/>
              <a:t>Cut and paste corresponding KPI graphic here</a:t>
            </a:r>
            <a:endParaRPr lang="en-US" sz="1400" b="1" i="1" dirty="0"/>
          </a:p>
        </p:txBody>
      </p:sp>
      <p:graphicFrame>
        <p:nvGraphicFramePr>
          <p:cNvPr id="62" name="Table 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6427465"/>
              </p:ext>
            </p:extLst>
          </p:nvPr>
        </p:nvGraphicFramePr>
        <p:xfrm>
          <a:off x="19266132" y="9346109"/>
          <a:ext cx="6265349" cy="3957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65349"/>
              </a:tblGrid>
              <a:tr h="432456">
                <a:tc>
                  <a:txBody>
                    <a:bodyPr/>
                    <a:lstStyle/>
                    <a:p>
                      <a:pPr marL="0" marR="0" lvl="0" indent="0" algn="l" defTabSz="292608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Hypothesize why this data point matters:</a:t>
                      </a:r>
                    </a:p>
                    <a:p>
                      <a:pPr marL="0" marR="0" lvl="0" indent="0" algn="l" defTabSz="292608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292608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If managers are reporting _______________________________________________ </a:t>
                      </a:r>
                    </a:p>
                    <a:p>
                      <a:pPr marL="0" marR="0" lvl="0" indent="0" algn="l" defTabSz="292608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292608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______________________, then they might be experiencing __________________ </a:t>
                      </a:r>
                    </a:p>
                    <a:p>
                      <a:pPr marL="0" marR="0" lvl="0" indent="0" algn="l" defTabSz="292608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292608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__________________________________________________ and this could </a:t>
                      </a:r>
                    </a:p>
                    <a:p>
                      <a:pPr marL="0" marR="0" lvl="0" indent="0" algn="l" defTabSz="292608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292608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specifically affect ______________________________________________________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25683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How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would you flag this data point for response?</a:t>
                      </a:r>
                      <a:endParaRPr lang="en-US" sz="1400" b="1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□ </a:t>
                      </a:r>
                      <a:r>
                        <a:rPr lang="en-US" sz="1400" b="1" dirty="0" smtClean="0">
                          <a:solidFill>
                            <a:srgbClr val="C00000"/>
                          </a:solidFill>
                          <a:latin typeface="+mn-lt"/>
                        </a:rPr>
                        <a:t>Red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(immediate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triage)  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        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□ </a:t>
                      </a:r>
                      <a:r>
                        <a:rPr lang="en-US" sz="1400" b="1" dirty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rgbClr val="FFFF00"/>
                          </a:solidFill>
                          <a:latin typeface="+mn-lt"/>
                        </a:rPr>
                        <a:t>Yellow</a:t>
                      </a:r>
                      <a:r>
                        <a:rPr lang="en-US" sz="1400" b="0" dirty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rgbClr val="FFFF00"/>
                          </a:solidFill>
                          <a:latin typeface="+mn-lt"/>
                        </a:rPr>
                        <a:t> 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(adjust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now to boost performance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)  </a:t>
                      </a:r>
                    </a:p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□ </a:t>
                      </a:r>
                      <a:r>
                        <a:rPr lang="en-US" sz="14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</a:rPr>
                        <a:t>Green</a:t>
                      </a:r>
                      <a:r>
                        <a:rPr lang="en-US" sz="1400" b="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</a:rPr>
                        <a:t> 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(reinforce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practice)      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□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Delayed 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(hold for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post-cycle lookback/adjustment)</a:t>
                      </a:r>
                      <a:endParaRPr lang="en-US" sz="1400" b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34135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lang="en-US" sz="1400" b="1" dirty="0" smtClean="0">
                          <a:latin typeface="+mn-lt"/>
                        </a:rPr>
                        <a:t>Briefly</a:t>
                      </a:r>
                      <a:r>
                        <a:rPr lang="en-US" sz="1400" b="1" baseline="0" dirty="0" smtClean="0">
                          <a:latin typeface="+mn-lt"/>
                        </a:rPr>
                        <a:t> recommend what you would do to respond:</a:t>
                      </a:r>
                    </a:p>
                    <a:p>
                      <a:pPr>
                        <a:lnSpc>
                          <a:spcPts val="1300"/>
                        </a:lnSpc>
                      </a:pPr>
                      <a:endParaRPr lang="en-US" sz="1400" b="1" dirty="0" smtClean="0">
                        <a:latin typeface="+mn-lt"/>
                      </a:endParaRPr>
                    </a:p>
                    <a:p>
                      <a:pPr>
                        <a:lnSpc>
                          <a:spcPts val="1300"/>
                        </a:lnSpc>
                      </a:pPr>
                      <a:r>
                        <a:rPr lang="en-US" sz="1400" b="0" dirty="0" smtClean="0">
                          <a:latin typeface="+mn-lt"/>
                        </a:rPr>
                        <a:t>____________________________________________________________________</a:t>
                      </a:r>
                    </a:p>
                    <a:p>
                      <a:pPr>
                        <a:lnSpc>
                          <a:spcPts val="1300"/>
                        </a:lnSpc>
                      </a:pPr>
                      <a:endParaRPr lang="en-US" sz="1400" b="0" dirty="0" smtClean="0">
                        <a:latin typeface="+mn-lt"/>
                      </a:endParaRPr>
                    </a:p>
                    <a:p>
                      <a:pPr>
                        <a:lnSpc>
                          <a:spcPts val="1300"/>
                        </a:lnSpc>
                      </a:pPr>
                      <a:r>
                        <a:rPr lang="en-US" sz="1400" b="0" dirty="0" smtClean="0">
                          <a:latin typeface="+mn-lt"/>
                        </a:rPr>
                        <a:t>____________________________________________________________________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2329">
                <a:tc>
                  <a:txBody>
                    <a:bodyPr/>
                    <a:lstStyle/>
                    <a:p>
                      <a:pPr marL="0" marR="0" lvl="0" indent="0" algn="l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latin typeface="+mn-lt"/>
                        </a:rPr>
                        <a:t>Who would be involved in your response? (select all that apply)</a:t>
                      </a:r>
                    </a:p>
                    <a:p>
                      <a:pPr marL="0" marR="0" lvl="0" indent="0" algn="l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+mn-lt"/>
                        </a:rPr>
                        <a:t>□</a:t>
                      </a:r>
                      <a:r>
                        <a:rPr lang="en-US" sz="1400" baseline="0" dirty="0" smtClean="0">
                          <a:latin typeface="+mn-lt"/>
                        </a:rPr>
                        <a:t>SLT   </a:t>
                      </a:r>
                      <a:r>
                        <a:rPr lang="en-US" sz="1400" dirty="0" smtClean="0">
                          <a:latin typeface="+mn-lt"/>
                        </a:rPr>
                        <a:t>□</a:t>
                      </a:r>
                      <a:r>
                        <a:rPr lang="en-US" sz="1400" baseline="0" dirty="0" smtClean="0">
                          <a:latin typeface="+mn-lt"/>
                        </a:rPr>
                        <a:t>ED    </a:t>
                      </a:r>
                      <a:r>
                        <a:rPr lang="en-US" sz="1400" dirty="0" smtClean="0">
                          <a:latin typeface="+mn-lt"/>
                        </a:rPr>
                        <a:t>□</a:t>
                      </a:r>
                      <a:r>
                        <a:rPr lang="en-US" sz="1400" baseline="0" dirty="0" smtClean="0">
                          <a:latin typeface="+mn-lt"/>
                        </a:rPr>
                        <a:t>PL    </a:t>
                      </a:r>
                      <a:r>
                        <a:rPr lang="en-US" sz="1400" dirty="0" smtClean="0">
                          <a:latin typeface="+mn-lt"/>
                        </a:rPr>
                        <a:t>□</a:t>
                      </a:r>
                      <a:r>
                        <a:rPr lang="en-US" sz="1400" baseline="0" dirty="0" smtClean="0">
                          <a:latin typeface="+mn-lt"/>
                        </a:rPr>
                        <a:t>PM    </a:t>
                      </a:r>
                      <a:r>
                        <a:rPr lang="en-US" sz="1400" dirty="0" smtClean="0">
                          <a:latin typeface="+mn-lt"/>
                        </a:rPr>
                        <a:t>□Admissions/Recruitment  </a:t>
                      </a:r>
                      <a:r>
                        <a:rPr lang="en-US" sz="1400" baseline="0" dirty="0" smtClean="0">
                          <a:latin typeface="+mn-lt"/>
                        </a:rPr>
                        <a:t>   </a:t>
                      </a:r>
                      <a:r>
                        <a:rPr lang="en-US" sz="1400" dirty="0" smtClean="0">
                          <a:latin typeface="+mn-lt"/>
                        </a:rPr>
                        <a:t>□ISMs     □Coaches     □SS □Instructors </a:t>
                      </a:r>
                      <a:r>
                        <a:rPr lang="en-US" sz="1400" baseline="0" dirty="0" smtClean="0">
                          <a:latin typeface="+mn-lt"/>
                        </a:rPr>
                        <a:t>  </a:t>
                      </a:r>
                      <a:r>
                        <a:rPr lang="en-US" sz="1400" dirty="0" smtClean="0">
                          <a:latin typeface="+mn-lt"/>
                        </a:rPr>
                        <a:t>□PRM/EP   □NPT</a:t>
                      </a:r>
                      <a:r>
                        <a:rPr lang="en-US" sz="1400" baseline="0" dirty="0" smtClean="0">
                          <a:latin typeface="+mn-lt"/>
                        </a:rPr>
                        <a:t>    </a:t>
                      </a:r>
                      <a:r>
                        <a:rPr lang="en-US" sz="1400" dirty="0" smtClean="0">
                          <a:latin typeface="+mn-lt"/>
                        </a:rPr>
                        <a:t>□Other___________________________________</a:t>
                      </a:r>
                      <a:endParaRPr lang="en-US" sz="1400" dirty="0" smtClean="0"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3" name="TextBox 62"/>
          <p:cNvSpPr txBox="1">
            <a:spLocks/>
          </p:cNvSpPr>
          <p:nvPr/>
        </p:nvSpPr>
        <p:spPr>
          <a:xfrm>
            <a:off x="26670149" y="6677722"/>
            <a:ext cx="5029200" cy="256032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noAutofit/>
          </a:bodyPr>
          <a:lstStyle/>
          <a:p>
            <a:endParaRPr lang="en-US" sz="900" dirty="0" smtClean="0"/>
          </a:p>
          <a:p>
            <a:endParaRPr lang="en-US" sz="900" dirty="0"/>
          </a:p>
          <a:p>
            <a:endParaRPr lang="en-US" sz="900" dirty="0" smtClean="0"/>
          </a:p>
          <a:p>
            <a:endParaRPr lang="en-US" sz="900" dirty="0"/>
          </a:p>
          <a:p>
            <a:endParaRPr lang="en-US" sz="900" dirty="0" smtClean="0"/>
          </a:p>
          <a:p>
            <a:endParaRPr lang="en-US" sz="900" dirty="0"/>
          </a:p>
          <a:p>
            <a:endParaRPr lang="en-US" sz="900" dirty="0" smtClean="0"/>
          </a:p>
          <a:p>
            <a:endParaRPr lang="en-US" sz="900" dirty="0"/>
          </a:p>
          <a:p>
            <a:endParaRPr lang="en-US" sz="900" dirty="0" smtClean="0"/>
          </a:p>
          <a:p>
            <a:pPr algn="ctr"/>
            <a:r>
              <a:rPr lang="en-US" sz="1400" b="1" i="1" dirty="0" smtClean="0"/>
              <a:t>Cut and paste corresponding KPI graphic here</a:t>
            </a:r>
            <a:endParaRPr lang="en-US" sz="1400" b="1" i="1" dirty="0"/>
          </a:p>
        </p:txBody>
      </p:sp>
      <p:graphicFrame>
        <p:nvGraphicFramePr>
          <p:cNvPr id="64" name="Table 6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7641250"/>
              </p:ext>
            </p:extLst>
          </p:nvPr>
        </p:nvGraphicFramePr>
        <p:xfrm>
          <a:off x="26090331" y="9322275"/>
          <a:ext cx="6265349" cy="39686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65349"/>
              </a:tblGrid>
              <a:tr h="1555809">
                <a:tc>
                  <a:txBody>
                    <a:bodyPr/>
                    <a:lstStyle/>
                    <a:p>
                      <a:pPr marL="0" marR="0" lvl="0" indent="0" algn="l" defTabSz="292608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Hypothesize why this data point matters:</a:t>
                      </a:r>
                    </a:p>
                    <a:p>
                      <a:pPr marL="0" marR="0" lvl="0" indent="0" algn="l" defTabSz="292608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292608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If interns are reporting _________________________________________________ </a:t>
                      </a:r>
                    </a:p>
                    <a:p>
                      <a:pPr marL="0" marR="0" lvl="0" indent="0" algn="l" defTabSz="292608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292608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______________________, then they might be experiencing __________________ </a:t>
                      </a:r>
                    </a:p>
                    <a:p>
                      <a:pPr marL="0" marR="0" lvl="0" indent="0" algn="l" defTabSz="292608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292608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__________________________________________________ and this could </a:t>
                      </a:r>
                    </a:p>
                    <a:p>
                      <a:pPr marL="0" marR="0" lvl="0" indent="0" algn="l" defTabSz="292608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292608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specifically affect ______________________________________________________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21535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How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would you flag this data point for response?</a:t>
                      </a:r>
                      <a:endParaRPr lang="en-US" sz="1400" b="1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□ </a:t>
                      </a:r>
                      <a:r>
                        <a:rPr lang="en-US" sz="1400" b="1" dirty="0" smtClean="0">
                          <a:solidFill>
                            <a:srgbClr val="C00000"/>
                          </a:solidFill>
                          <a:latin typeface="+mn-lt"/>
                        </a:rPr>
                        <a:t>Red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(immediate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triage)  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        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□ </a:t>
                      </a:r>
                      <a:r>
                        <a:rPr lang="en-US" sz="1400" b="1" dirty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rgbClr val="FFFF00"/>
                          </a:solidFill>
                          <a:latin typeface="+mn-lt"/>
                        </a:rPr>
                        <a:t>Yellow</a:t>
                      </a:r>
                      <a:r>
                        <a:rPr lang="en-US" sz="1400" b="0" dirty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rgbClr val="FFFF00"/>
                          </a:solidFill>
                          <a:latin typeface="+mn-lt"/>
                        </a:rPr>
                        <a:t> 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(adjust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now to boost performance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)  </a:t>
                      </a:r>
                    </a:p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□ </a:t>
                      </a:r>
                      <a:r>
                        <a:rPr lang="en-US" sz="14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</a:rPr>
                        <a:t>Green</a:t>
                      </a:r>
                      <a:r>
                        <a:rPr lang="en-US" sz="1400" b="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</a:rPr>
                        <a:t> 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(reinforce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practice)      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□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Delayed 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(hold for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post-cycle lookback/adjustment)</a:t>
                      </a:r>
                      <a:endParaRPr lang="en-US" sz="1400" b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04424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lang="en-US" sz="1400" b="1" smtClean="0">
                          <a:latin typeface="+mn-lt"/>
                        </a:rPr>
                        <a:t>Briefly</a:t>
                      </a:r>
                      <a:r>
                        <a:rPr lang="en-US" sz="1400" b="1" baseline="0" smtClean="0">
                          <a:latin typeface="+mn-lt"/>
                        </a:rPr>
                        <a:t> recommend what you would do to respond:</a:t>
                      </a:r>
                    </a:p>
                    <a:p>
                      <a:pPr>
                        <a:lnSpc>
                          <a:spcPts val="1300"/>
                        </a:lnSpc>
                      </a:pPr>
                      <a:endParaRPr lang="en-US" sz="1400" b="1" smtClean="0">
                        <a:latin typeface="+mn-lt"/>
                      </a:endParaRPr>
                    </a:p>
                    <a:p>
                      <a:pPr>
                        <a:lnSpc>
                          <a:spcPts val="1300"/>
                        </a:lnSpc>
                      </a:pPr>
                      <a:r>
                        <a:rPr lang="en-US" sz="1400" b="0" smtClean="0">
                          <a:latin typeface="+mn-lt"/>
                        </a:rPr>
                        <a:t>____________________________________________________________________</a:t>
                      </a:r>
                    </a:p>
                    <a:p>
                      <a:pPr>
                        <a:lnSpc>
                          <a:spcPts val="1300"/>
                        </a:lnSpc>
                      </a:pPr>
                      <a:endParaRPr lang="en-US" sz="1400" b="0" smtClean="0">
                        <a:latin typeface="+mn-lt"/>
                      </a:endParaRPr>
                    </a:p>
                    <a:p>
                      <a:pPr>
                        <a:lnSpc>
                          <a:spcPts val="1300"/>
                        </a:lnSpc>
                      </a:pPr>
                      <a:r>
                        <a:rPr lang="en-US" sz="1400" b="0" smtClean="0">
                          <a:latin typeface="+mn-lt"/>
                        </a:rPr>
                        <a:t>____________________________________________________________________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21535">
                <a:tc>
                  <a:txBody>
                    <a:bodyPr/>
                    <a:lstStyle/>
                    <a:p>
                      <a:pPr marL="0" marR="0" lvl="0" indent="0" algn="l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latin typeface="+mn-lt"/>
                        </a:rPr>
                        <a:t>Who would be involved in your response? (select all that apply)</a:t>
                      </a:r>
                    </a:p>
                    <a:p>
                      <a:pPr marL="0" marR="0" lvl="0" indent="0" algn="l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+mn-lt"/>
                        </a:rPr>
                        <a:t>□</a:t>
                      </a:r>
                      <a:r>
                        <a:rPr lang="en-US" sz="1400" baseline="0" dirty="0" smtClean="0">
                          <a:latin typeface="+mn-lt"/>
                        </a:rPr>
                        <a:t>SLT   </a:t>
                      </a:r>
                      <a:r>
                        <a:rPr lang="en-US" sz="1400" dirty="0" smtClean="0">
                          <a:latin typeface="+mn-lt"/>
                        </a:rPr>
                        <a:t>□</a:t>
                      </a:r>
                      <a:r>
                        <a:rPr lang="en-US" sz="1400" baseline="0" dirty="0" smtClean="0">
                          <a:latin typeface="+mn-lt"/>
                        </a:rPr>
                        <a:t>ED    </a:t>
                      </a:r>
                      <a:r>
                        <a:rPr lang="en-US" sz="1400" dirty="0" smtClean="0">
                          <a:latin typeface="+mn-lt"/>
                        </a:rPr>
                        <a:t>□</a:t>
                      </a:r>
                      <a:r>
                        <a:rPr lang="en-US" sz="1400" baseline="0" dirty="0" smtClean="0">
                          <a:latin typeface="+mn-lt"/>
                        </a:rPr>
                        <a:t>PL    </a:t>
                      </a:r>
                      <a:r>
                        <a:rPr lang="en-US" sz="1400" dirty="0" smtClean="0">
                          <a:latin typeface="+mn-lt"/>
                        </a:rPr>
                        <a:t>□</a:t>
                      </a:r>
                      <a:r>
                        <a:rPr lang="en-US" sz="1400" baseline="0" dirty="0" smtClean="0">
                          <a:latin typeface="+mn-lt"/>
                        </a:rPr>
                        <a:t>PM    </a:t>
                      </a:r>
                      <a:r>
                        <a:rPr lang="en-US" sz="1400" dirty="0" smtClean="0">
                          <a:latin typeface="+mn-lt"/>
                        </a:rPr>
                        <a:t>□Admissions/Recruitment  </a:t>
                      </a:r>
                      <a:r>
                        <a:rPr lang="en-US" sz="1400" baseline="0" dirty="0" smtClean="0">
                          <a:latin typeface="+mn-lt"/>
                        </a:rPr>
                        <a:t>   </a:t>
                      </a:r>
                      <a:r>
                        <a:rPr lang="en-US" sz="1400" dirty="0" smtClean="0">
                          <a:latin typeface="+mn-lt"/>
                        </a:rPr>
                        <a:t>□ISMs     □Coaches     □SS □Instructors </a:t>
                      </a:r>
                      <a:r>
                        <a:rPr lang="en-US" sz="1400" baseline="0" dirty="0" smtClean="0">
                          <a:latin typeface="+mn-lt"/>
                        </a:rPr>
                        <a:t>  </a:t>
                      </a:r>
                      <a:r>
                        <a:rPr lang="en-US" sz="1400" dirty="0" smtClean="0">
                          <a:latin typeface="+mn-lt"/>
                        </a:rPr>
                        <a:t>□PRM/EP   □NPT</a:t>
                      </a:r>
                      <a:r>
                        <a:rPr lang="en-US" sz="1400" baseline="0" dirty="0" smtClean="0">
                          <a:latin typeface="+mn-lt"/>
                        </a:rPr>
                        <a:t>    </a:t>
                      </a:r>
                      <a:r>
                        <a:rPr lang="en-US" sz="1400" dirty="0" smtClean="0">
                          <a:latin typeface="+mn-lt"/>
                        </a:rPr>
                        <a:t>□Other___________________________________</a:t>
                      </a:r>
                      <a:endParaRPr lang="en-US" sz="1400" dirty="0" smtClean="0"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5" name="Table 6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2805058"/>
              </p:ext>
            </p:extLst>
          </p:nvPr>
        </p:nvGraphicFramePr>
        <p:xfrm>
          <a:off x="26052064" y="13401310"/>
          <a:ext cx="6400800" cy="31542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00800"/>
              </a:tblGrid>
              <a:tr h="3154241">
                <a:tc>
                  <a:txBody>
                    <a:bodyPr/>
                    <a:lstStyle/>
                    <a:p>
                      <a:pPr marL="0" marR="0" lvl="0" indent="0" algn="l" defTabSz="292608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Based upon all the data you have considered through the end of internship phase, briefly describe what you anticipate about post-program positive outcomes? Do you expect </a:t>
                      </a:r>
                      <a:r>
                        <a:rPr kumimoji="0" lang="en-US" sz="14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YUtopia</a:t>
                      </a:r>
                      <a:r>
                        <a:rPr kumimoji="0" 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to fall short, meet, or exceed goals? Which data points, if any, do you have top of mind when making this prediction?</a:t>
                      </a:r>
                    </a:p>
                    <a:p>
                      <a:pPr marL="0" marR="0" lvl="0" indent="0" algn="l" defTabSz="292608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6" name="Table 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4010095"/>
              </p:ext>
            </p:extLst>
          </p:nvPr>
        </p:nvGraphicFramePr>
        <p:xfrm>
          <a:off x="26052064" y="16653432"/>
          <a:ext cx="6400800" cy="48656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00800"/>
              </a:tblGrid>
              <a:tr h="4865693">
                <a:tc>
                  <a:txBody>
                    <a:bodyPr/>
                    <a:lstStyle/>
                    <a:p>
                      <a:pPr marL="0" marR="0" lvl="0" indent="0" algn="ctr" defTabSz="292608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Debrief After Reviewing </a:t>
                      </a:r>
                      <a:r>
                        <a:rPr kumimoji="0" lang="en-US" sz="16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YUTopia’s</a:t>
                      </a:r>
                      <a:r>
                        <a:rPr kumimoji="0" lang="en-U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Final </a:t>
                      </a:r>
                      <a:r>
                        <a:rPr kumimoji="0" lang="en-U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Outputs/Outcomes</a:t>
                      </a:r>
                      <a:endParaRPr kumimoji="0" lang="en-US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26334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150000"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Guiding questions:</a:t>
                      </a:r>
                    </a:p>
                    <a:p>
                      <a:pPr marL="176213" marR="0" lvl="0" indent="-176213" algn="l" defTabSz="26334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150000"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Were any of your hypotheses confirmed by the outputs/outcomes? Did any remain untested (i.e., won’t know until a future cycle)?</a:t>
                      </a:r>
                    </a:p>
                    <a:p>
                      <a:pPr marL="176213" marR="0" lvl="0" indent="-176213" algn="l" defTabSz="26334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150000"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Did your team find itself wanting even more data? What information do you wish you had that you weren’t provided?</a:t>
                      </a:r>
                    </a:p>
                    <a:p>
                      <a:pPr marL="176213" marR="0" lvl="0" indent="-176213" algn="l" defTabSz="26334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150000"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The “Skype Call” aside, were there any points in time you wish you could talk directly to a stakeholder? Who? What would you have asked them?</a:t>
                      </a:r>
                    </a:p>
                    <a:p>
                      <a:pPr marL="176213" marR="0" lvl="0" indent="-176213" algn="l" defTabSz="26334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150000"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What data or information reviewed here would you absolutely include in a post-cycle lookback? Is there anything you would exclude because it could create too much “noise over the signal?”</a:t>
                      </a:r>
                    </a:p>
                    <a:p>
                      <a:pPr marL="0" marR="0" lvl="0" indent="0" algn="l" defTabSz="292608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67" name="Picture 2" descr="https://therealdeal.com/wp-content/uploads/2015/04/skypelogo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4674" y="13681507"/>
            <a:ext cx="508263" cy="515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08748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789</TotalTime>
  <Words>1832</Words>
  <Application>Microsoft Office PowerPoint</Application>
  <PresentationFormat>Custom</PresentationFormat>
  <Paragraphs>279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Verdana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Britt, Jessica</dc:creator>
  <cp:lastModifiedBy>Garrett Yursza Warfield</cp:lastModifiedBy>
  <cp:revision>61</cp:revision>
  <dcterms:created xsi:type="dcterms:W3CDTF">2017-01-19T17:14:31Z</dcterms:created>
  <dcterms:modified xsi:type="dcterms:W3CDTF">2017-01-24T15:52:18Z</dcterms:modified>
</cp:coreProperties>
</file>