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6" r:id="rId1"/>
    <p:sldMasterId id="2147484548" r:id="rId2"/>
  </p:sldMasterIdLst>
  <p:notesMasterIdLst>
    <p:notesMasterId r:id="rId29"/>
  </p:notesMasterIdLst>
  <p:sldIdLst>
    <p:sldId id="256" r:id="rId3"/>
    <p:sldId id="257" r:id="rId4"/>
    <p:sldId id="281" r:id="rId5"/>
    <p:sldId id="258" r:id="rId6"/>
    <p:sldId id="261" r:id="rId7"/>
    <p:sldId id="272" r:id="rId8"/>
    <p:sldId id="283" r:id="rId9"/>
    <p:sldId id="284" r:id="rId10"/>
    <p:sldId id="285" r:id="rId11"/>
    <p:sldId id="286" r:id="rId12"/>
    <p:sldId id="287" r:id="rId13"/>
    <p:sldId id="273" r:id="rId14"/>
    <p:sldId id="274" r:id="rId15"/>
    <p:sldId id="282" r:id="rId16"/>
    <p:sldId id="264" r:id="rId17"/>
    <p:sldId id="266" r:id="rId18"/>
    <p:sldId id="265" r:id="rId19"/>
    <p:sldId id="275" r:id="rId20"/>
    <p:sldId id="276" r:id="rId21"/>
    <p:sldId id="280" r:id="rId22"/>
    <p:sldId id="278" r:id="rId23"/>
    <p:sldId id="279" r:id="rId24"/>
    <p:sldId id="268" r:id="rId25"/>
    <p:sldId id="269" r:id="rId26"/>
    <p:sldId id="277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06773-75C5-4AB6-8FB6-5AA532DDB39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6EA6507-4884-4BE2-B2F8-DE91F8F6F309}">
      <dgm:prSet phldrT="[Text]"/>
      <dgm:spPr/>
      <dgm:t>
        <a:bodyPr/>
        <a:lstStyle/>
        <a:p>
          <a:r>
            <a:rPr lang="en-CA" dirty="0" smtClean="0">
              <a:solidFill>
                <a:schemeClr val="tx1"/>
              </a:solidFill>
            </a:rPr>
            <a:t>Knowledge Producers &amp; Users</a:t>
          </a:r>
          <a:endParaRPr lang="en-CA" dirty="0">
            <a:solidFill>
              <a:schemeClr val="tx1"/>
            </a:solidFill>
          </a:endParaRPr>
        </a:p>
      </dgm:t>
    </dgm:pt>
    <dgm:pt modelId="{9C848D5B-E8A0-4384-A04D-A95A3B3B4CDE}" type="parTrans" cxnId="{2354093D-517E-47CD-BB84-94DBD8EB2618}">
      <dgm:prSet/>
      <dgm:spPr/>
      <dgm:t>
        <a:bodyPr/>
        <a:lstStyle/>
        <a:p>
          <a:endParaRPr lang="en-CA"/>
        </a:p>
      </dgm:t>
    </dgm:pt>
    <dgm:pt modelId="{A0E0C4C6-565B-4E93-9762-472271664CAF}" type="sibTrans" cxnId="{2354093D-517E-47CD-BB84-94DBD8EB2618}">
      <dgm:prSet/>
      <dgm:spPr/>
      <dgm:t>
        <a:bodyPr/>
        <a:lstStyle/>
        <a:p>
          <a:endParaRPr lang="en-CA"/>
        </a:p>
      </dgm:t>
    </dgm:pt>
    <dgm:pt modelId="{F673D7D4-3695-4676-88D2-B203C26C887F}">
      <dgm:prSet phldrT="[Text]" custT="1"/>
      <dgm:spPr/>
      <dgm:t>
        <a:bodyPr/>
        <a:lstStyle/>
        <a:p>
          <a:r>
            <a:rPr lang="en-CA" sz="1400" dirty="0" smtClean="0">
              <a:solidFill>
                <a:schemeClr val="tx1"/>
              </a:solidFill>
            </a:rPr>
            <a:t>Knowledge Develop-ment</a:t>
          </a:r>
          <a:endParaRPr lang="en-CA" sz="1400" dirty="0">
            <a:solidFill>
              <a:schemeClr val="tx1"/>
            </a:solidFill>
          </a:endParaRPr>
        </a:p>
      </dgm:t>
    </dgm:pt>
    <dgm:pt modelId="{CF67ED62-20E1-4026-881C-C274A4845B3E}" type="parTrans" cxnId="{129678AE-0B55-464D-B93E-0AC7A0F399AA}">
      <dgm:prSet/>
      <dgm:spPr/>
      <dgm:t>
        <a:bodyPr/>
        <a:lstStyle/>
        <a:p>
          <a:endParaRPr lang="en-CA"/>
        </a:p>
      </dgm:t>
    </dgm:pt>
    <dgm:pt modelId="{4B9E68E7-F32D-4A42-A9DC-518B058D5BEF}" type="sibTrans" cxnId="{129678AE-0B55-464D-B93E-0AC7A0F399AA}">
      <dgm:prSet/>
      <dgm:spPr/>
      <dgm:t>
        <a:bodyPr/>
        <a:lstStyle/>
        <a:p>
          <a:endParaRPr lang="en-CA"/>
        </a:p>
      </dgm:t>
    </dgm:pt>
    <dgm:pt modelId="{949AE3FC-80F1-447F-A670-4095C49AA39C}">
      <dgm:prSet phldrT="[Text]" custT="1"/>
      <dgm:spPr/>
      <dgm:t>
        <a:bodyPr/>
        <a:lstStyle/>
        <a:p>
          <a:r>
            <a:rPr lang="en-CA" sz="1400" dirty="0" smtClean="0">
              <a:solidFill>
                <a:schemeClr val="tx1"/>
              </a:solidFill>
            </a:rPr>
            <a:t>Knowledge Transfer</a:t>
          </a:r>
          <a:endParaRPr lang="en-CA" sz="1400" dirty="0">
            <a:solidFill>
              <a:schemeClr val="tx1"/>
            </a:solidFill>
          </a:endParaRPr>
        </a:p>
      </dgm:t>
    </dgm:pt>
    <dgm:pt modelId="{93DAADAE-D944-46C8-8B1B-3BBB0C3EC677}" type="parTrans" cxnId="{BFBD76CE-FB1A-42BB-8513-D36CFB1BB975}">
      <dgm:prSet/>
      <dgm:spPr/>
      <dgm:t>
        <a:bodyPr/>
        <a:lstStyle/>
        <a:p>
          <a:endParaRPr lang="en-CA"/>
        </a:p>
      </dgm:t>
    </dgm:pt>
    <dgm:pt modelId="{8442EB24-A5AC-473E-9EC5-FC642F7F5442}" type="sibTrans" cxnId="{BFBD76CE-FB1A-42BB-8513-D36CFB1BB975}">
      <dgm:prSet/>
      <dgm:spPr/>
      <dgm:t>
        <a:bodyPr/>
        <a:lstStyle/>
        <a:p>
          <a:endParaRPr lang="en-CA"/>
        </a:p>
      </dgm:t>
    </dgm:pt>
    <dgm:pt modelId="{798E8F6B-A8F3-4937-B88E-82AA042B225B}">
      <dgm:prSet phldrT="[Text]" custT="1"/>
      <dgm:spPr/>
      <dgm:t>
        <a:bodyPr/>
        <a:lstStyle/>
        <a:p>
          <a:r>
            <a:rPr lang="en-CA" sz="1400" dirty="0" smtClean="0">
              <a:solidFill>
                <a:schemeClr val="tx1"/>
              </a:solidFill>
            </a:rPr>
            <a:t>Knowledge Translation</a:t>
          </a:r>
          <a:endParaRPr lang="en-CA" sz="1400" dirty="0">
            <a:solidFill>
              <a:schemeClr val="tx1"/>
            </a:solidFill>
          </a:endParaRPr>
        </a:p>
      </dgm:t>
    </dgm:pt>
    <dgm:pt modelId="{76823B31-81C0-4CCD-8EB1-81BB51052117}" type="parTrans" cxnId="{93F4D1B7-CFDD-47A0-81AF-16690B449A0F}">
      <dgm:prSet/>
      <dgm:spPr/>
      <dgm:t>
        <a:bodyPr/>
        <a:lstStyle/>
        <a:p>
          <a:endParaRPr lang="en-CA"/>
        </a:p>
      </dgm:t>
    </dgm:pt>
    <dgm:pt modelId="{C93E0D97-44AD-41C9-9636-B24DC0CBC08E}" type="sibTrans" cxnId="{93F4D1B7-CFDD-47A0-81AF-16690B449A0F}">
      <dgm:prSet/>
      <dgm:spPr/>
      <dgm:t>
        <a:bodyPr/>
        <a:lstStyle/>
        <a:p>
          <a:endParaRPr lang="en-CA"/>
        </a:p>
      </dgm:t>
    </dgm:pt>
    <dgm:pt modelId="{7B42E0AD-D82B-4549-A989-62EC2A03CCDA}">
      <dgm:prSet phldrT="[Text]" custT="1"/>
      <dgm:spPr/>
      <dgm:t>
        <a:bodyPr/>
        <a:lstStyle/>
        <a:p>
          <a:r>
            <a:rPr lang="en-CA" sz="1400" dirty="0" smtClean="0">
              <a:solidFill>
                <a:schemeClr val="tx1"/>
              </a:solidFill>
            </a:rPr>
            <a:t>Knowledge Utilization</a:t>
          </a:r>
          <a:endParaRPr lang="en-CA" sz="1400" dirty="0">
            <a:solidFill>
              <a:schemeClr val="tx1"/>
            </a:solidFill>
          </a:endParaRPr>
        </a:p>
      </dgm:t>
    </dgm:pt>
    <dgm:pt modelId="{1A22A54F-6E14-4591-BF86-528E016CFD02}" type="parTrans" cxnId="{C8FA91C5-DC5B-46CC-9DA8-59AC468E7995}">
      <dgm:prSet/>
      <dgm:spPr/>
      <dgm:t>
        <a:bodyPr/>
        <a:lstStyle/>
        <a:p>
          <a:endParaRPr lang="en-CA"/>
        </a:p>
      </dgm:t>
    </dgm:pt>
    <dgm:pt modelId="{0339BE76-6F6E-48B0-90B2-EE42CC3BC719}" type="sibTrans" cxnId="{C8FA91C5-DC5B-46CC-9DA8-59AC468E7995}">
      <dgm:prSet/>
      <dgm:spPr/>
      <dgm:t>
        <a:bodyPr/>
        <a:lstStyle/>
        <a:p>
          <a:endParaRPr lang="en-CA"/>
        </a:p>
      </dgm:t>
    </dgm:pt>
    <dgm:pt modelId="{A8C392F7-3C35-4C00-8EAF-B2D8DE2DF60B}">
      <dgm:prSet phldrT="[Text]" custT="1"/>
      <dgm:spPr/>
      <dgm:t>
        <a:bodyPr/>
        <a:lstStyle/>
        <a:p>
          <a:r>
            <a:rPr lang="en-CA" sz="1400" dirty="0" smtClean="0">
              <a:solidFill>
                <a:schemeClr val="tx1"/>
              </a:solidFill>
            </a:rPr>
            <a:t>Knowledge Diffusion</a:t>
          </a:r>
          <a:endParaRPr lang="en-CA" sz="1400" dirty="0">
            <a:solidFill>
              <a:schemeClr val="tx1"/>
            </a:solidFill>
          </a:endParaRPr>
        </a:p>
      </dgm:t>
    </dgm:pt>
    <dgm:pt modelId="{E78167AB-CC6A-45C3-A50B-5C9DBF27E24B}" type="parTrans" cxnId="{12C2B792-975A-4BE6-85AC-8F467AD4283C}">
      <dgm:prSet/>
      <dgm:spPr/>
      <dgm:t>
        <a:bodyPr/>
        <a:lstStyle/>
        <a:p>
          <a:endParaRPr lang="en-CA"/>
        </a:p>
      </dgm:t>
    </dgm:pt>
    <dgm:pt modelId="{D4FAE56F-9016-4568-8E4C-38F3B7C80509}" type="sibTrans" cxnId="{12C2B792-975A-4BE6-85AC-8F467AD4283C}">
      <dgm:prSet/>
      <dgm:spPr/>
      <dgm:t>
        <a:bodyPr/>
        <a:lstStyle/>
        <a:p>
          <a:endParaRPr lang="en-CA"/>
        </a:p>
      </dgm:t>
    </dgm:pt>
    <dgm:pt modelId="{E60DFEC0-1FED-4915-BCB7-0EE603D816BC}">
      <dgm:prSet phldrT="[Text]" custT="1"/>
      <dgm:spPr/>
      <dgm:t>
        <a:bodyPr/>
        <a:lstStyle/>
        <a:p>
          <a:r>
            <a:rPr lang="en-CA" sz="1400" dirty="0" smtClean="0">
              <a:solidFill>
                <a:schemeClr val="tx1"/>
              </a:solidFill>
            </a:rPr>
            <a:t>Knowledge Dissemin-ation</a:t>
          </a:r>
          <a:endParaRPr lang="en-CA" sz="1400" dirty="0">
            <a:solidFill>
              <a:schemeClr val="tx1"/>
            </a:solidFill>
          </a:endParaRPr>
        </a:p>
      </dgm:t>
    </dgm:pt>
    <dgm:pt modelId="{165E96FC-A940-4246-9AD4-1ACA5E9EAEF0}" type="parTrans" cxnId="{720AC3BF-73D2-4166-9D1D-A561BFB9BB54}">
      <dgm:prSet/>
      <dgm:spPr/>
      <dgm:t>
        <a:bodyPr/>
        <a:lstStyle/>
        <a:p>
          <a:endParaRPr lang="en-CA"/>
        </a:p>
      </dgm:t>
    </dgm:pt>
    <dgm:pt modelId="{7853836C-0149-4E5A-ADC2-94E76D0189B7}" type="sibTrans" cxnId="{720AC3BF-73D2-4166-9D1D-A561BFB9BB54}">
      <dgm:prSet/>
      <dgm:spPr/>
      <dgm:t>
        <a:bodyPr/>
        <a:lstStyle/>
        <a:p>
          <a:endParaRPr lang="en-CA"/>
        </a:p>
      </dgm:t>
    </dgm:pt>
    <dgm:pt modelId="{BC0144CD-B290-496D-B566-9B5E34AAA7FE}">
      <dgm:prSet phldrT="[Text]"/>
      <dgm:spPr/>
      <dgm:t>
        <a:bodyPr/>
        <a:lstStyle/>
        <a:p>
          <a:endParaRPr lang="en-CA"/>
        </a:p>
      </dgm:t>
    </dgm:pt>
    <dgm:pt modelId="{6A3D85DC-66C5-4FD2-9922-40795EC5BD98}" type="parTrans" cxnId="{E4D1B792-1329-4E80-A9FA-3C3E72797B73}">
      <dgm:prSet/>
      <dgm:spPr/>
      <dgm:t>
        <a:bodyPr/>
        <a:lstStyle/>
        <a:p>
          <a:endParaRPr lang="en-CA"/>
        </a:p>
      </dgm:t>
    </dgm:pt>
    <dgm:pt modelId="{F775FCEE-48CB-4B5A-A6E6-58E9C42670CA}" type="sibTrans" cxnId="{E4D1B792-1329-4E80-A9FA-3C3E72797B73}">
      <dgm:prSet/>
      <dgm:spPr/>
      <dgm:t>
        <a:bodyPr/>
        <a:lstStyle/>
        <a:p>
          <a:endParaRPr lang="en-CA"/>
        </a:p>
      </dgm:t>
    </dgm:pt>
    <dgm:pt modelId="{7D08A9B6-488D-4C07-9716-581C5EBA152F}" type="pres">
      <dgm:prSet presAssocID="{53B06773-75C5-4AB6-8FB6-5AA532DDB3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A931702-361D-4556-9678-E370FEB07551}" type="pres">
      <dgm:prSet presAssocID="{66EA6507-4884-4BE2-B2F8-DE91F8F6F309}" presName="centerShape" presStyleLbl="node0" presStyleIdx="0" presStyleCnt="1"/>
      <dgm:spPr/>
      <dgm:t>
        <a:bodyPr/>
        <a:lstStyle/>
        <a:p>
          <a:endParaRPr lang="en-CA"/>
        </a:p>
      </dgm:t>
    </dgm:pt>
    <dgm:pt modelId="{A346F186-EA52-4D8C-B9AD-EB56845E44F9}" type="pres">
      <dgm:prSet presAssocID="{F673D7D4-3695-4676-88D2-B203C26C887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AD8877E-6301-4EC8-AB93-08EE48DA222F}" type="pres">
      <dgm:prSet presAssocID="{F673D7D4-3695-4676-88D2-B203C26C887F}" presName="dummy" presStyleCnt="0"/>
      <dgm:spPr/>
      <dgm:t>
        <a:bodyPr/>
        <a:lstStyle/>
        <a:p>
          <a:endParaRPr lang="en-CA"/>
        </a:p>
      </dgm:t>
    </dgm:pt>
    <dgm:pt modelId="{244FEF0D-52F7-478B-ADCA-E985F4D04200}" type="pres">
      <dgm:prSet presAssocID="{4B9E68E7-F32D-4A42-A9DC-518B058D5BEF}" presName="sibTrans" presStyleLbl="sibTrans2D1" presStyleIdx="0" presStyleCnt="6"/>
      <dgm:spPr/>
      <dgm:t>
        <a:bodyPr/>
        <a:lstStyle/>
        <a:p>
          <a:endParaRPr lang="en-CA"/>
        </a:p>
      </dgm:t>
    </dgm:pt>
    <dgm:pt modelId="{62EC040A-334C-4FC3-9788-285A5ECB28BA}" type="pres">
      <dgm:prSet presAssocID="{949AE3FC-80F1-447F-A670-4095C49AA39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1EE965-1C3E-428A-8C04-417DBFBAC0B5}" type="pres">
      <dgm:prSet presAssocID="{949AE3FC-80F1-447F-A670-4095C49AA39C}" presName="dummy" presStyleCnt="0"/>
      <dgm:spPr/>
      <dgm:t>
        <a:bodyPr/>
        <a:lstStyle/>
        <a:p>
          <a:endParaRPr lang="en-CA"/>
        </a:p>
      </dgm:t>
    </dgm:pt>
    <dgm:pt modelId="{E269C879-D177-49C8-87B4-11DB073FE1C2}" type="pres">
      <dgm:prSet presAssocID="{8442EB24-A5AC-473E-9EC5-FC642F7F5442}" presName="sibTrans" presStyleLbl="sibTrans2D1" presStyleIdx="1" presStyleCnt="6"/>
      <dgm:spPr/>
      <dgm:t>
        <a:bodyPr/>
        <a:lstStyle/>
        <a:p>
          <a:endParaRPr lang="en-CA"/>
        </a:p>
      </dgm:t>
    </dgm:pt>
    <dgm:pt modelId="{D6FC97C2-6512-43FE-B754-97C3920E9E38}" type="pres">
      <dgm:prSet presAssocID="{798E8F6B-A8F3-4937-B88E-82AA042B225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A99A787-F410-468F-A464-50067A2340AA}" type="pres">
      <dgm:prSet presAssocID="{798E8F6B-A8F3-4937-B88E-82AA042B225B}" presName="dummy" presStyleCnt="0"/>
      <dgm:spPr/>
      <dgm:t>
        <a:bodyPr/>
        <a:lstStyle/>
        <a:p>
          <a:endParaRPr lang="en-CA"/>
        </a:p>
      </dgm:t>
    </dgm:pt>
    <dgm:pt modelId="{BE99B8FC-6C15-4B48-AAF2-CDE971874F83}" type="pres">
      <dgm:prSet presAssocID="{C93E0D97-44AD-41C9-9636-B24DC0CBC08E}" presName="sibTrans" presStyleLbl="sibTrans2D1" presStyleIdx="2" presStyleCnt="6"/>
      <dgm:spPr/>
      <dgm:t>
        <a:bodyPr/>
        <a:lstStyle/>
        <a:p>
          <a:endParaRPr lang="en-CA"/>
        </a:p>
      </dgm:t>
    </dgm:pt>
    <dgm:pt modelId="{E142E9D8-75C6-4E40-A3B1-6A98338917D3}" type="pres">
      <dgm:prSet presAssocID="{7B42E0AD-D82B-4549-A989-62EC2A03CCD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01A734B-11FF-45CE-A648-113DB32B55CC}" type="pres">
      <dgm:prSet presAssocID="{7B42E0AD-D82B-4549-A989-62EC2A03CCDA}" presName="dummy" presStyleCnt="0"/>
      <dgm:spPr/>
      <dgm:t>
        <a:bodyPr/>
        <a:lstStyle/>
        <a:p>
          <a:endParaRPr lang="en-CA"/>
        </a:p>
      </dgm:t>
    </dgm:pt>
    <dgm:pt modelId="{1C29EA41-2FBC-47FE-BA5A-9068837DA5B1}" type="pres">
      <dgm:prSet presAssocID="{0339BE76-6F6E-48B0-90B2-EE42CC3BC719}" presName="sibTrans" presStyleLbl="sibTrans2D1" presStyleIdx="3" presStyleCnt="6"/>
      <dgm:spPr/>
      <dgm:t>
        <a:bodyPr/>
        <a:lstStyle/>
        <a:p>
          <a:endParaRPr lang="en-CA"/>
        </a:p>
      </dgm:t>
    </dgm:pt>
    <dgm:pt modelId="{D1ADB372-B14D-4761-81CF-A5F9E191D49B}" type="pres">
      <dgm:prSet presAssocID="{A8C392F7-3C35-4C00-8EAF-B2D8DE2DF60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080E289-F651-4098-BCCF-DD8CA6073566}" type="pres">
      <dgm:prSet presAssocID="{A8C392F7-3C35-4C00-8EAF-B2D8DE2DF60B}" presName="dummy" presStyleCnt="0"/>
      <dgm:spPr/>
      <dgm:t>
        <a:bodyPr/>
        <a:lstStyle/>
        <a:p>
          <a:endParaRPr lang="en-CA"/>
        </a:p>
      </dgm:t>
    </dgm:pt>
    <dgm:pt modelId="{F4C9FB74-B56F-470C-9B7A-3AC50356F055}" type="pres">
      <dgm:prSet presAssocID="{D4FAE56F-9016-4568-8E4C-38F3B7C80509}" presName="sibTrans" presStyleLbl="sibTrans2D1" presStyleIdx="4" presStyleCnt="6"/>
      <dgm:spPr/>
      <dgm:t>
        <a:bodyPr/>
        <a:lstStyle/>
        <a:p>
          <a:endParaRPr lang="en-CA"/>
        </a:p>
      </dgm:t>
    </dgm:pt>
    <dgm:pt modelId="{E7699920-15A6-41D6-93F0-84B707E6A10C}" type="pres">
      <dgm:prSet presAssocID="{E60DFEC0-1FED-4915-BCB7-0EE603D816B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8744F7B-9E94-4EBE-AF19-E091A33F323A}" type="pres">
      <dgm:prSet presAssocID="{E60DFEC0-1FED-4915-BCB7-0EE603D816BC}" presName="dummy" presStyleCnt="0"/>
      <dgm:spPr/>
      <dgm:t>
        <a:bodyPr/>
        <a:lstStyle/>
        <a:p>
          <a:endParaRPr lang="en-CA"/>
        </a:p>
      </dgm:t>
    </dgm:pt>
    <dgm:pt modelId="{AC1D202B-8345-4FC6-898A-72E3CE33091A}" type="pres">
      <dgm:prSet presAssocID="{7853836C-0149-4E5A-ADC2-94E76D0189B7}" presName="sibTrans" presStyleLbl="sibTrans2D1" presStyleIdx="5" presStyleCnt="6"/>
      <dgm:spPr/>
      <dgm:t>
        <a:bodyPr/>
        <a:lstStyle/>
        <a:p>
          <a:endParaRPr lang="en-CA"/>
        </a:p>
      </dgm:t>
    </dgm:pt>
  </dgm:ptLst>
  <dgm:cxnLst>
    <dgm:cxn modelId="{D0EE23E0-DDE4-4B42-A12B-C94400ECE357}" type="presOf" srcId="{0339BE76-6F6E-48B0-90B2-EE42CC3BC719}" destId="{1C29EA41-2FBC-47FE-BA5A-9068837DA5B1}" srcOrd="0" destOrd="0" presId="urn:microsoft.com/office/officeart/2005/8/layout/radial6"/>
    <dgm:cxn modelId="{EA798515-0EC1-450E-BB81-CE04FE203E4C}" type="presOf" srcId="{A8C392F7-3C35-4C00-8EAF-B2D8DE2DF60B}" destId="{D1ADB372-B14D-4761-81CF-A5F9E191D49B}" srcOrd="0" destOrd="0" presId="urn:microsoft.com/office/officeart/2005/8/layout/radial6"/>
    <dgm:cxn modelId="{129678AE-0B55-464D-B93E-0AC7A0F399AA}" srcId="{66EA6507-4884-4BE2-B2F8-DE91F8F6F309}" destId="{F673D7D4-3695-4676-88D2-B203C26C887F}" srcOrd="0" destOrd="0" parTransId="{CF67ED62-20E1-4026-881C-C274A4845B3E}" sibTransId="{4B9E68E7-F32D-4A42-A9DC-518B058D5BEF}"/>
    <dgm:cxn modelId="{720AC3BF-73D2-4166-9D1D-A561BFB9BB54}" srcId="{66EA6507-4884-4BE2-B2F8-DE91F8F6F309}" destId="{E60DFEC0-1FED-4915-BCB7-0EE603D816BC}" srcOrd="5" destOrd="0" parTransId="{165E96FC-A940-4246-9AD4-1ACA5E9EAEF0}" sibTransId="{7853836C-0149-4E5A-ADC2-94E76D0189B7}"/>
    <dgm:cxn modelId="{0F7AF301-3D87-4685-A80F-BDDA07BF8243}" type="presOf" srcId="{7853836C-0149-4E5A-ADC2-94E76D0189B7}" destId="{AC1D202B-8345-4FC6-898A-72E3CE33091A}" srcOrd="0" destOrd="0" presId="urn:microsoft.com/office/officeart/2005/8/layout/radial6"/>
    <dgm:cxn modelId="{2354093D-517E-47CD-BB84-94DBD8EB2618}" srcId="{53B06773-75C5-4AB6-8FB6-5AA532DDB39A}" destId="{66EA6507-4884-4BE2-B2F8-DE91F8F6F309}" srcOrd="0" destOrd="0" parTransId="{9C848D5B-E8A0-4384-A04D-A95A3B3B4CDE}" sibTransId="{A0E0C4C6-565B-4E93-9762-472271664CAF}"/>
    <dgm:cxn modelId="{7B8D3F2C-A13A-4F69-9A43-5EC988B34D81}" type="presOf" srcId="{7B42E0AD-D82B-4549-A989-62EC2A03CCDA}" destId="{E142E9D8-75C6-4E40-A3B1-6A98338917D3}" srcOrd="0" destOrd="0" presId="urn:microsoft.com/office/officeart/2005/8/layout/radial6"/>
    <dgm:cxn modelId="{BFBD76CE-FB1A-42BB-8513-D36CFB1BB975}" srcId="{66EA6507-4884-4BE2-B2F8-DE91F8F6F309}" destId="{949AE3FC-80F1-447F-A670-4095C49AA39C}" srcOrd="1" destOrd="0" parTransId="{93DAADAE-D944-46C8-8B1B-3BBB0C3EC677}" sibTransId="{8442EB24-A5AC-473E-9EC5-FC642F7F5442}"/>
    <dgm:cxn modelId="{355FB651-F078-40E8-BC2C-28C32AD5C33C}" type="presOf" srcId="{8442EB24-A5AC-473E-9EC5-FC642F7F5442}" destId="{E269C879-D177-49C8-87B4-11DB073FE1C2}" srcOrd="0" destOrd="0" presId="urn:microsoft.com/office/officeart/2005/8/layout/radial6"/>
    <dgm:cxn modelId="{B427EF11-B19A-4EF7-9DCE-A8D1AF83F6D3}" type="presOf" srcId="{F673D7D4-3695-4676-88D2-B203C26C887F}" destId="{A346F186-EA52-4D8C-B9AD-EB56845E44F9}" srcOrd="0" destOrd="0" presId="urn:microsoft.com/office/officeart/2005/8/layout/radial6"/>
    <dgm:cxn modelId="{4275325D-0785-4FF9-A26B-57DB08B6411E}" type="presOf" srcId="{4B9E68E7-F32D-4A42-A9DC-518B058D5BEF}" destId="{244FEF0D-52F7-478B-ADCA-E985F4D04200}" srcOrd="0" destOrd="0" presId="urn:microsoft.com/office/officeart/2005/8/layout/radial6"/>
    <dgm:cxn modelId="{7F544598-6BB2-42A3-AC60-5DE00697534D}" type="presOf" srcId="{949AE3FC-80F1-447F-A670-4095C49AA39C}" destId="{62EC040A-334C-4FC3-9788-285A5ECB28BA}" srcOrd="0" destOrd="0" presId="urn:microsoft.com/office/officeart/2005/8/layout/radial6"/>
    <dgm:cxn modelId="{12C2B792-975A-4BE6-85AC-8F467AD4283C}" srcId="{66EA6507-4884-4BE2-B2F8-DE91F8F6F309}" destId="{A8C392F7-3C35-4C00-8EAF-B2D8DE2DF60B}" srcOrd="4" destOrd="0" parTransId="{E78167AB-CC6A-45C3-A50B-5C9DBF27E24B}" sibTransId="{D4FAE56F-9016-4568-8E4C-38F3B7C80509}"/>
    <dgm:cxn modelId="{AF94D083-3AD8-490D-BD87-D07EA6BD55A2}" type="presOf" srcId="{53B06773-75C5-4AB6-8FB6-5AA532DDB39A}" destId="{7D08A9B6-488D-4C07-9716-581C5EBA152F}" srcOrd="0" destOrd="0" presId="urn:microsoft.com/office/officeart/2005/8/layout/radial6"/>
    <dgm:cxn modelId="{44F32087-07A0-4D6E-9194-A1E3087D9BD6}" type="presOf" srcId="{798E8F6B-A8F3-4937-B88E-82AA042B225B}" destId="{D6FC97C2-6512-43FE-B754-97C3920E9E38}" srcOrd="0" destOrd="0" presId="urn:microsoft.com/office/officeart/2005/8/layout/radial6"/>
    <dgm:cxn modelId="{01065810-F591-4A18-A37E-7DDF9A209AB4}" type="presOf" srcId="{66EA6507-4884-4BE2-B2F8-DE91F8F6F309}" destId="{0A931702-361D-4556-9678-E370FEB07551}" srcOrd="0" destOrd="0" presId="urn:microsoft.com/office/officeart/2005/8/layout/radial6"/>
    <dgm:cxn modelId="{E5F4EF77-6F5C-4BDF-A09E-DD93FB690C2C}" type="presOf" srcId="{C93E0D97-44AD-41C9-9636-B24DC0CBC08E}" destId="{BE99B8FC-6C15-4B48-AAF2-CDE971874F83}" srcOrd="0" destOrd="0" presId="urn:microsoft.com/office/officeart/2005/8/layout/radial6"/>
    <dgm:cxn modelId="{6DD6716A-0FB7-4A97-8EB1-E9736D8A34DF}" type="presOf" srcId="{D4FAE56F-9016-4568-8E4C-38F3B7C80509}" destId="{F4C9FB74-B56F-470C-9B7A-3AC50356F055}" srcOrd="0" destOrd="0" presId="urn:microsoft.com/office/officeart/2005/8/layout/radial6"/>
    <dgm:cxn modelId="{93F4D1B7-CFDD-47A0-81AF-16690B449A0F}" srcId="{66EA6507-4884-4BE2-B2F8-DE91F8F6F309}" destId="{798E8F6B-A8F3-4937-B88E-82AA042B225B}" srcOrd="2" destOrd="0" parTransId="{76823B31-81C0-4CCD-8EB1-81BB51052117}" sibTransId="{C93E0D97-44AD-41C9-9636-B24DC0CBC08E}"/>
    <dgm:cxn modelId="{C8FA91C5-DC5B-46CC-9DA8-59AC468E7995}" srcId="{66EA6507-4884-4BE2-B2F8-DE91F8F6F309}" destId="{7B42E0AD-D82B-4549-A989-62EC2A03CCDA}" srcOrd="3" destOrd="0" parTransId="{1A22A54F-6E14-4591-BF86-528E016CFD02}" sibTransId="{0339BE76-6F6E-48B0-90B2-EE42CC3BC719}"/>
    <dgm:cxn modelId="{E4D1B792-1329-4E80-A9FA-3C3E72797B73}" srcId="{53B06773-75C5-4AB6-8FB6-5AA532DDB39A}" destId="{BC0144CD-B290-496D-B566-9B5E34AAA7FE}" srcOrd="1" destOrd="0" parTransId="{6A3D85DC-66C5-4FD2-9922-40795EC5BD98}" sibTransId="{F775FCEE-48CB-4B5A-A6E6-58E9C42670CA}"/>
    <dgm:cxn modelId="{970ED298-853A-4F05-A520-207AB4413326}" type="presOf" srcId="{E60DFEC0-1FED-4915-BCB7-0EE603D816BC}" destId="{E7699920-15A6-41D6-93F0-84B707E6A10C}" srcOrd="0" destOrd="0" presId="urn:microsoft.com/office/officeart/2005/8/layout/radial6"/>
    <dgm:cxn modelId="{43611289-E3B5-4A6C-B55C-7DEF8A675C65}" type="presParOf" srcId="{7D08A9B6-488D-4C07-9716-581C5EBA152F}" destId="{0A931702-361D-4556-9678-E370FEB07551}" srcOrd="0" destOrd="0" presId="urn:microsoft.com/office/officeart/2005/8/layout/radial6"/>
    <dgm:cxn modelId="{C91B14C5-BF9D-41C6-893D-5BD9EFD6028B}" type="presParOf" srcId="{7D08A9B6-488D-4C07-9716-581C5EBA152F}" destId="{A346F186-EA52-4D8C-B9AD-EB56845E44F9}" srcOrd="1" destOrd="0" presId="urn:microsoft.com/office/officeart/2005/8/layout/radial6"/>
    <dgm:cxn modelId="{DEB7ACD0-E0BE-4AB5-AE51-8C2043E8B788}" type="presParOf" srcId="{7D08A9B6-488D-4C07-9716-581C5EBA152F}" destId="{5AD8877E-6301-4EC8-AB93-08EE48DA222F}" srcOrd="2" destOrd="0" presId="urn:microsoft.com/office/officeart/2005/8/layout/radial6"/>
    <dgm:cxn modelId="{6FA3581C-04AB-437F-A364-407478E0CFE1}" type="presParOf" srcId="{7D08A9B6-488D-4C07-9716-581C5EBA152F}" destId="{244FEF0D-52F7-478B-ADCA-E985F4D04200}" srcOrd="3" destOrd="0" presId="urn:microsoft.com/office/officeart/2005/8/layout/radial6"/>
    <dgm:cxn modelId="{023C42FA-5C19-4184-85A7-9C39BBCF6FA2}" type="presParOf" srcId="{7D08A9B6-488D-4C07-9716-581C5EBA152F}" destId="{62EC040A-334C-4FC3-9788-285A5ECB28BA}" srcOrd="4" destOrd="0" presId="urn:microsoft.com/office/officeart/2005/8/layout/radial6"/>
    <dgm:cxn modelId="{BC514E34-8CA6-468B-AF44-A1AB66242D94}" type="presParOf" srcId="{7D08A9B6-488D-4C07-9716-581C5EBA152F}" destId="{251EE965-1C3E-428A-8C04-417DBFBAC0B5}" srcOrd="5" destOrd="0" presId="urn:microsoft.com/office/officeart/2005/8/layout/radial6"/>
    <dgm:cxn modelId="{EC662296-EA42-44DA-B028-5F3BFF0C6F35}" type="presParOf" srcId="{7D08A9B6-488D-4C07-9716-581C5EBA152F}" destId="{E269C879-D177-49C8-87B4-11DB073FE1C2}" srcOrd="6" destOrd="0" presId="urn:microsoft.com/office/officeart/2005/8/layout/radial6"/>
    <dgm:cxn modelId="{9F5C82DB-3646-4F50-A3D4-4CFE9792E6A7}" type="presParOf" srcId="{7D08A9B6-488D-4C07-9716-581C5EBA152F}" destId="{D6FC97C2-6512-43FE-B754-97C3920E9E38}" srcOrd="7" destOrd="0" presId="urn:microsoft.com/office/officeart/2005/8/layout/radial6"/>
    <dgm:cxn modelId="{231AA40B-51EA-48CF-9607-49B37ED4C2B2}" type="presParOf" srcId="{7D08A9B6-488D-4C07-9716-581C5EBA152F}" destId="{3A99A787-F410-468F-A464-50067A2340AA}" srcOrd="8" destOrd="0" presId="urn:microsoft.com/office/officeart/2005/8/layout/radial6"/>
    <dgm:cxn modelId="{48CC3AA9-D27F-44EA-A7AD-E6526162604B}" type="presParOf" srcId="{7D08A9B6-488D-4C07-9716-581C5EBA152F}" destId="{BE99B8FC-6C15-4B48-AAF2-CDE971874F83}" srcOrd="9" destOrd="0" presId="urn:microsoft.com/office/officeart/2005/8/layout/radial6"/>
    <dgm:cxn modelId="{7AB9A627-B8F8-4EFC-8702-C2EC4A135C34}" type="presParOf" srcId="{7D08A9B6-488D-4C07-9716-581C5EBA152F}" destId="{E142E9D8-75C6-4E40-A3B1-6A98338917D3}" srcOrd="10" destOrd="0" presId="urn:microsoft.com/office/officeart/2005/8/layout/radial6"/>
    <dgm:cxn modelId="{68876BCF-E061-473A-9726-2C0487AD7DF7}" type="presParOf" srcId="{7D08A9B6-488D-4C07-9716-581C5EBA152F}" destId="{001A734B-11FF-45CE-A648-113DB32B55CC}" srcOrd="11" destOrd="0" presId="urn:microsoft.com/office/officeart/2005/8/layout/radial6"/>
    <dgm:cxn modelId="{AA8FD634-E433-4818-B2F8-92A9AB0C0EB4}" type="presParOf" srcId="{7D08A9B6-488D-4C07-9716-581C5EBA152F}" destId="{1C29EA41-2FBC-47FE-BA5A-9068837DA5B1}" srcOrd="12" destOrd="0" presId="urn:microsoft.com/office/officeart/2005/8/layout/radial6"/>
    <dgm:cxn modelId="{A4082411-7F8C-4FC9-998E-F3E65BB477AA}" type="presParOf" srcId="{7D08A9B6-488D-4C07-9716-581C5EBA152F}" destId="{D1ADB372-B14D-4761-81CF-A5F9E191D49B}" srcOrd="13" destOrd="0" presId="urn:microsoft.com/office/officeart/2005/8/layout/radial6"/>
    <dgm:cxn modelId="{0F883CD3-9A83-44BF-AC46-F13300EC65D9}" type="presParOf" srcId="{7D08A9B6-488D-4C07-9716-581C5EBA152F}" destId="{0080E289-F651-4098-BCCF-DD8CA6073566}" srcOrd="14" destOrd="0" presId="urn:microsoft.com/office/officeart/2005/8/layout/radial6"/>
    <dgm:cxn modelId="{CB3BB6C7-B66E-4358-8CD2-67305467349E}" type="presParOf" srcId="{7D08A9B6-488D-4C07-9716-581C5EBA152F}" destId="{F4C9FB74-B56F-470C-9B7A-3AC50356F055}" srcOrd="15" destOrd="0" presId="urn:microsoft.com/office/officeart/2005/8/layout/radial6"/>
    <dgm:cxn modelId="{17AC834D-127A-483B-A879-2AAAA1404B92}" type="presParOf" srcId="{7D08A9B6-488D-4C07-9716-581C5EBA152F}" destId="{E7699920-15A6-41D6-93F0-84B707E6A10C}" srcOrd="16" destOrd="0" presId="urn:microsoft.com/office/officeart/2005/8/layout/radial6"/>
    <dgm:cxn modelId="{E30B90A1-1820-44BD-A4CC-4A6C76BC00EB}" type="presParOf" srcId="{7D08A9B6-488D-4C07-9716-581C5EBA152F}" destId="{98744F7B-9E94-4EBE-AF19-E091A33F323A}" srcOrd="17" destOrd="0" presId="urn:microsoft.com/office/officeart/2005/8/layout/radial6"/>
    <dgm:cxn modelId="{603B299F-5217-4C67-A829-4FC0A785CD2D}" type="presParOf" srcId="{7D08A9B6-488D-4C07-9716-581C5EBA152F}" destId="{AC1D202B-8345-4FC6-898A-72E3CE33091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D202B-8345-4FC6-898A-72E3CE33091A}">
      <dsp:nvSpPr>
        <dsp:cNvPr id="0" name=""/>
        <dsp:cNvSpPr/>
      </dsp:nvSpPr>
      <dsp:spPr>
        <a:xfrm>
          <a:off x="1539523" y="563471"/>
          <a:ext cx="3857384" cy="3857384"/>
        </a:xfrm>
        <a:prstGeom prst="blockArc">
          <a:avLst>
            <a:gd name="adj1" fmla="val 12600000"/>
            <a:gd name="adj2" fmla="val 162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9FB74-B56F-470C-9B7A-3AC50356F055}">
      <dsp:nvSpPr>
        <dsp:cNvPr id="0" name=""/>
        <dsp:cNvSpPr/>
      </dsp:nvSpPr>
      <dsp:spPr>
        <a:xfrm>
          <a:off x="1539523" y="563471"/>
          <a:ext cx="3857384" cy="3857384"/>
        </a:xfrm>
        <a:prstGeom prst="blockArc">
          <a:avLst>
            <a:gd name="adj1" fmla="val 9000000"/>
            <a:gd name="adj2" fmla="val 126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9EA41-2FBC-47FE-BA5A-9068837DA5B1}">
      <dsp:nvSpPr>
        <dsp:cNvPr id="0" name=""/>
        <dsp:cNvSpPr/>
      </dsp:nvSpPr>
      <dsp:spPr>
        <a:xfrm>
          <a:off x="1539523" y="563471"/>
          <a:ext cx="3857384" cy="3857384"/>
        </a:xfrm>
        <a:prstGeom prst="blockArc">
          <a:avLst>
            <a:gd name="adj1" fmla="val 5400000"/>
            <a:gd name="adj2" fmla="val 90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9B8FC-6C15-4B48-AAF2-CDE971874F83}">
      <dsp:nvSpPr>
        <dsp:cNvPr id="0" name=""/>
        <dsp:cNvSpPr/>
      </dsp:nvSpPr>
      <dsp:spPr>
        <a:xfrm>
          <a:off x="1539523" y="563471"/>
          <a:ext cx="3857384" cy="3857384"/>
        </a:xfrm>
        <a:prstGeom prst="blockArc">
          <a:avLst>
            <a:gd name="adj1" fmla="val 1800000"/>
            <a:gd name="adj2" fmla="val 54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9C879-D177-49C8-87B4-11DB073FE1C2}">
      <dsp:nvSpPr>
        <dsp:cNvPr id="0" name=""/>
        <dsp:cNvSpPr/>
      </dsp:nvSpPr>
      <dsp:spPr>
        <a:xfrm>
          <a:off x="1539523" y="563471"/>
          <a:ext cx="3857384" cy="3857384"/>
        </a:xfrm>
        <a:prstGeom prst="blockArc">
          <a:avLst>
            <a:gd name="adj1" fmla="val 19800000"/>
            <a:gd name="adj2" fmla="val 18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FEF0D-52F7-478B-ADCA-E985F4D04200}">
      <dsp:nvSpPr>
        <dsp:cNvPr id="0" name=""/>
        <dsp:cNvSpPr/>
      </dsp:nvSpPr>
      <dsp:spPr>
        <a:xfrm>
          <a:off x="1539523" y="563471"/>
          <a:ext cx="3857384" cy="3857384"/>
        </a:xfrm>
        <a:prstGeom prst="blockArc">
          <a:avLst>
            <a:gd name="adj1" fmla="val 16200000"/>
            <a:gd name="adj2" fmla="val 198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31702-361D-4556-9678-E370FEB07551}">
      <dsp:nvSpPr>
        <dsp:cNvPr id="0" name=""/>
        <dsp:cNvSpPr/>
      </dsp:nvSpPr>
      <dsp:spPr>
        <a:xfrm>
          <a:off x="2602855" y="1626803"/>
          <a:ext cx="1730721" cy="1730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>
              <a:solidFill>
                <a:schemeClr val="tx1"/>
              </a:solidFill>
            </a:rPr>
            <a:t>Knowledge Producers &amp; Users</a:t>
          </a:r>
          <a:endParaRPr lang="en-CA" sz="2000" kern="1200" dirty="0">
            <a:solidFill>
              <a:schemeClr val="tx1"/>
            </a:solidFill>
          </a:endParaRPr>
        </a:p>
      </dsp:txBody>
      <dsp:txXfrm>
        <a:off x="2856313" y="1880261"/>
        <a:ext cx="1223805" cy="1223805"/>
      </dsp:txXfrm>
    </dsp:sp>
    <dsp:sp modelId="{A346F186-EA52-4D8C-B9AD-EB56845E44F9}">
      <dsp:nvSpPr>
        <dsp:cNvPr id="0" name=""/>
        <dsp:cNvSpPr/>
      </dsp:nvSpPr>
      <dsp:spPr>
        <a:xfrm>
          <a:off x="2862463" y="1333"/>
          <a:ext cx="1211504" cy="1211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>
              <a:solidFill>
                <a:schemeClr val="tx1"/>
              </a:solidFill>
            </a:rPr>
            <a:t>Knowledge Develop-ment</a:t>
          </a:r>
          <a:endParaRPr lang="en-CA" sz="1400" kern="1200" dirty="0">
            <a:solidFill>
              <a:schemeClr val="tx1"/>
            </a:solidFill>
          </a:endParaRPr>
        </a:p>
      </dsp:txBody>
      <dsp:txXfrm>
        <a:off x="3039884" y="178754"/>
        <a:ext cx="856662" cy="856662"/>
      </dsp:txXfrm>
    </dsp:sp>
    <dsp:sp modelId="{62EC040A-334C-4FC3-9788-285A5ECB28BA}">
      <dsp:nvSpPr>
        <dsp:cNvPr id="0" name=""/>
        <dsp:cNvSpPr/>
      </dsp:nvSpPr>
      <dsp:spPr>
        <a:xfrm>
          <a:off x="4494989" y="943872"/>
          <a:ext cx="1211504" cy="1211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>
              <a:solidFill>
                <a:schemeClr val="tx1"/>
              </a:solidFill>
            </a:rPr>
            <a:t>Knowledge Transfer</a:t>
          </a:r>
          <a:endParaRPr lang="en-CA" sz="1400" kern="1200" dirty="0">
            <a:solidFill>
              <a:schemeClr val="tx1"/>
            </a:solidFill>
          </a:endParaRPr>
        </a:p>
      </dsp:txBody>
      <dsp:txXfrm>
        <a:off x="4672410" y="1121293"/>
        <a:ext cx="856662" cy="856662"/>
      </dsp:txXfrm>
    </dsp:sp>
    <dsp:sp modelId="{D6FC97C2-6512-43FE-B754-97C3920E9E38}">
      <dsp:nvSpPr>
        <dsp:cNvPr id="0" name=""/>
        <dsp:cNvSpPr/>
      </dsp:nvSpPr>
      <dsp:spPr>
        <a:xfrm>
          <a:off x="4494989" y="2828950"/>
          <a:ext cx="1211504" cy="1211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>
              <a:solidFill>
                <a:schemeClr val="tx1"/>
              </a:solidFill>
            </a:rPr>
            <a:t>Knowledge Translation</a:t>
          </a:r>
          <a:endParaRPr lang="en-CA" sz="1400" kern="1200" dirty="0">
            <a:solidFill>
              <a:schemeClr val="tx1"/>
            </a:solidFill>
          </a:endParaRPr>
        </a:p>
      </dsp:txBody>
      <dsp:txXfrm>
        <a:off x="4672410" y="3006371"/>
        <a:ext cx="856662" cy="856662"/>
      </dsp:txXfrm>
    </dsp:sp>
    <dsp:sp modelId="{E142E9D8-75C6-4E40-A3B1-6A98338917D3}">
      <dsp:nvSpPr>
        <dsp:cNvPr id="0" name=""/>
        <dsp:cNvSpPr/>
      </dsp:nvSpPr>
      <dsp:spPr>
        <a:xfrm>
          <a:off x="2862463" y="3771489"/>
          <a:ext cx="1211504" cy="1211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>
              <a:solidFill>
                <a:schemeClr val="tx1"/>
              </a:solidFill>
            </a:rPr>
            <a:t>Knowledge Utilization</a:t>
          </a:r>
          <a:endParaRPr lang="en-CA" sz="1400" kern="1200" dirty="0">
            <a:solidFill>
              <a:schemeClr val="tx1"/>
            </a:solidFill>
          </a:endParaRPr>
        </a:p>
      </dsp:txBody>
      <dsp:txXfrm>
        <a:off x="3039884" y="3948910"/>
        <a:ext cx="856662" cy="856662"/>
      </dsp:txXfrm>
    </dsp:sp>
    <dsp:sp modelId="{D1ADB372-B14D-4761-81CF-A5F9E191D49B}">
      <dsp:nvSpPr>
        <dsp:cNvPr id="0" name=""/>
        <dsp:cNvSpPr/>
      </dsp:nvSpPr>
      <dsp:spPr>
        <a:xfrm>
          <a:off x="1229937" y="2828950"/>
          <a:ext cx="1211504" cy="1211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>
              <a:solidFill>
                <a:schemeClr val="tx1"/>
              </a:solidFill>
            </a:rPr>
            <a:t>Knowledge Diffusion</a:t>
          </a:r>
          <a:endParaRPr lang="en-CA" sz="1400" kern="1200" dirty="0">
            <a:solidFill>
              <a:schemeClr val="tx1"/>
            </a:solidFill>
          </a:endParaRPr>
        </a:p>
      </dsp:txBody>
      <dsp:txXfrm>
        <a:off x="1407358" y="3006371"/>
        <a:ext cx="856662" cy="856662"/>
      </dsp:txXfrm>
    </dsp:sp>
    <dsp:sp modelId="{E7699920-15A6-41D6-93F0-84B707E6A10C}">
      <dsp:nvSpPr>
        <dsp:cNvPr id="0" name=""/>
        <dsp:cNvSpPr/>
      </dsp:nvSpPr>
      <dsp:spPr>
        <a:xfrm>
          <a:off x="1229937" y="943872"/>
          <a:ext cx="1211504" cy="1211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>
              <a:solidFill>
                <a:schemeClr val="tx1"/>
              </a:solidFill>
            </a:rPr>
            <a:t>Knowledge Dissemin-ation</a:t>
          </a:r>
          <a:endParaRPr lang="en-CA" sz="1400" kern="1200" dirty="0">
            <a:solidFill>
              <a:schemeClr val="tx1"/>
            </a:solidFill>
          </a:endParaRPr>
        </a:p>
      </dsp:txBody>
      <dsp:txXfrm>
        <a:off x="1407358" y="1121293"/>
        <a:ext cx="856662" cy="85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27414-9680-446F-A917-82333ABA38EA}" type="datetimeFigureOut">
              <a:rPr lang="en-CA" smtClean="0"/>
              <a:t>25/10/2012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C31E7-D501-473E-8B73-1FE164EB94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228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KTE is increasingly a</a:t>
            </a:r>
            <a:r>
              <a:rPr lang="en-CA" baseline="0" dirty="0" smtClean="0"/>
              <a:t> requirement or focus for public health </a:t>
            </a:r>
            <a:r>
              <a:rPr lang="en-CA" baseline="0" dirty="0" smtClean="0"/>
              <a:t>interventions</a:t>
            </a:r>
          </a:p>
          <a:p>
            <a:r>
              <a:rPr lang="en-CA" baseline="0" dirty="0" smtClean="0"/>
              <a:t>I want to share a simple framework for M&amp;E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31E7-D501-473E-8B73-1FE164EB9447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605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CA" dirty="0" smtClean="0"/>
              <a:t>It is many different things</a:t>
            </a:r>
          </a:p>
          <a:p>
            <a:pPr lvl="2"/>
            <a:r>
              <a:rPr lang="en-CA" dirty="0" smtClean="0"/>
              <a:t>Takes place within complex ecologies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31E7-D501-473E-8B73-1FE164EB9447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917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Encompasses a number of distinct but inter-related processes </a:t>
            </a:r>
          </a:p>
          <a:p>
            <a:pPr lvl="1"/>
            <a:r>
              <a:rPr lang="en-CA" dirty="0" smtClean="0"/>
              <a:t>Transfer or disseminate the learnings from a project</a:t>
            </a:r>
          </a:p>
          <a:p>
            <a:pPr lvl="1"/>
            <a:r>
              <a:rPr lang="en-CA" dirty="0" smtClean="0"/>
              <a:t>Scale-up or adoption of a program</a:t>
            </a:r>
          </a:p>
          <a:p>
            <a:pPr lvl="1"/>
            <a:r>
              <a:rPr lang="en-CA" dirty="0" smtClean="0"/>
              <a:t>Using evidence to inform program planning/design</a:t>
            </a:r>
          </a:p>
          <a:p>
            <a:pPr lvl="1"/>
            <a:r>
              <a:rPr lang="en-CA" dirty="0" smtClean="0"/>
              <a:t>Knowledge users and knowledge producers working together (translational research)</a:t>
            </a:r>
          </a:p>
          <a:p>
            <a:pPr lvl="1"/>
            <a:r>
              <a:rPr lang="en-CA" dirty="0" smtClean="0"/>
              <a:t>The science of implementation and dissemination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31E7-D501-473E-8B73-1FE164EB9447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7374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dirty="0" smtClean="0">
                <a:latin typeface="Arial" pitchFamily="34" charset="0"/>
              </a:rPr>
              <a:t>Lots of terms, many different meanings.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4F575D7-B527-4F77-B0F3-BF167ED6B309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examined the same program from different KTE lenses or foci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Illustrates how the KTE evaluation would examine different things depending on the focus of the KTE work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31E7-D501-473E-8B73-1FE164EB9447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7395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Damschroder, L.J., Aron, D.S., Keith, R.E., Kirsh, S.R., Alexander, J.A., &amp; Lowery, J.D. (2009).  Fostering implementation of health services research findings into practice: a consolidated framework for advancing implementation Science</a:t>
            </a:r>
            <a:r>
              <a:rPr lang="en-CA" sz="1200" b="1" dirty="0" smtClean="0"/>
              <a:t>.  Implementation Science, 4:50.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31E7-D501-473E-8B73-1FE164EB9447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3612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Can be tailored to the particular evaluand:</a:t>
            </a:r>
          </a:p>
          <a:p>
            <a:pPr lvl="1"/>
            <a:r>
              <a:rPr lang="en-CA" dirty="0" smtClean="0"/>
              <a:t>Stage of development</a:t>
            </a:r>
          </a:p>
          <a:p>
            <a:pPr lvl="1"/>
            <a:r>
              <a:rPr lang="en-CA" dirty="0" smtClean="0"/>
              <a:t>KTE processes and products</a:t>
            </a:r>
          </a:p>
          <a:p>
            <a:pPr lvl="1"/>
            <a:r>
              <a:rPr lang="en-CA" dirty="0" smtClean="0"/>
              <a:t>Unique manifestations of use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31E7-D501-473E-8B73-1FE164EB9447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081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76379EA-A487-42F0-BD4E-E64F8BBFC227}" type="datetimeFigureOut">
              <a:rPr lang="en-CA" smtClean="0"/>
              <a:t>25/10/2012</a:t>
            </a:fld>
            <a:endParaRPr lang="en-C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641E01-8C87-4790-827E-38ED9668DD0E}" type="slidenum">
              <a:rPr lang="en-CA" smtClean="0"/>
              <a:t>‹#›</a:t>
            </a:fld>
            <a:endParaRPr lang="en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79EA-A487-42F0-BD4E-E64F8BBFC227}" type="datetimeFigureOut">
              <a:rPr lang="en-CA" smtClean="0"/>
              <a:t>25/10/2012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1E01-8C87-4790-827E-38ED9668DD0E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76379EA-A487-42F0-BD4E-E64F8BBFC227}" type="datetimeFigureOut">
              <a:rPr lang="en-CA" smtClean="0"/>
              <a:t>25/10/2012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B641E01-8C87-4790-827E-38ED9668DD0E}" type="slidenum">
              <a:rPr lang="en-CA" smtClean="0"/>
              <a:t>‹#›</a:t>
            </a:fld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7705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7188" y="1357313"/>
            <a:ext cx="8429625" cy="4643437"/>
          </a:xfrm>
        </p:spPr>
        <p:txBody>
          <a:bodyPr/>
          <a:lstStyle>
            <a:lvl1pPr>
              <a:defRPr sz="2600"/>
            </a:lvl1pPr>
            <a:lvl2pPr>
              <a:buSzPct val="80000"/>
              <a:defRPr sz="2200"/>
            </a:lvl2pPr>
            <a:lvl3pPr>
              <a:buSzPct val="90000"/>
              <a:defRPr sz="2000"/>
            </a:lvl3pPr>
            <a:lvl4pPr>
              <a:defRPr sz="2000"/>
            </a:lvl4pPr>
            <a:lvl5pPr marL="2603500" indent="-5461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734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3pPr marL="1524000" indent="-446088">
              <a:defRPr/>
            </a:lvl3pPr>
            <a:lvl4pPr marL="1879600" indent="-350838">
              <a:defRPr sz="20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7907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54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8588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3828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4636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85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79EA-A487-42F0-BD4E-E64F8BBFC227}" type="datetimeFigureOut">
              <a:rPr lang="en-CA" smtClean="0"/>
              <a:t>25/10/2012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641E01-8C87-4790-827E-38ED9668DD0E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431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446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acilitated Discus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 bwMode="auto">
          <a:xfrm>
            <a:off x="0" y="4124325"/>
            <a:ext cx="9144000" cy="574675"/>
          </a:xfrm>
          <a:prstGeom prst="rect">
            <a:avLst/>
          </a:prstGeom>
          <a:solidFill>
            <a:srgbClr val="57AC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 sz="2400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6" name="Rectangle 6"/>
          <p:cNvSpPr/>
          <p:nvPr userDrawn="1"/>
        </p:nvSpPr>
        <p:spPr bwMode="auto">
          <a:xfrm>
            <a:off x="0" y="0"/>
            <a:ext cx="714375" cy="13573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 sz="2400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4128257"/>
            <a:ext cx="7000924" cy="566738"/>
          </a:xfrm>
          <a:solidFill>
            <a:srgbClr val="57AC45"/>
          </a:solidFill>
        </p:spPr>
        <p:txBody>
          <a:bodyPr/>
          <a:lstStyle>
            <a:lvl1pPr marL="0" indent="0"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1538" y="142852"/>
            <a:ext cx="7000924" cy="38576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538" y="4852994"/>
            <a:ext cx="7000924" cy="1571636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2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852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7752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76200"/>
            <a:ext cx="2095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34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365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76200"/>
            <a:ext cx="83820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2727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066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41148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830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066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8382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695700"/>
            <a:ext cx="8382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304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79EA-A487-42F0-BD4E-E64F8BBFC227}" type="datetimeFigureOut">
              <a:rPr lang="en-CA" smtClean="0"/>
              <a:t>25/10/2012</a:t>
            </a:fld>
            <a:endParaRPr lang="en-C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B641E01-8C87-4790-827E-38ED9668DD0E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76379EA-A487-42F0-BD4E-E64F8BBFC227}" type="datetimeFigureOut">
              <a:rPr lang="en-CA" smtClean="0"/>
              <a:t>25/10/2012</a:t>
            </a:fld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641E01-8C87-4790-827E-38ED9668DD0E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76379EA-A487-42F0-BD4E-E64F8BBFC227}" type="datetimeFigureOut">
              <a:rPr lang="en-CA" smtClean="0"/>
              <a:t>25/10/2012</a:t>
            </a:fld>
            <a:endParaRPr lang="en-C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641E01-8C87-4790-827E-38ED9668DD0E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79EA-A487-42F0-BD4E-E64F8BBFC227}" type="datetimeFigureOut">
              <a:rPr lang="en-CA" smtClean="0"/>
              <a:t>25/10/2012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641E01-8C87-4790-827E-38ED9668DD0E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79EA-A487-42F0-BD4E-E64F8BBFC227}" type="datetimeFigureOut">
              <a:rPr lang="en-CA" smtClean="0"/>
              <a:t>25/10/2012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641E01-8C87-4790-827E-38ED9668DD0E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79EA-A487-42F0-BD4E-E64F8BBFC227}" type="datetimeFigureOut">
              <a:rPr lang="en-CA" smtClean="0"/>
              <a:t>25/10/2012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641E01-8C87-4790-827E-38ED9668DD0E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76379EA-A487-42F0-BD4E-E64F8BBFC227}" type="datetimeFigureOut">
              <a:rPr lang="en-CA" smtClean="0"/>
              <a:t>25/10/2012</a:t>
            </a:fld>
            <a:endParaRPr lang="en-C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B641E01-8C87-4790-827E-38ED9668DD0E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6379EA-A487-42F0-BD4E-E64F8BBFC227}" type="datetimeFigureOut">
              <a:rPr lang="en-CA" smtClean="0"/>
              <a:t>25/10/2012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641E01-8C87-4790-827E-38ED9668DD0E}" type="slidenum">
              <a:rPr lang="en-CA" smtClean="0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logo.gif                                                       01DF2068Macintosh HD                   C1018297: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49975"/>
            <a:ext cx="990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51" descr="logo.gif                                                       01DF2068Macintosh HD                   C1018297: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0" t="203" r="-130" b="-203"/>
          <a:stretch>
            <a:fillRect/>
          </a:stretch>
        </p:blipFill>
        <p:spPr bwMode="auto">
          <a:xfrm>
            <a:off x="107950" y="58738"/>
            <a:ext cx="3175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72" name="Rectangle 52"/>
          <p:cNvSpPr>
            <a:spLocks noChangeArrowheads="1"/>
          </p:cNvSpPr>
          <p:nvPr/>
        </p:nvSpPr>
        <p:spPr bwMode="auto">
          <a:xfrm>
            <a:off x="5334000" y="6248400"/>
            <a:ext cx="259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B2B2B2"/>
                </a:solidFill>
                <a:cs typeface="Arial" pitchFamily="34" charset="0"/>
              </a:rPr>
              <a:t>Canadian platform to increase </a:t>
            </a:r>
          </a:p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B2B2B2"/>
                </a:solidFill>
                <a:cs typeface="Arial" pitchFamily="34" charset="0"/>
              </a:rPr>
              <a:t>usage of real-world evidence </a:t>
            </a:r>
          </a:p>
        </p:txBody>
      </p:sp>
    </p:spTree>
    <p:extLst>
      <p:ext uri="{BB962C8B-B14F-4D97-AF65-F5344CB8AC3E}">
        <p14:creationId xmlns:p14="http://schemas.microsoft.com/office/powerpoint/2010/main" val="326084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  <p:sldLayoutId id="2147484561" r:id="rId13"/>
    <p:sldLayoutId id="2147484562" r:id="rId14"/>
    <p:sldLayoutId id="2147484563" r:id="rId15"/>
    <p:sldLayoutId id="2147484564" r:id="rId16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rgbClr val="404040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747474"/>
          </a:solidFill>
          <a:latin typeface="+mn-lt"/>
          <a:ea typeface="+mn-ea"/>
          <a:cs typeface="+mn-cs"/>
        </a:defRPr>
      </a:lvl1pPr>
      <a:lvl2pPr marL="1066800" indent="-5334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400">
          <a:solidFill>
            <a:srgbClr val="747474"/>
          </a:solidFill>
          <a:latin typeface="+mn-lt"/>
        </a:defRPr>
      </a:lvl2pPr>
      <a:lvl3pPr marL="1524000" indent="-444500" algn="l" rtl="0" eaLnBrk="0" fontAlgn="base" hangingPunct="0">
        <a:spcBef>
          <a:spcPct val="20000"/>
        </a:spcBef>
        <a:spcAft>
          <a:spcPct val="0"/>
        </a:spcAft>
        <a:buSzPct val="80000"/>
        <a:buFont typeface="Arial" pitchFamily="34" charset="0"/>
        <a:buChar char="•"/>
        <a:defRPr sz="2200">
          <a:solidFill>
            <a:srgbClr val="747474"/>
          </a:solidFill>
          <a:latin typeface="+mn-lt"/>
        </a:defRPr>
      </a:lvl3pPr>
      <a:lvl4pPr marL="2066925" indent="-5429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§"/>
        <a:defRPr sz="2200">
          <a:solidFill>
            <a:schemeClr val="bg2"/>
          </a:solidFill>
          <a:latin typeface="+mn-lt"/>
        </a:defRPr>
      </a:lvl4pPr>
      <a:lvl5pPr marL="2425700" indent="-368300" algn="l" rtl="0" eaLnBrk="0" fontAlgn="base" hangingPunct="0">
        <a:spcBef>
          <a:spcPct val="20000"/>
        </a:spcBef>
        <a:spcAft>
          <a:spcPct val="0"/>
        </a:spcAft>
        <a:buSzPct val="80000"/>
        <a:buFont typeface="Arial" pitchFamily="34" charset="0"/>
        <a:buChar char="•"/>
        <a:defRPr sz="2000">
          <a:solidFill>
            <a:schemeClr val="bg2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SzPct val="80000"/>
        <a:buFont typeface="Wingdings" charset="2"/>
        <a:buChar char="§"/>
        <a:defRPr sz="2000">
          <a:solidFill>
            <a:schemeClr val="bg2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SzPct val="80000"/>
        <a:buFont typeface="Wingdings" charset="2"/>
        <a:buChar char="§"/>
        <a:defRPr sz="2000">
          <a:solidFill>
            <a:schemeClr val="bg2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SzPct val="80000"/>
        <a:buFont typeface="Wingdings" charset="2"/>
        <a:buChar char="§"/>
        <a:defRPr sz="2000">
          <a:solidFill>
            <a:schemeClr val="bg2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SzPct val="80000"/>
        <a:buFont typeface="Wingdings" charset="2"/>
        <a:buChar char="§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836713"/>
            <a:ext cx="6629400" cy="3609522"/>
          </a:xfrm>
        </p:spPr>
        <p:txBody>
          <a:bodyPr>
            <a:normAutofit/>
          </a:bodyPr>
          <a:lstStyle/>
          <a:p>
            <a:r>
              <a:rPr lang="en-CA" dirty="0" smtClean="0"/>
              <a:t>A </a:t>
            </a:r>
            <a:r>
              <a:rPr lang="en-CA" dirty="0"/>
              <a:t>Framework for Evaluating Knowledge Transfer and </a:t>
            </a:r>
            <a:r>
              <a:rPr lang="en-CA" dirty="0" smtClean="0"/>
              <a:t>Exchange (KTE) in </a:t>
            </a:r>
            <a:r>
              <a:rPr lang="en-CA" dirty="0"/>
              <a:t>Public </a:t>
            </a:r>
            <a:r>
              <a:rPr lang="en-CA" dirty="0" smtClean="0"/>
              <a:t>Health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Marla Steinberg PhD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86916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Paper Presented at the Annual Conference of the American Evaluation Association</a:t>
            </a:r>
          </a:p>
          <a:p>
            <a:r>
              <a:rPr lang="en-CA" dirty="0" smtClean="0"/>
              <a:t>Minneapolis, Minnesota</a:t>
            </a:r>
          </a:p>
          <a:p>
            <a:r>
              <a:rPr lang="en-CA" dirty="0" smtClean="0"/>
              <a:t>October 25, 2012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35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Gaining the attention of the intended audience or </a:t>
            </a:r>
            <a:r>
              <a:rPr lang="en-CA" dirty="0" smtClean="0"/>
              <a:t>users</a:t>
            </a:r>
            <a:endParaRPr lang="en-CA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078097" cy="535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5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Complex pathways to </a:t>
            </a:r>
            <a:r>
              <a:rPr lang="en-CA" dirty="0" smtClean="0"/>
              <a:t>use</a:t>
            </a:r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724025"/>
            <a:ext cx="73533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616530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Product is necessary but not sufficient!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6369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Multiple Knowledge Products</a:t>
            </a:r>
            <a:endParaRPr lang="en-C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009" y="1340768"/>
            <a:ext cx="10509806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0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Solution:  Frameworks for Evaluating KTE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8840"/>
            <a:ext cx="3909389" cy="50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16133"/>
            <a:ext cx="3849212" cy="487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7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Simplified Framework</a:t>
            </a:r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1871700" y="2149754"/>
            <a:ext cx="4824536" cy="3002213"/>
            <a:chOff x="1187624" y="2924944"/>
            <a:chExt cx="4824536" cy="3002213"/>
          </a:xfrm>
        </p:grpSpPr>
        <p:cxnSp>
          <p:nvCxnSpPr>
            <p:cNvPr id="5" name="Elbow Connector 4"/>
            <p:cNvCxnSpPr/>
            <p:nvPr/>
          </p:nvCxnSpPr>
          <p:spPr>
            <a:xfrm>
              <a:off x="1187624" y="2924944"/>
              <a:ext cx="1872208" cy="1008112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"/>
            <p:cNvCxnSpPr/>
            <p:nvPr/>
          </p:nvCxnSpPr>
          <p:spPr>
            <a:xfrm>
              <a:off x="2123728" y="3910933"/>
              <a:ext cx="1872208" cy="1008112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/>
            <p:nvPr/>
          </p:nvCxnSpPr>
          <p:spPr>
            <a:xfrm>
              <a:off x="3059832" y="4919045"/>
              <a:ext cx="1872208" cy="1008112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139952" y="5143736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 smtClean="0"/>
                <a:t>Reach</a:t>
              </a:r>
              <a:endParaRPr lang="en-CA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3848" y="4122601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 smtClean="0"/>
                <a:t>Usefulness</a:t>
              </a:r>
              <a:endParaRPr lang="en-CA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11760" y="3136612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 smtClean="0"/>
                <a:t>Use </a:t>
              </a:r>
              <a:endParaRPr lang="en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25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 1:  Web-based KT Platform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" y="1702718"/>
            <a:ext cx="9123193" cy="525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9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9"/>
          <p:cNvGrpSpPr>
            <a:grpSpLocks/>
          </p:cNvGrpSpPr>
          <p:nvPr/>
        </p:nvGrpSpPr>
        <p:grpSpPr bwMode="auto">
          <a:xfrm>
            <a:off x="684213" y="765175"/>
            <a:ext cx="7921625" cy="5599202"/>
            <a:chOff x="611188" y="476250"/>
            <a:chExt cx="7921625" cy="5599202"/>
          </a:xfrm>
        </p:grpSpPr>
        <p:sp>
          <p:nvSpPr>
            <p:cNvPr id="17415" name="Right Arrow 3"/>
            <p:cNvSpPr>
              <a:spLocks noChangeArrowheads="1"/>
            </p:cNvSpPr>
            <p:nvPr/>
          </p:nvSpPr>
          <p:spPr bwMode="auto">
            <a:xfrm>
              <a:off x="900113" y="981075"/>
              <a:ext cx="7488237" cy="1655763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2400" dirty="0">
                <a:solidFill>
                  <a:srgbClr val="808080"/>
                </a:solidFill>
                <a:cs typeface="Arial" pitchFamily="34" charset="0"/>
              </a:endParaRPr>
            </a:p>
          </p:txBody>
        </p:sp>
        <p:sp>
          <p:nvSpPr>
            <p:cNvPr id="17416" name="TextBox 4"/>
            <p:cNvSpPr txBox="1">
              <a:spLocks noChangeArrowheads="1"/>
            </p:cNvSpPr>
            <p:nvPr/>
          </p:nvSpPr>
          <p:spPr bwMode="auto">
            <a:xfrm>
              <a:off x="900113" y="1412875"/>
              <a:ext cx="208756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>
                  <a:solidFill>
                    <a:srgbClr val="000000"/>
                  </a:solidFill>
                </a:rPr>
                <a:t>Year 1 – Needs Assessment</a:t>
              </a:r>
            </a:p>
          </p:txBody>
        </p:sp>
        <p:sp>
          <p:nvSpPr>
            <p:cNvPr id="17417" name="TextBox 5"/>
            <p:cNvSpPr txBox="1">
              <a:spLocks noChangeArrowheads="1"/>
            </p:cNvSpPr>
            <p:nvPr/>
          </p:nvSpPr>
          <p:spPr bwMode="auto">
            <a:xfrm>
              <a:off x="3348038" y="1484313"/>
              <a:ext cx="2087562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>
                  <a:solidFill>
                    <a:srgbClr val="000000"/>
                  </a:solidFill>
                </a:rPr>
                <a:t>Year 2 – Build Platform </a:t>
              </a:r>
            </a:p>
          </p:txBody>
        </p:sp>
        <p:sp>
          <p:nvSpPr>
            <p:cNvPr id="17418" name="TextBox 6"/>
            <p:cNvSpPr txBox="1">
              <a:spLocks noChangeArrowheads="1"/>
            </p:cNvSpPr>
            <p:nvPr/>
          </p:nvSpPr>
          <p:spPr bwMode="auto">
            <a:xfrm>
              <a:off x="5724525" y="1412875"/>
              <a:ext cx="20875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>
                  <a:solidFill>
                    <a:srgbClr val="000000"/>
                  </a:solidFill>
                </a:rPr>
                <a:t>Year 3 – Promote Use </a:t>
              </a:r>
            </a:p>
          </p:txBody>
        </p:sp>
        <p:sp>
          <p:nvSpPr>
            <p:cNvPr id="17419" name="TextBox 8"/>
            <p:cNvSpPr txBox="1">
              <a:spLocks noChangeArrowheads="1"/>
            </p:cNvSpPr>
            <p:nvPr/>
          </p:nvSpPr>
          <p:spPr bwMode="auto">
            <a:xfrm>
              <a:off x="1400969" y="726162"/>
              <a:ext cx="14414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808080"/>
                  </a:solidFill>
                </a:rPr>
                <a:t>Reach</a:t>
              </a:r>
              <a:endParaRPr lang="en-CA" b="1" dirty="0">
                <a:solidFill>
                  <a:srgbClr val="808080"/>
                </a:solidFill>
              </a:endParaRPr>
            </a:p>
          </p:txBody>
        </p:sp>
        <p:sp>
          <p:nvSpPr>
            <p:cNvPr id="17420" name="TextBox 10"/>
            <p:cNvSpPr txBox="1">
              <a:spLocks noChangeArrowheads="1"/>
            </p:cNvSpPr>
            <p:nvPr/>
          </p:nvSpPr>
          <p:spPr bwMode="auto">
            <a:xfrm>
              <a:off x="3492500" y="726162"/>
              <a:ext cx="1584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808080"/>
                  </a:solidFill>
                </a:rPr>
                <a:t>Usefulness</a:t>
              </a:r>
              <a:endParaRPr lang="en-CA" b="1" dirty="0">
                <a:solidFill>
                  <a:srgbClr val="808080"/>
                </a:solidFill>
              </a:endParaRPr>
            </a:p>
          </p:txBody>
        </p:sp>
        <p:sp>
          <p:nvSpPr>
            <p:cNvPr id="17421" name="TextBox 11"/>
            <p:cNvSpPr txBox="1">
              <a:spLocks noChangeArrowheads="1"/>
            </p:cNvSpPr>
            <p:nvPr/>
          </p:nvSpPr>
          <p:spPr bwMode="auto">
            <a:xfrm>
              <a:off x="5651500" y="725884"/>
              <a:ext cx="15843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808080"/>
                  </a:solidFill>
                </a:rPr>
                <a:t>Use </a:t>
              </a:r>
              <a:r>
                <a:rPr lang="en-CA" dirty="0" smtClean="0">
                  <a:solidFill>
                    <a:srgbClr val="808080"/>
                  </a:solidFill>
                </a:rPr>
                <a:t> </a:t>
              </a:r>
              <a:endParaRPr lang="en-CA" dirty="0">
                <a:solidFill>
                  <a:srgbClr val="808080"/>
                </a:solidFill>
              </a:endParaRPr>
            </a:p>
          </p:txBody>
        </p:sp>
        <p:sp>
          <p:nvSpPr>
            <p:cNvPr id="17422" name="TextBox 14"/>
            <p:cNvSpPr txBox="1">
              <a:spLocks noChangeArrowheads="1"/>
            </p:cNvSpPr>
            <p:nvPr/>
          </p:nvSpPr>
          <p:spPr bwMode="auto">
            <a:xfrm>
              <a:off x="684213" y="2420938"/>
              <a:ext cx="1943100" cy="120015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dirty="0">
                  <a:solidFill>
                    <a:srgbClr val="808080"/>
                  </a:solidFill>
                </a:rPr>
                <a:t>EQ1:  Did we engage a broad section of intended users?</a:t>
              </a:r>
            </a:p>
          </p:txBody>
        </p:sp>
        <p:sp>
          <p:nvSpPr>
            <p:cNvPr id="17423" name="TextBox 15"/>
            <p:cNvSpPr txBox="1">
              <a:spLocks noChangeArrowheads="1"/>
            </p:cNvSpPr>
            <p:nvPr/>
          </p:nvSpPr>
          <p:spPr bwMode="auto">
            <a:xfrm>
              <a:off x="3419475" y="2492375"/>
              <a:ext cx="1512888" cy="120015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dirty="0">
                  <a:solidFill>
                    <a:srgbClr val="808080"/>
                  </a:solidFill>
                </a:rPr>
                <a:t>EQ2:  Do user’s like what we have built? </a:t>
              </a:r>
            </a:p>
          </p:txBody>
        </p:sp>
        <p:sp>
          <p:nvSpPr>
            <p:cNvPr id="17424" name="TextBox 16"/>
            <p:cNvSpPr txBox="1">
              <a:spLocks noChangeArrowheads="1"/>
            </p:cNvSpPr>
            <p:nvPr/>
          </p:nvSpPr>
          <p:spPr bwMode="auto">
            <a:xfrm>
              <a:off x="5795963" y="2492375"/>
              <a:ext cx="2736850" cy="2032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dirty="0">
                  <a:solidFill>
                    <a:srgbClr val="808080"/>
                  </a:solidFill>
                </a:rPr>
                <a:t>EQ3:  What factors facilitate use?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dirty="0">
                  <a:solidFill>
                    <a:srgbClr val="808080"/>
                  </a:solidFill>
                </a:rPr>
                <a:t>EQ4:  How effective are our promotional strategies?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dirty="0">
                  <a:solidFill>
                    <a:srgbClr val="808080"/>
                  </a:solidFill>
                </a:rPr>
                <a:t>EQ5:  How are systems changing?</a:t>
              </a:r>
            </a:p>
          </p:txBody>
        </p:sp>
        <p:sp>
          <p:nvSpPr>
            <p:cNvPr id="17425" name="Rectangle 18"/>
            <p:cNvSpPr>
              <a:spLocks noChangeArrowheads="1"/>
            </p:cNvSpPr>
            <p:nvPr/>
          </p:nvSpPr>
          <p:spPr bwMode="auto">
            <a:xfrm>
              <a:off x="2987675" y="476250"/>
              <a:ext cx="71438" cy="532923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2400" dirty="0">
                <a:solidFill>
                  <a:srgbClr val="808080"/>
                </a:solidFill>
                <a:cs typeface="Arial" pitchFamily="34" charset="0"/>
              </a:endParaRPr>
            </a:p>
          </p:txBody>
        </p:sp>
        <p:sp>
          <p:nvSpPr>
            <p:cNvPr id="17426" name="Rectangle 19"/>
            <p:cNvSpPr>
              <a:spLocks noChangeArrowheads="1"/>
            </p:cNvSpPr>
            <p:nvPr/>
          </p:nvSpPr>
          <p:spPr bwMode="auto">
            <a:xfrm>
              <a:off x="5508625" y="476250"/>
              <a:ext cx="71438" cy="532923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2400" dirty="0">
                <a:solidFill>
                  <a:srgbClr val="808080"/>
                </a:solidFill>
                <a:cs typeface="Arial" pitchFamily="34" charset="0"/>
              </a:endParaRPr>
            </a:p>
          </p:txBody>
        </p:sp>
        <p:sp>
          <p:nvSpPr>
            <p:cNvPr id="17427" name="TextBox 20"/>
            <p:cNvSpPr txBox="1">
              <a:spLocks noChangeArrowheads="1"/>
            </p:cNvSpPr>
            <p:nvPr/>
          </p:nvSpPr>
          <p:spPr bwMode="auto">
            <a:xfrm>
              <a:off x="611188" y="4288115"/>
              <a:ext cx="2089150" cy="36933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dirty="0">
                  <a:solidFill>
                    <a:srgbClr val="808080"/>
                  </a:solidFill>
                </a:rPr>
                <a:t>Event Logs</a:t>
              </a:r>
            </a:p>
          </p:txBody>
        </p:sp>
        <p:sp>
          <p:nvSpPr>
            <p:cNvPr id="17428" name="TextBox 21"/>
            <p:cNvSpPr txBox="1">
              <a:spLocks noChangeArrowheads="1"/>
            </p:cNvSpPr>
            <p:nvPr/>
          </p:nvSpPr>
          <p:spPr bwMode="auto">
            <a:xfrm>
              <a:off x="3276600" y="4221163"/>
              <a:ext cx="1871663" cy="36988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dirty="0">
                  <a:solidFill>
                    <a:srgbClr val="808080"/>
                  </a:solidFill>
                </a:rPr>
                <a:t>User Testing</a:t>
              </a:r>
            </a:p>
          </p:txBody>
        </p:sp>
        <p:sp>
          <p:nvSpPr>
            <p:cNvPr id="17429" name="TextBox 22"/>
            <p:cNvSpPr txBox="1">
              <a:spLocks noChangeArrowheads="1"/>
            </p:cNvSpPr>
            <p:nvPr/>
          </p:nvSpPr>
          <p:spPr bwMode="auto">
            <a:xfrm>
              <a:off x="5940425" y="4875123"/>
              <a:ext cx="2447925" cy="120032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dirty="0" smtClean="0">
                  <a:solidFill>
                    <a:srgbClr val="808080"/>
                  </a:solidFill>
                </a:rPr>
                <a:t>Web Analytics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dirty="0" smtClean="0">
                  <a:solidFill>
                    <a:srgbClr val="808080"/>
                  </a:solidFill>
                </a:rPr>
                <a:t>Case </a:t>
              </a:r>
              <a:r>
                <a:rPr lang="en-CA" dirty="0">
                  <a:solidFill>
                    <a:srgbClr val="808080"/>
                  </a:solidFill>
                </a:rPr>
                <a:t>Studies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dirty="0">
                  <a:solidFill>
                    <a:srgbClr val="808080"/>
                  </a:solidFill>
                </a:rPr>
                <a:t>Pre and Post Tests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dirty="0">
                  <a:solidFill>
                    <a:srgbClr val="808080"/>
                  </a:solidFill>
                </a:rPr>
                <a:t>Relationship Tracking</a:t>
              </a:r>
            </a:p>
          </p:txBody>
        </p:sp>
      </p:grpSp>
      <p:sp>
        <p:nvSpPr>
          <p:cNvPr id="17411" name="TextBox 20"/>
          <p:cNvSpPr txBox="1">
            <a:spLocks noChangeArrowheads="1"/>
          </p:cNvSpPr>
          <p:nvPr/>
        </p:nvSpPr>
        <p:spPr bwMode="auto">
          <a:xfrm>
            <a:off x="611188" y="260350"/>
            <a:ext cx="46085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3200" dirty="0">
                <a:solidFill>
                  <a:srgbClr val="808080"/>
                </a:solidFill>
              </a:rPr>
              <a:t>Evaluation Plan</a:t>
            </a:r>
          </a:p>
        </p:txBody>
      </p:sp>
      <p:sp>
        <p:nvSpPr>
          <p:cNvPr id="17412" name="Up Arrow 22"/>
          <p:cNvSpPr>
            <a:spLocks noChangeArrowheads="1"/>
          </p:cNvSpPr>
          <p:nvPr/>
        </p:nvSpPr>
        <p:spPr bwMode="auto">
          <a:xfrm flipH="1">
            <a:off x="1619250" y="3933825"/>
            <a:ext cx="314325" cy="574675"/>
          </a:xfrm>
          <a:prstGeom prst="upArrow">
            <a:avLst>
              <a:gd name="adj1" fmla="val 50000"/>
              <a:gd name="adj2" fmla="val 4988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7413" name="Up Arrow 23"/>
          <p:cNvSpPr>
            <a:spLocks noChangeArrowheads="1"/>
          </p:cNvSpPr>
          <p:nvPr/>
        </p:nvSpPr>
        <p:spPr bwMode="auto">
          <a:xfrm flipH="1">
            <a:off x="4140200" y="4005263"/>
            <a:ext cx="287338" cy="503237"/>
          </a:xfrm>
          <a:prstGeom prst="upArrow">
            <a:avLst>
              <a:gd name="adj1" fmla="val 50000"/>
              <a:gd name="adj2" fmla="val 5003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7414" name="Up Arrow 24"/>
          <p:cNvSpPr>
            <a:spLocks noChangeArrowheads="1"/>
          </p:cNvSpPr>
          <p:nvPr/>
        </p:nvSpPr>
        <p:spPr bwMode="auto">
          <a:xfrm flipH="1">
            <a:off x="6948487" y="4797425"/>
            <a:ext cx="287337" cy="366623"/>
          </a:xfrm>
          <a:prstGeom prst="upArrow">
            <a:avLst>
              <a:gd name="adj1" fmla="val 50000"/>
              <a:gd name="adj2" fmla="val 5003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619250" y="1014809"/>
            <a:ext cx="1154113" cy="369888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492500" y="1014809"/>
            <a:ext cx="1871588" cy="369888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13450" y="1015087"/>
            <a:ext cx="935037" cy="369332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2: 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Coalitions Linking Action and Science for Prevention</a:t>
            </a:r>
          </a:p>
          <a:p>
            <a:pPr lvl="1"/>
            <a:r>
              <a:rPr lang="en-CA" dirty="0" smtClean="0"/>
              <a:t>Funded by the Canadian Partnership Against Cancer</a:t>
            </a:r>
          </a:p>
          <a:p>
            <a:r>
              <a:rPr lang="en-CA" dirty="0" smtClean="0"/>
              <a:t>Organizations coming together to develop and deliver chronic disease prevention interventions</a:t>
            </a:r>
          </a:p>
          <a:p>
            <a:r>
              <a:rPr lang="en-CA" dirty="0" smtClean="0"/>
              <a:t>KTE was a primary component of the program</a:t>
            </a:r>
          </a:p>
          <a:p>
            <a:pPr lvl="1"/>
            <a:r>
              <a:rPr lang="en-CA" dirty="0" smtClean="0"/>
              <a:t>Disseminating or scaling-up programs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24447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Reach of KTE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Monitoring </a:t>
            </a:r>
          </a:p>
          <a:p>
            <a:pPr lvl="1"/>
            <a:r>
              <a:rPr lang="en-CA" dirty="0" smtClean="0"/>
              <a:t>Participation of target audience in the production of the materials</a:t>
            </a:r>
          </a:p>
          <a:p>
            <a:pPr lvl="1"/>
            <a:r>
              <a:rPr lang="en-CA" dirty="0" smtClean="0"/>
              <a:t>Number disseminated (hard copies)</a:t>
            </a:r>
          </a:p>
          <a:p>
            <a:pPr lvl="1"/>
            <a:r>
              <a:rPr lang="en-CA" dirty="0" smtClean="0"/>
              <a:t>Web analytics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51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Use:  KTE Survey for Target Audience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Conceptual:</a:t>
            </a:r>
          </a:p>
          <a:p>
            <a:pPr lvl="1"/>
            <a:r>
              <a:rPr lang="en-CA" dirty="0"/>
              <a:t>Influence Thinking</a:t>
            </a:r>
          </a:p>
          <a:p>
            <a:r>
              <a:rPr lang="en-CA" dirty="0"/>
              <a:t>Instrumental:</a:t>
            </a:r>
          </a:p>
          <a:p>
            <a:pPr lvl="1"/>
            <a:r>
              <a:rPr lang="en-CA" dirty="0" smtClean="0"/>
              <a:t>Shared resource </a:t>
            </a:r>
          </a:p>
          <a:p>
            <a:pPr lvl="1"/>
            <a:r>
              <a:rPr lang="en-CA" dirty="0" smtClean="0"/>
              <a:t>Discussed it</a:t>
            </a:r>
          </a:p>
          <a:p>
            <a:pPr lvl="1"/>
            <a:r>
              <a:rPr lang="en-CA" dirty="0" smtClean="0"/>
              <a:t>Used </a:t>
            </a:r>
            <a:r>
              <a:rPr lang="en-CA" dirty="0"/>
              <a:t>for practice changes</a:t>
            </a:r>
          </a:p>
          <a:p>
            <a:pPr lvl="1"/>
            <a:r>
              <a:rPr lang="en-CA" dirty="0"/>
              <a:t>Program changes</a:t>
            </a:r>
          </a:p>
          <a:p>
            <a:pPr lvl="1"/>
            <a:r>
              <a:rPr lang="en-CA" dirty="0"/>
              <a:t>Change resource allocation</a:t>
            </a:r>
          </a:p>
          <a:p>
            <a:pPr lvl="1"/>
            <a:r>
              <a:rPr lang="en-CA" dirty="0"/>
              <a:t>Integrated into </a:t>
            </a:r>
            <a:r>
              <a:rPr lang="en-CA" dirty="0" smtClean="0"/>
              <a:t>curriculum</a:t>
            </a:r>
          </a:p>
          <a:p>
            <a:pPr lvl="1"/>
            <a:r>
              <a:rPr lang="en-CA" dirty="0" smtClean="0"/>
              <a:t>Policy changes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31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Purpose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</a:t>
            </a:r>
            <a:r>
              <a:rPr lang="en-CA" dirty="0" smtClean="0"/>
              <a:t>simple framework for monitoring and evaluating KTE in public health </a:t>
            </a:r>
            <a:r>
              <a:rPr lang="en-CA" dirty="0" smtClean="0"/>
              <a:t>interventions</a:t>
            </a:r>
            <a:endParaRPr lang="en-CA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1182402" y="2938615"/>
            <a:ext cx="4824536" cy="3026946"/>
            <a:chOff x="1187624" y="2924944"/>
            <a:chExt cx="4824536" cy="3026946"/>
          </a:xfrm>
        </p:grpSpPr>
        <p:cxnSp>
          <p:nvCxnSpPr>
            <p:cNvPr id="6" name="Elbow Connector 5"/>
            <p:cNvCxnSpPr/>
            <p:nvPr/>
          </p:nvCxnSpPr>
          <p:spPr>
            <a:xfrm>
              <a:off x="1187624" y="2924944"/>
              <a:ext cx="1872208" cy="1008112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>
              <a:off x="2098536" y="3935666"/>
              <a:ext cx="1872208" cy="1008112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>
              <a:off x="3059832" y="4943778"/>
              <a:ext cx="1872208" cy="1008112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139952" y="5143736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 smtClean="0"/>
                <a:t>Reach</a:t>
              </a:r>
              <a:endParaRPr lang="en-CA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3848" y="4122601"/>
              <a:ext cx="2016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 smtClean="0"/>
                <a:t>Usefulness</a:t>
              </a:r>
              <a:endParaRPr lang="en-CA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11760" y="3136612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 smtClean="0"/>
                <a:t>Use </a:t>
              </a:r>
              <a:endParaRPr lang="en-C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676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 Questions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56867"/>
              </p:ext>
            </p:extLst>
          </p:nvPr>
        </p:nvGraphicFramePr>
        <p:xfrm>
          <a:off x="0" y="1628800"/>
          <a:ext cx="8640960" cy="448665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05130"/>
                <a:gridCol w="7135830"/>
              </a:tblGrid>
              <a:tr h="1710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Awareness of Knowledge Product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Are you aware of  ............... </a:t>
                      </a:r>
                    </a:p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"/>
                      </a:pPr>
                      <a:r>
                        <a:rPr lang="en-C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"/>
                      </a:pPr>
                      <a:r>
                        <a:rPr lang="en-C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 (if not aware will be directed out of survey and provided info on how they can obtain information if survey is administered online)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How did you become aware of ______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Have you read or reviewed  …….?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"/>
                      </a:pPr>
                      <a:r>
                        <a:rPr lang="en-C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"/>
                      </a:pPr>
                      <a:r>
                        <a:rPr lang="en-C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No, please explain why you have not reviewed 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Transmission of Knowledge Product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Have you shared the resource or passed it on to others?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"/>
                      </a:pPr>
                      <a:r>
                        <a:rPr lang="en-C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"/>
                      </a:pPr>
                      <a:r>
                        <a:rPr lang="en-C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Have you discussed the resource or shared information about it with others?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"/>
                      </a:pPr>
                      <a:r>
                        <a:rPr lang="en-C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"/>
                      </a:pPr>
                      <a:r>
                        <a:rPr lang="en-C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Use Questions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97234956"/>
              </p:ext>
            </p:extLst>
          </p:nvPr>
        </p:nvGraphicFramePr>
        <p:xfrm>
          <a:off x="19889" y="1772816"/>
          <a:ext cx="9124110" cy="36804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108588"/>
                <a:gridCol w="402905"/>
                <a:gridCol w="483486"/>
                <a:gridCol w="1129131"/>
              </a:tblGrid>
              <a:tr h="0">
                <a:tc>
                  <a:txBody>
                    <a:bodyPr/>
                    <a:lstStyle/>
                    <a:p>
                      <a:pPr marL="2914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Not Yet </a:t>
                      </a:r>
                      <a:r>
                        <a:rPr lang="en-CA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Decided//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Not Certain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C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Changed my awareness about the issue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b)</a:t>
                      </a:r>
                      <a:r>
                        <a:rPr lang="en-CA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CA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Changed </a:t>
                      </a:r>
                      <a:r>
                        <a:rPr lang="en-C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my thinking or  attitude about the issue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c)  Increased my </a:t>
                      </a:r>
                      <a:r>
                        <a:rPr lang="en-C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knowledge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d)  Increased </a:t>
                      </a:r>
                      <a:r>
                        <a:rPr lang="en-C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my skills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e)  Provided </a:t>
                      </a:r>
                      <a:r>
                        <a:rPr lang="en-C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 with opportunity to further a professional relationship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f)  Provided </a:t>
                      </a:r>
                      <a:r>
                        <a:rPr lang="en-C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 with an opportunity to develop a new professional relationship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g)</a:t>
                      </a:r>
                      <a:r>
                        <a:rPr lang="en-CA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CA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Other</a:t>
                      </a:r>
                      <a:r>
                        <a:rPr lang="en-C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please explain: </a:t>
                      </a:r>
                    </a:p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0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 Questions:</a:t>
            </a:r>
            <a:endParaRPr lang="en-C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941578"/>
              </p:ext>
            </p:extLst>
          </p:nvPr>
        </p:nvGraphicFramePr>
        <p:xfrm>
          <a:off x="473075" y="1633538"/>
          <a:ext cx="8132763" cy="509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Document" r:id="rId3" imgW="6253404" imgH="3912075" progId="Word.Document.12">
                  <p:embed/>
                </p:oleObj>
              </mc:Choice>
              <mc:Fallback>
                <p:oleObj name="Document" r:id="rId3" imgW="6253404" imgH="39120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075" y="1633538"/>
                        <a:ext cx="8132763" cy="509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#3:  KTE Organization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National Collaborating Centre for the Determinants of Health</a:t>
            </a:r>
          </a:p>
          <a:p>
            <a:r>
              <a:rPr lang="en-CA" dirty="0" smtClean="0"/>
              <a:t>Mandate:</a:t>
            </a:r>
          </a:p>
          <a:p>
            <a:pPr lvl="1"/>
            <a:r>
              <a:rPr lang="en-CA" dirty="0" smtClean="0"/>
              <a:t>To support the synthesis, uptake and use of knowledge on health equity and the social determinants of health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80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rot="2537201">
            <a:off x="4892355" y="1415048"/>
            <a:ext cx="936104" cy="12961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dirty="0" smtClean="0"/>
              <a:t>Reach</a:t>
            </a:r>
            <a:endParaRPr lang="en-CA" dirty="0"/>
          </a:p>
        </p:txBody>
      </p:sp>
      <p:sp>
        <p:nvSpPr>
          <p:cNvPr id="5" name="Down Arrow 4"/>
          <p:cNvSpPr/>
          <p:nvPr/>
        </p:nvSpPr>
        <p:spPr>
          <a:xfrm rot="18907627">
            <a:off x="1429872" y="1055008"/>
            <a:ext cx="936104" cy="12961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CA" dirty="0" smtClean="0"/>
              <a:t>Usefulness</a:t>
            </a:r>
            <a:endParaRPr lang="en-CA" dirty="0"/>
          </a:p>
        </p:txBody>
      </p:sp>
      <p:sp>
        <p:nvSpPr>
          <p:cNvPr id="6" name="Down Arrow 5"/>
          <p:cNvSpPr/>
          <p:nvPr/>
        </p:nvSpPr>
        <p:spPr>
          <a:xfrm rot="7817357">
            <a:off x="5827064" y="5387348"/>
            <a:ext cx="936104" cy="12961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dirty="0" smtClean="0"/>
              <a:t>Use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361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Reach:</a:t>
            </a:r>
          </a:p>
          <a:p>
            <a:pPr marL="777240" lvl="1" indent="-457200"/>
            <a:r>
              <a:rPr lang="en-CA" dirty="0" smtClean="0"/>
              <a:t>Web analytics</a:t>
            </a:r>
          </a:p>
          <a:p>
            <a:pPr marL="777240" lvl="1" indent="-457200"/>
            <a:r>
              <a:rPr lang="en-CA" dirty="0" smtClean="0"/>
              <a:t>Monitoring Form for hard copy dissemination</a:t>
            </a:r>
          </a:p>
          <a:p>
            <a:pPr marL="0" indent="0">
              <a:buNone/>
            </a:pPr>
            <a:r>
              <a:rPr lang="en-CA" dirty="0" smtClean="0"/>
              <a:t>Usefulness:</a:t>
            </a:r>
          </a:p>
          <a:p>
            <a:pPr marL="777240" lvl="1" indent="-457200"/>
            <a:r>
              <a:rPr lang="en-CA" dirty="0" smtClean="0"/>
              <a:t>Audience survey</a:t>
            </a:r>
          </a:p>
          <a:p>
            <a:pPr marL="777240" lvl="1" indent="-457200"/>
            <a:r>
              <a:rPr lang="en-CA" dirty="0" smtClean="0"/>
              <a:t>Focus groups</a:t>
            </a:r>
          </a:p>
          <a:p>
            <a:pPr marL="0" indent="0">
              <a:buNone/>
            </a:pPr>
            <a:r>
              <a:rPr lang="en-CA" dirty="0" smtClean="0"/>
              <a:t>Use:</a:t>
            </a:r>
          </a:p>
          <a:p>
            <a:pPr marL="320040" lvl="1" indent="0">
              <a:buNone/>
            </a:pPr>
            <a:r>
              <a:rPr lang="en-CA" dirty="0" smtClean="0"/>
              <a:t>Audience survey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32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do you think?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Will </a:t>
            </a:r>
            <a:r>
              <a:rPr lang="en-CA" dirty="0"/>
              <a:t>this work for you?</a:t>
            </a:r>
          </a:p>
          <a:p>
            <a:r>
              <a:rPr lang="en-CA" dirty="0" smtClean="0"/>
              <a:t>I am happy </a:t>
            </a:r>
            <a:r>
              <a:rPr lang="en-CA" dirty="0"/>
              <a:t>to share the tools with you</a:t>
            </a:r>
          </a:p>
          <a:p>
            <a:r>
              <a:rPr lang="en-CA" dirty="0" smtClean="0"/>
              <a:t>Feel free to use/adapt these tools and let me know how they worked for you or how you changed them!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5400" dirty="0" smtClean="0"/>
              <a:t>Marla Steinberg</a:t>
            </a:r>
          </a:p>
          <a:p>
            <a:pPr marL="0" indent="0" algn="ctr">
              <a:buNone/>
            </a:pPr>
            <a:r>
              <a:rPr lang="en-CA" sz="5400" dirty="0" smtClean="0"/>
              <a:t>marlasteinberg@telus.net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7614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/>
              <a:t>complex ecologies of KTE</a:t>
            </a:r>
          </a:p>
          <a:p>
            <a:r>
              <a:rPr lang="en-CA" dirty="0" smtClean="0"/>
              <a:t>Frameworks </a:t>
            </a:r>
            <a:r>
              <a:rPr lang="en-CA" dirty="0"/>
              <a:t>for evaluating KTE</a:t>
            </a:r>
          </a:p>
          <a:p>
            <a:r>
              <a:rPr lang="en-CA" dirty="0" smtClean="0"/>
              <a:t>Three </a:t>
            </a:r>
            <a:r>
              <a:rPr lang="en-CA" dirty="0"/>
              <a:t>examples of using the framework</a:t>
            </a:r>
          </a:p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32" y="3453778"/>
            <a:ext cx="5112568" cy="340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9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Complexity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Hundreds of Terms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Hundreds of terms</a:t>
            </a:r>
          </a:p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" y="1464832"/>
            <a:ext cx="9238688" cy="60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Many Distinct Processes  </a:t>
            </a:r>
            <a:endParaRPr lang="en-CA" sz="3600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2369897"/>
              </p:ext>
            </p:extLst>
          </p:nvPr>
        </p:nvGraphicFramePr>
        <p:xfrm>
          <a:off x="1046480" y="1236504"/>
          <a:ext cx="693643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239000" y="5043294"/>
            <a:ext cx="1653480" cy="1638176"/>
            <a:chOff x="4469589" y="943872"/>
            <a:chExt cx="1211504" cy="1211504"/>
          </a:xfrm>
          <a:solidFill>
            <a:schemeClr val="accent3">
              <a:lumMod val="75000"/>
            </a:schemeClr>
          </a:solidFill>
        </p:grpSpPr>
        <p:sp>
          <p:nvSpPr>
            <p:cNvPr id="5" name="Oval 4"/>
            <p:cNvSpPr/>
            <p:nvPr/>
          </p:nvSpPr>
          <p:spPr>
            <a:xfrm>
              <a:off x="4469589" y="943872"/>
              <a:ext cx="1211504" cy="121150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CA" dirty="0"/>
            </a:p>
          </p:txBody>
        </p:sp>
        <p:sp>
          <p:nvSpPr>
            <p:cNvPr id="6" name="Oval 4"/>
            <p:cNvSpPr/>
            <p:nvPr/>
          </p:nvSpPr>
          <p:spPr>
            <a:xfrm>
              <a:off x="4672409" y="1121293"/>
              <a:ext cx="861121" cy="8566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Science of Implementation &amp; Dissemination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99282" y="1784476"/>
            <a:ext cx="1408332" cy="1491335"/>
            <a:chOff x="4494989" y="943872"/>
            <a:chExt cx="1211504" cy="1211504"/>
          </a:xfrm>
          <a:solidFill>
            <a:schemeClr val="accent3">
              <a:lumMod val="7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494989" y="943872"/>
              <a:ext cx="1211504" cy="121150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4672410" y="1121293"/>
              <a:ext cx="856662" cy="8566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Knowledge Synthesis 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179512" y="1340768"/>
            <a:ext cx="1440159" cy="141647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CA" sz="1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 smtClean="0">
                <a:solidFill>
                  <a:schemeClr val="tx1"/>
                </a:solidFill>
              </a:rPr>
              <a:t>Knowledge </a:t>
            </a:r>
            <a:r>
              <a:rPr lang="en-CA" sz="1400" dirty="0">
                <a:solidFill>
                  <a:schemeClr val="tx1"/>
                </a:solidFill>
              </a:rPr>
              <a:t>Brokering</a:t>
            </a:r>
          </a:p>
        </p:txBody>
      </p:sp>
      <p:sp>
        <p:nvSpPr>
          <p:cNvPr id="15" name="Right Arrow 14"/>
          <p:cNvSpPr/>
          <p:nvPr/>
        </p:nvSpPr>
        <p:spPr>
          <a:xfrm rot="7774103">
            <a:off x="6114960" y="1006137"/>
            <a:ext cx="1008112" cy="81577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043937" y="3423381"/>
            <a:ext cx="1008112" cy="81577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8465422">
            <a:off x="2130626" y="5763128"/>
            <a:ext cx="1008112" cy="81577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4477877">
            <a:off x="5590087" y="5752872"/>
            <a:ext cx="1008112" cy="81577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7016954" y="3423381"/>
            <a:ext cx="1008112" cy="81577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2360321">
            <a:off x="2340083" y="1135821"/>
            <a:ext cx="1008112" cy="81577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C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Want help navigating the complexity?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71520" cy="4495800"/>
          </a:xfrm>
        </p:spPr>
        <p:txBody>
          <a:bodyPr/>
          <a:lstStyle/>
          <a:p>
            <a:r>
              <a:rPr lang="en-CA" dirty="0"/>
              <a:t>Issue 124 of New Directions in Evaluation (2009)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756123" cy="353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8089" y="2924944"/>
            <a:ext cx="2304256" cy="504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81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Timing of the evaluation in project </a:t>
            </a:r>
            <a:r>
              <a:rPr lang="en-CA" dirty="0" smtClean="0"/>
              <a:t>lifecycle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6147" name="Picture 3" descr="C:\Users\marlas\AppData\Local\Microsoft\Windows\Temporary Internet Files\Content.IE5\G96I5QO1\MC9002375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259013"/>
            <a:ext cx="1928812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Conceptualizing 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Carol </a:t>
            </a:r>
            <a:r>
              <a:rPr lang="en-CA" dirty="0"/>
              <a:t>Weiss:</a:t>
            </a:r>
          </a:p>
          <a:p>
            <a:pPr lvl="2"/>
            <a:r>
              <a:rPr lang="en-CA" dirty="0"/>
              <a:t>Conceptual</a:t>
            </a:r>
          </a:p>
          <a:p>
            <a:pPr lvl="2"/>
            <a:r>
              <a:rPr lang="en-CA" dirty="0"/>
              <a:t>Instrumental</a:t>
            </a:r>
          </a:p>
          <a:p>
            <a:pPr lvl="2"/>
            <a:r>
              <a:rPr lang="en-CA" dirty="0"/>
              <a:t>Symbolic</a:t>
            </a:r>
          </a:p>
          <a:p>
            <a:pPr marL="685800" lvl="2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sz="quarter" idx="2"/>
          </p:nvPr>
        </p:nvSpPr>
        <p:spPr>
          <a:xfrm>
            <a:off x="4844901" y="1589567"/>
            <a:ext cx="3886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 smtClean="0"/>
              <a:t>Vedung: </a:t>
            </a:r>
            <a:r>
              <a:rPr lang="en-CA" sz="2600" dirty="0"/>
              <a:t>(2004</a:t>
            </a:r>
            <a:r>
              <a:rPr lang="en-CA" sz="2600" dirty="0" smtClean="0"/>
              <a:t>):</a:t>
            </a:r>
            <a:endParaRPr lang="en-CA" sz="2600" dirty="0"/>
          </a:p>
          <a:p>
            <a:pPr marL="777240" lvl="1" indent="-457200">
              <a:buFont typeface="Wingdings" pitchFamily="2" charset="2"/>
              <a:buChar char="§"/>
            </a:pPr>
            <a:r>
              <a:rPr lang="en-CA" sz="2300" dirty="0"/>
              <a:t>Conceptual</a:t>
            </a:r>
          </a:p>
          <a:p>
            <a:pPr marL="777240" lvl="1" indent="-457200">
              <a:buFont typeface="Wingdings" pitchFamily="2" charset="2"/>
              <a:buChar char="§"/>
            </a:pPr>
            <a:r>
              <a:rPr lang="en-CA" sz="2300" dirty="0"/>
              <a:t>Instrumental</a:t>
            </a:r>
          </a:p>
          <a:p>
            <a:pPr marL="777240" lvl="1" indent="-457200">
              <a:buFont typeface="Wingdings" pitchFamily="2" charset="2"/>
              <a:buChar char="§"/>
            </a:pPr>
            <a:r>
              <a:rPr lang="en-CA" sz="2300" dirty="0"/>
              <a:t>Process</a:t>
            </a:r>
          </a:p>
          <a:p>
            <a:pPr marL="777240" lvl="1" indent="-457200">
              <a:buFont typeface="Wingdings" pitchFamily="2" charset="2"/>
              <a:buChar char="§"/>
            </a:pPr>
            <a:r>
              <a:rPr lang="en-CA" sz="2300" dirty="0"/>
              <a:t>Tactical</a:t>
            </a:r>
          </a:p>
          <a:p>
            <a:pPr marL="777240" lvl="1" indent="-457200">
              <a:buFont typeface="Wingdings" pitchFamily="2" charset="2"/>
              <a:buChar char="§"/>
            </a:pPr>
            <a:r>
              <a:rPr lang="en-CA" sz="2300" dirty="0"/>
              <a:t>Ritual</a:t>
            </a:r>
          </a:p>
          <a:p>
            <a:pPr marL="777240" lvl="1" indent="-457200">
              <a:buFont typeface="Wingdings" pitchFamily="2" charset="2"/>
              <a:buChar char="§"/>
            </a:pPr>
            <a:r>
              <a:rPr lang="en-CA" sz="2300" dirty="0"/>
              <a:t>Legitimization</a:t>
            </a:r>
          </a:p>
        </p:txBody>
      </p:sp>
    </p:spTree>
    <p:extLst>
      <p:ext uri="{BB962C8B-B14F-4D97-AF65-F5344CB8AC3E}">
        <p14:creationId xmlns:p14="http://schemas.microsoft.com/office/powerpoint/2010/main" val="18544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Timing since </a:t>
            </a:r>
            <a:r>
              <a:rPr lang="en-CA" dirty="0" smtClean="0"/>
              <a:t>dissemination</a:t>
            </a:r>
            <a:endParaRPr lang="en-CA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9949"/>
            <a:ext cx="8460431" cy="562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7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tureLIN">
  <a:themeElements>
    <a:clrScheme name="Custom 1">
      <a:dk1>
        <a:srgbClr val="808080"/>
      </a:dk1>
      <a:lt1>
        <a:srgbClr val="FFFFFF"/>
      </a:lt1>
      <a:dk2>
        <a:srgbClr val="FFFFFF"/>
      </a:dk2>
      <a:lt2>
        <a:srgbClr val="B2B2B2"/>
      </a:lt2>
      <a:accent1>
        <a:srgbClr val="438636"/>
      </a:accent1>
      <a:accent2>
        <a:srgbClr val="66BE0E"/>
      </a:accent2>
      <a:accent3>
        <a:srgbClr val="FFFFFF"/>
      </a:accent3>
      <a:accent4>
        <a:srgbClr val="6C6C6C"/>
      </a:accent4>
      <a:accent5>
        <a:srgbClr val="AAC0C4"/>
      </a:accent5>
      <a:accent6>
        <a:srgbClr val="5CAC0C"/>
      </a:accent6>
      <a:hlink>
        <a:srgbClr val="66BE0E"/>
      </a:hlink>
      <a:folHlink>
        <a:srgbClr val="295321"/>
      </a:folHlink>
    </a:clrScheme>
    <a:fontScheme name="Capture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tureL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tureL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tureL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tureL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tureL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tureL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tureL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tureL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tureL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tureL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tureL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tureL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327</TotalTime>
  <Words>800</Words>
  <Application>Microsoft Office PowerPoint</Application>
  <PresentationFormat>On-screen Show (4:3)</PresentationFormat>
  <Paragraphs>194</Paragraphs>
  <Slides>26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Median</vt:lpstr>
      <vt:lpstr>CaptureLIN</vt:lpstr>
      <vt:lpstr>Document</vt:lpstr>
      <vt:lpstr>A Framework for Evaluating Knowledge Transfer and Exchange (KTE) in Public Health</vt:lpstr>
      <vt:lpstr>Purpose</vt:lpstr>
      <vt:lpstr>Outline</vt:lpstr>
      <vt:lpstr>Complexity Hundreds of Terms</vt:lpstr>
      <vt:lpstr>Many Distinct Processes  </vt:lpstr>
      <vt:lpstr>Want help navigating the complexity?</vt:lpstr>
      <vt:lpstr>Timing of the evaluation in project lifecycle</vt:lpstr>
      <vt:lpstr>Conceptualizing Use</vt:lpstr>
      <vt:lpstr>Timing since dissemination</vt:lpstr>
      <vt:lpstr>Gaining the attention of the intended audience or users</vt:lpstr>
      <vt:lpstr>Complex pathways to use</vt:lpstr>
      <vt:lpstr>Multiple Knowledge Products</vt:lpstr>
      <vt:lpstr>The Solution:  Frameworks for Evaluating KTE</vt:lpstr>
      <vt:lpstr>Simplified Framework</vt:lpstr>
      <vt:lpstr>Example 1:  Web-based KT Platform</vt:lpstr>
      <vt:lpstr>PowerPoint Presentation</vt:lpstr>
      <vt:lpstr>Example 2:  </vt:lpstr>
      <vt:lpstr>Reach of KTE Work</vt:lpstr>
      <vt:lpstr>Use:  KTE Survey for Target Audience</vt:lpstr>
      <vt:lpstr>Use Questions</vt:lpstr>
      <vt:lpstr>Use Questions</vt:lpstr>
      <vt:lpstr>Use Questions:</vt:lpstr>
      <vt:lpstr>Example #3:  KTE Organization</vt:lpstr>
      <vt:lpstr>PowerPoint Presentation</vt:lpstr>
      <vt:lpstr>Data Sources</vt:lpstr>
      <vt:lpstr>What do you think?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Framework for Evaluating Knowledge Transfer and Exchange in Public Health</dc:title>
  <dc:creator>marlas</dc:creator>
  <cp:lastModifiedBy>marlas</cp:lastModifiedBy>
  <cp:revision>44</cp:revision>
  <dcterms:created xsi:type="dcterms:W3CDTF">2012-10-16T20:44:02Z</dcterms:created>
  <dcterms:modified xsi:type="dcterms:W3CDTF">2012-10-25T17:45:53Z</dcterms:modified>
</cp:coreProperties>
</file>