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32" r:id="rId7"/>
    <p:sldMasterId id="2147483744" r:id="rId8"/>
    <p:sldMasterId id="2147483756" r:id="rId9"/>
    <p:sldMasterId id="2147483768" r:id="rId10"/>
    <p:sldMasterId id="2147483780" r:id="rId11"/>
    <p:sldMasterId id="2147483792" r:id="rId12"/>
    <p:sldMasterId id="2147483816" r:id="rId13"/>
    <p:sldMasterId id="2147483828" r:id="rId14"/>
    <p:sldMasterId id="2147483840" r:id="rId15"/>
  </p:sldMasterIdLst>
  <p:notesMasterIdLst>
    <p:notesMasterId r:id="rId44"/>
  </p:notesMasterIdLst>
  <p:sldIdLst>
    <p:sldId id="291" r:id="rId16"/>
    <p:sldId id="303" r:id="rId17"/>
    <p:sldId id="259" r:id="rId18"/>
    <p:sldId id="302" r:id="rId19"/>
    <p:sldId id="278" r:id="rId20"/>
    <p:sldId id="266" r:id="rId21"/>
    <p:sldId id="268" r:id="rId22"/>
    <p:sldId id="270" r:id="rId23"/>
    <p:sldId id="271" r:id="rId24"/>
    <p:sldId id="274" r:id="rId25"/>
    <p:sldId id="273" r:id="rId26"/>
    <p:sldId id="275" r:id="rId27"/>
    <p:sldId id="281" r:id="rId28"/>
    <p:sldId id="283" r:id="rId29"/>
    <p:sldId id="285" r:id="rId30"/>
    <p:sldId id="286" r:id="rId31"/>
    <p:sldId id="287" r:id="rId32"/>
    <p:sldId id="288" r:id="rId33"/>
    <p:sldId id="289" r:id="rId34"/>
    <p:sldId id="293" r:id="rId35"/>
    <p:sldId id="294" r:id="rId36"/>
    <p:sldId id="295" r:id="rId37"/>
    <p:sldId id="296" r:id="rId38"/>
    <p:sldId id="297" r:id="rId39"/>
    <p:sldId id="301" r:id="rId40"/>
    <p:sldId id="304" r:id="rId41"/>
    <p:sldId id="300" r:id="rId42"/>
    <p:sldId id="299"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D7E4BD"/>
    <a:srgbClr val="708B39"/>
    <a:srgbClr val="0000FF"/>
    <a:srgbClr val="2F2F98"/>
    <a:srgbClr val="8A8AEA"/>
    <a:srgbClr val="FEFB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0" autoAdjust="0"/>
    <p:restoredTop sz="54271" autoAdjust="0"/>
  </p:normalViewPr>
  <p:slideViewPr>
    <p:cSldViewPr>
      <p:cViewPr varScale="1">
        <p:scale>
          <a:sx n="71" d="100"/>
          <a:sy n="71" d="100"/>
        </p:scale>
        <p:origin x="-27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9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latin typeface="Arial" panose="020B0604020202020204" pitchFamily="34" charset="0"/>
                <a:cs typeface="Arial" panose="020B0604020202020204" pitchFamily="34" charset="0"/>
              </a:defRPr>
            </a:pPr>
            <a:r>
              <a:rPr lang="en-US" sz="2000" dirty="0">
                <a:latin typeface="+mj-lt"/>
                <a:cs typeface="Arial" panose="020B0604020202020204" pitchFamily="34" charset="0"/>
              </a:rPr>
              <a:t>Deliberate Events by Tier Designation (Y1-Y5)</a:t>
            </a:r>
          </a:p>
        </c:rich>
      </c:tx>
      <c:layout/>
      <c:overlay val="0"/>
    </c:title>
    <c:autoTitleDeleted val="0"/>
    <c:plotArea>
      <c:layout>
        <c:manualLayout>
          <c:layoutTarget val="inner"/>
          <c:xMode val="edge"/>
          <c:yMode val="edge"/>
          <c:x val="6.8197921759119609E-2"/>
          <c:y val="0.15084872134346039"/>
          <c:w val="0.91727103464774962"/>
          <c:h val="0.73607222493206048"/>
        </c:manualLayout>
      </c:layout>
      <c:lineChart>
        <c:grouping val="standard"/>
        <c:varyColors val="0"/>
        <c:ser>
          <c:idx val="0"/>
          <c:order val="0"/>
          <c:tx>
            <c:strRef>
              <c:f>Sheet1!$B$1</c:f>
              <c:strCache>
                <c:ptCount val="1"/>
                <c:pt idx="0">
                  <c:v>Community </c:v>
                </c:pt>
              </c:strCache>
            </c:strRef>
          </c:tx>
          <c:spPr>
            <a:ln w="19050">
              <a:solidFill>
                <a:srgbClr val="7030A0"/>
              </a:solidFill>
            </a:ln>
          </c:spPr>
          <c:marker>
            <c:symbol val="none"/>
          </c:marker>
          <c:cat>
            <c:strRef>
              <c:f>Sheet1!$A$2:$A$21</c:f>
              <c:strCache>
                <c:ptCount val="20"/>
                <c:pt idx="0">
                  <c:v>09:Q1</c:v>
                </c:pt>
                <c:pt idx="1">
                  <c:v>09:Q2</c:v>
                </c:pt>
                <c:pt idx="2">
                  <c:v>09:Q3</c:v>
                </c:pt>
                <c:pt idx="3">
                  <c:v>09:Q4</c:v>
                </c:pt>
                <c:pt idx="4">
                  <c:v>10:Q1</c:v>
                </c:pt>
                <c:pt idx="5">
                  <c:v>10:Q2</c:v>
                </c:pt>
                <c:pt idx="6">
                  <c:v>10:Q3</c:v>
                </c:pt>
                <c:pt idx="7">
                  <c:v>10:Q4</c:v>
                </c:pt>
                <c:pt idx="8">
                  <c:v>11:Q1</c:v>
                </c:pt>
                <c:pt idx="9">
                  <c:v>11:Q2</c:v>
                </c:pt>
                <c:pt idx="10">
                  <c:v>11:Q3</c:v>
                </c:pt>
                <c:pt idx="11">
                  <c:v>11:Q4</c:v>
                </c:pt>
                <c:pt idx="12">
                  <c:v>12:Q1</c:v>
                </c:pt>
                <c:pt idx="13">
                  <c:v>12:Q2</c:v>
                </c:pt>
                <c:pt idx="14">
                  <c:v>12:Q3</c:v>
                </c:pt>
                <c:pt idx="15">
                  <c:v>12:Q4</c:v>
                </c:pt>
                <c:pt idx="16">
                  <c:v>13:Q1</c:v>
                </c:pt>
                <c:pt idx="17">
                  <c:v>13:Q2</c:v>
                </c:pt>
                <c:pt idx="18">
                  <c:v>13:Q3</c:v>
                </c:pt>
                <c:pt idx="19">
                  <c:v>13:Q4</c:v>
                </c:pt>
              </c:strCache>
            </c:strRef>
          </c:cat>
          <c:val>
            <c:numRef>
              <c:f>Sheet1!$B$2:$B$21</c:f>
              <c:numCache>
                <c:formatCode>General</c:formatCode>
                <c:ptCount val="20"/>
                <c:pt idx="0">
                  <c:v>8</c:v>
                </c:pt>
                <c:pt idx="1">
                  <c:v>6</c:v>
                </c:pt>
                <c:pt idx="2">
                  <c:v>4</c:v>
                </c:pt>
                <c:pt idx="3">
                  <c:v>14</c:v>
                </c:pt>
                <c:pt idx="4">
                  <c:v>0</c:v>
                </c:pt>
                <c:pt idx="5">
                  <c:v>4</c:v>
                </c:pt>
                <c:pt idx="6">
                  <c:v>3</c:v>
                </c:pt>
                <c:pt idx="7">
                  <c:v>5</c:v>
                </c:pt>
                <c:pt idx="8">
                  <c:v>20</c:v>
                </c:pt>
                <c:pt idx="9">
                  <c:v>23</c:v>
                </c:pt>
                <c:pt idx="10">
                  <c:v>15</c:v>
                </c:pt>
                <c:pt idx="11">
                  <c:v>11</c:v>
                </c:pt>
                <c:pt idx="12">
                  <c:v>11</c:v>
                </c:pt>
                <c:pt idx="13">
                  <c:v>16</c:v>
                </c:pt>
                <c:pt idx="14">
                  <c:v>12</c:v>
                </c:pt>
                <c:pt idx="15">
                  <c:v>0</c:v>
                </c:pt>
                <c:pt idx="16">
                  <c:v>2</c:v>
                </c:pt>
                <c:pt idx="17">
                  <c:v>8</c:v>
                </c:pt>
                <c:pt idx="18">
                  <c:v>2</c:v>
                </c:pt>
                <c:pt idx="19">
                  <c:v>1</c:v>
                </c:pt>
              </c:numCache>
            </c:numRef>
          </c:val>
          <c:smooth val="0"/>
        </c:ser>
        <c:ser>
          <c:idx val="1"/>
          <c:order val="1"/>
          <c:tx>
            <c:strRef>
              <c:f>Sheet1!$C$1</c:f>
              <c:strCache>
                <c:ptCount val="1"/>
                <c:pt idx="0">
                  <c:v>Implementation</c:v>
                </c:pt>
              </c:strCache>
            </c:strRef>
          </c:tx>
          <c:spPr>
            <a:ln w="19050" cap="sq">
              <a:solidFill>
                <a:srgbClr val="0070C0"/>
              </a:solidFill>
              <a:miter lim="800000"/>
            </a:ln>
          </c:spPr>
          <c:marker>
            <c:symbol val="none"/>
          </c:marker>
          <c:cat>
            <c:strRef>
              <c:f>Sheet1!$A$2:$A$21</c:f>
              <c:strCache>
                <c:ptCount val="20"/>
                <c:pt idx="0">
                  <c:v>09:Q1</c:v>
                </c:pt>
                <c:pt idx="1">
                  <c:v>09:Q2</c:v>
                </c:pt>
                <c:pt idx="2">
                  <c:v>09:Q3</c:v>
                </c:pt>
                <c:pt idx="3">
                  <c:v>09:Q4</c:v>
                </c:pt>
                <c:pt idx="4">
                  <c:v>10:Q1</c:v>
                </c:pt>
                <c:pt idx="5">
                  <c:v>10:Q2</c:v>
                </c:pt>
                <c:pt idx="6">
                  <c:v>10:Q3</c:v>
                </c:pt>
                <c:pt idx="7">
                  <c:v>10:Q4</c:v>
                </c:pt>
                <c:pt idx="8">
                  <c:v>11:Q1</c:v>
                </c:pt>
                <c:pt idx="9">
                  <c:v>11:Q2</c:v>
                </c:pt>
                <c:pt idx="10">
                  <c:v>11:Q3</c:v>
                </c:pt>
                <c:pt idx="11">
                  <c:v>11:Q4</c:v>
                </c:pt>
                <c:pt idx="12">
                  <c:v>12:Q1</c:v>
                </c:pt>
                <c:pt idx="13">
                  <c:v>12:Q2</c:v>
                </c:pt>
                <c:pt idx="14">
                  <c:v>12:Q3</c:v>
                </c:pt>
                <c:pt idx="15">
                  <c:v>12:Q4</c:v>
                </c:pt>
                <c:pt idx="16">
                  <c:v>13:Q1</c:v>
                </c:pt>
                <c:pt idx="17">
                  <c:v>13:Q2</c:v>
                </c:pt>
                <c:pt idx="18">
                  <c:v>13:Q3</c:v>
                </c:pt>
                <c:pt idx="19">
                  <c:v>13:Q4</c:v>
                </c:pt>
              </c:strCache>
            </c:strRef>
          </c:cat>
          <c:val>
            <c:numRef>
              <c:f>Sheet1!$C$2:$C$21</c:f>
              <c:numCache>
                <c:formatCode>General</c:formatCode>
                <c:ptCount val="20"/>
                <c:pt idx="0">
                  <c:v>2</c:v>
                </c:pt>
                <c:pt idx="1">
                  <c:v>2</c:v>
                </c:pt>
                <c:pt idx="2">
                  <c:v>3</c:v>
                </c:pt>
                <c:pt idx="3">
                  <c:v>2</c:v>
                </c:pt>
                <c:pt idx="4">
                  <c:v>4</c:v>
                </c:pt>
                <c:pt idx="5">
                  <c:v>5</c:v>
                </c:pt>
                <c:pt idx="6">
                  <c:v>3</c:v>
                </c:pt>
                <c:pt idx="7">
                  <c:v>4</c:v>
                </c:pt>
                <c:pt idx="8">
                  <c:v>4</c:v>
                </c:pt>
                <c:pt idx="9">
                  <c:v>8</c:v>
                </c:pt>
                <c:pt idx="10">
                  <c:v>10</c:v>
                </c:pt>
                <c:pt idx="11">
                  <c:v>9</c:v>
                </c:pt>
                <c:pt idx="12">
                  <c:v>8</c:v>
                </c:pt>
                <c:pt idx="13">
                  <c:v>10</c:v>
                </c:pt>
                <c:pt idx="14">
                  <c:v>11</c:v>
                </c:pt>
                <c:pt idx="15">
                  <c:v>9</c:v>
                </c:pt>
                <c:pt idx="16">
                  <c:v>4</c:v>
                </c:pt>
                <c:pt idx="17">
                  <c:v>8</c:v>
                </c:pt>
                <c:pt idx="18">
                  <c:v>2</c:v>
                </c:pt>
              </c:numCache>
            </c:numRef>
          </c:val>
          <c:smooth val="0"/>
        </c:ser>
        <c:ser>
          <c:idx val="2"/>
          <c:order val="2"/>
          <c:tx>
            <c:strRef>
              <c:f>Sheet1!$D$1</c:f>
              <c:strCache>
                <c:ptCount val="1"/>
                <c:pt idx="0">
                  <c:v>Management</c:v>
                </c:pt>
              </c:strCache>
            </c:strRef>
          </c:tx>
          <c:spPr>
            <a:ln w="19050">
              <a:solidFill>
                <a:srgbClr val="FF0000"/>
              </a:solidFill>
            </a:ln>
          </c:spPr>
          <c:marker>
            <c:symbol val="none"/>
          </c:marker>
          <c:cat>
            <c:strRef>
              <c:f>Sheet1!$A$2:$A$21</c:f>
              <c:strCache>
                <c:ptCount val="20"/>
                <c:pt idx="0">
                  <c:v>09:Q1</c:v>
                </c:pt>
                <c:pt idx="1">
                  <c:v>09:Q2</c:v>
                </c:pt>
                <c:pt idx="2">
                  <c:v>09:Q3</c:v>
                </c:pt>
                <c:pt idx="3">
                  <c:v>09:Q4</c:v>
                </c:pt>
                <c:pt idx="4">
                  <c:v>10:Q1</c:v>
                </c:pt>
                <c:pt idx="5">
                  <c:v>10:Q2</c:v>
                </c:pt>
                <c:pt idx="6">
                  <c:v>10:Q3</c:v>
                </c:pt>
                <c:pt idx="7">
                  <c:v>10:Q4</c:v>
                </c:pt>
                <c:pt idx="8">
                  <c:v>11:Q1</c:v>
                </c:pt>
                <c:pt idx="9">
                  <c:v>11:Q2</c:v>
                </c:pt>
                <c:pt idx="10">
                  <c:v>11:Q3</c:v>
                </c:pt>
                <c:pt idx="11">
                  <c:v>11:Q4</c:v>
                </c:pt>
                <c:pt idx="12">
                  <c:v>12:Q1</c:v>
                </c:pt>
                <c:pt idx="13">
                  <c:v>12:Q2</c:v>
                </c:pt>
                <c:pt idx="14">
                  <c:v>12:Q3</c:v>
                </c:pt>
                <c:pt idx="15">
                  <c:v>12:Q4</c:v>
                </c:pt>
                <c:pt idx="16">
                  <c:v>13:Q1</c:v>
                </c:pt>
                <c:pt idx="17">
                  <c:v>13:Q2</c:v>
                </c:pt>
                <c:pt idx="18">
                  <c:v>13:Q3</c:v>
                </c:pt>
                <c:pt idx="19">
                  <c:v>13:Q4</c:v>
                </c:pt>
              </c:strCache>
            </c:strRef>
          </c:cat>
          <c:val>
            <c:numRef>
              <c:f>Sheet1!$D$2:$D$21</c:f>
              <c:numCache>
                <c:formatCode>General</c:formatCode>
                <c:ptCount val="20"/>
                <c:pt idx="0">
                  <c:v>4</c:v>
                </c:pt>
                <c:pt idx="1">
                  <c:v>3</c:v>
                </c:pt>
                <c:pt idx="2">
                  <c:v>6</c:v>
                </c:pt>
                <c:pt idx="3">
                  <c:v>3</c:v>
                </c:pt>
                <c:pt idx="4">
                  <c:v>4</c:v>
                </c:pt>
                <c:pt idx="5">
                  <c:v>3</c:v>
                </c:pt>
                <c:pt idx="6">
                  <c:v>1</c:v>
                </c:pt>
                <c:pt idx="7">
                  <c:v>3</c:v>
                </c:pt>
                <c:pt idx="8">
                  <c:v>5</c:v>
                </c:pt>
                <c:pt idx="9">
                  <c:v>2</c:v>
                </c:pt>
                <c:pt idx="10">
                  <c:v>1</c:v>
                </c:pt>
                <c:pt idx="11">
                  <c:v>2</c:v>
                </c:pt>
                <c:pt idx="12">
                  <c:v>2</c:v>
                </c:pt>
                <c:pt idx="13">
                  <c:v>1</c:v>
                </c:pt>
                <c:pt idx="14">
                  <c:v>1</c:v>
                </c:pt>
                <c:pt idx="15">
                  <c:v>1</c:v>
                </c:pt>
                <c:pt idx="16">
                  <c:v>0</c:v>
                </c:pt>
                <c:pt idx="17">
                  <c:v>3</c:v>
                </c:pt>
                <c:pt idx="18">
                  <c:v>0</c:v>
                </c:pt>
              </c:numCache>
            </c:numRef>
          </c:val>
          <c:smooth val="0"/>
        </c:ser>
        <c:dLbls>
          <c:showLegendKey val="0"/>
          <c:showVal val="0"/>
          <c:showCatName val="0"/>
          <c:showSerName val="0"/>
          <c:showPercent val="0"/>
          <c:showBubbleSize val="0"/>
        </c:dLbls>
        <c:marker val="1"/>
        <c:smooth val="0"/>
        <c:axId val="41930112"/>
        <c:axId val="42157568"/>
      </c:lineChart>
      <c:catAx>
        <c:axId val="41930112"/>
        <c:scaling>
          <c:orientation val="minMax"/>
        </c:scaling>
        <c:delete val="0"/>
        <c:axPos val="b"/>
        <c:majorGridlines/>
        <c:minorGridlines>
          <c:spPr>
            <a:ln w="3175">
              <a:solidFill>
                <a:schemeClr val="tx1"/>
              </a:solidFill>
            </a:ln>
          </c:spPr>
        </c:minorGridlines>
        <c:title>
          <c:tx>
            <c:rich>
              <a:bodyPr/>
              <a:lstStyle/>
              <a:p>
                <a:pPr>
                  <a:defRPr sz="1800">
                    <a:latin typeface="+mj-lt"/>
                    <a:cs typeface="Arial" panose="020B0604020202020204" pitchFamily="34" charset="0"/>
                  </a:defRPr>
                </a:pPr>
                <a:r>
                  <a:rPr lang="en-US" sz="1800">
                    <a:latin typeface="+mj-lt"/>
                    <a:cs typeface="Arial" panose="020B0604020202020204" pitchFamily="34" charset="0"/>
                  </a:rPr>
                  <a:t>Year:Quarter</a:t>
                </a:r>
              </a:p>
            </c:rich>
          </c:tx>
          <c:layout/>
          <c:overlay val="0"/>
        </c:title>
        <c:majorTickMark val="out"/>
        <c:minorTickMark val="none"/>
        <c:tickLblPos val="nextTo"/>
        <c:spPr>
          <a:ln w="19050" cmpd="sng">
            <a:solidFill>
              <a:schemeClr val="tx1"/>
            </a:solidFill>
            <a:tailEnd type="none"/>
          </a:ln>
        </c:spPr>
        <c:txPr>
          <a:bodyPr/>
          <a:lstStyle/>
          <a:p>
            <a:pPr>
              <a:defRPr sz="1100" b="1">
                <a:latin typeface="+mj-lt"/>
                <a:cs typeface="Arial" panose="020B0604020202020204" pitchFamily="34" charset="0"/>
              </a:defRPr>
            </a:pPr>
            <a:endParaRPr lang="en-US"/>
          </a:p>
        </c:txPr>
        <c:crossAx val="42157568"/>
        <c:crosses val="autoZero"/>
        <c:auto val="1"/>
        <c:lblAlgn val="ctr"/>
        <c:lblOffset val="100"/>
        <c:tickMarkSkip val="4"/>
        <c:noMultiLvlLbl val="0"/>
      </c:catAx>
      <c:valAx>
        <c:axId val="42157568"/>
        <c:scaling>
          <c:orientation val="minMax"/>
        </c:scaling>
        <c:delete val="0"/>
        <c:axPos val="l"/>
        <c:majorGridlines>
          <c:spPr>
            <a:ln>
              <a:solidFill>
                <a:schemeClr val="tx1">
                  <a:alpha val="10000"/>
                </a:schemeClr>
              </a:solidFill>
            </a:ln>
          </c:spPr>
        </c:majorGridlines>
        <c:title>
          <c:tx>
            <c:rich>
              <a:bodyPr rot="-5400000" vert="horz"/>
              <a:lstStyle/>
              <a:p>
                <a:pPr>
                  <a:defRPr sz="1800">
                    <a:latin typeface="+mj-lt"/>
                    <a:cs typeface="Arial" panose="020B0604020202020204" pitchFamily="34" charset="0"/>
                  </a:defRPr>
                </a:pPr>
                <a:r>
                  <a:rPr lang="en-US" sz="1800" dirty="0">
                    <a:latin typeface="+mj-lt"/>
                    <a:cs typeface="Arial" panose="020B0604020202020204" pitchFamily="34" charset="0"/>
                  </a:rPr>
                  <a:t>Number of Select Deliberate Events</a:t>
                </a:r>
              </a:p>
            </c:rich>
          </c:tx>
          <c:layout>
            <c:manualLayout>
              <c:xMode val="edge"/>
              <c:yMode val="edge"/>
              <c:x val="3.7594050743657041E-3"/>
              <c:y val="0.27061198600174979"/>
            </c:manualLayout>
          </c:layout>
          <c:overlay val="0"/>
        </c:title>
        <c:numFmt formatCode="General" sourceLinked="1"/>
        <c:majorTickMark val="out"/>
        <c:minorTickMark val="none"/>
        <c:tickLblPos val="nextTo"/>
        <c:spPr>
          <a:ln w="19050">
            <a:solidFill>
              <a:schemeClr val="tx1"/>
            </a:solidFill>
          </a:ln>
        </c:spPr>
        <c:txPr>
          <a:bodyPr/>
          <a:lstStyle/>
          <a:p>
            <a:pPr>
              <a:defRPr sz="1100" b="1">
                <a:latin typeface="+mj-lt"/>
                <a:cs typeface="Arial" panose="020B0604020202020204" pitchFamily="34" charset="0"/>
              </a:defRPr>
            </a:pPr>
            <a:endParaRPr lang="en-US"/>
          </a:p>
        </c:txPr>
        <c:crossAx val="41930112"/>
        <c:crosses val="autoZero"/>
        <c:crossBetween val="between"/>
        <c:majorUnit val="2"/>
        <c:minorUnit val="0.4"/>
      </c:valAx>
      <c:spPr>
        <a:ln>
          <a:solidFill>
            <a:schemeClr val="tx1"/>
          </a:solidFill>
        </a:ln>
      </c:spPr>
    </c:plotArea>
    <c:legend>
      <c:legendPos val="t"/>
      <c:layout/>
      <c:overlay val="0"/>
      <c:txPr>
        <a:bodyPr/>
        <a:lstStyle/>
        <a:p>
          <a:pPr>
            <a:defRPr sz="1600" b="1">
              <a:latin typeface="+mj-lt"/>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sz="2000">
                <a:latin typeface="+mj-lt"/>
                <a:cs typeface="Arial" panose="020B0604020202020204" pitchFamily="34" charset="0"/>
              </a:defRPr>
            </a:pPr>
            <a:r>
              <a:rPr lang="en-US" sz="2000">
                <a:latin typeface="+mj-lt"/>
                <a:cs typeface="Arial" panose="020B0604020202020204" pitchFamily="34" charset="0"/>
              </a:rPr>
              <a:t>Community Tier by E, O, T</a:t>
            </a:r>
          </a:p>
        </c:rich>
      </c:tx>
      <c:layout/>
      <c:overlay val="0"/>
    </c:title>
    <c:autoTitleDeleted val="0"/>
    <c:plotArea>
      <c:layout>
        <c:manualLayout>
          <c:layoutTarget val="inner"/>
          <c:xMode val="edge"/>
          <c:yMode val="edge"/>
          <c:x val="6.6433070866141739E-2"/>
          <c:y val="0.145305045202683"/>
          <c:w val="0.91828915135608047"/>
          <c:h val="0.74749416739574215"/>
        </c:manualLayout>
      </c:layout>
      <c:lineChart>
        <c:grouping val="standard"/>
        <c:varyColors val="0"/>
        <c:ser>
          <c:idx val="0"/>
          <c:order val="0"/>
          <c:tx>
            <c:strRef>
              <c:f>Sheet1!$B$1</c:f>
              <c:strCache>
                <c:ptCount val="1"/>
                <c:pt idx="0">
                  <c:v>Education</c:v>
                </c:pt>
              </c:strCache>
            </c:strRef>
          </c:tx>
          <c:spPr>
            <a:ln w="19050">
              <a:solidFill>
                <a:srgbClr val="0000FF"/>
              </a:solidFill>
            </a:ln>
          </c:spPr>
          <c:marker>
            <c:symbol val="none"/>
          </c:marker>
          <c:cat>
            <c:strRef>
              <c:f>Sheet1!$A$2:$A$21</c:f>
              <c:strCache>
                <c:ptCount val="20"/>
                <c:pt idx="0">
                  <c:v>09:Q1</c:v>
                </c:pt>
                <c:pt idx="1">
                  <c:v>09:Q2</c:v>
                </c:pt>
                <c:pt idx="2">
                  <c:v>09:Q3</c:v>
                </c:pt>
                <c:pt idx="3">
                  <c:v>09:Q4</c:v>
                </c:pt>
                <c:pt idx="4">
                  <c:v>10:Q1</c:v>
                </c:pt>
                <c:pt idx="5">
                  <c:v>10:Q2</c:v>
                </c:pt>
                <c:pt idx="6">
                  <c:v>10:Q3</c:v>
                </c:pt>
                <c:pt idx="7">
                  <c:v>10:Q4</c:v>
                </c:pt>
                <c:pt idx="8">
                  <c:v>11:Q1</c:v>
                </c:pt>
                <c:pt idx="9">
                  <c:v>11:Q2</c:v>
                </c:pt>
                <c:pt idx="10">
                  <c:v>11:Q3</c:v>
                </c:pt>
                <c:pt idx="11">
                  <c:v>11:Q4</c:v>
                </c:pt>
                <c:pt idx="12">
                  <c:v>12:Q1</c:v>
                </c:pt>
                <c:pt idx="13">
                  <c:v>12:Q2</c:v>
                </c:pt>
                <c:pt idx="14">
                  <c:v>12:Q3</c:v>
                </c:pt>
                <c:pt idx="15">
                  <c:v>12:Q4</c:v>
                </c:pt>
                <c:pt idx="16">
                  <c:v>13:Q1</c:v>
                </c:pt>
                <c:pt idx="17">
                  <c:v>13:Q2</c:v>
                </c:pt>
                <c:pt idx="18">
                  <c:v>13:Q3</c:v>
                </c:pt>
                <c:pt idx="19">
                  <c:v>13:Q4</c:v>
                </c:pt>
              </c:strCache>
            </c:strRef>
          </c:cat>
          <c:val>
            <c:numRef>
              <c:f>Sheet1!$B$2:$B$21</c:f>
              <c:numCache>
                <c:formatCode>General</c:formatCode>
                <c:ptCount val="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2</c:v>
                </c:pt>
                <c:pt idx="18">
                  <c:v>1</c:v>
                </c:pt>
              </c:numCache>
            </c:numRef>
          </c:val>
          <c:smooth val="0"/>
        </c:ser>
        <c:ser>
          <c:idx val="1"/>
          <c:order val="1"/>
          <c:tx>
            <c:strRef>
              <c:f>Sheet1!$C$1</c:f>
              <c:strCache>
                <c:ptCount val="1"/>
                <c:pt idx="0">
                  <c:v>Outreach</c:v>
                </c:pt>
              </c:strCache>
            </c:strRef>
          </c:tx>
          <c:spPr>
            <a:ln w="19050">
              <a:solidFill>
                <a:schemeClr val="accent6">
                  <a:lumMod val="75000"/>
                </a:schemeClr>
              </a:solidFill>
            </a:ln>
          </c:spPr>
          <c:marker>
            <c:symbol val="none"/>
          </c:marker>
          <c:cat>
            <c:strRef>
              <c:f>Sheet1!$A$2:$A$21</c:f>
              <c:strCache>
                <c:ptCount val="20"/>
                <c:pt idx="0">
                  <c:v>09:Q1</c:v>
                </c:pt>
                <c:pt idx="1">
                  <c:v>09:Q2</c:v>
                </c:pt>
                <c:pt idx="2">
                  <c:v>09:Q3</c:v>
                </c:pt>
                <c:pt idx="3">
                  <c:v>09:Q4</c:v>
                </c:pt>
                <c:pt idx="4">
                  <c:v>10:Q1</c:v>
                </c:pt>
                <c:pt idx="5">
                  <c:v>10:Q2</c:v>
                </c:pt>
                <c:pt idx="6">
                  <c:v>10:Q3</c:v>
                </c:pt>
                <c:pt idx="7">
                  <c:v>10:Q4</c:v>
                </c:pt>
                <c:pt idx="8">
                  <c:v>11:Q1</c:v>
                </c:pt>
                <c:pt idx="9">
                  <c:v>11:Q2</c:v>
                </c:pt>
                <c:pt idx="10">
                  <c:v>11:Q3</c:v>
                </c:pt>
                <c:pt idx="11">
                  <c:v>11:Q4</c:v>
                </c:pt>
                <c:pt idx="12">
                  <c:v>12:Q1</c:v>
                </c:pt>
                <c:pt idx="13">
                  <c:v>12:Q2</c:v>
                </c:pt>
                <c:pt idx="14">
                  <c:v>12:Q3</c:v>
                </c:pt>
                <c:pt idx="15">
                  <c:v>12:Q4</c:v>
                </c:pt>
                <c:pt idx="16">
                  <c:v>13:Q1</c:v>
                </c:pt>
                <c:pt idx="17">
                  <c:v>13:Q2</c:v>
                </c:pt>
                <c:pt idx="18">
                  <c:v>13:Q3</c:v>
                </c:pt>
                <c:pt idx="19">
                  <c:v>13:Q4</c:v>
                </c:pt>
              </c:strCache>
            </c:strRef>
          </c:cat>
          <c:val>
            <c:numRef>
              <c:f>Sheet1!$C$2:$C$21</c:f>
              <c:numCache>
                <c:formatCode>General</c:formatCode>
                <c:ptCount val="20"/>
                <c:pt idx="0">
                  <c:v>3</c:v>
                </c:pt>
                <c:pt idx="1">
                  <c:v>5</c:v>
                </c:pt>
                <c:pt idx="2">
                  <c:v>3</c:v>
                </c:pt>
                <c:pt idx="3">
                  <c:v>14</c:v>
                </c:pt>
                <c:pt idx="4">
                  <c:v>0</c:v>
                </c:pt>
                <c:pt idx="5">
                  <c:v>3</c:v>
                </c:pt>
                <c:pt idx="6">
                  <c:v>2</c:v>
                </c:pt>
                <c:pt idx="7">
                  <c:v>5</c:v>
                </c:pt>
                <c:pt idx="8">
                  <c:v>17</c:v>
                </c:pt>
                <c:pt idx="9">
                  <c:v>17</c:v>
                </c:pt>
                <c:pt idx="10">
                  <c:v>13</c:v>
                </c:pt>
                <c:pt idx="11">
                  <c:v>6</c:v>
                </c:pt>
                <c:pt idx="12">
                  <c:v>4</c:v>
                </c:pt>
                <c:pt idx="13">
                  <c:v>5</c:v>
                </c:pt>
                <c:pt idx="14">
                  <c:v>3</c:v>
                </c:pt>
                <c:pt idx="15">
                  <c:v>0</c:v>
                </c:pt>
                <c:pt idx="16">
                  <c:v>1</c:v>
                </c:pt>
                <c:pt idx="17">
                  <c:v>7</c:v>
                </c:pt>
                <c:pt idx="18">
                  <c:v>5</c:v>
                </c:pt>
              </c:numCache>
            </c:numRef>
          </c:val>
          <c:smooth val="0"/>
        </c:ser>
        <c:ser>
          <c:idx val="2"/>
          <c:order val="2"/>
          <c:tx>
            <c:strRef>
              <c:f>Sheet1!$D$1</c:f>
              <c:strCache>
                <c:ptCount val="1"/>
                <c:pt idx="0">
                  <c:v>Training</c:v>
                </c:pt>
              </c:strCache>
            </c:strRef>
          </c:tx>
          <c:spPr>
            <a:ln w="19050">
              <a:solidFill>
                <a:srgbClr val="00B050"/>
              </a:solidFill>
            </a:ln>
          </c:spPr>
          <c:marker>
            <c:symbol val="none"/>
          </c:marker>
          <c:cat>
            <c:strRef>
              <c:f>Sheet1!$A$2:$A$21</c:f>
              <c:strCache>
                <c:ptCount val="20"/>
                <c:pt idx="0">
                  <c:v>09:Q1</c:v>
                </c:pt>
                <c:pt idx="1">
                  <c:v>09:Q2</c:v>
                </c:pt>
                <c:pt idx="2">
                  <c:v>09:Q3</c:v>
                </c:pt>
                <c:pt idx="3">
                  <c:v>09:Q4</c:v>
                </c:pt>
                <c:pt idx="4">
                  <c:v>10:Q1</c:v>
                </c:pt>
                <c:pt idx="5">
                  <c:v>10:Q2</c:v>
                </c:pt>
                <c:pt idx="6">
                  <c:v>10:Q3</c:v>
                </c:pt>
                <c:pt idx="7">
                  <c:v>10:Q4</c:v>
                </c:pt>
                <c:pt idx="8">
                  <c:v>11:Q1</c:v>
                </c:pt>
                <c:pt idx="9">
                  <c:v>11:Q2</c:v>
                </c:pt>
                <c:pt idx="10">
                  <c:v>11:Q3</c:v>
                </c:pt>
                <c:pt idx="11">
                  <c:v>11:Q4</c:v>
                </c:pt>
                <c:pt idx="12">
                  <c:v>12:Q1</c:v>
                </c:pt>
                <c:pt idx="13">
                  <c:v>12:Q2</c:v>
                </c:pt>
                <c:pt idx="14">
                  <c:v>12:Q3</c:v>
                </c:pt>
                <c:pt idx="15">
                  <c:v>12:Q4</c:v>
                </c:pt>
                <c:pt idx="16">
                  <c:v>13:Q1</c:v>
                </c:pt>
                <c:pt idx="17">
                  <c:v>13:Q2</c:v>
                </c:pt>
                <c:pt idx="18">
                  <c:v>13:Q3</c:v>
                </c:pt>
                <c:pt idx="19">
                  <c:v>13:Q4</c:v>
                </c:pt>
              </c:strCache>
            </c:strRef>
          </c:cat>
          <c:val>
            <c:numRef>
              <c:f>Sheet1!$D$2:$D$21</c:f>
              <c:numCache>
                <c:formatCode>General</c:formatCode>
                <c:ptCount val="20"/>
                <c:pt idx="0">
                  <c:v>0</c:v>
                </c:pt>
                <c:pt idx="1">
                  <c:v>1</c:v>
                </c:pt>
                <c:pt idx="2">
                  <c:v>1</c:v>
                </c:pt>
                <c:pt idx="3">
                  <c:v>0</c:v>
                </c:pt>
                <c:pt idx="4">
                  <c:v>0</c:v>
                </c:pt>
                <c:pt idx="5">
                  <c:v>1</c:v>
                </c:pt>
                <c:pt idx="6">
                  <c:v>1</c:v>
                </c:pt>
                <c:pt idx="7">
                  <c:v>0</c:v>
                </c:pt>
                <c:pt idx="8">
                  <c:v>4</c:v>
                </c:pt>
                <c:pt idx="9">
                  <c:v>6</c:v>
                </c:pt>
                <c:pt idx="10">
                  <c:v>3</c:v>
                </c:pt>
                <c:pt idx="11">
                  <c:v>5</c:v>
                </c:pt>
                <c:pt idx="12">
                  <c:v>8</c:v>
                </c:pt>
                <c:pt idx="13">
                  <c:v>10</c:v>
                </c:pt>
                <c:pt idx="14">
                  <c:v>10</c:v>
                </c:pt>
                <c:pt idx="15">
                  <c:v>0</c:v>
                </c:pt>
                <c:pt idx="16">
                  <c:v>1</c:v>
                </c:pt>
                <c:pt idx="17">
                  <c:v>3</c:v>
                </c:pt>
                <c:pt idx="18">
                  <c:v>2</c:v>
                </c:pt>
              </c:numCache>
            </c:numRef>
          </c:val>
          <c:smooth val="0"/>
        </c:ser>
        <c:dLbls>
          <c:showLegendKey val="0"/>
          <c:showVal val="0"/>
          <c:showCatName val="0"/>
          <c:showSerName val="0"/>
          <c:showPercent val="0"/>
          <c:showBubbleSize val="0"/>
        </c:dLbls>
        <c:marker val="1"/>
        <c:smooth val="0"/>
        <c:axId val="43784832"/>
        <c:axId val="43787008"/>
      </c:lineChart>
      <c:catAx>
        <c:axId val="43784832"/>
        <c:scaling>
          <c:orientation val="minMax"/>
        </c:scaling>
        <c:delete val="0"/>
        <c:axPos val="b"/>
        <c:majorGridlines/>
        <c:title>
          <c:tx>
            <c:rich>
              <a:bodyPr/>
              <a:lstStyle/>
              <a:p>
                <a:pPr>
                  <a:defRPr sz="1800">
                    <a:latin typeface="+mj-lt"/>
                    <a:cs typeface="Arial" panose="020B0604020202020204" pitchFamily="34" charset="0"/>
                  </a:defRPr>
                </a:pPr>
                <a:r>
                  <a:rPr lang="en-US" sz="1800">
                    <a:latin typeface="+mj-lt"/>
                    <a:cs typeface="Arial" panose="020B0604020202020204" pitchFamily="34" charset="0"/>
                  </a:rPr>
                  <a:t>Year:Quarter</a:t>
                </a:r>
              </a:p>
            </c:rich>
          </c:tx>
          <c:layout/>
          <c:overlay val="0"/>
        </c:title>
        <c:majorTickMark val="out"/>
        <c:minorTickMark val="none"/>
        <c:tickLblPos val="nextTo"/>
        <c:spPr>
          <a:ln w="19050"/>
        </c:spPr>
        <c:txPr>
          <a:bodyPr/>
          <a:lstStyle/>
          <a:p>
            <a:pPr>
              <a:defRPr sz="1100" b="1">
                <a:latin typeface="+mj-lt"/>
                <a:cs typeface="Arial" panose="020B0604020202020204" pitchFamily="34" charset="0"/>
              </a:defRPr>
            </a:pPr>
            <a:endParaRPr lang="en-US"/>
          </a:p>
        </c:txPr>
        <c:crossAx val="43787008"/>
        <c:crosses val="autoZero"/>
        <c:auto val="1"/>
        <c:lblAlgn val="ctr"/>
        <c:lblOffset val="100"/>
        <c:tickLblSkip val="1"/>
        <c:tickMarkSkip val="4"/>
        <c:noMultiLvlLbl val="0"/>
      </c:catAx>
      <c:valAx>
        <c:axId val="43787008"/>
        <c:scaling>
          <c:orientation val="minMax"/>
        </c:scaling>
        <c:delete val="0"/>
        <c:axPos val="l"/>
        <c:majorGridlines>
          <c:spPr>
            <a:ln>
              <a:solidFill>
                <a:schemeClr val="tx1">
                  <a:alpha val="10000"/>
                </a:schemeClr>
              </a:solidFill>
            </a:ln>
          </c:spPr>
        </c:majorGridlines>
        <c:title>
          <c:tx>
            <c:rich>
              <a:bodyPr rot="-5400000" vert="horz"/>
              <a:lstStyle/>
              <a:p>
                <a:pPr>
                  <a:defRPr sz="1800">
                    <a:latin typeface="+mj-lt"/>
                    <a:cs typeface="Arial" panose="020B0604020202020204" pitchFamily="34" charset="0"/>
                  </a:defRPr>
                </a:pPr>
                <a:r>
                  <a:rPr lang="en-US" sz="1800" dirty="0">
                    <a:latin typeface="+mj-lt"/>
                    <a:cs typeface="Arial" panose="020B0604020202020204" pitchFamily="34" charset="0"/>
                  </a:rPr>
                  <a:t>Number</a:t>
                </a:r>
                <a:r>
                  <a:rPr lang="en-US" sz="1800" baseline="0" dirty="0">
                    <a:latin typeface="+mj-lt"/>
                    <a:cs typeface="Arial" panose="020B0604020202020204" pitchFamily="34" charset="0"/>
                  </a:rPr>
                  <a:t> of Select Deliberate Events</a:t>
                </a:r>
                <a:endParaRPr lang="en-US" sz="1800" dirty="0">
                  <a:latin typeface="+mj-lt"/>
                  <a:cs typeface="Arial" panose="020B0604020202020204" pitchFamily="34" charset="0"/>
                </a:endParaRPr>
              </a:p>
            </c:rich>
          </c:tx>
          <c:layout>
            <c:manualLayout>
              <c:xMode val="edge"/>
              <c:yMode val="edge"/>
              <c:x val="2.7777777777777779E-3"/>
              <c:y val="0.26890390784485274"/>
            </c:manualLayout>
          </c:layout>
          <c:overlay val="0"/>
        </c:title>
        <c:numFmt formatCode="General" sourceLinked="1"/>
        <c:majorTickMark val="out"/>
        <c:minorTickMark val="none"/>
        <c:tickLblPos val="nextTo"/>
        <c:spPr>
          <a:ln w="19050"/>
        </c:spPr>
        <c:txPr>
          <a:bodyPr/>
          <a:lstStyle/>
          <a:p>
            <a:pPr>
              <a:defRPr sz="1100" b="1">
                <a:latin typeface="+mj-lt"/>
                <a:cs typeface="Arial" panose="020B0604020202020204" pitchFamily="34" charset="0"/>
              </a:defRPr>
            </a:pPr>
            <a:endParaRPr lang="en-US"/>
          </a:p>
        </c:txPr>
        <c:crossAx val="43784832"/>
        <c:crosses val="autoZero"/>
        <c:crossBetween val="between"/>
      </c:valAx>
      <c:spPr>
        <a:ln w="9525">
          <a:solidFill>
            <a:schemeClr val="tx1"/>
          </a:solidFill>
        </a:ln>
      </c:spPr>
    </c:plotArea>
    <c:legend>
      <c:legendPos val="t"/>
      <c:layout/>
      <c:overlay val="0"/>
      <c:txPr>
        <a:bodyPr/>
        <a:lstStyle/>
        <a:p>
          <a:pPr>
            <a:defRPr sz="1600" b="1">
              <a:latin typeface="+mj-lt"/>
              <a:cs typeface="Arial" panose="020B0604020202020204" pitchFamily="34" charset="0"/>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85320-93F8-4C1D-8066-FAFFCC87AC5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4ED3C084-5D5A-444B-8DD1-62CE0CD2DF4F}">
      <dgm:prSet phldrT="[Text]" custT="1"/>
      <dgm:spPr>
        <a:solidFill>
          <a:srgbClr val="9BBB59"/>
        </a:solidFill>
        <a:ln>
          <a:solidFill>
            <a:srgbClr val="9BBB59"/>
          </a:solidFill>
        </a:ln>
      </dgm:spPr>
      <dgm:t>
        <a:bodyPr/>
        <a:lstStyle/>
        <a:p>
          <a:r>
            <a:rPr lang="en-US" sz="1700" dirty="0" smtClean="0">
              <a:latin typeface="Calibri" panose="020F0502020204030204" pitchFamily="34" charset="0"/>
            </a:rPr>
            <a:t>Core Services</a:t>
          </a:r>
          <a:endParaRPr lang="en-US" sz="1700" dirty="0">
            <a:latin typeface="Calibri" panose="020F0502020204030204" pitchFamily="34" charset="0"/>
          </a:endParaRPr>
        </a:p>
      </dgm:t>
    </dgm:pt>
    <dgm:pt modelId="{9B0887D4-BDD4-48C8-9083-3AD153FC2CF6}" type="parTrans" cxnId="{1D5019FD-BAB2-42F4-BDA0-CCC050C0DE45}">
      <dgm:prSet/>
      <dgm:spPr/>
      <dgm:t>
        <a:bodyPr/>
        <a:lstStyle/>
        <a:p>
          <a:endParaRPr lang="en-US"/>
        </a:p>
      </dgm:t>
    </dgm:pt>
    <dgm:pt modelId="{DFFA2852-041F-4913-BB16-C4B4C269945B}" type="sibTrans" cxnId="{1D5019FD-BAB2-42F4-BDA0-CCC050C0DE45}">
      <dgm:prSet/>
      <dgm:spPr/>
      <dgm:t>
        <a:bodyPr/>
        <a:lstStyle/>
        <a:p>
          <a:endParaRPr lang="en-US"/>
        </a:p>
      </dgm:t>
    </dgm:pt>
    <dgm:pt modelId="{35A84A56-3B27-4146-ABBB-9C23A6165DB9}">
      <dgm:prSet phldrT="[Text]" custT="1"/>
      <dgm:spPr>
        <a:solidFill>
          <a:srgbClr val="9BBB59"/>
        </a:solidFill>
        <a:ln>
          <a:solidFill>
            <a:srgbClr val="9BBB59"/>
          </a:solidFill>
        </a:ln>
      </dgm:spPr>
      <dgm:t>
        <a:bodyPr/>
        <a:lstStyle/>
        <a:p>
          <a:r>
            <a:rPr lang="en-US" sz="1700" dirty="0" smtClean="0">
              <a:latin typeface="Calibri" panose="020F0502020204030204" pitchFamily="34" charset="0"/>
            </a:rPr>
            <a:t>Core Software</a:t>
          </a:r>
          <a:endParaRPr lang="en-US" sz="1700" dirty="0">
            <a:latin typeface="Calibri" panose="020F0502020204030204" pitchFamily="34" charset="0"/>
          </a:endParaRPr>
        </a:p>
      </dgm:t>
    </dgm:pt>
    <dgm:pt modelId="{05F0C338-C7EC-45A1-9D61-91F85C0724D7}" type="parTrans" cxnId="{40510453-A371-4F50-9E08-C469639122B6}">
      <dgm:prSet/>
      <dgm:spPr/>
      <dgm:t>
        <a:bodyPr/>
        <a:lstStyle/>
        <a:p>
          <a:endParaRPr lang="en-US"/>
        </a:p>
      </dgm:t>
    </dgm:pt>
    <dgm:pt modelId="{57286B63-682A-44CD-83A5-8754FA99A213}" type="sibTrans" cxnId="{40510453-A371-4F50-9E08-C469639122B6}">
      <dgm:prSet/>
      <dgm:spPr/>
      <dgm:t>
        <a:bodyPr/>
        <a:lstStyle/>
        <a:p>
          <a:endParaRPr lang="en-US"/>
        </a:p>
      </dgm:t>
    </dgm:pt>
    <dgm:pt modelId="{D0DC9227-53FE-4F31-AB9D-89F4C67C7D8A}">
      <dgm:prSet phldrT="[Text]" custT="1"/>
      <dgm:spPr>
        <a:solidFill>
          <a:srgbClr val="9BBB59"/>
        </a:solidFill>
        <a:ln>
          <a:solidFill>
            <a:srgbClr val="9BBB59"/>
          </a:solidFill>
        </a:ln>
      </dgm:spPr>
      <dgm:t>
        <a:bodyPr/>
        <a:lstStyle/>
        <a:p>
          <a:r>
            <a:rPr lang="en-US" sz="1700" dirty="0" smtClean="0">
              <a:latin typeface="Calibri" panose="020F0502020204030204" pitchFamily="34" charset="0"/>
            </a:rPr>
            <a:t>Executive Team</a:t>
          </a:r>
          <a:endParaRPr lang="en-US" sz="1700" dirty="0">
            <a:latin typeface="Calibri" panose="020F0502020204030204" pitchFamily="34" charset="0"/>
          </a:endParaRPr>
        </a:p>
      </dgm:t>
    </dgm:pt>
    <dgm:pt modelId="{31B3AF9B-C96B-43CB-B0F9-3F7DDE179593}" type="parTrans" cxnId="{9E97162A-79E7-4899-826D-8C5ADE08D296}">
      <dgm:prSet/>
      <dgm:spPr/>
      <dgm:t>
        <a:bodyPr/>
        <a:lstStyle/>
        <a:p>
          <a:endParaRPr lang="en-US"/>
        </a:p>
      </dgm:t>
    </dgm:pt>
    <dgm:pt modelId="{7575C828-9E3E-447F-AB90-E95254BB9453}" type="sibTrans" cxnId="{9E97162A-79E7-4899-826D-8C5ADE08D296}">
      <dgm:prSet/>
      <dgm:spPr/>
      <dgm:t>
        <a:bodyPr/>
        <a:lstStyle/>
        <a:p>
          <a:endParaRPr lang="en-US"/>
        </a:p>
      </dgm:t>
    </dgm:pt>
    <dgm:pt modelId="{1CEE4CE0-034B-4904-856A-C48F068E7EE5}">
      <dgm:prSet phldrT="[Text]" custT="1"/>
      <dgm:spPr/>
      <dgm:t>
        <a:bodyPr/>
        <a:lstStyle/>
        <a:p>
          <a:r>
            <a:rPr lang="en-US" sz="2400" dirty="0" smtClean="0">
              <a:latin typeface="Calibri" panose="020F0502020204030204" pitchFamily="34" charset="0"/>
            </a:rPr>
            <a:t>System at a specific time point</a:t>
          </a:r>
          <a:endParaRPr lang="en-US" sz="2400" dirty="0">
            <a:latin typeface="Calibri" panose="020F0502020204030204" pitchFamily="34" charset="0"/>
          </a:endParaRPr>
        </a:p>
      </dgm:t>
    </dgm:pt>
    <dgm:pt modelId="{5DDBDE5C-F5FD-4D35-BAF3-8D156691AC0D}" type="parTrans" cxnId="{E0B9379C-423E-4E00-8DA9-B10D35120452}">
      <dgm:prSet/>
      <dgm:spPr/>
      <dgm:t>
        <a:bodyPr/>
        <a:lstStyle/>
        <a:p>
          <a:endParaRPr lang="en-US"/>
        </a:p>
      </dgm:t>
    </dgm:pt>
    <dgm:pt modelId="{80E5A0F0-667A-4838-8C30-D8738D5621E0}" type="sibTrans" cxnId="{E0B9379C-423E-4E00-8DA9-B10D35120452}">
      <dgm:prSet/>
      <dgm:spPr/>
      <dgm:t>
        <a:bodyPr/>
        <a:lstStyle/>
        <a:p>
          <a:endParaRPr lang="en-US"/>
        </a:p>
      </dgm:t>
    </dgm:pt>
    <dgm:pt modelId="{50E325DD-1E7E-47A7-AE51-97693C6656FA}" type="pres">
      <dgm:prSet presAssocID="{FFF85320-93F8-4C1D-8066-FAFFCC87AC55}" presName="Name0" presStyleCnt="0">
        <dgm:presLayoutVars>
          <dgm:chMax val="4"/>
          <dgm:resizeHandles val="exact"/>
        </dgm:presLayoutVars>
      </dgm:prSet>
      <dgm:spPr/>
      <dgm:t>
        <a:bodyPr/>
        <a:lstStyle/>
        <a:p>
          <a:endParaRPr lang="en-US"/>
        </a:p>
      </dgm:t>
    </dgm:pt>
    <dgm:pt modelId="{12ED5FF2-EAEC-4442-B9F9-6BA7EF3B6E19}" type="pres">
      <dgm:prSet presAssocID="{FFF85320-93F8-4C1D-8066-FAFFCC87AC55}" presName="ellipse" presStyleLbl="trBgShp" presStyleIdx="0" presStyleCnt="1" custScaleY="99474" custLinFactNeighborX="38" custLinFactNeighborY="-2746"/>
      <dgm:spPr>
        <a:solidFill>
          <a:srgbClr val="D7E4BD">
            <a:alpha val="40000"/>
          </a:srgbClr>
        </a:solidFill>
      </dgm:spPr>
      <dgm:t>
        <a:bodyPr/>
        <a:lstStyle/>
        <a:p>
          <a:endParaRPr lang="en-US"/>
        </a:p>
      </dgm:t>
    </dgm:pt>
    <dgm:pt modelId="{63F9BB6A-D6EA-4A82-A5AF-CDF65A2CDEFB}" type="pres">
      <dgm:prSet presAssocID="{FFF85320-93F8-4C1D-8066-FAFFCC87AC55}" presName="arrow1" presStyleLbl="fgShp" presStyleIdx="0" presStyleCnt="1"/>
      <dgm:spPr>
        <a:solidFill>
          <a:srgbClr val="D7E4BD"/>
        </a:solidFill>
      </dgm:spPr>
      <dgm:t>
        <a:bodyPr/>
        <a:lstStyle/>
        <a:p>
          <a:endParaRPr lang="en-US"/>
        </a:p>
      </dgm:t>
    </dgm:pt>
    <dgm:pt modelId="{767E3F47-7DA9-4161-BD2E-41DDCA255A32}" type="pres">
      <dgm:prSet presAssocID="{FFF85320-93F8-4C1D-8066-FAFFCC87AC55}" presName="rectangle" presStyleLbl="revTx" presStyleIdx="0" presStyleCnt="1">
        <dgm:presLayoutVars>
          <dgm:bulletEnabled val="1"/>
        </dgm:presLayoutVars>
      </dgm:prSet>
      <dgm:spPr/>
      <dgm:t>
        <a:bodyPr/>
        <a:lstStyle/>
        <a:p>
          <a:endParaRPr lang="en-US"/>
        </a:p>
      </dgm:t>
    </dgm:pt>
    <dgm:pt modelId="{BB36043C-13B0-4C0A-AB63-E0F68DDB7875}" type="pres">
      <dgm:prSet presAssocID="{35A84A56-3B27-4146-ABBB-9C23A6165DB9}" presName="item1" presStyleLbl="node1" presStyleIdx="0" presStyleCnt="3">
        <dgm:presLayoutVars>
          <dgm:bulletEnabled val="1"/>
        </dgm:presLayoutVars>
      </dgm:prSet>
      <dgm:spPr/>
      <dgm:t>
        <a:bodyPr/>
        <a:lstStyle/>
        <a:p>
          <a:endParaRPr lang="en-US"/>
        </a:p>
      </dgm:t>
    </dgm:pt>
    <dgm:pt modelId="{00934EE5-D74B-4D40-ADA1-0CC6ADB55AF1}" type="pres">
      <dgm:prSet presAssocID="{D0DC9227-53FE-4F31-AB9D-89F4C67C7D8A}" presName="item2" presStyleLbl="node1" presStyleIdx="1" presStyleCnt="3">
        <dgm:presLayoutVars>
          <dgm:bulletEnabled val="1"/>
        </dgm:presLayoutVars>
      </dgm:prSet>
      <dgm:spPr/>
      <dgm:t>
        <a:bodyPr/>
        <a:lstStyle/>
        <a:p>
          <a:endParaRPr lang="en-US"/>
        </a:p>
      </dgm:t>
    </dgm:pt>
    <dgm:pt modelId="{429E5741-F349-44A0-B6DE-12959B76555D}" type="pres">
      <dgm:prSet presAssocID="{1CEE4CE0-034B-4904-856A-C48F068E7EE5}" presName="item3" presStyleLbl="node1" presStyleIdx="2" presStyleCnt="3">
        <dgm:presLayoutVars>
          <dgm:bulletEnabled val="1"/>
        </dgm:presLayoutVars>
      </dgm:prSet>
      <dgm:spPr/>
      <dgm:t>
        <a:bodyPr/>
        <a:lstStyle/>
        <a:p>
          <a:endParaRPr lang="en-US"/>
        </a:p>
      </dgm:t>
    </dgm:pt>
    <dgm:pt modelId="{2793998D-3C9F-4062-8B30-F06E1D65032B}" type="pres">
      <dgm:prSet presAssocID="{FFF85320-93F8-4C1D-8066-FAFFCC87AC55}" presName="funnel" presStyleLbl="trAlignAcc1" presStyleIdx="0" presStyleCnt="1" custLinFactNeighborX="0" custLinFactNeighborY="-893"/>
      <dgm:spPr>
        <a:ln>
          <a:solidFill>
            <a:srgbClr val="9BBB59"/>
          </a:solidFill>
        </a:ln>
      </dgm:spPr>
      <dgm:t>
        <a:bodyPr/>
        <a:lstStyle/>
        <a:p>
          <a:endParaRPr lang="en-US"/>
        </a:p>
      </dgm:t>
    </dgm:pt>
  </dgm:ptLst>
  <dgm:cxnLst>
    <dgm:cxn modelId="{579B9763-8BCA-486B-8EF1-49A7FE6AB379}" type="presOf" srcId="{1CEE4CE0-034B-4904-856A-C48F068E7EE5}" destId="{767E3F47-7DA9-4161-BD2E-41DDCA255A32}" srcOrd="0" destOrd="0" presId="urn:microsoft.com/office/officeart/2005/8/layout/funnel1"/>
    <dgm:cxn modelId="{40510453-A371-4F50-9E08-C469639122B6}" srcId="{FFF85320-93F8-4C1D-8066-FAFFCC87AC55}" destId="{35A84A56-3B27-4146-ABBB-9C23A6165DB9}" srcOrd="1" destOrd="0" parTransId="{05F0C338-C7EC-45A1-9D61-91F85C0724D7}" sibTransId="{57286B63-682A-44CD-83A5-8754FA99A213}"/>
    <dgm:cxn modelId="{3634B991-1039-405D-A336-EF74C7619DD7}" type="presOf" srcId="{35A84A56-3B27-4146-ABBB-9C23A6165DB9}" destId="{00934EE5-D74B-4D40-ADA1-0CC6ADB55AF1}" srcOrd="0" destOrd="0" presId="urn:microsoft.com/office/officeart/2005/8/layout/funnel1"/>
    <dgm:cxn modelId="{90FA2057-412C-4239-BA4D-4DC90F4319B0}" type="presOf" srcId="{FFF85320-93F8-4C1D-8066-FAFFCC87AC55}" destId="{50E325DD-1E7E-47A7-AE51-97693C6656FA}" srcOrd="0" destOrd="0" presId="urn:microsoft.com/office/officeart/2005/8/layout/funnel1"/>
    <dgm:cxn modelId="{1D5019FD-BAB2-42F4-BDA0-CCC050C0DE45}" srcId="{FFF85320-93F8-4C1D-8066-FAFFCC87AC55}" destId="{4ED3C084-5D5A-444B-8DD1-62CE0CD2DF4F}" srcOrd="0" destOrd="0" parTransId="{9B0887D4-BDD4-48C8-9083-3AD153FC2CF6}" sibTransId="{DFFA2852-041F-4913-BB16-C4B4C269945B}"/>
    <dgm:cxn modelId="{7FE89E7C-3AAB-41F1-9C0B-B08DE9B7D086}" type="presOf" srcId="{D0DC9227-53FE-4F31-AB9D-89F4C67C7D8A}" destId="{BB36043C-13B0-4C0A-AB63-E0F68DDB7875}" srcOrd="0" destOrd="0" presId="urn:microsoft.com/office/officeart/2005/8/layout/funnel1"/>
    <dgm:cxn modelId="{9E97162A-79E7-4899-826D-8C5ADE08D296}" srcId="{FFF85320-93F8-4C1D-8066-FAFFCC87AC55}" destId="{D0DC9227-53FE-4F31-AB9D-89F4C67C7D8A}" srcOrd="2" destOrd="0" parTransId="{31B3AF9B-C96B-43CB-B0F9-3F7DDE179593}" sibTransId="{7575C828-9E3E-447F-AB90-E95254BB9453}"/>
    <dgm:cxn modelId="{E0B9379C-423E-4E00-8DA9-B10D35120452}" srcId="{FFF85320-93F8-4C1D-8066-FAFFCC87AC55}" destId="{1CEE4CE0-034B-4904-856A-C48F068E7EE5}" srcOrd="3" destOrd="0" parTransId="{5DDBDE5C-F5FD-4D35-BAF3-8D156691AC0D}" sibTransId="{80E5A0F0-667A-4838-8C30-D8738D5621E0}"/>
    <dgm:cxn modelId="{C083EB21-018E-41AB-B40C-EF51523372E1}" type="presOf" srcId="{4ED3C084-5D5A-444B-8DD1-62CE0CD2DF4F}" destId="{429E5741-F349-44A0-B6DE-12959B76555D}" srcOrd="0" destOrd="0" presId="urn:microsoft.com/office/officeart/2005/8/layout/funnel1"/>
    <dgm:cxn modelId="{0CA4C082-4ECB-4BCC-B696-FF82AE7469EC}" type="presParOf" srcId="{50E325DD-1E7E-47A7-AE51-97693C6656FA}" destId="{12ED5FF2-EAEC-4442-B9F9-6BA7EF3B6E19}" srcOrd="0" destOrd="0" presId="urn:microsoft.com/office/officeart/2005/8/layout/funnel1"/>
    <dgm:cxn modelId="{14C3090E-996C-4120-AFA0-C8F3F1A66238}" type="presParOf" srcId="{50E325DD-1E7E-47A7-AE51-97693C6656FA}" destId="{63F9BB6A-D6EA-4A82-A5AF-CDF65A2CDEFB}" srcOrd="1" destOrd="0" presId="urn:microsoft.com/office/officeart/2005/8/layout/funnel1"/>
    <dgm:cxn modelId="{4B7CB3E9-D663-4699-9477-B2FEE4EB9712}" type="presParOf" srcId="{50E325DD-1E7E-47A7-AE51-97693C6656FA}" destId="{767E3F47-7DA9-4161-BD2E-41DDCA255A32}" srcOrd="2" destOrd="0" presId="urn:microsoft.com/office/officeart/2005/8/layout/funnel1"/>
    <dgm:cxn modelId="{A9ADCFDF-FD82-4F26-AF55-CD6D91F9F5D1}" type="presParOf" srcId="{50E325DD-1E7E-47A7-AE51-97693C6656FA}" destId="{BB36043C-13B0-4C0A-AB63-E0F68DDB7875}" srcOrd="3" destOrd="0" presId="urn:microsoft.com/office/officeart/2005/8/layout/funnel1"/>
    <dgm:cxn modelId="{21D65821-0AF7-4754-A6BB-2FA16C130BB1}" type="presParOf" srcId="{50E325DD-1E7E-47A7-AE51-97693C6656FA}" destId="{00934EE5-D74B-4D40-ADA1-0CC6ADB55AF1}" srcOrd="4" destOrd="0" presId="urn:microsoft.com/office/officeart/2005/8/layout/funnel1"/>
    <dgm:cxn modelId="{FA9E6B06-8108-4611-AD4A-3562330A99AE}" type="presParOf" srcId="{50E325DD-1E7E-47A7-AE51-97693C6656FA}" destId="{429E5741-F349-44A0-B6DE-12959B76555D}" srcOrd="5" destOrd="0" presId="urn:microsoft.com/office/officeart/2005/8/layout/funnel1"/>
    <dgm:cxn modelId="{A706E4B8-6997-485C-A5BD-E69AAAF6D926}" type="presParOf" srcId="{50E325DD-1E7E-47A7-AE51-97693C6656FA}" destId="{2793998D-3C9F-4062-8B30-F06E1D65032B}"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D5FF2-EAEC-4442-B9F9-6BA7EF3B6E19}">
      <dsp:nvSpPr>
        <dsp:cNvPr id="0" name=""/>
        <dsp:cNvSpPr/>
      </dsp:nvSpPr>
      <dsp:spPr>
        <a:xfrm>
          <a:off x="2286000" y="152400"/>
          <a:ext cx="3649057" cy="1260603"/>
        </a:xfrm>
        <a:prstGeom prst="ellipse">
          <a:avLst/>
        </a:prstGeom>
        <a:solidFill>
          <a:srgbClr val="D7E4BD">
            <a:alpha val="40000"/>
          </a:srgbClr>
        </a:solidFill>
        <a:ln>
          <a:noFill/>
        </a:ln>
        <a:effectLst/>
      </dsp:spPr>
      <dsp:style>
        <a:lnRef idx="0">
          <a:scrgbClr r="0" g="0" b="0"/>
        </a:lnRef>
        <a:fillRef idx="1">
          <a:scrgbClr r="0" g="0" b="0"/>
        </a:fillRef>
        <a:effectRef idx="0">
          <a:scrgbClr r="0" g="0" b="0"/>
        </a:effectRef>
        <a:fontRef idx="minor"/>
      </dsp:style>
    </dsp:sp>
    <dsp:sp modelId="{63F9BB6A-D6EA-4A82-A5AF-CDF65A2CDEFB}">
      <dsp:nvSpPr>
        <dsp:cNvPr id="0" name=""/>
        <dsp:cNvSpPr/>
      </dsp:nvSpPr>
      <dsp:spPr>
        <a:xfrm>
          <a:off x="3761209" y="3286980"/>
          <a:ext cx="707181" cy="452596"/>
        </a:xfrm>
        <a:prstGeom prst="downArrow">
          <a:avLst/>
        </a:prstGeom>
        <a:solidFill>
          <a:srgbClr val="D7E4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7E3F47-7DA9-4161-BD2E-41DDCA255A32}">
      <dsp:nvSpPr>
        <dsp:cNvPr id="0" name=""/>
        <dsp:cNvSpPr/>
      </dsp:nvSpPr>
      <dsp:spPr>
        <a:xfrm>
          <a:off x="2417563" y="3649057"/>
          <a:ext cx="3394472"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latin typeface="Calibri" panose="020F0502020204030204" pitchFamily="34" charset="0"/>
            </a:rPr>
            <a:t>System at a specific time point</a:t>
          </a:r>
          <a:endParaRPr lang="en-US" sz="2400" kern="1200" dirty="0">
            <a:latin typeface="Calibri" panose="020F0502020204030204" pitchFamily="34" charset="0"/>
          </a:endParaRPr>
        </a:p>
      </dsp:txBody>
      <dsp:txXfrm>
        <a:off x="2417563" y="3649057"/>
        <a:ext cx="3394472" cy="848618"/>
      </dsp:txXfrm>
    </dsp:sp>
    <dsp:sp modelId="{BB36043C-13B0-4C0A-AB63-E0F68DDB7875}">
      <dsp:nvSpPr>
        <dsp:cNvPr id="0" name=""/>
        <dsp:cNvSpPr/>
      </dsp:nvSpPr>
      <dsp:spPr>
        <a:xfrm>
          <a:off x="3611286" y="1549010"/>
          <a:ext cx="1272927" cy="1272927"/>
        </a:xfrm>
        <a:prstGeom prst="ellipse">
          <a:avLst/>
        </a:prstGeom>
        <a:solidFill>
          <a:srgbClr val="9BBB59"/>
        </a:solidFill>
        <a:ln w="25400" cap="flat" cmpd="sng" algn="ctr">
          <a:solidFill>
            <a:srgbClr val="9BBB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panose="020F0502020204030204" pitchFamily="34" charset="0"/>
            </a:rPr>
            <a:t>Executive Team</a:t>
          </a:r>
          <a:endParaRPr lang="en-US" sz="1700" kern="1200" dirty="0">
            <a:latin typeface="Calibri" panose="020F0502020204030204" pitchFamily="34" charset="0"/>
          </a:endParaRPr>
        </a:p>
      </dsp:txBody>
      <dsp:txXfrm>
        <a:off x="3797702" y="1735426"/>
        <a:ext cx="900095" cy="900095"/>
      </dsp:txXfrm>
    </dsp:sp>
    <dsp:sp modelId="{00934EE5-D74B-4D40-ADA1-0CC6ADB55AF1}">
      <dsp:nvSpPr>
        <dsp:cNvPr id="0" name=""/>
        <dsp:cNvSpPr/>
      </dsp:nvSpPr>
      <dsp:spPr>
        <a:xfrm>
          <a:off x="2700436" y="594032"/>
          <a:ext cx="1272927" cy="1272927"/>
        </a:xfrm>
        <a:prstGeom prst="ellipse">
          <a:avLst/>
        </a:prstGeom>
        <a:solidFill>
          <a:srgbClr val="9BBB59"/>
        </a:solidFill>
        <a:ln w="25400" cap="flat" cmpd="sng" algn="ctr">
          <a:solidFill>
            <a:srgbClr val="9BBB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panose="020F0502020204030204" pitchFamily="34" charset="0"/>
            </a:rPr>
            <a:t>Core Software</a:t>
          </a:r>
          <a:endParaRPr lang="en-US" sz="1700" kern="1200" dirty="0">
            <a:latin typeface="Calibri" panose="020F0502020204030204" pitchFamily="34" charset="0"/>
          </a:endParaRPr>
        </a:p>
      </dsp:txBody>
      <dsp:txXfrm>
        <a:off x="2886852" y="780448"/>
        <a:ext cx="900095" cy="900095"/>
      </dsp:txXfrm>
    </dsp:sp>
    <dsp:sp modelId="{429E5741-F349-44A0-B6DE-12959B76555D}">
      <dsp:nvSpPr>
        <dsp:cNvPr id="0" name=""/>
        <dsp:cNvSpPr/>
      </dsp:nvSpPr>
      <dsp:spPr>
        <a:xfrm>
          <a:off x="4001650" y="286267"/>
          <a:ext cx="1272927" cy="1272927"/>
        </a:xfrm>
        <a:prstGeom prst="ellipse">
          <a:avLst/>
        </a:prstGeom>
        <a:solidFill>
          <a:srgbClr val="9BBB59"/>
        </a:solidFill>
        <a:ln w="25400" cap="flat" cmpd="sng" algn="ctr">
          <a:solidFill>
            <a:srgbClr val="9BBB5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panose="020F0502020204030204" pitchFamily="34" charset="0"/>
            </a:rPr>
            <a:t>Core Services</a:t>
          </a:r>
          <a:endParaRPr lang="en-US" sz="1700" kern="1200" dirty="0">
            <a:latin typeface="Calibri" panose="020F0502020204030204" pitchFamily="34" charset="0"/>
          </a:endParaRPr>
        </a:p>
      </dsp:txBody>
      <dsp:txXfrm>
        <a:off x="4188066" y="472683"/>
        <a:ext cx="900095" cy="900095"/>
      </dsp:txXfrm>
    </dsp:sp>
    <dsp:sp modelId="{2793998D-3C9F-4062-8B30-F06E1D65032B}">
      <dsp:nvSpPr>
        <dsp:cNvPr id="0" name=""/>
        <dsp:cNvSpPr/>
      </dsp:nvSpPr>
      <dsp:spPr>
        <a:xfrm>
          <a:off x="2134691" y="0"/>
          <a:ext cx="3960217" cy="3168174"/>
        </a:xfrm>
        <a:prstGeom prst="funnel">
          <a:avLst/>
        </a:prstGeom>
        <a:solidFill>
          <a:schemeClr val="lt1">
            <a:alpha val="40000"/>
            <a:hueOff val="0"/>
            <a:satOff val="0"/>
            <a:lumOff val="0"/>
            <a:alphaOff val="0"/>
          </a:schemeClr>
        </a:solidFill>
        <a:ln w="9525" cap="flat" cmpd="sng" algn="ctr">
          <a:solidFill>
            <a:srgbClr val="9BBB59"/>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79C0F1D-C075-41C2-8980-80BF6F1CF6DB}" type="slidenum">
              <a:rPr lang="en-US" altLang="en-US"/>
              <a:pPr/>
              <a:t>‹#›</a:t>
            </a:fld>
            <a:endParaRPr lang="en-US" altLang="en-US"/>
          </a:p>
        </p:txBody>
      </p:sp>
    </p:spTree>
    <p:extLst>
      <p:ext uri="{BB962C8B-B14F-4D97-AF65-F5344CB8AC3E}">
        <p14:creationId xmlns:p14="http://schemas.microsoft.com/office/powerpoint/2010/main" val="14069535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F1275-1AF7-411D-AF55-1B4C89D954A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5131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10</a:t>
            </a:fld>
            <a:endParaRPr lang="en-US" altLang="en-US"/>
          </a:p>
        </p:txBody>
      </p:sp>
    </p:spTree>
    <p:extLst>
      <p:ext uri="{BB962C8B-B14F-4D97-AF65-F5344CB8AC3E}">
        <p14:creationId xmlns:p14="http://schemas.microsoft.com/office/powerpoint/2010/main" val="3349842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11</a:t>
            </a:fld>
            <a:endParaRPr lang="en-US" altLang="en-US"/>
          </a:p>
        </p:txBody>
      </p:sp>
    </p:spTree>
    <p:extLst>
      <p:ext uri="{BB962C8B-B14F-4D97-AF65-F5344CB8AC3E}">
        <p14:creationId xmlns:p14="http://schemas.microsoft.com/office/powerpoint/2010/main" val="13641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12</a:t>
            </a:fld>
            <a:endParaRPr lang="en-US" altLang="en-US"/>
          </a:p>
        </p:txBody>
      </p:sp>
    </p:spTree>
    <p:extLst>
      <p:ext uri="{BB962C8B-B14F-4D97-AF65-F5344CB8AC3E}">
        <p14:creationId xmlns:p14="http://schemas.microsoft.com/office/powerpoint/2010/main" val="231673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13</a:t>
            </a:fld>
            <a:endParaRPr lang="en-US" altLang="en-US"/>
          </a:p>
        </p:txBody>
      </p:sp>
    </p:spTree>
    <p:extLst>
      <p:ext uri="{BB962C8B-B14F-4D97-AF65-F5344CB8AC3E}">
        <p14:creationId xmlns:p14="http://schemas.microsoft.com/office/powerpoint/2010/main" val="1479491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give a quick overview of where the “H” came from….</a:t>
            </a:r>
          </a:p>
          <a:p>
            <a:endParaRPr lang="en-US" dirty="0" smtClean="0"/>
          </a:p>
          <a:p>
            <a:r>
              <a:rPr lang="en-US" dirty="0" smtClean="0"/>
              <a:t>-During this time while applying systems methods to</a:t>
            </a:r>
            <a:r>
              <a:rPr lang="en-US" baseline="0" dirty="0" smtClean="0"/>
              <a:t> the project</a:t>
            </a:r>
            <a:r>
              <a:rPr lang="en-US" dirty="0" smtClean="0"/>
              <a:t>, we were generating a great deal of  data and related analysis. </a:t>
            </a:r>
            <a:endParaRPr lang="en-US" dirty="0" smtClean="0"/>
          </a:p>
          <a:p>
            <a:endParaRPr lang="en-US" dirty="0" smtClean="0"/>
          </a:p>
          <a:p>
            <a:r>
              <a:rPr lang="en-US" dirty="0" smtClean="0"/>
              <a:t>-As</a:t>
            </a:r>
            <a:r>
              <a:rPr lang="en-US" baseline="0" dirty="0" smtClean="0"/>
              <a:t> </a:t>
            </a:r>
            <a:r>
              <a:rPr lang="en-US" baseline="0" dirty="0" smtClean="0"/>
              <a:t>we</a:t>
            </a:r>
            <a:r>
              <a:rPr lang="en-US" dirty="0" smtClean="0"/>
              <a:t> were collecting data from all</a:t>
            </a:r>
            <a:r>
              <a:rPr lang="en-US" baseline="0" dirty="0" smtClean="0"/>
              <a:t> of those mentioned places like the</a:t>
            </a:r>
            <a:r>
              <a:rPr lang="en-US" dirty="0" smtClean="0"/>
              <a:t> wiki, meeting notes, staff interviews, and formal reports</a:t>
            </a:r>
            <a:r>
              <a:rPr lang="en-US" baseline="0" dirty="0" smtClean="0"/>
              <a:t> t</a:t>
            </a:r>
            <a:r>
              <a:rPr lang="en-US" dirty="0" smtClean="0"/>
              <a:t>he project was moving at such a rapid pace we needed a way to organize the information to better understand and track.</a:t>
            </a:r>
          </a:p>
          <a:p>
            <a:endParaRPr lang="en-US" dirty="0" smtClean="0"/>
          </a:p>
          <a:p>
            <a:r>
              <a:rPr lang="en-US" dirty="0" smtClean="0"/>
              <a:t>-One particularly helpful practice was to present a list of highlights for each quarter of project implementation</a:t>
            </a:r>
            <a:r>
              <a:rPr lang="en-US" baseline="0" dirty="0" smtClean="0"/>
              <a:t> </a:t>
            </a:r>
            <a:endParaRPr lang="en-US" baseline="0" dirty="0" smtClean="0"/>
          </a:p>
          <a:p>
            <a:r>
              <a:rPr lang="en-US" baseline="0" dirty="0" smtClean="0"/>
              <a:t>-So this </a:t>
            </a:r>
            <a:r>
              <a:rPr lang="en-US" baseline="0" dirty="0" smtClean="0"/>
              <a:t>is how the “H” or “Highlights” developed. </a:t>
            </a:r>
            <a:endParaRPr lang="en-US" dirty="0" smtClean="0"/>
          </a:p>
          <a:p>
            <a:endParaRPr lang="en-US" dirty="0" smtClean="0"/>
          </a:p>
          <a:p>
            <a:r>
              <a:rPr lang="en-US" dirty="0" smtClean="0"/>
              <a:t>-The items </a:t>
            </a:r>
            <a:r>
              <a:rPr lang="en-US" dirty="0" smtClean="0"/>
              <a:t>are </a:t>
            </a:r>
            <a:r>
              <a:rPr lang="en-US" dirty="0" smtClean="0"/>
              <a:t>described</a:t>
            </a:r>
            <a:r>
              <a:rPr lang="en-US" baseline="0" dirty="0" smtClean="0"/>
              <a:t> as deliberate event/activities and emergent </a:t>
            </a:r>
            <a:r>
              <a:rPr lang="en-US" baseline="0" dirty="0" smtClean="0"/>
              <a:t>ideas</a:t>
            </a:r>
          </a:p>
          <a:p>
            <a:endParaRPr lang="en-US" dirty="0" smtClean="0"/>
          </a:p>
          <a:p>
            <a:r>
              <a:rPr lang="en-US" dirty="0" smtClean="0"/>
              <a:t>-This tracking</a:t>
            </a:r>
            <a:r>
              <a:rPr lang="en-US" baseline="0" dirty="0" smtClean="0"/>
              <a:t> </a:t>
            </a:r>
            <a:r>
              <a:rPr lang="en-US" dirty="0" smtClean="0"/>
              <a:t>longitudinally</a:t>
            </a:r>
            <a:r>
              <a:rPr lang="en-US" baseline="0" dirty="0" smtClean="0"/>
              <a:t> provided us with a broad view of the progress and shifting focus of the project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A4A2F9B-C334-4F6A-B64B-14FF6B77E458}" type="slidenum">
              <a:rPr lang="en-US" smtClean="0"/>
              <a:t>14</a:t>
            </a:fld>
            <a:endParaRPr lang="en-US"/>
          </a:p>
        </p:txBody>
      </p:sp>
    </p:spTree>
    <p:extLst>
      <p:ext uri="{BB962C8B-B14F-4D97-AF65-F5344CB8AC3E}">
        <p14:creationId xmlns:p14="http://schemas.microsoft.com/office/powerpoint/2010/main" val="469375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to describe how to actually do the Highlights piece of the Framework I will show you how we did it for </a:t>
            </a:r>
            <a:r>
              <a:rPr lang="en-US" baseline="0" dirty="0" err="1" smtClean="0"/>
              <a:t>iPlant</a:t>
            </a:r>
            <a:r>
              <a:rPr lang="en-US" baseline="0" dirty="0" smtClean="0"/>
              <a:t>:</a:t>
            </a:r>
          </a:p>
          <a:p>
            <a:endParaRPr lang="en-US" baseline="0" dirty="0" smtClean="0"/>
          </a:p>
          <a:p>
            <a:r>
              <a:rPr lang="en-US" dirty="0" smtClean="0"/>
              <a:t>Here, an</a:t>
            </a:r>
            <a:r>
              <a:rPr lang="en-US" baseline="0" dirty="0" smtClean="0"/>
              <a:t> excerpt of our highlights table is shown from one of the earlier years of the project</a:t>
            </a:r>
          </a:p>
          <a:p>
            <a:endParaRPr lang="en-US" baseline="0" dirty="0" smtClean="0"/>
          </a:p>
          <a:p>
            <a:pPr marL="224325" indent="-224325">
              <a:buAutoNum type="arabicPeriod"/>
            </a:pPr>
            <a:r>
              <a:rPr lang="en-US" baseline="0" dirty="0" smtClean="0"/>
              <a:t>It is organized appropriately by our selected time </a:t>
            </a:r>
            <a:r>
              <a:rPr lang="en-US" baseline="0" dirty="0" smtClean="0"/>
              <a:t>increments</a:t>
            </a:r>
          </a:p>
          <a:p>
            <a:pPr marL="224325" indent="-224325">
              <a:buAutoNum type="arabicPeriod"/>
            </a:pPr>
            <a:endParaRPr lang="en-US" baseline="0" dirty="0" smtClean="0"/>
          </a:p>
          <a:p>
            <a:pPr marL="224325" indent="-224325">
              <a:buAutoNum type="arabicPeriod"/>
            </a:pPr>
            <a:r>
              <a:rPr lang="en-US" baseline="0" dirty="0" smtClean="0"/>
              <a:t>Now this </a:t>
            </a:r>
            <a:r>
              <a:rPr lang="en-US" baseline="0" dirty="0" smtClean="0"/>
              <a:t>might be different for other projects: </a:t>
            </a:r>
            <a:r>
              <a:rPr lang="en-US" baseline="0" dirty="0" smtClean="0"/>
              <a:t>But we selected </a:t>
            </a:r>
            <a:r>
              <a:rPr lang="en-US" baseline="0" dirty="0" smtClean="0"/>
              <a:t>quarter and year to track the major events and activities longitudinally</a:t>
            </a:r>
          </a:p>
          <a:p>
            <a:pPr marL="224325" indent="-224325">
              <a:buAutoNum type="arabicPeriod"/>
            </a:pPr>
            <a:endParaRPr lang="en-US" baseline="0" dirty="0" smtClean="0"/>
          </a:p>
          <a:p>
            <a:pPr marL="224325" indent="-224325">
              <a:buAutoNum type="arabicPeriod"/>
            </a:pPr>
            <a:r>
              <a:rPr lang="en-US" baseline="0" dirty="0" smtClean="0"/>
              <a:t>The events and activities are labeled </a:t>
            </a:r>
            <a:r>
              <a:rPr lang="en-US" baseline="0" dirty="0" smtClean="0"/>
              <a:t>as deliberate or </a:t>
            </a:r>
            <a:r>
              <a:rPr lang="en-US" baseline="0" dirty="0" smtClean="0"/>
              <a:t>emergent</a:t>
            </a:r>
          </a:p>
          <a:p>
            <a:pPr marL="0" indent="0">
              <a:buNone/>
            </a:pPr>
            <a:endParaRPr lang="en-US" baseline="0" dirty="0" smtClean="0"/>
          </a:p>
          <a:p>
            <a:r>
              <a:rPr lang="en-US" baseline="0" dirty="0" smtClean="0"/>
              <a:t>	-For example: The project deliberately schedule an EOT Advisory team meeting in Chicago in </a:t>
            </a:r>
            <a:r>
              <a:rPr lang="en-US" baseline="0" dirty="0" smtClean="0"/>
              <a:t>Q3</a:t>
            </a:r>
            <a:r>
              <a:rPr lang="en-US" b="1" baseline="0" dirty="0" smtClean="0">
                <a:solidFill>
                  <a:srgbClr val="FF0000"/>
                </a:solidFill>
              </a:rPr>
              <a:t> (CLICK) </a:t>
            </a:r>
            <a:r>
              <a:rPr lang="en-US" baseline="0" dirty="0" smtClean="0"/>
              <a:t>-  from this meeting the idea of tech talks emerged</a:t>
            </a:r>
            <a:r>
              <a:rPr lang="en-US" baseline="0" dirty="0" smtClean="0"/>
              <a:t>. </a:t>
            </a:r>
            <a:r>
              <a:rPr lang="en-US" b="1" baseline="0" dirty="0" smtClean="0"/>
              <a:t>(CLICK) </a:t>
            </a:r>
          </a:p>
          <a:p>
            <a:endParaRPr lang="en-US" b="1" baseline="0" dirty="0" smtClean="0"/>
          </a:p>
          <a:p>
            <a:r>
              <a:rPr lang="en-US" b="1" baseline="0" dirty="0" smtClean="0"/>
              <a:t>	-</a:t>
            </a:r>
            <a:r>
              <a:rPr lang="en-US" baseline="0" dirty="0" smtClean="0"/>
              <a:t>These Tech </a:t>
            </a:r>
            <a:r>
              <a:rPr lang="en-US" baseline="0" dirty="0" smtClean="0"/>
              <a:t>Talks eventually became a regular part of </a:t>
            </a:r>
            <a:r>
              <a:rPr lang="en-US" baseline="0" dirty="0" smtClean="0"/>
              <a:t>project </a:t>
            </a:r>
            <a:r>
              <a:rPr lang="en-US" baseline="0" dirty="0" smtClean="0"/>
              <a:t>activity and are still taking place today with the most recent series of Tech Talks beginning again this month.</a:t>
            </a:r>
          </a:p>
          <a:p>
            <a:endParaRPr lang="en-US" baseline="0" dirty="0" smtClean="0"/>
          </a:p>
          <a:p>
            <a:r>
              <a:rPr lang="en-US" baseline="0" dirty="0" smtClean="0"/>
              <a:t>4. Now, the </a:t>
            </a:r>
            <a:r>
              <a:rPr lang="en-US" baseline="0" dirty="0" smtClean="0"/>
              <a:t>way that these items are </a:t>
            </a:r>
            <a:r>
              <a:rPr lang="en-US" baseline="0" dirty="0" smtClean="0"/>
              <a:t>selected as highlights is through </a:t>
            </a:r>
            <a:r>
              <a:rPr lang="en-US" baseline="0" dirty="0" smtClean="0"/>
              <a:t>a team decision – our </a:t>
            </a:r>
            <a:r>
              <a:rPr lang="en-US" baseline="0" dirty="0" smtClean="0"/>
              <a:t>evaluation team </a:t>
            </a:r>
            <a:r>
              <a:rPr lang="en-US" baseline="0" dirty="0" smtClean="0"/>
              <a:t>together selects items that are most relevant and significant together</a:t>
            </a:r>
          </a:p>
          <a:p>
            <a:endParaRPr lang="en-US" baseline="0" dirty="0" smtClean="0"/>
          </a:p>
          <a:p>
            <a:r>
              <a:rPr lang="en-US" baseline="0" dirty="0" smtClean="0"/>
              <a:t>5. This </a:t>
            </a:r>
            <a:r>
              <a:rPr lang="en-US" baseline="0" dirty="0" smtClean="0"/>
              <a:t>relevance and significance is based on how that event/activity impacts the entire system </a:t>
            </a:r>
            <a:r>
              <a:rPr lang="en-US" baseline="0" dirty="0" smtClean="0"/>
              <a:t>that </a:t>
            </a:r>
            <a:r>
              <a:rPr lang="en-US" baseline="0" dirty="0" smtClean="0"/>
              <a:t>was defined in the systems analysis that Dr. Heath just described for </a:t>
            </a:r>
            <a:r>
              <a:rPr lang="en-US" baseline="0" dirty="0" smtClean="0"/>
              <a:t>you</a:t>
            </a:r>
            <a:endParaRPr lang="en-US" baseline="0" dirty="0" smtClean="0"/>
          </a:p>
          <a:p>
            <a:endParaRPr lang="en-US" baseline="0" dirty="0" smtClean="0"/>
          </a:p>
          <a:p>
            <a:r>
              <a:rPr lang="en-US" baseline="0" dirty="0" smtClean="0"/>
              <a:t>6. </a:t>
            </a:r>
            <a:r>
              <a:rPr lang="en-US" baseline="0" dirty="0" smtClean="0"/>
              <a:t>This process is time intensive and requires that project staff to be constantly going back and checking events while following their lifespan </a:t>
            </a:r>
            <a:r>
              <a:rPr lang="en-US" baseline="0" dirty="0" smtClean="0"/>
              <a:t>such </a:t>
            </a:r>
            <a:r>
              <a:rPr lang="en-US" baseline="0" dirty="0" smtClean="0"/>
              <a:t>as their success, failure, growth, change patterns, </a:t>
            </a:r>
            <a:r>
              <a:rPr lang="en-US" baseline="0" dirty="0" smtClean="0"/>
              <a:t>and so forth</a:t>
            </a:r>
          </a:p>
          <a:p>
            <a:endParaRPr lang="en-US" baseline="0" dirty="0" smtClean="0"/>
          </a:p>
          <a:p>
            <a:r>
              <a:rPr lang="en-US" baseline="0" dirty="0" smtClean="0"/>
              <a:t>	-During this process events may be added or removed for each quarter and year </a:t>
            </a:r>
            <a:endParaRPr lang="en-US" baseline="0" dirty="0" smtClean="0"/>
          </a:p>
          <a:p>
            <a:endParaRPr lang="en-US" baseline="0" dirty="0" smtClean="0"/>
          </a:p>
          <a:p>
            <a:r>
              <a:rPr lang="en-US" baseline="0" dirty="0" smtClean="0"/>
              <a:t>	</a:t>
            </a:r>
            <a:r>
              <a:rPr lang="en-US" baseline="0" dirty="0" smtClean="0"/>
              <a:t>-In order </a:t>
            </a:r>
            <a:r>
              <a:rPr lang="en-US" baseline="0" dirty="0" smtClean="0"/>
              <a:t>to do this </a:t>
            </a:r>
            <a:r>
              <a:rPr lang="en-US" baseline="0" dirty="0" smtClean="0"/>
              <a:t>part of the framework successfully</a:t>
            </a:r>
            <a:r>
              <a:rPr lang="en-US" baseline="0" dirty="0" smtClean="0"/>
              <a:t>, there must be an active participant evaluation occurring simultaneously while applying systems methods and concepts to the project</a:t>
            </a:r>
          </a:p>
          <a:p>
            <a:endParaRPr lang="en-US" baseline="0" dirty="0" smtClean="0"/>
          </a:p>
          <a:p>
            <a:pPr marL="0" indent="0">
              <a:buNone/>
            </a:pPr>
            <a:r>
              <a:rPr lang="en-US" baseline="0" dirty="0" smtClean="0"/>
              <a:t>7. BUT-</a:t>
            </a:r>
            <a:r>
              <a:rPr lang="en-US" baseline="0" dirty="0" smtClean="0"/>
              <a:t>- the work doesn’t stop here</a:t>
            </a:r>
            <a:r>
              <a:rPr lang="en-US" baseline="0" dirty="0" smtClean="0"/>
              <a:t>:</a:t>
            </a:r>
          </a:p>
          <a:p>
            <a:pPr marL="0" indent="0">
              <a:buNone/>
            </a:pPr>
            <a:endParaRPr lang="en-US" baseline="0" dirty="0" smtClean="0"/>
          </a:p>
          <a:p>
            <a:pPr marL="448650" lvl="1"/>
            <a:r>
              <a:rPr lang="en-US" baseline="0" dirty="0" smtClean="0"/>
              <a:t>-We also look at this information for any patterns and also for feedback we can provide to the client</a:t>
            </a:r>
          </a:p>
          <a:p>
            <a:r>
              <a:rPr lang="en-US" baseline="0" dirty="0" smtClean="0"/>
              <a:t>	-From these highlights tables we are able to recognize different patterns</a:t>
            </a:r>
          </a:p>
          <a:p>
            <a:pPr marL="448650" lvl="1"/>
            <a:r>
              <a:rPr lang="en-US" baseline="0" dirty="0" smtClean="0"/>
              <a:t>	</a:t>
            </a:r>
            <a:endParaRPr lang="en-US" dirty="0"/>
          </a:p>
        </p:txBody>
      </p:sp>
      <p:sp>
        <p:nvSpPr>
          <p:cNvPr id="4" name="Slide Number Placeholder 3"/>
          <p:cNvSpPr>
            <a:spLocks noGrp="1"/>
          </p:cNvSpPr>
          <p:nvPr>
            <p:ph type="sldNum" sz="quarter" idx="10"/>
          </p:nvPr>
        </p:nvSpPr>
        <p:spPr/>
        <p:txBody>
          <a:bodyPr/>
          <a:lstStyle/>
          <a:p>
            <a:fld id="{FA4A2F9B-C334-4F6A-B64B-14FF6B77E45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0442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 order to further illustrate how we did</a:t>
            </a:r>
            <a:r>
              <a:rPr lang="en-US" baseline="0" dirty="0" smtClean="0"/>
              <a:t> this </a:t>
            </a:r>
            <a:r>
              <a:rPr lang="en-US" dirty="0" smtClean="0"/>
              <a:t>for </a:t>
            </a:r>
            <a:r>
              <a:rPr lang="en-US" dirty="0" err="1" smtClean="0"/>
              <a:t>iPlant</a:t>
            </a:r>
            <a:r>
              <a:rPr lang="en-US" baseline="0" dirty="0" smtClean="0"/>
              <a:t> we used the same excerpt from the previous slide</a:t>
            </a:r>
            <a:endParaRPr lang="en-US" dirty="0" smtClean="0"/>
          </a:p>
          <a:p>
            <a:endParaRPr lang="en-US" dirty="0" smtClean="0"/>
          </a:p>
          <a:p>
            <a:r>
              <a:rPr lang="en-US" dirty="0" smtClean="0"/>
              <a:t>But now you can see how the </a:t>
            </a:r>
            <a:r>
              <a:rPr lang="en-US" baseline="0" dirty="0" smtClean="0"/>
              <a:t>highlights </a:t>
            </a:r>
            <a:r>
              <a:rPr lang="en-US" baseline="0" dirty="0" smtClean="0"/>
              <a:t>table allows for the evaluation team to recognized hidden themes and patterns within project activities that may have otherwise been missed</a:t>
            </a:r>
            <a:endParaRPr lang="en-US" dirty="0" smtClean="0"/>
          </a:p>
          <a:p>
            <a:endParaRPr lang="en-US" dirty="0" smtClean="0"/>
          </a:p>
          <a:p>
            <a:pPr marL="228600" indent="-228600">
              <a:buAutoNum type="arabicPeriod"/>
            </a:pPr>
            <a:r>
              <a:rPr lang="en-US" baseline="0" dirty="0" smtClean="0"/>
              <a:t>First </a:t>
            </a:r>
            <a:r>
              <a:rPr lang="en-US" baseline="0" dirty="0" smtClean="0"/>
              <a:t>notice i</a:t>
            </a:r>
            <a:r>
              <a:rPr lang="en-US" dirty="0" smtClean="0"/>
              <a:t>t</a:t>
            </a:r>
            <a:r>
              <a:rPr lang="en-US" baseline="0" dirty="0" smtClean="0"/>
              <a:t> is still organized appropriately by the selected time increments (Q, Y) to stay with </a:t>
            </a:r>
            <a:r>
              <a:rPr lang="en-US" baseline="0" dirty="0" smtClean="0"/>
              <a:t>tracking over time</a:t>
            </a:r>
          </a:p>
          <a:p>
            <a:pPr marL="0" indent="0">
              <a:buNone/>
            </a:pPr>
            <a:endParaRPr lang="en-US" baseline="0" dirty="0" smtClean="0"/>
          </a:p>
          <a:p>
            <a:r>
              <a:rPr lang="en-US" baseline="0" dirty="0" smtClean="0"/>
              <a:t>2. </a:t>
            </a:r>
            <a:r>
              <a:rPr lang="en-US" baseline="0" dirty="0" smtClean="0"/>
              <a:t>But in this excerpt </a:t>
            </a:r>
            <a:r>
              <a:rPr lang="en-US" baseline="0" dirty="0" smtClean="0"/>
              <a:t>we show you an example of one of the recognized patterns </a:t>
            </a:r>
          </a:p>
          <a:p>
            <a:endParaRPr lang="en-US" baseline="0" dirty="0" smtClean="0"/>
          </a:p>
          <a:p>
            <a:r>
              <a:rPr lang="en-US" baseline="0" dirty="0" smtClean="0"/>
              <a:t>3. We realized that different pieces of the project were responsible for different highlights that were showing up in our data collection </a:t>
            </a:r>
            <a:endParaRPr lang="en-US" baseline="0" dirty="0" smtClean="0"/>
          </a:p>
          <a:p>
            <a:endParaRPr lang="en-US" baseline="0" dirty="0" smtClean="0"/>
          </a:p>
          <a:p>
            <a:r>
              <a:rPr lang="en-US" baseline="0" dirty="0" smtClean="0"/>
              <a:t>	-This could have been any group within the project such as the PIs or the EOT </a:t>
            </a:r>
            <a:r>
              <a:rPr lang="en-US" baseline="0" dirty="0" smtClean="0"/>
              <a:t>team</a:t>
            </a:r>
          </a:p>
          <a:p>
            <a:endParaRPr lang="en-US" baseline="0" dirty="0" smtClean="0"/>
          </a:p>
          <a:p>
            <a:r>
              <a:rPr lang="en-US" baseline="0" dirty="0" smtClean="0"/>
              <a:t>	-When we began identifying the group responsible we realized that each group fell into one of the three tiers identified in the CDE model that Dr. Heath just described for you– including Management, </a:t>
            </a:r>
            <a:r>
              <a:rPr lang="en-US" baseline="0" dirty="0" smtClean="0"/>
              <a:t>	Implementation</a:t>
            </a:r>
            <a:r>
              <a:rPr lang="en-US" baseline="0" dirty="0" smtClean="0"/>
              <a:t>, and Community </a:t>
            </a:r>
            <a:endParaRPr lang="en-US" baseline="0" dirty="0" smtClean="0"/>
          </a:p>
          <a:p>
            <a:endParaRPr lang="en-US" baseline="0" dirty="0" smtClean="0"/>
          </a:p>
          <a:p>
            <a:r>
              <a:rPr lang="en-US" baseline="0" dirty="0" smtClean="0"/>
              <a:t>	-Now, keep in mind more than one group is often involved in different activities and events - but we selected the primary one </a:t>
            </a:r>
            <a:r>
              <a:rPr lang="en-US" baseline="0" dirty="0" smtClean="0"/>
              <a:t>responsible</a:t>
            </a:r>
          </a:p>
          <a:p>
            <a:endParaRPr lang="en-US" baseline="0" dirty="0" smtClean="0"/>
          </a:p>
          <a:p>
            <a:r>
              <a:rPr lang="en-US" baseline="0" dirty="0" smtClean="0"/>
              <a:t>4. As you can see on this slide we have organized by color the different highlights into their category</a:t>
            </a:r>
          </a:p>
          <a:p>
            <a:r>
              <a:rPr lang="en-US" baseline="0" dirty="0" smtClean="0"/>
              <a:t>	Purple: Community</a:t>
            </a:r>
          </a:p>
          <a:p>
            <a:r>
              <a:rPr lang="en-US" baseline="0" dirty="0" smtClean="0"/>
              <a:t>	</a:t>
            </a:r>
            <a:r>
              <a:rPr lang="en-US" baseline="0" dirty="0" smtClean="0"/>
              <a:t>Blue</a:t>
            </a:r>
            <a:r>
              <a:rPr lang="en-US" baseline="0" dirty="0" smtClean="0"/>
              <a:t>: implementation</a:t>
            </a:r>
          </a:p>
          <a:p>
            <a:r>
              <a:rPr lang="en-US" baseline="0" dirty="0" smtClean="0"/>
              <a:t>	Red: management</a:t>
            </a:r>
          </a:p>
          <a:p>
            <a:endParaRPr lang="en-US" baseline="0" dirty="0" smtClean="0"/>
          </a:p>
          <a:p>
            <a:r>
              <a:rPr lang="en-US" baseline="0" dirty="0" smtClean="0"/>
              <a:t>-As mentioned before, this process is still time intensive and still requires also requires to constantly be reviewing the events and going back through the </a:t>
            </a:r>
            <a:r>
              <a:rPr lang="en-US" baseline="0" dirty="0" smtClean="0"/>
              <a:t>history of the project</a:t>
            </a:r>
          </a:p>
          <a:p>
            <a:endParaRPr lang="en-US" baseline="0" dirty="0" smtClean="0"/>
          </a:p>
          <a:p>
            <a:r>
              <a:rPr lang="en-US" baseline="0" dirty="0" smtClean="0"/>
              <a:t>-And now this information </a:t>
            </a:r>
            <a:r>
              <a:rPr lang="en-US" baseline="0" dirty="0" smtClean="0"/>
              <a:t>can then be looked at over time throughout the project….</a:t>
            </a:r>
          </a:p>
          <a:p>
            <a:r>
              <a:rPr lang="en-US" baseline="0" dirty="0" smtClean="0"/>
              <a:t>	</a:t>
            </a:r>
          </a:p>
        </p:txBody>
      </p:sp>
      <p:sp>
        <p:nvSpPr>
          <p:cNvPr id="4" name="Slide Number Placeholder 3"/>
          <p:cNvSpPr>
            <a:spLocks noGrp="1"/>
          </p:cNvSpPr>
          <p:nvPr>
            <p:ph type="sldNum" sz="quarter" idx="10"/>
          </p:nvPr>
        </p:nvSpPr>
        <p:spPr/>
        <p:txBody>
          <a:bodyPr/>
          <a:lstStyle/>
          <a:p>
            <a:fld id="{FA4A2F9B-C334-4F6A-B64B-14FF6B77E45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725082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325" indent="-224325">
              <a:buAutoNum type="arabicPeriod"/>
            </a:pPr>
            <a:r>
              <a:rPr lang="en-US" dirty="0" smtClean="0"/>
              <a:t>So here the information </a:t>
            </a:r>
            <a:r>
              <a:rPr lang="en-US" baseline="0" dirty="0" smtClean="0"/>
              <a:t>from the highlights table is put into a graph</a:t>
            </a:r>
            <a:r>
              <a:rPr lang="en-US" dirty="0" smtClean="0"/>
              <a:t> by Community (Community), Implementation (Blue) and Management</a:t>
            </a:r>
            <a:r>
              <a:rPr lang="en-US" baseline="0" dirty="0" smtClean="0"/>
              <a:t> (Red</a:t>
            </a:r>
            <a:r>
              <a:rPr lang="en-US" baseline="0" dirty="0" smtClean="0"/>
              <a:t>)</a:t>
            </a:r>
          </a:p>
          <a:p>
            <a:pPr marL="0" indent="0">
              <a:buNone/>
            </a:pPr>
            <a:endParaRPr lang="en-US" dirty="0" smtClean="0"/>
          </a:p>
          <a:p>
            <a:pPr marL="224325" indent="-224325">
              <a:buAutoNum type="arabicPeriod"/>
            </a:pPr>
            <a:r>
              <a:rPr lang="en-US" dirty="0" smtClean="0"/>
              <a:t>To</a:t>
            </a:r>
            <a:r>
              <a:rPr lang="en-US" baseline="0" dirty="0" smtClean="0"/>
              <a:t> point out some major points that we were able visualize here: </a:t>
            </a:r>
          </a:p>
          <a:p>
            <a:r>
              <a:rPr lang="en-US" baseline="0" dirty="0" smtClean="0"/>
              <a:t>	</a:t>
            </a:r>
            <a:r>
              <a:rPr lang="en-US" baseline="0" dirty="0" smtClean="0"/>
              <a:t>-As you can see </a:t>
            </a:r>
            <a:r>
              <a:rPr lang="en-US" b="1" baseline="0" dirty="0" smtClean="0"/>
              <a:t>(CLICK) </a:t>
            </a:r>
            <a:r>
              <a:rPr lang="en-US" baseline="0" dirty="0" smtClean="0"/>
              <a:t>there </a:t>
            </a:r>
            <a:r>
              <a:rPr lang="en-US" baseline="0" dirty="0" smtClean="0"/>
              <a:t>is a spike in management activity at the beginning of the project in 2009 as </a:t>
            </a:r>
            <a:r>
              <a:rPr lang="en-US" baseline="0" dirty="0" smtClean="0"/>
              <a:t>groups </a:t>
            </a:r>
            <a:r>
              <a:rPr lang="en-US" baseline="0" dirty="0" smtClean="0"/>
              <a:t>were forming and </a:t>
            </a:r>
            <a:r>
              <a:rPr lang="en-US" baseline="0" dirty="0" smtClean="0"/>
              <a:t>the project was becoming organized </a:t>
            </a:r>
            <a:r>
              <a:rPr lang="en-US" baseline="0" dirty="0" smtClean="0"/>
              <a:t>					</a:t>
            </a:r>
          </a:p>
          <a:p>
            <a:r>
              <a:rPr lang="en-US" baseline="0" dirty="0" smtClean="0"/>
              <a:t>	</a:t>
            </a:r>
            <a:r>
              <a:rPr lang="en-US" baseline="0" dirty="0" smtClean="0"/>
              <a:t>- </a:t>
            </a:r>
            <a:r>
              <a:rPr lang="en-US" b="1" baseline="0" dirty="0" smtClean="0"/>
              <a:t>(CLICK) </a:t>
            </a:r>
            <a:r>
              <a:rPr lang="en-US" baseline="0" dirty="0" smtClean="0"/>
              <a:t>Then there </a:t>
            </a:r>
            <a:r>
              <a:rPr lang="en-US" baseline="0" dirty="0" smtClean="0"/>
              <a:t>is another spike in management activity in 2013 because the project was invited for a non competitive renewal at the </a:t>
            </a:r>
            <a:r>
              <a:rPr lang="en-US" baseline="0" dirty="0" smtClean="0"/>
              <a:t>time</a:t>
            </a:r>
          </a:p>
          <a:p>
            <a:endParaRPr lang="en-US" baseline="0" dirty="0" smtClean="0"/>
          </a:p>
          <a:p>
            <a:pPr marL="448650" lvl="1"/>
            <a:r>
              <a:rPr lang="en-US" baseline="0" dirty="0" smtClean="0"/>
              <a:t>	-Implementation and community were lower at the beginning when tools and applications had not been fully developed	</a:t>
            </a:r>
            <a:endParaRPr lang="en-US" baseline="0" dirty="0" smtClean="0"/>
          </a:p>
          <a:p>
            <a:pPr marL="448650" lvl="1"/>
            <a:r>
              <a:rPr lang="en-US" baseline="0" dirty="0" smtClean="0"/>
              <a:t>	</a:t>
            </a:r>
          </a:p>
          <a:p>
            <a:pPr marL="448650" lvl="1"/>
            <a:r>
              <a:rPr lang="en-US" baseline="0" dirty="0" smtClean="0"/>
              <a:t>	-Once the project </a:t>
            </a:r>
            <a:r>
              <a:rPr lang="en-US" baseline="0" dirty="0" smtClean="0"/>
              <a:t>was moving </a:t>
            </a:r>
            <a:r>
              <a:rPr lang="en-US" baseline="0" dirty="0" smtClean="0"/>
              <a:t>along </a:t>
            </a:r>
            <a:r>
              <a:rPr lang="en-US" baseline="0" dirty="0" smtClean="0"/>
              <a:t>tools </a:t>
            </a:r>
            <a:r>
              <a:rPr lang="en-US" baseline="0" dirty="0" smtClean="0"/>
              <a:t>and applications were developing at </a:t>
            </a:r>
            <a:r>
              <a:rPr lang="en-US" baseline="0" dirty="0" smtClean="0"/>
              <a:t>a very </a:t>
            </a:r>
            <a:r>
              <a:rPr lang="en-US" baseline="0" dirty="0" smtClean="0"/>
              <a:t>rapid pace </a:t>
            </a:r>
            <a:r>
              <a:rPr lang="en-US" b="1" baseline="0" dirty="0" smtClean="0"/>
              <a:t>(CLICK) </a:t>
            </a:r>
            <a:r>
              <a:rPr lang="en-US" baseline="0" dirty="0" smtClean="0"/>
              <a:t>and </a:t>
            </a:r>
            <a:r>
              <a:rPr lang="en-US" baseline="0" dirty="0" smtClean="0"/>
              <a:t>more collaborations were forming </a:t>
            </a:r>
            <a:r>
              <a:rPr lang="en-US" baseline="0" dirty="0" smtClean="0"/>
              <a:t>– So as a result </a:t>
            </a:r>
            <a:r>
              <a:rPr lang="en-US" b="1" baseline="0" dirty="0" smtClean="0"/>
              <a:t>(CLICK) </a:t>
            </a:r>
            <a:r>
              <a:rPr lang="en-US" baseline="0" dirty="0" smtClean="0"/>
              <a:t>the implementation and community </a:t>
            </a:r>
            <a:r>
              <a:rPr lang="en-US" baseline="0" dirty="0" smtClean="0"/>
              <a:t>	activities </a:t>
            </a:r>
            <a:r>
              <a:rPr lang="en-US" baseline="0" dirty="0" smtClean="0"/>
              <a:t>jumped </a:t>
            </a:r>
            <a:r>
              <a:rPr lang="en-US" baseline="0" dirty="0" smtClean="0"/>
              <a:t>significantly </a:t>
            </a:r>
            <a:endParaRPr lang="en-US" baseline="0" dirty="0" smtClean="0"/>
          </a:p>
          <a:p>
            <a:pPr marL="448650" lvl="1"/>
            <a:r>
              <a:rPr lang="en-US" baseline="0" dirty="0" smtClean="0"/>
              <a:t> </a:t>
            </a:r>
            <a:endParaRPr lang="en-US" dirty="0" smtClean="0"/>
          </a:p>
          <a:p>
            <a:pPr marL="228600" indent="-228600">
              <a:buAutoNum type="arabicPeriod" startAt="3"/>
            </a:pPr>
            <a:r>
              <a:rPr lang="en-US" baseline="0" dirty="0" smtClean="0"/>
              <a:t>It </a:t>
            </a:r>
            <a:r>
              <a:rPr lang="en-US" baseline="0" dirty="0" smtClean="0"/>
              <a:t>is easy to visualize and identify project phase changes over time this way </a:t>
            </a:r>
            <a:endParaRPr lang="en-US" baseline="0" dirty="0" smtClean="0"/>
          </a:p>
          <a:p>
            <a:pPr marL="0" indent="0">
              <a:buNone/>
            </a:pPr>
            <a:endParaRPr lang="en-US" baseline="0" dirty="0" smtClean="0"/>
          </a:p>
          <a:p>
            <a:pPr marL="228600" indent="-228600">
              <a:buAutoNum type="arabicPeriod" startAt="3"/>
            </a:pPr>
            <a:r>
              <a:rPr lang="en-US" baseline="0" dirty="0" smtClean="0"/>
              <a:t>As </a:t>
            </a:r>
            <a:r>
              <a:rPr lang="en-US" baseline="0" dirty="0" smtClean="0"/>
              <a:t>seen through this </a:t>
            </a:r>
            <a:r>
              <a:rPr lang="en-US" baseline="0" dirty="0" smtClean="0"/>
              <a:t>graph, </a:t>
            </a:r>
            <a:r>
              <a:rPr lang="en-US" baseline="0" dirty="0" smtClean="0"/>
              <a:t>patterns of activity in each tier align with specific project </a:t>
            </a:r>
            <a:r>
              <a:rPr lang="en-US" baseline="0" dirty="0" smtClean="0"/>
              <a:t>events</a:t>
            </a:r>
            <a:endParaRPr lang="en-US" baseline="0" dirty="0" smtClean="0"/>
          </a:p>
          <a:p>
            <a:endParaRPr lang="en-US" dirty="0" smtClean="0"/>
          </a:p>
          <a:p>
            <a:r>
              <a:rPr lang="en-US" baseline="0" dirty="0" smtClean="0"/>
              <a:t>5. </a:t>
            </a:r>
            <a:r>
              <a:rPr lang="en-US" baseline="0" dirty="0" smtClean="0"/>
              <a:t>No these examples </a:t>
            </a:r>
            <a:r>
              <a:rPr lang="en-US" baseline="0" dirty="0" smtClean="0"/>
              <a:t>are very </a:t>
            </a:r>
            <a:r>
              <a:rPr lang="en-US" baseline="0" dirty="0" smtClean="0"/>
              <a:t>general </a:t>
            </a:r>
            <a:r>
              <a:rPr lang="en-US" baseline="0" dirty="0" smtClean="0"/>
              <a:t>pattern recognitions but from this information the evaluation team is then able to </a:t>
            </a:r>
            <a:r>
              <a:rPr lang="en-US" baseline="0" dirty="0" smtClean="0"/>
              <a:t>further </a:t>
            </a:r>
            <a:r>
              <a:rPr lang="en-US" baseline="0" dirty="0" smtClean="0"/>
              <a:t>break it down to see the project through different </a:t>
            </a:r>
            <a:r>
              <a:rPr lang="en-US" baseline="0" dirty="0" smtClean="0"/>
              <a:t>lenses</a:t>
            </a:r>
          </a:p>
          <a:p>
            <a:endParaRPr lang="en-US" baseline="0" dirty="0" smtClean="0"/>
          </a:p>
          <a:p>
            <a:r>
              <a:rPr lang="en-US" baseline="0" dirty="0" smtClean="0"/>
              <a:t>	-So to show an example how we did this for </a:t>
            </a:r>
            <a:r>
              <a:rPr lang="en-US" baseline="0" dirty="0" err="1" smtClean="0"/>
              <a:t>iPlant</a:t>
            </a:r>
            <a:r>
              <a:rPr lang="en-US" baseline="0" dirty="0" smtClean="0"/>
              <a:t> I will take the community tier and further break it down to show you…</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A4A2F9B-C334-4F6A-B64B-14FF6B77E45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94424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baseline="0" dirty="0" smtClean="0"/>
              <a:t>So here t</a:t>
            </a:r>
            <a:r>
              <a:rPr lang="en-US" dirty="0" smtClean="0"/>
              <a:t>aking </a:t>
            </a:r>
            <a:r>
              <a:rPr lang="en-US" dirty="0" smtClean="0"/>
              <a:t>the Community Tier from the previous table -  we can further</a:t>
            </a:r>
            <a:r>
              <a:rPr lang="en-US" baseline="0" dirty="0" smtClean="0"/>
              <a:t> break it down to visualize its own patterns</a:t>
            </a:r>
          </a:p>
          <a:p>
            <a:endParaRPr lang="en-US" baseline="0" dirty="0" smtClean="0"/>
          </a:p>
          <a:p>
            <a:r>
              <a:rPr lang="en-US" baseline="0" dirty="0" smtClean="0"/>
              <a:t>2. </a:t>
            </a:r>
            <a:r>
              <a:rPr lang="en-US" baseline="0" dirty="0" smtClean="0"/>
              <a:t>You </a:t>
            </a:r>
            <a:r>
              <a:rPr lang="en-US" baseline="0" dirty="0" smtClean="0"/>
              <a:t>can see we have split Community by E, O, &amp; T as defined by the </a:t>
            </a:r>
            <a:r>
              <a:rPr lang="en-US" baseline="0" dirty="0" smtClean="0"/>
              <a:t>project -  Education, Outreach and Training</a:t>
            </a:r>
          </a:p>
          <a:p>
            <a:endParaRPr lang="en-US" dirty="0" smtClean="0"/>
          </a:p>
          <a:p>
            <a:r>
              <a:rPr lang="en-US" dirty="0" smtClean="0"/>
              <a:t>3</a:t>
            </a:r>
            <a:r>
              <a:rPr lang="en-US" dirty="0" smtClean="0"/>
              <a:t>.</a:t>
            </a:r>
            <a:r>
              <a:rPr lang="en-US" baseline="0" dirty="0" smtClean="0"/>
              <a:t> It is important to note that </a:t>
            </a:r>
            <a:r>
              <a:rPr lang="en-US" dirty="0" smtClean="0"/>
              <a:t>Community as E, O, &amp; T is not only referring to activities carried out by the EOT group – as EOT is a project wide </a:t>
            </a:r>
            <a:r>
              <a:rPr lang="en-US" dirty="0" smtClean="0"/>
              <a:t>effort</a:t>
            </a:r>
          </a:p>
          <a:p>
            <a:endParaRPr lang="en-US" dirty="0" smtClean="0"/>
          </a:p>
          <a:p>
            <a:r>
              <a:rPr lang="en-US" dirty="0" smtClean="0"/>
              <a:t>4.</a:t>
            </a:r>
            <a:r>
              <a:rPr lang="en-US" baseline="0" dirty="0" smtClean="0"/>
              <a:t> </a:t>
            </a:r>
            <a:r>
              <a:rPr lang="en-US" baseline="0" dirty="0" smtClean="0"/>
              <a:t>So again </a:t>
            </a:r>
            <a:r>
              <a:rPr lang="en-US" baseline="0" dirty="0" smtClean="0"/>
              <a:t>the </a:t>
            </a:r>
            <a:r>
              <a:rPr lang="en-US" baseline="0" dirty="0" smtClean="0"/>
              <a:t>community patterns align </a:t>
            </a:r>
            <a:r>
              <a:rPr lang="en-US" baseline="0" dirty="0" smtClean="0"/>
              <a:t>with specific project </a:t>
            </a:r>
            <a:r>
              <a:rPr lang="en-US" baseline="0" dirty="0" smtClean="0"/>
              <a:t>activities</a:t>
            </a:r>
          </a:p>
          <a:p>
            <a:endParaRPr lang="en-US" baseline="0" dirty="0" smtClean="0"/>
          </a:p>
          <a:p>
            <a:r>
              <a:rPr lang="en-US" baseline="0" dirty="0" smtClean="0"/>
              <a:t>-this occurs </a:t>
            </a:r>
            <a:r>
              <a:rPr lang="en-US" baseline="0" dirty="0" smtClean="0"/>
              <a:t>certain tools and services were developed and the project hit certain milestones </a:t>
            </a:r>
            <a:r>
              <a:rPr lang="en-US" baseline="0" dirty="0" smtClean="0"/>
              <a:t>and major points</a:t>
            </a:r>
          </a:p>
          <a:p>
            <a:endParaRPr lang="en-US" baseline="0" dirty="0" smtClean="0"/>
          </a:p>
          <a:p>
            <a:r>
              <a:rPr lang="en-US" baseline="0" dirty="0" smtClean="0"/>
              <a:t>	-For example, in the early years of the project before there were tools and services developed</a:t>
            </a:r>
            <a:r>
              <a:rPr lang="en-US" baseline="0" dirty="0" smtClean="0"/>
              <a:t>, </a:t>
            </a:r>
            <a:r>
              <a:rPr lang="en-US" b="1" baseline="0" dirty="0" smtClean="0"/>
              <a:t>(CLICK) </a:t>
            </a:r>
            <a:r>
              <a:rPr lang="en-US" baseline="0" dirty="0" smtClean="0"/>
              <a:t>the project worked to spread awareness of </a:t>
            </a:r>
            <a:r>
              <a:rPr lang="en-US" baseline="0" dirty="0" err="1" smtClean="0"/>
              <a:t>iPlant</a:t>
            </a:r>
            <a:endParaRPr lang="en-US" baseline="0" dirty="0" smtClean="0"/>
          </a:p>
          <a:p>
            <a:endParaRPr lang="en-US" baseline="0" dirty="0" smtClean="0"/>
          </a:p>
          <a:p>
            <a:r>
              <a:rPr lang="en-US" baseline="0" dirty="0" smtClean="0"/>
              <a:t>	-Then you see training frequency </a:t>
            </a:r>
            <a:r>
              <a:rPr lang="en-US" baseline="0" dirty="0" smtClean="0"/>
              <a:t>increases </a:t>
            </a:r>
            <a:r>
              <a:rPr lang="en-US" b="1" baseline="0" dirty="0" smtClean="0"/>
              <a:t>(CLICK) </a:t>
            </a:r>
            <a:r>
              <a:rPr lang="en-US" baseline="0" dirty="0" smtClean="0"/>
              <a:t>at </a:t>
            </a:r>
            <a:r>
              <a:rPr lang="en-US" baseline="0" dirty="0" smtClean="0"/>
              <a:t>the end of 2010 and beginning </a:t>
            </a:r>
            <a:r>
              <a:rPr lang="en-US" baseline="0" dirty="0" smtClean="0"/>
              <a:t>2011</a:t>
            </a:r>
          </a:p>
          <a:p>
            <a:endParaRPr lang="en-US" baseline="0" dirty="0" smtClean="0"/>
          </a:p>
          <a:p>
            <a:r>
              <a:rPr lang="en-US" baseline="0" dirty="0" smtClean="0"/>
              <a:t>	-this is when the </a:t>
            </a:r>
            <a:r>
              <a:rPr lang="en-US" baseline="0" dirty="0" smtClean="0"/>
              <a:t>tools and services were being rapidly developed and the project </a:t>
            </a:r>
            <a:r>
              <a:rPr lang="en-US" baseline="0" dirty="0" smtClean="0"/>
              <a:t>was becoming </a:t>
            </a:r>
            <a:r>
              <a:rPr lang="en-US" baseline="0" dirty="0" smtClean="0"/>
              <a:t>more </a:t>
            </a:r>
            <a:r>
              <a:rPr lang="en-US" baseline="0" dirty="0" smtClean="0"/>
              <a:t>established</a:t>
            </a:r>
          </a:p>
          <a:p>
            <a:endParaRPr lang="en-US" baseline="0" dirty="0" smtClean="0"/>
          </a:p>
          <a:p>
            <a:r>
              <a:rPr lang="en-US" baseline="0" dirty="0" smtClean="0"/>
              <a:t>	- </a:t>
            </a:r>
            <a:r>
              <a:rPr lang="en-US" baseline="0" dirty="0" smtClean="0"/>
              <a:t>It is also noticed there </a:t>
            </a:r>
            <a:r>
              <a:rPr lang="en-US" baseline="0" dirty="0" smtClean="0"/>
              <a:t>was very little happening in classroom education while most efforts were focused on training and </a:t>
            </a:r>
            <a:r>
              <a:rPr lang="en-US" baseline="0" dirty="0" smtClean="0"/>
              <a:t>outreach</a:t>
            </a:r>
          </a:p>
          <a:p>
            <a:endParaRPr lang="en-US" baseline="0" dirty="0" smtClean="0"/>
          </a:p>
          <a:p>
            <a:r>
              <a:rPr lang="en-US" baseline="0" dirty="0" smtClean="0"/>
              <a:t>	-but </a:t>
            </a:r>
            <a:r>
              <a:rPr lang="en-US" baseline="0" dirty="0" smtClean="0"/>
              <a:t>then in </a:t>
            </a:r>
            <a:r>
              <a:rPr lang="en-US" baseline="0" dirty="0" smtClean="0"/>
              <a:t>2013 </a:t>
            </a:r>
            <a:r>
              <a:rPr lang="en-US" b="1" baseline="0" dirty="0" smtClean="0"/>
              <a:t>(CLICK) </a:t>
            </a:r>
            <a:r>
              <a:rPr lang="en-US" baseline="0" dirty="0" smtClean="0"/>
              <a:t>there is a small uptick in education – </a:t>
            </a:r>
            <a:r>
              <a:rPr lang="en-US" baseline="0" dirty="0" smtClean="0"/>
              <a:t>because as </a:t>
            </a:r>
            <a:r>
              <a:rPr lang="en-US" baseline="0" dirty="0" err="1" smtClean="0"/>
              <a:t>iPlant</a:t>
            </a:r>
            <a:r>
              <a:rPr lang="en-US" baseline="0" dirty="0" smtClean="0"/>
              <a:t> </a:t>
            </a:r>
            <a:r>
              <a:rPr lang="en-US" baseline="0" dirty="0" smtClean="0"/>
              <a:t>was more </a:t>
            </a:r>
            <a:r>
              <a:rPr lang="en-US" baseline="0" dirty="0" smtClean="0"/>
              <a:t>established </a:t>
            </a:r>
            <a:r>
              <a:rPr lang="en-US" baseline="0" dirty="0" smtClean="0"/>
              <a:t>and had reached </a:t>
            </a:r>
            <a:r>
              <a:rPr lang="en-US" baseline="0" dirty="0" smtClean="0"/>
              <a:t>a portion of their target population it </a:t>
            </a:r>
            <a:r>
              <a:rPr lang="en-US" baseline="0" dirty="0" smtClean="0"/>
              <a:t>was </a:t>
            </a:r>
            <a:r>
              <a:rPr lang="en-US" baseline="0" dirty="0" smtClean="0"/>
              <a:t>being adopted by users for </a:t>
            </a:r>
            <a:r>
              <a:rPr lang="en-US" baseline="0" dirty="0" smtClean="0"/>
              <a:t>	education </a:t>
            </a:r>
            <a:r>
              <a:rPr lang="en-US" baseline="0" dirty="0" smtClean="0"/>
              <a:t>in a classroom setting</a:t>
            </a:r>
            <a:endParaRPr lang="en-US" dirty="0" smtClean="0"/>
          </a:p>
          <a:p>
            <a:endParaRPr lang="en-US" dirty="0" smtClean="0"/>
          </a:p>
          <a:p>
            <a:r>
              <a:rPr lang="en-US" dirty="0" smtClean="0"/>
              <a:t>5. So</a:t>
            </a:r>
            <a:r>
              <a:rPr lang="en-US" baseline="0" dirty="0" smtClean="0"/>
              <a:t> o</a:t>
            </a:r>
            <a:r>
              <a:rPr lang="en-US" dirty="0" smtClean="0"/>
              <a:t>ver </a:t>
            </a:r>
            <a:r>
              <a:rPr lang="en-US" dirty="0" smtClean="0"/>
              <a:t>all, this whole process allows </a:t>
            </a:r>
            <a:r>
              <a:rPr lang="en-US" dirty="0" smtClean="0"/>
              <a:t>the</a:t>
            </a:r>
            <a:r>
              <a:rPr lang="en-US" baseline="0" dirty="0" smtClean="0"/>
              <a:t> evaluation</a:t>
            </a:r>
            <a:r>
              <a:rPr lang="en-US" dirty="0" smtClean="0"/>
              <a:t> </a:t>
            </a:r>
            <a:r>
              <a:rPr lang="en-US" dirty="0" smtClean="0"/>
              <a:t>team to recognize any disturbances to the project system </a:t>
            </a:r>
            <a:r>
              <a:rPr lang="en-US" dirty="0" smtClean="0"/>
              <a:t>as well as any further patterns</a:t>
            </a:r>
          </a:p>
          <a:p>
            <a:endParaRPr lang="en-US" dirty="0" smtClean="0"/>
          </a:p>
          <a:p>
            <a:r>
              <a:rPr lang="en-US" dirty="0" smtClean="0"/>
              <a:t>6</a:t>
            </a:r>
            <a:r>
              <a:rPr lang="en-US" dirty="0" smtClean="0"/>
              <a:t>. Additionally,</a:t>
            </a:r>
            <a:r>
              <a:rPr lang="en-US" baseline="0" dirty="0" smtClean="0"/>
              <a:t> as the project continues to develop …</a:t>
            </a:r>
            <a:r>
              <a:rPr lang="en-US" dirty="0" smtClean="0"/>
              <a:t>streams of behavior</a:t>
            </a:r>
            <a:r>
              <a:rPr lang="en-US" baseline="0" dirty="0" smtClean="0"/>
              <a:t> and </a:t>
            </a:r>
            <a:r>
              <a:rPr lang="en-US" dirty="0" smtClean="0"/>
              <a:t>consistencies or inconsistencies with goals can be recognized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A4A2F9B-C334-4F6A-B64B-14FF6B77E458}"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969549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So the Highlights table</a:t>
            </a:r>
            <a:r>
              <a:rPr lang="en-US" dirty="0" smtClean="0"/>
              <a:t> information is provided to the client to use as they want </a:t>
            </a:r>
          </a:p>
          <a:p>
            <a:pPr marL="0" indent="0">
              <a:buNone/>
            </a:pPr>
            <a:endParaRPr lang="en-US" dirty="0" smtClean="0"/>
          </a:p>
          <a:p>
            <a:r>
              <a:rPr lang="en-US" dirty="0" smtClean="0"/>
              <a:t>2. It can often help them recognize strengths and weaknesses, and gain ideas for improvement</a:t>
            </a:r>
          </a:p>
          <a:p>
            <a:endParaRPr lang="en-US" dirty="0" smtClean="0"/>
          </a:p>
          <a:p>
            <a:r>
              <a:rPr lang="en-US" dirty="0" smtClean="0"/>
              <a:t>3.</a:t>
            </a:r>
            <a:r>
              <a:rPr lang="en-US" baseline="0" dirty="0" smtClean="0"/>
              <a:t> And also </a:t>
            </a:r>
            <a:r>
              <a:rPr lang="en-US" dirty="0" smtClean="0"/>
              <a:t>to better understand the characteristics of the organization,</a:t>
            </a:r>
            <a:r>
              <a:rPr lang="en-US" baseline="0" dirty="0" smtClean="0"/>
              <a:t> in turn </a:t>
            </a:r>
            <a:r>
              <a:rPr lang="en-US" dirty="0" smtClean="0"/>
              <a:t>leading to more informed decision-making, particularly if they would like to enact change.</a:t>
            </a:r>
          </a:p>
          <a:p>
            <a:endParaRPr lang="en-US" dirty="0" smtClean="0"/>
          </a:p>
          <a:p>
            <a:r>
              <a:rPr lang="en-US" dirty="0" smtClean="0"/>
              <a:t>I will now</a:t>
            </a:r>
            <a:r>
              <a:rPr lang="en-US" baseline="0" dirty="0" smtClean="0"/>
              <a:t> pass it over to </a:t>
            </a:r>
            <a:r>
              <a:rPr lang="en-US" baseline="0" dirty="0" err="1" smtClean="0"/>
              <a:t>Aruna</a:t>
            </a:r>
            <a:r>
              <a:rPr lang="en-US" baseline="0" dirty="0" smtClean="0"/>
              <a:t> and she will describe the “</a:t>
            </a:r>
            <a:r>
              <a:rPr lang="en-US" baseline="0" smtClean="0"/>
              <a:t>P” of the SHP Framework and Patterns of Action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19</a:t>
            </a:fld>
            <a:endParaRPr lang="en-US" altLang="en-US"/>
          </a:p>
        </p:txBody>
      </p:sp>
    </p:spTree>
    <p:extLst>
      <p:ext uri="{BB962C8B-B14F-4D97-AF65-F5344CB8AC3E}">
        <p14:creationId xmlns:p14="http://schemas.microsoft.com/office/powerpoint/2010/main" val="101133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A4A2F9B-C334-4F6A-B64B-14FF6B77E45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69375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7DAD4-AD99-4A97-8CB6-C6262925183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23597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7DAD4-AD99-4A97-8CB6-C6262925183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240849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a:t>
            </a:r>
            <a:r>
              <a:rPr lang="en-US" baseline="0" dirty="0" smtClean="0"/>
              <a:t> the patterns of action diagrams, we outline the activities on a timeline– then look for patterns of action within the selected theme. In this case, we noticed the difference in the type of management, thus labeling the diagram in two phases: direct supervision and executive management. </a:t>
            </a:r>
            <a:endParaRPr lang="en-US" dirty="0"/>
          </a:p>
        </p:txBody>
      </p:sp>
      <p:sp>
        <p:nvSpPr>
          <p:cNvPr id="4" name="Slide Number Placeholder 3"/>
          <p:cNvSpPr>
            <a:spLocks noGrp="1"/>
          </p:cNvSpPr>
          <p:nvPr>
            <p:ph type="sldNum" sz="quarter" idx="10"/>
          </p:nvPr>
        </p:nvSpPr>
        <p:spPr/>
        <p:txBody>
          <a:bodyPr/>
          <a:lstStyle/>
          <a:p>
            <a:fld id="{0CE7DAD4-AD99-4A97-8CB6-C6262925183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44713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next example, the focus/theme is the development of the scientific portfolio. In this case, the pattern of action centered on the type of team organization. Initially, there was a team-based effort, followed by a period of high growth and chaos that was rectified through a reorganization step resulting moving to a project-based model.</a:t>
            </a:r>
            <a:endParaRPr lang="en-US" dirty="0"/>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23</a:t>
            </a:fld>
            <a:endParaRPr lang="en-US" altLang="en-US"/>
          </a:p>
        </p:txBody>
      </p:sp>
    </p:spTree>
    <p:extLst>
      <p:ext uri="{BB962C8B-B14F-4D97-AF65-F5344CB8AC3E}">
        <p14:creationId xmlns:p14="http://schemas.microsoft.com/office/powerpoint/2010/main" val="4133653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compare themed</a:t>
            </a:r>
            <a:r>
              <a:rPr lang="en-US" baseline="0" dirty="0" smtClean="0"/>
              <a:t>-based patterns of action to investigate even larger patterns or correlations between themes. In this example, the reorganization within the scientific portfolio development aligns with the creation and implementation of SciPlant in the Management diagram. One may also, notice that the resignation of the original PI appears a precursor to the Chaos phase of the SPD diagram. However, this is not the correct cause and effect relationship. You must know your data and be able to find evidence to support any patterns or patterns of action.</a:t>
            </a:r>
            <a:endParaRPr lang="en-US" dirty="0"/>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24</a:t>
            </a:fld>
            <a:endParaRPr lang="en-US" altLang="en-US"/>
          </a:p>
        </p:txBody>
      </p:sp>
    </p:spTree>
    <p:extLst>
      <p:ext uri="{BB962C8B-B14F-4D97-AF65-F5344CB8AC3E}">
        <p14:creationId xmlns:p14="http://schemas.microsoft.com/office/powerpoint/2010/main" val="1544782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A4A2F9B-C334-4F6A-B64B-14FF6B77E45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69375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solidFill>
                  <a:prstClr val="black"/>
                </a:solidFill>
              </a:rPr>
              <a:pPr/>
              <a:t>26</a:t>
            </a:fld>
            <a:endParaRPr lang="en-US" altLang="en-US">
              <a:solidFill>
                <a:prstClr val="black"/>
              </a:solidFill>
            </a:endParaRPr>
          </a:p>
        </p:txBody>
      </p:sp>
    </p:spTree>
    <p:extLst>
      <p:ext uri="{BB962C8B-B14F-4D97-AF65-F5344CB8AC3E}">
        <p14:creationId xmlns:p14="http://schemas.microsoft.com/office/powerpoint/2010/main" val="1011331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27</a:t>
            </a:fld>
            <a:endParaRPr lang="en-US" altLang="en-US"/>
          </a:p>
        </p:txBody>
      </p:sp>
    </p:spTree>
    <p:extLst>
      <p:ext uri="{BB962C8B-B14F-4D97-AF65-F5344CB8AC3E}">
        <p14:creationId xmlns:p14="http://schemas.microsoft.com/office/powerpoint/2010/main" val="2234566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28</a:t>
            </a:fld>
            <a:endParaRPr lang="en-US" altLang="en-US"/>
          </a:p>
        </p:txBody>
      </p:sp>
    </p:spTree>
    <p:extLst>
      <p:ext uri="{BB962C8B-B14F-4D97-AF65-F5344CB8AC3E}">
        <p14:creationId xmlns:p14="http://schemas.microsoft.com/office/powerpoint/2010/main" val="253309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3</a:t>
            </a:fld>
            <a:endParaRPr lang="en-US" altLang="en-US"/>
          </a:p>
        </p:txBody>
      </p:sp>
    </p:spTree>
    <p:extLst>
      <p:ext uri="{BB962C8B-B14F-4D97-AF65-F5344CB8AC3E}">
        <p14:creationId xmlns:p14="http://schemas.microsoft.com/office/powerpoint/2010/main" val="1174123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solidFill>
                  <a:prstClr val="black"/>
                </a:solidFill>
              </a:rPr>
              <a:pPr/>
              <a:t>4</a:t>
            </a:fld>
            <a:endParaRPr lang="en-US" altLang="en-US">
              <a:solidFill>
                <a:prstClr val="black"/>
              </a:solidFill>
            </a:endParaRPr>
          </a:p>
        </p:txBody>
      </p:sp>
    </p:spTree>
    <p:extLst>
      <p:ext uri="{BB962C8B-B14F-4D97-AF65-F5344CB8AC3E}">
        <p14:creationId xmlns:p14="http://schemas.microsoft.com/office/powerpoint/2010/main" val="10113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5</a:t>
            </a:fld>
            <a:endParaRPr lang="en-US" altLang="en-US"/>
          </a:p>
        </p:txBody>
      </p:sp>
    </p:spTree>
    <p:extLst>
      <p:ext uri="{BB962C8B-B14F-4D97-AF65-F5344CB8AC3E}">
        <p14:creationId xmlns:p14="http://schemas.microsoft.com/office/powerpoint/2010/main" val="192890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6</a:t>
            </a:fld>
            <a:endParaRPr lang="en-US" altLang="en-US"/>
          </a:p>
        </p:txBody>
      </p:sp>
    </p:spTree>
    <p:extLst>
      <p:ext uri="{BB962C8B-B14F-4D97-AF65-F5344CB8AC3E}">
        <p14:creationId xmlns:p14="http://schemas.microsoft.com/office/powerpoint/2010/main" val="388396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7</a:t>
            </a:fld>
            <a:endParaRPr lang="en-US" altLang="en-US"/>
          </a:p>
        </p:txBody>
      </p:sp>
    </p:spTree>
    <p:extLst>
      <p:ext uri="{BB962C8B-B14F-4D97-AF65-F5344CB8AC3E}">
        <p14:creationId xmlns:p14="http://schemas.microsoft.com/office/powerpoint/2010/main" val="344477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8</a:t>
            </a:fld>
            <a:endParaRPr lang="en-US" altLang="en-US"/>
          </a:p>
        </p:txBody>
      </p:sp>
    </p:spTree>
    <p:extLst>
      <p:ext uri="{BB962C8B-B14F-4D97-AF65-F5344CB8AC3E}">
        <p14:creationId xmlns:p14="http://schemas.microsoft.com/office/powerpoint/2010/main" val="345681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C0F1D-C075-41C2-8980-80BF6F1CF6DB}" type="slidenum">
              <a:rPr lang="en-US" altLang="en-US" smtClean="0"/>
              <a:pPr/>
              <a:t>9</a:t>
            </a:fld>
            <a:endParaRPr lang="en-US" altLang="en-US"/>
          </a:p>
        </p:txBody>
      </p:sp>
    </p:spTree>
    <p:extLst>
      <p:ext uri="{BB962C8B-B14F-4D97-AF65-F5344CB8AC3E}">
        <p14:creationId xmlns:p14="http://schemas.microsoft.com/office/powerpoint/2010/main" val="256968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0B23225-FDD7-4366-AE25-4640F7E004EE}" type="slidenum">
              <a:rPr lang="en-US" altLang="en-US"/>
              <a:pPr/>
              <a:t>‹#›</a:t>
            </a:fld>
            <a:endParaRPr lang="en-US" altLang="en-US"/>
          </a:p>
        </p:txBody>
      </p:sp>
    </p:spTree>
    <p:extLst>
      <p:ext uri="{BB962C8B-B14F-4D97-AF65-F5344CB8AC3E}">
        <p14:creationId xmlns:p14="http://schemas.microsoft.com/office/powerpoint/2010/main" val="465524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5B8860-AE3C-41B4-9963-7689A12EEF4C}" type="slidenum">
              <a:rPr lang="en-US" altLang="en-US"/>
              <a:pPr/>
              <a:t>‹#›</a:t>
            </a:fld>
            <a:endParaRPr lang="en-US" altLang="en-US"/>
          </a:p>
        </p:txBody>
      </p:sp>
    </p:spTree>
    <p:extLst>
      <p:ext uri="{BB962C8B-B14F-4D97-AF65-F5344CB8AC3E}">
        <p14:creationId xmlns:p14="http://schemas.microsoft.com/office/powerpoint/2010/main" val="1956647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5307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9028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482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6942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8778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0849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7173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6427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0684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74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0B07C78-8F32-40A6-8027-4BBED21BAAD6}" type="slidenum">
              <a:rPr lang="en-US" altLang="en-US"/>
              <a:pPr/>
              <a:t>‹#›</a:t>
            </a:fld>
            <a:endParaRPr lang="en-US" altLang="en-US"/>
          </a:p>
        </p:txBody>
      </p:sp>
    </p:spTree>
    <p:extLst>
      <p:ext uri="{BB962C8B-B14F-4D97-AF65-F5344CB8AC3E}">
        <p14:creationId xmlns:p14="http://schemas.microsoft.com/office/powerpoint/2010/main" val="29211578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3634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8707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7666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2107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53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3621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2166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1221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923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774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0104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9700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746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2247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0196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5777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157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4808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11931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3350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62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7235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5680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3698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1673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642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1823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6227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9652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227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4237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45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1202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966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1060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9148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88656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3880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8045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617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3610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62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559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782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0554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7310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5335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1425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1565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B23225-FDD7-4366-AE25-4640F7E004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2964378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F5DEB4-BBFD-4E0A-8B2F-4E1D2821667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78583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6E2984-F488-48C6-9053-C31AEE75FD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833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CAD13DB-64C8-4768-BAA4-CF257293F2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50134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81A4871-E26A-45A2-B2BF-195E5230C6B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1632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07055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4A47C1F-8E83-49DC-8ADB-E176E3870FA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29536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DC8AEDB-2D57-4D7F-92DF-C6B0531E92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264420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875FCF6-D212-4E23-9E36-8362849D0D4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1870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CB68E6-1926-4F81-88A4-6E5431E4CB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35362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5B8860-AE3C-41B4-9963-7689A12EEF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985385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B07C78-8F32-40A6-8027-4BBED21BAA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9006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344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76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48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3F5DEB4-BBFD-4E0A-8B2F-4E1D28216676}" type="slidenum">
              <a:rPr lang="en-US" altLang="en-US"/>
              <a:pPr/>
              <a:t>‹#›</a:t>
            </a:fld>
            <a:endParaRPr lang="en-US" altLang="en-US"/>
          </a:p>
        </p:txBody>
      </p:sp>
    </p:spTree>
    <p:extLst>
      <p:ext uri="{BB962C8B-B14F-4D97-AF65-F5344CB8AC3E}">
        <p14:creationId xmlns:p14="http://schemas.microsoft.com/office/powerpoint/2010/main" val="3906106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722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757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914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106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702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9924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6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475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014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60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86E2984-F488-48C6-9053-C31AEE75FD38}" type="slidenum">
              <a:rPr lang="en-US" altLang="en-US"/>
              <a:pPr/>
              <a:t>‹#›</a:t>
            </a:fld>
            <a:endParaRPr lang="en-US" altLang="en-US"/>
          </a:p>
        </p:txBody>
      </p:sp>
    </p:spTree>
    <p:extLst>
      <p:ext uri="{BB962C8B-B14F-4D97-AF65-F5344CB8AC3E}">
        <p14:creationId xmlns:p14="http://schemas.microsoft.com/office/powerpoint/2010/main" val="2657647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65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171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821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59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78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12949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0946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02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094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44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CAD13DB-64C8-4768-BAA4-CF257293F2C0}" type="slidenum">
              <a:rPr lang="en-US" altLang="en-US"/>
              <a:pPr/>
              <a:t>‹#›</a:t>
            </a:fld>
            <a:endParaRPr lang="en-US" altLang="en-US"/>
          </a:p>
        </p:txBody>
      </p:sp>
    </p:spTree>
    <p:extLst>
      <p:ext uri="{BB962C8B-B14F-4D97-AF65-F5344CB8AC3E}">
        <p14:creationId xmlns:p14="http://schemas.microsoft.com/office/powerpoint/2010/main" val="26514130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866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737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559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055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462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988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16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262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261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44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81A4871-E26A-45A2-B2BF-195E5230C6B8}" type="slidenum">
              <a:rPr lang="en-US" altLang="en-US"/>
              <a:pPr/>
              <a:t>‹#›</a:t>
            </a:fld>
            <a:endParaRPr lang="en-US" altLang="en-US"/>
          </a:p>
        </p:txBody>
      </p:sp>
    </p:spTree>
    <p:extLst>
      <p:ext uri="{BB962C8B-B14F-4D97-AF65-F5344CB8AC3E}">
        <p14:creationId xmlns:p14="http://schemas.microsoft.com/office/powerpoint/2010/main" val="1001980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102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388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334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9581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92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076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236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6343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483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407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4A47C1F-8E83-49DC-8ADB-E176E3870FA3}" type="slidenum">
              <a:rPr lang="en-US" altLang="en-US"/>
              <a:pPr/>
              <a:t>‹#›</a:t>
            </a:fld>
            <a:endParaRPr lang="en-US" altLang="en-US"/>
          </a:p>
        </p:txBody>
      </p:sp>
    </p:spTree>
    <p:extLst>
      <p:ext uri="{BB962C8B-B14F-4D97-AF65-F5344CB8AC3E}">
        <p14:creationId xmlns:p14="http://schemas.microsoft.com/office/powerpoint/2010/main" val="36798232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2693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016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15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29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3877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761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5773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51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4792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527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DC8AEDB-2D57-4D7F-92DF-C6B0531E92D1}" type="slidenum">
              <a:rPr lang="en-US" altLang="en-US"/>
              <a:pPr/>
              <a:t>‹#›</a:t>
            </a:fld>
            <a:endParaRPr lang="en-US" altLang="en-US"/>
          </a:p>
        </p:txBody>
      </p:sp>
    </p:spTree>
    <p:extLst>
      <p:ext uri="{BB962C8B-B14F-4D97-AF65-F5344CB8AC3E}">
        <p14:creationId xmlns:p14="http://schemas.microsoft.com/office/powerpoint/2010/main" val="19406023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222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22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60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451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9871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9048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0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0D6F0-5AEE-4B37-9BE8-70DE29B543D8}"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952579-59E1-4511-9310-0686C6B2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609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1022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7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875FCF6-D212-4E23-9E36-8362849D0D45}" type="slidenum">
              <a:rPr lang="en-US" altLang="en-US"/>
              <a:pPr/>
              <a:t>‹#›</a:t>
            </a:fld>
            <a:endParaRPr lang="en-US" altLang="en-US"/>
          </a:p>
        </p:txBody>
      </p:sp>
    </p:spTree>
    <p:extLst>
      <p:ext uri="{BB962C8B-B14F-4D97-AF65-F5344CB8AC3E}">
        <p14:creationId xmlns:p14="http://schemas.microsoft.com/office/powerpoint/2010/main" val="3040854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33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3192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1377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4499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2819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1420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7830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8812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1317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75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CCB68E6-1926-4F81-88A4-6E5431E4CBFD}" type="slidenum">
              <a:rPr lang="en-US" altLang="en-US"/>
              <a:pPr/>
              <a:t>‹#›</a:t>
            </a:fld>
            <a:endParaRPr lang="en-US" altLang="en-US"/>
          </a:p>
        </p:txBody>
      </p:sp>
    </p:spTree>
    <p:extLst>
      <p:ext uri="{BB962C8B-B14F-4D97-AF65-F5344CB8AC3E}">
        <p14:creationId xmlns:p14="http://schemas.microsoft.com/office/powerpoint/2010/main" val="7349752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6088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3169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6078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560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3673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178841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4591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8839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5769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E6E5C-CAD6-4933-80F6-8DC68B7A27D6}" type="datetimeFigureOut">
              <a:rPr lang="en-US" smtClean="0">
                <a:solidFill>
                  <a:prstClr val="black">
                    <a:tint val="75000"/>
                  </a:prstClr>
                </a:solidFill>
              </a:rPr>
              <a:pPr/>
              <a:t>10/14/2013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15434B-BCD4-470E-8DA1-D0C8BE12E3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2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DA4575D-E903-41DF-9245-BF305F2AA0D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2E6E5C-CAD6-4933-80F6-8DC68B7A27D6}"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15434B-BCD4-470E-8DA1-D0C8BE12E3D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302758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2E6E5C-CAD6-4933-80F6-8DC68B7A27D6}"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15434B-BCD4-470E-8DA1-D0C8BE12E3D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228063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2E6E5C-CAD6-4933-80F6-8DC68B7A27D6}"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15434B-BCD4-470E-8DA1-D0C8BE12E3D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030783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2E6E5C-CAD6-4933-80F6-8DC68B7A27D6}"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15434B-BCD4-470E-8DA1-D0C8BE12E3D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5939111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2E6E5C-CAD6-4933-80F6-8DC68B7A27D6}"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15434B-BCD4-470E-8DA1-D0C8BE12E3D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297957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DA4575D-E903-41DF-9245-BF305F2AA0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518333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D00D6F0-5AEE-4B37-9BE8-70DE29B543D8}"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1952579-59E1-4511-9310-0686C6B2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0135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D00D6F0-5AEE-4B37-9BE8-70DE29B543D8}"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1952579-59E1-4511-9310-0686C6B2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923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D00D6F0-5AEE-4B37-9BE8-70DE29B543D8}"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1952579-59E1-4511-9310-0686C6B2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93229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D00D6F0-5AEE-4B37-9BE8-70DE29B543D8}"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1952579-59E1-4511-9310-0686C6B2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480149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D00D6F0-5AEE-4B37-9BE8-70DE29B543D8}"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1952579-59E1-4511-9310-0686C6B2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486263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D00D6F0-5AEE-4B37-9BE8-70DE29B543D8}"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1952579-59E1-4511-9310-0686C6B2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83954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2E6E5C-CAD6-4933-80F6-8DC68B7A27D6}"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15434B-BCD4-470E-8DA1-D0C8BE12E3D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352976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32E6E5C-CAD6-4933-80F6-8DC68B7A27D6}" type="datetimeFigureOut">
              <a:rPr lang="en-US" smtClean="0">
                <a:solidFill>
                  <a:prstClr val="black">
                    <a:tint val="75000"/>
                  </a:prstClr>
                </a:solidFill>
                <a:latin typeface="Calibri"/>
              </a:rPr>
              <a:pPr fontAlgn="auto">
                <a:spcBef>
                  <a:spcPts val="0"/>
                </a:spcBef>
                <a:spcAft>
                  <a:spcPts val="0"/>
                </a:spcAft>
              </a:pPr>
              <a:t>10/14/2013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915434B-BCD4-470E-8DA1-D0C8BE12E3D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51689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0.xml"/><Relationship Id="rId1" Type="http://schemas.openxmlformats.org/officeDocument/2006/relationships/slideLayout" Target="../slideLayouts/slideLayout79.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8" Type="http://schemas.openxmlformats.org/officeDocument/2006/relationships/hyperlink" Target="http://www.emeconline.com/" TargetMode="External"/><Relationship Id="rId3" Type="http://schemas.openxmlformats.org/officeDocument/2006/relationships/hyperlink" Target="http://www.iplantcollaborative.org/" TargetMode="External"/><Relationship Id="rId7" Type="http://schemas.openxmlformats.org/officeDocument/2006/relationships/hyperlink" Target="http://www.linkedin.com/pub/catherine-freeman-mpa/27/957/5b8" TargetMode="External"/><Relationship Id="rId12" Type="http://schemas.openxmlformats.org/officeDocument/2006/relationships/hyperlink" Target="mailto:cfreeman@emeconline.com?subject=AEA%202013:%20SHP%20Framework%20Presentation" TargetMode="External"/><Relationship Id="rId2" Type="http://schemas.openxmlformats.org/officeDocument/2006/relationships/notesSlide" Target="../notesSlides/notesSlide28.xml"/><Relationship Id="rId1" Type="http://schemas.openxmlformats.org/officeDocument/2006/relationships/slideLayout" Target="../slideLayouts/slideLayout134.xml"/><Relationship Id="rId6" Type="http://schemas.openxmlformats.org/officeDocument/2006/relationships/hyperlink" Target="http://www.linkedin.com/pub/aruna-lakshmanan/11/6a7/161" TargetMode="External"/><Relationship Id="rId11" Type="http://schemas.openxmlformats.org/officeDocument/2006/relationships/hyperlink" Target="mailto:alakshmanan@emeconline.com?subject=AEA%202013:%20SHP%20Framework%20Presentation" TargetMode="External"/><Relationship Id="rId5" Type="http://schemas.openxmlformats.org/officeDocument/2006/relationships/hyperlink" Target="http://www.linkedin.com/pub/barbara-p-heath/12/ab6/628" TargetMode="External"/><Relationship Id="rId10" Type="http://schemas.openxmlformats.org/officeDocument/2006/relationships/hyperlink" Target="mailto:bheath@emeconline.com?subject=AEA%202013:%20SHP%20Framework%20Presentation" TargetMode="External"/><Relationship Id="rId4" Type="http://schemas.openxmlformats.org/officeDocument/2006/relationships/hyperlink" Target="http://www.linkedin.com/in/courtneyhumphreys" TargetMode="External"/><Relationship Id="rId9" Type="http://schemas.openxmlformats.org/officeDocument/2006/relationships/hyperlink" Target="http://www.linkedin.com/company/east-main-evaluation-&amp;-consulting-llc"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CrisscrossEtching/>
                    </a14:imgEffect>
                    <a14:imgEffect>
                      <a14:sharpenSoften amount="-15000"/>
                    </a14:imgEffect>
                  </a14:imgLayer>
                </a14:imgProps>
              </a:ext>
              <a:ext uri="{28A0092B-C50C-407E-A947-70E740481C1C}">
                <a14:useLocalDpi xmlns:a14="http://schemas.microsoft.com/office/drawing/2010/main" val="0"/>
              </a:ext>
            </a:extLst>
          </a:blip>
          <a:stretch>
            <a:fillRect/>
          </a:stretch>
        </p:blipFill>
        <p:spPr>
          <a:xfrm>
            <a:off x="-457200" y="-3717"/>
            <a:ext cx="4263571" cy="6858000"/>
          </a:xfrm>
          <a:prstGeom prst="rect">
            <a:avLst/>
          </a:prstGeom>
        </p:spPr>
      </p:pic>
      <p:sp>
        <p:nvSpPr>
          <p:cNvPr id="2" name="Title 1"/>
          <p:cNvSpPr>
            <a:spLocks noGrp="1"/>
          </p:cNvSpPr>
          <p:nvPr>
            <p:ph type="ctrTitle"/>
          </p:nvPr>
        </p:nvSpPr>
        <p:spPr>
          <a:xfrm>
            <a:off x="0" y="1161936"/>
            <a:ext cx="8835665" cy="2208585"/>
          </a:xfrm>
        </p:spPr>
        <p:txBody>
          <a:bodyPr>
            <a:normAutofit/>
          </a:bodyPr>
          <a:lstStyle/>
          <a:p>
            <a:r>
              <a:rPr lang="en-US" b="1" dirty="0"/>
              <a:t>The </a:t>
            </a:r>
            <a:r>
              <a:rPr lang="en-US" b="1" dirty="0" smtClean="0"/>
              <a:t>SHP Framework</a:t>
            </a:r>
            <a:r>
              <a:rPr lang="en-US" dirty="0"/>
              <a:t>: A New Framework for the Evaluation of Complex </a:t>
            </a:r>
            <a:r>
              <a:rPr lang="en-US" dirty="0" smtClean="0"/>
              <a:t>Projects</a:t>
            </a:r>
            <a:endParaRPr lang="en-US" dirty="0">
              <a:cs typeface="Arial" panose="020B0604020202020204" pitchFamily="34" charset="0"/>
            </a:endParaRPr>
          </a:p>
        </p:txBody>
      </p:sp>
      <p:sp>
        <p:nvSpPr>
          <p:cNvPr id="3" name="Subtitle 2"/>
          <p:cNvSpPr>
            <a:spLocks noGrp="1"/>
          </p:cNvSpPr>
          <p:nvPr>
            <p:ph type="subTitle" idx="1"/>
          </p:nvPr>
        </p:nvSpPr>
        <p:spPr>
          <a:xfrm>
            <a:off x="488818" y="4114800"/>
            <a:ext cx="8166361" cy="1752600"/>
          </a:xfrm>
        </p:spPr>
        <p:txBody>
          <a:bodyPr>
            <a:normAutofit fontScale="92500" lnSpcReduction="20000"/>
          </a:bodyPr>
          <a:lstStyle/>
          <a:p>
            <a:r>
              <a:rPr lang="en-US" sz="2800" b="1" dirty="0" smtClean="0">
                <a:solidFill>
                  <a:schemeClr val="tx1"/>
                </a:solidFill>
                <a:latin typeface="+mj-lt"/>
                <a:cs typeface="Arial" panose="020B0604020202020204" pitchFamily="34" charset="0"/>
              </a:rPr>
              <a:t>Barbara Heath, Ph.D.</a:t>
            </a:r>
          </a:p>
          <a:p>
            <a:r>
              <a:rPr lang="en-US" sz="2800" b="1" dirty="0" err="1" smtClean="0">
                <a:solidFill>
                  <a:schemeClr val="tx1"/>
                </a:solidFill>
                <a:latin typeface="+mj-lt"/>
                <a:cs typeface="Arial" panose="020B0604020202020204" pitchFamily="34" charset="0"/>
              </a:rPr>
              <a:t>Aruna</a:t>
            </a:r>
            <a:r>
              <a:rPr lang="en-US" sz="2800" b="1" dirty="0" smtClean="0">
                <a:solidFill>
                  <a:schemeClr val="tx1"/>
                </a:solidFill>
                <a:latin typeface="+mj-lt"/>
                <a:cs typeface="Arial" panose="020B0604020202020204" pitchFamily="34" charset="0"/>
              </a:rPr>
              <a:t> </a:t>
            </a:r>
            <a:r>
              <a:rPr lang="en-US" sz="2800" b="1" dirty="0" err="1" smtClean="0">
                <a:solidFill>
                  <a:schemeClr val="tx1"/>
                </a:solidFill>
                <a:latin typeface="+mj-lt"/>
                <a:cs typeface="Arial" panose="020B0604020202020204" pitchFamily="34" charset="0"/>
              </a:rPr>
              <a:t>Lakshmanan</a:t>
            </a:r>
            <a:r>
              <a:rPr lang="en-US" sz="2800" b="1" dirty="0" smtClean="0">
                <a:solidFill>
                  <a:schemeClr val="tx1"/>
                </a:solidFill>
                <a:latin typeface="+mj-lt"/>
                <a:cs typeface="Arial" panose="020B0604020202020204" pitchFamily="34" charset="0"/>
              </a:rPr>
              <a:t>, Ph.D.</a:t>
            </a:r>
          </a:p>
          <a:p>
            <a:r>
              <a:rPr lang="en-US" sz="2800" b="1" dirty="0">
                <a:solidFill>
                  <a:schemeClr val="tx1"/>
                </a:solidFill>
                <a:latin typeface="+mj-lt"/>
                <a:cs typeface="Arial" panose="020B0604020202020204" pitchFamily="34" charset="0"/>
              </a:rPr>
              <a:t>Catherine Freeman, </a:t>
            </a:r>
            <a:r>
              <a:rPr lang="en-US" sz="2800" b="1" dirty="0" smtClean="0">
                <a:solidFill>
                  <a:schemeClr val="tx1"/>
                </a:solidFill>
                <a:latin typeface="+mj-lt"/>
                <a:cs typeface="Arial" panose="020B0604020202020204" pitchFamily="34" charset="0"/>
              </a:rPr>
              <a:t>MPA</a:t>
            </a:r>
          </a:p>
          <a:p>
            <a:r>
              <a:rPr lang="en-US" sz="2800" dirty="0">
                <a:solidFill>
                  <a:schemeClr val="tx1"/>
                </a:solidFill>
                <a:latin typeface="+mj-lt"/>
              </a:rPr>
              <a:t>East Main Evaluation &amp; Consulting, LLC</a:t>
            </a:r>
          </a:p>
          <a:p>
            <a:endParaRPr lang="en-US" sz="2800" b="1" dirty="0">
              <a:solidFill>
                <a:schemeClr val="tx1"/>
              </a:solidFill>
              <a:latin typeface="+mj-lt"/>
              <a:cs typeface="Arial" panose="020B0604020202020204" pitchFamily="34" charset="0"/>
            </a:endParaRPr>
          </a:p>
          <a:p>
            <a:pPr algn="l"/>
            <a:endParaRPr lang="en-US" sz="2400" b="1" dirty="0" smtClean="0">
              <a:solidFill>
                <a:schemeClr val="tx1"/>
              </a:solidFill>
              <a:latin typeface="Palatino Linotype" pitchFamily="18" charset="0"/>
              <a:cs typeface="Helvetica" pitchFamily="34" charset="0"/>
            </a:endParaRPr>
          </a:p>
        </p:txBody>
      </p:sp>
      <p:sp>
        <p:nvSpPr>
          <p:cNvPr id="12" name="Footer Placeholder 11"/>
          <p:cNvSpPr>
            <a:spLocks noGrp="1"/>
          </p:cNvSpPr>
          <p:nvPr>
            <p:ph type="ftr" sz="quarter" idx="11"/>
          </p:nvPr>
        </p:nvSpPr>
        <p:spPr/>
        <p:txBody>
          <a:bodyPr/>
          <a:lstStyle/>
          <a:p>
            <a:r>
              <a:rPr lang="en-US" dirty="0" smtClean="0">
                <a:solidFill>
                  <a:schemeClr val="tx1">
                    <a:lumMod val="75000"/>
                    <a:lumOff val="25000"/>
                  </a:schemeClr>
                </a:solidFill>
              </a:rPr>
              <a:t>AEA 2013 | October 16, 2013 | 6:10pm</a:t>
            </a:r>
            <a:endParaRPr lang="en-US" dirty="0">
              <a:solidFill>
                <a:schemeClr val="tx1">
                  <a:lumMod val="75000"/>
                  <a:lumOff val="25000"/>
                </a:schemeClr>
              </a:solidFill>
            </a:endParaRPr>
          </a:p>
        </p:txBody>
      </p:sp>
    </p:spTree>
    <p:extLst>
      <p:ext uri="{BB962C8B-B14F-4D97-AF65-F5344CB8AC3E}">
        <p14:creationId xmlns:p14="http://schemas.microsoft.com/office/powerpoint/2010/main" val="1719164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908"/>
            <a:ext cx="8229600" cy="944562"/>
          </a:xfrm>
        </p:spPr>
        <p:txBody>
          <a:bodyPr/>
          <a:lstStyle/>
          <a:p>
            <a:r>
              <a:rPr lang="en-US" altLang="en-US" sz="4800" dirty="0" smtClean="0">
                <a:latin typeface="Calibri" panose="020F0502020204030204" pitchFamily="34" charset="0"/>
              </a:rPr>
              <a:t>System Diagrams</a:t>
            </a:r>
            <a:endParaRPr lang="en-US" altLang="en-US" sz="4800" dirty="0">
              <a:latin typeface="Calibri" panose="020F0502020204030204" pitchFamily="34" charset="0"/>
            </a:endParaRPr>
          </a:p>
        </p:txBody>
      </p:sp>
      <p:pic>
        <p:nvPicPr>
          <p:cNvPr id="13318" name="Picture 6" descr="iPlant Systems Graphic_0809_v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48200" y="1219200"/>
            <a:ext cx="3962400" cy="51279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7" descr="iPlant Systems Graphic_0309_v1"/>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rcRect/>
          <a:stretch>
            <a:fillRect/>
          </a:stretch>
        </p:blipFill>
        <p:spPr>
          <a:xfrm>
            <a:off x="525544" y="1543620"/>
            <a:ext cx="3886120" cy="493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4"/>
          <p:cNvSpPr txBox="1">
            <a:spLocks noChangeArrowheads="1"/>
          </p:cNvSpPr>
          <p:nvPr/>
        </p:nvSpPr>
        <p:spPr bwMode="auto">
          <a:xfrm>
            <a:off x="5236029" y="1360264"/>
            <a:ext cx="2971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rPr>
              <a:t>April 2009</a:t>
            </a:r>
          </a:p>
        </p:txBody>
      </p:sp>
      <p:sp>
        <p:nvSpPr>
          <p:cNvPr id="13317" name="Text Box 5"/>
          <p:cNvSpPr txBox="1">
            <a:spLocks noChangeArrowheads="1"/>
          </p:cNvSpPr>
          <p:nvPr/>
        </p:nvSpPr>
        <p:spPr bwMode="auto">
          <a:xfrm>
            <a:off x="1066800" y="1360264"/>
            <a:ext cx="2971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rPr>
              <a:t>January 2009</a:t>
            </a:r>
          </a:p>
        </p:txBody>
      </p:sp>
    </p:spTree>
    <p:extLst>
      <p:ext uri="{BB962C8B-B14F-4D97-AF65-F5344CB8AC3E}">
        <p14:creationId xmlns:p14="http://schemas.microsoft.com/office/powerpoint/2010/main" val="569352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latin typeface="Calibri" panose="020F0502020204030204" pitchFamily="34" charset="0"/>
              </a:rPr>
              <a:t>System Diagram</a:t>
            </a:r>
            <a:endParaRPr lang="en-US" sz="4800" dirty="0">
              <a:latin typeface="Calibri" panose="020F0502020204030204" pitchFamily="34" charset="0"/>
            </a:endParaRPr>
          </a:p>
        </p:txBody>
      </p:sp>
      <p:pic>
        <p:nvPicPr>
          <p:cNvPr id="21506" name="Picture 2" descr="\\psf\Home\BPH Docs\Arizona\Reports\Year 3\iPlant Annual\FInal Diagrams\Systems Charts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295400"/>
            <a:ext cx="6781800" cy="524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039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latin typeface="Calibri" panose="020F0502020204030204" pitchFamily="34" charset="0"/>
              </a:rPr>
              <a:t>System Diagram</a:t>
            </a:r>
            <a:endParaRPr lang="en-US" sz="4800" dirty="0">
              <a:latin typeface="Calibri" panose="020F0502020204030204" pitchFamily="34" charset="0"/>
            </a:endParaRPr>
          </a:p>
        </p:txBody>
      </p:sp>
      <p:pic>
        <p:nvPicPr>
          <p:cNvPr id="22530" name="Picture 2" descr="\\psf\Home\BPH Docs\Arizona\Reports\Year 3\iPlant Annual\FInal Diagrams\Systems Chart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 y="1143000"/>
            <a:ext cx="7543800" cy="55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194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latin typeface="Calibri" panose="020F0502020204030204" pitchFamily="34" charset="0"/>
              </a:rPr>
              <a:t>Systems Analysis Outcome</a:t>
            </a:r>
            <a:endParaRPr lang="en-US" sz="4800" dirty="0">
              <a:latin typeface="Calibri" panose="020F0502020204030204" pitchFamily="34"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447800"/>
            <a:ext cx="8305800" cy="4833319"/>
          </a:xfrm>
          <a:prstGeom prst="rect">
            <a:avLst/>
          </a:prstGeom>
        </p:spPr>
      </p:pic>
    </p:spTree>
    <p:extLst>
      <p:ext uri="{BB962C8B-B14F-4D97-AF65-F5344CB8AC3E}">
        <p14:creationId xmlns:p14="http://schemas.microsoft.com/office/powerpoint/2010/main" val="2174557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492"/>
            <a:ext cx="8229600" cy="868362"/>
          </a:xfrm>
        </p:spPr>
        <p:txBody>
          <a:bodyPr/>
          <a:lstStyle/>
          <a:p>
            <a:r>
              <a:rPr lang="en-US" sz="4800" dirty="0" smtClean="0">
                <a:latin typeface="Calibri" panose="020F0502020204030204" pitchFamily="34" charset="0"/>
              </a:rPr>
              <a:t>Highlights</a:t>
            </a:r>
            <a:endParaRPr lang="en-US" sz="4800" dirty="0">
              <a:latin typeface="Calibri" panose="020F0502020204030204" pitchFamily="34" charset="0"/>
            </a:endParaRPr>
          </a:p>
        </p:txBody>
      </p:sp>
      <p:sp>
        <p:nvSpPr>
          <p:cNvPr id="5" name="TextBox 4"/>
          <p:cNvSpPr txBox="1"/>
          <p:nvPr/>
        </p:nvSpPr>
        <p:spPr>
          <a:xfrm>
            <a:off x="0" y="1143000"/>
            <a:ext cx="9144000" cy="5693866"/>
          </a:xfrm>
          <a:prstGeom prst="rect">
            <a:avLst/>
          </a:prstGeom>
          <a:noFill/>
        </p:spPr>
        <p:txBody>
          <a:bodyPr wrap="square" rtlCol="0">
            <a:spAutoFit/>
          </a:bodyPr>
          <a:lstStyle/>
          <a:p>
            <a:pPr marL="862012" indent="-571500">
              <a:buFont typeface="Arial" panose="020B0604020202020204" pitchFamily="34" charset="0"/>
              <a:buChar char="•"/>
            </a:pPr>
            <a:r>
              <a:rPr lang="en-US" sz="3600" dirty="0" smtClean="0">
                <a:latin typeface="Calibri" panose="020F0502020204030204" pitchFamily="34" charset="0"/>
                <a:cs typeface="Arial" panose="020B0604020202020204" pitchFamily="34" charset="0"/>
              </a:rPr>
              <a:t>Continued </a:t>
            </a:r>
            <a:r>
              <a:rPr lang="en-US" sz="3600" dirty="0">
                <a:latin typeface="Calibri" panose="020F0502020204030204" pitchFamily="34" charset="0"/>
                <a:cs typeface="Arial" panose="020B0604020202020204" pitchFamily="34" charset="0"/>
              </a:rPr>
              <a:t>applying systems methods to </a:t>
            </a:r>
            <a:r>
              <a:rPr lang="en-US" sz="3600" dirty="0" smtClean="0">
                <a:latin typeface="Calibri" panose="020F0502020204030204" pitchFamily="34" charset="0"/>
                <a:cs typeface="Arial" panose="020B0604020202020204" pitchFamily="34" charset="0"/>
              </a:rPr>
              <a:t>iPlant</a:t>
            </a:r>
            <a:endParaRPr lang="en-US" sz="3600" dirty="0">
              <a:latin typeface="Calibri" panose="020F0502020204030204" pitchFamily="34" charset="0"/>
              <a:cs typeface="Arial" panose="020B0604020202020204" pitchFamily="34" charset="0"/>
            </a:endParaRPr>
          </a:p>
          <a:p>
            <a:pPr marL="854075" indent="-571500">
              <a:buFont typeface="Arial" panose="020B0604020202020204" pitchFamily="34" charset="0"/>
              <a:buChar char="•"/>
            </a:pPr>
            <a:r>
              <a:rPr lang="en-US" sz="3600" dirty="0">
                <a:latin typeface="Calibri" panose="020F0502020204030204" pitchFamily="34" charset="0"/>
                <a:cs typeface="Arial" panose="020B0604020202020204" pitchFamily="34" charset="0"/>
              </a:rPr>
              <a:t>G</a:t>
            </a:r>
            <a:r>
              <a:rPr lang="en-US" sz="3600" dirty="0" smtClean="0">
                <a:latin typeface="Calibri" panose="020F0502020204030204" pitchFamily="34" charset="0"/>
                <a:cs typeface="Arial" panose="020B0604020202020204" pitchFamily="34" charset="0"/>
              </a:rPr>
              <a:t>enerated </a:t>
            </a:r>
            <a:r>
              <a:rPr lang="en-US" sz="3600" dirty="0">
                <a:latin typeface="Calibri" panose="020F0502020204030204" pitchFamily="34" charset="0"/>
                <a:cs typeface="Arial" panose="020B0604020202020204" pitchFamily="34" charset="0"/>
              </a:rPr>
              <a:t>a significant amount of data and related </a:t>
            </a:r>
            <a:r>
              <a:rPr lang="en-US" sz="3600" dirty="0" smtClean="0">
                <a:latin typeface="Calibri" panose="020F0502020204030204" pitchFamily="34" charset="0"/>
                <a:cs typeface="Arial" panose="020B0604020202020204" pitchFamily="34" charset="0"/>
              </a:rPr>
              <a:t>analysis</a:t>
            </a:r>
          </a:p>
          <a:p>
            <a:pPr marL="282575"/>
            <a:endParaRPr lang="en-US" sz="3200" dirty="0">
              <a:latin typeface="Calibri" panose="020F0502020204030204" pitchFamily="34" charset="0"/>
              <a:cs typeface="Arial" panose="020B0604020202020204" pitchFamily="34" charset="0"/>
            </a:endParaRPr>
          </a:p>
          <a:p>
            <a:pPr marL="1654175" lvl="2" indent="-457200">
              <a:buFont typeface="Wingdings" panose="05000000000000000000" pitchFamily="2" charset="2"/>
              <a:buChar char="ü"/>
            </a:pPr>
            <a:r>
              <a:rPr lang="en-US" sz="3200" dirty="0">
                <a:latin typeface="Calibri" panose="020F0502020204030204" pitchFamily="34" charset="0"/>
                <a:cs typeface="Arial" panose="020B0604020202020204" pitchFamily="34" charset="0"/>
              </a:rPr>
              <a:t>Selected to present a list of highlights for each quarter of project </a:t>
            </a:r>
            <a:r>
              <a:rPr lang="en-US" sz="3200" dirty="0" smtClean="0">
                <a:latin typeface="Calibri" panose="020F0502020204030204" pitchFamily="34" charset="0"/>
                <a:cs typeface="Arial" panose="020B0604020202020204" pitchFamily="34" charset="0"/>
              </a:rPr>
              <a:t>implementation</a:t>
            </a:r>
          </a:p>
          <a:p>
            <a:pPr marL="1482725" lvl="2" indent="-285750">
              <a:buFont typeface="Wingdings" pitchFamily="2" charset="2"/>
              <a:buChar char="§"/>
            </a:pPr>
            <a:endParaRPr lang="en-US" sz="2800" dirty="0">
              <a:latin typeface="Calibri" panose="020F0502020204030204" pitchFamily="34" charset="0"/>
              <a:cs typeface="Arial" panose="020B0604020202020204" pitchFamily="34" charset="0"/>
            </a:endParaRPr>
          </a:p>
          <a:p>
            <a:pPr marL="1654175" lvl="2" indent="-457200">
              <a:buFont typeface="Wingdings" panose="05000000000000000000" pitchFamily="2" charset="2"/>
              <a:buChar char="ü"/>
            </a:pPr>
            <a:r>
              <a:rPr lang="en-US" sz="3200" dirty="0">
                <a:latin typeface="Calibri" panose="020F0502020204030204" pitchFamily="34" charset="0"/>
                <a:cs typeface="Arial" panose="020B0604020202020204" pitchFamily="34" charset="0"/>
              </a:rPr>
              <a:t>F</a:t>
            </a:r>
            <a:r>
              <a:rPr lang="en-US" sz="3200" dirty="0" smtClean="0">
                <a:latin typeface="Calibri" panose="020F0502020204030204" pitchFamily="34" charset="0"/>
                <a:cs typeface="Arial" panose="020B0604020202020204" pitchFamily="34" charset="0"/>
              </a:rPr>
              <a:t>urther </a:t>
            </a:r>
            <a:r>
              <a:rPr lang="en-US" sz="3200" dirty="0">
                <a:latin typeface="Calibri" panose="020F0502020204030204" pitchFamily="34" charset="0"/>
                <a:cs typeface="Arial" panose="020B0604020202020204" pitchFamily="34" charset="0"/>
              </a:rPr>
              <a:t>identified highlights as </a:t>
            </a:r>
            <a:r>
              <a:rPr lang="en-US" sz="3200" i="1" dirty="0" smtClean="0">
                <a:latin typeface="Calibri" panose="020F0502020204030204" pitchFamily="34" charset="0"/>
                <a:cs typeface="Arial" panose="020B0604020202020204" pitchFamily="34" charset="0"/>
              </a:rPr>
              <a:t>deliberate</a:t>
            </a:r>
            <a:r>
              <a:rPr lang="en-US" sz="3200" dirty="0" smtClean="0">
                <a:latin typeface="Calibri" panose="020F0502020204030204" pitchFamily="34" charset="0"/>
                <a:cs typeface="Arial" panose="020B0604020202020204" pitchFamily="34" charset="0"/>
              </a:rPr>
              <a:t> </a:t>
            </a:r>
            <a:r>
              <a:rPr lang="en-US" sz="3200" i="1" dirty="0" smtClean="0">
                <a:latin typeface="Calibri" panose="020F0502020204030204" pitchFamily="34" charset="0"/>
                <a:cs typeface="Arial" panose="020B0604020202020204" pitchFamily="34" charset="0"/>
              </a:rPr>
              <a:t>events </a:t>
            </a:r>
            <a:r>
              <a:rPr lang="en-US" sz="3200" dirty="0" smtClean="0">
                <a:latin typeface="Calibri" panose="020F0502020204030204" pitchFamily="34" charset="0"/>
                <a:cs typeface="Arial" panose="020B0604020202020204" pitchFamily="34" charset="0"/>
              </a:rPr>
              <a:t>and </a:t>
            </a:r>
            <a:r>
              <a:rPr lang="en-US" sz="3200" i="1" dirty="0" smtClean="0">
                <a:latin typeface="Calibri" panose="020F0502020204030204" pitchFamily="34" charset="0"/>
                <a:cs typeface="Arial" panose="020B0604020202020204" pitchFamily="34" charset="0"/>
              </a:rPr>
              <a:t>emergent ideas</a:t>
            </a:r>
            <a:endParaRPr lang="en-US" sz="3200" dirty="0">
              <a:latin typeface="Calibri" panose="020F0502020204030204" pitchFamily="34" charset="0"/>
              <a:cs typeface="Arial" panose="020B0604020202020204" pitchFamily="34" charset="0"/>
            </a:endParaRPr>
          </a:p>
          <a:p>
            <a:endParaRPr lang="en-US" sz="3200" dirty="0"/>
          </a:p>
        </p:txBody>
      </p:sp>
    </p:spTree>
    <p:extLst>
      <p:ext uri="{BB962C8B-B14F-4D97-AF65-F5344CB8AC3E}">
        <p14:creationId xmlns:p14="http://schemas.microsoft.com/office/powerpoint/2010/main" val="1563920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7353040"/>
              </p:ext>
            </p:extLst>
          </p:nvPr>
        </p:nvGraphicFramePr>
        <p:xfrm>
          <a:off x="152400" y="990600"/>
          <a:ext cx="8839200" cy="5638800"/>
        </p:xfrm>
        <a:graphic>
          <a:graphicData uri="http://schemas.openxmlformats.org/drawingml/2006/table">
            <a:tbl>
              <a:tblPr firstRow="1" firstCol="1" bandRow="1">
                <a:tableStyleId>{EB344D84-9AFB-497E-A393-DC336BA19D2E}</a:tableStyleId>
              </a:tblPr>
              <a:tblGrid>
                <a:gridCol w="691764"/>
                <a:gridCol w="3766268"/>
                <a:gridCol w="4381168"/>
              </a:tblGrid>
              <a:tr h="372194">
                <a:tc>
                  <a:txBody>
                    <a:bodyPr/>
                    <a:lstStyle/>
                    <a:p>
                      <a:pPr marL="0" marR="0" algn="ctr">
                        <a:lnSpc>
                          <a:spcPct val="115000"/>
                        </a:lnSpc>
                        <a:spcBef>
                          <a:spcPts val="0"/>
                        </a:spcBef>
                        <a:spcAft>
                          <a:spcPts val="0"/>
                        </a:spcAft>
                      </a:pPr>
                      <a:r>
                        <a:rPr lang="en-US" sz="1400" dirty="0" smtClean="0">
                          <a:effectLst/>
                          <a:latin typeface="Arial" panose="020B0604020202020204" pitchFamily="34" charset="0"/>
                          <a:cs typeface="Arial" panose="020B0604020202020204" pitchFamily="34" charset="0"/>
                        </a:rPr>
                        <a:t>Q:Y</a:t>
                      </a:r>
                      <a:endParaRPr lang="en-US" sz="14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effectLst/>
                          <a:latin typeface="Arial" panose="020B0604020202020204" pitchFamily="34" charset="0"/>
                          <a:cs typeface="Arial" panose="020B0604020202020204" pitchFamily="34" charset="0"/>
                        </a:rPr>
                        <a:t>Deliberate</a:t>
                      </a:r>
                      <a:r>
                        <a:rPr lang="en-US" sz="1400" baseline="0" dirty="0" smtClean="0">
                          <a:effectLst/>
                          <a:latin typeface="Arial" panose="020B0604020202020204" pitchFamily="34" charset="0"/>
                          <a:cs typeface="Arial" panose="020B0604020202020204" pitchFamily="34" charset="0"/>
                        </a:rPr>
                        <a:t> Events/Activities</a:t>
                      </a:r>
                      <a:endParaRPr lang="en-US" sz="14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Emergent Ideas</a:t>
                      </a:r>
                      <a:endParaRPr lang="en-US" sz="14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7207">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Q1:09</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GCT Selected </a:t>
                      </a:r>
                    </a:p>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BOD Meeting to review GCPs </a:t>
                      </a:r>
                    </a:p>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Recommendations</a:t>
                      </a:r>
                      <a:r>
                        <a:rPr lang="en-US" sz="1200" b="1" baseline="0" dirty="0" smtClean="0">
                          <a:effectLst/>
                          <a:latin typeface="Arial" panose="020B0604020202020204" pitchFamily="34" charset="0"/>
                          <a:cs typeface="Arial" panose="020B0604020202020204" pitchFamily="34" charset="0"/>
                        </a:rPr>
                        <a:t> for GC engagement </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Leaflet launched </a:t>
                      </a:r>
                      <a:endParaRPr lang="en-US" sz="12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Arial" panose="020B0604020202020204" pitchFamily="34" charset="0"/>
                          <a:cs typeface="Arial" panose="020B0604020202020204" pitchFamily="34" charset="0"/>
                        </a:rPr>
                        <a:t> </a:t>
                      </a:r>
                      <a:endParaRPr lang="en-US" sz="12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9575">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Q2:09</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NSF Retreat</a:t>
                      </a:r>
                    </a:p>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Management structure reorganization: SOT, FAT, CA Advisory</a:t>
                      </a:r>
                    </a:p>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Genomics in Education</a:t>
                      </a:r>
                      <a:r>
                        <a:rPr lang="en-US" sz="1200" b="1" baseline="0" dirty="0" smtClean="0">
                          <a:effectLst/>
                          <a:latin typeface="Arial" panose="020B0604020202020204" pitchFamily="34" charset="0"/>
                          <a:cs typeface="Arial" panose="020B0604020202020204" pitchFamily="34" charset="0"/>
                        </a:rPr>
                        <a:t> Workshop </a:t>
                      </a:r>
                    </a:p>
                    <a:p>
                      <a:pPr marL="171450" marR="0" indent="-171450">
                        <a:lnSpc>
                          <a:spcPct val="115000"/>
                        </a:lnSpc>
                        <a:spcBef>
                          <a:spcPts val="0"/>
                        </a:spcBef>
                        <a:spcAft>
                          <a:spcPts val="0"/>
                        </a:spcAft>
                        <a:buFont typeface="Arial" panose="020B0604020202020204" pitchFamily="34" charset="0"/>
                        <a:buChar char="•"/>
                      </a:pPr>
                      <a:r>
                        <a:rPr lang="en-US" sz="1200" b="1" baseline="0" dirty="0" err="1" smtClean="0">
                          <a:effectLst/>
                          <a:latin typeface="Arial" panose="020B0604020202020204" pitchFamily="34" charset="0"/>
                          <a:cs typeface="Arial" panose="020B0604020202020204" pitchFamily="34" charset="0"/>
                        </a:rPr>
                        <a:t>iPToL</a:t>
                      </a:r>
                      <a:r>
                        <a:rPr lang="en-US" sz="1200" b="1" baseline="0" dirty="0" smtClean="0">
                          <a:effectLst/>
                          <a:latin typeface="Arial" panose="020B0604020202020204" pitchFamily="34" charset="0"/>
                          <a:cs typeface="Arial" panose="020B0604020202020204" pitchFamily="34" charset="0"/>
                        </a:rPr>
                        <a:t> kickoff meeting – 6 groups formed</a:t>
                      </a:r>
                      <a:endParaRPr lang="en-US" sz="12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Shift from consensus-based</a:t>
                      </a:r>
                      <a:r>
                        <a:rPr lang="en-US" sz="1200" b="1" baseline="0" dirty="0" smtClean="0">
                          <a:effectLst/>
                          <a:latin typeface="Arial" panose="020B0604020202020204" pitchFamily="34" charset="0"/>
                          <a:cs typeface="Arial" panose="020B0604020202020204" pitchFamily="34" charset="0"/>
                        </a:rPr>
                        <a:t> management to team-based management</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Engagement Team and Steering Committee concepts</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Compensation avenues for GCTs</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DNA Subway discussion initiated</a:t>
                      </a:r>
                      <a:endParaRPr lang="en-US" sz="12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1160">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Q3:09</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iPG2P kickoff meeting-5 groups formed</a:t>
                      </a:r>
                    </a:p>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CI Team meeting</a:t>
                      </a:r>
                      <a:r>
                        <a:rPr lang="en-US" sz="1200" b="1" baseline="0" dirty="0" smtClean="0">
                          <a:effectLst/>
                          <a:latin typeface="Arial" panose="020B0604020202020204" pitchFamily="34" charset="0"/>
                          <a:cs typeface="Arial" panose="020B0604020202020204" pitchFamily="34" charset="0"/>
                        </a:rPr>
                        <a:t> at TACC</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New Board Members inducted</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Board Chair change</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solidFill>
                            <a:schemeClr val="tx1"/>
                          </a:solidFill>
                          <a:effectLst/>
                          <a:latin typeface="Arial" panose="020B0604020202020204" pitchFamily="34" charset="0"/>
                          <a:cs typeface="Arial" panose="020B0604020202020204" pitchFamily="34" charset="0"/>
                        </a:rPr>
                        <a:t>EOT Advisory Meeting in Chicago</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Website redesign </a:t>
                      </a:r>
                      <a:endParaRPr lang="en-US" sz="12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err="1" smtClean="0">
                          <a:effectLst/>
                          <a:latin typeface="Arial" panose="020B0604020202020204" pitchFamily="34" charset="0"/>
                          <a:cs typeface="Arial" panose="020B0604020202020204" pitchFamily="34" charset="0"/>
                        </a:rPr>
                        <a:t>Stanzione</a:t>
                      </a:r>
                      <a:r>
                        <a:rPr lang="en-US" sz="1200" b="1" dirty="0" smtClean="0">
                          <a:effectLst/>
                          <a:latin typeface="Arial" panose="020B0604020202020204" pitchFamily="34" charset="0"/>
                          <a:cs typeface="Arial" panose="020B0604020202020204" pitchFamily="34" charset="0"/>
                        </a:rPr>
                        <a:t> to TACC – leverage human and computing capital at TACC</a:t>
                      </a:r>
                    </a:p>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Shift from management</a:t>
                      </a:r>
                      <a:r>
                        <a:rPr lang="en-US" sz="1200" b="1" baseline="0" dirty="0" smtClean="0">
                          <a:effectLst/>
                          <a:latin typeface="Arial" panose="020B0604020202020204" pitchFamily="34" charset="0"/>
                          <a:cs typeface="Arial" panose="020B0604020202020204" pitchFamily="34" charset="0"/>
                        </a:rPr>
                        <a:t> </a:t>
                      </a:r>
                      <a:r>
                        <a:rPr lang="en-US" sz="1200" b="1" dirty="0" smtClean="0">
                          <a:effectLst/>
                          <a:latin typeface="Arial" panose="020B0604020202020204" pitchFamily="34" charset="0"/>
                          <a:cs typeface="Arial" panose="020B0604020202020204" pitchFamily="34" charset="0"/>
                        </a:rPr>
                        <a:t>focus to implementation focus</a:t>
                      </a:r>
                    </a:p>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Tech talks begin</a:t>
                      </a:r>
                      <a:endParaRPr lang="en-US" sz="12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8664">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Q4:09</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a:effectLst/>
                          <a:latin typeface="Arial" panose="020B0604020202020204" pitchFamily="34" charset="0"/>
                          <a:cs typeface="Arial" panose="020B0604020202020204" pitchFamily="34" charset="0"/>
                        </a:rPr>
                        <a:t>S</a:t>
                      </a:r>
                      <a:r>
                        <a:rPr lang="en-US" sz="1200" b="1" dirty="0" smtClean="0">
                          <a:effectLst/>
                          <a:latin typeface="Arial" panose="020B0604020202020204" pitchFamily="34" charset="0"/>
                          <a:cs typeface="Arial" panose="020B0604020202020204" pitchFamily="34" charset="0"/>
                        </a:rPr>
                        <a:t>OT kickoff meeting </a:t>
                      </a:r>
                    </a:p>
                    <a:p>
                      <a:pPr marL="171450" marR="0" indent="-171450">
                        <a:lnSpc>
                          <a:spcPct val="115000"/>
                        </a:lnSpc>
                        <a:spcBef>
                          <a:spcPts val="0"/>
                        </a:spcBef>
                        <a:spcAft>
                          <a:spcPts val="0"/>
                        </a:spcAft>
                        <a:buFont typeface="Arial" panose="020B0604020202020204" pitchFamily="34" charset="0"/>
                        <a:buChar char="•"/>
                      </a:pPr>
                      <a:r>
                        <a:rPr lang="en-US" sz="1200" b="1" dirty="0" err="1" smtClean="0">
                          <a:effectLst/>
                          <a:latin typeface="Arial" panose="020B0604020202020204" pitchFamily="34" charset="0"/>
                          <a:cs typeface="Arial" panose="020B0604020202020204" pitchFamily="34" charset="0"/>
                        </a:rPr>
                        <a:t>iPlant</a:t>
                      </a:r>
                      <a:r>
                        <a:rPr lang="en-US" sz="1200" b="1" dirty="0" smtClean="0">
                          <a:effectLst/>
                          <a:latin typeface="Arial" panose="020B0604020202020204" pitchFamily="34" charset="0"/>
                          <a:cs typeface="Arial" panose="020B0604020202020204" pitchFamily="34" charset="0"/>
                        </a:rPr>
                        <a:t>/</a:t>
                      </a:r>
                      <a:r>
                        <a:rPr lang="en-US" sz="1200" b="1" dirty="0" err="1" smtClean="0">
                          <a:effectLst/>
                          <a:latin typeface="Arial" panose="020B0604020202020204" pitchFamily="34" charset="0"/>
                          <a:cs typeface="Arial" panose="020B0604020202020204" pitchFamily="34" charset="0"/>
                        </a:rPr>
                        <a:t>NESCent</a:t>
                      </a:r>
                      <a:r>
                        <a:rPr lang="en-US" sz="1200" b="1" baseline="0" dirty="0" smtClean="0">
                          <a:effectLst/>
                          <a:latin typeface="Arial" panose="020B0604020202020204" pitchFamily="34" charset="0"/>
                          <a:cs typeface="Arial" panose="020B0604020202020204" pitchFamily="34" charset="0"/>
                        </a:rPr>
                        <a:t> joint meeting </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VA Mutual Understanding Meeting  </a:t>
                      </a:r>
                      <a:endParaRPr lang="en-US" sz="12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smtClean="0">
                          <a:effectLst/>
                          <a:latin typeface="Arial" panose="020B0604020202020204" pitchFamily="34" charset="0"/>
                          <a:cs typeface="Arial" panose="020B0604020202020204" pitchFamily="34" charset="0"/>
                        </a:rPr>
                        <a:t>PI</a:t>
                      </a:r>
                      <a:r>
                        <a:rPr lang="en-US" sz="1200" b="1" baseline="0" dirty="0" smtClean="0">
                          <a:effectLst/>
                          <a:latin typeface="Arial" panose="020B0604020202020204" pitchFamily="34" charset="0"/>
                          <a:cs typeface="Arial" panose="020B0604020202020204" pitchFamily="34" charset="0"/>
                        </a:rPr>
                        <a:t> resigns</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My-Plant</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Workflows integrating data constructed via web-based services</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1KP Consortium</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effectLst/>
                          <a:latin typeface="Arial" panose="020B0604020202020204" pitchFamily="34" charset="0"/>
                          <a:cs typeface="Arial" panose="020B0604020202020204" pitchFamily="34" charset="0"/>
                        </a:rPr>
                        <a:t>Atmosphere discussion initiated</a:t>
                      </a:r>
                      <a:endParaRPr lang="en-US" sz="12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2"/>
          <p:cNvSpPr>
            <a:spLocks noGrp="1"/>
          </p:cNvSpPr>
          <p:nvPr>
            <p:ph type="title"/>
          </p:nvPr>
        </p:nvSpPr>
        <p:spPr>
          <a:xfrm>
            <a:off x="457200" y="16042"/>
            <a:ext cx="8229600" cy="898358"/>
          </a:xfrm>
        </p:spPr>
        <p:txBody>
          <a:bodyPr>
            <a:normAutofit/>
          </a:bodyPr>
          <a:lstStyle/>
          <a:p>
            <a:r>
              <a:rPr lang="en-US" sz="4800" dirty="0" smtClean="0"/>
              <a:t>Highlights Excerpt, 2009</a:t>
            </a:r>
            <a:endParaRPr lang="en-US" sz="4800" dirty="0"/>
          </a:p>
        </p:txBody>
      </p:sp>
      <p:sp>
        <p:nvSpPr>
          <p:cNvPr id="4" name="Oval 3"/>
          <p:cNvSpPr/>
          <p:nvPr/>
        </p:nvSpPr>
        <p:spPr>
          <a:xfrm>
            <a:off x="685800" y="4646579"/>
            <a:ext cx="3124200" cy="2286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19600" y="4653875"/>
            <a:ext cx="2250332" cy="22130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514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4800" dirty="0" smtClean="0"/>
              <a:t>Patterns Recognized, 2009</a:t>
            </a:r>
            <a:endParaRPr lang="en-US" sz="4800" dirty="0"/>
          </a:p>
        </p:txBody>
      </p:sp>
      <p:graphicFrame>
        <p:nvGraphicFramePr>
          <p:cNvPr id="5" name="Table 4"/>
          <p:cNvGraphicFramePr>
            <a:graphicFrameLocks noGrp="1"/>
          </p:cNvGraphicFramePr>
          <p:nvPr>
            <p:extLst>
              <p:ext uri="{D42A27DB-BD31-4B8C-83A1-F6EECF244321}">
                <p14:modId xmlns:p14="http://schemas.microsoft.com/office/powerpoint/2010/main" val="3428547374"/>
              </p:ext>
            </p:extLst>
          </p:nvPr>
        </p:nvGraphicFramePr>
        <p:xfrm>
          <a:off x="76200" y="838200"/>
          <a:ext cx="8991599" cy="5867400"/>
        </p:xfrm>
        <a:graphic>
          <a:graphicData uri="http://schemas.openxmlformats.org/drawingml/2006/table">
            <a:tbl>
              <a:tblPr firstRow="1" firstCol="1" bandRow="1">
                <a:tableStyleId>{EB344D84-9AFB-497E-A393-DC336BA19D2E}</a:tableStyleId>
              </a:tblPr>
              <a:tblGrid>
                <a:gridCol w="685800"/>
                <a:gridCol w="2514600"/>
                <a:gridCol w="2743200"/>
                <a:gridCol w="3047999"/>
              </a:tblGrid>
              <a:tr h="469814">
                <a:tc rowSpan="2">
                  <a:txBody>
                    <a:bodyPr/>
                    <a:lstStyle/>
                    <a:p>
                      <a:pPr marL="0" marR="0" algn="ctr">
                        <a:lnSpc>
                          <a:spcPct val="115000"/>
                        </a:lnSpc>
                        <a:spcBef>
                          <a:spcPts val="0"/>
                        </a:spcBef>
                        <a:spcAft>
                          <a:spcPts val="0"/>
                        </a:spcAft>
                      </a:pPr>
                      <a:r>
                        <a:rPr lang="en-US" sz="1400" dirty="0" smtClean="0">
                          <a:effectLst/>
                          <a:latin typeface="Arial" panose="020B0604020202020204" pitchFamily="34" charset="0"/>
                          <a:cs typeface="Arial" panose="020B0604020202020204" pitchFamily="34" charset="0"/>
                        </a:rPr>
                        <a:t>Q:Y</a:t>
                      </a:r>
                      <a:endParaRPr lang="en-US" sz="14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effectLst/>
                          <a:latin typeface="Arial" panose="020B0604020202020204" pitchFamily="34" charset="0"/>
                          <a:cs typeface="Arial" panose="020B0604020202020204" pitchFamily="34" charset="0"/>
                        </a:rPr>
                        <a:t>Deliberate Events/Activities</a:t>
                      </a:r>
                      <a:endParaRPr lang="en-US" sz="1400" b="1" dirty="0" smtClean="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400" dirty="0">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954">
                <a:tc vMerge="1">
                  <a:txBody>
                    <a:bodyPr/>
                    <a:lstStyle/>
                    <a:p>
                      <a:pPr marL="0" marR="0" algn="ctr">
                        <a:lnSpc>
                          <a:spcPct val="115000"/>
                        </a:lnSpc>
                        <a:spcBef>
                          <a:spcPts val="0"/>
                        </a:spcBef>
                        <a:spcAft>
                          <a:spcPts val="0"/>
                        </a:spcAft>
                      </a:pPr>
                      <a:endParaRPr lang="en-US" sz="1400" b="1"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7030A0"/>
                          </a:solidFill>
                          <a:latin typeface="Arial" panose="020B0604020202020204" pitchFamily="34" charset="0"/>
                          <a:cs typeface="Arial" panose="020B0604020202020204" pitchFamily="34" charset="0"/>
                        </a:rPr>
                        <a:t>Community</a:t>
                      </a:r>
                      <a:endParaRPr lang="en-US" sz="1400" dirty="0">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0070C0"/>
                          </a:solidFill>
                          <a:latin typeface="Arial" panose="020B0604020202020204" pitchFamily="34" charset="0"/>
                          <a:cs typeface="Arial" panose="020B0604020202020204" pitchFamily="34" charset="0"/>
                        </a:rPr>
                        <a:t>Implementation</a:t>
                      </a:r>
                      <a:endParaRPr lang="en-US" sz="1400" dirty="0">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rgbClr val="FF0000"/>
                          </a:solidFill>
                          <a:latin typeface="Arial" panose="020B0604020202020204" pitchFamily="34" charset="0"/>
                          <a:cs typeface="Arial" panose="020B0604020202020204" pitchFamily="34" charset="0"/>
                        </a:rPr>
                        <a:t>Management</a:t>
                      </a:r>
                      <a:endParaRPr lang="en-US" sz="1400" dirty="0">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7235">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Q1:09</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1" baseline="0" dirty="0" smtClean="0">
                          <a:solidFill>
                            <a:srgbClr val="7030A0"/>
                          </a:solidFill>
                          <a:effectLst/>
                          <a:latin typeface="Arial" panose="020B0604020202020204" pitchFamily="34" charset="0"/>
                          <a:cs typeface="Arial" panose="020B0604020202020204" pitchFamily="34" charset="0"/>
                        </a:rPr>
                        <a:t>Leaflet launched </a:t>
                      </a:r>
                      <a:endParaRPr lang="en-US" sz="1200" b="1" dirty="0" smtClean="0">
                        <a:solidFill>
                          <a:srgbClr val="7030A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200" b="1" dirty="0" smtClean="0">
                        <a:solidFill>
                          <a:srgbClr val="0070C0"/>
                        </a:solidFill>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1" dirty="0" smtClean="0">
                          <a:solidFill>
                            <a:srgbClr val="0070C0"/>
                          </a:solidFill>
                          <a:effectLst/>
                          <a:latin typeface="Arial" panose="020B0604020202020204" pitchFamily="34" charset="0"/>
                          <a:cs typeface="Arial" panose="020B0604020202020204" pitchFamily="34" charset="0"/>
                        </a:rPr>
                        <a:t>GCT Selected </a:t>
                      </a:r>
                    </a:p>
                    <a:p>
                      <a:pPr marL="171450" marR="0" indent="-171450">
                        <a:lnSpc>
                          <a:spcPct val="115000"/>
                        </a:lnSpc>
                        <a:spcBef>
                          <a:spcPts val="0"/>
                        </a:spcBef>
                        <a:spcAft>
                          <a:spcPts val="0"/>
                        </a:spcAft>
                        <a:buFont typeface="Arial" panose="020B0604020202020204" pitchFamily="34" charset="0"/>
                        <a:buChar char="•"/>
                      </a:pPr>
                      <a:endParaRPr lang="en-US" sz="1200" b="1"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smtClean="0">
                          <a:solidFill>
                            <a:srgbClr val="FF0000"/>
                          </a:solidFill>
                          <a:effectLst/>
                          <a:latin typeface="Arial" panose="020B0604020202020204" pitchFamily="34" charset="0"/>
                          <a:cs typeface="Arial" panose="020B0604020202020204" pitchFamily="34" charset="0"/>
                        </a:rPr>
                        <a:t>BOD Meeting to review  GCPs </a:t>
                      </a:r>
                    </a:p>
                    <a:p>
                      <a:pPr marL="171450" marR="0" indent="-171450">
                        <a:lnSpc>
                          <a:spcPct val="115000"/>
                        </a:lnSpc>
                        <a:spcBef>
                          <a:spcPts val="0"/>
                        </a:spcBef>
                        <a:spcAft>
                          <a:spcPts val="0"/>
                        </a:spcAft>
                        <a:buFont typeface="Arial" panose="020B0604020202020204" pitchFamily="34" charset="0"/>
                        <a:buChar char="•"/>
                      </a:pPr>
                      <a:r>
                        <a:rPr lang="en-US" sz="1200" b="1" dirty="0" smtClean="0">
                          <a:solidFill>
                            <a:srgbClr val="FF0000"/>
                          </a:solidFill>
                          <a:effectLst/>
                          <a:latin typeface="Arial" panose="020B0604020202020204" pitchFamily="34" charset="0"/>
                          <a:cs typeface="Arial" panose="020B0604020202020204" pitchFamily="34" charset="0"/>
                        </a:rPr>
                        <a:t>Recommendations</a:t>
                      </a:r>
                      <a:r>
                        <a:rPr lang="en-US" sz="1200" b="1" baseline="0" dirty="0" smtClean="0">
                          <a:solidFill>
                            <a:srgbClr val="FF0000"/>
                          </a:solidFill>
                          <a:effectLst/>
                          <a:latin typeface="Arial" panose="020B0604020202020204" pitchFamily="34" charset="0"/>
                          <a:cs typeface="Arial" panose="020B0604020202020204" pitchFamily="34" charset="0"/>
                        </a:rPr>
                        <a:t> for GC engagement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1213">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Q2:09</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1" dirty="0" smtClean="0">
                          <a:solidFill>
                            <a:srgbClr val="7030A0"/>
                          </a:solidFill>
                          <a:effectLst/>
                          <a:latin typeface="Arial" panose="020B0604020202020204" pitchFamily="34" charset="0"/>
                          <a:cs typeface="Arial" panose="020B0604020202020204" pitchFamily="34" charset="0"/>
                        </a:rPr>
                        <a:t>Genomics in Education</a:t>
                      </a:r>
                      <a:r>
                        <a:rPr lang="en-US" sz="1200" b="1" baseline="0" dirty="0" smtClean="0">
                          <a:solidFill>
                            <a:srgbClr val="7030A0"/>
                          </a:solidFill>
                          <a:effectLst/>
                          <a:latin typeface="Arial" panose="020B0604020202020204" pitchFamily="34" charset="0"/>
                          <a:cs typeface="Arial" panose="020B0604020202020204" pitchFamily="34" charset="0"/>
                        </a:rPr>
                        <a:t> Workshop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200" b="1" baseline="0" dirty="0" smtClean="0">
                        <a:solidFill>
                          <a:srgbClr val="0070C0"/>
                        </a:solidFill>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1" baseline="0" dirty="0" err="1" smtClean="0">
                          <a:solidFill>
                            <a:srgbClr val="0070C0"/>
                          </a:solidFill>
                          <a:effectLst/>
                          <a:latin typeface="Arial" panose="020B0604020202020204" pitchFamily="34" charset="0"/>
                          <a:cs typeface="Arial" panose="020B0604020202020204" pitchFamily="34" charset="0"/>
                        </a:rPr>
                        <a:t>iPToL</a:t>
                      </a:r>
                      <a:r>
                        <a:rPr lang="en-US" sz="1200" b="1" baseline="0" dirty="0" smtClean="0">
                          <a:solidFill>
                            <a:srgbClr val="0070C0"/>
                          </a:solidFill>
                          <a:effectLst/>
                          <a:latin typeface="Arial" panose="020B0604020202020204" pitchFamily="34" charset="0"/>
                          <a:cs typeface="Arial" panose="020B0604020202020204" pitchFamily="34" charset="0"/>
                        </a:rPr>
                        <a:t> kickoff meeting – 6 groups formed </a:t>
                      </a:r>
                      <a:r>
                        <a:rPr lang="en-US" sz="1200" b="1" dirty="0" smtClean="0">
                          <a:solidFill>
                            <a:srgbClr val="0070C0"/>
                          </a:solidFill>
                          <a:effectLst/>
                          <a:latin typeface="Arial" panose="020B0604020202020204" pitchFamily="34" charset="0"/>
                          <a:cs typeface="Arial" panose="020B0604020202020204" pitchFamily="34" charset="0"/>
                        </a:rPr>
                        <a:t> </a:t>
                      </a:r>
                      <a:endParaRPr lang="en-US" sz="1200" b="1" dirty="0" smtClean="0">
                        <a:solidFill>
                          <a:srgbClr val="0070C0"/>
                        </a:solidFill>
                        <a:effectLst/>
                        <a:latin typeface="Arial" panose="020B0604020202020204" pitchFamily="34" charset="0"/>
                        <a:ea typeface="Calibri"/>
                        <a:cs typeface="Arial" panose="020B0604020202020204" pitchFamily="34" charset="0"/>
                      </a:endParaRPr>
                    </a:p>
                    <a:p>
                      <a:pPr marL="171450" marR="0" indent="-171450">
                        <a:lnSpc>
                          <a:spcPct val="115000"/>
                        </a:lnSpc>
                        <a:spcBef>
                          <a:spcPts val="0"/>
                        </a:spcBef>
                        <a:spcAft>
                          <a:spcPts val="0"/>
                        </a:spcAft>
                        <a:buFont typeface="Arial" panose="020B0604020202020204" pitchFamily="34" charset="0"/>
                        <a:buChar char="•"/>
                      </a:pPr>
                      <a:endParaRPr lang="en-US" sz="1200" b="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smtClean="0">
                          <a:solidFill>
                            <a:srgbClr val="FF0000"/>
                          </a:solidFill>
                          <a:effectLst/>
                          <a:latin typeface="Arial" panose="020B0604020202020204" pitchFamily="34" charset="0"/>
                          <a:cs typeface="Arial" panose="020B0604020202020204" pitchFamily="34" charset="0"/>
                        </a:rPr>
                        <a:t>NSF Retreat </a:t>
                      </a:r>
                    </a:p>
                    <a:p>
                      <a:pPr marL="171450" marR="0" indent="-171450">
                        <a:lnSpc>
                          <a:spcPct val="115000"/>
                        </a:lnSpc>
                        <a:spcBef>
                          <a:spcPts val="0"/>
                        </a:spcBef>
                        <a:spcAft>
                          <a:spcPts val="0"/>
                        </a:spcAft>
                        <a:buFont typeface="Arial" panose="020B0604020202020204" pitchFamily="34" charset="0"/>
                        <a:buChar char="•"/>
                      </a:pPr>
                      <a:r>
                        <a:rPr lang="en-US" sz="1200" b="1" dirty="0" smtClean="0">
                          <a:solidFill>
                            <a:srgbClr val="FF0000"/>
                          </a:solidFill>
                          <a:effectLst/>
                          <a:latin typeface="Arial" panose="020B0604020202020204" pitchFamily="34" charset="0"/>
                          <a:cs typeface="Arial" panose="020B0604020202020204" pitchFamily="34" charset="0"/>
                        </a:rPr>
                        <a:t>Management structure reorganization: SOT, FAT, CA Advisory </a:t>
                      </a:r>
                    </a:p>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1" baseline="0" dirty="0" err="1" smtClean="0">
                          <a:solidFill>
                            <a:srgbClr val="FF0000"/>
                          </a:solidFill>
                          <a:effectLst/>
                          <a:latin typeface="Arial" panose="020B0604020202020204" pitchFamily="34" charset="0"/>
                          <a:cs typeface="Arial" panose="020B0604020202020204" pitchFamily="34" charset="0"/>
                        </a:rPr>
                        <a:t>iPToL</a:t>
                      </a:r>
                      <a:r>
                        <a:rPr lang="en-US" sz="1200" b="1" baseline="0" dirty="0" smtClean="0">
                          <a:solidFill>
                            <a:srgbClr val="FF0000"/>
                          </a:solidFill>
                          <a:effectLst/>
                          <a:latin typeface="Arial" panose="020B0604020202020204" pitchFamily="34" charset="0"/>
                          <a:cs typeface="Arial" panose="020B0604020202020204" pitchFamily="34" charset="0"/>
                        </a:rPr>
                        <a:t> kickoff meeting – 6 groups formed </a:t>
                      </a:r>
                      <a:r>
                        <a:rPr lang="en-US" sz="1200" b="1" dirty="0" smtClean="0">
                          <a:solidFill>
                            <a:srgbClr val="FF0000"/>
                          </a:solidFill>
                          <a:effectLst/>
                          <a:latin typeface="Arial" panose="020B0604020202020204" pitchFamily="34" charset="0"/>
                          <a:cs typeface="Arial" panose="020B0604020202020204" pitchFamily="34" charset="0"/>
                        </a:rPr>
                        <a:t> </a:t>
                      </a:r>
                      <a:endParaRPr lang="en-US" sz="1200" b="1" dirty="0" smtClean="0">
                        <a:solidFill>
                          <a:srgbClr val="FF000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2304">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Q3:09</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1" baseline="0" dirty="0" smtClean="0">
                          <a:solidFill>
                            <a:srgbClr val="7030A0"/>
                          </a:solidFill>
                          <a:effectLst/>
                          <a:latin typeface="Arial" panose="020B0604020202020204" pitchFamily="34" charset="0"/>
                          <a:cs typeface="Arial" panose="020B0604020202020204" pitchFamily="34" charset="0"/>
                        </a:rPr>
                        <a:t>Website redesign </a:t>
                      </a:r>
                      <a:endParaRPr lang="en-US" sz="1200" b="1" dirty="0" smtClean="0">
                        <a:solidFill>
                          <a:srgbClr val="7030A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lang="en-US" sz="1200" b="1" dirty="0" smtClean="0">
                        <a:solidFill>
                          <a:srgbClr val="0070C0"/>
                        </a:solidFill>
                        <a:effectLst/>
                        <a:latin typeface="Arial" panose="020B0604020202020204" pitchFamily="34" charset="0"/>
                        <a:cs typeface="Arial" panose="020B0604020202020204" pitchFamily="34" charset="0"/>
                      </a:endParaRPr>
                    </a:p>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200" b="1" dirty="0" smtClean="0">
                        <a:solidFill>
                          <a:srgbClr val="0070C0"/>
                        </a:solidFill>
                        <a:effectLst/>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1" dirty="0" smtClean="0">
                          <a:solidFill>
                            <a:srgbClr val="0070C0"/>
                          </a:solidFill>
                          <a:effectLst/>
                          <a:latin typeface="Arial" panose="020B0604020202020204" pitchFamily="34" charset="0"/>
                          <a:cs typeface="Arial" panose="020B0604020202020204" pitchFamily="34" charset="0"/>
                        </a:rPr>
                        <a:t>iPG2P kickoff </a:t>
                      </a:r>
                      <a:r>
                        <a:rPr lang="en-US" sz="1200" b="1" baseline="0" dirty="0" smtClean="0">
                          <a:solidFill>
                            <a:srgbClr val="0070C0"/>
                          </a:solidFill>
                          <a:effectLst/>
                          <a:latin typeface="Arial" panose="020B0604020202020204" pitchFamily="34" charset="0"/>
                          <a:cs typeface="Arial" panose="020B0604020202020204" pitchFamily="34" charset="0"/>
                        </a:rPr>
                        <a:t>meeting –</a:t>
                      </a:r>
                      <a:r>
                        <a:rPr lang="en-US" sz="1200" b="1" dirty="0" smtClean="0">
                          <a:solidFill>
                            <a:srgbClr val="0070C0"/>
                          </a:solidFill>
                          <a:effectLst/>
                          <a:latin typeface="Arial" panose="020B0604020202020204" pitchFamily="34" charset="0"/>
                          <a:cs typeface="Arial" panose="020B0604020202020204" pitchFamily="34" charset="0"/>
                        </a:rPr>
                        <a:t> 5 groups formed </a:t>
                      </a:r>
                    </a:p>
                    <a:p>
                      <a:pPr marL="171450" marR="0" indent="-171450">
                        <a:lnSpc>
                          <a:spcPct val="115000"/>
                        </a:lnSpc>
                        <a:spcBef>
                          <a:spcPts val="0"/>
                        </a:spcBef>
                        <a:spcAft>
                          <a:spcPts val="0"/>
                        </a:spcAft>
                        <a:buFont typeface="Arial" panose="020B0604020202020204" pitchFamily="34" charset="0"/>
                        <a:buChar char="•"/>
                      </a:pPr>
                      <a:endParaRPr lang="en-US" sz="1200" b="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smtClean="0">
                          <a:solidFill>
                            <a:srgbClr val="FF0000"/>
                          </a:solidFill>
                          <a:effectLst/>
                          <a:latin typeface="Arial" panose="020B0604020202020204" pitchFamily="34" charset="0"/>
                          <a:cs typeface="Arial" panose="020B0604020202020204" pitchFamily="34" charset="0"/>
                        </a:rPr>
                        <a:t>iPG2P kickoff meeting – 5 groups formed </a:t>
                      </a:r>
                    </a:p>
                    <a:p>
                      <a:pPr marL="171450" marR="0" indent="-171450">
                        <a:lnSpc>
                          <a:spcPct val="115000"/>
                        </a:lnSpc>
                        <a:spcBef>
                          <a:spcPts val="0"/>
                        </a:spcBef>
                        <a:spcAft>
                          <a:spcPts val="0"/>
                        </a:spcAft>
                        <a:buFont typeface="Arial" panose="020B0604020202020204" pitchFamily="34" charset="0"/>
                        <a:buChar char="•"/>
                      </a:pPr>
                      <a:r>
                        <a:rPr lang="en-US" sz="1200" b="1" dirty="0" smtClean="0">
                          <a:solidFill>
                            <a:srgbClr val="FF0000"/>
                          </a:solidFill>
                          <a:effectLst/>
                          <a:latin typeface="Arial" panose="020B0604020202020204" pitchFamily="34" charset="0"/>
                          <a:cs typeface="Arial" panose="020B0604020202020204" pitchFamily="34" charset="0"/>
                        </a:rPr>
                        <a:t>CI Team meeting</a:t>
                      </a:r>
                      <a:r>
                        <a:rPr lang="en-US" sz="1200" b="1" baseline="0" dirty="0" smtClean="0">
                          <a:solidFill>
                            <a:srgbClr val="FF0000"/>
                          </a:solidFill>
                          <a:effectLst/>
                          <a:latin typeface="Arial" panose="020B0604020202020204" pitchFamily="34" charset="0"/>
                          <a:cs typeface="Arial" panose="020B0604020202020204" pitchFamily="34" charset="0"/>
                        </a:rPr>
                        <a:t> at TACC </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solidFill>
                            <a:srgbClr val="FF0000"/>
                          </a:solidFill>
                          <a:effectLst/>
                          <a:latin typeface="Arial" panose="020B0604020202020204" pitchFamily="34" charset="0"/>
                          <a:cs typeface="Arial" panose="020B0604020202020204" pitchFamily="34" charset="0"/>
                        </a:rPr>
                        <a:t>New Board Members inducted </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solidFill>
                            <a:srgbClr val="FF0000"/>
                          </a:solidFill>
                          <a:effectLst/>
                          <a:latin typeface="Arial" panose="020B0604020202020204" pitchFamily="34" charset="0"/>
                          <a:cs typeface="Arial" panose="020B0604020202020204" pitchFamily="34" charset="0"/>
                        </a:rPr>
                        <a:t>Board Chair change </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solidFill>
                            <a:srgbClr val="FF0000"/>
                          </a:solidFill>
                          <a:effectLst/>
                          <a:latin typeface="Arial" panose="020B0604020202020204" pitchFamily="34" charset="0"/>
                          <a:cs typeface="Arial" panose="020B0604020202020204" pitchFamily="34" charset="0"/>
                        </a:rPr>
                        <a:t>EOT Advisory Meeting in Chicago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3880">
                <a:tc>
                  <a:txBody>
                    <a:bodyPr/>
                    <a:lstStyle/>
                    <a:p>
                      <a:pPr marL="0" marR="0" algn="ctr">
                        <a:lnSpc>
                          <a:spcPct val="115000"/>
                        </a:lnSpc>
                        <a:spcBef>
                          <a:spcPts val="0"/>
                        </a:spcBef>
                        <a:spcAft>
                          <a:spcPts val="0"/>
                        </a:spcAft>
                      </a:pPr>
                      <a:r>
                        <a:rPr lang="en-US" sz="1400" dirty="0">
                          <a:effectLst/>
                          <a:latin typeface="Arial" panose="020B0604020202020204" pitchFamily="34" charset="0"/>
                          <a:cs typeface="Arial" panose="020B0604020202020204" pitchFamily="34" charset="0"/>
                        </a:rPr>
                        <a:t> </a:t>
                      </a:r>
                      <a:r>
                        <a:rPr lang="en-US" sz="1400" dirty="0" smtClean="0">
                          <a:effectLst/>
                          <a:latin typeface="Arial" panose="020B0604020202020204" pitchFamily="34" charset="0"/>
                          <a:cs typeface="Arial" panose="020B0604020202020204" pitchFamily="34" charset="0"/>
                        </a:rPr>
                        <a:t>Q4:09</a:t>
                      </a:r>
                      <a:endParaRPr lang="en-US" sz="1400" dirty="0">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r>
                        <a:rPr lang="en-US" sz="1200" b="1" dirty="0" err="1" smtClean="0">
                          <a:solidFill>
                            <a:srgbClr val="7030A0"/>
                          </a:solidFill>
                          <a:effectLst/>
                          <a:latin typeface="Arial" panose="020B0604020202020204" pitchFamily="34" charset="0"/>
                          <a:cs typeface="Arial" panose="020B0604020202020204" pitchFamily="34" charset="0"/>
                        </a:rPr>
                        <a:t>iPlant</a:t>
                      </a:r>
                      <a:r>
                        <a:rPr lang="en-US" sz="1200" b="1" dirty="0" smtClean="0">
                          <a:solidFill>
                            <a:srgbClr val="7030A0"/>
                          </a:solidFill>
                          <a:effectLst/>
                          <a:latin typeface="Arial" panose="020B0604020202020204" pitchFamily="34" charset="0"/>
                          <a:cs typeface="Arial" panose="020B0604020202020204" pitchFamily="34" charset="0"/>
                        </a:rPr>
                        <a:t>/</a:t>
                      </a:r>
                      <a:r>
                        <a:rPr lang="en-US" sz="1200" b="1" dirty="0" err="1" smtClean="0">
                          <a:solidFill>
                            <a:srgbClr val="7030A0"/>
                          </a:solidFill>
                          <a:effectLst/>
                          <a:latin typeface="Arial" panose="020B0604020202020204" pitchFamily="34" charset="0"/>
                          <a:cs typeface="Arial" panose="020B0604020202020204" pitchFamily="34" charset="0"/>
                        </a:rPr>
                        <a:t>NESCent</a:t>
                      </a:r>
                      <a:r>
                        <a:rPr lang="en-US" sz="1200" b="1" baseline="0" dirty="0" smtClean="0">
                          <a:solidFill>
                            <a:srgbClr val="7030A0"/>
                          </a:solidFill>
                          <a:effectLst/>
                          <a:latin typeface="Arial" panose="020B0604020202020204" pitchFamily="34" charset="0"/>
                          <a:cs typeface="Arial" panose="020B0604020202020204" pitchFamily="34" charset="0"/>
                        </a:rPr>
                        <a:t> joint meeting </a:t>
                      </a:r>
                    </a:p>
                    <a:p>
                      <a:pPr marL="171450" marR="0" indent="-171450">
                        <a:lnSpc>
                          <a:spcPct val="115000"/>
                        </a:lnSpc>
                        <a:spcBef>
                          <a:spcPts val="0"/>
                        </a:spcBef>
                        <a:spcAft>
                          <a:spcPts val="0"/>
                        </a:spcAft>
                        <a:buFont typeface="Arial" panose="020B0604020202020204" pitchFamily="34" charset="0"/>
                        <a:buChar char="•"/>
                      </a:pPr>
                      <a:r>
                        <a:rPr lang="en-US" sz="1200" b="1" baseline="0" dirty="0" smtClean="0">
                          <a:solidFill>
                            <a:srgbClr val="7030A0"/>
                          </a:solidFill>
                          <a:effectLst/>
                          <a:latin typeface="Arial" panose="020B0604020202020204" pitchFamily="34" charset="0"/>
                          <a:cs typeface="Arial" panose="020B0604020202020204" pitchFamily="34" charset="0"/>
                        </a:rPr>
                        <a:t>VA Mutual Understanding Meeting  </a:t>
                      </a:r>
                      <a:endParaRPr lang="en-US" sz="1200" b="1" dirty="0" smtClean="0">
                        <a:solidFill>
                          <a:srgbClr val="7030A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nSpc>
                          <a:spcPct val="115000"/>
                        </a:lnSpc>
                        <a:spcBef>
                          <a:spcPts val="0"/>
                        </a:spcBef>
                        <a:spcAft>
                          <a:spcPts val="0"/>
                        </a:spcAft>
                        <a:buFont typeface="Arial" panose="020B0604020202020204" pitchFamily="34" charset="0"/>
                        <a:buChar char="•"/>
                      </a:pPr>
                      <a:endParaRPr lang="en-US" sz="1200" b="1" dirty="0">
                        <a:solidFill>
                          <a:srgbClr val="7030A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b="1" dirty="0" smtClean="0">
                          <a:solidFill>
                            <a:srgbClr val="FF0000"/>
                          </a:solidFill>
                          <a:effectLst/>
                          <a:latin typeface="Arial" panose="020B0604020202020204" pitchFamily="34" charset="0"/>
                          <a:cs typeface="Arial" panose="020B0604020202020204" pitchFamily="34" charset="0"/>
                        </a:rPr>
                        <a:t>SOT kickoff meeting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4081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31657629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143000" y="4190182"/>
            <a:ext cx="1371600" cy="523220"/>
          </a:xfrm>
          <a:prstGeom prst="rect">
            <a:avLst/>
          </a:prstGeom>
          <a:noFill/>
        </p:spPr>
        <p:txBody>
          <a:bodyPr wrap="square" rtlCol="0">
            <a:spAutoFit/>
          </a:bodyPr>
          <a:lstStyle/>
          <a:p>
            <a:r>
              <a:rPr lang="en-US" sz="1400" b="1" dirty="0" smtClean="0">
                <a:solidFill>
                  <a:srgbClr val="FF0000"/>
                </a:solidFill>
              </a:rPr>
              <a:t>Period of organization</a:t>
            </a:r>
            <a:endParaRPr lang="en-US" sz="1400" b="1" dirty="0">
              <a:solidFill>
                <a:srgbClr val="FF0000"/>
              </a:solidFill>
            </a:endParaRPr>
          </a:p>
        </p:txBody>
      </p:sp>
      <p:sp>
        <p:nvSpPr>
          <p:cNvPr id="6" name="TextBox 5"/>
          <p:cNvSpPr txBox="1"/>
          <p:nvPr/>
        </p:nvSpPr>
        <p:spPr>
          <a:xfrm>
            <a:off x="4876800" y="4190182"/>
            <a:ext cx="1828800" cy="738664"/>
          </a:xfrm>
          <a:prstGeom prst="rect">
            <a:avLst/>
          </a:prstGeom>
          <a:noFill/>
        </p:spPr>
        <p:txBody>
          <a:bodyPr wrap="square" rtlCol="0">
            <a:spAutoFit/>
          </a:bodyPr>
          <a:lstStyle/>
          <a:p>
            <a:r>
              <a:rPr lang="en-US" sz="1400" b="1" dirty="0" smtClean="0">
                <a:solidFill>
                  <a:schemeClr val="accent1"/>
                </a:solidFill>
              </a:rPr>
              <a:t>Heavy tool and application development</a:t>
            </a:r>
            <a:endParaRPr lang="en-US" sz="1400" b="1" dirty="0">
              <a:solidFill>
                <a:schemeClr val="accent1"/>
              </a:solidFill>
            </a:endParaRPr>
          </a:p>
        </p:txBody>
      </p:sp>
      <p:sp>
        <p:nvSpPr>
          <p:cNvPr id="7" name="TextBox 6"/>
          <p:cNvSpPr txBox="1"/>
          <p:nvPr/>
        </p:nvSpPr>
        <p:spPr>
          <a:xfrm>
            <a:off x="4244866" y="1219200"/>
            <a:ext cx="1600200" cy="954107"/>
          </a:xfrm>
          <a:prstGeom prst="rect">
            <a:avLst/>
          </a:prstGeom>
          <a:noFill/>
        </p:spPr>
        <p:txBody>
          <a:bodyPr wrap="square" rtlCol="0">
            <a:spAutoFit/>
          </a:bodyPr>
          <a:lstStyle/>
          <a:p>
            <a:r>
              <a:rPr lang="en-US" sz="1400" b="1" dirty="0" smtClean="0">
                <a:solidFill>
                  <a:schemeClr val="accent4">
                    <a:lumMod val="75000"/>
                  </a:schemeClr>
                </a:solidFill>
              </a:rPr>
              <a:t>Increase in workshops, training and outreach</a:t>
            </a:r>
            <a:endParaRPr lang="en-US" sz="1400" b="1" dirty="0">
              <a:solidFill>
                <a:schemeClr val="accent4">
                  <a:lumMod val="75000"/>
                </a:schemeClr>
              </a:solidFill>
            </a:endParaRPr>
          </a:p>
        </p:txBody>
      </p:sp>
      <p:sp>
        <p:nvSpPr>
          <p:cNvPr id="8" name="TextBox 7"/>
          <p:cNvSpPr txBox="1"/>
          <p:nvPr/>
        </p:nvSpPr>
        <p:spPr>
          <a:xfrm>
            <a:off x="7848600" y="4975012"/>
            <a:ext cx="1295400" cy="523220"/>
          </a:xfrm>
          <a:prstGeom prst="rect">
            <a:avLst/>
          </a:prstGeom>
          <a:noFill/>
        </p:spPr>
        <p:txBody>
          <a:bodyPr wrap="square" rtlCol="0">
            <a:spAutoFit/>
          </a:bodyPr>
          <a:lstStyle/>
          <a:p>
            <a:r>
              <a:rPr lang="en-US" sz="1400" b="1" dirty="0" smtClean="0">
                <a:solidFill>
                  <a:srgbClr val="FF0000"/>
                </a:solidFill>
              </a:rPr>
              <a:t>Renewal period</a:t>
            </a:r>
            <a:endParaRPr lang="en-US" sz="1400" b="1" dirty="0">
              <a:solidFill>
                <a:srgbClr val="FF0000"/>
              </a:solidFill>
            </a:endParaRPr>
          </a:p>
        </p:txBody>
      </p:sp>
    </p:spTree>
    <p:extLst>
      <p:ext uri="{BB962C8B-B14F-4D97-AF65-F5344CB8AC3E}">
        <p14:creationId xmlns:p14="http://schemas.microsoft.com/office/powerpoint/2010/main" val="19644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65362129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876800" y="4038600"/>
            <a:ext cx="1828800" cy="738664"/>
          </a:xfrm>
          <a:prstGeom prst="rect">
            <a:avLst/>
          </a:prstGeom>
          <a:noFill/>
        </p:spPr>
        <p:txBody>
          <a:bodyPr wrap="square" rtlCol="0">
            <a:spAutoFit/>
          </a:bodyPr>
          <a:lstStyle/>
          <a:p>
            <a:r>
              <a:rPr lang="en-US" sz="1400" b="1" dirty="0" smtClean="0">
                <a:solidFill>
                  <a:srgbClr val="00B050"/>
                </a:solidFill>
              </a:rPr>
              <a:t>Rapid tool and application development</a:t>
            </a:r>
            <a:endParaRPr lang="en-US" sz="1400" b="1" dirty="0">
              <a:solidFill>
                <a:srgbClr val="00B050"/>
              </a:solidFill>
            </a:endParaRPr>
          </a:p>
        </p:txBody>
      </p:sp>
      <p:sp>
        <p:nvSpPr>
          <p:cNvPr id="3" name="TextBox 2"/>
          <p:cNvSpPr txBox="1"/>
          <p:nvPr/>
        </p:nvSpPr>
        <p:spPr>
          <a:xfrm>
            <a:off x="7848600" y="5105400"/>
            <a:ext cx="1143000" cy="523220"/>
          </a:xfrm>
          <a:prstGeom prst="rect">
            <a:avLst/>
          </a:prstGeom>
          <a:noFill/>
        </p:spPr>
        <p:txBody>
          <a:bodyPr wrap="square" rtlCol="0">
            <a:spAutoFit/>
          </a:bodyPr>
          <a:lstStyle/>
          <a:p>
            <a:r>
              <a:rPr lang="en-US" sz="1400" b="1" dirty="0" smtClean="0">
                <a:solidFill>
                  <a:srgbClr val="0000FF"/>
                </a:solidFill>
              </a:rPr>
              <a:t>Adoption increasing</a:t>
            </a:r>
            <a:endParaRPr lang="en-US" sz="1400" b="1" dirty="0">
              <a:solidFill>
                <a:srgbClr val="0000FF"/>
              </a:solidFill>
            </a:endParaRPr>
          </a:p>
        </p:txBody>
      </p:sp>
      <p:sp>
        <p:nvSpPr>
          <p:cNvPr id="4" name="TextBox 3"/>
          <p:cNvSpPr txBox="1"/>
          <p:nvPr/>
        </p:nvSpPr>
        <p:spPr>
          <a:xfrm>
            <a:off x="1295400" y="1828800"/>
            <a:ext cx="1905000" cy="307777"/>
          </a:xfrm>
          <a:prstGeom prst="rect">
            <a:avLst/>
          </a:prstGeom>
          <a:noFill/>
        </p:spPr>
        <p:txBody>
          <a:bodyPr wrap="square" rtlCol="0">
            <a:spAutoFit/>
          </a:bodyPr>
          <a:lstStyle/>
          <a:p>
            <a:r>
              <a:rPr lang="en-US" sz="1400" b="1" dirty="0" smtClean="0">
                <a:solidFill>
                  <a:schemeClr val="accent6">
                    <a:lumMod val="75000"/>
                  </a:schemeClr>
                </a:solidFill>
              </a:rPr>
              <a:t>Spread awareness</a:t>
            </a:r>
            <a:endParaRPr lang="en-US" sz="1400" b="1" dirty="0">
              <a:solidFill>
                <a:schemeClr val="accent6">
                  <a:lumMod val="75000"/>
                </a:schemeClr>
              </a:solidFill>
            </a:endParaRPr>
          </a:p>
        </p:txBody>
      </p:sp>
    </p:spTree>
    <p:extLst>
      <p:ext uri="{BB962C8B-B14F-4D97-AF65-F5344CB8AC3E}">
        <p14:creationId xmlns:p14="http://schemas.microsoft.com/office/powerpoint/2010/main" val="192629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sz="4800" dirty="0" smtClean="0"/>
              <a:t>The SHP Framework</a:t>
            </a:r>
            <a:endParaRPr lang="en-US" sz="4800" dirty="0"/>
          </a:p>
        </p:txBody>
      </p:sp>
      <p:grpSp>
        <p:nvGrpSpPr>
          <p:cNvPr id="5" name="Group 4"/>
          <p:cNvGrpSpPr/>
          <p:nvPr/>
        </p:nvGrpSpPr>
        <p:grpSpPr>
          <a:xfrm>
            <a:off x="1527114" y="1800457"/>
            <a:ext cx="6176962" cy="3724275"/>
            <a:chOff x="0" y="0"/>
            <a:chExt cx="4124325" cy="2114550"/>
          </a:xfrm>
        </p:grpSpPr>
        <p:sp>
          <p:nvSpPr>
            <p:cNvPr id="6" name="Text Box 18"/>
            <p:cNvSpPr txBox="1"/>
            <p:nvPr/>
          </p:nvSpPr>
          <p:spPr>
            <a:xfrm>
              <a:off x="276225" y="0"/>
              <a:ext cx="1409700" cy="600075"/>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100">
                  <a:solidFill>
                    <a:srgbClr val="FFFFFF"/>
                  </a:solidFill>
                  <a:effectLst/>
                  <a:ea typeface="Calibri"/>
                  <a:cs typeface="Times New Roman"/>
                </a:rPr>
                <a:t>Systems</a:t>
              </a:r>
              <a:endParaRPr lang="en-US" sz="1100">
                <a:effectLst/>
                <a:ea typeface="Calibri"/>
                <a:cs typeface="Times New Roman"/>
              </a:endParaRPr>
            </a:p>
          </p:txBody>
        </p:sp>
        <p:sp>
          <p:nvSpPr>
            <p:cNvPr id="7" name="Text Box 19"/>
            <p:cNvSpPr txBox="1"/>
            <p:nvPr/>
          </p:nvSpPr>
          <p:spPr>
            <a:xfrm>
              <a:off x="276225" y="1276350"/>
              <a:ext cx="1409700" cy="600075"/>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100">
                  <a:solidFill>
                    <a:srgbClr val="FFFFFF"/>
                  </a:solidFill>
                  <a:effectLst/>
                  <a:ea typeface="Calibri"/>
                  <a:cs typeface="Times New Roman"/>
                </a:rPr>
                <a:t>Highlights</a:t>
              </a:r>
              <a:endParaRPr lang="en-US" sz="1100">
                <a:effectLst/>
                <a:ea typeface="Calibri"/>
                <a:cs typeface="Times New Roman"/>
              </a:endParaRPr>
            </a:p>
          </p:txBody>
        </p:sp>
        <p:sp>
          <p:nvSpPr>
            <p:cNvPr id="8" name="Oval 7"/>
            <p:cNvSpPr/>
            <p:nvPr/>
          </p:nvSpPr>
          <p:spPr>
            <a:xfrm>
              <a:off x="2438400" y="419099"/>
              <a:ext cx="1685925" cy="1000125"/>
            </a:xfrm>
            <a:prstGeom prst="ellipse">
              <a:avLst/>
            </a:prstGeom>
            <a:solidFill>
              <a:schemeClr val="accent3"/>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100" dirty="0">
                  <a:solidFill>
                    <a:srgbClr val="FFFFFF"/>
                  </a:solidFill>
                  <a:effectLst/>
                  <a:ea typeface="Calibri"/>
                  <a:cs typeface="Times New Roman"/>
                </a:rPr>
                <a:t>Patterns of Action</a:t>
              </a:r>
              <a:endParaRPr lang="en-US" sz="2100" dirty="0">
                <a:effectLst/>
                <a:ea typeface="Calibri"/>
                <a:cs typeface="Times New Roman"/>
              </a:endParaRPr>
            </a:p>
          </p:txBody>
        </p:sp>
        <p:sp>
          <p:nvSpPr>
            <p:cNvPr id="9" name="Plus 8"/>
            <p:cNvSpPr/>
            <p:nvPr/>
          </p:nvSpPr>
          <p:spPr>
            <a:xfrm>
              <a:off x="714375" y="732155"/>
              <a:ext cx="447675" cy="428625"/>
            </a:xfrm>
            <a:prstGeom prst="mathPlu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a:off x="1781175" y="800100"/>
              <a:ext cx="571500" cy="284480"/>
            </a:xfrm>
            <a:prstGeom prst="rightArrow">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Connector 10"/>
            <p:cNvCxnSpPr/>
            <p:nvPr/>
          </p:nvCxnSpPr>
          <p:spPr>
            <a:xfrm>
              <a:off x="3267075" y="1504950"/>
              <a:ext cx="9525" cy="6096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0" y="2114550"/>
              <a:ext cx="32766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0" y="971550"/>
              <a:ext cx="0" cy="11430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0" y="971550"/>
              <a:ext cx="27622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5490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492"/>
            <a:ext cx="8229600" cy="868362"/>
          </a:xfrm>
        </p:spPr>
        <p:txBody>
          <a:bodyPr/>
          <a:lstStyle/>
          <a:p>
            <a:r>
              <a:rPr lang="en-US" sz="4800" dirty="0" smtClean="0">
                <a:latin typeface="Calibri" panose="020F0502020204030204" pitchFamily="34" charset="0"/>
              </a:rPr>
              <a:t>Context</a:t>
            </a:r>
            <a:endParaRPr lang="en-US" sz="4800" dirty="0">
              <a:latin typeface="Calibri" panose="020F0502020204030204" pitchFamily="34" charset="0"/>
            </a:endParaRPr>
          </a:p>
        </p:txBody>
      </p:sp>
      <p:sp>
        <p:nvSpPr>
          <p:cNvPr id="5" name="TextBox 4"/>
          <p:cNvSpPr txBox="1"/>
          <p:nvPr/>
        </p:nvSpPr>
        <p:spPr>
          <a:xfrm>
            <a:off x="381000" y="1143000"/>
            <a:ext cx="8763000" cy="5878532"/>
          </a:xfrm>
          <a:prstGeom prst="rect">
            <a:avLst/>
          </a:prstGeom>
          <a:noFill/>
        </p:spPr>
        <p:txBody>
          <a:bodyPr wrap="square" rtlCol="0">
            <a:spAutoFit/>
          </a:bodyPr>
          <a:lstStyle/>
          <a:p>
            <a:pPr marL="862012" indent="-571500">
              <a:buFont typeface="Arial" panose="020B0604020202020204" pitchFamily="34" charset="0"/>
              <a:buChar char="•"/>
            </a:pPr>
            <a:r>
              <a:rPr lang="en-US" sz="3600" dirty="0" smtClean="0">
                <a:solidFill>
                  <a:srgbClr val="000000"/>
                </a:solidFill>
                <a:latin typeface="Calibri" panose="020F0502020204030204" pitchFamily="34" charset="0"/>
                <a:cs typeface="Arial" panose="020B0604020202020204" pitchFamily="34" charset="0"/>
              </a:rPr>
              <a:t>The iPlant Collaborative</a:t>
            </a:r>
          </a:p>
          <a:p>
            <a:pPr marL="1654175" lvl="2" indent="-457200">
              <a:buFont typeface="Wingdings" panose="05000000000000000000" pitchFamily="2" charset="2"/>
              <a:buChar char="ü"/>
            </a:pPr>
            <a:r>
              <a:rPr lang="en-US" sz="3200" dirty="0">
                <a:solidFill>
                  <a:srgbClr val="000000"/>
                </a:solidFill>
                <a:latin typeface="Calibri" panose="020F0502020204030204" pitchFamily="34" charset="0"/>
                <a:cs typeface="Arial" panose="020B0604020202020204" pitchFamily="34" charset="0"/>
              </a:rPr>
              <a:t>Multi-institutional</a:t>
            </a:r>
          </a:p>
          <a:p>
            <a:pPr marL="1654175" lvl="2" indent="-457200">
              <a:buFont typeface="Wingdings" panose="05000000000000000000" pitchFamily="2" charset="2"/>
              <a:buChar char="ü"/>
            </a:pPr>
            <a:r>
              <a:rPr lang="en-US" sz="3200" dirty="0">
                <a:solidFill>
                  <a:srgbClr val="000000"/>
                </a:solidFill>
                <a:latin typeface="Calibri" panose="020F0502020204030204" pitchFamily="34" charset="0"/>
                <a:cs typeface="Arial" panose="020B0604020202020204" pitchFamily="34" charset="0"/>
              </a:rPr>
              <a:t>Multi-disciplinary</a:t>
            </a:r>
          </a:p>
          <a:p>
            <a:pPr marL="1654175" lvl="2" indent="-457200">
              <a:buFont typeface="Wingdings" panose="05000000000000000000" pitchFamily="2" charset="2"/>
              <a:buChar char="ü"/>
            </a:pPr>
            <a:r>
              <a:rPr lang="en-US" sz="3200" dirty="0">
                <a:solidFill>
                  <a:srgbClr val="000000"/>
                </a:solidFill>
                <a:latin typeface="Calibri" panose="020F0502020204030204" pitchFamily="34" charset="0"/>
                <a:cs typeface="Arial" panose="020B0604020202020204" pitchFamily="34" charset="0"/>
              </a:rPr>
              <a:t>Virtual</a:t>
            </a:r>
          </a:p>
          <a:p>
            <a:pPr marL="1654175" lvl="2" indent="-457200">
              <a:buFont typeface="Wingdings" panose="05000000000000000000" pitchFamily="2" charset="2"/>
              <a:buChar char="ü"/>
            </a:pPr>
            <a:r>
              <a:rPr lang="en-US" sz="3200" dirty="0">
                <a:solidFill>
                  <a:srgbClr val="000000"/>
                </a:solidFill>
                <a:latin typeface="Calibri" panose="020F0502020204030204" pitchFamily="34" charset="0"/>
                <a:cs typeface="Arial" panose="020B0604020202020204" pitchFamily="34" charset="0"/>
              </a:rPr>
              <a:t>Distributed</a:t>
            </a:r>
          </a:p>
          <a:p>
            <a:pPr marL="862012" indent="-571500">
              <a:buFont typeface="Arial" panose="020B0604020202020204" pitchFamily="34" charset="0"/>
              <a:buChar char="•"/>
            </a:pPr>
            <a:endParaRPr lang="en-US" sz="3600" dirty="0" smtClean="0">
              <a:solidFill>
                <a:srgbClr val="000000"/>
              </a:solidFill>
              <a:latin typeface="Calibri" panose="020F0502020204030204" pitchFamily="34" charset="0"/>
              <a:cs typeface="Arial" panose="020B0604020202020204" pitchFamily="34" charset="0"/>
            </a:endParaRPr>
          </a:p>
          <a:p>
            <a:pPr marL="862012" indent="-571500">
              <a:buFont typeface="Arial" panose="020B0604020202020204" pitchFamily="34" charset="0"/>
              <a:buChar char="•"/>
            </a:pPr>
            <a:r>
              <a:rPr lang="en-US" altLang="en-US" sz="3600" kern="0" dirty="0" smtClean="0">
                <a:solidFill>
                  <a:srgbClr val="000000"/>
                </a:solidFill>
                <a:latin typeface="Calibri" panose="020F0502020204030204" pitchFamily="34" charset="0"/>
              </a:rPr>
              <a:t>Create </a:t>
            </a:r>
            <a:r>
              <a:rPr lang="en-US" altLang="en-US" sz="3600" kern="0" dirty="0">
                <a:solidFill>
                  <a:srgbClr val="000000"/>
                </a:solidFill>
                <a:latin typeface="Calibri" panose="020F0502020204030204" pitchFamily="34" charset="0"/>
              </a:rPr>
              <a:t>a cyberinfrastructure (CI) for plant science that will enable new conceptual advances through integrative, computational thinking</a:t>
            </a:r>
          </a:p>
          <a:p>
            <a:endParaRPr lang="en-US" sz="3200" dirty="0">
              <a:solidFill>
                <a:srgbClr val="000000"/>
              </a:solidFill>
            </a:endParaRPr>
          </a:p>
        </p:txBody>
      </p:sp>
    </p:spTree>
    <p:extLst>
      <p:ext uri="{BB962C8B-B14F-4D97-AF65-F5344CB8AC3E}">
        <p14:creationId xmlns:p14="http://schemas.microsoft.com/office/powerpoint/2010/main" val="208758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914400"/>
          </a:xfrm>
        </p:spPr>
        <p:txBody>
          <a:bodyPr>
            <a:normAutofit/>
          </a:bodyPr>
          <a:lstStyle/>
          <a:p>
            <a:r>
              <a:rPr lang="en-US" sz="4800" dirty="0" smtClean="0">
                <a:cs typeface="Arial" panose="020B0604020202020204" pitchFamily="34" charset="0"/>
              </a:rPr>
              <a:t>SHP: Patterns of Action</a:t>
            </a:r>
            <a:endParaRPr lang="en-US" sz="4800" dirty="0">
              <a:cs typeface="Arial" panose="020B0604020202020204" pitchFamily="34" charset="0"/>
            </a:endParaRPr>
          </a:p>
        </p:txBody>
      </p:sp>
      <p:pic>
        <p:nvPicPr>
          <p:cNvPr id="5" name="Picture 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599" y="1066800"/>
            <a:ext cx="4046787" cy="235491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4242" y="3505200"/>
            <a:ext cx="4527499" cy="289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Autofit/>
          </a:bodyPr>
          <a:lstStyle/>
          <a:p>
            <a:r>
              <a:rPr lang="en-US" sz="4800" dirty="0" smtClean="0">
                <a:cs typeface="Arial" panose="020B0604020202020204" pitchFamily="34" charset="0"/>
              </a:rPr>
              <a:t>Patterns of Action</a:t>
            </a:r>
            <a:endParaRPr lang="en-US" sz="4800" dirty="0">
              <a:cs typeface="Arial" panose="020B0604020202020204" pitchFamily="34" charset="0"/>
            </a:endParaRPr>
          </a:p>
        </p:txBody>
      </p:sp>
      <p:sp>
        <p:nvSpPr>
          <p:cNvPr id="5" name="TextBox 4"/>
          <p:cNvSpPr txBox="1"/>
          <p:nvPr/>
        </p:nvSpPr>
        <p:spPr>
          <a:xfrm>
            <a:off x="971550" y="1139092"/>
            <a:ext cx="6705600" cy="4001095"/>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US" sz="3600" dirty="0" smtClean="0">
                <a:solidFill>
                  <a:prstClr val="black"/>
                </a:solidFill>
                <a:latin typeface="+mj-lt"/>
                <a:cs typeface="Arial" panose="020B0604020202020204" pitchFamily="34" charset="0"/>
              </a:rPr>
              <a:t>Patterns</a:t>
            </a:r>
            <a:endParaRPr lang="en-US" sz="3600" dirty="0">
              <a:solidFill>
                <a:prstClr val="black"/>
              </a:solidFill>
              <a:latin typeface="+mj-lt"/>
              <a:cs typeface="Arial" panose="020B0604020202020204" pitchFamily="34" charset="0"/>
            </a:endParaRPr>
          </a:p>
          <a:p>
            <a:pPr marL="914400" lvl="1" indent="-457200" fontAlgn="auto">
              <a:spcBef>
                <a:spcPts val="0"/>
              </a:spcBef>
              <a:spcAft>
                <a:spcPts val="0"/>
              </a:spcAft>
              <a:buFont typeface="Wingdings" panose="05000000000000000000" pitchFamily="2" charset="2"/>
              <a:buChar char="ü"/>
            </a:pPr>
            <a:r>
              <a:rPr lang="en-US" sz="3200" dirty="0" smtClean="0">
                <a:solidFill>
                  <a:prstClr val="black"/>
                </a:solidFill>
                <a:latin typeface="+mj-lt"/>
                <a:cs typeface="Arial" panose="020B0604020202020204" pitchFamily="34" charset="0"/>
              </a:rPr>
              <a:t>Examine actions over time</a:t>
            </a:r>
            <a:endParaRPr lang="en-US" sz="3200" dirty="0">
              <a:solidFill>
                <a:prstClr val="black"/>
              </a:solidFill>
              <a:latin typeface="+mj-lt"/>
              <a:cs typeface="Arial" panose="020B0604020202020204" pitchFamily="34" charset="0"/>
            </a:endParaRPr>
          </a:p>
          <a:p>
            <a:pPr marL="914400" lvl="1" indent="-457200" fontAlgn="auto">
              <a:spcBef>
                <a:spcPts val="0"/>
              </a:spcBef>
              <a:spcAft>
                <a:spcPts val="0"/>
              </a:spcAft>
              <a:buFont typeface="Wingdings" panose="05000000000000000000" pitchFamily="2" charset="2"/>
              <a:buChar char="ü"/>
            </a:pPr>
            <a:r>
              <a:rPr lang="en-US" sz="3200" dirty="0" smtClean="0">
                <a:solidFill>
                  <a:prstClr val="black"/>
                </a:solidFill>
                <a:latin typeface="+mj-lt"/>
                <a:cs typeface="Arial" panose="020B0604020202020204" pitchFamily="34" charset="0"/>
              </a:rPr>
              <a:t>Provide a visual representation</a:t>
            </a:r>
            <a:endParaRPr lang="en-US" sz="3200" dirty="0">
              <a:solidFill>
                <a:prstClr val="black"/>
              </a:solidFill>
              <a:latin typeface="+mj-lt"/>
              <a:cs typeface="Arial" panose="020B0604020202020204" pitchFamily="34" charset="0"/>
            </a:endParaRPr>
          </a:p>
          <a:p>
            <a:pPr lvl="1" fontAlgn="auto">
              <a:spcBef>
                <a:spcPts val="0"/>
              </a:spcBef>
              <a:spcAft>
                <a:spcPts val="0"/>
              </a:spcAft>
            </a:pPr>
            <a:endParaRPr lang="en-US" dirty="0" smtClean="0">
              <a:solidFill>
                <a:prstClr val="black"/>
              </a:solidFill>
              <a:latin typeface="Arial" panose="020B0604020202020204" pitchFamily="34" charset="0"/>
              <a:cs typeface="Arial" panose="020B0604020202020204" pitchFamily="34" charset="0"/>
            </a:endParaRPr>
          </a:p>
          <a:p>
            <a:pPr lvl="1" fontAlgn="auto">
              <a:spcBef>
                <a:spcPts val="0"/>
              </a:spcBef>
              <a:spcAft>
                <a:spcPts val="0"/>
              </a:spcAft>
            </a:pPr>
            <a:endParaRPr lang="en-US" dirty="0">
              <a:solidFill>
                <a:prstClr val="black"/>
              </a:solidFill>
              <a:latin typeface="Arial" panose="020B0604020202020204" pitchFamily="34" charset="0"/>
              <a:cs typeface="Arial" panose="020B0604020202020204" pitchFamily="34" charset="0"/>
            </a:endParaRPr>
          </a:p>
          <a:p>
            <a:pPr marL="285750" indent="-285750" fontAlgn="auto">
              <a:spcBef>
                <a:spcPts val="0"/>
              </a:spcBef>
              <a:spcAft>
                <a:spcPts val="0"/>
              </a:spcAft>
              <a:buFont typeface="Arial" panose="020B0604020202020204" pitchFamily="34" charset="0"/>
              <a:buChar char="•"/>
            </a:pPr>
            <a:r>
              <a:rPr lang="en-US" sz="3600" dirty="0" smtClean="0">
                <a:solidFill>
                  <a:prstClr val="black"/>
                </a:solidFill>
                <a:latin typeface="+mj-lt"/>
                <a:cs typeface="Arial" panose="020B0604020202020204" pitchFamily="34" charset="0"/>
              </a:rPr>
              <a:t>Theme selection</a:t>
            </a:r>
            <a:endParaRPr lang="en-US" sz="3600" dirty="0">
              <a:solidFill>
                <a:prstClr val="black"/>
              </a:solidFill>
              <a:latin typeface="+mj-lt"/>
              <a:cs typeface="Arial" panose="020B0604020202020204" pitchFamily="34" charset="0"/>
            </a:endParaRPr>
          </a:p>
          <a:p>
            <a:pPr marL="914400" lvl="1" indent="-457200" fontAlgn="auto">
              <a:spcBef>
                <a:spcPts val="0"/>
              </a:spcBef>
              <a:spcAft>
                <a:spcPts val="0"/>
              </a:spcAft>
              <a:buFont typeface="Wingdings" panose="05000000000000000000" pitchFamily="2" charset="2"/>
              <a:buChar char="ü"/>
            </a:pPr>
            <a:r>
              <a:rPr lang="en-US" sz="3200" dirty="0" smtClean="0">
                <a:solidFill>
                  <a:prstClr val="black"/>
                </a:solidFill>
                <a:latin typeface="+mj-lt"/>
                <a:cs typeface="Arial" panose="020B0604020202020204" pitchFamily="34" charset="0"/>
              </a:rPr>
              <a:t>Understand project goals</a:t>
            </a:r>
            <a:endParaRPr lang="en-US" sz="3200" dirty="0">
              <a:solidFill>
                <a:prstClr val="black"/>
              </a:solidFill>
              <a:latin typeface="+mj-lt"/>
              <a:cs typeface="Arial" panose="020B0604020202020204" pitchFamily="34" charset="0"/>
            </a:endParaRPr>
          </a:p>
          <a:p>
            <a:pPr marL="914400" lvl="1" indent="-457200" fontAlgn="auto">
              <a:spcBef>
                <a:spcPts val="0"/>
              </a:spcBef>
              <a:spcAft>
                <a:spcPts val="0"/>
              </a:spcAft>
              <a:buFont typeface="Wingdings" panose="05000000000000000000" pitchFamily="2" charset="2"/>
              <a:buChar char="ü"/>
            </a:pPr>
            <a:r>
              <a:rPr lang="en-US" sz="3200" dirty="0" smtClean="0">
                <a:solidFill>
                  <a:prstClr val="black"/>
                </a:solidFill>
                <a:latin typeface="+mj-lt"/>
                <a:cs typeface="Arial" panose="020B0604020202020204" pitchFamily="34" charset="0"/>
              </a:rPr>
              <a:t>Examine value to client</a:t>
            </a:r>
            <a:endParaRPr lang="en-US" sz="3200" dirty="0">
              <a:solidFill>
                <a:prstClr val="black"/>
              </a:solidFill>
              <a:latin typeface="+mj-lt"/>
              <a:cs typeface="Arial" panose="020B0604020202020204" pitchFamily="34" charset="0"/>
            </a:endParaRPr>
          </a:p>
          <a:p>
            <a:pPr fontAlgn="auto">
              <a:spcBef>
                <a:spcPts val="0"/>
              </a:spcBef>
              <a:spcAft>
                <a:spcPts val="0"/>
              </a:spcAft>
            </a:pPr>
            <a:endParaRPr lang="en-US" dirty="0">
              <a:solidFill>
                <a:prstClr val="black"/>
              </a:solidFill>
              <a:latin typeface="Calibri"/>
            </a:endParaRPr>
          </a:p>
        </p:txBody>
      </p:sp>
    </p:spTree>
    <p:extLst>
      <p:ext uri="{BB962C8B-B14F-4D97-AF65-F5344CB8AC3E}">
        <p14:creationId xmlns:p14="http://schemas.microsoft.com/office/powerpoint/2010/main" val="2834894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100" y="76200"/>
            <a:ext cx="6019800" cy="830997"/>
          </a:xfrm>
          <a:prstGeom prst="rect">
            <a:avLst/>
          </a:prstGeom>
          <a:noFill/>
        </p:spPr>
        <p:txBody>
          <a:bodyPr wrap="square" rtlCol="0">
            <a:spAutoFit/>
          </a:bodyPr>
          <a:lstStyle/>
          <a:p>
            <a:pPr algn="ctr" fontAlgn="auto">
              <a:spcBef>
                <a:spcPts val="0"/>
              </a:spcBef>
              <a:spcAft>
                <a:spcPts val="0"/>
              </a:spcAft>
            </a:pPr>
            <a:r>
              <a:rPr lang="en-US" sz="4800" dirty="0" smtClean="0">
                <a:solidFill>
                  <a:prstClr val="black"/>
                </a:solidFill>
                <a:latin typeface="+mj-lt"/>
                <a:cs typeface="Arial" panose="020B0604020202020204" pitchFamily="34" charset="0"/>
              </a:rPr>
              <a:t>Patterns of Action</a:t>
            </a:r>
            <a:endParaRPr lang="en-US" sz="4800" dirty="0">
              <a:solidFill>
                <a:prstClr val="black"/>
              </a:solidFill>
              <a:latin typeface="+mj-lt"/>
              <a:cs typeface="Arial" panose="020B0604020202020204" pitchFamily="34" charset="0"/>
            </a:endParaRPr>
          </a:p>
        </p:txBody>
      </p:sp>
      <p:grpSp>
        <p:nvGrpSpPr>
          <p:cNvPr id="60" name="Group 59"/>
          <p:cNvGrpSpPr/>
          <p:nvPr/>
        </p:nvGrpSpPr>
        <p:grpSpPr>
          <a:xfrm>
            <a:off x="429508" y="1889164"/>
            <a:ext cx="7990142" cy="3988635"/>
            <a:chOff x="0" y="-17521"/>
            <a:chExt cx="6446521" cy="2113021"/>
          </a:xfrm>
        </p:grpSpPr>
        <p:grpSp>
          <p:nvGrpSpPr>
            <p:cNvPr id="61" name="Group 60"/>
            <p:cNvGrpSpPr/>
            <p:nvPr/>
          </p:nvGrpSpPr>
          <p:grpSpPr>
            <a:xfrm>
              <a:off x="0" y="-17521"/>
              <a:ext cx="6446521" cy="2113021"/>
              <a:chOff x="0" y="-17521"/>
              <a:chExt cx="6446521" cy="2113021"/>
            </a:xfrm>
          </p:grpSpPr>
          <p:sp>
            <p:nvSpPr>
              <p:cNvPr id="63" name="Rectangle 62"/>
              <p:cNvSpPr/>
              <p:nvPr/>
            </p:nvSpPr>
            <p:spPr>
              <a:xfrm>
                <a:off x="1017270" y="-17521"/>
                <a:ext cx="883920" cy="51054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a:solidFill>
                      <a:sysClr val="windowText" lastClr="000000"/>
                    </a:solidFill>
                    <a:latin typeface="Calibri"/>
                    <a:ea typeface="Calibri"/>
                    <a:cs typeface="Times New Roman"/>
                  </a:rPr>
                  <a:t>Personnel are concerned</a:t>
                </a:r>
                <a:endParaRPr lang="en-US" sz="1100" kern="0" dirty="0">
                  <a:solidFill>
                    <a:sysClr val="windowText" lastClr="000000"/>
                  </a:solidFill>
                  <a:latin typeface="Calibri"/>
                  <a:ea typeface="Calibri"/>
                  <a:cs typeface="Times New Roman"/>
                </a:endParaRPr>
              </a:p>
            </p:txBody>
          </p:sp>
          <p:sp>
            <p:nvSpPr>
              <p:cNvPr id="64" name="Rectangle 63"/>
              <p:cNvSpPr/>
              <p:nvPr/>
            </p:nvSpPr>
            <p:spPr>
              <a:xfrm>
                <a:off x="1695584" y="392430"/>
                <a:ext cx="1021080" cy="51054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Restructuring Step</a:t>
                </a:r>
              </a:p>
            </p:txBody>
          </p:sp>
          <p:sp>
            <p:nvSpPr>
              <p:cNvPr id="65" name="Freeform 64"/>
              <p:cNvSpPr/>
              <p:nvPr/>
            </p:nvSpPr>
            <p:spPr>
              <a:xfrm>
                <a:off x="350520" y="1104900"/>
                <a:ext cx="1508760" cy="83820"/>
              </a:xfrm>
              <a:custGeom>
                <a:avLst/>
                <a:gdLst>
                  <a:gd name="connsiteX0" fmla="*/ 0 w 1508760"/>
                  <a:gd name="connsiteY0" fmla="*/ 38363 h 84083"/>
                  <a:gd name="connsiteX1" fmla="*/ 99060 w 1508760"/>
                  <a:gd name="connsiteY1" fmla="*/ 263 h 84083"/>
                  <a:gd name="connsiteX2" fmla="*/ 144780 w 1508760"/>
                  <a:gd name="connsiteY2" fmla="*/ 15503 h 84083"/>
                  <a:gd name="connsiteX3" fmla="*/ 381000 w 1508760"/>
                  <a:gd name="connsiteY3" fmla="*/ 38363 h 84083"/>
                  <a:gd name="connsiteX4" fmla="*/ 548640 w 1508760"/>
                  <a:gd name="connsiteY4" fmla="*/ 38363 h 84083"/>
                  <a:gd name="connsiteX5" fmla="*/ 594360 w 1508760"/>
                  <a:gd name="connsiteY5" fmla="*/ 23123 h 84083"/>
                  <a:gd name="connsiteX6" fmla="*/ 640080 w 1508760"/>
                  <a:gd name="connsiteY6" fmla="*/ 15503 h 84083"/>
                  <a:gd name="connsiteX7" fmla="*/ 662940 w 1508760"/>
                  <a:gd name="connsiteY7" fmla="*/ 263 h 84083"/>
                  <a:gd name="connsiteX8" fmla="*/ 670560 w 1508760"/>
                  <a:gd name="connsiteY8" fmla="*/ 23123 h 84083"/>
                  <a:gd name="connsiteX9" fmla="*/ 701040 w 1508760"/>
                  <a:gd name="connsiteY9" fmla="*/ 45983 h 84083"/>
                  <a:gd name="connsiteX10" fmla="*/ 746760 w 1508760"/>
                  <a:gd name="connsiteY10" fmla="*/ 61223 h 84083"/>
                  <a:gd name="connsiteX11" fmla="*/ 777240 w 1508760"/>
                  <a:gd name="connsiteY11" fmla="*/ 76463 h 84083"/>
                  <a:gd name="connsiteX12" fmla="*/ 891540 w 1508760"/>
                  <a:gd name="connsiteY12" fmla="*/ 68843 h 84083"/>
                  <a:gd name="connsiteX13" fmla="*/ 967740 w 1508760"/>
                  <a:gd name="connsiteY13" fmla="*/ 45983 h 84083"/>
                  <a:gd name="connsiteX14" fmla="*/ 1021080 w 1508760"/>
                  <a:gd name="connsiteY14" fmla="*/ 38363 h 84083"/>
                  <a:gd name="connsiteX15" fmla="*/ 1127760 w 1508760"/>
                  <a:gd name="connsiteY15" fmla="*/ 84083 h 84083"/>
                  <a:gd name="connsiteX16" fmla="*/ 1257300 w 1508760"/>
                  <a:gd name="connsiteY16" fmla="*/ 76463 h 84083"/>
                  <a:gd name="connsiteX17" fmla="*/ 1280160 w 1508760"/>
                  <a:gd name="connsiteY17" fmla="*/ 61223 h 84083"/>
                  <a:gd name="connsiteX18" fmla="*/ 1333500 w 1508760"/>
                  <a:gd name="connsiteY18" fmla="*/ 38363 h 84083"/>
                  <a:gd name="connsiteX19" fmla="*/ 1379220 w 1508760"/>
                  <a:gd name="connsiteY19" fmla="*/ 45983 h 84083"/>
                  <a:gd name="connsiteX20" fmla="*/ 1409700 w 1508760"/>
                  <a:gd name="connsiteY20" fmla="*/ 68843 h 84083"/>
                  <a:gd name="connsiteX21" fmla="*/ 1440180 w 1508760"/>
                  <a:gd name="connsiteY21" fmla="*/ 84083 h 84083"/>
                  <a:gd name="connsiteX22" fmla="*/ 1470660 w 1508760"/>
                  <a:gd name="connsiteY22" fmla="*/ 53603 h 84083"/>
                  <a:gd name="connsiteX23" fmla="*/ 1493520 w 1508760"/>
                  <a:gd name="connsiteY23" fmla="*/ 38363 h 84083"/>
                  <a:gd name="connsiteX24" fmla="*/ 1501140 w 1508760"/>
                  <a:gd name="connsiteY24" fmla="*/ 15503 h 84083"/>
                  <a:gd name="connsiteX25" fmla="*/ 1508760 w 1508760"/>
                  <a:gd name="connsiteY25" fmla="*/ 263 h 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08760" h="84083">
                    <a:moveTo>
                      <a:pt x="0" y="38363"/>
                    </a:moveTo>
                    <a:cubicBezTo>
                      <a:pt x="79356" y="11911"/>
                      <a:pt x="47027" y="26279"/>
                      <a:pt x="99060" y="263"/>
                    </a:cubicBezTo>
                    <a:lnTo>
                      <a:pt x="144780" y="15503"/>
                    </a:lnTo>
                    <a:cubicBezTo>
                      <a:pt x="235282" y="45670"/>
                      <a:pt x="159628" y="22551"/>
                      <a:pt x="381000" y="38363"/>
                    </a:cubicBezTo>
                    <a:cubicBezTo>
                      <a:pt x="445933" y="60007"/>
                      <a:pt x="418546" y="53974"/>
                      <a:pt x="548640" y="38363"/>
                    </a:cubicBezTo>
                    <a:cubicBezTo>
                      <a:pt x="564590" y="36449"/>
                      <a:pt x="578775" y="27019"/>
                      <a:pt x="594360" y="23123"/>
                    </a:cubicBezTo>
                    <a:cubicBezTo>
                      <a:pt x="609349" y="19376"/>
                      <a:pt x="624840" y="18043"/>
                      <a:pt x="640080" y="15503"/>
                    </a:cubicBezTo>
                    <a:cubicBezTo>
                      <a:pt x="647700" y="10423"/>
                      <a:pt x="654055" y="-1958"/>
                      <a:pt x="662940" y="263"/>
                    </a:cubicBezTo>
                    <a:cubicBezTo>
                      <a:pt x="670732" y="2211"/>
                      <a:pt x="665418" y="16953"/>
                      <a:pt x="670560" y="23123"/>
                    </a:cubicBezTo>
                    <a:cubicBezTo>
                      <a:pt x="678690" y="32879"/>
                      <a:pt x="689681" y="40303"/>
                      <a:pt x="701040" y="45983"/>
                    </a:cubicBezTo>
                    <a:cubicBezTo>
                      <a:pt x="715408" y="53167"/>
                      <a:pt x="731845" y="55257"/>
                      <a:pt x="746760" y="61223"/>
                    </a:cubicBezTo>
                    <a:cubicBezTo>
                      <a:pt x="757307" y="65442"/>
                      <a:pt x="767080" y="71383"/>
                      <a:pt x="777240" y="76463"/>
                    </a:cubicBezTo>
                    <a:cubicBezTo>
                      <a:pt x="815340" y="73923"/>
                      <a:pt x="853565" y="72840"/>
                      <a:pt x="891540" y="68843"/>
                    </a:cubicBezTo>
                    <a:cubicBezTo>
                      <a:pt x="944088" y="63312"/>
                      <a:pt x="902139" y="55355"/>
                      <a:pt x="967740" y="45983"/>
                    </a:cubicBezTo>
                    <a:lnTo>
                      <a:pt x="1021080" y="38363"/>
                    </a:lnTo>
                    <a:cubicBezTo>
                      <a:pt x="1095142" y="84652"/>
                      <a:pt x="1058404" y="72524"/>
                      <a:pt x="1127760" y="84083"/>
                    </a:cubicBezTo>
                    <a:cubicBezTo>
                      <a:pt x="1170940" y="81543"/>
                      <a:pt x="1214524" y="82879"/>
                      <a:pt x="1257300" y="76463"/>
                    </a:cubicBezTo>
                    <a:cubicBezTo>
                      <a:pt x="1266357" y="75104"/>
                      <a:pt x="1272209" y="65767"/>
                      <a:pt x="1280160" y="61223"/>
                    </a:cubicBezTo>
                    <a:cubicBezTo>
                      <a:pt x="1306525" y="46157"/>
                      <a:pt x="1307853" y="46912"/>
                      <a:pt x="1333500" y="38363"/>
                    </a:cubicBezTo>
                    <a:cubicBezTo>
                      <a:pt x="1348740" y="40903"/>
                      <a:pt x="1364875" y="40245"/>
                      <a:pt x="1379220" y="45983"/>
                    </a:cubicBezTo>
                    <a:cubicBezTo>
                      <a:pt x="1391012" y="50700"/>
                      <a:pt x="1398930" y="62112"/>
                      <a:pt x="1409700" y="68843"/>
                    </a:cubicBezTo>
                    <a:cubicBezTo>
                      <a:pt x="1419333" y="74863"/>
                      <a:pt x="1430020" y="79003"/>
                      <a:pt x="1440180" y="84083"/>
                    </a:cubicBezTo>
                    <a:cubicBezTo>
                      <a:pt x="1450340" y="73923"/>
                      <a:pt x="1459751" y="62954"/>
                      <a:pt x="1470660" y="53603"/>
                    </a:cubicBezTo>
                    <a:cubicBezTo>
                      <a:pt x="1477613" y="47643"/>
                      <a:pt x="1487799" y="45514"/>
                      <a:pt x="1493520" y="38363"/>
                    </a:cubicBezTo>
                    <a:cubicBezTo>
                      <a:pt x="1498538" y="32091"/>
                      <a:pt x="1498157" y="22961"/>
                      <a:pt x="1501140" y="15503"/>
                    </a:cubicBezTo>
                    <a:cubicBezTo>
                      <a:pt x="1503249" y="10230"/>
                      <a:pt x="1506220" y="5343"/>
                      <a:pt x="1508760" y="263"/>
                    </a:cubicBezTo>
                  </a:path>
                </a:pathLst>
              </a:cu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 lastClr="FFFFFF"/>
                  </a:solidFill>
                  <a:latin typeface="Calibri"/>
                </a:endParaRPr>
              </a:p>
            </p:txBody>
          </p:sp>
          <p:sp>
            <p:nvSpPr>
              <p:cNvPr id="66" name="Rectangle 65"/>
              <p:cNvSpPr/>
              <p:nvPr/>
            </p:nvSpPr>
            <p:spPr>
              <a:xfrm>
                <a:off x="1859280" y="533400"/>
                <a:ext cx="83820" cy="98298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lnSpc>
                    <a:spcPct val="115000"/>
                  </a:lnSpc>
                  <a:spcBef>
                    <a:spcPts val="0"/>
                  </a:spcBef>
                  <a:spcAft>
                    <a:spcPts val="1000"/>
                  </a:spcAft>
                </a:pPr>
                <a:r>
                  <a:rPr lang="en-US" sz="1100" kern="0">
                    <a:solidFill>
                      <a:sysClr val="windowText" lastClr="000000"/>
                    </a:solidFill>
                    <a:latin typeface="Calibri"/>
                    <a:ea typeface="Calibri"/>
                    <a:cs typeface="Times New Roman"/>
                  </a:rPr>
                  <a:t> </a:t>
                </a:r>
              </a:p>
            </p:txBody>
          </p:sp>
          <p:sp>
            <p:nvSpPr>
              <p:cNvPr id="67" name="Rectangle 66"/>
              <p:cNvSpPr/>
              <p:nvPr/>
            </p:nvSpPr>
            <p:spPr>
              <a:xfrm>
                <a:off x="2430780" y="98298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CIAT</a:t>
                </a:r>
              </a:p>
            </p:txBody>
          </p:sp>
          <p:sp>
            <p:nvSpPr>
              <p:cNvPr id="68" name="Rectangle 67"/>
              <p:cNvSpPr/>
              <p:nvPr/>
            </p:nvSpPr>
            <p:spPr>
              <a:xfrm>
                <a:off x="5341620" y="1104900"/>
                <a:ext cx="53086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800" kern="0" dirty="0">
                    <a:solidFill>
                      <a:sysClr val="windowText" lastClr="000000"/>
                    </a:solidFill>
                    <a:latin typeface="Calibri"/>
                    <a:ea typeface="Calibri"/>
                    <a:cs typeface="Times New Roman"/>
                  </a:rPr>
                  <a:t>CI-Lead</a:t>
                </a:r>
                <a:endParaRPr lang="en-US" sz="1100" kern="0" dirty="0">
                  <a:solidFill>
                    <a:sysClr val="windowText" lastClr="000000"/>
                  </a:solidFill>
                  <a:latin typeface="Calibri"/>
                  <a:ea typeface="Calibri"/>
                  <a:cs typeface="Times New Roman"/>
                </a:endParaRPr>
              </a:p>
            </p:txBody>
          </p:sp>
          <p:sp>
            <p:nvSpPr>
              <p:cNvPr id="69" name="Rectangle 68"/>
              <p:cNvSpPr/>
              <p:nvPr/>
            </p:nvSpPr>
            <p:spPr>
              <a:xfrm>
                <a:off x="4381500" y="110490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IAB</a:t>
                </a:r>
              </a:p>
            </p:txBody>
          </p:sp>
          <p:sp>
            <p:nvSpPr>
              <p:cNvPr id="70" name="Rectangle 69"/>
              <p:cNvSpPr/>
              <p:nvPr/>
            </p:nvSpPr>
            <p:spPr>
              <a:xfrm>
                <a:off x="1943100" y="98298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BOD</a:t>
                </a:r>
              </a:p>
            </p:txBody>
          </p:sp>
          <p:sp>
            <p:nvSpPr>
              <p:cNvPr id="71" name="Rectangle 70"/>
              <p:cNvSpPr/>
              <p:nvPr/>
            </p:nvSpPr>
            <p:spPr>
              <a:xfrm>
                <a:off x="5875020" y="110490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FAB</a:t>
                </a:r>
              </a:p>
            </p:txBody>
          </p:sp>
          <p:sp>
            <p:nvSpPr>
              <p:cNvPr id="72" name="Rectangle 71"/>
              <p:cNvSpPr/>
              <p:nvPr/>
            </p:nvSpPr>
            <p:spPr>
              <a:xfrm>
                <a:off x="3893820" y="110490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CIAT</a:t>
                </a:r>
              </a:p>
            </p:txBody>
          </p:sp>
          <p:sp>
            <p:nvSpPr>
              <p:cNvPr id="73" name="Rectangle 72"/>
              <p:cNvSpPr/>
              <p:nvPr/>
            </p:nvSpPr>
            <p:spPr>
              <a:xfrm>
                <a:off x="3406140" y="110490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BOD</a:t>
                </a:r>
              </a:p>
            </p:txBody>
          </p:sp>
          <p:sp>
            <p:nvSpPr>
              <p:cNvPr id="74" name="Rectangle 73"/>
              <p:cNvSpPr/>
              <p:nvPr/>
            </p:nvSpPr>
            <p:spPr>
              <a:xfrm>
                <a:off x="2918460" y="98298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IAB</a:t>
                </a:r>
              </a:p>
            </p:txBody>
          </p:sp>
          <p:sp>
            <p:nvSpPr>
              <p:cNvPr id="75" name="Rectangle 74"/>
              <p:cNvSpPr/>
              <p:nvPr/>
            </p:nvSpPr>
            <p:spPr>
              <a:xfrm>
                <a:off x="5410200" y="563880"/>
                <a:ext cx="662940" cy="259080"/>
              </a:xfrm>
              <a:prstGeom prst="rect">
                <a:avLst/>
              </a:prstGeom>
              <a:solidFill>
                <a:sysClr val="window" lastClr="FFFFFF"/>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SciPlant</a:t>
                </a:r>
              </a:p>
            </p:txBody>
          </p:sp>
          <p:grpSp>
            <p:nvGrpSpPr>
              <p:cNvPr id="76" name="Group 75"/>
              <p:cNvGrpSpPr/>
              <p:nvPr/>
            </p:nvGrpSpPr>
            <p:grpSpPr>
              <a:xfrm>
                <a:off x="5021580" y="411480"/>
                <a:ext cx="1203960" cy="510540"/>
                <a:chOff x="0" y="0"/>
                <a:chExt cx="1203960" cy="510540"/>
              </a:xfrm>
            </p:grpSpPr>
            <p:cxnSp>
              <p:nvCxnSpPr>
                <p:cNvPr id="107" name="Straight Connector 106"/>
                <p:cNvCxnSpPr/>
                <p:nvPr/>
              </p:nvCxnSpPr>
              <p:spPr>
                <a:xfrm flipV="1">
                  <a:off x="0" y="0"/>
                  <a:ext cx="1143000" cy="320040"/>
                </a:xfrm>
                <a:prstGeom prst="line">
                  <a:avLst/>
                </a:prstGeom>
                <a:noFill/>
                <a:ln w="9525" cap="flat" cmpd="sng" algn="ctr">
                  <a:solidFill>
                    <a:sysClr val="windowText" lastClr="000000"/>
                  </a:solidFill>
                  <a:prstDash val="solid"/>
                </a:ln>
                <a:effectLst/>
              </p:spPr>
            </p:cxnSp>
            <p:cxnSp>
              <p:nvCxnSpPr>
                <p:cNvPr id="108" name="Straight Connector 107"/>
                <p:cNvCxnSpPr/>
                <p:nvPr/>
              </p:nvCxnSpPr>
              <p:spPr>
                <a:xfrm>
                  <a:off x="0" y="320040"/>
                  <a:ext cx="1203960" cy="190500"/>
                </a:xfrm>
                <a:prstGeom prst="line">
                  <a:avLst/>
                </a:prstGeom>
                <a:noFill/>
                <a:ln w="9525" cap="flat" cmpd="sng" algn="ctr">
                  <a:solidFill>
                    <a:sysClr val="windowText" lastClr="000000"/>
                  </a:solidFill>
                  <a:prstDash val="solid"/>
                </a:ln>
                <a:effectLst/>
              </p:spPr>
            </p:cxnSp>
          </p:grpSp>
          <p:sp>
            <p:nvSpPr>
              <p:cNvPr id="77" name="Rectangle 76"/>
              <p:cNvSpPr/>
              <p:nvPr/>
            </p:nvSpPr>
            <p:spPr>
              <a:xfrm>
                <a:off x="4869180" y="1188720"/>
                <a:ext cx="381000" cy="266700"/>
              </a:xfrm>
              <a:prstGeom prst="rect">
                <a:avLst/>
              </a:prstGeom>
              <a:no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800" kern="0" dirty="0">
                    <a:solidFill>
                      <a:sysClr val="windowText" lastClr="000000"/>
                    </a:solidFill>
                    <a:latin typeface="Calibri"/>
                    <a:ea typeface="Calibri"/>
                    <a:cs typeface="Times New Roman"/>
                  </a:rPr>
                  <a:t>BOD</a:t>
                </a:r>
                <a:endParaRPr lang="en-US" sz="1100" kern="0" dirty="0">
                  <a:solidFill>
                    <a:sysClr val="windowText" lastClr="000000"/>
                  </a:solidFill>
                  <a:latin typeface="Calibri"/>
                  <a:ea typeface="Calibri"/>
                  <a:cs typeface="Times New Roman"/>
                </a:endParaRPr>
              </a:p>
            </p:txBody>
          </p:sp>
          <p:cxnSp>
            <p:nvCxnSpPr>
              <p:cNvPr id="78" name="Straight Connector 77"/>
              <p:cNvCxnSpPr/>
              <p:nvPr/>
            </p:nvCxnSpPr>
            <p:spPr>
              <a:xfrm>
                <a:off x="4869180" y="1104900"/>
                <a:ext cx="472440" cy="205740"/>
              </a:xfrm>
              <a:prstGeom prst="line">
                <a:avLst/>
              </a:prstGeom>
              <a:noFill/>
              <a:ln w="9525" cap="flat" cmpd="sng" algn="ctr">
                <a:solidFill>
                  <a:sysClr val="windowText" lastClr="000000"/>
                </a:solidFill>
                <a:prstDash val="solid"/>
              </a:ln>
              <a:effectLst/>
            </p:spPr>
          </p:cxnSp>
          <p:cxnSp>
            <p:nvCxnSpPr>
              <p:cNvPr id="79" name="Straight Arrow Connector 78"/>
              <p:cNvCxnSpPr>
                <a:endCxn id="65" idx="18"/>
              </p:cNvCxnSpPr>
              <p:nvPr/>
            </p:nvCxnSpPr>
            <p:spPr>
              <a:xfrm flipH="1">
                <a:off x="1684020" y="266700"/>
                <a:ext cx="7620" cy="876443"/>
              </a:xfrm>
              <a:prstGeom prst="straightConnector1">
                <a:avLst/>
              </a:prstGeom>
              <a:noFill/>
              <a:ln w="9525" cap="flat" cmpd="sng" algn="ctr">
                <a:solidFill>
                  <a:sysClr val="windowText" lastClr="000000"/>
                </a:solidFill>
                <a:prstDash val="solid"/>
                <a:tailEnd type="arrow"/>
              </a:ln>
              <a:effectLst/>
            </p:spPr>
          </p:cxnSp>
          <p:cxnSp>
            <p:nvCxnSpPr>
              <p:cNvPr id="80" name="Straight Arrow Connector 79"/>
              <p:cNvCxnSpPr/>
              <p:nvPr/>
            </p:nvCxnSpPr>
            <p:spPr>
              <a:xfrm>
                <a:off x="3368040" y="320040"/>
                <a:ext cx="0" cy="655320"/>
              </a:xfrm>
              <a:prstGeom prst="straightConnector1">
                <a:avLst/>
              </a:prstGeom>
              <a:noFill/>
              <a:ln w="9525" cap="flat" cmpd="sng" algn="ctr">
                <a:solidFill>
                  <a:sysClr val="windowText" lastClr="000000"/>
                </a:solidFill>
                <a:prstDash val="solid"/>
                <a:tailEnd type="arrow"/>
              </a:ln>
              <a:effectLst/>
            </p:spPr>
          </p:cxnSp>
          <p:sp>
            <p:nvSpPr>
              <p:cNvPr id="81" name="Rectangle 80"/>
              <p:cNvSpPr/>
              <p:nvPr/>
            </p:nvSpPr>
            <p:spPr>
              <a:xfrm>
                <a:off x="0" y="426720"/>
                <a:ext cx="914400" cy="51054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Project Initiated</a:t>
                </a:r>
              </a:p>
            </p:txBody>
          </p:sp>
          <p:sp>
            <p:nvSpPr>
              <p:cNvPr id="82" name="Rectangle 81"/>
              <p:cNvSpPr/>
              <p:nvPr/>
            </p:nvSpPr>
            <p:spPr>
              <a:xfrm>
                <a:off x="2987040" y="114300"/>
                <a:ext cx="830580" cy="29718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PI Resigns</a:t>
                </a:r>
              </a:p>
              <a:p>
                <a:pPr algn="ct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 </a:t>
                </a:r>
              </a:p>
            </p:txBody>
          </p:sp>
          <p:sp>
            <p:nvSpPr>
              <p:cNvPr id="83" name="Rectangle 82"/>
              <p:cNvSpPr/>
              <p:nvPr/>
            </p:nvSpPr>
            <p:spPr>
              <a:xfrm>
                <a:off x="480060" y="1386840"/>
                <a:ext cx="1295400" cy="31242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Direct Supervision</a:t>
                </a:r>
              </a:p>
            </p:txBody>
          </p:sp>
          <p:sp>
            <p:nvSpPr>
              <p:cNvPr id="84" name="Rectangle 83"/>
              <p:cNvSpPr/>
              <p:nvPr/>
            </p:nvSpPr>
            <p:spPr>
              <a:xfrm>
                <a:off x="2014467" y="1398270"/>
                <a:ext cx="1859280" cy="28956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Executive Management</a:t>
                </a:r>
              </a:p>
            </p:txBody>
          </p:sp>
          <p:cxnSp>
            <p:nvCxnSpPr>
              <p:cNvPr id="85" name="Straight Arrow Connector 84"/>
              <p:cNvCxnSpPr/>
              <p:nvPr/>
            </p:nvCxnSpPr>
            <p:spPr>
              <a:xfrm>
                <a:off x="3649980" y="1543050"/>
                <a:ext cx="2565896" cy="0"/>
              </a:xfrm>
              <a:prstGeom prst="straightConnector1">
                <a:avLst/>
              </a:prstGeom>
              <a:noFill/>
              <a:ln w="9525" cap="flat" cmpd="sng" algn="ctr">
                <a:solidFill>
                  <a:sysClr val="windowText" lastClr="000000"/>
                </a:solidFill>
                <a:prstDash val="solid"/>
                <a:tailEnd type="arrow"/>
              </a:ln>
              <a:effectLst/>
            </p:spPr>
          </p:cxnSp>
          <p:grpSp>
            <p:nvGrpSpPr>
              <p:cNvPr id="86" name="Group 85"/>
              <p:cNvGrpSpPr/>
              <p:nvPr/>
            </p:nvGrpSpPr>
            <p:grpSpPr>
              <a:xfrm>
                <a:off x="289560" y="1699260"/>
                <a:ext cx="6156961" cy="396240"/>
                <a:chOff x="0" y="0"/>
                <a:chExt cx="5875020" cy="396240"/>
              </a:xfrm>
            </p:grpSpPr>
            <p:sp>
              <p:nvSpPr>
                <p:cNvPr id="87" name="Rectangle 86"/>
                <p:cNvSpPr/>
                <p:nvPr/>
              </p:nvSpPr>
              <p:spPr>
                <a:xfrm>
                  <a:off x="0" y="0"/>
                  <a:ext cx="146304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2008</a:t>
                  </a:r>
                  <a:endParaRPr lang="en-US" sz="1100" kern="0">
                    <a:solidFill>
                      <a:sysClr val="windowText" lastClr="000000"/>
                    </a:solidFill>
                    <a:latin typeface="Calibri"/>
                    <a:ea typeface="Calibri"/>
                    <a:cs typeface="Times New Roman"/>
                  </a:endParaRPr>
                </a:p>
              </p:txBody>
            </p:sp>
            <p:sp>
              <p:nvSpPr>
                <p:cNvPr id="88" name="Rectangle 87"/>
                <p:cNvSpPr/>
                <p:nvPr/>
              </p:nvSpPr>
              <p:spPr>
                <a:xfrm>
                  <a:off x="1463041" y="0"/>
                  <a:ext cx="147066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2009</a:t>
                  </a:r>
                  <a:endParaRPr lang="en-US" sz="1100" kern="0">
                    <a:solidFill>
                      <a:sysClr val="windowText" lastClr="000000"/>
                    </a:solidFill>
                    <a:latin typeface="Calibri"/>
                    <a:ea typeface="Calibri"/>
                    <a:cs typeface="Times New Roman"/>
                  </a:endParaRPr>
                </a:p>
              </p:txBody>
            </p:sp>
            <p:sp>
              <p:nvSpPr>
                <p:cNvPr id="89" name="Rectangle 88"/>
                <p:cNvSpPr/>
                <p:nvPr/>
              </p:nvSpPr>
              <p:spPr>
                <a:xfrm>
                  <a:off x="2926080" y="0"/>
                  <a:ext cx="146304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2010</a:t>
                  </a:r>
                  <a:endParaRPr lang="en-US" sz="1100" kern="0">
                    <a:solidFill>
                      <a:sysClr val="windowText" lastClr="000000"/>
                    </a:solidFill>
                    <a:latin typeface="Calibri"/>
                    <a:ea typeface="Calibri"/>
                    <a:cs typeface="Times New Roman"/>
                  </a:endParaRPr>
                </a:p>
              </p:txBody>
            </p:sp>
            <p:sp>
              <p:nvSpPr>
                <p:cNvPr id="90" name="Rectangle 89"/>
                <p:cNvSpPr/>
                <p:nvPr/>
              </p:nvSpPr>
              <p:spPr>
                <a:xfrm>
                  <a:off x="4389120" y="0"/>
                  <a:ext cx="148590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2011</a:t>
                  </a:r>
                  <a:endParaRPr lang="en-US" sz="1100" kern="0">
                    <a:solidFill>
                      <a:sysClr val="windowText" lastClr="000000"/>
                    </a:solidFill>
                    <a:latin typeface="Calibri"/>
                    <a:ea typeface="Calibri"/>
                    <a:cs typeface="Times New Roman"/>
                  </a:endParaRPr>
                </a:p>
              </p:txBody>
            </p:sp>
            <p:sp>
              <p:nvSpPr>
                <p:cNvPr id="91" name="Rectangle 90"/>
                <p:cNvSpPr/>
                <p:nvPr/>
              </p:nvSpPr>
              <p:spPr>
                <a:xfrm>
                  <a:off x="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2" name="Rectangle 91"/>
                <p:cNvSpPr/>
                <p:nvPr/>
              </p:nvSpPr>
              <p:spPr>
                <a:xfrm>
                  <a:off x="3657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3" name="Rectangle 92"/>
                <p:cNvSpPr/>
                <p:nvPr/>
              </p:nvSpPr>
              <p:spPr>
                <a:xfrm>
                  <a:off x="7315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4" name="Rectangle 93"/>
                <p:cNvSpPr/>
                <p:nvPr/>
              </p:nvSpPr>
              <p:spPr>
                <a:xfrm>
                  <a:off x="10972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5" name="Rectangle 94"/>
                <p:cNvSpPr/>
                <p:nvPr/>
              </p:nvSpPr>
              <p:spPr>
                <a:xfrm>
                  <a:off x="25603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6" name="Rectangle 95"/>
                <p:cNvSpPr/>
                <p:nvPr/>
              </p:nvSpPr>
              <p:spPr>
                <a:xfrm>
                  <a:off x="21945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7" name="Rectangle 96"/>
                <p:cNvSpPr/>
                <p:nvPr/>
              </p:nvSpPr>
              <p:spPr>
                <a:xfrm>
                  <a:off x="182880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8" name="Rectangle 97"/>
                <p:cNvSpPr/>
                <p:nvPr/>
              </p:nvSpPr>
              <p:spPr>
                <a:xfrm>
                  <a:off x="14630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9" name="Rectangle 98"/>
                <p:cNvSpPr/>
                <p:nvPr/>
              </p:nvSpPr>
              <p:spPr>
                <a:xfrm>
                  <a:off x="40233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0" name="Rectangle 99"/>
                <p:cNvSpPr/>
                <p:nvPr/>
              </p:nvSpPr>
              <p:spPr>
                <a:xfrm>
                  <a:off x="365760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1" name="Rectangle 100"/>
                <p:cNvSpPr/>
                <p:nvPr/>
              </p:nvSpPr>
              <p:spPr>
                <a:xfrm>
                  <a:off x="32918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2" name="Rectangle 101"/>
                <p:cNvSpPr/>
                <p:nvPr/>
              </p:nvSpPr>
              <p:spPr>
                <a:xfrm>
                  <a:off x="29260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3" name="Rectangle 102"/>
                <p:cNvSpPr/>
                <p:nvPr/>
              </p:nvSpPr>
              <p:spPr>
                <a:xfrm>
                  <a:off x="43891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4" name="Rectangle 103"/>
                <p:cNvSpPr/>
                <p:nvPr/>
              </p:nvSpPr>
              <p:spPr>
                <a:xfrm>
                  <a:off x="47548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5" name="Rectangle 104"/>
                <p:cNvSpPr/>
                <p:nvPr/>
              </p:nvSpPr>
              <p:spPr>
                <a:xfrm>
                  <a:off x="51206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6" name="Rectangle 105"/>
                <p:cNvSpPr/>
                <p:nvPr/>
              </p:nvSpPr>
              <p:spPr>
                <a:xfrm>
                  <a:off x="5486400" y="205740"/>
                  <a:ext cx="38862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grpSp>
        </p:grpSp>
        <p:cxnSp>
          <p:nvCxnSpPr>
            <p:cNvPr id="62" name="Straight Arrow Connector 61"/>
            <p:cNvCxnSpPr/>
            <p:nvPr/>
          </p:nvCxnSpPr>
          <p:spPr>
            <a:xfrm>
              <a:off x="350520" y="822960"/>
              <a:ext cx="0" cy="868680"/>
            </a:xfrm>
            <a:prstGeom prst="straightConnector1">
              <a:avLst/>
            </a:prstGeom>
            <a:noFill/>
            <a:ln w="9525" cap="flat" cmpd="sng" algn="ctr">
              <a:solidFill>
                <a:sysClr val="windowText" lastClr="000000"/>
              </a:solidFill>
              <a:prstDash val="solid"/>
              <a:tailEnd type="arrow"/>
            </a:ln>
            <a:effectLst/>
          </p:spPr>
        </p:cxnSp>
      </p:grpSp>
      <p:sp>
        <p:nvSpPr>
          <p:cNvPr id="109" name="TextBox 108"/>
          <p:cNvSpPr txBox="1"/>
          <p:nvPr/>
        </p:nvSpPr>
        <p:spPr>
          <a:xfrm>
            <a:off x="3850571" y="5856337"/>
            <a:ext cx="1443793" cy="369332"/>
          </a:xfrm>
          <a:prstGeom prst="rect">
            <a:avLst/>
          </a:prstGeom>
          <a:noFill/>
        </p:spPr>
        <p:txBody>
          <a:bodyPr wrap="none" rtlCol="0" anchor="ctr">
            <a:spAutoFit/>
          </a:bodyPr>
          <a:lstStyle/>
          <a:p>
            <a:pPr algn="ctr" fontAlgn="auto">
              <a:spcBef>
                <a:spcPts val="0"/>
              </a:spcBef>
              <a:spcAft>
                <a:spcPts val="0"/>
              </a:spcAft>
            </a:pPr>
            <a:r>
              <a:rPr lang="en-US" dirty="0" smtClean="0">
                <a:solidFill>
                  <a:prstClr val="black"/>
                </a:solidFill>
                <a:latin typeface="Calibri"/>
              </a:rPr>
              <a:t>Management</a:t>
            </a:r>
          </a:p>
        </p:txBody>
      </p:sp>
    </p:spTree>
    <p:extLst>
      <p:ext uri="{BB962C8B-B14F-4D97-AF65-F5344CB8AC3E}">
        <p14:creationId xmlns:p14="http://schemas.microsoft.com/office/powerpoint/2010/main" val="917839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dirty="0" smtClean="0">
                <a:cs typeface="Arial" panose="020B0604020202020204" pitchFamily="34" charset="0"/>
              </a:rPr>
              <a:t>Patterns of Action</a:t>
            </a:r>
            <a:endParaRPr lang="en-US" sz="4800" dirty="0">
              <a:cs typeface="Arial" panose="020B0604020202020204" pitchFamily="34" charset="0"/>
            </a:endParaRPr>
          </a:p>
        </p:txBody>
      </p:sp>
      <p:grpSp>
        <p:nvGrpSpPr>
          <p:cNvPr id="4" name="Group 3"/>
          <p:cNvGrpSpPr/>
          <p:nvPr/>
        </p:nvGrpSpPr>
        <p:grpSpPr>
          <a:xfrm>
            <a:off x="746759" y="1600200"/>
            <a:ext cx="7650481" cy="4285376"/>
            <a:chOff x="0" y="465413"/>
            <a:chExt cx="6156961" cy="2270167"/>
          </a:xfrm>
        </p:grpSpPr>
        <p:grpSp>
          <p:nvGrpSpPr>
            <p:cNvPr id="5" name="Group 4"/>
            <p:cNvGrpSpPr/>
            <p:nvPr/>
          </p:nvGrpSpPr>
          <p:grpSpPr>
            <a:xfrm>
              <a:off x="0" y="2339340"/>
              <a:ext cx="6156961" cy="396240"/>
              <a:chOff x="0" y="0"/>
              <a:chExt cx="5875020" cy="396240"/>
            </a:xfrm>
          </p:grpSpPr>
          <p:sp>
            <p:nvSpPr>
              <p:cNvPr id="39" name="Rectangle 38"/>
              <p:cNvSpPr/>
              <p:nvPr/>
            </p:nvSpPr>
            <p:spPr>
              <a:xfrm>
                <a:off x="1" y="0"/>
                <a:ext cx="1463039"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2008</a:t>
                </a:r>
                <a:endParaRPr lang="en-US" sz="1100" kern="0">
                  <a:solidFill>
                    <a:sysClr val="windowText" lastClr="000000"/>
                  </a:solidFill>
                  <a:latin typeface="Calibri"/>
                  <a:ea typeface="Calibri"/>
                  <a:cs typeface="Times New Roman"/>
                </a:endParaRPr>
              </a:p>
            </p:txBody>
          </p:sp>
          <p:sp>
            <p:nvSpPr>
              <p:cNvPr id="40" name="Rectangle 39"/>
              <p:cNvSpPr/>
              <p:nvPr/>
            </p:nvSpPr>
            <p:spPr>
              <a:xfrm>
                <a:off x="1463041" y="0"/>
                <a:ext cx="147066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2009</a:t>
                </a:r>
                <a:endParaRPr lang="en-US" sz="1100" kern="0">
                  <a:solidFill>
                    <a:sysClr val="windowText" lastClr="000000"/>
                  </a:solidFill>
                  <a:latin typeface="Calibri"/>
                  <a:ea typeface="Calibri"/>
                  <a:cs typeface="Times New Roman"/>
                </a:endParaRPr>
              </a:p>
            </p:txBody>
          </p:sp>
          <p:sp>
            <p:nvSpPr>
              <p:cNvPr id="41" name="Rectangle 40"/>
              <p:cNvSpPr/>
              <p:nvPr/>
            </p:nvSpPr>
            <p:spPr>
              <a:xfrm>
                <a:off x="2926080" y="0"/>
                <a:ext cx="146304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2010</a:t>
                </a:r>
                <a:endParaRPr lang="en-US" sz="1100" kern="0">
                  <a:solidFill>
                    <a:sysClr val="windowText" lastClr="000000"/>
                  </a:solidFill>
                  <a:latin typeface="Calibri"/>
                  <a:ea typeface="Calibri"/>
                  <a:cs typeface="Times New Roman"/>
                </a:endParaRPr>
              </a:p>
            </p:txBody>
          </p:sp>
          <p:sp>
            <p:nvSpPr>
              <p:cNvPr id="42" name="Rectangle 41"/>
              <p:cNvSpPr/>
              <p:nvPr/>
            </p:nvSpPr>
            <p:spPr>
              <a:xfrm>
                <a:off x="4389120" y="0"/>
                <a:ext cx="148590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2011</a:t>
                </a:r>
                <a:endParaRPr lang="en-US" sz="1100" kern="0">
                  <a:solidFill>
                    <a:sysClr val="windowText" lastClr="000000"/>
                  </a:solidFill>
                  <a:latin typeface="Calibri"/>
                  <a:ea typeface="Calibri"/>
                  <a:cs typeface="Times New Roman"/>
                </a:endParaRPr>
              </a:p>
            </p:txBody>
          </p:sp>
          <p:sp>
            <p:nvSpPr>
              <p:cNvPr id="43" name="Rectangle 42"/>
              <p:cNvSpPr/>
              <p:nvPr/>
            </p:nvSpPr>
            <p:spPr>
              <a:xfrm>
                <a:off x="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4" name="Rectangle 43"/>
              <p:cNvSpPr/>
              <p:nvPr/>
            </p:nvSpPr>
            <p:spPr>
              <a:xfrm>
                <a:off x="3657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5" name="Rectangle 44"/>
              <p:cNvSpPr/>
              <p:nvPr/>
            </p:nvSpPr>
            <p:spPr>
              <a:xfrm>
                <a:off x="7315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6" name="Rectangle 45"/>
              <p:cNvSpPr/>
              <p:nvPr/>
            </p:nvSpPr>
            <p:spPr>
              <a:xfrm>
                <a:off x="10972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7" name="Rectangle 46"/>
              <p:cNvSpPr/>
              <p:nvPr/>
            </p:nvSpPr>
            <p:spPr>
              <a:xfrm>
                <a:off x="25603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8" name="Rectangle 47"/>
              <p:cNvSpPr/>
              <p:nvPr/>
            </p:nvSpPr>
            <p:spPr>
              <a:xfrm>
                <a:off x="21945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9" name="Rectangle 48"/>
              <p:cNvSpPr/>
              <p:nvPr/>
            </p:nvSpPr>
            <p:spPr>
              <a:xfrm>
                <a:off x="182880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0" name="Rectangle 49"/>
              <p:cNvSpPr/>
              <p:nvPr/>
            </p:nvSpPr>
            <p:spPr>
              <a:xfrm>
                <a:off x="14630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1" name="Rectangle 50"/>
              <p:cNvSpPr/>
              <p:nvPr/>
            </p:nvSpPr>
            <p:spPr>
              <a:xfrm>
                <a:off x="40233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2" name="Rectangle 51"/>
              <p:cNvSpPr/>
              <p:nvPr/>
            </p:nvSpPr>
            <p:spPr>
              <a:xfrm>
                <a:off x="365760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3" name="Rectangle 52"/>
              <p:cNvSpPr/>
              <p:nvPr/>
            </p:nvSpPr>
            <p:spPr>
              <a:xfrm>
                <a:off x="32918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4" name="Rectangle 53"/>
              <p:cNvSpPr/>
              <p:nvPr/>
            </p:nvSpPr>
            <p:spPr>
              <a:xfrm>
                <a:off x="29260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5" name="Rectangle 54"/>
              <p:cNvSpPr/>
              <p:nvPr/>
            </p:nvSpPr>
            <p:spPr>
              <a:xfrm>
                <a:off x="43891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6" name="Rectangle 55"/>
              <p:cNvSpPr/>
              <p:nvPr/>
            </p:nvSpPr>
            <p:spPr>
              <a:xfrm>
                <a:off x="47548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7" name="Rectangle 56"/>
              <p:cNvSpPr/>
              <p:nvPr/>
            </p:nvSpPr>
            <p:spPr>
              <a:xfrm>
                <a:off x="51206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8" name="Rectangle 57"/>
              <p:cNvSpPr/>
              <p:nvPr/>
            </p:nvSpPr>
            <p:spPr>
              <a:xfrm>
                <a:off x="5486400" y="205740"/>
                <a:ext cx="38862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grpSp>
        <p:grpSp>
          <p:nvGrpSpPr>
            <p:cNvPr id="6" name="Group 5"/>
            <p:cNvGrpSpPr/>
            <p:nvPr/>
          </p:nvGrpSpPr>
          <p:grpSpPr>
            <a:xfrm>
              <a:off x="769620" y="1691640"/>
              <a:ext cx="3830859" cy="609600"/>
              <a:chOff x="0" y="-68580"/>
              <a:chExt cx="3831306" cy="609600"/>
            </a:xfrm>
          </p:grpSpPr>
          <p:cxnSp>
            <p:nvCxnSpPr>
              <p:cNvPr id="34" name="Straight Connector 33"/>
              <p:cNvCxnSpPr/>
              <p:nvPr/>
            </p:nvCxnSpPr>
            <p:spPr>
              <a:xfrm>
                <a:off x="0" y="167640"/>
                <a:ext cx="1645920" cy="0"/>
              </a:xfrm>
              <a:prstGeom prst="line">
                <a:avLst/>
              </a:prstGeom>
              <a:noFill/>
              <a:ln w="9525" cap="flat" cmpd="sng" algn="ctr">
                <a:solidFill>
                  <a:sysClr val="windowText" lastClr="000000"/>
                </a:solidFill>
                <a:prstDash val="solid"/>
              </a:ln>
              <a:effectLst/>
            </p:spPr>
          </p:cxnSp>
          <p:cxnSp>
            <p:nvCxnSpPr>
              <p:cNvPr id="35" name="Straight Connector 34"/>
              <p:cNvCxnSpPr/>
              <p:nvPr/>
            </p:nvCxnSpPr>
            <p:spPr>
              <a:xfrm>
                <a:off x="1645920" y="167640"/>
                <a:ext cx="0" cy="373380"/>
              </a:xfrm>
              <a:prstGeom prst="line">
                <a:avLst/>
              </a:prstGeom>
              <a:noFill/>
              <a:ln w="9525" cap="flat" cmpd="sng" algn="ctr">
                <a:solidFill>
                  <a:sysClr val="windowText" lastClr="000000"/>
                </a:solidFill>
                <a:prstDash val="solid"/>
              </a:ln>
              <a:effectLst/>
            </p:spPr>
          </p:cxnSp>
          <p:cxnSp>
            <p:nvCxnSpPr>
              <p:cNvPr id="36" name="Straight Connector 35"/>
              <p:cNvCxnSpPr/>
              <p:nvPr/>
            </p:nvCxnSpPr>
            <p:spPr>
              <a:xfrm>
                <a:off x="1645920" y="259080"/>
                <a:ext cx="2184213" cy="0"/>
              </a:xfrm>
              <a:prstGeom prst="line">
                <a:avLst/>
              </a:prstGeom>
              <a:noFill/>
              <a:ln w="9525" cap="flat" cmpd="sng" algn="ctr">
                <a:solidFill>
                  <a:sysClr val="windowText" lastClr="000000"/>
                </a:solidFill>
                <a:prstDash val="solid"/>
              </a:ln>
              <a:effectLst/>
            </p:spPr>
          </p:cxnSp>
          <p:cxnSp>
            <p:nvCxnSpPr>
              <p:cNvPr id="37" name="Straight Connector 36"/>
              <p:cNvCxnSpPr/>
              <p:nvPr/>
            </p:nvCxnSpPr>
            <p:spPr>
              <a:xfrm flipV="1">
                <a:off x="1912351" y="-68580"/>
                <a:ext cx="0" cy="312420"/>
              </a:xfrm>
              <a:prstGeom prst="line">
                <a:avLst/>
              </a:prstGeom>
              <a:noFill/>
              <a:ln w="9525" cap="flat" cmpd="sng" algn="ctr">
                <a:solidFill>
                  <a:sysClr val="windowText" lastClr="000000"/>
                </a:solidFill>
                <a:prstDash val="solid"/>
              </a:ln>
              <a:effectLst/>
            </p:spPr>
          </p:cxnSp>
          <p:cxnSp>
            <p:nvCxnSpPr>
              <p:cNvPr id="38" name="Straight Connector 37"/>
              <p:cNvCxnSpPr/>
              <p:nvPr/>
            </p:nvCxnSpPr>
            <p:spPr>
              <a:xfrm>
                <a:off x="1913793" y="-68580"/>
                <a:ext cx="1917513" cy="0"/>
              </a:xfrm>
              <a:prstGeom prst="line">
                <a:avLst/>
              </a:prstGeom>
              <a:noFill/>
              <a:ln w="9525" cap="flat" cmpd="sng" algn="ctr">
                <a:solidFill>
                  <a:sysClr val="windowText" lastClr="000000"/>
                </a:solidFill>
                <a:prstDash val="solid"/>
              </a:ln>
              <a:effectLst/>
            </p:spPr>
          </p:cxnSp>
        </p:grpSp>
        <p:sp>
          <p:nvSpPr>
            <p:cNvPr id="7" name="Oval 6"/>
            <p:cNvSpPr/>
            <p:nvPr/>
          </p:nvSpPr>
          <p:spPr>
            <a:xfrm>
              <a:off x="4152900" y="172212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a:solidFill>
                    <a:sysClr val="windowText" lastClr="000000"/>
                  </a:solidFill>
                  <a:latin typeface="Calibri"/>
                  <a:ea typeface="Calibri"/>
                  <a:cs typeface="Times New Roman"/>
                </a:rPr>
                <a:t>WG</a:t>
              </a:r>
              <a:endParaRPr lang="en-US" sz="1100" kern="0">
                <a:solidFill>
                  <a:sysClr val="windowText" lastClr="000000"/>
                </a:solidFill>
                <a:latin typeface="Calibri"/>
                <a:ea typeface="Calibri"/>
                <a:cs typeface="Times New Roman"/>
              </a:endParaRPr>
            </a:p>
          </p:txBody>
        </p:sp>
        <p:sp>
          <p:nvSpPr>
            <p:cNvPr id="8" name="Oval 7"/>
            <p:cNvSpPr/>
            <p:nvPr/>
          </p:nvSpPr>
          <p:spPr>
            <a:xfrm>
              <a:off x="3444240" y="203454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9" name="Oval 8"/>
            <p:cNvSpPr/>
            <p:nvPr/>
          </p:nvSpPr>
          <p:spPr>
            <a:xfrm>
              <a:off x="3703320" y="172212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a:solidFill>
                    <a:sysClr val="windowText" lastClr="000000"/>
                  </a:solidFill>
                  <a:latin typeface="Calibri"/>
                  <a:ea typeface="Calibri"/>
                  <a:cs typeface="Times New Roman"/>
                </a:rPr>
                <a:t>WG</a:t>
              </a:r>
              <a:endParaRPr lang="en-US" sz="1100" kern="0">
                <a:solidFill>
                  <a:sysClr val="windowText" lastClr="000000"/>
                </a:solidFill>
                <a:latin typeface="Calibri"/>
                <a:ea typeface="Calibri"/>
                <a:cs typeface="Times New Roman"/>
              </a:endParaRPr>
            </a:p>
          </p:txBody>
        </p:sp>
        <p:sp>
          <p:nvSpPr>
            <p:cNvPr id="10" name="Oval 9"/>
            <p:cNvSpPr/>
            <p:nvPr/>
          </p:nvSpPr>
          <p:spPr>
            <a:xfrm>
              <a:off x="3246120" y="172212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11" name="Oval 10"/>
            <p:cNvSpPr/>
            <p:nvPr/>
          </p:nvSpPr>
          <p:spPr>
            <a:xfrm>
              <a:off x="4221480" y="203454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12" name="Oval 11"/>
            <p:cNvSpPr/>
            <p:nvPr/>
          </p:nvSpPr>
          <p:spPr>
            <a:xfrm>
              <a:off x="3817620" y="203454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13" name="Oval 12"/>
            <p:cNvSpPr/>
            <p:nvPr/>
          </p:nvSpPr>
          <p:spPr>
            <a:xfrm>
              <a:off x="3063240" y="203454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14" name="Oval 13"/>
            <p:cNvSpPr/>
            <p:nvPr/>
          </p:nvSpPr>
          <p:spPr>
            <a:xfrm>
              <a:off x="4267200" y="1409700"/>
              <a:ext cx="50292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Seed</a:t>
              </a:r>
              <a:endParaRPr lang="en-US" sz="1200" kern="0" dirty="0">
                <a:solidFill>
                  <a:sysClr val="windowText" lastClr="000000"/>
                </a:solidFill>
                <a:latin typeface="+mj-lt"/>
                <a:ea typeface="Times New Roman"/>
              </a:endParaRPr>
            </a:p>
          </p:txBody>
        </p:sp>
        <p:sp>
          <p:nvSpPr>
            <p:cNvPr id="15" name="Oval 14"/>
            <p:cNvSpPr/>
            <p:nvPr/>
          </p:nvSpPr>
          <p:spPr>
            <a:xfrm>
              <a:off x="3962400" y="944880"/>
              <a:ext cx="80772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Atmosphere</a:t>
              </a:r>
              <a:endParaRPr lang="en-US" sz="1200" kern="0" dirty="0">
                <a:solidFill>
                  <a:sysClr val="windowText" lastClr="000000"/>
                </a:solidFill>
                <a:latin typeface="+mj-lt"/>
                <a:ea typeface="Times New Roman"/>
              </a:endParaRPr>
            </a:p>
          </p:txBody>
        </p:sp>
        <p:sp>
          <p:nvSpPr>
            <p:cNvPr id="16" name="Oval 15"/>
            <p:cNvSpPr/>
            <p:nvPr/>
          </p:nvSpPr>
          <p:spPr>
            <a:xfrm>
              <a:off x="4152900" y="1232381"/>
              <a:ext cx="50292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1</a:t>
              </a:r>
              <a:r>
                <a:rPr lang="en-US" sz="600" kern="0" dirty="0" smtClean="0">
                  <a:solidFill>
                    <a:sysClr val="windowText" lastClr="000000"/>
                  </a:solidFill>
                  <a:latin typeface="+mj-lt"/>
                  <a:ea typeface="Calibri"/>
                </a:rPr>
                <a:t>KP</a:t>
              </a:r>
              <a:endParaRPr lang="en-US" sz="1200" kern="0" dirty="0">
                <a:solidFill>
                  <a:sysClr val="windowText" lastClr="000000"/>
                </a:solidFill>
                <a:latin typeface="+mj-lt"/>
                <a:ea typeface="Times New Roman"/>
              </a:endParaRPr>
            </a:p>
          </p:txBody>
        </p:sp>
        <p:sp>
          <p:nvSpPr>
            <p:cNvPr id="17" name="Oval 16"/>
            <p:cNvSpPr/>
            <p:nvPr/>
          </p:nvSpPr>
          <p:spPr>
            <a:xfrm>
              <a:off x="3787140" y="1409700"/>
              <a:ext cx="50292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SOT</a:t>
              </a:r>
              <a:endParaRPr lang="en-US" sz="1200" kern="0" dirty="0">
                <a:solidFill>
                  <a:sysClr val="windowText" lastClr="000000"/>
                </a:solidFill>
                <a:latin typeface="+mj-lt"/>
                <a:ea typeface="Times New Roman"/>
              </a:endParaRPr>
            </a:p>
          </p:txBody>
        </p:sp>
        <p:sp>
          <p:nvSpPr>
            <p:cNvPr id="18" name="Oval 17"/>
            <p:cNvSpPr/>
            <p:nvPr/>
          </p:nvSpPr>
          <p:spPr>
            <a:xfrm>
              <a:off x="3710940" y="1143000"/>
              <a:ext cx="54864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IBP</a:t>
              </a:r>
              <a:endParaRPr lang="en-US" sz="1200" kern="0" dirty="0">
                <a:solidFill>
                  <a:sysClr val="windowText" lastClr="000000"/>
                </a:solidFill>
                <a:latin typeface="+mj-lt"/>
                <a:ea typeface="Times New Roman"/>
              </a:endParaRPr>
            </a:p>
          </p:txBody>
        </p:sp>
        <p:sp>
          <p:nvSpPr>
            <p:cNvPr id="19" name="Oval 18"/>
            <p:cNvSpPr/>
            <p:nvPr/>
          </p:nvSpPr>
          <p:spPr>
            <a:xfrm>
              <a:off x="3124200" y="944880"/>
              <a:ext cx="9448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DNA Subway</a:t>
              </a:r>
              <a:endParaRPr lang="en-US" sz="1200" kern="0" dirty="0">
                <a:solidFill>
                  <a:sysClr val="windowText" lastClr="000000"/>
                </a:solidFill>
                <a:latin typeface="+mj-lt"/>
                <a:ea typeface="Times New Roman"/>
              </a:endParaRPr>
            </a:p>
          </p:txBody>
        </p:sp>
        <p:sp>
          <p:nvSpPr>
            <p:cNvPr id="20" name="Oval 19"/>
            <p:cNvSpPr/>
            <p:nvPr/>
          </p:nvSpPr>
          <p:spPr>
            <a:xfrm>
              <a:off x="3230880" y="1287780"/>
              <a:ext cx="66294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err="1">
                  <a:solidFill>
                    <a:sysClr val="windowText" lastClr="000000"/>
                  </a:solidFill>
                  <a:latin typeface="+mj-lt"/>
                  <a:ea typeface="Calibri"/>
                </a:rPr>
                <a:t>MyPlan</a:t>
              </a:r>
              <a:r>
                <a:rPr lang="en-US" sz="600" kern="0" dirty="0" err="1">
                  <a:solidFill>
                    <a:sysClr val="windowText" lastClr="000000"/>
                  </a:solidFill>
                  <a:latin typeface="Times New Roman"/>
                  <a:ea typeface="Calibri"/>
                </a:rPr>
                <a:t>t</a:t>
              </a:r>
              <a:endParaRPr lang="en-US" sz="1200" kern="0" dirty="0">
                <a:solidFill>
                  <a:sysClr val="windowText" lastClr="000000"/>
                </a:solidFill>
                <a:latin typeface="Times New Roman"/>
                <a:ea typeface="Times New Roman"/>
              </a:endParaRPr>
            </a:p>
          </p:txBody>
        </p:sp>
        <p:sp>
          <p:nvSpPr>
            <p:cNvPr id="21" name="Text Box 16"/>
            <p:cNvSpPr txBox="1"/>
            <p:nvPr/>
          </p:nvSpPr>
          <p:spPr>
            <a:xfrm>
              <a:off x="5074920" y="2057400"/>
              <a:ext cx="1013460" cy="2057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TNRS</a:t>
              </a:r>
              <a:endParaRPr lang="en-US" sz="1100" kern="0">
                <a:solidFill>
                  <a:sysClr val="windowText" lastClr="000000"/>
                </a:solidFill>
                <a:latin typeface="Calibri"/>
                <a:ea typeface="Calibri"/>
                <a:cs typeface="Times New Roman"/>
              </a:endParaRPr>
            </a:p>
          </p:txBody>
        </p:sp>
        <p:sp>
          <p:nvSpPr>
            <p:cNvPr id="22" name="Text Box 17"/>
            <p:cNvSpPr txBox="1"/>
            <p:nvPr/>
          </p:nvSpPr>
          <p:spPr>
            <a:xfrm>
              <a:off x="5074920" y="1805940"/>
              <a:ext cx="1013460" cy="205740"/>
            </a:xfrm>
            <a:prstGeom prst="rect">
              <a:avLst/>
            </a:prstGeom>
            <a:no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a:solidFill>
                    <a:sysClr val="windowText" lastClr="000000"/>
                  </a:solidFill>
                  <a:latin typeface="Calibri"/>
                  <a:ea typeface="Calibri"/>
                  <a:cs typeface="Times New Roman"/>
                </a:rPr>
                <a:t>Peak Ranger</a:t>
              </a:r>
              <a:endParaRPr lang="en-US" sz="1100" kern="0" dirty="0">
                <a:solidFill>
                  <a:sysClr val="windowText" lastClr="000000"/>
                </a:solidFill>
                <a:latin typeface="Calibri"/>
                <a:ea typeface="Calibri"/>
                <a:cs typeface="Times New Roman"/>
              </a:endParaRPr>
            </a:p>
          </p:txBody>
        </p:sp>
        <p:sp>
          <p:nvSpPr>
            <p:cNvPr id="23" name="Text Box 18"/>
            <p:cNvSpPr txBox="1"/>
            <p:nvPr/>
          </p:nvSpPr>
          <p:spPr>
            <a:xfrm>
              <a:off x="5074920" y="1554480"/>
              <a:ext cx="1013460" cy="2057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a:solidFill>
                    <a:sysClr val="windowText" lastClr="000000"/>
                  </a:solidFill>
                  <a:latin typeface="Calibri"/>
                  <a:ea typeface="Calibri"/>
                  <a:cs typeface="Times New Roman"/>
                </a:rPr>
                <a:t>BSA-GWP</a:t>
              </a:r>
              <a:endParaRPr lang="en-US" sz="1100" kern="0" dirty="0">
                <a:solidFill>
                  <a:sysClr val="windowText" lastClr="000000"/>
                </a:solidFill>
                <a:latin typeface="Calibri"/>
                <a:ea typeface="Calibri"/>
                <a:cs typeface="Times New Roman"/>
              </a:endParaRPr>
            </a:p>
          </p:txBody>
        </p:sp>
        <p:sp>
          <p:nvSpPr>
            <p:cNvPr id="24" name="Text Box 19"/>
            <p:cNvSpPr txBox="1"/>
            <p:nvPr/>
          </p:nvSpPr>
          <p:spPr>
            <a:xfrm>
              <a:off x="5074920" y="1287780"/>
              <a:ext cx="1013460" cy="2057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a:solidFill>
                    <a:sysClr val="windowText" lastClr="000000"/>
                  </a:solidFill>
                  <a:latin typeface="Calibri"/>
                  <a:ea typeface="Calibri"/>
                  <a:cs typeface="Times New Roman"/>
                </a:rPr>
                <a:t>Trait Evolution</a:t>
              </a:r>
              <a:endParaRPr lang="en-US" sz="1100" kern="0" dirty="0">
                <a:solidFill>
                  <a:sysClr val="windowText" lastClr="000000"/>
                </a:solidFill>
                <a:latin typeface="Calibri"/>
                <a:ea typeface="Calibri"/>
                <a:cs typeface="Times New Roman"/>
              </a:endParaRPr>
            </a:p>
          </p:txBody>
        </p:sp>
        <p:sp>
          <p:nvSpPr>
            <p:cNvPr id="25" name="Text Box 20"/>
            <p:cNvSpPr txBox="1"/>
            <p:nvPr/>
          </p:nvSpPr>
          <p:spPr>
            <a:xfrm>
              <a:off x="5074920" y="1036320"/>
              <a:ext cx="1013460" cy="2057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err="1" smtClean="0">
                  <a:solidFill>
                    <a:sysClr val="windowText" lastClr="000000"/>
                  </a:solidFill>
                  <a:latin typeface="Calibri"/>
                  <a:ea typeface="Calibri"/>
                  <a:cs typeface="Times New Roman"/>
                </a:rPr>
                <a:t>BrachyBio</a:t>
              </a:r>
              <a:r>
                <a:rPr lang="en-US" sz="900" kern="0" dirty="0" smtClean="0">
                  <a:solidFill>
                    <a:sysClr val="windowText" lastClr="000000"/>
                  </a:solidFill>
                  <a:latin typeface="Calibri"/>
                  <a:ea typeface="Calibri"/>
                  <a:cs typeface="Times New Roman"/>
                </a:rPr>
                <a:t>!</a:t>
              </a:r>
              <a:endParaRPr lang="en-US" sz="1100" kern="0" dirty="0">
                <a:solidFill>
                  <a:sysClr val="windowText" lastClr="000000"/>
                </a:solidFill>
                <a:latin typeface="Calibri"/>
                <a:ea typeface="Calibri"/>
                <a:cs typeface="Times New Roman"/>
              </a:endParaRPr>
            </a:p>
          </p:txBody>
        </p:sp>
        <p:sp>
          <p:nvSpPr>
            <p:cNvPr id="26" name="Text Box 21"/>
            <p:cNvSpPr txBox="1"/>
            <p:nvPr/>
          </p:nvSpPr>
          <p:spPr>
            <a:xfrm>
              <a:off x="1729740" y="2011680"/>
              <a:ext cx="495300" cy="2286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GCW</a:t>
              </a:r>
            </a:p>
          </p:txBody>
        </p:sp>
        <p:sp>
          <p:nvSpPr>
            <p:cNvPr id="27" name="Text Box 30"/>
            <p:cNvSpPr txBox="1"/>
            <p:nvPr/>
          </p:nvSpPr>
          <p:spPr>
            <a:xfrm>
              <a:off x="2720340" y="1722120"/>
              <a:ext cx="495300" cy="2286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a:solidFill>
                    <a:sysClr val="windowText" lastClr="000000"/>
                  </a:solidFill>
                  <a:latin typeface="Calibri"/>
                  <a:ea typeface="Calibri"/>
                  <a:cs typeface="Times New Roman"/>
                </a:rPr>
                <a:t>GCT2</a:t>
              </a:r>
            </a:p>
          </p:txBody>
        </p:sp>
        <p:sp>
          <p:nvSpPr>
            <p:cNvPr id="28" name="Text Box 31"/>
            <p:cNvSpPr txBox="1"/>
            <p:nvPr/>
          </p:nvSpPr>
          <p:spPr>
            <a:xfrm>
              <a:off x="2468880" y="2057400"/>
              <a:ext cx="495300" cy="2286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GCT1</a:t>
              </a:r>
            </a:p>
          </p:txBody>
        </p:sp>
        <p:sp>
          <p:nvSpPr>
            <p:cNvPr id="29" name="Text Box 32"/>
            <p:cNvSpPr txBox="1"/>
            <p:nvPr/>
          </p:nvSpPr>
          <p:spPr>
            <a:xfrm>
              <a:off x="4402059" y="685800"/>
              <a:ext cx="1043305" cy="259080"/>
            </a:xfrm>
            <a:prstGeom prst="rect">
              <a:avLst/>
            </a:prstGeom>
            <a:solidFill>
              <a:sysClr val="window" lastClr="FFFFFF"/>
            </a:solidFill>
            <a:ln w="6350">
              <a:noFill/>
            </a:ln>
            <a:effectLst/>
          </p:spPr>
          <p:txBody>
            <a:bodyPr rot="0" spcFirstLastPara="0" vert="horz" wrap="none" lIns="91440" tIns="45720" rIns="91440" bIns="45720" numCol="1" spcCol="0" rtlCol="0" fromWordArt="0" anchor="ctr" anchorCtr="0" forceAA="0" compatLnSpc="1">
              <a:prstTxWarp prst="textNoShape">
                <a:avLst/>
              </a:prstTxWarp>
              <a:noAutofit/>
            </a:bodyPr>
            <a:lstStyle/>
            <a:p>
              <a:pP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Reorganization</a:t>
              </a:r>
            </a:p>
          </p:txBody>
        </p:sp>
        <p:cxnSp>
          <p:nvCxnSpPr>
            <p:cNvPr id="30" name="Straight Arrow Connector 29"/>
            <p:cNvCxnSpPr/>
            <p:nvPr/>
          </p:nvCxnSpPr>
          <p:spPr>
            <a:xfrm>
              <a:off x="4846320" y="868680"/>
              <a:ext cx="7620" cy="1432560"/>
            </a:xfrm>
            <a:prstGeom prst="straightConnector1">
              <a:avLst/>
            </a:prstGeom>
            <a:noFill/>
            <a:ln w="9525" cap="flat" cmpd="sng" algn="ctr">
              <a:solidFill>
                <a:sysClr val="windowText" lastClr="000000"/>
              </a:solidFill>
              <a:prstDash val="solid"/>
              <a:tailEnd type="arrow"/>
            </a:ln>
            <a:effectLst/>
          </p:spPr>
        </p:cxnSp>
        <p:sp>
          <p:nvSpPr>
            <p:cNvPr id="31" name="Text Box 34"/>
            <p:cNvSpPr txBox="1"/>
            <p:nvPr/>
          </p:nvSpPr>
          <p:spPr>
            <a:xfrm>
              <a:off x="1751518" y="465413"/>
              <a:ext cx="877570" cy="297180"/>
            </a:xfrm>
            <a:prstGeom prst="rect">
              <a:avLst/>
            </a:prstGeom>
            <a:no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dirty="0" smtClean="0">
                  <a:solidFill>
                    <a:sysClr val="windowText" lastClr="000000"/>
                  </a:solidFill>
                  <a:latin typeface="Calibri"/>
                  <a:ea typeface="Calibri"/>
                  <a:cs typeface="Times New Roman"/>
                </a:rPr>
                <a:t>Team Based</a:t>
              </a:r>
              <a:endParaRPr lang="en-US" sz="1100" kern="0" dirty="0">
                <a:solidFill>
                  <a:sysClr val="windowText" lastClr="000000"/>
                </a:solidFill>
                <a:latin typeface="Calibri"/>
                <a:ea typeface="Calibri"/>
                <a:cs typeface="Times New Roman"/>
              </a:endParaRPr>
            </a:p>
          </p:txBody>
        </p:sp>
        <p:sp>
          <p:nvSpPr>
            <p:cNvPr id="32" name="Text Box 35"/>
            <p:cNvSpPr txBox="1"/>
            <p:nvPr/>
          </p:nvSpPr>
          <p:spPr>
            <a:xfrm>
              <a:off x="3576516" y="465413"/>
              <a:ext cx="532765" cy="297180"/>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Chaos</a:t>
              </a:r>
            </a:p>
          </p:txBody>
        </p:sp>
        <p:sp>
          <p:nvSpPr>
            <p:cNvPr id="33" name="Text Box 36"/>
            <p:cNvSpPr txBox="1"/>
            <p:nvPr/>
          </p:nvSpPr>
          <p:spPr>
            <a:xfrm>
              <a:off x="5074919" y="465413"/>
              <a:ext cx="965200" cy="297180"/>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Project Based</a:t>
              </a:r>
            </a:p>
          </p:txBody>
        </p:sp>
      </p:grpSp>
      <p:sp>
        <p:nvSpPr>
          <p:cNvPr id="59" name="TextBox 58"/>
          <p:cNvSpPr txBox="1"/>
          <p:nvPr/>
        </p:nvSpPr>
        <p:spPr>
          <a:xfrm>
            <a:off x="2978650" y="5885576"/>
            <a:ext cx="3208442" cy="369332"/>
          </a:xfrm>
          <a:prstGeom prst="rect">
            <a:avLst/>
          </a:prstGeom>
          <a:noFill/>
        </p:spPr>
        <p:txBody>
          <a:bodyPr wrap="none" rtlCol="0" anchor="ctr">
            <a:spAutoFit/>
          </a:bodyPr>
          <a:lstStyle/>
          <a:p>
            <a:pPr algn="ctr" fontAlgn="auto">
              <a:spcBef>
                <a:spcPts val="0"/>
              </a:spcBef>
              <a:spcAft>
                <a:spcPts val="0"/>
              </a:spcAft>
            </a:pPr>
            <a:r>
              <a:rPr lang="en-US" dirty="0" smtClean="0">
                <a:solidFill>
                  <a:prstClr val="black"/>
                </a:solidFill>
                <a:latin typeface="Calibri"/>
              </a:rPr>
              <a:t>Scientific Portfolio Development</a:t>
            </a:r>
            <a:endParaRPr lang="en-US" dirty="0">
              <a:solidFill>
                <a:prstClr val="black"/>
              </a:solidFill>
              <a:latin typeface="Calibri"/>
            </a:endParaRPr>
          </a:p>
        </p:txBody>
      </p:sp>
    </p:spTree>
    <p:extLst>
      <p:ext uri="{BB962C8B-B14F-4D97-AF65-F5344CB8AC3E}">
        <p14:creationId xmlns:p14="http://schemas.microsoft.com/office/powerpoint/2010/main" val="2443861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46" y="-68724"/>
            <a:ext cx="8229600" cy="1143000"/>
          </a:xfrm>
        </p:spPr>
        <p:txBody>
          <a:bodyPr>
            <a:normAutofit/>
          </a:bodyPr>
          <a:lstStyle/>
          <a:p>
            <a:r>
              <a:rPr lang="en-US" sz="4800" dirty="0" smtClean="0">
                <a:cs typeface="Arial" panose="020B0604020202020204" pitchFamily="34" charset="0"/>
              </a:rPr>
              <a:t>Patterns of Action</a:t>
            </a:r>
            <a:endParaRPr lang="en-US" sz="4800" dirty="0"/>
          </a:p>
        </p:txBody>
      </p:sp>
      <p:grpSp>
        <p:nvGrpSpPr>
          <p:cNvPr id="6" name="Group 5"/>
          <p:cNvGrpSpPr/>
          <p:nvPr/>
        </p:nvGrpSpPr>
        <p:grpSpPr>
          <a:xfrm>
            <a:off x="1236771" y="819006"/>
            <a:ext cx="6422505" cy="2095500"/>
            <a:chOff x="24016" y="0"/>
            <a:chExt cx="6422505" cy="2095500"/>
          </a:xfrm>
        </p:grpSpPr>
        <p:grpSp>
          <p:nvGrpSpPr>
            <p:cNvPr id="7" name="Group 6"/>
            <p:cNvGrpSpPr/>
            <p:nvPr/>
          </p:nvGrpSpPr>
          <p:grpSpPr>
            <a:xfrm>
              <a:off x="24016" y="0"/>
              <a:ext cx="6422505" cy="2095500"/>
              <a:chOff x="24016" y="0"/>
              <a:chExt cx="6422505" cy="2095500"/>
            </a:xfrm>
          </p:grpSpPr>
          <p:sp>
            <p:nvSpPr>
              <p:cNvPr id="9" name="Rectangle 8"/>
              <p:cNvSpPr/>
              <p:nvPr/>
            </p:nvSpPr>
            <p:spPr>
              <a:xfrm>
                <a:off x="894075" y="0"/>
                <a:ext cx="883920" cy="51054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a:solidFill>
                      <a:sysClr val="windowText" lastClr="000000"/>
                    </a:solidFill>
                    <a:latin typeface="Calibri"/>
                    <a:ea typeface="Calibri"/>
                    <a:cs typeface="Times New Roman"/>
                  </a:rPr>
                  <a:t>Personnel are concerned</a:t>
                </a:r>
                <a:endParaRPr lang="en-US" sz="1100" kern="0" dirty="0">
                  <a:solidFill>
                    <a:sysClr val="windowText" lastClr="000000"/>
                  </a:solidFill>
                  <a:latin typeface="Calibri"/>
                  <a:ea typeface="Calibri"/>
                  <a:cs typeface="Times New Roman"/>
                </a:endParaRPr>
              </a:p>
            </p:txBody>
          </p:sp>
          <p:sp>
            <p:nvSpPr>
              <p:cNvPr id="10" name="Rectangle 9"/>
              <p:cNvSpPr/>
              <p:nvPr/>
            </p:nvSpPr>
            <p:spPr>
              <a:xfrm>
                <a:off x="1706880" y="266700"/>
                <a:ext cx="1021080" cy="51054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Restructuring Step</a:t>
                </a:r>
              </a:p>
            </p:txBody>
          </p:sp>
          <p:sp>
            <p:nvSpPr>
              <p:cNvPr id="11" name="Freeform 10"/>
              <p:cNvSpPr/>
              <p:nvPr/>
            </p:nvSpPr>
            <p:spPr>
              <a:xfrm>
                <a:off x="350520" y="1104900"/>
                <a:ext cx="1508760" cy="83820"/>
              </a:xfrm>
              <a:custGeom>
                <a:avLst/>
                <a:gdLst>
                  <a:gd name="connsiteX0" fmla="*/ 0 w 1508760"/>
                  <a:gd name="connsiteY0" fmla="*/ 38363 h 84083"/>
                  <a:gd name="connsiteX1" fmla="*/ 99060 w 1508760"/>
                  <a:gd name="connsiteY1" fmla="*/ 263 h 84083"/>
                  <a:gd name="connsiteX2" fmla="*/ 144780 w 1508760"/>
                  <a:gd name="connsiteY2" fmla="*/ 15503 h 84083"/>
                  <a:gd name="connsiteX3" fmla="*/ 381000 w 1508760"/>
                  <a:gd name="connsiteY3" fmla="*/ 38363 h 84083"/>
                  <a:gd name="connsiteX4" fmla="*/ 548640 w 1508760"/>
                  <a:gd name="connsiteY4" fmla="*/ 38363 h 84083"/>
                  <a:gd name="connsiteX5" fmla="*/ 594360 w 1508760"/>
                  <a:gd name="connsiteY5" fmla="*/ 23123 h 84083"/>
                  <a:gd name="connsiteX6" fmla="*/ 640080 w 1508760"/>
                  <a:gd name="connsiteY6" fmla="*/ 15503 h 84083"/>
                  <a:gd name="connsiteX7" fmla="*/ 662940 w 1508760"/>
                  <a:gd name="connsiteY7" fmla="*/ 263 h 84083"/>
                  <a:gd name="connsiteX8" fmla="*/ 670560 w 1508760"/>
                  <a:gd name="connsiteY8" fmla="*/ 23123 h 84083"/>
                  <a:gd name="connsiteX9" fmla="*/ 701040 w 1508760"/>
                  <a:gd name="connsiteY9" fmla="*/ 45983 h 84083"/>
                  <a:gd name="connsiteX10" fmla="*/ 746760 w 1508760"/>
                  <a:gd name="connsiteY10" fmla="*/ 61223 h 84083"/>
                  <a:gd name="connsiteX11" fmla="*/ 777240 w 1508760"/>
                  <a:gd name="connsiteY11" fmla="*/ 76463 h 84083"/>
                  <a:gd name="connsiteX12" fmla="*/ 891540 w 1508760"/>
                  <a:gd name="connsiteY12" fmla="*/ 68843 h 84083"/>
                  <a:gd name="connsiteX13" fmla="*/ 967740 w 1508760"/>
                  <a:gd name="connsiteY13" fmla="*/ 45983 h 84083"/>
                  <a:gd name="connsiteX14" fmla="*/ 1021080 w 1508760"/>
                  <a:gd name="connsiteY14" fmla="*/ 38363 h 84083"/>
                  <a:gd name="connsiteX15" fmla="*/ 1127760 w 1508760"/>
                  <a:gd name="connsiteY15" fmla="*/ 84083 h 84083"/>
                  <a:gd name="connsiteX16" fmla="*/ 1257300 w 1508760"/>
                  <a:gd name="connsiteY16" fmla="*/ 76463 h 84083"/>
                  <a:gd name="connsiteX17" fmla="*/ 1280160 w 1508760"/>
                  <a:gd name="connsiteY17" fmla="*/ 61223 h 84083"/>
                  <a:gd name="connsiteX18" fmla="*/ 1333500 w 1508760"/>
                  <a:gd name="connsiteY18" fmla="*/ 38363 h 84083"/>
                  <a:gd name="connsiteX19" fmla="*/ 1379220 w 1508760"/>
                  <a:gd name="connsiteY19" fmla="*/ 45983 h 84083"/>
                  <a:gd name="connsiteX20" fmla="*/ 1409700 w 1508760"/>
                  <a:gd name="connsiteY20" fmla="*/ 68843 h 84083"/>
                  <a:gd name="connsiteX21" fmla="*/ 1440180 w 1508760"/>
                  <a:gd name="connsiteY21" fmla="*/ 84083 h 84083"/>
                  <a:gd name="connsiteX22" fmla="*/ 1470660 w 1508760"/>
                  <a:gd name="connsiteY22" fmla="*/ 53603 h 84083"/>
                  <a:gd name="connsiteX23" fmla="*/ 1493520 w 1508760"/>
                  <a:gd name="connsiteY23" fmla="*/ 38363 h 84083"/>
                  <a:gd name="connsiteX24" fmla="*/ 1501140 w 1508760"/>
                  <a:gd name="connsiteY24" fmla="*/ 15503 h 84083"/>
                  <a:gd name="connsiteX25" fmla="*/ 1508760 w 1508760"/>
                  <a:gd name="connsiteY25" fmla="*/ 263 h 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08760" h="84083">
                    <a:moveTo>
                      <a:pt x="0" y="38363"/>
                    </a:moveTo>
                    <a:cubicBezTo>
                      <a:pt x="79356" y="11911"/>
                      <a:pt x="47027" y="26279"/>
                      <a:pt x="99060" y="263"/>
                    </a:cubicBezTo>
                    <a:lnTo>
                      <a:pt x="144780" y="15503"/>
                    </a:lnTo>
                    <a:cubicBezTo>
                      <a:pt x="235282" y="45670"/>
                      <a:pt x="159628" y="22551"/>
                      <a:pt x="381000" y="38363"/>
                    </a:cubicBezTo>
                    <a:cubicBezTo>
                      <a:pt x="445933" y="60007"/>
                      <a:pt x="418546" y="53974"/>
                      <a:pt x="548640" y="38363"/>
                    </a:cubicBezTo>
                    <a:cubicBezTo>
                      <a:pt x="564590" y="36449"/>
                      <a:pt x="578775" y="27019"/>
                      <a:pt x="594360" y="23123"/>
                    </a:cubicBezTo>
                    <a:cubicBezTo>
                      <a:pt x="609349" y="19376"/>
                      <a:pt x="624840" y="18043"/>
                      <a:pt x="640080" y="15503"/>
                    </a:cubicBezTo>
                    <a:cubicBezTo>
                      <a:pt x="647700" y="10423"/>
                      <a:pt x="654055" y="-1958"/>
                      <a:pt x="662940" y="263"/>
                    </a:cubicBezTo>
                    <a:cubicBezTo>
                      <a:pt x="670732" y="2211"/>
                      <a:pt x="665418" y="16953"/>
                      <a:pt x="670560" y="23123"/>
                    </a:cubicBezTo>
                    <a:cubicBezTo>
                      <a:pt x="678690" y="32879"/>
                      <a:pt x="689681" y="40303"/>
                      <a:pt x="701040" y="45983"/>
                    </a:cubicBezTo>
                    <a:cubicBezTo>
                      <a:pt x="715408" y="53167"/>
                      <a:pt x="731845" y="55257"/>
                      <a:pt x="746760" y="61223"/>
                    </a:cubicBezTo>
                    <a:cubicBezTo>
                      <a:pt x="757307" y="65442"/>
                      <a:pt x="767080" y="71383"/>
                      <a:pt x="777240" y="76463"/>
                    </a:cubicBezTo>
                    <a:cubicBezTo>
                      <a:pt x="815340" y="73923"/>
                      <a:pt x="853565" y="72840"/>
                      <a:pt x="891540" y="68843"/>
                    </a:cubicBezTo>
                    <a:cubicBezTo>
                      <a:pt x="944088" y="63312"/>
                      <a:pt x="902139" y="55355"/>
                      <a:pt x="967740" y="45983"/>
                    </a:cubicBezTo>
                    <a:lnTo>
                      <a:pt x="1021080" y="38363"/>
                    </a:lnTo>
                    <a:cubicBezTo>
                      <a:pt x="1095142" y="84652"/>
                      <a:pt x="1058404" y="72524"/>
                      <a:pt x="1127760" y="84083"/>
                    </a:cubicBezTo>
                    <a:cubicBezTo>
                      <a:pt x="1170940" y="81543"/>
                      <a:pt x="1214524" y="82879"/>
                      <a:pt x="1257300" y="76463"/>
                    </a:cubicBezTo>
                    <a:cubicBezTo>
                      <a:pt x="1266357" y="75104"/>
                      <a:pt x="1272209" y="65767"/>
                      <a:pt x="1280160" y="61223"/>
                    </a:cubicBezTo>
                    <a:cubicBezTo>
                      <a:pt x="1306525" y="46157"/>
                      <a:pt x="1307853" y="46912"/>
                      <a:pt x="1333500" y="38363"/>
                    </a:cubicBezTo>
                    <a:cubicBezTo>
                      <a:pt x="1348740" y="40903"/>
                      <a:pt x="1364875" y="40245"/>
                      <a:pt x="1379220" y="45983"/>
                    </a:cubicBezTo>
                    <a:cubicBezTo>
                      <a:pt x="1391012" y="50700"/>
                      <a:pt x="1398930" y="62112"/>
                      <a:pt x="1409700" y="68843"/>
                    </a:cubicBezTo>
                    <a:cubicBezTo>
                      <a:pt x="1419333" y="74863"/>
                      <a:pt x="1430020" y="79003"/>
                      <a:pt x="1440180" y="84083"/>
                    </a:cubicBezTo>
                    <a:cubicBezTo>
                      <a:pt x="1450340" y="73923"/>
                      <a:pt x="1459751" y="62954"/>
                      <a:pt x="1470660" y="53603"/>
                    </a:cubicBezTo>
                    <a:cubicBezTo>
                      <a:pt x="1477613" y="47643"/>
                      <a:pt x="1487799" y="45514"/>
                      <a:pt x="1493520" y="38363"/>
                    </a:cubicBezTo>
                    <a:cubicBezTo>
                      <a:pt x="1498538" y="32091"/>
                      <a:pt x="1498157" y="22961"/>
                      <a:pt x="1501140" y="15503"/>
                    </a:cubicBezTo>
                    <a:cubicBezTo>
                      <a:pt x="1503249" y="10230"/>
                      <a:pt x="1506220" y="5343"/>
                      <a:pt x="1508760" y="263"/>
                    </a:cubicBezTo>
                  </a:path>
                </a:pathLst>
              </a:custGeom>
              <a:no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 lastClr="FFFFFF"/>
                  </a:solidFill>
                  <a:latin typeface="Calibri"/>
                </a:endParaRPr>
              </a:p>
            </p:txBody>
          </p:sp>
          <p:sp>
            <p:nvSpPr>
              <p:cNvPr id="12" name="Rectangle 11"/>
              <p:cNvSpPr/>
              <p:nvPr/>
            </p:nvSpPr>
            <p:spPr>
              <a:xfrm>
                <a:off x="1859280" y="533400"/>
                <a:ext cx="83820" cy="98298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lnSpc>
                    <a:spcPct val="115000"/>
                  </a:lnSpc>
                  <a:spcBef>
                    <a:spcPts val="0"/>
                  </a:spcBef>
                  <a:spcAft>
                    <a:spcPts val="1000"/>
                  </a:spcAft>
                </a:pPr>
                <a:r>
                  <a:rPr lang="en-US" sz="1100" kern="0">
                    <a:solidFill>
                      <a:sysClr val="windowText" lastClr="000000"/>
                    </a:solidFill>
                    <a:latin typeface="Calibri"/>
                    <a:ea typeface="Calibri"/>
                    <a:cs typeface="Times New Roman"/>
                  </a:rPr>
                  <a:t> </a:t>
                </a:r>
              </a:p>
            </p:txBody>
          </p:sp>
          <p:sp>
            <p:nvSpPr>
              <p:cNvPr id="13" name="Rectangle 12"/>
              <p:cNvSpPr/>
              <p:nvPr/>
            </p:nvSpPr>
            <p:spPr>
              <a:xfrm>
                <a:off x="2430780" y="98298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CIAT</a:t>
                </a:r>
              </a:p>
            </p:txBody>
          </p:sp>
          <p:sp>
            <p:nvSpPr>
              <p:cNvPr id="14" name="Rectangle 13"/>
              <p:cNvSpPr/>
              <p:nvPr/>
            </p:nvSpPr>
            <p:spPr>
              <a:xfrm>
                <a:off x="5341620" y="1104900"/>
                <a:ext cx="53086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800" kern="0" dirty="0">
                    <a:solidFill>
                      <a:sysClr val="windowText" lastClr="000000"/>
                    </a:solidFill>
                    <a:latin typeface="Calibri"/>
                    <a:ea typeface="Calibri"/>
                    <a:cs typeface="Times New Roman"/>
                  </a:rPr>
                  <a:t>CI-Lead</a:t>
                </a:r>
                <a:endParaRPr lang="en-US" sz="1100" kern="0" dirty="0">
                  <a:solidFill>
                    <a:sysClr val="windowText" lastClr="000000"/>
                  </a:solidFill>
                  <a:latin typeface="Calibri"/>
                  <a:ea typeface="Calibri"/>
                  <a:cs typeface="Times New Roman"/>
                </a:endParaRPr>
              </a:p>
            </p:txBody>
          </p:sp>
          <p:sp>
            <p:nvSpPr>
              <p:cNvPr id="15" name="Rectangle 14"/>
              <p:cNvSpPr/>
              <p:nvPr/>
            </p:nvSpPr>
            <p:spPr>
              <a:xfrm>
                <a:off x="4381500" y="110490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IAB</a:t>
                </a:r>
              </a:p>
            </p:txBody>
          </p:sp>
          <p:sp>
            <p:nvSpPr>
              <p:cNvPr id="16" name="Rectangle 15"/>
              <p:cNvSpPr/>
              <p:nvPr/>
            </p:nvSpPr>
            <p:spPr>
              <a:xfrm>
                <a:off x="1943100" y="98298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BOD</a:t>
                </a:r>
              </a:p>
            </p:txBody>
          </p:sp>
          <p:sp>
            <p:nvSpPr>
              <p:cNvPr id="17" name="Rectangle 16"/>
              <p:cNvSpPr/>
              <p:nvPr/>
            </p:nvSpPr>
            <p:spPr>
              <a:xfrm>
                <a:off x="5875020" y="110490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FAB</a:t>
                </a:r>
              </a:p>
            </p:txBody>
          </p:sp>
          <p:sp>
            <p:nvSpPr>
              <p:cNvPr id="18" name="Rectangle 17"/>
              <p:cNvSpPr/>
              <p:nvPr/>
            </p:nvSpPr>
            <p:spPr>
              <a:xfrm>
                <a:off x="3893820" y="110490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CIAT</a:t>
                </a:r>
              </a:p>
            </p:txBody>
          </p:sp>
          <p:sp>
            <p:nvSpPr>
              <p:cNvPr id="19" name="Rectangle 18"/>
              <p:cNvSpPr/>
              <p:nvPr/>
            </p:nvSpPr>
            <p:spPr>
              <a:xfrm>
                <a:off x="3406140" y="110490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BOD</a:t>
                </a:r>
              </a:p>
            </p:txBody>
          </p:sp>
          <p:sp>
            <p:nvSpPr>
              <p:cNvPr id="20" name="Rectangle 19"/>
              <p:cNvSpPr/>
              <p:nvPr/>
            </p:nvSpPr>
            <p:spPr>
              <a:xfrm>
                <a:off x="2918460" y="982980"/>
                <a:ext cx="487680" cy="2667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IAB</a:t>
                </a:r>
              </a:p>
            </p:txBody>
          </p:sp>
          <p:sp>
            <p:nvSpPr>
              <p:cNvPr id="21" name="Rectangle 20"/>
              <p:cNvSpPr/>
              <p:nvPr/>
            </p:nvSpPr>
            <p:spPr>
              <a:xfrm>
                <a:off x="5410200" y="563880"/>
                <a:ext cx="662940" cy="259080"/>
              </a:xfrm>
              <a:prstGeom prst="rect">
                <a:avLst/>
              </a:prstGeom>
              <a:solidFill>
                <a:sysClr val="window" lastClr="FFFFFF"/>
              </a:solidFill>
              <a:ln w="952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a:solidFill>
                      <a:sysClr val="windowText" lastClr="000000"/>
                    </a:solidFill>
                    <a:latin typeface="Calibri"/>
                    <a:ea typeface="Calibri"/>
                    <a:cs typeface="Times New Roman"/>
                  </a:rPr>
                  <a:t>SciPlant</a:t>
                </a:r>
              </a:p>
            </p:txBody>
          </p:sp>
          <p:grpSp>
            <p:nvGrpSpPr>
              <p:cNvPr id="22" name="Group 21"/>
              <p:cNvGrpSpPr/>
              <p:nvPr/>
            </p:nvGrpSpPr>
            <p:grpSpPr>
              <a:xfrm>
                <a:off x="5021580" y="411480"/>
                <a:ext cx="1203960" cy="510540"/>
                <a:chOff x="0" y="0"/>
                <a:chExt cx="1203960" cy="510540"/>
              </a:xfrm>
            </p:grpSpPr>
            <p:cxnSp>
              <p:nvCxnSpPr>
                <p:cNvPr id="53" name="Straight Connector 52"/>
                <p:cNvCxnSpPr/>
                <p:nvPr/>
              </p:nvCxnSpPr>
              <p:spPr>
                <a:xfrm flipV="1">
                  <a:off x="0" y="0"/>
                  <a:ext cx="1143000" cy="320040"/>
                </a:xfrm>
                <a:prstGeom prst="line">
                  <a:avLst/>
                </a:prstGeom>
                <a:noFill/>
                <a:ln w="9525" cap="flat" cmpd="sng" algn="ctr">
                  <a:solidFill>
                    <a:sysClr val="windowText" lastClr="000000"/>
                  </a:solidFill>
                  <a:prstDash val="solid"/>
                </a:ln>
                <a:effectLst/>
              </p:spPr>
            </p:cxnSp>
            <p:cxnSp>
              <p:nvCxnSpPr>
                <p:cNvPr id="54" name="Straight Connector 53"/>
                <p:cNvCxnSpPr/>
                <p:nvPr/>
              </p:nvCxnSpPr>
              <p:spPr>
                <a:xfrm>
                  <a:off x="0" y="320040"/>
                  <a:ext cx="1203960" cy="190500"/>
                </a:xfrm>
                <a:prstGeom prst="line">
                  <a:avLst/>
                </a:prstGeom>
                <a:noFill/>
                <a:ln w="9525" cap="flat" cmpd="sng" algn="ctr">
                  <a:solidFill>
                    <a:sysClr val="windowText" lastClr="000000"/>
                  </a:solidFill>
                  <a:prstDash val="solid"/>
                </a:ln>
                <a:effectLst/>
              </p:spPr>
            </p:cxnSp>
          </p:grpSp>
          <p:sp>
            <p:nvSpPr>
              <p:cNvPr id="23" name="Rectangle 22"/>
              <p:cNvSpPr/>
              <p:nvPr/>
            </p:nvSpPr>
            <p:spPr>
              <a:xfrm>
                <a:off x="4869180" y="1147816"/>
                <a:ext cx="381000" cy="266700"/>
              </a:xfrm>
              <a:prstGeom prst="rect">
                <a:avLst/>
              </a:prstGeom>
              <a:noFill/>
              <a:ln w="9525" cap="flat" cmpd="sng" algn="ctr">
                <a:noFill/>
                <a:prstDash val="solid"/>
              </a:ln>
              <a:effectLst/>
            </p:spPr>
            <p:txBody>
              <a:bodyPr rot="0" spcFirstLastPara="0" vert="horz" wrap="square" lIns="91440" tIns="45720" rIns="91440" bIns="45720" numCol="1" spcCol="0" rtlCol="0" fromWordArt="0" anchor="b" anchorCtr="0" forceAA="0" compatLnSpc="1">
                <a:prstTxWarp prst="textNoShape">
                  <a:avLst/>
                </a:prstTxWarp>
                <a:noAutofit/>
              </a:bodyPr>
              <a:lstStyle/>
              <a:p>
                <a:pPr algn="ctr" fontAlgn="auto">
                  <a:lnSpc>
                    <a:spcPct val="115000"/>
                  </a:lnSpc>
                  <a:spcBef>
                    <a:spcPts val="0"/>
                  </a:spcBef>
                  <a:spcAft>
                    <a:spcPts val="1000"/>
                  </a:spcAft>
                </a:pPr>
                <a:r>
                  <a:rPr lang="en-US" sz="800" kern="0" dirty="0">
                    <a:solidFill>
                      <a:sysClr val="windowText" lastClr="000000"/>
                    </a:solidFill>
                    <a:latin typeface="Calibri"/>
                    <a:ea typeface="Calibri"/>
                    <a:cs typeface="Times New Roman"/>
                  </a:rPr>
                  <a:t>BOD</a:t>
                </a:r>
                <a:endParaRPr lang="en-US" sz="1100" kern="0" dirty="0">
                  <a:solidFill>
                    <a:sysClr val="windowText" lastClr="000000"/>
                  </a:solidFill>
                  <a:latin typeface="Calibri"/>
                  <a:ea typeface="Calibri"/>
                  <a:cs typeface="Times New Roman"/>
                </a:endParaRPr>
              </a:p>
            </p:txBody>
          </p:sp>
          <p:cxnSp>
            <p:nvCxnSpPr>
              <p:cNvPr id="24" name="Straight Connector 23"/>
              <p:cNvCxnSpPr/>
              <p:nvPr/>
            </p:nvCxnSpPr>
            <p:spPr>
              <a:xfrm>
                <a:off x="4869180" y="1104900"/>
                <a:ext cx="472440" cy="205740"/>
              </a:xfrm>
              <a:prstGeom prst="line">
                <a:avLst/>
              </a:prstGeom>
              <a:noFill/>
              <a:ln w="9525" cap="flat" cmpd="sng" algn="ctr">
                <a:solidFill>
                  <a:sysClr val="windowText" lastClr="000000"/>
                </a:solidFill>
                <a:prstDash val="solid"/>
              </a:ln>
              <a:effectLst/>
            </p:spPr>
          </p:cxnSp>
          <p:cxnSp>
            <p:nvCxnSpPr>
              <p:cNvPr id="25" name="Straight Arrow Connector 24"/>
              <p:cNvCxnSpPr>
                <a:endCxn id="11" idx="18"/>
              </p:cNvCxnSpPr>
              <p:nvPr/>
            </p:nvCxnSpPr>
            <p:spPr>
              <a:xfrm flipH="1">
                <a:off x="1684020" y="266700"/>
                <a:ext cx="7620" cy="876443"/>
              </a:xfrm>
              <a:prstGeom prst="straightConnector1">
                <a:avLst/>
              </a:prstGeom>
              <a:noFill/>
              <a:ln w="9525" cap="flat" cmpd="sng" algn="ctr">
                <a:solidFill>
                  <a:sysClr val="windowText" lastClr="000000"/>
                </a:solidFill>
                <a:prstDash val="solid"/>
                <a:tailEnd type="arrow"/>
              </a:ln>
              <a:effectLst/>
            </p:spPr>
          </p:cxnSp>
          <p:cxnSp>
            <p:nvCxnSpPr>
              <p:cNvPr id="26" name="Straight Arrow Connector 25"/>
              <p:cNvCxnSpPr/>
              <p:nvPr/>
            </p:nvCxnSpPr>
            <p:spPr>
              <a:xfrm>
                <a:off x="3368040" y="320040"/>
                <a:ext cx="0" cy="655320"/>
              </a:xfrm>
              <a:prstGeom prst="straightConnector1">
                <a:avLst/>
              </a:prstGeom>
              <a:noFill/>
              <a:ln w="9525" cap="flat" cmpd="sng" algn="ctr">
                <a:solidFill>
                  <a:sysClr val="windowText" lastClr="000000"/>
                </a:solidFill>
                <a:prstDash val="solid"/>
                <a:tailEnd type="arrow"/>
              </a:ln>
              <a:effectLst/>
            </p:spPr>
          </p:cxnSp>
          <p:sp>
            <p:nvSpPr>
              <p:cNvPr id="27" name="Rectangle 26"/>
              <p:cNvSpPr/>
              <p:nvPr/>
            </p:nvSpPr>
            <p:spPr>
              <a:xfrm>
                <a:off x="24016" y="392430"/>
                <a:ext cx="914400" cy="510540"/>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Project Initiated</a:t>
                </a:r>
              </a:p>
            </p:txBody>
          </p:sp>
          <p:sp>
            <p:nvSpPr>
              <p:cNvPr id="28" name="Rectangle 27"/>
              <p:cNvSpPr/>
              <p:nvPr/>
            </p:nvSpPr>
            <p:spPr>
              <a:xfrm>
                <a:off x="2973515" y="186690"/>
                <a:ext cx="830580" cy="41148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PI Resigns</a:t>
                </a:r>
              </a:p>
              <a:p>
                <a:pPr algn="ct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 </a:t>
                </a:r>
              </a:p>
            </p:txBody>
          </p:sp>
          <p:grpSp>
            <p:nvGrpSpPr>
              <p:cNvPr id="32" name="Group 31"/>
              <p:cNvGrpSpPr/>
              <p:nvPr/>
            </p:nvGrpSpPr>
            <p:grpSpPr>
              <a:xfrm>
                <a:off x="289560" y="1699260"/>
                <a:ext cx="6156961" cy="396240"/>
                <a:chOff x="0" y="0"/>
                <a:chExt cx="5875020" cy="396240"/>
              </a:xfrm>
            </p:grpSpPr>
            <p:sp>
              <p:nvSpPr>
                <p:cNvPr id="33" name="Rectangle 32"/>
                <p:cNvSpPr/>
                <p:nvPr/>
              </p:nvSpPr>
              <p:spPr>
                <a:xfrm>
                  <a:off x="0" y="0"/>
                  <a:ext cx="146304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2008</a:t>
                  </a:r>
                  <a:endParaRPr lang="en-US" sz="1100" kern="0">
                    <a:solidFill>
                      <a:sysClr val="windowText" lastClr="000000"/>
                    </a:solidFill>
                    <a:latin typeface="Calibri"/>
                    <a:ea typeface="Calibri"/>
                    <a:cs typeface="Times New Roman"/>
                  </a:endParaRPr>
                </a:p>
              </p:txBody>
            </p:sp>
            <p:sp>
              <p:nvSpPr>
                <p:cNvPr id="34" name="Rectangle 33"/>
                <p:cNvSpPr/>
                <p:nvPr/>
              </p:nvSpPr>
              <p:spPr>
                <a:xfrm>
                  <a:off x="1463041" y="0"/>
                  <a:ext cx="147066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2009</a:t>
                  </a:r>
                  <a:endParaRPr lang="en-US" sz="1100" kern="0">
                    <a:solidFill>
                      <a:sysClr val="windowText" lastClr="000000"/>
                    </a:solidFill>
                    <a:latin typeface="Calibri"/>
                    <a:ea typeface="Calibri"/>
                    <a:cs typeface="Times New Roman"/>
                  </a:endParaRPr>
                </a:p>
              </p:txBody>
            </p:sp>
            <p:sp>
              <p:nvSpPr>
                <p:cNvPr id="35" name="Rectangle 34"/>
                <p:cNvSpPr/>
                <p:nvPr/>
              </p:nvSpPr>
              <p:spPr>
                <a:xfrm>
                  <a:off x="2926080" y="0"/>
                  <a:ext cx="146304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2010</a:t>
                  </a:r>
                  <a:endParaRPr lang="en-US" sz="1100" kern="0">
                    <a:solidFill>
                      <a:sysClr val="windowText" lastClr="000000"/>
                    </a:solidFill>
                    <a:latin typeface="Calibri"/>
                    <a:ea typeface="Calibri"/>
                    <a:cs typeface="Times New Roman"/>
                  </a:endParaRPr>
                </a:p>
              </p:txBody>
            </p:sp>
            <p:sp>
              <p:nvSpPr>
                <p:cNvPr id="36" name="Rectangle 35"/>
                <p:cNvSpPr/>
                <p:nvPr/>
              </p:nvSpPr>
              <p:spPr>
                <a:xfrm>
                  <a:off x="4389120" y="0"/>
                  <a:ext cx="148590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2011</a:t>
                  </a:r>
                  <a:endParaRPr lang="en-US" sz="1100" kern="0">
                    <a:solidFill>
                      <a:sysClr val="windowText" lastClr="000000"/>
                    </a:solidFill>
                    <a:latin typeface="Calibri"/>
                    <a:ea typeface="Calibri"/>
                    <a:cs typeface="Times New Roman"/>
                  </a:endParaRPr>
                </a:p>
              </p:txBody>
            </p:sp>
            <p:sp>
              <p:nvSpPr>
                <p:cNvPr id="37" name="Rectangle 36"/>
                <p:cNvSpPr/>
                <p:nvPr/>
              </p:nvSpPr>
              <p:spPr>
                <a:xfrm>
                  <a:off x="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38" name="Rectangle 37"/>
                <p:cNvSpPr/>
                <p:nvPr/>
              </p:nvSpPr>
              <p:spPr>
                <a:xfrm>
                  <a:off x="3657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39" name="Rectangle 38"/>
                <p:cNvSpPr/>
                <p:nvPr/>
              </p:nvSpPr>
              <p:spPr>
                <a:xfrm>
                  <a:off x="7315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0" name="Rectangle 39"/>
                <p:cNvSpPr/>
                <p:nvPr/>
              </p:nvSpPr>
              <p:spPr>
                <a:xfrm>
                  <a:off x="10972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1" name="Rectangle 40"/>
                <p:cNvSpPr/>
                <p:nvPr/>
              </p:nvSpPr>
              <p:spPr>
                <a:xfrm>
                  <a:off x="25603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2" name="Rectangle 41"/>
                <p:cNvSpPr/>
                <p:nvPr/>
              </p:nvSpPr>
              <p:spPr>
                <a:xfrm>
                  <a:off x="21945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3" name="Rectangle 42"/>
                <p:cNvSpPr/>
                <p:nvPr/>
              </p:nvSpPr>
              <p:spPr>
                <a:xfrm>
                  <a:off x="182880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4" name="Rectangle 43"/>
                <p:cNvSpPr/>
                <p:nvPr/>
              </p:nvSpPr>
              <p:spPr>
                <a:xfrm>
                  <a:off x="14630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5" name="Rectangle 44"/>
                <p:cNvSpPr/>
                <p:nvPr/>
              </p:nvSpPr>
              <p:spPr>
                <a:xfrm>
                  <a:off x="40233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6" name="Rectangle 45"/>
                <p:cNvSpPr/>
                <p:nvPr/>
              </p:nvSpPr>
              <p:spPr>
                <a:xfrm>
                  <a:off x="365760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7" name="Rectangle 46"/>
                <p:cNvSpPr/>
                <p:nvPr/>
              </p:nvSpPr>
              <p:spPr>
                <a:xfrm>
                  <a:off x="32918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8" name="Rectangle 47"/>
                <p:cNvSpPr/>
                <p:nvPr/>
              </p:nvSpPr>
              <p:spPr>
                <a:xfrm>
                  <a:off x="29260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49" name="Rectangle 48"/>
                <p:cNvSpPr/>
                <p:nvPr/>
              </p:nvSpPr>
              <p:spPr>
                <a:xfrm>
                  <a:off x="43891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0" name="Rectangle 49"/>
                <p:cNvSpPr/>
                <p:nvPr/>
              </p:nvSpPr>
              <p:spPr>
                <a:xfrm>
                  <a:off x="47548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1" name="Rectangle 50"/>
                <p:cNvSpPr/>
                <p:nvPr/>
              </p:nvSpPr>
              <p:spPr>
                <a:xfrm>
                  <a:off x="51206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52" name="Rectangle 51"/>
                <p:cNvSpPr/>
                <p:nvPr/>
              </p:nvSpPr>
              <p:spPr>
                <a:xfrm>
                  <a:off x="5486400" y="205740"/>
                  <a:ext cx="38862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grpSp>
        </p:grpSp>
        <p:cxnSp>
          <p:nvCxnSpPr>
            <p:cNvPr id="8" name="Straight Arrow Connector 7"/>
            <p:cNvCxnSpPr/>
            <p:nvPr/>
          </p:nvCxnSpPr>
          <p:spPr>
            <a:xfrm>
              <a:off x="350520" y="822960"/>
              <a:ext cx="0" cy="868680"/>
            </a:xfrm>
            <a:prstGeom prst="straightConnector1">
              <a:avLst/>
            </a:prstGeom>
            <a:noFill/>
            <a:ln w="9525" cap="flat" cmpd="sng" algn="ctr">
              <a:solidFill>
                <a:sysClr val="windowText" lastClr="000000"/>
              </a:solidFill>
              <a:prstDash val="solid"/>
              <a:tailEnd type="arrow"/>
            </a:ln>
            <a:effectLst/>
          </p:spPr>
        </p:cxnSp>
      </p:grpSp>
      <p:grpSp>
        <p:nvGrpSpPr>
          <p:cNvPr id="55" name="Group 54"/>
          <p:cNvGrpSpPr/>
          <p:nvPr/>
        </p:nvGrpSpPr>
        <p:grpSpPr>
          <a:xfrm>
            <a:off x="1504030" y="3825240"/>
            <a:ext cx="6156961" cy="2125980"/>
            <a:chOff x="0" y="609600"/>
            <a:chExt cx="6156961" cy="2125980"/>
          </a:xfrm>
        </p:grpSpPr>
        <p:grpSp>
          <p:nvGrpSpPr>
            <p:cNvPr id="56" name="Group 55"/>
            <p:cNvGrpSpPr/>
            <p:nvPr/>
          </p:nvGrpSpPr>
          <p:grpSpPr>
            <a:xfrm>
              <a:off x="0" y="2339340"/>
              <a:ext cx="6156961" cy="396240"/>
              <a:chOff x="0" y="0"/>
              <a:chExt cx="5875020" cy="396240"/>
            </a:xfrm>
          </p:grpSpPr>
          <p:sp>
            <p:nvSpPr>
              <p:cNvPr id="90" name="Rectangle 89"/>
              <p:cNvSpPr/>
              <p:nvPr/>
            </p:nvSpPr>
            <p:spPr>
              <a:xfrm>
                <a:off x="1" y="0"/>
                <a:ext cx="1463039"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2008</a:t>
                </a:r>
                <a:endParaRPr lang="en-US" sz="1100" kern="0">
                  <a:solidFill>
                    <a:sysClr val="windowText" lastClr="000000"/>
                  </a:solidFill>
                  <a:latin typeface="Calibri"/>
                  <a:ea typeface="Calibri"/>
                  <a:cs typeface="Times New Roman"/>
                </a:endParaRPr>
              </a:p>
            </p:txBody>
          </p:sp>
          <p:sp>
            <p:nvSpPr>
              <p:cNvPr id="91" name="Rectangle 90"/>
              <p:cNvSpPr/>
              <p:nvPr/>
            </p:nvSpPr>
            <p:spPr>
              <a:xfrm>
                <a:off x="1463041" y="0"/>
                <a:ext cx="147066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2009</a:t>
                </a:r>
                <a:endParaRPr lang="en-US" sz="1100" kern="0">
                  <a:solidFill>
                    <a:sysClr val="windowText" lastClr="000000"/>
                  </a:solidFill>
                  <a:latin typeface="Calibri"/>
                  <a:ea typeface="Calibri"/>
                  <a:cs typeface="Times New Roman"/>
                </a:endParaRPr>
              </a:p>
            </p:txBody>
          </p:sp>
          <p:sp>
            <p:nvSpPr>
              <p:cNvPr id="92" name="Rectangle 91"/>
              <p:cNvSpPr/>
              <p:nvPr/>
            </p:nvSpPr>
            <p:spPr>
              <a:xfrm>
                <a:off x="2926080" y="0"/>
                <a:ext cx="146304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2010</a:t>
                </a:r>
                <a:endParaRPr lang="en-US" sz="1100" kern="0">
                  <a:solidFill>
                    <a:sysClr val="windowText" lastClr="000000"/>
                  </a:solidFill>
                  <a:latin typeface="Calibri"/>
                  <a:ea typeface="Calibri"/>
                  <a:cs typeface="Times New Roman"/>
                </a:endParaRPr>
              </a:p>
            </p:txBody>
          </p:sp>
          <p:sp>
            <p:nvSpPr>
              <p:cNvPr id="93" name="Rectangle 92"/>
              <p:cNvSpPr/>
              <p:nvPr/>
            </p:nvSpPr>
            <p:spPr>
              <a:xfrm>
                <a:off x="4389120" y="0"/>
                <a:ext cx="1485900" cy="205740"/>
              </a:xfrm>
              <a:prstGeom prst="rect">
                <a:avLst/>
              </a:prstGeom>
              <a:solidFill>
                <a:srgbClr val="D7E4BD"/>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a:solidFill>
                      <a:sysClr val="windowText" lastClr="000000"/>
                    </a:solidFill>
                    <a:latin typeface="Calibri"/>
                    <a:ea typeface="Calibri"/>
                    <a:cs typeface="Times New Roman"/>
                  </a:rPr>
                  <a:t>2011</a:t>
                </a:r>
                <a:endParaRPr lang="en-US" sz="1100" kern="0">
                  <a:solidFill>
                    <a:sysClr val="windowText" lastClr="000000"/>
                  </a:solidFill>
                  <a:latin typeface="Calibri"/>
                  <a:ea typeface="Calibri"/>
                  <a:cs typeface="Times New Roman"/>
                </a:endParaRPr>
              </a:p>
            </p:txBody>
          </p:sp>
          <p:sp>
            <p:nvSpPr>
              <p:cNvPr id="94" name="Rectangle 93"/>
              <p:cNvSpPr/>
              <p:nvPr/>
            </p:nvSpPr>
            <p:spPr>
              <a:xfrm>
                <a:off x="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5" name="Rectangle 94"/>
              <p:cNvSpPr/>
              <p:nvPr/>
            </p:nvSpPr>
            <p:spPr>
              <a:xfrm>
                <a:off x="3657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6" name="Rectangle 95"/>
              <p:cNvSpPr/>
              <p:nvPr/>
            </p:nvSpPr>
            <p:spPr>
              <a:xfrm>
                <a:off x="7315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7" name="Rectangle 96"/>
              <p:cNvSpPr/>
              <p:nvPr/>
            </p:nvSpPr>
            <p:spPr>
              <a:xfrm>
                <a:off x="10972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8" name="Rectangle 97"/>
              <p:cNvSpPr/>
              <p:nvPr/>
            </p:nvSpPr>
            <p:spPr>
              <a:xfrm>
                <a:off x="25603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99" name="Rectangle 98"/>
              <p:cNvSpPr/>
              <p:nvPr/>
            </p:nvSpPr>
            <p:spPr>
              <a:xfrm>
                <a:off x="21945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0" name="Rectangle 99"/>
              <p:cNvSpPr/>
              <p:nvPr/>
            </p:nvSpPr>
            <p:spPr>
              <a:xfrm>
                <a:off x="182880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1" name="Rectangle 100"/>
              <p:cNvSpPr/>
              <p:nvPr/>
            </p:nvSpPr>
            <p:spPr>
              <a:xfrm>
                <a:off x="14630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2" name="Rectangle 101"/>
              <p:cNvSpPr/>
              <p:nvPr/>
            </p:nvSpPr>
            <p:spPr>
              <a:xfrm>
                <a:off x="402336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3" name="Rectangle 102"/>
              <p:cNvSpPr/>
              <p:nvPr/>
            </p:nvSpPr>
            <p:spPr>
              <a:xfrm>
                <a:off x="365760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4" name="Rectangle 103"/>
              <p:cNvSpPr/>
              <p:nvPr/>
            </p:nvSpPr>
            <p:spPr>
              <a:xfrm>
                <a:off x="32918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5" name="Rectangle 104"/>
              <p:cNvSpPr/>
              <p:nvPr/>
            </p:nvSpPr>
            <p:spPr>
              <a:xfrm>
                <a:off x="29260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6" name="Rectangle 105"/>
              <p:cNvSpPr/>
              <p:nvPr/>
            </p:nvSpPr>
            <p:spPr>
              <a:xfrm>
                <a:off x="438912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7" name="Rectangle 106"/>
              <p:cNvSpPr/>
              <p:nvPr/>
            </p:nvSpPr>
            <p:spPr>
              <a:xfrm>
                <a:off x="475488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8" name="Rectangle 107"/>
              <p:cNvSpPr/>
              <p:nvPr/>
            </p:nvSpPr>
            <p:spPr>
              <a:xfrm>
                <a:off x="5120640" y="205740"/>
                <a:ext cx="36576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sp>
            <p:nvSpPr>
              <p:cNvPr id="109" name="Rectangle 108"/>
              <p:cNvSpPr/>
              <p:nvPr/>
            </p:nvSpPr>
            <p:spPr>
              <a:xfrm>
                <a:off x="5486400" y="205740"/>
                <a:ext cx="388620" cy="190500"/>
              </a:xfrm>
              <a:prstGeom prst="rect">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pPr>
                <a:endParaRPr lang="en-US" kern="0">
                  <a:solidFill>
                    <a:sysClr val="windowText" lastClr="000000"/>
                  </a:solidFill>
                  <a:latin typeface="Calibri"/>
                </a:endParaRPr>
              </a:p>
            </p:txBody>
          </p:sp>
        </p:grpSp>
        <p:grpSp>
          <p:nvGrpSpPr>
            <p:cNvPr id="57" name="Group 56"/>
            <p:cNvGrpSpPr/>
            <p:nvPr/>
          </p:nvGrpSpPr>
          <p:grpSpPr>
            <a:xfrm>
              <a:off x="769620" y="1691640"/>
              <a:ext cx="3830859" cy="609600"/>
              <a:chOff x="0" y="-68580"/>
              <a:chExt cx="3831306" cy="609600"/>
            </a:xfrm>
          </p:grpSpPr>
          <p:cxnSp>
            <p:nvCxnSpPr>
              <p:cNvPr id="85" name="Straight Connector 84"/>
              <p:cNvCxnSpPr/>
              <p:nvPr/>
            </p:nvCxnSpPr>
            <p:spPr>
              <a:xfrm>
                <a:off x="0" y="167640"/>
                <a:ext cx="1645920" cy="0"/>
              </a:xfrm>
              <a:prstGeom prst="line">
                <a:avLst/>
              </a:prstGeom>
              <a:noFill/>
              <a:ln w="9525" cap="flat" cmpd="sng" algn="ctr">
                <a:solidFill>
                  <a:sysClr val="windowText" lastClr="000000"/>
                </a:solidFill>
                <a:prstDash val="solid"/>
              </a:ln>
              <a:effectLst/>
            </p:spPr>
          </p:cxnSp>
          <p:cxnSp>
            <p:nvCxnSpPr>
              <p:cNvPr id="86" name="Straight Connector 85"/>
              <p:cNvCxnSpPr/>
              <p:nvPr/>
            </p:nvCxnSpPr>
            <p:spPr>
              <a:xfrm>
                <a:off x="1645920" y="167640"/>
                <a:ext cx="0" cy="373380"/>
              </a:xfrm>
              <a:prstGeom prst="line">
                <a:avLst/>
              </a:prstGeom>
              <a:noFill/>
              <a:ln w="9525" cap="flat" cmpd="sng" algn="ctr">
                <a:solidFill>
                  <a:sysClr val="windowText" lastClr="000000"/>
                </a:solidFill>
                <a:prstDash val="solid"/>
              </a:ln>
              <a:effectLst/>
            </p:spPr>
          </p:cxnSp>
          <p:cxnSp>
            <p:nvCxnSpPr>
              <p:cNvPr id="87" name="Straight Connector 86"/>
              <p:cNvCxnSpPr/>
              <p:nvPr/>
            </p:nvCxnSpPr>
            <p:spPr>
              <a:xfrm>
                <a:off x="1645920" y="259080"/>
                <a:ext cx="2184213" cy="0"/>
              </a:xfrm>
              <a:prstGeom prst="line">
                <a:avLst/>
              </a:prstGeom>
              <a:noFill/>
              <a:ln w="9525" cap="flat" cmpd="sng" algn="ctr">
                <a:solidFill>
                  <a:sysClr val="windowText" lastClr="000000"/>
                </a:solidFill>
                <a:prstDash val="solid"/>
              </a:ln>
              <a:effectLst/>
            </p:spPr>
          </p:cxnSp>
          <p:cxnSp>
            <p:nvCxnSpPr>
              <p:cNvPr id="88" name="Straight Connector 87"/>
              <p:cNvCxnSpPr/>
              <p:nvPr/>
            </p:nvCxnSpPr>
            <p:spPr>
              <a:xfrm flipV="1">
                <a:off x="1912351" y="-68580"/>
                <a:ext cx="0" cy="312420"/>
              </a:xfrm>
              <a:prstGeom prst="line">
                <a:avLst/>
              </a:prstGeom>
              <a:noFill/>
              <a:ln w="9525" cap="flat" cmpd="sng" algn="ctr">
                <a:solidFill>
                  <a:sysClr val="windowText" lastClr="000000"/>
                </a:solidFill>
                <a:prstDash val="solid"/>
              </a:ln>
              <a:effectLst/>
            </p:spPr>
          </p:cxnSp>
          <p:cxnSp>
            <p:nvCxnSpPr>
              <p:cNvPr id="89" name="Straight Connector 88"/>
              <p:cNvCxnSpPr/>
              <p:nvPr/>
            </p:nvCxnSpPr>
            <p:spPr>
              <a:xfrm>
                <a:off x="1913793" y="-68580"/>
                <a:ext cx="1917513" cy="0"/>
              </a:xfrm>
              <a:prstGeom prst="line">
                <a:avLst/>
              </a:prstGeom>
              <a:noFill/>
              <a:ln w="9525" cap="flat" cmpd="sng" algn="ctr">
                <a:solidFill>
                  <a:sysClr val="windowText" lastClr="000000"/>
                </a:solidFill>
                <a:prstDash val="solid"/>
              </a:ln>
              <a:effectLst/>
            </p:spPr>
          </p:cxnSp>
        </p:grpSp>
        <p:sp>
          <p:nvSpPr>
            <p:cNvPr id="58" name="Oval 57"/>
            <p:cNvSpPr/>
            <p:nvPr/>
          </p:nvSpPr>
          <p:spPr>
            <a:xfrm>
              <a:off x="4152900" y="172212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59" name="Oval 58"/>
            <p:cNvSpPr/>
            <p:nvPr/>
          </p:nvSpPr>
          <p:spPr>
            <a:xfrm>
              <a:off x="3444240" y="203454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60" name="Oval 59"/>
            <p:cNvSpPr/>
            <p:nvPr/>
          </p:nvSpPr>
          <p:spPr>
            <a:xfrm>
              <a:off x="3703320" y="172212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61" name="Oval 60"/>
            <p:cNvSpPr/>
            <p:nvPr/>
          </p:nvSpPr>
          <p:spPr>
            <a:xfrm>
              <a:off x="3246120" y="172212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62" name="Oval 61"/>
            <p:cNvSpPr/>
            <p:nvPr/>
          </p:nvSpPr>
          <p:spPr>
            <a:xfrm>
              <a:off x="4221480" y="203454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63" name="Oval 62"/>
            <p:cNvSpPr/>
            <p:nvPr/>
          </p:nvSpPr>
          <p:spPr>
            <a:xfrm>
              <a:off x="3817620" y="203454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64" name="Oval 63"/>
            <p:cNvSpPr/>
            <p:nvPr/>
          </p:nvSpPr>
          <p:spPr>
            <a:xfrm>
              <a:off x="3063240" y="2034540"/>
              <a:ext cx="4495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Calibri"/>
                  <a:ea typeface="Calibri"/>
                  <a:cs typeface="Times New Roman"/>
                </a:rPr>
                <a:t>WG</a:t>
              </a:r>
              <a:endParaRPr lang="en-US" sz="1100" kern="0" dirty="0">
                <a:solidFill>
                  <a:sysClr val="windowText" lastClr="000000"/>
                </a:solidFill>
                <a:latin typeface="Calibri"/>
                <a:ea typeface="Calibri"/>
                <a:cs typeface="Times New Roman"/>
              </a:endParaRPr>
            </a:p>
          </p:txBody>
        </p:sp>
        <p:sp>
          <p:nvSpPr>
            <p:cNvPr id="65" name="Oval 64"/>
            <p:cNvSpPr/>
            <p:nvPr/>
          </p:nvSpPr>
          <p:spPr>
            <a:xfrm>
              <a:off x="4267200" y="1409700"/>
              <a:ext cx="50292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Seed</a:t>
              </a:r>
              <a:endParaRPr lang="en-US" sz="1200" kern="0" dirty="0">
                <a:solidFill>
                  <a:sysClr val="windowText" lastClr="000000"/>
                </a:solidFill>
                <a:latin typeface="+mj-lt"/>
                <a:ea typeface="Times New Roman"/>
              </a:endParaRPr>
            </a:p>
          </p:txBody>
        </p:sp>
        <p:sp>
          <p:nvSpPr>
            <p:cNvPr id="66" name="Oval 65"/>
            <p:cNvSpPr/>
            <p:nvPr/>
          </p:nvSpPr>
          <p:spPr>
            <a:xfrm>
              <a:off x="3962400" y="944880"/>
              <a:ext cx="80772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Atmosphere</a:t>
              </a:r>
              <a:endParaRPr lang="en-US" sz="1200" kern="0" dirty="0">
                <a:solidFill>
                  <a:sysClr val="windowText" lastClr="000000"/>
                </a:solidFill>
                <a:latin typeface="+mj-lt"/>
                <a:ea typeface="Times New Roman"/>
              </a:endParaRPr>
            </a:p>
          </p:txBody>
        </p:sp>
        <p:sp>
          <p:nvSpPr>
            <p:cNvPr id="67" name="Oval 66"/>
            <p:cNvSpPr/>
            <p:nvPr/>
          </p:nvSpPr>
          <p:spPr>
            <a:xfrm>
              <a:off x="4152900" y="1211580"/>
              <a:ext cx="50292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lnSpc>
                  <a:spcPct val="115000"/>
                </a:lnSpc>
                <a:spcBef>
                  <a:spcPts val="0"/>
                </a:spcBef>
                <a:spcAft>
                  <a:spcPts val="1000"/>
                </a:spcAft>
              </a:pPr>
              <a:r>
                <a:rPr lang="en-US" sz="600" kern="0" dirty="0">
                  <a:solidFill>
                    <a:sysClr val="windowText" lastClr="000000"/>
                  </a:solidFill>
                  <a:latin typeface="+mj-lt"/>
                  <a:ea typeface="Calibri"/>
                </a:rPr>
                <a:t>1</a:t>
              </a:r>
              <a:r>
                <a:rPr lang="en-US" sz="600" kern="0" dirty="0" smtClean="0">
                  <a:solidFill>
                    <a:sysClr val="windowText" lastClr="000000"/>
                  </a:solidFill>
                  <a:latin typeface="+mj-lt"/>
                  <a:ea typeface="Calibri"/>
                </a:rPr>
                <a:t>KP</a:t>
              </a:r>
              <a:endParaRPr lang="en-US" sz="1200" kern="0" dirty="0">
                <a:solidFill>
                  <a:sysClr val="windowText" lastClr="000000"/>
                </a:solidFill>
                <a:latin typeface="+mj-lt"/>
                <a:ea typeface="Times New Roman"/>
              </a:endParaRPr>
            </a:p>
          </p:txBody>
        </p:sp>
        <p:sp>
          <p:nvSpPr>
            <p:cNvPr id="68" name="Oval 67"/>
            <p:cNvSpPr/>
            <p:nvPr/>
          </p:nvSpPr>
          <p:spPr>
            <a:xfrm>
              <a:off x="3787140" y="1409700"/>
              <a:ext cx="50292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SOT</a:t>
              </a:r>
              <a:endParaRPr lang="en-US" sz="1200" kern="0" dirty="0">
                <a:solidFill>
                  <a:sysClr val="windowText" lastClr="000000"/>
                </a:solidFill>
                <a:latin typeface="+mj-lt"/>
                <a:ea typeface="Times New Roman"/>
              </a:endParaRPr>
            </a:p>
          </p:txBody>
        </p:sp>
        <p:sp>
          <p:nvSpPr>
            <p:cNvPr id="69" name="Oval 68"/>
            <p:cNvSpPr/>
            <p:nvPr/>
          </p:nvSpPr>
          <p:spPr>
            <a:xfrm>
              <a:off x="3710940" y="1143000"/>
              <a:ext cx="54864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smtClean="0">
                  <a:solidFill>
                    <a:sysClr val="windowText" lastClr="000000"/>
                  </a:solidFill>
                  <a:latin typeface="+mj-lt"/>
                  <a:ea typeface="Calibri"/>
                </a:rPr>
                <a:t>IBP</a:t>
              </a:r>
              <a:endParaRPr lang="en-US" sz="1200" kern="0" dirty="0">
                <a:solidFill>
                  <a:sysClr val="windowText" lastClr="000000"/>
                </a:solidFill>
                <a:latin typeface="+mj-lt"/>
                <a:ea typeface="Times New Roman"/>
              </a:endParaRPr>
            </a:p>
          </p:txBody>
        </p:sp>
        <p:sp>
          <p:nvSpPr>
            <p:cNvPr id="70" name="Oval 69"/>
            <p:cNvSpPr/>
            <p:nvPr/>
          </p:nvSpPr>
          <p:spPr>
            <a:xfrm>
              <a:off x="3124200" y="944880"/>
              <a:ext cx="94488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a:solidFill>
                    <a:sysClr val="windowText" lastClr="000000"/>
                  </a:solidFill>
                  <a:latin typeface="+mj-lt"/>
                  <a:ea typeface="Calibri"/>
                </a:rPr>
                <a:t>DNA Subway</a:t>
              </a:r>
              <a:endParaRPr lang="en-US" sz="1200" kern="0" dirty="0">
                <a:solidFill>
                  <a:sysClr val="windowText" lastClr="000000"/>
                </a:solidFill>
                <a:latin typeface="+mj-lt"/>
                <a:ea typeface="Times New Roman"/>
              </a:endParaRPr>
            </a:p>
          </p:txBody>
        </p:sp>
        <p:sp>
          <p:nvSpPr>
            <p:cNvPr id="71" name="Oval 70"/>
            <p:cNvSpPr/>
            <p:nvPr/>
          </p:nvSpPr>
          <p:spPr>
            <a:xfrm>
              <a:off x="3230880" y="1287780"/>
              <a:ext cx="662940" cy="266700"/>
            </a:xfrm>
            <a:prstGeom prst="ellipse">
              <a:avLst/>
            </a:prstGeom>
            <a:solidFill>
              <a:sysClr val="window" lastClr="FFFFFF"/>
            </a:solidFill>
            <a:ln w="9525"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600" kern="0" dirty="0" err="1">
                  <a:solidFill>
                    <a:sysClr val="windowText" lastClr="000000"/>
                  </a:solidFill>
                  <a:latin typeface="+mj-lt"/>
                  <a:ea typeface="Calibri"/>
                </a:rPr>
                <a:t>MyPlant</a:t>
              </a:r>
              <a:endParaRPr lang="en-US" sz="1200" kern="0" dirty="0">
                <a:solidFill>
                  <a:sysClr val="windowText" lastClr="000000"/>
                </a:solidFill>
                <a:latin typeface="+mj-lt"/>
                <a:ea typeface="Times New Roman"/>
              </a:endParaRPr>
            </a:p>
          </p:txBody>
        </p:sp>
        <p:sp>
          <p:nvSpPr>
            <p:cNvPr id="72" name="Text Box 16"/>
            <p:cNvSpPr txBox="1"/>
            <p:nvPr/>
          </p:nvSpPr>
          <p:spPr>
            <a:xfrm>
              <a:off x="5074920" y="2057400"/>
              <a:ext cx="1013460" cy="2057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a:solidFill>
                    <a:sysClr val="windowText" lastClr="000000"/>
                  </a:solidFill>
                  <a:latin typeface="Calibri"/>
                  <a:ea typeface="Calibri"/>
                  <a:cs typeface="Times New Roman"/>
                </a:rPr>
                <a:t>TNRS</a:t>
              </a:r>
              <a:endParaRPr lang="en-US" sz="1100" kern="0" dirty="0">
                <a:solidFill>
                  <a:sysClr val="windowText" lastClr="000000"/>
                </a:solidFill>
                <a:latin typeface="Calibri"/>
                <a:ea typeface="Calibri"/>
                <a:cs typeface="Times New Roman"/>
              </a:endParaRPr>
            </a:p>
          </p:txBody>
        </p:sp>
        <p:sp>
          <p:nvSpPr>
            <p:cNvPr id="73" name="Text Box 17"/>
            <p:cNvSpPr txBox="1"/>
            <p:nvPr/>
          </p:nvSpPr>
          <p:spPr>
            <a:xfrm>
              <a:off x="5074920" y="1805940"/>
              <a:ext cx="1013460" cy="205740"/>
            </a:xfrm>
            <a:prstGeom prst="rect">
              <a:avLst/>
            </a:prstGeom>
            <a:no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a:solidFill>
                    <a:sysClr val="windowText" lastClr="000000"/>
                  </a:solidFill>
                  <a:latin typeface="Calibri"/>
                  <a:ea typeface="Calibri"/>
                  <a:cs typeface="Times New Roman"/>
                </a:rPr>
                <a:t>Peak Ranger</a:t>
              </a:r>
              <a:endParaRPr lang="en-US" sz="1100" kern="0" dirty="0">
                <a:solidFill>
                  <a:sysClr val="windowText" lastClr="000000"/>
                </a:solidFill>
                <a:latin typeface="Calibri"/>
                <a:ea typeface="Calibri"/>
                <a:cs typeface="Times New Roman"/>
              </a:endParaRPr>
            </a:p>
          </p:txBody>
        </p:sp>
        <p:sp>
          <p:nvSpPr>
            <p:cNvPr id="74" name="Text Box 18"/>
            <p:cNvSpPr txBox="1"/>
            <p:nvPr/>
          </p:nvSpPr>
          <p:spPr>
            <a:xfrm>
              <a:off x="5074920" y="1554480"/>
              <a:ext cx="1013460" cy="2057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a:solidFill>
                    <a:sysClr val="windowText" lastClr="000000"/>
                  </a:solidFill>
                  <a:latin typeface="Calibri"/>
                  <a:ea typeface="Calibri"/>
                  <a:cs typeface="Times New Roman"/>
                </a:rPr>
                <a:t>BSA-GWP</a:t>
              </a:r>
              <a:endParaRPr lang="en-US" sz="1100" kern="0" dirty="0">
                <a:solidFill>
                  <a:sysClr val="windowText" lastClr="000000"/>
                </a:solidFill>
                <a:latin typeface="Calibri"/>
                <a:ea typeface="Calibri"/>
                <a:cs typeface="Times New Roman"/>
              </a:endParaRPr>
            </a:p>
          </p:txBody>
        </p:sp>
        <p:sp>
          <p:nvSpPr>
            <p:cNvPr id="75" name="Text Box 19"/>
            <p:cNvSpPr txBox="1"/>
            <p:nvPr/>
          </p:nvSpPr>
          <p:spPr>
            <a:xfrm>
              <a:off x="5074920" y="1287780"/>
              <a:ext cx="1013460" cy="2057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a:solidFill>
                    <a:sysClr val="windowText" lastClr="000000"/>
                  </a:solidFill>
                  <a:latin typeface="Calibri"/>
                  <a:ea typeface="Calibri"/>
                  <a:cs typeface="Times New Roman"/>
                </a:rPr>
                <a:t>Trait Evolution</a:t>
              </a:r>
              <a:endParaRPr lang="en-US" sz="1100" kern="0" dirty="0">
                <a:solidFill>
                  <a:sysClr val="windowText" lastClr="000000"/>
                </a:solidFill>
                <a:latin typeface="Calibri"/>
                <a:ea typeface="Calibri"/>
                <a:cs typeface="Times New Roman"/>
              </a:endParaRPr>
            </a:p>
          </p:txBody>
        </p:sp>
        <p:sp>
          <p:nvSpPr>
            <p:cNvPr id="76" name="Text Box 20"/>
            <p:cNvSpPr txBox="1"/>
            <p:nvPr/>
          </p:nvSpPr>
          <p:spPr>
            <a:xfrm>
              <a:off x="5074920" y="1036320"/>
              <a:ext cx="1013460" cy="20574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fontAlgn="auto">
                <a:lnSpc>
                  <a:spcPct val="115000"/>
                </a:lnSpc>
                <a:spcBef>
                  <a:spcPts val="0"/>
                </a:spcBef>
                <a:spcAft>
                  <a:spcPts val="1000"/>
                </a:spcAft>
              </a:pPr>
              <a:r>
                <a:rPr lang="en-US" sz="900" kern="0" dirty="0" err="1" smtClean="0">
                  <a:solidFill>
                    <a:sysClr val="windowText" lastClr="000000"/>
                  </a:solidFill>
                  <a:latin typeface="Calibri"/>
                  <a:ea typeface="Calibri"/>
                  <a:cs typeface="Times New Roman"/>
                </a:rPr>
                <a:t>BrachyBio</a:t>
              </a:r>
              <a:r>
                <a:rPr lang="en-US" sz="900" kern="0" dirty="0" smtClean="0">
                  <a:solidFill>
                    <a:sysClr val="windowText" lastClr="000000"/>
                  </a:solidFill>
                  <a:latin typeface="Calibri"/>
                  <a:ea typeface="Calibri"/>
                  <a:cs typeface="Times New Roman"/>
                </a:rPr>
                <a:t>!</a:t>
              </a:r>
              <a:endParaRPr lang="en-US" sz="1100" kern="0" dirty="0">
                <a:solidFill>
                  <a:sysClr val="windowText" lastClr="000000"/>
                </a:solidFill>
                <a:latin typeface="Calibri"/>
                <a:ea typeface="Calibri"/>
                <a:cs typeface="Times New Roman"/>
              </a:endParaRPr>
            </a:p>
          </p:txBody>
        </p:sp>
        <p:sp>
          <p:nvSpPr>
            <p:cNvPr id="77" name="Text Box 21"/>
            <p:cNvSpPr txBox="1"/>
            <p:nvPr/>
          </p:nvSpPr>
          <p:spPr>
            <a:xfrm>
              <a:off x="1729740" y="2011680"/>
              <a:ext cx="495300" cy="2286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a:solidFill>
                    <a:sysClr val="windowText" lastClr="000000"/>
                  </a:solidFill>
                  <a:latin typeface="Calibri"/>
                  <a:ea typeface="Calibri"/>
                  <a:cs typeface="Times New Roman"/>
                </a:rPr>
                <a:t>GCW</a:t>
              </a:r>
            </a:p>
          </p:txBody>
        </p:sp>
        <p:sp>
          <p:nvSpPr>
            <p:cNvPr id="78" name="Text Box 30"/>
            <p:cNvSpPr txBox="1"/>
            <p:nvPr/>
          </p:nvSpPr>
          <p:spPr>
            <a:xfrm>
              <a:off x="2720340" y="1722120"/>
              <a:ext cx="495300" cy="2286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a:solidFill>
                    <a:sysClr val="windowText" lastClr="000000"/>
                  </a:solidFill>
                  <a:latin typeface="Calibri"/>
                  <a:ea typeface="Calibri"/>
                  <a:cs typeface="Times New Roman"/>
                </a:rPr>
                <a:t>GCT2</a:t>
              </a:r>
            </a:p>
          </p:txBody>
        </p:sp>
        <p:sp>
          <p:nvSpPr>
            <p:cNvPr id="79" name="Text Box 31"/>
            <p:cNvSpPr txBox="1"/>
            <p:nvPr/>
          </p:nvSpPr>
          <p:spPr>
            <a:xfrm>
              <a:off x="2468880" y="2057400"/>
              <a:ext cx="495300" cy="22860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a:solidFill>
                    <a:sysClr val="windowText" lastClr="000000"/>
                  </a:solidFill>
                  <a:latin typeface="Calibri"/>
                  <a:ea typeface="Calibri"/>
                  <a:cs typeface="Times New Roman"/>
                </a:rPr>
                <a:t>GCT1</a:t>
              </a:r>
            </a:p>
          </p:txBody>
        </p:sp>
        <p:sp>
          <p:nvSpPr>
            <p:cNvPr id="80" name="Text Box 32"/>
            <p:cNvSpPr txBox="1"/>
            <p:nvPr/>
          </p:nvSpPr>
          <p:spPr>
            <a:xfrm>
              <a:off x="4381500" y="609600"/>
              <a:ext cx="1043305" cy="259080"/>
            </a:xfrm>
            <a:prstGeom prst="rect">
              <a:avLst/>
            </a:prstGeom>
            <a:solidFill>
              <a:sysClr val="window" lastClr="FFFFFF"/>
            </a:solidFill>
            <a:ln w="6350">
              <a:noFill/>
            </a:ln>
            <a:effectLst/>
          </p:spPr>
          <p:txBody>
            <a:bodyPr rot="0" spcFirstLastPara="0" vert="horz" wrap="none" lIns="91440" tIns="45720" rIns="91440" bIns="45720" numCol="1" spcCol="0" rtlCol="0" fromWordArt="0" anchor="t" anchorCtr="0" forceAA="0" compatLnSpc="1">
              <a:prstTxWarp prst="textNoShape">
                <a:avLst/>
              </a:prstTxWarp>
              <a:noAutofit/>
            </a:bodyPr>
            <a:lstStyle/>
            <a:p>
              <a:pPr fontAlgn="auto">
                <a:lnSpc>
                  <a:spcPct val="115000"/>
                </a:lnSpc>
                <a:spcBef>
                  <a:spcPts val="0"/>
                </a:spcBef>
                <a:spcAft>
                  <a:spcPts val="1000"/>
                </a:spcAft>
              </a:pPr>
              <a:r>
                <a:rPr lang="en-US" sz="1100" kern="0" dirty="0">
                  <a:solidFill>
                    <a:sysClr val="windowText" lastClr="000000"/>
                  </a:solidFill>
                  <a:latin typeface="Calibri"/>
                  <a:ea typeface="Calibri"/>
                  <a:cs typeface="Times New Roman"/>
                </a:rPr>
                <a:t>Reorganization</a:t>
              </a:r>
            </a:p>
          </p:txBody>
        </p:sp>
        <p:cxnSp>
          <p:nvCxnSpPr>
            <p:cNvPr id="81" name="Straight Arrow Connector 80"/>
            <p:cNvCxnSpPr/>
            <p:nvPr/>
          </p:nvCxnSpPr>
          <p:spPr>
            <a:xfrm>
              <a:off x="4846320" y="868680"/>
              <a:ext cx="7620" cy="1432560"/>
            </a:xfrm>
            <a:prstGeom prst="straightConnector1">
              <a:avLst/>
            </a:prstGeom>
            <a:noFill/>
            <a:ln w="9525" cap="flat" cmpd="sng" algn="ctr">
              <a:solidFill>
                <a:sysClr val="windowText" lastClr="000000"/>
              </a:solidFill>
              <a:prstDash val="solid"/>
              <a:tailEnd type="arrow"/>
            </a:ln>
            <a:effectLst/>
          </p:spPr>
        </p:cxnSp>
      </p:grpSp>
      <p:sp>
        <p:nvSpPr>
          <p:cNvPr id="110" name="TextBox 109"/>
          <p:cNvSpPr txBox="1"/>
          <p:nvPr/>
        </p:nvSpPr>
        <p:spPr>
          <a:xfrm>
            <a:off x="2972583" y="5951220"/>
            <a:ext cx="3208442" cy="369332"/>
          </a:xfrm>
          <a:prstGeom prst="rect">
            <a:avLst/>
          </a:prstGeom>
          <a:noFill/>
        </p:spPr>
        <p:txBody>
          <a:bodyPr wrap="none" rtlCol="0" anchor="ctr">
            <a:spAutoFit/>
          </a:bodyPr>
          <a:lstStyle/>
          <a:p>
            <a:pPr algn="ctr" fontAlgn="auto">
              <a:spcBef>
                <a:spcPts val="0"/>
              </a:spcBef>
              <a:spcAft>
                <a:spcPts val="0"/>
              </a:spcAft>
            </a:pPr>
            <a:r>
              <a:rPr lang="en-US" dirty="0" smtClean="0">
                <a:solidFill>
                  <a:prstClr val="black"/>
                </a:solidFill>
                <a:latin typeface="Calibri"/>
              </a:rPr>
              <a:t>Scientific Portfolio Development</a:t>
            </a:r>
            <a:endParaRPr lang="en-US" dirty="0">
              <a:solidFill>
                <a:prstClr val="black"/>
              </a:solidFill>
              <a:latin typeface="Calibri"/>
            </a:endParaRPr>
          </a:p>
        </p:txBody>
      </p:sp>
      <p:sp>
        <p:nvSpPr>
          <p:cNvPr id="111" name="TextBox 110"/>
          <p:cNvSpPr txBox="1"/>
          <p:nvPr/>
        </p:nvSpPr>
        <p:spPr>
          <a:xfrm>
            <a:off x="3845050" y="2914506"/>
            <a:ext cx="1443793" cy="369332"/>
          </a:xfrm>
          <a:prstGeom prst="rect">
            <a:avLst/>
          </a:prstGeom>
          <a:noFill/>
        </p:spPr>
        <p:txBody>
          <a:bodyPr wrap="none" rtlCol="0" anchor="ctr">
            <a:spAutoFit/>
          </a:bodyPr>
          <a:lstStyle/>
          <a:p>
            <a:pPr algn="ctr" fontAlgn="auto">
              <a:spcBef>
                <a:spcPts val="0"/>
              </a:spcBef>
              <a:spcAft>
                <a:spcPts val="0"/>
              </a:spcAft>
            </a:pPr>
            <a:r>
              <a:rPr lang="en-US" dirty="0" smtClean="0">
                <a:solidFill>
                  <a:prstClr val="black"/>
                </a:solidFill>
                <a:latin typeface="Calibri"/>
              </a:rPr>
              <a:t>Management</a:t>
            </a:r>
          </a:p>
        </p:txBody>
      </p:sp>
      <p:sp>
        <p:nvSpPr>
          <p:cNvPr id="3" name="Oval 2"/>
          <p:cNvSpPr/>
          <p:nvPr/>
        </p:nvSpPr>
        <p:spPr>
          <a:xfrm>
            <a:off x="5908390" y="3825240"/>
            <a:ext cx="1046035" cy="259080"/>
          </a:xfrm>
          <a:prstGeom prst="ellipse">
            <a:avLst/>
          </a:prstGeom>
          <a:no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181025" y="1139046"/>
            <a:ext cx="1743775" cy="704850"/>
          </a:xfrm>
          <a:prstGeom prst="ellipse">
            <a:avLst/>
          </a:prstGeom>
          <a:no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20560" y="819006"/>
            <a:ext cx="790797" cy="510540"/>
          </a:xfrm>
          <a:prstGeom prst="ellipse">
            <a:avLst/>
          </a:prstGeom>
          <a:no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nvSpPr>
        <p:spPr>
          <a:xfrm>
            <a:off x="4578747" y="3585448"/>
            <a:ext cx="752129" cy="369332"/>
          </a:xfrm>
          <a:prstGeom prst="rect">
            <a:avLst/>
          </a:prstGeom>
          <a:noFill/>
        </p:spPr>
        <p:txBody>
          <a:bodyPr wrap="none" rtlCol="0">
            <a:spAutoFit/>
          </a:bodyPr>
          <a:lstStyle/>
          <a:p>
            <a:r>
              <a:rPr lang="en-US" b="1" dirty="0" smtClean="0">
                <a:solidFill>
                  <a:srgbClr val="708B39"/>
                </a:solidFill>
                <a:latin typeface="+mj-lt"/>
              </a:rPr>
              <a:t>Chaos</a:t>
            </a:r>
            <a:endParaRPr lang="en-US" b="1" dirty="0">
              <a:solidFill>
                <a:srgbClr val="708B39"/>
              </a:solidFill>
              <a:latin typeface="+mj-lt"/>
            </a:endParaRPr>
          </a:p>
        </p:txBody>
      </p:sp>
      <p:cxnSp>
        <p:nvCxnSpPr>
          <p:cNvPr id="114" name="Straight Connector 113"/>
          <p:cNvCxnSpPr/>
          <p:nvPr/>
        </p:nvCxnSpPr>
        <p:spPr>
          <a:xfrm>
            <a:off x="914400" y="3429000"/>
            <a:ext cx="7315200" cy="0"/>
          </a:xfrm>
          <a:prstGeom prst="line">
            <a:avLst/>
          </a:prstGeom>
          <a:ln>
            <a:solidFill>
              <a:srgbClr val="708B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95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68362"/>
          </a:xfrm>
        </p:spPr>
        <p:txBody>
          <a:bodyPr/>
          <a:lstStyle/>
          <a:p>
            <a:r>
              <a:rPr lang="en-US" sz="4800" dirty="0" smtClean="0">
                <a:latin typeface="Calibri" panose="020F0502020204030204" pitchFamily="34" charset="0"/>
              </a:rPr>
              <a:t>Why SHP?</a:t>
            </a:r>
            <a:endParaRPr lang="en-US" sz="4800" dirty="0">
              <a:latin typeface="Calibri" panose="020F0502020204030204" pitchFamily="34" charset="0"/>
            </a:endParaRPr>
          </a:p>
        </p:txBody>
      </p:sp>
      <p:sp>
        <p:nvSpPr>
          <p:cNvPr id="5" name="TextBox 4"/>
          <p:cNvSpPr txBox="1"/>
          <p:nvPr/>
        </p:nvSpPr>
        <p:spPr>
          <a:xfrm>
            <a:off x="0" y="1143000"/>
            <a:ext cx="9144000" cy="5262979"/>
          </a:xfrm>
          <a:prstGeom prst="rect">
            <a:avLst/>
          </a:prstGeom>
          <a:noFill/>
        </p:spPr>
        <p:txBody>
          <a:bodyPr wrap="square" rtlCol="0">
            <a:spAutoFit/>
          </a:bodyPr>
          <a:lstStyle/>
          <a:p>
            <a:pPr marL="862012" indent="-571500">
              <a:buFont typeface="Arial" panose="020B0604020202020204" pitchFamily="34" charset="0"/>
              <a:buChar char="•"/>
            </a:pPr>
            <a:r>
              <a:rPr lang="en-US" sz="2800" dirty="0" smtClean="0">
                <a:solidFill>
                  <a:srgbClr val="000000"/>
                </a:solidFill>
                <a:latin typeface="Calibri" panose="020F0502020204030204" pitchFamily="34" charset="0"/>
                <a:cs typeface="Arial" panose="020B0604020202020204" pitchFamily="34" charset="0"/>
              </a:rPr>
              <a:t>Captures the dynamic nature of the system</a:t>
            </a:r>
          </a:p>
          <a:p>
            <a:pPr marL="290512"/>
            <a:endParaRPr lang="en-US" sz="2800" dirty="0" smtClean="0">
              <a:solidFill>
                <a:srgbClr val="000000"/>
              </a:solidFill>
              <a:latin typeface="Calibri" panose="020F0502020204030204" pitchFamily="34" charset="0"/>
              <a:cs typeface="Arial" panose="020B0604020202020204" pitchFamily="34" charset="0"/>
            </a:endParaRPr>
          </a:p>
          <a:p>
            <a:pPr marL="862012" indent="-571500">
              <a:buFont typeface="Arial" panose="020B0604020202020204" pitchFamily="34" charset="0"/>
              <a:buChar char="•"/>
            </a:pPr>
            <a:r>
              <a:rPr lang="en-US" sz="2800" b="1" dirty="0">
                <a:solidFill>
                  <a:srgbClr val="000000"/>
                </a:solidFill>
                <a:latin typeface="Calibri" panose="020F0502020204030204" pitchFamily="34" charset="0"/>
                <a:cs typeface="Arial" panose="020B0604020202020204" pitchFamily="34" charset="0"/>
              </a:rPr>
              <a:t>F</a:t>
            </a:r>
            <a:r>
              <a:rPr lang="en-US" sz="2800" b="1" dirty="0" smtClean="0">
                <a:solidFill>
                  <a:srgbClr val="000000"/>
                </a:solidFill>
                <a:latin typeface="Calibri" panose="020F0502020204030204" pitchFamily="34" charset="0"/>
                <a:cs typeface="Arial" panose="020B0604020202020204" pitchFamily="34" charset="0"/>
              </a:rPr>
              <a:t>or the Evaluator</a:t>
            </a:r>
            <a:endParaRPr lang="en-US" sz="2800" b="1" dirty="0">
              <a:solidFill>
                <a:srgbClr val="000000"/>
              </a:solidFill>
              <a:latin typeface="Calibri" panose="020F0502020204030204" pitchFamily="34" charset="0"/>
              <a:cs typeface="Arial" panose="020B0604020202020204" pitchFamily="34" charset="0"/>
            </a:endParaRPr>
          </a:p>
          <a:p>
            <a:pPr marL="1654175" lvl="2" indent="-457200">
              <a:buFont typeface="Wingdings" panose="05000000000000000000" pitchFamily="2" charset="2"/>
              <a:buChar char="ü"/>
            </a:pPr>
            <a:r>
              <a:rPr lang="en-US" sz="2800" dirty="0">
                <a:solidFill>
                  <a:srgbClr val="000000"/>
                </a:solidFill>
                <a:latin typeface="Calibri" panose="020F0502020204030204" pitchFamily="34" charset="0"/>
                <a:cs typeface="Arial" panose="020B0604020202020204" pitchFamily="34" charset="0"/>
              </a:rPr>
              <a:t>Identify and understand emergent themes</a:t>
            </a:r>
          </a:p>
          <a:p>
            <a:pPr marL="1654175" lvl="2" indent="-457200">
              <a:buFont typeface="Wingdings" panose="05000000000000000000" pitchFamily="2" charset="2"/>
              <a:buChar char="ü"/>
            </a:pPr>
            <a:r>
              <a:rPr lang="en-US" sz="2800" dirty="0" smtClean="0">
                <a:solidFill>
                  <a:srgbClr val="000000"/>
                </a:solidFill>
                <a:latin typeface="Calibri" panose="020F0502020204030204" pitchFamily="34" charset="0"/>
                <a:cs typeface="Arial" panose="020B0604020202020204" pitchFamily="34" charset="0"/>
              </a:rPr>
              <a:t>Adjust data collection and focus</a:t>
            </a:r>
          </a:p>
          <a:p>
            <a:pPr marL="1654175" lvl="2" indent="-457200">
              <a:buFont typeface="Wingdings" panose="05000000000000000000" pitchFamily="2" charset="2"/>
              <a:buChar char="ü"/>
            </a:pPr>
            <a:r>
              <a:rPr lang="en-US" sz="2800" dirty="0" smtClean="0">
                <a:solidFill>
                  <a:srgbClr val="000000"/>
                </a:solidFill>
                <a:latin typeface="Calibri" panose="020F0502020204030204" pitchFamily="34" charset="0"/>
                <a:cs typeface="Arial" panose="020B0604020202020204" pitchFamily="34" charset="0"/>
              </a:rPr>
              <a:t>Frame appropriate recommendations</a:t>
            </a:r>
          </a:p>
          <a:p>
            <a:pPr marL="1196975" lvl="2"/>
            <a:endParaRPr lang="en-US" sz="2800" dirty="0">
              <a:solidFill>
                <a:srgbClr val="000000"/>
              </a:solidFill>
              <a:latin typeface="Calibri" panose="020F0502020204030204" pitchFamily="34" charset="0"/>
              <a:cs typeface="Arial" panose="020B0604020202020204" pitchFamily="34" charset="0"/>
            </a:endParaRPr>
          </a:p>
          <a:p>
            <a:pPr marL="862012" lvl="0" indent="-571500">
              <a:buFont typeface="Arial" panose="020B0604020202020204" pitchFamily="34" charset="0"/>
              <a:buChar char="•"/>
            </a:pPr>
            <a:r>
              <a:rPr lang="en-US" sz="2800" b="1" dirty="0">
                <a:solidFill>
                  <a:srgbClr val="000000"/>
                </a:solidFill>
                <a:latin typeface="Calibri" panose="020F0502020204030204" pitchFamily="34" charset="0"/>
                <a:cs typeface="Arial" panose="020B0604020202020204" pitchFamily="34" charset="0"/>
              </a:rPr>
              <a:t>For the </a:t>
            </a:r>
            <a:r>
              <a:rPr lang="en-US" sz="2800" b="1" dirty="0" smtClean="0">
                <a:solidFill>
                  <a:srgbClr val="000000"/>
                </a:solidFill>
                <a:latin typeface="Calibri" panose="020F0502020204030204" pitchFamily="34" charset="0"/>
                <a:cs typeface="Arial" panose="020B0604020202020204" pitchFamily="34" charset="0"/>
              </a:rPr>
              <a:t>Client</a:t>
            </a:r>
            <a:endParaRPr lang="en-US" sz="2800" b="1" dirty="0">
              <a:solidFill>
                <a:srgbClr val="000000"/>
              </a:solidFill>
              <a:latin typeface="Calibri" panose="020F0502020204030204" pitchFamily="34" charset="0"/>
              <a:cs typeface="Arial" panose="020B0604020202020204" pitchFamily="34" charset="0"/>
            </a:endParaRPr>
          </a:p>
          <a:p>
            <a:pPr marL="1654175" lvl="2" indent="-457200">
              <a:buFont typeface="Wingdings" panose="05000000000000000000" pitchFamily="2" charset="2"/>
              <a:buChar char="ü"/>
            </a:pPr>
            <a:r>
              <a:rPr lang="en-US" sz="2800" dirty="0" smtClean="0">
                <a:solidFill>
                  <a:srgbClr val="000000"/>
                </a:solidFill>
                <a:latin typeface="Calibri" panose="020F0502020204030204" pitchFamily="34" charset="0"/>
                <a:cs typeface="Arial" panose="020B0604020202020204" pitchFamily="34" charset="0"/>
              </a:rPr>
              <a:t>Helps visualize history of behavior, actions, and decisions</a:t>
            </a:r>
            <a:endParaRPr lang="en-US" sz="2800" dirty="0">
              <a:solidFill>
                <a:srgbClr val="000000"/>
              </a:solidFill>
              <a:latin typeface="Calibri" panose="020F0502020204030204" pitchFamily="34" charset="0"/>
              <a:cs typeface="Arial" panose="020B0604020202020204" pitchFamily="34" charset="0"/>
            </a:endParaRPr>
          </a:p>
          <a:p>
            <a:pPr marL="1654175" lvl="2" indent="-457200">
              <a:buFont typeface="Wingdings" panose="05000000000000000000" pitchFamily="2" charset="2"/>
              <a:buChar char="ü"/>
            </a:pPr>
            <a:r>
              <a:rPr lang="en-US" sz="2800" dirty="0" smtClean="0">
                <a:solidFill>
                  <a:srgbClr val="000000"/>
                </a:solidFill>
                <a:latin typeface="Calibri" panose="020F0502020204030204" pitchFamily="34" charset="0"/>
                <a:cs typeface="Arial" panose="020B0604020202020204" pitchFamily="34" charset="0"/>
              </a:rPr>
              <a:t>Helps identify what worked and why</a:t>
            </a:r>
            <a:endParaRPr lang="en-US" sz="2800" dirty="0">
              <a:solidFill>
                <a:srgbClr val="000000"/>
              </a:solidFill>
              <a:latin typeface="Calibri" panose="020F0502020204030204" pitchFamily="34" charset="0"/>
              <a:cs typeface="Arial" panose="020B0604020202020204" pitchFamily="34" charset="0"/>
            </a:endParaRPr>
          </a:p>
          <a:p>
            <a:pPr marL="1654175" lvl="2" indent="-457200">
              <a:buFont typeface="Wingdings" panose="05000000000000000000" pitchFamily="2" charset="2"/>
              <a:buChar char="ü"/>
            </a:pPr>
            <a:r>
              <a:rPr lang="en-US" sz="2800" dirty="0" smtClean="0">
                <a:solidFill>
                  <a:srgbClr val="000000"/>
                </a:solidFill>
                <a:latin typeface="Calibri" panose="020F0502020204030204" pitchFamily="34" charset="0"/>
                <a:cs typeface="Arial" panose="020B0604020202020204" pitchFamily="34" charset="0"/>
              </a:rPr>
              <a:t>Encourages proactivity</a:t>
            </a:r>
            <a:endParaRPr lang="en-US" sz="28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2242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sz="4800" dirty="0" smtClean="0"/>
              <a:t>The SHP Framework</a:t>
            </a:r>
            <a:endParaRPr lang="en-US" sz="4800" dirty="0"/>
          </a:p>
        </p:txBody>
      </p:sp>
      <p:grpSp>
        <p:nvGrpSpPr>
          <p:cNvPr id="5" name="Group 4"/>
          <p:cNvGrpSpPr/>
          <p:nvPr/>
        </p:nvGrpSpPr>
        <p:grpSpPr>
          <a:xfrm>
            <a:off x="1527114" y="1800457"/>
            <a:ext cx="6176962" cy="3724275"/>
            <a:chOff x="0" y="0"/>
            <a:chExt cx="4124325" cy="2114550"/>
          </a:xfrm>
        </p:grpSpPr>
        <p:sp>
          <p:nvSpPr>
            <p:cNvPr id="6" name="Text Box 18"/>
            <p:cNvSpPr txBox="1"/>
            <p:nvPr/>
          </p:nvSpPr>
          <p:spPr>
            <a:xfrm>
              <a:off x="276225" y="0"/>
              <a:ext cx="1409700" cy="600075"/>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100">
                  <a:solidFill>
                    <a:srgbClr val="FFFFFF"/>
                  </a:solidFill>
                  <a:effectLst/>
                  <a:ea typeface="Calibri"/>
                  <a:cs typeface="Times New Roman"/>
                </a:rPr>
                <a:t>Systems</a:t>
              </a:r>
              <a:endParaRPr lang="en-US" sz="1100">
                <a:effectLst/>
                <a:ea typeface="Calibri"/>
                <a:cs typeface="Times New Roman"/>
              </a:endParaRPr>
            </a:p>
          </p:txBody>
        </p:sp>
        <p:sp>
          <p:nvSpPr>
            <p:cNvPr id="7" name="Text Box 19"/>
            <p:cNvSpPr txBox="1"/>
            <p:nvPr/>
          </p:nvSpPr>
          <p:spPr>
            <a:xfrm>
              <a:off x="276225" y="1276350"/>
              <a:ext cx="1409700" cy="600075"/>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100">
                  <a:solidFill>
                    <a:srgbClr val="FFFFFF"/>
                  </a:solidFill>
                  <a:effectLst/>
                  <a:ea typeface="Calibri"/>
                  <a:cs typeface="Times New Roman"/>
                </a:rPr>
                <a:t>Highlights</a:t>
              </a:r>
              <a:endParaRPr lang="en-US" sz="1100">
                <a:effectLst/>
                <a:ea typeface="Calibri"/>
                <a:cs typeface="Times New Roman"/>
              </a:endParaRPr>
            </a:p>
          </p:txBody>
        </p:sp>
        <p:sp>
          <p:nvSpPr>
            <p:cNvPr id="8" name="Oval 7"/>
            <p:cNvSpPr/>
            <p:nvPr/>
          </p:nvSpPr>
          <p:spPr>
            <a:xfrm>
              <a:off x="2438400" y="419099"/>
              <a:ext cx="1685925" cy="1000125"/>
            </a:xfrm>
            <a:prstGeom prst="ellipse">
              <a:avLst/>
            </a:prstGeom>
            <a:solidFill>
              <a:schemeClr val="accent3"/>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800">
                  <a:solidFill>
                    <a:srgbClr val="FFFFFF"/>
                  </a:solidFill>
                  <a:effectLst/>
                  <a:ea typeface="Calibri"/>
                  <a:cs typeface="Times New Roman"/>
                </a:rPr>
                <a:t>Patterns of Action</a:t>
              </a:r>
              <a:endParaRPr lang="en-US" sz="1100">
                <a:effectLst/>
                <a:ea typeface="Calibri"/>
                <a:cs typeface="Times New Roman"/>
              </a:endParaRPr>
            </a:p>
          </p:txBody>
        </p:sp>
        <p:sp>
          <p:nvSpPr>
            <p:cNvPr id="9" name="Plus 8"/>
            <p:cNvSpPr/>
            <p:nvPr/>
          </p:nvSpPr>
          <p:spPr>
            <a:xfrm>
              <a:off x="714375" y="732155"/>
              <a:ext cx="447675" cy="428625"/>
            </a:xfrm>
            <a:prstGeom prst="mathPlu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Arrow 9"/>
            <p:cNvSpPr/>
            <p:nvPr/>
          </p:nvSpPr>
          <p:spPr>
            <a:xfrm>
              <a:off x="1781175" y="800100"/>
              <a:ext cx="571500" cy="284480"/>
            </a:xfrm>
            <a:prstGeom prst="rightArrow">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Connector 10"/>
            <p:cNvCxnSpPr/>
            <p:nvPr/>
          </p:nvCxnSpPr>
          <p:spPr>
            <a:xfrm>
              <a:off x="3267075" y="1504950"/>
              <a:ext cx="9525" cy="60960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0" y="2114550"/>
              <a:ext cx="327660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0" y="971550"/>
              <a:ext cx="0" cy="11430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0" y="971550"/>
              <a:ext cx="27622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02561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dirty="0" smtClean="0">
                <a:cs typeface="Arial" panose="020B0604020202020204" pitchFamily="34" charset="0"/>
              </a:rPr>
              <a:t>References</a:t>
            </a:r>
            <a:endParaRPr lang="en-US" sz="4800" dirty="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err="1">
                <a:latin typeface="+mj-lt"/>
                <a:cs typeface="Arial" panose="020B0604020202020204" pitchFamily="34" charset="0"/>
              </a:rPr>
              <a:t>Eoyang</a:t>
            </a:r>
            <a:r>
              <a:rPr lang="en-US" sz="2800" dirty="0">
                <a:latin typeface="+mj-lt"/>
                <a:cs typeface="Arial" panose="020B0604020202020204" pitchFamily="34" charset="0"/>
              </a:rPr>
              <a:t>, G. H. (2007). Human systems dynamics: Complexity-based approach to a complex evaluation. In B. Williams, and I. Imam (Eds.) </a:t>
            </a:r>
            <a:r>
              <a:rPr lang="en-US" sz="2800" i="1" dirty="0">
                <a:latin typeface="+mj-lt"/>
                <a:cs typeface="Arial" panose="020B0604020202020204" pitchFamily="34" charset="0"/>
              </a:rPr>
              <a:t>Systems concepts in evaluation: An expert anthology</a:t>
            </a:r>
            <a:r>
              <a:rPr lang="en-US" sz="2800" dirty="0">
                <a:latin typeface="+mj-lt"/>
                <a:cs typeface="Arial" panose="020B0604020202020204" pitchFamily="34" charset="0"/>
              </a:rPr>
              <a:t> (pp. 123-140). Point Reyes, CA: </a:t>
            </a:r>
            <a:r>
              <a:rPr lang="en-US" sz="2800" dirty="0" err="1">
                <a:latin typeface="+mj-lt"/>
                <a:cs typeface="Arial" panose="020B0604020202020204" pitchFamily="34" charset="0"/>
              </a:rPr>
              <a:t>EdgePress</a:t>
            </a:r>
            <a:r>
              <a:rPr lang="en-US" sz="2800" dirty="0">
                <a:latin typeface="+mj-lt"/>
                <a:cs typeface="Arial" panose="020B0604020202020204" pitchFamily="34" charset="0"/>
              </a:rPr>
              <a:t> of Inverness. </a:t>
            </a:r>
            <a:endParaRPr lang="en-US" sz="2800" dirty="0" smtClean="0">
              <a:latin typeface="+mj-lt"/>
              <a:cs typeface="Arial" panose="020B0604020202020204" pitchFamily="34" charset="0"/>
            </a:endParaRPr>
          </a:p>
          <a:p>
            <a:endParaRPr lang="en-US" sz="2800" dirty="0">
              <a:latin typeface="+mj-lt"/>
              <a:cs typeface="Arial" panose="020B0604020202020204" pitchFamily="34" charset="0"/>
            </a:endParaRPr>
          </a:p>
          <a:p>
            <a:r>
              <a:rPr lang="en-US" sz="2800" dirty="0" err="1" smtClean="0">
                <a:latin typeface="+mj-lt"/>
                <a:cs typeface="Arial" panose="020B0604020202020204" pitchFamily="34" charset="0"/>
              </a:rPr>
              <a:t>Mintzberg</a:t>
            </a:r>
            <a:r>
              <a:rPr lang="en-US" sz="2800" dirty="0">
                <a:latin typeface="+mj-lt"/>
                <a:cs typeface="Arial" panose="020B0604020202020204" pitchFamily="34" charset="0"/>
              </a:rPr>
              <a:t>, H. (2007). </a:t>
            </a:r>
            <a:r>
              <a:rPr lang="en-US" sz="2800" i="1" dirty="0">
                <a:latin typeface="+mj-lt"/>
                <a:cs typeface="Arial" panose="020B0604020202020204" pitchFamily="34" charset="0"/>
              </a:rPr>
              <a:t>Tracking strategies: Toward a general theory of strategy formation.</a:t>
            </a:r>
            <a:r>
              <a:rPr lang="en-US" sz="2800" dirty="0">
                <a:latin typeface="+mj-lt"/>
                <a:cs typeface="Arial" panose="020B0604020202020204" pitchFamily="34" charset="0"/>
              </a:rPr>
              <a:t> New York, NY: Oxford University Press. </a:t>
            </a:r>
          </a:p>
        </p:txBody>
      </p:sp>
    </p:spTree>
    <p:extLst>
      <p:ext uri="{BB962C8B-B14F-4D97-AF65-F5344CB8AC3E}">
        <p14:creationId xmlns:p14="http://schemas.microsoft.com/office/powerpoint/2010/main" val="3462658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dirty="0" smtClean="0">
                <a:cs typeface="Arial" panose="020B0604020202020204" pitchFamily="34" charset="0"/>
              </a:rPr>
              <a:t>Acknowledgements </a:t>
            </a:r>
            <a:endParaRPr lang="en-US" sz="4800" dirty="0">
              <a:cs typeface="Arial" panose="020B0604020202020204" pitchFamily="34" charset="0"/>
            </a:endParaRPr>
          </a:p>
        </p:txBody>
      </p:sp>
      <p:sp>
        <p:nvSpPr>
          <p:cNvPr id="3" name="Content Placeholder 2"/>
          <p:cNvSpPr>
            <a:spLocks noGrp="1"/>
          </p:cNvSpPr>
          <p:nvPr>
            <p:ph idx="1"/>
          </p:nvPr>
        </p:nvSpPr>
        <p:spPr>
          <a:xfrm>
            <a:off x="647700" y="990600"/>
            <a:ext cx="7848600" cy="1295400"/>
          </a:xfrm>
        </p:spPr>
        <p:txBody>
          <a:bodyPr>
            <a:normAutofit/>
          </a:bodyPr>
          <a:lstStyle/>
          <a:p>
            <a:r>
              <a:rPr lang="en-US" sz="2200" dirty="0" smtClean="0">
                <a:latin typeface="+mj-lt"/>
                <a:cs typeface="Arial" panose="020B0604020202020204" pitchFamily="34" charset="0"/>
              </a:rPr>
              <a:t>The iPlant Collaborative (</a:t>
            </a:r>
            <a:r>
              <a:rPr lang="en-US" sz="2200" dirty="0">
                <a:latin typeface="+mj-lt"/>
                <a:cs typeface="Arial" panose="020B0604020202020204" pitchFamily="34" charset="0"/>
              </a:rPr>
              <a:t>NSF </a:t>
            </a:r>
            <a:r>
              <a:rPr lang="en-US" sz="2200" dirty="0" smtClean="0">
                <a:latin typeface="+mj-lt"/>
                <a:cs typeface="Arial" panose="020B0604020202020204" pitchFamily="34" charset="0"/>
              </a:rPr>
              <a:t>Award: DBI-1265383)</a:t>
            </a:r>
          </a:p>
          <a:p>
            <a:r>
              <a:rPr lang="en-US" sz="2200" dirty="0" smtClean="0">
                <a:latin typeface="+mj-lt"/>
                <a:cs typeface="Arial" panose="020B0604020202020204" pitchFamily="34" charset="0"/>
              </a:rPr>
              <a:t>Courtney Humphreys, EMEC</a:t>
            </a:r>
            <a:endParaRPr lang="en-US" sz="2200" dirty="0">
              <a:latin typeface="+mj-lt"/>
              <a:cs typeface="Arial" panose="020B0604020202020204" pitchFamily="34" charset="0"/>
            </a:endParaRPr>
          </a:p>
        </p:txBody>
      </p:sp>
      <p:sp>
        <p:nvSpPr>
          <p:cNvPr id="4" name="Title 1"/>
          <p:cNvSpPr txBox="1">
            <a:spLocks/>
          </p:cNvSpPr>
          <p:nvPr/>
        </p:nvSpPr>
        <p:spPr>
          <a:xfrm>
            <a:off x="457200" y="229428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smtClean="0">
                <a:cs typeface="Arial" panose="020B0604020202020204" pitchFamily="34" charset="0"/>
              </a:rPr>
              <a:t>Contact Information </a:t>
            </a:r>
            <a:endParaRPr lang="en-US" sz="4800" dirty="0">
              <a:cs typeface="Arial" panose="020B0604020202020204" pitchFamily="34" charset="0"/>
            </a:endParaRPr>
          </a:p>
        </p:txBody>
      </p:sp>
      <p:sp>
        <p:nvSpPr>
          <p:cNvPr id="5" name="Content Placeholder 2"/>
          <p:cNvSpPr txBox="1">
            <a:spLocks/>
          </p:cNvSpPr>
          <p:nvPr/>
        </p:nvSpPr>
        <p:spPr>
          <a:xfrm>
            <a:off x="647700" y="3462131"/>
            <a:ext cx="8039100" cy="1295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dirty="0" smtClean="0">
                <a:latin typeface="+mj-lt"/>
                <a:cs typeface="Arial" panose="020B0604020202020204" pitchFamily="34" charset="0"/>
              </a:rPr>
              <a:t>Barbara P. Heath, Ph.D.                   bheath@emeconline.com</a:t>
            </a:r>
          </a:p>
          <a:p>
            <a:pPr marL="0" indent="0" fontAlgn="auto">
              <a:spcAft>
                <a:spcPts val="0"/>
              </a:spcAft>
              <a:buNone/>
            </a:pPr>
            <a:r>
              <a:rPr lang="en-US" dirty="0" smtClean="0">
                <a:latin typeface="+mj-lt"/>
                <a:cs typeface="Arial" panose="020B0604020202020204" pitchFamily="34" charset="0"/>
              </a:rPr>
              <a:t>Aruna </a:t>
            </a:r>
            <a:r>
              <a:rPr lang="en-US" dirty="0" err="1" smtClean="0">
                <a:latin typeface="+mj-lt"/>
                <a:cs typeface="Arial" panose="020B0604020202020204" pitchFamily="34" charset="0"/>
              </a:rPr>
              <a:t>Lakshmanan</a:t>
            </a:r>
            <a:r>
              <a:rPr lang="en-US" dirty="0" smtClean="0">
                <a:latin typeface="+mj-lt"/>
                <a:cs typeface="Arial" panose="020B0604020202020204" pitchFamily="34" charset="0"/>
              </a:rPr>
              <a:t>, Ph.D.               alakshmanan@emeconline.com </a:t>
            </a:r>
          </a:p>
          <a:p>
            <a:pPr marL="0" indent="0" fontAlgn="auto">
              <a:spcAft>
                <a:spcPts val="0"/>
              </a:spcAft>
              <a:buNone/>
            </a:pPr>
            <a:r>
              <a:rPr lang="en-US" dirty="0">
                <a:latin typeface="+mj-lt"/>
                <a:cs typeface="Arial" panose="020B0604020202020204" pitchFamily="34" charset="0"/>
              </a:rPr>
              <a:t>Catherine M. </a:t>
            </a:r>
            <a:r>
              <a:rPr lang="en-US" dirty="0" smtClean="0">
                <a:latin typeface="+mj-lt"/>
                <a:cs typeface="Arial" panose="020B0604020202020204" pitchFamily="34" charset="0"/>
              </a:rPr>
              <a:t>Freeman, MPA          cfreeman@emeconline.com</a:t>
            </a:r>
            <a:endParaRPr lang="en-US" dirty="0">
              <a:latin typeface="+mj-lt"/>
              <a:cs typeface="Arial" panose="020B0604020202020204" pitchFamily="34" charset="0"/>
            </a:endParaRPr>
          </a:p>
          <a:p>
            <a:pPr marL="0" indent="0" fontAlgn="auto">
              <a:spcAft>
                <a:spcPts val="0"/>
              </a:spcAft>
              <a:buNone/>
            </a:pPr>
            <a:endParaRPr lang="en-US" dirty="0">
              <a:latin typeface="+mj-lt"/>
              <a:cs typeface="Arial" panose="020B0604020202020204" pitchFamily="34" charset="0"/>
            </a:endParaRPr>
          </a:p>
        </p:txBody>
      </p:sp>
      <p:sp>
        <p:nvSpPr>
          <p:cNvPr id="7" name="TextBox 6"/>
          <p:cNvSpPr txBox="1"/>
          <p:nvPr/>
        </p:nvSpPr>
        <p:spPr>
          <a:xfrm>
            <a:off x="1962887" y="5017714"/>
            <a:ext cx="5218223" cy="1246495"/>
          </a:xfrm>
          <a:prstGeom prst="rect">
            <a:avLst/>
          </a:prstGeom>
          <a:noFill/>
        </p:spPr>
        <p:txBody>
          <a:bodyPr wrap="none" rtlCol="0" anchor="ctr">
            <a:spAutoFit/>
          </a:bodyPr>
          <a:lstStyle/>
          <a:p>
            <a:pPr algn="ctr"/>
            <a:r>
              <a:rPr lang="en-US" sz="2500" dirty="0">
                <a:latin typeface="+mj-lt"/>
              </a:rPr>
              <a:t>www.emeconline.com</a:t>
            </a:r>
          </a:p>
          <a:p>
            <a:pPr algn="ctr"/>
            <a:r>
              <a:rPr lang="en-US" sz="2500" dirty="0" smtClean="0">
                <a:latin typeface="+mj-lt"/>
              </a:rPr>
              <a:t>East Main Evaluation &amp; Consulting, LLC</a:t>
            </a:r>
          </a:p>
          <a:p>
            <a:pPr algn="ctr"/>
            <a:r>
              <a:rPr lang="en-US" sz="2500" dirty="0" smtClean="0">
                <a:latin typeface="+mj-lt"/>
              </a:rPr>
              <a:t>Wilmington, North Carolina</a:t>
            </a:r>
          </a:p>
        </p:txBody>
      </p:sp>
      <p:sp>
        <p:nvSpPr>
          <p:cNvPr id="9" name="Rectangle 8">
            <a:hlinkClick r:id="rId3"/>
          </p:cNvPr>
          <p:cNvSpPr/>
          <p:nvPr/>
        </p:nvSpPr>
        <p:spPr>
          <a:xfrm>
            <a:off x="1066800" y="990600"/>
            <a:ext cx="5791200" cy="367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hlinkClick r:id="rId4"/>
          </p:cNvPr>
          <p:cNvSpPr/>
          <p:nvPr/>
        </p:nvSpPr>
        <p:spPr>
          <a:xfrm>
            <a:off x="1066800" y="1447800"/>
            <a:ext cx="360045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5"/>
          </p:cNvPr>
          <p:cNvSpPr/>
          <p:nvPr/>
        </p:nvSpPr>
        <p:spPr>
          <a:xfrm>
            <a:off x="685800" y="3437283"/>
            <a:ext cx="2895600" cy="372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hlinkClick r:id="rId6"/>
          </p:cNvPr>
          <p:cNvSpPr/>
          <p:nvPr/>
        </p:nvSpPr>
        <p:spPr>
          <a:xfrm>
            <a:off x="685800" y="3810000"/>
            <a:ext cx="2895600" cy="299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hlinkClick r:id="rId7"/>
          </p:cNvPr>
          <p:cNvSpPr/>
          <p:nvPr/>
        </p:nvSpPr>
        <p:spPr>
          <a:xfrm>
            <a:off x="685800" y="4109831"/>
            <a:ext cx="3505200" cy="309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8"/>
          </p:cNvPr>
          <p:cNvSpPr/>
          <p:nvPr/>
        </p:nvSpPr>
        <p:spPr>
          <a:xfrm>
            <a:off x="3086100" y="5181600"/>
            <a:ext cx="29337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9"/>
          </p:cNvPr>
          <p:cNvSpPr/>
          <p:nvPr/>
        </p:nvSpPr>
        <p:spPr>
          <a:xfrm>
            <a:off x="2057400" y="5486400"/>
            <a:ext cx="5029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10"/>
          </p:cNvPr>
          <p:cNvSpPr/>
          <p:nvPr/>
        </p:nvSpPr>
        <p:spPr>
          <a:xfrm>
            <a:off x="4552950" y="3505200"/>
            <a:ext cx="299085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11"/>
          </p:cNvPr>
          <p:cNvSpPr/>
          <p:nvPr/>
        </p:nvSpPr>
        <p:spPr>
          <a:xfrm>
            <a:off x="4552950" y="3810000"/>
            <a:ext cx="3676650" cy="299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12"/>
          </p:cNvPr>
          <p:cNvSpPr/>
          <p:nvPr/>
        </p:nvSpPr>
        <p:spPr>
          <a:xfrm>
            <a:off x="4571998" y="4191000"/>
            <a:ext cx="327660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701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229600" cy="1143000"/>
          </a:xfrm>
        </p:spPr>
        <p:txBody>
          <a:bodyPr/>
          <a:lstStyle/>
          <a:p>
            <a:r>
              <a:rPr lang="en-US" altLang="en-US" sz="4800" dirty="0">
                <a:latin typeface="Calibri" panose="020F0502020204030204" pitchFamily="34" charset="0"/>
              </a:rPr>
              <a:t>A new type of organization that will…</a:t>
            </a:r>
          </a:p>
        </p:txBody>
      </p:sp>
      <p:sp>
        <p:nvSpPr>
          <p:cNvPr id="10243" name="Rectangle 3"/>
          <p:cNvSpPr>
            <a:spLocks noGrp="1" noChangeArrowheads="1"/>
          </p:cNvSpPr>
          <p:nvPr>
            <p:ph type="body" idx="1"/>
          </p:nvPr>
        </p:nvSpPr>
        <p:spPr>
          <a:xfrm>
            <a:off x="457200" y="2332037"/>
            <a:ext cx="8229600" cy="4525963"/>
          </a:xfrm>
        </p:spPr>
        <p:txBody>
          <a:bodyPr/>
          <a:lstStyle/>
          <a:p>
            <a:r>
              <a:rPr lang="en-US" altLang="en-US" sz="3600" dirty="0">
                <a:latin typeface="Calibri" panose="020F0502020204030204" pitchFamily="34" charset="0"/>
              </a:rPr>
              <a:t>Foster computational thinking in </a:t>
            </a:r>
            <a:r>
              <a:rPr lang="en-US" altLang="en-US" sz="3600" dirty="0" smtClean="0">
                <a:latin typeface="Calibri" panose="020F0502020204030204" pitchFamily="34" charset="0"/>
              </a:rPr>
              <a:t>biology</a:t>
            </a:r>
            <a:endParaRPr lang="en-US" altLang="en-US" sz="3600" dirty="0">
              <a:latin typeface="Calibri" panose="020F0502020204030204" pitchFamily="34" charset="0"/>
            </a:endParaRPr>
          </a:p>
          <a:p>
            <a:r>
              <a:rPr lang="en-US" altLang="en-US" sz="3600" dirty="0">
                <a:latin typeface="Calibri" panose="020F0502020204030204" pitchFamily="34" charset="0"/>
              </a:rPr>
              <a:t>Be by, </a:t>
            </a:r>
            <a:r>
              <a:rPr lang="en-US" altLang="en-US" sz="3600" dirty="0" smtClean="0">
                <a:latin typeface="Calibri" panose="020F0502020204030204" pitchFamily="34" charset="0"/>
              </a:rPr>
              <a:t>for, </a:t>
            </a:r>
            <a:r>
              <a:rPr lang="en-US" altLang="en-US" sz="3600" dirty="0">
                <a:latin typeface="Calibri" panose="020F0502020204030204" pitchFamily="34" charset="0"/>
              </a:rPr>
              <a:t>and of the </a:t>
            </a:r>
            <a:r>
              <a:rPr lang="en-US" altLang="en-US" sz="3600" dirty="0" smtClean="0">
                <a:latin typeface="Calibri" panose="020F0502020204030204" pitchFamily="34" charset="0"/>
              </a:rPr>
              <a:t>community</a:t>
            </a:r>
            <a:endParaRPr lang="en-US" altLang="en-US" sz="3600" dirty="0">
              <a:latin typeface="Calibri" panose="020F0502020204030204" pitchFamily="34" charset="0"/>
            </a:endParaRPr>
          </a:p>
          <a:p>
            <a:r>
              <a:rPr lang="en-US" altLang="en-US" sz="3600" dirty="0">
                <a:latin typeface="Calibri" panose="020F0502020204030204" pitchFamily="34" charset="0"/>
              </a:rPr>
              <a:t>Remain on the leading edge of plant </a:t>
            </a:r>
            <a:r>
              <a:rPr lang="en-US" altLang="en-US" sz="3600" dirty="0" smtClean="0">
                <a:latin typeface="Calibri" panose="020F0502020204030204" pitchFamily="34" charset="0"/>
              </a:rPr>
              <a:t>science</a:t>
            </a:r>
          </a:p>
          <a:p>
            <a:r>
              <a:rPr lang="en-US" altLang="en-US" sz="3600" dirty="0" smtClean="0">
                <a:latin typeface="Calibri" panose="020F0502020204030204" pitchFamily="34" charset="0"/>
              </a:rPr>
              <a:t>Constantly </a:t>
            </a:r>
            <a:r>
              <a:rPr lang="en-US" altLang="en-US" sz="3600" dirty="0">
                <a:latin typeface="Calibri" panose="020F0502020204030204" pitchFamily="34" charset="0"/>
              </a:rPr>
              <a:t>reinvent itself and its </a:t>
            </a:r>
            <a:r>
              <a:rPr lang="en-US" altLang="en-US" sz="3600" dirty="0" smtClean="0">
                <a:latin typeface="Calibri" panose="020F0502020204030204" pitchFamily="34" charset="0"/>
              </a:rPr>
              <a:t>capabilities</a:t>
            </a:r>
            <a:endParaRPr lang="en-US" altLang="en-US" sz="3600" dirty="0">
              <a:latin typeface="Calibri" panose="020F0502020204030204" pitchFamily="34" charset="0"/>
            </a:endParaRPr>
          </a:p>
          <a:p>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10243">
                                            <p:txEl>
                                              <p:pRg st="1" end="1"/>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1024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rmAutofit/>
          </a:bodyPr>
          <a:lstStyle/>
          <a:p>
            <a:r>
              <a:rPr lang="en-US" sz="4800" dirty="0" smtClean="0"/>
              <a:t>The SHP Framework</a:t>
            </a:r>
            <a:endParaRPr lang="en-US" sz="4800" dirty="0"/>
          </a:p>
        </p:txBody>
      </p:sp>
      <p:grpSp>
        <p:nvGrpSpPr>
          <p:cNvPr id="17" name="Group 16"/>
          <p:cNvGrpSpPr/>
          <p:nvPr/>
        </p:nvGrpSpPr>
        <p:grpSpPr>
          <a:xfrm>
            <a:off x="1527114" y="1800457"/>
            <a:ext cx="6176962" cy="3724275"/>
            <a:chOff x="0" y="0"/>
            <a:chExt cx="4124325" cy="2114550"/>
          </a:xfrm>
        </p:grpSpPr>
        <p:sp>
          <p:nvSpPr>
            <p:cNvPr id="18" name="Text Box 18"/>
            <p:cNvSpPr txBox="1"/>
            <p:nvPr/>
          </p:nvSpPr>
          <p:spPr>
            <a:xfrm>
              <a:off x="276225" y="0"/>
              <a:ext cx="1409700" cy="600075"/>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100">
                  <a:solidFill>
                    <a:srgbClr val="FFFFFF"/>
                  </a:solidFill>
                  <a:effectLst/>
                  <a:ea typeface="Calibri"/>
                  <a:cs typeface="Times New Roman"/>
                </a:rPr>
                <a:t>Systems</a:t>
              </a:r>
              <a:endParaRPr lang="en-US" sz="1100">
                <a:effectLst/>
                <a:ea typeface="Calibri"/>
                <a:cs typeface="Times New Roman"/>
              </a:endParaRPr>
            </a:p>
          </p:txBody>
        </p:sp>
        <p:sp>
          <p:nvSpPr>
            <p:cNvPr id="19" name="Text Box 19"/>
            <p:cNvSpPr txBox="1"/>
            <p:nvPr/>
          </p:nvSpPr>
          <p:spPr>
            <a:xfrm>
              <a:off x="276225" y="1276350"/>
              <a:ext cx="1409700" cy="600075"/>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100">
                  <a:solidFill>
                    <a:srgbClr val="FFFFFF"/>
                  </a:solidFill>
                  <a:effectLst/>
                  <a:ea typeface="Calibri"/>
                  <a:cs typeface="Times New Roman"/>
                </a:rPr>
                <a:t>Highlights</a:t>
              </a:r>
              <a:endParaRPr lang="en-US" sz="1100">
                <a:effectLst/>
                <a:ea typeface="Calibri"/>
                <a:cs typeface="Times New Roman"/>
              </a:endParaRPr>
            </a:p>
          </p:txBody>
        </p:sp>
        <p:sp>
          <p:nvSpPr>
            <p:cNvPr id="20" name="Oval 19"/>
            <p:cNvSpPr/>
            <p:nvPr/>
          </p:nvSpPr>
          <p:spPr>
            <a:xfrm>
              <a:off x="2438400" y="419099"/>
              <a:ext cx="1685925" cy="1000125"/>
            </a:xfrm>
            <a:prstGeom prst="ellipse">
              <a:avLst/>
            </a:prstGeom>
            <a:solidFill>
              <a:schemeClr val="accent3"/>
            </a:solidFill>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100" dirty="0">
                  <a:solidFill>
                    <a:srgbClr val="FFFFFF"/>
                  </a:solidFill>
                  <a:effectLst/>
                  <a:ea typeface="Calibri"/>
                  <a:cs typeface="Times New Roman"/>
                </a:rPr>
                <a:t>Patterns of Action</a:t>
              </a:r>
              <a:endParaRPr lang="en-US" sz="2100" dirty="0">
                <a:effectLst/>
                <a:ea typeface="Calibri"/>
                <a:cs typeface="Times New Roman"/>
              </a:endParaRPr>
            </a:p>
          </p:txBody>
        </p:sp>
        <p:sp>
          <p:nvSpPr>
            <p:cNvPr id="21" name="Plus 20"/>
            <p:cNvSpPr/>
            <p:nvPr/>
          </p:nvSpPr>
          <p:spPr>
            <a:xfrm>
              <a:off x="714375" y="732155"/>
              <a:ext cx="447675" cy="428625"/>
            </a:xfrm>
            <a:prstGeom prst="mathPlus">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ight Arrow 21"/>
            <p:cNvSpPr/>
            <p:nvPr/>
          </p:nvSpPr>
          <p:spPr>
            <a:xfrm>
              <a:off x="1781175" y="800100"/>
              <a:ext cx="571500" cy="284480"/>
            </a:xfrm>
            <a:prstGeom prst="rightArrow">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3" name="Straight Connector 22"/>
            <p:cNvCxnSpPr/>
            <p:nvPr/>
          </p:nvCxnSpPr>
          <p:spPr>
            <a:xfrm>
              <a:off x="3267075" y="1504950"/>
              <a:ext cx="9525" cy="6096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0" y="2114550"/>
              <a:ext cx="3276600"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V="1">
              <a:off x="0" y="971550"/>
              <a:ext cx="0" cy="114300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0" y="971550"/>
              <a:ext cx="27622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7" name="TextBox 26"/>
          <p:cNvSpPr txBox="1"/>
          <p:nvPr/>
        </p:nvSpPr>
        <p:spPr>
          <a:xfrm>
            <a:off x="800100" y="2362200"/>
            <a:ext cx="7543800" cy="830997"/>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rPr>
              <a:t>Iterative process that developed organically alongside the evaluand</a:t>
            </a:r>
          </a:p>
        </p:txBody>
      </p:sp>
      <p:sp>
        <p:nvSpPr>
          <p:cNvPr id="28" name="TextBox 27"/>
          <p:cNvSpPr txBox="1"/>
          <p:nvPr/>
        </p:nvSpPr>
        <p:spPr>
          <a:xfrm>
            <a:off x="762000" y="3777949"/>
            <a:ext cx="7620000" cy="830997"/>
          </a:xfrm>
          <a:prstGeom prst="rect">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rPr>
              <a:t>Appropriate for dynamical situations with high uncertainty and high social conflict</a:t>
            </a:r>
          </a:p>
        </p:txBody>
      </p:sp>
    </p:spTree>
    <p:extLst>
      <p:ext uri="{BB962C8B-B14F-4D97-AF65-F5344CB8AC3E}">
        <p14:creationId xmlns:p14="http://schemas.microsoft.com/office/powerpoint/2010/main" val="32107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latin typeface="Calibri" panose="020F0502020204030204" pitchFamily="34" charset="0"/>
              </a:rPr>
              <a:t>Systems: CDE Model</a:t>
            </a:r>
            <a:endParaRPr lang="en-US" sz="4800" dirty="0">
              <a:latin typeface="Calibri" panose="020F0502020204030204" pitchFamily="34" charset="0"/>
            </a:endParaRPr>
          </a:p>
        </p:txBody>
      </p:sp>
      <p:sp>
        <p:nvSpPr>
          <p:cNvPr id="3" name="Content Placeholder 2"/>
          <p:cNvSpPr>
            <a:spLocks noGrp="1"/>
          </p:cNvSpPr>
          <p:nvPr>
            <p:ph idx="1"/>
          </p:nvPr>
        </p:nvSpPr>
        <p:spPr>
          <a:xfrm>
            <a:off x="457200" y="914400"/>
            <a:ext cx="8229600" cy="5257800"/>
          </a:xfrm>
        </p:spPr>
        <p:txBody>
          <a:bodyPr/>
          <a:lstStyle/>
          <a:p>
            <a:r>
              <a:rPr lang="en-US" sz="3600" dirty="0">
                <a:latin typeface="Calibri" panose="020F0502020204030204" pitchFamily="34" charset="0"/>
              </a:rPr>
              <a:t>Context is complex, dynamical, and includes humans</a:t>
            </a:r>
          </a:p>
          <a:p>
            <a:r>
              <a:rPr lang="en-US" sz="3600" dirty="0" smtClean="0">
                <a:latin typeface="Calibri" panose="020F0502020204030204" pitchFamily="34" charset="0"/>
              </a:rPr>
              <a:t>CDE*</a:t>
            </a:r>
          </a:p>
          <a:p>
            <a:pPr lvl="1">
              <a:buFont typeface="Wingdings" panose="05000000000000000000" pitchFamily="2" charset="2"/>
              <a:buChar char="ü"/>
            </a:pPr>
            <a:r>
              <a:rPr lang="en-US" sz="3200" dirty="0" smtClean="0">
                <a:latin typeface="Calibri" panose="020F0502020204030204" pitchFamily="34" charset="0"/>
              </a:rPr>
              <a:t>Three conditions for self-organizing behavior</a:t>
            </a:r>
            <a:endParaRPr lang="en-US" sz="3200" dirty="0">
              <a:latin typeface="Calibri" panose="020F0502020204030204" pitchFamily="34" charset="0"/>
            </a:endParaRPr>
          </a:p>
          <a:p>
            <a:pPr lvl="1">
              <a:buFont typeface="Wingdings" panose="05000000000000000000" pitchFamily="2" charset="2"/>
              <a:buChar char="ü"/>
            </a:pPr>
            <a:r>
              <a:rPr lang="en-US" sz="3200" dirty="0">
                <a:latin typeface="Calibri" panose="020F0502020204030204" pitchFamily="34" charset="0"/>
              </a:rPr>
              <a:t>Containers, Differences, Exchanges</a:t>
            </a:r>
          </a:p>
          <a:p>
            <a:pPr marL="0" indent="0">
              <a:buNone/>
            </a:pPr>
            <a:endParaRPr lang="en-US" dirty="0" smtClean="0">
              <a:latin typeface="Calibri" panose="020F0502020204030204" pitchFamily="34" charset="0"/>
            </a:endParaRPr>
          </a:p>
          <a:p>
            <a:pPr marL="0" indent="0">
              <a:buNone/>
            </a:pPr>
            <a:endParaRPr lang="en-US" dirty="0" smtClean="0">
              <a:latin typeface="Calibri" panose="020F0502020204030204" pitchFamily="34" charset="0"/>
            </a:endParaRPr>
          </a:p>
          <a:p>
            <a:endParaRPr lang="en-US" dirty="0" smtClean="0">
              <a:latin typeface="Calibri" panose="020F0502020204030204" pitchFamily="34" charset="0"/>
            </a:endParaRPr>
          </a:p>
          <a:p>
            <a:pPr marL="0" indent="0">
              <a:buNone/>
            </a:pPr>
            <a:endParaRPr lang="en-US" dirty="0"/>
          </a:p>
          <a:p>
            <a:endParaRPr lang="en-US" dirty="0"/>
          </a:p>
        </p:txBody>
      </p:sp>
      <p:sp>
        <p:nvSpPr>
          <p:cNvPr id="4" name="Oval 3"/>
          <p:cNvSpPr/>
          <p:nvPr/>
        </p:nvSpPr>
        <p:spPr>
          <a:xfrm>
            <a:off x="5522945" y="4599432"/>
            <a:ext cx="1752600" cy="1371600"/>
          </a:xfrm>
          <a:prstGeom prst="ellipse">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Container 2</a:t>
            </a:r>
            <a:endParaRPr lang="en-US" dirty="0"/>
          </a:p>
        </p:txBody>
      </p:sp>
      <p:sp>
        <p:nvSpPr>
          <p:cNvPr id="5" name="Oval 4"/>
          <p:cNvSpPr/>
          <p:nvPr/>
        </p:nvSpPr>
        <p:spPr>
          <a:xfrm>
            <a:off x="1828800" y="4599432"/>
            <a:ext cx="1752600" cy="1371600"/>
          </a:xfrm>
          <a:prstGeom prst="ellipse">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Container 1</a:t>
            </a:r>
            <a:endParaRPr lang="en-US" dirty="0"/>
          </a:p>
        </p:txBody>
      </p:sp>
      <p:sp>
        <p:nvSpPr>
          <p:cNvPr id="6" name="Footer Placeholder 5"/>
          <p:cNvSpPr>
            <a:spLocks noGrp="1"/>
          </p:cNvSpPr>
          <p:nvPr>
            <p:ph type="ftr" sz="quarter" idx="11"/>
          </p:nvPr>
        </p:nvSpPr>
        <p:spPr/>
        <p:txBody>
          <a:bodyPr anchor="ctr"/>
          <a:lstStyle/>
          <a:p>
            <a:r>
              <a:rPr lang="en-US" altLang="en-US" sz="1800" dirty="0" smtClean="0">
                <a:latin typeface="Calibri" panose="020F0502020204030204" pitchFamily="34" charset="0"/>
              </a:rPr>
              <a:t>* </a:t>
            </a:r>
            <a:r>
              <a:rPr lang="en-US" altLang="en-US" sz="1800" dirty="0" err="1" smtClean="0">
                <a:latin typeface="Calibri" panose="020F0502020204030204" pitchFamily="34" charset="0"/>
              </a:rPr>
              <a:t>Eoyang</a:t>
            </a:r>
            <a:r>
              <a:rPr lang="en-US" altLang="en-US" sz="1800" dirty="0" smtClean="0">
                <a:latin typeface="Calibri" panose="020F0502020204030204" pitchFamily="34" charset="0"/>
              </a:rPr>
              <a:t>, G.H. (2007)</a:t>
            </a:r>
            <a:endParaRPr lang="en-US" altLang="en-US" sz="1800" dirty="0">
              <a:latin typeface="Calibri" panose="020F0502020204030204" pitchFamily="34" charset="0"/>
            </a:endParaRPr>
          </a:p>
        </p:txBody>
      </p:sp>
      <p:sp>
        <p:nvSpPr>
          <p:cNvPr id="17" name="Circular Arrow 16"/>
          <p:cNvSpPr/>
          <p:nvPr/>
        </p:nvSpPr>
        <p:spPr>
          <a:xfrm>
            <a:off x="1828800" y="4599432"/>
            <a:ext cx="1752600" cy="1365402"/>
          </a:xfrm>
          <a:prstGeom prst="circularArrow">
            <a:avLst>
              <a:gd name="adj1" fmla="val 10980"/>
              <a:gd name="adj2" fmla="val 1142322"/>
              <a:gd name="adj3" fmla="val 4500000"/>
              <a:gd name="adj4" fmla="val 10800000"/>
              <a:gd name="adj5" fmla="val 12500"/>
            </a:avLst>
          </a:prstGeom>
          <a:solidFill>
            <a:srgbClr val="D7E4BD"/>
          </a:solidFill>
          <a:ln>
            <a:solidFill>
              <a:srgbClr val="708B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ircular Arrow 17"/>
          <p:cNvSpPr/>
          <p:nvPr/>
        </p:nvSpPr>
        <p:spPr>
          <a:xfrm>
            <a:off x="5522945" y="4599432"/>
            <a:ext cx="1752600" cy="1365402"/>
          </a:xfrm>
          <a:prstGeom prst="circularArrow">
            <a:avLst>
              <a:gd name="adj1" fmla="val 10980"/>
              <a:gd name="adj2" fmla="val 1142322"/>
              <a:gd name="adj3" fmla="val 4500000"/>
              <a:gd name="adj4" fmla="val 10800000"/>
              <a:gd name="adj5" fmla="val 12500"/>
            </a:avLst>
          </a:prstGeom>
          <a:solidFill>
            <a:srgbClr val="D7E4BD"/>
          </a:solidFill>
          <a:ln>
            <a:solidFill>
              <a:srgbClr val="708B3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ight Arrow 18"/>
          <p:cNvSpPr/>
          <p:nvPr/>
        </p:nvSpPr>
        <p:spPr>
          <a:xfrm>
            <a:off x="4045474" y="5039817"/>
            <a:ext cx="978408" cy="484632"/>
          </a:xfrm>
          <a:prstGeom prst="rightArrow">
            <a:avLst/>
          </a:prstGeom>
          <a:solidFill>
            <a:srgbClr val="D7E4BD"/>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7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latin typeface="Calibri" panose="020F0502020204030204" pitchFamily="34" charset="0"/>
              </a:rPr>
              <a:t>Systems: CDE Model</a:t>
            </a:r>
            <a:endParaRPr lang="en-US" sz="4800" dirty="0">
              <a:latin typeface="Calibri" panose="020F0502020204030204" pitchFamily="34" charset="0"/>
            </a:endParaRPr>
          </a:p>
        </p:txBody>
      </p:sp>
      <p:sp>
        <p:nvSpPr>
          <p:cNvPr id="3" name="Content Placeholder 2"/>
          <p:cNvSpPr>
            <a:spLocks noGrp="1"/>
          </p:cNvSpPr>
          <p:nvPr>
            <p:ph idx="1"/>
          </p:nvPr>
        </p:nvSpPr>
        <p:spPr>
          <a:xfrm>
            <a:off x="457200" y="1600200"/>
            <a:ext cx="8229600" cy="4525963"/>
          </a:xfrm>
        </p:spPr>
        <p:txBody>
          <a:bodyPr/>
          <a:lstStyle/>
          <a:p>
            <a:r>
              <a:rPr lang="en-US" sz="3600" dirty="0" smtClean="0">
                <a:latin typeface="Calibri" panose="020F0502020204030204" pitchFamily="34" charset="0"/>
              </a:rPr>
              <a:t>Data sources: documents, interviews, meeting minutes/attendance, surveys, formal reports</a:t>
            </a:r>
          </a:p>
          <a:p>
            <a:r>
              <a:rPr lang="en-US" sz="3600" dirty="0" smtClean="0">
                <a:latin typeface="Calibri" panose="020F0502020204030204" pitchFamily="34" charset="0"/>
              </a:rPr>
              <a:t>Disaggregate the data into units</a:t>
            </a:r>
          </a:p>
          <a:p>
            <a:r>
              <a:rPr lang="en-US" sz="3600" dirty="0" smtClean="0">
                <a:latin typeface="Calibri" panose="020F0502020204030204" pitchFamily="34" charset="0"/>
              </a:rPr>
              <a:t>Units are analyzed as a set and clustered</a:t>
            </a:r>
          </a:p>
          <a:p>
            <a:r>
              <a:rPr lang="en-US" sz="3600" dirty="0" smtClean="0">
                <a:latin typeface="Calibri" panose="020F0502020204030204" pitchFamily="34" charset="0"/>
              </a:rPr>
              <a:t>Containers (C)</a:t>
            </a:r>
          </a:p>
        </p:txBody>
      </p:sp>
    </p:spTree>
    <p:extLst>
      <p:ext uri="{BB962C8B-B14F-4D97-AF65-F5344CB8AC3E}">
        <p14:creationId xmlns:p14="http://schemas.microsoft.com/office/powerpoint/2010/main" val="879881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latin typeface="Calibri" panose="020F0502020204030204" pitchFamily="34" charset="0"/>
              </a:rPr>
              <a:t>Systems: CDE Model</a:t>
            </a:r>
            <a:endParaRPr lang="en-US" sz="4800" dirty="0">
              <a:latin typeface="Calibri" panose="020F0502020204030204" pitchFamily="34" charset="0"/>
            </a:endParaRPr>
          </a:p>
        </p:txBody>
      </p:sp>
      <p:sp>
        <p:nvSpPr>
          <p:cNvPr id="8" name="Rounded Rectangle 7"/>
          <p:cNvSpPr/>
          <p:nvPr/>
        </p:nvSpPr>
        <p:spPr>
          <a:xfrm>
            <a:off x="1066800" y="1981200"/>
            <a:ext cx="1676400" cy="914400"/>
          </a:xfrm>
          <a:prstGeom prst="roundRect">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anose="020F0502020204030204" pitchFamily="34" charset="0"/>
              </a:rPr>
              <a:t>Core </a:t>
            </a:r>
          </a:p>
          <a:p>
            <a:pPr algn="ctr"/>
            <a:r>
              <a:rPr lang="en-US" sz="2000" dirty="0" smtClean="0">
                <a:latin typeface="Calibri" panose="020F0502020204030204" pitchFamily="34" charset="0"/>
              </a:rPr>
              <a:t>Services</a:t>
            </a:r>
            <a:endParaRPr lang="en-US" sz="2000" dirty="0">
              <a:latin typeface="Calibri" panose="020F0502020204030204" pitchFamily="34" charset="0"/>
            </a:endParaRPr>
          </a:p>
        </p:txBody>
      </p:sp>
      <p:sp>
        <p:nvSpPr>
          <p:cNvPr id="9" name="Rounded Rectangle 8"/>
          <p:cNvSpPr/>
          <p:nvPr/>
        </p:nvSpPr>
        <p:spPr>
          <a:xfrm>
            <a:off x="1066800" y="3327400"/>
            <a:ext cx="1676400" cy="914400"/>
          </a:xfrm>
          <a:prstGeom prst="roundRect">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anose="020F0502020204030204" pitchFamily="34" charset="0"/>
              </a:rPr>
              <a:t>Core Software</a:t>
            </a:r>
            <a:endParaRPr lang="en-US" sz="2000" dirty="0">
              <a:latin typeface="Calibri" panose="020F0502020204030204" pitchFamily="34" charset="0"/>
            </a:endParaRPr>
          </a:p>
        </p:txBody>
      </p:sp>
      <p:sp>
        <p:nvSpPr>
          <p:cNvPr id="10" name="Rounded Rectangle 9"/>
          <p:cNvSpPr/>
          <p:nvPr/>
        </p:nvSpPr>
        <p:spPr>
          <a:xfrm>
            <a:off x="1066800" y="4724400"/>
            <a:ext cx="1676400" cy="914400"/>
          </a:xfrm>
          <a:prstGeom prst="roundRect">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anose="020F0502020204030204" pitchFamily="34" charset="0"/>
              </a:rPr>
              <a:t>Engagement Team</a:t>
            </a:r>
            <a:endParaRPr lang="en-US" sz="2000" dirty="0">
              <a:latin typeface="Calibri" panose="020F0502020204030204" pitchFamily="34" charset="0"/>
            </a:endParaRPr>
          </a:p>
        </p:txBody>
      </p:sp>
      <p:sp>
        <p:nvSpPr>
          <p:cNvPr id="11" name="Rounded Rectangle 10"/>
          <p:cNvSpPr/>
          <p:nvPr/>
        </p:nvSpPr>
        <p:spPr>
          <a:xfrm>
            <a:off x="3657600" y="1981200"/>
            <a:ext cx="1676400" cy="914400"/>
          </a:xfrm>
          <a:prstGeom prst="roundRect">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Calibri" panose="020F0502020204030204" pitchFamily="34" charset="0"/>
              </a:rPr>
              <a:t>iPToL</a:t>
            </a:r>
            <a:r>
              <a:rPr lang="en-US" sz="2000" dirty="0" smtClean="0">
                <a:latin typeface="Calibri" panose="020F0502020204030204" pitchFamily="34" charset="0"/>
              </a:rPr>
              <a:t> Working Group</a:t>
            </a:r>
            <a:endParaRPr lang="en-US" sz="2000" dirty="0">
              <a:latin typeface="Calibri" panose="020F0502020204030204" pitchFamily="34" charset="0"/>
            </a:endParaRPr>
          </a:p>
        </p:txBody>
      </p:sp>
      <p:sp>
        <p:nvSpPr>
          <p:cNvPr id="12" name="Rounded Rectangle 11"/>
          <p:cNvSpPr/>
          <p:nvPr/>
        </p:nvSpPr>
        <p:spPr>
          <a:xfrm>
            <a:off x="3657600" y="3327400"/>
            <a:ext cx="1676400" cy="914400"/>
          </a:xfrm>
          <a:prstGeom prst="roundRect">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anose="020F0502020204030204" pitchFamily="34" charset="0"/>
              </a:rPr>
              <a:t>iPG2P Working Group</a:t>
            </a:r>
            <a:endParaRPr lang="en-US" sz="2000" dirty="0">
              <a:latin typeface="Calibri" panose="020F0502020204030204" pitchFamily="34" charset="0"/>
            </a:endParaRPr>
          </a:p>
        </p:txBody>
      </p:sp>
      <p:sp>
        <p:nvSpPr>
          <p:cNvPr id="13" name="Rounded Rectangle 12"/>
          <p:cNvSpPr/>
          <p:nvPr/>
        </p:nvSpPr>
        <p:spPr>
          <a:xfrm>
            <a:off x="3600450" y="4724400"/>
            <a:ext cx="1790700" cy="914400"/>
          </a:xfrm>
          <a:prstGeom prst="roundRect">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anose="020F0502020204030204" pitchFamily="34" charset="0"/>
              </a:rPr>
              <a:t>Executive Committee</a:t>
            </a:r>
            <a:endParaRPr lang="en-US" sz="2000" dirty="0">
              <a:latin typeface="Calibri" panose="020F0502020204030204" pitchFamily="34" charset="0"/>
            </a:endParaRPr>
          </a:p>
        </p:txBody>
      </p:sp>
      <p:sp>
        <p:nvSpPr>
          <p:cNvPr id="14" name="Rounded Rectangle 13"/>
          <p:cNvSpPr/>
          <p:nvPr/>
        </p:nvSpPr>
        <p:spPr>
          <a:xfrm>
            <a:off x="6324600" y="1981200"/>
            <a:ext cx="1676400" cy="914400"/>
          </a:xfrm>
          <a:prstGeom prst="roundRect">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anose="020F0502020204030204" pitchFamily="34" charset="0"/>
              </a:rPr>
              <a:t>Board of Directors</a:t>
            </a:r>
            <a:endParaRPr lang="en-US" sz="2000" dirty="0">
              <a:latin typeface="Calibri" panose="020F0502020204030204" pitchFamily="34" charset="0"/>
            </a:endParaRPr>
          </a:p>
        </p:txBody>
      </p:sp>
      <p:sp>
        <p:nvSpPr>
          <p:cNvPr id="15" name="Rounded Rectangle 14"/>
          <p:cNvSpPr/>
          <p:nvPr/>
        </p:nvSpPr>
        <p:spPr>
          <a:xfrm>
            <a:off x="6324600" y="3327400"/>
            <a:ext cx="1676400" cy="914400"/>
          </a:xfrm>
          <a:prstGeom prst="roundRect">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anose="020F0502020204030204" pitchFamily="34" charset="0"/>
              </a:rPr>
              <a:t>Target Community</a:t>
            </a:r>
            <a:endParaRPr lang="en-US" sz="2000" dirty="0">
              <a:latin typeface="Calibri" panose="020F0502020204030204" pitchFamily="34" charset="0"/>
            </a:endParaRPr>
          </a:p>
        </p:txBody>
      </p:sp>
      <p:sp>
        <p:nvSpPr>
          <p:cNvPr id="16" name="Rounded Rectangle 15"/>
          <p:cNvSpPr/>
          <p:nvPr/>
        </p:nvSpPr>
        <p:spPr>
          <a:xfrm>
            <a:off x="6324600" y="4724400"/>
            <a:ext cx="1676400" cy="914400"/>
          </a:xfrm>
          <a:prstGeom prst="roundRect">
            <a:avLst/>
          </a:prstGeom>
          <a:solidFill>
            <a:srgbClr val="9BBB59"/>
          </a:solidFill>
          <a:ln>
            <a:solidFill>
              <a:srgbClr val="708B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anose="020F0502020204030204" pitchFamily="34" charset="0"/>
              </a:rPr>
              <a:t>Admin. Support</a:t>
            </a:r>
            <a:endParaRPr lang="en-US" sz="2000" dirty="0">
              <a:latin typeface="Calibri" panose="020F0502020204030204" pitchFamily="34" charset="0"/>
            </a:endParaRPr>
          </a:p>
        </p:txBody>
      </p:sp>
      <p:sp>
        <p:nvSpPr>
          <p:cNvPr id="17" name="Rounded Rectangle 16"/>
          <p:cNvSpPr/>
          <p:nvPr/>
        </p:nvSpPr>
        <p:spPr>
          <a:xfrm>
            <a:off x="1600200" y="2628900"/>
            <a:ext cx="6108700" cy="2311400"/>
          </a:xfrm>
          <a:prstGeom prst="roundRect">
            <a:avLst/>
          </a:prstGeom>
          <a:gradFill>
            <a:gsLst>
              <a:gs pos="0">
                <a:schemeClr val="accent2">
                  <a:tint val="50000"/>
                  <a:satMod val="300000"/>
                </a:schemeClr>
              </a:gs>
              <a:gs pos="39000">
                <a:schemeClr val="accent2">
                  <a:tint val="37000"/>
                  <a:satMod val="300000"/>
                </a:schemeClr>
              </a:gs>
              <a:gs pos="100000">
                <a:schemeClr val="accent2">
                  <a:tint val="15000"/>
                  <a:satMod val="350000"/>
                </a:schemeClr>
              </a:gs>
            </a:gsLst>
            <a:lin ang="16200000" scaled="1"/>
          </a:gradFill>
          <a:ln w="9525">
            <a:solidFill>
              <a:srgbClr val="2F2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panose="020F0502020204030204" pitchFamily="34" charset="0"/>
              </a:rPr>
              <a:t>Determine what drives the action within each container (D) and how containers interact (E) to form the system</a:t>
            </a:r>
            <a:endParaRPr lang="en-U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8990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latin typeface="Calibri" panose="020F0502020204030204" pitchFamily="34" charset="0"/>
              </a:rPr>
              <a:t>Systems: CDE Model</a:t>
            </a:r>
            <a:endParaRPr lang="en-US" sz="4800"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88895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282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latin typeface="Calibri" panose="020F0502020204030204" pitchFamily="34" charset="0"/>
              </a:rPr>
              <a:t>System Diagram</a:t>
            </a:r>
            <a:endParaRPr lang="en-US" sz="4800" dirty="0">
              <a:latin typeface="Calibri" panose="020F0502020204030204" pitchFamily="34" charset="0"/>
            </a:endParaRPr>
          </a:p>
        </p:txBody>
      </p:sp>
      <p:pic>
        <p:nvPicPr>
          <p:cNvPr id="194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9815" y="1601369"/>
            <a:ext cx="4444369"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6591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Contac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4F61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Template>
  <TotalTime>1662</TotalTime>
  <Words>1797</Words>
  <Application>Microsoft Office PowerPoint</Application>
  <PresentationFormat>On-screen Show (4:3)</PresentationFormat>
  <Paragraphs>451</Paragraphs>
  <Slides>28</Slides>
  <Notes>28</Notes>
  <HiddenSlides>0</HiddenSlides>
  <MMClips>0</MMClips>
  <ScaleCrop>false</ScaleCrop>
  <HeadingPairs>
    <vt:vector size="4" baseType="variant">
      <vt:variant>
        <vt:lpstr>Theme</vt:lpstr>
      </vt:variant>
      <vt:variant>
        <vt:i4>15</vt:i4>
      </vt:variant>
      <vt:variant>
        <vt:lpstr>Slide Titles</vt:lpstr>
      </vt:variant>
      <vt:variant>
        <vt:i4>28</vt:i4>
      </vt:variant>
    </vt:vector>
  </HeadingPairs>
  <TitlesOfParts>
    <vt:vector size="43" baseType="lpstr">
      <vt:lpstr>default</vt:lpstr>
      <vt:lpstr>Office Theme</vt:lpstr>
      <vt:lpstr>1_Office Theme</vt:lpstr>
      <vt:lpstr>2_Office Theme</vt:lpstr>
      <vt:lpstr>3_Office Theme</vt:lpstr>
      <vt:lpstr>4_Office Theme</vt:lpstr>
      <vt:lpstr>6_Office Theme</vt:lpstr>
      <vt:lpstr>7_Office Theme</vt:lpstr>
      <vt:lpstr>8_Office Theme</vt:lpstr>
      <vt:lpstr>9_Office Theme</vt:lpstr>
      <vt:lpstr>10_Office Theme</vt:lpstr>
      <vt:lpstr>11_Office Theme</vt:lpstr>
      <vt:lpstr>13_Office Theme</vt:lpstr>
      <vt:lpstr>14_Office Theme</vt:lpstr>
      <vt:lpstr>1_default</vt:lpstr>
      <vt:lpstr>The SHP Framework: A New Framework for the Evaluation of Complex Projects</vt:lpstr>
      <vt:lpstr>Context</vt:lpstr>
      <vt:lpstr>A new type of organization that will…</vt:lpstr>
      <vt:lpstr>The SHP Framework</vt:lpstr>
      <vt:lpstr>Systems: CDE Model</vt:lpstr>
      <vt:lpstr>Systems: CDE Model</vt:lpstr>
      <vt:lpstr>Systems: CDE Model</vt:lpstr>
      <vt:lpstr>Systems: CDE Model</vt:lpstr>
      <vt:lpstr>System Diagram</vt:lpstr>
      <vt:lpstr>System Diagrams</vt:lpstr>
      <vt:lpstr>System Diagram</vt:lpstr>
      <vt:lpstr>System Diagram</vt:lpstr>
      <vt:lpstr>Systems Analysis Outcome</vt:lpstr>
      <vt:lpstr>Highlights</vt:lpstr>
      <vt:lpstr>Highlights Excerpt, 2009</vt:lpstr>
      <vt:lpstr>Patterns Recognized, 2009</vt:lpstr>
      <vt:lpstr>PowerPoint Presentation</vt:lpstr>
      <vt:lpstr>PowerPoint Presentation</vt:lpstr>
      <vt:lpstr>The SHP Framework</vt:lpstr>
      <vt:lpstr>SHP: Patterns of Action</vt:lpstr>
      <vt:lpstr>Patterns of Action</vt:lpstr>
      <vt:lpstr>PowerPoint Presentation</vt:lpstr>
      <vt:lpstr>Patterns of Action</vt:lpstr>
      <vt:lpstr>Patterns of Action</vt:lpstr>
      <vt:lpstr>Why SHP?</vt:lpstr>
      <vt:lpstr>The SHP Framework</vt:lpstr>
      <vt:lpstr>References</vt:lpstr>
      <vt:lpstr>Acknowledgements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dc:title>
  <dc:creator>Barbara P. Heath</dc:creator>
  <cp:lastModifiedBy>EMEC</cp:lastModifiedBy>
  <cp:revision>124</cp:revision>
  <dcterms:created xsi:type="dcterms:W3CDTF">2013-09-16T17:56:57Z</dcterms:created>
  <dcterms:modified xsi:type="dcterms:W3CDTF">2013-10-14T16:56:52Z</dcterms:modified>
</cp:coreProperties>
</file>