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20104100" cy="15087600"/>
  <p:defaultTextStyle>
    <a:defPPr>
      <a:defRPr lang="en-US"/>
    </a:defPPr>
    <a:lvl1pPr marL="0" algn="l" defTabSz="997884" rtl="0" eaLnBrk="1" latinLnBrk="0" hangingPunct="1">
      <a:defRPr sz="4000" kern="1200">
        <a:solidFill>
          <a:schemeClr val="tx1"/>
        </a:solidFill>
        <a:latin typeface="+mn-lt"/>
        <a:ea typeface="+mn-ea"/>
        <a:cs typeface="+mn-cs"/>
      </a:defRPr>
    </a:lvl1pPr>
    <a:lvl2pPr marL="997884" algn="l" defTabSz="997884" rtl="0" eaLnBrk="1" latinLnBrk="0" hangingPunct="1">
      <a:defRPr sz="4000" kern="1200">
        <a:solidFill>
          <a:schemeClr val="tx1"/>
        </a:solidFill>
        <a:latin typeface="+mn-lt"/>
        <a:ea typeface="+mn-ea"/>
        <a:cs typeface="+mn-cs"/>
      </a:defRPr>
    </a:lvl2pPr>
    <a:lvl3pPr marL="1995770" algn="l" defTabSz="997884" rtl="0" eaLnBrk="1" latinLnBrk="0" hangingPunct="1">
      <a:defRPr sz="4000" kern="1200">
        <a:solidFill>
          <a:schemeClr val="tx1"/>
        </a:solidFill>
        <a:latin typeface="+mn-lt"/>
        <a:ea typeface="+mn-ea"/>
        <a:cs typeface="+mn-cs"/>
      </a:defRPr>
    </a:lvl3pPr>
    <a:lvl4pPr marL="2993654" algn="l" defTabSz="997884" rtl="0" eaLnBrk="1" latinLnBrk="0" hangingPunct="1">
      <a:defRPr sz="4000" kern="1200">
        <a:solidFill>
          <a:schemeClr val="tx1"/>
        </a:solidFill>
        <a:latin typeface="+mn-lt"/>
        <a:ea typeface="+mn-ea"/>
        <a:cs typeface="+mn-cs"/>
      </a:defRPr>
    </a:lvl4pPr>
    <a:lvl5pPr marL="3991538" algn="l" defTabSz="997884" rtl="0" eaLnBrk="1" latinLnBrk="0" hangingPunct="1">
      <a:defRPr sz="4000" kern="1200">
        <a:solidFill>
          <a:schemeClr val="tx1"/>
        </a:solidFill>
        <a:latin typeface="+mn-lt"/>
        <a:ea typeface="+mn-ea"/>
        <a:cs typeface="+mn-cs"/>
      </a:defRPr>
    </a:lvl5pPr>
    <a:lvl6pPr marL="4989424" algn="l" defTabSz="997884" rtl="0" eaLnBrk="1" latinLnBrk="0" hangingPunct="1">
      <a:defRPr sz="4000" kern="1200">
        <a:solidFill>
          <a:schemeClr val="tx1"/>
        </a:solidFill>
        <a:latin typeface="+mn-lt"/>
        <a:ea typeface="+mn-ea"/>
        <a:cs typeface="+mn-cs"/>
      </a:defRPr>
    </a:lvl6pPr>
    <a:lvl7pPr marL="5987308" algn="l" defTabSz="997884" rtl="0" eaLnBrk="1" latinLnBrk="0" hangingPunct="1">
      <a:defRPr sz="4000" kern="1200">
        <a:solidFill>
          <a:schemeClr val="tx1"/>
        </a:solidFill>
        <a:latin typeface="+mn-lt"/>
        <a:ea typeface="+mn-ea"/>
        <a:cs typeface="+mn-cs"/>
      </a:defRPr>
    </a:lvl7pPr>
    <a:lvl8pPr marL="6985194" algn="l" defTabSz="997884" rtl="0" eaLnBrk="1" latinLnBrk="0" hangingPunct="1">
      <a:defRPr sz="4000" kern="1200">
        <a:solidFill>
          <a:schemeClr val="tx1"/>
        </a:solidFill>
        <a:latin typeface="+mn-lt"/>
        <a:ea typeface="+mn-ea"/>
        <a:cs typeface="+mn-cs"/>
      </a:defRPr>
    </a:lvl8pPr>
    <a:lvl9pPr marL="7983078" algn="l" defTabSz="997884" rtl="0" eaLnBrk="1" latinLnBrk="0" hangingPunct="1">
      <a:defRPr sz="4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D4D"/>
    <a:srgbClr val="BEA893"/>
    <a:srgbClr val="D0A48A"/>
    <a:srgbClr val="BB0000"/>
    <a:srgbClr val="777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552" autoAdjust="0"/>
  </p:normalViewPr>
  <p:slideViewPr>
    <p:cSldViewPr>
      <p:cViewPr varScale="1">
        <p:scale>
          <a:sx n="23" d="100"/>
          <a:sy n="23" d="100"/>
        </p:scale>
        <p:origin x="2124" y="30"/>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84944923634046"/>
          <c:y val="0.18509952949003292"/>
          <c:w val="0.65980226782415796"/>
          <c:h val="0.70259621656881932"/>
        </c:manualLayout>
      </c:layout>
      <c:barChart>
        <c:barDir val="bar"/>
        <c:grouping val="clustered"/>
        <c:varyColors val="0"/>
        <c:ser>
          <c:idx val="1"/>
          <c:order val="1"/>
          <c:tx>
            <c:strRef>
              <c:f>'[NBNF Charts (1).xlsm]Overlapping Bars'!$I$3</c:f>
              <c:strCache>
                <c:ptCount val="1"/>
                <c:pt idx="0">
                  <c:v>Targeted</c:v>
                </c:pt>
              </c:strCache>
            </c:strRef>
          </c:tx>
          <c:spPr>
            <a:solidFill>
              <a:srgbClr val="5B9BD5">
                <a:lumMod val="50000"/>
              </a:srgbClr>
            </a:solidFill>
            <a:ln>
              <a:noFill/>
            </a:ln>
            <a:effectLst/>
          </c:spPr>
          <c:invertIfNegative val="0"/>
          <c:cat>
            <c:strRef>
              <c:f>'[NBNF Charts (1).xlsm]Overlapping Bars'!$G$4:$G$7</c:f>
              <c:strCache>
                <c:ptCount val="4"/>
                <c:pt idx="0">
                  <c:v>Action for Children</c:v>
                </c:pt>
                <c:pt idx="1">
                  <c:v>Urban Light Ministries</c:v>
                </c:pt>
                <c:pt idx="2">
                  <c:v>Talbert House</c:v>
                </c:pt>
                <c:pt idx="3">
                  <c:v>Passages</c:v>
                </c:pt>
              </c:strCache>
            </c:strRef>
          </c:cat>
          <c:val>
            <c:numRef>
              <c:f>'[NBNF Charts (1).xlsm]Overlapping Bars'!$I$4:$I$7</c:f>
              <c:numCache>
                <c:formatCode>General</c:formatCode>
                <c:ptCount val="4"/>
                <c:pt idx="0">
                  <c:v>250</c:v>
                </c:pt>
                <c:pt idx="1">
                  <c:v>250</c:v>
                </c:pt>
                <c:pt idx="2">
                  <c:v>250</c:v>
                </c:pt>
                <c:pt idx="3">
                  <c:v>250</c:v>
                </c:pt>
              </c:numCache>
            </c:numRef>
          </c:val>
          <c:extLst>
            <c:ext xmlns:c16="http://schemas.microsoft.com/office/drawing/2014/chart" uri="{C3380CC4-5D6E-409C-BE32-E72D297353CC}">
              <c16:uniqueId val="{00000000-0C6C-4F81-81F2-76DC53C2E928}"/>
            </c:ext>
          </c:extLst>
        </c:ser>
        <c:dLbls>
          <c:showLegendKey val="0"/>
          <c:showVal val="0"/>
          <c:showCatName val="0"/>
          <c:showSerName val="0"/>
          <c:showPercent val="0"/>
          <c:showBubbleSize val="0"/>
        </c:dLbls>
        <c:gapWidth val="137"/>
        <c:overlap val="100"/>
        <c:axId val="622838000"/>
        <c:axId val="622837344"/>
      </c:barChart>
      <c:barChart>
        <c:barDir val="bar"/>
        <c:grouping val="clustered"/>
        <c:varyColors val="0"/>
        <c:ser>
          <c:idx val="0"/>
          <c:order val="0"/>
          <c:tx>
            <c:strRef>
              <c:f>'[NBNF Charts (1).xlsm]Overlapping Bars'!$H$3</c:f>
              <c:strCache>
                <c:ptCount val="1"/>
                <c:pt idx="0">
                  <c:v>Actual</c:v>
                </c:pt>
              </c:strCache>
            </c:strRef>
          </c:tx>
          <c:spPr>
            <a:solidFill>
              <a:srgbClr val="5B9BD5">
                <a:lumMod val="60000"/>
                <a:lumOff val="40000"/>
              </a:srgbClr>
            </a:solidFill>
            <a:ln>
              <a:noFill/>
            </a:ln>
            <a:effectLst/>
          </c:spPr>
          <c:invertIfNegative val="0"/>
          <c:dLbls>
            <c:dLbl>
              <c:idx val="0"/>
              <c:layout/>
              <c:tx>
                <c:rich>
                  <a:bodyPr/>
                  <a:lstStyle/>
                  <a:p>
                    <a:fld id="{A12BEE0D-2BE0-49EF-9B11-E7127090A316}" type="VALUE">
                      <a:rPr lang="en-US"/>
                      <a:pPr/>
                      <a:t>[VALUE]</a:t>
                    </a:fld>
                    <a:r>
                      <a:rPr lang="en-US"/>
                      <a:t>/250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C6C-4F81-81F2-76DC53C2E928}"/>
                </c:ext>
              </c:extLst>
            </c:dLbl>
            <c:dLbl>
              <c:idx val="1"/>
              <c:layout/>
              <c:tx>
                <c:rich>
                  <a:bodyPr/>
                  <a:lstStyle/>
                  <a:p>
                    <a:fld id="{6EB533DA-44AB-4E0C-A074-9B81D30E056F}" type="VALUE">
                      <a:rPr lang="en-US"/>
                      <a:pPr/>
                      <a:t>[VALUE]</a:t>
                    </a:fld>
                    <a:r>
                      <a:rPr lang="en-US"/>
                      <a:t>/250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0C6C-4F81-81F2-76DC53C2E928}"/>
                </c:ext>
              </c:extLst>
            </c:dLbl>
            <c:dLbl>
              <c:idx val="2"/>
              <c:layout/>
              <c:tx>
                <c:rich>
                  <a:bodyPr/>
                  <a:lstStyle/>
                  <a:p>
                    <a:fld id="{EF261A33-BFD4-41E1-B236-B95456C3873B}" type="VALUE">
                      <a:rPr lang="en-US"/>
                      <a:pPr/>
                      <a:t>[VALUE]</a:t>
                    </a:fld>
                    <a:r>
                      <a:rPr lang="en-US"/>
                      <a:t>/250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C6C-4F81-81F2-76DC53C2E928}"/>
                </c:ext>
              </c:extLst>
            </c:dLbl>
            <c:dLbl>
              <c:idx val="3"/>
              <c:layout/>
              <c:tx>
                <c:rich>
                  <a:bodyPr/>
                  <a:lstStyle/>
                  <a:p>
                    <a:fld id="{5EE23D37-8119-487D-AA83-C6B772B29CC0}" type="VALUE">
                      <a:rPr lang="en-US"/>
                      <a:pPr/>
                      <a:t>[VALUE]</a:t>
                    </a:fld>
                    <a:r>
                      <a:rPr lang="en-US"/>
                      <a:t>/250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0C6C-4F81-81F2-76DC53C2E92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'[NBNF Charts (1).xlsm]Overlapping Bars'!$G$4:$G$7</c:f>
              <c:strCache>
                <c:ptCount val="4"/>
                <c:pt idx="0">
                  <c:v>Action for Children</c:v>
                </c:pt>
                <c:pt idx="1">
                  <c:v>Urban Light Ministries</c:v>
                </c:pt>
                <c:pt idx="2">
                  <c:v>Talbert House</c:v>
                </c:pt>
                <c:pt idx="3">
                  <c:v>Passages</c:v>
                </c:pt>
              </c:strCache>
            </c:strRef>
          </c:cat>
          <c:val>
            <c:numRef>
              <c:f>'[NBNF Charts (1).xlsm]Overlapping Bars'!$H$4:$H$7</c:f>
              <c:numCache>
                <c:formatCode>General</c:formatCode>
                <c:ptCount val="4"/>
                <c:pt idx="0">
                  <c:v>67</c:v>
                </c:pt>
                <c:pt idx="1">
                  <c:v>48</c:v>
                </c:pt>
                <c:pt idx="2">
                  <c:v>55</c:v>
                </c:pt>
                <c:pt idx="3">
                  <c:v>130</c:v>
                </c:pt>
              </c:numCache>
            </c:numRef>
          </c:val>
          <c:extLst>
            <c:ext xmlns:c16="http://schemas.microsoft.com/office/drawing/2014/chart" uri="{C3380CC4-5D6E-409C-BE32-E72D297353CC}">
              <c16:uniqueId val="{00000005-0C6C-4F81-81F2-76DC53C2E928}"/>
            </c:ext>
          </c:extLst>
        </c:ser>
        <c:dLbls>
          <c:showLegendKey val="0"/>
          <c:showVal val="0"/>
          <c:showCatName val="0"/>
          <c:showSerName val="0"/>
          <c:showPercent val="0"/>
          <c:showBubbleSize val="0"/>
        </c:dLbls>
        <c:gapWidth val="500"/>
        <c:overlap val="100"/>
        <c:axId val="427935768"/>
        <c:axId val="427930520"/>
      </c:barChart>
      <c:catAx>
        <c:axId val="622838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2837344"/>
        <c:crosses val="autoZero"/>
        <c:auto val="1"/>
        <c:lblAlgn val="ctr"/>
        <c:lblOffset val="100"/>
        <c:noMultiLvlLbl val="0"/>
      </c:catAx>
      <c:valAx>
        <c:axId val="622837344"/>
        <c:scaling>
          <c:orientation val="minMax"/>
          <c:max val="250"/>
        </c:scaling>
        <c:delete val="1"/>
        <c:axPos val="b"/>
        <c:numFmt formatCode="General" sourceLinked="1"/>
        <c:majorTickMark val="none"/>
        <c:minorTickMark val="none"/>
        <c:tickLblPos val="nextTo"/>
        <c:crossAx val="622838000"/>
        <c:crosses val="autoZero"/>
        <c:crossBetween val="between"/>
      </c:valAx>
      <c:valAx>
        <c:axId val="427930520"/>
        <c:scaling>
          <c:orientation val="minMax"/>
        </c:scaling>
        <c:delete val="1"/>
        <c:axPos val="t"/>
        <c:numFmt formatCode="General" sourceLinked="1"/>
        <c:majorTickMark val="out"/>
        <c:minorTickMark val="none"/>
        <c:tickLblPos val="nextTo"/>
        <c:crossAx val="427935768"/>
        <c:crosses val="max"/>
        <c:crossBetween val="between"/>
      </c:valAx>
      <c:catAx>
        <c:axId val="427935768"/>
        <c:scaling>
          <c:orientation val="minMax"/>
        </c:scaling>
        <c:delete val="1"/>
        <c:axPos val="l"/>
        <c:numFmt formatCode="General" sourceLinked="1"/>
        <c:majorTickMark val="out"/>
        <c:minorTickMark val="none"/>
        <c:tickLblPos val="nextTo"/>
        <c:crossAx val="427930520"/>
        <c:crosses val="autoZero"/>
        <c:auto val="1"/>
        <c:lblAlgn val="ctr"/>
        <c:lblOffset val="100"/>
        <c:noMultiLvlLbl val="0"/>
      </c:catAx>
      <c:spPr>
        <a:noFill/>
        <a:ln>
          <a:noFill/>
        </a:ln>
        <a:effectLst/>
      </c:spPr>
    </c:plotArea>
    <c:legend>
      <c:legendPos val="r"/>
      <c:layout>
        <c:manualLayout>
          <c:xMode val="edge"/>
          <c:yMode val="edge"/>
          <c:x val="0.76655990565791587"/>
          <c:y val="5.8671360796203276E-2"/>
          <c:w val="0.16982180408363468"/>
          <c:h val="8.86169646879366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548024541708"/>
          <c:y val="0.143509458577952"/>
          <c:w val="0.80145195695064042"/>
          <c:h val="0.70259621656881899"/>
        </c:manualLayout>
      </c:layout>
      <c:barChart>
        <c:barDir val="bar"/>
        <c:grouping val="clustered"/>
        <c:varyColors val="0"/>
        <c:ser>
          <c:idx val="1"/>
          <c:order val="1"/>
          <c:tx>
            <c:strRef>
              <c:f>'Overlapping Bars'!$I$3</c:f>
              <c:strCache>
                <c:ptCount val="1"/>
                <c:pt idx="0">
                  <c:v>Targeted</c:v>
                </c:pt>
              </c:strCache>
            </c:strRef>
          </c:tx>
          <c:spPr>
            <a:solidFill>
              <a:schemeClr val="accent1">
                <a:lumMod val="50000"/>
              </a:schemeClr>
            </a:solidFill>
            <a:ln>
              <a:noFill/>
            </a:ln>
            <a:effectLst/>
          </c:spPr>
          <c:invertIfNegative val="0"/>
          <c:dLbls>
            <c:delete val="1"/>
          </c:dLbls>
          <c:cat>
            <c:strRef>
              <c:f>'Overlapping Bars'!$G$4:$G$7</c:f>
              <c:strCache>
                <c:ptCount val="4"/>
                <c:pt idx="0">
                  <c:v>Urban Light Ministries</c:v>
                </c:pt>
                <c:pt idx="1">
                  <c:v>Talbert House</c:v>
                </c:pt>
                <c:pt idx="2">
                  <c:v>Passages</c:v>
                </c:pt>
                <c:pt idx="3">
                  <c:v>Action for Children</c:v>
                </c:pt>
              </c:strCache>
            </c:strRef>
          </c:cat>
          <c:val>
            <c:numRef>
              <c:f>'Overlapping Bars'!$I$4:$I$7</c:f>
              <c:numCache>
                <c:formatCode>General</c:formatCode>
                <c:ptCount val="4"/>
                <c:pt idx="0">
                  <c:v>250</c:v>
                </c:pt>
                <c:pt idx="1">
                  <c:v>250</c:v>
                </c:pt>
                <c:pt idx="2">
                  <c:v>250</c:v>
                </c:pt>
                <c:pt idx="3">
                  <c:v>250</c:v>
                </c:pt>
              </c:numCache>
            </c:numRef>
          </c:val>
          <c:extLst>
            <c:ext xmlns:c16="http://schemas.microsoft.com/office/drawing/2014/chart" uri="{C3380CC4-5D6E-409C-BE32-E72D297353CC}">
              <c16:uniqueId val="{00000000-D003-4391-9C75-76799AAAB177}"/>
            </c:ext>
          </c:extLst>
        </c:ser>
        <c:dLbls>
          <c:showLegendKey val="0"/>
          <c:showVal val="1"/>
          <c:showCatName val="0"/>
          <c:showSerName val="0"/>
          <c:showPercent val="0"/>
          <c:showBubbleSize val="0"/>
        </c:dLbls>
        <c:gapWidth val="137"/>
        <c:overlap val="100"/>
        <c:axId val="-2109499312"/>
        <c:axId val="-2124293696"/>
      </c:barChart>
      <c:barChart>
        <c:barDir val="bar"/>
        <c:grouping val="clustered"/>
        <c:varyColors val="0"/>
        <c:ser>
          <c:idx val="0"/>
          <c:order val="0"/>
          <c:tx>
            <c:strRef>
              <c:f>'Overlapping Bars'!$H$3</c:f>
              <c:strCache>
                <c:ptCount val="1"/>
                <c:pt idx="0">
                  <c:v>Actual</c:v>
                </c:pt>
              </c:strCache>
            </c:strRef>
          </c:tx>
          <c:spPr>
            <a:solidFill>
              <a:schemeClr val="accent1">
                <a:lumMod val="40000"/>
                <a:lumOff val="60000"/>
              </a:schemeClr>
            </a:solidFill>
            <a:ln>
              <a:noFill/>
            </a:ln>
            <a:effectLst/>
          </c:spPr>
          <c:invertIfNegative val="0"/>
          <c:dLbls>
            <c:dLbl>
              <c:idx val="0"/>
              <c:layout/>
              <c:tx>
                <c:rich>
                  <a:bodyPr/>
                  <a:lstStyle/>
                  <a:p>
                    <a:fld id="{8C7BCC7F-DE7F-4B3F-90D6-EA33D5AE2C85}" type="VALUE">
                      <a:rPr lang="en-US"/>
                      <a:pPr/>
                      <a:t>[VALUE]</a:t>
                    </a:fld>
                    <a:r>
                      <a:rPr lang="en-US"/>
                      <a:t>/250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003-4391-9C75-76799AAAB177}"/>
                </c:ext>
              </c:extLst>
            </c:dLbl>
            <c:dLbl>
              <c:idx val="1"/>
              <c:layout/>
              <c:tx>
                <c:rich>
                  <a:bodyPr/>
                  <a:lstStyle/>
                  <a:p>
                    <a:fld id="{9F8529B2-5DB9-47FC-8FE4-38300893E530}" type="VALUE">
                      <a:rPr lang="en-US"/>
                      <a:pPr/>
                      <a:t>[VALUE]</a:t>
                    </a:fld>
                    <a:r>
                      <a:rPr lang="en-US"/>
                      <a:t>/250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D003-4391-9C75-76799AAAB177}"/>
                </c:ext>
              </c:extLst>
            </c:dLbl>
            <c:dLbl>
              <c:idx val="2"/>
              <c:layout/>
              <c:tx>
                <c:rich>
                  <a:bodyPr/>
                  <a:lstStyle/>
                  <a:p>
                    <a:fld id="{121C3CA1-57BA-47B0-972B-A02512AA00CE}" type="VALUE">
                      <a:rPr lang="en-US"/>
                      <a:pPr/>
                      <a:t>[VALUE]</a:t>
                    </a:fld>
                    <a:r>
                      <a:rPr lang="en-US"/>
                      <a:t>/250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003-4391-9C75-76799AAAB177}"/>
                </c:ext>
              </c:extLst>
            </c:dLbl>
            <c:dLbl>
              <c:idx val="3"/>
              <c:layout/>
              <c:tx>
                <c:rich>
                  <a:bodyPr/>
                  <a:lstStyle/>
                  <a:p>
                    <a:fld id="{644D08C5-4F6C-48EE-9AFA-28528F979AB5}" type="VALUE">
                      <a:rPr lang="en-US"/>
                      <a:pPr/>
                      <a:t>[VALUE]</a:t>
                    </a:fld>
                    <a:r>
                      <a:rPr lang="en-US"/>
                      <a:t>/250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D003-4391-9C75-76799AAAB1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'Overlapping Bars'!$G$4:$G$7</c:f>
              <c:strCache>
                <c:ptCount val="4"/>
                <c:pt idx="0">
                  <c:v>Urban Light Ministries</c:v>
                </c:pt>
                <c:pt idx="1">
                  <c:v>Talbert House</c:v>
                </c:pt>
                <c:pt idx="2">
                  <c:v>Passages</c:v>
                </c:pt>
                <c:pt idx="3">
                  <c:v>Action for Children</c:v>
                </c:pt>
              </c:strCache>
            </c:strRef>
          </c:cat>
          <c:val>
            <c:numRef>
              <c:f>'Overlapping Bars'!$H$4:$H$7</c:f>
              <c:numCache>
                <c:formatCode>General</c:formatCode>
                <c:ptCount val="4"/>
                <c:pt idx="0">
                  <c:v>31</c:v>
                </c:pt>
                <c:pt idx="1">
                  <c:v>48</c:v>
                </c:pt>
                <c:pt idx="2">
                  <c:v>90</c:v>
                </c:pt>
                <c:pt idx="3">
                  <c:v>68</c:v>
                </c:pt>
              </c:numCache>
            </c:numRef>
          </c:val>
          <c:extLst>
            <c:ext xmlns:c16="http://schemas.microsoft.com/office/drawing/2014/chart" uri="{C3380CC4-5D6E-409C-BE32-E72D297353CC}">
              <c16:uniqueId val="{00000005-D003-4391-9C75-76799AAAB177}"/>
            </c:ext>
          </c:extLst>
        </c:ser>
        <c:dLbls>
          <c:showLegendKey val="0"/>
          <c:showVal val="1"/>
          <c:showCatName val="0"/>
          <c:showSerName val="0"/>
          <c:showPercent val="0"/>
          <c:showBubbleSize val="0"/>
        </c:dLbls>
        <c:gapWidth val="500"/>
        <c:overlap val="100"/>
        <c:axId val="-2109591952"/>
        <c:axId val="-2109857296"/>
      </c:barChart>
      <c:catAx>
        <c:axId val="-2109499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24293696"/>
        <c:crosses val="autoZero"/>
        <c:auto val="1"/>
        <c:lblAlgn val="ctr"/>
        <c:lblOffset val="100"/>
        <c:noMultiLvlLbl val="0"/>
      </c:catAx>
      <c:valAx>
        <c:axId val="-2124293696"/>
        <c:scaling>
          <c:orientation val="minMax"/>
        </c:scaling>
        <c:delete val="1"/>
        <c:axPos val="b"/>
        <c:numFmt formatCode="General" sourceLinked="1"/>
        <c:majorTickMark val="none"/>
        <c:minorTickMark val="none"/>
        <c:tickLblPos val="nextTo"/>
        <c:crossAx val="-2109499312"/>
        <c:crosses val="autoZero"/>
        <c:crossBetween val="between"/>
      </c:valAx>
      <c:valAx>
        <c:axId val="-2109857296"/>
        <c:scaling>
          <c:orientation val="minMax"/>
        </c:scaling>
        <c:delete val="1"/>
        <c:axPos val="t"/>
        <c:numFmt formatCode="General" sourceLinked="1"/>
        <c:majorTickMark val="out"/>
        <c:minorTickMark val="none"/>
        <c:tickLblPos val="nextTo"/>
        <c:crossAx val="-2109591952"/>
        <c:crosses val="max"/>
        <c:crossBetween val="between"/>
      </c:valAx>
      <c:catAx>
        <c:axId val="-2109591952"/>
        <c:scaling>
          <c:orientation val="minMax"/>
        </c:scaling>
        <c:delete val="1"/>
        <c:axPos val="l"/>
        <c:numFmt formatCode="General" sourceLinked="1"/>
        <c:majorTickMark val="out"/>
        <c:minorTickMark val="none"/>
        <c:tickLblPos val="nextTo"/>
        <c:crossAx val="-2109857296"/>
        <c:crosses val="autoZero"/>
        <c:auto val="1"/>
        <c:lblAlgn val="ctr"/>
        <c:lblOffset val="100"/>
        <c:noMultiLvlLbl val="0"/>
      </c:catAx>
      <c:spPr>
        <a:noFill/>
        <a:ln>
          <a:noFill/>
        </a:ln>
        <a:effectLst/>
      </c:spPr>
    </c:plotArea>
    <c:legend>
      <c:legendPos val="r"/>
      <c:layout>
        <c:manualLayout>
          <c:xMode val="edge"/>
          <c:yMode val="edge"/>
          <c:x val="0.76714240809719203"/>
          <c:y val="2.8984898626802098E-2"/>
          <c:w val="0.166989328429755"/>
          <c:h val="0.130435695538058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43584045859298"/>
          <c:y val="0.143509458577952"/>
          <c:w val="0.58784084504774303"/>
          <c:h val="0.70259621656881899"/>
        </c:manualLayout>
      </c:layout>
      <c:barChart>
        <c:barDir val="bar"/>
        <c:grouping val="clustered"/>
        <c:varyColors val="0"/>
        <c:ser>
          <c:idx val="1"/>
          <c:order val="1"/>
          <c:tx>
            <c:strRef>
              <c:f>'Overlapping Bars'!$I$3</c:f>
              <c:strCache>
                <c:ptCount val="1"/>
                <c:pt idx="0">
                  <c:v>Post</c:v>
                </c:pt>
              </c:strCache>
            </c:strRef>
          </c:tx>
          <c:spPr>
            <a:solidFill>
              <a:schemeClr val="bg2">
                <a:lumMod val="90000"/>
              </a:schemeClr>
            </a:solidFill>
            <a:ln>
              <a:noFill/>
            </a:ln>
            <a:effectLst/>
          </c:spPr>
          <c:invertIfNegative val="0"/>
          <c:dLbls>
            <c:dLbl>
              <c:idx val="0"/>
              <c:layout/>
              <c:tx>
                <c:rich>
                  <a:bodyPr/>
                  <a:lstStyle/>
                  <a:p>
                    <a:fld id="{9A3F9AEB-189E-4D2D-A75F-0908C78B5B68}"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5036-4D7B-922D-D678B2040D4E}"/>
                </c:ext>
              </c:extLst>
            </c:dLbl>
            <c:dLbl>
              <c:idx val="1"/>
              <c:layout/>
              <c:tx>
                <c:rich>
                  <a:bodyPr/>
                  <a:lstStyle/>
                  <a:p>
                    <a:fld id="{7454DC98-B69D-407E-8760-C88FDD86C18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036-4D7B-922D-D678B2040D4E}"/>
                </c:ext>
              </c:extLst>
            </c:dLbl>
            <c:dLbl>
              <c:idx val="2"/>
              <c:layout/>
              <c:tx>
                <c:rich>
                  <a:bodyPr/>
                  <a:lstStyle/>
                  <a:p>
                    <a:fld id="{0F7DEFBD-955E-4411-ABA7-C132E7880EA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5036-4D7B-922D-D678B2040D4E}"/>
                </c:ext>
              </c:extLst>
            </c:dLbl>
            <c:dLbl>
              <c:idx val="3"/>
              <c:layout/>
              <c:tx>
                <c:rich>
                  <a:bodyPr/>
                  <a:lstStyle/>
                  <a:p>
                    <a:fld id="{77C16026-CB35-45DC-B86C-336E0868019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5036-4D7B-922D-D678B2040D4E}"/>
                </c:ext>
              </c:extLst>
            </c:dLbl>
            <c:dLbl>
              <c:idx val="4"/>
              <c:layout/>
              <c:tx>
                <c:rich>
                  <a:bodyPr/>
                  <a:lstStyle/>
                  <a:p>
                    <a:fld id="{D5F4DBDE-7ABC-47CE-A8E3-D67A2617A23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5036-4D7B-922D-D678B2040D4E}"/>
                </c:ext>
              </c:extLst>
            </c:dLbl>
            <c:dLbl>
              <c:idx val="5"/>
              <c:layout/>
              <c:tx>
                <c:rich>
                  <a:bodyPr/>
                  <a:lstStyle/>
                  <a:p>
                    <a:fld id="{FA4D3633-B324-4A4A-882D-B51650948D34}"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5036-4D7B-922D-D678B2040D4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'Overlapping Bars'!$G$4:$G$9</c:f>
              <c:strCache>
                <c:ptCount val="6"/>
                <c:pt idx="0">
                  <c:v>Knowledge of pregnancy spacing INCREASED (n=46)</c:v>
                </c:pt>
                <c:pt idx="1">
                  <c:v>Knowledge of sleep ABCs--INCREASED (n=46)
</c:v>
                </c:pt>
                <c:pt idx="2">
                  <c:v>My new baby sleeps with me or another person--NO (n=37)
</c:v>
                </c:pt>
                <c:pt idx="3">
                  <c:v>My new baby sleeps on a firm or hard mattress--YES (n=38)</c:v>
                </c:pt>
                <c:pt idx="4">
                  <c:v>My new baby sleeps with plush or thick blankets--NO (n=37)</c:v>
                </c:pt>
                <c:pt idx="5">
                  <c:v>My new baby sleeps in a crib or portable crib--YES (n=38)</c:v>
                </c:pt>
              </c:strCache>
            </c:strRef>
          </c:cat>
          <c:val>
            <c:numRef>
              <c:f>'Overlapping Bars'!$I$4:$I$9</c:f>
              <c:numCache>
                <c:formatCode>General</c:formatCode>
                <c:ptCount val="6"/>
                <c:pt idx="0">
                  <c:v>76</c:v>
                </c:pt>
                <c:pt idx="1">
                  <c:v>96</c:v>
                </c:pt>
                <c:pt idx="2">
                  <c:v>84</c:v>
                </c:pt>
                <c:pt idx="3">
                  <c:v>66</c:v>
                </c:pt>
                <c:pt idx="4">
                  <c:v>84</c:v>
                </c:pt>
                <c:pt idx="5">
                  <c:v>89</c:v>
                </c:pt>
              </c:numCache>
            </c:numRef>
          </c:val>
          <c:extLst>
            <c:ext xmlns:c16="http://schemas.microsoft.com/office/drawing/2014/chart" uri="{C3380CC4-5D6E-409C-BE32-E72D297353CC}">
              <c16:uniqueId val="{00000006-5036-4D7B-922D-D678B2040D4E}"/>
            </c:ext>
          </c:extLst>
        </c:ser>
        <c:dLbls>
          <c:showLegendKey val="0"/>
          <c:showVal val="0"/>
          <c:showCatName val="0"/>
          <c:showSerName val="0"/>
          <c:showPercent val="0"/>
          <c:showBubbleSize val="0"/>
        </c:dLbls>
        <c:gapWidth val="137"/>
        <c:overlap val="100"/>
        <c:axId val="-2092414384"/>
        <c:axId val="-2123494624"/>
      </c:barChart>
      <c:barChart>
        <c:barDir val="bar"/>
        <c:grouping val="clustered"/>
        <c:varyColors val="0"/>
        <c:ser>
          <c:idx val="0"/>
          <c:order val="0"/>
          <c:tx>
            <c:strRef>
              <c:f>'Overlapping Bars'!$H$3</c:f>
              <c:strCache>
                <c:ptCount val="1"/>
                <c:pt idx="0">
                  <c:v>Pre</c:v>
                </c:pt>
              </c:strCache>
            </c:strRef>
          </c:tx>
          <c:spPr>
            <a:solidFill>
              <a:schemeClr val="accent1"/>
            </a:solidFill>
            <a:ln>
              <a:noFill/>
            </a:ln>
            <a:effectLst/>
          </c:spPr>
          <c:invertIfNegative val="0"/>
          <c:dLbls>
            <c:dLbl>
              <c:idx val="0"/>
              <c:layout/>
              <c:tx>
                <c:rich>
                  <a:bodyPr/>
                  <a:lstStyle/>
                  <a:p>
                    <a:fld id="{F0FB6F25-A6B9-4C52-B973-B5F5FD1B0346}"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5036-4D7B-922D-D678B2040D4E}"/>
                </c:ext>
              </c:extLst>
            </c:dLbl>
            <c:dLbl>
              <c:idx val="1"/>
              <c:layout/>
              <c:tx>
                <c:rich>
                  <a:bodyPr/>
                  <a:lstStyle/>
                  <a:p>
                    <a:fld id="{27E92259-1EAA-4B03-AACC-DE28B9486C0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5036-4D7B-922D-D678B2040D4E}"/>
                </c:ext>
              </c:extLst>
            </c:dLbl>
            <c:dLbl>
              <c:idx val="2"/>
              <c:layout/>
              <c:tx>
                <c:rich>
                  <a:bodyPr/>
                  <a:lstStyle/>
                  <a:p>
                    <a:fld id="{F4CED85A-D39E-4747-9A33-A1A0DDF820D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5036-4D7B-922D-D678B2040D4E}"/>
                </c:ext>
              </c:extLst>
            </c:dLbl>
            <c:dLbl>
              <c:idx val="3"/>
              <c:layout/>
              <c:tx>
                <c:rich>
                  <a:bodyPr/>
                  <a:lstStyle/>
                  <a:p>
                    <a:fld id="{6C112FCC-4711-42E9-998D-C315EDEEF1B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5036-4D7B-922D-D678B2040D4E}"/>
                </c:ext>
              </c:extLst>
            </c:dLbl>
            <c:dLbl>
              <c:idx val="4"/>
              <c:layout/>
              <c:tx>
                <c:rich>
                  <a:bodyPr/>
                  <a:lstStyle/>
                  <a:p>
                    <a:fld id="{CB6AFCBB-3DB7-4497-8924-5651675D5DCA}"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5036-4D7B-922D-D678B2040D4E}"/>
                </c:ext>
              </c:extLst>
            </c:dLbl>
            <c:dLbl>
              <c:idx val="5"/>
              <c:layout/>
              <c:tx>
                <c:rich>
                  <a:bodyPr/>
                  <a:lstStyle/>
                  <a:p>
                    <a:fld id="{AA95D7AA-B1AD-47A2-9249-DBFE96D0FB86}"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5036-4D7B-922D-D678B2040D4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'Overlapping Bars'!$G$4:$G$9</c:f>
              <c:strCache>
                <c:ptCount val="6"/>
                <c:pt idx="0">
                  <c:v>Knowledge of pregnancy spacing INCREASED (n=46)</c:v>
                </c:pt>
                <c:pt idx="1">
                  <c:v>Knowledge of sleep ABCs--INCREASED (n=46)
</c:v>
                </c:pt>
                <c:pt idx="2">
                  <c:v>My new baby sleeps with me or another person--NO (n=37)
</c:v>
                </c:pt>
                <c:pt idx="3">
                  <c:v>My new baby sleeps on a firm or hard mattress--YES (n=38)</c:v>
                </c:pt>
                <c:pt idx="4">
                  <c:v>My new baby sleeps with plush or thick blankets--NO (n=37)</c:v>
                </c:pt>
                <c:pt idx="5">
                  <c:v>My new baby sleeps in a crib or portable crib--YES (n=38)</c:v>
                </c:pt>
              </c:strCache>
            </c:strRef>
          </c:cat>
          <c:val>
            <c:numRef>
              <c:f>'Overlapping Bars'!$H$4:$H$9</c:f>
              <c:numCache>
                <c:formatCode>General</c:formatCode>
                <c:ptCount val="6"/>
                <c:pt idx="0">
                  <c:v>54</c:v>
                </c:pt>
                <c:pt idx="1">
                  <c:v>67</c:v>
                </c:pt>
                <c:pt idx="2">
                  <c:v>59</c:v>
                </c:pt>
                <c:pt idx="3">
                  <c:v>39</c:v>
                </c:pt>
                <c:pt idx="4">
                  <c:v>54</c:v>
                </c:pt>
                <c:pt idx="5">
                  <c:v>58</c:v>
                </c:pt>
              </c:numCache>
            </c:numRef>
          </c:val>
          <c:extLst>
            <c:ext xmlns:c16="http://schemas.microsoft.com/office/drawing/2014/chart" uri="{C3380CC4-5D6E-409C-BE32-E72D297353CC}">
              <c16:uniqueId val="{0000000D-5036-4D7B-922D-D678B2040D4E}"/>
            </c:ext>
          </c:extLst>
        </c:ser>
        <c:dLbls>
          <c:showLegendKey val="0"/>
          <c:showVal val="0"/>
          <c:showCatName val="0"/>
          <c:showSerName val="0"/>
          <c:showPercent val="0"/>
          <c:showBubbleSize val="0"/>
        </c:dLbls>
        <c:gapWidth val="500"/>
        <c:overlap val="100"/>
        <c:axId val="-2109467088"/>
        <c:axId val="-2109491392"/>
      </c:barChart>
      <c:catAx>
        <c:axId val="-2092414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23494624"/>
        <c:crosses val="autoZero"/>
        <c:auto val="1"/>
        <c:lblAlgn val="ctr"/>
        <c:lblOffset val="100"/>
        <c:noMultiLvlLbl val="0"/>
      </c:catAx>
      <c:valAx>
        <c:axId val="-2123494624"/>
        <c:scaling>
          <c:orientation val="minMax"/>
        </c:scaling>
        <c:delete val="1"/>
        <c:axPos val="b"/>
        <c:numFmt formatCode="General" sourceLinked="1"/>
        <c:majorTickMark val="none"/>
        <c:minorTickMark val="none"/>
        <c:tickLblPos val="nextTo"/>
        <c:crossAx val="-2092414384"/>
        <c:crosses val="autoZero"/>
        <c:crossBetween val="between"/>
      </c:valAx>
      <c:valAx>
        <c:axId val="-2109491392"/>
        <c:scaling>
          <c:orientation val="minMax"/>
        </c:scaling>
        <c:delete val="1"/>
        <c:axPos val="t"/>
        <c:numFmt formatCode="General" sourceLinked="1"/>
        <c:majorTickMark val="out"/>
        <c:minorTickMark val="none"/>
        <c:tickLblPos val="nextTo"/>
        <c:crossAx val="-2109467088"/>
        <c:crosses val="max"/>
        <c:crossBetween val="between"/>
      </c:valAx>
      <c:catAx>
        <c:axId val="-2109467088"/>
        <c:scaling>
          <c:orientation val="minMax"/>
        </c:scaling>
        <c:delete val="1"/>
        <c:axPos val="l"/>
        <c:numFmt formatCode="General" sourceLinked="1"/>
        <c:majorTickMark val="out"/>
        <c:minorTickMark val="none"/>
        <c:tickLblPos val="nextTo"/>
        <c:crossAx val="-2109491392"/>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35087812010098"/>
          <c:y val="0.143509458577952"/>
          <c:w val="0.52736951505222895"/>
          <c:h val="0.70259621656881899"/>
        </c:manualLayout>
      </c:layout>
      <c:barChart>
        <c:barDir val="bar"/>
        <c:grouping val="clustered"/>
        <c:varyColors val="0"/>
        <c:ser>
          <c:idx val="1"/>
          <c:order val="1"/>
          <c:tx>
            <c:strRef>
              <c:f>'Overlapping Bars'!$I$3</c:f>
              <c:strCache>
                <c:ptCount val="1"/>
                <c:pt idx="0">
                  <c:v>Post</c:v>
                </c:pt>
              </c:strCache>
            </c:strRef>
          </c:tx>
          <c:spPr>
            <a:solidFill>
              <a:schemeClr val="bg2">
                <a:lumMod val="90000"/>
              </a:schemeClr>
            </a:solidFill>
            <a:ln>
              <a:noFill/>
            </a:ln>
            <a:effectLst/>
          </c:spPr>
          <c:invertIfNegative val="0"/>
          <c:dLbls>
            <c:dLbl>
              <c:idx val="0"/>
              <c:layout>
                <c:manualLayout>
                  <c:x val="2.6845637583892499E-2"/>
                  <c:y val="0"/>
                </c:manualLayout>
              </c:layout>
              <c:tx>
                <c:rich>
                  <a:bodyPr/>
                  <a:lstStyle/>
                  <a:p>
                    <a:fld id="{14921B14-C479-4122-B91E-77CC72C2C7C8}"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3618-4B13-8C64-49A8728CB41F}"/>
                </c:ext>
              </c:extLst>
            </c:dLbl>
            <c:dLbl>
              <c:idx val="1"/>
              <c:layout>
                <c:manualLayout>
                  <c:x val="-1.0611733070067478E-2"/>
                  <c:y val="0"/>
                </c:manualLayout>
              </c:layout>
              <c:tx>
                <c:rich>
                  <a:bodyPr/>
                  <a:lstStyle/>
                  <a:p>
                    <a:fld id="{9808C8ED-17C7-445E-B801-35FEB60C6076}"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618-4B13-8C64-49A8728CB41F}"/>
                </c:ext>
              </c:extLst>
            </c:dLbl>
            <c:dLbl>
              <c:idx val="2"/>
              <c:layout/>
              <c:tx>
                <c:rich>
                  <a:bodyPr/>
                  <a:lstStyle/>
                  <a:p>
                    <a:fld id="{2B07170E-F88E-4D35-845D-C6D2C1FA1CAE}"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3618-4B13-8C64-49A8728CB41F}"/>
                </c:ext>
              </c:extLst>
            </c:dLbl>
            <c:dLbl>
              <c:idx val="3"/>
              <c:layout>
                <c:manualLayout>
                  <c:x val="2.68456375838926E-2"/>
                  <c:y val="0"/>
                </c:manualLayout>
              </c:layout>
              <c:tx>
                <c:rich>
                  <a:bodyPr/>
                  <a:lstStyle/>
                  <a:p>
                    <a:fld id="{20ADBE29-50BE-493A-B825-48DBD818CCC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3618-4B13-8C64-49A8728CB41F}"/>
                </c:ext>
              </c:extLst>
            </c:dLbl>
            <c:dLbl>
              <c:idx val="4"/>
              <c:layout/>
              <c:tx>
                <c:rich>
                  <a:bodyPr/>
                  <a:lstStyle/>
                  <a:p>
                    <a:fld id="{7C31355F-FB18-411A-A48D-F244ADB9A69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3618-4B13-8C64-49A8728CB41F}"/>
                </c:ext>
              </c:extLst>
            </c:dLbl>
            <c:dLbl>
              <c:idx val="5"/>
              <c:layout/>
              <c:tx>
                <c:rich>
                  <a:bodyPr/>
                  <a:lstStyle/>
                  <a:p>
                    <a:fld id="{F0FDD9C1-58ED-4052-9225-BCCCD2A19F6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3618-4B13-8C64-49A8728CB41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'Overlapping Bars'!$G$4:$G$9</c:f>
              <c:strCache>
                <c:ptCount val="6"/>
                <c:pt idx="0">
                  <c:v>Knowledge of pregnancy spacing INCREASED (n=55)</c:v>
                </c:pt>
                <c:pt idx="1">
                  <c:v>Knowledge of sleep ABCs--INCREASED (n=55)
</c:v>
                </c:pt>
                <c:pt idx="2">
                  <c:v>My new baby sleeps with me or another person--NO (n=45)
</c:v>
                </c:pt>
                <c:pt idx="3">
                  <c:v>My new baby sleeps on a firm or hard mattress--YES (n=46)</c:v>
                </c:pt>
                <c:pt idx="4">
                  <c:v>My new baby sleeps with plush or thick blankets--NO (n=46)</c:v>
                </c:pt>
                <c:pt idx="5">
                  <c:v>My new baby sleeps in a crib or portable crib--YES (n=45)</c:v>
                </c:pt>
              </c:strCache>
            </c:strRef>
          </c:cat>
          <c:val>
            <c:numRef>
              <c:f>'Overlapping Bars'!$I$4:$I$9</c:f>
              <c:numCache>
                <c:formatCode>General</c:formatCode>
                <c:ptCount val="6"/>
                <c:pt idx="0">
                  <c:v>76</c:v>
                </c:pt>
                <c:pt idx="1">
                  <c:v>91</c:v>
                </c:pt>
                <c:pt idx="2">
                  <c:v>78</c:v>
                </c:pt>
                <c:pt idx="3">
                  <c:v>57</c:v>
                </c:pt>
                <c:pt idx="4">
                  <c:v>72</c:v>
                </c:pt>
                <c:pt idx="5">
                  <c:v>80</c:v>
                </c:pt>
              </c:numCache>
            </c:numRef>
          </c:val>
          <c:extLst>
            <c:ext xmlns:c16="http://schemas.microsoft.com/office/drawing/2014/chart" uri="{C3380CC4-5D6E-409C-BE32-E72D297353CC}">
              <c16:uniqueId val="{00000006-3618-4B13-8C64-49A8728CB41F}"/>
            </c:ext>
          </c:extLst>
        </c:ser>
        <c:dLbls>
          <c:showLegendKey val="0"/>
          <c:showVal val="0"/>
          <c:showCatName val="0"/>
          <c:showSerName val="0"/>
          <c:showPercent val="0"/>
          <c:showBubbleSize val="0"/>
        </c:dLbls>
        <c:gapWidth val="137"/>
        <c:overlap val="100"/>
        <c:axId val="-2094993104"/>
        <c:axId val="-2110878992"/>
      </c:barChart>
      <c:barChart>
        <c:barDir val="bar"/>
        <c:grouping val="clustered"/>
        <c:varyColors val="0"/>
        <c:ser>
          <c:idx val="0"/>
          <c:order val="0"/>
          <c:tx>
            <c:strRef>
              <c:f>'Overlapping Bars'!$H$3</c:f>
              <c:strCache>
                <c:ptCount val="1"/>
                <c:pt idx="0">
                  <c:v>Pre</c:v>
                </c:pt>
              </c:strCache>
            </c:strRef>
          </c:tx>
          <c:spPr>
            <a:solidFill>
              <a:schemeClr val="accent1"/>
            </a:solidFill>
            <a:ln>
              <a:noFill/>
            </a:ln>
            <a:effectLst/>
          </c:spPr>
          <c:invertIfNegative val="0"/>
          <c:dLbls>
            <c:dLbl>
              <c:idx val="0"/>
              <c:layout>
                <c:manualLayout>
                  <c:x val="-1.34228187919463E-2"/>
                  <c:y val="0"/>
                </c:manualLayout>
              </c:layout>
              <c:tx>
                <c:rich>
                  <a:bodyPr/>
                  <a:lstStyle/>
                  <a:p>
                    <a:fld id="{46014412-5FD1-4A10-8112-BA270B9B323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3618-4B13-8C64-49A8728CB41F}"/>
                </c:ext>
              </c:extLst>
            </c:dLbl>
            <c:dLbl>
              <c:idx val="1"/>
              <c:layout>
                <c:manualLayout>
                  <c:x val="-9.3959731543624164E-2"/>
                  <c:y val="0"/>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fld id="{5F21A9FD-F7C5-405C-B138-1C4290876D94}" type="VALUE">
                      <a:rPr lang="en-US">
                        <a:solidFill>
                          <a:schemeClr val="bg1"/>
                        </a:solidFill>
                      </a:rPr>
                      <a:pPr>
                        <a:defRPr sz="1400">
                          <a:solidFill>
                            <a:schemeClr val="bg1"/>
                          </a:solidFill>
                        </a:defRPr>
                      </a:pPr>
                      <a:t>[VALUE]</a:t>
                    </a:fld>
                    <a:r>
                      <a:rPr lang="en-US">
                        <a:solidFill>
                          <a:schemeClr val="bg1"/>
                        </a:solidFill>
                      </a:rPr>
                      <a:t>%</a:t>
                    </a: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3618-4B13-8C64-49A8728CB41F}"/>
                </c:ext>
              </c:extLst>
            </c:dLbl>
            <c:dLbl>
              <c:idx val="2"/>
              <c:layout/>
              <c:tx>
                <c:rich>
                  <a:bodyPr/>
                  <a:lstStyle/>
                  <a:p>
                    <a:fld id="{41E53BA8-582E-4D41-9BC8-81520ACB712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3618-4B13-8C64-49A8728CB41F}"/>
                </c:ext>
              </c:extLst>
            </c:dLbl>
            <c:dLbl>
              <c:idx val="3"/>
              <c:layout>
                <c:manualLayout>
                  <c:x val="-6.1373781626683161E-3"/>
                  <c:y val="-2.8797403831427163E-3"/>
                </c:manualLayout>
              </c:layout>
              <c:tx>
                <c:rich>
                  <a:bodyPr/>
                  <a:lstStyle/>
                  <a:p>
                    <a:fld id="{378D0DB2-42BD-425F-BEAA-05814C499E9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3618-4B13-8C64-49A8728CB41F}"/>
                </c:ext>
              </c:extLst>
            </c:dLbl>
            <c:dLbl>
              <c:idx val="4"/>
              <c:layout/>
              <c:tx>
                <c:rich>
                  <a:bodyPr/>
                  <a:lstStyle/>
                  <a:p>
                    <a:fld id="{EBA82456-3998-4BB7-AA6F-669BFA7D48E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3618-4B13-8C64-49A8728CB41F}"/>
                </c:ext>
              </c:extLst>
            </c:dLbl>
            <c:dLbl>
              <c:idx val="5"/>
              <c:layout/>
              <c:tx>
                <c:rich>
                  <a:bodyPr/>
                  <a:lstStyle/>
                  <a:p>
                    <a:fld id="{E309E8FB-96A8-4D49-BAA3-09CAE2FF7E7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3618-4B13-8C64-49A8728CB41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'Overlapping Bars'!$G$4:$G$9</c:f>
              <c:strCache>
                <c:ptCount val="6"/>
                <c:pt idx="0">
                  <c:v>Knowledge of pregnancy spacing INCREASED (n=55)</c:v>
                </c:pt>
                <c:pt idx="1">
                  <c:v>Knowledge of sleep ABCs--INCREASED (n=55)
</c:v>
                </c:pt>
                <c:pt idx="2">
                  <c:v>My new baby sleeps with me or another person--NO (n=45)
</c:v>
                </c:pt>
                <c:pt idx="3">
                  <c:v>My new baby sleeps on a firm or hard mattress--YES (n=46)</c:v>
                </c:pt>
                <c:pt idx="4">
                  <c:v>My new baby sleeps with plush or thick blankets--NO (n=46)</c:v>
                </c:pt>
                <c:pt idx="5">
                  <c:v>My new baby sleeps in a crib or portable crib--YES (n=45)</c:v>
                </c:pt>
              </c:strCache>
            </c:strRef>
          </c:cat>
          <c:val>
            <c:numRef>
              <c:f>'Overlapping Bars'!$H$4:$H$9</c:f>
              <c:numCache>
                <c:formatCode>General</c:formatCode>
                <c:ptCount val="6"/>
                <c:pt idx="0">
                  <c:v>66</c:v>
                </c:pt>
                <c:pt idx="1">
                  <c:v>80</c:v>
                </c:pt>
                <c:pt idx="2">
                  <c:v>58</c:v>
                </c:pt>
                <c:pt idx="3">
                  <c:v>48</c:v>
                </c:pt>
                <c:pt idx="4">
                  <c:v>48</c:v>
                </c:pt>
                <c:pt idx="5">
                  <c:v>64</c:v>
                </c:pt>
              </c:numCache>
            </c:numRef>
          </c:val>
          <c:extLst>
            <c:ext xmlns:c16="http://schemas.microsoft.com/office/drawing/2014/chart" uri="{C3380CC4-5D6E-409C-BE32-E72D297353CC}">
              <c16:uniqueId val="{0000000D-3618-4B13-8C64-49A8728CB41F}"/>
            </c:ext>
          </c:extLst>
        </c:ser>
        <c:dLbls>
          <c:showLegendKey val="0"/>
          <c:showVal val="0"/>
          <c:showCatName val="0"/>
          <c:showSerName val="0"/>
          <c:showPercent val="0"/>
          <c:showBubbleSize val="0"/>
        </c:dLbls>
        <c:gapWidth val="500"/>
        <c:overlap val="100"/>
        <c:axId val="-2091801744"/>
        <c:axId val="-2094163776"/>
      </c:barChart>
      <c:catAx>
        <c:axId val="-2094993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10878992"/>
        <c:crosses val="autoZero"/>
        <c:auto val="1"/>
        <c:lblAlgn val="ctr"/>
        <c:lblOffset val="100"/>
        <c:noMultiLvlLbl val="0"/>
      </c:catAx>
      <c:valAx>
        <c:axId val="-2110878992"/>
        <c:scaling>
          <c:orientation val="minMax"/>
        </c:scaling>
        <c:delete val="1"/>
        <c:axPos val="b"/>
        <c:numFmt formatCode="General" sourceLinked="1"/>
        <c:majorTickMark val="none"/>
        <c:minorTickMark val="none"/>
        <c:tickLblPos val="nextTo"/>
        <c:crossAx val="-2094993104"/>
        <c:crosses val="autoZero"/>
        <c:crossBetween val="between"/>
      </c:valAx>
      <c:valAx>
        <c:axId val="-2094163776"/>
        <c:scaling>
          <c:orientation val="minMax"/>
        </c:scaling>
        <c:delete val="1"/>
        <c:axPos val="t"/>
        <c:numFmt formatCode="General" sourceLinked="1"/>
        <c:majorTickMark val="out"/>
        <c:minorTickMark val="none"/>
        <c:tickLblPos val="nextTo"/>
        <c:crossAx val="-2091801744"/>
        <c:crosses val="max"/>
        <c:crossBetween val="between"/>
      </c:valAx>
      <c:catAx>
        <c:axId val="-2091801744"/>
        <c:scaling>
          <c:orientation val="minMax"/>
        </c:scaling>
        <c:delete val="1"/>
        <c:axPos val="l"/>
        <c:numFmt formatCode="General" sourceLinked="1"/>
        <c:majorTickMark val="out"/>
        <c:minorTickMark val="none"/>
        <c:tickLblPos val="nextTo"/>
        <c:crossAx val="-209416377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2262116921201899"/>
          <c:y val="0.23076721179134799"/>
          <c:w val="0.74477638284431402"/>
          <c:h val="0.60086191145888201"/>
        </c:manualLayout>
      </c:layout>
      <c:barChart>
        <c:barDir val="bar"/>
        <c:grouping val="percentStacked"/>
        <c:varyColors val="0"/>
        <c:ser>
          <c:idx val="0"/>
          <c:order val="0"/>
          <c:tx>
            <c:strRef>
              <c:f>'[Chart in Microsoft Word]Stacked Bar'!$H$3</c:f>
              <c:strCache>
                <c:ptCount val="1"/>
                <c:pt idx="0">
                  <c:v>Regressed</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Word]Stacked Bar'!$G$4:$G$7</c:f>
              <c:strCache>
                <c:ptCount val="4"/>
                <c:pt idx="0">
                  <c:v>YR2 Why following a spending plan is important, n=48</c:v>
                </c:pt>
                <c:pt idx="1">
                  <c:v>YR1 Why following a spending plan is important, n=49</c:v>
                </c:pt>
                <c:pt idx="2">
                  <c:v>YR 2Why saving is important, n=49</c:v>
                </c:pt>
                <c:pt idx="3">
                  <c:v>YR1 Why saving is important, n=51</c:v>
                </c:pt>
              </c:strCache>
            </c:strRef>
          </c:cat>
          <c:val>
            <c:numRef>
              <c:f>'[Chart in Microsoft Word]Stacked Bar'!$H$4:$H$7</c:f>
              <c:numCache>
                <c:formatCode>General</c:formatCode>
                <c:ptCount val="4"/>
                <c:pt idx="0">
                  <c:v>6</c:v>
                </c:pt>
                <c:pt idx="1">
                  <c:v>7</c:v>
                </c:pt>
                <c:pt idx="2">
                  <c:v>6</c:v>
                </c:pt>
                <c:pt idx="3">
                  <c:v>5</c:v>
                </c:pt>
              </c:numCache>
            </c:numRef>
          </c:val>
          <c:extLst xmlns:c15="http://schemas.microsoft.com/office/drawing/2012/chart">
            <c:ext xmlns:c16="http://schemas.microsoft.com/office/drawing/2014/chart" uri="{C3380CC4-5D6E-409C-BE32-E72D297353CC}">
              <c16:uniqueId val="{00000000-676F-4F12-A81C-D3F83519C3C7}"/>
            </c:ext>
          </c:extLst>
        </c:ser>
        <c:ser>
          <c:idx val="1"/>
          <c:order val="1"/>
          <c:tx>
            <c:strRef>
              <c:f>'[Chart in Microsoft Word]Stacked Bar'!$I$3</c:f>
              <c:strCache>
                <c:ptCount val="1"/>
                <c:pt idx="0">
                  <c:v>Both incorrect</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Word]Stacked Bar'!$G$4:$G$7</c:f>
              <c:strCache>
                <c:ptCount val="4"/>
                <c:pt idx="0">
                  <c:v>YR2 Why following a spending plan is important, n=48</c:v>
                </c:pt>
                <c:pt idx="1">
                  <c:v>YR1 Why following a spending plan is important, n=49</c:v>
                </c:pt>
                <c:pt idx="2">
                  <c:v>YR 2Why saving is important, n=49</c:v>
                </c:pt>
                <c:pt idx="3">
                  <c:v>YR1 Why saving is important, n=51</c:v>
                </c:pt>
              </c:strCache>
            </c:strRef>
          </c:cat>
          <c:val>
            <c:numRef>
              <c:f>'[Chart in Microsoft Word]Stacked Bar'!$I$4:$I$7</c:f>
              <c:numCache>
                <c:formatCode>General</c:formatCode>
                <c:ptCount val="4"/>
                <c:pt idx="0">
                  <c:v>10</c:v>
                </c:pt>
                <c:pt idx="1">
                  <c:v>11</c:v>
                </c:pt>
                <c:pt idx="2">
                  <c:v>15</c:v>
                </c:pt>
                <c:pt idx="3">
                  <c:v>14</c:v>
                </c:pt>
              </c:numCache>
            </c:numRef>
          </c:val>
          <c:extLst xmlns:c15="http://schemas.microsoft.com/office/drawing/2012/chart">
            <c:ext xmlns:c16="http://schemas.microsoft.com/office/drawing/2014/chart" uri="{C3380CC4-5D6E-409C-BE32-E72D297353CC}">
              <c16:uniqueId val="{00000001-676F-4F12-A81C-D3F83519C3C7}"/>
            </c:ext>
          </c:extLst>
        </c:ser>
        <c:ser>
          <c:idx val="2"/>
          <c:order val="2"/>
          <c:tx>
            <c:strRef>
              <c:f>'[Chart in Microsoft Word]Stacked Bar'!$J$3</c:f>
              <c:strCache>
                <c:ptCount val="1"/>
                <c:pt idx="0">
                  <c:v>Both correct</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Word]Stacked Bar'!$G$4:$G$7</c:f>
              <c:strCache>
                <c:ptCount val="4"/>
                <c:pt idx="0">
                  <c:v>YR2 Why following a spending plan is important, n=48</c:v>
                </c:pt>
                <c:pt idx="1">
                  <c:v>YR1 Why following a spending plan is important, n=49</c:v>
                </c:pt>
                <c:pt idx="2">
                  <c:v>YR 2Why saving is important, n=49</c:v>
                </c:pt>
                <c:pt idx="3">
                  <c:v>YR1 Why saving is important, n=51</c:v>
                </c:pt>
              </c:strCache>
            </c:strRef>
          </c:cat>
          <c:val>
            <c:numRef>
              <c:f>'[Chart in Microsoft Word]Stacked Bar'!$J$4:$J$7</c:f>
              <c:numCache>
                <c:formatCode>General</c:formatCode>
                <c:ptCount val="4"/>
                <c:pt idx="0">
                  <c:v>26</c:v>
                </c:pt>
                <c:pt idx="1">
                  <c:v>27</c:v>
                </c:pt>
                <c:pt idx="2">
                  <c:v>20</c:v>
                </c:pt>
                <c:pt idx="3">
                  <c:v>25</c:v>
                </c:pt>
              </c:numCache>
            </c:numRef>
          </c:val>
          <c:extLst xmlns:c15="http://schemas.microsoft.com/office/drawing/2012/chart">
            <c:ext xmlns:c16="http://schemas.microsoft.com/office/drawing/2014/chart" uri="{C3380CC4-5D6E-409C-BE32-E72D297353CC}">
              <c16:uniqueId val="{00000002-676F-4F12-A81C-D3F83519C3C7}"/>
            </c:ext>
          </c:extLst>
        </c:ser>
        <c:ser>
          <c:idx val="3"/>
          <c:order val="3"/>
          <c:tx>
            <c:strRef>
              <c:f>'[Chart in Microsoft Word]Stacked Bar'!$K$3</c:f>
              <c:strCache>
                <c:ptCount val="1"/>
                <c:pt idx="0">
                  <c:v>Improved</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Word]Stacked Bar'!$G$4:$G$7</c:f>
              <c:strCache>
                <c:ptCount val="4"/>
                <c:pt idx="0">
                  <c:v>YR2 Why following a spending plan is important, n=48</c:v>
                </c:pt>
                <c:pt idx="1">
                  <c:v>YR1 Why following a spending plan is important, n=49</c:v>
                </c:pt>
                <c:pt idx="2">
                  <c:v>YR 2Why saving is important, n=49</c:v>
                </c:pt>
                <c:pt idx="3">
                  <c:v>YR1 Why saving is important, n=51</c:v>
                </c:pt>
              </c:strCache>
            </c:strRef>
          </c:cat>
          <c:val>
            <c:numRef>
              <c:f>'[Chart in Microsoft Word]Stacked Bar'!$K$4:$K$7</c:f>
              <c:numCache>
                <c:formatCode>General</c:formatCode>
                <c:ptCount val="4"/>
                <c:pt idx="0">
                  <c:v>6</c:v>
                </c:pt>
                <c:pt idx="1">
                  <c:v>4</c:v>
                </c:pt>
                <c:pt idx="2">
                  <c:v>8</c:v>
                </c:pt>
                <c:pt idx="3">
                  <c:v>7</c:v>
                </c:pt>
              </c:numCache>
            </c:numRef>
          </c:val>
          <c:extLst>
            <c:ext xmlns:c16="http://schemas.microsoft.com/office/drawing/2014/chart" uri="{C3380CC4-5D6E-409C-BE32-E72D297353CC}">
              <c16:uniqueId val="{00000003-676F-4F12-A81C-D3F83519C3C7}"/>
            </c:ext>
          </c:extLst>
        </c:ser>
        <c:dLbls>
          <c:showLegendKey val="0"/>
          <c:showVal val="0"/>
          <c:showCatName val="0"/>
          <c:showSerName val="0"/>
          <c:showPercent val="0"/>
          <c:showBubbleSize val="0"/>
        </c:dLbls>
        <c:gapWidth val="150"/>
        <c:overlap val="100"/>
        <c:axId val="-2090678432"/>
        <c:axId val="-2129175696"/>
        <c:extLst/>
      </c:barChart>
      <c:catAx>
        <c:axId val="-2090678432"/>
        <c:scaling>
          <c:orientation val="minMax"/>
        </c:scaling>
        <c:delete val="1"/>
        <c:axPos val="l"/>
        <c:numFmt formatCode="General" sourceLinked="1"/>
        <c:majorTickMark val="none"/>
        <c:minorTickMark val="none"/>
        <c:tickLblPos val="nextTo"/>
        <c:crossAx val="-2129175696"/>
        <c:crosses val="autoZero"/>
        <c:auto val="1"/>
        <c:lblAlgn val="ctr"/>
        <c:lblOffset val="100"/>
        <c:noMultiLvlLbl val="0"/>
      </c:catAx>
      <c:valAx>
        <c:axId val="-2129175696"/>
        <c:scaling>
          <c:orientation val="minMax"/>
          <c:max val="1"/>
        </c:scaling>
        <c:delete val="1"/>
        <c:axPos val="b"/>
        <c:numFmt formatCode="0%" sourceLinked="1"/>
        <c:majorTickMark val="out"/>
        <c:minorTickMark val="none"/>
        <c:tickLblPos val="nextTo"/>
        <c:crossAx val="-2090678432"/>
        <c:crosses val="autoZero"/>
        <c:crossBetween val="between"/>
      </c:valAx>
      <c:spPr>
        <a:noFill/>
        <a:ln>
          <a:noFill/>
        </a:ln>
        <a:effectLst/>
      </c:spPr>
    </c:plotArea>
    <c:legend>
      <c:legendPos val="t"/>
      <c:layout>
        <c:manualLayout>
          <c:xMode val="edge"/>
          <c:yMode val="edge"/>
          <c:x val="0.49128381775629898"/>
          <c:y val="0.19417470780146601"/>
          <c:w val="0.47553285597547501"/>
          <c:h val="5.161658088918259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0.0106</cdr:x>
      <cdr:y>0.93225</cdr:y>
    </cdr:from>
    <cdr:to>
      <cdr:x>0.59609</cdr:x>
      <cdr:y>0.99221</cdr:y>
    </cdr:to>
    <cdr:sp macro="" textlink="">
      <cdr:nvSpPr>
        <cdr:cNvPr id="5" name="TextBox 1">
          <a:extLst xmlns:a="http://schemas.openxmlformats.org/drawingml/2006/main">
            <a:ext uri="{FF2B5EF4-FFF2-40B4-BE49-F238E27FC236}">
              <a16:creationId xmlns:a16="http://schemas.microsoft.com/office/drawing/2014/main" id="{65982FEF-024E-4CD6-8A46-1F4348C76492}"/>
            </a:ext>
          </a:extLst>
        </cdr:cNvPr>
        <cdr:cNvSpPr txBox="1"/>
      </cdr:nvSpPr>
      <cdr:spPr>
        <a:xfrm xmlns:a="http://schemas.openxmlformats.org/drawingml/2006/main">
          <a:off x="50800" y="4564152"/>
          <a:ext cx="2805114" cy="2935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D1314551-4D14-41F1-A05C-9E73D7BF2E43}" type="TxLink">
            <a:rPr lang="en-US" sz="800" b="0" i="1" u="none" strike="noStrike">
              <a:solidFill>
                <a:srgbClr val="000000"/>
              </a:solidFill>
              <a:latin typeface="Arial"/>
              <a:cs typeface="Arial"/>
            </a:rPr>
            <a:pPr/>
            <a:t> </a:t>
          </a:fld>
          <a:endParaRPr lang="en-US" sz="100" b="0" i="1"/>
        </a:p>
      </cdr:txBody>
    </cdr:sp>
  </cdr:relSizeAnchor>
  <cdr:relSizeAnchor xmlns:cdr="http://schemas.openxmlformats.org/drawingml/2006/chartDrawing">
    <cdr:from>
      <cdr:x>0.0106</cdr:x>
      <cdr:y>0.06926</cdr:y>
    </cdr:from>
    <cdr:to>
      <cdr:x>0.59609</cdr:x>
      <cdr:y>0.12945</cdr:y>
    </cdr:to>
    <cdr:sp macro="" textlink="">
      <cdr:nvSpPr>
        <cdr:cNvPr id="6" name="TextBox 1">
          <a:extLst xmlns:a="http://schemas.openxmlformats.org/drawingml/2006/main">
            <a:ext uri="{FF2B5EF4-FFF2-40B4-BE49-F238E27FC236}">
              <a16:creationId xmlns:a16="http://schemas.microsoft.com/office/drawing/2014/main" id="{F428873A-60DD-4925-B0EF-34FEA90DE71D}"/>
            </a:ext>
          </a:extLst>
        </cdr:cNvPr>
        <cdr:cNvSpPr txBox="1"/>
      </cdr:nvSpPr>
      <cdr:spPr>
        <a:xfrm xmlns:a="http://schemas.openxmlformats.org/drawingml/2006/main">
          <a:off x="50800" y="339093"/>
          <a:ext cx="2805114" cy="2946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12A2BE5-BF5E-4704-A706-A792B6C80B47}" type="TxLink">
            <a:rPr lang="en-US" sz="1000" b="0" i="0" u="none" strike="noStrike">
              <a:solidFill>
                <a:srgbClr val="000000"/>
              </a:solidFill>
              <a:latin typeface="Arial"/>
              <a:cs typeface="Arial"/>
            </a:rPr>
            <a:pPr/>
            <a:t> </a:t>
          </a:fld>
          <a:endParaRPr lang="en-US" sz="3600" b="0"/>
        </a:p>
      </cdr:txBody>
    </cdr:sp>
  </cdr:relSizeAnchor>
  <cdr:relSizeAnchor xmlns:cdr="http://schemas.openxmlformats.org/drawingml/2006/chartDrawing">
    <cdr:from>
      <cdr:x>0</cdr:x>
      <cdr:y>0</cdr:y>
    </cdr:from>
    <cdr:to>
      <cdr:x>0.79258</cdr:x>
      <cdr:y>0.06018</cdr:y>
    </cdr:to>
    <cdr:sp macro="" textlink="">
      <cdr:nvSpPr>
        <cdr:cNvPr id="7" name="TextBox 1">
          <a:extLst xmlns:a="http://schemas.openxmlformats.org/drawingml/2006/main">
            <a:ext uri="{FF2B5EF4-FFF2-40B4-BE49-F238E27FC236}">
              <a16:creationId xmlns:a16="http://schemas.microsoft.com/office/drawing/2014/main" id="{8869FC43-1ED8-4D12-8B17-7CDE64F2BD71}"/>
            </a:ext>
          </a:extLst>
        </cdr:cNvPr>
        <cdr:cNvSpPr txBox="1"/>
      </cdr:nvSpPr>
      <cdr:spPr>
        <a:xfrm xmlns:a="http://schemas.openxmlformats.org/drawingml/2006/main">
          <a:off x="-18943320" y="-14698027"/>
          <a:ext cx="4759095" cy="2119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i="0" u="none" strike="noStrike" dirty="0" smtClean="0">
              <a:solidFill>
                <a:srgbClr val="000000"/>
              </a:solidFill>
              <a:latin typeface="Arial"/>
              <a:cs typeface="Arial"/>
            </a:rPr>
            <a:t>YR 1 Father </a:t>
          </a:r>
          <a:r>
            <a:rPr lang="en-US" sz="2000" b="1" i="0" u="none" strike="noStrike" dirty="0">
              <a:solidFill>
                <a:srgbClr val="000000"/>
              </a:solidFill>
              <a:latin typeface="Arial"/>
              <a:cs typeface="Arial"/>
            </a:rPr>
            <a:t>enrollment </a:t>
          </a:r>
          <a:endParaRPr lang="en-US" sz="400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0.0106</cdr:x>
      <cdr:y>0.93225</cdr:y>
    </cdr:from>
    <cdr:to>
      <cdr:x>0.59609</cdr:x>
      <cdr:y>0.99221</cdr:y>
    </cdr:to>
    <cdr:sp macro="" textlink="">
      <cdr:nvSpPr>
        <cdr:cNvPr id="5" name="TextBox 1">
          <a:extLst xmlns:a="http://schemas.openxmlformats.org/drawingml/2006/main">
            <a:ext uri="{FF2B5EF4-FFF2-40B4-BE49-F238E27FC236}">
              <a16:creationId xmlns:a16="http://schemas.microsoft.com/office/drawing/2014/main" id="{65982FEF-024E-4CD6-8A46-1F4348C76492}"/>
            </a:ext>
          </a:extLst>
        </cdr:cNvPr>
        <cdr:cNvSpPr txBox="1"/>
      </cdr:nvSpPr>
      <cdr:spPr>
        <a:xfrm xmlns:a="http://schemas.openxmlformats.org/drawingml/2006/main">
          <a:off x="50800" y="4564152"/>
          <a:ext cx="2805114" cy="2935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D1314551-4D14-41F1-A05C-9E73D7BF2E43}" type="TxLink">
            <a:rPr lang="en-US" sz="800" b="0" i="1" u="none" strike="noStrike">
              <a:solidFill>
                <a:srgbClr val="000000"/>
              </a:solidFill>
              <a:latin typeface="Arial"/>
              <a:cs typeface="Arial"/>
            </a:rPr>
            <a:pPr/>
            <a:t> </a:t>
          </a:fld>
          <a:endParaRPr lang="en-US" sz="100" b="0" i="1"/>
        </a:p>
      </cdr:txBody>
    </cdr:sp>
  </cdr:relSizeAnchor>
  <cdr:relSizeAnchor xmlns:cdr="http://schemas.openxmlformats.org/drawingml/2006/chartDrawing">
    <cdr:from>
      <cdr:x>0.0106</cdr:x>
      <cdr:y>0.06926</cdr:y>
    </cdr:from>
    <cdr:to>
      <cdr:x>0.59609</cdr:x>
      <cdr:y>0.12945</cdr:y>
    </cdr:to>
    <cdr:sp macro="" textlink="">
      <cdr:nvSpPr>
        <cdr:cNvPr id="6" name="TextBox 1">
          <a:extLst xmlns:a="http://schemas.openxmlformats.org/drawingml/2006/main">
            <a:ext uri="{FF2B5EF4-FFF2-40B4-BE49-F238E27FC236}">
              <a16:creationId xmlns:a16="http://schemas.microsoft.com/office/drawing/2014/main" id="{F428873A-60DD-4925-B0EF-34FEA90DE71D}"/>
            </a:ext>
          </a:extLst>
        </cdr:cNvPr>
        <cdr:cNvSpPr txBox="1"/>
      </cdr:nvSpPr>
      <cdr:spPr>
        <a:xfrm xmlns:a="http://schemas.openxmlformats.org/drawingml/2006/main">
          <a:off x="50800" y="339093"/>
          <a:ext cx="2805114" cy="2946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12A2BE5-BF5E-4704-A706-A792B6C80B47}" type="TxLink">
            <a:rPr lang="en-US" sz="1000" b="0" i="0" u="none" strike="noStrike">
              <a:solidFill>
                <a:srgbClr val="000000"/>
              </a:solidFill>
              <a:latin typeface="Arial"/>
              <a:cs typeface="Arial"/>
            </a:rPr>
            <a:pPr/>
            <a:t> </a:t>
          </a:fld>
          <a:endParaRPr lang="en-US" sz="3600" b="0"/>
        </a:p>
      </cdr:txBody>
    </cdr:sp>
  </cdr:relSizeAnchor>
  <cdr:relSizeAnchor xmlns:cdr="http://schemas.openxmlformats.org/drawingml/2006/chartDrawing">
    <cdr:from>
      <cdr:x>0.01065</cdr:x>
      <cdr:y>0.01038</cdr:y>
    </cdr:from>
    <cdr:to>
      <cdr:x>0.98211</cdr:x>
      <cdr:y>0.09275</cdr:y>
    </cdr:to>
    <cdr:sp macro="" textlink="">
      <cdr:nvSpPr>
        <cdr:cNvPr id="7" name="TextBox 1">
          <a:extLst xmlns:a="http://schemas.openxmlformats.org/drawingml/2006/main">
            <a:ext uri="{FF2B5EF4-FFF2-40B4-BE49-F238E27FC236}">
              <a16:creationId xmlns:a16="http://schemas.microsoft.com/office/drawing/2014/main" id="{8869FC43-1ED8-4D12-8B17-7CDE64F2BD71}"/>
            </a:ext>
          </a:extLst>
        </cdr:cNvPr>
        <cdr:cNvSpPr txBox="1"/>
      </cdr:nvSpPr>
      <cdr:spPr>
        <a:xfrm xmlns:a="http://schemas.openxmlformats.org/drawingml/2006/main">
          <a:off x="67733" y="34110"/>
          <a:ext cx="6181138" cy="2706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2000" b="1" dirty="0" smtClean="0">
              <a:effectLst/>
              <a:latin typeface="Arial" panose="020B0604020202020204" pitchFamily="34" charset="0"/>
              <a:cs typeface="Arial" panose="020B0604020202020204" pitchFamily="34" charset="0"/>
            </a:rPr>
            <a:t>YR 2 Father </a:t>
          </a:r>
          <a:r>
            <a:rPr lang="en-US" sz="2000" b="1" dirty="0">
              <a:effectLst/>
              <a:latin typeface="Arial" panose="020B0604020202020204" pitchFamily="34" charset="0"/>
              <a:cs typeface="Arial" panose="020B0604020202020204" pitchFamily="34" charset="0"/>
            </a:rPr>
            <a:t>enrollment remained a challenge for all agencies</a:t>
          </a:r>
          <a:endParaRPr lang="en-US" sz="2000" dirty="0">
            <a:effectLst/>
            <a:latin typeface="Arial" panose="020B0604020202020204" pitchFamily="34" charset="0"/>
            <a:cs typeface="Arial" panose="020B0604020202020204" pitchFamily="34" charset="0"/>
          </a:endParaRPr>
        </a:p>
        <a:p xmlns:a="http://schemas.openxmlformats.org/drawingml/2006/main">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0.0106</cdr:x>
      <cdr:y>0.06926</cdr:y>
    </cdr:from>
    <cdr:to>
      <cdr:x>0.59609</cdr:x>
      <cdr:y>0.12945</cdr:y>
    </cdr:to>
    <cdr:sp macro="" textlink="">
      <cdr:nvSpPr>
        <cdr:cNvPr id="6" name="TextBox 1">
          <a:extLst xmlns:a="http://schemas.openxmlformats.org/drawingml/2006/main">
            <a:ext uri="{FF2B5EF4-FFF2-40B4-BE49-F238E27FC236}">
              <a16:creationId xmlns:a16="http://schemas.microsoft.com/office/drawing/2014/main" id="{F428873A-60DD-4925-B0EF-34FEA90DE71D}"/>
            </a:ext>
          </a:extLst>
        </cdr:cNvPr>
        <cdr:cNvSpPr txBox="1"/>
      </cdr:nvSpPr>
      <cdr:spPr>
        <a:xfrm xmlns:a="http://schemas.openxmlformats.org/drawingml/2006/main">
          <a:off x="32915" y="305442"/>
          <a:ext cx="1818034" cy="2654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accent1">
                  <a:lumMod val="75000"/>
                </a:schemeClr>
              </a:solidFill>
            </a:rPr>
            <a:t>Pretest</a:t>
          </a:r>
          <a:r>
            <a:rPr lang="en-US" sz="2400" b="1" dirty="0"/>
            <a:t>/</a:t>
          </a:r>
          <a:r>
            <a:rPr lang="en-US" sz="2400" b="1" dirty="0">
              <a:solidFill>
                <a:schemeClr val="bg2">
                  <a:lumMod val="50000"/>
                </a:schemeClr>
              </a:solidFill>
            </a:rPr>
            <a:t>Posttest</a:t>
          </a:r>
          <a:endParaRPr lang="en-US" sz="5400" b="1" dirty="0">
            <a:solidFill>
              <a:schemeClr val="bg2">
                <a:lumMod val="50000"/>
              </a:schemeClr>
            </a:solidFill>
          </a:endParaRPr>
        </a:p>
      </cdr:txBody>
    </cdr:sp>
  </cdr:relSizeAnchor>
  <cdr:relSizeAnchor xmlns:cdr="http://schemas.openxmlformats.org/drawingml/2006/chartDrawing">
    <cdr:from>
      <cdr:x>0</cdr:x>
      <cdr:y>0.00606</cdr:y>
    </cdr:from>
    <cdr:to>
      <cdr:x>0.97151</cdr:x>
      <cdr:y>0.06624</cdr:y>
    </cdr:to>
    <cdr:sp macro="" textlink="">
      <cdr:nvSpPr>
        <cdr:cNvPr id="7" name="TextBox 1">
          <a:extLst xmlns:a="http://schemas.openxmlformats.org/drawingml/2006/main">
            <a:ext uri="{FF2B5EF4-FFF2-40B4-BE49-F238E27FC236}">
              <a16:creationId xmlns:a16="http://schemas.microsoft.com/office/drawing/2014/main" id="{8869FC43-1ED8-4D12-8B17-7CDE64F2BD71}"/>
            </a:ext>
          </a:extLst>
        </cdr:cNvPr>
        <cdr:cNvSpPr txBox="1"/>
      </cdr:nvSpPr>
      <cdr:spPr>
        <a:xfrm xmlns:a="http://schemas.openxmlformats.org/drawingml/2006/main">
          <a:off x="0" y="26727"/>
          <a:ext cx="4376969" cy="2653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103AD47-3854-4C43-BF68-20FF148453E5}" type="TxLink">
            <a:rPr lang="en-US" sz="2800" b="1" i="0" u="none" strike="noStrike">
              <a:solidFill>
                <a:srgbClr val="000000"/>
              </a:solidFill>
              <a:latin typeface="Arial"/>
              <a:cs typeface="Arial"/>
            </a:rPr>
            <a:pPr/>
            <a:t>YR1 Safe Pregnancy</a:t>
          </a:fld>
          <a:endParaRPr lang="en-US" sz="400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0.0106</cdr:x>
      <cdr:y>0.06926</cdr:y>
    </cdr:from>
    <cdr:to>
      <cdr:x>0.59609</cdr:x>
      <cdr:y>0.12945</cdr:y>
    </cdr:to>
    <cdr:sp macro="" textlink="">
      <cdr:nvSpPr>
        <cdr:cNvPr id="6" name="TextBox 1">
          <a:extLst xmlns:a="http://schemas.openxmlformats.org/drawingml/2006/main">
            <a:ext uri="{FF2B5EF4-FFF2-40B4-BE49-F238E27FC236}">
              <a16:creationId xmlns:a16="http://schemas.microsoft.com/office/drawing/2014/main" id="{F428873A-60DD-4925-B0EF-34FEA90DE71D}"/>
            </a:ext>
          </a:extLst>
        </cdr:cNvPr>
        <cdr:cNvSpPr txBox="1"/>
      </cdr:nvSpPr>
      <cdr:spPr>
        <a:xfrm xmlns:a="http://schemas.openxmlformats.org/drawingml/2006/main">
          <a:off x="50800" y="339093"/>
          <a:ext cx="2805114" cy="2946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3600" b="0"/>
        </a:p>
      </cdr:txBody>
    </cdr:sp>
  </cdr:relSizeAnchor>
  <cdr:relSizeAnchor xmlns:cdr="http://schemas.openxmlformats.org/drawingml/2006/chartDrawing">
    <cdr:from>
      <cdr:x>0</cdr:x>
      <cdr:y>0.00606</cdr:y>
    </cdr:from>
    <cdr:to>
      <cdr:x>0.97151</cdr:x>
      <cdr:y>0.06624</cdr:y>
    </cdr:to>
    <cdr:sp macro="" textlink="">
      <cdr:nvSpPr>
        <cdr:cNvPr id="7" name="TextBox 1">
          <a:extLst xmlns:a="http://schemas.openxmlformats.org/drawingml/2006/main">
            <a:ext uri="{FF2B5EF4-FFF2-40B4-BE49-F238E27FC236}">
              <a16:creationId xmlns:a16="http://schemas.microsoft.com/office/drawing/2014/main" id="{8869FC43-1ED8-4D12-8B17-7CDE64F2BD71}"/>
            </a:ext>
          </a:extLst>
        </cdr:cNvPr>
        <cdr:cNvSpPr txBox="1"/>
      </cdr:nvSpPr>
      <cdr:spPr>
        <a:xfrm xmlns:a="http://schemas.openxmlformats.org/drawingml/2006/main">
          <a:off x="0" y="26727"/>
          <a:ext cx="4376969" cy="2653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103AD47-3854-4C43-BF68-20FF148453E5}" type="TxLink">
            <a:rPr lang="en-US" sz="2800" b="1" i="0" u="none" strike="noStrike">
              <a:solidFill>
                <a:srgbClr val="000000"/>
              </a:solidFill>
              <a:latin typeface="Arial"/>
              <a:cs typeface="Arial"/>
            </a:rPr>
            <a:pPr/>
            <a:t>YR2 Safe Pregnancy</a:t>
          </a:fld>
          <a:endParaRPr lang="en-US" sz="400000" b="1" dirty="0"/>
        </a:p>
      </cdr:txBody>
    </cdr:sp>
  </cdr:relSizeAnchor>
  <cdr:relSizeAnchor xmlns:cdr="http://schemas.openxmlformats.org/drawingml/2006/chartDrawing">
    <cdr:from>
      <cdr:x>0.0212</cdr:x>
      <cdr:y>0.07545</cdr:y>
    </cdr:from>
    <cdr:to>
      <cdr:x>0.59457</cdr:x>
      <cdr:y>0.13564</cdr:y>
    </cdr:to>
    <cdr:sp macro="" textlink="">
      <cdr:nvSpPr>
        <cdr:cNvPr id="8" name="TextBox 1">
          <a:extLst xmlns:a="http://schemas.openxmlformats.org/drawingml/2006/main">
            <a:ext uri="{FF2B5EF4-FFF2-40B4-BE49-F238E27FC236}">
              <a16:creationId xmlns:a16="http://schemas.microsoft.com/office/drawing/2014/main" id="{F428873A-60DD-4925-B0EF-34FEA90DE71D}"/>
            </a:ext>
          </a:extLst>
        </cdr:cNvPr>
        <cdr:cNvSpPr txBox="1"/>
      </cdr:nvSpPr>
      <cdr:spPr>
        <a:xfrm xmlns:a="http://schemas.openxmlformats.org/drawingml/2006/main">
          <a:off x="99524" y="618759"/>
          <a:ext cx="2691282" cy="493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accent1">
                  <a:lumMod val="75000"/>
                </a:schemeClr>
              </a:solidFill>
            </a:rPr>
            <a:t>Pretest</a:t>
          </a:r>
          <a:r>
            <a:rPr lang="en-US" sz="2400" b="1" dirty="0"/>
            <a:t>/</a:t>
          </a:r>
          <a:r>
            <a:rPr lang="en-US" sz="2400" b="1" dirty="0">
              <a:solidFill>
                <a:schemeClr val="bg2">
                  <a:lumMod val="50000"/>
                </a:schemeClr>
              </a:solidFill>
            </a:rPr>
            <a:t>Posttest</a:t>
          </a:r>
          <a:endParaRPr lang="en-US" sz="5400" b="1" dirty="0">
            <a:solidFill>
              <a:schemeClr val="bg2">
                <a:lumMod val="50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0.00745</cdr:x>
      <cdr:y>0.92501</cdr:y>
    </cdr:from>
    <cdr:to>
      <cdr:x>0.67857</cdr:x>
      <cdr:y>1</cdr:y>
    </cdr:to>
    <cdr:sp macro="" textlink="">
      <cdr:nvSpPr>
        <cdr:cNvPr id="6" name="TextBox 1">
          <a:extLst xmlns:a="http://schemas.openxmlformats.org/drawingml/2006/main">
            <a:ext uri="{FF2B5EF4-FFF2-40B4-BE49-F238E27FC236}">
              <a16:creationId xmlns:a16="http://schemas.microsoft.com/office/drawing/2014/main" id="{3AEBADCB-A64E-4193-B80F-33E4CE984927}"/>
            </a:ext>
          </a:extLst>
        </cdr:cNvPr>
        <cdr:cNvSpPr txBox="1"/>
      </cdr:nvSpPr>
      <cdr:spPr>
        <a:xfrm xmlns:a="http://schemas.openxmlformats.org/drawingml/2006/main">
          <a:off x="50800" y="4564184"/>
          <a:ext cx="4577007" cy="2935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F811E00-97ED-42FE-8550-D4BF63B8E372}" type="TxLink">
            <a:rPr lang="en-US" sz="800" b="0" i="1" u="none" strike="noStrike">
              <a:solidFill>
                <a:srgbClr val="000000"/>
              </a:solidFill>
              <a:latin typeface="Arial"/>
              <a:cs typeface="Arial"/>
            </a:rPr>
            <a:pPr/>
            <a:t> </a:t>
          </a:fld>
          <a:endParaRPr lang="en-US" sz="100" b="0" i="1"/>
        </a:p>
      </cdr:txBody>
    </cdr:sp>
  </cdr:relSizeAnchor>
  <cdr:relSizeAnchor xmlns:cdr="http://schemas.openxmlformats.org/drawingml/2006/chartDrawing">
    <cdr:from>
      <cdr:x>0</cdr:x>
      <cdr:y>0.02784</cdr:y>
    </cdr:from>
    <cdr:to>
      <cdr:x>0.67111</cdr:x>
      <cdr:y>0.10313</cdr:y>
    </cdr:to>
    <cdr:sp macro="" textlink="">
      <cdr:nvSpPr>
        <cdr:cNvPr id="7" name="TextBox 1">
          <a:extLst xmlns:a="http://schemas.openxmlformats.org/drawingml/2006/main">
            <a:ext uri="{FF2B5EF4-FFF2-40B4-BE49-F238E27FC236}">
              <a16:creationId xmlns:a16="http://schemas.microsoft.com/office/drawing/2014/main" id="{11681C48-4CF9-4482-B453-EA24636DFD74}"/>
            </a:ext>
          </a:extLst>
        </cdr:cNvPr>
        <cdr:cNvSpPr txBox="1"/>
      </cdr:nvSpPr>
      <cdr:spPr>
        <a:xfrm xmlns:a="http://schemas.openxmlformats.org/drawingml/2006/main">
          <a:off x="0" y="90402"/>
          <a:ext cx="3988810" cy="2444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effectLst/>
              <a:latin typeface="+mn-lt"/>
              <a:ea typeface="+mn-ea"/>
              <a:cs typeface="+mn-cs"/>
            </a:rPr>
            <a:t>Fathers </a:t>
          </a:r>
          <a:r>
            <a:rPr lang="en-US" sz="2000" b="1" dirty="0">
              <a:solidFill>
                <a:schemeClr val="accent1">
                  <a:lumMod val="75000"/>
                </a:schemeClr>
              </a:solidFill>
              <a:effectLst/>
              <a:latin typeface="+mn-lt"/>
              <a:ea typeface="+mn-ea"/>
              <a:cs typeface="+mn-cs"/>
            </a:rPr>
            <a:t>understood </a:t>
          </a:r>
          <a:r>
            <a:rPr lang="en-US" sz="2000" b="1" dirty="0">
              <a:effectLst/>
              <a:latin typeface="+mn-lt"/>
              <a:ea typeface="+mn-ea"/>
              <a:cs typeface="+mn-cs"/>
            </a:rPr>
            <a:t>why saving and following a spending plan is important</a:t>
          </a:r>
          <a:endParaRPr lang="en-US" sz="4000" b="0" dirty="0"/>
        </a:p>
      </cdr:txBody>
    </cdr:sp>
  </cdr:relSizeAnchor>
  <cdr:relSizeAnchor xmlns:cdr="http://schemas.openxmlformats.org/drawingml/2006/chartDrawing">
    <cdr:from>
      <cdr:x>0.00815</cdr:x>
      <cdr:y>0.01298</cdr:y>
    </cdr:from>
    <cdr:to>
      <cdr:x>0.69904</cdr:x>
      <cdr:y>0.08825</cdr:y>
    </cdr:to>
    <cdr:sp macro="" textlink="">
      <cdr:nvSpPr>
        <cdr:cNvPr id="8" name="TextBox 1">
          <a:extLst xmlns:a="http://schemas.openxmlformats.org/drawingml/2006/main">
            <a:ext uri="{FF2B5EF4-FFF2-40B4-BE49-F238E27FC236}">
              <a16:creationId xmlns:a16="http://schemas.microsoft.com/office/drawing/2014/main" id="{FCA1803D-ED3D-48C7-AEE0-3D722C219AF1}"/>
            </a:ext>
          </a:extLst>
        </cdr:cNvPr>
        <cdr:cNvSpPr txBox="1"/>
      </cdr:nvSpPr>
      <cdr:spPr>
        <a:xfrm xmlns:a="http://schemas.openxmlformats.org/drawingml/2006/main">
          <a:off x="55586" y="50800"/>
          <a:ext cx="4711790" cy="2946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fld id="{D8FF8F40-BBEC-40B3-8871-A02B4B19D2F2}" type="TxLink">
            <a:rPr lang="en-US" sz="1400" b="1" i="0" u="none" strike="noStrike">
              <a:solidFill>
                <a:srgbClr val="000000"/>
              </a:solidFill>
              <a:latin typeface="Arial"/>
              <a:cs typeface="Arial"/>
            </a:rPr>
            <a:pPr algn="l"/>
            <a:t> </a:t>
          </a:fld>
          <a:endParaRPr lang="en-US" sz="333300" b="1"/>
        </a:p>
      </cdr:txBody>
    </cdr:sp>
  </cdr:relSizeAnchor>
  <cdr:relSizeAnchor xmlns:cdr="http://schemas.openxmlformats.org/drawingml/2006/chartDrawing">
    <cdr:from>
      <cdr:x>0.00926</cdr:x>
      <cdr:y>0.36862</cdr:y>
    </cdr:from>
    <cdr:to>
      <cdr:x>0.21845</cdr:x>
      <cdr:y>0.5059</cdr:y>
    </cdr:to>
    <cdr:sp macro="" textlink="">
      <cdr:nvSpPr>
        <cdr:cNvPr id="5" name="Text Box 2"/>
        <cdr:cNvSpPr txBox="1">
          <a:spLocks xmlns:a="http://schemas.openxmlformats.org/drawingml/2006/main" noChangeArrowheads="1"/>
        </cdr:cNvSpPr>
      </cdr:nvSpPr>
      <cdr:spPr bwMode="auto">
        <a:xfrm xmlns:a="http://schemas.openxmlformats.org/drawingml/2006/main">
          <a:off x="90389" y="1318409"/>
          <a:ext cx="2041028" cy="490991"/>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YR2 Why savings is important, n=49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0.01048</cdr:x>
      <cdr:y>0.71675</cdr:y>
    </cdr:from>
    <cdr:to>
      <cdr:x>0.21347</cdr:x>
      <cdr:y>0.90539</cdr:y>
    </cdr:to>
    <cdr:sp macro="" textlink="">
      <cdr:nvSpPr>
        <cdr:cNvPr id="9" name="Text Box 2"/>
        <cdr:cNvSpPr txBox="1">
          <a:spLocks xmlns:a="http://schemas.openxmlformats.org/drawingml/2006/main" noChangeArrowheads="1"/>
        </cdr:cNvSpPr>
      </cdr:nvSpPr>
      <cdr:spPr bwMode="auto">
        <a:xfrm xmlns:a="http://schemas.openxmlformats.org/drawingml/2006/main">
          <a:off x="102230" y="2563522"/>
          <a:ext cx="1980536" cy="674683"/>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YR2 Why following a spending plan is important, n=48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55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755650"/>
          </a:xfrm>
          <a:prstGeom prst="rect">
            <a:avLst/>
          </a:prstGeom>
        </p:spPr>
        <p:txBody>
          <a:bodyPr vert="horz" lIns="91440" tIns="45720" rIns="91440" bIns="45720" rtlCol="0"/>
          <a:lstStyle>
            <a:lvl1pPr algn="r">
              <a:defRPr sz="1200"/>
            </a:lvl1pPr>
          </a:lstStyle>
          <a:p>
            <a:fld id="{D5BA791A-6E10-4DBF-A5C2-21E404DB4257}" type="datetimeFigureOut">
              <a:rPr lang="en-US" smtClean="0"/>
              <a:t>10/22/2018</a:t>
            </a:fld>
            <a:endParaRPr lang="en-US"/>
          </a:p>
        </p:txBody>
      </p:sp>
      <p:sp>
        <p:nvSpPr>
          <p:cNvPr id="4" name="Slide Image Placeholder 3"/>
          <p:cNvSpPr>
            <a:spLocks noGrp="1" noRot="1" noChangeAspect="1"/>
          </p:cNvSpPr>
          <p:nvPr>
            <p:ph type="sldImg" idx="2"/>
          </p:nvPr>
        </p:nvSpPr>
        <p:spPr>
          <a:xfrm>
            <a:off x="6656388" y="1885950"/>
            <a:ext cx="6791325" cy="5092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7261225"/>
            <a:ext cx="16084550" cy="5940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4331950"/>
            <a:ext cx="8712200" cy="755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4331950"/>
            <a:ext cx="8712200" cy="755650"/>
          </a:xfrm>
          <a:prstGeom prst="rect">
            <a:avLst/>
          </a:prstGeom>
        </p:spPr>
        <p:txBody>
          <a:bodyPr vert="horz" lIns="91440" tIns="45720" rIns="91440" bIns="45720" rtlCol="0" anchor="b"/>
          <a:lstStyle>
            <a:lvl1pPr algn="r">
              <a:defRPr sz="1200"/>
            </a:lvl1pPr>
          </a:lstStyle>
          <a:p>
            <a:fld id="{98253C70-72C0-4B13-8369-B4F034375151}" type="slidenum">
              <a:rPr lang="en-US" smtClean="0"/>
              <a:t>‹#›</a:t>
            </a:fld>
            <a:endParaRPr lang="en-US"/>
          </a:p>
        </p:txBody>
      </p:sp>
    </p:spTree>
    <p:extLst>
      <p:ext uri="{BB962C8B-B14F-4D97-AF65-F5344CB8AC3E}">
        <p14:creationId xmlns:p14="http://schemas.microsoft.com/office/powerpoint/2010/main" val="29053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253C70-72C0-4B13-8369-B4F034375151}" type="slidenum">
              <a:rPr lang="en-US" smtClean="0"/>
              <a:t>1</a:t>
            </a:fld>
            <a:endParaRPr lang="en-US"/>
          </a:p>
        </p:txBody>
      </p:sp>
    </p:spTree>
    <p:extLst>
      <p:ext uri="{BB962C8B-B14F-4D97-AF65-F5344CB8AC3E}">
        <p14:creationId xmlns:p14="http://schemas.microsoft.com/office/powerpoint/2010/main" val="372467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1841" y="10204705"/>
            <a:ext cx="37307522" cy="94641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583680" y="18434305"/>
            <a:ext cx="30723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2471" y="2987911"/>
            <a:ext cx="40746254" cy="2062102"/>
          </a:xfrm>
        </p:spPr>
        <p:txBody>
          <a:bodyPr lIns="0" tIns="0" rIns="0" bIns="0"/>
          <a:lstStyle>
            <a:lvl1pPr>
              <a:defRPr sz="13400" b="1">
                <a:solidFill>
                  <a:srgbClr val="4140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2471" y="2987911"/>
            <a:ext cx="40746254" cy="2062102"/>
          </a:xfrm>
        </p:spPr>
        <p:txBody>
          <a:bodyPr lIns="0" tIns="0" rIns="0" bIns="0"/>
          <a:lstStyle>
            <a:lvl1pPr>
              <a:defRPr sz="13400" b="1">
                <a:solidFill>
                  <a:srgbClr val="414042"/>
                </a:solidFill>
                <a:latin typeface="Arial"/>
                <a:cs typeface="Arial"/>
              </a:defRPr>
            </a:lvl1pPr>
          </a:lstStyle>
          <a:p>
            <a:endParaRPr/>
          </a:p>
        </p:txBody>
      </p:sp>
      <p:sp>
        <p:nvSpPr>
          <p:cNvPr id="3" name="Holder 3"/>
          <p:cNvSpPr>
            <a:spLocks noGrp="1"/>
          </p:cNvSpPr>
          <p:nvPr>
            <p:ph sz="half" idx="2"/>
          </p:nvPr>
        </p:nvSpPr>
        <p:spPr>
          <a:xfrm>
            <a:off x="2194561" y="7571233"/>
            <a:ext cx="1909267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2603967" y="7571233"/>
            <a:ext cx="1909267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72471" y="2987911"/>
            <a:ext cx="40746254" cy="2062102"/>
          </a:xfrm>
        </p:spPr>
        <p:txBody>
          <a:bodyPr lIns="0" tIns="0" rIns="0" bIns="0"/>
          <a:lstStyle>
            <a:lvl1pPr>
              <a:defRPr sz="13400" b="1">
                <a:solidFill>
                  <a:srgbClr val="4140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10/22/2018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72471" y="2987911"/>
            <a:ext cx="40746254" cy="946413"/>
          </a:xfrm>
          <a:prstGeom prst="rect">
            <a:avLst/>
          </a:prstGeom>
        </p:spPr>
        <p:txBody>
          <a:bodyPr wrap="square" lIns="0" tIns="0" rIns="0" bIns="0">
            <a:spAutoFit/>
          </a:bodyPr>
          <a:lstStyle>
            <a:lvl1pPr>
              <a:defRPr sz="6150" b="1">
                <a:solidFill>
                  <a:srgbClr val="414042"/>
                </a:solidFill>
                <a:latin typeface="Arial"/>
                <a:cs typeface="Arial"/>
              </a:defRPr>
            </a:lvl1pPr>
          </a:lstStyle>
          <a:p>
            <a:endParaRPr/>
          </a:p>
        </p:txBody>
      </p:sp>
      <p:sp>
        <p:nvSpPr>
          <p:cNvPr id="3" name="Holder 3"/>
          <p:cNvSpPr>
            <a:spLocks noGrp="1"/>
          </p:cNvSpPr>
          <p:nvPr>
            <p:ph type="body" idx="1"/>
          </p:nvPr>
        </p:nvSpPr>
        <p:spPr>
          <a:xfrm>
            <a:off x="2194560" y="7571233"/>
            <a:ext cx="395020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23008" y="30614113"/>
            <a:ext cx="14045184" cy="61555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94562" y="30614113"/>
            <a:ext cx="10094976" cy="61555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10/22/2018</a:t>
            </a:fld>
            <a:endParaRPr lang="en-US"/>
          </a:p>
        </p:txBody>
      </p:sp>
      <p:sp>
        <p:nvSpPr>
          <p:cNvPr id="6" name="Holder 6"/>
          <p:cNvSpPr>
            <a:spLocks noGrp="1"/>
          </p:cNvSpPr>
          <p:nvPr>
            <p:ph type="sldNum" sz="quarter" idx="7"/>
          </p:nvPr>
        </p:nvSpPr>
        <p:spPr>
          <a:xfrm>
            <a:off x="31601668" y="30614113"/>
            <a:ext cx="10094976" cy="61555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97884">
        <a:defRPr>
          <a:latin typeface="+mn-lt"/>
          <a:ea typeface="+mn-ea"/>
          <a:cs typeface="+mn-cs"/>
        </a:defRPr>
      </a:lvl2pPr>
      <a:lvl3pPr marL="1995770">
        <a:defRPr>
          <a:latin typeface="+mn-lt"/>
          <a:ea typeface="+mn-ea"/>
          <a:cs typeface="+mn-cs"/>
        </a:defRPr>
      </a:lvl3pPr>
      <a:lvl4pPr marL="2993654">
        <a:defRPr>
          <a:latin typeface="+mn-lt"/>
          <a:ea typeface="+mn-ea"/>
          <a:cs typeface="+mn-cs"/>
        </a:defRPr>
      </a:lvl4pPr>
      <a:lvl5pPr marL="3991538">
        <a:defRPr>
          <a:latin typeface="+mn-lt"/>
          <a:ea typeface="+mn-ea"/>
          <a:cs typeface="+mn-cs"/>
        </a:defRPr>
      </a:lvl5pPr>
      <a:lvl6pPr marL="4989424">
        <a:defRPr>
          <a:latin typeface="+mn-lt"/>
          <a:ea typeface="+mn-ea"/>
          <a:cs typeface="+mn-cs"/>
        </a:defRPr>
      </a:lvl6pPr>
      <a:lvl7pPr marL="5987308">
        <a:defRPr>
          <a:latin typeface="+mn-lt"/>
          <a:ea typeface="+mn-ea"/>
          <a:cs typeface="+mn-cs"/>
        </a:defRPr>
      </a:lvl7pPr>
      <a:lvl8pPr marL="6985194">
        <a:defRPr>
          <a:latin typeface="+mn-lt"/>
          <a:ea typeface="+mn-ea"/>
          <a:cs typeface="+mn-cs"/>
        </a:defRPr>
      </a:lvl8pPr>
      <a:lvl9pPr marL="7983078">
        <a:defRPr>
          <a:latin typeface="+mn-lt"/>
          <a:ea typeface="+mn-ea"/>
          <a:cs typeface="+mn-cs"/>
        </a:defRPr>
      </a:lvl9pPr>
    </p:bodyStyle>
    <p:otherStyle>
      <a:lvl1pPr marL="0">
        <a:defRPr>
          <a:latin typeface="+mn-lt"/>
          <a:ea typeface="+mn-ea"/>
          <a:cs typeface="+mn-cs"/>
        </a:defRPr>
      </a:lvl1pPr>
      <a:lvl2pPr marL="997884">
        <a:defRPr>
          <a:latin typeface="+mn-lt"/>
          <a:ea typeface="+mn-ea"/>
          <a:cs typeface="+mn-cs"/>
        </a:defRPr>
      </a:lvl2pPr>
      <a:lvl3pPr marL="1995770">
        <a:defRPr>
          <a:latin typeface="+mn-lt"/>
          <a:ea typeface="+mn-ea"/>
          <a:cs typeface="+mn-cs"/>
        </a:defRPr>
      </a:lvl3pPr>
      <a:lvl4pPr marL="2993654">
        <a:defRPr>
          <a:latin typeface="+mn-lt"/>
          <a:ea typeface="+mn-ea"/>
          <a:cs typeface="+mn-cs"/>
        </a:defRPr>
      </a:lvl4pPr>
      <a:lvl5pPr marL="3991538">
        <a:defRPr>
          <a:latin typeface="+mn-lt"/>
          <a:ea typeface="+mn-ea"/>
          <a:cs typeface="+mn-cs"/>
        </a:defRPr>
      </a:lvl5pPr>
      <a:lvl6pPr marL="4989424">
        <a:defRPr>
          <a:latin typeface="+mn-lt"/>
          <a:ea typeface="+mn-ea"/>
          <a:cs typeface="+mn-cs"/>
        </a:defRPr>
      </a:lvl6pPr>
      <a:lvl7pPr marL="5987308">
        <a:defRPr>
          <a:latin typeface="+mn-lt"/>
          <a:ea typeface="+mn-ea"/>
          <a:cs typeface="+mn-cs"/>
        </a:defRPr>
      </a:lvl7pPr>
      <a:lvl8pPr marL="6985194">
        <a:defRPr>
          <a:latin typeface="+mn-lt"/>
          <a:ea typeface="+mn-ea"/>
          <a:cs typeface="+mn-cs"/>
        </a:defRPr>
      </a:lvl8pPr>
      <a:lvl9pPr marL="79830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emf"/><Relationship Id="rId11" Type="http://schemas.openxmlformats.org/officeDocument/2006/relationships/chart" Target="../charts/chart5.xml"/><Relationship Id="rId5" Type="http://schemas.openxmlformats.org/officeDocument/2006/relationships/image" Target="../media/image3.gif"/><Relationship Id="rId10" Type="http://schemas.openxmlformats.org/officeDocument/2006/relationships/chart" Target="../charts/chart4.xml"/><Relationship Id="rId4" Type="http://schemas.openxmlformats.org/officeDocument/2006/relationships/image" Target="../media/image2.pn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ectangle 41"/>
          <p:cNvSpPr/>
          <p:nvPr/>
        </p:nvSpPr>
        <p:spPr>
          <a:xfrm>
            <a:off x="0" y="0"/>
            <a:ext cx="43891200" cy="32918400"/>
          </a:xfrm>
          <a:prstGeom prst="rect">
            <a:avLst/>
          </a:prstGeom>
          <a:solidFill>
            <a:schemeClr val="tx2">
              <a:lumMod val="50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0"/>
          </a:p>
        </p:txBody>
      </p:sp>
      <p:sp>
        <p:nvSpPr>
          <p:cNvPr id="43" name="Rectangle 42"/>
          <p:cNvSpPr/>
          <p:nvPr/>
        </p:nvSpPr>
        <p:spPr>
          <a:xfrm>
            <a:off x="859578" y="808160"/>
            <a:ext cx="42379900" cy="31121838"/>
          </a:xfrm>
          <a:prstGeom prst="rect">
            <a:avLst/>
          </a:prstGeom>
          <a:solidFill>
            <a:schemeClr val="bg1"/>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0" dirty="0">
              <a:latin typeface="Arial"/>
              <a:cs typeface="Arial"/>
            </a:endParaRPr>
          </a:p>
        </p:txBody>
      </p:sp>
      <p:sp>
        <p:nvSpPr>
          <p:cNvPr id="2" name="object 2"/>
          <p:cNvSpPr txBox="1">
            <a:spLocks noGrp="1"/>
          </p:cNvSpPr>
          <p:nvPr>
            <p:ph type="title"/>
          </p:nvPr>
        </p:nvSpPr>
        <p:spPr>
          <a:xfrm>
            <a:off x="1676401" y="1578938"/>
            <a:ext cx="40746254" cy="4078039"/>
          </a:xfrm>
          <a:prstGeom prst="rect">
            <a:avLst/>
          </a:prstGeom>
        </p:spPr>
        <p:txBody>
          <a:bodyPr vert="horz" wrap="square" lIns="0" tIns="0" rIns="0" bIns="0" rtlCol="0">
            <a:spAutoFit/>
          </a:bodyPr>
          <a:lstStyle/>
          <a:p>
            <a:pPr marL="27720"/>
            <a:r>
              <a:rPr lang="en-US" sz="9600" dirty="0" smtClean="0"/>
              <a:t>Empowering young fathers to be responsible parents and partners: an evaluation of the New Beginnings for New Fathers Initiative</a:t>
            </a:r>
            <a:r>
              <a:rPr lang="en-US" sz="5000" b="0" spc="-174" dirty="0" smtClean="0"/>
              <a:t/>
            </a:r>
            <a:br>
              <a:rPr lang="en-US" sz="5000" b="0" spc="-174" dirty="0" smtClean="0"/>
            </a:br>
            <a:r>
              <a:rPr lang="en-US" sz="2500" b="0" spc="-174" dirty="0" smtClean="0"/>
              <a:t/>
            </a:r>
            <a:br>
              <a:rPr lang="en-US" sz="2500" b="0" spc="-174" dirty="0" smtClean="0"/>
            </a:br>
            <a:r>
              <a:rPr lang="en-US" sz="4800" b="0" spc="-174" dirty="0" err="1" smtClean="0"/>
              <a:t>DanieI</a:t>
            </a:r>
            <a:r>
              <a:rPr lang="en-US" sz="4800" b="0" spc="-174" dirty="0" smtClean="0"/>
              <a:t> Kloepfer, MPP &amp; Danielle Valaitis, MPA Candidate: Ohio University</a:t>
            </a:r>
            <a:endParaRPr sz="5000" dirty="0"/>
          </a:p>
        </p:txBody>
      </p:sp>
      <p:sp>
        <p:nvSpPr>
          <p:cNvPr id="3" name="object 3"/>
          <p:cNvSpPr txBox="1"/>
          <p:nvPr/>
        </p:nvSpPr>
        <p:spPr>
          <a:xfrm>
            <a:off x="1572469" y="6766261"/>
            <a:ext cx="9475265" cy="12126397"/>
          </a:xfrm>
          <a:prstGeom prst="rect">
            <a:avLst/>
          </a:prstGeom>
        </p:spPr>
        <p:txBody>
          <a:bodyPr vert="horz" wrap="square" lIns="0" tIns="0" rIns="0" bIns="0" rtlCol="0">
            <a:spAutoFit/>
          </a:bodyPr>
          <a:lstStyle/>
          <a:p>
            <a:pPr marL="27720"/>
            <a:r>
              <a:rPr b="1" spc="-10" dirty="0" smtClean="0">
                <a:solidFill>
                  <a:srgbClr val="231F20"/>
                </a:solidFill>
                <a:latin typeface="Arial"/>
                <a:cs typeface="Arial"/>
              </a:rPr>
              <a:t>I</a:t>
            </a:r>
            <a:r>
              <a:rPr b="1" spc="-66" dirty="0" smtClean="0">
                <a:solidFill>
                  <a:srgbClr val="231F20"/>
                </a:solidFill>
                <a:latin typeface="Arial"/>
                <a:cs typeface="Arial"/>
              </a:rPr>
              <a:t>N</a:t>
            </a:r>
            <a:r>
              <a:rPr b="1" spc="-54" dirty="0" smtClean="0">
                <a:solidFill>
                  <a:srgbClr val="231F20"/>
                </a:solidFill>
                <a:latin typeface="Arial"/>
                <a:cs typeface="Arial"/>
              </a:rPr>
              <a:t>T</a:t>
            </a:r>
            <a:r>
              <a:rPr b="1" spc="-98" dirty="0" smtClean="0">
                <a:solidFill>
                  <a:srgbClr val="231F20"/>
                </a:solidFill>
                <a:latin typeface="Arial"/>
                <a:cs typeface="Arial"/>
              </a:rPr>
              <a:t>R</a:t>
            </a:r>
            <a:r>
              <a:rPr b="1" spc="-22" dirty="0" smtClean="0">
                <a:solidFill>
                  <a:srgbClr val="231F20"/>
                </a:solidFill>
                <a:latin typeface="Arial"/>
                <a:cs typeface="Arial"/>
              </a:rPr>
              <a:t>O</a:t>
            </a:r>
            <a:r>
              <a:rPr b="1" spc="-54" dirty="0" smtClean="0">
                <a:solidFill>
                  <a:srgbClr val="231F20"/>
                </a:solidFill>
                <a:latin typeface="Arial"/>
                <a:cs typeface="Arial"/>
              </a:rPr>
              <a:t>DUC</a:t>
            </a:r>
            <a:r>
              <a:rPr b="1" spc="-44" dirty="0" smtClean="0">
                <a:solidFill>
                  <a:srgbClr val="231F20"/>
                </a:solidFill>
                <a:latin typeface="Arial"/>
                <a:cs typeface="Arial"/>
              </a:rPr>
              <a:t>T</a:t>
            </a:r>
            <a:r>
              <a:rPr b="1" spc="-10" dirty="0" smtClean="0">
                <a:solidFill>
                  <a:srgbClr val="231F20"/>
                </a:solidFill>
                <a:latin typeface="Arial"/>
                <a:cs typeface="Arial"/>
              </a:rPr>
              <a:t>I</a:t>
            </a:r>
            <a:r>
              <a:rPr b="1" spc="-22" dirty="0" smtClean="0">
                <a:solidFill>
                  <a:srgbClr val="231F20"/>
                </a:solidFill>
                <a:latin typeface="Arial"/>
                <a:cs typeface="Arial"/>
              </a:rPr>
              <a:t>O</a:t>
            </a:r>
            <a:r>
              <a:rPr b="1" dirty="0" smtClean="0">
                <a:solidFill>
                  <a:srgbClr val="231F20"/>
                </a:solidFill>
                <a:latin typeface="Arial"/>
                <a:cs typeface="Arial"/>
              </a:rPr>
              <a:t>N</a:t>
            </a:r>
            <a:endParaRPr lang="en-US" sz="2000" b="1" dirty="0">
              <a:latin typeface="Arial"/>
              <a:cs typeface="Arial"/>
            </a:endParaRPr>
          </a:p>
          <a:p>
            <a:pPr marL="27720"/>
            <a:endParaRPr lang="en-US" sz="2000" b="1" dirty="0">
              <a:solidFill>
                <a:srgbClr val="231F20"/>
              </a:solidFill>
              <a:latin typeface="Arial"/>
              <a:cs typeface="Arial"/>
            </a:endParaRPr>
          </a:p>
          <a:p>
            <a:pPr marL="27720"/>
            <a:r>
              <a:rPr lang="en-US" sz="2800" dirty="0">
                <a:solidFill>
                  <a:srgbClr val="231F20"/>
                </a:solidFill>
                <a:latin typeface="Arial"/>
                <a:cs typeface="Arial"/>
              </a:rPr>
              <a:t>Ohio Commission Fatherhood (OCF) identified five Ohio counties </a:t>
            </a:r>
            <a:r>
              <a:rPr lang="en-US" sz="2800" dirty="0" smtClean="0">
                <a:solidFill>
                  <a:srgbClr val="231F20"/>
                </a:solidFill>
                <a:latin typeface="Arial"/>
                <a:cs typeface="Arial"/>
              </a:rPr>
              <a:t>(</a:t>
            </a:r>
            <a:r>
              <a:rPr lang="en-US" sz="2800" dirty="0">
                <a:solidFill>
                  <a:srgbClr val="231F20"/>
                </a:solidFill>
                <a:latin typeface="Arial"/>
                <a:cs typeface="Arial"/>
              </a:rPr>
              <a:t>Clark, Cuyahoga, Franklin, Hamilton, </a:t>
            </a:r>
            <a:r>
              <a:rPr lang="en-US" sz="2800" dirty="0" smtClean="0">
                <a:solidFill>
                  <a:srgbClr val="231F20"/>
                </a:solidFill>
                <a:latin typeface="Arial"/>
                <a:cs typeface="Arial"/>
              </a:rPr>
              <a:t>and Montgomery</a:t>
            </a:r>
            <a:r>
              <a:rPr lang="en-US" sz="2800" dirty="0">
                <a:solidFill>
                  <a:srgbClr val="231F20"/>
                </a:solidFill>
                <a:latin typeface="Arial"/>
                <a:cs typeface="Arial"/>
              </a:rPr>
              <a:t>) </a:t>
            </a:r>
            <a:r>
              <a:rPr lang="en-US" sz="2800" dirty="0" smtClean="0">
                <a:solidFill>
                  <a:srgbClr val="231F20"/>
                </a:solidFill>
                <a:latin typeface="Arial"/>
                <a:cs typeface="Arial"/>
              </a:rPr>
              <a:t>with major </a:t>
            </a:r>
            <a:r>
              <a:rPr lang="en-US" sz="2800" dirty="0">
                <a:solidFill>
                  <a:srgbClr val="231F20"/>
                </a:solidFill>
                <a:latin typeface="Arial"/>
                <a:cs typeface="Arial"/>
              </a:rPr>
              <a:t>metropolitan areas with </a:t>
            </a:r>
            <a:r>
              <a:rPr lang="en-US" sz="2800" dirty="0" smtClean="0">
                <a:solidFill>
                  <a:srgbClr val="231F20"/>
                </a:solidFill>
                <a:latin typeface="Arial"/>
                <a:cs typeface="Arial"/>
              </a:rPr>
              <a:t>high poverty </a:t>
            </a:r>
            <a:r>
              <a:rPr lang="en-US" sz="2800" dirty="0">
                <a:solidFill>
                  <a:srgbClr val="231F20"/>
                </a:solidFill>
                <a:latin typeface="Arial"/>
                <a:cs typeface="Arial"/>
              </a:rPr>
              <a:t>rates, significant numbers of children born to</a:t>
            </a:r>
          </a:p>
          <a:p>
            <a:pPr marL="27720"/>
            <a:r>
              <a:rPr lang="en-US" sz="2800" dirty="0">
                <a:solidFill>
                  <a:srgbClr val="231F20"/>
                </a:solidFill>
                <a:latin typeface="Arial"/>
                <a:cs typeface="Arial"/>
              </a:rPr>
              <a:t>unwed mothers, high infant mortality rates, and substantial amounts of child support </a:t>
            </a:r>
            <a:r>
              <a:rPr lang="en-US" sz="2800" dirty="0" smtClean="0">
                <a:solidFill>
                  <a:srgbClr val="231F20"/>
                </a:solidFill>
                <a:latin typeface="Arial"/>
                <a:cs typeface="Arial"/>
              </a:rPr>
              <a:t>arrears </a:t>
            </a:r>
            <a:r>
              <a:rPr lang="en-US" sz="2800" dirty="0">
                <a:solidFill>
                  <a:srgbClr val="231F20"/>
                </a:solidFill>
                <a:latin typeface="Arial"/>
                <a:cs typeface="Arial"/>
              </a:rPr>
              <a:t>owed. </a:t>
            </a:r>
            <a:endParaRPr lang="en-US" sz="2800" dirty="0" smtClean="0">
              <a:solidFill>
                <a:srgbClr val="231F20"/>
              </a:solidFill>
              <a:latin typeface="Arial"/>
              <a:cs typeface="Arial"/>
            </a:endParaRPr>
          </a:p>
          <a:p>
            <a:pPr marL="27720"/>
            <a:endParaRPr lang="en-US" sz="2800" dirty="0">
              <a:solidFill>
                <a:srgbClr val="231F20"/>
              </a:solidFill>
              <a:latin typeface="Arial"/>
              <a:cs typeface="Arial"/>
            </a:endParaRPr>
          </a:p>
          <a:p>
            <a:pPr marL="27720"/>
            <a:r>
              <a:rPr lang="en-US" sz="2800" dirty="0" smtClean="0">
                <a:solidFill>
                  <a:srgbClr val="231F20"/>
                </a:solidFill>
                <a:latin typeface="Arial"/>
                <a:cs typeface="Arial"/>
              </a:rPr>
              <a:t>OCF partnered with four agencies located throughout Ohio that had </a:t>
            </a:r>
            <a:r>
              <a:rPr lang="en-US" sz="2800" dirty="0">
                <a:solidFill>
                  <a:srgbClr val="231F20"/>
                </a:solidFill>
                <a:latin typeface="Arial"/>
                <a:cs typeface="Arial"/>
              </a:rPr>
              <a:t>experience </a:t>
            </a:r>
            <a:r>
              <a:rPr lang="en-US" sz="2800" dirty="0" smtClean="0">
                <a:solidFill>
                  <a:srgbClr val="231F20"/>
                </a:solidFill>
                <a:latin typeface="Arial"/>
                <a:cs typeface="Arial"/>
              </a:rPr>
              <a:t>serving fathers and demonstrated a </a:t>
            </a:r>
            <a:r>
              <a:rPr lang="en-US" sz="2800" dirty="0">
                <a:solidFill>
                  <a:srgbClr val="231F20"/>
                </a:solidFill>
                <a:latin typeface="Arial"/>
                <a:cs typeface="Arial"/>
              </a:rPr>
              <a:t>commitment </a:t>
            </a:r>
            <a:r>
              <a:rPr lang="en-US" sz="2800" dirty="0" smtClean="0">
                <a:solidFill>
                  <a:srgbClr val="231F20"/>
                </a:solidFill>
                <a:latin typeface="Arial"/>
                <a:cs typeface="Arial"/>
              </a:rPr>
              <a:t>to fathers. The three objective outcomes of the project were:</a:t>
            </a:r>
          </a:p>
          <a:p>
            <a:pPr marL="27720"/>
            <a:endParaRPr lang="en-US" sz="2800" dirty="0" smtClean="0">
              <a:solidFill>
                <a:srgbClr val="231F20"/>
              </a:solidFill>
              <a:latin typeface="Arial"/>
              <a:cs typeface="Arial"/>
            </a:endParaRPr>
          </a:p>
          <a:p>
            <a:pPr marL="1482804" lvl="1" indent="-457200">
              <a:buFont typeface="Wingdings" panose="05000000000000000000" pitchFamily="2" charset="2"/>
              <a:buChar char="v"/>
            </a:pPr>
            <a:r>
              <a:rPr lang="en-US" sz="2800" dirty="0">
                <a:solidFill>
                  <a:srgbClr val="231F20"/>
                </a:solidFill>
                <a:latin typeface="Arial"/>
                <a:cs typeface="Arial"/>
              </a:rPr>
              <a:t>R</a:t>
            </a:r>
            <a:r>
              <a:rPr lang="en-US" sz="2800" dirty="0" smtClean="0">
                <a:solidFill>
                  <a:srgbClr val="231F20"/>
                </a:solidFill>
                <a:latin typeface="Arial"/>
                <a:cs typeface="Arial"/>
              </a:rPr>
              <a:t>esponsible parenting</a:t>
            </a:r>
          </a:p>
          <a:p>
            <a:pPr marL="484920" indent="-457200">
              <a:buFont typeface="Wingdings" panose="05000000000000000000" pitchFamily="2" charset="2"/>
              <a:buChar char="v"/>
            </a:pPr>
            <a:endParaRPr lang="en-US" sz="2800" dirty="0" smtClean="0">
              <a:solidFill>
                <a:srgbClr val="231F20"/>
              </a:solidFill>
              <a:latin typeface="Arial"/>
              <a:cs typeface="Arial"/>
            </a:endParaRPr>
          </a:p>
          <a:p>
            <a:pPr marL="1482804" lvl="1" indent="-457200">
              <a:buFont typeface="Wingdings" panose="05000000000000000000" pitchFamily="2" charset="2"/>
              <a:buChar char="v"/>
            </a:pPr>
            <a:r>
              <a:rPr lang="en-US" sz="2800" dirty="0">
                <a:solidFill>
                  <a:srgbClr val="231F20"/>
                </a:solidFill>
                <a:latin typeface="Arial"/>
                <a:cs typeface="Arial"/>
              </a:rPr>
              <a:t>E</a:t>
            </a:r>
            <a:r>
              <a:rPr lang="en-US" sz="2800" dirty="0" smtClean="0">
                <a:solidFill>
                  <a:srgbClr val="231F20"/>
                </a:solidFill>
                <a:latin typeface="Arial"/>
                <a:cs typeface="Arial"/>
              </a:rPr>
              <a:t>conomic stability</a:t>
            </a:r>
          </a:p>
          <a:p>
            <a:pPr marL="484920" indent="-457200">
              <a:buFont typeface="Wingdings" panose="05000000000000000000" pitchFamily="2" charset="2"/>
              <a:buChar char="v"/>
            </a:pPr>
            <a:endParaRPr lang="en-US" sz="2800" dirty="0" smtClean="0">
              <a:solidFill>
                <a:srgbClr val="231F20"/>
              </a:solidFill>
              <a:latin typeface="Arial"/>
              <a:cs typeface="Arial"/>
            </a:endParaRPr>
          </a:p>
          <a:p>
            <a:pPr marL="1482804" lvl="1" indent="-457200">
              <a:buFont typeface="Wingdings" panose="05000000000000000000" pitchFamily="2" charset="2"/>
              <a:buChar char="v"/>
            </a:pPr>
            <a:r>
              <a:rPr lang="en-US" sz="2800" dirty="0" smtClean="0">
                <a:solidFill>
                  <a:srgbClr val="231F20"/>
                </a:solidFill>
                <a:latin typeface="Arial"/>
                <a:cs typeface="Arial"/>
              </a:rPr>
              <a:t>Healthy relationships</a:t>
            </a:r>
          </a:p>
          <a:p>
            <a:pPr marL="27720"/>
            <a:endParaRPr lang="en-US" sz="2800" dirty="0" smtClean="0">
              <a:solidFill>
                <a:srgbClr val="231F20"/>
              </a:solidFill>
              <a:latin typeface="Arial"/>
              <a:cs typeface="Arial"/>
            </a:endParaRPr>
          </a:p>
          <a:p>
            <a:pPr marL="27720"/>
            <a:r>
              <a:rPr lang="en-US" sz="2800" dirty="0" smtClean="0">
                <a:solidFill>
                  <a:srgbClr val="231F20"/>
                </a:solidFill>
                <a:latin typeface="Arial"/>
                <a:cs typeface="Arial"/>
              </a:rPr>
              <a:t>To achieve these goals, the four fatherhood agencies provided intensive case management, job development, and the provision of evidence-based curriculum about parenting, healthy relationships, financial literacy, and domestic abuse awareness. Each </a:t>
            </a:r>
            <a:r>
              <a:rPr lang="en-US" sz="2800" smtClean="0">
                <a:solidFill>
                  <a:srgbClr val="231F20"/>
                </a:solidFill>
                <a:latin typeface="Arial"/>
                <a:cs typeface="Arial"/>
              </a:rPr>
              <a:t>agency had </a:t>
            </a:r>
            <a:r>
              <a:rPr lang="en-US" sz="2800" dirty="0" smtClean="0">
                <a:solidFill>
                  <a:srgbClr val="231F20"/>
                </a:solidFill>
                <a:latin typeface="Arial"/>
                <a:cs typeface="Arial"/>
              </a:rPr>
              <a:t>a target goal of serving 250 fathers per year over the duration of the five year project.</a:t>
            </a:r>
            <a:endParaRPr lang="en-US" sz="2800" dirty="0">
              <a:solidFill>
                <a:srgbClr val="231F20"/>
              </a:solidFill>
              <a:latin typeface="Arial"/>
              <a:cs typeface="Arial"/>
            </a:endParaRPr>
          </a:p>
          <a:p>
            <a:pPr marL="27720"/>
            <a:endParaRPr lang="en-US" sz="2800" dirty="0">
              <a:solidFill>
                <a:srgbClr val="231F20"/>
              </a:solidFill>
              <a:latin typeface="Arial"/>
              <a:cs typeface="Arial"/>
            </a:endParaRPr>
          </a:p>
        </p:txBody>
      </p:sp>
      <p:sp>
        <p:nvSpPr>
          <p:cNvPr id="19" name="object 19"/>
          <p:cNvSpPr/>
          <p:nvPr/>
        </p:nvSpPr>
        <p:spPr>
          <a:xfrm>
            <a:off x="32227183" y="7010400"/>
            <a:ext cx="620432" cy="20822046"/>
          </a:xfrm>
          <a:custGeom>
            <a:avLst/>
            <a:gdLst/>
            <a:ahLst/>
            <a:cxnLst/>
            <a:rect l="l" t="t" r="r" b="b"/>
            <a:pathLst>
              <a:path h="9561227">
                <a:moveTo>
                  <a:pt x="0" y="0"/>
                </a:moveTo>
                <a:lnTo>
                  <a:pt x="0" y="9561227"/>
                </a:lnTo>
              </a:path>
            </a:pathLst>
          </a:custGeom>
          <a:ln w="19050" cmpd="sng">
            <a:solidFill>
              <a:schemeClr val="tx1">
                <a:lumMod val="50000"/>
                <a:lumOff val="50000"/>
              </a:schemeClr>
            </a:solidFill>
            <a:prstDash val="dot"/>
          </a:ln>
        </p:spPr>
        <p:txBody>
          <a:bodyPr wrap="square" lIns="0" tIns="0" rIns="0" bIns="0" rtlCol="0">
            <a:spAutoFit/>
          </a:bodyPr>
          <a:lstStyle/>
          <a:p>
            <a:endParaRPr sz="8000"/>
          </a:p>
        </p:txBody>
      </p:sp>
      <p:sp>
        <p:nvSpPr>
          <p:cNvPr id="23" name="object 23"/>
          <p:cNvSpPr txBox="1"/>
          <p:nvPr/>
        </p:nvSpPr>
        <p:spPr>
          <a:xfrm>
            <a:off x="11960211" y="6766261"/>
            <a:ext cx="9597716" cy="4698722"/>
          </a:xfrm>
          <a:prstGeom prst="rect">
            <a:avLst/>
          </a:prstGeom>
        </p:spPr>
        <p:txBody>
          <a:bodyPr vert="horz" wrap="square" lIns="0" tIns="0" rIns="0" bIns="0" rtlCol="0">
            <a:spAutoFit/>
          </a:bodyPr>
          <a:lstStyle/>
          <a:p>
            <a:pPr marL="27720"/>
            <a:r>
              <a:rPr b="1" spc="-10" dirty="0" smtClean="0">
                <a:latin typeface="Arial"/>
                <a:cs typeface="Arial"/>
              </a:rPr>
              <a:t>M</a:t>
            </a:r>
            <a:r>
              <a:rPr b="1" spc="-32" dirty="0" smtClean="0">
                <a:latin typeface="Arial"/>
                <a:cs typeface="Arial"/>
              </a:rPr>
              <a:t>E</a:t>
            </a:r>
            <a:r>
              <a:rPr b="1" spc="-54" dirty="0" smtClean="0">
                <a:latin typeface="Arial"/>
                <a:cs typeface="Arial"/>
              </a:rPr>
              <a:t>T</a:t>
            </a:r>
            <a:r>
              <a:rPr b="1" spc="-32" dirty="0" smtClean="0">
                <a:latin typeface="Arial"/>
                <a:cs typeface="Arial"/>
              </a:rPr>
              <a:t>H</a:t>
            </a:r>
            <a:r>
              <a:rPr b="1" spc="-22" dirty="0" smtClean="0">
                <a:latin typeface="Arial"/>
                <a:cs typeface="Arial"/>
              </a:rPr>
              <a:t>O</a:t>
            </a:r>
            <a:r>
              <a:rPr b="1" spc="-54" dirty="0" smtClean="0">
                <a:latin typeface="Arial"/>
                <a:cs typeface="Arial"/>
              </a:rPr>
              <a:t>DS</a:t>
            </a:r>
            <a:r>
              <a:rPr lang="en-US" b="1" spc="-54" dirty="0" smtClean="0">
                <a:latin typeface="Arial"/>
                <a:cs typeface="Arial"/>
              </a:rPr>
              <a:t> &amp; RECRUITMENT</a:t>
            </a:r>
            <a:endParaRPr dirty="0">
              <a:latin typeface="Arial"/>
              <a:cs typeface="Arial"/>
            </a:endParaRPr>
          </a:p>
          <a:p>
            <a:pPr>
              <a:lnSpc>
                <a:spcPts val="2838"/>
              </a:lnSpc>
              <a:spcBef>
                <a:spcPts val="46"/>
              </a:spcBef>
            </a:pPr>
            <a:endParaRPr sz="2800" dirty="0">
              <a:latin typeface="Antique Olive" pitchFamily="34" charset="0"/>
              <a:cs typeface="Arial"/>
            </a:endParaRPr>
          </a:p>
          <a:p>
            <a:pPr marL="27720"/>
            <a:r>
              <a:rPr lang="en-US" sz="2800" spc="-218" dirty="0" smtClean="0">
                <a:latin typeface="Arial" panose="020B0604020202020204" pitchFamily="34" charset="0"/>
                <a:cs typeface="Arial" panose="020B0604020202020204" pitchFamily="34" charset="0"/>
              </a:rPr>
              <a:t>Evaluators used pre &amp; post surveys, in-person site visits, and conference calls to collect data on father experiences and to track outcomes.</a:t>
            </a:r>
          </a:p>
          <a:p>
            <a:pPr marL="27720"/>
            <a:endParaRPr lang="en-US" sz="2800" spc="-218" dirty="0">
              <a:latin typeface="Arial" panose="020B0604020202020204" pitchFamily="34" charset="0"/>
              <a:cs typeface="Arial" panose="020B0604020202020204" pitchFamily="34" charset="0"/>
            </a:endParaRPr>
          </a:p>
          <a:p>
            <a:pPr marL="27720"/>
            <a:r>
              <a:rPr lang="en-US" sz="2800" spc="-218" dirty="0" smtClean="0">
                <a:latin typeface="Arial" panose="020B0604020202020204" pitchFamily="34" charset="0"/>
                <a:cs typeface="Arial" panose="020B0604020202020204" pitchFamily="34" charset="0"/>
              </a:rPr>
              <a:t>Fathers eligible to receive NBNF programming had be within the following criteria:</a:t>
            </a:r>
            <a:endParaRPr lang="en-US" sz="1800" dirty="0">
              <a:latin typeface="Arial" panose="020B0604020202020204" pitchFamily="34" charset="0"/>
              <a:cs typeface="Arial" panose="020B0604020202020204" pitchFamily="34" charset="0"/>
            </a:endParaRPr>
          </a:p>
          <a:p>
            <a:pPr marL="27720"/>
            <a:endParaRPr lang="en-US" sz="1800" dirty="0">
              <a:latin typeface="Arial" panose="020B0604020202020204" pitchFamily="34" charset="0"/>
              <a:cs typeface="Arial" panose="020B0604020202020204" pitchFamily="34" charset="0"/>
            </a:endParaRPr>
          </a:p>
          <a:p>
            <a:pPr marL="484920" indent="-457200">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New and expectant fathers</a:t>
            </a:r>
          </a:p>
          <a:p>
            <a:pPr marL="484920" indent="-457200">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Adult fathers with at least one child age one or younger</a:t>
            </a:r>
          </a:p>
          <a:p>
            <a:pPr marL="484920" indent="-457200">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Young fathers aged 16-25 regardless of age of children</a:t>
            </a:r>
          </a:p>
        </p:txBody>
      </p:sp>
      <p:sp>
        <p:nvSpPr>
          <p:cNvPr id="28" name="object 28"/>
          <p:cNvSpPr txBox="1"/>
          <p:nvPr/>
        </p:nvSpPr>
        <p:spPr>
          <a:xfrm>
            <a:off x="32565244" y="11869519"/>
            <a:ext cx="9654913" cy="13542169"/>
          </a:xfrm>
          <a:prstGeom prst="rect">
            <a:avLst/>
          </a:prstGeom>
        </p:spPr>
        <p:txBody>
          <a:bodyPr vert="horz" wrap="square" lIns="0" tIns="0" rIns="0" bIns="0" rtlCol="0">
            <a:spAutoFit/>
          </a:bodyPr>
          <a:lstStyle/>
          <a:p>
            <a:pPr marL="27720"/>
            <a:r>
              <a:rPr b="1" spc="-76" dirty="0" smtClean="0">
                <a:solidFill>
                  <a:srgbClr val="231F20"/>
                </a:solidFill>
                <a:latin typeface="Arial"/>
                <a:cs typeface="Arial"/>
              </a:rPr>
              <a:t>C</a:t>
            </a:r>
            <a:r>
              <a:rPr b="1" spc="-22" dirty="0" smtClean="0">
                <a:solidFill>
                  <a:srgbClr val="231F20"/>
                </a:solidFill>
                <a:latin typeface="Arial"/>
                <a:cs typeface="Arial"/>
              </a:rPr>
              <a:t>O</a:t>
            </a:r>
            <a:r>
              <a:rPr b="1" spc="-44" dirty="0" smtClean="0">
                <a:solidFill>
                  <a:srgbClr val="231F20"/>
                </a:solidFill>
                <a:latin typeface="Arial"/>
                <a:cs typeface="Arial"/>
              </a:rPr>
              <a:t>N</a:t>
            </a:r>
            <a:r>
              <a:rPr b="1" spc="-76" dirty="0" smtClean="0">
                <a:solidFill>
                  <a:srgbClr val="231F20"/>
                </a:solidFill>
                <a:latin typeface="Arial"/>
                <a:cs typeface="Arial"/>
              </a:rPr>
              <a:t>C</a:t>
            </a:r>
            <a:r>
              <a:rPr b="1" spc="-98" dirty="0" smtClean="0">
                <a:solidFill>
                  <a:srgbClr val="231F20"/>
                </a:solidFill>
                <a:latin typeface="Arial"/>
                <a:cs typeface="Arial"/>
              </a:rPr>
              <a:t>L</a:t>
            </a:r>
            <a:r>
              <a:rPr b="1" spc="-66" dirty="0" smtClean="0">
                <a:solidFill>
                  <a:srgbClr val="231F20"/>
                </a:solidFill>
                <a:latin typeface="Arial"/>
                <a:cs typeface="Arial"/>
              </a:rPr>
              <a:t>U</a:t>
            </a:r>
            <a:r>
              <a:rPr b="1" spc="-32" dirty="0" smtClean="0">
                <a:solidFill>
                  <a:srgbClr val="231F20"/>
                </a:solidFill>
                <a:latin typeface="Arial"/>
                <a:cs typeface="Arial"/>
              </a:rPr>
              <a:t>S</a:t>
            </a:r>
            <a:r>
              <a:rPr b="1" spc="-10" dirty="0" smtClean="0">
                <a:solidFill>
                  <a:srgbClr val="231F20"/>
                </a:solidFill>
                <a:latin typeface="Arial"/>
                <a:cs typeface="Arial"/>
              </a:rPr>
              <a:t>I</a:t>
            </a:r>
            <a:r>
              <a:rPr b="1" spc="-22" dirty="0" smtClean="0">
                <a:solidFill>
                  <a:srgbClr val="231F20"/>
                </a:solidFill>
                <a:latin typeface="Arial"/>
                <a:cs typeface="Arial"/>
              </a:rPr>
              <a:t>O</a:t>
            </a:r>
            <a:r>
              <a:rPr b="1" spc="-44" dirty="0" smtClean="0">
                <a:solidFill>
                  <a:srgbClr val="231F20"/>
                </a:solidFill>
                <a:latin typeface="Arial"/>
                <a:cs typeface="Arial"/>
              </a:rPr>
              <a:t>N</a:t>
            </a:r>
            <a:r>
              <a:rPr lang="en-US" b="1" spc="-44" dirty="0" smtClean="0">
                <a:solidFill>
                  <a:srgbClr val="231F20"/>
                </a:solidFill>
                <a:latin typeface="Arial"/>
                <a:cs typeface="Arial"/>
              </a:rPr>
              <a:t>S</a:t>
            </a:r>
          </a:p>
          <a:p>
            <a:pPr marL="27720"/>
            <a:endParaRPr lang="en-US" sz="2800" b="1" spc="-44" dirty="0" smtClean="0">
              <a:solidFill>
                <a:srgbClr val="231F20"/>
              </a:solidFill>
              <a:latin typeface="Arial"/>
              <a:cs typeface="Arial"/>
            </a:endParaRPr>
          </a:p>
          <a:p>
            <a:pPr marL="27720"/>
            <a:r>
              <a:rPr lang="en-US" sz="2800" spc="-44" dirty="0" smtClean="0">
                <a:solidFill>
                  <a:srgbClr val="231F20"/>
                </a:solidFill>
                <a:latin typeface="Arial"/>
                <a:cs typeface="Arial"/>
              </a:rPr>
              <a:t>Overall, the pre &amp; post </a:t>
            </a:r>
            <a:r>
              <a:rPr lang="en-US" sz="2800" spc="-44" dirty="0">
                <a:solidFill>
                  <a:srgbClr val="231F20"/>
                </a:solidFill>
                <a:latin typeface="Arial"/>
                <a:cs typeface="Arial"/>
              </a:rPr>
              <a:t>data coupled with qualitative information indicates that participating fathers were positively </a:t>
            </a:r>
            <a:r>
              <a:rPr lang="en-US" sz="2800" spc="-44" dirty="0" smtClean="0">
                <a:solidFill>
                  <a:srgbClr val="231F20"/>
                </a:solidFill>
                <a:latin typeface="Arial"/>
                <a:cs typeface="Arial"/>
              </a:rPr>
              <a:t>impacted by programming. </a:t>
            </a:r>
            <a:r>
              <a:rPr lang="en-US" sz="2800" spc="-44" dirty="0">
                <a:solidFill>
                  <a:srgbClr val="231F20"/>
                </a:solidFill>
                <a:latin typeface="Arial"/>
                <a:cs typeface="Arial"/>
              </a:rPr>
              <a:t>According to the survey data, the participants that did complete the programming demonstrated that they learned skills that could make them better fathers, co-parents and providers. Fathers expressed appreciation for improvements in their lives because of the programming, support and services</a:t>
            </a:r>
            <a:r>
              <a:rPr lang="en-US" sz="2800" spc="-44" dirty="0" smtClean="0">
                <a:solidFill>
                  <a:srgbClr val="231F20"/>
                </a:solidFill>
                <a:latin typeface="Arial"/>
                <a:cs typeface="Arial"/>
              </a:rPr>
              <a:t>.</a:t>
            </a:r>
          </a:p>
          <a:p>
            <a:pPr marL="27720"/>
            <a:r>
              <a:rPr lang="en-US" sz="2800" spc="-44" dirty="0" smtClean="0">
                <a:solidFill>
                  <a:srgbClr val="231F20"/>
                </a:solidFill>
                <a:latin typeface="Arial"/>
                <a:cs typeface="Arial"/>
              </a:rPr>
              <a:t> </a:t>
            </a:r>
            <a:endParaRPr lang="en-US" sz="2800" spc="-44" dirty="0">
              <a:solidFill>
                <a:srgbClr val="231F20"/>
              </a:solidFill>
              <a:latin typeface="Arial"/>
              <a:cs typeface="Arial"/>
            </a:endParaRPr>
          </a:p>
          <a:p>
            <a:pPr marL="27720"/>
            <a:r>
              <a:rPr lang="en-US" sz="2800" spc="-44" dirty="0" smtClean="0">
                <a:solidFill>
                  <a:srgbClr val="231F20"/>
                </a:solidFill>
                <a:latin typeface="Arial"/>
                <a:cs typeface="Arial"/>
              </a:rPr>
              <a:t>Furthermore, the </a:t>
            </a:r>
            <a:r>
              <a:rPr lang="en-US" sz="2800" spc="-44" dirty="0">
                <a:solidFill>
                  <a:srgbClr val="231F20"/>
                </a:solidFill>
                <a:latin typeface="Arial"/>
                <a:cs typeface="Arial"/>
              </a:rPr>
              <a:t>fathers themselves were generally positive and reported that the programming provided them many benefits. They </a:t>
            </a:r>
            <a:r>
              <a:rPr lang="en-US" sz="2800" spc="-44" dirty="0" smtClean="0">
                <a:solidFill>
                  <a:srgbClr val="231F20"/>
                </a:solidFill>
                <a:latin typeface="Arial"/>
                <a:cs typeface="Arial"/>
              </a:rPr>
              <a:t>appreciated </a:t>
            </a:r>
            <a:r>
              <a:rPr lang="en-US" sz="2800" spc="-44" dirty="0">
                <a:solidFill>
                  <a:srgbClr val="231F20"/>
                </a:solidFill>
                <a:latin typeface="Arial"/>
                <a:cs typeface="Arial"/>
              </a:rPr>
              <a:t>how helpful the staff </a:t>
            </a:r>
            <a:r>
              <a:rPr lang="en-US" sz="2800" spc="-44" dirty="0" smtClean="0">
                <a:solidFill>
                  <a:srgbClr val="231F20"/>
                </a:solidFill>
                <a:latin typeface="Arial"/>
                <a:cs typeface="Arial"/>
              </a:rPr>
              <a:t>was and </a:t>
            </a:r>
            <a:r>
              <a:rPr lang="en-US" sz="2800" spc="-44" dirty="0">
                <a:solidFill>
                  <a:srgbClr val="231F20"/>
                </a:solidFill>
                <a:latin typeface="Arial"/>
                <a:cs typeface="Arial"/>
              </a:rPr>
              <a:t>were grateful for the assistance they received even after completing programming. </a:t>
            </a:r>
            <a:endParaRPr lang="en-US" sz="2800" spc="-44" dirty="0" smtClean="0">
              <a:solidFill>
                <a:srgbClr val="231F20"/>
              </a:solidFill>
              <a:latin typeface="Arial"/>
              <a:cs typeface="Arial"/>
            </a:endParaRPr>
          </a:p>
          <a:p>
            <a:pPr marL="27720"/>
            <a:endParaRPr lang="en-US" sz="2000" spc="-44" dirty="0">
              <a:solidFill>
                <a:srgbClr val="231F20"/>
              </a:solidFill>
              <a:latin typeface="Arial"/>
              <a:cs typeface="Arial"/>
            </a:endParaRPr>
          </a:p>
          <a:p>
            <a:pPr marL="27720"/>
            <a:r>
              <a:rPr lang="en-US" sz="2800" spc="-44" dirty="0" smtClean="0">
                <a:solidFill>
                  <a:srgbClr val="231F20"/>
                </a:solidFill>
                <a:latin typeface="Arial"/>
                <a:cs typeface="Arial"/>
              </a:rPr>
              <a:t>However, recruitment and retention were challenges that each agency struggled to address. The fatherhood agencies were unable to recruit and retain enough fathers to meet their 250 fathers served per year goal. Agencies used multiple strategies to recruit and retain fathers for programming, yet the extensive hours required and restrictive program eligibility requirements by the funder made adequate recruitment and retention nearly impossible.</a:t>
            </a:r>
          </a:p>
          <a:p>
            <a:pPr marL="27720"/>
            <a:endParaRPr lang="en-US" sz="2000" spc="-44" dirty="0">
              <a:solidFill>
                <a:srgbClr val="231F20"/>
              </a:solidFill>
              <a:latin typeface="Arial"/>
              <a:cs typeface="Arial"/>
            </a:endParaRPr>
          </a:p>
          <a:p>
            <a:pPr marL="27720"/>
            <a:r>
              <a:rPr lang="en-US" sz="2800" spc="-44" dirty="0" smtClean="0">
                <a:solidFill>
                  <a:srgbClr val="231F20"/>
                </a:solidFill>
                <a:latin typeface="Arial"/>
                <a:cs typeface="Arial"/>
              </a:rPr>
              <a:t>Future </a:t>
            </a:r>
            <a:r>
              <a:rPr lang="en-US" sz="2800" spc="-44" dirty="0">
                <a:solidFill>
                  <a:srgbClr val="231F20"/>
                </a:solidFill>
                <a:latin typeface="Arial"/>
                <a:cs typeface="Arial"/>
              </a:rPr>
              <a:t>programming plans for new and young fathers need to evaluate the full lives and needs of this population and consider their stage in life, the multiple demands on their time and their priorities to design programming that they can and will finish. </a:t>
            </a:r>
          </a:p>
        </p:txBody>
      </p:sp>
      <p:sp>
        <p:nvSpPr>
          <p:cNvPr id="29" name="object 29"/>
          <p:cNvSpPr txBox="1"/>
          <p:nvPr/>
        </p:nvSpPr>
        <p:spPr>
          <a:xfrm>
            <a:off x="32656805" y="25303657"/>
            <a:ext cx="4158020" cy="430887"/>
          </a:xfrm>
          <a:prstGeom prst="rect">
            <a:avLst/>
          </a:prstGeom>
        </p:spPr>
        <p:txBody>
          <a:bodyPr vert="horz" wrap="square" lIns="0" tIns="0" rIns="0" bIns="0" rtlCol="0">
            <a:spAutoFit/>
          </a:bodyPr>
          <a:lstStyle/>
          <a:p>
            <a:pPr marL="27720"/>
            <a:r>
              <a:rPr lang="en-US" sz="2800" b="1" spc="10" dirty="0" smtClean="0">
                <a:solidFill>
                  <a:srgbClr val="231F20"/>
                </a:solidFill>
                <a:latin typeface="Arial"/>
                <a:cs typeface="Arial"/>
              </a:rPr>
              <a:t>REFERENCES</a:t>
            </a:r>
            <a:endParaRPr sz="2800" dirty="0">
              <a:latin typeface="Arial"/>
              <a:cs typeface="Arial"/>
            </a:endParaRPr>
          </a:p>
        </p:txBody>
      </p:sp>
      <p:sp>
        <p:nvSpPr>
          <p:cNvPr id="30" name="object 30"/>
          <p:cNvSpPr txBox="1"/>
          <p:nvPr/>
        </p:nvSpPr>
        <p:spPr>
          <a:xfrm>
            <a:off x="32657143" y="25770394"/>
            <a:ext cx="9756063" cy="1154034"/>
          </a:xfrm>
          <a:prstGeom prst="rect">
            <a:avLst/>
          </a:prstGeom>
        </p:spPr>
        <p:txBody>
          <a:bodyPr vert="horz" wrap="square" lIns="0" tIns="0" rIns="0" bIns="0" rtlCol="0">
            <a:spAutoFit/>
          </a:bodyPr>
          <a:lstStyle/>
          <a:p>
            <a:pPr marL="26332" marR="339558" algn="just">
              <a:lnSpc>
                <a:spcPct val="101800"/>
              </a:lnSpc>
              <a:buClr>
                <a:srgbClr val="231F20"/>
              </a:buClr>
              <a:tabLst>
                <a:tab pos="370048" algn="l"/>
              </a:tabLst>
            </a:pPr>
            <a:r>
              <a:rPr lang="en-US" sz="2000" spc="-32" dirty="0" smtClean="0">
                <a:solidFill>
                  <a:srgbClr val="231F20"/>
                </a:solidFill>
                <a:latin typeface="Arial"/>
                <a:cs typeface="Arial"/>
              </a:rPr>
              <a:t>1	</a:t>
            </a:r>
            <a:r>
              <a:rPr lang="en-US" sz="2000" spc="-54" dirty="0" smtClean="0">
                <a:solidFill>
                  <a:srgbClr val="231F20"/>
                </a:solidFill>
                <a:latin typeface="Arial"/>
                <a:cs typeface="Arial"/>
              </a:rPr>
              <a:t>Mary </a:t>
            </a:r>
            <a:r>
              <a:rPr lang="en-US" sz="2000" spc="-54" dirty="0">
                <a:solidFill>
                  <a:srgbClr val="231F20"/>
                </a:solidFill>
                <a:latin typeface="Arial"/>
                <a:cs typeface="Arial"/>
              </a:rPr>
              <a:t>Jo </a:t>
            </a:r>
            <a:r>
              <a:rPr lang="en-US" sz="2000" spc="-54" dirty="0" err="1">
                <a:solidFill>
                  <a:srgbClr val="231F20"/>
                </a:solidFill>
                <a:latin typeface="Arial"/>
                <a:cs typeface="Arial"/>
              </a:rPr>
              <a:t>Stahlschmidt</a:t>
            </a:r>
            <a:r>
              <a:rPr lang="en-US" sz="2000" spc="-54" dirty="0">
                <a:solidFill>
                  <a:srgbClr val="231F20"/>
                </a:solidFill>
                <a:latin typeface="Arial"/>
                <a:cs typeface="Arial"/>
              </a:rPr>
              <a:t>, et al, “Recruiting Father to Parenting Program: Advice from </a:t>
            </a:r>
            <a:r>
              <a:rPr lang="en-US" sz="2000" spc="-54" dirty="0" smtClean="0">
                <a:solidFill>
                  <a:srgbClr val="231F20"/>
                </a:solidFill>
                <a:latin typeface="Arial"/>
                <a:cs typeface="Arial"/>
              </a:rPr>
              <a:t>	Dads </a:t>
            </a:r>
            <a:r>
              <a:rPr lang="en-US" sz="2000" spc="-54" dirty="0">
                <a:solidFill>
                  <a:srgbClr val="231F20"/>
                </a:solidFill>
                <a:latin typeface="Arial"/>
                <a:cs typeface="Arial"/>
              </a:rPr>
              <a:t>and Fatherhood </a:t>
            </a:r>
            <a:r>
              <a:rPr lang="en-US" sz="2000" spc="-54" dirty="0" smtClean="0">
                <a:solidFill>
                  <a:srgbClr val="231F20"/>
                </a:solidFill>
                <a:latin typeface="Arial"/>
                <a:cs typeface="Arial"/>
              </a:rPr>
              <a:t>Program Providers</a:t>
            </a:r>
            <a:r>
              <a:rPr lang="en-US" sz="2000" spc="-54" dirty="0">
                <a:solidFill>
                  <a:srgbClr val="231F20"/>
                </a:solidFill>
                <a:latin typeface="Arial"/>
                <a:cs typeface="Arial"/>
              </a:rPr>
              <a:t>,” </a:t>
            </a:r>
            <a:r>
              <a:rPr lang="en-US" sz="2000" i="1" spc="-54" dirty="0">
                <a:solidFill>
                  <a:srgbClr val="231F20"/>
                </a:solidFill>
                <a:latin typeface="Arial"/>
                <a:cs typeface="Arial"/>
              </a:rPr>
              <a:t>Child Youth Services Review</a:t>
            </a:r>
            <a:r>
              <a:rPr lang="en-US" sz="2000" spc="-54" dirty="0">
                <a:solidFill>
                  <a:srgbClr val="231F20"/>
                </a:solidFill>
                <a:latin typeface="Arial"/>
                <a:cs typeface="Arial"/>
              </a:rPr>
              <a:t>, 35, no. 10 </a:t>
            </a:r>
            <a:r>
              <a:rPr lang="en-US" sz="2000" spc="-54" dirty="0" smtClean="0">
                <a:solidFill>
                  <a:srgbClr val="231F20"/>
                </a:solidFill>
                <a:latin typeface="Arial"/>
                <a:cs typeface="Arial"/>
              </a:rPr>
              <a:t>	(2013</a:t>
            </a:r>
            <a:r>
              <a:rPr lang="en-US" sz="2000" spc="-54" dirty="0">
                <a:solidFill>
                  <a:srgbClr val="231F20"/>
                </a:solidFill>
                <a:latin typeface="Arial"/>
                <a:cs typeface="Arial"/>
              </a:rPr>
              <a:t>): 1734-1741. doi:10.1016/j.childyouth.2013.07.004</a:t>
            </a:r>
            <a:r>
              <a:rPr lang="en-US" sz="2000" spc="-54" dirty="0" smtClean="0">
                <a:solidFill>
                  <a:srgbClr val="231F20"/>
                </a:solidFill>
                <a:latin typeface="Arial"/>
                <a:cs typeface="Arial"/>
              </a:rPr>
              <a:t>.</a:t>
            </a:r>
          </a:p>
          <a:p>
            <a:pPr marL="370048" marR="72070" indent="-343716">
              <a:lnSpc>
                <a:spcPct val="101800"/>
              </a:lnSpc>
              <a:buClr>
                <a:srgbClr val="231F20"/>
              </a:buClr>
              <a:buFont typeface="Arial"/>
              <a:buAutoNum type="arabicPlain"/>
              <a:tabLst>
                <a:tab pos="370048" algn="l"/>
              </a:tabLst>
            </a:pPr>
            <a:endParaRPr sz="1400" dirty="0" smtClean="0"/>
          </a:p>
        </p:txBody>
      </p:sp>
      <p:sp>
        <p:nvSpPr>
          <p:cNvPr id="31" name="object 31"/>
          <p:cNvSpPr txBox="1"/>
          <p:nvPr/>
        </p:nvSpPr>
        <p:spPr>
          <a:xfrm>
            <a:off x="32702450" y="26976664"/>
            <a:ext cx="9779920" cy="1750736"/>
          </a:xfrm>
          <a:prstGeom prst="rect">
            <a:avLst/>
          </a:prstGeom>
        </p:spPr>
        <p:txBody>
          <a:bodyPr vert="horz" wrap="square" lIns="0" tIns="0" rIns="0" bIns="0" rtlCol="0">
            <a:spAutoFit/>
          </a:bodyPr>
          <a:lstStyle/>
          <a:p>
            <a:pPr marL="27720"/>
            <a:r>
              <a:rPr sz="2800" b="1" spc="-76" dirty="0">
                <a:solidFill>
                  <a:srgbClr val="231F20"/>
                </a:solidFill>
                <a:latin typeface="Arial"/>
                <a:cs typeface="Arial"/>
              </a:rPr>
              <a:t>A</a:t>
            </a:r>
            <a:r>
              <a:rPr sz="2800" b="1" spc="-22" dirty="0">
                <a:solidFill>
                  <a:srgbClr val="231F20"/>
                </a:solidFill>
                <a:latin typeface="Arial"/>
                <a:cs typeface="Arial"/>
              </a:rPr>
              <a:t>C</a:t>
            </a:r>
            <a:r>
              <a:rPr sz="2800" b="1" spc="22" dirty="0">
                <a:solidFill>
                  <a:srgbClr val="231F20"/>
                </a:solidFill>
                <a:latin typeface="Arial"/>
                <a:cs typeface="Arial"/>
              </a:rPr>
              <a:t>K</a:t>
            </a:r>
            <a:r>
              <a:rPr sz="2800" b="1" spc="10" dirty="0">
                <a:solidFill>
                  <a:srgbClr val="231F20"/>
                </a:solidFill>
                <a:latin typeface="Arial"/>
                <a:cs typeface="Arial"/>
              </a:rPr>
              <a:t>N</a:t>
            </a:r>
            <a:r>
              <a:rPr sz="2800" b="1" spc="-10" dirty="0">
                <a:solidFill>
                  <a:srgbClr val="231F20"/>
                </a:solidFill>
                <a:latin typeface="Arial"/>
                <a:cs typeface="Arial"/>
              </a:rPr>
              <a:t>O</a:t>
            </a:r>
            <a:r>
              <a:rPr sz="2800" b="1" spc="32" dirty="0">
                <a:solidFill>
                  <a:srgbClr val="231F20"/>
                </a:solidFill>
                <a:latin typeface="Arial"/>
                <a:cs typeface="Arial"/>
              </a:rPr>
              <a:t>W</a:t>
            </a:r>
            <a:r>
              <a:rPr sz="2800" b="1" spc="-10" dirty="0">
                <a:solidFill>
                  <a:srgbClr val="231F20"/>
                </a:solidFill>
                <a:latin typeface="Arial"/>
                <a:cs typeface="Arial"/>
              </a:rPr>
              <a:t>L</a:t>
            </a:r>
            <a:r>
              <a:rPr sz="2800" b="1" spc="10" dirty="0">
                <a:solidFill>
                  <a:srgbClr val="231F20"/>
                </a:solidFill>
                <a:latin typeface="Arial"/>
                <a:cs typeface="Arial"/>
              </a:rPr>
              <a:t>E</a:t>
            </a:r>
            <a:r>
              <a:rPr sz="2800" b="1" spc="-10" dirty="0">
                <a:solidFill>
                  <a:srgbClr val="231F20"/>
                </a:solidFill>
                <a:latin typeface="Arial"/>
                <a:cs typeface="Arial"/>
              </a:rPr>
              <a:t>D</a:t>
            </a:r>
            <a:r>
              <a:rPr sz="2800" b="1" spc="22" dirty="0">
                <a:solidFill>
                  <a:srgbClr val="231F20"/>
                </a:solidFill>
                <a:latin typeface="Arial"/>
                <a:cs typeface="Arial"/>
              </a:rPr>
              <a:t>GE</a:t>
            </a:r>
            <a:r>
              <a:rPr sz="2800" b="1" spc="32" dirty="0">
                <a:solidFill>
                  <a:srgbClr val="231F20"/>
                </a:solidFill>
                <a:latin typeface="Arial"/>
                <a:cs typeface="Arial"/>
              </a:rPr>
              <a:t>M</a:t>
            </a:r>
            <a:r>
              <a:rPr sz="2800" b="1" spc="10" dirty="0">
                <a:solidFill>
                  <a:srgbClr val="231F20"/>
                </a:solidFill>
                <a:latin typeface="Arial"/>
                <a:cs typeface="Arial"/>
              </a:rPr>
              <a:t>E</a:t>
            </a:r>
            <a:r>
              <a:rPr sz="2800" b="1" spc="-10" dirty="0">
                <a:solidFill>
                  <a:srgbClr val="231F20"/>
                </a:solidFill>
                <a:latin typeface="Arial"/>
                <a:cs typeface="Arial"/>
              </a:rPr>
              <a:t>N</a:t>
            </a:r>
            <a:r>
              <a:rPr sz="2800" b="1" dirty="0">
                <a:solidFill>
                  <a:srgbClr val="231F20"/>
                </a:solidFill>
                <a:latin typeface="Arial"/>
                <a:cs typeface="Arial"/>
              </a:rPr>
              <a:t>T</a:t>
            </a:r>
            <a:r>
              <a:rPr sz="2800" b="1" spc="32" dirty="0">
                <a:solidFill>
                  <a:srgbClr val="231F20"/>
                </a:solidFill>
                <a:latin typeface="Arial"/>
                <a:cs typeface="Arial"/>
              </a:rPr>
              <a:t>S</a:t>
            </a:r>
            <a:endParaRPr sz="2800" dirty="0">
              <a:latin typeface="Arial"/>
              <a:cs typeface="Arial"/>
            </a:endParaRPr>
          </a:p>
          <a:p>
            <a:pPr marL="27720" marR="13860">
              <a:lnSpc>
                <a:spcPct val="101800"/>
              </a:lnSpc>
              <a:spcBef>
                <a:spcPts val="458"/>
              </a:spcBef>
            </a:pPr>
            <a:r>
              <a:rPr lang="en-US" sz="2000" i="1" dirty="0" smtClean="0">
                <a:solidFill>
                  <a:srgbClr val="231F20"/>
                </a:solidFill>
                <a:latin typeface="Arial"/>
                <a:cs typeface="Arial"/>
              </a:rPr>
              <a:t>The Ohio Commission on Fatherhood as well as all NBNF agencies, Action for Children, Passages, Talbert House, and Urban Light Ministries, were instrumental in provided information for this project. I’d also like to acknowledge the support and guidance of Dr. Lesli Johnson and Dr. Solveig Spjeldnes</a:t>
            </a:r>
            <a:r>
              <a:rPr lang="en-US" sz="2000" i="1" dirty="0">
                <a:solidFill>
                  <a:srgbClr val="231F20"/>
                </a:solidFill>
                <a:latin typeface="Arial"/>
                <a:cs typeface="Arial"/>
              </a:rPr>
              <a:t>.</a:t>
            </a:r>
            <a:r>
              <a:rPr lang="en-US" sz="2000" i="1" dirty="0" smtClean="0">
                <a:solidFill>
                  <a:srgbClr val="231F20"/>
                </a:solidFill>
                <a:latin typeface="Arial"/>
                <a:cs typeface="Arial"/>
              </a:rPr>
              <a:t> </a:t>
            </a:r>
            <a:endParaRPr sz="2000" dirty="0">
              <a:latin typeface="Arial"/>
              <a:cs typeface="Arial"/>
            </a:endParaRPr>
          </a:p>
        </p:txBody>
      </p:sp>
      <p:sp>
        <p:nvSpPr>
          <p:cNvPr id="46" name="object 32"/>
          <p:cNvSpPr/>
          <p:nvPr/>
        </p:nvSpPr>
        <p:spPr>
          <a:xfrm>
            <a:off x="762000" y="744591"/>
            <a:ext cx="42426785" cy="31248977"/>
          </a:xfrm>
          <a:custGeom>
            <a:avLst/>
            <a:gdLst/>
            <a:ahLst/>
            <a:cxnLst/>
            <a:rect l="l" t="t" r="r" b="b"/>
            <a:pathLst>
              <a:path w="19359504" h="14333479">
                <a:moveTo>
                  <a:pt x="0" y="14333479"/>
                </a:moveTo>
                <a:lnTo>
                  <a:pt x="19359504" y="14333479"/>
                </a:lnTo>
                <a:lnTo>
                  <a:pt x="19359504" y="0"/>
                </a:lnTo>
                <a:lnTo>
                  <a:pt x="0" y="0"/>
                </a:lnTo>
                <a:lnTo>
                  <a:pt x="0" y="14333479"/>
                </a:lnTo>
                <a:close/>
              </a:path>
            </a:pathLst>
          </a:custGeom>
          <a:ln w="177800">
            <a:solidFill>
              <a:schemeClr val="tx2">
                <a:lumMod val="60000"/>
                <a:lumOff val="40000"/>
              </a:schemeClr>
            </a:solidFill>
            <a:miter lim="800000"/>
          </a:ln>
        </p:spPr>
        <p:txBody>
          <a:bodyPr wrap="square" lIns="0" tIns="0" rIns="0" bIns="0" rtlCol="0">
            <a:spAutoFit/>
          </a:bodyPr>
          <a:lstStyle/>
          <a:p>
            <a:endParaRPr sz="8000" dirty="0"/>
          </a:p>
        </p:txBody>
      </p:sp>
      <p:sp>
        <p:nvSpPr>
          <p:cNvPr id="39" name="object 6"/>
          <p:cNvSpPr/>
          <p:nvPr/>
        </p:nvSpPr>
        <p:spPr>
          <a:xfrm>
            <a:off x="808884" y="28972648"/>
            <a:ext cx="42333015" cy="3013208"/>
          </a:xfrm>
          <a:custGeom>
            <a:avLst/>
            <a:gdLst/>
            <a:ahLst/>
            <a:cxnLst/>
            <a:rect l="l" t="t" r="r" b="b"/>
            <a:pathLst>
              <a:path w="19435127" h="1550272">
                <a:moveTo>
                  <a:pt x="0" y="1550272"/>
                </a:moveTo>
                <a:lnTo>
                  <a:pt x="19435127" y="1550272"/>
                </a:lnTo>
                <a:lnTo>
                  <a:pt x="19435127" y="0"/>
                </a:lnTo>
                <a:lnTo>
                  <a:pt x="0" y="0"/>
                </a:lnTo>
                <a:lnTo>
                  <a:pt x="0" y="1550272"/>
                </a:lnTo>
                <a:close/>
              </a:path>
            </a:pathLst>
          </a:custGeom>
          <a:solidFill>
            <a:srgbClr val="414042"/>
          </a:solidFill>
          <a:effectLst/>
        </p:spPr>
        <p:txBody>
          <a:bodyPr wrap="square" lIns="0" tIns="0" rIns="0" bIns="0" rtlCol="0">
            <a:spAutoFit/>
          </a:bodyPr>
          <a:lstStyle/>
          <a:p>
            <a:endParaRPr/>
          </a:p>
        </p:txBody>
      </p:sp>
      <p:pic>
        <p:nvPicPr>
          <p:cNvPr id="6" name="Picture 5" descr="Ohio University logo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1" y="29870400"/>
            <a:ext cx="5086978" cy="1371600"/>
          </a:xfrm>
          <a:prstGeom prst="rect">
            <a:avLst/>
          </a:prstGeom>
        </p:spPr>
      </p:pic>
      <p:sp>
        <p:nvSpPr>
          <p:cNvPr id="12" name="object 12"/>
          <p:cNvSpPr txBox="1"/>
          <p:nvPr/>
        </p:nvSpPr>
        <p:spPr>
          <a:xfrm>
            <a:off x="1572470" y="26988174"/>
            <a:ext cx="9113732" cy="1426673"/>
          </a:xfrm>
          <a:prstGeom prst="rect">
            <a:avLst/>
          </a:prstGeom>
        </p:spPr>
        <p:txBody>
          <a:bodyPr vert="horz" wrap="square" lIns="0" tIns="0" rIns="0" bIns="0" rtlCol="0">
            <a:spAutoFit/>
          </a:bodyPr>
          <a:lstStyle/>
          <a:p>
            <a:pPr marL="27720" marR="13860">
              <a:lnSpc>
                <a:spcPct val="103099"/>
              </a:lnSpc>
            </a:pPr>
            <a:r>
              <a:rPr lang="en-US" sz="1800" i="1" u="sng" spc="22" dirty="0" smtClean="0">
                <a:solidFill>
                  <a:srgbClr val="717272"/>
                </a:solidFill>
                <a:latin typeface="Arial"/>
                <a:cs typeface="Arial"/>
              </a:rPr>
              <a:t>Agencies and their respective counties:</a:t>
            </a:r>
          </a:p>
          <a:p>
            <a:pPr marL="27720" marR="13860">
              <a:lnSpc>
                <a:spcPct val="103099"/>
              </a:lnSpc>
            </a:pPr>
            <a:r>
              <a:rPr lang="en-US" sz="1800" i="1" spc="22" dirty="0" smtClean="0">
                <a:solidFill>
                  <a:srgbClr val="717272"/>
                </a:solidFill>
                <a:latin typeface="Arial"/>
                <a:cs typeface="Arial"/>
              </a:rPr>
              <a:t>Urban Light Ministries serves Clark and Montgomery Counties</a:t>
            </a:r>
          </a:p>
          <a:p>
            <a:pPr marL="27720" marR="13860">
              <a:lnSpc>
                <a:spcPct val="103099"/>
              </a:lnSpc>
            </a:pPr>
            <a:r>
              <a:rPr lang="en-US" sz="1800" i="1" spc="22" dirty="0" smtClean="0">
                <a:solidFill>
                  <a:srgbClr val="717272"/>
                </a:solidFill>
                <a:latin typeface="Arial"/>
                <a:cs typeface="Arial"/>
              </a:rPr>
              <a:t>Action for Children serves Franklin County</a:t>
            </a:r>
          </a:p>
          <a:p>
            <a:pPr marL="27720" marR="13860">
              <a:lnSpc>
                <a:spcPct val="103099"/>
              </a:lnSpc>
            </a:pPr>
            <a:r>
              <a:rPr lang="en-US" sz="1800" i="1" spc="22" dirty="0" smtClean="0">
                <a:solidFill>
                  <a:srgbClr val="717272"/>
                </a:solidFill>
                <a:latin typeface="Arial"/>
                <a:cs typeface="Arial"/>
              </a:rPr>
              <a:t>Passages serves Cuyahoga County</a:t>
            </a:r>
          </a:p>
          <a:p>
            <a:pPr marL="27720" marR="13860">
              <a:lnSpc>
                <a:spcPct val="103099"/>
              </a:lnSpc>
            </a:pPr>
            <a:r>
              <a:rPr lang="en-US" sz="1800" i="1" spc="22" dirty="0" smtClean="0">
                <a:solidFill>
                  <a:srgbClr val="717272"/>
                </a:solidFill>
                <a:latin typeface="Arial"/>
                <a:cs typeface="Arial"/>
              </a:rPr>
              <a:t>Talbert House serves Hamilton County</a:t>
            </a:r>
            <a:endParaRPr sz="1800" dirty="0">
              <a:latin typeface="Arial"/>
              <a:cs typeface="Arial"/>
            </a:endParaRPr>
          </a:p>
        </p:txBody>
      </p:sp>
      <p:pic>
        <p:nvPicPr>
          <p:cNvPr id="17" name="Picture 16" descr="GVS Widg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7734" y="30020076"/>
            <a:ext cx="22183680" cy="958729"/>
          </a:xfrm>
          <a:prstGeom prst="rect">
            <a:avLst/>
          </a:prstGeom>
        </p:spPr>
      </p:pic>
      <p:sp>
        <p:nvSpPr>
          <p:cNvPr id="40" name="object 19"/>
          <p:cNvSpPr/>
          <p:nvPr/>
        </p:nvSpPr>
        <p:spPr>
          <a:xfrm>
            <a:off x="22022709" y="7178020"/>
            <a:ext cx="620432" cy="20822046"/>
          </a:xfrm>
          <a:custGeom>
            <a:avLst/>
            <a:gdLst/>
            <a:ahLst/>
            <a:cxnLst/>
            <a:rect l="l" t="t" r="r" b="b"/>
            <a:pathLst>
              <a:path h="9561227">
                <a:moveTo>
                  <a:pt x="0" y="0"/>
                </a:moveTo>
                <a:lnTo>
                  <a:pt x="0" y="9561227"/>
                </a:lnTo>
              </a:path>
            </a:pathLst>
          </a:custGeom>
          <a:ln w="19050" cmpd="sng">
            <a:solidFill>
              <a:schemeClr val="tx1">
                <a:lumMod val="50000"/>
                <a:lumOff val="50000"/>
              </a:schemeClr>
            </a:solidFill>
            <a:prstDash val="dot"/>
          </a:ln>
        </p:spPr>
        <p:txBody>
          <a:bodyPr wrap="square" lIns="0" tIns="0" rIns="0" bIns="0" rtlCol="0">
            <a:spAutoFit/>
          </a:bodyPr>
          <a:lstStyle/>
          <a:p>
            <a:endParaRPr sz="8000"/>
          </a:p>
        </p:txBody>
      </p:sp>
      <p:sp>
        <p:nvSpPr>
          <p:cNvPr id="47" name="object 19"/>
          <p:cNvSpPr/>
          <p:nvPr/>
        </p:nvSpPr>
        <p:spPr>
          <a:xfrm>
            <a:off x="11342968" y="7280991"/>
            <a:ext cx="620432" cy="20822046"/>
          </a:xfrm>
          <a:custGeom>
            <a:avLst/>
            <a:gdLst/>
            <a:ahLst/>
            <a:cxnLst/>
            <a:rect l="l" t="t" r="r" b="b"/>
            <a:pathLst>
              <a:path h="9561227">
                <a:moveTo>
                  <a:pt x="0" y="0"/>
                </a:moveTo>
                <a:lnTo>
                  <a:pt x="0" y="9561227"/>
                </a:lnTo>
              </a:path>
            </a:pathLst>
          </a:custGeom>
          <a:ln w="19050" cmpd="sng">
            <a:solidFill>
              <a:schemeClr val="tx1">
                <a:lumMod val="50000"/>
                <a:lumOff val="50000"/>
              </a:schemeClr>
            </a:solidFill>
            <a:prstDash val="dot"/>
          </a:ln>
        </p:spPr>
        <p:txBody>
          <a:bodyPr wrap="square" lIns="0" tIns="0" rIns="0" bIns="0" rtlCol="0">
            <a:spAutoFit/>
          </a:bodyPr>
          <a:lstStyle/>
          <a:p>
            <a:endParaRPr sz="8000"/>
          </a:p>
        </p:txBody>
      </p:sp>
      <p:cxnSp>
        <p:nvCxnSpPr>
          <p:cNvPr id="14" name="Straight Connector 13"/>
          <p:cNvCxnSpPr/>
          <p:nvPr/>
        </p:nvCxnSpPr>
        <p:spPr>
          <a:xfrm>
            <a:off x="1456572" y="6097524"/>
            <a:ext cx="40842743" cy="35804"/>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13961" t="5927" r="12210" b="4863"/>
          <a:stretch/>
        </p:blipFill>
        <p:spPr>
          <a:xfrm>
            <a:off x="2425865" y="19071644"/>
            <a:ext cx="7315200" cy="7979356"/>
          </a:xfrm>
          <a:prstGeom prst="rect">
            <a:avLst/>
          </a:prstGeom>
        </p:spPr>
      </p:pic>
      <p:sp>
        <p:nvSpPr>
          <p:cNvPr id="38" name="object 15"/>
          <p:cNvSpPr txBox="1"/>
          <p:nvPr/>
        </p:nvSpPr>
        <p:spPr>
          <a:xfrm>
            <a:off x="1572469" y="18745200"/>
            <a:ext cx="9158190" cy="430887"/>
          </a:xfrm>
          <a:prstGeom prst="rect">
            <a:avLst/>
          </a:prstGeom>
        </p:spPr>
        <p:txBody>
          <a:bodyPr vert="horz" wrap="square" lIns="0" tIns="0" rIns="0" bIns="0" rtlCol="0">
            <a:spAutoFit/>
          </a:bodyPr>
          <a:lstStyle/>
          <a:p>
            <a:pPr marL="27720"/>
            <a:r>
              <a:rPr lang="en-US" sz="2800" b="1" spc="32" dirty="0" smtClean="0">
                <a:solidFill>
                  <a:schemeClr val="tx2">
                    <a:lumMod val="75000"/>
                  </a:schemeClr>
                </a:solidFill>
                <a:latin typeface="Arial"/>
                <a:cs typeface="Arial"/>
              </a:rPr>
              <a:t>Ohio Counties with NBNF Programming</a:t>
            </a:r>
            <a:endParaRPr sz="2800" dirty="0">
              <a:solidFill>
                <a:schemeClr val="tx2">
                  <a:lumMod val="75000"/>
                </a:schemeClr>
              </a:solidFill>
              <a:latin typeface="Arial"/>
              <a:cs typeface="Arial"/>
            </a:endParaRPr>
          </a:p>
        </p:txBody>
      </p:sp>
      <p:sp>
        <p:nvSpPr>
          <p:cNvPr id="35" name="Rounded Rectangle 34"/>
          <p:cNvSpPr/>
          <p:nvPr/>
        </p:nvSpPr>
        <p:spPr>
          <a:xfrm>
            <a:off x="32538356" y="7793453"/>
            <a:ext cx="9760959" cy="38430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bject 23"/>
          <p:cNvSpPr txBox="1"/>
          <p:nvPr/>
        </p:nvSpPr>
        <p:spPr>
          <a:xfrm>
            <a:off x="22482483" y="6766261"/>
            <a:ext cx="9497351" cy="10710624"/>
          </a:xfrm>
          <a:prstGeom prst="rect">
            <a:avLst/>
          </a:prstGeom>
        </p:spPr>
        <p:txBody>
          <a:bodyPr vert="horz" wrap="square" lIns="0" tIns="0" rIns="0" bIns="0" rtlCol="0">
            <a:spAutoFit/>
          </a:bodyPr>
          <a:lstStyle/>
          <a:p>
            <a:pPr marL="27720"/>
            <a:r>
              <a:rPr lang="en-US" b="1" spc="-10" dirty="0" smtClean="0">
                <a:latin typeface="Arial"/>
                <a:cs typeface="Arial"/>
              </a:rPr>
              <a:t>OUTCOMES &amp; FATHER FEEDBACK</a:t>
            </a:r>
          </a:p>
          <a:p>
            <a:pPr marL="27720"/>
            <a:endParaRPr lang="en-US" sz="2800" dirty="0">
              <a:latin typeface="Arial"/>
              <a:cs typeface="Arial"/>
            </a:endParaRPr>
          </a:p>
          <a:p>
            <a:pPr marL="27720"/>
            <a:r>
              <a:rPr lang="en-US" sz="3600" dirty="0" smtClean="0">
                <a:solidFill>
                  <a:schemeClr val="tx2"/>
                </a:solidFill>
                <a:latin typeface="Arial"/>
                <a:cs typeface="Arial"/>
              </a:rPr>
              <a:t>Responsible parenting</a:t>
            </a:r>
          </a:p>
          <a:p>
            <a:r>
              <a:rPr lang="en-US" sz="2400" dirty="0" smtClean="0">
                <a:latin typeface="Arial" panose="020B0604020202020204" pitchFamily="34" charset="0"/>
                <a:cs typeface="Arial" panose="020B0604020202020204" pitchFamily="34" charset="0"/>
              </a:rPr>
              <a:t>Fathers were </a:t>
            </a:r>
            <a:r>
              <a:rPr lang="en-US" sz="2400" dirty="0">
                <a:latin typeface="Arial" panose="020B0604020202020204" pitchFamily="34" charset="0"/>
                <a:cs typeface="Arial" panose="020B0604020202020204" pitchFamily="34" charset="0"/>
              </a:rPr>
              <a:t>asked questions on both the pretest and posttest regarding encouraging breastfeeding, safe birth spacing, smoking habits, and practicing safe sleep practices with their babies. </a:t>
            </a:r>
            <a:r>
              <a:rPr lang="en-US" sz="2400" dirty="0" smtClean="0">
                <a:latin typeface="Arial" panose="020B0604020202020204" pitchFamily="34" charset="0"/>
                <a:cs typeface="Arial" panose="020B0604020202020204" pitchFamily="34" charset="0"/>
              </a:rPr>
              <a:t>Data </a:t>
            </a:r>
            <a:r>
              <a:rPr lang="en-US" sz="2400" dirty="0">
                <a:latin typeface="Arial" panose="020B0604020202020204" pitchFamily="34" charset="0"/>
                <a:cs typeface="Arial" panose="020B0604020202020204" pitchFamily="34" charset="0"/>
              </a:rPr>
              <a:t>analyses in </a:t>
            </a:r>
            <a:r>
              <a:rPr lang="en-US" sz="2400" dirty="0" smtClean="0">
                <a:latin typeface="Arial" panose="020B0604020202020204" pitchFamily="34" charset="0"/>
                <a:cs typeface="Arial" panose="020B0604020202020204" pitchFamily="34" charset="0"/>
              </a:rPr>
              <a:t>both year showed </a:t>
            </a:r>
            <a:r>
              <a:rPr lang="en-US" sz="2400" dirty="0">
                <a:latin typeface="Arial" panose="020B0604020202020204" pitchFamily="34" charset="0"/>
                <a:cs typeface="Arial" panose="020B0604020202020204" pitchFamily="34" charset="0"/>
              </a:rPr>
              <a:t>that generally, the fathers either understand responsible parenting habits or increased their knowledge about these behaviors. </a:t>
            </a:r>
            <a:endParaRPr lang="en-US" sz="24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27720"/>
            <a:endParaRPr lang="en-US" sz="2800" dirty="0" smtClean="0">
              <a:latin typeface="Arial"/>
              <a:cs typeface="Arial"/>
            </a:endParaRPr>
          </a:p>
          <a:p>
            <a:pPr marL="27720"/>
            <a:endParaRPr lang="en-US" sz="2800" dirty="0" smtClean="0">
              <a:latin typeface="Arial"/>
              <a:cs typeface="Arial"/>
            </a:endParaRPr>
          </a:p>
          <a:p>
            <a:pPr marL="27720"/>
            <a:endParaRPr lang="en-US" sz="2800" dirty="0">
              <a:latin typeface="Arial"/>
              <a:cs typeface="Arial"/>
            </a:endParaRPr>
          </a:p>
          <a:p>
            <a:pPr marL="27720"/>
            <a:endParaRPr lang="en-US" sz="2800" dirty="0" smtClean="0">
              <a:latin typeface="Arial"/>
              <a:cs typeface="Arial"/>
            </a:endParaRPr>
          </a:p>
          <a:p>
            <a:pPr marL="27720"/>
            <a:endParaRPr lang="en-US" sz="2800" dirty="0">
              <a:latin typeface="Arial"/>
              <a:cs typeface="Arial"/>
            </a:endParaRPr>
          </a:p>
          <a:p>
            <a:pPr marL="27720"/>
            <a:endParaRPr lang="en-US" sz="2800" dirty="0" smtClean="0">
              <a:latin typeface="Arial"/>
              <a:cs typeface="Arial"/>
            </a:endParaRPr>
          </a:p>
          <a:p>
            <a:pPr marL="27720"/>
            <a:endParaRPr lang="en-US" sz="2800" dirty="0">
              <a:latin typeface="Arial"/>
              <a:cs typeface="Arial"/>
            </a:endParaRPr>
          </a:p>
          <a:p>
            <a:pPr marL="27720"/>
            <a:endParaRPr lang="en-US" sz="2800" dirty="0" smtClean="0">
              <a:latin typeface="Arial"/>
              <a:cs typeface="Arial"/>
            </a:endParaRPr>
          </a:p>
          <a:p>
            <a:pPr marL="27720"/>
            <a:endParaRPr lang="en-US" sz="2800" dirty="0">
              <a:latin typeface="Arial"/>
              <a:cs typeface="Arial"/>
            </a:endParaRPr>
          </a:p>
          <a:p>
            <a:pPr marL="27720"/>
            <a:endParaRPr lang="en-US" sz="2800" dirty="0" smtClean="0">
              <a:latin typeface="Arial"/>
              <a:cs typeface="Arial"/>
            </a:endParaRPr>
          </a:p>
          <a:p>
            <a:pPr marL="27720"/>
            <a:endParaRPr lang="en-US" sz="2800" dirty="0">
              <a:latin typeface="Arial"/>
              <a:cs typeface="Arial"/>
            </a:endParaRPr>
          </a:p>
          <a:p>
            <a:pPr marL="27720"/>
            <a:endParaRPr lang="en-US" sz="2800" dirty="0" smtClean="0">
              <a:latin typeface="Arial"/>
              <a:cs typeface="Arial"/>
            </a:endParaRPr>
          </a:p>
          <a:p>
            <a:pPr marL="27720"/>
            <a:endParaRPr lang="en-US" sz="2800" dirty="0" smtClean="0">
              <a:latin typeface="Arial"/>
              <a:cs typeface="Arial"/>
            </a:endParaRPr>
          </a:p>
          <a:p>
            <a:pPr marL="27720"/>
            <a:endParaRPr lang="en-US" sz="2800" dirty="0">
              <a:latin typeface="Arial"/>
              <a:cs typeface="Arial"/>
            </a:endParaRPr>
          </a:p>
          <a:p>
            <a:pPr marL="27720"/>
            <a:endParaRPr lang="en-US" sz="2800" dirty="0" smtClean="0">
              <a:latin typeface="Arial"/>
              <a:cs typeface="Arial"/>
            </a:endParaRPr>
          </a:p>
        </p:txBody>
      </p:sp>
      <p:sp>
        <p:nvSpPr>
          <p:cNvPr id="50" name="object 15"/>
          <p:cNvSpPr txBox="1"/>
          <p:nvPr/>
        </p:nvSpPr>
        <p:spPr>
          <a:xfrm>
            <a:off x="32827456" y="6731913"/>
            <a:ext cx="9095830" cy="4862870"/>
          </a:xfrm>
          <a:prstGeom prst="rect">
            <a:avLst/>
          </a:prstGeom>
        </p:spPr>
        <p:txBody>
          <a:bodyPr vert="horz" wrap="square" lIns="0" tIns="0" rIns="0" bIns="0" rtlCol="0">
            <a:spAutoFit/>
          </a:bodyPr>
          <a:lstStyle/>
          <a:p>
            <a:pPr marL="27720"/>
            <a:r>
              <a:rPr lang="en-US" sz="3200" spc="-218" dirty="0">
                <a:solidFill>
                  <a:schemeClr val="accent1"/>
                </a:solidFill>
                <a:latin typeface="Arial"/>
                <a:cs typeface="Arial"/>
              </a:rPr>
              <a:t>Ultimately, fathers said that programming helped them in many ways. These include: </a:t>
            </a:r>
          </a:p>
          <a:p>
            <a:pPr marL="484920" indent="-457200">
              <a:lnSpc>
                <a:spcPct val="150000"/>
              </a:lnSpc>
              <a:buFont typeface="Wingdings" panose="05000000000000000000" pitchFamily="2" charset="2"/>
              <a:buChar char="v"/>
            </a:pPr>
            <a:r>
              <a:rPr lang="en-US" sz="2800" spc="-218" dirty="0">
                <a:latin typeface="Arial"/>
                <a:cs typeface="Arial"/>
              </a:rPr>
              <a:t>Provided a better understanding the mother’s parenting role</a:t>
            </a:r>
          </a:p>
          <a:p>
            <a:pPr marL="484920" indent="-457200">
              <a:lnSpc>
                <a:spcPct val="150000"/>
              </a:lnSpc>
              <a:buFont typeface="Wingdings" panose="05000000000000000000" pitchFamily="2" charset="2"/>
              <a:buChar char="v"/>
            </a:pPr>
            <a:r>
              <a:rPr lang="en-US" sz="2800" spc="-218" dirty="0">
                <a:latin typeface="Arial"/>
                <a:cs typeface="Arial"/>
              </a:rPr>
              <a:t>Developed positive coping mechanisms</a:t>
            </a:r>
          </a:p>
          <a:p>
            <a:pPr marL="484920" indent="-457200">
              <a:lnSpc>
                <a:spcPct val="150000"/>
              </a:lnSpc>
              <a:buFont typeface="Wingdings" panose="05000000000000000000" pitchFamily="2" charset="2"/>
              <a:buChar char="v"/>
            </a:pPr>
            <a:r>
              <a:rPr lang="en-US" sz="2800" spc="-218" dirty="0">
                <a:latin typeface="Arial"/>
                <a:cs typeface="Arial"/>
              </a:rPr>
              <a:t>Learned to be a better listener</a:t>
            </a:r>
          </a:p>
          <a:p>
            <a:pPr marL="484920" indent="-457200">
              <a:lnSpc>
                <a:spcPct val="150000"/>
              </a:lnSpc>
              <a:buFont typeface="Wingdings" panose="05000000000000000000" pitchFamily="2" charset="2"/>
              <a:buChar char="v"/>
            </a:pPr>
            <a:r>
              <a:rPr lang="en-US" sz="2800" spc="-218" dirty="0">
                <a:latin typeface="Arial"/>
                <a:cs typeface="Arial"/>
              </a:rPr>
              <a:t>Learned how to handle unexpected events</a:t>
            </a:r>
          </a:p>
          <a:p>
            <a:pPr marL="484920" indent="-457200">
              <a:lnSpc>
                <a:spcPct val="150000"/>
              </a:lnSpc>
              <a:buFont typeface="Wingdings" panose="05000000000000000000" pitchFamily="2" charset="2"/>
              <a:buChar char="v"/>
            </a:pPr>
            <a:r>
              <a:rPr lang="en-US" sz="2800" spc="-218" dirty="0">
                <a:latin typeface="Arial"/>
                <a:cs typeface="Arial"/>
              </a:rPr>
              <a:t>Increased their emotional stability</a:t>
            </a:r>
          </a:p>
          <a:p>
            <a:pPr marL="484920" indent="-457200">
              <a:lnSpc>
                <a:spcPct val="150000"/>
              </a:lnSpc>
              <a:buFont typeface="Wingdings" panose="05000000000000000000" pitchFamily="2" charset="2"/>
              <a:buChar char="v"/>
            </a:pPr>
            <a:r>
              <a:rPr lang="en-US" sz="2800" spc="-218" dirty="0">
                <a:latin typeface="Arial"/>
                <a:cs typeface="Arial"/>
              </a:rPr>
              <a:t>Increased their confidence that they can be a good parent</a:t>
            </a:r>
          </a:p>
        </p:txBody>
      </p:sp>
      <p:sp>
        <p:nvSpPr>
          <p:cNvPr id="63" name="Rectangle 62"/>
          <p:cNvSpPr/>
          <p:nvPr/>
        </p:nvSpPr>
        <p:spPr>
          <a:xfrm>
            <a:off x="11655118" y="12147771"/>
            <a:ext cx="10120242" cy="682602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bject 23"/>
          <p:cNvSpPr txBox="1"/>
          <p:nvPr/>
        </p:nvSpPr>
        <p:spPr>
          <a:xfrm>
            <a:off x="11824028" y="19890222"/>
            <a:ext cx="9597716" cy="4821833"/>
          </a:xfrm>
          <a:prstGeom prst="rect">
            <a:avLst/>
          </a:prstGeom>
        </p:spPr>
        <p:txBody>
          <a:bodyPr vert="horz" wrap="square" lIns="0" tIns="0" rIns="0" bIns="0" rtlCol="0">
            <a:spAutoFit/>
          </a:bodyPr>
          <a:lstStyle/>
          <a:p>
            <a:pPr marL="27720"/>
            <a:r>
              <a:rPr lang="en-US" b="1" spc="-10" dirty="0" smtClean="0">
                <a:latin typeface="Arial"/>
                <a:cs typeface="Arial"/>
              </a:rPr>
              <a:t>RECRUITMENT STRATEGIES</a:t>
            </a:r>
          </a:p>
          <a:p>
            <a:pPr marL="27720"/>
            <a:endParaRPr dirty="0">
              <a:latin typeface="Arial"/>
              <a:cs typeface="Arial"/>
            </a:endParaRPr>
          </a:p>
          <a:p>
            <a:pPr>
              <a:lnSpc>
                <a:spcPts val="2838"/>
              </a:lnSpc>
              <a:spcBef>
                <a:spcPts val="46"/>
              </a:spcBef>
            </a:pPr>
            <a:r>
              <a:rPr lang="en-US" sz="2800" spc="-218" dirty="0" smtClean="0">
                <a:latin typeface="Arial" panose="020B0604020202020204" pitchFamily="34" charset="0"/>
                <a:cs typeface="Arial" panose="020B0604020202020204" pitchFamily="34" charset="0"/>
              </a:rPr>
              <a:t>Agencies recruited fathers in a variety of ways, yet they still experienced many barriers.</a:t>
            </a:r>
            <a:r>
              <a:rPr lang="en-US" sz="2800" spc="-218" dirty="0" smtClean="0">
                <a:latin typeface="Arial"/>
                <a:cs typeface="Arial"/>
              </a:rPr>
              <a:t> </a:t>
            </a:r>
            <a:r>
              <a:rPr lang="en-US" sz="2800" spc="-218" dirty="0">
                <a:latin typeface="Arial"/>
                <a:cs typeface="Arial"/>
              </a:rPr>
              <a:t>G</a:t>
            </a:r>
            <a:r>
              <a:rPr lang="en-US" sz="2800" spc="-218" dirty="0" smtClean="0">
                <a:latin typeface="Arial"/>
                <a:cs typeface="Arial"/>
              </a:rPr>
              <a:t>iven </a:t>
            </a:r>
            <a:r>
              <a:rPr lang="en-US" sz="2800" spc="-218" dirty="0">
                <a:latin typeface="Arial"/>
                <a:cs typeface="Arial"/>
              </a:rPr>
              <a:t>that this population of fathers often lack maturity, visibility </a:t>
            </a:r>
            <a:r>
              <a:rPr lang="en-US" sz="2800" spc="-218" dirty="0" smtClean="0">
                <a:latin typeface="Arial"/>
                <a:cs typeface="Arial"/>
              </a:rPr>
              <a:t>is  and was </a:t>
            </a:r>
            <a:r>
              <a:rPr lang="en-US" sz="2800" spc="-218" dirty="0">
                <a:latin typeface="Arial"/>
                <a:cs typeface="Arial"/>
              </a:rPr>
              <a:t>key for </a:t>
            </a:r>
            <a:r>
              <a:rPr lang="en-US" sz="2800" spc="-218" dirty="0" smtClean="0">
                <a:latin typeface="Arial"/>
                <a:cs typeface="Arial"/>
              </a:rPr>
              <a:t>recruitment</a:t>
            </a:r>
            <a:r>
              <a:rPr lang="en-US" sz="2800" spc="-218" baseline="30000" dirty="0" smtClean="0">
                <a:latin typeface="Arial"/>
                <a:cs typeface="Arial"/>
              </a:rPr>
              <a:t>1</a:t>
            </a:r>
            <a:r>
              <a:rPr lang="en-US" sz="2800" spc="-218" dirty="0" smtClean="0">
                <a:latin typeface="Arial"/>
                <a:cs typeface="Arial"/>
              </a:rPr>
              <a:t>. Strategies used included:</a:t>
            </a:r>
          </a:p>
          <a:p>
            <a:pPr>
              <a:lnSpc>
                <a:spcPts val="2838"/>
              </a:lnSpc>
              <a:spcBef>
                <a:spcPts val="46"/>
              </a:spcBef>
            </a:pPr>
            <a:endParaRPr lang="en-US" sz="2800" spc="-218" dirty="0">
              <a:latin typeface="Arial" panose="020B0604020202020204" pitchFamily="34" charset="0"/>
              <a:cs typeface="Arial" panose="020B0604020202020204" pitchFamily="34" charset="0"/>
            </a:endParaRPr>
          </a:p>
          <a:p>
            <a:pPr marL="1455084" lvl="1" indent="-457200">
              <a:lnSpc>
                <a:spcPts val="2838"/>
              </a:lnSpc>
              <a:spcBef>
                <a:spcPts val="46"/>
              </a:spcBef>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Engaged community partners for referrals</a:t>
            </a:r>
          </a:p>
          <a:p>
            <a:pPr marL="1455084" lvl="1" indent="-457200">
              <a:lnSpc>
                <a:spcPts val="2838"/>
              </a:lnSpc>
              <a:spcBef>
                <a:spcPts val="46"/>
              </a:spcBef>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Attendance at outreach events</a:t>
            </a:r>
          </a:p>
          <a:p>
            <a:pPr marL="1455084" lvl="1" indent="-457200">
              <a:lnSpc>
                <a:spcPts val="2838"/>
              </a:lnSpc>
              <a:spcBef>
                <a:spcPts val="46"/>
              </a:spcBef>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Social media presence and marketing</a:t>
            </a:r>
          </a:p>
          <a:p>
            <a:pPr marL="1455084" lvl="1" indent="-457200">
              <a:lnSpc>
                <a:spcPts val="2838"/>
              </a:lnSpc>
              <a:spcBef>
                <a:spcPts val="46"/>
              </a:spcBef>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Offered various incentives </a:t>
            </a:r>
          </a:p>
          <a:p>
            <a:pPr marL="1455084" lvl="1" indent="-457200">
              <a:lnSpc>
                <a:spcPts val="2838"/>
              </a:lnSpc>
              <a:spcBef>
                <a:spcPts val="46"/>
              </a:spcBef>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Engaged mothers</a:t>
            </a:r>
          </a:p>
          <a:p>
            <a:pPr marL="1455084" lvl="1" indent="-457200">
              <a:lnSpc>
                <a:spcPts val="2838"/>
              </a:lnSpc>
              <a:spcBef>
                <a:spcPts val="46"/>
              </a:spcBef>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Hired dedicated recruiter</a:t>
            </a:r>
            <a:endParaRPr sz="2800" dirty="0">
              <a:latin typeface="Arial" panose="020B0604020202020204" pitchFamily="34" charset="0"/>
              <a:cs typeface="Arial" panose="020B0604020202020204" pitchFamily="34" charset="0"/>
            </a:endParaRPr>
          </a:p>
        </p:txBody>
      </p:sp>
      <p:pic>
        <p:nvPicPr>
          <p:cNvPr id="49" name="Picture 48" descr="10.6x36 Billboard_9.29.17_High_Re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0472" y="25560339"/>
            <a:ext cx="9924201" cy="3352800"/>
          </a:xfrm>
          <a:prstGeom prst="rect">
            <a:avLst/>
          </a:prstGeom>
        </p:spPr>
      </p:pic>
      <p:sp>
        <p:nvSpPr>
          <p:cNvPr id="62" name="object 15"/>
          <p:cNvSpPr txBox="1"/>
          <p:nvPr/>
        </p:nvSpPr>
        <p:spPr>
          <a:xfrm>
            <a:off x="11707976" y="24866381"/>
            <a:ext cx="9095830" cy="430887"/>
          </a:xfrm>
          <a:prstGeom prst="rect">
            <a:avLst/>
          </a:prstGeom>
        </p:spPr>
        <p:txBody>
          <a:bodyPr vert="horz" wrap="square" lIns="0" tIns="0" rIns="0" bIns="0" rtlCol="0">
            <a:spAutoFit/>
          </a:bodyPr>
          <a:lstStyle/>
          <a:p>
            <a:pPr marL="27720"/>
            <a:r>
              <a:rPr lang="en-US" sz="2800" b="1" spc="32" dirty="0" smtClean="0">
                <a:solidFill>
                  <a:schemeClr val="tx2">
                    <a:lumMod val="75000"/>
                  </a:schemeClr>
                </a:solidFill>
                <a:latin typeface="Arial"/>
                <a:cs typeface="Arial"/>
              </a:rPr>
              <a:t>Marketing billboard and handout material</a:t>
            </a:r>
            <a:endParaRPr sz="2800" dirty="0">
              <a:solidFill>
                <a:schemeClr val="tx2">
                  <a:lumMod val="75000"/>
                </a:schemeClr>
              </a:solidFill>
              <a:latin typeface="Arial"/>
              <a:cs typeface="Arial"/>
            </a:endParaRPr>
          </a:p>
        </p:txBody>
      </p:sp>
      <p:graphicFrame>
        <p:nvGraphicFramePr>
          <p:cNvPr id="64" name="Chart 63">
            <a:extLst/>
          </p:cNvPr>
          <p:cNvGraphicFramePr/>
          <p:nvPr>
            <p:extLst>
              <p:ext uri="{D42A27DB-BD31-4B8C-83A1-F6EECF244321}">
                <p14:modId xmlns:p14="http://schemas.microsoft.com/office/powerpoint/2010/main" val="3710833103"/>
              </p:ext>
            </p:extLst>
          </p:nvPr>
        </p:nvGraphicFramePr>
        <p:xfrm>
          <a:off x="11507509" y="12150642"/>
          <a:ext cx="10328314" cy="369482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5" name="Chart 64">
            <a:extLst/>
          </p:cNvPr>
          <p:cNvGraphicFramePr/>
          <p:nvPr>
            <p:extLst>
              <p:ext uri="{D42A27DB-BD31-4B8C-83A1-F6EECF244321}">
                <p14:modId xmlns:p14="http://schemas.microsoft.com/office/powerpoint/2010/main" val="3040191942"/>
              </p:ext>
            </p:extLst>
          </p:nvPr>
        </p:nvGraphicFramePr>
        <p:xfrm>
          <a:off x="11572310" y="16173625"/>
          <a:ext cx="10240524" cy="341179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6" name="Chart 65">
            <a:extLst/>
          </p:cNvPr>
          <p:cNvGraphicFramePr/>
          <p:nvPr>
            <p:extLst>
              <p:ext uri="{D42A27DB-BD31-4B8C-83A1-F6EECF244321}">
                <p14:modId xmlns:p14="http://schemas.microsoft.com/office/powerpoint/2010/main" val="2029217413"/>
              </p:ext>
            </p:extLst>
          </p:nvPr>
        </p:nvGraphicFramePr>
        <p:xfrm>
          <a:off x="22470005" y="11008541"/>
          <a:ext cx="4596631" cy="820039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7" name="Chart 66">
            <a:extLst/>
          </p:cNvPr>
          <p:cNvGraphicFramePr/>
          <p:nvPr>
            <p:extLst>
              <p:ext uri="{D42A27DB-BD31-4B8C-83A1-F6EECF244321}">
                <p14:modId xmlns:p14="http://schemas.microsoft.com/office/powerpoint/2010/main" val="836785919"/>
              </p:ext>
            </p:extLst>
          </p:nvPr>
        </p:nvGraphicFramePr>
        <p:xfrm>
          <a:off x="27337065" y="11008541"/>
          <a:ext cx="4693861" cy="820039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04821288"/>
              </p:ext>
            </p:extLst>
          </p:nvPr>
        </p:nvGraphicFramePr>
        <p:xfrm>
          <a:off x="22416674" y="25532127"/>
          <a:ext cx="9242350" cy="2682175"/>
        </p:xfrm>
        <a:graphic>
          <a:graphicData uri="http://schemas.openxmlformats.org/drawingml/2006/table">
            <a:tbl>
              <a:tblPr firstRow="1" firstCol="1" bandRow="1"/>
              <a:tblGrid>
                <a:gridCol w="1848470">
                  <a:extLst>
                    <a:ext uri="{9D8B030D-6E8A-4147-A177-3AD203B41FA5}">
                      <a16:colId xmlns:a16="http://schemas.microsoft.com/office/drawing/2014/main" val="3448846584"/>
                    </a:ext>
                  </a:extLst>
                </a:gridCol>
                <a:gridCol w="1848470">
                  <a:extLst>
                    <a:ext uri="{9D8B030D-6E8A-4147-A177-3AD203B41FA5}">
                      <a16:colId xmlns:a16="http://schemas.microsoft.com/office/drawing/2014/main" val="723357354"/>
                    </a:ext>
                  </a:extLst>
                </a:gridCol>
                <a:gridCol w="1848470">
                  <a:extLst>
                    <a:ext uri="{9D8B030D-6E8A-4147-A177-3AD203B41FA5}">
                      <a16:colId xmlns:a16="http://schemas.microsoft.com/office/drawing/2014/main" val="2279525622"/>
                    </a:ext>
                  </a:extLst>
                </a:gridCol>
                <a:gridCol w="1848470">
                  <a:extLst>
                    <a:ext uri="{9D8B030D-6E8A-4147-A177-3AD203B41FA5}">
                      <a16:colId xmlns:a16="http://schemas.microsoft.com/office/drawing/2014/main" val="2036940225"/>
                    </a:ext>
                  </a:extLst>
                </a:gridCol>
                <a:gridCol w="1848470">
                  <a:extLst>
                    <a:ext uri="{9D8B030D-6E8A-4147-A177-3AD203B41FA5}">
                      <a16:colId xmlns:a16="http://schemas.microsoft.com/office/drawing/2014/main" val="134161102"/>
                    </a:ext>
                  </a:extLst>
                </a:gridCol>
              </a:tblGrid>
              <a:tr h="536435">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9470" marR="19470" marT="0" marB="0">
                    <a:lnL>
                      <a:noFill/>
                    </a:lnL>
                    <a:lnR>
                      <a:noFill/>
                    </a:lnR>
                    <a:lnT>
                      <a:noFill/>
                    </a:lnT>
                    <a:lnB>
                      <a:noFill/>
                    </a:lnB>
                    <a:solidFill>
                      <a:srgbClr val="DEEAF6"/>
                    </a:solidFill>
                  </a:tcPr>
                </a:tc>
                <a:tc gridSpan="2">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YR1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9470" marR="19470" marT="0" marB="0">
                    <a:lnL>
                      <a:noFill/>
                    </a:lnL>
                    <a:lnR w="12700" cap="flat" cmpd="sng" algn="ctr">
                      <a:solidFill>
                        <a:srgbClr val="000000"/>
                      </a:solidFill>
                      <a:prstDash val="solid"/>
                      <a:round/>
                      <a:headEnd type="none" w="med" len="med"/>
                      <a:tailEnd type="none" w="med" len="med"/>
                    </a:lnR>
                    <a:lnT>
                      <a:noFill/>
                    </a:lnT>
                    <a:lnB>
                      <a:noFill/>
                    </a:lnB>
                    <a:solidFill>
                      <a:srgbClr val="DEEAF6"/>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YR2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470" marR="19470" marT="0" marB="0">
                    <a:lnL w="12700" cap="flat" cmpd="sng" algn="ctr">
                      <a:solidFill>
                        <a:srgbClr val="000000"/>
                      </a:solidFill>
                      <a:prstDash val="solid"/>
                      <a:round/>
                      <a:headEnd type="none" w="med" len="med"/>
                      <a:tailEnd type="none" w="med" len="med"/>
                    </a:lnL>
                    <a:lnR>
                      <a:noFill/>
                    </a:lnR>
                    <a:lnT>
                      <a:noFill/>
                    </a:lnT>
                    <a:lnB>
                      <a:noFill/>
                    </a:lnB>
                    <a:solidFill>
                      <a:srgbClr val="DEEAF6"/>
                    </a:solidFill>
                  </a:tcPr>
                </a:tc>
                <a:tc hMerge="1">
                  <a:txBody>
                    <a:bodyPr/>
                    <a:lstStyle/>
                    <a:p>
                      <a:endParaRPr lang="en-US"/>
                    </a:p>
                  </a:txBody>
                  <a:tcPr/>
                </a:tc>
                <a:extLst>
                  <a:ext uri="{0D108BD9-81ED-4DB2-BD59-A6C34878D82A}">
                    <a16:rowId xmlns:a16="http://schemas.microsoft.com/office/drawing/2014/main" val="3730935599"/>
                  </a:ext>
                </a:extLst>
              </a:tr>
              <a:tr h="536435">
                <a:tc>
                  <a:txBody>
                    <a:bodyPr/>
                    <a:lstStyle/>
                    <a:p>
                      <a:pPr marL="0" marR="0" algn="ctr">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470" marR="19470" marT="0" marB="0">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Pre </a:t>
                      </a:r>
                      <a:r>
                        <a:rPr lang="en-US" sz="2000">
                          <a:effectLst/>
                          <a:latin typeface="Calibri" panose="020F0502020204030204" pitchFamily="34" charset="0"/>
                          <a:ea typeface="Calibri" panose="020F0502020204030204" pitchFamily="34" charset="0"/>
                          <a:cs typeface="Times New Roman" panose="02020603050405020304" pitchFamily="18" charset="0"/>
                        </a:rPr>
                        <a:t>(</a:t>
                      </a:r>
                      <a:r>
                        <a:rPr lang="en-US" sz="2000" i="1">
                          <a:effectLst/>
                          <a:latin typeface="Calibri" panose="020F0502020204030204" pitchFamily="34" charset="0"/>
                          <a:ea typeface="Calibri" panose="020F0502020204030204" pitchFamily="34" charset="0"/>
                          <a:cs typeface="Times New Roman" panose="02020603050405020304" pitchFamily="18" charset="0"/>
                        </a:rPr>
                        <a:t>n</a:t>
                      </a:r>
                      <a:r>
                        <a:rPr lang="en-US" sz="2000">
                          <a:effectLst/>
                          <a:latin typeface="Calibri" panose="020F0502020204030204" pitchFamily="34" charset="0"/>
                          <a:ea typeface="Calibri" panose="020F0502020204030204" pitchFamily="34" charset="0"/>
                          <a:cs typeface="Times New Roman" panose="02020603050405020304" pitchFamily="18" charset="0"/>
                        </a:rPr>
                        <a:t>=48)</a:t>
                      </a:r>
                    </a:p>
                  </a:txBody>
                  <a:tcPr marL="19470" marR="19470" marT="0" marB="0">
                    <a:lnL>
                      <a:noFill/>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Post </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i="1" dirty="0">
                          <a:effectLst/>
                          <a:latin typeface="Calibri" panose="020F0502020204030204" pitchFamily="34" charset="0"/>
                          <a:ea typeface="Calibri" panose="020F0502020204030204" pitchFamily="34" charset="0"/>
                          <a:cs typeface="Times New Roman" panose="02020603050405020304" pitchFamily="18" charset="0"/>
                        </a:rPr>
                        <a:t>n</a:t>
                      </a:r>
                      <a:r>
                        <a:rPr lang="en-US" sz="2000" dirty="0">
                          <a:effectLst/>
                          <a:latin typeface="Calibri" panose="020F0502020204030204" pitchFamily="34" charset="0"/>
                          <a:ea typeface="Calibri" panose="020F0502020204030204" pitchFamily="34" charset="0"/>
                          <a:cs typeface="Times New Roman" panose="02020603050405020304" pitchFamily="18" charset="0"/>
                        </a:rPr>
                        <a:t>=48)</a:t>
                      </a:r>
                    </a:p>
                  </a:txBody>
                  <a:tcPr marL="19470" marR="1947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Pre </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i="1" dirty="0">
                          <a:effectLst/>
                          <a:latin typeface="Calibri" panose="020F0502020204030204" pitchFamily="34" charset="0"/>
                          <a:ea typeface="Calibri" panose="020F0502020204030204" pitchFamily="34" charset="0"/>
                          <a:cs typeface="Times New Roman" panose="02020603050405020304" pitchFamily="18" charset="0"/>
                        </a:rPr>
                        <a:t>n</a:t>
                      </a:r>
                      <a:r>
                        <a:rPr lang="en-US" sz="2000" dirty="0">
                          <a:effectLst/>
                          <a:latin typeface="Calibri" panose="020F0502020204030204" pitchFamily="34" charset="0"/>
                          <a:ea typeface="Calibri" panose="020F0502020204030204" pitchFamily="34" charset="0"/>
                          <a:cs typeface="Times New Roman" panose="02020603050405020304" pitchFamily="18" charset="0"/>
                        </a:rPr>
                        <a:t>=50)</a:t>
                      </a:r>
                    </a:p>
                  </a:txBody>
                  <a:tcPr marL="19470" marR="1947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Post </a:t>
                      </a:r>
                      <a:r>
                        <a:rPr lang="en-US" sz="2000">
                          <a:effectLst/>
                          <a:latin typeface="Calibri" panose="020F0502020204030204" pitchFamily="34" charset="0"/>
                          <a:ea typeface="Calibri" panose="020F0502020204030204" pitchFamily="34" charset="0"/>
                          <a:cs typeface="Times New Roman" panose="02020603050405020304" pitchFamily="18" charset="0"/>
                        </a:rPr>
                        <a:t>(</a:t>
                      </a:r>
                      <a:r>
                        <a:rPr lang="en-US" sz="2000" i="1">
                          <a:effectLst/>
                          <a:latin typeface="Calibri" panose="020F0502020204030204" pitchFamily="34" charset="0"/>
                          <a:ea typeface="Calibri" panose="020F0502020204030204" pitchFamily="34" charset="0"/>
                          <a:cs typeface="Times New Roman" panose="02020603050405020304" pitchFamily="18" charset="0"/>
                        </a:rPr>
                        <a:t>n</a:t>
                      </a:r>
                      <a:r>
                        <a:rPr lang="en-US" sz="2000">
                          <a:effectLst/>
                          <a:latin typeface="Calibri" panose="020F0502020204030204" pitchFamily="34" charset="0"/>
                          <a:ea typeface="Calibri" panose="020F0502020204030204" pitchFamily="34" charset="0"/>
                          <a:cs typeface="Times New Roman" panose="02020603050405020304" pitchFamily="18" charset="0"/>
                        </a:rPr>
                        <a:t>=50)</a:t>
                      </a:r>
                    </a:p>
                  </a:txBody>
                  <a:tcPr marL="19470" marR="19470" marT="0" marB="0">
                    <a:lnL>
                      <a:noFill/>
                    </a:lnL>
                    <a:lnR>
                      <a:noFill/>
                    </a:lnR>
                    <a:lnT>
                      <a:noFill/>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692237615"/>
                  </a:ext>
                </a:extLst>
              </a:tr>
              <a:tr h="536435">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Yes</a:t>
                      </a:r>
                    </a:p>
                  </a:txBody>
                  <a:tcPr marL="19470" marR="194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20 (42%)</a:t>
                      </a:r>
                    </a:p>
                  </a:txBody>
                  <a:tcPr marL="19470" marR="19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38 (79%)</a:t>
                      </a:r>
                    </a:p>
                  </a:txBody>
                  <a:tcPr marL="19470" marR="19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21 (42%)</a:t>
                      </a:r>
                    </a:p>
                  </a:txBody>
                  <a:tcPr marL="19470" marR="19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40 (80%)</a:t>
                      </a:r>
                    </a:p>
                  </a:txBody>
                  <a:tcPr marL="19470" marR="194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76898603"/>
                  </a:ext>
                </a:extLst>
              </a:tr>
              <a:tr h="536435">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No</a:t>
                      </a:r>
                    </a:p>
                  </a:txBody>
                  <a:tcPr marL="19470" marR="194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25 (52%)</a:t>
                      </a:r>
                    </a:p>
                  </a:txBody>
                  <a:tcPr marL="19470" marR="19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8 (17%)</a:t>
                      </a:r>
                    </a:p>
                  </a:txBody>
                  <a:tcPr marL="19470" marR="19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20 (40%)</a:t>
                      </a:r>
                    </a:p>
                  </a:txBody>
                  <a:tcPr marL="19470" marR="19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 (14%)</a:t>
                      </a:r>
                    </a:p>
                  </a:txBody>
                  <a:tcPr marL="19470" marR="194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2843499"/>
                  </a:ext>
                </a:extLst>
              </a:tr>
              <a:tr h="536435">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I’m not sure</a:t>
                      </a:r>
                    </a:p>
                  </a:txBody>
                  <a:tcPr marL="19470" marR="194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 (6%)</a:t>
                      </a:r>
                    </a:p>
                  </a:txBody>
                  <a:tcPr marL="19470" marR="19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 (4%)</a:t>
                      </a:r>
                    </a:p>
                  </a:txBody>
                  <a:tcPr marL="19470" marR="19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9 (18%)</a:t>
                      </a:r>
                    </a:p>
                  </a:txBody>
                  <a:tcPr marL="19470" marR="19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 (6%)</a:t>
                      </a:r>
                    </a:p>
                  </a:txBody>
                  <a:tcPr marL="19470" marR="194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59047898"/>
                  </a:ext>
                </a:extLst>
              </a:tr>
            </a:tbl>
          </a:graphicData>
        </a:graphic>
      </p:graphicFrame>
      <p:sp>
        <p:nvSpPr>
          <p:cNvPr id="70" name="object 23"/>
          <p:cNvSpPr txBox="1"/>
          <p:nvPr/>
        </p:nvSpPr>
        <p:spPr>
          <a:xfrm>
            <a:off x="22161820" y="18305438"/>
            <a:ext cx="9597716" cy="2646878"/>
          </a:xfrm>
          <a:prstGeom prst="rect">
            <a:avLst/>
          </a:prstGeom>
        </p:spPr>
        <p:txBody>
          <a:bodyPr vert="horz" wrap="square" lIns="0" tIns="0" rIns="0" bIns="0" rtlCol="0">
            <a:spAutoFit/>
          </a:bodyPr>
          <a:lstStyle/>
          <a:p>
            <a:pPr marL="27720"/>
            <a:r>
              <a:rPr lang="en-US" sz="3600" spc="-10" dirty="0" smtClean="0">
                <a:solidFill>
                  <a:schemeClr val="tx2"/>
                </a:solidFill>
                <a:latin typeface="Arial"/>
                <a:cs typeface="Arial"/>
              </a:rPr>
              <a:t>Economic stability</a:t>
            </a:r>
          </a:p>
          <a:p>
            <a:pPr marL="27720"/>
            <a:r>
              <a:rPr lang="en-US" sz="2400" dirty="0" smtClean="0">
                <a:latin typeface="Arial" panose="020B0604020202020204" pitchFamily="34" charset="0"/>
                <a:cs typeface="Arial" panose="020B0604020202020204" pitchFamily="34" charset="0"/>
              </a:rPr>
              <a:t>Fathers generally increased their financial knowledge and more reported the use of spending plans, checking accounts, and savings accounts after completing the curriculum. Understanding credit remained a challenge for many of the participating fathers.</a:t>
            </a:r>
            <a:endParaRPr lang="en-US" sz="2400" spc="-10" dirty="0" smtClean="0">
              <a:latin typeface="Arial" panose="020B0604020202020204" pitchFamily="34" charset="0"/>
              <a:cs typeface="Arial" panose="020B0604020202020204" pitchFamily="34" charset="0"/>
            </a:endParaRPr>
          </a:p>
          <a:p>
            <a:pPr marL="27720"/>
            <a:endParaRPr dirty="0">
              <a:latin typeface="Arial"/>
              <a:cs typeface="Arial"/>
            </a:endParaRPr>
          </a:p>
        </p:txBody>
      </p:sp>
      <p:graphicFrame>
        <p:nvGraphicFramePr>
          <p:cNvPr id="71" name="Chart 70">
            <a:extLst/>
          </p:cNvPr>
          <p:cNvGraphicFramePr/>
          <p:nvPr>
            <p:extLst>
              <p:ext uri="{D42A27DB-BD31-4B8C-83A1-F6EECF244321}">
                <p14:modId xmlns:p14="http://schemas.microsoft.com/office/powerpoint/2010/main" val="3097606767"/>
              </p:ext>
            </p:extLst>
          </p:nvPr>
        </p:nvGraphicFramePr>
        <p:xfrm>
          <a:off x="22183744" y="20417209"/>
          <a:ext cx="9756814" cy="4275982"/>
        </p:xfrm>
        <a:graphic>
          <a:graphicData uri="http://schemas.openxmlformats.org/drawingml/2006/chart">
            <c:chart xmlns:c="http://schemas.openxmlformats.org/drawingml/2006/chart" xmlns:r="http://schemas.openxmlformats.org/officeDocument/2006/relationships" r:id="rId11"/>
          </a:graphicData>
        </a:graphic>
      </p:graphicFrame>
      <p:sp>
        <p:nvSpPr>
          <p:cNvPr id="72" name="Text Box 2"/>
          <p:cNvSpPr txBox="1">
            <a:spLocks noChangeArrowheads="1"/>
          </p:cNvSpPr>
          <p:nvPr/>
        </p:nvSpPr>
        <p:spPr bwMode="auto">
          <a:xfrm>
            <a:off x="22285974" y="21309755"/>
            <a:ext cx="1613488" cy="45206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YR1 Why savings is important, n=51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 Box 2"/>
          <p:cNvSpPr txBox="1">
            <a:spLocks noChangeArrowheads="1"/>
          </p:cNvSpPr>
          <p:nvPr/>
        </p:nvSpPr>
        <p:spPr bwMode="auto">
          <a:xfrm>
            <a:off x="22270690" y="22689859"/>
            <a:ext cx="1651960" cy="592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YR1 Why following a spending plan is important, n=49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 name="object 23"/>
          <p:cNvSpPr txBox="1"/>
          <p:nvPr/>
        </p:nvSpPr>
        <p:spPr>
          <a:xfrm>
            <a:off x="22400057" y="24614045"/>
            <a:ext cx="9879400" cy="1723549"/>
          </a:xfrm>
          <a:prstGeom prst="rect">
            <a:avLst/>
          </a:prstGeom>
        </p:spPr>
        <p:txBody>
          <a:bodyPr vert="horz" wrap="square" lIns="0" tIns="0" rIns="0" bIns="0" rtlCol="0">
            <a:spAutoFit/>
          </a:bodyPr>
          <a:lstStyle/>
          <a:p>
            <a:pPr marL="27720"/>
            <a:r>
              <a:rPr lang="en-US" sz="2400" spc="-10" dirty="0" smtClean="0">
                <a:latin typeface="Arial"/>
                <a:cs typeface="Arial"/>
              </a:rPr>
              <a:t>More fathers reported that they plan to use a spending plan after completing the curriculum.</a:t>
            </a:r>
          </a:p>
          <a:p>
            <a:pPr marL="27720"/>
            <a:endParaRPr lang="en-US" sz="2400" spc="-10" dirty="0" smtClean="0">
              <a:latin typeface="Arial" panose="020B0604020202020204" pitchFamily="34" charset="0"/>
              <a:cs typeface="Arial" panose="020B0604020202020204" pitchFamily="34" charset="0"/>
            </a:endParaRPr>
          </a:p>
          <a:p>
            <a:pPr marL="27720"/>
            <a:endParaRPr dirty="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art Chooser Cards">
    <a:dk1>
      <a:srgbClr val="000000"/>
    </a:dk1>
    <a:lt1>
      <a:sysClr val="window" lastClr="FFFFFF"/>
    </a:lt1>
    <a:dk2>
      <a:srgbClr val="3F403F"/>
    </a:dk2>
    <a:lt2>
      <a:srgbClr val="D2D2D2"/>
    </a:lt2>
    <a:accent1>
      <a:srgbClr val="77C047"/>
    </a:accent1>
    <a:accent2>
      <a:srgbClr val="1B85C6"/>
    </a:accent2>
    <a:accent3>
      <a:srgbClr val="F78E2E"/>
    </a:accent3>
    <a:accent4>
      <a:srgbClr val="826AAF"/>
    </a:accent4>
    <a:accent5>
      <a:srgbClr val="945B31"/>
    </a:accent5>
    <a:accent6>
      <a:srgbClr val="D64A4B"/>
    </a:accent6>
    <a:hlink>
      <a:srgbClr val="92D050"/>
    </a:hlink>
    <a:folHlink>
      <a:srgbClr val="00B050"/>
    </a:folHlink>
  </a:clrScheme>
  <a:fontScheme name="Custom 2">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4704</TotalTime>
  <Words>979</Words>
  <Application>Microsoft Office PowerPoint</Application>
  <PresentationFormat>Custom</PresentationFormat>
  <Paragraphs>155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맑은 고딕</vt:lpstr>
      <vt:lpstr>Antique Olive</vt:lpstr>
      <vt:lpstr>Arial</vt:lpstr>
      <vt:lpstr>Calibri</vt:lpstr>
      <vt:lpstr>Times New Roman</vt:lpstr>
      <vt:lpstr>Wingdings</vt:lpstr>
      <vt:lpstr>Office Theme</vt:lpstr>
      <vt:lpstr>Empowering young fathers to be responsible parents and partners: an evaluation of the New Beginnings for New Fathers Initiative  DanieI Kloepfer, MPP &amp; Danielle Valaitis, MPA Candidate: Ohio University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Research Study Presenter name, Associates and Collaborators</dc:title>
  <dc:creator>Valaitis, Danielle</dc:creator>
  <cp:lastModifiedBy>Kloepfer, Daniel</cp:lastModifiedBy>
  <cp:revision>118</cp:revision>
  <dcterms:created xsi:type="dcterms:W3CDTF">2013-07-30T10:24:34Z</dcterms:created>
  <dcterms:modified xsi:type="dcterms:W3CDTF">2018-10-23T13:34:37Z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2013-07-30T00:00:00Z</vt:filetime>
  </property>
  <property fmtid="{D5CDD505-2E9C-101B-9397-08002B2CF9AE}" pid="3" name="LastSaved">
    <vt:filetime>2013-07-30T00:00:00Z</vt:filetime>
  </property>
</Properties>
</file>