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2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3" r:id="rId26"/>
    <p:sldId id="281" r:id="rId27"/>
    <p:sldId id="282" r:id="rId28"/>
  </p:sldIdLst>
  <p:sldSz cx="12192000" cy="6858000"/>
  <p:notesSz cx="6858000" cy="93138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5" autoAdjust="0"/>
    <p:restoredTop sz="94660"/>
  </p:normalViewPr>
  <p:slideViewPr>
    <p:cSldViewPr snapToGrid="0">
      <p:cViewPr varScale="1">
        <p:scale>
          <a:sx n="79" d="100"/>
          <a:sy n="79" d="100"/>
        </p:scale>
        <p:origin x="10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73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7311"/>
          </a:xfrm>
          <a:prstGeom prst="rect">
            <a:avLst/>
          </a:prstGeom>
        </p:spPr>
        <p:txBody>
          <a:bodyPr vert="horz" lIns="91440" tIns="45720" rIns="91440" bIns="45720" rtlCol="0"/>
          <a:lstStyle>
            <a:lvl1pPr algn="r">
              <a:defRPr sz="1200"/>
            </a:lvl1pPr>
          </a:lstStyle>
          <a:p>
            <a:fld id="{8CCB412E-1222-4583-861E-B61ABEB1480A}" type="datetimeFigureOut">
              <a:rPr lang="en-US" smtClean="0"/>
              <a:t>10/10/2013</a:t>
            </a:fld>
            <a:endParaRPr lang="en-US"/>
          </a:p>
        </p:txBody>
      </p:sp>
      <p:sp>
        <p:nvSpPr>
          <p:cNvPr id="4" name="Footer Placeholder 3"/>
          <p:cNvSpPr>
            <a:spLocks noGrp="1"/>
          </p:cNvSpPr>
          <p:nvPr>
            <p:ph type="ftr" sz="quarter" idx="2"/>
          </p:nvPr>
        </p:nvSpPr>
        <p:spPr>
          <a:xfrm>
            <a:off x="0" y="8846554"/>
            <a:ext cx="2971800" cy="46731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4"/>
            <a:ext cx="2971800" cy="467310"/>
          </a:xfrm>
          <a:prstGeom prst="rect">
            <a:avLst/>
          </a:prstGeom>
        </p:spPr>
        <p:txBody>
          <a:bodyPr vert="horz" lIns="91440" tIns="45720" rIns="91440" bIns="45720" rtlCol="0" anchor="b"/>
          <a:lstStyle>
            <a:lvl1pPr algn="r">
              <a:defRPr sz="1200"/>
            </a:lvl1pPr>
          </a:lstStyle>
          <a:p>
            <a:fld id="{A2A6260C-DD6D-4E15-BF07-C97FD2219C16}" type="slidenum">
              <a:rPr lang="en-US" smtClean="0"/>
              <a:t>‹#›</a:t>
            </a:fld>
            <a:endParaRPr lang="en-US"/>
          </a:p>
        </p:txBody>
      </p:sp>
    </p:spTree>
    <p:extLst>
      <p:ext uri="{BB962C8B-B14F-4D97-AF65-F5344CB8AC3E}">
        <p14:creationId xmlns:p14="http://schemas.microsoft.com/office/powerpoint/2010/main" val="52523615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dirty="0"/>
              <a:t>10/10/2013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dirty="0"/>
              <a:t>10/10/2013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dirty="0"/>
              <a:t>10/10/2013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dirty="0"/>
              <a:t>10/10/2013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6F077B-A50F-4D64-8574-E2D6A98A5553}" type="datetimeFigureOut">
              <a:rPr lang="en-US" dirty="0"/>
              <a:t>10/10/2013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dirty="0"/>
              <a:t>10/10/2013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dirty="0"/>
              <a:t>10/10/2013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dirty="0"/>
              <a:t>10/10/2013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dirty="0"/>
              <a:t>10/10/2013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dirty="0"/>
              <a:t>10/10/2013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747F8-9654-4282-85D2-65F41AAE7A75}" type="datetimeFigureOut">
              <a:rPr lang="en-US" dirty="0"/>
              <a:t>10/10/2013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dirty="0"/>
              <a:t>10/10/2013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dirty="0" smtClean="0"/>
              <a:t>Fostering Success:</a:t>
            </a:r>
            <a:r>
              <a:rPr lang="en-US" sz="4400" dirty="0" smtClean="0"/>
              <a:t/>
            </a:r>
            <a:br>
              <a:rPr lang="en-US" sz="4400" dirty="0" smtClean="0"/>
            </a:br>
            <a:r>
              <a:rPr lang="en-US" sz="4200" dirty="0" smtClean="0"/>
              <a:t>Evaluating the sine qua non collaboration of the New Hampshire Foster Parent Training Program and the Use of Collaboration Evaluation and Improvement Framework (CEIF) to Educate Stakeholders</a:t>
            </a:r>
            <a:endParaRPr lang="en-US" sz="4200" dirty="0"/>
          </a:p>
        </p:txBody>
      </p:sp>
      <p:sp>
        <p:nvSpPr>
          <p:cNvPr id="3" name="Subtitle 2"/>
          <p:cNvSpPr>
            <a:spLocks noGrp="1"/>
          </p:cNvSpPr>
          <p:nvPr>
            <p:ph type="subTitle" idx="1"/>
          </p:nvPr>
        </p:nvSpPr>
        <p:spPr/>
        <p:txBody>
          <a:bodyPr/>
          <a:lstStyle/>
          <a:p>
            <a:r>
              <a:rPr lang="en-US" dirty="0" smtClean="0"/>
              <a:t>Suzanne M. Moberly, med, cags</a:t>
            </a:r>
            <a:br>
              <a:rPr lang="en-US" dirty="0" smtClean="0"/>
            </a:br>
            <a:r>
              <a:rPr lang="en-US" dirty="0" smtClean="0"/>
              <a:t>Granite state college, concord, New Hampshire, USA</a:t>
            </a:r>
            <a:br>
              <a:rPr lang="en-US" dirty="0" smtClean="0"/>
            </a:br>
            <a:r>
              <a:rPr lang="en-US" dirty="0" smtClean="0"/>
              <a:t>Plymouth state university, Plymouth, new Hampshire, </a:t>
            </a:r>
            <a:r>
              <a:rPr lang="en-US" dirty="0" err="1" smtClean="0"/>
              <a:t>usa</a:t>
            </a:r>
            <a:endParaRPr lang="en-US" dirty="0" smtClean="0"/>
          </a:p>
        </p:txBody>
      </p:sp>
    </p:spTree>
    <p:extLst>
      <p:ext uri="{BB962C8B-B14F-4D97-AF65-F5344CB8AC3E}">
        <p14:creationId xmlns:p14="http://schemas.microsoft.com/office/powerpoint/2010/main" val="2656658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264" y="286603"/>
            <a:ext cx="10485120" cy="1347125"/>
          </a:xfrm>
        </p:spPr>
        <p:txBody>
          <a:bodyPr>
            <a:normAutofit/>
          </a:bodyPr>
          <a:lstStyle/>
          <a:p>
            <a:r>
              <a:rPr lang="en-US" sz="3400" dirty="0" smtClean="0"/>
              <a:t>CEIF Step #3: </a:t>
            </a:r>
            <a:br>
              <a:rPr lang="en-US" sz="3400" dirty="0" smtClean="0"/>
            </a:br>
            <a:r>
              <a:rPr lang="en-US" sz="3400" dirty="0" smtClean="0"/>
              <a:t>Monitor stage(s) of development (Woodland &amp; Hutton, 2012)</a:t>
            </a:r>
            <a:endParaRPr lang="en-US" sz="3400" dirty="0"/>
          </a:p>
        </p:txBody>
      </p:sp>
      <p:sp>
        <p:nvSpPr>
          <p:cNvPr id="3" name="Content Placeholder 2"/>
          <p:cNvSpPr>
            <a:spLocks noGrp="1"/>
          </p:cNvSpPr>
          <p:nvPr>
            <p:ph idx="1"/>
          </p:nvPr>
        </p:nvSpPr>
        <p:spPr>
          <a:xfrm>
            <a:off x="1097280" y="1845734"/>
            <a:ext cx="10058400" cy="2677498"/>
          </a:xfrm>
        </p:spPr>
        <p:txBody>
          <a:bodyPr>
            <a:normAutofit/>
          </a:bodyPr>
          <a:lstStyle/>
          <a:p>
            <a:pPr>
              <a:buFont typeface="Arial" panose="020B0604020202020204" pitchFamily="34" charset="0"/>
              <a:buChar char="•"/>
            </a:pPr>
            <a:r>
              <a:rPr lang="en-US" sz="3200" dirty="0" smtClean="0">
                <a:latin typeface="+mj-lt"/>
              </a:rPr>
              <a:t> </a:t>
            </a:r>
            <a:r>
              <a:rPr lang="en-US" sz="3200" dirty="0" smtClean="0">
                <a:latin typeface="+mj-lt"/>
              </a:rPr>
              <a:t>Pre and post surveys developed for FACES participants</a:t>
            </a:r>
          </a:p>
          <a:p>
            <a:pPr>
              <a:buFont typeface="Arial" panose="020B0604020202020204" pitchFamily="34" charset="0"/>
              <a:buChar char="•"/>
            </a:pPr>
            <a:r>
              <a:rPr lang="en-US" sz="3200" dirty="0">
                <a:latin typeface="+mj-lt"/>
              </a:rPr>
              <a:t> </a:t>
            </a:r>
            <a:r>
              <a:rPr lang="en-US" sz="3200" dirty="0" smtClean="0">
                <a:latin typeface="+mj-lt"/>
              </a:rPr>
              <a:t>Questions for face to face interviews developed</a:t>
            </a:r>
          </a:p>
          <a:p>
            <a:pPr>
              <a:buFont typeface="Arial" panose="020B0604020202020204" pitchFamily="34" charset="0"/>
              <a:buChar char="•"/>
            </a:pPr>
            <a:r>
              <a:rPr lang="en-US" sz="3200" dirty="0" smtClean="0">
                <a:latin typeface="+mj-lt"/>
              </a:rPr>
              <a:t> Limitations? Are all stakeholders included?</a:t>
            </a:r>
            <a:endParaRPr lang="en-US" sz="3200" dirty="0">
              <a:latin typeface="+mj-lt"/>
            </a:endParaRPr>
          </a:p>
        </p:txBody>
      </p:sp>
      <p:pic>
        <p:nvPicPr>
          <p:cNvPr id="5122" name="Picture 2" descr="http://stutteringtreatment.org/blog/wp-content/uploads/2013/01/process-listen-love-lear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9074" y="3751326"/>
            <a:ext cx="5905500"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9523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Stakeholders Interviewed</a:t>
            </a:r>
            <a:endParaRPr lang="en-US" dirty="0"/>
          </a:p>
        </p:txBody>
      </p:sp>
      <p:sp>
        <p:nvSpPr>
          <p:cNvPr id="3" name="Content Placeholder 2"/>
          <p:cNvSpPr>
            <a:spLocks noGrp="1"/>
          </p:cNvSpPr>
          <p:nvPr>
            <p:ph idx="1"/>
          </p:nvPr>
        </p:nvSpPr>
        <p:spPr>
          <a:xfrm>
            <a:off x="1097280" y="1999488"/>
            <a:ext cx="10058400" cy="4096512"/>
          </a:xfrm>
        </p:spPr>
        <p:txBody>
          <a:bodyPr>
            <a:normAutofit/>
          </a:bodyPr>
          <a:lstStyle/>
          <a:p>
            <a:pPr marL="0" indent="0">
              <a:buNone/>
            </a:pPr>
            <a:r>
              <a:rPr lang="en-US" sz="3200" dirty="0" smtClean="0">
                <a:latin typeface="+mj-lt"/>
              </a:rPr>
              <a:t>Total of 23 resource parents, represented 17 homes:</a:t>
            </a:r>
          </a:p>
          <a:p>
            <a:endParaRPr lang="en-US" sz="1400" dirty="0" smtClean="0">
              <a:latin typeface="+mj-lt"/>
            </a:endParaRPr>
          </a:p>
          <a:p>
            <a:pPr lvl="1">
              <a:buFont typeface="Arial" panose="020B0604020202020204" pitchFamily="34" charset="0"/>
              <a:buChar char="•"/>
            </a:pPr>
            <a:r>
              <a:rPr lang="en-US" sz="3000" dirty="0" smtClean="0">
                <a:latin typeface="+mj-lt"/>
              </a:rPr>
              <a:t>20 foster parents, including 5 parents who had adopted children that they had fostered</a:t>
            </a:r>
          </a:p>
          <a:p>
            <a:pPr lvl="1">
              <a:buFont typeface="Arial" panose="020B0604020202020204" pitchFamily="34" charset="0"/>
              <a:buChar char="•"/>
            </a:pPr>
            <a:r>
              <a:rPr lang="en-US" sz="3000" dirty="0" smtClean="0">
                <a:latin typeface="+mj-lt"/>
              </a:rPr>
              <a:t>3 additional parents awaiting adoptions of children to become final</a:t>
            </a:r>
          </a:p>
          <a:p>
            <a:pPr lvl="1">
              <a:buFont typeface="Arial" panose="020B0604020202020204" pitchFamily="34" charset="0"/>
              <a:buChar char="•"/>
            </a:pPr>
            <a:r>
              <a:rPr lang="en-US" sz="3000" dirty="0" smtClean="0">
                <a:latin typeface="+mj-lt"/>
              </a:rPr>
              <a:t>1 relative caregiver who adopted her grandchild</a:t>
            </a:r>
          </a:p>
          <a:p>
            <a:pPr lvl="1">
              <a:buFont typeface="Arial" panose="020B0604020202020204" pitchFamily="34" charset="0"/>
              <a:buChar char="•"/>
            </a:pPr>
            <a:r>
              <a:rPr lang="en-US" sz="3000" dirty="0" smtClean="0">
                <a:latin typeface="+mj-lt"/>
              </a:rPr>
              <a:t>2 respite parents</a:t>
            </a:r>
            <a:endParaRPr lang="en-US" sz="3000" dirty="0">
              <a:latin typeface="+mj-lt"/>
            </a:endParaRPr>
          </a:p>
        </p:txBody>
      </p:sp>
    </p:spTree>
    <p:extLst>
      <p:ext uri="{BB962C8B-B14F-4D97-AF65-F5344CB8AC3E}">
        <p14:creationId xmlns:p14="http://schemas.microsoft.com/office/powerpoint/2010/main" val="1543553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Interviewed</a:t>
            </a:r>
            <a:endParaRPr lang="en-US" dirty="0"/>
          </a:p>
        </p:txBody>
      </p:sp>
      <p:sp>
        <p:nvSpPr>
          <p:cNvPr id="3" name="Content Placeholder 2"/>
          <p:cNvSpPr>
            <a:spLocks noGrp="1"/>
          </p:cNvSpPr>
          <p:nvPr>
            <p:ph idx="1"/>
          </p:nvPr>
        </p:nvSpPr>
        <p:spPr>
          <a:xfrm>
            <a:off x="1097280" y="1845734"/>
            <a:ext cx="10058400" cy="4494106"/>
          </a:xfrm>
        </p:spPr>
        <p:txBody>
          <a:bodyPr>
            <a:normAutofit/>
          </a:bodyPr>
          <a:lstStyle/>
          <a:p>
            <a:r>
              <a:rPr lang="en-US" sz="3200" dirty="0" smtClean="0">
                <a:latin typeface="+mj-lt"/>
              </a:rPr>
              <a:t>Total of 15 staff members</a:t>
            </a:r>
          </a:p>
          <a:p>
            <a:pPr lvl="2">
              <a:buFont typeface="Arial" panose="020B0604020202020204" pitchFamily="34" charset="0"/>
              <a:buChar char="•"/>
            </a:pPr>
            <a:r>
              <a:rPr lang="en-US" sz="2800" dirty="0" smtClean="0">
                <a:latin typeface="+mj-lt"/>
              </a:rPr>
              <a:t>3 District Office supervisors</a:t>
            </a:r>
          </a:p>
          <a:p>
            <a:pPr lvl="2">
              <a:buFont typeface="Arial" panose="020B0604020202020204" pitchFamily="34" charset="0"/>
              <a:buChar char="•"/>
            </a:pPr>
            <a:r>
              <a:rPr lang="en-US" sz="2800" dirty="0" smtClean="0">
                <a:latin typeface="+mj-lt"/>
              </a:rPr>
              <a:t>4 assistant supervisors</a:t>
            </a:r>
          </a:p>
          <a:p>
            <a:pPr lvl="2">
              <a:buFont typeface="Arial" panose="020B0604020202020204" pitchFamily="34" charset="0"/>
              <a:buChar char="•"/>
            </a:pPr>
            <a:r>
              <a:rPr lang="en-US" sz="2800" dirty="0" smtClean="0">
                <a:latin typeface="+mj-lt"/>
              </a:rPr>
              <a:t>4 resource workers</a:t>
            </a:r>
          </a:p>
          <a:p>
            <a:pPr lvl="2">
              <a:buFont typeface="Arial" panose="020B0604020202020204" pitchFamily="34" charset="0"/>
              <a:buChar char="•"/>
            </a:pPr>
            <a:r>
              <a:rPr lang="en-US" sz="2800" dirty="0" smtClean="0">
                <a:latin typeface="+mj-lt"/>
              </a:rPr>
              <a:t>2 permanency workers</a:t>
            </a:r>
          </a:p>
          <a:p>
            <a:pPr lvl="2">
              <a:buFont typeface="Arial" panose="020B0604020202020204" pitchFamily="34" charset="0"/>
              <a:buChar char="•"/>
            </a:pPr>
            <a:r>
              <a:rPr lang="en-US" sz="2800" dirty="0" smtClean="0">
                <a:latin typeface="+mj-lt"/>
              </a:rPr>
              <a:t>1 Child Protection Social Worker (CPSW)</a:t>
            </a:r>
          </a:p>
          <a:p>
            <a:pPr lvl="2">
              <a:buFont typeface="Arial" panose="020B0604020202020204" pitchFamily="34" charset="0"/>
              <a:buChar char="•"/>
            </a:pPr>
            <a:r>
              <a:rPr lang="en-US" sz="2800" dirty="0" smtClean="0">
                <a:latin typeface="+mj-lt"/>
              </a:rPr>
              <a:t>1 Independent Service Organization (ISO) Foster Care Specialist</a:t>
            </a:r>
          </a:p>
          <a:p>
            <a:pPr lvl="4">
              <a:buFont typeface="Arial" panose="020B0604020202020204" pitchFamily="34" charset="0"/>
              <a:buChar char="•"/>
            </a:pPr>
            <a:r>
              <a:rPr lang="en-US" sz="2800" dirty="0" smtClean="0">
                <a:latin typeface="+mj-lt"/>
              </a:rPr>
              <a:t>ISO’s are independent social service agencies who recruit and manage foster cases in conjunction with the state</a:t>
            </a:r>
            <a:endParaRPr lang="en-US" sz="2800" dirty="0">
              <a:latin typeface="+mj-lt"/>
            </a:endParaRPr>
          </a:p>
        </p:txBody>
      </p:sp>
    </p:spTree>
    <p:extLst>
      <p:ext uri="{BB962C8B-B14F-4D97-AF65-F5344CB8AC3E}">
        <p14:creationId xmlns:p14="http://schemas.microsoft.com/office/powerpoint/2010/main" val="3573519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CEIF Step #4</a:t>
            </a:r>
            <a:endParaRPr lang="en-US" sz="4400" dirty="0"/>
          </a:p>
        </p:txBody>
      </p:sp>
      <p:sp>
        <p:nvSpPr>
          <p:cNvPr id="3" name="Content Placeholder 2"/>
          <p:cNvSpPr>
            <a:spLocks noGrp="1"/>
          </p:cNvSpPr>
          <p:nvPr>
            <p:ph idx="1"/>
          </p:nvPr>
        </p:nvSpPr>
        <p:spPr>
          <a:xfrm>
            <a:off x="1097280" y="2040806"/>
            <a:ext cx="10058400" cy="4023360"/>
          </a:xfrm>
        </p:spPr>
        <p:txBody>
          <a:bodyPr>
            <a:normAutofit/>
          </a:bodyPr>
          <a:lstStyle/>
          <a:p>
            <a:pPr marL="0" indent="0">
              <a:buNone/>
            </a:pPr>
            <a:r>
              <a:rPr lang="en-US" sz="3000" dirty="0" smtClean="0">
                <a:latin typeface="+mj-lt"/>
              </a:rPr>
              <a:t>The evaluator assesses levels of integration including </a:t>
            </a:r>
            <a:r>
              <a:rPr lang="en-US" sz="3000" dirty="0" err="1" smtClean="0">
                <a:latin typeface="+mj-lt"/>
              </a:rPr>
              <a:t>interorganization</a:t>
            </a:r>
            <a:r>
              <a:rPr lang="en-US" sz="3000" dirty="0" smtClean="0">
                <a:latin typeface="+mj-lt"/>
              </a:rPr>
              <a:t> and </a:t>
            </a:r>
            <a:r>
              <a:rPr lang="en-US" sz="3000" dirty="0" err="1" smtClean="0">
                <a:latin typeface="+mj-lt"/>
              </a:rPr>
              <a:t>intraorganization</a:t>
            </a:r>
            <a:r>
              <a:rPr lang="en-US" sz="3000" dirty="0" smtClean="0">
                <a:latin typeface="+mj-lt"/>
              </a:rPr>
              <a:t> overlapping structures (Woodland &amp; Hutton, 2012)</a:t>
            </a:r>
          </a:p>
          <a:p>
            <a:pPr>
              <a:buFont typeface="Arial" panose="020B0604020202020204" pitchFamily="34" charset="0"/>
              <a:buChar char="•"/>
            </a:pPr>
            <a:endParaRPr lang="en-US" dirty="0">
              <a:latin typeface="+mj-lt"/>
            </a:endParaRPr>
          </a:p>
          <a:p>
            <a:pPr lvl="1">
              <a:buFont typeface="Arial" panose="020B0604020202020204" pitchFamily="34" charset="0"/>
              <a:buChar char="•"/>
            </a:pPr>
            <a:r>
              <a:rPr lang="en-US" sz="2800" dirty="0" smtClean="0">
                <a:latin typeface="+mj-lt"/>
              </a:rPr>
              <a:t> Determines how the levels of connectivity or gaps thereof influence the probability of achieving the intended outcomes at multiple levels of overlapping connectivity</a:t>
            </a:r>
          </a:p>
          <a:p>
            <a:pPr lvl="1">
              <a:buFont typeface="Arial" panose="020B0604020202020204" pitchFamily="34" charset="0"/>
              <a:buChar char="•"/>
            </a:pPr>
            <a:r>
              <a:rPr lang="en-US" sz="2800" dirty="0">
                <a:latin typeface="+mj-lt"/>
              </a:rPr>
              <a:t> </a:t>
            </a:r>
            <a:r>
              <a:rPr lang="en-US" sz="2800" dirty="0" smtClean="0">
                <a:latin typeface="+mj-lt"/>
              </a:rPr>
              <a:t>Step 4, applied to data collection and analysis, has direct utility in highlighting strengths as well as areas in need of improvement</a:t>
            </a:r>
          </a:p>
          <a:p>
            <a:pPr marL="0" indent="0">
              <a:buNone/>
            </a:pPr>
            <a:endParaRPr lang="en-US" dirty="0">
              <a:latin typeface="+mj-lt"/>
            </a:endParaRPr>
          </a:p>
        </p:txBody>
      </p:sp>
    </p:spTree>
    <p:extLst>
      <p:ext uri="{BB962C8B-B14F-4D97-AF65-F5344CB8AC3E}">
        <p14:creationId xmlns:p14="http://schemas.microsoft.com/office/powerpoint/2010/main" val="2029370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smtClean="0"/>
              <a:t>Conclusions and Implications</a:t>
            </a:r>
            <a:br>
              <a:rPr lang="en-US" sz="4200" dirty="0" smtClean="0"/>
            </a:br>
            <a:r>
              <a:rPr lang="en-US" sz="4200" dirty="0" smtClean="0"/>
              <a:t>CEIF Step #5 (Woodland &amp; Hutton, 2012)</a:t>
            </a:r>
            <a:endParaRPr lang="en-US" sz="4200" dirty="0"/>
          </a:p>
        </p:txBody>
      </p:sp>
      <p:sp>
        <p:nvSpPr>
          <p:cNvPr id="3" name="Content Placeholder 2"/>
          <p:cNvSpPr>
            <a:spLocks noGrp="1"/>
          </p:cNvSpPr>
          <p:nvPr>
            <p:ph idx="1"/>
          </p:nvPr>
        </p:nvSpPr>
        <p:spPr>
          <a:xfrm>
            <a:off x="1097280" y="1845734"/>
            <a:ext cx="5035296" cy="4023360"/>
          </a:xfrm>
        </p:spPr>
        <p:txBody>
          <a:bodyPr/>
          <a:lstStyle/>
          <a:p>
            <a:endParaRPr lang="en-US" sz="3200" dirty="0" smtClean="0">
              <a:latin typeface="+mj-lt"/>
            </a:endParaRPr>
          </a:p>
          <a:p>
            <a:r>
              <a:rPr lang="en-US" sz="3200" dirty="0" smtClean="0">
                <a:latin typeface="+mj-lt"/>
              </a:rPr>
              <a:t>Asses cycles of inquiry in which the evaluator and the </a:t>
            </a:r>
            <a:r>
              <a:rPr lang="en-US" sz="3200" dirty="0" err="1" smtClean="0">
                <a:latin typeface="+mj-lt"/>
              </a:rPr>
              <a:t>evaluand</a:t>
            </a:r>
            <a:r>
              <a:rPr lang="en-US" sz="3200" dirty="0" smtClean="0">
                <a:latin typeface="+mj-lt"/>
              </a:rPr>
              <a:t> analyze quantitative and qualitative data to make collaborative decisions to achieve mutual goals (p. 368)</a:t>
            </a:r>
          </a:p>
          <a:p>
            <a:endParaRPr lang="en-US" dirty="0"/>
          </a:p>
        </p:txBody>
      </p:sp>
      <p:pic>
        <p:nvPicPr>
          <p:cNvPr id="4098" name="Picture 2" descr="http://i.dailymail.co.uk/i/pix/2009/07/10/article-1198962-05ACD747000005DC-145_468x3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6480" y="2146809"/>
            <a:ext cx="5164922" cy="34212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7512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383701"/>
          </a:xfrm>
        </p:spPr>
        <p:txBody>
          <a:bodyPr>
            <a:normAutofit/>
          </a:bodyPr>
          <a:lstStyle/>
          <a:p>
            <a:r>
              <a:rPr lang="en-US" sz="4200" dirty="0" smtClean="0"/>
              <a:t>Fostering Success Sine Qua Non (CEIF) Results</a:t>
            </a:r>
            <a:endParaRPr lang="en-US" sz="4200" dirty="0"/>
          </a:p>
        </p:txBody>
      </p:sp>
      <p:sp>
        <p:nvSpPr>
          <p:cNvPr id="3" name="Content Placeholder 2"/>
          <p:cNvSpPr>
            <a:spLocks noGrp="1"/>
          </p:cNvSpPr>
          <p:nvPr>
            <p:ph idx="1"/>
          </p:nvPr>
        </p:nvSpPr>
        <p:spPr>
          <a:xfrm>
            <a:off x="1097280" y="2023872"/>
            <a:ext cx="10058400" cy="4169664"/>
          </a:xfrm>
        </p:spPr>
        <p:txBody>
          <a:bodyPr>
            <a:normAutofit/>
          </a:bodyPr>
          <a:lstStyle/>
          <a:p>
            <a:pPr>
              <a:buFont typeface="Arial" panose="020B0604020202020204" pitchFamily="34" charset="0"/>
              <a:buChar char="•"/>
            </a:pPr>
            <a:r>
              <a:rPr lang="en-US" sz="3200" dirty="0" smtClean="0">
                <a:latin typeface="+mj-lt"/>
              </a:rPr>
              <a:t>Well before conclusion of face to face interviews, pre and post FACES surveys of course participants analyzed</a:t>
            </a:r>
          </a:p>
          <a:p>
            <a:pPr>
              <a:buFont typeface="Arial" panose="020B0604020202020204" pitchFamily="34" charset="0"/>
              <a:buChar char="•"/>
            </a:pPr>
            <a:r>
              <a:rPr lang="en-US" sz="3200" dirty="0" smtClean="0">
                <a:latin typeface="+mj-lt"/>
              </a:rPr>
              <a:t>Served to support consideration to revised resource family recruitment campaign</a:t>
            </a:r>
          </a:p>
          <a:p>
            <a:pPr>
              <a:buFont typeface="Arial" panose="020B0604020202020204" pitchFamily="34" charset="0"/>
              <a:buChar char="•"/>
            </a:pPr>
            <a:r>
              <a:rPr lang="en-US" sz="3200" dirty="0">
                <a:latin typeface="+mj-lt"/>
              </a:rPr>
              <a:t> </a:t>
            </a:r>
            <a:r>
              <a:rPr lang="en-US" sz="3200" dirty="0" smtClean="0">
                <a:latin typeface="+mj-lt"/>
              </a:rPr>
              <a:t>Survey results revealed motivation of prospective families to adopt as well as balancing the needs of the state to provide a sufficient  number of foster homes</a:t>
            </a:r>
            <a:endParaRPr lang="en-US" sz="3200" dirty="0">
              <a:latin typeface="+mj-lt"/>
            </a:endParaRPr>
          </a:p>
        </p:txBody>
      </p:sp>
    </p:spTree>
    <p:extLst>
      <p:ext uri="{BB962C8B-B14F-4D97-AF65-F5344CB8AC3E}">
        <p14:creationId xmlns:p14="http://schemas.microsoft.com/office/powerpoint/2010/main" val="27265276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Face to Face Interviews</a:t>
            </a:r>
            <a:endParaRPr lang="en-US" dirty="0"/>
          </a:p>
        </p:txBody>
      </p:sp>
      <p:sp>
        <p:nvSpPr>
          <p:cNvPr id="3" name="Content Placeholder 2"/>
          <p:cNvSpPr>
            <a:spLocks noGrp="1"/>
          </p:cNvSpPr>
          <p:nvPr>
            <p:ph idx="1"/>
          </p:nvPr>
        </p:nvSpPr>
        <p:spPr>
          <a:xfrm>
            <a:off x="1097280" y="1845734"/>
            <a:ext cx="10058400" cy="4359994"/>
          </a:xfrm>
        </p:spPr>
        <p:txBody>
          <a:bodyPr>
            <a:noAutofit/>
          </a:bodyPr>
          <a:lstStyle/>
          <a:p>
            <a:pPr>
              <a:buFont typeface="Arial" panose="020B0604020202020204" pitchFamily="34" charset="0"/>
              <a:buChar char="•"/>
            </a:pPr>
            <a:r>
              <a:rPr lang="en-US" sz="2600" dirty="0">
                <a:latin typeface="+mj-lt"/>
              </a:rPr>
              <a:t> </a:t>
            </a:r>
            <a:r>
              <a:rPr lang="en-US" sz="2600" dirty="0" smtClean="0">
                <a:latin typeface="+mj-lt"/>
              </a:rPr>
              <a:t>Direct correlation with results of the </a:t>
            </a:r>
            <a:r>
              <a:rPr lang="en-US" sz="2600" i="1" dirty="0" smtClean="0">
                <a:latin typeface="+mj-lt"/>
              </a:rPr>
              <a:t>FACES</a:t>
            </a:r>
            <a:r>
              <a:rPr lang="en-US" sz="2600" dirty="0" smtClean="0">
                <a:latin typeface="+mj-lt"/>
              </a:rPr>
              <a:t> Training Surveys</a:t>
            </a:r>
          </a:p>
          <a:p>
            <a:pPr>
              <a:buFont typeface="Arial" panose="020B0604020202020204" pitchFamily="34" charset="0"/>
              <a:buChar char="•"/>
            </a:pPr>
            <a:r>
              <a:rPr lang="en-US" sz="2600" dirty="0">
                <a:latin typeface="+mj-lt"/>
              </a:rPr>
              <a:t> </a:t>
            </a:r>
            <a:r>
              <a:rPr lang="en-US" sz="2600" dirty="0" smtClean="0">
                <a:latin typeface="+mj-lt"/>
              </a:rPr>
              <a:t>Approximately 35% of licensed parents in study adopted children in their care or in the process of adopting (4% are hoping to adopt children in the future, totaling 39%)</a:t>
            </a:r>
          </a:p>
          <a:p>
            <a:pPr>
              <a:buFont typeface="Arial" panose="020B0604020202020204" pitchFamily="34" charset="0"/>
              <a:buChar char="•"/>
            </a:pPr>
            <a:r>
              <a:rPr lang="en-US" sz="2600" dirty="0">
                <a:latin typeface="+mj-lt"/>
              </a:rPr>
              <a:t> </a:t>
            </a:r>
            <a:r>
              <a:rPr lang="en-US" sz="2600" dirty="0" smtClean="0">
                <a:latin typeface="+mj-lt"/>
              </a:rPr>
              <a:t>Approximately 40% of the prospective foster or adoptive parents identify as seeking to adopt</a:t>
            </a:r>
          </a:p>
          <a:p>
            <a:pPr>
              <a:buFont typeface="Arial" panose="020B0604020202020204" pitchFamily="34" charset="0"/>
              <a:buChar char="•"/>
            </a:pPr>
            <a:r>
              <a:rPr lang="en-US" sz="2600" dirty="0">
                <a:latin typeface="+mj-lt"/>
              </a:rPr>
              <a:t> </a:t>
            </a:r>
            <a:r>
              <a:rPr lang="en-US" sz="2600" dirty="0" smtClean="0">
                <a:latin typeface="+mj-lt"/>
              </a:rPr>
              <a:t>Comparison of the results of the survey to the actual experience of current resource parents</a:t>
            </a:r>
          </a:p>
          <a:p>
            <a:pPr>
              <a:buFont typeface="Arial" panose="020B0604020202020204" pitchFamily="34" charset="0"/>
              <a:buChar char="•"/>
            </a:pPr>
            <a:r>
              <a:rPr lang="en-US" sz="2600" dirty="0" smtClean="0">
                <a:latin typeface="+mj-lt"/>
              </a:rPr>
              <a:t> Supports the need for NHDCYF to reassess the current efforts to attract and recruit future resource parents</a:t>
            </a:r>
            <a:endParaRPr lang="en-US" sz="2600" dirty="0">
              <a:latin typeface="+mj-lt"/>
            </a:endParaRPr>
          </a:p>
        </p:txBody>
      </p:sp>
    </p:spTree>
    <p:extLst>
      <p:ext uri="{BB962C8B-B14F-4D97-AF65-F5344CB8AC3E}">
        <p14:creationId xmlns:p14="http://schemas.microsoft.com/office/powerpoint/2010/main" val="2815635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58368" y="646176"/>
            <a:ext cx="10704576" cy="4770537"/>
          </a:xfrm>
          <a:prstGeom prst="rect">
            <a:avLst/>
          </a:prstGeom>
          <a:noFill/>
        </p:spPr>
        <p:txBody>
          <a:bodyPr wrap="square" rtlCol="0">
            <a:spAutoFit/>
          </a:bodyPr>
          <a:lstStyle/>
          <a:p>
            <a:r>
              <a:rPr lang="en-US" sz="2800" dirty="0" smtClean="0">
                <a:solidFill>
                  <a:schemeClr val="tx1">
                    <a:lumMod val="75000"/>
                    <a:lumOff val="25000"/>
                  </a:schemeClr>
                </a:solidFill>
                <a:latin typeface="+mj-lt"/>
              </a:rPr>
              <a:t>Results of the evaluation reveal the sine qua non of three intersection and equally important aspects of the perceived success of individual resource parents’ experience in parenting the children in their care:</a:t>
            </a:r>
          </a:p>
          <a:p>
            <a:endParaRPr lang="en-US" sz="2800" dirty="0" smtClean="0">
              <a:solidFill>
                <a:schemeClr val="tx1">
                  <a:lumMod val="75000"/>
                  <a:lumOff val="25000"/>
                </a:schemeClr>
              </a:solidFill>
              <a:latin typeface="+mj-lt"/>
            </a:endParaRPr>
          </a:p>
          <a:p>
            <a:pPr marL="342900" indent="-342900">
              <a:buAutoNum type="arabicParenR"/>
            </a:pPr>
            <a:r>
              <a:rPr lang="en-US" sz="2400" dirty="0" smtClean="0">
                <a:solidFill>
                  <a:schemeClr val="tx1">
                    <a:lumMod val="75000"/>
                    <a:lumOff val="25000"/>
                  </a:schemeClr>
                </a:solidFill>
                <a:latin typeface="+mj-lt"/>
              </a:rPr>
              <a:t>The level of preparedness of individual parents is directly influenced by the level of training they have received to meet the specific needs of the child in their home</a:t>
            </a:r>
          </a:p>
          <a:p>
            <a:pPr marL="342900" indent="-342900">
              <a:buAutoNum type="arabicParenR"/>
            </a:pPr>
            <a:r>
              <a:rPr lang="en-US" sz="2400" dirty="0" smtClean="0">
                <a:solidFill>
                  <a:schemeClr val="tx1">
                    <a:lumMod val="75000"/>
                    <a:lumOff val="25000"/>
                  </a:schemeClr>
                </a:solidFill>
                <a:latin typeface="+mj-lt"/>
              </a:rPr>
              <a:t>Their own level of professional or personal experience in parenting children, which is interrelated to the need and type of additional training a specific parent may require</a:t>
            </a:r>
          </a:p>
          <a:p>
            <a:pPr marL="342900" indent="-342900">
              <a:buAutoNum type="arabicParenR"/>
            </a:pPr>
            <a:r>
              <a:rPr lang="en-US" sz="2400" dirty="0" smtClean="0">
                <a:solidFill>
                  <a:schemeClr val="tx1">
                    <a:lumMod val="75000"/>
                    <a:lumOff val="25000"/>
                  </a:schemeClr>
                </a:solidFill>
                <a:latin typeface="+mj-lt"/>
              </a:rPr>
              <a:t>The degree to which they believe they are a valued partner with NHDCYF staff in caring for the child, which includes timely and appropriately responsive communication between the staff and parents</a:t>
            </a:r>
          </a:p>
        </p:txBody>
      </p:sp>
    </p:spTree>
    <p:extLst>
      <p:ext uri="{BB962C8B-B14F-4D97-AF65-F5344CB8AC3E}">
        <p14:creationId xmlns:p14="http://schemas.microsoft.com/office/powerpoint/2010/main" val="12646032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67968" y="4230625"/>
            <a:ext cx="9826752" cy="2062103"/>
          </a:xfrm>
          <a:prstGeom prst="rect">
            <a:avLst/>
          </a:prstGeom>
          <a:noFill/>
        </p:spPr>
        <p:txBody>
          <a:bodyPr wrap="square" rtlCol="0">
            <a:spAutoFit/>
          </a:bodyPr>
          <a:lstStyle/>
          <a:p>
            <a:r>
              <a:rPr lang="en-US" sz="3200" dirty="0" smtClean="0">
                <a:solidFill>
                  <a:schemeClr val="tx1">
                    <a:lumMod val="75000"/>
                    <a:lumOff val="25000"/>
                  </a:schemeClr>
                </a:solidFill>
                <a:latin typeface="+mj-lt"/>
              </a:rPr>
              <a:t>	The symbiotic relationship of these factors serves the sense of a “shared purpose” and continuing need for extensive and examined levels of collaboration between the intersecting systems.</a:t>
            </a:r>
            <a:endParaRPr lang="en-US" sz="3200" dirty="0">
              <a:solidFill>
                <a:schemeClr val="tx1">
                  <a:lumMod val="75000"/>
                  <a:lumOff val="25000"/>
                </a:schemeClr>
              </a:solidFill>
              <a:latin typeface="+mj-lt"/>
            </a:endParaRPr>
          </a:p>
        </p:txBody>
      </p:sp>
      <p:pic>
        <p:nvPicPr>
          <p:cNvPr id="3074" name="Picture 2" descr="http://image.yaymicro.com/rz_1210x1210/2/f6/happy-family-playing-football-in-their-backyard-20f6a4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2273" y="174689"/>
            <a:ext cx="6078142" cy="4055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7972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err="1" smtClean="0"/>
              <a:t>Scriven</a:t>
            </a:r>
            <a:r>
              <a:rPr lang="en-US" sz="3800" dirty="0" smtClean="0"/>
              <a:t> (2012) urges evaluator to consider the “value” of a particular program under evaluation.</a:t>
            </a:r>
            <a:endParaRPr lang="en-US" sz="3800" dirty="0"/>
          </a:p>
        </p:txBody>
      </p:sp>
      <p:sp>
        <p:nvSpPr>
          <p:cNvPr id="3" name="Content Placeholder 2"/>
          <p:cNvSpPr>
            <a:spLocks noGrp="1"/>
          </p:cNvSpPr>
          <p:nvPr>
            <p:ph idx="1"/>
          </p:nvPr>
        </p:nvSpPr>
        <p:spPr/>
        <p:txBody>
          <a:bodyPr/>
          <a:lstStyle/>
          <a:p>
            <a:pPr>
              <a:buFont typeface="Arial" panose="020B0604020202020204" pitchFamily="34" charset="0"/>
              <a:buChar char="•"/>
            </a:pPr>
            <a:endParaRPr lang="en-US" dirty="0" smtClean="0"/>
          </a:p>
          <a:p>
            <a:pPr>
              <a:buFont typeface="Arial" panose="020B0604020202020204" pitchFamily="34" charset="0"/>
              <a:buChar char="•"/>
            </a:pPr>
            <a:r>
              <a:rPr lang="en-US" dirty="0" smtClean="0"/>
              <a:t> </a:t>
            </a:r>
            <a:r>
              <a:rPr lang="en-US" sz="2800" dirty="0" smtClean="0">
                <a:latin typeface="+mj-lt"/>
              </a:rPr>
              <a:t>Majority of stakeholders perceive </a:t>
            </a:r>
            <a:r>
              <a:rPr lang="en-US" sz="2800" i="1" dirty="0" smtClean="0">
                <a:latin typeface="+mj-lt"/>
              </a:rPr>
              <a:t>FACES</a:t>
            </a:r>
            <a:r>
              <a:rPr lang="en-US" sz="2800" dirty="0" smtClean="0">
                <a:latin typeface="+mj-lt"/>
              </a:rPr>
              <a:t> training as a valued starting point in preparation to become a licensed resource parent in the State of New Hampshire</a:t>
            </a:r>
          </a:p>
          <a:p>
            <a:pPr>
              <a:buFont typeface="Arial" panose="020B0604020202020204" pitchFamily="34" charset="0"/>
              <a:buChar char="•"/>
            </a:pPr>
            <a:r>
              <a:rPr lang="en-US" sz="2800" dirty="0">
                <a:latin typeface="+mj-lt"/>
              </a:rPr>
              <a:t> </a:t>
            </a:r>
            <a:r>
              <a:rPr lang="en-US" sz="2800" dirty="0" smtClean="0">
                <a:latin typeface="+mj-lt"/>
              </a:rPr>
              <a:t>100% of the respondents </a:t>
            </a:r>
            <a:r>
              <a:rPr lang="en-US" sz="2800" dirty="0" smtClean="0">
                <a:latin typeface="+mj-lt"/>
              </a:rPr>
              <a:t/>
            </a:r>
            <a:br>
              <a:rPr lang="en-US" sz="2800" dirty="0" smtClean="0">
                <a:latin typeface="+mj-lt"/>
              </a:rPr>
            </a:br>
            <a:r>
              <a:rPr lang="en-US" sz="2800" dirty="0" smtClean="0">
                <a:latin typeface="+mj-lt"/>
              </a:rPr>
              <a:t>value </a:t>
            </a:r>
            <a:r>
              <a:rPr lang="en-US" sz="2800" dirty="0" smtClean="0">
                <a:latin typeface="+mj-lt"/>
              </a:rPr>
              <a:t>the program as a </a:t>
            </a:r>
            <a:r>
              <a:rPr lang="en-US" sz="2800" dirty="0" smtClean="0">
                <a:latin typeface="+mj-lt"/>
              </a:rPr>
              <a:t/>
            </a:r>
            <a:br>
              <a:rPr lang="en-US" sz="2800" dirty="0" smtClean="0">
                <a:latin typeface="+mj-lt"/>
              </a:rPr>
            </a:br>
            <a:r>
              <a:rPr lang="en-US" sz="2800" dirty="0" smtClean="0">
                <a:latin typeface="+mj-lt"/>
              </a:rPr>
              <a:t>means </a:t>
            </a:r>
            <a:r>
              <a:rPr lang="en-US" sz="2800" dirty="0" smtClean="0">
                <a:latin typeface="+mj-lt"/>
              </a:rPr>
              <a:t>to continue their </a:t>
            </a:r>
            <a:r>
              <a:rPr lang="en-US" sz="2800" dirty="0" smtClean="0">
                <a:latin typeface="+mj-lt"/>
              </a:rPr>
              <a:t/>
            </a:r>
            <a:br>
              <a:rPr lang="en-US" sz="2800" dirty="0" smtClean="0">
                <a:latin typeface="+mj-lt"/>
              </a:rPr>
            </a:br>
            <a:r>
              <a:rPr lang="en-US" sz="2800" dirty="0" smtClean="0">
                <a:latin typeface="+mj-lt"/>
              </a:rPr>
              <a:t>education</a:t>
            </a:r>
            <a:endParaRPr lang="en-US" sz="2800" dirty="0">
              <a:latin typeface="+mj-lt"/>
            </a:endParaRPr>
          </a:p>
        </p:txBody>
      </p:sp>
      <p:pic>
        <p:nvPicPr>
          <p:cNvPr id="2050" name="Picture 2" descr="http://www.costadelparadise.com/user_sites/site_36/images/2col_lg_happy_family_playing_on_the_beach_vac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4308" y="3194304"/>
            <a:ext cx="5849724" cy="2979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7234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347125"/>
          </a:xfrm>
        </p:spPr>
        <p:txBody>
          <a:bodyPr/>
          <a:lstStyle/>
          <a:p>
            <a:r>
              <a:rPr lang="en-US" dirty="0" smtClean="0"/>
              <a:t>Abstract</a:t>
            </a:r>
            <a:endParaRPr lang="en-US" dirty="0"/>
          </a:p>
        </p:txBody>
      </p:sp>
      <p:sp>
        <p:nvSpPr>
          <p:cNvPr id="3" name="Content Placeholder 2"/>
          <p:cNvSpPr>
            <a:spLocks noGrp="1"/>
          </p:cNvSpPr>
          <p:nvPr>
            <p:ph idx="1"/>
          </p:nvPr>
        </p:nvSpPr>
        <p:spPr>
          <a:xfrm>
            <a:off x="1097280" y="1828800"/>
            <a:ext cx="10058400" cy="4498848"/>
          </a:xfrm>
        </p:spPr>
        <p:txBody>
          <a:bodyPr>
            <a:normAutofit/>
          </a:bodyPr>
          <a:lstStyle/>
          <a:p>
            <a:pPr>
              <a:buFont typeface="Arial" panose="020B0604020202020204" pitchFamily="34" charset="0"/>
              <a:buChar char="•"/>
            </a:pPr>
            <a:r>
              <a:rPr lang="en-US" sz="2400" dirty="0" smtClean="0"/>
              <a:t> </a:t>
            </a:r>
            <a:r>
              <a:rPr lang="en-US" sz="2400" dirty="0" smtClean="0">
                <a:latin typeface="+mj-lt"/>
              </a:rPr>
              <a:t>State of New Hampshire’s Division of Children, Youth, and Families (NHDCYF)</a:t>
            </a:r>
          </a:p>
          <a:p>
            <a:pPr>
              <a:buFont typeface="Arial" panose="020B0604020202020204" pitchFamily="34" charset="0"/>
              <a:buChar char="•"/>
            </a:pPr>
            <a:r>
              <a:rPr lang="en-US" sz="2400" dirty="0" smtClean="0">
                <a:latin typeface="+mj-lt"/>
              </a:rPr>
              <a:t> Education and Training Partnership (ETP) at Granite State College</a:t>
            </a:r>
          </a:p>
          <a:p>
            <a:pPr>
              <a:buFont typeface="Arial" panose="020B0604020202020204" pitchFamily="34" charset="0"/>
              <a:buChar char="•"/>
            </a:pPr>
            <a:r>
              <a:rPr lang="en-US" sz="2400" dirty="0">
                <a:latin typeface="+mj-lt"/>
              </a:rPr>
              <a:t> </a:t>
            </a:r>
            <a:r>
              <a:rPr lang="en-US" sz="2400" dirty="0" smtClean="0">
                <a:latin typeface="+mj-lt"/>
              </a:rPr>
              <a:t>Collaborate to provide a licensing training program for prospective foster, adoptive and relative caregivers</a:t>
            </a:r>
          </a:p>
          <a:p>
            <a:pPr>
              <a:buFont typeface="Arial" panose="020B0604020202020204" pitchFamily="34" charset="0"/>
              <a:buChar char="•"/>
            </a:pPr>
            <a:r>
              <a:rPr lang="en-US" sz="2400" dirty="0">
                <a:latin typeface="+mj-lt"/>
              </a:rPr>
              <a:t> </a:t>
            </a:r>
            <a:r>
              <a:rPr lang="en-US" sz="2400" dirty="0" smtClean="0">
                <a:latin typeface="+mj-lt"/>
              </a:rPr>
              <a:t>Fostering Success study evaluates efficacy of program</a:t>
            </a:r>
          </a:p>
          <a:p>
            <a:pPr>
              <a:buFont typeface="Arial" panose="020B0604020202020204" pitchFamily="34" charset="0"/>
              <a:buChar char="•"/>
            </a:pPr>
            <a:r>
              <a:rPr lang="en-US" sz="2400" dirty="0">
                <a:latin typeface="+mj-lt"/>
              </a:rPr>
              <a:t> </a:t>
            </a:r>
            <a:r>
              <a:rPr lang="en-US" sz="2400" dirty="0" smtClean="0">
                <a:latin typeface="+mj-lt"/>
              </a:rPr>
              <a:t>Will framing the study within Collaboration Evaluation and Improvement Framework (CEIF) (Woodland &amp; Hutton, 2012) help this sine qua non collaboration of stakeholders understand how their overlapping structures influence their mutual goal of preparing future foster parents to meet challenges of parenting children in care?</a:t>
            </a:r>
            <a:endParaRPr lang="en-US" sz="2400" dirty="0">
              <a:latin typeface="+mj-lt"/>
            </a:endParaRPr>
          </a:p>
        </p:txBody>
      </p:sp>
    </p:spTree>
    <p:extLst>
      <p:ext uri="{BB962C8B-B14F-4D97-AF65-F5344CB8AC3E}">
        <p14:creationId xmlns:p14="http://schemas.microsoft.com/office/powerpoint/2010/main" val="23749795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8512" y="719328"/>
            <a:ext cx="9948672" cy="4832092"/>
          </a:xfrm>
          <a:prstGeom prst="rect">
            <a:avLst/>
          </a:prstGeom>
          <a:noFill/>
        </p:spPr>
        <p:txBody>
          <a:bodyPr wrap="square" rtlCol="0">
            <a:spAutoFit/>
          </a:bodyPr>
          <a:lstStyle/>
          <a:p>
            <a:pPr marL="285750" indent="-285750">
              <a:buClr>
                <a:schemeClr val="accent2"/>
              </a:buClr>
              <a:buFont typeface="Arial" panose="020B0604020202020204" pitchFamily="34" charset="0"/>
              <a:buChar char="•"/>
            </a:pPr>
            <a:r>
              <a:rPr lang="en-US" sz="2800" dirty="0" smtClean="0">
                <a:solidFill>
                  <a:schemeClr val="tx1">
                    <a:lumMod val="75000"/>
                    <a:lumOff val="25000"/>
                  </a:schemeClr>
                </a:solidFill>
                <a:latin typeface="+mj-lt"/>
              </a:rPr>
              <a:t>Staff interviewed unanimously concurred that additional advanced mandatory training for current and future resource parents has the capacity to improve outcomes and assist resource parents in more effectively meeting the diverse needs of children in their care</a:t>
            </a:r>
          </a:p>
          <a:p>
            <a:pPr marL="285750" indent="-285750">
              <a:buClr>
                <a:schemeClr val="accent2"/>
              </a:buClr>
              <a:buFont typeface="Arial" panose="020B0604020202020204" pitchFamily="34" charset="0"/>
              <a:buChar char="•"/>
            </a:pPr>
            <a:r>
              <a:rPr lang="en-US" sz="2800" dirty="0" smtClean="0">
                <a:solidFill>
                  <a:schemeClr val="tx1">
                    <a:lumMod val="75000"/>
                    <a:lumOff val="25000"/>
                  </a:schemeClr>
                </a:solidFill>
                <a:latin typeface="+mj-lt"/>
              </a:rPr>
              <a:t>Resource parents expressed the need for additional training correlates</a:t>
            </a:r>
          </a:p>
          <a:p>
            <a:pPr marL="285750" indent="-285750">
              <a:buClr>
                <a:schemeClr val="accent2"/>
              </a:buClr>
              <a:buFont typeface="Arial" panose="020B0604020202020204" pitchFamily="34" charset="0"/>
              <a:buChar char="•"/>
            </a:pPr>
            <a:r>
              <a:rPr lang="en-US" sz="2800" dirty="0" smtClean="0">
                <a:solidFill>
                  <a:schemeClr val="tx1">
                    <a:lumMod val="75000"/>
                    <a:lumOff val="25000"/>
                  </a:schemeClr>
                </a:solidFill>
                <a:latin typeface="+mj-lt"/>
              </a:rPr>
              <a:t>Only significant difference</a:t>
            </a:r>
          </a:p>
          <a:p>
            <a:pPr marL="285750" indent="-285750">
              <a:buClr>
                <a:schemeClr val="accent2"/>
              </a:buClr>
              <a:buFont typeface="Arial" panose="020B0604020202020204" pitchFamily="34" charset="0"/>
              <a:buChar char="•"/>
            </a:pPr>
            <a:r>
              <a:rPr lang="en-US" sz="2800" dirty="0" smtClean="0">
                <a:solidFill>
                  <a:schemeClr val="tx1">
                    <a:lumMod val="75000"/>
                    <a:lumOff val="25000"/>
                  </a:schemeClr>
                </a:solidFill>
                <a:latin typeface="+mj-lt"/>
              </a:rPr>
              <a:t>Request for specific content and types of training</a:t>
            </a:r>
          </a:p>
          <a:p>
            <a:pPr marL="285750" indent="-285750">
              <a:buClr>
                <a:schemeClr val="accent2"/>
              </a:buClr>
              <a:buFont typeface="Arial" panose="020B0604020202020204" pitchFamily="34" charset="0"/>
              <a:buChar char="•"/>
            </a:pPr>
            <a:r>
              <a:rPr lang="en-US" sz="2800" dirty="0" smtClean="0">
                <a:solidFill>
                  <a:schemeClr val="tx1">
                    <a:lumMod val="75000"/>
                    <a:lumOff val="25000"/>
                  </a:schemeClr>
                </a:solidFill>
                <a:latin typeface="+mj-lt"/>
              </a:rPr>
              <a:t>Resource parents requested more training on understanding and navigating the child welfare system</a:t>
            </a:r>
            <a:endParaRPr lang="en-US" sz="2800" dirty="0">
              <a:solidFill>
                <a:schemeClr val="tx1">
                  <a:lumMod val="75000"/>
                  <a:lumOff val="25000"/>
                </a:schemeClr>
              </a:solidFill>
              <a:latin typeface="+mj-lt"/>
            </a:endParaRPr>
          </a:p>
        </p:txBody>
      </p:sp>
    </p:spTree>
    <p:extLst>
      <p:ext uri="{BB962C8B-B14F-4D97-AF65-F5344CB8AC3E}">
        <p14:creationId xmlns:p14="http://schemas.microsoft.com/office/powerpoint/2010/main" val="39008150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371509"/>
          </a:xfrm>
        </p:spPr>
        <p:txBody>
          <a:bodyPr>
            <a:normAutofit fontScale="90000"/>
          </a:bodyPr>
          <a:lstStyle/>
          <a:p>
            <a:r>
              <a:rPr lang="en-US" dirty="0" smtClean="0"/>
              <a:t>Results of the evaluation support need for revisions of State Foster Care Regulations</a:t>
            </a:r>
            <a:endParaRPr lang="en-US" dirty="0"/>
          </a:p>
        </p:txBody>
      </p:sp>
      <p:sp>
        <p:nvSpPr>
          <p:cNvPr id="3" name="Content Placeholder 2"/>
          <p:cNvSpPr>
            <a:spLocks noGrp="1"/>
          </p:cNvSpPr>
          <p:nvPr>
            <p:ph idx="1"/>
          </p:nvPr>
        </p:nvSpPr>
        <p:spPr>
          <a:xfrm>
            <a:off x="1097280" y="2182368"/>
            <a:ext cx="10058400" cy="3686726"/>
          </a:xfrm>
        </p:spPr>
        <p:txBody>
          <a:bodyPr>
            <a:normAutofit/>
          </a:bodyPr>
          <a:lstStyle/>
          <a:p>
            <a:pPr>
              <a:buFont typeface="Arial" panose="020B0604020202020204" pitchFamily="34" charset="0"/>
              <a:buChar char="•"/>
            </a:pPr>
            <a:r>
              <a:rPr lang="en-US" sz="2800" dirty="0" smtClean="0">
                <a:latin typeface="+mj-lt"/>
              </a:rPr>
              <a:t> That resource parents complete additional mandatory training beyond the initial FACES training</a:t>
            </a:r>
          </a:p>
          <a:p>
            <a:pPr>
              <a:buFont typeface="Arial" panose="020B0604020202020204" pitchFamily="34" charset="0"/>
              <a:buChar char="•"/>
            </a:pPr>
            <a:r>
              <a:rPr lang="en-US" sz="2800" dirty="0">
                <a:latin typeface="+mj-lt"/>
              </a:rPr>
              <a:t> </a:t>
            </a:r>
            <a:r>
              <a:rPr lang="en-US" sz="2800" dirty="0" smtClean="0">
                <a:latin typeface="+mj-lt"/>
              </a:rPr>
              <a:t>As the collaborative team continues to analyze and interpret data collected from the study, the team will continue to evaluate how to improve outcomes for children in care by more effectively educating and preparing resource parents</a:t>
            </a:r>
            <a:endParaRPr lang="en-US" sz="2800" dirty="0">
              <a:latin typeface="+mj-lt"/>
            </a:endParaRPr>
          </a:p>
        </p:txBody>
      </p:sp>
    </p:spTree>
    <p:extLst>
      <p:ext uri="{BB962C8B-B14F-4D97-AF65-F5344CB8AC3E}">
        <p14:creationId xmlns:p14="http://schemas.microsoft.com/office/powerpoint/2010/main" val="11824841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a:t>
            </a:r>
            <a:endParaRPr lang="en-US" dirty="0"/>
          </a:p>
        </p:txBody>
      </p:sp>
      <p:sp>
        <p:nvSpPr>
          <p:cNvPr id="3" name="Content Placeholder 2"/>
          <p:cNvSpPr>
            <a:spLocks noGrp="1"/>
          </p:cNvSpPr>
          <p:nvPr>
            <p:ph idx="1"/>
          </p:nvPr>
        </p:nvSpPr>
        <p:spPr>
          <a:xfrm>
            <a:off x="1097280" y="2292096"/>
            <a:ext cx="10058400" cy="3938016"/>
          </a:xfrm>
        </p:spPr>
        <p:txBody>
          <a:bodyPr>
            <a:normAutofit/>
          </a:bodyPr>
          <a:lstStyle/>
          <a:p>
            <a:r>
              <a:rPr lang="en-US" sz="2800" dirty="0" smtClean="0">
                <a:latin typeface="+mj-lt"/>
              </a:rPr>
              <a:t>Assess alternate means of transfer of learning to direct application within the family system</a:t>
            </a:r>
          </a:p>
          <a:p>
            <a:pPr lvl="2">
              <a:buFont typeface="Arial" panose="020B0604020202020204" pitchFamily="34" charset="0"/>
              <a:buChar char="•"/>
            </a:pPr>
            <a:r>
              <a:rPr lang="en-US" sz="2600" dirty="0">
                <a:latin typeface="+mj-lt"/>
              </a:rPr>
              <a:t>Team may conclude that another assessment tools, Bloom’s Revised Taxonomy or Structure of Observed Learning Outcome (SOLO) (Clark, 2013), may be a more appropriate tool than Kirkpatrick’s 4 </a:t>
            </a:r>
            <a:r>
              <a:rPr lang="en-US" sz="2600" dirty="0" smtClean="0">
                <a:latin typeface="+mj-lt"/>
              </a:rPr>
              <a:t>Levels</a:t>
            </a:r>
          </a:p>
          <a:p>
            <a:r>
              <a:rPr lang="en-US" sz="2800" dirty="0">
                <a:latin typeface="+mj-lt"/>
              </a:rPr>
              <a:t>Additional training of NHDCYF staff to create a more uniform level of support for resource </a:t>
            </a:r>
            <a:r>
              <a:rPr lang="en-US" sz="2800" dirty="0" smtClean="0">
                <a:latin typeface="+mj-lt"/>
              </a:rPr>
              <a:t>parents</a:t>
            </a:r>
            <a:endParaRPr lang="en-US" sz="2800" dirty="0">
              <a:latin typeface="+mj-lt"/>
            </a:endParaRPr>
          </a:p>
        </p:txBody>
      </p:sp>
    </p:spTree>
    <p:extLst>
      <p:ext uri="{BB962C8B-B14F-4D97-AF65-F5344CB8AC3E}">
        <p14:creationId xmlns:p14="http://schemas.microsoft.com/office/powerpoint/2010/main" val="28321598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1414272" y="2011680"/>
            <a:ext cx="9521952" cy="4328160"/>
          </a:xfrm>
        </p:spPr>
        <p:txBody>
          <a:bodyPr>
            <a:normAutofit/>
          </a:bodyPr>
          <a:lstStyle/>
          <a:p>
            <a:pPr marL="0" indent="0">
              <a:buNone/>
            </a:pPr>
            <a:r>
              <a:rPr lang="en-US" sz="3200" dirty="0" smtClean="0">
                <a:latin typeface="+mj-lt"/>
              </a:rPr>
              <a:t/>
            </a:r>
            <a:br>
              <a:rPr lang="en-US" sz="3200" dirty="0" smtClean="0">
                <a:latin typeface="+mj-lt"/>
              </a:rPr>
            </a:br>
            <a:r>
              <a:rPr lang="en-US" sz="3200" dirty="0" smtClean="0">
                <a:latin typeface="+mj-lt"/>
              </a:rPr>
              <a:t>Addressing individual factors</a:t>
            </a:r>
            <a:r>
              <a:rPr lang="en-US" sz="3200" dirty="0">
                <a:latin typeface="+mj-lt"/>
              </a:rPr>
              <a:t> </a:t>
            </a:r>
            <a:r>
              <a:rPr lang="en-US" sz="3200" dirty="0" smtClean="0">
                <a:latin typeface="+mj-lt"/>
              </a:rPr>
              <a:t>(education experience, parenting experience, resource parents’ perceived support of DO staff)</a:t>
            </a:r>
            <a:r>
              <a:rPr lang="en-US" sz="3200" dirty="0">
                <a:latin typeface="+mj-lt"/>
              </a:rPr>
              <a:t> </a:t>
            </a:r>
            <a:r>
              <a:rPr lang="en-US" sz="3200" dirty="0" smtClean="0">
                <a:latin typeface="+mj-lt"/>
              </a:rPr>
              <a:t>all work together to contribute to ability of resource parents to meet the needs of children in care</a:t>
            </a:r>
          </a:p>
        </p:txBody>
      </p:sp>
    </p:spTree>
    <p:extLst>
      <p:ext uri="{BB962C8B-B14F-4D97-AF65-F5344CB8AC3E}">
        <p14:creationId xmlns:p14="http://schemas.microsoft.com/office/powerpoint/2010/main" val="5247627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334933"/>
          </a:xfrm>
        </p:spPr>
        <p:txBody>
          <a:bodyPr>
            <a:normAutofit/>
          </a:bodyPr>
          <a:lstStyle/>
          <a:p>
            <a:r>
              <a:rPr lang="en-US" sz="3600" dirty="0" smtClean="0"/>
              <a:t>Improving potential for consistent outcomes achieves:</a:t>
            </a:r>
            <a:endParaRPr lang="en-US" sz="3600" dirty="0"/>
          </a:p>
        </p:txBody>
      </p:sp>
      <p:sp>
        <p:nvSpPr>
          <p:cNvPr id="3" name="Content Placeholder 2"/>
          <p:cNvSpPr>
            <a:spLocks noGrp="1"/>
          </p:cNvSpPr>
          <p:nvPr>
            <p:ph idx="1"/>
          </p:nvPr>
        </p:nvSpPr>
        <p:spPr>
          <a:xfrm>
            <a:off x="1963580" y="2449089"/>
            <a:ext cx="8144256" cy="2317983"/>
          </a:xfrm>
        </p:spPr>
        <p:txBody>
          <a:bodyPr>
            <a:normAutofit/>
          </a:bodyPr>
          <a:lstStyle/>
          <a:p>
            <a:r>
              <a:rPr lang="en-US" sz="3600" dirty="0" smtClean="0">
                <a:latin typeface="+mj-lt"/>
              </a:rPr>
              <a:t>“The ultimate goal…what evaluators refer to as social betterment” (Mark et al, 2000 &amp; Weiss, 1998, as </a:t>
            </a:r>
            <a:r>
              <a:rPr lang="en-US" sz="3600" dirty="0" err="1" smtClean="0">
                <a:latin typeface="+mj-lt"/>
              </a:rPr>
              <a:t>qtd</a:t>
            </a:r>
            <a:r>
              <a:rPr lang="en-US" sz="3600" dirty="0" smtClean="0">
                <a:latin typeface="+mj-lt"/>
              </a:rPr>
              <a:t>. in </a:t>
            </a:r>
            <a:r>
              <a:rPr lang="en-US" sz="3600" dirty="0" err="1" smtClean="0">
                <a:latin typeface="+mj-lt"/>
              </a:rPr>
              <a:t>Julnes</a:t>
            </a:r>
            <a:r>
              <a:rPr lang="en-US" sz="3600" dirty="0" smtClean="0">
                <a:latin typeface="+mj-lt"/>
              </a:rPr>
              <a:t>, 2012)</a:t>
            </a:r>
            <a:endParaRPr lang="en-US" sz="3600" dirty="0">
              <a:latin typeface="+mj-lt"/>
            </a:endParaRPr>
          </a:p>
        </p:txBody>
      </p:sp>
    </p:spTree>
    <p:extLst>
      <p:ext uri="{BB962C8B-B14F-4D97-AF65-F5344CB8AC3E}">
        <p14:creationId xmlns:p14="http://schemas.microsoft.com/office/powerpoint/2010/main" val="13014276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023294" y="1304377"/>
            <a:ext cx="4052262" cy="4217493"/>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Arial" panose="020B0604020202020204" pitchFamily="34" charset="0"/>
              <a:buChar char="•"/>
            </a:pPr>
            <a:r>
              <a:rPr lang="en-US" sz="2800" dirty="0" smtClean="0">
                <a:latin typeface="+mj-lt"/>
              </a:rPr>
              <a:t> CEIF is a useful tool in </a:t>
            </a:r>
            <a:br>
              <a:rPr lang="en-US" sz="2800" dirty="0" smtClean="0">
                <a:latin typeface="+mj-lt"/>
              </a:rPr>
            </a:br>
            <a:r>
              <a:rPr lang="en-US" sz="2800" dirty="0" smtClean="0">
                <a:latin typeface="+mj-lt"/>
              </a:rPr>
              <a:t>understanding the totality </a:t>
            </a:r>
            <a:br>
              <a:rPr lang="en-US" sz="2800" dirty="0" smtClean="0">
                <a:latin typeface="+mj-lt"/>
              </a:rPr>
            </a:br>
            <a:r>
              <a:rPr lang="en-US" sz="2800" dirty="0" smtClean="0">
                <a:latin typeface="+mj-lt"/>
              </a:rPr>
              <a:t>of resource parents’ needs </a:t>
            </a:r>
            <a:br>
              <a:rPr lang="en-US" sz="2800" dirty="0" smtClean="0">
                <a:latin typeface="+mj-lt"/>
              </a:rPr>
            </a:br>
            <a:r>
              <a:rPr lang="en-US" sz="2800" dirty="0" smtClean="0">
                <a:latin typeface="+mj-lt"/>
              </a:rPr>
              <a:t>and experience</a:t>
            </a:r>
          </a:p>
          <a:p>
            <a:pPr>
              <a:buFont typeface="Arial" panose="020B0604020202020204" pitchFamily="34" charset="0"/>
              <a:buChar char="•"/>
            </a:pPr>
            <a:r>
              <a:rPr lang="en-US" sz="2800" dirty="0" smtClean="0">
                <a:latin typeface="+mj-lt"/>
              </a:rPr>
              <a:t> As </a:t>
            </a:r>
            <a:r>
              <a:rPr lang="en-US" sz="2800" dirty="0" err="1" smtClean="0">
                <a:latin typeface="+mj-lt"/>
              </a:rPr>
              <a:t>Scriven</a:t>
            </a:r>
            <a:r>
              <a:rPr lang="en-US" sz="2800" dirty="0" smtClean="0">
                <a:latin typeface="+mj-lt"/>
              </a:rPr>
              <a:t> says, assessing</a:t>
            </a:r>
            <a:br>
              <a:rPr lang="en-US" sz="2800" dirty="0" smtClean="0">
                <a:latin typeface="+mj-lt"/>
              </a:rPr>
            </a:br>
            <a:r>
              <a:rPr lang="en-US" sz="2800" dirty="0" smtClean="0">
                <a:latin typeface="+mj-lt"/>
              </a:rPr>
              <a:t>and understanding the </a:t>
            </a:r>
            <a:br>
              <a:rPr lang="en-US" sz="2800" dirty="0" smtClean="0">
                <a:latin typeface="+mj-lt"/>
              </a:rPr>
            </a:br>
            <a:r>
              <a:rPr lang="en-US" sz="2800" dirty="0" smtClean="0">
                <a:latin typeface="+mj-lt"/>
              </a:rPr>
              <a:t>value of this experience </a:t>
            </a:r>
            <a:br>
              <a:rPr lang="en-US" sz="2800" dirty="0" smtClean="0">
                <a:latin typeface="+mj-lt"/>
              </a:rPr>
            </a:br>
            <a:r>
              <a:rPr lang="en-US" sz="2800" dirty="0" smtClean="0">
                <a:latin typeface="+mj-lt"/>
              </a:rPr>
              <a:t>contributes to Fostering </a:t>
            </a:r>
            <a:br>
              <a:rPr lang="en-US" sz="2800" dirty="0" smtClean="0">
                <a:latin typeface="+mj-lt"/>
              </a:rPr>
            </a:br>
            <a:r>
              <a:rPr lang="en-US" sz="2800" dirty="0" smtClean="0">
                <a:latin typeface="+mj-lt"/>
              </a:rPr>
              <a:t>Success</a:t>
            </a:r>
            <a:endParaRPr lang="en-US" sz="2800" dirty="0">
              <a:latin typeface="+mj-lt"/>
            </a:endParaRPr>
          </a:p>
        </p:txBody>
      </p:sp>
      <p:pic>
        <p:nvPicPr>
          <p:cNvPr id="1026" name="Picture 2" descr="http://www.canadianfosterfamilyassociation.ca/wp-content/uploads/2012/10/family-fall-20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5556" y="1206841"/>
            <a:ext cx="6189853" cy="42174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83290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89760" y="2304288"/>
            <a:ext cx="8071104" cy="1200329"/>
          </a:xfrm>
          <a:prstGeom prst="rect">
            <a:avLst/>
          </a:prstGeom>
          <a:noFill/>
        </p:spPr>
        <p:txBody>
          <a:bodyPr wrap="square" rtlCol="0">
            <a:spAutoFit/>
          </a:bodyPr>
          <a:lstStyle/>
          <a:p>
            <a:pPr algn="ctr"/>
            <a:r>
              <a:rPr lang="en-US" sz="7200" dirty="0" smtClean="0">
                <a:solidFill>
                  <a:schemeClr val="tx1">
                    <a:lumMod val="75000"/>
                    <a:lumOff val="25000"/>
                  </a:schemeClr>
                </a:solidFill>
                <a:latin typeface="+mj-lt"/>
              </a:rPr>
              <a:t>Thank you!</a:t>
            </a:r>
            <a:endParaRPr lang="en-US" sz="7200" dirty="0">
              <a:solidFill>
                <a:schemeClr val="tx1">
                  <a:lumMod val="75000"/>
                  <a:lumOff val="25000"/>
                </a:schemeClr>
              </a:solidFill>
              <a:latin typeface="+mj-lt"/>
            </a:endParaRPr>
          </a:p>
        </p:txBody>
      </p:sp>
    </p:spTree>
    <p:extLst>
      <p:ext uri="{BB962C8B-B14F-4D97-AF65-F5344CB8AC3E}">
        <p14:creationId xmlns:p14="http://schemas.microsoft.com/office/powerpoint/2010/main" val="33882289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37835"/>
            <a:ext cx="10058400" cy="1347125"/>
          </a:xfrm>
        </p:spPr>
        <p:txBody>
          <a:bodyPr/>
          <a:lstStyle/>
          <a:p>
            <a:r>
              <a:rPr lang="en-US" dirty="0" smtClean="0"/>
              <a:t>References</a:t>
            </a:r>
            <a:endParaRPr lang="en-US" dirty="0"/>
          </a:p>
        </p:txBody>
      </p:sp>
      <p:sp>
        <p:nvSpPr>
          <p:cNvPr id="3" name="Content Placeholder 2"/>
          <p:cNvSpPr>
            <a:spLocks noGrp="1"/>
          </p:cNvSpPr>
          <p:nvPr>
            <p:ph idx="1"/>
          </p:nvPr>
        </p:nvSpPr>
        <p:spPr>
          <a:xfrm>
            <a:off x="1097280" y="1845734"/>
            <a:ext cx="10058400" cy="4494106"/>
          </a:xfrm>
        </p:spPr>
        <p:txBody>
          <a:bodyPr>
            <a:normAutofit fontScale="92500" lnSpcReduction="10000"/>
          </a:bodyPr>
          <a:lstStyle/>
          <a:p>
            <a:r>
              <a:rPr lang="en-US" dirty="0" err="1" smtClean="0"/>
              <a:t>Alkin</a:t>
            </a:r>
            <a:r>
              <a:rPr lang="en-US" dirty="0" smtClean="0"/>
              <a:t>, M.C., Vo, A.T., &amp; Christie, C.A. (2012). The evaluator’s role in valuing: Who and with whom. In G. 	</a:t>
            </a:r>
            <a:r>
              <a:rPr lang="en-US" dirty="0" err="1" smtClean="0"/>
              <a:t>Julnes</a:t>
            </a:r>
            <a:r>
              <a:rPr lang="en-US" dirty="0" smtClean="0"/>
              <a:t> (Ed), </a:t>
            </a:r>
            <a:r>
              <a:rPr lang="en-US" i="1" dirty="0" smtClean="0"/>
              <a:t>Promoting valuation in the public interest: Informing policies for judging value in 	evaluation. New Directions for Evaluation, </a:t>
            </a:r>
            <a:r>
              <a:rPr lang="en-US" dirty="0" smtClean="0"/>
              <a:t>133. 29-41.</a:t>
            </a:r>
          </a:p>
          <a:p>
            <a:r>
              <a:rPr lang="en-US" dirty="0" smtClean="0"/>
              <a:t>Jules, G. (2012). Managing valuation. In G. </a:t>
            </a:r>
            <a:r>
              <a:rPr lang="en-US" dirty="0" err="1" smtClean="0"/>
              <a:t>Julnes</a:t>
            </a:r>
            <a:r>
              <a:rPr lang="en-US" dirty="0" smtClean="0"/>
              <a:t> (Ed). </a:t>
            </a:r>
            <a:r>
              <a:rPr lang="en-US" i="1" dirty="0" smtClean="0"/>
              <a:t>Promoting valuation in the public interest : 	Informing policies for judging value in evaluation. New Directions for Evaluation,</a:t>
            </a:r>
            <a:r>
              <a:rPr lang="en-US" dirty="0" smtClean="0"/>
              <a:t> 133. 3-15.</a:t>
            </a:r>
          </a:p>
          <a:p>
            <a:r>
              <a:rPr lang="en-US" dirty="0" smtClean="0"/>
              <a:t>Kirkpatrick, D. &amp; Kirkpatrick, J. (2006). </a:t>
            </a:r>
            <a:r>
              <a:rPr lang="en-US" i="1" dirty="0" smtClean="0"/>
              <a:t>Evaluating training programs: the four levels.</a:t>
            </a:r>
            <a:r>
              <a:rPr lang="en-US" dirty="0"/>
              <a:t> </a:t>
            </a:r>
            <a:r>
              <a:rPr lang="en-US" dirty="0" smtClean="0"/>
              <a:t>3</a:t>
            </a:r>
            <a:r>
              <a:rPr lang="en-US" baseline="30000" dirty="0" smtClean="0"/>
              <a:t>rd</a:t>
            </a:r>
            <a:r>
              <a:rPr lang="en-US" dirty="0" smtClean="0"/>
              <a:t> ed. San 	Francisco, CA: </a:t>
            </a:r>
            <a:r>
              <a:rPr lang="en-US" dirty="0" err="1" smtClean="0"/>
              <a:t>Berrett</a:t>
            </a:r>
            <a:r>
              <a:rPr lang="en-US" dirty="0" smtClean="0"/>
              <a:t>-Koehler Publishers, Inc.</a:t>
            </a:r>
          </a:p>
          <a:p>
            <a:r>
              <a:rPr lang="en-US" dirty="0" smtClean="0"/>
              <a:t>Price, J., Chamberlain, P., </a:t>
            </a:r>
            <a:r>
              <a:rPr lang="en-US" dirty="0" err="1" smtClean="0"/>
              <a:t>Landsverk</a:t>
            </a:r>
            <a:r>
              <a:rPr lang="en-US" dirty="0" smtClean="0"/>
              <a:t>, J. &amp; Reid, J. (2009). KEEP foster-parent training intervention: 	model; description and effectiveness. </a:t>
            </a:r>
            <a:r>
              <a:rPr lang="en-US" i="1" dirty="0" smtClean="0"/>
              <a:t>Child and Family Social Work</a:t>
            </a:r>
            <a:r>
              <a:rPr lang="en-US" dirty="0" smtClean="0"/>
              <a:t>, 14. pp 233-242 	DOI:10.1111/j.1365-2206.2009.00627.x.</a:t>
            </a:r>
          </a:p>
          <a:p>
            <a:r>
              <a:rPr lang="en-US" dirty="0" err="1" smtClean="0"/>
              <a:t>Scriven</a:t>
            </a:r>
            <a:r>
              <a:rPr lang="en-US" dirty="0" smtClean="0"/>
              <a:t>, M. (2012). The logic of valuing. In G. </a:t>
            </a:r>
            <a:r>
              <a:rPr lang="en-US" dirty="0" err="1" smtClean="0"/>
              <a:t>Julnes</a:t>
            </a:r>
            <a:r>
              <a:rPr lang="en-US" dirty="0" smtClean="0"/>
              <a:t> (Ed.) </a:t>
            </a:r>
            <a:r>
              <a:rPr lang="en-US" i="1" dirty="0" smtClean="0"/>
              <a:t>Promoting valuation in the public interest: 	Informing policies for judging value in evaluation. New Directions for Evaluation. </a:t>
            </a:r>
            <a:r>
              <a:rPr lang="en-US" dirty="0" smtClean="0"/>
              <a:t>133, 17-28.</a:t>
            </a:r>
          </a:p>
          <a:p>
            <a:r>
              <a:rPr lang="en-US" dirty="0" smtClean="0"/>
              <a:t>Woodland, R. &amp; Hutton, M. (2012). Evaluating Organizational Collaboration: Suggested Entry Points.</a:t>
            </a:r>
            <a:r>
              <a:rPr lang="en-US" i="1" dirty="0"/>
              <a:t> </a:t>
            </a:r>
            <a:r>
              <a:rPr lang="en-US" i="1" dirty="0" smtClean="0"/>
              <a:t>	American Journal of Evaluation</a:t>
            </a:r>
            <a:r>
              <a:rPr lang="en-US" dirty="0" smtClean="0"/>
              <a:t>. 33(3) 366-383. DOI: 0. 77/0982 402440028</a:t>
            </a:r>
            <a:endParaRPr lang="en-US" dirty="0"/>
          </a:p>
        </p:txBody>
      </p:sp>
    </p:spTree>
    <p:extLst>
      <p:ext uri="{BB962C8B-B14F-4D97-AF65-F5344CB8AC3E}">
        <p14:creationId xmlns:p14="http://schemas.microsoft.com/office/powerpoint/2010/main" val="1524163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Gratitude to:</a:t>
            </a:r>
            <a:endParaRPr lang="en-US" dirty="0"/>
          </a:p>
        </p:txBody>
      </p:sp>
      <p:sp>
        <p:nvSpPr>
          <p:cNvPr id="3" name="Content Placeholder 2"/>
          <p:cNvSpPr>
            <a:spLocks noGrp="1"/>
          </p:cNvSpPr>
          <p:nvPr>
            <p:ph idx="1"/>
          </p:nvPr>
        </p:nvSpPr>
        <p:spPr>
          <a:xfrm>
            <a:off x="1097280" y="1584960"/>
            <a:ext cx="10058400" cy="4474464"/>
          </a:xfrm>
        </p:spPr>
        <p:txBody>
          <a:bodyPr>
            <a:normAutofit/>
          </a:bodyPr>
          <a:lstStyle/>
          <a:p>
            <a:pPr marL="0" indent="0">
              <a:buNone/>
            </a:pPr>
            <a:endParaRPr lang="en-US" sz="2800" dirty="0" smtClean="0">
              <a:latin typeface="+mj-lt"/>
            </a:endParaRPr>
          </a:p>
          <a:p>
            <a:pPr marL="0" indent="0">
              <a:buNone/>
            </a:pPr>
            <a:r>
              <a:rPr lang="en-US" sz="2800" dirty="0" smtClean="0">
                <a:latin typeface="+mj-lt"/>
              </a:rPr>
              <a:t>Woodland, R. &amp; Hutton, M. (2012). Evaluating Organizational Collaborations: Suggested Entry Points. </a:t>
            </a:r>
            <a:r>
              <a:rPr lang="en-US" sz="2800" i="1" dirty="0" smtClean="0">
                <a:latin typeface="+mj-lt"/>
              </a:rPr>
              <a:t>American Journal of Evaluation.</a:t>
            </a:r>
            <a:r>
              <a:rPr lang="en-US" sz="2800" dirty="0" smtClean="0">
                <a:latin typeface="+mj-lt"/>
              </a:rPr>
              <a:t> 33(3) 366-383. DOI: 0. 77/0982 402440028</a:t>
            </a:r>
          </a:p>
          <a:p>
            <a:pPr lvl="3">
              <a:buFont typeface="Arial" panose="020B0604020202020204" pitchFamily="34" charset="0"/>
              <a:buChar char="•"/>
            </a:pPr>
            <a:r>
              <a:rPr lang="en-US" sz="2400" dirty="0" smtClean="0">
                <a:latin typeface="+mj-lt"/>
              </a:rPr>
              <a:t>Definition of terms:</a:t>
            </a:r>
          </a:p>
          <a:p>
            <a:pPr lvl="5">
              <a:buFont typeface="Arial" panose="020B0604020202020204" pitchFamily="34" charset="0"/>
              <a:buChar char="•"/>
            </a:pPr>
            <a:r>
              <a:rPr lang="en-US" sz="2400" b="1" dirty="0">
                <a:latin typeface="+mj-lt"/>
              </a:rPr>
              <a:t>s</a:t>
            </a:r>
            <a:r>
              <a:rPr lang="en-US" sz="2400" b="1" dirty="0" smtClean="0">
                <a:latin typeface="+mj-lt"/>
              </a:rPr>
              <a:t>ine qua non </a:t>
            </a:r>
            <a:r>
              <a:rPr lang="en-US" sz="2400" dirty="0" smtClean="0">
                <a:latin typeface="+mj-lt"/>
              </a:rPr>
              <a:t>– elemental essence relative to evaluation: “shared purpose” (Woodland &amp; Hutton, 2012).</a:t>
            </a:r>
          </a:p>
          <a:p>
            <a:pPr lvl="5">
              <a:buFont typeface="Arial" panose="020B0604020202020204" pitchFamily="34" charset="0"/>
              <a:buChar char="•"/>
            </a:pPr>
            <a:r>
              <a:rPr lang="en-US" sz="2400" dirty="0" smtClean="0">
                <a:latin typeface="+mj-lt"/>
              </a:rPr>
              <a:t>Shared </a:t>
            </a:r>
            <a:r>
              <a:rPr lang="en-US" sz="2400" dirty="0">
                <a:latin typeface="+mj-lt"/>
              </a:rPr>
              <a:t>purpose as defined by Woodland &amp; Hutton, </a:t>
            </a:r>
            <a:r>
              <a:rPr lang="en-US" sz="2400" dirty="0" smtClean="0">
                <a:latin typeface="+mj-lt"/>
              </a:rPr>
              <a:t>2012</a:t>
            </a:r>
          </a:p>
          <a:p>
            <a:pPr lvl="7">
              <a:buFont typeface="Arial" panose="020B0604020202020204" pitchFamily="34" charset="0"/>
              <a:buChar char="•"/>
            </a:pPr>
            <a:r>
              <a:rPr lang="en-US" sz="2400" dirty="0" smtClean="0">
                <a:latin typeface="+mj-lt"/>
              </a:rPr>
              <a:t>“Two </a:t>
            </a:r>
            <a:r>
              <a:rPr lang="en-US" sz="2400" dirty="0">
                <a:latin typeface="+mj-lt"/>
              </a:rPr>
              <a:t>or more entities…come together or stay together…to do something that could not otherwise be accomplished in isolation”  </a:t>
            </a:r>
            <a:r>
              <a:rPr lang="en-US" sz="2400" dirty="0" smtClean="0">
                <a:latin typeface="+mj-lt"/>
              </a:rPr>
              <a:t>(</a:t>
            </a:r>
            <a:r>
              <a:rPr lang="en-US" sz="2400" dirty="0">
                <a:latin typeface="+mj-lt"/>
              </a:rPr>
              <a:t>p. 370)</a:t>
            </a:r>
          </a:p>
          <a:p>
            <a:pPr lvl="5">
              <a:buFont typeface="Arial" panose="020B0604020202020204" pitchFamily="34" charset="0"/>
              <a:buChar char="•"/>
            </a:pPr>
            <a:endParaRPr lang="en-US" sz="2400" dirty="0" smtClean="0"/>
          </a:p>
        </p:txBody>
      </p:sp>
    </p:spTree>
    <p:extLst>
      <p:ext uri="{BB962C8B-B14F-4D97-AF65-F5344CB8AC3E}">
        <p14:creationId xmlns:p14="http://schemas.microsoft.com/office/powerpoint/2010/main" val="3892709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1248" y="134113"/>
            <a:ext cx="10558272" cy="1475231"/>
          </a:xfrm>
        </p:spPr>
        <p:txBody>
          <a:bodyPr>
            <a:normAutofit/>
          </a:bodyPr>
          <a:lstStyle/>
          <a:p>
            <a:r>
              <a:rPr lang="en-US" sz="3200" dirty="0" smtClean="0"/>
              <a:t>New Hampshire Division of Children, Youth, and Families (DCYF) &amp; Education and Training Partnership (ETP) at Granite State College</a:t>
            </a:r>
            <a:endParaRPr lang="en-US" sz="3200" dirty="0"/>
          </a:p>
        </p:txBody>
      </p:sp>
      <p:sp>
        <p:nvSpPr>
          <p:cNvPr id="3" name="Content Placeholder 2"/>
          <p:cNvSpPr>
            <a:spLocks noGrp="1"/>
          </p:cNvSpPr>
          <p:nvPr>
            <p:ph idx="1"/>
          </p:nvPr>
        </p:nvSpPr>
        <p:spPr>
          <a:xfrm>
            <a:off x="1097280" y="1609344"/>
            <a:ext cx="10058400" cy="4608576"/>
          </a:xfrm>
        </p:spPr>
        <p:txBody>
          <a:bodyPr>
            <a:normAutofit/>
          </a:bodyPr>
          <a:lstStyle/>
          <a:p>
            <a:pPr marL="0" indent="0">
              <a:buNone/>
            </a:pPr>
            <a:r>
              <a:rPr lang="en-US" sz="2400" dirty="0" smtClean="0"/>
              <a:t> </a:t>
            </a:r>
          </a:p>
          <a:p>
            <a:pPr>
              <a:buFont typeface="Arial" panose="020B0604020202020204" pitchFamily="34" charset="0"/>
              <a:buChar char="•"/>
            </a:pPr>
            <a:r>
              <a:rPr lang="en-US" sz="2800" dirty="0" smtClean="0">
                <a:latin typeface="+mj-lt"/>
              </a:rPr>
              <a:t>16 year relationship in providing education &amp; training to prospective and licensed caregivers </a:t>
            </a:r>
          </a:p>
          <a:p>
            <a:pPr>
              <a:buFont typeface="Arial" panose="020B0604020202020204" pitchFamily="34" charset="0"/>
              <a:buChar char="•"/>
            </a:pPr>
            <a:r>
              <a:rPr lang="en-US" sz="2800" dirty="0">
                <a:latin typeface="+mj-lt"/>
              </a:rPr>
              <a:t> </a:t>
            </a:r>
            <a:r>
              <a:rPr lang="en-US" sz="2800" dirty="0" smtClean="0">
                <a:latin typeface="+mj-lt"/>
              </a:rPr>
              <a:t>Neither organization could accomplish goals without the collaboration of the other</a:t>
            </a:r>
          </a:p>
          <a:p>
            <a:pPr>
              <a:buFont typeface="Arial" panose="020B0604020202020204" pitchFamily="34" charset="0"/>
              <a:buChar char="•"/>
            </a:pPr>
            <a:r>
              <a:rPr lang="en-US" sz="2800" dirty="0">
                <a:latin typeface="+mj-lt"/>
              </a:rPr>
              <a:t> </a:t>
            </a:r>
            <a:r>
              <a:rPr lang="en-US" sz="2800" dirty="0" smtClean="0">
                <a:latin typeface="+mj-lt"/>
              </a:rPr>
              <a:t>Relationship between NHDCYF &amp; ETP example of ETP example of a complex system </a:t>
            </a:r>
            <a:r>
              <a:rPr lang="en-US" sz="2800" dirty="0" smtClean="0">
                <a:latin typeface="+mj-lt"/>
              </a:rPr>
              <a:t>of </a:t>
            </a:r>
            <a:r>
              <a:rPr lang="en-US" sz="2800" b="1" dirty="0" err="1" smtClean="0">
                <a:latin typeface="+mj-lt"/>
              </a:rPr>
              <a:t>interorganizational</a:t>
            </a:r>
            <a:r>
              <a:rPr lang="en-US" sz="2800" b="1" dirty="0" smtClean="0">
                <a:latin typeface="+mj-lt"/>
              </a:rPr>
              <a:t> </a:t>
            </a:r>
            <a:r>
              <a:rPr lang="en-US" sz="2800" b="1" dirty="0" smtClean="0">
                <a:latin typeface="+mj-lt"/>
              </a:rPr>
              <a:t>collaboration</a:t>
            </a:r>
            <a:r>
              <a:rPr lang="en-US" sz="2800" dirty="0" smtClean="0">
                <a:latin typeface="+mj-lt"/>
              </a:rPr>
              <a:t> </a:t>
            </a:r>
          </a:p>
          <a:p>
            <a:pPr>
              <a:buFont typeface="Arial" panose="020B0604020202020204" pitchFamily="34" charset="0"/>
              <a:buChar char="•"/>
            </a:pPr>
            <a:r>
              <a:rPr lang="en-US" sz="2800" dirty="0">
                <a:latin typeface="+mj-lt"/>
              </a:rPr>
              <a:t> </a:t>
            </a:r>
            <a:r>
              <a:rPr lang="en-US" sz="2800" dirty="0" smtClean="0">
                <a:latin typeface="+mj-lt"/>
              </a:rPr>
              <a:t>“Nested” simultaneous structure includes </a:t>
            </a:r>
            <a:r>
              <a:rPr lang="en-US" sz="2800" b="1" dirty="0" err="1" smtClean="0">
                <a:latin typeface="+mj-lt"/>
              </a:rPr>
              <a:t>intraorganizational</a:t>
            </a:r>
            <a:r>
              <a:rPr lang="en-US" sz="2800" dirty="0" smtClean="0">
                <a:latin typeface="+mj-lt"/>
              </a:rPr>
              <a:t> and </a:t>
            </a:r>
            <a:r>
              <a:rPr lang="en-US" sz="2800" b="1" dirty="0" err="1" smtClean="0">
                <a:latin typeface="+mj-lt"/>
              </a:rPr>
              <a:t>interprofessional</a:t>
            </a:r>
            <a:r>
              <a:rPr lang="en-US" sz="2800" dirty="0" smtClean="0">
                <a:latin typeface="+mj-lt"/>
              </a:rPr>
              <a:t> relationships</a:t>
            </a:r>
            <a:endParaRPr lang="en-US" sz="2800" dirty="0">
              <a:latin typeface="+mj-lt"/>
            </a:endParaRPr>
          </a:p>
        </p:txBody>
      </p:sp>
    </p:spTree>
    <p:extLst>
      <p:ext uri="{BB962C8B-B14F-4D97-AF65-F5344CB8AC3E}">
        <p14:creationId xmlns:p14="http://schemas.microsoft.com/office/powerpoint/2010/main" val="4215003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322741"/>
          </a:xfrm>
        </p:spPr>
        <p:txBody>
          <a:bodyPr/>
          <a:lstStyle/>
          <a:p>
            <a:r>
              <a:rPr lang="en-US" dirty="0" smtClean="0"/>
              <a:t>Purpose of the Study</a:t>
            </a:r>
            <a:endParaRPr lang="en-US" dirty="0"/>
          </a:p>
        </p:txBody>
      </p:sp>
      <p:sp>
        <p:nvSpPr>
          <p:cNvPr id="3" name="Content Placeholder 2"/>
          <p:cNvSpPr>
            <a:spLocks noGrp="1"/>
          </p:cNvSpPr>
          <p:nvPr>
            <p:ph idx="1"/>
          </p:nvPr>
        </p:nvSpPr>
        <p:spPr>
          <a:xfrm>
            <a:off x="1097280" y="1845734"/>
            <a:ext cx="10058400" cy="4347802"/>
          </a:xfrm>
        </p:spPr>
        <p:txBody>
          <a:bodyPr>
            <a:normAutofit/>
          </a:bodyPr>
          <a:lstStyle/>
          <a:p>
            <a:pPr marL="457200" indent="-457200">
              <a:buFont typeface="+mj-lt"/>
              <a:buAutoNum type="arabicPeriod"/>
            </a:pPr>
            <a:r>
              <a:rPr lang="en-US" sz="2400" dirty="0" smtClean="0">
                <a:latin typeface="+mj-lt"/>
              </a:rPr>
              <a:t>Determine if commonalities exist in the personal motivations of individuals seeking to become licensed caregivers.</a:t>
            </a:r>
          </a:p>
          <a:p>
            <a:pPr marL="457200" indent="-457200">
              <a:buFont typeface="+mj-lt"/>
              <a:buAutoNum type="arabicPeriod"/>
            </a:pPr>
            <a:r>
              <a:rPr lang="en-US" sz="2400" dirty="0" smtClean="0">
                <a:latin typeface="+mj-lt"/>
              </a:rPr>
              <a:t>Ascertain if resource parents feel that the </a:t>
            </a:r>
            <a:r>
              <a:rPr lang="en-US" sz="2400" i="1" dirty="0" smtClean="0">
                <a:latin typeface="+mj-lt"/>
              </a:rPr>
              <a:t>FACES </a:t>
            </a:r>
            <a:r>
              <a:rPr lang="en-US" sz="2400" dirty="0" smtClean="0">
                <a:latin typeface="+mj-lt"/>
              </a:rPr>
              <a:t>(</a:t>
            </a:r>
            <a:r>
              <a:rPr lang="en-US" sz="2400" b="1" dirty="0" smtClean="0">
                <a:latin typeface="+mj-lt"/>
              </a:rPr>
              <a:t>F</a:t>
            </a:r>
            <a:r>
              <a:rPr lang="en-US" sz="2400" dirty="0" smtClean="0">
                <a:latin typeface="+mj-lt"/>
              </a:rPr>
              <a:t>oster and </a:t>
            </a:r>
            <a:r>
              <a:rPr lang="en-US" sz="2400" b="1" dirty="0" smtClean="0">
                <a:latin typeface="+mj-lt"/>
              </a:rPr>
              <a:t>A</a:t>
            </a:r>
            <a:r>
              <a:rPr lang="en-US" sz="2400" dirty="0" smtClean="0">
                <a:latin typeface="+mj-lt"/>
              </a:rPr>
              <a:t>doptive </a:t>
            </a:r>
            <a:r>
              <a:rPr lang="en-US" sz="2400" b="1" dirty="0" smtClean="0">
                <a:latin typeface="+mj-lt"/>
              </a:rPr>
              <a:t>C</a:t>
            </a:r>
            <a:r>
              <a:rPr lang="en-US" sz="2400" dirty="0" smtClean="0">
                <a:latin typeface="+mj-lt"/>
              </a:rPr>
              <a:t>are </a:t>
            </a:r>
            <a:r>
              <a:rPr lang="en-US" sz="2400" b="1" dirty="0" err="1" smtClean="0">
                <a:latin typeface="+mj-lt"/>
              </a:rPr>
              <a:t>E</a:t>
            </a:r>
            <a:r>
              <a:rPr lang="en-US" sz="2400" dirty="0" err="1" smtClean="0">
                <a:latin typeface="+mj-lt"/>
              </a:rPr>
              <a:t>ssential</a:t>
            </a:r>
            <a:r>
              <a:rPr lang="en-US" sz="2400" b="1" dirty="0" err="1" smtClean="0">
                <a:latin typeface="+mj-lt"/>
              </a:rPr>
              <a:t>S</a:t>
            </a:r>
            <a:r>
              <a:rPr lang="en-US" sz="2400" dirty="0" smtClean="0">
                <a:latin typeface="+mj-lt"/>
              </a:rPr>
              <a:t>) training program adequately prepares them to have a child placed in their home.</a:t>
            </a:r>
          </a:p>
          <a:p>
            <a:pPr marL="457200" indent="-457200">
              <a:buFont typeface="+mj-lt"/>
              <a:buAutoNum type="arabicPeriod"/>
            </a:pPr>
            <a:r>
              <a:rPr lang="en-US" sz="2400" dirty="0" smtClean="0">
                <a:latin typeface="+mj-lt"/>
              </a:rPr>
              <a:t>Determine if there is a correlation between positive placement outcomes and the amount of training that people receive to become licensed caregivers through the state foster parent program.</a:t>
            </a:r>
          </a:p>
          <a:p>
            <a:pPr marL="457200" indent="-457200">
              <a:buFont typeface="+mj-lt"/>
              <a:buAutoNum type="arabicPeriod"/>
            </a:pPr>
            <a:r>
              <a:rPr lang="en-US" sz="2400" dirty="0" smtClean="0">
                <a:latin typeface="+mj-lt"/>
              </a:rPr>
              <a:t>See if the evaluation results support increasing the </a:t>
            </a:r>
            <a:r>
              <a:rPr lang="en-US" sz="2400" i="1" dirty="0" smtClean="0">
                <a:latin typeface="+mj-lt"/>
              </a:rPr>
              <a:t>FACES</a:t>
            </a:r>
            <a:r>
              <a:rPr lang="en-US" sz="2400" dirty="0" smtClean="0">
                <a:latin typeface="+mj-lt"/>
              </a:rPr>
              <a:t> training hours to include, for example, an advanced trauma course, a deeper investigation of shared parenting, and/or required courses for families seeking adoption, etc.</a:t>
            </a:r>
          </a:p>
          <a:p>
            <a:pPr marL="457200" indent="-457200">
              <a:buFont typeface="+mj-lt"/>
              <a:buAutoNum type="arabicPeriod"/>
            </a:pPr>
            <a:endParaRPr lang="en-US" dirty="0"/>
          </a:p>
        </p:txBody>
      </p:sp>
    </p:spTree>
    <p:extLst>
      <p:ext uri="{BB962C8B-B14F-4D97-AF65-F5344CB8AC3E}">
        <p14:creationId xmlns:p14="http://schemas.microsoft.com/office/powerpoint/2010/main" val="2691114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of CEIF: Step 1</a:t>
            </a:r>
            <a:endParaRPr lang="en-US" dirty="0"/>
          </a:p>
        </p:txBody>
      </p:sp>
      <p:sp>
        <p:nvSpPr>
          <p:cNvPr id="3" name="Content Placeholder 2"/>
          <p:cNvSpPr>
            <a:spLocks noGrp="1"/>
          </p:cNvSpPr>
          <p:nvPr>
            <p:ph idx="1"/>
          </p:nvPr>
        </p:nvSpPr>
        <p:spPr>
          <a:xfrm>
            <a:off x="1097280" y="1560576"/>
            <a:ext cx="10058400" cy="4308518"/>
          </a:xfrm>
        </p:spPr>
        <p:txBody>
          <a:bodyPr>
            <a:normAutofit/>
          </a:bodyPr>
          <a:lstStyle/>
          <a:p>
            <a:pPr marL="0" indent="0">
              <a:buNone/>
            </a:pPr>
            <a:r>
              <a:rPr lang="en-US" sz="2800" dirty="0" smtClean="0">
                <a:latin typeface="+mj-lt"/>
              </a:rPr>
              <a:t> </a:t>
            </a:r>
          </a:p>
          <a:p>
            <a:pPr>
              <a:buFont typeface="Arial" panose="020B0604020202020204" pitchFamily="34" charset="0"/>
              <a:buChar char="•"/>
            </a:pPr>
            <a:r>
              <a:rPr lang="en-US" sz="2800" dirty="0" smtClean="0">
                <a:latin typeface="+mj-lt"/>
              </a:rPr>
              <a:t> Operationalize collaboration</a:t>
            </a:r>
          </a:p>
          <a:p>
            <a:pPr>
              <a:buFont typeface="Arial" panose="020B0604020202020204" pitchFamily="34" charset="0"/>
              <a:buChar char="•"/>
            </a:pPr>
            <a:r>
              <a:rPr lang="en-US" sz="2800" dirty="0">
                <a:latin typeface="+mj-lt"/>
              </a:rPr>
              <a:t> E</a:t>
            </a:r>
            <a:r>
              <a:rPr lang="en-US" sz="2800" dirty="0" smtClean="0">
                <a:latin typeface="+mj-lt"/>
              </a:rPr>
              <a:t>ducate yourself on types of and need for previous evaluations</a:t>
            </a:r>
          </a:p>
          <a:p>
            <a:pPr>
              <a:buFont typeface="Arial" panose="020B0604020202020204" pitchFamily="34" charset="0"/>
              <a:buChar char="•"/>
            </a:pPr>
            <a:r>
              <a:rPr lang="en-US" sz="2800" dirty="0">
                <a:latin typeface="+mj-lt"/>
              </a:rPr>
              <a:t> </a:t>
            </a:r>
            <a:r>
              <a:rPr lang="en-US" sz="2800" dirty="0" smtClean="0">
                <a:latin typeface="+mj-lt"/>
              </a:rPr>
              <a:t>Problem within the existing research:</a:t>
            </a:r>
          </a:p>
          <a:p>
            <a:pPr lvl="2">
              <a:buFont typeface="Arial" panose="020B0604020202020204" pitchFamily="34" charset="0"/>
              <a:buChar char="•"/>
            </a:pPr>
            <a:r>
              <a:rPr lang="en-US" sz="2800" dirty="0" smtClean="0">
                <a:latin typeface="+mj-lt"/>
              </a:rPr>
              <a:t> Focused on the intended outcome through quantifying how many foster parents did this or that</a:t>
            </a:r>
          </a:p>
          <a:p>
            <a:pPr lvl="2">
              <a:buFont typeface="Arial" panose="020B0604020202020204" pitchFamily="34" charset="0"/>
              <a:buChar char="•"/>
            </a:pPr>
            <a:r>
              <a:rPr lang="en-US" sz="2800" dirty="0" smtClean="0">
                <a:latin typeface="+mj-lt"/>
              </a:rPr>
              <a:t> Actual value of the programs has been overlooked</a:t>
            </a:r>
          </a:p>
        </p:txBody>
      </p:sp>
    </p:spTree>
    <p:extLst>
      <p:ext uri="{BB962C8B-B14F-4D97-AF65-F5344CB8AC3E}">
        <p14:creationId xmlns:p14="http://schemas.microsoft.com/office/powerpoint/2010/main" val="2299602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Question: </a:t>
            </a:r>
            <a:r>
              <a:rPr lang="en-US" sz="3800" dirty="0" smtClean="0"/>
              <a:t>How to structure an evaluation of a foster training program and incorporate an assessment of its value to its various stakeholders?</a:t>
            </a:r>
            <a:endParaRPr lang="en-US" sz="3800" dirty="0"/>
          </a:p>
        </p:txBody>
      </p:sp>
      <p:sp>
        <p:nvSpPr>
          <p:cNvPr id="3" name="Content Placeholder 2"/>
          <p:cNvSpPr>
            <a:spLocks noGrp="1"/>
          </p:cNvSpPr>
          <p:nvPr>
            <p:ph idx="1"/>
          </p:nvPr>
        </p:nvSpPr>
        <p:spPr>
          <a:xfrm>
            <a:off x="1097280" y="1926336"/>
            <a:ext cx="10058400" cy="4425696"/>
          </a:xfrm>
        </p:spPr>
        <p:txBody>
          <a:bodyPr>
            <a:normAutofit/>
          </a:bodyPr>
          <a:lstStyle/>
          <a:p>
            <a:pPr>
              <a:buFont typeface="Arial" panose="020B0604020202020204" pitchFamily="34" charset="0"/>
              <a:buChar char="•"/>
            </a:pPr>
            <a:r>
              <a:rPr lang="en-US" sz="2400" dirty="0" smtClean="0">
                <a:latin typeface="+mj-lt"/>
              </a:rPr>
              <a:t> </a:t>
            </a:r>
            <a:r>
              <a:rPr lang="en-US" sz="2600" dirty="0" smtClean="0">
                <a:latin typeface="+mj-lt"/>
              </a:rPr>
              <a:t>Simultaneously offering concrete data to support whether or not it contributes to “what evaluators refer to as social betterment” (Mark et al, 2000 &amp; Weiss, 1998 as </a:t>
            </a:r>
            <a:r>
              <a:rPr lang="en-US" sz="2600" dirty="0" err="1" smtClean="0">
                <a:latin typeface="+mj-lt"/>
              </a:rPr>
              <a:t>qtd</a:t>
            </a:r>
            <a:r>
              <a:rPr lang="en-US" sz="2600" dirty="0" smtClean="0">
                <a:latin typeface="+mj-lt"/>
              </a:rPr>
              <a:t>. in </a:t>
            </a:r>
            <a:r>
              <a:rPr lang="en-US" sz="2600" dirty="0" err="1" smtClean="0">
                <a:latin typeface="+mj-lt"/>
              </a:rPr>
              <a:t>Julnes</a:t>
            </a:r>
            <a:r>
              <a:rPr lang="en-US" sz="2600" dirty="0" smtClean="0">
                <a:latin typeface="+mj-lt"/>
              </a:rPr>
              <a:t>, 2012). </a:t>
            </a:r>
          </a:p>
          <a:p>
            <a:pPr>
              <a:buFont typeface="Arial" panose="020B0604020202020204" pitchFamily="34" charset="0"/>
              <a:buChar char="•"/>
            </a:pPr>
            <a:r>
              <a:rPr lang="en-US" sz="2600" dirty="0">
                <a:latin typeface="+mj-lt"/>
              </a:rPr>
              <a:t> </a:t>
            </a:r>
            <a:r>
              <a:rPr lang="en-US" sz="2600" dirty="0" smtClean="0">
                <a:latin typeface="+mj-lt"/>
              </a:rPr>
              <a:t>“[Michael </a:t>
            </a:r>
            <a:r>
              <a:rPr lang="en-US" sz="2600" dirty="0" err="1" smtClean="0">
                <a:latin typeface="+mj-lt"/>
              </a:rPr>
              <a:t>Scriven</a:t>
            </a:r>
            <a:r>
              <a:rPr lang="en-US" sz="2600" dirty="0" smtClean="0">
                <a:latin typeface="+mj-lt"/>
              </a:rPr>
              <a:t>] argues that, ‘evaluation is not just the process of determining facts about things (including their effects)…[rather] an evaluation must, by definition, lead to a </a:t>
            </a:r>
            <a:r>
              <a:rPr lang="en-US" sz="2600" i="1" dirty="0" smtClean="0">
                <a:latin typeface="+mj-lt"/>
              </a:rPr>
              <a:t>particular type </a:t>
            </a:r>
            <a:r>
              <a:rPr lang="en-US" sz="2600" dirty="0" smtClean="0">
                <a:latin typeface="+mj-lt"/>
              </a:rPr>
              <a:t>of conclusion – one about merit, worth, or significance’”(</a:t>
            </a:r>
            <a:r>
              <a:rPr lang="en-US" sz="2600" dirty="0" err="1" smtClean="0">
                <a:latin typeface="+mj-lt"/>
              </a:rPr>
              <a:t>Scriven</a:t>
            </a:r>
            <a:r>
              <a:rPr lang="en-US" sz="2600" dirty="0" smtClean="0">
                <a:latin typeface="+mj-lt"/>
              </a:rPr>
              <a:t>, 2003, p. 16 as </a:t>
            </a:r>
            <a:r>
              <a:rPr lang="en-US" sz="2600" dirty="0" err="1" smtClean="0">
                <a:latin typeface="+mj-lt"/>
              </a:rPr>
              <a:t>qtd</a:t>
            </a:r>
            <a:r>
              <a:rPr lang="en-US" sz="2600" dirty="0" smtClean="0">
                <a:latin typeface="+mj-lt"/>
              </a:rPr>
              <a:t>. in </a:t>
            </a:r>
            <a:r>
              <a:rPr lang="en-US" sz="2600" dirty="0" err="1" smtClean="0">
                <a:latin typeface="+mj-lt"/>
              </a:rPr>
              <a:t>Alkin</a:t>
            </a:r>
            <a:r>
              <a:rPr lang="en-US" sz="2600" dirty="0" smtClean="0">
                <a:latin typeface="+mj-lt"/>
              </a:rPr>
              <a:t>, Vo, &amp; Christie, 2012, p. 29).</a:t>
            </a:r>
          </a:p>
          <a:p>
            <a:pPr lvl="2">
              <a:buFont typeface="Arial" panose="020B0604020202020204" pitchFamily="34" charset="0"/>
              <a:buChar char="•"/>
            </a:pPr>
            <a:r>
              <a:rPr lang="en-US" sz="2600" dirty="0" smtClean="0">
                <a:latin typeface="+mj-lt"/>
              </a:rPr>
              <a:t>Note: “For </a:t>
            </a:r>
            <a:r>
              <a:rPr lang="en-US" sz="2600" dirty="0" err="1" smtClean="0">
                <a:latin typeface="+mj-lt"/>
              </a:rPr>
              <a:t>Scriven</a:t>
            </a:r>
            <a:r>
              <a:rPr lang="en-US" sz="2600" dirty="0" smtClean="0">
                <a:latin typeface="+mj-lt"/>
              </a:rPr>
              <a:t>, ‘valuing’ is the central component of evaluation and is what distinguishes evaluation from other types of systematic inquiry” (</a:t>
            </a:r>
            <a:r>
              <a:rPr lang="en-US" sz="2600" dirty="0" err="1" smtClean="0">
                <a:latin typeface="+mj-lt"/>
              </a:rPr>
              <a:t>Alkin</a:t>
            </a:r>
            <a:r>
              <a:rPr lang="en-US" sz="2600" dirty="0" smtClean="0">
                <a:latin typeface="+mj-lt"/>
              </a:rPr>
              <a:t>, et al., 2012).</a:t>
            </a:r>
            <a:endParaRPr lang="en-US" sz="2600" dirty="0">
              <a:latin typeface="+mj-lt"/>
            </a:endParaRPr>
          </a:p>
        </p:txBody>
      </p:sp>
    </p:spTree>
    <p:extLst>
      <p:ext uri="{BB962C8B-B14F-4D97-AF65-F5344CB8AC3E}">
        <p14:creationId xmlns:p14="http://schemas.microsoft.com/office/powerpoint/2010/main" val="1849525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097280" y="286603"/>
            <a:ext cx="10058400" cy="1347125"/>
          </a:xfrm>
        </p:spPr>
        <p:txBody>
          <a:bodyPr>
            <a:normAutofit/>
          </a:bodyPr>
          <a:lstStyle/>
          <a:p>
            <a:r>
              <a:rPr lang="en-US" sz="3600" dirty="0" smtClean="0"/>
              <a:t>Price, Chamberlain, </a:t>
            </a:r>
            <a:r>
              <a:rPr lang="en-US" sz="3600" dirty="0" err="1" smtClean="0"/>
              <a:t>Landsverk</a:t>
            </a:r>
            <a:r>
              <a:rPr lang="en-US" sz="3600" dirty="0" smtClean="0"/>
              <a:t>, and Reid (2009) state:</a:t>
            </a:r>
            <a:endParaRPr lang="en-US" sz="3600" dirty="0"/>
          </a:p>
        </p:txBody>
      </p:sp>
      <p:sp>
        <p:nvSpPr>
          <p:cNvPr id="10" name="Content Placeholder 9"/>
          <p:cNvSpPr>
            <a:spLocks noGrp="1"/>
          </p:cNvSpPr>
          <p:nvPr>
            <p:ph idx="1"/>
          </p:nvPr>
        </p:nvSpPr>
        <p:spPr>
          <a:xfrm>
            <a:off x="1097280" y="2023872"/>
            <a:ext cx="10058400" cy="4291584"/>
          </a:xfrm>
        </p:spPr>
        <p:txBody>
          <a:bodyPr>
            <a:normAutofit/>
          </a:bodyPr>
          <a:lstStyle/>
          <a:p>
            <a:pPr marL="201168" lvl="1" indent="0">
              <a:buNone/>
            </a:pPr>
            <a:r>
              <a:rPr lang="en-US" sz="2600" dirty="0">
                <a:latin typeface="+mj-lt"/>
              </a:rPr>
              <a:t>	</a:t>
            </a:r>
            <a:r>
              <a:rPr lang="en-US" sz="3000" dirty="0" smtClean="0">
                <a:latin typeface="+mj-lt"/>
              </a:rPr>
              <a:t>“One of the desirable outcomes of any parent training would be enduring changes in foster- and kin parent-child rearing practices.”</a:t>
            </a:r>
            <a:endParaRPr lang="en-US" sz="3000" dirty="0">
              <a:latin typeface="+mj-lt"/>
            </a:endParaRPr>
          </a:p>
          <a:p>
            <a:pPr>
              <a:buFont typeface="Arial" panose="020B0604020202020204" pitchFamily="34" charset="0"/>
              <a:buChar char="•"/>
            </a:pPr>
            <a:r>
              <a:rPr lang="en-US" sz="2800" dirty="0" smtClean="0">
                <a:latin typeface="+mj-lt"/>
              </a:rPr>
              <a:t> </a:t>
            </a:r>
            <a:r>
              <a:rPr lang="en-US" sz="2600" dirty="0" smtClean="0">
                <a:latin typeface="+mj-lt"/>
              </a:rPr>
              <a:t>How to quantify what is in essence a very qualitative entity by virtue of the elemental humanness of the subject being examined?</a:t>
            </a:r>
          </a:p>
          <a:p>
            <a:pPr>
              <a:buFont typeface="Arial" panose="020B0604020202020204" pitchFamily="34" charset="0"/>
              <a:buChar char="•"/>
            </a:pPr>
            <a:r>
              <a:rPr lang="en-US" sz="2600" dirty="0" smtClean="0">
                <a:latin typeface="+mj-lt"/>
              </a:rPr>
              <a:t> Is </a:t>
            </a:r>
            <a:r>
              <a:rPr lang="en-US" sz="2600" dirty="0">
                <a:latin typeface="+mj-lt"/>
              </a:rPr>
              <a:t>Kirkpatrick Four Levels of Evaluation applicable to a family system</a:t>
            </a:r>
            <a:r>
              <a:rPr lang="en-US" sz="2600" dirty="0" smtClean="0">
                <a:latin typeface="+mj-lt"/>
              </a:rPr>
              <a:t>?</a:t>
            </a:r>
          </a:p>
          <a:p>
            <a:pPr lvl="3">
              <a:buFont typeface="Arial" panose="020B0604020202020204" pitchFamily="34" charset="0"/>
              <a:buChar char="•"/>
            </a:pPr>
            <a:r>
              <a:rPr lang="en-US" sz="2400" dirty="0" smtClean="0">
                <a:latin typeface="+mj-lt"/>
              </a:rPr>
              <a:t>Transfer of knowledge through levels impacted by how the organization as a whole, including supervisors, supported, used, and reinforced the training material (Kirkpatrick &amp; Kirkpatrick, 2006, p.78).</a:t>
            </a:r>
          </a:p>
        </p:txBody>
      </p:sp>
    </p:spTree>
    <p:extLst>
      <p:ext uri="{BB962C8B-B14F-4D97-AF65-F5344CB8AC3E}">
        <p14:creationId xmlns:p14="http://schemas.microsoft.com/office/powerpoint/2010/main" val="4278779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359317"/>
          </a:xfrm>
        </p:spPr>
        <p:txBody>
          <a:bodyPr>
            <a:normAutofit fontScale="90000"/>
          </a:bodyPr>
          <a:lstStyle/>
          <a:p>
            <a:r>
              <a:rPr lang="en-US" sz="3600" dirty="0" smtClean="0"/>
              <a:t>CEIF Step #2 (Woodland &amp; Hutton, 2012):</a:t>
            </a:r>
            <a:br>
              <a:rPr lang="en-US" sz="3600" dirty="0" smtClean="0"/>
            </a:br>
            <a:r>
              <a:rPr lang="en-US" sz="3600" dirty="0" smtClean="0"/>
              <a:t>	Identifying and mapping out communities of practice</a:t>
            </a:r>
            <a:endParaRPr lang="en-US" sz="3600" dirty="0"/>
          </a:p>
        </p:txBody>
      </p:sp>
      <p:sp>
        <p:nvSpPr>
          <p:cNvPr id="3" name="Content Placeholder 2"/>
          <p:cNvSpPr>
            <a:spLocks noGrp="1"/>
          </p:cNvSpPr>
          <p:nvPr>
            <p:ph idx="1"/>
          </p:nvPr>
        </p:nvSpPr>
        <p:spPr>
          <a:xfrm>
            <a:off x="1097280" y="1743456"/>
            <a:ext cx="10058400" cy="4584192"/>
          </a:xfrm>
        </p:spPr>
        <p:txBody>
          <a:bodyPr>
            <a:noAutofit/>
          </a:bodyPr>
          <a:lstStyle/>
          <a:p>
            <a:pPr>
              <a:buFont typeface="Arial" panose="020B0604020202020204" pitchFamily="34" charset="0"/>
              <a:buChar char="•"/>
            </a:pPr>
            <a:r>
              <a:rPr lang="en-US" sz="2400" dirty="0" smtClean="0"/>
              <a:t> </a:t>
            </a:r>
            <a:r>
              <a:rPr lang="en-US" sz="2400" dirty="0" smtClean="0">
                <a:latin typeface="+mj-lt"/>
              </a:rPr>
              <a:t>NHDCYF selected four District Offices to serve as the sample districts for the state</a:t>
            </a:r>
          </a:p>
          <a:p>
            <a:pPr lvl="2">
              <a:buFont typeface="Arial" panose="020B0604020202020204" pitchFamily="34" charset="0"/>
              <a:buChar char="•"/>
            </a:pPr>
            <a:r>
              <a:rPr lang="en-US" sz="2400" dirty="0" smtClean="0">
                <a:latin typeface="+mj-lt"/>
              </a:rPr>
              <a:t>Two </a:t>
            </a:r>
            <a:r>
              <a:rPr lang="en-US" sz="2400" dirty="0" smtClean="0">
                <a:latin typeface="+mj-lt"/>
              </a:rPr>
              <a:t>rural (Littleton </a:t>
            </a:r>
            <a:r>
              <a:rPr lang="en-US" sz="2400" dirty="0" smtClean="0">
                <a:latin typeface="+mj-lt"/>
              </a:rPr>
              <a:t>and Claremont, </a:t>
            </a:r>
            <a:r>
              <a:rPr lang="en-US" sz="2400" dirty="0" smtClean="0">
                <a:latin typeface="+mj-lt"/>
              </a:rPr>
              <a:t>NH)</a:t>
            </a:r>
            <a:r>
              <a:rPr lang="en-US" sz="2400" dirty="0" smtClean="0">
                <a:latin typeface="+mj-lt"/>
              </a:rPr>
              <a:t>, </a:t>
            </a:r>
            <a:r>
              <a:rPr lang="en-US" sz="2400" dirty="0">
                <a:latin typeface="+mj-lt"/>
              </a:rPr>
              <a:t>t</a:t>
            </a:r>
            <a:r>
              <a:rPr lang="en-US" sz="2400" dirty="0" smtClean="0">
                <a:latin typeface="+mj-lt"/>
              </a:rPr>
              <a:t>wo urban (Keene </a:t>
            </a:r>
            <a:r>
              <a:rPr lang="en-US" sz="2400" dirty="0" smtClean="0">
                <a:latin typeface="+mj-lt"/>
              </a:rPr>
              <a:t>and Laconia, </a:t>
            </a:r>
            <a:r>
              <a:rPr lang="en-US" sz="2400" dirty="0" smtClean="0">
                <a:latin typeface="+mj-lt"/>
              </a:rPr>
              <a:t>NH)</a:t>
            </a:r>
            <a:endParaRPr lang="en-US" sz="2400" dirty="0" smtClean="0">
              <a:latin typeface="+mj-lt"/>
            </a:endParaRPr>
          </a:p>
          <a:p>
            <a:pPr>
              <a:buFont typeface="Arial" panose="020B0604020202020204" pitchFamily="34" charset="0"/>
              <a:buChar char="•"/>
            </a:pPr>
            <a:r>
              <a:rPr lang="en-US" sz="2400" dirty="0">
                <a:latin typeface="+mj-lt"/>
              </a:rPr>
              <a:t> </a:t>
            </a:r>
            <a:r>
              <a:rPr lang="en-US" sz="2400" dirty="0" smtClean="0">
                <a:latin typeface="+mj-lt"/>
              </a:rPr>
              <a:t>Primary stakeholders: staff and resource parents from the four Districts</a:t>
            </a:r>
          </a:p>
          <a:p>
            <a:pPr lvl="2">
              <a:buFont typeface="Arial" panose="020B0604020202020204" pitchFamily="34" charset="0"/>
              <a:buChar char="•"/>
            </a:pPr>
            <a:r>
              <a:rPr lang="en-US" sz="2400" dirty="0">
                <a:latin typeface="+mj-lt"/>
              </a:rPr>
              <a:t> </a:t>
            </a:r>
            <a:r>
              <a:rPr lang="en-US" sz="2400" dirty="0" smtClean="0">
                <a:latin typeface="+mj-lt"/>
              </a:rPr>
              <a:t>Staff: </a:t>
            </a:r>
          </a:p>
          <a:p>
            <a:pPr lvl="3">
              <a:buFont typeface="Arial" panose="020B0604020202020204" pitchFamily="34" charset="0"/>
              <a:buChar char="•"/>
            </a:pPr>
            <a:r>
              <a:rPr lang="en-US" sz="2400" dirty="0" smtClean="0">
                <a:latin typeface="+mj-lt"/>
              </a:rPr>
              <a:t>Foster Program Resource Workers – responsible for matching children with resource families</a:t>
            </a:r>
          </a:p>
          <a:p>
            <a:pPr lvl="3">
              <a:buFont typeface="Arial" panose="020B0604020202020204" pitchFamily="34" charset="0"/>
              <a:buChar char="•"/>
            </a:pPr>
            <a:r>
              <a:rPr lang="en-US" sz="2400" dirty="0">
                <a:latin typeface="+mj-lt"/>
              </a:rPr>
              <a:t> </a:t>
            </a:r>
            <a:r>
              <a:rPr lang="en-US" sz="2400" dirty="0" smtClean="0">
                <a:latin typeface="+mj-lt"/>
              </a:rPr>
              <a:t>Permanency Workers – work with families to transition a child in care to reunification with birth parents, adoption, or long-term placement</a:t>
            </a:r>
          </a:p>
          <a:p>
            <a:pPr lvl="3">
              <a:buFont typeface="Arial" panose="020B0604020202020204" pitchFamily="34" charset="0"/>
              <a:buChar char="•"/>
            </a:pPr>
            <a:r>
              <a:rPr lang="en-US" sz="2400" dirty="0">
                <a:latin typeface="+mj-lt"/>
              </a:rPr>
              <a:t> </a:t>
            </a:r>
            <a:r>
              <a:rPr lang="en-US" sz="2400" dirty="0" smtClean="0">
                <a:latin typeface="+mj-lt"/>
              </a:rPr>
              <a:t>Head &amp; Assistant Supervisors</a:t>
            </a:r>
          </a:p>
          <a:p>
            <a:pPr lvl="2">
              <a:buFont typeface="Arial" panose="020B0604020202020204" pitchFamily="34" charset="0"/>
              <a:buChar char="•"/>
            </a:pPr>
            <a:r>
              <a:rPr lang="en-US" sz="2400" dirty="0" smtClean="0">
                <a:latin typeface="+mj-lt"/>
              </a:rPr>
              <a:t>Foster Parent Program Supervisor for the state and Resource Parents who agreed to participate in the study</a:t>
            </a:r>
          </a:p>
          <a:p>
            <a:pPr marL="384048" lvl="2" indent="0">
              <a:buNone/>
            </a:pPr>
            <a:endParaRPr lang="en-US" sz="2400" dirty="0" smtClean="0"/>
          </a:p>
        </p:txBody>
      </p:sp>
    </p:spTree>
    <p:extLst>
      <p:ext uri="{BB962C8B-B14F-4D97-AF65-F5344CB8AC3E}">
        <p14:creationId xmlns:p14="http://schemas.microsoft.com/office/powerpoint/2010/main" val="2759085971"/>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724</TotalTime>
  <Words>1620</Words>
  <Application>Microsoft Office PowerPoint</Application>
  <PresentationFormat>Widescreen</PresentationFormat>
  <Paragraphs>125</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Retrospect</vt:lpstr>
      <vt:lpstr>Fostering Success: Evaluating the sine qua non collaboration of the New Hampshire Foster Parent Training Program and the Use of Collaboration Evaluation and Improvement Framework (CEIF) to Educate Stakeholders</vt:lpstr>
      <vt:lpstr>Abstract</vt:lpstr>
      <vt:lpstr>Gratitude to:</vt:lpstr>
      <vt:lpstr>New Hampshire Division of Children, Youth, and Families (DCYF) &amp; Education and Training Partnership (ETP) at Granite State College</vt:lpstr>
      <vt:lpstr>Purpose of the Study</vt:lpstr>
      <vt:lpstr>Steps of CEIF: Step 1</vt:lpstr>
      <vt:lpstr>Question: How to structure an evaluation of a foster training program and incorporate an assessment of its value to its various stakeholders?</vt:lpstr>
      <vt:lpstr>Price, Chamberlain, Landsverk, and Reid (2009) state:</vt:lpstr>
      <vt:lpstr>CEIF Step #2 (Woodland &amp; Hutton, 2012):  Identifying and mapping out communities of practice</vt:lpstr>
      <vt:lpstr>CEIF Step #3:  Monitor stage(s) of development (Woodland &amp; Hutton, 2012)</vt:lpstr>
      <vt:lpstr>Stakeholders Interviewed</vt:lpstr>
      <vt:lpstr>Staff Interviewed</vt:lpstr>
      <vt:lpstr>CEIF Step #4</vt:lpstr>
      <vt:lpstr>Conclusions and Implications CEIF Step #5 (Woodland &amp; Hutton, 2012)</vt:lpstr>
      <vt:lpstr>Fostering Success Sine Qua Non (CEIF) Results</vt:lpstr>
      <vt:lpstr>Face to Face Interviews</vt:lpstr>
      <vt:lpstr>PowerPoint Presentation</vt:lpstr>
      <vt:lpstr>PowerPoint Presentation</vt:lpstr>
      <vt:lpstr>Scriven (2012) urges evaluator to consider the “value” of a particular program under evaluation.</vt:lpstr>
      <vt:lpstr>PowerPoint Presentation</vt:lpstr>
      <vt:lpstr>Results of the evaluation support need for revisions of State Foster Care Regulations</vt:lpstr>
      <vt:lpstr>Recommendation:</vt:lpstr>
      <vt:lpstr>Conclusion</vt:lpstr>
      <vt:lpstr>Improving potential for consistent outcomes achieves:</vt:lpstr>
      <vt:lpstr>PowerPoint Presentation</vt:lpstr>
      <vt:lpstr>PowerPoint Presentation</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Fostering Success: Evaluating the sine qua non collaboration of the New Hampshire Foster Parent Training Program and the Use of Collaboration Evaluation and Improvement Framework (CEIF) to Educate Stakeholders</dc:title>
  <dc:creator>Suzanne Moberly</dc:creator>
  <cp:lastModifiedBy>Suzanne Moberly</cp:lastModifiedBy>
  <cp:revision>34</cp:revision>
  <cp:lastPrinted>2013-10-10T15:34:28Z</cp:lastPrinted>
  <dcterms:created xsi:type="dcterms:W3CDTF">2013-10-06T17:44:18Z</dcterms:created>
  <dcterms:modified xsi:type="dcterms:W3CDTF">2013-10-10T20:00:20Z</dcterms:modified>
</cp:coreProperties>
</file>