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4"/>
  </p:notesMasterIdLst>
  <p:sldIdLst>
    <p:sldId id="256" r:id="rId2"/>
    <p:sldId id="261" r:id="rId3"/>
    <p:sldId id="263" r:id="rId4"/>
    <p:sldId id="262" r:id="rId5"/>
    <p:sldId id="268" r:id="rId6"/>
    <p:sldId id="285" r:id="rId7"/>
    <p:sldId id="264" r:id="rId8"/>
    <p:sldId id="283" r:id="rId9"/>
    <p:sldId id="266" r:id="rId10"/>
    <p:sldId id="284" r:id="rId11"/>
    <p:sldId id="259" r:id="rId12"/>
    <p:sldId id="270" r:id="rId13"/>
    <p:sldId id="272" r:id="rId14"/>
    <p:sldId id="275" r:id="rId15"/>
    <p:sldId id="289" r:id="rId16"/>
    <p:sldId id="280" r:id="rId17"/>
    <p:sldId id="273" r:id="rId18"/>
    <p:sldId id="287" r:id="rId19"/>
    <p:sldId id="288" r:id="rId20"/>
    <p:sldId id="290" r:id="rId21"/>
    <p:sldId id="282" r:id="rId22"/>
    <p:sldId id="274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68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6986" autoAdjust="0"/>
    <p:restoredTop sz="94668" autoAdjust="0"/>
  </p:normalViewPr>
  <p:slideViewPr>
    <p:cSldViewPr>
      <p:cViewPr>
        <p:scale>
          <a:sx n="160" d="100"/>
          <a:sy n="160" d="100"/>
        </p:scale>
        <p:origin x="-990" y="1218"/>
      </p:cViewPr>
      <p:guideLst>
        <p:guide orient="horz" pos="768"/>
        <p:guide pos="55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90" d="100"/>
          <a:sy n="90" d="100"/>
        </p:scale>
        <p:origin x="-3654" y="-31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59B2A-DAFA-4A9B-9CEF-1FCD3E24CC07}" type="doc">
      <dgm:prSet loTypeId="urn:microsoft.com/office/officeart/2005/8/layout/list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6A47E41-8717-4469-A8FE-6F208EFB7E6E}">
      <dgm:prSet phldrT="[Text]"/>
      <dgm:spPr/>
      <dgm:t>
        <a:bodyPr/>
        <a:lstStyle/>
        <a:p>
          <a:r>
            <a:rPr lang="en-US" dirty="0" smtClean="0"/>
            <a:t>Aim 1: Effectiveness Outcomes</a:t>
          </a:r>
          <a:endParaRPr lang="en-US" dirty="0"/>
        </a:p>
      </dgm:t>
    </dgm:pt>
    <dgm:pt modelId="{513D15ED-D134-4287-84BE-5B3FF2A6C618}" type="parTrans" cxnId="{5E5CDFAC-ADB4-4716-801A-B80943553128}">
      <dgm:prSet/>
      <dgm:spPr/>
      <dgm:t>
        <a:bodyPr/>
        <a:lstStyle/>
        <a:p>
          <a:endParaRPr lang="en-US"/>
        </a:p>
      </dgm:t>
    </dgm:pt>
    <dgm:pt modelId="{D788BA0F-854C-4E12-92D4-2753274BC12D}" type="sibTrans" cxnId="{5E5CDFAC-ADB4-4716-801A-B80943553128}">
      <dgm:prSet/>
      <dgm:spPr/>
      <dgm:t>
        <a:bodyPr/>
        <a:lstStyle/>
        <a:p>
          <a:endParaRPr lang="en-US"/>
        </a:p>
      </dgm:t>
    </dgm:pt>
    <dgm:pt modelId="{1F0AE880-6EF2-4075-905D-01024EF7E953}">
      <dgm:prSet phldrT="[Text]"/>
      <dgm:spPr/>
      <dgm:t>
        <a:bodyPr/>
        <a:lstStyle/>
        <a:p>
          <a:r>
            <a:rPr lang="en-US" dirty="0" smtClean="0"/>
            <a:t>Aim 2: Implementation Outcomes</a:t>
          </a:r>
          <a:endParaRPr lang="en-US" dirty="0"/>
        </a:p>
      </dgm:t>
    </dgm:pt>
    <dgm:pt modelId="{22263A68-D5D3-4C13-8D0C-2B8265911B75}" type="parTrans" cxnId="{F70707EE-8285-4352-BED8-89B79A4CE64D}">
      <dgm:prSet/>
      <dgm:spPr/>
      <dgm:t>
        <a:bodyPr/>
        <a:lstStyle/>
        <a:p>
          <a:endParaRPr lang="en-US"/>
        </a:p>
      </dgm:t>
    </dgm:pt>
    <dgm:pt modelId="{5BBBA84C-B018-4CF7-B670-0745A56AC0B9}" type="sibTrans" cxnId="{F70707EE-8285-4352-BED8-89B79A4CE64D}">
      <dgm:prSet/>
      <dgm:spPr/>
      <dgm:t>
        <a:bodyPr/>
        <a:lstStyle/>
        <a:p>
          <a:endParaRPr lang="en-US"/>
        </a:p>
      </dgm:t>
    </dgm:pt>
    <dgm:pt modelId="{E69E8784-7500-45EB-BBD0-E94DA5E4D1D8}">
      <dgm:prSet phldrT="[Text]"/>
      <dgm:spPr/>
      <dgm:t>
        <a:bodyPr/>
        <a:lstStyle/>
        <a:p>
          <a:pPr marL="173038" indent="-173038">
            <a:spcAft>
              <a:spcPts val="600"/>
            </a:spcAft>
          </a:pPr>
          <a:r>
            <a:rPr lang="en-US" dirty="0"/>
            <a:t>SPADE </a:t>
          </a:r>
          <a:r>
            <a:rPr lang="en-US" dirty="0" smtClean="0"/>
            <a:t>symptoms, physical function, and QOL</a:t>
          </a:r>
          <a:endParaRPr lang="en-US" dirty="0"/>
        </a:p>
      </dgm:t>
    </dgm:pt>
    <dgm:pt modelId="{7AA662D3-D0A4-479B-B052-F1B66CDE6ACA}" type="parTrans" cxnId="{428FAC37-8BA8-4070-BE4C-FC1F32DDE457}">
      <dgm:prSet/>
      <dgm:spPr/>
      <dgm:t>
        <a:bodyPr/>
        <a:lstStyle/>
        <a:p>
          <a:endParaRPr lang="en-US"/>
        </a:p>
      </dgm:t>
    </dgm:pt>
    <dgm:pt modelId="{2707CF6C-92F6-4A19-AEBA-41FCAD21119E}" type="sibTrans" cxnId="{428FAC37-8BA8-4070-BE4C-FC1F32DDE457}">
      <dgm:prSet/>
      <dgm:spPr/>
      <dgm:t>
        <a:bodyPr/>
        <a:lstStyle/>
        <a:p>
          <a:endParaRPr lang="en-US"/>
        </a:p>
      </dgm:t>
    </dgm:pt>
    <dgm:pt modelId="{48615841-11F7-4D4F-928B-5D87BC724785}">
      <dgm:prSet phldrT="[Text]"/>
      <dgm:spPr/>
      <dgm:t>
        <a:bodyPr/>
        <a:lstStyle/>
        <a:p>
          <a:pPr marL="173038" indent="-173038">
            <a:spcAft>
              <a:spcPts val="600"/>
            </a:spcAft>
          </a:pPr>
          <a:r>
            <a:rPr lang="en-US" dirty="0"/>
            <a:t>Treatment </a:t>
          </a:r>
          <a:r>
            <a:rPr lang="en-US" dirty="0" smtClean="0"/>
            <a:t>adherence and </a:t>
          </a:r>
          <a:r>
            <a:rPr lang="en-US" dirty="0"/>
            <a:t>healthcare utilization</a:t>
          </a:r>
        </a:p>
      </dgm:t>
    </dgm:pt>
    <dgm:pt modelId="{8B1B79B9-9956-400D-8CF5-FBA8D94D6A45}" type="parTrans" cxnId="{5B332665-455E-4ECA-81A3-FFECE27A25FF}">
      <dgm:prSet/>
      <dgm:spPr/>
      <dgm:t>
        <a:bodyPr/>
        <a:lstStyle/>
        <a:p>
          <a:endParaRPr lang="en-US"/>
        </a:p>
      </dgm:t>
    </dgm:pt>
    <dgm:pt modelId="{C785823B-F548-40B1-B4B3-865BFD56096C}" type="sibTrans" cxnId="{5B332665-455E-4ECA-81A3-FFECE27A25FF}">
      <dgm:prSet/>
      <dgm:spPr/>
      <dgm:t>
        <a:bodyPr/>
        <a:lstStyle/>
        <a:p>
          <a:endParaRPr lang="en-US"/>
        </a:p>
      </dgm:t>
    </dgm:pt>
    <dgm:pt modelId="{394FCE57-166C-43BF-A5A5-B57614FF1B49}">
      <dgm:prSet phldrT="[Text]"/>
      <dgm:spPr/>
      <dgm:t>
        <a:bodyPr/>
        <a:lstStyle/>
        <a:p>
          <a:pPr marL="173038" indent="-173038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300" dirty="0" smtClean="0"/>
            <a:t>Process-related data on adoption and use:</a:t>
          </a:r>
          <a:endParaRPr lang="en-US" sz="2300" dirty="0"/>
        </a:p>
      </dgm:t>
    </dgm:pt>
    <dgm:pt modelId="{3E73DCB9-17F9-41C9-BD89-ED896ABBACB4}" type="parTrans" cxnId="{EE7B1477-CFE4-46C5-B2BF-FCCD0ED5A6BD}">
      <dgm:prSet/>
      <dgm:spPr/>
      <dgm:t>
        <a:bodyPr/>
        <a:lstStyle/>
        <a:p>
          <a:endParaRPr lang="en-US"/>
        </a:p>
      </dgm:t>
    </dgm:pt>
    <dgm:pt modelId="{72D05C42-B173-4223-92D2-848F044AF364}" type="sibTrans" cxnId="{EE7B1477-CFE4-46C5-B2BF-FCCD0ED5A6BD}">
      <dgm:prSet/>
      <dgm:spPr/>
      <dgm:t>
        <a:bodyPr/>
        <a:lstStyle/>
        <a:p>
          <a:endParaRPr lang="en-US"/>
        </a:p>
      </dgm:t>
    </dgm:pt>
    <dgm:pt modelId="{F7CB58F0-14C1-4207-9B63-6DAD68C5249D}">
      <dgm:prSet/>
      <dgm:spPr/>
      <dgm:t>
        <a:bodyPr/>
        <a:lstStyle/>
        <a:p>
          <a:pPr marL="173038" indent="-173038">
            <a:spcAft>
              <a:spcPts val="600"/>
            </a:spcAft>
          </a:pPr>
          <a:r>
            <a:rPr lang="en-US" sz="2300" dirty="0" smtClean="0"/>
            <a:t>Interviews and focus groups with patients and care teams (adoption, implementation, and sustainability)</a:t>
          </a:r>
          <a:endParaRPr lang="en-US" sz="2300" dirty="0"/>
        </a:p>
      </dgm:t>
    </dgm:pt>
    <dgm:pt modelId="{1ACE48A4-3668-4288-8A84-0F973C640CC8}" type="parTrans" cxnId="{A5C1A9DC-CD57-4D3B-9175-32755D6AFC84}">
      <dgm:prSet/>
      <dgm:spPr/>
      <dgm:t>
        <a:bodyPr/>
        <a:lstStyle/>
        <a:p>
          <a:endParaRPr lang="en-US"/>
        </a:p>
      </dgm:t>
    </dgm:pt>
    <dgm:pt modelId="{DE059F33-FA6A-4EE1-A074-5527EB9ECCF3}" type="sibTrans" cxnId="{A5C1A9DC-CD57-4D3B-9175-32755D6AFC84}">
      <dgm:prSet/>
      <dgm:spPr/>
      <dgm:t>
        <a:bodyPr/>
        <a:lstStyle/>
        <a:p>
          <a:endParaRPr lang="en-US"/>
        </a:p>
      </dgm:t>
    </dgm:pt>
    <dgm:pt modelId="{40BDEBB8-C753-44BA-B178-FB9008896188}">
      <dgm:prSet phldrT="[Text]" custT="1"/>
      <dgm:spPr/>
      <dgm:t>
        <a:bodyPr/>
        <a:lstStyle/>
        <a:p>
          <a:pPr marL="571500" indent="-228600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dirty="0" smtClean="0"/>
            <a:t>Use of BPAs and pre-configured orders</a:t>
          </a:r>
          <a:endParaRPr lang="en-US" sz="2100" dirty="0"/>
        </a:p>
      </dgm:t>
    </dgm:pt>
    <dgm:pt modelId="{58E188AE-28AD-4E78-8E5A-31CBA828AD55}" type="parTrans" cxnId="{48BC872D-714B-4B2E-8B95-A071C481E749}">
      <dgm:prSet/>
      <dgm:spPr/>
      <dgm:t>
        <a:bodyPr/>
        <a:lstStyle/>
        <a:p>
          <a:endParaRPr lang="en-US"/>
        </a:p>
      </dgm:t>
    </dgm:pt>
    <dgm:pt modelId="{19ACED52-7F3C-4D7B-B3FA-45D20FCD405D}" type="sibTrans" cxnId="{48BC872D-714B-4B2E-8B95-A071C481E749}">
      <dgm:prSet/>
      <dgm:spPr/>
      <dgm:t>
        <a:bodyPr/>
        <a:lstStyle/>
        <a:p>
          <a:endParaRPr lang="en-US"/>
        </a:p>
      </dgm:t>
    </dgm:pt>
    <dgm:pt modelId="{E31B71C9-F45A-4B56-B3FF-9B84972133DC}">
      <dgm:prSet phldrT="[Text]" custT="1"/>
      <dgm:spPr/>
      <dgm:t>
        <a:bodyPr/>
        <a:lstStyle/>
        <a:p>
          <a:pPr marL="571500" indent="-228600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dirty="0" smtClean="0"/>
            <a:t>Dashboard access, frequency and duration</a:t>
          </a:r>
          <a:endParaRPr lang="en-US" sz="2100" dirty="0"/>
        </a:p>
      </dgm:t>
    </dgm:pt>
    <dgm:pt modelId="{12A38CBC-467B-4BF4-9034-58921F477370}" type="parTrans" cxnId="{BCCCE697-5E40-40DA-B6DD-518EE41288C6}">
      <dgm:prSet/>
      <dgm:spPr/>
      <dgm:t>
        <a:bodyPr/>
        <a:lstStyle/>
        <a:p>
          <a:endParaRPr lang="en-US"/>
        </a:p>
      </dgm:t>
    </dgm:pt>
    <dgm:pt modelId="{4888DDE4-DEB6-4EE1-88DD-ADC169A78DBA}" type="sibTrans" cxnId="{BCCCE697-5E40-40DA-B6DD-518EE41288C6}">
      <dgm:prSet/>
      <dgm:spPr/>
      <dgm:t>
        <a:bodyPr/>
        <a:lstStyle/>
        <a:p>
          <a:endParaRPr lang="en-US"/>
        </a:p>
      </dgm:t>
    </dgm:pt>
    <dgm:pt modelId="{8FE4F962-DAC7-4248-A376-D2813AB693B0}">
      <dgm:prSet phldrT="[Text]" custT="1"/>
      <dgm:spPr/>
      <dgm:t>
        <a:bodyPr/>
        <a:lstStyle/>
        <a:p>
          <a:pPr marL="571500" indent="-228600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dirty="0" smtClean="0"/>
            <a:t>Orders placed or queued by the SCMs</a:t>
          </a:r>
          <a:endParaRPr lang="en-US" sz="2100" dirty="0"/>
        </a:p>
      </dgm:t>
    </dgm:pt>
    <dgm:pt modelId="{5700B735-44A0-4C94-A9F7-EB8B4210D3E0}" type="parTrans" cxnId="{F88F4F63-1F9D-4A23-A792-1C387BF0B6B2}">
      <dgm:prSet/>
      <dgm:spPr/>
      <dgm:t>
        <a:bodyPr/>
        <a:lstStyle/>
        <a:p>
          <a:endParaRPr lang="en-US"/>
        </a:p>
      </dgm:t>
    </dgm:pt>
    <dgm:pt modelId="{CAE89775-A747-45C2-B671-7D2A29F8DDA0}" type="sibTrans" cxnId="{F88F4F63-1F9D-4A23-A792-1C387BF0B6B2}">
      <dgm:prSet/>
      <dgm:spPr/>
      <dgm:t>
        <a:bodyPr/>
        <a:lstStyle/>
        <a:p>
          <a:endParaRPr lang="en-US"/>
        </a:p>
      </dgm:t>
    </dgm:pt>
    <dgm:pt modelId="{19CB7282-C2D2-4591-8DDE-4EB8FEDD5F14}">
      <dgm:prSet phldrT="[Text]" custT="1"/>
      <dgm:spPr/>
      <dgm:t>
        <a:bodyPr/>
        <a:lstStyle/>
        <a:p>
          <a:pPr marL="571500" indent="-228600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dirty="0" smtClean="0"/>
            <a:t>Surveys on acceptability, feasibility, and adoption</a:t>
          </a:r>
          <a:endParaRPr lang="en-US" sz="2100" dirty="0"/>
        </a:p>
      </dgm:t>
    </dgm:pt>
    <dgm:pt modelId="{8D3D40AF-4A62-4889-8696-4D3F7F8CCB72}" type="parTrans" cxnId="{620B48F9-5F0E-4C93-9678-0E8327247060}">
      <dgm:prSet/>
      <dgm:spPr/>
      <dgm:t>
        <a:bodyPr/>
        <a:lstStyle/>
        <a:p>
          <a:endParaRPr lang="en-US"/>
        </a:p>
      </dgm:t>
    </dgm:pt>
    <dgm:pt modelId="{2F4734F3-17C9-4FF8-89E5-C79DA807C688}" type="sibTrans" cxnId="{620B48F9-5F0E-4C93-9678-0E8327247060}">
      <dgm:prSet/>
      <dgm:spPr/>
      <dgm:t>
        <a:bodyPr/>
        <a:lstStyle/>
        <a:p>
          <a:endParaRPr lang="en-US"/>
        </a:p>
      </dgm:t>
    </dgm:pt>
    <dgm:pt modelId="{8CDA72D1-2DF5-441C-A9C1-B4AC5794251A}" type="pres">
      <dgm:prSet presAssocID="{48C59B2A-DAFA-4A9B-9CEF-1FCD3E24CC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64FCA-66DA-4F7F-AAB0-1D2F3B810D3E}" type="pres">
      <dgm:prSet presAssocID="{A6A47E41-8717-4469-A8FE-6F208EFB7E6E}" presName="parentLin" presStyleCnt="0"/>
      <dgm:spPr/>
      <dgm:t>
        <a:bodyPr/>
        <a:lstStyle/>
        <a:p>
          <a:endParaRPr lang="en-US"/>
        </a:p>
      </dgm:t>
    </dgm:pt>
    <dgm:pt modelId="{55D98F51-C301-42BC-A9B5-A1705114177D}" type="pres">
      <dgm:prSet presAssocID="{A6A47E41-8717-4469-A8FE-6F208EFB7E6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3375D7D-D06F-4499-B1C6-D108F15126FA}" type="pres">
      <dgm:prSet presAssocID="{A6A47E41-8717-4469-A8FE-6F208EFB7E6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ADFDF-C81B-4F72-BEB2-7A94D1F6CE25}" type="pres">
      <dgm:prSet presAssocID="{A6A47E41-8717-4469-A8FE-6F208EFB7E6E}" presName="negativeSpace" presStyleCnt="0"/>
      <dgm:spPr/>
      <dgm:t>
        <a:bodyPr/>
        <a:lstStyle/>
        <a:p>
          <a:endParaRPr lang="en-US"/>
        </a:p>
      </dgm:t>
    </dgm:pt>
    <dgm:pt modelId="{E5B499EB-0840-49B2-9D2C-D1EA4FFC44AC}" type="pres">
      <dgm:prSet presAssocID="{A6A47E41-8717-4469-A8FE-6F208EFB7E6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C7B4A-3084-4577-AA77-8A53526536C9}" type="pres">
      <dgm:prSet presAssocID="{D788BA0F-854C-4E12-92D4-2753274BC12D}" presName="spaceBetweenRectangles" presStyleCnt="0"/>
      <dgm:spPr/>
      <dgm:t>
        <a:bodyPr/>
        <a:lstStyle/>
        <a:p>
          <a:endParaRPr lang="en-US"/>
        </a:p>
      </dgm:t>
    </dgm:pt>
    <dgm:pt modelId="{DCB2FD9F-61B0-4094-87CA-EB473E6CA34C}" type="pres">
      <dgm:prSet presAssocID="{1F0AE880-6EF2-4075-905D-01024EF7E953}" presName="parentLin" presStyleCnt="0"/>
      <dgm:spPr/>
      <dgm:t>
        <a:bodyPr/>
        <a:lstStyle/>
        <a:p>
          <a:endParaRPr lang="en-US"/>
        </a:p>
      </dgm:t>
    </dgm:pt>
    <dgm:pt modelId="{FF8D863B-F744-4DEC-80E4-A4E1073DC12C}" type="pres">
      <dgm:prSet presAssocID="{1F0AE880-6EF2-4075-905D-01024EF7E95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7DB2077-748F-40A7-AB28-C8BF06F81A77}" type="pres">
      <dgm:prSet presAssocID="{1F0AE880-6EF2-4075-905D-01024EF7E9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F825D-15EE-4478-A361-BF77BE1CF361}" type="pres">
      <dgm:prSet presAssocID="{1F0AE880-6EF2-4075-905D-01024EF7E953}" presName="negativeSpace" presStyleCnt="0"/>
      <dgm:spPr/>
      <dgm:t>
        <a:bodyPr/>
        <a:lstStyle/>
        <a:p>
          <a:endParaRPr lang="en-US"/>
        </a:p>
      </dgm:t>
    </dgm:pt>
    <dgm:pt modelId="{4B349873-FDD5-418E-88A8-6DA936DECE5A}" type="pres">
      <dgm:prSet presAssocID="{1F0AE880-6EF2-4075-905D-01024EF7E95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B1477-CFE4-46C5-B2BF-FCCD0ED5A6BD}" srcId="{1F0AE880-6EF2-4075-905D-01024EF7E953}" destId="{394FCE57-166C-43BF-A5A5-B57614FF1B49}" srcOrd="0" destOrd="0" parTransId="{3E73DCB9-17F9-41C9-BD89-ED896ABBACB4}" sibTransId="{72D05C42-B173-4223-92D2-848F044AF364}"/>
    <dgm:cxn modelId="{DC255EA8-9D3F-4CDC-81CC-C18B8FA94199}" type="presOf" srcId="{40BDEBB8-C753-44BA-B178-FB9008896188}" destId="{4B349873-FDD5-418E-88A8-6DA936DECE5A}" srcOrd="0" destOrd="1" presId="urn:microsoft.com/office/officeart/2005/8/layout/list1"/>
    <dgm:cxn modelId="{E545112D-91CD-44D2-9486-3ACC5608898E}" type="presOf" srcId="{F7CB58F0-14C1-4207-9B63-6DAD68C5249D}" destId="{4B349873-FDD5-418E-88A8-6DA936DECE5A}" srcOrd="0" destOrd="5" presId="urn:microsoft.com/office/officeart/2005/8/layout/list1"/>
    <dgm:cxn modelId="{620B48F9-5F0E-4C93-9678-0E8327247060}" srcId="{394FCE57-166C-43BF-A5A5-B57614FF1B49}" destId="{19CB7282-C2D2-4591-8DDE-4EB8FEDD5F14}" srcOrd="3" destOrd="0" parTransId="{8D3D40AF-4A62-4889-8696-4D3F7F8CCB72}" sibTransId="{2F4734F3-17C9-4FF8-89E5-C79DA807C688}"/>
    <dgm:cxn modelId="{B495B710-0A6C-4A0C-B7B7-30D7C8B67CA1}" type="presOf" srcId="{A6A47E41-8717-4469-A8FE-6F208EFB7E6E}" destId="{55D98F51-C301-42BC-A9B5-A1705114177D}" srcOrd="0" destOrd="0" presId="urn:microsoft.com/office/officeart/2005/8/layout/list1"/>
    <dgm:cxn modelId="{3556A87E-354D-4685-84BA-6857D3E7F067}" type="presOf" srcId="{1F0AE880-6EF2-4075-905D-01024EF7E953}" destId="{FF8D863B-F744-4DEC-80E4-A4E1073DC12C}" srcOrd="0" destOrd="0" presId="urn:microsoft.com/office/officeart/2005/8/layout/list1"/>
    <dgm:cxn modelId="{428FAC37-8BA8-4070-BE4C-FC1F32DDE457}" srcId="{A6A47E41-8717-4469-A8FE-6F208EFB7E6E}" destId="{E69E8784-7500-45EB-BBD0-E94DA5E4D1D8}" srcOrd="0" destOrd="0" parTransId="{7AA662D3-D0A4-479B-B052-F1B66CDE6ACA}" sibTransId="{2707CF6C-92F6-4A19-AEBA-41FCAD21119E}"/>
    <dgm:cxn modelId="{5B332665-455E-4ECA-81A3-FFECE27A25FF}" srcId="{A6A47E41-8717-4469-A8FE-6F208EFB7E6E}" destId="{48615841-11F7-4D4F-928B-5D87BC724785}" srcOrd="1" destOrd="0" parTransId="{8B1B79B9-9956-400D-8CF5-FBA8D94D6A45}" sibTransId="{C785823B-F548-40B1-B4B3-865BFD56096C}"/>
    <dgm:cxn modelId="{E8DEC7B6-EC9B-4783-AB84-F14D77D32401}" type="presOf" srcId="{A6A47E41-8717-4469-A8FE-6F208EFB7E6E}" destId="{D3375D7D-D06F-4499-B1C6-D108F15126FA}" srcOrd="1" destOrd="0" presId="urn:microsoft.com/office/officeart/2005/8/layout/list1"/>
    <dgm:cxn modelId="{C857FB37-DFA6-4F45-8ECC-B83D34E631D4}" type="presOf" srcId="{E69E8784-7500-45EB-BBD0-E94DA5E4D1D8}" destId="{E5B499EB-0840-49B2-9D2C-D1EA4FFC44AC}" srcOrd="0" destOrd="0" presId="urn:microsoft.com/office/officeart/2005/8/layout/list1"/>
    <dgm:cxn modelId="{D966C33F-25E8-4FEE-A87C-E6F291362ADB}" type="presOf" srcId="{48615841-11F7-4D4F-928B-5D87BC724785}" destId="{E5B499EB-0840-49B2-9D2C-D1EA4FFC44AC}" srcOrd="0" destOrd="1" presId="urn:microsoft.com/office/officeart/2005/8/layout/list1"/>
    <dgm:cxn modelId="{A5C1A9DC-CD57-4D3B-9175-32755D6AFC84}" srcId="{1F0AE880-6EF2-4075-905D-01024EF7E953}" destId="{F7CB58F0-14C1-4207-9B63-6DAD68C5249D}" srcOrd="1" destOrd="0" parTransId="{1ACE48A4-3668-4288-8A84-0F973C640CC8}" sibTransId="{DE059F33-FA6A-4EE1-A074-5527EB9ECCF3}"/>
    <dgm:cxn modelId="{8DAC3D1E-B545-48E0-B6A3-D74523E004AF}" type="presOf" srcId="{1F0AE880-6EF2-4075-905D-01024EF7E953}" destId="{37DB2077-748F-40A7-AB28-C8BF06F81A77}" srcOrd="1" destOrd="0" presId="urn:microsoft.com/office/officeart/2005/8/layout/list1"/>
    <dgm:cxn modelId="{0684928D-D66C-44A8-9C62-D56F9DB3E37B}" type="presOf" srcId="{48C59B2A-DAFA-4A9B-9CEF-1FCD3E24CC07}" destId="{8CDA72D1-2DF5-441C-A9C1-B4AC5794251A}" srcOrd="0" destOrd="0" presId="urn:microsoft.com/office/officeart/2005/8/layout/list1"/>
    <dgm:cxn modelId="{5AB63782-08E9-4A23-9C51-6C4826A73493}" type="presOf" srcId="{19CB7282-C2D2-4591-8DDE-4EB8FEDD5F14}" destId="{4B349873-FDD5-418E-88A8-6DA936DECE5A}" srcOrd="0" destOrd="4" presId="urn:microsoft.com/office/officeart/2005/8/layout/list1"/>
    <dgm:cxn modelId="{2EABBFB6-7C43-49C6-B737-643BBE157BDB}" type="presOf" srcId="{E31B71C9-F45A-4B56-B3FF-9B84972133DC}" destId="{4B349873-FDD5-418E-88A8-6DA936DECE5A}" srcOrd="0" destOrd="2" presId="urn:microsoft.com/office/officeart/2005/8/layout/list1"/>
    <dgm:cxn modelId="{5E5CDFAC-ADB4-4716-801A-B80943553128}" srcId="{48C59B2A-DAFA-4A9B-9CEF-1FCD3E24CC07}" destId="{A6A47E41-8717-4469-A8FE-6F208EFB7E6E}" srcOrd="0" destOrd="0" parTransId="{513D15ED-D134-4287-84BE-5B3FF2A6C618}" sibTransId="{D788BA0F-854C-4E12-92D4-2753274BC12D}"/>
    <dgm:cxn modelId="{C7446D15-663C-47E3-A53A-C8FFD0D81BC5}" type="presOf" srcId="{394FCE57-166C-43BF-A5A5-B57614FF1B49}" destId="{4B349873-FDD5-418E-88A8-6DA936DECE5A}" srcOrd="0" destOrd="0" presId="urn:microsoft.com/office/officeart/2005/8/layout/list1"/>
    <dgm:cxn modelId="{F88F4F63-1F9D-4A23-A792-1C387BF0B6B2}" srcId="{394FCE57-166C-43BF-A5A5-B57614FF1B49}" destId="{8FE4F962-DAC7-4248-A376-D2813AB693B0}" srcOrd="2" destOrd="0" parTransId="{5700B735-44A0-4C94-A9F7-EB8B4210D3E0}" sibTransId="{CAE89775-A747-45C2-B671-7D2A29F8DDA0}"/>
    <dgm:cxn modelId="{BCCCE697-5E40-40DA-B6DD-518EE41288C6}" srcId="{394FCE57-166C-43BF-A5A5-B57614FF1B49}" destId="{E31B71C9-F45A-4B56-B3FF-9B84972133DC}" srcOrd="1" destOrd="0" parTransId="{12A38CBC-467B-4BF4-9034-58921F477370}" sibTransId="{4888DDE4-DEB6-4EE1-88DD-ADC169A78DBA}"/>
    <dgm:cxn modelId="{48BC872D-714B-4B2E-8B95-A071C481E749}" srcId="{394FCE57-166C-43BF-A5A5-B57614FF1B49}" destId="{40BDEBB8-C753-44BA-B178-FB9008896188}" srcOrd="0" destOrd="0" parTransId="{58E188AE-28AD-4E78-8E5A-31CBA828AD55}" sibTransId="{19ACED52-7F3C-4D7B-B3FA-45D20FCD405D}"/>
    <dgm:cxn modelId="{F265DBF5-936B-49FB-80E0-44DD68FF38AC}" type="presOf" srcId="{8FE4F962-DAC7-4248-A376-D2813AB693B0}" destId="{4B349873-FDD5-418E-88A8-6DA936DECE5A}" srcOrd="0" destOrd="3" presId="urn:microsoft.com/office/officeart/2005/8/layout/list1"/>
    <dgm:cxn modelId="{F70707EE-8285-4352-BED8-89B79A4CE64D}" srcId="{48C59B2A-DAFA-4A9B-9CEF-1FCD3E24CC07}" destId="{1F0AE880-6EF2-4075-905D-01024EF7E953}" srcOrd="1" destOrd="0" parTransId="{22263A68-D5D3-4C13-8D0C-2B8265911B75}" sibTransId="{5BBBA84C-B018-4CF7-B670-0745A56AC0B9}"/>
    <dgm:cxn modelId="{90212634-2C67-4AF6-A7B3-4B4E86A87F58}" type="presParOf" srcId="{8CDA72D1-2DF5-441C-A9C1-B4AC5794251A}" destId="{52564FCA-66DA-4F7F-AAB0-1D2F3B810D3E}" srcOrd="0" destOrd="0" presId="urn:microsoft.com/office/officeart/2005/8/layout/list1"/>
    <dgm:cxn modelId="{865BF969-4829-4D15-8716-008E349F27F6}" type="presParOf" srcId="{52564FCA-66DA-4F7F-AAB0-1D2F3B810D3E}" destId="{55D98F51-C301-42BC-A9B5-A1705114177D}" srcOrd="0" destOrd="0" presId="urn:microsoft.com/office/officeart/2005/8/layout/list1"/>
    <dgm:cxn modelId="{8E5C53FC-1CD0-481B-BD04-6331790119B4}" type="presParOf" srcId="{52564FCA-66DA-4F7F-AAB0-1D2F3B810D3E}" destId="{D3375D7D-D06F-4499-B1C6-D108F15126FA}" srcOrd="1" destOrd="0" presId="urn:microsoft.com/office/officeart/2005/8/layout/list1"/>
    <dgm:cxn modelId="{7D518BA8-2B84-469D-A4B0-5C2271951925}" type="presParOf" srcId="{8CDA72D1-2DF5-441C-A9C1-B4AC5794251A}" destId="{73FADFDF-C81B-4F72-BEB2-7A94D1F6CE25}" srcOrd="1" destOrd="0" presId="urn:microsoft.com/office/officeart/2005/8/layout/list1"/>
    <dgm:cxn modelId="{9DC756CE-ABA3-4C4C-A7E1-4C16E11487D3}" type="presParOf" srcId="{8CDA72D1-2DF5-441C-A9C1-B4AC5794251A}" destId="{E5B499EB-0840-49B2-9D2C-D1EA4FFC44AC}" srcOrd="2" destOrd="0" presId="urn:microsoft.com/office/officeart/2005/8/layout/list1"/>
    <dgm:cxn modelId="{3508C7DA-1902-4EFD-BE9D-424D6F891D4E}" type="presParOf" srcId="{8CDA72D1-2DF5-441C-A9C1-B4AC5794251A}" destId="{DA8C7B4A-3084-4577-AA77-8A53526536C9}" srcOrd="3" destOrd="0" presId="urn:microsoft.com/office/officeart/2005/8/layout/list1"/>
    <dgm:cxn modelId="{7A4D8218-96C5-4D8B-88C2-8F28C827BC2D}" type="presParOf" srcId="{8CDA72D1-2DF5-441C-A9C1-B4AC5794251A}" destId="{DCB2FD9F-61B0-4094-87CA-EB473E6CA34C}" srcOrd="4" destOrd="0" presId="urn:microsoft.com/office/officeart/2005/8/layout/list1"/>
    <dgm:cxn modelId="{DDDB64F1-47D5-451F-AE78-8D8F60155B19}" type="presParOf" srcId="{DCB2FD9F-61B0-4094-87CA-EB473E6CA34C}" destId="{FF8D863B-F744-4DEC-80E4-A4E1073DC12C}" srcOrd="0" destOrd="0" presId="urn:microsoft.com/office/officeart/2005/8/layout/list1"/>
    <dgm:cxn modelId="{3CE3025A-6905-4DAB-A80D-6F0A25C0F0EC}" type="presParOf" srcId="{DCB2FD9F-61B0-4094-87CA-EB473E6CA34C}" destId="{37DB2077-748F-40A7-AB28-C8BF06F81A77}" srcOrd="1" destOrd="0" presId="urn:microsoft.com/office/officeart/2005/8/layout/list1"/>
    <dgm:cxn modelId="{ED22304A-4CDC-4F4F-A49E-0111D866D0A8}" type="presParOf" srcId="{8CDA72D1-2DF5-441C-A9C1-B4AC5794251A}" destId="{392F825D-15EE-4478-A361-BF77BE1CF361}" srcOrd="5" destOrd="0" presId="urn:microsoft.com/office/officeart/2005/8/layout/list1"/>
    <dgm:cxn modelId="{11622CE0-5915-465D-A495-324C2BAF8B3F}" type="presParOf" srcId="{8CDA72D1-2DF5-441C-A9C1-B4AC5794251A}" destId="{4B349873-FDD5-418E-88A8-6DA936DECE5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59B2A-DAFA-4A9B-9CEF-1FCD3E24CC07}" type="doc">
      <dgm:prSet loTypeId="urn:microsoft.com/office/officeart/2005/8/layout/list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6A47E41-8717-4469-A8FE-6F208EFB7E6E}">
      <dgm:prSet phldrT="[Text]"/>
      <dgm:spPr/>
      <dgm:t>
        <a:bodyPr/>
        <a:lstStyle/>
        <a:p>
          <a:r>
            <a:rPr lang="en-US" dirty="0" smtClean="0"/>
            <a:t>Aim 1: Effectiveness Outcomes</a:t>
          </a:r>
          <a:endParaRPr lang="en-US" dirty="0"/>
        </a:p>
      </dgm:t>
    </dgm:pt>
    <dgm:pt modelId="{513D15ED-D134-4287-84BE-5B3FF2A6C618}" type="parTrans" cxnId="{5E5CDFAC-ADB4-4716-801A-B80943553128}">
      <dgm:prSet/>
      <dgm:spPr/>
      <dgm:t>
        <a:bodyPr/>
        <a:lstStyle/>
        <a:p>
          <a:endParaRPr lang="en-US"/>
        </a:p>
      </dgm:t>
    </dgm:pt>
    <dgm:pt modelId="{D788BA0F-854C-4E12-92D4-2753274BC12D}" type="sibTrans" cxnId="{5E5CDFAC-ADB4-4716-801A-B80943553128}">
      <dgm:prSet/>
      <dgm:spPr/>
      <dgm:t>
        <a:bodyPr/>
        <a:lstStyle/>
        <a:p>
          <a:endParaRPr lang="en-US"/>
        </a:p>
      </dgm:t>
    </dgm:pt>
    <dgm:pt modelId="{1F0AE880-6EF2-4075-905D-01024EF7E953}">
      <dgm:prSet phldrT="[Text]"/>
      <dgm:spPr/>
      <dgm:t>
        <a:bodyPr/>
        <a:lstStyle/>
        <a:p>
          <a:r>
            <a:rPr lang="en-US" dirty="0" smtClean="0"/>
            <a:t>Aim 2: Implementation Outcomes</a:t>
          </a:r>
          <a:endParaRPr lang="en-US" dirty="0"/>
        </a:p>
      </dgm:t>
    </dgm:pt>
    <dgm:pt modelId="{22263A68-D5D3-4C13-8D0C-2B8265911B75}" type="parTrans" cxnId="{F70707EE-8285-4352-BED8-89B79A4CE64D}">
      <dgm:prSet/>
      <dgm:spPr/>
      <dgm:t>
        <a:bodyPr/>
        <a:lstStyle/>
        <a:p>
          <a:endParaRPr lang="en-US"/>
        </a:p>
      </dgm:t>
    </dgm:pt>
    <dgm:pt modelId="{5BBBA84C-B018-4CF7-B670-0745A56AC0B9}" type="sibTrans" cxnId="{F70707EE-8285-4352-BED8-89B79A4CE64D}">
      <dgm:prSet/>
      <dgm:spPr/>
      <dgm:t>
        <a:bodyPr/>
        <a:lstStyle/>
        <a:p>
          <a:endParaRPr lang="en-US"/>
        </a:p>
      </dgm:t>
    </dgm:pt>
    <dgm:pt modelId="{E69E8784-7500-45EB-BBD0-E94DA5E4D1D8}">
      <dgm:prSet phldrT="[Text]"/>
      <dgm:spPr/>
      <dgm:t>
        <a:bodyPr/>
        <a:lstStyle/>
        <a:p>
          <a:pPr marL="173038" indent="-173038">
            <a:spcAft>
              <a:spcPts val="600"/>
            </a:spcAft>
          </a:pPr>
          <a:r>
            <a:rPr lang="en-US" dirty="0"/>
            <a:t>SPADE </a:t>
          </a:r>
          <a:r>
            <a:rPr lang="en-US" dirty="0" smtClean="0"/>
            <a:t>symptoms, physical function, and QOL</a:t>
          </a:r>
          <a:endParaRPr lang="en-US" dirty="0"/>
        </a:p>
      </dgm:t>
    </dgm:pt>
    <dgm:pt modelId="{7AA662D3-D0A4-479B-B052-F1B66CDE6ACA}" type="parTrans" cxnId="{428FAC37-8BA8-4070-BE4C-FC1F32DDE457}">
      <dgm:prSet/>
      <dgm:spPr/>
      <dgm:t>
        <a:bodyPr/>
        <a:lstStyle/>
        <a:p>
          <a:endParaRPr lang="en-US"/>
        </a:p>
      </dgm:t>
    </dgm:pt>
    <dgm:pt modelId="{2707CF6C-92F6-4A19-AEBA-41FCAD21119E}" type="sibTrans" cxnId="{428FAC37-8BA8-4070-BE4C-FC1F32DDE457}">
      <dgm:prSet/>
      <dgm:spPr/>
      <dgm:t>
        <a:bodyPr/>
        <a:lstStyle/>
        <a:p>
          <a:endParaRPr lang="en-US"/>
        </a:p>
      </dgm:t>
    </dgm:pt>
    <dgm:pt modelId="{48615841-11F7-4D4F-928B-5D87BC724785}">
      <dgm:prSet phldrT="[Text]"/>
      <dgm:spPr/>
      <dgm:t>
        <a:bodyPr/>
        <a:lstStyle/>
        <a:p>
          <a:pPr marL="173038" indent="-173038">
            <a:spcAft>
              <a:spcPts val="600"/>
            </a:spcAft>
          </a:pPr>
          <a:r>
            <a:rPr lang="en-US" dirty="0"/>
            <a:t>Treatment </a:t>
          </a:r>
          <a:r>
            <a:rPr lang="en-US" dirty="0" smtClean="0"/>
            <a:t>adherence and </a:t>
          </a:r>
          <a:r>
            <a:rPr lang="en-US" dirty="0"/>
            <a:t>healthcare utilization</a:t>
          </a:r>
        </a:p>
      </dgm:t>
    </dgm:pt>
    <dgm:pt modelId="{8B1B79B9-9956-400D-8CF5-FBA8D94D6A45}" type="parTrans" cxnId="{5B332665-455E-4ECA-81A3-FFECE27A25FF}">
      <dgm:prSet/>
      <dgm:spPr/>
      <dgm:t>
        <a:bodyPr/>
        <a:lstStyle/>
        <a:p>
          <a:endParaRPr lang="en-US"/>
        </a:p>
      </dgm:t>
    </dgm:pt>
    <dgm:pt modelId="{C785823B-F548-40B1-B4B3-865BFD56096C}" type="sibTrans" cxnId="{5B332665-455E-4ECA-81A3-FFECE27A25FF}">
      <dgm:prSet/>
      <dgm:spPr/>
      <dgm:t>
        <a:bodyPr/>
        <a:lstStyle/>
        <a:p>
          <a:endParaRPr lang="en-US"/>
        </a:p>
      </dgm:t>
    </dgm:pt>
    <dgm:pt modelId="{394FCE57-166C-43BF-A5A5-B57614FF1B49}">
      <dgm:prSet phldrT="[Text]"/>
      <dgm:spPr/>
      <dgm:t>
        <a:bodyPr/>
        <a:lstStyle/>
        <a:p>
          <a:pPr marL="173038" indent="-173038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300" dirty="0" smtClean="0"/>
            <a:t>Process-related data on adoption and use:</a:t>
          </a:r>
          <a:endParaRPr lang="en-US" sz="2300" dirty="0"/>
        </a:p>
      </dgm:t>
    </dgm:pt>
    <dgm:pt modelId="{3E73DCB9-17F9-41C9-BD89-ED896ABBACB4}" type="parTrans" cxnId="{EE7B1477-CFE4-46C5-B2BF-FCCD0ED5A6BD}">
      <dgm:prSet/>
      <dgm:spPr/>
      <dgm:t>
        <a:bodyPr/>
        <a:lstStyle/>
        <a:p>
          <a:endParaRPr lang="en-US"/>
        </a:p>
      </dgm:t>
    </dgm:pt>
    <dgm:pt modelId="{72D05C42-B173-4223-92D2-848F044AF364}" type="sibTrans" cxnId="{EE7B1477-CFE4-46C5-B2BF-FCCD0ED5A6BD}">
      <dgm:prSet/>
      <dgm:spPr/>
      <dgm:t>
        <a:bodyPr/>
        <a:lstStyle/>
        <a:p>
          <a:endParaRPr lang="en-US"/>
        </a:p>
      </dgm:t>
    </dgm:pt>
    <dgm:pt modelId="{F7CB58F0-14C1-4207-9B63-6DAD68C5249D}">
      <dgm:prSet/>
      <dgm:spPr/>
      <dgm:t>
        <a:bodyPr/>
        <a:lstStyle/>
        <a:p>
          <a:pPr marL="173038" indent="-173038">
            <a:spcAft>
              <a:spcPts val="600"/>
            </a:spcAft>
          </a:pPr>
          <a:r>
            <a:rPr lang="en-US" sz="2300" dirty="0" smtClean="0"/>
            <a:t>Interviews and focus groups with patients and care teams </a:t>
          </a:r>
          <a:r>
            <a:rPr lang="en-US" sz="2300" dirty="0" smtClean="0">
              <a:solidFill>
                <a:schemeClr val="tx1"/>
              </a:solidFill>
            </a:rPr>
            <a:t>(adoption, implementation, and sustainability)</a:t>
          </a:r>
          <a:endParaRPr lang="en-US" sz="2300" dirty="0">
            <a:solidFill>
              <a:schemeClr val="tx1"/>
            </a:solidFill>
          </a:endParaRPr>
        </a:p>
      </dgm:t>
    </dgm:pt>
    <dgm:pt modelId="{1ACE48A4-3668-4288-8A84-0F973C640CC8}" type="parTrans" cxnId="{A5C1A9DC-CD57-4D3B-9175-32755D6AFC84}">
      <dgm:prSet/>
      <dgm:spPr/>
      <dgm:t>
        <a:bodyPr/>
        <a:lstStyle/>
        <a:p>
          <a:endParaRPr lang="en-US"/>
        </a:p>
      </dgm:t>
    </dgm:pt>
    <dgm:pt modelId="{DE059F33-FA6A-4EE1-A074-5527EB9ECCF3}" type="sibTrans" cxnId="{A5C1A9DC-CD57-4D3B-9175-32755D6AFC84}">
      <dgm:prSet/>
      <dgm:spPr/>
      <dgm:t>
        <a:bodyPr/>
        <a:lstStyle/>
        <a:p>
          <a:endParaRPr lang="en-US"/>
        </a:p>
      </dgm:t>
    </dgm:pt>
    <dgm:pt modelId="{40BDEBB8-C753-44BA-B178-FB9008896188}">
      <dgm:prSet phldrT="[Text]" custT="1"/>
      <dgm:spPr/>
      <dgm:t>
        <a:bodyPr/>
        <a:lstStyle/>
        <a:p>
          <a:pPr marL="458788" indent="-173038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dirty="0" smtClean="0"/>
            <a:t>Use of BPAs and pre-configured orders</a:t>
          </a:r>
          <a:endParaRPr lang="en-US" sz="2100" dirty="0"/>
        </a:p>
      </dgm:t>
    </dgm:pt>
    <dgm:pt modelId="{58E188AE-28AD-4E78-8E5A-31CBA828AD55}" type="parTrans" cxnId="{48BC872D-714B-4B2E-8B95-A071C481E749}">
      <dgm:prSet/>
      <dgm:spPr/>
      <dgm:t>
        <a:bodyPr/>
        <a:lstStyle/>
        <a:p>
          <a:endParaRPr lang="en-US"/>
        </a:p>
      </dgm:t>
    </dgm:pt>
    <dgm:pt modelId="{19ACED52-7F3C-4D7B-B3FA-45D20FCD405D}" type="sibTrans" cxnId="{48BC872D-714B-4B2E-8B95-A071C481E749}">
      <dgm:prSet/>
      <dgm:spPr/>
      <dgm:t>
        <a:bodyPr/>
        <a:lstStyle/>
        <a:p>
          <a:endParaRPr lang="en-US"/>
        </a:p>
      </dgm:t>
    </dgm:pt>
    <dgm:pt modelId="{E31B71C9-F45A-4B56-B3FF-9B84972133DC}">
      <dgm:prSet phldrT="[Text]" custT="1"/>
      <dgm:spPr/>
      <dgm:t>
        <a:bodyPr/>
        <a:lstStyle/>
        <a:p>
          <a:pPr marL="458788" indent="-173038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dirty="0" smtClean="0"/>
            <a:t>Dashboard access, frequency and duration</a:t>
          </a:r>
          <a:endParaRPr lang="en-US" sz="2100" dirty="0"/>
        </a:p>
      </dgm:t>
    </dgm:pt>
    <dgm:pt modelId="{12A38CBC-467B-4BF4-9034-58921F477370}" type="parTrans" cxnId="{BCCCE697-5E40-40DA-B6DD-518EE41288C6}">
      <dgm:prSet/>
      <dgm:spPr/>
      <dgm:t>
        <a:bodyPr/>
        <a:lstStyle/>
        <a:p>
          <a:endParaRPr lang="en-US"/>
        </a:p>
      </dgm:t>
    </dgm:pt>
    <dgm:pt modelId="{4888DDE4-DEB6-4EE1-88DD-ADC169A78DBA}" type="sibTrans" cxnId="{BCCCE697-5E40-40DA-B6DD-518EE41288C6}">
      <dgm:prSet/>
      <dgm:spPr/>
      <dgm:t>
        <a:bodyPr/>
        <a:lstStyle/>
        <a:p>
          <a:endParaRPr lang="en-US"/>
        </a:p>
      </dgm:t>
    </dgm:pt>
    <dgm:pt modelId="{8FE4F962-DAC7-4248-A376-D2813AB693B0}">
      <dgm:prSet phldrT="[Text]" custT="1"/>
      <dgm:spPr/>
      <dgm:t>
        <a:bodyPr/>
        <a:lstStyle/>
        <a:p>
          <a:pPr marL="458788" indent="-173038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dirty="0" smtClean="0"/>
            <a:t>Orders placed or queued by the SCMs</a:t>
          </a:r>
          <a:endParaRPr lang="en-US" sz="2100" dirty="0"/>
        </a:p>
      </dgm:t>
    </dgm:pt>
    <dgm:pt modelId="{5700B735-44A0-4C94-A9F7-EB8B4210D3E0}" type="parTrans" cxnId="{F88F4F63-1F9D-4A23-A792-1C387BF0B6B2}">
      <dgm:prSet/>
      <dgm:spPr/>
      <dgm:t>
        <a:bodyPr/>
        <a:lstStyle/>
        <a:p>
          <a:endParaRPr lang="en-US"/>
        </a:p>
      </dgm:t>
    </dgm:pt>
    <dgm:pt modelId="{CAE89775-A747-45C2-B671-7D2A29F8DDA0}" type="sibTrans" cxnId="{F88F4F63-1F9D-4A23-A792-1C387BF0B6B2}">
      <dgm:prSet/>
      <dgm:spPr/>
      <dgm:t>
        <a:bodyPr/>
        <a:lstStyle/>
        <a:p>
          <a:endParaRPr lang="en-US"/>
        </a:p>
      </dgm:t>
    </dgm:pt>
    <dgm:pt modelId="{D365CE0D-80AA-4AC3-8C0B-ABA3DBC32FB1}">
      <dgm:prSet phldrT="[Text]" custT="1"/>
      <dgm:spPr/>
      <dgm:t>
        <a:bodyPr/>
        <a:lstStyle/>
        <a:p>
          <a:pPr marL="458788" indent="-173038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100" dirty="0" smtClean="0"/>
            <a:t>Surveys on acceptability, feasibility, and adoption</a:t>
          </a:r>
          <a:endParaRPr lang="en-US" sz="2100" dirty="0"/>
        </a:p>
      </dgm:t>
    </dgm:pt>
    <dgm:pt modelId="{D6BB03B8-AEFA-4510-A829-C47F7697DEF7}" type="parTrans" cxnId="{10DF982F-E506-42F9-B3F6-783C9E5F83BE}">
      <dgm:prSet/>
      <dgm:spPr/>
      <dgm:t>
        <a:bodyPr/>
        <a:lstStyle/>
        <a:p>
          <a:endParaRPr lang="en-US"/>
        </a:p>
      </dgm:t>
    </dgm:pt>
    <dgm:pt modelId="{3ABF3D35-32C3-4EF5-B3F1-7684E0D8BB29}" type="sibTrans" cxnId="{10DF982F-E506-42F9-B3F6-783C9E5F83BE}">
      <dgm:prSet/>
      <dgm:spPr/>
      <dgm:t>
        <a:bodyPr/>
        <a:lstStyle/>
        <a:p>
          <a:endParaRPr lang="en-US"/>
        </a:p>
      </dgm:t>
    </dgm:pt>
    <dgm:pt modelId="{8CDA72D1-2DF5-441C-A9C1-B4AC5794251A}" type="pres">
      <dgm:prSet presAssocID="{48C59B2A-DAFA-4A9B-9CEF-1FCD3E24CC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64FCA-66DA-4F7F-AAB0-1D2F3B810D3E}" type="pres">
      <dgm:prSet presAssocID="{A6A47E41-8717-4469-A8FE-6F208EFB7E6E}" presName="parentLin" presStyleCnt="0"/>
      <dgm:spPr/>
      <dgm:t>
        <a:bodyPr/>
        <a:lstStyle/>
        <a:p>
          <a:endParaRPr lang="en-US"/>
        </a:p>
      </dgm:t>
    </dgm:pt>
    <dgm:pt modelId="{55D98F51-C301-42BC-A9B5-A1705114177D}" type="pres">
      <dgm:prSet presAssocID="{A6A47E41-8717-4469-A8FE-6F208EFB7E6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3375D7D-D06F-4499-B1C6-D108F15126FA}" type="pres">
      <dgm:prSet presAssocID="{A6A47E41-8717-4469-A8FE-6F208EFB7E6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ADFDF-C81B-4F72-BEB2-7A94D1F6CE25}" type="pres">
      <dgm:prSet presAssocID="{A6A47E41-8717-4469-A8FE-6F208EFB7E6E}" presName="negativeSpace" presStyleCnt="0"/>
      <dgm:spPr/>
      <dgm:t>
        <a:bodyPr/>
        <a:lstStyle/>
        <a:p>
          <a:endParaRPr lang="en-US"/>
        </a:p>
      </dgm:t>
    </dgm:pt>
    <dgm:pt modelId="{E5B499EB-0840-49B2-9D2C-D1EA4FFC44AC}" type="pres">
      <dgm:prSet presAssocID="{A6A47E41-8717-4469-A8FE-6F208EFB7E6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C7B4A-3084-4577-AA77-8A53526536C9}" type="pres">
      <dgm:prSet presAssocID="{D788BA0F-854C-4E12-92D4-2753274BC12D}" presName="spaceBetweenRectangles" presStyleCnt="0"/>
      <dgm:spPr/>
      <dgm:t>
        <a:bodyPr/>
        <a:lstStyle/>
        <a:p>
          <a:endParaRPr lang="en-US"/>
        </a:p>
      </dgm:t>
    </dgm:pt>
    <dgm:pt modelId="{DCB2FD9F-61B0-4094-87CA-EB473E6CA34C}" type="pres">
      <dgm:prSet presAssocID="{1F0AE880-6EF2-4075-905D-01024EF7E953}" presName="parentLin" presStyleCnt="0"/>
      <dgm:spPr/>
      <dgm:t>
        <a:bodyPr/>
        <a:lstStyle/>
        <a:p>
          <a:endParaRPr lang="en-US"/>
        </a:p>
      </dgm:t>
    </dgm:pt>
    <dgm:pt modelId="{FF8D863B-F744-4DEC-80E4-A4E1073DC12C}" type="pres">
      <dgm:prSet presAssocID="{1F0AE880-6EF2-4075-905D-01024EF7E953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7DB2077-748F-40A7-AB28-C8BF06F81A77}" type="pres">
      <dgm:prSet presAssocID="{1F0AE880-6EF2-4075-905D-01024EF7E9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F825D-15EE-4478-A361-BF77BE1CF361}" type="pres">
      <dgm:prSet presAssocID="{1F0AE880-6EF2-4075-905D-01024EF7E953}" presName="negativeSpace" presStyleCnt="0"/>
      <dgm:spPr/>
      <dgm:t>
        <a:bodyPr/>
        <a:lstStyle/>
        <a:p>
          <a:endParaRPr lang="en-US"/>
        </a:p>
      </dgm:t>
    </dgm:pt>
    <dgm:pt modelId="{4B349873-FDD5-418E-88A8-6DA936DECE5A}" type="pres">
      <dgm:prSet presAssocID="{1F0AE880-6EF2-4075-905D-01024EF7E95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B1477-CFE4-46C5-B2BF-FCCD0ED5A6BD}" srcId="{1F0AE880-6EF2-4075-905D-01024EF7E953}" destId="{394FCE57-166C-43BF-A5A5-B57614FF1B49}" srcOrd="0" destOrd="0" parTransId="{3E73DCB9-17F9-41C9-BD89-ED896ABBACB4}" sibTransId="{72D05C42-B173-4223-92D2-848F044AF364}"/>
    <dgm:cxn modelId="{E37E1293-C30E-4278-A504-CF0682E379C3}" type="presOf" srcId="{A6A47E41-8717-4469-A8FE-6F208EFB7E6E}" destId="{55D98F51-C301-42BC-A9B5-A1705114177D}" srcOrd="0" destOrd="0" presId="urn:microsoft.com/office/officeart/2005/8/layout/list1"/>
    <dgm:cxn modelId="{102056DB-C1D7-4C08-99CB-A442C501D3D1}" type="presOf" srcId="{E31B71C9-F45A-4B56-B3FF-9B84972133DC}" destId="{4B349873-FDD5-418E-88A8-6DA936DECE5A}" srcOrd="0" destOrd="2" presId="urn:microsoft.com/office/officeart/2005/8/layout/list1"/>
    <dgm:cxn modelId="{8D6BC8F8-0272-4FC9-970F-A34AF78D8DC2}" type="presOf" srcId="{1F0AE880-6EF2-4075-905D-01024EF7E953}" destId="{37DB2077-748F-40A7-AB28-C8BF06F81A77}" srcOrd="1" destOrd="0" presId="urn:microsoft.com/office/officeart/2005/8/layout/list1"/>
    <dgm:cxn modelId="{428FAC37-8BA8-4070-BE4C-FC1F32DDE457}" srcId="{A6A47E41-8717-4469-A8FE-6F208EFB7E6E}" destId="{E69E8784-7500-45EB-BBD0-E94DA5E4D1D8}" srcOrd="0" destOrd="0" parTransId="{7AA662D3-D0A4-479B-B052-F1B66CDE6ACA}" sibTransId="{2707CF6C-92F6-4A19-AEBA-41FCAD21119E}"/>
    <dgm:cxn modelId="{C6917D6A-90CF-4890-9708-A137093B5642}" type="presOf" srcId="{E69E8784-7500-45EB-BBD0-E94DA5E4D1D8}" destId="{E5B499EB-0840-49B2-9D2C-D1EA4FFC44AC}" srcOrd="0" destOrd="0" presId="urn:microsoft.com/office/officeart/2005/8/layout/list1"/>
    <dgm:cxn modelId="{D6269010-6717-484D-BE09-ECF92D391712}" type="presOf" srcId="{1F0AE880-6EF2-4075-905D-01024EF7E953}" destId="{FF8D863B-F744-4DEC-80E4-A4E1073DC12C}" srcOrd="0" destOrd="0" presId="urn:microsoft.com/office/officeart/2005/8/layout/list1"/>
    <dgm:cxn modelId="{5B332665-455E-4ECA-81A3-FFECE27A25FF}" srcId="{A6A47E41-8717-4469-A8FE-6F208EFB7E6E}" destId="{48615841-11F7-4D4F-928B-5D87BC724785}" srcOrd="1" destOrd="0" parTransId="{8B1B79B9-9956-400D-8CF5-FBA8D94D6A45}" sibTransId="{C785823B-F548-40B1-B4B3-865BFD56096C}"/>
    <dgm:cxn modelId="{A5C1A9DC-CD57-4D3B-9175-32755D6AFC84}" srcId="{1F0AE880-6EF2-4075-905D-01024EF7E953}" destId="{F7CB58F0-14C1-4207-9B63-6DAD68C5249D}" srcOrd="1" destOrd="0" parTransId="{1ACE48A4-3668-4288-8A84-0F973C640CC8}" sibTransId="{DE059F33-FA6A-4EE1-A074-5527EB9ECCF3}"/>
    <dgm:cxn modelId="{BEF847B1-2B6D-4DF7-9A50-878AEA07E941}" type="presOf" srcId="{A6A47E41-8717-4469-A8FE-6F208EFB7E6E}" destId="{D3375D7D-D06F-4499-B1C6-D108F15126FA}" srcOrd="1" destOrd="0" presId="urn:microsoft.com/office/officeart/2005/8/layout/list1"/>
    <dgm:cxn modelId="{3E252FA9-A4DD-4836-A376-F13572F7BC6B}" type="presOf" srcId="{D365CE0D-80AA-4AC3-8C0B-ABA3DBC32FB1}" destId="{4B349873-FDD5-418E-88A8-6DA936DECE5A}" srcOrd="0" destOrd="4" presId="urn:microsoft.com/office/officeart/2005/8/layout/list1"/>
    <dgm:cxn modelId="{15D5C72C-E641-44D2-9A5D-31D39EE5DCC4}" type="presOf" srcId="{394FCE57-166C-43BF-A5A5-B57614FF1B49}" destId="{4B349873-FDD5-418E-88A8-6DA936DECE5A}" srcOrd="0" destOrd="0" presId="urn:microsoft.com/office/officeart/2005/8/layout/list1"/>
    <dgm:cxn modelId="{5E5CDFAC-ADB4-4716-801A-B80943553128}" srcId="{48C59B2A-DAFA-4A9B-9CEF-1FCD3E24CC07}" destId="{A6A47E41-8717-4469-A8FE-6F208EFB7E6E}" srcOrd="0" destOrd="0" parTransId="{513D15ED-D134-4287-84BE-5B3FF2A6C618}" sibTransId="{D788BA0F-854C-4E12-92D4-2753274BC12D}"/>
    <dgm:cxn modelId="{DE128772-DA17-45FA-B26D-D246D31A5CAB}" type="presOf" srcId="{8FE4F962-DAC7-4248-A376-D2813AB693B0}" destId="{4B349873-FDD5-418E-88A8-6DA936DECE5A}" srcOrd="0" destOrd="3" presId="urn:microsoft.com/office/officeart/2005/8/layout/list1"/>
    <dgm:cxn modelId="{F88F4F63-1F9D-4A23-A792-1C387BF0B6B2}" srcId="{394FCE57-166C-43BF-A5A5-B57614FF1B49}" destId="{8FE4F962-DAC7-4248-A376-D2813AB693B0}" srcOrd="2" destOrd="0" parTransId="{5700B735-44A0-4C94-A9F7-EB8B4210D3E0}" sibTransId="{CAE89775-A747-45C2-B671-7D2A29F8DDA0}"/>
    <dgm:cxn modelId="{5E302DD3-1EDD-4984-9E4E-4726C98C52A5}" type="presOf" srcId="{48615841-11F7-4D4F-928B-5D87BC724785}" destId="{E5B499EB-0840-49B2-9D2C-D1EA4FFC44AC}" srcOrd="0" destOrd="1" presId="urn:microsoft.com/office/officeart/2005/8/layout/list1"/>
    <dgm:cxn modelId="{10DF982F-E506-42F9-B3F6-783C9E5F83BE}" srcId="{394FCE57-166C-43BF-A5A5-B57614FF1B49}" destId="{D365CE0D-80AA-4AC3-8C0B-ABA3DBC32FB1}" srcOrd="3" destOrd="0" parTransId="{D6BB03B8-AEFA-4510-A829-C47F7697DEF7}" sibTransId="{3ABF3D35-32C3-4EF5-B3F1-7684E0D8BB29}"/>
    <dgm:cxn modelId="{BCCCE697-5E40-40DA-B6DD-518EE41288C6}" srcId="{394FCE57-166C-43BF-A5A5-B57614FF1B49}" destId="{E31B71C9-F45A-4B56-B3FF-9B84972133DC}" srcOrd="1" destOrd="0" parTransId="{12A38CBC-467B-4BF4-9034-58921F477370}" sibTransId="{4888DDE4-DEB6-4EE1-88DD-ADC169A78DBA}"/>
    <dgm:cxn modelId="{C222AA1D-1F0C-4546-AF23-D19A3F6FEB7C}" type="presOf" srcId="{48C59B2A-DAFA-4A9B-9CEF-1FCD3E24CC07}" destId="{8CDA72D1-2DF5-441C-A9C1-B4AC5794251A}" srcOrd="0" destOrd="0" presId="urn:microsoft.com/office/officeart/2005/8/layout/list1"/>
    <dgm:cxn modelId="{48BC872D-714B-4B2E-8B95-A071C481E749}" srcId="{394FCE57-166C-43BF-A5A5-B57614FF1B49}" destId="{40BDEBB8-C753-44BA-B178-FB9008896188}" srcOrd="0" destOrd="0" parTransId="{58E188AE-28AD-4E78-8E5A-31CBA828AD55}" sibTransId="{19ACED52-7F3C-4D7B-B3FA-45D20FCD405D}"/>
    <dgm:cxn modelId="{CAC400E0-EB3D-49AD-BBAD-BDEC02416C21}" type="presOf" srcId="{F7CB58F0-14C1-4207-9B63-6DAD68C5249D}" destId="{4B349873-FDD5-418E-88A8-6DA936DECE5A}" srcOrd="0" destOrd="5" presId="urn:microsoft.com/office/officeart/2005/8/layout/list1"/>
    <dgm:cxn modelId="{0C4631D2-3524-443C-A4DB-8B04CA72B883}" type="presOf" srcId="{40BDEBB8-C753-44BA-B178-FB9008896188}" destId="{4B349873-FDD5-418E-88A8-6DA936DECE5A}" srcOrd="0" destOrd="1" presId="urn:microsoft.com/office/officeart/2005/8/layout/list1"/>
    <dgm:cxn modelId="{F70707EE-8285-4352-BED8-89B79A4CE64D}" srcId="{48C59B2A-DAFA-4A9B-9CEF-1FCD3E24CC07}" destId="{1F0AE880-6EF2-4075-905D-01024EF7E953}" srcOrd="1" destOrd="0" parTransId="{22263A68-D5D3-4C13-8D0C-2B8265911B75}" sibTransId="{5BBBA84C-B018-4CF7-B670-0745A56AC0B9}"/>
    <dgm:cxn modelId="{53A6A00E-C27B-411A-8251-946B10660507}" type="presParOf" srcId="{8CDA72D1-2DF5-441C-A9C1-B4AC5794251A}" destId="{52564FCA-66DA-4F7F-AAB0-1D2F3B810D3E}" srcOrd="0" destOrd="0" presId="urn:microsoft.com/office/officeart/2005/8/layout/list1"/>
    <dgm:cxn modelId="{E31CEC43-A74C-4B09-BFA4-E63D78E13DC6}" type="presParOf" srcId="{52564FCA-66DA-4F7F-AAB0-1D2F3B810D3E}" destId="{55D98F51-C301-42BC-A9B5-A1705114177D}" srcOrd="0" destOrd="0" presId="urn:microsoft.com/office/officeart/2005/8/layout/list1"/>
    <dgm:cxn modelId="{70A5CEEF-BCF3-4A25-AB12-3CFC579BDA97}" type="presParOf" srcId="{52564FCA-66DA-4F7F-AAB0-1D2F3B810D3E}" destId="{D3375D7D-D06F-4499-B1C6-D108F15126FA}" srcOrd="1" destOrd="0" presId="urn:microsoft.com/office/officeart/2005/8/layout/list1"/>
    <dgm:cxn modelId="{FB683B6D-E32C-44C9-9CEC-FECC2CC4EC4D}" type="presParOf" srcId="{8CDA72D1-2DF5-441C-A9C1-B4AC5794251A}" destId="{73FADFDF-C81B-4F72-BEB2-7A94D1F6CE25}" srcOrd="1" destOrd="0" presId="urn:microsoft.com/office/officeart/2005/8/layout/list1"/>
    <dgm:cxn modelId="{F7E8E0DC-AA4D-405F-BA60-8B469A55F9B0}" type="presParOf" srcId="{8CDA72D1-2DF5-441C-A9C1-B4AC5794251A}" destId="{E5B499EB-0840-49B2-9D2C-D1EA4FFC44AC}" srcOrd="2" destOrd="0" presId="urn:microsoft.com/office/officeart/2005/8/layout/list1"/>
    <dgm:cxn modelId="{13E34E57-AFFF-410A-A957-03EF4CDB68C4}" type="presParOf" srcId="{8CDA72D1-2DF5-441C-A9C1-B4AC5794251A}" destId="{DA8C7B4A-3084-4577-AA77-8A53526536C9}" srcOrd="3" destOrd="0" presId="urn:microsoft.com/office/officeart/2005/8/layout/list1"/>
    <dgm:cxn modelId="{B34670E8-F2CC-4BF7-8810-16DB77EDA00C}" type="presParOf" srcId="{8CDA72D1-2DF5-441C-A9C1-B4AC5794251A}" destId="{DCB2FD9F-61B0-4094-87CA-EB473E6CA34C}" srcOrd="4" destOrd="0" presId="urn:microsoft.com/office/officeart/2005/8/layout/list1"/>
    <dgm:cxn modelId="{453374EA-4FD0-4C29-87D0-ABA7114F4694}" type="presParOf" srcId="{DCB2FD9F-61B0-4094-87CA-EB473E6CA34C}" destId="{FF8D863B-F744-4DEC-80E4-A4E1073DC12C}" srcOrd="0" destOrd="0" presId="urn:microsoft.com/office/officeart/2005/8/layout/list1"/>
    <dgm:cxn modelId="{E915903D-336B-4BD7-804F-4DEB6957E380}" type="presParOf" srcId="{DCB2FD9F-61B0-4094-87CA-EB473E6CA34C}" destId="{37DB2077-748F-40A7-AB28-C8BF06F81A77}" srcOrd="1" destOrd="0" presId="urn:microsoft.com/office/officeart/2005/8/layout/list1"/>
    <dgm:cxn modelId="{A6AE17C4-8E9C-4777-908A-F7E4CCA010AD}" type="presParOf" srcId="{8CDA72D1-2DF5-441C-A9C1-B4AC5794251A}" destId="{392F825D-15EE-4478-A361-BF77BE1CF361}" srcOrd="5" destOrd="0" presId="urn:microsoft.com/office/officeart/2005/8/layout/list1"/>
    <dgm:cxn modelId="{4EAE8AAA-07A7-4D71-A7A8-263D26198F70}" type="presParOf" srcId="{8CDA72D1-2DF5-441C-A9C1-B4AC5794251A}" destId="{4B349873-FDD5-418E-88A8-6DA936DECE5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499EB-0840-49B2-9D2C-D1EA4FFC44AC}">
      <dsp:nvSpPr>
        <dsp:cNvPr id="0" name=""/>
        <dsp:cNvSpPr/>
      </dsp:nvSpPr>
      <dsp:spPr>
        <a:xfrm>
          <a:off x="0" y="637268"/>
          <a:ext cx="8182099" cy="145687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22" tIns="520700" rIns="635022" bIns="177800" numCol="1" spcCol="1270" anchor="t" anchorCtr="0">
          <a:noAutofit/>
        </a:bodyPr>
        <a:lstStyle/>
        <a:p>
          <a:pPr marL="173038" lvl="1" indent="-173038" algn="l" defTabSz="11112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500" kern="1200" dirty="0"/>
            <a:t>SPADE </a:t>
          </a:r>
          <a:r>
            <a:rPr lang="en-US" sz="2500" kern="1200" dirty="0" smtClean="0"/>
            <a:t>symptoms, physical function, and QOL</a:t>
          </a:r>
          <a:endParaRPr lang="en-US" sz="2500" kern="1200" dirty="0"/>
        </a:p>
        <a:p>
          <a:pPr marL="173038" lvl="1" indent="-173038" algn="l" defTabSz="11112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500" kern="1200" dirty="0"/>
            <a:t>Treatment </a:t>
          </a:r>
          <a:r>
            <a:rPr lang="en-US" sz="2500" kern="1200" dirty="0" smtClean="0"/>
            <a:t>adherence and </a:t>
          </a:r>
          <a:r>
            <a:rPr lang="en-US" sz="2500" kern="1200" dirty="0"/>
            <a:t>healthcare utilization</a:t>
          </a:r>
        </a:p>
      </dsp:txBody>
      <dsp:txXfrm>
        <a:off x="0" y="637268"/>
        <a:ext cx="8182099" cy="1456875"/>
      </dsp:txXfrm>
    </dsp:sp>
    <dsp:sp modelId="{D3375D7D-D06F-4499-B1C6-D108F15126FA}">
      <dsp:nvSpPr>
        <dsp:cNvPr id="0" name=""/>
        <dsp:cNvSpPr/>
      </dsp:nvSpPr>
      <dsp:spPr>
        <a:xfrm>
          <a:off x="409104" y="268268"/>
          <a:ext cx="5727469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485" tIns="0" rIns="21648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Aim 1: Effectiveness Outcomes</a:t>
          </a:r>
          <a:endParaRPr lang="en-US" sz="2500" kern="1200" dirty="0"/>
        </a:p>
      </dsp:txBody>
      <dsp:txXfrm>
        <a:off x="445130" y="304294"/>
        <a:ext cx="5655417" cy="665948"/>
      </dsp:txXfrm>
    </dsp:sp>
    <dsp:sp modelId="{4B349873-FDD5-418E-88A8-6DA936DECE5A}">
      <dsp:nvSpPr>
        <dsp:cNvPr id="0" name=""/>
        <dsp:cNvSpPr/>
      </dsp:nvSpPr>
      <dsp:spPr>
        <a:xfrm>
          <a:off x="0" y="2598144"/>
          <a:ext cx="8182099" cy="30712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22" tIns="520700" rIns="635022" bIns="149352" numCol="1" spcCol="1270" anchor="t" anchorCtr="0">
          <a:noAutofit/>
        </a:bodyPr>
        <a:lstStyle/>
        <a:p>
          <a:pPr marL="173038" lvl="1" indent="-173038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300" kern="1200" dirty="0" smtClean="0"/>
            <a:t>Process-related data on adoption and use:</a:t>
          </a:r>
          <a:endParaRPr lang="en-US" sz="2300" kern="1200" dirty="0"/>
        </a:p>
        <a:p>
          <a:pPr marL="571500" lvl="2" indent="-228600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100" kern="1200" dirty="0" smtClean="0"/>
            <a:t>Use of BPAs and pre-configured orders</a:t>
          </a:r>
          <a:endParaRPr lang="en-US" sz="2100" kern="1200" dirty="0"/>
        </a:p>
        <a:p>
          <a:pPr marL="571500" lvl="2" indent="-228600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100" kern="1200" dirty="0" smtClean="0"/>
            <a:t>Dashboard access, frequency and duration</a:t>
          </a:r>
          <a:endParaRPr lang="en-US" sz="2100" kern="1200" dirty="0"/>
        </a:p>
        <a:p>
          <a:pPr marL="571500" lvl="2" indent="-228600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100" kern="1200" dirty="0" smtClean="0"/>
            <a:t>Orders placed or queued by the SCMs</a:t>
          </a:r>
          <a:endParaRPr lang="en-US" sz="2100" kern="1200" dirty="0"/>
        </a:p>
        <a:p>
          <a:pPr marL="571500" lvl="2" indent="-228600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100" kern="1200" dirty="0" smtClean="0"/>
            <a:t>Surveys on acceptability, feasibility, and adoption</a:t>
          </a:r>
          <a:endParaRPr lang="en-US" sz="2100" kern="1200" dirty="0"/>
        </a:p>
        <a:p>
          <a:pPr marL="173038" lvl="1" indent="-173038" algn="l" defTabSz="10223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300" kern="1200" dirty="0" smtClean="0"/>
            <a:t>Interviews and focus groups with patients and care teams (adoption, implementation, and sustainability)</a:t>
          </a:r>
          <a:endParaRPr lang="en-US" sz="2300" kern="1200" dirty="0"/>
        </a:p>
      </dsp:txBody>
      <dsp:txXfrm>
        <a:off x="0" y="2598144"/>
        <a:ext cx="8182099" cy="3071250"/>
      </dsp:txXfrm>
    </dsp:sp>
    <dsp:sp modelId="{37DB2077-748F-40A7-AB28-C8BF06F81A77}">
      <dsp:nvSpPr>
        <dsp:cNvPr id="0" name=""/>
        <dsp:cNvSpPr/>
      </dsp:nvSpPr>
      <dsp:spPr>
        <a:xfrm>
          <a:off x="409104" y="2229144"/>
          <a:ext cx="5727469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485" tIns="0" rIns="21648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Aim 2: Implementation Outcomes</a:t>
          </a:r>
          <a:endParaRPr lang="en-US" sz="2500" kern="1200" dirty="0"/>
        </a:p>
      </dsp:txBody>
      <dsp:txXfrm>
        <a:off x="445130" y="2265170"/>
        <a:ext cx="5655417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499EB-0840-49B2-9D2C-D1EA4FFC44AC}">
      <dsp:nvSpPr>
        <dsp:cNvPr id="0" name=""/>
        <dsp:cNvSpPr/>
      </dsp:nvSpPr>
      <dsp:spPr>
        <a:xfrm>
          <a:off x="0" y="637268"/>
          <a:ext cx="8182099" cy="1456875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22" tIns="520700" rIns="635022" bIns="177800" numCol="1" spcCol="1270" anchor="t" anchorCtr="0">
          <a:noAutofit/>
        </a:bodyPr>
        <a:lstStyle/>
        <a:p>
          <a:pPr marL="173038" lvl="1" indent="-173038" algn="l" defTabSz="11112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500" kern="1200" dirty="0"/>
            <a:t>SPADE </a:t>
          </a:r>
          <a:r>
            <a:rPr lang="en-US" sz="2500" kern="1200" dirty="0" smtClean="0"/>
            <a:t>symptoms, physical function, and QOL</a:t>
          </a:r>
          <a:endParaRPr lang="en-US" sz="2500" kern="1200" dirty="0"/>
        </a:p>
        <a:p>
          <a:pPr marL="173038" lvl="1" indent="-173038" algn="l" defTabSz="11112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500" kern="1200" dirty="0"/>
            <a:t>Treatment </a:t>
          </a:r>
          <a:r>
            <a:rPr lang="en-US" sz="2500" kern="1200" dirty="0" smtClean="0"/>
            <a:t>adherence and </a:t>
          </a:r>
          <a:r>
            <a:rPr lang="en-US" sz="2500" kern="1200" dirty="0"/>
            <a:t>healthcare utilization</a:t>
          </a:r>
        </a:p>
      </dsp:txBody>
      <dsp:txXfrm>
        <a:off x="0" y="637268"/>
        <a:ext cx="8182099" cy="1456875"/>
      </dsp:txXfrm>
    </dsp:sp>
    <dsp:sp modelId="{D3375D7D-D06F-4499-B1C6-D108F15126FA}">
      <dsp:nvSpPr>
        <dsp:cNvPr id="0" name=""/>
        <dsp:cNvSpPr/>
      </dsp:nvSpPr>
      <dsp:spPr>
        <a:xfrm>
          <a:off x="409104" y="268268"/>
          <a:ext cx="5727469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485" tIns="0" rIns="21648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Aim 1: Effectiveness Outcomes</a:t>
          </a:r>
          <a:endParaRPr lang="en-US" sz="2500" kern="1200" dirty="0"/>
        </a:p>
      </dsp:txBody>
      <dsp:txXfrm>
        <a:off x="445130" y="304294"/>
        <a:ext cx="5655417" cy="665948"/>
      </dsp:txXfrm>
    </dsp:sp>
    <dsp:sp modelId="{4B349873-FDD5-418E-88A8-6DA936DECE5A}">
      <dsp:nvSpPr>
        <dsp:cNvPr id="0" name=""/>
        <dsp:cNvSpPr/>
      </dsp:nvSpPr>
      <dsp:spPr>
        <a:xfrm>
          <a:off x="0" y="2598144"/>
          <a:ext cx="8182099" cy="30712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22" tIns="520700" rIns="635022" bIns="149352" numCol="1" spcCol="1270" anchor="t" anchorCtr="0">
          <a:noAutofit/>
        </a:bodyPr>
        <a:lstStyle/>
        <a:p>
          <a:pPr marL="173038" lvl="1" indent="-173038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300" kern="1200" dirty="0" smtClean="0"/>
            <a:t>Process-related data on adoption and use:</a:t>
          </a:r>
          <a:endParaRPr lang="en-US" sz="2300" kern="1200" dirty="0"/>
        </a:p>
        <a:p>
          <a:pPr marL="458788" lvl="2" indent="-173038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100" kern="1200" dirty="0" smtClean="0"/>
            <a:t>Use of BPAs and pre-configured orders</a:t>
          </a:r>
          <a:endParaRPr lang="en-US" sz="2100" kern="1200" dirty="0"/>
        </a:p>
        <a:p>
          <a:pPr marL="458788" lvl="2" indent="-173038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100" kern="1200" dirty="0" smtClean="0"/>
            <a:t>Dashboard access, frequency and duration</a:t>
          </a:r>
          <a:endParaRPr lang="en-US" sz="2100" kern="1200" dirty="0"/>
        </a:p>
        <a:p>
          <a:pPr marL="458788" lvl="2" indent="-173038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100" kern="1200" dirty="0" smtClean="0"/>
            <a:t>Orders placed or queued by the SCMs</a:t>
          </a:r>
          <a:endParaRPr lang="en-US" sz="2100" kern="1200" dirty="0"/>
        </a:p>
        <a:p>
          <a:pPr marL="458788" lvl="2" indent="-173038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100" kern="1200" dirty="0" smtClean="0"/>
            <a:t>Surveys on acceptability, feasibility, and adoption</a:t>
          </a:r>
          <a:endParaRPr lang="en-US" sz="2100" kern="1200" dirty="0"/>
        </a:p>
        <a:p>
          <a:pPr marL="173038" lvl="1" indent="-173038" algn="l" defTabSz="10223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300" kern="1200" dirty="0" smtClean="0"/>
            <a:t>Interviews and focus groups with patients and care teams </a:t>
          </a:r>
          <a:r>
            <a:rPr lang="en-US" sz="2300" kern="1200" dirty="0" smtClean="0">
              <a:solidFill>
                <a:schemeClr val="tx1"/>
              </a:solidFill>
            </a:rPr>
            <a:t>(adoption, implementation, and sustainability)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0" y="2598144"/>
        <a:ext cx="8182099" cy="3071250"/>
      </dsp:txXfrm>
    </dsp:sp>
    <dsp:sp modelId="{37DB2077-748F-40A7-AB28-C8BF06F81A77}">
      <dsp:nvSpPr>
        <dsp:cNvPr id="0" name=""/>
        <dsp:cNvSpPr/>
      </dsp:nvSpPr>
      <dsp:spPr>
        <a:xfrm>
          <a:off x="409104" y="2229144"/>
          <a:ext cx="5727469" cy="738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6485" tIns="0" rIns="21648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Aim 2: Implementation Outcomes</a:t>
          </a:r>
          <a:endParaRPr lang="en-US" sz="2500" kern="1200" dirty="0"/>
        </a:p>
      </dsp:txBody>
      <dsp:txXfrm>
        <a:off x="445130" y="2265170"/>
        <a:ext cx="5655417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7865CD9-B1B3-41AA-B454-DE8006F250A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ABBB894-F665-477F-85A0-E7AC39192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0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3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06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of effectiveness of E2C2 on outcomes like SPADE symptom control and health care utilization</a:t>
            </a:r>
          </a:p>
          <a:p>
            <a:endParaRPr lang="en-US" dirty="0"/>
          </a:p>
          <a:p>
            <a:r>
              <a:rPr lang="en-US" dirty="0" smtClean="0"/>
              <a:t>Study of implementation strategies: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Practice alerts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Audit and feedback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Practice facilitation (member of the local care team acting as an implementation champion in charge of local training and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7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defTabSz="928299">
              <a:defRPr/>
            </a:pPr>
            <a:r>
              <a:rPr lang="en-US" dirty="0"/>
              <a:t>Process Outcomes: </a:t>
            </a:r>
            <a:endParaRPr lang="en-US" dirty="0" smtClean="0"/>
          </a:p>
          <a:p>
            <a:pPr marL="171450" indent="-171450" defTabSz="928299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Clinical </a:t>
            </a:r>
            <a:r>
              <a:rPr lang="en-US" dirty="0"/>
              <a:t>performance data including the frequency with which a clinician; 1) responds to the Best Practice Advisories, 2) accesses the SPADE summary view, 3) issues orders pre-configured in SmartSets, 4) issues orders queued by the SCM, and 4) retains SPADE symptom-related text in clinical notes will be collected through automated Epic EHR tracking. </a:t>
            </a:r>
          </a:p>
          <a:p>
            <a:endParaRPr lang="en-US" dirty="0"/>
          </a:p>
          <a:p>
            <a:r>
              <a:rPr lang="en-US" dirty="0"/>
              <a:t>Implementation and Service Outcomes.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NoMad implementation survey of care teams.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AIM-IAM-FIM care team survey of acceptability, appropriateness, and feasibility.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Implementation </a:t>
            </a:r>
            <a:r>
              <a:rPr lang="en-US" dirty="0"/>
              <a:t>metrics related to actual </a:t>
            </a:r>
            <a:r>
              <a:rPr lang="en-US" dirty="0" smtClean="0"/>
              <a:t>adoption and use will </a:t>
            </a:r>
            <a:r>
              <a:rPr lang="en-US" dirty="0"/>
              <a:t>also be abstracted from administrative </a:t>
            </a:r>
            <a:r>
              <a:rPr lang="en-US" dirty="0" smtClean="0"/>
              <a:t>and EHR data.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Interviews and focus groups with care team members and patients about the intervention and its implementation.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820F-0CE4-462B-BAD9-E3B4A35DBC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20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that cancer health disparities exist among several subgroups in the U.S. population, including among rural and elderly patients. Some of this is based on lack of access to evidence-based care. </a:t>
            </a:r>
          </a:p>
          <a:p>
            <a:endParaRPr lang="en-US" dirty="0"/>
          </a:p>
          <a:p>
            <a:r>
              <a:rPr lang="en-US" dirty="0" smtClean="0"/>
              <a:t>We also think that health IT and collaborative care models might improve outcomes for rural or elderly patient, but at the same time, differences in access could actually worsen disparities.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6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added a third aim to evaluation disparities in effectiveness and implementation among these two groups.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76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4820F-0CE4-462B-BAD9-E3B4A35DBCA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20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773112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61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12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51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7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7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70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35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85C26-1299-44E8-9F58-35F569F0516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1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5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93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Cancer and </a:t>
            </a:r>
            <a:r>
              <a:rPr lang="en-US" dirty="0" smtClean="0"/>
              <a:t>cancer treatments </a:t>
            </a:r>
            <a:r>
              <a:rPr lang="en-US" dirty="0"/>
              <a:t>can cause debilitating symptoms, including the “SPADE” symptoms: sleep disturbance, pain, anxiety, depression, and energy deficit (i.e., fatigue).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These </a:t>
            </a:r>
            <a:r>
              <a:rPr lang="en-US" dirty="0"/>
              <a:t>symptoms can impact patients’ physical function, quality of life, and ability to adhere to treatments.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Inadequate symptom management is as high as 90% even though there are evidence-based guidelines for management.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Patient </a:t>
            </a:r>
            <a:r>
              <a:rPr lang="en-US" dirty="0"/>
              <a:t>self-report instruments can help clinicians identify patients with high symptom burden, but this strategy alone has not significantly improved management. 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Symptoms often require diligent monitoring , symptoms co-occur, and </a:t>
            </a:r>
            <a:r>
              <a:rPr lang="en-US" dirty="0"/>
              <a:t>t</a:t>
            </a:r>
            <a:r>
              <a:rPr lang="en-US" dirty="0" smtClean="0"/>
              <a:t>hey cross various behavioral, pharmacologic, and rehabilitative domains.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There is some evidence for the effectiveness of: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Self-management strategies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Collaborative care models – but those have been difficult to scale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Moonshot initiative funded three projects across the  U.S. that are trying to leverage IT systems to help patient manage cancer symptoms. 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32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43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Interventions are triggered when patients answer a six-question symptom surveys before an appointment (either at home using the portal or in the waiting room using a tablet). </a:t>
            </a:r>
          </a:p>
          <a:p>
            <a:endParaRPr lang="en-US" dirty="0"/>
          </a:p>
          <a:p>
            <a:r>
              <a:rPr lang="en-US" dirty="0"/>
              <a:t>Patient interventions = self-management education and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Education = paper, online, DVD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Dedicated nurse symptom manager support (3 RNs with expertise in symptom management who work remotely with all sites)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5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 team interventions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RNs take the symptom management workload off the clinicians and nurses (but interact with them too)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Access to the symptom management education to use with patients in-clinic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EHR decision support tools like best-practice alerts, preconfigured order sets, and shortcut text for clinical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99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BB894-F665-477F-85A0-E7AC39192C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1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2743200"/>
            <a:ext cx="7827264" cy="1371600"/>
          </a:xfrm>
        </p:spPr>
        <p:txBody>
          <a:bodyPr lIns="0" rIns="0" anchor="b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114800"/>
            <a:ext cx="7827264" cy="685800"/>
          </a:xfrm>
        </p:spPr>
        <p:txBody>
          <a:bodyPr lIns="0" tIns="228600" rIns="0">
            <a:noAutofit/>
          </a:bodyPr>
          <a:lstStyle>
            <a:lvl1pPr marL="0" indent="0" algn="l">
              <a:spcBef>
                <a:spcPts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57225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2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368" y="1444752"/>
            <a:ext cx="7827264" cy="42702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5788152"/>
            <a:ext cx="7827264" cy="384048"/>
          </a:xfrm>
        </p:spPr>
        <p:txBody>
          <a:bodyPr tIns="45720" anchor="ctr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268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3675"/>
            <a:ext cx="9144000" cy="13716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937794" y="681038"/>
            <a:ext cx="1266825" cy="1381125"/>
            <a:chOff x="657225" y="681038"/>
            <a:chExt cx="1266825" cy="1381125"/>
          </a:xfrm>
          <a:solidFill>
            <a:srgbClr val="000000"/>
          </a:solidFill>
        </p:grpSpPr>
        <p:sp>
          <p:nvSpPr>
            <p:cNvPr id="3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yo Reduced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6736" y="1673352"/>
            <a:ext cx="6528816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2525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2743200"/>
            <a:ext cx="7827264" cy="1371600"/>
          </a:xfrm>
        </p:spPr>
        <p:txBody>
          <a:bodyPr anchor="b" anchorCtr="0"/>
          <a:lstStyle>
            <a:lvl1pPr algn="l"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4114800"/>
            <a:ext cx="7827264" cy="685800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183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40480" cy="4800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3840480" cy="80467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40480" cy="3986784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19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0"/>
            <a:ext cx="2807208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4910328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1371600"/>
            <a:ext cx="2807208" cy="4800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20650" y="6299343"/>
            <a:ext cx="420688" cy="458645"/>
            <a:chOff x="657225" y="681038"/>
            <a:chExt cx="1266825" cy="1381125"/>
          </a:xfrm>
          <a:solidFill>
            <a:srgbClr val="FFFFFF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846138" y="1354138"/>
              <a:ext cx="887413" cy="708025"/>
            </a:xfrm>
            <a:custGeom>
              <a:avLst/>
              <a:gdLst>
                <a:gd name="T0" fmla="*/ 2203 w 2794"/>
                <a:gd name="T1" fmla="*/ 0 h 2229"/>
                <a:gd name="T2" fmla="*/ 1613 w 2794"/>
                <a:gd name="T3" fmla="*/ 0 h 2229"/>
                <a:gd name="T4" fmla="*/ 1613 w 2794"/>
                <a:gd name="T5" fmla="*/ 665 h 2229"/>
                <a:gd name="T6" fmla="*/ 1904 w 2794"/>
                <a:gd name="T7" fmla="*/ 1330 h 2229"/>
                <a:gd name="T8" fmla="*/ 1904 w 2794"/>
                <a:gd name="T9" fmla="*/ 1237 h 2229"/>
                <a:gd name="T10" fmla="*/ 1749 w 2794"/>
                <a:gd name="T11" fmla="*/ 747 h 2229"/>
                <a:gd name="T12" fmla="*/ 1749 w 2794"/>
                <a:gd name="T13" fmla="*/ 573 h 2229"/>
                <a:gd name="T14" fmla="*/ 1972 w 2794"/>
                <a:gd name="T15" fmla="*/ 573 h 2229"/>
                <a:gd name="T16" fmla="*/ 1972 w 2794"/>
                <a:gd name="T17" fmla="*/ 1332 h 2229"/>
                <a:gd name="T18" fmla="*/ 1401 w 2794"/>
                <a:gd name="T19" fmla="*/ 2182 h 2229"/>
                <a:gd name="T20" fmla="*/ 829 w 2794"/>
                <a:gd name="T21" fmla="*/ 1374 h 2229"/>
                <a:gd name="T22" fmla="*/ 1180 w 2794"/>
                <a:gd name="T23" fmla="*/ 665 h 2229"/>
                <a:gd name="T24" fmla="*/ 1180 w 2794"/>
                <a:gd name="T25" fmla="*/ 573 h 2229"/>
                <a:gd name="T26" fmla="*/ 1401 w 2794"/>
                <a:gd name="T27" fmla="*/ 573 h 2229"/>
                <a:gd name="T28" fmla="*/ 1542 w 2794"/>
                <a:gd name="T29" fmla="*/ 573 h 2229"/>
                <a:gd name="T30" fmla="*/ 1542 w 2794"/>
                <a:gd name="T31" fmla="*/ 436 h 2229"/>
                <a:gd name="T32" fmla="*/ 1401 w 2794"/>
                <a:gd name="T33" fmla="*/ 436 h 2229"/>
                <a:gd name="T34" fmla="*/ 1180 w 2794"/>
                <a:gd name="T35" fmla="*/ 436 h 2229"/>
                <a:gd name="T36" fmla="*/ 1180 w 2794"/>
                <a:gd name="T37" fmla="*/ 436 h 2229"/>
                <a:gd name="T38" fmla="*/ 1044 w 2794"/>
                <a:gd name="T39" fmla="*/ 436 h 2229"/>
                <a:gd name="T40" fmla="*/ 1044 w 2794"/>
                <a:gd name="T41" fmla="*/ 436 h 2229"/>
                <a:gd name="T42" fmla="*/ 692 w 2794"/>
                <a:gd name="T43" fmla="*/ 436 h 2229"/>
                <a:gd name="T44" fmla="*/ 692 w 2794"/>
                <a:gd name="T45" fmla="*/ 1234 h 2229"/>
                <a:gd name="T46" fmla="*/ 695 w 2794"/>
                <a:gd name="T47" fmla="*/ 1315 h 2229"/>
                <a:gd name="T48" fmla="*/ 695 w 2794"/>
                <a:gd name="T49" fmla="*/ 1315 h 2229"/>
                <a:gd name="T50" fmla="*/ 829 w 2794"/>
                <a:gd name="T51" fmla="*/ 1205 h 2229"/>
                <a:gd name="T52" fmla="*/ 829 w 2794"/>
                <a:gd name="T53" fmla="*/ 1205 h 2229"/>
                <a:gd name="T54" fmla="*/ 829 w 2794"/>
                <a:gd name="T55" fmla="*/ 573 h 2229"/>
                <a:gd name="T56" fmla="*/ 1044 w 2794"/>
                <a:gd name="T57" fmla="*/ 573 h 2229"/>
                <a:gd name="T58" fmla="*/ 1044 w 2794"/>
                <a:gd name="T59" fmla="*/ 573 h 2229"/>
                <a:gd name="T60" fmla="*/ 1044 w 2794"/>
                <a:gd name="T61" fmla="*/ 747 h 2229"/>
                <a:gd name="T62" fmla="*/ 590 w 2794"/>
                <a:gd name="T63" fmla="*/ 1447 h 2229"/>
                <a:gd name="T64" fmla="*/ 135 w 2794"/>
                <a:gd name="T65" fmla="*/ 747 h 2229"/>
                <a:gd name="T66" fmla="*/ 135 w 2794"/>
                <a:gd name="T67" fmla="*/ 136 h 2229"/>
                <a:gd name="T68" fmla="*/ 590 w 2794"/>
                <a:gd name="T69" fmla="*/ 136 h 2229"/>
                <a:gd name="T70" fmla="*/ 1044 w 2794"/>
                <a:gd name="T71" fmla="*/ 136 h 2229"/>
                <a:gd name="T72" fmla="*/ 1044 w 2794"/>
                <a:gd name="T73" fmla="*/ 370 h 2229"/>
                <a:gd name="T74" fmla="*/ 1180 w 2794"/>
                <a:gd name="T75" fmla="*/ 370 h 2229"/>
                <a:gd name="T76" fmla="*/ 1180 w 2794"/>
                <a:gd name="T77" fmla="*/ 0 h 2229"/>
                <a:gd name="T78" fmla="*/ 590 w 2794"/>
                <a:gd name="T79" fmla="*/ 0 h 2229"/>
                <a:gd name="T80" fmla="*/ 0 w 2794"/>
                <a:gd name="T81" fmla="*/ 0 h 2229"/>
                <a:gd name="T82" fmla="*/ 0 w 2794"/>
                <a:gd name="T83" fmla="*/ 665 h 2229"/>
                <a:gd name="T84" fmla="*/ 590 w 2794"/>
                <a:gd name="T85" fmla="*/ 1495 h 2229"/>
                <a:gd name="T86" fmla="*/ 708 w 2794"/>
                <a:gd name="T87" fmla="*/ 1444 h 2229"/>
                <a:gd name="T88" fmla="*/ 1401 w 2794"/>
                <a:gd name="T89" fmla="*/ 2229 h 2229"/>
                <a:gd name="T90" fmla="*/ 2093 w 2794"/>
                <a:gd name="T91" fmla="*/ 1447 h 2229"/>
                <a:gd name="T92" fmla="*/ 2203 w 2794"/>
                <a:gd name="T93" fmla="*/ 1495 h 2229"/>
                <a:gd name="T94" fmla="*/ 2794 w 2794"/>
                <a:gd name="T95" fmla="*/ 665 h 2229"/>
                <a:gd name="T96" fmla="*/ 2794 w 2794"/>
                <a:gd name="T97" fmla="*/ 0 h 2229"/>
                <a:gd name="T98" fmla="*/ 2203 w 2794"/>
                <a:gd name="T99" fmla="*/ 0 h 2229"/>
                <a:gd name="T100" fmla="*/ 2658 w 2794"/>
                <a:gd name="T101" fmla="*/ 747 h 2229"/>
                <a:gd name="T102" fmla="*/ 2203 w 2794"/>
                <a:gd name="T103" fmla="*/ 1447 h 2229"/>
                <a:gd name="T104" fmla="*/ 2100 w 2794"/>
                <a:gd name="T105" fmla="*/ 1395 h 2229"/>
                <a:gd name="T106" fmla="*/ 2109 w 2794"/>
                <a:gd name="T107" fmla="*/ 1234 h 2229"/>
                <a:gd name="T108" fmla="*/ 2109 w 2794"/>
                <a:gd name="T109" fmla="*/ 436 h 2229"/>
                <a:gd name="T110" fmla="*/ 1749 w 2794"/>
                <a:gd name="T111" fmla="*/ 436 h 2229"/>
                <a:gd name="T112" fmla="*/ 1749 w 2794"/>
                <a:gd name="T113" fmla="*/ 136 h 2229"/>
                <a:gd name="T114" fmla="*/ 2203 w 2794"/>
                <a:gd name="T115" fmla="*/ 136 h 2229"/>
                <a:gd name="T116" fmla="*/ 2658 w 2794"/>
                <a:gd name="T117" fmla="*/ 136 h 2229"/>
                <a:gd name="T118" fmla="*/ 2658 w 2794"/>
                <a:gd name="T119" fmla="*/ 747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4" h="2229">
                  <a:moveTo>
                    <a:pt x="2203" y="0"/>
                  </a:moveTo>
                  <a:cubicBezTo>
                    <a:pt x="1613" y="0"/>
                    <a:pt x="1613" y="0"/>
                    <a:pt x="1613" y="0"/>
                  </a:cubicBezTo>
                  <a:cubicBezTo>
                    <a:pt x="1613" y="665"/>
                    <a:pt x="1613" y="665"/>
                    <a:pt x="1613" y="665"/>
                  </a:cubicBezTo>
                  <a:cubicBezTo>
                    <a:pt x="1613" y="970"/>
                    <a:pt x="1719" y="1183"/>
                    <a:pt x="1904" y="1330"/>
                  </a:cubicBezTo>
                  <a:cubicBezTo>
                    <a:pt x="1904" y="1237"/>
                    <a:pt x="1904" y="1237"/>
                    <a:pt x="1904" y="1237"/>
                  </a:cubicBezTo>
                  <a:cubicBezTo>
                    <a:pt x="1769" y="1081"/>
                    <a:pt x="1749" y="901"/>
                    <a:pt x="1749" y="747"/>
                  </a:cubicBezTo>
                  <a:cubicBezTo>
                    <a:pt x="1749" y="573"/>
                    <a:pt x="1749" y="573"/>
                    <a:pt x="1749" y="573"/>
                  </a:cubicBezTo>
                  <a:cubicBezTo>
                    <a:pt x="1972" y="573"/>
                    <a:pt x="1972" y="573"/>
                    <a:pt x="1972" y="573"/>
                  </a:cubicBezTo>
                  <a:cubicBezTo>
                    <a:pt x="1972" y="1332"/>
                    <a:pt x="1972" y="1332"/>
                    <a:pt x="1972" y="1332"/>
                  </a:cubicBezTo>
                  <a:cubicBezTo>
                    <a:pt x="1972" y="1609"/>
                    <a:pt x="1895" y="1961"/>
                    <a:pt x="1401" y="2182"/>
                  </a:cubicBezTo>
                  <a:cubicBezTo>
                    <a:pt x="931" y="1972"/>
                    <a:pt x="838" y="1643"/>
                    <a:pt x="829" y="1374"/>
                  </a:cubicBezTo>
                  <a:cubicBezTo>
                    <a:pt x="1051" y="1225"/>
                    <a:pt x="1180" y="1001"/>
                    <a:pt x="1180" y="665"/>
                  </a:cubicBezTo>
                  <a:cubicBezTo>
                    <a:pt x="1180" y="573"/>
                    <a:pt x="1180" y="573"/>
                    <a:pt x="1180" y="573"/>
                  </a:cubicBezTo>
                  <a:cubicBezTo>
                    <a:pt x="1401" y="573"/>
                    <a:pt x="1401" y="573"/>
                    <a:pt x="1401" y="573"/>
                  </a:cubicBezTo>
                  <a:cubicBezTo>
                    <a:pt x="1542" y="573"/>
                    <a:pt x="1542" y="573"/>
                    <a:pt x="1542" y="573"/>
                  </a:cubicBezTo>
                  <a:cubicBezTo>
                    <a:pt x="1542" y="436"/>
                    <a:pt x="1542" y="436"/>
                    <a:pt x="1542" y="436"/>
                  </a:cubicBezTo>
                  <a:cubicBezTo>
                    <a:pt x="1401" y="436"/>
                    <a:pt x="1401" y="436"/>
                    <a:pt x="1401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180" y="436"/>
                    <a:pt x="1180" y="436"/>
                    <a:pt x="1180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1044" y="436"/>
                    <a:pt x="1044" y="436"/>
                    <a:pt x="1044" y="436"/>
                  </a:cubicBezTo>
                  <a:cubicBezTo>
                    <a:pt x="692" y="436"/>
                    <a:pt x="692" y="436"/>
                    <a:pt x="692" y="436"/>
                  </a:cubicBezTo>
                  <a:cubicBezTo>
                    <a:pt x="692" y="1234"/>
                    <a:pt x="692" y="1234"/>
                    <a:pt x="692" y="1234"/>
                  </a:cubicBezTo>
                  <a:cubicBezTo>
                    <a:pt x="692" y="1262"/>
                    <a:pt x="693" y="1289"/>
                    <a:pt x="695" y="1315"/>
                  </a:cubicBezTo>
                  <a:cubicBezTo>
                    <a:pt x="695" y="1315"/>
                    <a:pt x="695" y="1315"/>
                    <a:pt x="695" y="1315"/>
                  </a:cubicBezTo>
                  <a:cubicBezTo>
                    <a:pt x="748" y="1280"/>
                    <a:pt x="792" y="1244"/>
                    <a:pt x="829" y="1205"/>
                  </a:cubicBezTo>
                  <a:cubicBezTo>
                    <a:pt x="829" y="1205"/>
                    <a:pt x="829" y="1205"/>
                    <a:pt x="829" y="1205"/>
                  </a:cubicBezTo>
                  <a:cubicBezTo>
                    <a:pt x="829" y="573"/>
                    <a:pt x="829" y="573"/>
                    <a:pt x="829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573"/>
                    <a:pt x="1044" y="573"/>
                    <a:pt x="1044" y="573"/>
                  </a:cubicBezTo>
                  <a:cubicBezTo>
                    <a:pt x="1044" y="747"/>
                    <a:pt x="1044" y="747"/>
                    <a:pt x="1044" y="747"/>
                  </a:cubicBezTo>
                  <a:cubicBezTo>
                    <a:pt x="1044" y="978"/>
                    <a:pt x="1001" y="1263"/>
                    <a:pt x="590" y="1447"/>
                  </a:cubicBezTo>
                  <a:cubicBezTo>
                    <a:pt x="178" y="1263"/>
                    <a:pt x="135" y="978"/>
                    <a:pt x="135" y="747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1044" y="136"/>
                    <a:pt x="1044" y="136"/>
                    <a:pt x="1044" y="136"/>
                  </a:cubicBezTo>
                  <a:cubicBezTo>
                    <a:pt x="1044" y="370"/>
                    <a:pt x="1044" y="370"/>
                    <a:pt x="1044" y="370"/>
                  </a:cubicBezTo>
                  <a:cubicBezTo>
                    <a:pt x="1180" y="370"/>
                    <a:pt x="1180" y="370"/>
                    <a:pt x="1180" y="370"/>
                  </a:cubicBezTo>
                  <a:cubicBezTo>
                    <a:pt x="1180" y="0"/>
                    <a:pt x="1180" y="0"/>
                    <a:pt x="1180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1109"/>
                    <a:pt x="224" y="1357"/>
                    <a:pt x="590" y="1495"/>
                  </a:cubicBezTo>
                  <a:cubicBezTo>
                    <a:pt x="631" y="1479"/>
                    <a:pt x="670" y="1462"/>
                    <a:pt x="708" y="1444"/>
                  </a:cubicBezTo>
                  <a:cubicBezTo>
                    <a:pt x="771" y="1847"/>
                    <a:pt x="1023" y="2087"/>
                    <a:pt x="1401" y="2229"/>
                  </a:cubicBezTo>
                  <a:cubicBezTo>
                    <a:pt x="1777" y="2087"/>
                    <a:pt x="2029" y="1848"/>
                    <a:pt x="2093" y="1447"/>
                  </a:cubicBezTo>
                  <a:cubicBezTo>
                    <a:pt x="2128" y="1464"/>
                    <a:pt x="2165" y="1480"/>
                    <a:pt x="2203" y="1495"/>
                  </a:cubicBezTo>
                  <a:cubicBezTo>
                    <a:pt x="2569" y="1357"/>
                    <a:pt x="2794" y="1109"/>
                    <a:pt x="2794" y="665"/>
                  </a:cubicBezTo>
                  <a:cubicBezTo>
                    <a:pt x="2794" y="0"/>
                    <a:pt x="2794" y="0"/>
                    <a:pt x="2794" y="0"/>
                  </a:cubicBezTo>
                  <a:lnTo>
                    <a:pt x="2203" y="0"/>
                  </a:lnTo>
                  <a:close/>
                  <a:moveTo>
                    <a:pt x="2658" y="747"/>
                  </a:moveTo>
                  <a:cubicBezTo>
                    <a:pt x="2658" y="978"/>
                    <a:pt x="2615" y="1263"/>
                    <a:pt x="2203" y="1447"/>
                  </a:cubicBezTo>
                  <a:cubicBezTo>
                    <a:pt x="2166" y="1431"/>
                    <a:pt x="2131" y="1413"/>
                    <a:pt x="2100" y="1395"/>
                  </a:cubicBezTo>
                  <a:cubicBezTo>
                    <a:pt x="2106" y="1344"/>
                    <a:pt x="2109" y="1290"/>
                    <a:pt x="2109" y="1234"/>
                  </a:cubicBezTo>
                  <a:cubicBezTo>
                    <a:pt x="2109" y="436"/>
                    <a:pt x="2109" y="436"/>
                    <a:pt x="2109" y="436"/>
                  </a:cubicBezTo>
                  <a:cubicBezTo>
                    <a:pt x="1749" y="436"/>
                    <a:pt x="1749" y="436"/>
                    <a:pt x="1749" y="436"/>
                  </a:cubicBezTo>
                  <a:cubicBezTo>
                    <a:pt x="1749" y="136"/>
                    <a:pt x="1749" y="136"/>
                    <a:pt x="1749" y="136"/>
                  </a:cubicBezTo>
                  <a:cubicBezTo>
                    <a:pt x="2203" y="136"/>
                    <a:pt x="2203" y="136"/>
                    <a:pt x="2203" y="136"/>
                  </a:cubicBezTo>
                  <a:cubicBezTo>
                    <a:pt x="2658" y="136"/>
                    <a:pt x="2658" y="136"/>
                    <a:pt x="2658" y="136"/>
                  </a:cubicBezTo>
                  <a:lnTo>
                    <a:pt x="2658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915988" y="1003301"/>
              <a:ext cx="188913" cy="236538"/>
            </a:xfrm>
            <a:custGeom>
              <a:avLst/>
              <a:gdLst>
                <a:gd name="T0" fmla="*/ 49 w 596"/>
                <a:gd name="T1" fmla="*/ 747 h 747"/>
                <a:gd name="T2" fmla="*/ 49 w 596"/>
                <a:gd name="T3" fmla="*/ 721 h 747"/>
                <a:gd name="T4" fmla="*/ 91 w 596"/>
                <a:gd name="T5" fmla="*/ 696 h 747"/>
                <a:gd name="T6" fmla="*/ 99 w 596"/>
                <a:gd name="T7" fmla="*/ 684 h 747"/>
                <a:gd name="T8" fmla="*/ 105 w 596"/>
                <a:gd name="T9" fmla="*/ 621 h 747"/>
                <a:gd name="T10" fmla="*/ 109 w 596"/>
                <a:gd name="T11" fmla="*/ 535 h 747"/>
                <a:gd name="T12" fmla="*/ 109 w 596"/>
                <a:gd name="T13" fmla="*/ 252 h 747"/>
                <a:gd name="T14" fmla="*/ 105 w 596"/>
                <a:gd name="T15" fmla="*/ 112 h 747"/>
                <a:gd name="T16" fmla="*/ 98 w 596"/>
                <a:gd name="T17" fmla="*/ 52 h 747"/>
                <a:gd name="T18" fmla="*/ 78 w 596"/>
                <a:gd name="T19" fmla="*/ 39 h 747"/>
                <a:gd name="T20" fmla="*/ 0 w 596"/>
                <a:gd name="T21" fmla="*/ 33 h 747"/>
                <a:gd name="T22" fmla="*/ 0 w 596"/>
                <a:gd name="T23" fmla="*/ 0 h 747"/>
                <a:gd name="T24" fmla="*/ 165 w 596"/>
                <a:gd name="T25" fmla="*/ 3 h 747"/>
                <a:gd name="T26" fmla="*/ 323 w 596"/>
                <a:gd name="T27" fmla="*/ 0 h 747"/>
                <a:gd name="T28" fmla="*/ 323 w 596"/>
                <a:gd name="T29" fmla="*/ 33 h 747"/>
                <a:gd name="T30" fmla="*/ 243 w 596"/>
                <a:gd name="T31" fmla="*/ 39 h 747"/>
                <a:gd name="T32" fmla="*/ 224 w 596"/>
                <a:gd name="T33" fmla="*/ 51 h 747"/>
                <a:gd name="T34" fmla="*/ 216 w 596"/>
                <a:gd name="T35" fmla="*/ 102 h 747"/>
                <a:gd name="T36" fmla="*/ 213 w 596"/>
                <a:gd name="T37" fmla="*/ 252 h 747"/>
                <a:gd name="T38" fmla="*/ 213 w 596"/>
                <a:gd name="T39" fmla="*/ 606 h 747"/>
                <a:gd name="T40" fmla="*/ 216 w 596"/>
                <a:gd name="T41" fmla="*/ 696 h 747"/>
                <a:gd name="T42" fmla="*/ 303 w 596"/>
                <a:gd name="T43" fmla="*/ 700 h 747"/>
                <a:gd name="T44" fmla="*/ 525 w 596"/>
                <a:gd name="T45" fmla="*/ 681 h 747"/>
                <a:gd name="T46" fmla="*/ 538 w 596"/>
                <a:gd name="T47" fmla="*/ 644 h 747"/>
                <a:gd name="T48" fmla="*/ 560 w 596"/>
                <a:gd name="T49" fmla="*/ 557 h 747"/>
                <a:gd name="T50" fmla="*/ 596 w 596"/>
                <a:gd name="T51" fmla="*/ 557 h 747"/>
                <a:gd name="T52" fmla="*/ 573 w 596"/>
                <a:gd name="T53" fmla="*/ 741 h 747"/>
                <a:gd name="T54" fmla="*/ 537 w 596"/>
                <a:gd name="T55" fmla="*/ 746 h 747"/>
                <a:gd name="T56" fmla="*/ 449 w 596"/>
                <a:gd name="T57" fmla="*/ 747 h 747"/>
                <a:gd name="T58" fmla="*/ 156 w 596"/>
                <a:gd name="T59" fmla="*/ 744 h 747"/>
                <a:gd name="T60" fmla="*/ 49 w 596"/>
                <a:gd name="T6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96" h="747">
                  <a:moveTo>
                    <a:pt x="49" y="747"/>
                  </a:moveTo>
                  <a:cubicBezTo>
                    <a:pt x="49" y="721"/>
                    <a:pt x="49" y="721"/>
                    <a:pt x="49" y="721"/>
                  </a:cubicBezTo>
                  <a:cubicBezTo>
                    <a:pt x="71" y="710"/>
                    <a:pt x="85" y="702"/>
                    <a:pt x="91" y="696"/>
                  </a:cubicBezTo>
                  <a:cubicBezTo>
                    <a:pt x="95" y="693"/>
                    <a:pt x="98" y="689"/>
                    <a:pt x="99" y="684"/>
                  </a:cubicBezTo>
                  <a:cubicBezTo>
                    <a:pt x="102" y="675"/>
                    <a:pt x="104" y="654"/>
                    <a:pt x="105" y="621"/>
                  </a:cubicBezTo>
                  <a:cubicBezTo>
                    <a:pt x="108" y="573"/>
                    <a:pt x="109" y="545"/>
                    <a:pt x="109" y="535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9" y="204"/>
                    <a:pt x="108" y="157"/>
                    <a:pt x="105" y="112"/>
                  </a:cubicBezTo>
                  <a:cubicBezTo>
                    <a:pt x="104" y="78"/>
                    <a:pt x="102" y="59"/>
                    <a:pt x="98" y="52"/>
                  </a:cubicBezTo>
                  <a:cubicBezTo>
                    <a:pt x="93" y="46"/>
                    <a:pt x="87" y="42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2"/>
                    <a:pt x="144" y="3"/>
                    <a:pt x="165" y="3"/>
                  </a:cubicBezTo>
                  <a:cubicBezTo>
                    <a:pt x="189" y="3"/>
                    <a:pt x="241" y="2"/>
                    <a:pt x="323" y="0"/>
                  </a:cubicBezTo>
                  <a:cubicBezTo>
                    <a:pt x="323" y="33"/>
                    <a:pt x="323" y="33"/>
                    <a:pt x="323" y="33"/>
                  </a:cubicBezTo>
                  <a:cubicBezTo>
                    <a:pt x="279" y="34"/>
                    <a:pt x="253" y="36"/>
                    <a:pt x="243" y="39"/>
                  </a:cubicBezTo>
                  <a:cubicBezTo>
                    <a:pt x="234" y="42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3" y="252"/>
                  </a:cubicBezTo>
                  <a:cubicBezTo>
                    <a:pt x="213" y="606"/>
                    <a:pt x="213" y="606"/>
                    <a:pt x="213" y="606"/>
                  </a:cubicBezTo>
                  <a:cubicBezTo>
                    <a:pt x="213" y="643"/>
                    <a:pt x="214" y="673"/>
                    <a:pt x="216" y="696"/>
                  </a:cubicBezTo>
                  <a:cubicBezTo>
                    <a:pt x="257" y="699"/>
                    <a:pt x="262" y="700"/>
                    <a:pt x="303" y="700"/>
                  </a:cubicBezTo>
                  <a:cubicBezTo>
                    <a:pt x="407" y="700"/>
                    <a:pt x="484" y="693"/>
                    <a:pt x="525" y="681"/>
                  </a:cubicBezTo>
                  <a:cubicBezTo>
                    <a:pt x="530" y="670"/>
                    <a:pt x="534" y="658"/>
                    <a:pt x="538" y="644"/>
                  </a:cubicBezTo>
                  <a:cubicBezTo>
                    <a:pt x="560" y="557"/>
                    <a:pt x="560" y="557"/>
                    <a:pt x="560" y="557"/>
                  </a:cubicBezTo>
                  <a:cubicBezTo>
                    <a:pt x="596" y="557"/>
                    <a:pt x="596" y="557"/>
                    <a:pt x="596" y="557"/>
                  </a:cubicBezTo>
                  <a:cubicBezTo>
                    <a:pt x="588" y="609"/>
                    <a:pt x="580" y="671"/>
                    <a:pt x="573" y="741"/>
                  </a:cubicBezTo>
                  <a:cubicBezTo>
                    <a:pt x="558" y="744"/>
                    <a:pt x="546" y="745"/>
                    <a:pt x="537" y="746"/>
                  </a:cubicBezTo>
                  <a:cubicBezTo>
                    <a:pt x="518" y="747"/>
                    <a:pt x="488" y="747"/>
                    <a:pt x="449" y="747"/>
                  </a:cubicBezTo>
                  <a:cubicBezTo>
                    <a:pt x="156" y="744"/>
                    <a:pt x="156" y="744"/>
                    <a:pt x="156" y="744"/>
                  </a:cubicBezTo>
                  <a:cubicBezTo>
                    <a:pt x="121" y="744"/>
                    <a:pt x="85" y="745"/>
                    <a:pt x="49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7125" y="1003301"/>
              <a:ext cx="103188" cy="236538"/>
            </a:xfrm>
            <a:custGeom>
              <a:avLst/>
              <a:gdLst>
                <a:gd name="T0" fmla="*/ 321 w 321"/>
                <a:gd name="T1" fmla="*/ 714 h 747"/>
                <a:gd name="T2" fmla="*/ 321 w 321"/>
                <a:gd name="T3" fmla="*/ 747 h 747"/>
                <a:gd name="T4" fmla="*/ 168 w 321"/>
                <a:gd name="T5" fmla="*/ 744 h 747"/>
                <a:gd name="T6" fmla="*/ 0 w 321"/>
                <a:gd name="T7" fmla="*/ 747 h 747"/>
                <a:gd name="T8" fmla="*/ 0 w 321"/>
                <a:gd name="T9" fmla="*/ 714 h 747"/>
                <a:gd name="T10" fmla="*/ 77 w 321"/>
                <a:gd name="T11" fmla="*/ 708 h 747"/>
                <a:gd name="T12" fmla="*/ 97 w 321"/>
                <a:gd name="T13" fmla="*/ 696 h 747"/>
                <a:gd name="T14" fmla="*/ 105 w 321"/>
                <a:gd name="T15" fmla="*/ 645 h 747"/>
                <a:gd name="T16" fmla="*/ 108 w 321"/>
                <a:gd name="T17" fmla="*/ 495 h 747"/>
                <a:gd name="T18" fmla="*/ 108 w 321"/>
                <a:gd name="T19" fmla="*/ 251 h 747"/>
                <a:gd name="T20" fmla="*/ 105 w 321"/>
                <a:gd name="T21" fmla="*/ 111 h 747"/>
                <a:gd name="T22" fmla="*/ 97 w 321"/>
                <a:gd name="T23" fmla="*/ 52 h 747"/>
                <a:gd name="T24" fmla="*/ 77 w 321"/>
                <a:gd name="T25" fmla="*/ 39 h 747"/>
                <a:gd name="T26" fmla="*/ 0 w 321"/>
                <a:gd name="T27" fmla="*/ 33 h 747"/>
                <a:gd name="T28" fmla="*/ 0 w 321"/>
                <a:gd name="T29" fmla="*/ 0 h 747"/>
                <a:gd name="T30" fmla="*/ 161 w 321"/>
                <a:gd name="T31" fmla="*/ 3 h 747"/>
                <a:gd name="T32" fmla="*/ 321 w 321"/>
                <a:gd name="T33" fmla="*/ 0 h 747"/>
                <a:gd name="T34" fmla="*/ 321 w 321"/>
                <a:gd name="T35" fmla="*/ 33 h 747"/>
                <a:gd name="T36" fmla="*/ 243 w 321"/>
                <a:gd name="T37" fmla="*/ 39 h 747"/>
                <a:gd name="T38" fmla="*/ 224 w 321"/>
                <a:gd name="T39" fmla="*/ 51 h 747"/>
                <a:gd name="T40" fmla="*/ 216 w 321"/>
                <a:gd name="T41" fmla="*/ 102 h 747"/>
                <a:gd name="T42" fmla="*/ 212 w 321"/>
                <a:gd name="T43" fmla="*/ 251 h 747"/>
                <a:gd name="T44" fmla="*/ 212 w 321"/>
                <a:gd name="T45" fmla="*/ 495 h 747"/>
                <a:gd name="T46" fmla="*/ 214 w 321"/>
                <a:gd name="T47" fmla="*/ 635 h 747"/>
                <a:gd name="T48" fmla="*/ 222 w 321"/>
                <a:gd name="T49" fmla="*/ 694 h 747"/>
                <a:gd name="T50" fmla="*/ 242 w 321"/>
                <a:gd name="T51" fmla="*/ 708 h 747"/>
                <a:gd name="T52" fmla="*/ 321 w 321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747">
                  <a:moveTo>
                    <a:pt x="321" y="714"/>
                  </a:moveTo>
                  <a:cubicBezTo>
                    <a:pt x="321" y="747"/>
                    <a:pt x="321" y="747"/>
                    <a:pt x="321" y="747"/>
                  </a:cubicBezTo>
                  <a:cubicBezTo>
                    <a:pt x="244" y="745"/>
                    <a:pt x="193" y="744"/>
                    <a:pt x="168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2" y="713"/>
                    <a:pt x="68" y="711"/>
                    <a:pt x="77" y="708"/>
                  </a:cubicBezTo>
                  <a:cubicBezTo>
                    <a:pt x="87" y="705"/>
                    <a:pt x="93" y="701"/>
                    <a:pt x="97" y="696"/>
                  </a:cubicBezTo>
                  <a:cubicBezTo>
                    <a:pt x="101" y="689"/>
                    <a:pt x="104" y="672"/>
                    <a:pt x="105" y="645"/>
                  </a:cubicBezTo>
                  <a:cubicBezTo>
                    <a:pt x="106" y="637"/>
                    <a:pt x="107" y="587"/>
                    <a:pt x="108" y="495"/>
                  </a:cubicBezTo>
                  <a:cubicBezTo>
                    <a:pt x="108" y="251"/>
                    <a:pt x="108" y="251"/>
                    <a:pt x="108" y="251"/>
                  </a:cubicBezTo>
                  <a:cubicBezTo>
                    <a:pt x="108" y="204"/>
                    <a:pt x="107" y="157"/>
                    <a:pt x="105" y="111"/>
                  </a:cubicBezTo>
                  <a:cubicBezTo>
                    <a:pt x="104" y="78"/>
                    <a:pt x="102" y="59"/>
                    <a:pt x="97" y="52"/>
                  </a:cubicBezTo>
                  <a:cubicBezTo>
                    <a:pt x="93" y="46"/>
                    <a:pt x="87" y="41"/>
                    <a:pt x="77" y="39"/>
                  </a:cubicBezTo>
                  <a:cubicBezTo>
                    <a:pt x="68" y="36"/>
                    <a:pt x="42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"/>
                    <a:pt x="123" y="3"/>
                    <a:pt x="161" y="3"/>
                  </a:cubicBezTo>
                  <a:cubicBezTo>
                    <a:pt x="197" y="3"/>
                    <a:pt x="250" y="2"/>
                    <a:pt x="321" y="0"/>
                  </a:cubicBezTo>
                  <a:cubicBezTo>
                    <a:pt x="321" y="33"/>
                    <a:pt x="321" y="33"/>
                    <a:pt x="321" y="33"/>
                  </a:cubicBezTo>
                  <a:cubicBezTo>
                    <a:pt x="278" y="34"/>
                    <a:pt x="252" y="36"/>
                    <a:pt x="243" y="39"/>
                  </a:cubicBezTo>
                  <a:cubicBezTo>
                    <a:pt x="234" y="41"/>
                    <a:pt x="227" y="46"/>
                    <a:pt x="224" y="51"/>
                  </a:cubicBezTo>
                  <a:cubicBezTo>
                    <a:pt x="219" y="58"/>
                    <a:pt x="217" y="75"/>
                    <a:pt x="216" y="102"/>
                  </a:cubicBezTo>
                  <a:cubicBezTo>
                    <a:pt x="215" y="109"/>
                    <a:pt x="214" y="159"/>
                    <a:pt x="212" y="251"/>
                  </a:cubicBezTo>
                  <a:cubicBezTo>
                    <a:pt x="212" y="495"/>
                    <a:pt x="212" y="495"/>
                    <a:pt x="212" y="495"/>
                  </a:cubicBezTo>
                  <a:cubicBezTo>
                    <a:pt x="212" y="543"/>
                    <a:pt x="213" y="589"/>
                    <a:pt x="214" y="635"/>
                  </a:cubicBezTo>
                  <a:cubicBezTo>
                    <a:pt x="215" y="668"/>
                    <a:pt x="218" y="688"/>
                    <a:pt x="222" y="694"/>
                  </a:cubicBezTo>
                  <a:cubicBezTo>
                    <a:pt x="226" y="700"/>
                    <a:pt x="233" y="705"/>
                    <a:pt x="242" y="708"/>
                  </a:cubicBezTo>
                  <a:cubicBezTo>
                    <a:pt x="251" y="711"/>
                    <a:pt x="278" y="713"/>
                    <a:pt x="321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"/>
            <p:cNvSpPr>
              <a:spLocks/>
            </p:cNvSpPr>
            <p:nvPr userDrawn="1"/>
          </p:nvSpPr>
          <p:spPr bwMode="auto">
            <a:xfrm>
              <a:off x="1266825" y="1003301"/>
              <a:ext cx="276225" cy="242888"/>
            </a:xfrm>
            <a:custGeom>
              <a:avLst/>
              <a:gdLst>
                <a:gd name="T0" fmla="*/ 5 w 869"/>
                <a:gd name="T1" fmla="*/ 747 h 766"/>
                <a:gd name="T2" fmla="*/ 5 w 869"/>
                <a:gd name="T3" fmla="*/ 714 h 766"/>
                <a:gd name="T4" fmla="*/ 80 w 869"/>
                <a:gd name="T5" fmla="*/ 705 h 766"/>
                <a:gd name="T6" fmla="*/ 91 w 869"/>
                <a:gd name="T7" fmla="*/ 695 h 766"/>
                <a:gd name="T8" fmla="*/ 99 w 869"/>
                <a:gd name="T9" fmla="*/ 640 h 766"/>
                <a:gd name="T10" fmla="*/ 102 w 869"/>
                <a:gd name="T11" fmla="*/ 520 h 766"/>
                <a:gd name="T12" fmla="*/ 102 w 869"/>
                <a:gd name="T13" fmla="*/ 92 h 766"/>
                <a:gd name="T14" fmla="*/ 100 w 869"/>
                <a:gd name="T15" fmla="*/ 69 h 766"/>
                <a:gd name="T16" fmla="*/ 80 w 869"/>
                <a:gd name="T17" fmla="*/ 47 h 766"/>
                <a:gd name="T18" fmla="*/ 57 w 869"/>
                <a:gd name="T19" fmla="*/ 36 h 766"/>
                <a:gd name="T20" fmla="*/ 0 w 869"/>
                <a:gd name="T21" fmla="*/ 33 h 766"/>
                <a:gd name="T22" fmla="*/ 0 w 869"/>
                <a:gd name="T23" fmla="*/ 0 h 766"/>
                <a:gd name="T24" fmla="*/ 119 w 869"/>
                <a:gd name="T25" fmla="*/ 3 h 766"/>
                <a:gd name="T26" fmla="*/ 202 w 869"/>
                <a:gd name="T27" fmla="*/ 0 h 766"/>
                <a:gd name="T28" fmla="*/ 269 w 869"/>
                <a:gd name="T29" fmla="*/ 86 h 766"/>
                <a:gd name="T30" fmla="*/ 381 w 869"/>
                <a:gd name="T31" fmla="*/ 220 h 766"/>
                <a:gd name="T32" fmla="*/ 545 w 869"/>
                <a:gd name="T33" fmla="*/ 411 h 766"/>
                <a:gd name="T34" fmla="*/ 671 w 869"/>
                <a:gd name="T35" fmla="*/ 554 h 766"/>
                <a:gd name="T36" fmla="*/ 721 w 869"/>
                <a:gd name="T37" fmla="*/ 609 h 766"/>
                <a:gd name="T38" fmla="*/ 721 w 869"/>
                <a:gd name="T39" fmla="*/ 226 h 766"/>
                <a:gd name="T40" fmla="*/ 718 w 869"/>
                <a:gd name="T41" fmla="*/ 105 h 766"/>
                <a:gd name="T42" fmla="*/ 711 w 869"/>
                <a:gd name="T43" fmla="*/ 51 h 766"/>
                <a:gd name="T44" fmla="*/ 699 w 869"/>
                <a:gd name="T45" fmla="*/ 41 h 766"/>
                <a:gd name="T46" fmla="*/ 624 w 869"/>
                <a:gd name="T47" fmla="*/ 33 h 766"/>
                <a:gd name="T48" fmla="*/ 624 w 869"/>
                <a:gd name="T49" fmla="*/ 0 h 766"/>
                <a:gd name="T50" fmla="*/ 756 w 869"/>
                <a:gd name="T51" fmla="*/ 3 h 766"/>
                <a:gd name="T52" fmla="*/ 869 w 869"/>
                <a:gd name="T53" fmla="*/ 0 h 766"/>
                <a:gd name="T54" fmla="*/ 869 w 869"/>
                <a:gd name="T55" fmla="*/ 33 h 766"/>
                <a:gd name="T56" fmla="*/ 794 w 869"/>
                <a:gd name="T57" fmla="*/ 41 h 766"/>
                <a:gd name="T58" fmla="*/ 783 w 869"/>
                <a:gd name="T59" fmla="*/ 52 h 766"/>
                <a:gd name="T60" fmla="*/ 775 w 869"/>
                <a:gd name="T61" fmla="*/ 107 h 766"/>
                <a:gd name="T62" fmla="*/ 772 w 869"/>
                <a:gd name="T63" fmla="*/ 226 h 766"/>
                <a:gd name="T64" fmla="*/ 772 w 869"/>
                <a:gd name="T65" fmla="*/ 479 h 766"/>
                <a:gd name="T66" fmla="*/ 775 w 869"/>
                <a:gd name="T67" fmla="*/ 766 h 766"/>
                <a:gd name="T68" fmla="*/ 721 w 869"/>
                <a:gd name="T69" fmla="*/ 766 h 766"/>
                <a:gd name="T70" fmla="*/ 707 w 869"/>
                <a:gd name="T71" fmla="*/ 752 h 766"/>
                <a:gd name="T72" fmla="*/ 698 w 869"/>
                <a:gd name="T73" fmla="*/ 744 h 766"/>
                <a:gd name="T74" fmla="*/ 678 w 869"/>
                <a:gd name="T75" fmla="*/ 723 h 766"/>
                <a:gd name="T76" fmla="*/ 611 w 869"/>
                <a:gd name="T77" fmla="*/ 647 h 766"/>
                <a:gd name="T78" fmla="*/ 540 w 869"/>
                <a:gd name="T79" fmla="*/ 560 h 766"/>
                <a:gd name="T80" fmla="*/ 151 w 869"/>
                <a:gd name="T81" fmla="*/ 110 h 766"/>
                <a:gd name="T82" fmla="*/ 151 w 869"/>
                <a:gd name="T83" fmla="*/ 518 h 766"/>
                <a:gd name="T84" fmla="*/ 154 w 869"/>
                <a:gd name="T85" fmla="*/ 641 h 766"/>
                <a:gd name="T86" fmla="*/ 161 w 869"/>
                <a:gd name="T87" fmla="*/ 695 h 766"/>
                <a:gd name="T88" fmla="*/ 173 w 869"/>
                <a:gd name="T89" fmla="*/ 705 h 766"/>
                <a:gd name="T90" fmla="*/ 249 w 869"/>
                <a:gd name="T91" fmla="*/ 714 h 766"/>
                <a:gd name="T92" fmla="*/ 249 w 869"/>
                <a:gd name="T93" fmla="*/ 747 h 766"/>
                <a:gd name="T94" fmla="*/ 143 w 869"/>
                <a:gd name="T95" fmla="*/ 744 h 766"/>
                <a:gd name="T96" fmla="*/ 5 w 869"/>
                <a:gd name="T97" fmla="*/ 7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766">
                  <a:moveTo>
                    <a:pt x="5" y="747"/>
                  </a:moveTo>
                  <a:cubicBezTo>
                    <a:pt x="5" y="714"/>
                    <a:pt x="5" y="714"/>
                    <a:pt x="5" y="714"/>
                  </a:cubicBezTo>
                  <a:cubicBezTo>
                    <a:pt x="43" y="714"/>
                    <a:pt x="68" y="711"/>
                    <a:pt x="80" y="705"/>
                  </a:cubicBezTo>
                  <a:cubicBezTo>
                    <a:pt x="86" y="703"/>
                    <a:pt x="89" y="700"/>
                    <a:pt x="91" y="695"/>
                  </a:cubicBezTo>
                  <a:cubicBezTo>
                    <a:pt x="95" y="688"/>
                    <a:pt x="98" y="670"/>
                    <a:pt x="99" y="640"/>
                  </a:cubicBezTo>
                  <a:cubicBezTo>
                    <a:pt x="101" y="594"/>
                    <a:pt x="102" y="554"/>
                    <a:pt x="102" y="520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102" y="80"/>
                    <a:pt x="102" y="73"/>
                    <a:pt x="100" y="69"/>
                  </a:cubicBezTo>
                  <a:cubicBezTo>
                    <a:pt x="97" y="63"/>
                    <a:pt x="91" y="56"/>
                    <a:pt x="80" y="47"/>
                  </a:cubicBezTo>
                  <a:cubicBezTo>
                    <a:pt x="74" y="41"/>
                    <a:pt x="66" y="38"/>
                    <a:pt x="57" y="36"/>
                  </a:cubicBezTo>
                  <a:cubicBezTo>
                    <a:pt x="49" y="34"/>
                    <a:pt x="3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2"/>
                    <a:pt x="103" y="3"/>
                    <a:pt x="119" y="3"/>
                  </a:cubicBezTo>
                  <a:cubicBezTo>
                    <a:pt x="147" y="3"/>
                    <a:pt x="174" y="2"/>
                    <a:pt x="202" y="0"/>
                  </a:cubicBezTo>
                  <a:cubicBezTo>
                    <a:pt x="232" y="39"/>
                    <a:pt x="255" y="67"/>
                    <a:pt x="269" y="86"/>
                  </a:cubicBezTo>
                  <a:cubicBezTo>
                    <a:pt x="381" y="220"/>
                    <a:pt x="381" y="220"/>
                    <a:pt x="381" y="220"/>
                  </a:cubicBezTo>
                  <a:cubicBezTo>
                    <a:pt x="545" y="411"/>
                    <a:pt x="545" y="411"/>
                    <a:pt x="545" y="411"/>
                  </a:cubicBezTo>
                  <a:cubicBezTo>
                    <a:pt x="597" y="472"/>
                    <a:pt x="639" y="520"/>
                    <a:pt x="671" y="554"/>
                  </a:cubicBezTo>
                  <a:cubicBezTo>
                    <a:pt x="691" y="578"/>
                    <a:pt x="708" y="596"/>
                    <a:pt x="721" y="609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721" y="191"/>
                    <a:pt x="720" y="151"/>
                    <a:pt x="718" y="105"/>
                  </a:cubicBezTo>
                  <a:cubicBezTo>
                    <a:pt x="717" y="76"/>
                    <a:pt x="714" y="58"/>
                    <a:pt x="711" y="51"/>
                  </a:cubicBezTo>
                  <a:cubicBezTo>
                    <a:pt x="708" y="46"/>
                    <a:pt x="705" y="43"/>
                    <a:pt x="699" y="41"/>
                  </a:cubicBezTo>
                  <a:cubicBezTo>
                    <a:pt x="687" y="36"/>
                    <a:pt x="662" y="33"/>
                    <a:pt x="624" y="33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67" y="2"/>
                    <a:pt x="711" y="3"/>
                    <a:pt x="756" y="3"/>
                  </a:cubicBezTo>
                  <a:cubicBezTo>
                    <a:pt x="797" y="3"/>
                    <a:pt x="835" y="2"/>
                    <a:pt x="869" y="0"/>
                  </a:cubicBezTo>
                  <a:cubicBezTo>
                    <a:pt x="869" y="33"/>
                    <a:pt x="869" y="33"/>
                    <a:pt x="869" y="33"/>
                  </a:cubicBezTo>
                  <a:cubicBezTo>
                    <a:pt x="831" y="33"/>
                    <a:pt x="806" y="36"/>
                    <a:pt x="794" y="41"/>
                  </a:cubicBezTo>
                  <a:cubicBezTo>
                    <a:pt x="789" y="43"/>
                    <a:pt x="785" y="47"/>
                    <a:pt x="783" y="52"/>
                  </a:cubicBezTo>
                  <a:cubicBezTo>
                    <a:pt x="779" y="58"/>
                    <a:pt x="776" y="77"/>
                    <a:pt x="775" y="107"/>
                  </a:cubicBezTo>
                  <a:cubicBezTo>
                    <a:pt x="773" y="153"/>
                    <a:pt x="772" y="193"/>
                    <a:pt x="772" y="226"/>
                  </a:cubicBezTo>
                  <a:cubicBezTo>
                    <a:pt x="772" y="479"/>
                    <a:pt x="772" y="479"/>
                    <a:pt x="772" y="479"/>
                  </a:cubicBezTo>
                  <a:cubicBezTo>
                    <a:pt x="772" y="531"/>
                    <a:pt x="773" y="626"/>
                    <a:pt x="775" y="766"/>
                  </a:cubicBezTo>
                  <a:cubicBezTo>
                    <a:pt x="721" y="766"/>
                    <a:pt x="721" y="766"/>
                    <a:pt x="721" y="766"/>
                  </a:cubicBezTo>
                  <a:cubicBezTo>
                    <a:pt x="707" y="752"/>
                    <a:pt x="707" y="752"/>
                    <a:pt x="707" y="752"/>
                  </a:cubicBezTo>
                  <a:cubicBezTo>
                    <a:pt x="705" y="751"/>
                    <a:pt x="700" y="746"/>
                    <a:pt x="698" y="744"/>
                  </a:cubicBezTo>
                  <a:cubicBezTo>
                    <a:pt x="696" y="742"/>
                    <a:pt x="689" y="735"/>
                    <a:pt x="678" y="723"/>
                  </a:cubicBezTo>
                  <a:cubicBezTo>
                    <a:pt x="647" y="689"/>
                    <a:pt x="625" y="664"/>
                    <a:pt x="611" y="647"/>
                  </a:cubicBezTo>
                  <a:cubicBezTo>
                    <a:pt x="540" y="560"/>
                    <a:pt x="540" y="560"/>
                    <a:pt x="540" y="560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518"/>
                    <a:pt x="151" y="518"/>
                    <a:pt x="151" y="518"/>
                  </a:cubicBezTo>
                  <a:cubicBezTo>
                    <a:pt x="151" y="552"/>
                    <a:pt x="152" y="593"/>
                    <a:pt x="154" y="641"/>
                  </a:cubicBezTo>
                  <a:cubicBezTo>
                    <a:pt x="156" y="670"/>
                    <a:pt x="158" y="688"/>
                    <a:pt x="161" y="695"/>
                  </a:cubicBezTo>
                  <a:cubicBezTo>
                    <a:pt x="164" y="700"/>
                    <a:pt x="168" y="704"/>
                    <a:pt x="173" y="705"/>
                  </a:cubicBezTo>
                  <a:cubicBezTo>
                    <a:pt x="185" y="711"/>
                    <a:pt x="210" y="714"/>
                    <a:pt x="249" y="714"/>
                  </a:cubicBezTo>
                  <a:cubicBezTo>
                    <a:pt x="249" y="747"/>
                    <a:pt x="249" y="747"/>
                    <a:pt x="249" y="747"/>
                  </a:cubicBezTo>
                  <a:cubicBezTo>
                    <a:pt x="217" y="745"/>
                    <a:pt x="181" y="744"/>
                    <a:pt x="143" y="744"/>
                  </a:cubicBezTo>
                  <a:cubicBezTo>
                    <a:pt x="100" y="744"/>
                    <a:pt x="54" y="745"/>
                    <a:pt x="5" y="7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1573213" y="1003301"/>
              <a:ext cx="101600" cy="236538"/>
            </a:xfrm>
            <a:custGeom>
              <a:avLst/>
              <a:gdLst>
                <a:gd name="T0" fmla="*/ 322 w 322"/>
                <a:gd name="T1" fmla="*/ 714 h 747"/>
                <a:gd name="T2" fmla="*/ 322 w 322"/>
                <a:gd name="T3" fmla="*/ 747 h 747"/>
                <a:gd name="T4" fmla="*/ 169 w 322"/>
                <a:gd name="T5" fmla="*/ 744 h 747"/>
                <a:gd name="T6" fmla="*/ 0 w 322"/>
                <a:gd name="T7" fmla="*/ 747 h 747"/>
                <a:gd name="T8" fmla="*/ 0 w 322"/>
                <a:gd name="T9" fmla="*/ 714 h 747"/>
                <a:gd name="T10" fmla="*/ 79 w 322"/>
                <a:gd name="T11" fmla="*/ 708 h 747"/>
                <a:gd name="T12" fmla="*/ 98 w 322"/>
                <a:gd name="T13" fmla="*/ 696 h 747"/>
                <a:gd name="T14" fmla="*/ 106 w 322"/>
                <a:gd name="T15" fmla="*/ 645 h 747"/>
                <a:gd name="T16" fmla="*/ 109 w 322"/>
                <a:gd name="T17" fmla="*/ 495 h 747"/>
                <a:gd name="T18" fmla="*/ 109 w 322"/>
                <a:gd name="T19" fmla="*/ 251 h 747"/>
                <a:gd name="T20" fmla="*/ 106 w 322"/>
                <a:gd name="T21" fmla="*/ 111 h 747"/>
                <a:gd name="T22" fmla="*/ 98 w 322"/>
                <a:gd name="T23" fmla="*/ 52 h 747"/>
                <a:gd name="T24" fmla="*/ 78 w 322"/>
                <a:gd name="T25" fmla="*/ 39 h 747"/>
                <a:gd name="T26" fmla="*/ 0 w 322"/>
                <a:gd name="T27" fmla="*/ 33 h 747"/>
                <a:gd name="T28" fmla="*/ 0 w 322"/>
                <a:gd name="T29" fmla="*/ 0 h 747"/>
                <a:gd name="T30" fmla="*/ 161 w 322"/>
                <a:gd name="T31" fmla="*/ 3 h 747"/>
                <a:gd name="T32" fmla="*/ 322 w 322"/>
                <a:gd name="T33" fmla="*/ 0 h 747"/>
                <a:gd name="T34" fmla="*/ 322 w 322"/>
                <a:gd name="T35" fmla="*/ 33 h 747"/>
                <a:gd name="T36" fmla="*/ 244 w 322"/>
                <a:gd name="T37" fmla="*/ 39 h 747"/>
                <a:gd name="T38" fmla="*/ 224 w 322"/>
                <a:gd name="T39" fmla="*/ 51 h 747"/>
                <a:gd name="T40" fmla="*/ 216 w 322"/>
                <a:gd name="T41" fmla="*/ 102 h 747"/>
                <a:gd name="T42" fmla="*/ 213 w 322"/>
                <a:gd name="T43" fmla="*/ 251 h 747"/>
                <a:gd name="T44" fmla="*/ 213 w 322"/>
                <a:gd name="T45" fmla="*/ 495 h 747"/>
                <a:gd name="T46" fmla="*/ 215 w 322"/>
                <a:gd name="T47" fmla="*/ 635 h 747"/>
                <a:gd name="T48" fmla="*/ 223 w 322"/>
                <a:gd name="T49" fmla="*/ 694 h 747"/>
                <a:gd name="T50" fmla="*/ 243 w 322"/>
                <a:gd name="T51" fmla="*/ 708 h 747"/>
                <a:gd name="T52" fmla="*/ 322 w 322"/>
                <a:gd name="T53" fmla="*/ 71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747">
                  <a:moveTo>
                    <a:pt x="322" y="714"/>
                  </a:moveTo>
                  <a:cubicBezTo>
                    <a:pt x="322" y="747"/>
                    <a:pt x="322" y="747"/>
                    <a:pt x="322" y="747"/>
                  </a:cubicBezTo>
                  <a:cubicBezTo>
                    <a:pt x="244" y="745"/>
                    <a:pt x="193" y="744"/>
                    <a:pt x="169" y="744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43" y="713"/>
                    <a:pt x="69" y="711"/>
                    <a:pt x="79" y="708"/>
                  </a:cubicBezTo>
                  <a:cubicBezTo>
                    <a:pt x="88" y="705"/>
                    <a:pt x="94" y="701"/>
                    <a:pt x="98" y="696"/>
                  </a:cubicBezTo>
                  <a:cubicBezTo>
                    <a:pt x="102" y="689"/>
                    <a:pt x="105" y="672"/>
                    <a:pt x="106" y="645"/>
                  </a:cubicBezTo>
                  <a:cubicBezTo>
                    <a:pt x="107" y="637"/>
                    <a:pt x="108" y="587"/>
                    <a:pt x="109" y="495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7"/>
                    <a:pt x="106" y="111"/>
                  </a:cubicBezTo>
                  <a:cubicBezTo>
                    <a:pt x="105" y="78"/>
                    <a:pt x="102" y="59"/>
                    <a:pt x="98" y="52"/>
                  </a:cubicBezTo>
                  <a:cubicBezTo>
                    <a:pt x="94" y="46"/>
                    <a:pt x="88" y="41"/>
                    <a:pt x="78" y="39"/>
                  </a:cubicBezTo>
                  <a:cubicBezTo>
                    <a:pt x="69" y="36"/>
                    <a:pt x="43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" y="2"/>
                    <a:pt x="124" y="3"/>
                    <a:pt x="161" y="3"/>
                  </a:cubicBezTo>
                  <a:cubicBezTo>
                    <a:pt x="198" y="3"/>
                    <a:pt x="251" y="2"/>
                    <a:pt x="322" y="0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279" y="34"/>
                    <a:pt x="253" y="36"/>
                    <a:pt x="244" y="39"/>
                  </a:cubicBezTo>
                  <a:cubicBezTo>
                    <a:pt x="234" y="41"/>
                    <a:pt x="228" y="46"/>
                    <a:pt x="224" y="51"/>
                  </a:cubicBezTo>
                  <a:cubicBezTo>
                    <a:pt x="220" y="58"/>
                    <a:pt x="217" y="75"/>
                    <a:pt x="216" y="102"/>
                  </a:cubicBezTo>
                  <a:cubicBezTo>
                    <a:pt x="216" y="109"/>
                    <a:pt x="215" y="159"/>
                    <a:pt x="213" y="251"/>
                  </a:cubicBezTo>
                  <a:cubicBezTo>
                    <a:pt x="213" y="495"/>
                    <a:pt x="213" y="495"/>
                    <a:pt x="213" y="495"/>
                  </a:cubicBezTo>
                  <a:cubicBezTo>
                    <a:pt x="213" y="543"/>
                    <a:pt x="214" y="589"/>
                    <a:pt x="215" y="635"/>
                  </a:cubicBezTo>
                  <a:cubicBezTo>
                    <a:pt x="216" y="668"/>
                    <a:pt x="219" y="688"/>
                    <a:pt x="223" y="694"/>
                  </a:cubicBezTo>
                  <a:cubicBezTo>
                    <a:pt x="227" y="700"/>
                    <a:pt x="234" y="705"/>
                    <a:pt x="243" y="708"/>
                  </a:cubicBezTo>
                  <a:cubicBezTo>
                    <a:pt x="252" y="711"/>
                    <a:pt x="278" y="713"/>
                    <a:pt x="322" y="7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169227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7 w 728"/>
                <a:gd name="T3" fmla="*/ 716 h 774"/>
                <a:gd name="T4" fmla="*/ 581 w 728"/>
                <a:gd name="T5" fmla="*/ 761 h 774"/>
                <a:gd name="T6" fmla="*/ 447 w 728"/>
                <a:gd name="T7" fmla="*/ 774 h 774"/>
                <a:gd name="T8" fmla="*/ 288 w 728"/>
                <a:gd name="T9" fmla="*/ 754 h 774"/>
                <a:gd name="T10" fmla="*/ 161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3 w 728"/>
                <a:gd name="T19" fmla="*/ 110 h 774"/>
                <a:gd name="T20" fmla="*/ 457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5 w 728"/>
                <a:gd name="T35" fmla="*/ 143 h 774"/>
                <a:gd name="T36" fmla="*/ 605 w 728"/>
                <a:gd name="T37" fmla="*/ 66 h 774"/>
                <a:gd name="T38" fmla="*/ 446 w 728"/>
                <a:gd name="T39" fmla="*/ 41 h 774"/>
                <a:gd name="T40" fmla="*/ 313 w 728"/>
                <a:gd name="T41" fmla="*/ 60 h 774"/>
                <a:gd name="T42" fmla="*/ 217 w 728"/>
                <a:gd name="T43" fmla="*/ 117 h 774"/>
                <a:gd name="T44" fmla="*/ 149 w 728"/>
                <a:gd name="T45" fmla="*/ 216 h 774"/>
                <a:gd name="T46" fmla="*/ 122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2 w 728"/>
                <a:gd name="T53" fmla="*/ 698 h 774"/>
                <a:gd name="T54" fmla="*/ 719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7" y="716"/>
                    <a:pt x="707" y="716"/>
                    <a:pt x="707" y="716"/>
                  </a:cubicBezTo>
                  <a:cubicBezTo>
                    <a:pt x="664" y="736"/>
                    <a:pt x="622" y="751"/>
                    <a:pt x="581" y="761"/>
                  </a:cubicBezTo>
                  <a:cubicBezTo>
                    <a:pt x="540" y="770"/>
                    <a:pt x="495" y="774"/>
                    <a:pt x="447" y="774"/>
                  </a:cubicBezTo>
                  <a:cubicBezTo>
                    <a:pt x="390" y="774"/>
                    <a:pt x="337" y="768"/>
                    <a:pt x="288" y="754"/>
                  </a:cubicBezTo>
                  <a:cubicBezTo>
                    <a:pt x="240" y="740"/>
                    <a:pt x="197" y="721"/>
                    <a:pt x="161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1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3" y="110"/>
                  </a:cubicBezTo>
                  <a:cubicBezTo>
                    <a:pt x="204" y="37"/>
                    <a:pt x="316" y="0"/>
                    <a:pt x="457" y="0"/>
                  </a:cubicBezTo>
                  <a:cubicBezTo>
                    <a:pt x="490" y="0"/>
                    <a:pt x="521" y="2"/>
                    <a:pt x="549" y="6"/>
                  </a:cubicBezTo>
                  <a:cubicBezTo>
                    <a:pt x="578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5" y="143"/>
                    <a:pt x="665" y="143"/>
                    <a:pt x="665" y="143"/>
                  </a:cubicBezTo>
                  <a:cubicBezTo>
                    <a:pt x="661" y="109"/>
                    <a:pt x="641" y="83"/>
                    <a:pt x="605" y="66"/>
                  </a:cubicBezTo>
                  <a:cubicBezTo>
                    <a:pt x="569" y="50"/>
                    <a:pt x="516" y="41"/>
                    <a:pt x="446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7" y="72"/>
                    <a:pt x="245" y="91"/>
                    <a:pt x="217" y="117"/>
                  </a:cubicBezTo>
                  <a:cubicBezTo>
                    <a:pt x="189" y="143"/>
                    <a:pt x="166" y="176"/>
                    <a:pt x="149" y="216"/>
                  </a:cubicBezTo>
                  <a:cubicBezTo>
                    <a:pt x="131" y="256"/>
                    <a:pt x="122" y="306"/>
                    <a:pt x="122" y="366"/>
                  </a:cubicBezTo>
                  <a:cubicBezTo>
                    <a:pt x="122" y="472"/>
                    <a:pt x="155" y="557"/>
                    <a:pt x="223" y="621"/>
                  </a:cubicBezTo>
                  <a:cubicBezTo>
                    <a:pt x="291" y="685"/>
                    <a:pt x="380" y="717"/>
                    <a:pt x="492" y="717"/>
                  </a:cubicBezTo>
                  <a:cubicBezTo>
                    <a:pt x="542" y="717"/>
                    <a:pt x="589" y="711"/>
                    <a:pt x="632" y="698"/>
                  </a:cubicBezTo>
                  <a:cubicBezTo>
                    <a:pt x="661" y="689"/>
                    <a:pt x="690" y="675"/>
                    <a:pt x="719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657225" y="998538"/>
              <a:ext cx="231775" cy="246063"/>
            </a:xfrm>
            <a:custGeom>
              <a:avLst/>
              <a:gdLst>
                <a:gd name="T0" fmla="*/ 728 w 728"/>
                <a:gd name="T1" fmla="*/ 667 h 774"/>
                <a:gd name="T2" fmla="*/ 706 w 728"/>
                <a:gd name="T3" fmla="*/ 716 h 774"/>
                <a:gd name="T4" fmla="*/ 580 w 728"/>
                <a:gd name="T5" fmla="*/ 761 h 774"/>
                <a:gd name="T6" fmla="*/ 446 w 728"/>
                <a:gd name="T7" fmla="*/ 774 h 774"/>
                <a:gd name="T8" fmla="*/ 288 w 728"/>
                <a:gd name="T9" fmla="*/ 754 h 774"/>
                <a:gd name="T10" fmla="*/ 160 w 728"/>
                <a:gd name="T11" fmla="*/ 696 h 774"/>
                <a:gd name="T12" fmla="*/ 71 w 728"/>
                <a:gd name="T13" fmla="*/ 610 h 774"/>
                <a:gd name="T14" fmla="*/ 18 w 728"/>
                <a:gd name="T15" fmla="*/ 508 h 774"/>
                <a:gd name="T16" fmla="*/ 0 w 728"/>
                <a:gd name="T17" fmla="*/ 386 h 774"/>
                <a:gd name="T18" fmla="*/ 122 w 728"/>
                <a:gd name="T19" fmla="*/ 110 h 774"/>
                <a:gd name="T20" fmla="*/ 456 w 728"/>
                <a:gd name="T21" fmla="*/ 0 h 774"/>
                <a:gd name="T22" fmla="*/ 549 w 728"/>
                <a:gd name="T23" fmla="*/ 6 h 774"/>
                <a:gd name="T24" fmla="*/ 653 w 728"/>
                <a:gd name="T25" fmla="*/ 27 h 774"/>
                <a:gd name="T26" fmla="*/ 728 w 728"/>
                <a:gd name="T27" fmla="*/ 45 h 774"/>
                <a:gd name="T28" fmla="*/ 710 w 728"/>
                <a:gd name="T29" fmla="*/ 101 h 774"/>
                <a:gd name="T30" fmla="*/ 698 w 728"/>
                <a:gd name="T31" fmla="*/ 204 h 774"/>
                <a:gd name="T32" fmla="*/ 665 w 728"/>
                <a:gd name="T33" fmla="*/ 204 h 774"/>
                <a:gd name="T34" fmla="*/ 664 w 728"/>
                <a:gd name="T35" fmla="*/ 143 h 774"/>
                <a:gd name="T36" fmla="*/ 604 w 728"/>
                <a:gd name="T37" fmla="*/ 66 h 774"/>
                <a:gd name="T38" fmla="*/ 445 w 728"/>
                <a:gd name="T39" fmla="*/ 41 h 774"/>
                <a:gd name="T40" fmla="*/ 313 w 728"/>
                <a:gd name="T41" fmla="*/ 60 h 774"/>
                <a:gd name="T42" fmla="*/ 216 w 728"/>
                <a:gd name="T43" fmla="*/ 117 h 774"/>
                <a:gd name="T44" fmla="*/ 148 w 728"/>
                <a:gd name="T45" fmla="*/ 216 h 774"/>
                <a:gd name="T46" fmla="*/ 121 w 728"/>
                <a:gd name="T47" fmla="*/ 366 h 774"/>
                <a:gd name="T48" fmla="*/ 223 w 728"/>
                <a:gd name="T49" fmla="*/ 621 h 774"/>
                <a:gd name="T50" fmla="*/ 492 w 728"/>
                <a:gd name="T51" fmla="*/ 717 h 774"/>
                <a:gd name="T52" fmla="*/ 631 w 728"/>
                <a:gd name="T53" fmla="*/ 698 h 774"/>
                <a:gd name="T54" fmla="*/ 718 w 728"/>
                <a:gd name="T55" fmla="*/ 656 h 774"/>
                <a:gd name="T56" fmla="*/ 728 w 728"/>
                <a:gd name="T57" fmla="*/ 667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774">
                  <a:moveTo>
                    <a:pt x="728" y="667"/>
                  </a:moveTo>
                  <a:cubicBezTo>
                    <a:pt x="706" y="716"/>
                    <a:pt x="706" y="716"/>
                    <a:pt x="706" y="716"/>
                  </a:cubicBezTo>
                  <a:cubicBezTo>
                    <a:pt x="663" y="736"/>
                    <a:pt x="621" y="751"/>
                    <a:pt x="580" y="761"/>
                  </a:cubicBezTo>
                  <a:cubicBezTo>
                    <a:pt x="539" y="770"/>
                    <a:pt x="495" y="774"/>
                    <a:pt x="446" y="774"/>
                  </a:cubicBezTo>
                  <a:cubicBezTo>
                    <a:pt x="389" y="774"/>
                    <a:pt x="337" y="768"/>
                    <a:pt x="288" y="754"/>
                  </a:cubicBezTo>
                  <a:cubicBezTo>
                    <a:pt x="239" y="740"/>
                    <a:pt x="197" y="721"/>
                    <a:pt x="160" y="696"/>
                  </a:cubicBezTo>
                  <a:cubicBezTo>
                    <a:pt x="124" y="670"/>
                    <a:pt x="94" y="642"/>
                    <a:pt x="71" y="610"/>
                  </a:cubicBezTo>
                  <a:cubicBezTo>
                    <a:pt x="48" y="579"/>
                    <a:pt x="30" y="545"/>
                    <a:pt x="18" y="508"/>
                  </a:cubicBezTo>
                  <a:cubicBezTo>
                    <a:pt x="6" y="471"/>
                    <a:pt x="0" y="430"/>
                    <a:pt x="0" y="386"/>
                  </a:cubicBezTo>
                  <a:cubicBezTo>
                    <a:pt x="0" y="275"/>
                    <a:pt x="41" y="183"/>
                    <a:pt x="122" y="110"/>
                  </a:cubicBezTo>
                  <a:cubicBezTo>
                    <a:pt x="204" y="37"/>
                    <a:pt x="315" y="0"/>
                    <a:pt x="456" y="0"/>
                  </a:cubicBezTo>
                  <a:cubicBezTo>
                    <a:pt x="490" y="0"/>
                    <a:pt x="520" y="2"/>
                    <a:pt x="549" y="6"/>
                  </a:cubicBezTo>
                  <a:cubicBezTo>
                    <a:pt x="577" y="9"/>
                    <a:pt x="612" y="16"/>
                    <a:pt x="653" y="27"/>
                  </a:cubicBezTo>
                  <a:cubicBezTo>
                    <a:pt x="694" y="37"/>
                    <a:pt x="719" y="43"/>
                    <a:pt x="728" y="45"/>
                  </a:cubicBezTo>
                  <a:cubicBezTo>
                    <a:pt x="720" y="64"/>
                    <a:pt x="714" y="82"/>
                    <a:pt x="710" y="101"/>
                  </a:cubicBezTo>
                  <a:cubicBezTo>
                    <a:pt x="704" y="131"/>
                    <a:pt x="700" y="165"/>
                    <a:pt x="698" y="204"/>
                  </a:cubicBezTo>
                  <a:cubicBezTo>
                    <a:pt x="665" y="204"/>
                    <a:pt x="665" y="204"/>
                    <a:pt x="665" y="204"/>
                  </a:cubicBezTo>
                  <a:cubicBezTo>
                    <a:pt x="664" y="143"/>
                    <a:pt x="664" y="143"/>
                    <a:pt x="664" y="143"/>
                  </a:cubicBezTo>
                  <a:cubicBezTo>
                    <a:pt x="661" y="109"/>
                    <a:pt x="641" y="83"/>
                    <a:pt x="604" y="66"/>
                  </a:cubicBezTo>
                  <a:cubicBezTo>
                    <a:pt x="568" y="50"/>
                    <a:pt x="515" y="41"/>
                    <a:pt x="445" y="41"/>
                  </a:cubicBezTo>
                  <a:cubicBezTo>
                    <a:pt x="393" y="42"/>
                    <a:pt x="349" y="48"/>
                    <a:pt x="313" y="60"/>
                  </a:cubicBezTo>
                  <a:cubicBezTo>
                    <a:pt x="276" y="72"/>
                    <a:pt x="244" y="91"/>
                    <a:pt x="216" y="117"/>
                  </a:cubicBezTo>
                  <a:cubicBezTo>
                    <a:pt x="189" y="143"/>
                    <a:pt x="166" y="176"/>
                    <a:pt x="148" y="216"/>
                  </a:cubicBezTo>
                  <a:cubicBezTo>
                    <a:pt x="131" y="256"/>
                    <a:pt x="122" y="306"/>
                    <a:pt x="121" y="366"/>
                  </a:cubicBezTo>
                  <a:cubicBezTo>
                    <a:pt x="121" y="472"/>
                    <a:pt x="155" y="557"/>
                    <a:pt x="223" y="621"/>
                  </a:cubicBezTo>
                  <a:cubicBezTo>
                    <a:pt x="290" y="685"/>
                    <a:pt x="380" y="717"/>
                    <a:pt x="492" y="717"/>
                  </a:cubicBezTo>
                  <a:cubicBezTo>
                    <a:pt x="542" y="717"/>
                    <a:pt x="588" y="711"/>
                    <a:pt x="631" y="698"/>
                  </a:cubicBezTo>
                  <a:cubicBezTo>
                    <a:pt x="660" y="689"/>
                    <a:pt x="689" y="675"/>
                    <a:pt x="718" y="656"/>
                  </a:cubicBezTo>
                  <a:lnTo>
                    <a:pt x="728" y="6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12"/>
            <p:cNvSpPr>
              <a:spLocks/>
            </p:cNvSpPr>
            <p:nvPr userDrawn="1"/>
          </p:nvSpPr>
          <p:spPr bwMode="auto">
            <a:xfrm>
              <a:off x="757238" y="687388"/>
              <a:ext cx="323850" cy="239713"/>
            </a:xfrm>
            <a:custGeom>
              <a:avLst/>
              <a:gdLst>
                <a:gd name="T0" fmla="*/ 0 w 1017"/>
                <a:gd name="T1" fmla="*/ 35 h 754"/>
                <a:gd name="T2" fmla="*/ 0 w 1017"/>
                <a:gd name="T3" fmla="*/ 0 h 754"/>
                <a:gd name="T4" fmla="*/ 110 w 1017"/>
                <a:gd name="T5" fmla="*/ 4 h 754"/>
                <a:gd name="T6" fmla="*/ 212 w 1017"/>
                <a:gd name="T7" fmla="*/ 0 h 754"/>
                <a:gd name="T8" fmla="*/ 300 w 1017"/>
                <a:gd name="T9" fmla="*/ 183 h 754"/>
                <a:gd name="T10" fmla="*/ 509 w 1017"/>
                <a:gd name="T11" fmla="*/ 592 h 754"/>
                <a:gd name="T12" fmla="*/ 697 w 1017"/>
                <a:gd name="T13" fmla="*/ 218 h 754"/>
                <a:gd name="T14" fmla="*/ 800 w 1017"/>
                <a:gd name="T15" fmla="*/ 0 h 754"/>
                <a:gd name="T16" fmla="*/ 898 w 1017"/>
                <a:gd name="T17" fmla="*/ 4 h 754"/>
                <a:gd name="T18" fmla="*/ 1017 w 1017"/>
                <a:gd name="T19" fmla="*/ 0 h 754"/>
                <a:gd name="T20" fmla="*/ 1017 w 1017"/>
                <a:gd name="T21" fmla="*/ 35 h 754"/>
                <a:gd name="T22" fmla="*/ 938 w 1017"/>
                <a:gd name="T23" fmla="*/ 40 h 754"/>
                <a:gd name="T24" fmla="*/ 918 w 1017"/>
                <a:gd name="T25" fmla="*/ 53 h 754"/>
                <a:gd name="T26" fmla="*/ 910 w 1017"/>
                <a:gd name="T27" fmla="*/ 103 h 754"/>
                <a:gd name="T28" fmla="*/ 907 w 1017"/>
                <a:gd name="T29" fmla="*/ 251 h 754"/>
                <a:gd name="T30" fmla="*/ 907 w 1017"/>
                <a:gd name="T31" fmla="*/ 492 h 754"/>
                <a:gd name="T32" fmla="*/ 910 w 1017"/>
                <a:gd name="T33" fmla="*/ 631 h 754"/>
                <a:gd name="T34" fmla="*/ 918 w 1017"/>
                <a:gd name="T35" fmla="*/ 690 h 754"/>
                <a:gd name="T36" fmla="*/ 938 w 1017"/>
                <a:gd name="T37" fmla="*/ 704 h 754"/>
                <a:gd name="T38" fmla="*/ 1017 w 1017"/>
                <a:gd name="T39" fmla="*/ 709 h 754"/>
                <a:gd name="T40" fmla="*/ 1017 w 1017"/>
                <a:gd name="T41" fmla="*/ 743 h 754"/>
                <a:gd name="T42" fmla="*/ 861 w 1017"/>
                <a:gd name="T43" fmla="*/ 739 h 754"/>
                <a:gd name="T44" fmla="*/ 699 w 1017"/>
                <a:gd name="T45" fmla="*/ 743 h 754"/>
                <a:gd name="T46" fmla="*/ 699 w 1017"/>
                <a:gd name="T47" fmla="*/ 709 h 754"/>
                <a:gd name="T48" fmla="*/ 778 w 1017"/>
                <a:gd name="T49" fmla="*/ 704 h 754"/>
                <a:gd name="T50" fmla="*/ 797 w 1017"/>
                <a:gd name="T51" fmla="*/ 691 h 754"/>
                <a:gd name="T52" fmla="*/ 806 w 1017"/>
                <a:gd name="T53" fmla="*/ 641 h 754"/>
                <a:gd name="T54" fmla="*/ 808 w 1017"/>
                <a:gd name="T55" fmla="*/ 492 h 754"/>
                <a:gd name="T56" fmla="*/ 808 w 1017"/>
                <a:gd name="T57" fmla="*/ 108 h 754"/>
                <a:gd name="T58" fmla="*/ 619 w 1017"/>
                <a:gd name="T59" fmla="*/ 486 h 754"/>
                <a:gd name="T60" fmla="*/ 549 w 1017"/>
                <a:gd name="T61" fmla="*/ 629 h 754"/>
                <a:gd name="T62" fmla="*/ 494 w 1017"/>
                <a:gd name="T63" fmla="*/ 754 h 754"/>
                <a:gd name="T64" fmla="*/ 472 w 1017"/>
                <a:gd name="T65" fmla="*/ 754 h 754"/>
                <a:gd name="T66" fmla="*/ 459 w 1017"/>
                <a:gd name="T67" fmla="*/ 722 h 754"/>
                <a:gd name="T68" fmla="*/ 422 w 1017"/>
                <a:gd name="T69" fmla="*/ 645 h 754"/>
                <a:gd name="T70" fmla="*/ 159 w 1017"/>
                <a:gd name="T71" fmla="*/ 126 h 754"/>
                <a:gd name="T72" fmla="*/ 159 w 1017"/>
                <a:gd name="T73" fmla="*/ 492 h 754"/>
                <a:gd name="T74" fmla="*/ 163 w 1017"/>
                <a:gd name="T75" fmla="*/ 631 h 754"/>
                <a:gd name="T76" fmla="*/ 171 w 1017"/>
                <a:gd name="T77" fmla="*/ 690 h 754"/>
                <a:gd name="T78" fmla="*/ 191 w 1017"/>
                <a:gd name="T79" fmla="*/ 704 h 754"/>
                <a:gd name="T80" fmla="*/ 271 w 1017"/>
                <a:gd name="T81" fmla="*/ 709 h 754"/>
                <a:gd name="T82" fmla="*/ 271 w 1017"/>
                <a:gd name="T83" fmla="*/ 743 h 754"/>
                <a:gd name="T84" fmla="*/ 138 w 1017"/>
                <a:gd name="T85" fmla="*/ 739 h 754"/>
                <a:gd name="T86" fmla="*/ 0 w 1017"/>
                <a:gd name="T87" fmla="*/ 743 h 754"/>
                <a:gd name="T88" fmla="*/ 0 w 1017"/>
                <a:gd name="T89" fmla="*/ 709 h 754"/>
                <a:gd name="T90" fmla="*/ 79 w 1017"/>
                <a:gd name="T91" fmla="*/ 704 h 754"/>
                <a:gd name="T92" fmla="*/ 98 w 1017"/>
                <a:gd name="T93" fmla="*/ 691 h 754"/>
                <a:gd name="T94" fmla="*/ 107 w 1017"/>
                <a:gd name="T95" fmla="*/ 641 h 754"/>
                <a:gd name="T96" fmla="*/ 109 w 1017"/>
                <a:gd name="T97" fmla="*/ 492 h 754"/>
                <a:gd name="T98" fmla="*/ 109 w 1017"/>
                <a:gd name="T99" fmla="*/ 251 h 754"/>
                <a:gd name="T100" fmla="*/ 107 w 1017"/>
                <a:gd name="T101" fmla="*/ 112 h 754"/>
                <a:gd name="T102" fmla="*/ 99 w 1017"/>
                <a:gd name="T103" fmla="*/ 54 h 754"/>
                <a:gd name="T104" fmla="*/ 78 w 1017"/>
                <a:gd name="T105" fmla="*/ 40 h 754"/>
                <a:gd name="T106" fmla="*/ 0 w 1017"/>
                <a:gd name="T107" fmla="*/ 3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7" h="754">
                  <a:moveTo>
                    <a:pt x="0" y="3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8" y="2"/>
                    <a:pt x="75" y="4"/>
                    <a:pt x="110" y="4"/>
                  </a:cubicBezTo>
                  <a:cubicBezTo>
                    <a:pt x="145" y="4"/>
                    <a:pt x="179" y="2"/>
                    <a:pt x="212" y="0"/>
                  </a:cubicBezTo>
                  <a:cubicBezTo>
                    <a:pt x="244" y="70"/>
                    <a:pt x="274" y="131"/>
                    <a:pt x="300" y="183"/>
                  </a:cubicBezTo>
                  <a:cubicBezTo>
                    <a:pt x="509" y="592"/>
                    <a:pt x="509" y="592"/>
                    <a:pt x="509" y="592"/>
                  </a:cubicBezTo>
                  <a:cubicBezTo>
                    <a:pt x="697" y="218"/>
                    <a:pt x="697" y="218"/>
                    <a:pt x="697" y="218"/>
                  </a:cubicBezTo>
                  <a:cubicBezTo>
                    <a:pt x="749" y="116"/>
                    <a:pt x="783" y="43"/>
                    <a:pt x="800" y="0"/>
                  </a:cubicBezTo>
                  <a:cubicBezTo>
                    <a:pt x="839" y="2"/>
                    <a:pt x="872" y="4"/>
                    <a:pt x="898" y="4"/>
                  </a:cubicBezTo>
                  <a:cubicBezTo>
                    <a:pt x="923" y="4"/>
                    <a:pt x="962" y="2"/>
                    <a:pt x="1017" y="0"/>
                  </a:cubicBezTo>
                  <a:cubicBezTo>
                    <a:pt x="1017" y="35"/>
                    <a:pt x="1017" y="35"/>
                    <a:pt x="1017" y="35"/>
                  </a:cubicBezTo>
                  <a:cubicBezTo>
                    <a:pt x="974" y="35"/>
                    <a:pt x="947" y="37"/>
                    <a:pt x="938" y="40"/>
                  </a:cubicBezTo>
                  <a:cubicBezTo>
                    <a:pt x="928" y="43"/>
                    <a:pt x="922" y="47"/>
                    <a:pt x="918" y="53"/>
                  </a:cubicBezTo>
                  <a:cubicBezTo>
                    <a:pt x="914" y="60"/>
                    <a:pt x="911" y="76"/>
                    <a:pt x="910" y="103"/>
                  </a:cubicBezTo>
                  <a:cubicBezTo>
                    <a:pt x="910" y="110"/>
                    <a:pt x="909" y="159"/>
                    <a:pt x="907" y="251"/>
                  </a:cubicBezTo>
                  <a:cubicBezTo>
                    <a:pt x="907" y="492"/>
                    <a:pt x="907" y="492"/>
                    <a:pt x="907" y="492"/>
                  </a:cubicBezTo>
                  <a:cubicBezTo>
                    <a:pt x="907" y="540"/>
                    <a:pt x="908" y="586"/>
                    <a:pt x="910" y="631"/>
                  </a:cubicBezTo>
                  <a:cubicBezTo>
                    <a:pt x="911" y="664"/>
                    <a:pt x="914" y="684"/>
                    <a:pt x="918" y="690"/>
                  </a:cubicBezTo>
                  <a:cubicBezTo>
                    <a:pt x="922" y="696"/>
                    <a:pt x="929" y="701"/>
                    <a:pt x="938" y="704"/>
                  </a:cubicBezTo>
                  <a:cubicBezTo>
                    <a:pt x="948" y="707"/>
                    <a:pt x="974" y="709"/>
                    <a:pt x="1017" y="709"/>
                  </a:cubicBezTo>
                  <a:cubicBezTo>
                    <a:pt x="1017" y="743"/>
                    <a:pt x="1017" y="743"/>
                    <a:pt x="1017" y="743"/>
                  </a:cubicBezTo>
                  <a:cubicBezTo>
                    <a:pt x="943" y="740"/>
                    <a:pt x="891" y="739"/>
                    <a:pt x="861" y="739"/>
                  </a:cubicBezTo>
                  <a:cubicBezTo>
                    <a:pt x="837" y="739"/>
                    <a:pt x="782" y="740"/>
                    <a:pt x="699" y="743"/>
                  </a:cubicBezTo>
                  <a:cubicBezTo>
                    <a:pt x="699" y="709"/>
                    <a:pt x="699" y="709"/>
                    <a:pt x="699" y="709"/>
                  </a:cubicBezTo>
                  <a:cubicBezTo>
                    <a:pt x="742" y="709"/>
                    <a:pt x="768" y="707"/>
                    <a:pt x="778" y="704"/>
                  </a:cubicBezTo>
                  <a:cubicBezTo>
                    <a:pt x="788" y="701"/>
                    <a:pt x="794" y="697"/>
                    <a:pt x="797" y="691"/>
                  </a:cubicBezTo>
                  <a:cubicBezTo>
                    <a:pt x="802" y="684"/>
                    <a:pt x="805" y="668"/>
                    <a:pt x="806" y="641"/>
                  </a:cubicBezTo>
                  <a:cubicBezTo>
                    <a:pt x="806" y="633"/>
                    <a:pt x="807" y="584"/>
                    <a:pt x="808" y="492"/>
                  </a:cubicBezTo>
                  <a:cubicBezTo>
                    <a:pt x="808" y="108"/>
                    <a:pt x="808" y="108"/>
                    <a:pt x="808" y="108"/>
                  </a:cubicBezTo>
                  <a:cubicBezTo>
                    <a:pt x="619" y="486"/>
                    <a:pt x="619" y="486"/>
                    <a:pt x="619" y="486"/>
                  </a:cubicBezTo>
                  <a:cubicBezTo>
                    <a:pt x="589" y="545"/>
                    <a:pt x="566" y="593"/>
                    <a:pt x="549" y="629"/>
                  </a:cubicBezTo>
                  <a:cubicBezTo>
                    <a:pt x="537" y="655"/>
                    <a:pt x="518" y="696"/>
                    <a:pt x="494" y="754"/>
                  </a:cubicBezTo>
                  <a:cubicBezTo>
                    <a:pt x="472" y="754"/>
                    <a:pt x="472" y="754"/>
                    <a:pt x="472" y="754"/>
                  </a:cubicBezTo>
                  <a:cubicBezTo>
                    <a:pt x="468" y="740"/>
                    <a:pt x="463" y="729"/>
                    <a:pt x="459" y="722"/>
                  </a:cubicBezTo>
                  <a:cubicBezTo>
                    <a:pt x="422" y="645"/>
                    <a:pt x="422" y="645"/>
                    <a:pt x="422" y="645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492"/>
                    <a:pt x="159" y="492"/>
                    <a:pt x="159" y="492"/>
                  </a:cubicBezTo>
                  <a:cubicBezTo>
                    <a:pt x="159" y="540"/>
                    <a:pt x="160" y="586"/>
                    <a:pt x="163" y="631"/>
                  </a:cubicBezTo>
                  <a:cubicBezTo>
                    <a:pt x="164" y="664"/>
                    <a:pt x="167" y="683"/>
                    <a:pt x="171" y="690"/>
                  </a:cubicBezTo>
                  <a:cubicBezTo>
                    <a:pt x="175" y="696"/>
                    <a:pt x="182" y="701"/>
                    <a:pt x="191" y="704"/>
                  </a:cubicBezTo>
                  <a:cubicBezTo>
                    <a:pt x="200" y="707"/>
                    <a:pt x="227" y="709"/>
                    <a:pt x="271" y="709"/>
                  </a:cubicBezTo>
                  <a:cubicBezTo>
                    <a:pt x="271" y="743"/>
                    <a:pt x="271" y="743"/>
                    <a:pt x="271" y="743"/>
                  </a:cubicBezTo>
                  <a:cubicBezTo>
                    <a:pt x="138" y="739"/>
                    <a:pt x="138" y="739"/>
                    <a:pt x="138" y="739"/>
                  </a:cubicBezTo>
                  <a:cubicBezTo>
                    <a:pt x="0" y="743"/>
                    <a:pt x="0" y="743"/>
                    <a:pt x="0" y="743"/>
                  </a:cubicBezTo>
                  <a:cubicBezTo>
                    <a:pt x="0" y="709"/>
                    <a:pt x="0" y="709"/>
                    <a:pt x="0" y="709"/>
                  </a:cubicBezTo>
                  <a:cubicBezTo>
                    <a:pt x="43" y="709"/>
                    <a:pt x="69" y="707"/>
                    <a:pt x="79" y="704"/>
                  </a:cubicBezTo>
                  <a:cubicBezTo>
                    <a:pt x="88" y="701"/>
                    <a:pt x="95" y="697"/>
                    <a:pt x="98" y="691"/>
                  </a:cubicBezTo>
                  <a:cubicBezTo>
                    <a:pt x="103" y="684"/>
                    <a:pt x="105" y="668"/>
                    <a:pt x="107" y="641"/>
                  </a:cubicBezTo>
                  <a:cubicBezTo>
                    <a:pt x="107" y="634"/>
                    <a:pt x="108" y="584"/>
                    <a:pt x="109" y="492"/>
                  </a:cubicBezTo>
                  <a:cubicBezTo>
                    <a:pt x="109" y="251"/>
                    <a:pt x="109" y="251"/>
                    <a:pt x="109" y="251"/>
                  </a:cubicBezTo>
                  <a:cubicBezTo>
                    <a:pt x="109" y="204"/>
                    <a:pt x="108" y="158"/>
                    <a:pt x="107" y="112"/>
                  </a:cubicBezTo>
                  <a:cubicBezTo>
                    <a:pt x="105" y="79"/>
                    <a:pt x="103" y="60"/>
                    <a:pt x="99" y="54"/>
                  </a:cubicBezTo>
                  <a:cubicBezTo>
                    <a:pt x="94" y="48"/>
                    <a:pt x="88" y="43"/>
                    <a:pt x="78" y="40"/>
                  </a:cubicBezTo>
                  <a:cubicBezTo>
                    <a:pt x="69" y="37"/>
                    <a:pt x="43" y="35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13"/>
            <p:cNvSpPr>
              <a:spLocks noEditPoints="1"/>
            </p:cNvSpPr>
            <p:nvPr userDrawn="1"/>
          </p:nvSpPr>
          <p:spPr bwMode="auto">
            <a:xfrm>
              <a:off x="1092200" y="684213"/>
              <a:ext cx="263525" cy="238125"/>
            </a:xfrm>
            <a:custGeom>
              <a:avLst/>
              <a:gdLst>
                <a:gd name="T0" fmla="*/ 117 w 832"/>
                <a:gd name="T1" fmla="*/ 747 h 750"/>
                <a:gd name="T2" fmla="*/ 257 w 832"/>
                <a:gd name="T3" fmla="*/ 750 h 750"/>
                <a:gd name="T4" fmla="*/ 257 w 832"/>
                <a:gd name="T5" fmla="*/ 717 h 750"/>
                <a:gd name="T6" fmla="*/ 185 w 832"/>
                <a:gd name="T7" fmla="*/ 712 h 750"/>
                <a:gd name="T8" fmla="*/ 166 w 832"/>
                <a:gd name="T9" fmla="*/ 702 h 750"/>
                <a:gd name="T10" fmla="*/ 162 w 832"/>
                <a:gd name="T11" fmla="*/ 690 h 750"/>
                <a:gd name="T12" fmla="*/ 178 w 832"/>
                <a:gd name="T13" fmla="*/ 637 h 750"/>
                <a:gd name="T14" fmla="*/ 237 w 832"/>
                <a:gd name="T15" fmla="*/ 503 h 750"/>
                <a:gd name="T16" fmla="*/ 556 w 832"/>
                <a:gd name="T17" fmla="*/ 503 h 750"/>
                <a:gd name="T18" fmla="*/ 624 w 832"/>
                <a:gd name="T19" fmla="*/ 663 h 750"/>
                <a:gd name="T20" fmla="*/ 632 w 832"/>
                <a:gd name="T21" fmla="*/ 693 h 750"/>
                <a:gd name="T22" fmla="*/ 627 w 832"/>
                <a:gd name="T23" fmla="*/ 705 h 750"/>
                <a:gd name="T24" fmla="*/ 609 w 832"/>
                <a:gd name="T25" fmla="*/ 713 h 750"/>
                <a:gd name="T26" fmla="*/ 535 w 832"/>
                <a:gd name="T27" fmla="*/ 717 h 750"/>
                <a:gd name="T28" fmla="*/ 535 w 832"/>
                <a:gd name="T29" fmla="*/ 750 h 750"/>
                <a:gd name="T30" fmla="*/ 712 w 832"/>
                <a:gd name="T31" fmla="*/ 747 h 750"/>
                <a:gd name="T32" fmla="*/ 832 w 832"/>
                <a:gd name="T33" fmla="*/ 750 h 750"/>
                <a:gd name="T34" fmla="*/ 832 w 832"/>
                <a:gd name="T35" fmla="*/ 717 h 750"/>
                <a:gd name="T36" fmla="*/ 776 w 832"/>
                <a:gd name="T37" fmla="*/ 710 h 750"/>
                <a:gd name="T38" fmla="*/ 753 w 832"/>
                <a:gd name="T39" fmla="*/ 687 h 750"/>
                <a:gd name="T40" fmla="*/ 677 w 832"/>
                <a:gd name="T41" fmla="*/ 526 h 750"/>
                <a:gd name="T42" fmla="*/ 441 w 832"/>
                <a:gd name="T43" fmla="*/ 0 h 750"/>
                <a:gd name="T44" fmla="*/ 406 w 832"/>
                <a:gd name="T45" fmla="*/ 0 h 750"/>
                <a:gd name="T46" fmla="*/ 310 w 832"/>
                <a:gd name="T47" fmla="*/ 217 h 750"/>
                <a:gd name="T48" fmla="*/ 172 w 832"/>
                <a:gd name="T49" fmla="*/ 512 h 750"/>
                <a:gd name="T50" fmla="*/ 100 w 832"/>
                <a:gd name="T51" fmla="*/ 660 h 750"/>
                <a:gd name="T52" fmla="*/ 74 w 832"/>
                <a:gd name="T53" fmla="*/ 702 h 750"/>
                <a:gd name="T54" fmla="*/ 54 w 832"/>
                <a:gd name="T55" fmla="*/ 713 h 750"/>
                <a:gd name="T56" fmla="*/ 0 w 832"/>
                <a:gd name="T57" fmla="*/ 717 h 750"/>
                <a:gd name="T58" fmla="*/ 0 w 832"/>
                <a:gd name="T59" fmla="*/ 750 h 750"/>
                <a:gd name="T60" fmla="*/ 117 w 832"/>
                <a:gd name="T61" fmla="*/ 747 h 750"/>
                <a:gd name="T62" fmla="*/ 396 w 832"/>
                <a:gd name="T63" fmla="*/ 143 h 750"/>
                <a:gd name="T64" fmla="*/ 534 w 832"/>
                <a:gd name="T65" fmla="*/ 458 h 750"/>
                <a:gd name="T66" fmla="*/ 256 w 832"/>
                <a:gd name="T67" fmla="*/ 458 h 750"/>
                <a:gd name="T68" fmla="*/ 396 w 832"/>
                <a:gd name="T69" fmla="*/ 14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32" h="750">
                  <a:moveTo>
                    <a:pt x="117" y="747"/>
                  </a:moveTo>
                  <a:cubicBezTo>
                    <a:pt x="148" y="747"/>
                    <a:pt x="195" y="748"/>
                    <a:pt x="257" y="750"/>
                  </a:cubicBezTo>
                  <a:cubicBezTo>
                    <a:pt x="257" y="717"/>
                    <a:pt x="257" y="717"/>
                    <a:pt x="257" y="717"/>
                  </a:cubicBezTo>
                  <a:cubicBezTo>
                    <a:pt x="222" y="716"/>
                    <a:pt x="199" y="715"/>
                    <a:pt x="185" y="712"/>
                  </a:cubicBezTo>
                  <a:cubicBezTo>
                    <a:pt x="177" y="710"/>
                    <a:pt x="170" y="707"/>
                    <a:pt x="166" y="702"/>
                  </a:cubicBezTo>
                  <a:cubicBezTo>
                    <a:pt x="163" y="699"/>
                    <a:pt x="162" y="695"/>
                    <a:pt x="162" y="690"/>
                  </a:cubicBezTo>
                  <a:cubicBezTo>
                    <a:pt x="162" y="679"/>
                    <a:pt x="167" y="662"/>
                    <a:pt x="178" y="637"/>
                  </a:cubicBezTo>
                  <a:cubicBezTo>
                    <a:pt x="237" y="503"/>
                    <a:pt x="237" y="503"/>
                    <a:pt x="237" y="503"/>
                  </a:cubicBezTo>
                  <a:cubicBezTo>
                    <a:pt x="556" y="503"/>
                    <a:pt x="556" y="503"/>
                    <a:pt x="556" y="503"/>
                  </a:cubicBezTo>
                  <a:cubicBezTo>
                    <a:pt x="624" y="663"/>
                    <a:pt x="624" y="663"/>
                    <a:pt x="624" y="663"/>
                  </a:cubicBezTo>
                  <a:cubicBezTo>
                    <a:pt x="629" y="675"/>
                    <a:pt x="632" y="685"/>
                    <a:pt x="632" y="693"/>
                  </a:cubicBezTo>
                  <a:cubicBezTo>
                    <a:pt x="632" y="698"/>
                    <a:pt x="630" y="702"/>
                    <a:pt x="627" y="705"/>
                  </a:cubicBezTo>
                  <a:cubicBezTo>
                    <a:pt x="624" y="708"/>
                    <a:pt x="618" y="711"/>
                    <a:pt x="609" y="713"/>
                  </a:cubicBezTo>
                  <a:cubicBezTo>
                    <a:pt x="601" y="715"/>
                    <a:pt x="576" y="716"/>
                    <a:pt x="535" y="717"/>
                  </a:cubicBezTo>
                  <a:cubicBezTo>
                    <a:pt x="535" y="750"/>
                    <a:pt x="535" y="750"/>
                    <a:pt x="535" y="750"/>
                  </a:cubicBezTo>
                  <a:cubicBezTo>
                    <a:pt x="712" y="747"/>
                    <a:pt x="712" y="747"/>
                    <a:pt x="712" y="747"/>
                  </a:cubicBezTo>
                  <a:cubicBezTo>
                    <a:pt x="734" y="747"/>
                    <a:pt x="775" y="748"/>
                    <a:pt x="832" y="750"/>
                  </a:cubicBezTo>
                  <a:cubicBezTo>
                    <a:pt x="832" y="717"/>
                    <a:pt x="832" y="717"/>
                    <a:pt x="832" y="717"/>
                  </a:cubicBezTo>
                  <a:cubicBezTo>
                    <a:pt x="803" y="716"/>
                    <a:pt x="784" y="714"/>
                    <a:pt x="776" y="710"/>
                  </a:cubicBezTo>
                  <a:cubicBezTo>
                    <a:pt x="767" y="707"/>
                    <a:pt x="760" y="699"/>
                    <a:pt x="753" y="687"/>
                  </a:cubicBezTo>
                  <a:cubicBezTo>
                    <a:pt x="740" y="664"/>
                    <a:pt x="715" y="611"/>
                    <a:pt x="677" y="526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57" y="112"/>
                    <a:pt x="325" y="185"/>
                    <a:pt x="310" y="217"/>
                  </a:cubicBezTo>
                  <a:cubicBezTo>
                    <a:pt x="172" y="512"/>
                    <a:pt x="172" y="512"/>
                    <a:pt x="172" y="512"/>
                  </a:cubicBezTo>
                  <a:cubicBezTo>
                    <a:pt x="131" y="598"/>
                    <a:pt x="107" y="647"/>
                    <a:pt x="100" y="660"/>
                  </a:cubicBezTo>
                  <a:cubicBezTo>
                    <a:pt x="89" y="683"/>
                    <a:pt x="80" y="697"/>
                    <a:pt x="74" y="702"/>
                  </a:cubicBezTo>
                  <a:cubicBezTo>
                    <a:pt x="68" y="708"/>
                    <a:pt x="61" y="711"/>
                    <a:pt x="54" y="713"/>
                  </a:cubicBezTo>
                  <a:cubicBezTo>
                    <a:pt x="47" y="715"/>
                    <a:pt x="29" y="716"/>
                    <a:pt x="0" y="717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42" y="748"/>
                    <a:pt x="81" y="747"/>
                    <a:pt x="117" y="747"/>
                  </a:cubicBezTo>
                  <a:close/>
                  <a:moveTo>
                    <a:pt x="396" y="143"/>
                  </a:moveTo>
                  <a:cubicBezTo>
                    <a:pt x="534" y="458"/>
                    <a:pt x="534" y="458"/>
                    <a:pt x="534" y="458"/>
                  </a:cubicBezTo>
                  <a:cubicBezTo>
                    <a:pt x="256" y="458"/>
                    <a:pt x="256" y="458"/>
                    <a:pt x="256" y="458"/>
                  </a:cubicBezTo>
                  <a:lnTo>
                    <a:pt x="396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14"/>
            <p:cNvSpPr>
              <a:spLocks/>
            </p:cNvSpPr>
            <p:nvPr userDrawn="1"/>
          </p:nvSpPr>
          <p:spPr bwMode="auto">
            <a:xfrm>
              <a:off x="1309688" y="687388"/>
              <a:ext cx="260350" cy="234950"/>
            </a:xfrm>
            <a:custGeom>
              <a:avLst/>
              <a:gdLst>
                <a:gd name="T0" fmla="*/ 601 w 817"/>
                <a:gd name="T1" fmla="*/ 111 h 743"/>
                <a:gd name="T2" fmla="*/ 634 w 817"/>
                <a:gd name="T3" fmla="*/ 52 h 743"/>
                <a:gd name="T4" fmla="*/ 624 w 817"/>
                <a:gd name="T5" fmla="*/ 39 h 743"/>
                <a:gd name="T6" fmla="*/ 543 w 817"/>
                <a:gd name="T7" fmla="*/ 33 h 743"/>
                <a:gd name="T8" fmla="*/ 543 w 817"/>
                <a:gd name="T9" fmla="*/ 0 h 743"/>
                <a:gd name="T10" fmla="*/ 688 w 817"/>
                <a:gd name="T11" fmla="*/ 3 h 743"/>
                <a:gd name="T12" fmla="*/ 817 w 817"/>
                <a:gd name="T13" fmla="*/ 0 h 743"/>
                <a:gd name="T14" fmla="*/ 817 w 817"/>
                <a:gd name="T15" fmla="*/ 33 h 743"/>
                <a:gd name="T16" fmla="*/ 746 w 817"/>
                <a:gd name="T17" fmla="*/ 39 h 743"/>
                <a:gd name="T18" fmla="*/ 718 w 817"/>
                <a:gd name="T19" fmla="*/ 51 h 743"/>
                <a:gd name="T20" fmla="*/ 675 w 817"/>
                <a:gd name="T21" fmla="*/ 102 h 743"/>
                <a:gd name="T22" fmla="*/ 514 w 817"/>
                <a:gd name="T23" fmla="*/ 333 h 743"/>
                <a:gd name="T24" fmla="*/ 461 w 817"/>
                <a:gd name="T25" fmla="*/ 422 h 743"/>
                <a:gd name="T26" fmla="*/ 455 w 817"/>
                <a:gd name="T27" fmla="*/ 453 h 743"/>
                <a:gd name="T28" fmla="*/ 455 w 817"/>
                <a:gd name="T29" fmla="*/ 493 h 743"/>
                <a:gd name="T30" fmla="*/ 459 w 817"/>
                <a:gd name="T31" fmla="*/ 631 h 743"/>
                <a:gd name="T32" fmla="*/ 466 w 817"/>
                <a:gd name="T33" fmla="*/ 690 h 743"/>
                <a:gd name="T34" fmla="*/ 486 w 817"/>
                <a:gd name="T35" fmla="*/ 704 h 743"/>
                <a:gd name="T36" fmla="*/ 564 w 817"/>
                <a:gd name="T37" fmla="*/ 710 h 743"/>
                <a:gd name="T38" fmla="*/ 564 w 817"/>
                <a:gd name="T39" fmla="*/ 743 h 743"/>
                <a:gd name="T40" fmla="*/ 410 w 817"/>
                <a:gd name="T41" fmla="*/ 740 h 743"/>
                <a:gd name="T42" fmla="*/ 244 w 817"/>
                <a:gd name="T43" fmla="*/ 743 h 743"/>
                <a:gd name="T44" fmla="*/ 244 w 817"/>
                <a:gd name="T45" fmla="*/ 710 h 743"/>
                <a:gd name="T46" fmla="*/ 322 w 817"/>
                <a:gd name="T47" fmla="*/ 704 h 743"/>
                <a:gd name="T48" fmla="*/ 341 w 817"/>
                <a:gd name="T49" fmla="*/ 692 h 743"/>
                <a:gd name="T50" fmla="*/ 350 w 817"/>
                <a:gd name="T51" fmla="*/ 641 h 743"/>
                <a:gd name="T52" fmla="*/ 353 w 817"/>
                <a:gd name="T53" fmla="*/ 493 h 743"/>
                <a:gd name="T54" fmla="*/ 353 w 817"/>
                <a:gd name="T55" fmla="*/ 432 h 743"/>
                <a:gd name="T56" fmla="*/ 331 w 817"/>
                <a:gd name="T57" fmla="*/ 390 h 743"/>
                <a:gd name="T58" fmla="*/ 275 w 817"/>
                <a:gd name="T59" fmla="*/ 300 h 743"/>
                <a:gd name="T60" fmla="*/ 135 w 817"/>
                <a:gd name="T61" fmla="*/ 102 h 743"/>
                <a:gd name="T62" fmla="*/ 96 w 817"/>
                <a:gd name="T63" fmla="*/ 51 h 743"/>
                <a:gd name="T64" fmla="*/ 69 w 817"/>
                <a:gd name="T65" fmla="*/ 39 h 743"/>
                <a:gd name="T66" fmla="*/ 0 w 817"/>
                <a:gd name="T67" fmla="*/ 33 h 743"/>
                <a:gd name="T68" fmla="*/ 0 w 817"/>
                <a:gd name="T69" fmla="*/ 0 h 743"/>
                <a:gd name="T70" fmla="*/ 130 w 817"/>
                <a:gd name="T71" fmla="*/ 3 h 743"/>
                <a:gd name="T72" fmla="*/ 333 w 817"/>
                <a:gd name="T73" fmla="*/ 0 h 743"/>
                <a:gd name="T74" fmla="*/ 333 w 817"/>
                <a:gd name="T75" fmla="*/ 33 h 743"/>
                <a:gd name="T76" fmla="*/ 246 w 817"/>
                <a:gd name="T77" fmla="*/ 39 h 743"/>
                <a:gd name="T78" fmla="*/ 234 w 817"/>
                <a:gd name="T79" fmla="*/ 52 h 743"/>
                <a:gd name="T80" fmla="*/ 262 w 817"/>
                <a:gd name="T81" fmla="*/ 111 h 743"/>
                <a:gd name="T82" fmla="*/ 426 w 817"/>
                <a:gd name="T83" fmla="*/ 376 h 743"/>
                <a:gd name="T84" fmla="*/ 601 w 817"/>
                <a:gd name="T85" fmla="*/ 11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7" h="743">
                  <a:moveTo>
                    <a:pt x="601" y="111"/>
                  </a:moveTo>
                  <a:cubicBezTo>
                    <a:pt x="623" y="78"/>
                    <a:pt x="634" y="59"/>
                    <a:pt x="634" y="52"/>
                  </a:cubicBezTo>
                  <a:cubicBezTo>
                    <a:pt x="634" y="46"/>
                    <a:pt x="631" y="41"/>
                    <a:pt x="624" y="39"/>
                  </a:cubicBezTo>
                  <a:cubicBezTo>
                    <a:pt x="616" y="36"/>
                    <a:pt x="585" y="34"/>
                    <a:pt x="543" y="33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610" y="2"/>
                    <a:pt x="650" y="3"/>
                    <a:pt x="688" y="3"/>
                  </a:cubicBezTo>
                  <a:cubicBezTo>
                    <a:pt x="725" y="3"/>
                    <a:pt x="745" y="2"/>
                    <a:pt x="817" y="0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773" y="34"/>
                    <a:pt x="757" y="36"/>
                    <a:pt x="746" y="39"/>
                  </a:cubicBezTo>
                  <a:cubicBezTo>
                    <a:pt x="735" y="41"/>
                    <a:pt x="725" y="46"/>
                    <a:pt x="718" y="51"/>
                  </a:cubicBezTo>
                  <a:cubicBezTo>
                    <a:pt x="709" y="58"/>
                    <a:pt x="695" y="75"/>
                    <a:pt x="675" y="102"/>
                  </a:cubicBezTo>
                  <a:cubicBezTo>
                    <a:pt x="514" y="333"/>
                    <a:pt x="514" y="333"/>
                    <a:pt x="514" y="333"/>
                  </a:cubicBezTo>
                  <a:cubicBezTo>
                    <a:pt x="483" y="381"/>
                    <a:pt x="465" y="411"/>
                    <a:pt x="461" y="422"/>
                  </a:cubicBezTo>
                  <a:cubicBezTo>
                    <a:pt x="457" y="433"/>
                    <a:pt x="455" y="443"/>
                    <a:pt x="455" y="453"/>
                  </a:cubicBezTo>
                  <a:cubicBezTo>
                    <a:pt x="455" y="493"/>
                    <a:pt x="455" y="493"/>
                    <a:pt x="455" y="493"/>
                  </a:cubicBezTo>
                  <a:cubicBezTo>
                    <a:pt x="455" y="541"/>
                    <a:pt x="456" y="587"/>
                    <a:pt x="459" y="631"/>
                  </a:cubicBezTo>
                  <a:cubicBezTo>
                    <a:pt x="460" y="665"/>
                    <a:pt x="462" y="684"/>
                    <a:pt x="466" y="690"/>
                  </a:cubicBezTo>
                  <a:cubicBezTo>
                    <a:pt x="470" y="696"/>
                    <a:pt x="477" y="701"/>
                    <a:pt x="486" y="704"/>
                  </a:cubicBezTo>
                  <a:cubicBezTo>
                    <a:pt x="495" y="707"/>
                    <a:pt x="521" y="709"/>
                    <a:pt x="564" y="710"/>
                  </a:cubicBezTo>
                  <a:cubicBezTo>
                    <a:pt x="564" y="743"/>
                    <a:pt x="564" y="743"/>
                    <a:pt x="564" y="743"/>
                  </a:cubicBezTo>
                  <a:cubicBezTo>
                    <a:pt x="505" y="741"/>
                    <a:pt x="453" y="740"/>
                    <a:pt x="410" y="740"/>
                  </a:cubicBezTo>
                  <a:cubicBezTo>
                    <a:pt x="368" y="740"/>
                    <a:pt x="313" y="741"/>
                    <a:pt x="244" y="743"/>
                  </a:cubicBezTo>
                  <a:cubicBezTo>
                    <a:pt x="244" y="710"/>
                    <a:pt x="244" y="710"/>
                    <a:pt x="244" y="710"/>
                  </a:cubicBezTo>
                  <a:cubicBezTo>
                    <a:pt x="287" y="709"/>
                    <a:pt x="313" y="707"/>
                    <a:pt x="322" y="704"/>
                  </a:cubicBezTo>
                  <a:cubicBezTo>
                    <a:pt x="332" y="701"/>
                    <a:pt x="338" y="697"/>
                    <a:pt x="341" y="692"/>
                  </a:cubicBezTo>
                  <a:cubicBezTo>
                    <a:pt x="346" y="685"/>
                    <a:pt x="349" y="668"/>
                    <a:pt x="350" y="641"/>
                  </a:cubicBezTo>
                  <a:cubicBezTo>
                    <a:pt x="350" y="634"/>
                    <a:pt x="351" y="585"/>
                    <a:pt x="353" y="493"/>
                  </a:cubicBezTo>
                  <a:cubicBezTo>
                    <a:pt x="353" y="432"/>
                    <a:pt x="353" y="432"/>
                    <a:pt x="353" y="432"/>
                  </a:cubicBezTo>
                  <a:cubicBezTo>
                    <a:pt x="345" y="417"/>
                    <a:pt x="338" y="403"/>
                    <a:pt x="331" y="390"/>
                  </a:cubicBezTo>
                  <a:cubicBezTo>
                    <a:pt x="325" y="382"/>
                    <a:pt x="307" y="352"/>
                    <a:pt x="275" y="300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18" y="75"/>
                    <a:pt x="105" y="58"/>
                    <a:pt x="96" y="51"/>
                  </a:cubicBezTo>
                  <a:cubicBezTo>
                    <a:pt x="89" y="46"/>
                    <a:pt x="80" y="41"/>
                    <a:pt x="69" y="39"/>
                  </a:cubicBezTo>
                  <a:cubicBezTo>
                    <a:pt x="58" y="36"/>
                    <a:pt x="44" y="34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" y="2"/>
                    <a:pt x="94" y="3"/>
                    <a:pt x="130" y="3"/>
                  </a:cubicBezTo>
                  <a:cubicBezTo>
                    <a:pt x="168" y="3"/>
                    <a:pt x="265" y="2"/>
                    <a:pt x="333" y="0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291" y="34"/>
                    <a:pt x="254" y="36"/>
                    <a:pt x="246" y="39"/>
                  </a:cubicBezTo>
                  <a:cubicBezTo>
                    <a:pt x="239" y="41"/>
                    <a:pt x="235" y="46"/>
                    <a:pt x="234" y="52"/>
                  </a:cubicBezTo>
                  <a:cubicBezTo>
                    <a:pt x="234" y="59"/>
                    <a:pt x="243" y="78"/>
                    <a:pt x="262" y="111"/>
                  </a:cubicBezTo>
                  <a:cubicBezTo>
                    <a:pt x="426" y="376"/>
                    <a:pt x="426" y="376"/>
                    <a:pt x="426" y="376"/>
                  </a:cubicBezTo>
                  <a:lnTo>
                    <a:pt x="601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5"/>
            <p:cNvSpPr>
              <a:spLocks noEditPoints="1"/>
            </p:cNvSpPr>
            <p:nvPr userDrawn="1"/>
          </p:nvSpPr>
          <p:spPr bwMode="auto">
            <a:xfrm>
              <a:off x="1558925" y="681038"/>
              <a:ext cx="263525" cy="246063"/>
            </a:xfrm>
            <a:custGeom>
              <a:avLst/>
              <a:gdLst>
                <a:gd name="T0" fmla="*/ 148 w 830"/>
                <a:gd name="T1" fmla="*/ 190 h 775"/>
                <a:gd name="T2" fmla="*/ 247 w 830"/>
                <a:gd name="T3" fmla="*/ 82 h 775"/>
                <a:gd name="T4" fmla="*/ 399 w 830"/>
                <a:gd name="T5" fmla="*/ 45 h 775"/>
                <a:gd name="T6" fmla="*/ 512 w 830"/>
                <a:gd name="T7" fmla="*/ 62 h 775"/>
                <a:gd name="T8" fmla="*/ 596 w 830"/>
                <a:gd name="T9" fmla="*/ 106 h 775"/>
                <a:gd name="T10" fmla="*/ 652 w 830"/>
                <a:gd name="T11" fmla="*/ 167 h 775"/>
                <a:gd name="T12" fmla="*/ 690 w 830"/>
                <a:gd name="T13" fmla="*/ 245 h 775"/>
                <a:gd name="T14" fmla="*/ 713 w 830"/>
                <a:gd name="T15" fmla="*/ 398 h 775"/>
                <a:gd name="T16" fmla="*/ 681 w 830"/>
                <a:gd name="T17" fmla="*/ 571 h 775"/>
                <a:gd name="T18" fmla="*/ 584 w 830"/>
                <a:gd name="T19" fmla="*/ 686 h 775"/>
                <a:gd name="T20" fmla="*/ 431 w 830"/>
                <a:gd name="T21" fmla="*/ 727 h 775"/>
                <a:gd name="T22" fmla="*/ 315 w 830"/>
                <a:gd name="T23" fmla="*/ 707 h 775"/>
                <a:gd name="T24" fmla="*/ 220 w 830"/>
                <a:gd name="T25" fmla="*/ 644 h 775"/>
                <a:gd name="T26" fmla="*/ 151 w 830"/>
                <a:gd name="T27" fmla="*/ 539 h 775"/>
                <a:gd name="T28" fmla="*/ 125 w 830"/>
                <a:gd name="T29" fmla="*/ 450 h 775"/>
                <a:gd name="T30" fmla="*/ 115 w 830"/>
                <a:gd name="T31" fmla="*/ 349 h 775"/>
                <a:gd name="T32" fmla="*/ 148 w 830"/>
                <a:gd name="T33" fmla="*/ 190 h 775"/>
                <a:gd name="T34" fmla="*/ 26 w 830"/>
                <a:gd name="T35" fmla="*/ 541 h 775"/>
                <a:gd name="T36" fmla="*/ 105 w 830"/>
                <a:gd name="T37" fmla="*/ 669 h 775"/>
                <a:gd name="T38" fmla="*/ 231 w 830"/>
                <a:gd name="T39" fmla="*/ 748 h 775"/>
                <a:gd name="T40" fmla="*/ 392 w 830"/>
                <a:gd name="T41" fmla="*/ 775 h 775"/>
                <a:gd name="T42" fmla="*/ 706 w 830"/>
                <a:gd name="T43" fmla="*/ 657 h 775"/>
                <a:gd name="T44" fmla="*/ 830 w 830"/>
                <a:gd name="T45" fmla="*/ 364 h 775"/>
                <a:gd name="T46" fmla="*/ 817 w 830"/>
                <a:gd name="T47" fmla="*/ 261 h 775"/>
                <a:gd name="T48" fmla="*/ 784 w 830"/>
                <a:gd name="T49" fmla="*/ 177 h 775"/>
                <a:gd name="T50" fmla="*/ 709 w 830"/>
                <a:gd name="T51" fmla="*/ 89 h 775"/>
                <a:gd name="T52" fmla="*/ 588 w 830"/>
                <a:gd name="T53" fmla="*/ 25 h 775"/>
                <a:gd name="T54" fmla="*/ 423 w 830"/>
                <a:gd name="T55" fmla="*/ 0 h 775"/>
                <a:gd name="T56" fmla="*/ 249 w 830"/>
                <a:gd name="T57" fmla="*/ 29 h 775"/>
                <a:gd name="T58" fmla="*/ 112 w 830"/>
                <a:gd name="T59" fmla="*/ 113 h 775"/>
                <a:gd name="T60" fmla="*/ 26 w 830"/>
                <a:gd name="T61" fmla="*/ 239 h 775"/>
                <a:gd name="T62" fmla="*/ 0 w 830"/>
                <a:gd name="T63" fmla="*/ 393 h 775"/>
                <a:gd name="T64" fmla="*/ 26 w 830"/>
                <a:gd name="T65" fmla="*/ 54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0" h="775">
                  <a:moveTo>
                    <a:pt x="148" y="190"/>
                  </a:moveTo>
                  <a:cubicBezTo>
                    <a:pt x="170" y="143"/>
                    <a:pt x="203" y="107"/>
                    <a:pt x="247" y="82"/>
                  </a:cubicBezTo>
                  <a:cubicBezTo>
                    <a:pt x="290" y="57"/>
                    <a:pt x="341" y="45"/>
                    <a:pt x="399" y="45"/>
                  </a:cubicBezTo>
                  <a:cubicBezTo>
                    <a:pt x="440" y="45"/>
                    <a:pt x="477" y="51"/>
                    <a:pt x="512" y="62"/>
                  </a:cubicBezTo>
                  <a:cubicBezTo>
                    <a:pt x="546" y="74"/>
                    <a:pt x="575" y="89"/>
                    <a:pt x="596" y="106"/>
                  </a:cubicBezTo>
                  <a:cubicBezTo>
                    <a:pt x="618" y="124"/>
                    <a:pt x="637" y="144"/>
                    <a:pt x="652" y="167"/>
                  </a:cubicBezTo>
                  <a:cubicBezTo>
                    <a:pt x="668" y="190"/>
                    <a:pt x="681" y="216"/>
                    <a:pt x="690" y="245"/>
                  </a:cubicBezTo>
                  <a:cubicBezTo>
                    <a:pt x="706" y="292"/>
                    <a:pt x="713" y="343"/>
                    <a:pt x="713" y="398"/>
                  </a:cubicBezTo>
                  <a:cubicBezTo>
                    <a:pt x="713" y="463"/>
                    <a:pt x="703" y="521"/>
                    <a:pt x="681" y="571"/>
                  </a:cubicBezTo>
                  <a:cubicBezTo>
                    <a:pt x="660" y="620"/>
                    <a:pt x="627" y="659"/>
                    <a:pt x="584" y="686"/>
                  </a:cubicBezTo>
                  <a:cubicBezTo>
                    <a:pt x="541" y="714"/>
                    <a:pt x="490" y="727"/>
                    <a:pt x="431" y="727"/>
                  </a:cubicBezTo>
                  <a:cubicBezTo>
                    <a:pt x="388" y="727"/>
                    <a:pt x="350" y="721"/>
                    <a:pt x="315" y="707"/>
                  </a:cubicBezTo>
                  <a:cubicBezTo>
                    <a:pt x="280" y="694"/>
                    <a:pt x="248" y="673"/>
                    <a:pt x="220" y="644"/>
                  </a:cubicBezTo>
                  <a:cubicBezTo>
                    <a:pt x="192" y="616"/>
                    <a:pt x="169" y="581"/>
                    <a:pt x="151" y="539"/>
                  </a:cubicBezTo>
                  <a:cubicBezTo>
                    <a:pt x="141" y="514"/>
                    <a:pt x="132" y="484"/>
                    <a:pt x="125" y="450"/>
                  </a:cubicBezTo>
                  <a:cubicBezTo>
                    <a:pt x="118" y="416"/>
                    <a:pt x="115" y="382"/>
                    <a:pt x="115" y="349"/>
                  </a:cubicBezTo>
                  <a:cubicBezTo>
                    <a:pt x="115" y="290"/>
                    <a:pt x="126" y="236"/>
                    <a:pt x="148" y="190"/>
                  </a:cubicBezTo>
                  <a:close/>
                  <a:moveTo>
                    <a:pt x="26" y="541"/>
                  </a:moveTo>
                  <a:cubicBezTo>
                    <a:pt x="44" y="591"/>
                    <a:pt x="70" y="634"/>
                    <a:pt x="105" y="669"/>
                  </a:cubicBezTo>
                  <a:cubicBezTo>
                    <a:pt x="139" y="704"/>
                    <a:pt x="181" y="730"/>
                    <a:pt x="231" y="748"/>
                  </a:cubicBezTo>
                  <a:cubicBezTo>
                    <a:pt x="281" y="765"/>
                    <a:pt x="335" y="775"/>
                    <a:pt x="392" y="775"/>
                  </a:cubicBezTo>
                  <a:cubicBezTo>
                    <a:pt x="518" y="775"/>
                    <a:pt x="623" y="736"/>
                    <a:pt x="706" y="657"/>
                  </a:cubicBezTo>
                  <a:cubicBezTo>
                    <a:pt x="788" y="579"/>
                    <a:pt x="830" y="481"/>
                    <a:pt x="830" y="364"/>
                  </a:cubicBezTo>
                  <a:cubicBezTo>
                    <a:pt x="830" y="327"/>
                    <a:pt x="826" y="293"/>
                    <a:pt x="817" y="261"/>
                  </a:cubicBezTo>
                  <a:cubicBezTo>
                    <a:pt x="809" y="228"/>
                    <a:pt x="798" y="200"/>
                    <a:pt x="784" y="177"/>
                  </a:cubicBezTo>
                  <a:cubicBezTo>
                    <a:pt x="766" y="145"/>
                    <a:pt x="741" y="116"/>
                    <a:pt x="709" y="89"/>
                  </a:cubicBezTo>
                  <a:cubicBezTo>
                    <a:pt x="678" y="62"/>
                    <a:pt x="637" y="41"/>
                    <a:pt x="588" y="25"/>
                  </a:cubicBezTo>
                  <a:cubicBezTo>
                    <a:pt x="538" y="8"/>
                    <a:pt x="484" y="0"/>
                    <a:pt x="423" y="0"/>
                  </a:cubicBezTo>
                  <a:cubicBezTo>
                    <a:pt x="358" y="0"/>
                    <a:pt x="300" y="10"/>
                    <a:pt x="249" y="29"/>
                  </a:cubicBezTo>
                  <a:cubicBezTo>
                    <a:pt x="198" y="48"/>
                    <a:pt x="152" y="76"/>
                    <a:pt x="112" y="113"/>
                  </a:cubicBezTo>
                  <a:cubicBezTo>
                    <a:pt x="72" y="151"/>
                    <a:pt x="43" y="193"/>
                    <a:pt x="26" y="239"/>
                  </a:cubicBezTo>
                  <a:cubicBezTo>
                    <a:pt x="8" y="286"/>
                    <a:pt x="0" y="337"/>
                    <a:pt x="0" y="393"/>
                  </a:cubicBezTo>
                  <a:cubicBezTo>
                    <a:pt x="0" y="441"/>
                    <a:pt x="9" y="491"/>
                    <a:pt x="26" y="5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188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6AD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" y="0"/>
            <a:ext cx="7827264" cy="137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371600"/>
            <a:ext cx="7827264" cy="4800600"/>
          </a:xfrm>
          <a:prstGeom prst="rect">
            <a:avLst/>
          </a:prstGeom>
        </p:spPr>
        <p:txBody>
          <a:bodyPr vert="horz" lIns="0" tIns="22860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5632" y="6528816"/>
            <a:ext cx="658368" cy="109728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68E7227-21D2-46A3-A944-6C562FC62429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4248" y="6172200"/>
            <a:ext cx="6510528" cy="457200"/>
          </a:xfrm>
          <a:prstGeom prst="rect">
            <a:avLst/>
          </a:prstGeom>
        </p:spPr>
        <p:txBody>
          <a:bodyPr vert="horz" lIns="0" tIns="45720" rIns="0" bIns="0" rtlCol="0" anchor="t" anchorCtr="0"/>
          <a:lstStyle>
            <a:lvl1pPr algn="r">
              <a:lnSpc>
                <a:spcPct val="90000"/>
              </a:lnSpc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5632" y="6931152"/>
            <a:ext cx="658368" cy="109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5A4FE84A-99CC-4E19-A37D-D6CBE4620C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6657945"/>
            <a:ext cx="2133600" cy="200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>
                <a:solidFill>
                  <a:schemeClr val="bg2">
                    <a:lumMod val="75000"/>
                  </a:schemeClr>
                </a:solidFill>
              </a:rPr>
              <a:t>©2019 MFMER  |  slide-</a:t>
            </a:r>
            <a:fld id="{D445C29B-035B-48ED-941F-A66A11A8A322}" type="slidenum">
              <a:rPr lang="en-US" sz="700" smtClean="0">
                <a:solidFill>
                  <a:schemeClr val="bg2">
                    <a:lumMod val="75000"/>
                  </a:schemeClr>
                </a:solidFill>
              </a:rPr>
              <a:pPr lvl="0"/>
              <a:t>‹#›</a:t>
            </a:fld>
            <a:endParaRPr lang="en-US" sz="7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5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34950" algn="l" defTabSz="914400" rtl="0" eaLnBrk="1" latinLnBrk="0" hangingPunct="1">
        <a:lnSpc>
          <a:spcPct val="90000"/>
        </a:lnSpc>
        <a:spcBef>
          <a:spcPts val="6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>
            <a:lumMod val="40000"/>
            <a:lumOff val="6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ublicdomainpictures.net/view-image.php?image=42208&amp;picture=computer-silhouett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idgeway.jennifer@mayo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cid:image001.jpg@01D45664.E32D4460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3352800"/>
            <a:ext cx="8333232" cy="1371600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</a:pPr>
            <a:r>
              <a:rPr lang="en-US" sz="2500" b="1" dirty="0"/>
              <a:t>Evaluation of a symptom management intervention: understanding access, acceptability, and experience among healthcare providers and rural or elderly patients with cancer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4419600"/>
            <a:ext cx="8104632" cy="1752600"/>
          </a:xfrm>
        </p:spPr>
        <p:txBody>
          <a:bodyPr>
            <a:normAutofit/>
          </a:bodyPr>
          <a:lstStyle/>
          <a:p>
            <a:r>
              <a:rPr lang="en-US" sz="1900" b="1" dirty="0">
                <a:solidFill>
                  <a:schemeClr val="tx1"/>
                </a:solidFill>
              </a:rPr>
              <a:t>Jennifer L. Ridgeway, PhD</a:t>
            </a:r>
            <a:endParaRPr lang="en-US" sz="1600" dirty="0"/>
          </a:p>
          <a:p>
            <a:r>
              <a:rPr lang="en-US" sz="1600" dirty="0"/>
              <a:t>Mayo Clinic, Rochester, MN</a:t>
            </a:r>
          </a:p>
          <a:p>
            <a:r>
              <a:rPr lang="en-US" sz="1600" dirty="0"/>
              <a:t>Robert D. and Patricia E. Kern Center for the Science of Health Care Delivery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838200"/>
            <a:ext cx="3693939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Study design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08216"/>
            <a:ext cx="8311023" cy="53735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34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Hybrid approach </a:t>
            </a:r>
            <a:r>
              <a:rPr lang="en-US" dirty="0"/>
              <a:t>(</a:t>
            </a:r>
            <a:r>
              <a:rPr lang="en-US" dirty="0" smtClean="0"/>
              <a:t>effectiveness/implementation)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Five-year </a:t>
            </a:r>
            <a:r>
              <a:rPr lang="en-US" dirty="0"/>
              <a:t>stepped wedge cluster </a:t>
            </a:r>
            <a:r>
              <a:rPr lang="en-US" dirty="0" smtClean="0"/>
              <a:t>RCT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15 </a:t>
            </a:r>
            <a:r>
              <a:rPr lang="en-US" dirty="0"/>
              <a:t>practice clusters randomized </a:t>
            </a:r>
            <a:r>
              <a:rPr lang="en-US" dirty="0" smtClean="0"/>
              <a:t>to five </a:t>
            </a:r>
            <a:r>
              <a:rPr lang="en-US" dirty="0"/>
              <a:t>time </a:t>
            </a:r>
            <a:r>
              <a:rPr lang="en-US" dirty="0" smtClean="0"/>
              <a:t>points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PROs </a:t>
            </a:r>
            <a:r>
              <a:rPr lang="en-US" dirty="0"/>
              <a:t>collected prior to intervention start (control)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6" t="-5537" r="-1437" b="-6943"/>
          <a:stretch/>
        </p:blipFill>
        <p:spPr bwMode="auto">
          <a:xfrm>
            <a:off x="609600" y="3810000"/>
            <a:ext cx="8153400" cy="1374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49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study </a:t>
            </a:r>
            <a:r>
              <a:rPr lang="en-US" dirty="0"/>
              <a:t>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8180832" cy="4800600"/>
          </a:xfrm>
        </p:spPr>
        <p:txBody>
          <a:bodyPr>
            <a:noAutofit/>
          </a:bodyPr>
          <a:lstStyle/>
          <a:p>
            <a:pPr marL="284163" indent="-284163">
              <a:lnSpc>
                <a:spcPts val="2800"/>
              </a:lnSpc>
              <a:buNone/>
            </a:pPr>
            <a:r>
              <a:rPr lang="en-US" u="sng" dirty="0"/>
              <a:t>Specific Aim 1</a:t>
            </a:r>
            <a:r>
              <a:rPr lang="en-US" dirty="0"/>
              <a:t>.  </a:t>
            </a:r>
            <a:r>
              <a:rPr lang="en-US" dirty="0" smtClean="0"/>
              <a:t>Cluster </a:t>
            </a:r>
            <a:r>
              <a:rPr lang="en-US" dirty="0"/>
              <a:t>randomized pragmatic trial with a stepped wedge design to test </a:t>
            </a:r>
            <a:r>
              <a:rPr lang="en-US" dirty="0" smtClean="0"/>
              <a:t>the effectiveness of E2C2.</a:t>
            </a:r>
            <a:endParaRPr lang="en-US" dirty="0"/>
          </a:p>
          <a:p>
            <a:pPr marL="284163" indent="-284163">
              <a:lnSpc>
                <a:spcPts val="2800"/>
              </a:lnSpc>
              <a:buNone/>
            </a:pPr>
            <a:r>
              <a:rPr lang="en-US" u="sng" dirty="0"/>
              <a:t>Specific Aim 2</a:t>
            </a:r>
            <a:r>
              <a:rPr lang="en-US" dirty="0"/>
              <a:t>. Evaluate </a:t>
            </a:r>
            <a:r>
              <a:rPr lang="en-US" dirty="0" smtClean="0"/>
              <a:t>multifaceted</a:t>
            </a:r>
            <a:r>
              <a:rPr lang="en-US" dirty="0"/>
              <a:t>, evidence-based implementation </a:t>
            </a:r>
            <a:r>
              <a:rPr lang="en-US" dirty="0" smtClean="0"/>
              <a:t>strategies </a:t>
            </a:r>
            <a:r>
              <a:rPr lang="en-US" dirty="0"/>
              <a:t>to support adoption and use of </a:t>
            </a:r>
            <a:r>
              <a:rPr lang="en-US" dirty="0" smtClean="0"/>
              <a:t>E2C2.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5605153"/>
            <a:ext cx="6510528" cy="457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5418386"/>
              </p:ext>
            </p:extLst>
          </p:nvPr>
        </p:nvGraphicFramePr>
        <p:xfrm>
          <a:off x="522516" y="228600"/>
          <a:ext cx="8182099" cy="593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77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6900" y="1326634"/>
            <a:ext cx="74803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dirty="0" smtClean="0"/>
              <a:t>Rurally-situated and elderly patients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6900" y="2806700"/>
            <a:ext cx="596086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dirty="0"/>
              <a:t>Health IT </a:t>
            </a:r>
            <a:r>
              <a:rPr lang="en-US" sz="3200" dirty="0" smtClean="0"/>
              <a:t>and collaborative care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6900" y="749300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Cancer health disparities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900" y="2197100"/>
            <a:ext cx="6473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200" b="1" dirty="0" smtClean="0">
                <a:solidFill>
                  <a:schemeClr val="accent1"/>
                </a:solidFill>
              </a:rPr>
              <a:t>Opportunities and </a:t>
            </a:r>
            <a:r>
              <a:rPr lang="en-US" sz="3200" b="1" dirty="0">
                <a:solidFill>
                  <a:schemeClr val="accent1"/>
                </a:solidFill>
              </a:rPr>
              <a:t>challenges</a:t>
            </a:r>
          </a:p>
        </p:txBody>
      </p:sp>
      <p:pic>
        <p:nvPicPr>
          <p:cNvPr id="17" name="Picture 16" descr="Computer Silhouette Free Stock Photo - Public Domain Pictures">
            <a:extLst>
              <a:ext uri="{FF2B5EF4-FFF2-40B4-BE49-F238E27FC236}">
                <a16:creationId xmlns:a16="http://schemas.microsoft.com/office/drawing/2014/main" xmlns="" id="{3C644A02-3614-C548-994A-ECB2D71AE1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324600" y="3657600"/>
            <a:ext cx="2218426" cy="22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Disparities study 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371600"/>
            <a:ext cx="8180832" cy="4800600"/>
          </a:xfrm>
        </p:spPr>
        <p:txBody>
          <a:bodyPr>
            <a:noAutofit/>
          </a:bodyPr>
          <a:lstStyle/>
          <a:p>
            <a:pPr marL="284163" indent="-284163">
              <a:lnSpc>
                <a:spcPts val="2800"/>
              </a:lnSpc>
              <a:buNone/>
            </a:pPr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Specific Aim 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  Cluster randomized pragmatic trial with a stepped wedge design to test the effectiveness of E2C2.</a:t>
            </a:r>
          </a:p>
          <a:p>
            <a:pPr marL="284163" indent="-284163">
              <a:lnSpc>
                <a:spcPts val="2800"/>
              </a:lnSpc>
              <a:buNone/>
            </a:pPr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Specific Aim 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 Evaluate multifaceted, evidence-based implementation strategies to support adoption and use of E2C2.</a:t>
            </a:r>
          </a:p>
          <a:p>
            <a:pPr marL="284163" indent="-284163">
              <a:lnSpc>
                <a:spcPts val="2800"/>
              </a:lnSpc>
              <a:spcBef>
                <a:spcPts val="2400"/>
              </a:spcBef>
              <a:buNone/>
            </a:pPr>
            <a:r>
              <a:rPr lang="en-US" u="sng" dirty="0" smtClean="0"/>
              <a:t>Specific </a:t>
            </a:r>
            <a:r>
              <a:rPr lang="en-US" u="sng" dirty="0"/>
              <a:t>Aim 3</a:t>
            </a:r>
            <a:r>
              <a:rPr lang="en-US" b="1" dirty="0"/>
              <a:t>.</a:t>
            </a:r>
            <a:r>
              <a:rPr lang="en-US" dirty="0"/>
              <a:t> Conduct a mixed methods evaluation </a:t>
            </a:r>
            <a:r>
              <a:rPr lang="en-US" dirty="0" smtClean="0"/>
              <a:t>of disparities in effectiveness and implementation among </a:t>
            </a:r>
            <a:r>
              <a:rPr lang="en-US" dirty="0"/>
              <a:t>elderly and rural-dwelling </a:t>
            </a:r>
            <a:r>
              <a:rPr lang="en-US" dirty="0" smtClean="0"/>
              <a:t>patients </a:t>
            </a:r>
            <a:r>
              <a:rPr lang="en-US" dirty="0"/>
              <a:t>with </a:t>
            </a:r>
            <a:r>
              <a:rPr lang="en-US" dirty="0" smtClean="0"/>
              <a:t>cancer.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038600"/>
            <a:ext cx="8350370" cy="1732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4248" y="5605153"/>
            <a:ext cx="6510528" cy="457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7966696"/>
              </p:ext>
            </p:extLst>
          </p:nvPr>
        </p:nvGraphicFramePr>
        <p:xfrm>
          <a:off x="522516" y="228600"/>
          <a:ext cx="8182099" cy="593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29400" y="773668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(+ rural and elderly)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8091" y="2754868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(+ rural and elderly)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4557" y="46886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Aim 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273969"/>
            <a:ext cx="8229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900" dirty="0" err="1" smtClean="0">
                <a:solidFill>
                  <a:schemeClr val="bg1"/>
                </a:solidFill>
              </a:rPr>
              <a:t>Eslava-Schmalbach</a:t>
            </a:r>
            <a:r>
              <a:rPr lang="en-US" sz="900" dirty="0" smtClean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chemeClr val="bg1"/>
                </a:solidFill>
              </a:rPr>
              <a:t>J, </a:t>
            </a:r>
            <a:r>
              <a:rPr lang="en-US" sz="900" dirty="0" err="1">
                <a:solidFill>
                  <a:schemeClr val="bg1"/>
                </a:solidFill>
              </a:rPr>
              <a:t>Garzón-Orjuela</a:t>
            </a:r>
            <a:r>
              <a:rPr lang="en-US" sz="900" dirty="0">
                <a:solidFill>
                  <a:schemeClr val="bg1"/>
                </a:solidFill>
              </a:rPr>
              <a:t> N, Elias V, </a:t>
            </a:r>
            <a:r>
              <a:rPr lang="en-US" sz="900" dirty="0" err="1">
                <a:solidFill>
                  <a:schemeClr val="bg1"/>
                </a:solidFill>
              </a:rPr>
              <a:t>Reveiz</a:t>
            </a:r>
            <a:r>
              <a:rPr lang="en-US" sz="900" dirty="0">
                <a:solidFill>
                  <a:schemeClr val="bg1"/>
                </a:solidFill>
              </a:rPr>
              <a:t> L, Tran N, </a:t>
            </a:r>
            <a:r>
              <a:rPr lang="en-US" sz="900" dirty="0" err="1">
                <a:solidFill>
                  <a:schemeClr val="bg1"/>
                </a:solidFill>
              </a:rPr>
              <a:t>Langlois</a:t>
            </a:r>
            <a:r>
              <a:rPr lang="en-US" sz="900" dirty="0">
                <a:solidFill>
                  <a:schemeClr val="bg1"/>
                </a:solidFill>
              </a:rPr>
              <a:t> EV. Conceptual framework of equity-focused implementation research for health programs (</a:t>
            </a:r>
            <a:r>
              <a:rPr lang="en-US" sz="900" dirty="0" err="1">
                <a:solidFill>
                  <a:schemeClr val="bg1"/>
                </a:solidFill>
              </a:rPr>
              <a:t>EquIR</a:t>
            </a:r>
            <a:r>
              <a:rPr lang="en-US" sz="900" dirty="0">
                <a:solidFill>
                  <a:schemeClr val="bg1"/>
                </a:solidFill>
              </a:rPr>
              <a:t>). </a:t>
            </a:r>
            <a:r>
              <a:rPr lang="en-US" sz="900" i="1" dirty="0" smtClean="0">
                <a:solidFill>
                  <a:schemeClr val="bg1"/>
                </a:solidFill>
              </a:rPr>
              <a:t>International Journal for Equity in Health</a:t>
            </a:r>
            <a:r>
              <a:rPr lang="en-US" sz="900" dirty="0" smtClean="0">
                <a:solidFill>
                  <a:schemeClr val="bg1"/>
                </a:solidFill>
              </a:rPr>
              <a:t>. </a:t>
            </a:r>
            <a:r>
              <a:rPr lang="en-US" sz="900" dirty="0">
                <a:solidFill>
                  <a:schemeClr val="bg1"/>
                </a:solidFill>
              </a:rPr>
              <a:t>2019;18(1):80-. </a:t>
            </a:r>
            <a:r>
              <a:rPr lang="en-US" sz="900" dirty="0" err="1">
                <a:solidFill>
                  <a:schemeClr val="bg1"/>
                </a:solidFill>
              </a:rPr>
              <a:t>doi</a:t>
            </a:r>
            <a:r>
              <a:rPr lang="en-US" sz="900" dirty="0">
                <a:solidFill>
                  <a:schemeClr val="bg1"/>
                </a:solidFill>
              </a:rPr>
              <a:t>: 10.1186/s12939-019-0984-4. PubMed PMID: 31151452</a:t>
            </a:r>
            <a:r>
              <a:rPr lang="en-US" sz="900" dirty="0" smtClean="0">
                <a:solidFill>
                  <a:schemeClr val="bg1"/>
                </a:solidFill>
              </a:rPr>
              <a:t>.</a:t>
            </a:r>
          </a:p>
          <a:p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369234"/>
            <a:ext cx="4572001" cy="472676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3400" y="304800"/>
            <a:ext cx="8229600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accent1"/>
                </a:solidFill>
              </a:rPr>
              <a:t>Equity-focused </a:t>
            </a:r>
            <a:r>
              <a:rPr lang="en-US" sz="3200" dirty="0" smtClean="0">
                <a:solidFill>
                  <a:schemeClr val="accent1"/>
                </a:solidFill>
              </a:rPr>
              <a:t>Implementation Research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5334000"/>
            <a:ext cx="1957427" cy="75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Identify disparities and plan research questions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140" y="1676400"/>
            <a:ext cx="1407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Implementation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strategies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5082570"/>
            <a:ext cx="1407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Implementation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outcomes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285" y="1568678"/>
            <a:ext cx="1957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Context assessment and stakeholder interviews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614505"/>
              </p:ext>
            </p:extLst>
          </p:nvPr>
        </p:nvGraphicFramePr>
        <p:xfrm>
          <a:off x="388191" y="762000"/>
          <a:ext cx="8374809" cy="4862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731"/>
                <a:gridCol w="1565385"/>
                <a:gridCol w="1565385"/>
                <a:gridCol w="1643654"/>
                <a:gridCol w="1643654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Problem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Intervention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Equity Factor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Intervention Adaptation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Adaptation</a:t>
                      </a:r>
                      <a:endParaRPr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923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Lack of identification of symptom</a:t>
                      </a:r>
                      <a:r>
                        <a:rPr lang="en-US" sz="1500" baseline="0" dirty="0" smtClean="0"/>
                        <a:t> needs between visits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Electronic</a:t>
                      </a:r>
                      <a:r>
                        <a:rPr lang="en-US" sz="1500" baseline="0" dirty="0" smtClean="0"/>
                        <a:t> PRO reporting and triggers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89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Lack of patient access to symptom self-management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information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Electronic delivery</a:t>
                      </a:r>
                      <a:r>
                        <a:rPr lang="en-US" sz="1500" baseline="0" dirty="0" smtClean="0"/>
                        <a:t> of education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418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Lack of time</a:t>
                      </a:r>
                      <a:r>
                        <a:rPr lang="en-US" sz="1500" baseline="0" dirty="0" smtClean="0"/>
                        <a:t> for symptom management in clinic, l</a:t>
                      </a:r>
                      <a:r>
                        <a:rPr lang="en-US" sz="1500" dirty="0" smtClean="0"/>
                        <a:t>ack of access to evidence-based</a:t>
                      </a:r>
                      <a:r>
                        <a:rPr lang="en-US" sz="1500" baseline="0" dirty="0" smtClean="0"/>
                        <a:t> symptom management strategies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Remote</a:t>
                      </a:r>
                      <a:r>
                        <a:rPr lang="en-US" sz="1500" baseline="0" dirty="0" smtClean="0"/>
                        <a:t> RN management, EHR algorithms and BPAs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0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1390"/>
              </p:ext>
            </p:extLst>
          </p:nvPr>
        </p:nvGraphicFramePr>
        <p:xfrm>
          <a:off x="388191" y="762000"/>
          <a:ext cx="8374809" cy="4862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731"/>
                <a:gridCol w="1565385"/>
                <a:gridCol w="1565385"/>
                <a:gridCol w="1643654"/>
                <a:gridCol w="1643654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Problem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Intervention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Equity Factor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Intervention Adaptation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Adaptation</a:t>
                      </a:r>
                      <a:endParaRPr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923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Lack of identification of symptom</a:t>
                      </a:r>
                      <a:r>
                        <a:rPr lang="en-US" sz="1500" baseline="0" dirty="0" smtClean="0"/>
                        <a:t> needs between visits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Electronic</a:t>
                      </a:r>
                      <a:r>
                        <a:rPr lang="en-US" sz="1500" baseline="0" dirty="0" smtClean="0"/>
                        <a:t> PRO reporting and triggers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Internet access and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 comfort with technology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9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Lack of patient access to symptom self-management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information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Electronic delivery</a:t>
                      </a:r>
                      <a:r>
                        <a:rPr lang="en-US" sz="1500" baseline="0" dirty="0" smtClean="0"/>
                        <a:t> of education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Internet access and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 comfort with technology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418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Lack of time</a:t>
                      </a:r>
                      <a:r>
                        <a:rPr lang="en-US" sz="1500" baseline="0" dirty="0" smtClean="0"/>
                        <a:t> for symptom management in clinic, l</a:t>
                      </a:r>
                      <a:r>
                        <a:rPr lang="en-US" sz="1500" dirty="0" smtClean="0"/>
                        <a:t>ack of access to evidence-based</a:t>
                      </a:r>
                      <a:r>
                        <a:rPr lang="en-US" sz="1500" baseline="0" dirty="0" smtClean="0"/>
                        <a:t> symptom management strategies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Remote</a:t>
                      </a:r>
                      <a:r>
                        <a:rPr lang="en-US" sz="1500" baseline="0" dirty="0" smtClean="0"/>
                        <a:t> RN management, EHR algorithms and BPAs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Competing demands,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 traditional care models, c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linician knowledge, bias or gatekeeping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29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25355"/>
              </p:ext>
            </p:extLst>
          </p:nvPr>
        </p:nvGraphicFramePr>
        <p:xfrm>
          <a:off x="388191" y="762000"/>
          <a:ext cx="8374809" cy="4862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731"/>
                <a:gridCol w="1565385"/>
                <a:gridCol w="1423693"/>
                <a:gridCol w="1785346"/>
                <a:gridCol w="1643654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Problem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Intervention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Equity Factor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Intervention Adaptation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Adaptation</a:t>
                      </a:r>
                      <a:endParaRPr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923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Lack of identification of symptom</a:t>
                      </a:r>
                      <a:r>
                        <a:rPr lang="en-US" sz="1500" baseline="0" dirty="0" smtClean="0"/>
                        <a:t> needs between visits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Electronic</a:t>
                      </a:r>
                      <a:r>
                        <a:rPr lang="en-US" sz="1500" baseline="0" dirty="0" smtClean="0"/>
                        <a:t> PRO reporting and triggers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Internet access and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 comfort with technology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b="1" dirty="0" smtClean="0"/>
                        <a:t>Development</a:t>
                      </a:r>
                      <a:r>
                        <a:rPr lang="en-US" sz="1500" b="1" baseline="0" dirty="0" smtClean="0"/>
                        <a:t> of an </a:t>
                      </a:r>
                      <a:r>
                        <a:rPr lang="en-US" sz="1500" b="1" dirty="0" smtClean="0"/>
                        <a:t>IVR reporting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dirty="0" smtClean="0"/>
                        <a:t>option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89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Lack of patient access to symptom self-management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information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Electronic delivery</a:t>
                      </a:r>
                      <a:r>
                        <a:rPr lang="en-US" sz="1500" baseline="0" dirty="0" smtClean="0"/>
                        <a:t> of education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Internet access and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 comfort with technology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b="1" dirty="0" smtClean="0"/>
                        <a:t>Development</a:t>
                      </a:r>
                      <a:r>
                        <a:rPr lang="en-US" sz="1500" b="1" baseline="0" dirty="0" smtClean="0"/>
                        <a:t> of paper /DVD educational materials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418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Lack of time</a:t>
                      </a:r>
                      <a:r>
                        <a:rPr lang="en-US" sz="1500" baseline="0" dirty="0" smtClean="0"/>
                        <a:t> for symptom management in clinic, l</a:t>
                      </a:r>
                      <a:r>
                        <a:rPr lang="en-US" sz="1500" dirty="0" smtClean="0"/>
                        <a:t>ack of access to evidence-based</a:t>
                      </a:r>
                      <a:r>
                        <a:rPr lang="en-US" sz="1500" baseline="0" dirty="0" smtClean="0"/>
                        <a:t> symptom management strategies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Remote</a:t>
                      </a:r>
                      <a:r>
                        <a:rPr lang="en-US" sz="1500" baseline="0" dirty="0" smtClean="0"/>
                        <a:t> RN management, EHR algorithms and BPAs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Competing demands,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 traditional care models, c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linician knowledge, bias or gatekeeping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Identification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dirty="0" smtClean="0"/>
                        <a:t>of local resource</a:t>
                      </a:r>
                      <a:r>
                        <a:rPr lang="en-US" sz="1500" b="1" baseline="0" dirty="0" smtClean="0"/>
                        <a:t> options and multidisciplinary </a:t>
                      </a:r>
                      <a:r>
                        <a:rPr lang="en-US" sz="1500" b="1" dirty="0" smtClean="0"/>
                        <a:t>care conferences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/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1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066800"/>
            <a:ext cx="7827264" cy="48006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Joan M. Griffin, PhD</a:t>
            </a:r>
            <a:r>
              <a:rPr lang="en-US" sz="2400" b="1" baseline="30000" dirty="0"/>
              <a:t>1,2</a:t>
            </a:r>
            <a:endParaRPr lang="en-US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Lila J. Finney Rutten, PhD</a:t>
            </a:r>
            <a:r>
              <a:rPr lang="en-US" sz="2400" b="1" baseline="30000" dirty="0"/>
              <a:t>1,2</a:t>
            </a:r>
            <a:endParaRPr lang="en-US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Aaron L. Leppin, MD</a:t>
            </a:r>
            <a:r>
              <a:rPr lang="en-US" sz="2400" b="1" baseline="30000" dirty="0"/>
              <a:t>2</a:t>
            </a:r>
            <a:endParaRPr lang="en-US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Kathryn J. Ruddy, MD</a:t>
            </a:r>
            <a:r>
              <a:rPr lang="en-US" sz="2400" b="1" baseline="30000" dirty="0"/>
              <a:t>3</a:t>
            </a:r>
            <a:endParaRPr lang="en-US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Andrea L. Cheville, MD</a:t>
            </a:r>
            <a:r>
              <a:rPr lang="en-US" sz="2400" b="1" baseline="30000" dirty="0"/>
              <a:t>4</a:t>
            </a:r>
          </a:p>
          <a:p>
            <a:pPr marL="60325" indent="0">
              <a:spcBef>
                <a:spcPts val="0"/>
              </a:spcBef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1400" baseline="30000" dirty="0"/>
              <a:t>1</a:t>
            </a:r>
            <a:r>
              <a:rPr lang="en-US" sz="1400" dirty="0"/>
              <a:t>Robert D. and Patricia E. Kern Center for the Science of Health Care Delivery</a:t>
            </a:r>
          </a:p>
          <a:p>
            <a:pPr marL="60325" indent="0">
              <a:spcBef>
                <a:spcPts val="0"/>
              </a:spcBef>
              <a:buNone/>
            </a:pPr>
            <a:r>
              <a:rPr lang="en-US" sz="1400" baseline="30000" dirty="0"/>
              <a:t>2</a:t>
            </a:r>
            <a:r>
              <a:rPr lang="en-US" sz="1400" dirty="0"/>
              <a:t>Department of Health Sciences Research</a:t>
            </a:r>
          </a:p>
          <a:p>
            <a:pPr marL="60325" indent="0">
              <a:spcBef>
                <a:spcPts val="0"/>
              </a:spcBef>
              <a:buNone/>
            </a:pPr>
            <a:r>
              <a:rPr lang="en-US" sz="1400" baseline="30000" dirty="0"/>
              <a:t>3</a:t>
            </a:r>
            <a:r>
              <a:rPr lang="en-US" sz="1400" dirty="0"/>
              <a:t>Department of Medical Oncology</a:t>
            </a:r>
          </a:p>
          <a:p>
            <a:pPr marL="60325" indent="0">
              <a:spcBef>
                <a:spcPts val="0"/>
              </a:spcBef>
              <a:buNone/>
            </a:pPr>
            <a:r>
              <a:rPr lang="en-US" sz="1400" baseline="30000" dirty="0"/>
              <a:t>4</a:t>
            </a:r>
            <a:r>
              <a:rPr lang="en-US" sz="1400" dirty="0"/>
              <a:t>Department of Physical Medicine and Rehabilitation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4AF1DA-9E50-C849-BF44-7D8E3D75D8E9}"/>
              </a:ext>
            </a:extLst>
          </p:cNvPr>
          <p:cNvSpPr txBox="1"/>
          <p:nvPr/>
        </p:nvSpPr>
        <p:spPr>
          <a:xfrm>
            <a:off x="724389" y="4724400"/>
            <a:ext cx="78100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Members of the Divisions of Medical Oncology and Community Oncology (Mayo Clinic); Epic, information technology, patient education, and industrial engineering partners (Mayo Clinic); study coordinator, statistician, and program managers; patient representatives; and many others!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0413C4-744E-8F44-A40B-4E2033F81FD7}"/>
              </a:ext>
            </a:extLst>
          </p:cNvPr>
          <p:cNvSpPr/>
          <p:nvPr/>
        </p:nvSpPr>
        <p:spPr>
          <a:xfrm>
            <a:off x="724389" y="4724400"/>
            <a:ext cx="7810011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77773"/>
              </p:ext>
            </p:extLst>
          </p:nvPr>
        </p:nvGraphicFramePr>
        <p:xfrm>
          <a:off x="388191" y="762000"/>
          <a:ext cx="8374809" cy="4862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731"/>
                <a:gridCol w="1565385"/>
                <a:gridCol w="1423693"/>
                <a:gridCol w="1785346"/>
                <a:gridCol w="1643654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Problem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Intervention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Equity Factor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Intervention Adaptation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Adaptation</a:t>
                      </a:r>
                      <a:endParaRPr lang="en-US" sz="1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9238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Lack of identification of symptom</a:t>
                      </a:r>
                      <a:r>
                        <a:rPr lang="en-US" sz="1500" baseline="0" dirty="0" smtClean="0"/>
                        <a:t> needs between visits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Electronic</a:t>
                      </a:r>
                      <a:r>
                        <a:rPr lang="en-US" sz="1500" baseline="0" dirty="0" smtClean="0"/>
                        <a:t> PRO reporting and triggers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Internet access and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 comfort with technology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b="1" dirty="0" smtClean="0"/>
                        <a:t>Development</a:t>
                      </a:r>
                      <a:r>
                        <a:rPr lang="en-US" sz="1500" b="1" baseline="0" dirty="0" smtClean="0"/>
                        <a:t> of an </a:t>
                      </a:r>
                      <a:r>
                        <a:rPr lang="en-US" sz="1500" b="1" dirty="0" smtClean="0"/>
                        <a:t>IVR reporting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dirty="0" smtClean="0"/>
                        <a:t>option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b="1" dirty="0" smtClean="0"/>
                        <a:t>Caregiver or nurse support</a:t>
                      </a:r>
                      <a:endParaRPr lang="en-US" sz="1500" b="1" dirty="0"/>
                    </a:p>
                  </a:txBody>
                  <a:tcPr/>
                </a:tc>
              </a:tr>
              <a:tr h="1089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Lack of patient access to symptom self-management</a:t>
                      </a: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information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Electronic delivery</a:t>
                      </a:r>
                      <a:r>
                        <a:rPr lang="en-US" sz="1500" baseline="0" dirty="0" smtClean="0"/>
                        <a:t> of education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Internet access and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 comfort with technology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b="1" dirty="0" smtClean="0"/>
                        <a:t>Development</a:t>
                      </a:r>
                      <a:r>
                        <a:rPr lang="en-US" sz="1500" b="1" baseline="0" dirty="0" smtClean="0"/>
                        <a:t> of paper /DVD educational materials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b="1" dirty="0" smtClean="0"/>
                        <a:t>Engagement of patient</a:t>
                      </a:r>
                      <a:r>
                        <a:rPr lang="en-US" sz="1500" b="1" baseline="0" dirty="0" smtClean="0"/>
                        <a:t> advisory groups</a:t>
                      </a:r>
                      <a:endParaRPr lang="en-US" sz="1500" b="1" dirty="0"/>
                    </a:p>
                  </a:txBody>
                  <a:tcPr/>
                </a:tc>
              </a:tr>
              <a:tr h="2074187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/>
                        <a:t>Lack of time</a:t>
                      </a:r>
                      <a:r>
                        <a:rPr lang="en-US" sz="1500" baseline="0" dirty="0" smtClean="0"/>
                        <a:t> for symptom management in clinic, l</a:t>
                      </a:r>
                      <a:r>
                        <a:rPr lang="en-US" sz="1500" dirty="0" smtClean="0"/>
                        <a:t>ack of access to evidence-based</a:t>
                      </a:r>
                      <a:r>
                        <a:rPr lang="en-US" sz="1500" baseline="0" dirty="0" smtClean="0"/>
                        <a:t> symptom management strategies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Remote</a:t>
                      </a:r>
                      <a:r>
                        <a:rPr lang="en-US" sz="1500" baseline="0" dirty="0" smtClean="0"/>
                        <a:t> RN management, EHR algorithms and BPAs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Competing demands,</a:t>
                      </a:r>
                      <a:r>
                        <a:rPr lang="en-US" sz="1500" baseline="0" dirty="0" smtClean="0">
                          <a:solidFill>
                            <a:srgbClr val="FF0000"/>
                          </a:solidFill>
                        </a:rPr>
                        <a:t> traditional care models, c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</a:rPr>
                        <a:t>linician knowledge, bias or gatekeeping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Identification</a:t>
                      </a:r>
                      <a:r>
                        <a:rPr lang="en-US" sz="1500" b="1" baseline="0" dirty="0" smtClean="0"/>
                        <a:t> </a:t>
                      </a:r>
                      <a:r>
                        <a:rPr lang="en-US" sz="1500" b="1" dirty="0" smtClean="0"/>
                        <a:t>of local resource</a:t>
                      </a:r>
                      <a:r>
                        <a:rPr lang="en-US" sz="1500" b="1" baseline="0" dirty="0" smtClean="0"/>
                        <a:t> options and multidisciplinary </a:t>
                      </a:r>
                      <a:r>
                        <a:rPr lang="en-US" sz="1500" b="1" dirty="0" smtClean="0"/>
                        <a:t>care conferences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/>
                    </a:p>
                    <a:p>
                      <a:pPr>
                        <a:lnSpc>
                          <a:spcPts val="1700"/>
                        </a:lnSpc>
                      </a:pP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/>
                        <a:t>Administrative</a:t>
                      </a:r>
                      <a:r>
                        <a:rPr lang="en-US" sz="1500" b="1" baseline="0" dirty="0" smtClean="0"/>
                        <a:t> reports on uptake, outreach to health system providers and staff</a:t>
                      </a:r>
                      <a:endParaRPr lang="en-US" sz="15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9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8368" y="2743200"/>
            <a:ext cx="8104632" cy="1371600"/>
          </a:xfrm>
        </p:spPr>
        <p:txBody>
          <a:bodyPr/>
          <a:lstStyle/>
          <a:p>
            <a:pPr marL="112713" indent="-112713"/>
            <a:r>
              <a:rPr lang="en-US" sz="2600" dirty="0"/>
              <a:t>“In the same way that hybrid effectiveness-implementation designs expedite the translation of </a:t>
            </a:r>
            <a:r>
              <a:rPr lang="en-US" sz="2600" dirty="0" smtClean="0"/>
              <a:t>research, </a:t>
            </a:r>
            <a:r>
              <a:rPr lang="en-US" sz="2600" b="1" dirty="0"/>
              <a:t>assessing health equity and implementation determinants simultaneously </a:t>
            </a:r>
            <a:r>
              <a:rPr lang="en-US" sz="2600" dirty="0"/>
              <a:t>might allow researchers to also shorten the time between when a helpful innovation is ready for dissemination and when it reaches all populations in need of it, equitably</a:t>
            </a:r>
            <a:r>
              <a:rPr lang="en-US" sz="2600" dirty="0" smtClean="0"/>
              <a:t>.”</a:t>
            </a:r>
            <a:endParaRPr lang="en-US" sz="2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83336" y="4114800"/>
            <a:ext cx="7827264" cy="685800"/>
          </a:xfrm>
        </p:spPr>
        <p:txBody>
          <a:bodyPr/>
          <a:lstStyle/>
          <a:p>
            <a:r>
              <a:rPr lang="en-US" sz="1400" dirty="0"/>
              <a:t>Woodward EN, </a:t>
            </a:r>
            <a:r>
              <a:rPr lang="en-US" sz="1400" dirty="0" err="1"/>
              <a:t>Matthieu</a:t>
            </a:r>
            <a:r>
              <a:rPr lang="en-US" sz="1400" dirty="0"/>
              <a:t> MM, </a:t>
            </a:r>
            <a:r>
              <a:rPr lang="en-US" sz="1400" dirty="0" err="1"/>
              <a:t>Uchendu</a:t>
            </a:r>
            <a:r>
              <a:rPr lang="en-US" sz="1400" dirty="0"/>
              <a:t> US, </a:t>
            </a:r>
            <a:r>
              <a:rPr lang="en-US" sz="1400" dirty="0" err="1"/>
              <a:t>Rogal</a:t>
            </a:r>
            <a:r>
              <a:rPr lang="en-US" sz="1400" dirty="0"/>
              <a:t> S, Kirchner JE. The health equity implementation framework: proposal and preliminary study of hepatitis C virus treatment. Implement Sci. 2019;14(1):26. </a:t>
            </a:r>
            <a:r>
              <a:rPr lang="en-US" sz="1400" dirty="0" err="1"/>
              <a:t>Epub</a:t>
            </a:r>
            <a:r>
              <a:rPr lang="en-US" sz="1400" dirty="0"/>
              <a:t> 2019/03/15. </a:t>
            </a:r>
            <a:r>
              <a:rPr lang="en-US" sz="1400" dirty="0" err="1"/>
              <a:t>doi</a:t>
            </a:r>
            <a:r>
              <a:rPr lang="en-US" sz="1400" dirty="0"/>
              <a:t>: 10.1186/s13012-019-0861-y. PubMed PMID: 30866982</a:t>
            </a:r>
          </a:p>
        </p:txBody>
      </p:sp>
    </p:spTree>
    <p:extLst>
      <p:ext uri="{BB962C8B-B14F-4D97-AF65-F5344CB8AC3E}">
        <p14:creationId xmlns:p14="http://schemas.microsoft.com/office/powerpoint/2010/main" val="21704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0"/>
            <a:ext cx="7924800" cy="1371600"/>
          </a:xfrm>
        </p:spPr>
        <p:txBody>
          <a:bodyPr/>
          <a:lstStyle/>
          <a:p>
            <a:pPr algn="ctr"/>
            <a:r>
              <a:rPr lang="en-US" sz="5400" b="1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3657600"/>
            <a:ext cx="7903464" cy="6858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 smtClean="0"/>
              <a:t>Jennifer Ridgeway</a:t>
            </a:r>
            <a:endParaRPr lang="en-US" dirty="0">
              <a:hlinkClick r:id="rId3"/>
            </a:endParaRPr>
          </a:p>
          <a:p>
            <a:pPr algn="ctr">
              <a:spcBef>
                <a:spcPts val="0"/>
              </a:spcBef>
            </a:pPr>
            <a:r>
              <a:rPr lang="en-US" dirty="0" smtClean="0">
                <a:hlinkClick r:id="rId3"/>
              </a:rPr>
              <a:t>ridgeway.jennifer@mayo.edu</a:t>
            </a:r>
            <a:endParaRPr lang="en-US" dirty="0" smtClean="0"/>
          </a:p>
          <a:p>
            <a:pPr algn="ctr">
              <a:spcBef>
                <a:spcPts val="0"/>
              </a:spcBef>
            </a:pPr>
            <a:r>
              <a:rPr lang="en-US" dirty="0" smtClean="0"/>
              <a:t>507.284.4993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378F12-B71D-BA44-B3B0-0CF8BB6F706A}"/>
              </a:ext>
            </a:extLst>
          </p:cNvPr>
          <p:cNvSpPr txBox="1"/>
          <p:nvPr/>
        </p:nvSpPr>
        <p:spPr>
          <a:xfrm>
            <a:off x="533401" y="5281136"/>
            <a:ext cx="8229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Research reported in this presentation was supported by the National Cancer Institute of the National </a:t>
            </a:r>
            <a:r>
              <a:rPr lang="en-US" sz="1300" dirty="0"/>
              <a:t>Institutes</a:t>
            </a:r>
            <a:r>
              <a:rPr lang="en-US" sz="1400" dirty="0"/>
              <a:t> of Health under Award Number UM1CA233033. The content is solely the responsibility of the authors and does not necessarily represent the official views of the National Institutes of Health.</a:t>
            </a:r>
          </a:p>
        </p:txBody>
      </p:sp>
      <p:pic>
        <p:nvPicPr>
          <p:cNvPr id="8" name="Picture 2" descr="IMPACT.jpg">
            <a:extLst>
              <a:ext uri="{FF2B5EF4-FFF2-40B4-BE49-F238E27FC236}">
                <a16:creationId xmlns="" xmlns:a16="http://schemas.microsoft.com/office/drawing/2014/main" id="{2786571D-43CB-1148-8D6A-126AE1342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2589471" cy="87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>
            <a:extLst>
              <a:ext uri="{FF2B5EF4-FFF2-40B4-BE49-F238E27FC236}">
                <a16:creationId xmlns="" xmlns:a16="http://schemas.microsoft.com/office/drawing/2014/main" id="{F4510496-A932-5444-903C-ED34D542C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3840607" cy="3986784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the clinical adoption of integrated systems to monitor patient-reported symptoms and provide decision support using implementation science approaches and evidence-based symptom management guidelines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914C96C8-972F-314B-80D2-E0DA407F1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447800"/>
            <a:ext cx="3380232" cy="3986784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cs typeface="Arial" pitchFamily="34" charset="0"/>
              </a:rPr>
              <a:t>Accelerate progress in preventing, diagnosing, and treating cancer to accomplish a decade’s worth of work in 5 years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9" name="Picture 8" descr="cid:image001.jpg@01D45664.E32D4460">
            <a:extLst>
              <a:ext uri="{FF2B5EF4-FFF2-40B4-BE49-F238E27FC236}">
                <a16:creationId xmlns="" xmlns:a16="http://schemas.microsoft.com/office/drawing/2014/main" id="{96E0172A-7FE9-A145-A742-EE4C12C0E139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173472" cy="953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 intervention overview</a:t>
            </a:r>
          </a:p>
          <a:p>
            <a:r>
              <a:rPr lang="en-US" dirty="0"/>
              <a:t>Study design and rationale</a:t>
            </a:r>
          </a:p>
          <a:p>
            <a:r>
              <a:rPr lang="en-US" dirty="0"/>
              <a:t>Focus on disparities among elderly and rural</a:t>
            </a:r>
          </a:p>
          <a:p>
            <a:r>
              <a:rPr lang="en-US" dirty="0"/>
              <a:t>Why this matters for translational science</a:t>
            </a:r>
          </a:p>
        </p:txBody>
      </p:sp>
    </p:spTree>
    <p:extLst>
      <p:ext uri="{BB962C8B-B14F-4D97-AF65-F5344CB8AC3E}">
        <p14:creationId xmlns:p14="http://schemas.microsoft.com/office/powerpoint/2010/main" val="42435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</a:t>
            </a:r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1842" y="1371600"/>
            <a:ext cx="5337958" cy="4114800"/>
          </a:xfrm>
        </p:spPr>
        <p:txBody>
          <a:bodyPr/>
          <a:lstStyle/>
          <a:p>
            <a:r>
              <a:rPr lang="en-US" dirty="0"/>
              <a:t>Cancer symptoms</a:t>
            </a:r>
          </a:p>
          <a:p>
            <a:pPr lvl="1"/>
            <a:r>
              <a:rPr lang="en-US" sz="2400" dirty="0"/>
              <a:t>Effects of disease and treatments</a:t>
            </a:r>
          </a:p>
          <a:p>
            <a:pPr lvl="1"/>
            <a:r>
              <a:rPr lang="en-US" sz="2400" dirty="0"/>
              <a:t>Significant impact on daily living</a:t>
            </a:r>
          </a:p>
          <a:p>
            <a:r>
              <a:rPr lang="en-US" dirty="0" smtClean="0"/>
              <a:t>Cancer </a:t>
            </a:r>
            <a:r>
              <a:rPr lang="en-US" dirty="0"/>
              <a:t>symptom management</a:t>
            </a:r>
          </a:p>
          <a:p>
            <a:pPr lvl="1"/>
            <a:r>
              <a:rPr lang="en-US" sz="2400" dirty="0" smtClean="0"/>
              <a:t>Symptom reporting and PROs</a:t>
            </a:r>
            <a:endParaRPr lang="en-US" sz="2400" dirty="0"/>
          </a:p>
          <a:p>
            <a:pPr lvl="1"/>
            <a:r>
              <a:rPr lang="en-US" sz="2400" dirty="0"/>
              <a:t>Collaborative </a:t>
            </a:r>
            <a:r>
              <a:rPr lang="en-US" sz="2400" dirty="0" smtClean="0"/>
              <a:t>care models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315974" y="3581400"/>
            <a:ext cx="2523226" cy="2234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82162" y="3581400"/>
            <a:ext cx="2661838" cy="2246526"/>
          </a:xfrm>
          <a:prstGeom prst="rect">
            <a:avLst/>
          </a:prstGeom>
        </p:spPr>
        <p:txBody>
          <a:bodyPr vert="horz" lIns="0" tIns="171496" rIns="0" bIns="34299" rtlCol="0">
            <a:noAutofit/>
          </a:bodyPr>
          <a:lstStyle>
            <a:lvl1pPr marL="171496" indent="-171496" algn="l" defTabSz="685983" rtl="0" eaLnBrk="1" latinLnBrk="0" hangingPunct="1">
              <a:lnSpc>
                <a:spcPct val="90000"/>
              </a:lnSpc>
              <a:spcBef>
                <a:spcPts val="1125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251" indent="-176259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 smtClean="0">
                <a:ea typeface="ＭＳ Ｐゴシック" charset="0"/>
              </a:rPr>
              <a:t>S</a:t>
            </a:r>
            <a:r>
              <a:rPr lang="en-US" dirty="0" smtClean="0">
                <a:ea typeface="ＭＳ Ｐゴシック" charset="0"/>
              </a:rPr>
              <a:t>leep </a:t>
            </a:r>
            <a:r>
              <a:rPr lang="en-US" dirty="0">
                <a:ea typeface="ＭＳ Ｐゴシック" charset="0"/>
              </a:rPr>
              <a:t>disturbance</a:t>
            </a:r>
          </a:p>
          <a:p>
            <a:pPr>
              <a:spcBef>
                <a:spcPts val="600"/>
              </a:spcBef>
            </a:pPr>
            <a:r>
              <a:rPr lang="en-US" b="1" dirty="0">
                <a:ea typeface="ＭＳ Ｐゴシック" charset="0"/>
                <a:cs typeface="ＭＳ Ｐゴシック" charset="0"/>
              </a:rPr>
              <a:t>P</a:t>
            </a:r>
            <a:r>
              <a:rPr lang="en-US" dirty="0">
                <a:ea typeface="ＭＳ Ｐゴシック" charset="0"/>
                <a:cs typeface="ＭＳ Ｐゴシック" charset="0"/>
              </a:rPr>
              <a:t>ain</a:t>
            </a:r>
          </a:p>
          <a:p>
            <a:pPr>
              <a:spcBef>
                <a:spcPts val="600"/>
              </a:spcBef>
            </a:pPr>
            <a:r>
              <a:rPr lang="en-US" b="1" dirty="0">
                <a:ea typeface="ＭＳ Ｐゴシック" charset="0"/>
                <a:cs typeface="ＭＳ Ｐゴシック" charset="0"/>
              </a:rPr>
              <a:t>A</a:t>
            </a:r>
            <a:r>
              <a:rPr lang="en-US" dirty="0">
                <a:ea typeface="ＭＳ Ｐゴシック" charset="0"/>
                <a:cs typeface="ＭＳ Ｐゴシック" charset="0"/>
              </a:rPr>
              <a:t>nxiety</a:t>
            </a:r>
          </a:p>
          <a:p>
            <a:pPr>
              <a:spcBef>
                <a:spcPts val="600"/>
              </a:spcBef>
            </a:pPr>
            <a:r>
              <a:rPr lang="en-US" b="1" dirty="0">
                <a:ea typeface="ＭＳ Ｐゴシック" charset="0"/>
                <a:cs typeface="ＭＳ Ｐゴシック" charset="0"/>
              </a:rPr>
              <a:t>D</a:t>
            </a:r>
            <a:r>
              <a:rPr lang="en-US" dirty="0">
                <a:ea typeface="ＭＳ Ｐゴシック" charset="0"/>
                <a:cs typeface="ＭＳ Ｐゴシック" charset="0"/>
              </a:rPr>
              <a:t>epressed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mood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ea typeface="ＭＳ Ｐゴシック" charset="0"/>
                <a:cs typeface="ＭＳ Ｐゴシック" charset="0"/>
              </a:rPr>
              <a:t>E</a:t>
            </a:r>
            <a:r>
              <a:rPr lang="en-US" dirty="0">
                <a:ea typeface="ＭＳ Ｐゴシック" charset="0"/>
                <a:cs typeface="ＭＳ Ｐゴシック" charset="0"/>
              </a:rPr>
              <a:t>nergy deficit (fatigue)</a:t>
            </a:r>
          </a:p>
          <a:p>
            <a:pPr>
              <a:spcBef>
                <a:spcPts val="600"/>
              </a:spcBef>
            </a:pPr>
            <a:r>
              <a:rPr lang="en-US" dirty="0">
                <a:ea typeface="ＭＳ Ｐゴシック" charset="0"/>
                <a:cs typeface="ＭＳ Ｐゴシック" charset="0"/>
              </a:rPr>
              <a:t>Weakened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physical function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990600"/>
            <a:ext cx="6934200" cy="2971800"/>
          </a:xfrm>
        </p:spPr>
        <p:txBody>
          <a:bodyPr/>
          <a:lstStyle/>
          <a:p>
            <a:r>
              <a:rPr lang="en-US" dirty="0"/>
              <a:t>Enhanced, EHR-facilitated Cancer Symptom Control </a:t>
            </a:r>
            <a:r>
              <a:rPr lang="en-US" dirty="0" smtClean="0"/>
              <a:t>(E2C2)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35264"/>
            <a:ext cx="8382000" cy="553085"/>
          </a:xfrm>
        </p:spPr>
        <p:txBody>
          <a:bodyPr/>
          <a:lstStyle/>
          <a:p>
            <a:pPr>
              <a:lnSpc>
                <a:spcPts val="3240"/>
              </a:lnSpc>
            </a:pPr>
            <a:r>
              <a:rPr lang="en-US" dirty="0" smtClean="0"/>
              <a:t>Patient interventions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07349"/>
            <a:ext cx="84582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1" dirty="0" smtClean="0"/>
              <a:t>My Guide to Cancer Symptoms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Moderate (4-6</a:t>
            </a:r>
            <a:r>
              <a:rPr lang="en-US" sz="2800" dirty="0"/>
              <a:t>) &gt; </a:t>
            </a:r>
            <a:r>
              <a:rPr lang="en-US" sz="2800" dirty="0" smtClean="0"/>
              <a:t>self-management </a:t>
            </a:r>
            <a:r>
              <a:rPr lang="en-US" sz="2800" dirty="0"/>
              <a:t>educational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Severe </a:t>
            </a:r>
            <a:r>
              <a:rPr lang="en-US" sz="2800" dirty="0" smtClean="0"/>
              <a:t>(7-10</a:t>
            </a:r>
            <a:r>
              <a:rPr lang="en-US" sz="2800" dirty="0"/>
              <a:t>) &gt; </a:t>
            </a:r>
            <a:r>
              <a:rPr lang="en-US" sz="2800" dirty="0" smtClean="0"/>
              <a:t>education + dedicated RN support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25" y="3048000"/>
            <a:ext cx="272827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3B694B7-8B7A-E94A-B98E-3403C014A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14" y="3409950"/>
            <a:ext cx="2374372" cy="30861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49FA345-8AEE-FF43-A7D5-689CA91EA5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44" y="4617720"/>
            <a:ext cx="2918909" cy="201168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062925" y="3276600"/>
            <a:ext cx="1432875" cy="119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30" y="1047115"/>
            <a:ext cx="7934670" cy="553085"/>
          </a:xfrm>
        </p:spPr>
        <p:txBody>
          <a:bodyPr/>
          <a:lstStyle/>
          <a:p>
            <a:pPr>
              <a:lnSpc>
                <a:spcPts val="3240"/>
              </a:lnSpc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1C21B7-EEA4-BE43-A51C-DC1733F8C0DE}"/>
              </a:ext>
            </a:extLst>
          </p:cNvPr>
          <p:cNvSpPr txBox="1"/>
          <p:nvPr/>
        </p:nvSpPr>
        <p:spPr>
          <a:xfrm>
            <a:off x="467264" y="1409343"/>
            <a:ext cx="84481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by </a:t>
            </a:r>
            <a:r>
              <a:rPr lang="en-US" sz="2800" dirty="0" smtClean="0"/>
              <a:t>dedicated RNs (symptom care)</a:t>
            </a:r>
            <a:endParaRPr lang="en-US" sz="2800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Point-of-care symptom </a:t>
            </a:r>
            <a:r>
              <a:rPr lang="en-US" sz="2800" dirty="0"/>
              <a:t>self-management education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EHR resources and decision support tools (e.g., best-practice alerts with pre-configured order sets)</a:t>
            </a:r>
            <a:endParaRPr lang="en-US" sz="2800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="" xmlns:a16="http://schemas.microsoft.com/office/drawing/2014/main" id="{28D10D7F-FCAB-D349-A013-8B3CFD25FC2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66" y="3733800"/>
            <a:ext cx="3992534" cy="228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57200" y="762000"/>
            <a:ext cx="4533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48BC"/>
                </a:solidFill>
              </a:rPr>
              <a:t>Care team </a:t>
            </a:r>
            <a:r>
              <a:rPr lang="en-US" sz="3200" dirty="0" smtClean="0">
                <a:solidFill>
                  <a:srgbClr val="0048BC"/>
                </a:solidFill>
              </a:rPr>
              <a:t>interventions</a:t>
            </a:r>
            <a:endParaRPr lang="en-US" sz="3200" dirty="0">
              <a:solidFill>
                <a:srgbClr val="004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D7615C8-55AD-7E46-95B3-D27FD600DCA5}"/>
              </a:ext>
            </a:extLst>
          </p:cNvPr>
          <p:cNvSpPr txBox="1">
            <a:spLocks/>
          </p:cNvSpPr>
          <p:nvPr/>
        </p:nvSpPr>
        <p:spPr>
          <a:xfrm>
            <a:off x="457200" y="1371600"/>
            <a:ext cx="8305800" cy="2434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tx2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34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All patients regardless of cancer stage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Multidisciplinary oncology care teams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Mayo </a:t>
            </a:r>
            <a:r>
              <a:rPr lang="en-US" dirty="0"/>
              <a:t>Clinic </a:t>
            </a:r>
            <a:r>
              <a:rPr lang="en-US" dirty="0" smtClean="0"/>
              <a:t>oncology specialty practices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MCHS community oncology clinics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2FDA4034-8DEA-254D-813E-A8937FFF23C1}"/>
              </a:ext>
            </a:extLst>
          </p:cNvPr>
          <p:cNvSpPr txBox="1">
            <a:spLocks/>
          </p:cNvSpPr>
          <p:nvPr/>
        </p:nvSpPr>
        <p:spPr>
          <a:xfrm>
            <a:off x="457200" y="838200"/>
            <a:ext cx="6096000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Participants and setting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0" t="14533" r="12000" b="15635"/>
          <a:stretch/>
        </p:blipFill>
        <p:spPr>
          <a:xfrm>
            <a:off x="4845772" y="3505200"/>
            <a:ext cx="3927292" cy="246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8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yo_white">
  <a:themeElements>
    <a:clrScheme name="Custom 4">
      <a:dk1>
        <a:sysClr val="windowText" lastClr="000000"/>
      </a:dk1>
      <a:lt1>
        <a:sysClr val="window" lastClr="FFFFFF"/>
      </a:lt1>
      <a:dk2>
        <a:srgbClr val="0046AD"/>
      </a:dk2>
      <a:lt2>
        <a:srgbClr val="BDD7FF"/>
      </a:lt2>
      <a:accent1>
        <a:srgbClr val="0046AD"/>
      </a:accent1>
      <a:accent2>
        <a:srgbClr val="FF5A76"/>
      </a:accent2>
      <a:accent3>
        <a:srgbClr val="15A8E5"/>
      </a:accent3>
      <a:accent4>
        <a:srgbClr val="3F9800"/>
      </a:accent4>
      <a:accent5>
        <a:srgbClr val="9F58FE"/>
      </a:accent5>
      <a:accent6>
        <a:srgbClr val="B44D00"/>
      </a:accent6>
      <a:hlink>
        <a:srgbClr val="006699"/>
      </a:hlink>
      <a:folHlink>
        <a:srgbClr val="969696"/>
      </a:folHlink>
    </a:clrScheme>
    <a:fontScheme name="mc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mayo_white</Template>
  <TotalTime>5437</TotalTime>
  <Words>1774</Words>
  <Application>Microsoft Office PowerPoint</Application>
  <PresentationFormat>On-screen Show (4:3)</PresentationFormat>
  <Paragraphs>228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mayo_white</vt:lpstr>
      <vt:lpstr>Evaluation of a symptom management intervention: understanding access, acceptability, and experience among healthcare providers and rural or elderly patients with cancer </vt:lpstr>
      <vt:lpstr>PowerPoint Presentation</vt:lpstr>
      <vt:lpstr>PowerPoint Presentation</vt:lpstr>
      <vt:lpstr>Objectives</vt:lpstr>
      <vt:lpstr>Need for intervention</vt:lpstr>
      <vt:lpstr>Enhanced, EHR-facilitated Cancer Symptom Control (E2C2)</vt:lpstr>
      <vt:lpstr>Patient interventions </vt:lpstr>
      <vt:lpstr> </vt:lpstr>
      <vt:lpstr>PowerPoint Presentation</vt:lpstr>
      <vt:lpstr>PowerPoint Presentation</vt:lpstr>
      <vt:lpstr>Hybrid study aims</vt:lpstr>
      <vt:lpstr>PowerPoint Presentation</vt:lpstr>
      <vt:lpstr>PowerPoint Presentation</vt:lpstr>
      <vt:lpstr>Disparities study aim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“In the same way that hybrid effectiveness-implementation designs expedite the translation of research, assessing health equity and implementation determinants simultaneously might allow researchers to also shorten the time between when a helpful innovation is ready for dissemination and when it reaches all populations in need of it, equitably.”</vt:lpstr>
      <vt:lpstr>Thank you</vt:lpstr>
    </vt:vector>
  </TitlesOfParts>
  <Company>Mayo Clinic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 Ridgeway</dc:creator>
  <cp:lastModifiedBy>Jennifer L Ridgeway</cp:lastModifiedBy>
  <cp:revision>176</cp:revision>
  <cp:lastPrinted>2019-10-11T15:58:22Z</cp:lastPrinted>
  <dcterms:created xsi:type="dcterms:W3CDTF">2019-07-29T12:24:42Z</dcterms:created>
  <dcterms:modified xsi:type="dcterms:W3CDTF">2019-11-20T14:36:26Z</dcterms:modified>
</cp:coreProperties>
</file>