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6" autoAdjust="0"/>
    <p:restoredTop sz="94660"/>
  </p:normalViewPr>
  <p:slideViewPr>
    <p:cSldViewPr snapToGrid="0">
      <p:cViewPr varScale="1">
        <p:scale>
          <a:sx n="58" d="100"/>
          <a:sy n="58" d="100"/>
        </p:scale>
        <p:origin x="15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5269D65-B3FC-4A70-8DDF-833AEDBA6AC0}" type="datetimeFigureOut">
              <a:rPr lang="en-US" smtClean="0"/>
              <a:t>8/20/2013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2C80EB33-3661-4AE4-99A0-47B453046367}" type="slidenum">
              <a:rPr lang="en-US" smtClean="0"/>
              <a:t>‹#›</a:t>
            </a:fld>
            <a:endParaRPr lang="en-US"/>
          </a:p>
        </p:txBody>
      </p:sp>
    </p:spTree>
    <p:extLst>
      <p:ext uri="{BB962C8B-B14F-4D97-AF65-F5344CB8AC3E}">
        <p14:creationId xmlns:p14="http://schemas.microsoft.com/office/powerpoint/2010/main" val="1393486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269D65-B3FC-4A70-8DDF-833AEDBA6AC0}" type="datetimeFigureOut">
              <a:rPr lang="en-US" smtClean="0"/>
              <a:t>8/20/2013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0EB33-3661-4AE4-99A0-47B453046367}" type="slidenum">
              <a:rPr lang="en-US" smtClean="0"/>
              <a:t>‹#›</a:t>
            </a:fld>
            <a:endParaRPr lang="en-US"/>
          </a:p>
        </p:txBody>
      </p:sp>
    </p:spTree>
    <p:extLst>
      <p:ext uri="{BB962C8B-B14F-4D97-AF65-F5344CB8AC3E}">
        <p14:creationId xmlns:p14="http://schemas.microsoft.com/office/powerpoint/2010/main" val="109890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269D65-B3FC-4A70-8DDF-833AEDBA6AC0}" type="datetimeFigureOut">
              <a:rPr lang="en-US" smtClean="0"/>
              <a:t>8/20/2013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0EB33-3661-4AE4-99A0-47B453046367}" type="slidenum">
              <a:rPr lang="en-US" smtClean="0"/>
              <a:t>‹#›</a:t>
            </a:fld>
            <a:endParaRPr lang="en-US"/>
          </a:p>
        </p:txBody>
      </p:sp>
    </p:spTree>
    <p:extLst>
      <p:ext uri="{BB962C8B-B14F-4D97-AF65-F5344CB8AC3E}">
        <p14:creationId xmlns:p14="http://schemas.microsoft.com/office/powerpoint/2010/main" val="869987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269D65-B3FC-4A70-8DDF-833AEDBA6AC0}" type="datetimeFigureOut">
              <a:rPr lang="en-US" smtClean="0"/>
              <a:t>8/20/2013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0EB33-3661-4AE4-99A0-47B453046367}" type="slidenum">
              <a:rPr lang="en-US" smtClean="0"/>
              <a:t>‹#›</a:t>
            </a:fld>
            <a:endParaRPr lang="en-US"/>
          </a:p>
        </p:txBody>
      </p:sp>
    </p:spTree>
    <p:extLst>
      <p:ext uri="{BB962C8B-B14F-4D97-AF65-F5344CB8AC3E}">
        <p14:creationId xmlns:p14="http://schemas.microsoft.com/office/powerpoint/2010/main" val="23307448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269D65-B3FC-4A70-8DDF-833AEDBA6AC0}" type="datetimeFigureOut">
              <a:rPr lang="en-US" smtClean="0"/>
              <a:t>8/20/2013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0EB33-3661-4AE4-99A0-47B453046367}" type="slidenum">
              <a:rPr lang="en-US" smtClean="0"/>
              <a:t>‹#›</a:t>
            </a:fld>
            <a:endParaRPr lang="en-US"/>
          </a:p>
        </p:txBody>
      </p:sp>
    </p:spTree>
    <p:extLst>
      <p:ext uri="{BB962C8B-B14F-4D97-AF65-F5344CB8AC3E}">
        <p14:creationId xmlns:p14="http://schemas.microsoft.com/office/powerpoint/2010/main" val="9914606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269D65-B3FC-4A70-8DDF-833AEDBA6AC0}" type="datetimeFigureOut">
              <a:rPr lang="en-US" smtClean="0"/>
              <a:t>8/20/2013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0EB33-3661-4AE4-99A0-47B453046367}" type="slidenum">
              <a:rPr lang="en-US" smtClean="0"/>
              <a:t>‹#›</a:t>
            </a:fld>
            <a:endParaRPr lang="en-US"/>
          </a:p>
        </p:txBody>
      </p:sp>
    </p:spTree>
    <p:extLst>
      <p:ext uri="{BB962C8B-B14F-4D97-AF65-F5344CB8AC3E}">
        <p14:creationId xmlns:p14="http://schemas.microsoft.com/office/powerpoint/2010/main" val="214787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269D65-B3FC-4A70-8DDF-833AEDBA6AC0}" type="datetimeFigureOut">
              <a:rPr lang="en-US" smtClean="0"/>
              <a:t>8/20/2013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0EB33-3661-4AE4-99A0-47B453046367}" type="slidenum">
              <a:rPr lang="en-US" smtClean="0"/>
              <a:t>‹#›</a:t>
            </a:fld>
            <a:endParaRPr lang="en-US"/>
          </a:p>
        </p:txBody>
      </p:sp>
    </p:spTree>
    <p:extLst>
      <p:ext uri="{BB962C8B-B14F-4D97-AF65-F5344CB8AC3E}">
        <p14:creationId xmlns:p14="http://schemas.microsoft.com/office/powerpoint/2010/main" val="545907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269D65-B3FC-4A70-8DDF-833AEDBA6AC0}" type="datetimeFigureOut">
              <a:rPr lang="en-US" smtClean="0"/>
              <a:t>8/20/2013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0EB33-3661-4AE4-99A0-47B453046367}" type="slidenum">
              <a:rPr lang="en-US" smtClean="0"/>
              <a:t>‹#›</a:t>
            </a:fld>
            <a:endParaRPr lang="en-US"/>
          </a:p>
        </p:txBody>
      </p:sp>
    </p:spTree>
    <p:extLst>
      <p:ext uri="{BB962C8B-B14F-4D97-AF65-F5344CB8AC3E}">
        <p14:creationId xmlns:p14="http://schemas.microsoft.com/office/powerpoint/2010/main" val="38727965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269D65-B3FC-4A70-8DDF-833AEDBA6AC0}" type="datetimeFigureOut">
              <a:rPr lang="en-US" smtClean="0"/>
              <a:t>8/20/2013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0EB33-3661-4AE4-99A0-47B453046367}" type="slidenum">
              <a:rPr lang="en-US" smtClean="0"/>
              <a:t>‹#›</a:t>
            </a:fld>
            <a:endParaRPr lang="en-US"/>
          </a:p>
        </p:txBody>
      </p:sp>
    </p:spTree>
    <p:extLst>
      <p:ext uri="{BB962C8B-B14F-4D97-AF65-F5344CB8AC3E}">
        <p14:creationId xmlns:p14="http://schemas.microsoft.com/office/powerpoint/2010/main" val="3377762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269D65-B3FC-4A70-8DDF-833AEDBA6AC0}" type="datetimeFigureOut">
              <a:rPr lang="en-US" smtClean="0"/>
              <a:t>8/20/2013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2C80EB33-3661-4AE4-99A0-47B453046367}" type="slidenum">
              <a:rPr lang="en-US" smtClean="0"/>
              <a:t>‹#›</a:t>
            </a:fld>
            <a:endParaRPr lang="en-US"/>
          </a:p>
        </p:txBody>
      </p:sp>
    </p:spTree>
    <p:extLst>
      <p:ext uri="{BB962C8B-B14F-4D97-AF65-F5344CB8AC3E}">
        <p14:creationId xmlns:p14="http://schemas.microsoft.com/office/powerpoint/2010/main" val="4068777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269D65-B3FC-4A70-8DDF-833AEDBA6AC0}" type="datetimeFigureOut">
              <a:rPr lang="en-US" smtClean="0"/>
              <a:t>8/20/2013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0EB33-3661-4AE4-99A0-47B453046367}" type="slidenum">
              <a:rPr lang="en-US" smtClean="0"/>
              <a:t>‹#›</a:t>
            </a:fld>
            <a:endParaRPr lang="en-US"/>
          </a:p>
        </p:txBody>
      </p:sp>
    </p:spTree>
    <p:extLst>
      <p:ext uri="{BB962C8B-B14F-4D97-AF65-F5344CB8AC3E}">
        <p14:creationId xmlns:p14="http://schemas.microsoft.com/office/powerpoint/2010/main" val="550781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5269D65-B3FC-4A70-8DDF-833AEDBA6AC0}" type="datetimeFigureOut">
              <a:rPr lang="en-US" smtClean="0"/>
              <a:t>8/20/2013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0EB33-3661-4AE4-99A0-47B453046367}" type="slidenum">
              <a:rPr lang="en-US" smtClean="0"/>
              <a:t>‹#›</a:t>
            </a:fld>
            <a:endParaRPr lang="en-US"/>
          </a:p>
        </p:txBody>
      </p:sp>
    </p:spTree>
    <p:extLst>
      <p:ext uri="{BB962C8B-B14F-4D97-AF65-F5344CB8AC3E}">
        <p14:creationId xmlns:p14="http://schemas.microsoft.com/office/powerpoint/2010/main" val="1780750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269D65-B3FC-4A70-8DDF-833AEDBA6AC0}" type="datetimeFigureOut">
              <a:rPr lang="en-US" smtClean="0"/>
              <a:t>8/20/2013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80EB33-3661-4AE4-99A0-47B453046367}" type="slidenum">
              <a:rPr lang="en-US" smtClean="0"/>
              <a:t>‹#›</a:t>
            </a:fld>
            <a:endParaRPr lang="en-US"/>
          </a:p>
        </p:txBody>
      </p:sp>
    </p:spTree>
    <p:extLst>
      <p:ext uri="{BB962C8B-B14F-4D97-AF65-F5344CB8AC3E}">
        <p14:creationId xmlns:p14="http://schemas.microsoft.com/office/powerpoint/2010/main" val="2505707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5269D65-B3FC-4A70-8DDF-833AEDBA6AC0}" type="datetimeFigureOut">
              <a:rPr lang="en-US" smtClean="0"/>
              <a:t>8/20/2013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80EB33-3661-4AE4-99A0-47B453046367}" type="slidenum">
              <a:rPr lang="en-US" smtClean="0"/>
              <a:t>‹#›</a:t>
            </a:fld>
            <a:endParaRPr lang="en-US"/>
          </a:p>
        </p:txBody>
      </p:sp>
    </p:spTree>
    <p:extLst>
      <p:ext uri="{BB962C8B-B14F-4D97-AF65-F5344CB8AC3E}">
        <p14:creationId xmlns:p14="http://schemas.microsoft.com/office/powerpoint/2010/main" val="457652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269D65-B3FC-4A70-8DDF-833AEDBA6AC0}" type="datetimeFigureOut">
              <a:rPr lang="en-US" smtClean="0"/>
              <a:t>8/20/2013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80EB33-3661-4AE4-99A0-47B453046367}" type="slidenum">
              <a:rPr lang="en-US" smtClean="0"/>
              <a:t>‹#›</a:t>
            </a:fld>
            <a:endParaRPr lang="en-US"/>
          </a:p>
        </p:txBody>
      </p:sp>
    </p:spTree>
    <p:extLst>
      <p:ext uri="{BB962C8B-B14F-4D97-AF65-F5344CB8AC3E}">
        <p14:creationId xmlns:p14="http://schemas.microsoft.com/office/powerpoint/2010/main" val="3633494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269D65-B3FC-4A70-8DDF-833AEDBA6AC0}" type="datetimeFigureOut">
              <a:rPr lang="en-US" smtClean="0"/>
              <a:t>8/20/2013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0EB33-3661-4AE4-99A0-47B453046367}" type="slidenum">
              <a:rPr lang="en-US" smtClean="0"/>
              <a:t>‹#›</a:t>
            </a:fld>
            <a:endParaRPr lang="en-US"/>
          </a:p>
        </p:txBody>
      </p:sp>
    </p:spTree>
    <p:extLst>
      <p:ext uri="{BB962C8B-B14F-4D97-AF65-F5344CB8AC3E}">
        <p14:creationId xmlns:p14="http://schemas.microsoft.com/office/powerpoint/2010/main" val="1845259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269D65-B3FC-4A70-8DDF-833AEDBA6AC0}" type="datetimeFigureOut">
              <a:rPr lang="en-US" smtClean="0"/>
              <a:t>8/20/2013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0EB33-3661-4AE4-99A0-47B453046367}" type="slidenum">
              <a:rPr lang="en-US" smtClean="0"/>
              <a:t>‹#›</a:t>
            </a:fld>
            <a:endParaRPr lang="en-US"/>
          </a:p>
        </p:txBody>
      </p:sp>
    </p:spTree>
    <p:extLst>
      <p:ext uri="{BB962C8B-B14F-4D97-AF65-F5344CB8AC3E}">
        <p14:creationId xmlns:p14="http://schemas.microsoft.com/office/powerpoint/2010/main" val="195366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5269D65-B3FC-4A70-8DDF-833AEDBA6AC0}" type="datetimeFigureOut">
              <a:rPr lang="en-US" smtClean="0"/>
              <a:t>8/20/2013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C80EB33-3661-4AE4-99A0-47B453046367}" type="slidenum">
              <a:rPr lang="en-US" smtClean="0"/>
              <a:t>‹#›</a:t>
            </a:fld>
            <a:endParaRPr lang="en-US"/>
          </a:p>
        </p:txBody>
      </p:sp>
    </p:spTree>
    <p:extLst>
      <p:ext uri="{BB962C8B-B14F-4D97-AF65-F5344CB8AC3E}">
        <p14:creationId xmlns:p14="http://schemas.microsoft.com/office/powerpoint/2010/main" val="3996323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ss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1380068"/>
            <a:ext cx="8574622" cy="1435321"/>
          </a:xfrm>
        </p:spPr>
        <p:txBody>
          <a:bodyPr>
            <a:noAutofit/>
          </a:bodyPr>
          <a:lstStyle/>
          <a:p>
            <a:pPr algn="l"/>
            <a:r>
              <a:rPr lang="en-US" sz="4000" dirty="0" smtClean="0"/>
              <a:t>Evaluation of a Multi-Site, Out-of-School-Time Program: Contextual, Individual, and Combined Influences on Outcomes</a:t>
            </a:r>
            <a:endParaRPr lang="en-US" sz="4000" dirty="0"/>
          </a:p>
        </p:txBody>
      </p:sp>
      <p:sp>
        <p:nvSpPr>
          <p:cNvPr id="3" name="Subtitle 2"/>
          <p:cNvSpPr>
            <a:spLocks noGrp="1"/>
          </p:cNvSpPr>
          <p:nvPr>
            <p:ph type="subTitle" idx="1"/>
          </p:nvPr>
        </p:nvSpPr>
        <p:spPr>
          <a:xfrm>
            <a:off x="5317958" y="2815389"/>
            <a:ext cx="5956464" cy="3922295"/>
          </a:xfrm>
        </p:spPr>
        <p:txBody>
          <a:bodyPr>
            <a:normAutofit fontScale="92500" lnSpcReduction="20000"/>
          </a:bodyPr>
          <a:lstStyle/>
          <a:p>
            <a:pPr algn="l"/>
            <a:r>
              <a:rPr lang="en-US" sz="2200" b="1" dirty="0" smtClean="0"/>
              <a:t>Amy </a:t>
            </a:r>
            <a:r>
              <a:rPr lang="en-US" sz="2200" b="1" dirty="0" err="1" smtClean="0"/>
              <a:t>Corron</a:t>
            </a:r>
            <a:r>
              <a:rPr lang="en-US" sz="2200" b="1" dirty="0" smtClean="0"/>
              <a:t>, United Way of Greater Houston</a:t>
            </a:r>
          </a:p>
          <a:p>
            <a:pPr algn="l"/>
            <a:r>
              <a:rPr lang="en-US" sz="2200" b="1" dirty="0" smtClean="0"/>
              <a:t>Roger Durand, University of Houston-Clear Lake*</a:t>
            </a:r>
          </a:p>
          <a:p>
            <a:pPr algn="l"/>
            <a:r>
              <a:rPr lang="en-US" sz="2200" b="1" dirty="0" smtClean="0"/>
              <a:t>Emily </a:t>
            </a:r>
            <a:r>
              <a:rPr lang="en-US" sz="2200" b="1" dirty="0" err="1" smtClean="0"/>
              <a:t>Gesing</a:t>
            </a:r>
            <a:r>
              <a:rPr lang="en-US" sz="2200" b="1" dirty="0" smtClean="0"/>
              <a:t>, United Way of Greater Houston</a:t>
            </a:r>
          </a:p>
          <a:p>
            <a:pPr algn="l"/>
            <a:r>
              <a:rPr lang="en-US" sz="2200" b="1" dirty="0" smtClean="0"/>
              <a:t>Julie Johnson, Communities in Schools of Greater Houston</a:t>
            </a:r>
          </a:p>
          <a:p>
            <a:pPr algn="l"/>
            <a:r>
              <a:rPr lang="en-US" sz="2200" b="1" dirty="0" smtClean="0"/>
              <a:t>Kevin </a:t>
            </a:r>
            <a:r>
              <a:rPr lang="en-US" sz="2200" b="1" dirty="0" err="1" smtClean="0"/>
              <a:t>Kebede</a:t>
            </a:r>
            <a:r>
              <a:rPr lang="en-US" sz="2200" b="1" dirty="0" smtClean="0"/>
              <a:t>, </a:t>
            </a:r>
            <a:r>
              <a:rPr lang="en-US" sz="2200" b="1" dirty="0" err="1" smtClean="0"/>
              <a:t>Alief</a:t>
            </a:r>
            <a:r>
              <a:rPr lang="en-US" sz="2200" b="1" dirty="0" smtClean="0"/>
              <a:t> YMCA</a:t>
            </a:r>
          </a:p>
          <a:p>
            <a:pPr algn="l"/>
            <a:r>
              <a:rPr lang="en-US" sz="2200" b="1" dirty="0" smtClean="0"/>
              <a:t>Jennifer Key, </a:t>
            </a:r>
            <a:r>
              <a:rPr lang="en-US" sz="2200" b="1" dirty="0" err="1" smtClean="0"/>
              <a:t>Alief</a:t>
            </a:r>
            <a:r>
              <a:rPr lang="en-US" sz="2200" b="1" dirty="0" smtClean="0"/>
              <a:t> Independent School District</a:t>
            </a:r>
          </a:p>
          <a:p>
            <a:pPr algn="l"/>
            <a:r>
              <a:rPr lang="en-US" sz="2200" b="1" dirty="0" smtClean="0"/>
              <a:t>Linda </a:t>
            </a:r>
            <a:r>
              <a:rPr lang="en-US" sz="2200" b="1" dirty="0" err="1" smtClean="0"/>
              <a:t>Lykos</a:t>
            </a:r>
            <a:r>
              <a:rPr lang="en-US" sz="2200" b="1" dirty="0" smtClean="0"/>
              <a:t>, YMCA of Greater Houston</a:t>
            </a:r>
          </a:p>
          <a:p>
            <a:pPr algn="l"/>
            <a:r>
              <a:rPr lang="en-US" sz="2200" b="1" dirty="0" smtClean="0"/>
              <a:t>Cheryl McCallum, Children’s Museum of Houston</a:t>
            </a:r>
          </a:p>
          <a:p>
            <a:pPr algn="l"/>
            <a:r>
              <a:rPr lang="en-US" sz="1700" b="1" dirty="0" smtClean="0"/>
              <a:t>	*presenter for the group</a:t>
            </a:r>
          </a:p>
          <a:p>
            <a:pPr algn="ctr"/>
            <a:endParaRPr lang="en-US" dirty="0"/>
          </a:p>
        </p:txBody>
      </p:sp>
    </p:spTree>
    <p:extLst>
      <p:ext uri="{BB962C8B-B14F-4D97-AF65-F5344CB8AC3E}">
        <p14:creationId xmlns:p14="http://schemas.microsoft.com/office/powerpoint/2010/main" val="515570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7901" y="240633"/>
            <a:ext cx="10018713" cy="1752599"/>
          </a:xfrm>
        </p:spPr>
        <p:txBody>
          <a:bodyPr>
            <a:normAutofit/>
          </a:bodyPr>
          <a:lstStyle/>
          <a:p>
            <a:r>
              <a:rPr lang="en-US" sz="4800" dirty="0" smtClean="0"/>
              <a:t>The Big “Take-</a:t>
            </a:r>
            <a:r>
              <a:rPr lang="en-US" sz="4800" dirty="0" err="1" smtClean="0"/>
              <a:t>Aways</a:t>
            </a:r>
            <a:r>
              <a:rPr lang="en-US" sz="4800" dirty="0" smtClean="0"/>
              <a:t>”: Back to Logic Models</a:t>
            </a:r>
            <a:endParaRPr lang="en-US" sz="4800" dirty="0"/>
          </a:p>
        </p:txBody>
      </p:sp>
      <p:sp>
        <p:nvSpPr>
          <p:cNvPr id="3" name="Content Placeholder 2"/>
          <p:cNvSpPr>
            <a:spLocks noGrp="1"/>
          </p:cNvSpPr>
          <p:nvPr>
            <p:ph idx="1"/>
          </p:nvPr>
        </p:nvSpPr>
        <p:spPr>
          <a:xfrm>
            <a:off x="1484310" y="2666999"/>
            <a:ext cx="10018713" cy="4191001"/>
          </a:xfrm>
        </p:spPr>
        <p:txBody>
          <a:bodyPr>
            <a:normAutofit lnSpcReduction="10000"/>
          </a:bodyPr>
          <a:lstStyle/>
          <a:p>
            <a:r>
              <a:rPr lang="en-US" sz="2800" dirty="0" smtClean="0"/>
              <a:t>None of the statistical models – contextual or hierarchical – provided much explanation of variations in school absences among out-of-school-time participants.</a:t>
            </a:r>
          </a:p>
          <a:p>
            <a:r>
              <a:rPr lang="en-US" sz="2800" dirty="0" smtClean="0"/>
              <a:t>Many logic models are always possible; perhaps the wrong one was chosen to explain variations in school absences.</a:t>
            </a:r>
          </a:p>
          <a:p>
            <a:r>
              <a:rPr lang="en-US" sz="2800" dirty="0" smtClean="0"/>
              <a:t>A logic model that incorporated close, peer group relationships might have been a better one.</a:t>
            </a:r>
          </a:p>
          <a:p>
            <a:r>
              <a:rPr lang="en-US" sz="2800" dirty="0" smtClean="0"/>
              <a:t>Such a logic model requires a different statistical strategy:  the use of </a:t>
            </a:r>
            <a:r>
              <a:rPr lang="en-US" sz="2800" smtClean="0"/>
              <a:t>dyadic </a:t>
            </a:r>
            <a:r>
              <a:rPr lang="en-US" sz="2800" smtClean="0"/>
              <a:t>data</a:t>
            </a:r>
            <a:endParaRPr lang="en-US" sz="2800" dirty="0" smtClean="0"/>
          </a:p>
          <a:p>
            <a:endParaRPr lang="en-US" dirty="0" smtClean="0"/>
          </a:p>
          <a:p>
            <a:endParaRPr lang="en-US" dirty="0"/>
          </a:p>
        </p:txBody>
      </p:sp>
    </p:spTree>
    <p:extLst>
      <p:ext uri="{BB962C8B-B14F-4D97-AF65-F5344CB8AC3E}">
        <p14:creationId xmlns:p14="http://schemas.microsoft.com/office/powerpoint/2010/main" val="3593026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Some Useful References</a:t>
            </a:r>
            <a:endParaRPr lang="en-US" sz="4800" dirty="0"/>
          </a:p>
        </p:txBody>
      </p:sp>
      <p:sp>
        <p:nvSpPr>
          <p:cNvPr id="3" name="Content Placeholder 2"/>
          <p:cNvSpPr>
            <a:spLocks noGrp="1"/>
          </p:cNvSpPr>
          <p:nvPr>
            <p:ph idx="1"/>
          </p:nvPr>
        </p:nvSpPr>
        <p:spPr/>
        <p:txBody>
          <a:bodyPr/>
          <a:lstStyle/>
          <a:p>
            <a:r>
              <a:rPr lang="en-US" dirty="0" err="1" smtClean="0"/>
              <a:t>Gelman</a:t>
            </a:r>
            <a:r>
              <a:rPr lang="en-US" dirty="0" smtClean="0"/>
              <a:t>, </a:t>
            </a:r>
            <a:r>
              <a:rPr lang="en-US" dirty="0" err="1" smtClean="0"/>
              <a:t>A.&amp;Hill</a:t>
            </a:r>
            <a:r>
              <a:rPr lang="en-US" dirty="0" smtClean="0"/>
              <a:t> J. (2006), </a:t>
            </a:r>
            <a:r>
              <a:rPr lang="en-US" i="1" dirty="0" smtClean="0"/>
              <a:t>Data analysis using regression and multilevel/hierarchical models.</a:t>
            </a:r>
            <a:r>
              <a:rPr lang="en-US" dirty="0" smtClean="0"/>
              <a:t> Cambridge Press, 2006. </a:t>
            </a:r>
          </a:p>
          <a:p>
            <a:r>
              <a:rPr lang="en-US" dirty="0" smtClean="0"/>
              <a:t>Luke, D.A. (2004), </a:t>
            </a:r>
            <a:r>
              <a:rPr lang="en-US" i="1" dirty="0" smtClean="0"/>
              <a:t>Multilevel modeling</a:t>
            </a:r>
            <a:r>
              <a:rPr lang="en-US" dirty="0" smtClean="0"/>
              <a:t>. Thousand Oaks, </a:t>
            </a:r>
            <a:r>
              <a:rPr lang="en-US" dirty="0" err="1" smtClean="0"/>
              <a:t>Ca</a:t>
            </a:r>
            <a:r>
              <a:rPr lang="en-US" dirty="0" smtClean="0"/>
              <a:t>: Sage.</a:t>
            </a:r>
          </a:p>
          <a:p>
            <a:r>
              <a:rPr lang="en-US" dirty="0" smtClean="0"/>
              <a:t>HLM (2013). Retrieved </a:t>
            </a:r>
            <a:r>
              <a:rPr lang="en-US" dirty="0"/>
              <a:t>from </a:t>
            </a:r>
            <a:r>
              <a:rPr lang="en-US" dirty="0">
                <a:hlinkClick r:id="rId2"/>
              </a:rPr>
              <a:t>http://www.ssicentral.com/hlm/examples.html</a:t>
            </a:r>
            <a:endParaRPr lang="en-US" dirty="0"/>
          </a:p>
        </p:txBody>
      </p:sp>
    </p:spTree>
    <p:extLst>
      <p:ext uri="{BB962C8B-B14F-4D97-AF65-F5344CB8AC3E}">
        <p14:creationId xmlns:p14="http://schemas.microsoft.com/office/powerpoint/2010/main" val="26481430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108286"/>
            <a:ext cx="10018713" cy="1359568"/>
          </a:xfrm>
        </p:spPr>
        <p:txBody>
          <a:bodyPr/>
          <a:lstStyle/>
          <a:p>
            <a:r>
              <a:rPr lang="en-US" sz="4800" dirty="0" smtClean="0"/>
              <a:t>Abstract</a:t>
            </a:r>
            <a:endParaRPr lang="en-US" sz="4800" dirty="0"/>
          </a:p>
        </p:txBody>
      </p:sp>
      <p:sp>
        <p:nvSpPr>
          <p:cNvPr id="3" name="Content Placeholder 2"/>
          <p:cNvSpPr>
            <a:spLocks noGrp="1"/>
          </p:cNvSpPr>
          <p:nvPr>
            <p:ph idx="1"/>
          </p:nvPr>
        </p:nvSpPr>
        <p:spPr>
          <a:xfrm>
            <a:off x="1881352" y="1467854"/>
            <a:ext cx="10018713" cy="5514473"/>
          </a:xfrm>
        </p:spPr>
        <p:txBody>
          <a:bodyPr>
            <a:normAutofit/>
          </a:bodyPr>
          <a:lstStyle/>
          <a:p>
            <a:pPr marL="0" indent="0">
              <a:buNone/>
            </a:pPr>
            <a:r>
              <a:rPr lang="en-US" dirty="0"/>
              <a:t>In this paper the results of an evaluation of a multi-site, out-of-school-time program </a:t>
            </a:r>
            <a:r>
              <a:rPr lang="en-US" dirty="0" smtClean="0"/>
              <a:t>are presented</a:t>
            </a:r>
            <a:r>
              <a:rPr lang="en-US" dirty="0"/>
              <a:t>. A particular focus will be on evaluation findings concerning the separate and combined impacts of site (or contextual) characteristics and individual participant differences in determining program outcomes. In the aftermath of Hurricanes Katrina and Rita, an out-of-school-time, collaborative program, known as "Houston's Kids," was implemented with the intention of addressing the needs of displaced and other at-risk youth in a single community. An outcomes evaluation was conducted to assess the program's effects on developmental assets as well as on academic achievement among the approximately </a:t>
            </a:r>
            <a:r>
              <a:rPr lang="en-US" dirty="0" smtClean="0"/>
              <a:t>375 </a:t>
            </a:r>
            <a:r>
              <a:rPr lang="en-US" dirty="0"/>
              <a:t>individual kindergarten through intermediate school participants. True panels of data that tracked changes in the same individual participants over a school year were employed as were data on a sample of control or “comparison” subjects. Hierarchical and multiplicative statistical models were used to analyze the data. </a:t>
            </a:r>
          </a:p>
          <a:p>
            <a:endParaRPr lang="en-US" dirty="0"/>
          </a:p>
        </p:txBody>
      </p:sp>
    </p:spTree>
    <p:extLst>
      <p:ext uri="{BB962C8B-B14F-4D97-AF65-F5344CB8AC3E}">
        <p14:creationId xmlns:p14="http://schemas.microsoft.com/office/powerpoint/2010/main" val="7052907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96253"/>
            <a:ext cx="10018713" cy="1752599"/>
          </a:xfrm>
        </p:spPr>
        <p:txBody>
          <a:bodyPr>
            <a:normAutofit/>
          </a:bodyPr>
          <a:lstStyle/>
          <a:p>
            <a:r>
              <a:rPr lang="en-US" sz="4800" dirty="0" smtClean="0"/>
              <a:t>About Houston’s Kids</a:t>
            </a:r>
            <a:endParaRPr lang="en-US" sz="4800" dirty="0"/>
          </a:p>
        </p:txBody>
      </p:sp>
      <p:sp>
        <p:nvSpPr>
          <p:cNvPr id="3" name="Content Placeholder 2"/>
          <p:cNvSpPr>
            <a:spLocks noGrp="1"/>
          </p:cNvSpPr>
          <p:nvPr>
            <p:ph idx="1"/>
          </p:nvPr>
        </p:nvSpPr>
        <p:spPr>
          <a:xfrm>
            <a:off x="1484310" y="2141621"/>
            <a:ext cx="10018713" cy="3649579"/>
          </a:xfrm>
        </p:spPr>
        <p:txBody>
          <a:bodyPr>
            <a:noAutofit/>
          </a:bodyPr>
          <a:lstStyle/>
          <a:p>
            <a:r>
              <a:rPr lang="en-US" dirty="0" smtClean="0"/>
              <a:t>In </a:t>
            </a:r>
            <a:r>
              <a:rPr lang="en-US" dirty="0"/>
              <a:t>the aftermath of Hurricanes Katrina and Rita, an out-of-school-time, collaborative program, known as "Houston's Kids," was implemented with the intention of addressing the needs of displaced and other at-risk youth in a single </a:t>
            </a:r>
            <a:r>
              <a:rPr lang="en-US" dirty="0" smtClean="0"/>
              <a:t>school district in the greater  Houston area.</a:t>
            </a:r>
          </a:p>
          <a:p>
            <a:r>
              <a:rPr lang="en-US" dirty="0" smtClean="0"/>
              <a:t>Collaborating partners: The United Way of Greater Houston; the greater Houston YMCA; the </a:t>
            </a:r>
            <a:r>
              <a:rPr lang="en-US" dirty="0" err="1" smtClean="0"/>
              <a:t>Alief</a:t>
            </a:r>
            <a:r>
              <a:rPr lang="en-US" dirty="0" smtClean="0"/>
              <a:t> Independent School District; Communities in Schools of Houston; The Children’s Museum of Houston; and the </a:t>
            </a:r>
            <a:r>
              <a:rPr lang="en-US" dirty="0" err="1" smtClean="0"/>
              <a:t>Alief</a:t>
            </a:r>
            <a:r>
              <a:rPr lang="en-US" dirty="0" smtClean="0"/>
              <a:t> YMCA. </a:t>
            </a:r>
          </a:p>
          <a:p>
            <a:r>
              <a:rPr lang="en-US" dirty="0" smtClean="0"/>
              <a:t>Systematic evaluations have demonstrated the program’s successes in promoting academic achievement; in enhancing positive relationships with adults and peers; and in assisting participants’ families in meeting needs. </a:t>
            </a:r>
            <a:endParaRPr lang="en-US" dirty="0"/>
          </a:p>
        </p:txBody>
      </p:sp>
    </p:spTree>
    <p:extLst>
      <p:ext uri="{BB962C8B-B14F-4D97-AF65-F5344CB8AC3E}">
        <p14:creationId xmlns:p14="http://schemas.microsoft.com/office/powerpoint/2010/main" val="3762687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In this presentation…..</a:t>
            </a:r>
            <a:endParaRPr lang="en-US" sz="4800" dirty="0"/>
          </a:p>
        </p:txBody>
      </p:sp>
      <p:sp>
        <p:nvSpPr>
          <p:cNvPr id="3" name="Content Placeholder 2"/>
          <p:cNvSpPr>
            <a:spLocks noGrp="1"/>
          </p:cNvSpPr>
          <p:nvPr>
            <p:ph idx="1"/>
          </p:nvPr>
        </p:nvSpPr>
        <p:spPr/>
        <p:txBody>
          <a:bodyPr>
            <a:noAutofit/>
          </a:bodyPr>
          <a:lstStyle/>
          <a:p>
            <a:pPr marL="0" indent="0">
              <a:buNone/>
            </a:pPr>
            <a:r>
              <a:rPr lang="en-US" sz="3600" dirty="0" smtClean="0"/>
              <a:t>The focus is on evaluation findings concerning the separate and combined effects of program site (or contextual) characteristics and individual participant  differences in determining program outcomes – most notably the outcome of school attendance. </a:t>
            </a:r>
            <a:endParaRPr lang="en-US" sz="3600" dirty="0"/>
          </a:p>
        </p:txBody>
      </p:sp>
    </p:spTree>
    <p:extLst>
      <p:ext uri="{BB962C8B-B14F-4D97-AF65-F5344CB8AC3E}">
        <p14:creationId xmlns:p14="http://schemas.microsoft.com/office/powerpoint/2010/main" val="238156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Some Background…..</a:t>
            </a:r>
            <a:endParaRPr lang="en-US" sz="4800" dirty="0"/>
          </a:p>
        </p:txBody>
      </p:sp>
      <p:sp>
        <p:nvSpPr>
          <p:cNvPr id="3" name="Content Placeholder 2"/>
          <p:cNvSpPr>
            <a:spLocks noGrp="1"/>
          </p:cNvSpPr>
          <p:nvPr>
            <p:ph idx="1"/>
          </p:nvPr>
        </p:nvSpPr>
        <p:spPr>
          <a:xfrm>
            <a:off x="1484310" y="3015915"/>
            <a:ext cx="10018713" cy="3124201"/>
          </a:xfrm>
        </p:spPr>
        <p:txBody>
          <a:bodyPr>
            <a:normAutofit fontScale="92500" lnSpcReduction="20000"/>
          </a:bodyPr>
          <a:lstStyle/>
          <a:p>
            <a:r>
              <a:rPr lang="en-US" sz="2800" dirty="0" smtClean="0"/>
              <a:t>In a previous evaluation Houston’s Kids participants were found to have far fewer days absent from school than their control group counterparts at each of the program’s four sites. (In total the participants averaged about 525 fewer school days absent compared to control subjects.)</a:t>
            </a:r>
          </a:p>
          <a:p>
            <a:r>
              <a:rPr lang="en-US" sz="2800" dirty="0" smtClean="0"/>
              <a:t>But school days absent ranged considerably among participants across the four sites. </a:t>
            </a:r>
          </a:p>
          <a:p>
            <a:r>
              <a:rPr lang="en-US" sz="2800" dirty="0" smtClean="0"/>
              <a:t>What produced the attendance differences from program site to site?</a:t>
            </a:r>
          </a:p>
          <a:p>
            <a:pPr marL="0" indent="0">
              <a:buNone/>
            </a:pPr>
            <a:endParaRPr lang="en-US" sz="2800" dirty="0" smtClean="0"/>
          </a:p>
          <a:p>
            <a:endParaRPr lang="en-US" dirty="0"/>
          </a:p>
        </p:txBody>
      </p:sp>
    </p:spTree>
    <p:extLst>
      <p:ext uri="{BB962C8B-B14F-4D97-AF65-F5344CB8AC3E}">
        <p14:creationId xmlns:p14="http://schemas.microsoft.com/office/powerpoint/2010/main" val="500993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Evaluation Data</a:t>
            </a:r>
            <a:endParaRPr lang="en-US" sz="4800" dirty="0"/>
          </a:p>
        </p:txBody>
      </p:sp>
      <p:sp>
        <p:nvSpPr>
          <p:cNvPr id="3" name="Content Placeholder 2"/>
          <p:cNvSpPr>
            <a:spLocks noGrp="1"/>
          </p:cNvSpPr>
          <p:nvPr>
            <p:ph idx="1"/>
          </p:nvPr>
        </p:nvSpPr>
        <p:spPr/>
        <p:txBody>
          <a:bodyPr>
            <a:noAutofit/>
          </a:bodyPr>
          <a:lstStyle/>
          <a:p>
            <a:r>
              <a:rPr lang="en-US" sz="2800" dirty="0" smtClean="0"/>
              <a:t>Both a process and outcomes evaluation were conducted.</a:t>
            </a:r>
          </a:p>
          <a:p>
            <a:r>
              <a:rPr lang="en-US" sz="2800" dirty="0" smtClean="0"/>
              <a:t>The outcomes evaluation was conducted among approximately 375 individual kindergarten through intermediate school participants and their parents.</a:t>
            </a:r>
          </a:p>
          <a:p>
            <a:r>
              <a:rPr lang="en-US" sz="2800" dirty="0" smtClean="0"/>
              <a:t>True panels of data that tracked changes in the same individual participants over a school year were employed.</a:t>
            </a:r>
          </a:p>
          <a:p>
            <a:r>
              <a:rPr lang="en-US" sz="2800" dirty="0" smtClean="0"/>
              <a:t>Data were also gathered on control or comparison subjects from the same sites and school grades. </a:t>
            </a:r>
            <a:endParaRPr lang="en-US" sz="2800" dirty="0"/>
          </a:p>
        </p:txBody>
      </p:sp>
    </p:spTree>
    <p:extLst>
      <p:ext uri="{BB962C8B-B14F-4D97-AF65-F5344CB8AC3E}">
        <p14:creationId xmlns:p14="http://schemas.microsoft.com/office/powerpoint/2010/main" val="2669779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385011"/>
            <a:ext cx="10018713" cy="1752599"/>
          </a:xfrm>
        </p:spPr>
        <p:txBody>
          <a:bodyPr>
            <a:normAutofit/>
          </a:bodyPr>
          <a:lstStyle/>
          <a:p>
            <a:r>
              <a:rPr lang="en-US" sz="4800" dirty="0" smtClean="0"/>
              <a:t>Statistical Modeling Methods</a:t>
            </a:r>
            <a:endParaRPr lang="en-US" sz="4800" dirty="0"/>
          </a:p>
        </p:txBody>
      </p:sp>
      <p:sp>
        <p:nvSpPr>
          <p:cNvPr id="3" name="Content Placeholder 2"/>
          <p:cNvSpPr>
            <a:spLocks noGrp="1"/>
          </p:cNvSpPr>
          <p:nvPr>
            <p:ph idx="1"/>
          </p:nvPr>
        </p:nvSpPr>
        <p:spPr/>
        <p:txBody>
          <a:bodyPr>
            <a:noAutofit/>
          </a:bodyPr>
          <a:lstStyle/>
          <a:p>
            <a:r>
              <a:rPr lang="en-US" sz="2800" dirty="0" smtClean="0"/>
              <a:t>In order to get at the separate and combined effects of individuals’ characteristics and the program sites, two modeling approaches were used:</a:t>
            </a:r>
          </a:p>
          <a:p>
            <a:pPr marL="0" indent="0">
              <a:buNone/>
            </a:pPr>
            <a:r>
              <a:rPr lang="en-US" sz="2800" dirty="0" smtClean="0"/>
              <a:t>	1) Contextual analysis modeling in which least-squares 	estimation procedures were employed to investigate separate 	and combined impacts.</a:t>
            </a:r>
          </a:p>
          <a:p>
            <a:pPr marL="0" indent="0">
              <a:buNone/>
            </a:pPr>
            <a:r>
              <a:rPr lang="en-US" sz="2800" dirty="0" smtClean="0"/>
              <a:t>	2) Hierarchical procedures in which models were estimated 	separately for each site and the resulting parameters (constants 	and coefficients) compared. </a:t>
            </a:r>
            <a:endParaRPr lang="en-US" sz="2800" dirty="0"/>
          </a:p>
        </p:txBody>
      </p:sp>
    </p:spTree>
    <p:extLst>
      <p:ext uri="{BB962C8B-B14F-4D97-AF65-F5344CB8AC3E}">
        <p14:creationId xmlns:p14="http://schemas.microsoft.com/office/powerpoint/2010/main" val="19664155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208548"/>
            <a:ext cx="10018713" cy="1752599"/>
          </a:xfrm>
        </p:spPr>
        <p:txBody>
          <a:bodyPr>
            <a:normAutofit/>
          </a:bodyPr>
          <a:lstStyle/>
          <a:p>
            <a:r>
              <a:rPr lang="en-US" sz="4800" dirty="0" smtClean="0"/>
              <a:t>Principal Findings: Contextual Modeling</a:t>
            </a:r>
            <a:endParaRPr lang="en-US" sz="4800" dirty="0"/>
          </a:p>
        </p:txBody>
      </p:sp>
      <p:sp>
        <p:nvSpPr>
          <p:cNvPr id="3" name="Content Placeholder 2"/>
          <p:cNvSpPr>
            <a:spLocks noGrp="1"/>
          </p:cNvSpPr>
          <p:nvPr>
            <p:ph idx="1"/>
          </p:nvPr>
        </p:nvSpPr>
        <p:spPr>
          <a:xfrm>
            <a:off x="1484310" y="1961148"/>
            <a:ext cx="10018713" cy="4800600"/>
          </a:xfrm>
        </p:spPr>
        <p:txBody>
          <a:bodyPr>
            <a:normAutofit fontScale="40000" lnSpcReduction="20000"/>
          </a:bodyPr>
          <a:lstStyle/>
          <a:p>
            <a:r>
              <a:rPr lang="en-US" sz="7000" dirty="0" smtClean="0"/>
              <a:t>It was only possible to account for about eight percent (8%) of the total variance with models that incorporated both individual and site characteristics. (These and other data are available upon request.)</a:t>
            </a:r>
          </a:p>
          <a:p>
            <a:r>
              <a:rPr lang="en-US" sz="7000" dirty="0" smtClean="0"/>
              <a:t>The level of individuals’ participation in the program was found to have the greatest predictive power on absences. </a:t>
            </a:r>
          </a:p>
          <a:p>
            <a:r>
              <a:rPr lang="en-US" sz="7000" dirty="0" smtClean="0"/>
              <a:t>The program site was found to have almost no influence on school absences.</a:t>
            </a:r>
          </a:p>
          <a:p>
            <a:r>
              <a:rPr lang="en-US" sz="7000" dirty="0" smtClean="0"/>
              <a:t>No evidence was found of any interactions between site and individual characteristics (e.g., being female and participating at a middle school site). </a:t>
            </a:r>
          </a:p>
          <a:p>
            <a:endParaRPr lang="en-US" dirty="0"/>
          </a:p>
        </p:txBody>
      </p:sp>
    </p:spTree>
    <p:extLst>
      <p:ext uri="{BB962C8B-B14F-4D97-AF65-F5344CB8AC3E}">
        <p14:creationId xmlns:p14="http://schemas.microsoft.com/office/powerpoint/2010/main" val="16507334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Principal Findings: Hierarchical Modeling </a:t>
            </a:r>
            <a:endParaRPr lang="en-US" sz="4800" dirty="0"/>
          </a:p>
        </p:txBody>
      </p:sp>
      <p:sp>
        <p:nvSpPr>
          <p:cNvPr id="3" name="Content Placeholder 2"/>
          <p:cNvSpPr>
            <a:spLocks noGrp="1"/>
          </p:cNvSpPr>
          <p:nvPr>
            <p:ph idx="1"/>
          </p:nvPr>
        </p:nvSpPr>
        <p:spPr>
          <a:xfrm>
            <a:off x="1484310" y="2273969"/>
            <a:ext cx="10018713" cy="5017168"/>
          </a:xfrm>
        </p:spPr>
        <p:txBody>
          <a:bodyPr>
            <a:normAutofit fontScale="70000" lnSpcReduction="20000"/>
          </a:bodyPr>
          <a:lstStyle/>
          <a:p>
            <a:pPr marL="0" indent="0">
              <a:buNone/>
            </a:pPr>
            <a:endParaRPr lang="en-US" dirty="0" smtClean="0"/>
          </a:p>
          <a:p>
            <a:endParaRPr lang="en-US" dirty="0"/>
          </a:p>
          <a:p>
            <a:r>
              <a:rPr lang="en-US" sz="4000" dirty="0" smtClean="0"/>
              <a:t>When the four sites were examined separately, participation in the out-of-school time program was found to be the most important predictor of school absences (the higher the participation, the fewer the absences) at all sites. </a:t>
            </a:r>
          </a:p>
          <a:p>
            <a:r>
              <a:rPr lang="en-US" sz="4000" dirty="0" smtClean="0"/>
              <a:t>Model coefficients varied considerably from site to site. (e.g., at one site an Hispanic background was found to result in fewer absences while at a second it had a slight negative one.)</a:t>
            </a:r>
          </a:p>
          <a:p>
            <a:r>
              <a:rPr lang="en-US" sz="4000" dirty="0" smtClean="0"/>
              <a:t>Individual characteristics (e.g., gender, ethnic status, poverty status, etc.) were found to be more explanatory predictors at some sites than others. But in no case were they found to account for more than 15% of the total variance. </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5299295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TC103457496[[fn=Parallax]]</Template>
  <TotalTime>123</TotalTime>
  <Words>930</Words>
  <Application>Microsoft Office PowerPoint</Application>
  <PresentationFormat>Widescreen</PresentationFormat>
  <Paragraphs>53</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Corbel</vt:lpstr>
      <vt:lpstr>Parallax</vt:lpstr>
      <vt:lpstr>Evaluation of a Multi-Site, Out-of-School-Time Program: Contextual, Individual, and Combined Influences on Outcomes</vt:lpstr>
      <vt:lpstr>Abstract</vt:lpstr>
      <vt:lpstr>About Houston’s Kids</vt:lpstr>
      <vt:lpstr>In this presentation…..</vt:lpstr>
      <vt:lpstr>Some Background…..</vt:lpstr>
      <vt:lpstr>Evaluation Data</vt:lpstr>
      <vt:lpstr>Statistical Modeling Methods</vt:lpstr>
      <vt:lpstr>Principal Findings: Contextual Modeling</vt:lpstr>
      <vt:lpstr>Principal Findings: Hierarchical Modeling </vt:lpstr>
      <vt:lpstr>The Big “Take-Aways”: Back to Logic Models</vt:lpstr>
      <vt:lpstr>Some Useful 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a Multi-Site, Out-of-School-Time Program: Contextual, Individual, and Combined Influences on Outcomes</dc:title>
  <dc:creator>Roger</dc:creator>
  <cp:lastModifiedBy>Roger</cp:lastModifiedBy>
  <cp:revision>15</cp:revision>
  <dcterms:created xsi:type="dcterms:W3CDTF">2013-08-13T20:30:41Z</dcterms:created>
  <dcterms:modified xsi:type="dcterms:W3CDTF">2013-08-20T22:29:07Z</dcterms:modified>
</cp:coreProperties>
</file>