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48" r:id="rId4"/>
    <p:sldMasterId id="2147483687" r:id="rId5"/>
    <p:sldMasterId id="2147483669" r:id="rId6"/>
    <p:sldMasterId id="2147483704" r:id="rId7"/>
  </p:sldMasterIdLst>
  <p:notesMasterIdLst>
    <p:notesMasterId r:id="rId20"/>
  </p:notesMasterIdLst>
  <p:handoutMasterIdLst>
    <p:handoutMasterId r:id="rId21"/>
  </p:handoutMasterIdLst>
  <p:sldIdLst>
    <p:sldId id="271" r:id="rId8"/>
    <p:sldId id="280" r:id="rId9"/>
    <p:sldId id="257" r:id="rId10"/>
    <p:sldId id="284" r:id="rId11"/>
    <p:sldId id="272" r:id="rId12"/>
    <p:sldId id="279" r:id="rId13"/>
    <p:sldId id="278" r:id="rId14"/>
    <p:sldId id="277" r:id="rId15"/>
    <p:sldId id="276" r:id="rId16"/>
    <p:sldId id="275" r:id="rId17"/>
    <p:sldId id="274" r:id="rId18"/>
    <p:sldId id="282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1">
          <p15:clr>
            <a:srgbClr val="A4A3A4"/>
          </p15:clr>
        </p15:guide>
        <p15:guide id="2" pos="4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9BC"/>
    <a:srgbClr val="1D649D"/>
    <a:srgbClr val="3172A9"/>
    <a:srgbClr val="1B3E69"/>
    <a:srgbClr val="3FAE4E"/>
    <a:srgbClr val="46C056"/>
    <a:srgbClr val="3DA449"/>
    <a:srgbClr val="2BB944"/>
    <a:srgbClr val="239336"/>
    <a:srgbClr val="228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760" autoAdjust="0"/>
  </p:normalViewPr>
  <p:slideViewPr>
    <p:cSldViewPr snapToGrid="0" snapToObjects="1" showGuides="1">
      <p:cViewPr varScale="1">
        <p:scale>
          <a:sx n="61" d="100"/>
          <a:sy n="61" d="100"/>
        </p:scale>
        <p:origin x="918" y="60"/>
      </p:cViewPr>
      <p:guideLst>
        <p:guide orient="horz" pos="4171"/>
        <p:guide pos="4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94F82D-A9E3-C04A-B143-8E95E82637C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10EDE-C285-D145-BFF9-6CF7C15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DD43F9-A6BB-5F43-810B-CC7937A97585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8CBB48-5F84-BA42-AD94-F4E9A731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88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Session: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n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Fri, Nov 02, 2018 (02:15 PM - 03:15 PM) 3 presenters</a:t>
            </a:r>
            <a:r>
              <a:rPr lang="nn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about 15 minutes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 1 (2016/17) and Year 2 (2017/18)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 specific Full Option Science System/Science and Technology for Children (FOSS/STC)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1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barriers:</a:t>
            </a:r>
          </a:p>
          <a:p>
            <a:r>
              <a:rPr lang="en-US" dirty="0"/>
              <a:t>Lack of teacher candidates</a:t>
            </a:r>
          </a:p>
          <a:p>
            <a:r>
              <a:rPr lang="en-US" dirty="0"/>
              <a:t>Minimal</a:t>
            </a:r>
            <a:r>
              <a:rPr lang="en-US" baseline="0" dirty="0"/>
              <a:t> connectivity of K-12 with Higher Ed</a:t>
            </a:r>
          </a:p>
          <a:p>
            <a:r>
              <a:rPr lang="en-US" baseline="0" dirty="0"/>
              <a:t>Time constraints for Professional Development</a:t>
            </a:r>
          </a:p>
          <a:p>
            <a:r>
              <a:rPr lang="en-US" baseline="0" dirty="0"/>
              <a:t>Teacher content knowledge is often limited</a:t>
            </a:r>
          </a:p>
          <a:p>
            <a:r>
              <a:rPr lang="en-US" baseline="0" dirty="0"/>
              <a:t>NGSS are complex</a:t>
            </a:r>
          </a:p>
          <a:p>
            <a:r>
              <a:rPr lang="en-US" baseline="0" dirty="0"/>
              <a:t>Politicized education system in NM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programmatic lessons:</a:t>
            </a:r>
          </a:p>
          <a:p>
            <a:r>
              <a:rPr lang="en-US" dirty="0"/>
              <a:t>Communication…</a:t>
            </a:r>
          </a:p>
          <a:p>
            <a:r>
              <a:rPr lang="en-US" dirty="0"/>
              <a:t>Leveraging</a:t>
            </a:r>
            <a:r>
              <a:rPr lang="en-US" baseline="0" dirty="0"/>
              <a:t> infrastructure and money to serve multiple districts also demands customer service, a functional, complex database, and advanced warehouse systems</a:t>
            </a:r>
          </a:p>
          <a:p>
            <a:r>
              <a:rPr lang="en-US" baseline="0" dirty="0"/>
              <a:t>Attempting to mitigate systemic issues like turnover, implementation, and time constraints are critical, but only as successful as your partner engages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BB48-5F84-BA42-AD94-F4E9A7314B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3391" cy="274911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0" y="1160085"/>
            <a:ext cx="9144000" cy="2737064"/>
            <a:chOff x="0" y="1160085"/>
            <a:chExt cx="9144000" cy="2737064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0" y="1160085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0" y="3897149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fullbackgrd_trs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255" y="3977482"/>
            <a:ext cx="7687545" cy="129301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 Unicode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255" y="5384799"/>
            <a:ext cx="5606532" cy="9779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291" y="5383049"/>
            <a:ext cx="1989509" cy="365125"/>
          </a:xfrm>
        </p:spPr>
        <p:txBody>
          <a:bodyPr anchor="t" anchorCtr="0"/>
          <a:lstStyle>
            <a:lvl1pPr>
              <a:defRPr sz="1600">
                <a:solidFill>
                  <a:srgbClr val="FFFFFE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Westat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8" y="530029"/>
            <a:ext cx="1402546" cy="4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D64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1311-45E3-3847-826A-F842007000E0}" type="datetime1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288" y="6356350"/>
            <a:ext cx="422751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9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345363" cy="885765"/>
          </a:xfrm>
        </p:spPr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0"/>
            <a:ext cx="7345363" cy="5244831"/>
          </a:xfrm>
        </p:spPr>
        <p:txBody>
          <a:bodyPr/>
          <a:lstStyle>
            <a:lvl1pPr>
              <a:buClr>
                <a:srgbClr val="3172A9"/>
              </a:buClr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Layout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llbackgrd_trsp.png"/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32D59"/>
              </a:gs>
              <a:gs pos="100000">
                <a:srgbClr val="235F8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6A99FA-FF17-6E4B-8B75-D40E5D32975D}" type="datetime1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5000" y="6356350"/>
            <a:ext cx="53848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96545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>
            <a:lvl1pPr>
              <a:buClr>
                <a:srgbClr val="4589BC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4589BC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4589BC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13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32D59"/>
              </a:gs>
              <a:gs pos="100000">
                <a:srgbClr val="235F8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buClr>
                <a:srgbClr val="4589BC"/>
              </a:buClr>
              <a:defRPr sz="2800"/>
            </a:lvl1pPr>
            <a:lvl2pPr>
              <a:buClr>
                <a:schemeClr val="bg1"/>
              </a:buClr>
              <a:defRPr sz="2400"/>
            </a:lvl2pPr>
            <a:lvl3pPr>
              <a:buClr>
                <a:srgbClr val="4589BC"/>
              </a:buClr>
              <a:defRPr sz="2000"/>
            </a:lvl3pPr>
            <a:lvl4pPr>
              <a:buClr>
                <a:schemeClr val="bg1"/>
              </a:buClr>
              <a:defRPr sz="1800"/>
            </a:lvl4pPr>
            <a:lvl5pPr>
              <a:buClr>
                <a:srgbClr val="4589B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0200"/>
            <a:ext cx="4038600" cy="4525963"/>
          </a:xfrm>
        </p:spPr>
        <p:txBody>
          <a:bodyPr/>
          <a:lstStyle>
            <a:lvl1pPr>
              <a:buClr>
                <a:srgbClr val="4589BC"/>
              </a:buClr>
              <a:defRPr sz="2800"/>
            </a:lvl1pPr>
            <a:lvl2pPr>
              <a:buClr>
                <a:schemeClr val="bg1"/>
              </a:buClr>
              <a:defRPr sz="2400"/>
            </a:lvl2pPr>
            <a:lvl3pPr>
              <a:buClr>
                <a:srgbClr val="4589BC"/>
              </a:buClr>
              <a:defRPr sz="2000"/>
            </a:lvl3pPr>
            <a:lvl4pPr>
              <a:buClr>
                <a:schemeClr val="bg1"/>
              </a:buClr>
              <a:defRPr sz="1800"/>
            </a:lvl4pPr>
            <a:lvl5pPr>
              <a:buClr>
                <a:srgbClr val="4589B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CFC-8F43-B34D-B3A5-4FFA2789EEA4}" type="datetime1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2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32D59"/>
              </a:gs>
              <a:gs pos="100000">
                <a:srgbClr val="235F8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86200" cy="3951288"/>
          </a:xfrm>
        </p:spPr>
        <p:txBody>
          <a:bodyPr/>
          <a:lstStyle>
            <a:lvl1pPr>
              <a:buClr>
                <a:srgbClr val="4589BC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rgbClr val="4589BC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rgbClr val="4589BC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5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525" y="2174875"/>
            <a:ext cx="4041775" cy="3951288"/>
          </a:xfrm>
        </p:spPr>
        <p:txBody>
          <a:bodyPr/>
          <a:lstStyle>
            <a:lvl1pPr>
              <a:buClr>
                <a:srgbClr val="4589BC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rgbClr val="4589BC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rgbClr val="4589BC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3590-6811-D44F-A232-C0EF97024A24}" type="datetime1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32D59"/>
              </a:gs>
              <a:gs pos="100000">
                <a:srgbClr val="235F8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407-AC49-FA40-8F41-01F2CEA82210}" type="datetime1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F361-F31B-BE4E-9F6D-21450C9B3A17}" type="datetime1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0936" y="6356350"/>
            <a:ext cx="53467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6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1311-45E3-3847-826A-F842007000E0}" type="datetime1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288" y="6356350"/>
            <a:ext cx="422751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1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32D59"/>
              </a:gs>
              <a:gs pos="100000">
                <a:srgbClr val="235F8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345363" cy="8857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0"/>
            <a:ext cx="7345363" cy="5244831"/>
          </a:xfrm>
        </p:spPr>
        <p:txBody>
          <a:bodyPr/>
          <a:lstStyle>
            <a:lvl1pPr>
              <a:buClr>
                <a:srgbClr val="4589BC"/>
              </a:buClr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80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rgbClr val="3172A9"/>
              </a:buClr>
              <a:defRPr/>
            </a:lvl1pPr>
            <a:lvl2pPr>
              <a:buClr>
                <a:srgbClr val="3172A9"/>
              </a:buClr>
              <a:defRPr/>
            </a:lvl2pPr>
            <a:lvl3pPr>
              <a:buClr>
                <a:srgbClr val="3172A9"/>
              </a:buClr>
              <a:defRPr/>
            </a:lvl3pPr>
            <a:lvl4pPr>
              <a:buClr>
                <a:srgbClr val="3172A9"/>
              </a:buClr>
              <a:defRPr/>
            </a:lvl4pPr>
            <a:lvl5pPr>
              <a:buClr>
                <a:srgbClr val="3172A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2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year Title Slide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3391" cy="274911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1160085"/>
            <a:ext cx="9144000" cy="2737064"/>
            <a:chOff x="0" y="1160085"/>
            <a:chExt cx="9144000" cy="273706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0" y="1160085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0" y="3897149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fullbackgrd_trs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1" y="467113"/>
            <a:ext cx="1771648" cy="52233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26255" y="3977482"/>
            <a:ext cx="7687545" cy="129301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 Unicode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26255" y="5384799"/>
            <a:ext cx="5606532" cy="9779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291" y="5383049"/>
            <a:ext cx="1989509" cy="365125"/>
          </a:xfrm>
        </p:spPr>
        <p:txBody>
          <a:bodyPr anchor="t" anchorCtr="0"/>
          <a:lstStyle>
            <a:lvl1pPr>
              <a:defRPr sz="1600">
                <a:solidFill>
                  <a:srgbClr val="FFFFFE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20" name="Picture 19" descr="Westat_logo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8" y="530029"/>
            <a:ext cx="1402546" cy="4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44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82700"/>
            <a:ext cx="4038600" cy="4525963"/>
          </a:xfrm>
        </p:spPr>
        <p:txBody>
          <a:bodyPr/>
          <a:lstStyle>
            <a:lvl1pPr>
              <a:buClr>
                <a:srgbClr val="3172A9"/>
              </a:buClr>
              <a:defRPr sz="2800"/>
            </a:lvl1pPr>
            <a:lvl2pPr>
              <a:buClr>
                <a:srgbClr val="3172A9"/>
              </a:buClr>
              <a:defRPr sz="2400"/>
            </a:lvl2pPr>
            <a:lvl3pPr>
              <a:buClr>
                <a:srgbClr val="3172A9"/>
              </a:buClr>
              <a:defRPr sz="2000"/>
            </a:lvl3pPr>
            <a:lvl4pPr>
              <a:buClr>
                <a:srgbClr val="3172A9"/>
              </a:buClr>
              <a:defRPr sz="1800"/>
            </a:lvl4pPr>
            <a:lvl5pPr>
              <a:buClr>
                <a:srgbClr val="3172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282700"/>
            <a:ext cx="4038600" cy="4525963"/>
          </a:xfrm>
        </p:spPr>
        <p:txBody>
          <a:bodyPr/>
          <a:lstStyle>
            <a:lvl1pPr>
              <a:buClr>
                <a:srgbClr val="3172A9"/>
              </a:buClr>
              <a:defRPr sz="2800"/>
            </a:lvl1pPr>
            <a:lvl2pPr>
              <a:buClr>
                <a:srgbClr val="3172A9"/>
              </a:buClr>
              <a:defRPr sz="2400"/>
            </a:lvl2pPr>
            <a:lvl3pPr>
              <a:buClr>
                <a:srgbClr val="3172A9"/>
              </a:buClr>
              <a:defRPr sz="2000"/>
            </a:lvl3pPr>
            <a:lvl4pPr>
              <a:buClr>
                <a:srgbClr val="3172A9"/>
              </a:buClr>
              <a:defRPr sz="1800"/>
            </a:lvl4pPr>
            <a:lvl5pPr>
              <a:buClr>
                <a:srgbClr val="3172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1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192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58975"/>
            <a:ext cx="3886200" cy="3951288"/>
          </a:xfrm>
        </p:spPr>
        <p:txBody>
          <a:bodyPr/>
          <a:lstStyle>
            <a:lvl1pPr>
              <a:buClr>
                <a:srgbClr val="3172A9"/>
              </a:buClr>
              <a:defRPr sz="2400"/>
            </a:lvl1pPr>
            <a:lvl2pPr>
              <a:buClr>
                <a:srgbClr val="3172A9"/>
              </a:buClr>
              <a:defRPr sz="2000"/>
            </a:lvl2pPr>
            <a:lvl3pPr>
              <a:buClr>
                <a:srgbClr val="3172A9"/>
              </a:buClr>
              <a:defRPr sz="1800"/>
            </a:lvl3pPr>
            <a:lvl4pPr>
              <a:buClr>
                <a:srgbClr val="3172A9"/>
              </a:buClr>
              <a:defRPr sz="1600"/>
            </a:lvl4pPr>
            <a:lvl5pPr>
              <a:buClr>
                <a:srgbClr val="3172A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525" y="13192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525" y="1958975"/>
            <a:ext cx="4041775" cy="3951288"/>
          </a:xfrm>
        </p:spPr>
        <p:txBody>
          <a:bodyPr/>
          <a:lstStyle>
            <a:lvl1pPr>
              <a:buClr>
                <a:srgbClr val="3172A9"/>
              </a:buClr>
              <a:defRPr sz="2400"/>
            </a:lvl1pPr>
            <a:lvl2pPr>
              <a:buClr>
                <a:srgbClr val="3172A9"/>
              </a:buClr>
              <a:defRPr sz="2000"/>
            </a:lvl2pPr>
            <a:lvl3pPr>
              <a:buClr>
                <a:srgbClr val="3172A9"/>
              </a:buClr>
              <a:defRPr sz="1800"/>
            </a:lvl3pPr>
            <a:lvl4pPr>
              <a:buClr>
                <a:srgbClr val="3172A9"/>
              </a:buClr>
              <a:defRPr sz="1600"/>
            </a:lvl4pPr>
            <a:lvl5pPr>
              <a:buClr>
                <a:srgbClr val="3172A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89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76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309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3C68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30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3695699" cy="116205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73050"/>
            <a:ext cx="4203700" cy="5853113"/>
          </a:xfrm>
        </p:spPr>
        <p:txBody>
          <a:bodyPr/>
          <a:lstStyle>
            <a:lvl1pPr>
              <a:buClr>
                <a:srgbClr val="3172A9"/>
              </a:buClr>
              <a:defRPr sz="2400"/>
            </a:lvl1pPr>
            <a:lvl2pPr>
              <a:buClr>
                <a:srgbClr val="3172A9"/>
              </a:buClr>
              <a:defRPr sz="2200"/>
            </a:lvl2pPr>
            <a:lvl3pPr>
              <a:buClr>
                <a:srgbClr val="3172A9"/>
              </a:buClr>
              <a:defRPr sz="2400"/>
            </a:lvl3pPr>
            <a:lvl4pPr>
              <a:buClr>
                <a:srgbClr val="3172A9"/>
              </a:buClr>
              <a:defRPr sz="2000"/>
            </a:lvl4pPr>
            <a:lvl5pPr>
              <a:buClr>
                <a:srgbClr val="3172A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1" y="1435100"/>
            <a:ext cx="3695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70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15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345363" cy="885765"/>
          </a:xfrm>
        </p:spPr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1"/>
            <a:ext cx="7345363" cy="5099050"/>
          </a:xfrm>
        </p:spPr>
        <p:txBody>
          <a:bodyPr/>
          <a:lstStyle>
            <a:lvl1pPr>
              <a:buClr>
                <a:srgbClr val="3172A9"/>
              </a:buClr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39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rgbClr val="3172A9"/>
              </a:buClr>
              <a:defRPr/>
            </a:lvl1pPr>
            <a:lvl2pPr>
              <a:buClr>
                <a:srgbClr val="3172A9"/>
              </a:buClr>
              <a:defRPr/>
            </a:lvl2pPr>
            <a:lvl3pPr>
              <a:buClr>
                <a:srgbClr val="3172A9"/>
              </a:buClr>
              <a:defRPr/>
            </a:lvl3pPr>
            <a:lvl4pPr>
              <a:buClr>
                <a:srgbClr val="3172A9"/>
              </a:buClr>
              <a:defRPr/>
            </a:lvl4pPr>
            <a:lvl5pPr>
              <a:buClr>
                <a:srgbClr val="3172A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94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525963"/>
          </a:xfrm>
        </p:spPr>
        <p:txBody>
          <a:bodyPr/>
          <a:lstStyle>
            <a:lvl1pPr>
              <a:buClr>
                <a:srgbClr val="3172A9"/>
              </a:buClr>
              <a:defRPr sz="2800"/>
            </a:lvl1pPr>
            <a:lvl2pPr>
              <a:buClr>
                <a:srgbClr val="3172A9"/>
              </a:buClr>
              <a:defRPr sz="2400"/>
            </a:lvl2pPr>
            <a:lvl3pPr>
              <a:buClr>
                <a:srgbClr val="3172A9"/>
              </a:buClr>
              <a:defRPr sz="2000"/>
            </a:lvl3pPr>
            <a:lvl4pPr>
              <a:buClr>
                <a:srgbClr val="3172A9"/>
              </a:buClr>
              <a:defRPr sz="1800"/>
            </a:lvl4pPr>
            <a:lvl5pPr>
              <a:buClr>
                <a:srgbClr val="3172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295400"/>
            <a:ext cx="4038600" cy="4525963"/>
          </a:xfrm>
        </p:spPr>
        <p:txBody>
          <a:bodyPr/>
          <a:lstStyle>
            <a:lvl1pPr>
              <a:buClr>
                <a:srgbClr val="3172A9"/>
              </a:buClr>
              <a:defRPr sz="2800"/>
            </a:lvl1pPr>
            <a:lvl2pPr>
              <a:buClr>
                <a:srgbClr val="3172A9"/>
              </a:buClr>
              <a:defRPr sz="2400"/>
            </a:lvl2pPr>
            <a:lvl3pPr>
              <a:buClr>
                <a:srgbClr val="3172A9"/>
              </a:buClr>
              <a:defRPr sz="2000"/>
            </a:lvl3pPr>
            <a:lvl4pPr>
              <a:buClr>
                <a:srgbClr val="3172A9"/>
              </a:buClr>
              <a:defRPr sz="1800"/>
            </a:lvl4pPr>
            <a:lvl5pPr>
              <a:buClr>
                <a:srgbClr val="3172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77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192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58975"/>
            <a:ext cx="3886200" cy="3951288"/>
          </a:xfrm>
        </p:spPr>
        <p:txBody>
          <a:bodyPr/>
          <a:lstStyle>
            <a:lvl1pPr>
              <a:buClr>
                <a:srgbClr val="3172A9"/>
              </a:buClr>
              <a:defRPr sz="2400"/>
            </a:lvl1pPr>
            <a:lvl2pPr>
              <a:buClr>
                <a:srgbClr val="3172A9"/>
              </a:buClr>
              <a:defRPr sz="2000"/>
            </a:lvl2pPr>
            <a:lvl3pPr>
              <a:buClr>
                <a:srgbClr val="3172A9"/>
              </a:buClr>
              <a:defRPr sz="1800"/>
            </a:lvl3pPr>
            <a:lvl4pPr>
              <a:buClr>
                <a:srgbClr val="3172A9"/>
              </a:buClr>
              <a:defRPr sz="1600"/>
            </a:lvl4pPr>
            <a:lvl5pPr>
              <a:buClr>
                <a:srgbClr val="3172A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525" y="13192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525" y="1958975"/>
            <a:ext cx="4041775" cy="3951288"/>
          </a:xfrm>
        </p:spPr>
        <p:txBody>
          <a:bodyPr/>
          <a:lstStyle>
            <a:lvl1pPr>
              <a:buClr>
                <a:srgbClr val="3172A9"/>
              </a:buClr>
              <a:defRPr sz="2400"/>
            </a:lvl1pPr>
            <a:lvl2pPr>
              <a:buClr>
                <a:srgbClr val="3172A9"/>
              </a:buClr>
              <a:defRPr sz="2000"/>
            </a:lvl2pPr>
            <a:lvl3pPr>
              <a:buClr>
                <a:srgbClr val="3172A9"/>
              </a:buClr>
              <a:defRPr sz="1800"/>
            </a:lvl3pPr>
            <a:lvl4pPr>
              <a:buClr>
                <a:srgbClr val="3172A9"/>
              </a:buClr>
              <a:defRPr sz="1600"/>
            </a:lvl4pPr>
            <a:lvl5pPr>
              <a:buClr>
                <a:srgbClr val="3172A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rgbClr val="3172A9"/>
              </a:buClr>
              <a:defRPr/>
            </a:lvl1pPr>
            <a:lvl2pPr>
              <a:buClr>
                <a:srgbClr val="3172A9"/>
              </a:buClr>
              <a:defRPr/>
            </a:lvl2pPr>
            <a:lvl3pPr>
              <a:buClr>
                <a:srgbClr val="3172A9"/>
              </a:buClr>
              <a:defRPr/>
            </a:lvl3pPr>
            <a:lvl4pPr>
              <a:buClr>
                <a:srgbClr val="3172A9"/>
              </a:buClr>
              <a:defRPr/>
            </a:lvl4pPr>
            <a:lvl5pPr>
              <a:buClr>
                <a:srgbClr val="3172A9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75B3116-99FB-0C48-8DF6-E0B2ECE30256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60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70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309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3C68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7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3695699" cy="116205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73050"/>
            <a:ext cx="4203700" cy="5853113"/>
          </a:xfrm>
        </p:spPr>
        <p:txBody>
          <a:bodyPr/>
          <a:lstStyle>
            <a:lvl1pPr>
              <a:buClr>
                <a:srgbClr val="3172A9"/>
              </a:buClr>
              <a:defRPr sz="2400"/>
            </a:lvl1pPr>
            <a:lvl2pPr>
              <a:buClr>
                <a:srgbClr val="3172A9"/>
              </a:buClr>
              <a:defRPr sz="2200"/>
            </a:lvl2pPr>
            <a:lvl3pPr>
              <a:buClr>
                <a:srgbClr val="3172A9"/>
              </a:buClr>
              <a:defRPr sz="2400"/>
            </a:lvl3pPr>
            <a:lvl4pPr>
              <a:buClr>
                <a:srgbClr val="3172A9"/>
              </a:buClr>
              <a:defRPr sz="2000"/>
            </a:lvl4pPr>
            <a:lvl5pPr>
              <a:buClr>
                <a:srgbClr val="3172A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1" y="1435100"/>
            <a:ext cx="3695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16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95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8107363" cy="885765"/>
          </a:xfrm>
        </p:spPr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1"/>
            <a:ext cx="8107363" cy="4902199"/>
          </a:xfrm>
        </p:spPr>
        <p:txBody>
          <a:bodyPr/>
          <a:lstStyle>
            <a:lvl1pPr>
              <a:buClr>
                <a:srgbClr val="3172A9"/>
              </a:buClr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7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ullbackgrd_tr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160084"/>
            <a:ext cx="9144000" cy="2737065"/>
          </a:xfrm>
          <a:prstGeom prst="rect">
            <a:avLst/>
          </a:prstGeom>
          <a:gradFill flip="none" rotWithShape="1">
            <a:gsLst>
              <a:gs pos="0">
                <a:srgbClr val="032D59"/>
              </a:gs>
              <a:gs pos="100000">
                <a:srgbClr val="235F8E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/>
              </a:defRPr>
            </a:lvl1pPr>
          </a:lstStyle>
          <a:p>
            <a:fld id="{C06C9432-2318-8948-90C9-74EE9E58F5D4}" type="datetime1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413" y="6356350"/>
            <a:ext cx="5386387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" y="6356350"/>
            <a:ext cx="310896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198" y="2646725"/>
            <a:ext cx="7730681" cy="1095550"/>
          </a:xfrm>
        </p:spPr>
        <p:txBody>
          <a:bodyPr anchor="b" anchorCtr="0">
            <a:normAutofit/>
          </a:bodyPr>
          <a:lstStyle>
            <a:lvl1pPr algn="l">
              <a:defRPr sz="28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160085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199" y="1259937"/>
            <a:ext cx="7730680" cy="126893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971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Westat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8" y="530029"/>
            <a:ext cx="1402546" cy="4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08100"/>
            <a:ext cx="4038600" cy="4525963"/>
          </a:xfrm>
        </p:spPr>
        <p:txBody>
          <a:bodyPr/>
          <a:lstStyle>
            <a:lvl1pPr>
              <a:buClr>
                <a:srgbClr val="3172A9"/>
              </a:buClr>
              <a:defRPr sz="2800"/>
            </a:lvl1pPr>
            <a:lvl2pPr>
              <a:buClr>
                <a:srgbClr val="3172A9"/>
              </a:buClr>
              <a:defRPr sz="2400"/>
            </a:lvl2pPr>
            <a:lvl3pPr>
              <a:buClr>
                <a:srgbClr val="3172A9"/>
              </a:buClr>
              <a:defRPr sz="2000"/>
            </a:lvl3pPr>
            <a:lvl4pPr>
              <a:buClr>
                <a:srgbClr val="3172A9"/>
              </a:buClr>
              <a:defRPr sz="1800"/>
            </a:lvl4pPr>
            <a:lvl5pPr>
              <a:buClr>
                <a:srgbClr val="3172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8100"/>
            <a:ext cx="4038600" cy="4525963"/>
          </a:xfrm>
        </p:spPr>
        <p:txBody>
          <a:bodyPr/>
          <a:lstStyle>
            <a:lvl1pPr>
              <a:buClr>
                <a:srgbClr val="3172A9"/>
              </a:buClr>
              <a:defRPr sz="2800"/>
            </a:lvl1pPr>
            <a:lvl2pPr>
              <a:buClr>
                <a:srgbClr val="3172A9"/>
              </a:buClr>
              <a:defRPr sz="2400"/>
            </a:lvl2pPr>
            <a:lvl3pPr>
              <a:buClr>
                <a:srgbClr val="3172A9"/>
              </a:buClr>
              <a:defRPr sz="2000"/>
            </a:lvl3pPr>
            <a:lvl4pPr>
              <a:buClr>
                <a:srgbClr val="3172A9"/>
              </a:buClr>
              <a:defRPr sz="1800"/>
            </a:lvl4pPr>
            <a:lvl5pPr>
              <a:buClr>
                <a:srgbClr val="3172A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7CFC-8F43-B34D-B3A5-4FFA2789EEA4}" type="datetime1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1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86200" cy="3951288"/>
          </a:xfrm>
        </p:spPr>
        <p:txBody>
          <a:bodyPr/>
          <a:lstStyle>
            <a:lvl1pPr>
              <a:buClr>
                <a:srgbClr val="3172A9"/>
              </a:buClr>
              <a:defRPr sz="2400"/>
            </a:lvl1pPr>
            <a:lvl2pPr>
              <a:buClr>
                <a:srgbClr val="3172A9"/>
              </a:buClr>
              <a:defRPr sz="2000"/>
            </a:lvl2pPr>
            <a:lvl3pPr>
              <a:buClr>
                <a:srgbClr val="3172A9"/>
              </a:buClr>
              <a:defRPr sz="1800"/>
            </a:lvl3pPr>
            <a:lvl4pPr>
              <a:buClr>
                <a:srgbClr val="3172A9"/>
              </a:buClr>
              <a:defRPr sz="1600"/>
            </a:lvl4pPr>
            <a:lvl5pPr>
              <a:buClr>
                <a:srgbClr val="3172A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39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3925" y="2174875"/>
            <a:ext cx="4041775" cy="3951288"/>
          </a:xfrm>
        </p:spPr>
        <p:txBody>
          <a:bodyPr/>
          <a:lstStyle>
            <a:lvl1pPr>
              <a:buClr>
                <a:srgbClr val="3172A9"/>
              </a:buClr>
              <a:defRPr sz="2400"/>
            </a:lvl1pPr>
            <a:lvl2pPr>
              <a:buClr>
                <a:srgbClr val="3172A9"/>
              </a:buClr>
              <a:defRPr sz="2000"/>
            </a:lvl2pPr>
            <a:lvl3pPr>
              <a:buClr>
                <a:srgbClr val="3172A9"/>
              </a:buClr>
              <a:defRPr sz="1800"/>
            </a:lvl3pPr>
            <a:lvl4pPr>
              <a:buClr>
                <a:srgbClr val="3172A9"/>
              </a:buClr>
              <a:defRPr sz="1600"/>
            </a:lvl4pPr>
            <a:lvl5pPr>
              <a:buClr>
                <a:srgbClr val="3172A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3590-6811-D44F-A232-C0EF97024A24}" type="datetime1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5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64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407-AC49-FA40-8F41-01F2CEA82210}" type="datetime1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5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F361-F31B-BE4E-9F6D-21450C9B3A17}" type="datetime1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0936" y="6356350"/>
            <a:ext cx="53467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1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3695699" cy="116205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1D64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73050"/>
            <a:ext cx="4203700" cy="5853113"/>
          </a:xfrm>
        </p:spPr>
        <p:txBody>
          <a:bodyPr/>
          <a:lstStyle>
            <a:lvl1pPr>
              <a:buClr>
                <a:srgbClr val="3172A9"/>
              </a:buClr>
              <a:defRPr sz="2400"/>
            </a:lvl1pPr>
            <a:lvl2pPr>
              <a:buClr>
                <a:srgbClr val="3172A9"/>
              </a:buClr>
              <a:defRPr sz="2200"/>
            </a:lvl2pPr>
            <a:lvl3pPr>
              <a:buClr>
                <a:srgbClr val="3172A9"/>
              </a:buClr>
              <a:defRPr sz="2400"/>
            </a:lvl3pPr>
            <a:lvl4pPr>
              <a:buClr>
                <a:srgbClr val="3172A9"/>
              </a:buClr>
              <a:defRPr sz="2000"/>
            </a:lvl4pPr>
            <a:lvl5pPr>
              <a:buClr>
                <a:srgbClr val="3172A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1" y="1435100"/>
            <a:ext cx="3695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24E8-9678-E247-9CA8-A6FFDD23F12D}" type="datetime1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2300" y="6356350"/>
            <a:ext cx="53975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0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2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fld id="{6B94D740-7298-814C-91A8-68B89414E981}" type="datetime1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80" y="6356350"/>
            <a:ext cx="5388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635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1D649D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3172A9"/>
        </a:buClr>
        <a:buFont typeface="Wingdings" charset="2"/>
        <a:buChar char="§"/>
        <a:defRPr sz="2400" kern="1200">
          <a:solidFill>
            <a:srgbClr val="143C68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rgbClr val="3172A9"/>
        </a:buClr>
        <a:buFont typeface="Arial"/>
        <a:buChar char="–"/>
        <a:defRPr sz="2200" kern="1200">
          <a:solidFill>
            <a:srgbClr val="143C68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172A9"/>
        </a:buClr>
        <a:buFont typeface="Arial"/>
        <a:buChar char="•"/>
        <a:defRPr sz="2000" kern="1200">
          <a:solidFill>
            <a:srgbClr val="143C68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172A9"/>
        </a:buClr>
        <a:buFont typeface="Arial"/>
        <a:buChar char="–"/>
        <a:defRPr sz="2000" kern="1200">
          <a:solidFill>
            <a:srgbClr val="143C68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172A9"/>
        </a:buClr>
        <a:buFont typeface="Arial"/>
        <a:buChar char="»"/>
        <a:defRPr sz="2000" kern="1200">
          <a:solidFill>
            <a:srgbClr val="143C68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3E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2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fld id="{6B94D740-7298-814C-91A8-68B89414E981}" type="datetime1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80" y="6356350"/>
            <a:ext cx="5388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635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4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  <p:sldLayoutId id="2147483697" r:id="rId4"/>
    <p:sldLayoutId id="2147483698" r:id="rId5"/>
    <p:sldLayoutId id="2147483700" r:id="rId6"/>
    <p:sldLayoutId id="2147483703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4589BC"/>
        </a:buClr>
        <a:buFont typeface="Wingdings" charset="2"/>
        <a:buChar char="§"/>
        <a:defRPr sz="2400" kern="1200">
          <a:solidFill>
            <a:srgbClr val="FFFFFF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200" kern="1200">
          <a:solidFill>
            <a:srgbClr val="FFFFFF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589BC"/>
        </a:buClr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589BC"/>
        </a:buClr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508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Westat logo yes symbol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0" y="6332007"/>
            <a:ext cx="1304457" cy="4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4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1D649D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3172A9"/>
        </a:buClr>
        <a:buFont typeface="Wingdings" charset="2"/>
        <a:buChar char="§"/>
        <a:defRPr sz="2400" kern="1200">
          <a:solidFill>
            <a:srgbClr val="143C68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rgbClr val="3172A9"/>
        </a:buClr>
        <a:buFont typeface="Arial"/>
        <a:buChar char="–"/>
        <a:defRPr sz="2200" kern="1200">
          <a:solidFill>
            <a:srgbClr val="143C68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172A9"/>
        </a:buClr>
        <a:buFont typeface="Arial"/>
        <a:buChar char="•"/>
        <a:defRPr sz="2000" kern="1200">
          <a:solidFill>
            <a:srgbClr val="143C68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172A9"/>
        </a:buClr>
        <a:buFont typeface="Arial"/>
        <a:buChar char="–"/>
        <a:defRPr sz="2000" kern="1200">
          <a:solidFill>
            <a:srgbClr val="143C68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172A9"/>
        </a:buClr>
        <a:buFont typeface="Arial"/>
        <a:buChar char="»"/>
        <a:defRPr sz="2000" kern="1200">
          <a:solidFill>
            <a:srgbClr val="143C68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635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50YearsLogo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6291536"/>
            <a:ext cx="1587500" cy="468039"/>
          </a:xfrm>
          <a:prstGeom prst="rect">
            <a:avLst/>
          </a:prstGeom>
        </p:spPr>
      </p:pic>
      <p:pic>
        <p:nvPicPr>
          <p:cNvPr id="9" name="Picture 8" descr="Westat logo yes symbol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0" y="6332007"/>
            <a:ext cx="1304457" cy="4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1D649D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3172A9"/>
        </a:buClr>
        <a:buFont typeface="Wingdings" charset="2"/>
        <a:buChar char="§"/>
        <a:defRPr sz="2400" kern="1200">
          <a:solidFill>
            <a:srgbClr val="143C68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rgbClr val="3172A9"/>
        </a:buClr>
        <a:buFont typeface="Arial"/>
        <a:buChar char="–"/>
        <a:defRPr sz="2200" kern="1200">
          <a:solidFill>
            <a:srgbClr val="143C68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172A9"/>
        </a:buClr>
        <a:buFont typeface="Arial"/>
        <a:buChar char="•"/>
        <a:defRPr sz="2000" kern="1200">
          <a:solidFill>
            <a:srgbClr val="143C68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172A9"/>
        </a:buClr>
        <a:buFont typeface="Arial"/>
        <a:buChar char="–"/>
        <a:defRPr sz="2000" kern="1200">
          <a:solidFill>
            <a:srgbClr val="143C68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172A9"/>
        </a:buClr>
        <a:buFont typeface="Arial"/>
        <a:buChar char="»"/>
        <a:defRPr sz="2000" kern="1200">
          <a:solidFill>
            <a:srgbClr val="143C68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ricrolfhus@westat.com" TargetMode="External"/><Relationship Id="rId2" Type="http://schemas.openxmlformats.org/officeDocument/2006/relationships/hyperlink" Target="mailto:emilydiaz@west.com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200" b="0" dirty="0"/>
              <a:t>Evaluating the relationship between intensity of teacher professional development and student achievement in a Northern New Mexico inquiry-based science program</a:t>
            </a:r>
            <a:endParaRPr lang="en-US" sz="2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Emily A. Diaz, Westat</a:t>
            </a:r>
          </a:p>
          <a:p>
            <a:r>
              <a:rPr lang="en-US" dirty="0"/>
              <a:t>Gwen </a:t>
            </a:r>
            <a:r>
              <a:rPr lang="en-US" dirty="0" err="1"/>
              <a:t>Perea</a:t>
            </a:r>
            <a:r>
              <a:rPr lang="en-US" dirty="0"/>
              <a:t> Warniment, ABD, LANL Foundation </a:t>
            </a:r>
          </a:p>
          <a:p>
            <a:r>
              <a:rPr lang="en-US" dirty="0"/>
              <a:t>Dr. Eric Rolfhus, Westat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11" y="5071305"/>
            <a:ext cx="19964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Formative evaluation is used to guide future PD and evaluation efforts</a:t>
            </a:r>
          </a:p>
          <a:p>
            <a:r>
              <a:rPr lang="en-US" dirty="0"/>
              <a:t>Depth versus breadth </a:t>
            </a:r>
          </a:p>
          <a:p>
            <a:pPr lvl="1"/>
            <a:r>
              <a:rPr lang="en-US" dirty="0"/>
              <a:t>The more time teachers spent on a particular investigation the less kit content they teach</a:t>
            </a:r>
          </a:p>
          <a:p>
            <a:pPr lvl="1"/>
            <a:r>
              <a:rPr lang="en-US" dirty="0"/>
              <a:t>The kit assessments cover all the content </a:t>
            </a:r>
          </a:p>
          <a:p>
            <a:pPr lvl="2"/>
            <a:r>
              <a:rPr lang="en-US" dirty="0"/>
              <a:t>No way to subset by investigation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Content Placeholder 7" descr="DSC_0447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782" y="4105095"/>
            <a:ext cx="3923607" cy="227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96" y="5828553"/>
            <a:ext cx="11091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5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Across Year 1 and Year 2 teachers who attended the Summer Institute had higher achievement gains that those who attended the one day make-up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122" y="3309730"/>
            <a:ext cx="4248977" cy="317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SC_0152sm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040" y="2573783"/>
            <a:ext cx="2651334" cy="302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10" y="5797303"/>
            <a:ext cx="11091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6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Emily Diaz </a:t>
            </a:r>
          </a:p>
          <a:p>
            <a:pPr lvl="1"/>
            <a:r>
              <a:rPr lang="en-US" dirty="0">
                <a:hlinkClick r:id="rId2"/>
              </a:rPr>
              <a:t>emilydiaz@west.com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Eric </a:t>
            </a:r>
            <a:r>
              <a:rPr lang="en-US" dirty="0" err="1"/>
              <a:t>Rolfhus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ericrolfhus@westat.com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Gwen </a:t>
            </a:r>
            <a:r>
              <a:rPr lang="en-US" dirty="0" err="1"/>
              <a:t>Warniment</a:t>
            </a:r>
            <a:endParaRPr lang="en-US" dirty="0"/>
          </a:p>
          <a:p>
            <a:pPr lvl="1"/>
            <a:r>
              <a:rPr lang="en-US" dirty="0"/>
              <a:t>gwen@lanlfoundation.org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6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ISEC 2.0?</a:t>
            </a:r>
          </a:p>
          <a:p>
            <a:pPr lvl="1"/>
            <a:r>
              <a:rPr lang="en-US" dirty="0"/>
              <a:t>What is the theory of action? </a:t>
            </a:r>
          </a:p>
          <a:p>
            <a:pPr lvl="1"/>
            <a:r>
              <a:rPr lang="en-US" dirty="0"/>
              <a:t>What are the goals?</a:t>
            </a:r>
          </a:p>
          <a:p>
            <a:r>
              <a:rPr lang="en-US" dirty="0"/>
              <a:t>Year 1 (2016/17) and Year 2 (2017/18) findings</a:t>
            </a:r>
          </a:p>
          <a:p>
            <a:r>
              <a:rPr lang="en-US" dirty="0"/>
              <a:t>Challenges of implementation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Best practices </a:t>
            </a:r>
          </a:p>
          <a:p>
            <a:endParaRPr lang="en-US" dirty="0"/>
          </a:p>
        </p:txBody>
      </p:sp>
      <p:pic>
        <p:nvPicPr>
          <p:cNvPr id="6" name="Picture 5" descr="DSC_0002s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0327" y="3534321"/>
            <a:ext cx="3988904" cy="268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22" y="5888743"/>
            <a:ext cx="11091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5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ISEC 2.0: An Inquiry-Based Science Program Focused on Intensive Teacher PD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71340"/>
            <a:ext cx="8115300" cy="5083740"/>
          </a:xfrm>
        </p:spPr>
        <p:txBody>
          <a:bodyPr/>
          <a:lstStyle/>
          <a:p>
            <a:r>
              <a:rPr lang="en-US" dirty="0"/>
              <a:t>Implemented by the Los Alamos National Laboratory (LANL) Foundation in 13 elementary schools in New Mexico</a:t>
            </a:r>
          </a:p>
          <a:p>
            <a:pPr lvl="1"/>
            <a:r>
              <a:rPr lang="en-US" dirty="0"/>
              <a:t>Intensive professional development</a:t>
            </a:r>
          </a:p>
          <a:p>
            <a:pPr lvl="2"/>
            <a:r>
              <a:rPr lang="en-US" dirty="0"/>
              <a:t>3 levels: low, medium, and high</a:t>
            </a:r>
          </a:p>
          <a:p>
            <a:pPr lvl="2"/>
            <a:r>
              <a:rPr lang="en-US" dirty="0"/>
              <a:t>A week long Summer Institute</a:t>
            </a:r>
          </a:p>
          <a:p>
            <a:pPr lvl="2"/>
            <a:r>
              <a:rPr lang="en-US" dirty="0"/>
              <a:t>Communication with site leadership </a:t>
            </a:r>
          </a:p>
          <a:p>
            <a:pPr lvl="2"/>
            <a:r>
              <a:rPr lang="en-US" dirty="0"/>
              <a:t>One-on-one coaching</a:t>
            </a:r>
          </a:p>
          <a:p>
            <a:pPr lvl="2"/>
            <a:r>
              <a:rPr lang="en-US" dirty="0"/>
              <a:t>Whole staff development</a:t>
            </a:r>
          </a:p>
          <a:p>
            <a:r>
              <a:rPr lang="en-US" dirty="0"/>
              <a:t>Kit replenishment system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in grades 3-6 were administered pre- and post- knowledge tests before and after kit instruction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498" y="2715660"/>
            <a:ext cx="2871018" cy="255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88" y="5897880"/>
            <a:ext cx="11091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9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ISEC 2.0 Kits by Grade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85801" y="1271588"/>
          <a:ext cx="4711147" cy="403962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51605">
                  <a:extLst>
                    <a:ext uri="{9D8B030D-6E8A-4147-A177-3AD203B41FA5}">
                      <a16:colId xmlns:a16="http://schemas.microsoft.com/office/drawing/2014/main" val="4146020677"/>
                    </a:ext>
                  </a:extLst>
                </a:gridCol>
                <a:gridCol w="1159542">
                  <a:extLst>
                    <a:ext uri="{9D8B030D-6E8A-4147-A177-3AD203B41FA5}">
                      <a16:colId xmlns:a16="http://schemas.microsoft.com/office/drawing/2014/main" val="1644197665"/>
                    </a:ext>
                  </a:extLst>
                </a:gridCol>
              </a:tblGrid>
              <a:tr h="435182">
                <a:tc>
                  <a:txBody>
                    <a:bodyPr/>
                    <a:lstStyle/>
                    <a:p>
                      <a:r>
                        <a:rPr lang="en-US" dirty="0"/>
                        <a:t>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825079"/>
                  </a:ext>
                </a:extLst>
              </a:tr>
              <a:tr h="43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Motion and Matter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807153"/>
                  </a:ext>
                </a:extLst>
              </a:tr>
              <a:tr h="43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Water and Climate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544344"/>
                  </a:ext>
                </a:extLst>
              </a:tr>
              <a:tr h="43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Energy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27591"/>
                  </a:ext>
                </a:extLst>
              </a:tr>
              <a:tr h="43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Soil, Rocks, and Landforms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594942"/>
                  </a:ext>
                </a:extLst>
              </a:tr>
              <a:tr h="43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Earth and Sun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80142"/>
                  </a:ext>
                </a:extLst>
              </a:tr>
              <a:tr h="43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Mixtures and Solutions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06680"/>
                  </a:ext>
                </a:extLst>
              </a:tr>
              <a:tr h="43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Earth History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72659"/>
                  </a:ext>
                </a:extLst>
              </a:tr>
              <a:tr h="435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Electricity,</a:t>
                      </a:r>
                      <a:r>
                        <a:rPr lang="en-US" sz="1800" u="none" strike="noStrike" baseline="0" dirty="0">
                          <a:effectLst/>
                        </a:rPr>
                        <a:t> Waves, and Information Transfer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36811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DSC_0025S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878" y="1009108"/>
            <a:ext cx="3200400" cy="210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878" y="3687417"/>
            <a:ext cx="3200400" cy="211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6" y="5834522"/>
            <a:ext cx="11091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ISEC 2.0 Theory of 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829117"/>
            <a:ext cx="81153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5586" r="4761"/>
          <a:stretch/>
        </p:blipFill>
        <p:spPr>
          <a:xfrm>
            <a:off x="771217" y="1837720"/>
            <a:ext cx="7944465" cy="3017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70" y="5732620"/>
            <a:ext cx="11091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7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ISEC 2.0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5197" r="36459" b="7055"/>
          <a:stretch/>
        </p:blipFill>
        <p:spPr>
          <a:xfrm>
            <a:off x="1238204" y="962018"/>
            <a:ext cx="5566020" cy="517127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6" t="3304" r="833" b="84978"/>
          <a:stretch/>
        </p:blipFill>
        <p:spPr>
          <a:xfrm>
            <a:off x="7187682" y="1107340"/>
            <a:ext cx="1539241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88" y="5623242"/>
            <a:ext cx="11091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1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ISEC 2.0 Four Goals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student achievement by increasing the number of highly effective teachers; </a:t>
            </a:r>
          </a:p>
          <a:p>
            <a:r>
              <a:rPr lang="en-US" dirty="0"/>
              <a:t>Increase teacher retention by building a teacher corps and teacher leadership corps; </a:t>
            </a:r>
          </a:p>
          <a:p>
            <a:r>
              <a:rPr lang="en-US" dirty="0"/>
              <a:t>Provide FOSS and STC science kits to teachers in all NNM districts; and </a:t>
            </a:r>
          </a:p>
          <a:p>
            <a:r>
              <a:rPr lang="en-US" dirty="0"/>
              <a:t>Improve leadership within the school district by producing highly effective teacher leaders.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691" y="4546755"/>
            <a:ext cx="3968198" cy="1788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38" y="5828553"/>
            <a:ext cx="11091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8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ISEC 2.0 Findings from Year 1 (2016/17) and Year 2 (2017/18)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Statistically significant gains on all of the kit assessments except for </a:t>
            </a:r>
            <a:r>
              <a:rPr lang="en-US" i="1" u="sng" dirty="0"/>
              <a:t>Mixtures and Solutions</a:t>
            </a:r>
            <a:r>
              <a:rPr lang="en-US" u="sng" dirty="0"/>
              <a:t> in Spring 2018</a:t>
            </a:r>
          </a:p>
          <a:p>
            <a:pPr lvl="1"/>
            <a:r>
              <a:rPr lang="en-US" dirty="0"/>
              <a:t>Generally medium or large effect sizes, regardless of PD</a:t>
            </a:r>
            <a:r>
              <a:rPr lang="en-US" i="1" dirty="0"/>
              <a:t> </a:t>
            </a:r>
            <a:endParaRPr lang="en-US" dirty="0"/>
          </a:p>
          <a:p>
            <a:r>
              <a:rPr lang="en-US" dirty="0"/>
              <a:t>Large average classroom gains (20%-49%) across kits</a:t>
            </a:r>
          </a:p>
          <a:p>
            <a:pPr lvl="1"/>
            <a:r>
              <a:rPr lang="en-US" dirty="0"/>
              <a:t>Demonstrates successful implementation of the ISEC 2.0 theory of action.  </a:t>
            </a:r>
          </a:p>
          <a:p>
            <a:r>
              <a:rPr lang="en-US" dirty="0"/>
              <a:t>Findings vary by </a:t>
            </a:r>
            <a:r>
              <a:rPr lang="en-US" i="1" dirty="0"/>
              <a:t>intended</a:t>
            </a:r>
            <a:r>
              <a:rPr lang="en-US" dirty="0"/>
              <a:t> and </a:t>
            </a:r>
            <a:r>
              <a:rPr lang="en-US" i="1" dirty="0"/>
              <a:t>implemented </a:t>
            </a:r>
            <a:r>
              <a:rPr lang="en-US" dirty="0"/>
              <a:t>PD dosage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942" y="4148938"/>
            <a:ext cx="3352801" cy="194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SC_0048sm_adj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785" y="4148938"/>
            <a:ext cx="3352801" cy="207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59" y="6177099"/>
            <a:ext cx="731520" cy="6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6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implementation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Year 1 was the first year teaching the new FOSS/STC kits which are aligned to new standards</a:t>
            </a:r>
          </a:p>
          <a:p>
            <a:r>
              <a:rPr lang="en-US" dirty="0"/>
              <a:t>Rural nature of New Mexico</a:t>
            </a:r>
          </a:p>
          <a:p>
            <a:pPr lvl="1"/>
            <a:r>
              <a:rPr lang="en-US" dirty="0"/>
              <a:t>Difficult to visit each school and conduct PD sessions</a:t>
            </a:r>
          </a:p>
          <a:p>
            <a:r>
              <a:rPr lang="en-US" dirty="0"/>
              <a:t>Teacher, principal, and superintendent turnover</a:t>
            </a:r>
          </a:p>
          <a:p>
            <a:r>
              <a:rPr lang="en-US" dirty="0"/>
              <a:t>Teacher evaluation consists of on math and reading assessment scores so less time devoted to science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13765761_1067900586631382_2483257869681550174_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8753" y="4245377"/>
            <a:ext cx="4427883" cy="247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06" y="5797303"/>
            <a:ext cx="110911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89171"/>
      </p:ext>
    </p:extLst>
  </p:cSld>
  <p:clrMapOvr>
    <a:masterClrMapping/>
  </p:clrMapOvr>
</p:sld>
</file>

<file path=ppt/theme/theme1.xml><?xml version="1.0" encoding="utf-8"?>
<a:theme xmlns:a="http://schemas.openxmlformats.org/drawingml/2006/main" name="Westat Light Theme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estat Dark Theme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estat Logo on Each Page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estat 50 Years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8E083B87D82746859DF34F719CB2DA" ma:contentTypeVersion="1" ma:contentTypeDescription="Create a new document." ma:contentTypeScope="" ma:versionID="da838c1a19b4206806ac9d7210f2a618">
  <xsd:schema xmlns:xsd="http://www.w3.org/2001/XMLSchema" xmlns:xs="http://www.w3.org/2001/XMLSchema" xmlns:p="http://schemas.microsoft.com/office/2006/metadata/properties" xmlns:ns2="7fa12644-f22e-439d-90a9-58550dfcf575" targetNamespace="http://schemas.microsoft.com/office/2006/metadata/properties" ma:root="true" ma:fieldsID="2ad367a9c2617585052d5762119aa581" ns2:_="">
    <xsd:import namespace="7fa12644-f22e-439d-90a9-58550dfcf57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12644-f22e-439d-90a9-58550dfcf5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8C8713-E4AA-4AD7-8CBF-447CCDF04EB7}">
  <ds:schemaRefs>
    <ds:schemaRef ds:uri="http://purl.org/dc/dcmitype/"/>
    <ds:schemaRef ds:uri="http://schemas.microsoft.com/office/infopath/2007/PartnerControls"/>
    <ds:schemaRef ds:uri="7fa12644-f22e-439d-90a9-58550dfcf575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ED43E0-D6BB-4492-9F0A-BC772885D2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C901B6-0632-4F1F-98D1-6B03EAD0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a12644-f22e-439d-90a9-58550dfcf5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Westat_Blue</Template>
  <TotalTime>207</TotalTime>
  <Words>641</Words>
  <Application>Microsoft Office PowerPoint</Application>
  <PresentationFormat>On-screen Show (4:3)</PresentationFormat>
  <Paragraphs>111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Calibri</vt:lpstr>
      <vt:lpstr>Wingdings</vt:lpstr>
      <vt:lpstr>Westat Light Theme</vt:lpstr>
      <vt:lpstr>Westat Dark Theme</vt:lpstr>
      <vt:lpstr>Westat Logo on Each Page</vt:lpstr>
      <vt:lpstr>Westat 50 Years</vt:lpstr>
      <vt:lpstr>Evaluating the relationship between intensity of teacher professional development and student achievement in a Northern New Mexico inquiry-based science program</vt:lpstr>
      <vt:lpstr>Presentation outline</vt:lpstr>
      <vt:lpstr>ISEC 2.0: An Inquiry-Based Science Program Focused on Intensive Teacher PD</vt:lpstr>
      <vt:lpstr>ISEC 2.0 Kits by Grade</vt:lpstr>
      <vt:lpstr>ISEC 2.0 Theory of Action</vt:lpstr>
      <vt:lpstr>Map of ISEC 2.0 </vt:lpstr>
      <vt:lpstr>ISEC 2.0 Four Goals</vt:lpstr>
      <vt:lpstr>ISEC 2.0 Findings from Year 1 (2016/17) and Year 2 (2017/18)</vt:lpstr>
      <vt:lpstr>Challenges of implementation</vt:lpstr>
      <vt:lpstr>Lesson Learned</vt:lpstr>
      <vt:lpstr>Best practices</vt:lpstr>
      <vt:lpstr>Thank you for your time </vt:lpstr>
    </vt:vector>
  </TitlesOfParts>
  <Company>Westat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Diaz</dc:creator>
  <cp:lastModifiedBy>Emily's PC</cp:lastModifiedBy>
  <cp:revision>24</cp:revision>
  <cp:lastPrinted>2018-10-22T18:28:23Z</cp:lastPrinted>
  <dcterms:created xsi:type="dcterms:W3CDTF">2018-10-22T16:28:40Z</dcterms:created>
  <dcterms:modified xsi:type="dcterms:W3CDTF">2018-11-02T17:52:20Z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0x010100568E083B87D82746859DF34F719CB2DA</vt:lpwstr>
  </property>
</Properties>
</file>