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14"/>
  </p:notesMasterIdLst>
  <p:handoutMasterIdLst>
    <p:handoutMasterId r:id="rId15"/>
  </p:handoutMasterIdLst>
  <p:sldIdLst>
    <p:sldId id="262" r:id="rId6"/>
    <p:sldId id="299" r:id="rId7"/>
    <p:sldId id="360" r:id="rId8"/>
    <p:sldId id="361" r:id="rId9"/>
    <p:sldId id="372" r:id="rId10"/>
    <p:sldId id="371" r:id="rId11"/>
    <p:sldId id="362" r:id="rId12"/>
    <p:sldId id="319" r:id="rId13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0000"/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94269" autoAdjust="0"/>
  </p:normalViewPr>
  <p:slideViewPr>
    <p:cSldViewPr snapToGrid="0">
      <p:cViewPr>
        <p:scale>
          <a:sx n="104" d="100"/>
          <a:sy n="104" d="100"/>
        </p:scale>
        <p:origin x="-234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8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8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7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25131"/>
            <a:ext cx="8458200" cy="145522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800" b="1" dirty="0"/>
              <a:t>Sustaining an Evaluator Community of Practice</a:t>
            </a:r>
            <a:endParaRPr lang="en-US" altLang="en-US" sz="4800" b="1" i="1" dirty="0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256" y="3035808"/>
            <a:ext cx="8290560" cy="3172968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David J. Bernstein, Westat, Chair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Michael Hendricks, Evaluation Consultant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Kathryn Newcomer, The George Washington University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Mary Ann Scheirer, Scheirer Consulting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Valerie Jean Caracelli, U.S. </a:t>
            </a:r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Accountability Office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Brian L. Yoder, American Society for Engineering Education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+++ Current/former Washington Evaluator (WE) Board +++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+++ Washington Evaluator Members +++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+++ AEA Members and Conference Attendees +++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17, 2014, </a:t>
            </a: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1:45-3:15; Room 710, Colorado Convention Ctr.</a:t>
            </a:r>
            <a:endParaRPr lang="en-US" alt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G:\2014 AEA\w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6" y="151585"/>
            <a:ext cx="1764792" cy="117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4328" y="494752"/>
            <a:ext cx="19110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273134"/>
            <a:ext cx="45720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Session Outline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0744"/>
            <a:ext cx="8229600" cy="5093208"/>
          </a:xfrm>
        </p:spPr>
        <p:txBody>
          <a:bodyPr/>
          <a:lstStyle/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500" b="1" dirty="0" smtClean="0"/>
              <a:t>Facilitator Introductions</a:t>
            </a:r>
            <a:endParaRPr lang="en-US" sz="3500" b="1" dirty="0"/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500" b="1" dirty="0" smtClean="0"/>
              <a:t>Session Introduction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500" b="1" dirty="0" smtClean="0"/>
              <a:t>Reflections on an Evaluator Community of Practice: Washington Evaluators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500" b="1" dirty="0" smtClean="0"/>
              <a:t>Think Tank: Sustainable Practices for Maintaining Evaluation Communities</a:t>
            </a:r>
            <a:endParaRPr lang="en-US" sz="3500" b="1" dirty="0"/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500" b="1" dirty="0" smtClean="0"/>
              <a:t>Sharing Learning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Session Introduction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1961"/>
            <a:ext cx="8229600" cy="4516503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What does it take to establish and maintain an evaluation community of practice?</a:t>
            </a:r>
          </a:p>
          <a:p>
            <a:pPr marL="685800" indent="-68580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AutoNum type="arabicPeriod"/>
            </a:pPr>
            <a:r>
              <a:rPr lang="en-US" sz="3200" dirty="0" smtClean="0"/>
              <a:t>A Historical Example: Celebrating 30 Years of the Washington Evaluators</a:t>
            </a:r>
          </a:p>
          <a:p>
            <a:pPr marL="685800" indent="-68580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AutoNum type="arabicPeriod"/>
            </a:pPr>
            <a:r>
              <a:rPr lang="en-US" sz="3200" dirty="0" smtClean="0"/>
              <a:t>Exploring together: Sustainable practices that can support evaluators and the evaluation field.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Celebrating 30 Years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5833"/>
            <a:ext cx="82296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</p:txBody>
      </p:sp>
      <p:pic>
        <p:nvPicPr>
          <p:cNvPr id="2050" name="Picture 2" descr="\\Rkw5\vol501$\MFGRP\Bernstein_D\Admin\Pictures\WE zeropoint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452" y="2471166"/>
            <a:ext cx="2609088" cy="195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8680" y="1499616"/>
            <a:ext cx="7342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Enjoy the Washington Evaluators 30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Anniversary slide show.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50" y="173736"/>
            <a:ext cx="7920102" cy="114604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WE Member Input on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Communities of Practice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651" y="1447800"/>
            <a:ext cx="8578469" cy="479755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00"/>
                </a:solidFill>
              </a:rPr>
              <a:t>Networking and Social Activities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Activities that foster personal connections.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“Speed-dating” format to share ideas on topical subjects.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>
                <a:solidFill>
                  <a:srgbClr val="FFFF00"/>
                </a:solidFill>
              </a:rPr>
              <a:t>Evaluation-related Resources and Guidance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Website with standardized definitions and resources.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Guidance for evaluators, such as affiliate-area resources.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Case clinics to provide in-depth focus on evaluation issues.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Searchable member directory with interests, tools, etc. (WE has one, but members don’t always complete provide information).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>
                <a:solidFill>
                  <a:srgbClr val="FFFF00"/>
                </a:solidFill>
              </a:rPr>
              <a:t>Mentoring and Peer Support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 smtClean="0"/>
              <a:t>Buddy system to pair evaluators by their interests.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dirty="0"/>
              <a:t>Ways of integrating those new to the evaluation community (see mentoring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31200" y="6321616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5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3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67" y="24384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Think Tank Format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232" y="1511808"/>
            <a:ext cx="7900416" cy="45689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Per AEA, a </a:t>
            </a:r>
            <a:r>
              <a:rPr lang="en-US" sz="3200" dirty="0">
                <a:solidFill>
                  <a:srgbClr val="FFFF00"/>
                </a:solidFill>
              </a:rPr>
              <a:t>think tank is a </a:t>
            </a:r>
            <a:r>
              <a:rPr lang="en-US" sz="3200" dirty="0" smtClean="0">
                <a:solidFill>
                  <a:srgbClr val="FFFF00"/>
                </a:solidFill>
              </a:rPr>
              <a:t>90-minute </a:t>
            </a:r>
            <a:r>
              <a:rPr lang="en-US" sz="3200" dirty="0">
                <a:solidFill>
                  <a:srgbClr val="FFFF00"/>
                </a:solidFill>
              </a:rPr>
              <a:t>session focusing on 1</a:t>
            </a:r>
            <a:r>
              <a:rPr lang="en-US" sz="3200" dirty="0" smtClean="0">
                <a:solidFill>
                  <a:srgbClr val="FFFF00"/>
                </a:solidFill>
              </a:rPr>
              <a:t> issue/question.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/>
              <a:t>Small Group Discussion: 20 Minutes.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/>
              <a:t>Reconvene </a:t>
            </a:r>
            <a:r>
              <a:rPr lang="en-US" sz="3200" dirty="0"/>
              <a:t>to share </a:t>
            </a:r>
            <a:r>
              <a:rPr lang="en-US" sz="3200" dirty="0" smtClean="0"/>
              <a:t>enhanced </a:t>
            </a:r>
            <a:r>
              <a:rPr lang="en-US" sz="3200" dirty="0"/>
              <a:t>understanding through </a:t>
            </a:r>
            <a:r>
              <a:rPr lang="en-US" sz="3200" dirty="0" smtClean="0"/>
              <a:t>discussion </a:t>
            </a:r>
            <a:r>
              <a:rPr lang="en-US" sz="3200" dirty="0"/>
              <a:t>facilitated by </a:t>
            </a:r>
            <a:r>
              <a:rPr lang="en-US" sz="3200" dirty="0" smtClean="0"/>
              <a:t>Chairperson: 20 Minutes.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None/>
            </a:pPr>
            <a:r>
              <a:rPr lang="en-US" sz="3200" dirty="0"/>
              <a:t>	</a:t>
            </a:r>
            <a:r>
              <a:rPr lang="en-US" sz="3200" dirty="0" smtClean="0"/>
              <a:t>(Concise, Specific, Operational Ideas)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 startAt="3"/>
            </a:pPr>
            <a:r>
              <a:rPr lang="en-US" sz="3200" dirty="0" smtClean="0"/>
              <a:t>Wrapping Up/Next Steps: 5 Minutes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31200" y="6321616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6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Think Tank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7" y="1353312"/>
            <a:ext cx="7755509" cy="2286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How can evaluation communities of practice take advantage of opportunities and address challenges to sustain evaluators and the evaluation profession</a:t>
            </a:r>
            <a:r>
              <a:rPr lang="en-US" sz="2200" dirty="0" smtClean="0"/>
              <a:t>?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What are the opportunities?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What are the challenges?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What practices sustain evaluators?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What practices sustain the evaluation profession?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7</a:t>
            </a:fld>
            <a:endParaRPr lang="en-US" dirty="0">
              <a:latin typeface="Trebuchet MS" pitchFamily="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3639312"/>
            <a:ext cx="8787384" cy="26896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87952" y="3658945"/>
            <a:ext cx="4754880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en-US" sz="1500" b="1" dirty="0" smtClean="0">
                <a:solidFill>
                  <a:srgbClr val="00B050"/>
                </a:solidFill>
              </a:rPr>
              <a:t>Sustainable progress.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500" b="1" dirty="0" smtClean="0">
                <a:solidFill>
                  <a:srgbClr val="00B050"/>
                </a:solidFill>
              </a:rPr>
              <a:t>Operational ideas for AEA affiliates.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500" b="1" dirty="0" smtClean="0">
                <a:solidFill>
                  <a:srgbClr val="00B050"/>
                </a:solidFill>
              </a:rPr>
              <a:t>Support for evaluators and the profession</a:t>
            </a:r>
            <a:r>
              <a:rPr lang="en-US" sz="1600" b="1" dirty="0" smtClean="0">
                <a:solidFill>
                  <a:srgbClr val="00B050"/>
                </a:solidFill>
              </a:rPr>
              <a:t>.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5774F8-A6D9-4BDD-9509-B80AC0E798B4}" type="slidenum">
              <a:rPr lang="en-US" sz="180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6864" y="1560870"/>
            <a:ext cx="8229600" cy="4602186"/>
          </a:xfrm>
        </p:spPr>
        <p:txBody>
          <a:bodyPr/>
          <a:lstStyle/>
          <a:p>
            <a:pPr lvl="0">
              <a:buClr>
                <a:srgbClr val="86D1EC"/>
              </a:buClr>
              <a:buNone/>
              <a:defRPr/>
            </a:pPr>
            <a:r>
              <a:rPr lang="en-US" sz="3200" dirty="0" smtClean="0"/>
              <a:t>Washington Evaluators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3200" dirty="0" smtClean="0"/>
              <a:t>www.washingtonevaluators.org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3200" u="sng" dirty="0" smtClean="0"/>
              <a:t>Twitter</a:t>
            </a:r>
            <a:r>
              <a:rPr lang="en-US" sz="3200" dirty="0" smtClean="0"/>
              <a:t>: @washeval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3200" u="sng" dirty="0" smtClean="0"/>
              <a:t>LinkedIn</a:t>
            </a:r>
            <a:r>
              <a:rPr lang="en-US" sz="3200" dirty="0" smtClean="0"/>
              <a:t>: Search for Washington Evaluators on LinkedIn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3200" u="sng" dirty="0" smtClean="0"/>
              <a:t>AEA’s Local Affiliates Collaborative</a:t>
            </a:r>
            <a:r>
              <a:rPr lang="en-US" sz="3200" dirty="0"/>
              <a:t>: http://www.lacaea.org/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" y="6373368"/>
            <a:ext cx="351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Washington Evaluators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3315</TotalTime>
  <Words>422</Words>
  <Application>Microsoft Office PowerPoint</Application>
  <PresentationFormat>On-screen Show (4:3)</PresentationFormat>
  <Paragraphs>77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Westat_basic</vt:lpstr>
      <vt:lpstr>Blank Presentation</vt:lpstr>
      <vt:lpstr>Blank Presentation</vt:lpstr>
      <vt:lpstr>Blank Presentation</vt:lpstr>
      <vt:lpstr>1_Blank Presentation</vt:lpstr>
      <vt:lpstr>Sustaining an Evaluator Community of Practice</vt:lpstr>
      <vt:lpstr>Session Outline</vt:lpstr>
      <vt:lpstr>Session Introduction</vt:lpstr>
      <vt:lpstr>Celebrating 30 Years</vt:lpstr>
      <vt:lpstr>WE Member Input on  Communities of Practice</vt:lpstr>
      <vt:lpstr>Think Tank Format</vt:lpstr>
      <vt:lpstr>Think Tank Questions</vt:lpstr>
      <vt:lpstr>Contact Information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Bernstein</cp:lastModifiedBy>
  <cp:revision>228</cp:revision>
  <cp:lastPrinted>2014-10-06T19:52:37Z</cp:lastPrinted>
  <dcterms:created xsi:type="dcterms:W3CDTF">2013-10-02T15:58:04Z</dcterms:created>
  <dcterms:modified xsi:type="dcterms:W3CDTF">2014-10-22T19:48:29Z</dcterms:modified>
</cp:coreProperties>
</file>