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62" r:id="rId3"/>
    <p:sldId id="258" r:id="rId4"/>
    <p:sldId id="257" r:id="rId5"/>
    <p:sldId id="261" r:id="rId6"/>
    <p:sldId id="259" r:id="rId7"/>
    <p:sldId id="263" r:id="rId8"/>
    <p:sldId id="260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smaller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715000"/>
            <a:ext cx="20193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C72C3D-2E3B-4228-A08A-0723179FD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EC7A-2CBE-4D83-B457-2583A0612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AB85F-D7C7-4FA8-9307-6E881C59B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12BC6-8F81-40AE-890E-68B3E14B8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AFA56-A7CC-4EFB-A829-B10A1BED8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6D123-2EA7-4BBC-BBC8-1DA954F6B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95A19-2E83-4824-B597-94D35FF4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98045-64A1-45E7-B93E-32185DA2C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78B3-1255-48B6-90E2-DA9C87C2E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1F51F-1E9D-4B92-87F9-9E3D291D8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7B26C-F4C5-47B6-881D-16757CEA6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DEF28A94-D55C-4069-9DCB-59D43DFF8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Picture 17" descr="smaller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0400" y="5715000"/>
            <a:ext cx="20193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voala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828800"/>
            <a:ext cx="6553200" cy="2209800"/>
          </a:xfrm>
        </p:spPr>
        <p:txBody>
          <a:bodyPr/>
          <a:lstStyle/>
          <a:p>
            <a:pPr eaLnBrk="1" hangingPunct="1"/>
            <a:r>
              <a:rPr lang="en-US" sz="4400" smtClean="0"/>
              <a:t>When Government Funding is Not Enough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267200"/>
            <a:ext cx="6019800" cy="2057400"/>
          </a:xfrm>
        </p:spPr>
        <p:txBody>
          <a:bodyPr/>
          <a:lstStyle/>
          <a:p>
            <a:pPr eaLnBrk="1" hangingPunct="1"/>
            <a:r>
              <a:rPr lang="en-US" sz="2400" smtClean="0"/>
              <a:t>Utilizing Internal Evaluation for Non-Profit Program Development and Additional Funding</a:t>
            </a:r>
          </a:p>
          <a:p>
            <a:pPr algn="ctr" eaLnBrk="1" hangingPunct="1"/>
            <a:r>
              <a:rPr lang="en-US" sz="2400" smtClean="0"/>
              <a:t>Suzanne Markoe Hayes</a:t>
            </a:r>
          </a:p>
          <a:p>
            <a:pPr algn="ctr" eaLnBrk="1" hangingPunct="1"/>
            <a:r>
              <a:rPr lang="en-US" sz="2400" smtClean="0"/>
              <a:t>smarkoehayes@voala.org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alumni said: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“Since we are incoming Freshman, we are the last ones to get to pick our classes.  So we get the worst times ever.”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“I have to leave school next year to work and help my family.” (student joined the army)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“I come home twice a month to help my mom.”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“I don’t have much time.  When I’m not at school, I am helping with my little sister.”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Addressing an identified need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/>
              <a:t>Families</a:t>
            </a:r>
          </a:p>
          <a:p>
            <a:pPr lvl="1" eaLnBrk="1" hangingPunct="1"/>
            <a:r>
              <a:rPr lang="en-US" smtClean="0"/>
              <a:t>Losing jobs</a:t>
            </a:r>
          </a:p>
          <a:p>
            <a:pPr lvl="1" eaLnBrk="1" hangingPunct="1"/>
            <a:r>
              <a:rPr lang="en-US" smtClean="0"/>
              <a:t>Childcare</a:t>
            </a:r>
          </a:p>
          <a:p>
            <a:pPr eaLnBrk="1" hangingPunct="1"/>
            <a:r>
              <a:rPr lang="en-US" smtClean="0"/>
              <a:t>Support as a student</a:t>
            </a:r>
          </a:p>
          <a:p>
            <a:pPr lvl="1" eaLnBrk="1" hangingPunct="1"/>
            <a:r>
              <a:rPr lang="en-US" smtClean="0"/>
              <a:t>Better time management</a:t>
            </a:r>
          </a:p>
          <a:p>
            <a:pPr lvl="1" eaLnBrk="1" hangingPunct="1"/>
            <a:r>
              <a:rPr lang="en-US" smtClean="0"/>
              <a:t>Approaching professors</a:t>
            </a:r>
          </a:p>
          <a:p>
            <a:pPr eaLnBrk="1" hangingPunct="1"/>
            <a:r>
              <a:rPr lang="en-US" smtClean="0"/>
              <a:t>Directors unable to provide that level of support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Alumni Coordinator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Funded through donations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Fall 2011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Connect families to other services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Monthly check-ins with alumni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Facebook page with helpful tips and social connections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Connect with current seniors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r>
              <a:rPr lang="en-US" smtClean="0"/>
              <a:t>Only surveyed and spoke to students still in college.</a:t>
            </a:r>
          </a:p>
          <a:p>
            <a:r>
              <a:rPr lang="en-US" smtClean="0"/>
              <a:t>Drop out student information was anecdotal from directors.</a:t>
            </a:r>
          </a:p>
          <a:p>
            <a:r>
              <a:rPr lang="en-US" smtClean="0"/>
              <a:t>Difficult reaching students for focus groups.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Future Directions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686800" cy="4191000"/>
          </a:xfrm>
        </p:spPr>
        <p:txBody>
          <a:bodyPr/>
          <a:lstStyle/>
          <a:p>
            <a:pPr eaLnBrk="1" hangingPunct="1"/>
            <a:r>
              <a:rPr lang="en-US" smtClean="0"/>
              <a:t>Review results with program staff </a:t>
            </a:r>
          </a:p>
          <a:p>
            <a:pPr lvl="1" eaLnBrk="1" hangingPunct="1"/>
            <a:r>
              <a:rPr lang="en-US" smtClean="0"/>
              <a:t>Do families receive and use service referrals?</a:t>
            </a:r>
          </a:p>
          <a:p>
            <a:pPr lvl="1" eaLnBrk="1" hangingPunct="1"/>
            <a:r>
              <a:rPr lang="en-US" smtClean="0"/>
              <a:t>Do more students graduate and less students withdrawal?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successful results to procure additional funding to support position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676400" y="1905000"/>
            <a:ext cx="7143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400" b="1">
                <a:solidFill>
                  <a:schemeClr val="bg2"/>
                </a:solidFill>
              </a:rPr>
              <a:t>Federal Budget Cuts: White House Budget Chief Jacob Lew Orders Agencies To Reduce Spending Plans</a:t>
            </a:r>
          </a:p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28600" y="3582988"/>
            <a:ext cx="6705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400" b="1">
                <a:solidFill>
                  <a:schemeClr val="bg2"/>
                </a:solidFill>
              </a:rPr>
              <a:t>Federal budget cuts to WIC could shorten reach of aid for moms, kids</a:t>
            </a:r>
          </a:p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371600" y="4876800"/>
            <a:ext cx="75453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400" b="1">
                <a:solidFill>
                  <a:schemeClr val="bg2"/>
                </a:solidFill>
              </a:rPr>
              <a:t>Federal Budget Cuts Research, Education Funding</a:t>
            </a:r>
          </a:p>
          <a:p>
            <a:endParaRPr lang="en-US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Non-Profits current predicament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/>
      <p:bldP spid="440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Increased program demands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Bigger and better programs wanted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Less funds to meet greater needs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Effective and evidence-based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evaluation is critical for: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7237412" cy="3886200"/>
          </a:xfrm>
        </p:spPr>
        <p:txBody>
          <a:bodyPr/>
          <a:lstStyle/>
          <a:p>
            <a:pPr eaLnBrk="1" hangingPunct="1"/>
            <a:r>
              <a:rPr lang="en-US" smtClean="0"/>
              <a:t>Studying formative program development</a:t>
            </a:r>
          </a:p>
          <a:p>
            <a:pPr lvl="1" eaLnBrk="1" hangingPunct="1"/>
            <a:r>
              <a:rPr lang="en-US" smtClean="0"/>
              <a:t>Insider View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Promoting action based on evaluation findings</a:t>
            </a:r>
          </a:p>
          <a:p>
            <a:pPr lvl="1" eaLnBrk="1" hangingPunct="1"/>
            <a:r>
              <a:rPr lang="en-US" smtClean="0"/>
              <a:t>Follow up on planned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is VOALA?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3124200"/>
            <a:ext cx="82296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Serve 30,000 individual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27 different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See </a:t>
            </a:r>
            <a:r>
              <a:rPr lang="en-US" smtClean="0">
                <a:hlinkClick r:id="rId2"/>
              </a:rPr>
              <a:t>www.voala.org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VOALA Philosophy- </a:t>
            </a:r>
            <a:r>
              <a:rPr lang="en-US" i="1" smtClean="0"/>
              <a:t>There is always room for improvement.</a:t>
            </a:r>
          </a:p>
        </p:txBody>
      </p:sp>
      <p:pic>
        <p:nvPicPr>
          <p:cNvPr id="7172" name="Picture 8" descr="VOALA servi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VOALA evaluation timeline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eaLnBrk="1" hangingPunct="1"/>
            <a:r>
              <a:rPr lang="en-US" smtClean="0"/>
              <a:t>External Evaluator team- AES </a:t>
            </a:r>
          </a:p>
          <a:p>
            <a:pPr lvl="1" eaLnBrk="1" hangingPunct="1"/>
            <a:r>
              <a:rPr lang="en-US" smtClean="0"/>
              <a:t>2008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Hired Internal Evaluator </a:t>
            </a:r>
          </a:p>
          <a:p>
            <a:pPr lvl="1" eaLnBrk="1" hangingPunct="1"/>
            <a:r>
              <a:rPr lang="en-US" smtClean="0"/>
              <a:t>May 2010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Additional Support Staff (1.5)</a:t>
            </a:r>
          </a:p>
          <a:p>
            <a:pPr lvl="1" eaLnBrk="1" hangingPunct="1"/>
            <a:r>
              <a:rPr lang="en-US" smtClean="0"/>
              <a:t>Summer 2011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Our approach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Use-focused evaluation (Patton, 1997)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Program staff 	  stakeholders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Original programs</a:t>
            </a:r>
          </a:p>
          <a:p>
            <a:pPr lvl="1" eaLnBrk="1" hangingPunct="1"/>
            <a:r>
              <a:rPr lang="en-US" smtClean="0"/>
              <a:t>Upward Bound</a:t>
            </a:r>
          </a:p>
        </p:txBody>
      </p:sp>
      <p:sp>
        <p:nvSpPr>
          <p:cNvPr id="9220" name="AutoShape 7"/>
          <p:cNvSpPr>
            <a:spLocks noChangeArrowheads="1"/>
          </p:cNvSpPr>
          <p:nvPr/>
        </p:nvSpPr>
        <p:spPr bwMode="auto">
          <a:xfrm>
            <a:off x="3581400" y="2895600"/>
            <a:ext cx="838200" cy="304800"/>
          </a:xfrm>
          <a:custGeom>
            <a:avLst/>
            <a:gdLst>
              <a:gd name="T0" fmla="*/ 628650 w 21600"/>
              <a:gd name="T1" fmla="*/ 0 h 21600"/>
              <a:gd name="T2" fmla="*/ 0 w 21600"/>
              <a:gd name="T3" fmla="*/ 152400 h 21600"/>
              <a:gd name="T4" fmla="*/ 628650 w 21600"/>
              <a:gd name="T5" fmla="*/ 304800 h 21600"/>
              <a:gd name="T6" fmla="*/ 838200 w 21600"/>
              <a:gd name="T7" fmla="*/ 1524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1" name="Picture 8" descr="MC910216324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76600"/>
            <a:ext cx="2514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3657600" y="3962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Evaluation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VOALA Upward Bound Alumni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5 sites</a:t>
            </a:r>
          </a:p>
          <a:p>
            <a:pPr lvl="1" eaLnBrk="1" hangingPunct="1"/>
            <a:r>
              <a:rPr lang="en-US" smtClean="0"/>
              <a:t>South Central, East Los Angeles, South Bay, San Fernando Valley</a:t>
            </a:r>
          </a:p>
          <a:p>
            <a:pPr eaLnBrk="1" hangingPunct="1"/>
            <a:r>
              <a:rPr lang="en-US" smtClean="0"/>
              <a:t>Expect students to enroll in 4-yr institution</a:t>
            </a:r>
          </a:p>
          <a:p>
            <a:pPr eaLnBrk="1" hangingPunct="1"/>
            <a:r>
              <a:rPr lang="en-US" smtClean="0"/>
              <a:t>UB class of 2002- 82% </a:t>
            </a:r>
          </a:p>
          <a:p>
            <a:pPr eaLnBrk="1" hangingPunct="1"/>
            <a:r>
              <a:rPr lang="en-US" smtClean="0"/>
              <a:t>          Class of 2003 &amp; on</a:t>
            </a:r>
          </a:p>
        </p:txBody>
      </p:sp>
      <p:sp>
        <p:nvSpPr>
          <p:cNvPr id="10244" name="AutoShape 8"/>
          <p:cNvSpPr>
            <a:spLocks noChangeArrowheads="1"/>
          </p:cNvSpPr>
          <p:nvPr/>
        </p:nvSpPr>
        <p:spPr bwMode="auto">
          <a:xfrm>
            <a:off x="990600" y="4572000"/>
            <a:ext cx="1143000" cy="15240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pic>
        <p:nvPicPr>
          <p:cNvPr id="10245" name="Picture 11" descr="MC900216568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733800"/>
            <a:ext cx="163830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are alumni struggling?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Online Survey</a:t>
            </a:r>
          </a:p>
          <a:p>
            <a:pPr lvl="1" eaLnBrk="1" hangingPunct="1"/>
            <a:r>
              <a:rPr lang="en-US" smtClean="0"/>
              <a:t>March 2011</a:t>
            </a:r>
          </a:p>
          <a:p>
            <a:pPr lvl="1" eaLnBrk="1" hangingPunct="1"/>
            <a:r>
              <a:rPr lang="en-US" smtClean="0"/>
              <a:t>56 alumni participated, 73% Response Rate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Focus Groups</a:t>
            </a:r>
          </a:p>
          <a:p>
            <a:pPr lvl="1" eaLnBrk="1" hangingPunct="1"/>
            <a:r>
              <a:rPr lang="en-US" smtClean="0"/>
              <a:t>April to May 2011</a:t>
            </a:r>
          </a:p>
          <a:p>
            <a:pPr lvl="1" eaLnBrk="1" hangingPunct="1"/>
            <a:r>
              <a:rPr lang="en-US" smtClean="0"/>
              <a:t>15 alumni participated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298</TotalTime>
  <Words>419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Wingdings</vt:lpstr>
      <vt:lpstr>Calibri</vt:lpstr>
      <vt:lpstr>Arial Black</vt:lpstr>
      <vt:lpstr>Times New Roman</vt:lpstr>
      <vt:lpstr>Pixel</vt:lpstr>
      <vt:lpstr>When Government Funding is Not Enough</vt:lpstr>
      <vt:lpstr>Non-Profits current predicament</vt:lpstr>
      <vt:lpstr>Increased program demands</vt:lpstr>
      <vt:lpstr>Internal evaluation is critical for:</vt:lpstr>
      <vt:lpstr>Who is VOALA?</vt:lpstr>
      <vt:lpstr>VOALA evaluation timeline</vt:lpstr>
      <vt:lpstr>Our approach</vt:lpstr>
      <vt:lpstr>VOALA Upward Bound Alumni</vt:lpstr>
      <vt:lpstr>Why are alumni struggling?</vt:lpstr>
      <vt:lpstr>What alumni said:</vt:lpstr>
      <vt:lpstr>Addressing an identified need</vt:lpstr>
      <vt:lpstr>Alumni Coordinator </vt:lpstr>
      <vt:lpstr>Limitations</vt:lpstr>
      <vt:lpstr>Future Directions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Suzanne</dc:creator>
  <cp:lastModifiedBy>Kate Golden</cp:lastModifiedBy>
  <cp:revision>22</cp:revision>
  <dcterms:created xsi:type="dcterms:W3CDTF">2011-11-01T17:50:32Z</dcterms:created>
  <dcterms:modified xsi:type="dcterms:W3CDTF">2012-03-19T21:04:40Z</dcterms:modified>
</cp:coreProperties>
</file>