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4"/>
  </p:notesMasterIdLst>
  <p:sldIdLst>
    <p:sldId id="256" r:id="rId2"/>
    <p:sldId id="281" r:id="rId3"/>
    <p:sldId id="282" r:id="rId4"/>
    <p:sldId id="277" r:id="rId5"/>
    <p:sldId id="286" r:id="rId6"/>
    <p:sldId id="312" r:id="rId7"/>
    <p:sldId id="313" r:id="rId8"/>
    <p:sldId id="297" r:id="rId9"/>
    <p:sldId id="304" r:id="rId10"/>
    <p:sldId id="300" r:id="rId11"/>
    <p:sldId id="305" r:id="rId12"/>
    <p:sldId id="301" r:id="rId13"/>
    <p:sldId id="306" r:id="rId14"/>
    <p:sldId id="302" r:id="rId15"/>
    <p:sldId id="307" r:id="rId16"/>
    <p:sldId id="314" r:id="rId17"/>
    <p:sldId id="308" r:id="rId18"/>
    <p:sldId id="309" r:id="rId19"/>
    <p:sldId id="325" r:id="rId20"/>
    <p:sldId id="271" r:id="rId21"/>
    <p:sldId id="323" r:id="rId22"/>
    <p:sldId id="321" r:id="rId23"/>
    <p:sldId id="324" r:id="rId24"/>
    <p:sldId id="295" r:id="rId25"/>
    <p:sldId id="329" r:id="rId26"/>
    <p:sldId id="315" r:id="rId27"/>
    <p:sldId id="316" r:id="rId28"/>
    <p:sldId id="317" r:id="rId29"/>
    <p:sldId id="318" r:id="rId30"/>
    <p:sldId id="319" r:id="rId31"/>
    <p:sldId id="320" r:id="rId32"/>
    <p:sldId id="328" r:id="rId33"/>
    <p:sldId id="330" r:id="rId34"/>
    <p:sldId id="331" r:id="rId35"/>
    <p:sldId id="291" r:id="rId36"/>
    <p:sldId id="327" r:id="rId37"/>
    <p:sldId id="287" r:id="rId38"/>
    <p:sldId id="288" r:id="rId39"/>
    <p:sldId id="294" r:id="rId40"/>
    <p:sldId id="332" r:id="rId41"/>
    <p:sldId id="276" r:id="rId42"/>
    <p:sldId id="268" r:id="rId43"/>
    <p:sldId id="311" r:id="rId44"/>
    <p:sldId id="269" r:id="rId45"/>
    <p:sldId id="273" r:id="rId46"/>
    <p:sldId id="267" r:id="rId47"/>
    <p:sldId id="257" r:id="rId48"/>
    <p:sldId id="258" r:id="rId49"/>
    <p:sldId id="259" r:id="rId50"/>
    <p:sldId id="260" r:id="rId51"/>
    <p:sldId id="261" r:id="rId52"/>
    <p:sldId id="262" r:id="rId53"/>
    <p:sldId id="263" r:id="rId54"/>
    <p:sldId id="264" r:id="rId55"/>
    <p:sldId id="265" r:id="rId56"/>
    <p:sldId id="266" r:id="rId57"/>
    <p:sldId id="279" r:id="rId58"/>
    <p:sldId id="278" r:id="rId59"/>
    <p:sldId id="283" r:id="rId60"/>
    <p:sldId id="280" r:id="rId61"/>
    <p:sldId id="284" r:id="rId62"/>
    <p:sldId id="293" r:id="rId6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3A0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681" autoAdjust="0"/>
    <p:restoredTop sz="85556" autoAdjust="0"/>
  </p:normalViewPr>
  <p:slideViewPr>
    <p:cSldViewPr snapToGrid="0" snapToObjects="1">
      <p:cViewPr>
        <p:scale>
          <a:sx n="75" d="100"/>
          <a:sy n="75" d="100"/>
        </p:scale>
        <p:origin x="-1926" y="-9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dPt>
            <c:idx val="11"/>
            <c:spPr>
              <a:solidFill>
                <a:srgbClr val="A40E27"/>
              </a:solidFill>
            </c:spPr>
          </c:dPt>
          <c:cat>
            <c:strRef>
              <c:f>Sheet1!$A$2:$A$13</c:f>
              <c:strCache>
                <c:ptCount val="12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today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3055</c:v>
                </c:pt>
                <c:pt idx="1">
                  <c:v>3579</c:v>
                </c:pt>
                <c:pt idx="2">
                  <c:v>3700</c:v>
                </c:pt>
                <c:pt idx="3">
                  <c:v>4200</c:v>
                </c:pt>
                <c:pt idx="4">
                  <c:v>4541</c:v>
                </c:pt>
                <c:pt idx="5">
                  <c:v>5225</c:v>
                </c:pt>
                <c:pt idx="6">
                  <c:v>5603</c:v>
                </c:pt>
                <c:pt idx="7">
                  <c:v>5785</c:v>
                </c:pt>
                <c:pt idx="8">
                  <c:v>6081</c:v>
                </c:pt>
                <c:pt idx="9" formatCode="#,##0">
                  <c:v>6610</c:v>
                </c:pt>
                <c:pt idx="10" formatCode="#,##0">
                  <c:v>7356</c:v>
                </c:pt>
                <c:pt idx="11">
                  <c:v>7933</c:v>
                </c:pt>
              </c:numCache>
            </c:numRef>
          </c:val>
        </c:ser>
        <c:gapWidth val="82"/>
        <c:axId val="158155520"/>
        <c:axId val="158157056"/>
      </c:barChart>
      <c:catAx>
        <c:axId val="15815552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58157056"/>
        <c:crosses val="autoZero"/>
        <c:auto val="1"/>
        <c:lblAlgn val="ctr"/>
        <c:lblOffset val="100"/>
      </c:catAx>
      <c:valAx>
        <c:axId val="158157056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58155520"/>
        <c:crosses val="autoZero"/>
        <c:crossBetween val="between"/>
      </c:valAx>
      <c:spPr>
        <a:noFill/>
        <a:ln w="25386">
          <a:noFill/>
        </a:ln>
      </c:spPr>
    </c:plotArea>
    <c:plotVisOnly val="1"/>
    <c:dispBlanksAs val="gap"/>
  </c:chart>
  <c:txPr>
    <a:bodyPr/>
    <a:lstStyle/>
    <a:p>
      <a:pPr>
        <a:defRPr sz="1798"/>
      </a:pPr>
      <a:endParaRPr lang="en-US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2827B0-C0D7-4E83-9E5E-462640E3BDF1}" type="doc">
      <dgm:prSet loTypeId="urn:microsoft.com/office/officeart/2005/8/layout/venn2" loCatId="relationship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6EBEEAC8-D97C-46A1-8F3B-93116FAC665C}">
      <dgm:prSet phldrT="[Text]" custT="1"/>
      <dgm:spPr/>
      <dgm:t>
        <a:bodyPr/>
        <a:lstStyle/>
        <a:p>
          <a:r>
            <a:rPr lang="en-US" sz="2400" dirty="0" smtClean="0">
              <a:latin typeface="Calibri" pitchFamily="34" charset="0"/>
            </a:rPr>
            <a:t>Program</a:t>
          </a:r>
        </a:p>
        <a:p>
          <a:r>
            <a:rPr lang="en-US" sz="2400" dirty="0" smtClean="0">
              <a:latin typeface="Calibri" pitchFamily="34" charset="0"/>
            </a:rPr>
            <a:t>Design</a:t>
          </a:r>
          <a:endParaRPr lang="en-US" sz="2400" dirty="0">
            <a:latin typeface="Calibri" pitchFamily="34" charset="0"/>
          </a:endParaRPr>
        </a:p>
      </dgm:t>
    </dgm:pt>
    <dgm:pt modelId="{68A61914-E31E-429C-9192-F66F08C6E0A2}" type="parTrans" cxnId="{42B98AC6-80A1-4D8B-85C7-0BC78A7CF111}">
      <dgm:prSet/>
      <dgm:spPr/>
      <dgm:t>
        <a:bodyPr/>
        <a:lstStyle/>
        <a:p>
          <a:endParaRPr lang="en-US"/>
        </a:p>
      </dgm:t>
    </dgm:pt>
    <dgm:pt modelId="{2D800745-2143-45DD-A172-466E71A78660}" type="sibTrans" cxnId="{42B98AC6-80A1-4D8B-85C7-0BC78A7CF111}">
      <dgm:prSet/>
      <dgm:spPr/>
      <dgm:t>
        <a:bodyPr/>
        <a:lstStyle/>
        <a:p>
          <a:endParaRPr lang="en-US"/>
        </a:p>
      </dgm:t>
    </dgm:pt>
    <dgm:pt modelId="{12FAAF75-3261-43CC-8CEB-51297B6A959F}">
      <dgm:prSet phldrT="[Text]" custT="1"/>
      <dgm:spPr/>
      <dgm:t>
        <a:bodyPr/>
        <a:lstStyle/>
        <a:p>
          <a:r>
            <a:rPr lang="en-US" sz="2400" dirty="0" smtClean="0">
              <a:latin typeface="Calibri" pitchFamily="34" charset="0"/>
            </a:rPr>
            <a:t>Research </a:t>
          </a:r>
        </a:p>
        <a:p>
          <a:r>
            <a:rPr lang="en-US" sz="2400" dirty="0" smtClean="0">
              <a:latin typeface="Calibri" pitchFamily="34" charset="0"/>
            </a:rPr>
            <a:t>Design</a:t>
          </a:r>
          <a:endParaRPr lang="en-US" sz="2400" dirty="0">
            <a:latin typeface="Calibri" pitchFamily="34" charset="0"/>
          </a:endParaRPr>
        </a:p>
      </dgm:t>
    </dgm:pt>
    <dgm:pt modelId="{5033FCB4-928D-4003-A3C8-2B4016F02243}" type="parTrans" cxnId="{B7D6047E-AC77-45D4-AE23-A9776D9BC3C1}">
      <dgm:prSet/>
      <dgm:spPr/>
      <dgm:t>
        <a:bodyPr/>
        <a:lstStyle/>
        <a:p>
          <a:endParaRPr lang="en-US"/>
        </a:p>
      </dgm:t>
    </dgm:pt>
    <dgm:pt modelId="{51D388B0-2BF7-49E7-B67B-5FC1C0C15A62}" type="sibTrans" cxnId="{B7D6047E-AC77-45D4-AE23-A9776D9BC3C1}">
      <dgm:prSet/>
      <dgm:spPr/>
      <dgm:t>
        <a:bodyPr/>
        <a:lstStyle/>
        <a:p>
          <a:endParaRPr lang="en-US"/>
        </a:p>
      </dgm:t>
    </dgm:pt>
    <dgm:pt modelId="{1ADD6F27-F097-4F7A-91DF-65DE49F31F7A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2400" dirty="0" smtClean="0">
              <a:latin typeface="Calibri" pitchFamily="34" charset="0"/>
            </a:rPr>
            <a:t>Survey </a:t>
          </a:r>
        </a:p>
        <a:p>
          <a:r>
            <a:rPr lang="en-US" sz="2400" dirty="0" smtClean="0">
              <a:latin typeface="Calibri" pitchFamily="34" charset="0"/>
            </a:rPr>
            <a:t>Design</a:t>
          </a:r>
          <a:endParaRPr lang="en-US" sz="2400" dirty="0">
            <a:latin typeface="Calibri" pitchFamily="34" charset="0"/>
          </a:endParaRPr>
        </a:p>
      </dgm:t>
    </dgm:pt>
    <dgm:pt modelId="{C93D321B-3610-4BBE-B121-E7BE39E2CA7B}" type="parTrans" cxnId="{2EA23236-CB13-4130-9C1A-258454889070}">
      <dgm:prSet/>
      <dgm:spPr/>
      <dgm:t>
        <a:bodyPr/>
        <a:lstStyle/>
        <a:p>
          <a:endParaRPr lang="en-US"/>
        </a:p>
      </dgm:t>
    </dgm:pt>
    <dgm:pt modelId="{656A1533-42A1-42D7-8D0E-0C078E35C8EA}" type="sibTrans" cxnId="{2EA23236-CB13-4130-9C1A-258454889070}">
      <dgm:prSet/>
      <dgm:spPr/>
      <dgm:t>
        <a:bodyPr/>
        <a:lstStyle/>
        <a:p>
          <a:endParaRPr lang="en-US"/>
        </a:p>
      </dgm:t>
    </dgm:pt>
    <dgm:pt modelId="{E68D3076-224C-458C-9DE6-FFE61AE1A9E9}">
      <dgm:prSet phldrT="[Text]" custT="1"/>
      <dgm:spPr/>
      <dgm:t>
        <a:bodyPr lIns="91440" rIns="91440"/>
        <a:lstStyle/>
        <a:p>
          <a:r>
            <a:rPr lang="en-US" sz="2800" dirty="0" smtClean="0">
              <a:latin typeface="Calibri" pitchFamily="34" charset="0"/>
            </a:rPr>
            <a:t>Survey </a:t>
          </a:r>
        </a:p>
        <a:p>
          <a:r>
            <a:rPr lang="en-US" sz="2800" dirty="0" smtClean="0">
              <a:latin typeface="Calibri" pitchFamily="34" charset="0"/>
            </a:rPr>
            <a:t>Questions</a:t>
          </a:r>
          <a:endParaRPr lang="en-US" sz="2800" dirty="0">
            <a:latin typeface="Calibri" pitchFamily="34" charset="0"/>
          </a:endParaRPr>
        </a:p>
      </dgm:t>
    </dgm:pt>
    <dgm:pt modelId="{E5C1C513-1D44-4D15-AA0F-EFFAEE9E1E57}" type="parTrans" cxnId="{7BC8CE30-40A9-4CB9-AD9E-BF65590ED8BA}">
      <dgm:prSet/>
      <dgm:spPr/>
      <dgm:t>
        <a:bodyPr/>
        <a:lstStyle/>
        <a:p>
          <a:endParaRPr lang="en-US"/>
        </a:p>
      </dgm:t>
    </dgm:pt>
    <dgm:pt modelId="{E71F5453-A8E0-4B76-BC93-0E3A2B0BF102}" type="sibTrans" cxnId="{7BC8CE30-40A9-4CB9-AD9E-BF65590ED8BA}">
      <dgm:prSet/>
      <dgm:spPr/>
      <dgm:t>
        <a:bodyPr/>
        <a:lstStyle/>
        <a:p>
          <a:endParaRPr lang="en-US"/>
        </a:p>
      </dgm:t>
    </dgm:pt>
    <dgm:pt modelId="{5D36F9A6-2FC9-485A-A40A-A55B7834A323}" type="pres">
      <dgm:prSet presAssocID="{C22827B0-C0D7-4E83-9E5E-462640E3BDF1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4815D46-1586-42FD-A894-C32BE6C42631}" type="pres">
      <dgm:prSet presAssocID="{C22827B0-C0D7-4E83-9E5E-462640E3BDF1}" presName="comp1" presStyleCnt="0"/>
      <dgm:spPr/>
    </dgm:pt>
    <dgm:pt modelId="{B73414E3-81CF-4BDA-885B-CD1E80119E29}" type="pres">
      <dgm:prSet presAssocID="{C22827B0-C0D7-4E83-9E5E-462640E3BDF1}" presName="circle1" presStyleLbl="node1" presStyleIdx="0" presStyleCnt="4"/>
      <dgm:spPr/>
      <dgm:t>
        <a:bodyPr/>
        <a:lstStyle/>
        <a:p>
          <a:endParaRPr lang="en-US"/>
        </a:p>
      </dgm:t>
    </dgm:pt>
    <dgm:pt modelId="{4CF6F84B-33A9-4A2D-9A2E-9E414316FCCA}" type="pres">
      <dgm:prSet presAssocID="{C22827B0-C0D7-4E83-9E5E-462640E3BDF1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34BFCF-7740-49D0-8CA1-2698294748D5}" type="pres">
      <dgm:prSet presAssocID="{C22827B0-C0D7-4E83-9E5E-462640E3BDF1}" presName="comp2" presStyleCnt="0"/>
      <dgm:spPr/>
    </dgm:pt>
    <dgm:pt modelId="{DAD40692-D2FA-45D0-AC20-F6749FDE238D}" type="pres">
      <dgm:prSet presAssocID="{C22827B0-C0D7-4E83-9E5E-462640E3BDF1}" presName="circle2" presStyleLbl="node1" presStyleIdx="1" presStyleCnt="4"/>
      <dgm:spPr/>
      <dgm:t>
        <a:bodyPr/>
        <a:lstStyle/>
        <a:p>
          <a:endParaRPr lang="en-US"/>
        </a:p>
      </dgm:t>
    </dgm:pt>
    <dgm:pt modelId="{C9C93735-630C-49E6-8979-16108B06E32D}" type="pres">
      <dgm:prSet presAssocID="{C22827B0-C0D7-4E83-9E5E-462640E3BDF1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9328C1-390E-4A69-9A0F-726341D4E5B6}" type="pres">
      <dgm:prSet presAssocID="{C22827B0-C0D7-4E83-9E5E-462640E3BDF1}" presName="comp3" presStyleCnt="0"/>
      <dgm:spPr/>
    </dgm:pt>
    <dgm:pt modelId="{BA5FAC8F-C764-4A31-B7AD-0C3B459D7062}" type="pres">
      <dgm:prSet presAssocID="{C22827B0-C0D7-4E83-9E5E-462640E3BDF1}" presName="circle3" presStyleLbl="node1" presStyleIdx="2" presStyleCnt="4"/>
      <dgm:spPr/>
      <dgm:t>
        <a:bodyPr/>
        <a:lstStyle/>
        <a:p>
          <a:endParaRPr lang="en-US"/>
        </a:p>
      </dgm:t>
    </dgm:pt>
    <dgm:pt modelId="{76893589-8911-4917-9E72-3CD576E20C7D}" type="pres">
      <dgm:prSet presAssocID="{C22827B0-C0D7-4E83-9E5E-462640E3BDF1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0A0461-6CA7-48AD-965E-3C4F62DD8D68}" type="pres">
      <dgm:prSet presAssocID="{C22827B0-C0D7-4E83-9E5E-462640E3BDF1}" presName="comp4" presStyleCnt="0"/>
      <dgm:spPr/>
    </dgm:pt>
    <dgm:pt modelId="{D37618DC-196B-4722-915A-728C8AFFEE1A}" type="pres">
      <dgm:prSet presAssocID="{C22827B0-C0D7-4E83-9E5E-462640E3BDF1}" presName="circle4" presStyleLbl="node1" presStyleIdx="3" presStyleCnt="4"/>
      <dgm:spPr/>
      <dgm:t>
        <a:bodyPr/>
        <a:lstStyle/>
        <a:p>
          <a:endParaRPr lang="en-US"/>
        </a:p>
      </dgm:t>
    </dgm:pt>
    <dgm:pt modelId="{BC154062-3573-49DA-8B22-28615CBEBE4B}" type="pres">
      <dgm:prSet presAssocID="{C22827B0-C0D7-4E83-9E5E-462640E3BDF1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A9F3EB8-79CE-495B-A4C9-A4C29A0975D9}" type="presOf" srcId="{E68D3076-224C-458C-9DE6-FFE61AE1A9E9}" destId="{D37618DC-196B-4722-915A-728C8AFFEE1A}" srcOrd="0" destOrd="0" presId="urn:microsoft.com/office/officeart/2005/8/layout/venn2"/>
    <dgm:cxn modelId="{C97E4C2C-3185-405A-BA16-D86B36B8AD5B}" type="presOf" srcId="{6EBEEAC8-D97C-46A1-8F3B-93116FAC665C}" destId="{B73414E3-81CF-4BDA-885B-CD1E80119E29}" srcOrd="0" destOrd="0" presId="urn:microsoft.com/office/officeart/2005/8/layout/venn2"/>
    <dgm:cxn modelId="{0DB73B51-FA0C-4243-9AFC-1FDE6C2EBEA2}" type="presOf" srcId="{C22827B0-C0D7-4E83-9E5E-462640E3BDF1}" destId="{5D36F9A6-2FC9-485A-A40A-A55B7834A323}" srcOrd="0" destOrd="0" presId="urn:microsoft.com/office/officeart/2005/8/layout/venn2"/>
    <dgm:cxn modelId="{2EA23236-CB13-4130-9C1A-258454889070}" srcId="{C22827B0-C0D7-4E83-9E5E-462640E3BDF1}" destId="{1ADD6F27-F097-4F7A-91DF-65DE49F31F7A}" srcOrd="2" destOrd="0" parTransId="{C93D321B-3610-4BBE-B121-E7BE39E2CA7B}" sibTransId="{656A1533-42A1-42D7-8D0E-0C078E35C8EA}"/>
    <dgm:cxn modelId="{2C189150-C4EA-4189-8F9A-1255165AE560}" type="presOf" srcId="{1ADD6F27-F097-4F7A-91DF-65DE49F31F7A}" destId="{76893589-8911-4917-9E72-3CD576E20C7D}" srcOrd="1" destOrd="0" presId="urn:microsoft.com/office/officeart/2005/8/layout/venn2"/>
    <dgm:cxn modelId="{42B98AC6-80A1-4D8B-85C7-0BC78A7CF111}" srcId="{C22827B0-C0D7-4E83-9E5E-462640E3BDF1}" destId="{6EBEEAC8-D97C-46A1-8F3B-93116FAC665C}" srcOrd="0" destOrd="0" parTransId="{68A61914-E31E-429C-9192-F66F08C6E0A2}" sibTransId="{2D800745-2143-45DD-A172-466E71A78660}"/>
    <dgm:cxn modelId="{FDEF673B-5EF9-4521-8600-D7657F17D26B}" type="presOf" srcId="{6EBEEAC8-D97C-46A1-8F3B-93116FAC665C}" destId="{4CF6F84B-33A9-4A2D-9A2E-9E414316FCCA}" srcOrd="1" destOrd="0" presId="urn:microsoft.com/office/officeart/2005/8/layout/venn2"/>
    <dgm:cxn modelId="{833482AB-85A6-4379-931E-CBF9D826737C}" type="presOf" srcId="{1ADD6F27-F097-4F7A-91DF-65DE49F31F7A}" destId="{BA5FAC8F-C764-4A31-B7AD-0C3B459D7062}" srcOrd="0" destOrd="0" presId="urn:microsoft.com/office/officeart/2005/8/layout/venn2"/>
    <dgm:cxn modelId="{94D7B2F0-6E98-4378-B7BB-B3A53F8A4DF8}" type="presOf" srcId="{E68D3076-224C-458C-9DE6-FFE61AE1A9E9}" destId="{BC154062-3573-49DA-8B22-28615CBEBE4B}" srcOrd="1" destOrd="0" presId="urn:microsoft.com/office/officeart/2005/8/layout/venn2"/>
    <dgm:cxn modelId="{B7D6047E-AC77-45D4-AE23-A9776D9BC3C1}" srcId="{C22827B0-C0D7-4E83-9E5E-462640E3BDF1}" destId="{12FAAF75-3261-43CC-8CEB-51297B6A959F}" srcOrd="1" destOrd="0" parTransId="{5033FCB4-928D-4003-A3C8-2B4016F02243}" sibTransId="{51D388B0-2BF7-49E7-B67B-5FC1C0C15A62}"/>
    <dgm:cxn modelId="{7BC8CE30-40A9-4CB9-AD9E-BF65590ED8BA}" srcId="{C22827B0-C0D7-4E83-9E5E-462640E3BDF1}" destId="{E68D3076-224C-458C-9DE6-FFE61AE1A9E9}" srcOrd="3" destOrd="0" parTransId="{E5C1C513-1D44-4D15-AA0F-EFFAEE9E1E57}" sibTransId="{E71F5453-A8E0-4B76-BC93-0E3A2B0BF102}"/>
    <dgm:cxn modelId="{FD9A0ABA-7948-4746-85A8-C56BD50577B8}" type="presOf" srcId="{12FAAF75-3261-43CC-8CEB-51297B6A959F}" destId="{DAD40692-D2FA-45D0-AC20-F6749FDE238D}" srcOrd="0" destOrd="0" presId="urn:microsoft.com/office/officeart/2005/8/layout/venn2"/>
    <dgm:cxn modelId="{442EEF56-A348-485A-B9EB-2906A144D7F6}" type="presOf" srcId="{12FAAF75-3261-43CC-8CEB-51297B6A959F}" destId="{C9C93735-630C-49E6-8979-16108B06E32D}" srcOrd="1" destOrd="0" presId="urn:microsoft.com/office/officeart/2005/8/layout/venn2"/>
    <dgm:cxn modelId="{E0743F2A-6C84-4B2B-9AAF-7F2112612E99}" type="presParOf" srcId="{5D36F9A6-2FC9-485A-A40A-A55B7834A323}" destId="{E4815D46-1586-42FD-A894-C32BE6C42631}" srcOrd="0" destOrd="0" presId="urn:microsoft.com/office/officeart/2005/8/layout/venn2"/>
    <dgm:cxn modelId="{E1231C42-7A24-42B8-ABA2-31ED15883F7C}" type="presParOf" srcId="{E4815D46-1586-42FD-A894-C32BE6C42631}" destId="{B73414E3-81CF-4BDA-885B-CD1E80119E29}" srcOrd="0" destOrd="0" presId="urn:microsoft.com/office/officeart/2005/8/layout/venn2"/>
    <dgm:cxn modelId="{BEC699C6-5608-4646-8A57-07BDE8241AC1}" type="presParOf" srcId="{E4815D46-1586-42FD-A894-C32BE6C42631}" destId="{4CF6F84B-33A9-4A2D-9A2E-9E414316FCCA}" srcOrd="1" destOrd="0" presId="urn:microsoft.com/office/officeart/2005/8/layout/venn2"/>
    <dgm:cxn modelId="{8A5D0945-A180-4B98-B785-1FBAE345EDF4}" type="presParOf" srcId="{5D36F9A6-2FC9-485A-A40A-A55B7834A323}" destId="{0934BFCF-7740-49D0-8CA1-2698294748D5}" srcOrd="1" destOrd="0" presId="urn:microsoft.com/office/officeart/2005/8/layout/venn2"/>
    <dgm:cxn modelId="{EB40C9C1-FFE0-4A40-B8A6-D3A0F9C5A804}" type="presParOf" srcId="{0934BFCF-7740-49D0-8CA1-2698294748D5}" destId="{DAD40692-D2FA-45D0-AC20-F6749FDE238D}" srcOrd="0" destOrd="0" presId="urn:microsoft.com/office/officeart/2005/8/layout/venn2"/>
    <dgm:cxn modelId="{F138EA92-62EE-4E9A-9013-554CB14C0630}" type="presParOf" srcId="{0934BFCF-7740-49D0-8CA1-2698294748D5}" destId="{C9C93735-630C-49E6-8979-16108B06E32D}" srcOrd="1" destOrd="0" presId="urn:microsoft.com/office/officeart/2005/8/layout/venn2"/>
    <dgm:cxn modelId="{D0B5BE7A-CE52-4B92-9FC9-DB0CE85EC1C3}" type="presParOf" srcId="{5D36F9A6-2FC9-485A-A40A-A55B7834A323}" destId="{7B9328C1-390E-4A69-9A0F-726341D4E5B6}" srcOrd="2" destOrd="0" presId="urn:microsoft.com/office/officeart/2005/8/layout/venn2"/>
    <dgm:cxn modelId="{AF84297B-2202-4D11-854B-2FD36860A3A0}" type="presParOf" srcId="{7B9328C1-390E-4A69-9A0F-726341D4E5B6}" destId="{BA5FAC8F-C764-4A31-B7AD-0C3B459D7062}" srcOrd="0" destOrd="0" presId="urn:microsoft.com/office/officeart/2005/8/layout/venn2"/>
    <dgm:cxn modelId="{44A24844-6BC5-41B7-B3DB-E8983C890527}" type="presParOf" srcId="{7B9328C1-390E-4A69-9A0F-726341D4E5B6}" destId="{76893589-8911-4917-9E72-3CD576E20C7D}" srcOrd="1" destOrd="0" presId="urn:microsoft.com/office/officeart/2005/8/layout/venn2"/>
    <dgm:cxn modelId="{4D655E44-A2BC-42D5-8C48-2CCEC021EA8D}" type="presParOf" srcId="{5D36F9A6-2FC9-485A-A40A-A55B7834A323}" destId="{3F0A0461-6CA7-48AD-965E-3C4F62DD8D68}" srcOrd="3" destOrd="0" presId="urn:microsoft.com/office/officeart/2005/8/layout/venn2"/>
    <dgm:cxn modelId="{DB7D19AF-3D13-43A1-B1C7-9C6879A678FD}" type="presParOf" srcId="{3F0A0461-6CA7-48AD-965E-3C4F62DD8D68}" destId="{D37618DC-196B-4722-915A-728C8AFFEE1A}" srcOrd="0" destOrd="0" presId="urn:microsoft.com/office/officeart/2005/8/layout/venn2"/>
    <dgm:cxn modelId="{7C70F3D4-61A0-4539-927F-00C77B53E8C3}" type="presParOf" srcId="{3F0A0461-6CA7-48AD-965E-3C4F62DD8D68}" destId="{BC154062-3573-49DA-8B22-28615CBEBE4B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EDF74D-CEE3-4393-8E8E-8FF0748B3FCC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A13E7B9-8A1B-4A66-B1B2-5E7B394E8CF3}">
      <dgm:prSet phldrT="[Text]"/>
      <dgm:spPr/>
      <dgm:t>
        <a:bodyPr/>
        <a:lstStyle/>
        <a:p>
          <a:r>
            <a:rPr lang="en-US" dirty="0" smtClean="0"/>
            <a:t>Knowledge Needs</a:t>
          </a:r>
          <a:endParaRPr lang="en-US" dirty="0"/>
        </a:p>
      </dgm:t>
    </dgm:pt>
    <dgm:pt modelId="{F21BEA80-1312-4015-B497-A12D7CB8FB76}" type="parTrans" cxnId="{241495FA-57CD-46FB-B849-4FFC811CD582}">
      <dgm:prSet/>
      <dgm:spPr/>
      <dgm:t>
        <a:bodyPr/>
        <a:lstStyle/>
        <a:p>
          <a:endParaRPr lang="en-US"/>
        </a:p>
      </dgm:t>
    </dgm:pt>
    <dgm:pt modelId="{FE5193BD-BCC9-4427-8411-12B05AC991C7}" type="sibTrans" cxnId="{241495FA-57CD-46FB-B849-4FFC811CD582}">
      <dgm:prSet/>
      <dgm:spPr/>
      <dgm:t>
        <a:bodyPr/>
        <a:lstStyle/>
        <a:p>
          <a:endParaRPr lang="en-US"/>
        </a:p>
      </dgm:t>
    </dgm:pt>
    <dgm:pt modelId="{B6B8CE2D-93FA-4977-AFF1-848B74A1EFEE}">
      <dgm:prSet phldrT="[Text]"/>
      <dgm:spPr/>
      <dgm:t>
        <a:bodyPr/>
        <a:lstStyle/>
        <a:p>
          <a:r>
            <a:rPr lang="en-US" dirty="0" smtClean="0"/>
            <a:t>Respondents</a:t>
          </a:r>
          <a:endParaRPr lang="en-US" dirty="0"/>
        </a:p>
      </dgm:t>
    </dgm:pt>
    <dgm:pt modelId="{71D3D6A8-D492-4098-9834-30E658020CDD}" type="parTrans" cxnId="{4C37D550-E179-4369-B333-DD96D3BA8E38}">
      <dgm:prSet/>
      <dgm:spPr/>
      <dgm:t>
        <a:bodyPr/>
        <a:lstStyle/>
        <a:p>
          <a:endParaRPr lang="en-US"/>
        </a:p>
      </dgm:t>
    </dgm:pt>
    <dgm:pt modelId="{80290C9A-1994-4088-B17A-8D8A97705A30}" type="sibTrans" cxnId="{4C37D550-E179-4369-B333-DD96D3BA8E38}">
      <dgm:prSet/>
      <dgm:spPr/>
      <dgm:t>
        <a:bodyPr/>
        <a:lstStyle/>
        <a:p>
          <a:endParaRPr lang="en-US"/>
        </a:p>
      </dgm:t>
    </dgm:pt>
    <dgm:pt modelId="{60506B5C-5177-4E03-9E92-94B77128047C}">
      <dgm:prSet phldrT="[Text]"/>
      <dgm:spPr/>
      <dgm:t>
        <a:bodyPr/>
        <a:lstStyle/>
        <a:p>
          <a:r>
            <a:rPr lang="en-US" dirty="0" smtClean="0"/>
            <a:t>Statement of Purpose</a:t>
          </a:r>
          <a:endParaRPr lang="en-US" dirty="0"/>
        </a:p>
      </dgm:t>
    </dgm:pt>
    <dgm:pt modelId="{AC4A60DC-F3D6-4FDB-BFA3-A66DCCECDD45}" type="parTrans" cxnId="{24A87E0C-2F32-4260-A9E6-86652BDA2810}">
      <dgm:prSet/>
      <dgm:spPr/>
      <dgm:t>
        <a:bodyPr/>
        <a:lstStyle/>
        <a:p>
          <a:endParaRPr lang="en-US"/>
        </a:p>
      </dgm:t>
    </dgm:pt>
    <dgm:pt modelId="{1C728659-5FFF-409C-9982-9529A45EFC5E}" type="sibTrans" cxnId="{24A87E0C-2F32-4260-A9E6-86652BDA2810}">
      <dgm:prSet/>
      <dgm:spPr/>
      <dgm:t>
        <a:bodyPr/>
        <a:lstStyle/>
        <a:p>
          <a:endParaRPr lang="en-US"/>
        </a:p>
      </dgm:t>
    </dgm:pt>
    <dgm:pt modelId="{9B3B6BCA-B990-4DF4-BB9B-A523447B177C}">
      <dgm:prSet phldrT="[Text]"/>
      <dgm:spPr/>
      <dgm:t>
        <a:bodyPr/>
        <a:lstStyle/>
        <a:p>
          <a:r>
            <a:rPr lang="en-US" dirty="0" smtClean="0"/>
            <a:t>Contextual</a:t>
          </a:r>
          <a:br>
            <a:rPr lang="en-US" dirty="0" smtClean="0"/>
          </a:br>
          <a:r>
            <a:rPr lang="en-US" dirty="0" smtClean="0"/>
            <a:t>Factors</a:t>
          </a:r>
          <a:endParaRPr lang="en-US" dirty="0"/>
        </a:p>
      </dgm:t>
    </dgm:pt>
    <dgm:pt modelId="{A8EC1436-D970-4941-AEDF-BEC116019CD4}" type="parTrans" cxnId="{B626129D-619E-48BA-9A3F-68B898CF28E8}">
      <dgm:prSet/>
      <dgm:spPr/>
      <dgm:t>
        <a:bodyPr/>
        <a:lstStyle/>
        <a:p>
          <a:endParaRPr lang="en-US"/>
        </a:p>
      </dgm:t>
    </dgm:pt>
    <dgm:pt modelId="{3E7393B5-6F10-4AA8-9D0C-D648D9C569E3}" type="sibTrans" cxnId="{B626129D-619E-48BA-9A3F-68B898CF28E8}">
      <dgm:prSet/>
      <dgm:spPr/>
      <dgm:t>
        <a:bodyPr/>
        <a:lstStyle/>
        <a:p>
          <a:endParaRPr lang="en-US"/>
        </a:p>
      </dgm:t>
    </dgm:pt>
    <dgm:pt modelId="{E583AF6D-56C1-479B-B00B-5D0A4414685C}">
      <dgm:prSet phldrT="[Text]"/>
      <dgm:spPr/>
      <dgm:t>
        <a:bodyPr/>
        <a:lstStyle/>
        <a:p>
          <a:r>
            <a:rPr lang="en-US" dirty="0" smtClean="0"/>
            <a:t>Sampling</a:t>
          </a:r>
          <a:endParaRPr lang="en-US" dirty="0"/>
        </a:p>
      </dgm:t>
    </dgm:pt>
    <dgm:pt modelId="{D41165A4-E6F9-453D-8306-A772EA220E19}" type="parTrans" cxnId="{9A66ADA8-3CE5-473C-AC13-732A7608B4C0}">
      <dgm:prSet/>
      <dgm:spPr/>
      <dgm:t>
        <a:bodyPr/>
        <a:lstStyle/>
        <a:p>
          <a:endParaRPr lang="en-US"/>
        </a:p>
      </dgm:t>
    </dgm:pt>
    <dgm:pt modelId="{77C30787-4E9C-43C3-BBD2-D38EAFD53623}" type="sibTrans" cxnId="{9A66ADA8-3CE5-473C-AC13-732A7608B4C0}">
      <dgm:prSet/>
      <dgm:spPr/>
      <dgm:t>
        <a:bodyPr/>
        <a:lstStyle/>
        <a:p>
          <a:endParaRPr lang="en-US"/>
        </a:p>
      </dgm:t>
    </dgm:pt>
    <dgm:pt modelId="{68593875-487B-46F4-AB8F-55EBF5FD4865}">
      <dgm:prSet phldrT="[Text]"/>
      <dgm:spPr/>
      <dgm:t>
        <a:bodyPr/>
        <a:lstStyle/>
        <a:p>
          <a:r>
            <a:rPr lang="en-US" dirty="0" smtClean="0"/>
            <a:t>Survey Questions</a:t>
          </a:r>
          <a:endParaRPr lang="en-US" dirty="0"/>
        </a:p>
      </dgm:t>
    </dgm:pt>
    <dgm:pt modelId="{2758875E-6F7D-4777-BEE0-CC2899AA2026}" type="parTrans" cxnId="{6AACF7C3-690E-456B-A651-3728C99CD00E}">
      <dgm:prSet/>
      <dgm:spPr/>
      <dgm:t>
        <a:bodyPr/>
        <a:lstStyle/>
        <a:p>
          <a:endParaRPr lang="en-US"/>
        </a:p>
      </dgm:t>
    </dgm:pt>
    <dgm:pt modelId="{4BC81D83-3EBF-43FB-9E02-E7287AE280C3}" type="sibTrans" cxnId="{6AACF7C3-690E-456B-A651-3728C99CD00E}">
      <dgm:prSet/>
      <dgm:spPr/>
      <dgm:t>
        <a:bodyPr/>
        <a:lstStyle/>
        <a:p>
          <a:endParaRPr lang="en-US"/>
        </a:p>
      </dgm:t>
    </dgm:pt>
    <dgm:pt modelId="{EF25E05F-74FF-40DC-8A00-A414B7A2DDEA}">
      <dgm:prSet phldrT="[Text]"/>
      <dgm:spPr/>
      <dgm:t>
        <a:bodyPr/>
        <a:lstStyle/>
        <a:p>
          <a:r>
            <a:rPr lang="en-US" dirty="0" smtClean="0"/>
            <a:t>Pilot /</a:t>
          </a:r>
          <a:br>
            <a:rPr lang="en-US" dirty="0" smtClean="0"/>
          </a:br>
          <a:r>
            <a:rPr lang="en-US" dirty="0" smtClean="0"/>
            <a:t>Refine</a:t>
          </a:r>
          <a:endParaRPr lang="en-US" dirty="0"/>
        </a:p>
      </dgm:t>
    </dgm:pt>
    <dgm:pt modelId="{F17724CF-2E14-4FD0-A77D-5B9FED70C1CE}" type="parTrans" cxnId="{4422A85B-815D-44F3-AE80-AD2377F7EAEE}">
      <dgm:prSet/>
      <dgm:spPr/>
      <dgm:t>
        <a:bodyPr/>
        <a:lstStyle/>
        <a:p>
          <a:endParaRPr lang="en-US"/>
        </a:p>
      </dgm:t>
    </dgm:pt>
    <dgm:pt modelId="{178B009D-B4BE-461D-888A-916B133C3BC3}" type="sibTrans" cxnId="{4422A85B-815D-44F3-AE80-AD2377F7EAEE}">
      <dgm:prSet/>
      <dgm:spPr/>
      <dgm:t>
        <a:bodyPr/>
        <a:lstStyle/>
        <a:p>
          <a:endParaRPr lang="en-US"/>
        </a:p>
      </dgm:t>
    </dgm:pt>
    <dgm:pt modelId="{2F170E70-79D0-493C-947F-6A6823428B17}">
      <dgm:prSet phldrT="[Text]"/>
      <dgm:spPr/>
      <dgm:t>
        <a:bodyPr/>
        <a:lstStyle/>
        <a:p>
          <a:r>
            <a:rPr lang="en-US" dirty="0" smtClean="0"/>
            <a:t>Deploy</a:t>
          </a:r>
          <a:endParaRPr lang="en-US" dirty="0"/>
        </a:p>
      </dgm:t>
    </dgm:pt>
    <dgm:pt modelId="{68437D0E-E81C-4EDF-9EF2-E4858DF446DE}" type="parTrans" cxnId="{EFD4A33C-9D84-4226-A439-B2074AE65114}">
      <dgm:prSet/>
      <dgm:spPr/>
      <dgm:t>
        <a:bodyPr/>
        <a:lstStyle/>
        <a:p>
          <a:endParaRPr lang="en-US"/>
        </a:p>
      </dgm:t>
    </dgm:pt>
    <dgm:pt modelId="{64D1710B-BAD3-4B39-A8B0-16EA0DB491AE}" type="sibTrans" cxnId="{EFD4A33C-9D84-4226-A439-B2074AE65114}">
      <dgm:prSet/>
      <dgm:spPr/>
      <dgm:t>
        <a:bodyPr/>
        <a:lstStyle/>
        <a:p>
          <a:endParaRPr lang="en-US"/>
        </a:p>
      </dgm:t>
    </dgm:pt>
    <dgm:pt modelId="{AE71BF83-7950-4D2D-8AA6-348842C89E31}">
      <dgm:prSet phldrT="[Text]"/>
      <dgm:spPr/>
      <dgm:t>
        <a:bodyPr/>
        <a:lstStyle/>
        <a:p>
          <a:r>
            <a:rPr lang="en-US" dirty="0" smtClean="0"/>
            <a:t>Analyze /</a:t>
          </a:r>
          <a:br>
            <a:rPr lang="en-US" dirty="0" smtClean="0"/>
          </a:br>
          <a:r>
            <a:rPr lang="en-US" dirty="0" smtClean="0"/>
            <a:t>Report</a:t>
          </a:r>
          <a:endParaRPr lang="en-US" dirty="0"/>
        </a:p>
      </dgm:t>
    </dgm:pt>
    <dgm:pt modelId="{F4E1C71D-C804-462D-AE13-25AC9E35CCEA}" type="parTrans" cxnId="{3685B1E1-0C14-45C5-9DBF-8C1523B5EB9C}">
      <dgm:prSet/>
      <dgm:spPr/>
      <dgm:t>
        <a:bodyPr/>
        <a:lstStyle/>
        <a:p>
          <a:endParaRPr lang="en-US"/>
        </a:p>
      </dgm:t>
    </dgm:pt>
    <dgm:pt modelId="{57717F15-42B5-403A-A110-29C97BA5BAA8}" type="sibTrans" cxnId="{3685B1E1-0C14-45C5-9DBF-8C1523B5EB9C}">
      <dgm:prSet/>
      <dgm:spPr/>
      <dgm:t>
        <a:bodyPr/>
        <a:lstStyle/>
        <a:p>
          <a:endParaRPr lang="en-US"/>
        </a:p>
      </dgm:t>
    </dgm:pt>
    <dgm:pt modelId="{6A29029C-7BF2-4C65-A1A0-4248D9B3B066}" type="pres">
      <dgm:prSet presAssocID="{86EDF74D-CEE3-4393-8E8E-8FF0748B3FCC}" presName="diagram" presStyleCnt="0">
        <dgm:presLayoutVars>
          <dgm:dir/>
          <dgm:resizeHandles val="exact"/>
        </dgm:presLayoutVars>
      </dgm:prSet>
      <dgm:spPr/>
    </dgm:pt>
    <dgm:pt modelId="{45BEB53C-27F6-4DAD-B5E5-449F53D43797}" type="pres">
      <dgm:prSet presAssocID="{FA13E7B9-8A1B-4A66-B1B2-5E7B394E8CF3}" presName="node" presStyleLbl="node1" presStyleIdx="0" presStyleCnt="9">
        <dgm:presLayoutVars>
          <dgm:bulletEnabled val="1"/>
        </dgm:presLayoutVars>
      </dgm:prSet>
      <dgm:spPr/>
    </dgm:pt>
    <dgm:pt modelId="{B56ACF2C-2185-455A-8B8C-DA97F5AEC4EC}" type="pres">
      <dgm:prSet presAssocID="{FE5193BD-BCC9-4427-8411-12B05AC991C7}" presName="sibTrans" presStyleLbl="sibTrans2D1" presStyleIdx="0" presStyleCnt="8"/>
      <dgm:spPr/>
    </dgm:pt>
    <dgm:pt modelId="{CBF453A8-4082-46BB-9084-4E2DE9153D31}" type="pres">
      <dgm:prSet presAssocID="{FE5193BD-BCC9-4427-8411-12B05AC991C7}" presName="connectorText" presStyleLbl="sibTrans2D1" presStyleIdx="0" presStyleCnt="8"/>
      <dgm:spPr/>
    </dgm:pt>
    <dgm:pt modelId="{74AE079A-372B-4717-85CE-9F3A0D1DF866}" type="pres">
      <dgm:prSet presAssocID="{B6B8CE2D-93FA-4977-AFF1-848B74A1EFEE}" presName="node" presStyleLbl="node1" presStyleIdx="1" presStyleCnt="9">
        <dgm:presLayoutVars>
          <dgm:bulletEnabled val="1"/>
        </dgm:presLayoutVars>
      </dgm:prSet>
      <dgm:spPr/>
    </dgm:pt>
    <dgm:pt modelId="{6E536CD7-9471-4EAA-BDF9-9100A6CD39EB}" type="pres">
      <dgm:prSet presAssocID="{80290C9A-1994-4088-B17A-8D8A97705A30}" presName="sibTrans" presStyleLbl="sibTrans2D1" presStyleIdx="1" presStyleCnt="8"/>
      <dgm:spPr/>
    </dgm:pt>
    <dgm:pt modelId="{16BD2FE6-EF97-498E-AD8A-2262974E4A5D}" type="pres">
      <dgm:prSet presAssocID="{80290C9A-1994-4088-B17A-8D8A97705A30}" presName="connectorText" presStyleLbl="sibTrans2D1" presStyleIdx="1" presStyleCnt="8"/>
      <dgm:spPr/>
    </dgm:pt>
    <dgm:pt modelId="{A1947842-B2AC-4A3A-9ABE-5B250A76E508}" type="pres">
      <dgm:prSet presAssocID="{60506B5C-5177-4E03-9E92-94B77128047C}" presName="node" presStyleLbl="node1" presStyleIdx="2" presStyleCnt="9">
        <dgm:presLayoutVars>
          <dgm:bulletEnabled val="1"/>
        </dgm:presLayoutVars>
      </dgm:prSet>
      <dgm:spPr/>
    </dgm:pt>
    <dgm:pt modelId="{8337DFA3-607B-41BB-9BEF-45FE0D0E5B6C}" type="pres">
      <dgm:prSet presAssocID="{1C728659-5FFF-409C-9982-9529A45EFC5E}" presName="sibTrans" presStyleLbl="sibTrans2D1" presStyleIdx="2" presStyleCnt="8"/>
      <dgm:spPr/>
    </dgm:pt>
    <dgm:pt modelId="{FA346CF7-5B58-43AA-8F3F-79BA18D365CD}" type="pres">
      <dgm:prSet presAssocID="{1C728659-5FFF-409C-9982-9529A45EFC5E}" presName="connectorText" presStyleLbl="sibTrans2D1" presStyleIdx="2" presStyleCnt="8"/>
      <dgm:spPr/>
    </dgm:pt>
    <dgm:pt modelId="{251E8D93-3342-4F85-8630-26AA11FB38BF}" type="pres">
      <dgm:prSet presAssocID="{9B3B6BCA-B990-4DF4-BB9B-A523447B177C}" presName="node" presStyleLbl="node1" presStyleIdx="3" presStyleCnt="9">
        <dgm:presLayoutVars>
          <dgm:bulletEnabled val="1"/>
        </dgm:presLayoutVars>
      </dgm:prSet>
      <dgm:spPr/>
    </dgm:pt>
    <dgm:pt modelId="{03AA8D35-D43F-481B-AF83-1DEC9D716D66}" type="pres">
      <dgm:prSet presAssocID="{3E7393B5-6F10-4AA8-9D0C-D648D9C569E3}" presName="sibTrans" presStyleLbl="sibTrans2D1" presStyleIdx="3" presStyleCnt="8"/>
      <dgm:spPr/>
    </dgm:pt>
    <dgm:pt modelId="{247DCA5F-D675-435B-B577-A6FE3439CA83}" type="pres">
      <dgm:prSet presAssocID="{3E7393B5-6F10-4AA8-9D0C-D648D9C569E3}" presName="connectorText" presStyleLbl="sibTrans2D1" presStyleIdx="3" presStyleCnt="8"/>
      <dgm:spPr/>
    </dgm:pt>
    <dgm:pt modelId="{52246C9B-A2F6-4C7D-B56A-37F261E1BF53}" type="pres">
      <dgm:prSet presAssocID="{E583AF6D-56C1-479B-B00B-5D0A4414685C}" presName="node" presStyleLbl="node1" presStyleIdx="4" presStyleCnt="9">
        <dgm:presLayoutVars>
          <dgm:bulletEnabled val="1"/>
        </dgm:presLayoutVars>
      </dgm:prSet>
      <dgm:spPr/>
    </dgm:pt>
    <dgm:pt modelId="{FAA561E8-6C89-4B98-A450-F9D1432E507E}" type="pres">
      <dgm:prSet presAssocID="{77C30787-4E9C-43C3-BBD2-D38EAFD53623}" presName="sibTrans" presStyleLbl="sibTrans2D1" presStyleIdx="4" presStyleCnt="8"/>
      <dgm:spPr/>
    </dgm:pt>
    <dgm:pt modelId="{57A59CDF-1449-45AD-8B20-D4477C2D3755}" type="pres">
      <dgm:prSet presAssocID="{77C30787-4E9C-43C3-BBD2-D38EAFD53623}" presName="connectorText" presStyleLbl="sibTrans2D1" presStyleIdx="4" presStyleCnt="8"/>
      <dgm:spPr/>
    </dgm:pt>
    <dgm:pt modelId="{F6BD8D02-B847-4AC8-BF71-82DE7F6B1D10}" type="pres">
      <dgm:prSet presAssocID="{68593875-487B-46F4-AB8F-55EBF5FD4865}" presName="node" presStyleLbl="node1" presStyleIdx="5" presStyleCnt="9">
        <dgm:presLayoutVars>
          <dgm:bulletEnabled val="1"/>
        </dgm:presLayoutVars>
      </dgm:prSet>
      <dgm:spPr/>
    </dgm:pt>
    <dgm:pt modelId="{111083C2-689F-46A4-BB81-83764C3EB564}" type="pres">
      <dgm:prSet presAssocID="{4BC81D83-3EBF-43FB-9E02-E7287AE280C3}" presName="sibTrans" presStyleLbl="sibTrans2D1" presStyleIdx="5" presStyleCnt="8"/>
      <dgm:spPr/>
    </dgm:pt>
    <dgm:pt modelId="{93255152-94E5-4439-AAD2-4A9A1F4CD6B2}" type="pres">
      <dgm:prSet presAssocID="{4BC81D83-3EBF-43FB-9E02-E7287AE280C3}" presName="connectorText" presStyleLbl="sibTrans2D1" presStyleIdx="5" presStyleCnt="8"/>
      <dgm:spPr/>
    </dgm:pt>
    <dgm:pt modelId="{53EF9E9B-F74C-4043-A3D6-7DC7750837A1}" type="pres">
      <dgm:prSet presAssocID="{EF25E05F-74FF-40DC-8A00-A414B7A2DDEA}" presName="node" presStyleLbl="node1" presStyleIdx="6" presStyleCnt="9">
        <dgm:presLayoutVars>
          <dgm:bulletEnabled val="1"/>
        </dgm:presLayoutVars>
      </dgm:prSet>
      <dgm:spPr/>
    </dgm:pt>
    <dgm:pt modelId="{4CA4EF29-AD86-4CC5-AC20-037BC4170F82}" type="pres">
      <dgm:prSet presAssocID="{178B009D-B4BE-461D-888A-916B133C3BC3}" presName="sibTrans" presStyleLbl="sibTrans2D1" presStyleIdx="6" presStyleCnt="8"/>
      <dgm:spPr/>
    </dgm:pt>
    <dgm:pt modelId="{EAF5BA2D-2A10-4574-8865-69AC7C3FFB7D}" type="pres">
      <dgm:prSet presAssocID="{178B009D-B4BE-461D-888A-916B133C3BC3}" presName="connectorText" presStyleLbl="sibTrans2D1" presStyleIdx="6" presStyleCnt="8"/>
      <dgm:spPr/>
    </dgm:pt>
    <dgm:pt modelId="{01589190-6573-41F9-B1B4-78A10D47869D}" type="pres">
      <dgm:prSet presAssocID="{2F170E70-79D0-493C-947F-6A6823428B17}" presName="node" presStyleLbl="node1" presStyleIdx="7" presStyleCnt="9">
        <dgm:presLayoutVars>
          <dgm:bulletEnabled val="1"/>
        </dgm:presLayoutVars>
      </dgm:prSet>
      <dgm:spPr/>
    </dgm:pt>
    <dgm:pt modelId="{65A99CFB-86E7-4208-B862-3A5B12407C19}" type="pres">
      <dgm:prSet presAssocID="{64D1710B-BAD3-4B39-A8B0-16EA0DB491AE}" presName="sibTrans" presStyleLbl="sibTrans2D1" presStyleIdx="7" presStyleCnt="8"/>
      <dgm:spPr/>
    </dgm:pt>
    <dgm:pt modelId="{4763B999-745C-43E7-B5D0-0AE3B54A36D8}" type="pres">
      <dgm:prSet presAssocID="{64D1710B-BAD3-4B39-A8B0-16EA0DB491AE}" presName="connectorText" presStyleLbl="sibTrans2D1" presStyleIdx="7" presStyleCnt="8"/>
      <dgm:spPr/>
    </dgm:pt>
    <dgm:pt modelId="{69EEE5C3-52FB-4070-ACFE-CAA0EDF70748}" type="pres">
      <dgm:prSet presAssocID="{AE71BF83-7950-4D2D-8AA6-348842C89E31}" presName="node" presStyleLbl="node1" presStyleIdx="8" presStyleCnt="9">
        <dgm:presLayoutVars>
          <dgm:bulletEnabled val="1"/>
        </dgm:presLayoutVars>
      </dgm:prSet>
      <dgm:spPr/>
    </dgm:pt>
  </dgm:ptLst>
  <dgm:cxnLst>
    <dgm:cxn modelId="{241495FA-57CD-46FB-B849-4FFC811CD582}" srcId="{86EDF74D-CEE3-4393-8E8E-8FF0748B3FCC}" destId="{FA13E7B9-8A1B-4A66-B1B2-5E7B394E8CF3}" srcOrd="0" destOrd="0" parTransId="{F21BEA80-1312-4015-B497-A12D7CB8FB76}" sibTransId="{FE5193BD-BCC9-4427-8411-12B05AC991C7}"/>
    <dgm:cxn modelId="{6AACF7C3-690E-456B-A651-3728C99CD00E}" srcId="{86EDF74D-CEE3-4393-8E8E-8FF0748B3FCC}" destId="{68593875-487B-46F4-AB8F-55EBF5FD4865}" srcOrd="5" destOrd="0" parTransId="{2758875E-6F7D-4777-BEE0-CC2899AA2026}" sibTransId="{4BC81D83-3EBF-43FB-9E02-E7287AE280C3}"/>
    <dgm:cxn modelId="{950CCDB9-2077-422E-AB72-A870AAD588CD}" type="presOf" srcId="{4BC81D83-3EBF-43FB-9E02-E7287AE280C3}" destId="{93255152-94E5-4439-AAD2-4A9A1F4CD6B2}" srcOrd="1" destOrd="0" presId="urn:microsoft.com/office/officeart/2005/8/layout/process5"/>
    <dgm:cxn modelId="{ACFDBC14-0C9E-4E31-AB3B-07EB51141F23}" type="presOf" srcId="{80290C9A-1994-4088-B17A-8D8A97705A30}" destId="{6E536CD7-9471-4EAA-BDF9-9100A6CD39EB}" srcOrd="0" destOrd="0" presId="urn:microsoft.com/office/officeart/2005/8/layout/process5"/>
    <dgm:cxn modelId="{4C37D550-E179-4369-B333-DD96D3BA8E38}" srcId="{86EDF74D-CEE3-4393-8E8E-8FF0748B3FCC}" destId="{B6B8CE2D-93FA-4977-AFF1-848B74A1EFEE}" srcOrd="1" destOrd="0" parTransId="{71D3D6A8-D492-4098-9834-30E658020CDD}" sibTransId="{80290C9A-1994-4088-B17A-8D8A97705A30}"/>
    <dgm:cxn modelId="{B0916399-C80F-4508-B40A-111F638F8DCA}" type="presOf" srcId="{60506B5C-5177-4E03-9E92-94B77128047C}" destId="{A1947842-B2AC-4A3A-9ABE-5B250A76E508}" srcOrd="0" destOrd="0" presId="urn:microsoft.com/office/officeart/2005/8/layout/process5"/>
    <dgm:cxn modelId="{F3108294-75E3-4301-AF44-442452D96F52}" type="presOf" srcId="{9B3B6BCA-B990-4DF4-BB9B-A523447B177C}" destId="{251E8D93-3342-4F85-8630-26AA11FB38BF}" srcOrd="0" destOrd="0" presId="urn:microsoft.com/office/officeart/2005/8/layout/process5"/>
    <dgm:cxn modelId="{938C77E4-C87E-43C9-8D03-26F781FAD9CC}" type="presOf" srcId="{68593875-487B-46F4-AB8F-55EBF5FD4865}" destId="{F6BD8D02-B847-4AC8-BF71-82DE7F6B1D10}" srcOrd="0" destOrd="0" presId="urn:microsoft.com/office/officeart/2005/8/layout/process5"/>
    <dgm:cxn modelId="{02206A44-0154-42CA-B5F6-13A09D09DD58}" type="presOf" srcId="{80290C9A-1994-4088-B17A-8D8A97705A30}" destId="{16BD2FE6-EF97-498E-AD8A-2262974E4A5D}" srcOrd="1" destOrd="0" presId="urn:microsoft.com/office/officeart/2005/8/layout/process5"/>
    <dgm:cxn modelId="{77327BB3-409D-489C-ABA1-F0918E4EE505}" type="presOf" srcId="{1C728659-5FFF-409C-9982-9529A45EFC5E}" destId="{FA346CF7-5B58-43AA-8F3F-79BA18D365CD}" srcOrd="1" destOrd="0" presId="urn:microsoft.com/office/officeart/2005/8/layout/process5"/>
    <dgm:cxn modelId="{38BB38AD-DDBF-4FEF-A7E7-259C207E8FD9}" type="presOf" srcId="{AE71BF83-7950-4D2D-8AA6-348842C89E31}" destId="{69EEE5C3-52FB-4070-ACFE-CAA0EDF70748}" srcOrd="0" destOrd="0" presId="urn:microsoft.com/office/officeart/2005/8/layout/process5"/>
    <dgm:cxn modelId="{09653894-EA13-46F4-BB25-8CF1105D71A3}" type="presOf" srcId="{3E7393B5-6F10-4AA8-9D0C-D648D9C569E3}" destId="{03AA8D35-D43F-481B-AF83-1DEC9D716D66}" srcOrd="0" destOrd="0" presId="urn:microsoft.com/office/officeart/2005/8/layout/process5"/>
    <dgm:cxn modelId="{2A57A0DA-652D-44FD-8594-518F9166FA4E}" type="presOf" srcId="{77C30787-4E9C-43C3-BBD2-D38EAFD53623}" destId="{57A59CDF-1449-45AD-8B20-D4477C2D3755}" srcOrd="1" destOrd="0" presId="urn:microsoft.com/office/officeart/2005/8/layout/process5"/>
    <dgm:cxn modelId="{EFD4A33C-9D84-4226-A439-B2074AE65114}" srcId="{86EDF74D-CEE3-4393-8E8E-8FF0748B3FCC}" destId="{2F170E70-79D0-493C-947F-6A6823428B17}" srcOrd="7" destOrd="0" parTransId="{68437D0E-E81C-4EDF-9EF2-E4858DF446DE}" sibTransId="{64D1710B-BAD3-4B39-A8B0-16EA0DB491AE}"/>
    <dgm:cxn modelId="{4B788346-B4D4-4EAD-905A-B22DFEEAC28A}" type="presOf" srcId="{1C728659-5FFF-409C-9982-9529A45EFC5E}" destId="{8337DFA3-607B-41BB-9BEF-45FE0D0E5B6C}" srcOrd="0" destOrd="0" presId="urn:microsoft.com/office/officeart/2005/8/layout/process5"/>
    <dgm:cxn modelId="{CF95829E-00FA-468B-B528-EBFD63B57251}" type="presOf" srcId="{64D1710B-BAD3-4B39-A8B0-16EA0DB491AE}" destId="{4763B999-745C-43E7-B5D0-0AE3B54A36D8}" srcOrd="1" destOrd="0" presId="urn:microsoft.com/office/officeart/2005/8/layout/process5"/>
    <dgm:cxn modelId="{D25B885A-5BE2-4C32-A78F-49E330F321AB}" type="presOf" srcId="{178B009D-B4BE-461D-888A-916B133C3BC3}" destId="{EAF5BA2D-2A10-4574-8865-69AC7C3FFB7D}" srcOrd="1" destOrd="0" presId="urn:microsoft.com/office/officeart/2005/8/layout/process5"/>
    <dgm:cxn modelId="{0CB5B461-86AB-40F6-AE57-47680C810470}" type="presOf" srcId="{FA13E7B9-8A1B-4A66-B1B2-5E7B394E8CF3}" destId="{45BEB53C-27F6-4DAD-B5E5-449F53D43797}" srcOrd="0" destOrd="0" presId="urn:microsoft.com/office/officeart/2005/8/layout/process5"/>
    <dgm:cxn modelId="{9A66ADA8-3CE5-473C-AC13-732A7608B4C0}" srcId="{86EDF74D-CEE3-4393-8E8E-8FF0748B3FCC}" destId="{E583AF6D-56C1-479B-B00B-5D0A4414685C}" srcOrd="4" destOrd="0" parTransId="{D41165A4-E6F9-453D-8306-A772EA220E19}" sibTransId="{77C30787-4E9C-43C3-BBD2-D38EAFD53623}"/>
    <dgm:cxn modelId="{59EAE4AD-FFBD-497D-98CF-6771CCC9FC7B}" type="presOf" srcId="{FE5193BD-BCC9-4427-8411-12B05AC991C7}" destId="{B56ACF2C-2185-455A-8B8C-DA97F5AEC4EC}" srcOrd="0" destOrd="0" presId="urn:microsoft.com/office/officeart/2005/8/layout/process5"/>
    <dgm:cxn modelId="{ED39C187-7ED7-493F-9DD6-28A993207D6E}" type="presOf" srcId="{B6B8CE2D-93FA-4977-AFF1-848B74A1EFEE}" destId="{74AE079A-372B-4717-85CE-9F3A0D1DF866}" srcOrd="0" destOrd="0" presId="urn:microsoft.com/office/officeart/2005/8/layout/process5"/>
    <dgm:cxn modelId="{3685B1E1-0C14-45C5-9DBF-8C1523B5EB9C}" srcId="{86EDF74D-CEE3-4393-8E8E-8FF0748B3FCC}" destId="{AE71BF83-7950-4D2D-8AA6-348842C89E31}" srcOrd="8" destOrd="0" parTransId="{F4E1C71D-C804-462D-AE13-25AC9E35CCEA}" sibTransId="{57717F15-42B5-403A-A110-29C97BA5BAA8}"/>
    <dgm:cxn modelId="{6420443C-D449-4DB2-AECF-4E4593A9F997}" type="presOf" srcId="{E583AF6D-56C1-479B-B00B-5D0A4414685C}" destId="{52246C9B-A2F6-4C7D-B56A-37F261E1BF53}" srcOrd="0" destOrd="0" presId="urn:microsoft.com/office/officeart/2005/8/layout/process5"/>
    <dgm:cxn modelId="{8020E0B3-AC30-4717-B5E8-3CDDF9C18995}" type="presOf" srcId="{EF25E05F-74FF-40DC-8A00-A414B7A2DDEA}" destId="{53EF9E9B-F74C-4043-A3D6-7DC7750837A1}" srcOrd="0" destOrd="0" presId="urn:microsoft.com/office/officeart/2005/8/layout/process5"/>
    <dgm:cxn modelId="{B626129D-619E-48BA-9A3F-68B898CF28E8}" srcId="{86EDF74D-CEE3-4393-8E8E-8FF0748B3FCC}" destId="{9B3B6BCA-B990-4DF4-BB9B-A523447B177C}" srcOrd="3" destOrd="0" parTransId="{A8EC1436-D970-4941-AEDF-BEC116019CD4}" sibTransId="{3E7393B5-6F10-4AA8-9D0C-D648D9C569E3}"/>
    <dgm:cxn modelId="{AB92885C-02B2-4598-9980-307E274DC005}" type="presOf" srcId="{4BC81D83-3EBF-43FB-9E02-E7287AE280C3}" destId="{111083C2-689F-46A4-BB81-83764C3EB564}" srcOrd="0" destOrd="0" presId="urn:microsoft.com/office/officeart/2005/8/layout/process5"/>
    <dgm:cxn modelId="{5A1CDF59-A526-412F-B1B1-EEE1466B0A7D}" type="presOf" srcId="{77C30787-4E9C-43C3-BBD2-D38EAFD53623}" destId="{FAA561E8-6C89-4B98-A450-F9D1432E507E}" srcOrd="0" destOrd="0" presId="urn:microsoft.com/office/officeart/2005/8/layout/process5"/>
    <dgm:cxn modelId="{24A87E0C-2F32-4260-A9E6-86652BDA2810}" srcId="{86EDF74D-CEE3-4393-8E8E-8FF0748B3FCC}" destId="{60506B5C-5177-4E03-9E92-94B77128047C}" srcOrd="2" destOrd="0" parTransId="{AC4A60DC-F3D6-4FDB-BFA3-A66DCCECDD45}" sibTransId="{1C728659-5FFF-409C-9982-9529A45EFC5E}"/>
    <dgm:cxn modelId="{2F9D034B-5B4F-4D97-8B27-4F0B8F462BC3}" type="presOf" srcId="{3E7393B5-6F10-4AA8-9D0C-D648D9C569E3}" destId="{247DCA5F-D675-435B-B577-A6FE3439CA83}" srcOrd="1" destOrd="0" presId="urn:microsoft.com/office/officeart/2005/8/layout/process5"/>
    <dgm:cxn modelId="{19C5172B-06E1-4168-B60A-B6030D517594}" type="presOf" srcId="{FE5193BD-BCC9-4427-8411-12B05AC991C7}" destId="{CBF453A8-4082-46BB-9084-4E2DE9153D31}" srcOrd="1" destOrd="0" presId="urn:microsoft.com/office/officeart/2005/8/layout/process5"/>
    <dgm:cxn modelId="{6A1A167A-688B-49E5-9E2C-B1E7E5C128E6}" type="presOf" srcId="{2F170E70-79D0-493C-947F-6A6823428B17}" destId="{01589190-6573-41F9-B1B4-78A10D47869D}" srcOrd="0" destOrd="0" presId="urn:microsoft.com/office/officeart/2005/8/layout/process5"/>
    <dgm:cxn modelId="{F9BD6E45-3296-461C-8BD7-17F6D8D3A93F}" type="presOf" srcId="{178B009D-B4BE-461D-888A-916B133C3BC3}" destId="{4CA4EF29-AD86-4CC5-AC20-037BC4170F82}" srcOrd="0" destOrd="0" presId="urn:microsoft.com/office/officeart/2005/8/layout/process5"/>
    <dgm:cxn modelId="{4422A85B-815D-44F3-AE80-AD2377F7EAEE}" srcId="{86EDF74D-CEE3-4393-8E8E-8FF0748B3FCC}" destId="{EF25E05F-74FF-40DC-8A00-A414B7A2DDEA}" srcOrd="6" destOrd="0" parTransId="{F17724CF-2E14-4FD0-A77D-5B9FED70C1CE}" sibTransId="{178B009D-B4BE-461D-888A-916B133C3BC3}"/>
    <dgm:cxn modelId="{D5D8E7A6-F174-4103-904C-D5509C8EE1E9}" type="presOf" srcId="{64D1710B-BAD3-4B39-A8B0-16EA0DB491AE}" destId="{65A99CFB-86E7-4208-B862-3A5B12407C19}" srcOrd="0" destOrd="0" presId="urn:microsoft.com/office/officeart/2005/8/layout/process5"/>
    <dgm:cxn modelId="{64CA2AC7-8E42-4497-888E-7682F1CB4632}" type="presOf" srcId="{86EDF74D-CEE3-4393-8E8E-8FF0748B3FCC}" destId="{6A29029C-7BF2-4C65-A1A0-4248D9B3B066}" srcOrd="0" destOrd="0" presId="urn:microsoft.com/office/officeart/2005/8/layout/process5"/>
    <dgm:cxn modelId="{825B7DE9-2E0F-4D4D-A923-D997C39015B7}" type="presParOf" srcId="{6A29029C-7BF2-4C65-A1A0-4248D9B3B066}" destId="{45BEB53C-27F6-4DAD-B5E5-449F53D43797}" srcOrd="0" destOrd="0" presId="urn:microsoft.com/office/officeart/2005/8/layout/process5"/>
    <dgm:cxn modelId="{75F8C398-59B8-4CF9-8A45-8B67206D27D8}" type="presParOf" srcId="{6A29029C-7BF2-4C65-A1A0-4248D9B3B066}" destId="{B56ACF2C-2185-455A-8B8C-DA97F5AEC4EC}" srcOrd="1" destOrd="0" presId="urn:microsoft.com/office/officeart/2005/8/layout/process5"/>
    <dgm:cxn modelId="{542F7435-4F25-440D-9603-CA227ACFFD7B}" type="presParOf" srcId="{B56ACF2C-2185-455A-8B8C-DA97F5AEC4EC}" destId="{CBF453A8-4082-46BB-9084-4E2DE9153D31}" srcOrd="0" destOrd="0" presId="urn:microsoft.com/office/officeart/2005/8/layout/process5"/>
    <dgm:cxn modelId="{1FB917C0-4B1D-4784-861D-69FECC0BF73F}" type="presParOf" srcId="{6A29029C-7BF2-4C65-A1A0-4248D9B3B066}" destId="{74AE079A-372B-4717-85CE-9F3A0D1DF866}" srcOrd="2" destOrd="0" presId="urn:microsoft.com/office/officeart/2005/8/layout/process5"/>
    <dgm:cxn modelId="{A8E257D7-E44D-44A1-BBAC-51A02A4B8456}" type="presParOf" srcId="{6A29029C-7BF2-4C65-A1A0-4248D9B3B066}" destId="{6E536CD7-9471-4EAA-BDF9-9100A6CD39EB}" srcOrd="3" destOrd="0" presId="urn:microsoft.com/office/officeart/2005/8/layout/process5"/>
    <dgm:cxn modelId="{F1C792CB-38E5-4FBA-B9C8-5E415C2A3B31}" type="presParOf" srcId="{6E536CD7-9471-4EAA-BDF9-9100A6CD39EB}" destId="{16BD2FE6-EF97-498E-AD8A-2262974E4A5D}" srcOrd="0" destOrd="0" presId="urn:microsoft.com/office/officeart/2005/8/layout/process5"/>
    <dgm:cxn modelId="{7328855A-74EB-460E-AAA6-420FA80F3AA9}" type="presParOf" srcId="{6A29029C-7BF2-4C65-A1A0-4248D9B3B066}" destId="{A1947842-B2AC-4A3A-9ABE-5B250A76E508}" srcOrd="4" destOrd="0" presId="urn:microsoft.com/office/officeart/2005/8/layout/process5"/>
    <dgm:cxn modelId="{CC1FC7AE-45DE-49E1-85E1-711881B2C169}" type="presParOf" srcId="{6A29029C-7BF2-4C65-A1A0-4248D9B3B066}" destId="{8337DFA3-607B-41BB-9BEF-45FE0D0E5B6C}" srcOrd="5" destOrd="0" presId="urn:microsoft.com/office/officeart/2005/8/layout/process5"/>
    <dgm:cxn modelId="{FDBDB3CF-10F2-4F88-8476-1068D6CD2D7F}" type="presParOf" srcId="{8337DFA3-607B-41BB-9BEF-45FE0D0E5B6C}" destId="{FA346CF7-5B58-43AA-8F3F-79BA18D365CD}" srcOrd="0" destOrd="0" presId="urn:microsoft.com/office/officeart/2005/8/layout/process5"/>
    <dgm:cxn modelId="{F1A6FBC8-D5A5-4DE5-A4E9-0496F0A63D58}" type="presParOf" srcId="{6A29029C-7BF2-4C65-A1A0-4248D9B3B066}" destId="{251E8D93-3342-4F85-8630-26AA11FB38BF}" srcOrd="6" destOrd="0" presId="urn:microsoft.com/office/officeart/2005/8/layout/process5"/>
    <dgm:cxn modelId="{DD3EBEA5-EBD9-4C70-833D-DBECA34603AF}" type="presParOf" srcId="{6A29029C-7BF2-4C65-A1A0-4248D9B3B066}" destId="{03AA8D35-D43F-481B-AF83-1DEC9D716D66}" srcOrd="7" destOrd="0" presId="urn:microsoft.com/office/officeart/2005/8/layout/process5"/>
    <dgm:cxn modelId="{E2622A54-7E5D-47BC-90FC-7356F8EF2872}" type="presParOf" srcId="{03AA8D35-D43F-481B-AF83-1DEC9D716D66}" destId="{247DCA5F-D675-435B-B577-A6FE3439CA83}" srcOrd="0" destOrd="0" presId="urn:microsoft.com/office/officeart/2005/8/layout/process5"/>
    <dgm:cxn modelId="{E6B1B5B8-9159-401D-97BE-F9380FE8A5DA}" type="presParOf" srcId="{6A29029C-7BF2-4C65-A1A0-4248D9B3B066}" destId="{52246C9B-A2F6-4C7D-B56A-37F261E1BF53}" srcOrd="8" destOrd="0" presId="urn:microsoft.com/office/officeart/2005/8/layout/process5"/>
    <dgm:cxn modelId="{1C41942D-D84D-426D-8085-2B5244F42E0F}" type="presParOf" srcId="{6A29029C-7BF2-4C65-A1A0-4248D9B3B066}" destId="{FAA561E8-6C89-4B98-A450-F9D1432E507E}" srcOrd="9" destOrd="0" presId="urn:microsoft.com/office/officeart/2005/8/layout/process5"/>
    <dgm:cxn modelId="{87E9499A-4EC9-4A66-9111-6C47634E18CD}" type="presParOf" srcId="{FAA561E8-6C89-4B98-A450-F9D1432E507E}" destId="{57A59CDF-1449-45AD-8B20-D4477C2D3755}" srcOrd="0" destOrd="0" presId="urn:microsoft.com/office/officeart/2005/8/layout/process5"/>
    <dgm:cxn modelId="{7E683BD4-7AF7-4A5E-BFFE-D549A962967A}" type="presParOf" srcId="{6A29029C-7BF2-4C65-A1A0-4248D9B3B066}" destId="{F6BD8D02-B847-4AC8-BF71-82DE7F6B1D10}" srcOrd="10" destOrd="0" presId="urn:microsoft.com/office/officeart/2005/8/layout/process5"/>
    <dgm:cxn modelId="{0A6C94FE-9C60-44F4-9A73-23FAEFD0294F}" type="presParOf" srcId="{6A29029C-7BF2-4C65-A1A0-4248D9B3B066}" destId="{111083C2-689F-46A4-BB81-83764C3EB564}" srcOrd="11" destOrd="0" presId="urn:microsoft.com/office/officeart/2005/8/layout/process5"/>
    <dgm:cxn modelId="{2795EA49-49ED-4AC4-BE75-F9B0D7DC5EF0}" type="presParOf" srcId="{111083C2-689F-46A4-BB81-83764C3EB564}" destId="{93255152-94E5-4439-AAD2-4A9A1F4CD6B2}" srcOrd="0" destOrd="0" presId="urn:microsoft.com/office/officeart/2005/8/layout/process5"/>
    <dgm:cxn modelId="{0FD9A425-8124-4ECB-9318-6E8DC2011E56}" type="presParOf" srcId="{6A29029C-7BF2-4C65-A1A0-4248D9B3B066}" destId="{53EF9E9B-F74C-4043-A3D6-7DC7750837A1}" srcOrd="12" destOrd="0" presId="urn:microsoft.com/office/officeart/2005/8/layout/process5"/>
    <dgm:cxn modelId="{466C3C20-9483-44F4-85AF-29085916A258}" type="presParOf" srcId="{6A29029C-7BF2-4C65-A1A0-4248D9B3B066}" destId="{4CA4EF29-AD86-4CC5-AC20-037BC4170F82}" srcOrd="13" destOrd="0" presId="urn:microsoft.com/office/officeart/2005/8/layout/process5"/>
    <dgm:cxn modelId="{13619905-C859-4DD1-9E49-FCF41F8B582A}" type="presParOf" srcId="{4CA4EF29-AD86-4CC5-AC20-037BC4170F82}" destId="{EAF5BA2D-2A10-4574-8865-69AC7C3FFB7D}" srcOrd="0" destOrd="0" presId="urn:microsoft.com/office/officeart/2005/8/layout/process5"/>
    <dgm:cxn modelId="{179E7428-BDA2-4DE9-8F22-04439159BFC7}" type="presParOf" srcId="{6A29029C-7BF2-4C65-A1A0-4248D9B3B066}" destId="{01589190-6573-41F9-B1B4-78A10D47869D}" srcOrd="14" destOrd="0" presId="urn:microsoft.com/office/officeart/2005/8/layout/process5"/>
    <dgm:cxn modelId="{1DA2D725-EDF7-419B-9727-B838DA1E3C0F}" type="presParOf" srcId="{6A29029C-7BF2-4C65-A1A0-4248D9B3B066}" destId="{65A99CFB-86E7-4208-B862-3A5B12407C19}" srcOrd="15" destOrd="0" presId="urn:microsoft.com/office/officeart/2005/8/layout/process5"/>
    <dgm:cxn modelId="{A7681DCC-E0A1-4FEB-A118-0742FC89D2A9}" type="presParOf" srcId="{65A99CFB-86E7-4208-B862-3A5B12407C19}" destId="{4763B999-745C-43E7-B5D0-0AE3B54A36D8}" srcOrd="0" destOrd="0" presId="urn:microsoft.com/office/officeart/2005/8/layout/process5"/>
    <dgm:cxn modelId="{92D45994-149F-4E9D-A334-1FA9166D0A9A}" type="presParOf" srcId="{6A29029C-7BF2-4C65-A1A0-4248D9B3B066}" destId="{69EEE5C3-52FB-4070-ACFE-CAA0EDF70748}" srcOrd="1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73414E3-81CF-4BDA-885B-CD1E80119E29}">
      <dsp:nvSpPr>
        <dsp:cNvPr id="0" name=""/>
        <dsp:cNvSpPr/>
      </dsp:nvSpPr>
      <dsp:spPr>
        <a:xfrm>
          <a:off x="723900" y="0"/>
          <a:ext cx="5867399" cy="5867399"/>
        </a:xfrm>
        <a:prstGeom prst="ellipse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alibri" pitchFamily="34" charset="0"/>
            </a:rPr>
            <a:t>Program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alibri" pitchFamily="34" charset="0"/>
            </a:rPr>
            <a:t>Design</a:t>
          </a:r>
          <a:endParaRPr lang="en-US" sz="2400" kern="1200" dirty="0">
            <a:latin typeface="Calibri" pitchFamily="34" charset="0"/>
          </a:endParaRPr>
        </a:p>
      </dsp:txBody>
      <dsp:txXfrm>
        <a:off x="2837337" y="293369"/>
        <a:ext cx="1640525" cy="880110"/>
      </dsp:txXfrm>
    </dsp:sp>
    <dsp:sp modelId="{DAD40692-D2FA-45D0-AC20-F6749FDE238D}">
      <dsp:nvSpPr>
        <dsp:cNvPr id="0" name=""/>
        <dsp:cNvSpPr/>
      </dsp:nvSpPr>
      <dsp:spPr>
        <a:xfrm>
          <a:off x="1310639" y="1173479"/>
          <a:ext cx="4693919" cy="4693919"/>
        </a:xfrm>
        <a:prstGeom prst="ellipse">
          <a:avLst/>
        </a:prstGeom>
        <a:solidFill>
          <a:schemeClr val="accent2">
            <a:shade val="50000"/>
            <a:hueOff val="-20742"/>
            <a:satOff val="-4204"/>
            <a:lumOff val="231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alibri" pitchFamily="34" charset="0"/>
            </a:rPr>
            <a:t>Research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alibri" pitchFamily="34" charset="0"/>
            </a:rPr>
            <a:t>Design</a:t>
          </a:r>
          <a:endParaRPr lang="en-US" sz="2400" kern="1200" dirty="0">
            <a:latin typeface="Calibri" pitchFamily="34" charset="0"/>
          </a:endParaRPr>
        </a:p>
      </dsp:txBody>
      <dsp:txXfrm>
        <a:off x="2837337" y="1455115"/>
        <a:ext cx="1640525" cy="844905"/>
      </dsp:txXfrm>
    </dsp:sp>
    <dsp:sp modelId="{BA5FAC8F-C764-4A31-B7AD-0C3B459D7062}">
      <dsp:nvSpPr>
        <dsp:cNvPr id="0" name=""/>
        <dsp:cNvSpPr/>
      </dsp:nvSpPr>
      <dsp:spPr>
        <a:xfrm>
          <a:off x="1897379" y="2346959"/>
          <a:ext cx="3520440" cy="3520440"/>
        </a:xfrm>
        <a:prstGeom prst="ellipse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alibri" pitchFamily="34" charset="0"/>
            </a:rPr>
            <a:t>Survey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alibri" pitchFamily="34" charset="0"/>
            </a:rPr>
            <a:t>Design</a:t>
          </a:r>
          <a:endParaRPr lang="en-US" sz="2400" kern="1200" dirty="0">
            <a:latin typeface="Calibri" pitchFamily="34" charset="0"/>
          </a:endParaRPr>
        </a:p>
      </dsp:txBody>
      <dsp:txXfrm>
        <a:off x="2837337" y="2610992"/>
        <a:ext cx="1640525" cy="792099"/>
      </dsp:txXfrm>
    </dsp:sp>
    <dsp:sp modelId="{D37618DC-196B-4722-915A-728C8AFFEE1A}">
      <dsp:nvSpPr>
        <dsp:cNvPr id="0" name=""/>
        <dsp:cNvSpPr/>
      </dsp:nvSpPr>
      <dsp:spPr>
        <a:xfrm>
          <a:off x="2484119" y="3520439"/>
          <a:ext cx="2346959" cy="2346959"/>
        </a:xfrm>
        <a:prstGeom prst="ellipse">
          <a:avLst/>
        </a:prstGeom>
        <a:solidFill>
          <a:schemeClr val="accent2">
            <a:shade val="50000"/>
            <a:hueOff val="-20742"/>
            <a:satOff val="-4204"/>
            <a:lumOff val="231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199136" rIns="91440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Calibri" pitchFamily="34" charset="0"/>
            </a:rPr>
            <a:t>Survey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Calibri" pitchFamily="34" charset="0"/>
            </a:rPr>
            <a:t>Questions</a:t>
          </a:r>
          <a:endParaRPr lang="en-US" sz="2800" kern="1200" dirty="0">
            <a:latin typeface="Calibri" pitchFamily="34" charset="0"/>
          </a:endParaRPr>
        </a:p>
      </dsp:txBody>
      <dsp:txXfrm>
        <a:off x="2827824" y="4107179"/>
        <a:ext cx="1659551" cy="117347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5BEB53C-27F6-4DAD-B5E5-449F53D43797}">
      <dsp:nvSpPr>
        <dsp:cNvPr id="0" name=""/>
        <dsp:cNvSpPr/>
      </dsp:nvSpPr>
      <dsp:spPr>
        <a:xfrm>
          <a:off x="7233" y="116909"/>
          <a:ext cx="2161877" cy="12971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Knowledge Needs</a:t>
          </a:r>
          <a:endParaRPr lang="en-US" sz="2800" kern="1200" dirty="0"/>
        </a:p>
      </dsp:txBody>
      <dsp:txXfrm>
        <a:off x="7233" y="116909"/>
        <a:ext cx="2161877" cy="1297126"/>
      </dsp:txXfrm>
    </dsp:sp>
    <dsp:sp modelId="{B56ACF2C-2185-455A-8B8C-DA97F5AEC4EC}">
      <dsp:nvSpPr>
        <dsp:cNvPr id="0" name=""/>
        <dsp:cNvSpPr/>
      </dsp:nvSpPr>
      <dsp:spPr>
        <a:xfrm>
          <a:off x="2359355" y="497399"/>
          <a:ext cx="458317" cy="5361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>
        <a:off x="2359355" y="497399"/>
        <a:ext cx="458317" cy="536145"/>
      </dsp:txXfrm>
    </dsp:sp>
    <dsp:sp modelId="{74AE079A-372B-4717-85CE-9F3A0D1DF866}">
      <dsp:nvSpPr>
        <dsp:cNvPr id="0" name=""/>
        <dsp:cNvSpPr/>
      </dsp:nvSpPr>
      <dsp:spPr>
        <a:xfrm>
          <a:off x="3033861" y="116909"/>
          <a:ext cx="2161877" cy="12971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Respondents</a:t>
          </a:r>
          <a:endParaRPr lang="en-US" sz="2800" kern="1200" dirty="0"/>
        </a:p>
      </dsp:txBody>
      <dsp:txXfrm>
        <a:off x="3033861" y="116909"/>
        <a:ext cx="2161877" cy="1297126"/>
      </dsp:txXfrm>
    </dsp:sp>
    <dsp:sp modelId="{6E536CD7-9471-4EAA-BDF9-9100A6CD39EB}">
      <dsp:nvSpPr>
        <dsp:cNvPr id="0" name=""/>
        <dsp:cNvSpPr/>
      </dsp:nvSpPr>
      <dsp:spPr>
        <a:xfrm>
          <a:off x="5385983" y="497399"/>
          <a:ext cx="458317" cy="5361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>
        <a:off x="5385983" y="497399"/>
        <a:ext cx="458317" cy="536145"/>
      </dsp:txXfrm>
    </dsp:sp>
    <dsp:sp modelId="{A1947842-B2AC-4A3A-9ABE-5B250A76E508}">
      <dsp:nvSpPr>
        <dsp:cNvPr id="0" name=""/>
        <dsp:cNvSpPr/>
      </dsp:nvSpPr>
      <dsp:spPr>
        <a:xfrm>
          <a:off x="6060489" y="116909"/>
          <a:ext cx="2161877" cy="12971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Statement of Purpose</a:t>
          </a:r>
          <a:endParaRPr lang="en-US" sz="2800" kern="1200" dirty="0"/>
        </a:p>
      </dsp:txBody>
      <dsp:txXfrm>
        <a:off x="6060489" y="116909"/>
        <a:ext cx="2161877" cy="1297126"/>
      </dsp:txXfrm>
    </dsp:sp>
    <dsp:sp modelId="{8337DFA3-607B-41BB-9BEF-45FE0D0E5B6C}">
      <dsp:nvSpPr>
        <dsp:cNvPr id="0" name=""/>
        <dsp:cNvSpPr/>
      </dsp:nvSpPr>
      <dsp:spPr>
        <a:xfrm rot="5400000">
          <a:off x="6912269" y="1565367"/>
          <a:ext cx="458317" cy="5361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 rot="5400000">
        <a:off x="6912269" y="1565367"/>
        <a:ext cx="458317" cy="536145"/>
      </dsp:txXfrm>
    </dsp:sp>
    <dsp:sp modelId="{251E8D93-3342-4F85-8630-26AA11FB38BF}">
      <dsp:nvSpPr>
        <dsp:cNvPr id="0" name=""/>
        <dsp:cNvSpPr/>
      </dsp:nvSpPr>
      <dsp:spPr>
        <a:xfrm>
          <a:off x="6060489" y="2278786"/>
          <a:ext cx="2161877" cy="12971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Contextual</a:t>
          </a:r>
          <a:br>
            <a:rPr lang="en-US" sz="2800" kern="1200" dirty="0" smtClean="0"/>
          </a:br>
          <a:r>
            <a:rPr lang="en-US" sz="2800" kern="1200" dirty="0" smtClean="0"/>
            <a:t>Factors</a:t>
          </a:r>
          <a:endParaRPr lang="en-US" sz="2800" kern="1200" dirty="0"/>
        </a:p>
      </dsp:txBody>
      <dsp:txXfrm>
        <a:off x="6060489" y="2278786"/>
        <a:ext cx="2161877" cy="1297126"/>
      </dsp:txXfrm>
    </dsp:sp>
    <dsp:sp modelId="{03AA8D35-D43F-481B-AF83-1DEC9D716D66}">
      <dsp:nvSpPr>
        <dsp:cNvPr id="0" name=""/>
        <dsp:cNvSpPr/>
      </dsp:nvSpPr>
      <dsp:spPr>
        <a:xfrm rot="10800000">
          <a:off x="5411926" y="2659277"/>
          <a:ext cx="458317" cy="5361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 rot="10800000">
        <a:off x="5411926" y="2659277"/>
        <a:ext cx="458317" cy="536145"/>
      </dsp:txXfrm>
    </dsp:sp>
    <dsp:sp modelId="{52246C9B-A2F6-4C7D-B56A-37F261E1BF53}">
      <dsp:nvSpPr>
        <dsp:cNvPr id="0" name=""/>
        <dsp:cNvSpPr/>
      </dsp:nvSpPr>
      <dsp:spPr>
        <a:xfrm>
          <a:off x="3033861" y="2278786"/>
          <a:ext cx="2161877" cy="12971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Sampling</a:t>
          </a:r>
          <a:endParaRPr lang="en-US" sz="2800" kern="1200" dirty="0"/>
        </a:p>
      </dsp:txBody>
      <dsp:txXfrm>
        <a:off x="3033861" y="2278786"/>
        <a:ext cx="2161877" cy="1297126"/>
      </dsp:txXfrm>
    </dsp:sp>
    <dsp:sp modelId="{FAA561E8-6C89-4B98-A450-F9D1432E507E}">
      <dsp:nvSpPr>
        <dsp:cNvPr id="0" name=""/>
        <dsp:cNvSpPr/>
      </dsp:nvSpPr>
      <dsp:spPr>
        <a:xfrm rot="10800000">
          <a:off x="2385298" y="2659277"/>
          <a:ext cx="458317" cy="5361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 rot="10800000">
        <a:off x="2385298" y="2659277"/>
        <a:ext cx="458317" cy="536145"/>
      </dsp:txXfrm>
    </dsp:sp>
    <dsp:sp modelId="{F6BD8D02-B847-4AC8-BF71-82DE7F6B1D10}">
      <dsp:nvSpPr>
        <dsp:cNvPr id="0" name=""/>
        <dsp:cNvSpPr/>
      </dsp:nvSpPr>
      <dsp:spPr>
        <a:xfrm>
          <a:off x="7233" y="2278786"/>
          <a:ext cx="2161877" cy="12971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Survey Questions</a:t>
          </a:r>
          <a:endParaRPr lang="en-US" sz="2800" kern="1200" dirty="0"/>
        </a:p>
      </dsp:txBody>
      <dsp:txXfrm>
        <a:off x="7233" y="2278786"/>
        <a:ext cx="2161877" cy="1297126"/>
      </dsp:txXfrm>
    </dsp:sp>
    <dsp:sp modelId="{111083C2-689F-46A4-BB81-83764C3EB564}">
      <dsp:nvSpPr>
        <dsp:cNvPr id="0" name=""/>
        <dsp:cNvSpPr/>
      </dsp:nvSpPr>
      <dsp:spPr>
        <a:xfrm rot="5400000">
          <a:off x="859012" y="3727244"/>
          <a:ext cx="458317" cy="5361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 rot="5400000">
        <a:off x="859012" y="3727244"/>
        <a:ext cx="458317" cy="536145"/>
      </dsp:txXfrm>
    </dsp:sp>
    <dsp:sp modelId="{53EF9E9B-F74C-4043-A3D6-7DC7750837A1}">
      <dsp:nvSpPr>
        <dsp:cNvPr id="0" name=""/>
        <dsp:cNvSpPr/>
      </dsp:nvSpPr>
      <dsp:spPr>
        <a:xfrm>
          <a:off x="7233" y="4440664"/>
          <a:ext cx="2161877" cy="12971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Pilot /</a:t>
          </a:r>
          <a:br>
            <a:rPr lang="en-US" sz="2800" kern="1200" dirty="0" smtClean="0"/>
          </a:br>
          <a:r>
            <a:rPr lang="en-US" sz="2800" kern="1200" dirty="0" smtClean="0"/>
            <a:t>Refine</a:t>
          </a:r>
          <a:endParaRPr lang="en-US" sz="2800" kern="1200" dirty="0"/>
        </a:p>
      </dsp:txBody>
      <dsp:txXfrm>
        <a:off x="7233" y="4440664"/>
        <a:ext cx="2161877" cy="1297126"/>
      </dsp:txXfrm>
    </dsp:sp>
    <dsp:sp modelId="{4CA4EF29-AD86-4CC5-AC20-037BC4170F82}">
      <dsp:nvSpPr>
        <dsp:cNvPr id="0" name=""/>
        <dsp:cNvSpPr/>
      </dsp:nvSpPr>
      <dsp:spPr>
        <a:xfrm>
          <a:off x="2359355" y="4821154"/>
          <a:ext cx="458317" cy="5361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>
        <a:off x="2359355" y="4821154"/>
        <a:ext cx="458317" cy="536145"/>
      </dsp:txXfrm>
    </dsp:sp>
    <dsp:sp modelId="{01589190-6573-41F9-B1B4-78A10D47869D}">
      <dsp:nvSpPr>
        <dsp:cNvPr id="0" name=""/>
        <dsp:cNvSpPr/>
      </dsp:nvSpPr>
      <dsp:spPr>
        <a:xfrm>
          <a:off x="3033861" y="4440664"/>
          <a:ext cx="2161877" cy="12971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Deploy</a:t>
          </a:r>
          <a:endParaRPr lang="en-US" sz="2800" kern="1200" dirty="0"/>
        </a:p>
      </dsp:txBody>
      <dsp:txXfrm>
        <a:off x="3033861" y="4440664"/>
        <a:ext cx="2161877" cy="1297126"/>
      </dsp:txXfrm>
    </dsp:sp>
    <dsp:sp modelId="{65A99CFB-86E7-4208-B862-3A5B12407C19}">
      <dsp:nvSpPr>
        <dsp:cNvPr id="0" name=""/>
        <dsp:cNvSpPr/>
      </dsp:nvSpPr>
      <dsp:spPr>
        <a:xfrm>
          <a:off x="5385983" y="4821154"/>
          <a:ext cx="458317" cy="5361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>
        <a:off x="5385983" y="4821154"/>
        <a:ext cx="458317" cy="536145"/>
      </dsp:txXfrm>
    </dsp:sp>
    <dsp:sp modelId="{69EEE5C3-52FB-4070-ACFE-CAA0EDF70748}">
      <dsp:nvSpPr>
        <dsp:cNvPr id="0" name=""/>
        <dsp:cNvSpPr/>
      </dsp:nvSpPr>
      <dsp:spPr>
        <a:xfrm>
          <a:off x="6060489" y="4440664"/>
          <a:ext cx="2161877" cy="12971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Analyze /</a:t>
          </a:r>
          <a:br>
            <a:rPr lang="en-US" sz="2800" kern="1200" dirty="0" smtClean="0"/>
          </a:br>
          <a:r>
            <a:rPr lang="en-US" sz="2800" kern="1200" dirty="0" smtClean="0"/>
            <a:t>Report</a:t>
          </a:r>
          <a:endParaRPr lang="en-US" sz="2800" kern="1200" dirty="0"/>
        </a:p>
      </dsp:txBody>
      <dsp:txXfrm>
        <a:off x="6060489" y="4440664"/>
        <a:ext cx="2161877" cy="12971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908F2B-9E05-45B0-94BF-A242B3530889}" type="datetimeFigureOut">
              <a:rPr lang="en-US" smtClean="0"/>
              <a:pPr/>
              <a:t>10/15/2013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49A99-CEB3-40E1-86F4-A948B7B141B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scott_mc/262603442/sizes/o/in/photolist-pcURy-73TXEv-6KJyDA-iAiey-9VZaW9-9VZaXu-7AitRr-53NBCw-a7DyAw-2c1qXL-MCgeu-MCoh8-ubhk2-8pkGHk-8x9DYQ-8x9DUu-4Vkbwr-53e5hE-891FCt-6npbe4-zbfn3-sLWyi-8SpPSu-3qj6j-MQrWE-8A6ac6-81XMXN-5JgMV2-FmBQd-bECe7G-6eyU5u-6CK7ed-849moo-2rHj7N-7uQWtk-Bh3oY-52dkqR-4oBa2-5ytCwo-6npb48-6npaSP-6ntiPL-cfNuGf-5HuJBU-8wuvy4-f6f3Q-4QHorN-d6nHTy-76cDyx-cHeTvW-mvcZD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Social Media Icons free for use with commercial and noncommercial design projects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From Creative Nerds at http://creativenerds.co.uk/freebies/beautiful-letter-pressed-social-media-icons/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Note that Creative Nerds has a wealth of great free resources for design in the freebies section of their website at http://creativenerds.co.uk/category/freebies/  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7CBFB4-4159-4729-97C3-44886C9F34E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D15C86-8E94-4C69-B5C4-7C0F9D09E58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D15C86-8E94-4C69-B5C4-7C0F9D09E58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As of Friday, AEA has</a:t>
            </a:r>
            <a:r>
              <a:rPr lang="en-US" baseline="0" dirty="0" smtClean="0"/>
              <a:t> 7933 members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D15C86-8E94-4C69-B5C4-7C0F9D09E58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dirty="0" smtClean="0"/>
              <a:t>If we look at where the current</a:t>
            </a:r>
            <a:r>
              <a:rPr lang="en-US" baseline="0" dirty="0" smtClean="0"/>
              <a:t> membership is concentrated, as a predictor of future membership, I feel confident that growth next year should at a minimum be comparable to this year. Although federal regulations against paying for membership mean that many conference attendees do not become members, the value proposition of AEA is a strong one and thus many people join on their own and of course there is considerable representation among non-federal employees within the DC region. One strategy for increasing membership is offering nonmember registrants a rebate on registration, for instance offering them half-price registration post-conference, if you are financially strong and wish to increase the federal government representation among AEA’s membership.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dirty="0" smtClean="0"/>
              <a:t>If we look at where the current</a:t>
            </a:r>
            <a:r>
              <a:rPr lang="en-US" baseline="0" dirty="0" smtClean="0"/>
              <a:t> membership is concentrated, as a predictor of future membership, I feel confident that growth next year should at a minimum be comparable to this year. Although federal regulations against paying for membership mean that many conference attendees do not become members, the value proposition of AEA is a strong one and thus many people join on their own and of course there is considerable representation among non-federal employees within the DC region. One strategy for increasing membership is offering nonmember registrants a rebate on membership, for instance offering them half-price membership post-conference, if you are financially strong and wish to increase the federal government representation among AEA’s membership.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Picture Credit: </a:t>
            </a:r>
            <a:r>
              <a:rPr lang="en-US" dirty="0" err="1" smtClean="0"/>
              <a:t>Dreamstime</a:t>
            </a:r>
            <a:r>
              <a:rPr lang="en-US" dirty="0" smtClean="0"/>
              <a:t>,</a:t>
            </a:r>
            <a:r>
              <a:rPr lang="en-US" baseline="0" dirty="0" smtClean="0"/>
              <a:t> image http://www.dreamstime.com/royalty-free-stock-images-overweight-image10918719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49A99-CEB3-40E1-86F4-A948B7B141BF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Picture Credit: </a:t>
            </a:r>
            <a:r>
              <a:rPr lang="en-US" dirty="0" err="1" smtClean="0"/>
              <a:t>Dreamstime</a:t>
            </a:r>
            <a:r>
              <a:rPr lang="en-US" dirty="0" smtClean="0"/>
              <a:t>,</a:t>
            </a:r>
            <a:r>
              <a:rPr lang="en-US" baseline="0" dirty="0" smtClean="0"/>
              <a:t> image http://www.dreamstime.com/royalty-free-stock-images-overweight-image10918719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49A99-CEB3-40E1-86F4-A948B7B141BF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Picture Credit: </a:t>
            </a:r>
            <a:r>
              <a:rPr lang="en-US" dirty="0" err="1" smtClean="0"/>
              <a:t>Dreamstime</a:t>
            </a:r>
            <a:r>
              <a:rPr lang="en-US" dirty="0" smtClean="0"/>
              <a:t>,</a:t>
            </a:r>
            <a:r>
              <a:rPr lang="en-US" baseline="0" dirty="0" smtClean="0"/>
              <a:t> image http://www.dreamstime.com/royalty-free-stock-images-overweight-image10918719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49A99-CEB3-40E1-86F4-A948B7B141BF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Picture Credit: </a:t>
            </a:r>
            <a:r>
              <a:rPr lang="en-US" dirty="0" err="1" smtClean="0"/>
              <a:t>Dreamstime</a:t>
            </a:r>
            <a:r>
              <a:rPr lang="en-US" dirty="0" smtClean="0"/>
              <a:t>,</a:t>
            </a:r>
            <a:r>
              <a:rPr lang="en-US" baseline="0" dirty="0" smtClean="0"/>
              <a:t> image http://www.dreamstime.com/royalty-free-stock-images-overweight-image10918719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49A99-CEB3-40E1-86F4-A948B7B141BF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Picture Credit: </a:t>
            </a:r>
            <a:r>
              <a:rPr lang="en-US" dirty="0" err="1" smtClean="0"/>
              <a:t>Dreamstime</a:t>
            </a:r>
            <a:r>
              <a:rPr lang="en-US" dirty="0" smtClean="0"/>
              <a:t>,</a:t>
            </a:r>
            <a:r>
              <a:rPr lang="en-US" baseline="0" dirty="0" smtClean="0"/>
              <a:t> image http://www.dreamstime.com/royalty-free-stock-images-overweight-image10918719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49A99-CEB3-40E1-86F4-A948B7B141BF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pitchFamily="34" charset="-128"/>
              </a:rPr>
              <a:t>I’m Susan Kistler and most of you likely know me as the Executive Director of AEA. I also have an incorporated consulting business, iMeasureMedia. For this workshop, I need to be clear that I am wearing my iMeasureMedia hat and speaking in my role as a consultant – AEA does not endorse specific products or services, but I do. </a:t>
            </a:r>
          </a:p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pitchFamily="34" charset="-128"/>
              </a:rPr>
              <a:t>Hat Icons by Rob Sanders – Licensed for non-commercial use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pitchFamily="34" charset="-128"/>
              </a:rPr>
              <a:t>Available at http://www.iconarchive.com/show/hat-icons-by-rob-sanders.html </a:t>
            </a: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4BE3BA-1E81-4187-97BC-954F6EF8AAF8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See for instance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 smtClean="0"/>
              <a:t>Public Opinion Quarterly, Volume 70 Issue 5 2006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Special Issue: </a:t>
            </a:r>
            <a:r>
              <a:rPr lang="en-US" dirty="0" err="1" smtClean="0"/>
              <a:t>Nonresponse</a:t>
            </a:r>
            <a:r>
              <a:rPr lang="en-US" dirty="0" smtClean="0"/>
              <a:t> Bias in Household Surveys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49A99-CEB3-40E1-86F4-A948B7B141BF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See for instance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 smtClean="0"/>
              <a:t>Public Opinion Quarterly, Volume 70 Issue 5 2006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Special Issue: </a:t>
            </a:r>
            <a:r>
              <a:rPr lang="en-US" dirty="0" err="1" smtClean="0"/>
              <a:t>Nonresponse</a:t>
            </a:r>
            <a:r>
              <a:rPr lang="en-US" dirty="0" smtClean="0"/>
              <a:t> Bias in Household Surveys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49A99-CEB3-40E1-86F4-A948B7B141BF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Macorr</a:t>
            </a:r>
            <a:r>
              <a:rPr lang="en-US" dirty="0" smtClean="0"/>
              <a:t> Sample</a:t>
            </a:r>
            <a:r>
              <a:rPr lang="en-US" baseline="0" dirty="0" smtClean="0"/>
              <a:t> Size and Confidence Interval Calculator</a:t>
            </a:r>
            <a:endParaRPr lang="en-US" dirty="0" smtClean="0"/>
          </a:p>
          <a:p>
            <a:r>
              <a:rPr lang="en-US" dirty="0" smtClean="0"/>
              <a:t>http://www.macorr.com/sample-size-calculator.htm </a:t>
            </a:r>
          </a:p>
          <a:p>
            <a:r>
              <a:rPr lang="en-US" dirty="0" smtClean="0"/>
              <a:t>Recommended by HRSA on this page</a:t>
            </a:r>
          </a:p>
          <a:p>
            <a:r>
              <a:rPr lang="en-US" dirty="0" smtClean="0"/>
              <a:t>http://bphc.hrsa.gov/policiesregulations/performancemeasures/patientsurvey/calculating.html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49A99-CEB3-40E1-86F4-A948B7B141BF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49A99-CEB3-40E1-86F4-A948B7B141BF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Origin: stock.xchng http://www.sxc.hu/browse.phtml?f=download&amp;id=18799</a:t>
            </a: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E948F3-8E12-4B5E-8A8A-576AC95C40E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Question was not clear, what exactly was being sought was</a:t>
            </a:r>
            <a:r>
              <a:rPr lang="en-US" baseline="0" dirty="0" smtClean="0"/>
              <a:t> not clear.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49A99-CEB3-40E1-86F4-A948B7B141B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Open ended questions elicit varying</a:t>
            </a:r>
            <a:r>
              <a:rPr lang="en-US" baseline="0" dirty="0" smtClean="0"/>
              <a:t> levels of detail and length of response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49A99-CEB3-40E1-86F4-A948B7B141B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hlinkClick r:id="rId3"/>
              </a:rPr>
              <a:t>http://www.flickr.com/photos/scott_mc/262603442/sizes/o/in/photolist-pcURy-73TXEv-6KJyDA-iAiey-9VZaW9-9VZaXu-7AitRr-53NBCw-a7DyAw-2c1qXL-MCgeu-MCoh8-ubhk2-8pkGHk-8x9DYQ-8x9DUu-4Vkbwr-53e5hE-891FCt-6npbe4-zbfn3-sLWyi-8SpPSu-3qj6j-MQrWE-8A6ac6-81XMXN-5JgMV2-FmBQd-bECe7G-6eyU5u-6CK7ed-849moo-2rHj7N-7uQWtk-Bh3oY-52dkqR-4oBa2-5ytCwo-6npb48-6npaSP-6ntiPL-cfNuGf-5HuJBU-8wuvy4-f6f3Q-4QHorN-d6nHTy-76cDyx-cHeTvW-mvcZD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49A99-CEB3-40E1-86F4-A948B7B141B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Creative Commons Licensing</a:t>
            </a:r>
          </a:p>
          <a:p>
            <a:r>
              <a:rPr lang="en-US" dirty="0" smtClean="0"/>
              <a:t>Info</a:t>
            </a:r>
            <a:r>
              <a:rPr lang="en-US" baseline="0" dirty="0" smtClean="0"/>
              <a:t> at http://creativecommons.org/choose/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49A99-CEB3-40E1-86F4-A948B7B141BF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Social Media Icons free for use with commercial and noncommercial design projects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From Creative Nerds at http://creativenerds.co.uk/freebies/beautiful-letter-pressed-social-media-icons/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Note that Creative Nerds has a wealth of great free resources for design in the freebies section of their website at http://creativenerds.co.uk/category/freebies/  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7CBFB4-4159-4729-97C3-44886C9F34E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Picture Credit: </a:t>
            </a:r>
            <a:r>
              <a:rPr lang="en-US" dirty="0" err="1" smtClean="0"/>
              <a:t>Dreamstime</a:t>
            </a:r>
            <a:r>
              <a:rPr lang="en-US" dirty="0" smtClean="0"/>
              <a:t>,</a:t>
            </a:r>
            <a:r>
              <a:rPr lang="en-US" baseline="0" dirty="0" smtClean="0"/>
              <a:t> image http://www.dreamstime.com/royalty-free-stock-images-overweight-image10918719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49A99-CEB3-40E1-86F4-A948B7B141BF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We</a:t>
            </a:r>
            <a:r>
              <a:rPr lang="en-US" baseline="0" dirty="0" smtClean="0"/>
              <a:t> take a membership count on March 31 of each year. </a:t>
            </a:r>
            <a:r>
              <a:rPr lang="en-US" dirty="0" smtClean="0"/>
              <a:t>In 2011,</a:t>
            </a:r>
            <a:r>
              <a:rPr lang="en-US" baseline="0" dirty="0" smtClean="0"/>
              <a:t> I stood here and noted that membership growth was up over 8% with a very strong showing at the conference as we moved into Southern California.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D15C86-8E94-4C69-B5C4-7C0F9D09E58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6251-2874-3747-9CBF-B63B41FBFF2C}" type="datetimeFigureOut">
              <a:rPr lang="en-US" smtClean="0"/>
              <a:pPr/>
              <a:t>10/15/2013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DDA0-73E5-8C41-BB6E-8ED092FF99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50323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6251-2874-3747-9CBF-B63B41FBFF2C}" type="datetimeFigureOut">
              <a:rPr lang="en-US" smtClean="0"/>
              <a:pPr/>
              <a:t>10/15/2013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DDA0-73E5-8C41-BB6E-8ED092FF99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59399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6251-2874-3747-9CBF-B63B41FBFF2C}" type="datetimeFigureOut">
              <a:rPr lang="en-US" smtClean="0"/>
              <a:pPr/>
              <a:t>10/15/2013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DDA0-73E5-8C41-BB6E-8ED092FF99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05314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6251-2874-3747-9CBF-B63B41FBFF2C}" type="datetimeFigureOut">
              <a:rPr lang="en-US" smtClean="0"/>
              <a:pPr/>
              <a:t>10/15/2013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DDA0-73E5-8C41-BB6E-8ED092FF99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92792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6251-2874-3747-9CBF-B63B41FBFF2C}" type="datetimeFigureOut">
              <a:rPr lang="en-US" smtClean="0"/>
              <a:pPr/>
              <a:t>10/15/2013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DDA0-73E5-8C41-BB6E-8ED092FF99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54162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6251-2874-3747-9CBF-B63B41FBFF2C}" type="datetimeFigureOut">
              <a:rPr lang="en-US" smtClean="0"/>
              <a:pPr/>
              <a:t>10/15/2013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DDA0-73E5-8C41-BB6E-8ED092FF99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24686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6251-2874-3747-9CBF-B63B41FBFF2C}" type="datetimeFigureOut">
              <a:rPr lang="en-US" smtClean="0"/>
              <a:pPr/>
              <a:t>10/15/2013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DDA0-73E5-8C41-BB6E-8ED092FF99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01018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6251-2874-3747-9CBF-B63B41FBFF2C}" type="datetimeFigureOut">
              <a:rPr lang="en-US" smtClean="0"/>
              <a:pPr/>
              <a:t>10/15/2013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DDA0-73E5-8C41-BB6E-8ED092FF99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23508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6251-2874-3747-9CBF-B63B41FBFF2C}" type="datetimeFigureOut">
              <a:rPr lang="en-US" smtClean="0"/>
              <a:pPr/>
              <a:t>10/15/2013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DDA0-73E5-8C41-BB6E-8ED092FF99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62525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6251-2874-3747-9CBF-B63B41FBFF2C}" type="datetimeFigureOut">
              <a:rPr lang="en-US" smtClean="0"/>
              <a:pPr/>
              <a:t>10/15/2013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DDA0-73E5-8C41-BB6E-8ED092FF99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14189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6251-2874-3747-9CBF-B63B41FBFF2C}" type="datetimeFigureOut">
              <a:rPr lang="en-US" smtClean="0"/>
              <a:pPr/>
              <a:t>10/15/2013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DDA0-73E5-8C41-BB6E-8ED092FF99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12272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E6251-2874-3747-9CBF-B63B41FBFF2C}" type="datetimeFigureOut">
              <a:rPr lang="en-US" smtClean="0"/>
              <a:pPr/>
              <a:t>10/15/2013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1DDA0-73E5-8C41-BB6E-8ED092FF99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89163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flickr.com/photos/scott_mc/262603442/in/photolist-pcURy-73TXEv-6KJyDA-iAiey-9VZaW9-9VZaXu-7AitRr-53NBCw-a7DyAw-2c1qXL-MCgeu-MCoh8-ubhk2-8pkGHk-8x9DYQ-8x9DUu-4Vkbwr-53e5hE-891FCt-6npbe4-zbfn3-sLWyi-8SpPSu-3qj6j-MQrWE-8A6ac6-81XMXN-5JgMV2-FmBQd-bE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socialresearchmethods.net/kb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eckmarket.com/market-research-resources/sample-size-calculator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7747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algn="ctr">
              <a:spcBef>
                <a:spcPct val="20000"/>
              </a:spcBef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“</a:t>
            </a:r>
            <a:r>
              <a:rPr lang="en-US" sz="3600" dirty="0" smtClean="0">
                <a:latin typeface="Calibri" pitchFamily="34" charset="0"/>
              </a:rPr>
              <a:t>So, don't ask me no questions </a:t>
            </a:r>
            <a:br>
              <a:rPr lang="en-US" sz="3600" dirty="0" smtClean="0">
                <a:latin typeface="Calibri" pitchFamily="34" charset="0"/>
              </a:rPr>
            </a:br>
            <a:r>
              <a:rPr lang="en-US" sz="3600" dirty="0" smtClean="0">
                <a:latin typeface="Calibri" pitchFamily="34" charset="0"/>
              </a:rPr>
              <a:t>And I won't tell you no lies </a:t>
            </a:r>
            <a:br>
              <a:rPr lang="en-US" sz="3600" dirty="0" smtClean="0">
                <a:latin typeface="Calibri" pitchFamily="34" charset="0"/>
              </a:rPr>
            </a:br>
            <a:r>
              <a:rPr lang="en-US" sz="3600" dirty="0" smtClean="0">
                <a:latin typeface="Calibri" pitchFamily="34" charset="0"/>
              </a:rPr>
              <a:t>So, don't ask me about my business </a:t>
            </a:r>
            <a:br>
              <a:rPr lang="en-US" sz="3600" dirty="0" smtClean="0">
                <a:latin typeface="Calibri" pitchFamily="34" charset="0"/>
              </a:rPr>
            </a:br>
            <a:r>
              <a:rPr lang="en-US" sz="3600" dirty="0" smtClean="0">
                <a:latin typeface="Calibri" pitchFamily="34" charset="0"/>
              </a:rPr>
              <a:t>And I won't tell you goodbye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.”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itchFamily="34" charset="0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Lynyrd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Skynyrd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81000" y="6019800"/>
            <a:ext cx="85344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Calibri" pitchFamily="34" charset="0"/>
              </a:rPr>
              <a:t>Survey Design 101</a:t>
            </a:r>
            <a:endParaRPr lang="en-US" sz="3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918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52400"/>
            <a:ext cx="914400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Calibri" pitchFamily="34" charset="0"/>
              </a:rPr>
              <a:t>Getting to Know You Survey</a:t>
            </a:r>
            <a:endParaRPr lang="en-US" sz="4000" b="1" dirty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5900" y="1165086"/>
            <a:ext cx="86741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/>
            <a:r>
              <a:rPr lang="en-US" sz="4000" b="1" dirty="0" smtClean="0">
                <a:solidFill>
                  <a:schemeClr val="bg1"/>
                </a:solidFill>
                <a:latin typeface="Calibri" pitchFamily="34" charset="0"/>
              </a:rPr>
              <a:t>90 seconds per person max please</a:t>
            </a:r>
          </a:p>
          <a:p>
            <a:pPr marL="742950" indent="-742950">
              <a:spcAft>
                <a:spcPts val="1200"/>
              </a:spcAft>
            </a:pPr>
            <a:r>
              <a:rPr lang="en-US" sz="4000" dirty="0" smtClean="0">
                <a:latin typeface="Calibri" pitchFamily="34" charset="0"/>
              </a:rPr>
              <a:t>2.	What do you do for a living?</a:t>
            </a:r>
            <a:br>
              <a:rPr lang="en-US" sz="4000" dirty="0" smtClean="0">
                <a:latin typeface="Calibri" pitchFamily="34" charset="0"/>
              </a:rPr>
            </a:br>
            <a:r>
              <a:rPr lang="en-US" sz="4000" dirty="0" smtClean="0">
                <a:latin typeface="Calibri" pitchFamily="34" charset="0"/>
              </a:rPr>
              <a:t/>
            </a:r>
            <a:br>
              <a:rPr lang="en-US" sz="4000" dirty="0" smtClean="0">
                <a:latin typeface="Calibri" pitchFamily="34" charset="0"/>
              </a:rPr>
            </a:br>
            <a:r>
              <a:rPr lang="en-US" sz="4000" dirty="0" smtClean="0">
                <a:latin typeface="Calibri" pitchFamily="34" charset="0"/>
              </a:rPr>
              <a:t/>
            </a:r>
            <a:br>
              <a:rPr lang="en-US" sz="4000" dirty="0" smtClean="0">
                <a:latin typeface="Calibri" pitchFamily="34" charset="0"/>
              </a:rPr>
            </a:br>
            <a:endParaRPr lang="en-US" sz="4000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918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52400"/>
            <a:ext cx="914400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Calibri" pitchFamily="34" charset="0"/>
              </a:rPr>
              <a:t>Getting to Know You Survey</a:t>
            </a:r>
            <a:endParaRPr lang="en-US" sz="4000" b="1" dirty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5900" y="1165086"/>
            <a:ext cx="86741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/>
            <a:r>
              <a:rPr lang="en-US" sz="4000" b="1" dirty="0" smtClean="0">
                <a:solidFill>
                  <a:schemeClr val="bg1"/>
                </a:solidFill>
                <a:latin typeface="Calibri" pitchFamily="34" charset="0"/>
              </a:rPr>
              <a:t>90 seconds per person max please</a:t>
            </a:r>
          </a:p>
          <a:p>
            <a:pPr marL="742950" indent="-742950">
              <a:spcAft>
                <a:spcPts val="1200"/>
              </a:spcAft>
            </a:pPr>
            <a:r>
              <a:rPr lang="en-US" sz="4000" dirty="0" smtClean="0">
                <a:latin typeface="Calibri" pitchFamily="34" charset="0"/>
              </a:rPr>
              <a:t>2.	What do you do for a living?</a:t>
            </a:r>
            <a:br>
              <a:rPr lang="en-US" sz="4000" dirty="0" smtClean="0">
                <a:latin typeface="Calibri" pitchFamily="34" charset="0"/>
              </a:rPr>
            </a:br>
            <a:r>
              <a:rPr lang="en-US" sz="4000" dirty="0" smtClean="0">
                <a:latin typeface="Calibri" pitchFamily="34" charset="0"/>
              </a:rPr>
              <a:t/>
            </a:r>
            <a:br>
              <a:rPr lang="en-US" sz="4000" dirty="0" smtClean="0">
                <a:latin typeface="Calibri" pitchFamily="34" charset="0"/>
              </a:rPr>
            </a:br>
            <a:r>
              <a:rPr lang="en-US" sz="4000" dirty="0" smtClean="0">
                <a:latin typeface="Calibri" pitchFamily="34" charset="0"/>
              </a:rPr>
              <a:t>Level of detail</a:t>
            </a:r>
            <a:br>
              <a:rPr lang="en-US" sz="4000" dirty="0" smtClean="0">
                <a:latin typeface="Calibri" pitchFamily="34" charset="0"/>
              </a:rPr>
            </a:br>
            <a:r>
              <a:rPr lang="en-US" sz="4000" dirty="0" smtClean="0">
                <a:latin typeface="Calibri" pitchFamily="34" charset="0"/>
              </a:rPr>
              <a:t/>
            </a:r>
            <a:br>
              <a:rPr lang="en-US" sz="4000" dirty="0" smtClean="0">
                <a:latin typeface="Calibri" pitchFamily="34" charset="0"/>
              </a:rPr>
            </a:br>
            <a:r>
              <a:rPr lang="en-US" sz="4000" dirty="0" smtClean="0">
                <a:latin typeface="Calibri" pitchFamily="34" charset="0"/>
              </a:rPr>
              <a:t/>
            </a:r>
            <a:br>
              <a:rPr lang="en-US" sz="4000" dirty="0" smtClean="0">
                <a:latin typeface="Calibri" pitchFamily="34" charset="0"/>
              </a:rPr>
            </a:br>
            <a:endParaRPr lang="en-US" sz="4000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918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52400"/>
            <a:ext cx="914400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Calibri" pitchFamily="34" charset="0"/>
              </a:rPr>
              <a:t>Getting to Know You Survey</a:t>
            </a:r>
            <a:endParaRPr lang="en-US" sz="4000" b="1" dirty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5900" y="1165086"/>
            <a:ext cx="8674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/>
            <a:r>
              <a:rPr lang="en-US" sz="4000" b="1" dirty="0" smtClean="0">
                <a:solidFill>
                  <a:schemeClr val="bg1"/>
                </a:solidFill>
                <a:latin typeface="Calibri" pitchFamily="34" charset="0"/>
              </a:rPr>
              <a:t>90 seconds per person max please</a:t>
            </a:r>
          </a:p>
          <a:p>
            <a:pPr marL="742950" indent="-742950">
              <a:spcAft>
                <a:spcPts val="1200"/>
              </a:spcAft>
            </a:pPr>
            <a:r>
              <a:rPr lang="en-US" sz="4000" dirty="0" smtClean="0">
                <a:latin typeface="Calibri" pitchFamily="34" charset="0"/>
              </a:rPr>
              <a:t>3.	Do you work for the federal government? (Yes or No)</a:t>
            </a:r>
          </a:p>
        </p:txBody>
      </p:sp>
    </p:spTree>
    <p:extLst>
      <p:ext uri="{BB962C8B-B14F-4D97-AF65-F5344CB8AC3E}">
        <p14:creationId xmlns="" xmlns:p14="http://schemas.microsoft.com/office/powerpoint/2010/main" val="321918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52400"/>
            <a:ext cx="914400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Calibri" pitchFamily="34" charset="0"/>
              </a:rPr>
              <a:t>Getting to Know You Survey</a:t>
            </a:r>
            <a:endParaRPr lang="en-US" sz="4000" b="1" dirty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5900" y="1165086"/>
            <a:ext cx="86741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/>
            <a:r>
              <a:rPr lang="en-US" sz="4000" b="1" dirty="0" smtClean="0">
                <a:solidFill>
                  <a:schemeClr val="bg1"/>
                </a:solidFill>
                <a:latin typeface="Calibri" pitchFamily="34" charset="0"/>
              </a:rPr>
              <a:t>90 seconds per person max please</a:t>
            </a:r>
          </a:p>
          <a:p>
            <a:pPr marL="742950" indent="-742950">
              <a:spcAft>
                <a:spcPts val="1200"/>
              </a:spcAft>
            </a:pPr>
            <a:r>
              <a:rPr lang="en-US" sz="4000" dirty="0" smtClean="0">
                <a:latin typeface="Calibri" pitchFamily="34" charset="0"/>
              </a:rPr>
              <a:t>3.	Do you work for the federal government? (Yes or No)</a:t>
            </a:r>
            <a:br>
              <a:rPr lang="en-US" sz="4000" dirty="0" smtClean="0">
                <a:latin typeface="Calibri" pitchFamily="34" charset="0"/>
              </a:rPr>
            </a:br>
            <a:r>
              <a:rPr lang="en-US" sz="4000" dirty="0" smtClean="0">
                <a:latin typeface="Calibri" pitchFamily="34" charset="0"/>
              </a:rPr>
              <a:t/>
            </a:r>
            <a:br>
              <a:rPr lang="en-US" sz="4000" dirty="0" smtClean="0">
                <a:latin typeface="Calibri" pitchFamily="34" charset="0"/>
              </a:rPr>
            </a:br>
            <a:r>
              <a:rPr lang="en-US" sz="4000" dirty="0" smtClean="0">
                <a:latin typeface="Calibri" pitchFamily="34" charset="0"/>
              </a:rPr>
              <a:t>How many neither yes nor no?</a:t>
            </a:r>
            <a:br>
              <a:rPr lang="en-US" sz="4000" dirty="0" smtClean="0">
                <a:latin typeface="Calibri" pitchFamily="34" charset="0"/>
              </a:rPr>
            </a:br>
            <a:r>
              <a:rPr lang="en-US" sz="4000" dirty="0" smtClean="0">
                <a:latin typeface="Calibri" pitchFamily="34" charset="0"/>
              </a:rPr>
              <a:t>What if you are a contractor?</a:t>
            </a:r>
            <a:br>
              <a:rPr lang="en-US" sz="4000" dirty="0" smtClean="0">
                <a:latin typeface="Calibri" pitchFamily="34" charset="0"/>
              </a:rPr>
            </a:br>
            <a:r>
              <a:rPr lang="en-US" sz="4000" dirty="0" smtClean="0">
                <a:latin typeface="Calibri" pitchFamily="34" charset="0"/>
              </a:rPr>
              <a:t>Can we generalize?</a:t>
            </a:r>
          </a:p>
        </p:txBody>
      </p:sp>
    </p:spTree>
    <p:extLst>
      <p:ext uri="{BB962C8B-B14F-4D97-AF65-F5344CB8AC3E}">
        <p14:creationId xmlns="" xmlns:p14="http://schemas.microsoft.com/office/powerpoint/2010/main" val="321918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52400"/>
            <a:ext cx="914400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Calibri" pitchFamily="34" charset="0"/>
              </a:rPr>
              <a:t>Getting to Know You Survey</a:t>
            </a:r>
            <a:endParaRPr lang="en-US" sz="4000" b="1" dirty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5900" y="1165086"/>
            <a:ext cx="8674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/>
            <a:r>
              <a:rPr lang="en-US" sz="4000" b="1" dirty="0" smtClean="0">
                <a:solidFill>
                  <a:schemeClr val="bg1"/>
                </a:solidFill>
                <a:latin typeface="Calibri" pitchFamily="34" charset="0"/>
              </a:rPr>
              <a:t>90 seconds per person max please</a:t>
            </a:r>
          </a:p>
          <a:p>
            <a:pPr marL="742950" indent="-742950">
              <a:spcAft>
                <a:spcPts val="1200"/>
              </a:spcAft>
            </a:pPr>
            <a:r>
              <a:rPr lang="en-US" sz="4000" dirty="0" smtClean="0">
                <a:latin typeface="Calibri" pitchFamily="34" charset="0"/>
              </a:rPr>
              <a:t>4.	How many surveys did you complete in the past year?</a:t>
            </a:r>
          </a:p>
        </p:txBody>
      </p:sp>
    </p:spTree>
    <p:extLst>
      <p:ext uri="{BB962C8B-B14F-4D97-AF65-F5344CB8AC3E}">
        <p14:creationId xmlns="" xmlns:p14="http://schemas.microsoft.com/office/powerpoint/2010/main" val="321918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52400"/>
            <a:ext cx="914400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Calibri" pitchFamily="34" charset="0"/>
              </a:rPr>
              <a:t>Getting to Know You Survey</a:t>
            </a:r>
            <a:endParaRPr lang="en-US" sz="4000" b="1" dirty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5900" y="1165086"/>
            <a:ext cx="86741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/>
            <a:r>
              <a:rPr lang="en-US" sz="4000" b="1" dirty="0" smtClean="0">
                <a:solidFill>
                  <a:schemeClr val="bg1"/>
                </a:solidFill>
                <a:latin typeface="Calibri" pitchFamily="34" charset="0"/>
              </a:rPr>
              <a:t>90 seconds per person max please</a:t>
            </a:r>
          </a:p>
          <a:p>
            <a:pPr marL="742950" indent="-742950">
              <a:spcAft>
                <a:spcPts val="1200"/>
              </a:spcAft>
              <a:buAutoNum type="arabicPeriod" startAt="4"/>
            </a:pPr>
            <a:r>
              <a:rPr lang="en-US" sz="4000" dirty="0" smtClean="0">
                <a:latin typeface="Calibri" pitchFamily="34" charset="0"/>
              </a:rPr>
              <a:t>How many surveys did you complete in the past year?</a:t>
            </a:r>
            <a:br>
              <a:rPr lang="en-US" sz="4000" dirty="0" smtClean="0">
                <a:latin typeface="Calibri" pitchFamily="34" charset="0"/>
              </a:rPr>
            </a:br>
            <a:r>
              <a:rPr lang="en-US" sz="4000" dirty="0" smtClean="0">
                <a:latin typeface="Calibri" pitchFamily="34" charset="0"/>
              </a:rPr>
              <a:t/>
            </a:r>
            <a:br>
              <a:rPr lang="en-US" sz="4000" dirty="0" smtClean="0">
                <a:latin typeface="Calibri" pitchFamily="34" charset="0"/>
              </a:rPr>
            </a:br>
            <a:r>
              <a:rPr lang="en-US" sz="4000" dirty="0" smtClean="0">
                <a:latin typeface="Calibri" pitchFamily="34" charset="0"/>
              </a:rPr>
              <a:t>What is the highest average?</a:t>
            </a:r>
            <a:br>
              <a:rPr lang="en-US" sz="4000" dirty="0" smtClean="0">
                <a:latin typeface="Calibri" pitchFamily="34" charset="0"/>
              </a:rPr>
            </a:br>
            <a:r>
              <a:rPr lang="en-US" sz="4000" dirty="0" smtClean="0">
                <a:latin typeface="Calibri" pitchFamily="34" charset="0"/>
              </a:rPr>
              <a:t>Lowest?</a:t>
            </a:r>
            <a:br>
              <a:rPr lang="en-US" sz="4000" dirty="0" smtClean="0">
                <a:latin typeface="Calibri" pitchFamily="34" charset="0"/>
              </a:rPr>
            </a:br>
            <a:r>
              <a:rPr lang="en-US" sz="4000" dirty="0" smtClean="0">
                <a:latin typeface="Calibri" pitchFamily="34" charset="0"/>
              </a:rPr>
              <a:t>How many didn’t answer w/integer?</a:t>
            </a:r>
            <a:br>
              <a:rPr lang="en-US" sz="4000" dirty="0" smtClean="0">
                <a:latin typeface="Calibri" pitchFamily="34" charset="0"/>
              </a:rPr>
            </a:br>
            <a:r>
              <a:rPr lang="en-US" sz="4000" dirty="0" smtClean="0">
                <a:latin typeface="Calibri" pitchFamily="34" charset="0"/>
              </a:rPr>
              <a:t>Hard for the recorder to analyze?</a:t>
            </a:r>
          </a:p>
        </p:txBody>
      </p:sp>
    </p:spTree>
    <p:extLst>
      <p:ext uri="{BB962C8B-B14F-4D97-AF65-F5344CB8AC3E}">
        <p14:creationId xmlns="" xmlns:p14="http://schemas.microsoft.com/office/powerpoint/2010/main" val="321918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4" name="Picture 4" descr="http://farm1.staticflickr.com/91/262603442_6b8bb1862f_o.jpg"/>
          <p:cNvPicPr>
            <a:picLocks noChangeAspect="1" noChangeArrowheads="1"/>
          </p:cNvPicPr>
          <p:nvPr/>
        </p:nvPicPr>
        <p:blipFill>
          <a:blip r:embed="rId3"/>
          <a:srcRect l="13947" r="9253" b="955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564912" y="359013"/>
            <a:ext cx="2494914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rPr>
              <a:t>Let’s </a:t>
            </a:r>
          </a:p>
          <a:p>
            <a:pPr algn="ctr"/>
            <a:r>
              <a:rPr lang="en-US" sz="7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rPr>
              <a:t>Dive </a:t>
            </a:r>
          </a:p>
          <a:p>
            <a:pPr algn="ctr"/>
            <a:r>
              <a:rPr lang="en-US" sz="7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rPr>
              <a:t>In</a:t>
            </a:r>
            <a:endParaRPr lang="en-US" sz="7000" b="1" dirty="0">
              <a:solidFill>
                <a:schemeClr val="tx2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406634"/>
            <a:ext cx="9144000" cy="369332"/>
          </a:xfrm>
          <a:prstGeom prst="rect">
            <a:avLst/>
          </a:prstGeom>
          <a:solidFill>
            <a:schemeClr val="bg1">
              <a:lumMod val="85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Photo </a:t>
            </a:r>
            <a:r>
              <a:rPr lang="en-US" sz="1400" dirty="0" smtClean="0">
                <a:latin typeface="+mj-lt"/>
                <a:hlinkClick r:id="rId4"/>
              </a:rPr>
              <a:t>Creative Commons Licensed by Scott McLean on </a:t>
            </a:r>
            <a:r>
              <a:rPr lang="en-US" sz="1400" dirty="0" err="1" smtClean="0">
                <a:latin typeface="+mj-lt"/>
                <a:hlinkClick r:id="rId4"/>
              </a:rPr>
              <a:t>Flickr</a:t>
            </a:r>
            <a:r>
              <a:rPr lang="en-US" sz="1400" dirty="0" smtClean="0">
                <a:latin typeface="+mj-lt"/>
              </a:rPr>
              <a:t>, noncommercial attribution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03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 b="12276"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5225" y="88900"/>
            <a:ext cx="4428658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87600" y="228600"/>
            <a:ext cx="5029200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0" y="1748502"/>
            <a:ext cx="91440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sz="6500" cap="all" dirty="0" smtClean="0">
                <a:solidFill>
                  <a:srgbClr val="C00000"/>
                </a:solidFill>
                <a:latin typeface="Franklin Gothic Demi Cond" pitchFamily="34" charset="0"/>
              </a:rPr>
              <a:t>Survey design</a:t>
            </a:r>
            <a:r>
              <a:rPr lang="en-US" sz="3400" cap="all" dirty="0" smtClean="0">
                <a:latin typeface="Franklin Gothic Demi Cond" pitchFamily="34" charset="0"/>
              </a:rPr>
              <a:t> </a:t>
            </a:r>
          </a:p>
        </p:txBody>
      </p:sp>
      <p:sp>
        <p:nvSpPr>
          <p:cNvPr id="12291" name="TextBox 16"/>
          <p:cNvSpPr txBox="1">
            <a:spLocks noChangeArrowheads="1"/>
          </p:cNvSpPr>
          <p:nvPr/>
        </p:nvSpPr>
        <p:spPr bwMode="auto">
          <a:xfrm>
            <a:off x="7826375" y="38100"/>
            <a:ext cx="962025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7000" b="1">
                <a:solidFill>
                  <a:schemeClr val="bg1"/>
                </a:solidFill>
                <a:latin typeface="Bernard MT Condensed" pitchFamily="18" charset="0"/>
              </a:rPr>
              <a:t>01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2373055"/>
            <a:ext cx="9144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0" spc="-400" dirty="0" smtClean="0">
                <a:latin typeface="Franklin Gothic Demi Cond" pitchFamily="34" charset="0"/>
                <a:cs typeface="Shonar Bangla" pitchFamily="34" charset="0"/>
              </a:rPr>
              <a:t>101</a:t>
            </a:r>
            <a:endParaRPr lang="en-US" sz="16000" spc="-400" dirty="0">
              <a:latin typeface="Franklin Gothic Demi Cond" pitchFamily="34" charset="0"/>
              <a:cs typeface="Shonar Bangla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381000" y="6019800"/>
            <a:ext cx="85344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000" dirty="0" smtClean="0">
                <a:solidFill>
                  <a:schemeClr val="bg1"/>
                </a:solidFill>
                <a:latin typeface="Calibri" pitchFamily="34" charset="0"/>
              </a:rPr>
              <a:t>Evaluation 2013, Washington DC, Susan </a:t>
            </a:r>
            <a:r>
              <a:rPr lang="en-US" sz="3000" dirty="0" err="1" smtClean="0">
                <a:solidFill>
                  <a:schemeClr val="bg1"/>
                </a:solidFill>
                <a:latin typeface="Calibri" pitchFamily="34" charset="0"/>
              </a:rPr>
              <a:t>Kistler</a:t>
            </a:r>
            <a:endParaRPr lang="en-US" sz="3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838200" y="990600"/>
          <a:ext cx="7315200" cy="586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152400"/>
            <a:ext cx="914400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Calibri" pitchFamily="34" charset="0"/>
              </a:rPr>
              <a:t>SITUATING SURVEY DESIGN</a:t>
            </a:r>
            <a:endParaRPr lang="en-US" sz="40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003300"/>
          <a:ext cx="8229600" cy="5854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152400"/>
            <a:ext cx="914400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Calibri" pitchFamily="34" charset="0"/>
              </a:rPr>
              <a:t>Survey Process Overview</a:t>
            </a:r>
            <a:endParaRPr lang="en-US" sz="40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5BEB53C-27F6-4DAD-B5E5-449F53D437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dgm id="{45BEB53C-27F6-4DAD-B5E5-449F53D437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6ACF2C-2185-455A-8B8C-DA97F5AEC4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graphicEl>
                                              <a:dgm id="{B56ACF2C-2185-455A-8B8C-DA97F5AEC4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4AE079A-372B-4717-85CE-9F3A0D1DF8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graphicEl>
                                              <a:dgm id="{74AE079A-372B-4717-85CE-9F3A0D1DF8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E536CD7-9471-4EAA-BDF9-9100A6CD39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>
                                            <p:graphicEl>
                                              <a:dgm id="{6E536CD7-9471-4EAA-BDF9-9100A6CD39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1947842-B2AC-4A3A-9ABE-5B250A76E5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>
                                            <p:graphicEl>
                                              <a:dgm id="{A1947842-B2AC-4A3A-9ABE-5B250A76E5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337DFA3-607B-41BB-9BEF-45FE0D0E5B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>
                                            <p:graphicEl>
                                              <a:dgm id="{8337DFA3-607B-41BB-9BEF-45FE0D0E5B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51E8D93-3342-4F85-8630-26AA11FB38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>
                                            <p:graphicEl>
                                              <a:dgm id="{251E8D93-3342-4F85-8630-26AA11FB38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AA8D35-D43F-481B-AF83-1DEC9D716D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">
                                            <p:graphicEl>
                                              <a:dgm id="{03AA8D35-D43F-481B-AF83-1DEC9D716D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246C9B-A2F6-4C7D-B56A-37F261E1BF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">
                                            <p:graphicEl>
                                              <a:dgm id="{52246C9B-A2F6-4C7D-B56A-37F261E1BF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AA561E8-6C89-4B98-A450-F9D1432E50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">
                                            <p:graphicEl>
                                              <a:dgm id="{FAA561E8-6C89-4B98-A450-F9D1432E50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BD8D02-B847-4AC8-BF71-82DE7F6B1D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">
                                            <p:graphicEl>
                                              <a:dgm id="{F6BD8D02-B847-4AC8-BF71-82DE7F6B1D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11083C2-689F-46A4-BB81-83764C3EB5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4">
                                            <p:graphicEl>
                                              <a:dgm id="{111083C2-689F-46A4-BB81-83764C3EB5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3EF9E9B-F74C-4043-A3D6-7DC7750837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">
                                            <p:graphicEl>
                                              <a:dgm id="{53EF9E9B-F74C-4043-A3D6-7DC7750837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CA4EF29-AD86-4CC5-AC20-037BC4170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4">
                                            <p:graphicEl>
                                              <a:dgm id="{4CA4EF29-AD86-4CC5-AC20-037BC4170F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1589190-6573-41F9-B1B4-78A10D4786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4">
                                            <p:graphicEl>
                                              <a:dgm id="{01589190-6573-41F9-B1B4-78A10D4786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5A99CFB-86E7-4208-B862-3A5B12407C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4">
                                            <p:graphicEl>
                                              <a:dgm id="{65A99CFB-86E7-4208-B862-3A5B12407C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EEE5C3-52FB-4070-ACFE-CAA0EDF707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4">
                                            <p:graphicEl>
                                              <a:dgm id="{69EEE5C3-52FB-4070-ACFE-CAA0EDF707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7958" r="900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0" y="1748502"/>
            <a:ext cx="91440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sz="6500" cap="all" dirty="0" smtClean="0">
                <a:solidFill>
                  <a:srgbClr val="C00000"/>
                </a:solidFill>
                <a:latin typeface="Franklin Gothic Demi Cond" pitchFamily="34" charset="0"/>
              </a:rPr>
              <a:t>Case Study</a:t>
            </a:r>
            <a:endParaRPr lang="en-US" sz="3400" cap="all" dirty="0" smtClean="0">
              <a:latin typeface="Franklin Gothic Demi Cond" pitchFamily="34" charset="0"/>
            </a:endParaRPr>
          </a:p>
        </p:txBody>
      </p:sp>
      <p:sp>
        <p:nvSpPr>
          <p:cNvPr id="12291" name="TextBox 16"/>
          <p:cNvSpPr txBox="1">
            <a:spLocks noChangeArrowheads="1"/>
          </p:cNvSpPr>
          <p:nvPr/>
        </p:nvSpPr>
        <p:spPr bwMode="auto">
          <a:xfrm>
            <a:off x="7826375" y="38100"/>
            <a:ext cx="962025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7000" b="1">
                <a:solidFill>
                  <a:schemeClr val="bg1"/>
                </a:solidFill>
                <a:latin typeface="Bernard MT Condensed" pitchFamily="18" charset="0"/>
              </a:rPr>
              <a:t>01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2373055"/>
            <a:ext cx="9144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0" spc="-400" dirty="0" smtClean="0">
                <a:latin typeface="Franklin Gothic Demi Cond" pitchFamily="34" charset="0"/>
                <a:cs typeface="Shonar Bangla" pitchFamily="34" charset="0"/>
              </a:rPr>
              <a:t>AEA</a:t>
            </a:r>
            <a:endParaRPr lang="en-US" sz="16000" spc="-400" dirty="0">
              <a:latin typeface="Franklin Gothic Demi Cond" pitchFamily="34" charset="0"/>
              <a:cs typeface="Shonar Bangla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381000" y="6019800"/>
            <a:ext cx="85344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000" dirty="0" smtClean="0">
                <a:solidFill>
                  <a:schemeClr val="bg1"/>
                </a:solidFill>
                <a:latin typeface="Calibri" pitchFamily="34" charset="0"/>
              </a:rPr>
              <a:t>Evaluation 2013, Washington DC, Susan </a:t>
            </a:r>
            <a:r>
              <a:rPr lang="en-US" sz="3000" dirty="0" err="1" smtClean="0">
                <a:solidFill>
                  <a:schemeClr val="bg1"/>
                </a:solidFill>
                <a:latin typeface="Calibri" pitchFamily="34" charset="0"/>
              </a:rPr>
              <a:t>Kistler</a:t>
            </a:r>
            <a:endParaRPr lang="en-US" sz="3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71778" cy="7013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52400"/>
            <a:ext cx="914400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Calibri" pitchFamily="34" charset="0"/>
              </a:rPr>
              <a:t>DRAFT STATEMENT OF PURPOSE</a:t>
            </a:r>
            <a:endParaRPr lang="en-US" sz="4000" b="1" dirty="0"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3200" y="1704241"/>
            <a:ext cx="8826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alibri" pitchFamily="34" charset="0"/>
              </a:rPr>
              <a:t>We are going to gather information about </a:t>
            </a:r>
            <a:r>
              <a:rPr lang="en-US" sz="4400" dirty="0" err="1" smtClean="0">
                <a:latin typeface="Calibri" pitchFamily="34" charset="0"/>
              </a:rPr>
              <a:t>xxxx</a:t>
            </a:r>
            <a:r>
              <a:rPr lang="en-US" sz="4400" dirty="0" smtClean="0">
                <a:latin typeface="Calibri" pitchFamily="34" charset="0"/>
              </a:rPr>
              <a:t> from </a:t>
            </a:r>
            <a:r>
              <a:rPr lang="en-US" sz="4400" dirty="0" err="1" smtClean="0">
                <a:latin typeface="Calibri" pitchFamily="34" charset="0"/>
              </a:rPr>
              <a:t>yyyy</a:t>
            </a:r>
            <a:r>
              <a:rPr lang="en-US" sz="4400" dirty="0" smtClean="0">
                <a:latin typeface="Calibri" pitchFamily="34" charset="0"/>
              </a:rPr>
              <a:t> in order to zzzz.</a:t>
            </a:r>
            <a:endParaRPr lang="en-US" sz="44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4114800" y="0"/>
            <a:ext cx="4576951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0" dirty="0" smtClean="0">
                <a:latin typeface="Franklin Gothic Demi Cond" pitchFamily="34" charset="0"/>
              </a:rPr>
              <a:t>2011  </a:t>
            </a:r>
            <a:endParaRPr lang="en-US" sz="6000" dirty="0" smtClean="0">
              <a:latin typeface="Franklin Gothic Demi Cond" pitchFamily="34" charset="0"/>
            </a:endParaRPr>
          </a:p>
        </p:txBody>
      </p:sp>
      <p:sp>
        <p:nvSpPr>
          <p:cNvPr id="3" name="Up Arrow 2"/>
          <p:cNvSpPr/>
          <p:nvPr/>
        </p:nvSpPr>
        <p:spPr>
          <a:xfrm>
            <a:off x="533400" y="685800"/>
            <a:ext cx="2209800" cy="5029200"/>
          </a:xfrm>
          <a:prstGeom prst="upArrow">
            <a:avLst>
              <a:gd name="adj1" fmla="val 50000"/>
              <a:gd name="adj2" fmla="val 75714"/>
            </a:avLst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362201" y="2819400"/>
            <a:ext cx="2667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0" dirty="0" smtClean="0">
                <a:latin typeface="Franklin Gothic Demi Cond" pitchFamily="34" charset="0"/>
              </a:rPr>
              <a:t>8%  </a:t>
            </a:r>
            <a:endParaRPr lang="en-US" sz="6000" dirty="0" smtClean="0">
              <a:latin typeface="Franklin Gothic Demi Con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609600" y="1295400"/>
            <a:ext cx="79248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000" dirty="0" smtClean="0">
                <a:latin typeface="Franklin Gothic Demi Cond" pitchFamily="34" charset="0"/>
              </a:rPr>
              <a:t>CHALLENGE</a:t>
            </a:r>
          </a:p>
          <a:p>
            <a:pPr algn="ctr"/>
            <a:r>
              <a:rPr lang="en-US" sz="9000" b="1" dirty="0" smtClean="0">
                <a:solidFill>
                  <a:srgbClr val="990000"/>
                </a:solidFill>
                <a:latin typeface="Franklin Gothic Demi Cond" pitchFamily="34" charset="0"/>
              </a:rPr>
              <a:t>RETAIN</a:t>
            </a:r>
            <a:endParaRPr lang="en-US" sz="9000" dirty="0" smtClean="0">
              <a:latin typeface="Franklin Gothic Demi Cond" pitchFamily="34" charset="0"/>
            </a:endParaRPr>
          </a:p>
          <a:p>
            <a:pPr algn="ctr"/>
            <a:r>
              <a:rPr lang="en-US" sz="9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Demi Cond" pitchFamily="34" charset="0"/>
              </a:rPr>
              <a:t>MEMBERSHIP</a:t>
            </a:r>
            <a:endParaRPr lang="en-US" sz="9000" dirty="0" smtClean="0">
              <a:latin typeface="Franklin Gothic Demi Con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0" y="2084619"/>
            <a:ext cx="71846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/>
              <a:t>THE</a:t>
            </a:r>
            <a:endParaRPr lang="en-US" sz="2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315200" y="2073729"/>
            <a:ext cx="42992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/>
              <a:t>IS</a:t>
            </a:r>
            <a:endParaRPr lang="en-US" sz="2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362200" y="3450774"/>
            <a:ext cx="56682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/>
              <a:t>TO</a:t>
            </a:r>
            <a:endParaRPr lang="en-US" sz="2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172200" y="3445329"/>
            <a:ext cx="90082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/>
              <a:t>THAT</a:t>
            </a:r>
            <a:endParaRPr lang="en-US" sz="2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4114800" y="0"/>
            <a:ext cx="4576951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0" dirty="0" smtClean="0">
                <a:latin typeface="Franklin Gothic Demi Cond" pitchFamily="34" charset="0"/>
              </a:rPr>
              <a:t>2012  </a:t>
            </a:r>
            <a:endParaRPr lang="en-US" sz="6000" dirty="0" smtClean="0">
              <a:latin typeface="Franklin Gothic Demi Cond" pitchFamily="34" charset="0"/>
            </a:endParaRPr>
          </a:p>
        </p:txBody>
      </p:sp>
      <p:sp>
        <p:nvSpPr>
          <p:cNvPr id="3" name="Up Arrow 2"/>
          <p:cNvSpPr/>
          <p:nvPr/>
        </p:nvSpPr>
        <p:spPr>
          <a:xfrm>
            <a:off x="533400" y="685800"/>
            <a:ext cx="2209800" cy="5029200"/>
          </a:xfrm>
          <a:prstGeom prst="upArrow">
            <a:avLst>
              <a:gd name="adj1" fmla="val 50000"/>
              <a:gd name="adj2" fmla="val 75714"/>
            </a:avLst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362200" y="2819400"/>
            <a:ext cx="35814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0" dirty="0" smtClean="0">
                <a:latin typeface="Franklin Gothic Demi Cond" pitchFamily="34" charset="0"/>
              </a:rPr>
              <a:t>11%  </a:t>
            </a:r>
            <a:endParaRPr lang="en-US" sz="6000" dirty="0" smtClean="0">
              <a:latin typeface="Franklin Gothic Demi Con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Box 5"/>
          <p:cNvSpPr txBox="1">
            <a:spLocks noChangeArrowheads="1"/>
          </p:cNvSpPr>
          <p:nvPr/>
        </p:nvSpPr>
        <p:spPr bwMode="auto">
          <a:xfrm>
            <a:off x="685800" y="685800"/>
            <a:ext cx="630713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600">
                <a:solidFill>
                  <a:srgbClr val="990000"/>
                </a:solidFill>
                <a:latin typeface="Franklin Gothic Demi Cond" pitchFamily="34" charset="0"/>
              </a:rPr>
              <a:t>International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latin typeface="My Underwood" pitchFamily="2" charset="0"/>
                <a:ea typeface="My Underwood" pitchFamily="2" charset="0"/>
              </a:rPr>
              <a:t>7933 Members</a:t>
            </a:r>
            <a:endParaRPr lang="en-US" sz="200" dirty="0" smtClean="0">
              <a:latin typeface="My Underwood" pitchFamily="2" charset="0"/>
              <a:ea typeface="My Underwood" pitchFamily="2" charset="0"/>
            </a:endParaRPr>
          </a:p>
          <a:p>
            <a:pPr algn="ctr"/>
            <a:endParaRPr lang="en-US" sz="1600" dirty="0">
              <a:latin typeface="My Underwood" pitchFamily="2" charset="0"/>
              <a:ea typeface="My Underwoo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28600"/>
            <a:ext cx="5029200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0" y="5867400"/>
            <a:ext cx="91440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331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5943600"/>
            <a:ext cx="714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TextBox 20"/>
          <p:cNvSpPr txBox="1">
            <a:spLocks noChangeArrowheads="1"/>
          </p:cNvSpPr>
          <p:nvPr/>
        </p:nvSpPr>
        <p:spPr bwMode="auto">
          <a:xfrm>
            <a:off x="6093950" y="4787900"/>
            <a:ext cx="290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400" b="1" dirty="0" err="1">
                <a:latin typeface="Calibri" pitchFamily="34" charset="0"/>
              </a:rPr>
              <a:t>iMeasureMedia</a:t>
            </a:r>
            <a:endParaRPr lang="en-US" sz="2400" b="1" dirty="0">
              <a:latin typeface="Calibri" pitchFamily="34" charset="0"/>
            </a:endParaRPr>
          </a:p>
          <a:p>
            <a:pPr algn="r"/>
            <a:r>
              <a:rPr lang="en-US" sz="4000" b="1" dirty="0">
                <a:solidFill>
                  <a:srgbClr val="C00000"/>
                </a:solidFill>
                <a:latin typeface="Calibri" pitchFamily="34" charset="0"/>
              </a:rPr>
              <a:t>Susan </a:t>
            </a:r>
            <a:r>
              <a:rPr lang="en-US" sz="4000" b="1" dirty="0" err="1" smtClean="0">
                <a:solidFill>
                  <a:srgbClr val="C00000"/>
                </a:solidFill>
                <a:latin typeface="Calibri" pitchFamily="34" charset="0"/>
              </a:rPr>
              <a:t>Kistler</a:t>
            </a:r>
            <a:endParaRPr lang="en-US" sz="40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321" name="TextBox 3"/>
          <p:cNvSpPr txBox="1">
            <a:spLocks noChangeArrowheads="1"/>
          </p:cNvSpPr>
          <p:nvPr/>
        </p:nvSpPr>
        <p:spPr bwMode="auto">
          <a:xfrm>
            <a:off x="381000" y="6019800"/>
            <a:ext cx="85344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itchFamily="34" charset="0"/>
              </a:rPr>
              <a:t>Susan Kistler – susan@imeasuremedia.com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4"/>
          <p:cNvSpPr>
            <a:spLocks noChangeArrowheads="1"/>
          </p:cNvSpPr>
          <p:nvPr/>
        </p:nvSpPr>
        <p:spPr bwMode="auto">
          <a:xfrm>
            <a:off x="4541838" y="61913"/>
            <a:ext cx="9144000" cy="0"/>
          </a:xfrm>
          <a:prstGeom prst="rect">
            <a:avLst/>
          </a:prstGeom>
          <a:solidFill>
            <a:srgbClr val="C3D9FF"/>
          </a:solidFill>
          <a:ln w="285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graphicFrame>
        <p:nvGraphicFramePr>
          <p:cNvPr id="5" name="Chart 5"/>
          <p:cNvGraphicFramePr>
            <a:graphicFrameLocks/>
          </p:cNvGraphicFramePr>
          <p:nvPr/>
        </p:nvGraphicFramePr>
        <p:xfrm>
          <a:off x="101600" y="1073150"/>
          <a:ext cx="8940800" cy="5683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2400" y="228600"/>
            <a:ext cx="492711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dirty="0" smtClean="0">
                <a:solidFill>
                  <a:schemeClr val="bg1"/>
                </a:solidFill>
                <a:latin typeface="Franklin Gothic Demi" pitchFamily="34" charset="0"/>
                <a:cs typeface="Arial" pitchFamily="34" charset="0"/>
              </a:rPr>
              <a:t>AEA Membership by Year</a:t>
            </a:r>
            <a:endParaRPr lang="en-US" sz="3400" dirty="0">
              <a:solidFill>
                <a:schemeClr val="bg1"/>
              </a:solidFill>
              <a:latin typeface="Franklin Gothic Dem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4"/>
          <p:cNvSpPr>
            <a:spLocks noChangeArrowheads="1"/>
          </p:cNvSpPr>
          <p:nvPr/>
        </p:nvSpPr>
        <p:spPr bwMode="auto">
          <a:xfrm>
            <a:off x="4541838" y="61913"/>
            <a:ext cx="9144000" cy="0"/>
          </a:xfrm>
          <a:prstGeom prst="rect">
            <a:avLst/>
          </a:prstGeom>
          <a:solidFill>
            <a:srgbClr val="C3D9FF"/>
          </a:solidFill>
          <a:ln w="285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401" y="152400"/>
            <a:ext cx="616835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dirty="0" smtClean="0">
                <a:solidFill>
                  <a:schemeClr val="bg1"/>
                </a:solidFill>
                <a:latin typeface="Franklin Gothic Demi" pitchFamily="34" charset="0"/>
                <a:cs typeface="Arial" pitchFamily="34" charset="0"/>
              </a:rPr>
              <a:t>Members in the Continental US</a:t>
            </a:r>
            <a:endParaRPr lang="en-US" sz="3400" dirty="0">
              <a:solidFill>
                <a:schemeClr val="bg1"/>
              </a:solidFill>
              <a:latin typeface="Franklin Gothic Demi" pitchFamily="34" charset="0"/>
              <a:cs typeface="Arial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918131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52400"/>
            <a:ext cx="914400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Calibri" pitchFamily="34" charset="0"/>
              </a:rPr>
              <a:t>DRAFT STATEMENT OF PURPOSE</a:t>
            </a:r>
            <a:endParaRPr lang="en-US" sz="4000" b="1" dirty="0"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3200" y="1704241"/>
            <a:ext cx="88265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Calibri" pitchFamily="34" charset="0"/>
              </a:rPr>
              <a:t>3 minutes: </a:t>
            </a:r>
            <a:r>
              <a:rPr lang="en-US" sz="4400" dirty="0" smtClean="0">
                <a:latin typeface="Calibri" pitchFamily="34" charset="0"/>
              </a:rPr>
              <a:t>Silently! Develop a draft statement of purpose</a:t>
            </a:r>
          </a:p>
          <a:p>
            <a:endParaRPr lang="en-US" sz="4400" dirty="0" smtClean="0">
              <a:latin typeface="Calibri" pitchFamily="34" charset="0"/>
            </a:endParaRPr>
          </a:p>
          <a:p>
            <a:r>
              <a:rPr lang="en-US" sz="4400" b="1" dirty="0" smtClean="0">
                <a:latin typeface="Calibri" pitchFamily="34" charset="0"/>
              </a:rPr>
              <a:t>Prompt: </a:t>
            </a:r>
            <a:r>
              <a:rPr lang="en-US" sz="4400" dirty="0" smtClean="0">
                <a:latin typeface="Calibri" pitchFamily="34" charset="0"/>
              </a:rPr>
              <a:t>We </a:t>
            </a:r>
            <a:r>
              <a:rPr lang="en-US" sz="4400" dirty="0" smtClean="0">
                <a:latin typeface="Calibri" pitchFamily="34" charset="0"/>
              </a:rPr>
              <a:t>are going to gather information about </a:t>
            </a:r>
            <a:r>
              <a:rPr lang="en-US" sz="4400" dirty="0" err="1" smtClean="0">
                <a:latin typeface="Calibri" pitchFamily="34" charset="0"/>
              </a:rPr>
              <a:t>xxxx</a:t>
            </a:r>
            <a:r>
              <a:rPr lang="en-US" sz="4400" dirty="0" smtClean="0">
                <a:latin typeface="Calibri" pitchFamily="34" charset="0"/>
              </a:rPr>
              <a:t> from </a:t>
            </a:r>
            <a:r>
              <a:rPr lang="en-US" sz="4400" dirty="0" err="1" smtClean="0">
                <a:latin typeface="Calibri" pitchFamily="34" charset="0"/>
              </a:rPr>
              <a:t>yyyy</a:t>
            </a:r>
            <a:r>
              <a:rPr lang="en-US" sz="4400" dirty="0" smtClean="0">
                <a:latin typeface="Calibri" pitchFamily="34" charset="0"/>
              </a:rPr>
              <a:t> in order to zzzz.</a:t>
            </a:r>
            <a:endParaRPr lang="en-US" sz="44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52400"/>
            <a:ext cx="914400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Calibri" pitchFamily="34" charset="0"/>
              </a:rPr>
              <a:t>DRAFT STATEMENT OF PURPOSE</a:t>
            </a:r>
            <a:endParaRPr lang="en-US" sz="4000" b="1" dirty="0"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3200" y="1297841"/>
            <a:ext cx="88265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Calibri" pitchFamily="34" charset="0"/>
              </a:rPr>
              <a:t>10 minutes: </a:t>
            </a:r>
            <a:r>
              <a:rPr lang="en-US" sz="4000" dirty="0" smtClean="0">
                <a:latin typeface="Calibri" pitchFamily="34" charset="0"/>
              </a:rPr>
              <a:t>In groups of 3, share your drafts, work together to refine one of the statements.  Write it on a flipchart page. Any further info needs?</a:t>
            </a:r>
          </a:p>
          <a:p>
            <a:endParaRPr lang="en-US" sz="4400" dirty="0" smtClean="0">
              <a:latin typeface="Calibri" pitchFamily="34" charset="0"/>
            </a:endParaRPr>
          </a:p>
          <a:p>
            <a:r>
              <a:rPr lang="en-US" sz="4000" b="1" dirty="0" smtClean="0">
                <a:latin typeface="Calibri" pitchFamily="34" charset="0"/>
              </a:rPr>
              <a:t>Prompt: </a:t>
            </a:r>
            <a:r>
              <a:rPr lang="en-US" sz="4000" dirty="0" smtClean="0">
                <a:latin typeface="Calibri" pitchFamily="34" charset="0"/>
              </a:rPr>
              <a:t>We </a:t>
            </a:r>
            <a:r>
              <a:rPr lang="en-US" sz="4000" dirty="0" smtClean="0">
                <a:latin typeface="Calibri" pitchFamily="34" charset="0"/>
              </a:rPr>
              <a:t>are going to gather information about </a:t>
            </a:r>
            <a:r>
              <a:rPr lang="en-US" sz="4000" dirty="0" err="1" smtClean="0">
                <a:latin typeface="Calibri" pitchFamily="34" charset="0"/>
              </a:rPr>
              <a:t>xxxx</a:t>
            </a:r>
            <a:r>
              <a:rPr lang="en-US" sz="4000" dirty="0" smtClean="0">
                <a:latin typeface="Calibri" pitchFamily="34" charset="0"/>
              </a:rPr>
              <a:t> from </a:t>
            </a:r>
            <a:r>
              <a:rPr lang="en-US" sz="4000" dirty="0" err="1" smtClean="0">
                <a:latin typeface="Calibri" pitchFamily="34" charset="0"/>
              </a:rPr>
              <a:t>yyyy</a:t>
            </a:r>
            <a:r>
              <a:rPr lang="en-US" sz="4000" dirty="0" smtClean="0">
                <a:latin typeface="Calibri" pitchFamily="34" charset="0"/>
              </a:rPr>
              <a:t> in order to zzzz.</a:t>
            </a:r>
            <a:endParaRPr lang="en-US" sz="40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52400"/>
            <a:ext cx="914400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Calibri" pitchFamily="34" charset="0"/>
              </a:rPr>
              <a:t>DRAFT STATEMENT OF PURPOSE</a:t>
            </a:r>
            <a:endParaRPr lang="en-US" sz="4000" b="1" dirty="0"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3200" y="1297841"/>
            <a:ext cx="8826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Calibri" pitchFamily="34" charset="0"/>
              </a:rPr>
              <a:t>Share Examples</a:t>
            </a:r>
          </a:p>
          <a:p>
            <a:pPr algn="ctr"/>
            <a:r>
              <a:rPr lang="en-US" sz="4400" b="1" dirty="0" smtClean="0">
                <a:solidFill>
                  <a:srgbClr val="C00000"/>
                </a:solidFill>
                <a:latin typeface="Calibri" pitchFamily="34" charset="0"/>
              </a:rPr>
              <a:t>Get Buy-in From Decision-Maker</a:t>
            </a:r>
            <a:endParaRPr lang="en-US" sz="44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52400"/>
            <a:ext cx="914400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Calibri" pitchFamily="34" charset="0"/>
              </a:rPr>
              <a:t>EXAMPLE STATEMENT OF PURPOSE</a:t>
            </a:r>
            <a:endParaRPr lang="en-US" sz="4000" b="1" dirty="0"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" y="993041"/>
            <a:ext cx="895350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We are going to gather information about </a:t>
            </a:r>
            <a:r>
              <a:rPr lang="en-US" sz="4400" b="1" dirty="0" smtClean="0">
                <a:solidFill>
                  <a:srgbClr val="C00000"/>
                </a:solidFill>
                <a:latin typeface="Calibri" pitchFamily="34" charset="0"/>
              </a:rPr>
              <a:t>program/</a:t>
            </a:r>
          </a:p>
          <a:p>
            <a:r>
              <a:rPr lang="en-US" sz="4400" b="1" dirty="0" smtClean="0">
                <a:solidFill>
                  <a:srgbClr val="C00000"/>
                </a:solidFill>
                <a:latin typeface="Calibri" pitchFamily="34" charset="0"/>
              </a:rPr>
              <a:t>service use and quality and its impact on membership renewal </a:t>
            </a:r>
            <a:r>
              <a:rPr lang="en-US" sz="2800" dirty="0" smtClean="0">
                <a:latin typeface="Calibri" pitchFamily="34" charset="0"/>
              </a:rPr>
              <a:t>from</a:t>
            </a:r>
            <a:r>
              <a:rPr lang="en-US" sz="4400" dirty="0" smtClean="0">
                <a:latin typeface="Calibri" pitchFamily="34" charset="0"/>
              </a:rPr>
              <a:t> </a:t>
            </a:r>
            <a:r>
              <a:rPr lang="en-US" sz="4400" b="1" dirty="0" smtClean="0">
                <a:solidFill>
                  <a:srgbClr val="C00000"/>
                </a:solidFill>
                <a:latin typeface="Calibri" pitchFamily="34" charset="0"/>
              </a:rPr>
              <a:t>current and former AEA members who did and did not renew in the past year </a:t>
            </a:r>
            <a:r>
              <a:rPr lang="en-US" sz="2800" dirty="0" smtClean="0">
                <a:latin typeface="Calibri" pitchFamily="34" charset="0"/>
              </a:rPr>
              <a:t>in </a:t>
            </a:r>
            <a:r>
              <a:rPr lang="en-US" sz="2800" dirty="0" smtClean="0">
                <a:latin typeface="Calibri" pitchFamily="34" charset="0"/>
              </a:rPr>
              <a:t>order to </a:t>
            </a:r>
            <a:r>
              <a:rPr lang="en-US" sz="4400" b="1" dirty="0" smtClean="0">
                <a:solidFill>
                  <a:srgbClr val="C00000"/>
                </a:solidFill>
                <a:latin typeface="Calibri" pitchFamily="34" charset="0"/>
              </a:rPr>
              <a:t>contribute to decisions about</a:t>
            </a:r>
            <a:r>
              <a:rPr lang="en-US" sz="5400" b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sz="4400" b="1" dirty="0" smtClean="0">
                <a:solidFill>
                  <a:srgbClr val="C00000"/>
                </a:solidFill>
                <a:latin typeface="Calibri" pitchFamily="34" charset="0"/>
              </a:rPr>
              <a:t>programs to be retained as is, altered, or phased out.</a:t>
            </a:r>
            <a:endParaRPr lang="en-US" sz="48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Susan\AppData\Local\Temp\dreamstime_s_10918719.jpg"/>
          <p:cNvPicPr>
            <a:picLocks noChangeAspect="1" noChangeArrowheads="1"/>
          </p:cNvPicPr>
          <p:nvPr/>
        </p:nvPicPr>
        <p:blipFill>
          <a:blip r:embed="rId3"/>
          <a:srcRect l="12361" b="37037"/>
          <a:stretch>
            <a:fillRect/>
          </a:stretch>
        </p:blipFill>
        <p:spPr bwMode="auto">
          <a:xfrm>
            <a:off x="0" y="3014980"/>
            <a:ext cx="8013700" cy="384302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52400"/>
            <a:ext cx="914400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Calibri" pitchFamily="34" charset="0"/>
              </a:rPr>
              <a:t>DEFINITIONS</a:t>
            </a:r>
            <a:endParaRPr lang="en-US" sz="4000" b="1" dirty="0"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" y="993041"/>
            <a:ext cx="89535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Calibri" pitchFamily="34" charset="0"/>
              </a:rPr>
              <a:t>Reliability: </a:t>
            </a:r>
            <a:r>
              <a:rPr lang="en-US" sz="3200" b="1" dirty="0" smtClean="0">
                <a:latin typeface="Calibri" pitchFamily="34" charset="0"/>
              </a:rPr>
              <a:t/>
            </a:r>
            <a:br>
              <a:rPr lang="en-US" sz="3200" b="1" dirty="0" smtClean="0">
                <a:latin typeface="Calibri" pitchFamily="34" charset="0"/>
              </a:rPr>
            </a:br>
            <a:r>
              <a:rPr lang="en-US" sz="3200" dirty="0" smtClean="0">
                <a:latin typeface="Calibri" pitchFamily="34" charset="0"/>
              </a:rPr>
              <a:t>Measures consistently – same weight every time</a:t>
            </a:r>
            <a:br>
              <a:rPr lang="en-US" sz="3200" dirty="0" smtClean="0">
                <a:latin typeface="Calibri" pitchFamily="34" charset="0"/>
              </a:rPr>
            </a:br>
            <a:endParaRPr lang="en-US" dirty="0" smtClean="0">
              <a:latin typeface="Calibri" pitchFamily="34" charset="0"/>
            </a:endParaRPr>
          </a:p>
          <a:p>
            <a:r>
              <a:rPr lang="en-US" sz="4000" b="1" dirty="0" smtClean="0">
                <a:latin typeface="Calibri" pitchFamily="34" charset="0"/>
              </a:rPr>
              <a:t>Validity: </a:t>
            </a:r>
            <a:r>
              <a:rPr lang="en-US" sz="3200" b="1" dirty="0" smtClean="0">
                <a:latin typeface="Calibri" pitchFamily="34" charset="0"/>
              </a:rPr>
              <a:t/>
            </a:r>
            <a:br>
              <a:rPr lang="en-US" sz="3200" b="1" dirty="0" smtClean="0">
                <a:latin typeface="Calibri" pitchFamily="34" charset="0"/>
              </a:rPr>
            </a:br>
            <a:r>
              <a:rPr lang="en-US" sz="3200" dirty="0" smtClean="0">
                <a:latin typeface="Calibri" pitchFamily="34" charset="0"/>
              </a:rPr>
              <a:t>Measures accurately – measures true weight</a:t>
            </a:r>
            <a:endParaRPr lang="en-US" sz="32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 descr="C:\Users\Susan\Downloads\dreamstime_xl_289457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2374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152400"/>
            <a:ext cx="9144000" cy="707886"/>
          </a:xfrm>
          <a:prstGeom prst="rect">
            <a:avLst/>
          </a:prstGeom>
          <a:solidFill>
            <a:srgbClr val="9C3A0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Calibri" pitchFamily="34" charset="0"/>
              </a:rPr>
              <a:t>WHAT WE KNOW</a:t>
            </a:r>
            <a:endParaRPr lang="en-US" sz="4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898084"/>
            <a:ext cx="9144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 smtClean="0">
                <a:latin typeface="Calibri" pitchFamily="34" charset="0"/>
              </a:rPr>
              <a:t>Voluntary </a:t>
            </a:r>
            <a:br>
              <a:rPr lang="en-US" sz="7000" dirty="0" smtClean="0">
                <a:latin typeface="Calibri" pitchFamily="34" charset="0"/>
              </a:rPr>
            </a:br>
            <a:r>
              <a:rPr lang="en-US" sz="7000" dirty="0" smtClean="0">
                <a:latin typeface="Calibri" pitchFamily="34" charset="0"/>
              </a:rPr>
              <a:t>r</a:t>
            </a:r>
            <a:r>
              <a:rPr lang="en-US" sz="7000" dirty="0" smtClean="0">
                <a:latin typeface="Calibri" pitchFamily="34" charset="0"/>
              </a:rPr>
              <a:t>esponse </a:t>
            </a:r>
            <a:r>
              <a:rPr lang="en-US" sz="7000" dirty="0" smtClean="0">
                <a:latin typeface="Calibri" pitchFamily="34" charset="0"/>
              </a:rPr>
              <a:t>rates </a:t>
            </a:r>
            <a:br>
              <a:rPr lang="en-US" sz="7000" dirty="0" smtClean="0">
                <a:latin typeface="Calibri" pitchFamily="34" charset="0"/>
              </a:rPr>
            </a:br>
            <a:r>
              <a:rPr lang="en-US" sz="7000" dirty="0" smtClean="0">
                <a:latin typeface="Calibri" pitchFamily="34" charset="0"/>
              </a:rPr>
              <a:t>are dropping</a:t>
            </a:r>
            <a:endParaRPr lang="en-US" sz="70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 descr="C:\Users\Susan\Downloads\dreamstime_xl_289457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2374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152400"/>
            <a:ext cx="9144000" cy="707886"/>
          </a:xfrm>
          <a:prstGeom prst="rect">
            <a:avLst/>
          </a:prstGeom>
          <a:solidFill>
            <a:srgbClr val="9C3A0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Calibri" pitchFamily="34" charset="0"/>
              </a:rPr>
              <a:t>WHAT WE KNOW</a:t>
            </a:r>
            <a:endParaRPr lang="en-US" sz="4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212284"/>
            <a:ext cx="9144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 smtClean="0">
                <a:latin typeface="Calibri" pitchFamily="34" charset="0"/>
              </a:rPr>
              <a:t>Higher response</a:t>
            </a:r>
          </a:p>
          <a:p>
            <a:pPr algn="ctr"/>
            <a:r>
              <a:rPr lang="en-US" sz="7000" dirty="0" smtClean="0">
                <a:latin typeface="Calibri" pitchFamily="34" charset="0"/>
              </a:rPr>
              <a:t>rates increase</a:t>
            </a:r>
          </a:p>
          <a:p>
            <a:pPr algn="ctr"/>
            <a:r>
              <a:rPr lang="en-US" sz="7000" dirty="0" smtClean="0">
                <a:latin typeface="Calibri" pitchFamily="34" charset="0"/>
              </a:rPr>
              <a:t>reliability only if</a:t>
            </a:r>
          </a:p>
          <a:p>
            <a:pPr algn="ctr"/>
            <a:r>
              <a:rPr lang="en-US" sz="7000" dirty="0" smtClean="0">
                <a:latin typeface="Calibri" pitchFamily="34" charset="0"/>
              </a:rPr>
              <a:t>representative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9136450" cy="7013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52400"/>
            <a:ext cx="914400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Calibri" pitchFamily="34" charset="0"/>
              </a:rPr>
              <a:t>WHO AM I</a:t>
            </a:r>
            <a:endParaRPr lang="en-US" sz="4000" b="1" dirty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825" y="1322479"/>
            <a:ext cx="858478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600" b="1" dirty="0" smtClean="0">
                <a:latin typeface="Calibri" pitchFamily="34" charset="0"/>
              </a:rPr>
              <a:t>Susan </a:t>
            </a:r>
            <a:r>
              <a:rPr lang="en-US" sz="2600" b="1" dirty="0" err="1" smtClean="0">
                <a:latin typeface="Calibri" pitchFamily="34" charset="0"/>
              </a:rPr>
              <a:t>Kistler</a:t>
            </a:r>
            <a:endParaRPr lang="en-US" sz="2600" b="1" dirty="0" smtClean="0">
              <a:latin typeface="Calibri" pitchFamily="34" charset="0"/>
            </a:endParaRPr>
          </a:p>
          <a:p>
            <a:pPr algn="ctr">
              <a:defRPr/>
            </a:pPr>
            <a:endParaRPr lang="en-US" sz="2600" b="1" dirty="0" smtClean="0">
              <a:latin typeface="Calibri" pitchFamily="34" charset="0"/>
            </a:endParaRPr>
          </a:p>
          <a:p>
            <a:pPr algn="ctr">
              <a:defRPr/>
            </a:pPr>
            <a:r>
              <a:rPr lang="en-US" sz="2200" dirty="0" smtClean="0">
                <a:latin typeface="Calibri" pitchFamily="34" charset="0"/>
              </a:rPr>
              <a:t>Executive Director Emeritus for the American Evaluation Association</a:t>
            </a:r>
          </a:p>
          <a:p>
            <a:pPr algn="ctr">
              <a:defRPr/>
            </a:pPr>
            <a:r>
              <a:rPr lang="en-US" sz="2200" dirty="0" smtClean="0">
                <a:latin typeface="Calibri" pitchFamily="34" charset="0"/>
              </a:rPr>
              <a:t>Taught Survey Design at University of Minnesota</a:t>
            </a:r>
          </a:p>
          <a:p>
            <a:pPr algn="ctr">
              <a:defRPr/>
            </a:pPr>
            <a:r>
              <a:rPr lang="en-US" sz="2200" dirty="0" smtClean="0">
                <a:latin typeface="Calibri" pitchFamily="34" charset="0"/>
              </a:rPr>
              <a:t>Provided Training on Survey Design</a:t>
            </a:r>
          </a:p>
          <a:p>
            <a:pPr algn="ctr">
              <a:defRPr/>
            </a:pPr>
            <a:r>
              <a:rPr lang="en-US" sz="2200" dirty="0" smtClean="0">
                <a:latin typeface="Calibri" pitchFamily="34" charset="0"/>
              </a:rPr>
              <a:t>Written Hundreds of Surveys</a:t>
            </a:r>
          </a:p>
          <a:p>
            <a:pPr algn="ctr">
              <a:defRPr/>
            </a:pPr>
            <a:r>
              <a:rPr lang="en-US" sz="2200" dirty="0" smtClean="0">
                <a:latin typeface="Calibri" pitchFamily="34" charset="0"/>
              </a:rPr>
              <a:t>Conducted Surveys Online, On Paper, and In Person</a:t>
            </a:r>
          </a:p>
          <a:p>
            <a:pPr algn="ctr">
              <a:defRPr/>
            </a:pPr>
            <a:r>
              <a:rPr lang="en-US" sz="2200" dirty="0" smtClean="0">
                <a:latin typeface="Calibri" pitchFamily="34" charset="0"/>
              </a:rPr>
              <a:t>Taken Surveys</a:t>
            </a:r>
          </a:p>
          <a:p>
            <a:pPr algn="ctr">
              <a:defRPr/>
            </a:pPr>
            <a:r>
              <a:rPr lang="en-US" sz="2200" dirty="0" smtClean="0">
                <a:latin typeface="Calibri" pitchFamily="34" charset="0"/>
              </a:rPr>
              <a:t>Asked Questions and Gotten Answers</a:t>
            </a:r>
          </a:p>
          <a:p>
            <a:pPr algn="ctr">
              <a:defRPr/>
            </a:pPr>
            <a:r>
              <a:rPr lang="en-US" sz="2200" dirty="0" smtClean="0">
                <a:latin typeface="Calibri" pitchFamily="34" charset="0"/>
              </a:rPr>
              <a:t>Asked Questions and Not Gotten Answers</a:t>
            </a:r>
          </a:p>
          <a:p>
            <a:pPr algn="ctr">
              <a:defRPr/>
            </a:pPr>
            <a:endParaRPr lang="en-US" sz="2200" dirty="0" smtClean="0">
              <a:latin typeface="Calibri" pitchFamily="34" charset="0"/>
            </a:endParaRPr>
          </a:p>
          <a:p>
            <a:pPr algn="ctr">
              <a:defRPr/>
            </a:pPr>
            <a:r>
              <a:rPr lang="en-US" sz="2200" dirty="0" smtClean="0">
                <a:latin typeface="Calibri" pitchFamily="34" charset="0"/>
              </a:rPr>
              <a:t>And you can reach me at </a:t>
            </a:r>
          </a:p>
          <a:p>
            <a:pPr algn="ctr">
              <a:defRPr/>
            </a:pPr>
            <a:r>
              <a:rPr lang="en-US" sz="2200" dirty="0" smtClean="0">
                <a:latin typeface="Calibri" pitchFamily="34" charset="0"/>
              </a:rPr>
              <a:t>susan@imeasuremedia.com</a:t>
            </a:r>
          </a:p>
        </p:txBody>
      </p:sp>
    </p:spTree>
    <p:extLst>
      <p:ext uri="{BB962C8B-B14F-4D97-AF65-F5344CB8AC3E}">
        <p14:creationId xmlns="" xmlns:p14="http://schemas.microsoft.com/office/powerpoint/2010/main" val="321918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01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3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52400"/>
            <a:ext cx="914400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Calibri" pitchFamily="34" charset="0"/>
              </a:rPr>
              <a:t>SURVEY QUESTION TYPES</a:t>
            </a:r>
            <a:endParaRPr lang="en-US" sz="4000" b="1" dirty="0"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b="31104"/>
          <a:stretch>
            <a:fillRect/>
          </a:stretch>
        </p:blipFill>
        <p:spPr bwMode="auto">
          <a:xfrm>
            <a:off x="0" y="1393686"/>
            <a:ext cx="9144000" cy="4461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52400"/>
            <a:ext cx="914400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Calibri" pitchFamily="34" charset="0"/>
              </a:rPr>
              <a:t>SURVEY QUESTION TYPE PRACTICE</a:t>
            </a:r>
            <a:endParaRPr lang="en-US" sz="4000" b="1" dirty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830" y="1957269"/>
            <a:ext cx="75419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Calibri" pitchFamily="34" charset="0"/>
              </a:rPr>
              <a:t>I need to know how the respondents feel about public speaking and, if feeling negatively, contributors to that anxiety.</a:t>
            </a:r>
            <a:endParaRPr lang="en-US" sz="4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91897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52400"/>
            <a:ext cx="914400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Calibri" pitchFamily="34" charset="0"/>
              </a:rPr>
              <a:t>Likert</a:t>
            </a:r>
            <a:r>
              <a:rPr lang="en-US" sz="4000" b="1" dirty="0" smtClean="0">
                <a:latin typeface="Calibri" pitchFamily="34" charset="0"/>
              </a:rPr>
              <a:t>-type Versus Semantic Differential</a:t>
            </a:r>
            <a:endParaRPr lang="en-US" sz="4000" b="1" dirty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830" y="1957269"/>
            <a:ext cx="7541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Calibri" pitchFamily="34" charset="0"/>
              </a:rPr>
              <a:t>EXAMPLE</a:t>
            </a:r>
            <a:endParaRPr lang="en-US" sz="4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91897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52400"/>
            <a:ext cx="914400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Calibri" pitchFamily="34" charset="0"/>
              </a:rPr>
              <a:t>SURVEY QUESTION TYPE PRACTICE</a:t>
            </a:r>
            <a:endParaRPr lang="en-US" sz="4000" b="1" dirty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830" y="1957269"/>
            <a:ext cx="75419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Calibri" pitchFamily="34" charset="0"/>
              </a:rPr>
              <a:t>I need to know the respondent’s thought process in selecting a dentist for a child.</a:t>
            </a:r>
            <a:endParaRPr lang="en-US" sz="4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91897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52400"/>
            <a:ext cx="914400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Calibri" pitchFamily="34" charset="0"/>
              </a:rPr>
              <a:t>SURVEY QUESTION TYPE PRACTICE</a:t>
            </a:r>
            <a:endParaRPr lang="en-US" sz="4000" b="1" dirty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830" y="1957269"/>
            <a:ext cx="75419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Calibri" pitchFamily="34" charset="0"/>
              </a:rPr>
              <a:t>I need to know about when it was that the respondent last had intercourse and whether she or he used a condom.</a:t>
            </a:r>
            <a:endParaRPr lang="en-US" sz="4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91897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image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191897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191897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191897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19189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52400"/>
            <a:ext cx="914400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Calibri" pitchFamily="34" charset="0"/>
              </a:rPr>
              <a:t>Getting to Know You Survey</a:t>
            </a:r>
            <a:endParaRPr lang="en-US" sz="4000" b="1" dirty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5900" y="1165086"/>
            <a:ext cx="86741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/>
            <a:r>
              <a:rPr lang="en-US" sz="4000" b="1" dirty="0" smtClean="0">
                <a:latin typeface="Calibri" pitchFamily="34" charset="0"/>
              </a:rPr>
              <a:t>90 seconds per person max please</a:t>
            </a:r>
          </a:p>
          <a:p>
            <a:pPr marL="742950" indent="-742950">
              <a:spcAft>
                <a:spcPts val="1200"/>
              </a:spcAft>
              <a:buAutoNum type="arabicPeriod"/>
            </a:pPr>
            <a:r>
              <a:rPr lang="en-US" sz="4000" dirty="0" smtClean="0">
                <a:latin typeface="Calibri" pitchFamily="34" charset="0"/>
              </a:rPr>
              <a:t>What is your name?</a:t>
            </a:r>
          </a:p>
          <a:p>
            <a:pPr marL="742950" indent="-742950">
              <a:spcAft>
                <a:spcPts val="1200"/>
              </a:spcAft>
              <a:buAutoNum type="arabicPeriod"/>
            </a:pPr>
            <a:r>
              <a:rPr lang="en-US" sz="4000" dirty="0" smtClean="0">
                <a:latin typeface="Calibri" pitchFamily="34" charset="0"/>
              </a:rPr>
              <a:t>What do you do for a living?</a:t>
            </a:r>
          </a:p>
          <a:p>
            <a:pPr marL="742950" indent="-742950">
              <a:spcAft>
                <a:spcPts val="1200"/>
              </a:spcAft>
              <a:buAutoNum type="arabicPeriod"/>
            </a:pPr>
            <a:r>
              <a:rPr lang="en-US" sz="4000" dirty="0" smtClean="0">
                <a:latin typeface="Calibri" pitchFamily="34" charset="0"/>
              </a:rPr>
              <a:t>Do you work for the federal government? (Yes or No)</a:t>
            </a:r>
          </a:p>
          <a:p>
            <a:pPr marL="742950" indent="-742950">
              <a:spcAft>
                <a:spcPts val="1200"/>
              </a:spcAft>
              <a:buAutoNum type="arabicPeriod"/>
            </a:pPr>
            <a:r>
              <a:rPr lang="en-US" sz="4000" dirty="0" smtClean="0">
                <a:latin typeface="Calibri" pitchFamily="34" charset="0"/>
              </a:rPr>
              <a:t>How many surveys did you complete in the past year?</a:t>
            </a:r>
          </a:p>
        </p:txBody>
      </p:sp>
    </p:spTree>
    <p:extLst>
      <p:ext uri="{BB962C8B-B14F-4D97-AF65-F5344CB8AC3E}">
        <p14:creationId xmlns="" xmlns:p14="http://schemas.microsoft.com/office/powerpoint/2010/main" val="321918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image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191897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age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191897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image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191897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image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191897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image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191897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image1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191897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image1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191897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52400"/>
            <a:ext cx="914400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latin typeface="Calibri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itchFamily="34" charset="0"/>
            </a:endParaRPr>
          </a:p>
          <a:p>
            <a:pPr algn="ctr"/>
            <a:r>
              <a:rPr lang="en-US" sz="3600" b="1" dirty="0" smtClean="0">
                <a:latin typeface="Calibri" pitchFamily="34" charset="0"/>
                <a:cs typeface="Arial" pitchFamily="34" charset="0"/>
              </a:rPr>
              <a:t>“It is not every question which deserves an answer.”</a:t>
            </a:r>
          </a:p>
          <a:p>
            <a:pPr algn="ctr"/>
            <a:endParaRPr lang="en-US" sz="3600" b="1" dirty="0" smtClean="0">
              <a:latin typeface="Calibri" pitchFamily="34" charset="0"/>
              <a:cs typeface="Arial" pitchFamily="34" charset="0"/>
            </a:endParaRPr>
          </a:p>
          <a:p>
            <a:pPr algn="r"/>
            <a:r>
              <a:rPr lang="en-US" sz="3600" b="1" dirty="0" err="1" smtClean="0">
                <a:latin typeface="Calibri" pitchFamily="34" charset="0"/>
                <a:cs typeface="Arial" pitchFamily="34" charset="0"/>
              </a:rPr>
              <a:t>Publilius</a:t>
            </a:r>
            <a:r>
              <a:rPr lang="en-US" sz="3600" b="1" dirty="0" smtClean="0">
                <a:latin typeface="Calibri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Calibri" pitchFamily="34" charset="0"/>
                <a:cs typeface="Arial" pitchFamily="34" charset="0"/>
              </a:rPr>
              <a:t>Syrus</a:t>
            </a:r>
            <a:endParaRPr lang="en-US" sz="3600" b="1" dirty="0" smtClean="0"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91897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52400"/>
            <a:ext cx="914400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Calibri" pitchFamily="34" charset="0"/>
              </a:rPr>
              <a:t>CASE PROJECT</a:t>
            </a:r>
            <a:endParaRPr lang="en-US" sz="4000" b="1" dirty="0">
              <a:latin typeface="Calibri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itchFamily="34" charset="0"/>
            </a:endParaRPr>
          </a:p>
          <a:p>
            <a:pPr algn="ctr"/>
            <a:r>
              <a:rPr lang="en-US" sz="3600" b="1" dirty="0" smtClean="0">
                <a:latin typeface="Calibri" pitchFamily="34" charset="0"/>
                <a:cs typeface="Arial" pitchFamily="34" charset="0"/>
              </a:rPr>
              <a:t>Design a survey for attendees at AEA’s Coffee Break Webinars with the goal of providing information to improve that program.</a:t>
            </a:r>
          </a:p>
        </p:txBody>
      </p:sp>
    </p:spTree>
    <p:extLst>
      <p:ext uri="{BB962C8B-B14F-4D97-AF65-F5344CB8AC3E}">
        <p14:creationId xmlns="" xmlns:p14="http://schemas.microsoft.com/office/powerpoint/2010/main" val="32191897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Pen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6338" y="1371600"/>
            <a:ext cx="5427662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Box 5"/>
          <p:cNvSpPr txBox="1">
            <a:spLocks noChangeArrowheads="1"/>
          </p:cNvSpPr>
          <p:nvPr/>
        </p:nvSpPr>
        <p:spPr bwMode="auto">
          <a:xfrm>
            <a:off x="685800" y="685800"/>
            <a:ext cx="356235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>
                <a:solidFill>
                  <a:srgbClr val="990000"/>
                </a:solidFill>
                <a:latin typeface="Franklin Gothic Demi Cond" pitchFamily="34" charset="0"/>
              </a:rPr>
              <a:t>Introduce</a:t>
            </a:r>
            <a:br>
              <a:rPr lang="en-US" sz="6000">
                <a:solidFill>
                  <a:srgbClr val="990000"/>
                </a:solidFill>
                <a:latin typeface="Franklin Gothic Demi Cond" pitchFamily="34" charset="0"/>
              </a:rPr>
            </a:br>
            <a:r>
              <a:rPr lang="en-US" sz="6000">
                <a:solidFill>
                  <a:srgbClr val="990000"/>
                </a:solidFill>
                <a:latin typeface="Franklin Gothic Demi Cond" pitchFamily="34" charset="0"/>
              </a:rPr>
              <a:t>Yourself Via</a:t>
            </a:r>
          </a:p>
          <a:p>
            <a:r>
              <a:rPr lang="en-US" sz="6000">
                <a:solidFill>
                  <a:srgbClr val="990000"/>
                </a:solidFill>
                <a:latin typeface="Franklin Gothic Demi Cond" pitchFamily="34" charset="0"/>
              </a:rPr>
              <a:t>Infographic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52400"/>
            <a:ext cx="914400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Calibri" pitchFamily="34" charset="0"/>
              </a:rPr>
              <a:t>Getting to Know You Survey</a:t>
            </a:r>
            <a:endParaRPr lang="en-US" sz="4000" b="1" dirty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5900" y="1165086"/>
            <a:ext cx="86741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/>
            <a:r>
              <a:rPr lang="en-US" sz="4000" b="1" dirty="0" smtClean="0">
                <a:latin typeface="Calibri" pitchFamily="34" charset="0"/>
              </a:rPr>
              <a:t>Person nearest to the door, take top yellow sheet </a:t>
            </a:r>
            <a:br>
              <a:rPr lang="en-US" sz="4000" b="1" dirty="0" smtClean="0">
                <a:latin typeface="Calibri" pitchFamily="34" charset="0"/>
              </a:rPr>
            </a:br>
            <a:r>
              <a:rPr lang="en-US" sz="4000" b="1" dirty="0" smtClean="0">
                <a:latin typeface="Calibri" pitchFamily="34" charset="0"/>
              </a:rPr>
              <a:t>(under don’t touch this!)</a:t>
            </a:r>
          </a:p>
          <a:p>
            <a:pPr marL="742950" indent="-742950"/>
            <a:endParaRPr lang="en-US" sz="4000" b="1" dirty="0" smtClean="0">
              <a:latin typeface="Calibri" pitchFamily="34" charset="0"/>
            </a:endParaRPr>
          </a:p>
          <a:p>
            <a:pPr marL="742950" indent="-742950">
              <a:spcAft>
                <a:spcPts val="1200"/>
              </a:spcAft>
            </a:pPr>
            <a:endParaRPr lang="en-US" sz="4000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918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52400"/>
            <a:ext cx="914400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latin typeface="Calibri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“You mustn't always believe what I say. Questions tempt you to tell lies, particularly when there is no answer.”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itchFamily="34" charset="0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Pablo Picasso</a:t>
            </a:r>
          </a:p>
        </p:txBody>
      </p:sp>
    </p:spTree>
    <p:extLst>
      <p:ext uri="{BB962C8B-B14F-4D97-AF65-F5344CB8AC3E}">
        <p14:creationId xmlns="" xmlns:p14="http://schemas.microsoft.com/office/powerpoint/2010/main" val="321918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52400"/>
            <a:ext cx="914400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latin typeface="Calibri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“You mustn't always believe what I say. Questions tempt you to tell lies, particularly when there is no answer.”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itchFamily="34" charset="0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Pablo Picasso</a:t>
            </a:r>
          </a:p>
        </p:txBody>
      </p:sp>
    </p:spTree>
    <p:extLst>
      <p:ext uri="{BB962C8B-B14F-4D97-AF65-F5344CB8AC3E}">
        <p14:creationId xmlns="" xmlns:p14="http://schemas.microsoft.com/office/powerpoint/2010/main" val="321918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“You mustn't always believe what I say. Questions tempt you to tell lies, particularly when there is no answer.”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itchFamily="34" charset="0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Pablo Picasso</a:t>
            </a:r>
          </a:p>
        </p:txBody>
      </p:sp>
    </p:spTree>
    <p:extLst>
      <p:ext uri="{BB962C8B-B14F-4D97-AF65-F5344CB8AC3E}">
        <p14:creationId xmlns="" xmlns:p14="http://schemas.microsoft.com/office/powerpoint/2010/main" val="321918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52400"/>
            <a:ext cx="914400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Calibri" pitchFamily="34" charset="0"/>
              </a:rPr>
              <a:t>Getting to Know You Survey</a:t>
            </a:r>
            <a:endParaRPr lang="en-US" sz="4000" b="1" dirty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5900" y="1165086"/>
            <a:ext cx="86741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/>
            <a:r>
              <a:rPr lang="en-US" sz="4000" b="1" dirty="0" smtClean="0">
                <a:latin typeface="Calibri" pitchFamily="34" charset="0"/>
              </a:rPr>
              <a:t>	Person nearest to the door, take top yellow sheet </a:t>
            </a:r>
            <a:br>
              <a:rPr lang="en-US" sz="4000" b="1" dirty="0" smtClean="0">
                <a:latin typeface="Calibri" pitchFamily="34" charset="0"/>
              </a:rPr>
            </a:br>
            <a:r>
              <a:rPr lang="en-US" sz="4000" b="1" dirty="0" smtClean="0">
                <a:latin typeface="Calibri" pitchFamily="34" charset="0"/>
              </a:rPr>
              <a:t>(under don’t touch this!)</a:t>
            </a:r>
          </a:p>
          <a:p>
            <a:pPr marL="742950" indent="-742950"/>
            <a:endParaRPr lang="en-US" sz="4000" b="1" dirty="0" smtClean="0">
              <a:latin typeface="Calibri" pitchFamily="34" charset="0"/>
            </a:endParaRPr>
          </a:p>
          <a:p>
            <a:pPr marL="742950" indent="-742950"/>
            <a:r>
              <a:rPr lang="en-US" sz="4000" b="1" dirty="0" smtClean="0">
                <a:latin typeface="Calibri" pitchFamily="34" charset="0"/>
              </a:rPr>
              <a:t>	</a:t>
            </a:r>
            <a:r>
              <a:rPr lang="en-US" sz="4000" b="1" dirty="0" smtClean="0">
                <a:latin typeface="Calibri" pitchFamily="34" charset="0"/>
              </a:rPr>
              <a:t>Person to her or his left take second yellow sheet</a:t>
            </a:r>
            <a:endParaRPr lang="en-US" sz="4000" b="1" dirty="0" smtClean="0">
              <a:latin typeface="Calibri" pitchFamily="34" charset="0"/>
            </a:endParaRPr>
          </a:p>
          <a:p>
            <a:pPr marL="742950" indent="-742950"/>
            <a:r>
              <a:rPr lang="en-US" sz="4000" b="1" dirty="0" smtClean="0">
                <a:latin typeface="Calibri" pitchFamily="34" charset="0"/>
              </a:rPr>
              <a:t>	(put back the don’t touch this sign!)</a:t>
            </a:r>
            <a:endParaRPr lang="en-US" sz="4000" b="1" dirty="0" smtClean="0">
              <a:latin typeface="Calibri" pitchFamily="34" charset="0"/>
            </a:endParaRPr>
          </a:p>
          <a:p>
            <a:pPr marL="742950" indent="-742950"/>
            <a:endParaRPr lang="en-US" sz="4000" b="1" dirty="0" smtClean="0">
              <a:latin typeface="Calibri" pitchFamily="34" charset="0"/>
            </a:endParaRPr>
          </a:p>
          <a:p>
            <a:pPr marL="742950" indent="-742950">
              <a:spcAft>
                <a:spcPts val="1200"/>
              </a:spcAft>
            </a:pPr>
            <a:endParaRPr lang="en-US" sz="4000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918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52400"/>
            <a:ext cx="914400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Calibri" pitchFamily="34" charset="0"/>
              </a:rPr>
              <a:t>Getting to Know You Survey</a:t>
            </a:r>
            <a:endParaRPr lang="en-US" sz="4000" b="1" dirty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5900" y="1165086"/>
            <a:ext cx="8674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/>
            <a:r>
              <a:rPr lang="en-US" sz="4000" b="1" dirty="0" smtClean="0">
                <a:solidFill>
                  <a:schemeClr val="bg1"/>
                </a:solidFill>
                <a:latin typeface="Calibri" pitchFamily="34" charset="0"/>
              </a:rPr>
              <a:t>90 seconds per person max please</a:t>
            </a:r>
          </a:p>
          <a:p>
            <a:pPr marL="742950" indent="-742950">
              <a:spcAft>
                <a:spcPts val="1200"/>
              </a:spcAft>
              <a:buAutoNum type="arabicPeriod"/>
            </a:pPr>
            <a:r>
              <a:rPr lang="en-US" sz="4000" dirty="0" smtClean="0">
                <a:latin typeface="Calibri" pitchFamily="34" charset="0"/>
              </a:rPr>
              <a:t>What is your name?</a:t>
            </a:r>
            <a:br>
              <a:rPr lang="en-US" sz="4000" dirty="0" smtClean="0">
                <a:latin typeface="Calibri" pitchFamily="34" charset="0"/>
              </a:rPr>
            </a:br>
            <a:endParaRPr lang="en-US" sz="4000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918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52400"/>
            <a:ext cx="914400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Calibri" pitchFamily="34" charset="0"/>
              </a:rPr>
              <a:t>Getting to Know You Survey</a:t>
            </a:r>
            <a:endParaRPr lang="en-US" sz="4000" b="1" dirty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5900" y="1165086"/>
            <a:ext cx="86741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/>
            <a:r>
              <a:rPr lang="en-US" sz="4000" b="1" dirty="0" smtClean="0">
                <a:solidFill>
                  <a:schemeClr val="bg1"/>
                </a:solidFill>
                <a:latin typeface="Calibri" pitchFamily="34" charset="0"/>
              </a:rPr>
              <a:t>90 seconds per person max please</a:t>
            </a:r>
          </a:p>
          <a:p>
            <a:pPr marL="742950" indent="-742950">
              <a:spcAft>
                <a:spcPts val="1200"/>
              </a:spcAft>
              <a:buAutoNum type="arabicPeriod"/>
            </a:pPr>
            <a:r>
              <a:rPr lang="en-US" sz="4000" dirty="0" smtClean="0">
                <a:latin typeface="Calibri" pitchFamily="34" charset="0"/>
              </a:rPr>
              <a:t>What is your name?</a:t>
            </a:r>
            <a:br>
              <a:rPr lang="en-US" sz="4000" dirty="0" smtClean="0">
                <a:latin typeface="Calibri" pitchFamily="34" charset="0"/>
              </a:rPr>
            </a:br>
            <a:r>
              <a:rPr lang="en-US" sz="4000" dirty="0" smtClean="0">
                <a:latin typeface="Calibri" pitchFamily="34" charset="0"/>
              </a:rPr>
              <a:t/>
            </a:r>
            <a:br>
              <a:rPr lang="en-US" sz="4000" dirty="0" smtClean="0">
                <a:latin typeface="Calibri" pitchFamily="34" charset="0"/>
              </a:rPr>
            </a:br>
            <a:r>
              <a:rPr lang="en-US" sz="4000" dirty="0" smtClean="0">
                <a:latin typeface="Calibri" pitchFamily="34" charset="0"/>
              </a:rPr>
              <a:t>First?</a:t>
            </a:r>
            <a:br>
              <a:rPr lang="en-US" sz="4000" dirty="0" smtClean="0">
                <a:latin typeface="Calibri" pitchFamily="34" charset="0"/>
              </a:rPr>
            </a:br>
            <a:r>
              <a:rPr lang="en-US" sz="4000" dirty="0" smtClean="0">
                <a:latin typeface="Calibri" pitchFamily="34" charset="0"/>
              </a:rPr>
              <a:t>Last?</a:t>
            </a:r>
            <a:br>
              <a:rPr lang="en-US" sz="4000" dirty="0" smtClean="0">
                <a:latin typeface="Calibri" pitchFamily="34" charset="0"/>
              </a:rPr>
            </a:br>
            <a:r>
              <a:rPr lang="en-US" sz="4000" dirty="0" smtClean="0">
                <a:latin typeface="Calibri" pitchFamily="34" charset="0"/>
              </a:rPr>
              <a:t>First and Last?</a:t>
            </a:r>
            <a:br>
              <a:rPr lang="en-US" sz="4000" dirty="0" smtClean="0">
                <a:latin typeface="Calibri" pitchFamily="34" charset="0"/>
              </a:rPr>
            </a:br>
            <a:r>
              <a:rPr lang="en-US" sz="4000" dirty="0" smtClean="0">
                <a:latin typeface="Calibri" pitchFamily="34" charset="0"/>
              </a:rPr>
              <a:t>Other?</a:t>
            </a:r>
          </a:p>
        </p:txBody>
      </p:sp>
    </p:spTree>
    <p:extLst>
      <p:ext uri="{BB962C8B-B14F-4D97-AF65-F5344CB8AC3E}">
        <p14:creationId xmlns="" xmlns:p14="http://schemas.microsoft.com/office/powerpoint/2010/main" val="321918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1338</TotalTime>
  <Words>1373</Words>
  <Application>Microsoft Office PowerPoint</Application>
  <PresentationFormat>On-screen Show (4:3)</PresentationFormat>
  <Paragraphs>217</Paragraphs>
  <Slides>62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Office Theme</vt:lpstr>
      <vt:lpstr>Slide 1</vt:lpstr>
      <vt:lpstr>Survey design 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Case Study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</vt:vector>
  </TitlesOfParts>
  <Company>Giant Thinkwell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Good Survey Questions</dc:title>
  <dc:creator>(null) (null)</dc:creator>
  <cp:lastModifiedBy>Susan</cp:lastModifiedBy>
  <cp:revision>25</cp:revision>
  <dcterms:created xsi:type="dcterms:W3CDTF">2013-06-02T22:42:19Z</dcterms:created>
  <dcterms:modified xsi:type="dcterms:W3CDTF">2013-10-15T11:33:40Z</dcterms:modified>
</cp:coreProperties>
</file>