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68" r:id="rId2"/>
    <p:sldId id="394" r:id="rId3"/>
    <p:sldId id="395" r:id="rId4"/>
    <p:sldId id="403" r:id="rId5"/>
    <p:sldId id="384" r:id="rId6"/>
    <p:sldId id="404" r:id="rId7"/>
    <p:sldId id="385" r:id="rId8"/>
    <p:sldId id="388" r:id="rId9"/>
    <p:sldId id="386" r:id="rId10"/>
    <p:sldId id="387" r:id="rId11"/>
    <p:sldId id="400" r:id="rId12"/>
    <p:sldId id="389" r:id="rId13"/>
    <p:sldId id="393" r:id="rId14"/>
    <p:sldId id="383" r:id="rId15"/>
    <p:sldId id="377" r:id="rId16"/>
  </p:sldIdLst>
  <p:sldSz cx="12192000" cy="6858000"/>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71600" autoAdjust="0"/>
  </p:normalViewPr>
  <p:slideViewPr>
    <p:cSldViewPr snapToGrid="0">
      <p:cViewPr varScale="1">
        <p:scale>
          <a:sx n="48" d="100"/>
          <a:sy n="48" d="100"/>
        </p:scale>
        <p:origin x="134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F9543-7B33-46FE-B313-02D7D63AB95D}" type="doc">
      <dgm:prSet loTypeId="urn:microsoft.com/office/officeart/2016/7/layout/RepeatingBendingProcessNew" loCatId="process" qsTypeId="urn:microsoft.com/office/officeart/2005/8/quickstyle/simple2" qsCatId="simple" csTypeId="urn:microsoft.com/office/officeart/2005/8/colors/colorful5" csCatId="colorful"/>
      <dgm:spPr/>
      <dgm:t>
        <a:bodyPr/>
        <a:lstStyle/>
        <a:p>
          <a:endParaRPr lang="en-US"/>
        </a:p>
      </dgm:t>
    </dgm:pt>
    <dgm:pt modelId="{75EC4A4C-7F2F-4036-B213-8FC6FC6716BC}">
      <dgm:prSet/>
      <dgm:spPr/>
      <dgm:t>
        <a:bodyPr/>
        <a:lstStyle/>
        <a:p>
          <a:r>
            <a:rPr lang="en-GB" dirty="0"/>
            <a:t>Security is paramount!</a:t>
          </a:r>
          <a:endParaRPr lang="en-US" dirty="0"/>
        </a:p>
      </dgm:t>
    </dgm:pt>
    <dgm:pt modelId="{3C2B2D8E-D90B-404E-8C30-77624F644D94}" type="parTrans" cxnId="{E785F3C2-7D8A-43BE-B711-942958251B11}">
      <dgm:prSet/>
      <dgm:spPr/>
      <dgm:t>
        <a:bodyPr/>
        <a:lstStyle/>
        <a:p>
          <a:endParaRPr lang="en-US"/>
        </a:p>
      </dgm:t>
    </dgm:pt>
    <dgm:pt modelId="{300D63AB-C142-4346-8214-8EA9EAC5D3B3}" type="sibTrans" cxnId="{E785F3C2-7D8A-43BE-B711-942958251B11}">
      <dgm:prSet/>
      <dgm:spPr/>
      <dgm:t>
        <a:bodyPr/>
        <a:lstStyle/>
        <a:p>
          <a:endParaRPr lang="en-US"/>
        </a:p>
      </dgm:t>
    </dgm:pt>
    <dgm:pt modelId="{C7862F06-1D08-481C-B81D-63E9394D9D02}">
      <dgm:prSet/>
      <dgm:spPr/>
      <dgm:t>
        <a:bodyPr/>
        <a:lstStyle/>
        <a:p>
          <a:r>
            <a:rPr lang="en-GB" dirty="0"/>
            <a:t>Introduce adaptive MEAL</a:t>
          </a:r>
          <a:endParaRPr lang="en-US" dirty="0"/>
        </a:p>
      </dgm:t>
    </dgm:pt>
    <dgm:pt modelId="{9B7F2765-6A26-46AA-B10F-6850F3BC50E2}" type="parTrans" cxnId="{9D014AA0-A7F3-4A26-832C-4F8105813719}">
      <dgm:prSet/>
      <dgm:spPr/>
      <dgm:t>
        <a:bodyPr/>
        <a:lstStyle/>
        <a:p>
          <a:endParaRPr lang="en-US"/>
        </a:p>
      </dgm:t>
    </dgm:pt>
    <dgm:pt modelId="{44D1EC4D-A047-4528-8DCD-C3DD4270A4F2}" type="sibTrans" cxnId="{9D014AA0-A7F3-4A26-832C-4F8105813719}">
      <dgm:prSet/>
      <dgm:spPr/>
      <dgm:t>
        <a:bodyPr/>
        <a:lstStyle/>
        <a:p>
          <a:endParaRPr lang="en-US"/>
        </a:p>
      </dgm:t>
    </dgm:pt>
    <dgm:pt modelId="{1ED67352-9198-4058-A114-E824A72C5168}">
      <dgm:prSet/>
      <dgm:spPr/>
      <dgm:t>
        <a:bodyPr/>
        <a:lstStyle/>
        <a:p>
          <a:r>
            <a:rPr lang="en-GB" dirty="0"/>
            <a:t>Use ICTs – conduct MEAL remotely (if needed)</a:t>
          </a:r>
          <a:endParaRPr lang="en-US" dirty="0"/>
        </a:p>
      </dgm:t>
    </dgm:pt>
    <dgm:pt modelId="{686D7846-F001-4B57-87A6-4D4F45902E93}" type="parTrans" cxnId="{BB64ABD0-9DFC-464E-A472-AD4C9DAB7593}">
      <dgm:prSet/>
      <dgm:spPr/>
      <dgm:t>
        <a:bodyPr/>
        <a:lstStyle/>
        <a:p>
          <a:endParaRPr lang="en-US"/>
        </a:p>
      </dgm:t>
    </dgm:pt>
    <dgm:pt modelId="{2FA7FE0E-9822-4491-838F-925883975105}" type="sibTrans" cxnId="{BB64ABD0-9DFC-464E-A472-AD4C9DAB7593}">
      <dgm:prSet/>
      <dgm:spPr/>
      <dgm:t>
        <a:bodyPr/>
        <a:lstStyle/>
        <a:p>
          <a:endParaRPr lang="en-US"/>
        </a:p>
      </dgm:t>
    </dgm:pt>
    <dgm:pt modelId="{11B2BB2F-8902-41A5-A55A-CB75532D5E70}">
      <dgm:prSet/>
      <dgm:spPr/>
      <dgm:t>
        <a:bodyPr/>
        <a:lstStyle/>
        <a:p>
          <a:r>
            <a:rPr lang="en-GB" dirty="0"/>
            <a:t>Seek feedback and engage local communities</a:t>
          </a:r>
          <a:endParaRPr lang="en-US" dirty="0"/>
        </a:p>
      </dgm:t>
    </dgm:pt>
    <dgm:pt modelId="{35F58E07-D119-4EF9-8C0C-D8BF3CBA5BA9}" type="parTrans" cxnId="{9A84ACE1-93B7-4F39-93CE-6619859F40CC}">
      <dgm:prSet/>
      <dgm:spPr/>
      <dgm:t>
        <a:bodyPr/>
        <a:lstStyle/>
        <a:p>
          <a:endParaRPr lang="en-US"/>
        </a:p>
      </dgm:t>
    </dgm:pt>
    <dgm:pt modelId="{90C27559-C3EC-445A-828C-9A91C3405A91}" type="sibTrans" cxnId="{9A84ACE1-93B7-4F39-93CE-6619859F40CC}">
      <dgm:prSet/>
      <dgm:spPr/>
      <dgm:t>
        <a:bodyPr/>
        <a:lstStyle/>
        <a:p>
          <a:endParaRPr lang="en-US"/>
        </a:p>
      </dgm:t>
    </dgm:pt>
    <dgm:pt modelId="{DABA9707-4868-46E4-91DA-9F149B9A1363}">
      <dgm:prSet/>
      <dgm:spPr/>
      <dgm:t>
        <a:bodyPr/>
        <a:lstStyle/>
        <a:p>
          <a:r>
            <a:rPr lang="en-GB" dirty="0"/>
            <a:t>Choose appropriate evaluation methods </a:t>
          </a:r>
          <a:endParaRPr lang="en-US" dirty="0"/>
        </a:p>
      </dgm:t>
    </dgm:pt>
    <dgm:pt modelId="{FF670FE6-D0BD-4A1F-9924-70BA8D0062C4}" type="parTrans" cxnId="{97AAD3AD-CC88-456E-AABA-F1835E75FDF3}">
      <dgm:prSet/>
      <dgm:spPr/>
      <dgm:t>
        <a:bodyPr/>
        <a:lstStyle/>
        <a:p>
          <a:endParaRPr lang="en-US"/>
        </a:p>
      </dgm:t>
    </dgm:pt>
    <dgm:pt modelId="{B7746956-1E19-4CE7-8398-7B0826D1276C}" type="sibTrans" cxnId="{97AAD3AD-CC88-456E-AABA-F1835E75FDF3}">
      <dgm:prSet/>
      <dgm:spPr/>
      <dgm:t>
        <a:bodyPr/>
        <a:lstStyle/>
        <a:p>
          <a:endParaRPr lang="en-US"/>
        </a:p>
      </dgm:t>
    </dgm:pt>
    <dgm:pt modelId="{0B1D81B7-E7F0-42D1-8DE4-5CE047C9AD0E}">
      <dgm:prSet/>
      <dgm:spPr/>
      <dgm:t>
        <a:bodyPr/>
        <a:lstStyle/>
        <a:p>
          <a:r>
            <a:rPr lang="en-GB" dirty="0"/>
            <a:t>Validate and disseminate the results</a:t>
          </a:r>
          <a:endParaRPr lang="en-US" dirty="0"/>
        </a:p>
      </dgm:t>
    </dgm:pt>
    <dgm:pt modelId="{5369FC62-9E3D-4B70-A3F8-60A84D061C37}" type="parTrans" cxnId="{822D1AF1-9909-43B5-AC45-8FCD90D6EAC8}">
      <dgm:prSet/>
      <dgm:spPr/>
      <dgm:t>
        <a:bodyPr/>
        <a:lstStyle/>
        <a:p>
          <a:endParaRPr lang="en-US"/>
        </a:p>
      </dgm:t>
    </dgm:pt>
    <dgm:pt modelId="{C2A3B42A-1BFE-4035-AC9C-6CE792585441}" type="sibTrans" cxnId="{822D1AF1-9909-43B5-AC45-8FCD90D6EAC8}">
      <dgm:prSet/>
      <dgm:spPr/>
      <dgm:t>
        <a:bodyPr/>
        <a:lstStyle/>
        <a:p>
          <a:endParaRPr lang="en-US"/>
        </a:p>
      </dgm:t>
    </dgm:pt>
    <dgm:pt modelId="{59E3387E-3F87-4E90-B30B-4577F46F8F92}" type="pres">
      <dgm:prSet presAssocID="{321F9543-7B33-46FE-B313-02D7D63AB95D}" presName="Name0" presStyleCnt="0">
        <dgm:presLayoutVars>
          <dgm:dir/>
          <dgm:resizeHandles val="exact"/>
        </dgm:presLayoutVars>
      </dgm:prSet>
      <dgm:spPr/>
      <dgm:t>
        <a:bodyPr/>
        <a:lstStyle/>
        <a:p>
          <a:endParaRPr lang="en-US"/>
        </a:p>
      </dgm:t>
    </dgm:pt>
    <dgm:pt modelId="{6435E603-A5D7-4C17-82DE-A24BAF18B079}" type="pres">
      <dgm:prSet presAssocID="{75EC4A4C-7F2F-4036-B213-8FC6FC6716BC}" presName="node" presStyleLbl="node1" presStyleIdx="0" presStyleCnt="6">
        <dgm:presLayoutVars>
          <dgm:bulletEnabled val="1"/>
        </dgm:presLayoutVars>
      </dgm:prSet>
      <dgm:spPr/>
      <dgm:t>
        <a:bodyPr/>
        <a:lstStyle/>
        <a:p>
          <a:endParaRPr lang="en-US"/>
        </a:p>
      </dgm:t>
    </dgm:pt>
    <dgm:pt modelId="{555F3A42-6B10-4F60-B9B8-8794298A6DCC}" type="pres">
      <dgm:prSet presAssocID="{300D63AB-C142-4346-8214-8EA9EAC5D3B3}" presName="sibTrans" presStyleLbl="sibTrans1D1" presStyleIdx="0" presStyleCnt="5"/>
      <dgm:spPr/>
      <dgm:t>
        <a:bodyPr/>
        <a:lstStyle/>
        <a:p>
          <a:endParaRPr lang="en-US"/>
        </a:p>
      </dgm:t>
    </dgm:pt>
    <dgm:pt modelId="{B0D5E7F6-3E63-4CA9-8F81-A175721AC5C6}" type="pres">
      <dgm:prSet presAssocID="{300D63AB-C142-4346-8214-8EA9EAC5D3B3}" presName="connectorText" presStyleLbl="sibTrans1D1" presStyleIdx="0" presStyleCnt="5"/>
      <dgm:spPr/>
      <dgm:t>
        <a:bodyPr/>
        <a:lstStyle/>
        <a:p>
          <a:endParaRPr lang="en-US"/>
        </a:p>
      </dgm:t>
    </dgm:pt>
    <dgm:pt modelId="{FBDEB3EF-6BFF-42E7-9D87-0E0D349622B6}" type="pres">
      <dgm:prSet presAssocID="{C7862F06-1D08-481C-B81D-63E9394D9D02}" presName="node" presStyleLbl="node1" presStyleIdx="1" presStyleCnt="6">
        <dgm:presLayoutVars>
          <dgm:bulletEnabled val="1"/>
        </dgm:presLayoutVars>
      </dgm:prSet>
      <dgm:spPr/>
      <dgm:t>
        <a:bodyPr/>
        <a:lstStyle/>
        <a:p>
          <a:endParaRPr lang="en-US"/>
        </a:p>
      </dgm:t>
    </dgm:pt>
    <dgm:pt modelId="{14E759F1-2077-4CB3-A852-66EF5A431BC8}" type="pres">
      <dgm:prSet presAssocID="{44D1EC4D-A047-4528-8DCD-C3DD4270A4F2}" presName="sibTrans" presStyleLbl="sibTrans1D1" presStyleIdx="1" presStyleCnt="5"/>
      <dgm:spPr/>
      <dgm:t>
        <a:bodyPr/>
        <a:lstStyle/>
        <a:p>
          <a:endParaRPr lang="en-US"/>
        </a:p>
      </dgm:t>
    </dgm:pt>
    <dgm:pt modelId="{A07FBEB6-D901-4260-87AC-51BD031DD4D4}" type="pres">
      <dgm:prSet presAssocID="{44D1EC4D-A047-4528-8DCD-C3DD4270A4F2}" presName="connectorText" presStyleLbl="sibTrans1D1" presStyleIdx="1" presStyleCnt="5"/>
      <dgm:spPr/>
      <dgm:t>
        <a:bodyPr/>
        <a:lstStyle/>
        <a:p>
          <a:endParaRPr lang="en-US"/>
        </a:p>
      </dgm:t>
    </dgm:pt>
    <dgm:pt modelId="{1D98D046-2EE7-405F-B314-1E0CE55F0571}" type="pres">
      <dgm:prSet presAssocID="{1ED67352-9198-4058-A114-E824A72C5168}" presName="node" presStyleLbl="node1" presStyleIdx="2" presStyleCnt="6">
        <dgm:presLayoutVars>
          <dgm:bulletEnabled val="1"/>
        </dgm:presLayoutVars>
      </dgm:prSet>
      <dgm:spPr/>
      <dgm:t>
        <a:bodyPr/>
        <a:lstStyle/>
        <a:p>
          <a:endParaRPr lang="en-US"/>
        </a:p>
      </dgm:t>
    </dgm:pt>
    <dgm:pt modelId="{1EDB0858-9241-424D-95BD-5CC82DFE0CEF}" type="pres">
      <dgm:prSet presAssocID="{2FA7FE0E-9822-4491-838F-925883975105}" presName="sibTrans" presStyleLbl="sibTrans1D1" presStyleIdx="2" presStyleCnt="5"/>
      <dgm:spPr/>
      <dgm:t>
        <a:bodyPr/>
        <a:lstStyle/>
        <a:p>
          <a:endParaRPr lang="en-US"/>
        </a:p>
      </dgm:t>
    </dgm:pt>
    <dgm:pt modelId="{9FA6880A-6E77-4611-BEA6-F54EB89CEA3F}" type="pres">
      <dgm:prSet presAssocID="{2FA7FE0E-9822-4491-838F-925883975105}" presName="connectorText" presStyleLbl="sibTrans1D1" presStyleIdx="2" presStyleCnt="5"/>
      <dgm:spPr/>
      <dgm:t>
        <a:bodyPr/>
        <a:lstStyle/>
        <a:p>
          <a:endParaRPr lang="en-US"/>
        </a:p>
      </dgm:t>
    </dgm:pt>
    <dgm:pt modelId="{A96BAD84-78CB-4A49-B7D3-2EE4C06CEEE4}" type="pres">
      <dgm:prSet presAssocID="{11B2BB2F-8902-41A5-A55A-CB75532D5E70}" presName="node" presStyleLbl="node1" presStyleIdx="3" presStyleCnt="6">
        <dgm:presLayoutVars>
          <dgm:bulletEnabled val="1"/>
        </dgm:presLayoutVars>
      </dgm:prSet>
      <dgm:spPr/>
      <dgm:t>
        <a:bodyPr/>
        <a:lstStyle/>
        <a:p>
          <a:endParaRPr lang="en-US"/>
        </a:p>
      </dgm:t>
    </dgm:pt>
    <dgm:pt modelId="{8A62E4DC-6721-40AC-9CA0-783B6ED34458}" type="pres">
      <dgm:prSet presAssocID="{90C27559-C3EC-445A-828C-9A91C3405A91}" presName="sibTrans" presStyleLbl="sibTrans1D1" presStyleIdx="3" presStyleCnt="5"/>
      <dgm:spPr/>
      <dgm:t>
        <a:bodyPr/>
        <a:lstStyle/>
        <a:p>
          <a:endParaRPr lang="en-US"/>
        </a:p>
      </dgm:t>
    </dgm:pt>
    <dgm:pt modelId="{AF9717A0-F80A-414B-A304-813C9ED8129A}" type="pres">
      <dgm:prSet presAssocID="{90C27559-C3EC-445A-828C-9A91C3405A91}" presName="connectorText" presStyleLbl="sibTrans1D1" presStyleIdx="3" presStyleCnt="5"/>
      <dgm:spPr/>
      <dgm:t>
        <a:bodyPr/>
        <a:lstStyle/>
        <a:p>
          <a:endParaRPr lang="en-US"/>
        </a:p>
      </dgm:t>
    </dgm:pt>
    <dgm:pt modelId="{6596061E-6B72-4D77-988E-BA29FE0FD534}" type="pres">
      <dgm:prSet presAssocID="{DABA9707-4868-46E4-91DA-9F149B9A1363}" presName="node" presStyleLbl="node1" presStyleIdx="4" presStyleCnt="6">
        <dgm:presLayoutVars>
          <dgm:bulletEnabled val="1"/>
        </dgm:presLayoutVars>
      </dgm:prSet>
      <dgm:spPr/>
      <dgm:t>
        <a:bodyPr/>
        <a:lstStyle/>
        <a:p>
          <a:endParaRPr lang="en-US"/>
        </a:p>
      </dgm:t>
    </dgm:pt>
    <dgm:pt modelId="{E2E9AEC1-E1F2-4C21-A792-C33A48808716}" type="pres">
      <dgm:prSet presAssocID="{B7746956-1E19-4CE7-8398-7B0826D1276C}" presName="sibTrans" presStyleLbl="sibTrans1D1" presStyleIdx="4" presStyleCnt="5"/>
      <dgm:spPr/>
      <dgm:t>
        <a:bodyPr/>
        <a:lstStyle/>
        <a:p>
          <a:endParaRPr lang="en-US"/>
        </a:p>
      </dgm:t>
    </dgm:pt>
    <dgm:pt modelId="{F2F13AA8-EC6F-4230-9462-A0BA29813C4D}" type="pres">
      <dgm:prSet presAssocID="{B7746956-1E19-4CE7-8398-7B0826D1276C}" presName="connectorText" presStyleLbl="sibTrans1D1" presStyleIdx="4" presStyleCnt="5"/>
      <dgm:spPr/>
      <dgm:t>
        <a:bodyPr/>
        <a:lstStyle/>
        <a:p>
          <a:endParaRPr lang="en-US"/>
        </a:p>
      </dgm:t>
    </dgm:pt>
    <dgm:pt modelId="{CD546E85-F7E2-467B-9405-E3F4BA8E427B}" type="pres">
      <dgm:prSet presAssocID="{0B1D81B7-E7F0-42D1-8DE4-5CE047C9AD0E}" presName="node" presStyleLbl="node1" presStyleIdx="5" presStyleCnt="6">
        <dgm:presLayoutVars>
          <dgm:bulletEnabled val="1"/>
        </dgm:presLayoutVars>
      </dgm:prSet>
      <dgm:spPr/>
      <dgm:t>
        <a:bodyPr/>
        <a:lstStyle/>
        <a:p>
          <a:endParaRPr lang="en-US"/>
        </a:p>
      </dgm:t>
    </dgm:pt>
  </dgm:ptLst>
  <dgm:cxnLst>
    <dgm:cxn modelId="{25E60A57-A946-4EA6-909B-87F425EBE621}" type="presOf" srcId="{300D63AB-C142-4346-8214-8EA9EAC5D3B3}" destId="{555F3A42-6B10-4F60-B9B8-8794298A6DCC}" srcOrd="0" destOrd="0" presId="urn:microsoft.com/office/officeart/2016/7/layout/RepeatingBendingProcessNew"/>
    <dgm:cxn modelId="{2682D2CF-5634-40B5-8C3F-419135EA5A6A}" type="presOf" srcId="{B7746956-1E19-4CE7-8398-7B0826D1276C}" destId="{E2E9AEC1-E1F2-4C21-A792-C33A48808716}" srcOrd="0" destOrd="0" presId="urn:microsoft.com/office/officeart/2016/7/layout/RepeatingBendingProcessNew"/>
    <dgm:cxn modelId="{792656DA-353B-4798-84A2-D54E0F810723}" type="presOf" srcId="{321F9543-7B33-46FE-B313-02D7D63AB95D}" destId="{59E3387E-3F87-4E90-B30B-4577F46F8F92}" srcOrd="0" destOrd="0" presId="urn:microsoft.com/office/officeart/2016/7/layout/RepeatingBendingProcessNew"/>
    <dgm:cxn modelId="{9D014AA0-A7F3-4A26-832C-4F8105813719}" srcId="{321F9543-7B33-46FE-B313-02D7D63AB95D}" destId="{C7862F06-1D08-481C-B81D-63E9394D9D02}" srcOrd="1" destOrd="0" parTransId="{9B7F2765-6A26-46AA-B10F-6850F3BC50E2}" sibTransId="{44D1EC4D-A047-4528-8DCD-C3DD4270A4F2}"/>
    <dgm:cxn modelId="{C73B12C4-5A6C-4B8E-9A17-FC8C3D6166D8}" type="presOf" srcId="{2FA7FE0E-9822-4491-838F-925883975105}" destId="{9FA6880A-6E77-4611-BEA6-F54EB89CEA3F}" srcOrd="1" destOrd="0" presId="urn:microsoft.com/office/officeart/2016/7/layout/RepeatingBendingProcessNew"/>
    <dgm:cxn modelId="{2EBEE7FB-848B-416F-9156-AEB1F5C36BA8}" type="presOf" srcId="{90C27559-C3EC-445A-828C-9A91C3405A91}" destId="{AF9717A0-F80A-414B-A304-813C9ED8129A}" srcOrd="1" destOrd="0" presId="urn:microsoft.com/office/officeart/2016/7/layout/RepeatingBendingProcessNew"/>
    <dgm:cxn modelId="{161937EF-781D-4FF9-8D88-5DD4783CAF3B}" type="presOf" srcId="{300D63AB-C142-4346-8214-8EA9EAC5D3B3}" destId="{B0D5E7F6-3E63-4CA9-8F81-A175721AC5C6}" srcOrd="1" destOrd="0" presId="urn:microsoft.com/office/officeart/2016/7/layout/RepeatingBendingProcessNew"/>
    <dgm:cxn modelId="{E111E203-EB46-4B8E-A495-B17908381D7B}" type="presOf" srcId="{1ED67352-9198-4058-A114-E824A72C5168}" destId="{1D98D046-2EE7-405F-B314-1E0CE55F0571}" srcOrd="0" destOrd="0" presId="urn:microsoft.com/office/officeart/2016/7/layout/RepeatingBendingProcessNew"/>
    <dgm:cxn modelId="{822D1AF1-9909-43B5-AC45-8FCD90D6EAC8}" srcId="{321F9543-7B33-46FE-B313-02D7D63AB95D}" destId="{0B1D81B7-E7F0-42D1-8DE4-5CE047C9AD0E}" srcOrd="5" destOrd="0" parTransId="{5369FC62-9E3D-4B70-A3F8-60A84D061C37}" sibTransId="{C2A3B42A-1BFE-4035-AC9C-6CE792585441}"/>
    <dgm:cxn modelId="{BB64ABD0-9DFC-464E-A472-AD4C9DAB7593}" srcId="{321F9543-7B33-46FE-B313-02D7D63AB95D}" destId="{1ED67352-9198-4058-A114-E824A72C5168}" srcOrd="2" destOrd="0" parTransId="{686D7846-F001-4B57-87A6-4D4F45902E93}" sibTransId="{2FA7FE0E-9822-4491-838F-925883975105}"/>
    <dgm:cxn modelId="{C25C274D-0A22-4E6C-BCEC-C4F9C320E57B}" type="presOf" srcId="{DABA9707-4868-46E4-91DA-9F149B9A1363}" destId="{6596061E-6B72-4D77-988E-BA29FE0FD534}" srcOrd="0" destOrd="0" presId="urn:microsoft.com/office/officeart/2016/7/layout/RepeatingBendingProcessNew"/>
    <dgm:cxn modelId="{9115E7E2-542B-4E0A-9BCE-C002A9BD75CA}" type="presOf" srcId="{75EC4A4C-7F2F-4036-B213-8FC6FC6716BC}" destId="{6435E603-A5D7-4C17-82DE-A24BAF18B079}" srcOrd="0" destOrd="0" presId="urn:microsoft.com/office/officeart/2016/7/layout/RepeatingBendingProcessNew"/>
    <dgm:cxn modelId="{E785F3C2-7D8A-43BE-B711-942958251B11}" srcId="{321F9543-7B33-46FE-B313-02D7D63AB95D}" destId="{75EC4A4C-7F2F-4036-B213-8FC6FC6716BC}" srcOrd="0" destOrd="0" parTransId="{3C2B2D8E-D90B-404E-8C30-77624F644D94}" sibTransId="{300D63AB-C142-4346-8214-8EA9EAC5D3B3}"/>
    <dgm:cxn modelId="{6B63CC79-3E50-44DD-A145-E1247596474E}" type="presOf" srcId="{2FA7FE0E-9822-4491-838F-925883975105}" destId="{1EDB0858-9241-424D-95BD-5CC82DFE0CEF}" srcOrd="0" destOrd="0" presId="urn:microsoft.com/office/officeart/2016/7/layout/RepeatingBendingProcessNew"/>
    <dgm:cxn modelId="{E3909949-2B71-4769-9FB2-C9A2D08B525D}" type="presOf" srcId="{44D1EC4D-A047-4528-8DCD-C3DD4270A4F2}" destId="{A07FBEB6-D901-4260-87AC-51BD031DD4D4}" srcOrd="1" destOrd="0" presId="urn:microsoft.com/office/officeart/2016/7/layout/RepeatingBendingProcessNew"/>
    <dgm:cxn modelId="{483018D0-D978-45FA-9C48-61E9D45B0205}" type="presOf" srcId="{C7862F06-1D08-481C-B81D-63E9394D9D02}" destId="{FBDEB3EF-6BFF-42E7-9D87-0E0D349622B6}" srcOrd="0" destOrd="0" presId="urn:microsoft.com/office/officeart/2016/7/layout/RepeatingBendingProcessNew"/>
    <dgm:cxn modelId="{BA7D539D-3978-424A-A196-D909ABB9D0A1}" type="presOf" srcId="{0B1D81B7-E7F0-42D1-8DE4-5CE047C9AD0E}" destId="{CD546E85-F7E2-467B-9405-E3F4BA8E427B}" srcOrd="0" destOrd="0" presId="urn:microsoft.com/office/officeart/2016/7/layout/RepeatingBendingProcessNew"/>
    <dgm:cxn modelId="{64BC7109-32FF-4073-949F-98EE3DE09CE0}" type="presOf" srcId="{11B2BB2F-8902-41A5-A55A-CB75532D5E70}" destId="{A96BAD84-78CB-4A49-B7D3-2EE4C06CEEE4}" srcOrd="0" destOrd="0" presId="urn:microsoft.com/office/officeart/2016/7/layout/RepeatingBendingProcessNew"/>
    <dgm:cxn modelId="{9A84ACE1-93B7-4F39-93CE-6619859F40CC}" srcId="{321F9543-7B33-46FE-B313-02D7D63AB95D}" destId="{11B2BB2F-8902-41A5-A55A-CB75532D5E70}" srcOrd="3" destOrd="0" parTransId="{35F58E07-D119-4EF9-8C0C-D8BF3CBA5BA9}" sibTransId="{90C27559-C3EC-445A-828C-9A91C3405A91}"/>
    <dgm:cxn modelId="{97AAD3AD-CC88-456E-AABA-F1835E75FDF3}" srcId="{321F9543-7B33-46FE-B313-02D7D63AB95D}" destId="{DABA9707-4868-46E4-91DA-9F149B9A1363}" srcOrd="4" destOrd="0" parTransId="{FF670FE6-D0BD-4A1F-9924-70BA8D0062C4}" sibTransId="{B7746956-1E19-4CE7-8398-7B0826D1276C}"/>
    <dgm:cxn modelId="{1FF7AB48-4E70-4D9D-9F58-0E222DE3C920}" type="presOf" srcId="{44D1EC4D-A047-4528-8DCD-C3DD4270A4F2}" destId="{14E759F1-2077-4CB3-A852-66EF5A431BC8}" srcOrd="0" destOrd="0" presId="urn:microsoft.com/office/officeart/2016/7/layout/RepeatingBendingProcessNew"/>
    <dgm:cxn modelId="{15D70606-3B39-4356-9A9F-0DAE9EF1C2EA}" type="presOf" srcId="{B7746956-1E19-4CE7-8398-7B0826D1276C}" destId="{F2F13AA8-EC6F-4230-9462-A0BA29813C4D}" srcOrd="1" destOrd="0" presId="urn:microsoft.com/office/officeart/2016/7/layout/RepeatingBendingProcessNew"/>
    <dgm:cxn modelId="{2BDE6454-D503-4E92-940C-3E7DE35670DB}" type="presOf" srcId="{90C27559-C3EC-445A-828C-9A91C3405A91}" destId="{8A62E4DC-6721-40AC-9CA0-783B6ED34458}" srcOrd="0" destOrd="0" presId="urn:microsoft.com/office/officeart/2016/7/layout/RepeatingBendingProcessNew"/>
    <dgm:cxn modelId="{A2B4A654-136F-4EDD-B4C3-3A91C5AAE3B6}" type="presParOf" srcId="{59E3387E-3F87-4E90-B30B-4577F46F8F92}" destId="{6435E603-A5D7-4C17-82DE-A24BAF18B079}" srcOrd="0" destOrd="0" presId="urn:microsoft.com/office/officeart/2016/7/layout/RepeatingBendingProcessNew"/>
    <dgm:cxn modelId="{35963418-4380-4332-8AA8-84F3C1AD55A2}" type="presParOf" srcId="{59E3387E-3F87-4E90-B30B-4577F46F8F92}" destId="{555F3A42-6B10-4F60-B9B8-8794298A6DCC}" srcOrd="1" destOrd="0" presId="urn:microsoft.com/office/officeart/2016/7/layout/RepeatingBendingProcessNew"/>
    <dgm:cxn modelId="{4FBB9A98-786E-4DF1-BC39-483E630E2B5F}" type="presParOf" srcId="{555F3A42-6B10-4F60-B9B8-8794298A6DCC}" destId="{B0D5E7F6-3E63-4CA9-8F81-A175721AC5C6}" srcOrd="0" destOrd="0" presId="urn:microsoft.com/office/officeart/2016/7/layout/RepeatingBendingProcessNew"/>
    <dgm:cxn modelId="{5964A84C-CCDF-418B-9D80-4D84B464C08B}" type="presParOf" srcId="{59E3387E-3F87-4E90-B30B-4577F46F8F92}" destId="{FBDEB3EF-6BFF-42E7-9D87-0E0D349622B6}" srcOrd="2" destOrd="0" presId="urn:microsoft.com/office/officeart/2016/7/layout/RepeatingBendingProcessNew"/>
    <dgm:cxn modelId="{D475E781-C56E-42AD-949C-0FB105AE4446}" type="presParOf" srcId="{59E3387E-3F87-4E90-B30B-4577F46F8F92}" destId="{14E759F1-2077-4CB3-A852-66EF5A431BC8}" srcOrd="3" destOrd="0" presId="urn:microsoft.com/office/officeart/2016/7/layout/RepeatingBendingProcessNew"/>
    <dgm:cxn modelId="{D3F4C7D2-8D13-41DE-A3EA-FF27634AA439}" type="presParOf" srcId="{14E759F1-2077-4CB3-A852-66EF5A431BC8}" destId="{A07FBEB6-D901-4260-87AC-51BD031DD4D4}" srcOrd="0" destOrd="0" presId="urn:microsoft.com/office/officeart/2016/7/layout/RepeatingBendingProcessNew"/>
    <dgm:cxn modelId="{386DA244-C944-4A5F-8C3D-17C0CA0D8998}" type="presParOf" srcId="{59E3387E-3F87-4E90-B30B-4577F46F8F92}" destId="{1D98D046-2EE7-405F-B314-1E0CE55F0571}" srcOrd="4" destOrd="0" presId="urn:microsoft.com/office/officeart/2016/7/layout/RepeatingBendingProcessNew"/>
    <dgm:cxn modelId="{1B7974F4-DA06-4A29-9BB6-A39F9877F258}" type="presParOf" srcId="{59E3387E-3F87-4E90-B30B-4577F46F8F92}" destId="{1EDB0858-9241-424D-95BD-5CC82DFE0CEF}" srcOrd="5" destOrd="0" presId="urn:microsoft.com/office/officeart/2016/7/layout/RepeatingBendingProcessNew"/>
    <dgm:cxn modelId="{AEBFD210-51BE-4938-BEEB-F5A0668070E5}" type="presParOf" srcId="{1EDB0858-9241-424D-95BD-5CC82DFE0CEF}" destId="{9FA6880A-6E77-4611-BEA6-F54EB89CEA3F}" srcOrd="0" destOrd="0" presId="urn:microsoft.com/office/officeart/2016/7/layout/RepeatingBendingProcessNew"/>
    <dgm:cxn modelId="{CB417D93-B980-4815-8937-7A49E7977EF2}" type="presParOf" srcId="{59E3387E-3F87-4E90-B30B-4577F46F8F92}" destId="{A96BAD84-78CB-4A49-B7D3-2EE4C06CEEE4}" srcOrd="6" destOrd="0" presId="urn:microsoft.com/office/officeart/2016/7/layout/RepeatingBendingProcessNew"/>
    <dgm:cxn modelId="{BCBBEBC1-779F-46E1-978F-DD32A7271F2B}" type="presParOf" srcId="{59E3387E-3F87-4E90-B30B-4577F46F8F92}" destId="{8A62E4DC-6721-40AC-9CA0-783B6ED34458}" srcOrd="7" destOrd="0" presId="urn:microsoft.com/office/officeart/2016/7/layout/RepeatingBendingProcessNew"/>
    <dgm:cxn modelId="{B0B241E4-6E47-4191-A5A8-2D557158AD40}" type="presParOf" srcId="{8A62E4DC-6721-40AC-9CA0-783B6ED34458}" destId="{AF9717A0-F80A-414B-A304-813C9ED8129A}" srcOrd="0" destOrd="0" presId="urn:microsoft.com/office/officeart/2016/7/layout/RepeatingBendingProcessNew"/>
    <dgm:cxn modelId="{1F175945-8692-425C-A732-101C6B7216A2}" type="presParOf" srcId="{59E3387E-3F87-4E90-B30B-4577F46F8F92}" destId="{6596061E-6B72-4D77-988E-BA29FE0FD534}" srcOrd="8" destOrd="0" presId="urn:microsoft.com/office/officeart/2016/7/layout/RepeatingBendingProcessNew"/>
    <dgm:cxn modelId="{FF34B266-D04D-469D-8F0D-E147286556AC}" type="presParOf" srcId="{59E3387E-3F87-4E90-B30B-4577F46F8F92}" destId="{E2E9AEC1-E1F2-4C21-A792-C33A48808716}" srcOrd="9" destOrd="0" presId="urn:microsoft.com/office/officeart/2016/7/layout/RepeatingBendingProcessNew"/>
    <dgm:cxn modelId="{2F0F395C-3EA1-4213-8AF2-D3FF4D194631}" type="presParOf" srcId="{E2E9AEC1-E1F2-4C21-A792-C33A48808716}" destId="{F2F13AA8-EC6F-4230-9462-A0BA29813C4D}" srcOrd="0" destOrd="0" presId="urn:microsoft.com/office/officeart/2016/7/layout/RepeatingBendingProcessNew"/>
    <dgm:cxn modelId="{DE6E116F-5FBD-4CAF-BC75-AA88F4B9424D}" type="presParOf" srcId="{59E3387E-3F87-4E90-B30B-4577F46F8F92}" destId="{CD546E85-F7E2-467B-9405-E3F4BA8E427B}"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3A42-6B10-4F60-B9B8-8794298A6DCC}">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57014" y="912848"/>
        <a:ext cx="34897" cy="6979"/>
      </dsp:txXfrm>
    </dsp:sp>
    <dsp:sp modelId="{6435E603-A5D7-4C17-82DE-A24BAF18B079}">
      <dsp:nvSpPr>
        <dsp:cNvPr id="0" name=""/>
        <dsp:cNvSpPr/>
      </dsp:nvSpPr>
      <dsp:spPr>
        <a:xfrm>
          <a:off x="8061" y="5979"/>
          <a:ext cx="3034531" cy="182071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Security is paramount!</a:t>
          </a:r>
          <a:endParaRPr lang="en-US" sz="2700" kern="1200" dirty="0"/>
        </a:p>
      </dsp:txBody>
      <dsp:txXfrm>
        <a:off x="8061" y="5979"/>
        <a:ext cx="3034531" cy="1820718"/>
      </dsp:txXfrm>
    </dsp:sp>
    <dsp:sp modelId="{14E759F1-2077-4CB3-A852-66EF5A431BC8}">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89488" y="912848"/>
        <a:ext cx="34897" cy="6979"/>
      </dsp:txXfrm>
    </dsp:sp>
    <dsp:sp modelId="{FBDEB3EF-6BFF-42E7-9D87-0E0D349622B6}">
      <dsp:nvSpPr>
        <dsp:cNvPr id="0" name=""/>
        <dsp:cNvSpPr/>
      </dsp:nvSpPr>
      <dsp:spPr>
        <a:xfrm>
          <a:off x="3740534" y="5979"/>
          <a:ext cx="3034531" cy="1820718"/>
        </a:xfrm>
        <a:prstGeom prst="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Introduce adaptive MEAL</a:t>
          </a:r>
          <a:endParaRPr lang="en-US" sz="2700" kern="1200" dirty="0"/>
        </a:p>
      </dsp:txBody>
      <dsp:txXfrm>
        <a:off x="3740534" y="5979"/>
        <a:ext cx="3034531" cy="1820718"/>
      </dsp:txXfrm>
    </dsp:sp>
    <dsp:sp modelId="{1EDB0858-9241-424D-95BD-5CC82DFE0CEF}">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70362" y="2155079"/>
        <a:ext cx="374875" cy="6979"/>
      </dsp:txXfrm>
    </dsp:sp>
    <dsp:sp modelId="{1D98D046-2EE7-405F-B314-1E0CE55F0571}">
      <dsp:nvSpPr>
        <dsp:cNvPr id="0" name=""/>
        <dsp:cNvSpPr/>
      </dsp:nvSpPr>
      <dsp:spPr>
        <a:xfrm>
          <a:off x="7473007" y="5979"/>
          <a:ext cx="3034531" cy="1820718"/>
        </a:xfrm>
        <a:prstGeom prst="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Use ICTs – conduct MEAL remotely (if needed)</a:t>
          </a:r>
          <a:endParaRPr lang="en-US" sz="2700" kern="1200" dirty="0"/>
        </a:p>
      </dsp:txBody>
      <dsp:txXfrm>
        <a:off x="7473007" y="5979"/>
        <a:ext cx="3034531" cy="1820718"/>
      </dsp:txXfrm>
    </dsp:sp>
    <dsp:sp modelId="{8A62E4DC-6721-40AC-9CA0-783B6ED34458}">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57014" y="3431509"/>
        <a:ext cx="34897" cy="6979"/>
      </dsp:txXfrm>
    </dsp:sp>
    <dsp:sp modelId="{A96BAD84-78CB-4A49-B7D3-2EE4C06CEEE4}">
      <dsp:nvSpPr>
        <dsp:cNvPr id="0" name=""/>
        <dsp:cNvSpPr/>
      </dsp:nvSpPr>
      <dsp:spPr>
        <a:xfrm>
          <a:off x="8061" y="2524640"/>
          <a:ext cx="3034531" cy="1820718"/>
        </a:xfrm>
        <a:prstGeom prst="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Seek feedback and engage local communities</a:t>
          </a:r>
          <a:endParaRPr lang="en-US" sz="2700" kern="1200" dirty="0"/>
        </a:p>
      </dsp:txBody>
      <dsp:txXfrm>
        <a:off x="8061" y="2524640"/>
        <a:ext cx="3034531" cy="1820718"/>
      </dsp:txXfrm>
    </dsp:sp>
    <dsp:sp modelId="{E2E9AEC1-E1F2-4C21-A792-C33A4880871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89488" y="3431509"/>
        <a:ext cx="34897" cy="6979"/>
      </dsp:txXfrm>
    </dsp:sp>
    <dsp:sp modelId="{6596061E-6B72-4D77-988E-BA29FE0FD534}">
      <dsp:nvSpPr>
        <dsp:cNvPr id="0" name=""/>
        <dsp:cNvSpPr/>
      </dsp:nvSpPr>
      <dsp:spPr>
        <a:xfrm>
          <a:off x="3740534" y="2524640"/>
          <a:ext cx="3034531" cy="1820718"/>
        </a:xfrm>
        <a:prstGeom prst="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Choose appropriate evaluation methods </a:t>
          </a:r>
          <a:endParaRPr lang="en-US" sz="2700" kern="1200" dirty="0"/>
        </a:p>
      </dsp:txBody>
      <dsp:txXfrm>
        <a:off x="3740534" y="2524640"/>
        <a:ext cx="3034531" cy="1820718"/>
      </dsp:txXfrm>
    </dsp:sp>
    <dsp:sp modelId="{CD546E85-F7E2-467B-9405-E3F4BA8E427B}">
      <dsp:nvSpPr>
        <dsp:cNvPr id="0" name=""/>
        <dsp:cNvSpPr/>
      </dsp:nvSpPr>
      <dsp:spPr>
        <a:xfrm>
          <a:off x="7473007" y="2524640"/>
          <a:ext cx="3034531" cy="1820718"/>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lvl="0" algn="ctr" defTabSz="1200150">
            <a:lnSpc>
              <a:spcPct val="90000"/>
            </a:lnSpc>
            <a:spcBef>
              <a:spcPct val="0"/>
            </a:spcBef>
            <a:spcAft>
              <a:spcPct val="35000"/>
            </a:spcAft>
          </a:pPr>
          <a:r>
            <a:rPr lang="en-GB" sz="2700" kern="1200" dirty="0"/>
            <a:t>Validate and disseminate the results</a:t>
          </a:r>
          <a:endParaRPr lang="en-US" sz="2700" kern="1200" dirty="0"/>
        </a:p>
      </dsp:txBody>
      <dsp:txXfrm>
        <a:off x="7473007" y="2524640"/>
        <a:ext cx="3034531" cy="182071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D0632F76-537C-4751-97D6-4087EF53034B}" type="datetimeFigureOut">
              <a:rPr lang="en-GB" smtClean="0"/>
              <a:t>30/10/2018</a:t>
            </a:fld>
            <a:endParaRPr lang="en-GB"/>
          </a:p>
        </p:txBody>
      </p:sp>
      <p:sp>
        <p:nvSpPr>
          <p:cNvPr id="4" name="Slide Image Placeholder 3"/>
          <p:cNvSpPr>
            <a:spLocks noGrp="1" noRot="1" noChangeAspect="1"/>
          </p:cNvSpPr>
          <p:nvPr>
            <p:ph type="sldImg" idx="2"/>
          </p:nvPr>
        </p:nvSpPr>
        <p:spPr>
          <a:xfrm>
            <a:off x="354013"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4"/>
            <a:ext cx="2887186" cy="498055"/>
          </a:xfrm>
          <a:prstGeom prst="rect">
            <a:avLst/>
          </a:prstGeom>
        </p:spPr>
        <p:txBody>
          <a:bodyPr vert="horz" lIns="91440" tIns="45720" rIns="91440" bIns="45720" rtlCol="0" anchor="b"/>
          <a:lstStyle>
            <a:lvl1pPr algn="r">
              <a:defRPr sz="1200"/>
            </a:lvl1pPr>
          </a:lstStyle>
          <a:p>
            <a:fld id="{82852FFD-2CE1-4B89-A980-9C477C53159B}" type="slidenum">
              <a:rPr lang="en-GB" smtClean="0"/>
              <a:t>‹#›</a:t>
            </a:fld>
            <a:endParaRPr lang="en-GB"/>
          </a:p>
        </p:txBody>
      </p:sp>
    </p:spTree>
    <p:extLst>
      <p:ext uri="{BB962C8B-B14F-4D97-AF65-F5344CB8AC3E}">
        <p14:creationId xmlns:p14="http://schemas.microsoft.com/office/powerpoint/2010/main" val="1029598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Today </a:t>
            </a:r>
            <a:r>
              <a:rPr lang="en-GB" dirty="0"/>
              <a:t>I will talk about evaluation in the context of FCVs with a focus on 6 key principles and examples from some of the worst fragile and conflict affected contexts. </a:t>
            </a:r>
          </a:p>
        </p:txBody>
      </p:sp>
      <p:sp>
        <p:nvSpPr>
          <p:cNvPr id="4" name="Slide Number Placeholder 3"/>
          <p:cNvSpPr>
            <a:spLocks noGrp="1"/>
          </p:cNvSpPr>
          <p:nvPr>
            <p:ph type="sldNum" sz="quarter" idx="10"/>
          </p:nvPr>
        </p:nvSpPr>
        <p:spPr/>
        <p:txBody>
          <a:bodyPr/>
          <a:lstStyle/>
          <a:p>
            <a:fld id="{82852FFD-2CE1-4B89-A980-9C477C53159B}" type="slidenum">
              <a:rPr lang="en-GB" smtClean="0"/>
              <a:t>1</a:t>
            </a:fld>
            <a:endParaRPr lang="en-GB"/>
          </a:p>
        </p:txBody>
      </p:sp>
    </p:spTree>
    <p:extLst>
      <p:ext uri="{BB962C8B-B14F-4D97-AF65-F5344CB8AC3E}">
        <p14:creationId xmlns:p14="http://schemas.microsoft.com/office/powerpoint/2010/main" val="2436402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monitoring and evaluation field of humanitarian aid has seen advancements from traditional ways to new methods, such as using drones for collecting data. However, we have not yet answered the key questions: who is really benefiting from the learning results and who is accountable?</a:t>
            </a:r>
          </a:p>
          <a:p>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Since the project was aimed at making people change-agents rather than just recipients of aid, the evaluation design purposely included a validation workshop to share the findings with communities, so they could learn from it and understand the importance of monitoring and evaluation to provide solid evidence of project results.</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At the end of the meeting, community members were aware of what worked and what didn’t in the project, as well as the best possible ways for future improvements. One participant said, </a:t>
            </a:r>
            <a:r>
              <a:rPr lang="en-GB" sz="1200" b="0" i="1" kern="1200" dirty="0">
                <a:solidFill>
                  <a:schemeClr val="tx1"/>
                </a:solidFill>
                <a:effectLst/>
                <a:latin typeface="+mn-lt"/>
                <a:ea typeface="+mn-ea"/>
                <a:cs typeface="+mn-cs"/>
              </a:rPr>
              <a:t>‘this validation workshop was special, since it was the first time after a survey that the evaluation team shared the results with us’.</a:t>
            </a:r>
            <a:endParaRPr lang="en-GB" sz="1200" b="0" i="0" kern="1200" dirty="0">
              <a:solidFill>
                <a:schemeClr val="tx1"/>
              </a:solidFill>
              <a:effectLst/>
              <a:latin typeface="+mn-lt"/>
              <a:ea typeface="+mn-ea"/>
              <a:cs typeface="+mn-cs"/>
            </a:endParaRPr>
          </a:p>
          <a:p>
            <a:endParaRPr lang="en-GB" dirty="0"/>
          </a:p>
          <a:p>
            <a:r>
              <a:rPr lang="en-GB" dirty="0"/>
              <a:t>1- budgeting</a:t>
            </a:r>
          </a:p>
          <a:p>
            <a:r>
              <a:rPr lang="en-GB" dirty="0"/>
              <a:t>2- Designing validation workshops </a:t>
            </a:r>
          </a:p>
          <a:p>
            <a:r>
              <a:rPr lang="en-GB" dirty="0"/>
              <a:t>3- Identification of a suitable venue </a:t>
            </a:r>
          </a:p>
          <a:p>
            <a:r>
              <a:rPr lang="en-GB" dirty="0"/>
              <a:t>4- Selection of relevant results to be presented </a:t>
            </a:r>
          </a:p>
          <a:p>
            <a:r>
              <a:rPr lang="en-GB" dirty="0"/>
              <a:t>5- Involve women, young people, elderly and the poorest </a:t>
            </a:r>
          </a:p>
          <a:p>
            <a:r>
              <a:rPr lang="en-GB" dirty="0"/>
              <a:t>6- Speak their language </a:t>
            </a:r>
          </a:p>
          <a:p>
            <a:r>
              <a:rPr lang="en-GB" dirty="0"/>
              <a:t>7- Use appropriate technology </a:t>
            </a:r>
          </a:p>
          <a:p>
            <a:r>
              <a:rPr lang="en-GB" dirty="0"/>
              <a:t>8- Explore impact causalities with beneficiaries – what worked and what didn’t </a:t>
            </a:r>
          </a:p>
        </p:txBody>
      </p:sp>
      <p:sp>
        <p:nvSpPr>
          <p:cNvPr id="4" name="Slide Number Placeholder 3"/>
          <p:cNvSpPr>
            <a:spLocks noGrp="1"/>
          </p:cNvSpPr>
          <p:nvPr>
            <p:ph type="sldNum" sz="quarter" idx="10"/>
          </p:nvPr>
        </p:nvSpPr>
        <p:spPr/>
        <p:txBody>
          <a:bodyPr/>
          <a:lstStyle/>
          <a:p>
            <a:fld id="{82852FFD-2CE1-4B89-A980-9C477C53159B}" type="slidenum">
              <a:rPr lang="en-GB" smtClean="0"/>
              <a:t>12</a:t>
            </a:fld>
            <a:endParaRPr lang="en-GB"/>
          </a:p>
        </p:txBody>
      </p:sp>
    </p:spTree>
    <p:extLst>
      <p:ext uri="{BB962C8B-B14F-4D97-AF65-F5344CB8AC3E}">
        <p14:creationId xmlns:p14="http://schemas.microsoft.com/office/powerpoint/2010/main" val="414722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Resistance: </a:t>
            </a:r>
          </a:p>
          <a:p>
            <a:r>
              <a:rPr lang="en-GB" dirty="0"/>
              <a:t>The landlords as well as neighbouring villages were teasing men beneficiaries that their women are out of their control – mobility </a:t>
            </a:r>
          </a:p>
        </p:txBody>
      </p:sp>
      <p:sp>
        <p:nvSpPr>
          <p:cNvPr id="4" name="Slide Number Placeholder 3"/>
          <p:cNvSpPr>
            <a:spLocks noGrp="1"/>
          </p:cNvSpPr>
          <p:nvPr>
            <p:ph type="sldNum" sz="quarter" idx="5"/>
          </p:nvPr>
        </p:nvSpPr>
        <p:spPr/>
        <p:txBody>
          <a:bodyPr/>
          <a:lstStyle/>
          <a:p>
            <a:fld id="{82852FFD-2CE1-4B89-A980-9C477C53159B}" type="slidenum">
              <a:rPr lang="en-GB" smtClean="0"/>
              <a:t>13</a:t>
            </a:fld>
            <a:endParaRPr lang="en-GB"/>
          </a:p>
        </p:txBody>
      </p:sp>
    </p:spTree>
    <p:extLst>
      <p:ext uri="{BB962C8B-B14F-4D97-AF65-F5344CB8AC3E}">
        <p14:creationId xmlns:p14="http://schemas.microsoft.com/office/powerpoint/2010/main" val="228880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852FFD-2CE1-4B89-A980-9C477C53159B}" type="slidenum">
              <a:rPr lang="en-GB" smtClean="0"/>
              <a:t>14</a:t>
            </a:fld>
            <a:endParaRPr lang="en-GB"/>
          </a:p>
        </p:txBody>
      </p:sp>
    </p:spTree>
    <p:extLst>
      <p:ext uri="{BB962C8B-B14F-4D97-AF65-F5344CB8AC3E}">
        <p14:creationId xmlns:p14="http://schemas.microsoft.com/office/powerpoint/2010/main" val="313031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82852FFD-2CE1-4B89-A980-9C477C53159B}" type="slidenum">
              <a:rPr lang="en-GB" smtClean="0"/>
              <a:t>15</a:t>
            </a:fld>
            <a:endParaRPr lang="en-GB"/>
          </a:p>
        </p:txBody>
      </p:sp>
    </p:spTree>
    <p:extLst>
      <p:ext uri="{BB962C8B-B14F-4D97-AF65-F5344CB8AC3E}">
        <p14:creationId xmlns:p14="http://schemas.microsoft.com/office/powerpoint/2010/main" val="2647611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 from MDGs shows us that only 16% of the FCVs met the MDGs targets or made progress on them. </a:t>
            </a:r>
          </a:p>
          <a:p>
            <a:endParaRPr lang="en-GB" dirty="0"/>
          </a:p>
          <a:p>
            <a:r>
              <a:rPr lang="en-GB" dirty="0"/>
              <a:t>Reports have shown that: </a:t>
            </a: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countries that are fragile have shown lowest performance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data / </a:t>
            </a:r>
            <a:r>
              <a:rPr lang="en-GB" sz="1200" b="1" kern="1200" dirty="0" err="1">
                <a:solidFill>
                  <a:schemeClr val="tx1"/>
                </a:solidFill>
                <a:effectLst/>
                <a:latin typeface="+mn-lt"/>
                <a:ea typeface="+mn-ea"/>
                <a:cs typeface="+mn-cs"/>
              </a:rPr>
              <a:t>m&amp;E</a:t>
            </a:r>
            <a:r>
              <a:rPr lang="en-GB" sz="1200" b="1" kern="1200" dirty="0">
                <a:solidFill>
                  <a:schemeClr val="tx1"/>
                </a:solidFill>
                <a:effectLst/>
                <a:latin typeface="+mn-lt"/>
                <a:ea typeface="+mn-ea"/>
                <a:cs typeface="+mn-cs"/>
              </a:rPr>
              <a:t> were not performing in such contexts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82852FFD-2CE1-4B89-A980-9C477C53159B}" type="slidenum">
              <a:rPr lang="en-GB" smtClean="0"/>
              <a:t>2</a:t>
            </a:fld>
            <a:endParaRPr lang="en-GB"/>
          </a:p>
        </p:txBody>
      </p:sp>
    </p:spTree>
    <p:extLst>
      <p:ext uri="{BB962C8B-B14F-4D97-AF65-F5344CB8AC3E}">
        <p14:creationId xmlns:p14="http://schemas.microsoft.com/office/powerpoint/2010/main" val="303796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 us see what fragility is defined by different agencies: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definitions in the sector at the moment are very broad. They don’t fit into a measurement framework easily especially if we are working in fluid, complex and volatile situations where most of the time there is no access to data, respondents and the project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Just understanding fragility is not enough – we need to look at contexts – relevance, comprehensiveness and dynamic nature of the context analysis.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2852FFD-2CE1-4B89-A980-9C477C53159B}" type="slidenum">
              <a:rPr lang="en-GB" smtClean="0"/>
              <a:t>3</a:t>
            </a:fld>
            <a:endParaRPr lang="en-GB"/>
          </a:p>
        </p:txBody>
      </p:sp>
    </p:spTree>
    <p:extLst>
      <p:ext uri="{BB962C8B-B14F-4D97-AF65-F5344CB8AC3E}">
        <p14:creationId xmlns:p14="http://schemas.microsoft.com/office/powerpoint/2010/main" val="1864905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One key principle to remember working in an insecure environment is that </a:t>
            </a:r>
            <a:r>
              <a:rPr lang="en-GB" sz="1100" b="1" dirty="0">
                <a:highlight>
                  <a:srgbClr val="FFFF00"/>
                </a:highlight>
              </a:rPr>
              <a:t>security of staff members, partners and beneficiaries supersedes any kind of accountability measures. </a:t>
            </a:r>
          </a:p>
          <a:p>
            <a:endParaRPr lang="en-GB" sz="1100" dirty="0"/>
          </a:p>
          <a:p>
            <a:pPr marL="171450" indent="-171450">
              <a:buFontTx/>
              <a:buChar char="-"/>
            </a:pPr>
            <a:r>
              <a:rPr lang="en-GB" sz="1100" dirty="0"/>
              <a:t>Rely on the local contextual knowledge of local partners, staff members and communities. </a:t>
            </a:r>
          </a:p>
          <a:p>
            <a:pPr marL="171450" indent="-171450">
              <a:buFontTx/>
              <a:buChar char="-"/>
            </a:pPr>
            <a:r>
              <a:rPr lang="en-GB" sz="1100" dirty="0"/>
              <a:t>Only collect information that is necessary. M&amp;E Plans and systems should be built on gender and conflict analysis with an understanding that </a:t>
            </a:r>
            <a:r>
              <a:rPr lang="en-GB" sz="1100" b="1" dirty="0"/>
              <a:t>“No one is neutral”. </a:t>
            </a:r>
          </a:p>
          <a:p>
            <a:pPr marL="171450" indent="-171450">
              <a:buFontTx/>
              <a:buChar char="-"/>
            </a:pPr>
            <a:r>
              <a:rPr lang="en-GB" sz="1100" dirty="0"/>
              <a:t>As you </a:t>
            </a:r>
            <a:r>
              <a:rPr lang="en-GB" sz="1100" dirty="0">
                <a:solidFill>
                  <a:srgbClr val="262626"/>
                </a:solidFill>
              </a:rPr>
              <a:t>implement keep an eye on the unintended (negative) effects and especially how your intervention is interacting with the context and vice versa. </a:t>
            </a:r>
          </a:p>
          <a:p>
            <a:endParaRPr lang="en-GB" sz="1100" dirty="0"/>
          </a:p>
          <a:p>
            <a:endParaRPr lang="en-GB" sz="1100" dirty="0"/>
          </a:p>
          <a:p>
            <a:endParaRPr lang="en-GB" sz="1100" dirty="0"/>
          </a:p>
          <a:p>
            <a:endParaRPr lang="en-GB" sz="1100" dirty="0"/>
          </a:p>
          <a:p>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In Pakistan we partnered with the CWSA that has XXX years of experience working in the country. As we were working on some highly sensitive topics such as gender equality, at the inception of the project and throughout its implementation we looked at the sources of tension and cohesion in the communities, drivers of conflict and triggers for violence. We worked with our partners and communities to be more gender aware and understand the needs of women, men, children and elderly and how they are affected by or affecting the context. </a:t>
            </a:r>
          </a:p>
          <a:p>
            <a:endParaRPr lang="en-GB" dirty="0"/>
          </a:p>
          <a:p>
            <a:endParaRPr lang="en-GB" dirty="0"/>
          </a:p>
        </p:txBody>
      </p:sp>
      <p:sp>
        <p:nvSpPr>
          <p:cNvPr id="4" name="Slide Number Placeholder 3"/>
          <p:cNvSpPr>
            <a:spLocks noGrp="1"/>
          </p:cNvSpPr>
          <p:nvPr>
            <p:ph type="sldNum" sz="quarter" idx="10"/>
          </p:nvPr>
        </p:nvSpPr>
        <p:spPr/>
        <p:txBody>
          <a:bodyPr/>
          <a:lstStyle/>
          <a:p>
            <a:fld id="{82852FFD-2CE1-4B89-A980-9C477C53159B}" type="slidenum">
              <a:rPr lang="en-GB" smtClean="0"/>
              <a:t>5</a:t>
            </a:fld>
            <a:endParaRPr lang="en-GB"/>
          </a:p>
        </p:txBody>
      </p:sp>
    </p:spTree>
    <p:extLst>
      <p:ext uri="{BB962C8B-B14F-4D97-AF65-F5344CB8AC3E}">
        <p14:creationId xmlns:p14="http://schemas.microsoft.com/office/powerpoint/2010/main" val="377636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852FFD-2CE1-4B89-A980-9C477C53159B}" type="slidenum">
              <a:rPr lang="en-GB" smtClean="0"/>
              <a:t>6</a:t>
            </a:fld>
            <a:endParaRPr lang="en-GB"/>
          </a:p>
        </p:txBody>
      </p:sp>
    </p:spTree>
    <p:extLst>
      <p:ext uri="{BB962C8B-B14F-4D97-AF65-F5344CB8AC3E}">
        <p14:creationId xmlns:p14="http://schemas.microsoft.com/office/powerpoint/2010/main" val="369772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Traditional MEAL approaches in such settings could be unrealistic as institutions may struggle to have full access to the targeted beneficiaries. In this programme it was hard for us to establish contact with local women and get their views especially on gender related issues. </a:t>
            </a:r>
            <a:endParaRPr lang="en-GB" b="0" dirty="0"/>
          </a:p>
        </p:txBody>
      </p:sp>
      <p:sp>
        <p:nvSpPr>
          <p:cNvPr id="4" name="Slide Number Placeholder 3"/>
          <p:cNvSpPr>
            <a:spLocks noGrp="1"/>
          </p:cNvSpPr>
          <p:nvPr>
            <p:ph type="sldNum" sz="quarter" idx="10"/>
          </p:nvPr>
        </p:nvSpPr>
        <p:spPr/>
        <p:txBody>
          <a:bodyPr/>
          <a:lstStyle/>
          <a:p>
            <a:fld id="{82852FFD-2CE1-4B89-A980-9C477C53159B}" type="slidenum">
              <a:rPr lang="en-GB" smtClean="0"/>
              <a:t>7</a:t>
            </a:fld>
            <a:endParaRPr lang="en-GB"/>
          </a:p>
        </p:txBody>
      </p:sp>
    </p:spTree>
    <p:extLst>
      <p:ext uri="{BB962C8B-B14F-4D97-AF65-F5344CB8AC3E}">
        <p14:creationId xmlns:p14="http://schemas.microsoft.com/office/powerpoint/2010/main" val="136387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Though ICTs bring huge potential, they also carry a number of new risks: </a:t>
            </a:r>
          </a:p>
          <a:p>
            <a:pPr marL="171450" lvl="0" indent="-171450">
              <a:buFontTx/>
              <a:buChar char="-"/>
            </a:pPr>
            <a:r>
              <a:rPr lang="en-GB" sz="1200" kern="1200" dirty="0">
                <a:solidFill>
                  <a:schemeClr val="tx1"/>
                </a:solidFill>
                <a:effectLst/>
                <a:latin typeface="+mn-lt"/>
                <a:ea typeface="+mn-ea"/>
                <a:cs typeface="+mn-cs"/>
              </a:rPr>
              <a:t>Conduct a risk assessment and think about unintended consequences. Are we creating risk for anyone? Is the potential benefit worth it? </a:t>
            </a:r>
          </a:p>
          <a:p>
            <a:pPr marL="171450" lvl="0" indent="-171450">
              <a:buFontTx/>
              <a:buChar char="-"/>
            </a:pPr>
            <a:r>
              <a:rPr lang="en-GB" sz="1200" kern="1200" dirty="0">
                <a:solidFill>
                  <a:schemeClr val="tx1"/>
                </a:solidFill>
                <a:effectLst/>
                <a:latin typeface="+mn-lt"/>
                <a:ea typeface="+mn-ea"/>
                <a:cs typeface="+mn-cs"/>
              </a:rPr>
              <a:t>Include community and data subjects in the process so people know why data is being gathered using technology. </a:t>
            </a:r>
          </a:p>
          <a:p>
            <a:pPr marL="171450" lvl="0" indent="-171450">
              <a:buFontTx/>
              <a:buChar char="-"/>
            </a:pPr>
            <a:r>
              <a:rPr lang="en-GB" sz="1200" kern="1200" dirty="0">
                <a:solidFill>
                  <a:schemeClr val="tx1"/>
                </a:solidFill>
                <a:effectLst/>
                <a:latin typeface="+mn-lt"/>
                <a:ea typeface="+mn-ea"/>
                <a:cs typeface="+mn-cs"/>
              </a:rPr>
              <a:t>Train the enumerators in conflict and gender sensitivity and make sure they understand the purpose of the data collection.</a:t>
            </a:r>
          </a:p>
          <a:p>
            <a:pPr marL="171450" lvl="0" indent="-171450">
              <a:buFontTx/>
              <a:buChar char="-"/>
            </a:pPr>
            <a:r>
              <a:rPr lang="en-GB" sz="1200" kern="1200" dirty="0">
                <a:solidFill>
                  <a:schemeClr val="tx1"/>
                </a:solidFill>
                <a:effectLst/>
                <a:latin typeface="+mn-lt"/>
                <a:ea typeface="+mn-ea"/>
                <a:cs typeface="+mn-cs"/>
              </a:rPr>
              <a:t>Get feedback from enumerators and partners after the data collection and involve them in the analysis of the data. </a:t>
            </a:r>
          </a:p>
          <a:p>
            <a:pPr marL="171450" lvl="0" indent="-171450">
              <a:buFontTx/>
              <a:buChar char="-"/>
            </a:pPr>
            <a:endParaRPr lang="en-GB" sz="1200" kern="1200" dirty="0">
              <a:solidFill>
                <a:schemeClr val="tx1"/>
              </a:solidFill>
              <a:effectLst/>
              <a:latin typeface="+mn-lt"/>
              <a:ea typeface="+mn-ea"/>
              <a:cs typeface="+mn-cs"/>
            </a:endParaRPr>
          </a:p>
          <a:p>
            <a:r>
              <a:rPr lang="en-US" sz="1200" dirty="0">
                <a:solidFill>
                  <a:srgbClr val="FFFFFF"/>
                </a:solidFill>
              </a:rPr>
              <a:t>Invest time in creating a trusting environment before &amp; during data collection to avoid problems or biased answers. </a:t>
            </a:r>
          </a:p>
          <a:p>
            <a:pPr marL="171450" lvl="0" indent="-171450">
              <a:buFontTx/>
              <a:buChar char="-"/>
            </a:pPr>
            <a:endParaRPr lang="en-US" sz="1200" kern="1200" dirty="0">
              <a:solidFill>
                <a:srgbClr val="FFFFFF"/>
              </a:solidFill>
              <a:effectLst/>
              <a:latin typeface="+mn-lt"/>
              <a:ea typeface="+mn-ea"/>
              <a:cs typeface="+mn-cs"/>
            </a:endParaRPr>
          </a:p>
          <a:p>
            <a:r>
              <a:rPr lang="en-GB" sz="1200" b="1" kern="1200" dirty="0">
                <a:solidFill>
                  <a:schemeClr val="tx1"/>
                </a:solidFill>
                <a:effectLst/>
                <a:latin typeface="+mn-lt"/>
                <a:ea typeface="+mn-ea"/>
                <a:cs typeface="+mn-cs"/>
              </a:rPr>
              <a:t>We did not use GPS in any of the work we did</a:t>
            </a:r>
            <a:r>
              <a:rPr lang="en-GB" sz="1200" kern="1200" dirty="0">
                <a:solidFill>
                  <a:schemeClr val="tx1"/>
                </a:solidFill>
                <a:effectLst/>
                <a:latin typeface="+mn-lt"/>
                <a:ea typeface="+mn-ea"/>
                <a:cs typeface="+mn-cs"/>
              </a:rPr>
              <a:t>. You need to inform the agencies ISI and MI and take permission from the district government.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our context, we managed to use Frontline SMS as a feedback tool but we could not use </a:t>
            </a:r>
            <a:r>
              <a:rPr lang="en-GB" sz="1200" kern="1200" dirty="0" err="1">
                <a:solidFill>
                  <a:schemeClr val="tx1"/>
                </a:solidFill>
                <a:effectLst/>
                <a:latin typeface="+mn-lt"/>
                <a:ea typeface="+mn-ea"/>
                <a:cs typeface="+mn-cs"/>
              </a:rPr>
              <a:t>Sprockler</a:t>
            </a:r>
            <a:r>
              <a:rPr lang="en-GB" sz="1200" kern="1200" dirty="0">
                <a:solidFill>
                  <a:schemeClr val="tx1"/>
                </a:solidFill>
                <a:effectLst/>
                <a:latin typeface="+mn-lt"/>
                <a:ea typeface="+mn-ea"/>
                <a:cs typeface="+mn-cs"/>
              </a:rPr>
              <a:t> for all our data collection. The rural women did not feel comfortable interacting with a phone/tablet. The enumerators had the questionnaires printed already and were prepared for this scenario.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171450" lvl="0" indent="-171450">
              <a:buFontTx/>
              <a:buChar cha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852FFD-2CE1-4B89-A980-9C477C53159B}" type="slidenum">
              <a:rPr lang="en-GB" smtClean="0"/>
              <a:t>8</a:t>
            </a:fld>
            <a:endParaRPr lang="en-GB"/>
          </a:p>
        </p:txBody>
      </p:sp>
    </p:spTree>
    <p:extLst>
      <p:ext uri="{BB962C8B-B14F-4D97-AF65-F5344CB8AC3E}">
        <p14:creationId xmlns:p14="http://schemas.microsoft.com/office/powerpoint/2010/main" val="2524870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Considering the complexities of the context and to overcome its unpredictability, YCI established a holistic feedback mechanism in the communities it worked it with the help of the local people. This means we asked the rural communities how would they like to provide feedback to us. This consisted of traditional feedback mechanisms such as complaint box?, Letters, Telephone calls, In-person as well as an online mobile phone based system called </a:t>
            </a:r>
            <a:r>
              <a:rPr lang="en-GB" b="1" dirty="0"/>
              <a:t>Frontline SMS</a:t>
            </a:r>
            <a:r>
              <a:rPr lang="en-GB" dirty="0"/>
              <a:t>. </a:t>
            </a:r>
            <a:r>
              <a:rPr lang="en-GB" b="1" dirty="0">
                <a:solidFill>
                  <a:srgbClr val="FF0000"/>
                </a:solidFill>
              </a:rPr>
              <a:t>[Example of a Feedback received and </a:t>
            </a:r>
            <a:r>
              <a:rPr lang="en-GB" b="1" dirty="0">
                <a:solidFill>
                  <a:srgbClr val="FF0000"/>
                </a:solidFill>
                <a:highlight>
                  <a:srgbClr val="FFFF00"/>
                </a:highlight>
              </a:rPr>
              <a:t>action taken?]</a:t>
            </a:r>
          </a:p>
          <a:p>
            <a:endParaRPr lang="en-GB" dirty="0"/>
          </a:p>
          <a:p>
            <a:r>
              <a:rPr lang="en-GB" dirty="0"/>
              <a:t>The project also established community based Project Steering Committees for monitoring and providing real time feedback and solutions. </a:t>
            </a:r>
          </a:p>
          <a:p>
            <a:endParaRPr lang="en-GB" dirty="0"/>
          </a:p>
          <a:p>
            <a:r>
              <a:rPr lang="en-GB" dirty="0"/>
              <a:t>Codes which decoded in emails and on the mobile phones of selected people. Auto reply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Steering committees had three codes on Frontline SMS to visit the centre, check attendance</a:t>
            </a:r>
          </a:p>
          <a:p>
            <a:endParaRPr lang="en-GB" dirty="0"/>
          </a:p>
          <a:p>
            <a:r>
              <a:rPr lang="en-GB" b="1" dirty="0"/>
              <a:t>EXAMPLE:</a:t>
            </a:r>
            <a:r>
              <a:rPr lang="en-GB" dirty="0"/>
              <a:t> For one month, two of our centres would open late. The reason was the mobility/road, we tackled this issue through sorting out the issue with the logistics. </a:t>
            </a:r>
          </a:p>
          <a:p>
            <a:endParaRPr lang="en-GB" dirty="0"/>
          </a:p>
          <a:p>
            <a:r>
              <a:rPr lang="en-GB" b="1" dirty="0"/>
              <a:t>3 types of participants</a:t>
            </a:r>
          </a:p>
          <a:p>
            <a:r>
              <a:rPr lang="en-GB" dirty="0"/>
              <a:t>Steering Groups: Example</a:t>
            </a:r>
          </a:p>
          <a:p>
            <a:r>
              <a:rPr lang="en-GB" dirty="0"/>
              <a:t>Gender activists: </a:t>
            </a:r>
          </a:p>
          <a:p>
            <a:r>
              <a:rPr lang="en-GB" dirty="0"/>
              <a:t>SMAs: Market Visits were then monitored through </a:t>
            </a:r>
            <a:r>
              <a:rPr lang="en-GB" dirty="0" err="1"/>
              <a:t>sms</a:t>
            </a:r>
            <a:r>
              <a:rPr lang="en-GB" dirty="0"/>
              <a:t>. </a:t>
            </a:r>
            <a:r>
              <a:rPr lang="en-GB" dirty="0" err="1"/>
              <a:t>Initiatlly</a:t>
            </a:r>
            <a:r>
              <a:rPr lang="en-GB" dirty="0"/>
              <a:t> there was a problem because they didn’t know how to use phones and in the beginning they didn’t have permission to use mobile phones. We monitored their visits to local market/exhibitions. </a:t>
            </a:r>
          </a:p>
          <a:p>
            <a:endParaRPr lang="en-GB" dirty="0"/>
          </a:p>
        </p:txBody>
      </p:sp>
      <p:sp>
        <p:nvSpPr>
          <p:cNvPr id="4" name="Slide Number Placeholder 3"/>
          <p:cNvSpPr>
            <a:spLocks noGrp="1"/>
          </p:cNvSpPr>
          <p:nvPr>
            <p:ph type="sldNum" sz="quarter" idx="10"/>
          </p:nvPr>
        </p:nvSpPr>
        <p:spPr/>
        <p:txBody>
          <a:bodyPr/>
          <a:lstStyle/>
          <a:p>
            <a:fld id="{82852FFD-2CE1-4B89-A980-9C477C53159B}" type="slidenum">
              <a:rPr lang="en-GB" smtClean="0"/>
              <a:t>9</a:t>
            </a:fld>
            <a:endParaRPr lang="en-GB"/>
          </a:p>
        </p:txBody>
      </p:sp>
    </p:spTree>
    <p:extLst>
      <p:ext uri="{BB962C8B-B14F-4D97-AF65-F5344CB8AC3E}">
        <p14:creationId xmlns:p14="http://schemas.microsoft.com/office/powerpoint/2010/main" val="3647983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MEAL in insecure and complex contexts could be political and will require both </a:t>
            </a:r>
            <a:r>
              <a:rPr lang="en-GB" sz="1200" b="1" kern="1200" dirty="0">
                <a:solidFill>
                  <a:schemeClr val="tx1"/>
                </a:solidFill>
                <a:effectLst/>
                <a:latin typeface="+mn-lt"/>
                <a:ea typeface="+mn-ea"/>
                <a:cs typeface="+mn-cs"/>
              </a:rPr>
              <a:t>qualitative and quantitative tools</a:t>
            </a:r>
            <a:r>
              <a:rPr lang="en-GB" sz="1200" kern="1200" dirty="0">
                <a:solidFill>
                  <a:schemeClr val="tx1"/>
                </a:solidFill>
                <a:effectLst/>
                <a:latin typeface="+mn-lt"/>
                <a:ea typeface="+mn-ea"/>
                <a:cs typeface="+mn-cs"/>
              </a:rPr>
              <a:t> for collecting data that are capable of providing information on (un) intended effects and rigorous political analysis. </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Resources vs ethical approach – </a:t>
            </a:r>
            <a:r>
              <a:rPr lang="en-GB" sz="1200" kern="1200" dirty="0" err="1">
                <a:solidFill>
                  <a:schemeClr val="tx1"/>
                </a:solidFill>
                <a:effectLst/>
                <a:latin typeface="+mn-lt"/>
                <a:ea typeface="+mn-ea"/>
                <a:cs typeface="+mn-cs"/>
              </a:rPr>
              <a:t>rcts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the three in this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algn="just">
              <a:lnSpc>
                <a:spcPct val="115000"/>
              </a:lnSpc>
              <a:spcAft>
                <a:spcPts val="0"/>
              </a:spcAft>
            </a:pPr>
            <a:r>
              <a:rPr lang="en-GB" b="1" dirty="0">
                <a:effectLst/>
                <a:latin typeface="Arial" panose="020B0604020202020204" pitchFamily="34" charset="0"/>
                <a:ea typeface="Times New Roman" panose="02020603050405020304" pitchFamily="18" charset="0"/>
                <a:cs typeface="Arial" panose="020B0604020202020204" pitchFamily="34" charset="0"/>
              </a:rPr>
              <a:t>WARNING!</a:t>
            </a:r>
            <a:endParaRPr lang="en-GB" dirty="0">
              <a:effectLst/>
              <a:latin typeface="Arial" panose="020B0604020202020204" pitchFamily="34" charset="0"/>
              <a:ea typeface="Times New Roman" panose="02020603050405020304" pitchFamily="18" charset="0"/>
              <a:cs typeface="Times New Roman" panose="02020603050405020304" pitchFamily="18" charset="0"/>
            </a:endParaRPr>
          </a:p>
          <a:p>
            <a:pPr marL="90170" indent="-90170" algn="just">
              <a:lnSpc>
                <a:spcPct val="115000"/>
              </a:lnSpc>
              <a:spcBef>
                <a:spcPts val="400"/>
              </a:spcBef>
              <a:spcAft>
                <a:spcPts val="0"/>
              </a:spcAft>
            </a:pPr>
            <a:r>
              <a:rPr lang="en-GB" dirty="0">
                <a:effectLst/>
                <a:latin typeface="Arial" panose="020B0604020202020204" pitchFamily="34" charset="0"/>
                <a:ea typeface="Calibri" panose="020F0502020204030204" pitchFamily="34" charset="0"/>
                <a:cs typeface="Times New Roman" panose="02020603050405020304" pitchFamily="18" charset="0"/>
              </a:rPr>
              <a:t>Ask yourself, </a:t>
            </a:r>
            <a:r>
              <a:rPr lang="en-GB" b="1" dirty="0">
                <a:effectLst/>
                <a:latin typeface="Arial" panose="020B0604020202020204" pitchFamily="34" charset="0"/>
                <a:ea typeface="Calibri" panose="020F0502020204030204" pitchFamily="34" charset="0"/>
                <a:cs typeface="Times New Roman" panose="02020603050405020304" pitchFamily="18" charset="0"/>
              </a:rPr>
              <a:t>if this is really possible and ethical</a:t>
            </a:r>
            <a:r>
              <a:rPr lang="en-GB" dirty="0">
                <a:effectLst/>
                <a:latin typeface="Arial" panose="020B0604020202020204" pitchFamily="34" charset="0"/>
                <a:ea typeface="Calibri" panose="020F0502020204030204" pitchFamily="34" charset="0"/>
                <a:cs typeface="Times New Roman" panose="02020603050405020304" pitchFamily="18" charset="0"/>
              </a:rPr>
              <a:t> in situations of fragility?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90170" indent="-90170" algn="just">
              <a:lnSpc>
                <a:spcPct val="115000"/>
              </a:lnSpc>
              <a:spcAft>
                <a:spcPts val="0"/>
              </a:spcAft>
            </a:pPr>
            <a:r>
              <a:rPr lang="en-GB" dirty="0">
                <a:effectLst/>
                <a:latin typeface="Arial" panose="020B0604020202020204" pitchFamily="34" charset="0"/>
                <a:ea typeface="Calibri" panose="020F0502020204030204" pitchFamily="34" charset="0"/>
                <a:cs typeface="Times New Roman" panose="02020603050405020304" pitchFamily="18" charset="0"/>
              </a:rPr>
              <a:t>Aim to </a:t>
            </a:r>
            <a:r>
              <a:rPr lang="en-GB" b="1" dirty="0">
                <a:effectLst/>
                <a:latin typeface="Arial" panose="020B0604020202020204" pitchFamily="34" charset="0"/>
                <a:ea typeface="Calibri" panose="020F0502020204030204" pitchFamily="34" charset="0"/>
                <a:cs typeface="Times New Roman" panose="02020603050405020304" pitchFamily="18" charset="0"/>
              </a:rPr>
              <a:t>implement the best and tested programme</a:t>
            </a:r>
            <a:r>
              <a:rPr lang="en-GB" dirty="0">
                <a:effectLst/>
                <a:latin typeface="Arial" panose="020B0604020202020204" pitchFamily="34" charset="0"/>
                <a:ea typeface="Calibri" panose="020F0502020204030204" pitchFamily="34" charset="0"/>
                <a:cs typeface="Times New Roman" panose="02020603050405020304" pitchFamily="18" charset="0"/>
              </a:rPr>
              <a:t> approaches for the community rather than experimenting.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2852FFD-2CE1-4B89-A980-9C477C53159B}" type="slidenum">
              <a:rPr lang="en-GB" smtClean="0"/>
              <a:t>10</a:t>
            </a:fld>
            <a:endParaRPr lang="en-GB"/>
          </a:p>
        </p:txBody>
      </p:sp>
    </p:spTree>
    <p:extLst>
      <p:ext uri="{BB962C8B-B14F-4D97-AF65-F5344CB8AC3E}">
        <p14:creationId xmlns:p14="http://schemas.microsoft.com/office/powerpoint/2010/main" val="2396698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9DDC-5761-4914-AB1F-5B534DA238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98E31C-CDBC-4793-B019-C0BDEEA32C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61A1A5-2801-4059-9950-B4CA063FDEEB}"/>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558425CF-F0FA-4222-AE6D-8B62A1C34C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F75F6-7A1A-48FA-87E6-F48DF58CC65D}"/>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60226675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560A-D607-4294-818A-545D830F89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1399E4-B698-4371-AF27-118B53A88D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D28475-B48E-49CF-9F92-64220B5DBAB1}"/>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878A18E7-E629-4EF4-B68E-F58BA8C13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CDE046-645F-4EB5-921A-391606A1CEAE}"/>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28133031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0B584-7311-4E76-A62B-8C843C1591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E5CC25-3B38-42F1-9B26-CD0088A249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AA4D8F-83BE-47B1-8F81-3AC428233CC9}"/>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E3783FFF-E0D7-4A83-B280-428993AA7C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02452B-129F-4D9E-A87D-DCA2C2D47CAF}"/>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7667255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text plinth">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1" y="-76200"/>
            <a:ext cx="9753600" cy="1117987"/>
          </a:xfrm>
        </p:spPr>
        <p:txBody>
          <a:bodyPr/>
          <a:lstStyle>
            <a:lvl1pPr algn="l">
              <a:defRPr/>
            </a:lvl1pPr>
          </a:lstStyle>
          <a:p>
            <a:r>
              <a:rPr lang="en-US"/>
              <a:t>Click to edit Master title style</a:t>
            </a:r>
            <a:endParaRPr lang="en-US" dirty="0"/>
          </a:p>
        </p:txBody>
      </p:sp>
      <p:sp>
        <p:nvSpPr>
          <p:cNvPr id="3" name="Date Placeholder 2"/>
          <p:cNvSpPr>
            <a:spLocks noGrp="1"/>
          </p:cNvSpPr>
          <p:nvPr>
            <p:ph type="dt" sz="half" idx="10"/>
          </p:nvPr>
        </p:nvSpPr>
        <p:spPr>
          <a:xfrm>
            <a:off x="8737600" y="6324601"/>
            <a:ext cx="2844800" cy="365125"/>
          </a:xfrm>
        </p:spPr>
        <p:txBody>
          <a:bodyPr/>
          <a:lstStyle/>
          <a:p>
            <a:fld id="{441D0FD2-4714-418C-8A9C-FF9E436F8B77}" type="datetime3">
              <a:rPr lang="en-US" smtClean="0"/>
              <a:pPr/>
              <a:t>30 October 2018</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E657D8A2-2FBD-4345-91A6-A0F50BA7A5D6}" type="slidenum">
              <a:rPr lang="en-US" smtClean="0"/>
              <a:pPr/>
              <a:t>‹#›</a:t>
            </a:fld>
            <a:endParaRPr lang="en-US" dirty="0"/>
          </a:p>
        </p:txBody>
      </p:sp>
      <p:sp>
        <p:nvSpPr>
          <p:cNvPr id="9" name="Text Placeholder 8"/>
          <p:cNvSpPr>
            <a:spLocks noGrp="1"/>
          </p:cNvSpPr>
          <p:nvPr>
            <p:ph type="body" sz="quarter" idx="13"/>
          </p:nvPr>
        </p:nvSpPr>
        <p:spPr>
          <a:xfrm>
            <a:off x="1219200" y="1600200"/>
            <a:ext cx="9855200" cy="4343400"/>
          </a:xfrm>
          <a:prstGeom prst="rect">
            <a:avLst/>
          </a:prstGeom>
        </p:spPr>
        <p:txBody>
          <a:bodyPr/>
          <a:lstStyle>
            <a:lvl2pPr marL="0" indent="0">
              <a:spcAft>
                <a:spcPts val="300"/>
              </a:spcAft>
              <a:defRPr sz="2200"/>
            </a:lvl2pPr>
            <a:lvl3pPr>
              <a:spcAft>
                <a:spcPts val="200"/>
              </a:spcAft>
              <a:defRPr sz="1800"/>
            </a:lvl3pPr>
            <a:lvl4pPr marL="731520">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28417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9A83-A813-4E2C-B899-A566BAF58E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0D293C-1F30-497B-90B6-D863BC658A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E00665-792D-46EE-9FB2-04DA26FE1F8E}"/>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35A2052D-91EB-4810-81E5-FC2D6475AA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A7A924-F505-4B84-97CD-2A99859CD376}"/>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11772934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F238-AC8C-413D-ADF9-71CD57AE0F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1E9052-E683-4C7D-9848-3C5D601E0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BD77A5-A228-4933-88C1-CD73B5ED089E}"/>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D963AA91-6593-4E24-95A2-4F8A753A5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269880-77E9-48D2-BF54-7959E5F56E71}"/>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11003878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266A-6E34-48D6-8FAF-DCBE4D08D5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80DBB6-5F07-46B9-8F45-050D72F214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1781EF-F0EA-4072-A168-2B502376BC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FB50AF-2509-4286-B482-401F5C1533AE}"/>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6" name="Footer Placeholder 5">
            <a:extLst>
              <a:ext uri="{FF2B5EF4-FFF2-40B4-BE49-F238E27FC236}">
                <a16:creationId xmlns:a16="http://schemas.microsoft.com/office/drawing/2014/main" id="{B6347ABB-4E02-44BD-B1DC-FC5E671994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2B13CE-F424-4D0F-AF32-10F323ABEDC7}"/>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38223969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8F0D3-2954-42F9-818F-F7AC05AD78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6A7661-5E38-4904-86A2-640374FB4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CC87B0-5978-4286-9681-5AF6DFBC63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727BC4-C0C7-4A68-9330-B19D3DB44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4AAFA2-411D-4903-9FA9-5B4A84486C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53A92F-A7EC-4E0F-8958-36AEAD47200E}"/>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8" name="Footer Placeholder 7">
            <a:extLst>
              <a:ext uri="{FF2B5EF4-FFF2-40B4-BE49-F238E27FC236}">
                <a16:creationId xmlns:a16="http://schemas.microsoft.com/office/drawing/2014/main" id="{AAE3A844-873E-4C0C-8CB3-1743385012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6E0BCC-B559-4DE6-A627-3F418E6CC6E7}"/>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4131415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CCEAC-F8EC-4E65-A0B6-310543504D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2E4788-98CB-4C5A-AF7D-6E7C3403CE51}"/>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4" name="Footer Placeholder 3">
            <a:extLst>
              <a:ext uri="{FF2B5EF4-FFF2-40B4-BE49-F238E27FC236}">
                <a16:creationId xmlns:a16="http://schemas.microsoft.com/office/drawing/2014/main" id="{23002B74-E901-4730-B33F-7AAEA46FEF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F45D5D9-6DDF-4999-BC0D-DBF40AD46CA1}"/>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11885337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471233-B3F0-45CA-AFD0-E5842C0A452F}"/>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3" name="Footer Placeholder 2">
            <a:extLst>
              <a:ext uri="{FF2B5EF4-FFF2-40B4-BE49-F238E27FC236}">
                <a16:creationId xmlns:a16="http://schemas.microsoft.com/office/drawing/2014/main" id="{B06C0812-91A5-4058-BCFE-4B2C260AC1D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EBC0A3-01A4-4F92-9C1F-E1B6D58B7C49}"/>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25375505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7195-E51F-480D-8E4E-3BC62ECD6C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59F253-E8AA-4484-8C4B-330EE3A81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5F5EE6-9D2D-4784-99F4-52C824874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8641D6-9060-46EF-9746-7520291F8AC0}"/>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6" name="Footer Placeholder 5">
            <a:extLst>
              <a:ext uri="{FF2B5EF4-FFF2-40B4-BE49-F238E27FC236}">
                <a16:creationId xmlns:a16="http://schemas.microsoft.com/office/drawing/2014/main" id="{224E214E-0CE1-40DC-AEC7-82472828EF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513C27-431F-4CA0-A3EC-67D2CF1FB13B}"/>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216566727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F10-DF81-428C-9723-2DB3D84FDA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E62A14-8D21-4B65-BA37-5C1F660A1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2CC73B-8DF9-4206-B251-F9BD1D80D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C3B20C-63A6-43E8-8E06-7DECD344127B}"/>
              </a:ext>
            </a:extLst>
          </p:cNvPr>
          <p:cNvSpPr>
            <a:spLocks noGrp="1"/>
          </p:cNvSpPr>
          <p:nvPr>
            <p:ph type="dt" sz="half" idx="10"/>
          </p:nvPr>
        </p:nvSpPr>
        <p:spPr/>
        <p:txBody>
          <a:bodyPr/>
          <a:lstStyle/>
          <a:p>
            <a:fld id="{D6E3A5D9-2F4C-4A3B-B027-430A0B3926BD}" type="datetimeFigureOut">
              <a:rPr lang="en-GB" smtClean="0"/>
              <a:t>30/10/2018</a:t>
            </a:fld>
            <a:endParaRPr lang="en-GB"/>
          </a:p>
        </p:txBody>
      </p:sp>
      <p:sp>
        <p:nvSpPr>
          <p:cNvPr id="6" name="Footer Placeholder 5">
            <a:extLst>
              <a:ext uri="{FF2B5EF4-FFF2-40B4-BE49-F238E27FC236}">
                <a16:creationId xmlns:a16="http://schemas.microsoft.com/office/drawing/2014/main" id="{3875BF8A-CDE3-4253-BFEA-F87F8BC68B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BB4D46-F03E-46F0-94CF-29C6B6416C54}"/>
              </a:ext>
            </a:extLst>
          </p:cNvPr>
          <p:cNvSpPr>
            <a:spLocks noGrp="1"/>
          </p:cNvSpPr>
          <p:nvPr>
            <p:ph type="sldNum" sz="quarter" idx="12"/>
          </p:nvPr>
        </p:nvSpPr>
        <p:spPr/>
        <p:txBody>
          <a:bodyPr/>
          <a:lstStyle/>
          <a:p>
            <a:fld id="{A87922EC-E1D5-4705-9FEA-C16FFD0F4206}" type="slidenum">
              <a:rPr lang="en-GB" smtClean="0"/>
              <a:t>‹#›</a:t>
            </a:fld>
            <a:endParaRPr lang="en-GB"/>
          </a:p>
        </p:txBody>
      </p:sp>
    </p:spTree>
    <p:extLst>
      <p:ext uri="{BB962C8B-B14F-4D97-AF65-F5344CB8AC3E}">
        <p14:creationId xmlns:p14="http://schemas.microsoft.com/office/powerpoint/2010/main" val="30694697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B28A1-ECE1-4644-AAA8-AFBEFF3B0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43C2EE-9C12-4436-A607-4D4E89728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10C4FB-3F97-463B-A1FC-380903A57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3A5D9-2F4C-4A3B-B027-430A0B3926BD}" type="datetimeFigureOut">
              <a:rPr lang="en-GB" smtClean="0"/>
              <a:t>30/10/2018</a:t>
            </a:fld>
            <a:endParaRPr lang="en-GB"/>
          </a:p>
        </p:txBody>
      </p:sp>
      <p:sp>
        <p:nvSpPr>
          <p:cNvPr id="5" name="Footer Placeholder 4">
            <a:extLst>
              <a:ext uri="{FF2B5EF4-FFF2-40B4-BE49-F238E27FC236}">
                <a16:creationId xmlns:a16="http://schemas.microsoft.com/office/drawing/2014/main" id="{16360CE8-8877-4100-B15C-34052A90D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D93460D-8642-4B37-A145-23AC541218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922EC-E1D5-4705-9FEA-C16FFD0F4206}" type="slidenum">
              <a:rPr lang="en-GB" smtClean="0"/>
              <a:t>‹#›</a:t>
            </a:fld>
            <a:endParaRPr lang="en-GB"/>
          </a:p>
        </p:txBody>
      </p:sp>
    </p:spTree>
    <p:extLst>
      <p:ext uri="{BB962C8B-B14F-4D97-AF65-F5344CB8AC3E}">
        <p14:creationId xmlns:p14="http://schemas.microsoft.com/office/powerpoint/2010/main" val="1388841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visualizer.sprockler.com/en/open/YCareInternationalPakistan"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73D73B4-7ABB-42D7-A03D-9B17D93741C1}"/>
              </a:ext>
            </a:extLst>
          </p:cNvPr>
          <p:cNvSpPr>
            <a:spLocks noGrp="1"/>
          </p:cNvSpPr>
          <p:nvPr>
            <p:ph type="title"/>
          </p:nvPr>
        </p:nvSpPr>
        <p:spPr>
          <a:xfrm>
            <a:off x="0" y="148591"/>
            <a:ext cx="12192000" cy="1325563"/>
          </a:xfrm>
        </p:spPr>
        <p:txBody>
          <a:bodyPr vert="horz" lIns="91440" tIns="45720" rIns="91440" bIns="45720" rtlCol="0" anchor="ctr">
            <a:normAutofit/>
          </a:bodyPr>
          <a:lstStyle/>
          <a:p>
            <a:pPr algn="ctr"/>
            <a:r>
              <a:rPr lang="en-GB" b="1" dirty="0" smtClean="0">
                <a:solidFill>
                  <a:schemeClr val="bg1"/>
                </a:solidFill>
              </a:rPr>
              <a:t>Addressing M&amp;E Challenges in Fragility</a:t>
            </a:r>
            <a:r>
              <a:rPr lang="en-GB" b="1" dirty="0">
                <a:solidFill>
                  <a:schemeClr val="bg1"/>
                </a:solidFill>
              </a:rPr>
              <a:t>, Conflict and Violence (FCV)</a:t>
            </a:r>
            <a:endParaRPr lang="en-US" b="1" kern="1200" dirty="0">
              <a:solidFill>
                <a:schemeClr val="bg1"/>
              </a:solidFill>
            </a:endParaRPr>
          </a:p>
        </p:txBody>
      </p:sp>
      <p:sp>
        <p:nvSpPr>
          <p:cNvPr id="22" name="Text Placeholder 2">
            <a:extLst>
              <a:ext uri="{FF2B5EF4-FFF2-40B4-BE49-F238E27FC236}">
                <a16:creationId xmlns:a16="http://schemas.microsoft.com/office/drawing/2014/main" id="{5B809390-311E-423D-AEAB-0233961BC650}"/>
              </a:ext>
            </a:extLst>
          </p:cNvPr>
          <p:cNvSpPr txBox="1">
            <a:spLocks/>
          </p:cNvSpPr>
          <p:nvPr/>
        </p:nvSpPr>
        <p:spPr>
          <a:xfrm>
            <a:off x="-692223" y="1845248"/>
            <a:ext cx="6541345" cy="19928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3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200"/>
              </a:spcAft>
              <a:buFont typeface="Arial" panose="020B0604020202020204" pitchFamily="34" charset="0"/>
              <a:buChar char="•"/>
              <a:defRPr sz="1800" kern="1200">
                <a:solidFill>
                  <a:schemeClr val="tx1"/>
                </a:solidFill>
                <a:latin typeface="+mn-lt"/>
                <a:ea typeface="+mn-ea"/>
                <a:cs typeface="+mn-cs"/>
              </a:defRPr>
            </a:lvl3pPr>
            <a:lvl4pPr marL="73152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Hur </a:t>
            </a:r>
            <a:r>
              <a:rPr lang="en-US" sz="3200" b="1" dirty="0" smtClean="0"/>
              <a:t>Hassnain</a:t>
            </a:r>
          </a:p>
          <a:p>
            <a:pPr marL="0" indent="0" algn="ctr">
              <a:buNone/>
            </a:pPr>
            <a:r>
              <a:rPr lang="en-GB" sz="2400" b="1" dirty="0" smtClean="0"/>
              <a:t>Convenor IDEAS’ TIG on </a:t>
            </a:r>
            <a:r>
              <a:rPr lang="en-GB" sz="2400" b="1" dirty="0" err="1" smtClean="0"/>
              <a:t>EvalFCV</a:t>
            </a:r>
            <a:endParaRPr lang="en-GB" sz="2400" b="1" dirty="0" smtClean="0"/>
          </a:p>
          <a:p>
            <a:pPr marL="0" indent="0" algn="ctr">
              <a:buNone/>
            </a:pPr>
            <a:r>
              <a:rPr lang="en-GB" sz="2400" b="1" dirty="0" smtClean="0"/>
              <a:t>@</a:t>
            </a:r>
            <a:r>
              <a:rPr lang="en-GB" sz="2400" b="1" dirty="0" err="1" smtClean="0"/>
              <a:t>EvalFCV</a:t>
            </a:r>
            <a:r>
              <a:rPr lang="en-GB" sz="2400" b="1" dirty="0" smtClean="0"/>
              <a:t> and @</a:t>
            </a:r>
            <a:r>
              <a:rPr lang="en-GB" sz="2400" b="1" dirty="0" err="1" smtClean="0"/>
              <a:t>hurhassnain</a:t>
            </a:r>
            <a:endParaRPr lang="en-US" sz="2400" b="1" dirty="0"/>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63485" y="2522740"/>
            <a:ext cx="2893793" cy="2630721"/>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6491278"/>
      </p:ext>
    </p:extLst>
  </p:cSld>
  <p:clrMapOvr>
    <a:overrideClrMapping bg1="dk1" tx1="lt1" bg2="dk2" tx2="lt2" accent1="accent1" accent2="accent2" accent3="accent3" accent4="accent4" accent5="accent5" accent6="accent6" hlink="hlink" folHlink="folHlink"/>
  </p:clrMapOvr>
  <p:transition advTm="249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A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EB876D-F51C-4F3E-A0CD-57DD8201397D}"/>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5- Choose appropriate evaluation methods </a:t>
            </a:r>
          </a:p>
        </p:txBody>
      </p:sp>
      <p:pic>
        <p:nvPicPr>
          <p:cNvPr id="6" name="Picture 5" descr="A picture containing device&#10;&#10;Description generated with high confidence">
            <a:extLst>
              <a:ext uri="{FF2B5EF4-FFF2-40B4-BE49-F238E27FC236}">
                <a16:creationId xmlns:a16="http://schemas.microsoft.com/office/drawing/2014/main" id="{A9F7ECCD-2162-4443-BBE6-D92CC14EA2C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56" name="Rectangle 55">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2">
            <a:extLst>
              <a:ext uri="{FF2B5EF4-FFF2-40B4-BE49-F238E27FC236}">
                <a16:creationId xmlns:a16="http://schemas.microsoft.com/office/drawing/2014/main" id="{B8FAC2F5-425F-46B0-BED4-B2BB6DEC1ABC}"/>
              </a:ext>
            </a:extLst>
          </p:cNvPr>
          <p:cNvSpPr>
            <a:spLocks noGrp="1"/>
          </p:cNvSpPr>
          <p:nvPr>
            <p:ph type="body" sz="quarter" idx="13"/>
          </p:nvPr>
        </p:nvSpPr>
        <p:spPr>
          <a:xfrm>
            <a:off x="7582563" y="635467"/>
            <a:ext cx="4181807" cy="5587064"/>
          </a:xfrm>
        </p:spPr>
        <p:txBody>
          <a:bodyPr vert="horz" lIns="91440" tIns="45720" rIns="91440" bIns="45720" rtlCol="0" anchor="ctr">
            <a:normAutofit/>
          </a:bodyPr>
          <a:lstStyle/>
          <a:p>
            <a:r>
              <a:rPr lang="en-US" dirty="0" err="1">
                <a:solidFill>
                  <a:srgbClr val="FFFFFF"/>
                </a:solidFill>
              </a:rPr>
              <a:t>Prioritise</a:t>
            </a:r>
            <a:r>
              <a:rPr lang="en-US" dirty="0">
                <a:solidFill>
                  <a:srgbClr val="FFFFFF"/>
                </a:solidFill>
              </a:rPr>
              <a:t> participatory and mixed methods</a:t>
            </a:r>
          </a:p>
          <a:p>
            <a:r>
              <a:rPr lang="en-GB" dirty="0">
                <a:solidFill>
                  <a:srgbClr val="FFFFFF"/>
                </a:solidFill>
              </a:rPr>
              <a:t>Triangulate </a:t>
            </a:r>
          </a:p>
          <a:p>
            <a:r>
              <a:rPr lang="en-US" dirty="0">
                <a:solidFill>
                  <a:srgbClr val="FFFFFF"/>
                </a:solidFill>
              </a:rPr>
              <a:t>Promote a culture of openness </a:t>
            </a:r>
          </a:p>
          <a:p>
            <a:r>
              <a:rPr lang="en-US" dirty="0">
                <a:solidFill>
                  <a:srgbClr val="FFFFFF"/>
                </a:solidFill>
              </a:rPr>
              <a:t>Where possible use data from other sources (e.g., National Statistical Offices, other agencies, donors, academia, the UN)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012259"/>
      </p:ext>
    </p:extLst>
  </p:cSld>
  <p:clrMapOvr>
    <a:masterClrMapping/>
  </p:clrMapOvr>
  <p:transition advTm="410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95C1-B348-4D27-9269-03CA4E19A0D0}"/>
              </a:ext>
            </a:extLst>
          </p:cNvPr>
          <p:cNvSpPr>
            <a:spLocks noGrp="1"/>
          </p:cNvSpPr>
          <p:nvPr>
            <p:ph type="title"/>
          </p:nvPr>
        </p:nvSpPr>
        <p:spPr>
          <a:xfrm>
            <a:off x="599435" y="3217991"/>
            <a:ext cx="5667375" cy="1908902"/>
          </a:xfrm>
        </p:spPr>
        <p:txBody>
          <a:bodyPr vert="horz" lIns="91440" tIns="45720" rIns="91440" bIns="45720" rtlCol="0" anchor="ctr">
            <a:normAutofit/>
          </a:bodyPr>
          <a:lstStyle/>
          <a:p>
            <a:r>
              <a:rPr lang="en-US" b="1" kern="1200" dirty="0">
                <a:solidFill>
                  <a:schemeClr val="tx1"/>
                </a:solidFill>
                <a:latin typeface="+mj-lt"/>
                <a:ea typeface="+mj-ea"/>
                <a:cs typeface="+mj-cs"/>
              </a:rPr>
              <a:t>Different evaluation methods</a:t>
            </a:r>
          </a:p>
        </p:txBody>
      </p:sp>
      <p:sp>
        <p:nvSpPr>
          <p:cNvPr id="9" name="Freeform 7">
            <a:extLst>
              <a:ext uri="{FF2B5EF4-FFF2-40B4-BE49-F238E27FC236}">
                <a16:creationId xmlns:a16="http://schemas.microsoft.com/office/drawing/2014/main" id="{111A83C6-3159-48A2-95E0-D9A872D3EF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00372701-83B9-478A-9B29-7A50C8310B9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6">
            <a:extLst>
              <a:ext uri="{FF2B5EF4-FFF2-40B4-BE49-F238E27FC236}">
                <a16:creationId xmlns:a16="http://schemas.microsoft.com/office/drawing/2014/main" id="{9EDA5044-3268-4753-AEE8-20199924E2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Table 3">
            <a:extLst>
              <a:ext uri="{FF2B5EF4-FFF2-40B4-BE49-F238E27FC236}">
                <a16:creationId xmlns:a16="http://schemas.microsoft.com/office/drawing/2014/main" id="{D9E7C7F2-6609-49B2-B96D-A3A442B54999}"/>
              </a:ext>
            </a:extLst>
          </p:cNvPr>
          <p:cNvGraphicFramePr>
            <a:graphicFrameLocks noGrp="1"/>
          </p:cNvGraphicFramePr>
          <p:nvPr>
            <p:extLst>
              <p:ext uri="{D42A27DB-BD31-4B8C-83A1-F6EECF244321}">
                <p14:modId xmlns:p14="http://schemas.microsoft.com/office/powerpoint/2010/main" val="1849593864"/>
              </p:ext>
            </p:extLst>
          </p:nvPr>
        </p:nvGraphicFramePr>
        <p:xfrm>
          <a:off x="6945466" y="640080"/>
          <a:ext cx="4551645" cy="4361052"/>
        </p:xfrm>
        <a:graphic>
          <a:graphicData uri="http://schemas.openxmlformats.org/drawingml/2006/table">
            <a:tbl>
              <a:tblPr firstRow="1" bandRow="1">
                <a:tableStyleId>{9D7B26C5-4107-4FEC-AEDC-1716B250A1EF}</a:tableStyleId>
              </a:tblPr>
              <a:tblGrid>
                <a:gridCol w="2289607">
                  <a:extLst>
                    <a:ext uri="{9D8B030D-6E8A-4147-A177-3AD203B41FA5}">
                      <a16:colId xmlns:a16="http://schemas.microsoft.com/office/drawing/2014/main" val="2581965034"/>
                    </a:ext>
                  </a:extLst>
                </a:gridCol>
                <a:gridCol w="2262038">
                  <a:extLst>
                    <a:ext uri="{9D8B030D-6E8A-4147-A177-3AD203B41FA5}">
                      <a16:colId xmlns:a16="http://schemas.microsoft.com/office/drawing/2014/main" val="1041805741"/>
                    </a:ext>
                  </a:extLst>
                </a:gridCol>
              </a:tblGrid>
              <a:tr h="475500">
                <a:tc>
                  <a:txBody>
                    <a:bodyPr/>
                    <a:lstStyle/>
                    <a:p>
                      <a:pPr algn="just">
                        <a:lnSpc>
                          <a:spcPct val="115000"/>
                        </a:lnSpc>
                        <a:spcAft>
                          <a:spcPts val="0"/>
                        </a:spcAft>
                      </a:pPr>
                      <a:r>
                        <a:rPr lang="en-GB" sz="1300" kern="1200"/>
                        <a:t>Outputs and Outcomes level </a:t>
                      </a:r>
                      <a:endParaRPr lang="en-GB" sz="1300" b="1" kern="1200">
                        <a:solidFill>
                          <a:schemeClr val="lt1"/>
                        </a:solidFill>
                        <a:latin typeface="+mn-lt"/>
                        <a:ea typeface="+mn-ea"/>
                        <a:cs typeface="+mn-cs"/>
                      </a:endParaRPr>
                    </a:p>
                  </a:txBody>
                  <a:tcPr marL="50896" marR="50896" marT="0" marB="0"/>
                </a:tc>
                <a:tc>
                  <a:txBody>
                    <a:bodyPr/>
                    <a:lstStyle/>
                    <a:p>
                      <a:r>
                        <a:rPr lang="en-GB" sz="1300"/>
                        <a:t>Impact level</a:t>
                      </a:r>
                    </a:p>
                  </a:txBody>
                  <a:tcPr marL="67861" marR="67861" marT="33931" marB="33931"/>
                </a:tc>
                <a:extLst>
                  <a:ext uri="{0D108BD9-81ED-4DB2-BD59-A6C34878D82A}">
                    <a16:rowId xmlns:a16="http://schemas.microsoft.com/office/drawing/2014/main" val="3247956254"/>
                  </a:ext>
                </a:extLst>
              </a:tr>
              <a:tr h="475500">
                <a:tc>
                  <a:txBody>
                    <a:bodyPr/>
                    <a:lstStyle/>
                    <a:p>
                      <a:pPr marL="0" algn="l" defTabSz="914400" rtl="0" eaLnBrk="1" latinLnBrk="0" hangingPunct="1">
                        <a:lnSpc>
                          <a:spcPct val="115000"/>
                        </a:lnSpc>
                        <a:spcAft>
                          <a:spcPts val="0"/>
                        </a:spcAft>
                      </a:pPr>
                      <a:r>
                        <a:rPr lang="en-GB" sz="1300" kern="1200" dirty="0"/>
                        <a:t>Outcome Harvesting</a:t>
                      </a:r>
                      <a:endParaRPr lang="en-GB" sz="1300" b="1" kern="1200" dirty="0">
                        <a:solidFill>
                          <a:schemeClr val="dk1"/>
                        </a:solidFill>
                        <a:latin typeface="+mn-lt"/>
                        <a:ea typeface="+mn-ea"/>
                        <a:cs typeface="+mn-cs"/>
                      </a:endParaRPr>
                    </a:p>
                  </a:txBody>
                  <a:tcPr marL="50896" marR="50896" marT="0" marB="0"/>
                </a:tc>
                <a:tc>
                  <a:txBody>
                    <a:bodyPr/>
                    <a:lstStyle/>
                    <a:p>
                      <a:pPr marL="0" algn="l" defTabSz="914400" rtl="0" eaLnBrk="1" latinLnBrk="0" hangingPunct="1">
                        <a:lnSpc>
                          <a:spcPct val="115000"/>
                        </a:lnSpc>
                        <a:spcAft>
                          <a:spcPts val="0"/>
                        </a:spcAft>
                      </a:pPr>
                      <a:r>
                        <a:rPr lang="en-GB" sz="1300" kern="1200"/>
                        <a:t>Impact evaluation, Quasi and Experimental Methods</a:t>
                      </a:r>
                      <a:endParaRPr lang="en-GB" sz="1300" kern="1200">
                        <a:solidFill>
                          <a:schemeClr val="dk1"/>
                        </a:solidFill>
                        <a:latin typeface="+mn-lt"/>
                        <a:ea typeface="+mn-ea"/>
                        <a:cs typeface="+mn-cs"/>
                      </a:endParaRPr>
                    </a:p>
                  </a:txBody>
                  <a:tcPr marL="50896" marR="50896" marT="0" marB="0"/>
                </a:tc>
                <a:extLst>
                  <a:ext uri="{0D108BD9-81ED-4DB2-BD59-A6C34878D82A}">
                    <a16:rowId xmlns:a16="http://schemas.microsoft.com/office/drawing/2014/main" val="1376051514"/>
                  </a:ext>
                </a:extLst>
              </a:tr>
              <a:tr h="475500">
                <a:tc>
                  <a:txBody>
                    <a:bodyPr/>
                    <a:lstStyle/>
                    <a:p>
                      <a:pPr marL="0" algn="l" defTabSz="914400" rtl="0" eaLnBrk="1" latinLnBrk="0" hangingPunct="1">
                        <a:lnSpc>
                          <a:spcPct val="115000"/>
                        </a:lnSpc>
                        <a:spcAft>
                          <a:spcPts val="0"/>
                        </a:spcAft>
                      </a:pPr>
                      <a:r>
                        <a:rPr lang="en-GB" sz="1300" kern="1200"/>
                        <a:t>Community safety score cards</a:t>
                      </a:r>
                      <a:endParaRPr lang="en-GB" sz="1300" b="1" kern="1200">
                        <a:solidFill>
                          <a:schemeClr val="dk1"/>
                        </a:solidFill>
                        <a:latin typeface="+mn-lt"/>
                        <a:ea typeface="+mn-ea"/>
                        <a:cs typeface="+mn-cs"/>
                      </a:endParaRPr>
                    </a:p>
                  </a:txBody>
                  <a:tcPr marL="50896" marR="50896" marT="0" marB="0"/>
                </a:tc>
                <a:tc>
                  <a:txBody>
                    <a:bodyPr/>
                    <a:lstStyle/>
                    <a:p>
                      <a:pPr marL="0" algn="l" defTabSz="914400" rtl="0" eaLnBrk="1" latinLnBrk="0" hangingPunct="1"/>
                      <a:r>
                        <a:rPr lang="en-GB" sz="1300" kern="1200"/>
                        <a:t>Most Significant Change</a:t>
                      </a:r>
                      <a:endParaRPr lang="en-GB" sz="1300" b="1"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408641825"/>
                  </a:ext>
                </a:extLst>
              </a:tr>
              <a:tr h="298589">
                <a:tc>
                  <a:txBody>
                    <a:bodyPr/>
                    <a:lstStyle/>
                    <a:p>
                      <a:pPr marL="0" algn="l" defTabSz="914400" rtl="0" eaLnBrk="1" latinLnBrk="0" hangingPunct="1">
                        <a:lnSpc>
                          <a:spcPct val="115000"/>
                        </a:lnSpc>
                        <a:spcAft>
                          <a:spcPts val="0"/>
                        </a:spcAft>
                      </a:pPr>
                      <a:r>
                        <a:rPr lang="en-GB" sz="1300" kern="1200"/>
                        <a:t>Governance diaries</a:t>
                      </a:r>
                      <a:endParaRPr lang="en-GB" sz="1300" b="1" kern="1200">
                        <a:solidFill>
                          <a:schemeClr val="dk1"/>
                        </a:solidFill>
                        <a:latin typeface="+mn-lt"/>
                        <a:ea typeface="+mn-ea"/>
                        <a:cs typeface="+mn-cs"/>
                      </a:endParaRPr>
                    </a:p>
                  </a:txBody>
                  <a:tcPr marL="50896" marR="50896" marT="0" marB="0"/>
                </a:tc>
                <a:tc>
                  <a:txBody>
                    <a:bodyPr/>
                    <a:lstStyle/>
                    <a:p>
                      <a:pPr marL="0" algn="l" defTabSz="914400" rtl="0" eaLnBrk="1" latinLnBrk="0" hangingPunct="1"/>
                      <a:r>
                        <a:rPr lang="en-GB" sz="1300" kern="1200"/>
                        <a:t>Propensity Score Matching </a:t>
                      </a:r>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2511200406"/>
                  </a:ext>
                </a:extLst>
              </a:tr>
              <a:tr h="298589">
                <a:tc>
                  <a:txBody>
                    <a:bodyPr/>
                    <a:lstStyle/>
                    <a:p>
                      <a:pPr marL="0" algn="l" defTabSz="914400" rtl="0" eaLnBrk="1" latinLnBrk="0" hangingPunct="1">
                        <a:lnSpc>
                          <a:spcPct val="115000"/>
                        </a:lnSpc>
                        <a:spcAft>
                          <a:spcPts val="0"/>
                        </a:spcAft>
                      </a:pPr>
                      <a:r>
                        <a:rPr lang="en-GB" sz="1300" kern="1200"/>
                        <a:t>Proxy indicators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r>
                        <a:rPr lang="en-GB" sz="1300" kern="1200"/>
                        <a:t>RCTs </a:t>
                      </a:r>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2533622872"/>
                  </a:ext>
                </a:extLst>
              </a:tr>
              <a:tr h="241379">
                <a:tc>
                  <a:txBody>
                    <a:bodyPr/>
                    <a:lstStyle/>
                    <a:p>
                      <a:pPr marL="0" algn="l" defTabSz="914400" rtl="0" eaLnBrk="1" latinLnBrk="0" hangingPunct="1">
                        <a:lnSpc>
                          <a:spcPct val="115000"/>
                        </a:lnSpc>
                        <a:spcAft>
                          <a:spcPts val="0"/>
                        </a:spcAft>
                      </a:pPr>
                      <a:r>
                        <a:rPr lang="en-GB" sz="1300" kern="1200"/>
                        <a:t>Likert scales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3587433581"/>
                  </a:ext>
                </a:extLst>
              </a:tr>
              <a:tr h="241379">
                <a:tc>
                  <a:txBody>
                    <a:bodyPr/>
                    <a:lstStyle/>
                    <a:p>
                      <a:pPr marL="0" algn="l" defTabSz="914400" rtl="0" eaLnBrk="1" latinLnBrk="0" hangingPunct="1">
                        <a:lnSpc>
                          <a:spcPct val="115000"/>
                        </a:lnSpc>
                        <a:spcAft>
                          <a:spcPts val="0"/>
                        </a:spcAft>
                      </a:pPr>
                      <a:r>
                        <a:rPr lang="en-GB" sz="1300" kern="1200"/>
                        <a:t>Incident logs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3044772449"/>
                  </a:ext>
                </a:extLst>
              </a:tr>
              <a:tr h="475500">
                <a:tc>
                  <a:txBody>
                    <a:bodyPr/>
                    <a:lstStyle/>
                    <a:p>
                      <a:pPr marL="0" algn="l" defTabSz="914400" rtl="0" eaLnBrk="1" latinLnBrk="0" hangingPunct="1">
                        <a:lnSpc>
                          <a:spcPct val="115000"/>
                        </a:lnSpc>
                        <a:spcAft>
                          <a:spcPts val="0"/>
                        </a:spcAft>
                      </a:pPr>
                      <a:r>
                        <a:rPr lang="en-GB" sz="1300" kern="1200"/>
                        <a:t>Media content and discourse analysis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1740056579"/>
                  </a:ext>
                </a:extLst>
              </a:tr>
              <a:tr h="241379">
                <a:tc>
                  <a:txBody>
                    <a:bodyPr/>
                    <a:lstStyle/>
                    <a:p>
                      <a:pPr marL="0" algn="l" defTabSz="914400" rtl="0" eaLnBrk="1" latinLnBrk="0" hangingPunct="1">
                        <a:lnSpc>
                          <a:spcPct val="115000"/>
                        </a:lnSpc>
                        <a:spcAft>
                          <a:spcPts val="0"/>
                        </a:spcAft>
                      </a:pPr>
                      <a:r>
                        <a:rPr lang="en-GB" sz="1300" kern="1200"/>
                        <a:t>Social Network Analysis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133732146"/>
                  </a:ext>
                </a:extLst>
              </a:tr>
              <a:tr h="241379">
                <a:tc>
                  <a:txBody>
                    <a:bodyPr/>
                    <a:lstStyle/>
                    <a:p>
                      <a:pPr marL="0" algn="l" defTabSz="914400" rtl="0" eaLnBrk="1" latinLnBrk="0" hangingPunct="1">
                        <a:lnSpc>
                          <a:spcPct val="115000"/>
                        </a:lnSpc>
                        <a:spcAft>
                          <a:spcPts val="0"/>
                        </a:spcAft>
                      </a:pPr>
                      <a:r>
                        <a:rPr lang="en-GB" sz="1300" kern="1200" dirty="0"/>
                        <a:t>Remote monitoring</a:t>
                      </a:r>
                      <a:endParaRPr lang="en-GB" sz="1300" kern="1200" dirty="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512533342"/>
                  </a:ext>
                </a:extLst>
              </a:tr>
              <a:tr h="241379">
                <a:tc>
                  <a:txBody>
                    <a:bodyPr/>
                    <a:lstStyle/>
                    <a:p>
                      <a:pPr marL="0" algn="l" defTabSz="914400" rtl="0" eaLnBrk="1" latinLnBrk="0" hangingPunct="1">
                        <a:lnSpc>
                          <a:spcPct val="115000"/>
                        </a:lnSpc>
                        <a:spcAft>
                          <a:spcPts val="0"/>
                        </a:spcAft>
                      </a:pPr>
                      <a:r>
                        <a:rPr lang="en-GB" sz="1300" kern="1200"/>
                        <a:t>RTEs</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3085622645"/>
                  </a:ext>
                </a:extLst>
              </a:tr>
              <a:tr h="241379">
                <a:tc>
                  <a:txBody>
                    <a:bodyPr/>
                    <a:lstStyle/>
                    <a:p>
                      <a:pPr marL="0" algn="l" defTabSz="914400" rtl="0" eaLnBrk="1" latinLnBrk="0" hangingPunct="1">
                        <a:lnSpc>
                          <a:spcPct val="115000"/>
                        </a:lnSpc>
                        <a:spcAft>
                          <a:spcPts val="0"/>
                        </a:spcAft>
                      </a:pPr>
                      <a:r>
                        <a:rPr lang="en-GB" sz="1300" kern="1200"/>
                        <a:t>PVMSC</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3000953208"/>
                  </a:ext>
                </a:extLst>
              </a:tr>
              <a:tr h="241379">
                <a:tc>
                  <a:txBody>
                    <a:bodyPr/>
                    <a:lstStyle/>
                    <a:p>
                      <a:pPr marL="0" algn="l" defTabSz="914400" rtl="0" eaLnBrk="1" latinLnBrk="0" hangingPunct="1">
                        <a:lnSpc>
                          <a:spcPct val="115000"/>
                        </a:lnSpc>
                        <a:spcAft>
                          <a:spcPts val="0"/>
                        </a:spcAft>
                      </a:pPr>
                      <a:r>
                        <a:rPr lang="en-GB" sz="1300" kern="1200"/>
                        <a:t>After Action Reviews </a:t>
                      </a:r>
                      <a:endParaRPr lang="en-GB" sz="1300" kern="1200">
                        <a:solidFill>
                          <a:schemeClr val="dk1"/>
                        </a:solidFill>
                        <a:latin typeface="+mn-lt"/>
                        <a:ea typeface="+mn-ea"/>
                        <a:cs typeface="+mn-cs"/>
                      </a:endParaRPr>
                    </a:p>
                  </a:txBody>
                  <a:tcPr marL="50896" marR="50896" marT="0" marB="0"/>
                </a:tc>
                <a:tc>
                  <a:txBody>
                    <a:bodyPr/>
                    <a:lstStyle/>
                    <a:p>
                      <a:pPr marL="0" algn="l" defTabSz="914400" rtl="0" eaLnBrk="1" latinLnBrk="0" hangingPunct="1"/>
                      <a:endParaRPr lang="en-GB" sz="1300" kern="1200" dirty="0">
                        <a:solidFill>
                          <a:schemeClr val="dk1"/>
                        </a:solidFill>
                        <a:latin typeface="+mn-lt"/>
                        <a:ea typeface="+mn-ea"/>
                        <a:cs typeface="+mn-cs"/>
                      </a:endParaRPr>
                    </a:p>
                  </a:txBody>
                  <a:tcPr marL="67861" marR="67861" marT="33931" marB="33931"/>
                </a:tc>
                <a:extLst>
                  <a:ext uri="{0D108BD9-81ED-4DB2-BD59-A6C34878D82A}">
                    <a16:rowId xmlns:a16="http://schemas.microsoft.com/office/drawing/2014/main" val="1313177122"/>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7196849"/>
      </p:ext>
    </p:extLst>
  </p:cSld>
  <p:clrMapOvr>
    <a:masterClrMapping/>
  </p:clrMapOvr>
  <p:transition advTm="14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A3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E3C4CF-2C0E-43F4-95E9-D9BBCE5ECA6F}"/>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6- Close the evaluation learning loop</a:t>
            </a:r>
          </a:p>
        </p:txBody>
      </p:sp>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48C611BC-A71F-45FE-9667-004A8588C619}"/>
              </a:ext>
            </a:extLst>
          </p:cNvPr>
          <p:cNvSpPr>
            <a:spLocks noGrp="1"/>
          </p:cNvSpPr>
          <p:nvPr>
            <p:ph type="body" sz="quarter" idx="13"/>
          </p:nvPr>
        </p:nvSpPr>
        <p:spPr>
          <a:xfrm>
            <a:off x="7800044" y="678291"/>
            <a:ext cx="3750271" cy="1359056"/>
          </a:xfrm>
        </p:spPr>
        <p:txBody>
          <a:bodyPr vert="horz" lIns="91440" tIns="45720" rIns="91440" bIns="45720" rtlCol="0" anchor="ctr">
            <a:normAutofit/>
          </a:bodyPr>
          <a:lstStyle/>
          <a:p>
            <a:pPr marL="0" indent="0">
              <a:buNone/>
            </a:pPr>
            <a:r>
              <a:rPr lang="en-GB" sz="2000" i="1" dirty="0">
                <a:solidFill>
                  <a:schemeClr val="bg1"/>
                </a:solidFill>
              </a:rPr>
              <a:t>‘This validation workshop was special, since it was the first time after a survey that the evaluation team shared the results with us’.</a:t>
            </a:r>
            <a:endParaRPr lang="en-US" sz="2000" dirty="0">
              <a:solidFill>
                <a:schemeClr val="bg1"/>
              </a:solidFill>
            </a:endParaRPr>
          </a:p>
        </p:txBody>
      </p:sp>
      <p:sp>
        <p:nvSpPr>
          <p:cNvPr id="7" name="Text Placeholder 2">
            <a:extLst>
              <a:ext uri="{FF2B5EF4-FFF2-40B4-BE49-F238E27FC236}">
                <a16:creationId xmlns:a16="http://schemas.microsoft.com/office/drawing/2014/main" id="{826AB1AF-BBEA-4BB0-A48E-FC51DB832CD3}"/>
              </a:ext>
            </a:extLst>
          </p:cNvPr>
          <p:cNvSpPr txBox="1">
            <a:spLocks/>
          </p:cNvSpPr>
          <p:nvPr/>
        </p:nvSpPr>
        <p:spPr>
          <a:xfrm>
            <a:off x="7528842" y="2428875"/>
            <a:ext cx="4470653" cy="41073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3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200"/>
              </a:spcAft>
              <a:buFont typeface="Arial" panose="020B0604020202020204" pitchFamily="34" charset="0"/>
              <a:buChar char="•"/>
              <a:defRPr sz="1800" kern="1200">
                <a:solidFill>
                  <a:schemeClr val="tx1"/>
                </a:solidFill>
                <a:latin typeface="+mn-lt"/>
                <a:ea typeface="+mn-ea"/>
                <a:cs typeface="+mn-cs"/>
              </a:defRPr>
            </a:lvl3pPr>
            <a:lvl4pPr marL="73152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Online interactive </a:t>
            </a:r>
            <a:r>
              <a:rPr lang="en-GB" dirty="0" err="1">
                <a:solidFill>
                  <a:schemeClr val="bg1"/>
                </a:solidFill>
              </a:rPr>
              <a:t>Sprockler</a:t>
            </a:r>
            <a:r>
              <a:rPr lang="en-GB" dirty="0">
                <a:solidFill>
                  <a:schemeClr val="bg1"/>
                </a:solidFill>
              </a:rPr>
              <a:t> Report </a:t>
            </a:r>
          </a:p>
          <a:p>
            <a:r>
              <a:rPr lang="en-GB" dirty="0">
                <a:solidFill>
                  <a:schemeClr val="bg1"/>
                </a:solidFill>
              </a:rPr>
              <a:t>Evaluation Report</a:t>
            </a:r>
          </a:p>
          <a:p>
            <a:r>
              <a:rPr lang="en-GB" dirty="0">
                <a:solidFill>
                  <a:schemeClr val="bg1"/>
                </a:solidFill>
              </a:rPr>
              <a:t>Videos </a:t>
            </a:r>
          </a:p>
          <a:p>
            <a:r>
              <a:rPr lang="en-GB" dirty="0">
                <a:solidFill>
                  <a:schemeClr val="bg1"/>
                </a:solidFill>
              </a:rPr>
              <a:t>Blogposts</a:t>
            </a:r>
            <a:endParaRPr lang="en-GB" i="1" dirty="0">
              <a:solidFill>
                <a:schemeClr val="bg1"/>
              </a:solidFill>
            </a:endParaRPr>
          </a:p>
          <a:p>
            <a:r>
              <a:rPr lang="en-GB" dirty="0">
                <a:solidFill>
                  <a:schemeClr val="bg1"/>
                </a:solidFill>
              </a:rPr>
              <a:t>Podcasts</a:t>
            </a:r>
          </a:p>
          <a:p>
            <a:endParaRPr lang="en-US" sz="1800" dirty="0">
              <a:solidFill>
                <a:schemeClr val="bg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943114"/>
      </p:ext>
    </p:extLst>
  </p:cSld>
  <p:clrMapOvr>
    <a:masterClrMapping/>
  </p:clrMapOvr>
  <p:transition advTm="20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E4DF7-0D1E-4C0E-B18E-97EE7E23DF6C}"/>
              </a:ext>
            </a:extLst>
          </p:cNvPr>
          <p:cNvSpPr>
            <a:spLocks noGrp="1"/>
          </p:cNvSpPr>
          <p:nvPr>
            <p:ph type="title"/>
          </p:nvPr>
        </p:nvSpPr>
        <p:spPr/>
        <p:txBody>
          <a:bodyPr/>
          <a:lstStyle/>
          <a:p>
            <a:r>
              <a:rPr lang="en-GB" b="1" dirty="0" err="1"/>
              <a:t>Sprockler</a:t>
            </a:r>
            <a:r>
              <a:rPr lang="en-GB" b="1" dirty="0"/>
              <a:t> </a:t>
            </a:r>
          </a:p>
        </p:txBody>
      </p:sp>
      <p:sp>
        <p:nvSpPr>
          <p:cNvPr id="3" name="Text Placeholder 2">
            <a:extLst>
              <a:ext uri="{FF2B5EF4-FFF2-40B4-BE49-F238E27FC236}">
                <a16:creationId xmlns:a16="http://schemas.microsoft.com/office/drawing/2014/main" id="{329018A5-0FCD-4432-9C11-E9CCD13CD291}"/>
              </a:ext>
            </a:extLst>
          </p:cNvPr>
          <p:cNvSpPr>
            <a:spLocks noGrp="1"/>
          </p:cNvSpPr>
          <p:nvPr>
            <p:ph type="body" sz="quarter" idx="13"/>
          </p:nvPr>
        </p:nvSpPr>
        <p:spPr>
          <a:xfrm>
            <a:off x="1016001" y="1600200"/>
            <a:ext cx="10058399" cy="4343400"/>
          </a:xfrm>
        </p:spPr>
        <p:txBody>
          <a:bodyPr/>
          <a:lstStyle/>
          <a:p>
            <a:endParaRPr lang="en-GB" dirty="0"/>
          </a:p>
        </p:txBody>
      </p:sp>
      <p:pic>
        <p:nvPicPr>
          <p:cNvPr id="5" name="Picture 4" descr="A screenshot of a computer&#10;&#10;Description generated with very high confidence">
            <a:extLst>
              <a:ext uri="{FF2B5EF4-FFF2-40B4-BE49-F238E27FC236}">
                <a16:creationId xmlns:a16="http://schemas.microsoft.com/office/drawing/2014/main" id="{C38A3230-2877-4BED-B8B2-02441D67D4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63" y="0"/>
            <a:ext cx="12192000" cy="6858000"/>
          </a:xfrm>
          <a:prstGeom prst="rect">
            <a:avLst/>
          </a:prstGeom>
        </p:spPr>
      </p:pic>
      <p:sp>
        <p:nvSpPr>
          <p:cNvPr id="6" name="TextBox 5">
            <a:extLst>
              <a:ext uri="{FF2B5EF4-FFF2-40B4-BE49-F238E27FC236}">
                <a16:creationId xmlns:a16="http://schemas.microsoft.com/office/drawing/2014/main" id="{2A4C7A1A-F075-44F2-BC64-ED7A804D0D11}"/>
              </a:ext>
            </a:extLst>
          </p:cNvPr>
          <p:cNvSpPr txBox="1"/>
          <p:nvPr/>
        </p:nvSpPr>
        <p:spPr>
          <a:xfrm>
            <a:off x="10218821" y="6273225"/>
            <a:ext cx="4395667" cy="584775"/>
          </a:xfrm>
          <a:prstGeom prst="rect">
            <a:avLst/>
          </a:prstGeom>
          <a:noFill/>
        </p:spPr>
        <p:txBody>
          <a:bodyPr wrap="square" rtlCol="0">
            <a:spAutoFit/>
          </a:bodyPr>
          <a:lstStyle/>
          <a:p>
            <a:r>
              <a:rPr lang="en-GB" sz="3200" b="1" dirty="0">
                <a:highlight>
                  <a:srgbClr val="FFFF00"/>
                </a:highlight>
                <a:hlinkClick r:id="rId6"/>
              </a:rPr>
              <a:t> Click HERE</a:t>
            </a:r>
            <a:endParaRPr lang="en-GB" sz="3200" b="1" dirty="0">
              <a:highlight>
                <a:srgbClr val="FFFF00"/>
              </a:highlight>
            </a:endParaRPr>
          </a:p>
        </p:txBody>
      </p:sp>
      <p:sp>
        <p:nvSpPr>
          <p:cNvPr id="4" name="TextBox 3">
            <a:extLst>
              <a:ext uri="{FF2B5EF4-FFF2-40B4-BE49-F238E27FC236}">
                <a16:creationId xmlns:a16="http://schemas.microsoft.com/office/drawing/2014/main" id="{A840A4A5-874D-4B74-8D54-9A3C991F8EBB}"/>
              </a:ext>
            </a:extLst>
          </p:cNvPr>
          <p:cNvSpPr txBox="1"/>
          <p:nvPr/>
        </p:nvSpPr>
        <p:spPr>
          <a:xfrm>
            <a:off x="1316165" y="292269"/>
            <a:ext cx="7186246" cy="338554"/>
          </a:xfrm>
          <a:prstGeom prst="rect">
            <a:avLst/>
          </a:prstGeom>
          <a:noFill/>
        </p:spPr>
        <p:txBody>
          <a:bodyPr wrap="square" rtlCol="0">
            <a:spAutoFit/>
          </a:bodyPr>
          <a:lstStyle/>
          <a:p>
            <a:r>
              <a:rPr lang="en-GB" sz="1600" dirty="0">
                <a:highlight>
                  <a:srgbClr val="FFFF00"/>
                </a:highlight>
              </a:rPr>
              <a:t>https://visualizer.sprockler.com/en/open/YCareInternationalPakistan</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9409785"/>
      </p:ext>
    </p:extLst>
  </p:cSld>
  <p:clrMapOvr>
    <a:masterClrMapping/>
  </p:clrMapOvr>
  <p:transition advTm="378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8701-A21D-46DB-B387-7946E42F8B1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mj-lt"/>
                <a:ea typeface="+mj-ea"/>
                <a:cs typeface="+mj-cs"/>
              </a:rPr>
              <a:t>6 Principles of evaluation in FCVs </a:t>
            </a:r>
          </a:p>
        </p:txBody>
      </p:sp>
      <p:graphicFrame>
        <p:nvGraphicFramePr>
          <p:cNvPr id="5" name="Text Placeholder 2">
            <a:extLst>
              <a:ext uri="{FF2B5EF4-FFF2-40B4-BE49-F238E27FC236}">
                <a16:creationId xmlns:a16="http://schemas.microsoft.com/office/drawing/2014/main" id="{4CE9D3D8-EFE4-4525-ABC0-8AFE142DE5B3}"/>
              </a:ext>
            </a:extLst>
          </p:cNvPr>
          <p:cNvGraphicFramePr/>
          <p:nvPr>
            <p:extLst>
              <p:ext uri="{D42A27DB-BD31-4B8C-83A1-F6EECF244321}">
                <p14:modId xmlns:p14="http://schemas.microsoft.com/office/powerpoint/2010/main" val="25319539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8227504"/>
      </p:ext>
    </p:extLst>
  </p:cSld>
  <p:clrMapOvr>
    <a:masterClrMapping/>
  </p:clrMapOvr>
  <p:transition advTm="6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55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0BE23B-87C9-4AD6-8C7E-CAA323E735E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sz="6000" b="1" dirty="0"/>
              <a:t>Thank you</a:t>
            </a:r>
          </a:p>
        </p:txBody>
      </p:sp>
      <p:sp>
        <p:nvSpPr>
          <p:cNvPr id="61" name="Rectangle 6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439619F-4B78-4BC7-8F4A-C020E2049A9F}"/>
              </a:ext>
            </a:extLst>
          </p:cNvPr>
          <p:cNvSpPr/>
          <p:nvPr/>
        </p:nvSpPr>
        <p:spPr>
          <a:xfrm rot="20716023">
            <a:off x="1689456" y="216987"/>
            <a:ext cx="4334485" cy="4065762"/>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Please feel free to get in touch for more information </a:t>
            </a:r>
            <a:r>
              <a:rPr lang="en-GB" sz="2000" b="1" dirty="0">
                <a:solidFill>
                  <a:schemeClr val="tx1"/>
                </a:solidFill>
              </a:rPr>
              <a:t>hurhassnain@Hotmail.com</a:t>
            </a:r>
            <a:endParaRPr lang="en-US" sz="2400"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0665133"/>
      </p:ext>
    </p:extLst>
  </p:cSld>
  <p:clrMapOvr>
    <a:masterClrMapping/>
  </p:clrMapOvr>
  <p:transition advTm="188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899462-FC16-43B0-966B-FCA2634507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58A46-48FE-4F25-BD08-77DB33FA28DA}"/>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b="1" dirty="0">
                <a:solidFill>
                  <a:srgbClr val="FFFFFF"/>
                </a:solidFill>
              </a:rPr>
              <a:t>Link between FCV and Development</a:t>
            </a:r>
            <a:endParaRPr lang="en-US" dirty="0">
              <a:solidFill>
                <a:srgbClr val="FFFFFF"/>
              </a:solidFill>
            </a:endParaRPr>
          </a:p>
        </p:txBody>
      </p:sp>
      <p:pic>
        <p:nvPicPr>
          <p:cNvPr id="4" name="Content Placeholder 3">
            <a:extLst>
              <a:ext uri="{FF2B5EF4-FFF2-40B4-BE49-F238E27FC236}">
                <a16:creationId xmlns:a16="http://schemas.microsoft.com/office/drawing/2014/main" id="{92AF91C1-D906-4261-BE97-9131A079E2C0}"/>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16509" y="1053711"/>
            <a:ext cx="4427475" cy="4505835"/>
          </a:xfrm>
          <a:prstGeom prst="rect">
            <a:avLst/>
          </a:prstGeom>
        </p:spPr>
      </p:pic>
      <p:cxnSp>
        <p:nvCxnSpPr>
          <p:cNvPr id="45" name="Straight Connector 16">
            <a:extLst>
              <a:ext uri="{FF2B5EF4-FFF2-40B4-BE49-F238E27FC236}">
                <a16:creationId xmlns:a16="http://schemas.microsoft.com/office/drawing/2014/main" id="{AAFEA932-2DF1-410C-A00A-7A1E7DBF751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Billede 2">
            <a:extLst>
              <a:ext uri="{FF2B5EF4-FFF2-40B4-BE49-F238E27FC236}">
                <a16:creationId xmlns:a16="http://schemas.microsoft.com/office/drawing/2014/main" id="{09AAFCF9-DECA-4E68-B0FA-B14B02912BB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
          <a:stretch/>
        </p:blipFill>
        <p:spPr>
          <a:xfrm>
            <a:off x="9599954" y="4838596"/>
            <a:ext cx="2088462" cy="1566733"/>
          </a:xfrm>
          <a:prstGeom prst="rect">
            <a:avLst/>
          </a:prstGeom>
        </p:spPr>
      </p:pic>
      <p:sp>
        <p:nvSpPr>
          <p:cNvPr id="3" name="Text Placeholder 2">
            <a:extLst>
              <a:ext uri="{FF2B5EF4-FFF2-40B4-BE49-F238E27FC236}">
                <a16:creationId xmlns:a16="http://schemas.microsoft.com/office/drawing/2014/main" id="{1756CDDA-0280-47DB-B37F-E062F805A562}"/>
              </a:ext>
            </a:extLst>
          </p:cNvPr>
          <p:cNvSpPr>
            <a:spLocks noGrp="1"/>
          </p:cNvSpPr>
          <p:nvPr>
            <p:ph type="body" sz="quarter" idx="13"/>
          </p:nvPr>
        </p:nvSpPr>
        <p:spPr>
          <a:xfrm>
            <a:off x="5297762" y="2799889"/>
            <a:ext cx="5747187" cy="2987543"/>
          </a:xfrm>
        </p:spPr>
        <p:txBody>
          <a:bodyPr vert="horz" lIns="91440" tIns="45720" rIns="91440" bIns="45720" rtlCol="0" anchor="t">
            <a:normAutofit/>
          </a:bodyPr>
          <a:lstStyle/>
          <a:p>
            <a:pPr marL="0"/>
            <a:r>
              <a:rPr lang="en-US" sz="2400" dirty="0">
                <a:solidFill>
                  <a:srgbClr val="FFFFFF"/>
                </a:solidFill>
              </a:rPr>
              <a:t>“Without peace there is no development, and without development there is no peace”</a:t>
            </a:r>
          </a:p>
          <a:p>
            <a:pPr marL="0">
              <a:spcBef>
                <a:spcPts val="0"/>
              </a:spcBef>
            </a:pPr>
            <a:r>
              <a:rPr lang="en-US" sz="2400" i="1" dirty="0">
                <a:solidFill>
                  <a:srgbClr val="FFFFFF"/>
                </a:solidFill>
              </a:rPr>
              <a:t>Jan Eliasson, 	  </a:t>
            </a:r>
          </a:p>
          <a:p>
            <a:pPr marL="0">
              <a:spcBef>
                <a:spcPts val="0"/>
              </a:spcBef>
            </a:pPr>
            <a:r>
              <a:rPr lang="en-US" sz="2400" i="1" dirty="0">
                <a:solidFill>
                  <a:srgbClr val="FFFFFF"/>
                </a:solidFill>
              </a:rPr>
              <a:t>UN Deputy Secretary General</a:t>
            </a:r>
          </a:p>
          <a:p>
            <a:pPr marL="0">
              <a:spcBef>
                <a:spcPts val="0"/>
              </a:spcBef>
            </a:pPr>
            <a:r>
              <a:rPr lang="en-US" sz="2400" i="1" dirty="0">
                <a:solidFill>
                  <a:srgbClr val="FFFFFF"/>
                </a:solidFill>
              </a:rPr>
              <a:t>2012–2016</a:t>
            </a:r>
            <a:endParaRPr lang="en-US" sz="2400" dirty="0">
              <a:solidFill>
                <a:srgbClr val="FFFFFF"/>
              </a:solidFill>
            </a:endParaRPr>
          </a:p>
          <a:p>
            <a:endParaRPr lang="en-US" sz="2400" dirty="0">
              <a:solidFill>
                <a:srgbClr val="FFFFFF"/>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80194379"/>
      </p:ext>
    </p:extLst>
  </p:cSld>
  <p:clrMapOvr>
    <a:masterClrMapping/>
  </p:clrMapOvr>
  <p:transition advTm="39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a:extLst>
              <a:ext uri="{FF2B5EF4-FFF2-40B4-BE49-F238E27FC236}">
                <a16:creationId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0">
            <a:extLst>
              <a:ext uri="{FF2B5EF4-FFF2-40B4-BE49-F238E27FC236}">
                <a16:creationId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1F839-552E-47A9-8CCE-08BC8F83D8F9}"/>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GB" b="1" dirty="0">
                <a:solidFill>
                  <a:schemeClr val="bg1"/>
                </a:solidFill>
              </a:rPr>
              <a:t>What is fragility?</a:t>
            </a:r>
            <a:endParaRPr lang="en-GB" dirty="0">
              <a:solidFill>
                <a:schemeClr val="bg1"/>
              </a:solidFill>
            </a:endParaRPr>
          </a:p>
        </p:txBody>
      </p:sp>
      <p:sp>
        <p:nvSpPr>
          <p:cNvPr id="3" name="Text Placeholder 2">
            <a:extLst>
              <a:ext uri="{FF2B5EF4-FFF2-40B4-BE49-F238E27FC236}">
                <a16:creationId xmlns:a16="http://schemas.microsoft.com/office/drawing/2014/main" id="{13946F85-4787-4D19-8A86-2816039CE894}"/>
              </a:ext>
            </a:extLst>
          </p:cNvPr>
          <p:cNvSpPr>
            <a:spLocks noGrp="1"/>
          </p:cNvSpPr>
          <p:nvPr>
            <p:ph type="body" sz="quarter" idx="13"/>
          </p:nvPr>
        </p:nvSpPr>
        <p:spPr>
          <a:xfrm>
            <a:off x="5835316" y="505326"/>
            <a:ext cx="5561342" cy="5527174"/>
          </a:xfrm>
        </p:spPr>
        <p:txBody>
          <a:bodyPr vert="horz" lIns="91440" tIns="45720" rIns="91440" bIns="45720" rtlCol="0" anchor="ctr">
            <a:normAutofit fontScale="92500" lnSpcReduction="10000"/>
          </a:bodyPr>
          <a:lstStyle/>
          <a:p>
            <a:r>
              <a:rPr lang="en-GB" sz="2400" dirty="0" smtClean="0">
                <a:solidFill>
                  <a:srgbClr val="000000"/>
                </a:solidFill>
              </a:rPr>
              <a:t>OECD </a:t>
            </a:r>
            <a:r>
              <a:rPr lang="en-GB" sz="2400" dirty="0">
                <a:solidFill>
                  <a:srgbClr val="000000"/>
                </a:solidFill>
              </a:rPr>
              <a:t>defines fragility as the combination of exposure to risk and insufficient coping capacity of the state, system and/or communities to manage, absorb or mitigate those risks. Fragility can lead to negative outcomes including violence, the breakdown of institutions, displacement, humanitarian crises or other emergencies (States of Fragility report, 2016:22). </a:t>
            </a:r>
          </a:p>
          <a:p>
            <a:r>
              <a:rPr lang="en-US" sz="2400" dirty="0">
                <a:solidFill>
                  <a:srgbClr val="000000"/>
                </a:solidFill>
              </a:rPr>
              <a:t>G7+ defines “[A] state of fragility can be understood as a period of time during nationhood when sustainable socio-economic development requires greater emphasis on complementary peacebuilding and State-building activities such as building inclusive political settlements, security, justice, jobs, good management of </a:t>
            </a:r>
            <a:r>
              <a:rPr lang="en-US" sz="2400" dirty="0" smtClean="0">
                <a:solidFill>
                  <a:srgbClr val="000000"/>
                </a:solidFill>
              </a:rPr>
              <a:t>resources, and accountable and fair service delivery”. </a:t>
            </a:r>
            <a:r>
              <a:rPr lang="en-US" sz="2400" dirty="0">
                <a:solidFill>
                  <a:srgbClr val="000000"/>
                </a:solidFill>
              </a:rPr>
              <a:t>	</a:t>
            </a:r>
          </a:p>
          <a:p>
            <a:endParaRPr lang="en-US" sz="2400" dirty="0">
              <a:solidFill>
                <a:srgbClr val="00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1220358"/>
      </p:ext>
    </p:extLst>
  </p:cSld>
  <p:clrMapOvr>
    <a:masterClrMapping/>
  </p:clrMapOvr>
  <p:transition advTm="13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5E528A0-513D-4CCF-8467-515B0685F5CB}"/>
              </a:ext>
            </a:extLst>
          </p:cNvPr>
          <p:cNvSpPr>
            <a:spLocks noGrp="1"/>
          </p:cNvSpPr>
          <p:nvPr>
            <p:ph type="title"/>
          </p:nvPr>
        </p:nvSpPr>
        <p:spPr>
          <a:xfrm>
            <a:off x="804998" y="798445"/>
            <a:ext cx="10923176" cy="1311664"/>
          </a:xfrm>
        </p:spPr>
        <p:txBody>
          <a:bodyPr>
            <a:normAutofit/>
          </a:bodyPr>
          <a:lstStyle/>
          <a:p>
            <a:r>
              <a:rPr lang="en-GB" sz="3700" b="1" dirty="0">
                <a:solidFill>
                  <a:srgbClr val="000000"/>
                </a:solidFill>
              </a:rPr>
              <a:t>Challenges of Evaluation in FCV Contexts</a:t>
            </a:r>
          </a:p>
        </p:txBody>
      </p:sp>
      <p:sp>
        <p:nvSpPr>
          <p:cNvPr id="3" name="Content Placeholder 2">
            <a:extLst>
              <a:ext uri="{FF2B5EF4-FFF2-40B4-BE49-F238E27FC236}">
                <a16:creationId xmlns:a16="http://schemas.microsoft.com/office/drawing/2014/main" id="{3BE45F79-90A3-49B9-A3BD-5BC9C6AA485D}"/>
              </a:ext>
            </a:extLst>
          </p:cNvPr>
          <p:cNvSpPr>
            <a:spLocks noGrp="1"/>
          </p:cNvSpPr>
          <p:nvPr>
            <p:ph idx="1"/>
          </p:nvPr>
        </p:nvSpPr>
        <p:spPr>
          <a:xfrm>
            <a:off x="804998" y="2184565"/>
            <a:ext cx="10561502" cy="4616814"/>
          </a:xfrm>
        </p:spPr>
        <p:txBody>
          <a:bodyPr anchor="ctr">
            <a:normAutofit/>
          </a:bodyPr>
          <a:lstStyle/>
          <a:p>
            <a:pPr lvl="0"/>
            <a:r>
              <a:rPr lang="en-GB" sz="1800" dirty="0">
                <a:solidFill>
                  <a:srgbClr val="000000"/>
                </a:solidFill>
              </a:rPr>
              <a:t>Defining </a:t>
            </a:r>
            <a:r>
              <a:rPr lang="en-GB" sz="1800" i="1" dirty="0">
                <a:solidFill>
                  <a:srgbClr val="000000"/>
                </a:solidFill>
              </a:rPr>
              <a:t>How Change Happens</a:t>
            </a:r>
          </a:p>
          <a:p>
            <a:pPr lvl="0"/>
            <a:r>
              <a:rPr lang="en-GB" sz="1800" dirty="0">
                <a:solidFill>
                  <a:srgbClr val="000000"/>
                </a:solidFill>
              </a:rPr>
              <a:t>Area of focus: Fragile states or fragile situations?  </a:t>
            </a:r>
          </a:p>
          <a:p>
            <a:pPr lvl="0"/>
            <a:r>
              <a:rPr lang="en-GB" sz="1800" dirty="0">
                <a:solidFill>
                  <a:srgbClr val="000000"/>
                </a:solidFill>
              </a:rPr>
              <a:t>Transitional nature: countries may be fragile today not tomorrow </a:t>
            </a:r>
          </a:p>
          <a:p>
            <a:pPr lvl="0"/>
            <a:r>
              <a:rPr lang="en-GB" sz="1800" dirty="0">
                <a:solidFill>
                  <a:srgbClr val="000000"/>
                </a:solidFill>
              </a:rPr>
              <a:t>Measuring fragility: Tools, indicators, frameworks</a:t>
            </a:r>
          </a:p>
          <a:p>
            <a:pPr lvl="0"/>
            <a:r>
              <a:rPr lang="en-GB" sz="1800" dirty="0">
                <a:solidFill>
                  <a:srgbClr val="000000"/>
                </a:solidFill>
              </a:rPr>
              <a:t>Trust: </a:t>
            </a:r>
            <a:r>
              <a:rPr lang="en-GB" sz="1800" i="1" dirty="0">
                <a:solidFill>
                  <a:srgbClr val="FF0000"/>
                </a:solidFill>
                <a:highlight>
                  <a:srgbClr val="FFFF00"/>
                </a:highlight>
              </a:rPr>
              <a:t>No one is neutral</a:t>
            </a:r>
          </a:p>
          <a:p>
            <a:pPr lvl="0"/>
            <a:r>
              <a:rPr lang="en-GB" sz="1800" dirty="0">
                <a:solidFill>
                  <a:srgbClr val="000000"/>
                </a:solidFill>
              </a:rPr>
              <a:t>What standard/criteria to use</a:t>
            </a:r>
          </a:p>
          <a:p>
            <a:pPr lvl="0"/>
            <a:r>
              <a:rPr lang="en-GB" sz="1800" dirty="0">
                <a:solidFill>
                  <a:srgbClr val="000000"/>
                </a:solidFill>
              </a:rPr>
              <a:t>How to adapt to the changing context</a:t>
            </a:r>
          </a:p>
          <a:p>
            <a:pPr lvl="0"/>
            <a:r>
              <a:rPr lang="en-GB" sz="1800" dirty="0">
                <a:solidFill>
                  <a:srgbClr val="000000"/>
                </a:solidFill>
              </a:rPr>
              <a:t>Understanding and distinguishing between the nuances of fragile situations: crises, fragility and conflict</a:t>
            </a:r>
          </a:p>
          <a:p>
            <a:r>
              <a:rPr lang="en-GB" sz="1800" dirty="0">
                <a:solidFill>
                  <a:srgbClr val="000000"/>
                </a:solidFill>
              </a:rPr>
              <a:t>What works today may not work tomorrow</a:t>
            </a:r>
          </a:p>
          <a:p>
            <a:endParaRPr lang="en-GB" sz="1400" dirty="0">
              <a:solidFill>
                <a:srgbClr val="00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5291458"/>
      </p:ext>
    </p:extLst>
  </p:cSld>
  <p:clrMapOvr>
    <a:masterClrMapping/>
  </p:clrMapOvr>
  <p:transition advTm="58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4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B17040-3985-4627-AFFC-653FAEBAFF33}"/>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a:solidFill>
                  <a:srgbClr val="FFFFFF"/>
                </a:solidFill>
              </a:rPr>
              <a:t>1- Security is paramount</a:t>
            </a:r>
          </a:p>
        </p:txBody>
      </p:sp>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4D66BF0-9C68-457D-83D0-63C92B6BA00B}"/>
              </a:ext>
            </a:extLst>
          </p:cNvPr>
          <p:cNvSpPr>
            <a:spLocks noGrp="1"/>
          </p:cNvSpPr>
          <p:nvPr>
            <p:ph type="body" sz="quarter" idx="13"/>
          </p:nvPr>
        </p:nvSpPr>
        <p:spPr>
          <a:xfrm>
            <a:off x="7582563" y="321732"/>
            <a:ext cx="4181807" cy="6214534"/>
          </a:xfrm>
        </p:spPr>
        <p:txBody>
          <a:bodyPr vert="horz" lIns="91440" tIns="45720" rIns="91440" bIns="45720" rtlCol="0" anchor="ctr">
            <a:normAutofit/>
          </a:bodyPr>
          <a:lstStyle/>
          <a:p>
            <a:r>
              <a:rPr lang="en-US" sz="2400" dirty="0">
                <a:solidFill>
                  <a:srgbClr val="FFFFFF"/>
                </a:solidFill>
              </a:rPr>
              <a:t>Better understand the context by consulting or conducting: </a:t>
            </a:r>
          </a:p>
          <a:p>
            <a:pPr lvl="2"/>
            <a:r>
              <a:rPr lang="en-US" sz="2400" dirty="0">
                <a:solidFill>
                  <a:srgbClr val="FFFFFF"/>
                </a:solidFill>
              </a:rPr>
              <a:t>Conflict analysis </a:t>
            </a:r>
          </a:p>
          <a:p>
            <a:pPr lvl="2"/>
            <a:r>
              <a:rPr lang="en-US" sz="2400" dirty="0">
                <a:solidFill>
                  <a:srgbClr val="FFFFFF"/>
                </a:solidFill>
              </a:rPr>
              <a:t>Power analysis – political analysis</a:t>
            </a:r>
          </a:p>
          <a:p>
            <a:pPr lvl="2"/>
            <a:r>
              <a:rPr lang="en-US" sz="2400" dirty="0">
                <a:solidFill>
                  <a:srgbClr val="FFFFFF"/>
                </a:solidFill>
              </a:rPr>
              <a:t>Gender analysis </a:t>
            </a:r>
          </a:p>
          <a:p>
            <a:r>
              <a:rPr lang="en-US" sz="2400" dirty="0">
                <a:solidFill>
                  <a:srgbClr val="FFFFFF"/>
                </a:solidFill>
              </a:rPr>
              <a:t>Be conflict-sensitive in your approach</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198628"/>
      </p:ext>
    </p:extLst>
  </p:cSld>
  <p:clrMapOvr>
    <a:masterClrMapping/>
  </p:clrMapOvr>
  <p:transition advTm="33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8C5BA9-7256-4F3B-95E7-F0296DB15B26}"/>
              </a:ext>
            </a:extLst>
          </p:cNvPr>
          <p:cNvSpPr>
            <a:spLocks noGrp="1"/>
          </p:cNvSpPr>
          <p:nvPr>
            <p:ph type="title"/>
          </p:nvPr>
        </p:nvSpPr>
        <p:spPr>
          <a:xfrm>
            <a:off x="6094105" y="802955"/>
            <a:ext cx="4977976" cy="1454051"/>
          </a:xfrm>
        </p:spPr>
        <p:txBody>
          <a:bodyPr vert="horz" lIns="91440" tIns="45720" rIns="91440" bIns="45720" rtlCol="0" anchor="ctr">
            <a:noAutofit/>
          </a:bodyPr>
          <a:lstStyle/>
          <a:p>
            <a:r>
              <a:rPr lang="en-US" sz="2800" b="1" dirty="0"/>
              <a:t>‘Unintended’ does not necessarily mean unanticipated. </a:t>
            </a:r>
          </a:p>
        </p:txBody>
      </p:sp>
      <p:sp>
        <p:nvSpPr>
          <p:cNvPr id="20"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 up of a logo&#10;&#10;Description generated with very high confidence">
            <a:extLst>
              <a:ext uri="{FF2B5EF4-FFF2-40B4-BE49-F238E27FC236}">
                <a16:creationId xmlns:a16="http://schemas.microsoft.com/office/drawing/2014/main" id="{F30AC64B-5813-4CA0-B01B-835816A33AC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24748" r="28285" b="9241"/>
          <a:stretch/>
        </p:blipFill>
        <p:spPr>
          <a:xfrm>
            <a:off x="91490" y="2051585"/>
            <a:ext cx="4817458" cy="2726573"/>
          </a:xfrm>
          <a:prstGeom prst="rect">
            <a:avLst/>
          </a:prstGeom>
        </p:spPr>
      </p:pic>
      <p:sp>
        <p:nvSpPr>
          <p:cNvPr id="3" name="Text Placeholder 2">
            <a:extLst>
              <a:ext uri="{FF2B5EF4-FFF2-40B4-BE49-F238E27FC236}">
                <a16:creationId xmlns:a16="http://schemas.microsoft.com/office/drawing/2014/main" id="{2B7D7F05-E10D-421C-A173-7052AF3C3203}"/>
              </a:ext>
            </a:extLst>
          </p:cNvPr>
          <p:cNvSpPr>
            <a:spLocks noGrp="1"/>
          </p:cNvSpPr>
          <p:nvPr>
            <p:ph type="body" sz="quarter" idx="13"/>
          </p:nvPr>
        </p:nvSpPr>
        <p:spPr>
          <a:xfrm>
            <a:off x="6090574" y="2421682"/>
            <a:ext cx="4977578" cy="3639289"/>
          </a:xfrm>
        </p:spPr>
        <p:txBody>
          <a:bodyPr vert="horz" lIns="91440" tIns="45720" rIns="91440" bIns="45720" rtlCol="0" anchor="ctr">
            <a:normAutofit/>
          </a:bodyPr>
          <a:lstStyle/>
          <a:p>
            <a:pPr marL="0" indent="0">
              <a:buNone/>
            </a:pPr>
            <a:r>
              <a:rPr lang="en-US" sz="2000" dirty="0"/>
              <a:t>In contexts affected by conflict, fragility or marginalization…. ‘</a:t>
            </a:r>
            <a:r>
              <a:rPr lang="en-US" sz="2000" b="1" dirty="0">
                <a:solidFill>
                  <a:srgbClr val="FF0000"/>
                </a:solidFill>
                <a:highlight>
                  <a:srgbClr val="FFFF00"/>
                </a:highlight>
              </a:rPr>
              <a:t>unintended effects</a:t>
            </a:r>
            <a:r>
              <a:rPr lang="en-US" sz="2000" b="1" dirty="0">
                <a:highlight>
                  <a:srgbClr val="FFFF00"/>
                </a:highlight>
              </a:rPr>
              <a:t>’ </a:t>
            </a:r>
            <a:r>
              <a:rPr lang="en-US" sz="2000" dirty="0"/>
              <a:t>often worsen those dynamics. </a:t>
            </a:r>
          </a:p>
          <a:p>
            <a:pPr marL="0" indent="0">
              <a:buNone/>
            </a:pPr>
            <a:endParaRPr lang="en-US" sz="2000" dirty="0">
              <a:solidFill>
                <a:srgbClr val="000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8760359"/>
      </p:ext>
    </p:extLst>
  </p:cSld>
  <p:clrMapOvr>
    <a:masterClrMapping/>
  </p:clrMapOvr>
  <p:transition advTm="21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A7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C5BA9-7256-4F3B-95E7-F0296DB15B26}"/>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2- Introduce Adaptive MEAL</a:t>
            </a:r>
          </a:p>
        </p:txBody>
      </p:sp>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B7D7F05-E10D-421C-A173-7052AF3C3203}"/>
              </a:ext>
            </a:extLst>
          </p:cNvPr>
          <p:cNvSpPr>
            <a:spLocks noGrp="1"/>
          </p:cNvSpPr>
          <p:nvPr>
            <p:ph type="body" sz="quarter" idx="13"/>
          </p:nvPr>
        </p:nvSpPr>
        <p:spPr>
          <a:xfrm>
            <a:off x="7528841" y="321732"/>
            <a:ext cx="4335613" cy="6070550"/>
          </a:xfrm>
        </p:spPr>
        <p:txBody>
          <a:bodyPr vert="horz" lIns="91440" tIns="45720" rIns="91440" bIns="45720" rtlCol="0" anchor="ctr">
            <a:normAutofit/>
          </a:bodyPr>
          <a:lstStyle/>
          <a:p>
            <a:pPr marL="0" indent="0">
              <a:buNone/>
            </a:pPr>
            <a:r>
              <a:rPr lang="en-US" sz="2400" b="1" dirty="0">
                <a:solidFill>
                  <a:srgbClr val="FFFFFF"/>
                </a:solidFill>
              </a:rPr>
              <a:t>How to respond and adapt to the changing evolving </a:t>
            </a:r>
            <a:r>
              <a:rPr lang="en-US" sz="2400" b="1" dirty="0" smtClean="0">
                <a:solidFill>
                  <a:srgbClr val="FFFFFF"/>
                </a:solidFill>
              </a:rPr>
              <a:t>environment?</a:t>
            </a:r>
            <a:endParaRPr lang="en-US" sz="2400" b="1" dirty="0">
              <a:solidFill>
                <a:srgbClr val="FFFFFF"/>
              </a:solidFill>
            </a:endParaRPr>
          </a:p>
          <a:p>
            <a:endParaRPr lang="en-US" sz="2400" dirty="0" smtClean="0">
              <a:solidFill>
                <a:srgbClr val="FFFFFF"/>
              </a:solidFill>
            </a:endParaRPr>
          </a:p>
          <a:p>
            <a:pPr marL="228600" lvl="1" indent="-228600">
              <a:spcBef>
                <a:spcPts val="1000"/>
              </a:spcBef>
            </a:pPr>
            <a:r>
              <a:rPr lang="en-US" sz="2400" dirty="0" smtClean="0">
                <a:solidFill>
                  <a:srgbClr val="FFFFFF"/>
                </a:solidFill>
              </a:rPr>
              <a:t>Involve </a:t>
            </a:r>
            <a:r>
              <a:rPr lang="en-US" sz="2400" dirty="0">
                <a:solidFill>
                  <a:srgbClr val="FFFFFF"/>
                </a:solidFill>
              </a:rPr>
              <a:t>community in identifying change (OH) or developing indicators (EPI), local think tanks, academia and private sector</a:t>
            </a:r>
          </a:p>
          <a:p>
            <a:endParaRPr lang="en-US" sz="2000" dirty="0">
              <a:solidFill>
                <a:srgbClr val="FFFFFF"/>
              </a:solidFill>
            </a:endParaRPr>
          </a:p>
        </p:txBody>
      </p:sp>
      <p:pic>
        <p:nvPicPr>
          <p:cNvPr id="7" name="Diagram 1" descr="Diagram 1">
            <a:extLst>
              <a:ext uri="{FF2B5EF4-FFF2-40B4-BE49-F238E27FC236}">
                <a16:creationId xmlns:a16="http://schemas.microsoft.com/office/drawing/2014/main" id="{9A47EBAD-3018-4832-83EF-A1FC7486F1B4}"/>
              </a:ext>
            </a:extLst>
          </p:cNvPr>
          <p:cNvPicPr>
            <a:picLocks noChangeAspect="1"/>
          </p:cNvPicPr>
          <p:nvPr/>
        </p:nvPicPr>
        <p:blipFill>
          <a:blip r:embed="rId5">
            <a:extLst/>
          </a:blip>
          <a:stretch>
            <a:fillRect/>
          </a:stretch>
        </p:blipFill>
        <p:spPr>
          <a:xfrm>
            <a:off x="1283368" y="321732"/>
            <a:ext cx="5176462" cy="4151626"/>
          </a:xfrm>
          <a:prstGeom prst="rect">
            <a:avLst/>
          </a:prstGeom>
          <a:ln w="57150" cmpd="thickThin">
            <a:solidFill>
              <a:srgbClr val="7F7F7F"/>
            </a:solidFill>
            <a:miter lim="800000"/>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5412929"/>
      </p:ext>
    </p:extLst>
  </p:cSld>
  <p:clrMapOvr>
    <a:masterClrMapping/>
  </p:clrMapOvr>
  <p:transition advTm="488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E79B54-59F3-4C23-B52C-FA8939F93A6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3- Use ICTs – conduct MEAL remotely</a:t>
            </a:r>
          </a:p>
        </p:txBody>
      </p:sp>
      <p:pic>
        <p:nvPicPr>
          <p:cNvPr id="4" name="Picture 3" descr="A close up of text on a white background&#10;&#10;Description generated with high confidence">
            <a:extLst>
              <a:ext uri="{FF2B5EF4-FFF2-40B4-BE49-F238E27FC236}">
                <a16:creationId xmlns:a16="http://schemas.microsoft.com/office/drawing/2014/main" id="{5E101D2B-DA6E-416A-8171-18CD2681522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4167E4F-F02E-4FD4-BDA7-B32384E171AB}"/>
              </a:ext>
            </a:extLst>
          </p:cNvPr>
          <p:cNvSpPr>
            <a:spLocks noGrp="1"/>
          </p:cNvSpPr>
          <p:nvPr>
            <p:ph type="body" sz="quarter" idx="13"/>
          </p:nvPr>
        </p:nvSpPr>
        <p:spPr>
          <a:xfrm>
            <a:off x="8029319" y="917725"/>
            <a:ext cx="3424739" cy="4852362"/>
          </a:xfrm>
        </p:spPr>
        <p:txBody>
          <a:bodyPr vert="horz" lIns="91440" tIns="45720" rIns="91440" bIns="45720" rtlCol="0" anchor="ctr">
            <a:normAutofit/>
          </a:bodyPr>
          <a:lstStyle/>
          <a:p>
            <a:r>
              <a:rPr lang="en-US" sz="2400" dirty="0">
                <a:solidFill>
                  <a:srgbClr val="FFFFFF"/>
                </a:solidFill>
              </a:rPr>
              <a:t>Though ICTs bring huge potential, they also carry new risks.</a:t>
            </a:r>
          </a:p>
          <a:p>
            <a:r>
              <a:rPr lang="en-US" sz="2400" dirty="0">
                <a:solidFill>
                  <a:srgbClr val="FFFFFF"/>
                </a:solidFill>
              </a:rPr>
              <a:t>Invest time in creating a trusting environment before &amp; during data collection to avoid problems or biased answers.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6508566"/>
      </p:ext>
    </p:extLst>
  </p:cSld>
  <p:clrMapOvr>
    <a:masterClrMapping/>
  </p:clrMapOvr>
  <p:transition advTm="545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3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C57AB6-D3C7-4BC6-BE0A-3CCD355CDAC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b="1" dirty="0">
                <a:solidFill>
                  <a:srgbClr val="FFFFFF"/>
                </a:solidFill>
              </a:rPr>
              <a:t>4- Seek feedback and engage local communities</a:t>
            </a:r>
          </a:p>
        </p:txBody>
      </p:sp>
      <p:pic>
        <p:nvPicPr>
          <p:cNvPr id="5" name="Picture 4" descr="A close up of a computer&#10;&#10;Description generated with very high confidence">
            <a:extLst>
              <a:ext uri="{FF2B5EF4-FFF2-40B4-BE49-F238E27FC236}">
                <a16:creationId xmlns:a16="http://schemas.microsoft.com/office/drawing/2014/main" id="{2EFD7AF1-E276-45A1-959D-70E6A2ACEE1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5564E9A-806F-4080-A150-490CF57B85A6}"/>
              </a:ext>
            </a:extLst>
          </p:cNvPr>
          <p:cNvSpPr>
            <a:spLocks noGrp="1"/>
          </p:cNvSpPr>
          <p:nvPr>
            <p:ph type="body" sz="quarter" idx="13"/>
          </p:nvPr>
        </p:nvSpPr>
        <p:spPr>
          <a:xfrm>
            <a:off x="7844588" y="545432"/>
            <a:ext cx="3823155" cy="5846849"/>
          </a:xfrm>
        </p:spPr>
        <p:txBody>
          <a:bodyPr vert="horz" lIns="91440" tIns="45720" rIns="91440" bIns="45720" rtlCol="0" anchor="ctr">
            <a:normAutofit/>
          </a:bodyPr>
          <a:lstStyle/>
          <a:p>
            <a:pPr lvl="1" indent="-228600"/>
            <a:r>
              <a:rPr lang="en-US" sz="2800" dirty="0">
                <a:solidFill>
                  <a:srgbClr val="FFFFFF"/>
                </a:solidFill>
              </a:rPr>
              <a:t>Establish an effective feedback mechanism close the loop </a:t>
            </a:r>
          </a:p>
          <a:p>
            <a:pPr lvl="1" indent="-228600"/>
            <a:r>
              <a:rPr lang="en-US" sz="2800" dirty="0">
                <a:solidFill>
                  <a:srgbClr val="FFFFFF"/>
                </a:solidFill>
              </a:rPr>
              <a:t>Community-based feedback mechanisms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9143437"/>
      </p:ext>
    </p:extLst>
  </p:cSld>
  <p:clrMapOvr>
    <a:masterClrMapping/>
  </p:clrMapOvr>
  <p:transition advTm="30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1616</Words>
  <Application>Microsoft Office PowerPoint</Application>
  <PresentationFormat>Widescreen</PresentationFormat>
  <Paragraphs>170</Paragraphs>
  <Slides>15</Slides>
  <Notes>13</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Addressing M&amp;E Challenges in Fragility, Conflict and Violence (FCV)</vt:lpstr>
      <vt:lpstr>Link between FCV and Development</vt:lpstr>
      <vt:lpstr>What is fragility?</vt:lpstr>
      <vt:lpstr>Challenges of Evaluation in FCV Contexts</vt:lpstr>
      <vt:lpstr>1- Security is paramount</vt:lpstr>
      <vt:lpstr>‘Unintended’ does not necessarily mean unanticipated. </vt:lpstr>
      <vt:lpstr>2- Introduce Adaptive MEAL</vt:lpstr>
      <vt:lpstr>3- Use ICTs – conduct MEAL remotely</vt:lpstr>
      <vt:lpstr>4- Seek feedback and engage local communities</vt:lpstr>
      <vt:lpstr>5- Choose appropriate evaluation methods </vt:lpstr>
      <vt:lpstr>Different evaluation methods</vt:lpstr>
      <vt:lpstr>6- Close the evaluation learning loop</vt:lpstr>
      <vt:lpstr>Sprockler </vt:lpstr>
      <vt:lpstr>6 Principles of evaluation in FCVs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Key Principles of Evaluation in Fragility, Conflict and Violence (FCV)</dc:title>
  <dc:creator>Hur Hassnain</dc:creator>
  <cp:lastModifiedBy>Hur Hassnain</cp:lastModifiedBy>
  <cp:revision>21</cp:revision>
  <dcterms:created xsi:type="dcterms:W3CDTF">2018-10-04T09:38:24Z</dcterms:created>
  <dcterms:modified xsi:type="dcterms:W3CDTF">2018-10-30T19:10:45Z</dcterms:modified>
</cp:coreProperties>
</file>