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2638"/>
    <a:srgbClr val="9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19" autoAdjust="0"/>
  </p:normalViewPr>
  <p:slideViewPr>
    <p:cSldViewPr>
      <p:cViewPr varScale="1">
        <p:scale>
          <a:sx n="60" d="100"/>
          <a:sy n="60" d="100"/>
        </p:scale>
        <p:origin x="-702" y="-7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17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BDBEEE-BA56-4EEE-808E-924D56CA3E86}" type="datetimeFigureOut">
              <a:rPr lang="en-US" smtClean="0"/>
              <a:pPr/>
              <a:t>11/5/2011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0B33F8-4D4B-4617-AC9F-EBF8C7D1B47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4572000"/>
            <a:ext cx="5486400" cy="4114800"/>
          </a:xfrm>
          <a:prstGeom prst="rect">
            <a:avLst/>
          </a:prstGeom>
        </p:spPr>
        <p:txBody>
          <a:bodyPr>
            <a:normAutofit/>
          </a:bodyPr>
          <a:lstStyle/>
          <a:p>
            <a:r>
              <a:rPr lang="en-US" dirty="0" smtClean="0"/>
              <a:t>For</a:t>
            </a:r>
            <a:r>
              <a:rPr lang="en-US" baseline="0" dirty="0" smtClean="0"/>
              <a:t> the purposes of this paper, implementation is defined as the delivery and receipt of programs.</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 purpose of our program is to have</a:t>
            </a:r>
            <a:r>
              <a:rPr lang="en-US" baseline="0" dirty="0" smtClean="0"/>
              <a:t> an impact, to generate desired outcomes. How do we get outcomes from a program?</a:t>
            </a:r>
          </a:p>
          <a:p>
            <a:r>
              <a:rPr lang="en-US" baseline="0" dirty="0" smtClean="0"/>
              <a:t>Implementation forms an essential bridge between our best laid plans for a program and the impact or outcomes it generates.</a:t>
            </a:r>
          </a:p>
          <a:p>
            <a:r>
              <a:rPr lang="en-US" baseline="0" dirty="0" smtClean="0"/>
              <a:t>Poor implementation leads to poor outcomes. Why is that a problem?</a:t>
            </a:r>
          </a:p>
          <a:p>
            <a:r>
              <a:rPr lang="en-US" baseline="0" dirty="0" smtClean="0"/>
              <a:t>We judge our program based on outcomes, but if implementation is lousy that feedback is not valid. Been referred to as Type III error.</a:t>
            </a:r>
          </a:p>
          <a:p>
            <a:r>
              <a:rPr lang="en-US" baseline="0" dirty="0" smtClean="0"/>
              <a:t>Assessing implementation validates feedback from outcomes.</a:t>
            </a:r>
          </a:p>
          <a:p>
            <a:r>
              <a:rPr lang="en-US" baseline="0" dirty="0" smtClean="0"/>
              <a:t>So assessing implementation is important, because implementation, not program or program theory, is what leads to outcomes. In addition, feedback from outcomes tells us nothing about the program without the context of information about implementation.</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McGrew and colleagues treated fidelity and adaptation as a unitary construct.</a:t>
            </a:r>
            <a:r>
              <a:rPr lang="en-US" baseline="0" dirty="0" smtClean="0"/>
              <a:t> Any increase...</a:t>
            </a:r>
          </a:p>
          <a:p>
            <a:r>
              <a:rPr lang="en-US" baseline="0" dirty="0" smtClean="0"/>
              <a:t>Castro argued that adapting programs to the context and participants is more important than strict fidelity.</a:t>
            </a:r>
          </a:p>
          <a:p>
            <a:r>
              <a:rPr lang="en-US" baseline="0" dirty="0" smtClean="0"/>
              <a:t>Who is right? Are there problems with either approach?</a:t>
            </a:r>
          </a:p>
          <a:p>
            <a:r>
              <a:rPr lang="en-US" baseline="0" dirty="0" smtClean="0"/>
              <a:t>Finally, Blakely and colleagues have taken a moderate approach. For them, they considered changes or deletions as decreases in fidelity, but counted additions as adaptations which did not decrease fidelity. They found that some additions led to better outcomes.</a:t>
            </a:r>
          </a:p>
          <a:p>
            <a:r>
              <a:rPr lang="en-US" baseline="0" dirty="0" smtClean="0"/>
              <a:t>The quality of adaptations may be more important than the presence or absence of adaptations.</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err="1" smtClean="0"/>
              <a:t>Orwin</a:t>
            </a:r>
            <a:r>
              <a:rPr lang="en-US" dirty="0" smtClean="0"/>
              <a:t> presents a hypothetical situation in which a teacher delivers a program perfectly.</a:t>
            </a:r>
            <a:r>
              <a:rPr lang="en-US" baseline="0" dirty="0" smtClean="0"/>
              <a:t> A student is present for the program delivery, but spends the whole time planning his Spring Break. Perfect delivery, but implementation is unsuccessful due to failed receipt. Although both delivery and receipt are necessary for successful implementation, most studies focus on one or the other.</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C36A753-4268-4870-997E-2D8072BA9B8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B01EB5-40BE-4D96-81A2-DC42B9E3F9C0}"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01EB5-40BE-4D96-81A2-DC42B9E3F9C0}"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01EB5-40BE-4D96-81A2-DC42B9E3F9C0}"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01EB5-40BE-4D96-81A2-DC42B9E3F9C0}"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01EB5-40BE-4D96-81A2-DC42B9E3F9C0}" type="datetimeFigureOut">
              <a:rPr lang="en-US" smtClean="0"/>
              <a:pPr/>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B01EB5-40BE-4D96-81A2-DC42B9E3F9C0}"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B01EB5-40BE-4D96-81A2-DC42B9E3F9C0}" type="datetimeFigureOut">
              <a:rPr lang="en-US" smtClean="0"/>
              <a:pPr/>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B01EB5-40BE-4D96-81A2-DC42B9E3F9C0}" type="datetimeFigureOut">
              <a:rPr lang="en-US" smtClean="0"/>
              <a:pPr/>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01EB5-40BE-4D96-81A2-DC42B9E3F9C0}" type="datetimeFigureOut">
              <a:rPr lang="en-US" smtClean="0"/>
              <a:pPr/>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01EB5-40BE-4D96-81A2-DC42B9E3F9C0}"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01EB5-40BE-4D96-81A2-DC42B9E3F9C0}" type="datetimeFigureOut">
              <a:rPr lang="en-US" smtClean="0"/>
              <a:pPr/>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D7EF8-5662-4F98-92F0-8F0CE10469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3263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01EB5-40BE-4D96-81A2-DC42B9E3F9C0}" type="datetimeFigureOut">
              <a:rPr lang="en-US" smtClean="0"/>
              <a:pPr/>
              <a:t>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D7EF8-5662-4F98-92F0-8F0CE10469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10200"/>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cademic signature.TIF"/>
          <p:cNvPicPr>
            <a:picLocks noChangeAspect="1"/>
          </p:cNvPicPr>
          <p:nvPr/>
        </p:nvPicPr>
        <p:blipFill>
          <a:blip r:embed="rId3" cstate="print"/>
          <a:stretch>
            <a:fillRect/>
          </a:stretch>
        </p:blipFill>
        <p:spPr>
          <a:xfrm>
            <a:off x="762000" y="5392281"/>
            <a:ext cx="3048000" cy="1160919"/>
          </a:xfrm>
          <a:prstGeom prst="rect">
            <a:avLst/>
          </a:prstGeom>
        </p:spPr>
      </p:pic>
      <p:sp>
        <p:nvSpPr>
          <p:cNvPr id="2" name="Title 1"/>
          <p:cNvSpPr>
            <a:spLocks noGrp="1"/>
          </p:cNvSpPr>
          <p:nvPr>
            <p:ph type="ctrTitle"/>
          </p:nvPr>
        </p:nvSpPr>
        <p:spPr>
          <a:xfrm>
            <a:off x="685800" y="1600200"/>
            <a:ext cx="7772400" cy="1470025"/>
          </a:xfrm>
        </p:spPr>
        <p:txBody>
          <a:bodyPr>
            <a:normAutofit fontScale="90000"/>
          </a:bodyPr>
          <a:lstStyle/>
          <a:p>
            <a:r>
              <a:rPr lang="en-US" dirty="0" smtClean="0">
                <a:solidFill>
                  <a:schemeClr val="bg1">
                    <a:lumMod val="85000"/>
                  </a:schemeClr>
                </a:solidFill>
              </a:rPr>
              <a:t>Fundamental Issues for Evaluating </a:t>
            </a:r>
            <a:r>
              <a:rPr lang="en-US" smtClean="0">
                <a:solidFill>
                  <a:schemeClr val="bg1">
                    <a:lumMod val="85000"/>
                  </a:schemeClr>
                </a:solidFill>
              </a:rPr>
              <a:t>Program </a:t>
            </a:r>
            <a:r>
              <a:rPr lang="en-US" smtClean="0">
                <a:solidFill>
                  <a:schemeClr val="bg1">
                    <a:lumMod val="85000"/>
                  </a:schemeClr>
                </a:solidFill>
              </a:rPr>
              <a:t>Implementation:</a:t>
            </a:r>
            <a:r>
              <a:rPr lang="en-US" dirty="0" smtClean="0">
                <a:solidFill>
                  <a:schemeClr val="bg1">
                    <a:lumMod val="85000"/>
                  </a:schemeClr>
                </a:solidFill>
              </a:rPr>
              <a:t/>
            </a:r>
            <a:br>
              <a:rPr lang="en-US" dirty="0" smtClean="0">
                <a:solidFill>
                  <a:schemeClr val="bg1">
                    <a:lumMod val="85000"/>
                  </a:schemeClr>
                </a:solidFill>
              </a:rPr>
            </a:br>
            <a:r>
              <a:rPr lang="en-US" dirty="0" smtClean="0">
                <a:solidFill>
                  <a:schemeClr val="bg1">
                    <a:lumMod val="85000"/>
                  </a:schemeClr>
                </a:solidFill>
              </a:rPr>
              <a:t>A Decision Framework </a:t>
            </a:r>
            <a:r>
              <a:rPr lang="en-US" dirty="0">
                <a:solidFill>
                  <a:schemeClr val="bg1">
                    <a:lumMod val="85000"/>
                  </a:schemeClr>
                </a:solidFill>
              </a:rPr>
              <a:t/>
            </a:r>
            <a:br>
              <a:rPr lang="en-US" dirty="0">
                <a:solidFill>
                  <a:schemeClr val="bg1">
                    <a:lumMod val="85000"/>
                  </a:schemeClr>
                </a:solidFill>
              </a:rPr>
            </a:br>
            <a:endParaRPr lang="en-US" dirty="0">
              <a:solidFill>
                <a:schemeClr val="bg1">
                  <a:lumMod val="85000"/>
                </a:schemeClr>
              </a:solidFill>
            </a:endParaRPr>
          </a:p>
        </p:txBody>
      </p:sp>
      <p:sp>
        <p:nvSpPr>
          <p:cNvPr id="3" name="Subtitle 2"/>
          <p:cNvSpPr>
            <a:spLocks noGrp="1"/>
          </p:cNvSpPr>
          <p:nvPr>
            <p:ph type="subTitle" idx="1"/>
          </p:nvPr>
        </p:nvSpPr>
        <p:spPr>
          <a:xfrm>
            <a:off x="1219200" y="3276600"/>
            <a:ext cx="6705600" cy="1752600"/>
          </a:xfrm>
        </p:spPr>
        <p:txBody>
          <a:bodyPr>
            <a:normAutofit/>
          </a:bodyPr>
          <a:lstStyle/>
          <a:p>
            <a:endParaRPr lang="en-US" dirty="0" smtClean="0">
              <a:solidFill>
                <a:schemeClr val="bg1">
                  <a:lumMod val="85000"/>
                </a:schemeClr>
              </a:solidFill>
            </a:endParaRPr>
          </a:p>
          <a:p>
            <a:r>
              <a:rPr lang="en-US" dirty="0" smtClean="0">
                <a:solidFill>
                  <a:schemeClr val="bg1">
                    <a:lumMod val="85000"/>
                  </a:schemeClr>
                </a:solidFill>
              </a:rPr>
              <a:t>Robert Owens, MA</a:t>
            </a:r>
            <a:endParaRPr lang="en-US" dirty="0">
              <a:solidFill>
                <a:schemeClr val="bg1">
                  <a:lumMod val="85000"/>
                </a:schemeClr>
              </a:solidFill>
            </a:endParaRPr>
          </a:p>
        </p:txBody>
      </p:sp>
      <p:sp>
        <p:nvSpPr>
          <p:cNvPr id="6" name="TextBox 40"/>
          <p:cNvSpPr txBox="1">
            <a:spLocks noChangeArrowheads="1"/>
          </p:cNvSpPr>
          <p:nvPr/>
        </p:nvSpPr>
        <p:spPr bwMode="auto">
          <a:xfrm>
            <a:off x="5181600" y="5461353"/>
            <a:ext cx="3048000" cy="1015647"/>
          </a:xfrm>
          <a:prstGeom prst="rect">
            <a:avLst/>
          </a:prstGeom>
          <a:solidFill>
            <a:schemeClr val="bg1"/>
          </a:solidFill>
          <a:ln w="9525">
            <a:noFill/>
            <a:miter lim="800000"/>
            <a:headEnd/>
            <a:tailEnd/>
          </a:ln>
        </p:spPr>
        <p:txBody>
          <a:bodyPr wrap="square" lIns="91425" tIns="45712" rIns="91425" bIns="45712">
            <a:spAutoFit/>
          </a:bodyPr>
          <a:lstStyle/>
          <a:p>
            <a:pPr algn="ctr" defTabSz="915079" eaLnBrk="0" hangingPunct="0"/>
            <a:r>
              <a:rPr lang="en-US" sz="3600" dirty="0" smtClean="0">
                <a:solidFill>
                  <a:schemeClr val="bg1">
                    <a:lumMod val="50000"/>
                  </a:schemeClr>
                </a:solidFill>
                <a:latin typeface="Palatino Linotype" pitchFamily="18" charset="0"/>
              </a:rPr>
              <a:t>LPRC</a:t>
            </a:r>
          </a:p>
          <a:p>
            <a:pPr algn="ctr" defTabSz="915079" eaLnBrk="0" hangingPunct="0"/>
            <a:r>
              <a:rPr lang="en-US" sz="1200" dirty="0" smtClean="0">
                <a:solidFill>
                  <a:schemeClr val="bg1">
                    <a:lumMod val="50000"/>
                  </a:schemeClr>
                </a:solidFill>
                <a:latin typeface="Palatino Linotype" pitchFamily="18" charset="0"/>
              </a:rPr>
              <a:t>Learning </a:t>
            </a:r>
            <a:r>
              <a:rPr lang="en-US" sz="1200" dirty="0">
                <a:solidFill>
                  <a:schemeClr val="bg1">
                    <a:lumMod val="50000"/>
                  </a:schemeClr>
                </a:solidFill>
                <a:latin typeface="Palatino Linotype" pitchFamily="18" charset="0"/>
              </a:rPr>
              <a:t>&amp; </a:t>
            </a:r>
            <a:r>
              <a:rPr lang="en-US" sz="1200" dirty="0" smtClean="0">
                <a:solidFill>
                  <a:schemeClr val="bg1">
                    <a:lumMod val="50000"/>
                  </a:schemeClr>
                </a:solidFill>
                <a:latin typeface="Palatino Linotype" pitchFamily="18" charset="0"/>
              </a:rPr>
              <a:t>Performance </a:t>
            </a:r>
          </a:p>
          <a:p>
            <a:pPr algn="ctr" defTabSz="915079" eaLnBrk="0" hangingPunct="0"/>
            <a:r>
              <a:rPr lang="en-US" sz="1200" dirty="0" smtClean="0">
                <a:solidFill>
                  <a:schemeClr val="bg1">
                    <a:lumMod val="50000"/>
                  </a:schemeClr>
                </a:solidFill>
                <a:latin typeface="Palatino Linotype" pitchFamily="18" charset="0"/>
              </a:rPr>
              <a:t>Research Center</a:t>
            </a:r>
          </a:p>
        </p:txBody>
      </p:sp>
      <p:graphicFrame>
        <p:nvGraphicFramePr>
          <p:cNvPr id="8" name="Group 50"/>
          <p:cNvGraphicFramePr>
            <a:graphicFrameLocks noGrp="1"/>
          </p:cNvGraphicFramePr>
          <p:nvPr/>
        </p:nvGraphicFramePr>
        <p:xfrm>
          <a:off x="-152400" y="5266403"/>
          <a:ext cx="9448800" cy="219997"/>
        </p:xfrm>
        <a:graphic>
          <a:graphicData uri="http://schemas.openxmlformats.org/drawingml/2006/table">
            <a:tbl>
              <a:tblPr/>
              <a:tblGrid>
                <a:gridCol w="6304109"/>
                <a:gridCol w="1731000"/>
                <a:gridCol w="1413691"/>
              </a:tblGrid>
              <a:tr h="219997">
                <a:tc>
                  <a:txBody>
                    <a:bodyPr/>
                    <a:lstStyle/>
                    <a:p>
                      <a:pPr marL="0" marR="0" lvl="0" indent="0" algn="l" defTabSz="785813"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FFFF"/>
                        </a:solidFill>
                        <a:effectLst/>
                        <a:latin typeface="Times New Roman" pitchFamily="18" charset="0"/>
                      </a:endParaRPr>
                    </a:p>
                  </a:txBody>
                  <a:tcPr marL="91595" marR="91595" marT="45586" marB="455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785813"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FFFF"/>
                        </a:solidFill>
                        <a:effectLst/>
                        <a:latin typeface="Times New Roman" pitchFamily="18" charset="0"/>
                      </a:endParaRPr>
                    </a:p>
                  </a:txBody>
                  <a:tcPr marL="91595" marR="91595" marT="45586" marB="455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E6A71"/>
                    </a:solidFill>
                  </a:tcPr>
                </a:tc>
                <a:tc>
                  <a:txBody>
                    <a:bodyPr/>
                    <a:lstStyle/>
                    <a:p>
                      <a:pPr marL="0" marR="0" lvl="0" indent="0" algn="l" defTabSz="785813"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FFFF"/>
                        </a:solidFill>
                        <a:effectLst/>
                        <a:latin typeface="Times New Roman" pitchFamily="18" charset="0"/>
                      </a:endParaRPr>
                    </a:p>
                  </a:txBody>
                  <a:tcPr marL="91595" marR="91595" marT="45586" marB="4558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CB6CE"/>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Complete Framework</a:t>
            </a:r>
            <a:endParaRPr lang="en-US" dirty="0">
              <a:solidFill>
                <a:schemeClr val="bg1">
                  <a:lumMod val="95000"/>
                </a:schemeClr>
              </a:solidFill>
            </a:endParaRPr>
          </a:p>
        </p:txBody>
      </p:sp>
      <p:cxnSp>
        <p:nvCxnSpPr>
          <p:cNvPr id="14" name="Straight Connector 13"/>
          <p:cNvCxnSpPr/>
          <p:nvPr/>
        </p:nvCxnSpPr>
        <p:spPr>
          <a:xfrm>
            <a:off x="1295400" y="3429000"/>
            <a:ext cx="4648200" cy="0"/>
          </a:xfrm>
          <a:prstGeom prst="line">
            <a:avLst/>
          </a:prstGeom>
          <a:ln w="34925">
            <a:solidFill>
              <a:srgbClr val="A32638"/>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nvGraphicFramePr>
        <p:xfrm>
          <a:off x="533400" y="1600200"/>
          <a:ext cx="8153400" cy="4571999"/>
        </p:xfrm>
        <a:graphic>
          <a:graphicData uri="http://schemas.openxmlformats.org/drawingml/2006/table">
            <a:tbl>
              <a:tblPr/>
              <a:tblGrid>
                <a:gridCol w="289921"/>
                <a:gridCol w="1709009"/>
                <a:gridCol w="1139340"/>
                <a:gridCol w="1647974"/>
                <a:gridCol w="1505556"/>
                <a:gridCol w="289921"/>
                <a:gridCol w="1281758"/>
                <a:gridCol w="289921"/>
              </a:tblGrid>
              <a:tr h="308710">
                <a:tc gridSpan="8">
                  <a:txBody>
                    <a:bodyPr/>
                    <a:lstStyle/>
                    <a:p>
                      <a:pPr algn="ctr" fontAlgn="b"/>
                      <a:r>
                        <a:rPr lang="en-US" sz="1800" b="0" i="0" u="none" strike="noStrike" dirty="0">
                          <a:solidFill>
                            <a:srgbClr val="F2F2F2"/>
                          </a:solidFill>
                          <a:latin typeface="Calibri"/>
                        </a:rPr>
                        <a:t>Context of Theoretical Orientation to Fidelity and Adaptation</a:t>
                      </a:r>
                    </a:p>
                  </a:txBody>
                  <a:tcPr marL="9525" marR="9525" marT="9525" marB="0" anchor="b">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710">
                <a:tc>
                  <a:txBody>
                    <a:bodyPr/>
                    <a:lstStyle/>
                    <a:p>
                      <a:pPr algn="l" fontAlgn="b"/>
                      <a:r>
                        <a:rPr lang="en-US" sz="1100" b="0" i="0" u="none" strike="noStrike">
                          <a:solidFill>
                            <a:srgbClr val="F2F2F2"/>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F2F2F2"/>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308710">
                <a:tc>
                  <a:txBody>
                    <a:bodyPr/>
                    <a:lstStyle/>
                    <a:p>
                      <a:pPr algn="l" fontAlgn="b"/>
                      <a:r>
                        <a:rPr lang="en-US" sz="1100" b="0" i="0" u="none" strike="noStrike">
                          <a:solidFill>
                            <a:srgbClr val="F2F2F2"/>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gridSpan="3">
                  <a:txBody>
                    <a:bodyPr/>
                    <a:lstStyle/>
                    <a:p>
                      <a:pPr algn="ctr" fontAlgn="b"/>
                      <a:r>
                        <a:rPr lang="en-US" sz="1800" b="0" i="0" u="none" strike="noStrike">
                          <a:solidFill>
                            <a:srgbClr val="F2F2F2"/>
                          </a:solidFill>
                          <a:latin typeface="Calibri"/>
                        </a:rPr>
                        <a:t>How to measure</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a:solidFill>
                            <a:srgbClr val="F2F2F2"/>
                          </a:solidFill>
                          <a:latin typeface="Calibri"/>
                        </a:rPr>
                        <a:t>Involvment</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a:solidFill>
                            <a:srgbClr val="F2F2F2"/>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558766">
                <a:tc>
                  <a:txBody>
                    <a:bodyPr/>
                    <a:lstStyle/>
                    <a:p>
                      <a:pPr algn="l" fontAlgn="b"/>
                      <a:r>
                        <a:rPr lang="en-US" sz="1100" b="0" i="0" u="none" strike="noStrike">
                          <a:solidFill>
                            <a:srgbClr val="F2F2F2"/>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a:txBody>
                    <a:bodyPr/>
                    <a:lstStyle/>
                    <a:p>
                      <a:pPr algn="l" fontAlgn="b"/>
                      <a:r>
                        <a:rPr lang="en-US" sz="1800" b="0" i="0" u="none" strike="noStrike">
                          <a:solidFill>
                            <a:srgbClr val="F2F2F2"/>
                          </a:solidFill>
                          <a:latin typeface="Calibri"/>
                        </a:rPr>
                        <a:t>What to measure</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ctr" fontAlgn="b"/>
                      <a:r>
                        <a:rPr lang="en-US" sz="1800" b="0" i="0" u="none" strike="noStrike">
                          <a:solidFill>
                            <a:srgbClr val="F2F2F2"/>
                          </a:solidFill>
                          <a:latin typeface="Calibri"/>
                        </a:rPr>
                        <a:t>Quantity</a:t>
                      </a:r>
                    </a:p>
                  </a:txBody>
                  <a:tcPr marL="9525" marR="9525" marT="9525" marB="0" anchor="b">
                    <a:lnL>
                      <a:noFill/>
                    </a:lnL>
                    <a:lnR>
                      <a:noFill/>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b"/>
                      <a:r>
                        <a:rPr lang="en-US" sz="1800" b="0" i="0" u="none" strike="noStrike">
                          <a:solidFill>
                            <a:srgbClr val="F2F2F2"/>
                          </a:solidFill>
                          <a:latin typeface="Calibri"/>
                        </a:rPr>
                        <a:t>Quality</a:t>
                      </a:r>
                    </a:p>
                  </a:txBody>
                  <a:tcPr marL="9525" marR="9525" marT="9525" marB="0" anchor="b">
                    <a:lnL>
                      <a:noFill/>
                    </a:lnL>
                    <a:lnR>
                      <a:noFill/>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b"/>
                      <a:r>
                        <a:rPr lang="en-US" sz="1800" b="0" i="0" u="none" strike="noStrike">
                          <a:solidFill>
                            <a:srgbClr val="F2F2F2"/>
                          </a:solidFill>
                          <a:latin typeface="Calibri"/>
                        </a:rPr>
                        <a:t>Structure</a:t>
                      </a:r>
                    </a:p>
                  </a:txBody>
                  <a:tcPr marL="9525" marR="9525" marT="9525" marB="0" anchor="b">
                    <a:lnL>
                      <a:noFill/>
                    </a:lnL>
                    <a:lnR>
                      <a:noFill/>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a:solidFill>
                            <a:srgbClr val="F2F2F2"/>
                          </a:solidFill>
                          <a:latin typeface="Calibri"/>
                        </a:rPr>
                        <a:t>Systematic Manipulation</a:t>
                      </a:r>
                    </a:p>
                  </a:txBody>
                  <a:tcPr marL="9525" marR="9525" marT="9525" marB="0" anchor="b">
                    <a:lnL>
                      <a:noFill/>
                    </a:lnL>
                    <a:lnR>
                      <a:noFill/>
                    </a:lnR>
                    <a:lnT w="6350" cap="flat" cmpd="sng" algn="ctr">
                      <a:solidFill>
                        <a:srgbClr val="F2F2F2"/>
                      </a:solidFill>
                      <a:prstDash val="solid"/>
                      <a:round/>
                      <a:headEnd type="none" w="med" len="med"/>
                      <a:tailEnd type="none" w="med" len="med"/>
                    </a:lnT>
                    <a:lnB>
                      <a:noFill/>
                    </a:lnB>
                  </a:tcPr>
                </a:tc>
                <a:tc>
                  <a:txBody>
                    <a:bodyPr/>
                    <a:lstStyle/>
                    <a:p>
                      <a:pPr algn="l" fontAlgn="b"/>
                      <a:r>
                        <a:rPr lang="en-US" sz="1800" b="0" i="0" u="none" strike="noStrike">
                          <a:solidFill>
                            <a:srgbClr val="F2F2F2"/>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926131">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a:txBody>
                    <a:bodyPr/>
                    <a:lstStyle/>
                    <a:p>
                      <a:pPr algn="l" fontAlgn="ctr"/>
                      <a:r>
                        <a:rPr lang="en-US" sz="1800" b="0" i="0" u="none" strike="noStrike">
                          <a:solidFill>
                            <a:srgbClr val="F2F2F2"/>
                          </a:solidFill>
                          <a:latin typeface="Calibri"/>
                        </a:rPr>
                        <a:t>Delivery</a:t>
                      </a:r>
                    </a:p>
                  </a:txBody>
                  <a:tcPr marL="9525" marR="9525" marT="9525" marB="0" anchor="ctr">
                    <a:lnL>
                      <a:noFill/>
                    </a:lnL>
                    <a:lnR>
                      <a:noFill/>
                    </a:lnR>
                    <a:lnT w="6350" cap="flat" cmpd="sng" algn="ctr">
                      <a:solidFill>
                        <a:srgbClr val="F2F2F2"/>
                      </a:solidFill>
                      <a:prstDash val="solid"/>
                      <a:round/>
                      <a:headEnd type="none" w="med" len="med"/>
                      <a:tailEnd type="none" w="med" len="med"/>
                    </a:lnT>
                    <a:lnB>
                      <a:noFill/>
                    </a:lnB>
                  </a:tcPr>
                </a:tc>
                <a:tc>
                  <a:txBody>
                    <a:bodyPr/>
                    <a:lstStyle/>
                    <a:p>
                      <a:pPr algn="ctr" fontAlgn="ctr"/>
                      <a:r>
                        <a:rPr lang="en-US" sz="1800" b="0" i="0" u="none" strike="noStrike" dirty="0">
                          <a:solidFill>
                            <a:srgbClr val="92D050"/>
                          </a:solidFill>
                          <a:latin typeface="Calibri"/>
                        </a:rPr>
                        <a:t>Adherence</a:t>
                      </a:r>
                    </a:p>
                  </a:txBody>
                  <a:tcPr marL="9525" marR="9525" marT="9525" marB="0" anchor="ctr">
                    <a:lnL>
                      <a:noFill/>
                    </a:lnL>
                    <a:lnR>
                      <a:noFill/>
                    </a:lnR>
                    <a:lnT w="6350" cap="flat" cmpd="sng" algn="ctr">
                      <a:solidFill>
                        <a:srgbClr val="F2F2F2"/>
                      </a:solidFill>
                      <a:prstDash val="solid"/>
                      <a:round/>
                      <a:headEnd type="none" w="med" len="med"/>
                      <a:tailEnd type="none" w="med" len="med"/>
                    </a:lnT>
                    <a:lnB>
                      <a:noFill/>
                    </a:lnB>
                  </a:tcPr>
                </a:tc>
                <a:tc>
                  <a:txBody>
                    <a:bodyPr/>
                    <a:lstStyle/>
                    <a:p>
                      <a:pPr algn="ctr" fontAlgn="ctr"/>
                      <a:r>
                        <a:rPr lang="en-US" sz="1800" b="0" i="0" u="none" strike="noStrike" dirty="0">
                          <a:solidFill>
                            <a:srgbClr val="92D050"/>
                          </a:solidFill>
                          <a:latin typeface="Calibri"/>
                        </a:rPr>
                        <a:t>Quality</a:t>
                      </a:r>
                    </a:p>
                  </a:txBody>
                  <a:tcPr marL="9525" marR="9525" marT="9525" marB="0" anchor="ctr">
                    <a:lnL>
                      <a:noFill/>
                    </a:lnL>
                    <a:lnR>
                      <a:noFill/>
                    </a:lnR>
                    <a:lnT w="6350" cap="flat" cmpd="sng" algn="ctr">
                      <a:solidFill>
                        <a:srgbClr val="F2F2F2"/>
                      </a:solidFill>
                      <a:prstDash val="solid"/>
                      <a:round/>
                      <a:headEnd type="none" w="med" len="med"/>
                      <a:tailEnd type="none" w="med" len="med"/>
                    </a:lnT>
                    <a:lnB>
                      <a:noFill/>
                    </a:lnB>
                  </a:tcPr>
                </a:tc>
                <a:tc>
                  <a:txBody>
                    <a:bodyPr/>
                    <a:lstStyle/>
                    <a:p>
                      <a:pPr algn="ctr" fontAlgn="ctr"/>
                      <a:r>
                        <a:rPr lang="en-US" sz="1800" b="0" i="0" u="none" strike="noStrike">
                          <a:solidFill>
                            <a:srgbClr val="538ED5"/>
                          </a:solidFill>
                          <a:latin typeface="Calibri"/>
                        </a:rPr>
                        <a:t>Facilitator Dimension &amp; Delivery Mode</a:t>
                      </a:r>
                    </a:p>
                  </a:txBody>
                  <a:tcPr marL="9525" marR="9525" marT="9525" marB="0" anchor="ctr">
                    <a:lnL>
                      <a:noFill/>
                    </a:lnL>
                    <a:lnR>
                      <a:noFill/>
                    </a:lnR>
                    <a:lnT w="6350" cap="flat" cmpd="sng" algn="ctr">
                      <a:solidFill>
                        <a:srgbClr val="F2F2F2"/>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617421">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a:txBody>
                    <a:bodyPr/>
                    <a:lstStyle/>
                    <a:p>
                      <a:pPr algn="l" fontAlgn="ctr"/>
                      <a:r>
                        <a:rPr lang="en-US" sz="1800" b="0" i="0" u="none" strike="noStrike">
                          <a:solidFill>
                            <a:srgbClr val="F2F2F2"/>
                          </a:solidFill>
                          <a:latin typeface="Calibri"/>
                        </a:rPr>
                        <a:t>Receipt</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92D050"/>
                          </a:solidFill>
                          <a:latin typeface="Calibri"/>
                        </a:rPr>
                        <a:t>Dosage</a:t>
                      </a:r>
                    </a:p>
                  </a:txBody>
                  <a:tcPr marL="9525" marR="9525" marT="9525" marB="0" anchor="ctr">
                    <a:lnL>
                      <a:noFill/>
                    </a:lnL>
                    <a:lnR>
                      <a:noFill/>
                    </a:lnR>
                    <a:lnT>
                      <a:noFill/>
                    </a:lnT>
                    <a:lnB>
                      <a:noFill/>
                    </a:lnB>
                  </a:tcPr>
                </a:tc>
                <a:tc>
                  <a:txBody>
                    <a:bodyPr/>
                    <a:lstStyle/>
                    <a:p>
                      <a:pPr algn="ctr" fontAlgn="ctr"/>
                      <a:r>
                        <a:rPr lang="en-US" sz="1800" b="0" i="0" u="none" strike="noStrike" dirty="0">
                          <a:solidFill>
                            <a:srgbClr val="92D050"/>
                          </a:solidFill>
                          <a:latin typeface="Calibri"/>
                        </a:rPr>
                        <a:t>Participant Responsiveness</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538ED5"/>
                          </a:solidFill>
                          <a:latin typeface="Calibri"/>
                        </a:rPr>
                        <a:t>Participant Dimension</a:t>
                      </a:r>
                    </a:p>
                  </a:txBody>
                  <a:tcPr marL="9525" marR="9525" marT="9525" marB="0" anchor="ctr">
                    <a:lnL>
                      <a:noFill/>
                    </a:lnL>
                    <a:lnR>
                      <a:noFill/>
                    </a:lnR>
                    <a:lnT>
                      <a:noFill/>
                    </a:lnT>
                    <a:lnB>
                      <a:noFill/>
                    </a:lnB>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8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30871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30871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gridSpan="4">
                  <a:txBody>
                    <a:bodyPr/>
                    <a:lstStyle/>
                    <a:p>
                      <a:pPr algn="ctr" fontAlgn="b"/>
                      <a:r>
                        <a:rPr lang="en-US" sz="1800" b="0" i="0" u="none" strike="noStrike">
                          <a:solidFill>
                            <a:srgbClr val="F2F2F2"/>
                          </a:solidFill>
                          <a:latin typeface="Calibri"/>
                        </a:rPr>
                        <a:t>Grain Size</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617421">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a:noFill/>
                    </a:lnB>
                  </a:tcPr>
                </a:tc>
                <a:tc>
                  <a:txBody>
                    <a:bodyPr/>
                    <a:lstStyle/>
                    <a:p>
                      <a:pPr algn="ctr" fontAlgn="ctr"/>
                      <a:r>
                        <a:rPr lang="en-US" sz="1800" b="0" i="0" u="none" strike="noStrike">
                          <a:solidFill>
                            <a:srgbClr val="F2F2F2"/>
                          </a:solidFill>
                          <a:latin typeface="Calibri"/>
                        </a:rPr>
                        <a:t>Global</a:t>
                      </a:r>
                    </a:p>
                  </a:txBody>
                  <a:tcPr marL="9525" marR="9525" marT="9525" marB="0" anchor="ctr">
                    <a:lnL>
                      <a:noFill/>
                    </a:lnL>
                    <a:lnR>
                      <a:noFill/>
                    </a:lnR>
                    <a:lnT w="6350" cap="flat" cmpd="sng" algn="ctr">
                      <a:solidFill>
                        <a:srgbClr val="F2F2F2"/>
                      </a:solidFill>
                      <a:prstDash val="solid"/>
                      <a:round/>
                      <a:headEnd type="none" w="med" len="med"/>
                      <a:tailEnd type="none" w="med" len="med"/>
                    </a:lnT>
                    <a:lnB>
                      <a:noFill/>
                    </a:lnB>
                  </a:tcPr>
                </a:tc>
                <a:tc gridSpan="2">
                  <a:txBody>
                    <a:bodyPr/>
                    <a:lstStyle/>
                    <a:p>
                      <a:pPr algn="ctr" fontAlgn="b"/>
                      <a:r>
                        <a:rPr lang="en-US" sz="1800" b="0" i="0" u="none" strike="noStrike" dirty="0">
                          <a:solidFill>
                            <a:srgbClr val="92D050"/>
                          </a:solidFill>
                          <a:latin typeface="Calibri"/>
                        </a:rPr>
                        <a:t>Program Differentiation</a:t>
                      </a:r>
                    </a:p>
                  </a:txBody>
                  <a:tcPr marL="9525" marR="9525" marT="9525" marB="0" anchor="b">
                    <a:lnL>
                      <a:noFill/>
                    </a:lnL>
                    <a:lnR>
                      <a:noFill/>
                    </a:lnR>
                    <a:lnT w="6350" cap="flat" cmpd="sng" algn="ctr">
                      <a:solidFill>
                        <a:srgbClr val="F2F2F2"/>
                      </a:solidFill>
                      <a:prstDash val="solid"/>
                      <a:round/>
                      <a:headEnd type="none" w="med" len="med"/>
                      <a:tailEnd type="none" w="med" len="med"/>
                    </a:lnT>
                    <a:lnB>
                      <a:noFill/>
                    </a:lnB>
                  </a:tcPr>
                </a:tc>
                <a:tc hMerge="1">
                  <a:txBody>
                    <a:bodyPr/>
                    <a:lstStyle/>
                    <a:p>
                      <a:endParaRPr lang="en-US"/>
                    </a:p>
                  </a:txBody>
                  <a:tcPr/>
                </a:tc>
                <a:tc>
                  <a:txBody>
                    <a:bodyPr/>
                    <a:lstStyle/>
                    <a:p>
                      <a:pPr algn="ctr" fontAlgn="ctr"/>
                      <a:r>
                        <a:rPr lang="en-US" sz="1800" b="0" i="0" u="none" strike="noStrike">
                          <a:solidFill>
                            <a:srgbClr val="F2F2F2"/>
                          </a:solidFill>
                          <a:latin typeface="Calibri"/>
                        </a:rPr>
                        <a:t>Specific Components</a:t>
                      </a:r>
                    </a:p>
                  </a:txBody>
                  <a:tcPr marL="9525" marR="9525" marT="9525" marB="0" anchor="ctr">
                    <a:lnL>
                      <a:noFill/>
                    </a:lnL>
                    <a:lnR>
                      <a:noFill/>
                    </a:lnR>
                    <a:lnT w="6350" cap="flat" cmpd="sng" algn="ctr">
                      <a:solidFill>
                        <a:srgbClr val="F2F2F2"/>
                      </a:solidFill>
                      <a:prstDash val="solid"/>
                      <a:round/>
                      <a:headEnd type="none" w="med" len="med"/>
                      <a:tailEnd type="none" w="med" len="med"/>
                    </a:lnT>
                    <a:lnB>
                      <a:noFill/>
                    </a:lnB>
                  </a:tcPr>
                </a:tc>
                <a:tc>
                  <a:txBody>
                    <a:bodyPr/>
                    <a:lstStyle/>
                    <a:p>
                      <a:pPr algn="l" fontAlgn="b"/>
                      <a:endParaRPr lang="en-US" sz="1800" b="0" i="0" u="none" strike="noStrike">
                        <a:solidFill>
                          <a:srgbClr val="F2F2F2"/>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a:solidFill>
                            <a:srgbClr val="F2F2F2"/>
                          </a:solidFill>
                          <a:latin typeface="Calibri"/>
                        </a:rPr>
                        <a:t>Naturalistic Observation</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a:noFill/>
                    </a:lnB>
                  </a:tcPr>
                </a:tc>
              </a:tr>
              <a:tr h="30871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F2F2F2"/>
                      </a:solidFill>
                      <a:prstDash val="solid"/>
                      <a:round/>
                      <a:headEnd type="none" w="med" len="med"/>
                      <a:tailEnd type="none" w="med" len="med"/>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9525" marR="9525" marT="9525" marB="0" anchor="b">
                    <a:lnL>
                      <a:noFill/>
                    </a:lnL>
                    <a:lnR>
                      <a:noFill/>
                    </a:lnR>
                    <a:lnT>
                      <a:noFill/>
                    </a:lnT>
                    <a:lnB w="6350" cap="flat" cmpd="sng" algn="ctr">
                      <a:solidFill>
                        <a:srgbClr val="F2F2F2"/>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9525" marR="9525" marT="9525" marB="0" anchor="b">
                    <a:lnL>
                      <a:noFill/>
                    </a:lnL>
                    <a:lnR w="6350" cap="flat" cmpd="sng" algn="ctr">
                      <a:solidFill>
                        <a:srgbClr val="F2F2F2"/>
                      </a:solidFill>
                      <a:prstDash val="solid"/>
                      <a:round/>
                      <a:headEnd type="none" w="med" len="med"/>
                      <a:tailEnd type="none" w="med" len="med"/>
                    </a:lnR>
                    <a:lnT>
                      <a:noFill/>
                    </a:lnT>
                    <a:lnB w="6350" cap="flat" cmpd="sng" algn="ctr">
                      <a:solidFill>
                        <a:srgbClr val="F2F2F2"/>
                      </a:solidFill>
                      <a:prstDash val="solid"/>
                      <a:round/>
                      <a:headEnd type="none" w="med" len="med"/>
                      <a:tailEnd type="none" w="med" len="med"/>
                    </a:lnB>
                  </a:tcPr>
                </a:tc>
              </a:tr>
            </a:tbl>
          </a:graphicData>
        </a:graphic>
      </p:graphicFrame>
      <p:cxnSp>
        <p:nvCxnSpPr>
          <p:cNvPr id="15" name="Straight Arrow Connector 14"/>
          <p:cNvCxnSpPr/>
          <p:nvPr/>
        </p:nvCxnSpPr>
        <p:spPr>
          <a:xfrm>
            <a:off x="7772400" y="3048000"/>
            <a:ext cx="0" cy="2286000"/>
          </a:xfrm>
          <a:prstGeom prst="straightConnector1">
            <a:avLst/>
          </a:prstGeom>
          <a:ln w="12700">
            <a:solidFill>
              <a:schemeClr val="bg1">
                <a:lumMod val="9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1981200" y="5486400"/>
            <a:ext cx="3581400" cy="0"/>
          </a:xfrm>
          <a:prstGeom prst="straightConnector1">
            <a:avLst/>
          </a:prstGeom>
          <a:ln w="12700">
            <a:solidFill>
              <a:schemeClr val="bg1">
                <a:lumMod val="95000"/>
              </a:schemeClr>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bg1">
                    <a:lumMod val="95000"/>
                  </a:schemeClr>
                </a:solidFill>
              </a:rPr>
              <a:t>Contributions &amp; </a:t>
            </a:r>
            <a:r>
              <a:rPr lang="en-US" dirty="0" smtClean="0">
                <a:solidFill>
                  <a:schemeClr val="bg1">
                    <a:lumMod val="95000"/>
                  </a:schemeClr>
                </a:solidFill>
              </a:rPr>
              <a:t>Limitations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US" dirty="0" smtClean="0">
                <a:solidFill>
                  <a:schemeClr val="bg1">
                    <a:lumMod val="95000"/>
                  </a:schemeClr>
                </a:solidFill>
              </a:rPr>
              <a:t>Contributions</a:t>
            </a:r>
          </a:p>
          <a:p>
            <a:pPr lvl="1"/>
            <a:r>
              <a:rPr lang="en-US" dirty="0" smtClean="0">
                <a:solidFill>
                  <a:schemeClr val="bg1">
                    <a:lumMod val="95000"/>
                  </a:schemeClr>
                </a:solidFill>
              </a:rPr>
              <a:t>Clarity on fundamental issues</a:t>
            </a:r>
          </a:p>
          <a:p>
            <a:pPr lvl="1"/>
            <a:r>
              <a:rPr lang="en-US" dirty="0" smtClean="0">
                <a:solidFill>
                  <a:schemeClr val="bg1">
                    <a:lumMod val="95000"/>
                  </a:schemeClr>
                </a:solidFill>
              </a:rPr>
              <a:t>Guide for practitioners</a:t>
            </a:r>
          </a:p>
          <a:p>
            <a:pPr lvl="1"/>
            <a:r>
              <a:rPr lang="en-US" dirty="0" smtClean="0">
                <a:solidFill>
                  <a:schemeClr val="bg1">
                    <a:lumMod val="95000"/>
                  </a:schemeClr>
                </a:solidFill>
              </a:rPr>
              <a:t>Especially useful for novices</a:t>
            </a:r>
          </a:p>
          <a:p>
            <a:r>
              <a:rPr lang="en-US" dirty="0" smtClean="0">
                <a:solidFill>
                  <a:schemeClr val="bg1">
                    <a:lumMod val="95000"/>
                  </a:schemeClr>
                </a:solidFill>
              </a:rPr>
              <a:t>Limitations</a:t>
            </a:r>
          </a:p>
          <a:p>
            <a:pPr lvl="1"/>
            <a:r>
              <a:rPr lang="en-US" dirty="0" smtClean="0">
                <a:solidFill>
                  <a:schemeClr val="bg1">
                    <a:lumMod val="95000"/>
                  </a:schemeClr>
                </a:solidFill>
              </a:rPr>
              <a:t>Does not address larger context of implementation</a:t>
            </a:r>
          </a:p>
          <a:p>
            <a:pPr lvl="1"/>
            <a:r>
              <a:rPr lang="en-US" dirty="0" smtClean="0">
                <a:solidFill>
                  <a:schemeClr val="bg1">
                    <a:lumMod val="95000"/>
                  </a:schemeClr>
                </a:solidFill>
              </a:rPr>
              <a:t>Provides little guidance on actual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References</a:t>
            </a:r>
            <a:endParaRPr lang="en-US" dirty="0">
              <a:solidFill>
                <a:schemeClr val="bg1">
                  <a:lumMod val="95000"/>
                </a:schemeClr>
              </a:solidFill>
            </a:endParaRPr>
          </a:p>
        </p:txBody>
      </p:sp>
      <p:sp>
        <p:nvSpPr>
          <p:cNvPr id="3" name="Content Placeholder 2"/>
          <p:cNvSpPr>
            <a:spLocks noGrp="1"/>
          </p:cNvSpPr>
          <p:nvPr>
            <p:ph idx="1"/>
          </p:nvPr>
        </p:nvSpPr>
        <p:spPr>
          <a:xfrm>
            <a:off x="457200" y="1295400"/>
            <a:ext cx="8229600" cy="4525963"/>
          </a:xfrm>
        </p:spPr>
        <p:txBody>
          <a:bodyPr>
            <a:noAutofit/>
          </a:bodyPr>
          <a:lstStyle/>
          <a:p>
            <a:r>
              <a:rPr lang="en-US" sz="1400" dirty="0" smtClean="0">
                <a:solidFill>
                  <a:schemeClr val="bg1">
                    <a:lumMod val="95000"/>
                  </a:schemeClr>
                </a:solidFill>
              </a:rPr>
              <a:t>Blakely, C.H., Mayer, J. P., Gottschalk, R.G., Schmitt, N., Davidson, W., </a:t>
            </a:r>
            <a:r>
              <a:rPr lang="en-US" sz="1400" dirty="0" err="1" smtClean="0">
                <a:solidFill>
                  <a:schemeClr val="bg1">
                    <a:lumMod val="95000"/>
                  </a:schemeClr>
                </a:solidFill>
              </a:rPr>
              <a:t>Roitman</a:t>
            </a:r>
            <a:r>
              <a:rPr lang="en-US" sz="1400" dirty="0" smtClean="0">
                <a:solidFill>
                  <a:schemeClr val="bg1">
                    <a:lumMod val="95000"/>
                  </a:schemeClr>
                </a:solidFill>
              </a:rPr>
              <a:t>, D.B. and </a:t>
            </a:r>
            <a:r>
              <a:rPr lang="en-US" sz="1400" dirty="0" err="1" smtClean="0">
                <a:solidFill>
                  <a:schemeClr val="bg1">
                    <a:lumMod val="95000"/>
                  </a:schemeClr>
                </a:solidFill>
              </a:rPr>
              <a:t>Emshoff</a:t>
            </a:r>
            <a:r>
              <a:rPr lang="en-US" sz="1400" dirty="0" smtClean="0">
                <a:solidFill>
                  <a:schemeClr val="bg1">
                    <a:lumMod val="95000"/>
                  </a:schemeClr>
                </a:solidFill>
              </a:rPr>
              <a:t>, J.G. (1987) The fidelity–adaptation debate: implications for the implementation of public sector social programs. </a:t>
            </a:r>
            <a:r>
              <a:rPr lang="en-US" sz="1400" i="1" dirty="0" smtClean="0">
                <a:solidFill>
                  <a:schemeClr val="bg1">
                    <a:lumMod val="95000"/>
                  </a:schemeClr>
                </a:solidFill>
              </a:rPr>
              <a:t>American Journal of Community Psychology</a:t>
            </a:r>
            <a:r>
              <a:rPr lang="en-US" sz="1400" dirty="0" smtClean="0">
                <a:solidFill>
                  <a:schemeClr val="bg1">
                    <a:lumMod val="95000"/>
                  </a:schemeClr>
                </a:solidFill>
              </a:rPr>
              <a:t>, </a:t>
            </a:r>
            <a:r>
              <a:rPr lang="en-US" sz="1400" i="1" dirty="0" smtClean="0">
                <a:solidFill>
                  <a:schemeClr val="bg1">
                    <a:lumMod val="95000"/>
                  </a:schemeClr>
                </a:solidFill>
              </a:rPr>
              <a:t>15</a:t>
            </a:r>
            <a:r>
              <a:rPr lang="en-US" sz="1400" dirty="0" smtClean="0">
                <a:solidFill>
                  <a:schemeClr val="bg1">
                    <a:lumMod val="95000"/>
                  </a:schemeClr>
                </a:solidFill>
              </a:rPr>
              <a:t>.</a:t>
            </a:r>
          </a:p>
          <a:p>
            <a:r>
              <a:rPr lang="en-US" sz="1400" dirty="0" smtClean="0">
                <a:solidFill>
                  <a:schemeClr val="bg1">
                    <a:lumMod val="95000"/>
                  </a:schemeClr>
                </a:solidFill>
              </a:rPr>
              <a:t>Cantu, A., Hill, L., &amp; Becker, L. (2010). Implementation quality of a family-focused preventive intervention in a community-based dissemination. </a:t>
            </a:r>
            <a:r>
              <a:rPr lang="en-US" sz="1400" i="1" dirty="0" smtClean="0">
                <a:solidFill>
                  <a:schemeClr val="bg1">
                    <a:lumMod val="95000"/>
                  </a:schemeClr>
                </a:solidFill>
              </a:rPr>
              <a:t>Journal of Children’s Services, 5</a:t>
            </a:r>
            <a:r>
              <a:rPr lang="en-US" sz="1400" dirty="0" smtClean="0">
                <a:solidFill>
                  <a:schemeClr val="bg1">
                    <a:lumMod val="95000"/>
                  </a:schemeClr>
                </a:solidFill>
              </a:rPr>
              <a:t>(4), 8-30.</a:t>
            </a:r>
          </a:p>
          <a:p>
            <a:r>
              <a:rPr lang="en-US" sz="1400" dirty="0" smtClean="0">
                <a:solidFill>
                  <a:schemeClr val="bg1">
                    <a:lumMod val="95000"/>
                  </a:schemeClr>
                </a:solidFill>
              </a:rPr>
              <a:t>Castro, F. G., Barrera, M., &amp; Martinez, C. R. (2004). The cultural adaptation of prevention interventions: Resolving tensions between fidelity and fit. </a:t>
            </a:r>
            <a:r>
              <a:rPr lang="en-US" sz="1400" i="1" dirty="0" smtClean="0">
                <a:solidFill>
                  <a:schemeClr val="bg1">
                    <a:lumMod val="95000"/>
                  </a:schemeClr>
                </a:solidFill>
              </a:rPr>
              <a:t>Prevention Science, 5</a:t>
            </a:r>
            <a:r>
              <a:rPr lang="en-US" sz="1400" dirty="0" smtClean="0">
                <a:solidFill>
                  <a:schemeClr val="bg1">
                    <a:lumMod val="95000"/>
                  </a:schemeClr>
                </a:solidFill>
              </a:rPr>
              <a:t>(1), 41- 45.</a:t>
            </a:r>
          </a:p>
          <a:p>
            <a:r>
              <a:rPr lang="en-US" sz="1400" dirty="0" smtClean="0">
                <a:solidFill>
                  <a:schemeClr val="bg1">
                    <a:lumMod val="95000"/>
                  </a:schemeClr>
                </a:solidFill>
              </a:rPr>
              <a:t>Chen, H.T. (1990). </a:t>
            </a:r>
            <a:r>
              <a:rPr lang="en-US" sz="1400" i="1" dirty="0" smtClean="0">
                <a:solidFill>
                  <a:schemeClr val="bg1">
                    <a:lumMod val="95000"/>
                  </a:schemeClr>
                </a:solidFill>
              </a:rPr>
              <a:t>Theory-Driven Evaluations, </a:t>
            </a:r>
            <a:r>
              <a:rPr lang="en-US" sz="1400" dirty="0" smtClean="0">
                <a:solidFill>
                  <a:schemeClr val="bg1">
                    <a:lumMod val="95000"/>
                  </a:schemeClr>
                </a:solidFill>
              </a:rPr>
              <a:t>Sage, London.</a:t>
            </a:r>
          </a:p>
          <a:p>
            <a:r>
              <a:rPr lang="en-US" sz="1400" dirty="0" smtClean="0">
                <a:solidFill>
                  <a:schemeClr val="bg1">
                    <a:lumMod val="95000"/>
                  </a:schemeClr>
                </a:solidFill>
              </a:rPr>
              <a:t>Dane, A. &amp; Schneider, B. (1998). Program integrity in primary and early secondary prevention: are implementation effects out of control? </a:t>
            </a:r>
            <a:r>
              <a:rPr lang="en-US" sz="1400" i="1" dirty="0" smtClean="0">
                <a:solidFill>
                  <a:schemeClr val="bg1">
                    <a:lumMod val="95000"/>
                  </a:schemeClr>
                </a:solidFill>
              </a:rPr>
              <a:t>Clinical Psychology Review</a:t>
            </a:r>
            <a:r>
              <a:rPr lang="en-US" sz="1400" dirty="0" smtClean="0">
                <a:solidFill>
                  <a:schemeClr val="bg1">
                    <a:lumMod val="95000"/>
                  </a:schemeClr>
                </a:solidFill>
              </a:rPr>
              <a:t>, 18.</a:t>
            </a:r>
          </a:p>
          <a:p>
            <a:r>
              <a:rPr lang="en-US" sz="1400" dirty="0" err="1" smtClean="0">
                <a:solidFill>
                  <a:schemeClr val="bg1">
                    <a:lumMod val="95000"/>
                  </a:schemeClr>
                </a:solidFill>
              </a:rPr>
              <a:t>Dusenbury</a:t>
            </a:r>
            <a:r>
              <a:rPr lang="en-US" sz="1400" dirty="0" smtClean="0">
                <a:solidFill>
                  <a:schemeClr val="bg1">
                    <a:lumMod val="95000"/>
                  </a:schemeClr>
                </a:solidFill>
              </a:rPr>
              <a:t>, L., </a:t>
            </a:r>
            <a:r>
              <a:rPr lang="en-US" sz="1400" dirty="0" err="1" smtClean="0">
                <a:solidFill>
                  <a:schemeClr val="bg1">
                    <a:lumMod val="95000"/>
                  </a:schemeClr>
                </a:solidFill>
              </a:rPr>
              <a:t>Brannigan</a:t>
            </a:r>
            <a:r>
              <a:rPr lang="en-US" sz="1400" dirty="0" smtClean="0">
                <a:solidFill>
                  <a:schemeClr val="bg1">
                    <a:lumMod val="95000"/>
                  </a:schemeClr>
                </a:solidFill>
              </a:rPr>
              <a:t>, R., </a:t>
            </a:r>
            <a:r>
              <a:rPr lang="en-US" sz="1400" dirty="0" err="1" smtClean="0">
                <a:solidFill>
                  <a:schemeClr val="bg1">
                    <a:lumMod val="95000"/>
                  </a:schemeClr>
                </a:solidFill>
              </a:rPr>
              <a:t>Falco</a:t>
            </a:r>
            <a:r>
              <a:rPr lang="en-US" sz="1400" dirty="0" smtClean="0">
                <a:solidFill>
                  <a:schemeClr val="bg1">
                    <a:lumMod val="95000"/>
                  </a:schemeClr>
                </a:solidFill>
              </a:rPr>
              <a:t>, M. &amp; Hansen, W. (2003). A review of research on fidelity of implementation: implications for drug abuse prevention in school settings. </a:t>
            </a:r>
            <a:r>
              <a:rPr lang="en-US" sz="1400" i="1" dirty="0" smtClean="0">
                <a:solidFill>
                  <a:schemeClr val="bg1">
                    <a:lumMod val="95000"/>
                  </a:schemeClr>
                </a:solidFill>
              </a:rPr>
              <a:t>Health Education Research, 18.</a:t>
            </a:r>
            <a:endParaRPr lang="en-US" sz="1400" dirty="0" smtClean="0">
              <a:solidFill>
                <a:schemeClr val="bg1">
                  <a:lumMod val="95000"/>
                </a:schemeClr>
              </a:solidFill>
            </a:endParaRPr>
          </a:p>
          <a:p>
            <a:r>
              <a:rPr lang="en-US" sz="1400" dirty="0" err="1" smtClean="0">
                <a:solidFill>
                  <a:schemeClr val="bg1">
                    <a:lumMod val="95000"/>
                  </a:schemeClr>
                </a:solidFill>
              </a:rPr>
              <a:t>Dusenbury</a:t>
            </a:r>
            <a:r>
              <a:rPr lang="en-US" sz="1400" dirty="0" smtClean="0">
                <a:solidFill>
                  <a:schemeClr val="bg1">
                    <a:lumMod val="95000"/>
                  </a:schemeClr>
                </a:solidFill>
              </a:rPr>
              <a:t>, L., </a:t>
            </a:r>
            <a:r>
              <a:rPr lang="en-US" sz="1400" dirty="0" err="1" smtClean="0">
                <a:solidFill>
                  <a:schemeClr val="bg1">
                    <a:lumMod val="95000"/>
                  </a:schemeClr>
                </a:solidFill>
              </a:rPr>
              <a:t>Brannigan</a:t>
            </a:r>
            <a:r>
              <a:rPr lang="en-US" sz="1400" dirty="0" smtClean="0">
                <a:solidFill>
                  <a:schemeClr val="bg1">
                    <a:lumMod val="95000"/>
                  </a:schemeClr>
                </a:solidFill>
              </a:rPr>
              <a:t>, R., Hansen, </a:t>
            </a:r>
            <a:r>
              <a:rPr lang="en-US" sz="1400" dirty="0" err="1" smtClean="0">
                <a:solidFill>
                  <a:schemeClr val="bg1">
                    <a:lumMod val="95000"/>
                  </a:schemeClr>
                </a:solidFill>
              </a:rPr>
              <a:t>W.,Walsh</a:t>
            </a:r>
            <a:r>
              <a:rPr lang="en-US" sz="1400" dirty="0" smtClean="0">
                <a:solidFill>
                  <a:schemeClr val="bg1">
                    <a:lumMod val="95000"/>
                  </a:schemeClr>
                </a:solidFill>
              </a:rPr>
              <a:t>, J., &amp; </a:t>
            </a:r>
            <a:r>
              <a:rPr lang="en-US" sz="1400" dirty="0" err="1" smtClean="0">
                <a:solidFill>
                  <a:schemeClr val="bg1">
                    <a:lumMod val="95000"/>
                  </a:schemeClr>
                </a:solidFill>
              </a:rPr>
              <a:t>Falco</a:t>
            </a:r>
            <a:r>
              <a:rPr lang="en-US" sz="1400" dirty="0" smtClean="0">
                <a:solidFill>
                  <a:schemeClr val="bg1">
                    <a:lumMod val="95000"/>
                  </a:schemeClr>
                </a:solidFill>
              </a:rPr>
              <a:t>, M. (2005). Quality of implementation: developing measures crucial to understanding the diffusion of preventive interventions. </a:t>
            </a:r>
            <a:r>
              <a:rPr lang="en-US" sz="1400" i="1" dirty="0" smtClean="0">
                <a:solidFill>
                  <a:schemeClr val="bg1">
                    <a:lumMod val="95000"/>
                  </a:schemeClr>
                </a:solidFill>
              </a:rPr>
              <a:t>Journal of Alcohol and Drug Education, 20</a:t>
            </a:r>
            <a:r>
              <a:rPr lang="en-US" sz="1400" dirty="0" smtClean="0">
                <a:solidFill>
                  <a:schemeClr val="bg1">
                    <a:lumMod val="95000"/>
                  </a:schemeClr>
                </a:solidFill>
              </a:rPr>
              <a:t>.</a:t>
            </a:r>
          </a:p>
          <a:p>
            <a:r>
              <a:rPr lang="en-US" sz="1400" dirty="0" err="1" smtClean="0">
                <a:solidFill>
                  <a:schemeClr val="bg1">
                    <a:lumMod val="95000"/>
                  </a:schemeClr>
                </a:solidFill>
              </a:rPr>
              <a:t>Kumpfer</a:t>
            </a:r>
            <a:r>
              <a:rPr lang="en-US" sz="1400" dirty="0" smtClean="0">
                <a:solidFill>
                  <a:schemeClr val="bg1">
                    <a:lumMod val="95000"/>
                  </a:schemeClr>
                </a:solidFill>
              </a:rPr>
              <a:t>, K., Alvarado, R., Smith, P., Bellamy, N. (2002). Cultural sensitivity and adaption in family-based prevention interventions. </a:t>
            </a:r>
            <a:r>
              <a:rPr lang="en-US" sz="1400" i="1" dirty="0" smtClean="0">
                <a:solidFill>
                  <a:schemeClr val="bg1">
                    <a:lumMod val="95000"/>
                  </a:schemeClr>
                </a:solidFill>
              </a:rPr>
              <a:t>Prevention Science 3.</a:t>
            </a:r>
            <a:endParaRPr lang="en-US" sz="1400" dirty="0" smtClean="0">
              <a:solidFill>
                <a:schemeClr val="bg1">
                  <a:lumMod val="95000"/>
                </a:schemeClr>
              </a:solidFill>
            </a:endParaRPr>
          </a:p>
          <a:p>
            <a:r>
              <a:rPr lang="en-US" sz="1400" dirty="0" smtClean="0">
                <a:solidFill>
                  <a:schemeClr val="bg1">
                    <a:lumMod val="95000"/>
                  </a:schemeClr>
                </a:solidFill>
              </a:rPr>
              <a:t>McGrew, J. H., Bond, G. R., </a:t>
            </a:r>
            <a:r>
              <a:rPr lang="en-US" sz="1400" dirty="0" err="1" smtClean="0">
                <a:solidFill>
                  <a:schemeClr val="bg1">
                    <a:lumMod val="95000"/>
                  </a:schemeClr>
                </a:solidFill>
              </a:rPr>
              <a:t>Dietzen</a:t>
            </a:r>
            <a:r>
              <a:rPr lang="en-US" sz="1400" dirty="0" smtClean="0">
                <a:solidFill>
                  <a:schemeClr val="bg1">
                    <a:lumMod val="95000"/>
                  </a:schemeClr>
                </a:solidFill>
              </a:rPr>
              <a:t>, L. and </a:t>
            </a:r>
            <a:r>
              <a:rPr lang="en-US" sz="1400" dirty="0" err="1" smtClean="0">
                <a:solidFill>
                  <a:schemeClr val="bg1">
                    <a:lumMod val="95000"/>
                  </a:schemeClr>
                </a:solidFill>
              </a:rPr>
              <a:t>Salyers</a:t>
            </a:r>
            <a:r>
              <a:rPr lang="en-US" sz="1400" dirty="0" smtClean="0">
                <a:solidFill>
                  <a:schemeClr val="bg1">
                    <a:lumMod val="95000"/>
                  </a:schemeClr>
                </a:solidFill>
              </a:rPr>
              <a:t>, M. (1994). Measuring the fidelity of</a:t>
            </a:r>
          </a:p>
          <a:p>
            <a:r>
              <a:rPr lang="en-US" sz="1400" dirty="0" smtClean="0">
                <a:solidFill>
                  <a:schemeClr val="bg1">
                    <a:lumMod val="95000"/>
                  </a:schemeClr>
                </a:solidFill>
              </a:rPr>
              <a:t>implementation of a mental health program model. </a:t>
            </a:r>
            <a:r>
              <a:rPr lang="en-US" sz="1400" i="1" dirty="0" smtClean="0">
                <a:solidFill>
                  <a:schemeClr val="bg1">
                    <a:lumMod val="95000"/>
                  </a:schemeClr>
                </a:solidFill>
              </a:rPr>
              <a:t>Journal of Consulting and Clinical</a:t>
            </a:r>
          </a:p>
          <a:p>
            <a:r>
              <a:rPr lang="en-US" sz="1400" i="1" dirty="0" smtClean="0">
                <a:solidFill>
                  <a:schemeClr val="bg1">
                    <a:lumMod val="95000"/>
                  </a:schemeClr>
                </a:solidFill>
              </a:rPr>
              <a:t>Psychology, 62.</a:t>
            </a:r>
          </a:p>
          <a:p>
            <a:r>
              <a:rPr lang="en-US" sz="1400" dirty="0" err="1" smtClean="0">
                <a:solidFill>
                  <a:schemeClr val="bg1">
                    <a:lumMod val="95000"/>
                  </a:schemeClr>
                </a:solidFill>
              </a:rPr>
              <a:t>Orwin</a:t>
            </a:r>
            <a:r>
              <a:rPr lang="en-US" sz="1400" dirty="0" smtClean="0">
                <a:solidFill>
                  <a:schemeClr val="bg1">
                    <a:lumMod val="95000"/>
                  </a:schemeClr>
                </a:solidFill>
              </a:rPr>
              <a:t>, R.G. (2000) Assessing program fidelity in substance abuse health services research. </a:t>
            </a:r>
            <a:r>
              <a:rPr lang="en-US" sz="1400" i="1" dirty="0" smtClean="0">
                <a:solidFill>
                  <a:schemeClr val="bg1">
                    <a:lumMod val="95000"/>
                  </a:schemeClr>
                </a:solidFill>
              </a:rPr>
              <a:t>Addiction, 95.</a:t>
            </a:r>
            <a:endParaRPr lang="en-US" sz="1400" dirty="0" smtClean="0">
              <a:solidFill>
                <a:schemeClr val="bg1">
                  <a:lumMod val="9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lumMod val="85000"/>
                  </a:schemeClr>
                </a:solidFill>
              </a:rPr>
              <a:t>Purpose and Overview</a:t>
            </a:r>
            <a:endParaRPr lang="en-US" dirty="0">
              <a:solidFill>
                <a:schemeClr val="bg1">
                  <a:lumMod val="8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lumMod val="85000"/>
                  </a:schemeClr>
                </a:solidFill>
              </a:rPr>
              <a:t>Purpose: Present fundamental issues in a decision framework</a:t>
            </a:r>
          </a:p>
          <a:p>
            <a:r>
              <a:rPr lang="en-US" dirty="0" smtClean="0">
                <a:solidFill>
                  <a:schemeClr val="bg1">
                    <a:lumMod val="85000"/>
                  </a:schemeClr>
                </a:solidFill>
              </a:rPr>
              <a:t>Importance of Implementation Assessment</a:t>
            </a:r>
          </a:p>
          <a:p>
            <a:r>
              <a:rPr lang="en-US" dirty="0" smtClean="0">
                <a:solidFill>
                  <a:schemeClr val="bg1">
                    <a:lumMod val="85000"/>
                  </a:schemeClr>
                </a:solidFill>
              </a:rPr>
              <a:t>Fundamental Issues: Decisions</a:t>
            </a:r>
          </a:p>
          <a:p>
            <a:pPr lvl="1">
              <a:buFont typeface="Arial" pitchFamily="34" charset="0"/>
              <a:buChar char="•"/>
            </a:pPr>
            <a:r>
              <a:rPr lang="en-US" dirty="0" smtClean="0">
                <a:solidFill>
                  <a:schemeClr val="bg1">
                    <a:lumMod val="85000"/>
                  </a:schemeClr>
                </a:solidFill>
              </a:rPr>
              <a:t>Theoretical approach</a:t>
            </a:r>
          </a:p>
          <a:p>
            <a:pPr lvl="1">
              <a:buFont typeface="Arial" pitchFamily="34" charset="0"/>
              <a:buChar char="•"/>
            </a:pPr>
            <a:r>
              <a:rPr lang="en-US" dirty="0" smtClean="0">
                <a:solidFill>
                  <a:schemeClr val="bg1">
                    <a:lumMod val="85000"/>
                  </a:schemeClr>
                </a:solidFill>
              </a:rPr>
              <a:t>What to measure</a:t>
            </a:r>
          </a:p>
          <a:p>
            <a:pPr lvl="1">
              <a:buFont typeface="Arial" pitchFamily="34" charset="0"/>
              <a:buChar char="•"/>
            </a:pPr>
            <a:r>
              <a:rPr lang="en-US" dirty="0" smtClean="0">
                <a:solidFill>
                  <a:schemeClr val="bg1">
                    <a:lumMod val="85000"/>
                  </a:schemeClr>
                </a:solidFill>
              </a:rPr>
              <a:t>How to measure</a:t>
            </a:r>
          </a:p>
          <a:p>
            <a:pPr lvl="1">
              <a:buFont typeface="Arial" pitchFamily="34" charset="0"/>
              <a:buChar char="•"/>
            </a:pPr>
            <a:r>
              <a:rPr lang="en-US" dirty="0" smtClean="0">
                <a:solidFill>
                  <a:schemeClr val="bg1">
                    <a:lumMod val="85000"/>
                  </a:schemeClr>
                </a:solidFill>
              </a:rPr>
              <a:t>Grain size</a:t>
            </a:r>
          </a:p>
          <a:p>
            <a:pPr lvl="1">
              <a:buFont typeface="Arial" pitchFamily="34" charset="0"/>
              <a:buChar char="•"/>
            </a:pPr>
            <a:r>
              <a:rPr lang="en-US" dirty="0" smtClean="0">
                <a:solidFill>
                  <a:schemeClr val="bg1">
                    <a:lumMod val="85000"/>
                  </a:schemeClr>
                </a:solidFill>
              </a:rPr>
              <a:t>Level of involvement</a:t>
            </a:r>
          </a:p>
          <a:p>
            <a:r>
              <a:rPr lang="en-US" dirty="0" smtClean="0">
                <a:solidFill>
                  <a:schemeClr val="bg1">
                    <a:lumMod val="85000"/>
                  </a:schemeClr>
                </a:solidFill>
              </a:rPr>
              <a:t>Complete Framework</a:t>
            </a:r>
          </a:p>
          <a:p>
            <a:r>
              <a:rPr lang="en-US" dirty="0" smtClean="0">
                <a:solidFill>
                  <a:schemeClr val="bg1">
                    <a:lumMod val="85000"/>
                  </a:schemeClr>
                </a:solidFill>
              </a:rPr>
              <a:t>Contributions &amp; Limitations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85000"/>
                  </a:schemeClr>
                </a:solidFill>
              </a:rPr>
              <a:t>Why Assess Implementation?</a:t>
            </a:r>
            <a:endParaRPr lang="en-US" dirty="0">
              <a:solidFill>
                <a:schemeClr val="bg1">
                  <a:lumMod val="85000"/>
                </a:schemeClr>
              </a:solidFill>
            </a:endParaRPr>
          </a:p>
        </p:txBody>
      </p:sp>
      <p:sp>
        <p:nvSpPr>
          <p:cNvPr id="4" name="TextBox 3"/>
          <p:cNvSpPr txBox="1"/>
          <p:nvPr/>
        </p:nvSpPr>
        <p:spPr>
          <a:xfrm>
            <a:off x="990600" y="2895600"/>
            <a:ext cx="1752600" cy="2308324"/>
          </a:xfrm>
          <a:prstGeom prst="rect">
            <a:avLst/>
          </a:prstGeom>
          <a:solidFill>
            <a:schemeClr val="bg1">
              <a:lumMod val="85000"/>
            </a:schemeClr>
          </a:solidFill>
          <a:ln>
            <a:solidFill>
              <a:schemeClr val="tx1"/>
            </a:solidFill>
          </a:ln>
        </p:spPr>
        <p:txBody>
          <a:bodyPr wrap="square" rtlCol="0">
            <a:spAutoFit/>
          </a:bodyPr>
          <a:lstStyle/>
          <a:p>
            <a:pPr algn="ctr"/>
            <a:endParaRPr lang="en-US" sz="2400" dirty="0" smtClean="0">
              <a:solidFill>
                <a:srgbClr val="9A0000"/>
              </a:solidFill>
            </a:endParaRPr>
          </a:p>
          <a:p>
            <a:pPr algn="ctr"/>
            <a:endParaRPr lang="en-US" sz="2400" dirty="0" smtClean="0">
              <a:solidFill>
                <a:srgbClr val="9A0000"/>
              </a:solidFill>
            </a:endParaRPr>
          </a:p>
          <a:p>
            <a:pPr algn="ctr"/>
            <a:r>
              <a:rPr lang="en-US" sz="2400" dirty="0" smtClean="0">
                <a:solidFill>
                  <a:srgbClr val="9A0000"/>
                </a:solidFill>
              </a:rPr>
              <a:t>Program</a:t>
            </a:r>
          </a:p>
          <a:p>
            <a:endParaRPr lang="en-US" dirty="0" smtClean="0">
              <a:solidFill>
                <a:schemeClr val="bg1">
                  <a:lumMod val="85000"/>
                </a:schemeClr>
              </a:solidFill>
            </a:endParaRPr>
          </a:p>
          <a:p>
            <a:endParaRPr lang="en-US" dirty="0" smtClean="0">
              <a:solidFill>
                <a:schemeClr val="bg1">
                  <a:lumMod val="85000"/>
                </a:schemeClr>
              </a:solidFill>
            </a:endParaRPr>
          </a:p>
          <a:p>
            <a:endParaRPr lang="en-US" dirty="0" smtClean="0">
              <a:solidFill>
                <a:schemeClr val="bg1">
                  <a:lumMod val="85000"/>
                </a:schemeClr>
              </a:solidFill>
            </a:endParaRPr>
          </a:p>
          <a:p>
            <a:endParaRPr lang="en-US" dirty="0">
              <a:solidFill>
                <a:schemeClr val="bg1">
                  <a:lumMod val="85000"/>
                </a:schemeClr>
              </a:solidFill>
            </a:endParaRPr>
          </a:p>
        </p:txBody>
      </p:sp>
      <p:sp>
        <p:nvSpPr>
          <p:cNvPr id="5" name="TextBox 4"/>
          <p:cNvSpPr txBox="1"/>
          <p:nvPr/>
        </p:nvSpPr>
        <p:spPr>
          <a:xfrm>
            <a:off x="6400800" y="2895600"/>
            <a:ext cx="1752600" cy="2308324"/>
          </a:xfrm>
          <a:prstGeom prst="rect">
            <a:avLst/>
          </a:prstGeom>
          <a:solidFill>
            <a:schemeClr val="bg1">
              <a:lumMod val="85000"/>
            </a:schemeClr>
          </a:solidFill>
          <a:ln>
            <a:solidFill>
              <a:schemeClr val="tx1"/>
            </a:solidFill>
          </a:ln>
        </p:spPr>
        <p:txBody>
          <a:bodyPr wrap="square" rtlCol="0">
            <a:spAutoFit/>
          </a:bodyPr>
          <a:lstStyle/>
          <a:p>
            <a:pPr algn="ctr"/>
            <a:endParaRPr lang="en-US" sz="2400" dirty="0" smtClean="0">
              <a:solidFill>
                <a:srgbClr val="9A0000"/>
              </a:solidFill>
            </a:endParaRPr>
          </a:p>
          <a:p>
            <a:pPr algn="ctr"/>
            <a:endParaRPr lang="en-US" sz="2400" dirty="0" smtClean="0">
              <a:solidFill>
                <a:srgbClr val="9A0000"/>
              </a:solidFill>
            </a:endParaRPr>
          </a:p>
          <a:p>
            <a:pPr algn="ctr"/>
            <a:r>
              <a:rPr lang="en-US" sz="2400" dirty="0" smtClean="0">
                <a:solidFill>
                  <a:srgbClr val="9A0000"/>
                </a:solidFill>
              </a:rPr>
              <a:t>Outcomes</a:t>
            </a:r>
            <a:endParaRPr lang="en-US" dirty="0" smtClean="0">
              <a:solidFill>
                <a:schemeClr val="bg1">
                  <a:lumMod val="85000"/>
                </a:schemeClr>
              </a:solidFill>
            </a:endParaRPr>
          </a:p>
          <a:p>
            <a:endParaRPr lang="en-US" dirty="0" smtClean="0">
              <a:solidFill>
                <a:schemeClr val="bg1">
                  <a:lumMod val="85000"/>
                </a:schemeClr>
              </a:solidFill>
            </a:endParaRPr>
          </a:p>
          <a:p>
            <a:endParaRPr lang="en-US" dirty="0" smtClean="0">
              <a:solidFill>
                <a:schemeClr val="bg1">
                  <a:lumMod val="85000"/>
                </a:schemeClr>
              </a:solidFill>
            </a:endParaRPr>
          </a:p>
          <a:p>
            <a:endParaRPr lang="en-US" dirty="0" smtClean="0">
              <a:solidFill>
                <a:schemeClr val="bg1">
                  <a:lumMod val="85000"/>
                </a:schemeClr>
              </a:solidFill>
            </a:endParaRPr>
          </a:p>
          <a:p>
            <a:endParaRPr lang="en-US" dirty="0">
              <a:solidFill>
                <a:schemeClr val="bg1">
                  <a:lumMod val="85000"/>
                </a:schemeClr>
              </a:solidFill>
            </a:endParaRPr>
          </a:p>
        </p:txBody>
      </p:sp>
      <p:sp>
        <p:nvSpPr>
          <p:cNvPr id="6" name="TextBox 5"/>
          <p:cNvSpPr txBox="1"/>
          <p:nvPr/>
        </p:nvSpPr>
        <p:spPr>
          <a:xfrm>
            <a:off x="990600" y="2173069"/>
            <a:ext cx="7162800" cy="646331"/>
          </a:xfrm>
          <a:prstGeom prst="rect">
            <a:avLst/>
          </a:prstGeom>
          <a:solidFill>
            <a:schemeClr val="bg1">
              <a:lumMod val="85000"/>
            </a:schemeClr>
          </a:solidFill>
          <a:ln>
            <a:solidFill>
              <a:schemeClr val="tx1"/>
            </a:solidFill>
          </a:ln>
        </p:spPr>
        <p:txBody>
          <a:bodyPr wrap="square" rtlCol="0">
            <a:spAutoFit/>
          </a:bodyPr>
          <a:lstStyle/>
          <a:p>
            <a:pPr algn="ctr"/>
            <a:r>
              <a:rPr lang="en-US" sz="3600" dirty="0" smtClean="0">
                <a:solidFill>
                  <a:srgbClr val="9A0000"/>
                </a:solidFill>
                <a:sym typeface="Wingdings" pitchFamily="2" charset="2"/>
              </a:rPr>
              <a:t></a:t>
            </a:r>
            <a:r>
              <a:rPr lang="en-US" sz="3600" dirty="0" smtClean="0">
                <a:solidFill>
                  <a:srgbClr val="9A0000"/>
                </a:solidFill>
              </a:rPr>
              <a:t>Implementation</a:t>
            </a:r>
            <a:r>
              <a:rPr lang="en-US" sz="3600" dirty="0" smtClean="0">
                <a:solidFill>
                  <a:srgbClr val="9A0000"/>
                </a:solidFill>
                <a:sym typeface="Wingdings" pitchFamily="2" charset="2"/>
              </a:rPr>
              <a:t></a:t>
            </a:r>
            <a:endParaRPr lang="en-US" sz="3600" dirty="0">
              <a:solidFill>
                <a:schemeClr val="bg1">
                  <a:lumMod val="85000"/>
                </a:schemeClr>
              </a:solidFill>
            </a:endParaRPr>
          </a:p>
        </p:txBody>
      </p:sp>
      <p:grpSp>
        <p:nvGrpSpPr>
          <p:cNvPr id="56" name="Group 55"/>
          <p:cNvGrpSpPr/>
          <p:nvPr/>
        </p:nvGrpSpPr>
        <p:grpSpPr>
          <a:xfrm>
            <a:off x="1828800" y="5206153"/>
            <a:ext cx="5448300" cy="527957"/>
            <a:chOff x="1828800" y="5206153"/>
            <a:chExt cx="5448300" cy="527957"/>
          </a:xfrm>
        </p:grpSpPr>
        <p:cxnSp>
          <p:nvCxnSpPr>
            <p:cNvPr id="29" name="Shape 28"/>
            <p:cNvCxnSpPr>
              <a:endCxn id="39" idx="3"/>
            </p:cNvCxnSpPr>
            <p:nvPr/>
          </p:nvCxnSpPr>
          <p:spPr>
            <a:xfrm rot="10800000" flipV="1">
              <a:off x="5562600" y="5206153"/>
              <a:ext cx="1714500" cy="327901"/>
            </a:xfrm>
            <a:prstGeom prst="bentConnector3">
              <a:avLst>
                <a:gd name="adj1" fmla="val 145"/>
              </a:avLst>
            </a:prstGeom>
            <a:ln w="12700">
              <a:solidFill>
                <a:schemeClr val="bg1">
                  <a:lumMod val="9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Shape 30"/>
            <p:cNvCxnSpPr>
              <a:stCxn id="39" idx="1"/>
            </p:cNvCxnSpPr>
            <p:nvPr/>
          </p:nvCxnSpPr>
          <p:spPr>
            <a:xfrm rot="10800000">
              <a:off x="1828800" y="5206157"/>
              <a:ext cx="1752600" cy="327899"/>
            </a:xfrm>
            <a:prstGeom prst="bentConnector3">
              <a:avLst>
                <a:gd name="adj1" fmla="val 99905"/>
              </a:avLst>
            </a:prstGeom>
            <a:ln>
              <a:solidFill>
                <a:schemeClr val="bg1">
                  <a:lumMod val="9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581400" y="5334000"/>
              <a:ext cx="1981200" cy="400110"/>
            </a:xfrm>
            <a:prstGeom prst="rect">
              <a:avLst/>
            </a:prstGeom>
            <a:noFill/>
            <a:ln>
              <a:noFill/>
            </a:ln>
          </p:spPr>
          <p:txBody>
            <a:bodyPr wrap="square" rtlCol="0">
              <a:spAutoFit/>
            </a:bodyPr>
            <a:lstStyle/>
            <a:p>
              <a:pPr algn="ctr"/>
              <a:r>
                <a:rPr lang="en-US" sz="2000" dirty="0" smtClean="0">
                  <a:solidFill>
                    <a:schemeClr val="bg1">
                      <a:lumMod val="95000"/>
                    </a:schemeClr>
                  </a:solidFill>
                  <a:sym typeface="Wingdings" pitchFamily="2" charset="2"/>
                </a:rPr>
                <a:t>Feedback</a:t>
              </a:r>
              <a:endParaRPr lang="en-US" sz="2000" dirty="0">
                <a:solidFill>
                  <a:schemeClr val="bg1">
                    <a:lumMod val="95000"/>
                  </a:schemeClr>
                </a:solidFill>
              </a:endParaRPr>
            </a:p>
          </p:txBody>
        </p:sp>
      </p:grpSp>
      <p:cxnSp>
        <p:nvCxnSpPr>
          <p:cNvPr id="58" name="Straight Arrow Connector 57"/>
          <p:cNvCxnSpPr/>
          <p:nvPr/>
        </p:nvCxnSpPr>
        <p:spPr>
          <a:xfrm>
            <a:off x="4572000" y="2895600"/>
            <a:ext cx="0" cy="2286000"/>
          </a:xfrm>
          <a:prstGeom prst="straightConnector1">
            <a:avLst/>
          </a:prstGeom>
          <a:ln w="12700">
            <a:solidFill>
              <a:schemeClr val="bg1">
                <a:lumMod val="95000"/>
              </a:schemeClr>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Fundamental Issues: Decisions, Decisions, Decisions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US" dirty="0" smtClean="0">
                <a:solidFill>
                  <a:schemeClr val="bg1">
                    <a:lumMod val="95000"/>
                  </a:schemeClr>
                </a:solidFill>
              </a:rPr>
              <a:t>Theoretical Approach</a:t>
            </a:r>
          </a:p>
          <a:p>
            <a:pPr lvl="1"/>
            <a:r>
              <a:rPr lang="en-US" dirty="0" smtClean="0">
                <a:solidFill>
                  <a:schemeClr val="bg1">
                    <a:lumMod val="95000"/>
                  </a:schemeClr>
                </a:solidFill>
              </a:rPr>
              <a:t>Strict fidelity approach (McGrew et al., 1994)</a:t>
            </a:r>
          </a:p>
          <a:p>
            <a:pPr lvl="1"/>
            <a:r>
              <a:rPr lang="en-US" dirty="0" smtClean="0">
                <a:solidFill>
                  <a:schemeClr val="bg1">
                    <a:lumMod val="95000"/>
                  </a:schemeClr>
                </a:solidFill>
              </a:rPr>
              <a:t>Adaptation approach (Castro et al., 2004)</a:t>
            </a:r>
          </a:p>
          <a:p>
            <a:pPr lvl="1"/>
            <a:r>
              <a:rPr lang="en-US" dirty="0" smtClean="0">
                <a:solidFill>
                  <a:schemeClr val="bg1">
                    <a:lumMod val="95000"/>
                  </a:schemeClr>
                </a:solidFill>
              </a:rPr>
              <a:t>A little of both?? (Blakely et al., 1997; </a:t>
            </a:r>
            <a:r>
              <a:rPr lang="en-US" dirty="0" err="1" smtClean="0">
                <a:solidFill>
                  <a:schemeClr val="bg1">
                    <a:lumMod val="95000"/>
                  </a:schemeClr>
                </a:solidFill>
              </a:rPr>
              <a:t>Dusenbury</a:t>
            </a:r>
            <a:r>
              <a:rPr lang="en-US" dirty="0" smtClean="0">
                <a:solidFill>
                  <a:schemeClr val="bg1">
                    <a:lumMod val="95000"/>
                  </a:schemeClr>
                </a:solidFill>
              </a:rPr>
              <a:t> et al., 2005)</a:t>
            </a:r>
            <a:endParaRPr lang="en-US"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Fundamental Issues: Decisions, Decisions, Decisions</a:t>
            </a:r>
            <a:endParaRPr lang="en-US" dirty="0"/>
          </a:p>
        </p:txBody>
      </p:sp>
      <p:sp>
        <p:nvSpPr>
          <p:cNvPr id="3" name="Content Placeholder 2"/>
          <p:cNvSpPr>
            <a:spLocks noGrp="1"/>
          </p:cNvSpPr>
          <p:nvPr>
            <p:ph idx="1"/>
          </p:nvPr>
        </p:nvSpPr>
        <p:spPr/>
        <p:txBody>
          <a:bodyPr/>
          <a:lstStyle/>
          <a:p>
            <a:r>
              <a:rPr lang="en-US" dirty="0" smtClean="0">
                <a:solidFill>
                  <a:schemeClr val="bg1">
                    <a:lumMod val="95000"/>
                  </a:schemeClr>
                </a:solidFill>
              </a:rPr>
              <a:t>What to measure</a:t>
            </a:r>
          </a:p>
          <a:p>
            <a:pPr lvl="1"/>
            <a:r>
              <a:rPr lang="en-US" dirty="0" smtClean="0">
                <a:solidFill>
                  <a:schemeClr val="bg1">
                    <a:lumMod val="95000"/>
                  </a:schemeClr>
                </a:solidFill>
              </a:rPr>
              <a:t>Delivery or Receipt</a:t>
            </a:r>
          </a:p>
          <a:p>
            <a:pPr lvl="2"/>
            <a:r>
              <a:rPr lang="en-US" dirty="0" err="1" smtClean="0">
                <a:solidFill>
                  <a:schemeClr val="bg1">
                    <a:lumMod val="95000"/>
                  </a:schemeClr>
                </a:solidFill>
              </a:rPr>
              <a:t>Orwin’s</a:t>
            </a:r>
            <a:r>
              <a:rPr lang="en-US" dirty="0" smtClean="0">
                <a:solidFill>
                  <a:schemeClr val="bg1">
                    <a:lumMod val="95000"/>
                  </a:schemeClr>
                </a:solidFill>
              </a:rPr>
              <a:t> (2002) distinction</a:t>
            </a:r>
          </a:p>
          <a:p>
            <a:pPr lvl="1"/>
            <a:r>
              <a:rPr lang="en-US" dirty="0" smtClean="0">
                <a:solidFill>
                  <a:schemeClr val="bg1">
                    <a:lumMod val="95000"/>
                  </a:schemeClr>
                </a:solidFill>
              </a:rPr>
              <a:t>Both are necessary for successful outcomes</a:t>
            </a:r>
            <a:endParaRPr lang="en-US"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Fundamental Issues: Decisions, Decisions, Decisions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lumMod val="95000"/>
                  </a:schemeClr>
                </a:solidFill>
              </a:rPr>
              <a:t>How to measure? (Dane &amp; Schneider, 1998; </a:t>
            </a:r>
            <a:r>
              <a:rPr lang="en-US" dirty="0" err="1" smtClean="0">
                <a:solidFill>
                  <a:schemeClr val="bg1">
                    <a:lumMod val="95000"/>
                  </a:schemeClr>
                </a:solidFill>
              </a:rPr>
              <a:t>Dusenbury</a:t>
            </a:r>
            <a:r>
              <a:rPr lang="en-US" dirty="0" smtClean="0">
                <a:solidFill>
                  <a:schemeClr val="bg1">
                    <a:lumMod val="95000"/>
                  </a:schemeClr>
                </a:solidFill>
              </a:rPr>
              <a:t> et al., 2003)</a:t>
            </a:r>
          </a:p>
          <a:p>
            <a:pPr lvl="1"/>
            <a:r>
              <a:rPr lang="en-US" dirty="0" smtClean="0">
                <a:solidFill>
                  <a:schemeClr val="bg1">
                    <a:lumMod val="95000"/>
                  </a:schemeClr>
                </a:solidFill>
              </a:rPr>
              <a:t>Quality or how well</a:t>
            </a:r>
          </a:p>
          <a:p>
            <a:pPr lvl="2"/>
            <a:r>
              <a:rPr lang="en-US" dirty="0" smtClean="0">
                <a:solidFill>
                  <a:schemeClr val="bg1">
                    <a:lumMod val="95000"/>
                  </a:schemeClr>
                </a:solidFill>
              </a:rPr>
              <a:t>Quality-competence or proficiency of delivery</a:t>
            </a:r>
          </a:p>
          <a:p>
            <a:pPr lvl="2"/>
            <a:r>
              <a:rPr lang="en-US" dirty="0" smtClean="0">
                <a:solidFill>
                  <a:schemeClr val="bg1">
                    <a:lumMod val="95000"/>
                  </a:schemeClr>
                </a:solidFill>
              </a:rPr>
              <a:t>Participant responsiveness-participant engagement</a:t>
            </a:r>
          </a:p>
          <a:p>
            <a:pPr lvl="1"/>
            <a:r>
              <a:rPr lang="en-US" dirty="0" smtClean="0">
                <a:solidFill>
                  <a:schemeClr val="bg1">
                    <a:lumMod val="95000"/>
                  </a:schemeClr>
                </a:solidFill>
              </a:rPr>
              <a:t>Quantity or how much</a:t>
            </a:r>
          </a:p>
          <a:p>
            <a:pPr lvl="2"/>
            <a:r>
              <a:rPr lang="en-US" dirty="0" smtClean="0">
                <a:solidFill>
                  <a:schemeClr val="bg1">
                    <a:lumMod val="95000"/>
                  </a:schemeClr>
                </a:solidFill>
              </a:rPr>
              <a:t>Adherence-the degree to which the program is delivered as intended</a:t>
            </a:r>
          </a:p>
          <a:p>
            <a:pPr lvl="2"/>
            <a:r>
              <a:rPr lang="en-US" dirty="0" smtClean="0">
                <a:solidFill>
                  <a:schemeClr val="bg1">
                    <a:lumMod val="95000"/>
                  </a:schemeClr>
                </a:solidFill>
              </a:rPr>
              <a:t>Dosage-the amount of program activities participants receive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Fundamental Issues: Decisions, Decisions, Decisions</a:t>
            </a:r>
            <a:endParaRPr lang="en-US" dirty="0"/>
          </a:p>
        </p:txBody>
      </p:sp>
      <p:sp>
        <p:nvSpPr>
          <p:cNvPr id="3" name="Content Placeholder 2"/>
          <p:cNvSpPr>
            <a:spLocks noGrp="1"/>
          </p:cNvSpPr>
          <p:nvPr>
            <p:ph idx="1"/>
          </p:nvPr>
        </p:nvSpPr>
        <p:spPr/>
        <p:txBody>
          <a:bodyPr/>
          <a:lstStyle/>
          <a:p>
            <a:r>
              <a:rPr lang="en-US" dirty="0" smtClean="0">
                <a:solidFill>
                  <a:schemeClr val="bg1">
                    <a:lumMod val="95000"/>
                  </a:schemeClr>
                </a:solidFill>
              </a:rPr>
              <a:t>How to measure? Continued (Chen, 1990)</a:t>
            </a:r>
          </a:p>
          <a:p>
            <a:pPr lvl="1"/>
            <a:r>
              <a:rPr lang="en-US" dirty="0" smtClean="0">
                <a:solidFill>
                  <a:schemeClr val="bg1">
                    <a:lumMod val="95000"/>
                  </a:schemeClr>
                </a:solidFill>
              </a:rPr>
              <a:t>Structure</a:t>
            </a:r>
          </a:p>
          <a:p>
            <a:pPr lvl="2"/>
            <a:r>
              <a:rPr lang="en-US" dirty="0" smtClean="0">
                <a:solidFill>
                  <a:schemeClr val="bg1">
                    <a:lumMod val="95000"/>
                  </a:schemeClr>
                </a:solidFill>
              </a:rPr>
              <a:t>Facilitator dimension, Mode of delivery</a:t>
            </a:r>
          </a:p>
          <a:p>
            <a:pPr lvl="2"/>
            <a:r>
              <a:rPr lang="en-US" dirty="0" smtClean="0">
                <a:solidFill>
                  <a:schemeClr val="bg1">
                    <a:lumMod val="95000"/>
                  </a:schemeClr>
                </a:solidFill>
              </a:rPr>
              <a:t>Participant dimension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Fundamental Issues: Decisions, Decisions, Decisions</a:t>
            </a:r>
            <a:endParaRPr lang="en-US" dirty="0"/>
          </a:p>
        </p:txBody>
      </p:sp>
      <p:sp>
        <p:nvSpPr>
          <p:cNvPr id="3" name="Content Placeholder 2"/>
          <p:cNvSpPr>
            <a:spLocks noGrp="1"/>
          </p:cNvSpPr>
          <p:nvPr>
            <p:ph idx="1"/>
          </p:nvPr>
        </p:nvSpPr>
        <p:spPr/>
        <p:txBody>
          <a:bodyPr/>
          <a:lstStyle/>
          <a:p>
            <a:r>
              <a:rPr lang="en-US" dirty="0" smtClean="0">
                <a:solidFill>
                  <a:schemeClr val="bg1">
                    <a:lumMod val="95000"/>
                  </a:schemeClr>
                </a:solidFill>
              </a:rPr>
              <a:t>Grain size (Similar to Program Differentiation from Dane &amp; Schneider, 1998; </a:t>
            </a:r>
            <a:r>
              <a:rPr lang="en-US" dirty="0" err="1" smtClean="0">
                <a:solidFill>
                  <a:schemeClr val="bg1">
                    <a:lumMod val="95000"/>
                  </a:schemeClr>
                </a:solidFill>
              </a:rPr>
              <a:t>Dusenbury</a:t>
            </a:r>
            <a:r>
              <a:rPr lang="en-US" dirty="0" smtClean="0">
                <a:solidFill>
                  <a:schemeClr val="bg1">
                    <a:lumMod val="95000"/>
                  </a:schemeClr>
                </a:solidFill>
              </a:rPr>
              <a:t> et al., 2003)</a:t>
            </a:r>
          </a:p>
          <a:p>
            <a:pPr lvl="1"/>
            <a:r>
              <a:rPr lang="en-US" dirty="0" smtClean="0">
                <a:solidFill>
                  <a:schemeClr val="bg1">
                    <a:lumMod val="95000"/>
                  </a:schemeClr>
                </a:solidFill>
              </a:rPr>
              <a:t>Global implementation</a:t>
            </a:r>
          </a:p>
          <a:p>
            <a:pPr lvl="2"/>
            <a:r>
              <a:rPr lang="en-US" smtClean="0">
                <a:solidFill>
                  <a:schemeClr val="bg1">
                    <a:lumMod val="95000"/>
                  </a:schemeClr>
                </a:solidFill>
              </a:rPr>
              <a:t>Cantu et al. </a:t>
            </a:r>
            <a:r>
              <a:rPr lang="en-US" dirty="0" smtClean="0">
                <a:solidFill>
                  <a:schemeClr val="bg1">
                    <a:lumMod val="95000"/>
                  </a:schemeClr>
                </a:solidFill>
              </a:rPr>
              <a:t>(2010)</a:t>
            </a:r>
          </a:p>
          <a:p>
            <a:pPr lvl="1"/>
            <a:r>
              <a:rPr lang="en-US" dirty="0" smtClean="0">
                <a:solidFill>
                  <a:schemeClr val="bg1">
                    <a:lumMod val="95000"/>
                  </a:schemeClr>
                </a:solidFill>
              </a:rPr>
              <a:t>Specific components</a:t>
            </a:r>
          </a:p>
          <a:p>
            <a:pPr lvl="2"/>
            <a:r>
              <a:rPr lang="en-US" dirty="0" smtClean="0">
                <a:solidFill>
                  <a:schemeClr val="bg1">
                    <a:lumMod val="95000"/>
                  </a:schemeClr>
                </a:solidFill>
              </a:rPr>
              <a:t>McGrew et al. (1994)</a:t>
            </a:r>
            <a:endParaRPr lang="en-US" dirty="0">
              <a:solidFill>
                <a:schemeClr val="bg1">
                  <a:lumMod val="95000"/>
                </a:schemeClr>
              </a:solidFill>
            </a:endParaRPr>
          </a:p>
          <a:p>
            <a:pPr lvl="1"/>
            <a:r>
              <a:rPr lang="en-US" dirty="0" smtClean="0">
                <a:solidFill>
                  <a:schemeClr val="bg1">
                    <a:lumMod val="95000"/>
                  </a:schemeClr>
                </a:solidFill>
              </a:rPr>
              <a:t>How do we divide a program into components?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Fundamental Issues: Decisions, Decisions, Decisions</a:t>
            </a:r>
            <a:endParaRPr lang="en-US" dirty="0"/>
          </a:p>
        </p:txBody>
      </p:sp>
      <p:sp>
        <p:nvSpPr>
          <p:cNvPr id="3" name="Content Placeholder 2"/>
          <p:cNvSpPr>
            <a:spLocks noGrp="1"/>
          </p:cNvSpPr>
          <p:nvPr>
            <p:ph idx="1"/>
          </p:nvPr>
        </p:nvSpPr>
        <p:spPr/>
        <p:txBody>
          <a:bodyPr/>
          <a:lstStyle/>
          <a:p>
            <a:r>
              <a:rPr lang="en-US" dirty="0" smtClean="0">
                <a:solidFill>
                  <a:schemeClr val="bg1">
                    <a:lumMod val="95000"/>
                  </a:schemeClr>
                </a:solidFill>
              </a:rPr>
              <a:t>Level of involvement</a:t>
            </a:r>
          </a:p>
          <a:p>
            <a:pPr lvl="1"/>
            <a:r>
              <a:rPr lang="en-US" dirty="0" smtClean="0">
                <a:solidFill>
                  <a:schemeClr val="bg1">
                    <a:lumMod val="95000"/>
                  </a:schemeClr>
                </a:solidFill>
              </a:rPr>
              <a:t>Systematic manipulation</a:t>
            </a:r>
          </a:p>
          <a:p>
            <a:pPr lvl="2"/>
            <a:r>
              <a:rPr lang="en-US" dirty="0" err="1" smtClean="0">
                <a:solidFill>
                  <a:schemeClr val="bg1">
                    <a:lumMod val="95000"/>
                  </a:schemeClr>
                </a:solidFill>
              </a:rPr>
              <a:t>Kumpfer</a:t>
            </a:r>
            <a:r>
              <a:rPr lang="en-US" dirty="0" smtClean="0">
                <a:solidFill>
                  <a:schemeClr val="bg1">
                    <a:lumMod val="95000"/>
                  </a:schemeClr>
                </a:solidFill>
              </a:rPr>
              <a:t> et al. (2002)</a:t>
            </a:r>
          </a:p>
          <a:p>
            <a:pPr lvl="1"/>
            <a:r>
              <a:rPr lang="en-US" dirty="0" smtClean="0">
                <a:solidFill>
                  <a:schemeClr val="bg1">
                    <a:lumMod val="95000"/>
                  </a:schemeClr>
                </a:solidFill>
              </a:rPr>
              <a:t>Naturalistic observation</a:t>
            </a:r>
          </a:p>
          <a:p>
            <a:pPr lvl="2"/>
            <a:r>
              <a:rPr lang="en-US" dirty="0" smtClean="0">
                <a:solidFill>
                  <a:schemeClr val="bg1">
                    <a:lumMod val="95000"/>
                  </a:schemeClr>
                </a:solidFill>
              </a:rPr>
              <a:t>(</a:t>
            </a:r>
            <a:r>
              <a:rPr lang="en-US" dirty="0" err="1" smtClean="0">
                <a:solidFill>
                  <a:schemeClr val="bg1">
                    <a:lumMod val="95000"/>
                  </a:schemeClr>
                </a:solidFill>
              </a:rPr>
              <a:t>Dusenbury</a:t>
            </a:r>
            <a:r>
              <a:rPr lang="en-US" dirty="0" smtClean="0">
                <a:solidFill>
                  <a:schemeClr val="bg1">
                    <a:lumMod val="95000"/>
                  </a:schemeClr>
                </a:solidFill>
              </a:rPr>
              <a:t> et al., 2005; Blakely, 1997; McGrew, 1997; and Cantu &amp; Hill, 2010;)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1098</Words>
  <Application>Microsoft Office PowerPoint</Application>
  <PresentationFormat>On-screen Show (4:3)</PresentationFormat>
  <Paragraphs>154</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Fundamental Issues for Evaluating Program Implementation: A Decision Framework  </vt:lpstr>
      <vt:lpstr>Purpose and Overview</vt:lpstr>
      <vt:lpstr>Why Assess Implementation?</vt:lpstr>
      <vt:lpstr>Fundamental Issues: Decisions, Decisions, Decisions</vt:lpstr>
      <vt:lpstr>Fundamental Issues: Decisions, Decisions, Decisions</vt:lpstr>
      <vt:lpstr>Fundamental Issues: Decisions, Decisions, Decisions</vt:lpstr>
      <vt:lpstr>Fundamental Issues: Decisions, Decisions, Decisions</vt:lpstr>
      <vt:lpstr>Fundamental Issues: Decisions, Decisions, Decisions</vt:lpstr>
      <vt:lpstr>Fundamental Issues: Decisions, Decisions, Decisions</vt:lpstr>
      <vt:lpstr>Complete Framework</vt:lpstr>
      <vt:lpstr>Contributions &amp; Limitations</vt:lpstr>
      <vt:lpstr>References</vt:lpstr>
    </vt:vector>
  </TitlesOfParts>
  <Company>COE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Methodology and Results of the Building Science Teaching Capacity Project </dc:title>
  <dc:creator>RWO</dc:creator>
  <cp:lastModifiedBy>Rob</cp:lastModifiedBy>
  <cp:revision>110</cp:revision>
  <dcterms:created xsi:type="dcterms:W3CDTF">2010-09-21T16:24:09Z</dcterms:created>
  <dcterms:modified xsi:type="dcterms:W3CDTF">2011-11-05T17:36:53Z</dcterms:modified>
</cp:coreProperties>
</file>