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9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57" r:id="rId4"/>
    <p:sldId id="261" r:id="rId5"/>
    <p:sldId id="262" r:id="rId6"/>
    <p:sldId id="264" r:id="rId7"/>
    <p:sldId id="266" r:id="rId8"/>
    <p:sldId id="267" r:id="rId9"/>
    <p:sldId id="268" r:id="rId10"/>
    <p:sldId id="622" r:id="rId11"/>
    <p:sldId id="511" r:id="rId12"/>
    <p:sldId id="623" r:id="rId13"/>
    <p:sldId id="411" r:id="rId14"/>
    <p:sldId id="781" r:id="rId15"/>
    <p:sldId id="782" r:id="rId16"/>
    <p:sldId id="784" r:id="rId17"/>
    <p:sldId id="783" r:id="rId18"/>
    <p:sldId id="779" r:id="rId19"/>
    <p:sldId id="769" r:id="rId20"/>
    <p:sldId id="765" r:id="rId21"/>
    <p:sldId id="786" r:id="rId22"/>
    <p:sldId id="768" r:id="rId23"/>
    <p:sldId id="76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D8DC"/>
    <a:srgbClr val="37474F"/>
    <a:srgbClr val="B71C1C"/>
    <a:srgbClr val="D32F2F"/>
    <a:srgbClr val="B0BEC5"/>
    <a:srgbClr val="FF6E40"/>
    <a:srgbClr val="E64A19"/>
    <a:srgbClr val="263238"/>
    <a:srgbClr val="BDBDBD"/>
    <a:srgbClr val="ED5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8"/>
    <p:restoredTop sz="64742"/>
  </p:normalViewPr>
  <p:slideViewPr>
    <p:cSldViewPr snapToGrid="0" snapToObjects="1">
      <p:cViewPr varScale="1">
        <p:scale>
          <a:sx n="67" d="100"/>
          <a:sy n="67" d="100"/>
        </p:scale>
        <p:origin x="139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80ADC-35FB-4A44-AF34-740374CB8DC0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E9F96-2CB0-0A49-8C04-9636FF31A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6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12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15950"/>
            <a:ext cx="43688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868" y="3280048"/>
            <a:ext cx="6084676" cy="5256584"/>
          </a:xfrm>
        </p:spPr>
        <p:txBody>
          <a:bodyPr/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i="1" dirty="0">
                <a:solidFill>
                  <a:srgbClr val="FF0000"/>
                </a:solidFill>
              </a:rPr>
              <a:t>Refer them to the laminated logic model handout.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>
                <a:latin typeface="Times New Roman" pitchFamily="18" charset="0"/>
              </a:rPr>
              <a:t>We can’t talk about effective program evaluation without starting with a well-developed program development</a:t>
            </a:r>
            <a:r>
              <a:rPr lang="en-US" sz="1400" dirty="0">
                <a:latin typeface="Times New Roman" pitchFamily="18" charset="0"/>
              </a:rPr>
              <a:t> plan.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baseline="0" dirty="0">
              <a:latin typeface="Times New Roman" pitchFamily="18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>
                <a:latin typeface="Times New Roman" pitchFamily="18" charset="0"/>
              </a:rPr>
              <a:t>In UW-Extension, the program development process is captured in our program development model that includes: 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situation analysis 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priority setting 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program action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evaluation 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400" dirty="0">
              <a:latin typeface="Times New Roman" pitchFamily="18" charset="0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itchFamily="18" charset="0"/>
              </a:rPr>
              <a:t>We often use the </a:t>
            </a:r>
            <a:r>
              <a:rPr lang="en-US" sz="1400" b="1" dirty="0">
                <a:latin typeface="Times New Roman" pitchFamily="18" charset="0"/>
              </a:rPr>
              <a:t>logic model </a:t>
            </a:r>
            <a:r>
              <a:rPr lang="en-US" sz="1400" dirty="0">
                <a:latin typeface="Times New Roman" pitchFamily="18" charset="0"/>
              </a:rPr>
              <a:t>as our program development framework.</a:t>
            </a:r>
            <a:endParaRPr lang="en-US" sz="1400" baseline="0" dirty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aseline="0" dirty="0">
              <a:latin typeface="Times New Roman" pitchFamily="18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>
                <a:latin typeface="Times New Roman" pitchFamily="18" charset="0"/>
              </a:rPr>
              <a:t>That’s why we’ve asked you to bring your Plan of Work and/or any logic model you have developed for the program you are planning to evaluate.</a:t>
            </a:r>
            <a:endParaRPr lang="en-US" sz="1400" baseline="0" dirty="0"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REMINDER: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/>
              <a:t>We are not required to evaluate every program that we work on. Prioritize and focus on the major programs.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/>
              <a:t>Some FL programs already have evaluation efforts underway: e.g. Raising a Thinking Child, Strong Women, Food Preservation, Financial Coaching, etc. Others?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9A382-6882-413B-A9BA-6990A93662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190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95338"/>
            <a:ext cx="5153025" cy="289877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864" y="4000128"/>
            <a:ext cx="6192688" cy="4515036"/>
          </a:xfrm>
          <a:noFill/>
          <a:ln/>
        </p:spPr>
        <p:txBody>
          <a:bodyPr/>
          <a:lstStyle/>
          <a:p>
            <a:pPr eaLnBrk="1" hangingPunct="1"/>
            <a:r>
              <a:rPr lang="en-US" sz="1400" dirty="0">
                <a:latin typeface="Times New Roman" pitchFamily="18" charset="0"/>
              </a:rPr>
              <a:t>Here we have a full depiction of program development and evaluation.  We see that everything starts with a clear articulation of the originating </a:t>
            </a:r>
            <a:r>
              <a:rPr lang="en-US" sz="1400" b="1" dirty="0">
                <a:latin typeface="Times New Roman" pitchFamily="18" charset="0"/>
              </a:rPr>
              <a:t>situation</a:t>
            </a:r>
            <a:r>
              <a:rPr lang="en-US" sz="1400" dirty="0">
                <a:latin typeface="Times New Roman" pitchFamily="18" charset="0"/>
              </a:rPr>
              <a:t> from which </a:t>
            </a:r>
            <a:r>
              <a:rPr lang="en-US" sz="1400" b="1" dirty="0">
                <a:latin typeface="Times New Roman" pitchFamily="18" charset="0"/>
              </a:rPr>
              <a:t>priorities</a:t>
            </a:r>
            <a:r>
              <a:rPr lang="en-US" sz="1400" dirty="0">
                <a:latin typeface="Times New Roman" pitchFamily="18" charset="0"/>
              </a:rPr>
              <a:t> are set.  </a:t>
            </a:r>
          </a:p>
          <a:p>
            <a:pPr eaLnBrk="1" hangingPunct="1"/>
            <a:endParaRPr lang="en-US" sz="800" dirty="0">
              <a:latin typeface="Times New Roman" pitchFamily="18" charset="0"/>
            </a:endParaRPr>
          </a:p>
          <a:p>
            <a:pPr eaLnBrk="1" hangingPunct="1"/>
            <a:r>
              <a:rPr lang="en-US" sz="1400" dirty="0">
                <a:latin typeface="Times New Roman" pitchFamily="18" charset="0"/>
              </a:rPr>
              <a:t>This sets into motion the programmatic response of what is expected to occur…the connections and relationships between </a:t>
            </a:r>
            <a:r>
              <a:rPr lang="en-US" sz="1400" b="1" dirty="0">
                <a:latin typeface="Times New Roman" pitchFamily="18" charset="0"/>
              </a:rPr>
              <a:t>inputs,</a:t>
            </a:r>
            <a:r>
              <a:rPr lang="en-US" sz="1400" b="1" baseline="0" dirty="0">
                <a:latin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</a:rPr>
              <a:t>outputs,</a:t>
            </a:r>
            <a:r>
              <a:rPr lang="en-US" sz="1400" b="1" baseline="0" dirty="0">
                <a:latin typeface="Times New Roman" pitchFamily="18" charset="0"/>
              </a:rPr>
              <a:t> </a:t>
            </a:r>
            <a:r>
              <a:rPr lang="en-US" sz="1400" b="1" dirty="0">
                <a:latin typeface="Times New Roman" pitchFamily="18" charset="0"/>
              </a:rPr>
              <a:t>and outcomes</a:t>
            </a:r>
            <a:r>
              <a:rPr lang="en-US" sz="1400" dirty="0">
                <a:latin typeface="Times New Roman" pitchFamily="18" charset="0"/>
              </a:rPr>
              <a:t>. </a:t>
            </a:r>
          </a:p>
          <a:p>
            <a:pPr eaLnBrk="1" hangingPunct="1"/>
            <a:endParaRPr lang="en-US" sz="800" dirty="0">
              <a:latin typeface="Times New Roman" pitchFamily="18" charset="0"/>
            </a:endParaRPr>
          </a:p>
          <a:p>
            <a:pPr eaLnBrk="1" hangingPunct="1"/>
            <a:r>
              <a:rPr lang="en-US" sz="1400" b="1" dirty="0">
                <a:latin typeface="Times New Roman" pitchFamily="18" charset="0"/>
              </a:rPr>
              <a:t>Assumptions</a:t>
            </a:r>
            <a:r>
              <a:rPr lang="en-US" sz="1400" dirty="0">
                <a:latin typeface="Times New Roman" pitchFamily="18" charset="0"/>
              </a:rPr>
              <a:t> are often not included in the graphical logic</a:t>
            </a:r>
            <a:r>
              <a:rPr lang="en-US" sz="1400" baseline="0" dirty="0">
                <a:latin typeface="Times New Roman" pitchFamily="18" charset="0"/>
              </a:rPr>
              <a:t> model</a:t>
            </a:r>
            <a:r>
              <a:rPr lang="en-US" sz="1400" dirty="0">
                <a:latin typeface="Times New Roman" pitchFamily="18" charset="0"/>
              </a:rPr>
              <a:t> display but are important to articulate. </a:t>
            </a:r>
          </a:p>
          <a:p>
            <a:pPr eaLnBrk="1" hangingPunct="1"/>
            <a:endParaRPr lang="en-US" sz="800" dirty="0">
              <a:latin typeface="Times New Roman" pitchFamily="18" charset="0"/>
            </a:endParaRPr>
          </a:p>
          <a:p>
            <a:pPr eaLnBrk="1" hangingPunct="1"/>
            <a:r>
              <a:rPr lang="en-US" sz="1400" b="1" dirty="0">
                <a:latin typeface="Times New Roman" pitchFamily="18" charset="0"/>
              </a:rPr>
              <a:t>External factors</a:t>
            </a:r>
            <a:r>
              <a:rPr lang="en-US" sz="1400" dirty="0">
                <a:latin typeface="Times New Roman" pitchFamily="18" charset="0"/>
              </a:rPr>
              <a:t> are other influences on program results; often circumstances beyond program control.  Sometimes called surrounding circumstances or environmental factors (eg. Political environment, Economic situation, Social/cultural context, geographic/natural constraints.)</a:t>
            </a:r>
          </a:p>
          <a:p>
            <a:pPr eaLnBrk="1" hangingPunct="1"/>
            <a:endParaRPr lang="en-US" sz="800" dirty="0">
              <a:latin typeface="Times New Roman" pitchFamily="18" charset="0"/>
            </a:endParaRPr>
          </a:p>
          <a:p>
            <a:pPr eaLnBrk="1" hangingPunct="1"/>
            <a:r>
              <a:rPr lang="en-US" sz="1400" b="1" dirty="0">
                <a:latin typeface="Times New Roman" pitchFamily="18" charset="0"/>
              </a:rPr>
              <a:t>Evaluation</a:t>
            </a:r>
            <a:r>
              <a:rPr lang="en-US" sz="1400" dirty="0">
                <a:latin typeface="Times New Roman" pitchFamily="18" charset="0"/>
              </a:rPr>
              <a:t> runs over the course of the program and is 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</a:rPr>
              <a:t>part of the program design</a:t>
            </a:r>
            <a:r>
              <a:rPr lang="en-US" sz="1400" dirty="0"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800" dirty="0"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itchFamily="18" charset="0"/>
              </a:rPr>
              <a:t>It</a:t>
            </a:r>
            <a:r>
              <a:rPr lang="en-US" sz="1400" baseline="0" dirty="0">
                <a:latin typeface="Times New Roman" pitchFamily="18" charset="0"/>
              </a:rPr>
              <a:t> l</a:t>
            </a:r>
            <a:r>
              <a:rPr lang="en-US" sz="1400" dirty="0">
                <a:latin typeface="Times New Roman" pitchFamily="18" charset="0"/>
              </a:rPr>
              <a:t>ooks linear, but it’s not.  </a:t>
            </a:r>
            <a:r>
              <a:rPr lang="en-US" sz="1400" b="1" dirty="0">
                <a:latin typeface="Times New Roman" pitchFamily="18" charset="0"/>
              </a:rPr>
              <a:t>A program’s logic model is not static</a:t>
            </a:r>
            <a:r>
              <a:rPr lang="en-US" sz="1400" dirty="0">
                <a:latin typeface="Times New Roman" pitchFamily="18" charset="0"/>
              </a:rPr>
              <a:t>.  It will probably change over time as the program unfolds.</a:t>
            </a:r>
          </a:p>
          <a:p>
            <a:pPr eaLnBrk="1" hangingPunct="1"/>
            <a:endParaRPr lang="en-US" sz="1400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9A382-6882-413B-A9BA-6990A936627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98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color</a:t>
            </a:r>
            <a:r>
              <a:rPr lang="en-US" baseline="0" dirty="0"/>
              <a:t> scheme used throughout</a:t>
            </a:r>
          </a:p>
          <a:p>
            <a:pPr rtl="0"/>
            <a:r>
              <a:rPr lang="en-US" baseline="0" dirty="0"/>
              <a:t>We might want to add a legend for color scheme, and for acronyms </a:t>
            </a:r>
          </a:p>
          <a:p>
            <a:pPr rtl="0"/>
            <a:r>
              <a:rPr lang="en-US" baseline="0" dirty="0"/>
              <a:t>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LO: Landowners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NRP: Natural Resources Professional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NRE: Natural Resources Educator</a:t>
            </a:r>
            <a:endParaRPr lang="en-US" b="0" dirty="0">
              <a:effectLst/>
            </a:endParaRPr>
          </a:p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LAYL: Learn About Your Land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4D08C-0E0C-D343-9283-170F6C9F188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81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3825" y="687388"/>
            <a:ext cx="4222750" cy="2376487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861" y="3280048"/>
            <a:ext cx="6228692" cy="5544616"/>
          </a:xfrm>
          <a:noFill/>
          <a:ln/>
        </p:spPr>
        <p:txBody>
          <a:bodyPr lIns="93266" tIns="46633" rIns="93266" bIns="46633"/>
          <a:lstStyle/>
          <a:p>
            <a:pPr eaLnBrk="1" hangingPunct="1">
              <a:spcBef>
                <a:spcPct val="0"/>
              </a:spcBef>
            </a:pPr>
            <a:r>
              <a:rPr lang="en-US" sz="1400" b="1" dirty="0">
                <a:latin typeface="Times New Roman" pitchFamily="18" charset="0"/>
              </a:rPr>
              <a:t>OUTCOMES</a:t>
            </a:r>
            <a:r>
              <a:rPr lang="en-US" sz="1400" dirty="0">
                <a:latin typeface="Times New Roman" pitchFamily="18" charset="0"/>
              </a:rPr>
              <a:t> occur along a path from short-term achievements to longer-term end results (impacts).</a:t>
            </a:r>
          </a:p>
          <a:p>
            <a:pPr eaLnBrk="1" hangingPunct="1">
              <a:spcBef>
                <a:spcPct val="0"/>
              </a:spcBef>
            </a:pPr>
            <a:endParaRPr lang="en-US" sz="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Times New Roman" pitchFamily="18" charset="0"/>
              </a:rPr>
              <a:t>Answers the questions: “What difference does the program make? What does success look like?” They </a:t>
            </a:r>
            <a:r>
              <a:rPr lang="en-US" sz="1400" b="1" dirty="0">
                <a:latin typeface="Times New Roman" pitchFamily="18" charset="0"/>
              </a:rPr>
              <a:t>reflect the core achievements</a:t>
            </a:r>
            <a:r>
              <a:rPr lang="en-US" sz="1400" dirty="0">
                <a:latin typeface="Times New Roman" pitchFamily="18" charset="0"/>
              </a:rPr>
              <a:t> you hope for your program.</a:t>
            </a:r>
          </a:p>
          <a:p>
            <a:pPr eaLnBrk="1" hangingPunct="1">
              <a:spcBef>
                <a:spcPct val="0"/>
              </a:spcBef>
            </a:pPr>
            <a:endParaRPr lang="en-US" sz="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u="sng" dirty="0">
                <a:latin typeface="Times New Roman" pitchFamily="18" charset="0"/>
              </a:rPr>
              <a:t>Short-term</a:t>
            </a:r>
            <a:r>
              <a:rPr lang="en-US" b="1" dirty="0">
                <a:latin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</a:rPr>
              <a:t>Changes in awareness, knowledge, skills, attitudes, opinions, motivation, intent. 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Those that are the most direct result of a program’s activities and outputs.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(Closer in time; easier to measure; more attributable to program)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Times New Roman" pitchFamily="18" charset="0"/>
              </a:rPr>
              <a:t>Increased knowledge of poverty’s impact on families and the community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Times New Roman" pitchFamily="18" charset="0"/>
              </a:rPr>
              <a:t>Greater intention to exercise</a:t>
            </a:r>
          </a:p>
          <a:p>
            <a:pPr eaLnBrk="1" hangingPunct="1">
              <a:spcBef>
                <a:spcPct val="0"/>
              </a:spcBef>
            </a:pPr>
            <a:endParaRPr lang="en-US" sz="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u="sng" dirty="0">
                <a:latin typeface="Times New Roman" pitchFamily="18" charset="0"/>
              </a:rPr>
              <a:t>Medium-term/Intermediate</a:t>
            </a:r>
            <a:r>
              <a:rPr lang="en-US" b="1" dirty="0">
                <a:latin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</a:rPr>
              <a:t>Changes in behaviors, decision making, action.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Times New Roman" pitchFamily="18" charset="0"/>
              </a:rPr>
              <a:t>Children</a:t>
            </a:r>
            <a:r>
              <a:rPr lang="en-US" baseline="0" dirty="0">
                <a:latin typeface="Times New Roman" pitchFamily="18" charset="0"/>
              </a:rPr>
              <a:t> eat more fruits and vegetables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Times New Roman" pitchFamily="18" charset="0"/>
              </a:rPr>
              <a:t>Community installs bike paths</a:t>
            </a:r>
          </a:p>
          <a:p>
            <a:pPr eaLnBrk="1" hangingPunct="1">
              <a:spcBef>
                <a:spcPct val="0"/>
              </a:spcBef>
            </a:pPr>
            <a:endParaRPr lang="en-US" sz="8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u="sng" dirty="0">
                <a:latin typeface="Times New Roman" pitchFamily="18" charset="0"/>
              </a:rPr>
              <a:t>Long-term</a:t>
            </a:r>
            <a:r>
              <a:rPr lang="en-US" b="1" dirty="0">
                <a:latin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</a:rPr>
              <a:t>  </a:t>
            </a:r>
            <a:r>
              <a:rPr lang="en-US" b="1" dirty="0">
                <a:latin typeface="Times New Roman" pitchFamily="18" charset="0"/>
              </a:rPr>
              <a:t>Changes in social, economic, civic, or environmental conditions.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Times New Roman" pitchFamily="18" charset="0"/>
              </a:rPr>
              <a:t>(More distant in time; harder to measure; less attributable to program)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latin typeface="Times New Roman" pitchFamily="18" charset="0"/>
              </a:rPr>
              <a:t>Decrease childhood obesity</a:t>
            </a:r>
          </a:p>
          <a:p>
            <a:pPr lvl="0" eaLnBrk="1" hangingPunct="1"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itchFamily="18" charset="0"/>
              </a:rPr>
              <a:t>Increased community safety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dirty="0">
                <a:latin typeface="Times New Roman" pitchFamily="18" charset="0"/>
              </a:rPr>
              <a:t>The ultimate result of a program is usually referred to as </a:t>
            </a:r>
            <a:r>
              <a:rPr lang="en-US" sz="1400" b="1" dirty="0">
                <a:latin typeface="Times New Roman" pitchFamily="18" charset="0"/>
              </a:rPr>
              <a:t>IMPACT</a:t>
            </a:r>
            <a:r>
              <a:rPr lang="en-US" sz="1400" dirty="0">
                <a:latin typeface="Times New Roman" pitchFamily="18" charset="0"/>
              </a:rPr>
              <a:t>.  Impacts might be achieved in one year or take 10 or more years to be achieved.  Such long-term impacts may or may not be reflected in the logic model, depending on scope of the initiative, purpose and audience of the logic model. </a:t>
            </a:r>
          </a:p>
          <a:p>
            <a:pPr eaLnBrk="1" hangingPunct="1">
              <a:spcBef>
                <a:spcPct val="0"/>
              </a:spcBef>
            </a:pPr>
            <a:endParaRPr lang="en-US" sz="14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400" b="1" dirty="0">
                <a:latin typeface="Times New Roman" pitchFamily="18" charset="0"/>
              </a:rPr>
              <a:t>Note: </a:t>
            </a:r>
            <a:r>
              <a:rPr lang="en-US" sz="1400" dirty="0">
                <a:latin typeface="Times New Roman" pitchFamily="18" charset="0"/>
              </a:rPr>
              <a:t> Be aware of  and document </a:t>
            </a:r>
            <a:r>
              <a:rPr lang="en-US" sz="1400" b="1" dirty="0">
                <a:latin typeface="Times New Roman" pitchFamily="18" charset="0"/>
              </a:rPr>
              <a:t>unintended or unexpected outcomes. </a:t>
            </a:r>
            <a:r>
              <a:rPr lang="en-US" sz="1400" dirty="0">
                <a:latin typeface="Times New Roman" pitchFamily="18" charset="0"/>
              </a:rPr>
              <a:t> These can be positive or negative.</a:t>
            </a:r>
            <a:endParaRPr lang="en-US" sz="1400" b="1" dirty="0">
              <a:latin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9A382-6882-413B-A9BA-6990A93662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003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15950"/>
            <a:ext cx="43688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868" y="3280048"/>
            <a:ext cx="6084676" cy="525658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9A382-6882-413B-A9BA-6990A93662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77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15950"/>
            <a:ext cx="43688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868" y="3280048"/>
            <a:ext cx="6084676" cy="5256584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9A382-6882-413B-A9BA-6990A93662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52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0313" y="615950"/>
            <a:ext cx="4368800" cy="245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6868" y="3280048"/>
            <a:ext cx="6084676" cy="5256584"/>
          </a:xfrm>
        </p:spPr>
        <p:txBody>
          <a:bodyPr/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1400" i="1" dirty="0">
                <a:solidFill>
                  <a:srgbClr val="FF0000"/>
                </a:solidFill>
              </a:rPr>
              <a:t>Refer them to the laminated logic model handout.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1400" dirty="0"/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>
                <a:latin typeface="Times New Roman" pitchFamily="18" charset="0"/>
              </a:rPr>
              <a:t>We can’t talk about effective program evaluation without starting with a well-developed program development</a:t>
            </a:r>
            <a:r>
              <a:rPr lang="en-US" sz="1400" dirty="0">
                <a:latin typeface="Times New Roman" pitchFamily="18" charset="0"/>
              </a:rPr>
              <a:t> plan.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400" baseline="0" dirty="0">
              <a:latin typeface="Times New Roman" pitchFamily="18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aseline="0" dirty="0">
                <a:latin typeface="Times New Roman" pitchFamily="18" charset="0"/>
              </a:rPr>
              <a:t>In UW-Extension, the program development process is captured in our program development model that includes: 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situation analysis 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priority setting 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program action</a:t>
            </a:r>
          </a:p>
          <a:p>
            <a:pPr marL="628650" lvl="1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baseline="0" dirty="0">
                <a:latin typeface="Times New Roman" pitchFamily="18" charset="0"/>
              </a:rPr>
              <a:t>evaluation </a:t>
            </a: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1400" dirty="0">
              <a:latin typeface="Times New Roman" pitchFamily="18" charset="0"/>
            </a:endParaRPr>
          </a:p>
          <a:p>
            <a:pPr marL="171450" indent="-17145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1400" dirty="0">
                <a:latin typeface="Times New Roman" pitchFamily="18" charset="0"/>
              </a:rPr>
              <a:t>We often use the </a:t>
            </a:r>
            <a:r>
              <a:rPr lang="en-US" sz="1400" b="1" dirty="0">
                <a:latin typeface="Times New Roman" pitchFamily="18" charset="0"/>
              </a:rPr>
              <a:t>logic model </a:t>
            </a:r>
            <a:r>
              <a:rPr lang="en-US" sz="1400" dirty="0">
                <a:latin typeface="Times New Roman" pitchFamily="18" charset="0"/>
              </a:rPr>
              <a:t>as our program development framework.</a:t>
            </a:r>
            <a:endParaRPr lang="en-US" sz="1400" baseline="0" dirty="0">
              <a:latin typeface="Times New Roman" pitchFamily="18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400" baseline="0" dirty="0">
              <a:latin typeface="Times New Roman" pitchFamily="18" charset="0"/>
            </a:endParaRP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dirty="0">
                <a:latin typeface="Times New Roman" pitchFamily="18" charset="0"/>
              </a:rPr>
              <a:t>That’s why we’ve asked you to bring your Plan of Work and/or any logic model you have developed for the program you are planning to evaluate.</a:t>
            </a:r>
            <a:endParaRPr lang="en-US" sz="1400" baseline="0" dirty="0">
              <a:latin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REMINDER: 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/>
              <a:t>We are not required to evaluate every program that we work on. Prioritize and focus on the major programs.</a:t>
            </a:r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endParaRPr lang="en-US" sz="1400" dirty="0"/>
          </a:p>
          <a:p>
            <a:pPr marL="285750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/>
              <a:t>Some FL programs already have evaluation efforts underway: e.g. Raising a Thinking Child, Strong Women, Food Preservation, Financial Coaching, etc. Others?</a:t>
            </a:r>
          </a:p>
          <a:p>
            <a:pPr>
              <a:spcBef>
                <a:spcPts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79A382-6882-413B-A9BA-6990A936627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22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0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04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9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1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1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27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65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0E9F96-2CB0-0A49-8C04-9636FF31A5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39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</a:t>
            </a:r>
            <a:r>
              <a:rPr lang="en-US" baseline="0" dirty="0"/>
              <a:t> to untangle the wires. In an effort to try and articulate our thinking, we decided to pursue outcome pathways/mapping.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4D08C-0E0C-D343-9283-170F6C9F188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9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A85B-B795-134B-B2A0-9EA512F8A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4A02F-EB12-2E43-BBE4-47B8E1764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FEA19-8030-2A46-B083-DF0AE6E85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B58B4-2BDE-404C-A687-50DE5A777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56105-5261-F14A-808F-EC973FDA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EE62-3890-2947-BC0E-E405FCD0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216B8-18FF-434D-A1F6-368E5464C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5606D-9CD6-9E46-88AE-D9A48556F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C9DE2-9F95-FC47-AABC-18EE8A24D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8D818-CD2C-5F40-A2E9-62E0BE0D4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4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9FB00-96BA-F549-B3AC-54E6A0208F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6CB28-E2AD-904B-B34F-9E8A008EF2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665B4-599B-A147-8FA6-C03CF8AD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344C7-16FC-0B49-8CB4-C3AA0C286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9CFC9-7D0E-BC4A-8590-0722958E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78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5DA96B8-2C5C-4F43-B85D-1B1869D13D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34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6D176-6261-4848-947E-23D39C82E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178E-22C5-0D45-B8DF-3FABEC40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B134F-371C-2247-B9D3-2480658E0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5B4A2-30EB-0F4A-84FF-E3E97EFE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A4707-461E-2B4B-A29F-67F37939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7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A56D7-2E47-8F47-BA4B-221C69EB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C4F81C-FECE-7B48-9D47-54303B32F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D04CE-4970-B145-BE5D-0E106FC9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A76-4AA7-7E44-8AD6-35CA7536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9AA63-03D7-654E-9D0C-BAB9A6AF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32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BC84-28E5-3C4A-A99F-A9D719BB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A246B-B985-D544-B7D6-A4C47DA85B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1F2B0-5D1C-784C-8F7A-7EC35B61C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635DF-1A7C-E544-AF17-6E8E4F57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9914B-5183-FD4F-B9CE-CF5A5C8EE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E0083-2D93-A94F-9EEF-DF3751AF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8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20920-24A5-3E41-ACE6-4F40CEBA2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EC5C1-9589-AF4B-901E-E8B499591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984517-B03D-9741-8240-F193C560B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BE200-17FE-CC46-8361-A23D2517D1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49EB1-27C7-164E-B042-CE8391F0A4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34028-9908-C84F-9587-487E65D1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94D4C6-1C65-194B-A905-9714CEBF2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5868FD-5D33-2C42-9420-804B504A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BC02-9E71-FC49-9B72-B24B62EB2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695784-5048-BA46-B89F-C57E92585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14C3D-8706-E344-BB3D-0D5E70643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B7B1BD-AEE9-934D-B9D6-A006570D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DE86C7-F117-374D-9605-12AFC5462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4793E-E33E-8B4D-98CD-65671FBC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59D9EF-1053-1741-A9BE-24169645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7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8C64-8782-084E-9311-0591A058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82BCD-F2DB-184D-BE08-8EE92F9FC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96534-D355-0943-B8A4-54A133A9F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0941D-1A8D-1647-974C-DA0ED385D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DB2E0-7B6F-9648-9717-71D1EB327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AFAFD-2AD0-414A-A3E9-295FBC07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27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3A0B8-6BC4-AC40-97DD-FE864FE7C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87E5D-DD3B-3C48-BE7D-EF8A1994DF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5DA7E-77D0-EE4A-B52E-8E5AE3406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F821FA-F960-9D40-9BDC-34017116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FD143-BA7C-9F4B-B376-92DE93464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38D93-2140-A948-98A4-B970B1992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5CC4AE-89A3-E54A-A038-630E06652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1CE15-3830-CD48-9B69-14F219224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BE5E-55AE-1940-B38A-508AC88AE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F17E9-C826-C645-B02E-32797C434619}" type="datetimeFigureOut">
              <a:rPr lang="en-US" smtClean="0"/>
              <a:t>11/20/18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DFE5-E72D-294E-A41A-2DBA56571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434A8-EC7D-CB44-8DCC-47C383A69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9021-827D-C04E-8EDA-95931BA06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20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gif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7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83E025-F037-D04E-88A6-187DC4CF5165}"/>
              </a:ext>
            </a:extLst>
          </p:cNvPr>
          <p:cNvSpPr/>
          <p:nvPr/>
        </p:nvSpPr>
        <p:spPr>
          <a:xfrm>
            <a:off x="401053" y="401052"/>
            <a:ext cx="11389894" cy="5999747"/>
          </a:xfrm>
          <a:prstGeom prst="rect">
            <a:avLst/>
          </a:prstGeom>
          <a:noFill/>
          <a:ln w="38100">
            <a:solidFill>
              <a:srgbClr val="B0BE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4F23D-EFBA-4647-92B1-7510E280C628}"/>
              </a:ext>
            </a:extLst>
          </p:cNvPr>
          <p:cNvSpPr/>
          <p:nvPr/>
        </p:nvSpPr>
        <p:spPr>
          <a:xfrm>
            <a:off x="1106905" y="2943725"/>
            <a:ext cx="11085095" cy="914400"/>
          </a:xfrm>
          <a:prstGeom prst="rect">
            <a:avLst/>
          </a:prstGeom>
          <a:solidFill>
            <a:srgbClr val="D3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795AF-7F8C-F44E-82B8-53D1EE24A411}"/>
              </a:ext>
            </a:extLst>
          </p:cNvPr>
          <p:cNvSpPr txBox="1"/>
          <p:nvPr/>
        </p:nvSpPr>
        <p:spPr>
          <a:xfrm>
            <a:off x="1171073" y="3077759"/>
            <a:ext cx="1095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FD8DC"/>
                </a:solidFill>
                <a:latin typeface="Optima ExtraBlack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IN ENVIRONMENTAL PROGRAM EVALUATION</a:t>
            </a:r>
            <a:r>
              <a:rPr lang="en-US" sz="3600" b="1" dirty="0">
                <a:solidFill>
                  <a:srgbClr val="CFD8DC"/>
                </a:solidFill>
                <a:effectLst/>
                <a:latin typeface="Optima ExtraBlack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 </a:t>
            </a:r>
            <a:endParaRPr lang="en-US" sz="3600" b="1" dirty="0">
              <a:solidFill>
                <a:srgbClr val="CFD8DC"/>
              </a:solidFill>
              <a:latin typeface="Optima ExtraBlack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01D8C-707A-1344-8630-7E73C0543E5A}"/>
              </a:ext>
            </a:extLst>
          </p:cNvPr>
          <p:cNvSpPr/>
          <p:nvPr/>
        </p:nvSpPr>
        <p:spPr>
          <a:xfrm>
            <a:off x="1106905" y="2297393"/>
            <a:ext cx="10395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FD8DC"/>
                </a:solidFill>
                <a:latin typeface="Optima ExtraBlack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Emerging issues and approaches</a:t>
            </a:r>
            <a:endParaRPr lang="en-US" sz="3600" dirty="0">
              <a:solidFill>
                <a:srgbClr val="CFD8DC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297F33-942C-4343-8421-48503D94C75F}"/>
              </a:ext>
            </a:extLst>
          </p:cNvPr>
          <p:cNvSpPr/>
          <p:nvPr/>
        </p:nvSpPr>
        <p:spPr>
          <a:xfrm>
            <a:off x="1171072" y="3992159"/>
            <a:ext cx="10395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American Evaluation Association Conference 2018</a:t>
            </a:r>
          </a:p>
          <a:p>
            <a:r>
              <a:rPr lang="en-US" sz="2000" dirty="0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Cleveland, Ohio</a:t>
            </a:r>
          </a:p>
          <a:p>
            <a:r>
              <a:rPr lang="en-US" sz="2000" dirty="0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By </a:t>
            </a:r>
            <a:r>
              <a:rPr lang="en-US" sz="2000" dirty="0" err="1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Amulya</a:t>
            </a:r>
            <a:r>
              <a:rPr lang="en-US" sz="2000" dirty="0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 Rao, Samuel </a:t>
            </a:r>
            <a:r>
              <a:rPr lang="en-US" sz="2000" dirty="0" err="1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Pratsch</a:t>
            </a:r>
            <a:r>
              <a:rPr lang="en-US" sz="2000" dirty="0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, and Amber </a:t>
            </a:r>
            <a:r>
              <a:rPr lang="en-US" sz="2000" dirty="0" err="1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Mase</a:t>
            </a:r>
            <a:endParaRPr lang="en-US" sz="2000" dirty="0">
              <a:solidFill>
                <a:srgbClr val="CFD8DC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r>
              <a:rPr lang="en-US" sz="2000" dirty="0">
                <a:solidFill>
                  <a:srgbClr val="CFD8DC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Environmental Resources Center, University of Wisconsin</a:t>
            </a:r>
            <a:endParaRPr lang="en-US" sz="2000" dirty="0">
              <a:solidFill>
                <a:srgbClr val="CFD8DC"/>
              </a:solidFill>
              <a:latin typeface="Optima" panose="02000503060000020004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155D19-6305-B647-8705-3818428F0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304" y="5850848"/>
            <a:ext cx="1641643" cy="5499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2032422-62A7-F24C-B308-5F8275B83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4674" y="5797098"/>
            <a:ext cx="1636293" cy="5808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B27FCC7-E96C-0B44-A840-A73FE35F9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7415" y="5650722"/>
            <a:ext cx="460749" cy="7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7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43572" y="1880828"/>
            <a:ext cx="7848872" cy="23402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It articulates what the program is, what it expects to do, and how success will be measured. It is useful for articulating the causal relationships in a program and the assumptions underlying them. </a:t>
            </a:r>
            <a:endParaRPr lang="en-US" sz="2000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3572" y="476672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/>
              </a:rPr>
              <a:t>What is Program Logic?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345325"/>
            <a:ext cx="2133600" cy="365125"/>
          </a:xfrm>
        </p:spPr>
        <p:txBody>
          <a:bodyPr/>
          <a:lstStyle/>
          <a:p>
            <a:fld id="{F5DA96B8-2C5C-4F43-B85D-1B1869D13D1A}" type="slidenum">
              <a:rPr lang="en-US" smtClean="0"/>
              <a:t>10</a:t>
            </a:fld>
            <a:endParaRPr lang="en-US" dirty="0"/>
          </a:p>
        </p:txBody>
      </p:sp>
      <p:pic>
        <p:nvPicPr>
          <p:cNvPr id="6162" name="Picture 18" descr="C:\Users\lzierl\AppData\Local\Microsoft\Windows\Temporary Internet Files\Content.IE5\WXQ2QTH1\pl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75" y="4089165"/>
            <a:ext cx="2405050" cy="163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943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pitchFamily="-106" charset="-128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6CD868C-3BB8-4F42-BEE4-A83D15077452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43012" name="Picture 4" descr="LM_pdande-co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3276" y="840882"/>
            <a:ext cx="795496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7" name="Text Box 5"/>
          <p:cNvSpPr txBox="1">
            <a:spLocks noChangeArrowheads="1"/>
          </p:cNvSpPr>
          <p:nvPr/>
        </p:nvSpPr>
        <p:spPr bwMode="auto">
          <a:xfrm>
            <a:off x="1882776" y="225426"/>
            <a:ext cx="66975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ea typeface="ＭＳ Ｐゴシック" pitchFamily="-106" charset="-128"/>
              </a:rPr>
              <a:t>Logic Models Illustrate Program Logic</a:t>
            </a:r>
            <a:endParaRPr lang="en-US" sz="3200" b="1" dirty="0">
              <a:solidFill>
                <a:srgbClr val="0000FF"/>
              </a:solidFill>
              <a:latin typeface="+mj-lt"/>
              <a:ea typeface="ＭＳ Ｐゴシック" pitchFamily="57" charset="-128"/>
            </a:endParaRPr>
          </a:p>
        </p:txBody>
      </p:sp>
      <p:sp>
        <p:nvSpPr>
          <p:cNvPr id="43015" name="Rectangle 8"/>
          <p:cNvSpPr>
            <a:spLocks noChangeArrowheads="1"/>
          </p:cNvSpPr>
          <p:nvPr/>
        </p:nvSpPr>
        <p:spPr bwMode="auto">
          <a:xfrm>
            <a:off x="3902075" y="4738965"/>
            <a:ext cx="2743200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3016" name="Rectangle 9"/>
          <p:cNvSpPr>
            <a:spLocks noChangeArrowheads="1"/>
          </p:cNvSpPr>
          <p:nvPr/>
        </p:nvSpPr>
        <p:spPr bwMode="auto">
          <a:xfrm>
            <a:off x="6735764" y="4738965"/>
            <a:ext cx="2835275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  <p:sp>
        <p:nvSpPr>
          <p:cNvPr id="43017" name="Rectangle 10"/>
          <p:cNvSpPr>
            <a:spLocks noChangeArrowheads="1"/>
          </p:cNvSpPr>
          <p:nvPr/>
        </p:nvSpPr>
        <p:spPr bwMode="auto">
          <a:xfrm>
            <a:off x="1981201" y="5396984"/>
            <a:ext cx="7864475" cy="36933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226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873758" y="1943493"/>
            <a:ext cx="8551926" cy="3071302"/>
            <a:chOff x="585216" y="561355"/>
            <a:chExt cx="11402568" cy="4095070"/>
          </a:xfrm>
        </p:grpSpPr>
        <p:sp>
          <p:nvSpPr>
            <p:cNvPr id="3" name="TextBox 2"/>
            <p:cNvSpPr txBox="1"/>
            <p:nvPr/>
          </p:nvSpPr>
          <p:spPr>
            <a:xfrm>
              <a:off x="585216" y="561355"/>
              <a:ext cx="1499616" cy="369332"/>
            </a:xfrm>
            <a:prstGeom prst="rect">
              <a:avLst/>
            </a:prstGeom>
            <a:solidFill>
              <a:srgbClr val="E77270"/>
            </a:solidFill>
            <a:ln>
              <a:solidFill>
                <a:srgbClr val="E772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Workshop 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5216" y="2028103"/>
              <a:ext cx="1499616" cy="369332"/>
            </a:xfrm>
            <a:prstGeom prst="rect">
              <a:avLst/>
            </a:prstGeom>
            <a:solidFill>
              <a:srgbClr val="E77270"/>
            </a:solidFill>
            <a:ln>
              <a:solidFill>
                <a:srgbClr val="E772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Workshop 2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85216" y="3337171"/>
              <a:ext cx="1499616" cy="369332"/>
            </a:xfrm>
            <a:prstGeom prst="rect">
              <a:avLst/>
            </a:prstGeom>
            <a:solidFill>
              <a:srgbClr val="E77270"/>
            </a:solidFill>
            <a:ln>
              <a:solidFill>
                <a:srgbClr val="E7727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Follow up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49880" y="930687"/>
              <a:ext cx="2206752" cy="369332"/>
            </a:xfrm>
            <a:prstGeom prst="rect">
              <a:avLst/>
            </a:prstGeom>
            <a:solidFill>
              <a:srgbClr val="76D6FF"/>
            </a:solidFill>
            <a:ln>
              <a:solidFill>
                <a:srgbClr val="76D6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Increase knowledge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9880" y="2494971"/>
              <a:ext cx="1975104" cy="369332"/>
            </a:xfrm>
            <a:prstGeom prst="rect">
              <a:avLst/>
            </a:prstGeom>
            <a:solidFill>
              <a:srgbClr val="76D6FF"/>
            </a:solidFill>
            <a:ln>
              <a:solidFill>
                <a:srgbClr val="76D6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Change attitudes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07608" y="2679637"/>
              <a:ext cx="1810512" cy="369332"/>
            </a:xfrm>
            <a:prstGeom prst="rect">
              <a:avLst/>
            </a:prstGeom>
            <a:solidFill>
              <a:srgbClr val="D7F4C8"/>
            </a:solidFill>
            <a:ln>
              <a:solidFill>
                <a:srgbClr val="D7F4C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Change behavior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0952" y="1217723"/>
              <a:ext cx="1810512" cy="369332"/>
            </a:xfrm>
            <a:prstGeom prst="rect">
              <a:avLst/>
            </a:prstGeom>
            <a:solidFill>
              <a:srgbClr val="76D6FF"/>
            </a:solidFill>
            <a:ln>
              <a:solidFill>
                <a:srgbClr val="76D6FF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Increase skills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7576" y="746022"/>
              <a:ext cx="1975104" cy="369332"/>
            </a:xfrm>
            <a:prstGeom prst="rect">
              <a:avLst/>
            </a:prstGeom>
            <a:solidFill>
              <a:srgbClr val="D7F4C8"/>
            </a:solidFill>
            <a:ln>
              <a:solidFill>
                <a:srgbClr val="D7F4C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Share with peers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37576" y="1920607"/>
              <a:ext cx="1975104" cy="369332"/>
            </a:xfrm>
            <a:prstGeom prst="rect">
              <a:avLst/>
            </a:prstGeom>
            <a:solidFill>
              <a:srgbClr val="D7F4C8"/>
            </a:solidFill>
            <a:ln>
              <a:solidFill>
                <a:srgbClr val="D7F4C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Overcome barriers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533888" y="3064359"/>
              <a:ext cx="1453896" cy="615553"/>
            </a:xfrm>
            <a:prstGeom prst="rect">
              <a:avLst/>
            </a:prstGeom>
            <a:solidFill>
              <a:srgbClr val="FEFFA8"/>
            </a:solidFill>
            <a:ln>
              <a:solidFill>
                <a:srgbClr val="FEFFA8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200" dirty="0">
                  <a:ea typeface="Apple Braille" charset="0"/>
                  <a:cs typeface="Apple Braille" charset="0"/>
                </a:rPr>
                <a:t>Community improves</a:t>
              </a:r>
            </a:p>
          </p:txBody>
        </p:sp>
        <p:cxnSp>
          <p:nvCxnSpPr>
            <p:cNvPr id="14" name="Straight Arrow Connector 13"/>
            <p:cNvCxnSpPr>
              <a:stCxn id="3" idx="3"/>
              <a:endCxn id="6" idx="1"/>
            </p:cNvCxnSpPr>
            <p:nvPr/>
          </p:nvCxnSpPr>
          <p:spPr>
            <a:xfrm>
              <a:off x="2084832" y="746022"/>
              <a:ext cx="765048" cy="36933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" idx="3"/>
              <a:endCxn id="7" idx="1"/>
            </p:cNvCxnSpPr>
            <p:nvPr/>
          </p:nvCxnSpPr>
          <p:spPr>
            <a:xfrm>
              <a:off x="2084832" y="746022"/>
              <a:ext cx="765048" cy="193361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3"/>
              <a:endCxn id="7" idx="1"/>
            </p:cNvCxnSpPr>
            <p:nvPr/>
          </p:nvCxnSpPr>
          <p:spPr>
            <a:xfrm>
              <a:off x="2084832" y="2212770"/>
              <a:ext cx="765048" cy="4668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5" idx="3"/>
              <a:endCxn id="7" idx="1"/>
            </p:cNvCxnSpPr>
            <p:nvPr/>
          </p:nvCxnSpPr>
          <p:spPr>
            <a:xfrm flipV="1">
              <a:off x="2084832" y="2679638"/>
              <a:ext cx="765048" cy="8422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" idx="3"/>
              <a:endCxn id="9" idx="1"/>
            </p:cNvCxnSpPr>
            <p:nvPr/>
          </p:nvCxnSpPr>
          <p:spPr>
            <a:xfrm flipV="1">
              <a:off x="2084832" y="1402390"/>
              <a:ext cx="3246120" cy="81038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2"/>
              <a:endCxn id="7" idx="0"/>
            </p:cNvCxnSpPr>
            <p:nvPr/>
          </p:nvCxnSpPr>
          <p:spPr>
            <a:xfrm flipH="1">
              <a:off x="3837432" y="1300019"/>
              <a:ext cx="115824" cy="119495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3"/>
              <a:endCxn id="10" idx="1"/>
            </p:cNvCxnSpPr>
            <p:nvPr/>
          </p:nvCxnSpPr>
          <p:spPr>
            <a:xfrm flipV="1">
              <a:off x="5056632" y="930688"/>
              <a:ext cx="2980944" cy="184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7" idx="3"/>
              <a:endCxn id="8" idx="1"/>
            </p:cNvCxnSpPr>
            <p:nvPr/>
          </p:nvCxnSpPr>
          <p:spPr>
            <a:xfrm>
              <a:off x="4824984" y="2679638"/>
              <a:ext cx="1182624" cy="18466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9" idx="2"/>
              <a:endCxn id="8" idx="0"/>
            </p:cNvCxnSpPr>
            <p:nvPr/>
          </p:nvCxnSpPr>
          <p:spPr>
            <a:xfrm>
              <a:off x="6236208" y="1587055"/>
              <a:ext cx="676656" cy="109258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7" idx="3"/>
              <a:endCxn id="11" idx="1"/>
            </p:cNvCxnSpPr>
            <p:nvPr/>
          </p:nvCxnSpPr>
          <p:spPr>
            <a:xfrm flipV="1">
              <a:off x="4824984" y="2105274"/>
              <a:ext cx="3212592" cy="57436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9" idx="3"/>
              <a:endCxn id="11" idx="1"/>
            </p:cNvCxnSpPr>
            <p:nvPr/>
          </p:nvCxnSpPr>
          <p:spPr>
            <a:xfrm>
              <a:off x="7141464" y="1402390"/>
              <a:ext cx="896112" cy="7028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8" idx="3"/>
              <a:endCxn id="12" idx="1"/>
            </p:cNvCxnSpPr>
            <p:nvPr/>
          </p:nvCxnSpPr>
          <p:spPr>
            <a:xfrm>
              <a:off x="7818120" y="2864303"/>
              <a:ext cx="2715768" cy="50783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10" idx="3"/>
              <a:endCxn id="12" idx="1"/>
            </p:cNvCxnSpPr>
            <p:nvPr/>
          </p:nvCxnSpPr>
          <p:spPr>
            <a:xfrm>
              <a:off x="10012680" y="930688"/>
              <a:ext cx="521208" cy="24414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1" idx="3"/>
              <a:endCxn id="12" idx="1"/>
            </p:cNvCxnSpPr>
            <p:nvPr/>
          </p:nvCxnSpPr>
          <p:spPr>
            <a:xfrm>
              <a:off x="10012680" y="2105274"/>
              <a:ext cx="521208" cy="12668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08660" y="4179372"/>
              <a:ext cx="1252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n>
                    <a:solidFill>
                      <a:schemeClr val="tx1">
                        <a:alpha val="62000"/>
                      </a:schemeClr>
                    </a:solidFill>
                  </a:ln>
                  <a:solidFill>
                    <a:srgbClr val="E77270"/>
                  </a:solidFill>
                </a:rPr>
                <a:t>ACTIVITIES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06268" y="4040872"/>
              <a:ext cx="160324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n>
                    <a:solidFill>
                      <a:schemeClr val="tx1">
                        <a:alpha val="76000"/>
                      </a:schemeClr>
                    </a:solidFill>
                  </a:ln>
                  <a:solidFill>
                    <a:srgbClr val="76D6FF"/>
                  </a:solidFill>
                </a:rPr>
                <a:t>SHORT TERM OUTCOMES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141464" y="4040872"/>
              <a:ext cx="176479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n>
                    <a:solidFill>
                      <a:schemeClr val="tx1">
                        <a:alpha val="53000"/>
                      </a:schemeClr>
                    </a:solidFill>
                  </a:ln>
                  <a:solidFill>
                    <a:srgbClr val="D7F4C8"/>
                  </a:solidFill>
                </a:rPr>
                <a:t>MEDIUM TERM OUTCOMES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222992" y="4040872"/>
              <a:ext cx="176479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n>
                    <a:solidFill>
                      <a:schemeClr val="accent1">
                        <a:shade val="50000"/>
                        <a:alpha val="89000"/>
                      </a:schemeClr>
                    </a:solidFill>
                  </a:ln>
                  <a:solidFill>
                    <a:srgbClr val="FEFFA8"/>
                  </a:solidFill>
                </a:rPr>
                <a:t>LONG TERM OUTCOMES</a:t>
              </a:r>
            </a:p>
          </p:txBody>
        </p:sp>
      </p:grpSp>
      <p:sp>
        <p:nvSpPr>
          <p:cNvPr id="58" name="Title 57"/>
          <p:cNvSpPr>
            <a:spLocks noGrp="1"/>
          </p:cNvSpPr>
          <p:nvPr>
            <p:ph type="title"/>
          </p:nvPr>
        </p:nvSpPr>
        <p:spPr>
          <a:xfrm>
            <a:off x="2168652" y="978973"/>
            <a:ext cx="7886700" cy="5743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EXAMPLE OF AN OUTCOME PATHWAY MODEL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873758" y="5649289"/>
            <a:ext cx="859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Adapted from: Archibald, T., &amp; Buckley, J. (2017, November). Evaluative Thinking: Principles and Practices for Learning in and about Evaluation. Professional development workshop presented at the meeting of the American Evaluation Association, Washington, DC. </a:t>
            </a:r>
          </a:p>
        </p:txBody>
      </p:sp>
    </p:spTree>
    <p:extLst>
      <p:ext uri="{BB962C8B-B14F-4D97-AF65-F5344CB8AC3E}">
        <p14:creationId xmlns:p14="http://schemas.microsoft.com/office/powerpoint/2010/main" val="298317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8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0058400" y="6356350"/>
            <a:ext cx="609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F1819F-409A-46A3-8515-7D32E1C601F0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384045" name="Group 45"/>
          <p:cNvGraphicFramePr>
            <a:graphicFrameLocks noGrp="1"/>
          </p:cNvGraphicFramePr>
          <p:nvPr>
            <p:extLst/>
          </p:nvPr>
        </p:nvGraphicFramePr>
        <p:xfrm>
          <a:off x="2315580" y="320675"/>
          <a:ext cx="7596844" cy="4998720"/>
        </p:xfrm>
        <a:graphic>
          <a:graphicData uri="http://schemas.openxmlformats.org/drawingml/2006/table">
            <a:tbl>
              <a:tblPr/>
              <a:tblGrid>
                <a:gridCol w="2463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026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OUTCOMES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What results for individuals, families, communities…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SHORT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Learning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Changes in: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Awareness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Knowledge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Attitudes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Skills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Opinion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Aspirations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Motivation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Intentions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MEDIUM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Action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Changes in: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Behavior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Decision-making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Policies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Social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LONG-TERM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Conditions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Changes in: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andelGotDLig" pitchFamily="34" charset="0"/>
                        <a:ea typeface="ＭＳ Ｐゴシック" pitchFamily="57" charset="-128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Conditions</a:t>
                      </a:r>
                    </a:p>
                    <a:p>
                      <a:pPr marL="111125" marR="0" lvl="0" indent="-111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Social well-being</a:t>
                      </a:r>
                    </a:p>
                    <a:p>
                      <a:pPr marL="111125" marR="0" lvl="0" indent="-111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Health</a:t>
                      </a:r>
                    </a:p>
                    <a:p>
                      <a:pPr marL="111125" marR="0" lvl="0" indent="-111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Economic</a:t>
                      </a:r>
                    </a:p>
                    <a:p>
                      <a:pPr marL="111125" marR="0" lvl="0" indent="-111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Civic</a:t>
                      </a:r>
                    </a:p>
                    <a:p>
                      <a:pPr marL="111125" marR="0" lvl="0" indent="-11112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andelGotDLig" pitchFamily="34" charset="0"/>
                          <a:ea typeface="ＭＳ Ｐゴシック" pitchFamily="57" charset="-128"/>
                        </a:rPr>
                        <a:t>Environmental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34" name="Text Box 15"/>
          <p:cNvSpPr txBox="1">
            <a:spLocks noChangeArrowheads="1"/>
          </p:cNvSpPr>
          <p:nvPr/>
        </p:nvSpPr>
        <p:spPr bwMode="auto">
          <a:xfrm>
            <a:off x="2803525" y="5349875"/>
            <a:ext cx="704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accent2"/>
                </a:solidFill>
              </a:rPr>
              <a:t>C H A I N      OF     O U T C O M E S </a:t>
            </a:r>
          </a:p>
        </p:txBody>
      </p:sp>
      <p:sp>
        <p:nvSpPr>
          <p:cNvPr id="81935" name="Line 16"/>
          <p:cNvSpPr>
            <a:spLocks noChangeShapeType="1"/>
          </p:cNvSpPr>
          <p:nvPr/>
        </p:nvSpPr>
        <p:spPr bwMode="auto">
          <a:xfrm>
            <a:off x="2438401" y="5807075"/>
            <a:ext cx="7223125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07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43572" y="1880828"/>
            <a:ext cx="7848872" cy="2340260"/>
          </a:xfrm>
        </p:spPr>
        <p:txBody>
          <a:bodyPr/>
          <a:lstStyle/>
          <a:p>
            <a:r>
              <a:rPr lang="en-US" dirty="0"/>
              <a:t>Start with the activities/outcomes of the program and describe the change that will result if these activities/outcomes happen.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3572" y="476672"/>
            <a:ext cx="7772400" cy="1143000"/>
          </a:xfrm>
        </p:spPr>
        <p:txBody>
          <a:bodyPr/>
          <a:lstStyle/>
          <a:p>
            <a:r>
              <a:rPr lang="en-US" b="1" dirty="0">
                <a:effectLst/>
              </a:rPr>
              <a:t>What is </a:t>
            </a:r>
            <a:r>
              <a:rPr lang="en-US" b="1" dirty="0"/>
              <a:t>Forward Casting</a:t>
            </a:r>
            <a:r>
              <a:rPr lang="en-US" b="1" dirty="0">
                <a:effectLst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345325"/>
            <a:ext cx="2133600" cy="365125"/>
          </a:xfrm>
        </p:spPr>
        <p:txBody>
          <a:bodyPr/>
          <a:lstStyle/>
          <a:p>
            <a:fld id="{F5DA96B8-2C5C-4F43-B85D-1B1869D13D1A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AC2AD4A2-1A7B-0049-8C96-F98FA59C70DD}"/>
              </a:ext>
            </a:extLst>
          </p:cNvPr>
          <p:cNvSpPr/>
          <p:nvPr/>
        </p:nvSpPr>
        <p:spPr>
          <a:xfrm>
            <a:off x="4799856" y="4482244"/>
            <a:ext cx="2268252" cy="64807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61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43572" y="1880828"/>
            <a:ext cx="7848872" cy="2304256"/>
          </a:xfrm>
        </p:spPr>
        <p:txBody>
          <a:bodyPr/>
          <a:lstStyle/>
          <a:p>
            <a:r>
              <a:rPr lang="en-US" dirty="0"/>
              <a:t>Identify the long-term outcomes of the program and work backwards to identify the necessary steps required to achieve those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3572" y="476672"/>
            <a:ext cx="7772400" cy="1143000"/>
          </a:xfrm>
        </p:spPr>
        <p:txBody>
          <a:bodyPr/>
          <a:lstStyle/>
          <a:p>
            <a:r>
              <a:rPr lang="en-US" b="1" dirty="0">
                <a:effectLst/>
              </a:rPr>
              <a:t>What is Back</a:t>
            </a:r>
            <a:r>
              <a:rPr lang="en-US" b="1" dirty="0"/>
              <a:t>ward Casting</a:t>
            </a:r>
            <a:r>
              <a:rPr lang="en-US" b="1" dirty="0">
                <a:effectLst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345325"/>
            <a:ext cx="2133600" cy="365125"/>
          </a:xfrm>
        </p:spPr>
        <p:txBody>
          <a:bodyPr/>
          <a:lstStyle/>
          <a:p>
            <a:fld id="{F5DA96B8-2C5C-4F43-B85D-1B1869D13D1A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Left Arrow 4">
            <a:extLst>
              <a:ext uri="{FF2B5EF4-FFF2-40B4-BE49-F238E27FC236}">
                <a16:creationId xmlns:a16="http://schemas.microsoft.com/office/drawing/2014/main" id="{1D37ACD9-1F8A-D14B-B7EE-C2CA683814E0}"/>
              </a:ext>
            </a:extLst>
          </p:cNvPr>
          <p:cNvSpPr/>
          <p:nvPr/>
        </p:nvSpPr>
        <p:spPr>
          <a:xfrm>
            <a:off x="5034998" y="4329100"/>
            <a:ext cx="2266020" cy="6572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97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F0361-3C31-984D-93A3-F7240ECFB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6" y="171451"/>
            <a:ext cx="10130270" cy="65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433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98155B-5D59-CE4D-9F1E-BC75D036A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51" y="0"/>
            <a:ext cx="81242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80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43572" y="1880828"/>
            <a:ext cx="7848872" cy="23402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comprehensive description and illustration of how and why a desired change is expected to happen in a particular context.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43572" y="476672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effectLst/>
              </a:rPr>
              <a:t>What is a</a:t>
            </a:r>
            <a:r>
              <a:rPr lang="en-US" b="1" dirty="0">
                <a:effectLst/>
              </a:rPr>
              <a:t> </a:t>
            </a:r>
            <a:r>
              <a:rPr lang="en-US" b="1" dirty="0">
                <a:solidFill>
                  <a:schemeClr val="accent2"/>
                </a:solidFill>
                <a:effectLst/>
              </a:rPr>
              <a:t>Theory of Change?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345325"/>
            <a:ext cx="2133600" cy="365125"/>
          </a:xfrm>
        </p:spPr>
        <p:txBody>
          <a:bodyPr/>
          <a:lstStyle/>
          <a:p>
            <a:fld id="{F5DA96B8-2C5C-4F43-B85D-1B1869D13D1A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2" descr="http://www.theoryofchange.org/images/toc2.jpg">
            <a:extLst>
              <a:ext uri="{FF2B5EF4-FFF2-40B4-BE49-F238E27FC236}">
                <a16:creationId xmlns:a16="http://schemas.microsoft.com/office/drawing/2014/main" id="{7D54412F-22DB-BE44-B1EE-7C674C38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348" y="3537012"/>
            <a:ext cx="3376624" cy="245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10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03CF9D-70AA-C345-AA2D-14846FB3C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50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Theory of Reasoned Action and Planned Behavior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C4B6BE6-1880-E144-AA31-257710F07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338" y="1400175"/>
            <a:ext cx="8886158" cy="477678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90B072-AD2A-C64B-BA31-7780E30A64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 Glanz, et al. 2015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0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D3144-FA0E-A147-82FD-A2A4A4BA3A30}"/>
              </a:ext>
            </a:extLst>
          </p:cNvPr>
          <p:cNvSpPr/>
          <p:nvPr/>
        </p:nvSpPr>
        <p:spPr>
          <a:xfrm>
            <a:off x="382003" y="390526"/>
            <a:ext cx="3913772" cy="7174330"/>
          </a:xfrm>
          <a:prstGeom prst="rect">
            <a:avLst/>
          </a:prstGeom>
          <a:noFill/>
          <a:ln w="38100">
            <a:solidFill>
              <a:srgbClr val="D3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99405-B58D-A545-AA9A-C549E081C627}"/>
              </a:ext>
            </a:extLst>
          </p:cNvPr>
          <p:cNvSpPr txBox="1"/>
          <p:nvPr/>
        </p:nvSpPr>
        <p:spPr>
          <a:xfrm>
            <a:off x="1128497" y="675092"/>
            <a:ext cx="2420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32F2F"/>
                </a:solidFill>
                <a:latin typeface="Optima ExtraBlack" panose="02000503060000020004" pitchFamily="2" charset="0"/>
              </a:rPr>
              <a:t>OUR 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B36CC-E17D-1C45-A27A-DD4AEA10FE08}"/>
              </a:ext>
            </a:extLst>
          </p:cNvPr>
          <p:cNvSpPr txBox="1"/>
          <p:nvPr/>
        </p:nvSpPr>
        <p:spPr>
          <a:xfrm>
            <a:off x="883568" y="1971534"/>
            <a:ext cx="3196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</a:rPr>
              <a:t>WHO WE ARE</a:t>
            </a:r>
            <a:endParaRPr lang="en-US" dirty="0">
              <a:solidFill>
                <a:srgbClr val="37474F"/>
              </a:solidFill>
              <a:latin typeface="Optima" panose="0200050306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8A585E-1664-CE47-83BC-5E894BF2D55C}"/>
              </a:ext>
            </a:extLst>
          </p:cNvPr>
          <p:cNvSpPr txBox="1"/>
          <p:nvPr/>
        </p:nvSpPr>
        <p:spPr>
          <a:xfrm>
            <a:off x="883568" y="3657566"/>
            <a:ext cx="29106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</a:rPr>
              <a:t>OUR CLIENTS</a:t>
            </a:r>
          </a:p>
          <a:p>
            <a:endParaRPr lang="en-US" sz="3200" dirty="0">
              <a:solidFill>
                <a:srgbClr val="37474F"/>
              </a:solidFill>
              <a:latin typeface="Optima" panose="0200050306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A2838-F5D3-9846-868D-4D7ED06B47C9}"/>
              </a:ext>
            </a:extLst>
          </p:cNvPr>
          <p:cNvSpPr txBox="1"/>
          <p:nvPr/>
        </p:nvSpPr>
        <p:spPr>
          <a:xfrm>
            <a:off x="727909" y="5306867"/>
            <a:ext cx="3444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</a:rPr>
              <a:t>OUR CLIENTS’ STAKEHOLDERS</a:t>
            </a:r>
            <a:endParaRPr lang="en-US" dirty="0">
              <a:solidFill>
                <a:srgbClr val="37474F"/>
              </a:solidFill>
              <a:latin typeface="Optima" panose="02000503060000020004" pitchFamily="2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9AA7673-55C4-1740-98AB-5920ABFA84C4}"/>
              </a:ext>
            </a:extLst>
          </p:cNvPr>
          <p:cNvGrpSpPr/>
          <p:nvPr/>
        </p:nvGrpSpPr>
        <p:grpSpPr>
          <a:xfrm>
            <a:off x="4470388" y="102597"/>
            <a:ext cx="7567769" cy="3588554"/>
            <a:chOff x="4470388" y="102597"/>
            <a:chExt cx="7567769" cy="35885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662E33-BD7F-6B40-9D7C-06FE76EEA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0388" y="103573"/>
              <a:ext cx="1788793" cy="1727812"/>
            </a:xfrm>
            <a:prstGeom prst="rect">
              <a:avLst/>
            </a:prstGeom>
            <a:ln w="19050">
              <a:solidFill>
                <a:srgbClr val="37474F"/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A81B629-B069-F544-9FCA-88BF4B732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7877" y="1922357"/>
              <a:ext cx="1829081" cy="1758732"/>
            </a:xfrm>
            <a:prstGeom prst="rect">
              <a:avLst/>
            </a:prstGeom>
            <a:ln w="19050">
              <a:solidFill>
                <a:srgbClr val="37474F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5EFF47C-E7E2-D444-805B-984FBECAB9B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40839" y="102597"/>
              <a:ext cx="1848745" cy="1728788"/>
            </a:xfrm>
            <a:prstGeom prst="rect">
              <a:avLst/>
            </a:prstGeom>
            <a:ln w="19050">
              <a:solidFill>
                <a:srgbClr val="37474F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1F05E31-6C37-8B4D-88F7-502A32339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1243" y="102597"/>
              <a:ext cx="1890551" cy="1695217"/>
            </a:xfrm>
            <a:prstGeom prst="rect">
              <a:avLst/>
            </a:prstGeom>
            <a:ln w="19050">
              <a:solidFill>
                <a:srgbClr val="37474F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B6EA20-CBD5-D149-A5E8-AAC31EA4E0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54078" y="119382"/>
              <a:ext cx="1784079" cy="1695217"/>
            </a:xfrm>
            <a:prstGeom prst="rect">
              <a:avLst/>
            </a:prstGeom>
            <a:ln w="19050">
              <a:solidFill>
                <a:srgbClr val="37474F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6B5F245-D036-CF40-9ECC-ECBF5EE21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59982" y="1912296"/>
              <a:ext cx="1850583" cy="1778855"/>
            </a:xfrm>
            <a:prstGeom prst="rect">
              <a:avLst/>
            </a:prstGeom>
            <a:ln w="19050">
              <a:solidFill>
                <a:srgbClr val="37474F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25E3D7A-1655-1142-BE03-1CD808084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03589" y="1898835"/>
              <a:ext cx="1742529" cy="1792316"/>
            </a:xfrm>
            <a:prstGeom prst="rect">
              <a:avLst/>
            </a:prstGeom>
            <a:ln w="19050">
              <a:solidFill>
                <a:srgbClr val="37474F"/>
              </a:solidFill>
            </a:ln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888F2BF-99B8-6547-A21E-8EE332521F12}"/>
              </a:ext>
            </a:extLst>
          </p:cNvPr>
          <p:cNvGrpSpPr/>
          <p:nvPr/>
        </p:nvGrpSpPr>
        <p:grpSpPr>
          <a:xfrm>
            <a:off x="4721932" y="3710696"/>
            <a:ext cx="6866775" cy="3012616"/>
            <a:chOff x="4721932" y="3710696"/>
            <a:chExt cx="6866775" cy="301261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BAD3F74-C4D9-D345-9E94-BE31ADA28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21932" y="3710696"/>
              <a:ext cx="1365922" cy="970957"/>
            </a:xfrm>
            <a:prstGeom prst="rect">
              <a:avLst/>
            </a:prstGeom>
          </p:spPr>
        </p:pic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AD579F9-DF7F-1A47-8BCD-4CB677D18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201518" y="3894130"/>
              <a:ext cx="1100098" cy="750067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327379A-3878-1847-9455-D6F1A1F98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07838" y="3825179"/>
              <a:ext cx="1004047" cy="100404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A998A44-768C-E84F-AB84-DCE4DB82E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97295" y="3919962"/>
              <a:ext cx="2036198" cy="81447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60BFCD1-CF2A-6247-B2EB-F83CBDB6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989741" y="5019708"/>
              <a:ext cx="1905000" cy="8001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E213218-D5EF-0747-AC7E-1A840357E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878104" y="4901214"/>
              <a:ext cx="1749875" cy="81130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4D5942A-5C55-D44C-AE74-2F886DD08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131129" y="5002042"/>
              <a:ext cx="2457578" cy="56563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73779A9-4CEA-5746-AD2E-EFA611717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9994298" y="5712520"/>
              <a:ext cx="1355720" cy="101079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B9C18F1-9EBE-0640-A53F-D1C72F6B39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r="19069"/>
            <a:stretch/>
          </p:blipFill>
          <p:spPr>
            <a:xfrm>
              <a:off x="7864569" y="6010290"/>
              <a:ext cx="1865451" cy="65426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0D7CF1D-D475-0745-A95C-B5373F5C7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505130" y="5942260"/>
              <a:ext cx="1894573" cy="6383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8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0623-58F5-2245-A5DA-236B52BC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636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Theory of Diffusion of Innovation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C2C23-1CC4-7F40-ABC8-C8FC06A37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Kaminski 2011</a:t>
            </a:r>
          </a:p>
        </p:txBody>
      </p:sp>
      <p:pic>
        <p:nvPicPr>
          <p:cNvPr id="5" name="Picture 4" descr="Innovation">
            <a:extLst>
              <a:ext uri="{FF2B5EF4-FFF2-40B4-BE49-F238E27FC236}">
                <a16:creationId xmlns:a16="http://schemas.microsoft.com/office/drawing/2014/main" id="{92811BDA-87DA-B545-AE05-47EE8D6412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00808"/>
            <a:ext cx="10515601" cy="4655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254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4F7D6-419B-FE46-98BE-0EDFBC20C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718" y="1512557"/>
            <a:ext cx="7384564" cy="47456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3687D1E-8906-B640-8BB0-D88C6AE5A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933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Community Capitals Framework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52EE50E-90E7-FF46-93C1-FC7A9262864B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 Flora and Flora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57C8-8E1B-324A-9C1C-DD6989587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8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Socioecological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789CB7-2719-7F4A-81FD-0F35AA75E4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Creative Commons</a:t>
            </a:r>
          </a:p>
        </p:txBody>
      </p:sp>
      <p:pic>
        <p:nvPicPr>
          <p:cNvPr id="6" name="Picture 5" descr="Process chart">
            <a:extLst>
              <a:ext uri="{FF2B5EF4-FFF2-40B4-BE49-F238E27FC236}">
                <a16:creationId xmlns:a16="http://schemas.microsoft.com/office/drawing/2014/main" id="{338B8F2C-A106-A34D-A1BB-7DBF62E0A1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447801"/>
            <a:ext cx="6686550" cy="4908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21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B7FA8-AF30-574B-A786-D6971D1E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Agricultural Innovation 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7ACB7-6BE2-C54A-80C4-8580655D84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i="1" dirty="0"/>
              <a:t>M. </a:t>
            </a:r>
            <a:r>
              <a:rPr lang="en-US" i="1" dirty="0" err="1"/>
              <a:t>Schut</a:t>
            </a:r>
            <a:r>
              <a:rPr lang="en-US" i="1" dirty="0"/>
              <a:t> et al. 2015</a:t>
            </a:r>
            <a:endParaRPr lang="en-US" dirty="0"/>
          </a:p>
        </p:txBody>
      </p:sp>
      <p:pic>
        <p:nvPicPr>
          <p:cNvPr id="1025" name="Picture 1" descr="page4image356448288">
            <a:extLst>
              <a:ext uri="{FF2B5EF4-FFF2-40B4-BE49-F238E27FC236}">
                <a16:creationId xmlns:a16="http://schemas.microsoft.com/office/drawing/2014/main" id="{DD54A456-E83A-F040-A2B7-93069562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57" y="1690688"/>
            <a:ext cx="9386886" cy="456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199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D3144-FA0E-A147-82FD-A2A4A4BA3A30}"/>
              </a:ext>
            </a:extLst>
          </p:cNvPr>
          <p:cNvSpPr/>
          <p:nvPr/>
        </p:nvSpPr>
        <p:spPr>
          <a:xfrm>
            <a:off x="401053" y="401052"/>
            <a:ext cx="11389894" cy="5999747"/>
          </a:xfrm>
          <a:prstGeom prst="rect">
            <a:avLst/>
          </a:prstGeom>
          <a:noFill/>
          <a:ln w="38100">
            <a:solidFill>
              <a:srgbClr val="D3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6F8AE-FA80-6645-9389-2E9DD9E40EEE}"/>
              </a:ext>
            </a:extLst>
          </p:cNvPr>
          <p:cNvSpPr/>
          <p:nvPr/>
        </p:nvSpPr>
        <p:spPr>
          <a:xfrm>
            <a:off x="1894115" y="612321"/>
            <a:ext cx="10297886" cy="560886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F2296-3E0E-A04A-AB1B-9D8AAAD0A820}"/>
              </a:ext>
            </a:extLst>
          </p:cNvPr>
          <p:cNvSpPr txBox="1"/>
          <p:nvPr/>
        </p:nvSpPr>
        <p:spPr>
          <a:xfrm>
            <a:off x="2199773" y="1024098"/>
            <a:ext cx="893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32F2F"/>
                </a:solidFill>
                <a:latin typeface="Optima ExtraBlack" panose="02000503060000020004" pitchFamily="2" charset="0"/>
              </a:rPr>
              <a:t>PANEL PRESENTATIONS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DC930-96C3-BE4E-BB1D-CC7A98A8F067}"/>
              </a:ext>
            </a:extLst>
          </p:cNvPr>
          <p:cNvSpPr txBox="1"/>
          <p:nvPr/>
        </p:nvSpPr>
        <p:spPr>
          <a:xfrm>
            <a:off x="2408463" y="1966926"/>
            <a:ext cx="931545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Stuck in the middle: Navigating contentious relationships between clients and stakeholders</a:t>
            </a:r>
          </a:p>
          <a:p>
            <a:pPr marL="514350" indent="-514350">
              <a:buAutoNum type="arabicPeriod"/>
            </a:pPr>
            <a:endParaRPr lang="en-US" sz="2800" dirty="0">
              <a:solidFill>
                <a:srgbClr val="CFD8DC"/>
              </a:solidFill>
              <a:latin typeface="Optima" panose="02000503060000020004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Setting reasonable expectations when measuring environmental outcomes </a:t>
            </a:r>
          </a:p>
          <a:p>
            <a:pPr marL="514350" indent="-514350">
              <a:buFontTx/>
              <a:buAutoNum type="arabicPeriod"/>
            </a:pPr>
            <a:endParaRPr lang="en-US" sz="2800" dirty="0">
              <a:solidFill>
                <a:srgbClr val="CFD8DC"/>
              </a:solidFill>
              <a:latin typeface="Optima" panose="02000503060000020004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Beyond increased knowledge: Encouraging robust Theories of Change and evaluation methods </a:t>
            </a:r>
            <a:br>
              <a:rPr lang="en-US" sz="3200" dirty="0">
                <a:solidFill>
                  <a:srgbClr val="CFD8DC"/>
                </a:solidFill>
                <a:latin typeface="Optima" panose="02000503060000020004" pitchFamily="2" charset="0"/>
              </a:rPr>
            </a:br>
            <a:endParaRPr lang="en-US" dirty="0">
              <a:solidFill>
                <a:srgbClr val="CFD8DC"/>
              </a:solidFill>
              <a:latin typeface="Optima" panose="02000503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40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4F23D-EFBA-4647-92B1-7510E280C628}"/>
              </a:ext>
            </a:extLst>
          </p:cNvPr>
          <p:cNvSpPr/>
          <p:nvPr/>
        </p:nvSpPr>
        <p:spPr>
          <a:xfrm>
            <a:off x="0" y="260182"/>
            <a:ext cx="11258550" cy="1340018"/>
          </a:xfrm>
          <a:prstGeom prst="rect">
            <a:avLst/>
          </a:prstGeom>
          <a:solidFill>
            <a:srgbClr val="D3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795AF-7F8C-F44E-82B8-53D1EE24A411}"/>
              </a:ext>
            </a:extLst>
          </p:cNvPr>
          <p:cNvSpPr txBox="1"/>
          <p:nvPr/>
        </p:nvSpPr>
        <p:spPr>
          <a:xfrm>
            <a:off x="0" y="356116"/>
            <a:ext cx="109567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FD8DC"/>
                </a:solidFill>
                <a:latin typeface="Optima ExtraBlack" panose="02000503060000020004" pitchFamily="2" charset="0"/>
              </a:rPr>
              <a:t>Stuck in the middle: Navigating contentious relationships between clients and stakeholders</a:t>
            </a:r>
          </a:p>
          <a:p>
            <a:endParaRPr lang="en-US" sz="3600" b="1" dirty="0">
              <a:solidFill>
                <a:srgbClr val="CFD8DC"/>
              </a:solidFill>
              <a:latin typeface="Optima ExtraBlack" panose="02000503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D5F62-9F83-8146-A560-5C4234D91B56}"/>
              </a:ext>
            </a:extLst>
          </p:cNvPr>
          <p:cNvSpPr txBox="1"/>
          <p:nvPr/>
        </p:nvSpPr>
        <p:spPr>
          <a:xfrm>
            <a:off x="148891" y="1727211"/>
            <a:ext cx="56689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DNR</a:t>
            </a:r>
          </a:p>
          <a:p>
            <a:pPr algn="ctr"/>
            <a:endParaRPr lang="en-US" sz="3600" b="1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State environmental regulatory agency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Enforcement agency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Supplies grant money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Urban-based</a:t>
            </a:r>
          </a:p>
          <a:p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A0354-C1B8-0141-AE14-9BD11299FC21}"/>
              </a:ext>
            </a:extLst>
          </p:cNvPr>
          <p:cNvSpPr txBox="1"/>
          <p:nvPr/>
        </p:nvSpPr>
        <p:spPr>
          <a:xfrm>
            <a:off x="5920491" y="1706343"/>
            <a:ext cx="55530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County conservationists</a:t>
            </a:r>
          </a:p>
          <a:p>
            <a:pPr algn="ctr"/>
            <a:endParaRPr lang="en-US" sz="3600" b="1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County based conservationists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Implementation agency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Apply to DNR for grants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Rural based-direct interaction w/farmers </a:t>
            </a:r>
          </a:p>
          <a:p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48314B-BC5E-8646-B5E4-0F35B55E58CC}"/>
              </a:ext>
            </a:extLst>
          </p:cNvPr>
          <p:cNvGrpSpPr/>
          <p:nvPr/>
        </p:nvGrpSpPr>
        <p:grpSpPr>
          <a:xfrm>
            <a:off x="943984" y="1963271"/>
            <a:ext cx="3602421" cy="3673521"/>
            <a:chOff x="9389742" y="133171"/>
            <a:chExt cx="2600632" cy="265196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A0F9D99-2D8A-B24E-8D84-92095CAD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89742" y="133171"/>
              <a:ext cx="2600632" cy="2651960"/>
            </a:xfrm>
            <a:prstGeom prst="rect">
              <a:avLst/>
            </a:prstGeom>
          </p:spPr>
        </p:pic>
        <p:sp>
          <p:nvSpPr>
            <p:cNvPr id="13" name="Heart 12">
              <a:extLst>
                <a:ext uri="{FF2B5EF4-FFF2-40B4-BE49-F238E27FC236}">
                  <a16:creationId xmlns:a16="http://schemas.microsoft.com/office/drawing/2014/main" id="{EE754FFC-BFF9-E646-934F-D4E468D172C0}"/>
                </a:ext>
              </a:extLst>
            </p:cNvPr>
            <p:cNvSpPr/>
            <p:nvPr/>
          </p:nvSpPr>
          <p:spPr>
            <a:xfrm>
              <a:off x="10864516" y="2304555"/>
              <a:ext cx="76200" cy="87086"/>
            </a:xfrm>
            <a:prstGeom prst="heart">
              <a:avLst/>
            </a:prstGeom>
            <a:solidFill>
              <a:srgbClr val="D32F2F"/>
            </a:solidFill>
            <a:ln>
              <a:solidFill>
                <a:srgbClr val="B71C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932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4F23D-EFBA-4647-92B1-7510E280C628}"/>
              </a:ext>
            </a:extLst>
          </p:cNvPr>
          <p:cNvSpPr/>
          <p:nvPr/>
        </p:nvSpPr>
        <p:spPr>
          <a:xfrm>
            <a:off x="0" y="260182"/>
            <a:ext cx="11258550" cy="1017289"/>
          </a:xfrm>
          <a:prstGeom prst="rect">
            <a:avLst/>
          </a:prstGeom>
          <a:solidFill>
            <a:srgbClr val="D3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795AF-7F8C-F44E-82B8-53D1EE24A411}"/>
              </a:ext>
            </a:extLst>
          </p:cNvPr>
          <p:cNvSpPr txBox="1"/>
          <p:nvPr/>
        </p:nvSpPr>
        <p:spPr>
          <a:xfrm>
            <a:off x="0" y="356116"/>
            <a:ext cx="10956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D8DC"/>
                </a:solidFill>
                <a:latin typeface="Optima ExtraBlack" panose="02000503060000020004" pitchFamily="2" charset="0"/>
              </a:rPr>
              <a:t>Stuck in the middle: Navigating contentious relationships between clients and stakeholders</a:t>
            </a:r>
          </a:p>
          <a:p>
            <a:endParaRPr lang="en-US" sz="3600" b="1" dirty="0">
              <a:solidFill>
                <a:srgbClr val="CFD8DC"/>
              </a:solidFill>
              <a:latin typeface="Optima ExtraBlack" panose="02000503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D5F62-9F83-8146-A560-5C4234D91B56}"/>
              </a:ext>
            </a:extLst>
          </p:cNvPr>
          <p:cNvSpPr txBox="1"/>
          <p:nvPr/>
        </p:nvSpPr>
        <p:spPr>
          <a:xfrm>
            <a:off x="282388" y="1312610"/>
            <a:ext cx="11693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Factors that led to contentious (adversarial) relationship</a:t>
            </a:r>
          </a:p>
          <a:p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History between the parties even before this </a:t>
            </a:r>
            <a:r>
              <a:rPr lang="en-US" sz="3600" dirty="0" err="1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eval</a:t>
            </a:r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Lack of trust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Regulation had not been evaluated in 15 years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Urban-rural cultural divide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Poor communication/lack of interaction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DNR’s negative perception in the state</a:t>
            </a:r>
          </a:p>
        </p:txBody>
      </p:sp>
    </p:spTree>
    <p:extLst>
      <p:ext uri="{BB962C8B-B14F-4D97-AF65-F5344CB8AC3E}">
        <p14:creationId xmlns:p14="http://schemas.microsoft.com/office/powerpoint/2010/main" val="14197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4F23D-EFBA-4647-92B1-7510E280C628}"/>
              </a:ext>
            </a:extLst>
          </p:cNvPr>
          <p:cNvSpPr/>
          <p:nvPr/>
        </p:nvSpPr>
        <p:spPr>
          <a:xfrm>
            <a:off x="0" y="260182"/>
            <a:ext cx="11258550" cy="1003842"/>
          </a:xfrm>
          <a:prstGeom prst="rect">
            <a:avLst/>
          </a:prstGeom>
          <a:solidFill>
            <a:srgbClr val="D3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795AF-7F8C-F44E-82B8-53D1EE24A411}"/>
              </a:ext>
            </a:extLst>
          </p:cNvPr>
          <p:cNvSpPr txBox="1"/>
          <p:nvPr/>
        </p:nvSpPr>
        <p:spPr>
          <a:xfrm>
            <a:off x="0" y="356116"/>
            <a:ext cx="109567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FD8DC"/>
                </a:solidFill>
                <a:latin typeface="Optima ExtraBlack" panose="02000503060000020004" pitchFamily="2" charset="0"/>
              </a:rPr>
              <a:t>Stuck in the middle: Navigating contentious relationships between clients and stakeholders</a:t>
            </a:r>
          </a:p>
          <a:p>
            <a:endParaRPr lang="en-US" sz="3600" b="1" dirty="0">
              <a:solidFill>
                <a:srgbClr val="CFD8DC"/>
              </a:solidFill>
              <a:latin typeface="Optima ExtraBlack" panose="0200050306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5D5F62-9F83-8146-A560-5C4234D91B56}"/>
              </a:ext>
            </a:extLst>
          </p:cNvPr>
          <p:cNvSpPr txBox="1"/>
          <p:nvPr/>
        </p:nvSpPr>
        <p:spPr>
          <a:xfrm>
            <a:off x="484094" y="1406740"/>
            <a:ext cx="116014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Strategies to navigate contentious relationship</a:t>
            </a:r>
          </a:p>
          <a:p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Worked closely with a county-based intermediary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Involved a trusted NGO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Played up our Extension connection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Conducted two rounds of pilot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37474F"/>
                </a:solidFill>
                <a:latin typeface="Optima" panose="02000503060000020004" pitchFamily="2" charset="0"/>
                <a:ea typeface="Tahoma" panose="020B0604030504040204" pitchFamily="34" charset="0"/>
                <a:cs typeface="Futura Medium" panose="020B0602020204020303" pitchFamily="34" charset="-79"/>
              </a:rPr>
              <a:t>Survey reminders from NGO</a:t>
            </a:r>
          </a:p>
          <a:p>
            <a:endParaRPr lang="en-US" sz="3600" dirty="0">
              <a:solidFill>
                <a:srgbClr val="37474F"/>
              </a:solidFill>
              <a:latin typeface="Optima" panose="02000503060000020004" pitchFamily="2" charset="0"/>
              <a:ea typeface="Tahoma" panose="020B0604030504040204" pitchFamily="34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8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8D3144-FA0E-A147-82FD-A2A4A4BA3A30}"/>
              </a:ext>
            </a:extLst>
          </p:cNvPr>
          <p:cNvSpPr/>
          <p:nvPr/>
        </p:nvSpPr>
        <p:spPr>
          <a:xfrm>
            <a:off x="401053" y="401052"/>
            <a:ext cx="11389894" cy="5999747"/>
          </a:xfrm>
          <a:prstGeom prst="rect">
            <a:avLst/>
          </a:prstGeom>
          <a:noFill/>
          <a:ln w="38100">
            <a:solidFill>
              <a:srgbClr val="D32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C6F8AE-FA80-6645-9389-2E9DD9E40EEE}"/>
              </a:ext>
            </a:extLst>
          </p:cNvPr>
          <p:cNvSpPr/>
          <p:nvPr/>
        </p:nvSpPr>
        <p:spPr>
          <a:xfrm>
            <a:off x="1894115" y="612321"/>
            <a:ext cx="10297886" cy="5608865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4F2296-3E0E-A04A-AB1B-9D8AAAD0A820}"/>
              </a:ext>
            </a:extLst>
          </p:cNvPr>
          <p:cNvSpPr txBox="1"/>
          <p:nvPr/>
        </p:nvSpPr>
        <p:spPr>
          <a:xfrm>
            <a:off x="2123573" y="700248"/>
            <a:ext cx="9877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D32F2F"/>
                </a:solidFill>
                <a:latin typeface="Optima ExtraBlack" panose="02000503060000020004" pitchFamily="2" charset="0"/>
              </a:rPr>
              <a:t>FIVE TAKEAWAYS ON NAVIGATING CONTENTIOUS RELATIONSHIPS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8DC930-96C3-BE4E-BB1D-CC7A98A8F067}"/>
              </a:ext>
            </a:extLst>
          </p:cNvPr>
          <p:cNvSpPr txBox="1"/>
          <p:nvPr/>
        </p:nvSpPr>
        <p:spPr>
          <a:xfrm>
            <a:off x="2123573" y="1860278"/>
            <a:ext cx="98779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CFD8DC"/>
                </a:solidFill>
                <a:latin typeface="Optima" panose="02000503060000020004" pitchFamily="2" charset="0"/>
              </a:rPr>
              <a:t>Eval</a:t>
            </a: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 champions: Neutral, trusted partners who are willing to serve as intermediaries and can advocate for the evaluation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Plan for it to be time-intensive: Multiple rounds of pilot testing and trust building will take time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Acknowledge the issue: Cover letter included a recognition of the issue and a commitment to taking steps to resolving it</a:t>
            </a:r>
          </a:p>
          <a:p>
            <a:pPr marL="514350" indent="-514350">
              <a:buFontTx/>
              <a:buAutoNum type="arabicPeriod"/>
            </a:pP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Survey administration: Did not request client participation</a:t>
            </a:r>
            <a:endParaRPr lang="en-US" sz="1600" dirty="0">
              <a:solidFill>
                <a:srgbClr val="CFD8DC"/>
              </a:solidFill>
              <a:latin typeface="Optima" panose="02000503060000020004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CFD8DC"/>
                </a:solidFill>
                <a:latin typeface="Optima" panose="02000503060000020004" pitchFamily="2" charset="0"/>
              </a:rPr>
              <a:t>Reiterate evaluation use: Recommendations need to be acted on and that report should be shared with county</a:t>
            </a:r>
          </a:p>
        </p:txBody>
      </p:sp>
    </p:spTree>
    <p:extLst>
      <p:ext uri="{BB962C8B-B14F-4D97-AF65-F5344CB8AC3E}">
        <p14:creationId xmlns:p14="http://schemas.microsoft.com/office/powerpoint/2010/main" val="22287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234F23D-EFBA-4647-92B1-7510E280C628}"/>
              </a:ext>
            </a:extLst>
          </p:cNvPr>
          <p:cNvSpPr/>
          <p:nvPr/>
        </p:nvSpPr>
        <p:spPr>
          <a:xfrm>
            <a:off x="0" y="260182"/>
            <a:ext cx="11258550" cy="1888360"/>
          </a:xfrm>
          <a:prstGeom prst="rect">
            <a:avLst/>
          </a:prstGeom>
          <a:solidFill>
            <a:srgbClr val="D3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795AF-7F8C-F44E-82B8-53D1EE24A411}"/>
              </a:ext>
            </a:extLst>
          </p:cNvPr>
          <p:cNvSpPr txBox="1"/>
          <p:nvPr/>
        </p:nvSpPr>
        <p:spPr>
          <a:xfrm>
            <a:off x="171450" y="394216"/>
            <a:ext cx="112585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FD8DC"/>
                </a:solidFill>
                <a:latin typeface="Optima ExtraBlack" panose="02000503060000020004" pitchFamily="2" charset="0"/>
              </a:rPr>
              <a:t>Beyond increased knowledge: Encouraging robust Theories of Change and evaluation methods</a:t>
            </a:r>
          </a:p>
        </p:txBody>
      </p:sp>
    </p:spTree>
    <p:extLst>
      <p:ext uri="{BB962C8B-B14F-4D97-AF65-F5344CB8AC3E}">
        <p14:creationId xmlns:p14="http://schemas.microsoft.com/office/powerpoint/2010/main" val="1880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720847" y="926535"/>
            <a:ext cx="4218813" cy="3455728"/>
            <a:chOff x="2929128" y="92379"/>
            <a:chExt cx="5625084" cy="46076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14534" r="10567" b="37466"/>
            <a:stretch/>
          </p:blipFill>
          <p:spPr>
            <a:xfrm>
              <a:off x="2929128" y="1408176"/>
              <a:ext cx="4956048" cy="329184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302252" y="92379"/>
              <a:ext cx="314553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WHAT HAPPENS IN BETWEEN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32020" y="1842479"/>
              <a:ext cx="3822192" cy="2785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975" dirty="0"/>
                <a:t>?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70888" y="927830"/>
            <a:ext cx="2929485" cy="3583916"/>
            <a:chOff x="62516" y="94105"/>
            <a:chExt cx="3905980" cy="4778556"/>
          </a:xfrm>
        </p:grpSpPr>
        <p:sp>
          <p:nvSpPr>
            <p:cNvPr id="3" name="TextBox 2"/>
            <p:cNvSpPr txBox="1"/>
            <p:nvPr/>
          </p:nvSpPr>
          <p:spPr>
            <a:xfrm>
              <a:off x="62516" y="2445932"/>
              <a:ext cx="343201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Educate the landowners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5403" y="3054097"/>
              <a:ext cx="286661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 Facilitate coalitions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4499" y="3641554"/>
              <a:ext cx="263984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Educate producers &amp; technical service providers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2960" y="94105"/>
              <a:ext cx="314553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WHAT WE DO</a:t>
              </a:r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249424" y="1354508"/>
              <a:ext cx="146304" cy="589751"/>
            </a:xfrm>
            <a:prstGeom prst="downArrow">
              <a:avLst/>
            </a:prstGeom>
            <a:solidFill>
              <a:srgbClr val="C0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55027" y="926534"/>
            <a:ext cx="3124962" cy="3835492"/>
            <a:chOff x="7908036" y="92380"/>
            <a:chExt cx="4166616" cy="4767776"/>
          </a:xfrm>
        </p:grpSpPr>
        <p:sp>
          <p:nvSpPr>
            <p:cNvPr id="7" name="TextBox 6"/>
            <p:cNvSpPr txBox="1"/>
            <p:nvPr/>
          </p:nvSpPr>
          <p:spPr>
            <a:xfrm>
              <a:off x="7908036" y="2449858"/>
              <a:ext cx="4166616" cy="2410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Sustainable land management</a:t>
              </a:r>
            </a:p>
            <a:p>
              <a:endParaRPr lang="en-US" sz="1500" dirty="0"/>
            </a:p>
            <a:p>
              <a:r>
                <a:rPr lang="en-US" sz="1500" dirty="0"/>
                <a:t>Improved water quality</a:t>
              </a:r>
            </a:p>
            <a:p>
              <a:endParaRPr lang="en-US" sz="1500" dirty="0"/>
            </a:p>
            <a:p>
              <a:r>
                <a:rPr lang="en-US" sz="1500" dirty="0"/>
                <a:t>Improved quality of life </a:t>
              </a:r>
            </a:p>
            <a:p>
              <a:endParaRPr lang="en-US" sz="1500" dirty="0"/>
            </a:p>
            <a:p>
              <a:endParaRPr lang="en-US" sz="1500" dirty="0"/>
            </a:p>
            <a:p>
              <a:r>
                <a:rPr lang="en-US" sz="1500" dirty="0"/>
                <a:t>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92084" y="92380"/>
              <a:ext cx="3145536" cy="1032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2"/>
                  </a:solidFill>
                </a:rPr>
                <a:t>WHAT WE ARE AIMING FOR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9791700" y="1766318"/>
              <a:ext cx="146304" cy="589751"/>
            </a:xfrm>
            <a:prstGeom prst="downArrow">
              <a:avLst/>
            </a:prstGeom>
            <a:solidFill>
              <a:srgbClr val="C00000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671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Apanel2018_v0.1" id="{DCD3A4AF-799F-6446-B721-8988A2D83D28}" vid="{6F75CDE9-708C-CD43-95D8-3CD9B39BDA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</TotalTime>
  <Words>1439</Words>
  <Application>Microsoft Macintosh PowerPoint</Application>
  <PresentationFormat>Widescreen</PresentationFormat>
  <Paragraphs>239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ＭＳ Ｐゴシック</vt:lpstr>
      <vt:lpstr>Apple Braille</vt:lpstr>
      <vt:lpstr>Arial</vt:lpstr>
      <vt:lpstr>Calibri</vt:lpstr>
      <vt:lpstr>Calibri Light</vt:lpstr>
      <vt:lpstr>Futura Medium</vt:lpstr>
      <vt:lpstr>HandelGotDLig</vt:lpstr>
      <vt:lpstr>Optima</vt:lpstr>
      <vt:lpstr>Optima ExtraBlack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Program Logic?</vt:lpstr>
      <vt:lpstr>PowerPoint Presentation</vt:lpstr>
      <vt:lpstr>EXAMPLE OF AN OUTCOME PATHWAY MODEL</vt:lpstr>
      <vt:lpstr>PowerPoint Presentation</vt:lpstr>
      <vt:lpstr>What is Forward Casting?</vt:lpstr>
      <vt:lpstr>What is Backward Casting?</vt:lpstr>
      <vt:lpstr>PowerPoint Presentation</vt:lpstr>
      <vt:lpstr>PowerPoint Presentation</vt:lpstr>
      <vt:lpstr>What is a Theory of Change?</vt:lpstr>
      <vt:lpstr>Theory of Reasoned Action and Planned Behavior</vt:lpstr>
      <vt:lpstr>Theory of Diffusion of Innovation</vt:lpstr>
      <vt:lpstr>Community Capitals Framework</vt:lpstr>
      <vt:lpstr>Socioecological Model</vt:lpstr>
      <vt:lpstr>Agricultural Innovation Systems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32</cp:revision>
  <dcterms:created xsi:type="dcterms:W3CDTF">2018-10-24T17:21:57Z</dcterms:created>
  <dcterms:modified xsi:type="dcterms:W3CDTF">2018-11-20T19:16:23Z</dcterms:modified>
</cp:coreProperties>
</file>