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59" r:id="rId2"/>
    <p:sldId id="362" r:id="rId3"/>
    <p:sldId id="260" r:id="rId4"/>
    <p:sldId id="268" r:id="rId5"/>
    <p:sldId id="336" r:id="rId6"/>
    <p:sldId id="347" r:id="rId7"/>
    <p:sldId id="337" r:id="rId8"/>
    <p:sldId id="338" r:id="rId9"/>
    <p:sldId id="313" r:id="rId10"/>
    <p:sldId id="272" r:id="rId11"/>
    <p:sldId id="360" r:id="rId12"/>
    <p:sldId id="361" r:id="rId13"/>
    <p:sldId id="3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A5BC1A"/>
    <a:srgbClr val="F6BB00"/>
    <a:srgbClr val="D1D1D1"/>
    <a:srgbClr val="DDDDDD"/>
    <a:srgbClr val="C0C0C0"/>
    <a:srgbClr val="FFFF37"/>
    <a:srgbClr val="DEA900"/>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2684" autoAdjust="0"/>
    <p:restoredTop sz="99104" autoAdjust="0"/>
  </p:normalViewPr>
  <p:slideViewPr>
    <p:cSldViewPr>
      <p:cViewPr>
        <p:scale>
          <a:sx n="61" d="100"/>
          <a:sy n="61" d="100"/>
        </p:scale>
        <p:origin x="-394" y="86"/>
      </p:cViewPr>
      <p:guideLst>
        <p:guide orient="horz" pos="2160"/>
        <p:guide pos="2880"/>
      </p:guideLst>
    </p:cSldViewPr>
  </p:slideViewPr>
  <p:outlineViewPr>
    <p:cViewPr>
      <p:scale>
        <a:sx n="33" d="100"/>
        <a:sy n="33" d="100"/>
      </p:scale>
      <p:origin x="0" y="899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60520A-9324-4563-AF15-B4C3F2B48017}" type="datetimeFigureOut">
              <a:rPr lang="en-US" smtClean="0"/>
              <a:pPr/>
              <a:t>10/18/2014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9E3D27-437A-4330-A72B-B548C9D8B33B}" type="slidenum">
              <a:rPr lang="en-US" smtClean="0"/>
              <a:pPr/>
              <a:t>‹#›</a:t>
            </a:fld>
            <a:endParaRPr lang="en-US"/>
          </a:p>
        </p:txBody>
      </p:sp>
    </p:spTree>
    <p:extLst>
      <p:ext uri="{BB962C8B-B14F-4D97-AF65-F5344CB8AC3E}">
        <p14:creationId xmlns:p14="http://schemas.microsoft.com/office/powerpoint/2010/main" val="321832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349500"/>
            <a:ext cx="7770813" cy="2087612"/>
          </a:xfrm>
        </p:spPr>
        <p:txBody>
          <a:bodyPr>
            <a:normAutofit fontScale="90000"/>
          </a:bodyPr>
          <a:lstStyle/>
          <a:p>
            <a:r>
              <a:rPr lang="en-GB" dirty="0" smtClean="0"/>
              <a:t>Participatory </a:t>
            </a:r>
            <a:r>
              <a:rPr lang="en-GB" dirty="0"/>
              <a:t>Review and Reflection Processes (PRRPs</a:t>
            </a:r>
            <a:r>
              <a:rPr lang="en-GB" dirty="0" smtClean="0"/>
              <a:t>): </a:t>
            </a:r>
            <a:r>
              <a:rPr lang="en-GB" dirty="0"/>
              <a:t>The Foundation for </a:t>
            </a:r>
            <a:r>
              <a:rPr lang="en-GB" dirty="0" err="1"/>
              <a:t>ActionAid’s</a:t>
            </a:r>
            <a:r>
              <a:rPr lang="en-GB" dirty="0"/>
              <a:t> Organizational Learning </a:t>
            </a:r>
            <a:r>
              <a:rPr lang="en-GB" dirty="0" smtClean="0"/>
              <a:t>System</a:t>
            </a:r>
            <a:r>
              <a:rPr lang="en-GB" dirty="0"/>
              <a:t/>
            </a:r>
            <a:br>
              <a:rPr lang="en-GB" dirty="0"/>
            </a:br>
            <a:endParaRPr lang="en-GB" dirty="0"/>
          </a:p>
        </p:txBody>
      </p:sp>
      <p:sp>
        <p:nvSpPr>
          <p:cNvPr id="3" name="Subtitle 2"/>
          <p:cNvSpPr>
            <a:spLocks noGrp="1"/>
          </p:cNvSpPr>
          <p:nvPr>
            <p:ph type="subTitle" idx="1"/>
          </p:nvPr>
        </p:nvSpPr>
        <p:spPr>
          <a:xfrm>
            <a:off x="685800" y="4581127"/>
            <a:ext cx="7772400" cy="960835"/>
          </a:xfrm>
        </p:spPr>
        <p:txBody>
          <a:bodyPr>
            <a:normAutofit fontScale="92500" lnSpcReduction="20000"/>
          </a:bodyPr>
          <a:lstStyle/>
          <a:p>
            <a:r>
              <a:rPr lang="en-GB" dirty="0" smtClean="0"/>
              <a:t>By Bevis Kapaso</a:t>
            </a:r>
            <a:endParaRPr lang="en-GB" dirty="0"/>
          </a:p>
          <a:p>
            <a:r>
              <a:rPr lang="en-GB" dirty="0" err="1" smtClean="0"/>
              <a:t>Int</a:t>
            </a:r>
            <a:r>
              <a:rPr lang="en-GB" dirty="0" smtClean="0"/>
              <a:t> M&amp;E Advisor</a:t>
            </a:r>
            <a:endParaRPr lang="en-GB" dirty="0" smtClean="0"/>
          </a:p>
        </p:txBody>
      </p:sp>
    </p:spTree>
    <p:extLst>
      <p:ext uri="{BB962C8B-B14F-4D97-AF65-F5344CB8AC3E}">
        <p14:creationId xmlns:p14="http://schemas.microsoft.com/office/powerpoint/2010/main" val="3533931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ircles-05.jpg"/>
          <p:cNvPicPr>
            <a:picLocks noChangeAspect="1"/>
          </p:cNvPicPr>
          <p:nvPr/>
        </p:nvPicPr>
        <p:blipFill>
          <a:blip r:embed="rId2" cstate="print"/>
          <a:stretch>
            <a:fillRect/>
          </a:stretch>
        </p:blipFill>
        <p:spPr>
          <a:xfrm>
            <a:off x="0" y="0"/>
            <a:ext cx="9144000" cy="6858000"/>
          </a:xfrm>
          <a:prstGeom prst="rect">
            <a:avLst/>
          </a:prstGeom>
        </p:spPr>
      </p:pic>
      <p:sp>
        <p:nvSpPr>
          <p:cNvPr id="8" name="Title 1"/>
          <p:cNvSpPr txBox="1">
            <a:spLocks/>
          </p:cNvSpPr>
          <p:nvPr/>
        </p:nvSpPr>
        <p:spPr>
          <a:xfrm>
            <a:off x="533400" y="427038"/>
            <a:ext cx="8229600" cy="639762"/>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smtClean="0">
                <a:ln>
                  <a:noFill/>
                </a:ln>
                <a:solidFill>
                  <a:srgbClr val="0070C0"/>
                </a:solidFill>
                <a:effectLst/>
                <a:uLnTx/>
                <a:uFillTx/>
                <a:latin typeface="Candara" pitchFamily="34" charset="0"/>
                <a:ea typeface="+mj-ea"/>
                <a:cs typeface="+mj-cs"/>
              </a:rPr>
              <a:t>ACCOUNTABILTY MECHANISMS</a:t>
            </a:r>
            <a:r>
              <a:rPr kumimoji="0" lang="en-GB" sz="2400" b="1" i="0" u="none" strike="noStrike" kern="1200" cap="none" spc="0" normalizeH="0" noProof="0" dirty="0" smtClean="0">
                <a:ln>
                  <a:noFill/>
                </a:ln>
                <a:solidFill>
                  <a:srgbClr val="0070C0"/>
                </a:solidFill>
                <a:effectLst/>
                <a:uLnTx/>
                <a:uFillTx/>
                <a:latin typeface="Candara" pitchFamily="34" charset="0"/>
                <a:ea typeface="+mj-ea"/>
                <a:cs typeface="+mj-cs"/>
              </a:rPr>
              <a:t> IN THE LAND RIGHTS MOVEMENT</a:t>
            </a:r>
            <a:endParaRPr kumimoji="0" lang="en-GB" sz="2400" b="1" i="0" u="none" strike="noStrike" kern="1200" cap="none" spc="0" normalizeH="0" baseline="0" noProof="0" dirty="0">
              <a:ln>
                <a:noFill/>
              </a:ln>
              <a:solidFill>
                <a:srgbClr val="0070C0"/>
              </a:solidFill>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64500" cy="1162050"/>
          </a:xfrm>
        </p:spPr>
        <p:txBody>
          <a:bodyPr/>
          <a:lstStyle/>
          <a:p>
            <a:r>
              <a:rPr lang="en-GB" dirty="0" smtClean="0"/>
              <a:t>Successes</a:t>
            </a:r>
            <a:endParaRPr lang="en-GB" dirty="0"/>
          </a:p>
        </p:txBody>
      </p:sp>
      <p:sp>
        <p:nvSpPr>
          <p:cNvPr id="3" name="Content Placeholder 2"/>
          <p:cNvSpPr>
            <a:spLocks noGrp="1"/>
          </p:cNvSpPr>
          <p:nvPr>
            <p:ph idx="1"/>
          </p:nvPr>
        </p:nvSpPr>
        <p:spPr>
          <a:xfrm>
            <a:off x="381000" y="1676400"/>
            <a:ext cx="8458200" cy="4191000"/>
          </a:xfrm>
        </p:spPr>
        <p:txBody>
          <a:bodyPr>
            <a:noAutofit/>
          </a:bodyPr>
          <a:lstStyle/>
          <a:p>
            <a:r>
              <a:rPr lang="en-GB" sz="1900" dirty="0"/>
              <a:t>We have gained a lot of ground, we have pushed boundaries within the NGO sector</a:t>
            </a:r>
          </a:p>
          <a:p>
            <a:r>
              <a:rPr lang="en-GB" sz="1900" dirty="0"/>
              <a:t>As an NGO we have put participatory methods at the frontline of everything we do – </a:t>
            </a:r>
            <a:r>
              <a:rPr lang="en-GB" sz="1900" dirty="0"/>
              <a:t>we can’t let go off </a:t>
            </a:r>
            <a:r>
              <a:rPr lang="en-GB" sz="1900" dirty="0"/>
              <a:t>this but we need to make our PRRPs more structured</a:t>
            </a:r>
            <a:r>
              <a:rPr lang="en-GB" sz="1900" dirty="0"/>
              <a:t>, </a:t>
            </a:r>
            <a:r>
              <a:rPr lang="en-GB" sz="1900" dirty="0"/>
              <a:t>with sharper </a:t>
            </a:r>
            <a:r>
              <a:rPr lang="en-GB" sz="1900" dirty="0"/>
              <a:t>questions</a:t>
            </a:r>
            <a:r>
              <a:rPr lang="en-GB" sz="1900" dirty="0"/>
              <a:t>, and  </a:t>
            </a:r>
            <a:r>
              <a:rPr lang="en-GB" sz="1900" dirty="0"/>
              <a:t>specific </a:t>
            </a:r>
            <a:r>
              <a:rPr lang="en-GB" sz="1900" dirty="0"/>
              <a:t>tools; also capacity of staff to facilitate learning processes</a:t>
            </a:r>
          </a:p>
          <a:p>
            <a:r>
              <a:rPr lang="en-GB" sz="1900" dirty="0"/>
              <a:t>A key indicator of the success and value of this approach is its adoption by our partners and communities </a:t>
            </a:r>
          </a:p>
          <a:p>
            <a:r>
              <a:rPr lang="en-GB" sz="1900" dirty="0"/>
              <a:t>There is a strong political </a:t>
            </a:r>
            <a:r>
              <a:rPr lang="en-GB" sz="1900" dirty="0"/>
              <a:t>dynamic </a:t>
            </a:r>
            <a:r>
              <a:rPr lang="en-GB" sz="1900" dirty="0"/>
              <a:t>supporting PRRPs. They capture the institutional ethos of putting people at the centre of change and development.  </a:t>
            </a:r>
          </a:p>
          <a:p>
            <a:r>
              <a:rPr lang="en-GB" sz="1900" dirty="0"/>
              <a:t>We need to continue to build upon this positive energy whilst getting more sophisticated in the data that we manage.  </a:t>
            </a:r>
            <a:endParaRPr lang="en-GB" sz="1900" dirty="0"/>
          </a:p>
        </p:txBody>
      </p:sp>
    </p:spTree>
    <p:extLst>
      <p:ext uri="{BB962C8B-B14F-4D97-AF65-F5344CB8AC3E}">
        <p14:creationId xmlns:p14="http://schemas.microsoft.com/office/powerpoint/2010/main" val="33517283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1196752"/>
            <a:ext cx="8064500" cy="1162050"/>
          </a:xfrm>
        </p:spPr>
        <p:txBody>
          <a:bodyPr>
            <a:normAutofit fontScale="90000"/>
          </a:bodyPr>
          <a:lstStyle/>
          <a:p>
            <a:pPr lvl="0"/>
            <a:r>
              <a:rPr lang="en-US" dirty="0"/>
              <a:t>Challenges</a:t>
            </a:r>
            <a:r>
              <a:rPr lang="en-GB" dirty="0"/>
              <a:t/>
            </a:r>
            <a:br>
              <a:rPr lang="en-GB" dirty="0"/>
            </a:br>
            <a:endParaRPr lang="en-GB" dirty="0"/>
          </a:p>
        </p:txBody>
      </p:sp>
      <p:sp>
        <p:nvSpPr>
          <p:cNvPr id="3" name="Content Placeholder 2"/>
          <p:cNvSpPr>
            <a:spLocks noGrp="1"/>
          </p:cNvSpPr>
          <p:nvPr>
            <p:ph idx="1"/>
          </p:nvPr>
        </p:nvSpPr>
        <p:spPr>
          <a:xfrm>
            <a:off x="684213" y="1916832"/>
            <a:ext cx="8064500" cy="3546401"/>
          </a:xfrm>
        </p:spPr>
        <p:txBody>
          <a:bodyPr>
            <a:normAutofit fontScale="92500" lnSpcReduction="20000"/>
          </a:bodyPr>
          <a:lstStyle/>
          <a:p>
            <a:pPr>
              <a:spcBef>
                <a:spcPts val="600"/>
              </a:spcBef>
            </a:pPr>
            <a:r>
              <a:rPr lang="en-GB" sz="2000" b="1" dirty="0" smtClean="0"/>
              <a:t>Capacity</a:t>
            </a:r>
          </a:p>
          <a:p>
            <a:pPr lvl="1">
              <a:spcBef>
                <a:spcPts val="600"/>
              </a:spcBef>
            </a:pPr>
            <a:r>
              <a:rPr lang="en-GB" sz="2000" dirty="0" smtClean="0"/>
              <a:t>PRRPs have become a ritual within the organisation but the quality of data generated by is dependent upon the skills of the facilitator.  There has been limited investment in building these skills amongst staff. No facilitation guidebook exists.</a:t>
            </a:r>
          </a:p>
          <a:p>
            <a:pPr>
              <a:spcBef>
                <a:spcPts val="600"/>
              </a:spcBef>
            </a:pPr>
            <a:r>
              <a:rPr lang="en-GB" sz="2000" b="1" dirty="0" smtClean="0"/>
              <a:t>Organisational silos</a:t>
            </a:r>
          </a:p>
          <a:p>
            <a:pPr lvl="1">
              <a:spcBef>
                <a:spcPts val="600"/>
              </a:spcBef>
            </a:pPr>
            <a:r>
              <a:rPr lang="en-GB" sz="2000" dirty="0" smtClean="0"/>
              <a:t>At the national level there is good vertical integration from community to partner to national level but it has been much more challenging to integrate horizontally across countries and units limit PRRPs as coherent source of information to support decision making.  </a:t>
            </a:r>
          </a:p>
          <a:p>
            <a:pPr lvl="1">
              <a:spcBef>
                <a:spcPts val="600"/>
              </a:spcBef>
            </a:pPr>
            <a:r>
              <a:rPr lang="en-GB" sz="2000" b="1" dirty="0" smtClean="0"/>
              <a:t>IS – country dynamic </a:t>
            </a:r>
          </a:p>
          <a:p>
            <a:pPr lvl="2">
              <a:spcBef>
                <a:spcPts val="600"/>
              </a:spcBef>
            </a:pPr>
            <a:r>
              <a:rPr lang="en-GB" sz="2000" dirty="0" smtClean="0"/>
              <a:t>PRRP is routinely practiced and owned by countries, the IS </a:t>
            </a:r>
            <a:r>
              <a:rPr lang="en-GB" sz="2000" dirty="0" err="1" smtClean="0"/>
              <a:t>doesn</a:t>
            </a:r>
            <a:r>
              <a:rPr lang="fr-FR" sz="2000" dirty="0" smtClean="0"/>
              <a:t>’</a:t>
            </a:r>
            <a:r>
              <a:rPr lang="en-GB" sz="2000" dirty="0" smtClean="0"/>
              <a:t>t really follow PRRP model</a:t>
            </a:r>
            <a:endParaRPr lang="en-GB" sz="2000" dirty="0"/>
          </a:p>
        </p:txBody>
      </p:sp>
    </p:spTree>
    <p:extLst>
      <p:ext uri="{BB962C8B-B14F-4D97-AF65-F5344CB8AC3E}">
        <p14:creationId xmlns:p14="http://schemas.microsoft.com/office/powerpoint/2010/main" val="15096090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slid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642938" y="2214563"/>
            <a:ext cx="5715000" cy="2336800"/>
          </a:xfrm>
          <a:prstGeom prst="rect">
            <a:avLst/>
          </a:prstGeom>
          <a:noFill/>
        </p:spPr>
        <p:txBody>
          <a:bodyPr>
            <a:spAutoFit/>
          </a:bodyPr>
          <a:lstStyle/>
          <a:p>
            <a:pPr fontAlgn="auto">
              <a:lnSpc>
                <a:spcPts val="3500"/>
              </a:lnSpc>
              <a:spcBef>
                <a:spcPts val="0"/>
              </a:spcBef>
              <a:spcAft>
                <a:spcPts val="0"/>
              </a:spcAft>
              <a:defRPr/>
            </a:pPr>
            <a:r>
              <a:rPr lang="en-US" sz="3200" kern="1000" dirty="0">
                <a:solidFill>
                  <a:schemeClr val="bg1"/>
                </a:solidFill>
                <a:latin typeface="Arial" pitchFamily="34" charset="0"/>
                <a:cs typeface="Arial" pitchFamily="34" charset="0"/>
              </a:rPr>
              <a:t>ActionAid is an international anti-poverty agency working in over 40 countries, taking sides with poor people to end poverty and injustice together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Action Aid </a:t>
            </a:r>
            <a:endParaRPr lang="en-GB" dirty="0"/>
          </a:p>
        </p:txBody>
      </p:sp>
      <p:sp>
        <p:nvSpPr>
          <p:cNvPr id="3" name="Content Placeholder 2"/>
          <p:cNvSpPr>
            <a:spLocks noGrp="1"/>
          </p:cNvSpPr>
          <p:nvPr>
            <p:ph idx="1"/>
          </p:nvPr>
        </p:nvSpPr>
        <p:spPr>
          <a:xfrm>
            <a:off x="539552" y="1752600"/>
            <a:ext cx="8209161" cy="4430713"/>
          </a:xfrm>
        </p:spPr>
        <p:txBody>
          <a:bodyPr/>
          <a:lstStyle/>
          <a:p>
            <a:pPr lvl="1">
              <a:lnSpc>
                <a:spcPct val="80000"/>
              </a:lnSpc>
              <a:spcBef>
                <a:spcPts val="600"/>
              </a:spcBef>
              <a:spcAft>
                <a:spcPts val="600"/>
              </a:spcAft>
            </a:pPr>
            <a:r>
              <a:rPr lang="en-GB" sz="2400" dirty="0"/>
              <a:t>We are an </a:t>
            </a:r>
            <a:r>
              <a:rPr lang="en-GB" sz="2400" dirty="0"/>
              <a:t>international organisation, working with over 15 million people in 45 countries for a world free from poverty and injustice</a:t>
            </a:r>
            <a:r>
              <a:rPr lang="en-GB" sz="2400" dirty="0"/>
              <a:t>.</a:t>
            </a:r>
          </a:p>
          <a:p>
            <a:pPr lvl="1">
              <a:lnSpc>
                <a:spcPct val="80000"/>
              </a:lnSpc>
              <a:spcBef>
                <a:spcPts val="600"/>
              </a:spcBef>
              <a:spcAft>
                <a:spcPts val="600"/>
              </a:spcAft>
            </a:pPr>
            <a:r>
              <a:rPr lang="en-GB" sz="2400" dirty="0"/>
              <a:t>We </a:t>
            </a:r>
            <a:r>
              <a:rPr lang="en-GB" sz="2400" dirty="0"/>
              <a:t>advocate a Human Rights Based Approach (HRBA) approach to </a:t>
            </a:r>
            <a:r>
              <a:rPr lang="en-GB" sz="2400" dirty="0"/>
              <a:t>help people use their own power to fight poverty and injustice </a:t>
            </a:r>
            <a:r>
              <a:rPr lang="en-GB" sz="2400" dirty="0"/>
              <a:t>as we believe </a:t>
            </a:r>
            <a:r>
              <a:rPr lang="en-GB" sz="2400" dirty="0"/>
              <a:t>the people whose lives our work affects should decide how we’re </a:t>
            </a:r>
            <a:r>
              <a:rPr lang="en-GB" sz="2400" dirty="0"/>
              <a:t>run.</a:t>
            </a:r>
          </a:p>
          <a:p>
            <a:pPr lvl="1">
              <a:lnSpc>
                <a:spcPct val="80000"/>
              </a:lnSpc>
              <a:spcBef>
                <a:spcPts val="600"/>
              </a:spcBef>
            </a:pPr>
            <a:r>
              <a:rPr lang="en-GB" sz="2400" dirty="0"/>
              <a:t>In 2003 ActionAid International adopted </a:t>
            </a:r>
            <a:r>
              <a:rPr lang="en-GB" sz="2400" dirty="0"/>
              <a:t>a federal model of governance and organization. This is a union comprised of self governing affiliates and associates which are members united by a central or international (“federal”) structure and by shared values, vision and mission.</a:t>
            </a:r>
          </a:p>
          <a:p>
            <a:pPr>
              <a:lnSpc>
                <a:spcPct val="100000"/>
              </a:lnSpc>
            </a:pPr>
            <a:endParaRPr lang="en-GB" sz="2000" dirty="0"/>
          </a:p>
        </p:txBody>
      </p:sp>
    </p:spTree>
    <p:extLst>
      <p:ext uri="{BB962C8B-B14F-4D97-AF65-F5344CB8AC3E}">
        <p14:creationId xmlns:p14="http://schemas.microsoft.com/office/powerpoint/2010/main" val="41044500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04800" y="2743200"/>
            <a:ext cx="8763000" cy="830997"/>
          </a:xfrm>
          <a:prstGeom prst="rect">
            <a:avLst/>
          </a:prstGeom>
        </p:spPr>
        <p:txBody>
          <a:bodyPr wrap="square">
            <a:spAutoFit/>
          </a:bodyPr>
          <a:lstStyle/>
          <a:p>
            <a:pPr algn="ctr"/>
            <a:r>
              <a:rPr lang="en-GB" sz="2400" b="1" dirty="0" smtClean="0">
                <a:solidFill>
                  <a:srgbClr val="0070C0"/>
                </a:solidFill>
                <a:latin typeface="Candara" pitchFamily="34" charset="0"/>
                <a:ea typeface="Verdana" pitchFamily="34" charset="0"/>
                <a:cs typeface="Verdana" pitchFamily="34" charset="0"/>
              </a:rPr>
              <a:t>ACCOUNTABILITY, LEARNING &amp; PLANNING SYSTEM  OF </a:t>
            </a:r>
            <a:r>
              <a:rPr lang="en-GB" sz="2400" b="1" dirty="0" smtClean="0">
                <a:solidFill>
                  <a:srgbClr val="FF0000"/>
                </a:solidFill>
                <a:latin typeface="Candara" pitchFamily="34" charset="0"/>
                <a:ea typeface="Verdana" pitchFamily="34" charset="0"/>
                <a:cs typeface="Verdana" pitchFamily="34" charset="0"/>
              </a:rPr>
              <a:t>ACTIONAID INTERNATIONAL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429000" y="304800"/>
            <a:ext cx="2133600" cy="2133600"/>
          </a:xfrm>
          <a:prstGeom prst="ellipse">
            <a:avLst/>
          </a:prstGeom>
          <a:solidFill>
            <a:schemeClr val="bg1">
              <a:lumMod val="6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638800" y="1600200"/>
            <a:ext cx="1752600" cy="175260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Oval 8"/>
          <p:cNvSpPr/>
          <p:nvPr/>
        </p:nvSpPr>
        <p:spPr>
          <a:xfrm>
            <a:off x="5715000" y="3657600"/>
            <a:ext cx="1752600" cy="175260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00200" y="1752600"/>
            <a:ext cx="1752600" cy="175260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Oval 10"/>
          <p:cNvSpPr/>
          <p:nvPr/>
        </p:nvSpPr>
        <p:spPr>
          <a:xfrm>
            <a:off x="1752600" y="3657600"/>
            <a:ext cx="1752600" cy="175260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733800" y="4800600"/>
            <a:ext cx="1752600" cy="1752600"/>
          </a:xfrm>
          <a:prstGeom prst="ellipse">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5200" y="1200090"/>
            <a:ext cx="1938031" cy="400110"/>
          </a:xfrm>
          <a:prstGeom prst="rect">
            <a:avLst/>
          </a:prstGeom>
        </p:spPr>
        <p:txBody>
          <a:bodyPr wrap="none">
            <a:spAutoFit/>
          </a:bodyPr>
          <a:lstStyle/>
          <a:p>
            <a:r>
              <a:rPr lang="en-GB" sz="2000" b="1" dirty="0" smtClean="0">
                <a:solidFill>
                  <a:schemeClr val="bg1"/>
                </a:solidFill>
                <a:latin typeface="Candara" pitchFamily="34" charset="0"/>
              </a:rPr>
              <a:t>ACCOUNTABITY</a:t>
            </a:r>
            <a:endParaRPr lang="en-US" sz="2000" b="1" dirty="0">
              <a:solidFill>
                <a:schemeClr val="bg1"/>
              </a:solidFill>
              <a:latin typeface="Candara" pitchFamily="34" charset="0"/>
            </a:endParaRPr>
          </a:p>
        </p:txBody>
      </p:sp>
      <p:sp>
        <p:nvSpPr>
          <p:cNvPr id="14" name="Rectangle 13"/>
          <p:cNvSpPr/>
          <p:nvPr/>
        </p:nvSpPr>
        <p:spPr>
          <a:xfrm>
            <a:off x="1981200" y="2362200"/>
            <a:ext cx="1027845" cy="400110"/>
          </a:xfrm>
          <a:prstGeom prst="rect">
            <a:avLst/>
          </a:prstGeom>
        </p:spPr>
        <p:txBody>
          <a:bodyPr wrap="none">
            <a:spAutoFit/>
          </a:bodyPr>
          <a:lstStyle/>
          <a:p>
            <a:r>
              <a:rPr lang="en-GB" sz="2000" b="1" dirty="0" smtClean="0">
                <a:solidFill>
                  <a:schemeClr val="bg1"/>
                </a:solidFill>
                <a:latin typeface="Candara" pitchFamily="34" charset="0"/>
              </a:rPr>
              <a:t>POWER</a:t>
            </a:r>
            <a:endParaRPr lang="en-US" sz="2000" b="1" dirty="0">
              <a:solidFill>
                <a:schemeClr val="bg1"/>
              </a:solidFill>
              <a:latin typeface="Candara" pitchFamily="34" charset="0"/>
            </a:endParaRPr>
          </a:p>
        </p:txBody>
      </p:sp>
      <p:sp>
        <p:nvSpPr>
          <p:cNvPr id="15" name="Rectangle 14"/>
          <p:cNvSpPr/>
          <p:nvPr/>
        </p:nvSpPr>
        <p:spPr>
          <a:xfrm>
            <a:off x="5647871" y="2286000"/>
            <a:ext cx="1802288" cy="369332"/>
          </a:xfrm>
          <a:prstGeom prst="rect">
            <a:avLst/>
          </a:prstGeom>
        </p:spPr>
        <p:txBody>
          <a:bodyPr wrap="none">
            <a:spAutoFit/>
          </a:bodyPr>
          <a:lstStyle/>
          <a:p>
            <a:r>
              <a:rPr lang="en-GB" b="1" dirty="0" smtClean="0">
                <a:solidFill>
                  <a:schemeClr val="bg1"/>
                </a:solidFill>
                <a:latin typeface="Candara" pitchFamily="34" charset="0"/>
              </a:rPr>
              <a:t>TRANSPARENCY</a:t>
            </a:r>
            <a:endParaRPr lang="en-US" sz="2000" b="1" dirty="0">
              <a:solidFill>
                <a:schemeClr val="bg1"/>
              </a:solidFill>
              <a:latin typeface="Candara" pitchFamily="34" charset="0"/>
            </a:endParaRPr>
          </a:p>
        </p:txBody>
      </p:sp>
      <p:sp>
        <p:nvSpPr>
          <p:cNvPr id="16" name="Rectangle 15"/>
          <p:cNvSpPr/>
          <p:nvPr/>
        </p:nvSpPr>
        <p:spPr>
          <a:xfrm>
            <a:off x="1981200" y="4355068"/>
            <a:ext cx="1178528" cy="369332"/>
          </a:xfrm>
          <a:prstGeom prst="rect">
            <a:avLst/>
          </a:prstGeom>
        </p:spPr>
        <p:txBody>
          <a:bodyPr wrap="none">
            <a:spAutoFit/>
          </a:bodyPr>
          <a:lstStyle/>
          <a:p>
            <a:r>
              <a:rPr lang="en-GB" b="1" dirty="0" smtClean="0">
                <a:solidFill>
                  <a:schemeClr val="bg1"/>
                </a:solidFill>
                <a:latin typeface="Candara" pitchFamily="34" charset="0"/>
              </a:rPr>
              <a:t>EVIDENCE</a:t>
            </a:r>
            <a:endParaRPr lang="en-US" sz="2000" b="1" dirty="0">
              <a:solidFill>
                <a:schemeClr val="bg1"/>
              </a:solidFill>
              <a:latin typeface="Candara" pitchFamily="34" charset="0"/>
            </a:endParaRPr>
          </a:p>
        </p:txBody>
      </p:sp>
      <p:sp>
        <p:nvSpPr>
          <p:cNvPr id="17" name="Rectangle 16"/>
          <p:cNvSpPr/>
          <p:nvPr/>
        </p:nvSpPr>
        <p:spPr>
          <a:xfrm>
            <a:off x="6030015" y="4199692"/>
            <a:ext cx="1208985" cy="677108"/>
          </a:xfrm>
          <a:prstGeom prst="rect">
            <a:avLst/>
          </a:prstGeom>
        </p:spPr>
        <p:txBody>
          <a:bodyPr wrap="none">
            <a:spAutoFit/>
          </a:bodyPr>
          <a:lstStyle/>
          <a:p>
            <a:r>
              <a:rPr lang="en-GB" b="1" dirty="0" smtClean="0">
                <a:solidFill>
                  <a:schemeClr val="bg1"/>
                </a:solidFill>
                <a:latin typeface="Candara" pitchFamily="34" charset="0"/>
              </a:rPr>
              <a:t>WOMEN’S</a:t>
            </a:r>
          </a:p>
          <a:p>
            <a:pPr algn="ctr"/>
            <a:r>
              <a:rPr lang="en-GB" sz="2000" b="1" dirty="0" smtClean="0">
                <a:solidFill>
                  <a:schemeClr val="bg1"/>
                </a:solidFill>
                <a:latin typeface="Candara" pitchFamily="34" charset="0"/>
              </a:rPr>
              <a:t>RIGHT</a:t>
            </a:r>
            <a:endParaRPr lang="en-US" sz="2000" b="1" dirty="0">
              <a:solidFill>
                <a:schemeClr val="bg1"/>
              </a:solidFill>
              <a:latin typeface="Candara" pitchFamily="34" charset="0"/>
            </a:endParaRPr>
          </a:p>
        </p:txBody>
      </p:sp>
      <p:sp>
        <p:nvSpPr>
          <p:cNvPr id="18" name="Rectangle 17"/>
          <p:cNvSpPr/>
          <p:nvPr/>
        </p:nvSpPr>
        <p:spPr>
          <a:xfrm>
            <a:off x="4038600" y="5498068"/>
            <a:ext cx="1218603" cy="369332"/>
          </a:xfrm>
          <a:prstGeom prst="rect">
            <a:avLst/>
          </a:prstGeom>
        </p:spPr>
        <p:txBody>
          <a:bodyPr wrap="none">
            <a:spAutoFit/>
          </a:bodyPr>
          <a:lstStyle/>
          <a:p>
            <a:r>
              <a:rPr lang="en-GB" b="1" dirty="0" smtClean="0">
                <a:solidFill>
                  <a:schemeClr val="bg1"/>
                </a:solidFill>
                <a:latin typeface="Candara" pitchFamily="34" charset="0"/>
              </a:rPr>
              <a:t>LEARNING</a:t>
            </a:r>
            <a:endParaRPr lang="en-US" sz="2000" b="1" dirty="0">
              <a:solidFill>
                <a:schemeClr val="bg1"/>
              </a:solidFill>
              <a:latin typeface="Candara" pitchFamily="34" charset="0"/>
            </a:endParaRPr>
          </a:p>
        </p:txBody>
      </p:sp>
      <p:sp>
        <p:nvSpPr>
          <p:cNvPr id="4" name="Oval 3"/>
          <p:cNvSpPr/>
          <p:nvPr/>
        </p:nvSpPr>
        <p:spPr>
          <a:xfrm>
            <a:off x="3048000" y="2057400"/>
            <a:ext cx="2971800" cy="2971800"/>
          </a:xfrm>
          <a:prstGeom prst="ellipse">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276600" y="3200400"/>
            <a:ext cx="2501006" cy="646331"/>
          </a:xfrm>
          <a:prstGeom prst="rect">
            <a:avLst/>
          </a:prstGeom>
        </p:spPr>
        <p:txBody>
          <a:bodyPr wrap="none">
            <a:spAutoFit/>
          </a:bodyPr>
          <a:lstStyle/>
          <a:p>
            <a:r>
              <a:rPr lang="en-GB" sz="3600" b="1" dirty="0" smtClean="0">
                <a:solidFill>
                  <a:schemeClr val="bg1"/>
                </a:solidFill>
                <a:latin typeface="Candara" pitchFamily="34" charset="0"/>
              </a:rPr>
              <a:t>PRINCIPLES</a:t>
            </a:r>
            <a:endParaRPr lang="en-US" sz="3600" dirty="0">
              <a:solidFill>
                <a:schemeClr val="bg1"/>
              </a:solidFill>
              <a:latin typeface="Candara" pitchFamily="34" charset="0"/>
            </a:endParaRPr>
          </a:p>
        </p:txBody>
      </p:sp>
      <p:grpSp>
        <p:nvGrpSpPr>
          <p:cNvPr id="21" name="Group 20"/>
          <p:cNvGrpSpPr/>
          <p:nvPr/>
        </p:nvGrpSpPr>
        <p:grpSpPr>
          <a:xfrm>
            <a:off x="3427400" y="304800"/>
            <a:ext cx="2135200" cy="2133600"/>
            <a:chOff x="5561000" y="228600"/>
            <a:chExt cx="2135200" cy="2133600"/>
          </a:xfrm>
          <a:solidFill>
            <a:srgbClr val="0070C0"/>
          </a:solidFill>
        </p:grpSpPr>
        <p:sp>
          <p:nvSpPr>
            <p:cNvPr id="19" name="Oval 18"/>
            <p:cNvSpPr/>
            <p:nvPr/>
          </p:nvSpPr>
          <p:spPr>
            <a:xfrm>
              <a:off x="5562600" y="228600"/>
              <a:ext cx="2133600" cy="21336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561000" y="1066800"/>
              <a:ext cx="2135200" cy="400110"/>
            </a:xfrm>
            <a:prstGeom prst="rect">
              <a:avLst/>
            </a:prstGeom>
            <a:grpFill/>
            <a:ln>
              <a:solidFill>
                <a:srgbClr val="0070C0"/>
              </a:solidFill>
            </a:ln>
          </p:spPr>
          <p:txBody>
            <a:bodyPr wrap="none">
              <a:spAutoFit/>
            </a:bodyPr>
            <a:lstStyle/>
            <a:p>
              <a:r>
                <a:rPr lang="en-GB" sz="2000" b="1" dirty="0" smtClean="0">
                  <a:solidFill>
                    <a:schemeClr val="bg1"/>
                  </a:solidFill>
                  <a:latin typeface="Candara" pitchFamily="34" charset="0"/>
                </a:rPr>
                <a:t>ACCOUNTABILITY</a:t>
              </a:r>
              <a:endParaRPr lang="en-US" sz="2000" b="1" dirty="0">
                <a:solidFill>
                  <a:schemeClr val="bg1"/>
                </a:solidFill>
                <a:latin typeface="Candara"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571500" y="3284429"/>
            <a:ext cx="7391400" cy="533400"/>
            <a:chOff x="533400" y="6172200"/>
            <a:chExt cx="5105400" cy="533400"/>
          </a:xfrm>
        </p:grpSpPr>
        <p:sp>
          <p:nvSpPr>
            <p:cNvPr id="5" name="Rectangle 4"/>
            <p:cNvSpPr/>
            <p:nvPr/>
          </p:nvSpPr>
          <p:spPr>
            <a:xfrm>
              <a:off x="533400" y="6172200"/>
              <a:ext cx="5105400" cy="457200"/>
            </a:xfrm>
            <a:prstGeom prst="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609600" y="6172200"/>
              <a:ext cx="2438400" cy="5334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600" b="1" i="0" u="none" strike="noStrike" kern="1200" cap="none" spc="0" normalizeH="0" baseline="0" noProof="0" dirty="0">
                <a:ln>
                  <a:noFill/>
                </a:ln>
                <a:effectLst/>
                <a:uLnTx/>
                <a:uFillTx/>
                <a:latin typeface="+mn-lt"/>
                <a:ea typeface="+mn-ea"/>
                <a:cs typeface="+mn-cs"/>
              </a:endParaRPr>
            </a:p>
          </p:txBody>
        </p:sp>
      </p:grpSp>
      <p:sp>
        <p:nvSpPr>
          <p:cNvPr id="2" name="Title 1"/>
          <p:cNvSpPr>
            <a:spLocks noGrp="1"/>
          </p:cNvSpPr>
          <p:nvPr>
            <p:ph type="title"/>
          </p:nvPr>
        </p:nvSpPr>
        <p:spPr>
          <a:xfrm>
            <a:off x="609600" y="1143000"/>
            <a:ext cx="8229600" cy="639762"/>
          </a:xfrm>
        </p:spPr>
        <p:txBody>
          <a:bodyPr>
            <a:normAutofit/>
          </a:bodyPr>
          <a:lstStyle/>
          <a:p>
            <a:pPr algn="l"/>
            <a:r>
              <a:rPr lang="en-GB" sz="3200" b="1" dirty="0" smtClean="0">
                <a:solidFill>
                  <a:srgbClr val="0070C0"/>
                </a:solidFill>
                <a:latin typeface="Candara" pitchFamily="34" charset="0"/>
              </a:rPr>
              <a:t>PRINCIPLE OF ACCOUNTABILTY AT WORK</a:t>
            </a:r>
            <a:endParaRPr lang="en-GB" sz="3200" b="1" dirty="0">
              <a:solidFill>
                <a:srgbClr val="0070C0"/>
              </a:solidFill>
              <a:latin typeface="Candara" pitchFamily="34" charset="0"/>
            </a:endParaRPr>
          </a:p>
        </p:txBody>
      </p:sp>
      <p:sp>
        <p:nvSpPr>
          <p:cNvPr id="8" name="Rectangle 7"/>
          <p:cNvSpPr/>
          <p:nvPr/>
        </p:nvSpPr>
        <p:spPr>
          <a:xfrm>
            <a:off x="616563" y="2548125"/>
            <a:ext cx="7543800" cy="1200329"/>
          </a:xfrm>
          <a:prstGeom prst="rect">
            <a:avLst/>
          </a:prstGeom>
        </p:spPr>
        <p:txBody>
          <a:bodyPr wrap="square">
            <a:spAutoFit/>
          </a:bodyPr>
          <a:lstStyle/>
          <a:p>
            <a:r>
              <a:rPr lang="en-GB" sz="2400" dirty="0" smtClean="0">
                <a:latin typeface="Candara" pitchFamily="34" charset="0"/>
              </a:rPr>
              <a:t>A key ALPS process for monitoring, learning and accountability is </a:t>
            </a:r>
          </a:p>
          <a:p>
            <a:r>
              <a:rPr lang="en-GB" sz="2400" b="1" dirty="0" smtClean="0">
                <a:latin typeface="Candara" pitchFamily="34" charset="0"/>
              </a:rPr>
              <a:t>Participatory Review and Reflection Process (PRRP)</a:t>
            </a:r>
            <a:endParaRPr lang="en-GB" sz="2400" dirty="0"/>
          </a:p>
        </p:txBody>
      </p:sp>
      <p:cxnSp>
        <p:nvCxnSpPr>
          <p:cNvPr id="9" name="Straight Connector 8"/>
          <p:cNvCxnSpPr/>
          <p:nvPr/>
        </p:nvCxnSpPr>
        <p:spPr>
          <a:xfrm>
            <a:off x="838200" y="3124200"/>
            <a:ext cx="7239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7" descr="image014"/>
          <p:cNvPicPr>
            <a:picLocks noChangeAspect="1" noChangeArrowheads="1"/>
          </p:cNvPicPr>
          <p:nvPr/>
        </p:nvPicPr>
        <p:blipFill>
          <a:blip r:embed="rId2" cstate="print"/>
          <a:srcRect/>
          <a:stretch>
            <a:fillRect/>
          </a:stretch>
        </p:blipFill>
        <p:spPr bwMode="auto">
          <a:xfrm>
            <a:off x="990600" y="4495800"/>
            <a:ext cx="2895600" cy="2253342"/>
          </a:xfrm>
          <a:prstGeom prst="rect">
            <a:avLst/>
          </a:prstGeom>
          <a:ln>
            <a:noFill/>
          </a:ln>
          <a:effectLst>
            <a:softEdge rad="112500"/>
          </a:effectLst>
        </p:spPr>
      </p:pic>
      <p:pic>
        <p:nvPicPr>
          <p:cNvPr id="1026" name="Picture 2" descr="DSCN1081"/>
          <p:cNvPicPr>
            <a:picLocks noChangeAspect="1" noChangeArrowheads="1"/>
          </p:cNvPicPr>
          <p:nvPr/>
        </p:nvPicPr>
        <p:blipFill>
          <a:blip r:embed="rId3" cstate="print"/>
          <a:srcRect/>
          <a:stretch>
            <a:fillRect/>
          </a:stretch>
        </p:blipFill>
        <p:spPr bwMode="auto">
          <a:xfrm>
            <a:off x="4267200" y="4495800"/>
            <a:ext cx="3114675" cy="22614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jpg"/>
          <p:cNvPicPr>
            <a:picLocks noChangeAspect="1"/>
          </p:cNvPicPr>
          <p:nvPr/>
        </p:nvPicPr>
        <p:blipFill>
          <a:blip r:embed="rId2" cstate="print"/>
          <a:stretch>
            <a:fillRect/>
          </a:stretch>
        </p:blipFill>
        <p:spPr>
          <a:xfrm>
            <a:off x="0" y="0"/>
            <a:ext cx="9144000" cy="6858000"/>
          </a:xfrm>
          <a:prstGeom prst="rect">
            <a:avLst/>
          </a:prstGeom>
        </p:spPr>
      </p:pic>
      <p:sp>
        <p:nvSpPr>
          <p:cNvPr id="7" name="Title 1"/>
          <p:cNvSpPr txBox="1">
            <a:spLocks/>
          </p:cNvSpPr>
          <p:nvPr/>
        </p:nvSpPr>
        <p:spPr>
          <a:xfrm>
            <a:off x="533400" y="198438"/>
            <a:ext cx="82296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70C0"/>
                </a:solidFill>
                <a:effectLst/>
                <a:uLnTx/>
                <a:uFillTx/>
                <a:latin typeface="Candara" pitchFamily="34" charset="0"/>
                <a:ea typeface="+mj-ea"/>
                <a:cs typeface="+mj-cs"/>
              </a:rPr>
              <a:t>CORE ELEMENTS OF ALPS</a:t>
            </a:r>
            <a:endParaRPr kumimoji="0" lang="en-GB" sz="3200" b="1" i="0" u="none" strike="noStrike" kern="1200" cap="none" spc="0" normalizeH="0" baseline="0" noProof="0" dirty="0">
              <a:ln>
                <a:noFill/>
              </a:ln>
              <a:solidFill>
                <a:srgbClr val="0070C0"/>
              </a:solidFill>
              <a:effectLst/>
              <a:uLnTx/>
              <a:uFillTx/>
              <a:latin typeface="Candara" pitchFamily="34" charset="0"/>
              <a:ea typeface="+mj-ea"/>
              <a:cs typeface="+mj-cs"/>
            </a:endParaRPr>
          </a:p>
        </p:txBody>
      </p:sp>
      <p:sp>
        <p:nvSpPr>
          <p:cNvPr id="10" name="Rectangle 9"/>
          <p:cNvSpPr/>
          <p:nvPr/>
        </p:nvSpPr>
        <p:spPr>
          <a:xfrm>
            <a:off x="3505200" y="4876800"/>
            <a:ext cx="2743200"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PRINCIPLES</a:t>
            </a:r>
            <a:endParaRPr lang="en-GB" sz="2800" b="1" dirty="0"/>
          </a:p>
        </p:txBody>
      </p:sp>
      <p:sp>
        <p:nvSpPr>
          <p:cNvPr id="11" name="Rectangle 10"/>
          <p:cNvSpPr/>
          <p:nvPr/>
        </p:nvSpPr>
        <p:spPr>
          <a:xfrm>
            <a:off x="3581400" y="3124200"/>
            <a:ext cx="2362200" cy="533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PROCESSES</a:t>
            </a:r>
            <a:endParaRPr lang="en-GB" sz="2800" b="1" dirty="0"/>
          </a:p>
        </p:txBody>
      </p:sp>
      <p:sp>
        <p:nvSpPr>
          <p:cNvPr id="12" name="Rectangle 11"/>
          <p:cNvSpPr/>
          <p:nvPr/>
        </p:nvSpPr>
        <p:spPr>
          <a:xfrm>
            <a:off x="3352800" y="4038600"/>
            <a:ext cx="2667000" cy="5334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APPROACH</a:t>
            </a:r>
            <a:endParaRPr lang="en-GB" sz="2800" b="1" dirty="0"/>
          </a:p>
        </p:txBody>
      </p:sp>
      <p:sp>
        <p:nvSpPr>
          <p:cNvPr id="14" name="Rectangle 13"/>
          <p:cNvSpPr/>
          <p:nvPr/>
        </p:nvSpPr>
        <p:spPr>
          <a:xfrm>
            <a:off x="2743200" y="1828800"/>
            <a:ext cx="4038600" cy="609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ATTITUDE &amp; BEHAVIOUR</a:t>
            </a:r>
            <a:endParaRPr lang="en-GB"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grpId="0" nodeType="clickEffect">
                                  <p:stCondLst>
                                    <p:cond delay="0"/>
                                  </p:stCondLst>
                                  <p:childTnLst>
                                    <p:animEffect transition="out" filter="barn(in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6" fill="hold" grpId="0" nodeType="clickEffect">
                                  <p:stCondLst>
                                    <p:cond delay="0"/>
                                  </p:stCondLst>
                                  <p:childTnLst>
                                    <p:animEffect transition="out" filter="barn(in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6" fill="hold" grpId="0" nodeType="clickEffect">
                                  <p:stCondLst>
                                    <p:cond delay="0"/>
                                  </p:stCondLst>
                                  <p:childTnLst>
                                    <p:animEffect transition="out" filter="barn(in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xit" presetSubtype="26" fill="hold" grpId="0" nodeType="clickEffect">
                                  <p:stCondLst>
                                    <p:cond delay="0"/>
                                  </p:stCondLst>
                                  <p:childTnLst>
                                    <p:animEffect transition="out" filter="barn(inHorizontal)">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DSCN3268.JPG"/>
          <p:cNvPicPr>
            <a:picLocks noChangeAspect="1"/>
          </p:cNvPicPr>
          <p:nvPr/>
        </p:nvPicPr>
        <p:blipFill>
          <a:blip r:embed="rId2" cstate="print"/>
          <a:stretch>
            <a:fillRect/>
          </a:stretch>
        </p:blipFill>
        <p:spPr>
          <a:xfrm>
            <a:off x="2743200" y="4572000"/>
            <a:ext cx="2971800" cy="2228850"/>
          </a:xfrm>
          <a:prstGeom prst="rect">
            <a:avLst/>
          </a:prstGeom>
          <a:ln>
            <a:noFill/>
          </a:ln>
          <a:effectLst>
            <a:softEdge rad="112500"/>
          </a:effectLst>
        </p:spPr>
      </p:pic>
      <p:grpSp>
        <p:nvGrpSpPr>
          <p:cNvPr id="3" name="Group 11"/>
          <p:cNvGrpSpPr/>
          <p:nvPr/>
        </p:nvGrpSpPr>
        <p:grpSpPr>
          <a:xfrm>
            <a:off x="838200" y="3352800"/>
            <a:ext cx="2971800" cy="457200"/>
            <a:chOff x="533400" y="6172200"/>
            <a:chExt cx="5105400" cy="533400"/>
          </a:xfrm>
        </p:grpSpPr>
        <p:sp>
          <p:nvSpPr>
            <p:cNvPr id="5" name="Rectangle 4"/>
            <p:cNvSpPr/>
            <p:nvPr/>
          </p:nvSpPr>
          <p:spPr>
            <a:xfrm>
              <a:off x="533400" y="6172200"/>
              <a:ext cx="5105400" cy="457200"/>
            </a:xfrm>
            <a:prstGeom prst="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609600" y="6172200"/>
              <a:ext cx="2438400" cy="533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600" b="1" i="0" u="none" strike="noStrike" kern="1200" cap="none" spc="0" normalizeH="0" baseline="0" noProof="0" dirty="0">
                <a:ln>
                  <a:noFill/>
                </a:ln>
                <a:effectLst/>
                <a:uLnTx/>
                <a:uFillTx/>
                <a:latin typeface="+mn-lt"/>
                <a:ea typeface="+mn-ea"/>
                <a:cs typeface="+mn-cs"/>
              </a:endParaRPr>
            </a:p>
          </p:txBody>
        </p:sp>
      </p:grpSp>
      <p:sp>
        <p:nvSpPr>
          <p:cNvPr id="7" name="Rectangle 6"/>
          <p:cNvSpPr/>
          <p:nvPr/>
        </p:nvSpPr>
        <p:spPr>
          <a:xfrm>
            <a:off x="762000" y="3295471"/>
            <a:ext cx="6553200" cy="1200329"/>
          </a:xfrm>
          <a:prstGeom prst="rect">
            <a:avLst/>
          </a:prstGeom>
        </p:spPr>
        <p:txBody>
          <a:bodyPr wrap="square">
            <a:spAutoFit/>
          </a:bodyPr>
          <a:lstStyle/>
          <a:p>
            <a:r>
              <a:rPr lang="en-GB" sz="2400" b="1" dirty="0" smtClean="0">
                <a:latin typeface="Candara" pitchFamily="34" charset="0"/>
              </a:rPr>
              <a:t>Participatory planning  </a:t>
            </a:r>
            <a:r>
              <a:rPr lang="en-GB" sz="2400" dirty="0" smtClean="0">
                <a:latin typeface="Candara" pitchFamily="34" charset="0"/>
              </a:rPr>
              <a:t>is another ALPS process that engages</a:t>
            </a:r>
            <a:r>
              <a:rPr lang="en-GB" sz="2400" b="1" dirty="0" smtClean="0">
                <a:latin typeface="Candara" pitchFamily="34" charset="0"/>
              </a:rPr>
              <a:t> </a:t>
            </a:r>
            <a:r>
              <a:rPr lang="en-GB" sz="2400" dirty="0" smtClean="0">
                <a:latin typeface="Candara" pitchFamily="34" charset="0"/>
              </a:rPr>
              <a:t>and</a:t>
            </a:r>
            <a:r>
              <a:rPr lang="en-GB" sz="2400" b="1" dirty="0" smtClean="0">
                <a:latin typeface="Candara" pitchFamily="34" charset="0"/>
              </a:rPr>
              <a:t> </a:t>
            </a:r>
            <a:r>
              <a:rPr lang="en-GB" sz="2400" dirty="0" smtClean="0">
                <a:latin typeface="Candara" pitchFamily="34" charset="0"/>
              </a:rPr>
              <a:t>ensures stakeholders play an active role in planning and strategy development</a:t>
            </a:r>
          </a:p>
        </p:txBody>
      </p:sp>
      <p:sp>
        <p:nvSpPr>
          <p:cNvPr id="11" name="Title 1"/>
          <p:cNvSpPr txBox="1">
            <a:spLocks/>
          </p:cNvSpPr>
          <p:nvPr/>
        </p:nvSpPr>
        <p:spPr>
          <a:xfrm>
            <a:off x="762000" y="2560638"/>
            <a:ext cx="8229600" cy="6397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smtClean="0">
                <a:ln>
                  <a:noFill/>
                </a:ln>
                <a:solidFill>
                  <a:srgbClr val="0070C0"/>
                </a:solidFill>
                <a:effectLst/>
                <a:uLnTx/>
                <a:uFillTx/>
                <a:latin typeface="Candara" pitchFamily="34" charset="0"/>
                <a:ea typeface="+mj-ea"/>
                <a:cs typeface="+mj-cs"/>
              </a:rPr>
              <a:t>PRINCIPLE OF ACCOUNTABILTY AT WORK</a:t>
            </a:r>
            <a:endParaRPr kumimoji="0" lang="en-GB" sz="3200" b="1" i="0" u="none" strike="noStrike" kern="1200" cap="none" spc="0" normalizeH="0" baseline="0" noProof="0" dirty="0">
              <a:ln>
                <a:noFill/>
              </a:ln>
              <a:solidFill>
                <a:srgbClr val="0070C0"/>
              </a:solidFill>
              <a:effectLst/>
              <a:uLnTx/>
              <a:uFillTx/>
              <a:latin typeface="Candara" pitchFamily="34" charset="0"/>
              <a:ea typeface="+mj-ea"/>
              <a:cs typeface="+mj-cs"/>
            </a:endParaRPr>
          </a:p>
        </p:txBody>
      </p:sp>
      <p:cxnSp>
        <p:nvCxnSpPr>
          <p:cNvPr id="12" name="Straight Connector 11"/>
          <p:cNvCxnSpPr/>
          <p:nvPr/>
        </p:nvCxnSpPr>
        <p:spPr>
          <a:xfrm>
            <a:off x="838200" y="3124200"/>
            <a:ext cx="7239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6" descr="image004"/>
          <p:cNvPicPr>
            <a:picLocks noChangeAspect="1" noChangeArrowheads="1"/>
          </p:cNvPicPr>
          <p:nvPr/>
        </p:nvPicPr>
        <p:blipFill>
          <a:blip r:embed="rId2" cstate="print"/>
          <a:srcRect/>
          <a:stretch>
            <a:fillRect/>
          </a:stretch>
        </p:blipFill>
        <p:spPr bwMode="auto">
          <a:xfrm>
            <a:off x="2971800" y="4191000"/>
            <a:ext cx="2819400" cy="2608262"/>
          </a:xfrm>
          <a:prstGeom prst="rect">
            <a:avLst/>
          </a:prstGeom>
          <a:ln>
            <a:noFill/>
          </a:ln>
          <a:effectLst>
            <a:softEdge rad="112500"/>
          </a:effectLst>
        </p:spPr>
      </p:pic>
      <p:grpSp>
        <p:nvGrpSpPr>
          <p:cNvPr id="3" name="Group 11"/>
          <p:cNvGrpSpPr/>
          <p:nvPr/>
        </p:nvGrpSpPr>
        <p:grpSpPr>
          <a:xfrm>
            <a:off x="838200" y="3657600"/>
            <a:ext cx="6781800" cy="457200"/>
            <a:chOff x="533400" y="6172200"/>
            <a:chExt cx="5105400" cy="533400"/>
          </a:xfrm>
        </p:grpSpPr>
        <p:sp>
          <p:nvSpPr>
            <p:cNvPr id="5" name="Rectangle 4"/>
            <p:cNvSpPr/>
            <p:nvPr/>
          </p:nvSpPr>
          <p:spPr>
            <a:xfrm>
              <a:off x="533400" y="6172200"/>
              <a:ext cx="5105400" cy="457200"/>
            </a:xfrm>
            <a:prstGeom prst="rect">
              <a:avLst/>
            </a:prstGeom>
            <a:solidFill>
              <a:srgbClr val="92D05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2"/>
            <p:cNvSpPr txBox="1">
              <a:spLocks/>
            </p:cNvSpPr>
            <p:nvPr/>
          </p:nvSpPr>
          <p:spPr>
            <a:xfrm>
              <a:off x="609600" y="6172200"/>
              <a:ext cx="2438400" cy="533400"/>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3600" b="1" i="0" u="none" strike="noStrike" kern="1200" cap="none" spc="0" normalizeH="0" baseline="0" noProof="0" dirty="0">
                <a:ln>
                  <a:noFill/>
                </a:ln>
                <a:effectLst/>
                <a:uLnTx/>
                <a:uFillTx/>
                <a:latin typeface="+mn-lt"/>
                <a:ea typeface="+mn-ea"/>
                <a:cs typeface="+mn-cs"/>
              </a:endParaRPr>
            </a:p>
          </p:txBody>
        </p:sp>
      </p:grpSp>
      <p:sp>
        <p:nvSpPr>
          <p:cNvPr id="8" name="Rectangle 7"/>
          <p:cNvSpPr/>
          <p:nvPr/>
        </p:nvSpPr>
        <p:spPr>
          <a:xfrm>
            <a:off x="838200" y="3200401"/>
            <a:ext cx="7315200" cy="830997"/>
          </a:xfrm>
          <a:prstGeom prst="rect">
            <a:avLst/>
          </a:prstGeom>
        </p:spPr>
        <p:txBody>
          <a:bodyPr wrap="square">
            <a:spAutoFit/>
          </a:bodyPr>
          <a:lstStyle/>
          <a:p>
            <a:r>
              <a:rPr lang="en-GB" sz="2400" dirty="0" smtClean="0">
                <a:latin typeface="Candara" pitchFamily="34" charset="0"/>
              </a:rPr>
              <a:t>PRRP and planning are </a:t>
            </a:r>
          </a:p>
          <a:p>
            <a:r>
              <a:rPr lang="en-GB" sz="2400" b="1" dirty="0" smtClean="0">
                <a:latin typeface="Candara" pitchFamily="34" charset="0"/>
              </a:rPr>
              <a:t>embedded in </a:t>
            </a:r>
            <a:r>
              <a:rPr lang="en-GB" sz="2400" b="1" dirty="0" err="1" smtClean="0">
                <a:latin typeface="Candara" pitchFamily="34" charset="0"/>
              </a:rPr>
              <a:t>ActionAid’s</a:t>
            </a:r>
            <a:r>
              <a:rPr lang="en-GB" sz="2400" b="1" dirty="0" smtClean="0">
                <a:latin typeface="Candara" pitchFamily="34" charset="0"/>
              </a:rPr>
              <a:t> organisational processes </a:t>
            </a:r>
          </a:p>
        </p:txBody>
      </p:sp>
      <p:sp>
        <p:nvSpPr>
          <p:cNvPr id="10" name="Title 1"/>
          <p:cNvSpPr txBox="1">
            <a:spLocks/>
          </p:cNvSpPr>
          <p:nvPr/>
        </p:nvSpPr>
        <p:spPr>
          <a:xfrm>
            <a:off x="762000" y="2560638"/>
            <a:ext cx="8229600" cy="63976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smtClean="0">
                <a:ln>
                  <a:noFill/>
                </a:ln>
                <a:solidFill>
                  <a:srgbClr val="0070C0"/>
                </a:solidFill>
                <a:effectLst/>
                <a:uLnTx/>
                <a:uFillTx/>
                <a:latin typeface="Candara" pitchFamily="34" charset="0"/>
                <a:ea typeface="+mj-ea"/>
                <a:cs typeface="+mj-cs"/>
              </a:rPr>
              <a:t>PRINCIPLE OF ACCOUNTABILTY AT WORK</a:t>
            </a:r>
            <a:endParaRPr kumimoji="0" lang="en-GB" sz="3200" b="1" i="0" u="none" strike="noStrike" kern="1200" cap="none" spc="0" normalizeH="0" baseline="0" noProof="0" dirty="0">
              <a:ln>
                <a:noFill/>
              </a:ln>
              <a:solidFill>
                <a:srgbClr val="0070C0"/>
              </a:solidFill>
              <a:effectLst/>
              <a:uLnTx/>
              <a:uFillTx/>
              <a:latin typeface="Candara" pitchFamily="34" charset="0"/>
              <a:ea typeface="+mj-ea"/>
              <a:cs typeface="+mj-cs"/>
            </a:endParaRPr>
          </a:p>
        </p:txBody>
      </p:sp>
      <p:cxnSp>
        <p:nvCxnSpPr>
          <p:cNvPr id="11" name="Straight Connector 10"/>
          <p:cNvCxnSpPr/>
          <p:nvPr/>
        </p:nvCxnSpPr>
        <p:spPr>
          <a:xfrm>
            <a:off x="838200" y="3124200"/>
            <a:ext cx="72390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ircles-10.jpg"/>
          <p:cNvPicPr>
            <a:picLocks noChangeAspect="1"/>
          </p:cNvPicPr>
          <p:nvPr/>
        </p:nvPicPr>
        <p:blipFill>
          <a:blip r:embed="rId2" cstate="print"/>
          <a:stretch>
            <a:fillRect/>
          </a:stretch>
        </p:blipFill>
        <p:spPr>
          <a:xfrm>
            <a:off x="0" y="0"/>
            <a:ext cx="9144000" cy="6858000"/>
          </a:xfrm>
          <a:prstGeom prst="rect">
            <a:avLst/>
          </a:prstGeom>
        </p:spPr>
      </p:pic>
      <p:sp>
        <p:nvSpPr>
          <p:cNvPr id="13" name="Title 1"/>
          <p:cNvSpPr txBox="1">
            <a:spLocks/>
          </p:cNvSpPr>
          <p:nvPr/>
        </p:nvSpPr>
        <p:spPr>
          <a:xfrm>
            <a:off x="533400" y="198438"/>
            <a:ext cx="8229600" cy="6397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smtClean="0">
                <a:ln>
                  <a:noFill/>
                </a:ln>
                <a:solidFill>
                  <a:srgbClr val="0070C0"/>
                </a:solidFill>
                <a:effectLst/>
                <a:uLnTx/>
                <a:uFillTx/>
                <a:latin typeface="Candara" pitchFamily="34" charset="0"/>
                <a:ea typeface="+mj-ea"/>
                <a:cs typeface="+mj-cs"/>
              </a:rPr>
              <a:t>ALPS ORGANISATIONAL PROCESSES</a:t>
            </a:r>
            <a:endParaRPr kumimoji="0" lang="en-GB" sz="3200" b="1" i="0" u="none" strike="noStrike" kern="1200" cap="none" spc="0" normalizeH="0" baseline="0" noProof="0" dirty="0">
              <a:ln>
                <a:noFill/>
              </a:ln>
              <a:solidFill>
                <a:srgbClr val="0070C0"/>
              </a:solidFill>
              <a:effectLst/>
              <a:uLnTx/>
              <a:uFillTx/>
              <a:latin typeface="Candara"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1487</TotalTime>
  <Words>496</Words>
  <Application>Microsoft Office PowerPoint</Application>
  <PresentationFormat>On-screen Show (4:3)</PresentationFormat>
  <Paragraphs>46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Participatory Review and Reflection Processes (PRRPs): The Foundation for ActionAid’s Organizational Learning System </vt:lpstr>
      <vt:lpstr>About Action Aid </vt:lpstr>
      <vt:lpstr>PowerPoint Presentation</vt:lpstr>
      <vt:lpstr>PowerPoint Presentation</vt:lpstr>
      <vt:lpstr>PRINCIPLE OF ACCOUNTABILTY AT WORK</vt:lpstr>
      <vt:lpstr>PowerPoint Presentation</vt:lpstr>
      <vt:lpstr>PowerPoint Presentation</vt:lpstr>
      <vt:lpstr>PowerPoint Presentation</vt:lpstr>
      <vt:lpstr>PowerPoint Presentation</vt:lpstr>
      <vt:lpstr>PowerPoint Presentation</vt:lpstr>
      <vt:lpstr>Successes</vt:lpstr>
      <vt:lpstr>Challenges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 How Can NGOs/INGOs Support Authentic Monitoring, Evaluation and Learning in Civil Society Coalitions? Mandating Monitoring, Evaluation and Learning Processes Versus Accompanying Organic Reflection Processes  Panel Session 332 to be held in 200 E on Thursday, Oct 25, 2:40 PM to 4:10 PM</dc:title>
  <dc:creator>Tripti Rai</dc:creator>
  <cp:lastModifiedBy>Bevis Kapaso</cp:lastModifiedBy>
  <cp:revision>308</cp:revision>
  <dcterms:created xsi:type="dcterms:W3CDTF">2006-08-16T00:00:00Z</dcterms:created>
  <dcterms:modified xsi:type="dcterms:W3CDTF">2014-10-18T15:41:13Z</dcterms:modified>
</cp:coreProperties>
</file>