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6" r:id="rId17"/>
    <p:sldId id="272" r:id="rId18"/>
    <p:sldId id="275" r:id="rId19"/>
  </p:sldIdLst>
  <p:sldSz cx="9144000" cy="6858000" type="screen4x3"/>
  <p:notesSz cx="6900863" cy="9291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prime\asashare\Sociologists%20&amp;%20Jr%20Staff\EAGER%20Project%20Files\Data\2013%20Prospective%20NSF%20Proposal\Figures%20for%202013%20AEA%20presentation_Shin_Rober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prime\asashare\Sociologists%20&amp;%20Jr%20Staff\EAGER%20Project%20Files\Data\2013%20Prospective%20NSF%20Proposal\Figures%20for%202013%20AEA%20presentation_Shin_Rober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Sheet3!$B$8</c:f>
              <c:strCache>
                <c:ptCount val="1"/>
                <c:pt idx="0">
                  <c:v>White Male</c:v>
                </c:pt>
              </c:strCache>
            </c:strRef>
          </c:tx>
          <c:cat>
            <c:strRef>
              <c:f>Sheet3!$C$7:$F$7</c:f>
              <c:strCache>
                <c:ptCount val="4"/>
                <c:pt idx="0">
                  <c:v>Minority Fellowship Program Male</c:v>
                </c:pt>
                <c:pt idx="1">
                  <c:v>All-minority Control Group Male</c:v>
                </c:pt>
                <c:pt idx="2">
                  <c:v>Minority Fellowship Program Female</c:v>
                </c:pt>
                <c:pt idx="3">
                  <c:v>All-minority Control Group Female</c:v>
                </c:pt>
              </c:strCache>
            </c:strRef>
          </c:cat>
          <c:val>
            <c:numRef>
              <c:f>Sheet3!$C$8:$F$8</c:f>
              <c:numCache>
                <c:formatCode>General</c:formatCode>
                <c:ptCount val="4"/>
                <c:pt idx="0">
                  <c:v>41.9</c:v>
                </c:pt>
                <c:pt idx="1">
                  <c:v>53.9</c:v>
                </c:pt>
                <c:pt idx="2">
                  <c:v>35.300000000000004</c:v>
                </c:pt>
                <c:pt idx="3">
                  <c:v>45.3</c:v>
                </c:pt>
              </c:numCache>
            </c:numRef>
          </c:val>
        </c:ser>
        <c:ser>
          <c:idx val="1"/>
          <c:order val="1"/>
          <c:tx>
            <c:strRef>
              <c:f>Sheet3!$B$9</c:f>
              <c:strCache>
                <c:ptCount val="1"/>
                <c:pt idx="0">
                  <c:v>White Female</c:v>
                </c:pt>
              </c:strCache>
            </c:strRef>
          </c:tx>
          <c:cat>
            <c:strRef>
              <c:f>Sheet3!$C$7:$F$7</c:f>
              <c:strCache>
                <c:ptCount val="4"/>
                <c:pt idx="0">
                  <c:v>Minority Fellowship Program Male</c:v>
                </c:pt>
                <c:pt idx="1">
                  <c:v>All-minority Control Group Male</c:v>
                </c:pt>
                <c:pt idx="2">
                  <c:v>Minority Fellowship Program Female</c:v>
                </c:pt>
                <c:pt idx="3">
                  <c:v>All-minority Control Group Female</c:v>
                </c:pt>
              </c:strCache>
            </c:strRef>
          </c:cat>
          <c:val>
            <c:numRef>
              <c:f>Sheet3!$C$9:$F$9</c:f>
              <c:numCache>
                <c:formatCode>General</c:formatCode>
                <c:ptCount val="4"/>
                <c:pt idx="0">
                  <c:v>22.6</c:v>
                </c:pt>
                <c:pt idx="1">
                  <c:v>14.6</c:v>
                </c:pt>
                <c:pt idx="2">
                  <c:v>37.300000000000004</c:v>
                </c:pt>
                <c:pt idx="3">
                  <c:v>23.3</c:v>
                </c:pt>
              </c:numCache>
            </c:numRef>
          </c:val>
        </c:ser>
        <c:ser>
          <c:idx val="2"/>
          <c:order val="2"/>
          <c:tx>
            <c:strRef>
              <c:f>Sheet3!$B$10</c:f>
              <c:strCache>
                <c:ptCount val="1"/>
                <c:pt idx="0">
                  <c:v>Minority Male</c:v>
                </c:pt>
              </c:strCache>
            </c:strRef>
          </c:tx>
          <c:cat>
            <c:strRef>
              <c:f>Sheet3!$C$7:$F$7</c:f>
              <c:strCache>
                <c:ptCount val="4"/>
                <c:pt idx="0">
                  <c:v>Minority Fellowship Program Male</c:v>
                </c:pt>
                <c:pt idx="1">
                  <c:v>All-minority Control Group Male</c:v>
                </c:pt>
                <c:pt idx="2">
                  <c:v>Minority Fellowship Program Female</c:v>
                </c:pt>
                <c:pt idx="3">
                  <c:v>All-minority Control Group Female</c:v>
                </c:pt>
              </c:strCache>
            </c:strRef>
          </c:cat>
          <c:val>
            <c:numRef>
              <c:f>Sheet3!$C$10:$F$10</c:f>
              <c:numCache>
                <c:formatCode>General</c:formatCode>
                <c:ptCount val="4"/>
                <c:pt idx="0">
                  <c:v>16.100000000000001</c:v>
                </c:pt>
                <c:pt idx="1">
                  <c:v>15.7</c:v>
                </c:pt>
                <c:pt idx="2">
                  <c:v>3.9</c:v>
                </c:pt>
                <c:pt idx="3">
                  <c:v>14</c:v>
                </c:pt>
              </c:numCache>
            </c:numRef>
          </c:val>
        </c:ser>
        <c:ser>
          <c:idx val="3"/>
          <c:order val="3"/>
          <c:tx>
            <c:strRef>
              <c:f>Sheet3!$B$11</c:f>
              <c:strCache>
                <c:ptCount val="1"/>
                <c:pt idx="0">
                  <c:v>Minority Female</c:v>
                </c:pt>
              </c:strCache>
            </c:strRef>
          </c:tx>
          <c:cat>
            <c:strRef>
              <c:f>Sheet3!$C$7:$F$7</c:f>
              <c:strCache>
                <c:ptCount val="4"/>
                <c:pt idx="0">
                  <c:v>Minority Fellowship Program Male</c:v>
                </c:pt>
                <c:pt idx="1">
                  <c:v>All-minority Control Group Male</c:v>
                </c:pt>
                <c:pt idx="2">
                  <c:v>Minority Fellowship Program Female</c:v>
                </c:pt>
                <c:pt idx="3">
                  <c:v>All-minority Control Group Female</c:v>
                </c:pt>
              </c:strCache>
            </c:strRef>
          </c:cat>
          <c:val>
            <c:numRef>
              <c:f>Sheet3!$C$11:$F$11</c:f>
              <c:numCache>
                <c:formatCode>General</c:formatCode>
                <c:ptCount val="4"/>
                <c:pt idx="0">
                  <c:v>9.7000000000000011</c:v>
                </c:pt>
                <c:pt idx="1">
                  <c:v>2.2000000000000002</c:v>
                </c:pt>
                <c:pt idx="2">
                  <c:v>15.7</c:v>
                </c:pt>
                <c:pt idx="3">
                  <c:v>7</c:v>
                </c:pt>
              </c:numCache>
            </c:numRef>
          </c:val>
        </c:ser>
        <c:ser>
          <c:idx val="4"/>
          <c:order val="4"/>
          <c:tx>
            <c:strRef>
              <c:f>Sheet3!$B$12</c:f>
              <c:strCache>
                <c:ptCount val="1"/>
                <c:pt idx="0">
                  <c:v>Race and Gender Missing</c:v>
                </c:pt>
              </c:strCache>
            </c:strRef>
          </c:tx>
          <c:cat>
            <c:strRef>
              <c:f>Sheet3!$C$7:$F$7</c:f>
              <c:strCache>
                <c:ptCount val="4"/>
                <c:pt idx="0">
                  <c:v>Minority Fellowship Program Male</c:v>
                </c:pt>
                <c:pt idx="1">
                  <c:v>All-minority Control Group Male</c:v>
                </c:pt>
                <c:pt idx="2">
                  <c:v>Minority Fellowship Program Female</c:v>
                </c:pt>
                <c:pt idx="3">
                  <c:v>All-minority Control Group Female</c:v>
                </c:pt>
              </c:strCache>
            </c:strRef>
          </c:cat>
          <c:val>
            <c:numRef>
              <c:f>Sheet3!$C$12:$F$12</c:f>
              <c:numCache>
                <c:formatCode>General</c:formatCode>
                <c:ptCount val="4"/>
                <c:pt idx="0">
                  <c:v>9.7000000000000011</c:v>
                </c:pt>
                <c:pt idx="1">
                  <c:v>13.5</c:v>
                </c:pt>
                <c:pt idx="2">
                  <c:v>7.8</c:v>
                </c:pt>
                <c:pt idx="3">
                  <c:v>10.5</c:v>
                </c:pt>
              </c:numCache>
            </c:numRef>
          </c:val>
        </c:ser>
        <c:axId val="76241152"/>
        <c:axId val="76259328"/>
      </c:barChart>
      <c:catAx>
        <c:axId val="76241152"/>
        <c:scaling>
          <c:orientation val="minMax"/>
        </c:scaling>
        <c:axPos val="b"/>
        <c:tickLblPos val="nextTo"/>
        <c:crossAx val="76259328"/>
        <c:crosses val="autoZero"/>
        <c:auto val="1"/>
        <c:lblAlgn val="ctr"/>
        <c:lblOffset val="100"/>
      </c:catAx>
      <c:valAx>
        <c:axId val="76259328"/>
        <c:scaling>
          <c:orientation val="minMax"/>
        </c:scaling>
        <c:axPos val="l"/>
        <c:majorGridlines/>
        <c:numFmt formatCode="General" sourceLinked="1"/>
        <c:tickLblPos val="nextTo"/>
        <c:crossAx val="76241152"/>
        <c:crosses val="autoZero"/>
        <c:crossBetween val="between"/>
      </c:valAx>
    </c:plotArea>
    <c:legend>
      <c:legendPos val="r"/>
      <c:layout/>
    </c:legend>
    <c:plotVisOnly val="1"/>
  </c:chart>
  <c:spPr>
    <a:ln>
      <a:solidFill>
        <a:schemeClr val="tx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Sheet4!$D$8</c:f>
              <c:strCache>
                <c:ptCount val="1"/>
                <c:pt idx="0">
                  <c:v>Mean Number of Total Peer-Reviewed Publications After Graduation</c:v>
                </c:pt>
              </c:strCache>
            </c:strRef>
          </c:tx>
          <c:cat>
            <c:strRef>
              <c:f>Sheet4!$E$7:$H$7</c:f>
              <c:strCache>
                <c:ptCount val="4"/>
                <c:pt idx="0">
                  <c:v>Minority Fellowship Program Male</c:v>
                </c:pt>
                <c:pt idx="1">
                  <c:v>All-minority Control Group Male</c:v>
                </c:pt>
                <c:pt idx="2">
                  <c:v>Minority Fellowship Program Female</c:v>
                </c:pt>
                <c:pt idx="3">
                  <c:v>All-minority Control Group Female</c:v>
                </c:pt>
              </c:strCache>
            </c:strRef>
          </c:cat>
          <c:val>
            <c:numRef>
              <c:f>Sheet4!$E$8:$H$8</c:f>
              <c:numCache>
                <c:formatCode>General</c:formatCode>
                <c:ptCount val="4"/>
                <c:pt idx="0">
                  <c:v>5.6</c:v>
                </c:pt>
                <c:pt idx="1">
                  <c:v>5.3</c:v>
                </c:pt>
                <c:pt idx="2">
                  <c:v>2.4</c:v>
                </c:pt>
                <c:pt idx="3">
                  <c:v>3.8</c:v>
                </c:pt>
              </c:numCache>
            </c:numRef>
          </c:val>
        </c:ser>
        <c:ser>
          <c:idx val="1"/>
          <c:order val="1"/>
          <c:tx>
            <c:strRef>
              <c:f>Sheet4!$D$9</c:f>
              <c:strCache>
                <c:ptCount val="1"/>
                <c:pt idx="0">
                  <c:v>Total Peer-Reviewed Publications Before Graduation</c:v>
                </c:pt>
              </c:strCache>
            </c:strRef>
          </c:tx>
          <c:cat>
            <c:strRef>
              <c:f>Sheet4!$E$7:$H$7</c:f>
              <c:strCache>
                <c:ptCount val="4"/>
                <c:pt idx="0">
                  <c:v>Minority Fellowship Program Male</c:v>
                </c:pt>
                <c:pt idx="1">
                  <c:v>All-minority Control Group Male</c:v>
                </c:pt>
                <c:pt idx="2">
                  <c:v>Minority Fellowship Program Female</c:v>
                </c:pt>
                <c:pt idx="3">
                  <c:v>All-minority Control Group Female</c:v>
                </c:pt>
              </c:strCache>
            </c:strRef>
          </c:cat>
          <c:val>
            <c:numRef>
              <c:f>Sheet4!$E$9:$H$9</c:f>
              <c:numCache>
                <c:formatCode>General</c:formatCode>
                <c:ptCount val="4"/>
                <c:pt idx="0">
                  <c:v>1.4</c:v>
                </c:pt>
                <c:pt idx="1">
                  <c:v>1.2</c:v>
                </c:pt>
                <c:pt idx="2">
                  <c:v>1.1000000000000001</c:v>
                </c:pt>
                <c:pt idx="3">
                  <c:v>1</c:v>
                </c:pt>
              </c:numCache>
            </c:numRef>
          </c:val>
        </c:ser>
        <c:axId val="76280576"/>
        <c:axId val="76282112"/>
      </c:barChart>
      <c:catAx>
        <c:axId val="76280576"/>
        <c:scaling>
          <c:orientation val="minMax"/>
        </c:scaling>
        <c:axPos val="b"/>
        <c:tickLblPos val="nextTo"/>
        <c:crossAx val="76282112"/>
        <c:crosses val="autoZero"/>
        <c:auto val="1"/>
        <c:lblAlgn val="ctr"/>
        <c:lblOffset val="100"/>
      </c:catAx>
      <c:valAx>
        <c:axId val="76282112"/>
        <c:scaling>
          <c:orientation val="minMax"/>
        </c:scaling>
        <c:axPos val="l"/>
        <c:majorGridlines/>
        <c:numFmt formatCode="General" sourceLinked="1"/>
        <c:tickLblPos val="nextTo"/>
        <c:crossAx val="76280576"/>
        <c:crosses val="autoZero"/>
        <c:crossBetween val="between"/>
      </c:valAx>
    </c:plotArea>
    <c:legend>
      <c:legendPos val="r"/>
      <c:layout/>
    </c:legend>
    <c:plotVisOnly val="1"/>
  </c:chart>
  <c:spPr>
    <a:ln>
      <a:solidFill>
        <a:prstClr val="black"/>
      </a:solidFill>
    </a:ln>
  </c:sp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507989-61CC-4C1D-A30B-498885EB11FA}" type="datetimeFigureOut">
              <a:rPr lang="en-US" smtClean="0"/>
              <a:pPr/>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DE4D4-57C2-4BF4-829C-52374A2F1D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507989-61CC-4C1D-A30B-498885EB11FA}" type="datetimeFigureOut">
              <a:rPr lang="en-US" smtClean="0"/>
              <a:pPr/>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DE4D4-57C2-4BF4-829C-52374A2F1D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507989-61CC-4C1D-A30B-498885EB11FA}" type="datetimeFigureOut">
              <a:rPr lang="en-US" smtClean="0"/>
              <a:pPr/>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DE4D4-57C2-4BF4-829C-52374A2F1D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507989-61CC-4C1D-A30B-498885EB11FA}" type="datetimeFigureOut">
              <a:rPr lang="en-US" smtClean="0"/>
              <a:pPr/>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DE4D4-57C2-4BF4-829C-52374A2F1D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507989-61CC-4C1D-A30B-498885EB11FA}" type="datetimeFigureOut">
              <a:rPr lang="en-US" smtClean="0"/>
              <a:pPr/>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DE4D4-57C2-4BF4-829C-52374A2F1D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507989-61CC-4C1D-A30B-498885EB11FA}" type="datetimeFigureOut">
              <a:rPr lang="en-US" smtClean="0"/>
              <a:pPr/>
              <a:t>10/17/2013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DE4D4-57C2-4BF4-829C-52374A2F1D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507989-61CC-4C1D-A30B-498885EB11FA}" type="datetimeFigureOut">
              <a:rPr lang="en-US" smtClean="0"/>
              <a:pPr/>
              <a:t>10/17/2013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3DE4D4-57C2-4BF4-829C-52374A2F1D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507989-61CC-4C1D-A30B-498885EB11FA}" type="datetimeFigureOut">
              <a:rPr lang="en-US" smtClean="0"/>
              <a:pPr/>
              <a:t>10/17/2013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3DE4D4-57C2-4BF4-829C-52374A2F1D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507989-61CC-4C1D-A30B-498885EB11FA}" type="datetimeFigureOut">
              <a:rPr lang="en-US" smtClean="0"/>
              <a:pPr/>
              <a:t>10/17/2013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3DE4D4-57C2-4BF4-829C-52374A2F1D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507989-61CC-4C1D-A30B-498885EB11FA}" type="datetimeFigureOut">
              <a:rPr lang="en-US" smtClean="0"/>
              <a:pPr/>
              <a:t>10/17/2013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DE4D4-57C2-4BF4-829C-52374A2F1D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507989-61CC-4C1D-A30B-498885EB11FA}" type="datetimeFigureOut">
              <a:rPr lang="en-US" smtClean="0"/>
              <a:pPr/>
              <a:t>10/17/2013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DE4D4-57C2-4BF4-829C-52374A2F1D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07989-61CC-4C1D-A30B-498885EB11FA}" type="datetimeFigureOut">
              <a:rPr lang="en-US" smtClean="0"/>
              <a:pPr/>
              <a:t>10/17/2013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3DE4D4-57C2-4BF4-829C-52374A2F1D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5" name="Rectangle 1"/>
          <p:cNvSpPr>
            <a:spLocks noChangeArrowheads="1"/>
          </p:cNvSpPr>
          <p:nvPr/>
        </p:nvSpPr>
        <p:spPr bwMode="auto">
          <a:xfrm>
            <a:off x="1447800" y="228600"/>
            <a:ext cx="6816289"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small" normalizeH="0" dirty="0" smtClean="0">
                <a:ln>
                  <a:noFill/>
                </a:ln>
                <a:solidFill>
                  <a:schemeClr val="accent1">
                    <a:lumMod val="50000"/>
                  </a:schemeClr>
                </a:solidFill>
                <a:effectLst/>
                <a:latin typeface="Microsoft Tai Le" pitchFamily="34" charset="0"/>
                <a:ea typeface="Calibri" pitchFamily="34" charset="0"/>
                <a:cs typeface="Microsoft Tai Le" pitchFamily="34" charset="0"/>
              </a:rPr>
              <a:t>What Constitutes Success?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small" normalizeH="0" dirty="0" smtClean="0">
                <a:ln>
                  <a:noFill/>
                </a:ln>
                <a:solidFill>
                  <a:schemeClr val="accent1">
                    <a:lumMod val="50000"/>
                  </a:schemeClr>
                </a:solidFill>
                <a:effectLst/>
                <a:latin typeface="Microsoft Tai Le" pitchFamily="34" charset="0"/>
                <a:ea typeface="Calibri" pitchFamily="34" charset="0"/>
                <a:cs typeface="Microsoft Tai Le" pitchFamily="34" charset="0"/>
              </a:rPr>
              <a:t>A Comparison of Minority Career Trajectories</a:t>
            </a:r>
            <a:endParaRPr kumimoji="0" lang="en-US" sz="2400" b="0" i="0" u="none" strike="noStrike" cap="small" normalizeH="0" dirty="0" smtClean="0">
              <a:ln>
                <a:noFill/>
              </a:ln>
              <a:solidFill>
                <a:schemeClr val="accent1">
                  <a:lumMod val="50000"/>
                </a:schemeClr>
              </a:solidFill>
              <a:effectLst/>
              <a:latin typeface="Microsoft Tai Le" pitchFamily="34" charset="0"/>
              <a:cs typeface="Microsoft Tai Le" pitchFamily="34" charset="0"/>
            </a:endParaRPr>
          </a:p>
        </p:txBody>
      </p:sp>
      <p:sp>
        <p:nvSpPr>
          <p:cNvPr id="16386" name="Rectangle 2"/>
          <p:cNvSpPr>
            <a:spLocks noChangeArrowheads="1"/>
          </p:cNvSpPr>
          <p:nvPr/>
        </p:nvSpPr>
        <p:spPr bwMode="auto">
          <a:xfrm>
            <a:off x="1600200" y="3868579"/>
            <a:ext cx="62484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Jean H. Shin, PhD and Roberta Spalter-Roth, PhD</a:t>
            </a:r>
            <a:endParaRPr kumimoji="0" lang="en-US" sz="1600" b="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American Sociological Association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endParaRPr>
          </a:p>
        </p:txBody>
      </p:sp>
      <p:sp>
        <p:nvSpPr>
          <p:cNvPr id="16387" name="Rectangle 3"/>
          <p:cNvSpPr>
            <a:spLocks noChangeArrowheads="1"/>
          </p:cNvSpPr>
          <p:nvPr/>
        </p:nvSpPr>
        <p:spPr bwMode="auto">
          <a:xfrm>
            <a:off x="1447800" y="4876800"/>
            <a:ext cx="6498895" cy="89255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Presented at the 2013 American Evaluation Association Annual Conference</a:t>
            </a:r>
            <a:endParaRPr kumimoji="0" lang="en-US" sz="1400" b="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endParaRPr>
          </a:p>
          <a:p>
            <a:pPr marL="0" marR="0" lvl="0" indent="0" algn="ctr" defTabSz="914400" rtl="0" eaLnBrk="0" fontAlgn="base" latinLnBrk="0" hangingPunct="0">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Washington, DC</a:t>
            </a:r>
            <a:endParaRPr kumimoji="0" lang="en-US" sz="1400" b="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endParaRPr>
          </a:p>
          <a:p>
            <a:pPr marL="0" marR="0" lvl="0" indent="0" algn="ctr" defTabSz="914400" rtl="0" eaLnBrk="0" fontAlgn="base" latinLnBrk="0" hangingPunct="0">
              <a:lnSpc>
                <a:spcPct val="100000"/>
              </a:lnSpc>
              <a:spcBef>
                <a:spcPts val="60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Friday, October 18, 2013</a:t>
            </a:r>
            <a:endParaRPr kumimoji="0" lang="en-US" sz="1400" b="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endParaRPr>
          </a:p>
        </p:txBody>
      </p:sp>
      <p:pic>
        <p:nvPicPr>
          <p:cNvPr id="9" name="Picture 27"/>
          <p:cNvPicPr>
            <a:picLocks noChangeAspect="1" noChangeArrowheads="1"/>
          </p:cNvPicPr>
          <p:nvPr/>
        </p:nvPicPr>
        <p:blipFill>
          <a:blip r:embed="rId3" cstate="print"/>
          <a:srcRect/>
          <a:stretch>
            <a:fillRect/>
          </a:stretch>
        </p:blipFill>
        <p:spPr bwMode="auto">
          <a:xfrm>
            <a:off x="7315200" y="5984875"/>
            <a:ext cx="1828800" cy="873125"/>
          </a:xfrm>
          <a:prstGeom prst="rect">
            <a:avLst/>
          </a:prstGeom>
          <a:noFill/>
          <a:ln w="9525">
            <a:noFill/>
            <a:miter lim="800000"/>
            <a:headEnd/>
            <a:tailEnd/>
          </a:ln>
        </p:spPr>
      </p:pic>
      <p:pic>
        <p:nvPicPr>
          <p:cNvPr id="12" name="Picture 11" descr="AEA Image2.jpg"/>
          <p:cNvPicPr>
            <a:picLocks noChangeAspect="1"/>
          </p:cNvPicPr>
          <p:nvPr/>
        </p:nvPicPr>
        <p:blipFill>
          <a:blip r:embed="rId4" cstate="print"/>
          <a:stretch>
            <a:fillRect/>
          </a:stretch>
        </p:blipFill>
        <p:spPr>
          <a:xfrm>
            <a:off x="2743200" y="1219200"/>
            <a:ext cx="4117374" cy="2743200"/>
          </a:xfrm>
          <a:prstGeom prst="rect">
            <a:avLst/>
          </a:prstGeom>
          <a:ln w="12700">
            <a:solidFill>
              <a:schemeClr val="tx1"/>
            </a:solidFill>
          </a:ln>
        </p:spPr>
      </p:pic>
      <p:sp>
        <p:nvSpPr>
          <p:cNvPr id="13" name="TextBox 8"/>
          <p:cNvSpPr txBox="1">
            <a:spLocks noChangeArrowheads="1"/>
          </p:cNvSpPr>
          <p:nvPr/>
        </p:nvSpPr>
        <p:spPr bwMode="auto">
          <a:xfrm>
            <a:off x="685800" y="6596063"/>
            <a:ext cx="609600" cy="261937"/>
          </a:xfrm>
          <a:prstGeom prst="rect">
            <a:avLst/>
          </a:prstGeom>
          <a:noFill/>
          <a:ln w="9525">
            <a:noFill/>
            <a:miter lim="800000"/>
            <a:headEnd/>
            <a:tailEnd/>
          </a:ln>
        </p:spPr>
        <p:txBody>
          <a:bodyPr wrap="square">
            <a:spAutoFit/>
          </a:bodyPr>
          <a:lstStyle/>
          <a:p>
            <a:r>
              <a:rPr lang="en-US" sz="1100" dirty="0">
                <a:latin typeface="Calibri" pitchFamily="34" charset="0"/>
              </a:rPr>
              <a:t>Slide 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1"/>
          <p:cNvSpPr>
            <a:spLocks noChangeArrowheads="1"/>
          </p:cNvSpPr>
          <p:nvPr/>
        </p:nvSpPr>
        <p:spPr bwMode="auto">
          <a:xfrm>
            <a:off x="609600" y="152400"/>
            <a:ext cx="8680581" cy="4154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en-US" sz="2050" b="1" cap="small" dirty="0" smtClean="0">
                <a:solidFill>
                  <a:schemeClr val="accent1">
                    <a:lumMod val="50000"/>
                  </a:schemeClr>
                </a:solidFill>
                <a:latin typeface="Microsoft Tai Le" pitchFamily="34" charset="0"/>
                <a:ea typeface="Calibri" pitchFamily="34" charset="0"/>
                <a:cs typeface="Microsoft Tai Le" pitchFamily="34" charset="0"/>
              </a:rPr>
              <a:t>Which Group is Most Successful at Gaining Tenure and Promotion?</a:t>
            </a:r>
            <a:endParaRPr kumimoji="0" lang="en-US" sz="2050" b="1" i="0" u="none" strike="noStrike" cap="small" normalizeH="0" dirty="0" smtClean="0">
              <a:ln>
                <a:noFill/>
              </a:ln>
              <a:solidFill>
                <a:schemeClr val="accent1">
                  <a:lumMod val="50000"/>
                </a:schemeClr>
              </a:solidFill>
              <a:effectLst/>
              <a:latin typeface="Microsoft Tai Le" pitchFamily="34" charset="0"/>
              <a:ea typeface="Calibri" pitchFamily="34" charset="0"/>
              <a:cs typeface="Microsoft Tai Le" pitchFamily="34" charset="0"/>
            </a:endParaRPr>
          </a:p>
        </p:txBody>
      </p:sp>
      <p:graphicFrame>
        <p:nvGraphicFramePr>
          <p:cNvPr id="7" name="Table 6"/>
          <p:cNvGraphicFramePr>
            <a:graphicFrameLocks noGrp="1"/>
          </p:cNvGraphicFramePr>
          <p:nvPr/>
        </p:nvGraphicFramePr>
        <p:xfrm>
          <a:off x="1600200" y="838200"/>
          <a:ext cx="6400800" cy="1349502"/>
        </p:xfrm>
        <a:graphic>
          <a:graphicData uri="http://schemas.openxmlformats.org/drawingml/2006/table">
            <a:tbl>
              <a:tblPr/>
              <a:tblGrid>
                <a:gridCol w="1905000"/>
                <a:gridCol w="762000"/>
                <a:gridCol w="689517"/>
                <a:gridCol w="702527"/>
                <a:gridCol w="858644"/>
                <a:gridCol w="780585"/>
                <a:gridCol w="702527"/>
              </a:tblGrid>
              <a:tr h="0">
                <a:tc>
                  <a:txBody>
                    <a:bodyPr/>
                    <a:lstStyle/>
                    <a:p>
                      <a:pPr marL="0" marR="0">
                        <a:lnSpc>
                          <a:spcPct val="115000"/>
                        </a:lnSpc>
                        <a:spcBef>
                          <a:spcPts val="0"/>
                        </a:spcBef>
                        <a:spcAft>
                          <a:spcPts val="0"/>
                        </a:spcAft>
                      </a:pPr>
                      <a:r>
                        <a:rPr lang="en-US" sz="1100" b="1" dirty="0">
                          <a:latin typeface="Calibri"/>
                          <a:ea typeface="Calibri"/>
                          <a:cs typeface="Calibri"/>
                        </a:rPr>
                        <a:t>n=number with characteristic</a:t>
                      </a:r>
                      <a:endParaRPr lang="en-US" sz="11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Calibri"/>
                          <a:ea typeface="Calibri"/>
                          <a:cs typeface="Calibri"/>
                        </a:rPr>
                        <a:t>Minority Fellowship Program Male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Calibri"/>
                          <a:ea typeface="Calibri"/>
                          <a:cs typeface="Calibri"/>
                        </a:rPr>
                        <a:t>All-minority Control Group Male</a:t>
                      </a:r>
                      <a:endParaRPr lang="en-US" sz="11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i="1">
                          <a:latin typeface="Calibri"/>
                          <a:ea typeface="Calibri"/>
                          <a:cs typeface="Calibri"/>
                        </a:rPr>
                        <a:t>P-Value*</a:t>
                      </a:r>
                      <a:endParaRPr lang="en-US" sz="11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100" b="1">
                          <a:latin typeface="Calibri"/>
                          <a:ea typeface="Calibri"/>
                          <a:cs typeface="Calibri"/>
                        </a:rPr>
                        <a:t>Minority Fellowship Program Female</a:t>
                      </a:r>
                      <a:endParaRPr lang="en-US" sz="11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Calibri"/>
                          <a:ea typeface="Calibri"/>
                          <a:cs typeface="Calibri"/>
                        </a:rPr>
                        <a:t>All-minority Control Group Female</a:t>
                      </a:r>
                      <a:endParaRPr lang="en-US" sz="11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i="1">
                          <a:latin typeface="Calibri"/>
                          <a:ea typeface="Calibri"/>
                          <a:cs typeface="Calibri"/>
                        </a:rPr>
                        <a:t>P-Value*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a:txBody>
                    <a:bodyPr/>
                    <a:lstStyle/>
                    <a:p>
                      <a:pPr marL="118745" marR="0">
                        <a:lnSpc>
                          <a:spcPct val="115000"/>
                        </a:lnSpc>
                        <a:spcBef>
                          <a:spcPts val="0"/>
                        </a:spcBef>
                        <a:spcAft>
                          <a:spcPts val="0"/>
                        </a:spcAft>
                      </a:pPr>
                      <a:r>
                        <a:rPr lang="en-US" sz="1100" dirty="0">
                          <a:solidFill>
                            <a:srgbClr val="000000"/>
                          </a:solidFill>
                          <a:latin typeface="Calibri"/>
                          <a:ea typeface="Times New Roman"/>
                          <a:cs typeface="Calibri"/>
                        </a:rPr>
                        <a:t>Received tenure by 2010</a:t>
                      </a:r>
                      <a:endParaRPr lang="en-US" sz="1100" dirty="0">
                        <a:latin typeface="Calibri"/>
                        <a:ea typeface="Calibri"/>
                        <a:cs typeface="Times New Roman"/>
                      </a:endParaRPr>
                    </a:p>
                    <a:p>
                      <a:pPr marL="118745" marR="0">
                        <a:lnSpc>
                          <a:spcPct val="115000"/>
                        </a:lnSpc>
                        <a:spcBef>
                          <a:spcPts val="0"/>
                        </a:spcBef>
                        <a:spcAft>
                          <a:spcPts val="0"/>
                        </a:spcAft>
                      </a:pPr>
                      <a:r>
                        <a:rPr lang="en-US" sz="1100" dirty="0">
                          <a:solidFill>
                            <a:srgbClr val="000000"/>
                          </a:solidFill>
                          <a:latin typeface="Calibri"/>
                          <a:ea typeface="Times New Roman"/>
                          <a:cs typeface="Calibri"/>
                        </a:rPr>
                        <a:t>(11/51,40/51,19/59,40/59)</a:t>
                      </a:r>
                      <a:r>
                        <a:rPr lang="en-US" sz="1100" baseline="30000" dirty="0">
                          <a:solidFill>
                            <a:srgbClr val="000000"/>
                          </a:solidFill>
                          <a:latin typeface="Calibri"/>
                          <a:ea typeface="Times New Roman"/>
                          <a:cs typeface="Calibri"/>
                        </a:rPr>
                        <a:t>#</a:t>
                      </a:r>
                      <a:endParaRPr lang="en-US" sz="11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Calibri"/>
                          <a:ea typeface="Calibri"/>
                          <a:cs typeface="Calibri"/>
                        </a:rPr>
                        <a:t>21.6</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Calibri"/>
                          <a:ea typeface="Calibri"/>
                          <a:cs typeface="Calibri"/>
                        </a:rPr>
                        <a:t>78.4</a:t>
                      </a:r>
                      <a:endParaRPr lang="en-US" sz="11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Calibri"/>
                          <a:ea typeface="Calibri"/>
                          <a:cs typeface="Calibri"/>
                        </a:rPr>
                        <a:t>&lt;.001</a:t>
                      </a:r>
                      <a:endParaRPr lang="en-US" sz="11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100">
                          <a:latin typeface="Calibri"/>
                          <a:ea typeface="Calibri"/>
                          <a:cs typeface="Calibri"/>
                        </a:rPr>
                        <a:t>32.2</a:t>
                      </a:r>
                      <a:endParaRPr lang="en-US" sz="11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Calibri"/>
                          <a:ea typeface="Calibri"/>
                          <a:cs typeface="Calibri"/>
                        </a:rPr>
                        <a:t>67.8</a:t>
                      </a:r>
                      <a:endParaRPr lang="en-US" sz="11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Calibri"/>
                          <a:ea typeface="Calibri"/>
                          <a:cs typeface="Calibri"/>
                        </a:rPr>
                        <a:t>.009</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8" name="Rectangle 7"/>
          <p:cNvSpPr/>
          <p:nvPr/>
        </p:nvSpPr>
        <p:spPr>
          <a:xfrm>
            <a:off x="1524000" y="2209800"/>
            <a:ext cx="6477000" cy="769441"/>
          </a:xfrm>
          <a:prstGeom prst="rect">
            <a:avLst/>
          </a:prstGeom>
        </p:spPr>
        <p:txBody>
          <a:bodyPr wrap="square">
            <a:spAutoFit/>
          </a:bodyPr>
          <a:lstStyle/>
          <a:p>
            <a:r>
              <a:rPr lang="en-US" sz="1100" dirty="0" smtClean="0"/>
              <a:t>*Tests difference between MFP and Control Group; Adjusted Wald test of association for </a:t>
            </a:r>
            <a:r>
              <a:rPr lang="en-US" sz="1100" dirty="0" err="1" smtClean="0"/>
              <a:t>bivariate</a:t>
            </a:r>
            <a:r>
              <a:rPr lang="en-US" sz="1100" dirty="0" smtClean="0"/>
              <a:t> comparison used.</a:t>
            </a:r>
          </a:p>
          <a:p>
            <a:r>
              <a:rPr lang="en-US" sz="1100" baseline="30000" dirty="0" smtClean="0"/>
              <a:t>#</a:t>
            </a:r>
            <a:r>
              <a:rPr lang="en-US" sz="1100" dirty="0" smtClean="0"/>
              <a:t>Calculated for 110 faculty (51 males and 59 females) who received their PhDs between (AY 1995/96-2001/2002).</a:t>
            </a:r>
            <a:endParaRPr lang="en-US" sz="1100" dirty="0"/>
          </a:p>
        </p:txBody>
      </p:sp>
      <p:sp>
        <p:nvSpPr>
          <p:cNvPr id="5124" name="Rectangle 4"/>
          <p:cNvSpPr>
            <a:spLocks noChangeArrowheads="1"/>
          </p:cNvSpPr>
          <p:nvPr/>
        </p:nvSpPr>
        <p:spPr bwMode="auto">
          <a:xfrm>
            <a:off x="838200" y="2895600"/>
            <a:ext cx="8153400" cy="28777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endParaRPr lang="en-US" sz="1300" dirty="0" smtClean="0">
              <a:solidFill>
                <a:schemeClr val="accent1">
                  <a:lumMod val="50000"/>
                </a:schemeClr>
              </a:solidFill>
              <a:latin typeface="Microsoft Tai Le" pitchFamily="34" charset="0"/>
              <a:ea typeface="Calibri" pitchFamily="34" charset="0"/>
              <a:cs typeface="Microsoft Tai Le" pitchFamily="34" charset="0"/>
            </a:endParaRPr>
          </a:p>
          <a:p>
            <a:pPr lvl="0" fontAlgn="base">
              <a:spcBef>
                <a:spcPct val="0"/>
              </a:spcBef>
              <a:spcAft>
                <a:spcPct val="0"/>
              </a:spcAft>
            </a:pPr>
            <a:r>
              <a:rPr lang="en-US" sz="1500" dirty="0" smtClean="0">
                <a:solidFill>
                  <a:schemeClr val="accent1">
                    <a:lumMod val="50000"/>
                  </a:schemeClr>
                </a:solidFill>
                <a:latin typeface="Microsoft Tai Le" pitchFamily="34" charset="0"/>
                <a:ea typeface="Calibri" pitchFamily="34" charset="0"/>
                <a:cs typeface="Microsoft Tai Le" pitchFamily="34" charset="0"/>
              </a:rPr>
              <a:t>We examined those individuals who received tenure within eight years after they received their PhDs.  </a:t>
            </a:r>
            <a:r>
              <a:rPr lang="en-US" sz="1500" b="1" dirty="0" smtClean="0">
                <a:solidFill>
                  <a:schemeClr val="accent1">
                    <a:lumMod val="50000"/>
                  </a:schemeClr>
                </a:solidFill>
                <a:latin typeface="Microsoft Tai Le" pitchFamily="34" charset="0"/>
                <a:ea typeface="Calibri" pitchFamily="34" charset="0"/>
                <a:cs typeface="Microsoft Tai Le" pitchFamily="34" charset="0"/>
              </a:rPr>
              <a:t>We </a:t>
            </a:r>
            <a:r>
              <a:rPr kumimoji="0" lang="en-US" sz="1500" b="1"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found large and statistically significant differences between MFPs and the non-MFP minorities, regardless of gender</a:t>
            </a:r>
            <a:r>
              <a:rPr kumimoji="0" lang="en-US" sz="1500"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 MFP males appear to be the least likely to have obtained tenure in the time span.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Publications in top sociology journals and awarding of external grants were significantly and positively related to tenure. Unlike obtaining a position at a Research I institution, being a participant in MFP is not negatively related to this step on the career trajectory. </a:t>
            </a:r>
            <a:r>
              <a:rPr kumimoji="0" lang="en-US" sz="1500" b="1"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Once again what helps male MFPs is interacting with a white male dissertation advisor, but this is not the case for the other groups including women MFPs</a:t>
            </a:r>
            <a:r>
              <a:rPr kumimoji="0" lang="en-US" sz="1500"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    </a:t>
            </a:r>
            <a:endParaRPr kumimoji="0" lang="en-US" sz="150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Box 8"/>
          <p:cNvSpPr txBox="1">
            <a:spLocks noChangeArrowheads="1"/>
          </p:cNvSpPr>
          <p:nvPr/>
        </p:nvSpPr>
        <p:spPr bwMode="auto">
          <a:xfrm>
            <a:off x="685800" y="6596063"/>
            <a:ext cx="762000" cy="261937"/>
          </a:xfrm>
          <a:prstGeom prst="rect">
            <a:avLst/>
          </a:prstGeom>
          <a:noFill/>
          <a:ln w="9525">
            <a:noFill/>
            <a:miter lim="800000"/>
            <a:headEnd/>
            <a:tailEnd/>
          </a:ln>
        </p:spPr>
        <p:txBody>
          <a:bodyPr wrap="square">
            <a:spAutoFit/>
          </a:bodyPr>
          <a:lstStyle/>
          <a:p>
            <a:r>
              <a:rPr lang="en-US" sz="1100" dirty="0">
                <a:latin typeface="Calibri" pitchFamily="34" charset="0"/>
              </a:rPr>
              <a:t>Slide </a:t>
            </a:r>
            <a:r>
              <a:rPr lang="en-US" sz="1100" dirty="0" smtClean="0">
                <a:latin typeface="Calibri" pitchFamily="34" charset="0"/>
              </a:rPr>
              <a:t>10</a:t>
            </a:r>
            <a:endParaRPr lang="en-US" sz="1100"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p:cNvSpPr>
            <a:spLocks noChangeArrowheads="1"/>
          </p:cNvSpPr>
          <p:nvPr/>
        </p:nvSpPr>
        <p:spPr bwMode="auto">
          <a:xfrm>
            <a:off x="1392669" y="156247"/>
            <a:ext cx="7114448" cy="40780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en-US" sz="2050" b="1" cap="small" dirty="0" smtClean="0">
                <a:solidFill>
                  <a:schemeClr val="accent1">
                    <a:lumMod val="50000"/>
                  </a:schemeClr>
                </a:solidFill>
                <a:latin typeface="Microsoft Tai Le" pitchFamily="34" charset="0"/>
                <a:ea typeface="Calibri" pitchFamily="34" charset="0"/>
                <a:cs typeface="Microsoft Tai Le" pitchFamily="34" charset="0"/>
              </a:rPr>
              <a:t>What Factors Are Significantly Associated with Tenure?</a:t>
            </a:r>
            <a:endParaRPr kumimoji="0" lang="en-US" sz="2050" b="1" i="0" u="none" strike="noStrike" cap="small" normalizeH="0" dirty="0" smtClean="0">
              <a:ln>
                <a:noFill/>
              </a:ln>
              <a:solidFill>
                <a:schemeClr val="accent1">
                  <a:lumMod val="50000"/>
                </a:schemeClr>
              </a:solidFill>
              <a:effectLst/>
              <a:latin typeface="Microsoft Tai Le" pitchFamily="34" charset="0"/>
              <a:ea typeface="Calibri" pitchFamily="34" charset="0"/>
              <a:cs typeface="Microsoft Tai Le" pitchFamily="34" charset="0"/>
            </a:endParaRPr>
          </a:p>
        </p:txBody>
      </p:sp>
      <p:pic>
        <p:nvPicPr>
          <p:cNvPr id="5" name="Picture 4" descr="AEA figure 3.JPG"/>
          <p:cNvPicPr>
            <a:picLocks noChangeAspect="1"/>
          </p:cNvPicPr>
          <p:nvPr/>
        </p:nvPicPr>
        <p:blipFill>
          <a:blip r:embed="rId3" cstate="print"/>
          <a:stretch>
            <a:fillRect/>
          </a:stretch>
        </p:blipFill>
        <p:spPr>
          <a:xfrm>
            <a:off x="1905000" y="1295400"/>
            <a:ext cx="5889424" cy="3809999"/>
          </a:xfrm>
          <a:prstGeom prst="rect">
            <a:avLst/>
          </a:prstGeom>
          <a:ln w="6350">
            <a:solidFill>
              <a:schemeClr val="tx1"/>
            </a:solidFill>
          </a:ln>
        </p:spPr>
      </p:pic>
      <p:sp>
        <p:nvSpPr>
          <p:cNvPr id="6" name="Rectangle 5"/>
          <p:cNvSpPr/>
          <p:nvPr/>
        </p:nvSpPr>
        <p:spPr>
          <a:xfrm>
            <a:off x="1600200" y="762000"/>
            <a:ext cx="6477000" cy="461665"/>
          </a:xfrm>
          <a:prstGeom prst="rect">
            <a:avLst/>
          </a:prstGeom>
        </p:spPr>
        <p:txBody>
          <a:bodyPr wrap="square">
            <a:spAutoFit/>
          </a:bodyPr>
          <a:lstStyle/>
          <a:p>
            <a:pPr algn="ctr"/>
            <a:r>
              <a:rPr lang="en-US" sz="1200" b="1" dirty="0" smtClean="0">
                <a:solidFill>
                  <a:schemeClr val="accent1">
                    <a:lumMod val="50000"/>
                  </a:schemeClr>
                </a:solidFill>
                <a:latin typeface="Microsoft Tai Le" pitchFamily="34" charset="0"/>
                <a:cs typeface="Microsoft Tai Le" pitchFamily="34" charset="0"/>
              </a:rPr>
              <a:t>Odds Ratios for Logistic Regression on Receiving Tenure within Eight Years of PhD Completion (N=110), for Minority Sociology PhD Recipients Between 1995 and 2002.</a:t>
            </a:r>
            <a:endParaRPr lang="en-US" sz="1200" b="1" dirty="0">
              <a:solidFill>
                <a:schemeClr val="accent1">
                  <a:lumMod val="50000"/>
                </a:schemeClr>
              </a:solidFill>
              <a:latin typeface="Microsoft Tai Le" pitchFamily="34" charset="0"/>
              <a:cs typeface="Microsoft Tai Le" pitchFamily="34" charset="0"/>
            </a:endParaRPr>
          </a:p>
        </p:txBody>
      </p:sp>
      <p:sp>
        <p:nvSpPr>
          <p:cNvPr id="7" name="Rectangle 6"/>
          <p:cNvSpPr/>
          <p:nvPr/>
        </p:nvSpPr>
        <p:spPr>
          <a:xfrm>
            <a:off x="1828800" y="5105400"/>
            <a:ext cx="6248400" cy="1323439"/>
          </a:xfrm>
          <a:prstGeom prst="rect">
            <a:avLst/>
          </a:prstGeom>
        </p:spPr>
        <p:txBody>
          <a:bodyPr wrap="square">
            <a:spAutoFit/>
          </a:bodyPr>
          <a:lstStyle/>
          <a:p>
            <a:r>
              <a:rPr lang="en-US" sz="1200" dirty="0" smtClean="0"/>
              <a:t>^Base PhD cohort is 1: 9-14 years since PhD completion.</a:t>
            </a:r>
          </a:p>
          <a:p>
            <a:r>
              <a:rPr lang="en-US" sz="1200" dirty="0" smtClean="0"/>
              <a:t>^^Includes control for missing race/gender of PhD advisor.</a:t>
            </a:r>
          </a:p>
          <a:p>
            <a:r>
              <a:rPr lang="en-US" sz="1200" dirty="0" smtClean="0"/>
              <a:t>*Significant at p &lt;.001 level.</a:t>
            </a:r>
          </a:p>
          <a:p>
            <a:endParaRPr lang="en-US" sz="1200" dirty="0" smtClean="0"/>
          </a:p>
          <a:p>
            <a:r>
              <a:rPr lang="en-US" sz="1600" smtClean="0">
                <a:solidFill>
                  <a:schemeClr val="accent1">
                    <a:lumMod val="50000"/>
                  </a:schemeClr>
                </a:solidFill>
                <a:latin typeface="Microsoft New Tai Lue" pitchFamily="34" charset="0"/>
                <a:cs typeface="Microsoft New Tai Lue" pitchFamily="34" charset="0"/>
              </a:rPr>
              <a:t>Having </a:t>
            </a:r>
            <a:r>
              <a:rPr lang="en-US" sz="1600" dirty="0" smtClean="0">
                <a:solidFill>
                  <a:schemeClr val="accent1">
                    <a:lumMod val="50000"/>
                  </a:schemeClr>
                </a:solidFill>
                <a:latin typeface="Microsoft New Tai Lue" pitchFamily="34" charset="0"/>
                <a:cs typeface="Microsoft New Tai Lue" pitchFamily="34" charset="0"/>
              </a:rPr>
              <a:t>a </a:t>
            </a:r>
            <a:r>
              <a:rPr lang="en-US" sz="1600" b="1" dirty="0" smtClean="0">
                <a:solidFill>
                  <a:schemeClr val="accent1">
                    <a:lumMod val="50000"/>
                  </a:schemeClr>
                </a:solidFill>
                <a:latin typeface="Microsoft New Tai Lue" pitchFamily="34" charset="0"/>
                <a:cs typeface="Microsoft New Tai Lue" pitchFamily="34" charset="0"/>
              </a:rPr>
              <a:t>white male </a:t>
            </a:r>
            <a:r>
              <a:rPr lang="en-US" sz="1600" dirty="0" smtClean="0">
                <a:solidFill>
                  <a:schemeClr val="accent1">
                    <a:lumMod val="50000"/>
                  </a:schemeClr>
                </a:solidFill>
                <a:latin typeface="Microsoft New Tai Lue" pitchFamily="34" charset="0"/>
                <a:cs typeface="Microsoft New Tai Lue" pitchFamily="34" charset="0"/>
              </a:rPr>
              <a:t>dissertation advisor has a significant and positive impact on getting tenure, but </a:t>
            </a:r>
            <a:r>
              <a:rPr lang="en-US" sz="1600" b="1" dirty="0" smtClean="0">
                <a:solidFill>
                  <a:schemeClr val="accent1">
                    <a:lumMod val="50000"/>
                  </a:schemeClr>
                </a:solidFill>
                <a:latin typeface="Microsoft New Tai Lue" pitchFamily="34" charset="0"/>
                <a:cs typeface="Microsoft New Tai Lue" pitchFamily="34" charset="0"/>
              </a:rPr>
              <a:t>only for MFP men.</a:t>
            </a:r>
            <a:endParaRPr lang="en-US" sz="1600" b="1" dirty="0">
              <a:solidFill>
                <a:schemeClr val="accent1">
                  <a:lumMod val="50000"/>
                </a:schemeClr>
              </a:solidFill>
              <a:latin typeface="Microsoft New Tai Lue" pitchFamily="34" charset="0"/>
              <a:cs typeface="Microsoft New Tai Lue" pitchFamily="34" charset="0"/>
            </a:endParaRPr>
          </a:p>
        </p:txBody>
      </p:sp>
      <p:sp>
        <p:nvSpPr>
          <p:cNvPr id="8" name="TextBox 8"/>
          <p:cNvSpPr txBox="1">
            <a:spLocks noChangeArrowheads="1"/>
          </p:cNvSpPr>
          <p:nvPr/>
        </p:nvSpPr>
        <p:spPr bwMode="auto">
          <a:xfrm>
            <a:off x="685800" y="6596063"/>
            <a:ext cx="685800" cy="261937"/>
          </a:xfrm>
          <a:prstGeom prst="rect">
            <a:avLst/>
          </a:prstGeom>
          <a:noFill/>
          <a:ln w="9525">
            <a:noFill/>
            <a:miter lim="800000"/>
            <a:headEnd/>
            <a:tailEnd/>
          </a:ln>
        </p:spPr>
        <p:txBody>
          <a:bodyPr wrap="square">
            <a:spAutoFit/>
          </a:bodyPr>
          <a:lstStyle/>
          <a:p>
            <a:r>
              <a:rPr lang="en-US" sz="1100" dirty="0">
                <a:latin typeface="Calibri" pitchFamily="34" charset="0"/>
              </a:rPr>
              <a:t>Slide </a:t>
            </a:r>
            <a:r>
              <a:rPr lang="en-US" sz="1100" dirty="0" smtClean="0">
                <a:latin typeface="Calibri" pitchFamily="34" charset="0"/>
              </a:rPr>
              <a:t>11</a:t>
            </a:r>
            <a:endParaRPr lang="en-US" sz="1100"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p:cNvSpPr>
            <a:spLocks noChangeArrowheads="1"/>
          </p:cNvSpPr>
          <p:nvPr/>
        </p:nvSpPr>
        <p:spPr bwMode="auto">
          <a:xfrm>
            <a:off x="1499553" y="152400"/>
            <a:ext cx="678903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en-US" sz="2400" b="1" cap="small" dirty="0" smtClean="0">
                <a:solidFill>
                  <a:schemeClr val="accent1">
                    <a:lumMod val="50000"/>
                  </a:schemeClr>
                </a:solidFill>
                <a:latin typeface="Microsoft Tai Le" pitchFamily="34" charset="0"/>
                <a:ea typeface="Calibri" pitchFamily="34" charset="0"/>
                <a:cs typeface="Microsoft Tai Le" pitchFamily="34" charset="0"/>
              </a:rPr>
              <a:t>Inequities and the Effect of </a:t>
            </a:r>
            <a:r>
              <a:rPr lang="en-US" sz="2400" b="1" cap="small" dirty="0" err="1" smtClean="0">
                <a:solidFill>
                  <a:schemeClr val="accent1">
                    <a:lumMod val="50000"/>
                  </a:schemeClr>
                </a:solidFill>
                <a:latin typeface="Microsoft Tai Le" pitchFamily="34" charset="0"/>
                <a:ea typeface="Calibri" pitchFamily="34" charset="0"/>
                <a:cs typeface="Microsoft Tai Le" pitchFamily="34" charset="0"/>
              </a:rPr>
              <a:t>Intersectionality</a:t>
            </a:r>
            <a:r>
              <a:rPr lang="en-US" sz="2400" b="1" cap="small" dirty="0" smtClean="0">
                <a:solidFill>
                  <a:schemeClr val="accent1">
                    <a:lumMod val="50000"/>
                  </a:schemeClr>
                </a:solidFill>
                <a:latin typeface="Microsoft Tai Le" pitchFamily="34" charset="0"/>
                <a:ea typeface="Calibri" pitchFamily="34" charset="0"/>
                <a:cs typeface="Microsoft Tai Le" pitchFamily="34" charset="0"/>
              </a:rPr>
              <a:t>?</a:t>
            </a:r>
            <a:endParaRPr kumimoji="0" lang="en-US" sz="2400" b="1" i="0" u="none" strike="noStrike" cap="small" normalizeH="0" dirty="0" smtClean="0">
              <a:ln>
                <a:noFill/>
              </a:ln>
              <a:solidFill>
                <a:schemeClr val="accent1">
                  <a:lumMod val="50000"/>
                </a:schemeClr>
              </a:solidFill>
              <a:effectLst/>
              <a:latin typeface="Microsoft Tai Le" pitchFamily="34" charset="0"/>
              <a:ea typeface="Calibri" pitchFamily="34" charset="0"/>
              <a:cs typeface="Microsoft Tai Le" pitchFamily="34" charset="0"/>
            </a:endParaRPr>
          </a:p>
        </p:txBody>
      </p:sp>
      <p:sp>
        <p:nvSpPr>
          <p:cNvPr id="8" name="Rectangle 7"/>
          <p:cNvSpPr/>
          <p:nvPr/>
        </p:nvSpPr>
        <p:spPr>
          <a:xfrm>
            <a:off x="1219200" y="990600"/>
            <a:ext cx="7467600" cy="4893647"/>
          </a:xfrm>
          <a:prstGeom prst="rect">
            <a:avLst/>
          </a:prstGeom>
        </p:spPr>
        <p:txBody>
          <a:bodyPr wrap="square">
            <a:spAutoFit/>
          </a:bodyPr>
          <a:lstStyle/>
          <a:p>
            <a:pPr>
              <a:lnSpc>
                <a:spcPct val="150000"/>
              </a:lnSpc>
            </a:pPr>
            <a:r>
              <a:rPr lang="en-US" sz="1600" dirty="0" smtClean="0">
                <a:solidFill>
                  <a:schemeClr val="accent1">
                    <a:lumMod val="50000"/>
                  </a:schemeClr>
                </a:solidFill>
                <a:latin typeface="Microsoft Tai Le" pitchFamily="34" charset="0"/>
                <a:cs typeface="Microsoft Tai Le" pitchFamily="34" charset="0"/>
              </a:rPr>
              <a:t>As we saw from the descriptive data, </a:t>
            </a:r>
            <a:r>
              <a:rPr lang="en-US" sz="1600" b="1" dirty="0" smtClean="0">
                <a:solidFill>
                  <a:schemeClr val="accent1">
                    <a:lumMod val="50000"/>
                  </a:schemeClr>
                </a:solidFill>
                <a:latin typeface="Microsoft Tai Le" pitchFamily="34" charset="0"/>
                <a:cs typeface="Microsoft Tai Le" pitchFamily="34" charset="0"/>
              </a:rPr>
              <a:t>the differences between men and women are generally greater among MFPs</a:t>
            </a:r>
            <a:r>
              <a:rPr lang="en-US" sz="1600" dirty="0" smtClean="0">
                <a:solidFill>
                  <a:schemeClr val="accent1">
                    <a:lumMod val="50000"/>
                  </a:schemeClr>
                </a:solidFill>
                <a:latin typeface="Microsoft Tai Le" pitchFamily="34" charset="0"/>
                <a:cs typeface="Microsoft Tai Le" pitchFamily="34" charset="0"/>
              </a:rPr>
              <a:t>, with MFP women not doing as well as MFP men (tenure appears to be an exception, although men are more likely to have employment at a Research I institution). </a:t>
            </a:r>
          </a:p>
          <a:p>
            <a:pPr>
              <a:lnSpc>
                <a:spcPct val="150000"/>
              </a:lnSpc>
            </a:pPr>
            <a:endParaRPr lang="en-US" sz="1600" dirty="0" smtClean="0">
              <a:solidFill>
                <a:schemeClr val="accent1">
                  <a:lumMod val="50000"/>
                </a:schemeClr>
              </a:solidFill>
              <a:latin typeface="Microsoft Tai Le" pitchFamily="34" charset="0"/>
              <a:cs typeface="Microsoft Tai Le" pitchFamily="34" charset="0"/>
            </a:endParaRPr>
          </a:p>
          <a:p>
            <a:pPr>
              <a:lnSpc>
                <a:spcPct val="150000"/>
              </a:lnSpc>
            </a:pPr>
            <a:r>
              <a:rPr lang="en-US" sz="1600" dirty="0" smtClean="0">
                <a:solidFill>
                  <a:schemeClr val="accent1">
                    <a:lumMod val="50000"/>
                  </a:schemeClr>
                </a:solidFill>
                <a:latin typeface="Microsoft Tai Le" pitchFamily="34" charset="0"/>
                <a:cs typeface="Microsoft Tai Le" pitchFamily="34" charset="0"/>
              </a:rPr>
              <a:t>We see further that having a white male dissertation advisor—who can probably provide more contacts and resources than women or men of color—is not effective for MFP women. </a:t>
            </a:r>
          </a:p>
          <a:p>
            <a:pPr>
              <a:lnSpc>
                <a:spcPct val="150000"/>
              </a:lnSpc>
            </a:pPr>
            <a:endParaRPr lang="en-US" sz="1600" dirty="0" smtClean="0">
              <a:solidFill>
                <a:schemeClr val="accent1">
                  <a:lumMod val="50000"/>
                </a:schemeClr>
              </a:solidFill>
              <a:latin typeface="Microsoft Tai Le" pitchFamily="34" charset="0"/>
              <a:cs typeface="Microsoft Tai Le" pitchFamily="34" charset="0"/>
            </a:endParaRPr>
          </a:p>
          <a:p>
            <a:pPr>
              <a:lnSpc>
                <a:spcPct val="150000"/>
              </a:lnSpc>
            </a:pPr>
            <a:r>
              <a:rPr lang="en-US" sz="1600" dirty="0" smtClean="0">
                <a:solidFill>
                  <a:schemeClr val="accent1">
                    <a:lumMod val="50000"/>
                  </a:schemeClr>
                </a:solidFill>
                <a:latin typeface="Microsoft Tai Le" pitchFamily="34" charset="0"/>
                <a:cs typeface="Microsoft Tai Le" pitchFamily="34" charset="0"/>
              </a:rPr>
              <a:t>These women are often more likely to have women of color as their dissertation advisors, who may have </a:t>
            </a:r>
            <a:r>
              <a:rPr lang="en-US" sz="1600" b="1" dirty="0" smtClean="0">
                <a:solidFill>
                  <a:schemeClr val="accent1">
                    <a:lumMod val="50000"/>
                  </a:schemeClr>
                </a:solidFill>
                <a:latin typeface="Microsoft Tai Le" pitchFamily="34" charset="0"/>
                <a:cs typeface="Microsoft Tai Le" pitchFamily="34" charset="0"/>
              </a:rPr>
              <a:t>fewer contacts and resources </a:t>
            </a:r>
            <a:r>
              <a:rPr lang="en-US" sz="1600" dirty="0" smtClean="0">
                <a:solidFill>
                  <a:schemeClr val="accent1">
                    <a:lumMod val="50000"/>
                  </a:schemeClr>
                </a:solidFill>
                <a:latin typeface="Microsoft Tai Le" pitchFamily="34" charset="0"/>
                <a:cs typeface="Microsoft Tai Le" pitchFamily="34" charset="0"/>
              </a:rPr>
              <a:t>within the discipline, decreasing the likelihood of the MFPs' employment at a Research I institution, although they may provide more psycho-social mentoring.</a:t>
            </a:r>
            <a:endParaRPr lang="en-US" sz="1600" dirty="0">
              <a:solidFill>
                <a:schemeClr val="accent1">
                  <a:lumMod val="50000"/>
                </a:schemeClr>
              </a:solidFill>
              <a:latin typeface="Microsoft Tai Le" pitchFamily="34" charset="0"/>
              <a:cs typeface="Microsoft Tai Le" pitchFamily="34" charset="0"/>
            </a:endParaRPr>
          </a:p>
        </p:txBody>
      </p:sp>
      <p:sp>
        <p:nvSpPr>
          <p:cNvPr id="9" name="TextBox 8"/>
          <p:cNvSpPr txBox="1">
            <a:spLocks noChangeArrowheads="1"/>
          </p:cNvSpPr>
          <p:nvPr/>
        </p:nvSpPr>
        <p:spPr bwMode="auto">
          <a:xfrm>
            <a:off x="685800" y="6596063"/>
            <a:ext cx="685800" cy="261610"/>
          </a:xfrm>
          <a:prstGeom prst="rect">
            <a:avLst/>
          </a:prstGeom>
          <a:noFill/>
          <a:ln w="9525">
            <a:noFill/>
            <a:miter lim="800000"/>
            <a:headEnd/>
            <a:tailEnd/>
          </a:ln>
        </p:spPr>
        <p:txBody>
          <a:bodyPr wrap="square">
            <a:spAutoFit/>
          </a:bodyPr>
          <a:lstStyle/>
          <a:p>
            <a:r>
              <a:rPr lang="en-US" sz="1100" dirty="0">
                <a:latin typeface="Calibri" pitchFamily="34" charset="0"/>
              </a:rPr>
              <a:t>Slide </a:t>
            </a:r>
            <a:r>
              <a:rPr lang="en-US" sz="1100" dirty="0" smtClean="0">
                <a:latin typeface="Calibri" pitchFamily="34" charset="0"/>
              </a:rPr>
              <a:t>12</a:t>
            </a:r>
            <a:endParaRPr lang="en-US" sz="1100" dirty="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Chart 2"/>
          <p:cNvGraphicFramePr/>
          <p:nvPr/>
        </p:nvGraphicFramePr>
        <p:xfrm>
          <a:off x="762000" y="762000"/>
          <a:ext cx="4572000" cy="2741543"/>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1"/>
          <p:cNvSpPr>
            <a:spLocks noChangeArrowheads="1"/>
          </p:cNvSpPr>
          <p:nvPr/>
        </p:nvSpPr>
        <p:spPr bwMode="auto">
          <a:xfrm>
            <a:off x="990600" y="152400"/>
            <a:ext cx="7806945"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en-US" sz="2400" b="1" cap="small" dirty="0" smtClean="0">
                <a:solidFill>
                  <a:schemeClr val="accent1">
                    <a:lumMod val="50000"/>
                  </a:schemeClr>
                </a:solidFill>
                <a:latin typeface="Microsoft Tai Le" pitchFamily="34" charset="0"/>
                <a:ea typeface="Calibri" pitchFamily="34" charset="0"/>
                <a:cs typeface="Microsoft Tai Le" pitchFamily="34" charset="0"/>
              </a:rPr>
              <a:t>Gender Inequities and the Effect of </a:t>
            </a:r>
            <a:r>
              <a:rPr lang="en-US" sz="2400" b="1" cap="small" dirty="0" err="1" smtClean="0">
                <a:solidFill>
                  <a:schemeClr val="accent1">
                    <a:lumMod val="50000"/>
                  </a:schemeClr>
                </a:solidFill>
                <a:latin typeface="Microsoft Tai Le" pitchFamily="34" charset="0"/>
                <a:ea typeface="Calibri" pitchFamily="34" charset="0"/>
                <a:cs typeface="Microsoft Tai Le" pitchFamily="34" charset="0"/>
              </a:rPr>
              <a:t>Intersectionality</a:t>
            </a:r>
            <a:r>
              <a:rPr lang="en-US" sz="2400" b="1" cap="small" dirty="0" smtClean="0">
                <a:solidFill>
                  <a:schemeClr val="accent1">
                    <a:lumMod val="50000"/>
                  </a:schemeClr>
                </a:solidFill>
                <a:latin typeface="Microsoft Tai Le" pitchFamily="34" charset="0"/>
                <a:ea typeface="Calibri" pitchFamily="34" charset="0"/>
                <a:cs typeface="Microsoft Tai Le" pitchFamily="34" charset="0"/>
              </a:rPr>
              <a:t>?</a:t>
            </a:r>
            <a:endParaRPr kumimoji="0" lang="en-US" sz="2400" b="1" i="0" u="none" strike="noStrike" cap="small" normalizeH="0" dirty="0" smtClean="0">
              <a:ln>
                <a:noFill/>
              </a:ln>
              <a:solidFill>
                <a:schemeClr val="accent1">
                  <a:lumMod val="50000"/>
                </a:schemeClr>
              </a:solidFill>
              <a:effectLst/>
              <a:latin typeface="Microsoft Tai Le" pitchFamily="34" charset="0"/>
              <a:ea typeface="Calibri" pitchFamily="34" charset="0"/>
              <a:cs typeface="Microsoft Tai Le" pitchFamily="34" charset="0"/>
            </a:endParaRPr>
          </a:p>
        </p:txBody>
      </p:sp>
      <p:sp>
        <p:nvSpPr>
          <p:cNvPr id="6" name="Rectangle 5"/>
          <p:cNvSpPr/>
          <p:nvPr/>
        </p:nvSpPr>
        <p:spPr>
          <a:xfrm>
            <a:off x="5334000" y="838200"/>
            <a:ext cx="3352800" cy="1384995"/>
          </a:xfrm>
          <a:prstGeom prst="rect">
            <a:avLst/>
          </a:prstGeom>
        </p:spPr>
        <p:txBody>
          <a:bodyPr wrap="square">
            <a:spAutoFit/>
          </a:bodyPr>
          <a:lstStyle/>
          <a:p>
            <a:r>
              <a:rPr lang="en-US" sz="1200" b="1" dirty="0" smtClean="0">
                <a:solidFill>
                  <a:schemeClr val="accent1">
                    <a:lumMod val="50000"/>
                  </a:schemeClr>
                </a:solidFill>
                <a:latin typeface="Microsoft Tai Le" pitchFamily="34" charset="0"/>
                <a:cs typeface="Microsoft Tai Le" pitchFamily="34" charset="0"/>
              </a:rPr>
              <a:t>PhD Advisor Characteristics for 257 Minority Sociology PhD Recipients by Group: Percent.</a:t>
            </a:r>
          </a:p>
          <a:p>
            <a:endParaRPr lang="en-US" sz="1200" b="1" dirty="0" smtClean="0">
              <a:solidFill>
                <a:schemeClr val="accent1">
                  <a:lumMod val="50000"/>
                </a:schemeClr>
              </a:solidFill>
              <a:latin typeface="Microsoft Tai Le" pitchFamily="34" charset="0"/>
              <a:cs typeface="Microsoft Tai Le" pitchFamily="34" charset="0"/>
            </a:endParaRPr>
          </a:p>
          <a:p>
            <a:r>
              <a:rPr lang="en-US" sz="1200" b="1" dirty="0" smtClean="0">
                <a:solidFill>
                  <a:schemeClr val="accent1">
                    <a:lumMod val="50000"/>
                  </a:schemeClr>
                </a:solidFill>
                <a:latin typeface="Microsoft Tai Le" pitchFamily="34" charset="0"/>
                <a:cs typeface="Microsoft Tai Le" pitchFamily="34" charset="0"/>
              </a:rPr>
              <a:t>Non-MFP minority males were most likely to have white male advisors and MFP women, the least likely.</a:t>
            </a:r>
            <a:endParaRPr lang="en-US" sz="1200" b="1" dirty="0">
              <a:solidFill>
                <a:schemeClr val="accent1">
                  <a:lumMod val="50000"/>
                </a:schemeClr>
              </a:solidFill>
              <a:latin typeface="Microsoft Tai Le" pitchFamily="34" charset="0"/>
              <a:cs typeface="Microsoft Tai Le" pitchFamily="34" charset="0"/>
            </a:endParaRPr>
          </a:p>
        </p:txBody>
      </p:sp>
      <p:graphicFrame>
        <p:nvGraphicFramePr>
          <p:cNvPr id="7" name="Chart 6"/>
          <p:cNvGraphicFramePr/>
          <p:nvPr/>
        </p:nvGraphicFramePr>
        <p:xfrm>
          <a:off x="4343400" y="3962400"/>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angle 7"/>
          <p:cNvSpPr/>
          <p:nvPr/>
        </p:nvSpPr>
        <p:spPr>
          <a:xfrm>
            <a:off x="990600" y="4114800"/>
            <a:ext cx="3352800" cy="1754326"/>
          </a:xfrm>
          <a:prstGeom prst="rect">
            <a:avLst/>
          </a:prstGeom>
        </p:spPr>
        <p:txBody>
          <a:bodyPr wrap="square">
            <a:spAutoFit/>
          </a:bodyPr>
          <a:lstStyle/>
          <a:p>
            <a:r>
              <a:rPr lang="en-US" sz="1200" b="1" dirty="0" smtClean="0">
                <a:solidFill>
                  <a:schemeClr val="accent1">
                    <a:lumMod val="50000"/>
                  </a:schemeClr>
                </a:solidFill>
                <a:latin typeface="Microsoft Tai Le" pitchFamily="34" charset="0"/>
                <a:cs typeface="Microsoft Tai Le" pitchFamily="34" charset="0"/>
              </a:rPr>
              <a:t>Average Number of Peer-reviewed Publications for 257 Minority Sociology PhD Recipients.</a:t>
            </a:r>
          </a:p>
          <a:p>
            <a:endParaRPr lang="en-US" sz="1200" b="1" dirty="0" smtClean="0">
              <a:solidFill>
                <a:schemeClr val="accent1">
                  <a:lumMod val="50000"/>
                </a:schemeClr>
              </a:solidFill>
              <a:latin typeface="Microsoft Tai Le" pitchFamily="34" charset="0"/>
              <a:cs typeface="Microsoft Tai Le" pitchFamily="34" charset="0"/>
            </a:endParaRPr>
          </a:p>
          <a:p>
            <a:endParaRPr lang="en-US" sz="1200" b="1" dirty="0" smtClean="0">
              <a:solidFill>
                <a:schemeClr val="accent1">
                  <a:lumMod val="50000"/>
                </a:schemeClr>
              </a:solidFill>
              <a:latin typeface="Microsoft Tai Le" pitchFamily="34" charset="0"/>
              <a:cs typeface="Microsoft Tai Le" pitchFamily="34" charset="0"/>
            </a:endParaRPr>
          </a:p>
          <a:p>
            <a:r>
              <a:rPr lang="en-US" sz="1200" b="1" dirty="0" smtClean="0">
                <a:solidFill>
                  <a:schemeClr val="accent1">
                    <a:lumMod val="50000"/>
                  </a:schemeClr>
                </a:solidFill>
                <a:latin typeface="Microsoft Tai Le" pitchFamily="34" charset="0"/>
                <a:cs typeface="Microsoft Tai Le" pitchFamily="34" charset="0"/>
              </a:rPr>
              <a:t>MFP and non-MFP males have approximately the same number of faculty publications.  MFP females have the least number of publications.</a:t>
            </a:r>
            <a:endParaRPr lang="en-US" sz="1200" b="1" dirty="0">
              <a:solidFill>
                <a:schemeClr val="accent1">
                  <a:lumMod val="50000"/>
                </a:schemeClr>
              </a:solidFill>
              <a:latin typeface="Microsoft Tai Le" pitchFamily="34" charset="0"/>
              <a:cs typeface="Microsoft Tai Le" pitchFamily="34" charset="0"/>
            </a:endParaRPr>
          </a:p>
        </p:txBody>
      </p:sp>
      <p:sp>
        <p:nvSpPr>
          <p:cNvPr id="9" name="TextBox 8"/>
          <p:cNvSpPr txBox="1">
            <a:spLocks noChangeArrowheads="1"/>
          </p:cNvSpPr>
          <p:nvPr/>
        </p:nvSpPr>
        <p:spPr bwMode="auto">
          <a:xfrm>
            <a:off x="685800" y="6596063"/>
            <a:ext cx="685800" cy="261937"/>
          </a:xfrm>
          <a:prstGeom prst="rect">
            <a:avLst/>
          </a:prstGeom>
          <a:noFill/>
          <a:ln w="9525">
            <a:noFill/>
            <a:miter lim="800000"/>
            <a:headEnd/>
            <a:tailEnd/>
          </a:ln>
        </p:spPr>
        <p:txBody>
          <a:bodyPr wrap="square">
            <a:spAutoFit/>
          </a:bodyPr>
          <a:lstStyle/>
          <a:p>
            <a:r>
              <a:rPr lang="en-US" sz="1100" dirty="0">
                <a:latin typeface="Calibri" pitchFamily="34" charset="0"/>
              </a:rPr>
              <a:t>Slide </a:t>
            </a:r>
            <a:r>
              <a:rPr lang="en-US" sz="1100" dirty="0" smtClean="0">
                <a:latin typeface="Calibri" pitchFamily="34" charset="0"/>
              </a:rPr>
              <a:t>13</a:t>
            </a:r>
            <a:endParaRPr lang="en-US" sz="1100" dirty="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p:cNvSpPr>
            <a:spLocks noChangeArrowheads="1"/>
          </p:cNvSpPr>
          <p:nvPr/>
        </p:nvSpPr>
        <p:spPr bwMode="auto">
          <a:xfrm>
            <a:off x="1981200" y="152400"/>
            <a:ext cx="5896166" cy="7694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en-US" sz="2200" b="1" cap="small" dirty="0" smtClean="0">
                <a:solidFill>
                  <a:schemeClr val="accent1">
                    <a:lumMod val="50000"/>
                  </a:schemeClr>
                </a:solidFill>
                <a:latin typeface="Microsoft Tai Le" pitchFamily="34" charset="0"/>
                <a:ea typeface="Calibri" pitchFamily="34" charset="0"/>
                <a:cs typeface="Microsoft Tai Le" pitchFamily="34" charset="0"/>
              </a:rPr>
              <a:t>Which Group is More Likely to Do Research</a:t>
            </a:r>
          </a:p>
          <a:p>
            <a:pPr lvl="0" algn="ctr" fontAlgn="base">
              <a:spcBef>
                <a:spcPct val="0"/>
              </a:spcBef>
              <a:spcAft>
                <a:spcPct val="0"/>
              </a:spcAft>
            </a:pPr>
            <a:r>
              <a:rPr lang="en-US" sz="2200" b="1" cap="small" dirty="0" smtClean="0">
                <a:solidFill>
                  <a:schemeClr val="accent1">
                    <a:lumMod val="50000"/>
                  </a:schemeClr>
                </a:solidFill>
                <a:latin typeface="Microsoft Tai Le" pitchFamily="34" charset="0"/>
                <a:ea typeface="Calibri" pitchFamily="34" charset="0"/>
                <a:cs typeface="Microsoft Tai Le" pitchFamily="34" charset="0"/>
              </a:rPr>
              <a:t>that is Useful for Minority Communities?</a:t>
            </a:r>
            <a:endParaRPr kumimoji="0" lang="en-US" sz="2200" b="1" i="0" u="none" strike="noStrike" cap="small" normalizeH="0" dirty="0" smtClean="0">
              <a:ln>
                <a:noFill/>
              </a:ln>
              <a:solidFill>
                <a:schemeClr val="accent1">
                  <a:lumMod val="50000"/>
                </a:schemeClr>
              </a:solidFill>
              <a:effectLst/>
              <a:latin typeface="Microsoft Tai Le" pitchFamily="34" charset="0"/>
              <a:ea typeface="Calibri" pitchFamily="34" charset="0"/>
              <a:cs typeface="Microsoft Tai Le" pitchFamily="34" charset="0"/>
            </a:endParaRPr>
          </a:p>
        </p:txBody>
      </p:sp>
      <p:sp>
        <p:nvSpPr>
          <p:cNvPr id="5" name="Rectangle 4"/>
          <p:cNvSpPr/>
          <p:nvPr/>
        </p:nvSpPr>
        <p:spPr>
          <a:xfrm>
            <a:off x="914400" y="914400"/>
            <a:ext cx="8077200" cy="1077218"/>
          </a:xfrm>
          <a:prstGeom prst="rect">
            <a:avLst/>
          </a:prstGeom>
        </p:spPr>
        <p:txBody>
          <a:bodyPr wrap="square">
            <a:spAutoFit/>
          </a:bodyPr>
          <a:lstStyle/>
          <a:p>
            <a:r>
              <a:rPr lang="en-US" sz="1600" dirty="0" smtClean="0">
                <a:solidFill>
                  <a:schemeClr val="accent1">
                    <a:lumMod val="50000"/>
                  </a:schemeClr>
                </a:solidFill>
                <a:latin typeface="Microsoft Tai Le" pitchFamily="34" charset="0"/>
                <a:cs typeface="Microsoft Tai Le" pitchFamily="34" charset="0"/>
              </a:rPr>
              <a:t>Does doing research that is useful for </a:t>
            </a:r>
            <a:r>
              <a:rPr lang="en-US" sz="1600" b="1" dirty="0" smtClean="0">
                <a:solidFill>
                  <a:schemeClr val="accent1">
                    <a:lumMod val="50000"/>
                  </a:schemeClr>
                </a:solidFill>
                <a:latin typeface="Microsoft Tai Le" pitchFamily="34" charset="0"/>
                <a:cs typeface="Microsoft Tai Le" pitchFamily="34" charset="0"/>
              </a:rPr>
              <a:t>minority communities </a:t>
            </a:r>
            <a:r>
              <a:rPr lang="en-US" sz="1600" dirty="0" smtClean="0">
                <a:solidFill>
                  <a:schemeClr val="accent1">
                    <a:lumMod val="50000"/>
                  </a:schemeClr>
                </a:solidFill>
                <a:latin typeface="Microsoft Tai Le" pitchFamily="34" charset="0"/>
                <a:cs typeface="Microsoft Tai Le" pitchFamily="34" charset="0"/>
              </a:rPr>
              <a:t>have any effects on career success? Participants in MFP were significantly more likely to write their dissertations about the intersection of race, ethnicity, gender, and health disparities, topics that are of  value for minority communities.</a:t>
            </a:r>
            <a:endParaRPr lang="en-US" sz="1600" dirty="0">
              <a:solidFill>
                <a:schemeClr val="accent1">
                  <a:lumMod val="50000"/>
                </a:schemeClr>
              </a:solidFill>
              <a:latin typeface="Microsoft Tai Le" pitchFamily="34" charset="0"/>
              <a:cs typeface="Microsoft Tai Le" pitchFamily="34" charset="0"/>
            </a:endParaRPr>
          </a:p>
        </p:txBody>
      </p:sp>
      <p:graphicFrame>
        <p:nvGraphicFramePr>
          <p:cNvPr id="6" name="Table 5"/>
          <p:cNvGraphicFramePr>
            <a:graphicFrameLocks noGrp="1"/>
          </p:cNvGraphicFramePr>
          <p:nvPr/>
        </p:nvGraphicFramePr>
        <p:xfrm>
          <a:off x="1828800" y="2133600"/>
          <a:ext cx="5943600" cy="1472184"/>
        </p:xfrm>
        <a:graphic>
          <a:graphicData uri="http://schemas.openxmlformats.org/drawingml/2006/table">
            <a:tbl>
              <a:tblPr/>
              <a:tblGrid>
                <a:gridCol w="3484224"/>
                <a:gridCol w="889149"/>
                <a:gridCol w="988661"/>
                <a:gridCol w="581566"/>
              </a:tblGrid>
              <a:tr h="0">
                <a:tc>
                  <a:txBody>
                    <a:bodyPr/>
                    <a:lstStyle/>
                    <a:p>
                      <a:pPr marL="0" marR="0">
                        <a:lnSpc>
                          <a:spcPct val="115000"/>
                        </a:lnSpc>
                        <a:spcBef>
                          <a:spcPts val="0"/>
                        </a:spcBef>
                        <a:spcAft>
                          <a:spcPts val="0"/>
                        </a:spcAft>
                      </a:pPr>
                      <a:r>
                        <a:rPr lang="en-US" sz="1200" b="1" i="1" dirty="0">
                          <a:latin typeface="Calibri"/>
                          <a:ea typeface="Calibri"/>
                          <a:cs typeface="Calibri"/>
                        </a:rPr>
                        <a:t>PhD Dissertation Topic</a:t>
                      </a:r>
                      <a:endParaRPr lang="en-US" sz="1100" dirty="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marR="0" algn="ctr">
                        <a:lnSpc>
                          <a:spcPct val="115000"/>
                        </a:lnSpc>
                        <a:spcBef>
                          <a:spcPts val="0"/>
                        </a:spcBef>
                        <a:spcAft>
                          <a:spcPts val="0"/>
                        </a:spcAft>
                      </a:pPr>
                      <a:r>
                        <a:rPr lang="en-US" sz="1200" b="1">
                          <a:latin typeface="Calibri"/>
                          <a:ea typeface="Calibri"/>
                          <a:cs typeface="Calibri"/>
                        </a:rPr>
                        <a:t>MFP</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marR="0" algn="ctr">
                        <a:lnSpc>
                          <a:spcPct val="115000"/>
                        </a:lnSpc>
                        <a:spcBef>
                          <a:spcPts val="0"/>
                        </a:spcBef>
                        <a:spcAft>
                          <a:spcPts val="0"/>
                        </a:spcAft>
                      </a:pPr>
                      <a:r>
                        <a:rPr lang="en-US" sz="1200" b="1" dirty="0" smtClean="0">
                          <a:latin typeface="Calibri"/>
                          <a:ea typeface="Calibri"/>
                          <a:cs typeface="Calibri"/>
                        </a:rPr>
                        <a:t>Control</a:t>
                      </a:r>
                      <a:r>
                        <a:rPr lang="en-US" sz="1200" b="1" baseline="0" dirty="0" smtClean="0">
                          <a:latin typeface="Calibri"/>
                          <a:ea typeface="Calibri"/>
                          <a:cs typeface="Calibri"/>
                        </a:rPr>
                        <a:t> Group</a:t>
                      </a:r>
                      <a:endParaRPr lang="en-US" sz="1100" dirty="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marR="0" algn="ctr">
                        <a:lnSpc>
                          <a:spcPct val="115000"/>
                        </a:lnSpc>
                        <a:spcBef>
                          <a:spcPts val="0"/>
                        </a:spcBef>
                        <a:spcAft>
                          <a:spcPts val="0"/>
                        </a:spcAft>
                      </a:pPr>
                      <a:r>
                        <a:rPr lang="en-US" sz="1200" i="1">
                          <a:latin typeface="Calibri"/>
                          <a:ea typeface="Calibri"/>
                          <a:cs typeface="Calibri"/>
                        </a:rPr>
                        <a:t>P-Value*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9D9D9"/>
                    </a:solidFill>
                  </a:tcPr>
                </a:tc>
              </a:tr>
              <a:tr h="0">
                <a:tc>
                  <a:txBody>
                    <a:bodyPr/>
                    <a:lstStyle/>
                    <a:p>
                      <a:pPr marL="118745" marR="0">
                        <a:lnSpc>
                          <a:spcPct val="115000"/>
                        </a:lnSpc>
                        <a:spcBef>
                          <a:spcPts val="0"/>
                        </a:spcBef>
                        <a:spcAft>
                          <a:spcPts val="0"/>
                        </a:spcAft>
                      </a:pPr>
                      <a:r>
                        <a:rPr lang="en-US" sz="1200" i="1" dirty="0">
                          <a:latin typeface="Calibri"/>
                          <a:ea typeface="Calibri"/>
                          <a:cs typeface="Calibri"/>
                        </a:rPr>
                        <a:t>Race/Ethnicity/Minority Issues (n=52, 94</a:t>
                      </a:r>
                      <a:r>
                        <a:rPr lang="en-US" sz="1200" i="1" dirty="0" smtClean="0">
                          <a:latin typeface="Calibri"/>
                          <a:ea typeface="Calibri"/>
                          <a:cs typeface="Calibri"/>
                        </a:rPr>
                        <a:t>)</a:t>
                      </a:r>
                      <a:endParaRPr lang="en-US" sz="1100" dirty="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Calibri"/>
                          <a:cs typeface="Calibri"/>
                        </a:rPr>
                        <a:t>63.4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200">
                          <a:latin typeface="Calibri"/>
                          <a:ea typeface="Calibri"/>
                          <a:cs typeface="Calibri"/>
                        </a:rPr>
                        <a:t>53.7</a:t>
                      </a:r>
                      <a:endParaRPr lang="en-US" sz="11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b="1">
                          <a:latin typeface="Calibri"/>
                          <a:ea typeface="Calibri"/>
                          <a:cs typeface="Calibri"/>
                        </a:rPr>
                        <a:t>.001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r>
              <a:tr h="0">
                <a:tc>
                  <a:txBody>
                    <a:bodyPr/>
                    <a:lstStyle/>
                    <a:p>
                      <a:pPr marL="118745" marR="0">
                        <a:lnSpc>
                          <a:spcPct val="115000"/>
                        </a:lnSpc>
                        <a:spcBef>
                          <a:spcPts val="0"/>
                        </a:spcBef>
                        <a:spcAft>
                          <a:spcPts val="0"/>
                        </a:spcAft>
                      </a:pPr>
                      <a:r>
                        <a:rPr lang="en-US" sz="1200" i="1" dirty="0">
                          <a:latin typeface="Calibri"/>
                          <a:ea typeface="Calibri"/>
                          <a:cs typeface="Calibri"/>
                        </a:rPr>
                        <a:t>Gender (n=28, 33</a:t>
                      </a:r>
                      <a:r>
                        <a:rPr lang="en-US" sz="1200" i="1" dirty="0" smtClean="0">
                          <a:latin typeface="Calibri"/>
                          <a:ea typeface="Calibri"/>
                          <a:cs typeface="Calibri"/>
                        </a:rPr>
                        <a:t>)</a:t>
                      </a:r>
                      <a:endParaRPr lang="en-US" sz="1100" dirty="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Calibri"/>
                          <a:cs typeface="Calibri"/>
                        </a:rPr>
                        <a:t>34.1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200">
                          <a:latin typeface="Calibri"/>
                          <a:ea typeface="Calibri"/>
                          <a:cs typeface="Calibri"/>
                        </a:rPr>
                        <a:t>18.9</a:t>
                      </a:r>
                      <a:endParaRPr lang="en-US" sz="11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b="1">
                          <a:latin typeface="Calibri"/>
                          <a:ea typeface="Calibri"/>
                          <a:cs typeface="Calibri"/>
                        </a:rPr>
                        <a:t>.006</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r>
              <a:tr h="0">
                <a:tc>
                  <a:txBody>
                    <a:bodyPr/>
                    <a:lstStyle/>
                    <a:p>
                      <a:pPr marL="118745" marR="0">
                        <a:lnSpc>
                          <a:spcPct val="115000"/>
                        </a:lnSpc>
                        <a:spcBef>
                          <a:spcPts val="0"/>
                        </a:spcBef>
                        <a:spcAft>
                          <a:spcPts val="0"/>
                        </a:spcAft>
                      </a:pPr>
                      <a:r>
                        <a:rPr lang="en-US" sz="1200" i="1" dirty="0">
                          <a:latin typeface="Calibri"/>
                          <a:ea typeface="Calibri"/>
                          <a:cs typeface="Calibri"/>
                        </a:rPr>
                        <a:t>Health (n=24, 22</a:t>
                      </a:r>
                      <a:r>
                        <a:rPr lang="en-US" sz="1200" i="1" dirty="0" smtClean="0">
                          <a:latin typeface="Calibri"/>
                          <a:ea typeface="Calibri"/>
                          <a:cs typeface="Calibri"/>
                        </a:rPr>
                        <a:t>)</a:t>
                      </a:r>
                      <a:endParaRPr lang="en-US" sz="1100" dirty="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Calibri"/>
                          <a:cs typeface="Calibri"/>
                        </a:rPr>
                        <a:t>29.3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200">
                          <a:latin typeface="Calibri"/>
                          <a:ea typeface="Calibri"/>
                          <a:cs typeface="Calibri"/>
                        </a:rPr>
                        <a:t>12.6</a:t>
                      </a:r>
                      <a:endParaRPr lang="en-US" sz="11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b="1">
                          <a:latin typeface="Calibri"/>
                          <a:ea typeface="Calibri"/>
                          <a:cs typeface="Calibri"/>
                        </a:rPr>
                        <a:t>.001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r>
              <a:tr h="0">
                <a:tc>
                  <a:txBody>
                    <a:bodyPr/>
                    <a:lstStyle/>
                    <a:p>
                      <a:pPr marL="118745" marR="0">
                        <a:lnSpc>
                          <a:spcPct val="115000"/>
                        </a:lnSpc>
                        <a:spcBef>
                          <a:spcPts val="0"/>
                        </a:spcBef>
                        <a:spcAft>
                          <a:spcPts val="0"/>
                        </a:spcAft>
                      </a:pPr>
                      <a:r>
                        <a:rPr lang="en-US" sz="1200" i="1" dirty="0">
                          <a:latin typeface="Calibri"/>
                          <a:ea typeface="Calibri"/>
                          <a:cs typeface="Calibri"/>
                        </a:rPr>
                        <a:t>Combination of Race, Gender, and/or Health</a:t>
                      </a:r>
                      <a:endParaRPr lang="en-US" sz="1100" dirty="0">
                        <a:latin typeface="Calibri"/>
                        <a:ea typeface="Calibri"/>
                        <a:cs typeface="Times New Roman"/>
                      </a:endParaRPr>
                    </a:p>
                    <a:p>
                      <a:pPr marL="118745" marR="0">
                        <a:lnSpc>
                          <a:spcPct val="115000"/>
                        </a:lnSpc>
                        <a:spcBef>
                          <a:spcPts val="0"/>
                        </a:spcBef>
                        <a:spcAft>
                          <a:spcPts val="0"/>
                        </a:spcAft>
                      </a:pPr>
                      <a:r>
                        <a:rPr lang="en-US" sz="1200" i="1" dirty="0">
                          <a:latin typeface="Calibri"/>
                          <a:ea typeface="Calibri"/>
                          <a:cs typeface="Calibri"/>
                        </a:rPr>
                        <a:t>(n=24, 24</a:t>
                      </a:r>
                      <a:r>
                        <a:rPr lang="en-US" sz="1200" i="1" dirty="0" smtClean="0">
                          <a:latin typeface="Calibri"/>
                          <a:ea typeface="Calibri"/>
                          <a:cs typeface="Calibri"/>
                        </a:rPr>
                        <a:t>)</a:t>
                      </a:r>
                      <a:endParaRPr lang="en-US" sz="1100" dirty="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latin typeface="Calibri"/>
                          <a:ea typeface="Calibri"/>
                          <a:cs typeface="Calibri"/>
                        </a:rPr>
                        <a:t>29.3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latin typeface="Calibri"/>
                          <a:ea typeface="Calibri"/>
                          <a:cs typeface="Calibri"/>
                        </a:rPr>
                        <a:t>13.7</a:t>
                      </a:r>
                      <a:endParaRPr lang="en-US" sz="11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Calibri"/>
                          <a:ea typeface="Calibri"/>
                          <a:cs typeface="Calibri"/>
                        </a:rPr>
                        <a:t>.003</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7" name="Rectangle 6"/>
          <p:cNvSpPr/>
          <p:nvPr/>
        </p:nvSpPr>
        <p:spPr>
          <a:xfrm>
            <a:off x="1828800" y="3657600"/>
            <a:ext cx="5943600" cy="430887"/>
          </a:xfrm>
          <a:prstGeom prst="rect">
            <a:avLst/>
          </a:prstGeom>
        </p:spPr>
        <p:txBody>
          <a:bodyPr wrap="square">
            <a:spAutoFit/>
          </a:bodyPr>
          <a:lstStyle/>
          <a:p>
            <a:r>
              <a:rPr lang="en-US" sz="1100" dirty="0" smtClean="0"/>
              <a:t>*Tests difference between MFP and Control Group; Adjusted Wald test of association for </a:t>
            </a:r>
            <a:r>
              <a:rPr lang="en-US" sz="1100" dirty="0" err="1" smtClean="0"/>
              <a:t>bivariate</a:t>
            </a:r>
            <a:r>
              <a:rPr lang="en-US" sz="1100" dirty="0" smtClean="0"/>
              <a:t> comparison used.</a:t>
            </a:r>
            <a:endParaRPr lang="en-US" sz="1100" dirty="0"/>
          </a:p>
        </p:txBody>
      </p:sp>
      <p:sp>
        <p:nvSpPr>
          <p:cNvPr id="8" name="Rectangle 7"/>
          <p:cNvSpPr/>
          <p:nvPr/>
        </p:nvSpPr>
        <p:spPr>
          <a:xfrm>
            <a:off x="1066800" y="4343400"/>
            <a:ext cx="7924800" cy="1323439"/>
          </a:xfrm>
          <a:prstGeom prst="rect">
            <a:avLst/>
          </a:prstGeom>
        </p:spPr>
        <p:txBody>
          <a:bodyPr wrap="square">
            <a:spAutoFit/>
          </a:bodyPr>
          <a:lstStyle/>
          <a:p>
            <a:r>
              <a:rPr lang="en-US" sz="1600" dirty="0" smtClean="0">
                <a:solidFill>
                  <a:schemeClr val="accent1">
                    <a:lumMod val="50000"/>
                  </a:schemeClr>
                </a:solidFill>
                <a:latin typeface="Microsoft Tai Le" pitchFamily="34" charset="0"/>
                <a:cs typeface="Microsoft Tai Le" pitchFamily="34" charset="0"/>
              </a:rPr>
              <a:t>MFPs were encouraged to write on these topics since the program was funded by a </a:t>
            </a:r>
            <a:r>
              <a:rPr lang="en-US" sz="1600" b="1" dirty="0" smtClean="0">
                <a:solidFill>
                  <a:schemeClr val="accent1">
                    <a:lumMod val="50000"/>
                  </a:schemeClr>
                </a:solidFill>
                <a:latin typeface="Microsoft Tai Le" pitchFamily="34" charset="0"/>
                <a:cs typeface="Microsoft Tai Le" pitchFamily="34" charset="0"/>
              </a:rPr>
              <a:t>National Institute of Mental Health </a:t>
            </a:r>
            <a:r>
              <a:rPr lang="en-US" sz="1600" dirty="0" smtClean="0">
                <a:solidFill>
                  <a:schemeClr val="accent1">
                    <a:lumMod val="50000"/>
                  </a:schemeClr>
                </a:solidFill>
                <a:latin typeface="Microsoft Tai Le" pitchFamily="34" charset="0"/>
                <a:cs typeface="Microsoft Tai Le" pitchFamily="34" charset="0"/>
              </a:rPr>
              <a:t>T32 training grant for many years through 2010.</a:t>
            </a:r>
          </a:p>
          <a:p>
            <a:endParaRPr lang="en-US" sz="1600" dirty="0" smtClean="0">
              <a:solidFill>
                <a:schemeClr val="accent1">
                  <a:lumMod val="50000"/>
                </a:schemeClr>
              </a:solidFill>
              <a:latin typeface="Microsoft Tai Le" pitchFamily="34" charset="0"/>
              <a:cs typeface="Microsoft Tai Le" pitchFamily="34" charset="0"/>
            </a:endParaRPr>
          </a:p>
          <a:p>
            <a:r>
              <a:rPr lang="en-US" sz="1600" dirty="0" smtClean="0">
                <a:solidFill>
                  <a:schemeClr val="accent1">
                    <a:lumMod val="50000"/>
                  </a:schemeClr>
                </a:solidFill>
                <a:latin typeface="Microsoft Tai Le" pitchFamily="34" charset="0"/>
                <a:cs typeface="Microsoft Tai Le" pitchFamily="34" charset="0"/>
              </a:rPr>
              <a:t>Despite the potential value to minority communities, writing on these topics was </a:t>
            </a:r>
            <a:r>
              <a:rPr lang="en-US" sz="1600" b="1" dirty="0" smtClean="0">
                <a:solidFill>
                  <a:schemeClr val="accent1">
                    <a:lumMod val="50000"/>
                  </a:schemeClr>
                </a:solidFill>
                <a:latin typeface="Microsoft Tai Le" pitchFamily="34" charset="0"/>
                <a:cs typeface="Microsoft Tai Le" pitchFamily="34" charset="0"/>
              </a:rPr>
              <a:t>negatively related </a:t>
            </a:r>
            <a:r>
              <a:rPr lang="en-US" sz="1600" dirty="0" smtClean="0">
                <a:solidFill>
                  <a:schemeClr val="accent1">
                    <a:lumMod val="50000"/>
                  </a:schemeClr>
                </a:solidFill>
                <a:latin typeface="Microsoft Tai Le" pitchFamily="34" charset="0"/>
                <a:cs typeface="Microsoft Tai Le" pitchFamily="34" charset="0"/>
              </a:rPr>
              <a:t>to obtaining tenure in eight years.</a:t>
            </a:r>
            <a:endParaRPr lang="en-US" sz="1600" dirty="0">
              <a:solidFill>
                <a:schemeClr val="accent1">
                  <a:lumMod val="50000"/>
                </a:schemeClr>
              </a:solidFill>
              <a:latin typeface="Microsoft Tai Le" pitchFamily="34" charset="0"/>
              <a:cs typeface="Microsoft Tai Le" pitchFamily="34" charset="0"/>
            </a:endParaRPr>
          </a:p>
        </p:txBody>
      </p:sp>
      <p:sp>
        <p:nvSpPr>
          <p:cNvPr id="9" name="TextBox 8"/>
          <p:cNvSpPr txBox="1">
            <a:spLocks noChangeArrowheads="1"/>
          </p:cNvSpPr>
          <p:nvPr/>
        </p:nvSpPr>
        <p:spPr bwMode="auto">
          <a:xfrm>
            <a:off x="685800" y="6596063"/>
            <a:ext cx="762000" cy="261937"/>
          </a:xfrm>
          <a:prstGeom prst="rect">
            <a:avLst/>
          </a:prstGeom>
          <a:noFill/>
          <a:ln w="9525">
            <a:noFill/>
            <a:miter lim="800000"/>
            <a:headEnd/>
            <a:tailEnd/>
          </a:ln>
        </p:spPr>
        <p:txBody>
          <a:bodyPr wrap="square">
            <a:spAutoFit/>
          </a:bodyPr>
          <a:lstStyle/>
          <a:p>
            <a:r>
              <a:rPr lang="en-US" sz="1100" dirty="0">
                <a:latin typeface="Calibri" pitchFamily="34" charset="0"/>
              </a:rPr>
              <a:t>Slide </a:t>
            </a:r>
            <a:r>
              <a:rPr lang="en-US" sz="1100" dirty="0" smtClean="0">
                <a:latin typeface="Calibri" pitchFamily="34" charset="0"/>
              </a:rPr>
              <a:t>14</a:t>
            </a:r>
            <a:endParaRPr lang="en-US" sz="1100"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p:cNvSpPr>
            <a:spLocks noChangeArrowheads="1"/>
          </p:cNvSpPr>
          <p:nvPr/>
        </p:nvSpPr>
        <p:spPr bwMode="auto">
          <a:xfrm>
            <a:off x="570612" y="29289"/>
            <a:ext cx="8646919"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en-US" sz="1950" b="1" cap="small" dirty="0" smtClean="0">
                <a:solidFill>
                  <a:schemeClr val="accent1">
                    <a:lumMod val="50000"/>
                  </a:schemeClr>
                </a:solidFill>
                <a:latin typeface="Microsoft Tai Le" pitchFamily="34" charset="0"/>
                <a:ea typeface="Calibri" pitchFamily="34" charset="0"/>
                <a:cs typeface="Microsoft Tai Le" pitchFamily="34" charset="0"/>
              </a:rPr>
              <a:t>Conclusions: </a:t>
            </a:r>
          </a:p>
          <a:p>
            <a:pPr lvl="0" algn="ctr" fontAlgn="base">
              <a:spcBef>
                <a:spcPct val="0"/>
              </a:spcBef>
              <a:spcAft>
                <a:spcPct val="0"/>
              </a:spcAft>
            </a:pPr>
            <a:r>
              <a:rPr lang="en-US" sz="1950" b="1" cap="small" dirty="0" smtClean="0">
                <a:solidFill>
                  <a:schemeClr val="accent1">
                    <a:lumMod val="50000"/>
                  </a:schemeClr>
                </a:solidFill>
                <a:latin typeface="Microsoft Tai Le" pitchFamily="34" charset="0"/>
                <a:ea typeface="Calibri" pitchFamily="34" charset="0"/>
                <a:cs typeface="Microsoft Tai Le" pitchFamily="34" charset="0"/>
              </a:rPr>
              <a:t>What Did We Learn and What are the Consequences Moving Forward?</a:t>
            </a:r>
            <a:endParaRPr kumimoji="0" lang="en-US" sz="1950" b="1" i="0" u="none" strike="noStrike" cap="small" normalizeH="0" dirty="0" smtClean="0">
              <a:ln>
                <a:noFill/>
              </a:ln>
              <a:solidFill>
                <a:schemeClr val="accent1">
                  <a:lumMod val="50000"/>
                </a:schemeClr>
              </a:solidFill>
              <a:effectLst/>
              <a:latin typeface="Microsoft Tai Le" pitchFamily="34" charset="0"/>
              <a:ea typeface="Calibri" pitchFamily="34" charset="0"/>
              <a:cs typeface="Microsoft Tai Le" pitchFamily="34" charset="0"/>
            </a:endParaRPr>
          </a:p>
        </p:txBody>
      </p:sp>
      <p:sp>
        <p:nvSpPr>
          <p:cNvPr id="5" name="Rectangle 4"/>
          <p:cNvSpPr/>
          <p:nvPr/>
        </p:nvSpPr>
        <p:spPr>
          <a:xfrm>
            <a:off x="1066800" y="838200"/>
            <a:ext cx="7696200" cy="5863144"/>
          </a:xfrm>
          <a:prstGeom prst="rect">
            <a:avLst/>
          </a:prstGeom>
        </p:spPr>
        <p:txBody>
          <a:bodyPr wrap="square">
            <a:spAutoFit/>
          </a:bodyPr>
          <a:lstStyle/>
          <a:p>
            <a:r>
              <a:rPr lang="en-US" sz="1600" dirty="0" smtClean="0">
                <a:solidFill>
                  <a:schemeClr val="accent1">
                    <a:lumMod val="50000"/>
                  </a:schemeClr>
                </a:solidFill>
                <a:latin typeface="Microsoft Tai Le" pitchFamily="34" charset="0"/>
                <a:cs typeface="Microsoft Tai Le" pitchFamily="34" charset="0"/>
              </a:rPr>
              <a:t>Next steps in terms of research and action? </a:t>
            </a:r>
          </a:p>
          <a:p>
            <a:endParaRPr lang="en-US" sz="1600" dirty="0" smtClean="0">
              <a:solidFill>
                <a:schemeClr val="accent1">
                  <a:lumMod val="50000"/>
                </a:schemeClr>
              </a:solidFill>
              <a:latin typeface="Microsoft Tai Le" pitchFamily="34" charset="0"/>
              <a:cs typeface="Microsoft Tai Le" pitchFamily="34" charset="0"/>
            </a:endParaRPr>
          </a:p>
          <a:p>
            <a:r>
              <a:rPr lang="en-US" sz="1600" dirty="0" smtClean="0">
                <a:solidFill>
                  <a:schemeClr val="accent1">
                    <a:lumMod val="50000"/>
                  </a:schemeClr>
                </a:solidFill>
                <a:latin typeface="Microsoft Tai Le" pitchFamily="34" charset="0"/>
                <a:cs typeface="Microsoft Tai Le" pitchFamily="34" charset="0"/>
              </a:rPr>
              <a:t>The preliminary findings here suggest that MFP, designed 40 years ago to bring more underrepresented minorities into sociology, has not always improved MFP participants' chances of career success compared to minority non-participants in terms of the following criteria.  </a:t>
            </a:r>
          </a:p>
          <a:p>
            <a:endParaRPr lang="en-US" sz="1600" dirty="0" smtClean="0">
              <a:solidFill>
                <a:schemeClr val="accent1">
                  <a:lumMod val="50000"/>
                </a:schemeClr>
              </a:solidFill>
              <a:latin typeface="Microsoft Tai Le" pitchFamily="34" charset="0"/>
              <a:cs typeface="Microsoft Tai Le" pitchFamily="34" charset="0"/>
            </a:endParaRPr>
          </a:p>
          <a:p>
            <a:r>
              <a:rPr lang="en-US" sz="1600" b="1" dirty="0" smtClean="0">
                <a:solidFill>
                  <a:schemeClr val="accent1">
                    <a:lumMod val="50000"/>
                  </a:schemeClr>
                </a:solidFill>
                <a:latin typeface="Microsoft Tai Le" pitchFamily="34" charset="0"/>
                <a:cs typeface="Microsoft Tai Le" pitchFamily="34" charset="0"/>
              </a:rPr>
              <a:t>The Positive</a:t>
            </a:r>
          </a:p>
          <a:p>
            <a:pPr marL="342900" indent="-342900">
              <a:spcBef>
                <a:spcPts val="600"/>
              </a:spcBef>
              <a:buFont typeface="+mj-lt"/>
              <a:buAutoNum type="arabicPeriod"/>
            </a:pPr>
            <a:r>
              <a:rPr lang="en-US" sz="1600" b="1" dirty="0" smtClean="0">
                <a:solidFill>
                  <a:schemeClr val="accent1">
                    <a:lumMod val="50000"/>
                  </a:schemeClr>
                </a:solidFill>
                <a:latin typeface="Microsoft Tai Le" pitchFamily="34" charset="0"/>
                <a:cs typeface="Microsoft Tai Le" pitchFamily="34" charset="0"/>
              </a:rPr>
              <a:t>They were more likely than non-participants to obtain positions in the academy after completing their PhDs. </a:t>
            </a:r>
          </a:p>
          <a:p>
            <a:pPr marL="342900" indent="-342900">
              <a:spcBef>
                <a:spcPts val="600"/>
              </a:spcBef>
              <a:buFont typeface="+mj-lt"/>
              <a:buAutoNum type="arabicPeriod"/>
            </a:pPr>
            <a:r>
              <a:rPr lang="en-US" sz="1600" b="1" dirty="0" smtClean="0">
                <a:solidFill>
                  <a:schemeClr val="accent1">
                    <a:lumMod val="50000"/>
                  </a:schemeClr>
                </a:solidFill>
                <a:latin typeface="Microsoft Tai Le" pitchFamily="34" charset="0"/>
                <a:cs typeface="Microsoft Tai Le" pitchFamily="34" charset="0"/>
              </a:rPr>
              <a:t>MFP participants were significantly more likely to do research that may be considered useful for minority communities.</a:t>
            </a:r>
          </a:p>
          <a:p>
            <a:pPr marL="342900" indent="-342900">
              <a:buFont typeface="+mj-lt"/>
              <a:buAutoNum type="arabicPeriod"/>
            </a:pPr>
            <a:endParaRPr lang="en-US" sz="1600" b="1" dirty="0" smtClean="0">
              <a:solidFill>
                <a:schemeClr val="accent1">
                  <a:lumMod val="50000"/>
                </a:schemeClr>
              </a:solidFill>
              <a:latin typeface="Microsoft Tai Le" pitchFamily="34" charset="0"/>
              <a:cs typeface="Microsoft Tai Le" pitchFamily="34" charset="0"/>
            </a:endParaRPr>
          </a:p>
          <a:p>
            <a:pPr marL="342900" indent="-342900"/>
            <a:r>
              <a:rPr lang="en-US" sz="1600" b="1" dirty="0" smtClean="0">
                <a:solidFill>
                  <a:schemeClr val="accent1">
                    <a:lumMod val="50000"/>
                  </a:schemeClr>
                </a:solidFill>
                <a:latin typeface="Microsoft Tai Le" pitchFamily="34" charset="0"/>
                <a:cs typeface="Microsoft Tai Le" pitchFamily="34" charset="0"/>
              </a:rPr>
              <a:t>The Negative</a:t>
            </a:r>
          </a:p>
          <a:p>
            <a:pPr marL="342900" indent="-342900">
              <a:spcBef>
                <a:spcPts val="600"/>
              </a:spcBef>
              <a:buFont typeface="+mj-lt"/>
              <a:buAutoNum type="arabicPeriod"/>
            </a:pPr>
            <a:r>
              <a:rPr lang="en-US" sz="1600" b="1" dirty="0" smtClean="0">
                <a:solidFill>
                  <a:schemeClr val="accent1">
                    <a:lumMod val="50000"/>
                  </a:schemeClr>
                </a:solidFill>
                <a:latin typeface="Microsoft Tai Le" pitchFamily="34" charset="0"/>
                <a:cs typeface="Microsoft Tai Le" pitchFamily="34" charset="0"/>
              </a:rPr>
              <a:t>They were not as likely to obtain positions at Research I institutions—although male MFP participants increase their likelihood by having a white male dissertation advisor—probably the source of contacts and resources.</a:t>
            </a:r>
          </a:p>
          <a:p>
            <a:pPr marL="342900" indent="-342900">
              <a:spcBef>
                <a:spcPts val="600"/>
              </a:spcBef>
              <a:buFont typeface="+mj-lt"/>
              <a:buAutoNum type="arabicPeriod"/>
            </a:pPr>
            <a:r>
              <a:rPr lang="en-US" sz="1600" b="1" dirty="0" smtClean="0">
                <a:solidFill>
                  <a:schemeClr val="accent1">
                    <a:lumMod val="50000"/>
                  </a:schemeClr>
                </a:solidFill>
                <a:latin typeface="Microsoft Tai Le" pitchFamily="34" charset="0"/>
                <a:cs typeface="Microsoft Tai Le" pitchFamily="34" charset="0"/>
              </a:rPr>
              <a:t>They were less likely to publish in top journals and obtaining external grants.</a:t>
            </a:r>
          </a:p>
          <a:p>
            <a:pPr marL="342900" indent="-342900">
              <a:spcBef>
                <a:spcPts val="600"/>
              </a:spcBef>
              <a:buFont typeface="+mj-lt"/>
              <a:buAutoNum type="arabicPeriod"/>
            </a:pPr>
            <a:r>
              <a:rPr lang="en-US" sz="1600" b="1" dirty="0" smtClean="0">
                <a:solidFill>
                  <a:schemeClr val="accent1">
                    <a:lumMod val="50000"/>
                  </a:schemeClr>
                </a:solidFill>
                <a:latin typeface="Microsoft Tai Le" pitchFamily="34" charset="0"/>
                <a:cs typeface="Microsoft Tai Le" pitchFamily="34" charset="0"/>
              </a:rPr>
              <a:t>They were less successful in obtaining tenure in eight years. Having a white male dissertation advisor helped male MFP Fellows.</a:t>
            </a:r>
          </a:p>
          <a:p>
            <a:endParaRPr lang="en-US" sz="1400" dirty="0" smtClean="0">
              <a:solidFill>
                <a:schemeClr val="accent1">
                  <a:lumMod val="50000"/>
                </a:schemeClr>
              </a:solidFill>
              <a:latin typeface="Microsoft Tai Le" pitchFamily="34" charset="0"/>
              <a:cs typeface="Microsoft Tai Le" pitchFamily="34" charset="0"/>
            </a:endParaRPr>
          </a:p>
        </p:txBody>
      </p:sp>
      <p:sp>
        <p:nvSpPr>
          <p:cNvPr id="6" name="TextBox 8"/>
          <p:cNvSpPr txBox="1">
            <a:spLocks noChangeArrowheads="1"/>
          </p:cNvSpPr>
          <p:nvPr/>
        </p:nvSpPr>
        <p:spPr bwMode="auto">
          <a:xfrm>
            <a:off x="685800" y="6596063"/>
            <a:ext cx="685800" cy="261937"/>
          </a:xfrm>
          <a:prstGeom prst="rect">
            <a:avLst/>
          </a:prstGeom>
          <a:noFill/>
          <a:ln w="9525">
            <a:noFill/>
            <a:miter lim="800000"/>
            <a:headEnd/>
            <a:tailEnd/>
          </a:ln>
        </p:spPr>
        <p:txBody>
          <a:bodyPr wrap="square">
            <a:spAutoFit/>
          </a:bodyPr>
          <a:lstStyle/>
          <a:p>
            <a:r>
              <a:rPr lang="en-US" sz="1100" dirty="0">
                <a:latin typeface="Calibri" pitchFamily="34" charset="0"/>
              </a:rPr>
              <a:t>Slide </a:t>
            </a:r>
            <a:r>
              <a:rPr lang="en-US" sz="1100" dirty="0" smtClean="0">
                <a:latin typeface="Calibri" pitchFamily="34" charset="0"/>
              </a:rPr>
              <a:t>15</a:t>
            </a:r>
            <a:endParaRPr lang="en-US" sz="1100" dirty="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p:cNvSpPr>
            <a:spLocks noChangeArrowheads="1"/>
          </p:cNvSpPr>
          <p:nvPr/>
        </p:nvSpPr>
        <p:spPr bwMode="auto">
          <a:xfrm>
            <a:off x="570612" y="29289"/>
            <a:ext cx="8646919"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en-US" sz="1950" b="1" cap="small" dirty="0" smtClean="0">
                <a:solidFill>
                  <a:schemeClr val="accent1">
                    <a:lumMod val="50000"/>
                  </a:schemeClr>
                </a:solidFill>
                <a:latin typeface="Microsoft Tai Le" pitchFamily="34" charset="0"/>
                <a:ea typeface="Calibri" pitchFamily="34" charset="0"/>
                <a:cs typeface="Microsoft Tai Le" pitchFamily="34" charset="0"/>
              </a:rPr>
              <a:t>Conclusions: </a:t>
            </a:r>
          </a:p>
          <a:p>
            <a:pPr lvl="0" algn="ctr" fontAlgn="base">
              <a:spcBef>
                <a:spcPct val="0"/>
              </a:spcBef>
              <a:spcAft>
                <a:spcPct val="0"/>
              </a:spcAft>
            </a:pPr>
            <a:r>
              <a:rPr lang="en-US" sz="1950" b="1" cap="small" dirty="0" smtClean="0">
                <a:solidFill>
                  <a:schemeClr val="accent1">
                    <a:lumMod val="50000"/>
                  </a:schemeClr>
                </a:solidFill>
                <a:latin typeface="Microsoft Tai Le" pitchFamily="34" charset="0"/>
                <a:ea typeface="Calibri" pitchFamily="34" charset="0"/>
                <a:cs typeface="Microsoft Tai Le" pitchFamily="34" charset="0"/>
              </a:rPr>
              <a:t>What Did We Learn and What are the Consequences Moving Forward?</a:t>
            </a:r>
            <a:endParaRPr kumimoji="0" lang="en-US" sz="1950" b="1" i="0" u="none" strike="noStrike" cap="small" normalizeH="0" dirty="0" smtClean="0">
              <a:ln>
                <a:noFill/>
              </a:ln>
              <a:solidFill>
                <a:schemeClr val="accent1">
                  <a:lumMod val="50000"/>
                </a:schemeClr>
              </a:solidFill>
              <a:effectLst/>
              <a:latin typeface="Microsoft Tai Le" pitchFamily="34" charset="0"/>
              <a:ea typeface="Calibri" pitchFamily="34" charset="0"/>
              <a:cs typeface="Microsoft Tai Le" pitchFamily="34" charset="0"/>
            </a:endParaRPr>
          </a:p>
        </p:txBody>
      </p:sp>
      <p:sp>
        <p:nvSpPr>
          <p:cNvPr id="5" name="Rectangle 4"/>
          <p:cNvSpPr/>
          <p:nvPr/>
        </p:nvSpPr>
        <p:spPr>
          <a:xfrm>
            <a:off x="1066800" y="914400"/>
            <a:ext cx="7696200" cy="4247317"/>
          </a:xfrm>
          <a:prstGeom prst="rect">
            <a:avLst/>
          </a:prstGeom>
        </p:spPr>
        <p:txBody>
          <a:bodyPr wrap="square">
            <a:spAutoFit/>
          </a:bodyPr>
          <a:lstStyle/>
          <a:p>
            <a:r>
              <a:rPr lang="en-US" sz="1400" dirty="0" smtClean="0">
                <a:solidFill>
                  <a:schemeClr val="accent1">
                    <a:lumMod val="50000"/>
                  </a:schemeClr>
                </a:solidFill>
                <a:latin typeface="Microsoft Tai Le" pitchFamily="34" charset="0"/>
                <a:cs typeface="Microsoft Tai Le" pitchFamily="34" charset="0"/>
              </a:rPr>
              <a:t> </a:t>
            </a:r>
          </a:p>
          <a:p>
            <a:r>
              <a:rPr lang="en-US" sz="1600" b="1" dirty="0" smtClean="0">
                <a:solidFill>
                  <a:schemeClr val="accent1">
                    <a:lumMod val="50000"/>
                  </a:schemeClr>
                </a:solidFill>
                <a:latin typeface="Microsoft Tai Le" pitchFamily="34" charset="0"/>
                <a:cs typeface="Microsoft Tai Le" pitchFamily="34" charset="0"/>
              </a:rPr>
              <a:t>In summary</a:t>
            </a:r>
            <a:r>
              <a:rPr lang="en-US" sz="1600" dirty="0" smtClean="0">
                <a:solidFill>
                  <a:schemeClr val="accent1">
                    <a:lumMod val="50000"/>
                  </a:schemeClr>
                </a:solidFill>
                <a:latin typeface="Microsoft Tai Le" pitchFamily="34" charset="0"/>
                <a:cs typeface="Microsoft Tai Le" pitchFamily="34" charset="0"/>
              </a:rPr>
              <a:t>:</a:t>
            </a:r>
          </a:p>
          <a:p>
            <a:endParaRPr lang="en-US" sz="1600" dirty="0" smtClean="0">
              <a:solidFill>
                <a:schemeClr val="accent1">
                  <a:lumMod val="50000"/>
                </a:schemeClr>
              </a:solidFill>
              <a:latin typeface="Microsoft Tai Le" pitchFamily="34" charset="0"/>
              <a:cs typeface="Microsoft Tai Le" pitchFamily="34" charset="0"/>
            </a:endParaRPr>
          </a:p>
          <a:p>
            <a:r>
              <a:rPr lang="en-US" sz="1600" b="1" dirty="0" smtClean="0">
                <a:solidFill>
                  <a:schemeClr val="accent1">
                    <a:lumMod val="50000"/>
                  </a:schemeClr>
                </a:solidFill>
                <a:latin typeface="Microsoft Tai Le" pitchFamily="34" charset="0"/>
                <a:cs typeface="Microsoft Tai Le" pitchFamily="34" charset="0"/>
              </a:rPr>
              <a:t>What are the measures associated with success? </a:t>
            </a:r>
          </a:p>
          <a:p>
            <a:endParaRPr lang="en-US" sz="1600" dirty="0" smtClean="0">
              <a:solidFill>
                <a:schemeClr val="accent1">
                  <a:lumMod val="50000"/>
                </a:schemeClr>
              </a:solidFill>
              <a:latin typeface="Microsoft Tai Le" pitchFamily="34" charset="0"/>
              <a:cs typeface="Microsoft Tai Le" pitchFamily="34" charset="0"/>
            </a:endParaRPr>
          </a:p>
          <a:p>
            <a:pPr>
              <a:buFont typeface="Arial" pitchFamily="34" charset="0"/>
              <a:buChar char="•"/>
            </a:pPr>
            <a:r>
              <a:rPr lang="en-US" sz="1600" dirty="0" smtClean="0">
                <a:solidFill>
                  <a:schemeClr val="accent1">
                    <a:lumMod val="50000"/>
                  </a:schemeClr>
                </a:solidFill>
                <a:latin typeface="Microsoft Tai Le" pitchFamily="34" charset="0"/>
                <a:cs typeface="Microsoft Tai Le" pitchFamily="34" charset="0"/>
              </a:rPr>
              <a:t> From the regression models, we saw that </a:t>
            </a:r>
            <a:r>
              <a:rPr lang="en-US" sz="1600" b="1" dirty="0" smtClean="0">
                <a:solidFill>
                  <a:schemeClr val="accent1">
                    <a:lumMod val="50000"/>
                  </a:schemeClr>
                </a:solidFill>
                <a:latin typeface="Microsoft Tai Le" pitchFamily="34" charset="0"/>
                <a:cs typeface="Microsoft Tai Le" pitchFamily="34" charset="0"/>
              </a:rPr>
              <a:t>publishing in top journals and obtaining external  grants </a:t>
            </a:r>
            <a:r>
              <a:rPr lang="en-US" sz="1600" dirty="0" smtClean="0">
                <a:solidFill>
                  <a:schemeClr val="accent1">
                    <a:lumMod val="50000"/>
                  </a:schemeClr>
                </a:solidFill>
                <a:latin typeface="Microsoft Tai Le" pitchFamily="34" charset="0"/>
                <a:cs typeface="Microsoft Tai Le" pitchFamily="34" charset="0"/>
              </a:rPr>
              <a:t>were positively and significantly related to success (as measured by employment at a Research I institution and obtaining tenure in eight years).</a:t>
            </a:r>
          </a:p>
          <a:p>
            <a:endParaRPr lang="en-US" sz="1600" dirty="0" smtClean="0">
              <a:solidFill>
                <a:schemeClr val="accent1">
                  <a:lumMod val="50000"/>
                </a:schemeClr>
              </a:solidFill>
              <a:latin typeface="Microsoft Tai Le" pitchFamily="34" charset="0"/>
              <a:cs typeface="Microsoft Tai Le" pitchFamily="34" charset="0"/>
            </a:endParaRPr>
          </a:p>
          <a:p>
            <a:pPr>
              <a:buFont typeface="Arial" pitchFamily="34" charset="0"/>
              <a:buChar char="•"/>
            </a:pPr>
            <a:r>
              <a:rPr lang="en-US" sz="1600" dirty="0" smtClean="0">
                <a:solidFill>
                  <a:schemeClr val="accent1">
                    <a:lumMod val="50000"/>
                  </a:schemeClr>
                </a:solidFill>
                <a:latin typeface="Microsoft Tai Le" pitchFamily="34" charset="0"/>
                <a:cs typeface="Microsoft Tai Le" pitchFamily="34" charset="0"/>
              </a:rPr>
              <a:t> </a:t>
            </a:r>
            <a:r>
              <a:rPr lang="en-US" sz="1600" b="1" dirty="0" smtClean="0">
                <a:solidFill>
                  <a:schemeClr val="accent1">
                    <a:lumMod val="50000"/>
                  </a:schemeClr>
                </a:solidFill>
                <a:latin typeface="Microsoft Tai Le" pitchFamily="34" charset="0"/>
                <a:cs typeface="Microsoft Tai Le" pitchFamily="34" charset="0"/>
              </a:rPr>
              <a:t>But research on a combination of race, ethnicity, gender, and health was not associated with our career success measures.  </a:t>
            </a:r>
          </a:p>
          <a:p>
            <a:pPr>
              <a:buFont typeface="Arial" pitchFamily="34" charset="0"/>
              <a:buChar char="•"/>
            </a:pPr>
            <a:endParaRPr lang="en-US" sz="1600" dirty="0" smtClean="0">
              <a:solidFill>
                <a:schemeClr val="accent1">
                  <a:lumMod val="50000"/>
                </a:schemeClr>
              </a:solidFill>
              <a:latin typeface="Microsoft Tai Le" pitchFamily="34" charset="0"/>
              <a:cs typeface="Microsoft Tai Le" pitchFamily="34" charset="0"/>
            </a:endParaRPr>
          </a:p>
          <a:p>
            <a:pPr>
              <a:buFont typeface="Arial" pitchFamily="34" charset="0"/>
              <a:buChar char="•"/>
            </a:pPr>
            <a:r>
              <a:rPr lang="en-US" sz="1600" dirty="0" smtClean="0">
                <a:solidFill>
                  <a:schemeClr val="accent1">
                    <a:lumMod val="50000"/>
                  </a:schemeClr>
                </a:solidFill>
                <a:latin typeface="Microsoft Tai Le" pitchFamily="34" charset="0"/>
                <a:cs typeface="Microsoft Tai Le" pitchFamily="34" charset="0"/>
              </a:rPr>
              <a:t>Nor is </a:t>
            </a:r>
            <a:r>
              <a:rPr lang="en-US" sz="1600" b="1" dirty="0" smtClean="0">
                <a:solidFill>
                  <a:schemeClr val="accent1">
                    <a:lumMod val="50000"/>
                  </a:schemeClr>
                </a:solidFill>
                <a:latin typeface="Microsoft Tai Le" pitchFamily="34" charset="0"/>
                <a:cs typeface="Microsoft Tai Le" pitchFamily="34" charset="0"/>
              </a:rPr>
              <a:t>gender equity </a:t>
            </a:r>
            <a:r>
              <a:rPr lang="en-US" sz="1600" dirty="0" smtClean="0">
                <a:solidFill>
                  <a:schemeClr val="accent1">
                    <a:lumMod val="50000"/>
                  </a:schemeClr>
                </a:solidFill>
                <a:latin typeface="Microsoft Tai Le" pitchFamily="34" charset="0"/>
                <a:cs typeface="Microsoft Tai Le" pitchFamily="34" charset="0"/>
              </a:rPr>
              <a:t>associated with career success for MFP Fellows from the time period. As noted, for male MFPs, interacting with a white male advisor did increase the chances of career success. Based on these unobtrusive findings, we suggest that MFP women did not benefit as much.</a:t>
            </a:r>
            <a:endParaRPr lang="en-US" sz="1600" dirty="0">
              <a:solidFill>
                <a:schemeClr val="accent1">
                  <a:lumMod val="50000"/>
                </a:schemeClr>
              </a:solidFill>
              <a:latin typeface="Microsoft Tai Le" pitchFamily="34" charset="0"/>
              <a:cs typeface="Microsoft Tai Le" pitchFamily="34" charset="0"/>
            </a:endParaRPr>
          </a:p>
        </p:txBody>
      </p:sp>
      <p:sp>
        <p:nvSpPr>
          <p:cNvPr id="6" name="TextBox 8"/>
          <p:cNvSpPr txBox="1">
            <a:spLocks noChangeArrowheads="1"/>
          </p:cNvSpPr>
          <p:nvPr/>
        </p:nvSpPr>
        <p:spPr bwMode="auto">
          <a:xfrm>
            <a:off x="685800" y="6596063"/>
            <a:ext cx="685800" cy="261937"/>
          </a:xfrm>
          <a:prstGeom prst="rect">
            <a:avLst/>
          </a:prstGeom>
          <a:noFill/>
          <a:ln w="9525">
            <a:noFill/>
            <a:miter lim="800000"/>
            <a:headEnd/>
            <a:tailEnd/>
          </a:ln>
        </p:spPr>
        <p:txBody>
          <a:bodyPr wrap="square">
            <a:spAutoFit/>
          </a:bodyPr>
          <a:lstStyle/>
          <a:p>
            <a:r>
              <a:rPr lang="en-US" sz="1100" dirty="0">
                <a:latin typeface="Calibri" pitchFamily="34" charset="0"/>
              </a:rPr>
              <a:t>Slide </a:t>
            </a:r>
            <a:r>
              <a:rPr lang="en-US" sz="1100" dirty="0" smtClean="0">
                <a:latin typeface="Calibri" pitchFamily="34" charset="0"/>
              </a:rPr>
              <a:t>15</a:t>
            </a:r>
            <a:endParaRPr lang="en-US" sz="1100" dirty="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p:cNvSpPr>
            <a:spLocks noChangeArrowheads="1"/>
          </p:cNvSpPr>
          <p:nvPr/>
        </p:nvSpPr>
        <p:spPr bwMode="auto">
          <a:xfrm>
            <a:off x="2514600" y="152400"/>
            <a:ext cx="4838184" cy="6924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en-US" sz="1950" b="1" cap="small" dirty="0" smtClean="0">
                <a:solidFill>
                  <a:schemeClr val="accent1">
                    <a:lumMod val="50000"/>
                  </a:schemeClr>
                </a:solidFill>
                <a:latin typeface="Microsoft Tai Le" pitchFamily="34" charset="0"/>
                <a:ea typeface="Calibri" pitchFamily="34" charset="0"/>
                <a:cs typeface="Microsoft Tai Le" pitchFamily="34" charset="0"/>
              </a:rPr>
              <a:t>What Additional Research Needs to be</a:t>
            </a:r>
          </a:p>
          <a:p>
            <a:pPr lvl="0" algn="ctr" fontAlgn="base">
              <a:spcBef>
                <a:spcPct val="0"/>
              </a:spcBef>
              <a:spcAft>
                <a:spcPct val="0"/>
              </a:spcAft>
            </a:pPr>
            <a:r>
              <a:rPr lang="en-US" sz="1950" b="1" cap="small" dirty="0" smtClean="0">
                <a:solidFill>
                  <a:schemeClr val="accent1">
                    <a:lumMod val="50000"/>
                  </a:schemeClr>
                </a:solidFill>
                <a:latin typeface="Microsoft Tai Le" pitchFamily="34" charset="0"/>
                <a:ea typeface="Calibri" pitchFamily="34" charset="0"/>
                <a:cs typeface="Microsoft Tai Le" pitchFamily="34" charset="0"/>
              </a:rPr>
              <a:t>Done Before Making Final Conclusions?</a:t>
            </a:r>
            <a:endParaRPr kumimoji="0" lang="en-US" sz="1950" b="1" i="0" u="none" strike="noStrike" cap="small" normalizeH="0" dirty="0" smtClean="0">
              <a:ln>
                <a:noFill/>
              </a:ln>
              <a:solidFill>
                <a:schemeClr val="accent1">
                  <a:lumMod val="50000"/>
                </a:schemeClr>
              </a:solidFill>
              <a:effectLst/>
              <a:latin typeface="Microsoft Tai Le" pitchFamily="34" charset="0"/>
              <a:ea typeface="Calibri" pitchFamily="34" charset="0"/>
              <a:cs typeface="Microsoft Tai Le" pitchFamily="34" charset="0"/>
            </a:endParaRPr>
          </a:p>
        </p:txBody>
      </p:sp>
      <p:sp>
        <p:nvSpPr>
          <p:cNvPr id="5" name="Rectangle 4"/>
          <p:cNvSpPr/>
          <p:nvPr/>
        </p:nvSpPr>
        <p:spPr>
          <a:xfrm>
            <a:off x="1143000" y="1066800"/>
            <a:ext cx="7772400" cy="5247590"/>
          </a:xfrm>
          <a:prstGeom prst="rect">
            <a:avLst/>
          </a:prstGeom>
        </p:spPr>
        <p:txBody>
          <a:bodyPr wrap="square">
            <a:spAutoFit/>
          </a:bodyPr>
          <a:lstStyle/>
          <a:p>
            <a:r>
              <a:rPr lang="en-US" sz="1500" dirty="0" smtClean="0">
                <a:solidFill>
                  <a:schemeClr val="accent1">
                    <a:lumMod val="50000"/>
                  </a:schemeClr>
                </a:solidFill>
                <a:latin typeface="Microsoft Tai Le" pitchFamily="34" charset="0"/>
                <a:cs typeface="Microsoft Tai Le" pitchFamily="34" charset="0"/>
              </a:rPr>
              <a:t>We are </a:t>
            </a:r>
            <a:r>
              <a:rPr lang="en-US" sz="1500" b="1" dirty="0" smtClean="0">
                <a:solidFill>
                  <a:schemeClr val="accent1">
                    <a:lumMod val="50000"/>
                  </a:schemeClr>
                </a:solidFill>
                <a:latin typeface="Microsoft Tai Le" pitchFamily="34" charset="0"/>
                <a:cs typeface="Microsoft Tai Le" pitchFamily="34" charset="0"/>
              </a:rPr>
              <a:t>somewhat surprised </a:t>
            </a:r>
            <a:r>
              <a:rPr lang="en-US" sz="1500" dirty="0" smtClean="0">
                <a:solidFill>
                  <a:schemeClr val="accent1">
                    <a:lumMod val="50000"/>
                  </a:schemeClr>
                </a:solidFill>
                <a:latin typeface="Microsoft Tai Le" pitchFamily="34" charset="0"/>
                <a:cs typeface="Microsoft Tai Le" pitchFamily="34" charset="0"/>
              </a:rPr>
              <a:t>by the relative lack of MFP success compared to minorities who did not participate. We want to delve deeper. </a:t>
            </a:r>
            <a:r>
              <a:rPr lang="en-US" sz="1500" b="1" dirty="0" smtClean="0">
                <a:solidFill>
                  <a:schemeClr val="accent1">
                    <a:lumMod val="50000"/>
                  </a:schemeClr>
                </a:solidFill>
                <a:latin typeface="Microsoft Tai Le" pitchFamily="34" charset="0"/>
                <a:cs typeface="Microsoft Tai Le" pitchFamily="34" charset="0"/>
              </a:rPr>
              <a:t>Previous research </a:t>
            </a:r>
            <a:r>
              <a:rPr lang="en-US" sz="1500" dirty="0" smtClean="0">
                <a:solidFill>
                  <a:schemeClr val="accent1">
                    <a:lumMod val="50000"/>
                  </a:schemeClr>
                </a:solidFill>
                <a:latin typeface="Microsoft Tai Le" pitchFamily="34" charset="0"/>
                <a:cs typeface="Microsoft Tai Le" pitchFamily="34" charset="0"/>
              </a:rPr>
              <a:t>(Spalter-Roth, Shin, Mayorova, and White 2013) suggests that </a:t>
            </a:r>
            <a:r>
              <a:rPr lang="en-US" sz="1500" b="1" dirty="0" smtClean="0">
                <a:solidFill>
                  <a:schemeClr val="accent1">
                    <a:lumMod val="50000"/>
                  </a:schemeClr>
                </a:solidFill>
                <a:latin typeface="Microsoft Tai Le" pitchFamily="34" charset="0"/>
                <a:cs typeface="Microsoft Tai Le" pitchFamily="34" charset="0"/>
              </a:rPr>
              <a:t>MFP did level the playing field </a:t>
            </a:r>
            <a:r>
              <a:rPr lang="en-US" sz="1500" dirty="0" smtClean="0">
                <a:solidFill>
                  <a:schemeClr val="accent1">
                    <a:lumMod val="50000"/>
                  </a:schemeClr>
                </a:solidFill>
                <a:latin typeface="Microsoft Tai Le" pitchFamily="34" charset="0"/>
                <a:cs typeface="Microsoft Tai Le" pitchFamily="34" charset="0"/>
              </a:rPr>
              <a:t>on several outcomes with a matched, random sample of sociologists (regardless of race). Of course, we cannot do strict control group experiments. </a:t>
            </a:r>
          </a:p>
          <a:p>
            <a:endParaRPr lang="en-US" sz="1500" dirty="0" smtClean="0">
              <a:solidFill>
                <a:schemeClr val="accent1">
                  <a:lumMod val="50000"/>
                </a:schemeClr>
              </a:solidFill>
              <a:latin typeface="Microsoft Tai Le" pitchFamily="34" charset="0"/>
              <a:cs typeface="Microsoft Tai Le" pitchFamily="34" charset="0"/>
            </a:endParaRPr>
          </a:p>
          <a:p>
            <a:r>
              <a:rPr lang="en-US" sz="1500" dirty="0" smtClean="0">
                <a:solidFill>
                  <a:schemeClr val="accent1">
                    <a:lumMod val="50000"/>
                  </a:schemeClr>
                </a:solidFill>
                <a:latin typeface="Microsoft Tai Le" pitchFamily="34" charset="0"/>
                <a:cs typeface="Microsoft Tai Le" pitchFamily="34" charset="0"/>
              </a:rPr>
              <a:t>We are hoping to do more research to find out what kind of career people wanted—it may be that </a:t>
            </a:r>
            <a:r>
              <a:rPr lang="en-US" sz="1500" b="1" dirty="0" smtClean="0">
                <a:solidFill>
                  <a:schemeClr val="accent1">
                    <a:lumMod val="50000"/>
                  </a:schemeClr>
                </a:solidFill>
                <a:latin typeface="Microsoft Tai Le" pitchFamily="34" charset="0"/>
                <a:cs typeface="Microsoft Tai Le" pitchFamily="34" charset="0"/>
              </a:rPr>
              <a:t>not everyone wants an academic career at a Research I institution</a:t>
            </a:r>
            <a:r>
              <a:rPr lang="en-US" sz="1500" dirty="0" smtClean="0">
                <a:solidFill>
                  <a:schemeClr val="accent1">
                    <a:lumMod val="50000"/>
                  </a:schemeClr>
                </a:solidFill>
                <a:latin typeface="Microsoft Tai Le" pitchFamily="34" charset="0"/>
                <a:cs typeface="Microsoft Tai Le" pitchFamily="34" charset="0"/>
              </a:rPr>
              <a:t>. And, what kinds of networks do MFPs participate in, aside from their relation with their dissertation advisor? Does participation in homogeneous networks decrease scholarly productivity/disciplinary visibility, or does it increase comfort levels with other outcomes? </a:t>
            </a:r>
          </a:p>
          <a:p>
            <a:endParaRPr lang="en-US" sz="1500" dirty="0" smtClean="0">
              <a:solidFill>
                <a:schemeClr val="accent1">
                  <a:lumMod val="50000"/>
                </a:schemeClr>
              </a:solidFill>
              <a:latin typeface="Microsoft Tai Le" pitchFamily="34" charset="0"/>
              <a:cs typeface="Microsoft Tai Le" pitchFamily="34" charset="0"/>
            </a:endParaRPr>
          </a:p>
          <a:p>
            <a:r>
              <a:rPr lang="en-US" sz="1500" dirty="0" smtClean="0">
                <a:solidFill>
                  <a:schemeClr val="accent1">
                    <a:lumMod val="50000"/>
                  </a:schemeClr>
                </a:solidFill>
                <a:latin typeface="Microsoft Tai Le" pitchFamily="34" charset="0"/>
                <a:cs typeface="Microsoft Tai Le" pitchFamily="34" charset="0"/>
              </a:rPr>
              <a:t>Finally, what about </a:t>
            </a:r>
            <a:r>
              <a:rPr lang="en-US" sz="1500" b="1" dirty="0" err="1" smtClean="0">
                <a:solidFill>
                  <a:schemeClr val="accent1">
                    <a:lumMod val="50000"/>
                  </a:schemeClr>
                </a:solidFill>
                <a:latin typeface="Microsoft Tai Le" pitchFamily="34" charset="0"/>
                <a:cs typeface="Microsoft Tai Le" pitchFamily="34" charset="0"/>
              </a:rPr>
              <a:t>intersectionality</a:t>
            </a:r>
            <a:r>
              <a:rPr lang="en-US" sz="1500" dirty="0" smtClean="0">
                <a:solidFill>
                  <a:schemeClr val="accent1">
                    <a:lumMod val="50000"/>
                  </a:schemeClr>
                </a:solidFill>
                <a:latin typeface="Microsoft Tai Le" pitchFamily="34" charset="0"/>
                <a:cs typeface="Microsoft Tai Le" pitchFamily="34" charset="0"/>
              </a:rPr>
              <a:t>? Do women in MFP tend to be excluded by white male advisors and therefore gravitate to minority women advisors who have fewer contacts and resources? Perhaps they are not taken seriously as scholars by white male advisors, or perhaps the interaction between white males and minority women is fraught for other reasons. </a:t>
            </a:r>
          </a:p>
          <a:p>
            <a:endParaRPr lang="en-US" sz="1500" dirty="0" smtClean="0">
              <a:solidFill>
                <a:schemeClr val="accent1">
                  <a:lumMod val="50000"/>
                </a:schemeClr>
              </a:solidFill>
              <a:latin typeface="Microsoft Tai Le" pitchFamily="34" charset="0"/>
              <a:cs typeface="Microsoft Tai Le" pitchFamily="34" charset="0"/>
            </a:endParaRPr>
          </a:p>
          <a:p>
            <a:r>
              <a:rPr lang="en-US" sz="1500" dirty="0" smtClean="0">
                <a:solidFill>
                  <a:schemeClr val="accent1">
                    <a:lumMod val="50000"/>
                  </a:schemeClr>
                </a:solidFill>
                <a:latin typeface="Microsoft Tai Le" pitchFamily="34" charset="0"/>
                <a:cs typeface="Microsoft Tai Le" pitchFamily="34" charset="0"/>
              </a:rPr>
              <a:t>Many of these questions will require </a:t>
            </a:r>
            <a:r>
              <a:rPr lang="en-US" sz="1500" b="1" dirty="0" smtClean="0">
                <a:solidFill>
                  <a:schemeClr val="accent1">
                    <a:lumMod val="50000"/>
                  </a:schemeClr>
                </a:solidFill>
                <a:latin typeface="Microsoft Tai Le" pitchFamily="34" charset="0"/>
                <a:cs typeface="Microsoft Tai Le" pitchFamily="34" charset="0"/>
              </a:rPr>
              <a:t>detailed survey responses </a:t>
            </a:r>
            <a:r>
              <a:rPr lang="en-US" sz="1500" dirty="0" smtClean="0">
                <a:solidFill>
                  <a:schemeClr val="accent1">
                    <a:lumMod val="50000"/>
                  </a:schemeClr>
                </a:solidFill>
                <a:latin typeface="Microsoft Tai Le" pitchFamily="34" charset="0"/>
                <a:cs typeface="Microsoft Tai Le" pitchFamily="34" charset="0"/>
              </a:rPr>
              <a:t>rather than unobtrusive data, in addition to </a:t>
            </a:r>
            <a:r>
              <a:rPr lang="en-US" sz="1500" b="1" dirty="0" smtClean="0">
                <a:solidFill>
                  <a:schemeClr val="accent1">
                    <a:lumMod val="50000"/>
                  </a:schemeClr>
                </a:solidFill>
                <a:latin typeface="Microsoft Tai Le" pitchFamily="34" charset="0"/>
                <a:cs typeface="Microsoft Tai Le" pitchFamily="34" charset="0"/>
              </a:rPr>
              <a:t>possible in-depth interviews or focus groups</a:t>
            </a:r>
            <a:r>
              <a:rPr lang="en-US" sz="1500" dirty="0" smtClean="0">
                <a:solidFill>
                  <a:schemeClr val="accent1">
                    <a:lumMod val="50000"/>
                  </a:schemeClr>
                </a:solidFill>
                <a:latin typeface="Microsoft Tai Le" pitchFamily="34" charset="0"/>
                <a:cs typeface="Microsoft Tai Le" pitchFamily="34" charset="0"/>
              </a:rPr>
              <a:t>.</a:t>
            </a:r>
          </a:p>
          <a:p>
            <a:endParaRPr lang="en-US" sz="1500" dirty="0" smtClean="0">
              <a:solidFill>
                <a:schemeClr val="accent1">
                  <a:lumMod val="50000"/>
                </a:schemeClr>
              </a:solidFill>
              <a:latin typeface="Microsoft Tai Le" pitchFamily="34" charset="0"/>
              <a:cs typeface="Microsoft Tai Le" pitchFamily="34" charset="0"/>
            </a:endParaRPr>
          </a:p>
          <a:p>
            <a:r>
              <a:rPr lang="en-US" sz="2000" b="1" dirty="0" smtClean="0">
                <a:solidFill>
                  <a:schemeClr val="accent1">
                    <a:lumMod val="50000"/>
                  </a:schemeClr>
                </a:solidFill>
                <a:latin typeface="Microsoft Tai Le" pitchFamily="34" charset="0"/>
                <a:cs typeface="Microsoft Tai Le" pitchFamily="34" charset="0"/>
              </a:rPr>
              <a:t>ANY HELP?</a:t>
            </a:r>
            <a:endParaRPr lang="en-US" sz="2000" b="1" dirty="0">
              <a:solidFill>
                <a:schemeClr val="accent1">
                  <a:lumMod val="50000"/>
                </a:schemeClr>
              </a:solidFill>
              <a:latin typeface="Microsoft Tai Le" pitchFamily="34" charset="0"/>
              <a:cs typeface="Microsoft Tai Le" pitchFamily="34" charset="0"/>
            </a:endParaRPr>
          </a:p>
        </p:txBody>
      </p:sp>
      <p:sp>
        <p:nvSpPr>
          <p:cNvPr id="6" name="TextBox 8"/>
          <p:cNvSpPr txBox="1">
            <a:spLocks noChangeArrowheads="1"/>
          </p:cNvSpPr>
          <p:nvPr/>
        </p:nvSpPr>
        <p:spPr bwMode="auto">
          <a:xfrm>
            <a:off x="685800" y="6596063"/>
            <a:ext cx="685800" cy="261937"/>
          </a:xfrm>
          <a:prstGeom prst="rect">
            <a:avLst/>
          </a:prstGeom>
          <a:noFill/>
          <a:ln w="9525">
            <a:noFill/>
            <a:miter lim="800000"/>
            <a:headEnd/>
            <a:tailEnd/>
          </a:ln>
        </p:spPr>
        <p:txBody>
          <a:bodyPr wrap="square">
            <a:spAutoFit/>
          </a:bodyPr>
          <a:lstStyle/>
          <a:p>
            <a:r>
              <a:rPr lang="en-US" sz="1100" dirty="0">
                <a:latin typeface="Calibri" pitchFamily="34" charset="0"/>
              </a:rPr>
              <a:t>Slide </a:t>
            </a:r>
            <a:r>
              <a:rPr lang="en-US" sz="1100" dirty="0" smtClean="0">
                <a:latin typeface="Calibri" pitchFamily="34" charset="0"/>
              </a:rPr>
              <a:t>16</a:t>
            </a:r>
            <a:endParaRPr lang="en-US" sz="1100" dirty="0">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00400" y="152400"/>
            <a:ext cx="2438400" cy="584775"/>
          </a:xfrm>
          <a:prstGeom prst="rect">
            <a:avLst/>
          </a:prstGeom>
          <a:noFill/>
        </p:spPr>
        <p:txBody>
          <a:bodyPr wrap="square" rtlCol="0">
            <a:spAutoFit/>
          </a:bodyPr>
          <a:lstStyle/>
          <a:p>
            <a:pPr lvl="0"/>
            <a:r>
              <a:rPr lang="en-US" sz="3200" b="1" cap="small" dirty="0" smtClean="0">
                <a:solidFill>
                  <a:srgbClr val="202D56"/>
                </a:solidFill>
                <a:latin typeface="Microsoft Tai Le" pitchFamily="34" charset="0"/>
                <a:cs typeface="Microsoft Tai Le" pitchFamily="34" charset="0"/>
              </a:rPr>
              <a:t>Thank you!</a:t>
            </a:r>
            <a:endParaRPr lang="en-US" sz="3200" cap="small" dirty="0">
              <a:solidFill>
                <a:srgbClr val="202D56"/>
              </a:solidFill>
              <a:latin typeface="Microsoft Tai Le" pitchFamily="34" charset="0"/>
              <a:cs typeface="Microsoft Tai Le" pitchFamily="34" charset="0"/>
            </a:endParaRPr>
          </a:p>
        </p:txBody>
      </p:sp>
      <p:sp>
        <p:nvSpPr>
          <p:cNvPr id="4" name="TextBox 3"/>
          <p:cNvSpPr txBox="1"/>
          <p:nvPr/>
        </p:nvSpPr>
        <p:spPr>
          <a:xfrm>
            <a:off x="381000" y="3886200"/>
            <a:ext cx="8382000" cy="2200602"/>
          </a:xfrm>
          <a:prstGeom prst="rect">
            <a:avLst/>
          </a:prstGeom>
          <a:noFill/>
          <a:ln w="34925" cap="rnd" cmpd="tri">
            <a:solidFill>
              <a:srgbClr val="202D56"/>
            </a:solidFill>
          </a:ln>
        </p:spPr>
        <p:txBody>
          <a:bodyPr>
            <a:spAutoFit/>
          </a:bodyPr>
          <a:lstStyle/>
          <a:p>
            <a:pPr marL="457200" fontAlgn="auto">
              <a:spcBef>
                <a:spcPts val="600"/>
              </a:spcBef>
              <a:spcAft>
                <a:spcPts val="0"/>
              </a:spcAft>
              <a:defRPr/>
            </a:pPr>
            <a:r>
              <a:rPr lang="en-US" sz="1600" b="1" u="sng" dirty="0" smtClean="0">
                <a:solidFill>
                  <a:schemeClr val="accent1">
                    <a:lumMod val="50000"/>
                  </a:schemeClr>
                </a:solidFill>
                <a:latin typeface="Microsoft Tai Le" pitchFamily="34" charset="0"/>
                <a:cs typeface="Microsoft Tai Le" pitchFamily="34" charset="0"/>
              </a:rPr>
              <a:t>Presentation is uploaded to the AEA </a:t>
            </a:r>
            <a:r>
              <a:rPr lang="en-US" sz="1600" b="1" u="sng" dirty="0" err="1" smtClean="0">
                <a:solidFill>
                  <a:schemeClr val="accent1">
                    <a:lumMod val="50000"/>
                  </a:schemeClr>
                </a:solidFill>
                <a:latin typeface="Microsoft Tai Le" pitchFamily="34" charset="0"/>
                <a:cs typeface="Microsoft Tai Le" pitchFamily="34" charset="0"/>
              </a:rPr>
              <a:t>eLibrary</a:t>
            </a:r>
            <a:r>
              <a:rPr lang="en-US" sz="1600" b="1" u="sng" dirty="0" smtClean="0">
                <a:solidFill>
                  <a:schemeClr val="accent1">
                    <a:lumMod val="50000"/>
                  </a:schemeClr>
                </a:solidFill>
                <a:latin typeface="Microsoft Tai Le" pitchFamily="34" charset="0"/>
                <a:cs typeface="Microsoft Tai Le" pitchFamily="34" charset="0"/>
              </a:rPr>
              <a:t> and can be accessed there</a:t>
            </a:r>
            <a:r>
              <a:rPr lang="en-US" sz="1600" b="1" dirty="0" smtClean="0">
                <a:solidFill>
                  <a:schemeClr val="accent1">
                    <a:lumMod val="50000"/>
                  </a:schemeClr>
                </a:solidFill>
                <a:latin typeface="Microsoft Tai Le" pitchFamily="34" charset="0"/>
                <a:cs typeface="Microsoft Tai Le" pitchFamily="34" charset="0"/>
              </a:rPr>
              <a:t>.</a:t>
            </a:r>
          </a:p>
          <a:p>
            <a:pPr marL="457200" fontAlgn="auto">
              <a:spcBef>
                <a:spcPts val="600"/>
              </a:spcBef>
              <a:spcAft>
                <a:spcPts val="0"/>
              </a:spcAft>
              <a:defRPr/>
            </a:pPr>
            <a:endParaRPr lang="en-US" sz="1600" b="1" dirty="0" smtClean="0">
              <a:solidFill>
                <a:schemeClr val="accent1">
                  <a:lumMod val="50000"/>
                </a:schemeClr>
              </a:solidFill>
              <a:latin typeface="Microsoft Tai Le" pitchFamily="34" charset="0"/>
              <a:cs typeface="Microsoft Tai Le" pitchFamily="34" charset="0"/>
            </a:endParaRPr>
          </a:p>
          <a:p>
            <a:pPr marL="457200" fontAlgn="auto">
              <a:spcBef>
                <a:spcPts val="600"/>
              </a:spcBef>
              <a:spcAft>
                <a:spcPts val="0"/>
              </a:spcAft>
              <a:defRPr/>
            </a:pPr>
            <a:r>
              <a:rPr lang="en-US" sz="1600" b="1" dirty="0" smtClean="0">
                <a:solidFill>
                  <a:schemeClr val="accent1">
                    <a:lumMod val="50000"/>
                  </a:schemeClr>
                </a:solidFill>
                <a:latin typeface="Microsoft Tai Le" pitchFamily="34" charset="0"/>
                <a:cs typeface="Microsoft Tai Le" pitchFamily="34" charset="0"/>
              </a:rPr>
              <a:t>For </a:t>
            </a:r>
            <a:r>
              <a:rPr lang="en-US" sz="1600" b="1" dirty="0">
                <a:solidFill>
                  <a:schemeClr val="accent1">
                    <a:lumMod val="50000"/>
                  </a:schemeClr>
                </a:solidFill>
                <a:latin typeface="Microsoft Tai Le" pitchFamily="34" charset="0"/>
                <a:cs typeface="Microsoft Tai Le" pitchFamily="34" charset="0"/>
              </a:rPr>
              <a:t>further discussion or help, </a:t>
            </a:r>
            <a:r>
              <a:rPr lang="en-US" sz="1600" b="1" dirty="0" smtClean="0">
                <a:solidFill>
                  <a:schemeClr val="accent1">
                    <a:lumMod val="50000"/>
                  </a:schemeClr>
                </a:solidFill>
                <a:latin typeface="Microsoft Tai Le" pitchFamily="34" charset="0"/>
                <a:cs typeface="Microsoft Tai Le" pitchFamily="34" charset="0"/>
              </a:rPr>
              <a:t>contact Dr. </a:t>
            </a:r>
            <a:r>
              <a:rPr lang="en-US" sz="1600" b="1" dirty="0">
                <a:solidFill>
                  <a:schemeClr val="accent1">
                    <a:lumMod val="50000"/>
                  </a:schemeClr>
                </a:solidFill>
                <a:latin typeface="Microsoft Tai Le" pitchFamily="34" charset="0"/>
                <a:cs typeface="Microsoft Tai Le" pitchFamily="34" charset="0"/>
              </a:rPr>
              <a:t>Roberta Spalter-Roth, </a:t>
            </a:r>
            <a:r>
              <a:rPr lang="en-US" sz="1600" b="1" dirty="0" smtClean="0">
                <a:solidFill>
                  <a:schemeClr val="accent1">
                    <a:lumMod val="50000"/>
                  </a:schemeClr>
                </a:solidFill>
                <a:latin typeface="Microsoft Tai Le" pitchFamily="34" charset="0"/>
                <a:cs typeface="Microsoft Tai Le" pitchFamily="34" charset="0"/>
              </a:rPr>
              <a:t>PhD</a:t>
            </a:r>
            <a:r>
              <a:rPr lang="en-US" sz="1600" b="1" dirty="0">
                <a:solidFill>
                  <a:schemeClr val="accent1">
                    <a:lumMod val="50000"/>
                  </a:schemeClr>
                </a:solidFill>
                <a:latin typeface="Microsoft Tai Le" pitchFamily="34" charset="0"/>
                <a:cs typeface="Microsoft Tai Le" pitchFamily="34" charset="0"/>
              </a:rPr>
              <a:t>, </a:t>
            </a:r>
            <a:r>
              <a:rPr lang="en-US" sz="1600" b="1" dirty="0" smtClean="0">
                <a:solidFill>
                  <a:schemeClr val="accent1">
                    <a:lumMod val="50000"/>
                  </a:schemeClr>
                </a:solidFill>
                <a:latin typeface="Microsoft Tai Le" pitchFamily="34" charset="0"/>
                <a:cs typeface="Microsoft Tai Le" pitchFamily="34" charset="0"/>
              </a:rPr>
              <a:t>at</a:t>
            </a:r>
          </a:p>
          <a:p>
            <a:pPr marL="457200" fontAlgn="auto">
              <a:spcAft>
                <a:spcPts val="0"/>
              </a:spcAft>
              <a:defRPr/>
            </a:pPr>
            <a:r>
              <a:rPr lang="en-US" sz="1600" b="1" dirty="0" smtClean="0">
                <a:solidFill>
                  <a:schemeClr val="accent1">
                    <a:lumMod val="50000"/>
                  </a:schemeClr>
                </a:solidFill>
                <a:latin typeface="Microsoft Tai Le" pitchFamily="34" charset="0"/>
                <a:cs typeface="Microsoft Tai Le" pitchFamily="34" charset="0"/>
              </a:rPr>
              <a:t>202-383-9005 </a:t>
            </a:r>
            <a:r>
              <a:rPr lang="en-US" sz="1600" b="1" dirty="0">
                <a:solidFill>
                  <a:schemeClr val="accent1">
                    <a:lumMod val="50000"/>
                  </a:schemeClr>
                </a:solidFill>
                <a:latin typeface="Microsoft Tai Le" pitchFamily="34" charset="0"/>
                <a:cs typeface="Microsoft Tai Le" pitchFamily="34" charset="0"/>
              </a:rPr>
              <a:t>ext. 317 or by </a:t>
            </a:r>
            <a:r>
              <a:rPr lang="en-US" sz="1600" b="1" dirty="0" smtClean="0">
                <a:solidFill>
                  <a:schemeClr val="accent1">
                    <a:lumMod val="50000"/>
                  </a:schemeClr>
                </a:solidFill>
                <a:latin typeface="Microsoft Tai Le" pitchFamily="34" charset="0"/>
                <a:cs typeface="Microsoft Tai Le" pitchFamily="34" charset="0"/>
              </a:rPr>
              <a:t>e-mail </a:t>
            </a:r>
            <a:r>
              <a:rPr lang="en-US" sz="1600" b="1" dirty="0">
                <a:solidFill>
                  <a:schemeClr val="accent1">
                    <a:lumMod val="50000"/>
                  </a:schemeClr>
                </a:solidFill>
                <a:latin typeface="Microsoft Tai Le" pitchFamily="34" charset="0"/>
                <a:cs typeface="Microsoft Tai Le" pitchFamily="34" charset="0"/>
              </a:rPr>
              <a:t>at </a:t>
            </a:r>
            <a:r>
              <a:rPr lang="en-US" sz="1600" b="1" u="sng" dirty="0">
                <a:solidFill>
                  <a:schemeClr val="accent1">
                    <a:lumMod val="50000"/>
                  </a:schemeClr>
                </a:solidFill>
                <a:latin typeface="Microsoft Tai Le" pitchFamily="34" charset="0"/>
                <a:cs typeface="Microsoft Tai Le" pitchFamily="34" charset="0"/>
              </a:rPr>
              <a:t>spalter-roth@asanet.org</a:t>
            </a:r>
            <a:r>
              <a:rPr lang="en-US" sz="1600" b="1" dirty="0">
                <a:solidFill>
                  <a:schemeClr val="accent1">
                    <a:lumMod val="50000"/>
                  </a:schemeClr>
                </a:solidFill>
                <a:latin typeface="Microsoft Tai Le" pitchFamily="34" charset="0"/>
                <a:cs typeface="Microsoft Tai Le" pitchFamily="34" charset="0"/>
              </a:rPr>
              <a:t>.</a:t>
            </a:r>
          </a:p>
          <a:p>
            <a:pPr marL="457200" fontAlgn="auto">
              <a:spcBef>
                <a:spcPts val="600"/>
              </a:spcBef>
              <a:spcAft>
                <a:spcPts val="0"/>
              </a:spcAft>
              <a:defRPr/>
            </a:pPr>
            <a:endParaRPr lang="en-US" sz="1600" b="1" dirty="0">
              <a:solidFill>
                <a:schemeClr val="accent1">
                  <a:lumMod val="50000"/>
                </a:schemeClr>
              </a:solidFill>
              <a:latin typeface="Microsoft Tai Le" pitchFamily="34" charset="0"/>
              <a:cs typeface="Microsoft Tai Le" pitchFamily="34" charset="0"/>
            </a:endParaRPr>
          </a:p>
          <a:p>
            <a:pPr marL="457200" fontAlgn="auto">
              <a:spcBef>
                <a:spcPts val="600"/>
              </a:spcBef>
              <a:spcAft>
                <a:spcPts val="0"/>
              </a:spcAft>
              <a:defRPr/>
            </a:pPr>
            <a:r>
              <a:rPr lang="en-US" sz="1600" b="1" dirty="0">
                <a:solidFill>
                  <a:schemeClr val="accent1">
                    <a:lumMod val="50000"/>
                  </a:schemeClr>
                </a:solidFill>
                <a:latin typeface="Microsoft Tai Le" pitchFamily="34" charset="0"/>
                <a:cs typeface="Microsoft Tai Le" pitchFamily="34" charset="0"/>
              </a:rPr>
              <a:t>For free downloads of ASA Research Briefs, </a:t>
            </a:r>
            <a:r>
              <a:rPr lang="en-US" sz="1600" b="1" dirty="0" smtClean="0">
                <a:solidFill>
                  <a:schemeClr val="accent1">
                    <a:lumMod val="50000"/>
                  </a:schemeClr>
                </a:solidFill>
                <a:latin typeface="Microsoft Tai Le" pitchFamily="34" charset="0"/>
                <a:cs typeface="Microsoft Tai Le" pitchFamily="34" charset="0"/>
              </a:rPr>
              <a:t>visit:</a:t>
            </a:r>
          </a:p>
          <a:p>
            <a:pPr marL="457200" fontAlgn="auto">
              <a:spcBef>
                <a:spcPts val="600"/>
              </a:spcBef>
              <a:spcAft>
                <a:spcPts val="0"/>
              </a:spcAft>
              <a:defRPr/>
            </a:pPr>
            <a:r>
              <a:rPr lang="en-US" sz="1600" b="1" u="sng" dirty="0" smtClean="0">
                <a:solidFill>
                  <a:schemeClr val="accent1">
                    <a:lumMod val="50000"/>
                  </a:schemeClr>
                </a:solidFill>
                <a:latin typeface="Microsoft Tai Le" pitchFamily="34" charset="0"/>
                <a:cs typeface="Microsoft Tai Le" pitchFamily="34" charset="0"/>
              </a:rPr>
              <a:t>www.asanet.org/research/briefs_and_articles.cfm</a:t>
            </a:r>
            <a:r>
              <a:rPr lang="en-US" sz="1600" b="1" dirty="0">
                <a:solidFill>
                  <a:schemeClr val="accent1">
                    <a:lumMod val="50000"/>
                  </a:schemeClr>
                </a:solidFill>
                <a:latin typeface="Microsoft Tai Le" pitchFamily="34" charset="0"/>
                <a:cs typeface="Microsoft Tai Le" pitchFamily="34" charset="0"/>
              </a:rPr>
              <a:t>.</a:t>
            </a:r>
          </a:p>
        </p:txBody>
      </p:sp>
      <p:pic>
        <p:nvPicPr>
          <p:cNvPr id="9" name="Picture 8" descr="AEA Image1.jpg"/>
          <p:cNvPicPr>
            <a:picLocks noChangeAspect="1"/>
          </p:cNvPicPr>
          <p:nvPr/>
        </p:nvPicPr>
        <p:blipFill>
          <a:blip r:embed="rId2" cstate="print"/>
          <a:stretch>
            <a:fillRect/>
          </a:stretch>
        </p:blipFill>
        <p:spPr>
          <a:xfrm>
            <a:off x="2514600" y="1066800"/>
            <a:ext cx="3774259" cy="2514600"/>
          </a:xfrm>
          <a:prstGeom prst="rect">
            <a:avLst/>
          </a:prstGeom>
          <a:ln w="12700">
            <a:solidFill>
              <a:prstClr val="black"/>
            </a:solidFill>
          </a:ln>
        </p:spPr>
      </p:pic>
      <p:sp>
        <p:nvSpPr>
          <p:cNvPr id="10" name="TextBox 8"/>
          <p:cNvSpPr txBox="1">
            <a:spLocks noChangeArrowheads="1"/>
          </p:cNvSpPr>
          <p:nvPr/>
        </p:nvSpPr>
        <p:spPr bwMode="auto">
          <a:xfrm>
            <a:off x="0" y="6596063"/>
            <a:ext cx="685800" cy="261937"/>
          </a:xfrm>
          <a:prstGeom prst="rect">
            <a:avLst/>
          </a:prstGeom>
          <a:noFill/>
          <a:ln w="9525">
            <a:noFill/>
            <a:miter lim="800000"/>
            <a:headEnd/>
            <a:tailEnd/>
          </a:ln>
        </p:spPr>
        <p:txBody>
          <a:bodyPr wrap="square">
            <a:spAutoFit/>
          </a:bodyPr>
          <a:lstStyle/>
          <a:p>
            <a:r>
              <a:rPr lang="en-US" sz="1100" dirty="0">
                <a:latin typeface="Calibri" pitchFamily="34" charset="0"/>
              </a:rPr>
              <a:t>Slide </a:t>
            </a:r>
            <a:r>
              <a:rPr lang="en-US" sz="1100" dirty="0" smtClean="0">
                <a:latin typeface="Calibri" pitchFamily="34" charset="0"/>
              </a:rPr>
              <a:t>17</a:t>
            </a:r>
            <a:endParaRPr lang="en-US" sz="1100"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p:cNvSpPr>
            <a:spLocks noChangeArrowheads="1"/>
          </p:cNvSpPr>
          <p:nvPr/>
        </p:nvSpPr>
        <p:spPr bwMode="auto">
          <a:xfrm>
            <a:off x="2831767" y="228600"/>
            <a:ext cx="4017446"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small" normalizeH="0" dirty="0" smtClean="0">
                <a:ln>
                  <a:noFill/>
                </a:ln>
                <a:solidFill>
                  <a:schemeClr val="accent1">
                    <a:lumMod val="50000"/>
                  </a:schemeClr>
                </a:solidFill>
                <a:effectLst/>
                <a:latin typeface="Microsoft Tai Le" pitchFamily="34" charset="0"/>
                <a:ea typeface="Calibri" pitchFamily="34" charset="0"/>
                <a:cs typeface="Microsoft Tai Le" pitchFamily="34" charset="0"/>
              </a:rPr>
              <a:t>Purpose of this Evaluation</a:t>
            </a:r>
          </a:p>
        </p:txBody>
      </p:sp>
      <p:sp>
        <p:nvSpPr>
          <p:cNvPr id="5121" name="Rectangle 1"/>
          <p:cNvSpPr>
            <a:spLocks noChangeArrowheads="1"/>
          </p:cNvSpPr>
          <p:nvPr/>
        </p:nvSpPr>
        <p:spPr bwMode="auto">
          <a:xfrm>
            <a:off x="1143000" y="116975"/>
            <a:ext cx="7772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lnSpc>
                <a:spcPct val="150000"/>
              </a:lnSpc>
              <a:spcBef>
                <a:spcPct val="0"/>
              </a:spcBef>
              <a:spcAft>
                <a:spcPct val="0"/>
              </a:spcAft>
            </a:pPr>
            <a:endParaRPr kumimoji="0" lang="en-US" sz="160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endParaRPr>
          </a:p>
          <a:p>
            <a:pPr lvl="0" fontAlgn="base">
              <a:lnSpc>
                <a:spcPct val="150000"/>
              </a:lnSpc>
              <a:spcBef>
                <a:spcPct val="0"/>
              </a:spcBef>
              <a:spcAft>
                <a:spcPct val="0"/>
              </a:spcAft>
            </a:pPr>
            <a:endParaRPr lang="en-US" sz="1600" dirty="0" smtClean="0">
              <a:solidFill>
                <a:schemeClr val="accent1">
                  <a:lumMod val="50000"/>
                </a:schemeClr>
              </a:solidFill>
              <a:latin typeface="Microsoft Tai Le" pitchFamily="34" charset="0"/>
              <a:cs typeface="Microsoft Tai Le" pitchFamily="34" charset="0"/>
            </a:endParaRPr>
          </a:p>
          <a:p>
            <a:pPr lvl="0" fontAlgn="base">
              <a:lnSpc>
                <a:spcPct val="150000"/>
              </a:lnSpc>
              <a:spcBef>
                <a:spcPct val="0"/>
              </a:spcBef>
              <a:spcAft>
                <a:spcPct val="0"/>
              </a:spcAft>
            </a:pPr>
            <a:r>
              <a:rPr kumimoji="0" lang="en-US" sz="160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rPr>
              <a:t>The purpose of this evaluation is to explore whether the American Sociological Association's (ASA) now 40-year old </a:t>
            </a:r>
            <a:r>
              <a:rPr lang="en-US" sz="1600" dirty="0" smtClean="0">
                <a:solidFill>
                  <a:schemeClr val="accent1">
                    <a:lumMod val="50000"/>
                  </a:schemeClr>
                </a:solidFill>
                <a:latin typeface="Microsoft Tai Le" pitchFamily="34" charset="0"/>
                <a:cs typeface="Microsoft Tai Le" pitchFamily="34" charset="0"/>
              </a:rPr>
              <a:t>pipeline </a:t>
            </a:r>
            <a:r>
              <a:rPr kumimoji="0" lang="en-US" sz="160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rPr>
              <a:t>intervention—the </a:t>
            </a:r>
            <a:r>
              <a:rPr kumimoji="0" lang="en-US" sz="1600" b="1" i="0" u="none" strike="noStrike" cap="none" normalizeH="0" baseline="0" dirty="0" smtClean="0">
                <a:ln>
                  <a:noFill/>
                </a:ln>
                <a:solidFill>
                  <a:schemeClr val="accent1">
                    <a:lumMod val="50000"/>
                  </a:schemeClr>
                </a:solidFill>
                <a:effectLst/>
                <a:latin typeface="Microsoft Tai Le" pitchFamily="34" charset="0"/>
                <a:cs typeface="Microsoft Tai Le" pitchFamily="34" charset="0"/>
              </a:rPr>
              <a:t>Minority Fellowship Program (MFP)</a:t>
            </a:r>
            <a:r>
              <a:rPr kumimoji="0" lang="en-US" sz="160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rPr>
              <a:t>—improves the chances of </a:t>
            </a:r>
            <a:r>
              <a:rPr kumimoji="0" lang="en-US" sz="1600" b="1" i="0" u="none" strike="noStrike" cap="none" normalizeH="0" baseline="0" dirty="0" smtClean="0">
                <a:ln>
                  <a:noFill/>
                </a:ln>
                <a:solidFill>
                  <a:schemeClr val="accent1">
                    <a:lumMod val="50000"/>
                  </a:schemeClr>
                </a:solidFill>
                <a:effectLst/>
                <a:latin typeface="Microsoft Tai Le" pitchFamily="34" charset="0"/>
                <a:cs typeface="Microsoft Tai Le" pitchFamily="34" charset="0"/>
              </a:rPr>
              <a:t>academic career success</a:t>
            </a:r>
            <a:r>
              <a:rPr kumimoji="0" lang="en-US" sz="160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rPr>
              <a:t> for participants compared to those minority</a:t>
            </a:r>
            <a:r>
              <a:rPr kumimoji="0" lang="en-US" sz="1600" i="0" u="none" strike="noStrike" cap="none" normalizeH="0" dirty="0" smtClean="0">
                <a:ln>
                  <a:noFill/>
                </a:ln>
                <a:solidFill>
                  <a:schemeClr val="accent1">
                    <a:lumMod val="50000"/>
                  </a:schemeClr>
                </a:solidFill>
                <a:effectLst/>
                <a:latin typeface="Microsoft Tai Le" pitchFamily="34" charset="0"/>
                <a:cs typeface="Microsoft Tai Le" pitchFamily="34" charset="0"/>
              </a:rPr>
              <a:t> scholars</a:t>
            </a:r>
            <a:r>
              <a:rPr kumimoji="0" lang="en-US" sz="160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rPr>
              <a:t> who do not participate. </a:t>
            </a:r>
          </a:p>
          <a:p>
            <a:pPr lvl="0" fontAlgn="base">
              <a:lnSpc>
                <a:spcPct val="150000"/>
              </a:lnSpc>
              <a:spcBef>
                <a:spcPct val="0"/>
              </a:spcBef>
              <a:spcAft>
                <a:spcPct val="0"/>
              </a:spcAft>
            </a:pPr>
            <a:endParaRPr lang="en-US" sz="1600" dirty="0" smtClean="0">
              <a:solidFill>
                <a:schemeClr val="accent1">
                  <a:lumMod val="50000"/>
                </a:schemeClr>
              </a:solidFill>
              <a:latin typeface="Microsoft Tai Le" pitchFamily="34" charset="0"/>
              <a:cs typeface="Microsoft Tai Le" pitchFamily="34" charset="0"/>
            </a:endParaRPr>
          </a:p>
          <a:p>
            <a:pPr lvl="0" fontAlgn="base">
              <a:lnSpc>
                <a:spcPct val="150000"/>
              </a:lnSpc>
              <a:spcBef>
                <a:spcPct val="0"/>
              </a:spcBef>
              <a:spcAft>
                <a:spcPct val="0"/>
              </a:spcAft>
            </a:pPr>
            <a:r>
              <a:rPr kumimoji="0" lang="en-US" sz="160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rPr>
              <a:t>We also examine the </a:t>
            </a:r>
            <a:r>
              <a:rPr kumimoji="0" lang="en-US" sz="1600" b="1" i="0" u="none" strike="noStrike" cap="none" normalizeH="0" baseline="0" dirty="0" smtClean="0">
                <a:ln>
                  <a:noFill/>
                </a:ln>
                <a:solidFill>
                  <a:schemeClr val="accent1">
                    <a:lumMod val="50000"/>
                  </a:schemeClr>
                </a:solidFill>
                <a:effectLst/>
                <a:latin typeface="Microsoft Tai Le" pitchFamily="34" charset="0"/>
                <a:cs typeface="Microsoft Tai Le" pitchFamily="34" charset="0"/>
              </a:rPr>
              <a:t>factors and relationships</a:t>
            </a:r>
            <a:r>
              <a:rPr kumimoji="0" lang="en-US" sz="160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rPr>
              <a:t> that lead to career success for minority men compared to minority women. Each of these factors can result in </a:t>
            </a:r>
            <a:r>
              <a:rPr kumimoji="0" lang="en-US" sz="1600" b="1" i="0" u="none" strike="noStrike" cap="none" normalizeH="0" baseline="0" dirty="0" smtClean="0">
                <a:ln>
                  <a:noFill/>
                </a:ln>
                <a:solidFill>
                  <a:schemeClr val="accent1">
                    <a:lumMod val="50000"/>
                  </a:schemeClr>
                </a:solidFill>
                <a:effectLst/>
                <a:latin typeface="Microsoft Tai Le" pitchFamily="34" charset="0"/>
                <a:cs typeface="Microsoft Tai Le" pitchFamily="34" charset="0"/>
              </a:rPr>
              <a:t>stratification</a:t>
            </a:r>
            <a:r>
              <a:rPr kumimoji="0" lang="en-US" sz="160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rPr>
              <a:t> within the discipline: e.g., who gets employed by research-extensive institutions and who does not. </a:t>
            </a:r>
          </a:p>
          <a:p>
            <a:pPr lvl="0" fontAlgn="base">
              <a:lnSpc>
                <a:spcPct val="150000"/>
              </a:lnSpc>
              <a:spcBef>
                <a:spcPct val="0"/>
              </a:spcBef>
              <a:spcAft>
                <a:spcPct val="0"/>
              </a:spcAft>
            </a:pPr>
            <a:endParaRPr lang="en-US" sz="1600" dirty="0" smtClean="0">
              <a:solidFill>
                <a:schemeClr val="accent1">
                  <a:lumMod val="50000"/>
                </a:schemeClr>
              </a:solidFill>
              <a:latin typeface="Microsoft Tai Le" pitchFamily="34" charset="0"/>
              <a:cs typeface="Microsoft Tai Le" pitchFamily="34" charset="0"/>
            </a:endParaRPr>
          </a:p>
          <a:p>
            <a:pPr fontAlgn="base">
              <a:lnSpc>
                <a:spcPct val="150000"/>
              </a:lnSpc>
              <a:spcBef>
                <a:spcPct val="0"/>
              </a:spcBef>
              <a:spcAft>
                <a:spcPct val="0"/>
              </a:spcAft>
            </a:pPr>
            <a:r>
              <a:rPr lang="en-US" sz="1600" dirty="0" smtClean="0">
                <a:solidFill>
                  <a:schemeClr val="accent1">
                    <a:lumMod val="50000"/>
                  </a:schemeClr>
                </a:solidFill>
                <a:latin typeface="Microsoft Tai Le" pitchFamily="34" charset="0"/>
                <a:cs typeface="Microsoft Tai Le" pitchFamily="34" charset="0"/>
              </a:rPr>
              <a:t>We </a:t>
            </a:r>
            <a:r>
              <a:rPr lang="en-US" sz="1600" b="1" dirty="0" smtClean="0">
                <a:solidFill>
                  <a:schemeClr val="accent1">
                    <a:lumMod val="50000"/>
                  </a:schemeClr>
                </a:solidFill>
                <a:latin typeface="Microsoft Tai Le" pitchFamily="34" charset="0"/>
                <a:cs typeface="Microsoft Tai Le" pitchFamily="34" charset="0"/>
              </a:rPr>
              <a:t>compare</a:t>
            </a:r>
            <a:r>
              <a:rPr lang="en-US" sz="1600" dirty="0" smtClean="0">
                <a:solidFill>
                  <a:schemeClr val="accent1">
                    <a:lumMod val="50000"/>
                  </a:schemeClr>
                </a:solidFill>
                <a:latin typeface="Microsoft Tai Le" pitchFamily="34" charset="0"/>
                <a:cs typeface="Microsoft Tai Le" pitchFamily="34" charset="0"/>
              </a:rPr>
              <a:t> a group of PhD recipients from 1995-96 to 2008-09, who are </a:t>
            </a:r>
            <a:r>
              <a:rPr lang="en-US" sz="1600" b="1" dirty="0" smtClean="0">
                <a:solidFill>
                  <a:schemeClr val="accent1">
                    <a:lumMod val="50000"/>
                  </a:schemeClr>
                </a:solidFill>
                <a:latin typeface="Microsoft Tai Le" pitchFamily="34" charset="0"/>
                <a:cs typeface="Microsoft Tai Le" pitchFamily="34" charset="0"/>
              </a:rPr>
              <a:t>alumni of MFP</a:t>
            </a:r>
            <a:r>
              <a:rPr lang="en-US" sz="1600" dirty="0" smtClean="0">
                <a:solidFill>
                  <a:schemeClr val="accent1">
                    <a:lumMod val="50000"/>
                  </a:schemeClr>
                </a:solidFill>
                <a:latin typeface="Microsoft Tai Le" pitchFamily="34" charset="0"/>
                <a:cs typeface="Microsoft Tai Le" pitchFamily="34" charset="0"/>
              </a:rPr>
              <a:t>, to a group of underrepresented minority scholars </a:t>
            </a:r>
            <a:r>
              <a:rPr lang="en-US" sz="1600" b="1" dirty="0" smtClean="0">
                <a:solidFill>
                  <a:schemeClr val="accent1">
                    <a:lumMod val="50000"/>
                  </a:schemeClr>
                </a:solidFill>
                <a:latin typeface="Microsoft Tai Le" pitchFamily="34" charset="0"/>
                <a:cs typeface="Microsoft Tai Le" pitchFamily="34" charset="0"/>
              </a:rPr>
              <a:t>who did not participate in MFP</a:t>
            </a:r>
            <a:r>
              <a:rPr lang="en-US" sz="1600" dirty="0" smtClean="0">
                <a:solidFill>
                  <a:schemeClr val="accent1">
                    <a:lumMod val="50000"/>
                  </a:schemeClr>
                </a:solidFill>
                <a:latin typeface="Microsoft Tai Le" pitchFamily="34" charset="0"/>
                <a:cs typeface="Microsoft Tai Le" pitchFamily="34" charset="0"/>
              </a:rPr>
              <a:t>, from the same degree years.</a:t>
            </a:r>
          </a:p>
          <a:p>
            <a:pPr lvl="0" fontAlgn="base">
              <a:lnSpc>
                <a:spcPct val="150000"/>
              </a:lnSpc>
              <a:spcBef>
                <a:spcPct val="0"/>
              </a:spcBef>
              <a:spcAft>
                <a:spcPct val="0"/>
              </a:spcAft>
            </a:pPr>
            <a:endParaRPr kumimoji="0" lang="en-US" sz="160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endParaRPr>
          </a:p>
        </p:txBody>
      </p:sp>
      <p:sp>
        <p:nvSpPr>
          <p:cNvPr id="6" name="TextBox 8"/>
          <p:cNvSpPr txBox="1">
            <a:spLocks noChangeArrowheads="1"/>
          </p:cNvSpPr>
          <p:nvPr/>
        </p:nvSpPr>
        <p:spPr bwMode="auto">
          <a:xfrm>
            <a:off x="685800" y="6596063"/>
            <a:ext cx="609600" cy="261937"/>
          </a:xfrm>
          <a:prstGeom prst="rect">
            <a:avLst/>
          </a:prstGeom>
          <a:noFill/>
          <a:ln w="9525">
            <a:noFill/>
            <a:miter lim="800000"/>
            <a:headEnd/>
            <a:tailEnd/>
          </a:ln>
        </p:spPr>
        <p:txBody>
          <a:bodyPr wrap="square">
            <a:spAutoFit/>
          </a:bodyPr>
          <a:lstStyle/>
          <a:p>
            <a:r>
              <a:rPr lang="en-US" sz="1100" dirty="0">
                <a:latin typeface="Calibri" pitchFamily="34" charset="0"/>
              </a:rPr>
              <a:t>Slide </a:t>
            </a:r>
            <a:r>
              <a:rPr lang="en-US" sz="1100" dirty="0" smtClean="0">
                <a:latin typeface="Calibri" pitchFamily="34" charset="0"/>
              </a:rPr>
              <a:t>2</a:t>
            </a:r>
            <a:endParaRPr lang="en-US" sz="1100"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p:cNvSpPr>
            <a:spLocks noChangeArrowheads="1"/>
          </p:cNvSpPr>
          <p:nvPr/>
        </p:nvSpPr>
        <p:spPr bwMode="auto">
          <a:xfrm>
            <a:off x="990600" y="228600"/>
            <a:ext cx="797365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kumimoji="0" lang="en-US" sz="2400" b="1" i="0" u="none" strike="noStrike" cap="small" normalizeH="0" dirty="0" smtClean="0">
                <a:ln>
                  <a:noFill/>
                </a:ln>
                <a:solidFill>
                  <a:schemeClr val="accent1">
                    <a:lumMod val="50000"/>
                  </a:schemeClr>
                </a:solidFill>
                <a:effectLst/>
                <a:latin typeface="Microsoft Tai Le" pitchFamily="34" charset="0"/>
                <a:ea typeface="Calibri" pitchFamily="34" charset="0"/>
                <a:cs typeface="Microsoft Tai Le" pitchFamily="34" charset="0"/>
              </a:rPr>
              <a:t>More on the ASA Minority Fellowship Program (MFP)</a:t>
            </a:r>
          </a:p>
        </p:txBody>
      </p:sp>
      <p:sp>
        <p:nvSpPr>
          <p:cNvPr id="5" name="Rectangle 4"/>
          <p:cNvSpPr/>
          <p:nvPr/>
        </p:nvSpPr>
        <p:spPr>
          <a:xfrm>
            <a:off x="1447800" y="990600"/>
            <a:ext cx="7086600" cy="4001095"/>
          </a:xfrm>
          <a:prstGeom prst="rect">
            <a:avLst/>
          </a:prstGeom>
        </p:spPr>
        <p:txBody>
          <a:bodyPr wrap="square">
            <a:spAutoFit/>
          </a:bodyPr>
          <a:lstStyle/>
          <a:p>
            <a:pPr>
              <a:buFont typeface="Wingdings" pitchFamily="2" charset="2"/>
              <a:buChar char="§"/>
            </a:pPr>
            <a:r>
              <a:rPr lang="en-US" sz="1600" dirty="0" smtClean="0">
                <a:solidFill>
                  <a:schemeClr val="accent1">
                    <a:lumMod val="50000"/>
                  </a:schemeClr>
                </a:solidFill>
                <a:latin typeface="Microsoft Tai Le" pitchFamily="34" charset="0"/>
                <a:cs typeface="Microsoft Tai Le" pitchFamily="34" charset="0"/>
              </a:rPr>
              <a:t>MFP is a pre-doctoral training program founded in </a:t>
            </a:r>
            <a:r>
              <a:rPr lang="en-US" sz="1600" b="1" dirty="0" smtClean="0">
                <a:solidFill>
                  <a:schemeClr val="accent1">
                    <a:lumMod val="50000"/>
                  </a:schemeClr>
                </a:solidFill>
                <a:latin typeface="Microsoft Tai Le" pitchFamily="34" charset="0"/>
                <a:cs typeface="Microsoft Tai Le" pitchFamily="34" charset="0"/>
              </a:rPr>
              <a:t>1974</a:t>
            </a:r>
            <a:r>
              <a:rPr lang="en-US" sz="1600" dirty="0" smtClean="0">
                <a:solidFill>
                  <a:schemeClr val="accent1">
                    <a:lumMod val="50000"/>
                  </a:schemeClr>
                </a:solidFill>
                <a:latin typeface="Microsoft Tai Le" pitchFamily="34" charset="0"/>
                <a:cs typeface="Microsoft Tai Le" pitchFamily="34" charset="0"/>
              </a:rPr>
              <a:t> at the behest of the then-Caucus of Black Sociologists (now the Association of Black Sociologists). </a:t>
            </a:r>
          </a:p>
          <a:p>
            <a:endParaRPr lang="en-US" sz="1600" dirty="0" smtClean="0">
              <a:solidFill>
                <a:schemeClr val="accent1">
                  <a:lumMod val="50000"/>
                </a:schemeClr>
              </a:solidFill>
              <a:latin typeface="Microsoft Tai Le" pitchFamily="34" charset="0"/>
              <a:cs typeface="Microsoft Tai Le" pitchFamily="34" charset="0"/>
            </a:endParaRPr>
          </a:p>
          <a:p>
            <a:pPr>
              <a:spcBef>
                <a:spcPts val="600"/>
              </a:spcBef>
              <a:buFont typeface="Wingdings" pitchFamily="2" charset="2"/>
              <a:buChar char="§"/>
            </a:pPr>
            <a:r>
              <a:rPr lang="en-US" sz="1600" dirty="0" smtClean="0">
                <a:solidFill>
                  <a:schemeClr val="accent1">
                    <a:lumMod val="50000"/>
                  </a:schemeClr>
                </a:solidFill>
                <a:latin typeface="Microsoft Tai Le" pitchFamily="34" charset="0"/>
                <a:cs typeface="Microsoft Tai Le" pitchFamily="34" charset="0"/>
              </a:rPr>
              <a:t>MFP was founded around the same period as similar training programs in psychology, nursing, and social work (all funded by the </a:t>
            </a:r>
            <a:r>
              <a:rPr lang="en-US" sz="1600" b="1" dirty="0" smtClean="0">
                <a:solidFill>
                  <a:schemeClr val="accent1">
                    <a:lumMod val="50000"/>
                  </a:schemeClr>
                </a:solidFill>
                <a:latin typeface="Microsoft Tai Le" pitchFamily="34" charset="0"/>
                <a:cs typeface="Microsoft Tai Le" pitchFamily="34" charset="0"/>
              </a:rPr>
              <a:t>National Institute of Mental Health</a:t>
            </a:r>
            <a:r>
              <a:rPr lang="en-US" sz="1600" dirty="0" smtClean="0">
                <a:solidFill>
                  <a:schemeClr val="accent1">
                    <a:lumMod val="50000"/>
                  </a:schemeClr>
                </a:solidFill>
                <a:latin typeface="Microsoft Tai Le" pitchFamily="34" charset="0"/>
                <a:cs typeface="Microsoft Tai Le" pitchFamily="34" charset="0"/>
              </a:rPr>
              <a:t> (NIMH)).</a:t>
            </a:r>
          </a:p>
          <a:p>
            <a:pPr>
              <a:spcBef>
                <a:spcPts val="600"/>
              </a:spcBef>
            </a:pPr>
            <a:endParaRPr lang="en-US" sz="1600" dirty="0" smtClean="0">
              <a:solidFill>
                <a:schemeClr val="accent1">
                  <a:lumMod val="50000"/>
                </a:schemeClr>
              </a:solidFill>
              <a:latin typeface="Microsoft Tai Le" pitchFamily="34" charset="0"/>
              <a:cs typeface="Microsoft Tai Le" pitchFamily="34" charset="0"/>
            </a:endParaRPr>
          </a:p>
          <a:p>
            <a:pPr>
              <a:spcBef>
                <a:spcPts val="600"/>
              </a:spcBef>
              <a:buFont typeface="Wingdings" pitchFamily="2" charset="2"/>
              <a:buChar char="§"/>
            </a:pPr>
            <a:r>
              <a:rPr lang="en-US" sz="1600" dirty="0" smtClean="0">
                <a:solidFill>
                  <a:schemeClr val="accent1">
                    <a:lumMod val="50000"/>
                  </a:schemeClr>
                </a:solidFill>
                <a:latin typeface="Microsoft Tai Le" pitchFamily="34" charset="0"/>
                <a:cs typeface="Microsoft Tai Le" pitchFamily="34" charset="0"/>
              </a:rPr>
              <a:t>The purpose of MFP was/is to address the severe </a:t>
            </a:r>
            <a:r>
              <a:rPr lang="en-US" sz="1600" b="1" dirty="0" smtClean="0">
                <a:solidFill>
                  <a:schemeClr val="accent1">
                    <a:lumMod val="50000"/>
                  </a:schemeClr>
                </a:solidFill>
                <a:latin typeface="Microsoft Tai Le" pitchFamily="34" charset="0"/>
                <a:cs typeface="Microsoft Tai Le" pitchFamily="34" charset="0"/>
              </a:rPr>
              <a:t>underrepresentation</a:t>
            </a:r>
            <a:r>
              <a:rPr lang="en-US" sz="1600" dirty="0" smtClean="0">
                <a:solidFill>
                  <a:schemeClr val="accent1">
                    <a:lumMod val="50000"/>
                  </a:schemeClr>
                </a:solidFill>
                <a:latin typeface="Microsoft Tai Le" pitchFamily="34" charset="0"/>
                <a:cs typeface="Microsoft Tai Le" pitchFamily="34" charset="0"/>
              </a:rPr>
              <a:t> of senior minority scholars as campuses became more diverse.</a:t>
            </a:r>
          </a:p>
          <a:p>
            <a:pPr>
              <a:spcBef>
                <a:spcPts val="600"/>
              </a:spcBef>
            </a:pPr>
            <a:endParaRPr lang="en-US" sz="1600" dirty="0" smtClean="0">
              <a:solidFill>
                <a:schemeClr val="accent1">
                  <a:lumMod val="50000"/>
                </a:schemeClr>
              </a:solidFill>
              <a:latin typeface="Microsoft Tai Le" pitchFamily="34" charset="0"/>
              <a:cs typeface="Microsoft Tai Le" pitchFamily="34" charset="0"/>
            </a:endParaRPr>
          </a:p>
          <a:p>
            <a:pPr>
              <a:spcBef>
                <a:spcPts val="600"/>
              </a:spcBef>
              <a:buFont typeface="Wingdings" pitchFamily="2" charset="2"/>
              <a:buChar char="§"/>
            </a:pPr>
            <a:r>
              <a:rPr lang="en-US" sz="1600" dirty="0" smtClean="0">
                <a:solidFill>
                  <a:schemeClr val="accent1">
                    <a:lumMod val="50000"/>
                  </a:schemeClr>
                </a:solidFill>
                <a:latin typeface="Microsoft Tai Le" pitchFamily="34" charset="0"/>
                <a:cs typeface="Microsoft Tai Le" pitchFamily="34" charset="0"/>
              </a:rPr>
              <a:t>Then and still today, MFP has been </a:t>
            </a:r>
            <a:r>
              <a:rPr lang="en-US" sz="1600" b="1" dirty="0" smtClean="0">
                <a:solidFill>
                  <a:schemeClr val="accent1">
                    <a:lumMod val="50000"/>
                  </a:schemeClr>
                </a:solidFill>
                <a:latin typeface="Microsoft Tai Le" pitchFamily="34" charset="0"/>
                <a:cs typeface="Microsoft Tai Le" pitchFamily="34" charset="0"/>
              </a:rPr>
              <a:t>inclusive</a:t>
            </a:r>
            <a:r>
              <a:rPr lang="en-US" sz="1600" dirty="0" smtClean="0">
                <a:solidFill>
                  <a:schemeClr val="accent1">
                    <a:lumMod val="50000"/>
                  </a:schemeClr>
                </a:solidFill>
                <a:latin typeface="Microsoft Tai Le" pitchFamily="34" charset="0"/>
                <a:cs typeface="Microsoft Tai Le" pitchFamily="34" charset="0"/>
              </a:rPr>
              <a:t> of all racial/ethnic minority groups in the discipline.</a:t>
            </a:r>
          </a:p>
          <a:p>
            <a:pPr>
              <a:spcBef>
                <a:spcPts val="600"/>
              </a:spcBef>
            </a:pPr>
            <a:endParaRPr lang="en-US" sz="1600" dirty="0">
              <a:solidFill>
                <a:schemeClr val="accent1">
                  <a:lumMod val="50000"/>
                </a:schemeClr>
              </a:solidFill>
              <a:latin typeface="Microsoft Tai Le" pitchFamily="34" charset="0"/>
              <a:cs typeface="Microsoft Tai Le" pitchFamily="34" charset="0"/>
            </a:endParaRPr>
          </a:p>
        </p:txBody>
      </p:sp>
      <p:sp>
        <p:nvSpPr>
          <p:cNvPr id="6" name="TextBox 8"/>
          <p:cNvSpPr txBox="1">
            <a:spLocks noChangeArrowheads="1"/>
          </p:cNvSpPr>
          <p:nvPr/>
        </p:nvSpPr>
        <p:spPr bwMode="auto">
          <a:xfrm>
            <a:off x="685800" y="6596063"/>
            <a:ext cx="609600" cy="261937"/>
          </a:xfrm>
          <a:prstGeom prst="rect">
            <a:avLst/>
          </a:prstGeom>
          <a:noFill/>
          <a:ln w="9525">
            <a:noFill/>
            <a:miter lim="800000"/>
            <a:headEnd/>
            <a:tailEnd/>
          </a:ln>
        </p:spPr>
        <p:txBody>
          <a:bodyPr wrap="square">
            <a:spAutoFit/>
          </a:bodyPr>
          <a:lstStyle/>
          <a:p>
            <a:r>
              <a:rPr lang="en-US" sz="1100" dirty="0">
                <a:latin typeface="Calibri" pitchFamily="34" charset="0"/>
              </a:rPr>
              <a:t>Slide </a:t>
            </a:r>
            <a:r>
              <a:rPr lang="en-US" sz="1100" dirty="0" smtClean="0">
                <a:latin typeface="Calibri" pitchFamily="34" charset="0"/>
              </a:rPr>
              <a:t>3</a:t>
            </a:r>
            <a:endParaRPr lang="en-US" sz="11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p:cNvSpPr>
            <a:spLocks noChangeArrowheads="1"/>
          </p:cNvSpPr>
          <p:nvPr/>
        </p:nvSpPr>
        <p:spPr bwMode="auto">
          <a:xfrm>
            <a:off x="1921945" y="228600"/>
            <a:ext cx="611096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kumimoji="0" lang="en-US" sz="2400" b="1" i="0" u="none" strike="noStrike" cap="small" normalizeH="0" dirty="0" smtClean="0">
                <a:ln>
                  <a:noFill/>
                </a:ln>
                <a:solidFill>
                  <a:schemeClr val="accent1">
                    <a:lumMod val="50000"/>
                  </a:schemeClr>
                </a:solidFill>
                <a:effectLst/>
                <a:latin typeface="Microsoft Tai Le" pitchFamily="34" charset="0"/>
                <a:ea typeface="Calibri" pitchFamily="34" charset="0"/>
                <a:cs typeface="Microsoft Tai Le" pitchFamily="34" charset="0"/>
              </a:rPr>
              <a:t>Description of Dataset and Methodology</a:t>
            </a:r>
          </a:p>
        </p:txBody>
      </p:sp>
      <p:sp>
        <p:nvSpPr>
          <p:cNvPr id="3073" name="Rectangle 1"/>
          <p:cNvSpPr>
            <a:spLocks noChangeArrowheads="1"/>
          </p:cNvSpPr>
          <p:nvPr/>
        </p:nvSpPr>
        <p:spPr bwMode="auto">
          <a:xfrm>
            <a:off x="1066800" y="652046"/>
            <a:ext cx="77724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1400" b="1" dirty="0" smtClean="0">
                <a:solidFill>
                  <a:schemeClr val="accent1">
                    <a:lumMod val="50000"/>
                  </a:schemeClr>
                </a:solidFill>
                <a:latin typeface="Microsoft Tai Le" pitchFamily="34" charset="0"/>
                <a:ea typeface="Calibri" pitchFamily="34" charset="0"/>
                <a:cs typeface="Microsoft Tai Le" pitchFamily="34" charset="0"/>
              </a:rPr>
              <a:t>Dataset</a:t>
            </a:r>
            <a:endParaRPr kumimoji="0" lang="en-US" sz="1400"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lang="en-US" sz="1400" dirty="0" smtClean="0">
              <a:solidFill>
                <a:schemeClr val="accent1">
                  <a:lumMod val="50000"/>
                </a:schemeClr>
              </a:solidFill>
              <a:latin typeface="Microsoft Tai Le" pitchFamily="34" charset="0"/>
              <a:ea typeface="Calibri" pitchFamily="34" charset="0"/>
              <a:cs typeface="Microsoft Tai Le"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400"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378 non-white PhD graduates in sociology between AY 1995-1996 and AY 2008-2009 employed in the U.S. as of 2010, including universe of MFP participants (N=113) </a:t>
            </a:r>
            <a:r>
              <a:rPr lang="en-US" sz="1400" dirty="0" smtClean="0">
                <a:solidFill>
                  <a:schemeClr val="accent1">
                    <a:lumMod val="50000"/>
                  </a:schemeClr>
                </a:solidFill>
                <a:latin typeface="Microsoft Tai Le" pitchFamily="34" charset="0"/>
                <a:ea typeface="Calibri" pitchFamily="34" charset="0"/>
                <a:cs typeface="Microsoft Tai Le" pitchFamily="34" charset="0"/>
              </a:rPr>
              <a:t>in</a:t>
            </a:r>
            <a:r>
              <a:rPr kumimoji="0" lang="en-US" sz="1400"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 same period.</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140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endParaRPr>
          </a:p>
          <a:p>
            <a:pPr eaLnBrk="0" fontAlgn="base" hangingPunct="0">
              <a:spcBef>
                <a:spcPts val="600"/>
              </a:spcBef>
              <a:spcAft>
                <a:spcPct val="0"/>
              </a:spcAft>
              <a:buFont typeface="Arial" pitchFamily="34" charset="0"/>
              <a:buChar char="•"/>
            </a:pPr>
            <a:r>
              <a:rPr kumimoji="0" lang="en-US" sz="1400"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Graduates were identified using the ASA </a:t>
            </a:r>
            <a:r>
              <a:rPr kumimoji="0" lang="en-US" sz="1400" i="1"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Guide to Graduate Departments in Sociology. </a:t>
            </a:r>
            <a:r>
              <a:rPr kumimoji="0" lang="en-US" sz="1400"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MFP Grant awardees were compiled from ASA databases; </a:t>
            </a:r>
            <a:r>
              <a:rPr lang="en-US" sz="1400" dirty="0" smtClean="0">
                <a:solidFill>
                  <a:schemeClr val="accent1">
                    <a:lumMod val="50000"/>
                  </a:schemeClr>
                </a:solidFill>
                <a:latin typeface="Microsoft Tai Le" pitchFamily="34" charset="0"/>
                <a:ea typeface="Calibri" pitchFamily="34" charset="0"/>
                <a:cs typeface="Microsoft Tai Le" pitchFamily="34" charset="0"/>
              </a:rPr>
              <a:t>Control group was selected randomly but is more heavily distributed among earlier graduates.</a:t>
            </a:r>
          </a:p>
          <a:p>
            <a:pPr eaLnBrk="0" fontAlgn="base" hangingPunct="0">
              <a:spcBef>
                <a:spcPts val="600"/>
              </a:spcBef>
              <a:spcAft>
                <a:spcPct val="0"/>
              </a:spcAft>
              <a:buFont typeface="Arial" pitchFamily="34" charset="0"/>
              <a:buChar char="•"/>
            </a:pPr>
            <a:endParaRPr kumimoji="0" lang="en-US" sz="1400"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endParaRPr>
          </a:p>
          <a:p>
            <a:pPr eaLnBrk="0" fontAlgn="base" hangingPunct="0">
              <a:spcBef>
                <a:spcPts val="600"/>
              </a:spcBef>
              <a:spcAft>
                <a:spcPct val="0"/>
              </a:spcAft>
              <a:buFont typeface="Arial" pitchFamily="34" charset="0"/>
              <a:buChar char="•"/>
            </a:pPr>
            <a:r>
              <a:rPr kumimoji="0" lang="en-US" sz="1400"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Sample further confined to 257 graduates employed in academic/faculty positions in 2010 (</a:t>
            </a:r>
            <a:r>
              <a:rPr lang="en-US" sz="1400" dirty="0" smtClean="0">
                <a:solidFill>
                  <a:schemeClr val="accent1">
                    <a:lumMod val="50000"/>
                  </a:schemeClr>
                </a:solidFill>
                <a:latin typeface="Microsoft Tai Le" pitchFamily="34" charset="0"/>
                <a:cs typeface="Microsoft Tai Le" pitchFamily="34" charset="0"/>
              </a:rPr>
              <a:t>82 MFP members; 175 minority "control group" members).</a:t>
            </a:r>
          </a:p>
          <a:p>
            <a:pPr eaLnBrk="0" fontAlgn="base" hangingPunct="0">
              <a:spcBef>
                <a:spcPts val="600"/>
              </a:spcBef>
              <a:spcAft>
                <a:spcPct val="0"/>
              </a:spcAft>
              <a:buFont typeface="Arial" pitchFamily="34" charset="0"/>
              <a:buChar char="•"/>
            </a:pPr>
            <a:endParaRPr lang="en-US" sz="1400" dirty="0" smtClean="0">
              <a:solidFill>
                <a:schemeClr val="accent1">
                  <a:lumMod val="50000"/>
                </a:schemeClr>
              </a:solidFill>
              <a:latin typeface="Microsoft Tai Le" pitchFamily="34" charset="0"/>
              <a:ea typeface="Calibri" pitchFamily="34" charset="0"/>
              <a:cs typeface="Microsoft Tai Le" pitchFamily="34" charset="0"/>
            </a:endParaRPr>
          </a:p>
          <a:p>
            <a:pPr eaLnBrk="0" fontAlgn="base" hangingPunct="0">
              <a:spcBef>
                <a:spcPts val="600"/>
              </a:spcBef>
              <a:spcAft>
                <a:spcPct val="0"/>
              </a:spcAft>
              <a:buFont typeface="Arial" pitchFamily="34" charset="0"/>
              <a:buChar char="•"/>
            </a:pPr>
            <a:r>
              <a:rPr lang="en-US" sz="1400" dirty="0" smtClean="0">
                <a:solidFill>
                  <a:schemeClr val="accent1">
                    <a:lumMod val="50000"/>
                  </a:schemeClr>
                </a:solidFill>
                <a:latin typeface="Microsoft Tai Le" pitchFamily="34" charset="0"/>
                <a:ea typeface="Calibri" pitchFamily="34" charset="0"/>
                <a:cs typeface="Microsoft Tai Le" pitchFamily="34" charset="0"/>
              </a:rPr>
              <a:t>Faculty position: tenured/tenure-track or non-tenured teaching position.</a:t>
            </a:r>
          </a:p>
          <a:p>
            <a:pPr marL="457200" marR="0" lvl="1" indent="0" algn="l" defTabSz="914400" rtl="0" eaLnBrk="0" fontAlgn="base" latinLnBrk="0" hangingPunct="0">
              <a:lnSpc>
                <a:spcPct val="100000"/>
              </a:lnSpc>
              <a:spcBef>
                <a:spcPts val="600"/>
              </a:spcBef>
              <a:spcAft>
                <a:spcPct val="0"/>
              </a:spcAft>
              <a:buClrTx/>
              <a:buSzTx/>
              <a:tabLst/>
            </a:pPr>
            <a:endParaRPr kumimoji="0" lang="en-US" sz="140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endParaRPr>
          </a:p>
          <a:p>
            <a:pPr marL="0" marR="0" lvl="0" indent="0" algn="l" defTabSz="914400" rtl="0" eaLnBrk="0" fontAlgn="base" latinLnBrk="0" hangingPunct="0">
              <a:lnSpc>
                <a:spcPct val="100000"/>
              </a:lnSpc>
              <a:spcBef>
                <a:spcPts val="600"/>
              </a:spcBef>
              <a:spcAft>
                <a:spcPct val="0"/>
              </a:spcAft>
              <a:buClrTx/>
              <a:buSzTx/>
              <a:tabLst/>
            </a:pPr>
            <a:r>
              <a:rPr kumimoji="0" lang="en-US" sz="1400" b="1"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Data analysis</a:t>
            </a:r>
            <a:endParaRPr lang="en-US" sz="1400" b="1" dirty="0" smtClean="0">
              <a:solidFill>
                <a:schemeClr val="accent1">
                  <a:lumMod val="50000"/>
                </a:schemeClr>
              </a:solidFill>
              <a:latin typeface="Microsoft Tai Le" pitchFamily="34" charset="0"/>
              <a:cs typeface="Microsoft Tai Le" pitchFamily="34" charset="0"/>
            </a:endParaRPr>
          </a:p>
          <a:p>
            <a:pPr marL="0" marR="0" lvl="0" indent="0" algn="l" defTabSz="914400" rtl="0" eaLnBrk="0" fontAlgn="base" latinLnBrk="0" hangingPunct="0">
              <a:lnSpc>
                <a:spcPct val="100000"/>
              </a:lnSpc>
              <a:spcBef>
                <a:spcPts val="600"/>
              </a:spcBef>
              <a:spcAft>
                <a:spcPct val="0"/>
              </a:spcAft>
              <a:buClrTx/>
              <a:buSzTx/>
              <a:buFont typeface="Arial" pitchFamily="34" charset="0"/>
              <a:buChar char="•"/>
              <a:tabLst/>
            </a:pPr>
            <a:r>
              <a:rPr kumimoji="0" lang="en-US" sz="1400"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P-values calculated for </a:t>
            </a:r>
            <a:r>
              <a:rPr kumimoji="0" lang="en-US" sz="1400" i="0" u="none" strike="noStrike" cap="none" normalizeH="0" baseline="0" dirty="0" err="1" smtClean="0">
                <a:ln>
                  <a:noFill/>
                </a:ln>
                <a:solidFill>
                  <a:schemeClr val="accent1">
                    <a:lumMod val="50000"/>
                  </a:schemeClr>
                </a:solidFill>
                <a:effectLst/>
                <a:latin typeface="Microsoft Tai Le" pitchFamily="34" charset="0"/>
                <a:ea typeface="Calibri" pitchFamily="34" charset="0"/>
                <a:cs typeface="Microsoft Tai Le" pitchFamily="34" charset="0"/>
              </a:rPr>
              <a:t>bivariate</a:t>
            </a:r>
            <a:r>
              <a:rPr kumimoji="0" lang="en-US" sz="1400"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 comparisons using Adjusted Wald test of association; differences deemed significant at the .05 level or below.</a:t>
            </a:r>
          </a:p>
          <a:p>
            <a:pPr marL="0" marR="0" lvl="0" indent="0" algn="l" defTabSz="914400" rtl="0" eaLnBrk="0" fontAlgn="base" latinLnBrk="0" hangingPunct="0">
              <a:lnSpc>
                <a:spcPct val="100000"/>
              </a:lnSpc>
              <a:spcBef>
                <a:spcPts val="600"/>
              </a:spcBef>
              <a:spcAft>
                <a:spcPct val="0"/>
              </a:spcAft>
              <a:buClrTx/>
              <a:buSzTx/>
              <a:buFont typeface="Arial" pitchFamily="34" charset="0"/>
              <a:buChar char="•"/>
              <a:tabLst/>
            </a:pPr>
            <a:endParaRPr lang="en-US" sz="1400" dirty="0" smtClean="0">
              <a:solidFill>
                <a:schemeClr val="accent1">
                  <a:lumMod val="50000"/>
                </a:schemeClr>
              </a:solidFill>
              <a:latin typeface="Microsoft Tai Le" pitchFamily="34" charset="0"/>
              <a:ea typeface="Calibri" pitchFamily="34" charset="0"/>
              <a:cs typeface="Microsoft Tai Le" pitchFamily="34" charset="0"/>
            </a:endParaRPr>
          </a:p>
          <a:p>
            <a:pPr marL="0" marR="0" lvl="0" indent="0" algn="l" defTabSz="914400" rtl="0" eaLnBrk="0" fontAlgn="base" latinLnBrk="0" hangingPunct="0">
              <a:lnSpc>
                <a:spcPct val="100000"/>
              </a:lnSpc>
              <a:spcBef>
                <a:spcPts val="600"/>
              </a:spcBef>
              <a:spcAft>
                <a:spcPct val="0"/>
              </a:spcAft>
              <a:buClrTx/>
              <a:buSzTx/>
              <a:buFont typeface="Arial" pitchFamily="34" charset="0"/>
              <a:buChar char="•"/>
              <a:tabLst/>
            </a:pPr>
            <a:r>
              <a:rPr kumimoji="0" lang="en-US" sz="1400" i="0" u="none" strike="noStrike" cap="none" normalizeH="0" baseline="0" dirty="0" smtClean="0">
                <a:ln>
                  <a:noFill/>
                </a:ln>
                <a:solidFill>
                  <a:schemeClr val="accent1">
                    <a:lumMod val="50000"/>
                  </a:schemeClr>
                </a:solidFill>
                <a:effectLst/>
                <a:latin typeface="Microsoft Tai Le" pitchFamily="34" charset="0"/>
                <a:ea typeface="Calibri" pitchFamily="34" charset="0"/>
                <a:cs typeface="Microsoft Tai Le" pitchFamily="34" charset="0"/>
              </a:rPr>
              <a:t>Odds ratios calculated for binary logistic regression models; robust standard errors</a:t>
            </a:r>
            <a:r>
              <a:rPr kumimoji="0" lang="en-US" sz="1400" i="0" u="none" strike="noStrike" cap="none" normalizeH="0" dirty="0" smtClean="0">
                <a:ln>
                  <a:noFill/>
                </a:ln>
                <a:solidFill>
                  <a:schemeClr val="accent1">
                    <a:lumMod val="50000"/>
                  </a:schemeClr>
                </a:solidFill>
                <a:effectLst/>
                <a:latin typeface="Microsoft Tai Le" pitchFamily="34" charset="0"/>
                <a:ea typeface="Calibri" pitchFamily="34" charset="0"/>
                <a:cs typeface="Microsoft Tai Le" pitchFamily="34" charset="0"/>
              </a:rPr>
              <a:t> calculated; model adjusted to </a:t>
            </a:r>
            <a:r>
              <a:rPr lang="en-US" sz="1400" dirty="0" smtClean="0">
                <a:solidFill>
                  <a:schemeClr val="accent1">
                    <a:lumMod val="50000"/>
                  </a:schemeClr>
                </a:solidFill>
                <a:latin typeface="Microsoft Tai Le" pitchFamily="34" charset="0"/>
                <a:ea typeface="Calibri" pitchFamily="34" charset="0"/>
                <a:cs typeface="Microsoft Tai Le" pitchFamily="34" charset="0"/>
              </a:rPr>
              <a:t>account for "whether PhD was obtained from a Research I institution" (a potentially confounding variable).</a:t>
            </a:r>
            <a:endParaRPr kumimoji="0" lang="en-US" sz="1400" i="0" u="none" strike="noStrike" cap="none" normalizeH="0" baseline="0" dirty="0" smtClean="0">
              <a:ln>
                <a:noFill/>
              </a:ln>
              <a:solidFill>
                <a:schemeClr val="accent1">
                  <a:lumMod val="50000"/>
                </a:schemeClr>
              </a:solidFill>
              <a:effectLst/>
              <a:latin typeface="Microsoft Tai Le" pitchFamily="34" charset="0"/>
              <a:cs typeface="Microsoft Tai Le" pitchFamily="34" charset="0"/>
            </a:endParaRPr>
          </a:p>
        </p:txBody>
      </p:sp>
      <p:sp>
        <p:nvSpPr>
          <p:cNvPr id="5" name="TextBox 8"/>
          <p:cNvSpPr txBox="1">
            <a:spLocks noChangeArrowheads="1"/>
          </p:cNvSpPr>
          <p:nvPr/>
        </p:nvSpPr>
        <p:spPr bwMode="auto">
          <a:xfrm>
            <a:off x="685800" y="6596063"/>
            <a:ext cx="609600" cy="261937"/>
          </a:xfrm>
          <a:prstGeom prst="rect">
            <a:avLst/>
          </a:prstGeom>
          <a:noFill/>
          <a:ln w="9525">
            <a:noFill/>
            <a:miter lim="800000"/>
            <a:headEnd/>
            <a:tailEnd/>
          </a:ln>
        </p:spPr>
        <p:txBody>
          <a:bodyPr wrap="square">
            <a:spAutoFit/>
          </a:bodyPr>
          <a:lstStyle/>
          <a:p>
            <a:r>
              <a:rPr lang="en-US" sz="1100" dirty="0">
                <a:latin typeface="Calibri" pitchFamily="34" charset="0"/>
              </a:rPr>
              <a:t>Slide </a:t>
            </a:r>
            <a:r>
              <a:rPr lang="en-US" sz="1100" dirty="0" smtClean="0">
                <a:latin typeface="Calibri" pitchFamily="34" charset="0"/>
              </a:rPr>
              <a:t>4</a:t>
            </a:r>
            <a:endParaRPr lang="en-US" sz="1100"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p:cNvSpPr>
            <a:spLocks noChangeArrowheads="1"/>
          </p:cNvSpPr>
          <p:nvPr/>
        </p:nvSpPr>
        <p:spPr bwMode="auto">
          <a:xfrm>
            <a:off x="2394029" y="228600"/>
            <a:ext cx="516679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kumimoji="0" lang="en-US" sz="2400" b="1" i="0" u="none" strike="noStrike" cap="small" normalizeH="0" dirty="0" smtClean="0">
                <a:ln>
                  <a:noFill/>
                </a:ln>
                <a:solidFill>
                  <a:schemeClr val="accent1">
                    <a:lumMod val="50000"/>
                  </a:schemeClr>
                </a:solidFill>
                <a:effectLst/>
                <a:latin typeface="Microsoft Tai Le" pitchFamily="34" charset="0"/>
                <a:ea typeface="Calibri" pitchFamily="34" charset="0"/>
                <a:cs typeface="Microsoft Tai Le" pitchFamily="34" charset="0"/>
              </a:rPr>
              <a:t>How Do the Two Groups Compare?</a:t>
            </a:r>
          </a:p>
        </p:txBody>
      </p:sp>
      <p:graphicFrame>
        <p:nvGraphicFramePr>
          <p:cNvPr id="5" name="Table 4"/>
          <p:cNvGraphicFramePr>
            <a:graphicFrameLocks noGrp="1"/>
          </p:cNvGraphicFramePr>
          <p:nvPr/>
        </p:nvGraphicFramePr>
        <p:xfrm>
          <a:off x="1905000" y="1371600"/>
          <a:ext cx="5326380" cy="2301367"/>
        </p:xfrm>
        <a:graphic>
          <a:graphicData uri="http://schemas.openxmlformats.org/drawingml/2006/table">
            <a:tbl>
              <a:tblPr/>
              <a:tblGrid>
                <a:gridCol w="2909570"/>
                <a:gridCol w="816610"/>
                <a:gridCol w="899795"/>
                <a:gridCol w="700405"/>
              </a:tblGrid>
              <a:tr h="1039495">
                <a:tc>
                  <a:txBody>
                    <a:bodyPr/>
                    <a:lstStyle/>
                    <a:p>
                      <a:pPr marL="0" marR="0">
                        <a:lnSpc>
                          <a:spcPct val="115000"/>
                        </a:lnSpc>
                        <a:spcBef>
                          <a:spcPts val="0"/>
                        </a:spcBef>
                        <a:spcAft>
                          <a:spcPts val="1000"/>
                        </a:spcAft>
                      </a:pPr>
                      <a:r>
                        <a:rPr lang="en-US" sz="1200" b="1" dirty="0">
                          <a:latin typeface="Calibri"/>
                          <a:ea typeface="Calibri"/>
                          <a:cs typeface="Calibri"/>
                        </a:rPr>
                        <a:t>n=number with characteristic</a:t>
                      </a:r>
                      <a:endParaRPr lang="en-US" sz="11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a:latin typeface="Calibri"/>
                          <a:ea typeface="Calibri"/>
                          <a:cs typeface="Calibri"/>
                        </a:rPr>
                        <a:t>Minority Fellowship Program</a:t>
                      </a:r>
                      <a:endParaRPr lang="en-US" sz="1100">
                        <a:latin typeface="Calibri"/>
                        <a:ea typeface="Calibri"/>
                        <a:cs typeface="Times New Roman"/>
                      </a:endParaRPr>
                    </a:p>
                    <a:p>
                      <a:pPr marL="0" marR="0" algn="ctr">
                        <a:lnSpc>
                          <a:spcPct val="115000"/>
                        </a:lnSpc>
                        <a:spcBef>
                          <a:spcPts val="0"/>
                        </a:spcBef>
                        <a:spcAft>
                          <a:spcPts val="1000"/>
                        </a:spcAft>
                      </a:pPr>
                      <a:r>
                        <a:rPr lang="en-US" sz="1200" b="1">
                          <a:latin typeface="Calibri"/>
                          <a:ea typeface="Calibri"/>
                          <a:cs typeface="Calibri"/>
                        </a:rPr>
                        <a:t>(N=82)</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a:latin typeface="Calibri"/>
                          <a:ea typeface="Calibri"/>
                          <a:cs typeface="Calibri"/>
                        </a:rPr>
                        <a:t>All-minority Control Group</a:t>
                      </a:r>
                      <a:endParaRPr lang="en-US" sz="1100">
                        <a:latin typeface="Calibri"/>
                        <a:ea typeface="Calibri"/>
                        <a:cs typeface="Times New Roman"/>
                      </a:endParaRPr>
                    </a:p>
                    <a:p>
                      <a:pPr marL="0" marR="0" algn="ctr">
                        <a:lnSpc>
                          <a:spcPct val="115000"/>
                        </a:lnSpc>
                        <a:spcBef>
                          <a:spcPts val="0"/>
                        </a:spcBef>
                        <a:spcAft>
                          <a:spcPts val="1000"/>
                        </a:spcAft>
                      </a:pPr>
                      <a:r>
                        <a:rPr lang="en-US" sz="1200" b="1">
                          <a:latin typeface="Calibri"/>
                          <a:ea typeface="Calibri"/>
                          <a:cs typeface="Calibri"/>
                        </a:rPr>
                        <a:t>(N=175)</a:t>
                      </a:r>
                      <a:endParaRPr lang="en-US" sz="11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i="1">
                          <a:latin typeface="Calibri"/>
                          <a:ea typeface="Calibri"/>
                          <a:cs typeface="Calibri"/>
                        </a:rPr>
                        <a:t>P-Value*</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a:txBody>
                    <a:bodyPr/>
                    <a:lstStyle/>
                    <a:p>
                      <a:pPr marL="0" marR="0">
                        <a:lnSpc>
                          <a:spcPct val="115000"/>
                        </a:lnSpc>
                        <a:spcBef>
                          <a:spcPts val="0"/>
                        </a:spcBef>
                        <a:spcAft>
                          <a:spcPts val="1000"/>
                        </a:spcAft>
                      </a:pPr>
                      <a:r>
                        <a:rPr lang="en-US" sz="1200" dirty="0">
                          <a:latin typeface="Calibri"/>
                          <a:ea typeface="Calibri"/>
                          <a:cs typeface="Calibri"/>
                        </a:rPr>
                        <a:t>Race/Ethnicity</a:t>
                      </a:r>
                      <a:endParaRPr lang="en-US" sz="1100" dirty="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marR="0" algn="ctr">
                        <a:lnSpc>
                          <a:spcPct val="115000"/>
                        </a:lnSpc>
                        <a:spcBef>
                          <a:spcPts val="0"/>
                        </a:spcBef>
                        <a:spcAft>
                          <a:spcPts val="1000"/>
                        </a:spcAft>
                      </a:pPr>
                      <a:endParaRPr lang="en-US" sz="1200">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marR="0" algn="ctr">
                        <a:lnSpc>
                          <a:spcPct val="115000"/>
                        </a:lnSpc>
                        <a:spcBef>
                          <a:spcPts val="0"/>
                        </a:spcBef>
                        <a:spcAft>
                          <a:spcPts val="1000"/>
                        </a:spcAft>
                      </a:pPr>
                      <a:endParaRPr lang="en-US" sz="1200">
                        <a:latin typeface="Calibri"/>
                        <a:ea typeface="Calibri"/>
                        <a:cs typeface="Calibri"/>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marR="0" algn="ctr">
                        <a:lnSpc>
                          <a:spcPct val="115000"/>
                        </a:lnSpc>
                        <a:spcBef>
                          <a:spcPts val="0"/>
                        </a:spcBef>
                        <a:spcAft>
                          <a:spcPts val="100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9D9D9"/>
                    </a:solidFill>
                  </a:tcPr>
                </a:tc>
              </a:tr>
              <a:tr h="188595">
                <a:tc>
                  <a:txBody>
                    <a:bodyPr/>
                    <a:lstStyle/>
                    <a:p>
                      <a:pPr marL="118745" marR="0">
                        <a:lnSpc>
                          <a:spcPct val="115000"/>
                        </a:lnSpc>
                        <a:spcBef>
                          <a:spcPts val="0"/>
                        </a:spcBef>
                        <a:spcAft>
                          <a:spcPts val="0"/>
                        </a:spcAft>
                      </a:pPr>
                      <a:r>
                        <a:rPr lang="en-US" sz="1200" i="1">
                          <a:latin typeface="Calibri"/>
                          <a:ea typeface="Calibri"/>
                          <a:cs typeface="Calibri"/>
                        </a:rPr>
                        <a:t>Asian/Asian-American (n=24, 57)</a:t>
                      </a:r>
                      <a:endParaRPr lang="en-US" sz="11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Calibri"/>
                          <a:cs typeface="Calibri"/>
                        </a:rPr>
                        <a:t>29.3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200">
                          <a:latin typeface="Calibri"/>
                          <a:ea typeface="Calibri"/>
                          <a:cs typeface="Calibri"/>
                        </a:rPr>
                        <a:t>32.6</a:t>
                      </a:r>
                      <a:endParaRPr lang="en-US" sz="11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b="1">
                          <a:latin typeface="Calibri"/>
                          <a:ea typeface="Calibri"/>
                          <a:cs typeface="Calibri"/>
                        </a:rPr>
                        <a:t>.04</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r>
              <a:tr h="382905">
                <a:tc>
                  <a:txBody>
                    <a:bodyPr/>
                    <a:lstStyle/>
                    <a:p>
                      <a:pPr marL="118745" marR="0">
                        <a:lnSpc>
                          <a:spcPct val="115000"/>
                        </a:lnSpc>
                        <a:spcBef>
                          <a:spcPts val="0"/>
                        </a:spcBef>
                        <a:spcAft>
                          <a:spcPts val="0"/>
                        </a:spcAft>
                      </a:pPr>
                      <a:r>
                        <a:rPr lang="en-US" sz="1200" i="1">
                          <a:latin typeface="Calibri"/>
                          <a:ea typeface="Calibri"/>
                          <a:cs typeface="Calibri"/>
                        </a:rPr>
                        <a:t>African-American, Black American, Black (n=36, 53)</a:t>
                      </a:r>
                      <a:endParaRPr lang="en-US" sz="11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Calibri"/>
                          <a:cs typeface="Calibri"/>
                        </a:rPr>
                        <a:t>43.9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200">
                          <a:latin typeface="Calibri"/>
                          <a:ea typeface="Calibri"/>
                          <a:cs typeface="Calibri"/>
                        </a:rPr>
                        <a:t>30.3</a:t>
                      </a:r>
                      <a:endParaRPr lang="en-US" sz="11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b="1">
                          <a:latin typeface="Calibri"/>
                          <a:ea typeface="Calibri"/>
                          <a:cs typeface="Calibri"/>
                        </a:rPr>
                        <a:t>.03</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r>
              <a:tr h="0">
                <a:tc>
                  <a:txBody>
                    <a:bodyPr/>
                    <a:lstStyle/>
                    <a:p>
                      <a:pPr marL="118745" marR="0">
                        <a:lnSpc>
                          <a:spcPct val="115000"/>
                        </a:lnSpc>
                        <a:spcBef>
                          <a:spcPts val="0"/>
                        </a:spcBef>
                        <a:spcAft>
                          <a:spcPts val="0"/>
                        </a:spcAft>
                      </a:pPr>
                      <a:r>
                        <a:rPr lang="en-US" sz="1200" i="1">
                          <a:latin typeface="Calibri"/>
                          <a:ea typeface="Calibri"/>
                          <a:cs typeface="Calibri"/>
                        </a:rPr>
                        <a:t>Hispanic/Latino(a) (n=18, 41)</a:t>
                      </a:r>
                      <a:endParaRPr lang="en-US" sz="11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Calibri"/>
                          <a:cs typeface="Calibri"/>
                        </a:rPr>
                        <a:t>22.0</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200">
                          <a:latin typeface="Calibri"/>
                          <a:ea typeface="Calibri"/>
                          <a:cs typeface="Calibri"/>
                        </a:rPr>
                        <a:t>23.4</a:t>
                      </a:r>
                      <a:endParaRPr lang="en-US" sz="11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Calibri"/>
                          <a:cs typeface="Calibri"/>
                        </a:rPr>
                        <a:t>.11</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r>
              <a:tr h="0">
                <a:tc>
                  <a:txBody>
                    <a:bodyPr/>
                    <a:lstStyle/>
                    <a:p>
                      <a:pPr marL="118745" marR="0">
                        <a:lnSpc>
                          <a:spcPct val="115000"/>
                        </a:lnSpc>
                        <a:spcBef>
                          <a:spcPts val="0"/>
                        </a:spcBef>
                        <a:spcAft>
                          <a:spcPts val="0"/>
                        </a:spcAft>
                      </a:pPr>
                      <a:r>
                        <a:rPr lang="en-US" sz="1200" i="1" dirty="0">
                          <a:latin typeface="Calibri"/>
                          <a:ea typeface="Calibri"/>
                          <a:cs typeface="Calibri"/>
                        </a:rPr>
                        <a:t>Native American or Other (n=4, 24)</a:t>
                      </a:r>
                      <a:endParaRPr lang="en-US" sz="1100" dirty="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latin typeface="Calibri"/>
                          <a:ea typeface="Calibri"/>
                          <a:cs typeface="Calibri"/>
                        </a:rPr>
                        <a:t>4.9</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latin typeface="Calibri"/>
                          <a:ea typeface="Calibri"/>
                          <a:cs typeface="Calibri"/>
                        </a:rPr>
                        <a:t>13.7</a:t>
                      </a:r>
                      <a:endParaRPr lang="en-US" sz="1100">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Calibri"/>
                          <a:ea typeface="Calibri"/>
                          <a:cs typeface="Calibri"/>
                        </a:rPr>
                        <a:t>.003</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6" name="Rectangle 5"/>
          <p:cNvSpPr/>
          <p:nvPr/>
        </p:nvSpPr>
        <p:spPr>
          <a:xfrm>
            <a:off x="1752600" y="838200"/>
            <a:ext cx="5715000" cy="461665"/>
          </a:xfrm>
          <a:prstGeom prst="rect">
            <a:avLst/>
          </a:prstGeom>
        </p:spPr>
        <p:txBody>
          <a:bodyPr wrap="square">
            <a:spAutoFit/>
          </a:bodyPr>
          <a:lstStyle/>
          <a:p>
            <a:pPr algn="ctr"/>
            <a:r>
              <a:rPr lang="en-US" sz="1200" b="1" dirty="0" smtClean="0">
                <a:solidFill>
                  <a:schemeClr val="accent1">
                    <a:lumMod val="50000"/>
                  </a:schemeClr>
                </a:solidFill>
                <a:latin typeface="Microsoft Tai Le" pitchFamily="34" charset="0"/>
                <a:cs typeface="Microsoft Tai Le" pitchFamily="34" charset="0"/>
              </a:rPr>
              <a:t>General Characteristics for 257 Minority Sociology PhD Recipients in Faculty Positions as of 2010 (AY 1995/96-2008/09) by Group: Percent.</a:t>
            </a:r>
            <a:endParaRPr lang="en-US" sz="1200" b="1" dirty="0">
              <a:solidFill>
                <a:schemeClr val="accent1">
                  <a:lumMod val="50000"/>
                </a:schemeClr>
              </a:solidFill>
              <a:latin typeface="Microsoft Tai Le" pitchFamily="34" charset="0"/>
              <a:cs typeface="Microsoft Tai Le" pitchFamily="34" charset="0"/>
            </a:endParaRPr>
          </a:p>
        </p:txBody>
      </p:sp>
      <p:sp>
        <p:nvSpPr>
          <p:cNvPr id="7" name="Rectangle 6"/>
          <p:cNvSpPr/>
          <p:nvPr/>
        </p:nvSpPr>
        <p:spPr>
          <a:xfrm>
            <a:off x="1905000" y="3733800"/>
            <a:ext cx="5334000" cy="492443"/>
          </a:xfrm>
          <a:prstGeom prst="rect">
            <a:avLst/>
          </a:prstGeom>
        </p:spPr>
        <p:txBody>
          <a:bodyPr wrap="square">
            <a:spAutoFit/>
          </a:bodyPr>
          <a:lstStyle/>
          <a:p>
            <a:r>
              <a:rPr lang="en-US" sz="1200" dirty="0" smtClean="0"/>
              <a:t>*Tests difference between MFP and Control Group; Adjusted Wald test of association for </a:t>
            </a:r>
            <a:r>
              <a:rPr lang="en-US" sz="1200" dirty="0" err="1" smtClean="0"/>
              <a:t>bivariate</a:t>
            </a:r>
            <a:r>
              <a:rPr lang="en-US" sz="1200" dirty="0" smtClean="0"/>
              <a:t> comparison used; significant values are bolded</a:t>
            </a:r>
            <a:r>
              <a:rPr lang="en-US" sz="1300" dirty="0" smtClean="0"/>
              <a:t>.</a:t>
            </a:r>
            <a:endParaRPr lang="en-US" sz="1300" dirty="0"/>
          </a:p>
        </p:txBody>
      </p:sp>
      <p:sp>
        <p:nvSpPr>
          <p:cNvPr id="8" name="Rectangle 7"/>
          <p:cNvSpPr/>
          <p:nvPr/>
        </p:nvSpPr>
        <p:spPr>
          <a:xfrm>
            <a:off x="1524000" y="4495800"/>
            <a:ext cx="6934200" cy="1323439"/>
          </a:xfrm>
          <a:prstGeom prst="rect">
            <a:avLst/>
          </a:prstGeom>
        </p:spPr>
        <p:txBody>
          <a:bodyPr wrap="square">
            <a:spAutoFit/>
          </a:bodyPr>
          <a:lstStyle/>
          <a:p>
            <a:r>
              <a:rPr lang="en-US" sz="1600" dirty="0" smtClean="0">
                <a:solidFill>
                  <a:schemeClr val="accent1">
                    <a:lumMod val="50000"/>
                  </a:schemeClr>
                </a:solidFill>
                <a:latin typeface="Microsoft Tai Le" pitchFamily="34" charset="0"/>
                <a:cs typeface="Microsoft Tai Le" pitchFamily="34" charset="0"/>
              </a:rPr>
              <a:t>There are significant racial differences when comparing these two groups. </a:t>
            </a:r>
          </a:p>
          <a:p>
            <a:endParaRPr lang="en-US" sz="1600" dirty="0" smtClean="0">
              <a:solidFill>
                <a:schemeClr val="accent1">
                  <a:lumMod val="50000"/>
                </a:schemeClr>
              </a:solidFill>
              <a:latin typeface="Microsoft Tai Le" pitchFamily="34" charset="0"/>
              <a:cs typeface="Microsoft Tai Le" pitchFamily="34" charset="0"/>
            </a:endParaRPr>
          </a:p>
          <a:p>
            <a:r>
              <a:rPr lang="en-US" sz="1600" dirty="0" smtClean="0">
                <a:solidFill>
                  <a:schemeClr val="accent1">
                    <a:lumMod val="50000"/>
                  </a:schemeClr>
                </a:solidFill>
                <a:latin typeface="Microsoft Tai Le" pitchFamily="34" charset="0"/>
                <a:cs typeface="Microsoft Tai Le" pitchFamily="34" charset="0"/>
              </a:rPr>
              <a:t>MFP had a significantly higher percentage of African Americans, whereas the comparison group had a significantly higher percentage of Asian Americans and Native Americans.</a:t>
            </a:r>
            <a:endParaRPr lang="en-US" sz="1600" dirty="0">
              <a:solidFill>
                <a:schemeClr val="accent1">
                  <a:lumMod val="50000"/>
                </a:schemeClr>
              </a:solidFill>
              <a:latin typeface="Microsoft Tai Le" pitchFamily="34" charset="0"/>
              <a:cs typeface="Microsoft Tai Le" pitchFamily="34" charset="0"/>
            </a:endParaRPr>
          </a:p>
        </p:txBody>
      </p:sp>
      <p:sp>
        <p:nvSpPr>
          <p:cNvPr id="9" name="TextBox 8"/>
          <p:cNvSpPr txBox="1">
            <a:spLocks noChangeArrowheads="1"/>
          </p:cNvSpPr>
          <p:nvPr/>
        </p:nvSpPr>
        <p:spPr bwMode="auto">
          <a:xfrm>
            <a:off x="685800" y="6596063"/>
            <a:ext cx="609600" cy="261937"/>
          </a:xfrm>
          <a:prstGeom prst="rect">
            <a:avLst/>
          </a:prstGeom>
          <a:noFill/>
          <a:ln w="9525">
            <a:noFill/>
            <a:miter lim="800000"/>
            <a:headEnd/>
            <a:tailEnd/>
          </a:ln>
        </p:spPr>
        <p:txBody>
          <a:bodyPr wrap="square">
            <a:spAutoFit/>
          </a:bodyPr>
          <a:lstStyle/>
          <a:p>
            <a:r>
              <a:rPr lang="en-US" sz="1100" dirty="0">
                <a:latin typeface="Calibri" pitchFamily="34" charset="0"/>
              </a:rPr>
              <a:t>Slide </a:t>
            </a:r>
            <a:r>
              <a:rPr lang="en-US" sz="1100" dirty="0" smtClean="0">
                <a:latin typeface="Calibri" pitchFamily="34" charset="0"/>
              </a:rPr>
              <a:t>5</a:t>
            </a:r>
            <a:endParaRPr lang="en-US" sz="1100"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p:cNvSpPr>
            <a:spLocks noChangeArrowheads="1"/>
          </p:cNvSpPr>
          <p:nvPr/>
        </p:nvSpPr>
        <p:spPr bwMode="auto">
          <a:xfrm>
            <a:off x="1219200" y="152400"/>
            <a:ext cx="7486345"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kumimoji="0" lang="en-US" sz="2400" b="1" i="0" u="none" strike="noStrike" cap="small" normalizeH="0" dirty="0" smtClean="0">
                <a:ln>
                  <a:noFill/>
                </a:ln>
                <a:solidFill>
                  <a:schemeClr val="accent1">
                    <a:lumMod val="50000"/>
                  </a:schemeClr>
                </a:solidFill>
                <a:effectLst/>
                <a:latin typeface="Microsoft Tai Le" pitchFamily="34" charset="0"/>
                <a:ea typeface="Calibri" pitchFamily="34" charset="0"/>
                <a:cs typeface="Microsoft Tai Le" pitchFamily="34" charset="0"/>
              </a:rPr>
              <a:t>How Did They Vary by Race, Ethnicity, and Gender?</a:t>
            </a:r>
          </a:p>
        </p:txBody>
      </p:sp>
      <p:sp>
        <p:nvSpPr>
          <p:cNvPr id="5" name="Rectangle 4"/>
          <p:cNvSpPr/>
          <p:nvPr/>
        </p:nvSpPr>
        <p:spPr>
          <a:xfrm>
            <a:off x="990600" y="609600"/>
            <a:ext cx="8001000" cy="830997"/>
          </a:xfrm>
          <a:prstGeom prst="rect">
            <a:avLst/>
          </a:prstGeom>
        </p:spPr>
        <p:txBody>
          <a:bodyPr wrap="square">
            <a:spAutoFit/>
          </a:bodyPr>
          <a:lstStyle/>
          <a:p>
            <a:r>
              <a:rPr lang="en-US" sz="1200" dirty="0" smtClean="0">
                <a:solidFill>
                  <a:schemeClr val="accent1">
                    <a:lumMod val="50000"/>
                  </a:schemeClr>
                </a:solidFill>
                <a:latin typeface="Microsoft Tai Le" pitchFamily="34" charset="0"/>
                <a:cs typeface="Microsoft Tai Le" pitchFamily="34" charset="0"/>
              </a:rPr>
              <a:t>We examine race, ethnicity, and gender </a:t>
            </a:r>
            <a:r>
              <a:rPr lang="en-US" sz="1200" b="1" dirty="0" smtClean="0">
                <a:solidFill>
                  <a:schemeClr val="accent1">
                    <a:lumMod val="50000"/>
                  </a:schemeClr>
                </a:solidFill>
                <a:latin typeface="Microsoft Tai Le" pitchFamily="34" charset="0"/>
                <a:cs typeface="Microsoft Tai Le" pitchFamily="34" charset="0"/>
              </a:rPr>
              <a:t>simultaneously</a:t>
            </a:r>
            <a:r>
              <a:rPr lang="en-US" sz="1200" dirty="0" smtClean="0">
                <a:solidFill>
                  <a:schemeClr val="accent1">
                    <a:lumMod val="50000"/>
                  </a:schemeClr>
                </a:solidFill>
                <a:latin typeface="Microsoft Tai Le" pitchFamily="34" charset="0"/>
                <a:cs typeface="Microsoft Tai Le" pitchFamily="34" charset="0"/>
              </a:rPr>
              <a:t>, rather than placing men and women into one category of minorities: i.e., those who participated in MFP and those who did not.  In doing so, we follow the feminist theoretical concept of </a:t>
            </a:r>
            <a:r>
              <a:rPr lang="en-US" sz="1200" b="1" u="sng" dirty="0" err="1" smtClean="0">
                <a:solidFill>
                  <a:schemeClr val="accent1">
                    <a:lumMod val="50000"/>
                  </a:schemeClr>
                </a:solidFill>
                <a:latin typeface="Microsoft Tai Le" pitchFamily="34" charset="0"/>
                <a:cs typeface="Microsoft Tai Le" pitchFamily="34" charset="0"/>
              </a:rPr>
              <a:t>i</a:t>
            </a:r>
            <a:r>
              <a:rPr lang="en-US" sz="1200" b="1" dirty="0" err="1" smtClean="0">
                <a:solidFill>
                  <a:schemeClr val="accent1">
                    <a:lumMod val="50000"/>
                  </a:schemeClr>
                </a:solidFill>
                <a:latin typeface="Microsoft Tai Le" pitchFamily="34" charset="0"/>
                <a:cs typeface="Microsoft Tai Le" pitchFamily="34" charset="0"/>
              </a:rPr>
              <a:t>ntersectionality</a:t>
            </a:r>
            <a:r>
              <a:rPr lang="en-US" sz="1200" dirty="0" smtClean="0">
                <a:solidFill>
                  <a:schemeClr val="accent1">
                    <a:lumMod val="50000"/>
                  </a:schemeClr>
                </a:solidFill>
                <a:latin typeface="Microsoft Tai Le" pitchFamily="34" charset="0"/>
                <a:cs typeface="Microsoft Tai Le" pitchFamily="34" charset="0"/>
              </a:rPr>
              <a:t> that examines how various biological, social, and cultural categories such as </a:t>
            </a:r>
            <a:r>
              <a:rPr lang="en-US" sz="1200" b="1" dirty="0" smtClean="0">
                <a:solidFill>
                  <a:schemeClr val="accent1">
                    <a:lumMod val="50000"/>
                  </a:schemeClr>
                </a:solidFill>
                <a:latin typeface="Microsoft Tai Le" pitchFamily="34" charset="0"/>
                <a:cs typeface="Microsoft Tai Le" pitchFamily="34" charset="0"/>
              </a:rPr>
              <a:t>gender, race, ethnicity, and other markers of identity </a:t>
            </a:r>
            <a:r>
              <a:rPr lang="en-US" sz="1200" dirty="0" smtClean="0">
                <a:solidFill>
                  <a:schemeClr val="accent1">
                    <a:lumMod val="50000"/>
                  </a:schemeClr>
                </a:solidFill>
                <a:latin typeface="Microsoft Tai Le" pitchFamily="34" charset="0"/>
                <a:cs typeface="Microsoft Tai Le" pitchFamily="34" charset="0"/>
              </a:rPr>
              <a:t>interact , contributing to systematic social inequality.</a:t>
            </a:r>
            <a:endParaRPr lang="en-US" sz="1200" dirty="0">
              <a:solidFill>
                <a:schemeClr val="accent1">
                  <a:lumMod val="50000"/>
                </a:schemeClr>
              </a:solidFill>
              <a:latin typeface="Microsoft Tai Le" pitchFamily="34" charset="0"/>
              <a:cs typeface="Microsoft Tai Le" pitchFamily="34" charset="0"/>
            </a:endParaRPr>
          </a:p>
        </p:txBody>
      </p:sp>
      <p:sp>
        <p:nvSpPr>
          <p:cNvPr id="7" name="Rectangle 6"/>
          <p:cNvSpPr/>
          <p:nvPr/>
        </p:nvSpPr>
        <p:spPr>
          <a:xfrm>
            <a:off x="1905000" y="4343400"/>
            <a:ext cx="5638800" cy="461665"/>
          </a:xfrm>
          <a:prstGeom prst="rect">
            <a:avLst/>
          </a:prstGeom>
        </p:spPr>
        <p:txBody>
          <a:bodyPr wrap="square">
            <a:spAutoFit/>
          </a:bodyPr>
          <a:lstStyle/>
          <a:p>
            <a:r>
              <a:rPr lang="en-US" sz="1200" dirty="0" smtClean="0"/>
              <a:t>*Tests difference between MFP and Control Group; Adjusted Wald test of association for </a:t>
            </a:r>
            <a:r>
              <a:rPr lang="en-US" sz="1200" dirty="0" err="1" smtClean="0"/>
              <a:t>bivariate</a:t>
            </a:r>
            <a:r>
              <a:rPr lang="en-US" sz="1200" dirty="0" smtClean="0"/>
              <a:t> comparison used; significant values are bolded.</a:t>
            </a:r>
            <a:endParaRPr lang="en-US" sz="1200" dirty="0"/>
          </a:p>
        </p:txBody>
      </p:sp>
      <p:sp>
        <p:nvSpPr>
          <p:cNvPr id="8" name="Rectangle 7"/>
          <p:cNvSpPr/>
          <p:nvPr/>
        </p:nvSpPr>
        <p:spPr>
          <a:xfrm>
            <a:off x="1219200" y="4953000"/>
            <a:ext cx="7696200" cy="1200329"/>
          </a:xfrm>
          <a:prstGeom prst="rect">
            <a:avLst/>
          </a:prstGeom>
        </p:spPr>
        <p:txBody>
          <a:bodyPr wrap="square">
            <a:spAutoFit/>
          </a:bodyPr>
          <a:lstStyle/>
          <a:p>
            <a:r>
              <a:rPr lang="en-US" sz="1200" dirty="0" smtClean="0">
                <a:solidFill>
                  <a:schemeClr val="accent1">
                    <a:lumMod val="50000"/>
                  </a:schemeClr>
                </a:solidFill>
                <a:latin typeface="Microsoft Tai Le" pitchFamily="34" charset="0"/>
                <a:cs typeface="Microsoft Tai Le" pitchFamily="34" charset="0"/>
              </a:rPr>
              <a:t>There are significantly fewer men in the MFP group and significantly more women, compared to the control group.  African American women constitute the largest share of the MFP group. Asian/Asian American women constitute the largest share of the non-MFP minority group. </a:t>
            </a:r>
          </a:p>
          <a:p>
            <a:endParaRPr lang="en-US" sz="1200" dirty="0" smtClean="0">
              <a:solidFill>
                <a:schemeClr val="accent1">
                  <a:lumMod val="50000"/>
                </a:schemeClr>
              </a:solidFill>
              <a:latin typeface="Microsoft Tai Le" pitchFamily="34" charset="0"/>
              <a:cs typeface="Microsoft Tai Le" pitchFamily="34" charset="0"/>
            </a:endParaRPr>
          </a:p>
          <a:p>
            <a:r>
              <a:rPr lang="en-US" sz="1200" dirty="0" smtClean="0">
                <a:solidFill>
                  <a:schemeClr val="accent1">
                    <a:lumMod val="50000"/>
                  </a:schemeClr>
                </a:solidFill>
                <a:latin typeface="Microsoft Tai Le" pitchFamily="34" charset="0"/>
                <a:cs typeface="Microsoft Tai Le" pitchFamily="34" charset="0"/>
              </a:rPr>
              <a:t>Unfortunately, when we disaggregate by race, ethnicity, and gender, the numbers become very small. Thus we re-aggregate into two groups: </a:t>
            </a:r>
            <a:r>
              <a:rPr lang="en-US" sz="1200" b="1" dirty="0" smtClean="0">
                <a:solidFill>
                  <a:schemeClr val="accent1">
                    <a:lumMod val="50000"/>
                  </a:schemeClr>
                </a:solidFill>
                <a:latin typeface="Microsoft Tai Le" pitchFamily="34" charset="0"/>
                <a:cs typeface="Microsoft Tai Le" pitchFamily="34" charset="0"/>
              </a:rPr>
              <a:t>minority men and minority women</a:t>
            </a:r>
            <a:r>
              <a:rPr lang="en-US" sz="1200" dirty="0" smtClean="0">
                <a:solidFill>
                  <a:schemeClr val="accent1">
                    <a:lumMod val="50000"/>
                  </a:schemeClr>
                </a:solidFill>
                <a:latin typeface="Microsoft Tai Le" pitchFamily="34" charset="0"/>
                <a:cs typeface="Microsoft Tai Le" pitchFamily="34" charset="0"/>
              </a:rPr>
              <a:t>. </a:t>
            </a:r>
            <a:endParaRPr lang="en-US" sz="1200" dirty="0">
              <a:solidFill>
                <a:schemeClr val="accent1">
                  <a:lumMod val="50000"/>
                </a:schemeClr>
              </a:solidFill>
              <a:latin typeface="Microsoft Tai Le" pitchFamily="34" charset="0"/>
              <a:cs typeface="Microsoft Tai Le" pitchFamily="34" charset="0"/>
            </a:endParaRPr>
          </a:p>
        </p:txBody>
      </p:sp>
      <p:graphicFrame>
        <p:nvGraphicFramePr>
          <p:cNvPr id="9" name="Table 8"/>
          <p:cNvGraphicFramePr>
            <a:graphicFrameLocks noGrp="1"/>
          </p:cNvGraphicFramePr>
          <p:nvPr/>
        </p:nvGraphicFramePr>
        <p:xfrm>
          <a:off x="1981200" y="1905000"/>
          <a:ext cx="5613401" cy="2411222"/>
        </p:xfrm>
        <a:graphic>
          <a:graphicData uri="http://schemas.openxmlformats.org/drawingml/2006/table">
            <a:tbl>
              <a:tblPr/>
              <a:tblGrid>
                <a:gridCol w="3421260"/>
                <a:gridCol w="696923"/>
                <a:gridCol w="747609"/>
                <a:gridCol w="747609"/>
              </a:tblGrid>
              <a:tr h="0">
                <a:tc>
                  <a:txBody>
                    <a:bodyPr/>
                    <a:lstStyle/>
                    <a:p>
                      <a:pPr marL="0" marR="0">
                        <a:lnSpc>
                          <a:spcPct val="115000"/>
                        </a:lnSpc>
                        <a:spcBef>
                          <a:spcPts val="0"/>
                        </a:spcBef>
                        <a:spcAft>
                          <a:spcPts val="0"/>
                        </a:spcAft>
                      </a:pPr>
                      <a:r>
                        <a:rPr lang="en-US" sz="1100" b="1" dirty="0">
                          <a:latin typeface="Calibri"/>
                          <a:ea typeface="Calibri"/>
                          <a:cs typeface="Times New Roman"/>
                        </a:rPr>
                        <a:t>Gender and Race</a:t>
                      </a:r>
                      <a:r>
                        <a:rPr lang="en-US" sz="1100" dirty="0">
                          <a:latin typeface="Calibri"/>
                          <a:ea typeface="Calibri"/>
                          <a:cs typeface="Times New Roman"/>
                        </a:rPr>
                        <a:t> </a:t>
                      </a:r>
                    </a:p>
                    <a:p>
                      <a:pPr marL="0" marR="0">
                        <a:lnSpc>
                          <a:spcPct val="115000"/>
                        </a:lnSpc>
                        <a:spcBef>
                          <a:spcPts val="0"/>
                        </a:spcBef>
                        <a:spcAft>
                          <a:spcPts val="0"/>
                        </a:spcAft>
                      </a:pPr>
                      <a:r>
                        <a:rPr lang="en-US" sz="1100" b="1" dirty="0">
                          <a:latin typeface="Calibri"/>
                          <a:ea typeface="Calibri"/>
                          <a:cs typeface="Times New Roman"/>
                        </a:rPr>
                        <a:t>(n=number with characteristic)</a:t>
                      </a:r>
                      <a:r>
                        <a:rPr lang="en-US" sz="1100" dirty="0">
                          <a:latin typeface="Calibri"/>
                          <a:ea typeface="Calibri"/>
                          <a:cs typeface="Times New Roman"/>
                        </a:rPr>
                        <a:t> </a:t>
                      </a:r>
                    </a:p>
                  </a:txBody>
                  <a:tcPr marL="68580" marR="68580" marT="889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100" b="1">
                          <a:latin typeface="Calibri"/>
                          <a:ea typeface="Calibri"/>
                          <a:cs typeface="Times New Roman"/>
                        </a:rPr>
                        <a:t>MFP</a:t>
                      </a:r>
                      <a:r>
                        <a:rPr lang="en-US" sz="1100">
                          <a:latin typeface="Calibri"/>
                          <a:ea typeface="Calibri"/>
                          <a:cs typeface="Times New Roman"/>
                        </a:rPr>
                        <a:t> </a:t>
                      </a:r>
                    </a:p>
                    <a:p>
                      <a:pPr marL="0" marR="0">
                        <a:lnSpc>
                          <a:spcPct val="115000"/>
                        </a:lnSpc>
                        <a:spcBef>
                          <a:spcPts val="0"/>
                        </a:spcBef>
                        <a:spcAft>
                          <a:spcPts val="0"/>
                        </a:spcAft>
                      </a:pPr>
                      <a:r>
                        <a:rPr lang="en-US" sz="1100" b="1">
                          <a:latin typeface="Calibri"/>
                          <a:ea typeface="Calibri"/>
                          <a:cs typeface="Times New Roman"/>
                        </a:rPr>
                        <a:t>(N=82)</a:t>
                      </a:r>
                      <a:r>
                        <a:rPr lang="en-US" sz="1100">
                          <a:latin typeface="Calibri"/>
                          <a:ea typeface="Calibri"/>
                          <a:cs typeface="Times New Roman"/>
                        </a:rPr>
                        <a:t> </a:t>
                      </a:r>
                    </a:p>
                  </a:txBody>
                  <a:tcPr marL="68580" marR="68580" marT="889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100" b="1">
                          <a:latin typeface="Calibri"/>
                          <a:ea typeface="Calibri"/>
                          <a:cs typeface="Times New Roman"/>
                        </a:rPr>
                        <a:t>Minority</a:t>
                      </a:r>
                      <a:r>
                        <a:rPr lang="en-US" sz="1100">
                          <a:latin typeface="Calibri"/>
                          <a:ea typeface="Calibri"/>
                          <a:cs typeface="Times New Roman"/>
                        </a:rPr>
                        <a:t> </a:t>
                      </a:r>
                    </a:p>
                    <a:p>
                      <a:pPr marL="0" marR="0">
                        <a:lnSpc>
                          <a:spcPct val="115000"/>
                        </a:lnSpc>
                        <a:spcBef>
                          <a:spcPts val="0"/>
                        </a:spcBef>
                        <a:spcAft>
                          <a:spcPts val="0"/>
                        </a:spcAft>
                      </a:pPr>
                      <a:r>
                        <a:rPr lang="en-US" sz="1100" b="1">
                          <a:latin typeface="Calibri"/>
                          <a:ea typeface="Calibri"/>
                          <a:cs typeface="Times New Roman"/>
                        </a:rPr>
                        <a:t>(N=175)</a:t>
                      </a:r>
                      <a:r>
                        <a:rPr lang="en-US" sz="1100">
                          <a:latin typeface="Calibri"/>
                          <a:ea typeface="Calibri"/>
                          <a:cs typeface="Times New Roman"/>
                        </a:rPr>
                        <a:t> </a:t>
                      </a:r>
                    </a:p>
                  </a:txBody>
                  <a:tcPr marL="68580" marR="68580" marT="889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100" b="1" i="1">
                          <a:latin typeface="Calibri"/>
                          <a:ea typeface="Calibri"/>
                          <a:cs typeface="Times New Roman"/>
                        </a:rPr>
                        <a:t>P-value*</a:t>
                      </a:r>
                      <a:r>
                        <a:rPr lang="en-US" sz="1100">
                          <a:latin typeface="Calibri"/>
                          <a:ea typeface="Calibri"/>
                          <a:cs typeface="Times New Roman"/>
                        </a:rPr>
                        <a:t> </a:t>
                      </a:r>
                    </a:p>
                  </a:txBody>
                  <a:tcPr marL="68580" marR="68580" marT="889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84150">
                <a:tc>
                  <a:txBody>
                    <a:bodyPr/>
                    <a:lstStyle/>
                    <a:p>
                      <a:pPr marL="0" marR="0">
                        <a:lnSpc>
                          <a:spcPct val="115000"/>
                        </a:lnSpc>
                        <a:spcBef>
                          <a:spcPts val="0"/>
                        </a:spcBef>
                        <a:spcAft>
                          <a:spcPts val="0"/>
                        </a:spcAft>
                      </a:pPr>
                      <a:r>
                        <a:rPr lang="en-US" sz="1100" b="1" i="1" dirty="0">
                          <a:latin typeface="Calibri"/>
                          <a:ea typeface="Calibri"/>
                          <a:cs typeface="Times New Roman"/>
                        </a:rPr>
                        <a:t>Male (n=31, 89)</a:t>
                      </a:r>
                      <a:endParaRPr lang="en-US" sz="1100" dirty="0">
                        <a:latin typeface="Calibri"/>
                        <a:ea typeface="Calibri"/>
                        <a:cs typeface="Times New Roman"/>
                      </a:endParaRPr>
                    </a:p>
                  </a:txBody>
                  <a:tcPr marL="68580" marR="68580" marT="889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37.8 </a:t>
                      </a:r>
                    </a:p>
                  </a:txBody>
                  <a:tcPr marL="68580" marR="68580" marT="889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50.9 </a:t>
                      </a:r>
                    </a:p>
                  </a:txBody>
                  <a:tcPr marL="68580" marR="68580" marT="889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latin typeface="Calibri"/>
                          <a:ea typeface="Calibri"/>
                          <a:cs typeface="Times New Roman"/>
                        </a:rPr>
                        <a:t>&lt;.001</a:t>
                      </a:r>
                      <a:r>
                        <a:rPr lang="en-US" sz="1100">
                          <a:latin typeface="Calibri"/>
                          <a:ea typeface="Calibri"/>
                          <a:cs typeface="Times New Roman"/>
                        </a:rPr>
                        <a:t> </a:t>
                      </a:r>
                    </a:p>
                  </a:txBody>
                  <a:tcPr marL="68580" marR="68580" marT="889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a:txBody>
                    <a:bodyPr/>
                    <a:lstStyle/>
                    <a:p>
                      <a:pPr marL="0" marR="0">
                        <a:lnSpc>
                          <a:spcPct val="115000"/>
                        </a:lnSpc>
                        <a:spcBef>
                          <a:spcPts val="0"/>
                        </a:spcBef>
                        <a:spcAft>
                          <a:spcPts val="0"/>
                        </a:spcAft>
                      </a:pPr>
                      <a:r>
                        <a:rPr lang="en-US" sz="1100" i="1">
                          <a:latin typeface="Calibri"/>
                          <a:ea typeface="Calibri"/>
                          <a:cs typeface="Times New Roman"/>
                        </a:rPr>
                        <a:t>Asian/Asian-American (n=7,24)</a:t>
                      </a:r>
                      <a:r>
                        <a:rPr lang="en-US" sz="1100">
                          <a:latin typeface="Calibri"/>
                          <a:ea typeface="Calibri"/>
                          <a:cs typeface="Times New Roman"/>
                        </a:rPr>
                        <a:t> </a:t>
                      </a:r>
                    </a:p>
                  </a:txBody>
                  <a:tcPr marL="68580" marR="68580" marT="889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a:latin typeface="Calibri"/>
                          <a:ea typeface="Calibri"/>
                          <a:cs typeface="Times New Roman"/>
                        </a:rPr>
                        <a:t>22.6 </a:t>
                      </a:r>
                    </a:p>
                  </a:txBody>
                  <a:tcPr marL="68580" marR="68580" marT="889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a:latin typeface="Calibri"/>
                          <a:ea typeface="Calibri"/>
                          <a:cs typeface="Times New Roman"/>
                        </a:rPr>
                        <a:t>27.0 </a:t>
                      </a:r>
                    </a:p>
                  </a:txBody>
                  <a:tcPr marL="68580" marR="68580" marT="889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a:latin typeface="Calibri"/>
                          <a:ea typeface="Calibri"/>
                          <a:cs typeface="Times New Roman"/>
                        </a:rPr>
                        <a:t>.63 </a:t>
                      </a:r>
                    </a:p>
                  </a:txBody>
                  <a:tcPr marL="68580" marR="68580" marT="889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9D9D9"/>
                    </a:solidFill>
                  </a:tcPr>
                </a:tc>
              </a:tr>
              <a:tr h="0">
                <a:tc>
                  <a:txBody>
                    <a:bodyPr/>
                    <a:lstStyle/>
                    <a:p>
                      <a:pPr marL="0" marR="0">
                        <a:lnSpc>
                          <a:spcPct val="115000"/>
                        </a:lnSpc>
                        <a:spcBef>
                          <a:spcPts val="0"/>
                        </a:spcBef>
                        <a:spcAft>
                          <a:spcPts val="0"/>
                        </a:spcAft>
                      </a:pPr>
                      <a:r>
                        <a:rPr lang="en-US" sz="1100" i="1">
                          <a:latin typeface="Calibri"/>
                          <a:ea typeface="Calibri"/>
                          <a:cs typeface="Times New Roman"/>
                        </a:rPr>
                        <a:t>African-American, Black American, Black (n=12,27)</a:t>
                      </a:r>
                      <a:r>
                        <a:rPr lang="en-US" sz="1100">
                          <a:latin typeface="Calibri"/>
                          <a:ea typeface="Calibri"/>
                          <a:cs typeface="Times New Roman"/>
                        </a:rPr>
                        <a:t> </a:t>
                      </a:r>
                    </a:p>
                  </a:txBody>
                  <a:tcPr marL="68580" marR="68580" marT="889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a:latin typeface="Calibri"/>
                          <a:ea typeface="Calibri"/>
                          <a:cs typeface="Times New Roman"/>
                        </a:rPr>
                        <a:t>38.7 </a:t>
                      </a:r>
                    </a:p>
                  </a:txBody>
                  <a:tcPr marL="68580" marR="68580" marT="889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100">
                          <a:latin typeface="Calibri"/>
                          <a:ea typeface="Calibri"/>
                          <a:cs typeface="Times New Roman"/>
                        </a:rPr>
                        <a:t>30.3 </a:t>
                      </a:r>
                    </a:p>
                  </a:txBody>
                  <a:tcPr marL="68580" marR="68580" marT="889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a:latin typeface="Calibri"/>
                          <a:ea typeface="Calibri"/>
                          <a:cs typeface="Times New Roman"/>
                        </a:rPr>
                        <a:t>.01</a:t>
                      </a:r>
                      <a:r>
                        <a:rPr lang="en-US" sz="1100">
                          <a:latin typeface="Calibri"/>
                          <a:ea typeface="Calibri"/>
                          <a:cs typeface="Times New Roman"/>
                        </a:rPr>
                        <a:t> </a:t>
                      </a:r>
                    </a:p>
                  </a:txBody>
                  <a:tcPr marL="68580" marR="68580" marT="889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r>
              <a:tr h="0">
                <a:tc>
                  <a:txBody>
                    <a:bodyPr/>
                    <a:lstStyle/>
                    <a:p>
                      <a:pPr marL="0" marR="0">
                        <a:lnSpc>
                          <a:spcPct val="115000"/>
                        </a:lnSpc>
                        <a:spcBef>
                          <a:spcPts val="0"/>
                        </a:spcBef>
                        <a:spcAft>
                          <a:spcPts val="0"/>
                        </a:spcAft>
                      </a:pPr>
                      <a:r>
                        <a:rPr lang="en-US" sz="1100" i="1">
                          <a:latin typeface="Calibri"/>
                          <a:ea typeface="Calibri"/>
                          <a:cs typeface="Times New Roman"/>
                        </a:rPr>
                        <a:t>Hispanic/Latino(a) (n=11,22)</a:t>
                      </a:r>
                      <a:r>
                        <a:rPr lang="en-US" sz="1100">
                          <a:latin typeface="Calibri"/>
                          <a:ea typeface="Calibri"/>
                          <a:cs typeface="Times New Roman"/>
                        </a:rPr>
                        <a:t> </a:t>
                      </a:r>
                    </a:p>
                  </a:txBody>
                  <a:tcPr marL="68580" marR="68580" marT="889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a:latin typeface="Calibri"/>
                          <a:ea typeface="Calibri"/>
                          <a:cs typeface="Times New Roman"/>
                        </a:rPr>
                        <a:t>35.5 </a:t>
                      </a:r>
                    </a:p>
                  </a:txBody>
                  <a:tcPr marL="68580" marR="68580" marT="889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100">
                          <a:latin typeface="Calibri"/>
                          <a:ea typeface="Calibri"/>
                          <a:cs typeface="Times New Roman"/>
                        </a:rPr>
                        <a:t>24.7 </a:t>
                      </a:r>
                    </a:p>
                  </a:txBody>
                  <a:tcPr marL="68580" marR="68580" marT="889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a:latin typeface="Calibri"/>
                          <a:ea typeface="Calibri"/>
                          <a:cs typeface="Times New Roman"/>
                        </a:rPr>
                        <a:t>.04</a:t>
                      </a:r>
                      <a:r>
                        <a:rPr lang="en-US" sz="1100">
                          <a:latin typeface="Calibri"/>
                          <a:ea typeface="Calibri"/>
                          <a:cs typeface="Times New Roman"/>
                        </a:rPr>
                        <a:t> </a:t>
                      </a:r>
                    </a:p>
                  </a:txBody>
                  <a:tcPr marL="68580" marR="68580" marT="889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r>
              <a:tr h="0">
                <a:tc>
                  <a:txBody>
                    <a:bodyPr/>
                    <a:lstStyle/>
                    <a:p>
                      <a:pPr marL="0" marR="0">
                        <a:lnSpc>
                          <a:spcPct val="115000"/>
                        </a:lnSpc>
                        <a:spcBef>
                          <a:spcPts val="0"/>
                        </a:spcBef>
                        <a:spcAft>
                          <a:spcPts val="0"/>
                        </a:spcAft>
                      </a:pPr>
                      <a:r>
                        <a:rPr lang="en-US" sz="1100" i="1">
                          <a:latin typeface="Calibri"/>
                          <a:ea typeface="Calibri"/>
                          <a:cs typeface="Times New Roman"/>
                        </a:rPr>
                        <a:t>Native American or Other (n=1,16)</a:t>
                      </a:r>
                      <a:r>
                        <a:rPr lang="en-US" sz="1100">
                          <a:latin typeface="Calibri"/>
                          <a:ea typeface="Calibri"/>
                          <a:cs typeface="Times New Roman"/>
                        </a:rPr>
                        <a:t> </a:t>
                      </a:r>
                    </a:p>
                  </a:txBody>
                  <a:tcPr marL="68580" marR="68580" marT="889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3.2 </a:t>
                      </a:r>
                    </a:p>
                  </a:txBody>
                  <a:tcPr marL="68580" marR="68580" marT="889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18.0 </a:t>
                      </a:r>
                    </a:p>
                  </a:txBody>
                  <a:tcPr marL="68580" marR="68580" marT="889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latin typeface="Calibri"/>
                          <a:ea typeface="Calibri"/>
                          <a:cs typeface="Times New Roman"/>
                        </a:rPr>
                        <a:t>.02</a:t>
                      </a:r>
                      <a:r>
                        <a:rPr lang="en-US" sz="1100">
                          <a:latin typeface="Calibri"/>
                          <a:ea typeface="Calibri"/>
                          <a:cs typeface="Times New Roman"/>
                        </a:rPr>
                        <a:t> </a:t>
                      </a:r>
                    </a:p>
                  </a:txBody>
                  <a:tcPr marL="68580" marR="68580" marT="889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D9D9"/>
                    </a:solidFill>
                  </a:tcPr>
                </a:tc>
              </a:tr>
              <a:tr h="0">
                <a:tc>
                  <a:txBody>
                    <a:bodyPr/>
                    <a:lstStyle/>
                    <a:p>
                      <a:pPr marL="0" marR="0">
                        <a:lnSpc>
                          <a:spcPct val="115000"/>
                        </a:lnSpc>
                        <a:spcBef>
                          <a:spcPts val="0"/>
                        </a:spcBef>
                        <a:spcAft>
                          <a:spcPts val="0"/>
                        </a:spcAft>
                      </a:pPr>
                      <a:r>
                        <a:rPr lang="en-US" sz="1100" b="1" i="1">
                          <a:latin typeface="Calibri"/>
                          <a:ea typeface="Calibri"/>
                          <a:cs typeface="Times New Roman"/>
                        </a:rPr>
                        <a:t>Female (n=51, 86)</a:t>
                      </a:r>
                      <a:r>
                        <a:rPr lang="en-US" sz="1100">
                          <a:latin typeface="Calibri"/>
                          <a:ea typeface="Calibri"/>
                          <a:cs typeface="Times New Roman"/>
                        </a:rPr>
                        <a:t> </a:t>
                      </a:r>
                    </a:p>
                  </a:txBody>
                  <a:tcPr marL="68580" marR="68580" marT="889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62.2 </a:t>
                      </a:r>
                    </a:p>
                  </a:txBody>
                  <a:tcPr marL="68580" marR="68580" marT="889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49.1 </a:t>
                      </a:r>
                    </a:p>
                  </a:txBody>
                  <a:tcPr marL="68580" marR="68580" marT="889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latin typeface="Calibri"/>
                          <a:ea typeface="Calibri"/>
                          <a:cs typeface="Times New Roman"/>
                        </a:rPr>
                        <a:t>.03</a:t>
                      </a:r>
                      <a:r>
                        <a:rPr lang="en-US" sz="1100">
                          <a:latin typeface="Calibri"/>
                          <a:ea typeface="Calibri"/>
                          <a:cs typeface="Times New Roman"/>
                        </a:rPr>
                        <a:t> </a:t>
                      </a:r>
                    </a:p>
                  </a:txBody>
                  <a:tcPr marL="68580" marR="68580" marT="889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a:txBody>
                    <a:bodyPr/>
                    <a:lstStyle/>
                    <a:p>
                      <a:pPr marL="0" marR="0">
                        <a:lnSpc>
                          <a:spcPct val="115000"/>
                        </a:lnSpc>
                        <a:spcBef>
                          <a:spcPts val="0"/>
                        </a:spcBef>
                        <a:spcAft>
                          <a:spcPts val="0"/>
                        </a:spcAft>
                      </a:pPr>
                      <a:r>
                        <a:rPr lang="en-US" sz="1100" i="1">
                          <a:latin typeface="Calibri"/>
                          <a:ea typeface="Calibri"/>
                          <a:cs typeface="Times New Roman"/>
                        </a:rPr>
                        <a:t>Asian/Asian-American (n=17,33)</a:t>
                      </a:r>
                      <a:r>
                        <a:rPr lang="en-US" sz="1100">
                          <a:latin typeface="Calibri"/>
                          <a:ea typeface="Calibri"/>
                          <a:cs typeface="Times New Roman"/>
                        </a:rPr>
                        <a:t> </a:t>
                      </a:r>
                    </a:p>
                  </a:txBody>
                  <a:tcPr marL="68580" marR="68580" marT="889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a:latin typeface="Calibri"/>
                          <a:ea typeface="Calibri"/>
                          <a:cs typeface="Times New Roman"/>
                        </a:rPr>
                        <a:t>33.3 </a:t>
                      </a:r>
                    </a:p>
                  </a:txBody>
                  <a:tcPr marL="68580" marR="68580" marT="889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a:latin typeface="Calibri"/>
                          <a:ea typeface="Calibri"/>
                          <a:cs typeface="Times New Roman"/>
                        </a:rPr>
                        <a:t>38.4 </a:t>
                      </a:r>
                    </a:p>
                  </a:txBody>
                  <a:tcPr marL="68580" marR="68580" marT="889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100" b="1">
                          <a:latin typeface="Calibri"/>
                          <a:ea typeface="Calibri"/>
                          <a:cs typeface="Times New Roman"/>
                        </a:rPr>
                        <a:t>.002</a:t>
                      </a:r>
                      <a:r>
                        <a:rPr lang="en-US" sz="1100">
                          <a:latin typeface="Calibri"/>
                          <a:ea typeface="Calibri"/>
                          <a:cs typeface="Times New Roman"/>
                        </a:rPr>
                        <a:t> </a:t>
                      </a:r>
                    </a:p>
                  </a:txBody>
                  <a:tcPr marL="68580" marR="68580" marT="889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9D9D9"/>
                    </a:solidFill>
                  </a:tcPr>
                </a:tc>
              </a:tr>
              <a:tr h="0">
                <a:tc>
                  <a:txBody>
                    <a:bodyPr/>
                    <a:lstStyle/>
                    <a:p>
                      <a:pPr marL="0" marR="0">
                        <a:lnSpc>
                          <a:spcPct val="115000"/>
                        </a:lnSpc>
                        <a:spcBef>
                          <a:spcPts val="0"/>
                        </a:spcBef>
                        <a:spcAft>
                          <a:spcPts val="0"/>
                        </a:spcAft>
                      </a:pPr>
                      <a:r>
                        <a:rPr lang="en-US" sz="1100" i="1">
                          <a:latin typeface="Calibri"/>
                          <a:ea typeface="Calibri"/>
                          <a:cs typeface="Times New Roman"/>
                        </a:rPr>
                        <a:t>African-American, Black American, Black (n=24,26)</a:t>
                      </a:r>
                      <a:r>
                        <a:rPr lang="en-US" sz="1100">
                          <a:latin typeface="Calibri"/>
                          <a:ea typeface="Calibri"/>
                          <a:cs typeface="Times New Roman"/>
                        </a:rPr>
                        <a:t> </a:t>
                      </a:r>
                    </a:p>
                  </a:txBody>
                  <a:tcPr marL="68580" marR="68580" marT="889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a:latin typeface="Calibri"/>
                          <a:ea typeface="Calibri"/>
                          <a:cs typeface="Times New Roman"/>
                        </a:rPr>
                        <a:t>47.1 </a:t>
                      </a:r>
                    </a:p>
                  </a:txBody>
                  <a:tcPr marL="68580" marR="68580" marT="889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100">
                          <a:latin typeface="Calibri"/>
                          <a:ea typeface="Calibri"/>
                          <a:cs typeface="Times New Roman"/>
                        </a:rPr>
                        <a:t>30.2 </a:t>
                      </a:r>
                    </a:p>
                  </a:txBody>
                  <a:tcPr marL="68580" marR="68580" marT="889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a:latin typeface="Calibri"/>
                          <a:ea typeface="Calibri"/>
                          <a:cs typeface="Times New Roman"/>
                        </a:rPr>
                        <a:t>.003</a:t>
                      </a:r>
                      <a:r>
                        <a:rPr lang="en-US" sz="1100">
                          <a:latin typeface="Calibri"/>
                          <a:ea typeface="Calibri"/>
                          <a:cs typeface="Times New Roman"/>
                        </a:rPr>
                        <a:t> </a:t>
                      </a:r>
                    </a:p>
                  </a:txBody>
                  <a:tcPr marL="68580" marR="68580" marT="889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r>
              <a:tr h="0">
                <a:tc>
                  <a:txBody>
                    <a:bodyPr/>
                    <a:lstStyle/>
                    <a:p>
                      <a:pPr marL="0" marR="0">
                        <a:lnSpc>
                          <a:spcPct val="115000"/>
                        </a:lnSpc>
                        <a:spcBef>
                          <a:spcPts val="0"/>
                        </a:spcBef>
                        <a:spcAft>
                          <a:spcPts val="0"/>
                        </a:spcAft>
                      </a:pPr>
                      <a:r>
                        <a:rPr lang="en-US" sz="1100" i="1">
                          <a:latin typeface="Calibri"/>
                          <a:ea typeface="Calibri"/>
                          <a:cs typeface="Times New Roman"/>
                        </a:rPr>
                        <a:t>Hispanic/Latino(a) (n=7,19)</a:t>
                      </a:r>
                      <a:r>
                        <a:rPr lang="en-US" sz="1100">
                          <a:latin typeface="Calibri"/>
                          <a:ea typeface="Calibri"/>
                          <a:cs typeface="Times New Roman"/>
                        </a:rPr>
                        <a:t> </a:t>
                      </a:r>
                    </a:p>
                  </a:txBody>
                  <a:tcPr marL="68580" marR="68580" marT="889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a:latin typeface="Calibri"/>
                          <a:ea typeface="Calibri"/>
                          <a:cs typeface="Times New Roman"/>
                        </a:rPr>
                        <a:t>13.7 </a:t>
                      </a:r>
                    </a:p>
                  </a:txBody>
                  <a:tcPr marL="68580" marR="68580" marT="889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1100">
                          <a:latin typeface="Calibri"/>
                          <a:ea typeface="Calibri"/>
                          <a:cs typeface="Times New Roman"/>
                        </a:rPr>
                        <a:t>22.1 </a:t>
                      </a:r>
                    </a:p>
                  </a:txBody>
                  <a:tcPr marL="68580" marR="68580" marT="889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a:latin typeface="Calibri"/>
                          <a:ea typeface="Calibri"/>
                          <a:cs typeface="Times New Roman"/>
                        </a:rPr>
                        <a:t>.004</a:t>
                      </a:r>
                      <a:r>
                        <a:rPr lang="en-US" sz="1100">
                          <a:latin typeface="Calibri"/>
                          <a:ea typeface="Calibri"/>
                          <a:cs typeface="Times New Roman"/>
                        </a:rPr>
                        <a:t> </a:t>
                      </a:r>
                    </a:p>
                  </a:txBody>
                  <a:tcPr marL="68580" marR="68580" marT="889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r>
              <a:tr h="0">
                <a:tc>
                  <a:txBody>
                    <a:bodyPr/>
                    <a:lstStyle/>
                    <a:p>
                      <a:pPr marL="0" marR="0">
                        <a:lnSpc>
                          <a:spcPct val="115000"/>
                        </a:lnSpc>
                        <a:spcBef>
                          <a:spcPts val="0"/>
                        </a:spcBef>
                        <a:spcAft>
                          <a:spcPts val="0"/>
                        </a:spcAft>
                      </a:pPr>
                      <a:r>
                        <a:rPr lang="en-US" sz="1100" i="1">
                          <a:latin typeface="Calibri"/>
                          <a:ea typeface="Calibri"/>
                          <a:cs typeface="Times New Roman"/>
                        </a:rPr>
                        <a:t>Native American or Other (n=3,8)</a:t>
                      </a:r>
                      <a:r>
                        <a:rPr lang="en-US" sz="1100">
                          <a:latin typeface="Calibri"/>
                          <a:ea typeface="Calibri"/>
                          <a:cs typeface="Times New Roman"/>
                        </a:rPr>
                        <a:t> </a:t>
                      </a:r>
                    </a:p>
                  </a:txBody>
                  <a:tcPr marL="68580" marR="68580" marT="889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5.9 </a:t>
                      </a:r>
                    </a:p>
                  </a:txBody>
                  <a:tcPr marL="68580" marR="68580" marT="889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9.3 </a:t>
                      </a:r>
                    </a:p>
                  </a:txBody>
                  <a:tcPr marL="68580" marR="68580" marT="889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.08 </a:t>
                      </a:r>
                    </a:p>
                  </a:txBody>
                  <a:tcPr marL="68580" marR="68580" marT="889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10" name="TextBox 8"/>
          <p:cNvSpPr txBox="1">
            <a:spLocks noChangeArrowheads="1"/>
          </p:cNvSpPr>
          <p:nvPr/>
        </p:nvSpPr>
        <p:spPr bwMode="auto">
          <a:xfrm>
            <a:off x="685800" y="6596063"/>
            <a:ext cx="609600" cy="261937"/>
          </a:xfrm>
          <a:prstGeom prst="rect">
            <a:avLst/>
          </a:prstGeom>
          <a:noFill/>
          <a:ln w="9525">
            <a:noFill/>
            <a:miter lim="800000"/>
            <a:headEnd/>
            <a:tailEnd/>
          </a:ln>
        </p:spPr>
        <p:txBody>
          <a:bodyPr wrap="square">
            <a:spAutoFit/>
          </a:bodyPr>
          <a:lstStyle/>
          <a:p>
            <a:r>
              <a:rPr lang="en-US" sz="1100" dirty="0">
                <a:latin typeface="Calibri" pitchFamily="34" charset="0"/>
              </a:rPr>
              <a:t>Slide </a:t>
            </a:r>
            <a:r>
              <a:rPr lang="en-US" sz="1100" dirty="0" smtClean="0">
                <a:latin typeface="Calibri" pitchFamily="34" charset="0"/>
              </a:rPr>
              <a:t>6</a:t>
            </a:r>
            <a:endParaRPr lang="en-US" sz="110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p:cNvSpPr>
            <a:spLocks noChangeArrowheads="1"/>
          </p:cNvSpPr>
          <p:nvPr/>
        </p:nvSpPr>
        <p:spPr bwMode="auto">
          <a:xfrm>
            <a:off x="2942429" y="152400"/>
            <a:ext cx="403988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kumimoji="0" lang="en-US" sz="2400" b="1" i="0" u="none" strike="noStrike" cap="small" normalizeH="0" dirty="0" smtClean="0">
                <a:ln>
                  <a:noFill/>
                </a:ln>
                <a:solidFill>
                  <a:schemeClr val="accent1">
                    <a:lumMod val="50000"/>
                  </a:schemeClr>
                </a:solidFill>
                <a:effectLst/>
                <a:latin typeface="Microsoft Tai Le" pitchFamily="34" charset="0"/>
                <a:ea typeface="Calibri" pitchFamily="34" charset="0"/>
                <a:cs typeface="Microsoft Tai Le" pitchFamily="34" charset="0"/>
              </a:rPr>
              <a:t>What Constitutes Success?</a:t>
            </a:r>
          </a:p>
        </p:txBody>
      </p:sp>
      <p:sp>
        <p:nvSpPr>
          <p:cNvPr id="5" name="Rectangle 4"/>
          <p:cNvSpPr/>
          <p:nvPr/>
        </p:nvSpPr>
        <p:spPr>
          <a:xfrm>
            <a:off x="1447800" y="1066800"/>
            <a:ext cx="6858000" cy="5016758"/>
          </a:xfrm>
          <a:prstGeom prst="rect">
            <a:avLst/>
          </a:prstGeom>
        </p:spPr>
        <p:txBody>
          <a:bodyPr wrap="square">
            <a:spAutoFit/>
          </a:bodyPr>
          <a:lstStyle/>
          <a:p>
            <a:r>
              <a:rPr lang="en-US" sz="1600" dirty="0" smtClean="0">
                <a:solidFill>
                  <a:schemeClr val="accent1">
                    <a:lumMod val="50000"/>
                  </a:schemeClr>
                </a:solidFill>
                <a:latin typeface="Microsoft Tai Le" pitchFamily="34" charset="0"/>
                <a:cs typeface="Microsoft Tai Le" pitchFamily="34" charset="0"/>
              </a:rPr>
              <a:t>In evaluating the MFP we first need to determine what constitutes </a:t>
            </a:r>
            <a:r>
              <a:rPr lang="en-US" sz="1600" b="1" dirty="0" smtClean="0">
                <a:solidFill>
                  <a:schemeClr val="accent1">
                    <a:lumMod val="50000"/>
                  </a:schemeClr>
                </a:solidFill>
                <a:latin typeface="Microsoft Tai Le" pitchFamily="34" charset="0"/>
                <a:cs typeface="Microsoft Tai Le" pitchFamily="34" charset="0"/>
              </a:rPr>
              <a:t>success.</a:t>
            </a:r>
            <a:r>
              <a:rPr lang="en-US" sz="1600" dirty="0" smtClean="0">
                <a:solidFill>
                  <a:schemeClr val="accent1">
                    <a:lumMod val="50000"/>
                  </a:schemeClr>
                </a:solidFill>
                <a:latin typeface="Microsoft Tai Le" pitchFamily="34" charset="0"/>
                <a:cs typeface="Microsoft Tai Le" pitchFamily="34" charset="0"/>
              </a:rPr>
              <a:t>  </a:t>
            </a:r>
          </a:p>
          <a:p>
            <a:endParaRPr lang="en-US" sz="1600" dirty="0" smtClean="0">
              <a:solidFill>
                <a:schemeClr val="accent1">
                  <a:lumMod val="50000"/>
                </a:schemeClr>
              </a:solidFill>
              <a:latin typeface="Microsoft Tai Le" pitchFamily="34" charset="0"/>
              <a:cs typeface="Microsoft Tai Le" pitchFamily="34" charset="0"/>
            </a:endParaRPr>
          </a:p>
          <a:p>
            <a:r>
              <a:rPr lang="en-US" sz="1600" dirty="0" smtClean="0">
                <a:solidFill>
                  <a:schemeClr val="accent1">
                    <a:lumMod val="50000"/>
                  </a:schemeClr>
                </a:solidFill>
                <a:latin typeface="Microsoft Tai Le" pitchFamily="34" charset="0"/>
                <a:cs typeface="Microsoft Tai Le" pitchFamily="34" charset="0"/>
              </a:rPr>
              <a:t>We selected a variety of measures to make this concept operational. All of these are measures of social stratification within the discipline. </a:t>
            </a:r>
          </a:p>
          <a:p>
            <a:endParaRPr lang="en-US" sz="1600" dirty="0">
              <a:solidFill>
                <a:schemeClr val="accent1">
                  <a:lumMod val="50000"/>
                </a:schemeClr>
              </a:solidFill>
              <a:latin typeface="Microsoft Tai Le" pitchFamily="34" charset="0"/>
              <a:cs typeface="Microsoft Tai Le" pitchFamily="34" charset="0"/>
            </a:endParaRPr>
          </a:p>
          <a:p>
            <a:r>
              <a:rPr lang="en-US" sz="1600" b="1" dirty="0" smtClean="0">
                <a:solidFill>
                  <a:schemeClr val="accent1">
                    <a:lumMod val="50000"/>
                  </a:schemeClr>
                </a:solidFill>
                <a:latin typeface="Microsoft Tai Le" pitchFamily="34" charset="0"/>
                <a:cs typeface="Microsoft Tai Le" pitchFamily="34" charset="0"/>
              </a:rPr>
              <a:t> Is success</a:t>
            </a:r>
            <a:r>
              <a:rPr lang="en-US" sz="1600" dirty="0" smtClean="0">
                <a:solidFill>
                  <a:schemeClr val="accent1">
                    <a:lumMod val="50000"/>
                  </a:schemeClr>
                </a:solidFill>
                <a:latin typeface="Microsoft Tai Le" pitchFamily="34" charset="0"/>
                <a:cs typeface="Microsoft Tai Le" pitchFamily="34" charset="0"/>
              </a:rPr>
              <a:t>:</a:t>
            </a:r>
          </a:p>
          <a:p>
            <a:endParaRPr lang="en-US" sz="1600" dirty="0">
              <a:solidFill>
                <a:schemeClr val="accent1">
                  <a:lumMod val="50000"/>
                </a:schemeClr>
              </a:solidFill>
              <a:latin typeface="Microsoft Tai Le" pitchFamily="34" charset="0"/>
              <a:cs typeface="Microsoft Tai Le" pitchFamily="34" charset="0"/>
            </a:endParaRPr>
          </a:p>
          <a:p>
            <a:pPr marL="800100" lvl="1" indent="-342900">
              <a:buFont typeface="Arial" pitchFamily="34" charset="0"/>
              <a:buChar char="•"/>
            </a:pPr>
            <a:r>
              <a:rPr lang="en-US" sz="1600" dirty="0" smtClean="0">
                <a:solidFill>
                  <a:schemeClr val="accent1">
                    <a:lumMod val="50000"/>
                  </a:schemeClr>
                </a:solidFill>
                <a:latin typeface="Microsoft Tai Le" pitchFamily="34" charset="0"/>
                <a:cs typeface="Microsoft Tai Le" pitchFamily="34" charset="0"/>
              </a:rPr>
              <a:t>Going into the academy after obtaining a PhD?</a:t>
            </a:r>
          </a:p>
          <a:p>
            <a:pPr marL="800100" lvl="1" indent="-342900"/>
            <a:endParaRPr lang="en-US" sz="1600" dirty="0" smtClean="0">
              <a:solidFill>
                <a:schemeClr val="accent1">
                  <a:lumMod val="50000"/>
                </a:schemeClr>
              </a:solidFill>
              <a:latin typeface="Microsoft Tai Le" pitchFamily="34" charset="0"/>
              <a:cs typeface="Microsoft Tai Le" pitchFamily="34" charset="0"/>
            </a:endParaRPr>
          </a:p>
          <a:p>
            <a:pPr marL="800100" lvl="1" indent="-342900">
              <a:buFont typeface="Arial" pitchFamily="34" charset="0"/>
              <a:buChar char="•"/>
            </a:pPr>
            <a:r>
              <a:rPr lang="en-US" sz="1600" dirty="0" smtClean="0">
                <a:solidFill>
                  <a:schemeClr val="accent1">
                    <a:lumMod val="50000"/>
                  </a:schemeClr>
                </a:solidFill>
                <a:latin typeface="Microsoft Tai Le" pitchFamily="34" charset="0"/>
                <a:cs typeface="Microsoft Tai Le" pitchFamily="34" charset="0"/>
              </a:rPr>
              <a:t>Obtaining a position at a research-extensive (or Research I) institution?</a:t>
            </a:r>
          </a:p>
          <a:p>
            <a:pPr marL="800100" lvl="1" indent="-342900"/>
            <a:endParaRPr lang="en-US" sz="1600" dirty="0" smtClean="0">
              <a:solidFill>
                <a:schemeClr val="accent1">
                  <a:lumMod val="50000"/>
                </a:schemeClr>
              </a:solidFill>
              <a:latin typeface="Microsoft Tai Le" pitchFamily="34" charset="0"/>
              <a:cs typeface="Microsoft Tai Le" pitchFamily="34" charset="0"/>
            </a:endParaRPr>
          </a:p>
          <a:p>
            <a:pPr marL="800100" lvl="1" indent="-342900">
              <a:buFont typeface="Arial" pitchFamily="34" charset="0"/>
              <a:buChar char="•"/>
            </a:pPr>
            <a:r>
              <a:rPr lang="en-US" sz="1600" dirty="0" smtClean="0">
                <a:solidFill>
                  <a:schemeClr val="accent1">
                    <a:lumMod val="50000"/>
                  </a:schemeClr>
                </a:solidFill>
                <a:latin typeface="Microsoft Tai Le" pitchFamily="34" charset="0"/>
                <a:cs typeface="Microsoft Tai Le" pitchFamily="34" charset="0"/>
              </a:rPr>
              <a:t>Gaining tenure and promotion within a reasonable time?</a:t>
            </a:r>
          </a:p>
          <a:p>
            <a:pPr marL="800100" lvl="1" indent="-342900"/>
            <a:endParaRPr lang="en-US" sz="1600" dirty="0" smtClean="0">
              <a:solidFill>
                <a:schemeClr val="accent1">
                  <a:lumMod val="50000"/>
                </a:schemeClr>
              </a:solidFill>
              <a:latin typeface="Microsoft Tai Le" pitchFamily="34" charset="0"/>
              <a:cs typeface="Microsoft Tai Le" pitchFamily="34" charset="0"/>
            </a:endParaRPr>
          </a:p>
          <a:p>
            <a:pPr marL="800100" lvl="1" indent="-342900">
              <a:buFont typeface="Arial" pitchFamily="34" charset="0"/>
              <a:buChar char="•"/>
            </a:pPr>
            <a:r>
              <a:rPr lang="en-US" sz="1600" dirty="0" smtClean="0">
                <a:solidFill>
                  <a:schemeClr val="accent1">
                    <a:lumMod val="50000"/>
                  </a:schemeClr>
                </a:solidFill>
                <a:latin typeface="Microsoft Tai Le" pitchFamily="34" charset="0"/>
                <a:cs typeface="Microsoft Tai Le" pitchFamily="34" charset="0"/>
              </a:rPr>
              <a:t>Publishing in top journals and obtaining external grants?</a:t>
            </a:r>
          </a:p>
          <a:p>
            <a:pPr marL="800100" lvl="1" indent="-342900"/>
            <a:endParaRPr lang="en-US" sz="1600" dirty="0" smtClean="0">
              <a:solidFill>
                <a:schemeClr val="accent1">
                  <a:lumMod val="50000"/>
                </a:schemeClr>
              </a:solidFill>
              <a:latin typeface="Microsoft Tai Le" pitchFamily="34" charset="0"/>
              <a:cs typeface="Microsoft Tai Le" pitchFamily="34" charset="0"/>
            </a:endParaRPr>
          </a:p>
          <a:p>
            <a:pPr marL="800100" lvl="1" indent="-342900">
              <a:buFont typeface="Arial" pitchFamily="34" charset="0"/>
              <a:buChar char="•"/>
            </a:pPr>
            <a:r>
              <a:rPr lang="en-US" sz="1600" dirty="0" smtClean="0">
                <a:solidFill>
                  <a:schemeClr val="accent1">
                    <a:lumMod val="50000"/>
                  </a:schemeClr>
                </a:solidFill>
                <a:latin typeface="Microsoft Tai Le" pitchFamily="34" charset="0"/>
                <a:cs typeface="Microsoft Tai Le" pitchFamily="34" charset="0"/>
              </a:rPr>
              <a:t>Doing research that is useful for minority communities?</a:t>
            </a:r>
          </a:p>
          <a:p>
            <a:pPr marL="800100" lvl="1" indent="-342900"/>
            <a:endParaRPr lang="en-US" sz="1600" dirty="0" smtClean="0">
              <a:solidFill>
                <a:schemeClr val="accent1">
                  <a:lumMod val="50000"/>
                </a:schemeClr>
              </a:solidFill>
              <a:latin typeface="Microsoft Tai Le" pitchFamily="34" charset="0"/>
              <a:cs typeface="Microsoft Tai Le" pitchFamily="34" charset="0"/>
            </a:endParaRPr>
          </a:p>
          <a:p>
            <a:pPr marL="800100" lvl="1" indent="-342900">
              <a:buFont typeface="Arial" pitchFamily="34" charset="0"/>
              <a:buChar char="•"/>
            </a:pPr>
            <a:r>
              <a:rPr lang="en-US" sz="1600" dirty="0" smtClean="0">
                <a:solidFill>
                  <a:schemeClr val="accent1">
                    <a:lumMod val="50000"/>
                  </a:schemeClr>
                </a:solidFill>
                <a:latin typeface="Microsoft Tai Le" pitchFamily="34" charset="0"/>
                <a:cs typeface="Microsoft Tai Le" pitchFamily="34" charset="0"/>
              </a:rPr>
              <a:t>Experiencing gender equity?</a:t>
            </a:r>
          </a:p>
        </p:txBody>
      </p:sp>
      <p:sp>
        <p:nvSpPr>
          <p:cNvPr id="6" name="TextBox 8"/>
          <p:cNvSpPr txBox="1">
            <a:spLocks noChangeArrowheads="1"/>
          </p:cNvSpPr>
          <p:nvPr/>
        </p:nvSpPr>
        <p:spPr bwMode="auto">
          <a:xfrm>
            <a:off x="685800" y="6596063"/>
            <a:ext cx="609600" cy="261937"/>
          </a:xfrm>
          <a:prstGeom prst="rect">
            <a:avLst/>
          </a:prstGeom>
          <a:noFill/>
          <a:ln w="9525">
            <a:noFill/>
            <a:miter lim="800000"/>
            <a:headEnd/>
            <a:tailEnd/>
          </a:ln>
        </p:spPr>
        <p:txBody>
          <a:bodyPr wrap="square">
            <a:spAutoFit/>
          </a:bodyPr>
          <a:lstStyle/>
          <a:p>
            <a:r>
              <a:rPr lang="en-US" sz="1100" dirty="0">
                <a:latin typeface="Calibri" pitchFamily="34" charset="0"/>
              </a:rPr>
              <a:t>Slide </a:t>
            </a:r>
            <a:r>
              <a:rPr lang="en-US" sz="1100" dirty="0" smtClean="0">
                <a:latin typeface="Calibri" pitchFamily="34" charset="0"/>
              </a:rPr>
              <a:t>7</a:t>
            </a:r>
            <a:endParaRPr lang="en-US" sz="1100"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p:cNvSpPr>
            <a:spLocks noChangeArrowheads="1"/>
          </p:cNvSpPr>
          <p:nvPr/>
        </p:nvSpPr>
        <p:spPr bwMode="auto">
          <a:xfrm>
            <a:off x="775169" y="167789"/>
            <a:ext cx="8374408" cy="43088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kumimoji="0" lang="en-US" sz="2200" b="1" i="0" u="none" strike="noStrike" cap="small" normalizeH="0" dirty="0" smtClean="0">
                <a:ln>
                  <a:noFill/>
                </a:ln>
                <a:solidFill>
                  <a:schemeClr val="accent1">
                    <a:lumMod val="50000"/>
                  </a:schemeClr>
                </a:solidFill>
                <a:effectLst/>
                <a:latin typeface="Microsoft Tai Le" pitchFamily="34" charset="0"/>
                <a:ea typeface="Calibri" pitchFamily="34" charset="0"/>
                <a:cs typeface="Microsoft Tai Le" pitchFamily="34" charset="0"/>
              </a:rPr>
              <a:t>Employment at Research-Extensive (or Research I) Institutions</a:t>
            </a:r>
          </a:p>
        </p:txBody>
      </p:sp>
      <p:sp>
        <p:nvSpPr>
          <p:cNvPr id="5" name="Rectangle 4"/>
          <p:cNvSpPr/>
          <p:nvPr/>
        </p:nvSpPr>
        <p:spPr>
          <a:xfrm>
            <a:off x="914400" y="762000"/>
            <a:ext cx="8077200" cy="1169551"/>
          </a:xfrm>
          <a:prstGeom prst="rect">
            <a:avLst/>
          </a:prstGeom>
        </p:spPr>
        <p:txBody>
          <a:bodyPr wrap="square">
            <a:spAutoFit/>
          </a:bodyPr>
          <a:lstStyle/>
          <a:p>
            <a:r>
              <a:rPr lang="en-US" sz="1400" dirty="0" smtClean="0">
                <a:solidFill>
                  <a:schemeClr val="accent1">
                    <a:lumMod val="50000"/>
                  </a:schemeClr>
                </a:solidFill>
                <a:latin typeface="Microsoft Tai Le" pitchFamily="34" charset="0"/>
                <a:cs typeface="Microsoft Tai Le" pitchFamily="34" charset="0"/>
              </a:rPr>
              <a:t>Employment at a Research I institution—especially among those considered in the "top 20"—is a measure of prestige in the discipline. We find </a:t>
            </a:r>
            <a:r>
              <a:rPr lang="en-US" sz="1400" b="1" dirty="0" smtClean="0">
                <a:solidFill>
                  <a:schemeClr val="accent1">
                    <a:lumMod val="50000"/>
                  </a:schemeClr>
                </a:solidFill>
                <a:latin typeface="Microsoft Tai Le" pitchFamily="34" charset="0"/>
                <a:cs typeface="Microsoft Tai Le" pitchFamily="34" charset="0"/>
              </a:rPr>
              <a:t>significant differences </a:t>
            </a:r>
            <a:r>
              <a:rPr lang="en-US" sz="1400" dirty="0" smtClean="0">
                <a:solidFill>
                  <a:schemeClr val="accent1">
                    <a:lumMod val="50000"/>
                  </a:schemeClr>
                </a:solidFill>
                <a:latin typeface="Microsoft Tai Le" pitchFamily="34" charset="0"/>
                <a:cs typeface="Microsoft Tai Le" pitchFamily="34" charset="0"/>
              </a:rPr>
              <a:t>between women who participated in MFP and those who did not, with women MFPs the least likely to have such positions and minority women who did not participate in MFP being the most likely of all groups (13.7% versus 38.4%). For men, there are only small differences.</a:t>
            </a:r>
            <a:endParaRPr lang="en-US" sz="1400" dirty="0">
              <a:solidFill>
                <a:schemeClr val="accent1">
                  <a:lumMod val="50000"/>
                </a:schemeClr>
              </a:solidFill>
              <a:latin typeface="Microsoft Tai Le" pitchFamily="34" charset="0"/>
              <a:cs typeface="Microsoft Tai Le" pitchFamily="34" charset="0"/>
            </a:endParaRPr>
          </a:p>
        </p:txBody>
      </p:sp>
      <p:graphicFrame>
        <p:nvGraphicFramePr>
          <p:cNvPr id="7" name="Table 6"/>
          <p:cNvGraphicFramePr>
            <a:graphicFrameLocks noGrp="1"/>
          </p:cNvGraphicFramePr>
          <p:nvPr/>
        </p:nvGraphicFramePr>
        <p:xfrm>
          <a:off x="1524000" y="2590800"/>
          <a:ext cx="6248400" cy="2313432"/>
        </p:xfrm>
        <a:graphic>
          <a:graphicData uri="http://schemas.openxmlformats.org/drawingml/2006/table">
            <a:tbl>
              <a:tblPr/>
              <a:tblGrid>
                <a:gridCol w="2073259"/>
                <a:gridCol w="876751"/>
                <a:gridCol w="722030"/>
                <a:gridCol w="567310"/>
                <a:gridCol w="789850"/>
                <a:gridCol w="685800"/>
                <a:gridCol w="533400"/>
              </a:tblGrid>
              <a:tr h="1030546">
                <a:tc>
                  <a:txBody>
                    <a:bodyPr/>
                    <a:lstStyle/>
                    <a:p>
                      <a:pPr marL="0" marR="0">
                        <a:lnSpc>
                          <a:spcPct val="115000"/>
                        </a:lnSpc>
                        <a:spcBef>
                          <a:spcPts val="0"/>
                        </a:spcBef>
                        <a:spcAft>
                          <a:spcPts val="0"/>
                        </a:spcAft>
                      </a:pPr>
                      <a:r>
                        <a:rPr lang="en-US" sz="1100" b="1" dirty="0">
                          <a:latin typeface="Calibri"/>
                          <a:ea typeface="Calibri"/>
                          <a:cs typeface="Calibri"/>
                        </a:rPr>
                        <a:t>n=number with characteristic</a:t>
                      </a:r>
                      <a:endParaRPr lang="en-US" sz="1100" dirty="0">
                        <a:latin typeface="Calibri"/>
                        <a:ea typeface="Calibri"/>
                        <a:cs typeface="Times New Roman"/>
                      </a:endParaRPr>
                    </a:p>
                  </a:txBody>
                  <a:tcPr marL="61906" marR="61906"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Calibri"/>
                          <a:ea typeface="Calibri"/>
                          <a:cs typeface="Calibri"/>
                        </a:rPr>
                        <a:t>Minority Fellowship Program Male</a:t>
                      </a:r>
                      <a:endParaRPr lang="en-US" sz="1100" dirty="0">
                        <a:latin typeface="Calibri"/>
                        <a:ea typeface="Calibri"/>
                        <a:cs typeface="Times New Roman"/>
                      </a:endParaRPr>
                    </a:p>
                    <a:p>
                      <a:pPr marL="0" marR="0" algn="ctr">
                        <a:lnSpc>
                          <a:spcPct val="115000"/>
                        </a:lnSpc>
                        <a:spcBef>
                          <a:spcPts val="0"/>
                        </a:spcBef>
                        <a:spcAft>
                          <a:spcPts val="0"/>
                        </a:spcAft>
                      </a:pPr>
                      <a:r>
                        <a:rPr lang="en-US" sz="1100" b="1" dirty="0">
                          <a:latin typeface="Calibri"/>
                          <a:ea typeface="Calibri"/>
                          <a:cs typeface="Calibri"/>
                        </a:rPr>
                        <a:t>(N=31)</a:t>
                      </a:r>
                      <a:endParaRPr lang="en-US" sz="1100" dirty="0">
                        <a:latin typeface="Calibri"/>
                        <a:ea typeface="Calibri"/>
                        <a:cs typeface="Times New Roman"/>
                      </a:endParaRPr>
                    </a:p>
                  </a:txBody>
                  <a:tcPr marL="61906" marR="61906"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Calibri"/>
                          <a:ea typeface="Calibri"/>
                          <a:cs typeface="Calibri"/>
                        </a:rPr>
                        <a:t>All-minority Control Group Male</a:t>
                      </a:r>
                      <a:endParaRPr lang="en-US" sz="1100">
                        <a:latin typeface="Calibri"/>
                        <a:ea typeface="Calibri"/>
                        <a:cs typeface="Times New Roman"/>
                      </a:endParaRPr>
                    </a:p>
                    <a:p>
                      <a:pPr marL="0" marR="0" algn="ctr">
                        <a:lnSpc>
                          <a:spcPct val="115000"/>
                        </a:lnSpc>
                        <a:spcBef>
                          <a:spcPts val="0"/>
                        </a:spcBef>
                        <a:spcAft>
                          <a:spcPts val="0"/>
                        </a:spcAft>
                      </a:pPr>
                      <a:r>
                        <a:rPr lang="en-US" sz="1100" b="1">
                          <a:latin typeface="Calibri"/>
                          <a:ea typeface="Calibri"/>
                          <a:cs typeface="Calibri"/>
                        </a:rPr>
                        <a:t>(N=89)</a:t>
                      </a:r>
                      <a:endParaRPr lang="en-US" sz="1100">
                        <a:latin typeface="Calibri"/>
                        <a:ea typeface="Calibri"/>
                        <a:cs typeface="Times New Roman"/>
                      </a:endParaRPr>
                    </a:p>
                  </a:txBody>
                  <a:tcPr marL="61906" marR="6190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i="1" dirty="0">
                          <a:latin typeface="Calibri"/>
                          <a:ea typeface="Calibri"/>
                          <a:cs typeface="Calibri"/>
                        </a:rPr>
                        <a:t>P-Value*</a:t>
                      </a:r>
                      <a:endParaRPr lang="en-US" sz="1100" dirty="0">
                        <a:latin typeface="Calibri"/>
                        <a:ea typeface="Calibri"/>
                        <a:cs typeface="Times New Roman"/>
                      </a:endParaRPr>
                    </a:p>
                  </a:txBody>
                  <a:tcPr marL="61906" marR="6190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100" b="1">
                          <a:latin typeface="Calibri"/>
                          <a:ea typeface="Calibri"/>
                          <a:cs typeface="Calibri"/>
                        </a:rPr>
                        <a:t>Minority Fellowship Program Female</a:t>
                      </a:r>
                      <a:endParaRPr lang="en-US" sz="1100">
                        <a:latin typeface="Calibri"/>
                        <a:ea typeface="Calibri"/>
                        <a:cs typeface="Times New Roman"/>
                      </a:endParaRPr>
                    </a:p>
                    <a:p>
                      <a:pPr marL="0" marR="0" algn="ctr">
                        <a:lnSpc>
                          <a:spcPct val="115000"/>
                        </a:lnSpc>
                        <a:spcBef>
                          <a:spcPts val="0"/>
                        </a:spcBef>
                        <a:spcAft>
                          <a:spcPts val="0"/>
                        </a:spcAft>
                      </a:pPr>
                      <a:r>
                        <a:rPr lang="en-US" sz="1100" b="1">
                          <a:latin typeface="Calibri"/>
                          <a:ea typeface="Calibri"/>
                          <a:cs typeface="Calibri"/>
                        </a:rPr>
                        <a:t>(N=51)</a:t>
                      </a:r>
                      <a:endParaRPr lang="en-US" sz="1100">
                        <a:latin typeface="Calibri"/>
                        <a:ea typeface="Calibri"/>
                        <a:cs typeface="Times New Roman"/>
                      </a:endParaRPr>
                    </a:p>
                  </a:txBody>
                  <a:tcPr marL="61906" marR="6190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latin typeface="Calibri"/>
                          <a:ea typeface="Calibri"/>
                          <a:cs typeface="Calibri"/>
                        </a:rPr>
                        <a:t>All-minority Control Group Female</a:t>
                      </a:r>
                      <a:endParaRPr lang="en-US" sz="1100">
                        <a:latin typeface="Calibri"/>
                        <a:ea typeface="Calibri"/>
                        <a:cs typeface="Times New Roman"/>
                      </a:endParaRPr>
                    </a:p>
                    <a:p>
                      <a:pPr marL="0" marR="0" algn="ctr">
                        <a:lnSpc>
                          <a:spcPct val="115000"/>
                        </a:lnSpc>
                        <a:spcBef>
                          <a:spcPts val="0"/>
                        </a:spcBef>
                        <a:spcAft>
                          <a:spcPts val="0"/>
                        </a:spcAft>
                      </a:pPr>
                      <a:r>
                        <a:rPr lang="en-US" sz="1100" b="1">
                          <a:latin typeface="Calibri"/>
                          <a:ea typeface="Calibri"/>
                          <a:cs typeface="Calibri"/>
                        </a:rPr>
                        <a:t>(N=86)</a:t>
                      </a:r>
                      <a:endParaRPr lang="en-US" sz="1100">
                        <a:latin typeface="Calibri"/>
                        <a:ea typeface="Calibri"/>
                        <a:cs typeface="Times New Roman"/>
                      </a:endParaRPr>
                    </a:p>
                  </a:txBody>
                  <a:tcPr marL="61906" marR="61906"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i="1" dirty="0">
                          <a:latin typeface="Calibri"/>
                          <a:ea typeface="Calibri"/>
                          <a:cs typeface="Calibri"/>
                        </a:rPr>
                        <a:t>P-Value*</a:t>
                      </a:r>
                      <a:endParaRPr lang="en-US" sz="1100" dirty="0">
                        <a:latin typeface="Calibri"/>
                        <a:ea typeface="Calibri"/>
                        <a:cs typeface="Times New Roman"/>
                      </a:endParaRPr>
                    </a:p>
                  </a:txBody>
                  <a:tcPr marL="61906" marR="61906"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10188">
                <a:tc>
                  <a:txBody>
                    <a:bodyPr/>
                    <a:lstStyle/>
                    <a:p>
                      <a:pPr marL="118745" marR="0">
                        <a:lnSpc>
                          <a:spcPct val="115000"/>
                        </a:lnSpc>
                        <a:spcBef>
                          <a:spcPts val="0"/>
                        </a:spcBef>
                        <a:spcAft>
                          <a:spcPts val="0"/>
                        </a:spcAft>
                      </a:pPr>
                      <a:r>
                        <a:rPr lang="en-US" sz="1100" i="1" dirty="0">
                          <a:latin typeface="Calibri"/>
                          <a:ea typeface="Calibri"/>
                          <a:cs typeface="Calibri"/>
                        </a:rPr>
                        <a:t>Academic Employment Institution in 2010 is Research I (n=7,23,7,33)</a:t>
                      </a:r>
                      <a:endParaRPr lang="en-US" sz="1100" dirty="0">
                        <a:latin typeface="Calibri"/>
                        <a:ea typeface="Calibri"/>
                        <a:cs typeface="Times New Roman"/>
                      </a:endParaRPr>
                    </a:p>
                  </a:txBody>
                  <a:tcPr marL="61906" marR="61906"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latin typeface="Calibri"/>
                          <a:ea typeface="Calibri"/>
                          <a:cs typeface="Calibri"/>
                        </a:rPr>
                        <a:t>22.6</a:t>
                      </a:r>
                      <a:endParaRPr lang="en-US" sz="1100">
                        <a:latin typeface="Calibri"/>
                        <a:ea typeface="Calibri"/>
                        <a:cs typeface="Times New Roman"/>
                      </a:endParaRPr>
                    </a:p>
                  </a:txBody>
                  <a:tcPr marL="61906" marR="61906"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latin typeface="Calibri"/>
                          <a:ea typeface="Calibri"/>
                          <a:cs typeface="Calibri"/>
                        </a:rPr>
                        <a:t>25.8</a:t>
                      </a:r>
                      <a:endParaRPr lang="en-US" sz="1100">
                        <a:latin typeface="Calibri"/>
                        <a:ea typeface="Calibri"/>
                        <a:cs typeface="Times New Roman"/>
                      </a:endParaRPr>
                    </a:p>
                  </a:txBody>
                  <a:tcPr marL="61906" marR="6190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latin typeface="Calibri"/>
                          <a:ea typeface="Calibri"/>
                          <a:cs typeface="Calibri"/>
                        </a:rPr>
                        <a:t>.28</a:t>
                      </a:r>
                      <a:endParaRPr lang="en-US" sz="1100">
                        <a:latin typeface="Calibri"/>
                        <a:ea typeface="Calibri"/>
                        <a:cs typeface="Times New Roman"/>
                      </a:endParaRPr>
                    </a:p>
                  </a:txBody>
                  <a:tcPr marL="61906" marR="61906" marT="0"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marR="0" algn="ctr">
                        <a:lnSpc>
                          <a:spcPct val="115000"/>
                        </a:lnSpc>
                        <a:spcBef>
                          <a:spcPts val="0"/>
                        </a:spcBef>
                        <a:spcAft>
                          <a:spcPts val="0"/>
                        </a:spcAft>
                      </a:pPr>
                      <a:r>
                        <a:rPr lang="en-US" sz="1100">
                          <a:latin typeface="Calibri"/>
                          <a:ea typeface="Calibri"/>
                          <a:cs typeface="Calibri"/>
                        </a:rPr>
                        <a:t>13.7</a:t>
                      </a:r>
                      <a:endParaRPr lang="en-US" sz="1100">
                        <a:latin typeface="Calibri"/>
                        <a:ea typeface="Calibri"/>
                        <a:cs typeface="Times New Roman"/>
                      </a:endParaRPr>
                    </a:p>
                  </a:txBody>
                  <a:tcPr marL="61906" marR="6190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latin typeface="Calibri"/>
                          <a:ea typeface="Calibri"/>
                          <a:cs typeface="Calibri"/>
                        </a:rPr>
                        <a:t>38.4</a:t>
                      </a:r>
                      <a:endParaRPr lang="en-US" sz="1100">
                        <a:latin typeface="Calibri"/>
                        <a:ea typeface="Calibri"/>
                        <a:cs typeface="Times New Roman"/>
                      </a:endParaRPr>
                    </a:p>
                  </a:txBody>
                  <a:tcPr marL="61906" marR="61906"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100">
                          <a:latin typeface="Calibri"/>
                          <a:ea typeface="Calibri"/>
                          <a:cs typeface="Calibri"/>
                        </a:rPr>
                        <a:t>&lt;.001</a:t>
                      </a:r>
                      <a:endParaRPr lang="en-US" sz="1100">
                        <a:latin typeface="Calibri"/>
                        <a:ea typeface="Calibri"/>
                        <a:cs typeface="Times New Roman"/>
                      </a:endParaRPr>
                    </a:p>
                  </a:txBody>
                  <a:tcPr marL="61906" marR="61906"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9D9D9"/>
                    </a:solidFill>
                  </a:tcPr>
                </a:tc>
              </a:tr>
              <a:tr h="510188">
                <a:tc>
                  <a:txBody>
                    <a:bodyPr/>
                    <a:lstStyle/>
                    <a:p>
                      <a:pPr marL="118745" marR="0">
                        <a:lnSpc>
                          <a:spcPct val="115000"/>
                        </a:lnSpc>
                        <a:spcBef>
                          <a:spcPts val="0"/>
                        </a:spcBef>
                        <a:spcAft>
                          <a:spcPts val="0"/>
                        </a:spcAft>
                      </a:pPr>
                      <a:r>
                        <a:rPr lang="en-US" sz="1100" i="1">
                          <a:latin typeface="Calibri"/>
                          <a:ea typeface="Calibri"/>
                          <a:cs typeface="Calibri"/>
                        </a:rPr>
                        <a:t>Academic Employment Institution in 2010 is Non-Research I (n=24,66,44,53)</a:t>
                      </a:r>
                      <a:endParaRPr lang="en-US" sz="1100">
                        <a:latin typeface="Calibri"/>
                        <a:ea typeface="Calibri"/>
                        <a:cs typeface="Times New Roman"/>
                      </a:endParaRPr>
                    </a:p>
                  </a:txBody>
                  <a:tcPr marL="61906" marR="61906"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Calibri"/>
                          <a:ea typeface="Calibri"/>
                          <a:cs typeface="Calibri"/>
                        </a:rPr>
                        <a:t>77.4</a:t>
                      </a:r>
                      <a:endParaRPr lang="en-US" sz="1100">
                        <a:latin typeface="Calibri"/>
                        <a:ea typeface="Calibri"/>
                        <a:cs typeface="Times New Roman"/>
                      </a:endParaRPr>
                    </a:p>
                  </a:txBody>
                  <a:tcPr marL="61906" marR="61906"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Calibri"/>
                          <a:ea typeface="Calibri"/>
                          <a:cs typeface="Calibri"/>
                        </a:rPr>
                        <a:t>74.2</a:t>
                      </a:r>
                      <a:endParaRPr lang="en-US" sz="1100">
                        <a:latin typeface="Calibri"/>
                        <a:ea typeface="Calibri"/>
                        <a:cs typeface="Times New Roman"/>
                      </a:endParaRPr>
                    </a:p>
                  </a:txBody>
                  <a:tcPr marL="61906" marR="6190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Calibri"/>
                          <a:ea typeface="Calibri"/>
                          <a:cs typeface="Calibri"/>
                        </a:rPr>
                        <a:t>.29</a:t>
                      </a:r>
                      <a:endParaRPr lang="en-US" sz="1100">
                        <a:latin typeface="Calibri"/>
                        <a:ea typeface="Calibri"/>
                        <a:cs typeface="Times New Roman"/>
                      </a:endParaRPr>
                    </a:p>
                  </a:txBody>
                  <a:tcPr marL="61906" marR="61906" marT="0"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100">
                          <a:latin typeface="Calibri"/>
                          <a:ea typeface="Calibri"/>
                          <a:cs typeface="Calibri"/>
                        </a:rPr>
                        <a:t>86.3</a:t>
                      </a:r>
                      <a:endParaRPr lang="en-US" sz="1100">
                        <a:latin typeface="Calibri"/>
                        <a:ea typeface="Calibri"/>
                        <a:cs typeface="Times New Roman"/>
                      </a:endParaRPr>
                    </a:p>
                  </a:txBody>
                  <a:tcPr marL="61906" marR="6190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Calibri"/>
                          <a:ea typeface="Calibri"/>
                          <a:cs typeface="Calibri"/>
                        </a:rPr>
                        <a:t>61.6</a:t>
                      </a:r>
                      <a:endParaRPr lang="en-US" sz="1100">
                        <a:latin typeface="Calibri"/>
                        <a:ea typeface="Calibri"/>
                        <a:cs typeface="Times New Roman"/>
                      </a:endParaRPr>
                    </a:p>
                  </a:txBody>
                  <a:tcPr marL="61906" marR="61906"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Calibri"/>
                          <a:ea typeface="Calibri"/>
                          <a:cs typeface="Calibri"/>
                        </a:rPr>
                        <a:t>&lt;.001</a:t>
                      </a:r>
                      <a:endParaRPr lang="en-US" sz="1100" dirty="0">
                        <a:latin typeface="Calibri"/>
                        <a:ea typeface="Calibri"/>
                        <a:cs typeface="Times New Roman"/>
                      </a:endParaRPr>
                    </a:p>
                  </a:txBody>
                  <a:tcPr marL="61906" marR="61906"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8" name="Rectangle 7"/>
          <p:cNvSpPr/>
          <p:nvPr/>
        </p:nvSpPr>
        <p:spPr>
          <a:xfrm>
            <a:off x="1752600" y="2057400"/>
            <a:ext cx="5715000" cy="461665"/>
          </a:xfrm>
          <a:prstGeom prst="rect">
            <a:avLst/>
          </a:prstGeom>
        </p:spPr>
        <p:txBody>
          <a:bodyPr wrap="square">
            <a:spAutoFit/>
          </a:bodyPr>
          <a:lstStyle/>
          <a:p>
            <a:pPr algn="ctr"/>
            <a:r>
              <a:rPr lang="en-US" sz="1200" b="1" dirty="0" smtClean="0">
                <a:solidFill>
                  <a:schemeClr val="accent1">
                    <a:lumMod val="50000"/>
                  </a:schemeClr>
                </a:solidFill>
                <a:latin typeface="Microsoft Tai Le" pitchFamily="34" charset="0"/>
                <a:cs typeface="Microsoft Tai Le" pitchFamily="34" charset="0"/>
              </a:rPr>
              <a:t>General Characteristics for 257 Minority Sociology PhD Recipients in Faculty Positions as of 2010 (AY 1995/96-2008/09) by Group: Percent.</a:t>
            </a:r>
            <a:endParaRPr lang="en-US" sz="1200" b="1" dirty="0">
              <a:solidFill>
                <a:schemeClr val="accent1">
                  <a:lumMod val="50000"/>
                </a:schemeClr>
              </a:solidFill>
              <a:latin typeface="Microsoft Tai Le" pitchFamily="34" charset="0"/>
              <a:cs typeface="Microsoft Tai Le" pitchFamily="34" charset="0"/>
            </a:endParaRPr>
          </a:p>
        </p:txBody>
      </p:sp>
      <p:sp>
        <p:nvSpPr>
          <p:cNvPr id="9" name="Rectangle 8"/>
          <p:cNvSpPr/>
          <p:nvPr/>
        </p:nvSpPr>
        <p:spPr>
          <a:xfrm>
            <a:off x="1524000" y="4876800"/>
            <a:ext cx="6248400" cy="457200"/>
          </a:xfrm>
          <a:prstGeom prst="rect">
            <a:avLst/>
          </a:prstGeom>
        </p:spPr>
        <p:txBody>
          <a:bodyPr wrap="square">
            <a:spAutoFit/>
          </a:bodyPr>
          <a:lstStyle/>
          <a:p>
            <a:r>
              <a:rPr lang="en-US" sz="1200" dirty="0" smtClean="0"/>
              <a:t>*Tests difference between MFP and Control Group; Adjusted Wald test of association for </a:t>
            </a:r>
            <a:r>
              <a:rPr lang="en-US" sz="1200" dirty="0" err="1" smtClean="0"/>
              <a:t>bivariate</a:t>
            </a:r>
            <a:r>
              <a:rPr lang="en-US" sz="1200" dirty="0" smtClean="0"/>
              <a:t> comparison used; significant values are bolded.</a:t>
            </a:r>
            <a:endParaRPr lang="en-US" sz="1200" dirty="0"/>
          </a:p>
        </p:txBody>
      </p:sp>
      <p:sp>
        <p:nvSpPr>
          <p:cNvPr id="11" name="TextBox 8"/>
          <p:cNvSpPr txBox="1">
            <a:spLocks noChangeArrowheads="1"/>
          </p:cNvSpPr>
          <p:nvPr/>
        </p:nvSpPr>
        <p:spPr bwMode="auto">
          <a:xfrm>
            <a:off x="685800" y="6596063"/>
            <a:ext cx="609600" cy="261937"/>
          </a:xfrm>
          <a:prstGeom prst="rect">
            <a:avLst/>
          </a:prstGeom>
          <a:noFill/>
          <a:ln w="9525">
            <a:noFill/>
            <a:miter lim="800000"/>
            <a:headEnd/>
            <a:tailEnd/>
          </a:ln>
        </p:spPr>
        <p:txBody>
          <a:bodyPr wrap="square">
            <a:spAutoFit/>
          </a:bodyPr>
          <a:lstStyle/>
          <a:p>
            <a:r>
              <a:rPr lang="en-US" sz="1100" dirty="0">
                <a:latin typeface="Calibri" pitchFamily="34" charset="0"/>
              </a:rPr>
              <a:t>Slide </a:t>
            </a:r>
            <a:r>
              <a:rPr lang="en-US" sz="1100" dirty="0" smtClean="0">
                <a:latin typeface="Calibri" pitchFamily="34" charset="0"/>
              </a:rPr>
              <a:t>8</a:t>
            </a:r>
            <a:endParaRPr lang="en-US" sz="1100"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EA figure 1NEW.JPG"/>
          <p:cNvPicPr>
            <a:picLocks noChangeAspect="1"/>
          </p:cNvPicPr>
          <p:nvPr/>
        </p:nvPicPr>
        <p:blipFill>
          <a:blip r:embed="rId3" cstate="print"/>
          <a:srcRect t="3918"/>
          <a:stretch>
            <a:fillRect/>
          </a:stretch>
        </p:blipFill>
        <p:spPr>
          <a:xfrm>
            <a:off x="1676400" y="990600"/>
            <a:ext cx="6297042" cy="3733800"/>
          </a:xfrm>
          <a:prstGeom prst="rect">
            <a:avLst/>
          </a:prstGeom>
          <a:ln w="12700">
            <a:solidFill>
              <a:schemeClr val="tx1"/>
            </a:solidFill>
          </a:ln>
        </p:spPr>
      </p:pic>
      <p:sp>
        <p:nvSpPr>
          <p:cNvPr id="6" name="Rectangle 5"/>
          <p:cNvSpPr/>
          <p:nvPr/>
        </p:nvSpPr>
        <p:spPr>
          <a:xfrm>
            <a:off x="1905000" y="533400"/>
            <a:ext cx="5715000" cy="461665"/>
          </a:xfrm>
          <a:prstGeom prst="rect">
            <a:avLst/>
          </a:prstGeom>
        </p:spPr>
        <p:txBody>
          <a:bodyPr wrap="square">
            <a:spAutoFit/>
          </a:bodyPr>
          <a:lstStyle/>
          <a:p>
            <a:pPr algn="ctr"/>
            <a:r>
              <a:rPr lang="en-US" sz="1200" b="1" dirty="0" smtClean="0">
                <a:solidFill>
                  <a:schemeClr val="accent1">
                    <a:lumMod val="50000"/>
                  </a:schemeClr>
                </a:solidFill>
                <a:latin typeface="Microsoft Tai Le" pitchFamily="34" charset="0"/>
                <a:cs typeface="Microsoft Tai Le" pitchFamily="34" charset="0"/>
              </a:rPr>
              <a:t>Odds Ratios for Logistic Regression on Employment in 2010 at a Research I Institution, for 257 Minority Sociology PhD Recipients in Faculty Positions.</a:t>
            </a:r>
            <a:endParaRPr lang="en-US" sz="1200" b="1" dirty="0">
              <a:solidFill>
                <a:schemeClr val="accent1">
                  <a:lumMod val="50000"/>
                </a:schemeClr>
              </a:solidFill>
              <a:latin typeface="Microsoft Tai Le" pitchFamily="34" charset="0"/>
              <a:cs typeface="Microsoft Tai Le" pitchFamily="34" charset="0"/>
            </a:endParaRPr>
          </a:p>
        </p:txBody>
      </p:sp>
      <p:sp>
        <p:nvSpPr>
          <p:cNvPr id="7" name="Rectangle 6"/>
          <p:cNvSpPr/>
          <p:nvPr/>
        </p:nvSpPr>
        <p:spPr>
          <a:xfrm>
            <a:off x="1600200" y="4724400"/>
            <a:ext cx="6248400" cy="457200"/>
          </a:xfrm>
          <a:prstGeom prst="rect">
            <a:avLst/>
          </a:prstGeom>
        </p:spPr>
        <p:txBody>
          <a:bodyPr wrap="square">
            <a:spAutoFit/>
          </a:bodyPr>
          <a:lstStyle/>
          <a:p>
            <a:r>
              <a:rPr lang="en-US" sz="1200" dirty="0" smtClean="0"/>
              <a:t>^Includes control for missing race/gender of PhD advisor.</a:t>
            </a:r>
          </a:p>
          <a:p>
            <a:r>
              <a:rPr lang="en-US" sz="1200" dirty="0" smtClean="0"/>
              <a:t>*Significant at p &lt;.001 level; **Significant at p &lt;.01 level.</a:t>
            </a:r>
            <a:endParaRPr lang="en-US" sz="1200" dirty="0"/>
          </a:p>
        </p:txBody>
      </p:sp>
      <p:sp>
        <p:nvSpPr>
          <p:cNvPr id="8" name="Rectangle 1"/>
          <p:cNvSpPr>
            <a:spLocks noChangeArrowheads="1"/>
          </p:cNvSpPr>
          <p:nvPr/>
        </p:nvSpPr>
        <p:spPr bwMode="auto">
          <a:xfrm>
            <a:off x="769592" y="152400"/>
            <a:ext cx="8374408" cy="43088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kumimoji="0" lang="en-US" sz="2200" b="1" i="0" u="none" strike="noStrike" cap="small" normalizeH="0" dirty="0" smtClean="0">
                <a:ln>
                  <a:noFill/>
                </a:ln>
                <a:solidFill>
                  <a:schemeClr val="accent1">
                    <a:lumMod val="50000"/>
                  </a:schemeClr>
                </a:solidFill>
                <a:effectLst/>
                <a:latin typeface="Microsoft Tai Le" pitchFamily="34" charset="0"/>
                <a:ea typeface="Calibri" pitchFamily="34" charset="0"/>
                <a:cs typeface="Microsoft Tai Le" pitchFamily="34" charset="0"/>
              </a:rPr>
              <a:t>Employment at Research-Extensive (or Research I) Institutions</a:t>
            </a:r>
          </a:p>
        </p:txBody>
      </p:sp>
      <p:sp>
        <p:nvSpPr>
          <p:cNvPr id="9" name="Rectangle 8"/>
          <p:cNvSpPr/>
          <p:nvPr/>
        </p:nvSpPr>
        <p:spPr>
          <a:xfrm>
            <a:off x="990600" y="5257800"/>
            <a:ext cx="7924800" cy="1092607"/>
          </a:xfrm>
          <a:prstGeom prst="rect">
            <a:avLst/>
          </a:prstGeom>
        </p:spPr>
        <p:txBody>
          <a:bodyPr wrap="square">
            <a:spAutoFit/>
          </a:bodyPr>
          <a:lstStyle/>
          <a:p>
            <a:r>
              <a:rPr lang="en-US" sz="1300" dirty="0" smtClean="0">
                <a:solidFill>
                  <a:schemeClr val="accent1">
                    <a:lumMod val="50000"/>
                  </a:schemeClr>
                </a:solidFill>
                <a:latin typeface="Microsoft Tai Le" pitchFamily="34" charset="0"/>
                <a:cs typeface="Microsoft Tai Le" pitchFamily="34" charset="0"/>
              </a:rPr>
              <a:t>The positive and significant characteristics associated with employment at a Research I institution include  publications in top journals, total publications prior to PhD completion, and receiving external grants. But, participation in MFP had a statistically significant negative effect upon employment at a Research I, with </a:t>
            </a:r>
            <a:r>
              <a:rPr lang="en-US" sz="1300" b="1" dirty="0" smtClean="0">
                <a:solidFill>
                  <a:schemeClr val="accent1">
                    <a:lumMod val="50000"/>
                  </a:schemeClr>
                </a:solidFill>
                <a:latin typeface="Microsoft Tai Le" pitchFamily="34" charset="0"/>
                <a:cs typeface="Microsoft Tai Le" pitchFamily="34" charset="0"/>
              </a:rPr>
              <a:t>one exception—male MFP participants</a:t>
            </a:r>
            <a:r>
              <a:rPr lang="en-US" sz="1300" dirty="0" smtClean="0">
                <a:solidFill>
                  <a:schemeClr val="accent1">
                    <a:lumMod val="50000"/>
                  </a:schemeClr>
                </a:solidFill>
                <a:latin typeface="Microsoft Tai Le" pitchFamily="34" charset="0"/>
                <a:cs typeface="Microsoft Tai Le" pitchFamily="34" charset="0"/>
              </a:rPr>
              <a:t> were significantly more likely to be employed  there </a:t>
            </a:r>
            <a:r>
              <a:rPr lang="en-US" sz="1300" b="1" dirty="0" smtClean="0">
                <a:solidFill>
                  <a:schemeClr val="accent1">
                    <a:lumMod val="50000"/>
                  </a:schemeClr>
                </a:solidFill>
                <a:latin typeface="Microsoft Tai Le" pitchFamily="34" charset="0"/>
                <a:cs typeface="Microsoft Tai Le" pitchFamily="34" charset="0"/>
              </a:rPr>
              <a:t>IF they had a WHITE MALE dissertation advisor</a:t>
            </a:r>
            <a:r>
              <a:rPr lang="en-US" sz="1300" dirty="0" smtClean="0">
                <a:solidFill>
                  <a:schemeClr val="accent1">
                    <a:lumMod val="50000"/>
                  </a:schemeClr>
                </a:solidFill>
                <a:latin typeface="Microsoft Tai Le" pitchFamily="34" charset="0"/>
                <a:cs typeface="Microsoft Tai Le" pitchFamily="34" charset="0"/>
              </a:rPr>
              <a:t>. This was not so for any of the other groups, including women MFPs.</a:t>
            </a:r>
            <a:endParaRPr lang="en-US" sz="1300" dirty="0">
              <a:solidFill>
                <a:schemeClr val="accent1">
                  <a:lumMod val="50000"/>
                </a:schemeClr>
              </a:solidFill>
              <a:latin typeface="Microsoft Tai Le" pitchFamily="34" charset="0"/>
              <a:cs typeface="Microsoft Tai Le" pitchFamily="34" charset="0"/>
            </a:endParaRPr>
          </a:p>
        </p:txBody>
      </p:sp>
      <p:sp>
        <p:nvSpPr>
          <p:cNvPr id="10" name="TextBox 8"/>
          <p:cNvSpPr txBox="1">
            <a:spLocks noChangeArrowheads="1"/>
          </p:cNvSpPr>
          <p:nvPr/>
        </p:nvSpPr>
        <p:spPr bwMode="auto">
          <a:xfrm>
            <a:off x="685800" y="6596063"/>
            <a:ext cx="609600" cy="261937"/>
          </a:xfrm>
          <a:prstGeom prst="rect">
            <a:avLst/>
          </a:prstGeom>
          <a:noFill/>
          <a:ln w="9525">
            <a:noFill/>
            <a:miter lim="800000"/>
            <a:headEnd/>
            <a:tailEnd/>
          </a:ln>
        </p:spPr>
        <p:txBody>
          <a:bodyPr wrap="square">
            <a:spAutoFit/>
          </a:bodyPr>
          <a:lstStyle/>
          <a:p>
            <a:r>
              <a:rPr lang="en-US" sz="1100" dirty="0">
                <a:latin typeface="Calibri" pitchFamily="34" charset="0"/>
              </a:rPr>
              <a:t>Slide </a:t>
            </a:r>
            <a:r>
              <a:rPr lang="en-US" sz="1100" dirty="0" smtClean="0">
                <a:latin typeface="Calibri" pitchFamily="34" charset="0"/>
              </a:rPr>
              <a:t>9</a:t>
            </a:r>
            <a:endParaRPr lang="en-US" sz="1100" dirty="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656</TotalTime>
  <Words>2730</Words>
  <Application>Microsoft Office PowerPoint</Application>
  <PresentationFormat>On-screen Show (4:3)</PresentationFormat>
  <Paragraphs>307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Kisielewski</dc:creator>
  <cp:lastModifiedBy>jean</cp:lastModifiedBy>
  <cp:revision>144</cp:revision>
  <dcterms:created xsi:type="dcterms:W3CDTF">2013-10-08T20:16:19Z</dcterms:created>
  <dcterms:modified xsi:type="dcterms:W3CDTF">2013-10-17T14:56:40Z</dcterms:modified>
</cp:coreProperties>
</file>