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76" r:id="rId1"/>
  </p:sldMasterIdLst>
  <p:notesMasterIdLst>
    <p:notesMasterId r:id="rId31"/>
  </p:notesMasterIdLst>
  <p:sldIdLst>
    <p:sldId id="256" r:id="rId2"/>
    <p:sldId id="286" r:id="rId3"/>
    <p:sldId id="312" r:id="rId4"/>
    <p:sldId id="275" r:id="rId5"/>
    <p:sldId id="313" r:id="rId6"/>
    <p:sldId id="302" r:id="rId7"/>
    <p:sldId id="280" r:id="rId8"/>
    <p:sldId id="287" r:id="rId9"/>
    <p:sldId id="288" r:id="rId10"/>
    <p:sldId id="273" r:id="rId11"/>
    <p:sldId id="299" r:id="rId12"/>
    <p:sldId id="285" r:id="rId13"/>
    <p:sldId id="284" r:id="rId14"/>
    <p:sldId id="300" r:id="rId15"/>
    <p:sldId id="297" r:id="rId16"/>
    <p:sldId id="289" r:id="rId17"/>
    <p:sldId id="296" r:id="rId18"/>
    <p:sldId id="301" r:id="rId19"/>
    <p:sldId id="298" r:id="rId20"/>
    <p:sldId id="292" r:id="rId21"/>
    <p:sldId id="303" r:id="rId22"/>
    <p:sldId id="304" r:id="rId23"/>
    <p:sldId id="311" r:id="rId24"/>
    <p:sldId id="306" r:id="rId25"/>
    <p:sldId id="307" r:id="rId26"/>
    <p:sldId id="308" r:id="rId27"/>
    <p:sldId id="309" r:id="rId28"/>
    <p:sldId id="310" r:id="rId29"/>
    <p:sldId id="26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494" autoAdjust="0"/>
    <p:restoredTop sz="94660"/>
  </p:normalViewPr>
  <p:slideViewPr>
    <p:cSldViewPr>
      <p:cViewPr>
        <p:scale>
          <a:sx n="100" d="100"/>
          <a:sy n="100" d="100"/>
        </p:scale>
        <p:origin x="-217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notesMaster" Target="notesMasters/notes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Header Placeholder 13313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B485847-9142-4C6B-B56D-0BF05C6D4314}" type="datetimeFigureOut">
              <a:rPr lang="fr-FR"/>
              <a:pPr/>
              <a:t>11/1/12</a:t>
            </a:fld>
            <a:endParaRPr lang="fr-CA"/>
          </a:p>
        </p:txBody>
      </p:sp>
      <p:sp>
        <p:nvSpPr>
          <p:cNvPr id="13316" name="Slide Image Placeholder 13315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13318" name="Footer Placeholder 13317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F0ACAEC-F359-46BD-9201-411ADE856C99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3785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ckwell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ckwell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ckwell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ckwell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ckwell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pre-booking; 7 post-booking pre-adjudication;</a:t>
            </a:r>
            <a:r>
              <a:rPr lang="en-US" baseline="0" dirty="0" smtClean="0"/>
              <a:t> 5 post-booking post-adjudication; 2 post-booking, post-sentencing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ACAEC-F359-46BD-9201-411ADE856C99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2198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24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25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26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27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28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pre-booking; 7 post-booking pre-adjudication;</a:t>
            </a:r>
            <a:r>
              <a:rPr lang="en-US" baseline="0" dirty="0" smtClean="0"/>
              <a:t> 5 post-booking post-adjudication; 2 post-booking, post-sentencing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ACAEC-F359-46BD-9201-411ADE856C99}" type="slidenum">
              <a:rPr lang="fr-CA" smtClean="0"/>
              <a:pPr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2198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11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12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Army is also the largest</a:t>
            </a:r>
            <a:r>
              <a:rPr lang="en-US" baseline="0" dirty="0" smtClean="0"/>
              <a:t> branch of the military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ACAEC-F359-46BD-9201-411ADE856C99}" type="slidenum">
              <a:rPr lang="fr-CA" smtClean="0"/>
              <a:pPr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7412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PTSD</a:t>
            </a:r>
            <a:r>
              <a:rPr lang="en-US" sz="1200" baseline="0" dirty="0" smtClean="0">
                <a:latin typeface="Calibri" pitchFamily="34" charset="0"/>
                <a:cs typeface="Calibri" pitchFamily="34" charset="0"/>
              </a:rPr>
              <a:t> Checklist – Civilian version (PCL-C) 17 items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Behavior and Symptom Identification Scale (BASIS-24) full scale score and subscale</a:t>
            </a:r>
            <a:r>
              <a:rPr lang="en-US" sz="1200" baseline="0" dirty="0" smtClean="0">
                <a:latin typeface="Calibri" pitchFamily="34" charset="0"/>
                <a:cs typeface="Calibri" pitchFamily="34" charset="0"/>
              </a:rPr>
              <a:t> scores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(Depression, Relationships, Self-Harm, Emotional </a:t>
            </a:r>
            <a:r>
              <a:rPr lang="en-US" sz="1200" dirty="0" err="1" smtClean="0">
                <a:latin typeface="Calibri" pitchFamily="34" charset="0"/>
                <a:cs typeface="Calibri" pitchFamily="34" charset="0"/>
              </a:rPr>
              <a:t>Lability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 Psychosis, Substance Use).</a:t>
            </a:r>
          </a:p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CAGE: 4-item screening</a:t>
            </a:r>
            <a:r>
              <a:rPr lang="en-US" sz="1200" baseline="0" dirty="0" smtClean="0">
                <a:latin typeface="Calibri" pitchFamily="34" charset="0"/>
                <a:cs typeface="Calibri" pitchFamily="34" charset="0"/>
              </a:rPr>
              <a:t> for alcoholism. 2 items indicate a positive screen and need for further assessment.</a:t>
            </a:r>
          </a:p>
          <a:p>
            <a:r>
              <a:rPr lang="en-US" sz="1200" baseline="0" dirty="0" smtClean="0">
                <a:latin typeface="Calibri" pitchFamily="34" charset="0"/>
                <a:cs typeface="Calibri" pitchFamily="34" charset="0"/>
              </a:rPr>
              <a:t>Past 30 day MH and SUD OP treatment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ACAEC-F359-46BD-9201-411ADE856C99}" type="slidenum">
              <a:rPr lang="fr-CA" smtClean="0"/>
              <a:pPr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1560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21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22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82229-B35D-4345-82CD-1F7CBFDE1AB4}" type="slidenum">
              <a:rPr lang="en-GB"/>
              <a:pPr/>
              <a:t>23</a:t>
            </a:fld>
            <a:endParaRPr lang="en-GB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AEA Session 766- Friday 11/4/11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2">
              <a:lumMod val="50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AEA Session 766, Friday 11/4/11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576FD3-9946-482E-8CA4-F6BCCEEED488}" type="datetime8">
              <a:rPr lang="en-US" smtClean="0"/>
              <a:pPr/>
              <a:t>11/1/12 13:12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377E3E-C762-4D39-96BE-1B3D55629008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articles/2009/12/04/E9-28953/agency-information-collection-activities-submission-for-omb-review-comment-reques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stacey.manser@austin.utexas.ed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5"/>
          <p:cNvSpPr>
            <a:spLocks/>
          </p:cNvSpPr>
          <p:nvPr/>
        </p:nvSpPr>
        <p:spPr bwMode="auto">
          <a:xfrm>
            <a:off x="179512" y="476672"/>
            <a:ext cx="878497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defTabSz="-13873163"/>
            <a:r>
              <a:rPr lang="en-US" sz="2800" b="1" dirty="0"/>
              <a:t>Evaluating “Trauma-Informed Care” for Veterans: </a:t>
            </a:r>
            <a:r>
              <a:rPr lang="en-US" sz="2800" b="1" dirty="0" smtClean="0"/>
              <a:t>Two </a:t>
            </a:r>
            <a:r>
              <a:rPr lang="en-US" sz="2800" b="1" dirty="0"/>
              <a:t>States’ Approaches and </a:t>
            </a:r>
            <a:r>
              <a:rPr lang="en-US" sz="2800" b="1" dirty="0" smtClean="0"/>
              <a:t>Challenges</a:t>
            </a:r>
            <a:endParaRPr lang="fr-CA" sz="2800" dirty="0">
              <a:solidFill>
                <a:srgbClr val="E7EACB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Forme 6"/>
          <p:cNvSpPr>
            <a:spLocks/>
          </p:cNvSpPr>
          <p:nvPr/>
        </p:nvSpPr>
        <p:spPr bwMode="auto">
          <a:xfrm>
            <a:off x="251520" y="3356992"/>
            <a:ext cx="835292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fr-CA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RHODE ISLAND</a:t>
            </a:r>
          </a:p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fr-CA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John F. Stevenson</a:t>
            </a:r>
          </a:p>
          <a:p>
            <a:pPr>
              <a:buClr>
                <a:schemeClr val="accent1"/>
              </a:buClr>
              <a:buSzPct val="70000"/>
            </a:pPr>
            <a:r>
              <a:rPr lang="fr-CA" sz="20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fr-CA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fr-CA" sz="20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Rhode</a:t>
            </a:r>
            <a:r>
              <a:rPr lang="fr-CA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Island</a:t>
            </a:r>
          </a:p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fr-CA" sz="2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fr-CA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TEXAS</a:t>
            </a:r>
          </a:p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fr-CA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Stacey Stevens Manser</a:t>
            </a:r>
          </a:p>
          <a:p>
            <a:pPr>
              <a:buClr>
                <a:schemeClr val="accent1"/>
              </a:buClr>
              <a:buSzPct val="70000"/>
            </a:pPr>
            <a:r>
              <a:rPr lang="fr-CA" sz="20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fr-CA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fr-CA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Texas </a:t>
            </a:r>
            <a:r>
              <a:rPr lang="fr-CA" sz="20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</a:t>
            </a:r>
            <a:r>
              <a:rPr lang="fr-CA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Austin</a:t>
            </a:r>
            <a:endParaRPr lang="fr-CA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2:  </a:t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Sequential Intercept Model:  RI and TX Choices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28600" y="2209800"/>
            <a:ext cx="8654565" cy="2088232"/>
          </a:xfrm>
        </p:spPr>
      </p:pic>
      <p:sp>
        <p:nvSpPr>
          <p:cNvPr id="3" name="TextBox 2"/>
          <p:cNvSpPr txBox="1"/>
          <p:nvPr/>
        </p:nvSpPr>
        <p:spPr>
          <a:xfrm>
            <a:off x="314360" y="4869160"/>
            <a:ext cx="1737360" cy="1188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Texas: </a:t>
            </a: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Pre-booking Restoration Center Sobering Unit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4869160"/>
            <a:ext cx="1737360" cy="1188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  <a:cs typeface="Calibri" pitchFamily="34" charset="0"/>
              </a:rPr>
              <a:t>Rhode Island: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Arraignment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in Veteran’s Court 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or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normal docket</a:t>
            </a:r>
          </a:p>
        </p:txBody>
      </p:sp>
      <p:sp>
        <p:nvSpPr>
          <p:cNvPr id="7" name="Up Arrow 6"/>
          <p:cNvSpPr/>
          <p:nvPr/>
        </p:nvSpPr>
        <p:spPr>
          <a:xfrm>
            <a:off x="914400" y="4419600"/>
            <a:ext cx="504056" cy="42798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429000" y="4419600"/>
            <a:ext cx="504056" cy="42798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430848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2196" y="188641"/>
            <a:ext cx="8291513" cy="100811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2: Different Intercepts/JDTR Model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Rhode Island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362200" y="1676400"/>
            <a:ext cx="4648200" cy="1066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Intercept 2: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Kent County Courthouse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(referrals from police, prosecutors, public defenders)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56792" y="3124200"/>
            <a:ext cx="2743200" cy="609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endParaRPr lang="en-US" sz="1400" b="1" dirty="0" smtClean="0">
              <a:solidFill>
                <a:schemeClr val="accent4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VETERANS’ COURT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209800" y="4191000"/>
            <a:ext cx="4797896" cy="90676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Kent Center (CMHS)</a:t>
            </a:r>
          </a:p>
          <a:p>
            <a:pPr algn="ctr">
              <a:defRPr/>
            </a:pPr>
            <a:endParaRPr lang="en-US" sz="1400" b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TAMAR, Case Management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31912" y="1676400"/>
            <a:ext cx="1447800" cy="990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Court Clinicians,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Case Manager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123728" y="5733256"/>
            <a:ext cx="1781944" cy="45449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VA Services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789512" y="5661248"/>
            <a:ext cx="2590800" cy="60270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Recovery Coaches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Veteran Peer Mentors</a:t>
            </a:r>
            <a:endParaRPr lang="en-US" sz="1400" b="1" dirty="0">
              <a:solidFill>
                <a:schemeClr val="accent4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2958480" y="2743200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 bwMode="auto">
          <a:xfrm rot="18404160">
            <a:off x="6873432" y="2694799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 bwMode="auto">
          <a:xfrm rot="16200000">
            <a:off x="1882552" y="2057400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 bwMode="auto">
          <a:xfrm rot="16200000">
            <a:off x="4419600" y="3276600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372672" y="2862064"/>
            <a:ext cx="1447800" cy="11430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5400000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Regular Docket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For 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Women with Trauma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5910808" y="5085184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Down Arrow 18"/>
          <p:cNvSpPr/>
          <p:nvPr/>
        </p:nvSpPr>
        <p:spPr bwMode="auto">
          <a:xfrm>
            <a:off x="2699792" y="5085184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 bwMode="auto">
          <a:xfrm rot="3099637">
            <a:off x="6924414" y="3925897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079745" y="3107060"/>
            <a:ext cx="1796511" cy="60997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Review Panel,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Contract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5694784" y="3717032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657844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2196" y="188641"/>
            <a:ext cx="8291513" cy="100811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2: Different Intercepts/JDTR Model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Texas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 descr="C:\Users\sls3262\Desktop\Jail Diversion Toolkit_Bexar Co 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0881" y="1484784"/>
            <a:ext cx="3739591" cy="4839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281236" y="1988840"/>
            <a:ext cx="4506788" cy="57606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JDTR Intercept 1:</a:t>
            </a:r>
            <a:endParaRPr lang="en-US" sz="1400" b="1" dirty="0">
              <a:solidFill>
                <a:schemeClr val="accent4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CHCS Restoration Center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 Sobering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Unit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67544" y="3035424"/>
            <a:ext cx="4176464" cy="6096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Case </a:t>
            </a: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Management: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CHCS </a:t>
            </a:r>
            <a:r>
              <a:rPr lang="en-US" sz="14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Recovery </a:t>
            </a:r>
            <a:r>
              <a:rPr lang="en-US" sz="14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Specialist(s)</a:t>
            </a:r>
            <a:endParaRPr lang="en-US" sz="1400" b="1" strike="sngStrike" dirty="0">
              <a:solidFill>
                <a:schemeClr val="accent4">
                  <a:lumMod val="1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7704" y="4221088"/>
            <a:ext cx="1584176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CHCS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CM + </a:t>
            </a:r>
            <a:r>
              <a:rPr lang="en-US" sz="12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SA-IOP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+ MH + other</a:t>
            </a:r>
            <a:endParaRPr lang="en-US" sz="12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3528" y="4221088"/>
            <a:ext cx="1440160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Haven for Hope 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IHRP/housing 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+ 78 partners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635896" y="4221088"/>
            <a:ext cx="1152128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VA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n-US" sz="12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ultiple </a:t>
            </a:r>
            <a:r>
              <a:rPr lang="en-US" sz="12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sites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23528" y="5136232"/>
            <a:ext cx="4608512" cy="45300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b="1" i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Seeking </a:t>
            </a:r>
            <a:r>
              <a:rPr lang="en-US" sz="1400" b="1" i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Safety </a:t>
            </a:r>
            <a:r>
              <a:rPr lang="en-US" sz="1400" b="1" i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at </a:t>
            </a:r>
            <a:r>
              <a:rPr lang="en-US" sz="1400" b="1" i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each location</a:t>
            </a:r>
          </a:p>
        </p:txBody>
      </p:sp>
      <p:sp>
        <p:nvSpPr>
          <p:cNvPr id="11" name="Down Arrow 10"/>
          <p:cNvSpPr/>
          <p:nvPr/>
        </p:nvSpPr>
        <p:spPr bwMode="auto">
          <a:xfrm>
            <a:off x="2267744" y="2615952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 bwMode="auto">
          <a:xfrm>
            <a:off x="2339752" y="3696072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 bwMode="auto">
          <a:xfrm>
            <a:off x="3894584" y="3696072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 bwMode="auto">
          <a:xfrm>
            <a:off x="683568" y="3696072"/>
            <a:ext cx="533400" cy="381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Left-Right Arrow 3"/>
          <p:cNvSpPr/>
          <p:nvPr/>
        </p:nvSpPr>
        <p:spPr>
          <a:xfrm>
            <a:off x="1619672" y="4437112"/>
            <a:ext cx="432048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657844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95936" y="1687914"/>
            <a:ext cx="2160240" cy="588958"/>
          </a:xfrm>
        </p:spPr>
        <p:txBody>
          <a:bodyPr/>
          <a:lstStyle/>
          <a:p>
            <a:pPr algn="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Rhode Island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9607" y="1668016"/>
            <a:ext cx="1812833" cy="680864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Texas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3: Client Populations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Demographics/Contextual Information*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381328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*reported at baseline interview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0046410"/>
              </p:ext>
            </p:extLst>
          </p:nvPr>
        </p:nvGraphicFramePr>
        <p:xfrm>
          <a:off x="179511" y="2276872"/>
          <a:ext cx="8784978" cy="410445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56385"/>
                <a:gridCol w="936104"/>
                <a:gridCol w="1766051"/>
                <a:gridCol w="1762341"/>
                <a:gridCol w="864097"/>
              </a:tblGrid>
              <a:tr h="4532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N</a:t>
                      </a:r>
                    </a:p>
                  </a:txBody>
                  <a:tcPr/>
                </a:tc>
              </a:tr>
              <a:tr h="4532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</a:p>
                  </a:txBody>
                  <a:tcPr/>
                </a:tc>
              </a:tr>
              <a:tr h="4157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Age M(SD)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37.9 </a:t>
                      </a:r>
                      <a:r>
                        <a:rPr lang="en-US" sz="1400" b="0" dirty="0" smtClean="0">
                          <a:latin typeface="Calibri" pitchFamily="34" charset="0"/>
                          <a:cs typeface="Calibri" pitchFamily="34" charset="0"/>
                        </a:rPr>
                        <a:t>(12.41)</a:t>
                      </a:r>
                      <a:endParaRPr lang="en-US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48.8 </a:t>
                      </a:r>
                      <a:r>
                        <a:rPr lang="en-US" sz="1400" b="0" dirty="0" smtClean="0">
                          <a:latin typeface="Calibri" pitchFamily="34" charset="0"/>
                          <a:cs typeface="Calibri" pitchFamily="34" charset="0"/>
                        </a:rPr>
                        <a:t>(12.54)</a:t>
                      </a:r>
                      <a:endParaRPr lang="en-US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53497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Race/Ethnicity:</a:t>
                      </a:r>
                    </a:p>
                    <a:p>
                      <a:pPr algn="r"/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Black or</a:t>
                      </a: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 African American</a:t>
                      </a:r>
                    </a:p>
                    <a:p>
                      <a:pPr algn="r"/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American Indian</a:t>
                      </a:r>
                    </a:p>
                    <a:p>
                      <a:pPr algn="r"/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White</a:t>
                      </a:r>
                    </a:p>
                    <a:p>
                      <a:pPr algn="r"/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Hispanic</a:t>
                      </a:r>
                      <a:endParaRPr lang="en-US" sz="18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8.3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5.6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86.1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8.3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15.6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2.1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82.3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37.9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24717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Education:</a:t>
                      </a:r>
                    </a:p>
                    <a:p>
                      <a:pPr algn="r"/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Less than</a:t>
                      </a: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 High School</a:t>
                      </a:r>
                      <a:endParaRPr lang="en-US" sz="1800" b="1" i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High</a:t>
                      </a: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 School/GED/</a:t>
                      </a:r>
                      <a:r>
                        <a:rPr lang="en-US" sz="1800" b="1" i="1" baseline="0" dirty="0" err="1" smtClean="0">
                          <a:latin typeface="Calibri" pitchFamily="34" charset="0"/>
                          <a:cs typeface="Calibri" pitchFamily="34" charset="0"/>
                        </a:rPr>
                        <a:t>Voc</a:t>
                      </a: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 Tech</a:t>
                      </a:r>
                    </a:p>
                    <a:p>
                      <a:pPr algn="r"/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Some college or more</a:t>
                      </a:r>
                      <a:endParaRPr lang="en-US" sz="18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39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19.4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44.4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36.1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7.3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42.7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50.0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838935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95936" y="1687914"/>
            <a:ext cx="2160240" cy="588958"/>
          </a:xfrm>
        </p:spPr>
        <p:txBody>
          <a:bodyPr/>
          <a:lstStyle/>
          <a:p>
            <a:pPr algn="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Rhode Island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9607" y="1668016"/>
            <a:ext cx="1812833" cy="680864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Texas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3: Client Populations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Demographics/Contextual Information*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381328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*reported at baseline interview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9146571"/>
              </p:ext>
            </p:extLst>
          </p:nvPr>
        </p:nvGraphicFramePr>
        <p:xfrm>
          <a:off x="179511" y="2276872"/>
          <a:ext cx="8784978" cy="410445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28393"/>
                <a:gridCol w="864096"/>
                <a:gridCol w="1766051"/>
                <a:gridCol w="1834349"/>
                <a:gridCol w="792089"/>
              </a:tblGrid>
              <a:tr h="487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N</a:t>
                      </a:r>
                    </a:p>
                  </a:txBody>
                  <a:tcPr/>
                </a:tc>
              </a:tr>
              <a:tr h="487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Working</a:t>
                      </a:r>
                      <a:r>
                        <a:rPr lang="en-US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 FT or PT 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= YES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25.0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</a:p>
                  </a:txBody>
                  <a:tcPr/>
                </a:tc>
              </a:tr>
              <a:tr h="447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Income past 30 days (Median)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$1,013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$200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650729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Housing past 30 days:</a:t>
                      </a:r>
                    </a:p>
                    <a:p>
                      <a:pPr algn="r"/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Own home</a:t>
                      </a:r>
                    </a:p>
                    <a:p>
                      <a:pPr algn="r"/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Unstably</a:t>
                      </a: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 housed</a:t>
                      </a:r>
                    </a:p>
                    <a:p>
                      <a:pPr algn="r"/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Homeless</a:t>
                      </a:r>
                    </a:p>
                    <a:p>
                      <a:pPr algn="r"/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Institution/Other</a:t>
                      </a:r>
                      <a:endParaRPr lang="en-US" sz="18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65.6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31.3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3.1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8.3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15.6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70.8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5.2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1031706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Criminal</a:t>
                      </a:r>
                      <a:r>
                        <a:rPr lang="en-US" sz="1800" b="1" i="0" baseline="0" dirty="0" smtClean="0">
                          <a:latin typeface="Calibri" pitchFamily="34" charset="0"/>
                          <a:cs typeface="Calibri" pitchFamily="34" charset="0"/>
                        </a:rPr>
                        <a:t> Justice Involvement </a:t>
                      </a:r>
                      <a:r>
                        <a:rPr lang="en-US" sz="1800" b="1" i="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= YES</a:t>
                      </a:r>
                    </a:p>
                    <a:p>
                      <a:pPr algn="r"/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Ever</a:t>
                      </a: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 on probation</a:t>
                      </a:r>
                    </a:p>
                    <a:p>
                      <a:pPr algn="r"/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Ever spent time in jail/prison</a:t>
                      </a:r>
                      <a:endParaRPr lang="en-US" sz="18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52.8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62.5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83.2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840201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649932" y="1484784"/>
            <a:ext cx="2722268" cy="660966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Rhode Island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32240" y="1484784"/>
            <a:ext cx="1740825" cy="608856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Texas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3: Client Populations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Military Service*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64369"/>
            <a:ext cx="8784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*reported at baseline interview  **branch is inclusive of guard/reserve service  ***some served in multiple eras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9882403"/>
              </p:ext>
            </p:extLst>
          </p:nvPr>
        </p:nvGraphicFramePr>
        <p:xfrm>
          <a:off x="179510" y="2003668"/>
          <a:ext cx="8784978" cy="444966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28393"/>
                <a:gridCol w="864096"/>
                <a:gridCol w="1766051"/>
                <a:gridCol w="1834349"/>
                <a:gridCol w="792089"/>
              </a:tblGrid>
              <a:tr h="487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N</a:t>
                      </a:r>
                    </a:p>
                  </a:txBody>
                  <a:tcPr/>
                </a:tc>
              </a:tr>
              <a:tr h="48747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Civilian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25.0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/>
                </a:tc>
              </a:tr>
              <a:tr h="487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Branch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Served**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Army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Navy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Marine Corps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Air Force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Coast Guard</a:t>
                      </a:r>
                      <a:endParaRPr lang="en-US" sz="1800" b="1" i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46.9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3.1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15.6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9.4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58.9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18.9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12.6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8.4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</a:p>
                  </a:txBody>
                  <a:tcPr/>
                </a:tc>
              </a:tr>
              <a:tr h="447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Eras Served***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Korean up to Vietnam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latin typeface="Calibri" pitchFamily="34" charset="0"/>
                          <a:cs typeface="Calibri" pitchFamily="34" charset="0"/>
                        </a:rPr>
                        <a:t>Vietnam</a:t>
                      </a:r>
                      <a:endParaRPr lang="en-US" sz="1800" b="1" i="1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Post-Vietnam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Persian Gulf-Middle East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baseline="0" dirty="0" smtClean="0">
                          <a:latin typeface="Calibri" pitchFamily="34" charset="0"/>
                          <a:cs typeface="Calibri" pitchFamily="34" charset="0"/>
                        </a:rPr>
                        <a:t>Afghanistan/Iraq</a:t>
                      </a:r>
                      <a:endParaRPr lang="en-US" sz="1800" b="1" i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9.4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15.6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9.4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46.9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6.4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34.7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53.7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15.8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16.8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243599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433908" y="1484784"/>
            <a:ext cx="2866284" cy="732974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Rhode Island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516216" y="1524000"/>
            <a:ext cx="2316889" cy="731520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Texas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3: Client Populations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Clinical*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381328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*reported at baseline interview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6206453"/>
              </p:ext>
            </p:extLst>
          </p:nvPr>
        </p:nvGraphicFramePr>
        <p:xfrm>
          <a:off x="179511" y="2276873"/>
          <a:ext cx="8784978" cy="403244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56385"/>
                <a:gridCol w="936104"/>
                <a:gridCol w="1766051"/>
                <a:gridCol w="1762341"/>
                <a:gridCol w="864097"/>
              </a:tblGrid>
              <a:tr h="375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N</a:t>
                      </a:r>
                    </a:p>
                  </a:txBody>
                  <a:tcPr/>
                </a:tc>
              </a:tr>
              <a:tr h="480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PTSD diagnosis (PCL-C)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</a:p>
                  </a:txBody>
                  <a:tcPr/>
                </a:tc>
              </a:tr>
              <a:tr h="477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Non-military trauma</a:t>
                      </a:r>
                      <a:r>
                        <a:rPr lang="en-US" sz="1800" b="1" baseline="0" dirty="0" smtClean="0">
                          <a:latin typeface="Calibri" pitchFamily="34" charset="0"/>
                          <a:cs typeface="Calibri" pitchFamily="34" charset="0"/>
                        </a:rPr>
                        <a:t> (before 18)</a:t>
                      </a:r>
                      <a:endParaRPr lang="en-US" sz="18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81.3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43.2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63814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Depression (BASIS-24 subscale)</a:t>
                      </a:r>
                    </a:p>
                    <a:p>
                      <a:pPr algn="r"/>
                      <a:r>
                        <a:rPr lang="en-US" sz="1200" b="1" i="0" dirty="0" smtClean="0">
                          <a:latin typeface="Calibri" pitchFamily="34" charset="0"/>
                          <a:cs typeface="Calibri" pitchFamily="34" charset="0"/>
                        </a:rPr>
                        <a:t>Moderate</a:t>
                      </a:r>
                      <a:r>
                        <a:rPr lang="en-US" sz="1200" b="1" i="0" baseline="0" dirty="0" smtClean="0">
                          <a:latin typeface="Calibri" pitchFamily="34" charset="0"/>
                          <a:cs typeface="Calibri" pitchFamily="34" charset="0"/>
                        </a:rPr>
                        <a:t> to Extreme Difficulty</a:t>
                      </a:r>
                      <a:endParaRPr lang="en-US" sz="1200" b="1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58.2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91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60142">
                <a:tc>
                  <a:txBody>
                    <a:bodyPr/>
                    <a:lstStyle/>
                    <a:p>
                      <a:r>
                        <a:rPr lang="en-US" sz="1800" b="1" i="0" baseline="0" dirty="0" smtClean="0">
                          <a:latin typeface="Calibri" pitchFamily="34" charset="0"/>
                          <a:cs typeface="Calibri" pitchFamily="34" charset="0"/>
                        </a:rPr>
                        <a:t>Alcohol (positive CAGE)</a:t>
                      </a:r>
                      <a:endParaRPr lang="en-US" sz="1800" b="1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46.9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76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22667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Illegal</a:t>
                      </a:r>
                      <a:r>
                        <a:rPr lang="en-US" sz="1800" b="1" i="0" baseline="0" dirty="0" smtClean="0">
                          <a:latin typeface="Calibri" pitchFamily="34" charset="0"/>
                          <a:cs typeface="Calibri" pitchFamily="34" charset="0"/>
                        </a:rPr>
                        <a:t> Drug Use (past 30 days)</a:t>
                      </a:r>
                      <a:endParaRPr lang="en-US" sz="1800" b="1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46.9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30.5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01289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Past MH treatment</a:t>
                      </a:r>
                      <a:endParaRPr lang="en-US" sz="1800" b="1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30.6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32.3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93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50522">
                <a:tc>
                  <a:txBody>
                    <a:bodyPr/>
                    <a:lstStyle/>
                    <a:p>
                      <a:r>
                        <a:rPr lang="en-US" sz="1800" b="1" i="0" dirty="0" smtClean="0">
                          <a:latin typeface="Calibri" pitchFamily="34" charset="0"/>
                          <a:cs typeface="Calibri" pitchFamily="34" charset="0"/>
                        </a:rPr>
                        <a:t>Past SUD</a:t>
                      </a:r>
                      <a:r>
                        <a:rPr lang="en-US" sz="1800" b="1" i="0" baseline="0" dirty="0" smtClean="0">
                          <a:latin typeface="Calibri" pitchFamily="34" charset="0"/>
                          <a:cs typeface="Calibri" pitchFamily="34" charset="0"/>
                        </a:rPr>
                        <a:t> treatment</a:t>
                      </a:r>
                      <a:endParaRPr lang="en-US" sz="1800" b="1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13.9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Calibri" pitchFamily="34" charset="0"/>
                          <a:cs typeface="Calibri" pitchFamily="34" charset="0"/>
                        </a:rPr>
                        <a:t>30.2</a:t>
                      </a:r>
                      <a:endParaRPr lang="en-US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734633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TAMAR - RI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Seeking Safety - TX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4320480" cy="40167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Overall: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SAMHSA EBP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Effective in veteran populations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25 possible topics in any order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No specific degree/experience</a:t>
            </a:r>
          </a:p>
          <a:p>
            <a:pPr marL="0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At pilot: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n the service continuum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Since 2009</a:t>
            </a:r>
            <a:r>
              <a:rPr lang="en-US" sz="15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 CHCS, in use by the VA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Group and Individual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Do not use all 25 topics (8 – 11)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500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8, then counselor’s discretion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Change topic order based on group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Use as a “brief intervention”?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4: Trauma Intervention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is the intervention provided?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179512" y="2276872"/>
            <a:ext cx="4267200" cy="4088711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Overall: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SAMHSA Promising Practice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12 modules in original design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Psycho-educational group program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Designed for women in prison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At pilot (adapted TAMAR):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Adapted for male veterans by pilot Director/staff with VA expert clinicians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11 session version is formalized in a revised manual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RI TAMAR modules in reverse order </a:t>
            </a:r>
            <a:r>
              <a:rPr lang="en-US" sz="2000" smtClean="0">
                <a:latin typeface="Calibri" pitchFamily="34" charset="0"/>
                <a:cs typeface="Calibri" pitchFamily="34" charset="0"/>
              </a:rPr>
              <a:t>from original;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7/11 </a:t>
            </a:r>
            <a:r>
              <a:rPr lang="en-US" sz="2000" smtClean="0">
                <a:latin typeface="Calibri" pitchFamily="34" charset="0"/>
                <a:cs typeface="Calibri" pitchFamily="34" charset="0"/>
              </a:rPr>
              <a:t>similar; RI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does not include Supplements A &amp; B.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449187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TAMAR - RI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Seeking Safety - TX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79512" y="2276872"/>
            <a:ext cx="4392488" cy="40887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Run in groups: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Men: 11 completed groups</a:t>
            </a:r>
          </a:p>
          <a:p>
            <a:pPr lvl="2"/>
            <a:r>
              <a:rPr lang="en-US" sz="1900" dirty="0">
                <a:latin typeface="Calibri" pitchFamily="34" charset="0"/>
                <a:cs typeface="Calibri" pitchFamily="34" charset="0"/>
              </a:rPr>
              <a:t>2-8 members (M=4.7)</a:t>
            </a:r>
          </a:p>
          <a:p>
            <a:pPr lvl="2"/>
            <a:r>
              <a:rPr lang="en-US" sz="1900" dirty="0">
                <a:latin typeface="Calibri" pitchFamily="34" charset="0"/>
                <a:cs typeface="Calibri" pitchFamily="34" charset="0"/>
              </a:rPr>
              <a:t>Overall age range: 22 to 67</a:t>
            </a:r>
          </a:p>
          <a:p>
            <a:pPr lvl="2"/>
            <a:r>
              <a:rPr lang="en-US" sz="1900" dirty="0">
                <a:latin typeface="Calibri" pitchFamily="34" charset="0"/>
                <a:cs typeface="Calibri" pitchFamily="34" charset="0"/>
              </a:rPr>
              <a:t>Group age M = 31.3 to 41.5 </a:t>
            </a:r>
          </a:p>
          <a:p>
            <a:pPr lvl="2"/>
            <a:r>
              <a:rPr lang="en-US" sz="1900" dirty="0">
                <a:latin typeface="Calibri" pitchFamily="34" charset="0"/>
                <a:cs typeface="Calibri" pitchFamily="34" charset="0"/>
              </a:rPr>
              <a:t>All veterans: now splitting combat from </a:t>
            </a:r>
            <a:r>
              <a:rPr lang="en-US" sz="1900" dirty="0" smtClean="0">
                <a:latin typeface="Calibri" pitchFamily="34" charset="0"/>
                <a:cs typeface="Calibri" pitchFamily="34" charset="0"/>
              </a:rPr>
              <a:t>non-combat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Women: 4 groups</a:t>
            </a:r>
          </a:p>
          <a:p>
            <a:pPr lvl="2"/>
            <a:r>
              <a:rPr lang="en-US" sz="1900" dirty="0" smtClean="0">
                <a:latin typeface="Calibri" pitchFamily="34" charset="0"/>
                <a:cs typeface="Calibri" pitchFamily="34" charset="0"/>
              </a:rPr>
              <a:t>1-3 members (M=2.8)</a:t>
            </a:r>
          </a:p>
          <a:p>
            <a:pPr lvl="2"/>
            <a:r>
              <a:rPr lang="en-US" sz="1900" dirty="0" smtClean="0">
                <a:latin typeface="Calibri" pitchFamily="34" charset="0"/>
                <a:cs typeface="Calibri" pitchFamily="34" charset="0"/>
              </a:rPr>
              <a:t>1 female veteran</a:t>
            </a:r>
          </a:p>
          <a:p>
            <a:pPr lvl="2"/>
            <a:r>
              <a:rPr lang="en-US" sz="1900" dirty="0" smtClean="0">
                <a:latin typeface="Calibri" pitchFamily="34" charset="0"/>
                <a:cs typeface="Calibri" pitchFamily="34" charset="0"/>
              </a:rPr>
              <a:t>Overall age range: 22 to 53</a:t>
            </a:r>
          </a:p>
          <a:p>
            <a:pPr lvl="2"/>
            <a:r>
              <a:rPr lang="en-US" sz="1900" dirty="0" smtClean="0">
                <a:latin typeface="Calibri" pitchFamily="34" charset="0"/>
                <a:cs typeface="Calibri" pitchFamily="34" charset="0"/>
              </a:rPr>
              <a:t>Group age M = 22.0 to 36.0</a:t>
            </a:r>
          </a:p>
          <a:p>
            <a:pPr marL="59436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572000" y="2276872"/>
            <a:ext cx="4392488" cy="4088711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Calibri" pitchFamily="34" charset="0"/>
                <a:cs typeface="Calibri" pitchFamily="34" charset="0"/>
              </a:rPr>
              <a:t>Run in Groups (CHCS):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Separate groups for men </a:t>
            </a:r>
            <a:r>
              <a:rPr lang="en-US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women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Number of groups - ?</a:t>
            </a:r>
          </a:p>
          <a:p>
            <a:pPr lvl="2"/>
            <a:r>
              <a:rPr lang="en-US" sz="1800" dirty="0" smtClean="0">
                <a:latin typeface="Calibri" pitchFamily="34" charset="0"/>
                <a:cs typeface="Calibri" pitchFamily="34" charset="0"/>
              </a:rPr>
              <a:t>Seeking Safety part of service array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84.1%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report SS participation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Currently gathering EHR data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SS “Brief Intervention”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54 veterans (56%)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312 documented SS BIs</a:t>
            </a:r>
          </a:p>
          <a:p>
            <a:pPr lvl="2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Range: 1 – 16; Median = 5</a:t>
            </a:r>
            <a:endParaRPr lang="en-US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594360" lvl="3" indent="0">
              <a:buClr>
                <a:schemeClr val="accent1"/>
              </a:buClr>
              <a:buSzPct val="85000"/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marL="662940" lvl="2" indent="-342900"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endParaRPr lang="en-US" sz="23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1500" dirty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4: Trauma Intervention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Participation in Intervention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179512" y="2276872"/>
            <a:ext cx="4267200" cy="40887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591624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TAMAR - RI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Seeking Safety - TX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270248" cy="3818404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One primary provider/trainer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Manual revision with supervisory staff and SAC participation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Manual-based checklists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Plan for post-session ratings?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0" y="2420888"/>
            <a:ext cx="4392488" cy="382219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Center requires initial SS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training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One primary trainer on staff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Fidelity checks (no specific schedule)</a:t>
            </a: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SS “Brief Interventions”?</a:t>
            </a: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At VA, unsure …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Demonstrating significant reduction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in trauma symptoms from Baseline to 12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month.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93784"/>
            <a:ext cx="865664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4: Fidelity of the Intervention</a:t>
            </a:r>
            <a:b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How is/ How can fidelity be examined?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127970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6480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Acknowledgments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" y="1700808"/>
            <a:ext cx="8503920" cy="446449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This work was funded in part by the Substance Abuse and Mental Health Services Administration (SAMHSA) grant: </a:t>
            </a:r>
          </a:p>
          <a:p>
            <a:pPr lvl="1"/>
            <a:r>
              <a:rPr lang="en-US" sz="1900" dirty="0" smtClean="0">
                <a:latin typeface="Calibri" pitchFamily="34" charset="0"/>
                <a:cs typeface="Calibri" pitchFamily="34" charset="0"/>
              </a:rPr>
              <a:t>RI:   </a:t>
            </a:r>
            <a:r>
              <a:rPr lang="en-US" sz="1900" dirty="0" smtClean="0">
                <a:latin typeface="Calibri"/>
                <a:cs typeface="Calibri"/>
              </a:rPr>
              <a:t>1H79SMO59269</a:t>
            </a:r>
            <a:r>
              <a:rPr lang="en-US" sz="1900" dirty="0" smtClean="0"/>
              <a:t> </a:t>
            </a: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1900" dirty="0" smtClean="0">
                <a:latin typeface="Calibri" pitchFamily="34" charset="0"/>
                <a:cs typeface="Calibri" pitchFamily="34" charset="0"/>
              </a:rPr>
              <a:t>TX:  1 H79SMO59275</a:t>
            </a:r>
          </a:p>
          <a:p>
            <a:pPr lvl="1"/>
            <a:r>
              <a:rPr lang="en-US" sz="1900" dirty="0" smtClean="0">
                <a:latin typeface="Calibri" pitchFamily="34" charset="0"/>
                <a:cs typeface="Calibri" pitchFamily="34" charset="0"/>
                <a:hlinkClick r:id="rId2"/>
              </a:rPr>
              <a:t>https://www.federalregister.gov/articles/2009/12/04/E9-28953/agency-information-collection-activities-submission-for-omb-review-comment-request</a:t>
            </a: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RI: Thanks to PIRE Associates Bill Zywiak, Karen Friend,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and Jordan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Braciszewski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for their work in support of this presentation</a:t>
            </a:r>
          </a:p>
          <a:p>
            <a:pPr marL="0" indent="0">
              <a:buNone/>
            </a:pP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0" indent="0"/>
            <a:r>
              <a:rPr lang="en-US" sz="2000" dirty="0" smtClean="0">
                <a:latin typeface="Calibri" pitchFamily="34" charset="0"/>
                <a:cs typeface="Calibri" pitchFamily="34" charset="0"/>
              </a:rPr>
              <a:t>TX: Thanks to Sam Shore, Aaron Diaz, Gilbert Gonzales, and Cruz Vallarta for their work in support of veterans and this presentation</a:t>
            </a:r>
          </a:p>
          <a:p>
            <a:pPr marL="0" indent="0"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61653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081238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32040" y="1772816"/>
            <a:ext cx="2218212" cy="588958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RI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7308304" y="1812032"/>
            <a:ext cx="1380785" cy="536848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TX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1776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5:  Beyond the Primary Intervention – Use of Additional Services*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6331626"/>
              </p:ext>
            </p:extLst>
          </p:nvPr>
        </p:nvGraphicFramePr>
        <p:xfrm>
          <a:off x="179512" y="2276871"/>
          <a:ext cx="8784976" cy="418076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824536"/>
                <a:gridCol w="2016224"/>
                <a:gridCol w="1944216"/>
              </a:tblGrid>
              <a:tr h="540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Psychiatric Medication</a:t>
                      </a:r>
                      <a:endParaRPr lang="en-US" sz="2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85.4%</a:t>
                      </a:r>
                    </a:p>
                  </a:txBody>
                  <a:tcPr/>
                </a:tc>
              </a:tr>
              <a:tr h="478118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Peer Support/Self-Help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33.3%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80.7%</a:t>
                      </a:r>
                    </a:p>
                  </a:txBody>
                  <a:tcPr/>
                </a:tc>
              </a:tr>
              <a:tr h="475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Case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98.8%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61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16.7%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47%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58063"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latin typeface="Calibri" pitchFamily="34" charset="0"/>
                          <a:cs typeface="Calibri" pitchFamily="34" charset="0"/>
                        </a:rPr>
                        <a:t>Outpatient</a:t>
                      </a:r>
                      <a:r>
                        <a:rPr lang="en-US" sz="2400" b="1" i="0" baseline="0" dirty="0" smtClean="0">
                          <a:latin typeface="Calibri" pitchFamily="34" charset="0"/>
                          <a:cs typeface="Calibri" pitchFamily="34" charset="0"/>
                        </a:rPr>
                        <a:t> SUD Treatment</a:t>
                      </a:r>
                      <a:endParaRPr lang="en-US" sz="2400" b="1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16.7%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86.6%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20305"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latin typeface="Calibri" pitchFamily="34" charset="0"/>
                          <a:cs typeface="Calibri" pitchFamily="34" charset="0"/>
                        </a:rPr>
                        <a:t>Detoxification Services</a:t>
                      </a:r>
                      <a:endParaRPr lang="en-US" sz="2400" b="1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8.3%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89.2%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99023"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latin typeface="Calibri" pitchFamily="34" charset="0"/>
                          <a:cs typeface="Calibri" pitchFamily="34" charset="0"/>
                        </a:rPr>
                        <a:t>Vocational/Rehabilitation Services</a:t>
                      </a:r>
                      <a:endParaRPr lang="en-US" sz="2400" b="1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8.3%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54.9%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47582"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latin typeface="Calibri" pitchFamily="34" charset="0"/>
                          <a:cs typeface="Calibri" pitchFamily="34" charset="0"/>
                        </a:rPr>
                        <a:t>Transportation</a:t>
                      </a:r>
                      <a:endParaRPr lang="en-US" sz="2400" b="1" i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8.3%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92.8%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6464369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*reported at 6-month interview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3419872" y="1484784"/>
            <a:ext cx="2088232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2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090224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Evaluation Challenges for Drawing Meaningful Conclusions</a:t>
            </a:r>
            <a:endParaRPr lang="en-US" sz="27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Variations in the: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Intercept point and JDTR models employed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lient population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Trauma specific intervention / Fidelity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Array of additional services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Ability to collect data</a:t>
            </a:r>
          </a:p>
          <a:p>
            <a:pPr marL="0" indent="0">
              <a:buNone/>
            </a:pPr>
            <a:endParaRPr lang="en-US" sz="1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Drawing conclusions about: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Effectiveness of the program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ffectiveness of the trauma-specific intervention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794784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758080" cy="732974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Characteristic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95936" y="1545352"/>
            <a:ext cx="2088232" cy="731520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RI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US" sz="3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Evaluation Challenges for Drawing Meaningful </a:t>
            </a:r>
            <a:r>
              <a:rPr lang="en-US" sz="3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Conclusions: Site Variations</a:t>
            </a:r>
            <a:endParaRPr lang="en-US" sz="3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6660232" y="1556792"/>
            <a:ext cx="2088232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2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TX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0566782"/>
              </p:ext>
            </p:extLst>
          </p:nvPr>
        </p:nvGraphicFramePr>
        <p:xfrm>
          <a:off x="179512" y="2276871"/>
          <a:ext cx="8784975" cy="43807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28392"/>
                <a:gridCol w="2706107"/>
                <a:gridCol w="2550476"/>
              </a:tblGrid>
              <a:tr h="504057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Intercept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2 = arraignment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1 =  pre-booking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811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JDTR model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Court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-based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Center-based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5687">
                <a:tc>
                  <a:txBody>
                    <a:bodyPr/>
                    <a:lstStyle/>
                    <a:p>
                      <a:pPr marL="182880"/>
                      <a:r>
                        <a:rPr lang="en-US" sz="2000" i="1" dirty="0" smtClean="0">
                          <a:latin typeface="Calibri" pitchFamily="34" charset="0"/>
                          <a:cs typeface="Calibri" pitchFamily="34" charset="0"/>
                        </a:rPr>
                        <a:t>Client Population:</a:t>
                      </a:r>
                      <a:endParaRPr lang="en-US" sz="20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5687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Age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37.88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48.82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42716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Race/Ethnicity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8.3% Latino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37.9% Latino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58063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Education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36.1% some college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50.0% some college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20305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Working full-time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25.0%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16.7%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6179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Income past 30 days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$1,013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$200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64299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Housing past 30 days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65.6% own home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70.8% homeless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794784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615906"/>
            <a:ext cx="3262136" cy="672406"/>
          </a:xfrm>
        </p:spPr>
        <p:txBody>
          <a:bodyPr/>
          <a:lstStyle/>
          <a:p>
            <a:pPr algn="ctr"/>
            <a:r>
              <a:rPr lang="en-US" sz="2600" dirty="0" smtClean="0">
                <a:latin typeface="Calibri" pitchFamily="34" charset="0"/>
                <a:cs typeface="Calibri" pitchFamily="34" charset="0"/>
              </a:rPr>
              <a:t>Characteristic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63888" y="1617360"/>
            <a:ext cx="2088232" cy="731520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RI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3784"/>
            <a:ext cx="8656640" cy="758952"/>
          </a:xfrm>
        </p:spPr>
        <p:txBody>
          <a:bodyPr>
            <a:noAutofit/>
          </a:bodyPr>
          <a:lstStyle/>
          <a:p>
            <a:pPr algn="l"/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US" sz="27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Evaluation Challenges for Drawing Meaningful </a:t>
            </a:r>
            <a:r>
              <a:rPr lang="en-US" sz="2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Conclusions: More Site Variations</a:t>
            </a:r>
            <a:endParaRPr lang="en-US" sz="27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6372200" y="1628800"/>
            <a:ext cx="2088232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2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TX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5340020"/>
              </p:ext>
            </p:extLst>
          </p:nvPr>
        </p:nvGraphicFramePr>
        <p:xfrm>
          <a:off x="179512" y="2276870"/>
          <a:ext cx="8784975" cy="475016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240360"/>
                <a:gridCol w="2520280"/>
                <a:gridCol w="3024335"/>
              </a:tblGrid>
              <a:tr h="525358"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b="0" i="1" dirty="0" smtClean="0">
                          <a:latin typeface="Calibri" pitchFamily="34" charset="0"/>
                          <a:cs typeface="Calibri" pitchFamily="34" charset="0"/>
                        </a:rPr>
                        <a:t>Client</a:t>
                      </a:r>
                      <a:r>
                        <a:rPr lang="en-US" sz="2000" b="0" i="1" baseline="0" dirty="0" smtClean="0">
                          <a:latin typeface="Calibri" pitchFamily="34" charset="0"/>
                          <a:cs typeface="Calibri" pitchFamily="34" charset="0"/>
                        </a:rPr>
                        <a:t> population continued:</a:t>
                      </a:r>
                      <a:endParaRPr lang="en-US" sz="2000" b="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975664"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     Criminal Justice involved-</a:t>
                      </a:r>
                    </a:p>
                    <a:p>
                      <a:pPr marL="0" indent="0" algn="l"/>
                      <a:r>
                        <a:rPr lang="en-US" sz="2000" b="0" baseline="0" dirty="0" smtClean="0">
                          <a:latin typeface="Calibri" pitchFamily="34" charset="0"/>
                          <a:cs typeface="Calibri" pitchFamily="34" charset="0"/>
                        </a:rPr>
                        <a:t>      P</a:t>
                      </a:r>
                      <a:r>
                        <a:rPr lang="en-US" sz="2000" b="0" dirty="0" smtClean="0">
                          <a:latin typeface="Calibri" pitchFamily="34" charset="0"/>
                          <a:cs typeface="Calibri" pitchFamily="34" charset="0"/>
                        </a:rPr>
                        <a:t>rison</a:t>
                      </a:r>
                      <a:endParaRPr lang="en-US" sz="20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40.0%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 smtClean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83.2%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66323"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Military: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E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ra Served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46.9 % Afghanistan/Iraq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88.4%</a:t>
                      </a:r>
                      <a:r>
                        <a:rPr lang="en-US" sz="18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Calibri" pitchFamily="34" charset="0"/>
                          <a:cs typeface="Calibri" pitchFamily="34" charset="0"/>
                        </a:rPr>
                        <a:t>Vietnam/Post-Vietnam</a:t>
                      </a:r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45704">
                <a:tc>
                  <a:txBody>
                    <a:bodyPr/>
                    <a:lstStyle/>
                    <a:p>
                      <a:pPr marL="0" lvl="0" indent="0" algn="l"/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    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Civilian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25%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0%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45704"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Non-Military Trauma &lt;18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81.3%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43.2%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45704">
                <a:tc>
                  <a:txBody>
                    <a:bodyPr/>
                    <a:lstStyle/>
                    <a:p>
                      <a:pPr marL="3175" indent="0" algn="l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Alcohol Problems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46.9%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76.0%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45704"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    Past SUD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T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reatment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13.9%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30.2%</a:t>
                      </a:r>
                      <a:endParaRPr lang="en-US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206131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21776"/>
            <a:ext cx="8856984" cy="758952"/>
          </a:xfrm>
        </p:spPr>
        <p:txBody>
          <a:bodyPr>
            <a:noAutofit/>
          </a:bodyPr>
          <a:lstStyle/>
          <a:p>
            <a:pPr algn="l"/>
            <a:r>
              <a:rPr lang="en-GB" sz="2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2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7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27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2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7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Evaluation Challenges for Drawing Meaningful Conclusions: Site </a:t>
            </a:r>
            <a:r>
              <a:rPr lang="en-US" sz="27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Variations, Trauma-specific Intervention</a:t>
            </a:r>
            <a:endParaRPr lang="en-US" sz="27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Within-site variations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“Psycho-educational” can blur into clinical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Composition of individual groups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Clinician expertise varies (substance abuse, trauma, psycho-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ed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Works in progress, adapting to clients, settings, court requirements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Fidelity is best seen as a way to track evolution and variation</a:t>
            </a:r>
          </a:p>
          <a:p>
            <a:pPr>
              <a:spcBef>
                <a:spcPts val="0"/>
              </a:spcBef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Cross-site variations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Trauma-informed vs. Trauma-specific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Different Trauma-specific interventions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Trauma-specific intervention offered at different Intercept points</a:t>
            </a:r>
          </a:p>
          <a:p>
            <a:pPr lvl="1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205590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064" y="156592"/>
            <a:ext cx="8534400" cy="608112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Ability to collect data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52143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Rhode Island: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Small state advantage: everybody knows everybody (e.g. staff musical chairs)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Part-time self-employed contract staff delivering the intervention; difficult to stay connected even with good intentions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VA relatively compliant, has helped from the beginning with treatment adaptation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Other service use, even in a small state ???.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Tracking variations in treatment (e.g. differences for women, non-combat veterans) is not easy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Finding the clients and getting them to call back at 12 months –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aargh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Texas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County/community on board with jail diversion – systems in place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More than one staff from more than one provider deliver SS = many variations in SS delivery / how SS is documented in EHR / fidelity?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Still working with VA to collect service use data (including SS) and “finding” SS in the EHR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205590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056" y="116632"/>
            <a:ext cx="8534400" cy="608112"/>
          </a:xfrm>
        </p:spPr>
        <p:txBody>
          <a:bodyPr>
            <a:no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Ability to draw conclusions</a:t>
            </a:r>
            <a:endParaRPr lang="en-US" sz="2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82453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independent variable is not well specified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population is remarkably varied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from state to state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within states across implementation sites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looking at moderating effects will be difficult, as the treatment is so various and client-responsive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Everyone cares about the “priority to vets” but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What about women? How is this going for them?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Does the positive commitment to vets lead to over-promising?</a:t>
            </a:r>
          </a:p>
          <a:p>
            <a:pPr lvl="2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205590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5344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Strategies for Overcoming the Challenges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Ideas from RI: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Don’t put all your eggs in the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outcome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basket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 programs like this (innovative, directed at new populations for services, highly political for implementation and likely to evolve with the political environment in the county and state) the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process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tracking aspect of evaluation should be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central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Ideas from Texas: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Same as the above, plus: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Map service pathways at the beginning of the project and as they are added during the project (playing catch up) … another variable(s)?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Document how the trauma specific intervention is delivered and monitored by various systems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Agree on a standard method to provide SS from project start (?) and then make modifications if necessary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Establish EHR data collection process from the beginning (playing catch up)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205590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8600"/>
            <a:ext cx="8534400" cy="68012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What’s in Process?</a:t>
            </a:r>
            <a:endParaRPr lang="en-US" sz="4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Fidelity of the “treatment” but with an understanding of its role when the treatment is evolving, flexible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Transfer of the “treatment”: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Training evaluation (RI)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“Rollout” to other sites (TX)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Local (pilot site) and statewide advisory committee process over time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has used rating forms for this 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Qualitative data from treatment providers, clients, case manager, court clinicians – and vet peer mentors and clients where possible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Digging into the data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Making friends:  VA, VISN, treatment providers, vet peers, cross-site evaluators, other state evaluators …</a:t>
            </a:r>
          </a:p>
          <a:p>
            <a:pPr algn="ctr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And thanks for coming!  New friends?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205590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842493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fr-CA" dirty="0">
                <a:latin typeface="Calibri" pitchFamily="34" charset="0"/>
                <a:cs typeface="Calibri" pitchFamily="34" charset="0"/>
              </a:rPr>
              <a:t>John F. </a:t>
            </a:r>
            <a:r>
              <a:rPr lang="fr-CA" dirty="0" smtClean="0">
                <a:latin typeface="Calibri" pitchFamily="34" charset="0"/>
                <a:cs typeface="Calibri" pitchFamily="34" charset="0"/>
              </a:rPr>
              <a:t>Stevenson</a:t>
            </a:r>
          </a:p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fr-CA" sz="1400" dirty="0" err="1" smtClean="0">
                <a:latin typeface="Calibri" pitchFamily="34" charset="0"/>
                <a:cs typeface="Calibri" pitchFamily="34" charset="0"/>
              </a:rPr>
              <a:t>Department</a:t>
            </a:r>
            <a:r>
              <a:rPr lang="fr-CA" sz="14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fr-CA" sz="1400" dirty="0" err="1" smtClean="0">
                <a:latin typeface="Calibri" pitchFamily="34" charset="0"/>
                <a:cs typeface="Calibri" pitchFamily="34" charset="0"/>
              </a:rPr>
              <a:t>Psychology</a:t>
            </a:r>
            <a:endParaRPr lang="fr-CA" sz="14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1"/>
              </a:buClr>
              <a:buSzPct val="70000"/>
            </a:pPr>
            <a:r>
              <a:rPr lang="fr-CA" sz="1400" dirty="0" err="1">
                <a:latin typeface="Calibri" pitchFamily="34" charset="0"/>
                <a:cs typeface="Calibri" pitchFamily="34" charset="0"/>
              </a:rPr>
              <a:t>University</a:t>
            </a:r>
            <a:r>
              <a:rPr lang="fr-CA" sz="1400" dirty="0">
                <a:latin typeface="Calibri" pitchFamily="34" charset="0"/>
                <a:cs typeface="Calibri" pitchFamily="34" charset="0"/>
              </a:rPr>
              <a:t> of </a:t>
            </a:r>
            <a:r>
              <a:rPr lang="fr-CA" sz="1400" dirty="0" err="1">
                <a:latin typeface="Calibri" pitchFamily="34" charset="0"/>
                <a:cs typeface="Calibri" pitchFamily="34" charset="0"/>
              </a:rPr>
              <a:t>Rhode</a:t>
            </a:r>
            <a:r>
              <a:rPr lang="fr-CA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fr-CA" sz="1400" dirty="0" smtClean="0">
                <a:latin typeface="Calibri" pitchFamily="34" charset="0"/>
                <a:cs typeface="Calibri" pitchFamily="34" charset="0"/>
              </a:rPr>
              <a:t>Island</a:t>
            </a:r>
          </a:p>
          <a:p>
            <a:pPr>
              <a:buClr>
                <a:schemeClr val="accent1"/>
              </a:buClr>
              <a:buSzPct val="70000"/>
            </a:pPr>
            <a:r>
              <a:rPr lang="fr-CA" sz="1400" dirty="0" smtClean="0">
                <a:latin typeface="Calibri" pitchFamily="34" charset="0"/>
                <a:cs typeface="Calibri" pitchFamily="34" charset="0"/>
              </a:rPr>
              <a:t>10 </a:t>
            </a:r>
            <a:r>
              <a:rPr lang="fr-CA" sz="1400" dirty="0" err="1" smtClean="0">
                <a:latin typeface="Calibri" pitchFamily="34" charset="0"/>
                <a:cs typeface="Calibri" pitchFamily="34" charset="0"/>
              </a:rPr>
              <a:t>Chafee</a:t>
            </a:r>
            <a:r>
              <a:rPr lang="fr-CA" sz="1400" dirty="0" smtClean="0">
                <a:latin typeface="Calibri" pitchFamily="34" charset="0"/>
                <a:cs typeface="Calibri" pitchFamily="34" charset="0"/>
              </a:rPr>
              <a:t> Road</a:t>
            </a:r>
          </a:p>
          <a:p>
            <a:pPr>
              <a:buClr>
                <a:schemeClr val="accent1"/>
              </a:buClr>
              <a:buSzPct val="70000"/>
            </a:pPr>
            <a:r>
              <a:rPr lang="fr-CA" sz="1400" dirty="0" smtClean="0">
                <a:latin typeface="Calibri" pitchFamily="34" charset="0"/>
                <a:cs typeface="Calibri" pitchFamily="34" charset="0"/>
              </a:rPr>
              <a:t>Kingston, RI 02881</a:t>
            </a:r>
          </a:p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fr-CA" sz="1400" dirty="0" smtClean="0">
                <a:latin typeface="Calibri" pitchFamily="34" charset="0"/>
                <a:cs typeface="Calibri" pitchFamily="34" charset="0"/>
              </a:rPr>
              <a:t>401-874-4240</a:t>
            </a:r>
          </a:p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fr-CA" sz="1400" dirty="0" err="1" smtClean="0">
                <a:latin typeface="Calibri" pitchFamily="34" charset="0"/>
                <a:cs typeface="Calibri" pitchFamily="34" charset="0"/>
              </a:rPr>
              <a:t>jsteve@uri.edu</a:t>
            </a:r>
            <a:endParaRPr lang="fr-CA" sz="14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fr-CA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fr-CA" dirty="0" smtClean="0">
                <a:latin typeface="Calibri" pitchFamily="34" charset="0"/>
                <a:cs typeface="Calibri" pitchFamily="34" charset="0"/>
              </a:rPr>
              <a:t>Stacey </a:t>
            </a:r>
            <a:r>
              <a:rPr lang="fr-CA" dirty="0">
                <a:latin typeface="Calibri" pitchFamily="34" charset="0"/>
                <a:cs typeface="Calibri" pitchFamily="34" charset="0"/>
              </a:rPr>
              <a:t>Stevens Manser</a:t>
            </a:r>
          </a:p>
          <a:p>
            <a:pPr>
              <a:buClr>
                <a:schemeClr val="accent1"/>
              </a:buClr>
              <a:buSzPct val="70000"/>
            </a:pPr>
            <a:r>
              <a:rPr lang="fr-CA" sz="1400" dirty="0" err="1">
                <a:latin typeface="Calibri" pitchFamily="34" charset="0"/>
                <a:cs typeface="Calibri" pitchFamily="34" charset="0"/>
              </a:rPr>
              <a:t>University</a:t>
            </a:r>
            <a:r>
              <a:rPr lang="fr-CA" sz="1400" dirty="0">
                <a:latin typeface="Calibri" pitchFamily="34" charset="0"/>
                <a:cs typeface="Calibri" pitchFamily="34" charset="0"/>
              </a:rPr>
              <a:t> of Texas </a:t>
            </a:r>
            <a:r>
              <a:rPr lang="fr-CA" sz="1400" dirty="0" err="1">
                <a:latin typeface="Calibri" pitchFamily="34" charset="0"/>
                <a:cs typeface="Calibri" pitchFamily="34" charset="0"/>
              </a:rPr>
              <a:t>at</a:t>
            </a:r>
            <a:r>
              <a:rPr lang="fr-CA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fr-CA" sz="1400" dirty="0" smtClean="0">
                <a:latin typeface="Calibri" pitchFamily="34" charset="0"/>
                <a:cs typeface="Calibri" pitchFamily="34" charset="0"/>
              </a:rPr>
              <a:t>Austin, Center for Social </a:t>
            </a:r>
            <a:r>
              <a:rPr lang="fr-CA" sz="1400" dirty="0" err="1" smtClean="0">
                <a:latin typeface="Calibri" pitchFamily="34" charset="0"/>
                <a:cs typeface="Calibri" pitchFamily="34" charset="0"/>
              </a:rPr>
              <a:t>Work</a:t>
            </a:r>
            <a:r>
              <a:rPr lang="fr-CA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CA" sz="1400" dirty="0" err="1" smtClean="0">
                <a:latin typeface="Calibri" pitchFamily="34" charset="0"/>
                <a:cs typeface="Calibri" pitchFamily="34" charset="0"/>
              </a:rPr>
              <a:t>Research</a:t>
            </a:r>
            <a:endParaRPr lang="fr-CA" sz="14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1"/>
              </a:buClr>
              <a:buSzPct val="70000"/>
            </a:pPr>
            <a:r>
              <a:rPr lang="fr-CA" sz="1400" dirty="0" smtClean="0">
                <a:latin typeface="Calibri" pitchFamily="34" charset="0"/>
                <a:cs typeface="Calibri" pitchFamily="34" charset="0"/>
              </a:rPr>
              <a:t>1717 W. 6th Street</a:t>
            </a:r>
          </a:p>
          <a:p>
            <a:pPr>
              <a:buClr>
                <a:schemeClr val="accent1"/>
              </a:buClr>
              <a:buSzPct val="70000"/>
            </a:pPr>
            <a:r>
              <a:rPr lang="fr-CA" sz="1400" dirty="0" smtClean="0">
                <a:latin typeface="Calibri" pitchFamily="34" charset="0"/>
                <a:cs typeface="Calibri" pitchFamily="34" charset="0"/>
              </a:rPr>
              <a:t>Austin, Texas 78703</a:t>
            </a:r>
          </a:p>
          <a:p>
            <a:pPr>
              <a:buClr>
                <a:schemeClr val="accent1"/>
              </a:buClr>
              <a:buSzPct val="70000"/>
            </a:pPr>
            <a:r>
              <a:rPr lang="fr-CA" sz="1400" dirty="0" smtClean="0">
                <a:latin typeface="Calibri" pitchFamily="34" charset="0"/>
                <a:cs typeface="Calibri" pitchFamily="34" charset="0"/>
              </a:rPr>
              <a:t>512-289-0148</a:t>
            </a:r>
          </a:p>
          <a:p>
            <a:pPr>
              <a:buClr>
                <a:schemeClr val="accent1"/>
              </a:buClr>
              <a:buSzPct val="70000"/>
            </a:pPr>
            <a:r>
              <a:rPr lang="fr-CA" sz="1400" dirty="0" smtClean="0">
                <a:latin typeface="Calibri" pitchFamily="34" charset="0"/>
                <a:cs typeface="Calibri" pitchFamily="34" charset="0"/>
                <a:hlinkClick r:id="rId2"/>
              </a:rPr>
              <a:t>stacey.manser@austin.utexas.edu</a:t>
            </a:r>
            <a:endParaRPr lang="fr-CA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1"/>
              </a:buClr>
              <a:buSzPct val="70000"/>
            </a:pPr>
            <a:r>
              <a:rPr lang="fr-CA" sz="1400" dirty="0">
                <a:latin typeface="Calibri" pitchFamily="34" charset="0"/>
                <a:cs typeface="Calibri" pitchFamily="34" charset="0"/>
              </a:rPr>
              <a:t>http://www.utexas.edu/ssw/cswr/institutes/mental-health/</a:t>
            </a:r>
            <a:endParaRPr lang="fr-CA" sz="1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632608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64807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JDTR Priority to Veterans – Overview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" y="1700808"/>
            <a:ext cx="8503920" cy="446449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5-year SAMHSA grant to 13 states</a:t>
            </a:r>
          </a:p>
          <a:p>
            <a:pPr>
              <a:spcAft>
                <a:spcPts val="1800"/>
              </a:spcAft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State and Local Advisory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Councils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Divert a primary population of veterans with trauma from the criminal justice system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Divert into trauma-informed systems that provide trauma specific interventions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Implement at local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ilot sites and then rollout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Cross-site and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ocal evaluation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61653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081238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13 States w/ SAMHSA JDTR Funding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Cohort 1 (2008)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Colorado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Connecticut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Georgia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Illinois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Massachusetts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Vermont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Cohort 2 (2009)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Florida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New Mexico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North Carolina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Ohio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Rhode Island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Texas</a:t>
            </a:r>
          </a:p>
          <a:p>
            <a:r>
              <a:rPr lang="en-US" sz="2400" dirty="0" smtClean="0">
                <a:solidFill>
                  <a:srgbClr val="5F5F5F"/>
                </a:solidFill>
                <a:latin typeface="Calibri" pitchFamily="34" charset="0"/>
                <a:cs typeface="Calibri" pitchFamily="34" charset="0"/>
              </a:rPr>
              <a:t>Pennsylvania </a:t>
            </a:r>
            <a:r>
              <a:rPr lang="en-US" sz="1800" dirty="0" smtClean="0">
                <a:solidFill>
                  <a:srgbClr val="5F5F5F"/>
                </a:solidFill>
                <a:latin typeface="Calibri" pitchFamily="34" charset="0"/>
                <a:cs typeface="Calibri" pitchFamily="34" charset="0"/>
              </a:rPr>
              <a:t>(2010)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105098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Sequential Intercept Model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51519" y="2420888"/>
            <a:ext cx="8654565" cy="2088232"/>
          </a:xfrm>
        </p:spPr>
      </p:pic>
      <p:sp>
        <p:nvSpPr>
          <p:cNvPr id="6" name="TextBox 5"/>
          <p:cNvSpPr txBox="1"/>
          <p:nvPr/>
        </p:nvSpPr>
        <p:spPr>
          <a:xfrm>
            <a:off x="179512" y="1412776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13 JDTR states address a variety of intercept points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430848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56640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What can we learn from this important national study?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What can we learn from the cross-site evaluation?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What can we learn from the separate state evaluations?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Have we made a difference in the lives of people who face incarceration for actions that may be best explained as the result of trauma in their lives?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Will our veterans with trauma gain from this study? 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Can we isolate the effects of the trauma-directed interventions we have employed?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64807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Evaluation: Cross-Site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640960" cy="4761820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>
                <a:latin typeface="Calibri" pitchFamily="34" charset="0"/>
                <a:cs typeface="Calibri" pitchFamily="34" charset="0"/>
              </a:rPr>
              <a:t>Primarily examining client outcomes, with data from:</a:t>
            </a:r>
          </a:p>
          <a:p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000" dirty="0" smtClean="0">
                <a:latin typeface="Calibri" pitchFamily="34" charset="0"/>
                <a:cs typeface="Calibri" pitchFamily="34" charset="0"/>
              </a:rPr>
              <a:t>Client Interviews</a:t>
            </a:r>
            <a:endParaRPr lang="en-US" sz="30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Baseline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Arrest/Incarceration 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 months before baseline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 Month</a:t>
            </a:r>
            <a:endParaRPr lang="en-US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12 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Month</a:t>
            </a:r>
            <a:endParaRPr lang="en-US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000" dirty="0" smtClean="0">
                <a:latin typeface="Calibri" pitchFamily="34" charset="0"/>
                <a:cs typeface="Calibri" pitchFamily="34" charset="0"/>
              </a:rPr>
              <a:t>Archival </a:t>
            </a:r>
            <a:r>
              <a:rPr lang="en-US" sz="3000" dirty="0">
                <a:latin typeface="Calibri" pitchFamily="34" charset="0"/>
                <a:cs typeface="Calibri" pitchFamily="34" charset="0"/>
              </a:rPr>
              <a:t>Data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(12 months prior to final interview)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Service 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Utilization (trauma intervention, substance use, mental health, </a:t>
            </a:r>
            <a:r>
              <a:rPr lang="en-US" sz="2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etc</a:t>
            </a:r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Arrest/Incarceration</a:t>
            </a:r>
            <a:endParaRPr lang="en-US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Process data from individual site visits to provide context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61653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575562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64807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Evaluation: Local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040" y="1700808"/>
            <a:ext cx="850392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This presentation will attempt to …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Provide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observations and insights regarding the nature of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two JDTR state trauma specific interventions: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TAMAR </a:t>
            </a:r>
            <a:r>
              <a:rPr lang="en-US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RI </a:t>
            </a:r>
            <a:endParaRPr lang="en-US" i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Seeking </a:t>
            </a:r>
            <a:r>
              <a:rPr lang="en-US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Safety in 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TX</a:t>
            </a:r>
          </a:p>
          <a:p>
            <a:pPr marL="27432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74320" lvl="1">
              <a:spcAft>
                <a:spcPts val="1800"/>
              </a:spcAft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Examine challenges </a:t>
            </a:r>
            <a:r>
              <a:rPr lang="en-US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raised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by:</a:t>
            </a:r>
          </a:p>
          <a:p>
            <a:pPr marL="662940" lvl="2" indent="-3429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ddressing intervention fidelity, and </a:t>
            </a:r>
          </a:p>
          <a:p>
            <a:pPr marL="662940" lvl="2" indent="-3429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Courier New" pitchFamily="49" charset="0"/>
              <a:buChar char="o"/>
            </a:pPr>
            <a:r>
              <a:rPr lang="en-US" sz="2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Attempting to isolate effects </a:t>
            </a:r>
            <a:r>
              <a:rPr lang="en-US" sz="22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the “treatment” </a:t>
            </a:r>
            <a:r>
              <a:rPr lang="en-US" sz="2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and across the sites.</a:t>
            </a:r>
          </a:p>
          <a:p>
            <a:pPr marL="320040" lvl="2" indent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85000"/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Discuss strategies to address these challenges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100" i="1" dirty="0" smtClean="0">
                <a:latin typeface="Calibri" pitchFamily="34" charset="0"/>
                <a:cs typeface="Calibri" pitchFamily="34" charset="0"/>
              </a:rPr>
              <a:t>These issues are not unexpected but important to consider …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61653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932601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Rhode Island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348880"/>
            <a:ext cx="4198240" cy="3940907"/>
          </a:xfrm>
        </p:spPr>
        <p:txBody>
          <a:bodyPr>
            <a:normAutofit fontScale="77500" lnSpcReduction="20000"/>
          </a:bodyPr>
          <a:lstStyle/>
          <a:p>
            <a:r>
              <a:rPr lang="en-US" sz="2500" dirty="0" smtClean="0">
                <a:latin typeface="Calibri" pitchFamily="34" charset="0"/>
                <a:cs typeface="Calibri" pitchFamily="34" charset="0"/>
              </a:rPr>
              <a:t>RI Population(~ 1 million, 5 counties)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~ 80,000  veterans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~ 26,000 Vietnam era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~ 12,600 Persian Gulf (*Nat’l Guard)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~ 12,500 WWII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~ 11,100 Korea</a:t>
            </a:r>
          </a:p>
          <a:p>
            <a:pPr lvl="1">
              <a:buNone/>
            </a:pPr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Kent County (~ 1.7 thousand)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</a:t>
            </a:r>
            <a:r>
              <a:rPr lang="en-US" sz="1900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nd</a:t>
            </a:r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busiest court in state</a:t>
            </a:r>
          </a:p>
          <a:p>
            <a:pPr lvl="1"/>
            <a:r>
              <a:rPr lang="en-US" sz="19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Functioning court clinic</a:t>
            </a:r>
          </a:p>
          <a:p>
            <a:pPr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Kent Center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~ 100 Veteran clients per year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66 JDTR participants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84% veterans</a:t>
            </a:r>
          </a:p>
          <a:p>
            <a:pPr lvl="1"/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17.5% female</a:t>
            </a:r>
            <a:endParaRPr lang="en-US" sz="19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64365" y="2348880"/>
            <a:ext cx="4300123" cy="3944695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smtClean="0">
                <a:latin typeface="Calibri" pitchFamily="34" charset="0"/>
                <a:cs typeface="Calibri" pitchFamily="34" charset="0"/>
              </a:rPr>
              <a:t>Texas (~ 25 million, 254 counties)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~ 1.7 million veterans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10% of all active service members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 military installations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Half of all jail detainees located in 5 counties (Bexar is one of 5)</a:t>
            </a:r>
          </a:p>
          <a:p>
            <a:endParaRPr lang="en-US" sz="13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Bexar County (~1.7 million)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 military installations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~150,000 veteran residents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Jail diversion at each of the 5 intercept points (2002)</a:t>
            </a:r>
          </a:p>
          <a:p>
            <a:endParaRPr lang="en-US" sz="15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Center </a:t>
            </a:r>
            <a:r>
              <a:rPr lang="en-US" sz="19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 Healthcare </a:t>
            </a:r>
            <a:r>
              <a:rPr lang="en-US" sz="1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Services </a:t>
            </a:r>
            <a:endParaRPr lang="en-US" sz="19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~3,500 yearly through the Sobering Unit</a:t>
            </a:r>
          </a:p>
          <a:p>
            <a:pPr lvl="1"/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~15% are veterans (525)</a:t>
            </a:r>
          </a:p>
          <a:p>
            <a:pPr lvl="1"/>
            <a:r>
              <a:rPr lang="en-US" sz="15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9</a:t>
            </a:r>
            <a:r>
              <a:rPr lang="en-US" sz="15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 Veteran JDTR participants</a:t>
            </a:r>
            <a:endParaRPr lang="en-US" sz="15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Comparison </a:t>
            </a: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1: D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ifferent States </a:t>
            </a: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Pilot Sites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Rhode Island and Texas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1653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1466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2397</TotalTime>
  <Words>2727</Words>
  <Application>Microsoft Macintosh PowerPoint</Application>
  <PresentationFormat>On-screen Show (4:3)</PresentationFormat>
  <Paragraphs>611</Paragraphs>
  <Slides>29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Slide 1</vt:lpstr>
      <vt:lpstr>Acknowledgments</vt:lpstr>
      <vt:lpstr>JDTR Priority to Veterans – Overview</vt:lpstr>
      <vt:lpstr>13 States w/ SAMHSA JDTR Funding</vt:lpstr>
      <vt:lpstr>Sequential Intercept Model</vt:lpstr>
      <vt:lpstr>What can we learn from this important national study?</vt:lpstr>
      <vt:lpstr>Evaluation: Cross-Site</vt:lpstr>
      <vt:lpstr>Evaluation: Local</vt:lpstr>
      <vt:lpstr> Comparison 1: Different States and Pilot Sites Rhode Island and Texas</vt:lpstr>
      <vt:lpstr>Comparison 2:   Sequential Intercept Model:  RI and TX Choices</vt:lpstr>
      <vt:lpstr>Comparison 2: Different Intercepts/JDTR Model Rhode Island</vt:lpstr>
      <vt:lpstr>Comparison 2: Different Intercepts/JDTR Model Texas</vt:lpstr>
      <vt:lpstr>Comparison 3: Client Populations Demographics/Contextual Information*</vt:lpstr>
      <vt:lpstr>Comparison 3: Client Populations Demographics/Contextual Information*</vt:lpstr>
      <vt:lpstr>Comparison 3: Client Populations Military Service*</vt:lpstr>
      <vt:lpstr>Comparison 3: Client Populations Clinical*</vt:lpstr>
      <vt:lpstr>Comparison 4: Trauma Intervention How is the intervention provided?</vt:lpstr>
      <vt:lpstr>Comparison 4: Trauma Intervention Participation in Intervention</vt:lpstr>
      <vt:lpstr>Comparison 4: Fidelity of the Intervention How is/ How can fidelity be examined?</vt:lpstr>
      <vt:lpstr>Comparison 5:  Beyond the Primary Intervention – Use of Additional Services*</vt:lpstr>
      <vt:lpstr>   Evaluation Challenges for Drawing Meaningful Conclusions</vt:lpstr>
      <vt:lpstr>   Evaluation Challenges for Drawing Meaningful Conclusions: Site Variations</vt:lpstr>
      <vt:lpstr>   Evaluation Challenges for Drawing Meaningful Conclusions: More Site Variations</vt:lpstr>
      <vt:lpstr>   Evaluation Challenges for Drawing Meaningful Conclusions: Site Variations, Trauma-specific Intervention</vt:lpstr>
      <vt:lpstr>   Ability to collect data</vt:lpstr>
      <vt:lpstr>   Ability to draw conclusions</vt:lpstr>
      <vt:lpstr>   Strategies for Overcoming the Challenges</vt:lpstr>
      <vt:lpstr>   What’s in Process?</vt:lpstr>
      <vt:lpstr>Contact Information</vt:lpstr>
    </vt:vector>
  </TitlesOfParts>
  <Company>Party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AEA 2012</dc:title>
  <dc:creator>Ric</dc:creator>
  <cp:lastModifiedBy>John Stevenson</cp:lastModifiedBy>
  <cp:revision>140</cp:revision>
  <dcterms:created xsi:type="dcterms:W3CDTF">2012-11-01T17:12:06Z</dcterms:created>
  <dcterms:modified xsi:type="dcterms:W3CDTF">2012-11-01T17:12:43Z</dcterms:modified>
</cp:coreProperties>
</file>