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82" r:id="rId5"/>
    <p:sldId id="283" r:id="rId6"/>
    <p:sldId id="259" r:id="rId7"/>
    <p:sldId id="281" r:id="rId8"/>
    <p:sldId id="260" r:id="rId9"/>
    <p:sldId id="261" r:id="rId10"/>
    <p:sldId id="262" r:id="rId11"/>
    <p:sldId id="269" r:id="rId12"/>
    <p:sldId id="270" r:id="rId13"/>
    <p:sldId id="271" r:id="rId14"/>
    <p:sldId id="272" r:id="rId15"/>
    <p:sldId id="273" r:id="rId16"/>
    <p:sldId id="263" r:id="rId17"/>
    <p:sldId id="257" r:id="rId18"/>
    <p:sldId id="274" r:id="rId19"/>
    <p:sldId id="275" r:id="rId20"/>
    <p:sldId id="276" r:id="rId21"/>
    <p:sldId id="277" r:id="rId22"/>
    <p:sldId id="278" r:id="rId23"/>
    <p:sldId id="264" r:id="rId24"/>
    <p:sldId id="265" r:id="rId25"/>
    <p:sldId id="266" r:id="rId26"/>
    <p:sldId id="279" r:id="rId27"/>
    <p:sldId id="280" r:id="rId28"/>
    <p:sldId id="267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5813425" y="6607175"/>
            <a:ext cx="2895600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r">
              <a:defRPr/>
            </a:pPr>
            <a:r>
              <a:rPr lang="en-US" sz="1400">
                <a:solidFill>
                  <a:srgbClr val="777777"/>
                </a:solidFill>
                <a:latin typeface="Arial Narrow" pitchFamily="34" charset="0"/>
              </a:rPr>
              <a:t> BUSINESS SENSITIVE</a:t>
            </a: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 flipH="1">
            <a:off x="8482013" y="6624638"/>
            <a:ext cx="56515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r">
              <a:defRPr/>
            </a:pPr>
            <a:fld id="{E20CE27F-734B-4318-B7AC-05F35DCCAF9A}" type="slidenum">
              <a:rPr lang="en-US" sz="1100">
                <a:solidFill>
                  <a:srgbClr val="777777"/>
                </a:solidFill>
              </a:rPr>
              <a:pPr algn="r">
                <a:defRPr/>
              </a:pPr>
              <a:t>‹#›</a:t>
            </a:fld>
            <a:endParaRPr lang="en-US" sz="1100">
              <a:solidFill>
                <a:srgbClr val="777777"/>
              </a:solidFill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763" y="5710238"/>
            <a:ext cx="9151938" cy="752475"/>
            <a:chOff x="-3" y="3597"/>
            <a:chExt cx="5765" cy="474"/>
          </a:xfrm>
        </p:grpSpPr>
        <p:sp>
          <p:nvSpPr>
            <p:cNvPr id="7" name="Freeform 6"/>
            <p:cNvSpPr>
              <a:spLocks/>
            </p:cNvSpPr>
            <p:nvPr userDrawn="1"/>
          </p:nvSpPr>
          <p:spPr bwMode="auto">
            <a:xfrm>
              <a:off x="-3" y="3597"/>
              <a:ext cx="1535" cy="168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1535" y="0"/>
                </a:cxn>
                <a:cxn ang="0">
                  <a:pos x="1535" y="168"/>
                </a:cxn>
                <a:cxn ang="0">
                  <a:pos x="999" y="168"/>
                </a:cxn>
                <a:cxn ang="0">
                  <a:pos x="900" y="47"/>
                </a:cxn>
                <a:cxn ang="0">
                  <a:pos x="0" y="47"/>
                </a:cxn>
                <a:cxn ang="0">
                  <a:pos x="1" y="0"/>
                </a:cxn>
              </a:cxnLst>
              <a:rect l="0" t="0" r="r" b="b"/>
              <a:pathLst>
                <a:path w="1535" h="168">
                  <a:moveTo>
                    <a:pt x="1" y="0"/>
                  </a:moveTo>
                  <a:lnTo>
                    <a:pt x="1535" y="0"/>
                  </a:lnTo>
                  <a:lnTo>
                    <a:pt x="1535" y="168"/>
                  </a:lnTo>
                  <a:lnTo>
                    <a:pt x="999" y="168"/>
                  </a:lnTo>
                  <a:lnTo>
                    <a:pt x="900" y="47"/>
                  </a:lnTo>
                  <a:lnTo>
                    <a:pt x="0" y="47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05596"/>
            </a:solidFill>
            <a:ln w="1270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 userDrawn="1"/>
          </p:nvSpPr>
          <p:spPr bwMode="auto">
            <a:xfrm>
              <a:off x="0" y="3777"/>
              <a:ext cx="1638" cy="22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19" y="0"/>
                </a:cxn>
                <a:cxn ang="0">
                  <a:pos x="1254" y="168"/>
                </a:cxn>
                <a:cxn ang="0">
                  <a:pos x="1638" y="168"/>
                </a:cxn>
                <a:cxn ang="0">
                  <a:pos x="1638" y="227"/>
                </a:cxn>
                <a:cxn ang="0">
                  <a:pos x="626" y="227"/>
                </a:cxn>
                <a:cxn ang="0">
                  <a:pos x="470" y="44"/>
                </a:cxn>
                <a:cxn ang="0">
                  <a:pos x="0" y="44"/>
                </a:cxn>
                <a:cxn ang="0">
                  <a:pos x="0" y="0"/>
                </a:cxn>
              </a:cxnLst>
              <a:rect l="0" t="0" r="r" b="b"/>
              <a:pathLst>
                <a:path w="1638" h="227">
                  <a:moveTo>
                    <a:pt x="0" y="0"/>
                  </a:moveTo>
                  <a:lnTo>
                    <a:pt x="1119" y="0"/>
                  </a:lnTo>
                  <a:lnTo>
                    <a:pt x="1254" y="168"/>
                  </a:lnTo>
                  <a:lnTo>
                    <a:pt x="1638" y="168"/>
                  </a:lnTo>
                  <a:lnTo>
                    <a:pt x="1638" y="227"/>
                  </a:lnTo>
                  <a:lnTo>
                    <a:pt x="626" y="227"/>
                  </a:lnTo>
                  <a:lnTo>
                    <a:pt x="470" y="44"/>
                  </a:lnTo>
                  <a:lnTo>
                    <a:pt x="0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2BB1E"/>
            </a:solidFill>
            <a:ln w="1270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8"/>
            <p:cNvSpPr>
              <a:spLocks/>
            </p:cNvSpPr>
            <p:nvPr userDrawn="1"/>
          </p:nvSpPr>
          <p:spPr bwMode="auto">
            <a:xfrm>
              <a:off x="0" y="3887"/>
              <a:ext cx="510" cy="15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1" y="0"/>
                </a:cxn>
                <a:cxn ang="0">
                  <a:pos x="510" y="154"/>
                </a:cxn>
                <a:cxn ang="0">
                  <a:pos x="0" y="154"/>
                </a:cxn>
                <a:cxn ang="0">
                  <a:pos x="0" y="0"/>
                </a:cxn>
              </a:cxnLst>
              <a:rect l="0" t="0" r="r" b="b"/>
              <a:pathLst>
                <a:path w="510" h="154">
                  <a:moveTo>
                    <a:pt x="0" y="0"/>
                  </a:moveTo>
                  <a:lnTo>
                    <a:pt x="381" y="0"/>
                  </a:lnTo>
                  <a:lnTo>
                    <a:pt x="510" y="154"/>
                  </a:lnTo>
                  <a:lnTo>
                    <a:pt x="0" y="1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8025"/>
            </a:solidFill>
            <a:ln w="1270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9"/>
            <p:cNvSpPr>
              <a:spLocks/>
            </p:cNvSpPr>
            <p:nvPr userDrawn="1"/>
          </p:nvSpPr>
          <p:spPr bwMode="auto">
            <a:xfrm>
              <a:off x="1502" y="3597"/>
              <a:ext cx="1638" cy="1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8"/>
                </a:cxn>
                <a:cxn ang="0">
                  <a:pos x="1638" y="168"/>
                </a:cxn>
                <a:cxn ang="0">
                  <a:pos x="1638" y="23"/>
                </a:cxn>
                <a:cxn ang="0">
                  <a:pos x="391" y="23"/>
                </a:cxn>
                <a:cxn ang="0">
                  <a:pos x="373" y="0"/>
                </a:cxn>
                <a:cxn ang="0">
                  <a:pos x="0" y="0"/>
                </a:cxn>
              </a:cxnLst>
              <a:rect l="0" t="0" r="r" b="b"/>
              <a:pathLst>
                <a:path w="1638" h="168">
                  <a:moveTo>
                    <a:pt x="0" y="0"/>
                  </a:moveTo>
                  <a:lnTo>
                    <a:pt x="0" y="168"/>
                  </a:lnTo>
                  <a:lnTo>
                    <a:pt x="1638" y="168"/>
                  </a:lnTo>
                  <a:lnTo>
                    <a:pt x="1638" y="23"/>
                  </a:lnTo>
                  <a:lnTo>
                    <a:pt x="391" y="23"/>
                  </a:lnTo>
                  <a:lnTo>
                    <a:pt x="37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596"/>
            </a:solidFill>
            <a:ln w="1270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 userDrawn="1"/>
          </p:nvSpPr>
          <p:spPr bwMode="auto">
            <a:xfrm>
              <a:off x="1683" y="3780"/>
              <a:ext cx="1452" cy="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52" y="0"/>
                </a:cxn>
                <a:cxn ang="0">
                  <a:pos x="1452" y="72"/>
                </a:cxn>
                <a:cxn ang="0">
                  <a:pos x="57" y="72"/>
                </a:cxn>
                <a:cxn ang="0">
                  <a:pos x="0" y="0"/>
                </a:cxn>
              </a:cxnLst>
              <a:rect l="0" t="0" r="r" b="b"/>
              <a:pathLst>
                <a:path w="1452" h="72">
                  <a:moveTo>
                    <a:pt x="0" y="0"/>
                  </a:moveTo>
                  <a:lnTo>
                    <a:pt x="1452" y="0"/>
                  </a:lnTo>
                  <a:lnTo>
                    <a:pt x="1452" y="72"/>
                  </a:lnTo>
                  <a:lnTo>
                    <a:pt x="57" y="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31937"/>
            </a:solidFill>
            <a:ln w="1270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 userDrawn="1"/>
          </p:nvSpPr>
          <p:spPr bwMode="auto">
            <a:xfrm>
              <a:off x="1623" y="3942"/>
              <a:ext cx="1508" cy="129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63"/>
                </a:cxn>
                <a:cxn ang="0">
                  <a:pos x="350" y="63"/>
                </a:cxn>
                <a:cxn ang="0">
                  <a:pos x="404" y="129"/>
                </a:cxn>
                <a:cxn ang="0">
                  <a:pos x="1508" y="129"/>
                </a:cxn>
                <a:cxn ang="0">
                  <a:pos x="1508" y="0"/>
                </a:cxn>
                <a:cxn ang="0">
                  <a:pos x="0" y="2"/>
                </a:cxn>
              </a:cxnLst>
              <a:rect l="0" t="0" r="r" b="b"/>
              <a:pathLst>
                <a:path w="1508" h="129">
                  <a:moveTo>
                    <a:pt x="0" y="2"/>
                  </a:moveTo>
                  <a:lnTo>
                    <a:pt x="0" y="63"/>
                  </a:lnTo>
                  <a:lnTo>
                    <a:pt x="350" y="63"/>
                  </a:lnTo>
                  <a:lnTo>
                    <a:pt x="404" y="129"/>
                  </a:lnTo>
                  <a:lnTo>
                    <a:pt x="1508" y="129"/>
                  </a:lnTo>
                  <a:lnTo>
                    <a:pt x="1508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B2BB1E"/>
            </a:solidFill>
            <a:ln w="1270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 userDrawn="1"/>
          </p:nvSpPr>
          <p:spPr bwMode="auto">
            <a:xfrm>
              <a:off x="3114" y="3620"/>
              <a:ext cx="1643" cy="3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09" y="0"/>
                </a:cxn>
                <a:cxn ang="0">
                  <a:pos x="1004" y="234"/>
                </a:cxn>
                <a:cxn ang="0">
                  <a:pos x="1577" y="234"/>
                </a:cxn>
                <a:cxn ang="0">
                  <a:pos x="1595" y="246"/>
                </a:cxn>
                <a:cxn ang="0">
                  <a:pos x="1643" y="312"/>
                </a:cxn>
                <a:cxn ang="0">
                  <a:pos x="860" y="312"/>
                </a:cxn>
                <a:cxn ang="0">
                  <a:pos x="720" y="145"/>
                </a:cxn>
                <a:cxn ang="0">
                  <a:pos x="0" y="145"/>
                </a:cxn>
                <a:cxn ang="0">
                  <a:pos x="0" y="0"/>
                </a:cxn>
              </a:cxnLst>
              <a:rect l="0" t="0" r="r" b="b"/>
              <a:pathLst>
                <a:path w="1643" h="312">
                  <a:moveTo>
                    <a:pt x="0" y="0"/>
                  </a:moveTo>
                  <a:lnTo>
                    <a:pt x="809" y="0"/>
                  </a:lnTo>
                  <a:lnTo>
                    <a:pt x="1004" y="234"/>
                  </a:lnTo>
                  <a:lnTo>
                    <a:pt x="1577" y="234"/>
                  </a:lnTo>
                  <a:lnTo>
                    <a:pt x="1595" y="246"/>
                  </a:lnTo>
                  <a:lnTo>
                    <a:pt x="1643" y="312"/>
                  </a:lnTo>
                  <a:lnTo>
                    <a:pt x="860" y="312"/>
                  </a:lnTo>
                  <a:lnTo>
                    <a:pt x="720" y="145"/>
                  </a:lnTo>
                  <a:lnTo>
                    <a:pt x="0" y="1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596"/>
            </a:solidFill>
            <a:ln w="1270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 userDrawn="1"/>
          </p:nvSpPr>
          <p:spPr bwMode="auto">
            <a:xfrm>
              <a:off x="3125" y="3780"/>
              <a:ext cx="759" cy="72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699" y="0"/>
                </a:cxn>
                <a:cxn ang="0">
                  <a:pos x="759" y="71"/>
                </a:cxn>
                <a:cxn ang="0">
                  <a:pos x="0" y="72"/>
                </a:cxn>
                <a:cxn ang="0">
                  <a:pos x="1" y="0"/>
                </a:cxn>
              </a:cxnLst>
              <a:rect l="0" t="0" r="r" b="b"/>
              <a:pathLst>
                <a:path w="759" h="72">
                  <a:moveTo>
                    <a:pt x="1" y="0"/>
                  </a:moveTo>
                  <a:lnTo>
                    <a:pt x="699" y="0"/>
                  </a:lnTo>
                  <a:lnTo>
                    <a:pt x="759" y="71"/>
                  </a:lnTo>
                  <a:lnTo>
                    <a:pt x="0" y="72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E31937"/>
            </a:solidFill>
            <a:ln w="1270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 userDrawn="1"/>
          </p:nvSpPr>
          <p:spPr bwMode="auto">
            <a:xfrm>
              <a:off x="3108" y="3942"/>
              <a:ext cx="1604" cy="1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04" y="0"/>
                </a:cxn>
                <a:cxn ang="0">
                  <a:pos x="1604" y="59"/>
                </a:cxn>
                <a:cxn ang="0">
                  <a:pos x="480" y="59"/>
                </a:cxn>
                <a:cxn ang="0">
                  <a:pos x="537" y="128"/>
                </a:cxn>
                <a:cxn ang="0">
                  <a:pos x="5" y="128"/>
                </a:cxn>
                <a:cxn ang="0">
                  <a:pos x="0" y="0"/>
                </a:cxn>
              </a:cxnLst>
              <a:rect l="0" t="0" r="r" b="b"/>
              <a:pathLst>
                <a:path w="1604" h="128">
                  <a:moveTo>
                    <a:pt x="0" y="0"/>
                  </a:moveTo>
                  <a:lnTo>
                    <a:pt x="1604" y="0"/>
                  </a:lnTo>
                  <a:lnTo>
                    <a:pt x="1604" y="59"/>
                  </a:lnTo>
                  <a:lnTo>
                    <a:pt x="480" y="59"/>
                  </a:lnTo>
                  <a:lnTo>
                    <a:pt x="537" y="128"/>
                  </a:lnTo>
                  <a:lnTo>
                    <a:pt x="5" y="1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2BB1E"/>
            </a:solidFill>
            <a:ln w="1270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 userDrawn="1"/>
          </p:nvSpPr>
          <p:spPr bwMode="auto">
            <a:xfrm>
              <a:off x="3989" y="3671"/>
              <a:ext cx="888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17" y="0"/>
                </a:cxn>
                <a:cxn ang="0">
                  <a:pos x="888" y="90"/>
                </a:cxn>
                <a:cxn ang="0">
                  <a:pos x="72" y="90"/>
                </a:cxn>
                <a:cxn ang="0">
                  <a:pos x="0" y="0"/>
                </a:cxn>
              </a:cxnLst>
              <a:rect l="0" t="0" r="r" b="b"/>
              <a:pathLst>
                <a:path w="888" h="90">
                  <a:moveTo>
                    <a:pt x="0" y="0"/>
                  </a:moveTo>
                  <a:lnTo>
                    <a:pt x="817" y="0"/>
                  </a:lnTo>
                  <a:lnTo>
                    <a:pt x="888" y="90"/>
                  </a:lnTo>
                  <a:lnTo>
                    <a:pt x="72" y="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8025"/>
            </a:solidFill>
            <a:ln w="1270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29"/>
            <p:cNvSpPr>
              <a:spLocks/>
            </p:cNvSpPr>
            <p:nvPr userDrawn="1"/>
          </p:nvSpPr>
          <p:spPr bwMode="auto">
            <a:xfrm>
              <a:off x="4637" y="3866"/>
              <a:ext cx="1125" cy="66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1125" y="0"/>
                </a:cxn>
                <a:cxn ang="0">
                  <a:pos x="1125" y="66"/>
                </a:cxn>
                <a:cxn ang="0">
                  <a:pos x="0" y="66"/>
                </a:cxn>
                <a:cxn ang="0">
                  <a:pos x="4" y="0"/>
                </a:cxn>
              </a:cxnLst>
              <a:rect l="0" t="0" r="r" b="b"/>
              <a:pathLst>
                <a:path w="1125" h="66">
                  <a:moveTo>
                    <a:pt x="4" y="0"/>
                  </a:moveTo>
                  <a:lnTo>
                    <a:pt x="1125" y="0"/>
                  </a:lnTo>
                  <a:lnTo>
                    <a:pt x="1125" y="66"/>
                  </a:lnTo>
                  <a:lnTo>
                    <a:pt x="0" y="6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5596"/>
            </a:solidFill>
            <a:ln w="1270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30"/>
            <p:cNvSpPr>
              <a:spLocks/>
            </p:cNvSpPr>
            <p:nvPr userDrawn="1"/>
          </p:nvSpPr>
          <p:spPr bwMode="auto">
            <a:xfrm>
              <a:off x="4698" y="3942"/>
              <a:ext cx="1062" cy="1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62" y="0"/>
                </a:cxn>
                <a:cxn ang="0">
                  <a:pos x="1062" y="122"/>
                </a:cxn>
                <a:cxn ang="0">
                  <a:pos x="485" y="122"/>
                </a:cxn>
                <a:cxn ang="0">
                  <a:pos x="431" y="59"/>
                </a:cxn>
                <a:cxn ang="0">
                  <a:pos x="0" y="59"/>
                </a:cxn>
                <a:cxn ang="0">
                  <a:pos x="0" y="0"/>
                </a:cxn>
              </a:cxnLst>
              <a:rect l="0" t="0" r="r" b="b"/>
              <a:pathLst>
                <a:path w="1062" h="122">
                  <a:moveTo>
                    <a:pt x="0" y="0"/>
                  </a:moveTo>
                  <a:lnTo>
                    <a:pt x="1062" y="0"/>
                  </a:lnTo>
                  <a:lnTo>
                    <a:pt x="1062" y="122"/>
                  </a:lnTo>
                  <a:lnTo>
                    <a:pt x="485" y="122"/>
                  </a:lnTo>
                  <a:lnTo>
                    <a:pt x="431" y="59"/>
                  </a:lnTo>
                  <a:lnTo>
                    <a:pt x="0" y="5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2BB1E"/>
            </a:solidFill>
            <a:ln w="1270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31"/>
            <p:cNvSpPr>
              <a:spLocks/>
            </p:cNvSpPr>
            <p:nvPr userDrawn="1"/>
          </p:nvSpPr>
          <p:spPr bwMode="auto">
            <a:xfrm>
              <a:off x="4824" y="3671"/>
              <a:ext cx="938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2" y="90"/>
                </a:cxn>
                <a:cxn ang="0">
                  <a:pos x="938" y="90"/>
                </a:cxn>
                <a:cxn ang="0">
                  <a:pos x="938" y="0"/>
                </a:cxn>
                <a:cxn ang="0">
                  <a:pos x="0" y="0"/>
                </a:cxn>
              </a:cxnLst>
              <a:rect l="0" t="0" r="r" b="b"/>
              <a:pathLst>
                <a:path w="938" h="90">
                  <a:moveTo>
                    <a:pt x="0" y="0"/>
                  </a:moveTo>
                  <a:lnTo>
                    <a:pt x="72" y="90"/>
                  </a:lnTo>
                  <a:lnTo>
                    <a:pt x="938" y="90"/>
                  </a:lnTo>
                  <a:lnTo>
                    <a:pt x="93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596"/>
            </a:solidFill>
            <a:ln w="1270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33"/>
            <p:cNvSpPr>
              <a:spLocks/>
            </p:cNvSpPr>
            <p:nvPr userDrawn="1"/>
          </p:nvSpPr>
          <p:spPr bwMode="auto">
            <a:xfrm>
              <a:off x="4221" y="3606"/>
              <a:ext cx="1541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9" y="51"/>
                </a:cxn>
                <a:cxn ang="0">
                  <a:pos x="1541" y="51"/>
                </a:cxn>
                <a:cxn ang="0">
                  <a:pos x="1541" y="0"/>
                </a:cxn>
                <a:cxn ang="0">
                  <a:pos x="0" y="0"/>
                </a:cxn>
              </a:cxnLst>
              <a:rect l="0" t="0" r="r" b="b"/>
              <a:pathLst>
                <a:path w="1541" h="51">
                  <a:moveTo>
                    <a:pt x="0" y="0"/>
                  </a:moveTo>
                  <a:lnTo>
                    <a:pt x="39" y="51"/>
                  </a:lnTo>
                  <a:lnTo>
                    <a:pt x="1541" y="51"/>
                  </a:lnTo>
                  <a:lnTo>
                    <a:pt x="154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31937"/>
            </a:solidFill>
            <a:ln w="1270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0" y="-9525"/>
            <a:ext cx="9153525" cy="1081088"/>
            <a:chOff x="0" y="-6"/>
            <a:chExt cx="5766" cy="681"/>
          </a:xfrm>
        </p:grpSpPr>
        <p:sp>
          <p:nvSpPr>
            <p:cNvPr id="22" name="Freeform 40"/>
            <p:cNvSpPr>
              <a:spLocks/>
            </p:cNvSpPr>
            <p:nvPr userDrawn="1"/>
          </p:nvSpPr>
          <p:spPr bwMode="auto">
            <a:xfrm>
              <a:off x="0" y="-6"/>
              <a:ext cx="5766" cy="681"/>
            </a:xfrm>
            <a:custGeom>
              <a:avLst/>
              <a:gdLst/>
              <a:ahLst/>
              <a:cxnLst>
                <a:cxn ang="0">
                  <a:pos x="0" y="201"/>
                </a:cxn>
                <a:cxn ang="0">
                  <a:pos x="3714" y="201"/>
                </a:cxn>
                <a:cxn ang="0">
                  <a:pos x="4160" y="679"/>
                </a:cxn>
                <a:cxn ang="0">
                  <a:pos x="5766" y="681"/>
                </a:cxn>
                <a:cxn ang="0">
                  <a:pos x="5762" y="5"/>
                </a:cxn>
                <a:cxn ang="0">
                  <a:pos x="0" y="0"/>
                </a:cxn>
                <a:cxn ang="0">
                  <a:pos x="0" y="201"/>
                </a:cxn>
              </a:cxnLst>
              <a:rect l="0" t="0" r="r" b="b"/>
              <a:pathLst>
                <a:path w="5766" h="681">
                  <a:moveTo>
                    <a:pt x="0" y="201"/>
                  </a:moveTo>
                  <a:lnTo>
                    <a:pt x="3714" y="201"/>
                  </a:lnTo>
                  <a:lnTo>
                    <a:pt x="4160" y="679"/>
                  </a:lnTo>
                  <a:lnTo>
                    <a:pt x="5766" y="681"/>
                  </a:lnTo>
                  <a:lnTo>
                    <a:pt x="5762" y="5"/>
                  </a:lnTo>
                  <a:lnTo>
                    <a:pt x="0" y="0"/>
                  </a:lnTo>
                  <a:lnTo>
                    <a:pt x="0" y="201"/>
                  </a:lnTo>
                  <a:close/>
                </a:path>
              </a:pathLst>
            </a:custGeom>
            <a:solidFill>
              <a:srgbClr val="005596"/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pic>
          <p:nvPicPr>
            <p:cNvPr id="23" name="Picture 41" descr="BUS-OForiginalrev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white">
            <a:xfrm>
              <a:off x="4249" y="187"/>
              <a:ext cx="1344" cy="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722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733425" y="3578225"/>
            <a:ext cx="7812088" cy="38417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37232" name="Rectangle 16"/>
          <p:cNvSpPr>
            <a:spLocks noGrp="1" noChangeArrowheads="1"/>
          </p:cNvSpPr>
          <p:nvPr>
            <p:ph type="ctrTitle"/>
          </p:nvPr>
        </p:nvSpPr>
        <p:spPr>
          <a:xfrm>
            <a:off x="731838" y="2374900"/>
            <a:ext cx="7802562" cy="492125"/>
          </a:xfrm>
        </p:spPr>
        <p:txBody>
          <a:bodyPr anchor="b"/>
          <a:lstStyle>
            <a:lvl1pPr>
              <a:lnSpc>
                <a:spcPct val="95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Rectangle 15"/>
          <p:cNvSpPr>
            <a:spLocks noGrp="1" noChangeArrowheads="1"/>
          </p:cNvSpPr>
          <p:nvPr>
            <p:ph type="dt" sz="half" idx="10"/>
          </p:nvPr>
        </p:nvSpPr>
        <p:spPr>
          <a:xfrm>
            <a:off x="254000" y="6653213"/>
            <a:ext cx="2133600" cy="122237"/>
          </a:xfrm>
        </p:spPr>
        <p:txBody>
          <a:bodyPr/>
          <a:lstStyle>
            <a:lvl1pPr>
              <a:defRPr smtClean="0"/>
            </a:lvl1pPr>
          </a:lstStyle>
          <a:p>
            <a:fld id="{E66F7206-EBB5-475C-AC6C-D175AAD52163}" type="datetimeFigureOut">
              <a:rPr lang="en-US" smtClean="0"/>
              <a:pPr/>
              <a:t>11/11/2011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6F7206-EBB5-475C-AC6C-D175AAD52163}" type="datetimeFigureOut">
              <a:rPr lang="en-US" smtClean="0"/>
              <a:pPr/>
              <a:t>11/11/2011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557213"/>
            <a:ext cx="2132013" cy="24336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5750" y="557213"/>
            <a:ext cx="6248400" cy="24336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6F7206-EBB5-475C-AC6C-D175AAD52163}" type="datetimeFigureOut">
              <a:rPr lang="en-US" smtClean="0"/>
              <a:pPr/>
              <a:t>11/11/2011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1377950"/>
            <a:ext cx="8532813" cy="1628138"/>
          </a:xfrm>
        </p:spPr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6F7206-EBB5-475C-AC6C-D175AAD52163}" type="datetimeFigureOut">
              <a:rPr lang="en-US" smtClean="0"/>
              <a:pPr/>
              <a:t>11/11/2011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6F7206-EBB5-475C-AC6C-D175AAD52163}" type="datetimeFigureOut">
              <a:rPr lang="en-US" smtClean="0"/>
              <a:pPr/>
              <a:t>11/11/2011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5750" y="1377950"/>
            <a:ext cx="4189413" cy="161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7563" y="1377950"/>
            <a:ext cx="4191000" cy="161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6F7206-EBB5-475C-AC6C-D175AAD52163}" type="datetimeFigureOut">
              <a:rPr lang="en-US" smtClean="0"/>
              <a:pPr/>
              <a:t>11/11/2011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6F7206-EBB5-475C-AC6C-D175AAD52163}" type="datetimeFigureOut">
              <a:rPr lang="en-US" smtClean="0"/>
              <a:pPr/>
              <a:t>11/11/2011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6F7206-EBB5-475C-AC6C-D175AAD52163}" type="datetimeFigureOut">
              <a:rPr lang="en-US" smtClean="0"/>
              <a:pPr/>
              <a:t>11/11/2011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6F7206-EBB5-475C-AC6C-D175AAD52163}" type="datetimeFigureOut">
              <a:rPr lang="en-US" smtClean="0"/>
              <a:pPr/>
              <a:t>11/11/2011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6F7206-EBB5-475C-AC6C-D175AAD52163}" type="datetimeFigureOut">
              <a:rPr lang="en-US" smtClean="0"/>
              <a:pPr/>
              <a:t>11/11/2011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6F7206-EBB5-475C-AC6C-D175AAD52163}" type="datetimeFigureOut">
              <a:rPr lang="en-US" smtClean="0"/>
              <a:pPr/>
              <a:t>11/11/2011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93688" y="557213"/>
            <a:ext cx="7456487" cy="41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5750" y="1377950"/>
            <a:ext cx="8532813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3619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14325" y="6511925"/>
            <a:ext cx="213360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800" smtClean="0">
                <a:solidFill>
                  <a:srgbClr val="777777"/>
                </a:solidFill>
              </a:defRPr>
            </a:lvl1pPr>
          </a:lstStyle>
          <a:p>
            <a:fld id="{E66F7206-EBB5-475C-AC6C-D175AAD52163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136204" name="Rectangle 12"/>
          <p:cNvSpPr>
            <a:spLocks noChangeArrowheads="1"/>
          </p:cNvSpPr>
          <p:nvPr/>
        </p:nvSpPr>
        <p:spPr bwMode="auto">
          <a:xfrm>
            <a:off x="5784850" y="6511925"/>
            <a:ext cx="2895600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r">
              <a:defRPr/>
            </a:pPr>
            <a:r>
              <a:rPr lang="en-US" sz="1200">
                <a:solidFill>
                  <a:srgbClr val="777777"/>
                </a:solidFill>
                <a:latin typeface="Arial Narrow" pitchFamily="34" charset="0"/>
              </a:rPr>
              <a:t> BUSINESS SENSITIVE</a:t>
            </a:r>
          </a:p>
        </p:txBody>
      </p:sp>
      <p:sp>
        <p:nvSpPr>
          <p:cNvPr id="136205" name="Rectangle 13"/>
          <p:cNvSpPr>
            <a:spLocks noChangeArrowheads="1"/>
          </p:cNvSpPr>
          <p:nvPr/>
        </p:nvSpPr>
        <p:spPr bwMode="auto">
          <a:xfrm flipH="1">
            <a:off x="8482013" y="6624638"/>
            <a:ext cx="56515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r">
              <a:defRPr/>
            </a:pPr>
            <a:fld id="{170C031F-0D7F-4808-9103-9A7B3A0353FE}" type="slidenum">
              <a:rPr lang="en-US" sz="1100">
                <a:solidFill>
                  <a:srgbClr val="777777"/>
                </a:solidFill>
              </a:rPr>
              <a:pPr algn="r">
                <a:defRPr/>
              </a:pPr>
              <a:t>‹#›</a:t>
            </a:fld>
            <a:endParaRPr lang="en-US" sz="1100">
              <a:solidFill>
                <a:srgbClr val="777777"/>
              </a:solidFill>
            </a:endParaRP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-9525" y="-3175"/>
            <a:ext cx="9163050" cy="595313"/>
            <a:chOff x="-6" y="-2"/>
            <a:chExt cx="5772" cy="375"/>
          </a:xfrm>
        </p:grpSpPr>
        <p:sp>
          <p:nvSpPr>
            <p:cNvPr id="136206" name="Freeform 14"/>
            <p:cNvSpPr>
              <a:spLocks/>
            </p:cNvSpPr>
            <p:nvPr userDrawn="1"/>
          </p:nvSpPr>
          <p:spPr bwMode="auto">
            <a:xfrm>
              <a:off x="-6" y="-2"/>
              <a:ext cx="5772" cy="375"/>
            </a:xfrm>
            <a:custGeom>
              <a:avLst/>
              <a:gdLst/>
              <a:ahLst/>
              <a:cxnLst>
                <a:cxn ang="0">
                  <a:pos x="0" y="109"/>
                </a:cxn>
                <a:cxn ang="0">
                  <a:pos x="4648" y="109"/>
                </a:cxn>
                <a:cxn ang="0">
                  <a:pos x="4891" y="375"/>
                </a:cxn>
                <a:cxn ang="0">
                  <a:pos x="5772" y="375"/>
                </a:cxn>
                <a:cxn ang="0">
                  <a:pos x="5766" y="0"/>
                </a:cxn>
                <a:cxn ang="0">
                  <a:pos x="0" y="2"/>
                </a:cxn>
                <a:cxn ang="0">
                  <a:pos x="0" y="109"/>
                </a:cxn>
              </a:cxnLst>
              <a:rect l="0" t="0" r="r" b="b"/>
              <a:pathLst>
                <a:path w="5772" h="375">
                  <a:moveTo>
                    <a:pt x="0" y="109"/>
                  </a:moveTo>
                  <a:lnTo>
                    <a:pt x="4648" y="109"/>
                  </a:lnTo>
                  <a:lnTo>
                    <a:pt x="4891" y="375"/>
                  </a:lnTo>
                  <a:lnTo>
                    <a:pt x="5772" y="375"/>
                  </a:lnTo>
                  <a:lnTo>
                    <a:pt x="5766" y="0"/>
                  </a:lnTo>
                  <a:lnTo>
                    <a:pt x="0" y="2"/>
                  </a:lnTo>
                  <a:lnTo>
                    <a:pt x="0" y="109"/>
                  </a:lnTo>
                  <a:close/>
                </a:path>
              </a:pathLst>
            </a:custGeom>
            <a:solidFill>
              <a:srgbClr val="005596"/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pic>
          <p:nvPicPr>
            <p:cNvPr id="1038" name="Picture 15" descr="BUS-OForiginalrev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 bwMode="blackWhite">
            <a:xfrm>
              <a:off x="4934" y="102"/>
              <a:ext cx="749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314325" y="6686550"/>
            <a:ext cx="8493125" cy="79375"/>
            <a:chOff x="198" y="4212"/>
            <a:chExt cx="5350" cy="50"/>
          </a:xfrm>
        </p:grpSpPr>
        <p:sp>
          <p:nvSpPr>
            <p:cNvPr id="136208" name="AutoShape 16"/>
            <p:cNvSpPr>
              <a:spLocks noChangeArrowheads="1"/>
            </p:cNvSpPr>
            <p:nvPr userDrawn="1"/>
          </p:nvSpPr>
          <p:spPr bwMode="auto">
            <a:xfrm flipH="1">
              <a:off x="756" y="4214"/>
              <a:ext cx="561" cy="48"/>
            </a:xfrm>
            <a:prstGeom prst="parallelogram">
              <a:avLst>
                <a:gd name="adj" fmla="val 102049"/>
              </a:avLst>
            </a:prstGeom>
            <a:solidFill>
              <a:srgbClr val="B2BB1E"/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6209" name="AutoShape 17"/>
            <p:cNvSpPr>
              <a:spLocks noChangeArrowheads="1"/>
            </p:cNvSpPr>
            <p:nvPr userDrawn="1"/>
          </p:nvSpPr>
          <p:spPr bwMode="auto">
            <a:xfrm flipH="1">
              <a:off x="198" y="4214"/>
              <a:ext cx="561" cy="48"/>
            </a:xfrm>
            <a:prstGeom prst="parallelogram">
              <a:avLst>
                <a:gd name="adj" fmla="val 91660"/>
              </a:avLst>
            </a:prstGeom>
            <a:solidFill>
              <a:srgbClr val="E31937"/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6210" name="AutoShape 18"/>
            <p:cNvSpPr>
              <a:spLocks noChangeArrowheads="1"/>
            </p:cNvSpPr>
            <p:nvPr userDrawn="1"/>
          </p:nvSpPr>
          <p:spPr bwMode="auto">
            <a:xfrm flipH="1">
              <a:off x="1308" y="4214"/>
              <a:ext cx="561" cy="48"/>
            </a:xfrm>
            <a:prstGeom prst="parallelogram">
              <a:avLst>
                <a:gd name="adj" fmla="val 99993"/>
              </a:avLst>
            </a:prstGeom>
            <a:solidFill>
              <a:srgbClr val="F58025"/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6211" name="AutoShape 19"/>
            <p:cNvSpPr>
              <a:spLocks noChangeArrowheads="1"/>
            </p:cNvSpPr>
            <p:nvPr userDrawn="1"/>
          </p:nvSpPr>
          <p:spPr bwMode="auto">
            <a:xfrm flipH="1">
              <a:off x="1861" y="4212"/>
              <a:ext cx="3687" cy="49"/>
            </a:xfrm>
            <a:prstGeom prst="parallelogram">
              <a:avLst>
                <a:gd name="adj" fmla="val 114957"/>
              </a:avLst>
            </a:prstGeom>
            <a:solidFill>
              <a:srgbClr val="005596"/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Black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Black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Black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Black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Black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Black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Black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Black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7850" indent="-234950" algn="l" rtl="0" eaLnBrk="1" fontAlgn="base" hangingPunct="1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Char char="–"/>
        <a:defRPr sz="2400">
          <a:solidFill>
            <a:schemeClr val="tx1"/>
          </a:solidFill>
          <a:latin typeface="+mn-lt"/>
        </a:defRPr>
      </a:lvl2pPr>
      <a:lvl3pPr marL="868363" indent="-176213" algn="l" rtl="0" eaLnBrk="1" fontAlgn="base" hangingPunct="1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Font typeface="Arial" charset="0"/>
        <a:buChar char="-"/>
        <a:defRPr sz="2000">
          <a:solidFill>
            <a:schemeClr val="tx1"/>
          </a:solidFill>
          <a:latin typeface="+mn-lt"/>
        </a:defRPr>
      </a:lvl3pPr>
      <a:lvl4pPr marL="1150938" indent="-168275" algn="l" rtl="0" eaLnBrk="1" fontAlgn="base" hangingPunct="1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Font typeface="Arial" charset="0"/>
        <a:buChar char="-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dc.gov/asthma/program_eval/guide.htm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733425" y="2667000"/>
            <a:ext cx="7812088" cy="2114425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/>
              <a:t>American Evaluation Association Conference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/>
              <a:t>Skill-Building </a:t>
            </a:r>
            <a:r>
              <a:rPr lang="en-US" sz="2000" dirty="0" smtClean="0"/>
              <a:t>Workshop #764, Capistrano A</a:t>
            </a:r>
            <a:endParaRPr lang="en-US" sz="2000" dirty="0" smtClean="0"/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/>
              <a:t>November  4, 2011 (4:30-6:00 pm)</a:t>
            </a:r>
          </a:p>
          <a:p>
            <a:endParaRPr lang="en-US" sz="20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731838" y="1368082"/>
            <a:ext cx="7802562" cy="994118"/>
          </a:xfrm>
        </p:spPr>
        <p:txBody>
          <a:bodyPr/>
          <a:lstStyle/>
          <a:p>
            <a:r>
              <a:rPr lang="en-US" dirty="0" smtClean="0"/>
              <a:t>Implementing  Evaluations</a:t>
            </a:r>
            <a:br>
              <a:rPr lang="en-US" dirty="0" smtClean="0"/>
            </a:br>
            <a:r>
              <a:rPr lang="en-US" dirty="0" smtClean="0"/>
              <a:t>Strategies for Success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4038600"/>
          <a:ext cx="80772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  <a:gridCol w="4038600"/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CDC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Battelle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990600">
                <a:tc>
                  <a:txBody>
                    <a:bodyPr/>
                    <a:lstStyle/>
                    <a:p>
                      <a:r>
                        <a:rPr lang="en-US" dirty="0" smtClean="0"/>
                        <a:t>Sheri </a:t>
                      </a:r>
                      <a:r>
                        <a:rPr lang="en-US" dirty="0" err="1" smtClean="0"/>
                        <a:t>Disler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Robin </a:t>
                      </a:r>
                      <a:r>
                        <a:rPr lang="en-US" dirty="0" err="1" smtClean="0"/>
                        <a:t>Shrestha-Kuwahara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Joanne Abed</a:t>
                      </a:r>
                    </a:p>
                    <a:p>
                      <a:r>
                        <a:rPr lang="en-US" dirty="0" err="1" smtClean="0"/>
                        <a:t>Carlyn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Orians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Linda </a:t>
                      </a:r>
                      <a:r>
                        <a:rPr lang="en-US" dirty="0" err="1" smtClean="0"/>
                        <a:t>Winges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Shyanika</a:t>
                      </a:r>
                      <a:r>
                        <a:rPr lang="en-US" dirty="0" smtClean="0"/>
                        <a:t> Rose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688" y="347296"/>
            <a:ext cx="7456487" cy="830997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Challenges in Data Collection/ </a:t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>Data Compilation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1377950"/>
            <a:ext cx="8532813" cy="5484578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Ineffective instruments and procedures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Lack of access to needed data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Difficulties recruiting participants/respondents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Difficulties working with data collection contractors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Difficulties working with data collection partners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Difficulties managing volume of incoming data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Ethical breaches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Loss or corruption of data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688" y="555045"/>
            <a:ext cx="7456487" cy="415498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Challenges in Data Analysis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1377950"/>
            <a:ext cx="8532813" cy="2917722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Data not useful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Confusion over how to analyze data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Preliminary findings indicate need for program modifications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688" y="347296"/>
            <a:ext cx="7456487" cy="830997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Challenges in Dissemination of Findings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1377950"/>
            <a:ext cx="8532813" cy="4019562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Late timing of evaluation data with respect to information needs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Findings not used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Findings not welcomed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Findings from evaluation have implications for strategic evaluation plan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661993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Exercise 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cap="small" dirty="0" smtClean="0"/>
              <a:t>Taking Charge of Your evaluation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688" y="555045"/>
            <a:ext cx="7456487" cy="415498"/>
          </a:xfrm>
        </p:spPr>
        <p:txBody>
          <a:bodyPr/>
          <a:lstStyle/>
          <a:p>
            <a:r>
              <a:rPr lang="en-US" dirty="0" smtClean="0"/>
              <a:t>Taking Charge of Your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1377950"/>
            <a:ext cx="8532813" cy="5546134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3"/>
                </a:solidFill>
              </a:rPr>
              <a:t>What we’ve learned so far:</a:t>
            </a:r>
          </a:p>
          <a:p>
            <a:r>
              <a:rPr lang="en-US" sz="2200" dirty="0" smtClean="0"/>
              <a:t>While an evaluation can face many challenges, the majority of the challenges fall into one of the 5 Critical Areas, so we need to pay special attention to:</a:t>
            </a:r>
          </a:p>
          <a:p>
            <a:pPr lvl="1"/>
            <a:r>
              <a:rPr lang="en-US" sz="1800" dirty="0" smtClean="0"/>
              <a:t>Evaluation context	</a:t>
            </a:r>
          </a:p>
          <a:p>
            <a:pPr lvl="1"/>
            <a:r>
              <a:rPr lang="en-US" sz="1800" dirty="0" smtClean="0"/>
              <a:t>Evaluation logistics</a:t>
            </a:r>
          </a:p>
          <a:p>
            <a:pPr lvl="1"/>
            <a:r>
              <a:rPr lang="en-US" sz="1800" dirty="0" smtClean="0"/>
              <a:t>Data collection</a:t>
            </a:r>
          </a:p>
          <a:p>
            <a:pPr lvl="1"/>
            <a:r>
              <a:rPr lang="en-US" sz="1800" dirty="0" smtClean="0"/>
              <a:t>Data analysis</a:t>
            </a:r>
          </a:p>
          <a:p>
            <a:pPr lvl="1"/>
            <a:r>
              <a:rPr lang="en-US" sz="1800" dirty="0" smtClean="0"/>
              <a:t>Dissemination</a:t>
            </a:r>
          </a:p>
          <a:p>
            <a:pPr>
              <a:spcAft>
                <a:spcPts val="1200"/>
              </a:spcAft>
              <a:buNone/>
            </a:pPr>
            <a:r>
              <a:rPr lang="en-US" dirty="0" smtClean="0">
                <a:solidFill>
                  <a:schemeClr val="accent3"/>
                </a:solidFill>
              </a:rPr>
              <a:t>What we’ll learn through this exercise:</a:t>
            </a:r>
          </a:p>
          <a:p>
            <a:pPr>
              <a:spcBef>
                <a:spcPts val="0"/>
              </a:spcBef>
            </a:pPr>
            <a:r>
              <a:rPr lang="en-US" sz="2200" dirty="0" smtClean="0"/>
              <a:t>An ounce of prevention is worth a pound of cure!</a:t>
            </a:r>
          </a:p>
          <a:p>
            <a:pPr lvl="1">
              <a:spcBef>
                <a:spcPts val="864"/>
              </a:spcBef>
            </a:pPr>
            <a:r>
              <a:rPr lang="en-US" sz="1800" dirty="0" smtClean="0"/>
              <a:t>We can troubleshoot challenges that occur as we implement an evaluation.</a:t>
            </a:r>
          </a:p>
          <a:p>
            <a:pPr lvl="1">
              <a:spcBef>
                <a:spcPts val="864"/>
              </a:spcBef>
            </a:pPr>
            <a:r>
              <a:rPr lang="en-US" sz="1800" dirty="0" smtClean="0"/>
              <a:t>Better yet, we can prevent many from happening in the first place.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688" y="167247"/>
            <a:ext cx="7456487" cy="1191095"/>
          </a:xfrm>
        </p:spPr>
        <p:txBody>
          <a:bodyPr/>
          <a:lstStyle/>
          <a:p>
            <a:r>
              <a:rPr lang="en-US" sz="2800" dirty="0" smtClean="0">
                <a:solidFill>
                  <a:schemeClr val="accent1"/>
                </a:solidFill>
              </a:rPr>
              <a:t>Lack of Interest/Support from Program Leaders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</a:t>
            </a:r>
            <a:r>
              <a:rPr lang="en-US" sz="2400" i="1" dirty="0" smtClean="0">
                <a:solidFill>
                  <a:schemeClr val="tx2"/>
                </a:solidFill>
              </a:rPr>
              <a:t>Example for </a:t>
            </a:r>
            <a:r>
              <a:rPr lang="en-US" sz="2400" i="1" cap="small" dirty="0" smtClean="0">
                <a:solidFill>
                  <a:schemeClr val="tx2"/>
                </a:solidFill>
              </a:rPr>
              <a:t>Evaluation Context</a:t>
            </a:r>
            <a:endParaRPr lang="en-US" sz="2400" i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1625900"/>
            <a:ext cx="8532813" cy="483517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2400" b="1" dirty="0" smtClean="0"/>
              <a:t>What can we do if we encounter it?</a:t>
            </a:r>
            <a:endParaRPr lang="en-US" sz="2400" b="1" cap="small" dirty="0" smtClean="0"/>
          </a:p>
          <a:p>
            <a:pPr lvl="1">
              <a:defRPr/>
            </a:pPr>
            <a:r>
              <a:rPr lang="en-US" sz="2000" dirty="0" smtClean="0">
                <a:solidFill>
                  <a:schemeClr val="accent4"/>
                </a:solidFill>
              </a:rPr>
              <a:t>Communicate</a:t>
            </a:r>
            <a:r>
              <a:rPr lang="en-US" sz="2000" dirty="0" smtClean="0"/>
              <a:t> with leaders and keep them informed about the evaluation through regular </a:t>
            </a:r>
            <a:r>
              <a:rPr lang="en-US" sz="2000" dirty="0" smtClean="0">
                <a:solidFill>
                  <a:schemeClr val="accent4"/>
                </a:solidFill>
              </a:rPr>
              <a:t>progress monitoring </a:t>
            </a:r>
            <a:r>
              <a:rPr lang="en-US" sz="2000" dirty="0" smtClean="0"/>
              <a:t>reports</a:t>
            </a:r>
          </a:p>
          <a:p>
            <a:pPr lvl="1">
              <a:defRPr/>
            </a:pPr>
            <a:r>
              <a:rPr lang="en-US" sz="2000" dirty="0" smtClean="0"/>
              <a:t>Consider alternate </a:t>
            </a:r>
            <a:r>
              <a:rPr lang="en-US" sz="2000" dirty="0" smtClean="0">
                <a:solidFill>
                  <a:schemeClr val="accent4"/>
                </a:solidFill>
              </a:rPr>
              <a:t>dissemination methods</a:t>
            </a:r>
            <a:r>
              <a:rPr lang="en-US" sz="2000" dirty="0" smtClean="0"/>
              <a:t> more concise/accessible than detailed evaluation reports </a:t>
            </a:r>
          </a:p>
          <a:p>
            <a:pPr lvl="1">
              <a:spcAft>
                <a:spcPts val="600"/>
              </a:spcAft>
              <a:defRPr/>
            </a:pPr>
            <a:r>
              <a:rPr lang="en-US" sz="2000" dirty="0" smtClean="0"/>
              <a:t>If leadership changes, </a:t>
            </a:r>
            <a:r>
              <a:rPr lang="en-US" sz="2000" dirty="0" smtClean="0">
                <a:solidFill>
                  <a:schemeClr val="accent4"/>
                </a:solidFill>
              </a:rPr>
              <a:t>communicate</a:t>
            </a:r>
            <a:r>
              <a:rPr lang="en-US" sz="2000" dirty="0" smtClean="0"/>
              <a:t> with new leaders and solicit their input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 dirty="0" smtClean="0"/>
              <a:t>What might we have done to prevent  it?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accent4"/>
                </a:solidFill>
              </a:rPr>
              <a:t>Include</a:t>
            </a:r>
            <a:r>
              <a:rPr lang="en-US" sz="2000" dirty="0" smtClean="0"/>
              <a:t> frontline program leaders in strategic evaluation planning sessions</a:t>
            </a:r>
          </a:p>
          <a:p>
            <a:pPr lvl="1">
              <a:defRPr/>
            </a:pPr>
            <a:r>
              <a:rPr lang="en-US" sz="2000" dirty="0" smtClean="0"/>
              <a:t>Include frontline program leaders in </a:t>
            </a:r>
            <a:r>
              <a:rPr lang="en-US" sz="2000" dirty="0" smtClean="0">
                <a:solidFill>
                  <a:schemeClr val="accent4"/>
                </a:solidFill>
              </a:rPr>
              <a:t>stakeholder discussions</a:t>
            </a:r>
            <a:r>
              <a:rPr lang="en-US" sz="2000" dirty="0" smtClean="0"/>
              <a:t> about individual evaluations as they are planned and implemented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688" y="181097"/>
            <a:ext cx="8316912" cy="1163395"/>
          </a:xfrm>
        </p:spPr>
        <p:txBody>
          <a:bodyPr/>
          <a:lstStyle/>
          <a:p>
            <a:r>
              <a:rPr lang="en-US" sz="2800" dirty="0" smtClean="0">
                <a:solidFill>
                  <a:schemeClr val="accent1"/>
                </a:solidFill>
              </a:rPr>
              <a:t>Insufficient Financial Resources  to</a:t>
            </a:r>
            <a:br>
              <a:rPr lang="en-US" sz="2800" dirty="0" smtClean="0">
                <a:solidFill>
                  <a:schemeClr val="accent1"/>
                </a:solidFill>
              </a:rPr>
            </a:br>
            <a:r>
              <a:rPr lang="en-US" sz="2800" dirty="0" smtClean="0">
                <a:solidFill>
                  <a:schemeClr val="accent1"/>
                </a:solidFill>
              </a:rPr>
              <a:t>Complete Evaluation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		</a:t>
            </a:r>
            <a:r>
              <a:rPr lang="en-US" sz="2400" i="1" dirty="0" smtClean="0"/>
              <a:t>Example for </a:t>
            </a:r>
            <a:r>
              <a:rPr lang="en-US" sz="2400" i="1" cap="small" dirty="0" smtClean="0"/>
              <a:t>Evaluation  Logistics</a:t>
            </a:r>
            <a:endParaRPr lang="en-US" sz="2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1676400"/>
            <a:ext cx="8532813" cy="4964436"/>
          </a:xfrm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400" b="1" dirty="0" smtClean="0"/>
              <a:t>What can we do if we encounter it?</a:t>
            </a:r>
            <a:endParaRPr lang="en-US" sz="2400" b="1" cap="small" dirty="0" smtClean="0"/>
          </a:p>
          <a:p>
            <a:pPr lvl="1">
              <a:spcBef>
                <a:spcPts val="600"/>
              </a:spcBef>
              <a:defRPr/>
            </a:pPr>
            <a:r>
              <a:rPr lang="en-US" sz="2000" dirty="0" smtClean="0">
                <a:solidFill>
                  <a:schemeClr val="accent4"/>
                </a:solidFill>
              </a:rPr>
              <a:t>Manage</a:t>
            </a:r>
            <a:r>
              <a:rPr lang="en-US" sz="2000" dirty="0" smtClean="0"/>
              <a:t> the evaluation carefully, regularly </a:t>
            </a:r>
            <a:r>
              <a:rPr lang="en-US" sz="2000" dirty="0" smtClean="0">
                <a:solidFill>
                  <a:schemeClr val="accent4"/>
                </a:solidFill>
              </a:rPr>
              <a:t>monitoring</a:t>
            </a:r>
            <a:r>
              <a:rPr lang="en-US" sz="2000" dirty="0" smtClean="0"/>
              <a:t> evaluation budget during implementation</a:t>
            </a:r>
          </a:p>
          <a:p>
            <a:pPr lvl="1">
              <a:spcBef>
                <a:spcPts val="600"/>
              </a:spcBef>
              <a:defRPr/>
            </a:pPr>
            <a:r>
              <a:rPr lang="en-US" sz="2000" dirty="0" smtClean="0"/>
              <a:t>Consider reductions in scope if budget burns too quickly</a:t>
            </a:r>
          </a:p>
          <a:p>
            <a:pPr lvl="1">
              <a:spcBef>
                <a:spcPts val="600"/>
              </a:spcBef>
              <a:defRPr/>
            </a:pPr>
            <a:r>
              <a:rPr lang="en-US" sz="2000" dirty="0" smtClean="0">
                <a:solidFill>
                  <a:schemeClr val="accent4"/>
                </a:solidFill>
              </a:rPr>
              <a:t>Document lessons learned </a:t>
            </a:r>
            <a:r>
              <a:rPr lang="en-US" sz="2000" dirty="0" smtClean="0"/>
              <a:t>through any cost-saving measures used and their effectiveness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000" dirty="0" smtClean="0">
                <a:solidFill>
                  <a:schemeClr val="accent4"/>
                </a:solidFill>
              </a:rPr>
              <a:t>Keep track</a:t>
            </a:r>
            <a:r>
              <a:rPr lang="en-US" sz="2000" dirty="0" smtClean="0">
                <a:solidFill>
                  <a:srgbClr val="FFC000"/>
                </a:solidFill>
              </a:rPr>
              <a:t> </a:t>
            </a:r>
            <a:r>
              <a:rPr lang="en-US" sz="2000" dirty="0" smtClean="0"/>
              <a:t>of resources spent to help generate realistic estimates for future evaluations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400" b="1" dirty="0" smtClean="0"/>
              <a:t>What might we have done to prevent  it?</a:t>
            </a:r>
          </a:p>
          <a:p>
            <a:pPr lvl="1">
              <a:spcBef>
                <a:spcPts val="600"/>
              </a:spcBef>
              <a:defRPr/>
            </a:pPr>
            <a:r>
              <a:rPr lang="en-US" sz="2000" dirty="0" smtClean="0"/>
              <a:t>Have resource estimates developed by </a:t>
            </a:r>
            <a:r>
              <a:rPr lang="en-US" sz="2000" dirty="0" smtClean="0">
                <a:solidFill>
                  <a:schemeClr val="accent4"/>
                </a:solidFill>
              </a:rPr>
              <a:t>individuals experienced in evaluation</a:t>
            </a:r>
          </a:p>
          <a:p>
            <a:pPr lvl="1">
              <a:spcBef>
                <a:spcPts val="600"/>
              </a:spcBef>
              <a:defRPr/>
            </a:pPr>
            <a:r>
              <a:rPr lang="en-US" sz="2000" dirty="0" smtClean="0"/>
              <a:t>Consider efficiencies across evaluations through </a:t>
            </a:r>
            <a:r>
              <a:rPr lang="en-US" sz="2000" dirty="0" smtClean="0">
                <a:solidFill>
                  <a:schemeClr val="accent4"/>
                </a:solidFill>
              </a:rPr>
              <a:t>strategic planning</a:t>
            </a:r>
          </a:p>
          <a:p>
            <a:pPr lvl="1">
              <a:spcBef>
                <a:spcPts val="600"/>
              </a:spcBef>
              <a:defRPr/>
            </a:pPr>
            <a:r>
              <a:rPr lang="en-US" sz="2000" dirty="0" smtClean="0"/>
              <a:t>Allow for “wiggle room” in your budget in case surprises occur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688" y="361146"/>
            <a:ext cx="8545512" cy="803297"/>
          </a:xfrm>
        </p:spPr>
        <p:txBody>
          <a:bodyPr/>
          <a:lstStyle/>
          <a:p>
            <a:r>
              <a:rPr lang="en-US" sz="2800" dirty="0" smtClean="0">
                <a:solidFill>
                  <a:schemeClr val="accent1"/>
                </a:solidFill>
              </a:rPr>
              <a:t>Inefficient  Instruments / Strategies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sz="2400" i="1" dirty="0" smtClean="0"/>
              <a:t>Example for </a:t>
            </a:r>
            <a:r>
              <a:rPr lang="en-US" sz="2400" i="1" cap="small" dirty="0" smtClean="0"/>
              <a:t>Data Collection/Compilation</a:t>
            </a:r>
            <a:endParaRPr lang="en-US" sz="2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1616262"/>
            <a:ext cx="8532813" cy="4404283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2400" b="1" dirty="0" smtClean="0"/>
              <a:t>What can we do if we encounter it?</a:t>
            </a:r>
            <a:endParaRPr lang="en-US" sz="2400" b="1" cap="small" dirty="0" smtClean="0"/>
          </a:p>
          <a:p>
            <a:pPr lvl="1">
              <a:defRPr/>
            </a:pPr>
            <a:r>
              <a:rPr lang="en-US" sz="2000" dirty="0" smtClean="0">
                <a:solidFill>
                  <a:schemeClr val="accent4"/>
                </a:solidFill>
              </a:rPr>
              <a:t>Train </a:t>
            </a:r>
            <a:r>
              <a:rPr lang="en-US" sz="2000" dirty="0" smtClean="0"/>
              <a:t>all data collection staff</a:t>
            </a:r>
          </a:p>
          <a:p>
            <a:pPr lvl="1">
              <a:spcAft>
                <a:spcPts val="600"/>
              </a:spcAft>
              <a:defRPr/>
            </a:pPr>
            <a:r>
              <a:rPr lang="en-US" sz="2000" dirty="0" smtClean="0"/>
              <a:t>Regularly </a:t>
            </a:r>
            <a:r>
              <a:rPr lang="en-US" sz="2000" dirty="0" smtClean="0">
                <a:solidFill>
                  <a:schemeClr val="accent4"/>
                </a:solidFill>
              </a:rPr>
              <a:t>monitor</a:t>
            </a:r>
            <a:r>
              <a:rPr lang="en-US" sz="2000" dirty="0" smtClean="0"/>
              <a:t> data collection activities to detect emerging problems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 dirty="0" smtClean="0"/>
              <a:t>What might we have done to prevent  it?</a:t>
            </a:r>
          </a:p>
          <a:p>
            <a:pPr lvl="1">
              <a:defRPr/>
            </a:pPr>
            <a:r>
              <a:rPr lang="en-US" sz="2000" dirty="0" smtClean="0"/>
              <a:t>Consider utilizing or adapting existing instruments already </a:t>
            </a:r>
            <a:r>
              <a:rPr lang="en-US" sz="2000" dirty="0" smtClean="0">
                <a:solidFill>
                  <a:schemeClr val="accent4"/>
                </a:solidFill>
              </a:rPr>
              <a:t>tested</a:t>
            </a:r>
          </a:p>
          <a:p>
            <a:pPr lvl="1">
              <a:defRPr/>
            </a:pPr>
            <a:r>
              <a:rPr lang="en-US" sz="2000" dirty="0" smtClean="0"/>
              <a:t>For new instruments, </a:t>
            </a:r>
            <a:r>
              <a:rPr lang="en-US" sz="2000" dirty="0" smtClean="0">
                <a:solidFill>
                  <a:schemeClr val="accent4"/>
                </a:solidFill>
              </a:rPr>
              <a:t>include stakeholders </a:t>
            </a:r>
            <a:r>
              <a:rPr lang="en-US" sz="2000" dirty="0" smtClean="0"/>
              <a:t>and individuals experienced in evaluation in their design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accent4"/>
                </a:solidFill>
              </a:rPr>
              <a:t>Pilot test</a:t>
            </a:r>
            <a:r>
              <a:rPr lang="en-US" sz="2000" dirty="0" smtClean="0">
                <a:solidFill>
                  <a:srgbClr val="FFC000"/>
                </a:solidFill>
              </a:rPr>
              <a:t> </a:t>
            </a:r>
            <a:r>
              <a:rPr lang="en-US" sz="2000" dirty="0" smtClean="0"/>
              <a:t>instruments</a:t>
            </a:r>
          </a:p>
          <a:p>
            <a:pPr lvl="1">
              <a:defRPr/>
            </a:pPr>
            <a:r>
              <a:rPr lang="en-US" sz="2000" dirty="0" smtClean="0"/>
              <a:t>Use multiple methods to triangulate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688" y="374996"/>
            <a:ext cx="7456487" cy="775597"/>
          </a:xfrm>
        </p:spPr>
        <p:txBody>
          <a:bodyPr/>
          <a:lstStyle/>
          <a:p>
            <a:r>
              <a:rPr lang="en-US" sz="2800" dirty="0" smtClean="0">
                <a:solidFill>
                  <a:schemeClr val="accent1"/>
                </a:solidFill>
              </a:rPr>
              <a:t>Data Collected Not Useful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		</a:t>
            </a:r>
            <a:r>
              <a:rPr lang="en-US" sz="2400" i="1" dirty="0" smtClean="0"/>
              <a:t>Example </a:t>
            </a:r>
            <a:r>
              <a:rPr lang="en-US" sz="2400" i="1" dirty="0" smtClean="0"/>
              <a:t>for </a:t>
            </a:r>
            <a:r>
              <a:rPr lang="en-US" sz="2400" i="1" cap="small" dirty="0" smtClean="0"/>
              <a:t>Data Analysis</a:t>
            </a:r>
            <a:endParaRPr lang="en-US" sz="2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1597152"/>
            <a:ext cx="8532813" cy="4804392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2400" b="1" dirty="0" smtClean="0"/>
              <a:t>What can we do if we encounter it?</a:t>
            </a:r>
            <a:endParaRPr lang="en-US" sz="2400" b="1" cap="small" dirty="0" smtClean="0"/>
          </a:p>
          <a:p>
            <a:pPr lvl="1">
              <a:defRPr/>
            </a:pPr>
            <a:r>
              <a:rPr lang="en-US" sz="2000" dirty="0" smtClean="0"/>
              <a:t>Revise data collection instruments or clarify instructions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accent4"/>
                </a:solidFill>
              </a:rPr>
              <a:t>Discuss</a:t>
            </a:r>
            <a:r>
              <a:rPr lang="en-US" sz="2000" dirty="0" smtClean="0"/>
              <a:t> findings and implications with </a:t>
            </a:r>
            <a:r>
              <a:rPr lang="en-US" sz="2000" dirty="0" smtClean="0">
                <a:solidFill>
                  <a:schemeClr val="accent4"/>
                </a:solidFill>
              </a:rPr>
              <a:t>stakeholders</a:t>
            </a:r>
            <a:r>
              <a:rPr lang="en-US" sz="2000" dirty="0" smtClean="0"/>
              <a:t> post-evaluation</a:t>
            </a:r>
          </a:p>
          <a:p>
            <a:pPr lvl="1">
              <a:spcAft>
                <a:spcPts val="600"/>
              </a:spcAft>
              <a:defRPr/>
            </a:pPr>
            <a:r>
              <a:rPr lang="en-US" sz="2000" dirty="0" smtClean="0"/>
              <a:t>Work with </a:t>
            </a:r>
            <a:r>
              <a:rPr lang="en-US" sz="2000" dirty="0" smtClean="0">
                <a:solidFill>
                  <a:schemeClr val="accent4"/>
                </a:solidFill>
              </a:rPr>
              <a:t>stakeholders</a:t>
            </a:r>
            <a:r>
              <a:rPr lang="en-US" sz="2000" dirty="0" smtClean="0"/>
              <a:t> to address evaluation findings in an </a:t>
            </a:r>
            <a:r>
              <a:rPr lang="en-US" sz="2000" dirty="0" smtClean="0">
                <a:solidFill>
                  <a:schemeClr val="accent4"/>
                </a:solidFill>
              </a:rPr>
              <a:t>action plan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 dirty="0" smtClean="0"/>
              <a:t>What might we have done to prevent  it?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accent4"/>
                </a:solidFill>
              </a:rPr>
              <a:t>Discuss</a:t>
            </a:r>
            <a:r>
              <a:rPr lang="en-US" sz="2000" dirty="0" smtClean="0"/>
              <a:t> with </a:t>
            </a:r>
            <a:r>
              <a:rPr lang="en-US" sz="2000" dirty="0" smtClean="0">
                <a:solidFill>
                  <a:schemeClr val="accent4"/>
                </a:solidFill>
              </a:rPr>
              <a:t>stakeholders</a:t>
            </a:r>
            <a:r>
              <a:rPr lang="en-US" sz="2000" dirty="0" smtClean="0"/>
              <a:t> their information needs and priorities and incorporate into evaluation plan</a:t>
            </a:r>
          </a:p>
          <a:p>
            <a:pPr lvl="1">
              <a:defRPr/>
            </a:pPr>
            <a:r>
              <a:rPr lang="en-US" sz="2000" dirty="0" smtClean="0"/>
              <a:t>Identify what </a:t>
            </a:r>
            <a:r>
              <a:rPr lang="en-US" sz="2000" dirty="0" smtClean="0">
                <a:solidFill>
                  <a:schemeClr val="accent4"/>
                </a:solidFill>
              </a:rPr>
              <a:t>stakeholders</a:t>
            </a:r>
            <a:r>
              <a:rPr lang="en-US" sz="2000" dirty="0" smtClean="0"/>
              <a:t> view as credible evidence</a:t>
            </a:r>
          </a:p>
          <a:p>
            <a:pPr lvl="1">
              <a:defRPr/>
            </a:pPr>
            <a:r>
              <a:rPr lang="en-US" sz="2000" dirty="0" smtClean="0"/>
              <a:t>Specify how data analyses will help answer evaluation questions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accent4"/>
                </a:solidFill>
              </a:rPr>
              <a:t>Pilot test</a:t>
            </a:r>
            <a:r>
              <a:rPr lang="en-US" sz="2000" dirty="0" smtClean="0">
                <a:solidFill>
                  <a:srgbClr val="FFC000"/>
                </a:solidFill>
              </a:rPr>
              <a:t> </a:t>
            </a:r>
            <a:r>
              <a:rPr lang="en-US" sz="2000" dirty="0" smtClean="0"/>
              <a:t>instruments and revise as necessary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688" y="181097"/>
            <a:ext cx="8164512" cy="1163395"/>
          </a:xfrm>
        </p:spPr>
        <p:txBody>
          <a:bodyPr/>
          <a:lstStyle/>
          <a:p>
            <a:r>
              <a:rPr lang="en-US" sz="2800" dirty="0" smtClean="0">
                <a:solidFill>
                  <a:schemeClr val="accent1"/>
                </a:solidFill>
              </a:rPr>
              <a:t>Findings Not Welcomed by</a:t>
            </a:r>
            <a:br>
              <a:rPr lang="en-US" sz="2800" dirty="0" smtClean="0">
                <a:solidFill>
                  <a:schemeClr val="accent1"/>
                </a:solidFill>
              </a:rPr>
            </a:br>
            <a:r>
              <a:rPr lang="en-US" sz="2800" dirty="0" smtClean="0">
                <a:solidFill>
                  <a:schemeClr val="accent1"/>
                </a:solidFill>
              </a:rPr>
              <a:t>Stakeholders</a:t>
            </a:r>
            <a:br>
              <a:rPr lang="en-US" sz="2800" dirty="0" smtClean="0">
                <a:solidFill>
                  <a:schemeClr val="accent1"/>
                </a:solidFill>
              </a:rPr>
            </a:br>
            <a:r>
              <a:rPr lang="en-US" sz="2800" dirty="0" smtClean="0"/>
              <a:t>		</a:t>
            </a:r>
            <a:r>
              <a:rPr lang="en-US" sz="2400" i="1" dirty="0" smtClean="0"/>
              <a:t>Example for </a:t>
            </a:r>
            <a:r>
              <a:rPr lang="en-US" sz="2400" i="1" cap="small" dirty="0" smtClean="0"/>
              <a:t>Dissemination of Findings</a:t>
            </a:r>
            <a:endParaRPr lang="en-US" sz="2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1748064"/>
            <a:ext cx="8532813" cy="495828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2400" b="1" dirty="0" smtClean="0"/>
              <a:t>What can we do if we encounter it?</a:t>
            </a:r>
            <a:endParaRPr lang="en-US" sz="2400" b="1" cap="small" dirty="0" smtClean="0"/>
          </a:p>
          <a:p>
            <a:pPr lvl="1">
              <a:defRPr/>
            </a:pPr>
            <a:r>
              <a:rPr lang="en-US" sz="2000" dirty="0" smtClean="0">
                <a:solidFill>
                  <a:schemeClr val="accent4"/>
                </a:solidFill>
              </a:rPr>
              <a:t>Communicate</a:t>
            </a:r>
            <a:r>
              <a:rPr lang="en-US" sz="2000" dirty="0" smtClean="0"/>
              <a:t> with </a:t>
            </a:r>
            <a:r>
              <a:rPr lang="en-US" sz="2000" dirty="0" smtClean="0">
                <a:solidFill>
                  <a:schemeClr val="accent4"/>
                </a:solidFill>
              </a:rPr>
              <a:t>stakeholders</a:t>
            </a:r>
            <a:r>
              <a:rPr lang="en-US" sz="2000" dirty="0" smtClean="0"/>
              <a:t> throughout to avoid surprises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accent4"/>
                </a:solidFill>
              </a:rPr>
              <a:t>Discuss</a:t>
            </a:r>
            <a:r>
              <a:rPr lang="en-US" sz="2000" dirty="0" smtClean="0"/>
              <a:t> findings and implications with </a:t>
            </a:r>
            <a:r>
              <a:rPr lang="en-US" sz="2000" dirty="0" smtClean="0">
                <a:solidFill>
                  <a:schemeClr val="accent4"/>
                </a:solidFill>
              </a:rPr>
              <a:t>stakeholders</a:t>
            </a:r>
            <a:r>
              <a:rPr lang="en-US" sz="2000" dirty="0" smtClean="0"/>
              <a:t>, emphasizing constructive action that can be taken</a:t>
            </a:r>
          </a:p>
          <a:p>
            <a:pPr lvl="1">
              <a:spcAft>
                <a:spcPts val="600"/>
              </a:spcAft>
              <a:defRPr/>
            </a:pPr>
            <a:r>
              <a:rPr lang="en-US" sz="2000" dirty="0" smtClean="0"/>
              <a:t>Document strategies to address findings in an </a:t>
            </a:r>
            <a:r>
              <a:rPr lang="en-US" sz="2000" dirty="0" smtClean="0">
                <a:solidFill>
                  <a:schemeClr val="accent4"/>
                </a:solidFill>
              </a:rPr>
              <a:t>action plan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 dirty="0" smtClean="0"/>
              <a:t>What might we have done to prevent  it?</a:t>
            </a:r>
          </a:p>
          <a:p>
            <a:pPr lvl="1">
              <a:defRPr/>
            </a:pPr>
            <a:r>
              <a:rPr lang="en-US" sz="2000" dirty="0" smtClean="0"/>
              <a:t>Upfront, </a:t>
            </a:r>
            <a:r>
              <a:rPr lang="en-US" sz="2000" dirty="0" smtClean="0">
                <a:solidFill>
                  <a:schemeClr val="accent4"/>
                </a:solidFill>
              </a:rPr>
              <a:t>discuss </a:t>
            </a:r>
            <a:r>
              <a:rPr lang="en-US" sz="2000" dirty="0" smtClean="0"/>
              <a:t>with </a:t>
            </a:r>
            <a:r>
              <a:rPr lang="en-US" sz="2000" dirty="0" smtClean="0">
                <a:solidFill>
                  <a:schemeClr val="accent4"/>
                </a:solidFill>
              </a:rPr>
              <a:t>stakeholders</a:t>
            </a:r>
            <a:r>
              <a:rPr lang="en-US" sz="2000" dirty="0" smtClean="0"/>
              <a:t> their information needs and priorities and incorporate into evaluation plan</a:t>
            </a:r>
          </a:p>
          <a:p>
            <a:pPr lvl="1">
              <a:defRPr/>
            </a:pPr>
            <a:r>
              <a:rPr lang="en-US" sz="2000" dirty="0" smtClean="0"/>
              <a:t>Upfront, </a:t>
            </a:r>
            <a:r>
              <a:rPr lang="en-US" sz="2000" dirty="0" smtClean="0">
                <a:solidFill>
                  <a:schemeClr val="accent4"/>
                </a:solidFill>
              </a:rPr>
              <a:t>discuss</a:t>
            </a:r>
            <a:r>
              <a:rPr lang="en-US" sz="2000" dirty="0" smtClean="0"/>
              <a:t> with </a:t>
            </a:r>
            <a:r>
              <a:rPr lang="en-US" sz="2000" dirty="0" smtClean="0">
                <a:solidFill>
                  <a:schemeClr val="accent4"/>
                </a:solidFill>
              </a:rPr>
              <a:t>stakeholders</a:t>
            </a:r>
            <a:r>
              <a:rPr lang="en-US" sz="2000" dirty="0" smtClean="0"/>
              <a:t> how to handle findings that suggest a need for program modification</a:t>
            </a:r>
          </a:p>
          <a:p>
            <a:pPr lvl="1">
              <a:defRPr/>
            </a:pPr>
            <a:r>
              <a:rPr lang="en-US" sz="2000" dirty="0" smtClean="0"/>
              <a:t>Consider </a:t>
            </a:r>
            <a:r>
              <a:rPr lang="en-US" sz="2000" dirty="0" smtClean="0">
                <a:solidFill>
                  <a:schemeClr val="accent4"/>
                </a:solidFill>
              </a:rPr>
              <a:t>alternative modes of dissemination</a:t>
            </a:r>
            <a:r>
              <a:rPr lang="en-US" sz="2000" dirty="0" smtClean="0"/>
              <a:t> that may be more useful and accessible than an evaluation report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688" y="347296"/>
            <a:ext cx="7456487" cy="830997"/>
          </a:xfrm>
        </p:spPr>
        <p:txBody>
          <a:bodyPr/>
          <a:lstStyle/>
          <a:p>
            <a:r>
              <a:rPr lang="en-US" dirty="0" smtClean="0"/>
              <a:t>Implementing Evaluations  </a:t>
            </a:r>
            <a:r>
              <a:rPr lang="en-US" dirty="0" smtClean="0">
                <a:sym typeface="Symbol"/>
              </a:rPr>
              <a:t></a:t>
            </a:r>
            <a:r>
              <a:rPr lang="en-US" dirty="0" smtClean="0"/>
              <a:t>  </a:t>
            </a:r>
            <a:br>
              <a:rPr lang="en-US" dirty="0" smtClean="0"/>
            </a:br>
            <a:r>
              <a:rPr lang="en-US" dirty="0" smtClean="0"/>
              <a:t>Strategies for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532813" cy="483209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dirty="0" smtClean="0"/>
              <a:t>Material for this session: 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400" dirty="0" smtClean="0"/>
              <a:t>Developed for </a:t>
            </a:r>
            <a:r>
              <a:rPr lang="en-US" sz="2400" dirty="0" smtClean="0">
                <a:solidFill>
                  <a:schemeClr val="accent4"/>
                </a:solidFill>
              </a:rPr>
              <a:t>grantees of the National Asthma Control Program </a:t>
            </a:r>
            <a:r>
              <a:rPr lang="en-US" sz="2400" dirty="0" smtClean="0"/>
              <a:t>in response to grantee requests.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000" dirty="0" smtClean="0"/>
              <a:t>The self-study guide </a:t>
            </a:r>
            <a:r>
              <a:rPr lang="en-US" sz="2000" i="1" dirty="0" smtClean="0"/>
              <a:t>Learning and Growing Through Evaluation </a:t>
            </a:r>
            <a:r>
              <a:rPr lang="en-US" sz="2000" dirty="0" smtClean="0"/>
              <a:t>(Module 2 materials used for this workshop) </a:t>
            </a:r>
            <a:r>
              <a:rPr lang="en-US" sz="2000" dirty="0" smtClean="0"/>
              <a:t>available </a:t>
            </a:r>
            <a:r>
              <a:rPr lang="en-US" sz="2000" dirty="0" smtClean="0"/>
              <a:t>at: </a:t>
            </a:r>
          </a:p>
          <a:p>
            <a:pPr lvl="1" algn="ctr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2000" u="sng" dirty="0" smtClean="0">
                <a:hlinkClick r:id="rId2"/>
              </a:rPr>
              <a:t>http://www.cdc.gov/asthma/program_eval/guide.htm</a:t>
            </a:r>
            <a:endParaRPr lang="en-US" sz="2000" dirty="0" smtClean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400" dirty="0" smtClean="0"/>
              <a:t>Suitable as a </a:t>
            </a:r>
            <a:r>
              <a:rPr lang="en-US" sz="2400" dirty="0" smtClean="0">
                <a:solidFill>
                  <a:schemeClr val="accent4"/>
                </a:solidFill>
              </a:rPr>
              <a:t>capacity-building workshop </a:t>
            </a:r>
            <a:r>
              <a:rPr lang="en-US" sz="2400" dirty="0" smtClean="0"/>
              <a:t>for: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000" dirty="0" smtClean="0"/>
              <a:t>New evaluator training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000" dirty="0" smtClean="0"/>
              <a:t>In-house organizational capacity-building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000" dirty="0" smtClean="0"/>
              <a:t>Evaluation technical assistance provision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400" dirty="0" smtClean="0"/>
              <a:t>Useful for </a:t>
            </a:r>
            <a:r>
              <a:rPr lang="en-US" sz="2400" dirty="0" smtClean="0">
                <a:solidFill>
                  <a:schemeClr val="accent4"/>
                </a:solidFill>
              </a:rPr>
              <a:t>reflecting on evaluation practice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1724085"/>
            <a:ext cx="70866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accent1"/>
                </a:solidFill>
              </a:rPr>
              <a:t>Worksheet 2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2400" b="1" dirty="0" smtClean="0"/>
              <a:t>What can we do to address challenges that crop up during implementation of an evaluation?</a:t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What might we have done to prevent them from happening in the first place?</a:t>
            </a:r>
            <a:endParaRPr lang="en-US" sz="2400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107996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Exercise 3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cap="small" dirty="0" smtClean="0"/>
              <a:t>Identifying Best Practices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3688" y="347296"/>
            <a:ext cx="7456487" cy="830997"/>
          </a:xfrm>
        </p:spPr>
        <p:txBody>
          <a:bodyPr/>
          <a:lstStyle/>
          <a:p>
            <a:r>
              <a:rPr lang="en-US" dirty="0" smtClean="0"/>
              <a:t>Identifying Evaluation Best Practices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85750" y="1377950"/>
            <a:ext cx="8532813" cy="492750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3"/>
                </a:solidFill>
              </a:rPr>
              <a:t>What we’ve learned so far:</a:t>
            </a:r>
          </a:p>
          <a:p>
            <a:r>
              <a:rPr lang="en-US" sz="2200" dirty="0" smtClean="0"/>
              <a:t>An evaluation can face many challenges.</a:t>
            </a:r>
          </a:p>
          <a:p>
            <a:r>
              <a:rPr lang="en-US" sz="2200" dirty="0" smtClean="0"/>
              <a:t>Most occur in the 5 Critical Areas: context, logistics, data collection, data analysis, and dissemination.</a:t>
            </a:r>
          </a:p>
          <a:p>
            <a:r>
              <a:rPr lang="en-US" sz="2200" dirty="0" smtClean="0"/>
              <a:t>Some challenges can be addressed as they occur.</a:t>
            </a:r>
          </a:p>
          <a:p>
            <a:r>
              <a:rPr lang="en-US" sz="2200" dirty="0" smtClean="0"/>
              <a:t>Many more can be prevented from occurring in the first place …</a:t>
            </a:r>
          </a:p>
          <a:p>
            <a:pPr lvl="1"/>
            <a:r>
              <a:rPr lang="en-US" sz="1800" dirty="0" smtClean="0"/>
              <a:t>Through careful planning and detailed documentation of planning decisions in the individual evaluation plan. </a:t>
            </a:r>
          </a:p>
          <a:p>
            <a:pPr>
              <a:buNone/>
            </a:pPr>
            <a:r>
              <a:rPr lang="en-US" dirty="0" smtClean="0">
                <a:solidFill>
                  <a:schemeClr val="accent3"/>
                </a:solidFill>
              </a:rPr>
              <a:t>What we’ll learn through this exercise:</a:t>
            </a:r>
          </a:p>
          <a:p>
            <a:r>
              <a:rPr lang="en-US" sz="2200" dirty="0" smtClean="0"/>
              <a:t>A relatively small number of Best Practices can go a long way toward addressing the majority of potential challenges.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3688" y="347296"/>
            <a:ext cx="7456487" cy="830997"/>
          </a:xfrm>
        </p:spPr>
        <p:txBody>
          <a:bodyPr/>
          <a:lstStyle/>
          <a:p>
            <a:r>
              <a:rPr lang="en-US" dirty="0" smtClean="0"/>
              <a:t>Highlighted Words on 5 Examples in Example #2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85750" y="1377950"/>
            <a:ext cx="8532813" cy="4881336"/>
          </a:xfrm>
        </p:spPr>
        <p:txBody>
          <a:bodyPr/>
          <a:lstStyle/>
          <a:p>
            <a:r>
              <a:rPr lang="en-US" sz="2600" dirty="0" smtClean="0"/>
              <a:t>Manage, keep track</a:t>
            </a:r>
          </a:p>
          <a:p>
            <a:r>
              <a:rPr lang="en-US" sz="2600" dirty="0" smtClean="0"/>
              <a:t>Communicate, progress monitoring</a:t>
            </a:r>
          </a:p>
          <a:p>
            <a:r>
              <a:rPr lang="en-US" sz="2600" dirty="0" smtClean="0"/>
              <a:t>Alternate dissemination methods</a:t>
            </a:r>
          </a:p>
          <a:p>
            <a:r>
              <a:rPr lang="en-US" sz="2600" dirty="0" smtClean="0"/>
              <a:t>Stakeholders, include, discussions</a:t>
            </a:r>
          </a:p>
          <a:p>
            <a:r>
              <a:rPr lang="en-US" sz="2600" dirty="0" smtClean="0"/>
              <a:t>Document lessons learned, individuals experienced in evaluation</a:t>
            </a:r>
          </a:p>
          <a:p>
            <a:r>
              <a:rPr lang="en-US" sz="2600" dirty="0" smtClean="0"/>
              <a:t>Strategic planning</a:t>
            </a:r>
          </a:p>
          <a:p>
            <a:r>
              <a:rPr lang="en-US" sz="2600" dirty="0" smtClean="0"/>
              <a:t>Train</a:t>
            </a:r>
          </a:p>
          <a:p>
            <a:r>
              <a:rPr lang="en-US" sz="2600" dirty="0" smtClean="0"/>
              <a:t>Pilot test</a:t>
            </a:r>
          </a:p>
          <a:p>
            <a:r>
              <a:rPr lang="en-US" sz="2600" dirty="0" smtClean="0"/>
              <a:t>Action plan</a:t>
            </a:r>
            <a:endParaRPr lang="en-US" sz="26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688" y="555045"/>
            <a:ext cx="7456487" cy="415498"/>
          </a:xfrm>
        </p:spPr>
        <p:txBody>
          <a:bodyPr/>
          <a:lstStyle/>
          <a:p>
            <a:r>
              <a:rPr lang="en-US" dirty="0" smtClean="0"/>
              <a:t>9 Evaluation Best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1295400"/>
            <a:ext cx="8532813" cy="5786199"/>
          </a:xfrm>
        </p:spPr>
        <p:txBody>
          <a:bodyPr/>
          <a:lstStyle/>
          <a:p>
            <a:r>
              <a:rPr lang="en-US" sz="2400" dirty="0" smtClean="0"/>
              <a:t>Work with stakeholders throughout the evaluation life cycle</a:t>
            </a:r>
          </a:p>
          <a:p>
            <a:r>
              <a:rPr lang="en-US" sz="2400" dirty="0" smtClean="0"/>
              <a:t>Manage the evaluation as you would any other project</a:t>
            </a:r>
          </a:p>
          <a:p>
            <a:r>
              <a:rPr lang="en-US" sz="2400" dirty="0" smtClean="0"/>
              <a:t>Pilot test data collection instruments and procedures</a:t>
            </a:r>
          </a:p>
          <a:p>
            <a:r>
              <a:rPr lang="en-US" sz="2400" dirty="0" smtClean="0"/>
              <a:t>Train data collection staff</a:t>
            </a:r>
          </a:p>
          <a:p>
            <a:r>
              <a:rPr lang="en-US" sz="2400" dirty="0" smtClean="0"/>
              <a:t>Monitor progress and communicate frequently with key team members and stakeholders throughout the evaluation</a:t>
            </a:r>
          </a:p>
          <a:p>
            <a:r>
              <a:rPr lang="en-US" sz="2400" dirty="0" smtClean="0"/>
              <a:t>Disseminate results to stakeholders, including interim reporting and alternate formats</a:t>
            </a:r>
          </a:p>
          <a:p>
            <a:r>
              <a:rPr lang="en-US" sz="2400" dirty="0" smtClean="0"/>
              <a:t>Develop an action plan for implementing recommendations and include stakeholders in the </a:t>
            </a:r>
            <a:r>
              <a:rPr lang="en-US" dirty="0" smtClean="0"/>
              <a:t>process</a:t>
            </a:r>
          </a:p>
          <a:p>
            <a:r>
              <a:rPr lang="en-US" sz="2400" dirty="0" smtClean="0"/>
              <a:t>Document lessons learned</a:t>
            </a:r>
          </a:p>
          <a:p>
            <a:r>
              <a:rPr lang="en-US" sz="2400" dirty="0" smtClean="0"/>
              <a:t>Link back to your strategic plan after each new evaluation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895600"/>
            <a:ext cx="7772400" cy="553998"/>
          </a:xfrm>
        </p:spPr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688" y="555045"/>
            <a:ext cx="7456487" cy="415498"/>
          </a:xfrm>
        </p:spPr>
        <p:txBody>
          <a:bodyPr/>
          <a:lstStyle/>
          <a:p>
            <a:r>
              <a:rPr lang="en-US" dirty="0" smtClean="0"/>
              <a:t>Session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1377950"/>
            <a:ext cx="8532813" cy="4179606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By the end of this session, participants will be able to:</a:t>
            </a:r>
          </a:p>
          <a:p>
            <a:pPr lvl="0"/>
            <a:r>
              <a:rPr lang="en-US" dirty="0" smtClean="0"/>
              <a:t>Recognize </a:t>
            </a:r>
            <a:r>
              <a:rPr lang="en-US" dirty="0" smtClean="0">
                <a:solidFill>
                  <a:schemeClr val="accent4"/>
                </a:solidFill>
              </a:rPr>
              <a:t>5 Critical Areas </a:t>
            </a:r>
            <a:r>
              <a:rPr lang="en-US" dirty="0" smtClean="0"/>
              <a:t>that should be considered when implementing an evaluation.</a:t>
            </a:r>
          </a:p>
          <a:p>
            <a:pPr lvl="0"/>
            <a:r>
              <a:rPr lang="en-US" dirty="0" smtClean="0">
                <a:solidFill>
                  <a:schemeClr val="accent4"/>
                </a:solidFill>
              </a:rPr>
              <a:t>Anticipate and trouble-shoot </a:t>
            </a:r>
            <a:r>
              <a:rPr lang="en-US" dirty="0" smtClean="0"/>
              <a:t>the kinds of challenges that may crop up during an evaluation.</a:t>
            </a:r>
          </a:p>
          <a:p>
            <a:pPr lvl="0"/>
            <a:r>
              <a:rPr lang="en-US" dirty="0" smtClean="0"/>
              <a:t>Identify </a:t>
            </a:r>
            <a:r>
              <a:rPr lang="en-US" dirty="0" smtClean="0">
                <a:solidFill>
                  <a:schemeClr val="accent4"/>
                </a:solidFill>
              </a:rPr>
              <a:t>9 Best Practices </a:t>
            </a:r>
            <a:r>
              <a:rPr lang="en-US" dirty="0" smtClean="0"/>
              <a:t>that can inform evaluation planning to help ensure that an evaluation runs smoothly and achieves desired results.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667000"/>
            <a:ext cx="7772400" cy="1329595"/>
          </a:xfrm>
          <a:scene3d>
            <a:camera prst="orthographicFront">
              <a:rot lat="0" lon="0" rev="21299999"/>
            </a:camera>
            <a:lightRig rig="threePt" dir="t"/>
          </a:scene3d>
        </p:spPr>
        <p:txBody>
          <a:bodyPr/>
          <a:lstStyle/>
          <a:p>
            <a:r>
              <a:rPr lang="en-US" sz="9600" dirty="0" smtClean="0"/>
              <a:t>PLAN A</a:t>
            </a:r>
            <a:r>
              <a:rPr lang="en-US" sz="8000" dirty="0" smtClean="0"/>
              <a:t>h</a:t>
            </a:r>
            <a:r>
              <a:rPr lang="en-US" sz="7200" dirty="0" smtClean="0"/>
              <a:t>e</a:t>
            </a:r>
            <a:r>
              <a:rPr lang="en-US" dirty="0" smtClean="0"/>
              <a:t>a</a:t>
            </a:r>
            <a:r>
              <a:rPr lang="en-US" sz="2800" dirty="0" smtClean="0"/>
              <a:t>d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661993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Exercise 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cap="small" dirty="0" smtClean="0"/>
              <a:t>5 Critical Areas of evaluation implementation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3688" y="347296"/>
            <a:ext cx="7456487" cy="830997"/>
          </a:xfrm>
        </p:spPr>
        <p:txBody>
          <a:bodyPr/>
          <a:lstStyle/>
          <a:p>
            <a:r>
              <a:rPr lang="en-US" dirty="0" smtClean="0"/>
              <a:t>5 Critical Areas of Evaluation Implementation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85750" y="1377950"/>
            <a:ext cx="8532813" cy="5779531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300"/>
              </a:spcBef>
              <a:spcAft>
                <a:spcPts val="200"/>
              </a:spcAft>
            </a:pPr>
            <a:r>
              <a:rPr lang="en-US" sz="2400" b="1" dirty="0" smtClean="0">
                <a:solidFill>
                  <a:schemeClr val="accent1"/>
                </a:solidFill>
              </a:rPr>
              <a:t>Evaluation Context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200"/>
              </a:spcAft>
            </a:pPr>
            <a:r>
              <a:rPr lang="en-US" sz="1800" dirty="0" smtClean="0"/>
              <a:t>Recognize that evaluations exist within an organizational hierarchy and are embedded within a community.</a:t>
            </a: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200"/>
              </a:spcAft>
            </a:pPr>
            <a:r>
              <a:rPr lang="en-US" sz="2400" b="1" dirty="0" smtClean="0">
                <a:solidFill>
                  <a:schemeClr val="accent1"/>
                </a:solidFill>
              </a:rPr>
              <a:t>Evaluation Logistics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200"/>
              </a:spcAft>
            </a:pPr>
            <a:r>
              <a:rPr lang="en-US" sz="1800" dirty="0" smtClean="0"/>
              <a:t>Recognize that an evaluation needs to be managed like any other project.</a:t>
            </a: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200"/>
              </a:spcAft>
            </a:pPr>
            <a:r>
              <a:rPr lang="en-US" sz="2400" b="1" dirty="0" smtClean="0">
                <a:solidFill>
                  <a:schemeClr val="accent1"/>
                </a:solidFill>
              </a:rPr>
              <a:t>Data Collection/Data Compilation</a:t>
            </a:r>
            <a:endParaRPr lang="en-US" sz="1800" b="1" dirty="0" smtClean="0">
              <a:solidFill>
                <a:schemeClr val="accent1"/>
              </a:solidFill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200"/>
              </a:spcAft>
            </a:pPr>
            <a:r>
              <a:rPr lang="en-US" sz="1800" dirty="0" smtClean="0"/>
              <a:t>Recognize that challenges can occur whether collecting new or compiling existing data.</a:t>
            </a: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200"/>
              </a:spcAft>
            </a:pPr>
            <a:r>
              <a:rPr lang="en-US" sz="2400" b="1" dirty="0" smtClean="0">
                <a:solidFill>
                  <a:schemeClr val="accent1"/>
                </a:solidFill>
              </a:rPr>
              <a:t>Data Analysis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200"/>
              </a:spcAft>
            </a:pPr>
            <a:r>
              <a:rPr lang="en-US" sz="1800" dirty="0" smtClean="0"/>
              <a:t>Avoid collecting data that cannot be analyzed or do not meet programmatic and stakeholder information needs.</a:t>
            </a: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200"/>
              </a:spcAft>
            </a:pPr>
            <a:r>
              <a:rPr lang="en-US" sz="2400" b="1" dirty="0" smtClean="0">
                <a:solidFill>
                  <a:schemeClr val="accent1"/>
                </a:solidFill>
              </a:rPr>
              <a:t>Dissemination of Evaluation Findings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200"/>
              </a:spcAft>
            </a:pPr>
            <a:r>
              <a:rPr lang="en-US" sz="1800" dirty="0" smtClean="0"/>
              <a:t>Avoid producing findings that are not useful, not acceptable, not believable, or come too late to meet information needs and inform programmatic decision-making.</a:t>
            </a:r>
            <a:endParaRPr lang="en-US" sz="1800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1752600"/>
            <a:ext cx="6858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accent1"/>
                </a:solidFill>
              </a:rPr>
              <a:t>Worksheet 1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2800" b="1" dirty="0" smtClean="0"/>
              <a:t>What are some specific challenges in each Critical Area?</a:t>
            </a:r>
            <a:endParaRPr lang="en-US" sz="28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688" y="555045"/>
            <a:ext cx="7456487" cy="415498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Challenges in Evaluation Context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1377950"/>
            <a:ext cx="8532813" cy="3243965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Negative community response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Lack of political will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Changes in program priorities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Lack of support from program leadership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688" y="555045"/>
            <a:ext cx="7456487" cy="415498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Challenges in Evaluation Logistics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1377950"/>
            <a:ext cx="8532813" cy="4733604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Difficulty communicating with contractors, partners, stakeholders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Confusion about roles and responsibilities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Insufficient financial resources to complete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Inadequate staffing resources to complete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Evaluation goes off track in terms of scope, budget, and/or timeline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BBrand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005596"/>
      </a:accent1>
      <a:accent2>
        <a:srgbClr val="B2BB1E"/>
      </a:accent2>
      <a:accent3>
        <a:srgbClr val="E31937"/>
      </a:accent3>
      <a:accent4>
        <a:srgbClr val="F58025"/>
      </a:accent4>
      <a:accent5>
        <a:srgbClr val="6E2A8D"/>
      </a:accent5>
      <a:accent6>
        <a:srgbClr val="455560"/>
      </a:accent6>
      <a:hlink>
        <a:srgbClr val="005596"/>
      </a:hlink>
      <a:folHlink>
        <a:srgbClr val="6E2A8D"/>
      </a:folHlink>
    </a:clrScheme>
    <a:fontScheme name="defaul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D3DFF1">
                <a:gamma/>
                <a:tint val="33333"/>
                <a:invGamma/>
              </a:srgbClr>
            </a:gs>
            <a:gs pos="100000">
              <a:srgbClr val="D3DFF1"/>
            </a:gs>
          </a:gsLst>
          <a:lin ang="5400000" scaled="1"/>
        </a:gra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D3DFF1">
                <a:gamma/>
                <a:tint val="33333"/>
                <a:invGamma/>
              </a:srgbClr>
            </a:gs>
            <a:gs pos="100000">
              <a:srgbClr val="D3DFF1"/>
            </a:gs>
          </a:gsLst>
          <a:lin ang="5400000" scaled="1"/>
        </a:gra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3">
        <a:dk1>
          <a:srgbClr val="000000"/>
        </a:dk1>
        <a:lt1>
          <a:srgbClr val="FFFFFF"/>
        </a:lt1>
        <a:dk2>
          <a:srgbClr val="043254"/>
        </a:dk2>
        <a:lt2>
          <a:srgbClr val="333333"/>
        </a:lt2>
        <a:accent1>
          <a:srgbClr val="E3E9ED"/>
        </a:accent1>
        <a:accent2>
          <a:srgbClr val="054471"/>
        </a:accent2>
        <a:accent3>
          <a:srgbClr val="FFFFFF"/>
        </a:accent3>
        <a:accent4>
          <a:srgbClr val="000000"/>
        </a:accent4>
        <a:accent5>
          <a:srgbClr val="EFF2F4"/>
        </a:accent5>
        <a:accent6>
          <a:srgbClr val="043D66"/>
        </a:accent6>
        <a:hlink>
          <a:srgbClr val="7E2A54"/>
        </a:hlink>
        <a:folHlink>
          <a:srgbClr val="008B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4">
        <a:dk1>
          <a:srgbClr val="000000"/>
        </a:dk1>
        <a:lt1>
          <a:srgbClr val="FFFFFF"/>
        </a:lt1>
        <a:dk2>
          <a:srgbClr val="455560"/>
        </a:dk2>
        <a:lt2>
          <a:srgbClr val="333333"/>
        </a:lt2>
        <a:accent1>
          <a:srgbClr val="BACDE8"/>
        </a:accent1>
        <a:accent2>
          <a:srgbClr val="005596"/>
        </a:accent2>
        <a:accent3>
          <a:srgbClr val="FFFFFF"/>
        </a:accent3>
        <a:accent4>
          <a:srgbClr val="000000"/>
        </a:accent4>
        <a:accent5>
          <a:srgbClr val="D9E3F2"/>
        </a:accent5>
        <a:accent6>
          <a:srgbClr val="004C87"/>
        </a:accent6>
        <a:hlink>
          <a:srgbClr val="F58025"/>
        </a:hlink>
        <a:folHlink>
          <a:srgbClr val="B2BB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5">
        <a:dk1>
          <a:srgbClr val="000000"/>
        </a:dk1>
        <a:lt1>
          <a:srgbClr val="FFFFFF"/>
        </a:lt1>
        <a:dk2>
          <a:srgbClr val="000000"/>
        </a:dk2>
        <a:lt2>
          <a:srgbClr val="455560"/>
        </a:lt2>
        <a:accent1>
          <a:srgbClr val="BACDE8"/>
        </a:accent1>
        <a:accent2>
          <a:srgbClr val="005596"/>
        </a:accent2>
        <a:accent3>
          <a:srgbClr val="FFFFFF"/>
        </a:accent3>
        <a:accent4>
          <a:srgbClr val="000000"/>
        </a:accent4>
        <a:accent5>
          <a:srgbClr val="D9E3F2"/>
        </a:accent5>
        <a:accent6>
          <a:srgbClr val="004C87"/>
        </a:accent6>
        <a:hlink>
          <a:srgbClr val="F58025"/>
        </a:hlink>
        <a:folHlink>
          <a:srgbClr val="B2BB1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46716E36D382F459ED3A79408756535" ma:contentTypeVersion="0" ma:contentTypeDescription="Create a new document." ma:contentTypeScope="" ma:versionID="5083ee51ab957956663b1d47dedb504b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AD55254-8B26-444F-AE10-4FA14F18E9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AA4C5A43-E8B6-41A5-A4E5-1EB80BF31EC8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08FB7B85-09DC-4F09-8363-848558F6863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128</TotalTime>
  <Words>1138</Words>
  <Application>Microsoft Office PowerPoint</Application>
  <PresentationFormat>On-screen Show (4:3)</PresentationFormat>
  <Paragraphs>161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Default Theme</vt:lpstr>
      <vt:lpstr>Implementing  Evaluations Strategies for Success</vt:lpstr>
      <vt:lpstr>Implementing Evaluations     Strategies for Success</vt:lpstr>
      <vt:lpstr>Session Objectives</vt:lpstr>
      <vt:lpstr>PLAN Ahead</vt:lpstr>
      <vt:lpstr>Exercise 1 5 Critical Areas of evaluation implementation</vt:lpstr>
      <vt:lpstr>5 Critical Areas of Evaluation Implementation</vt:lpstr>
      <vt:lpstr>Slide 7</vt:lpstr>
      <vt:lpstr>Challenges in Evaluation Context</vt:lpstr>
      <vt:lpstr>Challenges in Evaluation Logistics</vt:lpstr>
      <vt:lpstr>Challenges in Data Collection/  Data Compilation</vt:lpstr>
      <vt:lpstr>Challenges in Data Analysis</vt:lpstr>
      <vt:lpstr>Challenges in Dissemination of Findings</vt:lpstr>
      <vt:lpstr>Exercise 2 Taking Charge of Your evaluation</vt:lpstr>
      <vt:lpstr>Taking Charge of Your Evaluation</vt:lpstr>
      <vt:lpstr>Lack of Interest/Support from Program Leaders   Example for Evaluation Context</vt:lpstr>
      <vt:lpstr>Insufficient Financial Resources  to Complete Evaluation   Example for Evaluation  Logistics</vt:lpstr>
      <vt:lpstr>Inefficient  Instruments / Strategies  Example for Data Collection/Compilation</vt:lpstr>
      <vt:lpstr>Data Collected Not Useful   Example for Data Analysis</vt:lpstr>
      <vt:lpstr>Findings Not Welcomed by Stakeholders   Example for Dissemination of Findings</vt:lpstr>
      <vt:lpstr>Slide 20</vt:lpstr>
      <vt:lpstr>Exercise 3 Identifying Best Practices</vt:lpstr>
      <vt:lpstr>Identifying Evaluation Best Practices</vt:lpstr>
      <vt:lpstr>Highlighted Words on 5 Examples in Example #2</vt:lpstr>
      <vt:lpstr>9 Evaluation Best Practices</vt:lpstr>
      <vt:lpstr>Questions?</vt:lpstr>
    </vt:vector>
  </TitlesOfParts>
  <Company>Battelle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eddyj</dc:creator>
  <cp:lastModifiedBy>Joanne and Shukri Abed</cp:lastModifiedBy>
  <cp:revision>20</cp:revision>
  <dcterms:created xsi:type="dcterms:W3CDTF">2010-01-05T18:01:55Z</dcterms:created>
  <dcterms:modified xsi:type="dcterms:W3CDTF">2011-11-11T22:29:08Z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0x010100346716E36D382F459ED3A79408756535</vt:lpwstr>
  </property>
</Properties>
</file>