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79004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1pPr>
    <a:lvl2pPr marL="395021" algn="l" defTabSz="79004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2pPr>
    <a:lvl3pPr marL="790042" algn="l" defTabSz="79004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3pPr>
    <a:lvl4pPr marL="1185062" algn="l" defTabSz="79004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4pPr>
    <a:lvl5pPr marL="1580083" algn="l" defTabSz="79004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5pPr>
    <a:lvl6pPr marL="1975104" algn="l" defTabSz="79004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6pPr>
    <a:lvl7pPr marL="2370125" algn="l" defTabSz="79004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7pPr>
    <a:lvl8pPr marL="2765146" algn="l" defTabSz="79004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8pPr>
    <a:lvl9pPr marL="3160166" algn="l" defTabSz="790042" rtl="0" eaLnBrk="1" latinLnBrk="0" hangingPunct="1">
      <a:defRPr sz="15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4690"/>
  </p:normalViewPr>
  <p:slideViewPr>
    <p:cSldViewPr snapToGrid="0" snapToObjects="1">
      <p:cViewPr varScale="1">
        <p:scale>
          <a:sx n="80" d="100"/>
          <a:sy n="80" d="100"/>
        </p:scale>
        <p:origin x="26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B67B-73F6-0E4B-9BB0-359806219AFA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A146-D58F-BD4D-B9BA-C9D0A0B8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B67B-73F6-0E4B-9BB0-359806219AFA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A146-D58F-BD4D-B9BA-C9D0A0B8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8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B67B-73F6-0E4B-9BB0-359806219AFA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A146-D58F-BD4D-B9BA-C9D0A0B8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B67B-73F6-0E4B-9BB0-359806219AFA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A146-D58F-BD4D-B9BA-C9D0A0B8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B67B-73F6-0E4B-9BB0-359806219AFA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A146-D58F-BD4D-B9BA-C9D0A0B8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9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B67B-73F6-0E4B-9BB0-359806219AFA}" type="datetimeFigureOut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A146-D58F-BD4D-B9BA-C9D0A0B8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8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B67B-73F6-0E4B-9BB0-359806219AFA}" type="datetimeFigureOut">
              <a:rPr lang="en-US" smtClean="0"/>
              <a:t>7/16/18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A146-D58F-BD4D-B9BA-C9D0A0B8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98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B67B-73F6-0E4B-9BB0-359806219AFA}" type="datetimeFigureOut">
              <a:rPr lang="en-US" smtClean="0"/>
              <a:t>7/16/18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A146-D58F-BD4D-B9BA-C9D0A0B8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9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B67B-73F6-0E4B-9BB0-359806219AFA}" type="datetimeFigureOut">
              <a:rPr lang="en-US" smtClean="0"/>
              <a:t>7/16/18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A146-D58F-BD4D-B9BA-C9D0A0B8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0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B67B-73F6-0E4B-9BB0-359806219AFA}" type="datetimeFigureOut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A146-D58F-BD4D-B9BA-C9D0A0B8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5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B67B-73F6-0E4B-9BB0-359806219AFA}" type="datetimeFigureOut">
              <a:rPr lang="en-US" smtClean="0"/>
              <a:t>7/16/18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9A146-D58F-BD4D-B9BA-C9D0A0B8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6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FB67B-73F6-0E4B-9BB0-359806219AFA}" type="datetimeFigureOut">
              <a:rPr lang="en-US" smtClean="0"/>
              <a:t>7/16/18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9A146-D58F-BD4D-B9BA-C9D0A0B85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9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(null)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EE4DED-37C7-E440-848C-994AEC4FA3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11" t="10952" r="51233" b="66241"/>
          <a:stretch/>
        </p:blipFill>
        <p:spPr>
          <a:xfrm>
            <a:off x="41720" y="912600"/>
            <a:ext cx="3884207" cy="29551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3778D0-CE6C-1244-86C8-0B1E1BE747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643" t="9146" r="10073" b="66011"/>
          <a:stretch/>
        </p:blipFill>
        <p:spPr>
          <a:xfrm>
            <a:off x="3815934" y="694790"/>
            <a:ext cx="3884206" cy="31729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5C353C2-DF8D-8F4B-9D3E-C35D41A614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834" t="38322" r="10072" b="38136"/>
          <a:stretch/>
        </p:blipFill>
        <p:spPr>
          <a:xfrm>
            <a:off x="3733575" y="3758599"/>
            <a:ext cx="3966565" cy="31267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012A6F-EEC0-B44B-A31F-E487EEC2B5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11" t="66586" r="51064" b="10705"/>
          <a:stretch/>
        </p:blipFill>
        <p:spPr>
          <a:xfrm>
            <a:off x="-16042" y="6783944"/>
            <a:ext cx="3941969" cy="30021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4B2117-C486-F949-B711-8C643E773C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10" t="38530" r="51927" b="38187"/>
          <a:stretch/>
        </p:blipFill>
        <p:spPr>
          <a:xfrm>
            <a:off x="41719" y="3792340"/>
            <a:ext cx="3884207" cy="30929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DBF9AC-15E3-3144-82B5-C4F69D5A85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828" t="66292" r="9533" b="10289"/>
          <a:stretch/>
        </p:blipFill>
        <p:spPr>
          <a:xfrm>
            <a:off x="3815933" y="6765889"/>
            <a:ext cx="3912035" cy="306836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053809E-E363-7D49-AEC3-513462F5D1FA}"/>
              </a:ext>
            </a:extLst>
          </p:cNvPr>
          <p:cNvSpPr/>
          <p:nvPr/>
        </p:nvSpPr>
        <p:spPr>
          <a:xfrm>
            <a:off x="358860" y="124220"/>
            <a:ext cx="69141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SYSTEMS FACTORS THAT AFFECT LEARNING</a:t>
            </a:r>
          </a:p>
        </p:txBody>
      </p:sp>
    </p:spTree>
    <p:extLst>
      <p:ext uri="{BB962C8B-B14F-4D97-AF65-F5344CB8AC3E}">
        <p14:creationId xmlns:p14="http://schemas.microsoft.com/office/powerpoint/2010/main" val="223264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2D396D-087E-4D46-A427-3783F763C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7802"/>
              </p:ext>
            </p:extLst>
          </p:nvPr>
        </p:nvGraphicFramePr>
        <p:xfrm>
          <a:off x="385011" y="584201"/>
          <a:ext cx="7122694" cy="8819306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1613122">
                  <a:extLst>
                    <a:ext uri="{9D8B030D-6E8A-4147-A177-3AD203B41FA5}">
                      <a16:colId xmlns:a16="http://schemas.microsoft.com/office/drawing/2014/main" val="1896665121"/>
                    </a:ext>
                  </a:extLst>
                </a:gridCol>
                <a:gridCol w="5509572">
                  <a:extLst>
                    <a:ext uri="{9D8B030D-6E8A-4147-A177-3AD203B41FA5}">
                      <a16:colId xmlns:a16="http://schemas.microsoft.com/office/drawing/2014/main" val="2045155573"/>
                    </a:ext>
                  </a:extLst>
                </a:gridCol>
              </a:tblGrid>
              <a:tr h="47544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C00000"/>
                          </a:solidFill>
                          <a:effectLst/>
                        </a:rPr>
                        <a:t>LEARNING CAPACITIES AND HABITSs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C00000"/>
                          </a:solidFill>
                          <a:effectLst/>
                        </a:rPr>
                        <a:t>and Examples of How Foundations Practice Them</a:t>
                      </a:r>
                    </a:p>
                  </a:txBody>
                  <a:tcPr marL="58187" marR="58187" marT="0" marB="0" anchor="ctr">
                    <a:lnT w="25400" cmpd="sng">
                      <a:noFill/>
                    </a:lnT>
                    <a:lnB w="254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1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87" marR="58187" marT="0" marB="0" anchor="ctr">
                    <a:lnT w="25400" cmpd="sng"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87" marR="58187" marT="0" marB="0" anchor="ctr">
                    <a:lnT w="25400" cmpd="sng"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214894"/>
                  </a:ext>
                </a:extLst>
              </a:tr>
              <a:tr h="1828624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Making thinking visible.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dirty="0">
                          <a:effectLst/>
                        </a:rPr>
                        <a:t>Colorado Health Foundation</a:t>
                      </a:r>
                      <a:r>
                        <a:rPr lang="en-US" sz="1100" dirty="0">
                          <a:effectLst/>
                        </a:rPr>
                        <a:t>: Trained staff in 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Before Action and After Action Reviews </a:t>
                      </a:r>
                      <a:r>
                        <a:rPr lang="en-US" sz="1100" dirty="0">
                          <a:effectLst/>
                        </a:rPr>
                        <a:t>and uses them regularly for everything from board meeting planning and grantee convenings to designing evaluations.</a:t>
                      </a:r>
                    </a:p>
                    <a:p>
                      <a:pPr marL="171450" marR="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100" i="1" dirty="0">
                          <a:effectLst/>
                        </a:rPr>
                        <a:t>William and Flora Hewlett Foundation</a:t>
                      </a:r>
                      <a:r>
                        <a:rPr lang="en-US" sz="1100" dirty="0">
                          <a:effectLst/>
                        </a:rPr>
                        <a:t>: Uses 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pre-mortems</a:t>
                      </a:r>
                      <a:r>
                        <a:rPr lang="en-US" sz="1100" dirty="0">
                          <a:effectLst/>
                        </a:rPr>
                        <a:t> and external “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pressure tests</a:t>
                      </a:r>
                      <a:r>
                        <a:rPr lang="en-US" sz="1100" dirty="0">
                          <a:effectLst/>
                        </a:rPr>
                        <a:t>” of their thinking on theories of change and strategy documents.</a:t>
                      </a:r>
                    </a:p>
                    <a:p>
                      <a:pPr marL="171450" marR="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100" i="1" dirty="0">
                          <a:effectLst/>
                        </a:rPr>
                        <a:t>McKnight Foundation</a:t>
                      </a:r>
                      <a:r>
                        <a:rPr lang="en-US" sz="1100" dirty="0">
                          <a:effectLst/>
                        </a:rPr>
                        <a:t>: Co-creates 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theories of change </a:t>
                      </a:r>
                      <a:r>
                        <a:rPr lang="en-US" sz="1100" dirty="0">
                          <a:effectLst/>
                        </a:rPr>
                        <a:t>with grantees, TA providers, and experts as a way of uncovering convergent and divergent ideas of what it takes to make change happen, and then they regularly re-visit those theories together.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87" marR="58187" marT="0" marB="0" anchor="ctr" anchorCtr="1">
                    <a:lnL>
                      <a:noFill/>
                    </a:lnL>
                    <a:lnT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892390"/>
                  </a:ext>
                </a:extLst>
              </a:tr>
              <a:tr h="1151273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Posing powerful questions.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100" i="1" dirty="0">
                          <a:effectLst/>
                        </a:rPr>
                        <a:t>David and Lucile Packard Foundation</a:t>
                      </a:r>
                      <a:r>
                        <a:rPr lang="en-US" sz="1100" dirty="0">
                          <a:effectLst/>
                        </a:rPr>
                        <a:t>: In addition to theories of change and evaluation plans, each program team produces a 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learning agenda </a:t>
                      </a:r>
                      <a:r>
                        <a:rPr lang="en-US" sz="1100" dirty="0">
                          <a:effectLst/>
                        </a:rPr>
                        <a:t>and then updates it annually.</a:t>
                      </a:r>
                    </a:p>
                    <a:p>
                      <a:pPr marL="171450" marR="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100" i="1" dirty="0">
                          <a:effectLst/>
                        </a:rPr>
                        <a:t>Wallace Foundation</a:t>
                      </a:r>
                      <a:r>
                        <a:rPr lang="en-US" sz="1100" dirty="0">
                          <a:effectLst/>
                        </a:rPr>
                        <a:t>: Program teams include a 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pivotal learning goal </a:t>
                      </a:r>
                      <a:r>
                        <a:rPr lang="en-US" sz="1100" dirty="0">
                          <a:effectLst/>
                        </a:rPr>
                        <a:t>on their strategy proposals to the board that will be answered through the work. The learning goal has equal standing with the outcome/impact goal—it gets discussed with the same emphasis.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87" marR="58187" marT="0" marB="0" anchor="ctr" anchorCtr="1">
                    <a:lnL>
                      <a:noFill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547193"/>
                  </a:ext>
                </a:extLst>
              </a:tr>
              <a:tr h="1828624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Combating our biases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100" i="1" dirty="0">
                          <a:effectLst/>
                        </a:rPr>
                        <a:t>SD Bechtel Jr Foundation</a:t>
                      </a:r>
                      <a:r>
                        <a:rPr lang="en-US" sz="1100" dirty="0">
                          <a:effectLst/>
                        </a:rPr>
                        <a:t>: Staff systematize their observations about “grantee resilience.” Program officers use an 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online rubric after site visits/call</a:t>
                      </a:r>
                      <a:r>
                        <a:rPr lang="en-US" sz="1100" dirty="0">
                          <a:effectLst/>
                        </a:rPr>
                        <a:t>s to look for patterns in the capacities grantees need support on and to monitor how they weather crises.</a:t>
                      </a:r>
                    </a:p>
                    <a:p>
                      <a:pPr marL="171450" marR="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100" i="1" dirty="0">
                          <a:effectLst/>
                        </a:rPr>
                        <a:t>Ontario Trillium Foundation</a:t>
                      </a:r>
                      <a:r>
                        <a:rPr lang="en-US" sz="1100" dirty="0">
                          <a:effectLst/>
                        </a:rPr>
                        <a:t>: Teams engage previously excluded voices in sense-making through open 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data sharing events, hackathons</a:t>
                      </a:r>
                      <a:r>
                        <a:rPr lang="en-US" sz="1100" dirty="0">
                          <a:effectLst/>
                        </a:rPr>
                        <a:t>, and other approaches.</a:t>
                      </a:r>
                    </a:p>
                    <a:p>
                      <a:pPr marL="171450" marR="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100" i="1" dirty="0">
                          <a:effectLst/>
                        </a:rPr>
                        <a:t>William and Flora Hewlett Foundation</a:t>
                      </a:r>
                      <a:r>
                        <a:rPr lang="en-US" sz="1100" dirty="0">
                          <a:effectLst/>
                        </a:rPr>
                        <a:t>: In their outcomes-focused philanthropy approach, use 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formative, summative, or developmental evaluation </a:t>
                      </a:r>
                      <a:r>
                        <a:rPr lang="en-US" sz="1100" dirty="0">
                          <a:effectLst/>
                        </a:rPr>
                        <a:t>(or some combination of them), depending on the developmental stage of the initiative and the nature of the strategy.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87" marR="58187" marT="0" marB="0" anchor="ctr" anchorCtr="1">
                    <a:lnL>
                      <a:noFill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811841"/>
                  </a:ext>
                </a:extLst>
              </a:tr>
              <a:tr h="1645761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Attending to causal inference.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dirty="0">
                          <a:effectLst/>
                        </a:rPr>
                        <a:t>Kresge Foundation</a:t>
                      </a:r>
                      <a:r>
                        <a:rPr lang="en-US" sz="1100" dirty="0">
                          <a:effectLst/>
                        </a:rPr>
                        <a:t>: Uses 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data galleries </a:t>
                      </a:r>
                      <a:r>
                        <a:rPr lang="en-US" sz="1100" dirty="0">
                          <a:effectLst/>
                        </a:rPr>
                        <a:t>with staff and board members to interactively and collaboratively review and make sense of data generated from research and evaluation studies and/or publicly available data.</a:t>
                      </a:r>
                    </a:p>
                    <a:p>
                      <a:pPr marL="171450" marR="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100" i="1" dirty="0">
                          <a:effectLst/>
                        </a:rPr>
                        <a:t>Democracy Fund: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Uses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 systems mapping/causal-loop diagraming </a:t>
                      </a:r>
                      <a:r>
                        <a:rPr lang="en-US" sz="1100" dirty="0">
                          <a:effectLst/>
                        </a:rPr>
                        <a:t>to understand how systems dynamics are related to both problems and intended outcomes.</a:t>
                      </a:r>
                    </a:p>
                    <a:p>
                      <a:pPr marL="171450" marR="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100" i="1" dirty="0">
                          <a:effectLst/>
                        </a:rPr>
                        <a:t>Several foundations</a:t>
                      </a:r>
                      <a:r>
                        <a:rPr lang="en-US" sz="1100" dirty="0">
                          <a:effectLst/>
                        </a:rPr>
                        <a:t>: Uses 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outcome harvesting </a:t>
                      </a:r>
                      <a:r>
                        <a:rPr lang="en-US" sz="1100" dirty="0">
                          <a:effectLst/>
                        </a:rPr>
                        <a:t>or other methods that cast a wider net to examine how results were achieved, particularly for advocacy and movement building.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87" marR="58187" marT="0" marB="0" anchor="ctr" anchorCtr="1">
                    <a:lnL>
                      <a:noFill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021330"/>
                  </a:ext>
                </a:extLst>
              </a:tr>
              <a:tr h="1828624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Answering the “now what” question.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100" i="1" dirty="0">
                          <a:effectLst/>
                        </a:rPr>
                        <a:t>Ewing Marion Kauffman Foundation</a:t>
                      </a:r>
                      <a:r>
                        <a:rPr lang="en-US" sz="1100" dirty="0">
                          <a:effectLst/>
                        </a:rPr>
                        <a:t>: Recruits and trains internal 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learning champions </a:t>
                      </a:r>
                      <a:r>
                        <a:rPr lang="en-US" sz="1100" dirty="0">
                          <a:effectLst/>
                        </a:rPr>
                        <a:t>on each team to help to promote the ongoing building of learning capacities and habits. Champions make sure that team meetings, events, etc. are oriented around learning.</a:t>
                      </a:r>
                    </a:p>
                    <a:p>
                      <a:pPr marL="171450" marR="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100" i="1" dirty="0">
                          <a:effectLst/>
                        </a:rPr>
                        <a:t>Rockefeller Foundation</a:t>
                      </a:r>
                      <a:r>
                        <a:rPr lang="en-US" sz="1100" dirty="0">
                          <a:effectLst/>
                        </a:rPr>
                        <a:t>: Assigns 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devil’s advocate/six hat thinking</a:t>
                      </a:r>
                      <a:r>
                        <a:rPr lang="en-US" sz="1100" dirty="0">
                          <a:effectLst/>
                        </a:rPr>
                        <a:t> roles in meetings to combat groupthink and confirmation bias.</a:t>
                      </a:r>
                    </a:p>
                    <a:p>
                      <a:pPr marL="171450" marR="0" lvl="0" indent="-171450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000"/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100" i="1" dirty="0">
                          <a:effectLst/>
                        </a:rPr>
                        <a:t>Several foundations</a:t>
                      </a:r>
                      <a:r>
                        <a:rPr lang="en-US" sz="1100" dirty="0">
                          <a:effectLst/>
                        </a:rPr>
                        <a:t>: Have begun to re-arrange a portion of their board meetings around digging into strategic learning questions together, e.g., the </a:t>
                      </a:r>
                      <a:r>
                        <a:rPr lang="en-US" sz="1100" dirty="0" err="1">
                          <a:effectLst/>
                        </a:rPr>
                        <a:t>Mcknight</a:t>
                      </a:r>
                      <a:r>
                        <a:rPr lang="en-US" sz="1100" dirty="0">
                          <a:effectLst/>
                        </a:rPr>
                        <a:t> Foundation uses the “what, so what, now what” </a:t>
                      </a: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</a:rPr>
                        <a:t>adaptive action framework</a:t>
                      </a:r>
                      <a:r>
                        <a:rPr lang="en-US" sz="1100" dirty="0">
                          <a:effectLst/>
                        </a:rPr>
                        <a:t>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87" marR="58187" marT="0" marB="0" anchor="ctr" anchorCtr="1">
                    <a:lnL>
                      <a:noFill/>
                    </a:lnL>
                    <a:lnB w="25400" cmpd="sng"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80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533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512</Words>
  <Application>Microsoft Macintosh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Coffman</dc:creator>
  <cp:lastModifiedBy>Julia Coffman</cp:lastModifiedBy>
  <cp:revision>29</cp:revision>
  <cp:lastPrinted>2018-04-27T18:42:13Z</cp:lastPrinted>
  <dcterms:created xsi:type="dcterms:W3CDTF">2018-04-27T16:20:57Z</dcterms:created>
  <dcterms:modified xsi:type="dcterms:W3CDTF">2018-07-16T14:36:01Z</dcterms:modified>
</cp:coreProperties>
</file>