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72" r:id="rId2"/>
    <p:sldId id="313" r:id="rId3"/>
    <p:sldId id="318" r:id="rId4"/>
    <p:sldId id="308" r:id="rId5"/>
    <p:sldId id="264" r:id="rId6"/>
    <p:sldId id="276" r:id="rId7"/>
    <p:sldId id="309" r:id="rId8"/>
    <p:sldId id="310" r:id="rId9"/>
    <p:sldId id="279" r:id="rId10"/>
    <p:sldId id="280" r:id="rId11"/>
    <p:sldId id="316" r:id="rId12"/>
    <p:sldId id="283" r:id="rId13"/>
    <p:sldId id="265" r:id="rId14"/>
    <p:sldId id="266" r:id="rId15"/>
    <p:sldId id="269" r:id="rId16"/>
    <p:sldId id="258" r:id="rId17"/>
    <p:sldId id="259" r:id="rId18"/>
    <p:sldId id="284" r:id="rId19"/>
    <p:sldId id="285" r:id="rId20"/>
    <p:sldId id="260" r:id="rId21"/>
    <p:sldId id="261" r:id="rId22"/>
    <p:sldId id="262" r:id="rId23"/>
    <p:sldId id="286" r:id="rId24"/>
    <p:sldId id="287" r:id="rId25"/>
    <p:sldId id="288" r:id="rId26"/>
    <p:sldId id="267" r:id="rId27"/>
    <p:sldId id="270" r:id="rId28"/>
    <p:sldId id="271" r:id="rId29"/>
    <p:sldId id="289" r:id="rId30"/>
    <p:sldId id="290" r:id="rId31"/>
    <p:sldId id="263" r:id="rId32"/>
    <p:sldId id="268" r:id="rId33"/>
    <p:sldId id="291" r:id="rId34"/>
    <p:sldId id="297" r:id="rId35"/>
    <p:sldId id="298" r:id="rId36"/>
    <p:sldId id="296" r:id="rId37"/>
    <p:sldId id="300" r:id="rId38"/>
    <p:sldId id="301" r:id="rId39"/>
    <p:sldId id="302" r:id="rId40"/>
    <p:sldId id="317" r:id="rId41"/>
    <p:sldId id="304" r:id="rId42"/>
    <p:sldId id="315" r:id="rId43"/>
    <p:sldId id="319" r:id="rId4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C3B85-0A83-43F8-8093-ED259D1BDC5E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331DC-3C07-4C53-A02E-09D804F523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830491-6716-4880-81DB-FAED97E605A3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7BFBA78-D420-4A2D-A458-11FB0B926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53157-BB87-42C7-81FB-A4674FCDAC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52A5-D782-4093-B502-5FAC905BF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52A5-D782-4093-B502-5FAC905BF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52A5-D782-4093-B502-5FAC905BF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ppt templat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52400"/>
            <a:ext cx="9144000" cy="6284422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7543800" y="6553200"/>
            <a:ext cx="152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6631FB7-7B42-475D-881E-B74E54F3CA8B}" type="slidenum">
              <a:rPr lang="en-US" sz="1000" smtClean="0">
                <a:solidFill>
                  <a:schemeClr val="bg1">
                    <a:lumMod val="65000"/>
                  </a:schemeClr>
                </a:solidFill>
              </a:rPr>
              <a:pPr algn="r"/>
              <a:t>‹#›</a:t>
            </a:fld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52A5-D782-4093-B502-5FAC905BF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52A5-D782-4093-B502-5FAC905BF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52A5-D782-4093-B502-5FAC905BF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52A5-D782-4093-B502-5FAC905BF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52A5-D782-4093-B502-5FAC905BF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52A5-D782-4093-B502-5FAC905BF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52A5-D782-4093-B502-5FAC905BF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852A5-D782-4093-B502-5FAC905BF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852A5-D782-4093-B502-5FAC905BFF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stone@buffalo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kt4tt.buffalo.edu/knowledgebase/model.php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kt4tt.buffalo.edu/knowledgebase/model.php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hr-irsc.gc.ca/e/29418.html" TargetMode="Externa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kt4tt.buffalo.edu/" TargetMode="External"/><Relationship Id="rId2" Type="http://schemas.openxmlformats.org/officeDocument/2006/relationships/hyperlink" Target="mailto:vstone@buffalo.edu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hyperlink" Target="http://www.ncddr.org/webcasts/webcast32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884238"/>
            <a:ext cx="8229600" cy="262096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Translating New Knowledge from Technology Based Research Projects: Randomized Controlled  Study of an Intervention 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3505200"/>
            <a:ext cx="8229600" cy="2895600"/>
          </a:xfrm>
          <a:noFill/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/>
              <a:t>Presenter: Vathsala I. Stone </a:t>
            </a:r>
          </a:p>
          <a:p>
            <a:pPr algn="ctr">
              <a:buNone/>
            </a:pPr>
            <a:r>
              <a:rPr lang="en-US" sz="1800" dirty="0" smtClean="0">
                <a:solidFill>
                  <a:srgbClr val="FF0000"/>
                </a:solidFill>
                <a:hlinkClick r:id="rId3"/>
              </a:rPr>
              <a:t>vstone@buffalo.edu</a:t>
            </a:r>
            <a:endParaRPr lang="en-US" sz="1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1800" dirty="0" smtClean="0"/>
              <a:t>University at Buffalo</a:t>
            </a:r>
            <a:br>
              <a:rPr lang="en-US" sz="1800" dirty="0" smtClean="0"/>
            </a:br>
            <a:r>
              <a:rPr lang="en-US" sz="1800" dirty="0" smtClean="0"/>
              <a:t>Center on Knowledge Translation for Technology Transfer</a:t>
            </a:r>
          </a:p>
          <a:p>
            <a:pPr algn="ctr">
              <a:buNone/>
            </a:pPr>
            <a:r>
              <a:rPr lang="en-US" sz="1800" dirty="0" smtClean="0">
                <a:hlinkClick r:id="rId4"/>
              </a:rPr>
              <a:t>http://kt4tt.buffalo.edu </a:t>
            </a:r>
            <a:endParaRPr lang="en-US" sz="1800" dirty="0" smtClean="0"/>
          </a:p>
          <a:p>
            <a:pPr algn="ctr">
              <a:buNone/>
            </a:pPr>
            <a:r>
              <a:rPr lang="en-US" sz="1800" dirty="0" smtClean="0"/>
              <a:t>AEA Annual Meeting, Nov. 5,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0" y="1295400"/>
            <a:ext cx="0" cy="0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Research Design for the KT Intervention Evaluation</a:t>
            </a:r>
            <a:endParaRPr lang="en-US" sz="3200" dirty="0">
              <a:solidFill>
                <a:schemeClr val="tx2"/>
              </a:solidFill>
            </a:endParaRPr>
          </a:p>
        </p:txBody>
      </p:sp>
      <p:graphicFrame>
        <p:nvGraphicFramePr>
          <p:cNvPr id="9" name="Content Placeholder 3"/>
          <p:cNvGraphicFramePr>
            <a:graphicFrameLocks/>
          </p:cNvGraphicFramePr>
          <p:nvPr/>
        </p:nvGraphicFramePr>
        <p:xfrm>
          <a:off x="457202" y="1905000"/>
          <a:ext cx="8305798" cy="4068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399"/>
                <a:gridCol w="838199"/>
                <a:gridCol w="1295400"/>
                <a:gridCol w="1416051"/>
                <a:gridCol w="1174749"/>
                <a:gridCol w="1342159"/>
                <a:gridCol w="943841"/>
              </a:tblGrid>
              <a:tr h="990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j-lt"/>
                          <a:ea typeface="Times New Roman"/>
                          <a:cs typeface="Times New Roman"/>
                        </a:rPr>
                        <a:t>Baseline </a:t>
                      </a:r>
                      <a:r>
                        <a:rPr lang="en-US" sz="1800" dirty="0" smtClean="0">
                          <a:latin typeface="+mj-lt"/>
                          <a:ea typeface="Times New Roman"/>
                          <a:cs typeface="Times New Roman"/>
                        </a:rPr>
                        <a:t>Assessment</a:t>
                      </a: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Times New Roman"/>
                          <a:cs typeface="Times New Roman"/>
                        </a:rPr>
                        <a:t>Intervention Delivery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Times New Roman"/>
                          <a:cs typeface="Times New Roman"/>
                        </a:rPr>
                        <a:t>(4 Mo.)</a:t>
                      </a: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Times New Roman"/>
                          <a:cs typeface="Times New Roman"/>
                        </a:rPr>
                        <a:t>Follow/up Test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Times New Roman"/>
                          <a:cs typeface="Times New Roman"/>
                        </a:rPr>
                        <a:t>Intervention Delivery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Times New Roman"/>
                          <a:cs typeface="Times New Roman"/>
                        </a:rPr>
                        <a:t>(4 Mo.)</a:t>
                      </a: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Times New Roman"/>
                          <a:cs typeface="Times New Roman"/>
                        </a:rPr>
                        <a:t>Follow/ up Test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endParaRPr lang="en-US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1247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R T</a:t>
                      </a:r>
                      <a:r>
                        <a:rPr lang="en-US" sz="2400" baseline="-250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n-US" sz="2400" baseline="-25000" dirty="0" smtClean="0">
                          <a:latin typeface="+mn-lt"/>
                          <a:ea typeface="Times New Roman"/>
                          <a:cs typeface="Times New Roman"/>
                        </a:rPr>
                        <a:t>1a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n-US" sz="2400" baseline="-25000" dirty="0" smtClean="0">
                          <a:latin typeface="+mn-lt"/>
                          <a:ea typeface="Times New Roman"/>
                          <a:cs typeface="Times New Roman"/>
                        </a:rPr>
                        <a:t>1b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1247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R T</a:t>
                      </a:r>
                      <a:r>
                        <a:rPr lang="en-US" sz="2400" baseline="-25000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n-US" sz="2400" baseline="-25000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1247">
                <a:tc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Times New Roman"/>
                          <a:cs typeface="Times New Roman"/>
                        </a:rPr>
                        <a:t>R 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2139">
                <a:tc gridSpan="7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+mn-lt"/>
                          <a:ea typeface="Times New Roman"/>
                          <a:cs typeface="Times New Roman"/>
                        </a:rPr>
                        <a:t>Where T1=group exposed to TTDK;</a:t>
                      </a:r>
                      <a:r>
                        <a:rPr lang="en-US" sz="200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T2=group exposed to TDK; C=Control group; O=Observation (via LOKUS); X1a and X1b are components of TTDK method; &amp;  X2= TDK method.</a:t>
                      </a:r>
                      <a:endParaRPr lang="en-US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3276600"/>
            <a:ext cx="13716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chemeClr val="dk1"/>
                </a:solidFill>
              </a:rPr>
              <a:t>Five stakeholder types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685800"/>
            <a:ext cx="8229600" cy="381000"/>
          </a:xfrm>
          <a:noFill/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Instrument 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1066800"/>
            <a:ext cx="7924800" cy="477678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47500" lnSpcReduction="20000"/>
          </a:bodyPr>
          <a:lstStyle/>
          <a:p>
            <a:pPr marL="237744" indent="-237744" algn="ctr">
              <a:lnSpc>
                <a:spcPct val="110000"/>
              </a:lnSpc>
              <a:spcBef>
                <a:spcPts val="1200"/>
              </a:spcBef>
              <a:buClr>
                <a:schemeClr val="accent1"/>
              </a:buClr>
              <a:defRPr/>
            </a:pPr>
            <a:r>
              <a:rPr kumimoji="0" lang="en-US" sz="5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Level of Knowledge Use survey (LOKUS</a:t>
            </a:r>
            <a:r>
              <a:rPr lang="en-US" sz="5100" dirty="0" smtClean="0">
                <a:solidFill>
                  <a:schemeClr val="accent2"/>
                </a:solidFill>
              </a:rPr>
              <a:t>) </a:t>
            </a:r>
          </a:p>
          <a:p>
            <a:pPr marL="237744" lvl="1" indent="-237744">
              <a:lnSpc>
                <a:spcPct val="11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3600" dirty="0" smtClean="0"/>
              <a:t>Web based survey Development (</a:t>
            </a:r>
            <a:r>
              <a:rPr lang="en-US" sz="3600" dirty="0" smtClean="0">
                <a:solidFill>
                  <a:srgbClr val="C00000"/>
                </a:solidFill>
              </a:rPr>
              <a:t>Stone </a:t>
            </a:r>
            <a:r>
              <a:rPr lang="en-US" sz="3600" i="1" dirty="0" smtClean="0">
                <a:solidFill>
                  <a:srgbClr val="C00000"/>
                </a:solidFill>
              </a:rPr>
              <a:t>et al</a:t>
            </a:r>
            <a:r>
              <a:rPr lang="en-US" sz="3600" dirty="0" smtClean="0">
                <a:solidFill>
                  <a:srgbClr val="C00000"/>
                </a:solidFill>
              </a:rPr>
              <a:t>, in preparation</a:t>
            </a:r>
            <a:r>
              <a:rPr lang="en-US" sz="4000" dirty="0" smtClean="0">
                <a:solidFill>
                  <a:srgbClr val="C00000"/>
                </a:solidFill>
              </a:rPr>
              <a:t>)</a:t>
            </a:r>
            <a:r>
              <a:rPr lang="en-US" sz="4000" dirty="0" smtClean="0"/>
              <a:t> </a:t>
            </a:r>
            <a:endParaRPr lang="en-US" sz="3600" dirty="0" smtClean="0"/>
          </a:p>
          <a:p>
            <a:pPr marL="860425" lvl="2" indent="-169863">
              <a:lnSpc>
                <a:spcPct val="110000"/>
              </a:lnSpc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sz="3600" dirty="0" smtClean="0"/>
              <a:t>Initial framework based on Hall, et al (2006); </a:t>
            </a:r>
          </a:p>
          <a:p>
            <a:pPr marL="860425" lvl="2" indent="-169863">
              <a:lnSpc>
                <a:spcPct val="110000"/>
              </a:lnSpc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sz="3600" dirty="0" smtClean="0"/>
              <a:t> Measures Awareness, Interest and Use</a:t>
            </a:r>
          </a:p>
          <a:p>
            <a:pPr marL="860425" lvl="2" indent="-169863">
              <a:lnSpc>
                <a:spcPct val="110000"/>
              </a:lnSpc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sz="3600" dirty="0" smtClean="0"/>
              <a:t>Current model: Levels, Dimensions and Activities</a:t>
            </a:r>
          </a:p>
          <a:p>
            <a:pPr marL="237744" lvl="1" indent="-237744">
              <a:lnSpc>
                <a:spcPct val="11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Questions on findings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3 Studies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(2 distracters).</a:t>
            </a:r>
            <a:endParaRPr lang="en-US" sz="3600" dirty="0" smtClean="0"/>
          </a:p>
          <a:p>
            <a:pPr marL="237744" lvl="1" indent="-237744">
              <a:lnSpc>
                <a:spcPct val="110000"/>
              </a:lnSpc>
              <a:spcBef>
                <a:spcPts val="1200"/>
              </a:spcBef>
              <a:buClr>
                <a:schemeClr val="accent1"/>
              </a:buClr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7744" lvl="1" indent="-237744">
              <a:lnSpc>
                <a:spcPct val="11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  <a:defRPr/>
            </a:pPr>
            <a:r>
              <a:rPr lang="en-US" sz="3600" dirty="0" smtClean="0"/>
              <a:t>Psychometrics (</a:t>
            </a:r>
            <a:r>
              <a:rPr lang="en-US" sz="3600" dirty="0" smtClean="0">
                <a:solidFill>
                  <a:srgbClr val="C00000"/>
                </a:solidFill>
              </a:rPr>
              <a:t>Tomita </a:t>
            </a:r>
            <a:r>
              <a:rPr lang="en-US" sz="3600" i="1" dirty="0" smtClean="0">
                <a:solidFill>
                  <a:srgbClr val="C00000"/>
                </a:solidFill>
              </a:rPr>
              <a:t>et al</a:t>
            </a:r>
            <a:r>
              <a:rPr lang="en-US" sz="3600" dirty="0" smtClean="0">
                <a:solidFill>
                  <a:srgbClr val="C00000"/>
                </a:solidFill>
              </a:rPr>
              <a:t>, in preparation)</a:t>
            </a:r>
            <a:endParaRPr lang="en-US" sz="3600" dirty="0" smtClean="0"/>
          </a:p>
          <a:p>
            <a:pPr marL="860425" lvl="2" indent="-169863">
              <a:lnSpc>
                <a:spcPct val="110000"/>
              </a:lnSpc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en-US" sz="3600" dirty="0" smtClean="0"/>
              <a:t>Adequate content validity, exceptional test-retest reliability (1.0), strong convergence with a conventional pencil and paper survey, and solid construct validity to detect changes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pPr marL="237744" lvl="1" indent="-237744">
              <a:lnSpc>
                <a:spcPct val="110000"/>
              </a:lnSpc>
              <a:spcBef>
                <a:spcPts val="1200"/>
              </a:spcBef>
              <a:buClr>
                <a:schemeClr val="accent1"/>
              </a:buClr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722313" y="3135313"/>
            <a:ext cx="7772400" cy="1500187"/>
          </a:xfrm>
          <a:noFill/>
        </p:spPr>
        <p:txBody>
          <a:bodyPr>
            <a:normAutofit/>
          </a:bodyPr>
          <a:lstStyle/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kumimoji="1" lang="en-US" sz="18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endParaRPr kumimoji="1" lang="en-US" sz="1800" i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0200" y="990600"/>
            <a:ext cx="7543800" cy="4114800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200" dirty="0"/>
          </a:p>
        </p:txBody>
      </p:sp>
      <p:sp>
        <p:nvSpPr>
          <p:cNvPr id="87053" name="AutoShape 28"/>
          <p:cNvSpPr>
            <a:spLocks noChangeArrowheads="1"/>
          </p:cNvSpPr>
          <p:nvPr/>
        </p:nvSpPr>
        <p:spPr bwMode="auto">
          <a:xfrm>
            <a:off x="3733800" y="1371600"/>
            <a:ext cx="1866900" cy="330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Non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Awareness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044" name="AutoShape 29"/>
          <p:cNvSpPr>
            <a:spLocks noChangeArrowheads="1"/>
          </p:cNvSpPr>
          <p:nvPr/>
        </p:nvSpPr>
        <p:spPr bwMode="auto">
          <a:xfrm>
            <a:off x="3733800" y="1981200"/>
            <a:ext cx="1866900" cy="330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Awareness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052" name="AutoShape 30"/>
          <p:cNvSpPr>
            <a:spLocks noChangeArrowheads="1"/>
          </p:cNvSpPr>
          <p:nvPr/>
        </p:nvSpPr>
        <p:spPr bwMode="auto">
          <a:xfrm>
            <a:off x="3429000" y="2590800"/>
            <a:ext cx="2590800" cy="9969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Interest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Orientation (B, G, S, A, I)*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Preparation (B, G, S, P, I)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051" name="AutoShape 31"/>
          <p:cNvSpPr>
            <a:spLocks noChangeArrowheads="1"/>
          </p:cNvSpPr>
          <p:nvPr/>
        </p:nvSpPr>
        <p:spPr bwMode="auto">
          <a:xfrm>
            <a:off x="2057400" y="4038600"/>
            <a:ext cx="2317750" cy="11429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Intended Use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Initial Use (G, A, I)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sz="9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Routine Use  (B, A, P, I)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050" name="AutoShape 32"/>
          <p:cNvSpPr>
            <a:spLocks noChangeArrowheads="1"/>
          </p:cNvSpPr>
          <p:nvPr/>
        </p:nvSpPr>
        <p:spPr bwMode="auto">
          <a:xfrm>
            <a:off x="5181600" y="4038601"/>
            <a:ext cx="2590799" cy="1143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Modified Use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Collaboration  (B, G, S, A, P, I)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Expansion (B, G, S, A, P, I)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Integration (B, G, A, I)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Modification (B, G, A, I)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049" name="AutoShape 33"/>
          <p:cNvSpPr>
            <a:spLocks noChangeShapeType="1"/>
          </p:cNvSpPr>
          <p:nvPr/>
        </p:nvSpPr>
        <p:spPr bwMode="auto">
          <a:xfrm rot="16200000" flipH="1">
            <a:off x="5314156" y="3601244"/>
            <a:ext cx="493713" cy="454025"/>
          </a:xfrm>
          <a:prstGeom prst="bentConnector3">
            <a:avLst>
              <a:gd name="adj1" fmla="val 49838"/>
            </a:avLst>
          </a:prstGeom>
          <a:noFill/>
          <a:ln w="2540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8" name="AutoShape 34"/>
          <p:cNvSpPr>
            <a:spLocks noChangeShapeType="1"/>
          </p:cNvSpPr>
          <p:nvPr/>
        </p:nvSpPr>
        <p:spPr bwMode="auto">
          <a:xfrm rot="5400000">
            <a:off x="3849687" y="3617913"/>
            <a:ext cx="438150" cy="36512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7" name="AutoShape 35"/>
          <p:cNvSpPr>
            <a:spLocks noChangeShapeType="1"/>
          </p:cNvSpPr>
          <p:nvPr/>
        </p:nvSpPr>
        <p:spPr bwMode="auto">
          <a:xfrm>
            <a:off x="4343400" y="4617716"/>
            <a:ext cx="914400" cy="45719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6" name="AutoShape 36"/>
          <p:cNvSpPr>
            <a:spLocks noChangeShapeType="1"/>
          </p:cNvSpPr>
          <p:nvPr/>
        </p:nvSpPr>
        <p:spPr bwMode="auto">
          <a:xfrm rot="5400000">
            <a:off x="4146550" y="3155950"/>
            <a:ext cx="241300" cy="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5" name="AutoShape 37"/>
          <p:cNvSpPr>
            <a:spLocks noChangeShapeType="1"/>
          </p:cNvSpPr>
          <p:nvPr/>
        </p:nvSpPr>
        <p:spPr bwMode="auto">
          <a:xfrm rot="5400000">
            <a:off x="2774950" y="4692650"/>
            <a:ext cx="241300" cy="0"/>
          </a:xfrm>
          <a:prstGeom prst="straightConnector1">
            <a:avLst/>
          </a:pr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1" name="AutoShape 38"/>
          <p:cNvSpPr>
            <a:spLocks noChangeShapeType="1"/>
          </p:cNvSpPr>
          <p:nvPr/>
        </p:nvSpPr>
        <p:spPr bwMode="auto">
          <a:xfrm rot="5400000">
            <a:off x="4514850" y="1885950"/>
            <a:ext cx="266700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3" name="AutoShape 39"/>
          <p:cNvSpPr>
            <a:spLocks noChangeShapeType="1"/>
          </p:cNvSpPr>
          <p:nvPr/>
        </p:nvSpPr>
        <p:spPr bwMode="auto">
          <a:xfrm rot="5400000">
            <a:off x="4514850" y="2495550"/>
            <a:ext cx="266700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042" name="Rectangle 40"/>
          <p:cNvSpPr>
            <a:spLocks noChangeArrowheads="1"/>
          </p:cNvSpPr>
          <p:nvPr/>
        </p:nvSpPr>
        <p:spPr bwMode="auto">
          <a:xfrm>
            <a:off x="457200" y="5486400"/>
            <a:ext cx="8305800" cy="990600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 smtClean="0">
                <a:latin typeface="Arial" pitchFamily="34" charset="0"/>
                <a:ea typeface="Times New Roman" pitchFamily="18" charset="0"/>
              </a:rPr>
              <a:t>*Activities: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u="sng" dirty="0" smtClean="0">
              <a:latin typeface="Arial" pitchFamily="34" charset="0"/>
              <a:ea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Arial" pitchFamily="34" charset="0"/>
                <a:ea typeface="Times New Roman" pitchFamily="18" charset="0"/>
              </a:rPr>
              <a:t>B</a:t>
            </a:r>
            <a:r>
              <a:rPr kumimoji="0" lang="en-US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Being Aware, G: Getting Information, S: Sharing, A: Assessing, P: Planning, I: Implementing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054" name="Rectangle 14"/>
          <p:cNvSpPr>
            <a:spLocks noChangeArrowheads="1"/>
          </p:cNvSpPr>
          <p:nvPr/>
        </p:nvSpPr>
        <p:spPr bwMode="auto">
          <a:xfrm>
            <a:off x="2362200" y="709136"/>
            <a:ext cx="4495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Conceptual Model of LOKUS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056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061" name="Rectangle 2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808038"/>
            <a:ext cx="8229600" cy="715962"/>
          </a:xfrm>
          <a:noFill/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Study Procedures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724400"/>
          </a:xfrm>
          <a:noFill/>
        </p:spPr>
        <p:txBody>
          <a:bodyPr>
            <a:normAutofit fontScale="92500" lnSpcReduction="10000"/>
          </a:bodyPr>
          <a:lstStyle/>
          <a:p>
            <a:pPr marL="403225" indent="-403225">
              <a:spcBef>
                <a:spcPts val="1200"/>
              </a:spcBef>
            </a:pPr>
            <a:r>
              <a:rPr lang="en-US" sz="1900" dirty="0" smtClean="0">
                <a:solidFill>
                  <a:schemeClr val="tx1"/>
                </a:solidFill>
                <a:cs typeface="Times New Roman" pitchFamily="18" charset="0"/>
              </a:rPr>
              <a:t> 1. </a:t>
            </a:r>
            <a:r>
              <a:rPr lang="en-US" sz="1900" b="1" dirty="0" smtClean="0">
                <a:solidFill>
                  <a:schemeClr val="tx1"/>
                </a:solidFill>
              </a:rPr>
              <a:t>Select End-of-Grant Innovation (completed grantee research study) </a:t>
            </a:r>
          </a:p>
          <a:p>
            <a:pPr marL="403225" lvl="2" indent="-169863">
              <a:spcBef>
                <a:spcPts val="1200"/>
              </a:spcBef>
              <a:buClr>
                <a:schemeClr val="accent1"/>
              </a:buClr>
            </a:pPr>
            <a:r>
              <a:rPr lang="en-US" sz="1900" dirty="0" smtClean="0">
                <a:solidFill>
                  <a:schemeClr val="tx1"/>
                </a:solidFill>
                <a:cs typeface="Times New Roman" pitchFamily="18" charset="0"/>
              </a:rPr>
              <a:t>Inclusion Criteria </a:t>
            </a:r>
          </a:p>
          <a:p>
            <a:pPr marL="403225" lvl="2" indent="-169863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700" dirty="0" smtClean="0">
                <a:solidFill>
                  <a:schemeClr val="tx1"/>
                </a:solidFill>
                <a:cs typeface="Times New Roman" pitchFamily="18" charset="0"/>
              </a:rPr>
              <a:t>Quality- peer reviewed publication</a:t>
            </a:r>
          </a:p>
          <a:p>
            <a:pPr marL="403225" lvl="2" indent="-169863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700" dirty="0" smtClean="0">
                <a:solidFill>
                  <a:schemeClr val="tx1"/>
                </a:solidFill>
                <a:cs typeface="Times New Roman" pitchFamily="18" charset="0"/>
              </a:rPr>
              <a:t>Innovation -  Novel? Feasible? Useful? </a:t>
            </a:r>
          </a:p>
          <a:p>
            <a:pPr marL="403225" lvl="2" indent="-169863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700" dirty="0" smtClean="0">
                <a:solidFill>
                  <a:schemeClr val="tx1"/>
                </a:solidFill>
              </a:rPr>
              <a:t>Selected K in AAC : Research by Bryen (2008) - Vocabulary for Adult users of AAC. </a:t>
            </a:r>
          </a:p>
          <a:p>
            <a:pPr marL="403225" indent="-403225">
              <a:spcBef>
                <a:spcPts val="1200"/>
              </a:spcBef>
            </a:pPr>
            <a:r>
              <a:rPr lang="en-US" sz="1900" dirty="0" smtClean="0">
                <a:solidFill>
                  <a:schemeClr val="tx1"/>
                </a:solidFill>
                <a:cs typeface="Times New Roman" pitchFamily="18" charset="0"/>
              </a:rPr>
              <a:t>2. </a:t>
            </a:r>
            <a:r>
              <a:rPr lang="en-US" sz="1900" b="1" dirty="0" smtClean="0">
                <a:solidFill>
                  <a:schemeClr val="tx1"/>
                </a:solidFill>
                <a:cs typeface="Times New Roman" pitchFamily="18" charset="0"/>
              </a:rPr>
              <a:t>Create Intervention Strategy &amp; tools</a:t>
            </a:r>
          </a:p>
          <a:p>
            <a:pPr marL="403225" lvl="1" indent="-169863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  <a:cs typeface="Times New Roman" pitchFamily="18" charset="0"/>
              </a:rPr>
              <a:t>Identify and Interview organizations</a:t>
            </a:r>
          </a:p>
          <a:p>
            <a:pPr marL="860425" lvl="2" indent="-169863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1700" dirty="0" smtClean="0">
                <a:solidFill>
                  <a:schemeClr val="tx1"/>
                </a:solidFill>
                <a:cs typeface="Times New Roman" pitchFamily="18" charset="0"/>
              </a:rPr>
              <a:t>Prepare Knowledge Value Maps (KVM) –for  User context, needs, expectations</a:t>
            </a:r>
          </a:p>
          <a:p>
            <a:pPr marL="860425" lvl="2" indent="-169863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1700" dirty="0" smtClean="0">
                <a:solidFill>
                  <a:schemeClr val="tx1"/>
                </a:solidFill>
                <a:cs typeface="Times New Roman" pitchFamily="18" charset="0"/>
              </a:rPr>
              <a:t>Source of participants</a:t>
            </a:r>
          </a:p>
          <a:p>
            <a:pPr marL="403225" lvl="1" indent="-169863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tx1"/>
                </a:solidFill>
                <a:cs typeface="Times New Roman" pitchFamily="18" charset="0"/>
              </a:rPr>
              <a:t>Tailored Tools:</a:t>
            </a:r>
          </a:p>
          <a:p>
            <a:pPr marL="855663" lvl="2" indent="-16192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en-US" sz="1700" dirty="0" smtClean="0">
                <a:solidFill>
                  <a:schemeClr val="tx1"/>
                </a:solidFill>
              </a:rPr>
              <a:t>Six “Contextualized Knowledge Packages”  (CKPs)</a:t>
            </a:r>
          </a:p>
          <a:p>
            <a:pPr marL="855663" lvl="2" indent="-16192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en-US" sz="1700" dirty="0" smtClean="0">
                <a:solidFill>
                  <a:schemeClr val="tx1"/>
                </a:solidFill>
              </a:rPr>
              <a:t> Six Webinars (training)</a:t>
            </a:r>
          </a:p>
          <a:p>
            <a:pPr marL="855663" lvl="2" indent="-161925">
              <a:spcBef>
                <a:spcPts val="6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en-US" sz="1700" dirty="0" smtClean="0">
                <a:solidFill>
                  <a:schemeClr val="tx1"/>
                </a:solidFill>
              </a:rPr>
              <a:t>Technical Assistance upon request</a:t>
            </a:r>
            <a:endParaRPr lang="en-U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85800" y="1676400"/>
            <a:ext cx="7772400" cy="4343400"/>
          </a:xfrm>
          <a:noFill/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3. Implement Intervention </a:t>
            </a:r>
          </a:p>
          <a:p>
            <a:pPr marL="403225" lvl="3" indent="-169863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Targeted Dissemination: Re</a:t>
            </a:r>
            <a:r>
              <a:rPr lang="en-US" sz="2000" dirty="0" smtClean="0">
                <a:solidFill>
                  <a:schemeClr val="tx1"/>
                </a:solidFill>
              </a:rPr>
              <a:t>cruit K users via organizations. </a:t>
            </a:r>
            <a:endParaRPr lang="en-US" sz="20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4. Evaluate Intervention </a:t>
            </a:r>
          </a:p>
          <a:p>
            <a:pPr marL="403225" lvl="1" indent="-223838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000" u="sng" dirty="0" smtClean="0">
                <a:solidFill>
                  <a:schemeClr val="tx1"/>
                </a:solidFill>
              </a:rPr>
              <a:t>Objective:</a:t>
            </a:r>
            <a:r>
              <a:rPr lang="en-US" sz="2000" dirty="0" smtClean="0">
                <a:solidFill>
                  <a:schemeClr val="tx1"/>
                </a:solidFill>
              </a:rPr>
              <a:t>  Evaluate effectiveness of KT strategy for a given new K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in AAC field; demonstrate what works for NIDRR and grantees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(K producers).</a:t>
            </a:r>
          </a:p>
          <a:p>
            <a:pPr marL="403225" lvl="1" indent="-223838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Compare Tailored Targeted Dissemination of K (TTDK) with Targeted Dissemination of K (TDK) and Control (traditional diffusion)</a:t>
            </a:r>
          </a:p>
          <a:p>
            <a:pPr marL="403225" lvl="1" indent="-223838">
              <a:lnSpc>
                <a:spcPct val="11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Measure effects: Awareness, Interest and Use of New Knowledge.  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715962"/>
          </a:xfrm>
          <a:noFill/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Study Procedures</a:t>
            </a:r>
            <a:endParaRPr lang="en-US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kumimoji="1" lang="en-US" sz="18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endParaRPr kumimoji="1" lang="en-US" sz="1800" i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219200"/>
            <a:ext cx="8229600" cy="1447800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2667000" y="863025"/>
            <a:ext cx="381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Sample Size 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820882"/>
            <a:ext cx="8153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7744" indent="-237744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GB" sz="2400" dirty="0" smtClean="0"/>
              <a:t>Determined by power analysis </a:t>
            </a:r>
          </a:p>
          <a:p>
            <a:pPr marL="237744" indent="-237744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GB" sz="2400" dirty="0" smtClean="0"/>
              <a:t>Based on study by </a:t>
            </a:r>
            <a:r>
              <a:rPr lang="en-US" sz="2400" dirty="0" smtClean="0"/>
              <a:t>Miller and </a:t>
            </a:r>
            <a:r>
              <a:rPr lang="en-US" sz="2400" dirty="0" err="1" smtClean="0"/>
              <a:t>Spilker</a:t>
            </a:r>
            <a:r>
              <a:rPr lang="en-US" sz="2400" dirty="0" smtClean="0"/>
              <a:t> (2003)</a:t>
            </a:r>
          </a:p>
          <a:p>
            <a:pPr marL="237744" indent="-237744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GB" sz="2400" dirty="0" smtClean="0"/>
              <a:t>Needed N=206: for power = .80, α</a:t>
            </a:r>
            <a:r>
              <a:rPr lang="en-GB" sz="2400" baseline="-25000" dirty="0" smtClean="0"/>
              <a:t>1</a:t>
            </a:r>
            <a:r>
              <a:rPr lang="en-GB" sz="2400" dirty="0" smtClean="0"/>
              <a:t>= .05, and effect size = .24. </a:t>
            </a:r>
          </a:p>
          <a:p>
            <a:pPr marL="237744" indent="-237744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GB" sz="2400" dirty="0" smtClean="0"/>
              <a:t>Planned N=270 considering attrition;</a:t>
            </a:r>
          </a:p>
          <a:p>
            <a:pPr marL="694944" lvl="1" indent="-237744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GB" sz="2400" dirty="0" smtClean="0"/>
              <a:t>[3 study </a:t>
            </a:r>
            <a:r>
              <a:rPr lang="en-GB" sz="2400" dirty="0" err="1" smtClean="0"/>
              <a:t>gps</a:t>
            </a:r>
            <a:r>
              <a:rPr lang="en-GB" sz="2400" dirty="0" smtClean="0"/>
              <a:t>. x 6 stakeholder types x 15]  </a:t>
            </a:r>
          </a:p>
          <a:p>
            <a:pPr marL="237744" indent="-237744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GB" sz="2400" dirty="0" smtClean="0"/>
              <a:t>Actual N after attrition = 207 </a:t>
            </a:r>
          </a:p>
          <a:p>
            <a:pPr marL="694944" lvl="1" indent="-237744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GB" sz="2400" dirty="0" smtClean="0"/>
              <a:t>( T</a:t>
            </a:r>
            <a:r>
              <a:rPr lang="en-GB" sz="2400" baseline="-25000" dirty="0" smtClean="0"/>
              <a:t>1 = </a:t>
            </a:r>
            <a:r>
              <a:rPr lang="en-GB" sz="2400" dirty="0" smtClean="0"/>
              <a:t>72;  T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 = 72; &amp; Control = 63); Including 5 stakeholder types.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0"/>
            <a:ext cx="8229600" cy="838200"/>
          </a:xfrm>
          <a:noFill/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Recruitment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  <a:noFill/>
        </p:spPr>
        <p:txBody>
          <a:bodyPr>
            <a:normAutofit fontScale="47500" lnSpcReduction="20000"/>
          </a:bodyPr>
          <a:lstStyle/>
          <a:p>
            <a:pPr marL="236538" indent="-236538">
              <a:lnSpc>
                <a:spcPct val="12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5100" dirty="0" smtClean="0">
                <a:solidFill>
                  <a:schemeClr val="tx1"/>
                </a:solidFill>
              </a:rPr>
              <a:t>Individuals presumed to have interest in AAC related research findings.</a:t>
            </a:r>
          </a:p>
          <a:p>
            <a:pPr marL="236538" indent="-236538">
              <a:lnSpc>
                <a:spcPct val="12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5100" dirty="0" smtClean="0">
                <a:solidFill>
                  <a:schemeClr val="tx1"/>
                </a:solidFill>
              </a:rPr>
              <a:t>Through national organizations of affiliation of Knowledge Users:  </a:t>
            </a:r>
          </a:p>
          <a:p>
            <a:pPr marL="237744" indent="-457200">
              <a:lnSpc>
                <a:spcPct val="120000"/>
              </a:lnSpc>
              <a:spcBef>
                <a:spcPts val="1200"/>
              </a:spcBef>
              <a:buClr>
                <a:schemeClr val="accent1"/>
              </a:buClr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	</a:t>
            </a:r>
            <a:r>
              <a:rPr lang="en-US" sz="4200" dirty="0" smtClean="0">
                <a:solidFill>
                  <a:schemeClr val="tx1"/>
                </a:solidFill>
              </a:rPr>
              <a:t>ATIA - American Technology and Industry Association; ASHA -American Speech and Hearing Association; ISAAC - International Society for Augmentative and Alternative Communication; NCIL – national council on Independent Living; AHEAD – Association on Higher Education and Disability.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236538" indent="-236538">
              <a:lnSpc>
                <a:spcPct val="12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5100" dirty="0" smtClean="0">
                <a:solidFill>
                  <a:schemeClr val="tx1"/>
                </a:solidFill>
              </a:rPr>
              <a:t>List of authors published in AAC research journals – (public domain)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85800"/>
            <a:ext cx="8229600" cy="838200"/>
          </a:xfrm>
          <a:noFill/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Inclusion/Exclusion  Criteria 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00600"/>
          </a:xfrm>
          <a:noFill/>
        </p:spPr>
        <p:txBody>
          <a:bodyPr>
            <a:normAutofit fontScale="25000" lnSpcReduction="20000"/>
          </a:bodyPr>
          <a:lstStyle/>
          <a:p>
            <a:pPr marL="237744" indent="-237744">
              <a:lnSpc>
                <a:spcPct val="120000"/>
              </a:lnSpc>
              <a:spcBef>
                <a:spcPts val="1200"/>
              </a:spcBef>
            </a:pPr>
            <a:r>
              <a:rPr lang="en-GB" sz="9600" b="1" u="sng" dirty="0" smtClean="0">
                <a:solidFill>
                  <a:srgbClr val="C00000"/>
                </a:solidFill>
                <a:cs typeface="Arial" pitchFamily="34" charset="0"/>
              </a:rPr>
              <a:t>Included:</a:t>
            </a:r>
          </a:p>
          <a:p>
            <a:pPr marL="237744" indent="-237744">
              <a:lnSpc>
                <a:spcPct val="12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GB" sz="8000" dirty="0" smtClean="0">
                <a:solidFill>
                  <a:schemeClr val="tx1"/>
                </a:solidFill>
                <a:cs typeface="Arial" pitchFamily="34" charset="0"/>
              </a:rPr>
              <a:t>Is a broker, clinician, consumer, manufacturer or researcher in AAC; belongs to pertinent organization in the AAC field. </a:t>
            </a:r>
          </a:p>
          <a:p>
            <a:pPr marL="237744" indent="-237744">
              <a:lnSpc>
                <a:spcPct val="12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  <a:cs typeface="Arial" pitchFamily="34" charset="0"/>
              </a:rPr>
              <a:t>Consumers of AAC above 18 years of age;</a:t>
            </a:r>
          </a:p>
          <a:p>
            <a:pPr marL="237744" indent="-237744">
              <a:lnSpc>
                <a:spcPct val="12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  <a:cs typeface="Arial" pitchFamily="34" charset="0"/>
              </a:rPr>
              <a:t>Clinicians have clients above 18 years of age;</a:t>
            </a:r>
          </a:p>
          <a:p>
            <a:pPr marL="237744" indent="-237744">
              <a:lnSpc>
                <a:spcPct val="12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  <a:cs typeface="Arial" pitchFamily="34" charset="0"/>
              </a:rPr>
              <a:t>Brokers offer disability services for students;</a:t>
            </a:r>
          </a:p>
          <a:p>
            <a:pPr marL="237744" indent="-237744">
              <a:lnSpc>
                <a:spcPct val="12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  <a:cs typeface="Arial" pitchFamily="34" charset="0"/>
              </a:rPr>
              <a:t>Researchers do AAC related research. </a:t>
            </a:r>
          </a:p>
          <a:p>
            <a:pPr marL="237744" indent="-237744">
              <a:lnSpc>
                <a:spcPct val="120000"/>
              </a:lnSpc>
              <a:spcBef>
                <a:spcPts val="1200"/>
              </a:spcBef>
            </a:pPr>
            <a:r>
              <a:rPr lang="en-US" sz="9600" b="1" u="sng" dirty="0" smtClean="0">
                <a:solidFill>
                  <a:srgbClr val="C00000"/>
                </a:solidFill>
                <a:cs typeface="Arial" pitchFamily="34" charset="0"/>
              </a:rPr>
              <a:t>Excluded: 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8000" dirty="0" smtClean="0">
                <a:solidFill>
                  <a:schemeClr val="tx1"/>
                </a:solidFill>
                <a:cs typeface="Arial" pitchFamily="34" charset="0"/>
              </a:rPr>
              <a:t>Online Groups (Aculog) or social networking sites with potential for cross-contamination among participant groups.   </a:t>
            </a:r>
            <a:endParaRPr lang="en-US" sz="8000" dirty="0" smtClean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kumimoji="1" lang="en-US" sz="18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endParaRPr kumimoji="1" lang="en-US" sz="1800" i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828799"/>
          <a:ext cx="7315200" cy="4129060"/>
        </p:xfrm>
        <a:graphic>
          <a:graphicData uri="http://schemas.openxmlformats.org/drawingml/2006/table">
            <a:tbl>
              <a:tblPr/>
              <a:tblGrid>
                <a:gridCol w="457200"/>
                <a:gridCol w="1454159"/>
                <a:gridCol w="1501067"/>
                <a:gridCol w="1350960"/>
                <a:gridCol w="1350960"/>
                <a:gridCol w="1200854"/>
              </a:tblGrid>
              <a:tr h="3819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1"/>
                          </a:solidFill>
                          <a:latin typeface="Arial"/>
                          <a:ea typeface="Calibri"/>
                          <a:cs typeface="Times New Roman"/>
                        </a:rPr>
                        <a:t>STUDY GROUP </a:t>
                      </a:r>
                      <a:endParaRPr lang="en-US" sz="1400" b="1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504"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accent1"/>
                          </a:solidFill>
                          <a:latin typeface="Arial"/>
                          <a:ea typeface="Calibri"/>
                          <a:cs typeface="Times New Roman"/>
                        </a:rPr>
                        <a:t>STAKEHOLDER </a:t>
                      </a:r>
                      <a:r>
                        <a:rPr lang="en-US" sz="1400" b="1" dirty="0">
                          <a:solidFill>
                            <a:schemeClr val="accent1"/>
                          </a:solidFill>
                          <a:latin typeface="Arial"/>
                          <a:ea typeface="Calibri"/>
                          <a:cs typeface="Times New Roman"/>
                        </a:rPr>
                        <a:t>TYPE</a:t>
                      </a:r>
                      <a:endParaRPr lang="en-US" sz="1400" b="1" dirty="0">
                        <a:solidFill>
                          <a:schemeClr val="accent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US" sz="1600" b="1" baseline="-250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(TTDK)</a:t>
                      </a: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en-US" sz="1600" b="1" baseline="-25000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(TDK)</a:t>
                      </a: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Control</a:t>
                      </a: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94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BROKER</a:t>
                      </a: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23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23 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en-US" sz="1600" b="1" dirty="0" smtClean="0">
                          <a:latin typeface="Times New Roman"/>
                          <a:ea typeface="Calibri"/>
                        </a:rPr>
                        <a:t>19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</a:rPr>
                        <a:t>65 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4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CLINICIAN</a:t>
                      </a: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13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15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17 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</a:rPr>
                        <a:t>45 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3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MANUFACTURER</a:t>
                      </a: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</a:rPr>
                        <a:t>11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8 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7 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26 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RESEARCHER</a:t>
                      </a: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</a:rPr>
                        <a:t>8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7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6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21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4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CONSUMER</a:t>
                      </a: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</a:rPr>
                        <a:t>17 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Calibri"/>
                        </a:rPr>
                        <a:t>19</a:t>
                      </a:r>
                      <a:endParaRPr lang="en-US" sz="16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14 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</a:rPr>
                        <a:t>50 </a:t>
                      </a:r>
                      <a:endParaRPr lang="en-US" sz="16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473">
                <a:tc>
                  <a:txBody>
                    <a:bodyPr/>
                    <a:lstStyle/>
                    <a:p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Calibri"/>
                          <a:cs typeface="Times New Roman"/>
                        </a:rPr>
                        <a:t>72</a:t>
                      </a: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Calibri"/>
                          <a:cs typeface="Times New Roman"/>
                        </a:rPr>
                        <a:t>72</a:t>
                      </a: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Calibri"/>
                          <a:cs typeface="Times New Roman"/>
                        </a:rPr>
                        <a:t>63</a:t>
                      </a:r>
                      <a:endParaRPr lang="en-US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Calibri"/>
                          <a:cs typeface="Times New Roman"/>
                        </a:rPr>
                        <a:t>207</a:t>
                      </a:r>
                      <a:endParaRPr lang="en-US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600200" y="838200"/>
            <a:ext cx="5943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Results</a:t>
            </a:r>
          </a:p>
          <a:p>
            <a:pPr algn="ctr"/>
            <a:endParaRPr lang="en-US" sz="800" dirty="0" smtClean="0"/>
          </a:p>
          <a:p>
            <a:r>
              <a:rPr lang="en-US" sz="2000" dirty="0" smtClean="0"/>
              <a:t>Table 1. STUDY SAMPLE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kumimoji="1" lang="en-US" sz="18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endParaRPr kumimoji="1" lang="en-US" sz="1800" i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914401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sz="3200" b="1" dirty="0" smtClean="0">
                <a:solidFill>
                  <a:schemeClr val="tx2"/>
                </a:solidFill>
              </a:rPr>
              <a:t>RESULTS: Demographic characteristics</a:t>
            </a:r>
            <a:br>
              <a:rPr lang="en-US" sz="3200" b="1" dirty="0" smtClean="0">
                <a:solidFill>
                  <a:schemeClr val="tx2"/>
                </a:solidFill>
              </a:rPr>
            </a:br>
            <a:r>
              <a:rPr lang="en-US" sz="3200" b="1" dirty="0" smtClean="0">
                <a:solidFill>
                  <a:schemeClr val="tx2"/>
                </a:solidFill>
              </a:rPr>
              <a:t>of participants 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2413099"/>
            <a:ext cx="69342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363" lvl="1" indent="-233363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/>
              <a:t>No difference among participants allocated to the TTDK, TDK and Control groups regarding age, years of experience, gender, race/ethnicity, education and work status.</a:t>
            </a:r>
          </a:p>
          <a:p>
            <a:pPr marL="233363" lvl="1" indent="-233363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/>
              <a:t> 3 groups were equivalent (See next: Tables 2a, 2b, 2c)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55638"/>
            <a:ext cx="9144000" cy="7921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Background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627287"/>
            <a:ext cx="8458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7744" lvl="1" indent="-237744">
              <a:spcBef>
                <a:spcPts val="1200"/>
              </a:spcBef>
              <a:buClr>
                <a:schemeClr val="accent1"/>
              </a:buClr>
            </a:pPr>
            <a:r>
              <a:rPr lang="en-US" sz="2400" b="1" dirty="0" smtClean="0">
                <a:solidFill>
                  <a:schemeClr val="tx2"/>
                </a:solidFill>
              </a:rPr>
              <a:t>Context: Knowledge Translation for Technology Transfer (KT4TT)</a:t>
            </a:r>
          </a:p>
          <a:p>
            <a:pPr marL="237744" lvl="1" indent="-237744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2"/>
                </a:solidFill>
              </a:rPr>
              <a:t>KT </a:t>
            </a:r>
            <a:r>
              <a:rPr lang="en-US" sz="2400" dirty="0" smtClean="0"/>
              <a:t>(</a:t>
            </a:r>
            <a:r>
              <a:rPr lang="en-US" sz="2000" dirty="0" smtClean="0"/>
              <a:t>CIHR, 2004; 2005; 2009; Sudsawad, 2007)</a:t>
            </a:r>
          </a:p>
          <a:p>
            <a:pPr marL="574675" lvl="2" indent="-279400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dirty="0" smtClean="0"/>
              <a:t>Problem:</a:t>
            </a:r>
          </a:p>
          <a:p>
            <a:pPr marL="914400" lvl="3" indent="-339725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1600" dirty="0" smtClean="0"/>
              <a:t>Under-utilized Research (Weiss, 1979) ; </a:t>
            </a:r>
          </a:p>
          <a:p>
            <a:pPr marL="914400" lvl="3" indent="-339725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q"/>
            </a:pPr>
            <a:r>
              <a:rPr lang="en-US" sz="1600" dirty="0" smtClean="0"/>
              <a:t>Accountability of funded Research (GPRA; Wholey et al, 2004)</a:t>
            </a:r>
          </a:p>
          <a:p>
            <a:pPr marL="574675" lvl="2" indent="-279400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dirty="0" smtClean="0"/>
              <a:t>Proposed solution: Research-to-practice </a:t>
            </a:r>
          </a:p>
          <a:p>
            <a:pPr marL="236538" lvl="1" indent="-236538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2"/>
                </a:solidFill>
              </a:rPr>
              <a:t>TT </a:t>
            </a:r>
            <a:r>
              <a:rPr lang="en-US" sz="2000" dirty="0" smtClean="0"/>
              <a:t>(Lane, 2003)  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237744" lvl="1" indent="-237744">
              <a:spcBef>
                <a:spcPts val="1200"/>
              </a:spcBef>
              <a:buClr>
                <a:schemeClr val="accent1"/>
              </a:buClr>
            </a:pPr>
            <a:r>
              <a:rPr lang="en-US" sz="2400" b="1" dirty="0" smtClean="0"/>
              <a:t>	</a:t>
            </a:r>
            <a:r>
              <a:rPr lang="en-US" dirty="0" smtClean="0"/>
              <a:t>Technology based R&amp;D </a:t>
            </a:r>
            <a:r>
              <a:rPr lang="en-US" dirty="0" smtClean="0">
                <a:sym typeface="Wingdings" pitchFamily="2" charset="2"/>
              </a:rPr>
              <a:t> K Outputs   Market Outcomes (products &amp; services)  Societal </a:t>
            </a:r>
            <a:r>
              <a:rPr lang="en-US" dirty="0" smtClean="0"/>
              <a:t>Impact (</a:t>
            </a:r>
            <a:r>
              <a:rPr lang="en-US" dirty="0" smtClean="0">
                <a:sym typeface="Wingdings" pitchFamily="2" charset="2"/>
              </a:rPr>
              <a:t>User </a:t>
            </a:r>
            <a:r>
              <a:rPr lang="en-US" dirty="0" smtClean="0"/>
              <a:t>Benefits)</a:t>
            </a:r>
          </a:p>
          <a:p>
            <a:pPr marL="237744" lvl="1" indent="-237744">
              <a:spcBef>
                <a:spcPts val="1200"/>
              </a:spcBef>
              <a:buClr>
                <a:schemeClr val="accent1"/>
              </a:buClr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KT4TT: Links two processes to increase results  (likelihood of impact).</a:t>
            </a:r>
          </a:p>
          <a:p>
            <a:pPr marL="0" lvl="1">
              <a:spcBef>
                <a:spcPts val="1200"/>
              </a:spcBef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09600" y="3800196"/>
            <a:ext cx="7772400" cy="1500187"/>
          </a:xfrm>
          <a:noFill/>
        </p:spPr>
        <p:txBody>
          <a:bodyPr>
            <a:normAutofit/>
          </a:bodyPr>
          <a:lstStyle/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kumimoji="1" lang="en-US" sz="18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endParaRPr kumimoji="1" lang="en-US" sz="1800" i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229600" cy="1447800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25487" y="2417485"/>
          <a:ext cx="7696200" cy="3297515"/>
        </p:xfrm>
        <a:graphic>
          <a:graphicData uri="http://schemas.openxmlformats.org/drawingml/2006/table">
            <a:tbl>
              <a:tblPr/>
              <a:tblGrid>
                <a:gridCol w="1168174"/>
                <a:gridCol w="1443038"/>
                <a:gridCol w="1374321"/>
                <a:gridCol w="1374321"/>
                <a:gridCol w="1236889"/>
                <a:gridCol w="1099457"/>
              </a:tblGrid>
              <a:tr h="53339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GROUP →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b="1" baseline="-25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(TTDK)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b="1" baseline="-25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(TDK)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Control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834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Mean (SD)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(n=72)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Mean (SD) (n=72)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Mean (SD) (n=63)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Mean (SD)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(n=207)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Difference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F  (p=)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67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Age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(n=206)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45.21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(11.47)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(n=72)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44.93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(12.21)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(n=71)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41.68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(11.47)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(n=63)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44.03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(11.78)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1.834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(.162)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40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Years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of Experience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15.61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(10.99)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13.34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(9.93)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13.40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(10.16)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14.15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(10.38)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1.099 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(.335)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1524000" y="903982"/>
            <a:ext cx="6019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Table 2a. Sample Characteristics (All : N=207)</a:t>
            </a:r>
            <a:endParaRPr lang="en-US" sz="3200" b="1" dirty="0" smtClean="0">
              <a:solidFill>
                <a:schemeClr val="tx2"/>
              </a:solidFill>
              <a:latin typeface="+mj-lt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722313" y="3606475"/>
            <a:ext cx="7772400" cy="1500187"/>
          </a:xfrm>
          <a:noFill/>
        </p:spPr>
        <p:txBody>
          <a:bodyPr>
            <a:normAutofit/>
          </a:bodyPr>
          <a:lstStyle/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kumimoji="1" lang="en-US" sz="18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endParaRPr kumimoji="1" lang="en-US" sz="1800" i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229600" cy="1447800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2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47800" y="965537"/>
            <a:ext cx="6172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Table 2b. Sample Characteristics (All : N=207)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2223762"/>
          <a:ext cx="7467600" cy="3948438"/>
        </p:xfrm>
        <a:graphic>
          <a:graphicData uri="http://schemas.openxmlformats.org/drawingml/2006/table">
            <a:tbl>
              <a:tblPr/>
              <a:tblGrid>
                <a:gridCol w="1425364"/>
                <a:gridCol w="1241637"/>
                <a:gridCol w="1333499"/>
                <a:gridCol w="1200150"/>
                <a:gridCol w="1200150"/>
                <a:gridCol w="1066800"/>
              </a:tblGrid>
              <a:tr h="40734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GROUP →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b="1" baseline="-25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(TTDK)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b="1" baseline="-25000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(TDK)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Control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80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Freq. (%)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(n=72)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Freq. (%)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(n=72)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Freq. (%)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(n=63)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Freq. (%)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(n=207)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Difference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</a:t>
                      </a:r>
                      <a:r>
                        <a:rPr lang="en-US" sz="1400" b="1" baseline="30000" dirty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(p=)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871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Gender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    Male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    Female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14 (19.4%)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58 (80.6%)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19 (26.4%)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53 (73.6%)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11 (17.5%)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52 (82.5%)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44 (21.3%)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163 (78.7%)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1.817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(.403)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58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Race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    White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    Black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    Asian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    Hispanic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Native </a:t>
                      </a: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American</a:t>
                      </a: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Other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67 (93.1%)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2 (2.8%)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3 (4.2%)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61 (84.7%)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3 (4.2%)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2 (2.8%)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 (1.4%)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(4.2%)</a:t>
                      </a: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(2.8%)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57 (90.5%)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5 (7.9%)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 (1.6%)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185 (89.4%)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10 (4.8%)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2 (1.0%)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5 (2.4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%)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3 (1.4%)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2 (1.0%)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16.776 </a:t>
                      </a:r>
                      <a:r>
                        <a:rPr lang="en-US" sz="1400" b="1" dirty="0">
                          <a:latin typeface="Times New Roman" pitchFamily="18" charset="0"/>
                          <a:cs typeface="Times New Roman" pitchFamily="18" charset="0"/>
                        </a:rPr>
                        <a:t>(.158)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722313" y="3363913"/>
            <a:ext cx="7772400" cy="1500187"/>
          </a:xfrm>
          <a:noFill/>
        </p:spPr>
        <p:txBody>
          <a:bodyPr>
            <a:normAutofit/>
          </a:bodyPr>
          <a:lstStyle/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kumimoji="1" lang="en-US" sz="18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endParaRPr kumimoji="1" lang="en-US" sz="1800" i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229600" cy="1447800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2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676400" y="889337"/>
            <a:ext cx="5715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Table 2c. Sample Characteristics (All : N=207)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+mj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981202"/>
          <a:ext cx="8000999" cy="4343398"/>
        </p:xfrm>
        <a:graphic>
          <a:graphicData uri="http://schemas.openxmlformats.org/drawingml/2006/table">
            <a:tbl>
              <a:tblPr/>
              <a:tblGrid>
                <a:gridCol w="1837773"/>
                <a:gridCol w="1204058"/>
                <a:gridCol w="1267428"/>
                <a:gridCol w="1204058"/>
                <a:gridCol w="1346995"/>
                <a:gridCol w="1140687"/>
              </a:tblGrid>
              <a:tr h="43813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GROUP →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400" b="1" baseline="-250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(TTDK)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400" b="1" baseline="-25000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(TDK)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Control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C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49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Freq. (%)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(n=72)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Freq. (%)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(n=72)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Freq. (%)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(n=63)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Freq. (%)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(n=207)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Difference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  <a:sym typeface="Symbol"/>
                        </a:rPr>
                        <a:t></a:t>
                      </a:r>
                      <a:r>
                        <a:rPr lang="en-US" sz="1400" b="1" baseline="3000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(p=)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60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Education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&lt;12 year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HS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2-year college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BS/BA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MA/BA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Doctorate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2 (2.8%)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8 (11.1%)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 (1.4%)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11 (15.3%)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38 (52.8%)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12 (16.7%)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 (1.4%)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7 (9.7%)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3 (4.2%)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8 (11.1%)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39 (54.2%)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14 (19.4%)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 (1.6%)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5 (7.9%)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2 (3.2%)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11 (17.5%)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37 (58.7%)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7 (11.1%)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4 (1.9%)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20 (9.7%)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6 (2.9%)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30 (14.5%)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114 (55.1%)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33 (15.9%)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4.462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(.924)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42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Work Status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Full time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Part time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Unemployed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Not employed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52 (72.2%)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13 (18.1%)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2 (2.8%)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5 (6.9%)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48 (66.7%)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11 (15.3%)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3 (4.2%)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10 (13.9%)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46 (73.0%)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6 (9.5%)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3 (4.8%)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8 (12.7%)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146 (70.5%)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30 (14.5%)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8 (3.9%)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23 (11.1%)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4.107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(.662)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904" marR="579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kumimoji="1" lang="en-US" sz="18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endParaRPr kumimoji="1" lang="en-US" sz="1800" i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066800"/>
            <a:ext cx="8229600" cy="1447800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200" dirty="0"/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304800" y="-602947"/>
            <a:ext cx="8229600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solidFill>
                <a:schemeClr val="tx2"/>
              </a:solidFill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Comparative Effectiveness of 3 methods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Table 3. KU Level Means for Study A* at Base, F/up 1, and F/up 2 (N=207)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600201"/>
          <a:ext cx="7924800" cy="4600021"/>
        </p:xfrm>
        <a:graphic>
          <a:graphicData uri="http://schemas.openxmlformats.org/drawingml/2006/table">
            <a:tbl>
              <a:tblPr/>
              <a:tblGrid>
                <a:gridCol w="990600"/>
                <a:gridCol w="457200"/>
                <a:gridCol w="1066800"/>
                <a:gridCol w="1143000"/>
                <a:gridCol w="1143000"/>
                <a:gridCol w="1066800"/>
                <a:gridCol w="934896"/>
                <a:gridCol w="1122504"/>
              </a:tblGrid>
              <a:tr h="7200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Baseline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(S.D.)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Follow/up 1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(S.D.)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Follow/up 2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(S.D.)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Difference</a:t>
                      </a:r>
                      <a:endParaRPr lang="en-US" sz="1400" baseline="300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χ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²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(p)</a:t>
                      </a:r>
                      <a:endParaRPr lang="en-US" sz="14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Post-hoc test</a:t>
                      </a:r>
                      <a:endParaRPr lang="en-US" sz="14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Z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(p)</a:t>
                      </a:r>
                      <a:endParaRPr lang="en-US" sz="1400" dirty="0">
                        <a:solidFill>
                          <a:srgbClr val="FF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73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T1 (TTDK)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C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72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1.22 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(.68)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1.79 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(1.16)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8515" algn="l"/>
                          <a:tab pos="1217295" algn="ctr"/>
                        </a:tabLst>
                      </a:pP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8515" algn="l"/>
                          <a:tab pos="1217295" algn="ctr"/>
                        </a:tabLst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1.69 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8515" algn="l"/>
                          <a:tab pos="1217295" algn="ctr"/>
                        </a:tabLs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(1.03)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8515" algn="l"/>
                          <a:tab pos="1217295" algn="ctr"/>
                        </a:tabLst>
                      </a:pP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8515" algn="l"/>
                          <a:tab pos="1217295" algn="ctr"/>
                        </a:tabLst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22.632 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8515" algn="l"/>
                          <a:tab pos="1217295" algn="ctr"/>
                        </a:tabLst>
                      </a:pPr>
                      <a:r>
                        <a:rPr lang="en-US" sz="1400" b="1" dirty="0">
                          <a:solidFill>
                            <a:srgbClr val="00B0F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(&lt;.001)</a:t>
                      </a:r>
                      <a:endParaRPr lang="en-US" sz="1400" dirty="0">
                        <a:solidFill>
                          <a:srgbClr val="00B0F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8515" algn="l"/>
                          <a:tab pos="1217295" algn="ctr"/>
                        </a:tabLst>
                      </a:pPr>
                      <a:r>
                        <a:rPr lang="fr-FR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Base vs F/up1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8515" algn="l"/>
                          <a:tab pos="1217295" algn="ctr"/>
                        </a:tabLst>
                      </a:pPr>
                      <a:r>
                        <a:rPr lang="fr-FR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3.826 (&lt;.001)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8515" algn="l"/>
                          <a:tab pos="1217295" algn="ctr"/>
                        </a:tabLst>
                      </a:pPr>
                      <a:r>
                        <a:rPr lang="fr-FR" sz="1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Base vs F/up2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818515" algn="l"/>
                          <a:tab pos="1217295" algn="ctr"/>
                        </a:tabLst>
                      </a:pPr>
                      <a:r>
                        <a:rPr lang="en-US" sz="1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4.297 (&lt;.001)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73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T2 (TDK)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b="1" dirty="0" smtClean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72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1.26 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(.77)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1.76 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(1.19)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1.74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(1.16)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13.884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B0F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(.001)</a:t>
                      </a:r>
                      <a:endParaRPr lang="en-US" sz="1400" dirty="0">
                        <a:solidFill>
                          <a:srgbClr val="00B0F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8515" algn="l"/>
                          <a:tab pos="1217295" algn="ctr"/>
                        </a:tabLst>
                      </a:pPr>
                      <a:r>
                        <a:rPr lang="fr-FR" sz="1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Base vs F/up1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8515" algn="l"/>
                          <a:tab pos="1217295" algn="ctr"/>
                        </a:tabLst>
                      </a:pPr>
                      <a:r>
                        <a:rPr lang="fr-FR" sz="1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3.330 (.001)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18515" algn="l"/>
                          <a:tab pos="1217295" algn="ctr"/>
                        </a:tabLst>
                      </a:pPr>
                      <a:r>
                        <a:rPr lang="fr-FR" sz="1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Base vs F/up2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818515" algn="l"/>
                          <a:tab pos="1217295" algn="ctr"/>
                        </a:tabLst>
                      </a:pPr>
                      <a:r>
                        <a:rPr lang="en-US" sz="1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3.206 (.001)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8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b="1" dirty="0" smtClean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Control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b="1" dirty="0" smtClean="0">
                        <a:solidFill>
                          <a:srgbClr val="C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63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1.38 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(.97)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1.51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(1.05)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1.73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(1.22)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6.484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(.039)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9139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*Bryen’s research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	Both TTDK and TDK moved up significantly in K Use levels from baseline. They 	differed from the Control group, but not between each other. 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9029" marR="490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kumimoji="1" lang="en-US" sz="18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endParaRPr kumimoji="1" lang="en-US" sz="1800" i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229600" cy="1447800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200" dirty="0"/>
          </a:p>
        </p:txBody>
      </p:sp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304800" y="-121740"/>
            <a:ext cx="86106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16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16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16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tx2"/>
                </a:solidFill>
                <a:ea typeface="Times New Roman" pitchFamily="18" charset="0"/>
                <a:cs typeface="Arial" pitchFamily="34" charset="0"/>
              </a:rPr>
              <a:t>Comparative Effectiveness of Methods (Contd.)</a:t>
            </a:r>
            <a:endParaRPr lang="en-US" sz="2400" b="1" dirty="0" smtClean="0">
              <a:solidFill>
                <a:schemeClr val="tx2"/>
              </a:solidFill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Table 4.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Mean Change in KU Level: Differences among Three Groups</a:t>
            </a:r>
            <a:r>
              <a:rPr lang="en-US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for Study A*</a:t>
            </a:r>
            <a:r>
              <a:rPr lang="en-US" sz="14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All; N=207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981200"/>
          <a:ext cx="7848600" cy="4267201"/>
        </p:xfrm>
        <a:graphic>
          <a:graphicData uri="http://schemas.openxmlformats.org/drawingml/2006/table">
            <a:tbl>
              <a:tblPr/>
              <a:tblGrid>
                <a:gridCol w="2514600"/>
                <a:gridCol w="304800"/>
                <a:gridCol w="1219200"/>
                <a:gridCol w="1143000"/>
                <a:gridCol w="1147977"/>
                <a:gridCol w="1519023"/>
              </a:tblGrid>
              <a:tr h="923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KU Level Change  </a:t>
                      </a:r>
                      <a:r>
                        <a:rPr lang="en-US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→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T1(TTDK)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(S.D.)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T2(TDK)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(S.D.)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C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Control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Mean (S.D.)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Difference  </a:t>
                      </a:r>
                      <a:r>
                        <a:rPr lang="en-US" sz="1400" b="1">
                          <a:latin typeface="Arial" pitchFamily="34" charset="0"/>
                          <a:ea typeface="Calibri"/>
                          <a:cs typeface="Arial" pitchFamily="34" charset="0"/>
                          <a:sym typeface="Symbol"/>
                        </a:rPr>
                        <a:t></a:t>
                      </a:r>
                      <a:r>
                        <a:rPr lang="en-US" sz="1400" b="1" baseline="300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 </a:t>
                      </a:r>
                      <a:r>
                        <a:rPr lang="en-US" sz="1400" b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(p)</a:t>
                      </a: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1344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Baseline to F/up 1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.57 (1.12)</a:t>
                      </a: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.50 (1.17)</a:t>
                      </a: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.13 (1.01)</a:t>
                      </a: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highlight>
                            <a:srgbClr val="FFFF00"/>
                          </a:highlight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7.044 (.030)</a:t>
                      </a: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34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Baseline to F/up 2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.47 (.82)</a:t>
                      </a: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.47 (1.19)</a:t>
                      </a: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.35 (1.19)</a:t>
                      </a: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2.371 (.306)</a:t>
                      </a: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343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F/up 1 to F/up 2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C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-.10 (1.20)</a:t>
                      </a: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-.03 (.75)</a:t>
                      </a: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.22 (1.13)</a:t>
                      </a: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3.443 (.179)</a:t>
                      </a: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43438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*Bryen’s research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	K Use level changes were significantly different</a:t>
                      </a:r>
                      <a:r>
                        <a:rPr lang="en-US" sz="1400" b="1" baseline="0" dirty="0" smtClean="0"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 among the 3 groups </a:t>
                      </a:r>
                      <a:r>
                        <a:rPr lang="en-US" sz="1400" b="1" dirty="0" smtClean="0"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from 	baseline to Follow/up 1. </a:t>
                      </a:r>
                      <a:endParaRPr lang="en-US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C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987" marR="569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4800" y="908818"/>
            <a:ext cx="8458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Table 5a. Freq. comparisons between Baseline  and F/Up1 reg. Non-Awareness/ Awareness</a:t>
            </a:r>
            <a:r>
              <a:rPr lang="en-US" sz="1600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endParaRPr lang="en-US" sz="16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sz="16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McNemar</a:t>
            </a:r>
            <a:r>
              <a:rPr lang="en-US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Test ;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N=207)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latin typeface="Arial"/>
              <a:ea typeface="Times New Roman"/>
              <a:cs typeface="Times New Roman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 smtClean="0">
                <a:latin typeface="Arial"/>
                <a:ea typeface="Times New Roman"/>
                <a:cs typeface="Times New Roman"/>
              </a:rPr>
              <a:t>T1Group- TTDK  (N=72)</a:t>
            </a:r>
            <a:endParaRPr lang="en-US" sz="1400" u="sng" dirty="0" smtClean="0">
              <a:latin typeface="Times New Roman"/>
              <a:ea typeface="Times New Roman"/>
              <a:cs typeface="Times New Roman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2438400"/>
          <a:ext cx="6934202" cy="3259184"/>
        </p:xfrm>
        <a:graphic>
          <a:graphicData uri="http://schemas.openxmlformats.org/drawingml/2006/table">
            <a:tbl>
              <a:tblPr/>
              <a:tblGrid>
                <a:gridCol w="875405"/>
                <a:gridCol w="1455046"/>
                <a:gridCol w="1327149"/>
                <a:gridCol w="1297592"/>
                <a:gridCol w="988409"/>
                <a:gridCol w="990601"/>
              </a:tblGrid>
              <a:tr h="838200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Follow/UP 1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57943"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Non-Awareness 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Awareness+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Exact Sig.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(2-sided p=)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8972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Baseline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Non-Awareness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19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63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.001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789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Awareness+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2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7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9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9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46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26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72 (100%)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4800" y="974349"/>
            <a:ext cx="84582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Table 5c. Freq. comparisons between Baseline  and F/Up1 reg. Non-Awareness/ Awareness</a:t>
            </a:r>
            <a:r>
              <a:rPr lang="en-US" sz="1600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endParaRPr lang="en-US" sz="16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sz="16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McNemar</a:t>
            </a:r>
            <a:r>
              <a:rPr lang="en-US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Test ;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N=207)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Control Group – N=63</a:t>
            </a:r>
            <a:endParaRPr kumimoji="0" lang="en-US" sz="1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2552700"/>
          <a:ext cx="6934201" cy="3362960"/>
        </p:xfrm>
        <a:graphic>
          <a:graphicData uri="http://schemas.openxmlformats.org/drawingml/2006/table">
            <a:tbl>
              <a:tblPr/>
              <a:tblGrid>
                <a:gridCol w="990600"/>
                <a:gridCol w="1368096"/>
                <a:gridCol w="1375104"/>
                <a:gridCol w="1371600"/>
                <a:gridCol w="838201"/>
                <a:gridCol w="990600"/>
              </a:tblGrid>
              <a:tr h="596900"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Follow/UP 1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98500"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Non-Awareness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Awareness+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Exact Sig.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Arial"/>
                          <a:ea typeface="Times New Roman"/>
                          <a:cs typeface="Times New Roman"/>
                        </a:rPr>
                        <a:t>(2-sided p=)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00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Baseline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Non-Awareness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48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6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54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.289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Awareness+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2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7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9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6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50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13 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Arial"/>
                          <a:ea typeface="Times New Roman"/>
                          <a:cs typeface="Times New Roman"/>
                        </a:rPr>
                        <a:t>63 (100%)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4800" y="968016"/>
            <a:ext cx="8458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Table 5b. Freq. comparisons between Baseline  and F/Up1 reg. Non-Awareness/ Awareness</a:t>
            </a:r>
            <a:r>
              <a:rPr lang="en-US" sz="1600" b="1" baseline="30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endParaRPr lang="en-US" sz="16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en-US" sz="16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McNemar</a:t>
            </a:r>
            <a:r>
              <a:rPr lang="en-US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Test ;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N=207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 smtClean="0">
                <a:latin typeface="Arial"/>
                <a:ea typeface="Times New Roman"/>
                <a:cs typeface="Times New Roman"/>
              </a:rPr>
              <a:t>T2Group- TDK  (N=72)</a:t>
            </a:r>
            <a:endParaRPr lang="en-US" sz="1400" u="sng" dirty="0" smtClean="0">
              <a:latin typeface="Times New Roman"/>
              <a:ea typeface="Times New Roman"/>
              <a:cs typeface="Times New Roman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2590800"/>
          <a:ext cx="6934201" cy="2819400"/>
        </p:xfrm>
        <a:graphic>
          <a:graphicData uri="http://schemas.openxmlformats.org/drawingml/2006/table">
            <a:tbl>
              <a:tblPr/>
              <a:tblGrid>
                <a:gridCol w="875406"/>
                <a:gridCol w="1455046"/>
                <a:gridCol w="1455046"/>
                <a:gridCol w="1169694"/>
                <a:gridCol w="988409"/>
                <a:gridCol w="990600"/>
              </a:tblGrid>
              <a:tr h="469900"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Follow/UP 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9800"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Non-Awareness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Awareness</a:t>
                      </a: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+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Exact Sig.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Arial"/>
                          <a:ea typeface="Times New Roman"/>
                          <a:cs typeface="Times New Roman"/>
                        </a:rPr>
                        <a:t>(2-sided p=)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900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Baseline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Non-Awareness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46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17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63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.001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69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Awareness+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2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7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9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9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48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24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72 (100%)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348" marR="55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33400" y="3059114"/>
            <a:ext cx="7772400" cy="1500187"/>
          </a:xfrm>
          <a:noFill/>
        </p:spPr>
        <p:txBody>
          <a:bodyPr>
            <a:normAutofit/>
          </a:bodyPr>
          <a:lstStyle/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kumimoji="1" lang="en-US" sz="18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endParaRPr kumimoji="1" lang="en-US" sz="1800" i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229600" cy="1447800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30287" y="1676401"/>
          <a:ext cx="7086600" cy="1371599"/>
        </p:xfrm>
        <a:graphic>
          <a:graphicData uri="http://schemas.openxmlformats.org/drawingml/2006/table">
            <a:tbl>
              <a:tblPr/>
              <a:tblGrid>
                <a:gridCol w="845289"/>
                <a:gridCol w="1411029"/>
                <a:gridCol w="1411029"/>
                <a:gridCol w="1193947"/>
                <a:gridCol w="922597"/>
                <a:gridCol w="1302709"/>
              </a:tblGrid>
              <a:tr h="223540"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T1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TTDK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(N=72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en-US" sz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Follow/UP 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477439"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Non-Use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Use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Exact Sig.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(2-sided p=)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</a:tr>
              <a:tr h="223540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Times New Roman"/>
                          <a:cs typeface="Times New Roman"/>
                        </a:rPr>
                        <a:t>Baseline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Non-Use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59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10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69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.039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35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Use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2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1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3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35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61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11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72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30287" y="3048001"/>
          <a:ext cx="7086598" cy="1752598"/>
        </p:xfrm>
        <a:graphic>
          <a:graphicData uri="http://schemas.openxmlformats.org/drawingml/2006/table">
            <a:tbl>
              <a:tblPr/>
              <a:tblGrid>
                <a:gridCol w="858579"/>
                <a:gridCol w="1425427"/>
                <a:gridCol w="1425427"/>
                <a:gridCol w="1206130"/>
                <a:gridCol w="875637"/>
                <a:gridCol w="1295398"/>
              </a:tblGrid>
              <a:tr h="328138"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T2 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TDK </a:t>
                      </a: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(N=72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en-US" sz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Follow/UP 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440046"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Non-Use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Use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Exact Sig.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(2-sided p=)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  <a:tr h="328138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Times New Roman"/>
                          <a:cs typeface="Times New Roman"/>
                        </a:rPr>
                        <a:t>Baseline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Non-Use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57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11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68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022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8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Use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2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2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4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8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59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13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72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30287" y="4800601"/>
          <a:ext cx="7086600" cy="1371599"/>
        </p:xfrm>
        <a:graphic>
          <a:graphicData uri="http://schemas.openxmlformats.org/drawingml/2006/table">
            <a:tbl>
              <a:tblPr/>
              <a:tblGrid>
                <a:gridCol w="871870"/>
                <a:gridCol w="1414130"/>
                <a:gridCol w="1465522"/>
                <a:gridCol w="1218313"/>
                <a:gridCol w="821365"/>
                <a:gridCol w="1295400"/>
              </a:tblGrid>
              <a:tr h="294154"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C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Control  (N=63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en-US" sz="1200" dirty="0">
                        <a:solidFill>
                          <a:srgbClr val="C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Follow/UP 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422727"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Non-Use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Use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Exact Sig.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(2-sided p=)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</a:tr>
              <a:tr h="231992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latin typeface="Arial"/>
                          <a:ea typeface="Times New Roman"/>
                          <a:cs typeface="Times New Roman"/>
                        </a:rPr>
                        <a:t>Baseline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Non-Use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52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4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56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  <a:ea typeface="Times New Roman"/>
                          <a:cs typeface="Times New Roman"/>
                        </a:rPr>
                        <a:t>1.000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2113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Use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4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3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7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13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Arial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56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7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/>
                          <a:ea typeface="Times New Roman"/>
                          <a:cs typeface="Times New Roman"/>
                        </a:rPr>
                        <a:t>63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348" marR="54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0" y="939225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Table 6. Frequency Comparisons between Baseline &amp; F/Up1 reg. </a:t>
            </a:r>
            <a:r>
              <a:rPr lang="en-US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Non-Use/Use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McNemar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Test: N=207)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808038"/>
            <a:ext cx="81534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Summary of Results:</a:t>
            </a:r>
            <a:br>
              <a:rPr lang="en-US" sz="2400" b="1" dirty="0" smtClean="0">
                <a:solidFill>
                  <a:schemeClr val="tx2"/>
                </a:solidFill>
              </a:rPr>
            </a:br>
            <a:r>
              <a:rPr lang="en-US" sz="2400" b="1" dirty="0" smtClean="0">
                <a:solidFill>
                  <a:schemeClr val="tx2"/>
                </a:solidFill>
              </a:rPr>
              <a:t>  Comparative effectiveness- TTDK, TDK and Passive Diffusion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1929348"/>
            <a:ext cx="7315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7744" lvl="1" indent="-237744">
              <a:spcBef>
                <a:spcPts val="1200"/>
              </a:spcBef>
              <a:buFont typeface="+mj-lt"/>
              <a:buAutoNum type="arabicPeriod"/>
            </a:pPr>
            <a:r>
              <a:rPr lang="en-US" sz="2000" dirty="0" smtClean="0"/>
              <a:t>TTDK  and TDK were effective in terms of change in level of K use. (Table 3)</a:t>
            </a:r>
          </a:p>
          <a:p>
            <a:pPr marL="237744" lvl="1" indent="-237744">
              <a:spcBef>
                <a:spcPts val="1200"/>
              </a:spcBef>
              <a:buFont typeface="+mj-lt"/>
              <a:buAutoNum type="arabicPeriod"/>
            </a:pPr>
            <a:r>
              <a:rPr lang="en-US" sz="2000" dirty="0" smtClean="0"/>
              <a:t>Both TTDK and TDK were effective in raising K use level from Non-Awareness to  Awareness and beyond (Tables 5a, 5b, 5c); as well as from Non-Use to Use (Table 6). Cell frequencies and exact levels of significance suggest  TTDK and TDK were more effective in terms of raising awareness than in terms of moving non-users to use.  </a:t>
            </a:r>
          </a:p>
          <a:p>
            <a:pPr marL="237744" lvl="1" indent="-237744">
              <a:spcBef>
                <a:spcPts val="1200"/>
              </a:spcBef>
              <a:buFont typeface="+mj-lt"/>
              <a:buAutoNum type="arabicPeriod"/>
            </a:pPr>
            <a:r>
              <a:rPr lang="en-US" sz="2000" dirty="0" smtClean="0"/>
              <a:t>Analysis of these level </a:t>
            </a:r>
            <a:r>
              <a:rPr lang="en-US" sz="2000" i="1" dirty="0" smtClean="0"/>
              <a:t>changes</a:t>
            </a:r>
            <a:r>
              <a:rPr lang="en-US" sz="2000" dirty="0" smtClean="0"/>
              <a:t> (Table 4) showed TTDK and TDK more effective than passive diffusion method (control) from Baseline to Follow/up 1, but neither between Follow/up 1 and Follow/up 2, nor between baseline to Follow/up 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09600" y="1700213"/>
            <a:ext cx="8229600" cy="4700587"/>
          </a:xfrm>
          <a:noFill/>
        </p:spPr>
        <p:txBody>
          <a:bodyPr>
            <a:normAutofit/>
          </a:bodyPr>
          <a:lstStyle/>
          <a:p>
            <a:pPr marL="231775" indent="-231775">
              <a:spcBef>
                <a:spcPts val="1200"/>
              </a:spcBef>
              <a:buClr>
                <a:schemeClr val="accent1"/>
              </a:buClr>
            </a:pPr>
            <a:r>
              <a:rPr lang="en-US" sz="1800" b="1" u="sng" dirty="0" smtClean="0">
                <a:solidFill>
                  <a:schemeClr val="accent1">
                    <a:lumMod val="50000"/>
                  </a:schemeClr>
                </a:solidFill>
              </a:rPr>
              <a:t>Knowledge Output: </a:t>
            </a:r>
            <a:r>
              <a:rPr lang="en-US" sz="1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Vocabulary and Symbol Sets for adult users of AAC (Bryen, 2008)</a:t>
            </a:r>
          </a:p>
          <a:p>
            <a:pPr marL="231775" indent="-231775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en-US" sz="1800" b="1" u="sng" dirty="0" smtClean="0">
                <a:solidFill>
                  <a:schemeClr val="tx2"/>
                </a:solidFill>
              </a:rPr>
              <a:t>Beneficiaries</a:t>
            </a:r>
            <a:r>
              <a:rPr lang="en-US" sz="1800" b="1" dirty="0" smtClean="0">
                <a:solidFill>
                  <a:schemeClr val="tx2"/>
                </a:solidFill>
              </a:rPr>
              <a:t>: </a:t>
            </a:r>
            <a:r>
              <a:rPr lang="en-US" sz="1600" dirty="0" smtClean="0">
                <a:solidFill>
                  <a:schemeClr val="tx2"/>
                </a:solidFill>
              </a:rPr>
              <a:t>C</a:t>
            </a:r>
            <a:r>
              <a:rPr lang="en-US" sz="1800" dirty="0" smtClean="0">
                <a:solidFill>
                  <a:schemeClr val="tx1"/>
                </a:solidFill>
              </a:rPr>
              <a:t>onsumers with complex communication needs </a:t>
            </a:r>
          </a:p>
          <a:p>
            <a:pPr marL="231775" indent="-231775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en-US" sz="1800" b="1" u="sng" dirty="0" smtClean="0">
                <a:solidFill>
                  <a:schemeClr val="accent1">
                    <a:lumMod val="50000"/>
                  </a:schemeClr>
                </a:solidFill>
              </a:rPr>
              <a:t>Expected Outcomes:</a:t>
            </a:r>
          </a:p>
          <a:p>
            <a:pPr marL="231775" lvl="1" indent="-231775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manufacturers – transform vocabulary for AAC machines ; </a:t>
            </a:r>
          </a:p>
          <a:p>
            <a:pPr marL="231775" lvl="1" indent="-231775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clinicians - fit AAC for consumers </a:t>
            </a:r>
          </a:p>
          <a:p>
            <a:pPr marL="231775" lvl="1" indent="-231775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brokers – facilitate use of AAC</a:t>
            </a:r>
          </a:p>
          <a:p>
            <a:pPr marL="231775" lvl="1" indent="-231775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policy makers –regulate the use of AAC </a:t>
            </a:r>
          </a:p>
          <a:p>
            <a:pPr marL="231775" lvl="1" indent="-231775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Researchers – advance the work.</a:t>
            </a:r>
          </a:p>
          <a:p>
            <a:pPr marL="231775" indent="-231775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en-US" sz="1800" b="1" u="sng" dirty="0" smtClean="0">
                <a:solidFill>
                  <a:schemeClr val="accent1">
                    <a:lumMod val="50000"/>
                  </a:schemeClr>
                </a:solidFill>
              </a:rPr>
              <a:t>Impact: </a:t>
            </a:r>
            <a:r>
              <a:rPr lang="en-US" sz="1800" dirty="0" smtClean="0">
                <a:solidFill>
                  <a:schemeClr val="tx1"/>
                </a:solidFill>
              </a:rPr>
              <a:t>Improved function &amp; quality of life for persons with disabilities.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</a:pPr>
            <a:r>
              <a:rPr lang="en-US" sz="1800" b="1" dirty="0" smtClean="0">
                <a:solidFill>
                  <a:srgbClr val="C00000"/>
                </a:solidFill>
              </a:rPr>
              <a:t>Key: Strategic Communication of New Knowledge to Stakeholders with potential to value and apply, to facilitate implementation and use to benefit society</a:t>
            </a:r>
            <a:r>
              <a:rPr lang="en-US" sz="1800" b="1" dirty="0" smtClean="0">
                <a:solidFill>
                  <a:schemeClr val="tx1"/>
                </a:solidFill>
              </a:rPr>
              <a:t>.   </a:t>
            </a:r>
            <a:endParaRPr lang="en-US" sz="1800" dirty="0"/>
          </a:p>
        </p:txBody>
      </p:sp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304800" y="685800"/>
            <a:ext cx="8458200" cy="838200"/>
          </a:xfrm>
          <a:noFill/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KT4TT:</a:t>
            </a:r>
            <a:br>
              <a:rPr lang="en-US" sz="2000" b="1" dirty="0" smtClean="0">
                <a:solidFill>
                  <a:schemeClr val="tx2"/>
                </a:solidFill>
              </a:rPr>
            </a:br>
            <a:r>
              <a:rPr lang="en-US" sz="2000" b="1" dirty="0" smtClean="0">
                <a:solidFill>
                  <a:schemeClr val="tx2"/>
                </a:solidFill>
              </a:rPr>
              <a:t> Example related to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Augmentative and Alternative Communication (AAC) technology</a:t>
            </a:r>
            <a:endParaRPr lang="en-US" sz="2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229600" cy="1447800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200" dirty="0"/>
          </a:p>
        </p:txBody>
      </p:sp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1" y="337571"/>
            <a:ext cx="899159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Differential effects among stakeholders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800" b="1" baseline="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Table 7a. Level Change Differences among Stakeholder Types in the T1 (TTDK) Group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77887" y="1798129"/>
          <a:ext cx="7391399" cy="4539996"/>
        </p:xfrm>
        <a:graphic>
          <a:graphicData uri="http://schemas.openxmlformats.org/drawingml/2006/table">
            <a:tbl>
              <a:tblPr/>
              <a:tblGrid>
                <a:gridCol w="1295400"/>
                <a:gridCol w="1452094"/>
                <a:gridCol w="605306"/>
                <a:gridCol w="990600"/>
                <a:gridCol w="883186"/>
                <a:gridCol w="1141944"/>
                <a:gridCol w="1022869"/>
              </a:tblGrid>
              <a:tr h="434340">
                <a:tc>
                  <a:txBody>
                    <a:bodyPr/>
                    <a:lstStyle/>
                    <a:p>
                      <a:pPr marL="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Mean  change in Level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SD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Kruskal Wallis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Mean (SD)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170">
                <a:tc rowSpan="6">
                  <a:txBody>
                    <a:bodyPr/>
                    <a:lstStyle/>
                    <a:p>
                      <a:pPr marL="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Baseline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 </a:t>
                      </a: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F/Up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Broker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Arial"/>
                          <a:ea typeface="Calibri"/>
                          <a:cs typeface="Times New Roman"/>
                        </a:rPr>
                        <a:t>.26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.915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4.883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(.300)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57 (1.12)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Clinicians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.46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.967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Manufacturers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.64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1.567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Researchers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Calibri"/>
                          <a:cs typeface="Times New Roman"/>
                        </a:rPr>
                        <a:t>1.00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1.195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Consumers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.82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1.131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.57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1.124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rowSpan="6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Baseline 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 </a:t>
                      </a: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F/Up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Broker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Arial"/>
                          <a:ea typeface="Calibri"/>
                          <a:cs typeface="Times New Roman"/>
                        </a:rPr>
                        <a:t>.04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.367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13.087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(.011)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Broker vs.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Manuf.</a:t>
                      </a:r>
                      <a:r>
                        <a:rPr lang="en-US" sz="1200" b="1" baseline="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47 (.82)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Clinicians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.62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.768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Manufacturers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Calibri"/>
                          <a:cs typeface="Times New Roman"/>
                        </a:rPr>
                        <a:t>1.00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1.000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Researchers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.63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1.061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Consumers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.53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.874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.47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.822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rowSpan="6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F/Up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 to </a:t>
                      </a: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F/Up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Broker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-.22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.902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5.333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(.255)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-.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 (1.2)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Clinicians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.15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1.144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Manufacturers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Calibri"/>
                          <a:cs typeface="Times New Roman"/>
                        </a:rPr>
                        <a:t>.36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1.120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Researchers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Arial"/>
                          <a:ea typeface="Calibri"/>
                          <a:cs typeface="Times New Roman"/>
                        </a:rPr>
                        <a:t>-.38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1.685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Consumers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-.29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1.404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-.10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1.200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722313" y="3103060"/>
            <a:ext cx="7772400" cy="1500187"/>
          </a:xfrm>
          <a:noFill/>
        </p:spPr>
        <p:txBody>
          <a:bodyPr>
            <a:normAutofit/>
          </a:bodyPr>
          <a:lstStyle/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kumimoji="1" lang="en-US" sz="18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endParaRPr kumimoji="1" lang="en-US" sz="1800" i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229600" cy="1447800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685800" y="685800"/>
            <a:ext cx="77724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tx2"/>
                </a:solidFill>
                <a:ea typeface="Times New Roman" pitchFamily="18" charset="0"/>
                <a:cs typeface="Arial" pitchFamily="34" charset="0"/>
              </a:rPr>
              <a:t>Differential effects among stakeholders (Contd.)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16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Table 7b. Level Change Differences among Stakeholder Types: T2 (TDK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endParaRPr lang="en-US" b="1" dirty="0" smtClean="0">
              <a:latin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2000" y="1742264"/>
          <a:ext cx="7696199" cy="4609545"/>
        </p:xfrm>
        <a:graphic>
          <a:graphicData uri="http://schemas.openxmlformats.org/drawingml/2006/table">
            <a:tbl>
              <a:tblPr/>
              <a:tblGrid>
                <a:gridCol w="1371600"/>
                <a:gridCol w="1339890"/>
                <a:gridCol w="565110"/>
                <a:gridCol w="1295400"/>
                <a:gridCol w="870244"/>
                <a:gridCol w="1170322"/>
                <a:gridCol w="1083633"/>
              </a:tblGrid>
              <a:tr h="396769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Mean  change in Level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SD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Kruskal Wallis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Mean (SD)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8384">
                <a:tc rowSpan="6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Baseline to</a:t>
                      </a: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F/Up 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Broker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Arial"/>
                          <a:ea typeface="Calibri"/>
                          <a:cs typeface="Times New Roman"/>
                        </a:rPr>
                        <a:t>.26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.752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2.630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(.623)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50 (1.18)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Clinicians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.33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1.234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Manufactures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.50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1.604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Researchers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.43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.787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Consumers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Calibri"/>
                          <a:cs typeface="Times New Roman"/>
                        </a:rPr>
                        <a:t>.95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1.433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.50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1.175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8384">
                <a:tc rowSpan="6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Baseline 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 </a:t>
                      </a: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F/Up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Broker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Arial"/>
                          <a:ea typeface="Calibri"/>
                          <a:cs typeface="Times New Roman"/>
                        </a:rPr>
                        <a:t>.13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.626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4.045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(.400)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47 (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1.19)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Clinicians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.40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1.183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Manufactures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.38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1.598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Researchers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.43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.976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Consumers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Calibri"/>
                          <a:cs typeface="Times New Roman"/>
                        </a:rPr>
                        <a:t>1.00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1.491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.47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1.186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8384">
                <a:tc rowSpan="6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F/Up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</a:t>
                      </a: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F/Up 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Broker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Arial"/>
                          <a:ea typeface="Calibri"/>
                          <a:cs typeface="Times New Roman"/>
                        </a:rPr>
                        <a:t>-.13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.458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3.343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(.502)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-.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03 (.75)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Clinicians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Calibri"/>
                          <a:cs typeface="Times New Roman"/>
                        </a:rPr>
                        <a:t>.07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1.033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Manufactures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Arial"/>
                          <a:ea typeface="Calibri"/>
                          <a:cs typeface="Times New Roman"/>
                        </a:rPr>
                        <a:t>-.13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.354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Researchers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.00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1.000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Consumers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.05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.848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71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-.03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.750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kumimoji="1" lang="en-US" sz="18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endParaRPr kumimoji="1" lang="en-US" sz="1800" i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229600" cy="1447800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200" dirty="0"/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1066800" y="575473"/>
            <a:ext cx="7467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tx2"/>
                </a:solidFill>
                <a:ea typeface="Times New Roman" pitchFamily="18" charset="0"/>
                <a:cs typeface="Arial" pitchFamily="34" charset="0"/>
              </a:rPr>
              <a:t>Differential effects among stakeholders (Contd.)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Table 7c. Level Change Differences among Stakeholder Types : CONTROL Group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599" y="1524008"/>
          <a:ext cx="8077202" cy="4800585"/>
        </p:xfrm>
        <a:graphic>
          <a:graphicData uri="http://schemas.openxmlformats.org/drawingml/2006/table">
            <a:tbl>
              <a:tblPr/>
              <a:tblGrid>
                <a:gridCol w="1293962"/>
                <a:gridCol w="1293962"/>
                <a:gridCol w="1069677"/>
                <a:gridCol w="1371600"/>
                <a:gridCol w="1009290"/>
                <a:gridCol w="1089805"/>
                <a:gridCol w="948906"/>
              </a:tblGrid>
              <a:tr h="704073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Mean change in Level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SD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Kruskal Wallis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P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Mean (SD)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7584">
                <a:tc rowSpan="6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Baseline to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F/Up 1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Broker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.16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.688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7.527 (.111)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.13 (1.10)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75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Clinicians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.29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.849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5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Manufactures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Arial"/>
                          <a:ea typeface="Calibri"/>
                          <a:cs typeface="Times New Roman"/>
                        </a:rPr>
                        <a:t>-.57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1.134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5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Researchers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-.17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.408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5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Consumers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Calibri"/>
                          <a:cs typeface="Times New Roman"/>
                        </a:rPr>
                        <a:t>.36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1.499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5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.13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1.008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584">
                <a:tc rowSpan="6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Baseline  to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F/Up 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Broker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.16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.501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6.614 (.158)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.35 (1.19)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75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Clinicians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.24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.752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5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Manufactures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Arial"/>
                          <a:ea typeface="Calibri"/>
                          <a:cs typeface="Times New Roman"/>
                        </a:rPr>
                        <a:t>-.14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1.773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5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Researchers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Calibri"/>
                          <a:cs typeface="Times New Roman"/>
                        </a:rPr>
                        <a:t>1.33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1.506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5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Consumers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.57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1.651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5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.35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1.194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584">
                <a:tc rowSpan="6">
                  <a:txBody>
                    <a:bodyPr/>
                    <a:lstStyle/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F/Up 1 to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F/Up 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Broker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.00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.882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9.262 (.055)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.22 (1.13) 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75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Clinicians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00FFFF"/>
                          </a:highlight>
                          <a:latin typeface="Arial"/>
                          <a:ea typeface="Calibri"/>
                          <a:cs typeface="Times New Roman"/>
                        </a:rPr>
                        <a:t>-.06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1.197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5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Manufactures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.43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1.272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5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Researchers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Calibri"/>
                          <a:cs typeface="Times New Roman"/>
                        </a:rPr>
                        <a:t>1.50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1.378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5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Consumers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.21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.893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5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Total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.22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1.128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808038"/>
            <a:ext cx="9144000" cy="7921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Summary of Results: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Differential effects on Stakeholder Groups 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1904524"/>
            <a:ext cx="6400800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7744" lvl="1" indent="-237744">
              <a:spcBef>
                <a:spcPts val="1200"/>
              </a:spcBef>
            </a:pPr>
            <a:r>
              <a:rPr lang="en-US" sz="2400" dirty="0" smtClean="0"/>
              <a:t>From baseline to Follow/up 1 and from Follow/up 1 to Follow/up 2, there were no differences among stakeholders (Tables 7a, 7b and 7c). </a:t>
            </a:r>
          </a:p>
          <a:p>
            <a:pPr marL="237744" lvl="1" indent="-237744">
              <a:spcBef>
                <a:spcPts val="1200"/>
              </a:spcBef>
            </a:pPr>
            <a:r>
              <a:rPr lang="en-US" sz="2400" dirty="0" smtClean="0"/>
              <a:t>However, a significant difference was identified between brokers and manufacturers between Baseline and Follow/up 2 for the TTDK group only. Manufacturers moved up the most and brokers the least (Table 7a).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kumimoji="1" lang="en-US" sz="18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endParaRPr kumimoji="1" lang="en-US" sz="1800" i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229600" cy="1447800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200" dirty="0"/>
          </a:p>
        </p:txBody>
      </p:sp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685799" y="706159"/>
            <a:ext cx="777240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Effectiveness and Participant Characteristics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Table 8a. Change in Level from Baseline to F/Up 1 and participant characteristics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TTDK on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Study A*: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(N=72)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1934904"/>
          <a:ext cx="7619999" cy="4553454"/>
        </p:xfrm>
        <a:graphic>
          <a:graphicData uri="http://schemas.openxmlformats.org/drawingml/2006/table">
            <a:tbl>
              <a:tblPr/>
              <a:tblGrid>
                <a:gridCol w="1616363"/>
                <a:gridCol w="1500909"/>
                <a:gridCol w="750454"/>
                <a:gridCol w="1096819"/>
                <a:gridCol w="1039091"/>
                <a:gridCol w="1616363"/>
              </a:tblGrid>
              <a:tr h="491562">
                <a:tc>
                  <a:txBody>
                    <a:bodyPr/>
                    <a:lstStyle/>
                    <a:p>
                      <a:pPr marL="457200" marR="3683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Levels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Mean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Standard Deviation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Difference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 (p)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562">
                <a:tc>
                  <a:txBody>
                    <a:bodyPr/>
                    <a:lstStyle/>
                    <a:p>
                      <a:pPr marL="36830" marR="3683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Age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≤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≥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.71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.43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1.152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1.094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580.0 (.381)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1562">
                <a:tc>
                  <a:txBody>
                    <a:bodyPr/>
                    <a:lstStyle/>
                    <a:p>
                      <a:pPr marL="36830" marR="3683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Years of Experience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≤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14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≥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15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.66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.47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1.122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1.134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607.0 (.612)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1562">
                <a:tc>
                  <a:txBody>
                    <a:bodyPr/>
                    <a:lstStyle/>
                    <a:p>
                      <a:pPr marL="36830" marR="3683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Gender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.79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.52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1.251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1.096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359.0 (.441)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1562">
                <a:tc>
                  <a:txBody>
                    <a:bodyPr/>
                    <a:lstStyle/>
                    <a:p>
                      <a:pPr marL="36830" marR="3683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Race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Majority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Minority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.51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1.40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1.078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1.517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105.0 (.175)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1690">
                <a:tc>
                  <a:txBody>
                    <a:bodyPr/>
                    <a:lstStyle/>
                    <a:p>
                      <a:pPr marL="36830" marR="3683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Education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≤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2 Years College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Arial"/>
                          <a:ea typeface="Times New Roman"/>
                          <a:cs typeface="Times New Roman"/>
                        </a:rPr>
                        <a:t>≥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BS/BA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.91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.51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1.221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1.105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270.0 (.237)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1562">
                <a:tc>
                  <a:txBody>
                    <a:bodyPr/>
                    <a:lstStyle/>
                    <a:p>
                      <a:pPr marL="36830" marR="3683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Work Status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Full Time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Not Full Time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52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.46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.85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1.093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1.182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430.0 (.192)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5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Baseline Level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Non-Awareness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Awareness +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.30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-.22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.463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.441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154.0 (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.005)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562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* Bryen’s research.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	Change in K Use was more for the “non-aware” participants.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kumimoji="1" lang="en-US" sz="18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endParaRPr kumimoji="1" lang="en-US" sz="1800" i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229600" cy="1447800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200" dirty="0"/>
          </a:p>
        </p:txBody>
      </p:sp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0" y="734452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chemeClr val="tx2"/>
                </a:solidFill>
                <a:ea typeface="Times New Roman" pitchFamily="18" charset="0"/>
                <a:cs typeface="Arial" pitchFamily="34" charset="0"/>
              </a:rPr>
              <a:t>Effectiveness and Participant Characteristics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Table 8b. </a:t>
            </a:r>
            <a:r>
              <a:rPr lang="en-US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Baseline to F/Up 1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Change in Level and participant characteristics: T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DK on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Study A*: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(N=72)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1828801"/>
          <a:ext cx="7772398" cy="4584519"/>
        </p:xfrm>
        <a:graphic>
          <a:graphicData uri="http://schemas.openxmlformats.org/drawingml/2006/table">
            <a:tbl>
              <a:tblPr/>
              <a:tblGrid>
                <a:gridCol w="1648690"/>
                <a:gridCol w="1530927"/>
                <a:gridCol w="765463"/>
                <a:gridCol w="1118755"/>
                <a:gridCol w="1059873"/>
                <a:gridCol w="1648690"/>
              </a:tblGrid>
              <a:tr h="297260">
                <a:tc>
                  <a:txBody>
                    <a:bodyPr/>
                    <a:lstStyle/>
                    <a:p>
                      <a:pPr marL="457200" marR="36830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Levels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Mean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S.D.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Difference U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(p)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022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Age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(n=71)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≤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≥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.56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.34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1.119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1.181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580.0 (.534)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022">
                <a:tc>
                  <a:txBody>
                    <a:bodyPr/>
                    <a:lstStyle/>
                    <a:p>
                      <a:pPr marL="36830" marR="3683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Years of Experience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≤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14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≥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15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.20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96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.878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1.427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430.5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(.009)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3022">
                <a:tc>
                  <a:txBody>
                    <a:bodyPr/>
                    <a:lstStyle/>
                    <a:p>
                      <a:pPr marL="36830" marR="3683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Gender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53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.63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.45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1.165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1.186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470.5 (.610)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3022">
                <a:tc>
                  <a:txBody>
                    <a:bodyPr/>
                    <a:lstStyle/>
                    <a:p>
                      <a:pPr marL="36830" marR="3683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Race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Majority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Minority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.52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.36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1.219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.924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319.0 (.755)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0562">
                <a:tc>
                  <a:txBody>
                    <a:bodyPr/>
                    <a:lstStyle/>
                    <a:p>
                      <a:pPr marL="36830" marR="3683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Education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≤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2 Years College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Arial"/>
                          <a:ea typeface="Times New Roman"/>
                          <a:cs typeface="Times New Roman"/>
                        </a:rPr>
                        <a:t>≥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BS/BA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1.36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.34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1.433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1.063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203.0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(.012)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3022">
                <a:tc>
                  <a:txBody>
                    <a:bodyPr/>
                    <a:lstStyle/>
                    <a:p>
                      <a:pPr marL="36830" marR="36830"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Work Status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Full Time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Not Full Time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48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.44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.63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1.201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1.135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519.5 (.414)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0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Baseline Level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Non-Awareness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Awareness +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-.22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.447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.441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161.0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Arial"/>
                          <a:ea typeface="Times New Roman"/>
                          <a:cs typeface="Times New Roman"/>
                        </a:rPr>
                        <a:t>(.007)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565">
                <a:tc gridSpan="6">
                  <a:txBody>
                    <a:bodyPr/>
                    <a:lstStyle/>
                    <a:p>
                      <a:pPr lvl="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* Bryen’s research.</a:t>
                      </a:r>
                    </a:p>
                    <a:p>
                      <a:pPr lvl="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400" b="1" dirty="0" smtClean="0"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	In the TDK group, change in K Use was more for the more experienced, the less 	educated and the “non-aware”. 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33400" y="808038"/>
            <a:ext cx="8001000" cy="792162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Summary of Results:</a:t>
            </a:r>
            <a:br>
              <a:rPr lang="en-US" sz="2400" b="1" dirty="0" smtClean="0">
                <a:solidFill>
                  <a:schemeClr val="tx2"/>
                </a:solidFill>
              </a:rPr>
            </a:br>
            <a:r>
              <a:rPr lang="en-US" sz="2400" b="1" dirty="0" smtClean="0">
                <a:solidFill>
                  <a:schemeClr val="tx2"/>
                </a:solidFill>
              </a:rPr>
              <a:t>Increase in K Use and Participant Characteristics 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939766"/>
            <a:ext cx="792480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7744" lvl="1" indent="-237744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/>
              <a:t>Participants in the TTDK group who were at the Non-Awareness level regarding </a:t>
            </a:r>
            <a:r>
              <a:rPr lang="en-US" sz="2400" dirty="0" err="1" smtClean="0"/>
              <a:t>Bryen’s</a:t>
            </a:r>
            <a:r>
              <a:rPr lang="en-US" sz="2400" dirty="0" smtClean="0"/>
              <a:t> findings at baseline moved up significantly more than participants who were at Awareness and above (Table 8a).</a:t>
            </a:r>
          </a:p>
          <a:p>
            <a:pPr marL="237744" lvl="1" indent="-237744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/>
              <a:t>In the TDK group, participants who were at the Non-Awareness level for </a:t>
            </a:r>
            <a:r>
              <a:rPr lang="en-US" sz="2400" dirty="0" err="1" smtClean="0"/>
              <a:t>Bryen’s</a:t>
            </a:r>
            <a:r>
              <a:rPr lang="en-US" sz="2400" dirty="0" smtClean="0"/>
              <a:t> findings at baseline moved up significantly to Follow/up 1 more than others. Additionally, those who had lower education levels (&lt;2year-college), and those with more years of experience (15 yrs or more) moved up significantly more than the others in these characteristics (Table 8b).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Conclusions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295400"/>
            <a:ext cx="8382000" cy="54476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lvl="1">
              <a:spcBef>
                <a:spcPts val="1200"/>
              </a:spcBef>
            </a:pPr>
            <a:r>
              <a:rPr lang="en-US" dirty="0" smtClean="0"/>
              <a:t>Conclusions are tentative; replication RCTs are underway.</a:t>
            </a:r>
          </a:p>
          <a:p>
            <a:pPr marL="3429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Targeting stakeholders for dissemination (common component of TTDK and TDK) is an effective way to raise K use; although Tailoring  did not add to KT effectiveness. </a:t>
            </a:r>
          </a:p>
          <a:p>
            <a:pPr marL="3429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Within TTDK, the tailored CKP was effective (intervention between baseline and Follow/up 1); however, the tailored webcast was not(intervention between Follow/ups 1 and 2).</a:t>
            </a:r>
          </a:p>
          <a:p>
            <a:pPr marL="3429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Both TTDK and TDK were more effective in moving stakeholders beyond non-awareness  than in moving non-users to use. (Approx. 30% Vs. 15%)</a:t>
            </a:r>
          </a:p>
          <a:p>
            <a:pPr marL="3429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No differential effects on stakeholders except brokers vs. manufacturers for TTDK. Suggests that tailoring the K (in AAC) might hold most value for manufacturers in this field, and least for brokers (K use facilitators in academic environment)</a:t>
            </a:r>
          </a:p>
          <a:p>
            <a:pPr marL="3429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 Both TTDK and TDK strategies were more effective with those who are at the Non-awareness level. Corroborates earlier conclusion #3. </a:t>
            </a:r>
          </a:p>
          <a:p>
            <a:pPr marL="3429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dirty="0" smtClean="0"/>
              <a:t>The TDK (disseminating the original article about K with no CKP) was more effective in raising awareness of those with lower educational level and those who were more experienced working with AAC.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685800"/>
          </a:xfrm>
          <a:noFill/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Discussion  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924800" cy="4953000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Effects of CKP vs. webcast/Tech assistance: Did the order of intervention play a role? Did the duration of intervention play a role? 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sz="2100" dirty="0" smtClean="0">
                <a:solidFill>
                  <a:schemeClr val="tx1"/>
                </a:solidFill>
              </a:rPr>
              <a:t>Nevertheless, the main results are not surprising. 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100" dirty="0" smtClean="0">
                <a:solidFill>
                  <a:schemeClr val="tx1"/>
                </a:solidFill>
              </a:rPr>
              <a:t>	In End-of-Grant/Integrated KT, investigator generates K 	assuming audience have needs for the K; solution is to match 	the problem (find audience) to fit the capabilities of K. 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100" dirty="0" smtClean="0">
                <a:solidFill>
                  <a:schemeClr val="tx1"/>
                </a:solidFill>
              </a:rPr>
              <a:t>	The opposite is argued in the Prior-to-grant KT approach 	proposed in the </a:t>
            </a:r>
            <a:r>
              <a:rPr lang="en-US" sz="2100" dirty="0" err="1" smtClean="0">
                <a:solidFill>
                  <a:schemeClr val="tx1"/>
                </a:solidFill>
              </a:rPr>
              <a:t>NtK</a:t>
            </a:r>
            <a:r>
              <a:rPr lang="en-US" sz="2100" dirty="0" smtClean="0">
                <a:solidFill>
                  <a:schemeClr val="tx1"/>
                </a:solidFill>
              </a:rPr>
              <a:t> model (Lane &amp; Flagg, 2010). 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1900" dirty="0" smtClean="0">
                <a:solidFill>
                  <a:schemeClr val="tx1"/>
                </a:solidFill>
              </a:rPr>
              <a:t>	Need should be validated prior to initiating any technology based 	R&amp;D project (Based on Project’s TT experience) 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1900" dirty="0" smtClean="0">
                <a:solidFill>
                  <a:schemeClr val="tx1"/>
                </a:solidFill>
              </a:rPr>
              <a:t>	Future RCTs to test this may shed further light. 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sz="2200" dirty="0" smtClean="0">
                <a:solidFill>
                  <a:schemeClr val="tx1"/>
                </a:solidFill>
              </a:rPr>
              <a:t> 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type="body" idx="1"/>
          </p:nvPr>
        </p:nvSpPr>
        <p:spPr>
          <a:xfrm>
            <a:off x="722313" y="3657600"/>
            <a:ext cx="7772400" cy="1500187"/>
          </a:xfrm>
        </p:spPr>
        <p:txBody>
          <a:bodyPr>
            <a:normAutofit fontScale="62500" lnSpcReduction="20000"/>
          </a:bodyPr>
          <a:lstStyle/>
          <a:p>
            <a:pPr algn="ctr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4500" b="1" dirty="0" smtClean="0">
                <a:solidFill>
                  <a:schemeClr val="tx1"/>
                </a:solidFill>
              </a:rPr>
              <a:t>Need to Knowledge (</a:t>
            </a:r>
            <a:r>
              <a:rPr lang="en-US" sz="4500" b="1" dirty="0" err="1" smtClean="0">
                <a:solidFill>
                  <a:schemeClr val="tx1"/>
                </a:solidFill>
              </a:rPr>
              <a:t>NtK</a:t>
            </a:r>
            <a:r>
              <a:rPr lang="en-US" sz="4500" b="1" dirty="0" smtClean="0">
                <a:solidFill>
                  <a:schemeClr val="tx1"/>
                </a:solidFill>
              </a:rPr>
              <a:t>) Model</a:t>
            </a:r>
          </a:p>
          <a:p>
            <a:pPr algn="ctr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3800" dirty="0" smtClean="0">
                <a:solidFill>
                  <a:schemeClr val="tx1"/>
                </a:solidFill>
              </a:rPr>
              <a:t>(Lane and Flagg, 2010</a:t>
            </a:r>
            <a:r>
              <a:rPr lang="en-US" sz="3800" dirty="0" smtClean="0"/>
              <a:t>)</a:t>
            </a:r>
            <a:br>
              <a:rPr lang="en-US" sz="3800" dirty="0" smtClean="0"/>
            </a:br>
            <a:r>
              <a:rPr lang="en-US" sz="3800" dirty="0" smtClean="0">
                <a:hlinkClick r:id="rId2"/>
              </a:rPr>
              <a:t>http://kt4tt.buffalo.edu/knowledgebase/model.php</a:t>
            </a:r>
            <a:endParaRPr lang="en-US" sz="3800" dirty="0" smtClean="0"/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sz="4600" dirty="0" smtClean="0">
              <a:sym typeface="Wingdings" pitchFamily="2" charset="2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990600"/>
            <a:ext cx="9144000" cy="914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KT Framework for Technology Based Innovations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3429000"/>
            <a:ext cx="2209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Need &amp; Envisioned Solution </a:t>
            </a:r>
            <a:endParaRPr lang="en-US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3124200" y="3733800"/>
            <a:ext cx="838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R</a:t>
            </a:r>
            <a:endParaRPr lang="en-US" sz="3200" b="1" dirty="0"/>
          </a:p>
        </p:txBody>
      </p:sp>
      <p:sp>
        <p:nvSpPr>
          <p:cNvPr id="11" name="Rectangle 10"/>
          <p:cNvSpPr/>
          <p:nvPr/>
        </p:nvSpPr>
        <p:spPr>
          <a:xfrm>
            <a:off x="4343400" y="37338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D</a:t>
            </a:r>
            <a:endParaRPr lang="en-US" sz="3200" b="1" dirty="0"/>
          </a:p>
        </p:txBody>
      </p:sp>
      <p:sp>
        <p:nvSpPr>
          <p:cNvPr id="12" name="Rectangle 11"/>
          <p:cNvSpPr/>
          <p:nvPr/>
        </p:nvSpPr>
        <p:spPr>
          <a:xfrm>
            <a:off x="5486400" y="3733800"/>
            <a:ext cx="762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P</a:t>
            </a:r>
            <a:endParaRPr lang="en-US" sz="3200" b="1" dirty="0"/>
          </a:p>
        </p:txBody>
      </p:sp>
      <p:sp>
        <p:nvSpPr>
          <p:cNvPr id="13" name="Rectangle 12"/>
          <p:cNvSpPr/>
          <p:nvPr/>
        </p:nvSpPr>
        <p:spPr>
          <a:xfrm>
            <a:off x="6629400" y="3657600"/>
            <a:ext cx="1905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Impact on Beneficiary</a:t>
            </a:r>
            <a:endParaRPr lang="en-US" sz="2400" b="1" dirty="0"/>
          </a:p>
        </p:txBody>
      </p:sp>
      <p:cxnSp>
        <p:nvCxnSpPr>
          <p:cNvPr id="14" name="Straight Arrow Connector 13"/>
          <p:cNvCxnSpPr>
            <a:endCxn id="10" idx="1"/>
          </p:cNvCxnSpPr>
          <p:nvPr/>
        </p:nvCxnSpPr>
        <p:spPr>
          <a:xfrm>
            <a:off x="2895600" y="4038600"/>
            <a:ext cx="2286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3"/>
            <a:endCxn id="11" idx="1"/>
          </p:cNvCxnSpPr>
          <p:nvPr/>
        </p:nvCxnSpPr>
        <p:spPr>
          <a:xfrm>
            <a:off x="3962400" y="4038600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3"/>
            <a:endCxn id="12" idx="1"/>
          </p:cNvCxnSpPr>
          <p:nvPr/>
        </p:nvCxnSpPr>
        <p:spPr>
          <a:xfrm>
            <a:off x="5105400" y="4038600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2" idx="3"/>
            <a:endCxn id="13" idx="1"/>
          </p:cNvCxnSpPr>
          <p:nvPr/>
        </p:nvCxnSpPr>
        <p:spPr>
          <a:xfrm>
            <a:off x="6248400" y="4038600"/>
            <a:ext cx="381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581400" y="45720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KtA</a:t>
            </a:r>
            <a:endParaRPr lang="en-US" sz="2400" b="1" dirty="0"/>
          </a:p>
        </p:txBody>
      </p:sp>
      <p:sp>
        <p:nvSpPr>
          <p:cNvPr id="19" name="Oval 18"/>
          <p:cNvSpPr/>
          <p:nvPr/>
        </p:nvSpPr>
        <p:spPr>
          <a:xfrm>
            <a:off x="4800600" y="45720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KtA</a:t>
            </a:r>
            <a:endParaRPr lang="en-US" sz="2400" b="1" dirty="0"/>
          </a:p>
        </p:txBody>
      </p:sp>
      <p:sp>
        <p:nvSpPr>
          <p:cNvPr id="20" name="Oval 19"/>
          <p:cNvSpPr/>
          <p:nvPr/>
        </p:nvSpPr>
        <p:spPr>
          <a:xfrm>
            <a:off x="5867400" y="45720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KtA</a:t>
            </a:r>
            <a:endParaRPr lang="en-US" sz="2400" b="1" dirty="0"/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3810000" y="4343400"/>
            <a:ext cx="609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991100" y="4305300"/>
            <a:ext cx="533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6134100" y="4305300"/>
            <a:ext cx="533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133600" y="5521404"/>
            <a:ext cx="487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3 processes; 3 states of K; 3 outputs </a:t>
            </a:r>
          </a:p>
          <a:p>
            <a:pPr marL="231775" indent="-231775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Introduces Prior-to-grant KT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838200"/>
            <a:ext cx="8229600" cy="792162"/>
          </a:xfrm>
          <a:noFill/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KT intervention studies: Purpose 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752600"/>
            <a:ext cx="7431087" cy="449580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Sub-optimal demonstration of impact from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R&amp;D investment. 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800" b="1" u="sng" dirty="0" smtClean="0"/>
              <a:t>Purpose:  </a:t>
            </a:r>
            <a:r>
              <a:rPr lang="en-US" sz="2800" dirty="0" smtClean="0"/>
              <a:t>Develop and evaluate KT intervention strategies that are 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feasible</a:t>
            </a:r>
            <a:r>
              <a:rPr lang="en-US" sz="2800" dirty="0" smtClean="0"/>
              <a:t> for use by technology R&amp;D projects and 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effective</a:t>
            </a:r>
            <a:r>
              <a:rPr lang="en-US" sz="2800" dirty="0" smtClean="0"/>
              <a:t> in increasing use of new knowledge 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by potential users (</a:t>
            </a:r>
            <a:r>
              <a:rPr lang="en-US" sz="2800" dirty="0" smtClean="0">
                <a:solidFill>
                  <a:srgbClr val="C00000"/>
                </a:solidFill>
              </a:rPr>
              <a:t>stakeholders</a:t>
            </a:r>
            <a:r>
              <a:rPr lang="en-US" sz="2800" dirty="0" smtClean="0"/>
              <a:t>). </a:t>
            </a:r>
          </a:p>
          <a:p>
            <a:pPr>
              <a:lnSpc>
                <a:spcPct val="120000"/>
              </a:lnSpc>
              <a:spcBef>
                <a:spcPts val="1200"/>
              </a:spcBef>
              <a:defRPr/>
            </a:pPr>
            <a:r>
              <a:rPr lang="en-US" sz="2400" b="1" u="sng" dirty="0" smtClean="0"/>
              <a:t>Utility:</a:t>
            </a:r>
            <a:r>
              <a:rPr lang="en-US" sz="2400" b="1" dirty="0" smtClean="0"/>
              <a:t>  </a:t>
            </a:r>
            <a:r>
              <a:rPr lang="en-US" sz="2800" dirty="0" smtClean="0"/>
              <a:t>K producers (technology grantees) can </a:t>
            </a:r>
            <a:r>
              <a:rPr lang="en-US" sz="2800" dirty="0" smtClean="0">
                <a:solidFill>
                  <a:srgbClr val="C00000"/>
                </a:solidFill>
              </a:rPr>
              <a:t>document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evidence of impact </a:t>
            </a:r>
            <a:r>
              <a:rPr lang="en-US" sz="2800" dirty="0" smtClean="0"/>
              <a:t>from their project outputs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1173162"/>
          </a:xfrm>
          <a:noFill/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Evaluation Quality 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7772400" cy="5334000"/>
          </a:xfrm>
          <a:noFill/>
        </p:spPr>
        <p:txBody>
          <a:bodyPr>
            <a:normAutofit fontScale="62500" lnSpcReduction="20000"/>
          </a:bodyPr>
          <a:lstStyle/>
          <a:p>
            <a:pPr marL="169863" indent="-169863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3800" dirty="0" smtClean="0">
                <a:solidFill>
                  <a:schemeClr val="tx1"/>
                </a:solidFill>
              </a:rPr>
              <a:t>Intervention Evaluation considered: </a:t>
            </a:r>
          </a:p>
          <a:p>
            <a:pPr marL="169863" indent="-169863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3800" dirty="0" smtClean="0">
                <a:solidFill>
                  <a:schemeClr val="tx1"/>
                </a:solidFill>
              </a:rPr>
              <a:t>A. Professional Standards</a:t>
            </a:r>
          </a:p>
          <a:p>
            <a:pPr marL="627063" lvl="1" indent="-169863">
              <a:lnSpc>
                <a:spcPct val="12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700" u="sng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</a:rPr>
              <a:t>Utility</a:t>
            </a:r>
            <a:r>
              <a:rPr lang="en-US" sz="2700" dirty="0" smtClean="0">
                <a:solidFill>
                  <a:schemeClr val="tx1"/>
                </a:solidFill>
              </a:rPr>
              <a:t>:  to technology R&amp;D grantees – an effective KT strategy and any specific feedback from K users.  </a:t>
            </a:r>
          </a:p>
          <a:p>
            <a:pPr marL="627063" lvl="1" indent="-169863">
              <a:lnSpc>
                <a:spcPct val="12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700" u="sng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</a:rPr>
              <a:t>Feasibility</a:t>
            </a:r>
            <a:r>
              <a:rPr lang="en-US" sz="2700" dirty="0" smtClean="0">
                <a:solidFill>
                  <a:schemeClr val="tx1"/>
                </a:solidFill>
              </a:rPr>
              <a:t> – of KT tools (CKPs, webinars, LOKUS) from grantee perspective; we replicate process for different  technology outputs.  </a:t>
            </a:r>
          </a:p>
          <a:p>
            <a:pPr marL="627063" lvl="1" indent="-169863">
              <a:lnSpc>
                <a:spcPct val="12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700" u="sng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</a:rPr>
              <a:t>Accuracy</a:t>
            </a:r>
            <a:r>
              <a:rPr lang="en-US" sz="270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700" dirty="0" smtClean="0">
                <a:solidFill>
                  <a:schemeClr val="tx1"/>
                </a:solidFill>
              </a:rPr>
              <a:t>– RCT design (merit) + follow up (worth).</a:t>
            </a:r>
          </a:p>
          <a:p>
            <a:pPr marL="627063" lvl="1" indent="-169863">
              <a:lnSpc>
                <a:spcPct val="12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700" u="sng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</a:rPr>
              <a:t>Propriety</a:t>
            </a:r>
            <a:r>
              <a:rPr lang="en-US" sz="270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</a:rPr>
              <a:t> </a:t>
            </a:r>
            <a:r>
              <a:rPr lang="en-US" sz="2700" dirty="0" smtClean="0">
                <a:solidFill>
                  <a:schemeClr val="tx1"/>
                </a:solidFill>
              </a:rPr>
              <a:t>– involve K producer (grantee) in translation.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3800" dirty="0" smtClean="0">
                <a:solidFill>
                  <a:schemeClr val="tx1"/>
                </a:solidFill>
              </a:rPr>
              <a:t>B. Both rigor and relevance as important  for KT: </a:t>
            </a:r>
          </a:p>
          <a:p>
            <a:pPr marL="627063" lvl="1" indent="-169863">
              <a:lnSpc>
                <a:spcPct val="12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/>
                </a:solidFill>
              </a:rPr>
              <a:t>Is the K </a:t>
            </a:r>
            <a:r>
              <a:rPr lang="en-US" sz="270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</a:rPr>
              <a:t>credible</a:t>
            </a:r>
            <a:r>
              <a:rPr lang="en-US" sz="2700" dirty="0" smtClean="0">
                <a:solidFill>
                  <a:schemeClr val="tx1"/>
                </a:solidFill>
              </a:rPr>
              <a:t>? --- Merit (rigor) of evidence (Peer reviewed publication)</a:t>
            </a:r>
          </a:p>
          <a:p>
            <a:pPr marL="627063" lvl="1" indent="-169863">
              <a:lnSpc>
                <a:spcPct val="12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700" dirty="0" smtClean="0">
                <a:solidFill>
                  <a:schemeClr val="tx1"/>
                </a:solidFill>
              </a:rPr>
              <a:t>Is the K </a:t>
            </a:r>
            <a:r>
              <a:rPr lang="en-US" sz="2700" dirty="0" smtClean="0">
                <a:ln>
                  <a:solidFill>
                    <a:schemeClr val="accent2"/>
                  </a:solidFill>
                </a:ln>
                <a:solidFill>
                  <a:schemeClr val="tx1"/>
                </a:solidFill>
              </a:rPr>
              <a:t>worthy</a:t>
            </a:r>
            <a:r>
              <a:rPr lang="en-US" sz="2700" dirty="0" smtClean="0">
                <a:solidFill>
                  <a:schemeClr val="tx1"/>
                </a:solidFill>
              </a:rPr>
              <a:t>? --- Relevance to K users  (Review Committee of Stakeholders) </a:t>
            </a:r>
          </a:p>
          <a:p>
            <a:pPr marL="627063" lvl="1" indent="-169863">
              <a:lnSpc>
                <a:spcPct val="120000"/>
              </a:lnSpc>
              <a:spcBef>
                <a:spcPts val="1200"/>
              </a:spcBef>
              <a:buClr>
                <a:schemeClr val="accent1"/>
              </a:buClr>
            </a:pPr>
            <a:endParaRPr lang="en-US" sz="27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381000" y="1371600"/>
            <a:ext cx="7772400" cy="51054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This is a presentation of the KT4TT Center which is funded by the National Institute on Disability and Rehabilitation Research of the U.S. Department of Education, under grant number </a:t>
            </a:r>
            <a:r>
              <a:rPr lang="en-US" sz="2400" dirty="0" smtClean="0">
                <a:solidFill>
                  <a:schemeClr val="tx1"/>
                </a:solidFill>
                <a:latin typeface="Calibri" pitchFamily="34" charset="0"/>
              </a:rPr>
              <a:t>H133A080050.</a:t>
            </a:r>
            <a:r>
              <a:rPr lang="en-US" sz="2400" dirty="0" smtClean="0">
                <a:solidFill>
                  <a:schemeClr val="tx1"/>
                </a:solidFill>
              </a:rPr>
              <a:t> The opinions contained in this presentation are those of the grantee and do not necessarily reflect those of the U.S. Department of Education.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We also acknowledge collaboration and expert input from the RERC on Communication Enhancement during the implementation phase of the study. </a:t>
            </a:r>
          </a:p>
          <a:p>
            <a:pPr>
              <a:spcBef>
                <a:spcPts val="1200"/>
              </a:spcBef>
            </a:pPr>
            <a:endParaRPr lang="en-US" sz="2400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667000" y="685800"/>
            <a:ext cx="37560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b="1" dirty="0" smtClean="0">
                <a:solidFill>
                  <a:srgbClr val="1F497D"/>
                </a:solidFill>
                <a:ea typeface="+mj-ea"/>
                <a:cs typeface="+mj-cs"/>
              </a:rPr>
              <a:t>Acknowledgement</a:t>
            </a:r>
            <a:endParaRPr lang="en-US" sz="3200" b="1" dirty="0">
              <a:solidFill>
                <a:srgbClr val="1F497D"/>
              </a:solidFill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28600"/>
            <a:ext cx="8229600" cy="7159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Key References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type="body" idx="1"/>
          </p:nvPr>
        </p:nvSpPr>
        <p:spPr>
          <a:xfrm>
            <a:off x="304800" y="762000"/>
            <a:ext cx="8458200" cy="5943600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pPr marL="231775" indent="-231775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Bozeman, B., &amp; Rogers, J. D. (2002). A churn model of scientific knowledge value: Internet researchers as a knowledge value collective, 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Research Policy, 31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769-794.</a:t>
            </a:r>
          </a:p>
          <a:p>
            <a:pPr marL="231775" indent="-231775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Bryen D. N.  (2008). Vocabulary to Support Socially-Valued Adult Roles.  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Augmentative and alternative Communication,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Vol. 24, No. 4, Pages 294-301</a:t>
            </a:r>
          </a:p>
          <a:p>
            <a:pPr marL="231775" indent="-231775" fontAlgn="auto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CIHR. 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About knowledge translation.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Retrieved October 25, 2009, from</a:t>
            </a:r>
            <a:r>
              <a:rPr lang="en-US" sz="1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http://www.cihr-irsc.gc.ca/e/29418.html</a:t>
            </a:r>
            <a:endParaRPr lang="en-US" sz="1200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31775" indent="-231775" fontAlgn="auto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Graham, I.D., Logan, J., Harrison, M.B., Straus, S.E., Tetroe, J., Caswell, W., &amp; Robinson, N. (2006). Lost in translation: time for a map? 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Journal of Continuing Education in the Health Professions, 26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(1), 13-24. </a:t>
            </a:r>
          </a:p>
          <a:p>
            <a:pPr marL="231775" indent="-231775">
              <a:spcBef>
                <a:spcPts val="600"/>
              </a:spcBef>
              <a:buFont typeface="+mj-lt"/>
              <a:buAutoNum type="arabicPeriod"/>
              <a:defRPr/>
            </a:pPr>
            <a:r>
              <a:rPr lang="es-E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Hall, G.E., </a:t>
            </a:r>
            <a:r>
              <a:rPr lang="es-E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Dirksen</a:t>
            </a:r>
            <a:r>
              <a:rPr lang="es-E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D.J., and George, A.A. (2006). </a:t>
            </a:r>
            <a:r>
              <a:rPr lang="es-E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Measuring</a:t>
            </a:r>
            <a:r>
              <a:rPr lang="es-E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Implementation</a:t>
            </a:r>
            <a:r>
              <a:rPr lang="es-E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s-E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Schools</a:t>
            </a:r>
            <a:r>
              <a:rPr lang="es-E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Levels</a:t>
            </a:r>
            <a:r>
              <a:rPr lang="es-E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Use. Austin, TX: </a:t>
            </a:r>
            <a:r>
              <a:rPr lang="es-E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Southwest</a:t>
            </a:r>
            <a:r>
              <a:rPr lang="es-E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Educational</a:t>
            </a:r>
            <a:r>
              <a:rPr lang="es-E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es-E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Laboratory</a:t>
            </a:r>
            <a:r>
              <a:rPr lang="es-E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(SEDL).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Lane JP (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ed.) (2003. “The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science and practice of technology transfer: implications for the field of technology transfer,” 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Journal of Technology Transfer: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28, 3/4, 333-354</a:t>
            </a:r>
          </a:p>
          <a:p>
            <a:pPr marL="231775" indent="-231775">
              <a:spcBef>
                <a:spcPts val="600"/>
              </a:spcBef>
              <a:buFont typeface="+mj-lt"/>
              <a:buAutoNum type="arabicPeriod"/>
              <a:defRPr/>
            </a:pPr>
            <a:r>
              <a:rPr lang="es-E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Lane, JP and Flagg JL(2010).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Translating three states of knowledge--discovery, invention, and innovation, 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Implementation Science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2010, 5:9.</a:t>
            </a:r>
            <a:endParaRPr lang="es-ES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Lane, JP and Rogers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JD (2011). Engaging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national organizations for knowledge translation: comparative case studies in knowledge value mapping, 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Implementation Science 2011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6:106. </a:t>
            </a:r>
          </a:p>
          <a:p>
            <a:pPr marL="231775" indent="-231775">
              <a:spcBef>
                <a:spcPts val="600"/>
              </a:spcBef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Rogers, J.D. (2000). Theoretical consideration of collaboration in scientific research. In J.S.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Hauger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C.McEnaney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(Eds.), Strategies for competitiveness in Academic Research (Chapter 6). </a:t>
            </a:r>
          </a:p>
          <a:p>
            <a:pPr marL="231775" lvl="0" indent="-231775">
              <a:spcBef>
                <a:spcPts val="600"/>
              </a:spcBef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Stone VI. (2010). Translating Knowledge from Technology based research projects: an end-of-grant intervention evaluation study – rationale and methods. AEA 2010 annual meeting, Nov. 10-13, San Antonio,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Tx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31775" indent="-231775">
              <a:spcBef>
                <a:spcPts val="600"/>
              </a:spcBef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Stone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 and Colleagues. Development of LOKUS. (Manuscript in preparation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231775" indent="-231775">
              <a:spcBef>
                <a:spcPts val="600"/>
              </a:spcBef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Sudsawad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P (2007). 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Knowledge Translation: Introduction to Models, Strategies, and Measures.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Austin: Southwest Educational Development Laboratory, National Center for the Dissemination of Disability Research.  (p.4; 21-22)</a:t>
            </a:r>
          </a:p>
          <a:p>
            <a:pPr marL="231775" indent="-231775">
              <a:spcBef>
                <a:spcPts val="600"/>
              </a:spcBef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Tomita, MR, Stone VI and Telang SR. Psychometric Properties of LOKUS. (Manuscript in preparation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231775" lvl="0" indent="-231775">
              <a:spcBef>
                <a:spcPts val="600"/>
              </a:spcBef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Weiss, C H (1979). The Many Meanings of Research Utilization. 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Public Administration Review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(5): 426-431.</a:t>
            </a:r>
          </a:p>
          <a:p>
            <a:pPr marL="231775" indent="-231775">
              <a:spcBef>
                <a:spcPts val="600"/>
              </a:spcBef>
              <a:buFont typeface="+mj-lt"/>
              <a:buAutoNum type="arabicPeriod"/>
            </a:pP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Wholey J S.,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Hatry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 P., and Newcomer, K E (eds.) (2004). </a:t>
            </a:r>
            <a:r>
              <a:rPr lang="en-US" sz="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Handbook of Practical Program Evaluation,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San Francisco: </a:t>
            </a:r>
            <a:r>
              <a:rPr lang="en-US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Jossey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-Bass.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600200"/>
            <a:ext cx="8229600" cy="4343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69863" indent="-169863" algn="ctr">
              <a:lnSpc>
                <a:spcPts val="3400"/>
              </a:lnSpc>
              <a:spcBef>
                <a:spcPct val="20000"/>
              </a:spcBef>
              <a:spcAft>
                <a:spcPts val="2400"/>
              </a:spcAft>
              <a:buClr>
                <a:schemeClr val="accent1"/>
              </a:buClr>
            </a:pPr>
            <a:endParaRPr lang="en-US" sz="2400" dirty="0" smtClean="0"/>
          </a:p>
          <a:p>
            <a:pPr marL="169863" indent="-169863" algn="ctr">
              <a:lnSpc>
                <a:spcPts val="3400"/>
              </a:lnSpc>
              <a:spcBef>
                <a:spcPct val="20000"/>
              </a:spcBef>
              <a:spcAft>
                <a:spcPts val="2400"/>
              </a:spcAft>
              <a:buClr>
                <a:schemeClr val="accent1"/>
              </a:buClr>
            </a:pPr>
            <a:r>
              <a:rPr lang="en-US" sz="3600" dirty="0" smtClean="0"/>
              <a:t>Questions</a:t>
            </a:r>
            <a:r>
              <a:rPr lang="en-US" sz="3600" i="1" dirty="0" smtClean="0"/>
              <a:t>? </a:t>
            </a:r>
            <a:endParaRPr lang="en-US" sz="3600" dirty="0" smtClean="0">
              <a:solidFill>
                <a:srgbClr val="898989"/>
              </a:solidFill>
            </a:endParaRPr>
          </a:p>
          <a:p>
            <a:pPr marL="169863" indent="-169863" algn="ctr">
              <a:lnSpc>
                <a:spcPts val="3400"/>
              </a:lnSpc>
              <a:spcBef>
                <a:spcPct val="20000"/>
              </a:spcBef>
              <a:spcAft>
                <a:spcPts val="2400"/>
              </a:spcAft>
              <a:buClr>
                <a:schemeClr val="accent1"/>
              </a:buClr>
            </a:pPr>
            <a:r>
              <a:rPr lang="en-US" sz="3300" dirty="0" smtClean="0"/>
              <a:t>Email : </a:t>
            </a:r>
            <a:r>
              <a:rPr lang="en-US" sz="3300" dirty="0" smtClean="0">
                <a:hlinkClick r:id="rId2"/>
              </a:rPr>
              <a:t>vstone@buffalo.edu</a:t>
            </a:r>
            <a:endParaRPr lang="en-US" sz="3300" dirty="0" smtClean="0"/>
          </a:p>
          <a:p>
            <a:pPr marL="169863" indent="-169863" algn="ctr">
              <a:lnSpc>
                <a:spcPts val="3400"/>
              </a:lnSpc>
              <a:spcBef>
                <a:spcPct val="20000"/>
              </a:spcBef>
              <a:spcAft>
                <a:spcPts val="2400"/>
              </a:spcAft>
              <a:buClr>
                <a:schemeClr val="accent1"/>
              </a:buClr>
            </a:pPr>
            <a:r>
              <a:rPr lang="en-US" sz="2800" u="sng" dirty="0" smtClean="0">
                <a:hlinkClick r:id="rId3"/>
              </a:rPr>
              <a:t>http://kt4tt.buffalo.edu</a:t>
            </a:r>
            <a:endParaRPr lang="en-US" sz="2800" dirty="0" smtClean="0"/>
          </a:p>
          <a:p>
            <a:pPr marL="169863" indent="-169863" algn="ctr">
              <a:lnSpc>
                <a:spcPts val="3400"/>
              </a:lnSpc>
              <a:spcBef>
                <a:spcPct val="20000"/>
              </a:spcBef>
              <a:spcAft>
                <a:spcPts val="2400"/>
              </a:spcAft>
              <a:buClr>
                <a:schemeClr val="accent1"/>
              </a:buClr>
            </a:pPr>
            <a:r>
              <a:rPr lang="en-US" sz="2800" u="sng" dirty="0" smtClean="0">
                <a:hlinkClick r:id="rId4"/>
              </a:rPr>
              <a:t>http://www.ncddr.org/webcasts/webcast32.html</a:t>
            </a:r>
            <a:endParaRPr lang="en-US" sz="2800" u="sng" dirty="0" smtClean="0"/>
          </a:p>
          <a:p>
            <a:pPr marL="169863" indent="-169863" algn="ctr">
              <a:lnSpc>
                <a:spcPts val="3400"/>
              </a:lnSpc>
              <a:spcBef>
                <a:spcPct val="20000"/>
              </a:spcBef>
              <a:spcAft>
                <a:spcPts val="2400"/>
              </a:spcAft>
              <a:buClr>
                <a:schemeClr val="accent1"/>
              </a:buClr>
            </a:pPr>
            <a:endParaRPr lang="en-US" sz="2800" u="sng" dirty="0" smtClean="0"/>
          </a:p>
        </p:txBody>
      </p:sp>
      <p:pic>
        <p:nvPicPr>
          <p:cNvPr id="53253" name="Picture 4" descr="SEDLlogo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0" y="228600"/>
            <a:ext cx="9794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4" name="Rectangle 8"/>
          <p:cNvSpPr>
            <a:spLocks noChangeArrowheads="1"/>
          </p:cNvSpPr>
          <p:nvPr/>
        </p:nvSpPr>
        <p:spPr bwMode="auto">
          <a:xfrm>
            <a:off x="3124200" y="900112"/>
            <a:ext cx="2819400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3400"/>
              </a:lnSpc>
              <a:spcBef>
                <a:spcPct val="20000"/>
              </a:spcBef>
              <a:buClr>
                <a:srgbClr val="003399"/>
              </a:buClr>
              <a:buFont typeface="Arial" charset="0"/>
              <a:buNone/>
            </a:pPr>
            <a:r>
              <a:rPr lang="en-US" sz="3600" b="1" i="1" dirty="0">
                <a:solidFill>
                  <a:schemeClr val="tx2"/>
                </a:solidFill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0"/>
            <a:ext cx="8229600" cy="838200"/>
          </a:xfrm>
          <a:noFill/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Relevance of the Study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467600" cy="4038600"/>
          </a:xfrm>
          <a:noFill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Funding agency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2400" dirty="0" smtClean="0">
                <a:solidFill>
                  <a:schemeClr val="tx1"/>
                </a:solidFill>
              </a:rPr>
              <a:t>National Institute for Disability and Rehabilitation Research (NIDRR)</a:t>
            </a:r>
          </a:p>
          <a:p>
            <a:pPr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Beneficiaries: </a:t>
            </a:r>
            <a:r>
              <a:rPr lang="en-US" sz="2400" dirty="0" smtClean="0">
                <a:solidFill>
                  <a:schemeClr val="tx1"/>
                </a:solidFill>
              </a:rPr>
              <a:t>Persons with Disabilities</a:t>
            </a:r>
          </a:p>
          <a:p>
            <a:pPr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Knowledge Producers: </a:t>
            </a:r>
            <a:r>
              <a:rPr lang="en-US" sz="2400" dirty="0" smtClean="0">
                <a:solidFill>
                  <a:schemeClr val="tx1"/>
                </a:solidFill>
              </a:rPr>
              <a:t>NIDRR’s Technology grantees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(R&amp;D projects) – RERC on AAC</a:t>
            </a:r>
          </a:p>
          <a:p>
            <a:pPr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Knowledge Users: </a:t>
            </a:r>
            <a:r>
              <a:rPr lang="en-US" sz="2400" dirty="0" smtClean="0">
                <a:solidFill>
                  <a:schemeClr val="tx1"/>
                </a:solidFill>
              </a:rPr>
              <a:t>(6 stakeholder groups)</a:t>
            </a:r>
          </a:p>
          <a:p>
            <a:pPr marL="630238" lvl="1" indent="-173038">
              <a:lnSpc>
                <a:spcPct val="110000"/>
              </a:lnSpc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Manufacturers; Clinicians; Transition Brokers; Researchers; Policy makers; Consumers with disabilities</a:t>
            </a:r>
            <a:endParaRPr lang="en-US" sz="20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Guiding Concepts: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The Knowledge-to-Action (KTA) model (Graham, et al, 2006)</a:t>
            </a:r>
            <a:endParaRPr lang="en-US" sz="2400" dirty="0"/>
          </a:p>
        </p:txBody>
      </p:sp>
      <p:pic>
        <p:nvPicPr>
          <p:cNvPr id="1026" name="Picture 2" descr="original KTA mod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5950" y="1600200"/>
            <a:ext cx="542925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600200" y="42672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239000" y="2514600"/>
            <a:ext cx="304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762000" y="2895600"/>
            <a:ext cx="7772400" cy="1500187"/>
          </a:xfrm>
          <a:noFill/>
        </p:spPr>
        <p:txBody>
          <a:bodyPr>
            <a:normAutofit/>
          </a:bodyPr>
          <a:lstStyle/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219200"/>
            <a:ext cx="8229600" cy="1447800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676400" y="533400"/>
            <a:ext cx="5638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Intervention</a:t>
            </a:r>
            <a:r>
              <a:rPr lang="en-US" sz="3200" b="1" dirty="0" smtClean="0">
                <a:solidFill>
                  <a:schemeClr val="tx2"/>
                </a:solidFill>
              </a:rPr>
              <a:t>: </a:t>
            </a:r>
            <a:r>
              <a:rPr lang="en-US" sz="2800" b="1" dirty="0" smtClean="0">
                <a:solidFill>
                  <a:schemeClr val="tx2"/>
                </a:solidFill>
              </a:rPr>
              <a:t>Key considerations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143000"/>
            <a:ext cx="78486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/>
              <a:t>End-of-grant KT and Integrated KT by investigator</a:t>
            </a:r>
          </a:p>
          <a:p>
            <a:pPr marL="688975" lvl="1" indent="-231775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000" dirty="0" smtClean="0"/>
              <a:t>Study focus – NIDRR’s technology R&amp;D project outputs</a:t>
            </a:r>
          </a:p>
          <a:p>
            <a:pPr marL="231775" indent="-231775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/>
              <a:t>Target audience for Dissemination of K (KTA Step one)</a:t>
            </a:r>
          </a:p>
          <a:p>
            <a:pPr marL="688975" lvl="1" indent="-231775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000" dirty="0" smtClean="0"/>
              <a:t>Denominator in recommended practice (NIDRR/NCDDR) </a:t>
            </a:r>
          </a:p>
          <a:p>
            <a:pPr marL="231775" lvl="1" indent="-231775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/>
              <a:t>Tailored K (Steps 2-4 in KTA) </a:t>
            </a:r>
          </a:p>
          <a:p>
            <a:pPr marL="688975" lvl="2" indent="-231775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400" dirty="0" smtClean="0"/>
              <a:t>C</a:t>
            </a:r>
            <a:r>
              <a:rPr lang="en-US" sz="2000" dirty="0" smtClean="0"/>
              <a:t>ontextualization</a:t>
            </a:r>
          </a:p>
          <a:p>
            <a:pPr marL="231775" lvl="1" indent="-231775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/>
              <a:t> Communication </a:t>
            </a:r>
          </a:p>
          <a:p>
            <a:pPr marL="688975" lvl="2" indent="-231775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000" dirty="0" smtClean="0"/>
              <a:t>Accessible formats </a:t>
            </a:r>
          </a:p>
          <a:p>
            <a:pPr marL="231775" lvl="1" indent="-231775">
              <a:spcBef>
                <a:spcPts val="12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400" dirty="0" smtClean="0"/>
              <a:t>Delivery</a:t>
            </a:r>
          </a:p>
          <a:p>
            <a:pPr marL="688975" lvl="2" indent="-231775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000" dirty="0" smtClean="0"/>
              <a:t>Multi modal channels </a:t>
            </a:r>
            <a:r>
              <a:rPr lang="en-US" sz="2400" dirty="0" smtClean="0"/>
              <a:t>(Sudsawad, 2007).  </a:t>
            </a:r>
          </a:p>
          <a:p>
            <a:pPr marL="231775" lvl="1" indent="-231775">
              <a:spcBef>
                <a:spcPts val="1200"/>
              </a:spcBef>
              <a:buClr>
                <a:schemeClr val="accent1"/>
              </a:buClr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219200"/>
            <a:ext cx="8229600" cy="1447800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676400" y="533400"/>
            <a:ext cx="5638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Intervention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1371600"/>
            <a:ext cx="78486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>
              <a:spcBef>
                <a:spcPts val="1200"/>
              </a:spcBef>
              <a:buClr>
                <a:schemeClr val="accent1"/>
              </a:buClr>
            </a:pPr>
            <a:r>
              <a:rPr lang="en-US" sz="2400" dirty="0" smtClean="0">
                <a:solidFill>
                  <a:srgbClr val="C00000"/>
                </a:solidFill>
              </a:rPr>
              <a:t>Targeted Dissemination of K (TDK) </a:t>
            </a:r>
          </a:p>
          <a:p>
            <a:pPr marL="231775" indent="-231775">
              <a:spcBef>
                <a:spcPts val="1200"/>
              </a:spcBef>
              <a:buClr>
                <a:schemeClr val="accent1"/>
              </a:buClr>
            </a:pPr>
            <a:r>
              <a:rPr lang="en-US" sz="2000" dirty="0" smtClean="0"/>
              <a:t>	Through stakeholder affiliated organizations </a:t>
            </a:r>
          </a:p>
          <a:p>
            <a:pPr marL="231775" indent="-231775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000" dirty="0" smtClean="0"/>
              <a:t>Value mapping (Rogers, 2004; Lane and Rogers, 2011) </a:t>
            </a:r>
          </a:p>
          <a:p>
            <a:pPr marL="231775" indent="-231775">
              <a:spcBef>
                <a:spcPts val="1200"/>
              </a:spcBef>
              <a:buClr>
                <a:schemeClr val="accent1"/>
              </a:buClr>
            </a:pPr>
            <a:r>
              <a:rPr lang="en-US" sz="2000" dirty="0" smtClean="0"/>
              <a:t>	(K user expectations and values regarding research)  </a:t>
            </a:r>
          </a:p>
          <a:p>
            <a:pPr marL="688975" lvl="1" indent="-231775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000" dirty="0" smtClean="0"/>
              <a:t>Recruitment </a:t>
            </a:r>
          </a:p>
          <a:p>
            <a:pPr marL="231775" lvl="1" indent="-231775">
              <a:spcBef>
                <a:spcPts val="1200"/>
              </a:spcBef>
              <a:buClr>
                <a:schemeClr val="accent1"/>
              </a:buClr>
            </a:pPr>
            <a:r>
              <a:rPr lang="en-US" sz="2400" dirty="0" smtClean="0">
                <a:solidFill>
                  <a:srgbClr val="C00000"/>
                </a:solidFill>
              </a:rPr>
              <a:t>Targeted and Tailored Dissemination of K (TTDK)</a:t>
            </a:r>
          </a:p>
          <a:p>
            <a:pPr marL="688975" lvl="2" indent="-231775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000" dirty="0" smtClean="0"/>
              <a:t>Relevant audience</a:t>
            </a:r>
            <a:r>
              <a:rPr lang="en-US" sz="2400" dirty="0" smtClean="0"/>
              <a:t> </a:t>
            </a:r>
            <a:r>
              <a:rPr lang="en-US" sz="2000" dirty="0" smtClean="0"/>
              <a:t>targeted</a:t>
            </a:r>
            <a:r>
              <a:rPr lang="en-US" sz="2400" dirty="0" smtClean="0"/>
              <a:t>(</a:t>
            </a:r>
            <a:r>
              <a:rPr lang="en-US" sz="2000" dirty="0" smtClean="0"/>
              <a:t>as above)</a:t>
            </a:r>
          </a:p>
          <a:p>
            <a:pPr marL="688975" lvl="2" indent="-231775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000" dirty="0" smtClean="0"/>
              <a:t>Contextualized knowledge Packages (CKPs)</a:t>
            </a:r>
          </a:p>
          <a:p>
            <a:pPr marL="688975" lvl="1" indent="-231775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000" dirty="0" smtClean="0"/>
              <a:t>Formats of communication (accessible, usable)</a:t>
            </a:r>
          </a:p>
          <a:p>
            <a:pPr marL="688975" lvl="1" indent="-231775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Char char="Ø"/>
            </a:pPr>
            <a:r>
              <a:rPr lang="en-US" sz="2000" dirty="0" smtClean="0"/>
              <a:t>Multi channel delivery – tailored webinar; tailored tech assistance offer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219200"/>
            <a:ext cx="8229600" cy="4419600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1981200" y="863025"/>
            <a:ext cx="51094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Research Questions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848683"/>
            <a:ext cx="83058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5" indent="-460375">
              <a:spcBef>
                <a:spcPts val="1200"/>
              </a:spcBef>
              <a:buNone/>
            </a:pPr>
            <a:r>
              <a:rPr lang="en-US" sz="2400" dirty="0" smtClean="0"/>
              <a:t>R1: Are there differences in effectiveness among the 3 methods of communication, i.e., TTDK, TDK and  Passive Diffusion, in terms of raising  overall levels of K use by stakeholders? </a:t>
            </a:r>
          </a:p>
          <a:p>
            <a:pPr marL="460375" indent="-460375">
              <a:spcBef>
                <a:spcPts val="1200"/>
              </a:spcBef>
              <a:buNone/>
            </a:pPr>
            <a:r>
              <a:rPr lang="en-US" sz="2400" dirty="0" smtClean="0"/>
              <a:t>R2: Are there differences in change in overall levels of K use among the five types of stakeholders, i.e., brokers, clinicians, manufacturers, researchers and consumers?  </a:t>
            </a:r>
          </a:p>
          <a:p>
            <a:pPr marL="460375" indent="-460375">
              <a:spcBef>
                <a:spcPts val="1200"/>
              </a:spcBef>
              <a:buNone/>
            </a:pPr>
            <a:r>
              <a:rPr lang="en-US" sz="2400" dirty="0" smtClean="0"/>
              <a:t>R3: Do individuals who reach more advanced level of K use have demographic characteristics and knowledge processing traits different from the individuals who do not reach advanced levels?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4122</Words>
  <Application>Microsoft Office PowerPoint</Application>
  <PresentationFormat>On-screen Show (4:3)</PresentationFormat>
  <Paragraphs>1346</Paragraphs>
  <Slides>43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Translating New Knowledge from Technology Based Research Projects: Randomized Controlled  Study of an Intervention   </vt:lpstr>
      <vt:lpstr>Background</vt:lpstr>
      <vt:lpstr>KT4TT:  Example related to Augmentative and Alternative Communication (AAC) technology</vt:lpstr>
      <vt:lpstr>KT intervention studies: Purpose </vt:lpstr>
      <vt:lpstr>Relevance of the Study</vt:lpstr>
      <vt:lpstr>Guiding Concepts:  The Knowledge-to-Action (KTA) model (Graham, et al, 2006)</vt:lpstr>
      <vt:lpstr>  </vt:lpstr>
      <vt:lpstr>  </vt:lpstr>
      <vt:lpstr>  </vt:lpstr>
      <vt:lpstr>Research Design for the KT Intervention Evaluation</vt:lpstr>
      <vt:lpstr>Instrument </vt:lpstr>
      <vt:lpstr>  </vt:lpstr>
      <vt:lpstr>Study Procedures</vt:lpstr>
      <vt:lpstr>Study Procedures</vt:lpstr>
      <vt:lpstr>  </vt:lpstr>
      <vt:lpstr>Recruitment</vt:lpstr>
      <vt:lpstr>Inclusion/Exclusion  Criteria  </vt:lpstr>
      <vt:lpstr>Slide 18</vt:lpstr>
      <vt:lpstr>Slide 19</vt:lpstr>
      <vt:lpstr>  </vt:lpstr>
      <vt:lpstr>  </vt:lpstr>
      <vt:lpstr>  </vt:lpstr>
      <vt:lpstr>  </vt:lpstr>
      <vt:lpstr>  </vt:lpstr>
      <vt:lpstr>Slide 25</vt:lpstr>
      <vt:lpstr>Slide 26</vt:lpstr>
      <vt:lpstr>Slide 27</vt:lpstr>
      <vt:lpstr>  </vt:lpstr>
      <vt:lpstr>Summary of Results:   Comparative effectiveness- TTDK, TDK and Passive Diffusion</vt:lpstr>
      <vt:lpstr>  </vt:lpstr>
      <vt:lpstr>  </vt:lpstr>
      <vt:lpstr>  </vt:lpstr>
      <vt:lpstr>Summary of Results: Differential effects on Stakeholder Groups </vt:lpstr>
      <vt:lpstr>  </vt:lpstr>
      <vt:lpstr>  </vt:lpstr>
      <vt:lpstr>Summary of Results: Increase in K Use and Participant Characteristics </vt:lpstr>
      <vt:lpstr>Conclusions</vt:lpstr>
      <vt:lpstr>Discussion  </vt:lpstr>
      <vt:lpstr>Slide 39</vt:lpstr>
      <vt:lpstr>Evaluation Quality </vt:lpstr>
      <vt:lpstr>Slide 41</vt:lpstr>
      <vt:lpstr>Key References</vt:lpstr>
      <vt:lpstr>Slide 43</vt:lpstr>
    </vt:vector>
  </TitlesOfParts>
  <Company>University at Buffalo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vstone</dc:creator>
  <cp:lastModifiedBy>vstone</cp:lastModifiedBy>
  <cp:revision>36</cp:revision>
  <dcterms:created xsi:type="dcterms:W3CDTF">2011-10-25T15:46:57Z</dcterms:created>
  <dcterms:modified xsi:type="dcterms:W3CDTF">2011-10-28T20:08:57Z</dcterms:modified>
</cp:coreProperties>
</file>