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751" r:id="rId3"/>
    <p:sldMasterId id="2147483766" r:id="rId4"/>
    <p:sldMasterId id="2147483796" r:id="rId5"/>
    <p:sldMasterId id="2147483811" r:id="rId6"/>
  </p:sldMasterIdLst>
  <p:notesMasterIdLst>
    <p:notesMasterId r:id="rId39"/>
  </p:notesMasterIdLst>
  <p:handoutMasterIdLst>
    <p:handoutMasterId r:id="rId40"/>
  </p:handoutMasterIdLst>
  <p:sldIdLst>
    <p:sldId id="305" r:id="rId7"/>
    <p:sldId id="511" r:id="rId8"/>
    <p:sldId id="510" r:id="rId9"/>
    <p:sldId id="534" r:id="rId10"/>
    <p:sldId id="536" r:id="rId11"/>
    <p:sldId id="498" r:id="rId12"/>
    <p:sldId id="537" r:id="rId13"/>
    <p:sldId id="538" r:id="rId14"/>
    <p:sldId id="541" r:id="rId15"/>
    <p:sldId id="540" r:id="rId16"/>
    <p:sldId id="544" r:id="rId17"/>
    <p:sldId id="545" r:id="rId18"/>
    <p:sldId id="548" r:id="rId19"/>
    <p:sldId id="563" r:id="rId20"/>
    <p:sldId id="565" r:id="rId21"/>
    <p:sldId id="523" r:id="rId22"/>
    <p:sldId id="522" r:id="rId23"/>
    <p:sldId id="524" r:id="rId24"/>
    <p:sldId id="525" r:id="rId25"/>
    <p:sldId id="557" r:id="rId26"/>
    <p:sldId id="526" r:id="rId27"/>
    <p:sldId id="527" r:id="rId28"/>
    <p:sldId id="528" r:id="rId29"/>
    <p:sldId id="550" r:id="rId30"/>
    <p:sldId id="558" r:id="rId31"/>
    <p:sldId id="561" r:id="rId32"/>
    <p:sldId id="560" r:id="rId33"/>
    <p:sldId id="559" r:id="rId34"/>
    <p:sldId id="562" r:id="rId35"/>
    <p:sldId id="564" r:id="rId36"/>
    <p:sldId id="515" r:id="rId37"/>
    <p:sldId id="553" r:id="rId38"/>
  </p:sldIdLst>
  <p:sldSz cx="9144000" cy="6858000" type="screen4x3"/>
  <p:notesSz cx="6997700" cy="9283700"/>
  <p:custDataLst>
    <p:tags r:id="rId41"/>
  </p:custDataLst>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AB8"/>
    <a:srgbClr val="523F69"/>
    <a:srgbClr val="000099"/>
    <a:srgbClr val="224568"/>
    <a:srgbClr val="006600"/>
    <a:srgbClr val="6600CC"/>
    <a:srgbClr val="003300"/>
    <a:srgbClr val="66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5" autoAdjust="0"/>
    <p:restoredTop sz="91754" autoAdjust="0"/>
  </p:normalViewPr>
  <p:slideViewPr>
    <p:cSldViewPr>
      <p:cViewPr>
        <p:scale>
          <a:sx n="70" d="100"/>
          <a:sy n="70" d="100"/>
        </p:scale>
        <p:origin x="-177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8"/>
    </p:cViewPr>
  </p:sorterViewPr>
  <p:notesViewPr>
    <p:cSldViewPr>
      <p:cViewPr varScale="1">
        <p:scale>
          <a:sx n="65" d="100"/>
          <a:sy n="65" d="100"/>
        </p:scale>
        <p:origin x="-3294" y="-12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1974850" y="304800"/>
            <a:ext cx="3032125" cy="463550"/>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eaLnBrk="1" hangingPunct="1">
              <a:defRPr sz="1000">
                <a:solidFill>
                  <a:schemeClr val="tx1"/>
                </a:solidFill>
                <a:latin typeface="Arial" charset="0"/>
              </a:defRPr>
            </a:lvl1pPr>
          </a:lstStyle>
          <a:p>
            <a:pPr>
              <a:defRPr/>
            </a:pPr>
            <a:r>
              <a:rPr lang="en-US" dirty="0" smtClean="0"/>
              <a:t>AEA   November 2011</a:t>
            </a:r>
            <a:endParaRPr lang="en-US" dirty="0"/>
          </a:p>
        </p:txBody>
      </p:sp>
      <p:sp>
        <p:nvSpPr>
          <p:cNvPr id="385027" name="Rectangle 3"/>
          <p:cNvSpPr>
            <a:spLocks noGrp="1" noChangeArrowheads="1"/>
          </p:cNvSpPr>
          <p:nvPr>
            <p:ph type="dt" sz="quarter" idx="1"/>
          </p:nvPr>
        </p:nvSpPr>
        <p:spPr bwMode="auto">
          <a:xfrm>
            <a:off x="3963988" y="0"/>
            <a:ext cx="3032125" cy="465138"/>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dirty="0"/>
          </a:p>
        </p:txBody>
      </p:sp>
      <p:sp>
        <p:nvSpPr>
          <p:cNvPr id="385029" name="Rectangle 5"/>
          <p:cNvSpPr>
            <a:spLocks noGrp="1" noChangeArrowheads="1"/>
          </p:cNvSpPr>
          <p:nvPr>
            <p:ph type="sldNum" sz="quarter" idx="3"/>
          </p:nvPr>
        </p:nvSpPr>
        <p:spPr bwMode="auto">
          <a:xfrm>
            <a:off x="3963988" y="8816975"/>
            <a:ext cx="3032125" cy="465138"/>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0" hangingPunct="0">
              <a:defRPr sz="1200">
                <a:solidFill>
                  <a:srgbClr val="224568"/>
                </a:solidFill>
                <a:latin typeface="Arial" charset="0"/>
              </a:defRPr>
            </a:lvl1pPr>
          </a:lstStyle>
          <a:p>
            <a:pPr>
              <a:defRPr/>
            </a:pPr>
            <a:fld id="{C392E462-D046-41EA-B62E-BEE8DA2A382A}" type="slidenum">
              <a:rPr lang="en-US"/>
              <a:pPr>
                <a:defRPr/>
              </a:pPr>
              <a:t>‹#›</a:t>
            </a:fld>
            <a:endParaRPr lang="en-US"/>
          </a:p>
        </p:txBody>
      </p:sp>
      <p:sp>
        <p:nvSpPr>
          <p:cNvPr id="6" name="Footer Placeholder 5"/>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a:defRPr sz="1200">
                <a:latin typeface="Arial" charset="0"/>
              </a:defRPr>
            </a:lvl1pPr>
          </a:lstStyle>
          <a:p>
            <a:pPr>
              <a:defRPr/>
            </a:pPr>
            <a:r>
              <a:rPr lang="en-US"/>
              <a:t>Early Childhood Outcomes Center</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2125" cy="465138"/>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3963988" y="0"/>
            <a:ext cx="3032125" cy="465138"/>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4A264D8C-6883-4278-A3E0-0F5980A3DCDC}" type="datetimeFigureOut">
              <a:rPr lang="en-US"/>
              <a:pPr>
                <a:defRPr/>
              </a:pPr>
              <a:t>11/1/2011</a:t>
            </a:fld>
            <a:endParaRPr lang="en-US"/>
          </a:p>
        </p:txBody>
      </p:sp>
      <p:sp>
        <p:nvSpPr>
          <p:cNvPr id="43012" name="Rectangle 4"/>
          <p:cNvSpPr>
            <a:spLocks noGrp="1" noRot="1" noChangeAspect="1" noChangeArrowheads="1" noTextEdit="1"/>
          </p:cNvSpPr>
          <p:nvPr>
            <p:ph type="sldImg" idx="2"/>
          </p:nvPr>
        </p:nvSpPr>
        <p:spPr bwMode="auto">
          <a:xfrm>
            <a:off x="1179513" y="696913"/>
            <a:ext cx="4640262" cy="34798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98500" y="4408488"/>
            <a:ext cx="5600700" cy="4178300"/>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816975"/>
            <a:ext cx="3032125" cy="465138"/>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963988" y="8816975"/>
            <a:ext cx="3032125" cy="465138"/>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AEC17053-150E-4BE7-954D-0F349F33AE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C8C26E7-E92C-44AF-A4F8-A2168C1EB9CE}" type="slidenum">
              <a:rPr lang="en-US" smtClean="0"/>
              <a:pPr/>
              <a:t>1</a:t>
            </a:fld>
            <a:endParaRPr lang="en-US" smtClean="0"/>
          </a:p>
        </p:txBody>
      </p:sp>
      <p:sp>
        <p:nvSpPr>
          <p:cNvPr id="44035" name="Rectangle 7"/>
          <p:cNvSpPr txBox="1">
            <a:spLocks noGrp="1" noChangeArrowheads="1"/>
          </p:cNvSpPr>
          <p:nvPr/>
        </p:nvSpPr>
        <p:spPr bwMode="auto">
          <a:xfrm>
            <a:off x="3963988" y="8816975"/>
            <a:ext cx="3032125" cy="465138"/>
          </a:xfrm>
          <a:prstGeom prst="rect">
            <a:avLst/>
          </a:prstGeom>
          <a:noFill/>
          <a:ln w="9525">
            <a:noFill/>
            <a:miter lim="800000"/>
            <a:headEnd/>
            <a:tailEnd/>
          </a:ln>
        </p:spPr>
        <p:txBody>
          <a:bodyPr lIns="92438" tIns="46220" rIns="92438" bIns="46220" anchor="b"/>
          <a:lstStyle/>
          <a:p>
            <a:pPr algn="r" eaLnBrk="1" hangingPunct="1"/>
            <a:fld id="{97135853-B93F-44C8-B901-742C9CD7C437}" type="slidenum">
              <a:rPr lang="en-US" sz="1200">
                <a:solidFill>
                  <a:schemeClr val="tx1"/>
                </a:solidFill>
                <a:latin typeface="Times New Roman" pitchFamily="18" charset="0"/>
              </a:rPr>
              <a:pPr algn="r" eaLnBrk="1" hangingPunct="1"/>
              <a:t>1</a:t>
            </a:fld>
            <a:endParaRPr lang="en-US" sz="1200">
              <a:solidFill>
                <a:schemeClr val="tx1"/>
              </a:solidFill>
              <a:latin typeface="Times New Roman" pitchFamily="18"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PART and posting on website</a:t>
            </a:r>
          </a:p>
          <a:p>
            <a:endParaRPr lang="en-US" baseline="0" dirty="0" smtClean="0"/>
          </a:p>
          <a:p>
            <a:r>
              <a:rPr lang="en-US" baseline="0" dirty="0" smtClean="0"/>
              <a:t>Still relevant today</a:t>
            </a:r>
            <a:endParaRPr lang="en-US" dirty="0"/>
          </a:p>
        </p:txBody>
      </p:sp>
      <p:sp>
        <p:nvSpPr>
          <p:cNvPr id="4" name="Slide Number Placeholder 3"/>
          <p:cNvSpPr>
            <a:spLocks noGrp="1"/>
          </p:cNvSpPr>
          <p:nvPr>
            <p:ph type="sldNum" sz="quarter" idx="10"/>
          </p:nvPr>
        </p:nvSpPr>
        <p:spPr/>
        <p:txBody>
          <a:bodyPr/>
          <a:lstStyle/>
          <a:p>
            <a:pPr>
              <a:defRPr/>
            </a:pPr>
            <a:fld id="{AEC17053-150E-4BE7-954D-0F349F33AEAE}"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77925" y="693738"/>
            <a:ext cx="4641850" cy="3481387"/>
          </a:xfrm>
          <a:ln/>
        </p:spPr>
      </p:sp>
      <p:sp>
        <p:nvSpPr>
          <p:cNvPr id="28675" name="Rectangle 3"/>
          <p:cNvSpPr>
            <a:spLocks noGrp="1" noChangeArrowheads="1"/>
          </p:cNvSpPr>
          <p:nvPr>
            <p:ph type="body" idx="1"/>
          </p:nvPr>
        </p:nvSpPr>
        <p:spPr>
          <a:xfrm>
            <a:off x="699453" y="4407462"/>
            <a:ext cx="5601958" cy="4182574"/>
          </a:xfrm>
          <a:noFill/>
          <a:ln/>
        </p:spPr>
        <p:txBody>
          <a:bodyPr/>
          <a:lstStyle/>
          <a:p>
            <a:endParaRPr lang="en-US" i="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D5EEB23-AED2-47FC-8A05-98A2A838A19C}" type="slidenum">
              <a:rPr lang="en-US" smtClean="0"/>
              <a:pPr/>
              <a:t>14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700088" y="4410075"/>
            <a:ext cx="5599112" cy="4176713"/>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Child outcomes are one indicator in a set of indicators for both of these programs…</a:t>
            </a:r>
          </a:p>
          <a:p>
            <a:r>
              <a:rPr lang="en-US" dirty="0" smtClean="0"/>
              <a:t>We are only talking about one indicator… not the only one.</a:t>
            </a:r>
          </a:p>
          <a:p>
            <a:endParaRPr lang="en-US" dirty="0"/>
          </a:p>
        </p:txBody>
      </p:sp>
      <p:sp>
        <p:nvSpPr>
          <p:cNvPr id="4" name="Slide Number Placeholder 3"/>
          <p:cNvSpPr>
            <a:spLocks noGrp="1"/>
          </p:cNvSpPr>
          <p:nvPr>
            <p:ph type="sldNum" sz="quarter" idx="10"/>
          </p:nvPr>
        </p:nvSpPr>
        <p:spPr/>
        <p:txBody>
          <a:bodyPr/>
          <a:lstStyle/>
          <a:p>
            <a:pPr>
              <a:defRPr/>
            </a:pPr>
            <a:fld id="{AEC17053-150E-4BE7-954D-0F349F33AEAE}"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smtClean="0"/>
              <a:t>Outcomes support these</a:t>
            </a:r>
          </a:p>
          <a:p>
            <a:endParaRPr lang="en-US" dirty="0" smtClean="0"/>
          </a:p>
          <a:p>
            <a:r>
              <a:rPr lang="en-US" dirty="0" smtClean="0"/>
              <a:t>If room, it is negotiable…</a:t>
            </a:r>
          </a:p>
        </p:txBody>
      </p:sp>
      <p:sp>
        <p:nvSpPr>
          <p:cNvPr id="56324" name="Slide Number Placeholder 3"/>
          <p:cNvSpPr>
            <a:spLocks noGrp="1"/>
          </p:cNvSpPr>
          <p:nvPr>
            <p:ph type="sldNum" sz="quarter" idx="5"/>
          </p:nvPr>
        </p:nvSpPr>
        <p:spPr>
          <a:noFill/>
        </p:spPr>
        <p:txBody>
          <a:bodyPr/>
          <a:lstStyle/>
          <a:p>
            <a:fld id="{A77A74B7-636D-4089-B06F-B85B7709C639}"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D5EEB23-AED2-47FC-8A05-98A2A838A19C}" type="slidenum">
              <a:rPr lang="en-US" smtClean="0"/>
              <a:pPr/>
              <a:t>17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700088" y="4410075"/>
            <a:ext cx="5599112" cy="4176713"/>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57348" name="Slide Number Placeholder 3"/>
          <p:cNvSpPr>
            <a:spLocks noGrp="1"/>
          </p:cNvSpPr>
          <p:nvPr>
            <p:ph type="sldNum" sz="quarter" idx="5"/>
          </p:nvPr>
        </p:nvSpPr>
        <p:spPr>
          <a:noFill/>
        </p:spPr>
        <p:txBody>
          <a:bodyPr/>
          <a:lstStyle/>
          <a:p>
            <a:fld id="{12A83A62-212E-4D0A-819D-E4BD5883FFD2}"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77925" y="693738"/>
            <a:ext cx="4643438" cy="3481387"/>
          </a:xfrm>
          <a:ln/>
        </p:spPr>
      </p:sp>
      <p:sp>
        <p:nvSpPr>
          <p:cNvPr id="58371" name="Rectangle 3"/>
          <p:cNvSpPr>
            <a:spLocks noGrp="1" noChangeArrowheads="1"/>
          </p:cNvSpPr>
          <p:nvPr>
            <p:ph type="body" idx="1"/>
          </p:nvPr>
        </p:nvSpPr>
        <p:spPr>
          <a:xfrm>
            <a:off x="700088" y="4408488"/>
            <a:ext cx="5602287" cy="4181475"/>
          </a:xfrm>
          <a:noFill/>
          <a:ln/>
        </p:spPr>
        <p:txBody>
          <a:bodyPr/>
          <a:lstStyle/>
          <a:p>
            <a:pPr eaLnBrk="1" hangingPunct="1"/>
            <a:r>
              <a:rPr lang="en-US" smtClean="0"/>
              <a:t>OSEP came up with these 5 categories for reporting children’s progress in the three outcome areas. (Summer 2005: OSEP announces the child and family outcomes States must report on through their SPP/APRs.  Progress categories evolved to 5)</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t>The statements on which states set targets this year.</a:t>
            </a:r>
          </a:p>
        </p:txBody>
      </p:sp>
      <p:sp>
        <p:nvSpPr>
          <p:cNvPr id="59396" name="Slide Number Placeholder 3"/>
          <p:cNvSpPr>
            <a:spLocks noGrp="1"/>
          </p:cNvSpPr>
          <p:nvPr>
            <p:ph type="sldNum" sz="quarter" idx="5"/>
          </p:nvPr>
        </p:nvSpPr>
        <p:spPr>
          <a:noFill/>
        </p:spPr>
        <p:txBody>
          <a:bodyPr/>
          <a:lstStyle/>
          <a:p>
            <a:fld id="{AA108D18-D248-436F-A10E-9B680F935FAB}"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to build - What</a:t>
            </a:r>
            <a:r>
              <a:rPr lang="en-US" baseline="0" dirty="0" smtClean="0"/>
              <a:t> was needed – an outcomes measurement system – the missing piece in understanding and managing program performance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Why? The impetus behind developing a system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EC17053-150E-4BE7-954D-0F349F33AEAE}"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Targets set for summary statements this year.</a:t>
            </a:r>
          </a:p>
        </p:txBody>
      </p:sp>
      <p:sp>
        <p:nvSpPr>
          <p:cNvPr id="60420" name="Slide Number Placeholder 3"/>
          <p:cNvSpPr>
            <a:spLocks noGrp="1"/>
          </p:cNvSpPr>
          <p:nvPr>
            <p:ph type="sldNum" sz="quarter" idx="5"/>
          </p:nvPr>
        </p:nvSpPr>
        <p:spPr>
          <a:noFill/>
        </p:spPr>
        <p:txBody>
          <a:bodyPr/>
          <a:lstStyle/>
          <a:p>
            <a:fld id="{13482BE6-77E7-48A4-B588-6A2BC987B772}" type="slidenum">
              <a:rPr lang="en-US"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smtClean="0"/>
              <a:t>Other ways to think of SS1 – how many made more than expected growth.  Sometimes called ‘significant.’  SS2 – for preschoolers – ‘ready for kindergarten.’  At age level.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performance management system… 2 indicators out</a:t>
            </a:r>
            <a:r>
              <a:rPr lang="en-US" baseline="0" dirty="0" smtClean="0"/>
              <a:t> of </a:t>
            </a:r>
            <a:r>
              <a:rPr lang="en-US" baseline="0" dirty="0" smtClean="0"/>
              <a:t>a set of multiple </a:t>
            </a:r>
            <a:r>
              <a:rPr lang="en-US" baseline="0" dirty="0" smtClean="0"/>
              <a:t>indicators that programs report on… stakeholder process to set, baseline, report… made it, improvement strategies… </a:t>
            </a:r>
          </a:p>
          <a:p>
            <a:r>
              <a:rPr lang="en-US" baseline="0" dirty="0" smtClean="0"/>
              <a:t>Target </a:t>
            </a:r>
            <a:r>
              <a:rPr lang="en-US" baseline="0" dirty="0" smtClean="0"/>
              <a:t>setting is important, encourage to look at outcomes data in multiple ways in multiple variables.</a:t>
            </a:r>
          </a:p>
          <a:p>
            <a:r>
              <a:rPr lang="en-US" baseline="0" dirty="0" smtClean="0"/>
              <a:t>Also reporting out by program.  </a:t>
            </a:r>
            <a:endParaRPr lang="en-US" dirty="0"/>
          </a:p>
        </p:txBody>
      </p:sp>
      <p:sp>
        <p:nvSpPr>
          <p:cNvPr id="4" name="Slide Number Placeholder 3"/>
          <p:cNvSpPr>
            <a:spLocks noGrp="1"/>
          </p:cNvSpPr>
          <p:nvPr>
            <p:ph type="sldNum" sz="quarter" idx="10"/>
          </p:nvPr>
        </p:nvSpPr>
        <p:spPr/>
        <p:txBody>
          <a:bodyPr/>
          <a:lstStyle/>
          <a:p>
            <a:pPr>
              <a:defRPr/>
            </a:pPr>
            <a:fld id="{AEC17053-150E-4BE7-954D-0F349F33AEAE}"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http://hss.state.ak.us/ocs/InfantLearning/resources/publicreporting/default.htm</a:t>
            </a:r>
            <a:endParaRPr lang="en-US" dirty="0"/>
          </a:p>
        </p:txBody>
      </p:sp>
      <p:sp>
        <p:nvSpPr>
          <p:cNvPr id="4" name="Slide Number Placeholder 3"/>
          <p:cNvSpPr>
            <a:spLocks noGrp="1"/>
          </p:cNvSpPr>
          <p:nvPr>
            <p:ph type="sldNum" sz="quarter" idx="10"/>
          </p:nvPr>
        </p:nvSpPr>
        <p:spPr/>
        <p:txBody>
          <a:bodyPr/>
          <a:lstStyle/>
          <a:p>
            <a:pPr>
              <a:defRPr/>
            </a:pPr>
            <a:fld id="{AEC17053-150E-4BE7-954D-0F349F33AEAE}"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present data for all 3 outcomes this way</a:t>
            </a:r>
            <a:endParaRPr lang="en-US" dirty="0"/>
          </a:p>
        </p:txBody>
      </p:sp>
      <p:sp>
        <p:nvSpPr>
          <p:cNvPr id="4" name="Slide Number Placeholder 3"/>
          <p:cNvSpPr>
            <a:spLocks noGrp="1"/>
          </p:cNvSpPr>
          <p:nvPr>
            <p:ph type="sldNum" sz="quarter" idx="10"/>
          </p:nvPr>
        </p:nvSpPr>
        <p:spPr/>
        <p:txBody>
          <a:bodyPr/>
          <a:lstStyle/>
          <a:p>
            <a:pPr>
              <a:defRPr/>
            </a:pPr>
            <a:fld id="{AEC17053-150E-4BE7-954D-0F349F33AEAE}"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D5EEB23-AED2-47FC-8A05-98A2A838A19C}" type="slidenum">
              <a:rPr lang="en-US" smtClean="0"/>
              <a:pPr/>
              <a:t>29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700088" y="4410075"/>
            <a:ext cx="5599112" cy="4176713"/>
          </a:xfrm>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Primarily an approach</a:t>
            </a:r>
            <a:r>
              <a:rPr lang="en-US" baseline="0" dirty="0" smtClean="0"/>
              <a:t> called the COS rating…. Different approaches, most are using one…</a:t>
            </a:r>
          </a:p>
          <a:p>
            <a:r>
              <a:rPr lang="en-US" baseline="0" dirty="0" smtClean="0"/>
              <a:t>Don’t explain all of the approaches..  Call attention to the difference.</a:t>
            </a:r>
            <a:endParaRPr lang="en-US" dirty="0"/>
          </a:p>
        </p:txBody>
      </p:sp>
      <p:sp>
        <p:nvSpPr>
          <p:cNvPr id="4" name="Slide Number Placeholder 3"/>
          <p:cNvSpPr>
            <a:spLocks noGrp="1"/>
          </p:cNvSpPr>
          <p:nvPr>
            <p:ph type="sldNum" sz="quarter" idx="10"/>
          </p:nvPr>
        </p:nvSpPr>
        <p:spPr/>
        <p:txBody>
          <a:bodyPr/>
          <a:lstStyle/>
          <a:p>
            <a:pPr>
              <a:defRPr/>
            </a:pPr>
            <a:fld id="{AEC17053-150E-4BE7-954D-0F349F33AEAE}"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C17053-150E-4BE7-954D-0F349F33AEAE}"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of the agencies where the systems have</a:t>
            </a:r>
            <a:r>
              <a:rPr lang="en-US" baseline="0" dirty="0" smtClean="0"/>
              <a:t> been developed, but the children are served in many different early childhood programs. With an emphasis on supporting functioning in inclusive settings, children are in many different child care settings, head starts, community preschools, etc.</a:t>
            </a:r>
            <a:endParaRPr lang="en-US" dirty="0"/>
          </a:p>
        </p:txBody>
      </p:sp>
      <p:sp>
        <p:nvSpPr>
          <p:cNvPr id="4" name="Slide Number Placeholder 3"/>
          <p:cNvSpPr>
            <a:spLocks noGrp="1"/>
          </p:cNvSpPr>
          <p:nvPr>
            <p:ph type="sldNum" sz="quarter" idx="10"/>
          </p:nvPr>
        </p:nvSpPr>
        <p:spPr/>
        <p:txBody>
          <a:bodyPr/>
          <a:lstStyle/>
          <a:p>
            <a:pPr>
              <a:defRPr/>
            </a:pPr>
            <a:fld id="{AEC17053-150E-4BE7-954D-0F349F33AEAE}"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sz="1200" dirty="0" smtClean="0"/>
              <a:t>In</a:t>
            </a:r>
            <a:r>
              <a:rPr lang="en-US" sz="1200" baseline="0" dirty="0" smtClean="0"/>
              <a:t> performance management system, needed to measure child and family outcomes… benefits experienced as a result of services. A way to see the change that result across all the kids who get services… did the program make a difference? Goes beyond counting services or seeing if those who receive them were happy with the services they got…. Did the program produce the intended changes in the child’s functioning?  Looking at global outcomes.. Intended difference we expect to see for all children, not just changes in specific goals identified for one child..</a:t>
            </a:r>
            <a:endParaRPr lang="en-US" sz="1200" dirty="0" smtClean="0"/>
          </a:p>
          <a:p>
            <a:r>
              <a:rPr lang="en-US" sz="1200" dirty="0" smtClean="0"/>
              <a:t>(outcomes - the </a:t>
            </a:r>
            <a:r>
              <a:rPr lang="en-US" sz="1200" dirty="0" smtClean="0"/>
              <a:t>change that resulted)</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n-US" dirty="0" smtClean="0"/>
              <a:t>Including thinking about allocating</a:t>
            </a:r>
            <a:r>
              <a:rPr lang="en-US" baseline="0" dirty="0" smtClean="0"/>
              <a:t> TA resources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rPr>
              <a:t>Federal forces:  Impetus for collecting data on child outcomes</a:t>
            </a:r>
          </a:p>
          <a:p>
            <a:endParaRPr lang="en-US" dirty="0" smtClean="0"/>
          </a:p>
          <a:p>
            <a:r>
              <a:rPr lang="en-US" dirty="0" smtClean="0"/>
              <a:t>Three driving forces from the federal </a:t>
            </a:r>
            <a:r>
              <a:rPr lang="en-US" dirty="0" err="1" smtClean="0"/>
              <a:t>govt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GPRA – 1993, PART 2002, IDEA reauthorization – 1994.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GPRA</a:t>
            </a:r>
          </a:p>
          <a:p>
            <a:pPr marL="461963" indent="-461963" algn="l" eaLnBrk="1" hangingPunct="1">
              <a:lnSpc>
                <a:spcPct val="130000"/>
              </a:lnSpc>
              <a:buClr>
                <a:schemeClr val="hlink"/>
              </a:buClr>
              <a:buFont typeface="Wingdings" pitchFamily="2" charset="2"/>
              <a:buChar char="l"/>
            </a:pPr>
            <a:r>
              <a:rPr lang="en-US" sz="1200" kern="1200" dirty="0" smtClean="0">
                <a:solidFill>
                  <a:schemeClr val="accent6">
                    <a:lumMod val="75000"/>
                  </a:schemeClr>
                </a:solidFill>
                <a:latin typeface="Arial" charset="0"/>
                <a:ea typeface="+mn-ea"/>
                <a:cs typeface="+mn-cs"/>
              </a:rPr>
              <a:t>Requires goals and indicators be established for IDEA</a:t>
            </a:r>
          </a:p>
          <a:p>
            <a:pPr marL="461963" indent="-461963" algn="l" eaLnBrk="1" hangingPunct="1">
              <a:lnSpc>
                <a:spcPct val="130000"/>
              </a:lnSpc>
              <a:buClr>
                <a:schemeClr val="hlink"/>
              </a:buClr>
              <a:buFont typeface="Wingdings" pitchFamily="2" charset="2"/>
              <a:buChar char="l"/>
            </a:pPr>
            <a:r>
              <a:rPr lang="en-US" sz="1200" kern="1200" dirty="0" smtClean="0">
                <a:solidFill>
                  <a:schemeClr val="accent6">
                    <a:lumMod val="75000"/>
                  </a:schemeClr>
                </a:solidFill>
                <a:latin typeface="Arial" charset="0"/>
                <a:ea typeface="+mn-ea"/>
                <a:cs typeface="+mn-cs"/>
              </a:rPr>
              <a:t>Indicators and data collection for school age population included data on outcomes</a:t>
            </a:r>
          </a:p>
          <a:p>
            <a:r>
              <a:rPr lang="en-US" dirty="0" smtClean="0"/>
              <a:t>Notes from OSEP’s slides: Lou</a:t>
            </a:r>
          </a:p>
          <a:p>
            <a:r>
              <a:rPr lang="en-US" dirty="0" smtClean="0"/>
              <a:t>GPRA:</a:t>
            </a:r>
          </a:p>
          <a:p>
            <a:pPr>
              <a:buFont typeface="Wingdings" pitchFamily="2" charset="2"/>
              <a:buChar char="§"/>
            </a:pPr>
            <a:r>
              <a:rPr lang="en-US" dirty="0" smtClean="0"/>
              <a:t>Passed in 1993</a:t>
            </a:r>
          </a:p>
          <a:p>
            <a:pPr>
              <a:buFont typeface="Wingdings" pitchFamily="2" charset="2"/>
              <a:buChar char="§"/>
            </a:pPr>
            <a:r>
              <a:rPr lang="en-US" dirty="0" smtClean="0"/>
              <a:t>Applies to all federal agencies</a:t>
            </a:r>
          </a:p>
          <a:p>
            <a:pPr>
              <a:buFont typeface="Wingdings" pitchFamily="2" charset="2"/>
              <a:buChar char="§"/>
            </a:pPr>
            <a:r>
              <a:rPr lang="en-US" dirty="0" smtClean="0"/>
              <a:t>Requires that a set of indicators be established in order to judge the effectiveness of programs meeting their goals</a:t>
            </a:r>
          </a:p>
          <a:p>
            <a:pPr>
              <a:buFont typeface="Wingdings" pitchFamily="2" charset="2"/>
              <a:buChar char="§"/>
            </a:pPr>
            <a:r>
              <a:rPr lang="en-US" dirty="0" smtClean="0"/>
              <a:t>OSEP has established GPRA indicators for all IDEA programs, including Parts B, C, and D that are reported to Congress annually. </a:t>
            </a:r>
          </a:p>
          <a:p>
            <a:pPr>
              <a:buFont typeface="Wingdings" pitchFamily="2" charset="2"/>
              <a:buChar char="§"/>
            </a:pPr>
            <a:r>
              <a:rPr lang="en-US" dirty="0" smtClean="0"/>
              <a:t>For the Part C indicators, OSEP has collected data on the total number of children served and the number of children served under the age of one, and on settings where services are provided to eligible children</a:t>
            </a:r>
          </a:p>
          <a:p>
            <a:pPr>
              <a:buFont typeface="Wingdings" pitchFamily="2" charset="2"/>
              <a:buChar char="§"/>
            </a:pPr>
            <a:r>
              <a:rPr lang="en-US" dirty="0" smtClean="0"/>
              <a:t>For 619, OSEP has collected data on settings where children receive special education and related services</a:t>
            </a:r>
          </a:p>
          <a:p>
            <a:pPr>
              <a:buFontTx/>
              <a:buChar char="•"/>
            </a:pPr>
            <a:r>
              <a:rPr lang="en-US" dirty="0" smtClean="0"/>
              <a:t>Thus far OSEP has not yet collected and reported data on the functional abilities of children and family outcomes</a:t>
            </a:r>
          </a:p>
          <a:p>
            <a:pPr marL="461963" indent="-461963" algn="l" eaLnBrk="1" hangingPunct="1">
              <a:lnSpc>
                <a:spcPct val="130000"/>
              </a:lnSpc>
              <a:buClr>
                <a:schemeClr val="hlink"/>
              </a:buClr>
              <a:buFont typeface="Wingdings" pitchFamily="2" charset="2"/>
              <a:buChar char="l"/>
            </a:pPr>
            <a:endParaRPr lang="en-US" sz="1200" kern="1200" dirty="0" smtClean="0">
              <a:solidFill>
                <a:schemeClr val="accent6">
                  <a:lumMod val="75000"/>
                </a:schemeClr>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endParaRPr lang="en-US" dirty="0" smtClean="0"/>
          </a:p>
        </p:txBody>
      </p:sp>
      <p:sp>
        <p:nvSpPr>
          <p:cNvPr id="36868" name="Slide Number Placeholder 3"/>
          <p:cNvSpPr>
            <a:spLocks noGrp="1"/>
          </p:cNvSpPr>
          <p:nvPr>
            <p:ph type="sldNum" sz="quarter" idx="5"/>
          </p:nvPr>
        </p:nvSpPr>
        <p:spPr>
          <a:noFill/>
        </p:spPr>
        <p:txBody>
          <a:bodyPr/>
          <a:lstStyle/>
          <a:p>
            <a:fld id="{F78845D6-3B46-459F-921D-B9B815145E00}"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dirty="0" smtClean="0"/>
              <a:t>To focus on improving</a:t>
            </a:r>
            <a:r>
              <a:rPr lang="en-US" baseline="0" dirty="0" smtClean="0"/>
              <a:t> results, we need a way to know what the results are and to see if they are changing over time.</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A4A3B-D7B2-4E22-B1E0-40F1BBBE4D6B}" type="slidenum">
              <a:rPr lang="en-US"/>
              <a:pPr/>
              <a:t>11</a:t>
            </a:fld>
            <a:endParaRPr lang="en-US"/>
          </a:p>
        </p:txBody>
      </p:sp>
      <p:sp>
        <p:nvSpPr>
          <p:cNvPr id="577538" name="Rectangle 2"/>
          <p:cNvSpPr>
            <a:spLocks noGrp="1" noRot="1" noChangeAspect="1" noChangeArrowheads="1" noTextEdit="1"/>
          </p:cNvSpPr>
          <p:nvPr>
            <p:ph type="sldImg"/>
          </p:nvPr>
        </p:nvSpPr>
        <p:spPr>
          <a:xfrm>
            <a:off x="1195388" y="688975"/>
            <a:ext cx="4605337" cy="3454400"/>
          </a:xfrm>
          <a:ln/>
        </p:spPr>
      </p:sp>
      <p:sp>
        <p:nvSpPr>
          <p:cNvPr id="577539" name="Rectangle 3"/>
          <p:cNvSpPr>
            <a:spLocks noGrp="1" noChangeArrowheads="1"/>
          </p:cNvSpPr>
          <p:nvPr>
            <p:ph type="body" idx="1"/>
          </p:nvPr>
        </p:nvSpPr>
        <p:spPr>
          <a:xfrm>
            <a:off x="923309" y="4372688"/>
            <a:ext cx="5149466" cy="4221181"/>
          </a:xfrm>
        </p:spPr>
        <p:txBody>
          <a:bodyPr/>
          <a:lstStyle/>
          <a:p>
            <a:pPr>
              <a:buFontTx/>
              <a:buChar char="•"/>
            </a:pPr>
            <a:r>
              <a:rPr lang="en-US" dirty="0"/>
              <a:t>During the 2003 budget period, the Administration rated approximately 130 federal programs on their effectiveness using part</a:t>
            </a:r>
          </a:p>
          <a:p>
            <a:pPr>
              <a:buFontTx/>
              <a:buChar char="•"/>
            </a:pPr>
            <a:r>
              <a:rPr lang="en-US" dirty="0"/>
              <a:t>50% of the these programs had no performance data</a:t>
            </a:r>
          </a:p>
          <a:p>
            <a:pPr>
              <a:buFontTx/>
              <a:buChar char="•"/>
            </a:pPr>
            <a:r>
              <a:rPr lang="en-US" dirty="0"/>
              <a:t>Programs tend to use inputs or process data, rather than results or outcome data</a:t>
            </a:r>
          </a:p>
          <a:p>
            <a:pPr>
              <a:buFontTx/>
              <a:buChar char="•"/>
            </a:pPr>
            <a:r>
              <a:rPr lang="en-US" dirty="0"/>
              <a:t>Specifically for Part C and Section 619:   did not do well in the area of accountability/results because there were no long-term child outcome goals;  no child outcome data.  The recommendation from the PART is that OSEP needs to develop a strategy to collect annual performance data (child and family outcomes) in a timely manner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FC95E8CD-EF16-4B1A-8CBD-0D79FF4084C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B856DFCD-76D3-4FDC-B3AF-67BFF1040081}"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85D06F8-F8D5-4160-9665-5C31D08DD33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C2734DCE-0C3B-4561-9EC6-462191CE50A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5C933A02-6C4C-48D9-AB33-274C158B3A6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E49A48D9-75A9-4F80-89F5-7B7B859C76F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CB34683-4BA3-4A3E-BE12-D2A793CAD02C}"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D61474F6-2CC5-4FA7-BC0F-D2025F8C566F}"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841D254F-0D77-495C-B816-F9664820500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5947FB69-7A78-4641-8C21-395B8CA9A1E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3B406DB3-45C6-4831-A9D4-2D1AF87AB45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72F85097-1CC7-4850-A3E2-5BEFDF47D1FF}"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C1E537C4-2F18-40A2-95C5-08E73844A190}"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A7776300-A18E-4032-B3BF-CE057D608EE8}"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91927473-4843-4E90-8308-F686DB0E5DB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3A22EC2D-CCFB-466B-8EDF-0E2FF92AE016}"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05FE32A0-8C9F-4E17-B2F2-7DA86CCCFF1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972C76DF-B4DC-49CC-BA9B-39717CAD4DA8}"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542539A2-7B76-48C8-88D5-C62017A17E7A}"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CFC9DB00-3B6C-421B-8B84-206B3A9E8132}"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24A5EBBD-C212-4F23-A3C3-F9681C931B09}"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1E18DC11-E4A4-4D29-9FD0-E0A6E8D17CD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A2855F0-A3B6-4B5E-BBAA-2E9B87941EF3}"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FDD59E31-13CC-44B1-9D2D-8A14D07F3B86}"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798078B5-6A19-4952-ACED-A28EE9ECD82D}"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22BF756E-D16B-4F28-A3C3-05D4B232DB69}"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7976CA7F-CF67-45BE-98C9-EE54AB042786}"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119E4602-0452-4AD3-AFD3-C3A44AA86773}"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4FEA5F9F-7B4B-4D5B-B0D8-D450F36F0612}"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057400"/>
            <a:ext cx="36957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19700" y="2057400"/>
            <a:ext cx="3695700" cy="4114800"/>
          </a:xfrm>
          <a:prstGeom prst="rect">
            <a:avLst/>
          </a:prstGeom>
        </p:spPr>
        <p:txBody>
          <a:bodyPr/>
          <a:lstStyle/>
          <a:p>
            <a:pPr lvl="0"/>
            <a:endParaRPr lang="en-US" noProof="0"/>
          </a:p>
        </p:txBody>
      </p:sp>
      <p:sp>
        <p:nvSpPr>
          <p:cNvPr id="5" name="Rectangle 1028"/>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fld id="{87ECFB4B-91C8-4D19-A360-5EDDB682719E}" type="datetime1">
              <a:rPr lang="en-US"/>
              <a:pPr>
                <a:defRPr/>
              </a:pPr>
              <a:t>11/1/2011</a:t>
            </a:fld>
            <a:endParaRPr lang="en-US"/>
          </a:p>
        </p:txBody>
      </p:sp>
      <p:sp>
        <p:nvSpPr>
          <p:cNvPr id="6" name="Rectangle 1029"/>
          <p:cNvSpPr>
            <a:spLocks noGrp="1" noChangeArrowheads="1"/>
          </p:cNvSpPr>
          <p:nvPr>
            <p:ph type="ftr" sz="quarter" idx="11"/>
          </p:nvPr>
        </p:nvSpPr>
        <p:spPr/>
        <p:txBody>
          <a:bodyPr/>
          <a:lstStyle>
            <a:lvl1pPr>
              <a:defRPr/>
            </a:lvl1pPr>
          </a:lstStyle>
          <a:p>
            <a:pPr>
              <a:defRPr/>
            </a:pPr>
            <a:r>
              <a:rPr lang="en-US"/>
              <a:t>Early Childhood Outcomes Center</a:t>
            </a:r>
          </a:p>
        </p:txBody>
      </p:sp>
      <p:sp>
        <p:nvSpPr>
          <p:cNvPr id="7" name="Rectangle 1030"/>
          <p:cNvSpPr>
            <a:spLocks noGrp="1" noChangeArrowheads="1"/>
          </p:cNvSpPr>
          <p:nvPr>
            <p:ph type="sldNum" sz="quarter" idx="12"/>
          </p:nvPr>
        </p:nvSpPr>
        <p:spPr/>
        <p:txBody>
          <a:bodyPr/>
          <a:lstStyle>
            <a:lvl1pPr>
              <a:defRPr/>
            </a:lvl1pPr>
          </a:lstStyle>
          <a:p>
            <a:pPr>
              <a:defRPr/>
            </a:pPr>
            <a:fld id="{657181E5-1EE0-4B8A-A812-57E5BFC85B50}" type="slidenum">
              <a:rPr lang="en-US"/>
              <a:pPr>
                <a:defRPr/>
              </a:pPr>
              <a:t>‹#›</a:t>
            </a:fld>
            <a:endParaRPr lang="en-US"/>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129088"/>
            <a:ext cx="822960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B5787D87-4C59-4DC7-BBBB-F809BF89A9AB}"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617538"/>
            <a:ext cx="7793037" cy="55546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105400" y="6248400"/>
            <a:ext cx="1905000" cy="457200"/>
          </a:xfrm>
          <a:prstGeom prst="rect">
            <a:avLst/>
          </a:prstGeom>
        </p:spPr>
        <p:txBody>
          <a:bodyPr/>
          <a:lstStyle>
            <a:lvl1pPr>
              <a:defRPr/>
            </a:lvl1pPr>
          </a:lstStyle>
          <a:p>
            <a:fld id="{6361F9FD-C371-41DD-8250-5DA2DF7FB9E8}" type="datetime1">
              <a:rPr lang="en-US"/>
              <a:pPr/>
              <a:t>11/1/2011</a:t>
            </a:fld>
            <a:endParaRPr lang="en-US"/>
          </a:p>
        </p:txBody>
      </p:sp>
      <p:sp>
        <p:nvSpPr>
          <p:cNvPr id="4" name="Footer Placeholder 3"/>
          <p:cNvSpPr>
            <a:spLocks noGrp="1"/>
          </p:cNvSpPr>
          <p:nvPr>
            <p:ph type="ftr" sz="quarter" idx="11"/>
          </p:nvPr>
        </p:nvSpPr>
        <p:spPr>
          <a:xfrm>
            <a:off x="76200" y="6324600"/>
            <a:ext cx="3733800" cy="457200"/>
          </a:xfrm>
        </p:spPr>
        <p:txBody>
          <a:bodyPr/>
          <a:lstStyle>
            <a:lvl1pPr>
              <a:defRPr/>
            </a:lvl1pPr>
          </a:lstStyle>
          <a:p>
            <a:r>
              <a:rPr lang="en-US"/>
              <a:t>Early Childhood Outcomes Center</a:t>
            </a:r>
            <a:endParaRPr lang="en-US">
              <a:latin typeface="Arial" charset="0"/>
            </a:endParaRPr>
          </a:p>
        </p:txBody>
      </p:sp>
      <p:sp>
        <p:nvSpPr>
          <p:cNvPr id="5" name="Slide Number Placeholder 4"/>
          <p:cNvSpPr>
            <a:spLocks noGrp="1"/>
          </p:cNvSpPr>
          <p:nvPr>
            <p:ph type="sldNum" sz="quarter" idx="12"/>
          </p:nvPr>
        </p:nvSpPr>
        <p:spPr>
          <a:xfrm>
            <a:off x="7543800" y="6324600"/>
            <a:ext cx="1371600" cy="457200"/>
          </a:xfrm>
        </p:spPr>
        <p:txBody>
          <a:bodyPr/>
          <a:lstStyle>
            <a:lvl1pPr>
              <a:defRPr/>
            </a:lvl1pPr>
          </a:lstStyle>
          <a:p>
            <a:pPr>
              <a:defRPr/>
            </a:pPr>
            <a:fld id="{66E99531-5B42-4FEA-BAC7-6D682874886D}" type="slidenum">
              <a:rPr lang="en-US"/>
              <a:pPr>
                <a:defRPr/>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1759DFF-5F9B-4A86-A39E-204480293FCE}"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FA844CC-6BA4-4C9C-91EC-F950076C77ED}"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EEB94E78-9FAD-4758-9A82-928360CBB9C5}"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EC30DB51-C115-404E-92DE-E8C241949567}"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D7EEE83C-4490-43FC-ACFD-B091E603E8E8}"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93E100B3-1136-4663-8703-C66EAD3D78AA}"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648C6B1C-1CE6-4BD3-98E5-DA3C9928E1C7}"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8AB70608-0EC1-453E-9FD0-32206AA4A0EA}"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B9C32444-89B8-4AEF-BAA0-DB1130D20A68}"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86353B1E-98C2-4558-B885-635917B6D113}"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EFA5BAA3-3888-481A-85ED-DB385EC2A4A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7"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3D0A012F-CAB8-4AD3-BC33-112BEBCBC771}"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67C290AF-7FEC-4933-8A97-37A486E729E7}"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D7ECC702-B973-4410-AF66-76A2C519C95B}"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0A2D3E35-1EA2-485C-BFDA-5E343F4C936A}"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B279818D-E9E5-4EC3-BBBA-8FB96F13B704}"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4F33613B-C174-42AD-B645-AE135F4B5015}"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37A1A5D2-8DBE-469E-9EDC-B7FBCD1DBD00}"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9DE106ED-DC14-4AAA-9DC7-B737321C90DA}"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74FB4751-A212-4F6D-A009-7C6AC54BF211}"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667000"/>
            <a:ext cx="4038600" cy="3459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4038600" cy="3459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a:t>Early Childhood Outcomes Center</a:t>
            </a:r>
          </a:p>
        </p:txBody>
      </p:sp>
      <p:sp>
        <p:nvSpPr>
          <p:cNvPr id="6" name="Rectangle 6"/>
          <p:cNvSpPr>
            <a:spLocks noGrp="1" noChangeArrowheads="1"/>
          </p:cNvSpPr>
          <p:nvPr>
            <p:ph type="sldNum" sz="quarter" idx="11"/>
          </p:nvPr>
        </p:nvSpPr>
        <p:spPr/>
        <p:txBody>
          <a:bodyPr/>
          <a:lstStyle>
            <a:lvl1pPr>
              <a:defRPr/>
            </a:lvl1pPr>
          </a:lstStyle>
          <a:p>
            <a:pPr>
              <a:defRPr/>
            </a:pPr>
            <a:fld id="{64AB7F96-978A-43ED-958B-DBD7A3BBF15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43F990D5-6A4C-4090-8D16-FF1D187AD5D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endParaRPr lang="en-US"/>
          </a:p>
        </p:txBody>
      </p:sp>
      <p:sp>
        <p:nvSpPr>
          <p:cNvPr id="3"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EF13499A-2CA2-48F8-9201-0E47730654A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31440EA4-9B2A-43A2-8589-DDC7924496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B6F91C3D-2764-4991-95C6-A0E50C4ACB6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5.png"/><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6.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66569"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userDrawn="1"/>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pic>
        <p:nvPicPr>
          <p:cNvPr id="6151" name="Picture 12" descr="pink shirt girl"/>
          <p:cNvPicPr>
            <a:picLocks noChangeAspect="1" noChangeArrowheads="1"/>
          </p:cNvPicPr>
          <p:nvPr userDrawn="1"/>
        </p:nvPicPr>
        <p:blipFill>
          <a:blip r:embed="rId11"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userDrawn="1"/>
        </p:nvPicPr>
        <p:blipFill>
          <a:blip r:embed="rId12"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userDrawn="1"/>
        </p:nvPicPr>
        <p:blipFill>
          <a:blip r:embed="rId13"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userDrawn="1"/>
        </p:nvPicPr>
        <p:blipFill>
          <a:blip r:embed="rId14"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userDrawn="1"/>
        </p:nvPicPr>
        <p:blipFill>
          <a:blip r:embed="rId15"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userDrawn="1"/>
        </p:nvPicPr>
        <p:blipFill>
          <a:blip r:embed="rId16" cstate="print"/>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35BBE42B-BAC1-44E3-BFD1-A3D06D830A7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53" r:id="rId3"/>
    <p:sldLayoutId id="2147484754" r:id="rId4"/>
    <p:sldLayoutId id="2147484755" r:id="rId5"/>
    <p:sldLayoutId id="2147484756" r:id="rId6"/>
    <p:sldLayoutId id="2147484757" r:id="rId7"/>
    <p:sldLayoutId id="2147484758" r:id="rId8"/>
    <p:sldLayoutId id="2147484759" r:id="rId9"/>
  </p:sldLayoutIdLst>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userDrawn="1"/>
        </p:nvPicPr>
        <p:blipFill>
          <a:blip r:embed="rId11" cstate="print"/>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6382A742-79EB-43AF-AE04-0C9C4EA0AF7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0" r:id="rId1"/>
    <p:sldLayoutId id="2147484796" r:id="rId2"/>
    <p:sldLayoutId id="2147484761" r:id="rId3"/>
    <p:sldLayoutId id="2147484762" r:id="rId4"/>
    <p:sldLayoutId id="2147484763" r:id="rId5"/>
    <p:sldLayoutId id="2147484764" r:id="rId6"/>
    <p:sldLayoutId id="2147484765" r:id="rId7"/>
    <p:sldLayoutId id="2147484797" r:id="rId8"/>
    <p:sldLayoutId id="2147484766"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5525CBF0-4B12-4688-BDAE-99849565CE03}" type="slidenum">
              <a:rPr lang="en-US"/>
              <a:pPr>
                <a:defRPr/>
              </a:pPr>
              <a:t>‹#›</a:t>
            </a:fld>
            <a:endParaRPr lang="en-US" dirty="0"/>
          </a:p>
        </p:txBody>
      </p:sp>
      <p:pic>
        <p:nvPicPr>
          <p:cNvPr id="8201" name="Picture 15" descr="girl_in_wheelchair"/>
          <p:cNvPicPr>
            <a:picLocks noChangeAspect="1" noChangeArrowheads="1"/>
          </p:cNvPicPr>
          <p:nvPr userDrawn="1"/>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7" r:id="rId1"/>
    <p:sldLayoutId id="2147484798" r:id="rId2"/>
    <p:sldLayoutId id="2147484799" r:id="rId3"/>
    <p:sldLayoutId id="2147484768" r:id="rId4"/>
    <p:sldLayoutId id="2147484769" r:id="rId5"/>
    <p:sldLayoutId id="2147484770" r:id="rId6"/>
    <p:sldLayoutId id="2147484771" r:id="rId7"/>
    <p:sldLayoutId id="2147484800" r:id="rId8"/>
    <p:sldLayoutId id="2147484772"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96B32381-29BA-41DE-9907-05C2AF4C0A2E}" type="slidenum">
              <a:rPr lang="en-US"/>
              <a:pPr>
                <a:defRPr/>
              </a:pPr>
              <a:t>‹#›</a:t>
            </a:fld>
            <a:endParaRPr lang="en-US" dirty="0"/>
          </a:p>
        </p:txBody>
      </p:sp>
      <p:pic>
        <p:nvPicPr>
          <p:cNvPr id="9225" name="Picture 14" descr="blond_happy_baby"/>
          <p:cNvPicPr>
            <a:picLocks noChangeAspect="1" noChangeArrowheads="1"/>
          </p:cNvPicPr>
          <p:nvPr userDrawn="1"/>
        </p:nvPicPr>
        <p:blipFill>
          <a:blip r:embed="rId14"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3" r:id="rId1"/>
    <p:sldLayoutId id="2147484801" r:id="rId2"/>
    <p:sldLayoutId id="2147484774" r:id="rId3"/>
    <p:sldLayoutId id="2147484775" r:id="rId4"/>
    <p:sldLayoutId id="2147484776" r:id="rId5"/>
    <p:sldLayoutId id="2147484777" r:id="rId6"/>
    <p:sldLayoutId id="2147484778" r:id="rId7"/>
    <p:sldLayoutId id="2147484802" r:id="rId8"/>
    <p:sldLayoutId id="2147484779" r:id="rId9"/>
    <p:sldLayoutId id="2147484808" r:id="rId10"/>
    <p:sldLayoutId id="2147484809" r:id="rId11"/>
    <p:sldLayoutId id="2147484810" r:id="rId12"/>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5881745D-0144-46B9-B219-FFF01AB7A1B3}" type="slidenum">
              <a:rPr lang="en-US"/>
              <a:pPr>
                <a:defRPr/>
              </a:pPr>
              <a:t>‹#›</a:t>
            </a:fld>
            <a:endParaRPr lang="en-US" dirty="0"/>
          </a:p>
        </p:txBody>
      </p:sp>
      <p:pic>
        <p:nvPicPr>
          <p:cNvPr id="10249" name="Picture 13" descr="tie_dye_boy"/>
          <p:cNvPicPr>
            <a:picLocks noChangeAspect="1" noChangeArrowheads="1"/>
          </p:cNvPicPr>
          <p:nvPr userDrawn="1"/>
        </p:nvPicPr>
        <p:blipFill>
          <a:blip r:embed="rId11" cstate="print"/>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0" r:id="rId1"/>
    <p:sldLayoutId id="2147484803" r:id="rId2"/>
    <p:sldLayoutId id="2147484781" r:id="rId3"/>
    <p:sldLayoutId id="2147484782" r:id="rId4"/>
    <p:sldLayoutId id="2147484783" r:id="rId5"/>
    <p:sldLayoutId id="2147484784" r:id="rId6"/>
    <p:sldLayoutId id="2147484785" r:id="rId7"/>
    <p:sldLayoutId id="2147484804" r:id="rId8"/>
    <p:sldLayoutId id="2147484786"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63B482C8-8DE9-45AF-A5A3-2EA65C83AF17}" type="slidenum">
              <a:rPr lang="en-US"/>
              <a:pPr>
                <a:defRPr/>
              </a:pPr>
              <a:t>‹#›</a:t>
            </a:fld>
            <a:endParaRPr lang="en-US" dirty="0"/>
          </a:p>
        </p:txBody>
      </p:sp>
      <p:pic>
        <p:nvPicPr>
          <p:cNvPr id="11273" name="Picture 12" descr="pink shirt girl"/>
          <p:cNvPicPr>
            <a:picLocks noChangeAspect="1" noChangeArrowheads="1"/>
          </p:cNvPicPr>
          <p:nvPr userDrawn="1"/>
        </p:nvPicPr>
        <p:blipFill>
          <a:blip r:embed="rId12" cstate="print"/>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7" r:id="rId1"/>
    <p:sldLayoutId id="2147484805" r:id="rId2"/>
    <p:sldLayoutId id="2147484788" r:id="rId3"/>
    <p:sldLayoutId id="2147484789" r:id="rId4"/>
    <p:sldLayoutId id="2147484790" r:id="rId5"/>
    <p:sldLayoutId id="2147484791" r:id="rId6"/>
    <p:sldLayoutId id="2147484792" r:id="rId7"/>
    <p:sldLayoutId id="2147484806" r:id="rId8"/>
    <p:sldLayoutId id="2147484793" r:id="rId9"/>
    <p:sldLayoutId id="2147484807"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8.xml"/><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8"/>
          <p:cNvPicPr>
            <a:picLocks noGrp="1" noChangeAspect="1" noChangeArrowheads="1"/>
          </p:cNvPicPr>
          <p:nvPr/>
        </p:nvPicPr>
        <p:blipFill>
          <a:blip r:embed="rId3" cstate="print"/>
          <a:srcRect/>
          <a:stretch>
            <a:fillRect/>
          </a:stretch>
        </p:blipFill>
        <p:spPr bwMode="auto">
          <a:xfrm>
            <a:off x="7848600" y="5943600"/>
            <a:ext cx="800100" cy="666750"/>
          </a:xfrm>
          <a:prstGeom prst="rect">
            <a:avLst/>
          </a:prstGeom>
          <a:noFill/>
          <a:ln w="9525">
            <a:noFill/>
            <a:miter lim="800000"/>
            <a:headEnd/>
            <a:tailEnd/>
          </a:ln>
        </p:spPr>
      </p:pic>
      <p:sp>
        <p:nvSpPr>
          <p:cNvPr id="25603" name="Text Box 5"/>
          <p:cNvSpPr txBox="1">
            <a:spLocks noChangeArrowheads="1"/>
          </p:cNvSpPr>
          <p:nvPr/>
        </p:nvSpPr>
        <p:spPr bwMode="auto">
          <a:xfrm>
            <a:off x="533400" y="5715000"/>
            <a:ext cx="7543800" cy="877163"/>
          </a:xfrm>
          <a:prstGeom prst="rect">
            <a:avLst/>
          </a:prstGeom>
          <a:noFill/>
          <a:ln w="9525" algn="ctr">
            <a:noFill/>
            <a:miter lim="800000"/>
            <a:headEnd/>
            <a:tailEnd/>
          </a:ln>
        </p:spPr>
        <p:txBody>
          <a:bodyPr wrap="square">
            <a:spAutoFit/>
          </a:bodyPr>
          <a:lstStyle/>
          <a:p>
            <a:r>
              <a:rPr lang="en-US" sz="1700" i="1" dirty="0" smtClean="0"/>
              <a:t>Presented at:</a:t>
            </a:r>
          </a:p>
          <a:p>
            <a:r>
              <a:rPr lang="en-US" sz="1700" dirty="0" smtClean="0"/>
              <a:t>Annual Conference of the American Evaluation Association </a:t>
            </a:r>
          </a:p>
          <a:p>
            <a:r>
              <a:rPr lang="en-US" sz="1500" dirty="0" smtClean="0"/>
              <a:t>Anaheim, CA - November 3, 2011</a:t>
            </a:r>
            <a:endParaRPr lang="en-US" sz="1500" dirty="0"/>
          </a:p>
        </p:txBody>
      </p:sp>
      <p:sp>
        <p:nvSpPr>
          <p:cNvPr id="25604" name="Title 8"/>
          <p:cNvSpPr>
            <a:spLocks noGrp="1"/>
          </p:cNvSpPr>
          <p:nvPr>
            <p:ph type="ctrTitle"/>
          </p:nvPr>
        </p:nvSpPr>
        <p:spPr>
          <a:xfrm>
            <a:off x="304800" y="2286000"/>
            <a:ext cx="8534400" cy="1470025"/>
          </a:xfrm>
        </p:spPr>
        <p:txBody>
          <a:bodyPr/>
          <a:lstStyle/>
          <a:p>
            <a:r>
              <a:rPr lang="en-US" dirty="0" smtClean="0"/>
              <a:t>Performance Management in Action: A National System for Measuring Early Childhood Outcomes</a:t>
            </a:r>
            <a:br>
              <a:rPr lang="en-US" dirty="0" smtClean="0"/>
            </a:br>
            <a:endParaRPr lang="en-US" dirty="0" smtClean="0"/>
          </a:p>
        </p:txBody>
      </p:sp>
      <p:sp>
        <p:nvSpPr>
          <p:cNvPr id="25605" name="Subtitle 11"/>
          <p:cNvSpPr>
            <a:spLocks noGrp="1"/>
          </p:cNvSpPr>
          <p:nvPr>
            <p:ph type="subTitle" idx="1"/>
          </p:nvPr>
        </p:nvSpPr>
        <p:spPr bwMode="auto">
          <a:xfrm>
            <a:off x="990600" y="3810000"/>
            <a:ext cx="7467600" cy="1752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Kathy </a:t>
            </a:r>
            <a:r>
              <a:rPr lang="en-US" dirty="0" err="1" smtClean="0"/>
              <a:t>Hebbeler</a:t>
            </a:r>
            <a:r>
              <a:rPr lang="en-US" dirty="0" smtClean="0"/>
              <a:t>, Donna </a:t>
            </a:r>
            <a:r>
              <a:rPr lang="en-US" dirty="0" err="1" smtClean="0"/>
              <a:t>Spiker</a:t>
            </a:r>
            <a:r>
              <a:rPr lang="en-US" dirty="0" smtClean="0"/>
              <a:t>, Lauren Barton</a:t>
            </a:r>
          </a:p>
          <a:p>
            <a:r>
              <a:rPr lang="en-US" sz="1300" dirty="0" smtClean="0"/>
              <a:t>The Early Childhood Outcomes Center at SRI International</a:t>
            </a:r>
          </a:p>
          <a:p>
            <a:r>
              <a:rPr lang="en-US" dirty="0" smtClean="0"/>
              <a:t>Lynne Kahn</a:t>
            </a:r>
          </a:p>
          <a:p>
            <a:r>
              <a:rPr lang="en-US" sz="1300" dirty="0" smtClean="0"/>
              <a:t>The Early Childhood Outcomes Center at FPG Child Development Institute at UNC-Chapel Hill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r>
              <a:rPr lang="en-US" sz="3200" dirty="0" smtClean="0"/>
              <a:t>Individuals with Disabilities </a:t>
            </a:r>
            <a:br>
              <a:rPr lang="en-US" sz="3200" dirty="0" smtClean="0"/>
            </a:br>
            <a:r>
              <a:rPr lang="en-US" sz="3200" dirty="0" smtClean="0"/>
              <a:t>Education Act (IDEA)</a:t>
            </a:r>
          </a:p>
        </p:txBody>
      </p:sp>
      <p:sp>
        <p:nvSpPr>
          <p:cNvPr id="27652" name="Rectangle 1030"/>
          <p:cNvSpPr>
            <a:spLocks noGrp="1" noChangeArrowheads="1"/>
          </p:cNvSpPr>
          <p:nvPr>
            <p:ph type="sldNum" sz="quarter" idx="10"/>
          </p:nvPr>
        </p:nvSpPr>
        <p:spPr bwMode="auto">
          <a:noFill/>
          <a:ln>
            <a:miter lim="800000"/>
            <a:headEnd/>
            <a:tailEnd/>
          </a:ln>
        </p:spPr>
        <p:txBody>
          <a:bodyPr wrap="square" numCol="1" anchorCtr="0" compatLnSpc="1">
            <a:prstTxWarp prst="textNoShape">
              <a:avLst/>
            </a:prstTxWarp>
          </a:bodyPr>
          <a:lstStyle/>
          <a:p>
            <a:fld id="{D74338D0-DA5F-40B2-AFC9-0B7185A7E483}" type="slidenum">
              <a:rPr lang="en-US" smtClean="0"/>
              <a:pPr/>
              <a:t>10</a:t>
            </a:fld>
            <a:endParaRPr lang="en-US" smtClean="0"/>
          </a:p>
        </p:txBody>
      </p:sp>
      <p:sp>
        <p:nvSpPr>
          <p:cNvPr id="100354" name="Rectangle 2"/>
          <p:cNvSpPr>
            <a:spLocks noChangeArrowheads="1"/>
          </p:cNvSpPr>
          <p:nvPr/>
        </p:nvSpPr>
        <p:spPr bwMode="auto">
          <a:xfrm>
            <a:off x="1066800" y="2546350"/>
            <a:ext cx="7010400" cy="3416300"/>
          </a:xfrm>
          <a:prstGeom prst="rect">
            <a:avLst/>
          </a:prstGeom>
          <a:noFill/>
          <a:ln w="9525">
            <a:noFill/>
            <a:miter lim="800000"/>
            <a:headEnd/>
            <a:tailEnd/>
          </a:ln>
          <a:effectLst/>
        </p:spPr>
        <p:txBody>
          <a:bodyPr anchor="ctr">
            <a:spAutoFit/>
          </a:bodyPr>
          <a:lstStyle/>
          <a:p>
            <a:pPr algn="ctr">
              <a:defRPr/>
            </a:pPr>
            <a:r>
              <a:rPr lang="en-US" sz="2400" dirty="0">
                <a:solidFill>
                  <a:schemeClr val="accent1">
                    <a:lumMod val="25000"/>
                  </a:schemeClr>
                </a:solidFill>
                <a:cs typeface="+mn-cs"/>
              </a:rPr>
              <a:t>SEC. 616. &lt;&lt;NOTE: 20 USC 1416.&gt;&gt; MONITORING, TECHNICAL ASSISTANCE, AND ENFORCEMENT. ``(a) Federal and State Monitoring.-…..</a:t>
            </a:r>
          </a:p>
          <a:p>
            <a:pPr algn="ctr">
              <a:defRPr/>
            </a:pPr>
            <a:r>
              <a:rPr lang="en-US" sz="2400" dirty="0">
                <a:solidFill>
                  <a:schemeClr val="accent1">
                    <a:lumMod val="25000"/>
                  </a:schemeClr>
                </a:solidFill>
                <a:cs typeface="+mn-cs"/>
              </a:rPr>
              <a:t>…..</a:t>
            </a:r>
          </a:p>
          <a:p>
            <a:pPr algn="ctr">
              <a:defRPr/>
            </a:pPr>
            <a:r>
              <a:rPr lang="en-US" sz="2400" dirty="0">
                <a:solidFill>
                  <a:schemeClr val="accent1">
                    <a:lumMod val="25000"/>
                  </a:schemeClr>
                </a:solidFill>
                <a:cs typeface="+mn-cs"/>
              </a:rPr>
              <a:t>``(2) Focused monitoring.--The primary focus of Federal and State monitoring activities described in paragraph (1) shall be on-- ``(A) </a:t>
            </a:r>
            <a:r>
              <a:rPr lang="en-US" sz="2400" dirty="0">
                <a:solidFill>
                  <a:srgbClr val="0070C0"/>
                </a:solidFill>
                <a:cs typeface="+mn-cs"/>
              </a:rPr>
              <a:t>improving educational results and functional outcomes for all children with disabilities</a:t>
            </a:r>
            <a:r>
              <a:rPr lang="en-US" sz="2400" dirty="0">
                <a:solidFill>
                  <a:schemeClr val="accent1">
                    <a:lumMod val="25000"/>
                  </a:schemeClr>
                </a:solidFill>
                <a:cs typeface="+mn-cs"/>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5" name="Rectangle 3"/>
          <p:cNvSpPr>
            <a:spLocks noGrp="1" noChangeArrowheads="1"/>
          </p:cNvSpPr>
          <p:nvPr>
            <p:ph type="title"/>
          </p:nvPr>
        </p:nvSpPr>
        <p:spPr>
          <a:xfrm>
            <a:off x="533400" y="304800"/>
            <a:ext cx="8077200" cy="1143000"/>
          </a:xfrm>
        </p:spPr>
        <p:txBody>
          <a:bodyPr/>
          <a:lstStyle/>
          <a:p>
            <a:r>
              <a:rPr lang="en-US" sz="3200" dirty="0"/>
              <a:t>OSEP:  PART evaluation results (2002)</a:t>
            </a:r>
          </a:p>
        </p:txBody>
      </p:sp>
      <p:sp>
        <p:nvSpPr>
          <p:cNvPr id="9" name="Content Placeholder 8"/>
          <p:cNvSpPr>
            <a:spLocks noGrp="1"/>
          </p:cNvSpPr>
          <p:nvPr>
            <p:ph idx="1"/>
          </p:nvPr>
        </p:nvSpPr>
        <p:spPr/>
        <p:txBody>
          <a:bodyPr/>
          <a:lstStyle/>
          <a:p>
            <a:pPr eaLnBrk="1" hangingPunct="1">
              <a:lnSpc>
                <a:spcPct val="130000"/>
              </a:lnSpc>
              <a:buClr>
                <a:schemeClr val="hlink"/>
              </a:buClr>
              <a:buFont typeface="Wingdings" pitchFamily="2" charset="2"/>
              <a:buChar char="l"/>
            </a:pPr>
            <a:r>
              <a:rPr lang="en-US" sz="2400" dirty="0" smtClean="0">
                <a:solidFill>
                  <a:schemeClr val="accent1">
                    <a:lumMod val="25000"/>
                  </a:schemeClr>
                </a:solidFill>
              </a:rPr>
              <a:t>130 programs examined in 2002; 50% programs had    no performance data</a:t>
            </a:r>
          </a:p>
          <a:p>
            <a:pPr eaLnBrk="1" hangingPunct="1">
              <a:lnSpc>
                <a:spcPct val="130000"/>
              </a:lnSpc>
              <a:buClr>
                <a:schemeClr val="hlink"/>
              </a:buClr>
              <a:buFont typeface="Wingdings" pitchFamily="2" charset="2"/>
              <a:buChar char="l"/>
            </a:pPr>
            <a:r>
              <a:rPr lang="en-US" sz="2400" dirty="0" smtClean="0">
                <a:solidFill>
                  <a:schemeClr val="accent1">
                    <a:lumMod val="25000"/>
                  </a:schemeClr>
                </a:solidFill>
              </a:rPr>
              <a:t>Programs looking at inputs, not results</a:t>
            </a:r>
          </a:p>
          <a:p>
            <a:pPr eaLnBrk="1" hangingPunct="1">
              <a:lnSpc>
                <a:spcPct val="130000"/>
              </a:lnSpc>
              <a:buClr>
                <a:schemeClr val="hlink"/>
              </a:buClr>
              <a:buFont typeface="Wingdings" pitchFamily="2" charset="2"/>
              <a:buChar char="l"/>
            </a:pPr>
            <a:r>
              <a:rPr lang="en-US" sz="2400" dirty="0" smtClean="0">
                <a:solidFill>
                  <a:schemeClr val="accent1">
                    <a:lumMod val="25000"/>
                  </a:schemeClr>
                </a:solidFill>
              </a:rPr>
              <a:t>Part C and Section 619</a:t>
            </a:r>
          </a:p>
          <a:p>
            <a:pPr marL="973138" lvl="1" indent="-515938" eaLnBrk="1" hangingPunct="1">
              <a:lnSpc>
                <a:spcPct val="130000"/>
              </a:lnSpc>
              <a:buClr>
                <a:schemeClr val="accent1"/>
              </a:buClr>
              <a:buFont typeface="Wingdings" pitchFamily="2" charset="2"/>
              <a:buChar char="§"/>
            </a:pPr>
            <a:r>
              <a:rPr lang="en-US" sz="2400" dirty="0" smtClean="0">
                <a:solidFill>
                  <a:schemeClr val="accent1">
                    <a:lumMod val="25000"/>
                  </a:schemeClr>
                </a:solidFill>
              </a:rPr>
              <a:t>No child outcome data - “results not demonstrated”</a:t>
            </a:r>
          </a:p>
          <a:p>
            <a:pPr marL="973138" lvl="1" indent="-515938" eaLnBrk="1" hangingPunct="1">
              <a:lnSpc>
                <a:spcPct val="130000"/>
              </a:lnSpc>
              <a:buClr>
                <a:schemeClr val="accent1"/>
              </a:buClr>
              <a:buFont typeface="Wingdings" pitchFamily="2" charset="2"/>
              <a:buChar char="§"/>
            </a:pPr>
            <a:r>
              <a:rPr lang="en-US" sz="2400" dirty="0" smtClean="0">
                <a:solidFill>
                  <a:schemeClr val="accent1">
                    <a:lumMod val="25000"/>
                  </a:schemeClr>
                </a:solidFill>
              </a:rPr>
              <a:t>Department of Education needs to develop a strategy to collect annual performance data in a timely manner</a:t>
            </a:r>
          </a:p>
          <a:p>
            <a:endParaRPr lang="en-US" dirty="0"/>
          </a:p>
        </p:txBody>
      </p:sp>
      <p:sp>
        <p:nvSpPr>
          <p:cNvPr id="6" name="Slide Number Placeholder 3"/>
          <p:cNvSpPr>
            <a:spLocks noGrp="1"/>
          </p:cNvSpPr>
          <p:nvPr>
            <p:ph type="sldNum" sz="quarter" idx="10"/>
          </p:nvPr>
        </p:nvSpPr>
        <p:spPr>
          <a:prstGeom prst="rect">
            <a:avLst/>
          </a:prstGeom>
        </p:spPr>
        <p:txBody>
          <a:bodyPr/>
          <a:lstStyle/>
          <a:p>
            <a:fld id="{17DE4AD2-274B-4D07-802F-266C69C1CD47}" type="slidenum">
              <a:rPr lang="en-US"/>
              <a:pPr/>
              <a:t>11</a:t>
            </a:fld>
            <a:endParaRPr lang="en-US"/>
          </a:p>
        </p:txBody>
      </p:sp>
      <p:sp>
        <p:nvSpPr>
          <p:cNvPr id="5" name="Footer Placeholder 2"/>
          <p:cNvSpPr>
            <a:spLocks noGrp="1"/>
          </p:cNvSpPr>
          <p:nvPr>
            <p:ph type="ftr" sz="quarter" idx="11"/>
          </p:nvPr>
        </p:nvSpPr>
        <p:spPr/>
        <p:txBody>
          <a:bodyPr/>
          <a:lstStyle/>
          <a:p>
            <a:r>
              <a:rPr lang="en-US"/>
              <a:t>Early Childhood Outcomes Center</a:t>
            </a:r>
            <a:endParaRPr lang="en-US">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EAFAEED-8498-42DC-AB74-D7E15757BD31}" type="slidenum">
              <a:rPr lang="en-US" smtClean="0"/>
              <a:pPr>
                <a:defRPr/>
              </a:pPr>
              <a:t>12</a:t>
            </a:fld>
            <a:endParaRPr lang="en-US" dirty="0"/>
          </a:p>
        </p:txBody>
      </p:sp>
      <p:pic>
        <p:nvPicPr>
          <p:cNvPr id="4" name="Picture 3"/>
          <p:cNvPicPr/>
          <p:nvPr/>
        </p:nvPicPr>
        <p:blipFill>
          <a:blip r:embed="rId3" cstate="print"/>
          <a:srcRect l="23096" t="7858" r="19164" b="16182"/>
          <a:stretch>
            <a:fillRect/>
          </a:stretch>
        </p:blipFill>
        <p:spPr bwMode="auto">
          <a:xfrm>
            <a:off x="1066800" y="304800"/>
            <a:ext cx="5715000" cy="6553200"/>
          </a:xfrm>
          <a:prstGeom prst="rect">
            <a:avLst/>
          </a:prstGeom>
          <a:noFill/>
          <a:ln w="9525">
            <a:noFill/>
            <a:miter lim="800000"/>
            <a:headEnd/>
            <a:tailEnd/>
          </a:ln>
        </p:spPr>
      </p:pic>
      <p:cxnSp>
        <p:nvCxnSpPr>
          <p:cNvPr id="6" name="Straight Arrow Connector 5"/>
          <p:cNvCxnSpPr/>
          <p:nvPr/>
        </p:nvCxnSpPr>
        <p:spPr bwMode="auto">
          <a:xfrm rot="10800000" flipV="1">
            <a:off x="6477000" y="2209800"/>
            <a:ext cx="921712" cy="460856"/>
          </a:xfrm>
          <a:prstGeom prst="straightConnector1">
            <a:avLst/>
          </a:prstGeom>
          <a:solidFill>
            <a:schemeClr val="accent1"/>
          </a:solidFill>
          <a:ln w="50800" cap="flat" cmpd="sng" algn="ctr">
            <a:solidFill>
              <a:srgbClr val="C00000"/>
            </a:solidFill>
            <a:prstDash val="solid"/>
            <a:round/>
            <a:headEnd type="none" w="med" len="med"/>
            <a:tailEnd type="arrow"/>
          </a:ln>
          <a:effectLst/>
        </p:spPr>
      </p:cxnSp>
      <p:sp>
        <p:nvSpPr>
          <p:cNvPr id="5" name="TextBox 4"/>
          <p:cNvSpPr txBox="1"/>
          <p:nvPr/>
        </p:nvSpPr>
        <p:spPr>
          <a:xfrm>
            <a:off x="6858000" y="5410200"/>
            <a:ext cx="2133600" cy="784830"/>
          </a:xfrm>
          <a:prstGeom prst="rect">
            <a:avLst/>
          </a:prstGeom>
          <a:noFill/>
        </p:spPr>
        <p:txBody>
          <a:bodyPr wrap="square" rtlCol="0">
            <a:spAutoFit/>
          </a:bodyPr>
          <a:lstStyle/>
          <a:p>
            <a:r>
              <a:rPr lang="en-US" sz="2400" dirty="0" smtClean="0"/>
              <a:t>Read more at </a:t>
            </a:r>
            <a:r>
              <a:rPr lang="en-US" sz="2100" dirty="0" smtClean="0"/>
              <a:t>ExpectMore.gov</a:t>
            </a:r>
            <a:endParaRPr lang="en-US" sz="21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r>
              <a:rPr lang="en-US" sz="4000" dirty="0" smtClean="0"/>
              <a:t>How Office of Special Education (OSEP) responded to PART </a:t>
            </a:r>
          </a:p>
        </p:txBody>
      </p:sp>
      <p:sp>
        <p:nvSpPr>
          <p:cNvPr id="11267" name="Rectangle 3"/>
          <p:cNvSpPr>
            <a:spLocks noGrp="1" noChangeArrowheads="1"/>
          </p:cNvSpPr>
          <p:nvPr>
            <p:ph idx="1"/>
          </p:nvPr>
        </p:nvSpPr>
        <p:spPr>
          <a:xfrm>
            <a:off x="533400" y="2209800"/>
            <a:ext cx="8077200" cy="4187952"/>
          </a:xfrm>
        </p:spPr>
        <p:txBody>
          <a:bodyPr/>
          <a:lstStyle/>
          <a:p>
            <a:r>
              <a:rPr lang="en-US" sz="2800" dirty="0" smtClean="0"/>
              <a:t>Required states to submit outcome data            in their Annual Performance Report (APR)</a:t>
            </a:r>
            <a:br>
              <a:rPr lang="en-US" sz="2800" dirty="0" smtClean="0"/>
            </a:br>
            <a:endParaRPr lang="en-US" sz="2800" dirty="0" smtClean="0"/>
          </a:p>
          <a:p>
            <a:r>
              <a:rPr lang="en-US" sz="2800" dirty="0" smtClean="0"/>
              <a:t>Funded the Early Childhood                            Outcomes (ECO) Center in                                   October 2003 to gather input,                              conduct research,                                                   make recommendations, and                                assist states</a:t>
            </a:r>
          </a:p>
        </p:txBody>
      </p:sp>
      <p:sp>
        <p:nvSpPr>
          <p:cNvPr id="11268" name="Slide Number Placeholder 6"/>
          <p:cNvSpPr>
            <a:spLocks noGrp="1"/>
          </p:cNvSpPr>
          <p:nvPr>
            <p:ph type="sldNum" sz="quarter" idx="10"/>
          </p:nvPr>
        </p:nvSpPr>
        <p:spPr>
          <a:noFill/>
        </p:spPr>
        <p:txBody>
          <a:bodyPr/>
          <a:lstStyle/>
          <a:p>
            <a:fld id="{645E56EE-9CA6-4C32-8422-A66977B51E76}" type="slidenum">
              <a:rPr lang="en-US" smtClean="0"/>
              <a:pPr/>
              <a:t>13</a:t>
            </a:fld>
            <a:endParaRPr lang="en-US" smtClean="0"/>
          </a:p>
        </p:txBody>
      </p:sp>
      <p:pic>
        <p:nvPicPr>
          <p:cNvPr id="5" name="Picture 4" descr="eco_round_logo_w_purple.png"/>
          <p:cNvPicPr>
            <a:picLocks noChangeAspect="1"/>
          </p:cNvPicPr>
          <p:nvPr/>
        </p:nvPicPr>
        <p:blipFill>
          <a:blip r:embed="rId3" cstate="print"/>
          <a:stretch>
            <a:fillRect/>
          </a:stretch>
        </p:blipFill>
        <p:spPr>
          <a:xfrm>
            <a:off x="6019800" y="3581400"/>
            <a:ext cx="2604093" cy="2527876"/>
          </a:xfrm>
          <a:prstGeom prst="rect">
            <a:avLst/>
          </a:prstGeom>
        </p:spPr>
      </p:pic>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209800" y="4267200"/>
            <a:ext cx="6477000" cy="2971800"/>
          </a:xfrm>
        </p:spPr>
        <p:txBody>
          <a:bodyPr/>
          <a:lstStyle/>
          <a:p>
            <a:pPr algn="ctr">
              <a:buFontTx/>
              <a:buNone/>
            </a:pPr>
            <a:r>
              <a:rPr lang="en-US" sz="4000" dirty="0" smtClean="0"/>
              <a:t>What child outcomes should the programs measure? </a:t>
            </a:r>
            <a:endParaRPr lang="en-US" sz="4000" dirty="0" smtClean="0"/>
          </a:p>
        </p:txBody>
      </p:sp>
      <p:sp>
        <p:nvSpPr>
          <p:cNvPr id="2867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EE1BA3EC-D60C-4480-9F77-1123EC65D080}" type="slidenum">
              <a:rPr lang="en-US" smtClean="0"/>
              <a:pPr/>
              <a:t>14</a:t>
            </a:fld>
            <a:endParaRPr lang="en-US" smtClean="0"/>
          </a:p>
        </p:txBody>
      </p:sp>
      <p:pic>
        <p:nvPicPr>
          <p:cNvPr id="5" name="Picture 4" descr="IMG_2912.JPG"/>
          <p:cNvPicPr>
            <a:picLocks noChangeAspect="1"/>
          </p:cNvPicPr>
          <p:nvPr/>
        </p:nvPicPr>
        <p:blipFill>
          <a:blip r:embed="rId3" cstate="print"/>
          <a:stretch>
            <a:fillRect/>
          </a:stretch>
        </p:blipFill>
        <p:spPr>
          <a:xfrm>
            <a:off x="609600" y="762000"/>
            <a:ext cx="4572000" cy="342900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outcomes to measure</a:t>
            </a:r>
            <a:endParaRPr lang="en-US" dirty="0"/>
          </a:p>
        </p:txBody>
      </p:sp>
      <p:sp>
        <p:nvSpPr>
          <p:cNvPr id="3" name="Content Placeholder 2"/>
          <p:cNvSpPr>
            <a:spLocks noGrp="1"/>
          </p:cNvSpPr>
          <p:nvPr>
            <p:ph idx="1"/>
          </p:nvPr>
        </p:nvSpPr>
        <p:spPr>
          <a:xfrm>
            <a:off x="457200" y="1905000"/>
            <a:ext cx="8229600" cy="4495800"/>
          </a:xfrm>
        </p:spPr>
        <p:txBody>
          <a:bodyPr/>
          <a:lstStyle/>
          <a:p>
            <a:r>
              <a:rPr lang="en-US" dirty="0" smtClean="0"/>
              <a:t>Extensive process </a:t>
            </a:r>
          </a:p>
          <a:p>
            <a:pPr lvl="1"/>
            <a:r>
              <a:rPr lang="en-US" dirty="0" smtClean="0"/>
              <a:t>Stakeholder input nationwide</a:t>
            </a:r>
          </a:p>
          <a:p>
            <a:pPr lvl="1"/>
            <a:r>
              <a:rPr lang="en-US" dirty="0" smtClean="0"/>
              <a:t>1½ years </a:t>
            </a:r>
            <a:r>
              <a:rPr lang="en-US" dirty="0" smtClean="0"/>
              <a:t> </a:t>
            </a:r>
            <a:r>
              <a:rPr lang="en-US" dirty="0" smtClean="0"/>
              <a:t>process, identified priorities… resulted in the 3 outcomes…</a:t>
            </a:r>
          </a:p>
          <a:p>
            <a:r>
              <a:rPr lang="en-US" dirty="0" smtClean="0"/>
              <a:t>Result: widespread agreement</a:t>
            </a:r>
          </a:p>
          <a:p>
            <a:pPr lvl="1"/>
            <a:r>
              <a:rPr lang="en-US" dirty="0" smtClean="0"/>
              <a:t>Overarching vision of what the program hopes to accomplish for children</a:t>
            </a:r>
          </a:p>
          <a:p>
            <a:pPr lvl="1"/>
            <a:r>
              <a:rPr lang="en-US" dirty="0" smtClean="0"/>
              <a:t>3 child outcomes to measure annually in addition to other data already being collected</a:t>
            </a:r>
            <a:endParaRPr lang="en-US" dirty="0"/>
          </a:p>
        </p:txBody>
      </p:sp>
      <p:sp>
        <p:nvSpPr>
          <p:cNvPr id="4" name="Slide Number Placeholder 3"/>
          <p:cNvSpPr>
            <a:spLocks noGrp="1"/>
          </p:cNvSpPr>
          <p:nvPr>
            <p:ph type="sldNum" sz="quarter" idx="10"/>
          </p:nvPr>
        </p:nvSpPr>
        <p:spPr/>
        <p:txBody>
          <a:bodyPr/>
          <a:lstStyle/>
          <a:p>
            <a:pPr>
              <a:defRPr/>
            </a:pPr>
            <a:fld id="{24A5EBBD-C212-4F23-A3C3-F9681C931B09}"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Overarching goal for EI and ECSE</a:t>
            </a:r>
          </a:p>
        </p:txBody>
      </p:sp>
      <p:sp>
        <p:nvSpPr>
          <p:cNvPr id="29699" name="Content Placeholder 2"/>
          <p:cNvSpPr>
            <a:spLocks noGrp="1"/>
          </p:cNvSpPr>
          <p:nvPr>
            <p:ph idx="1"/>
          </p:nvPr>
        </p:nvSpPr>
        <p:spPr/>
        <p:txBody>
          <a:bodyPr/>
          <a:lstStyle/>
          <a:p>
            <a:pPr eaLnBrk="1" hangingPunct="1">
              <a:lnSpc>
                <a:spcPct val="125000"/>
              </a:lnSpc>
              <a:buFont typeface="Wingdings" pitchFamily="2" charset="2"/>
              <a:buNone/>
            </a:pPr>
            <a:r>
              <a:rPr lang="en-US" dirty="0" smtClean="0"/>
              <a:t>“…To enable young children to be active and successful participants during the early childhood years and in the future in a variety of settings – in their homes with their families, in child care, in preschool or school programs, and in the community.”</a:t>
            </a:r>
          </a:p>
          <a:p>
            <a:pPr eaLnBrk="1" hangingPunct="1">
              <a:lnSpc>
                <a:spcPct val="80000"/>
              </a:lnSpc>
              <a:buFont typeface="Wingdings" pitchFamily="2" charset="2"/>
              <a:buNone/>
            </a:pPr>
            <a:r>
              <a:rPr lang="en-US" sz="2000" dirty="0" smtClean="0"/>
              <a:t> </a:t>
            </a:r>
            <a:r>
              <a:rPr lang="en-US" sz="1600" dirty="0" smtClean="0"/>
              <a:t>(from Early Childhood Outcomes Center,</a:t>
            </a:r>
          </a:p>
          <a:p>
            <a:pPr algn="ctr" eaLnBrk="1" hangingPunct="1">
              <a:lnSpc>
                <a:spcPct val="80000"/>
              </a:lnSpc>
              <a:buFont typeface="Wingdings" pitchFamily="2" charset="2"/>
              <a:buNone/>
            </a:pPr>
            <a:r>
              <a:rPr lang="en-US" sz="1600" dirty="0" smtClean="0"/>
              <a:t>http://www.fpg.unc.edu/~eco/pdfs/eco_outcomes_4-13-05.pdf)</a:t>
            </a:r>
          </a:p>
          <a:p>
            <a:pPr>
              <a:buFontTx/>
              <a:buNone/>
            </a:pPr>
            <a:endParaRPr lang="en-US" dirty="0" smtClean="0"/>
          </a:p>
        </p:txBody>
      </p:sp>
      <p:sp>
        <p:nvSpPr>
          <p:cNvPr id="2970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96F6965B-AEAD-41EE-BC15-4C00AAD2E9B2}"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714750" y="2628900"/>
            <a:ext cx="5048250" cy="2971800"/>
          </a:xfrm>
        </p:spPr>
        <p:txBody>
          <a:bodyPr/>
          <a:lstStyle/>
          <a:p>
            <a:pPr>
              <a:buFontTx/>
              <a:buNone/>
            </a:pPr>
            <a:r>
              <a:rPr lang="en-US" sz="4800" smtClean="0"/>
              <a:t>OSEP Reporting Requirements: </a:t>
            </a:r>
            <a:br>
              <a:rPr lang="en-US" sz="4800" smtClean="0"/>
            </a:br>
            <a:r>
              <a:rPr lang="en-US" sz="4800" smtClean="0"/>
              <a:t>Child Outcomes </a:t>
            </a:r>
          </a:p>
        </p:txBody>
      </p:sp>
      <p:sp>
        <p:nvSpPr>
          <p:cNvPr id="2867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EE1BA3EC-D60C-4480-9F77-1123EC65D080}" type="slidenum">
              <a:rPr lang="en-US" smtClean="0"/>
              <a:pPr/>
              <a:t>17</a:t>
            </a:fld>
            <a:endParaRPr lang="en-US" smtClean="0"/>
          </a:p>
        </p:txBody>
      </p:sp>
      <p:pic>
        <p:nvPicPr>
          <p:cNvPr id="7" name="Picture 6" descr="232323232%7Ffp432(4)nu=324;)539)6(6)WSNRCG=32678447( 327nu0mrj.jpg"/>
          <p:cNvPicPr>
            <a:picLocks noChangeAspect="1"/>
          </p:cNvPicPr>
          <p:nvPr/>
        </p:nvPicPr>
        <p:blipFill>
          <a:blip r:embed="rId3" cstate="print"/>
          <a:stretch>
            <a:fillRect/>
          </a:stretch>
        </p:blipFill>
        <p:spPr>
          <a:xfrm>
            <a:off x="457200" y="609600"/>
            <a:ext cx="3028950" cy="4419600"/>
          </a:xfrm>
          <a:prstGeom prst="rect">
            <a:avLst/>
          </a:prstGeom>
          <a:ln>
            <a:solidFill>
              <a:schemeClr val="accent1">
                <a:lumMod val="75000"/>
              </a:schemeClr>
            </a:solid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Three Child Outcomes</a:t>
            </a:r>
          </a:p>
        </p:txBody>
      </p:sp>
      <p:sp>
        <p:nvSpPr>
          <p:cNvPr id="30723" name="Content Placeholder 2"/>
          <p:cNvSpPr>
            <a:spLocks noGrp="1"/>
          </p:cNvSpPr>
          <p:nvPr>
            <p:ph idx="1"/>
          </p:nvPr>
        </p:nvSpPr>
        <p:spPr>
          <a:xfrm>
            <a:off x="457200" y="2057400"/>
            <a:ext cx="8229600" cy="4191000"/>
          </a:xfrm>
        </p:spPr>
        <p:txBody>
          <a:bodyPr/>
          <a:lstStyle/>
          <a:p>
            <a:pPr eaLnBrk="1" hangingPunct="1">
              <a:lnSpc>
                <a:spcPct val="90000"/>
              </a:lnSpc>
            </a:pPr>
            <a:r>
              <a:rPr lang="en-US" dirty="0" smtClean="0"/>
              <a:t>Children have positive social relationships.</a:t>
            </a:r>
          </a:p>
          <a:p>
            <a:pPr eaLnBrk="1" hangingPunct="1">
              <a:lnSpc>
                <a:spcPct val="90000"/>
              </a:lnSpc>
            </a:pPr>
            <a:r>
              <a:rPr lang="en-US" dirty="0" smtClean="0"/>
              <a:t>Children acquire and use knowledge and </a:t>
            </a:r>
            <a:r>
              <a:rPr lang="en-US" dirty="0" smtClean="0"/>
              <a:t>skills.</a:t>
            </a:r>
            <a:endParaRPr lang="en-US" dirty="0" smtClean="0"/>
          </a:p>
          <a:p>
            <a:pPr eaLnBrk="1" hangingPunct="1">
              <a:lnSpc>
                <a:spcPct val="90000"/>
              </a:lnSpc>
            </a:pPr>
            <a:r>
              <a:rPr lang="en-US" dirty="0" smtClean="0"/>
              <a:t>Children take appropriate action to meet their needs.</a:t>
            </a:r>
          </a:p>
          <a:p>
            <a:pPr lvl="1" eaLnBrk="1" hangingPunct="1">
              <a:lnSpc>
                <a:spcPct val="90000"/>
              </a:lnSpc>
              <a:buNone/>
            </a:pPr>
            <a:endParaRPr lang="en-US" sz="2400" dirty="0" smtClean="0"/>
          </a:p>
          <a:p>
            <a:pPr eaLnBrk="1" hangingPunct="1">
              <a:lnSpc>
                <a:spcPct val="90000"/>
              </a:lnSpc>
              <a:buNone/>
            </a:pPr>
            <a:r>
              <a:rPr lang="en-US" sz="2400" i="1" dirty="0" smtClean="0"/>
              <a:t>For examples, see outcomes step by step video:</a:t>
            </a:r>
          </a:p>
          <a:p>
            <a:pPr lvl="1" eaLnBrk="1" hangingPunct="1">
              <a:lnSpc>
                <a:spcPct val="90000"/>
              </a:lnSpc>
              <a:buNone/>
            </a:pPr>
            <a:r>
              <a:rPr lang="en-US" sz="2000" dirty="0" smtClean="0"/>
              <a:t>                              http://www.fpg.unc.edu/~eco/pages/videos.cfm</a:t>
            </a:r>
          </a:p>
          <a:p>
            <a:pPr>
              <a:buNone/>
            </a:pPr>
            <a:endParaRPr lang="en-US" dirty="0" smtClean="0"/>
          </a:p>
        </p:txBody>
      </p:sp>
      <p:sp>
        <p:nvSpPr>
          <p:cNvPr id="30724"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26EE92D0-71CC-4024-BB1A-4C3FEC959745}"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OSEP reporting  </a:t>
            </a:r>
            <a:br>
              <a:rPr lang="en-US" dirty="0" smtClean="0"/>
            </a:br>
            <a:r>
              <a:rPr lang="en-US" dirty="0" smtClean="0"/>
              <a:t>progress categories</a:t>
            </a:r>
          </a:p>
        </p:txBody>
      </p:sp>
      <p:sp>
        <p:nvSpPr>
          <p:cNvPr id="29699" name="Rectangle 3"/>
          <p:cNvSpPr>
            <a:spLocks noGrp="1" noChangeArrowheads="1"/>
          </p:cNvSpPr>
          <p:nvPr>
            <p:ph idx="1"/>
          </p:nvPr>
        </p:nvSpPr>
        <p:spPr/>
        <p:txBody>
          <a:bodyPr/>
          <a:lstStyle/>
          <a:p>
            <a:pPr marL="381000" indent="-381000">
              <a:lnSpc>
                <a:spcPct val="90000"/>
              </a:lnSpc>
              <a:buFontTx/>
              <a:buNone/>
              <a:defRPr/>
            </a:pPr>
            <a:r>
              <a:rPr lang="en-US" sz="2400" b="1" dirty="0" smtClean="0"/>
              <a:t>Percentage of children who: </a:t>
            </a:r>
          </a:p>
          <a:p>
            <a:pPr marL="381000" indent="-381000">
              <a:lnSpc>
                <a:spcPct val="90000"/>
              </a:lnSpc>
              <a:buFontTx/>
              <a:buNone/>
              <a:defRPr/>
            </a:pPr>
            <a:endParaRPr lang="en-US" sz="1050" dirty="0" smtClean="0"/>
          </a:p>
          <a:p>
            <a:pPr marL="381000" indent="-381000">
              <a:lnSpc>
                <a:spcPct val="90000"/>
              </a:lnSpc>
              <a:buFontTx/>
              <a:buNone/>
              <a:defRPr/>
            </a:pPr>
            <a:r>
              <a:rPr lang="en-US" sz="2400" dirty="0" smtClean="0"/>
              <a:t>a.	Did not improve functioning</a:t>
            </a:r>
          </a:p>
          <a:p>
            <a:pPr marL="381000" indent="-381000">
              <a:lnSpc>
                <a:spcPct val="90000"/>
              </a:lnSpc>
              <a:buFontTx/>
              <a:buNone/>
              <a:defRPr/>
            </a:pPr>
            <a:r>
              <a:rPr lang="en-US" sz="2400" dirty="0" smtClean="0"/>
              <a:t>b.	Improved functioning, but not sufficient to move nearer to functioning comparable to same-aged peers </a:t>
            </a:r>
          </a:p>
          <a:p>
            <a:pPr marL="381000" indent="-381000">
              <a:lnSpc>
                <a:spcPct val="90000"/>
              </a:lnSpc>
              <a:buFontTx/>
              <a:buNone/>
              <a:defRPr/>
            </a:pPr>
            <a:r>
              <a:rPr lang="en-US" sz="2400" dirty="0" smtClean="0"/>
              <a:t>c.	Improved functioning to a level nearer to same-aged peers but did not reach it</a:t>
            </a:r>
          </a:p>
          <a:p>
            <a:pPr marL="381000" indent="-381000">
              <a:lnSpc>
                <a:spcPct val="90000"/>
              </a:lnSpc>
              <a:buFontTx/>
              <a:buNone/>
              <a:defRPr/>
            </a:pPr>
            <a:r>
              <a:rPr lang="en-US" sz="2400" dirty="0" smtClean="0"/>
              <a:t>d.	Improved functioning to reach a level comparable to same-aged peers</a:t>
            </a:r>
          </a:p>
          <a:p>
            <a:pPr marL="381000" indent="-381000">
              <a:lnSpc>
                <a:spcPct val="90000"/>
              </a:lnSpc>
              <a:buFontTx/>
              <a:buNone/>
              <a:defRPr/>
            </a:pPr>
            <a:r>
              <a:rPr lang="en-US" sz="2400" dirty="0" smtClean="0"/>
              <a:t>e.	Maintained functioning at a level comparable to same-aged peers</a:t>
            </a:r>
          </a:p>
        </p:txBody>
      </p:sp>
      <p:sp>
        <p:nvSpPr>
          <p:cNvPr id="31748"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52EC433B-8664-4424-A076-8F780824F3C4}" type="slidenum">
              <a:rPr lang="en-US" smtClean="0"/>
              <a:pPr/>
              <a:t>19</a:t>
            </a:fld>
            <a:endParaRPr lang="en-US" smtClean="0"/>
          </a:p>
        </p:txBody>
      </p:sp>
      <p:sp>
        <p:nvSpPr>
          <p:cNvPr id="31749" name="Text Box 4"/>
          <p:cNvSpPr txBox="1">
            <a:spLocks noChangeArrowheads="1"/>
          </p:cNvSpPr>
          <p:nvPr/>
        </p:nvSpPr>
        <p:spPr bwMode="auto">
          <a:xfrm>
            <a:off x="1600200" y="6019800"/>
            <a:ext cx="6019800" cy="784830"/>
          </a:xfrm>
          <a:prstGeom prst="rect">
            <a:avLst/>
          </a:prstGeom>
          <a:noFill/>
          <a:ln w="9525">
            <a:noFill/>
            <a:miter lim="800000"/>
            <a:headEnd/>
            <a:tailEnd/>
          </a:ln>
        </p:spPr>
        <p:txBody>
          <a:bodyPr>
            <a:spAutoFit/>
          </a:bodyPr>
          <a:lstStyle/>
          <a:p>
            <a:pPr algn="ctr" eaLnBrk="0" hangingPunct="0">
              <a:spcBef>
                <a:spcPct val="50000"/>
              </a:spcBef>
            </a:pPr>
            <a:r>
              <a:rPr lang="en-US" sz="1800" b="1" dirty="0">
                <a:solidFill>
                  <a:srgbClr val="274068"/>
                </a:solidFill>
                <a:latin typeface="Georgia" pitchFamily="18" charset="0"/>
              </a:rPr>
              <a:t>3 outcomes x 5 “measures” = 15 </a:t>
            </a:r>
            <a:r>
              <a:rPr lang="en-US" sz="1800" b="1" dirty="0" smtClean="0">
                <a:solidFill>
                  <a:srgbClr val="274068"/>
                </a:solidFill>
                <a:latin typeface="Georgia" pitchFamily="18" charset="0"/>
              </a:rPr>
              <a:t>numbers</a:t>
            </a:r>
          </a:p>
          <a:p>
            <a:pPr algn="ctr" eaLnBrk="0" hangingPunct="0">
              <a:spcBef>
                <a:spcPct val="50000"/>
              </a:spcBef>
            </a:pPr>
            <a:r>
              <a:rPr lang="en-US" sz="1800" b="1" dirty="0" smtClean="0">
                <a:solidFill>
                  <a:srgbClr val="274068"/>
                </a:solidFill>
                <a:latin typeface="Georgia" pitchFamily="18" charset="0"/>
              </a:rPr>
              <a:t>Percentages  in  5 categories add to 100%</a:t>
            </a:r>
            <a:endParaRPr lang="en-US" sz="1800" b="1" dirty="0">
              <a:solidFill>
                <a:srgbClr val="274068"/>
              </a:solidFill>
              <a:latin typeface="Georgia"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4724400" cy="2133600"/>
          </a:xfrm>
        </p:spPr>
        <p:txBody>
          <a:bodyPr/>
          <a:lstStyle/>
          <a:p>
            <a:r>
              <a:rPr lang="en-US" dirty="0" smtClean="0"/>
              <a:t>Steps in Building the National System: Background and State Choices</a:t>
            </a:r>
            <a:endParaRPr lang="en-US" dirty="0"/>
          </a:p>
        </p:txBody>
      </p:sp>
      <p:pic>
        <p:nvPicPr>
          <p:cNvPr id="5" name="Picture 4" descr="building girl with blocks.JPG"/>
          <p:cNvPicPr>
            <a:picLocks noChangeAspect="1"/>
          </p:cNvPicPr>
          <p:nvPr/>
        </p:nvPicPr>
        <p:blipFill>
          <a:blip r:embed="rId2" cstate="print"/>
          <a:stretch>
            <a:fillRect/>
          </a:stretch>
        </p:blipFill>
        <p:spPr>
          <a:xfrm>
            <a:off x="5638800" y="1905000"/>
            <a:ext cx="2895600" cy="3948195"/>
          </a:xfrm>
          <a:prstGeom prst="rect">
            <a:avLst/>
          </a:prstGeom>
        </p:spPr>
      </p:pic>
      <p:sp>
        <p:nvSpPr>
          <p:cNvPr id="4" name="TextBox 3"/>
          <p:cNvSpPr txBox="1"/>
          <p:nvPr/>
        </p:nvSpPr>
        <p:spPr>
          <a:xfrm>
            <a:off x="1813794" y="5410200"/>
            <a:ext cx="2137125" cy="769441"/>
          </a:xfrm>
          <a:prstGeom prst="rect">
            <a:avLst/>
          </a:prstGeom>
          <a:noFill/>
        </p:spPr>
        <p:txBody>
          <a:bodyPr wrap="none" rtlCol="0">
            <a:spAutoFit/>
          </a:bodyPr>
          <a:lstStyle/>
          <a:p>
            <a:r>
              <a:rPr lang="en-US" sz="2400" dirty="0" smtClean="0"/>
              <a:t>Lauren Barton</a:t>
            </a:r>
          </a:p>
          <a:p>
            <a:r>
              <a:rPr lang="en-US" sz="2000" i="1" dirty="0" smtClean="0"/>
              <a:t>SRI International</a:t>
            </a:r>
            <a:endParaRPr lang="en-US" sz="2000"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8244" name="Object 4"/>
          <p:cNvGraphicFramePr>
            <a:graphicFrameLocks noChangeAspect="1"/>
          </p:cNvGraphicFramePr>
          <p:nvPr>
            <p:ph/>
          </p:nvPr>
        </p:nvGraphicFramePr>
        <p:xfrm>
          <a:off x="838200" y="288035"/>
          <a:ext cx="7423150" cy="6265165"/>
        </p:xfrm>
        <a:graphic>
          <a:graphicData uri="http://schemas.openxmlformats.org/presentationml/2006/ole">
            <p:oleObj spid="_x0000_s1026" name="Chart" r:id="rId4" imgW="7019925" imgH="5924550" progId="MSGraph.Chart.8">
              <p:embed/>
            </p:oleObj>
          </a:graphicData>
        </a:graphic>
      </p:graphicFrame>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p:txBody>
          <a:bodyPr/>
          <a:lstStyle/>
          <a:p>
            <a:r>
              <a:rPr lang="en-US" dirty="0" smtClean="0"/>
              <a:t>Summary statements</a:t>
            </a:r>
          </a:p>
        </p:txBody>
      </p:sp>
      <p:sp>
        <p:nvSpPr>
          <p:cNvPr id="32771" name="Content Placeholder 5"/>
          <p:cNvSpPr>
            <a:spLocks noGrp="1"/>
          </p:cNvSpPr>
          <p:nvPr>
            <p:ph idx="1"/>
          </p:nvPr>
        </p:nvSpPr>
        <p:spPr/>
        <p:txBody>
          <a:bodyPr/>
          <a:lstStyle/>
          <a:p>
            <a:pPr marL="514350" indent="-514350">
              <a:buFontTx/>
              <a:buAutoNum type="arabicPeriod"/>
            </a:pPr>
            <a:r>
              <a:rPr lang="en-US" i="1" dirty="0" smtClean="0">
                <a:solidFill>
                  <a:srgbClr val="000000"/>
                </a:solidFill>
              </a:rPr>
              <a:t>Of those children who entered the program below age expectations in each Outcome, the percent who </a:t>
            </a:r>
            <a:r>
              <a:rPr lang="en-US" b="1" i="1" dirty="0" smtClean="0">
                <a:solidFill>
                  <a:srgbClr val="000000"/>
                </a:solidFill>
              </a:rPr>
              <a:t>substantially increased their rate of growth </a:t>
            </a:r>
            <a:r>
              <a:rPr lang="en-US" i="1" dirty="0" smtClean="0">
                <a:solidFill>
                  <a:srgbClr val="000000"/>
                </a:solidFill>
              </a:rPr>
              <a:t>by the time they turned 3 [6] years of age or exited the program.</a:t>
            </a:r>
          </a:p>
          <a:p>
            <a:pPr marL="514350" indent="-514350">
              <a:buFontTx/>
              <a:buNone/>
            </a:pPr>
            <a:r>
              <a:rPr lang="en-US" i="1" dirty="0" smtClean="0">
                <a:solidFill>
                  <a:srgbClr val="000000"/>
                </a:solidFill>
              </a:rPr>
              <a:t> 			  </a:t>
            </a:r>
            <a:r>
              <a:rPr lang="en-US" i="1" dirty="0" smtClean="0">
                <a:solidFill>
                  <a:srgbClr val="000000"/>
                </a:solidFill>
              </a:rPr>
              <a:t>                         </a:t>
            </a:r>
            <a:r>
              <a:rPr lang="en-US" i="1" dirty="0" smtClean="0">
                <a:solidFill>
                  <a:srgbClr val="000000"/>
                </a:solidFill>
              </a:rPr>
              <a:t>c + d</a:t>
            </a:r>
          </a:p>
          <a:p>
            <a:pPr marL="514350" indent="-514350">
              <a:buFontTx/>
              <a:buNone/>
            </a:pPr>
            <a:r>
              <a:rPr lang="en-US" i="1" dirty="0" smtClean="0">
                <a:solidFill>
                  <a:srgbClr val="000000"/>
                </a:solidFill>
              </a:rPr>
              <a:t>			</a:t>
            </a:r>
            <a:r>
              <a:rPr lang="en-US" i="1" dirty="0" smtClean="0">
                <a:solidFill>
                  <a:srgbClr val="000000"/>
                </a:solidFill>
              </a:rPr>
              <a:t>                      (</a:t>
            </a:r>
            <a:r>
              <a:rPr lang="en-US" i="1" dirty="0" err="1" smtClean="0">
                <a:solidFill>
                  <a:srgbClr val="000000"/>
                </a:solidFill>
              </a:rPr>
              <a:t>a+b+c+d</a:t>
            </a:r>
            <a:r>
              <a:rPr lang="en-US" i="1" dirty="0" smtClean="0">
                <a:solidFill>
                  <a:srgbClr val="000000"/>
                </a:solidFill>
              </a:rPr>
              <a:t>)</a:t>
            </a:r>
          </a:p>
          <a:p>
            <a:pPr marL="514350" indent="-514350">
              <a:buFontTx/>
              <a:buNone/>
            </a:pPr>
            <a:endParaRPr lang="en-US" dirty="0" smtClean="0">
              <a:solidFill>
                <a:srgbClr val="000000"/>
              </a:solidFill>
            </a:endParaRPr>
          </a:p>
        </p:txBody>
      </p:sp>
      <p:sp>
        <p:nvSpPr>
          <p:cNvPr id="32772"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2692F1DF-7D9A-4A1F-9362-E13B65F8EB1D}" type="slidenum">
              <a:rPr lang="en-US" smtClean="0"/>
              <a:pPr/>
              <a:t>21</a:t>
            </a:fld>
            <a:endParaRPr lang="en-US" smtClean="0"/>
          </a:p>
        </p:txBody>
      </p:sp>
      <p:cxnSp>
        <p:nvCxnSpPr>
          <p:cNvPr id="6" name="Straight Connector 5"/>
          <p:cNvCxnSpPr/>
          <p:nvPr/>
        </p:nvCxnSpPr>
        <p:spPr bwMode="auto">
          <a:xfrm>
            <a:off x="4876800" y="5638800"/>
            <a:ext cx="1905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p:txBody>
          <a:bodyPr/>
          <a:lstStyle/>
          <a:p>
            <a:r>
              <a:rPr lang="en-US" dirty="0" smtClean="0"/>
              <a:t>Summary statements</a:t>
            </a:r>
          </a:p>
        </p:txBody>
      </p:sp>
      <p:sp>
        <p:nvSpPr>
          <p:cNvPr id="33795" name="Content Placeholder 5"/>
          <p:cNvSpPr>
            <a:spLocks noGrp="1"/>
          </p:cNvSpPr>
          <p:nvPr>
            <p:ph idx="1"/>
          </p:nvPr>
        </p:nvSpPr>
        <p:spPr/>
        <p:txBody>
          <a:bodyPr/>
          <a:lstStyle/>
          <a:p>
            <a:pPr marL="514350" indent="-514350">
              <a:buFontTx/>
              <a:buNone/>
            </a:pPr>
            <a:r>
              <a:rPr lang="en-US" dirty="0" smtClean="0">
                <a:solidFill>
                  <a:srgbClr val="000000"/>
                </a:solidFill>
              </a:rPr>
              <a:t>2. </a:t>
            </a:r>
            <a:r>
              <a:rPr lang="en-US" i="1" dirty="0" smtClean="0">
                <a:solidFill>
                  <a:srgbClr val="000000"/>
                </a:solidFill>
              </a:rPr>
              <a:t>The percent of children who were </a:t>
            </a:r>
            <a:r>
              <a:rPr lang="en-US" b="1" i="1" dirty="0" smtClean="0">
                <a:solidFill>
                  <a:srgbClr val="000000"/>
                </a:solidFill>
              </a:rPr>
              <a:t>functioning within age expectations</a:t>
            </a:r>
            <a:r>
              <a:rPr lang="en-US" i="1" dirty="0" smtClean="0">
                <a:solidFill>
                  <a:srgbClr val="000000"/>
                </a:solidFill>
              </a:rPr>
              <a:t> in each </a:t>
            </a:r>
            <a:r>
              <a:rPr lang="en-US" i="1" dirty="0" smtClean="0">
                <a:solidFill>
                  <a:srgbClr val="000000"/>
                </a:solidFill>
              </a:rPr>
              <a:t>outcome </a:t>
            </a:r>
            <a:r>
              <a:rPr lang="en-US" i="1" dirty="0" smtClean="0">
                <a:solidFill>
                  <a:srgbClr val="000000"/>
                </a:solidFill>
              </a:rPr>
              <a:t>by the time they turned </a:t>
            </a:r>
            <a:r>
              <a:rPr lang="en-US" i="1" dirty="0" smtClean="0">
                <a:solidFill>
                  <a:srgbClr val="000000"/>
                </a:solidFill>
              </a:rPr>
              <a:t>    3 </a:t>
            </a:r>
            <a:r>
              <a:rPr lang="en-US" i="1" dirty="0" smtClean="0">
                <a:solidFill>
                  <a:srgbClr val="000000"/>
                </a:solidFill>
              </a:rPr>
              <a:t>[6] years of age or exited the program.	</a:t>
            </a:r>
            <a:r>
              <a:rPr lang="en-US" sz="800" i="1" dirty="0" smtClean="0">
                <a:solidFill>
                  <a:srgbClr val="000000"/>
                </a:solidFill>
              </a:rPr>
              <a:t>			</a:t>
            </a:r>
          </a:p>
          <a:p>
            <a:pPr marL="514350" indent="-514350">
              <a:buFontTx/>
              <a:buNone/>
            </a:pPr>
            <a:r>
              <a:rPr lang="en-US" i="1" dirty="0" smtClean="0">
                <a:solidFill>
                  <a:srgbClr val="000000"/>
                </a:solidFill>
              </a:rPr>
              <a:t>				</a:t>
            </a:r>
            <a:r>
              <a:rPr lang="en-US" i="1" dirty="0" smtClean="0">
                <a:solidFill>
                  <a:srgbClr val="000000"/>
                </a:solidFill>
              </a:rPr>
              <a:t>     </a:t>
            </a:r>
            <a:r>
              <a:rPr lang="en-US" sz="4000" i="1" dirty="0" smtClean="0">
                <a:solidFill>
                  <a:srgbClr val="000000"/>
                </a:solidFill>
              </a:rPr>
              <a:t>d </a:t>
            </a:r>
            <a:r>
              <a:rPr lang="en-US" sz="4000" i="1" dirty="0" smtClean="0">
                <a:solidFill>
                  <a:srgbClr val="000000"/>
                </a:solidFill>
              </a:rPr>
              <a:t>+ e</a:t>
            </a:r>
          </a:p>
          <a:p>
            <a:pPr marL="514350" indent="-514350">
              <a:buFontTx/>
              <a:buNone/>
            </a:pPr>
            <a:r>
              <a:rPr lang="en-US" sz="4000" i="1" dirty="0" smtClean="0">
                <a:solidFill>
                  <a:srgbClr val="000000"/>
                </a:solidFill>
              </a:rPr>
              <a:t>			</a:t>
            </a:r>
            <a:r>
              <a:rPr lang="en-US" sz="4000" i="1" dirty="0" smtClean="0">
                <a:solidFill>
                  <a:srgbClr val="000000"/>
                </a:solidFill>
              </a:rPr>
              <a:t>    </a:t>
            </a:r>
            <a:r>
              <a:rPr lang="en-US" sz="4000" i="1" dirty="0" smtClean="0">
                <a:solidFill>
                  <a:srgbClr val="000000"/>
                </a:solidFill>
              </a:rPr>
              <a:t>(</a:t>
            </a:r>
            <a:r>
              <a:rPr lang="en-US" sz="4000" i="1" dirty="0" err="1" smtClean="0">
                <a:solidFill>
                  <a:srgbClr val="000000"/>
                </a:solidFill>
              </a:rPr>
              <a:t>a+b+c+d+e</a:t>
            </a:r>
            <a:r>
              <a:rPr lang="en-US" sz="4000" i="1" dirty="0" smtClean="0">
                <a:solidFill>
                  <a:srgbClr val="000000"/>
                </a:solidFill>
              </a:rPr>
              <a:t>)</a:t>
            </a:r>
          </a:p>
          <a:p>
            <a:pPr marL="514350" indent="-514350">
              <a:buFontTx/>
              <a:buNone/>
            </a:pPr>
            <a:endParaRPr lang="en-US" dirty="0" smtClean="0">
              <a:solidFill>
                <a:srgbClr val="000000"/>
              </a:solidFill>
            </a:endParaRPr>
          </a:p>
        </p:txBody>
      </p:sp>
      <p:sp>
        <p:nvSpPr>
          <p:cNvPr id="33796"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A8DFE52E-3787-414C-B8E8-7571AAD2A9A1}" type="slidenum">
              <a:rPr lang="en-US" smtClean="0"/>
              <a:pPr/>
              <a:t>22</a:t>
            </a:fld>
            <a:endParaRPr lang="en-US" smtClean="0"/>
          </a:p>
        </p:txBody>
      </p:sp>
      <p:cxnSp>
        <p:nvCxnSpPr>
          <p:cNvPr id="6" name="Straight Connector 5"/>
          <p:cNvCxnSpPr/>
          <p:nvPr/>
        </p:nvCxnSpPr>
        <p:spPr bwMode="auto">
          <a:xfrm>
            <a:off x="2895600" y="5410200"/>
            <a:ext cx="2971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The concepts are easier than the words or the formulas</a:t>
            </a:r>
          </a:p>
        </p:txBody>
      </p:sp>
      <p:sp>
        <p:nvSpPr>
          <p:cNvPr id="34819" name="Rectangle 3"/>
          <p:cNvSpPr>
            <a:spLocks noGrp="1" noChangeArrowheads="1"/>
          </p:cNvSpPr>
          <p:nvPr>
            <p:ph idx="1"/>
          </p:nvPr>
        </p:nvSpPr>
        <p:spPr/>
        <p:txBody>
          <a:bodyPr/>
          <a:lstStyle/>
          <a:p>
            <a:r>
              <a:rPr lang="en-US" dirty="0" smtClean="0"/>
              <a:t>Summary statement 1: How many children changed growth trajectories during their time in the program?</a:t>
            </a:r>
          </a:p>
          <a:p>
            <a:pPr>
              <a:buFontTx/>
              <a:buNone/>
            </a:pPr>
            <a:endParaRPr lang="en-US" sz="900" dirty="0" smtClean="0"/>
          </a:p>
          <a:p>
            <a:r>
              <a:rPr lang="en-US" dirty="0" smtClean="0"/>
              <a:t>Summary statement 2:  How many children were functioning like same-aged peers when they left the program?</a:t>
            </a:r>
          </a:p>
        </p:txBody>
      </p:sp>
      <p:sp>
        <p:nvSpPr>
          <p:cNvPr id="3482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149BE807-0D9B-4845-9479-F7A29681A753}" type="slidenum">
              <a:rPr lang="en-US" smtClean="0"/>
              <a:pPr/>
              <a:t>23</a:t>
            </a:fld>
            <a:endParaRPr lang="en-US"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rget with arrow.JPG"/>
          <p:cNvPicPr>
            <a:picLocks noChangeAspect="1"/>
          </p:cNvPicPr>
          <p:nvPr/>
        </p:nvPicPr>
        <p:blipFill>
          <a:blip r:embed="rId3" cstate="print"/>
          <a:stretch>
            <a:fillRect/>
          </a:stretch>
        </p:blipFill>
        <p:spPr>
          <a:xfrm>
            <a:off x="5791200" y="2209800"/>
            <a:ext cx="4038600" cy="2884714"/>
          </a:xfrm>
          <a:prstGeom prst="rect">
            <a:avLst/>
          </a:prstGeom>
        </p:spPr>
      </p:pic>
      <p:sp>
        <p:nvSpPr>
          <p:cNvPr id="2" name="Title 1"/>
          <p:cNvSpPr>
            <a:spLocks noGrp="1"/>
          </p:cNvSpPr>
          <p:nvPr>
            <p:ph type="title"/>
          </p:nvPr>
        </p:nvSpPr>
        <p:spPr/>
        <p:txBody>
          <a:bodyPr/>
          <a:lstStyle/>
          <a:p>
            <a:r>
              <a:rPr lang="en-US" dirty="0" smtClean="0"/>
              <a:t>Target setting and </a:t>
            </a:r>
            <a:br>
              <a:rPr lang="en-US" dirty="0" smtClean="0"/>
            </a:br>
            <a:r>
              <a:rPr lang="en-US" dirty="0" smtClean="0"/>
              <a:t>reporting requirements</a:t>
            </a:r>
            <a:endParaRPr lang="en-US" dirty="0"/>
          </a:p>
        </p:txBody>
      </p:sp>
      <p:sp>
        <p:nvSpPr>
          <p:cNvPr id="4" name="Slide Number Placeholder 3"/>
          <p:cNvSpPr>
            <a:spLocks noGrp="1"/>
          </p:cNvSpPr>
          <p:nvPr>
            <p:ph type="sldNum" sz="quarter" idx="10"/>
          </p:nvPr>
        </p:nvSpPr>
        <p:spPr/>
        <p:txBody>
          <a:bodyPr/>
          <a:lstStyle/>
          <a:p>
            <a:pPr>
              <a:defRPr/>
            </a:pPr>
            <a:fld id="{72F85097-1CC7-4850-A3E2-5BEFDF47D1FF}"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
        <p:nvSpPr>
          <p:cNvPr id="3" name="Content Placeholder 2"/>
          <p:cNvSpPr>
            <a:spLocks noGrp="1"/>
          </p:cNvSpPr>
          <p:nvPr>
            <p:ph idx="1"/>
          </p:nvPr>
        </p:nvSpPr>
        <p:spPr>
          <a:xfrm>
            <a:off x="533400" y="1905000"/>
            <a:ext cx="7010400" cy="6019800"/>
          </a:xfrm>
        </p:spPr>
        <p:txBody>
          <a:bodyPr/>
          <a:lstStyle/>
          <a:p>
            <a:pPr>
              <a:buNone/>
            </a:pPr>
            <a:r>
              <a:rPr lang="en-US" sz="2400" u="sng" dirty="0" smtClean="0"/>
              <a:t>Targets</a:t>
            </a:r>
          </a:p>
          <a:p>
            <a:r>
              <a:rPr lang="en-US" sz="2400" dirty="0" smtClean="0"/>
              <a:t>Summary statements in 2008-09 are baseline</a:t>
            </a:r>
          </a:p>
          <a:p>
            <a:r>
              <a:rPr lang="en-US" sz="2400" dirty="0" smtClean="0"/>
              <a:t>Identify targets: Expected summary             statement percentages for next 2 yrs</a:t>
            </a:r>
          </a:p>
          <a:p>
            <a:pPr>
              <a:buNone/>
            </a:pPr>
            <a:endParaRPr lang="en-US" sz="1050" u="sng" dirty="0" smtClean="0"/>
          </a:p>
          <a:p>
            <a:pPr>
              <a:buNone/>
            </a:pPr>
            <a:r>
              <a:rPr lang="en-US" sz="2400" u="sng" dirty="0" smtClean="0"/>
              <a:t>Public Reporting</a:t>
            </a:r>
          </a:p>
          <a:p>
            <a:r>
              <a:rPr lang="en-US" sz="2400" dirty="0" smtClean="0"/>
              <a:t>For each of the 3 global outcomes:</a:t>
            </a:r>
          </a:p>
          <a:p>
            <a:pPr lvl="1"/>
            <a:r>
              <a:rPr lang="en-US" sz="2000" dirty="0" smtClean="0"/>
              <a:t>Report  state % in each of 5 categories of progress</a:t>
            </a:r>
          </a:p>
          <a:p>
            <a:pPr lvl="1"/>
            <a:r>
              <a:rPr lang="en-US" sz="2000" dirty="0" smtClean="0"/>
              <a:t>Report  state % in each of 2 summary statements and compare to state target</a:t>
            </a:r>
          </a:p>
          <a:p>
            <a:pPr lvl="1"/>
            <a:r>
              <a:rPr lang="en-US" sz="2000" dirty="0" smtClean="0"/>
              <a:t>Report 2 summary statement %  by local area/district/region and compare to state target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856DFCD-76D3-4FDC-B3AF-67BFF1040081}" type="slidenum">
              <a:rPr lang="en-US" smtClean="0"/>
              <a:pPr>
                <a:defRPr/>
              </a:pPr>
              <a:t>25</a:t>
            </a:fld>
            <a:endParaRPr lang="en-US" dirty="0"/>
          </a:p>
        </p:txBody>
      </p:sp>
      <p:sp>
        <p:nvSpPr>
          <p:cNvPr id="7" name="TextBox 6"/>
          <p:cNvSpPr txBox="1"/>
          <p:nvPr/>
        </p:nvSpPr>
        <p:spPr>
          <a:xfrm>
            <a:off x="457200" y="0"/>
            <a:ext cx="8153400" cy="1077218"/>
          </a:xfrm>
          <a:prstGeom prst="rect">
            <a:avLst/>
          </a:prstGeom>
          <a:noFill/>
        </p:spPr>
        <p:txBody>
          <a:bodyPr wrap="square" rtlCol="0">
            <a:spAutoFit/>
          </a:bodyPr>
          <a:lstStyle/>
          <a:p>
            <a:r>
              <a:rPr lang="en-US" dirty="0" smtClean="0"/>
              <a:t>State example: Statewide baseline and targets on summary statements in SPP</a:t>
            </a:r>
            <a:endParaRPr lang="en-US" dirty="0"/>
          </a:p>
        </p:txBody>
      </p:sp>
      <p:pic>
        <p:nvPicPr>
          <p:cNvPr id="2052" name="Picture 4"/>
          <p:cNvPicPr>
            <a:picLocks noChangeAspect="1" noChangeArrowheads="1"/>
          </p:cNvPicPr>
          <p:nvPr/>
        </p:nvPicPr>
        <p:blipFill>
          <a:blip r:embed="rId3" cstate="print"/>
          <a:srcRect l="9375" t="17709" r="6250" b="53125"/>
          <a:stretch>
            <a:fillRect/>
          </a:stretch>
        </p:blipFill>
        <p:spPr bwMode="auto">
          <a:xfrm>
            <a:off x="762000" y="990600"/>
            <a:ext cx="7620000" cy="1975556"/>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l="10156" t="19792" r="6250" b="35852"/>
          <a:stretch>
            <a:fillRect/>
          </a:stretch>
        </p:blipFill>
        <p:spPr bwMode="auto">
          <a:xfrm>
            <a:off x="838200" y="3124200"/>
            <a:ext cx="7467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APR data in </a:t>
            </a:r>
            <a:br>
              <a:rPr lang="en-US" dirty="0" smtClean="0"/>
            </a:br>
            <a:r>
              <a:rPr lang="en-US" dirty="0" smtClean="0"/>
              <a:t>5 progress categories </a:t>
            </a:r>
            <a:endParaRPr lang="en-US" dirty="0"/>
          </a:p>
        </p:txBody>
      </p:sp>
      <p:sp>
        <p:nvSpPr>
          <p:cNvPr id="4" name="Slide Number Placeholder 3"/>
          <p:cNvSpPr>
            <a:spLocks noGrp="1"/>
          </p:cNvSpPr>
          <p:nvPr>
            <p:ph type="sldNum" sz="quarter" idx="10"/>
          </p:nvPr>
        </p:nvSpPr>
        <p:spPr/>
        <p:txBody>
          <a:bodyPr/>
          <a:lstStyle/>
          <a:p>
            <a:pPr>
              <a:defRPr/>
            </a:pPr>
            <a:fld id="{72F85097-1CC7-4850-A3E2-5BEFDF47D1FF}"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4098" name="Picture 2"/>
          <p:cNvPicPr>
            <a:picLocks noChangeAspect="1" noChangeArrowheads="1"/>
          </p:cNvPicPr>
          <p:nvPr/>
        </p:nvPicPr>
        <p:blipFill>
          <a:blip r:embed="rId2" cstate="print"/>
          <a:srcRect l="15625" t="18750" r="6250" b="45833"/>
          <a:stretch>
            <a:fillRect/>
          </a:stretch>
        </p:blipFill>
        <p:spPr bwMode="auto">
          <a:xfrm>
            <a:off x="304800" y="1600200"/>
            <a:ext cx="8516471" cy="3733800"/>
          </a:xfrm>
          <a:prstGeom prst="rect">
            <a:avLst/>
          </a:prstGeom>
          <a:noFill/>
          <a:ln w="9525">
            <a:noFill/>
            <a:miter lim="800000"/>
            <a:headEnd/>
            <a:tailEnd/>
          </a:ln>
        </p:spPr>
      </p:pic>
      <p:sp>
        <p:nvSpPr>
          <p:cNvPr id="7" name="TextBox 6"/>
          <p:cNvSpPr txBox="1"/>
          <p:nvPr/>
        </p:nvSpPr>
        <p:spPr>
          <a:xfrm>
            <a:off x="2381154" y="5334000"/>
            <a:ext cx="4442243" cy="369332"/>
          </a:xfrm>
          <a:prstGeom prst="rect">
            <a:avLst/>
          </a:prstGeom>
          <a:noFill/>
        </p:spPr>
        <p:txBody>
          <a:bodyPr wrap="none" rtlCol="0">
            <a:spAutoFit/>
          </a:bodyPr>
          <a:lstStyle/>
          <a:p>
            <a:r>
              <a:rPr lang="en-US" sz="1800" dirty="0" smtClean="0"/>
              <a:t>Also presented </a:t>
            </a:r>
            <a:r>
              <a:rPr lang="en-US" sz="1800" dirty="0" smtClean="0"/>
              <a:t>for other </a:t>
            </a:r>
            <a:r>
              <a:rPr lang="en-US" sz="1800" dirty="0" smtClean="0"/>
              <a:t>2 child </a:t>
            </a:r>
            <a:r>
              <a:rPr lang="en-US" sz="1800" dirty="0" smtClean="0"/>
              <a:t>outcomes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
        <p:nvSpPr>
          <p:cNvPr id="4" name="Slide Number Placeholder 3"/>
          <p:cNvSpPr>
            <a:spLocks noGrp="1"/>
          </p:cNvSpPr>
          <p:nvPr>
            <p:ph type="sldNum" sz="quarter" idx="11"/>
          </p:nvPr>
        </p:nvSpPr>
        <p:spPr/>
        <p:txBody>
          <a:bodyPr/>
          <a:lstStyle/>
          <a:p>
            <a:pPr>
              <a:defRPr/>
            </a:pPr>
            <a:fld id="{B856DFCD-76D3-4FDC-B3AF-67BFF1040081}" type="slidenum">
              <a:rPr lang="en-US" smtClean="0"/>
              <a:pPr>
                <a:defRPr/>
              </a:pPr>
              <a:t>27</a:t>
            </a:fld>
            <a:endParaRPr lang="en-US" dirty="0"/>
          </a:p>
        </p:txBody>
      </p:sp>
      <p:pic>
        <p:nvPicPr>
          <p:cNvPr id="2050" name="Picture 2"/>
          <p:cNvPicPr>
            <a:picLocks noChangeAspect="1" noChangeArrowheads="1"/>
          </p:cNvPicPr>
          <p:nvPr/>
        </p:nvPicPr>
        <p:blipFill>
          <a:blip r:embed="rId3" cstate="print"/>
          <a:srcRect l="7812" t="18750" r="14844" b="35417"/>
          <a:stretch>
            <a:fillRect/>
          </a:stretch>
        </p:blipFill>
        <p:spPr bwMode="auto">
          <a:xfrm>
            <a:off x="304800" y="1219200"/>
            <a:ext cx="8401050" cy="3733800"/>
          </a:xfrm>
          <a:prstGeom prst="rect">
            <a:avLst/>
          </a:prstGeom>
          <a:noFill/>
          <a:ln w="9525">
            <a:noFill/>
            <a:miter lim="800000"/>
            <a:headEnd/>
            <a:tailEnd/>
          </a:ln>
        </p:spPr>
      </p:pic>
      <p:sp>
        <p:nvSpPr>
          <p:cNvPr id="7" name="TextBox 6"/>
          <p:cNvSpPr txBox="1"/>
          <p:nvPr/>
        </p:nvSpPr>
        <p:spPr>
          <a:xfrm>
            <a:off x="1051725" y="0"/>
            <a:ext cx="7176773" cy="1077218"/>
          </a:xfrm>
          <a:prstGeom prst="rect">
            <a:avLst/>
          </a:prstGeom>
          <a:noFill/>
        </p:spPr>
        <p:txBody>
          <a:bodyPr wrap="none" rtlCol="0">
            <a:spAutoFit/>
          </a:bodyPr>
          <a:lstStyle/>
          <a:p>
            <a:r>
              <a:rPr lang="en-US" dirty="0" smtClean="0"/>
              <a:t>State example: Comparing statewide </a:t>
            </a:r>
          </a:p>
          <a:p>
            <a:r>
              <a:rPr lang="en-US" dirty="0" smtClean="0"/>
              <a:t>summary statements to targets in APR</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reporting of </a:t>
            </a:r>
            <a:br>
              <a:rPr lang="en-US" dirty="0" smtClean="0"/>
            </a:br>
            <a:r>
              <a:rPr lang="en-US" dirty="0" smtClean="0"/>
              <a:t>actual summary statements</a:t>
            </a:r>
            <a:endParaRPr lang="en-US" dirty="0"/>
          </a:p>
        </p:txBody>
      </p:sp>
      <p:sp>
        <p:nvSpPr>
          <p:cNvPr id="4" name="Slide Number Placeholder 3"/>
          <p:cNvSpPr>
            <a:spLocks noGrp="1"/>
          </p:cNvSpPr>
          <p:nvPr>
            <p:ph type="sldNum" sz="quarter" idx="10"/>
          </p:nvPr>
        </p:nvSpPr>
        <p:spPr/>
        <p:txBody>
          <a:bodyPr/>
          <a:lstStyle/>
          <a:p>
            <a:pPr>
              <a:defRPr/>
            </a:pPr>
            <a:fld id="{B856DFCD-76D3-4FDC-B3AF-67BFF1040081}" type="slidenum">
              <a:rPr lang="en-US" smtClean="0"/>
              <a:pPr>
                <a:defRPr/>
              </a:pPr>
              <a:t>28</a:t>
            </a:fld>
            <a:endParaRPr lang="en-US" dirty="0"/>
          </a:p>
        </p:txBody>
      </p:sp>
      <p:pic>
        <p:nvPicPr>
          <p:cNvPr id="3074" name="Picture 2"/>
          <p:cNvPicPr>
            <a:picLocks noGrp="1" noChangeAspect="1" noChangeArrowheads="1"/>
          </p:cNvPicPr>
          <p:nvPr>
            <p:ph idx="1"/>
          </p:nvPr>
        </p:nvPicPr>
        <p:blipFill>
          <a:blip r:embed="rId2" cstate="print"/>
          <a:srcRect l="4110" t="17808" r="15753" b="5479"/>
          <a:stretch>
            <a:fillRect/>
          </a:stretch>
        </p:blipFill>
        <p:spPr bwMode="auto">
          <a:xfrm>
            <a:off x="914400" y="1600200"/>
            <a:ext cx="7323365" cy="5257800"/>
          </a:xfrm>
          <a:prstGeom prst="rect">
            <a:avLst/>
          </a:prstGeom>
          <a:noFill/>
          <a:ln w="9525">
            <a:noFill/>
            <a:miter lim="800000"/>
            <a:headEnd/>
            <a:tailEnd/>
          </a:ln>
        </p:spPr>
      </p:pic>
      <p:sp>
        <p:nvSpPr>
          <p:cNvPr id="7" name="TextBox 6"/>
          <p:cNvSpPr txBox="1"/>
          <p:nvPr/>
        </p:nvSpPr>
        <p:spPr>
          <a:xfrm>
            <a:off x="2819400" y="4495800"/>
            <a:ext cx="609600" cy="507831"/>
          </a:xfrm>
          <a:prstGeom prst="rect">
            <a:avLst/>
          </a:prstGeom>
          <a:noFill/>
        </p:spPr>
        <p:txBody>
          <a:bodyPr wrap="square" rtlCol="0">
            <a:spAutoFit/>
          </a:bodyPr>
          <a:lstStyle/>
          <a:p>
            <a:r>
              <a:rPr lang="en-US" sz="900" dirty="0" smtClean="0"/>
              <a:t>Targets</a:t>
            </a:r>
          </a:p>
          <a:p>
            <a:r>
              <a:rPr lang="en-US" sz="900" dirty="0" smtClean="0"/>
              <a:t>60%</a:t>
            </a:r>
          </a:p>
          <a:p>
            <a:r>
              <a:rPr lang="en-US" sz="900" dirty="0" smtClean="0"/>
              <a:t>52%</a:t>
            </a:r>
            <a:endParaRPr lang="en-US" sz="900" dirty="0"/>
          </a:p>
        </p:txBody>
      </p:sp>
      <p:sp>
        <p:nvSpPr>
          <p:cNvPr id="8" name="Rectangle 7"/>
          <p:cNvSpPr/>
          <p:nvPr/>
        </p:nvSpPr>
        <p:spPr>
          <a:xfrm>
            <a:off x="7162800" y="4419600"/>
            <a:ext cx="609600" cy="507831"/>
          </a:xfrm>
          <a:prstGeom prst="rect">
            <a:avLst/>
          </a:prstGeom>
        </p:spPr>
        <p:txBody>
          <a:bodyPr wrap="square">
            <a:spAutoFit/>
          </a:bodyPr>
          <a:lstStyle/>
          <a:p>
            <a:r>
              <a:rPr lang="en-US" sz="900" dirty="0" smtClean="0"/>
              <a:t>Targets</a:t>
            </a:r>
          </a:p>
          <a:p>
            <a:r>
              <a:rPr lang="en-US" sz="900" dirty="0" smtClean="0"/>
              <a:t>62%</a:t>
            </a:r>
          </a:p>
          <a:p>
            <a:r>
              <a:rPr lang="en-US" sz="900" dirty="0" smtClean="0"/>
              <a:t>46%</a:t>
            </a:r>
            <a:endParaRPr lang="en-US" sz="900" dirty="0"/>
          </a:p>
        </p:txBody>
      </p:sp>
      <p:sp>
        <p:nvSpPr>
          <p:cNvPr id="9" name="Rectangle 8"/>
          <p:cNvSpPr/>
          <p:nvPr/>
        </p:nvSpPr>
        <p:spPr>
          <a:xfrm>
            <a:off x="4953000" y="4495800"/>
            <a:ext cx="685800" cy="507831"/>
          </a:xfrm>
          <a:prstGeom prst="rect">
            <a:avLst/>
          </a:prstGeom>
        </p:spPr>
        <p:txBody>
          <a:bodyPr wrap="square">
            <a:spAutoFit/>
          </a:bodyPr>
          <a:lstStyle/>
          <a:p>
            <a:r>
              <a:rPr lang="en-US" sz="900" dirty="0" smtClean="0"/>
              <a:t>Targets</a:t>
            </a:r>
          </a:p>
          <a:p>
            <a:r>
              <a:rPr lang="en-US" sz="900" dirty="0" smtClean="0"/>
              <a:t>66%</a:t>
            </a:r>
          </a:p>
          <a:p>
            <a:r>
              <a:rPr lang="en-US" sz="900" dirty="0" smtClean="0"/>
              <a:t>46%</a:t>
            </a:r>
            <a:endParaRPr lang="en-US" sz="9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495800" y="3657600"/>
            <a:ext cx="3886200" cy="2209800"/>
          </a:xfrm>
        </p:spPr>
        <p:txBody>
          <a:bodyPr/>
          <a:lstStyle/>
          <a:p>
            <a:pPr>
              <a:buFontTx/>
              <a:buNone/>
            </a:pPr>
            <a:r>
              <a:rPr lang="en-US" sz="4800" dirty="0" smtClean="0"/>
              <a:t>      State approaches</a:t>
            </a:r>
          </a:p>
        </p:txBody>
      </p:sp>
      <p:sp>
        <p:nvSpPr>
          <p:cNvPr id="2867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EE1BA3EC-D60C-4480-9F77-1123EC65D080}" type="slidenum">
              <a:rPr lang="en-US" smtClean="0"/>
              <a:pPr/>
              <a:t>29</a:t>
            </a:fld>
            <a:endParaRPr lang="en-US" smtClean="0"/>
          </a:p>
        </p:txBody>
      </p:sp>
      <p:pic>
        <p:nvPicPr>
          <p:cNvPr id="5" name="Picture 4" descr="140_4079.JPG"/>
          <p:cNvPicPr>
            <a:picLocks noChangeAspect="1"/>
          </p:cNvPicPr>
          <p:nvPr/>
        </p:nvPicPr>
        <p:blipFill>
          <a:blip r:embed="rId3" cstate="print"/>
          <a:stretch>
            <a:fillRect/>
          </a:stretch>
        </p:blipFill>
        <p:spPr>
          <a:xfrm>
            <a:off x="914400" y="762000"/>
            <a:ext cx="3314700" cy="4419600"/>
          </a:xfrm>
          <a:prstGeom prst="round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r>
              <a:rPr lang="en-US" dirty="0" smtClean="0"/>
              <a:t/>
            </a:r>
            <a:br>
              <a:rPr lang="en-US" dirty="0" smtClean="0"/>
            </a:br>
            <a:r>
              <a:rPr lang="en-US" dirty="0" smtClean="0"/>
              <a:t>In this presentation…</a:t>
            </a:r>
            <a:br>
              <a:rPr lang="en-US" dirty="0" smtClean="0"/>
            </a:br>
            <a:endParaRPr lang="en-US" dirty="0" smtClean="0">
              <a:solidFill>
                <a:srgbClr val="FFC000"/>
              </a:solidFill>
            </a:endParaRPr>
          </a:p>
        </p:txBody>
      </p:sp>
      <p:sp>
        <p:nvSpPr>
          <p:cNvPr id="5" name="Content Placeholder 4"/>
          <p:cNvSpPr>
            <a:spLocks noGrp="1"/>
          </p:cNvSpPr>
          <p:nvPr>
            <p:ph idx="1"/>
          </p:nvPr>
        </p:nvSpPr>
        <p:spPr>
          <a:xfrm>
            <a:off x="457200" y="2057400"/>
            <a:ext cx="5410200" cy="4191000"/>
          </a:xfrm>
        </p:spPr>
        <p:txBody>
          <a:bodyPr/>
          <a:lstStyle/>
          <a:p>
            <a:r>
              <a:rPr lang="en-US" sz="3000" dirty="0" smtClean="0"/>
              <a:t>The programs and the system they needed to build</a:t>
            </a:r>
          </a:p>
          <a:p>
            <a:r>
              <a:rPr lang="en-US" sz="3000" dirty="0" smtClean="0"/>
              <a:t>Why</a:t>
            </a:r>
            <a:r>
              <a:rPr lang="en-US" sz="3000" dirty="0" smtClean="0"/>
              <a:t>?</a:t>
            </a:r>
          </a:p>
          <a:p>
            <a:r>
              <a:rPr lang="en-US" sz="3000" dirty="0" smtClean="0"/>
              <a:t>Identifying outcomes to measure</a:t>
            </a:r>
            <a:endParaRPr lang="en-US" sz="3000" dirty="0" smtClean="0"/>
          </a:p>
          <a:p>
            <a:r>
              <a:rPr lang="en-US" sz="3000" dirty="0" smtClean="0"/>
              <a:t>Federal reporting requirements</a:t>
            </a:r>
          </a:p>
          <a:p>
            <a:r>
              <a:rPr lang="en-US" sz="3000" dirty="0" smtClean="0"/>
              <a:t>Current state </a:t>
            </a:r>
            <a:r>
              <a:rPr lang="en-US" sz="3000" dirty="0" smtClean="0"/>
              <a:t>approaches</a:t>
            </a:r>
          </a:p>
          <a:p>
            <a:endParaRPr lang="en-US" dirty="0" smtClean="0"/>
          </a:p>
          <a:p>
            <a:endParaRPr lang="en-US" dirty="0" smtClean="0"/>
          </a:p>
          <a:p>
            <a:endParaRPr lang="en-US" dirty="0"/>
          </a:p>
        </p:txBody>
      </p:sp>
      <p:sp>
        <p:nvSpPr>
          <p:cNvPr id="27652"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74A11388-D005-453A-A0E3-A1ECE28DC1F9}" type="slidenum">
              <a:rPr lang="en-US" smtClean="0"/>
              <a:pPr/>
              <a:t>3</a:t>
            </a:fld>
            <a:endParaRPr lang="en-US" smtClean="0"/>
          </a:p>
        </p:txBody>
      </p:sp>
      <p:sp>
        <p:nvSpPr>
          <p:cNvPr id="27651"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t>Early Childhood Outcomes Center</a:t>
            </a:r>
          </a:p>
        </p:txBody>
      </p:sp>
      <p:pic>
        <p:nvPicPr>
          <p:cNvPr id="25" name="Picture 24" descr="61052.JPG"/>
          <p:cNvPicPr>
            <a:picLocks noChangeAspect="1"/>
          </p:cNvPicPr>
          <p:nvPr/>
        </p:nvPicPr>
        <p:blipFill>
          <a:blip r:embed="rId3" cstate="print"/>
          <a:stretch>
            <a:fillRect/>
          </a:stretch>
        </p:blipFill>
        <p:spPr>
          <a:xfrm>
            <a:off x="5867400" y="2514600"/>
            <a:ext cx="2656077" cy="3600004"/>
          </a:xfrm>
          <a:prstGeom prst="flowChartInputOutpu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State Approaches to Outcomes Data (February 2011)</a:t>
            </a:r>
            <a:endParaRPr lang="en-US" sz="2800" dirty="0"/>
          </a:p>
        </p:txBody>
      </p:sp>
      <p:graphicFrame>
        <p:nvGraphicFramePr>
          <p:cNvPr id="4" name="Content Placeholder 3"/>
          <p:cNvGraphicFramePr>
            <a:graphicFrameLocks noGrp="1"/>
          </p:cNvGraphicFramePr>
          <p:nvPr>
            <p:ph idx="1"/>
          </p:nvPr>
        </p:nvGraphicFramePr>
        <p:xfrm>
          <a:off x="457200" y="2209800"/>
          <a:ext cx="8229600" cy="3515047"/>
        </p:xfrm>
        <a:graphic>
          <a:graphicData uri="http://schemas.openxmlformats.org/drawingml/2006/table">
            <a:tbl>
              <a:tblPr firstRow="1" bandRow="1">
                <a:tableStyleId>{5C22544A-7EE6-4342-B048-85BDC9FD1C3A}</a:tableStyleId>
              </a:tblPr>
              <a:tblGrid>
                <a:gridCol w="2743200"/>
                <a:gridCol w="2743200"/>
                <a:gridCol w="2743200"/>
              </a:tblGrid>
              <a:tr h="773330">
                <a:tc>
                  <a:txBody>
                    <a:bodyPr/>
                    <a:lstStyle/>
                    <a:p>
                      <a:pPr marL="0" marR="0" fontAlgn="base">
                        <a:lnSpc>
                          <a:spcPct val="115000"/>
                        </a:lnSpc>
                        <a:spcBef>
                          <a:spcPts val="575"/>
                        </a:spcBef>
                        <a:spcAft>
                          <a:spcPts val="0"/>
                        </a:spcAft>
                      </a:pPr>
                      <a:r>
                        <a:rPr lang="en-US" sz="2000" kern="1200" dirty="0"/>
                        <a:t>Approach </a:t>
                      </a:r>
                      <a:endParaRPr lang="en-US" sz="2000" dirty="0">
                        <a:solidFill>
                          <a:schemeClr val="bg1"/>
                        </a:solidFill>
                        <a:latin typeface="Calibri"/>
                        <a:ea typeface="Calibri"/>
                        <a:cs typeface="Times New Roman"/>
                      </a:endParaRPr>
                    </a:p>
                  </a:txBody>
                  <a:tcPr>
                    <a:solidFill>
                      <a:schemeClr val="accent2">
                        <a:lumMod val="40000"/>
                        <a:lumOff val="60000"/>
                      </a:schemeClr>
                    </a:solidFill>
                  </a:tcPr>
                </a:tc>
                <a:tc>
                  <a:txBody>
                    <a:bodyPr/>
                    <a:lstStyle/>
                    <a:p>
                      <a:pPr marL="0" marR="0" algn="ctr" fontAlgn="base">
                        <a:lnSpc>
                          <a:spcPct val="115000"/>
                        </a:lnSpc>
                        <a:spcBef>
                          <a:spcPts val="575"/>
                        </a:spcBef>
                        <a:spcAft>
                          <a:spcPts val="0"/>
                        </a:spcAft>
                      </a:pPr>
                      <a:r>
                        <a:rPr lang="en-US" sz="2000" kern="1200" dirty="0"/>
                        <a:t>Part C </a:t>
                      </a:r>
                      <a:endParaRPr lang="en-US" sz="2000" dirty="0"/>
                    </a:p>
                    <a:p>
                      <a:pPr marL="0" marR="0" algn="ctr" fontAlgn="base">
                        <a:lnSpc>
                          <a:spcPct val="115000"/>
                        </a:lnSpc>
                        <a:spcBef>
                          <a:spcPts val="575"/>
                        </a:spcBef>
                        <a:spcAft>
                          <a:spcPts val="0"/>
                        </a:spcAft>
                      </a:pPr>
                      <a:r>
                        <a:rPr lang="en-US" sz="1200" kern="1200" dirty="0"/>
                        <a:t>(56 states/jurisdictions)</a:t>
                      </a:r>
                      <a:endParaRPr lang="en-US" sz="1100" dirty="0">
                        <a:solidFill>
                          <a:schemeClr val="bg1"/>
                        </a:solidFill>
                        <a:latin typeface="Calibri"/>
                        <a:ea typeface="Calibri"/>
                        <a:cs typeface="Times New Roman"/>
                      </a:endParaRPr>
                    </a:p>
                  </a:txBody>
                  <a:tcPr>
                    <a:solidFill>
                      <a:schemeClr val="accent2">
                        <a:lumMod val="40000"/>
                        <a:lumOff val="60000"/>
                      </a:schemeClr>
                    </a:solidFill>
                  </a:tcPr>
                </a:tc>
                <a:tc>
                  <a:txBody>
                    <a:bodyPr/>
                    <a:lstStyle/>
                    <a:p>
                      <a:pPr marL="0" marR="0" algn="ctr" fontAlgn="base">
                        <a:lnSpc>
                          <a:spcPct val="115000"/>
                        </a:lnSpc>
                        <a:spcBef>
                          <a:spcPts val="575"/>
                        </a:spcBef>
                        <a:spcAft>
                          <a:spcPts val="0"/>
                        </a:spcAft>
                      </a:pPr>
                      <a:r>
                        <a:rPr lang="en-US" sz="2000" kern="1200" dirty="0" smtClean="0"/>
                        <a:t>Part</a:t>
                      </a:r>
                      <a:r>
                        <a:rPr lang="en-US" sz="2000" kern="1200" baseline="0" dirty="0" smtClean="0"/>
                        <a:t> B </a:t>
                      </a:r>
                      <a:r>
                        <a:rPr lang="en-US" sz="2000" kern="1200" dirty="0" smtClean="0"/>
                        <a:t>Preschool</a:t>
                      </a:r>
                      <a:endParaRPr lang="en-US" sz="2000" dirty="0"/>
                    </a:p>
                    <a:p>
                      <a:pPr marL="0" marR="0" algn="ctr" fontAlgn="base">
                        <a:lnSpc>
                          <a:spcPct val="115000"/>
                        </a:lnSpc>
                        <a:spcBef>
                          <a:spcPts val="575"/>
                        </a:spcBef>
                        <a:spcAft>
                          <a:spcPts val="0"/>
                        </a:spcAft>
                      </a:pPr>
                      <a:r>
                        <a:rPr lang="en-US" sz="1200" kern="1200" dirty="0"/>
                        <a:t>(59 states/jurisdictions) </a:t>
                      </a:r>
                      <a:endParaRPr lang="en-US" sz="1100" dirty="0">
                        <a:solidFill>
                          <a:schemeClr val="bg1"/>
                        </a:solidFill>
                        <a:latin typeface="Calibri"/>
                        <a:ea typeface="Calibri"/>
                        <a:cs typeface="Times New Roman"/>
                      </a:endParaRPr>
                    </a:p>
                  </a:txBody>
                  <a:tcPr>
                    <a:solidFill>
                      <a:schemeClr val="accent2">
                        <a:lumMod val="40000"/>
                        <a:lumOff val="60000"/>
                      </a:schemeClr>
                    </a:solidFill>
                  </a:tcPr>
                </a:tc>
              </a:tr>
              <a:tr h="636302">
                <a:tc>
                  <a:txBody>
                    <a:bodyPr/>
                    <a:lstStyle/>
                    <a:p>
                      <a:pPr marL="0" marR="0" fontAlgn="base">
                        <a:lnSpc>
                          <a:spcPct val="115000"/>
                        </a:lnSpc>
                        <a:spcBef>
                          <a:spcPts val="575"/>
                        </a:spcBef>
                        <a:spcAft>
                          <a:spcPts val="0"/>
                        </a:spcAft>
                      </a:pPr>
                      <a:r>
                        <a:rPr lang="en-US" sz="2000" kern="1200" dirty="0" smtClean="0"/>
                        <a:t>COS* 7 pt. rating</a:t>
                      </a:r>
                      <a:endParaRPr lang="en-US" sz="2000" dirty="0">
                        <a:latin typeface="Calibri"/>
                        <a:ea typeface="Calibri"/>
                        <a:cs typeface="Times New Roman"/>
                      </a:endParaRPr>
                    </a:p>
                  </a:txBody>
                  <a:tcPr/>
                </a:tc>
                <a:tc>
                  <a:txBody>
                    <a:bodyPr/>
                    <a:lstStyle/>
                    <a:p>
                      <a:pPr marL="0" marR="0" algn="ctr" fontAlgn="base">
                        <a:lnSpc>
                          <a:spcPct val="115000"/>
                        </a:lnSpc>
                        <a:spcBef>
                          <a:spcPts val="575"/>
                        </a:spcBef>
                        <a:spcAft>
                          <a:spcPts val="0"/>
                        </a:spcAft>
                      </a:pPr>
                      <a:r>
                        <a:rPr lang="en-US" sz="2000" kern="1200" dirty="0"/>
                        <a:t>41/56 (73</a:t>
                      </a:r>
                      <a:r>
                        <a:rPr lang="en-US" sz="2000" kern="1200" dirty="0" smtClean="0"/>
                        <a:t>%)</a:t>
                      </a:r>
                      <a:endParaRPr lang="en-US" sz="2000" dirty="0"/>
                    </a:p>
                  </a:txBody>
                  <a:tcPr/>
                </a:tc>
                <a:tc>
                  <a:txBody>
                    <a:bodyPr/>
                    <a:lstStyle/>
                    <a:p>
                      <a:pPr marL="0" marR="0" algn="ctr" fontAlgn="base">
                        <a:lnSpc>
                          <a:spcPct val="115000"/>
                        </a:lnSpc>
                        <a:spcBef>
                          <a:spcPts val="575"/>
                        </a:spcBef>
                        <a:spcAft>
                          <a:spcPts val="0"/>
                        </a:spcAft>
                      </a:pPr>
                      <a:r>
                        <a:rPr lang="en-US" sz="2000" kern="1200" dirty="0" smtClean="0"/>
                        <a:t>37/59 </a:t>
                      </a:r>
                      <a:r>
                        <a:rPr lang="en-US" sz="2000" kern="1200" dirty="0"/>
                        <a:t>(</a:t>
                      </a:r>
                      <a:r>
                        <a:rPr lang="en-US" sz="2000" kern="1200" dirty="0" smtClean="0"/>
                        <a:t>63%) </a:t>
                      </a:r>
                      <a:endParaRPr lang="en-US" sz="2000" dirty="0"/>
                    </a:p>
                  </a:txBody>
                  <a:tcPr/>
                </a:tc>
              </a:tr>
              <a:tr h="636302">
                <a:tc>
                  <a:txBody>
                    <a:bodyPr/>
                    <a:lstStyle/>
                    <a:p>
                      <a:pPr marL="0" marR="0" fontAlgn="base">
                        <a:lnSpc>
                          <a:spcPct val="115000"/>
                        </a:lnSpc>
                        <a:spcBef>
                          <a:spcPts val="575"/>
                        </a:spcBef>
                        <a:spcAft>
                          <a:spcPts val="0"/>
                        </a:spcAft>
                      </a:pPr>
                      <a:r>
                        <a:rPr lang="en-US" sz="2000" kern="1200" dirty="0" smtClean="0"/>
                        <a:t>One tool statewide</a:t>
                      </a:r>
                      <a:endParaRPr lang="en-US" sz="2000" dirty="0">
                        <a:latin typeface="Calibri"/>
                        <a:ea typeface="Calibri"/>
                        <a:cs typeface="Times New Roman"/>
                      </a:endParaRPr>
                    </a:p>
                  </a:txBody>
                  <a:tcPr/>
                </a:tc>
                <a:tc>
                  <a:txBody>
                    <a:bodyPr/>
                    <a:lstStyle/>
                    <a:p>
                      <a:pPr marL="0" marR="0" algn="ctr" fontAlgn="base">
                        <a:lnSpc>
                          <a:spcPct val="115000"/>
                        </a:lnSpc>
                        <a:spcBef>
                          <a:spcPts val="575"/>
                        </a:spcBef>
                        <a:spcAft>
                          <a:spcPts val="0"/>
                        </a:spcAft>
                      </a:pPr>
                      <a:r>
                        <a:rPr lang="en-US" sz="2000" kern="1200" dirty="0"/>
                        <a:t>7/56 (13</a:t>
                      </a:r>
                      <a:r>
                        <a:rPr lang="en-US" sz="2000" kern="1200" dirty="0" smtClean="0"/>
                        <a:t>%)</a:t>
                      </a:r>
                      <a:endParaRPr lang="en-US" sz="2000" dirty="0"/>
                    </a:p>
                  </a:txBody>
                  <a:tcPr/>
                </a:tc>
                <a:tc>
                  <a:txBody>
                    <a:bodyPr/>
                    <a:lstStyle/>
                    <a:p>
                      <a:pPr marL="0" marR="0" algn="ctr" fontAlgn="base">
                        <a:lnSpc>
                          <a:spcPct val="115000"/>
                        </a:lnSpc>
                        <a:spcBef>
                          <a:spcPts val="575"/>
                        </a:spcBef>
                        <a:spcAft>
                          <a:spcPts val="0"/>
                        </a:spcAft>
                      </a:pPr>
                      <a:r>
                        <a:rPr lang="en-US" sz="2000" kern="1200" dirty="0" smtClean="0"/>
                        <a:t>9/59 </a:t>
                      </a:r>
                      <a:r>
                        <a:rPr lang="en-US" sz="2000" kern="1200" dirty="0"/>
                        <a:t>(15%) </a:t>
                      </a:r>
                      <a:endParaRPr lang="en-US" sz="2000" dirty="0"/>
                    </a:p>
                  </a:txBody>
                  <a:tcPr/>
                </a:tc>
              </a:tr>
              <a:tr h="832811">
                <a:tc>
                  <a:txBody>
                    <a:bodyPr/>
                    <a:lstStyle/>
                    <a:p>
                      <a:pPr marL="0" marR="0" fontAlgn="base">
                        <a:lnSpc>
                          <a:spcPct val="115000"/>
                        </a:lnSpc>
                        <a:spcBef>
                          <a:spcPts val="575"/>
                        </a:spcBef>
                        <a:spcAft>
                          <a:spcPts val="0"/>
                        </a:spcAft>
                      </a:pPr>
                      <a:r>
                        <a:rPr lang="en-US" sz="2000" kern="1200" dirty="0"/>
                        <a:t>Publishers’ online analysis</a:t>
                      </a:r>
                      <a:endParaRPr lang="en-US" sz="2000" dirty="0">
                        <a:latin typeface="Calibri"/>
                        <a:ea typeface="Calibri"/>
                        <a:cs typeface="Times New Roman"/>
                      </a:endParaRPr>
                    </a:p>
                  </a:txBody>
                  <a:tcPr/>
                </a:tc>
                <a:tc>
                  <a:txBody>
                    <a:bodyPr/>
                    <a:lstStyle/>
                    <a:p>
                      <a:pPr marL="0" marR="0" algn="ctr" fontAlgn="base">
                        <a:lnSpc>
                          <a:spcPct val="115000"/>
                        </a:lnSpc>
                        <a:spcBef>
                          <a:spcPts val="575"/>
                        </a:spcBef>
                        <a:spcAft>
                          <a:spcPts val="0"/>
                        </a:spcAft>
                      </a:pPr>
                      <a:r>
                        <a:rPr lang="en-US" sz="2000" kern="1200" dirty="0"/>
                        <a:t>3/56 (5</a:t>
                      </a:r>
                      <a:r>
                        <a:rPr lang="en-US" sz="2000" kern="1200" dirty="0" smtClean="0"/>
                        <a:t>%)</a:t>
                      </a:r>
                      <a:endParaRPr lang="en-US" sz="2000" dirty="0"/>
                    </a:p>
                  </a:txBody>
                  <a:tcPr/>
                </a:tc>
                <a:tc>
                  <a:txBody>
                    <a:bodyPr/>
                    <a:lstStyle/>
                    <a:p>
                      <a:pPr marL="0" marR="0" algn="ctr" fontAlgn="base">
                        <a:lnSpc>
                          <a:spcPct val="115000"/>
                        </a:lnSpc>
                        <a:spcBef>
                          <a:spcPts val="575"/>
                        </a:spcBef>
                        <a:spcAft>
                          <a:spcPts val="0"/>
                        </a:spcAft>
                      </a:pPr>
                      <a:r>
                        <a:rPr lang="en-US" sz="2000" kern="1200" dirty="0"/>
                        <a:t>6/59 (10</a:t>
                      </a:r>
                      <a:r>
                        <a:rPr lang="en-US" sz="2000" kern="1200" dirty="0" smtClean="0"/>
                        <a:t>%)</a:t>
                      </a:r>
                      <a:endParaRPr lang="en-US" sz="2000" dirty="0"/>
                    </a:p>
                  </a:txBody>
                  <a:tcPr/>
                </a:tc>
              </a:tr>
              <a:tr h="636302">
                <a:tc>
                  <a:txBody>
                    <a:bodyPr/>
                    <a:lstStyle/>
                    <a:p>
                      <a:pPr marL="0" marR="0" fontAlgn="base">
                        <a:lnSpc>
                          <a:spcPct val="115000"/>
                        </a:lnSpc>
                        <a:spcBef>
                          <a:spcPts val="575"/>
                        </a:spcBef>
                        <a:spcAft>
                          <a:spcPts val="0"/>
                        </a:spcAft>
                      </a:pPr>
                      <a:r>
                        <a:rPr lang="en-US" sz="2000" kern="1200" dirty="0"/>
                        <a:t>Other</a:t>
                      </a:r>
                      <a:endParaRPr lang="en-US" sz="2000" dirty="0">
                        <a:latin typeface="Calibri"/>
                        <a:ea typeface="Calibri"/>
                        <a:cs typeface="Times New Roman"/>
                      </a:endParaRPr>
                    </a:p>
                  </a:txBody>
                  <a:tcPr/>
                </a:tc>
                <a:tc>
                  <a:txBody>
                    <a:bodyPr/>
                    <a:lstStyle/>
                    <a:p>
                      <a:pPr marL="0" marR="0" algn="ctr" fontAlgn="base">
                        <a:lnSpc>
                          <a:spcPct val="115000"/>
                        </a:lnSpc>
                        <a:spcBef>
                          <a:spcPts val="575"/>
                        </a:spcBef>
                        <a:spcAft>
                          <a:spcPts val="0"/>
                        </a:spcAft>
                      </a:pPr>
                      <a:r>
                        <a:rPr lang="en-US" sz="2000" kern="1200" dirty="0"/>
                        <a:t>5/56 (9%) </a:t>
                      </a:r>
                      <a:endParaRPr lang="en-US" sz="2000" dirty="0"/>
                    </a:p>
                  </a:txBody>
                  <a:tcPr/>
                </a:tc>
                <a:tc>
                  <a:txBody>
                    <a:bodyPr/>
                    <a:lstStyle/>
                    <a:p>
                      <a:pPr marL="0" marR="0" algn="ctr" fontAlgn="base">
                        <a:lnSpc>
                          <a:spcPct val="115000"/>
                        </a:lnSpc>
                        <a:spcBef>
                          <a:spcPts val="575"/>
                        </a:spcBef>
                        <a:spcAft>
                          <a:spcPts val="0"/>
                        </a:spcAft>
                      </a:pPr>
                      <a:r>
                        <a:rPr lang="en-US" sz="2000" kern="1200" dirty="0"/>
                        <a:t>7/59 (12%) </a:t>
                      </a:r>
                      <a:endParaRPr lang="en-US" sz="2000" dirty="0"/>
                    </a:p>
                  </a:txBody>
                  <a:tcPr/>
                </a:tc>
              </a:tr>
            </a:tbl>
          </a:graphicData>
        </a:graphic>
      </p:graphicFrame>
      <p:sp>
        <p:nvSpPr>
          <p:cNvPr id="5" name="Rectangle 4"/>
          <p:cNvSpPr/>
          <p:nvPr/>
        </p:nvSpPr>
        <p:spPr bwMode="auto">
          <a:xfrm>
            <a:off x="457200" y="2209800"/>
            <a:ext cx="8229600" cy="3505200"/>
          </a:xfrm>
          <a:prstGeom prst="rect">
            <a:avLst/>
          </a:prstGeom>
          <a:no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457200" y="6096000"/>
            <a:ext cx="5867400" cy="584775"/>
          </a:xfrm>
          <a:prstGeom prst="rect">
            <a:avLst/>
          </a:prstGeom>
          <a:noFill/>
        </p:spPr>
        <p:txBody>
          <a:bodyPr wrap="square" rtlCol="0">
            <a:spAutoFit/>
          </a:bodyPr>
          <a:lstStyle/>
          <a:p>
            <a:pPr algn="l"/>
            <a:r>
              <a:rPr lang="en-US" dirty="0" smtClean="0"/>
              <a:t>*</a:t>
            </a:r>
            <a:r>
              <a:rPr lang="en-US" sz="1600" dirty="0" smtClean="0"/>
              <a:t>Child Outcomes Summary Rating</a:t>
            </a:r>
            <a:endParaRPr lang="en-US" sz="16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National Picture</a:t>
            </a:r>
            <a:endParaRPr lang="en-US" dirty="0"/>
          </a:p>
        </p:txBody>
      </p:sp>
      <p:sp>
        <p:nvSpPr>
          <p:cNvPr id="3" name="Content Placeholder 2"/>
          <p:cNvSpPr>
            <a:spLocks noGrp="1"/>
          </p:cNvSpPr>
          <p:nvPr>
            <p:ph idx="1"/>
          </p:nvPr>
        </p:nvSpPr>
        <p:spPr>
          <a:xfrm>
            <a:off x="457200" y="1981200"/>
            <a:ext cx="8458200" cy="4648200"/>
          </a:xfrm>
        </p:spPr>
        <p:txBody>
          <a:bodyPr/>
          <a:lstStyle/>
          <a:p>
            <a:r>
              <a:rPr lang="en-US" sz="2800" dirty="0" smtClean="0"/>
              <a:t>Shift from no </a:t>
            </a:r>
            <a:r>
              <a:rPr lang="en-US" sz="2800" dirty="0" smtClean="0"/>
              <a:t>data in 2003 to up </a:t>
            </a:r>
            <a:r>
              <a:rPr lang="en-US" sz="2800" dirty="0" smtClean="0"/>
              <a:t>to 4 </a:t>
            </a:r>
            <a:r>
              <a:rPr lang="en-US" sz="2800" dirty="0" smtClean="0"/>
              <a:t>years worth of </a:t>
            </a:r>
            <a:r>
              <a:rPr lang="en-US" sz="2800" dirty="0" smtClean="0"/>
              <a:t>data on children’s progress in 2009-2010</a:t>
            </a:r>
          </a:p>
          <a:p>
            <a:pPr lvl="1"/>
            <a:r>
              <a:rPr lang="en-US" sz="2400" dirty="0" smtClean="0"/>
              <a:t>Part C: 54 state/territories–97,558 children</a:t>
            </a:r>
          </a:p>
          <a:p>
            <a:pPr lvl="1"/>
            <a:r>
              <a:rPr lang="en-US" sz="2400" dirty="0" smtClean="0"/>
              <a:t>Part B Preschool: 58 states/territories–138,662 children</a:t>
            </a:r>
            <a:endParaRPr lang="en-US" sz="2400" dirty="0" smtClean="0"/>
          </a:p>
          <a:p>
            <a:r>
              <a:rPr lang="en-US" sz="2800" dirty="0" smtClean="0"/>
              <a:t>There are still issues with the data, but it continues to improve because of state diligence</a:t>
            </a:r>
          </a:p>
          <a:p>
            <a:r>
              <a:rPr lang="en-US" sz="2800" dirty="0" smtClean="0"/>
              <a:t>No </a:t>
            </a:r>
            <a:r>
              <a:rPr lang="en-US" sz="2800" dirty="0" smtClean="0"/>
              <a:t>other national early childhood program has this kind of information</a:t>
            </a:r>
          </a:p>
          <a:p>
            <a:r>
              <a:rPr lang="en-US" sz="2800" dirty="0" smtClean="0"/>
              <a:t>No other program in the U.S. Department of Education has this kind of </a:t>
            </a:r>
            <a:r>
              <a:rPr lang="en-US" sz="2800" dirty="0" smtClean="0"/>
              <a:t>information</a:t>
            </a:r>
            <a:endParaRPr lang="en-US" sz="2800" dirty="0" smtClean="0"/>
          </a:p>
          <a:p>
            <a:endParaRPr lang="en-US" dirty="0"/>
          </a:p>
        </p:txBody>
      </p:sp>
      <p:sp>
        <p:nvSpPr>
          <p:cNvPr id="4" name="Slide Number Placeholder 3"/>
          <p:cNvSpPr>
            <a:spLocks noGrp="1"/>
          </p:cNvSpPr>
          <p:nvPr>
            <p:ph type="sldNum" sz="quarter" idx="10"/>
          </p:nvPr>
        </p:nvSpPr>
        <p:spPr/>
        <p:txBody>
          <a:bodyPr/>
          <a:lstStyle/>
          <a:p>
            <a:pPr>
              <a:defRPr/>
            </a:pPr>
            <a:fld id="{E0C68C25-49C4-46A0-A164-0A8C884F3722}" type="slidenum">
              <a:rPr lang="en-US" smtClean="0"/>
              <a:pPr>
                <a:defRPr/>
              </a:pPr>
              <a:t>31</a:t>
            </a:fld>
            <a:endParaRPr lang="en-US" dirty="0"/>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2"/>
          <p:cNvSpPr>
            <a:spLocks noGrp="1" noChangeArrowheads="1"/>
          </p:cNvSpPr>
          <p:nvPr>
            <p:ph type="body" sz="half" idx="1"/>
          </p:nvPr>
        </p:nvSpPr>
        <p:spPr/>
        <p:txBody>
          <a:bodyPr/>
          <a:lstStyle/>
          <a:p>
            <a:pPr>
              <a:buNone/>
            </a:pPr>
            <a:r>
              <a:rPr lang="en-US" sz="8000" dirty="0" smtClean="0"/>
              <a:t>   QUESTIONS??</a:t>
            </a:r>
            <a:endParaRPr lang="en-US" sz="2800" dirty="0" smtClean="0"/>
          </a:p>
        </p:txBody>
      </p:sp>
      <p:pic>
        <p:nvPicPr>
          <p:cNvPr id="107523" name="Picture 7" descr="emmaautum2"/>
          <p:cNvPicPr>
            <a:picLocks noGrp="1" noChangeAspect="1" noChangeArrowheads="1"/>
          </p:cNvPicPr>
          <p:nvPr>
            <p:ph sz="half" idx="2"/>
          </p:nvPr>
        </p:nvPicPr>
        <p:blipFill>
          <a:blip r:embed="rId2" cstate="print"/>
          <a:srcRect/>
          <a:stretch>
            <a:fillRect/>
          </a:stretch>
        </p:blipFill>
        <p:spPr>
          <a:xfrm>
            <a:off x="5791200" y="4267200"/>
            <a:ext cx="3124200" cy="2133600"/>
          </a:xfrm>
        </p:spPr>
      </p:pic>
      <p:pic>
        <p:nvPicPr>
          <p:cNvPr id="107524" name="Picture 14" descr="140_4033"/>
          <p:cNvPicPr>
            <a:picLocks noChangeAspect="1" noChangeArrowheads="1"/>
          </p:cNvPicPr>
          <p:nvPr/>
        </p:nvPicPr>
        <p:blipFill>
          <a:blip r:embed="rId3" cstate="print"/>
          <a:srcRect/>
          <a:stretch>
            <a:fillRect/>
          </a:stretch>
        </p:blipFill>
        <p:spPr bwMode="auto">
          <a:xfrm>
            <a:off x="3371850" y="3429000"/>
            <a:ext cx="2343150" cy="3124200"/>
          </a:xfrm>
          <a:prstGeom prst="rect">
            <a:avLst/>
          </a:prstGeom>
          <a:noFill/>
          <a:ln w="9525">
            <a:noFill/>
            <a:miter lim="800000"/>
            <a:headEnd/>
            <a:tailEnd/>
          </a:ln>
        </p:spPr>
      </p:pic>
      <p:pic>
        <p:nvPicPr>
          <p:cNvPr id="107525" name="Picture 15" descr="119_1955"/>
          <p:cNvPicPr>
            <a:picLocks noChangeAspect="1" noChangeArrowheads="1"/>
          </p:cNvPicPr>
          <p:nvPr/>
        </p:nvPicPr>
        <p:blipFill>
          <a:blip r:embed="rId4" cstate="print"/>
          <a:srcRect/>
          <a:stretch>
            <a:fillRect/>
          </a:stretch>
        </p:blipFill>
        <p:spPr bwMode="auto">
          <a:xfrm>
            <a:off x="381000" y="4343400"/>
            <a:ext cx="2770188" cy="2076450"/>
          </a:xfrm>
          <a:prstGeom prst="rect">
            <a:avLst/>
          </a:prstGeom>
          <a:noFill/>
          <a:ln w="9525">
            <a:noFill/>
            <a:miter lim="800000"/>
            <a:headEnd/>
            <a:tailEnd/>
          </a:ln>
        </p:spPr>
      </p:pic>
      <p:pic>
        <p:nvPicPr>
          <p:cNvPr id="107526" name="Picture 16" descr="1031_SQ"/>
          <p:cNvPicPr>
            <a:picLocks noChangeAspect="1" noChangeArrowheads="1"/>
          </p:cNvPicPr>
          <p:nvPr/>
        </p:nvPicPr>
        <p:blipFill>
          <a:blip r:embed="rId5" cstate="print"/>
          <a:srcRect/>
          <a:stretch>
            <a:fillRect/>
          </a:stretch>
        </p:blipFill>
        <p:spPr bwMode="auto">
          <a:xfrm>
            <a:off x="3657600" y="152400"/>
            <a:ext cx="1809750" cy="18097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programs</a:t>
            </a:r>
            <a:endParaRPr lang="en-US" dirty="0"/>
          </a:p>
        </p:txBody>
      </p:sp>
      <p:sp>
        <p:nvSpPr>
          <p:cNvPr id="3" name="Content Placeholder 2"/>
          <p:cNvSpPr>
            <a:spLocks noGrp="1"/>
          </p:cNvSpPr>
          <p:nvPr>
            <p:ph idx="1"/>
          </p:nvPr>
        </p:nvSpPr>
        <p:spPr>
          <a:xfrm>
            <a:off x="152400" y="2057400"/>
            <a:ext cx="8763000" cy="4187952"/>
          </a:xfrm>
        </p:spPr>
        <p:txBody>
          <a:bodyPr/>
          <a:lstStyle/>
          <a:p>
            <a:pPr>
              <a:buNone/>
            </a:pPr>
            <a:r>
              <a:rPr lang="en-US" dirty="0" smtClean="0"/>
              <a:t>   </a:t>
            </a:r>
            <a:r>
              <a:rPr lang="en-US" sz="3000" dirty="0" smtClean="0"/>
              <a:t>Early Childhood Programs under the     Individuals with Disabilities Education Act (IDEA) </a:t>
            </a:r>
          </a:p>
          <a:p>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67C290AF-7FEC-4933-8A97-37A486E729E7}"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graphicFrame>
        <p:nvGraphicFramePr>
          <p:cNvPr id="6" name="Table 5"/>
          <p:cNvGraphicFramePr>
            <a:graphicFrameLocks noGrp="1"/>
          </p:cNvGraphicFramePr>
          <p:nvPr/>
        </p:nvGraphicFramePr>
        <p:xfrm>
          <a:off x="838200" y="3505200"/>
          <a:ext cx="7467600" cy="2103120"/>
        </p:xfrm>
        <a:graphic>
          <a:graphicData uri="http://schemas.openxmlformats.org/drawingml/2006/table">
            <a:tbl>
              <a:tblPr firstRow="1" bandRow="1">
                <a:tableStyleId>{5C22544A-7EE6-4342-B048-85BDC9FD1C3A}</a:tableStyleId>
              </a:tblPr>
              <a:tblGrid>
                <a:gridCol w="2286000"/>
                <a:gridCol w="5181600"/>
              </a:tblGrid>
              <a:tr h="365760">
                <a:tc>
                  <a:txBody>
                    <a:bodyPr/>
                    <a:lstStyle/>
                    <a:p>
                      <a:r>
                        <a:rPr lang="en-US" sz="2000" dirty="0" smtClean="0"/>
                        <a:t>Age</a:t>
                      </a:r>
                      <a:endParaRPr lang="en-US" sz="2000" dirty="0"/>
                    </a:p>
                  </a:txBody>
                  <a:tcPr/>
                </a:tc>
                <a:tc>
                  <a:txBody>
                    <a:bodyPr/>
                    <a:lstStyle/>
                    <a:p>
                      <a:r>
                        <a:rPr lang="en-US" sz="2000" dirty="0" smtClean="0"/>
                        <a:t>Names</a:t>
                      </a:r>
                      <a:endParaRPr lang="en-US" sz="2000" dirty="0"/>
                    </a:p>
                  </a:txBody>
                  <a:tcPr/>
                </a:tc>
              </a:tr>
              <a:tr h="218440">
                <a:tc>
                  <a:txBody>
                    <a:bodyPr/>
                    <a:lstStyle/>
                    <a:p>
                      <a:r>
                        <a:rPr lang="en-US" sz="2000" dirty="0" smtClean="0"/>
                        <a:t>Birth to 3 years</a:t>
                      </a:r>
                      <a:endParaRPr lang="en-US" sz="2000" dirty="0"/>
                    </a:p>
                  </a:txBody>
                  <a:tcPr/>
                </a:tc>
                <a:tc>
                  <a:txBody>
                    <a:bodyPr/>
                    <a:lstStyle/>
                    <a:p>
                      <a:r>
                        <a:rPr lang="en-US" sz="2000" dirty="0" smtClean="0"/>
                        <a:t>Part C</a:t>
                      </a:r>
                    </a:p>
                    <a:p>
                      <a:r>
                        <a:rPr lang="en-US" sz="2000" dirty="0" smtClean="0"/>
                        <a:t>Early Intervention</a:t>
                      </a:r>
                      <a:r>
                        <a:rPr lang="en-US" sz="2000" baseline="0" dirty="0" smtClean="0"/>
                        <a:t> (EI)</a:t>
                      </a:r>
                      <a:endParaRPr lang="en-US" sz="2000" dirty="0"/>
                    </a:p>
                  </a:txBody>
                  <a:tcPr/>
                </a:tc>
              </a:tr>
              <a:tr h="218440">
                <a:tc>
                  <a:txBody>
                    <a:bodyPr/>
                    <a:lstStyle/>
                    <a:p>
                      <a:r>
                        <a:rPr lang="en-US" sz="2000" dirty="0" smtClean="0"/>
                        <a:t>3 –</a:t>
                      </a:r>
                      <a:r>
                        <a:rPr lang="en-US" sz="2000" baseline="0" dirty="0" smtClean="0"/>
                        <a:t> 5 years</a:t>
                      </a:r>
                      <a:endParaRPr lang="en-US" sz="2000" dirty="0"/>
                    </a:p>
                  </a:txBody>
                  <a:tcPr/>
                </a:tc>
                <a:tc>
                  <a:txBody>
                    <a:bodyPr/>
                    <a:lstStyle/>
                    <a:p>
                      <a:r>
                        <a:rPr lang="en-US" sz="2000" dirty="0" smtClean="0"/>
                        <a:t>Part B Preschool</a:t>
                      </a:r>
                    </a:p>
                    <a:p>
                      <a:r>
                        <a:rPr lang="en-US" sz="2000" dirty="0" smtClean="0"/>
                        <a:t>Early Childhood Special</a:t>
                      </a:r>
                      <a:r>
                        <a:rPr lang="en-US" sz="2000" baseline="0" dirty="0" smtClean="0"/>
                        <a:t> Education (ECSE)</a:t>
                      </a:r>
                    </a:p>
                    <a:p>
                      <a:r>
                        <a:rPr lang="en-US" sz="2000" baseline="0" dirty="0" smtClean="0"/>
                        <a:t>Section 619 Programs</a:t>
                      </a:r>
                      <a:endParaRPr lang="en-US" sz="2000"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data being gathered</a:t>
            </a:r>
            <a:endParaRPr lang="en-US" dirty="0"/>
          </a:p>
        </p:txBody>
      </p:sp>
      <p:sp>
        <p:nvSpPr>
          <p:cNvPr id="3" name="Content Placeholder 2"/>
          <p:cNvSpPr>
            <a:spLocks noGrp="1"/>
          </p:cNvSpPr>
          <p:nvPr>
            <p:ph idx="1"/>
          </p:nvPr>
        </p:nvSpPr>
        <p:spPr>
          <a:xfrm>
            <a:off x="457200" y="1828800"/>
            <a:ext cx="8534400" cy="4572000"/>
          </a:xfrm>
        </p:spPr>
        <p:txBody>
          <a:bodyPr/>
          <a:lstStyle/>
          <a:p>
            <a:r>
              <a:rPr lang="en-US" sz="2500" dirty="0" smtClean="0"/>
              <a:t>Collected data on</a:t>
            </a:r>
          </a:p>
          <a:p>
            <a:pPr lvl="1"/>
            <a:r>
              <a:rPr lang="en-US" sz="2500" dirty="0" smtClean="0"/>
              <a:t>Number, type, and settings of services provided</a:t>
            </a:r>
          </a:p>
          <a:p>
            <a:pPr lvl="1"/>
            <a:r>
              <a:rPr lang="en-US" sz="2500" dirty="0" smtClean="0"/>
              <a:t>Family satisfaction with services</a:t>
            </a:r>
          </a:p>
          <a:p>
            <a:pPr lvl="1"/>
            <a:r>
              <a:rPr lang="en-US" sz="2500" dirty="0" smtClean="0"/>
              <a:t>Case studies describe changes for individual children</a:t>
            </a:r>
          </a:p>
          <a:p>
            <a:r>
              <a:rPr lang="en-US" sz="2500" dirty="0" smtClean="0"/>
              <a:t>Identify individualized outcomes to focus on and                progress toward meeting those for each child/family– identified in</a:t>
            </a:r>
          </a:p>
          <a:p>
            <a:pPr lvl="1"/>
            <a:r>
              <a:rPr lang="en-US" sz="2500" dirty="0" smtClean="0"/>
              <a:t>IFSP - Individualized Family Service Plan (0 to 3)</a:t>
            </a:r>
          </a:p>
          <a:p>
            <a:pPr lvl="1"/>
            <a:r>
              <a:rPr lang="en-US" sz="2500" dirty="0" smtClean="0"/>
              <a:t>IEP - Individualized Educational Program (3-5) </a:t>
            </a:r>
          </a:p>
          <a:p>
            <a:pPr lvl="1">
              <a:buNone/>
            </a:pPr>
            <a:r>
              <a:rPr lang="en-US" sz="2500" i="1" dirty="0" smtClean="0"/>
              <a:t>(Different outcomes, cannot aggregate this data)</a:t>
            </a:r>
          </a:p>
          <a:p>
            <a:pPr lvl="1">
              <a:buNone/>
            </a:pPr>
            <a:endParaRPr lang="en-US" sz="2600" dirty="0" smtClean="0"/>
          </a:p>
        </p:txBody>
      </p:sp>
      <p:sp>
        <p:nvSpPr>
          <p:cNvPr id="4" name="Slide Number Placeholder 3"/>
          <p:cNvSpPr>
            <a:spLocks noGrp="1"/>
          </p:cNvSpPr>
          <p:nvPr>
            <p:ph type="sldNum" sz="quarter" idx="10"/>
          </p:nvPr>
        </p:nvSpPr>
        <p:spPr/>
        <p:txBody>
          <a:bodyPr/>
          <a:lstStyle/>
          <a:p>
            <a:pPr>
              <a:defRPr/>
            </a:pPr>
            <a:fld id="{EEB94E78-9FAD-4758-9A82-928360CBB9C5}"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The need: Build an outcomes measurement system</a:t>
            </a:r>
          </a:p>
        </p:txBody>
      </p:sp>
      <p:sp>
        <p:nvSpPr>
          <p:cNvPr id="28675" name="Content Placeholder 2"/>
          <p:cNvSpPr>
            <a:spLocks noGrp="1"/>
          </p:cNvSpPr>
          <p:nvPr>
            <p:ph idx="1"/>
          </p:nvPr>
        </p:nvSpPr>
        <p:spPr>
          <a:xfrm>
            <a:off x="533400" y="1905000"/>
            <a:ext cx="8229600" cy="4187825"/>
          </a:xfrm>
        </p:spPr>
        <p:txBody>
          <a:bodyPr/>
          <a:lstStyle/>
          <a:p>
            <a:r>
              <a:rPr lang="en-US" sz="2900" dirty="0" smtClean="0"/>
              <a:t>Outcome:  a benefit experienced as a        result of receiving services</a:t>
            </a:r>
          </a:p>
          <a:p>
            <a:pPr lvl="1"/>
            <a:r>
              <a:rPr lang="en-US" sz="2900" dirty="0" smtClean="0"/>
              <a:t>Goes beyond number and type of services </a:t>
            </a:r>
          </a:p>
          <a:p>
            <a:pPr lvl="1"/>
            <a:r>
              <a:rPr lang="en-US" sz="2900" dirty="0" smtClean="0"/>
              <a:t>Is not satisfaction with services </a:t>
            </a:r>
          </a:p>
          <a:p>
            <a:r>
              <a:rPr lang="en-US" sz="2900" dirty="0" smtClean="0"/>
              <a:t>Looking at </a:t>
            </a:r>
            <a:r>
              <a:rPr lang="en-US" sz="2900" i="1" dirty="0" smtClean="0"/>
              <a:t>global</a:t>
            </a:r>
            <a:r>
              <a:rPr lang="en-US" sz="2900" dirty="0" smtClean="0"/>
              <a:t> outcomes – the benefits we want </a:t>
            </a:r>
            <a:r>
              <a:rPr lang="en-US" sz="2900" i="1" dirty="0" smtClean="0"/>
              <a:t>all</a:t>
            </a:r>
            <a:r>
              <a:rPr lang="en-US" sz="2900" dirty="0" smtClean="0"/>
              <a:t> children in the program to experience</a:t>
            </a:r>
          </a:p>
          <a:p>
            <a:pPr lvl="1"/>
            <a:r>
              <a:rPr lang="en-US" sz="2900" dirty="0" smtClean="0"/>
              <a:t>Different from individualized outcomes on an IEP/IFSP</a:t>
            </a:r>
          </a:p>
          <a:p>
            <a:endParaRPr lang="en-US" dirty="0" smtClean="0"/>
          </a:p>
        </p:txBody>
      </p:sp>
      <p:sp>
        <p:nvSpPr>
          <p:cNvPr id="28676" name="Slide Number Placeholder 4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5687C83C-B055-47D8-A0DC-C72DC9D7CA3B}" type="slidenum">
              <a:rPr lang="en-US" smtClean="0"/>
              <a:pPr/>
              <a:t>6</a:t>
            </a:fld>
            <a:endParaRPr lang="en-US" smtClean="0"/>
          </a:p>
        </p:txBody>
      </p:sp>
      <p:sp>
        <p:nvSpPr>
          <p:cNvPr id="28677" name="Footer Placeholder 5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t>Early Childhood Outcomes Center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indent="-57150"/>
            <a:endParaRPr lang="en-US" dirty="0" smtClean="0"/>
          </a:p>
          <a:p>
            <a:pPr indent="-57150" algn="ctr">
              <a:buFont typeface="Wingdings" pitchFamily="2" charset="2"/>
              <a:buNone/>
            </a:pPr>
            <a:endParaRPr lang="en-US" dirty="0" smtClean="0"/>
          </a:p>
          <a:p>
            <a:pPr indent="-57150" algn="ctr">
              <a:buFont typeface="Wingdings" pitchFamily="2" charset="2"/>
              <a:buNone/>
            </a:pPr>
            <a:endParaRPr lang="en-US" dirty="0" smtClean="0"/>
          </a:p>
          <a:p>
            <a:pPr indent="-57150" algn="ctr">
              <a:buFont typeface="Wingdings" pitchFamily="2" charset="2"/>
              <a:buNone/>
            </a:pPr>
            <a:r>
              <a:rPr lang="en-US" dirty="0" smtClean="0"/>
              <a:t>Why are state early intervention and preschool special education programs collecting data on child and family outcomes?</a:t>
            </a:r>
          </a:p>
        </p:txBody>
      </p:sp>
      <p:sp>
        <p:nvSpPr>
          <p:cNvPr id="24580" name="Rectangle 1030"/>
          <p:cNvSpPr>
            <a:spLocks noGrp="1" noChangeArrowheads="1"/>
          </p:cNvSpPr>
          <p:nvPr>
            <p:ph type="sldNum" sz="quarter" idx="11"/>
          </p:nvPr>
        </p:nvSpPr>
        <p:spPr bwMode="auto">
          <a:noFill/>
          <a:ln>
            <a:miter lim="800000"/>
            <a:headEnd/>
            <a:tailEnd/>
          </a:ln>
        </p:spPr>
        <p:txBody>
          <a:bodyPr wrap="square" numCol="1" anchorCtr="0" compatLnSpc="1">
            <a:prstTxWarp prst="textNoShape">
              <a:avLst/>
            </a:prstTxWarp>
          </a:bodyPr>
          <a:lstStyle/>
          <a:p>
            <a:fld id="{D37761A1-24E0-4654-996B-2121FD968AC3}" type="slidenum">
              <a:rPr lang="en-US" smtClean="0"/>
              <a:pPr/>
              <a:t>7</a:t>
            </a:fld>
            <a:endParaRPr lang="en-US" smtClean="0"/>
          </a:p>
        </p:txBody>
      </p:sp>
      <p:pic>
        <p:nvPicPr>
          <p:cNvPr id="5" name="Content Placeholder 7" descr="CoverGirl-posteredge"/>
          <p:cNvPicPr>
            <a:picLocks noChangeAspect="1" noChangeArrowheads="1"/>
          </p:cNvPicPr>
          <p:nvPr/>
        </p:nvPicPr>
        <p:blipFill>
          <a:blip r:embed="rId3" cstate="print"/>
          <a:srcRect/>
          <a:stretch>
            <a:fillRect/>
          </a:stretch>
        </p:blipFill>
        <p:spPr>
          <a:xfrm>
            <a:off x="4648200" y="608013"/>
            <a:ext cx="4038600" cy="2820987"/>
          </a:xfrm>
          <a:prstGeom prst="rect">
            <a:avLst/>
          </a:prstGeom>
          <a:ln>
            <a:solidFill>
              <a:schemeClr val="accent1">
                <a:lumMod val="75000"/>
              </a:schemeClr>
            </a:solidFill>
          </a:ln>
          <a:effectLst>
            <a:outerShdw dist="35921" dir="2700000" algn="ctr" rotWithShape="0">
              <a:srgbClr val="808080"/>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5400" dirty="0" smtClean="0"/>
              <a:t>Why?</a:t>
            </a:r>
          </a:p>
        </p:txBody>
      </p:sp>
      <p:sp>
        <p:nvSpPr>
          <p:cNvPr id="25603" name="Rectangle 3"/>
          <p:cNvSpPr>
            <a:spLocks noGrp="1" noChangeArrowheads="1"/>
          </p:cNvSpPr>
          <p:nvPr>
            <p:ph idx="1"/>
          </p:nvPr>
        </p:nvSpPr>
        <p:spPr/>
        <p:txBody>
          <a:bodyPr/>
          <a:lstStyle/>
          <a:p>
            <a:pPr>
              <a:lnSpc>
                <a:spcPct val="90000"/>
              </a:lnSpc>
            </a:pPr>
            <a:r>
              <a:rPr lang="en-US" sz="2800" dirty="0" smtClean="0"/>
              <a:t>Accountability </a:t>
            </a:r>
          </a:p>
          <a:p>
            <a:pPr lvl="1">
              <a:lnSpc>
                <a:spcPct val="90000"/>
              </a:lnSpc>
            </a:pPr>
            <a:r>
              <a:rPr lang="en-US" sz="2400" dirty="0" smtClean="0"/>
              <a:t>Federal government (Office of Special Education Programs, U.S. Department of Education) requires that states submit data on outcomes </a:t>
            </a:r>
          </a:p>
          <a:p>
            <a:pPr lvl="1">
              <a:lnSpc>
                <a:spcPct val="90000"/>
              </a:lnSpc>
            </a:pPr>
            <a:r>
              <a:rPr lang="en-US" sz="2400" dirty="0" smtClean="0"/>
              <a:t>In some states, policymakers are asking for outcome data because states provide some funds</a:t>
            </a:r>
          </a:p>
          <a:p>
            <a:pPr>
              <a:lnSpc>
                <a:spcPct val="90000"/>
              </a:lnSpc>
            </a:pPr>
            <a:r>
              <a:rPr lang="en-US" sz="2800" dirty="0" smtClean="0"/>
              <a:t>Program Improvement</a:t>
            </a:r>
          </a:p>
          <a:p>
            <a:pPr lvl="1">
              <a:lnSpc>
                <a:spcPct val="90000"/>
              </a:lnSpc>
            </a:pPr>
            <a:r>
              <a:rPr lang="en-US" sz="2400" dirty="0" smtClean="0"/>
              <a:t>State agencies (and local programs) want to use data on outcomes to improve services for children and families</a:t>
            </a:r>
          </a:p>
        </p:txBody>
      </p:sp>
      <p:sp>
        <p:nvSpPr>
          <p:cNvPr id="25604" name="Rectangle 1030"/>
          <p:cNvSpPr>
            <a:spLocks noGrp="1" noChangeArrowheads="1"/>
          </p:cNvSpPr>
          <p:nvPr>
            <p:ph type="sldNum" sz="quarter" idx="10"/>
          </p:nvPr>
        </p:nvSpPr>
        <p:spPr bwMode="auto">
          <a:noFill/>
          <a:ln>
            <a:miter lim="800000"/>
            <a:headEnd/>
            <a:tailEnd/>
          </a:ln>
        </p:spPr>
        <p:txBody>
          <a:bodyPr wrap="square" numCol="1" anchorCtr="0" compatLnSpc="1">
            <a:prstTxWarp prst="textNoShape">
              <a:avLst/>
            </a:prstTxWarp>
          </a:bodyPr>
          <a:lstStyle/>
          <a:p>
            <a:fld id="{DD424A2F-549B-4E8C-8D36-1F3BFDA768F6}" type="slidenum">
              <a:rPr lang="en-US" smtClean="0"/>
              <a:pPr/>
              <a:t>8</a:t>
            </a:fld>
            <a:endParaRPr 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type="body" sz="half" idx="1"/>
          </p:nvPr>
        </p:nvSpPr>
        <p:spPr>
          <a:xfrm>
            <a:off x="3962400" y="2362200"/>
            <a:ext cx="4038600" cy="3505200"/>
          </a:xfrm>
        </p:spPr>
        <p:txBody>
          <a:bodyPr>
            <a:normAutofit lnSpcReduction="10000"/>
          </a:bodyPr>
          <a:lstStyle/>
          <a:p>
            <a:pPr marL="365760" indent="-256032" eaLnBrk="1" fontAlgn="auto" hangingPunct="1">
              <a:spcAft>
                <a:spcPts val="0"/>
              </a:spcAft>
              <a:buFont typeface="Wingdings 3"/>
              <a:buChar char=""/>
              <a:defRPr/>
            </a:pPr>
            <a:r>
              <a:rPr lang="en-US" sz="2800" dirty="0" smtClean="0">
                <a:solidFill>
                  <a:srgbClr val="274068"/>
                </a:solidFill>
              </a:rPr>
              <a:t>Government Performance and Results Act (GPRA)</a:t>
            </a:r>
          </a:p>
          <a:p>
            <a:pPr marL="365760" indent="-256032" eaLnBrk="1" fontAlgn="auto" hangingPunct="1">
              <a:spcAft>
                <a:spcPts val="0"/>
              </a:spcAft>
              <a:buFont typeface="Wingdings 3"/>
              <a:buChar char=""/>
              <a:defRPr/>
            </a:pPr>
            <a:r>
              <a:rPr lang="en-US" sz="2800" dirty="0" smtClean="0">
                <a:solidFill>
                  <a:srgbClr val="274068"/>
                </a:solidFill>
              </a:rPr>
              <a:t>Individuals with Disabilities Education Act (IDEA)</a:t>
            </a:r>
          </a:p>
          <a:p>
            <a:pPr marL="365760" indent="-256032" eaLnBrk="1" fontAlgn="auto" hangingPunct="1">
              <a:spcAft>
                <a:spcPts val="0"/>
              </a:spcAft>
              <a:buFont typeface="Wingdings 3"/>
              <a:buChar char=""/>
              <a:defRPr/>
            </a:pPr>
            <a:r>
              <a:rPr lang="en-US" sz="2800" dirty="0" smtClean="0">
                <a:solidFill>
                  <a:srgbClr val="274068"/>
                </a:solidFill>
              </a:rPr>
              <a:t>Program Assessment Rating Tool (PART)</a:t>
            </a:r>
          </a:p>
          <a:p>
            <a:pPr marL="365760" indent="-256032" eaLnBrk="1" fontAlgn="auto" hangingPunct="1">
              <a:spcAft>
                <a:spcPts val="0"/>
              </a:spcAft>
              <a:buFont typeface="Wingdings 3"/>
              <a:buChar char=""/>
              <a:defRPr/>
            </a:pPr>
            <a:endParaRPr lang="en-US" sz="2800" dirty="0" smtClean="0"/>
          </a:p>
        </p:txBody>
      </p:sp>
      <p:pic>
        <p:nvPicPr>
          <p:cNvPr id="23555" name="Picture 4"/>
          <p:cNvPicPr>
            <a:picLocks noGrp="1" noChangeAspect="1" noChangeArrowheads="1"/>
          </p:cNvPicPr>
          <p:nvPr>
            <p:ph sz="half" idx="2"/>
          </p:nvPr>
        </p:nvPicPr>
        <p:blipFill>
          <a:blip r:embed="rId3" cstate="print"/>
          <a:srcRect/>
          <a:stretch>
            <a:fillRect/>
          </a:stretch>
        </p:blipFill>
        <p:spPr bwMode="auto">
          <a:xfrm>
            <a:off x="685800" y="2209800"/>
            <a:ext cx="2785499" cy="3711268"/>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6148" name="Slide Number Placeholder 4"/>
          <p:cNvSpPr>
            <a:spLocks noGrp="1"/>
          </p:cNvSpPr>
          <p:nvPr>
            <p:ph type="sldNum" sz="quarter" idx="11"/>
          </p:nvPr>
        </p:nvSpPr>
        <p:spPr>
          <a:xfrm>
            <a:off x="5638800" y="6172200"/>
            <a:ext cx="3733800" cy="476250"/>
          </a:xfrm>
          <a:noFill/>
        </p:spPr>
        <p:txBody>
          <a:bodyPr/>
          <a:lstStyle/>
          <a:p>
            <a:pPr algn="ctr"/>
            <a:fld id="{5F543A9F-8F22-419A-AB71-FCAF16CD8D72}" type="slidenum">
              <a:rPr lang="en-US" smtClean="0"/>
              <a:pPr algn="ctr"/>
              <a:t>9</a:t>
            </a:fld>
            <a:endParaRPr lang="en-US" smtClean="0"/>
          </a:p>
        </p:txBody>
      </p:sp>
      <p:sp>
        <p:nvSpPr>
          <p:cNvPr id="6" name="Rectangle 5"/>
          <p:cNvSpPr/>
          <p:nvPr/>
        </p:nvSpPr>
        <p:spPr>
          <a:xfrm>
            <a:off x="533400" y="533400"/>
            <a:ext cx="8153400" cy="677108"/>
          </a:xfrm>
          <a:prstGeom prst="rect">
            <a:avLst/>
          </a:prstGeom>
        </p:spPr>
        <p:txBody>
          <a:bodyPr wrap="square">
            <a:spAutoFit/>
          </a:bodyPr>
          <a:lstStyle/>
          <a:p>
            <a:r>
              <a:rPr lang="en-US" sz="3800" b="1" dirty="0" smtClean="0">
                <a:latin typeface="+mj-lt"/>
              </a:rPr>
              <a:t>Federal forces</a:t>
            </a:r>
            <a:endParaRPr lang="en-US" sz="3800" b="1" dirty="0">
              <a:latin typeface="+mj-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erformance Management in Action: A National System for Measuring Early Childhood Outcomes&amp;#x0D;&amp;#x0A;&amp;quot;&quot;/&gt;&lt;property id=&quot;20307&quot; value=&quot;305&quot;/&gt;&lt;/object&gt;&lt;object type=&quot;3&quot; unique_id=&quot;10005&quot;&gt;&lt;property id=&quot;20148&quot; value=&quot;5&quot;/&gt;&lt;property id=&quot;20300&quot; value=&quot;Slide 2 - &amp;quot;Welcome, Intro by Kathy &amp;#x0D;&amp;#x0A;&amp;quot;&quot;/&gt;&lt;property id=&quot;20307&quot; value=&quot;512&quot;/&gt;&lt;/object&gt;&lt;object type=&quot;3&quot; unique_id=&quot;10006&quot;&gt;&lt;property id=&quot;20148&quot; value=&quot;5&quot;/&gt;&lt;property id=&quot;20300&quot; value=&quot;Slide 3 - &amp;quot;Steps in Building the National System: Background and State Choices&amp;quot;&quot;/&gt;&lt;property id=&quot;20307&quot; value=&quot;511&quot;/&gt;&lt;/object&gt;&lt;object type=&quot;3&quot; unique_id=&quot;10007&quot;&gt;&lt;property id=&quot;20148&quot; value=&quot;5&quot;/&gt;&lt;property id=&quot;20300&quot; value=&quot;Slide 4 - &amp;quot;&amp;#x0D;&amp;#x0A;In this presentation…&amp;#x0D;&amp;#x0A;&amp;quot;&quot;/&gt;&lt;property id=&quot;20307&quot; value=&quot;510&quot;/&gt;&lt;/object&gt;&lt;object type=&quot;3&quot; unique_id=&quot;10008&quot;&gt;&lt;property id=&quot;20148&quot; value=&quot;5&quot;/&gt;&lt;property id=&quot;20300&quot; value=&quot;Slide 5 - &amp;quot;The programs&amp;quot;&quot;/&gt;&lt;property id=&quot;20307&quot; value=&quot;534&quot;/&gt;&lt;/object&gt;&lt;object type=&quot;3&quot; unique_id=&quot;10009&quot;&gt;&lt;property id=&quot;20148&quot; value=&quot;5&quot;/&gt;&lt;property id=&quot;20300&quot; value=&quot;Slide 6 - &amp;quot;The programs&amp;quot;&quot;/&gt;&lt;property id=&quot;20307&quot; value=&quot;535&quot;/&gt;&lt;/object&gt;&lt;object type=&quot;3&quot; unique_id=&quot;10010&quot;&gt;&lt;property id=&quot;20148&quot; value=&quot;5&quot;/&gt;&lt;property id=&quot;20300&quot; value=&quot;Slide 7 - &amp;quot;Initial data being gathered&amp;quot;&quot;/&gt;&lt;property id=&quot;20307&quot; value=&quot;536&quot;/&gt;&lt;/object&gt;&lt;object type=&quot;3&quot; unique_id=&quot;10011&quot;&gt;&lt;property id=&quot;20148&quot; value=&quot;5&quot;/&gt;&lt;property id=&quot;20300&quot; value=&quot;Slide 8 - &amp;quot;The need: Build an outcomes measurement system&amp;quot;&quot;/&gt;&lt;property id=&quot;20307&quot; value=&quot;498&quot;/&gt;&lt;/object&gt;&lt;object type=&quot;3&quot; unique_id=&quot;10012&quot;&gt;&lt;property id=&quot;20148&quot; value=&quot;5&quot;/&gt;&lt;property id=&quot;20300&quot; value=&quot;Slide 9&quot;/&gt;&lt;property id=&quot;20307&quot; value=&quot;537&quot;/&gt;&lt;/object&gt;&lt;object type=&quot;3&quot; unique_id=&quot;10013&quot;&gt;&lt;property id=&quot;20148&quot; value=&quot;5&quot;/&gt;&lt;property id=&quot;20300&quot; value=&quot;Slide 10 - &amp;quot;Why?&amp;quot;&quot;/&gt;&lt;property id=&quot;20307&quot; value=&quot;538&quot;/&gt;&lt;/object&gt;&lt;object type=&quot;3&quot; unique_id=&quot;10014&quot;&gt;&lt;property id=&quot;20148&quot; value=&quot;5&quot;/&gt;&lt;property id=&quot;20300&quot; value=&quot;Slide 11&quot;/&gt;&lt;property id=&quot;20307&quot; value=&quot;541&quot;/&gt;&lt;/object&gt;&lt;object type=&quot;3&quot; unique_id=&quot;10015&quot;&gt;&lt;property id=&quot;20148&quot; value=&quot;5&quot;/&gt;&lt;property id=&quot;20300&quot; value=&quot;Slide 12 - &amp;quot;Individuals with Disabilities &amp;#x0D;&amp;#x0A;Education Act (IDEA)&amp;quot;&quot;/&gt;&lt;property id=&quot;20307&quot; value=&quot;540&quot;/&gt;&lt;/object&gt;&lt;object type=&quot;3&quot; unique_id=&quot;10016&quot;&gt;&lt;property id=&quot;20148&quot; value=&quot;5&quot;/&gt;&lt;property id=&quot;20300&quot; value=&quot;Slide 13&quot;/&gt;&lt;property id=&quot;20307&quot; value=&quot;545&quot;/&gt;&lt;/object&gt;&lt;object type=&quot;3&quot; unique_id=&quot;10017&quot;&gt;&lt;property id=&quot;20148&quot; value=&quot;5&quot;/&gt;&lt;property id=&quot;20300&quot; value=&quot;Slide 14&quot;/&gt;&lt;property id=&quot;20307&quot; value=&quot;546&quot;/&gt;&lt;/object&gt;&lt;object type=&quot;3&quot; unique_id=&quot;10018&quot;&gt;&lt;property id=&quot;20148&quot; value=&quot;5&quot;/&gt;&lt;property id=&quot;20300&quot; value=&quot;Slide 15&quot;/&gt;&lt;property id=&quot;20307&quot; value=&quot;547&quot;/&gt;&lt;/object&gt;&lt;object type=&quot;3&quot; unique_id=&quot;10019&quot;&gt;&lt;property id=&quot;20148&quot; value=&quot;5&quot;/&gt;&lt;property id=&quot;20300&quot; value=&quot;Slide 16 - &amp;quot;OSEP:  PART evaluation results (2002)&amp;quot;&quot;/&gt;&lt;property id=&quot;20307&quot; value=&quot;544&quot;/&gt;&lt;/object&gt;&lt;object type=&quot;3&quot; unique_id=&quot;10020&quot;&gt;&lt;property id=&quot;20148&quot; value=&quot;5&quot;/&gt;&lt;property id=&quot;20300&quot; value=&quot;Slide 17 - &amp;quot;PART Review findings &amp;#x0D;&amp;#x0A;for Part C and Section 619&amp;quot;&quot;/&gt;&lt;property id=&quot;20307&quot; value=&quot;542&quot;/&gt;&lt;/object&gt;&lt;object type=&quot;3&quot; unique_id=&quot;10021&quot;&gt;&lt;property id=&quot;20148&quot; value=&quot;5&quot;/&gt;&lt;property id=&quot;20300&quot; value=&quot;Slide 18 - &amp;quot;How Office of Special Education (OSEP) responded to PART &amp;quot;&quot;/&gt;&lt;property id=&quot;20307&quot; value=&quot;548&quot;/&gt;&lt;/object&gt;&lt;object type=&quot;3&quot; unique_id=&quot;10022&quot;&gt;&lt;property id=&quot;20148&quot; value=&quot;5&quot;/&gt;&lt;property id=&quot;20300&quot; value=&quot;Slide 20 - &amp;quot;Early federal design parameters   for outcomes measurement system&amp;quot;&quot;/&gt;&lt;property id=&quot;20307&quot; value=&quot;549&quot;/&gt;&lt;/object&gt;&lt;object type=&quot;3&quot; unique_id=&quot;10023&quot;&gt;&lt;property id=&quot;20148&quot; value=&quot;5&quot;/&gt;&lt;property id=&quot;20300&quot; value=&quot;Slide 21 - &amp;quot;Stakeholder input to ECO Center&amp;quot;&quot;/&gt;&lt;property id=&quot;20307&quot; value=&quot;499&quot;/&gt;&lt;/object&gt;&lt;object type=&quot;3&quot; unique_id=&quot;10024&quot;&gt;&lt;property id=&quot;20148&quot; value=&quot;5&quot;/&gt;&lt;property id=&quot;20300&quot; value=&quot;Slide 22 - &amp;quot;Overarching goal for EI and ECSE&amp;quot;&quot;/&gt;&lt;property id=&quot;20307&quot; value=&quot;523&quot;/&gt;&lt;/object&gt;&lt;object type=&quot;3&quot; unique_id=&quot;10025&quot;&gt;&lt;property id=&quot;20148&quot; value=&quot;5&quot;/&gt;&lt;property id=&quot;20300&quot; value=&quot;Slide 23&quot;/&gt;&lt;property id=&quot;20307&quot; value=&quot;522&quot;/&gt;&lt;/object&gt;&lt;object type=&quot;3&quot; unique_id=&quot;10026&quot;&gt;&lt;property id=&quot;20148&quot; value=&quot;5&quot;/&gt;&lt;property id=&quot;20300&quot; value=&quot;Slide 24 - &amp;quot;Three Child Outcomes&amp;quot;&quot;/&gt;&lt;property id=&quot;20307&quot; value=&quot;524&quot;/&gt;&lt;/object&gt;&lt;object type=&quot;3&quot; unique_id=&quot;10027&quot;&gt;&lt;property id=&quot;20148&quot; value=&quot;5&quot;/&gt;&lt;property id=&quot;20300&quot; value=&quot;Slide 25 - &amp;quot;OSEP reporting  &amp;#x0D;&amp;#x0A;progress categories&amp;quot;&quot;/&gt;&lt;property id=&quot;20307&quot; value=&quot;525&quot;/&gt;&lt;/object&gt;&lt;object type=&quot;3&quot; unique_id=&quot;10028&quot;&gt;&lt;property id=&quot;20148&quot; value=&quot;5&quot;/&gt;&lt;property id=&quot;20300&quot; value=&quot;Slide 27 - &amp;quot;Summary statements&amp;quot;&quot;/&gt;&lt;property id=&quot;20307&quot; value=&quot;526&quot;/&gt;&lt;/object&gt;&lt;object type=&quot;3&quot; unique_id=&quot;10029&quot;&gt;&lt;property id=&quot;20148&quot; value=&quot;5&quot;/&gt;&lt;property id=&quot;20300&quot; value=&quot;Slide 28 - &amp;quot;Summary statements&amp;quot;&quot;/&gt;&lt;property id=&quot;20307&quot; value=&quot;527&quot;/&gt;&lt;/object&gt;&lt;object type=&quot;3&quot; unique_id=&quot;10030&quot;&gt;&lt;property id=&quot;20148&quot; value=&quot;5&quot;/&gt;&lt;property id=&quot;20300&quot; value=&quot;Slide 29 - &amp;quot;The concepts are easier than the words or the formulas&amp;quot;&quot;/&gt;&lt;property id=&quot;20307&quot; value=&quot;528&quot;/&gt;&lt;/object&gt;&lt;object type=&quot;3&quot; unique_id=&quot;10031&quot;&gt;&lt;property id=&quot;20148&quot; value=&quot;5&quot;/&gt;&lt;property id=&quot;20300&quot; value=&quot;Slide 30 - &amp;quot;Target setting and &amp;#x0D;&amp;#x0A;reporting requirements&amp;quot;&quot;/&gt;&lt;property id=&quot;20307&quot; value=&quot;550&quot;/&gt;&lt;/object&gt;&lt;object type=&quot;3&quot; unique_id=&quot;10032&quot;&gt;&lt;property id=&quot;20148&quot; value=&quot;5&quot;/&gt;&lt;property id=&quot;20300&quot; value=&quot;Slide 36 - &amp;quot;Examples of state choices&amp;quot;&quot;/&gt;&lt;property id=&quot;20307&quot; value=&quot;551&quot;/&gt;&lt;/object&gt;&lt;object type=&quot;3&quot; unique_id=&quot;10033&quot;&gt;&lt;property id=&quot;20148&quot; value=&quot;5&quot;/&gt;&lt;property id=&quot;20300&quot; value=&quot;Slide 37 - &amp;quot;How states responded to the outcomes data reporting requirement&amp;quot;&quot;/&gt;&lt;property id=&quot;20307&quot; value=&quot;516&quot;/&gt;&lt;/object&gt;&lt;object type=&quot;3&quot; unique_id=&quot;10039&quot;&gt;&lt;property id=&quot;20148&quot; value=&quot;5&quot;/&gt;&lt;property id=&quot;20300&quot; value=&quot;Slide 39 - &amp;quot;Summary:  National Picture&amp;quot;&quot;/&gt;&lt;property id=&quot;20307&quot; value=&quot;515&quot;/&gt;&lt;/object&gt;&lt;object type=&quot;3&quot; unique_id=&quot;10040&quot;&gt;&lt;property id=&quot;20148&quot; value=&quot;5&quot;/&gt;&lt;property id=&quot;20300&quot; value=&quot;Slide 40 - &amp;quot;What states are doing now&amp;quot;&quot;/&gt;&lt;property id=&quot;20307&quot; value=&quot;554&quot;/&gt;&lt;/object&gt;&lt;object type=&quot;3&quot; unique_id=&quot;10041&quot;&gt;&lt;property id=&quot;20148&quot; value=&quot;5&quot;/&gt;&lt;property id=&quot;20300&quot; value=&quot;Slide 41&quot;/&gt;&lt;property id=&quot;20307&quot; value=&quot;553&quot;/&gt;&lt;/object&gt;&lt;object type=&quot;3&quot; unique_id=&quot;10042&quot;&gt;&lt;property id=&quot;20148&quot; value=&quot;5&quot;/&gt;&lt;property id=&quot;20300&quot; value=&quot;Slide 42&quot;/&gt;&lt;property id=&quot;20307&quot; value=&quot;552&quot;/&gt;&lt;/object&gt;&lt;object type=&quot;3&quot; unique_id=&quot;10043&quot;&gt;&lt;property id=&quot;20148&quot; value=&quot;5&quot;/&gt;&lt;property id=&quot;20300&quot; value=&quot;Slide 43&quot;/&gt;&lt;property id=&quot;20307&quot; value=&quot;513&quot;/&gt;&lt;/object&gt;&lt;object type=&quot;3&quot; unique_id=&quot;10044&quot;&gt;&lt;property id=&quot;20148&quot; value=&quot;5&quot;/&gt;&lt;property id=&quot;20300&quot; value=&quot;Slide 44 - &amp;quot;Next presentation&amp;quot;&quot;/&gt;&lt;property id=&quot;20307&quot; value=&quot;356&quot;/&gt;&lt;/object&gt;&lt;object type=&quot;3&quot; unique_id=&quot;10045&quot;&gt;&lt;property id=&quot;20148&quot; value=&quot;5&quot;/&gt;&lt;property id=&quot;20300&quot; value=&quot;Slide 45 - &amp;quot;Last presentation&amp;quot;&quot;/&gt;&lt;property id=&quot;20307&quot; value=&quot;514&quot;/&gt;&lt;/object&gt;&lt;object type=&quot;3&quot; unique_id=&quot;10398&quot;&gt;&lt;property id=&quot;20148&quot; value=&quot;5&quot;/&gt;&lt;property id=&quot;20300&quot; value=&quot;Slide 19&quot;/&gt;&lt;property id=&quot;20307&quot; value=&quot;563&quot;/&gt;&lt;/object&gt;&lt;object type=&quot;3&quot; unique_id=&quot;10399&quot;&gt;&lt;property id=&quot;20148&quot; value=&quot;5&quot;/&gt;&lt;property id=&quot;20300&quot; value=&quot;Slide 26&quot;/&gt;&lt;property id=&quot;20307&quot; value=&quot;557&quot;/&gt;&lt;/object&gt;&lt;object type=&quot;3&quot; unique_id=&quot;10400&quot;&gt;&lt;property id=&quot;20148&quot; value=&quot;5&quot;/&gt;&lt;property id=&quot;20300&quot; value=&quot;Slide 31&quot;/&gt;&lt;property id=&quot;20307&quot; value=&quot;558&quot;/&gt;&lt;/object&gt;&lt;object type=&quot;3&quot; unique_id=&quot;10401&quot;&gt;&lt;property id=&quot;20148&quot; value=&quot;5&quot;/&gt;&lt;property id=&quot;20300&quot; value=&quot;Slide 32 - &amp;quot;Reporting APR data in &amp;#x0D;&amp;#x0A;5 progress categories &amp;quot;&quot;/&gt;&lt;property id=&quot;20307&quot; value=&quot;561&quot;/&gt;&lt;/object&gt;&lt;object type=&quot;3&quot; unique_id=&quot;10402&quot;&gt;&lt;property id=&quot;20148&quot; value=&quot;5&quot;/&gt;&lt;property id=&quot;20300&quot; value=&quot;Slide 33&quot;/&gt;&lt;property id=&quot;20307&quot; value=&quot;560&quot;/&gt;&lt;/object&gt;&lt;object type=&quot;3&quot; unique_id=&quot;10403&quot;&gt;&lt;property id=&quot;20148&quot; value=&quot;5&quot;/&gt;&lt;property id=&quot;20300&quot; value=&quot;Slide 34 - &amp;quot;Local reporting of &amp;#x0D;&amp;#x0A;actual summary statements&amp;quot;&quot;/&gt;&lt;property id=&quot;20307&quot; value=&quot;559&quot;/&gt;&lt;/object&gt;&lt;object type=&quot;3&quot; unique_id=&quot;10404&quot;&gt;&lt;property id=&quot;20148&quot; value=&quot;5&quot;/&gt;&lt;property id=&quot;20300&quot; value=&quot;Slide 35&quot;/&gt;&lt;property id=&quot;20307&quot; value=&quot;562&quot;/&gt;&lt;/object&gt;&lt;object type=&quot;3&quot; unique_id=&quot;10405&quot;&gt;&lt;property id=&quot;20148&quot; value=&quot;5&quot;/&gt;&lt;property id=&quot;20300&quot; value=&quot;Slide 38 - &amp;quot;State Approaches to Outcomes Data (February 2011)&amp;quot;&quot;/&gt;&lt;property id=&quot;20307&quot; value=&quot;564&quot;/&gt;&lt;/object&gt;&lt;/object&gt;&lt;/object&gt;&lt;/database&gt;"/>
  <p:tag name="SECTOMILLISECCONVERTED" val="1"/>
</p:tagLst>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10178</TotalTime>
  <Words>1969</Words>
  <Application>Microsoft Office PowerPoint</Application>
  <PresentationFormat>On-screen Show (4:3)</PresentationFormat>
  <Paragraphs>274</Paragraphs>
  <Slides>32</Slides>
  <Notes>27</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32</vt:i4>
      </vt:variant>
    </vt:vector>
  </HeadingPairs>
  <TitlesOfParts>
    <vt:vector size="39" baseType="lpstr">
      <vt:lpstr>3_Default Design</vt:lpstr>
      <vt:lpstr>6_Default Design-First child</vt:lpstr>
      <vt:lpstr>7_Default Design-Second child</vt:lpstr>
      <vt:lpstr>8_Default Design-Third child</vt:lpstr>
      <vt:lpstr>9_Default Design-Fourth child</vt:lpstr>
      <vt:lpstr>10_Default Design-Fifth child</vt:lpstr>
      <vt:lpstr>Chart</vt:lpstr>
      <vt:lpstr>Performance Management in Action: A National System for Measuring Early Childhood Outcomes </vt:lpstr>
      <vt:lpstr>Steps in Building the National System: Background and State Choices</vt:lpstr>
      <vt:lpstr> In this presentation… </vt:lpstr>
      <vt:lpstr>The programs</vt:lpstr>
      <vt:lpstr>Initial data being gathered</vt:lpstr>
      <vt:lpstr>The need: Build an outcomes measurement system</vt:lpstr>
      <vt:lpstr>Slide 7</vt:lpstr>
      <vt:lpstr>Why?</vt:lpstr>
      <vt:lpstr>Slide 9</vt:lpstr>
      <vt:lpstr>Individuals with Disabilities  Education Act (IDEA)</vt:lpstr>
      <vt:lpstr>OSEP:  PART evaluation results (2002)</vt:lpstr>
      <vt:lpstr>Slide 12</vt:lpstr>
      <vt:lpstr>How Office of Special Education (OSEP) responded to PART </vt:lpstr>
      <vt:lpstr>Slide 14</vt:lpstr>
      <vt:lpstr>Identifying outcomes to measure</vt:lpstr>
      <vt:lpstr>Overarching goal for EI and ECSE</vt:lpstr>
      <vt:lpstr>Slide 17</vt:lpstr>
      <vt:lpstr>Three Child Outcomes</vt:lpstr>
      <vt:lpstr>OSEP reporting   progress categories</vt:lpstr>
      <vt:lpstr>Slide 20</vt:lpstr>
      <vt:lpstr>Summary statements</vt:lpstr>
      <vt:lpstr>Summary statements</vt:lpstr>
      <vt:lpstr>The concepts are easier than the words or the formulas</vt:lpstr>
      <vt:lpstr>Target setting and  reporting requirements</vt:lpstr>
      <vt:lpstr>Slide 25</vt:lpstr>
      <vt:lpstr>Reporting APR data in  5 progress categories </vt:lpstr>
      <vt:lpstr>Slide 27</vt:lpstr>
      <vt:lpstr>Local reporting of  actual summary statements</vt:lpstr>
      <vt:lpstr>Slide 29</vt:lpstr>
      <vt:lpstr>State Approaches to Outcomes Data (February 2011)</vt:lpstr>
      <vt:lpstr>Summary:  National Picture</vt:lpstr>
      <vt:lpstr>Slide 32</vt:lpstr>
    </vt:vector>
  </TitlesOfParts>
  <Company>unc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Lauren</cp:lastModifiedBy>
  <cp:revision>516</cp:revision>
  <dcterms:created xsi:type="dcterms:W3CDTF">2008-03-27T18:39:34Z</dcterms:created>
  <dcterms:modified xsi:type="dcterms:W3CDTF">2011-11-01T22:05:24Z</dcterms:modified>
</cp:coreProperties>
</file>