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tableStyles.xml" ContentType="application/vnd.openxmlformats-officedocument.presentationml.tableStyles+xml"/>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Default Extension="wmv" ContentType="video/x-ms-wmv"/>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handoutMasterIdLst>
    <p:handoutMasterId r:id="rId13"/>
  </p:handoutMasterIdLst>
  <p:sldIdLst>
    <p:sldId id="357" r:id="rId2"/>
    <p:sldId id="348" r:id="rId3"/>
    <p:sldId id="349" r:id="rId4"/>
    <p:sldId id="350" r:id="rId5"/>
    <p:sldId id="351" r:id="rId6"/>
    <p:sldId id="352" r:id="rId7"/>
    <p:sldId id="353" r:id="rId8"/>
    <p:sldId id="354" r:id="rId9"/>
    <p:sldId id="355" r:id="rId10"/>
    <p:sldId id="356" r:id="rId11"/>
  </p:sldIdLst>
  <p:sldSz cx="9144000" cy="6858000" type="letter"/>
  <p:notesSz cx="7010400" cy="9296400"/>
  <p:defaultTextStyle>
    <a:defPPr>
      <a:defRPr lang="en-US"/>
    </a:defPPr>
    <a:lvl1pPr marL="0" algn="l" defTabSz="971824" rtl="0" eaLnBrk="1" latinLnBrk="0" hangingPunct="1">
      <a:defRPr sz="1900" kern="1200">
        <a:solidFill>
          <a:schemeClr val="tx1"/>
        </a:solidFill>
        <a:latin typeface="+mn-lt"/>
        <a:ea typeface="+mn-ea"/>
        <a:cs typeface="+mn-cs"/>
      </a:defRPr>
    </a:lvl1pPr>
    <a:lvl2pPr marL="485912" algn="l" defTabSz="971824" rtl="0" eaLnBrk="1" latinLnBrk="0" hangingPunct="1">
      <a:defRPr sz="1900" kern="1200">
        <a:solidFill>
          <a:schemeClr val="tx1"/>
        </a:solidFill>
        <a:latin typeface="+mn-lt"/>
        <a:ea typeface="+mn-ea"/>
        <a:cs typeface="+mn-cs"/>
      </a:defRPr>
    </a:lvl2pPr>
    <a:lvl3pPr marL="971824" algn="l" defTabSz="971824" rtl="0" eaLnBrk="1" latinLnBrk="0" hangingPunct="1">
      <a:defRPr sz="1900" kern="1200">
        <a:solidFill>
          <a:schemeClr val="tx1"/>
        </a:solidFill>
        <a:latin typeface="+mn-lt"/>
        <a:ea typeface="+mn-ea"/>
        <a:cs typeface="+mn-cs"/>
      </a:defRPr>
    </a:lvl3pPr>
    <a:lvl4pPr marL="1457736" algn="l" defTabSz="971824" rtl="0" eaLnBrk="1" latinLnBrk="0" hangingPunct="1">
      <a:defRPr sz="1900" kern="1200">
        <a:solidFill>
          <a:schemeClr val="tx1"/>
        </a:solidFill>
        <a:latin typeface="+mn-lt"/>
        <a:ea typeface="+mn-ea"/>
        <a:cs typeface="+mn-cs"/>
      </a:defRPr>
    </a:lvl4pPr>
    <a:lvl5pPr marL="1943649" algn="l" defTabSz="971824" rtl="0" eaLnBrk="1" latinLnBrk="0" hangingPunct="1">
      <a:defRPr sz="1900" kern="1200">
        <a:solidFill>
          <a:schemeClr val="tx1"/>
        </a:solidFill>
        <a:latin typeface="+mn-lt"/>
        <a:ea typeface="+mn-ea"/>
        <a:cs typeface="+mn-cs"/>
      </a:defRPr>
    </a:lvl5pPr>
    <a:lvl6pPr marL="2429561" algn="l" defTabSz="971824" rtl="0" eaLnBrk="1" latinLnBrk="0" hangingPunct="1">
      <a:defRPr sz="1900" kern="1200">
        <a:solidFill>
          <a:schemeClr val="tx1"/>
        </a:solidFill>
        <a:latin typeface="+mn-lt"/>
        <a:ea typeface="+mn-ea"/>
        <a:cs typeface="+mn-cs"/>
      </a:defRPr>
    </a:lvl6pPr>
    <a:lvl7pPr marL="2915473" algn="l" defTabSz="971824" rtl="0" eaLnBrk="1" latinLnBrk="0" hangingPunct="1">
      <a:defRPr sz="1900" kern="1200">
        <a:solidFill>
          <a:schemeClr val="tx1"/>
        </a:solidFill>
        <a:latin typeface="+mn-lt"/>
        <a:ea typeface="+mn-ea"/>
        <a:cs typeface="+mn-cs"/>
      </a:defRPr>
    </a:lvl7pPr>
    <a:lvl8pPr marL="3401385" algn="l" defTabSz="971824" rtl="0" eaLnBrk="1" latinLnBrk="0" hangingPunct="1">
      <a:defRPr sz="1900" kern="1200">
        <a:solidFill>
          <a:schemeClr val="tx1"/>
        </a:solidFill>
        <a:latin typeface="+mn-lt"/>
        <a:ea typeface="+mn-ea"/>
        <a:cs typeface="+mn-cs"/>
      </a:defRPr>
    </a:lvl8pPr>
    <a:lvl9pPr marL="3887297" algn="l" defTabSz="971824" rtl="0" eaLnBrk="1" latinLnBrk="0" hangingPunct="1">
      <a:defRPr sz="19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8" autoAdjust="0"/>
    <p:restoredTop sz="89606" autoAdjust="0"/>
  </p:normalViewPr>
  <p:slideViewPr>
    <p:cSldViewPr>
      <p:cViewPr>
        <p:scale>
          <a:sx n="70" d="100"/>
          <a:sy n="70" d="100"/>
        </p:scale>
        <p:origin x="-72" y="-60"/>
      </p:cViewPr>
      <p:guideLst>
        <p:guide orient="horz" pos="2160"/>
        <p:guide pos="288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1" d="100"/>
          <a:sy n="81" d="100"/>
        </p:scale>
        <p:origin x="-1998" y="-84"/>
      </p:cViewPr>
      <p:guideLst>
        <p:guide orient="horz" pos="2928"/>
        <p:guide pos="2209"/>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476"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9" y="1"/>
            <a:ext cx="3038476" cy="465138"/>
          </a:xfrm>
          <a:prstGeom prst="rect">
            <a:avLst/>
          </a:prstGeom>
        </p:spPr>
        <p:txBody>
          <a:bodyPr vert="horz" lIns="91440" tIns="45720" rIns="91440" bIns="45720" rtlCol="0"/>
          <a:lstStyle>
            <a:lvl1pPr algn="r">
              <a:defRPr sz="1200"/>
            </a:lvl1pPr>
          </a:lstStyle>
          <a:p>
            <a:fld id="{8EE64B63-D769-4778-9A84-9A4B33B0BA0E}" type="datetimeFigureOut">
              <a:rPr lang="en-US" smtClean="0"/>
              <a:pPr/>
              <a:t>10/17/2014</a:t>
            </a:fld>
            <a:endParaRPr lang="en-US" dirty="0"/>
          </a:p>
        </p:txBody>
      </p:sp>
      <p:sp>
        <p:nvSpPr>
          <p:cNvPr id="4" name="Footer Placeholder 3"/>
          <p:cNvSpPr>
            <a:spLocks noGrp="1"/>
          </p:cNvSpPr>
          <p:nvPr>
            <p:ph type="ftr" sz="quarter" idx="2"/>
          </p:nvPr>
        </p:nvSpPr>
        <p:spPr>
          <a:xfrm>
            <a:off x="0" y="8829676"/>
            <a:ext cx="3038476"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9" y="8829676"/>
            <a:ext cx="3038476" cy="465138"/>
          </a:xfrm>
          <a:prstGeom prst="rect">
            <a:avLst/>
          </a:prstGeom>
        </p:spPr>
        <p:txBody>
          <a:bodyPr vert="horz" lIns="91440" tIns="45720" rIns="91440" bIns="45720" rtlCol="0" anchor="b"/>
          <a:lstStyle>
            <a:lvl1pPr algn="r">
              <a:defRPr sz="1200"/>
            </a:lvl1pPr>
          </a:lstStyle>
          <a:p>
            <a:fld id="{3DE4F17D-5E0F-4C8B-9194-DDD7BB9AB780}"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7840" cy="464820"/>
          </a:xfrm>
          <a:prstGeom prst="rect">
            <a:avLst/>
          </a:prstGeom>
        </p:spPr>
        <p:txBody>
          <a:bodyPr vert="horz" lIns="93172" tIns="46586" rIns="93172" bIns="46586" rtlCol="0"/>
          <a:lstStyle>
            <a:lvl1pPr algn="l">
              <a:defRPr sz="1200"/>
            </a:lvl1pPr>
          </a:lstStyle>
          <a:p>
            <a:endParaRPr lang="en-US" dirty="0"/>
          </a:p>
        </p:txBody>
      </p:sp>
      <p:sp>
        <p:nvSpPr>
          <p:cNvPr id="3" name="Date Placeholder 2"/>
          <p:cNvSpPr>
            <a:spLocks noGrp="1"/>
          </p:cNvSpPr>
          <p:nvPr>
            <p:ph type="dt" idx="1"/>
          </p:nvPr>
        </p:nvSpPr>
        <p:spPr>
          <a:xfrm>
            <a:off x="3970939" y="1"/>
            <a:ext cx="3037840" cy="464820"/>
          </a:xfrm>
          <a:prstGeom prst="rect">
            <a:avLst/>
          </a:prstGeom>
        </p:spPr>
        <p:txBody>
          <a:bodyPr vert="horz" lIns="93172" tIns="46586" rIns="93172" bIns="46586" rtlCol="0"/>
          <a:lstStyle>
            <a:lvl1pPr algn="r">
              <a:defRPr sz="1200"/>
            </a:lvl1pPr>
          </a:lstStyle>
          <a:p>
            <a:fld id="{58288422-AB67-4EC3-A558-2E84FA2BF0EE}" type="datetimeFigureOut">
              <a:rPr lang="en-US" smtClean="0"/>
              <a:pPr/>
              <a:t>10/17/2014</a:t>
            </a:fld>
            <a:endParaRPr lang="en-US" dirty="0"/>
          </a:p>
        </p:txBody>
      </p:sp>
      <p:sp>
        <p:nvSpPr>
          <p:cNvPr id="4" name="Slide Image Placeholder 3"/>
          <p:cNvSpPr>
            <a:spLocks noGrp="1" noRot="1" noChangeAspect="1"/>
          </p:cNvSpPr>
          <p:nvPr>
            <p:ph type="sldImg" idx="2"/>
          </p:nvPr>
        </p:nvSpPr>
        <p:spPr>
          <a:xfrm>
            <a:off x="1181100" y="696913"/>
            <a:ext cx="4649788" cy="3486150"/>
          </a:xfrm>
          <a:prstGeom prst="rect">
            <a:avLst/>
          </a:prstGeom>
          <a:noFill/>
          <a:ln w="12700">
            <a:solidFill>
              <a:prstClr val="black"/>
            </a:solidFill>
          </a:ln>
        </p:spPr>
        <p:txBody>
          <a:bodyPr vert="horz" lIns="93172" tIns="46586" rIns="93172" bIns="46586" rtlCol="0" anchor="ctr"/>
          <a:lstStyle/>
          <a:p>
            <a:endParaRPr lang="en-US" dirty="0"/>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3172" tIns="46586" rIns="93172" bIns="4658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8829968"/>
            <a:ext cx="3037840" cy="464820"/>
          </a:xfrm>
          <a:prstGeom prst="rect">
            <a:avLst/>
          </a:prstGeom>
        </p:spPr>
        <p:txBody>
          <a:bodyPr vert="horz" lIns="93172" tIns="46586" rIns="93172" bIns="4658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8"/>
            <a:ext cx="3037840" cy="464820"/>
          </a:xfrm>
          <a:prstGeom prst="rect">
            <a:avLst/>
          </a:prstGeom>
        </p:spPr>
        <p:txBody>
          <a:bodyPr vert="horz" lIns="93172" tIns="46586" rIns="93172" bIns="46586" rtlCol="0" anchor="b"/>
          <a:lstStyle>
            <a:lvl1pPr algn="r">
              <a:defRPr sz="1200"/>
            </a:lvl1pPr>
          </a:lstStyle>
          <a:p>
            <a:fld id="{6E988EB2-E62C-43A9-8E9C-79BB1B407A60}"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71824" rtl="0" eaLnBrk="1" latinLnBrk="0" hangingPunct="1">
      <a:defRPr sz="1300" kern="1200">
        <a:solidFill>
          <a:schemeClr val="tx1"/>
        </a:solidFill>
        <a:latin typeface="+mn-lt"/>
        <a:ea typeface="+mn-ea"/>
        <a:cs typeface="+mn-cs"/>
      </a:defRPr>
    </a:lvl1pPr>
    <a:lvl2pPr marL="485912" algn="l" defTabSz="971824" rtl="0" eaLnBrk="1" latinLnBrk="0" hangingPunct="1">
      <a:defRPr sz="1300" kern="1200">
        <a:solidFill>
          <a:schemeClr val="tx1"/>
        </a:solidFill>
        <a:latin typeface="+mn-lt"/>
        <a:ea typeface="+mn-ea"/>
        <a:cs typeface="+mn-cs"/>
      </a:defRPr>
    </a:lvl2pPr>
    <a:lvl3pPr marL="971824" algn="l" defTabSz="971824" rtl="0" eaLnBrk="1" latinLnBrk="0" hangingPunct="1">
      <a:defRPr sz="1300" kern="1200">
        <a:solidFill>
          <a:schemeClr val="tx1"/>
        </a:solidFill>
        <a:latin typeface="+mn-lt"/>
        <a:ea typeface="+mn-ea"/>
        <a:cs typeface="+mn-cs"/>
      </a:defRPr>
    </a:lvl3pPr>
    <a:lvl4pPr marL="1457736" algn="l" defTabSz="971824" rtl="0" eaLnBrk="1" latinLnBrk="0" hangingPunct="1">
      <a:defRPr sz="1300" kern="1200">
        <a:solidFill>
          <a:schemeClr val="tx1"/>
        </a:solidFill>
        <a:latin typeface="+mn-lt"/>
        <a:ea typeface="+mn-ea"/>
        <a:cs typeface="+mn-cs"/>
      </a:defRPr>
    </a:lvl4pPr>
    <a:lvl5pPr marL="1943649" algn="l" defTabSz="971824" rtl="0" eaLnBrk="1" latinLnBrk="0" hangingPunct="1">
      <a:defRPr sz="1300" kern="1200">
        <a:solidFill>
          <a:schemeClr val="tx1"/>
        </a:solidFill>
        <a:latin typeface="+mn-lt"/>
        <a:ea typeface="+mn-ea"/>
        <a:cs typeface="+mn-cs"/>
      </a:defRPr>
    </a:lvl5pPr>
    <a:lvl6pPr marL="2429561" algn="l" defTabSz="971824" rtl="0" eaLnBrk="1" latinLnBrk="0" hangingPunct="1">
      <a:defRPr sz="1300" kern="1200">
        <a:solidFill>
          <a:schemeClr val="tx1"/>
        </a:solidFill>
        <a:latin typeface="+mn-lt"/>
        <a:ea typeface="+mn-ea"/>
        <a:cs typeface="+mn-cs"/>
      </a:defRPr>
    </a:lvl6pPr>
    <a:lvl7pPr marL="2915473" algn="l" defTabSz="971824" rtl="0" eaLnBrk="1" latinLnBrk="0" hangingPunct="1">
      <a:defRPr sz="1300" kern="1200">
        <a:solidFill>
          <a:schemeClr val="tx1"/>
        </a:solidFill>
        <a:latin typeface="+mn-lt"/>
        <a:ea typeface="+mn-ea"/>
        <a:cs typeface="+mn-cs"/>
      </a:defRPr>
    </a:lvl7pPr>
    <a:lvl8pPr marL="3401385" algn="l" defTabSz="971824" rtl="0" eaLnBrk="1" latinLnBrk="0" hangingPunct="1">
      <a:defRPr sz="1300" kern="1200">
        <a:solidFill>
          <a:schemeClr val="tx1"/>
        </a:solidFill>
        <a:latin typeface="+mn-lt"/>
        <a:ea typeface="+mn-ea"/>
        <a:cs typeface="+mn-cs"/>
      </a:defRPr>
    </a:lvl8pPr>
    <a:lvl9pPr marL="3887297" algn="l" defTabSz="971824"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JB:</a:t>
            </a:r>
            <a:r>
              <a:rPr lang="en-US" baseline="0" dirty="0" smtClean="0"/>
              <a:t> Why evaluate this course?</a:t>
            </a:r>
          </a:p>
          <a:p>
            <a:endParaRPr lang="en-US" baseline="0" dirty="0" smtClean="0"/>
          </a:p>
          <a:p>
            <a:r>
              <a:rPr lang="en-US" baseline="0" dirty="0" smtClean="0"/>
              <a:t> Number of functional courses—showing a downward trend</a:t>
            </a:r>
          </a:p>
          <a:p>
            <a:endParaRPr lang="en-US" baseline="0" dirty="0" smtClean="0"/>
          </a:p>
          <a:p>
            <a:r>
              <a:rPr lang="en-US" baseline="0" dirty="0" smtClean="0"/>
              <a:t>Decrease of end strength in Afghanistan and reduction in Army budget</a:t>
            </a:r>
            <a:endParaRPr lang="en-US" dirty="0"/>
          </a:p>
        </p:txBody>
      </p:sp>
      <p:sp>
        <p:nvSpPr>
          <p:cNvPr id="4" name="Slide Number Placeholder 3"/>
          <p:cNvSpPr>
            <a:spLocks noGrp="1"/>
          </p:cNvSpPr>
          <p:nvPr>
            <p:ph type="sldNum" sz="quarter" idx="10"/>
          </p:nvPr>
        </p:nvSpPr>
        <p:spPr/>
        <p:txBody>
          <a:bodyPr/>
          <a:lstStyle/>
          <a:p>
            <a:fld id="{6E988EB2-E62C-43A9-8E9C-79BB1B407A60}" type="slidenum">
              <a:rPr lang="en-US" smtClean="0"/>
              <a:pPr/>
              <a:t>3</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smtClean="0"/>
              <a:t>JB: (left</a:t>
            </a:r>
            <a:r>
              <a:rPr lang="en-US" b="1" baseline="0" dirty="0" smtClean="0"/>
              <a:t> side of slide)</a:t>
            </a:r>
            <a:endParaRPr lang="en-US" b="1" dirty="0" smtClean="0"/>
          </a:p>
          <a:p>
            <a:pPr marL="228600" indent="-228600">
              <a:buFont typeface="+mj-lt"/>
              <a:buAutoNum type="arabicPeriod"/>
            </a:pPr>
            <a:r>
              <a:rPr lang="en-US" b="0" dirty="0" smtClean="0"/>
              <a:t>Reactions:</a:t>
            </a:r>
            <a:r>
              <a:rPr lang="en-US" b="0" baseline="0" dirty="0" smtClean="0"/>
              <a:t> Attitudes and Perceptions</a:t>
            </a:r>
          </a:p>
          <a:p>
            <a:pPr marL="228600" indent="-228600">
              <a:buFont typeface="+mj-lt"/>
              <a:buAutoNum type="arabicPeriod"/>
            </a:pPr>
            <a:r>
              <a:rPr lang="en-US" b="0" baseline="0" dirty="0" smtClean="0"/>
              <a:t>Learning: Gain in skills and knowledge</a:t>
            </a:r>
          </a:p>
          <a:p>
            <a:pPr marL="228600" indent="-228600">
              <a:buFont typeface="+mj-lt"/>
              <a:buAutoNum type="arabicPeriod"/>
            </a:pPr>
            <a:r>
              <a:rPr lang="en-US" b="0" baseline="0" dirty="0" smtClean="0"/>
              <a:t>Behavior: On-the-job-performance</a:t>
            </a:r>
          </a:p>
          <a:p>
            <a:pPr marL="228600" indent="-228600">
              <a:buFont typeface="+mj-lt"/>
              <a:buAutoNum type="arabicPeriod"/>
            </a:pPr>
            <a:r>
              <a:rPr lang="en-US" b="0" baseline="0" dirty="0" smtClean="0"/>
              <a:t>Results: Organizational improvements</a:t>
            </a:r>
            <a:endParaRPr lang="en-US" b="0" dirty="0" smtClean="0"/>
          </a:p>
          <a:p>
            <a:endParaRPr lang="en-US" b="1" dirty="0" smtClean="0"/>
          </a:p>
          <a:p>
            <a:r>
              <a:rPr lang="en-US" b="1" dirty="0" smtClean="0"/>
              <a:t>AH:</a:t>
            </a:r>
          </a:p>
          <a:p>
            <a:pPr marL="228600" indent="-228600">
              <a:buFont typeface="+mj-lt"/>
              <a:buAutoNum type="arabicPeriod"/>
            </a:pPr>
            <a:r>
              <a:rPr lang="en-US" b="0" dirty="0" smtClean="0"/>
              <a:t>Reaction: </a:t>
            </a:r>
            <a:r>
              <a:rPr lang="en-US" b="0" baseline="0" dirty="0" smtClean="0"/>
              <a:t>an end of course survey was used to collected data and a rating of 4 or higher on </a:t>
            </a:r>
            <a:r>
              <a:rPr lang="en-US" b="0" baseline="0" dirty="0" err="1" smtClean="0"/>
              <a:t>Likert</a:t>
            </a:r>
            <a:r>
              <a:rPr lang="en-US" b="0" baseline="0" dirty="0" smtClean="0"/>
              <a:t> scale was desired</a:t>
            </a:r>
          </a:p>
          <a:p>
            <a:pPr marL="228600" indent="-228600">
              <a:buFont typeface="+mj-lt"/>
              <a:buAutoNum type="arabicPeriod"/>
            </a:pPr>
            <a:r>
              <a:rPr lang="en-US" b="0" baseline="0" dirty="0" smtClean="0"/>
              <a:t>Learning: each student completed a pre test prior to receiving any instruction and a posttest was administered on the last day of training.  Pre and posttest scores were compared to determine the increase in learning.  An increase of 25% or higher from pre to posttest was desired</a:t>
            </a:r>
          </a:p>
          <a:p>
            <a:pPr marL="228600" indent="-228600">
              <a:buFont typeface="+mj-lt"/>
              <a:buAutoNum type="arabicPeriod"/>
            </a:pPr>
            <a:r>
              <a:rPr lang="en-US" b="0" baseline="0" dirty="0" smtClean="0"/>
              <a:t>Behavior: four different types of data collection instruments were employed during unit deployment in Afghanistan and after the unit returned home.  Data collected from theater included the direct observations of units by the JET advisors and surveys were completed by unit commanders and the course graduates.  After units redeployed, focus groups were conducted with the graduates and when possible, their unit commanders.  The Testing and Evaluation Team also administered “The Soldier Survey.”  Surveys were completed by unit leaders from the brigades and captains in the Maneuver Captains Career Course. </a:t>
            </a:r>
          </a:p>
          <a:p>
            <a:pPr marL="228600" indent="-228600">
              <a:buFont typeface="+mj-lt"/>
              <a:buAutoNum type="arabicPeriod"/>
            </a:pPr>
            <a:r>
              <a:rPr lang="en-US" b="0" baseline="0" dirty="0" smtClean="0"/>
              <a:t>Results: The three variables we looked at were the numbers of casualties, IED found/cleared, and IED detonations during dismounted operations.  Each of these numbers should decrease as a result of the training.</a:t>
            </a:r>
            <a:endParaRPr lang="en-US" b="0" dirty="0" smtClean="0"/>
          </a:p>
          <a:p>
            <a:endParaRPr lang="en-US" b="0"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AH: </a:t>
            </a:r>
          </a:p>
          <a:p>
            <a:endParaRPr lang="en-US" b="1" baseline="0" dirty="0" smtClean="0"/>
          </a:p>
          <a:p>
            <a:r>
              <a:rPr lang="en-US" b="0" baseline="0" dirty="0" smtClean="0"/>
              <a:t>21 classes had been conducted between the first class in August 2012 to the end of FY 13.  Included in the analysis were 19 classes.  Two classes that were conducted were not for a brigade; one was for the Operations Group at the National Training Center and the other was conducted at Ft </a:t>
            </a:r>
            <a:r>
              <a:rPr lang="en-US" b="0" baseline="0" dirty="0" err="1" smtClean="0"/>
              <a:t>Benning</a:t>
            </a:r>
            <a:r>
              <a:rPr lang="en-US" b="0" baseline="0" dirty="0" smtClean="0"/>
              <a:t> for several units.  </a:t>
            </a:r>
          </a:p>
          <a:p>
            <a:endParaRPr lang="en-US" b="0" baseline="0" dirty="0" smtClean="0"/>
          </a:p>
          <a:p>
            <a:r>
              <a:rPr lang="en-US" b="0" baseline="0" dirty="0" smtClean="0"/>
              <a:t>The target audience for the course were Infantry, Engineer, Field Artillery, and Calvary Scout Soldiers.  The target rank were Sergeant promotable and above.  </a:t>
            </a:r>
          </a:p>
          <a:p>
            <a:endParaRPr lang="en-US" b="0" baseline="0" dirty="0" smtClean="0"/>
          </a:p>
          <a:p>
            <a:r>
              <a:rPr lang="en-US" b="0" baseline="0" dirty="0" smtClean="0"/>
              <a:t>8% of the Soldiers who have not deployed are junior enlisted and officers.  </a:t>
            </a:r>
          </a:p>
          <a:p>
            <a:endParaRPr lang="en-US" b="0" baseline="0" dirty="0" smtClean="0"/>
          </a:p>
          <a:p>
            <a:r>
              <a:rPr lang="en-US" b="0" baseline="0" dirty="0" smtClean="0"/>
              <a:t>    </a:t>
            </a:r>
            <a:endParaRPr lang="en-US" b="0"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5</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None/>
            </a:pPr>
            <a:r>
              <a:rPr lang="en-US" b="1" baseline="0" dirty="0" smtClean="0"/>
              <a:t>	AH:</a:t>
            </a:r>
            <a:r>
              <a:rPr lang="en-US" baseline="0" dirty="0" smtClean="0"/>
              <a:t> </a:t>
            </a:r>
          </a:p>
          <a:p>
            <a:pPr marL="685800" lvl="1" indent="-228600">
              <a:buFont typeface="Wingdings" pitchFamily="2" charset="2"/>
              <a:buChar char="§"/>
            </a:pPr>
            <a:r>
              <a:rPr lang="en-US" baseline="0" dirty="0" smtClean="0"/>
              <a:t>The results for each level can be found in your handout.  </a:t>
            </a:r>
          </a:p>
          <a:p>
            <a:pPr marL="685800" lvl="1" indent="-228600">
              <a:buFont typeface="Wingdings" pitchFamily="2" charset="2"/>
              <a:buChar char="§"/>
            </a:pPr>
            <a:r>
              <a:rPr lang="en-US" baseline="0" dirty="0" smtClean="0"/>
              <a:t>Levels  I and II data were collected during the training.  The feedback from the end of course survey were used to continuously improve the course.  The mobile training team and the design and evaluation team conduct a quarterly review of the program of instruction.  The feedback from the surveys generated the recommendations for adding or deleting a lesson plan or changing how certain lessons are conducted. </a:t>
            </a:r>
          </a:p>
          <a:p>
            <a:pPr marL="685800" lvl="1" indent="-228600">
              <a:buFont typeface="Wingdings" pitchFamily="2" charset="2"/>
              <a:buChar char="§"/>
            </a:pPr>
            <a:endParaRPr lang="en-US" baseline="0" dirty="0" smtClean="0"/>
          </a:p>
          <a:p>
            <a:pPr marL="685800" lvl="1" indent="-228600">
              <a:buFont typeface="Wingdings" pitchFamily="2" charset="2"/>
              <a:buNone/>
            </a:pPr>
            <a:r>
              <a:rPr lang="en-US" b="1" baseline="0" dirty="0" smtClean="0"/>
              <a:t>JB: </a:t>
            </a:r>
            <a:r>
              <a:rPr lang="en-US" b="0" baseline="0" dirty="0" smtClean="0"/>
              <a:t>Transition to levels 3 and 4.</a:t>
            </a:r>
            <a:endParaRPr lang="en-US" b="1" baseline="0" dirty="0" smtClean="0"/>
          </a:p>
          <a:p>
            <a:pPr marL="685800" lvl="1" indent="-228600">
              <a:buFont typeface="Wingdings" pitchFamily="2" charset="2"/>
              <a:buNone/>
            </a:pPr>
            <a:endParaRPr lang="en-US" baseline="0" dirty="0" smtClean="0"/>
          </a:p>
        </p:txBody>
      </p:sp>
      <p:sp>
        <p:nvSpPr>
          <p:cNvPr id="4" name="Slide Number Placeholder 3"/>
          <p:cNvSpPr>
            <a:spLocks noGrp="1"/>
          </p:cNvSpPr>
          <p:nvPr>
            <p:ph type="sldNum" sz="quarter" idx="10"/>
          </p:nvPr>
        </p:nvSpPr>
        <p:spPr/>
        <p:txBody>
          <a:bodyPr/>
          <a:lstStyle/>
          <a:p>
            <a:fld id="{6E988EB2-E62C-43A9-8E9C-79BB1B407A60}" type="slidenum">
              <a:rPr lang="en-US" smtClean="0"/>
              <a:pPr/>
              <a:t>6</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30E432-FC34-447B-A814-953773752FA1}" type="slidenum">
              <a:rPr lang="en-US" smtClean="0"/>
              <a:pPr/>
              <a:t>7</a:t>
            </a:fld>
            <a:endParaRPr lang="en-US"/>
          </a:p>
        </p:txBody>
      </p:sp>
    </p:spTree>
    <p:extLst>
      <p:ext uri="{BB962C8B-B14F-4D97-AF65-F5344CB8AC3E}">
        <p14:creationId xmlns:p14="http://schemas.microsoft.com/office/powerpoint/2010/main" xmlns="" val="3865335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228600" indent="-228600">
              <a:buNone/>
            </a:pPr>
            <a:r>
              <a:rPr lang="en-US" b="1" baseline="0" dirty="0" smtClean="0">
                <a:solidFill>
                  <a:srgbClr val="FF0000"/>
                </a:solidFill>
              </a:rPr>
              <a:t>AH:</a:t>
            </a:r>
          </a:p>
          <a:p>
            <a:pPr marL="228600" indent="-228600">
              <a:buAutoNum type="arabicPeriod"/>
            </a:pPr>
            <a:r>
              <a:rPr lang="en-US" baseline="0" dirty="0" smtClean="0"/>
              <a:t>Explain what untrained and trained units:</a:t>
            </a:r>
          </a:p>
          <a:p>
            <a:pPr marL="685800" lvl="1" indent="-228600">
              <a:buFont typeface="Wingdings" pitchFamily="2" charset="2"/>
              <a:buChar char="§"/>
            </a:pPr>
            <a:r>
              <a:rPr lang="en-US" baseline="0" dirty="0" smtClean="0"/>
              <a:t>Untrained units: Did not receive the DCT-MT training</a:t>
            </a:r>
          </a:p>
          <a:p>
            <a:pPr marL="685800" lvl="1" indent="-228600">
              <a:buFont typeface="Wingdings" pitchFamily="2" charset="2"/>
              <a:buChar char="§"/>
            </a:pPr>
            <a:r>
              <a:rPr lang="en-US" baseline="0" dirty="0" smtClean="0"/>
              <a:t>Trained units: Received DCT-MT training</a:t>
            </a:r>
          </a:p>
          <a:p>
            <a:pPr marL="228600" indent="-228600">
              <a:buAutoNum type="arabicPeriod"/>
            </a:pPr>
            <a:r>
              <a:rPr lang="en-US" baseline="0" dirty="0" smtClean="0"/>
              <a:t>Explain what each variable means:</a:t>
            </a:r>
          </a:p>
          <a:p>
            <a:pPr marL="685800" lvl="1" indent="-228600">
              <a:buFont typeface="Wingdings" pitchFamily="2" charset="2"/>
              <a:buChar char="§"/>
            </a:pPr>
            <a:r>
              <a:rPr lang="en-US" baseline="0" dirty="0" smtClean="0"/>
              <a:t>Casualty Ratio: Number of injuries sustained from an IED during dismounted operations-an IED blew up and someone got hurt</a:t>
            </a:r>
          </a:p>
          <a:p>
            <a:pPr marL="685800" lvl="1" indent="-228600">
              <a:buFont typeface="Wingdings" pitchFamily="2" charset="2"/>
              <a:buChar char="§"/>
            </a:pPr>
            <a:r>
              <a:rPr lang="en-US" baseline="0" dirty="0" smtClean="0"/>
              <a:t>Found/Cleared Ratio: IEDs that were found/cleared that did not detonate</a:t>
            </a:r>
          </a:p>
          <a:p>
            <a:pPr marL="685800" lvl="1" indent="-228600">
              <a:buFont typeface="Wingdings" pitchFamily="2" charset="2"/>
              <a:buChar char="§"/>
            </a:pPr>
            <a:r>
              <a:rPr lang="en-US" baseline="0" dirty="0" smtClean="0"/>
              <a:t>Detonation Ratio:  IEDs that exploded, not found/cleared</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baseline="0" dirty="0" smtClean="0"/>
              <a:t>Ratio: calculated by dividing the units’ total number by the total number w/in the AO</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baseline="0" dirty="0" smtClean="0"/>
              <a:t>Expectations from training: Expect to see all three ratios for trained units to be lowered than those of untrained units b/c Soldiers are trained to avoid vulnerable areas, which will reduce the found/cleared ratios; number of IED detonations should reduced; and with the reduction in IED detonations, the number of casualties should also reduce</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baseline="0" dirty="0" smtClean="0"/>
              <a:t>Level 4 Comparison: This figure summarizes the 4 comparisons in the analysis.  As expected, the found/cleared and detonation ratios for all four trained units were lower than the untrained units.  The casualty ratios for three of the four comparisons were lower for the trained units.  The trained unit had a higher ratio than the untrained unit in Comparison 1.  </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baseline="0" dirty="0" smtClean="0"/>
              <a:t>Anomaly in Casualty Ratio for Comparison 1: Unlike the other three trained units in the analysis, the trained unit in comparison 1 suffered a catastrophic event that resulted in 13 casualties in a single event. </a:t>
            </a:r>
            <a:r>
              <a:rPr kumimoji="1" lang="en-US" sz="1200" kern="1200" dirty="0" smtClean="0">
                <a:solidFill>
                  <a:schemeClr val="tx1"/>
                </a:solidFill>
                <a:latin typeface="Arial" charset="0"/>
                <a:ea typeface="+mn-ea"/>
                <a:cs typeface="+mn-cs"/>
              </a:rPr>
              <a:t>There were only 10 other casualties throughout the AO during the time for the trained unit but a total of 159 casualties for all other units in the AO during the untrained unit’s time frame in theater.</a:t>
            </a:r>
            <a:endParaRPr lang="en-US" baseline="0" dirty="0" smtClean="0"/>
          </a:p>
          <a:p>
            <a:pPr marL="228600" marR="0" indent="-22860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228600" marR="0" indent="-22860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228600" marR="0" indent="-228600" algn="l" defTabSz="914400" rtl="0" eaLnBrk="0" fontAlgn="base" latinLnBrk="0" hangingPunct="0">
              <a:lnSpc>
                <a:spcPct val="100000"/>
              </a:lnSpc>
              <a:spcBef>
                <a:spcPct val="30000"/>
              </a:spcBef>
              <a:spcAft>
                <a:spcPct val="0"/>
              </a:spcAft>
              <a:buClrTx/>
              <a:buSzTx/>
              <a:buFontTx/>
              <a:buNone/>
              <a:tabLst/>
              <a:defRPr/>
            </a:pPr>
            <a:r>
              <a:rPr lang="en-US" b="1" baseline="0" dirty="0" smtClean="0"/>
              <a:t>JB</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b="1" baseline="0" dirty="0" smtClean="0"/>
              <a:t>Conclusion/Transition to next slide</a:t>
            </a:r>
            <a:r>
              <a:rPr lang="en-US" baseline="0" dirty="0" smtClean="0"/>
              <a:t>: The training had a positive effect on unit countering IED threats, however, the results are not conclusive.  Some factors that could possibly have affected the results is the small sample size and the anomaly in Comparison 1.  </a:t>
            </a:r>
          </a:p>
          <a:p>
            <a:endParaRPr lang="en-US" b="1" baseline="0" dirty="0" smtClean="0"/>
          </a:p>
        </p:txBody>
      </p:sp>
      <p:sp>
        <p:nvSpPr>
          <p:cNvPr id="4" name="Slide Number Placeholder 3"/>
          <p:cNvSpPr>
            <a:spLocks noGrp="1"/>
          </p:cNvSpPr>
          <p:nvPr>
            <p:ph type="sldNum" sz="quarter" idx="10"/>
          </p:nvPr>
        </p:nvSpPr>
        <p:spPr/>
        <p:txBody>
          <a:bodyPr/>
          <a:lstStyle/>
          <a:p>
            <a:fld id="{6E988EB2-E62C-43A9-8E9C-79BB1B407A60}" type="slidenum">
              <a:rPr lang="en-US" smtClean="0"/>
              <a:pPr/>
              <a:t>8</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342839" indent="-342839"/>
            <a:r>
              <a:rPr lang="en-US" b="1" dirty="0" smtClean="0"/>
              <a:t>JB: </a:t>
            </a:r>
          </a:p>
          <a:p>
            <a:pPr marL="342839" marR="0" indent="-342839" algn="l" defTabSz="914400" rtl="0" eaLnBrk="0" fontAlgn="base" latinLnBrk="0" hangingPunct="0">
              <a:lnSpc>
                <a:spcPct val="100000"/>
              </a:lnSpc>
              <a:spcBef>
                <a:spcPct val="30000"/>
              </a:spcBef>
              <a:spcAft>
                <a:spcPct val="0"/>
              </a:spcAft>
              <a:buClrTx/>
              <a:buSzTx/>
              <a:buFont typeface="+mj-lt"/>
              <a:buAutoNum type="arabicPeriod"/>
              <a:tabLst/>
              <a:defRPr/>
            </a:pPr>
            <a:r>
              <a:rPr lang="en-US" b="1" dirty="0" smtClean="0">
                <a:latin typeface="Arial" pitchFamily="34" charset="0"/>
                <a:cs typeface="Arial" pitchFamily="34" charset="0"/>
              </a:rPr>
              <a:t>Lack of controlled environment</a:t>
            </a:r>
          </a:p>
          <a:p>
            <a:pPr marL="800039" marR="0" lvl="1" indent="-342839" algn="l" defTabSz="914400" rtl="0" eaLnBrk="0" fontAlgn="base" latinLnBrk="0" hangingPunct="0">
              <a:lnSpc>
                <a:spcPct val="100000"/>
              </a:lnSpc>
              <a:spcBef>
                <a:spcPct val="30000"/>
              </a:spcBef>
              <a:spcAft>
                <a:spcPct val="0"/>
              </a:spcAft>
              <a:buClrTx/>
              <a:buSzTx/>
              <a:buFont typeface="Wingdings" pitchFamily="2" charset="2"/>
              <a:buChar char="§"/>
              <a:tabLst/>
              <a:defRPr/>
            </a:pPr>
            <a:r>
              <a:rPr lang="en-US" dirty="0" smtClean="0">
                <a:latin typeface="Arial" pitchFamily="34" charset="0"/>
                <a:cs typeface="Arial" pitchFamily="34" charset="0"/>
              </a:rPr>
              <a:t>“Perfect experiment”</a:t>
            </a:r>
          </a:p>
          <a:p>
            <a:pPr marL="800039" marR="0" lvl="1" indent="-342839" algn="l" defTabSz="914400" rtl="0" eaLnBrk="0" fontAlgn="base" latinLnBrk="0" hangingPunct="0">
              <a:lnSpc>
                <a:spcPct val="100000"/>
              </a:lnSpc>
              <a:spcBef>
                <a:spcPct val="30000"/>
              </a:spcBef>
              <a:spcAft>
                <a:spcPct val="0"/>
              </a:spcAft>
              <a:buClrTx/>
              <a:buSzTx/>
              <a:buFont typeface="Wingdings" pitchFamily="2" charset="2"/>
              <a:buChar char="§"/>
              <a:tabLst/>
              <a:defRPr/>
            </a:pPr>
            <a:r>
              <a:rPr lang="en-US" dirty="0" smtClean="0">
                <a:latin typeface="Arial" pitchFamily="34" charset="0"/>
                <a:cs typeface="Arial" pitchFamily="34" charset="0"/>
              </a:rPr>
              <a:t>Couldn’t control for enemy activities</a:t>
            </a:r>
            <a:r>
              <a:rPr lang="en-US" baseline="0" dirty="0" smtClean="0">
                <a:latin typeface="Arial" pitchFamily="34" charset="0"/>
                <a:cs typeface="Arial" pitchFamily="34" charset="0"/>
              </a:rPr>
              <a:t> (</a:t>
            </a:r>
            <a:r>
              <a:rPr lang="en-US" baseline="0" dirty="0" err="1" smtClean="0">
                <a:latin typeface="Arial" pitchFamily="34" charset="0"/>
                <a:cs typeface="Arial" pitchFamily="34" charset="0"/>
              </a:rPr>
              <a:t>Cav</a:t>
            </a:r>
            <a:r>
              <a:rPr lang="en-US" baseline="0" dirty="0" smtClean="0">
                <a:latin typeface="Arial" pitchFamily="34" charset="0"/>
                <a:cs typeface="Arial" pitchFamily="34" charset="0"/>
              </a:rPr>
              <a:t> Scouts injured more than IN b/ of the increase in IDF)</a:t>
            </a:r>
          </a:p>
          <a:p>
            <a:pPr marL="800039" marR="0" lvl="1" indent="-342839" algn="l" defTabSz="914400" rtl="0" eaLnBrk="0" fontAlgn="base" latinLnBrk="0" hangingPunct="0">
              <a:lnSpc>
                <a:spcPct val="100000"/>
              </a:lnSpc>
              <a:spcBef>
                <a:spcPct val="30000"/>
              </a:spcBef>
              <a:spcAft>
                <a:spcPct val="0"/>
              </a:spcAft>
              <a:buClrTx/>
              <a:buSzTx/>
              <a:buFont typeface="Wingdings" pitchFamily="2" charset="2"/>
              <a:buChar char="§"/>
              <a:tabLst/>
              <a:defRPr/>
            </a:pPr>
            <a:r>
              <a:rPr lang="en-US" baseline="0" dirty="0" smtClean="0">
                <a:latin typeface="Arial" pitchFamily="34" charset="0"/>
                <a:cs typeface="Arial" pitchFamily="34" charset="0"/>
              </a:rPr>
              <a:t>Didn’t control who went to course (ranks/CMF) or command emphasis</a:t>
            </a:r>
          </a:p>
          <a:p>
            <a:pPr marL="800039" marR="0" lvl="1" indent="-342839" algn="l" defTabSz="914400" rtl="0" eaLnBrk="0" fontAlgn="base" latinLnBrk="0" hangingPunct="0">
              <a:lnSpc>
                <a:spcPct val="100000"/>
              </a:lnSpc>
              <a:spcBef>
                <a:spcPct val="30000"/>
              </a:spcBef>
              <a:spcAft>
                <a:spcPct val="0"/>
              </a:spcAft>
              <a:buClrTx/>
              <a:buSzTx/>
              <a:buFont typeface="Wingdings" pitchFamily="2" charset="2"/>
              <a:buChar char="§"/>
              <a:tabLst/>
              <a:defRPr/>
            </a:pPr>
            <a:endParaRPr lang="en-US" baseline="0" dirty="0" smtClean="0">
              <a:latin typeface="Arial" pitchFamily="34" charset="0"/>
              <a:cs typeface="Arial" pitchFamily="34" charset="0"/>
            </a:endParaRPr>
          </a:p>
          <a:p>
            <a:pPr marL="800039" marR="0" lvl="1" indent="-342839" algn="l" defTabSz="914400" rtl="0" eaLnBrk="0" fontAlgn="base" latinLnBrk="0" hangingPunct="0">
              <a:lnSpc>
                <a:spcPct val="100000"/>
              </a:lnSpc>
              <a:spcBef>
                <a:spcPct val="30000"/>
              </a:spcBef>
              <a:spcAft>
                <a:spcPct val="0"/>
              </a:spcAft>
              <a:buClrTx/>
              <a:buSzTx/>
              <a:buFont typeface="Wingdings" pitchFamily="2" charset="2"/>
              <a:buChar char="q"/>
              <a:tabLst/>
              <a:defRPr/>
            </a:pPr>
            <a:r>
              <a:rPr lang="en-US" b="1" dirty="0" smtClean="0"/>
              <a:t> Change of Mission</a:t>
            </a:r>
          </a:p>
          <a:p>
            <a:pPr marL="1257239" marR="0" lvl="2" indent="-342839" algn="l" defTabSz="914400" rtl="0" eaLnBrk="0" fontAlgn="base" latinLnBrk="0" hangingPunct="0">
              <a:lnSpc>
                <a:spcPct val="100000"/>
              </a:lnSpc>
              <a:spcBef>
                <a:spcPct val="30000"/>
              </a:spcBef>
              <a:spcAft>
                <a:spcPct val="0"/>
              </a:spcAft>
              <a:buClrTx/>
              <a:buSzTx/>
              <a:buFont typeface="Wingdings" pitchFamily="2" charset="2"/>
              <a:buChar char="§"/>
              <a:tabLst/>
              <a:defRPr/>
            </a:pPr>
            <a:r>
              <a:rPr lang="en-US" dirty="0" smtClean="0"/>
              <a:t>Retrograd</a:t>
            </a:r>
            <a:r>
              <a:rPr lang="en-US" baseline="0" dirty="0" smtClean="0"/>
              <a:t>e operations</a:t>
            </a:r>
            <a:endParaRPr lang="en-US" dirty="0" smtClean="0"/>
          </a:p>
          <a:p>
            <a:pPr marL="800039" marR="0" lvl="1" indent="-342839" algn="l" defTabSz="914400" rtl="0" eaLnBrk="0" fontAlgn="base" latinLnBrk="0" hangingPunct="0">
              <a:lnSpc>
                <a:spcPct val="100000"/>
              </a:lnSpc>
              <a:spcBef>
                <a:spcPct val="30000"/>
              </a:spcBef>
              <a:spcAft>
                <a:spcPct val="0"/>
              </a:spcAft>
              <a:buClrTx/>
              <a:buSzTx/>
              <a:buFont typeface="Wingdings" pitchFamily="2" charset="2"/>
              <a:buChar char="q"/>
              <a:tabLst/>
              <a:defRPr/>
            </a:pPr>
            <a:r>
              <a:rPr lang="en-US" b="1" dirty="0" smtClean="0"/>
              <a:t>ANSF taking lead</a:t>
            </a:r>
          </a:p>
          <a:p>
            <a:pPr marL="342839" indent="-342839"/>
            <a:endParaRPr lang="en-US" dirty="0" smtClean="0"/>
          </a:p>
          <a:p>
            <a:pPr marL="342839" indent="-342839"/>
            <a:endParaRPr lang="en-US" dirty="0" smtClean="0"/>
          </a:p>
          <a:p>
            <a:pPr marL="342839" indent="-342839"/>
            <a:r>
              <a:rPr lang="en-US" b="1" dirty="0" smtClean="0"/>
              <a:t>AH:</a:t>
            </a:r>
            <a:r>
              <a:rPr lang="en-US" dirty="0" smtClean="0"/>
              <a:t> </a:t>
            </a:r>
          </a:p>
          <a:p>
            <a:pPr marL="342839" indent="-342839"/>
            <a:endParaRPr lang="en-US" dirty="0" smtClean="0"/>
          </a:p>
          <a:p>
            <a:pPr marL="342839" indent="-342839"/>
            <a:r>
              <a:rPr lang="en-US" dirty="0" smtClean="0"/>
              <a:t>2.</a:t>
            </a:r>
            <a:r>
              <a:rPr lang="en-US" baseline="0" dirty="0" smtClean="0"/>
              <a:t> </a:t>
            </a:r>
            <a:r>
              <a:rPr lang="en-US" b="1" baseline="0" dirty="0" smtClean="0"/>
              <a:t>Isolating dependent variables</a:t>
            </a:r>
            <a:r>
              <a:rPr lang="en-US" baseline="0" dirty="0" smtClean="0"/>
              <a:t>-There were confounding variables that effected the dependent variables.  These included the leaders’ emphasis on the value of the training, having the target audience (w/ the target CMF and rank), and </a:t>
            </a:r>
            <a:r>
              <a:rPr lang="en-US" baseline="0" dirty="0" err="1" smtClean="0"/>
              <a:t>compe</a:t>
            </a:r>
            <a:endParaRPr lang="en-US" baseline="0" dirty="0" smtClean="0"/>
          </a:p>
          <a:p>
            <a:pPr marL="342839" indent="-342839"/>
            <a:endParaRPr lang="en-US" baseline="0" dirty="0" smtClean="0"/>
          </a:p>
          <a:p>
            <a:pPr marL="342839" indent="-342839"/>
            <a:r>
              <a:rPr lang="en-US" baseline="0" dirty="0" smtClean="0"/>
              <a:t>3. </a:t>
            </a:r>
            <a:r>
              <a:rPr lang="en-US" b="1" baseline="0" dirty="0" smtClean="0"/>
              <a:t>Response Rate</a:t>
            </a:r>
            <a:r>
              <a:rPr lang="en-US" baseline="0" dirty="0" smtClean="0"/>
              <a:t>-The response rates for the follow-on in theater surveys for the commanders and course graduates were very low.  Enough data were collected from 3 </a:t>
            </a:r>
            <a:r>
              <a:rPr lang="en-US" baseline="0" dirty="0" err="1" smtClean="0"/>
              <a:t>bdes</a:t>
            </a:r>
            <a:r>
              <a:rPr lang="en-US" baseline="0" dirty="0" smtClean="0"/>
              <a:t>.  Once in theater, computers and internet connections were not available at each location.  We were competing with other priorities for the soldiers, such as preparing for the next mission, maintenance on equipment, or just relaxing.  Completing a survey is most likely the last thing that thought about.  The low response rate created a challenge in trying to generalize the findings from the surveys.</a:t>
            </a:r>
          </a:p>
          <a:p>
            <a:pPr marL="342839" indent="-342839"/>
            <a:endParaRPr lang="en-US" baseline="0" dirty="0" smtClean="0"/>
          </a:p>
          <a:p>
            <a:pPr marL="342839" indent="-342839"/>
            <a:r>
              <a:rPr lang="en-US" baseline="0" dirty="0" smtClean="0"/>
              <a:t>4. </a:t>
            </a:r>
            <a:r>
              <a:rPr lang="en-US" b="1" baseline="0" dirty="0" smtClean="0"/>
              <a:t>Size of Evaluation Effort</a:t>
            </a:r>
            <a:r>
              <a:rPr lang="en-US" baseline="0" dirty="0" smtClean="0"/>
              <a:t>-From start to finish, the evaluation spanned over 18 months.  </a:t>
            </a:r>
          </a:p>
          <a:p>
            <a:pPr marL="800039" lvl="1" indent="-342839">
              <a:buFont typeface="Wingdings" pitchFamily="2" charset="2"/>
              <a:buChar char="§"/>
            </a:pPr>
            <a:r>
              <a:rPr lang="en-US" baseline="0" dirty="0" smtClean="0"/>
              <a:t>Time span of evaluation-15 months is the average time span between soldiers receiving the training to the units’ redeployment.  It took another 3 months for the analyst to collect data from level 4 evaluation after the units redeployed. </a:t>
            </a:r>
          </a:p>
          <a:p>
            <a:pPr marL="800039" lvl="1" indent="-342839">
              <a:buFont typeface="Wingdings" pitchFamily="2" charset="2"/>
              <a:buChar char="§"/>
            </a:pPr>
            <a:r>
              <a:rPr lang="en-US" baseline="0" dirty="0" smtClean="0"/>
              <a:t>Because of the deployment cycle, the data collection was limited to a small number of units.</a:t>
            </a:r>
          </a:p>
          <a:p>
            <a:pPr marL="800039" lvl="1" indent="-342839">
              <a:buFont typeface="Wingdings" pitchFamily="2" charset="2"/>
              <a:buChar char="§"/>
            </a:pPr>
            <a:r>
              <a:rPr lang="en-US" baseline="0" dirty="0" smtClean="0"/>
              <a:t>Levels I and II were conducted during the classroom and the instructors assisted with the data collection</a:t>
            </a:r>
          </a:p>
          <a:p>
            <a:pPr marL="800039" lvl="1" indent="-342839">
              <a:buFont typeface="Wingdings" pitchFamily="2" charset="2"/>
              <a:buChar char="§"/>
            </a:pPr>
            <a:r>
              <a:rPr lang="en-US" baseline="0" dirty="0" smtClean="0"/>
              <a:t>Levels III and IV was in depth and required data from multiple sources and the collaborative efforts between several different teams and/or organizations (i.e. JET, DIAT, and T&amp;E)</a:t>
            </a:r>
          </a:p>
          <a:p>
            <a:pPr marL="800039" lvl="1" indent="-342839">
              <a:buFont typeface="Wingdings" pitchFamily="2" charset="2"/>
              <a:buChar char="§"/>
            </a:pPr>
            <a:r>
              <a:rPr lang="en-US" baseline="0" dirty="0" smtClean="0"/>
              <a:t>The level of effort to gather and analyze level IV data were more extensive than we realized.  An analyst dedicated his time to collect, vet, and analyze the data.  He spent on average of 65 man hours completing the analysis for one unit.  There was another team that vetted the data to make sure all the data included in the analysis were for dismounted patrols only.  </a:t>
            </a:r>
          </a:p>
          <a:p>
            <a:pPr marL="342839" indent="-342839"/>
            <a:endParaRPr lang="en-US" baseline="0" dirty="0" smtClean="0"/>
          </a:p>
          <a:p>
            <a:pPr marL="342839" indent="-342839"/>
            <a:r>
              <a:rPr lang="en-US" baseline="0" dirty="0" smtClean="0"/>
              <a:t>5.  </a:t>
            </a:r>
            <a:r>
              <a:rPr lang="en-US" b="1" baseline="0" dirty="0" smtClean="0"/>
              <a:t>Evaluator Bias</a:t>
            </a:r>
            <a:r>
              <a:rPr lang="en-US" baseline="0" dirty="0" smtClean="0"/>
              <a:t>-</a:t>
            </a:r>
            <a:r>
              <a:rPr lang="en-US" sz="1300" kern="1200" dirty="0" smtClean="0">
                <a:solidFill>
                  <a:schemeClr val="tx1"/>
                </a:solidFill>
                <a:latin typeface="+mn-lt"/>
                <a:ea typeface="+mn-ea"/>
                <a:cs typeface="+mn-cs"/>
              </a:rPr>
              <a:t>The findings and recommendations provided in this evaluation are limited to the interpretation of the data by the evaluator. The evaluator has subjective biases and professional and military experiences that could affect how the qualitative data was analyzed, coded, and interpreted. In the same manner that methodological triangulation was used for Level III evaluation, investigator triangulation could be used in the future, which involves other evaluators during the data analysis phase of the evaluation. </a:t>
            </a:r>
            <a:r>
              <a:rPr lang="en-US" baseline="0" dirty="0" smtClean="0"/>
              <a:t>	</a:t>
            </a:r>
            <a:endParaRPr lang="en-US" dirty="0" smtClean="0"/>
          </a:p>
          <a:p>
            <a:pPr marL="342839" indent="-342839"/>
            <a:r>
              <a:rPr lang="en-US" b="1" dirty="0" smtClean="0"/>
              <a:t>JB</a:t>
            </a:r>
          </a:p>
          <a:p>
            <a:pPr marL="342839" indent="-342839"/>
            <a:endParaRPr lang="en-US" baseline="0" dirty="0" smtClean="0"/>
          </a:p>
          <a:p>
            <a:pPr marL="342839" indent="-342839"/>
            <a:r>
              <a:rPr lang="en-US" baseline="0" dirty="0" smtClean="0"/>
              <a:t>5. “I failed to realize…..size of evaluation……but did realize……..” </a:t>
            </a:r>
          </a:p>
          <a:p>
            <a:pPr marL="342839" indent="-342839"/>
            <a:endParaRPr lang="en-US" dirty="0"/>
          </a:p>
        </p:txBody>
      </p:sp>
      <p:sp>
        <p:nvSpPr>
          <p:cNvPr id="4" name="Slide Number Placeholder 3"/>
          <p:cNvSpPr>
            <a:spLocks noGrp="1"/>
          </p:cNvSpPr>
          <p:nvPr>
            <p:ph type="sldNum" sz="quarter" idx="10"/>
          </p:nvPr>
        </p:nvSpPr>
        <p:spPr/>
        <p:txBody>
          <a:bodyPr/>
          <a:lstStyle/>
          <a:p>
            <a:fld id="{6E988EB2-E62C-43A9-8E9C-79BB1B407A60}" type="slidenum">
              <a:rPr lang="en-US" smtClean="0"/>
              <a:pPr/>
              <a:t>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smtClean="0"/>
              <a:t>AH:</a:t>
            </a:r>
          </a:p>
          <a:p>
            <a:endParaRPr lang="en-US" b="1" dirty="0" smtClean="0"/>
          </a:p>
          <a:p>
            <a:r>
              <a:rPr lang="en-US" b="1" dirty="0" smtClean="0"/>
              <a:t>DCT-MT</a:t>
            </a:r>
            <a:r>
              <a:rPr lang="en-US" b="1" baseline="0" dirty="0" smtClean="0"/>
              <a:t> Course</a:t>
            </a:r>
          </a:p>
          <a:p>
            <a:endParaRPr lang="en-US" b="1" baseline="0" dirty="0" smtClean="0"/>
          </a:p>
          <a:p>
            <a:r>
              <a:rPr lang="en-US" b="0" dirty="0" smtClean="0"/>
              <a:t>The</a:t>
            </a:r>
            <a:r>
              <a:rPr lang="en-US" b="0" baseline="0" dirty="0" smtClean="0"/>
              <a:t> results of an evaluation is useful only if the results are used to improve on the course or in the process of how the course is conducted.  The results of this evaluation project did both.  The results from all four levels of the evaluation were used to make changes to course content based on feedback from Soldiers in the course and in Afghanistan and how the course is actually conducted.  The following recommendations are made as a result of the evaluation: </a:t>
            </a:r>
            <a:endParaRPr lang="en-US" b="0" dirty="0" smtClean="0"/>
          </a:p>
          <a:p>
            <a:endParaRPr lang="en-US" b="0" dirty="0" smtClean="0"/>
          </a:p>
          <a:p>
            <a:r>
              <a:rPr lang="en-US" b="0" dirty="0" smtClean="0"/>
              <a:t>1.</a:t>
            </a:r>
            <a:r>
              <a:rPr lang="en-US" b="0" baseline="0" dirty="0" smtClean="0"/>
              <a:t> </a:t>
            </a:r>
            <a:r>
              <a:rPr lang="en-US" b="1" dirty="0" smtClean="0"/>
              <a:t>Rank/Target</a:t>
            </a:r>
            <a:r>
              <a:rPr lang="en-US" b="1" baseline="0" dirty="0" smtClean="0"/>
              <a:t> career management fields-these </a:t>
            </a:r>
            <a:r>
              <a:rPr lang="en-US" baseline="0" dirty="0" smtClean="0"/>
              <a:t>two recommendations were based on the feedback received from the end of course surveys and test scores.  Specialists and below on average scored lower on the post test, almost 10 points lower than the highest ranking Soldiers.  Soldiers with CMF, other than the target CMF, also on average scored lower on the posttest.  The comments from junior soldiers with non-target CMF were also different from </a:t>
            </a:r>
            <a:r>
              <a:rPr lang="en-US" baseline="0" dirty="0" err="1" smtClean="0"/>
              <a:t>Noncomissioned</a:t>
            </a:r>
            <a:r>
              <a:rPr lang="en-US" baseline="0" dirty="0" smtClean="0"/>
              <a:t> officers (NCO) with the target CMFs.  For example, a Specialist who drives a truck will recommend more time spent on the operations orders, how to conduct unit training, or more time spent on IN tactics.     </a:t>
            </a:r>
            <a:endParaRPr lang="en-US" dirty="0" smtClean="0"/>
          </a:p>
          <a:p>
            <a:endParaRPr lang="en-US" dirty="0" smtClean="0"/>
          </a:p>
          <a:p>
            <a:r>
              <a:rPr lang="en-US" dirty="0" smtClean="0"/>
              <a:t>2. </a:t>
            </a:r>
            <a:r>
              <a:rPr lang="en-US" b="1" dirty="0" smtClean="0"/>
              <a:t>Prerequisite training</a:t>
            </a:r>
            <a:r>
              <a:rPr lang="en-US" dirty="0" smtClean="0"/>
              <a:t>-Prior</a:t>
            </a:r>
            <a:r>
              <a:rPr lang="en-US" baseline="0" dirty="0" smtClean="0"/>
              <a:t> to attending the course, Soldiers are required to complete a 40-hr course on C-IED handheld devices.  During training, they are taught the ‘</a:t>
            </a:r>
            <a:r>
              <a:rPr lang="en-US" baseline="0" dirty="0" err="1" smtClean="0"/>
              <a:t>buttonology</a:t>
            </a:r>
            <a:r>
              <a:rPr lang="en-US" baseline="0" dirty="0" smtClean="0"/>
              <a:t>’ of each piece of equipment.  When Soldiers who haven’t completed the course go to the training, they are at a disadvantage and are in danger of falling behind.    </a:t>
            </a:r>
          </a:p>
          <a:p>
            <a:endParaRPr lang="en-US" baseline="0" dirty="0" smtClean="0"/>
          </a:p>
          <a:p>
            <a:r>
              <a:rPr lang="en-US" baseline="0" dirty="0" smtClean="0"/>
              <a:t>3. </a:t>
            </a:r>
            <a:r>
              <a:rPr lang="en-US" b="1" baseline="0" dirty="0" smtClean="0"/>
              <a:t>Deployable</a:t>
            </a:r>
            <a:r>
              <a:rPr lang="en-US" baseline="0" dirty="0" smtClean="0"/>
              <a:t>-This course is 80 hours long and the lessons learned are relevant and pertinent to the unit’s success in the fight against IEDs.  There are units that would send a Soldier to the training and the Soldier does not deploy with the unit.  </a:t>
            </a:r>
          </a:p>
          <a:p>
            <a:endParaRPr lang="en-US" baseline="0" dirty="0" smtClean="0"/>
          </a:p>
          <a:p>
            <a:r>
              <a:rPr lang="en-US" baseline="0" dirty="0" smtClean="0"/>
              <a:t>4. </a:t>
            </a:r>
            <a:r>
              <a:rPr lang="en-US" b="1" baseline="0" dirty="0" smtClean="0"/>
              <a:t>Duty positions-</a:t>
            </a:r>
            <a:r>
              <a:rPr lang="en-US" b="0" baseline="0" dirty="0" smtClean="0"/>
              <a:t>Just like units sending Soldiers to the training who won’t deploy, the unit will send Soldiers who are not in the position to conduct training for the unit.  For example, sending a mail clerk to the training versus a platoon sergeant.  </a:t>
            </a:r>
          </a:p>
          <a:p>
            <a:endParaRPr lang="en-US" b="0" baseline="0" dirty="0" smtClean="0"/>
          </a:p>
          <a:p>
            <a:r>
              <a:rPr lang="en-US" b="0" baseline="0" dirty="0" smtClean="0"/>
              <a:t>5</a:t>
            </a:r>
            <a:r>
              <a:rPr lang="en-US" b="1" baseline="0" dirty="0" smtClean="0"/>
              <a:t>.  90 days-</a:t>
            </a:r>
            <a:r>
              <a:rPr lang="en-US" b="0" baseline="0" dirty="0" smtClean="0"/>
              <a:t>Timing is everything.  Most of the units at the end of FY 12 and FY 13 received the training w/in 30 days of deploying or their CTC rotation.  During this time, Soldiers and units were preparing for the deployment or for their CTC rotation, preoccupied with packing, and taking leaving.  Graduates did not have the opportunity to conduct training for their units.   </a:t>
            </a:r>
            <a:endParaRPr lang="en-US" b="1" dirty="0" smtClean="0"/>
          </a:p>
          <a:p>
            <a:endParaRPr lang="en-US" b="1" dirty="0" smtClean="0"/>
          </a:p>
          <a:p>
            <a:r>
              <a:rPr lang="en-US" b="1" dirty="0" smtClean="0"/>
              <a:t>Future Evaluation:</a:t>
            </a:r>
            <a:r>
              <a:rPr lang="en-US" b="1" baseline="0" dirty="0" smtClean="0"/>
              <a:t> </a:t>
            </a:r>
            <a:endParaRPr lang="en-US" b="1" dirty="0" smtClean="0"/>
          </a:p>
          <a:p>
            <a:endParaRPr lang="en-US" b="1" dirty="0" smtClean="0"/>
          </a:p>
          <a:p>
            <a:pPr marL="342900" indent="-342900">
              <a:buAutoNum type="arabicPeriod"/>
            </a:pPr>
            <a:r>
              <a:rPr lang="en-US" b="1" dirty="0" smtClean="0"/>
              <a:t>Kirkpatrick four-level</a:t>
            </a:r>
            <a:r>
              <a:rPr lang="en-US" b="1" baseline="0" dirty="0" smtClean="0"/>
              <a:t> model-</a:t>
            </a:r>
            <a:r>
              <a:rPr lang="en-US" sz="1300" kern="1200" dirty="0" smtClean="0">
                <a:solidFill>
                  <a:schemeClr val="tx1"/>
                </a:solidFill>
                <a:latin typeface="+mn-lt"/>
                <a:ea typeface="+mn-ea"/>
                <a:cs typeface="+mn-cs"/>
              </a:rPr>
              <a:t>The Kirkpatrick four-level evaluation model is designed for evaluating training.  This model provides a framework to follow and streamlines the process of answering the evaluation questions.  The model is adaptive and can be tailored to meet the needs of the organization.  As such, this model should continue to be used for future training evaluation projects. </a:t>
            </a:r>
            <a:endParaRPr lang="en-US" b="1" baseline="0" dirty="0" smtClean="0"/>
          </a:p>
          <a:p>
            <a:pPr marL="342900" indent="-342900">
              <a:buNone/>
            </a:pPr>
            <a:endParaRPr lang="en-US" b="1" baseline="0" dirty="0" smtClean="0"/>
          </a:p>
          <a:p>
            <a:pPr marL="342900" marR="0" indent="-342900" algn="l" defTabSz="971824" rtl="0" eaLnBrk="1" fontAlgn="auto" latinLnBrk="0" hangingPunct="1">
              <a:lnSpc>
                <a:spcPct val="100000"/>
              </a:lnSpc>
              <a:spcBef>
                <a:spcPts val="0"/>
              </a:spcBef>
              <a:spcAft>
                <a:spcPts val="0"/>
              </a:spcAft>
              <a:buClrTx/>
              <a:buSzTx/>
              <a:buFontTx/>
              <a:buNone/>
              <a:tabLst/>
              <a:defRPr/>
            </a:pPr>
            <a:r>
              <a:rPr lang="en-US" b="1" baseline="0" dirty="0" smtClean="0"/>
              <a:t>2.  	Levels I and II to improve course</a:t>
            </a:r>
            <a:r>
              <a:rPr lang="en-US" b="0" baseline="0" dirty="0" smtClean="0"/>
              <a:t>-Unlike most surveys administered after a training course, each survey was read and vetted.  The recommendations from Soldiers were implemented and changes to the course were made to ensure Soldiers were receiving the most up to date information.  Also, recommendations to the minimum requirements for rank and CMF were made base on the levels I and II data.</a:t>
            </a:r>
          </a:p>
          <a:p>
            <a:pPr marL="342900" indent="-342900">
              <a:buAutoNum type="arabicPeriod"/>
            </a:pPr>
            <a:endParaRPr lang="en-US" b="1" dirty="0" smtClean="0"/>
          </a:p>
          <a:p>
            <a:pPr marL="0" marR="0" indent="0" algn="l" defTabSz="971824" rtl="0" eaLnBrk="1" fontAlgn="auto" latinLnBrk="0" hangingPunct="1">
              <a:lnSpc>
                <a:spcPct val="100000"/>
              </a:lnSpc>
              <a:spcBef>
                <a:spcPts val="0"/>
              </a:spcBef>
              <a:spcAft>
                <a:spcPts val="0"/>
              </a:spcAft>
              <a:buClrTx/>
              <a:buSzTx/>
              <a:buFontTx/>
              <a:buNone/>
              <a:tabLst/>
              <a:defRPr/>
            </a:pPr>
            <a:r>
              <a:rPr lang="en-US" b="1" baseline="0" dirty="0" smtClean="0"/>
              <a:t>3. Methodological &amp; Investigator Triangulation-</a:t>
            </a:r>
            <a:r>
              <a:rPr lang="en-US" sz="1300" kern="1200" dirty="0" smtClean="0">
                <a:solidFill>
                  <a:schemeClr val="tx1"/>
                </a:solidFill>
                <a:latin typeface="+mn-lt"/>
                <a:ea typeface="+mn-ea"/>
                <a:cs typeface="+mn-cs"/>
              </a:rPr>
              <a:t>When evaluating Level III or higher of other training programs, methodological and investigator triangulation should be employed, especially when conducting qualitative data analysis.  Having more than one analyst analyzing the same data could provide deeper insights into the understanding of emerging themes and increase the level of confidence in the data.  The interpretation of the data is also not solely dependent on one analyst.</a:t>
            </a:r>
          </a:p>
          <a:p>
            <a:pPr marL="0" marR="0" indent="0" algn="l" defTabSz="971824"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971824" rtl="0" eaLnBrk="1" fontAlgn="auto" latinLnBrk="0" hangingPunct="1">
              <a:lnSpc>
                <a:spcPct val="100000"/>
              </a:lnSpc>
              <a:spcBef>
                <a:spcPts val="0"/>
              </a:spcBef>
              <a:spcAft>
                <a:spcPts val="0"/>
              </a:spcAft>
              <a:buClrTx/>
              <a:buSzTx/>
              <a:buFontTx/>
              <a:buNone/>
              <a:tabLst/>
              <a:defRPr/>
            </a:pPr>
            <a:r>
              <a:rPr lang="en-US" b="1" baseline="0" dirty="0" smtClean="0"/>
              <a:t>4.  Incorporate evaluation plan early</a:t>
            </a:r>
            <a:r>
              <a:rPr lang="en-US" b="0" baseline="0" dirty="0" smtClean="0"/>
              <a:t>-Ideally, an evaluation plan should be developed in conjunction with the process for developing the course.  When an evaluation plan is not implemented until mid-way through the program, key data may not be collected.  In this case, level I data were not collected for the first seven classes because the data collection instrument was not developed and administered until the 8</a:t>
            </a:r>
            <a:r>
              <a:rPr lang="en-US" b="0" baseline="30000" dirty="0" smtClean="0"/>
              <a:t>th</a:t>
            </a:r>
            <a:r>
              <a:rPr lang="en-US" b="0" baseline="0" dirty="0" smtClean="0"/>
              <a:t> class of FY 13.</a:t>
            </a:r>
          </a:p>
          <a:p>
            <a:pPr marL="228600" indent="-228600">
              <a:buNone/>
            </a:pPr>
            <a:endParaRPr lang="en-US" b="1" dirty="0" smtClean="0"/>
          </a:p>
          <a:p>
            <a:pPr marL="228600" indent="-228600">
              <a:buNone/>
            </a:pPr>
            <a:r>
              <a:rPr lang="en-US" b="1" dirty="0" smtClean="0"/>
              <a:t>5.</a:t>
            </a:r>
            <a:r>
              <a:rPr lang="en-US" b="1" baseline="0" dirty="0" smtClean="0"/>
              <a:t>  </a:t>
            </a:r>
            <a:r>
              <a:rPr lang="en-US" b="1" dirty="0" smtClean="0"/>
              <a:t>Collaboration</a:t>
            </a:r>
            <a:r>
              <a:rPr lang="en-US" b="1" baseline="0" dirty="0" smtClean="0"/>
              <a:t> (external)-</a:t>
            </a:r>
            <a:r>
              <a:rPr lang="en-US" b="0" baseline="0" dirty="0" smtClean="0"/>
              <a:t>It would have been near impossible to complete this evaluation project without the help of external teams (i.e. JET advisors, DIAT, and T&amp;E).  These resources were available and within the organization (</a:t>
            </a:r>
            <a:r>
              <a:rPr lang="en-US" b="0" baseline="0" dirty="0" err="1" smtClean="0"/>
              <a:t>MCoE</a:t>
            </a:r>
            <a:r>
              <a:rPr lang="en-US" b="0" baseline="0" dirty="0" smtClean="0"/>
              <a:t>), we should take advantage these resources when possible. </a:t>
            </a:r>
          </a:p>
          <a:p>
            <a:pPr marL="228600" indent="-228600">
              <a:buAutoNum type="arabicPeriod" startAt="6"/>
            </a:pPr>
            <a:endParaRPr lang="en-US" b="0" baseline="0" dirty="0" smtClean="0"/>
          </a:p>
          <a:p>
            <a:pPr marL="228600" indent="-228600">
              <a:buAutoNum type="arabicPeriod" startAt="6"/>
            </a:pPr>
            <a:r>
              <a:rPr lang="en-US" b="1" baseline="0" dirty="0" smtClean="0"/>
              <a:t>Collaborative Team Effort-</a:t>
            </a:r>
            <a:r>
              <a:rPr lang="en-US" b="0" baseline="0" dirty="0" smtClean="0"/>
              <a:t>The bulk of this project was completed by one member of the design and evaluation team for this course (i.e. developing the evaluation plan, data collection instruments, data entry, analysis/interpretation of data, and completing the final report).  Having a team to conduct an evaluation of this magnitude would reduce the workload of that one person and builds in continuity if that person has to be replaced or leaves employment.</a:t>
            </a:r>
          </a:p>
          <a:p>
            <a:pPr marL="228600" indent="-228600">
              <a:buAutoNum type="arabicPeriod" startAt="6"/>
            </a:pPr>
            <a:endParaRPr lang="en-US" b="0" baseline="0" dirty="0" smtClean="0"/>
          </a:p>
          <a:p>
            <a:r>
              <a:rPr lang="en-US" b="0" dirty="0" smtClean="0"/>
              <a:t> </a:t>
            </a:r>
          </a:p>
          <a:p>
            <a:endParaRPr lang="en-US" dirty="0" smtClean="0"/>
          </a:p>
          <a:p>
            <a:pPr marL="228600" indent="-228600">
              <a:buAutoNum type="arabicPeriod" startAt="6"/>
            </a:pPr>
            <a:endParaRPr lang="en-US" b="0" baseline="0" dirty="0" smtClean="0"/>
          </a:p>
          <a:p>
            <a:pPr marL="228600" indent="-228600">
              <a:buNone/>
            </a:pPr>
            <a:r>
              <a:rPr lang="en-US" b="1" baseline="0" dirty="0" smtClean="0"/>
              <a:t>JB: Conclusion……. </a:t>
            </a:r>
            <a:endParaRPr lang="en-US" b="0"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14400"/>
            <a:ext cx="8686800" cy="5665037"/>
          </a:xfrm>
          <a:prstGeom prst="rect">
            <a:avLst/>
          </a:prstGeom>
        </p:spPr>
        <p:txBody>
          <a:bodyPr/>
          <a:lstStyle>
            <a:lvl1pPr>
              <a:defRPr sz="3200"/>
            </a:lvl1pPr>
            <a:lvl2pPr>
              <a:defRPr sz="2800"/>
            </a:lvl2pPr>
            <a:lvl3pPr>
              <a:defRPr sz="24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9"/>
          <p:cNvSpPr>
            <a:spLocks noGrp="1"/>
          </p:cNvSpPr>
          <p:nvPr>
            <p:ph type="title"/>
          </p:nvPr>
        </p:nvSpPr>
        <p:spPr>
          <a:xfrm>
            <a:off x="0" y="0"/>
            <a:ext cx="9144000" cy="791425"/>
          </a:xfrm>
          <a:prstGeom prst="rect">
            <a:avLst/>
          </a:prstGeom>
        </p:spPr>
        <p:txBody>
          <a:bodyPr>
            <a:noAutofit/>
          </a:bodyPr>
          <a:lstStyle>
            <a:lvl1pPr>
              <a:defRPr sz="3400"/>
            </a:lvl1pPr>
          </a:lstStyle>
          <a:p>
            <a:r>
              <a:rPr lang="en-US" dirty="0" smtClean="0"/>
              <a:t>Click to edit Master title style</a:t>
            </a:r>
            <a:endParaRPr lang="en-US" dirty="0"/>
          </a:p>
        </p:txBody>
      </p:sp>
      <p:sp>
        <p:nvSpPr>
          <p:cNvPr id="7" name="Slide Number Placeholder 6"/>
          <p:cNvSpPr>
            <a:spLocks noGrp="1"/>
          </p:cNvSpPr>
          <p:nvPr>
            <p:ph type="sldNum" sz="quarter" idx="10"/>
          </p:nvPr>
        </p:nvSpPr>
        <p:spPr>
          <a:xfrm>
            <a:off x="7010400" y="6629400"/>
            <a:ext cx="2133600" cy="228600"/>
          </a:xfrm>
        </p:spPr>
        <p:txBody>
          <a:bodyPr/>
          <a:lstStyle/>
          <a:p>
            <a:fld id="{B640AA29-53E0-4F11-9C09-1771E08E6E08}"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14400"/>
            <a:ext cx="8686800" cy="5665037"/>
          </a:xfrm>
          <a:prstGeom prst="rect">
            <a:avLst/>
          </a:prstGeom>
        </p:spPr>
        <p:txBody>
          <a:bodyPr/>
          <a:lstStyle>
            <a:lvl1pPr>
              <a:defRPr sz="3200"/>
            </a:lvl1pPr>
            <a:lvl2pPr>
              <a:defRPr sz="2800"/>
            </a:lvl2pPr>
            <a:lvl3pPr>
              <a:defRPr sz="24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9"/>
          <p:cNvSpPr>
            <a:spLocks noGrp="1"/>
          </p:cNvSpPr>
          <p:nvPr>
            <p:ph type="title"/>
          </p:nvPr>
        </p:nvSpPr>
        <p:spPr>
          <a:xfrm>
            <a:off x="0" y="0"/>
            <a:ext cx="9144000" cy="791425"/>
          </a:xfrm>
          <a:prstGeom prst="rect">
            <a:avLst/>
          </a:prstGeom>
        </p:spPr>
        <p:txBody>
          <a:bodyPr>
            <a:noAutofit/>
          </a:bodyPr>
          <a:lstStyle>
            <a:lvl1pPr>
              <a:defRPr sz="3400"/>
            </a:lvl1pPr>
          </a:lstStyle>
          <a:p>
            <a:r>
              <a:rPr lang="en-US" dirty="0" smtClean="0"/>
              <a:t>Click to edit Master title style</a:t>
            </a:r>
            <a:endParaRPr lang="en-US" dirty="0"/>
          </a:p>
        </p:txBody>
      </p:sp>
      <p:sp>
        <p:nvSpPr>
          <p:cNvPr id="7" name="Slide Number Placeholder 6"/>
          <p:cNvSpPr>
            <a:spLocks noGrp="1"/>
          </p:cNvSpPr>
          <p:nvPr>
            <p:ph type="sldNum" sz="quarter" idx="10"/>
          </p:nvPr>
        </p:nvSpPr>
        <p:spPr>
          <a:xfrm>
            <a:off x="7010400" y="6629400"/>
            <a:ext cx="2133600" cy="228600"/>
          </a:xfrm>
        </p:spPr>
        <p:txBody>
          <a:bodyPr/>
          <a:lstStyle/>
          <a:p>
            <a:fld id="{B640AA29-53E0-4F11-9C09-1771E08E6E08}"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842EF6CF-18CA-4890-9D6B-B429BB1D2BA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sldNum" sz="quarter" idx="4"/>
          </p:nvPr>
        </p:nvSpPr>
        <p:spPr>
          <a:xfrm>
            <a:off x="6324600" y="6477000"/>
            <a:ext cx="2133600" cy="244475"/>
          </a:xfrm>
          <a:prstGeom prst="rect">
            <a:avLst/>
          </a:prstGeom>
        </p:spPr>
        <p:txBody>
          <a:bodyPr/>
          <a:lstStyle>
            <a:lvl1pPr algn="r">
              <a:defRPr sz="1600"/>
            </a:lvl1pPr>
          </a:lstStyle>
          <a:p>
            <a:pPr>
              <a:defRPr/>
            </a:pPr>
            <a:fld id="{D68E8870-17DE-45C4-A8DD-7644B2422933}"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14400"/>
            <a:ext cx="8686800" cy="5665037"/>
          </a:xfrm>
          <a:prstGeom prst="rect">
            <a:avLst/>
          </a:prstGeom>
        </p:spPr>
        <p:txBody>
          <a:bodyPr/>
          <a:lstStyle>
            <a:lvl1pPr>
              <a:defRPr sz="3200"/>
            </a:lvl1pPr>
            <a:lvl2pPr>
              <a:defRPr sz="2800"/>
            </a:lvl2pPr>
            <a:lvl3pPr>
              <a:defRPr sz="24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9"/>
          <p:cNvSpPr>
            <a:spLocks noGrp="1"/>
          </p:cNvSpPr>
          <p:nvPr>
            <p:ph type="title"/>
          </p:nvPr>
        </p:nvSpPr>
        <p:spPr>
          <a:xfrm>
            <a:off x="0" y="0"/>
            <a:ext cx="9144000" cy="791425"/>
          </a:xfrm>
          <a:prstGeom prst="rect">
            <a:avLst/>
          </a:prstGeom>
        </p:spPr>
        <p:txBody>
          <a:bodyPr>
            <a:noAutofit/>
          </a:bodyPr>
          <a:lstStyle>
            <a:lvl1pPr>
              <a:defRPr sz="3400"/>
            </a:lvl1pPr>
          </a:lstStyle>
          <a:p>
            <a:r>
              <a:rPr lang="en-US" dirty="0" smtClean="0"/>
              <a:t>Click to edit Master title style</a:t>
            </a:r>
            <a:endParaRPr lang="en-US" dirty="0"/>
          </a:p>
        </p:txBody>
      </p:sp>
      <p:sp>
        <p:nvSpPr>
          <p:cNvPr id="7" name="Slide Number Placeholder 6"/>
          <p:cNvSpPr>
            <a:spLocks noGrp="1"/>
          </p:cNvSpPr>
          <p:nvPr>
            <p:ph type="sldNum" sz="quarter" idx="10"/>
          </p:nvPr>
        </p:nvSpPr>
        <p:spPr>
          <a:xfrm>
            <a:off x="7010400" y="6629400"/>
            <a:ext cx="2133600" cy="228600"/>
          </a:xfrm>
        </p:spPr>
        <p:txBody>
          <a:bodyPr/>
          <a:lstStyle/>
          <a:p>
            <a:fld id="{B640AA29-53E0-4F11-9C09-1771E08E6E08}"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rmy logo.jpg"/>
          <p:cNvPicPr>
            <a:picLocks noChangeAspect="1"/>
          </p:cNvPicPr>
          <p:nvPr/>
        </p:nvPicPr>
        <p:blipFill>
          <a:blip r:embed="rId7" cstate="print"/>
          <a:stretch>
            <a:fillRect/>
          </a:stretch>
        </p:blipFill>
        <p:spPr>
          <a:xfrm>
            <a:off x="48527" y="1"/>
            <a:ext cx="555008" cy="713097"/>
          </a:xfrm>
          <a:prstGeom prst="rect">
            <a:avLst/>
          </a:prstGeom>
        </p:spPr>
      </p:pic>
      <p:grpSp>
        <p:nvGrpSpPr>
          <p:cNvPr id="10" name="Group 9"/>
          <p:cNvGrpSpPr/>
          <p:nvPr/>
        </p:nvGrpSpPr>
        <p:grpSpPr>
          <a:xfrm>
            <a:off x="0" y="634998"/>
            <a:ext cx="9144000" cy="200055"/>
            <a:chOff x="0" y="1021687"/>
            <a:chExt cx="9144000" cy="200055"/>
          </a:xfrm>
        </p:grpSpPr>
        <p:sp>
          <p:nvSpPr>
            <p:cNvPr id="11" name="Line 8"/>
            <p:cNvSpPr>
              <a:spLocks noChangeShapeType="1"/>
            </p:cNvSpPr>
            <p:nvPr/>
          </p:nvSpPr>
          <p:spPr bwMode="auto">
            <a:xfrm>
              <a:off x="0" y="1143000"/>
              <a:ext cx="9144000" cy="0"/>
            </a:xfrm>
            <a:prstGeom prst="line">
              <a:avLst/>
            </a:prstGeom>
            <a:noFill/>
            <a:ln w="76200">
              <a:solidFill>
                <a:srgbClr val="164592"/>
              </a:solidFill>
              <a:round/>
              <a:headEnd/>
              <a:tailEnd/>
            </a:ln>
            <a:effectLst/>
          </p:spPr>
          <p:txBody>
            <a:bodyPr/>
            <a:lstStyle/>
            <a:p>
              <a:pPr algn="r">
                <a:defRPr/>
              </a:pPr>
              <a:endParaRPr lang="en-US" sz="1900" dirty="0">
                <a:solidFill>
                  <a:srgbClr val="000000"/>
                </a:solidFill>
                <a:latin typeface="Arial" charset="0"/>
                <a:cs typeface="+mn-cs"/>
              </a:endParaRPr>
            </a:p>
          </p:txBody>
        </p:sp>
        <p:sp>
          <p:nvSpPr>
            <p:cNvPr id="12" name="Rectangle 11"/>
            <p:cNvSpPr>
              <a:spLocks noChangeArrowheads="1"/>
            </p:cNvSpPr>
            <p:nvPr/>
          </p:nvSpPr>
          <p:spPr bwMode="auto">
            <a:xfrm>
              <a:off x="6858000" y="1021687"/>
              <a:ext cx="1981200" cy="200055"/>
            </a:xfrm>
            <a:prstGeom prst="rect">
              <a:avLst/>
            </a:prstGeom>
            <a:solidFill>
              <a:schemeClr val="bg1"/>
            </a:solidFill>
            <a:ln w="9525">
              <a:noFill/>
              <a:miter lim="800000"/>
              <a:headEnd/>
              <a:tailEnd/>
            </a:ln>
          </p:spPr>
          <p:txBody>
            <a:bodyPr wrap="square" lIns="0" tIns="0" rIns="0" bIns="0">
              <a:spAutoFit/>
            </a:bodyPr>
            <a:lstStyle/>
            <a:p>
              <a:pPr>
                <a:defRPr/>
              </a:pPr>
              <a:r>
                <a:rPr lang="en-US" sz="1300" b="1" i="1" dirty="0">
                  <a:solidFill>
                    <a:srgbClr val="000000"/>
                  </a:solidFill>
                  <a:latin typeface="Arial" charset="0"/>
                  <a:cs typeface="+mn-cs"/>
                </a:rPr>
                <a:t>  </a:t>
              </a:r>
              <a:r>
                <a:rPr lang="en-US" sz="900" b="1" i="1" dirty="0">
                  <a:solidFill>
                    <a:srgbClr val="000000"/>
                  </a:solidFill>
                  <a:latin typeface="Arial" charset="0"/>
                  <a:cs typeface="+mn-cs"/>
                </a:rPr>
                <a:t>Fort Benning, Home of the MCoE </a:t>
              </a:r>
              <a:endParaRPr lang="en-US" sz="900" dirty="0">
                <a:solidFill>
                  <a:srgbClr val="000000"/>
                </a:solidFill>
                <a:latin typeface="Arial" charset="0"/>
                <a:cs typeface="+mn-cs"/>
              </a:endParaRPr>
            </a:p>
          </p:txBody>
        </p:sp>
      </p:grpSp>
      <p:grpSp>
        <p:nvGrpSpPr>
          <p:cNvPr id="16" name="Group 15"/>
          <p:cNvGrpSpPr/>
          <p:nvPr/>
        </p:nvGrpSpPr>
        <p:grpSpPr>
          <a:xfrm>
            <a:off x="8293833" y="9160"/>
            <a:ext cx="787054" cy="681530"/>
            <a:chOff x="8818284" y="9526"/>
            <a:chExt cx="850046" cy="708823"/>
          </a:xfrm>
        </p:grpSpPr>
        <p:pic>
          <p:nvPicPr>
            <p:cNvPr id="8" name="Picture 7" descr="TRADOC Patch.png"/>
            <p:cNvPicPr>
              <a:picLocks noChangeAspect="1"/>
            </p:cNvPicPr>
            <p:nvPr userDrawn="1"/>
          </p:nvPicPr>
          <p:blipFill>
            <a:blip r:embed="rId8" cstate="print"/>
            <a:stretch>
              <a:fillRect/>
            </a:stretch>
          </p:blipFill>
          <p:spPr>
            <a:xfrm>
              <a:off x="8818284" y="157485"/>
              <a:ext cx="591977" cy="560864"/>
            </a:xfrm>
            <a:prstGeom prst="rect">
              <a:avLst/>
            </a:prstGeom>
          </p:spPr>
        </p:pic>
        <p:pic>
          <p:nvPicPr>
            <p:cNvPr id="13" name="Picture 2" descr="C:\Users\Bryon.bonnell\Desktop\MCOE Logo- Drum.jpg"/>
            <p:cNvPicPr>
              <a:picLocks noChangeAspect="1" noChangeArrowheads="1"/>
            </p:cNvPicPr>
            <p:nvPr userDrawn="1"/>
          </p:nvPicPr>
          <p:blipFill>
            <a:blip r:embed="rId9" cstate="print">
              <a:clrChange>
                <a:clrFrom>
                  <a:srgbClr val="FFFFFF"/>
                </a:clrFrom>
                <a:clrTo>
                  <a:srgbClr val="FFFFFF">
                    <a:alpha val="0"/>
                  </a:srgbClr>
                </a:clrTo>
              </a:clrChange>
            </a:blip>
            <a:srcRect/>
            <a:stretch>
              <a:fillRect/>
            </a:stretch>
          </p:blipFill>
          <p:spPr bwMode="auto">
            <a:xfrm>
              <a:off x="9052719" y="9526"/>
              <a:ext cx="615611" cy="594875"/>
            </a:xfrm>
            <a:prstGeom prst="rect">
              <a:avLst/>
            </a:prstGeom>
            <a:noFill/>
            <a:ln w="9525">
              <a:noFill/>
              <a:miter lim="800000"/>
              <a:headEnd/>
              <a:tailEnd/>
            </a:ln>
          </p:spPr>
        </p:pic>
      </p:grpSp>
      <p:sp>
        <p:nvSpPr>
          <p:cNvPr id="14" name="Text Box 14"/>
          <p:cNvSpPr txBox="1">
            <a:spLocks noChangeArrowheads="1"/>
          </p:cNvSpPr>
          <p:nvPr/>
        </p:nvSpPr>
        <p:spPr bwMode="auto">
          <a:xfrm>
            <a:off x="-16128" y="6669451"/>
            <a:ext cx="6721727" cy="236630"/>
          </a:xfrm>
          <a:prstGeom prst="rect">
            <a:avLst/>
          </a:prstGeom>
          <a:noFill/>
          <a:ln w="9525">
            <a:noFill/>
            <a:miter lim="800000"/>
            <a:headEnd/>
            <a:tailEnd/>
          </a:ln>
          <a:effectLst/>
        </p:spPr>
        <p:txBody>
          <a:bodyPr wrap="square" lIns="97182" tIns="48591" rIns="97182" bIns="48591">
            <a:spAutoFit/>
          </a:bodyPr>
          <a:lstStyle/>
          <a:p>
            <a:pPr eaLnBrk="0" hangingPunct="0">
              <a:defRPr/>
            </a:pPr>
            <a:r>
              <a:rPr lang="en-US" sz="900" b="1" i="1" dirty="0">
                <a:solidFill>
                  <a:srgbClr val="000000"/>
                </a:solidFill>
                <a:latin typeface="Arial" pitchFamily="34" charset="0"/>
                <a:cs typeface="Arial" pitchFamily="34" charset="0"/>
              </a:rPr>
              <a:t>Maneuver Center of Excellence - Team of Soldiers, Families, and Civilians from the Best Army in the World!</a:t>
            </a:r>
          </a:p>
        </p:txBody>
      </p:sp>
      <p:sp>
        <p:nvSpPr>
          <p:cNvPr id="15" name="Title Placeholder 14"/>
          <p:cNvSpPr>
            <a:spLocks noGrp="1"/>
          </p:cNvSpPr>
          <p:nvPr>
            <p:ph type="title"/>
          </p:nvPr>
        </p:nvSpPr>
        <p:spPr>
          <a:xfrm>
            <a:off x="409356" y="2549809"/>
            <a:ext cx="8229746" cy="1143255"/>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19" name="Slide Number Placeholder 18"/>
          <p:cNvSpPr>
            <a:spLocks noGrp="1"/>
          </p:cNvSpPr>
          <p:nvPr>
            <p:ph type="sldNum" sz="quarter" idx="4"/>
          </p:nvPr>
        </p:nvSpPr>
        <p:spPr>
          <a:xfrm>
            <a:off x="7010400" y="6629400"/>
            <a:ext cx="2133600" cy="228600"/>
          </a:xfrm>
          <a:prstGeom prst="rect">
            <a:avLst/>
          </a:prstGeom>
        </p:spPr>
        <p:txBody>
          <a:bodyPr vert="horz" lIns="91440" tIns="45720" rIns="91440" bIns="45720" rtlCol="0" anchor="ctr"/>
          <a:lstStyle>
            <a:lvl1pPr algn="r">
              <a:defRPr sz="900">
                <a:solidFill>
                  <a:schemeClr val="tx1">
                    <a:tint val="75000"/>
                  </a:schemeClr>
                </a:solidFill>
              </a:defRPr>
            </a:lvl1pPr>
          </a:lstStyle>
          <a:p>
            <a:fld id="{B640AA29-53E0-4F11-9C09-1771E08E6E0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0" r:id="rId1"/>
    <p:sldLayoutId id="2147483655" r:id="rId2"/>
    <p:sldLayoutId id="2147483657" r:id="rId3"/>
    <p:sldLayoutId id="2147483659" r:id="rId4"/>
    <p:sldLayoutId id="2147483660" r:id="rId5"/>
  </p:sldLayoutIdLst>
  <p:hf hdr="0" ftr="0" dt="0"/>
  <p:txStyles>
    <p:titleStyle>
      <a:lvl1pPr algn="ctr" defTabSz="971824" rtl="0" eaLnBrk="1" latinLnBrk="0" hangingPunct="1">
        <a:spcBef>
          <a:spcPct val="0"/>
        </a:spcBef>
        <a:buNone/>
        <a:defRPr sz="3600" kern="1200">
          <a:solidFill>
            <a:schemeClr val="tx1"/>
          </a:solidFill>
          <a:latin typeface="Arial" pitchFamily="34" charset="0"/>
          <a:ea typeface="+mj-ea"/>
          <a:cs typeface="Arial" pitchFamily="34" charset="0"/>
        </a:defRPr>
      </a:lvl1pPr>
    </p:titleStyle>
    <p:bodyStyle>
      <a:lvl1pPr marL="364434" indent="-364434" algn="l" defTabSz="971824" rtl="0" eaLnBrk="1" latinLnBrk="0" hangingPunct="1">
        <a:spcBef>
          <a:spcPct val="20000"/>
        </a:spcBef>
        <a:buFont typeface="Arial" pitchFamily="34" charset="0"/>
        <a:buChar char="•"/>
        <a:defRPr sz="3400" kern="1200">
          <a:solidFill>
            <a:schemeClr val="tx1"/>
          </a:solidFill>
          <a:latin typeface="Arial" pitchFamily="34" charset="0"/>
          <a:ea typeface="+mn-ea"/>
          <a:cs typeface="Arial" pitchFamily="34" charset="0"/>
        </a:defRPr>
      </a:lvl1pPr>
      <a:lvl2pPr marL="789607" indent="-303695" algn="l" defTabSz="971824" rtl="0" eaLnBrk="1" latinLnBrk="0" hangingPunct="1">
        <a:spcBef>
          <a:spcPct val="20000"/>
        </a:spcBef>
        <a:buFont typeface="Arial" pitchFamily="34" charset="0"/>
        <a:buChar char="–"/>
        <a:defRPr sz="3000" kern="1200">
          <a:solidFill>
            <a:schemeClr val="tx1"/>
          </a:solidFill>
          <a:latin typeface="Arial" pitchFamily="34" charset="0"/>
          <a:ea typeface="+mn-ea"/>
          <a:cs typeface="Arial" pitchFamily="34" charset="0"/>
        </a:defRPr>
      </a:lvl2pPr>
      <a:lvl3pPr marL="1214780" indent="-242956" algn="l" defTabSz="971824" rtl="0" eaLnBrk="1" latinLnBrk="0" hangingPunct="1">
        <a:spcBef>
          <a:spcPct val="20000"/>
        </a:spcBef>
        <a:buFont typeface="Arial" pitchFamily="34" charset="0"/>
        <a:buChar char="•"/>
        <a:defRPr sz="2600" kern="1200">
          <a:solidFill>
            <a:schemeClr val="tx1"/>
          </a:solidFill>
          <a:latin typeface="Arial" pitchFamily="34" charset="0"/>
          <a:ea typeface="+mn-ea"/>
          <a:cs typeface="Arial" pitchFamily="34" charset="0"/>
        </a:defRPr>
      </a:lvl3pPr>
      <a:lvl4pPr marL="1700693" indent="-242956" algn="l" defTabSz="971824" rtl="0" eaLnBrk="1" latinLnBrk="0" hangingPunct="1">
        <a:spcBef>
          <a:spcPct val="20000"/>
        </a:spcBef>
        <a:buFont typeface="Arial" pitchFamily="34" charset="0"/>
        <a:buChar char="–"/>
        <a:defRPr sz="2100" kern="1200">
          <a:solidFill>
            <a:schemeClr val="tx1"/>
          </a:solidFill>
          <a:latin typeface="Arial" pitchFamily="34" charset="0"/>
          <a:ea typeface="+mn-ea"/>
          <a:cs typeface="Arial" pitchFamily="34" charset="0"/>
        </a:defRPr>
      </a:lvl4pPr>
      <a:lvl5pPr marL="2186605" indent="-242956" algn="l" defTabSz="971824" rtl="0" eaLnBrk="1" latinLnBrk="0" hangingPunct="1">
        <a:spcBef>
          <a:spcPct val="20000"/>
        </a:spcBef>
        <a:buFont typeface="Arial" pitchFamily="34" charset="0"/>
        <a:buChar char="»"/>
        <a:defRPr sz="2100" kern="1200">
          <a:solidFill>
            <a:schemeClr val="tx1"/>
          </a:solidFill>
          <a:latin typeface="Arial" pitchFamily="34" charset="0"/>
          <a:ea typeface="+mn-ea"/>
          <a:cs typeface="Arial" pitchFamily="34" charset="0"/>
        </a:defRPr>
      </a:lvl5pPr>
      <a:lvl6pPr marL="2672517" indent="-242956" algn="l" defTabSz="97182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58429" indent="-242956" algn="l" defTabSz="97182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44341" indent="-242956" algn="l" defTabSz="97182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30253" indent="-242956" algn="l" defTabSz="971824"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en-US"/>
      </a:defPPr>
      <a:lvl1pPr marL="0" algn="l" defTabSz="971824" rtl="0" eaLnBrk="1" latinLnBrk="0" hangingPunct="1">
        <a:defRPr sz="1900" kern="1200">
          <a:solidFill>
            <a:schemeClr val="tx1"/>
          </a:solidFill>
          <a:latin typeface="+mn-lt"/>
          <a:ea typeface="+mn-ea"/>
          <a:cs typeface="+mn-cs"/>
        </a:defRPr>
      </a:lvl1pPr>
      <a:lvl2pPr marL="485912" algn="l" defTabSz="971824" rtl="0" eaLnBrk="1" latinLnBrk="0" hangingPunct="1">
        <a:defRPr sz="1900" kern="1200">
          <a:solidFill>
            <a:schemeClr val="tx1"/>
          </a:solidFill>
          <a:latin typeface="+mn-lt"/>
          <a:ea typeface="+mn-ea"/>
          <a:cs typeface="+mn-cs"/>
        </a:defRPr>
      </a:lvl2pPr>
      <a:lvl3pPr marL="971824" algn="l" defTabSz="971824" rtl="0" eaLnBrk="1" latinLnBrk="0" hangingPunct="1">
        <a:defRPr sz="1900" kern="1200">
          <a:solidFill>
            <a:schemeClr val="tx1"/>
          </a:solidFill>
          <a:latin typeface="+mn-lt"/>
          <a:ea typeface="+mn-ea"/>
          <a:cs typeface="+mn-cs"/>
        </a:defRPr>
      </a:lvl3pPr>
      <a:lvl4pPr marL="1457736" algn="l" defTabSz="971824" rtl="0" eaLnBrk="1" latinLnBrk="0" hangingPunct="1">
        <a:defRPr sz="1900" kern="1200">
          <a:solidFill>
            <a:schemeClr val="tx1"/>
          </a:solidFill>
          <a:latin typeface="+mn-lt"/>
          <a:ea typeface="+mn-ea"/>
          <a:cs typeface="+mn-cs"/>
        </a:defRPr>
      </a:lvl4pPr>
      <a:lvl5pPr marL="1943649" algn="l" defTabSz="971824" rtl="0" eaLnBrk="1" latinLnBrk="0" hangingPunct="1">
        <a:defRPr sz="1900" kern="1200">
          <a:solidFill>
            <a:schemeClr val="tx1"/>
          </a:solidFill>
          <a:latin typeface="+mn-lt"/>
          <a:ea typeface="+mn-ea"/>
          <a:cs typeface="+mn-cs"/>
        </a:defRPr>
      </a:lvl5pPr>
      <a:lvl6pPr marL="2429561" algn="l" defTabSz="971824" rtl="0" eaLnBrk="1" latinLnBrk="0" hangingPunct="1">
        <a:defRPr sz="1900" kern="1200">
          <a:solidFill>
            <a:schemeClr val="tx1"/>
          </a:solidFill>
          <a:latin typeface="+mn-lt"/>
          <a:ea typeface="+mn-ea"/>
          <a:cs typeface="+mn-cs"/>
        </a:defRPr>
      </a:lvl6pPr>
      <a:lvl7pPr marL="2915473" algn="l" defTabSz="971824" rtl="0" eaLnBrk="1" latinLnBrk="0" hangingPunct="1">
        <a:defRPr sz="1900" kern="1200">
          <a:solidFill>
            <a:schemeClr val="tx1"/>
          </a:solidFill>
          <a:latin typeface="+mn-lt"/>
          <a:ea typeface="+mn-ea"/>
          <a:cs typeface="+mn-cs"/>
        </a:defRPr>
      </a:lvl7pPr>
      <a:lvl8pPr marL="3401385" algn="l" defTabSz="971824" rtl="0" eaLnBrk="1" latinLnBrk="0" hangingPunct="1">
        <a:defRPr sz="1900" kern="1200">
          <a:solidFill>
            <a:schemeClr val="tx1"/>
          </a:solidFill>
          <a:latin typeface="+mn-lt"/>
          <a:ea typeface="+mn-ea"/>
          <a:cs typeface="+mn-cs"/>
        </a:defRPr>
      </a:lvl8pPr>
      <a:lvl9pPr marL="3887297" algn="l" defTabSz="97182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Layout" Target="../slideLayouts/slideLayout3.xml"/><Relationship Id="rId1" Type="http://schemas.openxmlformats.org/officeDocument/2006/relationships/video" Target="../media/media1.wmv"/><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640AA29-53E0-4F11-9C09-1771E08E6E08}" type="slidenum">
              <a:rPr lang="en-US" smtClean="0"/>
              <a:pPr/>
              <a:t>1</a:t>
            </a:fld>
            <a:endParaRPr lang="en-US" dirty="0"/>
          </a:p>
        </p:txBody>
      </p:sp>
      <p:sp>
        <p:nvSpPr>
          <p:cNvPr id="5" name="Rectangle 4"/>
          <p:cNvSpPr/>
          <p:nvPr/>
        </p:nvSpPr>
        <p:spPr>
          <a:xfrm>
            <a:off x="685800" y="762000"/>
            <a:ext cx="8077200" cy="1292662"/>
          </a:xfrm>
          <a:prstGeom prst="rect">
            <a:avLst/>
          </a:prstGeom>
        </p:spPr>
        <p:txBody>
          <a:bodyPr wrap="square">
            <a:spAutoFit/>
          </a:bodyPr>
          <a:lstStyle/>
          <a:p>
            <a:pPr lvl="0" algn="ctr" defTabSz="914400" eaLnBrk="0" fontAlgn="base" hangingPunct="0">
              <a:spcBef>
                <a:spcPct val="0"/>
              </a:spcBef>
              <a:spcAft>
                <a:spcPct val="0"/>
              </a:spcAft>
              <a:defRPr/>
            </a:pPr>
            <a:r>
              <a:rPr lang="en-US" sz="3200" b="1" kern="0" dirty="0" smtClean="0">
                <a:latin typeface="Arial" pitchFamily="34" charset="0"/>
                <a:cs typeface="Arial" pitchFamily="34" charset="0"/>
              </a:rPr>
              <a:t>Dismounted Counter-IED Tactics Master Trainer (DCT-MT) Evaluation </a:t>
            </a:r>
            <a:r>
              <a:rPr lang="en-US" sz="1400" b="1" kern="0" dirty="0" smtClean="0">
                <a:solidFill>
                  <a:srgbClr val="F77B0B"/>
                </a:solidFill>
              </a:rPr>
              <a:t/>
            </a:r>
            <a:br>
              <a:rPr lang="en-US" sz="1400" b="1" kern="0" dirty="0" smtClean="0">
                <a:solidFill>
                  <a:srgbClr val="F77B0B"/>
                </a:solidFill>
              </a:rPr>
            </a:br>
            <a:endParaRPr lang="en-US" sz="1400" b="1" kern="0" dirty="0">
              <a:solidFill>
                <a:srgbClr val="F77B0B"/>
              </a:solidFill>
            </a:endParaRPr>
          </a:p>
        </p:txBody>
      </p:sp>
      <p:sp>
        <p:nvSpPr>
          <p:cNvPr id="6" name="Rectangle 3"/>
          <p:cNvSpPr txBox="1">
            <a:spLocks noChangeArrowheads="1"/>
          </p:cNvSpPr>
          <p:nvPr/>
        </p:nvSpPr>
        <p:spPr bwMode="auto">
          <a:xfrm>
            <a:off x="1143000" y="3429000"/>
            <a:ext cx="7619999"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2800" b="1">
                <a:solidFill>
                  <a:schemeClr val="tx1"/>
                </a:solidFill>
                <a:latin typeface="+mn-lt"/>
                <a:ea typeface="+mn-ea"/>
                <a:cs typeface="+mn-cs"/>
              </a:defRPr>
            </a:lvl1pPr>
            <a:lvl2pPr marL="457200" indent="0" algn="ctr" rtl="0" eaLnBrk="0" fontAlgn="base" hangingPunct="0">
              <a:spcBef>
                <a:spcPct val="20000"/>
              </a:spcBef>
              <a:spcAft>
                <a:spcPct val="0"/>
              </a:spcAft>
              <a:buNone/>
              <a:defRPr sz="2400" b="1">
                <a:solidFill>
                  <a:schemeClr val="tx1"/>
                </a:solidFill>
                <a:latin typeface="+mn-lt"/>
              </a:defRPr>
            </a:lvl2pPr>
            <a:lvl3pPr marL="914400" indent="0" algn="ctr" rtl="0" eaLnBrk="0" fontAlgn="base" hangingPunct="0">
              <a:spcBef>
                <a:spcPct val="20000"/>
              </a:spcBef>
              <a:spcAft>
                <a:spcPct val="0"/>
              </a:spcAft>
              <a:buNone/>
              <a:defRPr sz="2400" b="1">
                <a:solidFill>
                  <a:schemeClr val="tx1"/>
                </a:solidFill>
                <a:latin typeface="+mn-lt"/>
              </a:defRPr>
            </a:lvl3pPr>
            <a:lvl4pPr marL="1371600" indent="0" algn="ctr" rtl="0" eaLnBrk="0" fontAlgn="base" hangingPunct="0">
              <a:spcBef>
                <a:spcPct val="20000"/>
              </a:spcBef>
              <a:spcAft>
                <a:spcPct val="0"/>
              </a:spcAft>
              <a:buNone/>
              <a:defRPr sz="2000" b="1">
                <a:solidFill>
                  <a:schemeClr val="tx1"/>
                </a:solidFill>
                <a:latin typeface="+mn-lt"/>
              </a:defRPr>
            </a:lvl4pPr>
            <a:lvl5pPr marL="1828800" indent="0" algn="ctr" rtl="0" eaLnBrk="0" fontAlgn="base" hangingPunct="0">
              <a:spcBef>
                <a:spcPct val="20000"/>
              </a:spcBef>
              <a:spcAft>
                <a:spcPct val="0"/>
              </a:spcAft>
              <a:buNone/>
              <a:defRPr sz="1600" b="1">
                <a:solidFill>
                  <a:schemeClr val="tx1"/>
                </a:solidFill>
                <a:latin typeface="+mn-lt"/>
              </a:defRPr>
            </a:lvl5pPr>
            <a:lvl6pPr marL="2286000" indent="0" algn="ctr" rtl="0" fontAlgn="base">
              <a:spcBef>
                <a:spcPct val="20000"/>
              </a:spcBef>
              <a:spcAft>
                <a:spcPct val="0"/>
              </a:spcAft>
              <a:buNone/>
              <a:defRPr sz="1600">
                <a:solidFill>
                  <a:schemeClr val="tx1"/>
                </a:solidFill>
                <a:latin typeface="+mn-lt"/>
              </a:defRPr>
            </a:lvl6pPr>
            <a:lvl7pPr marL="2743200" indent="0" algn="ctr" rtl="0" fontAlgn="base">
              <a:spcBef>
                <a:spcPct val="20000"/>
              </a:spcBef>
              <a:spcAft>
                <a:spcPct val="0"/>
              </a:spcAft>
              <a:buNone/>
              <a:defRPr sz="1600">
                <a:solidFill>
                  <a:schemeClr val="tx1"/>
                </a:solidFill>
                <a:latin typeface="+mn-lt"/>
              </a:defRPr>
            </a:lvl7pPr>
            <a:lvl8pPr marL="3200400" indent="0" algn="ctr" rtl="0" fontAlgn="base">
              <a:spcBef>
                <a:spcPct val="20000"/>
              </a:spcBef>
              <a:spcAft>
                <a:spcPct val="0"/>
              </a:spcAft>
              <a:buNone/>
              <a:defRPr sz="1600">
                <a:solidFill>
                  <a:schemeClr val="tx1"/>
                </a:solidFill>
                <a:latin typeface="+mn-lt"/>
              </a:defRPr>
            </a:lvl8pPr>
            <a:lvl9pPr marL="3657600" indent="0" algn="ctr" rtl="0" fontAlgn="base">
              <a:spcBef>
                <a:spcPct val="20000"/>
              </a:spcBef>
              <a:spcAft>
                <a:spcPct val="0"/>
              </a:spcAft>
              <a:buNone/>
              <a:defRPr sz="1600">
                <a:solidFill>
                  <a:schemeClr val="tx1"/>
                </a:solidFill>
                <a:latin typeface="+mn-lt"/>
              </a:defRPr>
            </a:lvl9pPr>
          </a:lstStyle>
          <a:p>
            <a:pPr algn="l"/>
            <a:r>
              <a:rPr lang="en-US" sz="2400" dirty="0" smtClean="0">
                <a:latin typeface="Arial Narrow" pitchFamily="34" charset="0"/>
              </a:rPr>
              <a:t>Dr. Jay Brimstin, US Army-Maneuver Center of Excellence</a:t>
            </a:r>
          </a:p>
          <a:p>
            <a:pPr algn="l"/>
            <a:r>
              <a:rPr lang="en-US" sz="2400" dirty="0" smtClean="0">
                <a:latin typeface="Arial Narrow" pitchFamily="34" charset="0"/>
              </a:rPr>
              <a:t>Annie Hester, US Army-Maneuver Center of Excellence</a:t>
            </a:r>
          </a:p>
          <a:p>
            <a:pPr eaLnBrk="1" hangingPunct="1"/>
            <a:endParaRPr lang="en-US" sz="2400" dirty="0" smtClean="0">
              <a:latin typeface="Arial Narrow" pitchFamily="34" charset="0"/>
            </a:endParaRPr>
          </a:p>
        </p:txBody>
      </p:sp>
      <p:sp>
        <p:nvSpPr>
          <p:cNvPr id="7" name="Rectangle 3"/>
          <p:cNvSpPr txBox="1">
            <a:spLocks noChangeArrowheads="1"/>
          </p:cNvSpPr>
          <p:nvPr/>
        </p:nvSpPr>
        <p:spPr>
          <a:xfrm>
            <a:off x="1524000" y="5083425"/>
            <a:ext cx="6400800" cy="1143000"/>
          </a:xfrm>
          <a:prstGeom prst="rect">
            <a:avLst/>
          </a:prstGeom>
        </p:spPr>
        <p:txBody>
          <a:bodyPr/>
          <a:lstStyle>
            <a:lvl1pPr marL="342900" indent="-342900" algn="l" rtl="0" fontAlgn="base">
              <a:spcBef>
                <a:spcPct val="20000"/>
              </a:spcBef>
              <a:spcAft>
                <a:spcPct val="0"/>
              </a:spcAft>
              <a:buClr>
                <a:schemeClr val="tx1"/>
              </a:buClr>
              <a:buSzPct val="75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rgbClr val="F77B0B"/>
              </a:buClr>
              <a:buSzPct val="75000"/>
              <a:buFont typeface="Wingdings" pitchFamily="2" charset="2"/>
              <a:buChar char="n"/>
              <a:defRPr sz="2800">
                <a:solidFill>
                  <a:srgbClr val="F77B0B"/>
                </a:solidFill>
                <a:latin typeface="+mn-lt"/>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a:lstStyle>
          <a:p>
            <a:pPr marL="0" lvl="0" indent="0" algn="ctr" defTabSz="971824" fontAlgn="auto">
              <a:spcAft>
                <a:spcPts val="0"/>
              </a:spcAft>
              <a:buClrTx/>
              <a:buSzTx/>
              <a:buNone/>
              <a:defRPr/>
            </a:pPr>
            <a:r>
              <a:rPr lang="en-US" sz="2400" dirty="0" smtClean="0">
                <a:latin typeface="Arial Narrow" pitchFamily="34" charset="0"/>
                <a:cs typeface="Arial" pitchFamily="34" charset="0"/>
              </a:rPr>
              <a:t>For any questions, please contact Dr. Jay Brimstin at </a:t>
            </a:r>
            <a:endParaRPr lang="en-US" sz="2400" u="sng" dirty="0" smtClean="0">
              <a:latin typeface="Arial Narrow" pitchFamily="34" charset="0"/>
              <a:cs typeface="Arial" pitchFamily="34" charset="0"/>
            </a:endParaRPr>
          </a:p>
          <a:p>
            <a:pPr marL="0" lvl="0" indent="0" algn="ctr" defTabSz="971824" fontAlgn="auto">
              <a:spcAft>
                <a:spcPts val="0"/>
              </a:spcAft>
              <a:buClrTx/>
              <a:buSzTx/>
              <a:buNone/>
              <a:defRPr/>
            </a:pPr>
            <a:r>
              <a:rPr lang="en-US" sz="2400" dirty="0" smtClean="0">
                <a:latin typeface="Arial Narrow" pitchFamily="34" charset="0"/>
                <a:cs typeface="Arial" pitchFamily="34" charset="0"/>
              </a:rPr>
              <a:t>jay.a.brimstin.civ@mail.mil or Annie Hester at toumnakone.hester.ctr@mail.mil</a:t>
            </a:r>
          </a:p>
          <a:p>
            <a:pPr marL="0" indent="0" algn="ctr">
              <a:buNone/>
            </a:pPr>
            <a:endParaRPr lang="en-US" sz="2400" dirty="0" smtClean="0">
              <a:latin typeface="Arial Narrow"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Recommendations</a:t>
            </a:r>
            <a:endParaRPr lang="en-US" dirty="0"/>
          </a:p>
        </p:txBody>
      </p:sp>
      <p:sp>
        <p:nvSpPr>
          <p:cNvPr id="4" name="Slide Number Placeholder 3"/>
          <p:cNvSpPr>
            <a:spLocks noGrp="1"/>
          </p:cNvSpPr>
          <p:nvPr>
            <p:ph type="sldNum" sz="quarter" idx="10"/>
          </p:nvPr>
        </p:nvSpPr>
        <p:spPr/>
        <p:txBody>
          <a:bodyPr/>
          <a:lstStyle/>
          <a:p>
            <a:fld id="{B640AA29-53E0-4F11-9C09-1771E08E6E08}" type="slidenum">
              <a:rPr lang="en-US" smtClean="0"/>
              <a:pPr/>
              <a:t>10</a:t>
            </a:fld>
            <a:endParaRPr lang="en-US" dirty="0"/>
          </a:p>
        </p:txBody>
      </p:sp>
      <p:cxnSp>
        <p:nvCxnSpPr>
          <p:cNvPr id="7" name="Straight Connector 6"/>
          <p:cNvCxnSpPr/>
          <p:nvPr/>
        </p:nvCxnSpPr>
        <p:spPr>
          <a:xfrm>
            <a:off x="4572000" y="1016000"/>
            <a:ext cx="0" cy="5410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le 2"/>
          <p:cNvSpPr txBox="1">
            <a:spLocks/>
          </p:cNvSpPr>
          <p:nvPr/>
        </p:nvSpPr>
        <p:spPr>
          <a:xfrm>
            <a:off x="0" y="685800"/>
            <a:ext cx="4572000" cy="791425"/>
          </a:xfrm>
          <a:prstGeom prst="rect">
            <a:avLst/>
          </a:prstGeom>
        </p:spPr>
        <p:txBody>
          <a:bodyPr vert="horz" lIns="91440" tIns="45720" rIns="91440" bIns="45720" rtlCol="0" anchor="ctr">
            <a:noAutofit/>
          </a:bodyPr>
          <a:lstStyle/>
          <a:p>
            <a:pPr marL="0" marR="0" lvl="0" indent="0" algn="ctr" defTabSz="971824" rtl="0" eaLnBrk="1" fontAlgn="auto" latinLnBrk="0" hangingPunct="1">
              <a:lnSpc>
                <a:spcPct val="100000"/>
              </a:lnSpc>
              <a:spcBef>
                <a:spcPct val="0"/>
              </a:spcBef>
              <a:spcAft>
                <a:spcPts val="0"/>
              </a:spcAft>
              <a:buClrTx/>
              <a:buSzTx/>
              <a:buFontTx/>
              <a:buNone/>
              <a:tabLst/>
              <a:defRPr/>
            </a:pPr>
            <a:r>
              <a:rPr kumimoji="0" lang="en-US" sz="1800" b="1" i="0" u="sng" strike="noStrike" kern="1200" cap="none" spc="0" normalizeH="0" baseline="0" noProof="0" dirty="0" smtClean="0">
                <a:ln>
                  <a:noFill/>
                </a:ln>
                <a:solidFill>
                  <a:schemeClr val="tx1"/>
                </a:solidFill>
                <a:effectLst/>
                <a:uLnTx/>
                <a:uFillTx/>
                <a:latin typeface="Arial" pitchFamily="34" charset="0"/>
                <a:ea typeface="+mj-ea"/>
                <a:cs typeface="Arial" pitchFamily="34" charset="0"/>
              </a:rPr>
              <a:t>DCT-MT Course</a:t>
            </a:r>
            <a:endParaRPr kumimoji="0" lang="en-US" sz="1800" b="1" i="0" u="sng"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10" name="Title 2"/>
          <p:cNvSpPr txBox="1">
            <a:spLocks/>
          </p:cNvSpPr>
          <p:nvPr/>
        </p:nvSpPr>
        <p:spPr>
          <a:xfrm>
            <a:off x="4572000" y="685800"/>
            <a:ext cx="4572000" cy="791425"/>
          </a:xfrm>
          <a:prstGeom prst="rect">
            <a:avLst/>
          </a:prstGeom>
        </p:spPr>
        <p:txBody>
          <a:bodyPr vert="horz" lIns="91440" tIns="45720" rIns="91440" bIns="45720" rtlCol="0" anchor="ctr">
            <a:noAutofit/>
          </a:bodyPr>
          <a:lstStyle/>
          <a:p>
            <a:pPr marL="0" marR="0" lvl="0" indent="0" algn="ctr" defTabSz="971824" rtl="0" eaLnBrk="1" fontAlgn="auto" latinLnBrk="0" hangingPunct="1">
              <a:lnSpc>
                <a:spcPct val="100000"/>
              </a:lnSpc>
              <a:spcBef>
                <a:spcPct val="0"/>
              </a:spcBef>
              <a:spcAft>
                <a:spcPts val="0"/>
              </a:spcAft>
              <a:buClrTx/>
              <a:buSzTx/>
              <a:buFontTx/>
              <a:buNone/>
              <a:tabLst/>
              <a:defRPr/>
            </a:pPr>
            <a:r>
              <a:rPr kumimoji="0" lang="en-US" sz="1800" b="1" i="0" u="sng" strike="noStrike" kern="1200" cap="none" spc="0" normalizeH="0" baseline="0" noProof="0" dirty="0" smtClean="0">
                <a:ln>
                  <a:noFill/>
                </a:ln>
                <a:solidFill>
                  <a:schemeClr val="tx1"/>
                </a:solidFill>
                <a:effectLst/>
                <a:uLnTx/>
                <a:uFillTx/>
                <a:latin typeface="Arial" pitchFamily="34" charset="0"/>
                <a:ea typeface="+mj-ea"/>
                <a:cs typeface="Arial" pitchFamily="34" charset="0"/>
              </a:rPr>
              <a:t>Future Evaluation</a:t>
            </a:r>
            <a:endParaRPr kumimoji="0" lang="en-US" sz="1800" b="1" i="0" u="sng"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12" name="Content Placeholder 1"/>
          <p:cNvSpPr txBox="1">
            <a:spLocks/>
          </p:cNvSpPr>
          <p:nvPr/>
        </p:nvSpPr>
        <p:spPr>
          <a:xfrm>
            <a:off x="4876800" y="1295400"/>
            <a:ext cx="4267200" cy="5284037"/>
          </a:xfrm>
          <a:prstGeom prst="rect">
            <a:avLst/>
          </a:prstGeom>
        </p:spPr>
        <p:txBody>
          <a:bodyPr/>
          <a:lstStyle/>
          <a:p>
            <a:pPr marL="109538" indent="-109538">
              <a:buFont typeface="Wingdings" pitchFamily="2" charset="2"/>
              <a:buChar char="§"/>
            </a:pPr>
            <a:r>
              <a:rPr lang="en-US" sz="1800" dirty="0" smtClean="0">
                <a:latin typeface="Arial" pitchFamily="34" charset="0"/>
                <a:cs typeface="Arial" pitchFamily="34" charset="0"/>
              </a:rPr>
              <a:t>Kirkpatrick four-level model</a:t>
            </a:r>
          </a:p>
          <a:p>
            <a:pPr marL="109538" indent="-109538">
              <a:buFont typeface="Wingdings" pitchFamily="2" charset="2"/>
              <a:buChar char="§"/>
            </a:pPr>
            <a:endParaRPr lang="en-US" sz="1800" dirty="0" smtClean="0">
              <a:latin typeface="Arial" pitchFamily="34" charset="0"/>
              <a:cs typeface="Arial" pitchFamily="34" charset="0"/>
            </a:endParaRPr>
          </a:p>
          <a:p>
            <a:pPr marL="109538" indent="-109538">
              <a:buFont typeface="Wingdings" pitchFamily="2" charset="2"/>
              <a:buChar char="§"/>
            </a:pPr>
            <a:r>
              <a:rPr lang="en-US" sz="1800" dirty="0" smtClean="0">
                <a:latin typeface="Arial" pitchFamily="34" charset="0"/>
                <a:cs typeface="Arial" pitchFamily="34" charset="0"/>
              </a:rPr>
              <a:t>Use Levels I and II results for course improvement </a:t>
            </a:r>
          </a:p>
          <a:p>
            <a:pPr marL="109538" indent="-109538">
              <a:buFont typeface="Wingdings" pitchFamily="2" charset="2"/>
              <a:buChar char="§"/>
            </a:pPr>
            <a:endParaRPr lang="en-US" sz="1800" dirty="0" smtClean="0">
              <a:latin typeface="Arial" pitchFamily="34" charset="0"/>
              <a:cs typeface="Arial" pitchFamily="34" charset="0"/>
            </a:endParaRPr>
          </a:p>
          <a:p>
            <a:pPr marL="109538" indent="-109538">
              <a:buFont typeface="Wingdings" pitchFamily="2" charset="2"/>
              <a:buChar char="§"/>
            </a:pPr>
            <a:r>
              <a:rPr lang="en-US" sz="1800" dirty="0" smtClean="0">
                <a:latin typeface="Arial" pitchFamily="34" charset="0"/>
                <a:cs typeface="Arial" pitchFamily="34" charset="0"/>
              </a:rPr>
              <a:t>Methodological &amp; Investigator Triangulation</a:t>
            </a:r>
          </a:p>
          <a:p>
            <a:pPr marL="109538" indent="-109538">
              <a:buFont typeface="Wingdings" pitchFamily="2" charset="2"/>
              <a:buChar char="§"/>
            </a:pPr>
            <a:endParaRPr lang="en-US" sz="1800" dirty="0" smtClean="0">
              <a:latin typeface="Arial" pitchFamily="34" charset="0"/>
              <a:cs typeface="Arial" pitchFamily="34" charset="0"/>
            </a:endParaRPr>
          </a:p>
          <a:p>
            <a:pPr marL="109538" indent="-109538">
              <a:buFont typeface="Wingdings" pitchFamily="2" charset="2"/>
              <a:buChar char="§"/>
            </a:pPr>
            <a:r>
              <a:rPr lang="en-US" sz="1800" dirty="0" smtClean="0">
                <a:latin typeface="Arial" pitchFamily="34" charset="0"/>
                <a:cs typeface="Arial" pitchFamily="34" charset="0"/>
              </a:rPr>
              <a:t>Incorporate evaluation plan early</a:t>
            </a:r>
          </a:p>
          <a:p>
            <a:pPr marL="109538" indent="-109538"/>
            <a:endParaRPr lang="en-US" sz="1800" dirty="0" smtClean="0">
              <a:latin typeface="Arial" pitchFamily="34" charset="0"/>
              <a:cs typeface="Arial" pitchFamily="34" charset="0"/>
            </a:endParaRPr>
          </a:p>
          <a:p>
            <a:pPr marL="109538" indent="-109538">
              <a:buFont typeface="Wingdings" pitchFamily="2" charset="2"/>
              <a:buChar char="§"/>
            </a:pPr>
            <a:r>
              <a:rPr lang="en-US" sz="1800" dirty="0" smtClean="0">
                <a:latin typeface="Arial" pitchFamily="34" charset="0"/>
                <a:cs typeface="Arial" pitchFamily="34" charset="0"/>
              </a:rPr>
              <a:t>Collaboration with external teams</a:t>
            </a:r>
          </a:p>
          <a:p>
            <a:pPr>
              <a:buNone/>
            </a:pPr>
            <a:endParaRPr lang="en-US" sz="1800" dirty="0" smtClean="0">
              <a:latin typeface="Arial" pitchFamily="34" charset="0"/>
              <a:cs typeface="Arial" pitchFamily="34" charset="0"/>
            </a:endParaRPr>
          </a:p>
          <a:p>
            <a:pPr>
              <a:buFont typeface="Wingdings" pitchFamily="2" charset="2"/>
              <a:buChar char="§"/>
            </a:pPr>
            <a:r>
              <a:rPr lang="en-US" sz="1800" dirty="0" smtClean="0">
                <a:latin typeface="Arial" pitchFamily="34" charset="0"/>
                <a:cs typeface="Arial" pitchFamily="34" charset="0"/>
              </a:rPr>
              <a:t>Collaborative team effort</a:t>
            </a:r>
          </a:p>
          <a:p>
            <a:pPr>
              <a:buNone/>
            </a:pPr>
            <a:endParaRPr lang="en-US" sz="1800" dirty="0" smtClean="0">
              <a:latin typeface="Arial" pitchFamily="34" charset="0"/>
              <a:cs typeface="Arial" pitchFamily="34" charset="0"/>
            </a:endParaRPr>
          </a:p>
          <a:p>
            <a:pPr>
              <a:buNone/>
            </a:pPr>
            <a:endParaRPr lang="en-US" sz="1800" dirty="0" smtClean="0">
              <a:latin typeface="Arial" pitchFamily="34" charset="0"/>
              <a:cs typeface="Arial" pitchFamily="34" charset="0"/>
            </a:endParaRPr>
          </a:p>
          <a:p>
            <a:pPr marL="109538" indent="-109538">
              <a:buFont typeface="Wingdings" pitchFamily="2" charset="2"/>
              <a:buChar char="§"/>
            </a:pPr>
            <a:endParaRPr lang="en-US" sz="1800" dirty="0" smtClean="0">
              <a:latin typeface="Arial" pitchFamily="34" charset="0"/>
              <a:cs typeface="Arial" pitchFamily="34" charset="0"/>
            </a:endParaRPr>
          </a:p>
        </p:txBody>
      </p:sp>
      <p:sp>
        <p:nvSpPr>
          <p:cNvPr id="13" name="Content Placeholder 1"/>
          <p:cNvSpPr txBox="1">
            <a:spLocks/>
          </p:cNvSpPr>
          <p:nvPr/>
        </p:nvSpPr>
        <p:spPr>
          <a:xfrm>
            <a:off x="228600" y="1371600"/>
            <a:ext cx="4267200" cy="5284037"/>
          </a:xfrm>
          <a:prstGeom prst="rect">
            <a:avLst/>
          </a:prstGeom>
        </p:spPr>
        <p:txBody>
          <a:bodyPr/>
          <a:lstStyle/>
          <a:p>
            <a:pPr marL="364434" marR="0" lvl="0" indent="-364434" algn="l" defTabSz="971824" rtl="0" eaLnBrk="1" fontAlgn="auto" latinLnBrk="0" hangingPunct="1">
              <a:lnSpc>
                <a:spcPct val="100000"/>
              </a:lnSpc>
              <a:spcBef>
                <a:spcPct val="20000"/>
              </a:spcBef>
              <a:spcAft>
                <a:spcPts val="0"/>
              </a:spcAft>
              <a:buClrTx/>
              <a:buSzTx/>
              <a:buFont typeface="Wingdings" pitchFamily="2" charset="2"/>
              <a:buChar char="§"/>
              <a:tabLst/>
              <a:defRPr/>
            </a:pPr>
            <a:r>
              <a:rPr kumimoji="0" lang="en-US" sz="1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Rank: SGT Promotable and above</a:t>
            </a:r>
          </a:p>
          <a:p>
            <a:pPr marL="364434" marR="0" lvl="0" indent="-364434" algn="l" defTabSz="971824" rtl="0" eaLnBrk="1" fontAlgn="auto" latinLnBrk="0" hangingPunct="1">
              <a:lnSpc>
                <a:spcPct val="100000"/>
              </a:lnSpc>
              <a:spcBef>
                <a:spcPct val="20000"/>
              </a:spcBef>
              <a:spcAft>
                <a:spcPts val="0"/>
              </a:spcAft>
              <a:buClrTx/>
              <a:buSzTx/>
              <a:buFont typeface="Arial" pitchFamily="34" charset="0"/>
              <a:buNone/>
              <a:tabLst/>
              <a:defRPr/>
            </a:pPr>
            <a:endParaRPr kumimoji="0" lang="en-US" sz="1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64434" marR="0" lvl="0" indent="-364434" algn="l" defTabSz="971824" rtl="0" eaLnBrk="1" fontAlgn="auto" latinLnBrk="0" hangingPunct="1">
              <a:lnSpc>
                <a:spcPct val="100000"/>
              </a:lnSpc>
              <a:spcBef>
                <a:spcPct val="20000"/>
              </a:spcBef>
              <a:spcAft>
                <a:spcPts val="0"/>
              </a:spcAft>
              <a:buClrTx/>
              <a:buSzTx/>
              <a:buFont typeface="Wingdings" pitchFamily="2" charset="2"/>
              <a:buChar char="§"/>
              <a:tabLst/>
              <a:defRPr/>
            </a:pPr>
            <a:r>
              <a:rPr kumimoji="0" lang="en-US" sz="1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Target career management fields</a:t>
            </a:r>
          </a:p>
          <a:p>
            <a:pPr marL="364434" marR="0" lvl="0" indent="-364434" algn="l" defTabSz="971824" rtl="0" eaLnBrk="1" fontAlgn="auto" latinLnBrk="0" hangingPunct="1">
              <a:lnSpc>
                <a:spcPct val="100000"/>
              </a:lnSpc>
              <a:spcBef>
                <a:spcPct val="20000"/>
              </a:spcBef>
              <a:spcAft>
                <a:spcPts val="0"/>
              </a:spcAft>
              <a:buClrTx/>
              <a:buSzTx/>
              <a:buFont typeface="Arial" pitchFamily="34" charset="0"/>
              <a:buNone/>
              <a:tabLst/>
              <a:defRPr/>
            </a:pPr>
            <a:endParaRPr kumimoji="0" lang="en-US" sz="1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64434" marR="0" lvl="0" indent="-364434" algn="l" defTabSz="971824" rtl="0" eaLnBrk="1" fontAlgn="auto" latinLnBrk="0" hangingPunct="1">
              <a:lnSpc>
                <a:spcPct val="100000"/>
              </a:lnSpc>
              <a:spcBef>
                <a:spcPct val="20000"/>
              </a:spcBef>
              <a:spcAft>
                <a:spcPts val="0"/>
              </a:spcAft>
              <a:buClrTx/>
              <a:buSzTx/>
              <a:buFont typeface="Wingdings" pitchFamily="2" charset="2"/>
              <a:buChar char="§"/>
              <a:tabLst/>
              <a:defRPr/>
            </a:pPr>
            <a:r>
              <a:rPr kumimoji="0" lang="en-US" sz="1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Completed prerequisite training (40 hr handheld devices training)</a:t>
            </a:r>
          </a:p>
          <a:p>
            <a:pPr marL="364434" marR="0" lvl="0" indent="-364434" algn="l" defTabSz="971824"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p>
          <a:p>
            <a:pPr marL="364434" marR="0" lvl="0" indent="-364434" algn="l" defTabSz="971824" rtl="0" eaLnBrk="1" fontAlgn="auto" latinLnBrk="0" hangingPunct="1">
              <a:lnSpc>
                <a:spcPct val="100000"/>
              </a:lnSpc>
              <a:spcBef>
                <a:spcPct val="20000"/>
              </a:spcBef>
              <a:spcAft>
                <a:spcPts val="0"/>
              </a:spcAft>
              <a:buClrTx/>
              <a:buSzTx/>
              <a:buFont typeface="Wingdings" pitchFamily="2" charset="2"/>
              <a:buChar char="§"/>
              <a:tabLst/>
              <a:defRPr/>
            </a:pPr>
            <a:r>
              <a:rPr kumimoji="0" lang="en-US" sz="1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Deployable (will deploy with unit)</a:t>
            </a:r>
          </a:p>
          <a:p>
            <a:pPr marL="364434" marR="0" lvl="0" indent="-364434" algn="l" defTabSz="971824" rtl="0" eaLnBrk="1" fontAlgn="auto" latinLnBrk="0" hangingPunct="1">
              <a:lnSpc>
                <a:spcPct val="100000"/>
              </a:lnSpc>
              <a:spcBef>
                <a:spcPct val="20000"/>
              </a:spcBef>
              <a:spcAft>
                <a:spcPts val="0"/>
              </a:spcAft>
              <a:buClrTx/>
              <a:buSzTx/>
              <a:buFont typeface="Arial" pitchFamily="34" charset="0"/>
              <a:buNone/>
              <a:tabLst/>
              <a:defRPr/>
            </a:pPr>
            <a:endParaRPr kumimoji="0" lang="en-US" sz="1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64434" marR="0" lvl="0" indent="-364434" algn="l" defTabSz="971824" rtl="0" eaLnBrk="1" fontAlgn="auto" latinLnBrk="0" hangingPunct="1">
              <a:lnSpc>
                <a:spcPct val="100000"/>
              </a:lnSpc>
              <a:spcBef>
                <a:spcPct val="20000"/>
              </a:spcBef>
              <a:spcAft>
                <a:spcPts val="0"/>
              </a:spcAft>
              <a:buClrTx/>
              <a:buSzTx/>
              <a:buFont typeface="Wingdings" pitchFamily="2" charset="2"/>
              <a:buChar char="§"/>
              <a:tabLst/>
              <a:defRPr/>
            </a:pPr>
            <a:r>
              <a:rPr kumimoji="0" lang="en-US" sz="1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Duty positions that allowed the Soldier to perform duties as a master trainer</a:t>
            </a:r>
          </a:p>
          <a:p>
            <a:pPr marL="364434" marR="0" lvl="0" indent="-364434" algn="l" defTabSz="971824" rtl="0" eaLnBrk="1" fontAlgn="auto" latinLnBrk="0" hangingPunct="1">
              <a:lnSpc>
                <a:spcPct val="100000"/>
              </a:lnSpc>
              <a:spcBef>
                <a:spcPct val="20000"/>
              </a:spcBef>
              <a:spcAft>
                <a:spcPts val="0"/>
              </a:spcAft>
              <a:buClrTx/>
              <a:buSzTx/>
              <a:buFont typeface="Arial" pitchFamily="34" charset="0"/>
              <a:buNone/>
              <a:tabLst/>
              <a:defRPr/>
            </a:pPr>
            <a:endParaRPr kumimoji="0" lang="en-US" sz="1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64434" marR="0" lvl="0" indent="-364434" algn="l" defTabSz="971824" rtl="0" eaLnBrk="1" fontAlgn="auto" latinLnBrk="0" hangingPunct="1">
              <a:lnSpc>
                <a:spcPct val="100000"/>
              </a:lnSpc>
              <a:spcBef>
                <a:spcPct val="20000"/>
              </a:spcBef>
              <a:spcAft>
                <a:spcPts val="0"/>
              </a:spcAft>
              <a:buClrTx/>
              <a:buSzTx/>
              <a:buFont typeface="Wingdings" pitchFamily="2" charset="2"/>
              <a:buChar char="§"/>
              <a:tabLst/>
              <a:defRPr/>
            </a:pPr>
            <a:r>
              <a:rPr kumimoji="0" lang="en-US" sz="18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Conduct training at least 90 days prior to the Combat Training Center rotations or deployments</a:t>
            </a:r>
          </a:p>
          <a:p>
            <a:pPr marL="364434" marR="0" lvl="0" indent="-364434" algn="l" defTabSz="971824"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ox(i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box(in)">
                                      <p:cBhvr>
                                        <p:cTn id="12" dur="500"/>
                                        <p:tgtEl>
                                          <p:spTgt spid="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animEffect transition="in" filter="box(in)">
                                      <p:cBhvr>
                                        <p:cTn id="17" dur="500"/>
                                        <p:tgtEl>
                                          <p:spTgt spid="1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3">
                                            <p:txEl>
                                              <p:pRg st="6" end="6"/>
                                            </p:txEl>
                                          </p:spTgt>
                                        </p:tgtEl>
                                        <p:attrNameLst>
                                          <p:attrName>style.visibility</p:attrName>
                                        </p:attrNameLst>
                                      </p:cBhvr>
                                      <p:to>
                                        <p:strVal val="visible"/>
                                      </p:to>
                                    </p:set>
                                    <p:animEffect transition="in" filter="box(in)">
                                      <p:cBhvr>
                                        <p:cTn id="22" dur="500"/>
                                        <p:tgtEl>
                                          <p:spTgt spid="1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3">
                                            <p:txEl>
                                              <p:pRg st="8" end="8"/>
                                            </p:txEl>
                                          </p:spTgt>
                                        </p:tgtEl>
                                        <p:attrNameLst>
                                          <p:attrName>style.visibility</p:attrName>
                                        </p:attrNameLst>
                                      </p:cBhvr>
                                      <p:to>
                                        <p:strVal val="visible"/>
                                      </p:to>
                                    </p:set>
                                    <p:animEffect transition="in" filter="box(in)">
                                      <p:cBhvr>
                                        <p:cTn id="27" dur="500"/>
                                        <p:tgtEl>
                                          <p:spTgt spid="1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13">
                                            <p:txEl>
                                              <p:pRg st="10" end="10"/>
                                            </p:txEl>
                                          </p:spTgt>
                                        </p:tgtEl>
                                        <p:attrNameLst>
                                          <p:attrName>style.visibility</p:attrName>
                                        </p:attrNameLst>
                                      </p:cBhvr>
                                      <p:to>
                                        <p:strVal val="visible"/>
                                      </p:to>
                                    </p:set>
                                    <p:animEffect transition="in" filter="box(in)">
                                      <p:cBhvr>
                                        <p:cTn id="32" dur="500"/>
                                        <p:tgtEl>
                                          <p:spTgt spid="13">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Effect transition="in" filter="box(in)">
                                      <p:cBhvr>
                                        <p:cTn id="37" dur="500"/>
                                        <p:tgtEl>
                                          <p:spTgt spid="1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12">
                                            <p:txEl>
                                              <p:pRg st="2" end="2"/>
                                            </p:txEl>
                                          </p:spTgt>
                                        </p:tgtEl>
                                        <p:attrNameLst>
                                          <p:attrName>style.visibility</p:attrName>
                                        </p:attrNameLst>
                                      </p:cBhvr>
                                      <p:to>
                                        <p:strVal val="visible"/>
                                      </p:to>
                                    </p:set>
                                    <p:animEffect transition="in" filter="box(in)">
                                      <p:cBhvr>
                                        <p:cTn id="42" dur="500"/>
                                        <p:tgtEl>
                                          <p:spTgt spid="12">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12">
                                            <p:txEl>
                                              <p:pRg st="4" end="4"/>
                                            </p:txEl>
                                          </p:spTgt>
                                        </p:tgtEl>
                                        <p:attrNameLst>
                                          <p:attrName>style.visibility</p:attrName>
                                        </p:attrNameLst>
                                      </p:cBhvr>
                                      <p:to>
                                        <p:strVal val="visible"/>
                                      </p:to>
                                    </p:set>
                                    <p:animEffect transition="in" filter="box(in)">
                                      <p:cBhvr>
                                        <p:cTn id="47" dur="500"/>
                                        <p:tgtEl>
                                          <p:spTgt spid="12">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12">
                                            <p:txEl>
                                              <p:pRg st="6" end="6"/>
                                            </p:txEl>
                                          </p:spTgt>
                                        </p:tgtEl>
                                        <p:attrNameLst>
                                          <p:attrName>style.visibility</p:attrName>
                                        </p:attrNameLst>
                                      </p:cBhvr>
                                      <p:to>
                                        <p:strVal val="visible"/>
                                      </p:to>
                                    </p:set>
                                    <p:animEffect transition="in" filter="box(in)">
                                      <p:cBhvr>
                                        <p:cTn id="52" dur="500"/>
                                        <p:tgtEl>
                                          <p:spTgt spid="12">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12">
                                            <p:txEl>
                                              <p:pRg st="8" end="8"/>
                                            </p:txEl>
                                          </p:spTgt>
                                        </p:tgtEl>
                                        <p:attrNameLst>
                                          <p:attrName>style.visibility</p:attrName>
                                        </p:attrNameLst>
                                      </p:cBhvr>
                                      <p:to>
                                        <p:strVal val="visible"/>
                                      </p:to>
                                    </p:set>
                                    <p:animEffect transition="in" filter="box(in)">
                                      <p:cBhvr>
                                        <p:cTn id="57" dur="500"/>
                                        <p:tgtEl>
                                          <p:spTgt spid="12">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nodeType="clickEffect">
                                  <p:stCondLst>
                                    <p:cond delay="0"/>
                                  </p:stCondLst>
                                  <p:childTnLst>
                                    <p:set>
                                      <p:cBhvr>
                                        <p:cTn id="61" dur="1" fill="hold">
                                          <p:stCondLst>
                                            <p:cond delay="0"/>
                                          </p:stCondLst>
                                        </p:cTn>
                                        <p:tgtEl>
                                          <p:spTgt spid="12">
                                            <p:txEl>
                                              <p:pRg st="10" end="10"/>
                                            </p:txEl>
                                          </p:spTgt>
                                        </p:tgtEl>
                                        <p:attrNameLst>
                                          <p:attrName>style.visibility</p:attrName>
                                        </p:attrNameLst>
                                      </p:cBhvr>
                                      <p:to>
                                        <p:strVal val="visible"/>
                                      </p:to>
                                    </p:set>
                                    <p:animEffect transition="in" filter="box(in)">
                                      <p:cBhvr>
                                        <p:cTn id="62" dur="500"/>
                                        <p:tgtEl>
                                          <p:spTgt spid="1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5 second version This is about IEDs.wmv">
            <a:hlinkClick r:id="" action="ppaction://media"/>
          </p:cNvPr>
          <p:cNvPicPr>
            <a:picLocks noChangeAspect="1"/>
          </p:cNvPicPr>
          <p:nvPr>
            <a:videoFile r:link="rId1"/>
            <p:extLst>
              <p:ext uri="{DAA4B4D4-6D71-4841-9C94-3DE7FCFB9230}">
                <p14:media xmlns:p14="http://schemas.microsoft.com/office/powerpoint/2010/main" xmlns="" r:embed="rId3">
                  <p14:fade in="500" out="1000"/>
                </p14:media>
              </p:ext>
            </p:extLst>
          </p:nvPr>
        </p:nvPicPr>
        <p:blipFill>
          <a:blip r:embed="rId4" cstate="print"/>
          <a:stretch>
            <a:fillRect/>
          </a:stretch>
        </p:blipFill>
        <p:spPr>
          <a:xfrm>
            <a:off x="2819400" y="2667000"/>
            <a:ext cx="3657600" cy="2743200"/>
          </a:xfrm>
          <a:prstGeom prst="rect">
            <a:avLst/>
          </a:prstGeom>
        </p:spPr>
      </p:pic>
      <p:sp>
        <p:nvSpPr>
          <p:cNvPr id="3" name="TextBox 2"/>
          <p:cNvSpPr txBox="1"/>
          <p:nvPr/>
        </p:nvSpPr>
        <p:spPr>
          <a:xfrm>
            <a:off x="838200" y="0"/>
            <a:ext cx="7391400" cy="615553"/>
          </a:xfrm>
          <a:prstGeom prst="rect">
            <a:avLst/>
          </a:prstGeom>
          <a:noFill/>
        </p:spPr>
        <p:txBody>
          <a:bodyPr wrap="square" rtlCol="0">
            <a:spAutoFit/>
          </a:bodyPr>
          <a:lstStyle/>
          <a:p>
            <a:pPr algn="ctr"/>
            <a:r>
              <a:rPr lang="en-US" sz="3400" dirty="0" smtClean="0">
                <a:latin typeface="+mj-lt"/>
              </a:rPr>
              <a:t>Video</a:t>
            </a:r>
            <a:endParaRPr lang="en-US" sz="3400" dirty="0">
              <a:latin typeface="+mj-lt"/>
            </a:endParaRPr>
          </a:p>
        </p:txBody>
      </p:sp>
      <p:sp>
        <p:nvSpPr>
          <p:cNvPr id="4" name="Slide Number Placeholder 3"/>
          <p:cNvSpPr>
            <a:spLocks noGrp="1"/>
          </p:cNvSpPr>
          <p:nvPr>
            <p:ph type="sldNum" sz="quarter" idx="12"/>
          </p:nvPr>
        </p:nvSpPr>
        <p:spPr/>
        <p:txBody>
          <a:bodyPr/>
          <a:lstStyle/>
          <a:p>
            <a:fld id="{842EF6CF-18CA-4890-9D6B-B429BB1D2BAC}" type="slidenum">
              <a:rPr lang="en-US" smtClean="0"/>
              <a:pPr/>
              <a:t>2</a:t>
            </a:fld>
            <a:endParaRPr lang="en-US" dirty="0"/>
          </a:p>
        </p:txBody>
      </p:sp>
    </p:spTree>
    <p:extLst>
      <p:ext uri="{BB962C8B-B14F-4D97-AF65-F5344CB8AC3E}">
        <p14:creationId xmlns:p14="http://schemas.microsoft.com/office/powerpoint/2010/main" xmlns="" val="240355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640AA29-53E0-4F11-9C09-1771E08E6E08}" type="slidenum">
              <a:rPr lang="en-US" smtClean="0"/>
              <a:pPr/>
              <a:t>3</a:t>
            </a:fld>
            <a:endParaRPr lang="en-US" dirty="0"/>
          </a:p>
        </p:txBody>
      </p:sp>
      <p:sp>
        <p:nvSpPr>
          <p:cNvPr id="7" name="Title 1"/>
          <p:cNvSpPr>
            <a:spLocks noGrp="1"/>
          </p:cNvSpPr>
          <p:nvPr>
            <p:ph type="title"/>
          </p:nvPr>
        </p:nvSpPr>
        <p:spPr/>
        <p:txBody>
          <a:bodyPr/>
          <a:lstStyle/>
          <a:p>
            <a:r>
              <a:rPr lang="en-US" dirty="0" smtClean="0">
                <a:latin typeface="Arial" pitchFamily="34" charset="0"/>
              </a:rPr>
              <a:t>Why Evaluate? </a:t>
            </a:r>
            <a:endParaRPr lang="en-US" dirty="0">
              <a:latin typeface="Arial" pitchFamily="34" charset="0"/>
            </a:endParaRPr>
          </a:p>
        </p:txBody>
      </p:sp>
      <p:sp>
        <p:nvSpPr>
          <p:cNvPr id="9" name="TextBox 8"/>
          <p:cNvSpPr txBox="1"/>
          <p:nvPr/>
        </p:nvSpPr>
        <p:spPr>
          <a:xfrm>
            <a:off x="4114800" y="914400"/>
            <a:ext cx="4876800" cy="1261884"/>
          </a:xfrm>
          <a:prstGeom prst="rect">
            <a:avLst/>
          </a:prstGeom>
          <a:noFill/>
        </p:spPr>
        <p:txBody>
          <a:bodyPr wrap="square" rtlCol="0">
            <a:spAutoFit/>
          </a:bodyPr>
          <a:lstStyle/>
          <a:p>
            <a:pPr algn="ctr"/>
            <a:r>
              <a:rPr lang="en-US" sz="1600" dirty="0" smtClean="0">
                <a:latin typeface="Arial" pitchFamily="34" charset="0"/>
                <a:cs typeface="Arial" pitchFamily="34" charset="0"/>
              </a:rPr>
              <a:t>“</a:t>
            </a:r>
            <a:r>
              <a:rPr lang="en-US" dirty="0" smtClean="0">
                <a:latin typeface="Arial Narrow" pitchFamily="34" charset="0"/>
              </a:rPr>
              <a:t>Soldiers did not know the limitations and capabilities of the handheld devices, how to properly use the equipment, or how to tactically employ the devices during dismounted patrols</a:t>
            </a:r>
            <a:r>
              <a:rPr lang="en-US" dirty="0" smtClean="0">
                <a:latin typeface="Arial Narrow" pitchFamily="34" charset="0"/>
                <a:cs typeface="Arial" pitchFamily="34" charset="0"/>
              </a:rPr>
              <a:t>”</a:t>
            </a:r>
            <a:endParaRPr lang="en-US" dirty="0">
              <a:latin typeface="Arial Narrow" pitchFamily="34" charset="0"/>
              <a:cs typeface="Arial"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76200" y="4211092"/>
            <a:ext cx="3962400" cy="2418308"/>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4876800" y="4211092"/>
            <a:ext cx="4038600" cy="2384168"/>
          </a:xfrm>
          <a:prstGeom prst="rect">
            <a:avLst/>
          </a:prstGeom>
          <a:noFill/>
          <a:ln w="9525">
            <a:noFill/>
            <a:miter lim="800000"/>
            <a:headEnd/>
            <a:tailEnd/>
          </a:ln>
        </p:spPr>
      </p:pic>
      <p:sp>
        <p:nvSpPr>
          <p:cNvPr id="13" name="TextBox 12"/>
          <p:cNvSpPr txBox="1"/>
          <p:nvPr/>
        </p:nvSpPr>
        <p:spPr>
          <a:xfrm>
            <a:off x="5257800" y="3048000"/>
            <a:ext cx="3581400" cy="1369606"/>
          </a:xfrm>
          <a:prstGeom prst="rect">
            <a:avLst/>
          </a:prstGeom>
          <a:noFill/>
        </p:spPr>
        <p:txBody>
          <a:bodyPr wrap="square" rtlCol="0">
            <a:spAutoFit/>
          </a:bodyPr>
          <a:lstStyle/>
          <a:p>
            <a:pPr algn="ctr"/>
            <a:r>
              <a:rPr lang="en-US" sz="1600" b="1" dirty="0" smtClean="0">
                <a:latin typeface="Arial" pitchFamily="34" charset="0"/>
                <a:cs typeface="Arial" pitchFamily="34" charset="0"/>
              </a:rPr>
              <a:t>Training Course = Resource</a:t>
            </a:r>
          </a:p>
          <a:p>
            <a:pPr marL="1146175" indent="231775">
              <a:buFont typeface="Wingdings" pitchFamily="2" charset="2"/>
              <a:buChar char="§"/>
            </a:pPr>
            <a:r>
              <a:rPr lang="en-US" sz="1600" dirty="0" smtClean="0">
                <a:latin typeface="Arial" pitchFamily="34" charset="0"/>
                <a:cs typeface="Arial" pitchFamily="34" charset="0"/>
              </a:rPr>
              <a:t>Man Power</a:t>
            </a:r>
          </a:p>
          <a:p>
            <a:pPr marL="1146175" indent="231775">
              <a:buFont typeface="Wingdings" pitchFamily="2" charset="2"/>
              <a:buChar char="§"/>
            </a:pPr>
            <a:r>
              <a:rPr lang="en-US" sz="1600" dirty="0" smtClean="0">
                <a:latin typeface="Arial" pitchFamily="34" charset="0"/>
                <a:cs typeface="Arial" pitchFamily="34" charset="0"/>
              </a:rPr>
              <a:t>Money</a:t>
            </a:r>
          </a:p>
          <a:p>
            <a:pPr marL="1146175" indent="231775">
              <a:buFont typeface="Wingdings" pitchFamily="2" charset="2"/>
              <a:buChar char="§"/>
            </a:pPr>
            <a:r>
              <a:rPr lang="en-US" sz="1600" dirty="0" smtClean="0">
                <a:latin typeface="Arial" pitchFamily="34" charset="0"/>
                <a:cs typeface="Arial" pitchFamily="34" charset="0"/>
              </a:rPr>
              <a:t>Time </a:t>
            </a:r>
          </a:p>
          <a:p>
            <a:pPr algn="ctr"/>
            <a:endParaRPr lang="en-US" b="1" dirty="0">
              <a:latin typeface="Arial" pitchFamily="34" charset="0"/>
              <a:cs typeface="Arial" pitchFamily="34" charset="0"/>
            </a:endParaRPr>
          </a:p>
        </p:txBody>
      </p:sp>
      <p:pic>
        <p:nvPicPr>
          <p:cNvPr id="2052" name="Picture 4"/>
          <p:cNvPicPr>
            <a:picLocks noChangeAspect="1" noChangeArrowheads="1"/>
          </p:cNvPicPr>
          <p:nvPr/>
        </p:nvPicPr>
        <p:blipFill>
          <a:blip r:embed="rId5" cstate="print"/>
          <a:srcRect/>
          <a:stretch>
            <a:fillRect/>
          </a:stretch>
        </p:blipFill>
        <p:spPr bwMode="auto">
          <a:xfrm>
            <a:off x="76200" y="914400"/>
            <a:ext cx="3962400" cy="246556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box(in)">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linds(horizontal)">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box(in)">
                                      <p:cBhvr>
                                        <p:cTn id="22" dur="500"/>
                                        <p:tgtEl>
                                          <p:spTgt spid="13">
                                            <p:txEl>
                                              <p:pRg st="0" end="0"/>
                                            </p:txEl>
                                          </p:spTgt>
                                        </p:tgtEl>
                                      </p:cBhvr>
                                    </p:animEffect>
                                  </p:childTnLst>
                                </p:cTn>
                              </p:par>
                              <p:par>
                                <p:cTn id="23" presetID="4" presetClass="entr" presetSubtype="16" fill="hold" nodeType="with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animEffect transition="in" filter="box(in)">
                                      <p:cBhvr>
                                        <p:cTn id="25" dur="500"/>
                                        <p:tgtEl>
                                          <p:spTgt spid="13">
                                            <p:txEl>
                                              <p:pRg st="1" end="1"/>
                                            </p:txEl>
                                          </p:spTgt>
                                        </p:tgtEl>
                                      </p:cBhvr>
                                    </p:animEffect>
                                  </p:childTnLst>
                                </p:cTn>
                              </p:par>
                              <p:par>
                                <p:cTn id="26" presetID="4" presetClass="entr" presetSubtype="16" fill="hold" nodeType="withEffect">
                                  <p:stCondLst>
                                    <p:cond delay="0"/>
                                  </p:stCondLst>
                                  <p:childTnLst>
                                    <p:set>
                                      <p:cBhvr>
                                        <p:cTn id="27" dur="1" fill="hold">
                                          <p:stCondLst>
                                            <p:cond delay="0"/>
                                          </p:stCondLst>
                                        </p:cTn>
                                        <p:tgtEl>
                                          <p:spTgt spid="13">
                                            <p:txEl>
                                              <p:pRg st="2" end="2"/>
                                            </p:txEl>
                                          </p:spTgt>
                                        </p:tgtEl>
                                        <p:attrNameLst>
                                          <p:attrName>style.visibility</p:attrName>
                                        </p:attrNameLst>
                                      </p:cBhvr>
                                      <p:to>
                                        <p:strVal val="visible"/>
                                      </p:to>
                                    </p:set>
                                    <p:animEffect transition="in" filter="box(in)">
                                      <p:cBhvr>
                                        <p:cTn id="28" dur="500"/>
                                        <p:tgtEl>
                                          <p:spTgt spid="13">
                                            <p:txEl>
                                              <p:pRg st="2" end="2"/>
                                            </p:txEl>
                                          </p:spTgt>
                                        </p:tgtEl>
                                      </p:cBhvr>
                                    </p:animEffect>
                                  </p:childTnLst>
                                </p:cTn>
                              </p:par>
                              <p:par>
                                <p:cTn id="29" presetID="4" presetClass="entr" presetSubtype="16" fill="hold" nodeType="withEffect">
                                  <p:stCondLst>
                                    <p:cond delay="0"/>
                                  </p:stCondLst>
                                  <p:childTnLst>
                                    <p:set>
                                      <p:cBhvr>
                                        <p:cTn id="30" dur="1" fill="hold">
                                          <p:stCondLst>
                                            <p:cond delay="0"/>
                                          </p:stCondLst>
                                        </p:cTn>
                                        <p:tgtEl>
                                          <p:spTgt spid="13">
                                            <p:txEl>
                                              <p:pRg st="3" end="3"/>
                                            </p:txEl>
                                          </p:spTgt>
                                        </p:tgtEl>
                                        <p:attrNameLst>
                                          <p:attrName>style.visibility</p:attrName>
                                        </p:attrNameLst>
                                      </p:cBhvr>
                                      <p:to>
                                        <p:strVal val="visible"/>
                                      </p:to>
                                    </p:set>
                                    <p:animEffect transition="in" filter="box(in)">
                                      <p:cBhvr>
                                        <p:cTn id="31" dur="500"/>
                                        <p:tgtEl>
                                          <p:spTgt spid="1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1027"/>
                                        </p:tgtEl>
                                        <p:attrNameLst>
                                          <p:attrName>style.visibility</p:attrName>
                                        </p:attrNameLst>
                                      </p:cBhvr>
                                      <p:to>
                                        <p:strVal val="visible"/>
                                      </p:to>
                                    </p:set>
                                    <p:animEffect transition="in" filter="blinds(horizontal)">
                                      <p:cBhvr>
                                        <p:cTn id="36"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80143"/>
            <a:ext cx="9144000" cy="1200329"/>
          </a:xfrm>
          <a:prstGeom prst="rect">
            <a:avLst/>
          </a:prstGeom>
        </p:spPr>
        <p:txBody>
          <a:bodyPr wrap="square">
            <a:spAutoFit/>
          </a:bodyPr>
          <a:lstStyle/>
          <a:p>
            <a:pPr algn="ctr"/>
            <a:r>
              <a:rPr lang="en-US" b="1" dirty="0" smtClean="0">
                <a:latin typeface="Arial Narrow" pitchFamily="34" charset="0"/>
                <a:cs typeface="Arial" pitchFamily="34" charset="0"/>
              </a:rPr>
              <a:t>Purpose: Evaluate the effectiveness of the DCT-MT course and determine what impact the course has on trained units’ operational performance in theater</a:t>
            </a:r>
            <a:endParaRPr lang="en-US" b="1" dirty="0">
              <a:latin typeface="Arial Narrow" pitchFamily="34" charset="0"/>
              <a:cs typeface="Arial" pitchFamily="34" charset="0"/>
            </a:endParaRPr>
          </a:p>
        </p:txBody>
      </p:sp>
      <p:sp>
        <p:nvSpPr>
          <p:cNvPr id="3" name="TextBox 2"/>
          <p:cNvSpPr txBox="1"/>
          <p:nvPr/>
        </p:nvSpPr>
        <p:spPr>
          <a:xfrm>
            <a:off x="304800" y="0"/>
            <a:ext cx="8534400" cy="553998"/>
          </a:xfrm>
          <a:prstGeom prst="rect">
            <a:avLst/>
          </a:prstGeom>
          <a:noFill/>
        </p:spPr>
        <p:txBody>
          <a:bodyPr wrap="square" rtlCol="0">
            <a:spAutoFit/>
          </a:bodyPr>
          <a:lstStyle/>
          <a:p>
            <a:pPr algn="ctr"/>
            <a:r>
              <a:rPr lang="en-US" sz="3000" b="1" dirty="0" smtClean="0">
                <a:latin typeface="+mj-lt"/>
              </a:rPr>
              <a:t>Mixed Method: Kirkpatrick 4-Level Model</a:t>
            </a:r>
            <a:endParaRPr lang="en-US" sz="3000" b="1" dirty="0">
              <a:latin typeface="+mj-lt"/>
            </a:endParaRPr>
          </a:p>
        </p:txBody>
      </p:sp>
      <p:sp>
        <p:nvSpPr>
          <p:cNvPr id="21" name="Isosceles Triangle 20"/>
          <p:cNvSpPr/>
          <p:nvPr/>
        </p:nvSpPr>
        <p:spPr>
          <a:xfrm rot="10800000">
            <a:off x="2630330" y="2033648"/>
            <a:ext cx="3658452" cy="4354800"/>
          </a:xfrm>
          <a:prstGeom prst="triangl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2" name="TextBox 21"/>
          <p:cNvSpPr txBox="1"/>
          <p:nvPr/>
        </p:nvSpPr>
        <p:spPr>
          <a:xfrm>
            <a:off x="3521328" y="5439336"/>
            <a:ext cx="1981200" cy="553998"/>
          </a:xfrm>
          <a:prstGeom prst="rect">
            <a:avLst/>
          </a:prstGeom>
          <a:noFill/>
        </p:spPr>
        <p:txBody>
          <a:bodyPr wrap="square" rtlCol="0">
            <a:spAutoFit/>
          </a:bodyPr>
          <a:lstStyle/>
          <a:p>
            <a:pPr algn="ctr"/>
            <a:r>
              <a:rPr lang="en-US" sz="3000" b="1" dirty="0" smtClean="0">
                <a:latin typeface="Arial" pitchFamily="34" charset="0"/>
                <a:cs typeface="Arial" pitchFamily="34" charset="0"/>
              </a:rPr>
              <a:t>Reaction</a:t>
            </a:r>
            <a:r>
              <a:rPr lang="en-US" sz="2400" dirty="0" smtClean="0">
                <a:latin typeface="+mj-lt"/>
              </a:rPr>
              <a:t> </a:t>
            </a:r>
            <a:endParaRPr lang="en-US" sz="2400" dirty="0">
              <a:latin typeface="+mj-lt"/>
            </a:endParaRPr>
          </a:p>
        </p:txBody>
      </p:sp>
      <p:sp>
        <p:nvSpPr>
          <p:cNvPr id="23" name="TextBox 22"/>
          <p:cNvSpPr txBox="1"/>
          <p:nvPr/>
        </p:nvSpPr>
        <p:spPr>
          <a:xfrm>
            <a:off x="3511962" y="4288586"/>
            <a:ext cx="1981200" cy="579724"/>
          </a:xfrm>
          <a:prstGeom prst="rect">
            <a:avLst/>
          </a:prstGeom>
          <a:noFill/>
        </p:spPr>
        <p:txBody>
          <a:bodyPr wrap="square" rtlCol="0">
            <a:spAutoFit/>
          </a:bodyPr>
          <a:lstStyle/>
          <a:p>
            <a:pPr algn="ctr"/>
            <a:r>
              <a:rPr lang="en-US" sz="3000" b="1" dirty="0" smtClean="0">
                <a:latin typeface="Arial" pitchFamily="34" charset="0"/>
                <a:cs typeface="Arial" pitchFamily="34" charset="0"/>
              </a:rPr>
              <a:t>Learning</a:t>
            </a:r>
            <a:r>
              <a:rPr lang="en-US" sz="3200" b="1" dirty="0" smtClean="0">
                <a:latin typeface="Arial" pitchFamily="34" charset="0"/>
                <a:cs typeface="Arial" pitchFamily="34" charset="0"/>
              </a:rPr>
              <a:t> </a:t>
            </a:r>
            <a:endParaRPr lang="en-US" sz="3200" b="1" dirty="0">
              <a:latin typeface="Arial" pitchFamily="34" charset="0"/>
              <a:cs typeface="Arial" pitchFamily="34" charset="0"/>
            </a:endParaRPr>
          </a:p>
        </p:txBody>
      </p:sp>
      <p:sp>
        <p:nvSpPr>
          <p:cNvPr id="24" name="TextBox 23"/>
          <p:cNvSpPr txBox="1"/>
          <p:nvPr/>
        </p:nvSpPr>
        <p:spPr>
          <a:xfrm>
            <a:off x="2994354" y="3169776"/>
            <a:ext cx="3200400" cy="1477328"/>
          </a:xfrm>
          <a:prstGeom prst="rect">
            <a:avLst/>
          </a:prstGeom>
          <a:noFill/>
        </p:spPr>
        <p:txBody>
          <a:bodyPr wrap="square" rtlCol="0">
            <a:spAutoFit/>
          </a:bodyPr>
          <a:lstStyle/>
          <a:p>
            <a:pPr algn="ctr"/>
            <a:r>
              <a:rPr lang="en-US" sz="3000" b="1" dirty="0" smtClean="0">
                <a:latin typeface="Arial" pitchFamily="34" charset="0"/>
                <a:cs typeface="Arial" pitchFamily="34" charset="0"/>
              </a:rPr>
              <a:t>Behavior</a:t>
            </a:r>
          </a:p>
          <a:p>
            <a:pPr algn="ctr"/>
            <a:endParaRPr lang="en-US" sz="1400" b="1" dirty="0" smtClean="0">
              <a:latin typeface="+mj-lt"/>
            </a:endParaRPr>
          </a:p>
          <a:p>
            <a:pPr algn="ctr">
              <a:buFont typeface="Wingdings" pitchFamily="2" charset="2"/>
              <a:buChar char="§"/>
            </a:pPr>
            <a:endParaRPr lang="en-US" sz="1400" b="1" dirty="0" smtClean="0">
              <a:latin typeface="+mj-lt"/>
            </a:endParaRPr>
          </a:p>
          <a:p>
            <a:pPr algn="ctr"/>
            <a:r>
              <a:rPr lang="en-US" sz="3200" b="1" dirty="0" smtClean="0">
                <a:latin typeface="+mj-lt"/>
              </a:rPr>
              <a:t> </a:t>
            </a:r>
            <a:endParaRPr lang="en-US" sz="3200" b="1" dirty="0">
              <a:latin typeface="+mj-lt"/>
            </a:endParaRPr>
          </a:p>
        </p:txBody>
      </p:sp>
      <p:sp>
        <p:nvSpPr>
          <p:cNvPr id="25" name="TextBox 24"/>
          <p:cNvSpPr txBox="1"/>
          <p:nvPr/>
        </p:nvSpPr>
        <p:spPr>
          <a:xfrm>
            <a:off x="2086488" y="2041825"/>
            <a:ext cx="4724400" cy="1292661"/>
          </a:xfrm>
          <a:prstGeom prst="rect">
            <a:avLst/>
          </a:prstGeom>
          <a:noFill/>
        </p:spPr>
        <p:txBody>
          <a:bodyPr wrap="square" rtlCol="0">
            <a:spAutoFit/>
          </a:bodyPr>
          <a:lstStyle/>
          <a:p>
            <a:pPr algn="ctr"/>
            <a:r>
              <a:rPr lang="en-US" sz="3000" b="1" dirty="0" smtClean="0">
                <a:latin typeface="Arial" pitchFamily="34" charset="0"/>
                <a:cs typeface="Arial" pitchFamily="34" charset="0"/>
              </a:rPr>
              <a:t>Results</a:t>
            </a:r>
          </a:p>
          <a:p>
            <a:pPr algn="ctr"/>
            <a:endParaRPr lang="en-US" sz="1400" dirty="0" smtClean="0">
              <a:latin typeface="+mj-lt"/>
            </a:endParaRPr>
          </a:p>
          <a:p>
            <a:pPr algn="ctr"/>
            <a:r>
              <a:rPr lang="en-US" sz="3200" b="1" dirty="0" smtClean="0">
                <a:latin typeface="+mj-lt"/>
              </a:rPr>
              <a:t> </a:t>
            </a:r>
            <a:endParaRPr lang="en-US" sz="3200" b="1" dirty="0">
              <a:latin typeface="+mj-lt"/>
            </a:endParaRPr>
          </a:p>
        </p:txBody>
      </p:sp>
      <p:cxnSp>
        <p:nvCxnSpPr>
          <p:cNvPr id="27" name="Straight Connector 26"/>
          <p:cNvCxnSpPr/>
          <p:nvPr/>
        </p:nvCxnSpPr>
        <p:spPr bwMode="auto">
          <a:xfrm>
            <a:off x="201881" y="3146962"/>
            <a:ext cx="8787740" cy="0"/>
          </a:xfrm>
          <a:prstGeom prst="line">
            <a:avLst/>
          </a:prstGeom>
          <a:solidFill>
            <a:schemeClr val="accent1"/>
          </a:solidFill>
          <a:ln w="12700" cap="flat" cmpd="sng" algn="ctr">
            <a:solidFill>
              <a:schemeClr val="tx1"/>
            </a:solidFill>
            <a:prstDash val="dash"/>
            <a:miter lim="800000"/>
            <a:headEnd type="none" w="med" len="med"/>
            <a:tailEnd type="none" w="med" len="med"/>
          </a:ln>
          <a:effectLst/>
        </p:spPr>
      </p:cxnSp>
      <p:cxnSp>
        <p:nvCxnSpPr>
          <p:cNvPr id="31" name="Straight Connector 30"/>
          <p:cNvCxnSpPr/>
          <p:nvPr/>
        </p:nvCxnSpPr>
        <p:spPr bwMode="auto">
          <a:xfrm>
            <a:off x="176150" y="4368139"/>
            <a:ext cx="8787740" cy="0"/>
          </a:xfrm>
          <a:prstGeom prst="line">
            <a:avLst/>
          </a:prstGeom>
          <a:solidFill>
            <a:schemeClr val="accent1"/>
          </a:solidFill>
          <a:ln w="12700" cap="flat" cmpd="sng" algn="ctr">
            <a:solidFill>
              <a:schemeClr val="tx1"/>
            </a:solidFill>
            <a:prstDash val="dash"/>
            <a:miter lim="800000"/>
            <a:headEnd type="none" w="med" len="med"/>
            <a:tailEnd type="none" w="med" len="med"/>
          </a:ln>
          <a:effectLst/>
        </p:spPr>
      </p:cxnSp>
      <p:cxnSp>
        <p:nvCxnSpPr>
          <p:cNvPr id="32" name="Straight Connector 31"/>
          <p:cNvCxnSpPr/>
          <p:nvPr/>
        </p:nvCxnSpPr>
        <p:spPr bwMode="auto">
          <a:xfrm>
            <a:off x="188027" y="5436918"/>
            <a:ext cx="8787740" cy="0"/>
          </a:xfrm>
          <a:prstGeom prst="line">
            <a:avLst/>
          </a:prstGeom>
          <a:solidFill>
            <a:schemeClr val="accent1"/>
          </a:solidFill>
          <a:ln w="12700" cap="flat" cmpd="sng" algn="ctr">
            <a:solidFill>
              <a:schemeClr val="tx1"/>
            </a:solidFill>
            <a:prstDash val="dash"/>
            <a:miter lim="800000"/>
            <a:headEnd type="none" w="med" len="med"/>
            <a:tailEnd type="none" w="med" len="med"/>
          </a:ln>
          <a:effectLst/>
        </p:spPr>
      </p:cxnSp>
      <p:sp>
        <p:nvSpPr>
          <p:cNvPr id="33" name="TextBox 32"/>
          <p:cNvSpPr txBox="1"/>
          <p:nvPr/>
        </p:nvSpPr>
        <p:spPr>
          <a:xfrm>
            <a:off x="213756" y="5488535"/>
            <a:ext cx="3276600" cy="738664"/>
          </a:xfrm>
          <a:prstGeom prst="rect">
            <a:avLst/>
          </a:prstGeom>
          <a:noFill/>
        </p:spPr>
        <p:txBody>
          <a:bodyPr wrap="square" rtlCol="0">
            <a:spAutoFit/>
          </a:bodyPr>
          <a:lstStyle/>
          <a:p>
            <a:r>
              <a:rPr lang="en-US" sz="1400" u="sng" dirty="0" smtClean="0">
                <a:latin typeface="Arial" pitchFamily="34" charset="0"/>
                <a:cs typeface="Arial" pitchFamily="34" charset="0"/>
              </a:rPr>
              <a:t>Attitudes and Perceptions</a:t>
            </a:r>
          </a:p>
          <a:p>
            <a:endParaRPr lang="en-US" sz="1400" u="sng" dirty="0" smtClean="0">
              <a:latin typeface="Arial" pitchFamily="34" charset="0"/>
              <a:cs typeface="Arial" pitchFamily="34" charset="0"/>
            </a:endParaRPr>
          </a:p>
          <a:p>
            <a:pPr marL="182880" indent="-182880">
              <a:buFont typeface="Wingdings" pitchFamily="2" charset="2"/>
              <a:buChar char="§"/>
            </a:pPr>
            <a:r>
              <a:rPr lang="en-US" sz="1400" dirty="0" smtClean="0">
                <a:latin typeface="Arial" pitchFamily="34" charset="0"/>
                <a:cs typeface="Arial" pitchFamily="34" charset="0"/>
              </a:rPr>
              <a:t>How did Soldiers perceive training? </a:t>
            </a:r>
            <a:endParaRPr lang="en-US" sz="1400" dirty="0">
              <a:latin typeface="Arial" pitchFamily="34" charset="0"/>
              <a:cs typeface="Arial" pitchFamily="34" charset="0"/>
            </a:endParaRPr>
          </a:p>
        </p:txBody>
      </p:sp>
      <p:sp>
        <p:nvSpPr>
          <p:cNvPr id="34" name="Rectangle 33"/>
          <p:cNvSpPr/>
          <p:nvPr/>
        </p:nvSpPr>
        <p:spPr>
          <a:xfrm>
            <a:off x="5480462" y="5399246"/>
            <a:ext cx="4007922" cy="954107"/>
          </a:xfrm>
          <a:prstGeom prst="rect">
            <a:avLst/>
          </a:prstGeom>
        </p:spPr>
        <p:txBody>
          <a:bodyPr wrap="square">
            <a:spAutoFit/>
          </a:bodyPr>
          <a:lstStyle/>
          <a:p>
            <a:pPr algn="ctr"/>
            <a:r>
              <a:rPr lang="en-US" sz="1400" u="sng" dirty="0" smtClean="0">
                <a:latin typeface="Arial" pitchFamily="34" charset="0"/>
                <a:cs typeface="Arial" pitchFamily="34" charset="0"/>
              </a:rPr>
              <a:t>Opinion and Feedback</a:t>
            </a:r>
          </a:p>
          <a:p>
            <a:pPr marL="182880" indent="-182880">
              <a:lnSpc>
                <a:spcPct val="150000"/>
              </a:lnSpc>
            </a:pPr>
            <a:r>
              <a:rPr lang="en-US" sz="1400" dirty="0" smtClean="0">
                <a:latin typeface="Arial" pitchFamily="34" charset="0"/>
                <a:cs typeface="Arial" pitchFamily="34" charset="0"/>
              </a:rPr>
              <a:t>1. End of Course Survey</a:t>
            </a:r>
          </a:p>
          <a:p>
            <a:pPr marL="182880" indent="-182880">
              <a:lnSpc>
                <a:spcPct val="150000"/>
              </a:lnSpc>
            </a:pPr>
            <a:r>
              <a:rPr lang="en-US" sz="1400" dirty="0" smtClean="0">
                <a:latin typeface="Arial" pitchFamily="34" charset="0"/>
                <a:cs typeface="Arial" pitchFamily="34" charset="0"/>
              </a:rPr>
              <a:t>*4 or greater on </a:t>
            </a:r>
            <a:r>
              <a:rPr lang="en-US" sz="1400" dirty="0" err="1" smtClean="0">
                <a:latin typeface="Arial" pitchFamily="34" charset="0"/>
                <a:cs typeface="Arial" pitchFamily="34" charset="0"/>
              </a:rPr>
              <a:t>Likert</a:t>
            </a:r>
            <a:r>
              <a:rPr lang="en-US" sz="1400" dirty="0" smtClean="0">
                <a:latin typeface="Arial" pitchFamily="34" charset="0"/>
                <a:cs typeface="Arial" pitchFamily="34" charset="0"/>
              </a:rPr>
              <a:t> scale</a:t>
            </a:r>
          </a:p>
        </p:txBody>
      </p:sp>
      <p:sp>
        <p:nvSpPr>
          <p:cNvPr id="35" name="Rectangle 34"/>
          <p:cNvSpPr/>
          <p:nvPr/>
        </p:nvSpPr>
        <p:spPr>
          <a:xfrm>
            <a:off x="190006" y="4360751"/>
            <a:ext cx="3283527" cy="738664"/>
          </a:xfrm>
          <a:prstGeom prst="rect">
            <a:avLst/>
          </a:prstGeom>
        </p:spPr>
        <p:txBody>
          <a:bodyPr wrap="square">
            <a:spAutoFit/>
          </a:bodyPr>
          <a:lstStyle/>
          <a:p>
            <a:pPr indent="-182880"/>
            <a:r>
              <a:rPr lang="en-US" sz="1400" u="sng" dirty="0" smtClean="0">
                <a:latin typeface="Arial" pitchFamily="34" charset="0"/>
                <a:cs typeface="Arial" pitchFamily="34" charset="0"/>
              </a:rPr>
              <a:t>Gain in Skills and Knowledge</a:t>
            </a:r>
          </a:p>
          <a:p>
            <a:pPr marL="182880" indent="-182880"/>
            <a:endParaRPr lang="en-US" sz="1400" u="sng" dirty="0" smtClean="0">
              <a:latin typeface="Arial" pitchFamily="34" charset="0"/>
              <a:cs typeface="Arial" pitchFamily="34" charset="0"/>
            </a:endParaRPr>
          </a:p>
          <a:p>
            <a:pPr marL="182880" indent="-182880">
              <a:buFont typeface="Wingdings" pitchFamily="2" charset="2"/>
              <a:buChar char="§"/>
            </a:pPr>
            <a:r>
              <a:rPr lang="en-US" sz="1400" dirty="0" smtClean="0">
                <a:latin typeface="Arial" pitchFamily="34" charset="0"/>
                <a:cs typeface="Arial" pitchFamily="34" charset="0"/>
              </a:rPr>
              <a:t>Did Soldiers learn?</a:t>
            </a:r>
            <a:endParaRPr lang="en-US" sz="1400" u="sng" dirty="0">
              <a:latin typeface="Arial" pitchFamily="34" charset="0"/>
              <a:cs typeface="Arial" pitchFamily="34" charset="0"/>
            </a:endParaRPr>
          </a:p>
        </p:txBody>
      </p:sp>
      <p:sp>
        <p:nvSpPr>
          <p:cNvPr id="36" name="Rectangle 35"/>
          <p:cNvSpPr/>
          <p:nvPr/>
        </p:nvSpPr>
        <p:spPr>
          <a:xfrm>
            <a:off x="5361709" y="4334295"/>
            <a:ext cx="3782291" cy="1169551"/>
          </a:xfrm>
          <a:prstGeom prst="rect">
            <a:avLst/>
          </a:prstGeom>
        </p:spPr>
        <p:txBody>
          <a:bodyPr wrap="square">
            <a:spAutoFit/>
          </a:bodyPr>
          <a:lstStyle/>
          <a:p>
            <a:pPr algn="ctr"/>
            <a:r>
              <a:rPr lang="en-US" sz="1400" u="sng" dirty="0" smtClean="0">
                <a:latin typeface="Arial" pitchFamily="34" charset="0"/>
                <a:cs typeface="Arial" pitchFamily="34" charset="0"/>
              </a:rPr>
              <a:t>Knowledge and Skill Testing</a:t>
            </a:r>
          </a:p>
          <a:p>
            <a:endParaRPr lang="en-US" sz="1400" u="sng" dirty="0" smtClean="0">
              <a:latin typeface="Arial" pitchFamily="34" charset="0"/>
              <a:cs typeface="Arial" pitchFamily="34" charset="0"/>
            </a:endParaRPr>
          </a:p>
          <a:p>
            <a:pPr marL="182880" indent="-182880"/>
            <a:r>
              <a:rPr lang="en-US" sz="1400" dirty="0" smtClean="0">
                <a:latin typeface="Arial" pitchFamily="34" charset="0"/>
                <a:cs typeface="Arial" pitchFamily="34" charset="0"/>
              </a:rPr>
              <a:t>1. Pre/post test comparison</a:t>
            </a:r>
            <a:endParaRPr lang="en-US" sz="1100" dirty="0" smtClean="0">
              <a:latin typeface="Arial" pitchFamily="34" charset="0"/>
              <a:cs typeface="Arial" pitchFamily="34" charset="0"/>
            </a:endParaRPr>
          </a:p>
          <a:p>
            <a:pPr marL="182880" indent="-182880"/>
            <a:r>
              <a:rPr lang="en-US" sz="1400" dirty="0" smtClean="0">
                <a:latin typeface="Arial" pitchFamily="34" charset="0"/>
                <a:cs typeface="Arial" pitchFamily="34" charset="0"/>
              </a:rPr>
              <a:t>* Increase of 25% or higher between pre/post tests </a:t>
            </a:r>
            <a:endParaRPr lang="en-US" sz="1400" dirty="0">
              <a:latin typeface="Arial" pitchFamily="34" charset="0"/>
              <a:cs typeface="Arial" pitchFamily="34" charset="0"/>
            </a:endParaRPr>
          </a:p>
        </p:txBody>
      </p:sp>
      <p:sp>
        <p:nvSpPr>
          <p:cNvPr id="37" name="Rectangle 36"/>
          <p:cNvSpPr/>
          <p:nvPr/>
        </p:nvSpPr>
        <p:spPr>
          <a:xfrm>
            <a:off x="178130" y="3124521"/>
            <a:ext cx="3051958" cy="1169551"/>
          </a:xfrm>
          <a:prstGeom prst="rect">
            <a:avLst/>
          </a:prstGeom>
        </p:spPr>
        <p:txBody>
          <a:bodyPr wrap="square">
            <a:spAutoFit/>
          </a:bodyPr>
          <a:lstStyle/>
          <a:p>
            <a:r>
              <a:rPr lang="en-US" sz="1400" u="sng" dirty="0" smtClean="0">
                <a:latin typeface="Arial" pitchFamily="34" charset="0"/>
                <a:cs typeface="Arial" pitchFamily="34" charset="0"/>
              </a:rPr>
              <a:t>On-the-job-performance</a:t>
            </a:r>
          </a:p>
          <a:p>
            <a:pPr marL="274320"/>
            <a:endParaRPr lang="en-US" sz="1400" dirty="0" smtClean="0">
              <a:latin typeface="Arial" pitchFamily="34" charset="0"/>
              <a:cs typeface="Arial" pitchFamily="34" charset="0"/>
            </a:endParaRPr>
          </a:p>
          <a:p>
            <a:pPr marL="182880" indent="-182880">
              <a:buFont typeface="Wingdings" pitchFamily="2" charset="2"/>
              <a:buChar char="§"/>
            </a:pPr>
            <a:r>
              <a:rPr lang="en-US" sz="1400" dirty="0" smtClean="0">
                <a:latin typeface="Arial" pitchFamily="34" charset="0"/>
                <a:cs typeface="Arial" pitchFamily="34" charset="0"/>
              </a:rPr>
              <a:t>Did Soldiers apply what they  learned during unit training and operations?</a:t>
            </a:r>
          </a:p>
        </p:txBody>
      </p:sp>
      <p:sp>
        <p:nvSpPr>
          <p:cNvPr id="38" name="Rectangle 37"/>
          <p:cNvSpPr/>
          <p:nvPr/>
        </p:nvSpPr>
        <p:spPr>
          <a:xfrm>
            <a:off x="5789220" y="3108780"/>
            <a:ext cx="3556660" cy="1277273"/>
          </a:xfrm>
          <a:prstGeom prst="rect">
            <a:avLst/>
          </a:prstGeom>
        </p:spPr>
        <p:txBody>
          <a:bodyPr wrap="square">
            <a:spAutoFit/>
          </a:bodyPr>
          <a:lstStyle/>
          <a:p>
            <a:pPr algn="ctr">
              <a:lnSpc>
                <a:spcPct val="150000"/>
              </a:lnSpc>
            </a:pPr>
            <a:r>
              <a:rPr lang="en-US" sz="1400" u="sng" dirty="0" smtClean="0">
                <a:latin typeface="Arial" pitchFamily="34" charset="0"/>
                <a:cs typeface="Arial" pitchFamily="34" charset="0"/>
              </a:rPr>
              <a:t>Work Outputs &amp; Processes</a:t>
            </a:r>
          </a:p>
          <a:p>
            <a:pPr marL="182880" indent="-182880">
              <a:tabLst>
                <a:tab pos="233363" algn="l"/>
              </a:tabLst>
            </a:pPr>
            <a:r>
              <a:rPr lang="en-US" sz="1400" dirty="0" smtClean="0">
                <a:latin typeface="Arial" pitchFamily="34" charset="0"/>
                <a:cs typeface="Arial" pitchFamily="34" charset="0"/>
              </a:rPr>
              <a:t>1. Did MT conduct C-IED training?</a:t>
            </a:r>
          </a:p>
          <a:p>
            <a:pPr marL="182880" indent="-182880"/>
            <a:r>
              <a:rPr lang="en-US" sz="1400" dirty="0" smtClean="0">
                <a:latin typeface="Arial" pitchFamily="34" charset="0"/>
                <a:cs typeface="Arial" pitchFamily="34" charset="0"/>
              </a:rPr>
              <a:t>2. Did MT advise leaders?</a:t>
            </a:r>
          </a:p>
          <a:p>
            <a:pPr marL="182880" indent="-182880"/>
            <a:r>
              <a:rPr lang="en-US" sz="1400" dirty="0" smtClean="0">
                <a:latin typeface="Arial" pitchFamily="34" charset="0"/>
                <a:cs typeface="Arial" pitchFamily="34" charset="0"/>
              </a:rPr>
              <a:t>3. Did MT plan for employment of handheld devices?</a:t>
            </a:r>
            <a:endParaRPr lang="en-US" sz="1400" dirty="0">
              <a:latin typeface="Arial" pitchFamily="34" charset="0"/>
              <a:cs typeface="Arial" pitchFamily="34" charset="0"/>
            </a:endParaRPr>
          </a:p>
        </p:txBody>
      </p:sp>
      <p:sp>
        <p:nvSpPr>
          <p:cNvPr id="39" name="Rectangle 38"/>
          <p:cNvSpPr/>
          <p:nvPr/>
        </p:nvSpPr>
        <p:spPr>
          <a:xfrm>
            <a:off x="0" y="1948866"/>
            <a:ext cx="2612571" cy="1169551"/>
          </a:xfrm>
          <a:prstGeom prst="rect">
            <a:avLst/>
          </a:prstGeom>
        </p:spPr>
        <p:txBody>
          <a:bodyPr wrap="square">
            <a:spAutoFit/>
          </a:bodyPr>
          <a:lstStyle/>
          <a:p>
            <a:r>
              <a:rPr lang="en-US" sz="1400" u="sng" dirty="0" smtClean="0">
                <a:latin typeface="Arial" pitchFamily="34" charset="0"/>
                <a:cs typeface="Arial" pitchFamily="34" charset="0"/>
              </a:rPr>
              <a:t>Organizational Improvements</a:t>
            </a:r>
          </a:p>
          <a:p>
            <a:endParaRPr lang="en-US" sz="1400" u="sng" dirty="0" smtClean="0">
              <a:latin typeface="Arial" pitchFamily="34" charset="0"/>
              <a:cs typeface="Arial" pitchFamily="34" charset="0"/>
            </a:endParaRPr>
          </a:p>
          <a:p>
            <a:pPr marL="182880" indent="-182880">
              <a:buFont typeface="Wingdings" pitchFamily="2" charset="2"/>
              <a:buChar char="§"/>
            </a:pPr>
            <a:r>
              <a:rPr lang="en-US" sz="1400" dirty="0" smtClean="0">
                <a:latin typeface="Arial" pitchFamily="34" charset="0"/>
                <a:cs typeface="Arial" pitchFamily="34" charset="0"/>
              </a:rPr>
              <a:t>What was the impact of training on unit’s operational performance?</a:t>
            </a:r>
            <a:endParaRPr lang="en-US" sz="1400" dirty="0">
              <a:latin typeface="Arial" pitchFamily="34" charset="0"/>
              <a:cs typeface="Arial" pitchFamily="34" charset="0"/>
            </a:endParaRPr>
          </a:p>
        </p:txBody>
      </p:sp>
      <p:sp>
        <p:nvSpPr>
          <p:cNvPr id="40" name="Rectangle 39"/>
          <p:cNvSpPr/>
          <p:nvPr/>
        </p:nvSpPr>
        <p:spPr>
          <a:xfrm>
            <a:off x="6264233" y="1984490"/>
            <a:ext cx="2879767" cy="1169551"/>
          </a:xfrm>
          <a:prstGeom prst="rect">
            <a:avLst/>
          </a:prstGeom>
        </p:spPr>
        <p:txBody>
          <a:bodyPr wrap="square">
            <a:spAutoFit/>
          </a:bodyPr>
          <a:lstStyle/>
          <a:p>
            <a:pPr algn="ctr"/>
            <a:r>
              <a:rPr lang="en-US" sz="1400" u="sng" dirty="0" smtClean="0">
                <a:latin typeface="Arial" pitchFamily="34" charset="0"/>
                <a:cs typeface="Arial" pitchFamily="34" charset="0"/>
              </a:rPr>
              <a:t>Operational Performance Measures (Variables)</a:t>
            </a:r>
          </a:p>
          <a:p>
            <a:pPr marL="182880" indent="-182880"/>
            <a:r>
              <a:rPr lang="en-US" sz="1400" dirty="0" smtClean="0">
                <a:latin typeface="Arial" pitchFamily="34" charset="0"/>
                <a:cs typeface="Arial" pitchFamily="34" charset="0"/>
              </a:rPr>
              <a:t>1. Decrease in casualties</a:t>
            </a:r>
          </a:p>
          <a:p>
            <a:pPr marL="182880" indent="-182880"/>
            <a:r>
              <a:rPr lang="en-US" sz="1400" dirty="0" smtClean="0">
                <a:latin typeface="Arial" pitchFamily="34" charset="0"/>
                <a:cs typeface="Arial" pitchFamily="34" charset="0"/>
              </a:rPr>
              <a:t>2. Decrease in found/cleared</a:t>
            </a:r>
          </a:p>
          <a:p>
            <a:pPr marL="182880" indent="-182880"/>
            <a:r>
              <a:rPr lang="en-US" sz="1400" dirty="0" smtClean="0">
                <a:latin typeface="Arial" pitchFamily="34" charset="0"/>
                <a:cs typeface="Arial" pitchFamily="34" charset="0"/>
              </a:rPr>
              <a:t>3. Decrease in detonation</a:t>
            </a:r>
          </a:p>
        </p:txBody>
      </p:sp>
      <p:sp>
        <p:nvSpPr>
          <p:cNvPr id="26" name="Slide Number Placeholder 25"/>
          <p:cNvSpPr>
            <a:spLocks noGrp="1"/>
          </p:cNvSpPr>
          <p:nvPr>
            <p:ph type="sldNum" sz="quarter" idx="4"/>
          </p:nvPr>
        </p:nvSpPr>
        <p:spPr>
          <a:xfrm>
            <a:off x="7010400" y="6613525"/>
            <a:ext cx="2133600" cy="244475"/>
          </a:xfrm>
        </p:spPr>
        <p:txBody>
          <a:bodyPr/>
          <a:lstStyle/>
          <a:p>
            <a:pPr>
              <a:defRPr/>
            </a:pPr>
            <a:fld id="{D68E8870-17DE-45C4-A8DD-7644B2422933}" type="slidenum">
              <a:rPr lang="en-US" sz="900" smtClean="0"/>
              <a:pPr>
                <a:defRPr/>
              </a:pPr>
              <a:t>4</a:t>
            </a:fld>
            <a:endParaRPr lang="en-US" sz="9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blinds(horizontal)">
                                      <p:cBhvr>
                                        <p:cTn id="7" dur="500"/>
                                        <p:tgtEl>
                                          <p:spTgt spid="3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3">
                                            <p:txEl>
                                              <p:pRg st="2" end="2"/>
                                            </p:txEl>
                                          </p:spTgt>
                                        </p:tgtEl>
                                        <p:attrNameLst>
                                          <p:attrName>style.visibility</p:attrName>
                                        </p:attrNameLst>
                                      </p:cBhvr>
                                      <p:to>
                                        <p:strVal val="visible"/>
                                      </p:to>
                                    </p:set>
                                    <p:animEffect transition="in" filter="blinds(horizontal)">
                                      <p:cBhvr>
                                        <p:cTn id="10" dur="500"/>
                                        <p:tgtEl>
                                          <p:spTgt spid="33">
                                            <p:txEl>
                                              <p:pRg st="2" end="2"/>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33">
                                            <p:txEl>
                                              <p:pRg st="2" end="2"/>
                                            </p:txEl>
                                          </p:spTgt>
                                        </p:tgtEl>
                                        <p:attrNameLst>
                                          <p:attrName>style.visibility</p:attrName>
                                        </p:attrNameLst>
                                      </p:cBhvr>
                                      <p:to>
                                        <p:strVal val="visible"/>
                                      </p:to>
                                    </p:set>
                                    <p:animEffect transition="in" filter="box(in)">
                                      <p:cBhvr>
                                        <p:cTn id="13" dur="500"/>
                                        <p:tgtEl>
                                          <p:spTgt spid="33">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5">
                                            <p:txEl>
                                              <p:pRg st="2" end="2"/>
                                            </p:txEl>
                                          </p:spTgt>
                                        </p:tgtEl>
                                        <p:attrNameLst>
                                          <p:attrName>style.visibility</p:attrName>
                                        </p:attrNameLst>
                                      </p:cBhvr>
                                      <p:to>
                                        <p:strVal val="visible"/>
                                      </p:to>
                                    </p:set>
                                    <p:animEffect transition="in" filter="blinds(horizontal)">
                                      <p:cBhvr>
                                        <p:cTn id="16" dur="500"/>
                                        <p:tgtEl>
                                          <p:spTgt spid="35">
                                            <p:txEl>
                                              <p:pRg st="2" end="2"/>
                                            </p:txEl>
                                          </p:spTgt>
                                        </p:tgtEl>
                                      </p:cBhvr>
                                    </p:animEffect>
                                  </p:childTnLst>
                                </p:cTn>
                              </p:par>
                              <p:par>
                                <p:cTn id="17" presetID="4" presetClass="entr" presetSubtype="16" fill="hold" nodeType="withEffect">
                                  <p:stCondLst>
                                    <p:cond delay="0"/>
                                  </p:stCondLst>
                                  <p:childTnLst>
                                    <p:set>
                                      <p:cBhvr>
                                        <p:cTn id="18" dur="1" fill="hold">
                                          <p:stCondLst>
                                            <p:cond delay="0"/>
                                          </p:stCondLst>
                                        </p:cTn>
                                        <p:tgtEl>
                                          <p:spTgt spid="35">
                                            <p:txEl>
                                              <p:pRg st="2" end="2"/>
                                            </p:txEl>
                                          </p:spTgt>
                                        </p:tgtEl>
                                        <p:attrNameLst>
                                          <p:attrName>style.visibility</p:attrName>
                                        </p:attrNameLst>
                                      </p:cBhvr>
                                      <p:to>
                                        <p:strVal val="visible"/>
                                      </p:to>
                                    </p:set>
                                    <p:animEffect transition="in" filter="box(in)">
                                      <p:cBhvr>
                                        <p:cTn id="19" dur="500"/>
                                        <p:tgtEl>
                                          <p:spTgt spid="35">
                                            <p:txEl>
                                              <p:pRg st="2" end="2"/>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35">
                                            <p:txEl>
                                              <p:pRg st="0" end="0"/>
                                            </p:txEl>
                                          </p:spTgt>
                                        </p:tgtEl>
                                        <p:attrNameLst>
                                          <p:attrName>style.visibility</p:attrName>
                                        </p:attrNameLst>
                                      </p:cBhvr>
                                      <p:to>
                                        <p:strVal val="visible"/>
                                      </p:to>
                                    </p:set>
                                    <p:animEffect transition="in" filter="blinds(horizontal)">
                                      <p:cBhvr>
                                        <p:cTn id="22" dur="500"/>
                                        <p:tgtEl>
                                          <p:spTgt spid="35">
                                            <p:txEl>
                                              <p:pRg st="0" end="0"/>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blinds(horizontal)">
                                      <p:cBhvr>
                                        <p:cTn id="25" dur="500"/>
                                        <p:tgtEl>
                                          <p:spTgt spid="37"/>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blinds(horizontal)">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34">
                                            <p:txEl>
                                              <p:pRg st="0" end="0"/>
                                            </p:txEl>
                                          </p:spTgt>
                                        </p:tgtEl>
                                        <p:attrNameLst>
                                          <p:attrName>style.visibility</p:attrName>
                                        </p:attrNameLst>
                                      </p:cBhvr>
                                      <p:to>
                                        <p:strVal val="visible"/>
                                      </p:to>
                                    </p:set>
                                    <p:animEffect transition="in" filter="box(in)">
                                      <p:cBhvr>
                                        <p:cTn id="33" dur="500"/>
                                        <p:tgtEl>
                                          <p:spTgt spid="34">
                                            <p:txEl>
                                              <p:pRg st="0" end="0"/>
                                            </p:txEl>
                                          </p:spTgt>
                                        </p:tgtEl>
                                      </p:cBhvr>
                                    </p:animEffect>
                                  </p:childTnLst>
                                </p:cTn>
                              </p:par>
                              <p:par>
                                <p:cTn id="34" presetID="4" presetClass="entr" presetSubtype="16" fill="hold" nodeType="withEffect">
                                  <p:stCondLst>
                                    <p:cond delay="0"/>
                                  </p:stCondLst>
                                  <p:childTnLst>
                                    <p:set>
                                      <p:cBhvr>
                                        <p:cTn id="35" dur="1" fill="hold">
                                          <p:stCondLst>
                                            <p:cond delay="0"/>
                                          </p:stCondLst>
                                        </p:cTn>
                                        <p:tgtEl>
                                          <p:spTgt spid="34">
                                            <p:txEl>
                                              <p:pRg st="1" end="1"/>
                                            </p:txEl>
                                          </p:spTgt>
                                        </p:tgtEl>
                                        <p:attrNameLst>
                                          <p:attrName>style.visibility</p:attrName>
                                        </p:attrNameLst>
                                      </p:cBhvr>
                                      <p:to>
                                        <p:strVal val="visible"/>
                                      </p:to>
                                    </p:set>
                                    <p:animEffect transition="in" filter="box(in)">
                                      <p:cBhvr>
                                        <p:cTn id="36" dur="500"/>
                                        <p:tgtEl>
                                          <p:spTgt spid="34">
                                            <p:txEl>
                                              <p:pRg st="1" end="1"/>
                                            </p:txEl>
                                          </p:spTgt>
                                        </p:tgtEl>
                                      </p:cBhvr>
                                    </p:animEffect>
                                  </p:childTnLst>
                                </p:cTn>
                              </p:par>
                              <p:par>
                                <p:cTn id="37" presetID="4" presetClass="entr" presetSubtype="16" fill="hold" nodeType="withEffect">
                                  <p:stCondLst>
                                    <p:cond delay="0"/>
                                  </p:stCondLst>
                                  <p:childTnLst>
                                    <p:set>
                                      <p:cBhvr>
                                        <p:cTn id="38" dur="1" fill="hold">
                                          <p:stCondLst>
                                            <p:cond delay="0"/>
                                          </p:stCondLst>
                                        </p:cTn>
                                        <p:tgtEl>
                                          <p:spTgt spid="34">
                                            <p:txEl>
                                              <p:pRg st="2" end="2"/>
                                            </p:txEl>
                                          </p:spTgt>
                                        </p:tgtEl>
                                        <p:attrNameLst>
                                          <p:attrName>style.visibility</p:attrName>
                                        </p:attrNameLst>
                                      </p:cBhvr>
                                      <p:to>
                                        <p:strVal val="visible"/>
                                      </p:to>
                                    </p:set>
                                    <p:animEffect transition="in" filter="box(in)">
                                      <p:cBhvr>
                                        <p:cTn id="39" dur="500"/>
                                        <p:tgtEl>
                                          <p:spTgt spid="34">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nodeType="clickEffect">
                                  <p:stCondLst>
                                    <p:cond delay="0"/>
                                  </p:stCondLst>
                                  <p:childTnLst>
                                    <p:set>
                                      <p:cBhvr>
                                        <p:cTn id="43" dur="1" fill="hold">
                                          <p:stCondLst>
                                            <p:cond delay="0"/>
                                          </p:stCondLst>
                                        </p:cTn>
                                        <p:tgtEl>
                                          <p:spTgt spid="36">
                                            <p:txEl>
                                              <p:pRg st="0" end="0"/>
                                            </p:txEl>
                                          </p:spTgt>
                                        </p:tgtEl>
                                        <p:attrNameLst>
                                          <p:attrName>style.visibility</p:attrName>
                                        </p:attrNameLst>
                                      </p:cBhvr>
                                      <p:to>
                                        <p:strVal val="visible"/>
                                      </p:to>
                                    </p:set>
                                    <p:animEffect transition="in" filter="box(in)">
                                      <p:cBhvr>
                                        <p:cTn id="44" dur="500"/>
                                        <p:tgtEl>
                                          <p:spTgt spid="36">
                                            <p:txEl>
                                              <p:pRg st="0" end="0"/>
                                            </p:txEl>
                                          </p:spTgt>
                                        </p:tgtEl>
                                      </p:cBhvr>
                                    </p:animEffect>
                                  </p:childTnLst>
                                </p:cTn>
                              </p:par>
                              <p:par>
                                <p:cTn id="45" presetID="4" presetClass="entr" presetSubtype="16" fill="hold" nodeType="withEffect">
                                  <p:stCondLst>
                                    <p:cond delay="0"/>
                                  </p:stCondLst>
                                  <p:childTnLst>
                                    <p:set>
                                      <p:cBhvr>
                                        <p:cTn id="46" dur="1" fill="hold">
                                          <p:stCondLst>
                                            <p:cond delay="0"/>
                                          </p:stCondLst>
                                        </p:cTn>
                                        <p:tgtEl>
                                          <p:spTgt spid="36">
                                            <p:txEl>
                                              <p:pRg st="2" end="2"/>
                                            </p:txEl>
                                          </p:spTgt>
                                        </p:tgtEl>
                                        <p:attrNameLst>
                                          <p:attrName>style.visibility</p:attrName>
                                        </p:attrNameLst>
                                      </p:cBhvr>
                                      <p:to>
                                        <p:strVal val="visible"/>
                                      </p:to>
                                    </p:set>
                                    <p:animEffect transition="in" filter="box(in)">
                                      <p:cBhvr>
                                        <p:cTn id="47" dur="500"/>
                                        <p:tgtEl>
                                          <p:spTgt spid="36">
                                            <p:txEl>
                                              <p:pRg st="2" end="2"/>
                                            </p:txEl>
                                          </p:spTgt>
                                        </p:tgtEl>
                                      </p:cBhvr>
                                    </p:animEffect>
                                  </p:childTnLst>
                                </p:cTn>
                              </p:par>
                              <p:par>
                                <p:cTn id="48" presetID="4" presetClass="entr" presetSubtype="16" fill="hold" nodeType="withEffect">
                                  <p:stCondLst>
                                    <p:cond delay="0"/>
                                  </p:stCondLst>
                                  <p:childTnLst>
                                    <p:set>
                                      <p:cBhvr>
                                        <p:cTn id="49" dur="1" fill="hold">
                                          <p:stCondLst>
                                            <p:cond delay="0"/>
                                          </p:stCondLst>
                                        </p:cTn>
                                        <p:tgtEl>
                                          <p:spTgt spid="36">
                                            <p:txEl>
                                              <p:pRg st="3" end="3"/>
                                            </p:txEl>
                                          </p:spTgt>
                                        </p:tgtEl>
                                        <p:attrNameLst>
                                          <p:attrName>style.visibility</p:attrName>
                                        </p:attrNameLst>
                                      </p:cBhvr>
                                      <p:to>
                                        <p:strVal val="visible"/>
                                      </p:to>
                                    </p:set>
                                    <p:animEffect transition="in" filter="box(in)">
                                      <p:cBhvr>
                                        <p:cTn id="50" dur="500"/>
                                        <p:tgtEl>
                                          <p:spTgt spid="36">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4" presetClass="entr" presetSubtype="16" fill="hold" nodeType="clickEffect">
                                  <p:stCondLst>
                                    <p:cond delay="0"/>
                                  </p:stCondLst>
                                  <p:childTnLst>
                                    <p:set>
                                      <p:cBhvr>
                                        <p:cTn id="54" dur="1" fill="hold">
                                          <p:stCondLst>
                                            <p:cond delay="0"/>
                                          </p:stCondLst>
                                        </p:cTn>
                                        <p:tgtEl>
                                          <p:spTgt spid="38">
                                            <p:txEl>
                                              <p:pRg st="0" end="0"/>
                                            </p:txEl>
                                          </p:spTgt>
                                        </p:tgtEl>
                                        <p:attrNameLst>
                                          <p:attrName>style.visibility</p:attrName>
                                        </p:attrNameLst>
                                      </p:cBhvr>
                                      <p:to>
                                        <p:strVal val="visible"/>
                                      </p:to>
                                    </p:set>
                                    <p:animEffect transition="in" filter="box(in)">
                                      <p:cBhvr>
                                        <p:cTn id="55" dur="500"/>
                                        <p:tgtEl>
                                          <p:spTgt spid="38">
                                            <p:txEl>
                                              <p:pRg st="0" end="0"/>
                                            </p:txEl>
                                          </p:spTgt>
                                        </p:tgtEl>
                                      </p:cBhvr>
                                    </p:animEffect>
                                  </p:childTnLst>
                                </p:cTn>
                              </p:par>
                              <p:par>
                                <p:cTn id="56" presetID="4" presetClass="entr" presetSubtype="16" fill="hold" nodeType="withEffect">
                                  <p:stCondLst>
                                    <p:cond delay="0"/>
                                  </p:stCondLst>
                                  <p:childTnLst>
                                    <p:set>
                                      <p:cBhvr>
                                        <p:cTn id="57" dur="1" fill="hold">
                                          <p:stCondLst>
                                            <p:cond delay="0"/>
                                          </p:stCondLst>
                                        </p:cTn>
                                        <p:tgtEl>
                                          <p:spTgt spid="38">
                                            <p:txEl>
                                              <p:pRg st="1" end="1"/>
                                            </p:txEl>
                                          </p:spTgt>
                                        </p:tgtEl>
                                        <p:attrNameLst>
                                          <p:attrName>style.visibility</p:attrName>
                                        </p:attrNameLst>
                                      </p:cBhvr>
                                      <p:to>
                                        <p:strVal val="visible"/>
                                      </p:to>
                                    </p:set>
                                    <p:animEffect transition="in" filter="box(in)">
                                      <p:cBhvr>
                                        <p:cTn id="58" dur="500"/>
                                        <p:tgtEl>
                                          <p:spTgt spid="38">
                                            <p:txEl>
                                              <p:pRg st="1" end="1"/>
                                            </p:txEl>
                                          </p:spTgt>
                                        </p:tgtEl>
                                      </p:cBhvr>
                                    </p:animEffect>
                                  </p:childTnLst>
                                </p:cTn>
                              </p:par>
                              <p:par>
                                <p:cTn id="59" presetID="4" presetClass="entr" presetSubtype="16" fill="hold" nodeType="withEffect">
                                  <p:stCondLst>
                                    <p:cond delay="0"/>
                                  </p:stCondLst>
                                  <p:childTnLst>
                                    <p:set>
                                      <p:cBhvr>
                                        <p:cTn id="60" dur="1" fill="hold">
                                          <p:stCondLst>
                                            <p:cond delay="0"/>
                                          </p:stCondLst>
                                        </p:cTn>
                                        <p:tgtEl>
                                          <p:spTgt spid="38">
                                            <p:txEl>
                                              <p:pRg st="2" end="2"/>
                                            </p:txEl>
                                          </p:spTgt>
                                        </p:tgtEl>
                                        <p:attrNameLst>
                                          <p:attrName>style.visibility</p:attrName>
                                        </p:attrNameLst>
                                      </p:cBhvr>
                                      <p:to>
                                        <p:strVal val="visible"/>
                                      </p:to>
                                    </p:set>
                                    <p:animEffect transition="in" filter="box(in)">
                                      <p:cBhvr>
                                        <p:cTn id="61" dur="500"/>
                                        <p:tgtEl>
                                          <p:spTgt spid="38">
                                            <p:txEl>
                                              <p:pRg st="2" end="2"/>
                                            </p:txEl>
                                          </p:spTgt>
                                        </p:tgtEl>
                                      </p:cBhvr>
                                    </p:animEffect>
                                  </p:childTnLst>
                                </p:cTn>
                              </p:par>
                              <p:par>
                                <p:cTn id="62" presetID="4" presetClass="entr" presetSubtype="16" fill="hold" nodeType="withEffect">
                                  <p:stCondLst>
                                    <p:cond delay="0"/>
                                  </p:stCondLst>
                                  <p:childTnLst>
                                    <p:set>
                                      <p:cBhvr>
                                        <p:cTn id="63" dur="1" fill="hold">
                                          <p:stCondLst>
                                            <p:cond delay="0"/>
                                          </p:stCondLst>
                                        </p:cTn>
                                        <p:tgtEl>
                                          <p:spTgt spid="38">
                                            <p:txEl>
                                              <p:pRg st="3" end="3"/>
                                            </p:txEl>
                                          </p:spTgt>
                                        </p:tgtEl>
                                        <p:attrNameLst>
                                          <p:attrName>style.visibility</p:attrName>
                                        </p:attrNameLst>
                                      </p:cBhvr>
                                      <p:to>
                                        <p:strVal val="visible"/>
                                      </p:to>
                                    </p:set>
                                    <p:animEffect transition="in" filter="box(in)">
                                      <p:cBhvr>
                                        <p:cTn id="64" dur="500"/>
                                        <p:tgtEl>
                                          <p:spTgt spid="38">
                                            <p:txEl>
                                              <p:pRg st="3" end="3"/>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4" presetClass="entr" presetSubtype="16" fill="hold" nodeType="clickEffect">
                                  <p:stCondLst>
                                    <p:cond delay="0"/>
                                  </p:stCondLst>
                                  <p:childTnLst>
                                    <p:set>
                                      <p:cBhvr>
                                        <p:cTn id="68" dur="1" fill="hold">
                                          <p:stCondLst>
                                            <p:cond delay="0"/>
                                          </p:stCondLst>
                                        </p:cTn>
                                        <p:tgtEl>
                                          <p:spTgt spid="40">
                                            <p:txEl>
                                              <p:pRg st="0" end="0"/>
                                            </p:txEl>
                                          </p:spTgt>
                                        </p:tgtEl>
                                        <p:attrNameLst>
                                          <p:attrName>style.visibility</p:attrName>
                                        </p:attrNameLst>
                                      </p:cBhvr>
                                      <p:to>
                                        <p:strVal val="visible"/>
                                      </p:to>
                                    </p:set>
                                    <p:animEffect transition="in" filter="box(in)">
                                      <p:cBhvr>
                                        <p:cTn id="69" dur="500"/>
                                        <p:tgtEl>
                                          <p:spTgt spid="40">
                                            <p:txEl>
                                              <p:pRg st="0" end="0"/>
                                            </p:txEl>
                                          </p:spTgt>
                                        </p:tgtEl>
                                      </p:cBhvr>
                                    </p:animEffect>
                                  </p:childTnLst>
                                </p:cTn>
                              </p:par>
                              <p:par>
                                <p:cTn id="70" presetID="4" presetClass="entr" presetSubtype="16" fill="hold" nodeType="withEffect">
                                  <p:stCondLst>
                                    <p:cond delay="0"/>
                                  </p:stCondLst>
                                  <p:childTnLst>
                                    <p:set>
                                      <p:cBhvr>
                                        <p:cTn id="71" dur="1" fill="hold">
                                          <p:stCondLst>
                                            <p:cond delay="0"/>
                                          </p:stCondLst>
                                        </p:cTn>
                                        <p:tgtEl>
                                          <p:spTgt spid="40">
                                            <p:txEl>
                                              <p:pRg st="1" end="1"/>
                                            </p:txEl>
                                          </p:spTgt>
                                        </p:tgtEl>
                                        <p:attrNameLst>
                                          <p:attrName>style.visibility</p:attrName>
                                        </p:attrNameLst>
                                      </p:cBhvr>
                                      <p:to>
                                        <p:strVal val="visible"/>
                                      </p:to>
                                    </p:set>
                                    <p:animEffect transition="in" filter="box(in)">
                                      <p:cBhvr>
                                        <p:cTn id="72" dur="500"/>
                                        <p:tgtEl>
                                          <p:spTgt spid="40">
                                            <p:txEl>
                                              <p:pRg st="1" end="1"/>
                                            </p:txEl>
                                          </p:spTgt>
                                        </p:tgtEl>
                                      </p:cBhvr>
                                    </p:animEffect>
                                  </p:childTnLst>
                                </p:cTn>
                              </p:par>
                              <p:par>
                                <p:cTn id="73" presetID="4" presetClass="entr" presetSubtype="16" fill="hold" nodeType="withEffect">
                                  <p:stCondLst>
                                    <p:cond delay="0"/>
                                  </p:stCondLst>
                                  <p:childTnLst>
                                    <p:set>
                                      <p:cBhvr>
                                        <p:cTn id="74" dur="1" fill="hold">
                                          <p:stCondLst>
                                            <p:cond delay="0"/>
                                          </p:stCondLst>
                                        </p:cTn>
                                        <p:tgtEl>
                                          <p:spTgt spid="40">
                                            <p:txEl>
                                              <p:pRg st="2" end="2"/>
                                            </p:txEl>
                                          </p:spTgt>
                                        </p:tgtEl>
                                        <p:attrNameLst>
                                          <p:attrName>style.visibility</p:attrName>
                                        </p:attrNameLst>
                                      </p:cBhvr>
                                      <p:to>
                                        <p:strVal val="visible"/>
                                      </p:to>
                                    </p:set>
                                    <p:animEffect transition="in" filter="box(in)">
                                      <p:cBhvr>
                                        <p:cTn id="75" dur="500"/>
                                        <p:tgtEl>
                                          <p:spTgt spid="40">
                                            <p:txEl>
                                              <p:pRg st="2" end="2"/>
                                            </p:txEl>
                                          </p:spTgt>
                                        </p:tgtEl>
                                      </p:cBhvr>
                                    </p:animEffect>
                                  </p:childTnLst>
                                </p:cTn>
                              </p:par>
                              <p:par>
                                <p:cTn id="76" presetID="4" presetClass="entr" presetSubtype="16" fill="hold" nodeType="withEffect">
                                  <p:stCondLst>
                                    <p:cond delay="0"/>
                                  </p:stCondLst>
                                  <p:childTnLst>
                                    <p:set>
                                      <p:cBhvr>
                                        <p:cTn id="77" dur="1" fill="hold">
                                          <p:stCondLst>
                                            <p:cond delay="0"/>
                                          </p:stCondLst>
                                        </p:cTn>
                                        <p:tgtEl>
                                          <p:spTgt spid="40">
                                            <p:txEl>
                                              <p:pRg st="3" end="3"/>
                                            </p:txEl>
                                          </p:spTgt>
                                        </p:tgtEl>
                                        <p:attrNameLst>
                                          <p:attrName>style.visibility</p:attrName>
                                        </p:attrNameLst>
                                      </p:cBhvr>
                                      <p:to>
                                        <p:strVal val="visible"/>
                                      </p:to>
                                    </p:set>
                                    <p:animEffect transition="in" filter="box(in)">
                                      <p:cBhvr>
                                        <p:cTn id="78" dur="500"/>
                                        <p:tgtEl>
                                          <p:spTgt spid="4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allAtOnce"/>
      <p:bldP spid="35" grpId="0" uiExpand="1" build="allAtOnce"/>
      <p:bldP spid="37" grpId="0"/>
      <p:bldP spid="3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Arial" pitchFamily="34" charset="0"/>
                <a:cs typeface="Arial" pitchFamily="34" charset="0"/>
              </a:rPr>
              <a:t>Demographics</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B640AA29-53E0-4F11-9C09-1771E08E6E08}" type="slidenum">
              <a:rPr lang="en-US" smtClean="0"/>
              <a:pPr/>
              <a:t>5</a:t>
            </a:fld>
            <a:endParaRPr lang="en-US" dirty="0"/>
          </a:p>
        </p:txBody>
      </p:sp>
      <p:sp>
        <p:nvSpPr>
          <p:cNvPr id="6" name="Content Placeholder 1"/>
          <p:cNvSpPr txBox="1">
            <a:spLocks/>
          </p:cNvSpPr>
          <p:nvPr/>
        </p:nvSpPr>
        <p:spPr>
          <a:xfrm>
            <a:off x="296882" y="990600"/>
            <a:ext cx="4263243" cy="5665037"/>
          </a:xfrm>
          <a:prstGeom prst="rect">
            <a:avLst/>
          </a:prstGeom>
        </p:spPr>
        <p:txBody>
          <a:bodyPr/>
          <a:lstStyle/>
          <a:p>
            <a:pPr algn="ctr"/>
            <a:endParaRPr lang="en-US" sz="1600" b="1" u="sng" dirty="0" smtClean="0">
              <a:latin typeface="Arial" pitchFamily="34" charset="0"/>
              <a:cs typeface="Arial" pitchFamily="34" charset="0"/>
            </a:endParaRPr>
          </a:p>
          <a:p>
            <a:pPr>
              <a:buFont typeface="Wingdings" pitchFamily="2" charset="2"/>
              <a:buChar char="§"/>
            </a:pPr>
            <a:r>
              <a:rPr lang="en-US" sz="1600" dirty="0" smtClean="0">
                <a:latin typeface="Arial" pitchFamily="34" charset="0"/>
                <a:cs typeface="Arial" pitchFamily="34" charset="0"/>
              </a:rPr>
              <a:t>Total of 525 Soldiers trained from 21 classes</a:t>
            </a:r>
          </a:p>
          <a:p>
            <a:pPr lvl="1">
              <a:buFont typeface="Arial" pitchFamily="34" charset="0"/>
              <a:buChar char="•"/>
            </a:pPr>
            <a:r>
              <a:rPr lang="en-US" sz="1600" dirty="0" smtClean="0">
                <a:latin typeface="Arial" pitchFamily="34" charset="0"/>
                <a:cs typeface="Arial" pitchFamily="34" charset="0"/>
              </a:rPr>
              <a:t>19 Brigades from Aug 2012 to end of FY 2013</a:t>
            </a:r>
          </a:p>
          <a:p>
            <a:pPr lvl="1"/>
            <a:endParaRPr lang="en-US" sz="1600" dirty="0" smtClean="0">
              <a:latin typeface="Arial" pitchFamily="34" charset="0"/>
              <a:cs typeface="Arial" pitchFamily="34" charset="0"/>
            </a:endParaRPr>
          </a:p>
          <a:p>
            <a:pPr>
              <a:buFont typeface="Wingdings" pitchFamily="2" charset="2"/>
              <a:buChar char="§"/>
            </a:pPr>
            <a:r>
              <a:rPr lang="en-US" sz="1600" dirty="0" smtClean="0">
                <a:latin typeface="Arial" pitchFamily="34" charset="0"/>
                <a:cs typeface="Arial" pitchFamily="34" charset="0"/>
              </a:rPr>
              <a:t>Target Career Management Fields: 82%</a:t>
            </a:r>
          </a:p>
          <a:p>
            <a:pPr lvl="1">
              <a:buFont typeface="Wingdings" pitchFamily="2" charset="2"/>
              <a:buChar char="§"/>
            </a:pPr>
            <a:r>
              <a:rPr lang="en-US" sz="1600" dirty="0" smtClean="0">
                <a:latin typeface="Arial" pitchFamily="34" charset="0"/>
                <a:cs typeface="Arial" pitchFamily="34" charset="0"/>
              </a:rPr>
              <a:t>46%-Infantry</a:t>
            </a:r>
          </a:p>
          <a:p>
            <a:pPr lvl="1">
              <a:buFont typeface="Wingdings" pitchFamily="2" charset="2"/>
              <a:buChar char="§"/>
            </a:pPr>
            <a:r>
              <a:rPr lang="en-US" sz="1600" dirty="0" smtClean="0">
                <a:latin typeface="Arial" pitchFamily="34" charset="0"/>
                <a:cs typeface="Arial" pitchFamily="34" charset="0"/>
              </a:rPr>
              <a:t>20%-Engineer</a:t>
            </a:r>
          </a:p>
          <a:p>
            <a:pPr lvl="1">
              <a:buFont typeface="Wingdings" pitchFamily="2" charset="2"/>
              <a:buChar char="§"/>
            </a:pPr>
            <a:r>
              <a:rPr lang="en-US" sz="1600" dirty="0" smtClean="0">
                <a:latin typeface="Arial" pitchFamily="34" charset="0"/>
                <a:cs typeface="Arial" pitchFamily="34" charset="0"/>
              </a:rPr>
              <a:t>4%-Field Artillery</a:t>
            </a:r>
          </a:p>
          <a:p>
            <a:pPr lvl="1">
              <a:buFont typeface="Wingdings" pitchFamily="2" charset="2"/>
              <a:buChar char="§"/>
            </a:pPr>
            <a:r>
              <a:rPr lang="en-US" sz="1600" dirty="0" smtClean="0">
                <a:latin typeface="Arial" pitchFamily="34" charset="0"/>
                <a:cs typeface="Arial" pitchFamily="34" charset="0"/>
              </a:rPr>
              <a:t>12%-Cavalry Scouts</a:t>
            </a:r>
          </a:p>
          <a:p>
            <a:endParaRPr lang="en-US" sz="1600" dirty="0" smtClean="0">
              <a:latin typeface="Arial" pitchFamily="34" charset="0"/>
              <a:cs typeface="Arial" pitchFamily="34" charset="0"/>
            </a:endParaRPr>
          </a:p>
          <a:p>
            <a:pPr>
              <a:buFont typeface="Wingdings" pitchFamily="2" charset="2"/>
              <a:buChar char="§"/>
            </a:pPr>
            <a:r>
              <a:rPr lang="en-US" sz="1600" dirty="0" smtClean="0">
                <a:latin typeface="Arial" pitchFamily="34" charset="0"/>
                <a:cs typeface="Arial" pitchFamily="34" charset="0"/>
              </a:rPr>
              <a:t>Rank of Students: 89%</a:t>
            </a:r>
          </a:p>
          <a:p>
            <a:pPr lvl="1">
              <a:buFont typeface="Arial" pitchFamily="34" charset="0"/>
              <a:buChar char="•"/>
            </a:pPr>
            <a:r>
              <a:rPr lang="en-US" sz="1600" dirty="0" smtClean="0">
                <a:latin typeface="Arial" pitchFamily="34" charset="0"/>
                <a:cs typeface="Arial" pitchFamily="34" charset="0"/>
              </a:rPr>
              <a:t>Sergeant-42%</a:t>
            </a:r>
          </a:p>
          <a:p>
            <a:pPr lvl="1">
              <a:buFont typeface="Arial" pitchFamily="34" charset="0"/>
              <a:buChar char="•"/>
            </a:pPr>
            <a:r>
              <a:rPr lang="en-US" sz="1600" dirty="0" smtClean="0">
                <a:latin typeface="Arial" pitchFamily="34" charset="0"/>
                <a:cs typeface="Arial" pitchFamily="34" charset="0"/>
              </a:rPr>
              <a:t>Staff Sergeant-35%</a:t>
            </a:r>
          </a:p>
          <a:p>
            <a:pPr lvl="1">
              <a:buFont typeface="Arial" pitchFamily="34" charset="0"/>
              <a:buChar char="•"/>
            </a:pPr>
            <a:r>
              <a:rPr lang="en-US" sz="1600" dirty="0" smtClean="0">
                <a:latin typeface="Arial" pitchFamily="34" charset="0"/>
                <a:cs typeface="Arial" pitchFamily="34" charset="0"/>
              </a:rPr>
              <a:t>Sergeant First Class-12%</a:t>
            </a:r>
          </a:p>
          <a:p>
            <a:pPr lvl="1"/>
            <a:endParaRPr lang="en-US" sz="1600" dirty="0" smtClean="0">
              <a:latin typeface="Arial" pitchFamily="34" charset="0"/>
              <a:cs typeface="Arial" pitchFamily="34" charset="0"/>
            </a:endParaRPr>
          </a:p>
          <a:p>
            <a:pPr>
              <a:buFont typeface="Wingdings" pitchFamily="2" charset="2"/>
              <a:buChar char="§"/>
            </a:pPr>
            <a:r>
              <a:rPr lang="en-US" sz="1600" dirty="0" smtClean="0">
                <a:latin typeface="Arial" pitchFamily="34" charset="0"/>
                <a:cs typeface="Arial" pitchFamily="34" charset="0"/>
              </a:rPr>
              <a:t>92% of students have deployed, 46% of whom have deployed 24 or more months</a:t>
            </a:r>
          </a:p>
          <a:p>
            <a:pPr marL="364434" marR="0" lvl="0" indent="-364434" algn="ctr" defTabSz="971824" rtl="0" eaLnBrk="1" fontAlgn="auto" latinLnBrk="0" hangingPunct="1">
              <a:lnSpc>
                <a:spcPct val="100000"/>
              </a:lnSpc>
              <a:spcBef>
                <a:spcPct val="20000"/>
              </a:spcBef>
              <a:spcAft>
                <a:spcPts val="0"/>
              </a:spcAft>
              <a:buClrTx/>
              <a:buSzTx/>
              <a:buFont typeface="Arial" pitchFamily="34" charset="0"/>
              <a:buNone/>
              <a:tabLst/>
              <a:defRPr/>
            </a:pPr>
            <a:endParaRPr kumimoji="0" lang="en-US" sz="1600" b="0" i="0" u="sng" strike="noStrike" kern="1200" cap="none" spc="0" normalizeH="0" baseline="0" noProof="0" dirty="0" smtClean="0">
              <a:ln>
                <a:noFill/>
              </a:ln>
              <a:solidFill>
                <a:schemeClr val="tx1"/>
              </a:solidFill>
              <a:effectLst/>
              <a:uLnTx/>
              <a:uFillTx/>
              <a:latin typeface="Arial" pitchFamily="34" charset="0"/>
              <a:cs typeface="Arial" pitchFamily="34" charset="0"/>
            </a:endParaRPr>
          </a:p>
        </p:txBody>
      </p:sp>
      <p:grpSp>
        <p:nvGrpSpPr>
          <p:cNvPr id="2" name="Group 20"/>
          <p:cNvGrpSpPr>
            <a:grpSpLocks/>
          </p:cNvGrpSpPr>
          <p:nvPr/>
        </p:nvGrpSpPr>
        <p:grpSpPr bwMode="auto">
          <a:xfrm>
            <a:off x="5587834" y="3115787"/>
            <a:ext cx="752475" cy="708313"/>
            <a:chOff x="0" y="0"/>
            <a:chExt cx="336" cy="366"/>
          </a:xfrm>
        </p:grpSpPr>
        <p:sp>
          <p:nvSpPr>
            <p:cNvPr id="22" name="Freeform 21"/>
            <p:cNvSpPr>
              <a:spLocks/>
            </p:cNvSpPr>
            <p:nvPr/>
          </p:nvSpPr>
          <p:spPr bwMode="auto">
            <a:xfrm>
              <a:off x="1" y="0"/>
              <a:ext cx="335" cy="315"/>
            </a:xfrm>
            <a:custGeom>
              <a:avLst/>
              <a:gdLst>
                <a:gd name="T0" fmla="*/ 0 w 416"/>
                <a:gd name="T1" fmla="*/ 4 h 357"/>
                <a:gd name="T2" fmla="*/ 2 w 416"/>
                <a:gd name="T3" fmla="*/ 0 h 357"/>
                <a:gd name="T4" fmla="*/ 2 w 416"/>
                <a:gd name="T5" fmla="*/ 4 h 357"/>
                <a:gd name="T6" fmla="*/ 0 w 416"/>
                <a:gd name="T7" fmla="*/ 4 h 357"/>
                <a:gd name="T8" fmla="*/ 0 60000 65536"/>
                <a:gd name="T9" fmla="*/ 0 60000 65536"/>
                <a:gd name="T10" fmla="*/ 0 60000 65536"/>
                <a:gd name="T11" fmla="*/ 0 60000 65536"/>
                <a:gd name="T12" fmla="*/ 0 w 416"/>
                <a:gd name="T13" fmla="*/ 0 h 357"/>
                <a:gd name="T14" fmla="*/ 416 w 416"/>
                <a:gd name="T15" fmla="*/ 357 h 357"/>
              </a:gdLst>
              <a:ahLst/>
              <a:cxnLst>
                <a:cxn ang="T8">
                  <a:pos x="T0" y="T1"/>
                </a:cxn>
                <a:cxn ang="T9">
                  <a:pos x="T2" y="T3"/>
                </a:cxn>
                <a:cxn ang="T10">
                  <a:pos x="T4" y="T5"/>
                </a:cxn>
                <a:cxn ang="T11">
                  <a:pos x="T6" y="T7"/>
                </a:cxn>
              </a:cxnLst>
              <a:rect l="T12" t="T13" r="T14" b="T15"/>
              <a:pathLst>
                <a:path w="416" h="357">
                  <a:moveTo>
                    <a:pt x="0" y="356"/>
                  </a:moveTo>
                  <a:lnTo>
                    <a:pt x="204" y="0"/>
                  </a:lnTo>
                  <a:lnTo>
                    <a:pt x="415" y="356"/>
                  </a:lnTo>
                  <a:lnTo>
                    <a:pt x="0" y="356"/>
                  </a:lnTo>
                </a:path>
              </a:pathLst>
            </a:custGeom>
            <a:solidFill>
              <a:srgbClr val="000000"/>
            </a:solidFill>
            <a:ln w="12700" cap="rnd">
              <a:noFill/>
              <a:round/>
              <a:headEnd/>
              <a:tailEnd/>
            </a:ln>
          </p:spPr>
        </p:sp>
        <p:sp>
          <p:nvSpPr>
            <p:cNvPr id="23" name="Freeform 22"/>
            <p:cNvSpPr>
              <a:spLocks/>
            </p:cNvSpPr>
            <p:nvPr/>
          </p:nvSpPr>
          <p:spPr bwMode="auto">
            <a:xfrm>
              <a:off x="1" y="0"/>
              <a:ext cx="335" cy="315"/>
            </a:xfrm>
            <a:custGeom>
              <a:avLst/>
              <a:gdLst>
                <a:gd name="T0" fmla="*/ 0 w 416"/>
                <a:gd name="T1" fmla="*/ 4 h 357"/>
                <a:gd name="T2" fmla="*/ 2 w 416"/>
                <a:gd name="T3" fmla="*/ 0 h 357"/>
                <a:gd name="T4" fmla="*/ 2 w 416"/>
                <a:gd name="T5" fmla="*/ 4 h 357"/>
                <a:gd name="T6" fmla="*/ 0 w 416"/>
                <a:gd name="T7" fmla="*/ 4 h 357"/>
                <a:gd name="T8" fmla="*/ 0 60000 65536"/>
                <a:gd name="T9" fmla="*/ 0 60000 65536"/>
                <a:gd name="T10" fmla="*/ 0 60000 65536"/>
                <a:gd name="T11" fmla="*/ 0 60000 65536"/>
                <a:gd name="T12" fmla="*/ 0 w 416"/>
                <a:gd name="T13" fmla="*/ 0 h 357"/>
                <a:gd name="T14" fmla="*/ 416 w 416"/>
                <a:gd name="T15" fmla="*/ 357 h 357"/>
              </a:gdLst>
              <a:ahLst/>
              <a:cxnLst>
                <a:cxn ang="T8">
                  <a:pos x="T0" y="T1"/>
                </a:cxn>
                <a:cxn ang="T9">
                  <a:pos x="T2" y="T3"/>
                </a:cxn>
                <a:cxn ang="T10">
                  <a:pos x="T4" y="T5"/>
                </a:cxn>
                <a:cxn ang="T11">
                  <a:pos x="T6" y="T7"/>
                </a:cxn>
              </a:cxnLst>
              <a:rect l="T12" t="T13" r="T14" b="T15"/>
              <a:pathLst>
                <a:path w="416" h="357">
                  <a:moveTo>
                    <a:pt x="0" y="356"/>
                  </a:moveTo>
                  <a:lnTo>
                    <a:pt x="204" y="0"/>
                  </a:lnTo>
                  <a:lnTo>
                    <a:pt x="415" y="356"/>
                  </a:lnTo>
                  <a:lnTo>
                    <a:pt x="0" y="356"/>
                  </a:lnTo>
                </a:path>
              </a:pathLst>
            </a:custGeom>
            <a:noFill/>
            <a:ln w="12700" cap="rnd">
              <a:noFill/>
              <a:round/>
              <a:headEnd/>
              <a:tailEnd/>
            </a:ln>
          </p:spPr>
        </p:sp>
        <p:sp>
          <p:nvSpPr>
            <p:cNvPr id="24" name="Freeform 23"/>
            <p:cNvSpPr>
              <a:spLocks/>
            </p:cNvSpPr>
            <p:nvPr/>
          </p:nvSpPr>
          <p:spPr bwMode="auto">
            <a:xfrm>
              <a:off x="15" y="19"/>
              <a:ext cx="306" cy="286"/>
            </a:xfrm>
            <a:custGeom>
              <a:avLst/>
              <a:gdLst>
                <a:gd name="T0" fmla="*/ 0 w 379"/>
                <a:gd name="T1" fmla="*/ 4 h 324"/>
                <a:gd name="T2" fmla="*/ 2 w 379"/>
                <a:gd name="T3" fmla="*/ 0 h 324"/>
                <a:gd name="T4" fmla="*/ 2 w 379"/>
                <a:gd name="T5" fmla="*/ 4 h 324"/>
                <a:gd name="T6" fmla="*/ 0 w 379"/>
                <a:gd name="T7" fmla="*/ 4 h 324"/>
                <a:gd name="T8" fmla="*/ 0 60000 65536"/>
                <a:gd name="T9" fmla="*/ 0 60000 65536"/>
                <a:gd name="T10" fmla="*/ 0 60000 65536"/>
                <a:gd name="T11" fmla="*/ 0 60000 65536"/>
                <a:gd name="T12" fmla="*/ 0 w 379"/>
                <a:gd name="T13" fmla="*/ 0 h 324"/>
                <a:gd name="T14" fmla="*/ 379 w 379"/>
                <a:gd name="T15" fmla="*/ 324 h 324"/>
              </a:gdLst>
              <a:ahLst/>
              <a:cxnLst>
                <a:cxn ang="T8">
                  <a:pos x="T0" y="T1"/>
                </a:cxn>
                <a:cxn ang="T9">
                  <a:pos x="T2" y="T3"/>
                </a:cxn>
                <a:cxn ang="T10">
                  <a:pos x="T4" y="T5"/>
                </a:cxn>
                <a:cxn ang="T11">
                  <a:pos x="T6" y="T7"/>
                </a:cxn>
              </a:cxnLst>
              <a:rect l="T12" t="T13" r="T14" b="T15"/>
              <a:pathLst>
                <a:path w="379" h="324">
                  <a:moveTo>
                    <a:pt x="0" y="323"/>
                  </a:moveTo>
                  <a:lnTo>
                    <a:pt x="186" y="0"/>
                  </a:lnTo>
                  <a:lnTo>
                    <a:pt x="378" y="323"/>
                  </a:lnTo>
                  <a:lnTo>
                    <a:pt x="0" y="323"/>
                  </a:lnTo>
                </a:path>
              </a:pathLst>
            </a:custGeom>
            <a:solidFill>
              <a:srgbClr val="FFC23D"/>
            </a:solidFill>
            <a:ln w="12700" cap="rnd">
              <a:noFill/>
              <a:round/>
              <a:headEnd/>
              <a:tailEnd/>
            </a:ln>
          </p:spPr>
        </p:sp>
        <p:sp>
          <p:nvSpPr>
            <p:cNvPr id="25" name="Freeform 24"/>
            <p:cNvSpPr>
              <a:spLocks/>
            </p:cNvSpPr>
            <p:nvPr/>
          </p:nvSpPr>
          <p:spPr bwMode="auto">
            <a:xfrm>
              <a:off x="15" y="19"/>
              <a:ext cx="306" cy="286"/>
            </a:xfrm>
            <a:custGeom>
              <a:avLst/>
              <a:gdLst>
                <a:gd name="T0" fmla="*/ 0 w 379"/>
                <a:gd name="T1" fmla="*/ 4 h 324"/>
                <a:gd name="T2" fmla="*/ 2 w 379"/>
                <a:gd name="T3" fmla="*/ 0 h 324"/>
                <a:gd name="T4" fmla="*/ 2 w 379"/>
                <a:gd name="T5" fmla="*/ 4 h 324"/>
                <a:gd name="T6" fmla="*/ 0 w 379"/>
                <a:gd name="T7" fmla="*/ 4 h 324"/>
                <a:gd name="T8" fmla="*/ 0 60000 65536"/>
                <a:gd name="T9" fmla="*/ 0 60000 65536"/>
                <a:gd name="T10" fmla="*/ 0 60000 65536"/>
                <a:gd name="T11" fmla="*/ 0 60000 65536"/>
                <a:gd name="T12" fmla="*/ 0 w 379"/>
                <a:gd name="T13" fmla="*/ 0 h 324"/>
                <a:gd name="T14" fmla="*/ 379 w 379"/>
                <a:gd name="T15" fmla="*/ 324 h 324"/>
              </a:gdLst>
              <a:ahLst/>
              <a:cxnLst>
                <a:cxn ang="T8">
                  <a:pos x="T0" y="T1"/>
                </a:cxn>
                <a:cxn ang="T9">
                  <a:pos x="T2" y="T3"/>
                </a:cxn>
                <a:cxn ang="T10">
                  <a:pos x="T4" y="T5"/>
                </a:cxn>
                <a:cxn ang="T11">
                  <a:pos x="T6" y="T7"/>
                </a:cxn>
              </a:cxnLst>
              <a:rect l="T12" t="T13" r="T14" b="T15"/>
              <a:pathLst>
                <a:path w="379" h="324">
                  <a:moveTo>
                    <a:pt x="0" y="323"/>
                  </a:moveTo>
                  <a:lnTo>
                    <a:pt x="186" y="0"/>
                  </a:lnTo>
                  <a:lnTo>
                    <a:pt x="378" y="323"/>
                  </a:lnTo>
                  <a:lnTo>
                    <a:pt x="0" y="323"/>
                  </a:lnTo>
                </a:path>
              </a:pathLst>
            </a:custGeom>
            <a:noFill/>
            <a:ln w="12700" cap="rnd">
              <a:noFill/>
              <a:round/>
              <a:headEnd/>
              <a:tailEnd/>
            </a:ln>
          </p:spPr>
        </p:sp>
        <p:sp>
          <p:nvSpPr>
            <p:cNvPr id="26" name="Freeform 25"/>
            <p:cNvSpPr>
              <a:spLocks/>
            </p:cNvSpPr>
            <p:nvPr/>
          </p:nvSpPr>
          <p:spPr bwMode="auto">
            <a:xfrm>
              <a:off x="15" y="156"/>
              <a:ext cx="151" cy="149"/>
            </a:xfrm>
            <a:custGeom>
              <a:avLst/>
              <a:gdLst>
                <a:gd name="T0" fmla="*/ 2 w 187"/>
                <a:gd name="T1" fmla="*/ 0 h 169"/>
                <a:gd name="T2" fmla="*/ 2 w 187"/>
                <a:gd name="T3" fmla="*/ 4 h 169"/>
                <a:gd name="T4" fmla="*/ 2 w 187"/>
                <a:gd name="T5" fmla="*/ 4 h 169"/>
                <a:gd name="T6" fmla="*/ 0 w 187"/>
                <a:gd name="T7" fmla="*/ 4 h 169"/>
                <a:gd name="T8" fmla="*/ 2 w 187"/>
                <a:gd name="T9" fmla="*/ 0 h 169"/>
                <a:gd name="T10" fmla="*/ 0 60000 65536"/>
                <a:gd name="T11" fmla="*/ 0 60000 65536"/>
                <a:gd name="T12" fmla="*/ 0 60000 65536"/>
                <a:gd name="T13" fmla="*/ 0 60000 65536"/>
                <a:gd name="T14" fmla="*/ 0 60000 65536"/>
                <a:gd name="T15" fmla="*/ 0 w 187"/>
                <a:gd name="T16" fmla="*/ 0 h 169"/>
                <a:gd name="T17" fmla="*/ 187 w 187"/>
                <a:gd name="T18" fmla="*/ 169 h 169"/>
              </a:gdLst>
              <a:ahLst/>
              <a:cxnLst>
                <a:cxn ang="T10">
                  <a:pos x="T0" y="T1"/>
                </a:cxn>
                <a:cxn ang="T11">
                  <a:pos x="T2" y="T3"/>
                </a:cxn>
                <a:cxn ang="T12">
                  <a:pos x="T4" y="T5"/>
                </a:cxn>
                <a:cxn ang="T13">
                  <a:pos x="T6" y="T7"/>
                </a:cxn>
                <a:cxn ang="T14">
                  <a:pos x="T8" y="T9"/>
                </a:cxn>
              </a:cxnLst>
              <a:rect l="T15" t="T16" r="T17" b="T18"/>
              <a:pathLst>
                <a:path w="187" h="169">
                  <a:moveTo>
                    <a:pt x="96" y="0"/>
                  </a:moveTo>
                  <a:lnTo>
                    <a:pt x="186" y="69"/>
                  </a:lnTo>
                  <a:lnTo>
                    <a:pt x="186" y="168"/>
                  </a:lnTo>
                  <a:lnTo>
                    <a:pt x="0" y="168"/>
                  </a:lnTo>
                  <a:lnTo>
                    <a:pt x="96" y="0"/>
                  </a:lnTo>
                </a:path>
              </a:pathLst>
            </a:custGeom>
            <a:solidFill>
              <a:srgbClr val="0000CC"/>
            </a:solidFill>
            <a:ln w="12700" cap="rnd">
              <a:noFill/>
              <a:round/>
              <a:headEnd/>
              <a:tailEnd/>
            </a:ln>
          </p:spPr>
        </p:sp>
        <p:sp>
          <p:nvSpPr>
            <p:cNvPr id="27" name="Freeform 26"/>
            <p:cNvSpPr>
              <a:spLocks/>
            </p:cNvSpPr>
            <p:nvPr/>
          </p:nvSpPr>
          <p:spPr bwMode="auto">
            <a:xfrm>
              <a:off x="92" y="154"/>
              <a:ext cx="77" cy="66"/>
            </a:xfrm>
            <a:custGeom>
              <a:avLst/>
              <a:gdLst>
                <a:gd name="T0" fmla="*/ 2 w 96"/>
                <a:gd name="T1" fmla="*/ 4 h 74"/>
                <a:gd name="T2" fmla="*/ 2 w 96"/>
                <a:gd name="T3" fmla="*/ 4 h 74"/>
                <a:gd name="T4" fmla="*/ 2 w 96"/>
                <a:gd name="T5" fmla="*/ 0 h 74"/>
                <a:gd name="T6" fmla="*/ 0 w 96"/>
                <a:gd name="T7" fmla="*/ 4 h 74"/>
                <a:gd name="T8" fmla="*/ 2 w 96"/>
                <a:gd name="T9" fmla="*/ 4 h 74"/>
                <a:gd name="T10" fmla="*/ 2 w 96"/>
                <a:gd name="T11" fmla="*/ 4 h 74"/>
                <a:gd name="T12" fmla="*/ 2 w 96"/>
                <a:gd name="T13" fmla="*/ 4 h 74"/>
                <a:gd name="T14" fmla="*/ 2 w 96"/>
                <a:gd name="T15" fmla="*/ 4 h 74"/>
                <a:gd name="T16" fmla="*/ 2 w 96"/>
                <a:gd name="T17" fmla="*/ 4 h 74"/>
                <a:gd name="T18" fmla="*/ 2 w 96"/>
                <a:gd name="T19" fmla="*/ 4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
                <a:gd name="T31" fmla="*/ 0 h 74"/>
                <a:gd name="T32" fmla="*/ 96 w 96"/>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 h="74">
                  <a:moveTo>
                    <a:pt x="95" y="70"/>
                  </a:moveTo>
                  <a:lnTo>
                    <a:pt x="93" y="68"/>
                  </a:lnTo>
                  <a:lnTo>
                    <a:pt x="3" y="0"/>
                  </a:lnTo>
                  <a:lnTo>
                    <a:pt x="0" y="6"/>
                  </a:lnTo>
                  <a:lnTo>
                    <a:pt x="90" y="73"/>
                  </a:lnTo>
                  <a:lnTo>
                    <a:pt x="88" y="70"/>
                  </a:lnTo>
                  <a:lnTo>
                    <a:pt x="95" y="70"/>
                  </a:lnTo>
                  <a:lnTo>
                    <a:pt x="95" y="69"/>
                  </a:lnTo>
                  <a:lnTo>
                    <a:pt x="93" y="68"/>
                  </a:lnTo>
                  <a:lnTo>
                    <a:pt x="95" y="70"/>
                  </a:lnTo>
                </a:path>
              </a:pathLst>
            </a:custGeom>
            <a:solidFill>
              <a:srgbClr val="000000"/>
            </a:solidFill>
            <a:ln w="12700" cap="rnd">
              <a:noFill/>
              <a:round/>
              <a:headEnd/>
              <a:tailEnd/>
            </a:ln>
          </p:spPr>
        </p:sp>
        <p:sp>
          <p:nvSpPr>
            <p:cNvPr id="28" name="Freeform 27"/>
            <p:cNvSpPr>
              <a:spLocks/>
            </p:cNvSpPr>
            <p:nvPr/>
          </p:nvSpPr>
          <p:spPr bwMode="auto">
            <a:xfrm>
              <a:off x="164" y="217"/>
              <a:ext cx="5" cy="91"/>
            </a:xfrm>
            <a:custGeom>
              <a:avLst/>
              <a:gdLst>
                <a:gd name="T0" fmla="*/ 1 w 7"/>
                <a:gd name="T1" fmla="*/ 4 h 103"/>
                <a:gd name="T2" fmla="*/ 1 w 7"/>
                <a:gd name="T3" fmla="*/ 4 h 103"/>
                <a:gd name="T4" fmla="*/ 1 w 7"/>
                <a:gd name="T5" fmla="*/ 0 h 103"/>
                <a:gd name="T6" fmla="*/ 0 w 7"/>
                <a:gd name="T7" fmla="*/ 0 h 103"/>
                <a:gd name="T8" fmla="*/ 0 w 7"/>
                <a:gd name="T9" fmla="*/ 4 h 103"/>
                <a:gd name="T10" fmla="*/ 1 w 7"/>
                <a:gd name="T11" fmla="*/ 4 h 103"/>
                <a:gd name="T12" fmla="*/ 1 w 7"/>
                <a:gd name="T13" fmla="*/ 4 h 103"/>
                <a:gd name="T14" fmla="*/ 1 w 7"/>
                <a:gd name="T15" fmla="*/ 4 h 103"/>
                <a:gd name="T16" fmla="*/ 1 w 7"/>
                <a:gd name="T17" fmla="*/ 4 h 103"/>
                <a:gd name="T18" fmla="*/ 1 w 7"/>
                <a:gd name="T19" fmla="*/ 4 h 1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103"/>
                <a:gd name="T32" fmla="*/ 7 w 7"/>
                <a:gd name="T33" fmla="*/ 103 h 10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103">
                  <a:moveTo>
                    <a:pt x="3" y="102"/>
                  </a:moveTo>
                  <a:lnTo>
                    <a:pt x="6" y="99"/>
                  </a:lnTo>
                  <a:lnTo>
                    <a:pt x="6" y="0"/>
                  </a:lnTo>
                  <a:lnTo>
                    <a:pt x="0" y="0"/>
                  </a:lnTo>
                  <a:lnTo>
                    <a:pt x="0" y="99"/>
                  </a:lnTo>
                  <a:lnTo>
                    <a:pt x="3" y="95"/>
                  </a:lnTo>
                  <a:lnTo>
                    <a:pt x="3" y="102"/>
                  </a:lnTo>
                  <a:lnTo>
                    <a:pt x="6" y="102"/>
                  </a:lnTo>
                  <a:lnTo>
                    <a:pt x="6" y="99"/>
                  </a:lnTo>
                  <a:lnTo>
                    <a:pt x="3" y="102"/>
                  </a:lnTo>
                </a:path>
              </a:pathLst>
            </a:custGeom>
            <a:solidFill>
              <a:srgbClr val="000000"/>
            </a:solidFill>
            <a:ln w="12700" cap="rnd">
              <a:noFill/>
              <a:round/>
              <a:headEnd/>
              <a:tailEnd/>
            </a:ln>
          </p:spPr>
        </p:sp>
        <p:sp>
          <p:nvSpPr>
            <p:cNvPr id="29" name="Freeform 28"/>
            <p:cNvSpPr>
              <a:spLocks/>
            </p:cNvSpPr>
            <p:nvPr/>
          </p:nvSpPr>
          <p:spPr bwMode="auto">
            <a:xfrm>
              <a:off x="11" y="302"/>
              <a:ext cx="155" cy="6"/>
            </a:xfrm>
            <a:custGeom>
              <a:avLst/>
              <a:gdLst>
                <a:gd name="T0" fmla="*/ 2 w 192"/>
                <a:gd name="T1" fmla="*/ 1 h 7"/>
                <a:gd name="T2" fmla="*/ 2 w 192"/>
                <a:gd name="T3" fmla="*/ 3 h 7"/>
                <a:gd name="T4" fmla="*/ 2 w 192"/>
                <a:gd name="T5" fmla="*/ 3 h 7"/>
                <a:gd name="T6" fmla="*/ 2 w 192"/>
                <a:gd name="T7" fmla="*/ 0 h 7"/>
                <a:gd name="T8" fmla="*/ 2 w 192"/>
                <a:gd name="T9" fmla="*/ 0 h 7"/>
                <a:gd name="T10" fmla="*/ 2 w 192"/>
                <a:gd name="T11" fmla="*/ 3 h 7"/>
                <a:gd name="T12" fmla="*/ 2 w 192"/>
                <a:gd name="T13" fmla="*/ 1 h 7"/>
                <a:gd name="T14" fmla="*/ 0 w 192"/>
                <a:gd name="T15" fmla="*/ 3 h 7"/>
                <a:gd name="T16" fmla="*/ 2 w 192"/>
                <a:gd name="T17" fmla="*/ 3 h 7"/>
                <a:gd name="T18" fmla="*/ 2 w 192"/>
                <a:gd name="T19" fmla="*/ 1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2"/>
                <a:gd name="T31" fmla="*/ 0 h 7"/>
                <a:gd name="T32" fmla="*/ 192 w 192"/>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2" h="7">
                  <a:moveTo>
                    <a:pt x="3" y="1"/>
                  </a:moveTo>
                  <a:lnTo>
                    <a:pt x="6" y="6"/>
                  </a:lnTo>
                  <a:lnTo>
                    <a:pt x="191" y="6"/>
                  </a:lnTo>
                  <a:lnTo>
                    <a:pt x="191" y="0"/>
                  </a:lnTo>
                  <a:lnTo>
                    <a:pt x="6" y="0"/>
                  </a:lnTo>
                  <a:lnTo>
                    <a:pt x="8" y="4"/>
                  </a:lnTo>
                  <a:lnTo>
                    <a:pt x="3" y="1"/>
                  </a:lnTo>
                  <a:lnTo>
                    <a:pt x="0" y="6"/>
                  </a:lnTo>
                  <a:lnTo>
                    <a:pt x="6" y="6"/>
                  </a:lnTo>
                  <a:lnTo>
                    <a:pt x="3" y="1"/>
                  </a:lnTo>
                </a:path>
              </a:pathLst>
            </a:custGeom>
            <a:solidFill>
              <a:srgbClr val="000000"/>
            </a:solidFill>
            <a:ln w="12700" cap="rnd">
              <a:noFill/>
              <a:round/>
              <a:headEnd/>
              <a:tailEnd/>
            </a:ln>
          </p:spPr>
        </p:sp>
        <p:sp>
          <p:nvSpPr>
            <p:cNvPr id="30" name="Freeform 29"/>
            <p:cNvSpPr>
              <a:spLocks/>
            </p:cNvSpPr>
            <p:nvPr/>
          </p:nvSpPr>
          <p:spPr bwMode="auto">
            <a:xfrm>
              <a:off x="14" y="153"/>
              <a:ext cx="83" cy="153"/>
            </a:xfrm>
            <a:custGeom>
              <a:avLst/>
              <a:gdLst>
                <a:gd name="T0" fmla="*/ 2 w 103"/>
                <a:gd name="T1" fmla="*/ 2 h 174"/>
                <a:gd name="T2" fmla="*/ 2 w 103"/>
                <a:gd name="T3" fmla="*/ 3 h 174"/>
                <a:gd name="T4" fmla="*/ 0 w 103"/>
                <a:gd name="T5" fmla="*/ 4 h 174"/>
                <a:gd name="T6" fmla="*/ 2 w 103"/>
                <a:gd name="T7" fmla="*/ 4 h 174"/>
                <a:gd name="T8" fmla="*/ 2 w 103"/>
                <a:gd name="T9" fmla="*/ 4 h 174"/>
                <a:gd name="T10" fmla="*/ 2 w 103"/>
                <a:gd name="T11" fmla="*/ 4 h 174"/>
                <a:gd name="T12" fmla="*/ 2 w 103"/>
                <a:gd name="T13" fmla="*/ 2 h 174"/>
                <a:gd name="T14" fmla="*/ 2 w 103"/>
                <a:gd name="T15" fmla="*/ 0 h 174"/>
                <a:gd name="T16" fmla="*/ 2 w 103"/>
                <a:gd name="T17" fmla="*/ 3 h 174"/>
                <a:gd name="T18" fmla="*/ 2 w 103"/>
                <a:gd name="T19" fmla="*/ 2 h 1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3"/>
                <a:gd name="T31" fmla="*/ 0 h 174"/>
                <a:gd name="T32" fmla="*/ 103 w 103"/>
                <a:gd name="T33" fmla="*/ 174 h 1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3" h="174">
                  <a:moveTo>
                    <a:pt x="101" y="2"/>
                  </a:moveTo>
                  <a:lnTo>
                    <a:pt x="97" y="3"/>
                  </a:lnTo>
                  <a:lnTo>
                    <a:pt x="0" y="170"/>
                  </a:lnTo>
                  <a:lnTo>
                    <a:pt x="5" y="173"/>
                  </a:lnTo>
                  <a:lnTo>
                    <a:pt x="102" y="6"/>
                  </a:lnTo>
                  <a:lnTo>
                    <a:pt x="98" y="7"/>
                  </a:lnTo>
                  <a:lnTo>
                    <a:pt x="101" y="2"/>
                  </a:lnTo>
                  <a:lnTo>
                    <a:pt x="99" y="0"/>
                  </a:lnTo>
                  <a:lnTo>
                    <a:pt x="97" y="3"/>
                  </a:lnTo>
                  <a:lnTo>
                    <a:pt x="101" y="2"/>
                  </a:lnTo>
                </a:path>
              </a:pathLst>
            </a:custGeom>
            <a:solidFill>
              <a:srgbClr val="000000"/>
            </a:solidFill>
            <a:ln w="12700" cap="rnd">
              <a:noFill/>
              <a:round/>
              <a:headEnd/>
              <a:tailEnd/>
            </a:ln>
          </p:spPr>
        </p:sp>
        <p:sp>
          <p:nvSpPr>
            <p:cNvPr id="31" name="Freeform 30"/>
            <p:cNvSpPr>
              <a:spLocks/>
            </p:cNvSpPr>
            <p:nvPr/>
          </p:nvSpPr>
          <p:spPr bwMode="auto">
            <a:xfrm>
              <a:off x="165" y="156"/>
              <a:ext cx="156" cy="149"/>
            </a:xfrm>
            <a:custGeom>
              <a:avLst/>
              <a:gdLst>
                <a:gd name="T0" fmla="*/ 0 w 193"/>
                <a:gd name="T1" fmla="*/ 4 h 169"/>
                <a:gd name="T2" fmla="*/ 2 w 193"/>
                <a:gd name="T3" fmla="*/ 0 h 169"/>
                <a:gd name="T4" fmla="*/ 2 w 193"/>
                <a:gd name="T5" fmla="*/ 4 h 169"/>
                <a:gd name="T6" fmla="*/ 0 w 193"/>
                <a:gd name="T7" fmla="*/ 4 h 169"/>
                <a:gd name="T8" fmla="*/ 0 w 193"/>
                <a:gd name="T9" fmla="*/ 4 h 169"/>
                <a:gd name="T10" fmla="*/ 0 60000 65536"/>
                <a:gd name="T11" fmla="*/ 0 60000 65536"/>
                <a:gd name="T12" fmla="*/ 0 60000 65536"/>
                <a:gd name="T13" fmla="*/ 0 60000 65536"/>
                <a:gd name="T14" fmla="*/ 0 60000 65536"/>
                <a:gd name="T15" fmla="*/ 0 w 193"/>
                <a:gd name="T16" fmla="*/ 0 h 169"/>
                <a:gd name="T17" fmla="*/ 193 w 193"/>
                <a:gd name="T18" fmla="*/ 169 h 169"/>
              </a:gdLst>
              <a:ahLst/>
              <a:cxnLst>
                <a:cxn ang="T10">
                  <a:pos x="T0" y="T1"/>
                </a:cxn>
                <a:cxn ang="T11">
                  <a:pos x="T2" y="T3"/>
                </a:cxn>
                <a:cxn ang="T12">
                  <a:pos x="T4" y="T5"/>
                </a:cxn>
                <a:cxn ang="T13">
                  <a:pos x="T6" y="T7"/>
                </a:cxn>
                <a:cxn ang="T14">
                  <a:pos x="T8" y="T9"/>
                </a:cxn>
              </a:cxnLst>
              <a:rect l="T15" t="T16" r="T17" b="T18"/>
              <a:pathLst>
                <a:path w="193" h="169">
                  <a:moveTo>
                    <a:pt x="0" y="69"/>
                  </a:moveTo>
                  <a:lnTo>
                    <a:pt x="93" y="0"/>
                  </a:lnTo>
                  <a:lnTo>
                    <a:pt x="192" y="168"/>
                  </a:lnTo>
                  <a:lnTo>
                    <a:pt x="0" y="168"/>
                  </a:lnTo>
                  <a:lnTo>
                    <a:pt x="0" y="69"/>
                  </a:lnTo>
                </a:path>
              </a:pathLst>
            </a:custGeom>
            <a:solidFill>
              <a:srgbClr val="FF3333"/>
            </a:solidFill>
            <a:ln w="12700" cap="rnd">
              <a:noFill/>
              <a:round/>
              <a:headEnd/>
              <a:tailEnd/>
            </a:ln>
          </p:spPr>
        </p:sp>
        <p:sp>
          <p:nvSpPr>
            <p:cNvPr id="32" name="Freeform 31"/>
            <p:cNvSpPr>
              <a:spLocks/>
            </p:cNvSpPr>
            <p:nvPr/>
          </p:nvSpPr>
          <p:spPr bwMode="auto">
            <a:xfrm>
              <a:off x="164" y="153"/>
              <a:ext cx="79" cy="67"/>
            </a:xfrm>
            <a:custGeom>
              <a:avLst/>
              <a:gdLst>
                <a:gd name="T0" fmla="*/ 2 w 98"/>
                <a:gd name="T1" fmla="*/ 3 h 76"/>
                <a:gd name="T2" fmla="*/ 2 w 98"/>
                <a:gd name="T3" fmla="*/ 2 h 76"/>
                <a:gd name="T4" fmla="*/ 0 w 98"/>
                <a:gd name="T5" fmla="*/ 4 h 76"/>
                <a:gd name="T6" fmla="*/ 2 w 98"/>
                <a:gd name="T7" fmla="*/ 4 h 76"/>
                <a:gd name="T8" fmla="*/ 2 w 98"/>
                <a:gd name="T9" fmla="*/ 4 h 76"/>
                <a:gd name="T10" fmla="*/ 2 w 98"/>
                <a:gd name="T11" fmla="*/ 4 h 76"/>
                <a:gd name="T12" fmla="*/ 2 w 98"/>
                <a:gd name="T13" fmla="*/ 3 h 76"/>
                <a:gd name="T14" fmla="*/ 2 w 98"/>
                <a:gd name="T15" fmla="*/ 0 h 76"/>
                <a:gd name="T16" fmla="*/ 2 w 98"/>
                <a:gd name="T17" fmla="*/ 2 h 76"/>
                <a:gd name="T18" fmla="*/ 2 w 98"/>
                <a:gd name="T19" fmla="*/ 3 h 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8"/>
                <a:gd name="T31" fmla="*/ 0 h 76"/>
                <a:gd name="T32" fmla="*/ 98 w 98"/>
                <a:gd name="T33" fmla="*/ 76 h 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8" h="76">
                  <a:moveTo>
                    <a:pt x="97" y="3"/>
                  </a:moveTo>
                  <a:lnTo>
                    <a:pt x="93" y="2"/>
                  </a:lnTo>
                  <a:lnTo>
                    <a:pt x="0" y="70"/>
                  </a:lnTo>
                  <a:lnTo>
                    <a:pt x="3" y="75"/>
                  </a:lnTo>
                  <a:lnTo>
                    <a:pt x="96" y="7"/>
                  </a:lnTo>
                  <a:lnTo>
                    <a:pt x="92" y="6"/>
                  </a:lnTo>
                  <a:lnTo>
                    <a:pt x="97" y="3"/>
                  </a:lnTo>
                  <a:lnTo>
                    <a:pt x="95" y="0"/>
                  </a:lnTo>
                  <a:lnTo>
                    <a:pt x="93" y="2"/>
                  </a:lnTo>
                  <a:lnTo>
                    <a:pt x="97" y="3"/>
                  </a:lnTo>
                </a:path>
              </a:pathLst>
            </a:custGeom>
            <a:solidFill>
              <a:srgbClr val="000000"/>
            </a:solidFill>
            <a:ln w="12700" cap="rnd">
              <a:noFill/>
              <a:round/>
              <a:headEnd/>
              <a:tailEnd/>
            </a:ln>
          </p:spPr>
        </p:sp>
        <p:sp>
          <p:nvSpPr>
            <p:cNvPr id="33" name="Freeform 32"/>
            <p:cNvSpPr>
              <a:spLocks/>
            </p:cNvSpPr>
            <p:nvPr/>
          </p:nvSpPr>
          <p:spPr bwMode="auto">
            <a:xfrm>
              <a:off x="239" y="154"/>
              <a:ext cx="87" cy="154"/>
            </a:xfrm>
            <a:custGeom>
              <a:avLst/>
              <a:gdLst>
                <a:gd name="T0" fmla="*/ 2 w 108"/>
                <a:gd name="T1" fmla="*/ 4 h 174"/>
                <a:gd name="T2" fmla="*/ 2 w 108"/>
                <a:gd name="T3" fmla="*/ 4 h 174"/>
                <a:gd name="T4" fmla="*/ 2 w 108"/>
                <a:gd name="T5" fmla="*/ 0 h 174"/>
                <a:gd name="T6" fmla="*/ 0 w 108"/>
                <a:gd name="T7" fmla="*/ 4 h 174"/>
                <a:gd name="T8" fmla="*/ 2 w 108"/>
                <a:gd name="T9" fmla="*/ 4 h 174"/>
                <a:gd name="T10" fmla="*/ 2 w 108"/>
                <a:gd name="T11" fmla="*/ 4 h 174"/>
                <a:gd name="T12" fmla="*/ 2 w 108"/>
                <a:gd name="T13" fmla="*/ 4 h 174"/>
                <a:gd name="T14" fmla="*/ 2 w 108"/>
                <a:gd name="T15" fmla="*/ 4 h 174"/>
                <a:gd name="T16" fmla="*/ 2 w 108"/>
                <a:gd name="T17" fmla="*/ 4 h 174"/>
                <a:gd name="T18" fmla="*/ 2 w 108"/>
                <a:gd name="T19" fmla="*/ 4 h 1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8"/>
                <a:gd name="T31" fmla="*/ 0 h 174"/>
                <a:gd name="T32" fmla="*/ 108 w 108"/>
                <a:gd name="T33" fmla="*/ 174 h 1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8" h="174">
                  <a:moveTo>
                    <a:pt x="102" y="173"/>
                  </a:moveTo>
                  <a:lnTo>
                    <a:pt x="104" y="168"/>
                  </a:lnTo>
                  <a:lnTo>
                    <a:pt x="5" y="0"/>
                  </a:lnTo>
                  <a:lnTo>
                    <a:pt x="0" y="4"/>
                  </a:lnTo>
                  <a:lnTo>
                    <a:pt x="99" y="172"/>
                  </a:lnTo>
                  <a:lnTo>
                    <a:pt x="102" y="166"/>
                  </a:lnTo>
                  <a:lnTo>
                    <a:pt x="102" y="173"/>
                  </a:lnTo>
                  <a:lnTo>
                    <a:pt x="107" y="173"/>
                  </a:lnTo>
                  <a:lnTo>
                    <a:pt x="104" y="168"/>
                  </a:lnTo>
                  <a:lnTo>
                    <a:pt x="102" y="173"/>
                  </a:lnTo>
                </a:path>
              </a:pathLst>
            </a:custGeom>
            <a:solidFill>
              <a:srgbClr val="000000"/>
            </a:solidFill>
            <a:ln w="12700" cap="rnd">
              <a:noFill/>
              <a:round/>
              <a:headEnd/>
              <a:tailEnd/>
            </a:ln>
          </p:spPr>
        </p:sp>
        <p:sp>
          <p:nvSpPr>
            <p:cNvPr id="34" name="Freeform 33"/>
            <p:cNvSpPr>
              <a:spLocks/>
            </p:cNvSpPr>
            <p:nvPr/>
          </p:nvSpPr>
          <p:spPr bwMode="auto">
            <a:xfrm>
              <a:off x="164" y="302"/>
              <a:ext cx="157" cy="6"/>
            </a:xfrm>
            <a:custGeom>
              <a:avLst/>
              <a:gdLst>
                <a:gd name="T0" fmla="*/ 0 w 195"/>
                <a:gd name="T1" fmla="*/ 3 h 7"/>
                <a:gd name="T2" fmla="*/ 2 w 195"/>
                <a:gd name="T3" fmla="*/ 3 h 7"/>
                <a:gd name="T4" fmla="*/ 2 w 195"/>
                <a:gd name="T5" fmla="*/ 3 h 7"/>
                <a:gd name="T6" fmla="*/ 2 w 195"/>
                <a:gd name="T7" fmla="*/ 0 h 7"/>
                <a:gd name="T8" fmla="*/ 2 w 195"/>
                <a:gd name="T9" fmla="*/ 0 h 7"/>
                <a:gd name="T10" fmla="*/ 2 w 195"/>
                <a:gd name="T11" fmla="*/ 3 h 7"/>
                <a:gd name="T12" fmla="*/ 0 w 195"/>
                <a:gd name="T13" fmla="*/ 3 h 7"/>
                <a:gd name="T14" fmla="*/ 0 w 195"/>
                <a:gd name="T15" fmla="*/ 3 h 7"/>
                <a:gd name="T16" fmla="*/ 2 w 195"/>
                <a:gd name="T17" fmla="*/ 3 h 7"/>
                <a:gd name="T18" fmla="*/ 0 w 195"/>
                <a:gd name="T19" fmla="*/ 3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5"/>
                <a:gd name="T31" fmla="*/ 0 h 7"/>
                <a:gd name="T32" fmla="*/ 195 w 195"/>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5" h="7">
                  <a:moveTo>
                    <a:pt x="0" y="3"/>
                  </a:moveTo>
                  <a:lnTo>
                    <a:pt x="3" y="6"/>
                  </a:lnTo>
                  <a:lnTo>
                    <a:pt x="194" y="6"/>
                  </a:lnTo>
                  <a:lnTo>
                    <a:pt x="194" y="0"/>
                  </a:lnTo>
                  <a:lnTo>
                    <a:pt x="3" y="0"/>
                  </a:lnTo>
                  <a:lnTo>
                    <a:pt x="7" y="3"/>
                  </a:lnTo>
                  <a:lnTo>
                    <a:pt x="0" y="3"/>
                  </a:lnTo>
                  <a:lnTo>
                    <a:pt x="0" y="6"/>
                  </a:lnTo>
                  <a:lnTo>
                    <a:pt x="3" y="6"/>
                  </a:lnTo>
                  <a:lnTo>
                    <a:pt x="0" y="3"/>
                  </a:lnTo>
                </a:path>
              </a:pathLst>
            </a:custGeom>
            <a:solidFill>
              <a:srgbClr val="000000"/>
            </a:solidFill>
            <a:ln w="12700" cap="rnd">
              <a:noFill/>
              <a:round/>
              <a:headEnd/>
              <a:tailEnd/>
            </a:ln>
          </p:spPr>
        </p:sp>
        <p:sp>
          <p:nvSpPr>
            <p:cNvPr id="35" name="Freeform 34"/>
            <p:cNvSpPr>
              <a:spLocks/>
            </p:cNvSpPr>
            <p:nvPr/>
          </p:nvSpPr>
          <p:spPr bwMode="auto">
            <a:xfrm>
              <a:off x="164" y="214"/>
              <a:ext cx="5" cy="91"/>
            </a:xfrm>
            <a:custGeom>
              <a:avLst/>
              <a:gdLst>
                <a:gd name="T0" fmla="*/ 1 w 7"/>
                <a:gd name="T1" fmla="*/ 0 h 103"/>
                <a:gd name="T2" fmla="*/ 0 w 7"/>
                <a:gd name="T3" fmla="*/ 3 h 103"/>
                <a:gd name="T4" fmla="*/ 0 w 7"/>
                <a:gd name="T5" fmla="*/ 4 h 103"/>
                <a:gd name="T6" fmla="*/ 1 w 7"/>
                <a:gd name="T7" fmla="*/ 4 h 103"/>
                <a:gd name="T8" fmla="*/ 1 w 7"/>
                <a:gd name="T9" fmla="*/ 3 h 103"/>
                <a:gd name="T10" fmla="*/ 1 w 7"/>
                <a:gd name="T11" fmla="*/ 4 h 103"/>
                <a:gd name="T12" fmla="*/ 1 w 7"/>
                <a:gd name="T13" fmla="*/ 0 h 103"/>
                <a:gd name="T14" fmla="*/ 0 w 7"/>
                <a:gd name="T15" fmla="*/ 1 h 103"/>
                <a:gd name="T16" fmla="*/ 0 w 7"/>
                <a:gd name="T17" fmla="*/ 3 h 103"/>
                <a:gd name="T18" fmla="*/ 1 w 7"/>
                <a:gd name="T19" fmla="*/ 0 h 1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103"/>
                <a:gd name="T32" fmla="*/ 7 w 7"/>
                <a:gd name="T33" fmla="*/ 103 h 10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103">
                  <a:moveTo>
                    <a:pt x="1" y="0"/>
                  </a:moveTo>
                  <a:lnTo>
                    <a:pt x="0" y="3"/>
                  </a:lnTo>
                  <a:lnTo>
                    <a:pt x="0" y="102"/>
                  </a:lnTo>
                  <a:lnTo>
                    <a:pt x="6" y="102"/>
                  </a:lnTo>
                  <a:lnTo>
                    <a:pt x="6" y="3"/>
                  </a:lnTo>
                  <a:lnTo>
                    <a:pt x="4" y="5"/>
                  </a:lnTo>
                  <a:lnTo>
                    <a:pt x="1" y="0"/>
                  </a:lnTo>
                  <a:lnTo>
                    <a:pt x="0" y="1"/>
                  </a:lnTo>
                  <a:lnTo>
                    <a:pt x="0" y="3"/>
                  </a:lnTo>
                  <a:lnTo>
                    <a:pt x="1" y="0"/>
                  </a:lnTo>
                </a:path>
              </a:pathLst>
            </a:custGeom>
            <a:solidFill>
              <a:srgbClr val="000000"/>
            </a:solidFill>
            <a:ln w="12700" cap="rnd">
              <a:noFill/>
              <a:round/>
              <a:headEnd/>
              <a:tailEnd/>
            </a:ln>
          </p:spPr>
        </p:sp>
        <p:sp>
          <p:nvSpPr>
            <p:cNvPr id="36" name="Freeform 35"/>
            <p:cNvSpPr>
              <a:spLocks/>
            </p:cNvSpPr>
            <p:nvPr/>
          </p:nvSpPr>
          <p:spPr bwMode="auto">
            <a:xfrm>
              <a:off x="190" y="208"/>
              <a:ext cx="35" cy="5"/>
            </a:xfrm>
            <a:custGeom>
              <a:avLst/>
              <a:gdLst>
                <a:gd name="T0" fmla="*/ 2 w 43"/>
                <a:gd name="T1" fmla="*/ 2 h 5"/>
                <a:gd name="T2" fmla="*/ 2 w 43"/>
                <a:gd name="T3" fmla="*/ 0 h 5"/>
                <a:gd name="T4" fmla="*/ 0 w 43"/>
                <a:gd name="T5" fmla="*/ 0 h 5"/>
                <a:gd name="T6" fmla="*/ 0 w 43"/>
                <a:gd name="T7" fmla="*/ 4 h 5"/>
                <a:gd name="T8" fmla="*/ 2 w 43"/>
                <a:gd name="T9" fmla="*/ 4 h 5"/>
                <a:gd name="T10" fmla="*/ 2 w 43"/>
                <a:gd name="T11" fmla="*/ 2 h 5"/>
                <a:gd name="T12" fmla="*/ 0 60000 65536"/>
                <a:gd name="T13" fmla="*/ 0 60000 65536"/>
                <a:gd name="T14" fmla="*/ 0 60000 65536"/>
                <a:gd name="T15" fmla="*/ 0 60000 65536"/>
                <a:gd name="T16" fmla="*/ 0 60000 65536"/>
                <a:gd name="T17" fmla="*/ 0 60000 65536"/>
                <a:gd name="T18" fmla="*/ 0 w 43"/>
                <a:gd name="T19" fmla="*/ 0 h 5"/>
                <a:gd name="T20" fmla="*/ 43 w 43"/>
                <a:gd name="T21" fmla="*/ 5 h 5"/>
              </a:gdLst>
              <a:ahLst/>
              <a:cxnLst>
                <a:cxn ang="T12">
                  <a:pos x="T0" y="T1"/>
                </a:cxn>
                <a:cxn ang="T13">
                  <a:pos x="T2" y="T3"/>
                </a:cxn>
                <a:cxn ang="T14">
                  <a:pos x="T4" y="T5"/>
                </a:cxn>
                <a:cxn ang="T15">
                  <a:pos x="T6" y="T7"/>
                </a:cxn>
                <a:cxn ang="T16">
                  <a:pos x="T8" y="T9"/>
                </a:cxn>
                <a:cxn ang="T17">
                  <a:pos x="T10" y="T11"/>
                </a:cxn>
              </a:cxnLst>
              <a:rect l="T18" t="T19" r="T20" b="T21"/>
              <a:pathLst>
                <a:path w="43" h="5">
                  <a:moveTo>
                    <a:pt x="42" y="2"/>
                  </a:moveTo>
                  <a:lnTo>
                    <a:pt x="42" y="0"/>
                  </a:lnTo>
                  <a:lnTo>
                    <a:pt x="0" y="0"/>
                  </a:lnTo>
                  <a:lnTo>
                    <a:pt x="0" y="4"/>
                  </a:lnTo>
                  <a:lnTo>
                    <a:pt x="42" y="4"/>
                  </a:lnTo>
                  <a:lnTo>
                    <a:pt x="42" y="2"/>
                  </a:lnTo>
                </a:path>
              </a:pathLst>
            </a:custGeom>
            <a:solidFill>
              <a:srgbClr val="000000"/>
            </a:solidFill>
            <a:ln w="12700" cap="rnd">
              <a:noFill/>
              <a:round/>
              <a:headEnd/>
              <a:tailEnd/>
            </a:ln>
          </p:spPr>
        </p:sp>
        <p:sp>
          <p:nvSpPr>
            <p:cNvPr id="37" name="Freeform 36"/>
            <p:cNvSpPr>
              <a:spLocks/>
            </p:cNvSpPr>
            <p:nvPr/>
          </p:nvSpPr>
          <p:spPr bwMode="auto">
            <a:xfrm>
              <a:off x="122" y="208"/>
              <a:ext cx="20" cy="22"/>
            </a:xfrm>
            <a:custGeom>
              <a:avLst/>
              <a:gdLst>
                <a:gd name="T0" fmla="*/ 2 w 25"/>
                <a:gd name="T1" fmla="*/ 0 h 25"/>
                <a:gd name="T2" fmla="*/ 2 w 25"/>
                <a:gd name="T3" fmla="*/ 4 h 25"/>
                <a:gd name="T4" fmla="*/ 2 w 25"/>
                <a:gd name="T5" fmla="*/ 4 h 25"/>
                <a:gd name="T6" fmla="*/ 2 w 25"/>
                <a:gd name="T7" fmla="*/ 4 h 25"/>
                <a:gd name="T8" fmla="*/ 2 w 25"/>
                <a:gd name="T9" fmla="*/ 4 h 25"/>
                <a:gd name="T10" fmla="*/ 2 w 25"/>
                <a:gd name="T11" fmla="*/ 4 h 25"/>
                <a:gd name="T12" fmla="*/ 2 w 25"/>
                <a:gd name="T13" fmla="*/ 4 h 25"/>
                <a:gd name="T14" fmla="*/ 2 w 25"/>
                <a:gd name="T15" fmla="*/ 4 h 25"/>
                <a:gd name="T16" fmla="*/ 0 w 25"/>
                <a:gd name="T17" fmla="*/ 4 h 25"/>
                <a:gd name="T18" fmla="*/ 0 w 25"/>
                <a:gd name="T19" fmla="*/ 4 h 25"/>
                <a:gd name="T20" fmla="*/ 2 w 25"/>
                <a:gd name="T21" fmla="*/ 4 h 25"/>
                <a:gd name="T22" fmla="*/ 2 w 25"/>
                <a:gd name="T23" fmla="*/ 4 h 25"/>
                <a:gd name="T24" fmla="*/ 2 w 25"/>
                <a:gd name="T25" fmla="*/ 4 h 25"/>
                <a:gd name="T26" fmla="*/ 2 w 25"/>
                <a:gd name="T27" fmla="*/ 4 h 25"/>
                <a:gd name="T28" fmla="*/ 2 w 25"/>
                <a:gd name="T29" fmla="*/ 4 h 25"/>
                <a:gd name="T30" fmla="*/ 2 w 25"/>
                <a:gd name="T31" fmla="*/ 4 h 25"/>
                <a:gd name="T32" fmla="*/ 2 w 25"/>
                <a:gd name="T33" fmla="*/ 4 h 25"/>
                <a:gd name="T34" fmla="*/ 2 w 25"/>
                <a:gd name="T35" fmla="*/ 0 h 25"/>
                <a:gd name="T36" fmla="*/ 2 w 25"/>
                <a:gd name="T37" fmla="*/ 0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25"/>
                <a:gd name="T59" fmla="*/ 25 w 25"/>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25">
                  <a:moveTo>
                    <a:pt x="21" y="0"/>
                  </a:moveTo>
                  <a:lnTo>
                    <a:pt x="20" y="4"/>
                  </a:lnTo>
                  <a:lnTo>
                    <a:pt x="19" y="8"/>
                  </a:lnTo>
                  <a:lnTo>
                    <a:pt x="18" y="12"/>
                  </a:lnTo>
                  <a:lnTo>
                    <a:pt x="15" y="15"/>
                  </a:lnTo>
                  <a:lnTo>
                    <a:pt x="12" y="17"/>
                  </a:lnTo>
                  <a:lnTo>
                    <a:pt x="8" y="19"/>
                  </a:lnTo>
                  <a:lnTo>
                    <a:pt x="4" y="20"/>
                  </a:lnTo>
                  <a:lnTo>
                    <a:pt x="0" y="21"/>
                  </a:lnTo>
                  <a:lnTo>
                    <a:pt x="0" y="24"/>
                  </a:lnTo>
                  <a:lnTo>
                    <a:pt x="5" y="24"/>
                  </a:lnTo>
                  <a:lnTo>
                    <a:pt x="10" y="22"/>
                  </a:lnTo>
                  <a:lnTo>
                    <a:pt x="13" y="20"/>
                  </a:lnTo>
                  <a:lnTo>
                    <a:pt x="17" y="17"/>
                  </a:lnTo>
                  <a:lnTo>
                    <a:pt x="20" y="13"/>
                  </a:lnTo>
                  <a:lnTo>
                    <a:pt x="22" y="10"/>
                  </a:lnTo>
                  <a:lnTo>
                    <a:pt x="24" y="5"/>
                  </a:lnTo>
                  <a:lnTo>
                    <a:pt x="24" y="0"/>
                  </a:lnTo>
                  <a:lnTo>
                    <a:pt x="21" y="0"/>
                  </a:lnTo>
                </a:path>
              </a:pathLst>
            </a:custGeom>
            <a:solidFill>
              <a:srgbClr val="000000"/>
            </a:solidFill>
            <a:ln w="12700" cap="rnd">
              <a:noFill/>
              <a:round/>
              <a:headEnd/>
              <a:tailEnd/>
            </a:ln>
          </p:spPr>
        </p:sp>
        <p:sp>
          <p:nvSpPr>
            <p:cNvPr id="38" name="Freeform 37"/>
            <p:cNvSpPr>
              <a:spLocks/>
            </p:cNvSpPr>
            <p:nvPr/>
          </p:nvSpPr>
          <p:spPr bwMode="auto">
            <a:xfrm>
              <a:off x="122" y="187"/>
              <a:ext cx="20" cy="22"/>
            </a:xfrm>
            <a:custGeom>
              <a:avLst/>
              <a:gdLst>
                <a:gd name="T0" fmla="*/ 0 w 25"/>
                <a:gd name="T1" fmla="*/ 3 h 25"/>
                <a:gd name="T2" fmla="*/ 2 w 25"/>
                <a:gd name="T3" fmla="*/ 3 h 25"/>
                <a:gd name="T4" fmla="*/ 2 w 25"/>
                <a:gd name="T5" fmla="*/ 4 h 25"/>
                <a:gd name="T6" fmla="*/ 2 w 25"/>
                <a:gd name="T7" fmla="*/ 4 h 25"/>
                <a:gd name="T8" fmla="*/ 2 w 25"/>
                <a:gd name="T9" fmla="*/ 4 h 25"/>
                <a:gd name="T10" fmla="*/ 2 w 25"/>
                <a:gd name="T11" fmla="*/ 4 h 25"/>
                <a:gd name="T12" fmla="*/ 2 w 25"/>
                <a:gd name="T13" fmla="*/ 4 h 25"/>
                <a:gd name="T14" fmla="*/ 2 w 25"/>
                <a:gd name="T15" fmla="*/ 4 h 25"/>
                <a:gd name="T16" fmla="*/ 2 w 25"/>
                <a:gd name="T17" fmla="*/ 4 h 25"/>
                <a:gd name="T18" fmla="*/ 2 w 25"/>
                <a:gd name="T19" fmla="*/ 4 h 25"/>
                <a:gd name="T20" fmla="*/ 2 w 25"/>
                <a:gd name="T21" fmla="*/ 4 h 25"/>
                <a:gd name="T22" fmla="*/ 2 w 25"/>
                <a:gd name="T23" fmla="*/ 4 h 25"/>
                <a:gd name="T24" fmla="*/ 2 w 25"/>
                <a:gd name="T25" fmla="*/ 4 h 25"/>
                <a:gd name="T26" fmla="*/ 2 w 25"/>
                <a:gd name="T27" fmla="*/ 4 h 25"/>
                <a:gd name="T28" fmla="*/ 2 w 25"/>
                <a:gd name="T29" fmla="*/ 4 h 25"/>
                <a:gd name="T30" fmla="*/ 2 w 25"/>
                <a:gd name="T31" fmla="*/ 2 h 25"/>
                <a:gd name="T32" fmla="*/ 2 w 25"/>
                <a:gd name="T33" fmla="*/ 0 h 25"/>
                <a:gd name="T34" fmla="*/ 0 w 25"/>
                <a:gd name="T35" fmla="*/ 0 h 25"/>
                <a:gd name="T36" fmla="*/ 0 w 25"/>
                <a:gd name="T37" fmla="*/ 3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
                <a:gd name="T58" fmla="*/ 0 h 25"/>
                <a:gd name="T59" fmla="*/ 25 w 25"/>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 h="25">
                  <a:moveTo>
                    <a:pt x="0" y="3"/>
                  </a:moveTo>
                  <a:lnTo>
                    <a:pt x="4" y="3"/>
                  </a:lnTo>
                  <a:lnTo>
                    <a:pt x="8" y="5"/>
                  </a:lnTo>
                  <a:lnTo>
                    <a:pt x="12" y="7"/>
                  </a:lnTo>
                  <a:lnTo>
                    <a:pt x="15" y="9"/>
                  </a:lnTo>
                  <a:lnTo>
                    <a:pt x="18" y="12"/>
                  </a:lnTo>
                  <a:lnTo>
                    <a:pt x="19" y="16"/>
                  </a:lnTo>
                  <a:lnTo>
                    <a:pt x="20" y="20"/>
                  </a:lnTo>
                  <a:lnTo>
                    <a:pt x="21" y="24"/>
                  </a:lnTo>
                  <a:lnTo>
                    <a:pt x="24" y="24"/>
                  </a:lnTo>
                  <a:lnTo>
                    <a:pt x="24" y="19"/>
                  </a:lnTo>
                  <a:lnTo>
                    <a:pt x="22" y="14"/>
                  </a:lnTo>
                  <a:lnTo>
                    <a:pt x="20" y="11"/>
                  </a:lnTo>
                  <a:lnTo>
                    <a:pt x="17" y="7"/>
                  </a:lnTo>
                  <a:lnTo>
                    <a:pt x="13" y="4"/>
                  </a:lnTo>
                  <a:lnTo>
                    <a:pt x="10" y="2"/>
                  </a:lnTo>
                  <a:lnTo>
                    <a:pt x="5" y="0"/>
                  </a:lnTo>
                  <a:lnTo>
                    <a:pt x="0" y="0"/>
                  </a:lnTo>
                  <a:lnTo>
                    <a:pt x="0" y="3"/>
                  </a:lnTo>
                </a:path>
              </a:pathLst>
            </a:custGeom>
            <a:solidFill>
              <a:srgbClr val="000000"/>
            </a:solidFill>
            <a:ln w="12700" cap="rnd">
              <a:noFill/>
              <a:round/>
              <a:headEnd/>
              <a:tailEnd/>
            </a:ln>
          </p:spPr>
        </p:sp>
        <p:sp>
          <p:nvSpPr>
            <p:cNvPr id="39" name="Freeform 38"/>
            <p:cNvSpPr>
              <a:spLocks/>
            </p:cNvSpPr>
            <p:nvPr/>
          </p:nvSpPr>
          <p:spPr bwMode="auto">
            <a:xfrm>
              <a:off x="104" y="187"/>
              <a:ext cx="18" cy="22"/>
            </a:xfrm>
            <a:custGeom>
              <a:avLst/>
              <a:gdLst>
                <a:gd name="T0" fmla="*/ 2 w 23"/>
                <a:gd name="T1" fmla="*/ 4 h 25"/>
                <a:gd name="T2" fmla="*/ 2 w 23"/>
                <a:gd name="T3" fmla="*/ 4 h 25"/>
                <a:gd name="T4" fmla="*/ 2 w 23"/>
                <a:gd name="T5" fmla="*/ 4 h 25"/>
                <a:gd name="T6" fmla="*/ 2 w 23"/>
                <a:gd name="T7" fmla="*/ 4 h 25"/>
                <a:gd name="T8" fmla="*/ 2 w 23"/>
                <a:gd name="T9" fmla="*/ 4 h 25"/>
                <a:gd name="T10" fmla="*/ 2 w 23"/>
                <a:gd name="T11" fmla="*/ 4 h 25"/>
                <a:gd name="T12" fmla="*/ 2 w 23"/>
                <a:gd name="T13" fmla="*/ 4 h 25"/>
                <a:gd name="T14" fmla="*/ 2 w 23"/>
                <a:gd name="T15" fmla="*/ 3 h 25"/>
                <a:gd name="T16" fmla="*/ 2 w 23"/>
                <a:gd name="T17" fmla="*/ 3 h 25"/>
                <a:gd name="T18" fmla="*/ 2 w 23"/>
                <a:gd name="T19" fmla="*/ 0 h 25"/>
                <a:gd name="T20" fmla="*/ 2 w 23"/>
                <a:gd name="T21" fmla="*/ 0 h 25"/>
                <a:gd name="T22" fmla="*/ 2 w 23"/>
                <a:gd name="T23" fmla="*/ 2 h 25"/>
                <a:gd name="T24" fmla="*/ 2 w 23"/>
                <a:gd name="T25" fmla="*/ 4 h 25"/>
                <a:gd name="T26" fmla="*/ 2 w 23"/>
                <a:gd name="T27" fmla="*/ 4 h 25"/>
                <a:gd name="T28" fmla="*/ 2 w 23"/>
                <a:gd name="T29" fmla="*/ 4 h 25"/>
                <a:gd name="T30" fmla="*/ 2 w 23"/>
                <a:gd name="T31" fmla="*/ 4 h 25"/>
                <a:gd name="T32" fmla="*/ 0 w 23"/>
                <a:gd name="T33" fmla="*/ 4 h 25"/>
                <a:gd name="T34" fmla="*/ 0 w 23"/>
                <a:gd name="T35" fmla="*/ 4 h 25"/>
                <a:gd name="T36" fmla="*/ 2 w 23"/>
                <a:gd name="T37" fmla="*/ 4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25"/>
                <a:gd name="T59" fmla="*/ 23 w 23"/>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25">
                  <a:moveTo>
                    <a:pt x="3" y="24"/>
                  </a:moveTo>
                  <a:lnTo>
                    <a:pt x="3" y="20"/>
                  </a:lnTo>
                  <a:lnTo>
                    <a:pt x="5" y="16"/>
                  </a:lnTo>
                  <a:lnTo>
                    <a:pt x="6" y="12"/>
                  </a:lnTo>
                  <a:lnTo>
                    <a:pt x="9" y="9"/>
                  </a:lnTo>
                  <a:lnTo>
                    <a:pt x="11" y="7"/>
                  </a:lnTo>
                  <a:lnTo>
                    <a:pt x="14" y="5"/>
                  </a:lnTo>
                  <a:lnTo>
                    <a:pt x="18" y="3"/>
                  </a:lnTo>
                  <a:lnTo>
                    <a:pt x="22" y="3"/>
                  </a:lnTo>
                  <a:lnTo>
                    <a:pt x="22" y="0"/>
                  </a:lnTo>
                  <a:lnTo>
                    <a:pt x="17" y="0"/>
                  </a:lnTo>
                  <a:lnTo>
                    <a:pt x="13" y="2"/>
                  </a:lnTo>
                  <a:lnTo>
                    <a:pt x="10" y="4"/>
                  </a:lnTo>
                  <a:lnTo>
                    <a:pt x="6" y="7"/>
                  </a:lnTo>
                  <a:lnTo>
                    <a:pt x="4" y="11"/>
                  </a:lnTo>
                  <a:lnTo>
                    <a:pt x="2" y="14"/>
                  </a:lnTo>
                  <a:lnTo>
                    <a:pt x="0" y="19"/>
                  </a:lnTo>
                  <a:lnTo>
                    <a:pt x="0" y="24"/>
                  </a:lnTo>
                  <a:lnTo>
                    <a:pt x="3" y="24"/>
                  </a:lnTo>
                </a:path>
              </a:pathLst>
            </a:custGeom>
            <a:solidFill>
              <a:srgbClr val="000000"/>
            </a:solidFill>
            <a:ln w="12700" cap="rnd">
              <a:noFill/>
              <a:round/>
              <a:headEnd/>
              <a:tailEnd/>
            </a:ln>
          </p:spPr>
        </p:sp>
        <p:sp>
          <p:nvSpPr>
            <p:cNvPr id="40" name="Freeform 39"/>
            <p:cNvSpPr>
              <a:spLocks/>
            </p:cNvSpPr>
            <p:nvPr/>
          </p:nvSpPr>
          <p:spPr bwMode="auto">
            <a:xfrm>
              <a:off x="104" y="208"/>
              <a:ext cx="18" cy="22"/>
            </a:xfrm>
            <a:custGeom>
              <a:avLst/>
              <a:gdLst>
                <a:gd name="T0" fmla="*/ 2 w 23"/>
                <a:gd name="T1" fmla="*/ 4 h 25"/>
                <a:gd name="T2" fmla="*/ 2 w 23"/>
                <a:gd name="T3" fmla="*/ 4 h 25"/>
                <a:gd name="T4" fmla="*/ 2 w 23"/>
                <a:gd name="T5" fmla="*/ 4 h 25"/>
                <a:gd name="T6" fmla="*/ 2 w 23"/>
                <a:gd name="T7" fmla="*/ 4 h 25"/>
                <a:gd name="T8" fmla="*/ 2 w 23"/>
                <a:gd name="T9" fmla="*/ 4 h 25"/>
                <a:gd name="T10" fmla="*/ 2 w 23"/>
                <a:gd name="T11" fmla="*/ 4 h 25"/>
                <a:gd name="T12" fmla="*/ 2 w 23"/>
                <a:gd name="T13" fmla="*/ 4 h 25"/>
                <a:gd name="T14" fmla="*/ 2 w 23"/>
                <a:gd name="T15" fmla="*/ 4 h 25"/>
                <a:gd name="T16" fmla="*/ 2 w 23"/>
                <a:gd name="T17" fmla="*/ 0 h 25"/>
                <a:gd name="T18" fmla="*/ 0 w 23"/>
                <a:gd name="T19" fmla="*/ 0 h 25"/>
                <a:gd name="T20" fmla="*/ 0 w 23"/>
                <a:gd name="T21" fmla="*/ 4 h 25"/>
                <a:gd name="T22" fmla="*/ 2 w 23"/>
                <a:gd name="T23" fmla="*/ 4 h 25"/>
                <a:gd name="T24" fmla="*/ 2 w 23"/>
                <a:gd name="T25" fmla="*/ 4 h 25"/>
                <a:gd name="T26" fmla="*/ 2 w 23"/>
                <a:gd name="T27" fmla="*/ 4 h 25"/>
                <a:gd name="T28" fmla="*/ 2 w 23"/>
                <a:gd name="T29" fmla="*/ 4 h 25"/>
                <a:gd name="T30" fmla="*/ 2 w 23"/>
                <a:gd name="T31" fmla="*/ 4 h 25"/>
                <a:gd name="T32" fmla="*/ 2 w 23"/>
                <a:gd name="T33" fmla="*/ 4 h 25"/>
                <a:gd name="T34" fmla="*/ 2 w 23"/>
                <a:gd name="T35" fmla="*/ 4 h 25"/>
                <a:gd name="T36" fmla="*/ 2 w 23"/>
                <a:gd name="T37" fmla="*/ 4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25"/>
                <a:gd name="T59" fmla="*/ 23 w 23"/>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25">
                  <a:moveTo>
                    <a:pt x="22" y="21"/>
                  </a:moveTo>
                  <a:lnTo>
                    <a:pt x="18" y="20"/>
                  </a:lnTo>
                  <a:lnTo>
                    <a:pt x="14" y="19"/>
                  </a:lnTo>
                  <a:lnTo>
                    <a:pt x="11" y="17"/>
                  </a:lnTo>
                  <a:lnTo>
                    <a:pt x="9" y="15"/>
                  </a:lnTo>
                  <a:lnTo>
                    <a:pt x="6" y="12"/>
                  </a:lnTo>
                  <a:lnTo>
                    <a:pt x="5" y="8"/>
                  </a:lnTo>
                  <a:lnTo>
                    <a:pt x="3" y="4"/>
                  </a:lnTo>
                  <a:lnTo>
                    <a:pt x="3" y="0"/>
                  </a:lnTo>
                  <a:lnTo>
                    <a:pt x="0" y="0"/>
                  </a:lnTo>
                  <a:lnTo>
                    <a:pt x="0" y="5"/>
                  </a:lnTo>
                  <a:lnTo>
                    <a:pt x="2" y="10"/>
                  </a:lnTo>
                  <a:lnTo>
                    <a:pt x="4" y="13"/>
                  </a:lnTo>
                  <a:lnTo>
                    <a:pt x="6" y="17"/>
                  </a:lnTo>
                  <a:lnTo>
                    <a:pt x="10" y="20"/>
                  </a:lnTo>
                  <a:lnTo>
                    <a:pt x="13" y="22"/>
                  </a:lnTo>
                  <a:lnTo>
                    <a:pt x="17" y="24"/>
                  </a:lnTo>
                  <a:lnTo>
                    <a:pt x="22" y="24"/>
                  </a:lnTo>
                  <a:lnTo>
                    <a:pt x="22" y="21"/>
                  </a:lnTo>
                </a:path>
              </a:pathLst>
            </a:custGeom>
            <a:solidFill>
              <a:srgbClr val="000000"/>
            </a:solidFill>
            <a:ln w="12700" cap="rnd">
              <a:noFill/>
              <a:round/>
              <a:headEnd/>
              <a:tailEnd/>
            </a:ln>
          </p:spPr>
        </p:sp>
        <p:sp>
          <p:nvSpPr>
            <p:cNvPr id="41" name="Freeform 40"/>
            <p:cNvSpPr>
              <a:spLocks/>
            </p:cNvSpPr>
            <p:nvPr/>
          </p:nvSpPr>
          <p:spPr bwMode="auto">
            <a:xfrm>
              <a:off x="106" y="208"/>
              <a:ext cx="34" cy="4"/>
            </a:xfrm>
            <a:custGeom>
              <a:avLst/>
              <a:gdLst>
                <a:gd name="T0" fmla="*/ 2 w 43"/>
                <a:gd name="T1" fmla="*/ 2 h 4"/>
                <a:gd name="T2" fmla="*/ 2 w 43"/>
                <a:gd name="T3" fmla="*/ 1 h 4"/>
                <a:gd name="T4" fmla="*/ 0 w 43"/>
                <a:gd name="T5" fmla="*/ 0 h 4"/>
                <a:gd name="T6" fmla="*/ 0 w 43"/>
                <a:gd name="T7" fmla="*/ 3 h 4"/>
                <a:gd name="T8" fmla="*/ 2 w 43"/>
                <a:gd name="T9" fmla="*/ 3 h 4"/>
                <a:gd name="T10" fmla="*/ 2 w 43"/>
                <a:gd name="T11" fmla="*/ 2 h 4"/>
                <a:gd name="T12" fmla="*/ 0 60000 65536"/>
                <a:gd name="T13" fmla="*/ 0 60000 65536"/>
                <a:gd name="T14" fmla="*/ 0 60000 65536"/>
                <a:gd name="T15" fmla="*/ 0 60000 65536"/>
                <a:gd name="T16" fmla="*/ 0 60000 65536"/>
                <a:gd name="T17" fmla="*/ 0 60000 65536"/>
                <a:gd name="T18" fmla="*/ 0 w 43"/>
                <a:gd name="T19" fmla="*/ 0 h 4"/>
                <a:gd name="T20" fmla="*/ 43 w 43"/>
                <a:gd name="T21" fmla="*/ 4 h 4"/>
              </a:gdLst>
              <a:ahLst/>
              <a:cxnLst>
                <a:cxn ang="T12">
                  <a:pos x="T0" y="T1"/>
                </a:cxn>
                <a:cxn ang="T13">
                  <a:pos x="T2" y="T3"/>
                </a:cxn>
                <a:cxn ang="T14">
                  <a:pos x="T4" y="T5"/>
                </a:cxn>
                <a:cxn ang="T15">
                  <a:pos x="T6" y="T7"/>
                </a:cxn>
                <a:cxn ang="T16">
                  <a:pos x="T8" y="T9"/>
                </a:cxn>
                <a:cxn ang="T17">
                  <a:pos x="T10" y="T11"/>
                </a:cxn>
              </a:cxnLst>
              <a:rect l="T18" t="T19" r="T20" b="T21"/>
              <a:pathLst>
                <a:path w="43" h="4">
                  <a:moveTo>
                    <a:pt x="42" y="2"/>
                  </a:moveTo>
                  <a:lnTo>
                    <a:pt x="42" y="1"/>
                  </a:lnTo>
                  <a:lnTo>
                    <a:pt x="0" y="0"/>
                  </a:lnTo>
                  <a:lnTo>
                    <a:pt x="0" y="3"/>
                  </a:lnTo>
                  <a:lnTo>
                    <a:pt x="42" y="3"/>
                  </a:lnTo>
                  <a:lnTo>
                    <a:pt x="42" y="2"/>
                  </a:lnTo>
                </a:path>
              </a:pathLst>
            </a:custGeom>
            <a:solidFill>
              <a:srgbClr val="000000"/>
            </a:solidFill>
            <a:ln w="12700" cap="rnd">
              <a:noFill/>
              <a:round/>
              <a:headEnd/>
              <a:tailEnd/>
            </a:ln>
          </p:spPr>
        </p:sp>
        <p:sp>
          <p:nvSpPr>
            <p:cNvPr id="42" name="Freeform 41"/>
            <p:cNvSpPr>
              <a:spLocks/>
            </p:cNvSpPr>
            <p:nvPr/>
          </p:nvSpPr>
          <p:spPr bwMode="auto">
            <a:xfrm>
              <a:off x="110" y="192"/>
              <a:ext cx="25" cy="33"/>
            </a:xfrm>
            <a:custGeom>
              <a:avLst/>
              <a:gdLst>
                <a:gd name="T0" fmla="*/ 1 w 30"/>
                <a:gd name="T1" fmla="*/ 4 h 37"/>
                <a:gd name="T2" fmla="*/ 2 w 30"/>
                <a:gd name="T3" fmla="*/ 4 h 37"/>
                <a:gd name="T4" fmla="*/ 3 w 30"/>
                <a:gd name="T5" fmla="*/ 2 h 37"/>
                <a:gd name="T6" fmla="*/ 3 w 30"/>
                <a:gd name="T7" fmla="*/ 0 h 37"/>
                <a:gd name="T8" fmla="*/ 0 w 30"/>
                <a:gd name="T9" fmla="*/ 4 h 37"/>
                <a:gd name="T10" fmla="*/ 1 w 30"/>
                <a:gd name="T11" fmla="*/ 4 h 37"/>
                <a:gd name="T12" fmla="*/ 0 60000 65536"/>
                <a:gd name="T13" fmla="*/ 0 60000 65536"/>
                <a:gd name="T14" fmla="*/ 0 60000 65536"/>
                <a:gd name="T15" fmla="*/ 0 60000 65536"/>
                <a:gd name="T16" fmla="*/ 0 60000 65536"/>
                <a:gd name="T17" fmla="*/ 0 60000 65536"/>
                <a:gd name="T18" fmla="*/ 0 w 30"/>
                <a:gd name="T19" fmla="*/ 0 h 37"/>
                <a:gd name="T20" fmla="*/ 30 w 30"/>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0" h="37">
                  <a:moveTo>
                    <a:pt x="1" y="35"/>
                  </a:moveTo>
                  <a:lnTo>
                    <a:pt x="2" y="36"/>
                  </a:lnTo>
                  <a:lnTo>
                    <a:pt x="29" y="2"/>
                  </a:lnTo>
                  <a:lnTo>
                    <a:pt x="27" y="0"/>
                  </a:lnTo>
                  <a:lnTo>
                    <a:pt x="0" y="34"/>
                  </a:lnTo>
                  <a:lnTo>
                    <a:pt x="1" y="35"/>
                  </a:lnTo>
                </a:path>
              </a:pathLst>
            </a:custGeom>
            <a:solidFill>
              <a:srgbClr val="000000"/>
            </a:solidFill>
            <a:ln w="12700" cap="rnd">
              <a:noFill/>
              <a:round/>
              <a:headEnd/>
              <a:tailEnd/>
            </a:ln>
          </p:spPr>
        </p:sp>
        <p:sp>
          <p:nvSpPr>
            <p:cNvPr id="43" name="Freeform 42"/>
            <p:cNvSpPr>
              <a:spLocks/>
            </p:cNvSpPr>
            <p:nvPr/>
          </p:nvSpPr>
          <p:spPr bwMode="auto">
            <a:xfrm>
              <a:off x="110" y="193"/>
              <a:ext cx="25" cy="33"/>
            </a:xfrm>
            <a:custGeom>
              <a:avLst/>
              <a:gdLst>
                <a:gd name="T0" fmla="*/ 2 w 31"/>
                <a:gd name="T1" fmla="*/ 4 h 37"/>
                <a:gd name="T2" fmla="*/ 2 w 31"/>
                <a:gd name="T3" fmla="*/ 4 h 37"/>
                <a:gd name="T4" fmla="*/ 2 w 31"/>
                <a:gd name="T5" fmla="*/ 0 h 37"/>
                <a:gd name="T6" fmla="*/ 0 w 31"/>
                <a:gd name="T7" fmla="*/ 2 h 37"/>
                <a:gd name="T8" fmla="*/ 2 w 31"/>
                <a:gd name="T9" fmla="*/ 4 h 37"/>
                <a:gd name="T10" fmla="*/ 2 w 31"/>
                <a:gd name="T11" fmla="*/ 4 h 37"/>
                <a:gd name="T12" fmla="*/ 0 60000 65536"/>
                <a:gd name="T13" fmla="*/ 0 60000 65536"/>
                <a:gd name="T14" fmla="*/ 0 60000 65536"/>
                <a:gd name="T15" fmla="*/ 0 60000 65536"/>
                <a:gd name="T16" fmla="*/ 0 60000 65536"/>
                <a:gd name="T17" fmla="*/ 0 60000 65536"/>
                <a:gd name="T18" fmla="*/ 0 w 31"/>
                <a:gd name="T19" fmla="*/ 0 h 37"/>
                <a:gd name="T20" fmla="*/ 31 w 31"/>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1" h="37">
                  <a:moveTo>
                    <a:pt x="29" y="35"/>
                  </a:moveTo>
                  <a:lnTo>
                    <a:pt x="30" y="34"/>
                  </a:lnTo>
                  <a:lnTo>
                    <a:pt x="2" y="0"/>
                  </a:lnTo>
                  <a:lnTo>
                    <a:pt x="0" y="2"/>
                  </a:lnTo>
                  <a:lnTo>
                    <a:pt x="28" y="36"/>
                  </a:lnTo>
                  <a:lnTo>
                    <a:pt x="29" y="35"/>
                  </a:lnTo>
                </a:path>
              </a:pathLst>
            </a:custGeom>
            <a:solidFill>
              <a:srgbClr val="000000"/>
            </a:solidFill>
            <a:ln w="12700" cap="rnd">
              <a:noFill/>
              <a:round/>
              <a:headEnd/>
              <a:tailEnd/>
            </a:ln>
          </p:spPr>
        </p:sp>
        <p:sp>
          <p:nvSpPr>
            <p:cNvPr id="44" name="Freeform 43"/>
            <p:cNvSpPr>
              <a:spLocks/>
            </p:cNvSpPr>
            <p:nvPr/>
          </p:nvSpPr>
          <p:spPr bwMode="auto">
            <a:xfrm>
              <a:off x="118" y="205"/>
              <a:ext cx="9" cy="9"/>
            </a:xfrm>
            <a:custGeom>
              <a:avLst/>
              <a:gdLst>
                <a:gd name="T0" fmla="*/ 2 w 11"/>
                <a:gd name="T1" fmla="*/ 2 h 11"/>
                <a:gd name="T2" fmla="*/ 2 w 11"/>
                <a:gd name="T3" fmla="*/ 2 h 11"/>
                <a:gd name="T4" fmla="*/ 2 w 11"/>
                <a:gd name="T5" fmla="*/ 2 h 11"/>
                <a:gd name="T6" fmla="*/ 2 w 11"/>
                <a:gd name="T7" fmla="*/ 2 h 11"/>
                <a:gd name="T8" fmla="*/ 2 w 11"/>
                <a:gd name="T9" fmla="*/ 2 h 11"/>
                <a:gd name="T10" fmla="*/ 2 w 11"/>
                <a:gd name="T11" fmla="*/ 2 h 11"/>
                <a:gd name="T12" fmla="*/ 2 w 11"/>
                <a:gd name="T13" fmla="*/ 2 h 11"/>
                <a:gd name="T14" fmla="*/ 2 w 11"/>
                <a:gd name="T15" fmla="*/ 0 h 11"/>
                <a:gd name="T16" fmla="*/ 2 w 11"/>
                <a:gd name="T17" fmla="*/ 0 h 11"/>
                <a:gd name="T18" fmla="*/ 2 w 11"/>
                <a:gd name="T19" fmla="*/ 0 h 11"/>
                <a:gd name="T20" fmla="*/ 1 w 11"/>
                <a:gd name="T21" fmla="*/ 2 h 11"/>
                <a:gd name="T22" fmla="*/ 0 w 11"/>
                <a:gd name="T23" fmla="*/ 2 h 11"/>
                <a:gd name="T24" fmla="*/ 0 w 11"/>
                <a:gd name="T25" fmla="*/ 2 h 11"/>
                <a:gd name="T26" fmla="*/ 0 w 11"/>
                <a:gd name="T27" fmla="*/ 2 h 11"/>
                <a:gd name="T28" fmla="*/ 1 w 11"/>
                <a:gd name="T29" fmla="*/ 2 h 11"/>
                <a:gd name="T30" fmla="*/ 2 w 11"/>
                <a:gd name="T31" fmla="*/ 2 h 11"/>
                <a:gd name="T32" fmla="*/ 2 w 11"/>
                <a:gd name="T33" fmla="*/ 2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
                <a:gd name="T52" fmla="*/ 0 h 11"/>
                <a:gd name="T53" fmla="*/ 11 w 11"/>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 h="11">
                  <a:moveTo>
                    <a:pt x="5" y="10"/>
                  </a:moveTo>
                  <a:lnTo>
                    <a:pt x="7" y="10"/>
                  </a:lnTo>
                  <a:lnTo>
                    <a:pt x="9" y="9"/>
                  </a:lnTo>
                  <a:lnTo>
                    <a:pt x="10" y="7"/>
                  </a:lnTo>
                  <a:lnTo>
                    <a:pt x="10" y="5"/>
                  </a:lnTo>
                  <a:lnTo>
                    <a:pt x="10" y="3"/>
                  </a:lnTo>
                  <a:lnTo>
                    <a:pt x="9" y="2"/>
                  </a:lnTo>
                  <a:lnTo>
                    <a:pt x="7" y="0"/>
                  </a:lnTo>
                  <a:lnTo>
                    <a:pt x="5" y="0"/>
                  </a:lnTo>
                  <a:lnTo>
                    <a:pt x="3" y="0"/>
                  </a:lnTo>
                  <a:lnTo>
                    <a:pt x="1" y="2"/>
                  </a:lnTo>
                  <a:lnTo>
                    <a:pt x="0" y="3"/>
                  </a:lnTo>
                  <a:lnTo>
                    <a:pt x="0" y="5"/>
                  </a:lnTo>
                  <a:lnTo>
                    <a:pt x="0" y="7"/>
                  </a:lnTo>
                  <a:lnTo>
                    <a:pt x="1" y="9"/>
                  </a:lnTo>
                  <a:lnTo>
                    <a:pt x="3" y="10"/>
                  </a:lnTo>
                  <a:lnTo>
                    <a:pt x="5" y="10"/>
                  </a:lnTo>
                </a:path>
              </a:pathLst>
            </a:custGeom>
            <a:solidFill>
              <a:srgbClr val="666666"/>
            </a:solidFill>
            <a:ln w="12700" cap="rnd">
              <a:noFill/>
              <a:round/>
              <a:headEnd/>
              <a:tailEnd/>
            </a:ln>
          </p:spPr>
        </p:sp>
        <p:sp>
          <p:nvSpPr>
            <p:cNvPr id="45" name="Freeform 44"/>
            <p:cNvSpPr>
              <a:spLocks/>
            </p:cNvSpPr>
            <p:nvPr/>
          </p:nvSpPr>
          <p:spPr bwMode="auto">
            <a:xfrm>
              <a:off x="122" y="209"/>
              <a:ext cx="6" cy="7"/>
            </a:xfrm>
            <a:custGeom>
              <a:avLst/>
              <a:gdLst>
                <a:gd name="T0" fmla="*/ 2 w 8"/>
                <a:gd name="T1" fmla="*/ 0 h 8"/>
                <a:gd name="T2" fmla="*/ 2 w 8"/>
                <a:gd name="T3" fmla="*/ 1 h 8"/>
                <a:gd name="T4" fmla="*/ 2 w 8"/>
                <a:gd name="T5" fmla="*/ 2 h 8"/>
                <a:gd name="T6" fmla="*/ 2 w 8"/>
                <a:gd name="T7" fmla="*/ 3 h 8"/>
                <a:gd name="T8" fmla="*/ 0 w 8"/>
                <a:gd name="T9" fmla="*/ 4 h 8"/>
                <a:gd name="T10" fmla="*/ 0 w 8"/>
                <a:gd name="T11" fmla="*/ 4 h 8"/>
                <a:gd name="T12" fmla="*/ 2 w 8"/>
                <a:gd name="T13" fmla="*/ 4 h 8"/>
                <a:gd name="T14" fmla="*/ 2 w 8"/>
                <a:gd name="T15" fmla="*/ 4 h 8"/>
                <a:gd name="T16" fmla="*/ 2 w 8"/>
                <a:gd name="T17" fmla="*/ 3 h 8"/>
                <a:gd name="T18" fmla="*/ 2 w 8"/>
                <a:gd name="T19" fmla="*/ 0 h 8"/>
                <a:gd name="T20" fmla="*/ 2 w 8"/>
                <a:gd name="T21" fmla="*/ 0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
                <a:gd name="T34" fmla="*/ 0 h 8"/>
                <a:gd name="T35" fmla="*/ 8 w 8"/>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 h="8">
                  <a:moveTo>
                    <a:pt x="4" y="0"/>
                  </a:moveTo>
                  <a:lnTo>
                    <a:pt x="4" y="1"/>
                  </a:lnTo>
                  <a:lnTo>
                    <a:pt x="3" y="2"/>
                  </a:lnTo>
                  <a:lnTo>
                    <a:pt x="2" y="3"/>
                  </a:lnTo>
                  <a:lnTo>
                    <a:pt x="0" y="4"/>
                  </a:lnTo>
                  <a:lnTo>
                    <a:pt x="0" y="7"/>
                  </a:lnTo>
                  <a:lnTo>
                    <a:pt x="3" y="7"/>
                  </a:lnTo>
                  <a:lnTo>
                    <a:pt x="5" y="5"/>
                  </a:lnTo>
                  <a:lnTo>
                    <a:pt x="7" y="3"/>
                  </a:lnTo>
                  <a:lnTo>
                    <a:pt x="7" y="0"/>
                  </a:lnTo>
                  <a:lnTo>
                    <a:pt x="4" y="0"/>
                  </a:lnTo>
                </a:path>
              </a:pathLst>
            </a:custGeom>
            <a:solidFill>
              <a:srgbClr val="000000"/>
            </a:solidFill>
            <a:ln w="12700" cap="rnd">
              <a:noFill/>
              <a:round/>
              <a:headEnd/>
              <a:tailEnd/>
            </a:ln>
          </p:spPr>
        </p:sp>
        <p:sp>
          <p:nvSpPr>
            <p:cNvPr id="46" name="Freeform 45"/>
            <p:cNvSpPr>
              <a:spLocks/>
            </p:cNvSpPr>
            <p:nvPr/>
          </p:nvSpPr>
          <p:spPr bwMode="auto">
            <a:xfrm>
              <a:off x="122" y="203"/>
              <a:ext cx="6" cy="7"/>
            </a:xfrm>
            <a:custGeom>
              <a:avLst/>
              <a:gdLst>
                <a:gd name="T0" fmla="*/ 0 w 8"/>
                <a:gd name="T1" fmla="*/ 3 h 8"/>
                <a:gd name="T2" fmla="*/ 2 w 8"/>
                <a:gd name="T3" fmla="*/ 4 h 8"/>
                <a:gd name="T4" fmla="*/ 2 w 8"/>
                <a:gd name="T5" fmla="*/ 4 h 8"/>
                <a:gd name="T6" fmla="*/ 2 w 8"/>
                <a:gd name="T7" fmla="*/ 4 h 8"/>
                <a:gd name="T8" fmla="*/ 2 w 8"/>
                <a:gd name="T9" fmla="*/ 4 h 8"/>
                <a:gd name="T10" fmla="*/ 2 w 8"/>
                <a:gd name="T11" fmla="*/ 4 h 8"/>
                <a:gd name="T12" fmla="*/ 2 w 8"/>
                <a:gd name="T13" fmla="*/ 4 h 8"/>
                <a:gd name="T14" fmla="*/ 2 w 8"/>
                <a:gd name="T15" fmla="*/ 2 h 8"/>
                <a:gd name="T16" fmla="*/ 2 w 8"/>
                <a:gd name="T17" fmla="*/ 0 h 8"/>
                <a:gd name="T18" fmla="*/ 0 w 8"/>
                <a:gd name="T19" fmla="*/ 0 h 8"/>
                <a:gd name="T20" fmla="*/ 0 w 8"/>
                <a:gd name="T21" fmla="*/ 3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
                <a:gd name="T34" fmla="*/ 0 h 8"/>
                <a:gd name="T35" fmla="*/ 8 w 8"/>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 h="8">
                  <a:moveTo>
                    <a:pt x="0" y="3"/>
                  </a:moveTo>
                  <a:lnTo>
                    <a:pt x="2" y="4"/>
                  </a:lnTo>
                  <a:lnTo>
                    <a:pt x="3" y="4"/>
                  </a:lnTo>
                  <a:lnTo>
                    <a:pt x="4" y="5"/>
                  </a:lnTo>
                  <a:lnTo>
                    <a:pt x="4" y="7"/>
                  </a:lnTo>
                  <a:lnTo>
                    <a:pt x="7" y="7"/>
                  </a:lnTo>
                  <a:lnTo>
                    <a:pt x="7" y="4"/>
                  </a:lnTo>
                  <a:lnTo>
                    <a:pt x="5" y="2"/>
                  </a:lnTo>
                  <a:lnTo>
                    <a:pt x="3" y="0"/>
                  </a:lnTo>
                  <a:lnTo>
                    <a:pt x="0" y="0"/>
                  </a:lnTo>
                  <a:lnTo>
                    <a:pt x="0" y="3"/>
                  </a:lnTo>
                </a:path>
              </a:pathLst>
            </a:custGeom>
            <a:solidFill>
              <a:srgbClr val="000000"/>
            </a:solidFill>
            <a:ln w="12700" cap="rnd">
              <a:noFill/>
              <a:round/>
              <a:headEnd/>
              <a:tailEnd/>
            </a:ln>
          </p:spPr>
        </p:sp>
        <p:sp>
          <p:nvSpPr>
            <p:cNvPr id="47" name="Freeform 46"/>
            <p:cNvSpPr>
              <a:spLocks/>
            </p:cNvSpPr>
            <p:nvPr/>
          </p:nvSpPr>
          <p:spPr bwMode="auto">
            <a:xfrm>
              <a:off x="117" y="203"/>
              <a:ext cx="5" cy="7"/>
            </a:xfrm>
            <a:custGeom>
              <a:avLst/>
              <a:gdLst>
                <a:gd name="T0" fmla="*/ 1 w 7"/>
                <a:gd name="T1" fmla="*/ 4 h 8"/>
                <a:gd name="T2" fmla="*/ 1 w 7"/>
                <a:gd name="T3" fmla="*/ 4 h 8"/>
                <a:gd name="T4" fmla="*/ 1 w 7"/>
                <a:gd name="T5" fmla="*/ 4 h 8"/>
                <a:gd name="T6" fmla="*/ 1 w 7"/>
                <a:gd name="T7" fmla="*/ 4 h 8"/>
                <a:gd name="T8" fmla="*/ 1 w 7"/>
                <a:gd name="T9" fmla="*/ 3 h 8"/>
                <a:gd name="T10" fmla="*/ 1 w 7"/>
                <a:gd name="T11" fmla="*/ 0 h 8"/>
                <a:gd name="T12" fmla="*/ 1 w 7"/>
                <a:gd name="T13" fmla="*/ 0 h 8"/>
                <a:gd name="T14" fmla="*/ 1 w 7"/>
                <a:gd name="T15" fmla="*/ 2 h 8"/>
                <a:gd name="T16" fmla="*/ 0 w 7"/>
                <a:gd name="T17" fmla="*/ 4 h 8"/>
                <a:gd name="T18" fmla="*/ 0 w 7"/>
                <a:gd name="T19" fmla="*/ 4 h 8"/>
                <a:gd name="T20" fmla="*/ 1 w 7"/>
                <a:gd name="T21" fmla="*/ 4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8"/>
                <a:gd name="T35" fmla="*/ 7 w 7"/>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8">
                  <a:moveTo>
                    <a:pt x="3" y="7"/>
                  </a:moveTo>
                  <a:lnTo>
                    <a:pt x="3" y="5"/>
                  </a:lnTo>
                  <a:lnTo>
                    <a:pt x="4" y="4"/>
                  </a:lnTo>
                  <a:lnTo>
                    <a:pt x="5" y="4"/>
                  </a:lnTo>
                  <a:lnTo>
                    <a:pt x="6" y="3"/>
                  </a:lnTo>
                  <a:lnTo>
                    <a:pt x="6" y="0"/>
                  </a:lnTo>
                  <a:lnTo>
                    <a:pt x="3" y="0"/>
                  </a:lnTo>
                  <a:lnTo>
                    <a:pt x="2" y="2"/>
                  </a:lnTo>
                  <a:lnTo>
                    <a:pt x="0" y="4"/>
                  </a:lnTo>
                  <a:lnTo>
                    <a:pt x="0" y="7"/>
                  </a:lnTo>
                  <a:lnTo>
                    <a:pt x="3" y="7"/>
                  </a:lnTo>
                </a:path>
              </a:pathLst>
            </a:custGeom>
            <a:solidFill>
              <a:srgbClr val="000000"/>
            </a:solidFill>
            <a:ln w="12700" cap="rnd">
              <a:noFill/>
              <a:round/>
              <a:headEnd/>
              <a:tailEnd/>
            </a:ln>
          </p:spPr>
        </p:sp>
        <p:sp>
          <p:nvSpPr>
            <p:cNvPr id="48" name="Freeform 47"/>
            <p:cNvSpPr>
              <a:spLocks/>
            </p:cNvSpPr>
            <p:nvPr/>
          </p:nvSpPr>
          <p:spPr bwMode="auto">
            <a:xfrm>
              <a:off x="117" y="209"/>
              <a:ext cx="5" cy="7"/>
            </a:xfrm>
            <a:custGeom>
              <a:avLst/>
              <a:gdLst>
                <a:gd name="T0" fmla="*/ 1 w 7"/>
                <a:gd name="T1" fmla="*/ 4 h 8"/>
                <a:gd name="T2" fmla="*/ 1 w 7"/>
                <a:gd name="T3" fmla="*/ 3 h 8"/>
                <a:gd name="T4" fmla="*/ 1 w 7"/>
                <a:gd name="T5" fmla="*/ 2 h 8"/>
                <a:gd name="T6" fmla="*/ 1 w 7"/>
                <a:gd name="T7" fmla="*/ 1 h 8"/>
                <a:gd name="T8" fmla="*/ 1 w 7"/>
                <a:gd name="T9" fmla="*/ 0 h 8"/>
                <a:gd name="T10" fmla="*/ 0 w 7"/>
                <a:gd name="T11" fmla="*/ 0 h 8"/>
                <a:gd name="T12" fmla="*/ 0 w 7"/>
                <a:gd name="T13" fmla="*/ 3 h 8"/>
                <a:gd name="T14" fmla="*/ 1 w 7"/>
                <a:gd name="T15" fmla="*/ 4 h 8"/>
                <a:gd name="T16" fmla="*/ 1 w 7"/>
                <a:gd name="T17" fmla="*/ 4 h 8"/>
                <a:gd name="T18" fmla="*/ 1 w 7"/>
                <a:gd name="T19" fmla="*/ 4 h 8"/>
                <a:gd name="T20" fmla="*/ 1 w 7"/>
                <a:gd name="T21" fmla="*/ 4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8"/>
                <a:gd name="T35" fmla="*/ 7 w 7"/>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8">
                  <a:moveTo>
                    <a:pt x="6" y="4"/>
                  </a:moveTo>
                  <a:lnTo>
                    <a:pt x="5" y="3"/>
                  </a:lnTo>
                  <a:lnTo>
                    <a:pt x="4" y="2"/>
                  </a:lnTo>
                  <a:lnTo>
                    <a:pt x="3" y="1"/>
                  </a:lnTo>
                  <a:lnTo>
                    <a:pt x="3" y="0"/>
                  </a:lnTo>
                  <a:lnTo>
                    <a:pt x="0" y="0"/>
                  </a:lnTo>
                  <a:lnTo>
                    <a:pt x="0" y="3"/>
                  </a:lnTo>
                  <a:lnTo>
                    <a:pt x="2" y="5"/>
                  </a:lnTo>
                  <a:lnTo>
                    <a:pt x="3" y="7"/>
                  </a:lnTo>
                  <a:lnTo>
                    <a:pt x="6" y="7"/>
                  </a:lnTo>
                  <a:lnTo>
                    <a:pt x="6" y="4"/>
                  </a:lnTo>
                </a:path>
              </a:pathLst>
            </a:custGeom>
            <a:solidFill>
              <a:srgbClr val="000000"/>
            </a:solidFill>
            <a:ln w="12700" cap="rnd">
              <a:noFill/>
              <a:round/>
              <a:headEnd/>
              <a:tailEnd/>
            </a:ln>
          </p:spPr>
        </p:sp>
        <p:sp>
          <p:nvSpPr>
            <p:cNvPr id="49" name="Freeform 48"/>
            <p:cNvSpPr>
              <a:spLocks/>
            </p:cNvSpPr>
            <p:nvPr/>
          </p:nvSpPr>
          <p:spPr bwMode="auto">
            <a:xfrm>
              <a:off x="134" y="176"/>
              <a:ext cx="3" cy="11"/>
            </a:xfrm>
            <a:custGeom>
              <a:avLst/>
              <a:gdLst>
                <a:gd name="T0" fmla="*/ 1 w 4"/>
                <a:gd name="T1" fmla="*/ 3 h 13"/>
                <a:gd name="T2" fmla="*/ 0 w 4"/>
                <a:gd name="T3" fmla="*/ 1 h 13"/>
                <a:gd name="T4" fmla="*/ 0 w 4"/>
                <a:gd name="T5" fmla="*/ 3 h 13"/>
                <a:gd name="T6" fmla="*/ 2 w 4"/>
                <a:gd name="T7" fmla="*/ 3 h 13"/>
                <a:gd name="T8" fmla="*/ 2 w 4"/>
                <a:gd name="T9" fmla="*/ 1 h 13"/>
                <a:gd name="T10" fmla="*/ 1 w 4"/>
                <a:gd name="T11" fmla="*/ 0 h 13"/>
                <a:gd name="T12" fmla="*/ 2 w 4"/>
                <a:gd name="T13" fmla="*/ 1 h 13"/>
                <a:gd name="T14" fmla="*/ 2 w 4"/>
                <a:gd name="T15" fmla="*/ 0 h 13"/>
                <a:gd name="T16" fmla="*/ 1 w 4"/>
                <a:gd name="T17" fmla="*/ 0 h 13"/>
                <a:gd name="T18" fmla="*/ 1 w 4"/>
                <a:gd name="T19" fmla="*/ 3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13"/>
                <a:gd name="T32" fmla="*/ 4 w 4"/>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13">
                  <a:moveTo>
                    <a:pt x="1" y="3"/>
                  </a:moveTo>
                  <a:lnTo>
                    <a:pt x="0" y="1"/>
                  </a:lnTo>
                  <a:lnTo>
                    <a:pt x="0" y="12"/>
                  </a:lnTo>
                  <a:lnTo>
                    <a:pt x="3" y="12"/>
                  </a:lnTo>
                  <a:lnTo>
                    <a:pt x="3" y="1"/>
                  </a:lnTo>
                  <a:lnTo>
                    <a:pt x="1" y="0"/>
                  </a:lnTo>
                  <a:lnTo>
                    <a:pt x="3" y="1"/>
                  </a:lnTo>
                  <a:lnTo>
                    <a:pt x="3" y="0"/>
                  </a:lnTo>
                  <a:lnTo>
                    <a:pt x="1" y="0"/>
                  </a:lnTo>
                  <a:lnTo>
                    <a:pt x="1" y="3"/>
                  </a:lnTo>
                </a:path>
              </a:pathLst>
            </a:custGeom>
            <a:solidFill>
              <a:srgbClr val="000000"/>
            </a:solidFill>
            <a:ln w="12700" cap="rnd">
              <a:noFill/>
              <a:round/>
              <a:headEnd/>
              <a:tailEnd/>
            </a:ln>
          </p:spPr>
        </p:sp>
        <p:sp>
          <p:nvSpPr>
            <p:cNvPr id="50" name="Freeform 49"/>
            <p:cNvSpPr>
              <a:spLocks/>
            </p:cNvSpPr>
            <p:nvPr/>
          </p:nvSpPr>
          <p:spPr bwMode="auto">
            <a:xfrm>
              <a:off x="114" y="176"/>
              <a:ext cx="21" cy="4"/>
            </a:xfrm>
            <a:custGeom>
              <a:avLst/>
              <a:gdLst>
                <a:gd name="T0" fmla="*/ 2 w 26"/>
                <a:gd name="T1" fmla="*/ 2 h 5"/>
                <a:gd name="T2" fmla="*/ 1 w 26"/>
                <a:gd name="T3" fmla="*/ 2 h 5"/>
                <a:gd name="T4" fmla="*/ 2 w 26"/>
                <a:gd name="T5" fmla="*/ 2 h 5"/>
                <a:gd name="T6" fmla="*/ 2 w 26"/>
                <a:gd name="T7" fmla="*/ 0 h 5"/>
                <a:gd name="T8" fmla="*/ 1 w 26"/>
                <a:gd name="T9" fmla="*/ 0 h 5"/>
                <a:gd name="T10" fmla="*/ 0 w 26"/>
                <a:gd name="T11" fmla="*/ 2 h 5"/>
                <a:gd name="T12" fmla="*/ 1 w 26"/>
                <a:gd name="T13" fmla="*/ 0 h 5"/>
                <a:gd name="T14" fmla="*/ 0 w 26"/>
                <a:gd name="T15" fmla="*/ 0 h 5"/>
                <a:gd name="T16" fmla="*/ 0 w 26"/>
                <a:gd name="T17" fmla="*/ 2 h 5"/>
                <a:gd name="T18" fmla="*/ 2 w 2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5"/>
                <a:gd name="T32" fmla="*/ 26 w 2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5">
                  <a:moveTo>
                    <a:pt x="3" y="2"/>
                  </a:moveTo>
                  <a:lnTo>
                    <a:pt x="1" y="4"/>
                  </a:lnTo>
                  <a:lnTo>
                    <a:pt x="25" y="4"/>
                  </a:lnTo>
                  <a:lnTo>
                    <a:pt x="25" y="0"/>
                  </a:lnTo>
                  <a:lnTo>
                    <a:pt x="1" y="0"/>
                  </a:lnTo>
                  <a:lnTo>
                    <a:pt x="0" y="2"/>
                  </a:lnTo>
                  <a:lnTo>
                    <a:pt x="1" y="0"/>
                  </a:lnTo>
                  <a:lnTo>
                    <a:pt x="0" y="0"/>
                  </a:lnTo>
                  <a:lnTo>
                    <a:pt x="0" y="2"/>
                  </a:lnTo>
                  <a:lnTo>
                    <a:pt x="3" y="2"/>
                  </a:lnTo>
                </a:path>
              </a:pathLst>
            </a:custGeom>
            <a:solidFill>
              <a:srgbClr val="000000"/>
            </a:solidFill>
            <a:ln w="12700" cap="rnd">
              <a:noFill/>
              <a:round/>
              <a:headEnd/>
              <a:tailEnd/>
            </a:ln>
          </p:spPr>
        </p:sp>
        <p:sp>
          <p:nvSpPr>
            <p:cNvPr id="51" name="Freeform 50"/>
            <p:cNvSpPr>
              <a:spLocks/>
            </p:cNvSpPr>
            <p:nvPr/>
          </p:nvSpPr>
          <p:spPr bwMode="auto">
            <a:xfrm>
              <a:off x="114" y="177"/>
              <a:ext cx="4" cy="11"/>
            </a:xfrm>
            <a:custGeom>
              <a:avLst/>
              <a:gdLst>
                <a:gd name="T0" fmla="*/ 1 w 4"/>
                <a:gd name="T1" fmla="*/ 6 h 12"/>
                <a:gd name="T2" fmla="*/ 3 w 4"/>
                <a:gd name="T3" fmla="*/ 6 h 12"/>
                <a:gd name="T4" fmla="*/ 3 w 4"/>
                <a:gd name="T5" fmla="*/ 0 h 12"/>
                <a:gd name="T6" fmla="*/ 0 w 4"/>
                <a:gd name="T7" fmla="*/ 0 h 12"/>
                <a:gd name="T8" fmla="*/ 0 w 4"/>
                <a:gd name="T9" fmla="*/ 6 h 12"/>
                <a:gd name="T10" fmla="*/ 1 w 4"/>
                <a:gd name="T11" fmla="*/ 6 h 12"/>
                <a:gd name="T12" fmla="*/ 0 w 4"/>
                <a:gd name="T13" fmla="*/ 6 h 12"/>
                <a:gd name="T14" fmla="*/ 0 w 4"/>
                <a:gd name="T15" fmla="*/ 6 h 12"/>
                <a:gd name="T16" fmla="*/ 1 w 4"/>
                <a:gd name="T17" fmla="*/ 6 h 12"/>
                <a:gd name="T18" fmla="*/ 1 w 4"/>
                <a:gd name="T19" fmla="*/ 6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12"/>
                <a:gd name="T32" fmla="*/ 4 w 4"/>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12">
                  <a:moveTo>
                    <a:pt x="1" y="8"/>
                  </a:moveTo>
                  <a:lnTo>
                    <a:pt x="3" y="9"/>
                  </a:lnTo>
                  <a:lnTo>
                    <a:pt x="3" y="0"/>
                  </a:lnTo>
                  <a:lnTo>
                    <a:pt x="0" y="0"/>
                  </a:lnTo>
                  <a:lnTo>
                    <a:pt x="0" y="9"/>
                  </a:lnTo>
                  <a:lnTo>
                    <a:pt x="1" y="11"/>
                  </a:lnTo>
                  <a:lnTo>
                    <a:pt x="0" y="9"/>
                  </a:lnTo>
                  <a:lnTo>
                    <a:pt x="0" y="11"/>
                  </a:lnTo>
                  <a:lnTo>
                    <a:pt x="1" y="11"/>
                  </a:lnTo>
                  <a:lnTo>
                    <a:pt x="1" y="8"/>
                  </a:lnTo>
                </a:path>
              </a:pathLst>
            </a:custGeom>
            <a:solidFill>
              <a:srgbClr val="000000"/>
            </a:solidFill>
            <a:ln w="12700" cap="rnd">
              <a:noFill/>
              <a:round/>
              <a:headEnd/>
              <a:tailEnd/>
            </a:ln>
          </p:spPr>
        </p:sp>
        <p:sp>
          <p:nvSpPr>
            <p:cNvPr id="52" name="Freeform 51"/>
            <p:cNvSpPr>
              <a:spLocks/>
            </p:cNvSpPr>
            <p:nvPr/>
          </p:nvSpPr>
          <p:spPr bwMode="auto">
            <a:xfrm>
              <a:off x="115" y="184"/>
              <a:ext cx="22" cy="4"/>
            </a:xfrm>
            <a:custGeom>
              <a:avLst/>
              <a:gdLst>
                <a:gd name="T0" fmla="*/ 2 w 27"/>
                <a:gd name="T1" fmla="*/ 1 h 4"/>
                <a:gd name="T2" fmla="*/ 2 w 27"/>
                <a:gd name="T3" fmla="*/ 0 h 4"/>
                <a:gd name="T4" fmla="*/ 0 w 27"/>
                <a:gd name="T5" fmla="*/ 0 h 4"/>
                <a:gd name="T6" fmla="*/ 0 w 27"/>
                <a:gd name="T7" fmla="*/ 3 h 4"/>
                <a:gd name="T8" fmla="*/ 2 w 27"/>
                <a:gd name="T9" fmla="*/ 3 h 4"/>
                <a:gd name="T10" fmla="*/ 2 w 27"/>
                <a:gd name="T11" fmla="*/ 1 h 4"/>
                <a:gd name="T12" fmla="*/ 2 w 27"/>
                <a:gd name="T13" fmla="*/ 3 h 4"/>
                <a:gd name="T14" fmla="*/ 2 w 27"/>
                <a:gd name="T15" fmla="*/ 3 h 4"/>
                <a:gd name="T16" fmla="*/ 2 w 27"/>
                <a:gd name="T17" fmla="*/ 1 h 4"/>
                <a:gd name="T18" fmla="*/ 2 w 27"/>
                <a:gd name="T19" fmla="*/ 1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4"/>
                <a:gd name="T32" fmla="*/ 27 w 27"/>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4">
                  <a:moveTo>
                    <a:pt x="23" y="1"/>
                  </a:moveTo>
                  <a:lnTo>
                    <a:pt x="24" y="0"/>
                  </a:lnTo>
                  <a:lnTo>
                    <a:pt x="0" y="0"/>
                  </a:lnTo>
                  <a:lnTo>
                    <a:pt x="0" y="3"/>
                  </a:lnTo>
                  <a:lnTo>
                    <a:pt x="24" y="3"/>
                  </a:lnTo>
                  <a:lnTo>
                    <a:pt x="26" y="1"/>
                  </a:lnTo>
                  <a:lnTo>
                    <a:pt x="24" y="3"/>
                  </a:lnTo>
                  <a:lnTo>
                    <a:pt x="26" y="3"/>
                  </a:lnTo>
                  <a:lnTo>
                    <a:pt x="26" y="1"/>
                  </a:lnTo>
                  <a:lnTo>
                    <a:pt x="23" y="1"/>
                  </a:lnTo>
                </a:path>
              </a:pathLst>
            </a:custGeom>
            <a:solidFill>
              <a:srgbClr val="000000"/>
            </a:solidFill>
            <a:ln w="12700" cap="rnd">
              <a:noFill/>
              <a:round/>
              <a:headEnd/>
              <a:tailEnd/>
            </a:ln>
          </p:spPr>
        </p:sp>
        <p:sp>
          <p:nvSpPr>
            <p:cNvPr id="53" name="Freeform 52"/>
            <p:cNvSpPr>
              <a:spLocks/>
            </p:cNvSpPr>
            <p:nvPr/>
          </p:nvSpPr>
          <p:spPr bwMode="auto">
            <a:xfrm>
              <a:off x="152" y="176"/>
              <a:ext cx="4" cy="11"/>
            </a:xfrm>
            <a:custGeom>
              <a:avLst/>
              <a:gdLst>
                <a:gd name="T0" fmla="*/ 2 w 5"/>
                <a:gd name="T1" fmla="*/ 3 h 13"/>
                <a:gd name="T2" fmla="*/ 0 w 5"/>
                <a:gd name="T3" fmla="*/ 1 h 13"/>
                <a:gd name="T4" fmla="*/ 0 w 5"/>
                <a:gd name="T5" fmla="*/ 3 h 13"/>
                <a:gd name="T6" fmla="*/ 2 w 5"/>
                <a:gd name="T7" fmla="*/ 3 h 13"/>
                <a:gd name="T8" fmla="*/ 2 w 5"/>
                <a:gd name="T9" fmla="*/ 1 h 13"/>
                <a:gd name="T10" fmla="*/ 2 w 5"/>
                <a:gd name="T11" fmla="*/ 0 h 13"/>
                <a:gd name="T12" fmla="*/ 2 w 5"/>
                <a:gd name="T13" fmla="*/ 1 h 13"/>
                <a:gd name="T14" fmla="*/ 2 w 5"/>
                <a:gd name="T15" fmla="*/ 0 h 13"/>
                <a:gd name="T16" fmla="*/ 2 w 5"/>
                <a:gd name="T17" fmla="*/ 0 h 13"/>
                <a:gd name="T18" fmla="*/ 2 w 5"/>
                <a:gd name="T19" fmla="*/ 3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13"/>
                <a:gd name="T32" fmla="*/ 5 w 5"/>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13">
                  <a:moveTo>
                    <a:pt x="2" y="3"/>
                  </a:moveTo>
                  <a:lnTo>
                    <a:pt x="0" y="1"/>
                  </a:lnTo>
                  <a:lnTo>
                    <a:pt x="0" y="12"/>
                  </a:lnTo>
                  <a:lnTo>
                    <a:pt x="4" y="12"/>
                  </a:lnTo>
                  <a:lnTo>
                    <a:pt x="4" y="1"/>
                  </a:lnTo>
                  <a:lnTo>
                    <a:pt x="2" y="0"/>
                  </a:lnTo>
                  <a:lnTo>
                    <a:pt x="4" y="1"/>
                  </a:lnTo>
                  <a:lnTo>
                    <a:pt x="4" y="0"/>
                  </a:lnTo>
                  <a:lnTo>
                    <a:pt x="2" y="0"/>
                  </a:lnTo>
                  <a:lnTo>
                    <a:pt x="2" y="3"/>
                  </a:lnTo>
                </a:path>
              </a:pathLst>
            </a:custGeom>
            <a:solidFill>
              <a:srgbClr val="000000"/>
            </a:solidFill>
            <a:ln w="12700" cap="rnd">
              <a:noFill/>
              <a:round/>
              <a:headEnd/>
              <a:tailEnd/>
            </a:ln>
          </p:spPr>
        </p:sp>
        <p:sp>
          <p:nvSpPr>
            <p:cNvPr id="54" name="Freeform 53"/>
            <p:cNvSpPr>
              <a:spLocks/>
            </p:cNvSpPr>
            <p:nvPr/>
          </p:nvSpPr>
          <p:spPr bwMode="auto">
            <a:xfrm>
              <a:off x="134" y="176"/>
              <a:ext cx="21" cy="4"/>
            </a:xfrm>
            <a:custGeom>
              <a:avLst/>
              <a:gdLst>
                <a:gd name="T0" fmla="*/ 2 w 26"/>
                <a:gd name="T1" fmla="*/ 2 h 5"/>
                <a:gd name="T2" fmla="*/ 1 w 26"/>
                <a:gd name="T3" fmla="*/ 2 h 5"/>
                <a:gd name="T4" fmla="*/ 2 w 26"/>
                <a:gd name="T5" fmla="*/ 2 h 5"/>
                <a:gd name="T6" fmla="*/ 2 w 26"/>
                <a:gd name="T7" fmla="*/ 0 h 5"/>
                <a:gd name="T8" fmla="*/ 1 w 26"/>
                <a:gd name="T9" fmla="*/ 0 h 5"/>
                <a:gd name="T10" fmla="*/ 0 w 26"/>
                <a:gd name="T11" fmla="*/ 2 h 5"/>
                <a:gd name="T12" fmla="*/ 1 w 26"/>
                <a:gd name="T13" fmla="*/ 0 h 5"/>
                <a:gd name="T14" fmla="*/ 0 w 26"/>
                <a:gd name="T15" fmla="*/ 0 h 5"/>
                <a:gd name="T16" fmla="*/ 0 w 26"/>
                <a:gd name="T17" fmla="*/ 2 h 5"/>
                <a:gd name="T18" fmla="*/ 2 w 2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5"/>
                <a:gd name="T32" fmla="*/ 26 w 2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5">
                  <a:moveTo>
                    <a:pt x="3" y="2"/>
                  </a:moveTo>
                  <a:lnTo>
                    <a:pt x="1" y="4"/>
                  </a:lnTo>
                  <a:lnTo>
                    <a:pt x="25" y="4"/>
                  </a:lnTo>
                  <a:lnTo>
                    <a:pt x="25" y="0"/>
                  </a:lnTo>
                  <a:lnTo>
                    <a:pt x="1" y="0"/>
                  </a:lnTo>
                  <a:lnTo>
                    <a:pt x="0" y="2"/>
                  </a:lnTo>
                  <a:lnTo>
                    <a:pt x="1" y="0"/>
                  </a:lnTo>
                  <a:lnTo>
                    <a:pt x="0" y="0"/>
                  </a:lnTo>
                  <a:lnTo>
                    <a:pt x="0" y="2"/>
                  </a:lnTo>
                  <a:lnTo>
                    <a:pt x="3" y="2"/>
                  </a:lnTo>
                </a:path>
              </a:pathLst>
            </a:custGeom>
            <a:solidFill>
              <a:srgbClr val="000000"/>
            </a:solidFill>
            <a:ln w="12700" cap="rnd">
              <a:noFill/>
              <a:round/>
              <a:headEnd/>
              <a:tailEnd/>
            </a:ln>
          </p:spPr>
        </p:sp>
        <p:sp>
          <p:nvSpPr>
            <p:cNvPr id="55" name="Freeform 54"/>
            <p:cNvSpPr>
              <a:spLocks/>
            </p:cNvSpPr>
            <p:nvPr/>
          </p:nvSpPr>
          <p:spPr bwMode="auto">
            <a:xfrm>
              <a:off x="134" y="177"/>
              <a:ext cx="3" cy="11"/>
            </a:xfrm>
            <a:custGeom>
              <a:avLst/>
              <a:gdLst>
                <a:gd name="T0" fmla="*/ 1 w 4"/>
                <a:gd name="T1" fmla="*/ 6 h 12"/>
                <a:gd name="T2" fmla="*/ 2 w 4"/>
                <a:gd name="T3" fmla="*/ 6 h 12"/>
                <a:gd name="T4" fmla="*/ 2 w 4"/>
                <a:gd name="T5" fmla="*/ 0 h 12"/>
                <a:gd name="T6" fmla="*/ 0 w 4"/>
                <a:gd name="T7" fmla="*/ 0 h 12"/>
                <a:gd name="T8" fmla="*/ 0 w 4"/>
                <a:gd name="T9" fmla="*/ 6 h 12"/>
                <a:gd name="T10" fmla="*/ 1 w 4"/>
                <a:gd name="T11" fmla="*/ 6 h 12"/>
                <a:gd name="T12" fmla="*/ 0 w 4"/>
                <a:gd name="T13" fmla="*/ 6 h 12"/>
                <a:gd name="T14" fmla="*/ 0 w 4"/>
                <a:gd name="T15" fmla="*/ 6 h 12"/>
                <a:gd name="T16" fmla="*/ 1 w 4"/>
                <a:gd name="T17" fmla="*/ 6 h 12"/>
                <a:gd name="T18" fmla="*/ 1 w 4"/>
                <a:gd name="T19" fmla="*/ 6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12"/>
                <a:gd name="T32" fmla="*/ 4 w 4"/>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12">
                  <a:moveTo>
                    <a:pt x="1" y="8"/>
                  </a:moveTo>
                  <a:lnTo>
                    <a:pt x="3" y="9"/>
                  </a:lnTo>
                  <a:lnTo>
                    <a:pt x="3" y="0"/>
                  </a:lnTo>
                  <a:lnTo>
                    <a:pt x="0" y="0"/>
                  </a:lnTo>
                  <a:lnTo>
                    <a:pt x="0" y="9"/>
                  </a:lnTo>
                  <a:lnTo>
                    <a:pt x="1" y="11"/>
                  </a:lnTo>
                  <a:lnTo>
                    <a:pt x="0" y="9"/>
                  </a:lnTo>
                  <a:lnTo>
                    <a:pt x="0" y="11"/>
                  </a:lnTo>
                  <a:lnTo>
                    <a:pt x="1" y="11"/>
                  </a:lnTo>
                  <a:lnTo>
                    <a:pt x="1" y="8"/>
                  </a:lnTo>
                </a:path>
              </a:pathLst>
            </a:custGeom>
            <a:solidFill>
              <a:srgbClr val="000000"/>
            </a:solidFill>
            <a:ln w="12700" cap="rnd">
              <a:noFill/>
              <a:round/>
              <a:headEnd/>
              <a:tailEnd/>
            </a:ln>
          </p:spPr>
        </p:sp>
        <p:sp>
          <p:nvSpPr>
            <p:cNvPr id="56" name="Freeform 55"/>
            <p:cNvSpPr>
              <a:spLocks/>
            </p:cNvSpPr>
            <p:nvPr/>
          </p:nvSpPr>
          <p:spPr bwMode="auto">
            <a:xfrm>
              <a:off x="135" y="184"/>
              <a:ext cx="21" cy="4"/>
            </a:xfrm>
            <a:custGeom>
              <a:avLst/>
              <a:gdLst>
                <a:gd name="T0" fmla="*/ 2 w 27"/>
                <a:gd name="T1" fmla="*/ 1 h 4"/>
                <a:gd name="T2" fmla="*/ 2 w 27"/>
                <a:gd name="T3" fmla="*/ 0 h 4"/>
                <a:gd name="T4" fmla="*/ 0 w 27"/>
                <a:gd name="T5" fmla="*/ 0 h 4"/>
                <a:gd name="T6" fmla="*/ 0 w 27"/>
                <a:gd name="T7" fmla="*/ 3 h 4"/>
                <a:gd name="T8" fmla="*/ 2 w 27"/>
                <a:gd name="T9" fmla="*/ 3 h 4"/>
                <a:gd name="T10" fmla="*/ 2 w 27"/>
                <a:gd name="T11" fmla="*/ 1 h 4"/>
                <a:gd name="T12" fmla="*/ 2 w 27"/>
                <a:gd name="T13" fmla="*/ 3 h 4"/>
                <a:gd name="T14" fmla="*/ 2 w 27"/>
                <a:gd name="T15" fmla="*/ 3 h 4"/>
                <a:gd name="T16" fmla="*/ 2 w 27"/>
                <a:gd name="T17" fmla="*/ 1 h 4"/>
                <a:gd name="T18" fmla="*/ 2 w 27"/>
                <a:gd name="T19" fmla="*/ 1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4"/>
                <a:gd name="T32" fmla="*/ 27 w 27"/>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4">
                  <a:moveTo>
                    <a:pt x="23" y="1"/>
                  </a:moveTo>
                  <a:lnTo>
                    <a:pt x="25" y="0"/>
                  </a:lnTo>
                  <a:lnTo>
                    <a:pt x="0" y="0"/>
                  </a:lnTo>
                  <a:lnTo>
                    <a:pt x="0" y="3"/>
                  </a:lnTo>
                  <a:lnTo>
                    <a:pt x="25" y="3"/>
                  </a:lnTo>
                  <a:lnTo>
                    <a:pt x="26" y="1"/>
                  </a:lnTo>
                  <a:lnTo>
                    <a:pt x="25" y="3"/>
                  </a:lnTo>
                  <a:lnTo>
                    <a:pt x="26" y="3"/>
                  </a:lnTo>
                  <a:lnTo>
                    <a:pt x="26" y="1"/>
                  </a:lnTo>
                  <a:lnTo>
                    <a:pt x="23" y="1"/>
                  </a:lnTo>
                </a:path>
              </a:pathLst>
            </a:custGeom>
            <a:solidFill>
              <a:srgbClr val="000000"/>
            </a:solidFill>
            <a:ln w="12700" cap="rnd">
              <a:noFill/>
              <a:round/>
              <a:headEnd/>
              <a:tailEnd/>
            </a:ln>
          </p:spPr>
        </p:sp>
        <p:sp>
          <p:nvSpPr>
            <p:cNvPr id="57" name="Freeform 56"/>
            <p:cNvSpPr>
              <a:spLocks/>
            </p:cNvSpPr>
            <p:nvPr/>
          </p:nvSpPr>
          <p:spPr bwMode="auto">
            <a:xfrm>
              <a:off x="172" y="176"/>
              <a:ext cx="3" cy="11"/>
            </a:xfrm>
            <a:custGeom>
              <a:avLst/>
              <a:gdLst>
                <a:gd name="T0" fmla="*/ 1 w 4"/>
                <a:gd name="T1" fmla="*/ 3 h 13"/>
                <a:gd name="T2" fmla="*/ 0 w 4"/>
                <a:gd name="T3" fmla="*/ 1 h 13"/>
                <a:gd name="T4" fmla="*/ 0 w 4"/>
                <a:gd name="T5" fmla="*/ 3 h 13"/>
                <a:gd name="T6" fmla="*/ 2 w 4"/>
                <a:gd name="T7" fmla="*/ 3 h 13"/>
                <a:gd name="T8" fmla="*/ 2 w 4"/>
                <a:gd name="T9" fmla="*/ 1 h 13"/>
                <a:gd name="T10" fmla="*/ 1 w 4"/>
                <a:gd name="T11" fmla="*/ 0 h 13"/>
                <a:gd name="T12" fmla="*/ 2 w 4"/>
                <a:gd name="T13" fmla="*/ 1 h 13"/>
                <a:gd name="T14" fmla="*/ 2 w 4"/>
                <a:gd name="T15" fmla="*/ 0 h 13"/>
                <a:gd name="T16" fmla="*/ 1 w 4"/>
                <a:gd name="T17" fmla="*/ 0 h 13"/>
                <a:gd name="T18" fmla="*/ 1 w 4"/>
                <a:gd name="T19" fmla="*/ 3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13"/>
                <a:gd name="T32" fmla="*/ 4 w 4"/>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13">
                  <a:moveTo>
                    <a:pt x="1" y="3"/>
                  </a:moveTo>
                  <a:lnTo>
                    <a:pt x="0" y="1"/>
                  </a:lnTo>
                  <a:lnTo>
                    <a:pt x="0" y="12"/>
                  </a:lnTo>
                  <a:lnTo>
                    <a:pt x="3" y="12"/>
                  </a:lnTo>
                  <a:lnTo>
                    <a:pt x="3" y="1"/>
                  </a:lnTo>
                  <a:lnTo>
                    <a:pt x="1" y="0"/>
                  </a:lnTo>
                  <a:lnTo>
                    <a:pt x="3" y="1"/>
                  </a:lnTo>
                  <a:lnTo>
                    <a:pt x="3" y="0"/>
                  </a:lnTo>
                  <a:lnTo>
                    <a:pt x="1" y="0"/>
                  </a:lnTo>
                  <a:lnTo>
                    <a:pt x="1" y="3"/>
                  </a:lnTo>
                </a:path>
              </a:pathLst>
            </a:custGeom>
            <a:solidFill>
              <a:srgbClr val="000000"/>
            </a:solidFill>
            <a:ln w="12700" cap="rnd">
              <a:noFill/>
              <a:round/>
              <a:headEnd/>
              <a:tailEnd/>
            </a:ln>
          </p:spPr>
        </p:sp>
        <p:sp>
          <p:nvSpPr>
            <p:cNvPr id="58" name="Freeform 57"/>
            <p:cNvSpPr>
              <a:spLocks/>
            </p:cNvSpPr>
            <p:nvPr/>
          </p:nvSpPr>
          <p:spPr bwMode="auto">
            <a:xfrm>
              <a:off x="152" y="176"/>
              <a:ext cx="22" cy="4"/>
            </a:xfrm>
            <a:custGeom>
              <a:avLst/>
              <a:gdLst>
                <a:gd name="T0" fmla="*/ 2 w 27"/>
                <a:gd name="T1" fmla="*/ 2 h 5"/>
                <a:gd name="T2" fmla="*/ 2 w 27"/>
                <a:gd name="T3" fmla="*/ 2 h 5"/>
                <a:gd name="T4" fmla="*/ 2 w 27"/>
                <a:gd name="T5" fmla="*/ 2 h 5"/>
                <a:gd name="T6" fmla="*/ 2 w 27"/>
                <a:gd name="T7" fmla="*/ 0 h 5"/>
                <a:gd name="T8" fmla="*/ 2 w 27"/>
                <a:gd name="T9" fmla="*/ 0 h 5"/>
                <a:gd name="T10" fmla="*/ 0 w 27"/>
                <a:gd name="T11" fmla="*/ 2 h 5"/>
                <a:gd name="T12" fmla="*/ 2 w 27"/>
                <a:gd name="T13" fmla="*/ 0 h 5"/>
                <a:gd name="T14" fmla="*/ 0 w 27"/>
                <a:gd name="T15" fmla="*/ 0 h 5"/>
                <a:gd name="T16" fmla="*/ 0 w 27"/>
                <a:gd name="T17" fmla="*/ 2 h 5"/>
                <a:gd name="T18" fmla="*/ 2 w 27"/>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5"/>
                <a:gd name="T32" fmla="*/ 27 w 27"/>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5">
                  <a:moveTo>
                    <a:pt x="3" y="2"/>
                  </a:moveTo>
                  <a:lnTo>
                    <a:pt x="2" y="4"/>
                  </a:lnTo>
                  <a:lnTo>
                    <a:pt x="26" y="4"/>
                  </a:lnTo>
                  <a:lnTo>
                    <a:pt x="26" y="0"/>
                  </a:lnTo>
                  <a:lnTo>
                    <a:pt x="2" y="0"/>
                  </a:lnTo>
                  <a:lnTo>
                    <a:pt x="0" y="2"/>
                  </a:lnTo>
                  <a:lnTo>
                    <a:pt x="2" y="0"/>
                  </a:lnTo>
                  <a:lnTo>
                    <a:pt x="0" y="0"/>
                  </a:lnTo>
                  <a:lnTo>
                    <a:pt x="0" y="2"/>
                  </a:lnTo>
                  <a:lnTo>
                    <a:pt x="3" y="2"/>
                  </a:lnTo>
                </a:path>
              </a:pathLst>
            </a:custGeom>
            <a:solidFill>
              <a:srgbClr val="000000"/>
            </a:solidFill>
            <a:ln w="12700" cap="rnd">
              <a:noFill/>
              <a:round/>
              <a:headEnd/>
              <a:tailEnd/>
            </a:ln>
          </p:spPr>
        </p:sp>
        <p:sp>
          <p:nvSpPr>
            <p:cNvPr id="59" name="Freeform 58"/>
            <p:cNvSpPr>
              <a:spLocks/>
            </p:cNvSpPr>
            <p:nvPr/>
          </p:nvSpPr>
          <p:spPr bwMode="auto">
            <a:xfrm>
              <a:off x="152" y="177"/>
              <a:ext cx="4" cy="11"/>
            </a:xfrm>
            <a:custGeom>
              <a:avLst/>
              <a:gdLst>
                <a:gd name="T0" fmla="*/ 2 w 5"/>
                <a:gd name="T1" fmla="*/ 6 h 12"/>
                <a:gd name="T2" fmla="*/ 2 w 5"/>
                <a:gd name="T3" fmla="*/ 6 h 12"/>
                <a:gd name="T4" fmla="*/ 2 w 5"/>
                <a:gd name="T5" fmla="*/ 0 h 12"/>
                <a:gd name="T6" fmla="*/ 0 w 5"/>
                <a:gd name="T7" fmla="*/ 0 h 12"/>
                <a:gd name="T8" fmla="*/ 0 w 5"/>
                <a:gd name="T9" fmla="*/ 6 h 12"/>
                <a:gd name="T10" fmla="*/ 2 w 5"/>
                <a:gd name="T11" fmla="*/ 6 h 12"/>
                <a:gd name="T12" fmla="*/ 0 w 5"/>
                <a:gd name="T13" fmla="*/ 6 h 12"/>
                <a:gd name="T14" fmla="*/ 0 w 5"/>
                <a:gd name="T15" fmla="*/ 6 h 12"/>
                <a:gd name="T16" fmla="*/ 2 w 5"/>
                <a:gd name="T17" fmla="*/ 6 h 12"/>
                <a:gd name="T18" fmla="*/ 2 w 5"/>
                <a:gd name="T19" fmla="*/ 6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12"/>
                <a:gd name="T32" fmla="*/ 5 w 5"/>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12">
                  <a:moveTo>
                    <a:pt x="2" y="8"/>
                  </a:moveTo>
                  <a:lnTo>
                    <a:pt x="4" y="9"/>
                  </a:lnTo>
                  <a:lnTo>
                    <a:pt x="4" y="0"/>
                  </a:lnTo>
                  <a:lnTo>
                    <a:pt x="0" y="0"/>
                  </a:lnTo>
                  <a:lnTo>
                    <a:pt x="0" y="9"/>
                  </a:lnTo>
                  <a:lnTo>
                    <a:pt x="2" y="11"/>
                  </a:lnTo>
                  <a:lnTo>
                    <a:pt x="0" y="9"/>
                  </a:lnTo>
                  <a:lnTo>
                    <a:pt x="0" y="11"/>
                  </a:lnTo>
                  <a:lnTo>
                    <a:pt x="2" y="11"/>
                  </a:lnTo>
                  <a:lnTo>
                    <a:pt x="2" y="8"/>
                  </a:lnTo>
                </a:path>
              </a:pathLst>
            </a:custGeom>
            <a:solidFill>
              <a:srgbClr val="000000"/>
            </a:solidFill>
            <a:ln w="12700" cap="rnd">
              <a:noFill/>
              <a:round/>
              <a:headEnd/>
              <a:tailEnd/>
            </a:ln>
          </p:spPr>
        </p:sp>
        <p:sp>
          <p:nvSpPr>
            <p:cNvPr id="60" name="Freeform 59"/>
            <p:cNvSpPr>
              <a:spLocks/>
            </p:cNvSpPr>
            <p:nvPr/>
          </p:nvSpPr>
          <p:spPr bwMode="auto">
            <a:xfrm>
              <a:off x="154" y="184"/>
              <a:ext cx="21" cy="4"/>
            </a:xfrm>
            <a:custGeom>
              <a:avLst/>
              <a:gdLst>
                <a:gd name="T0" fmla="*/ 2 w 26"/>
                <a:gd name="T1" fmla="*/ 1 h 4"/>
                <a:gd name="T2" fmla="*/ 2 w 26"/>
                <a:gd name="T3" fmla="*/ 0 h 4"/>
                <a:gd name="T4" fmla="*/ 0 w 26"/>
                <a:gd name="T5" fmla="*/ 0 h 4"/>
                <a:gd name="T6" fmla="*/ 0 w 26"/>
                <a:gd name="T7" fmla="*/ 3 h 4"/>
                <a:gd name="T8" fmla="*/ 2 w 26"/>
                <a:gd name="T9" fmla="*/ 3 h 4"/>
                <a:gd name="T10" fmla="*/ 2 w 26"/>
                <a:gd name="T11" fmla="*/ 1 h 4"/>
                <a:gd name="T12" fmla="*/ 2 w 26"/>
                <a:gd name="T13" fmla="*/ 3 h 4"/>
                <a:gd name="T14" fmla="*/ 2 w 26"/>
                <a:gd name="T15" fmla="*/ 3 h 4"/>
                <a:gd name="T16" fmla="*/ 2 w 26"/>
                <a:gd name="T17" fmla="*/ 1 h 4"/>
                <a:gd name="T18" fmla="*/ 2 w 26"/>
                <a:gd name="T19" fmla="*/ 1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4"/>
                <a:gd name="T32" fmla="*/ 26 w 26"/>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4">
                  <a:moveTo>
                    <a:pt x="22" y="1"/>
                  </a:moveTo>
                  <a:lnTo>
                    <a:pt x="24" y="0"/>
                  </a:lnTo>
                  <a:lnTo>
                    <a:pt x="0" y="0"/>
                  </a:lnTo>
                  <a:lnTo>
                    <a:pt x="0" y="3"/>
                  </a:lnTo>
                  <a:lnTo>
                    <a:pt x="24" y="3"/>
                  </a:lnTo>
                  <a:lnTo>
                    <a:pt x="25" y="1"/>
                  </a:lnTo>
                  <a:lnTo>
                    <a:pt x="24" y="3"/>
                  </a:lnTo>
                  <a:lnTo>
                    <a:pt x="25" y="3"/>
                  </a:lnTo>
                  <a:lnTo>
                    <a:pt x="25" y="1"/>
                  </a:lnTo>
                  <a:lnTo>
                    <a:pt x="22" y="1"/>
                  </a:lnTo>
                </a:path>
              </a:pathLst>
            </a:custGeom>
            <a:solidFill>
              <a:srgbClr val="000000"/>
            </a:solidFill>
            <a:ln w="12700" cap="rnd">
              <a:noFill/>
              <a:round/>
              <a:headEnd/>
              <a:tailEnd/>
            </a:ln>
          </p:spPr>
        </p:sp>
        <p:sp>
          <p:nvSpPr>
            <p:cNvPr id="61" name="Freeform 60"/>
            <p:cNvSpPr>
              <a:spLocks/>
            </p:cNvSpPr>
            <p:nvPr/>
          </p:nvSpPr>
          <p:spPr bwMode="auto">
            <a:xfrm>
              <a:off x="191" y="176"/>
              <a:ext cx="3" cy="11"/>
            </a:xfrm>
            <a:custGeom>
              <a:avLst/>
              <a:gdLst>
                <a:gd name="T0" fmla="*/ 1 w 4"/>
                <a:gd name="T1" fmla="*/ 3 h 13"/>
                <a:gd name="T2" fmla="*/ 0 w 4"/>
                <a:gd name="T3" fmla="*/ 1 h 13"/>
                <a:gd name="T4" fmla="*/ 0 w 4"/>
                <a:gd name="T5" fmla="*/ 3 h 13"/>
                <a:gd name="T6" fmla="*/ 2 w 4"/>
                <a:gd name="T7" fmla="*/ 3 h 13"/>
                <a:gd name="T8" fmla="*/ 2 w 4"/>
                <a:gd name="T9" fmla="*/ 1 h 13"/>
                <a:gd name="T10" fmla="*/ 1 w 4"/>
                <a:gd name="T11" fmla="*/ 0 h 13"/>
                <a:gd name="T12" fmla="*/ 2 w 4"/>
                <a:gd name="T13" fmla="*/ 1 h 13"/>
                <a:gd name="T14" fmla="*/ 2 w 4"/>
                <a:gd name="T15" fmla="*/ 0 h 13"/>
                <a:gd name="T16" fmla="*/ 1 w 4"/>
                <a:gd name="T17" fmla="*/ 0 h 13"/>
                <a:gd name="T18" fmla="*/ 1 w 4"/>
                <a:gd name="T19" fmla="*/ 3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13"/>
                <a:gd name="T32" fmla="*/ 4 w 4"/>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13">
                  <a:moveTo>
                    <a:pt x="1" y="3"/>
                  </a:moveTo>
                  <a:lnTo>
                    <a:pt x="0" y="1"/>
                  </a:lnTo>
                  <a:lnTo>
                    <a:pt x="0" y="12"/>
                  </a:lnTo>
                  <a:lnTo>
                    <a:pt x="3" y="12"/>
                  </a:lnTo>
                  <a:lnTo>
                    <a:pt x="3" y="1"/>
                  </a:lnTo>
                  <a:lnTo>
                    <a:pt x="1" y="0"/>
                  </a:lnTo>
                  <a:lnTo>
                    <a:pt x="3" y="1"/>
                  </a:lnTo>
                  <a:lnTo>
                    <a:pt x="3" y="0"/>
                  </a:lnTo>
                  <a:lnTo>
                    <a:pt x="1" y="0"/>
                  </a:lnTo>
                  <a:lnTo>
                    <a:pt x="1" y="3"/>
                  </a:lnTo>
                </a:path>
              </a:pathLst>
            </a:custGeom>
            <a:solidFill>
              <a:srgbClr val="000000"/>
            </a:solidFill>
            <a:ln w="12700" cap="rnd">
              <a:noFill/>
              <a:round/>
              <a:headEnd/>
              <a:tailEnd/>
            </a:ln>
          </p:spPr>
        </p:sp>
        <p:sp>
          <p:nvSpPr>
            <p:cNvPr id="62" name="Freeform 61"/>
            <p:cNvSpPr>
              <a:spLocks/>
            </p:cNvSpPr>
            <p:nvPr/>
          </p:nvSpPr>
          <p:spPr bwMode="auto">
            <a:xfrm>
              <a:off x="172" y="176"/>
              <a:ext cx="21" cy="4"/>
            </a:xfrm>
            <a:custGeom>
              <a:avLst/>
              <a:gdLst>
                <a:gd name="T0" fmla="*/ 2 w 27"/>
                <a:gd name="T1" fmla="*/ 2 h 5"/>
                <a:gd name="T2" fmla="*/ 1 w 27"/>
                <a:gd name="T3" fmla="*/ 2 h 5"/>
                <a:gd name="T4" fmla="*/ 2 w 27"/>
                <a:gd name="T5" fmla="*/ 2 h 5"/>
                <a:gd name="T6" fmla="*/ 2 w 27"/>
                <a:gd name="T7" fmla="*/ 0 h 5"/>
                <a:gd name="T8" fmla="*/ 1 w 27"/>
                <a:gd name="T9" fmla="*/ 0 h 5"/>
                <a:gd name="T10" fmla="*/ 0 w 27"/>
                <a:gd name="T11" fmla="*/ 2 h 5"/>
                <a:gd name="T12" fmla="*/ 1 w 27"/>
                <a:gd name="T13" fmla="*/ 0 h 5"/>
                <a:gd name="T14" fmla="*/ 0 w 27"/>
                <a:gd name="T15" fmla="*/ 0 h 5"/>
                <a:gd name="T16" fmla="*/ 0 w 27"/>
                <a:gd name="T17" fmla="*/ 2 h 5"/>
                <a:gd name="T18" fmla="*/ 2 w 27"/>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5"/>
                <a:gd name="T32" fmla="*/ 27 w 27"/>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5">
                  <a:moveTo>
                    <a:pt x="3" y="2"/>
                  </a:moveTo>
                  <a:lnTo>
                    <a:pt x="1" y="4"/>
                  </a:lnTo>
                  <a:lnTo>
                    <a:pt x="26" y="4"/>
                  </a:lnTo>
                  <a:lnTo>
                    <a:pt x="26" y="0"/>
                  </a:lnTo>
                  <a:lnTo>
                    <a:pt x="1" y="0"/>
                  </a:lnTo>
                  <a:lnTo>
                    <a:pt x="0" y="2"/>
                  </a:lnTo>
                  <a:lnTo>
                    <a:pt x="1" y="0"/>
                  </a:lnTo>
                  <a:lnTo>
                    <a:pt x="0" y="0"/>
                  </a:lnTo>
                  <a:lnTo>
                    <a:pt x="0" y="2"/>
                  </a:lnTo>
                  <a:lnTo>
                    <a:pt x="3" y="2"/>
                  </a:lnTo>
                </a:path>
              </a:pathLst>
            </a:custGeom>
            <a:solidFill>
              <a:srgbClr val="000000"/>
            </a:solidFill>
            <a:ln w="12700" cap="rnd">
              <a:noFill/>
              <a:round/>
              <a:headEnd/>
              <a:tailEnd/>
            </a:ln>
          </p:spPr>
        </p:sp>
        <p:sp>
          <p:nvSpPr>
            <p:cNvPr id="63" name="Freeform 62"/>
            <p:cNvSpPr>
              <a:spLocks/>
            </p:cNvSpPr>
            <p:nvPr/>
          </p:nvSpPr>
          <p:spPr bwMode="auto">
            <a:xfrm>
              <a:off x="172" y="177"/>
              <a:ext cx="3" cy="11"/>
            </a:xfrm>
            <a:custGeom>
              <a:avLst/>
              <a:gdLst>
                <a:gd name="T0" fmla="*/ 1 w 4"/>
                <a:gd name="T1" fmla="*/ 6 h 12"/>
                <a:gd name="T2" fmla="*/ 2 w 4"/>
                <a:gd name="T3" fmla="*/ 6 h 12"/>
                <a:gd name="T4" fmla="*/ 2 w 4"/>
                <a:gd name="T5" fmla="*/ 0 h 12"/>
                <a:gd name="T6" fmla="*/ 0 w 4"/>
                <a:gd name="T7" fmla="*/ 0 h 12"/>
                <a:gd name="T8" fmla="*/ 0 w 4"/>
                <a:gd name="T9" fmla="*/ 6 h 12"/>
                <a:gd name="T10" fmla="*/ 1 w 4"/>
                <a:gd name="T11" fmla="*/ 6 h 12"/>
                <a:gd name="T12" fmla="*/ 0 w 4"/>
                <a:gd name="T13" fmla="*/ 6 h 12"/>
                <a:gd name="T14" fmla="*/ 0 w 4"/>
                <a:gd name="T15" fmla="*/ 6 h 12"/>
                <a:gd name="T16" fmla="*/ 1 w 4"/>
                <a:gd name="T17" fmla="*/ 6 h 12"/>
                <a:gd name="T18" fmla="*/ 1 w 4"/>
                <a:gd name="T19" fmla="*/ 6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12"/>
                <a:gd name="T32" fmla="*/ 4 w 4"/>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12">
                  <a:moveTo>
                    <a:pt x="1" y="8"/>
                  </a:moveTo>
                  <a:lnTo>
                    <a:pt x="3" y="9"/>
                  </a:lnTo>
                  <a:lnTo>
                    <a:pt x="3" y="0"/>
                  </a:lnTo>
                  <a:lnTo>
                    <a:pt x="0" y="0"/>
                  </a:lnTo>
                  <a:lnTo>
                    <a:pt x="0" y="9"/>
                  </a:lnTo>
                  <a:lnTo>
                    <a:pt x="1" y="11"/>
                  </a:lnTo>
                  <a:lnTo>
                    <a:pt x="0" y="9"/>
                  </a:lnTo>
                  <a:lnTo>
                    <a:pt x="0" y="11"/>
                  </a:lnTo>
                  <a:lnTo>
                    <a:pt x="1" y="11"/>
                  </a:lnTo>
                  <a:lnTo>
                    <a:pt x="1" y="8"/>
                  </a:lnTo>
                </a:path>
              </a:pathLst>
            </a:custGeom>
            <a:solidFill>
              <a:srgbClr val="000000"/>
            </a:solidFill>
            <a:ln w="12700" cap="rnd">
              <a:noFill/>
              <a:round/>
              <a:headEnd/>
              <a:tailEnd/>
            </a:ln>
          </p:spPr>
        </p:sp>
        <p:sp>
          <p:nvSpPr>
            <p:cNvPr id="64" name="Freeform 63"/>
            <p:cNvSpPr>
              <a:spLocks/>
            </p:cNvSpPr>
            <p:nvPr/>
          </p:nvSpPr>
          <p:spPr bwMode="auto">
            <a:xfrm>
              <a:off x="173" y="184"/>
              <a:ext cx="21" cy="4"/>
            </a:xfrm>
            <a:custGeom>
              <a:avLst/>
              <a:gdLst>
                <a:gd name="T0" fmla="*/ 2 w 26"/>
                <a:gd name="T1" fmla="*/ 1 h 4"/>
                <a:gd name="T2" fmla="*/ 2 w 26"/>
                <a:gd name="T3" fmla="*/ 0 h 4"/>
                <a:gd name="T4" fmla="*/ 0 w 26"/>
                <a:gd name="T5" fmla="*/ 0 h 4"/>
                <a:gd name="T6" fmla="*/ 0 w 26"/>
                <a:gd name="T7" fmla="*/ 3 h 4"/>
                <a:gd name="T8" fmla="*/ 2 w 26"/>
                <a:gd name="T9" fmla="*/ 3 h 4"/>
                <a:gd name="T10" fmla="*/ 2 w 26"/>
                <a:gd name="T11" fmla="*/ 1 h 4"/>
                <a:gd name="T12" fmla="*/ 2 w 26"/>
                <a:gd name="T13" fmla="*/ 3 h 4"/>
                <a:gd name="T14" fmla="*/ 2 w 26"/>
                <a:gd name="T15" fmla="*/ 3 h 4"/>
                <a:gd name="T16" fmla="*/ 2 w 26"/>
                <a:gd name="T17" fmla="*/ 1 h 4"/>
                <a:gd name="T18" fmla="*/ 2 w 26"/>
                <a:gd name="T19" fmla="*/ 1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4"/>
                <a:gd name="T32" fmla="*/ 26 w 26"/>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4">
                  <a:moveTo>
                    <a:pt x="22" y="1"/>
                  </a:moveTo>
                  <a:lnTo>
                    <a:pt x="23" y="0"/>
                  </a:lnTo>
                  <a:lnTo>
                    <a:pt x="0" y="0"/>
                  </a:lnTo>
                  <a:lnTo>
                    <a:pt x="0" y="3"/>
                  </a:lnTo>
                  <a:lnTo>
                    <a:pt x="23" y="3"/>
                  </a:lnTo>
                  <a:lnTo>
                    <a:pt x="25" y="1"/>
                  </a:lnTo>
                  <a:lnTo>
                    <a:pt x="23" y="3"/>
                  </a:lnTo>
                  <a:lnTo>
                    <a:pt x="25" y="3"/>
                  </a:lnTo>
                  <a:lnTo>
                    <a:pt x="25" y="1"/>
                  </a:lnTo>
                  <a:lnTo>
                    <a:pt x="22" y="1"/>
                  </a:lnTo>
                </a:path>
              </a:pathLst>
            </a:custGeom>
            <a:solidFill>
              <a:srgbClr val="000000"/>
            </a:solidFill>
            <a:ln w="12700" cap="rnd">
              <a:noFill/>
              <a:round/>
              <a:headEnd/>
              <a:tailEnd/>
            </a:ln>
          </p:spPr>
        </p:sp>
        <p:sp>
          <p:nvSpPr>
            <p:cNvPr id="65" name="Freeform 64"/>
            <p:cNvSpPr>
              <a:spLocks/>
            </p:cNvSpPr>
            <p:nvPr/>
          </p:nvSpPr>
          <p:spPr bwMode="auto">
            <a:xfrm>
              <a:off x="210" y="176"/>
              <a:ext cx="4" cy="11"/>
            </a:xfrm>
            <a:custGeom>
              <a:avLst/>
              <a:gdLst>
                <a:gd name="T0" fmla="*/ 2 w 4"/>
                <a:gd name="T1" fmla="*/ 3 h 13"/>
                <a:gd name="T2" fmla="*/ 0 w 4"/>
                <a:gd name="T3" fmla="*/ 1 h 13"/>
                <a:gd name="T4" fmla="*/ 0 w 4"/>
                <a:gd name="T5" fmla="*/ 3 h 13"/>
                <a:gd name="T6" fmla="*/ 3 w 4"/>
                <a:gd name="T7" fmla="*/ 3 h 13"/>
                <a:gd name="T8" fmla="*/ 3 w 4"/>
                <a:gd name="T9" fmla="*/ 1 h 13"/>
                <a:gd name="T10" fmla="*/ 2 w 4"/>
                <a:gd name="T11" fmla="*/ 0 h 13"/>
                <a:gd name="T12" fmla="*/ 3 w 4"/>
                <a:gd name="T13" fmla="*/ 1 h 13"/>
                <a:gd name="T14" fmla="*/ 3 w 4"/>
                <a:gd name="T15" fmla="*/ 0 h 13"/>
                <a:gd name="T16" fmla="*/ 2 w 4"/>
                <a:gd name="T17" fmla="*/ 0 h 13"/>
                <a:gd name="T18" fmla="*/ 2 w 4"/>
                <a:gd name="T19" fmla="*/ 3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13"/>
                <a:gd name="T32" fmla="*/ 4 w 4"/>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13">
                  <a:moveTo>
                    <a:pt x="2" y="3"/>
                  </a:moveTo>
                  <a:lnTo>
                    <a:pt x="0" y="1"/>
                  </a:lnTo>
                  <a:lnTo>
                    <a:pt x="0" y="12"/>
                  </a:lnTo>
                  <a:lnTo>
                    <a:pt x="3" y="12"/>
                  </a:lnTo>
                  <a:lnTo>
                    <a:pt x="3" y="1"/>
                  </a:lnTo>
                  <a:lnTo>
                    <a:pt x="2" y="0"/>
                  </a:lnTo>
                  <a:lnTo>
                    <a:pt x="3" y="1"/>
                  </a:lnTo>
                  <a:lnTo>
                    <a:pt x="3" y="0"/>
                  </a:lnTo>
                  <a:lnTo>
                    <a:pt x="2" y="0"/>
                  </a:lnTo>
                  <a:lnTo>
                    <a:pt x="2" y="3"/>
                  </a:lnTo>
                </a:path>
              </a:pathLst>
            </a:custGeom>
            <a:solidFill>
              <a:srgbClr val="000000"/>
            </a:solidFill>
            <a:ln w="12700" cap="rnd">
              <a:noFill/>
              <a:round/>
              <a:headEnd/>
              <a:tailEnd/>
            </a:ln>
          </p:spPr>
        </p:sp>
        <p:sp>
          <p:nvSpPr>
            <p:cNvPr id="66" name="Freeform 65"/>
            <p:cNvSpPr>
              <a:spLocks/>
            </p:cNvSpPr>
            <p:nvPr/>
          </p:nvSpPr>
          <p:spPr bwMode="auto">
            <a:xfrm>
              <a:off x="191" y="176"/>
              <a:ext cx="22" cy="4"/>
            </a:xfrm>
            <a:custGeom>
              <a:avLst/>
              <a:gdLst>
                <a:gd name="T0" fmla="*/ 2 w 27"/>
                <a:gd name="T1" fmla="*/ 2 h 5"/>
                <a:gd name="T2" fmla="*/ 1 w 27"/>
                <a:gd name="T3" fmla="*/ 2 h 5"/>
                <a:gd name="T4" fmla="*/ 2 w 27"/>
                <a:gd name="T5" fmla="*/ 2 h 5"/>
                <a:gd name="T6" fmla="*/ 2 w 27"/>
                <a:gd name="T7" fmla="*/ 0 h 5"/>
                <a:gd name="T8" fmla="*/ 1 w 27"/>
                <a:gd name="T9" fmla="*/ 0 h 5"/>
                <a:gd name="T10" fmla="*/ 0 w 27"/>
                <a:gd name="T11" fmla="*/ 2 h 5"/>
                <a:gd name="T12" fmla="*/ 1 w 27"/>
                <a:gd name="T13" fmla="*/ 0 h 5"/>
                <a:gd name="T14" fmla="*/ 0 w 27"/>
                <a:gd name="T15" fmla="*/ 0 h 5"/>
                <a:gd name="T16" fmla="*/ 0 w 27"/>
                <a:gd name="T17" fmla="*/ 2 h 5"/>
                <a:gd name="T18" fmla="*/ 2 w 27"/>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5"/>
                <a:gd name="T32" fmla="*/ 27 w 27"/>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5">
                  <a:moveTo>
                    <a:pt x="3" y="2"/>
                  </a:moveTo>
                  <a:lnTo>
                    <a:pt x="1" y="4"/>
                  </a:lnTo>
                  <a:lnTo>
                    <a:pt x="26" y="4"/>
                  </a:lnTo>
                  <a:lnTo>
                    <a:pt x="26" y="0"/>
                  </a:lnTo>
                  <a:lnTo>
                    <a:pt x="1" y="0"/>
                  </a:lnTo>
                  <a:lnTo>
                    <a:pt x="0" y="2"/>
                  </a:lnTo>
                  <a:lnTo>
                    <a:pt x="1" y="0"/>
                  </a:lnTo>
                  <a:lnTo>
                    <a:pt x="0" y="0"/>
                  </a:lnTo>
                  <a:lnTo>
                    <a:pt x="0" y="2"/>
                  </a:lnTo>
                  <a:lnTo>
                    <a:pt x="3" y="2"/>
                  </a:lnTo>
                </a:path>
              </a:pathLst>
            </a:custGeom>
            <a:solidFill>
              <a:srgbClr val="000000"/>
            </a:solidFill>
            <a:ln w="12700" cap="rnd">
              <a:noFill/>
              <a:round/>
              <a:headEnd/>
              <a:tailEnd/>
            </a:ln>
          </p:spPr>
        </p:sp>
        <p:sp>
          <p:nvSpPr>
            <p:cNvPr id="67" name="Freeform 66"/>
            <p:cNvSpPr>
              <a:spLocks/>
            </p:cNvSpPr>
            <p:nvPr/>
          </p:nvSpPr>
          <p:spPr bwMode="auto">
            <a:xfrm>
              <a:off x="191" y="177"/>
              <a:ext cx="3" cy="11"/>
            </a:xfrm>
            <a:custGeom>
              <a:avLst/>
              <a:gdLst>
                <a:gd name="T0" fmla="*/ 1 w 4"/>
                <a:gd name="T1" fmla="*/ 6 h 12"/>
                <a:gd name="T2" fmla="*/ 2 w 4"/>
                <a:gd name="T3" fmla="*/ 6 h 12"/>
                <a:gd name="T4" fmla="*/ 2 w 4"/>
                <a:gd name="T5" fmla="*/ 0 h 12"/>
                <a:gd name="T6" fmla="*/ 0 w 4"/>
                <a:gd name="T7" fmla="*/ 0 h 12"/>
                <a:gd name="T8" fmla="*/ 0 w 4"/>
                <a:gd name="T9" fmla="*/ 6 h 12"/>
                <a:gd name="T10" fmla="*/ 1 w 4"/>
                <a:gd name="T11" fmla="*/ 6 h 12"/>
                <a:gd name="T12" fmla="*/ 0 w 4"/>
                <a:gd name="T13" fmla="*/ 6 h 12"/>
                <a:gd name="T14" fmla="*/ 0 w 4"/>
                <a:gd name="T15" fmla="*/ 6 h 12"/>
                <a:gd name="T16" fmla="*/ 1 w 4"/>
                <a:gd name="T17" fmla="*/ 6 h 12"/>
                <a:gd name="T18" fmla="*/ 1 w 4"/>
                <a:gd name="T19" fmla="*/ 6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12"/>
                <a:gd name="T32" fmla="*/ 4 w 4"/>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12">
                  <a:moveTo>
                    <a:pt x="1" y="8"/>
                  </a:moveTo>
                  <a:lnTo>
                    <a:pt x="3" y="9"/>
                  </a:lnTo>
                  <a:lnTo>
                    <a:pt x="3" y="0"/>
                  </a:lnTo>
                  <a:lnTo>
                    <a:pt x="0" y="0"/>
                  </a:lnTo>
                  <a:lnTo>
                    <a:pt x="0" y="9"/>
                  </a:lnTo>
                  <a:lnTo>
                    <a:pt x="1" y="11"/>
                  </a:lnTo>
                  <a:lnTo>
                    <a:pt x="0" y="9"/>
                  </a:lnTo>
                  <a:lnTo>
                    <a:pt x="0" y="11"/>
                  </a:lnTo>
                  <a:lnTo>
                    <a:pt x="1" y="11"/>
                  </a:lnTo>
                  <a:lnTo>
                    <a:pt x="1" y="8"/>
                  </a:lnTo>
                </a:path>
              </a:pathLst>
            </a:custGeom>
            <a:solidFill>
              <a:srgbClr val="000000"/>
            </a:solidFill>
            <a:ln w="12700" cap="rnd">
              <a:noFill/>
              <a:round/>
              <a:headEnd/>
              <a:tailEnd/>
            </a:ln>
          </p:spPr>
        </p:sp>
        <p:sp>
          <p:nvSpPr>
            <p:cNvPr id="68" name="Freeform 67"/>
            <p:cNvSpPr>
              <a:spLocks/>
            </p:cNvSpPr>
            <p:nvPr/>
          </p:nvSpPr>
          <p:spPr bwMode="auto">
            <a:xfrm>
              <a:off x="193" y="184"/>
              <a:ext cx="21" cy="4"/>
            </a:xfrm>
            <a:custGeom>
              <a:avLst/>
              <a:gdLst>
                <a:gd name="T0" fmla="*/ 2 w 26"/>
                <a:gd name="T1" fmla="*/ 1 h 4"/>
                <a:gd name="T2" fmla="*/ 2 w 26"/>
                <a:gd name="T3" fmla="*/ 0 h 4"/>
                <a:gd name="T4" fmla="*/ 0 w 26"/>
                <a:gd name="T5" fmla="*/ 0 h 4"/>
                <a:gd name="T6" fmla="*/ 0 w 26"/>
                <a:gd name="T7" fmla="*/ 3 h 4"/>
                <a:gd name="T8" fmla="*/ 2 w 26"/>
                <a:gd name="T9" fmla="*/ 3 h 4"/>
                <a:gd name="T10" fmla="*/ 2 w 26"/>
                <a:gd name="T11" fmla="*/ 1 h 4"/>
                <a:gd name="T12" fmla="*/ 2 w 26"/>
                <a:gd name="T13" fmla="*/ 3 h 4"/>
                <a:gd name="T14" fmla="*/ 2 w 26"/>
                <a:gd name="T15" fmla="*/ 3 h 4"/>
                <a:gd name="T16" fmla="*/ 2 w 26"/>
                <a:gd name="T17" fmla="*/ 1 h 4"/>
                <a:gd name="T18" fmla="*/ 2 w 26"/>
                <a:gd name="T19" fmla="*/ 1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4"/>
                <a:gd name="T32" fmla="*/ 26 w 26"/>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4">
                  <a:moveTo>
                    <a:pt x="22" y="1"/>
                  </a:moveTo>
                  <a:lnTo>
                    <a:pt x="24" y="0"/>
                  </a:lnTo>
                  <a:lnTo>
                    <a:pt x="0" y="0"/>
                  </a:lnTo>
                  <a:lnTo>
                    <a:pt x="0" y="3"/>
                  </a:lnTo>
                  <a:lnTo>
                    <a:pt x="24" y="3"/>
                  </a:lnTo>
                  <a:lnTo>
                    <a:pt x="25" y="1"/>
                  </a:lnTo>
                  <a:lnTo>
                    <a:pt x="24" y="3"/>
                  </a:lnTo>
                  <a:lnTo>
                    <a:pt x="25" y="3"/>
                  </a:lnTo>
                  <a:lnTo>
                    <a:pt x="25" y="1"/>
                  </a:lnTo>
                  <a:lnTo>
                    <a:pt x="22" y="1"/>
                  </a:lnTo>
                </a:path>
              </a:pathLst>
            </a:custGeom>
            <a:solidFill>
              <a:srgbClr val="000000"/>
            </a:solidFill>
            <a:ln w="12700" cap="rnd">
              <a:noFill/>
              <a:round/>
              <a:headEnd/>
              <a:tailEnd/>
            </a:ln>
          </p:spPr>
        </p:sp>
        <p:sp>
          <p:nvSpPr>
            <p:cNvPr id="69" name="Freeform 68"/>
            <p:cNvSpPr>
              <a:spLocks/>
            </p:cNvSpPr>
            <p:nvPr/>
          </p:nvSpPr>
          <p:spPr bwMode="auto">
            <a:xfrm>
              <a:off x="109" y="176"/>
              <a:ext cx="8" cy="10"/>
            </a:xfrm>
            <a:custGeom>
              <a:avLst/>
              <a:gdLst>
                <a:gd name="T0" fmla="*/ 2 w 10"/>
                <a:gd name="T1" fmla="*/ 3 h 11"/>
                <a:gd name="T2" fmla="*/ 0 w 10"/>
                <a:gd name="T3" fmla="*/ 3 h 11"/>
                <a:gd name="T4" fmla="*/ 2 w 10"/>
                <a:gd name="T5" fmla="*/ 5 h 11"/>
                <a:gd name="T6" fmla="*/ 2 w 10"/>
                <a:gd name="T7" fmla="*/ 5 h 11"/>
                <a:gd name="T8" fmla="*/ 2 w 10"/>
                <a:gd name="T9" fmla="*/ 1 h 11"/>
                <a:gd name="T10" fmla="*/ 0 w 10"/>
                <a:gd name="T11" fmla="*/ 1 h 11"/>
                <a:gd name="T12" fmla="*/ 2 w 10"/>
                <a:gd name="T13" fmla="*/ 1 h 11"/>
                <a:gd name="T14" fmla="*/ 1 w 10"/>
                <a:gd name="T15" fmla="*/ 0 h 11"/>
                <a:gd name="T16" fmla="*/ 0 w 10"/>
                <a:gd name="T17" fmla="*/ 1 h 11"/>
                <a:gd name="T18" fmla="*/ 2 w 10"/>
                <a:gd name="T19" fmla="*/ 3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1"/>
                <a:gd name="T32" fmla="*/ 10 w 10"/>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1">
                  <a:moveTo>
                    <a:pt x="2" y="3"/>
                  </a:moveTo>
                  <a:lnTo>
                    <a:pt x="0" y="3"/>
                  </a:lnTo>
                  <a:lnTo>
                    <a:pt x="7" y="10"/>
                  </a:lnTo>
                  <a:lnTo>
                    <a:pt x="9" y="8"/>
                  </a:lnTo>
                  <a:lnTo>
                    <a:pt x="2" y="1"/>
                  </a:lnTo>
                  <a:lnTo>
                    <a:pt x="0" y="1"/>
                  </a:lnTo>
                  <a:lnTo>
                    <a:pt x="2" y="1"/>
                  </a:lnTo>
                  <a:lnTo>
                    <a:pt x="1" y="0"/>
                  </a:lnTo>
                  <a:lnTo>
                    <a:pt x="0" y="1"/>
                  </a:lnTo>
                  <a:lnTo>
                    <a:pt x="2" y="3"/>
                  </a:lnTo>
                </a:path>
              </a:pathLst>
            </a:custGeom>
            <a:solidFill>
              <a:srgbClr val="000000"/>
            </a:solidFill>
            <a:ln w="12700" cap="rnd">
              <a:noFill/>
              <a:round/>
              <a:headEnd/>
              <a:tailEnd/>
            </a:ln>
          </p:spPr>
        </p:sp>
        <p:sp>
          <p:nvSpPr>
            <p:cNvPr id="70" name="Freeform 69"/>
            <p:cNvSpPr>
              <a:spLocks/>
            </p:cNvSpPr>
            <p:nvPr/>
          </p:nvSpPr>
          <p:spPr bwMode="auto">
            <a:xfrm>
              <a:off x="95" y="177"/>
              <a:ext cx="16" cy="19"/>
            </a:xfrm>
            <a:custGeom>
              <a:avLst/>
              <a:gdLst>
                <a:gd name="T0" fmla="*/ 2 w 20"/>
                <a:gd name="T1" fmla="*/ 5 h 21"/>
                <a:gd name="T2" fmla="*/ 2 w 20"/>
                <a:gd name="T3" fmla="*/ 5 h 21"/>
                <a:gd name="T4" fmla="*/ 2 w 20"/>
                <a:gd name="T5" fmla="*/ 2 h 21"/>
                <a:gd name="T6" fmla="*/ 2 w 20"/>
                <a:gd name="T7" fmla="*/ 0 h 21"/>
                <a:gd name="T8" fmla="*/ 1 w 20"/>
                <a:gd name="T9" fmla="*/ 5 h 21"/>
                <a:gd name="T10" fmla="*/ 1 w 20"/>
                <a:gd name="T11" fmla="*/ 5 h 21"/>
                <a:gd name="T12" fmla="*/ 1 w 20"/>
                <a:gd name="T13" fmla="*/ 5 h 21"/>
                <a:gd name="T14" fmla="*/ 0 w 20"/>
                <a:gd name="T15" fmla="*/ 5 h 21"/>
                <a:gd name="T16" fmla="*/ 1 w 20"/>
                <a:gd name="T17" fmla="*/ 5 h 21"/>
                <a:gd name="T18" fmla="*/ 2 w 20"/>
                <a:gd name="T19" fmla="*/ 5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21"/>
                <a:gd name="T32" fmla="*/ 20 w 20"/>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21">
                  <a:moveTo>
                    <a:pt x="3" y="18"/>
                  </a:moveTo>
                  <a:lnTo>
                    <a:pt x="3" y="20"/>
                  </a:lnTo>
                  <a:lnTo>
                    <a:pt x="19" y="2"/>
                  </a:lnTo>
                  <a:lnTo>
                    <a:pt x="17" y="0"/>
                  </a:lnTo>
                  <a:lnTo>
                    <a:pt x="1" y="18"/>
                  </a:lnTo>
                  <a:lnTo>
                    <a:pt x="1" y="20"/>
                  </a:lnTo>
                  <a:lnTo>
                    <a:pt x="1" y="18"/>
                  </a:lnTo>
                  <a:lnTo>
                    <a:pt x="0" y="19"/>
                  </a:lnTo>
                  <a:lnTo>
                    <a:pt x="1" y="20"/>
                  </a:lnTo>
                  <a:lnTo>
                    <a:pt x="3" y="18"/>
                  </a:lnTo>
                </a:path>
              </a:pathLst>
            </a:custGeom>
            <a:solidFill>
              <a:srgbClr val="000000"/>
            </a:solidFill>
            <a:ln w="12700" cap="rnd">
              <a:noFill/>
              <a:round/>
              <a:headEnd/>
              <a:tailEnd/>
            </a:ln>
          </p:spPr>
        </p:sp>
        <p:sp>
          <p:nvSpPr>
            <p:cNvPr id="71" name="Freeform 70"/>
            <p:cNvSpPr>
              <a:spLocks/>
            </p:cNvSpPr>
            <p:nvPr/>
          </p:nvSpPr>
          <p:spPr bwMode="auto">
            <a:xfrm>
              <a:off x="96" y="193"/>
              <a:ext cx="7" cy="10"/>
            </a:xfrm>
            <a:custGeom>
              <a:avLst/>
              <a:gdLst>
                <a:gd name="T0" fmla="*/ 2 w 9"/>
                <a:gd name="T1" fmla="*/ 5 h 11"/>
                <a:gd name="T2" fmla="*/ 2 w 9"/>
                <a:gd name="T3" fmla="*/ 5 h 11"/>
                <a:gd name="T4" fmla="*/ 2 w 9"/>
                <a:gd name="T5" fmla="*/ 0 h 11"/>
                <a:gd name="T6" fmla="*/ 0 w 9"/>
                <a:gd name="T7" fmla="*/ 2 h 11"/>
                <a:gd name="T8" fmla="*/ 2 w 9"/>
                <a:gd name="T9" fmla="*/ 5 h 11"/>
                <a:gd name="T10" fmla="*/ 2 w 9"/>
                <a:gd name="T11" fmla="*/ 5 h 11"/>
                <a:gd name="T12" fmla="*/ 2 w 9"/>
                <a:gd name="T13" fmla="*/ 5 h 11"/>
                <a:gd name="T14" fmla="*/ 2 w 9"/>
                <a:gd name="T15" fmla="*/ 5 h 11"/>
                <a:gd name="T16" fmla="*/ 2 w 9"/>
                <a:gd name="T17" fmla="*/ 5 h 11"/>
                <a:gd name="T18" fmla="*/ 2 w 9"/>
                <a:gd name="T19" fmla="*/ 5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1"/>
                <a:gd name="T32" fmla="*/ 9 w 9"/>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1">
                  <a:moveTo>
                    <a:pt x="6" y="7"/>
                  </a:moveTo>
                  <a:lnTo>
                    <a:pt x="8" y="7"/>
                  </a:lnTo>
                  <a:lnTo>
                    <a:pt x="2" y="0"/>
                  </a:lnTo>
                  <a:lnTo>
                    <a:pt x="0" y="2"/>
                  </a:lnTo>
                  <a:lnTo>
                    <a:pt x="6" y="9"/>
                  </a:lnTo>
                  <a:lnTo>
                    <a:pt x="8" y="9"/>
                  </a:lnTo>
                  <a:lnTo>
                    <a:pt x="6" y="9"/>
                  </a:lnTo>
                  <a:lnTo>
                    <a:pt x="7" y="10"/>
                  </a:lnTo>
                  <a:lnTo>
                    <a:pt x="8" y="9"/>
                  </a:lnTo>
                  <a:lnTo>
                    <a:pt x="6" y="7"/>
                  </a:lnTo>
                </a:path>
              </a:pathLst>
            </a:custGeom>
            <a:solidFill>
              <a:srgbClr val="000000"/>
            </a:solidFill>
            <a:ln w="12700" cap="rnd">
              <a:noFill/>
              <a:round/>
              <a:headEnd/>
              <a:tailEnd/>
            </a:ln>
          </p:spPr>
        </p:sp>
        <p:sp>
          <p:nvSpPr>
            <p:cNvPr id="72" name="Freeform 71"/>
            <p:cNvSpPr>
              <a:spLocks/>
            </p:cNvSpPr>
            <p:nvPr/>
          </p:nvSpPr>
          <p:spPr bwMode="auto">
            <a:xfrm>
              <a:off x="101" y="183"/>
              <a:ext cx="17" cy="19"/>
            </a:xfrm>
            <a:custGeom>
              <a:avLst/>
              <a:gdLst>
                <a:gd name="T0" fmla="*/ 2 w 21"/>
                <a:gd name="T1" fmla="*/ 2 h 21"/>
                <a:gd name="T2" fmla="*/ 2 w 21"/>
                <a:gd name="T3" fmla="*/ 0 h 21"/>
                <a:gd name="T4" fmla="*/ 0 w 21"/>
                <a:gd name="T5" fmla="*/ 5 h 21"/>
                <a:gd name="T6" fmla="*/ 2 w 21"/>
                <a:gd name="T7" fmla="*/ 5 h 21"/>
                <a:gd name="T8" fmla="*/ 2 w 21"/>
                <a:gd name="T9" fmla="*/ 2 h 21"/>
                <a:gd name="T10" fmla="*/ 2 w 21"/>
                <a:gd name="T11" fmla="*/ 0 h 21"/>
                <a:gd name="T12" fmla="*/ 2 w 21"/>
                <a:gd name="T13" fmla="*/ 2 h 21"/>
                <a:gd name="T14" fmla="*/ 2 w 21"/>
                <a:gd name="T15" fmla="*/ 1 h 21"/>
                <a:gd name="T16" fmla="*/ 2 w 21"/>
                <a:gd name="T17" fmla="*/ 0 h 21"/>
                <a:gd name="T18" fmla="*/ 2 w 21"/>
                <a:gd name="T19" fmla="*/ 2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21"/>
                <a:gd name="T32" fmla="*/ 21 w 21"/>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21">
                  <a:moveTo>
                    <a:pt x="17" y="2"/>
                  </a:moveTo>
                  <a:lnTo>
                    <a:pt x="17" y="0"/>
                  </a:lnTo>
                  <a:lnTo>
                    <a:pt x="0" y="18"/>
                  </a:lnTo>
                  <a:lnTo>
                    <a:pt x="2" y="20"/>
                  </a:lnTo>
                  <a:lnTo>
                    <a:pt x="19" y="2"/>
                  </a:lnTo>
                  <a:lnTo>
                    <a:pt x="19" y="0"/>
                  </a:lnTo>
                  <a:lnTo>
                    <a:pt x="19" y="2"/>
                  </a:lnTo>
                  <a:lnTo>
                    <a:pt x="20" y="1"/>
                  </a:lnTo>
                  <a:lnTo>
                    <a:pt x="19" y="0"/>
                  </a:lnTo>
                  <a:lnTo>
                    <a:pt x="17" y="2"/>
                  </a:lnTo>
                </a:path>
              </a:pathLst>
            </a:custGeom>
            <a:solidFill>
              <a:srgbClr val="000000"/>
            </a:solidFill>
            <a:ln w="12700" cap="rnd">
              <a:noFill/>
              <a:round/>
              <a:headEnd/>
              <a:tailEnd/>
            </a:ln>
          </p:spPr>
        </p:sp>
        <p:sp>
          <p:nvSpPr>
            <p:cNvPr id="73" name="Freeform 72"/>
            <p:cNvSpPr>
              <a:spLocks/>
            </p:cNvSpPr>
            <p:nvPr/>
          </p:nvSpPr>
          <p:spPr bwMode="auto">
            <a:xfrm>
              <a:off x="93" y="199"/>
              <a:ext cx="9" cy="4"/>
            </a:xfrm>
            <a:custGeom>
              <a:avLst/>
              <a:gdLst>
                <a:gd name="T0" fmla="*/ 2 w 12"/>
                <a:gd name="T1" fmla="*/ 1 h 4"/>
                <a:gd name="T2" fmla="*/ 1 w 12"/>
                <a:gd name="T3" fmla="*/ 3 h 4"/>
                <a:gd name="T4" fmla="*/ 2 w 12"/>
                <a:gd name="T5" fmla="*/ 3 h 4"/>
                <a:gd name="T6" fmla="*/ 2 w 12"/>
                <a:gd name="T7" fmla="*/ 0 h 4"/>
                <a:gd name="T8" fmla="*/ 1 w 12"/>
                <a:gd name="T9" fmla="*/ 0 h 4"/>
                <a:gd name="T10" fmla="*/ 0 w 12"/>
                <a:gd name="T11" fmla="*/ 1 h 4"/>
                <a:gd name="T12" fmla="*/ 1 w 12"/>
                <a:gd name="T13" fmla="*/ 0 h 4"/>
                <a:gd name="T14" fmla="*/ 0 w 12"/>
                <a:gd name="T15" fmla="*/ 0 h 4"/>
                <a:gd name="T16" fmla="*/ 0 w 12"/>
                <a:gd name="T17" fmla="*/ 1 h 4"/>
                <a:gd name="T18" fmla="*/ 2 w 12"/>
                <a:gd name="T19" fmla="*/ 1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4"/>
                <a:gd name="T32" fmla="*/ 12 w 12"/>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4">
                  <a:moveTo>
                    <a:pt x="3" y="1"/>
                  </a:moveTo>
                  <a:lnTo>
                    <a:pt x="1" y="3"/>
                  </a:lnTo>
                  <a:lnTo>
                    <a:pt x="11" y="3"/>
                  </a:lnTo>
                  <a:lnTo>
                    <a:pt x="11" y="0"/>
                  </a:lnTo>
                  <a:lnTo>
                    <a:pt x="1" y="0"/>
                  </a:lnTo>
                  <a:lnTo>
                    <a:pt x="0" y="1"/>
                  </a:lnTo>
                  <a:lnTo>
                    <a:pt x="1" y="0"/>
                  </a:lnTo>
                  <a:lnTo>
                    <a:pt x="0" y="0"/>
                  </a:lnTo>
                  <a:lnTo>
                    <a:pt x="0" y="1"/>
                  </a:lnTo>
                  <a:lnTo>
                    <a:pt x="3" y="1"/>
                  </a:lnTo>
                </a:path>
              </a:pathLst>
            </a:custGeom>
            <a:solidFill>
              <a:srgbClr val="000000"/>
            </a:solidFill>
            <a:ln w="12700" cap="rnd">
              <a:noFill/>
              <a:round/>
              <a:headEnd/>
              <a:tailEnd/>
            </a:ln>
          </p:spPr>
        </p:sp>
        <p:sp>
          <p:nvSpPr>
            <p:cNvPr id="74" name="Freeform 73"/>
            <p:cNvSpPr>
              <a:spLocks/>
            </p:cNvSpPr>
            <p:nvPr/>
          </p:nvSpPr>
          <p:spPr bwMode="auto">
            <a:xfrm>
              <a:off x="93" y="201"/>
              <a:ext cx="3" cy="20"/>
            </a:xfrm>
            <a:custGeom>
              <a:avLst/>
              <a:gdLst>
                <a:gd name="T0" fmla="*/ 1 w 4"/>
                <a:gd name="T1" fmla="*/ 3 h 23"/>
                <a:gd name="T2" fmla="*/ 2 w 4"/>
                <a:gd name="T3" fmla="*/ 3 h 23"/>
                <a:gd name="T4" fmla="*/ 2 w 4"/>
                <a:gd name="T5" fmla="*/ 0 h 23"/>
                <a:gd name="T6" fmla="*/ 0 w 4"/>
                <a:gd name="T7" fmla="*/ 0 h 23"/>
                <a:gd name="T8" fmla="*/ 0 w 4"/>
                <a:gd name="T9" fmla="*/ 3 h 23"/>
                <a:gd name="T10" fmla="*/ 1 w 4"/>
                <a:gd name="T11" fmla="*/ 3 h 23"/>
                <a:gd name="T12" fmla="*/ 0 w 4"/>
                <a:gd name="T13" fmla="*/ 3 h 23"/>
                <a:gd name="T14" fmla="*/ 0 w 4"/>
                <a:gd name="T15" fmla="*/ 3 h 23"/>
                <a:gd name="T16" fmla="*/ 1 w 4"/>
                <a:gd name="T17" fmla="*/ 3 h 23"/>
                <a:gd name="T18" fmla="*/ 1 w 4"/>
                <a:gd name="T19" fmla="*/ 3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23"/>
                <a:gd name="T32" fmla="*/ 4 w 4"/>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23">
                  <a:moveTo>
                    <a:pt x="1" y="19"/>
                  </a:moveTo>
                  <a:lnTo>
                    <a:pt x="3" y="21"/>
                  </a:lnTo>
                  <a:lnTo>
                    <a:pt x="3" y="0"/>
                  </a:lnTo>
                  <a:lnTo>
                    <a:pt x="0" y="0"/>
                  </a:lnTo>
                  <a:lnTo>
                    <a:pt x="0" y="21"/>
                  </a:lnTo>
                  <a:lnTo>
                    <a:pt x="1" y="22"/>
                  </a:lnTo>
                  <a:lnTo>
                    <a:pt x="0" y="21"/>
                  </a:lnTo>
                  <a:lnTo>
                    <a:pt x="0" y="22"/>
                  </a:lnTo>
                  <a:lnTo>
                    <a:pt x="1" y="22"/>
                  </a:lnTo>
                  <a:lnTo>
                    <a:pt x="1" y="19"/>
                  </a:lnTo>
                </a:path>
              </a:pathLst>
            </a:custGeom>
            <a:solidFill>
              <a:srgbClr val="000000"/>
            </a:solidFill>
            <a:ln w="12700" cap="rnd">
              <a:noFill/>
              <a:round/>
              <a:headEnd/>
              <a:tailEnd/>
            </a:ln>
          </p:spPr>
        </p:sp>
        <p:sp>
          <p:nvSpPr>
            <p:cNvPr id="75" name="Freeform 74"/>
            <p:cNvSpPr>
              <a:spLocks/>
            </p:cNvSpPr>
            <p:nvPr/>
          </p:nvSpPr>
          <p:spPr bwMode="auto">
            <a:xfrm>
              <a:off x="94" y="218"/>
              <a:ext cx="9" cy="3"/>
            </a:xfrm>
            <a:custGeom>
              <a:avLst/>
              <a:gdLst>
                <a:gd name="T0" fmla="*/ 2 w 11"/>
                <a:gd name="T1" fmla="*/ 2 h 4"/>
                <a:gd name="T2" fmla="*/ 2 w 11"/>
                <a:gd name="T3" fmla="*/ 0 h 4"/>
                <a:gd name="T4" fmla="*/ 0 w 11"/>
                <a:gd name="T5" fmla="*/ 0 h 4"/>
                <a:gd name="T6" fmla="*/ 0 w 11"/>
                <a:gd name="T7" fmla="*/ 2 h 4"/>
                <a:gd name="T8" fmla="*/ 2 w 11"/>
                <a:gd name="T9" fmla="*/ 2 h 4"/>
                <a:gd name="T10" fmla="*/ 2 w 11"/>
                <a:gd name="T11" fmla="*/ 2 h 4"/>
                <a:gd name="T12" fmla="*/ 2 w 11"/>
                <a:gd name="T13" fmla="*/ 2 h 4"/>
                <a:gd name="T14" fmla="*/ 2 w 11"/>
                <a:gd name="T15" fmla="*/ 2 h 4"/>
                <a:gd name="T16" fmla="*/ 2 w 11"/>
                <a:gd name="T17" fmla="*/ 2 h 4"/>
                <a:gd name="T18" fmla="*/ 2 w 11"/>
                <a:gd name="T19" fmla="*/ 2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4"/>
                <a:gd name="T32" fmla="*/ 11 w 11"/>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4">
                  <a:moveTo>
                    <a:pt x="7" y="2"/>
                  </a:moveTo>
                  <a:lnTo>
                    <a:pt x="8" y="0"/>
                  </a:lnTo>
                  <a:lnTo>
                    <a:pt x="0" y="0"/>
                  </a:lnTo>
                  <a:lnTo>
                    <a:pt x="0" y="3"/>
                  </a:lnTo>
                  <a:lnTo>
                    <a:pt x="8" y="3"/>
                  </a:lnTo>
                  <a:lnTo>
                    <a:pt x="10" y="2"/>
                  </a:lnTo>
                  <a:lnTo>
                    <a:pt x="8" y="3"/>
                  </a:lnTo>
                  <a:lnTo>
                    <a:pt x="10" y="3"/>
                  </a:lnTo>
                  <a:lnTo>
                    <a:pt x="10" y="2"/>
                  </a:lnTo>
                  <a:lnTo>
                    <a:pt x="7" y="2"/>
                  </a:lnTo>
                </a:path>
              </a:pathLst>
            </a:custGeom>
            <a:solidFill>
              <a:srgbClr val="000000"/>
            </a:solidFill>
            <a:ln w="12700" cap="rnd">
              <a:noFill/>
              <a:round/>
              <a:headEnd/>
              <a:tailEnd/>
            </a:ln>
          </p:spPr>
        </p:sp>
        <p:sp>
          <p:nvSpPr>
            <p:cNvPr id="76" name="Freeform 75"/>
            <p:cNvSpPr>
              <a:spLocks/>
            </p:cNvSpPr>
            <p:nvPr/>
          </p:nvSpPr>
          <p:spPr bwMode="auto">
            <a:xfrm>
              <a:off x="100" y="199"/>
              <a:ext cx="3" cy="21"/>
            </a:xfrm>
            <a:custGeom>
              <a:avLst/>
              <a:gdLst>
                <a:gd name="T0" fmla="*/ 1 w 4"/>
                <a:gd name="T1" fmla="*/ 3 h 23"/>
                <a:gd name="T2" fmla="*/ 0 w 4"/>
                <a:gd name="T3" fmla="*/ 1 h 23"/>
                <a:gd name="T4" fmla="*/ 0 w 4"/>
                <a:gd name="T5" fmla="*/ 5 h 23"/>
                <a:gd name="T6" fmla="*/ 2 w 4"/>
                <a:gd name="T7" fmla="*/ 5 h 23"/>
                <a:gd name="T8" fmla="*/ 2 w 4"/>
                <a:gd name="T9" fmla="*/ 1 h 23"/>
                <a:gd name="T10" fmla="*/ 1 w 4"/>
                <a:gd name="T11" fmla="*/ 0 h 23"/>
                <a:gd name="T12" fmla="*/ 2 w 4"/>
                <a:gd name="T13" fmla="*/ 1 h 23"/>
                <a:gd name="T14" fmla="*/ 2 w 4"/>
                <a:gd name="T15" fmla="*/ 0 h 23"/>
                <a:gd name="T16" fmla="*/ 1 w 4"/>
                <a:gd name="T17" fmla="*/ 0 h 23"/>
                <a:gd name="T18" fmla="*/ 1 w 4"/>
                <a:gd name="T19" fmla="*/ 3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23"/>
                <a:gd name="T32" fmla="*/ 4 w 4"/>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23">
                  <a:moveTo>
                    <a:pt x="1" y="3"/>
                  </a:moveTo>
                  <a:lnTo>
                    <a:pt x="0" y="1"/>
                  </a:lnTo>
                  <a:lnTo>
                    <a:pt x="0" y="22"/>
                  </a:lnTo>
                  <a:lnTo>
                    <a:pt x="3" y="22"/>
                  </a:lnTo>
                  <a:lnTo>
                    <a:pt x="3" y="1"/>
                  </a:lnTo>
                  <a:lnTo>
                    <a:pt x="1" y="0"/>
                  </a:lnTo>
                  <a:lnTo>
                    <a:pt x="3" y="1"/>
                  </a:lnTo>
                  <a:lnTo>
                    <a:pt x="3" y="0"/>
                  </a:lnTo>
                  <a:lnTo>
                    <a:pt x="1" y="0"/>
                  </a:lnTo>
                  <a:lnTo>
                    <a:pt x="1" y="3"/>
                  </a:lnTo>
                </a:path>
              </a:pathLst>
            </a:custGeom>
            <a:solidFill>
              <a:srgbClr val="000000"/>
            </a:solidFill>
            <a:ln w="12700" cap="rnd">
              <a:noFill/>
              <a:round/>
              <a:headEnd/>
              <a:tailEnd/>
            </a:ln>
          </p:spPr>
        </p:sp>
        <p:sp>
          <p:nvSpPr>
            <p:cNvPr id="77" name="Freeform 76"/>
            <p:cNvSpPr>
              <a:spLocks/>
            </p:cNvSpPr>
            <p:nvPr/>
          </p:nvSpPr>
          <p:spPr bwMode="auto">
            <a:xfrm>
              <a:off x="96" y="218"/>
              <a:ext cx="7" cy="10"/>
            </a:xfrm>
            <a:custGeom>
              <a:avLst/>
              <a:gdLst>
                <a:gd name="T0" fmla="*/ 2 w 9"/>
                <a:gd name="T1" fmla="*/ 1 h 12"/>
                <a:gd name="T2" fmla="*/ 2 w 9"/>
                <a:gd name="T3" fmla="*/ 2 h 12"/>
                <a:gd name="T4" fmla="*/ 0 w 9"/>
                <a:gd name="T5" fmla="*/ 3 h 12"/>
                <a:gd name="T6" fmla="*/ 2 w 9"/>
                <a:gd name="T7" fmla="*/ 3 h 12"/>
                <a:gd name="T8" fmla="*/ 2 w 9"/>
                <a:gd name="T9" fmla="*/ 3 h 12"/>
                <a:gd name="T10" fmla="*/ 2 w 9"/>
                <a:gd name="T11" fmla="*/ 3 h 12"/>
                <a:gd name="T12" fmla="*/ 2 w 9"/>
                <a:gd name="T13" fmla="*/ 1 h 12"/>
                <a:gd name="T14" fmla="*/ 2 w 9"/>
                <a:gd name="T15" fmla="*/ 0 h 12"/>
                <a:gd name="T16" fmla="*/ 2 w 9"/>
                <a:gd name="T17" fmla="*/ 2 h 12"/>
                <a:gd name="T18" fmla="*/ 2 w 9"/>
                <a:gd name="T19" fmla="*/ 1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2"/>
                <a:gd name="T32" fmla="*/ 9 w 9"/>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2">
                  <a:moveTo>
                    <a:pt x="8" y="1"/>
                  </a:moveTo>
                  <a:lnTo>
                    <a:pt x="6" y="2"/>
                  </a:lnTo>
                  <a:lnTo>
                    <a:pt x="0" y="10"/>
                  </a:lnTo>
                  <a:lnTo>
                    <a:pt x="2" y="11"/>
                  </a:lnTo>
                  <a:lnTo>
                    <a:pt x="8" y="3"/>
                  </a:lnTo>
                  <a:lnTo>
                    <a:pt x="6" y="3"/>
                  </a:lnTo>
                  <a:lnTo>
                    <a:pt x="8" y="1"/>
                  </a:lnTo>
                  <a:lnTo>
                    <a:pt x="7" y="0"/>
                  </a:lnTo>
                  <a:lnTo>
                    <a:pt x="6" y="2"/>
                  </a:lnTo>
                  <a:lnTo>
                    <a:pt x="8" y="1"/>
                  </a:lnTo>
                </a:path>
              </a:pathLst>
            </a:custGeom>
            <a:solidFill>
              <a:srgbClr val="000000"/>
            </a:solidFill>
            <a:ln w="12700" cap="rnd">
              <a:noFill/>
              <a:round/>
              <a:headEnd/>
              <a:tailEnd/>
            </a:ln>
          </p:spPr>
        </p:sp>
        <p:sp>
          <p:nvSpPr>
            <p:cNvPr id="78" name="Freeform 77"/>
            <p:cNvSpPr>
              <a:spLocks/>
            </p:cNvSpPr>
            <p:nvPr/>
          </p:nvSpPr>
          <p:spPr bwMode="auto">
            <a:xfrm>
              <a:off x="101" y="219"/>
              <a:ext cx="17" cy="16"/>
            </a:xfrm>
            <a:custGeom>
              <a:avLst/>
              <a:gdLst>
                <a:gd name="T0" fmla="*/ 2 w 22"/>
                <a:gd name="T1" fmla="*/ 3 h 19"/>
                <a:gd name="T2" fmla="*/ 2 w 22"/>
                <a:gd name="T3" fmla="*/ 3 h 19"/>
                <a:gd name="T4" fmla="*/ 1 w 22"/>
                <a:gd name="T5" fmla="*/ 0 h 19"/>
                <a:gd name="T6" fmla="*/ 0 w 22"/>
                <a:gd name="T7" fmla="*/ 2 h 19"/>
                <a:gd name="T8" fmla="*/ 2 w 22"/>
                <a:gd name="T9" fmla="*/ 3 h 19"/>
                <a:gd name="T10" fmla="*/ 2 w 22"/>
                <a:gd name="T11" fmla="*/ 3 h 19"/>
                <a:gd name="T12" fmla="*/ 2 w 22"/>
                <a:gd name="T13" fmla="*/ 3 h 19"/>
                <a:gd name="T14" fmla="*/ 2 w 22"/>
                <a:gd name="T15" fmla="*/ 3 h 19"/>
                <a:gd name="T16" fmla="*/ 2 w 22"/>
                <a:gd name="T17" fmla="*/ 3 h 19"/>
                <a:gd name="T18" fmla="*/ 2 w 22"/>
                <a:gd name="T19" fmla="*/ 3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19"/>
                <a:gd name="T32" fmla="*/ 22 w 22"/>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19">
                  <a:moveTo>
                    <a:pt x="20" y="18"/>
                  </a:moveTo>
                  <a:lnTo>
                    <a:pt x="19" y="16"/>
                  </a:lnTo>
                  <a:lnTo>
                    <a:pt x="1" y="0"/>
                  </a:lnTo>
                  <a:lnTo>
                    <a:pt x="0" y="2"/>
                  </a:lnTo>
                  <a:lnTo>
                    <a:pt x="18" y="18"/>
                  </a:lnTo>
                  <a:lnTo>
                    <a:pt x="18" y="16"/>
                  </a:lnTo>
                  <a:lnTo>
                    <a:pt x="20" y="18"/>
                  </a:lnTo>
                  <a:lnTo>
                    <a:pt x="21" y="16"/>
                  </a:lnTo>
                  <a:lnTo>
                    <a:pt x="19" y="16"/>
                  </a:lnTo>
                  <a:lnTo>
                    <a:pt x="20" y="18"/>
                  </a:lnTo>
                </a:path>
              </a:pathLst>
            </a:custGeom>
            <a:solidFill>
              <a:srgbClr val="000000"/>
            </a:solidFill>
            <a:ln w="12700" cap="rnd">
              <a:noFill/>
              <a:round/>
              <a:headEnd/>
              <a:tailEnd/>
            </a:ln>
          </p:spPr>
        </p:sp>
        <p:sp>
          <p:nvSpPr>
            <p:cNvPr id="79" name="Freeform 78"/>
            <p:cNvSpPr>
              <a:spLocks/>
            </p:cNvSpPr>
            <p:nvPr/>
          </p:nvSpPr>
          <p:spPr bwMode="auto">
            <a:xfrm>
              <a:off x="110" y="233"/>
              <a:ext cx="8" cy="10"/>
            </a:xfrm>
            <a:custGeom>
              <a:avLst/>
              <a:gdLst>
                <a:gd name="T0" fmla="*/ 0 w 9"/>
                <a:gd name="T1" fmla="*/ 5 h 11"/>
                <a:gd name="T2" fmla="*/ 2 w 9"/>
                <a:gd name="T3" fmla="*/ 5 h 11"/>
                <a:gd name="T4" fmla="*/ 4 w 9"/>
                <a:gd name="T5" fmla="*/ 2 h 11"/>
                <a:gd name="T6" fmla="*/ 4 w 9"/>
                <a:gd name="T7" fmla="*/ 0 h 11"/>
                <a:gd name="T8" fmla="*/ 0 w 9"/>
                <a:gd name="T9" fmla="*/ 5 h 11"/>
                <a:gd name="T10" fmla="*/ 2 w 9"/>
                <a:gd name="T11" fmla="*/ 5 h 11"/>
                <a:gd name="T12" fmla="*/ 0 w 9"/>
                <a:gd name="T13" fmla="*/ 5 h 11"/>
                <a:gd name="T14" fmla="*/ 1 w 9"/>
                <a:gd name="T15" fmla="*/ 5 h 11"/>
                <a:gd name="T16" fmla="*/ 2 w 9"/>
                <a:gd name="T17" fmla="*/ 5 h 11"/>
                <a:gd name="T18" fmla="*/ 0 w 9"/>
                <a:gd name="T19" fmla="*/ 5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1"/>
                <a:gd name="T32" fmla="*/ 9 w 9"/>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1">
                  <a:moveTo>
                    <a:pt x="0" y="9"/>
                  </a:moveTo>
                  <a:lnTo>
                    <a:pt x="2" y="9"/>
                  </a:lnTo>
                  <a:lnTo>
                    <a:pt x="8" y="2"/>
                  </a:lnTo>
                  <a:lnTo>
                    <a:pt x="6" y="0"/>
                  </a:lnTo>
                  <a:lnTo>
                    <a:pt x="0" y="7"/>
                  </a:lnTo>
                  <a:lnTo>
                    <a:pt x="2" y="7"/>
                  </a:lnTo>
                  <a:lnTo>
                    <a:pt x="0" y="9"/>
                  </a:lnTo>
                  <a:lnTo>
                    <a:pt x="1" y="10"/>
                  </a:lnTo>
                  <a:lnTo>
                    <a:pt x="2" y="9"/>
                  </a:lnTo>
                  <a:lnTo>
                    <a:pt x="0" y="9"/>
                  </a:lnTo>
                </a:path>
              </a:pathLst>
            </a:custGeom>
            <a:solidFill>
              <a:srgbClr val="000000"/>
            </a:solidFill>
            <a:ln w="12700" cap="rnd">
              <a:noFill/>
              <a:round/>
              <a:headEnd/>
              <a:tailEnd/>
            </a:ln>
          </p:spPr>
        </p:sp>
        <p:sp>
          <p:nvSpPr>
            <p:cNvPr id="80" name="Freeform 79"/>
            <p:cNvSpPr>
              <a:spLocks/>
            </p:cNvSpPr>
            <p:nvPr/>
          </p:nvSpPr>
          <p:spPr bwMode="auto">
            <a:xfrm>
              <a:off x="94" y="226"/>
              <a:ext cx="19" cy="16"/>
            </a:xfrm>
            <a:custGeom>
              <a:avLst/>
              <a:gdLst>
                <a:gd name="T0" fmla="*/ 1 w 23"/>
                <a:gd name="T1" fmla="*/ 0 h 18"/>
                <a:gd name="T2" fmla="*/ 2 w 23"/>
                <a:gd name="T3" fmla="*/ 2 h 18"/>
                <a:gd name="T4" fmla="*/ 2 w 23"/>
                <a:gd name="T5" fmla="*/ 4 h 18"/>
                <a:gd name="T6" fmla="*/ 2 w 23"/>
                <a:gd name="T7" fmla="*/ 4 h 18"/>
                <a:gd name="T8" fmla="*/ 2 w 23"/>
                <a:gd name="T9" fmla="*/ 0 h 18"/>
                <a:gd name="T10" fmla="*/ 2 w 23"/>
                <a:gd name="T11" fmla="*/ 2 h 18"/>
                <a:gd name="T12" fmla="*/ 1 w 23"/>
                <a:gd name="T13" fmla="*/ 0 h 18"/>
                <a:gd name="T14" fmla="*/ 0 w 23"/>
                <a:gd name="T15" fmla="*/ 1 h 18"/>
                <a:gd name="T16" fmla="*/ 2 w 23"/>
                <a:gd name="T17" fmla="*/ 2 h 18"/>
                <a:gd name="T18" fmla="*/ 1 w 23"/>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18"/>
                <a:gd name="T32" fmla="*/ 23 w 23"/>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18">
                  <a:moveTo>
                    <a:pt x="1" y="0"/>
                  </a:moveTo>
                  <a:lnTo>
                    <a:pt x="2" y="2"/>
                  </a:lnTo>
                  <a:lnTo>
                    <a:pt x="21" y="17"/>
                  </a:lnTo>
                  <a:lnTo>
                    <a:pt x="22" y="15"/>
                  </a:lnTo>
                  <a:lnTo>
                    <a:pt x="3" y="0"/>
                  </a:lnTo>
                  <a:lnTo>
                    <a:pt x="3" y="2"/>
                  </a:lnTo>
                  <a:lnTo>
                    <a:pt x="1" y="0"/>
                  </a:lnTo>
                  <a:lnTo>
                    <a:pt x="0" y="1"/>
                  </a:lnTo>
                  <a:lnTo>
                    <a:pt x="2" y="2"/>
                  </a:lnTo>
                  <a:lnTo>
                    <a:pt x="1" y="0"/>
                  </a:lnTo>
                </a:path>
              </a:pathLst>
            </a:custGeom>
            <a:solidFill>
              <a:srgbClr val="000000"/>
            </a:solidFill>
            <a:ln w="12700" cap="rnd">
              <a:noFill/>
              <a:round/>
              <a:headEnd/>
              <a:tailEnd/>
            </a:ln>
          </p:spPr>
        </p:sp>
        <p:sp>
          <p:nvSpPr>
            <p:cNvPr id="81" name="Freeform 80"/>
            <p:cNvSpPr>
              <a:spLocks/>
            </p:cNvSpPr>
            <p:nvPr/>
          </p:nvSpPr>
          <p:spPr bwMode="auto">
            <a:xfrm>
              <a:off x="136" y="231"/>
              <a:ext cx="3" cy="12"/>
            </a:xfrm>
            <a:custGeom>
              <a:avLst/>
              <a:gdLst>
                <a:gd name="T0" fmla="*/ 1 w 3"/>
                <a:gd name="T1" fmla="*/ 4 h 13"/>
                <a:gd name="T2" fmla="*/ 0 w 3"/>
                <a:gd name="T3" fmla="*/ 2 h 13"/>
                <a:gd name="T4" fmla="*/ 0 w 3"/>
                <a:gd name="T5" fmla="*/ 6 h 13"/>
                <a:gd name="T6" fmla="*/ 2 w 3"/>
                <a:gd name="T7" fmla="*/ 6 h 13"/>
                <a:gd name="T8" fmla="*/ 2 w 3"/>
                <a:gd name="T9" fmla="*/ 2 h 13"/>
                <a:gd name="T10" fmla="*/ 1 w 3"/>
                <a:gd name="T11" fmla="*/ 0 h 13"/>
                <a:gd name="T12" fmla="*/ 2 w 3"/>
                <a:gd name="T13" fmla="*/ 2 h 13"/>
                <a:gd name="T14" fmla="*/ 2 w 3"/>
                <a:gd name="T15" fmla="*/ 0 h 13"/>
                <a:gd name="T16" fmla="*/ 1 w 3"/>
                <a:gd name="T17" fmla="*/ 0 h 13"/>
                <a:gd name="T18" fmla="*/ 1 w 3"/>
                <a:gd name="T19" fmla="*/ 4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13"/>
                <a:gd name="T32" fmla="*/ 3 w 3"/>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13">
                  <a:moveTo>
                    <a:pt x="1" y="4"/>
                  </a:moveTo>
                  <a:lnTo>
                    <a:pt x="0" y="2"/>
                  </a:lnTo>
                  <a:lnTo>
                    <a:pt x="0" y="12"/>
                  </a:lnTo>
                  <a:lnTo>
                    <a:pt x="2" y="12"/>
                  </a:lnTo>
                  <a:lnTo>
                    <a:pt x="2" y="2"/>
                  </a:lnTo>
                  <a:lnTo>
                    <a:pt x="1" y="0"/>
                  </a:lnTo>
                  <a:lnTo>
                    <a:pt x="2" y="2"/>
                  </a:lnTo>
                  <a:lnTo>
                    <a:pt x="2" y="0"/>
                  </a:lnTo>
                  <a:lnTo>
                    <a:pt x="1" y="0"/>
                  </a:lnTo>
                  <a:lnTo>
                    <a:pt x="1" y="4"/>
                  </a:lnTo>
                </a:path>
              </a:pathLst>
            </a:custGeom>
            <a:solidFill>
              <a:srgbClr val="000000"/>
            </a:solidFill>
            <a:ln w="12700" cap="rnd">
              <a:noFill/>
              <a:round/>
              <a:headEnd/>
              <a:tailEnd/>
            </a:ln>
          </p:spPr>
        </p:sp>
        <p:sp>
          <p:nvSpPr>
            <p:cNvPr id="82" name="Freeform 81"/>
            <p:cNvSpPr>
              <a:spLocks/>
            </p:cNvSpPr>
            <p:nvPr/>
          </p:nvSpPr>
          <p:spPr bwMode="auto">
            <a:xfrm>
              <a:off x="117" y="231"/>
              <a:ext cx="21" cy="4"/>
            </a:xfrm>
            <a:custGeom>
              <a:avLst/>
              <a:gdLst>
                <a:gd name="T0" fmla="*/ 2 w 26"/>
                <a:gd name="T1" fmla="*/ 2 h 5"/>
                <a:gd name="T2" fmla="*/ 2 w 26"/>
                <a:gd name="T3" fmla="*/ 2 h 5"/>
                <a:gd name="T4" fmla="*/ 2 w 26"/>
                <a:gd name="T5" fmla="*/ 2 h 5"/>
                <a:gd name="T6" fmla="*/ 2 w 26"/>
                <a:gd name="T7" fmla="*/ 0 h 5"/>
                <a:gd name="T8" fmla="*/ 2 w 26"/>
                <a:gd name="T9" fmla="*/ 0 h 5"/>
                <a:gd name="T10" fmla="*/ 0 w 26"/>
                <a:gd name="T11" fmla="*/ 2 h 5"/>
                <a:gd name="T12" fmla="*/ 2 w 26"/>
                <a:gd name="T13" fmla="*/ 0 h 5"/>
                <a:gd name="T14" fmla="*/ 0 w 26"/>
                <a:gd name="T15" fmla="*/ 0 h 5"/>
                <a:gd name="T16" fmla="*/ 0 w 26"/>
                <a:gd name="T17" fmla="*/ 2 h 5"/>
                <a:gd name="T18" fmla="*/ 2 w 2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5"/>
                <a:gd name="T32" fmla="*/ 26 w 2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5">
                  <a:moveTo>
                    <a:pt x="3" y="2"/>
                  </a:moveTo>
                  <a:lnTo>
                    <a:pt x="2" y="4"/>
                  </a:lnTo>
                  <a:lnTo>
                    <a:pt x="25" y="4"/>
                  </a:lnTo>
                  <a:lnTo>
                    <a:pt x="25" y="0"/>
                  </a:lnTo>
                  <a:lnTo>
                    <a:pt x="2" y="0"/>
                  </a:lnTo>
                  <a:lnTo>
                    <a:pt x="0" y="2"/>
                  </a:lnTo>
                  <a:lnTo>
                    <a:pt x="2" y="0"/>
                  </a:lnTo>
                  <a:lnTo>
                    <a:pt x="0" y="0"/>
                  </a:lnTo>
                  <a:lnTo>
                    <a:pt x="0" y="2"/>
                  </a:lnTo>
                  <a:lnTo>
                    <a:pt x="3" y="2"/>
                  </a:lnTo>
                </a:path>
              </a:pathLst>
            </a:custGeom>
            <a:solidFill>
              <a:srgbClr val="000000"/>
            </a:solidFill>
            <a:ln w="12700" cap="rnd">
              <a:noFill/>
              <a:round/>
              <a:headEnd/>
              <a:tailEnd/>
            </a:ln>
          </p:spPr>
        </p:sp>
        <p:sp>
          <p:nvSpPr>
            <p:cNvPr id="83" name="Freeform 82"/>
            <p:cNvSpPr>
              <a:spLocks/>
            </p:cNvSpPr>
            <p:nvPr/>
          </p:nvSpPr>
          <p:spPr bwMode="auto">
            <a:xfrm>
              <a:off x="117" y="233"/>
              <a:ext cx="3" cy="10"/>
            </a:xfrm>
            <a:custGeom>
              <a:avLst/>
              <a:gdLst>
                <a:gd name="T0" fmla="*/ 2 w 4"/>
                <a:gd name="T1" fmla="*/ 3 h 12"/>
                <a:gd name="T2" fmla="*/ 2 w 4"/>
                <a:gd name="T3" fmla="*/ 3 h 12"/>
                <a:gd name="T4" fmla="*/ 2 w 4"/>
                <a:gd name="T5" fmla="*/ 0 h 12"/>
                <a:gd name="T6" fmla="*/ 0 w 4"/>
                <a:gd name="T7" fmla="*/ 0 h 12"/>
                <a:gd name="T8" fmla="*/ 0 w 4"/>
                <a:gd name="T9" fmla="*/ 3 h 12"/>
                <a:gd name="T10" fmla="*/ 2 w 4"/>
                <a:gd name="T11" fmla="*/ 3 h 12"/>
                <a:gd name="T12" fmla="*/ 0 w 4"/>
                <a:gd name="T13" fmla="*/ 3 h 12"/>
                <a:gd name="T14" fmla="*/ 0 w 4"/>
                <a:gd name="T15" fmla="*/ 3 h 12"/>
                <a:gd name="T16" fmla="*/ 2 w 4"/>
                <a:gd name="T17" fmla="*/ 3 h 12"/>
                <a:gd name="T18" fmla="*/ 2 w 4"/>
                <a:gd name="T19" fmla="*/ 3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12"/>
                <a:gd name="T32" fmla="*/ 4 w 4"/>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12">
                  <a:moveTo>
                    <a:pt x="2" y="8"/>
                  </a:moveTo>
                  <a:lnTo>
                    <a:pt x="3" y="9"/>
                  </a:lnTo>
                  <a:lnTo>
                    <a:pt x="3" y="0"/>
                  </a:lnTo>
                  <a:lnTo>
                    <a:pt x="0" y="0"/>
                  </a:lnTo>
                  <a:lnTo>
                    <a:pt x="0" y="9"/>
                  </a:lnTo>
                  <a:lnTo>
                    <a:pt x="2" y="11"/>
                  </a:lnTo>
                  <a:lnTo>
                    <a:pt x="0" y="9"/>
                  </a:lnTo>
                  <a:lnTo>
                    <a:pt x="0" y="11"/>
                  </a:lnTo>
                  <a:lnTo>
                    <a:pt x="2" y="11"/>
                  </a:lnTo>
                  <a:lnTo>
                    <a:pt x="2" y="8"/>
                  </a:lnTo>
                </a:path>
              </a:pathLst>
            </a:custGeom>
            <a:solidFill>
              <a:srgbClr val="000000"/>
            </a:solidFill>
            <a:ln w="12700" cap="rnd">
              <a:noFill/>
              <a:round/>
              <a:headEnd/>
              <a:tailEnd/>
            </a:ln>
          </p:spPr>
        </p:sp>
        <p:sp>
          <p:nvSpPr>
            <p:cNvPr id="84" name="Freeform 83"/>
            <p:cNvSpPr>
              <a:spLocks/>
            </p:cNvSpPr>
            <p:nvPr/>
          </p:nvSpPr>
          <p:spPr bwMode="auto">
            <a:xfrm>
              <a:off x="118" y="240"/>
              <a:ext cx="21" cy="3"/>
            </a:xfrm>
            <a:custGeom>
              <a:avLst/>
              <a:gdLst>
                <a:gd name="T0" fmla="*/ 2 w 26"/>
                <a:gd name="T1" fmla="*/ 1 h 4"/>
                <a:gd name="T2" fmla="*/ 2 w 26"/>
                <a:gd name="T3" fmla="*/ 0 h 4"/>
                <a:gd name="T4" fmla="*/ 0 w 26"/>
                <a:gd name="T5" fmla="*/ 0 h 4"/>
                <a:gd name="T6" fmla="*/ 0 w 26"/>
                <a:gd name="T7" fmla="*/ 2 h 4"/>
                <a:gd name="T8" fmla="*/ 2 w 26"/>
                <a:gd name="T9" fmla="*/ 2 h 4"/>
                <a:gd name="T10" fmla="*/ 2 w 26"/>
                <a:gd name="T11" fmla="*/ 1 h 4"/>
                <a:gd name="T12" fmla="*/ 2 w 26"/>
                <a:gd name="T13" fmla="*/ 2 h 4"/>
                <a:gd name="T14" fmla="*/ 2 w 26"/>
                <a:gd name="T15" fmla="*/ 2 h 4"/>
                <a:gd name="T16" fmla="*/ 2 w 26"/>
                <a:gd name="T17" fmla="*/ 1 h 4"/>
                <a:gd name="T18" fmla="*/ 2 w 26"/>
                <a:gd name="T19" fmla="*/ 1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4"/>
                <a:gd name="T32" fmla="*/ 26 w 26"/>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4">
                  <a:moveTo>
                    <a:pt x="22" y="1"/>
                  </a:moveTo>
                  <a:lnTo>
                    <a:pt x="24" y="0"/>
                  </a:lnTo>
                  <a:lnTo>
                    <a:pt x="0" y="0"/>
                  </a:lnTo>
                  <a:lnTo>
                    <a:pt x="0" y="3"/>
                  </a:lnTo>
                  <a:lnTo>
                    <a:pt x="24" y="3"/>
                  </a:lnTo>
                  <a:lnTo>
                    <a:pt x="25" y="1"/>
                  </a:lnTo>
                  <a:lnTo>
                    <a:pt x="24" y="3"/>
                  </a:lnTo>
                  <a:lnTo>
                    <a:pt x="25" y="3"/>
                  </a:lnTo>
                  <a:lnTo>
                    <a:pt x="25" y="1"/>
                  </a:lnTo>
                  <a:lnTo>
                    <a:pt x="22" y="1"/>
                  </a:lnTo>
                </a:path>
              </a:pathLst>
            </a:custGeom>
            <a:solidFill>
              <a:srgbClr val="000000"/>
            </a:solidFill>
            <a:ln w="12700" cap="rnd">
              <a:noFill/>
              <a:round/>
              <a:headEnd/>
              <a:tailEnd/>
            </a:ln>
          </p:spPr>
        </p:sp>
        <p:sp>
          <p:nvSpPr>
            <p:cNvPr id="85" name="Freeform 84"/>
            <p:cNvSpPr>
              <a:spLocks/>
            </p:cNvSpPr>
            <p:nvPr/>
          </p:nvSpPr>
          <p:spPr bwMode="auto">
            <a:xfrm>
              <a:off x="156" y="231"/>
              <a:ext cx="2" cy="12"/>
            </a:xfrm>
            <a:custGeom>
              <a:avLst/>
              <a:gdLst>
                <a:gd name="T0" fmla="*/ 1 w 3"/>
                <a:gd name="T1" fmla="*/ 4 h 13"/>
                <a:gd name="T2" fmla="*/ 0 w 3"/>
                <a:gd name="T3" fmla="*/ 2 h 13"/>
                <a:gd name="T4" fmla="*/ 0 w 3"/>
                <a:gd name="T5" fmla="*/ 6 h 13"/>
                <a:gd name="T6" fmla="*/ 1 w 3"/>
                <a:gd name="T7" fmla="*/ 6 h 13"/>
                <a:gd name="T8" fmla="*/ 1 w 3"/>
                <a:gd name="T9" fmla="*/ 2 h 13"/>
                <a:gd name="T10" fmla="*/ 1 w 3"/>
                <a:gd name="T11" fmla="*/ 0 h 13"/>
                <a:gd name="T12" fmla="*/ 1 w 3"/>
                <a:gd name="T13" fmla="*/ 2 h 13"/>
                <a:gd name="T14" fmla="*/ 1 w 3"/>
                <a:gd name="T15" fmla="*/ 0 h 13"/>
                <a:gd name="T16" fmla="*/ 1 w 3"/>
                <a:gd name="T17" fmla="*/ 0 h 13"/>
                <a:gd name="T18" fmla="*/ 1 w 3"/>
                <a:gd name="T19" fmla="*/ 4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13"/>
                <a:gd name="T32" fmla="*/ 3 w 3"/>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13">
                  <a:moveTo>
                    <a:pt x="1" y="4"/>
                  </a:moveTo>
                  <a:lnTo>
                    <a:pt x="0" y="2"/>
                  </a:lnTo>
                  <a:lnTo>
                    <a:pt x="0" y="12"/>
                  </a:lnTo>
                  <a:lnTo>
                    <a:pt x="2" y="12"/>
                  </a:lnTo>
                  <a:lnTo>
                    <a:pt x="2" y="2"/>
                  </a:lnTo>
                  <a:lnTo>
                    <a:pt x="1" y="0"/>
                  </a:lnTo>
                  <a:lnTo>
                    <a:pt x="2" y="2"/>
                  </a:lnTo>
                  <a:lnTo>
                    <a:pt x="2" y="0"/>
                  </a:lnTo>
                  <a:lnTo>
                    <a:pt x="1" y="0"/>
                  </a:lnTo>
                  <a:lnTo>
                    <a:pt x="1" y="4"/>
                  </a:lnTo>
                </a:path>
              </a:pathLst>
            </a:custGeom>
            <a:solidFill>
              <a:srgbClr val="000000"/>
            </a:solidFill>
            <a:ln w="12700" cap="rnd">
              <a:noFill/>
              <a:round/>
              <a:headEnd/>
              <a:tailEnd/>
            </a:ln>
          </p:spPr>
        </p:sp>
        <p:sp>
          <p:nvSpPr>
            <p:cNvPr id="86" name="Freeform 85"/>
            <p:cNvSpPr>
              <a:spLocks/>
            </p:cNvSpPr>
            <p:nvPr/>
          </p:nvSpPr>
          <p:spPr bwMode="auto">
            <a:xfrm>
              <a:off x="136" y="231"/>
              <a:ext cx="21" cy="4"/>
            </a:xfrm>
            <a:custGeom>
              <a:avLst/>
              <a:gdLst>
                <a:gd name="T0" fmla="*/ 2 w 26"/>
                <a:gd name="T1" fmla="*/ 2 h 5"/>
                <a:gd name="T2" fmla="*/ 1 w 26"/>
                <a:gd name="T3" fmla="*/ 2 h 5"/>
                <a:gd name="T4" fmla="*/ 2 w 26"/>
                <a:gd name="T5" fmla="*/ 2 h 5"/>
                <a:gd name="T6" fmla="*/ 2 w 26"/>
                <a:gd name="T7" fmla="*/ 0 h 5"/>
                <a:gd name="T8" fmla="*/ 1 w 26"/>
                <a:gd name="T9" fmla="*/ 0 h 5"/>
                <a:gd name="T10" fmla="*/ 0 w 26"/>
                <a:gd name="T11" fmla="*/ 2 h 5"/>
                <a:gd name="T12" fmla="*/ 1 w 26"/>
                <a:gd name="T13" fmla="*/ 0 h 5"/>
                <a:gd name="T14" fmla="*/ 0 w 26"/>
                <a:gd name="T15" fmla="*/ 0 h 5"/>
                <a:gd name="T16" fmla="*/ 0 w 26"/>
                <a:gd name="T17" fmla="*/ 2 h 5"/>
                <a:gd name="T18" fmla="*/ 2 w 2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5"/>
                <a:gd name="T32" fmla="*/ 26 w 2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5">
                  <a:moveTo>
                    <a:pt x="3" y="2"/>
                  </a:moveTo>
                  <a:lnTo>
                    <a:pt x="1" y="4"/>
                  </a:lnTo>
                  <a:lnTo>
                    <a:pt x="25" y="4"/>
                  </a:lnTo>
                  <a:lnTo>
                    <a:pt x="25" y="0"/>
                  </a:lnTo>
                  <a:lnTo>
                    <a:pt x="1" y="0"/>
                  </a:lnTo>
                  <a:lnTo>
                    <a:pt x="0" y="2"/>
                  </a:lnTo>
                  <a:lnTo>
                    <a:pt x="1" y="0"/>
                  </a:lnTo>
                  <a:lnTo>
                    <a:pt x="0" y="0"/>
                  </a:lnTo>
                  <a:lnTo>
                    <a:pt x="0" y="2"/>
                  </a:lnTo>
                  <a:lnTo>
                    <a:pt x="3" y="2"/>
                  </a:lnTo>
                </a:path>
              </a:pathLst>
            </a:custGeom>
            <a:solidFill>
              <a:srgbClr val="000000"/>
            </a:solidFill>
            <a:ln w="12700" cap="rnd">
              <a:noFill/>
              <a:round/>
              <a:headEnd/>
              <a:tailEnd/>
            </a:ln>
          </p:spPr>
        </p:sp>
        <p:sp>
          <p:nvSpPr>
            <p:cNvPr id="87" name="Freeform 86"/>
            <p:cNvSpPr>
              <a:spLocks/>
            </p:cNvSpPr>
            <p:nvPr/>
          </p:nvSpPr>
          <p:spPr bwMode="auto">
            <a:xfrm>
              <a:off x="136" y="233"/>
              <a:ext cx="3" cy="10"/>
            </a:xfrm>
            <a:custGeom>
              <a:avLst/>
              <a:gdLst>
                <a:gd name="T0" fmla="*/ 1 w 3"/>
                <a:gd name="T1" fmla="*/ 3 h 12"/>
                <a:gd name="T2" fmla="*/ 2 w 3"/>
                <a:gd name="T3" fmla="*/ 3 h 12"/>
                <a:gd name="T4" fmla="*/ 2 w 3"/>
                <a:gd name="T5" fmla="*/ 0 h 12"/>
                <a:gd name="T6" fmla="*/ 0 w 3"/>
                <a:gd name="T7" fmla="*/ 0 h 12"/>
                <a:gd name="T8" fmla="*/ 0 w 3"/>
                <a:gd name="T9" fmla="*/ 3 h 12"/>
                <a:gd name="T10" fmla="*/ 1 w 3"/>
                <a:gd name="T11" fmla="*/ 3 h 12"/>
                <a:gd name="T12" fmla="*/ 0 w 3"/>
                <a:gd name="T13" fmla="*/ 3 h 12"/>
                <a:gd name="T14" fmla="*/ 0 w 3"/>
                <a:gd name="T15" fmla="*/ 3 h 12"/>
                <a:gd name="T16" fmla="*/ 1 w 3"/>
                <a:gd name="T17" fmla="*/ 3 h 12"/>
                <a:gd name="T18" fmla="*/ 1 w 3"/>
                <a:gd name="T19" fmla="*/ 3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12"/>
                <a:gd name="T32" fmla="*/ 3 w 3"/>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12">
                  <a:moveTo>
                    <a:pt x="1" y="8"/>
                  </a:moveTo>
                  <a:lnTo>
                    <a:pt x="2" y="9"/>
                  </a:lnTo>
                  <a:lnTo>
                    <a:pt x="2" y="0"/>
                  </a:lnTo>
                  <a:lnTo>
                    <a:pt x="0" y="0"/>
                  </a:lnTo>
                  <a:lnTo>
                    <a:pt x="0" y="9"/>
                  </a:lnTo>
                  <a:lnTo>
                    <a:pt x="1" y="11"/>
                  </a:lnTo>
                  <a:lnTo>
                    <a:pt x="0" y="9"/>
                  </a:lnTo>
                  <a:lnTo>
                    <a:pt x="0" y="11"/>
                  </a:lnTo>
                  <a:lnTo>
                    <a:pt x="1" y="11"/>
                  </a:lnTo>
                  <a:lnTo>
                    <a:pt x="1" y="8"/>
                  </a:lnTo>
                </a:path>
              </a:pathLst>
            </a:custGeom>
            <a:solidFill>
              <a:srgbClr val="000000"/>
            </a:solidFill>
            <a:ln w="12700" cap="rnd">
              <a:noFill/>
              <a:round/>
              <a:headEnd/>
              <a:tailEnd/>
            </a:ln>
          </p:spPr>
        </p:sp>
        <p:sp>
          <p:nvSpPr>
            <p:cNvPr id="88" name="Freeform 87"/>
            <p:cNvSpPr>
              <a:spLocks/>
            </p:cNvSpPr>
            <p:nvPr/>
          </p:nvSpPr>
          <p:spPr bwMode="auto">
            <a:xfrm>
              <a:off x="137" y="240"/>
              <a:ext cx="21" cy="3"/>
            </a:xfrm>
            <a:custGeom>
              <a:avLst/>
              <a:gdLst>
                <a:gd name="T0" fmla="*/ 2 w 26"/>
                <a:gd name="T1" fmla="*/ 1 h 4"/>
                <a:gd name="T2" fmla="*/ 2 w 26"/>
                <a:gd name="T3" fmla="*/ 0 h 4"/>
                <a:gd name="T4" fmla="*/ 0 w 26"/>
                <a:gd name="T5" fmla="*/ 0 h 4"/>
                <a:gd name="T6" fmla="*/ 0 w 26"/>
                <a:gd name="T7" fmla="*/ 2 h 4"/>
                <a:gd name="T8" fmla="*/ 2 w 26"/>
                <a:gd name="T9" fmla="*/ 2 h 4"/>
                <a:gd name="T10" fmla="*/ 2 w 26"/>
                <a:gd name="T11" fmla="*/ 1 h 4"/>
                <a:gd name="T12" fmla="*/ 2 w 26"/>
                <a:gd name="T13" fmla="*/ 2 h 4"/>
                <a:gd name="T14" fmla="*/ 2 w 26"/>
                <a:gd name="T15" fmla="*/ 2 h 4"/>
                <a:gd name="T16" fmla="*/ 2 w 26"/>
                <a:gd name="T17" fmla="*/ 1 h 4"/>
                <a:gd name="T18" fmla="*/ 2 w 26"/>
                <a:gd name="T19" fmla="*/ 1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4"/>
                <a:gd name="T32" fmla="*/ 26 w 26"/>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4">
                  <a:moveTo>
                    <a:pt x="22" y="1"/>
                  </a:moveTo>
                  <a:lnTo>
                    <a:pt x="23" y="0"/>
                  </a:lnTo>
                  <a:lnTo>
                    <a:pt x="0" y="0"/>
                  </a:lnTo>
                  <a:lnTo>
                    <a:pt x="0" y="3"/>
                  </a:lnTo>
                  <a:lnTo>
                    <a:pt x="23" y="3"/>
                  </a:lnTo>
                  <a:lnTo>
                    <a:pt x="25" y="1"/>
                  </a:lnTo>
                  <a:lnTo>
                    <a:pt x="23" y="3"/>
                  </a:lnTo>
                  <a:lnTo>
                    <a:pt x="25" y="3"/>
                  </a:lnTo>
                  <a:lnTo>
                    <a:pt x="25" y="1"/>
                  </a:lnTo>
                  <a:lnTo>
                    <a:pt x="22" y="1"/>
                  </a:lnTo>
                </a:path>
              </a:pathLst>
            </a:custGeom>
            <a:solidFill>
              <a:srgbClr val="000000"/>
            </a:solidFill>
            <a:ln w="12700" cap="rnd">
              <a:noFill/>
              <a:round/>
              <a:headEnd/>
              <a:tailEnd/>
            </a:ln>
          </p:spPr>
        </p:sp>
        <p:sp>
          <p:nvSpPr>
            <p:cNvPr id="89" name="Freeform 88"/>
            <p:cNvSpPr>
              <a:spLocks/>
            </p:cNvSpPr>
            <p:nvPr/>
          </p:nvSpPr>
          <p:spPr bwMode="auto">
            <a:xfrm>
              <a:off x="174" y="231"/>
              <a:ext cx="3" cy="12"/>
            </a:xfrm>
            <a:custGeom>
              <a:avLst/>
              <a:gdLst>
                <a:gd name="T0" fmla="*/ 2 w 4"/>
                <a:gd name="T1" fmla="*/ 4 h 13"/>
                <a:gd name="T2" fmla="*/ 0 w 4"/>
                <a:gd name="T3" fmla="*/ 2 h 13"/>
                <a:gd name="T4" fmla="*/ 0 w 4"/>
                <a:gd name="T5" fmla="*/ 6 h 13"/>
                <a:gd name="T6" fmla="*/ 2 w 4"/>
                <a:gd name="T7" fmla="*/ 6 h 13"/>
                <a:gd name="T8" fmla="*/ 2 w 4"/>
                <a:gd name="T9" fmla="*/ 2 h 13"/>
                <a:gd name="T10" fmla="*/ 2 w 4"/>
                <a:gd name="T11" fmla="*/ 0 h 13"/>
                <a:gd name="T12" fmla="*/ 2 w 4"/>
                <a:gd name="T13" fmla="*/ 2 h 13"/>
                <a:gd name="T14" fmla="*/ 2 w 4"/>
                <a:gd name="T15" fmla="*/ 0 h 13"/>
                <a:gd name="T16" fmla="*/ 2 w 4"/>
                <a:gd name="T17" fmla="*/ 0 h 13"/>
                <a:gd name="T18" fmla="*/ 2 w 4"/>
                <a:gd name="T19" fmla="*/ 4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13"/>
                <a:gd name="T32" fmla="*/ 4 w 4"/>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13">
                  <a:moveTo>
                    <a:pt x="2" y="4"/>
                  </a:moveTo>
                  <a:lnTo>
                    <a:pt x="0" y="2"/>
                  </a:lnTo>
                  <a:lnTo>
                    <a:pt x="0" y="12"/>
                  </a:lnTo>
                  <a:lnTo>
                    <a:pt x="3" y="12"/>
                  </a:lnTo>
                  <a:lnTo>
                    <a:pt x="3" y="2"/>
                  </a:lnTo>
                  <a:lnTo>
                    <a:pt x="2" y="0"/>
                  </a:lnTo>
                  <a:lnTo>
                    <a:pt x="3" y="2"/>
                  </a:lnTo>
                  <a:lnTo>
                    <a:pt x="3" y="0"/>
                  </a:lnTo>
                  <a:lnTo>
                    <a:pt x="2" y="0"/>
                  </a:lnTo>
                  <a:lnTo>
                    <a:pt x="2" y="4"/>
                  </a:lnTo>
                </a:path>
              </a:pathLst>
            </a:custGeom>
            <a:solidFill>
              <a:srgbClr val="000000"/>
            </a:solidFill>
            <a:ln w="12700" cap="rnd">
              <a:noFill/>
              <a:round/>
              <a:headEnd/>
              <a:tailEnd/>
            </a:ln>
          </p:spPr>
        </p:sp>
        <p:sp>
          <p:nvSpPr>
            <p:cNvPr id="90" name="Freeform 89"/>
            <p:cNvSpPr>
              <a:spLocks/>
            </p:cNvSpPr>
            <p:nvPr/>
          </p:nvSpPr>
          <p:spPr bwMode="auto">
            <a:xfrm>
              <a:off x="156" y="231"/>
              <a:ext cx="20" cy="4"/>
            </a:xfrm>
            <a:custGeom>
              <a:avLst/>
              <a:gdLst>
                <a:gd name="T0" fmla="*/ 2 w 25"/>
                <a:gd name="T1" fmla="*/ 2 h 5"/>
                <a:gd name="T2" fmla="*/ 1 w 25"/>
                <a:gd name="T3" fmla="*/ 2 h 5"/>
                <a:gd name="T4" fmla="*/ 2 w 25"/>
                <a:gd name="T5" fmla="*/ 2 h 5"/>
                <a:gd name="T6" fmla="*/ 2 w 25"/>
                <a:gd name="T7" fmla="*/ 0 h 5"/>
                <a:gd name="T8" fmla="*/ 1 w 25"/>
                <a:gd name="T9" fmla="*/ 0 h 5"/>
                <a:gd name="T10" fmla="*/ 0 w 25"/>
                <a:gd name="T11" fmla="*/ 2 h 5"/>
                <a:gd name="T12" fmla="*/ 1 w 25"/>
                <a:gd name="T13" fmla="*/ 0 h 5"/>
                <a:gd name="T14" fmla="*/ 0 w 25"/>
                <a:gd name="T15" fmla="*/ 0 h 5"/>
                <a:gd name="T16" fmla="*/ 0 w 25"/>
                <a:gd name="T17" fmla="*/ 2 h 5"/>
                <a:gd name="T18" fmla="*/ 2 w 25"/>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5"/>
                <a:gd name="T32" fmla="*/ 25 w 25"/>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5">
                  <a:moveTo>
                    <a:pt x="3" y="2"/>
                  </a:moveTo>
                  <a:lnTo>
                    <a:pt x="1" y="4"/>
                  </a:lnTo>
                  <a:lnTo>
                    <a:pt x="24" y="4"/>
                  </a:lnTo>
                  <a:lnTo>
                    <a:pt x="24" y="0"/>
                  </a:lnTo>
                  <a:lnTo>
                    <a:pt x="1" y="0"/>
                  </a:lnTo>
                  <a:lnTo>
                    <a:pt x="0" y="2"/>
                  </a:lnTo>
                  <a:lnTo>
                    <a:pt x="1" y="0"/>
                  </a:lnTo>
                  <a:lnTo>
                    <a:pt x="0" y="0"/>
                  </a:lnTo>
                  <a:lnTo>
                    <a:pt x="0" y="2"/>
                  </a:lnTo>
                  <a:lnTo>
                    <a:pt x="3" y="2"/>
                  </a:lnTo>
                </a:path>
              </a:pathLst>
            </a:custGeom>
            <a:solidFill>
              <a:srgbClr val="000000"/>
            </a:solidFill>
            <a:ln w="12700" cap="rnd">
              <a:noFill/>
              <a:round/>
              <a:headEnd/>
              <a:tailEnd/>
            </a:ln>
          </p:spPr>
        </p:sp>
        <p:sp>
          <p:nvSpPr>
            <p:cNvPr id="91" name="Freeform 90"/>
            <p:cNvSpPr>
              <a:spLocks/>
            </p:cNvSpPr>
            <p:nvPr/>
          </p:nvSpPr>
          <p:spPr bwMode="auto">
            <a:xfrm>
              <a:off x="156" y="233"/>
              <a:ext cx="2" cy="10"/>
            </a:xfrm>
            <a:custGeom>
              <a:avLst/>
              <a:gdLst>
                <a:gd name="T0" fmla="*/ 1 w 3"/>
                <a:gd name="T1" fmla="*/ 3 h 12"/>
                <a:gd name="T2" fmla="*/ 1 w 3"/>
                <a:gd name="T3" fmla="*/ 3 h 12"/>
                <a:gd name="T4" fmla="*/ 1 w 3"/>
                <a:gd name="T5" fmla="*/ 0 h 12"/>
                <a:gd name="T6" fmla="*/ 0 w 3"/>
                <a:gd name="T7" fmla="*/ 0 h 12"/>
                <a:gd name="T8" fmla="*/ 0 w 3"/>
                <a:gd name="T9" fmla="*/ 3 h 12"/>
                <a:gd name="T10" fmla="*/ 1 w 3"/>
                <a:gd name="T11" fmla="*/ 3 h 12"/>
                <a:gd name="T12" fmla="*/ 0 w 3"/>
                <a:gd name="T13" fmla="*/ 3 h 12"/>
                <a:gd name="T14" fmla="*/ 0 w 3"/>
                <a:gd name="T15" fmla="*/ 3 h 12"/>
                <a:gd name="T16" fmla="*/ 1 w 3"/>
                <a:gd name="T17" fmla="*/ 3 h 12"/>
                <a:gd name="T18" fmla="*/ 1 w 3"/>
                <a:gd name="T19" fmla="*/ 3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12"/>
                <a:gd name="T32" fmla="*/ 3 w 3"/>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12">
                  <a:moveTo>
                    <a:pt x="1" y="8"/>
                  </a:moveTo>
                  <a:lnTo>
                    <a:pt x="2" y="9"/>
                  </a:lnTo>
                  <a:lnTo>
                    <a:pt x="2" y="0"/>
                  </a:lnTo>
                  <a:lnTo>
                    <a:pt x="0" y="0"/>
                  </a:lnTo>
                  <a:lnTo>
                    <a:pt x="0" y="9"/>
                  </a:lnTo>
                  <a:lnTo>
                    <a:pt x="1" y="11"/>
                  </a:lnTo>
                  <a:lnTo>
                    <a:pt x="0" y="9"/>
                  </a:lnTo>
                  <a:lnTo>
                    <a:pt x="0" y="11"/>
                  </a:lnTo>
                  <a:lnTo>
                    <a:pt x="1" y="11"/>
                  </a:lnTo>
                  <a:lnTo>
                    <a:pt x="1" y="8"/>
                  </a:lnTo>
                </a:path>
              </a:pathLst>
            </a:custGeom>
            <a:solidFill>
              <a:srgbClr val="000000"/>
            </a:solidFill>
            <a:ln w="12700" cap="rnd">
              <a:noFill/>
              <a:round/>
              <a:headEnd/>
              <a:tailEnd/>
            </a:ln>
          </p:spPr>
        </p:sp>
        <p:sp>
          <p:nvSpPr>
            <p:cNvPr id="92" name="Freeform 91"/>
            <p:cNvSpPr>
              <a:spLocks/>
            </p:cNvSpPr>
            <p:nvPr/>
          </p:nvSpPr>
          <p:spPr bwMode="auto">
            <a:xfrm>
              <a:off x="156" y="240"/>
              <a:ext cx="21" cy="3"/>
            </a:xfrm>
            <a:custGeom>
              <a:avLst/>
              <a:gdLst>
                <a:gd name="T0" fmla="*/ 2 w 26"/>
                <a:gd name="T1" fmla="*/ 1 h 4"/>
                <a:gd name="T2" fmla="*/ 2 w 26"/>
                <a:gd name="T3" fmla="*/ 0 h 4"/>
                <a:gd name="T4" fmla="*/ 0 w 26"/>
                <a:gd name="T5" fmla="*/ 0 h 4"/>
                <a:gd name="T6" fmla="*/ 0 w 26"/>
                <a:gd name="T7" fmla="*/ 2 h 4"/>
                <a:gd name="T8" fmla="*/ 2 w 26"/>
                <a:gd name="T9" fmla="*/ 2 h 4"/>
                <a:gd name="T10" fmla="*/ 2 w 26"/>
                <a:gd name="T11" fmla="*/ 1 h 4"/>
                <a:gd name="T12" fmla="*/ 2 w 26"/>
                <a:gd name="T13" fmla="*/ 2 h 4"/>
                <a:gd name="T14" fmla="*/ 2 w 26"/>
                <a:gd name="T15" fmla="*/ 2 h 4"/>
                <a:gd name="T16" fmla="*/ 2 w 26"/>
                <a:gd name="T17" fmla="*/ 1 h 4"/>
                <a:gd name="T18" fmla="*/ 2 w 26"/>
                <a:gd name="T19" fmla="*/ 1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4"/>
                <a:gd name="T32" fmla="*/ 26 w 26"/>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4">
                  <a:moveTo>
                    <a:pt x="22" y="1"/>
                  </a:moveTo>
                  <a:lnTo>
                    <a:pt x="24" y="0"/>
                  </a:lnTo>
                  <a:lnTo>
                    <a:pt x="0" y="0"/>
                  </a:lnTo>
                  <a:lnTo>
                    <a:pt x="0" y="3"/>
                  </a:lnTo>
                  <a:lnTo>
                    <a:pt x="24" y="3"/>
                  </a:lnTo>
                  <a:lnTo>
                    <a:pt x="25" y="1"/>
                  </a:lnTo>
                  <a:lnTo>
                    <a:pt x="24" y="3"/>
                  </a:lnTo>
                  <a:lnTo>
                    <a:pt x="25" y="3"/>
                  </a:lnTo>
                  <a:lnTo>
                    <a:pt x="25" y="1"/>
                  </a:lnTo>
                  <a:lnTo>
                    <a:pt x="22" y="1"/>
                  </a:lnTo>
                </a:path>
              </a:pathLst>
            </a:custGeom>
            <a:solidFill>
              <a:srgbClr val="000000"/>
            </a:solidFill>
            <a:ln w="12700" cap="rnd">
              <a:noFill/>
              <a:round/>
              <a:headEnd/>
              <a:tailEnd/>
            </a:ln>
          </p:spPr>
        </p:sp>
        <p:sp>
          <p:nvSpPr>
            <p:cNvPr id="93" name="Freeform 92"/>
            <p:cNvSpPr>
              <a:spLocks/>
            </p:cNvSpPr>
            <p:nvPr/>
          </p:nvSpPr>
          <p:spPr bwMode="auto">
            <a:xfrm>
              <a:off x="193" y="231"/>
              <a:ext cx="4" cy="12"/>
            </a:xfrm>
            <a:custGeom>
              <a:avLst/>
              <a:gdLst>
                <a:gd name="T0" fmla="*/ 1 w 4"/>
                <a:gd name="T1" fmla="*/ 4 h 13"/>
                <a:gd name="T2" fmla="*/ 0 w 4"/>
                <a:gd name="T3" fmla="*/ 2 h 13"/>
                <a:gd name="T4" fmla="*/ 0 w 4"/>
                <a:gd name="T5" fmla="*/ 6 h 13"/>
                <a:gd name="T6" fmla="*/ 3 w 4"/>
                <a:gd name="T7" fmla="*/ 6 h 13"/>
                <a:gd name="T8" fmla="*/ 3 w 4"/>
                <a:gd name="T9" fmla="*/ 2 h 13"/>
                <a:gd name="T10" fmla="*/ 1 w 4"/>
                <a:gd name="T11" fmla="*/ 0 h 13"/>
                <a:gd name="T12" fmla="*/ 3 w 4"/>
                <a:gd name="T13" fmla="*/ 2 h 13"/>
                <a:gd name="T14" fmla="*/ 3 w 4"/>
                <a:gd name="T15" fmla="*/ 0 h 13"/>
                <a:gd name="T16" fmla="*/ 1 w 4"/>
                <a:gd name="T17" fmla="*/ 0 h 13"/>
                <a:gd name="T18" fmla="*/ 1 w 4"/>
                <a:gd name="T19" fmla="*/ 4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13"/>
                <a:gd name="T32" fmla="*/ 4 w 4"/>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13">
                  <a:moveTo>
                    <a:pt x="1" y="4"/>
                  </a:moveTo>
                  <a:lnTo>
                    <a:pt x="0" y="2"/>
                  </a:lnTo>
                  <a:lnTo>
                    <a:pt x="0" y="12"/>
                  </a:lnTo>
                  <a:lnTo>
                    <a:pt x="3" y="12"/>
                  </a:lnTo>
                  <a:lnTo>
                    <a:pt x="3" y="2"/>
                  </a:lnTo>
                  <a:lnTo>
                    <a:pt x="1" y="0"/>
                  </a:lnTo>
                  <a:lnTo>
                    <a:pt x="3" y="2"/>
                  </a:lnTo>
                  <a:lnTo>
                    <a:pt x="3" y="0"/>
                  </a:lnTo>
                  <a:lnTo>
                    <a:pt x="1" y="0"/>
                  </a:lnTo>
                  <a:lnTo>
                    <a:pt x="1" y="4"/>
                  </a:lnTo>
                </a:path>
              </a:pathLst>
            </a:custGeom>
            <a:solidFill>
              <a:srgbClr val="000000"/>
            </a:solidFill>
            <a:ln w="12700" cap="rnd">
              <a:noFill/>
              <a:round/>
              <a:headEnd/>
              <a:tailEnd/>
            </a:ln>
          </p:spPr>
        </p:sp>
        <p:sp>
          <p:nvSpPr>
            <p:cNvPr id="94" name="Freeform 93"/>
            <p:cNvSpPr>
              <a:spLocks/>
            </p:cNvSpPr>
            <p:nvPr/>
          </p:nvSpPr>
          <p:spPr bwMode="auto">
            <a:xfrm>
              <a:off x="174" y="231"/>
              <a:ext cx="21" cy="4"/>
            </a:xfrm>
            <a:custGeom>
              <a:avLst/>
              <a:gdLst>
                <a:gd name="T0" fmla="*/ 2 w 26"/>
                <a:gd name="T1" fmla="*/ 2 h 5"/>
                <a:gd name="T2" fmla="*/ 2 w 26"/>
                <a:gd name="T3" fmla="*/ 2 h 5"/>
                <a:gd name="T4" fmla="*/ 2 w 26"/>
                <a:gd name="T5" fmla="*/ 2 h 5"/>
                <a:gd name="T6" fmla="*/ 2 w 26"/>
                <a:gd name="T7" fmla="*/ 0 h 5"/>
                <a:gd name="T8" fmla="*/ 2 w 26"/>
                <a:gd name="T9" fmla="*/ 0 h 5"/>
                <a:gd name="T10" fmla="*/ 0 w 26"/>
                <a:gd name="T11" fmla="*/ 2 h 5"/>
                <a:gd name="T12" fmla="*/ 2 w 26"/>
                <a:gd name="T13" fmla="*/ 0 h 5"/>
                <a:gd name="T14" fmla="*/ 0 w 26"/>
                <a:gd name="T15" fmla="*/ 0 h 5"/>
                <a:gd name="T16" fmla="*/ 0 w 26"/>
                <a:gd name="T17" fmla="*/ 2 h 5"/>
                <a:gd name="T18" fmla="*/ 2 w 2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5"/>
                <a:gd name="T32" fmla="*/ 26 w 2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5">
                  <a:moveTo>
                    <a:pt x="3" y="2"/>
                  </a:moveTo>
                  <a:lnTo>
                    <a:pt x="2" y="4"/>
                  </a:lnTo>
                  <a:lnTo>
                    <a:pt x="25" y="4"/>
                  </a:lnTo>
                  <a:lnTo>
                    <a:pt x="25" y="0"/>
                  </a:lnTo>
                  <a:lnTo>
                    <a:pt x="2" y="0"/>
                  </a:lnTo>
                  <a:lnTo>
                    <a:pt x="0" y="2"/>
                  </a:lnTo>
                  <a:lnTo>
                    <a:pt x="2" y="0"/>
                  </a:lnTo>
                  <a:lnTo>
                    <a:pt x="0" y="0"/>
                  </a:lnTo>
                  <a:lnTo>
                    <a:pt x="0" y="2"/>
                  </a:lnTo>
                  <a:lnTo>
                    <a:pt x="3" y="2"/>
                  </a:lnTo>
                </a:path>
              </a:pathLst>
            </a:custGeom>
            <a:solidFill>
              <a:srgbClr val="000000"/>
            </a:solidFill>
            <a:ln w="12700" cap="rnd">
              <a:noFill/>
              <a:round/>
              <a:headEnd/>
              <a:tailEnd/>
            </a:ln>
          </p:spPr>
        </p:sp>
        <p:sp>
          <p:nvSpPr>
            <p:cNvPr id="95" name="Freeform 94"/>
            <p:cNvSpPr>
              <a:spLocks/>
            </p:cNvSpPr>
            <p:nvPr/>
          </p:nvSpPr>
          <p:spPr bwMode="auto">
            <a:xfrm>
              <a:off x="174" y="233"/>
              <a:ext cx="3" cy="10"/>
            </a:xfrm>
            <a:custGeom>
              <a:avLst/>
              <a:gdLst>
                <a:gd name="T0" fmla="*/ 2 w 4"/>
                <a:gd name="T1" fmla="*/ 3 h 12"/>
                <a:gd name="T2" fmla="*/ 2 w 4"/>
                <a:gd name="T3" fmla="*/ 3 h 12"/>
                <a:gd name="T4" fmla="*/ 2 w 4"/>
                <a:gd name="T5" fmla="*/ 0 h 12"/>
                <a:gd name="T6" fmla="*/ 0 w 4"/>
                <a:gd name="T7" fmla="*/ 0 h 12"/>
                <a:gd name="T8" fmla="*/ 0 w 4"/>
                <a:gd name="T9" fmla="*/ 3 h 12"/>
                <a:gd name="T10" fmla="*/ 2 w 4"/>
                <a:gd name="T11" fmla="*/ 3 h 12"/>
                <a:gd name="T12" fmla="*/ 0 w 4"/>
                <a:gd name="T13" fmla="*/ 3 h 12"/>
                <a:gd name="T14" fmla="*/ 0 w 4"/>
                <a:gd name="T15" fmla="*/ 3 h 12"/>
                <a:gd name="T16" fmla="*/ 2 w 4"/>
                <a:gd name="T17" fmla="*/ 3 h 12"/>
                <a:gd name="T18" fmla="*/ 2 w 4"/>
                <a:gd name="T19" fmla="*/ 3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12"/>
                <a:gd name="T32" fmla="*/ 4 w 4"/>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12">
                  <a:moveTo>
                    <a:pt x="2" y="8"/>
                  </a:moveTo>
                  <a:lnTo>
                    <a:pt x="3" y="9"/>
                  </a:lnTo>
                  <a:lnTo>
                    <a:pt x="3" y="0"/>
                  </a:lnTo>
                  <a:lnTo>
                    <a:pt x="0" y="0"/>
                  </a:lnTo>
                  <a:lnTo>
                    <a:pt x="0" y="9"/>
                  </a:lnTo>
                  <a:lnTo>
                    <a:pt x="2" y="11"/>
                  </a:lnTo>
                  <a:lnTo>
                    <a:pt x="0" y="9"/>
                  </a:lnTo>
                  <a:lnTo>
                    <a:pt x="0" y="11"/>
                  </a:lnTo>
                  <a:lnTo>
                    <a:pt x="2" y="11"/>
                  </a:lnTo>
                  <a:lnTo>
                    <a:pt x="2" y="8"/>
                  </a:lnTo>
                </a:path>
              </a:pathLst>
            </a:custGeom>
            <a:solidFill>
              <a:srgbClr val="000000"/>
            </a:solidFill>
            <a:ln w="12700" cap="rnd">
              <a:noFill/>
              <a:round/>
              <a:headEnd/>
              <a:tailEnd/>
            </a:ln>
          </p:spPr>
        </p:sp>
        <p:sp>
          <p:nvSpPr>
            <p:cNvPr id="96" name="Freeform 95"/>
            <p:cNvSpPr>
              <a:spLocks/>
            </p:cNvSpPr>
            <p:nvPr/>
          </p:nvSpPr>
          <p:spPr bwMode="auto">
            <a:xfrm>
              <a:off x="175" y="240"/>
              <a:ext cx="22" cy="3"/>
            </a:xfrm>
            <a:custGeom>
              <a:avLst/>
              <a:gdLst>
                <a:gd name="T0" fmla="*/ 2 w 27"/>
                <a:gd name="T1" fmla="*/ 1 h 4"/>
                <a:gd name="T2" fmla="*/ 2 w 27"/>
                <a:gd name="T3" fmla="*/ 0 h 4"/>
                <a:gd name="T4" fmla="*/ 0 w 27"/>
                <a:gd name="T5" fmla="*/ 0 h 4"/>
                <a:gd name="T6" fmla="*/ 0 w 27"/>
                <a:gd name="T7" fmla="*/ 2 h 4"/>
                <a:gd name="T8" fmla="*/ 2 w 27"/>
                <a:gd name="T9" fmla="*/ 2 h 4"/>
                <a:gd name="T10" fmla="*/ 2 w 27"/>
                <a:gd name="T11" fmla="*/ 1 h 4"/>
                <a:gd name="T12" fmla="*/ 2 w 27"/>
                <a:gd name="T13" fmla="*/ 2 h 4"/>
                <a:gd name="T14" fmla="*/ 2 w 27"/>
                <a:gd name="T15" fmla="*/ 2 h 4"/>
                <a:gd name="T16" fmla="*/ 2 w 27"/>
                <a:gd name="T17" fmla="*/ 1 h 4"/>
                <a:gd name="T18" fmla="*/ 2 w 27"/>
                <a:gd name="T19" fmla="*/ 1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4"/>
                <a:gd name="T32" fmla="*/ 27 w 27"/>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4">
                  <a:moveTo>
                    <a:pt x="23" y="1"/>
                  </a:moveTo>
                  <a:lnTo>
                    <a:pt x="25" y="0"/>
                  </a:lnTo>
                  <a:lnTo>
                    <a:pt x="0" y="0"/>
                  </a:lnTo>
                  <a:lnTo>
                    <a:pt x="0" y="3"/>
                  </a:lnTo>
                  <a:lnTo>
                    <a:pt x="25" y="3"/>
                  </a:lnTo>
                  <a:lnTo>
                    <a:pt x="26" y="1"/>
                  </a:lnTo>
                  <a:lnTo>
                    <a:pt x="25" y="3"/>
                  </a:lnTo>
                  <a:lnTo>
                    <a:pt x="26" y="3"/>
                  </a:lnTo>
                  <a:lnTo>
                    <a:pt x="26" y="1"/>
                  </a:lnTo>
                  <a:lnTo>
                    <a:pt x="23" y="1"/>
                  </a:lnTo>
                </a:path>
              </a:pathLst>
            </a:custGeom>
            <a:solidFill>
              <a:srgbClr val="000000"/>
            </a:solidFill>
            <a:ln w="12700" cap="rnd">
              <a:noFill/>
              <a:round/>
              <a:headEnd/>
              <a:tailEnd/>
            </a:ln>
          </p:spPr>
        </p:sp>
        <p:sp>
          <p:nvSpPr>
            <p:cNvPr id="97" name="Freeform 96"/>
            <p:cNvSpPr>
              <a:spLocks/>
            </p:cNvSpPr>
            <p:nvPr/>
          </p:nvSpPr>
          <p:spPr bwMode="auto">
            <a:xfrm>
              <a:off x="212" y="231"/>
              <a:ext cx="4" cy="12"/>
            </a:xfrm>
            <a:custGeom>
              <a:avLst/>
              <a:gdLst>
                <a:gd name="T0" fmla="*/ 2 w 5"/>
                <a:gd name="T1" fmla="*/ 4 h 13"/>
                <a:gd name="T2" fmla="*/ 0 w 5"/>
                <a:gd name="T3" fmla="*/ 2 h 13"/>
                <a:gd name="T4" fmla="*/ 0 w 5"/>
                <a:gd name="T5" fmla="*/ 6 h 13"/>
                <a:gd name="T6" fmla="*/ 2 w 5"/>
                <a:gd name="T7" fmla="*/ 6 h 13"/>
                <a:gd name="T8" fmla="*/ 2 w 5"/>
                <a:gd name="T9" fmla="*/ 2 h 13"/>
                <a:gd name="T10" fmla="*/ 2 w 5"/>
                <a:gd name="T11" fmla="*/ 0 h 13"/>
                <a:gd name="T12" fmla="*/ 2 w 5"/>
                <a:gd name="T13" fmla="*/ 2 h 13"/>
                <a:gd name="T14" fmla="*/ 2 w 5"/>
                <a:gd name="T15" fmla="*/ 0 h 13"/>
                <a:gd name="T16" fmla="*/ 2 w 5"/>
                <a:gd name="T17" fmla="*/ 0 h 13"/>
                <a:gd name="T18" fmla="*/ 2 w 5"/>
                <a:gd name="T19" fmla="*/ 4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13"/>
                <a:gd name="T32" fmla="*/ 5 w 5"/>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13">
                  <a:moveTo>
                    <a:pt x="2" y="4"/>
                  </a:moveTo>
                  <a:lnTo>
                    <a:pt x="0" y="2"/>
                  </a:lnTo>
                  <a:lnTo>
                    <a:pt x="0" y="12"/>
                  </a:lnTo>
                  <a:lnTo>
                    <a:pt x="4" y="12"/>
                  </a:lnTo>
                  <a:lnTo>
                    <a:pt x="4" y="2"/>
                  </a:lnTo>
                  <a:lnTo>
                    <a:pt x="2" y="0"/>
                  </a:lnTo>
                  <a:lnTo>
                    <a:pt x="4" y="2"/>
                  </a:lnTo>
                  <a:lnTo>
                    <a:pt x="4" y="0"/>
                  </a:lnTo>
                  <a:lnTo>
                    <a:pt x="2" y="0"/>
                  </a:lnTo>
                  <a:lnTo>
                    <a:pt x="2" y="4"/>
                  </a:lnTo>
                </a:path>
              </a:pathLst>
            </a:custGeom>
            <a:solidFill>
              <a:srgbClr val="000000"/>
            </a:solidFill>
            <a:ln w="12700" cap="rnd">
              <a:noFill/>
              <a:round/>
              <a:headEnd/>
              <a:tailEnd/>
            </a:ln>
          </p:spPr>
        </p:sp>
        <p:sp>
          <p:nvSpPr>
            <p:cNvPr id="98" name="Freeform 97"/>
            <p:cNvSpPr>
              <a:spLocks/>
            </p:cNvSpPr>
            <p:nvPr/>
          </p:nvSpPr>
          <p:spPr bwMode="auto">
            <a:xfrm>
              <a:off x="193" y="231"/>
              <a:ext cx="21" cy="4"/>
            </a:xfrm>
            <a:custGeom>
              <a:avLst/>
              <a:gdLst>
                <a:gd name="T0" fmla="*/ 2 w 26"/>
                <a:gd name="T1" fmla="*/ 2 h 5"/>
                <a:gd name="T2" fmla="*/ 1 w 26"/>
                <a:gd name="T3" fmla="*/ 2 h 5"/>
                <a:gd name="T4" fmla="*/ 2 w 26"/>
                <a:gd name="T5" fmla="*/ 2 h 5"/>
                <a:gd name="T6" fmla="*/ 2 w 26"/>
                <a:gd name="T7" fmla="*/ 0 h 5"/>
                <a:gd name="T8" fmla="*/ 1 w 26"/>
                <a:gd name="T9" fmla="*/ 0 h 5"/>
                <a:gd name="T10" fmla="*/ 0 w 26"/>
                <a:gd name="T11" fmla="*/ 2 h 5"/>
                <a:gd name="T12" fmla="*/ 1 w 26"/>
                <a:gd name="T13" fmla="*/ 0 h 5"/>
                <a:gd name="T14" fmla="*/ 0 w 26"/>
                <a:gd name="T15" fmla="*/ 0 h 5"/>
                <a:gd name="T16" fmla="*/ 0 w 26"/>
                <a:gd name="T17" fmla="*/ 2 h 5"/>
                <a:gd name="T18" fmla="*/ 2 w 26"/>
                <a:gd name="T19" fmla="*/ 2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5"/>
                <a:gd name="T32" fmla="*/ 26 w 2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5">
                  <a:moveTo>
                    <a:pt x="3" y="2"/>
                  </a:moveTo>
                  <a:lnTo>
                    <a:pt x="1" y="4"/>
                  </a:lnTo>
                  <a:lnTo>
                    <a:pt x="25" y="4"/>
                  </a:lnTo>
                  <a:lnTo>
                    <a:pt x="25" y="0"/>
                  </a:lnTo>
                  <a:lnTo>
                    <a:pt x="1" y="0"/>
                  </a:lnTo>
                  <a:lnTo>
                    <a:pt x="0" y="2"/>
                  </a:lnTo>
                  <a:lnTo>
                    <a:pt x="1" y="0"/>
                  </a:lnTo>
                  <a:lnTo>
                    <a:pt x="0" y="0"/>
                  </a:lnTo>
                  <a:lnTo>
                    <a:pt x="0" y="2"/>
                  </a:lnTo>
                  <a:lnTo>
                    <a:pt x="3" y="2"/>
                  </a:lnTo>
                </a:path>
              </a:pathLst>
            </a:custGeom>
            <a:solidFill>
              <a:srgbClr val="000000"/>
            </a:solidFill>
            <a:ln w="12700" cap="rnd">
              <a:noFill/>
              <a:round/>
              <a:headEnd/>
              <a:tailEnd/>
            </a:ln>
          </p:spPr>
        </p:sp>
        <p:sp>
          <p:nvSpPr>
            <p:cNvPr id="99" name="Freeform 98"/>
            <p:cNvSpPr>
              <a:spLocks/>
            </p:cNvSpPr>
            <p:nvPr/>
          </p:nvSpPr>
          <p:spPr bwMode="auto">
            <a:xfrm>
              <a:off x="193" y="233"/>
              <a:ext cx="4" cy="10"/>
            </a:xfrm>
            <a:custGeom>
              <a:avLst/>
              <a:gdLst>
                <a:gd name="T0" fmla="*/ 1 w 4"/>
                <a:gd name="T1" fmla="*/ 3 h 12"/>
                <a:gd name="T2" fmla="*/ 3 w 4"/>
                <a:gd name="T3" fmla="*/ 3 h 12"/>
                <a:gd name="T4" fmla="*/ 3 w 4"/>
                <a:gd name="T5" fmla="*/ 0 h 12"/>
                <a:gd name="T6" fmla="*/ 0 w 4"/>
                <a:gd name="T7" fmla="*/ 0 h 12"/>
                <a:gd name="T8" fmla="*/ 0 w 4"/>
                <a:gd name="T9" fmla="*/ 3 h 12"/>
                <a:gd name="T10" fmla="*/ 1 w 4"/>
                <a:gd name="T11" fmla="*/ 3 h 12"/>
                <a:gd name="T12" fmla="*/ 0 w 4"/>
                <a:gd name="T13" fmla="*/ 3 h 12"/>
                <a:gd name="T14" fmla="*/ 0 w 4"/>
                <a:gd name="T15" fmla="*/ 3 h 12"/>
                <a:gd name="T16" fmla="*/ 1 w 4"/>
                <a:gd name="T17" fmla="*/ 3 h 12"/>
                <a:gd name="T18" fmla="*/ 1 w 4"/>
                <a:gd name="T19" fmla="*/ 3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12"/>
                <a:gd name="T32" fmla="*/ 4 w 4"/>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12">
                  <a:moveTo>
                    <a:pt x="1" y="8"/>
                  </a:moveTo>
                  <a:lnTo>
                    <a:pt x="3" y="9"/>
                  </a:lnTo>
                  <a:lnTo>
                    <a:pt x="3" y="0"/>
                  </a:lnTo>
                  <a:lnTo>
                    <a:pt x="0" y="0"/>
                  </a:lnTo>
                  <a:lnTo>
                    <a:pt x="0" y="9"/>
                  </a:lnTo>
                  <a:lnTo>
                    <a:pt x="1" y="11"/>
                  </a:lnTo>
                  <a:lnTo>
                    <a:pt x="0" y="9"/>
                  </a:lnTo>
                  <a:lnTo>
                    <a:pt x="0" y="11"/>
                  </a:lnTo>
                  <a:lnTo>
                    <a:pt x="1" y="11"/>
                  </a:lnTo>
                  <a:lnTo>
                    <a:pt x="1" y="8"/>
                  </a:lnTo>
                </a:path>
              </a:pathLst>
            </a:custGeom>
            <a:solidFill>
              <a:srgbClr val="000000"/>
            </a:solidFill>
            <a:ln w="12700" cap="rnd">
              <a:noFill/>
              <a:round/>
              <a:headEnd/>
              <a:tailEnd/>
            </a:ln>
          </p:spPr>
        </p:sp>
        <p:sp>
          <p:nvSpPr>
            <p:cNvPr id="100" name="Freeform 99"/>
            <p:cNvSpPr>
              <a:spLocks/>
            </p:cNvSpPr>
            <p:nvPr/>
          </p:nvSpPr>
          <p:spPr bwMode="auto">
            <a:xfrm>
              <a:off x="194" y="240"/>
              <a:ext cx="22" cy="3"/>
            </a:xfrm>
            <a:custGeom>
              <a:avLst/>
              <a:gdLst>
                <a:gd name="T0" fmla="*/ 2 w 27"/>
                <a:gd name="T1" fmla="*/ 1 h 4"/>
                <a:gd name="T2" fmla="*/ 2 w 27"/>
                <a:gd name="T3" fmla="*/ 0 h 4"/>
                <a:gd name="T4" fmla="*/ 0 w 27"/>
                <a:gd name="T5" fmla="*/ 0 h 4"/>
                <a:gd name="T6" fmla="*/ 0 w 27"/>
                <a:gd name="T7" fmla="*/ 2 h 4"/>
                <a:gd name="T8" fmla="*/ 2 w 27"/>
                <a:gd name="T9" fmla="*/ 2 h 4"/>
                <a:gd name="T10" fmla="*/ 2 w 27"/>
                <a:gd name="T11" fmla="*/ 1 h 4"/>
                <a:gd name="T12" fmla="*/ 2 w 27"/>
                <a:gd name="T13" fmla="*/ 2 h 4"/>
                <a:gd name="T14" fmla="*/ 2 w 27"/>
                <a:gd name="T15" fmla="*/ 2 h 4"/>
                <a:gd name="T16" fmla="*/ 2 w 27"/>
                <a:gd name="T17" fmla="*/ 1 h 4"/>
                <a:gd name="T18" fmla="*/ 2 w 27"/>
                <a:gd name="T19" fmla="*/ 1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
                <a:gd name="T31" fmla="*/ 0 h 4"/>
                <a:gd name="T32" fmla="*/ 27 w 27"/>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 h="4">
                  <a:moveTo>
                    <a:pt x="23" y="1"/>
                  </a:moveTo>
                  <a:lnTo>
                    <a:pt x="24" y="0"/>
                  </a:lnTo>
                  <a:lnTo>
                    <a:pt x="0" y="0"/>
                  </a:lnTo>
                  <a:lnTo>
                    <a:pt x="0" y="3"/>
                  </a:lnTo>
                  <a:lnTo>
                    <a:pt x="24" y="3"/>
                  </a:lnTo>
                  <a:lnTo>
                    <a:pt x="26" y="1"/>
                  </a:lnTo>
                  <a:lnTo>
                    <a:pt x="24" y="3"/>
                  </a:lnTo>
                  <a:lnTo>
                    <a:pt x="26" y="3"/>
                  </a:lnTo>
                  <a:lnTo>
                    <a:pt x="26" y="1"/>
                  </a:lnTo>
                  <a:lnTo>
                    <a:pt x="23" y="1"/>
                  </a:lnTo>
                </a:path>
              </a:pathLst>
            </a:custGeom>
            <a:solidFill>
              <a:srgbClr val="000000"/>
            </a:solidFill>
            <a:ln w="12700" cap="rnd">
              <a:noFill/>
              <a:round/>
              <a:headEnd/>
              <a:tailEnd/>
            </a:ln>
          </p:spPr>
        </p:sp>
        <p:sp>
          <p:nvSpPr>
            <p:cNvPr id="101" name="Freeform 100"/>
            <p:cNvSpPr>
              <a:spLocks/>
            </p:cNvSpPr>
            <p:nvPr/>
          </p:nvSpPr>
          <p:spPr bwMode="auto">
            <a:xfrm>
              <a:off x="212" y="177"/>
              <a:ext cx="7" cy="10"/>
            </a:xfrm>
            <a:custGeom>
              <a:avLst/>
              <a:gdLst>
                <a:gd name="T0" fmla="*/ 2 w 9"/>
                <a:gd name="T1" fmla="*/ 1 h 11"/>
                <a:gd name="T2" fmla="*/ 2 w 9"/>
                <a:gd name="T3" fmla="*/ 2 h 11"/>
                <a:gd name="T4" fmla="*/ 0 w 9"/>
                <a:gd name="T5" fmla="*/ 5 h 11"/>
                <a:gd name="T6" fmla="*/ 2 w 9"/>
                <a:gd name="T7" fmla="*/ 5 h 11"/>
                <a:gd name="T8" fmla="*/ 2 w 9"/>
                <a:gd name="T9" fmla="*/ 3 h 11"/>
                <a:gd name="T10" fmla="*/ 2 w 9"/>
                <a:gd name="T11" fmla="*/ 3 h 11"/>
                <a:gd name="T12" fmla="*/ 2 w 9"/>
                <a:gd name="T13" fmla="*/ 1 h 11"/>
                <a:gd name="T14" fmla="*/ 2 w 9"/>
                <a:gd name="T15" fmla="*/ 0 h 11"/>
                <a:gd name="T16" fmla="*/ 2 w 9"/>
                <a:gd name="T17" fmla="*/ 2 h 11"/>
                <a:gd name="T18" fmla="*/ 2 w 9"/>
                <a:gd name="T19" fmla="*/ 1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1"/>
                <a:gd name="T32" fmla="*/ 9 w 9"/>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1">
                  <a:moveTo>
                    <a:pt x="8" y="1"/>
                  </a:moveTo>
                  <a:lnTo>
                    <a:pt x="6" y="2"/>
                  </a:lnTo>
                  <a:lnTo>
                    <a:pt x="0" y="8"/>
                  </a:lnTo>
                  <a:lnTo>
                    <a:pt x="2" y="10"/>
                  </a:lnTo>
                  <a:lnTo>
                    <a:pt x="8" y="3"/>
                  </a:lnTo>
                  <a:lnTo>
                    <a:pt x="6" y="3"/>
                  </a:lnTo>
                  <a:lnTo>
                    <a:pt x="8" y="1"/>
                  </a:lnTo>
                  <a:lnTo>
                    <a:pt x="7" y="0"/>
                  </a:lnTo>
                  <a:lnTo>
                    <a:pt x="6" y="2"/>
                  </a:lnTo>
                  <a:lnTo>
                    <a:pt x="8" y="1"/>
                  </a:lnTo>
                </a:path>
              </a:pathLst>
            </a:custGeom>
            <a:solidFill>
              <a:srgbClr val="000000"/>
            </a:solidFill>
            <a:ln w="12700" cap="rnd">
              <a:noFill/>
              <a:round/>
              <a:headEnd/>
              <a:tailEnd/>
            </a:ln>
          </p:spPr>
        </p:sp>
        <p:sp>
          <p:nvSpPr>
            <p:cNvPr id="102" name="Freeform 101"/>
            <p:cNvSpPr>
              <a:spLocks/>
            </p:cNvSpPr>
            <p:nvPr/>
          </p:nvSpPr>
          <p:spPr bwMode="auto">
            <a:xfrm>
              <a:off x="217" y="178"/>
              <a:ext cx="17" cy="18"/>
            </a:xfrm>
            <a:custGeom>
              <a:avLst/>
              <a:gdLst>
                <a:gd name="T0" fmla="*/ 2 w 22"/>
                <a:gd name="T1" fmla="*/ 5 h 20"/>
                <a:gd name="T2" fmla="*/ 2 w 22"/>
                <a:gd name="T3" fmla="*/ 5 h 20"/>
                <a:gd name="T4" fmla="*/ 2 w 22"/>
                <a:gd name="T5" fmla="*/ 0 h 20"/>
                <a:gd name="T6" fmla="*/ 0 w 22"/>
                <a:gd name="T7" fmla="*/ 2 h 20"/>
                <a:gd name="T8" fmla="*/ 2 w 22"/>
                <a:gd name="T9" fmla="*/ 5 h 20"/>
                <a:gd name="T10" fmla="*/ 2 w 22"/>
                <a:gd name="T11" fmla="*/ 5 h 20"/>
                <a:gd name="T12" fmla="*/ 2 w 22"/>
                <a:gd name="T13" fmla="*/ 5 h 20"/>
                <a:gd name="T14" fmla="*/ 2 w 22"/>
                <a:gd name="T15" fmla="*/ 5 h 20"/>
                <a:gd name="T16" fmla="*/ 2 w 22"/>
                <a:gd name="T17" fmla="*/ 5 h 20"/>
                <a:gd name="T18" fmla="*/ 2 w 22"/>
                <a:gd name="T19" fmla="*/ 5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20"/>
                <a:gd name="T32" fmla="*/ 22 w 22"/>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20">
                  <a:moveTo>
                    <a:pt x="20" y="19"/>
                  </a:moveTo>
                  <a:lnTo>
                    <a:pt x="20" y="17"/>
                  </a:lnTo>
                  <a:lnTo>
                    <a:pt x="2" y="0"/>
                  </a:lnTo>
                  <a:lnTo>
                    <a:pt x="0" y="2"/>
                  </a:lnTo>
                  <a:lnTo>
                    <a:pt x="18" y="19"/>
                  </a:lnTo>
                  <a:lnTo>
                    <a:pt x="18" y="17"/>
                  </a:lnTo>
                  <a:lnTo>
                    <a:pt x="20" y="19"/>
                  </a:lnTo>
                  <a:lnTo>
                    <a:pt x="21" y="18"/>
                  </a:lnTo>
                  <a:lnTo>
                    <a:pt x="20" y="17"/>
                  </a:lnTo>
                  <a:lnTo>
                    <a:pt x="20" y="19"/>
                  </a:lnTo>
                </a:path>
              </a:pathLst>
            </a:custGeom>
            <a:solidFill>
              <a:srgbClr val="000000"/>
            </a:solidFill>
            <a:ln w="12700" cap="rnd">
              <a:noFill/>
              <a:round/>
              <a:headEnd/>
              <a:tailEnd/>
            </a:ln>
          </p:spPr>
        </p:sp>
        <p:sp>
          <p:nvSpPr>
            <p:cNvPr id="103" name="Freeform 102"/>
            <p:cNvSpPr>
              <a:spLocks/>
            </p:cNvSpPr>
            <p:nvPr/>
          </p:nvSpPr>
          <p:spPr bwMode="auto">
            <a:xfrm>
              <a:off x="226" y="192"/>
              <a:ext cx="8" cy="11"/>
            </a:xfrm>
            <a:custGeom>
              <a:avLst/>
              <a:gdLst>
                <a:gd name="T0" fmla="*/ 0 w 9"/>
                <a:gd name="T1" fmla="*/ 6 h 12"/>
                <a:gd name="T2" fmla="*/ 2 w 9"/>
                <a:gd name="T3" fmla="*/ 6 h 12"/>
                <a:gd name="T4" fmla="*/ 4 w 9"/>
                <a:gd name="T5" fmla="*/ 2 h 12"/>
                <a:gd name="T6" fmla="*/ 4 w 9"/>
                <a:gd name="T7" fmla="*/ 0 h 12"/>
                <a:gd name="T8" fmla="*/ 0 w 9"/>
                <a:gd name="T9" fmla="*/ 6 h 12"/>
                <a:gd name="T10" fmla="*/ 2 w 9"/>
                <a:gd name="T11" fmla="*/ 6 h 12"/>
                <a:gd name="T12" fmla="*/ 0 w 9"/>
                <a:gd name="T13" fmla="*/ 6 h 12"/>
                <a:gd name="T14" fmla="*/ 1 w 9"/>
                <a:gd name="T15" fmla="*/ 6 h 12"/>
                <a:gd name="T16" fmla="*/ 2 w 9"/>
                <a:gd name="T17" fmla="*/ 6 h 12"/>
                <a:gd name="T18" fmla="*/ 0 w 9"/>
                <a:gd name="T19" fmla="*/ 6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2"/>
                <a:gd name="T32" fmla="*/ 9 w 9"/>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2">
                  <a:moveTo>
                    <a:pt x="0" y="10"/>
                  </a:moveTo>
                  <a:lnTo>
                    <a:pt x="2" y="10"/>
                  </a:lnTo>
                  <a:lnTo>
                    <a:pt x="8" y="2"/>
                  </a:lnTo>
                  <a:lnTo>
                    <a:pt x="6" y="0"/>
                  </a:lnTo>
                  <a:lnTo>
                    <a:pt x="0" y="8"/>
                  </a:lnTo>
                  <a:lnTo>
                    <a:pt x="2" y="8"/>
                  </a:lnTo>
                  <a:lnTo>
                    <a:pt x="0" y="10"/>
                  </a:lnTo>
                  <a:lnTo>
                    <a:pt x="1" y="11"/>
                  </a:lnTo>
                  <a:lnTo>
                    <a:pt x="2" y="10"/>
                  </a:lnTo>
                  <a:lnTo>
                    <a:pt x="0" y="10"/>
                  </a:lnTo>
                </a:path>
              </a:pathLst>
            </a:custGeom>
            <a:solidFill>
              <a:srgbClr val="000000"/>
            </a:solidFill>
            <a:ln w="12700" cap="rnd">
              <a:noFill/>
              <a:round/>
              <a:headEnd/>
              <a:tailEnd/>
            </a:ln>
          </p:spPr>
        </p:sp>
        <p:sp>
          <p:nvSpPr>
            <p:cNvPr id="104" name="Freeform 103"/>
            <p:cNvSpPr>
              <a:spLocks/>
            </p:cNvSpPr>
            <p:nvPr/>
          </p:nvSpPr>
          <p:spPr bwMode="auto">
            <a:xfrm>
              <a:off x="211" y="184"/>
              <a:ext cx="18" cy="18"/>
            </a:xfrm>
            <a:custGeom>
              <a:avLst/>
              <a:gdLst>
                <a:gd name="T0" fmla="*/ 1 w 22"/>
                <a:gd name="T1" fmla="*/ 0 h 20"/>
                <a:gd name="T2" fmla="*/ 1 w 22"/>
                <a:gd name="T3" fmla="*/ 2 h 20"/>
                <a:gd name="T4" fmla="*/ 2 w 22"/>
                <a:gd name="T5" fmla="*/ 5 h 20"/>
                <a:gd name="T6" fmla="*/ 2 w 22"/>
                <a:gd name="T7" fmla="*/ 5 h 20"/>
                <a:gd name="T8" fmla="*/ 2 w 22"/>
                <a:gd name="T9" fmla="*/ 0 h 20"/>
                <a:gd name="T10" fmla="*/ 2 w 22"/>
                <a:gd name="T11" fmla="*/ 2 h 20"/>
                <a:gd name="T12" fmla="*/ 1 w 22"/>
                <a:gd name="T13" fmla="*/ 0 h 20"/>
                <a:gd name="T14" fmla="*/ 0 w 22"/>
                <a:gd name="T15" fmla="*/ 1 h 20"/>
                <a:gd name="T16" fmla="*/ 1 w 22"/>
                <a:gd name="T17" fmla="*/ 2 h 20"/>
                <a:gd name="T18" fmla="*/ 1 w 22"/>
                <a:gd name="T19" fmla="*/ 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20"/>
                <a:gd name="T32" fmla="*/ 22 w 22"/>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20">
                  <a:moveTo>
                    <a:pt x="1" y="0"/>
                  </a:moveTo>
                  <a:lnTo>
                    <a:pt x="1" y="2"/>
                  </a:lnTo>
                  <a:lnTo>
                    <a:pt x="19" y="19"/>
                  </a:lnTo>
                  <a:lnTo>
                    <a:pt x="21" y="17"/>
                  </a:lnTo>
                  <a:lnTo>
                    <a:pt x="3" y="0"/>
                  </a:lnTo>
                  <a:lnTo>
                    <a:pt x="3" y="2"/>
                  </a:lnTo>
                  <a:lnTo>
                    <a:pt x="1" y="0"/>
                  </a:lnTo>
                  <a:lnTo>
                    <a:pt x="0" y="1"/>
                  </a:lnTo>
                  <a:lnTo>
                    <a:pt x="1" y="2"/>
                  </a:lnTo>
                  <a:lnTo>
                    <a:pt x="1" y="0"/>
                  </a:lnTo>
                </a:path>
              </a:pathLst>
            </a:custGeom>
            <a:solidFill>
              <a:srgbClr val="000000"/>
            </a:solidFill>
            <a:ln w="12700" cap="rnd">
              <a:noFill/>
              <a:round/>
              <a:headEnd/>
              <a:tailEnd/>
            </a:ln>
          </p:spPr>
        </p:sp>
        <p:sp>
          <p:nvSpPr>
            <p:cNvPr id="105" name="Freeform 104"/>
            <p:cNvSpPr>
              <a:spLocks/>
            </p:cNvSpPr>
            <p:nvPr/>
          </p:nvSpPr>
          <p:spPr bwMode="auto">
            <a:xfrm>
              <a:off x="228" y="199"/>
              <a:ext cx="10" cy="4"/>
            </a:xfrm>
            <a:custGeom>
              <a:avLst/>
              <a:gdLst>
                <a:gd name="T0" fmla="*/ 3 w 12"/>
                <a:gd name="T1" fmla="*/ 1 h 4"/>
                <a:gd name="T2" fmla="*/ 3 w 12"/>
                <a:gd name="T3" fmla="*/ 0 h 4"/>
                <a:gd name="T4" fmla="*/ 0 w 12"/>
                <a:gd name="T5" fmla="*/ 0 h 4"/>
                <a:gd name="T6" fmla="*/ 0 w 12"/>
                <a:gd name="T7" fmla="*/ 3 h 4"/>
                <a:gd name="T8" fmla="*/ 3 w 12"/>
                <a:gd name="T9" fmla="*/ 3 h 4"/>
                <a:gd name="T10" fmla="*/ 3 w 12"/>
                <a:gd name="T11" fmla="*/ 1 h 4"/>
                <a:gd name="T12" fmla="*/ 3 w 12"/>
                <a:gd name="T13" fmla="*/ 1 h 4"/>
                <a:gd name="T14" fmla="*/ 3 w 12"/>
                <a:gd name="T15" fmla="*/ 0 h 4"/>
                <a:gd name="T16" fmla="*/ 3 w 12"/>
                <a:gd name="T17" fmla="*/ 0 h 4"/>
                <a:gd name="T18" fmla="*/ 3 w 12"/>
                <a:gd name="T19" fmla="*/ 1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4"/>
                <a:gd name="T32" fmla="*/ 12 w 12"/>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4">
                  <a:moveTo>
                    <a:pt x="11" y="1"/>
                  </a:moveTo>
                  <a:lnTo>
                    <a:pt x="9" y="0"/>
                  </a:lnTo>
                  <a:lnTo>
                    <a:pt x="0" y="0"/>
                  </a:lnTo>
                  <a:lnTo>
                    <a:pt x="0" y="3"/>
                  </a:lnTo>
                  <a:lnTo>
                    <a:pt x="9" y="3"/>
                  </a:lnTo>
                  <a:lnTo>
                    <a:pt x="8" y="1"/>
                  </a:lnTo>
                  <a:lnTo>
                    <a:pt x="11" y="1"/>
                  </a:lnTo>
                  <a:lnTo>
                    <a:pt x="11" y="0"/>
                  </a:lnTo>
                  <a:lnTo>
                    <a:pt x="9" y="0"/>
                  </a:lnTo>
                  <a:lnTo>
                    <a:pt x="11" y="1"/>
                  </a:lnTo>
                </a:path>
              </a:pathLst>
            </a:custGeom>
            <a:solidFill>
              <a:srgbClr val="000000"/>
            </a:solidFill>
            <a:ln w="12700" cap="rnd">
              <a:noFill/>
              <a:round/>
              <a:headEnd/>
              <a:tailEnd/>
            </a:ln>
          </p:spPr>
        </p:sp>
        <p:sp>
          <p:nvSpPr>
            <p:cNvPr id="106" name="Freeform 105"/>
            <p:cNvSpPr>
              <a:spLocks/>
            </p:cNvSpPr>
            <p:nvPr/>
          </p:nvSpPr>
          <p:spPr bwMode="auto">
            <a:xfrm>
              <a:off x="234" y="201"/>
              <a:ext cx="4" cy="20"/>
            </a:xfrm>
            <a:custGeom>
              <a:avLst/>
              <a:gdLst>
                <a:gd name="T0" fmla="*/ 1 w 4"/>
                <a:gd name="T1" fmla="*/ 3 h 23"/>
                <a:gd name="T2" fmla="*/ 3 w 4"/>
                <a:gd name="T3" fmla="*/ 3 h 23"/>
                <a:gd name="T4" fmla="*/ 3 w 4"/>
                <a:gd name="T5" fmla="*/ 0 h 23"/>
                <a:gd name="T6" fmla="*/ 0 w 4"/>
                <a:gd name="T7" fmla="*/ 0 h 23"/>
                <a:gd name="T8" fmla="*/ 0 w 4"/>
                <a:gd name="T9" fmla="*/ 3 h 23"/>
                <a:gd name="T10" fmla="*/ 1 w 4"/>
                <a:gd name="T11" fmla="*/ 3 h 23"/>
                <a:gd name="T12" fmla="*/ 1 w 4"/>
                <a:gd name="T13" fmla="*/ 3 h 23"/>
                <a:gd name="T14" fmla="*/ 3 w 4"/>
                <a:gd name="T15" fmla="*/ 3 h 23"/>
                <a:gd name="T16" fmla="*/ 3 w 4"/>
                <a:gd name="T17" fmla="*/ 3 h 23"/>
                <a:gd name="T18" fmla="*/ 1 w 4"/>
                <a:gd name="T19" fmla="*/ 3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23"/>
                <a:gd name="T32" fmla="*/ 4 w 4"/>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23">
                  <a:moveTo>
                    <a:pt x="1" y="22"/>
                  </a:moveTo>
                  <a:lnTo>
                    <a:pt x="3" y="21"/>
                  </a:lnTo>
                  <a:lnTo>
                    <a:pt x="3" y="0"/>
                  </a:lnTo>
                  <a:lnTo>
                    <a:pt x="0" y="0"/>
                  </a:lnTo>
                  <a:lnTo>
                    <a:pt x="0" y="21"/>
                  </a:lnTo>
                  <a:lnTo>
                    <a:pt x="1" y="19"/>
                  </a:lnTo>
                  <a:lnTo>
                    <a:pt x="1" y="22"/>
                  </a:lnTo>
                  <a:lnTo>
                    <a:pt x="3" y="22"/>
                  </a:lnTo>
                  <a:lnTo>
                    <a:pt x="3" y="21"/>
                  </a:lnTo>
                  <a:lnTo>
                    <a:pt x="1" y="22"/>
                  </a:lnTo>
                </a:path>
              </a:pathLst>
            </a:custGeom>
            <a:solidFill>
              <a:srgbClr val="000000"/>
            </a:solidFill>
            <a:ln w="12700" cap="rnd">
              <a:noFill/>
              <a:round/>
              <a:headEnd/>
              <a:tailEnd/>
            </a:ln>
          </p:spPr>
        </p:sp>
        <p:sp>
          <p:nvSpPr>
            <p:cNvPr id="107" name="Freeform 106"/>
            <p:cNvSpPr>
              <a:spLocks/>
            </p:cNvSpPr>
            <p:nvPr/>
          </p:nvSpPr>
          <p:spPr bwMode="auto">
            <a:xfrm>
              <a:off x="226" y="218"/>
              <a:ext cx="11" cy="3"/>
            </a:xfrm>
            <a:custGeom>
              <a:avLst/>
              <a:gdLst>
                <a:gd name="T0" fmla="*/ 0 w 13"/>
                <a:gd name="T1" fmla="*/ 2 h 4"/>
                <a:gd name="T2" fmla="*/ 1 w 13"/>
                <a:gd name="T3" fmla="*/ 2 h 4"/>
                <a:gd name="T4" fmla="*/ 3 w 13"/>
                <a:gd name="T5" fmla="*/ 2 h 4"/>
                <a:gd name="T6" fmla="*/ 3 w 13"/>
                <a:gd name="T7" fmla="*/ 0 h 4"/>
                <a:gd name="T8" fmla="*/ 1 w 13"/>
                <a:gd name="T9" fmla="*/ 0 h 4"/>
                <a:gd name="T10" fmla="*/ 3 w 13"/>
                <a:gd name="T11" fmla="*/ 2 h 4"/>
                <a:gd name="T12" fmla="*/ 0 w 13"/>
                <a:gd name="T13" fmla="*/ 2 h 4"/>
                <a:gd name="T14" fmla="*/ 0 w 13"/>
                <a:gd name="T15" fmla="*/ 2 h 4"/>
                <a:gd name="T16" fmla="*/ 1 w 13"/>
                <a:gd name="T17" fmla="*/ 2 h 4"/>
                <a:gd name="T18" fmla="*/ 0 w 13"/>
                <a:gd name="T19" fmla="*/ 2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4"/>
                <a:gd name="T32" fmla="*/ 13 w 13"/>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4">
                  <a:moveTo>
                    <a:pt x="0" y="2"/>
                  </a:moveTo>
                  <a:lnTo>
                    <a:pt x="1" y="3"/>
                  </a:lnTo>
                  <a:lnTo>
                    <a:pt x="12" y="3"/>
                  </a:lnTo>
                  <a:lnTo>
                    <a:pt x="12" y="0"/>
                  </a:lnTo>
                  <a:lnTo>
                    <a:pt x="1" y="0"/>
                  </a:lnTo>
                  <a:lnTo>
                    <a:pt x="3" y="2"/>
                  </a:lnTo>
                  <a:lnTo>
                    <a:pt x="0" y="2"/>
                  </a:lnTo>
                  <a:lnTo>
                    <a:pt x="0" y="3"/>
                  </a:lnTo>
                  <a:lnTo>
                    <a:pt x="1" y="3"/>
                  </a:lnTo>
                  <a:lnTo>
                    <a:pt x="0" y="2"/>
                  </a:lnTo>
                </a:path>
              </a:pathLst>
            </a:custGeom>
            <a:solidFill>
              <a:srgbClr val="000000"/>
            </a:solidFill>
            <a:ln w="12700" cap="rnd">
              <a:noFill/>
              <a:round/>
              <a:headEnd/>
              <a:tailEnd/>
            </a:ln>
          </p:spPr>
        </p:sp>
        <p:sp>
          <p:nvSpPr>
            <p:cNvPr id="108" name="Freeform 107"/>
            <p:cNvSpPr>
              <a:spLocks/>
            </p:cNvSpPr>
            <p:nvPr/>
          </p:nvSpPr>
          <p:spPr bwMode="auto">
            <a:xfrm>
              <a:off x="226" y="199"/>
              <a:ext cx="4" cy="21"/>
            </a:xfrm>
            <a:custGeom>
              <a:avLst/>
              <a:gdLst>
                <a:gd name="T0" fmla="*/ 2 w 5"/>
                <a:gd name="T1" fmla="*/ 0 h 23"/>
                <a:gd name="T2" fmla="*/ 0 w 5"/>
                <a:gd name="T3" fmla="*/ 1 h 23"/>
                <a:gd name="T4" fmla="*/ 0 w 5"/>
                <a:gd name="T5" fmla="*/ 5 h 23"/>
                <a:gd name="T6" fmla="*/ 2 w 5"/>
                <a:gd name="T7" fmla="*/ 5 h 23"/>
                <a:gd name="T8" fmla="*/ 2 w 5"/>
                <a:gd name="T9" fmla="*/ 1 h 23"/>
                <a:gd name="T10" fmla="*/ 2 w 5"/>
                <a:gd name="T11" fmla="*/ 3 h 23"/>
                <a:gd name="T12" fmla="*/ 2 w 5"/>
                <a:gd name="T13" fmla="*/ 0 h 23"/>
                <a:gd name="T14" fmla="*/ 0 w 5"/>
                <a:gd name="T15" fmla="*/ 0 h 23"/>
                <a:gd name="T16" fmla="*/ 0 w 5"/>
                <a:gd name="T17" fmla="*/ 1 h 23"/>
                <a:gd name="T18" fmla="*/ 2 w 5"/>
                <a:gd name="T19" fmla="*/ 0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23"/>
                <a:gd name="T32" fmla="*/ 5 w 5"/>
                <a:gd name="T33" fmla="*/ 23 h 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23">
                  <a:moveTo>
                    <a:pt x="2" y="0"/>
                  </a:moveTo>
                  <a:lnTo>
                    <a:pt x="0" y="1"/>
                  </a:lnTo>
                  <a:lnTo>
                    <a:pt x="0" y="22"/>
                  </a:lnTo>
                  <a:lnTo>
                    <a:pt x="4" y="22"/>
                  </a:lnTo>
                  <a:lnTo>
                    <a:pt x="4" y="1"/>
                  </a:lnTo>
                  <a:lnTo>
                    <a:pt x="2" y="3"/>
                  </a:lnTo>
                  <a:lnTo>
                    <a:pt x="2" y="0"/>
                  </a:lnTo>
                  <a:lnTo>
                    <a:pt x="0" y="0"/>
                  </a:lnTo>
                  <a:lnTo>
                    <a:pt x="0" y="1"/>
                  </a:lnTo>
                  <a:lnTo>
                    <a:pt x="2" y="0"/>
                  </a:lnTo>
                </a:path>
              </a:pathLst>
            </a:custGeom>
            <a:solidFill>
              <a:srgbClr val="000000"/>
            </a:solidFill>
            <a:ln w="12700" cap="rnd">
              <a:noFill/>
              <a:round/>
              <a:headEnd/>
              <a:tailEnd/>
            </a:ln>
          </p:spPr>
        </p:sp>
        <p:sp>
          <p:nvSpPr>
            <p:cNvPr id="109" name="Freeform 108"/>
            <p:cNvSpPr>
              <a:spLocks/>
            </p:cNvSpPr>
            <p:nvPr/>
          </p:nvSpPr>
          <p:spPr bwMode="auto">
            <a:xfrm>
              <a:off x="228" y="218"/>
              <a:ext cx="6" cy="10"/>
            </a:xfrm>
            <a:custGeom>
              <a:avLst/>
              <a:gdLst>
                <a:gd name="T0" fmla="*/ 2 w 8"/>
                <a:gd name="T1" fmla="*/ 3 h 12"/>
                <a:gd name="T2" fmla="*/ 0 w 8"/>
                <a:gd name="T3" fmla="*/ 3 h 12"/>
                <a:gd name="T4" fmla="*/ 2 w 8"/>
                <a:gd name="T5" fmla="*/ 3 h 12"/>
                <a:gd name="T6" fmla="*/ 2 w 8"/>
                <a:gd name="T7" fmla="*/ 3 h 12"/>
                <a:gd name="T8" fmla="*/ 2 w 8"/>
                <a:gd name="T9" fmla="*/ 1 h 12"/>
                <a:gd name="T10" fmla="*/ 0 w 8"/>
                <a:gd name="T11" fmla="*/ 1 h 12"/>
                <a:gd name="T12" fmla="*/ 2 w 8"/>
                <a:gd name="T13" fmla="*/ 1 h 12"/>
                <a:gd name="T14" fmla="*/ 1 w 8"/>
                <a:gd name="T15" fmla="*/ 0 h 12"/>
                <a:gd name="T16" fmla="*/ 0 w 8"/>
                <a:gd name="T17" fmla="*/ 1 h 12"/>
                <a:gd name="T18" fmla="*/ 2 w 8"/>
                <a:gd name="T19" fmla="*/ 3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2"/>
                <a:gd name="T32" fmla="*/ 8 w 8"/>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2">
                  <a:moveTo>
                    <a:pt x="2" y="3"/>
                  </a:moveTo>
                  <a:lnTo>
                    <a:pt x="0" y="3"/>
                  </a:lnTo>
                  <a:lnTo>
                    <a:pt x="5" y="11"/>
                  </a:lnTo>
                  <a:lnTo>
                    <a:pt x="7" y="9"/>
                  </a:lnTo>
                  <a:lnTo>
                    <a:pt x="2" y="1"/>
                  </a:lnTo>
                  <a:lnTo>
                    <a:pt x="0" y="1"/>
                  </a:lnTo>
                  <a:lnTo>
                    <a:pt x="2" y="1"/>
                  </a:lnTo>
                  <a:lnTo>
                    <a:pt x="1" y="0"/>
                  </a:lnTo>
                  <a:lnTo>
                    <a:pt x="0" y="1"/>
                  </a:lnTo>
                  <a:lnTo>
                    <a:pt x="2" y="3"/>
                  </a:lnTo>
                </a:path>
              </a:pathLst>
            </a:custGeom>
            <a:solidFill>
              <a:srgbClr val="000000"/>
            </a:solidFill>
            <a:ln w="12700" cap="rnd">
              <a:noFill/>
              <a:round/>
              <a:headEnd/>
              <a:tailEnd/>
            </a:ln>
          </p:spPr>
        </p:sp>
        <p:sp>
          <p:nvSpPr>
            <p:cNvPr id="110" name="Freeform 109"/>
            <p:cNvSpPr>
              <a:spLocks/>
            </p:cNvSpPr>
            <p:nvPr/>
          </p:nvSpPr>
          <p:spPr bwMode="auto">
            <a:xfrm>
              <a:off x="212" y="219"/>
              <a:ext cx="18" cy="17"/>
            </a:xfrm>
            <a:custGeom>
              <a:avLst/>
              <a:gdLst>
                <a:gd name="T0" fmla="*/ 2 w 23"/>
                <a:gd name="T1" fmla="*/ 3 h 20"/>
                <a:gd name="T2" fmla="*/ 2 w 23"/>
                <a:gd name="T3" fmla="*/ 3 h 20"/>
                <a:gd name="T4" fmla="*/ 2 w 23"/>
                <a:gd name="T5" fmla="*/ 2 h 20"/>
                <a:gd name="T6" fmla="*/ 2 w 23"/>
                <a:gd name="T7" fmla="*/ 0 h 20"/>
                <a:gd name="T8" fmla="*/ 1 w 23"/>
                <a:gd name="T9" fmla="*/ 3 h 20"/>
                <a:gd name="T10" fmla="*/ 1 w 23"/>
                <a:gd name="T11" fmla="*/ 3 h 20"/>
                <a:gd name="T12" fmla="*/ 1 w 23"/>
                <a:gd name="T13" fmla="*/ 3 h 20"/>
                <a:gd name="T14" fmla="*/ 0 w 23"/>
                <a:gd name="T15" fmla="*/ 3 h 20"/>
                <a:gd name="T16" fmla="*/ 1 w 23"/>
                <a:gd name="T17" fmla="*/ 3 h 20"/>
                <a:gd name="T18" fmla="*/ 2 w 23"/>
                <a:gd name="T19" fmla="*/ 3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20"/>
                <a:gd name="T32" fmla="*/ 23 w 23"/>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20">
                  <a:moveTo>
                    <a:pt x="3" y="17"/>
                  </a:moveTo>
                  <a:lnTo>
                    <a:pt x="3" y="19"/>
                  </a:lnTo>
                  <a:lnTo>
                    <a:pt x="22" y="2"/>
                  </a:lnTo>
                  <a:lnTo>
                    <a:pt x="20" y="0"/>
                  </a:lnTo>
                  <a:lnTo>
                    <a:pt x="1" y="17"/>
                  </a:lnTo>
                  <a:lnTo>
                    <a:pt x="1" y="19"/>
                  </a:lnTo>
                  <a:lnTo>
                    <a:pt x="1" y="17"/>
                  </a:lnTo>
                  <a:lnTo>
                    <a:pt x="0" y="18"/>
                  </a:lnTo>
                  <a:lnTo>
                    <a:pt x="1" y="19"/>
                  </a:lnTo>
                  <a:lnTo>
                    <a:pt x="3" y="17"/>
                  </a:lnTo>
                </a:path>
              </a:pathLst>
            </a:custGeom>
            <a:solidFill>
              <a:srgbClr val="000000"/>
            </a:solidFill>
            <a:ln w="12700" cap="rnd">
              <a:noFill/>
              <a:round/>
              <a:headEnd/>
              <a:tailEnd/>
            </a:ln>
          </p:spPr>
        </p:sp>
        <p:sp>
          <p:nvSpPr>
            <p:cNvPr id="111" name="Freeform 110"/>
            <p:cNvSpPr>
              <a:spLocks/>
            </p:cNvSpPr>
            <p:nvPr/>
          </p:nvSpPr>
          <p:spPr bwMode="auto">
            <a:xfrm>
              <a:off x="214" y="233"/>
              <a:ext cx="6" cy="10"/>
            </a:xfrm>
            <a:custGeom>
              <a:avLst/>
              <a:gdLst>
                <a:gd name="T0" fmla="*/ 2 w 8"/>
                <a:gd name="T1" fmla="*/ 3 h 12"/>
                <a:gd name="T2" fmla="*/ 2 w 8"/>
                <a:gd name="T3" fmla="*/ 3 h 12"/>
                <a:gd name="T4" fmla="*/ 2 w 8"/>
                <a:gd name="T5" fmla="*/ 0 h 12"/>
                <a:gd name="T6" fmla="*/ 0 w 8"/>
                <a:gd name="T7" fmla="*/ 2 h 12"/>
                <a:gd name="T8" fmla="*/ 2 w 8"/>
                <a:gd name="T9" fmla="*/ 3 h 12"/>
                <a:gd name="T10" fmla="*/ 2 w 8"/>
                <a:gd name="T11" fmla="*/ 3 h 12"/>
                <a:gd name="T12" fmla="*/ 2 w 8"/>
                <a:gd name="T13" fmla="*/ 3 h 12"/>
                <a:gd name="T14" fmla="*/ 2 w 8"/>
                <a:gd name="T15" fmla="*/ 3 h 12"/>
                <a:gd name="T16" fmla="*/ 2 w 8"/>
                <a:gd name="T17" fmla="*/ 3 h 12"/>
                <a:gd name="T18" fmla="*/ 2 w 8"/>
                <a:gd name="T19" fmla="*/ 3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2"/>
                <a:gd name="T32" fmla="*/ 8 w 8"/>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2">
                  <a:moveTo>
                    <a:pt x="5" y="7"/>
                  </a:moveTo>
                  <a:lnTo>
                    <a:pt x="7" y="7"/>
                  </a:lnTo>
                  <a:lnTo>
                    <a:pt x="2" y="0"/>
                  </a:lnTo>
                  <a:lnTo>
                    <a:pt x="0" y="2"/>
                  </a:lnTo>
                  <a:lnTo>
                    <a:pt x="5" y="10"/>
                  </a:lnTo>
                  <a:lnTo>
                    <a:pt x="7" y="10"/>
                  </a:lnTo>
                  <a:lnTo>
                    <a:pt x="5" y="10"/>
                  </a:lnTo>
                  <a:lnTo>
                    <a:pt x="6" y="11"/>
                  </a:lnTo>
                  <a:lnTo>
                    <a:pt x="7" y="10"/>
                  </a:lnTo>
                  <a:lnTo>
                    <a:pt x="5" y="7"/>
                  </a:lnTo>
                </a:path>
              </a:pathLst>
            </a:custGeom>
            <a:solidFill>
              <a:srgbClr val="000000"/>
            </a:solidFill>
            <a:ln w="12700" cap="rnd">
              <a:noFill/>
              <a:round/>
              <a:headEnd/>
              <a:tailEnd/>
            </a:ln>
          </p:spPr>
        </p:sp>
        <p:sp>
          <p:nvSpPr>
            <p:cNvPr id="112" name="Freeform 111"/>
            <p:cNvSpPr>
              <a:spLocks/>
            </p:cNvSpPr>
            <p:nvPr/>
          </p:nvSpPr>
          <p:spPr bwMode="auto">
            <a:xfrm>
              <a:off x="218" y="225"/>
              <a:ext cx="17" cy="18"/>
            </a:xfrm>
            <a:custGeom>
              <a:avLst/>
              <a:gdLst>
                <a:gd name="T0" fmla="*/ 2 w 22"/>
                <a:gd name="T1" fmla="*/ 2 h 20"/>
                <a:gd name="T2" fmla="*/ 2 w 22"/>
                <a:gd name="T3" fmla="*/ 0 h 20"/>
                <a:gd name="T4" fmla="*/ 0 w 22"/>
                <a:gd name="T5" fmla="*/ 5 h 20"/>
                <a:gd name="T6" fmla="*/ 2 w 22"/>
                <a:gd name="T7" fmla="*/ 5 h 20"/>
                <a:gd name="T8" fmla="*/ 2 w 22"/>
                <a:gd name="T9" fmla="*/ 2 h 20"/>
                <a:gd name="T10" fmla="*/ 2 w 22"/>
                <a:gd name="T11" fmla="*/ 0 h 20"/>
                <a:gd name="T12" fmla="*/ 2 w 22"/>
                <a:gd name="T13" fmla="*/ 2 h 20"/>
                <a:gd name="T14" fmla="*/ 2 w 22"/>
                <a:gd name="T15" fmla="*/ 1 h 20"/>
                <a:gd name="T16" fmla="*/ 2 w 22"/>
                <a:gd name="T17" fmla="*/ 0 h 20"/>
                <a:gd name="T18" fmla="*/ 2 w 22"/>
                <a:gd name="T19" fmla="*/ 2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20"/>
                <a:gd name="T32" fmla="*/ 22 w 22"/>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20">
                  <a:moveTo>
                    <a:pt x="18" y="2"/>
                  </a:moveTo>
                  <a:lnTo>
                    <a:pt x="18" y="0"/>
                  </a:lnTo>
                  <a:lnTo>
                    <a:pt x="0" y="17"/>
                  </a:lnTo>
                  <a:lnTo>
                    <a:pt x="2" y="19"/>
                  </a:lnTo>
                  <a:lnTo>
                    <a:pt x="20" y="2"/>
                  </a:lnTo>
                  <a:lnTo>
                    <a:pt x="20" y="0"/>
                  </a:lnTo>
                  <a:lnTo>
                    <a:pt x="20" y="2"/>
                  </a:lnTo>
                  <a:lnTo>
                    <a:pt x="21" y="1"/>
                  </a:lnTo>
                  <a:lnTo>
                    <a:pt x="20" y="0"/>
                  </a:lnTo>
                  <a:lnTo>
                    <a:pt x="18" y="2"/>
                  </a:lnTo>
                </a:path>
              </a:pathLst>
            </a:custGeom>
            <a:solidFill>
              <a:srgbClr val="000000"/>
            </a:solidFill>
            <a:ln w="12700" cap="rnd">
              <a:noFill/>
              <a:round/>
              <a:headEnd/>
              <a:tailEnd/>
            </a:ln>
          </p:spPr>
        </p:sp>
        <p:sp>
          <p:nvSpPr>
            <p:cNvPr id="113" name="Freeform 112"/>
            <p:cNvSpPr>
              <a:spLocks/>
            </p:cNvSpPr>
            <p:nvPr/>
          </p:nvSpPr>
          <p:spPr bwMode="auto">
            <a:xfrm>
              <a:off x="207" y="210"/>
              <a:ext cx="19" cy="21"/>
            </a:xfrm>
            <a:custGeom>
              <a:avLst/>
              <a:gdLst>
                <a:gd name="T0" fmla="*/ 2 w 23"/>
                <a:gd name="T1" fmla="*/ 0 h 24"/>
                <a:gd name="T2" fmla="*/ 2 w 23"/>
                <a:gd name="T3" fmla="*/ 4 h 24"/>
                <a:gd name="T4" fmla="*/ 2 w 23"/>
                <a:gd name="T5" fmla="*/ 4 h 24"/>
                <a:gd name="T6" fmla="*/ 2 w 23"/>
                <a:gd name="T7" fmla="*/ 4 h 24"/>
                <a:gd name="T8" fmla="*/ 2 w 23"/>
                <a:gd name="T9" fmla="*/ 4 h 24"/>
                <a:gd name="T10" fmla="*/ 2 w 23"/>
                <a:gd name="T11" fmla="*/ 4 h 24"/>
                <a:gd name="T12" fmla="*/ 2 w 23"/>
                <a:gd name="T13" fmla="*/ 4 h 24"/>
                <a:gd name="T14" fmla="*/ 2 w 23"/>
                <a:gd name="T15" fmla="*/ 4 h 24"/>
                <a:gd name="T16" fmla="*/ 0 w 23"/>
                <a:gd name="T17" fmla="*/ 4 h 24"/>
                <a:gd name="T18" fmla="*/ 0 w 23"/>
                <a:gd name="T19" fmla="*/ 4 h 24"/>
                <a:gd name="T20" fmla="*/ 2 w 23"/>
                <a:gd name="T21" fmla="*/ 4 h 24"/>
                <a:gd name="T22" fmla="*/ 2 w 23"/>
                <a:gd name="T23" fmla="*/ 4 h 24"/>
                <a:gd name="T24" fmla="*/ 2 w 23"/>
                <a:gd name="T25" fmla="*/ 4 h 24"/>
                <a:gd name="T26" fmla="*/ 2 w 23"/>
                <a:gd name="T27" fmla="*/ 4 h 24"/>
                <a:gd name="T28" fmla="*/ 2 w 23"/>
                <a:gd name="T29" fmla="*/ 4 h 24"/>
                <a:gd name="T30" fmla="*/ 2 w 23"/>
                <a:gd name="T31" fmla="*/ 4 h 24"/>
                <a:gd name="T32" fmla="*/ 2 w 23"/>
                <a:gd name="T33" fmla="*/ 4 h 24"/>
                <a:gd name="T34" fmla="*/ 2 w 23"/>
                <a:gd name="T35" fmla="*/ 0 h 24"/>
                <a:gd name="T36" fmla="*/ 2 w 23"/>
                <a:gd name="T37" fmla="*/ 0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24"/>
                <a:gd name="T59" fmla="*/ 23 w 23"/>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24">
                  <a:moveTo>
                    <a:pt x="19" y="0"/>
                  </a:moveTo>
                  <a:lnTo>
                    <a:pt x="19" y="4"/>
                  </a:lnTo>
                  <a:lnTo>
                    <a:pt x="17" y="8"/>
                  </a:lnTo>
                  <a:lnTo>
                    <a:pt x="16" y="11"/>
                  </a:lnTo>
                  <a:lnTo>
                    <a:pt x="13" y="14"/>
                  </a:lnTo>
                  <a:lnTo>
                    <a:pt x="11" y="17"/>
                  </a:lnTo>
                  <a:lnTo>
                    <a:pt x="8" y="18"/>
                  </a:lnTo>
                  <a:lnTo>
                    <a:pt x="4" y="20"/>
                  </a:lnTo>
                  <a:lnTo>
                    <a:pt x="0" y="20"/>
                  </a:lnTo>
                  <a:lnTo>
                    <a:pt x="0" y="23"/>
                  </a:lnTo>
                  <a:lnTo>
                    <a:pt x="5" y="23"/>
                  </a:lnTo>
                  <a:lnTo>
                    <a:pt x="9" y="21"/>
                  </a:lnTo>
                  <a:lnTo>
                    <a:pt x="12" y="19"/>
                  </a:lnTo>
                  <a:lnTo>
                    <a:pt x="16" y="16"/>
                  </a:lnTo>
                  <a:lnTo>
                    <a:pt x="18" y="13"/>
                  </a:lnTo>
                  <a:lnTo>
                    <a:pt x="20" y="9"/>
                  </a:lnTo>
                  <a:lnTo>
                    <a:pt x="22" y="5"/>
                  </a:lnTo>
                  <a:lnTo>
                    <a:pt x="22" y="0"/>
                  </a:lnTo>
                  <a:lnTo>
                    <a:pt x="19" y="0"/>
                  </a:lnTo>
                </a:path>
              </a:pathLst>
            </a:custGeom>
            <a:solidFill>
              <a:srgbClr val="000000"/>
            </a:solidFill>
            <a:ln w="12700" cap="rnd">
              <a:noFill/>
              <a:round/>
              <a:headEnd/>
              <a:tailEnd/>
            </a:ln>
          </p:spPr>
        </p:sp>
        <p:sp>
          <p:nvSpPr>
            <p:cNvPr id="114" name="Freeform 113"/>
            <p:cNvSpPr>
              <a:spLocks/>
            </p:cNvSpPr>
            <p:nvPr/>
          </p:nvSpPr>
          <p:spPr bwMode="auto">
            <a:xfrm>
              <a:off x="207" y="188"/>
              <a:ext cx="19" cy="23"/>
            </a:xfrm>
            <a:custGeom>
              <a:avLst/>
              <a:gdLst>
                <a:gd name="T0" fmla="*/ 0 w 23"/>
                <a:gd name="T1" fmla="*/ 3 h 26"/>
                <a:gd name="T2" fmla="*/ 2 w 23"/>
                <a:gd name="T3" fmla="*/ 4 h 26"/>
                <a:gd name="T4" fmla="*/ 2 w 23"/>
                <a:gd name="T5" fmla="*/ 4 h 26"/>
                <a:gd name="T6" fmla="*/ 2 w 23"/>
                <a:gd name="T7" fmla="*/ 4 h 26"/>
                <a:gd name="T8" fmla="*/ 2 w 23"/>
                <a:gd name="T9" fmla="*/ 4 h 26"/>
                <a:gd name="T10" fmla="*/ 2 w 23"/>
                <a:gd name="T11" fmla="*/ 4 h 26"/>
                <a:gd name="T12" fmla="*/ 2 w 23"/>
                <a:gd name="T13" fmla="*/ 4 h 26"/>
                <a:gd name="T14" fmla="*/ 2 w 23"/>
                <a:gd name="T15" fmla="*/ 4 h 26"/>
                <a:gd name="T16" fmla="*/ 2 w 23"/>
                <a:gd name="T17" fmla="*/ 4 h 26"/>
                <a:gd name="T18" fmla="*/ 2 w 23"/>
                <a:gd name="T19" fmla="*/ 4 h 26"/>
                <a:gd name="T20" fmla="*/ 2 w 23"/>
                <a:gd name="T21" fmla="*/ 4 h 26"/>
                <a:gd name="T22" fmla="*/ 2 w 23"/>
                <a:gd name="T23" fmla="*/ 4 h 26"/>
                <a:gd name="T24" fmla="*/ 2 w 23"/>
                <a:gd name="T25" fmla="*/ 4 h 26"/>
                <a:gd name="T26" fmla="*/ 2 w 23"/>
                <a:gd name="T27" fmla="*/ 4 h 26"/>
                <a:gd name="T28" fmla="*/ 2 w 23"/>
                <a:gd name="T29" fmla="*/ 4 h 26"/>
                <a:gd name="T30" fmla="*/ 2 w 23"/>
                <a:gd name="T31" fmla="*/ 2 h 26"/>
                <a:gd name="T32" fmla="*/ 2 w 23"/>
                <a:gd name="T33" fmla="*/ 1 h 26"/>
                <a:gd name="T34" fmla="*/ 0 w 23"/>
                <a:gd name="T35" fmla="*/ 0 h 26"/>
                <a:gd name="T36" fmla="*/ 0 w 23"/>
                <a:gd name="T37" fmla="*/ 3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26"/>
                <a:gd name="T59" fmla="*/ 23 w 23"/>
                <a:gd name="T60" fmla="*/ 26 h 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26">
                  <a:moveTo>
                    <a:pt x="0" y="3"/>
                  </a:moveTo>
                  <a:lnTo>
                    <a:pt x="4" y="4"/>
                  </a:lnTo>
                  <a:lnTo>
                    <a:pt x="8" y="5"/>
                  </a:lnTo>
                  <a:lnTo>
                    <a:pt x="11" y="7"/>
                  </a:lnTo>
                  <a:lnTo>
                    <a:pt x="13" y="10"/>
                  </a:lnTo>
                  <a:lnTo>
                    <a:pt x="16" y="13"/>
                  </a:lnTo>
                  <a:lnTo>
                    <a:pt x="17" y="17"/>
                  </a:lnTo>
                  <a:lnTo>
                    <a:pt x="19" y="21"/>
                  </a:lnTo>
                  <a:lnTo>
                    <a:pt x="19" y="25"/>
                  </a:lnTo>
                  <a:lnTo>
                    <a:pt x="22" y="25"/>
                  </a:lnTo>
                  <a:lnTo>
                    <a:pt x="22" y="20"/>
                  </a:lnTo>
                  <a:lnTo>
                    <a:pt x="20" y="15"/>
                  </a:lnTo>
                  <a:lnTo>
                    <a:pt x="18" y="11"/>
                  </a:lnTo>
                  <a:lnTo>
                    <a:pt x="16" y="7"/>
                  </a:lnTo>
                  <a:lnTo>
                    <a:pt x="12" y="4"/>
                  </a:lnTo>
                  <a:lnTo>
                    <a:pt x="9" y="2"/>
                  </a:lnTo>
                  <a:lnTo>
                    <a:pt x="5" y="1"/>
                  </a:lnTo>
                  <a:lnTo>
                    <a:pt x="0" y="0"/>
                  </a:lnTo>
                  <a:lnTo>
                    <a:pt x="0" y="3"/>
                  </a:lnTo>
                </a:path>
              </a:pathLst>
            </a:custGeom>
            <a:solidFill>
              <a:srgbClr val="000000"/>
            </a:solidFill>
            <a:ln w="12700" cap="rnd">
              <a:noFill/>
              <a:round/>
              <a:headEnd/>
              <a:tailEnd/>
            </a:ln>
          </p:spPr>
        </p:sp>
        <p:sp>
          <p:nvSpPr>
            <p:cNvPr id="115" name="Freeform 114"/>
            <p:cNvSpPr>
              <a:spLocks/>
            </p:cNvSpPr>
            <p:nvPr/>
          </p:nvSpPr>
          <p:spPr bwMode="auto">
            <a:xfrm>
              <a:off x="189" y="188"/>
              <a:ext cx="19" cy="23"/>
            </a:xfrm>
            <a:custGeom>
              <a:avLst/>
              <a:gdLst>
                <a:gd name="T0" fmla="*/ 2 w 23"/>
                <a:gd name="T1" fmla="*/ 4 h 26"/>
                <a:gd name="T2" fmla="*/ 2 w 23"/>
                <a:gd name="T3" fmla="*/ 4 h 26"/>
                <a:gd name="T4" fmla="*/ 2 w 23"/>
                <a:gd name="T5" fmla="*/ 4 h 26"/>
                <a:gd name="T6" fmla="*/ 2 w 23"/>
                <a:gd name="T7" fmla="*/ 4 h 26"/>
                <a:gd name="T8" fmla="*/ 2 w 23"/>
                <a:gd name="T9" fmla="*/ 4 h 26"/>
                <a:gd name="T10" fmla="*/ 2 w 23"/>
                <a:gd name="T11" fmla="*/ 4 h 26"/>
                <a:gd name="T12" fmla="*/ 2 w 23"/>
                <a:gd name="T13" fmla="*/ 4 h 26"/>
                <a:gd name="T14" fmla="*/ 2 w 23"/>
                <a:gd name="T15" fmla="*/ 4 h 26"/>
                <a:gd name="T16" fmla="*/ 2 w 23"/>
                <a:gd name="T17" fmla="*/ 3 h 26"/>
                <a:gd name="T18" fmla="*/ 2 w 23"/>
                <a:gd name="T19" fmla="*/ 0 h 26"/>
                <a:gd name="T20" fmla="*/ 2 w 23"/>
                <a:gd name="T21" fmla="*/ 1 h 26"/>
                <a:gd name="T22" fmla="*/ 2 w 23"/>
                <a:gd name="T23" fmla="*/ 2 h 26"/>
                <a:gd name="T24" fmla="*/ 2 w 23"/>
                <a:gd name="T25" fmla="*/ 4 h 26"/>
                <a:gd name="T26" fmla="*/ 2 w 23"/>
                <a:gd name="T27" fmla="*/ 4 h 26"/>
                <a:gd name="T28" fmla="*/ 2 w 23"/>
                <a:gd name="T29" fmla="*/ 4 h 26"/>
                <a:gd name="T30" fmla="*/ 2 w 23"/>
                <a:gd name="T31" fmla="*/ 4 h 26"/>
                <a:gd name="T32" fmla="*/ 0 w 23"/>
                <a:gd name="T33" fmla="*/ 4 h 26"/>
                <a:gd name="T34" fmla="*/ 0 w 23"/>
                <a:gd name="T35" fmla="*/ 4 h 26"/>
                <a:gd name="T36" fmla="*/ 2 w 23"/>
                <a:gd name="T37" fmla="*/ 4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26"/>
                <a:gd name="T59" fmla="*/ 23 w 23"/>
                <a:gd name="T60" fmla="*/ 26 h 2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26">
                  <a:moveTo>
                    <a:pt x="3" y="25"/>
                  </a:moveTo>
                  <a:lnTo>
                    <a:pt x="3" y="21"/>
                  </a:lnTo>
                  <a:lnTo>
                    <a:pt x="5" y="17"/>
                  </a:lnTo>
                  <a:lnTo>
                    <a:pt x="6" y="13"/>
                  </a:lnTo>
                  <a:lnTo>
                    <a:pt x="9" y="10"/>
                  </a:lnTo>
                  <a:lnTo>
                    <a:pt x="11" y="7"/>
                  </a:lnTo>
                  <a:lnTo>
                    <a:pt x="15" y="5"/>
                  </a:lnTo>
                  <a:lnTo>
                    <a:pt x="18" y="4"/>
                  </a:lnTo>
                  <a:lnTo>
                    <a:pt x="22" y="3"/>
                  </a:lnTo>
                  <a:lnTo>
                    <a:pt x="22" y="0"/>
                  </a:lnTo>
                  <a:lnTo>
                    <a:pt x="17" y="1"/>
                  </a:lnTo>
                  <a:lnTo>
                    <a:pt x="13" y="2"/>
                  </a:lnTo>
                  <a:lnTo>
                    <a:pt x="10" y="4"/>
                  </a:lnTo>
                  <a:lnTo>
                    <a:pt x="7" y="7"/>
                  </a:lnTo>
                  <a:lnTo>
                    <a:pt x="4" y="11"/>
                  </a:lnTo>
                  <a:lnTo>
                    <a:pt x="2" y="15"/>
                  </a:lnTo>
                  <a:lnTo>
                    <a:pt x="0" y="20"/>
                  </a:lnTo>
                  <a:lnTo>
                    <a:pt x="0" y="25"/>
                  </a:lnTo>
                  <a:lnTo>
                    <a:pt x="3" y="25"/>
                  </a:lnTo>
                </a:path>
              </a:pathLst>
            </a:custGeom>
            <a:solidFill>
              <a:srgbClr val="000000"/>
            </a:solidFill>
            <a:ln w="12700" cap="rnd">
              <a:noFill/>
              <a:round/>
              <a:headEnd/>
              <a:tailEnd/>
            </a:ln>
          </p:spPr>
        </p:sp>
        <p:sp>
          <p:nvSpPr>
            <p:cNvPr id="116" name="Freeform 115"/>
            <p:cNvSpPr>
              <a:spLocks/>
            </p:cNvSpPr>
            <p:nvPr/>
          </p:nvSpPr>
          <p:spPr bwMode="auto">
            <a:xfrm>
              <a:off x="189" y="210"/>
              <a:ext cx="19" cy="21"/>
            </a:xfrm>
            <a:custGeom>
              <a:avLst/>
              <a:gdLst>
                <a:gd name="T0" fmla="*/ 2 w 23"/>
                <a:gd name="T1" fmla="*/ 4 h 24"/>
                <a:gd name="T2" fmla="*/ 2 w 23"/>
                <a:gd name="T3" fmla="*/ 4 h 24"/>
                <a:gd name="T4" fmla="*/ 2 w 23"/>
                <a:gd name="T5" fmla="*/ 4 h 24"/>
                <a:gd name="T6" fmla="*/ 2 w 23"/>
                <a:gd name="T7" fmla="*/ 4 h 24"/>
                <a:gd name="T8" fmla="*/ 2 w 23"/>
                <a:gd name="T9" fmla="*/ 4 h 24"/>
                <a:gd name="T10" fmla="*/ 2 w 23"/>
                <a:gd name="T11" fmla="*/ 4 h 24"/>
                <a:gd name="T12" fmla="*/ 2 w 23"/>
                <a:gd name="T13" fmla="*/ 4 h 24"/>
                <a:gd name="T14" fmla="*/ 2 w 23"/>
                <a:gd name="T15" fmla="*/ 4 h 24"/>
                <a:gd name="T16" fmla="*/ 2 w 23"/>
                <a:gd name="T17" fmla="*/ 0 h 24"/>
                <a:gd name="T18" fmla="*/ 0 w 23"/>
                <a:gd name="T19" fmla="*/ 0 h 24"/>
                <a:gd name="T20" fmla="*/ 0 w 23"/>
                <a:gd name="T21" fmla="*/ 4 h 24"/>
                <a:gd name="T22" fmla="*/ 2 w 23"/>
                <a:gd name="T23" fmla="*/ 4 h 24"/>
                <a:gd name="T24" fmla="*/ 2 w 23"/>
                <a:gd name="T25" fmla="*/ 4 h 24"/>
                <a:gd name="T26" fmla="*/ 2 w 23"/>
                <a:gd name="T27" fmla="*/ 4 h 24"/>
                <a:gd name="T28" fmla="*/ 2 w 23"/>
                <a:gd name="T29" fmla="*/ 4 h 24"/>
                <a:gd name="T30" fmla="*/ 2 w 23"/>
                <a:gd name="T31" fmla="*/ 4 h 24"/>
                <a:gd name="T32" fmla="*/ 2 w 23"/>
                <a:gd name="T33" fmla="*/ 4 h 24"/>
                <a:gd name="T34" fmla="*/ 2 w 23"/>
                <a:gd name="T35" fmla="*/ 4 h 24"/>
                <a:gd name="T36" fmla="*/ 2 w 23"/>
                <a:gd name="T37" fmla="*/ 4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
                <a:gd name="T58" fmla="*/ 0 h 24"/>
                <a:gd name="T59" fmla="*/ 23 w 23"/>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 h="24">
                  <a:moveTo>
                    <a:pt x="22" y="20"/>
                  </a:moveTo>
                  <a:lnTo>
                    <a:pt x="18" y="20"/>
                  </a:lnTo>
                  <a:lnTo>
                    <a:pt x="15" y="18"/>
                  </a:lnTo>
                  <a:lnTo>
                    <a:pt x="11" y="17"/>
                  </a:lnTo>
                  <a:lnTo>
                    <a:pt x="9" y="14"/>
                  </a:lnTo>
                  <a:lnTo>
                    <a:pt x="6" y="11"/>
                  </a:lnTo>
                  <a:lnTo>
                    <a:pt x="5" y="8"/>
                  </a:lnTo>
                  <a:lnTo>
                    <a:pt x="3" y="4"/>
                  </a:lnTo>
                  <a:lnTo>
                    <a:pt x="3" y="0"/>
                  </a:lnTo>
                  <a:lnTo>
                    <a:pt x="0" y="0"/>
                  </a:lnTo>
                  <a:lnTo>
                    <a:pt x="0" y="5"/>
                  </a:lnTo>
                  <a:lnTo>
                    <a:pt x="2" y="9"/>
                  </a:lnTo>
                  <a:lnTo>
                    <a:pt x="4" y="13"/>
                  </a:lnTo>
                  <a:lnTo>
                    <a:pt x="7" y="16"/>
                  </a:lnTo>
                  <a:lnTo>
                    <a:pt x="10" y="19"/>
                  </a:lnTo>
                  <a:lnTo>
                    <a:pt x="13" y="21"/>
                  </a:lnTo>
                  <a:lnTo>
                    <a:pt x="17" y="23"/>
                  </a:lnTo>
                  <a:lnTo>
                    <a:pt x="22" y="23"/>
                  </a:lnTo>
                  <a:lnTo>
                    <a:pt x="22" y="20"/>
                  </a:lnTo>
                </a:path>
              </a:pathLst>
            </a:custGeom>
            <a:solidFill>
              <a:srgbClr val="000000"/>
            </a:solidFill>
            <a:ln w="12700" cap="rnd">
              <a:noFill/>
              <a:round/>
              <a:headEnd/>
              <a:tailEnd/>
            </a:ln>
          </p:spPr>
        </p:sp>
        <p:sp>
          <p:nvSpPr>
            <p:cNvPr id="117" name="Freeform 116"/>
            <p:cNvSpPr>
              <a:spLocks/>
            </p:cNvSpPr>
            <p:nvPr/>
          </p:nvSpPr>
          <p:spPr bwMode="auto">
            <a:xfrm>
              <a:off x="196" y="193"/>
              <a:ext cx="23" cy="33"/>
            </a:xfrm>
            <a:custGeom>
              <a:avLst/>
              <a:gdLst>
                <a:gd name="T0" fmla="*/ 1 w 29"/>
                <a:gd name="T1" fmla="*/ 4 h 37"/>
                <a:gd name="T2" fmla="*/ 2 w 29"/>
                <a:gd name="T3" fmla="*/ 4 h 37"/>
                <a:gd name="T4" fmla="*/ 2 w 29"/>
                <a:gd name="T5" fmla="*/ 2 h 37"/>
                <a:gd name="T6" fmla="*/ 2 w 29"/>
                <a:gd name="T7" fmla="*/ 0 h 37"/>
                <a:gd name="T8" fmla="*/ 0 w 29"/>
                <a:gd name="T9" fmla="*/ 4 h 37"/>
                <a:gd name="T10" fmla="*/ 1 w 29"/>
                <a:gd name="T11" fmla="*/ 4 h 37"/>
                <a:gd name="T12" fmla="*/ 0 60000 65536"/>
                <a:gd name="T13" fmla="*/ 0 60000 65536"/>
                <a:gd name="T14" fmla="*/ 0 60000 65536"/>
                <a:gd name="T15" fmla="*/ 0 60000 65536"/>
                <a:gd name="T16" fmla="*/ 0 60000 65536"/>
                <a:gd name="T17" fmla="*/ 0 60000 65536"/>
                <a:gd name="T18" fmla="*/ 0 w 29"/>
                <a:gd name="T19" fmla="*/ 0 h 37"/>
                <a:gd name="T20" fmla="*/ 29 w 29"/>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29" h="37">
                  <a:moveTo>
                    <a:pt x="1" y="35"/>
                  </a:moveTo>
                  <a:lnTo>
                    <a:pt x="2" y="36"/>
                  </a:lnTo>
                  <a:lnTo>
                    <a:pt x="28" y="2"/>
                  </a:lnTo>
                  <a:lnTo>
                    <a:pt x="26" y="0"/>
                  </a:lnTo>
                  <a:lnTo>
                    <a:pt x="0" y="34"/>
                  </a:lnTo>
                  <a:lnTo>
                    <a:pt x="1" y="35"/>
                  </a:lnTo>
                </a:path>
              </a:pathLst>
            </a:custGeom>
            <a:solidFill>
              <a:srgbClr val="000000"/>
            </a:solidFill>
            <a:ln w="12700" cap="rnd">
              <a:noFill/>
              <a:round/>
              <a:headEnd/>
              <a:tailEnd/>
            </a:ln>
          </p:spPr>
        </p:sp>
        <p:sp>
          <p:nvSpPr>
            <p:cNvPr id="118" name="Freeform 117"/>
            <p:cNvSpPr>
              <a:spLocks/>
            </p:cNvSpPr>
            <p:nvPr/>
          </p:nvSpPr>
          <p:spPr bwMode="auto">
            <a:xfrm>
              <a:off x="195" y="194"/>
              <a:ext cx="25" cy="33"/>
            </a:xfrm>
            <a:custGeom>
              <a:avLst/>
              <a:gdLst>
                <a:gd name="T0" fmla="*/ 2 w 31"/>
                <a:gd name="T1" fmla="*/ 4 h 37"/>
                <a:gd name="T2" fmla="*/ 2 w 31"/>
                <a:gd name="T3" fmla="*/ 4 h 37"/>
                <a:gd name="T4" fmla="*/ 2 w 31"/>
                <a:gd name="T5" fmla="*/ 0 h 37"/>
                <a:gd name="T6" fmla="*/ 0 w 31"/>
                <a:gd name="T7" fmla="*/ 2 h 37"/>
                <a:gd name="T8" fmla="*/ 2 w 31"/>
                <a:gd name="T9" fmla="*/ 4 h 37"/>
                <a:gd name="T10" fmla="*/ 2 w 31"/>
                <a:gd name="T11" fmla="*/ 4 h 37"/>
                <a:gd name="T12" fmla="*/ 0 60000 65536"/>
                <a:gd name="T13" fmla="*/ 0 60000 65536"/>
                <a:gd name="T14" fmla="*/ 0 60000 65536"/>
                <a:gd name="T15" fmla="*/ 0 60000 65536"/>
                <a:gd name="T16" fmla="*/ 0 60000 65536"/>
                <a:gd name="T17" fmla="*/ 0 60000 65536"/>
                <a:gd name="T18" fmla="*/ 0 w 31"/>
                <a:gd name="T19" fmla="*/ 0 h 37"/>
                <a:gd name="T20" fmla="*/ 31 w 31"/>
                <a:gd name="T21" fmla="*/ 37 h 37"/>
              </a:gdLst>
              <a:ahLst/>
              <a:cxnLst>
                <a:cxn ang="T12">
                  <a:pos x="T0" y="T1"/>
                </a:cxn>
                <a:cxn ang="T13">
                  <a:pos x="T2" y="T3"/>
                </a:cxn>
                <a:cxn ang="T14">
                  <a:pos x="T4" y="T5"/>
                </a:cxn>
                <a:cxn ang="T15">
                  <a:pos x="T6" y="T7"/>
                </a:cxn>
                <a:cxn ang="T16">
                  <a:pos x="T8" y="T9"/>
                </a:cxn>
                <a:cxn ang="T17">
                  <a:pos x="T10" y="T11"/>
                </a:cxn>
              </a:cxnLst>
              <a:rect l="T18" t="T19" r="T20" b="T21"/>
              <a:pathLst>
                <a:path w="31" h="37">
                  <a:moveTo>
                    <a:pt x="29" y="35"/>
                  </a:moveTo>
                  <a:lnTo>
                    <a:pt x="30" y="34"/>
                  </a:lnTo>
                  <a:lnTo>
                    <a:pt x="2" y="0"/>
                  </a:lnTo>
                  <a:lnTo>
                    <a:pt x="0" y="2"/>
                  </a:lnTo>
                  <a:lnTo>
                    <a:pt x="28" y="36"/>
                  </a:lnTo>
                  <a:lnTo>
                    <a:pt x="29" y="35"/>
                  </a:lnTo>
                </a:path>
              </a:pathLst>
            </a:custGeom>
            <a:solidFill>
              <a:srgbClr val="000000"/>
            </a:solidFill>
            <a:ln w="12700" cap="rnd">
              <a:noFill/>
              <a:round/>
              <a:headEnd/>
              <a:tailEnd/>
            </a:ln>
          </p:spPr>
        </p:sp>
        <p:sp>
          <p:nvSpPr>
            <p:cNvPr id="119" name="Freeform 118"/>
            <p:cNvSpPr>
              <a:spLocks/>
            </p:cNvSpPr>
            <p:nvPr/>
          </p:nvSpPr>
          <p:spPr bwMode="auto">
            <a:xfrm>
              <a:off x="203" y="205"/>
              <a:ext cx="9" cy="10"/>
            </a:xfrm>
            <a:custGeom>
              <a:avLst/>
              <a:gdLst>
                <a:gd name="T0" fmla="*/ 2 w 11"/>
                <a:gd name="T1" fmla="*/ 3 h 12"/>
                <a:gd name="T2" fmla="*/ 2 w 11"/>
                <a:gd name="T3" fmla="*/ 3 h 12"/>
                <a:gd name="T4" fmla="*/ 2 w 11"/>
                <a:gd name="T5" fmla="*/ 3 h 12"/>
                <a:gd name="T6" fmla="*/ 2 w 11"/>
                <a:gd name="T7" fmla="*/ 3 h 12"/>
                <a:gd name="T8" fmla="*/ 2 w 11"/>
                <a:gd name="T9" fmla="*/ 3 h 12"/>
                <a:gd name="T10" fmla="*/ 2 w 11"/>
                <a:gd name="T11" fmla="*/ 3 h 12"/>
                <a:gd name="T12" fmla="*/ 2 w 11"/>
                <a:gd name="T13" fmla="*/ 2 h 12"/>
                <a:gd name="T14" fmla="*/ 2 w 11"/>
                <a:gd name="T15" fmla="*/ 0 h 12"/>
                <a:gd name="T16" fmla="*/ 2 w 11"/>
                <a:gd name="T17" fmla="*/ 0 h 12"/>
                <a:gd name="T18" fmla="*/ 2 w 11"/>
                <a:gd name="T19" fmla="*/ 0 h 12"/>
                <a:gd name="T20" fmla="*/ 2 w 11"/>
                <a:gd name="T21" fmla="*/ 2 h 12"/>
                <a:gd name="T22" fmla="*/ 0 w 11"/>
                <a:gd name="T23" fmla="*/ 3 h 12"/>
                <a:gd name="T24" fmla="*/ 0 w 11"/>
                <a:gd name="T25" fmla="*/ 3 h 12"/>
                <a:gd name="T26" fmla="*/ 0 w 11"/>
                <a:gd name="T27" fmla="*/ 3 h 12"/>
                <a:gd name="T28" fmla="*/ 2 w 11"/>
                <a:gd name="T29" fmla="*/ 3 h 12"/>
                <a:gd name="T30" fmla="*/ 2 w 11"/>
                <a:gd name="T31" fmla="*/ 3 h 12"/>
                <a:gd name="T32" fmla="*/ 2 w 11"/>
                <a:gd name="T33" fmla="*/ 3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
                <a:gd name="T52" fmla="*/ 0 h 12"/>
                <a:gd name="T53" fmla="*/ 11 w 11"/>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 h="12">
                  <a:moveTo>
                    <a:pt x="5" y="11"/>
                  </a:moveTo>
                  <a:lnTo>
                    <a:pt x="7" y="11"/>
                  </a:lnTo>
                  <a:lnTo>
                    <a:pt x="9" y="10"/>
                  </a:lnTo>
                  <a:lnTo>
                    <a:pt x="10" y="8"/>
                  </a:lnTo>
                  <a:lnTo>
                    <a:pt x="10" y="6"/>
                  </a:lnTo>
                  <a:lnTo>
                    <a:pt x="10" y="3"/>
                  </a:lnTo>
                  <a:lnTo>
                    <a:pt x="9" y="2"/>
                  </a:lnTo>
                  <a:lnTo>
                    <a:pt x="7" y="0"/>
                  </a:lnTo>
                  <a:lnTo>
                    <a:pt x="5" y="0"/>
                  </a:lnTo>
                  <a:lnTo>
                    <a:pt x="3" y="0"/>
                  </a:lnTo>
                  <a:lnTo>
                    <a:pt x="2" y="2"/>
                  </a:lnTo>
                  <a:lnTo>
                    <a:pt x="0" y="3"/>
                  </a:lnTo>
                  <a:lnTo>
                    <a:pt x="0" y="6"/>
                  </a:lnTo>
                  <a:lnTo>
                    <a:pt x="0" y="8"/>
                  </a:lnTo>
                  <a:lnTo>
                    <a:pt x="2" y="10"/>
                  </a:lnTo>
                  <a:lnTo>
                    <a:pt x="3" y="11"/>
                  </a:lnTo>
                  <a:lnTo>
                    <a:pt x="5" y="11"/>
                  </a:lnTo>
                </a:path>
              </a:pathLst>
            </a:custGeom>
            <a:solidFill>
              <a:srgbClr val="CCCCCC"/>
            </a:solidFill>
            <a:ln w="12700" cap="rnd">
              <a:noFill/>
              <a:round/>
              <a:headEnd/>
              <a:tailEnd/>
            </a:ln>
          </p:spPr>
        </p:sp>
        <p:sp>
          <p:nvSpPr>
            <p:cNvPr id="120" name="Freeform 119"/>
            <p:cNvSpPr>
              <a:spLocks/>
            </p:cNvSpPr>
            <p:nvPr/>
          </p:nvSpPr>
          <p:spPr bwMode="auto">
            <a:xfrm>
              <a:off x="207" y="210"/>
              <a:ext cx="6" cy="6"/>
            </a:xfrm>
            <a:custGeom>
              <a:avLst/>
              <a:gdLst>
                <a:gd name="T0" fmla="*/ 3 w 7"/>
                <a:gd name="T1" fmla="*/ 0 h 7"/>
                <a:gd name="T2" fmla="*/ 3 w 7"/>
                <a:gd name="T3" fmla="*/ 1 h 7"/>
                <a:gd name="T4" fmla="*/ 2 w 7"/>
                <a:gd name="T5" fmla="*/ 2 h 7"/>
                <a:gd name="T6" fmla="*/ 2 w 7"/>
                <a:gd name="T7" fmla="*/ 3 h 7"/>
                <a:gd name="T8" fmla="*/ 0 w 7"/>
                <a:gd name="T9" fmla="*/ 3 h 7"/>
                <a:gd name="T10" fmla="*/ 0 w 7"/>
                <a:gd name="T11" fmla="*/ 3 h 7"/>
                <a:gd name="T12" fmla="*/ 2 w 7"/>
                <a:gd name="T13" fmla="*/ 3 h 7"/>
                <a:gd name="T14" fmla="*/ 3 w 7"/>
                <a:gd name="T15" fmla="*/ 3 h 7"/>
                <a:gd name="T16" fmla="*/ 3 w 7"/>
                <a:gd name="T17" fmla="*/ 3 h 7"/>
                <a:gd name="T18" fmla="*/ 3 w 7"/>
                <a:gd name="T19" fmla="*/ 0 h 7"/>
                <a:gd name="T20" fmla="*/ 3 w 7"/>
                <a:gd name="T21" fmla="*/ 0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7"/>
                <a:gd name="T35" fmla="*/ 7 w 7"/>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7">
                  <a:moveTo>
                    <a:pt x="3" y="0"/>
                  </a:moveTo>
                  <a:lnTo>
                    <a:pt x="3" y="1"/>
                  </a:lnTo>
                  <a:lnTo>
                    <a:pt x="2" y="2"/>
                  </a:lnTo>
                  <a:lnTo>
                    <a:pt x="2" y="3"/>
                  </a:lnTo>
                  <a:lnTo>
                    <a:pt x="0" y="3"/>
                  </a:lnTo>
                  <a:lnTo>
                    <a:pt x="0" y="6"/>
                  </a:lnTo>
                  <a:lnTo>
                    <a:pt x="2" y="6"/>
                  </a:lnTo>
                  <a:lnTo>
                    <a:pt x="4" y="4"/>
                  </a:lnTo>
                  <a:lnTo>
                    <a:pt x="6" y="3"/>
                  </a:lnTo>
                  <a:lnTo>
                    <a:pt x="6" y="0"/>
                  </a:lnTo>
                  <a:lnTo>
                    <a:pt x="3" y="0"/>
                  </a:lnTo>
                </a:path>
              </a:pathLst>
            </a:custGeom>
            <a:solidFill>
              <a:srgbClr val="000000"/>
            </a:solidFill>
            <a:ln w="12700" cap="rnd">
              <a:noFill/>
              <a:round/>
              <a:headEnd/>
              <a:tailEnd/>
            </a:ln>
          </p:spPr>
        </p:sp>
        <p:sp>
          <p:nvSpPr>
            <p:cNvPr id="121" name="Freeform 120"/>
            <p:cNvSpPr>
              <a:spLocks/>
            </p:cNvSpPr>
            <p:nvPr/>
          </p:nvSpPr>
          <p:spPr bwMode="auto">
            <a:xfrm>
              <a:off x="207" y="204"/>
              <a:ext cx="6" cy="7"/>
            </a:xfrm>
            <a:custGeom>
              <a:avLst/>
              <a:gdLst>
                <a:gd name="T0" fmla="*/ 0 w 7"/>
                <a:gd name="T1" fmla="*/ 3 h 8"/>
                <a:gd name="T2" fmla="*/ 2 w 7"/>
                <a:gd name="T3" fmla="*/ 3 h 8"/>
                <a:gd name="T4" fmla="*/ 2 w 7"/>
                <a:gd name="T5" fmla="*/ 4 h 8"/>
                <a:gd name="T6" fmla="*/ 3 w 7"/>
                <a:gd name="T7" fmla="*/ 4 h 8"/>
                <a:gd name="T8" fmla="*/ 3 w 7"/>
                <a:gd name="T9" fmla="*/ 4 h 8"/>
                <a:gd name="T10" fmla="*/ 3 w 7"/>
                <a:gd name="T11" fmla="*/ 4 h 8"/>
                <a:gd name="T12" fmla="*/ 3 w 7"/>
                <a:gd name="T13" fmla="*/ 4 h 8"/>
                <a:gd name="T14" fmla="*/ 3 w 7"/>
                <a:gd name="T15" fmla="*/ 2 h 8"/>
                <a:gd name="T16" fmla="*/ 2 w 7"/>
                <a:gd name="T17" fmla="*/ 0 h 8"/>
                <a:gd name="T18" fmla="*/ 0 w 7"/>
                <a:gd name="T19" fmla="*/ 0 h 8"/>
                <a:gd name="T20" fmla="*/ 0 w 7"/>
                <a:gd name="T21" fmla="*/ 3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8"/>
                <a:gd name="T35" fmla="*/ 7 w 7"/>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8">
                  <a:moveTo>
                    <a:pt x="0" y="3"/>
                  </a:moveTo>
                  <a:lnTo>
                    <a:pt x="2" y="3"/>
                  </a:lnTo>
                  <a:lnTo>
                    <a:pt x="2" y="4"/>
                  </a:lnTo>
                  <a:lnTo>
                    <a:pt x="3" y="5"/>
                  </a:lnTo>
                  <a:lnTo>
                    <a:pt x="3" y="7"/>
                  </a:lnTo>
                  <a:lnTo>
                    <a:pt x="6" y="7"/>
                  </a:lnTo>
                  <a:lnTo>
                    <a:pt x="6" y="4"/>
                  </a:lnTo>
                  <a:lnTo>
                    <a:pt x="4" y="2"/>
                  </a:lnTo>
                  <a:lnTo>
                    <a:pt x="2" y="0"/>
                  </a:lnTo>
                  <a:lnTo>
                    <a:pt x="0" y="0"/>
                  </a:lnTo>
                  <a:lnTo>
                    <a:pt x="0" y="3"/>
                  </a:lnTo>
                </a:path>
              </a:pathLst>
            </a:custGeom>
            <a:solidFill>
              <a:srgbClr val="000000"/>
            </a:solidFill>
            <a:ln w="12700" cap="rnd">
              <a:noFill/>
              <a:round/>
              <a:headEnd/>
              <a:tailEnd/>
            </a:ln>
          </p:spPr>
        </p:sp>
        <p:sp>
          <p:nvSpPr>
            <p:cNvPr id="122" name="Freeform 121"/>
            <p:cNvSpPr>
              <a:spLocks/>
            </p:cNvSpPr>
            <p:nvPr/>
          </p:nvSpPr>
          <p:spPr bwMode="auto">
            <a:xfrm>
              <a:off x="201" y="204"/>
              <a:ext cx="7" cy="7"/>
            </a:xfrm>
            <a:custGeom>
              <a:avLst/>
              <a:gdLst>
                <a:gd name="T0" fmla="*/ 3 w 8"/>
                <a:gd name="T1" fmla="*/ 4 h 8"/>
                <a:gd name="T2" fmla="*/ 4 w 8"/>
                <a:gd name="T3" fmla="*/ 4 h 8"/>
                <a:gd name="T4" fmla="*/ 4 w 8"/>
                <a:gd name="T5" fmla="*/ 4 h 8"/>
                <a:gd name="T6" fmla="*/ 4 w 8"/>
                <a:gd name="T7" fmla="*/ 3 h 8"/>
                <a:gd name="T8" fmla="*/ 4 w 8"/>
                <a:gd name="T9" fmla="*/ 3 h 8"/>
                <a:gd name="T10" fmla="*/ 4 w 8"/>
                <a:gd name="T11" fmla="*/ 0 h 8"/>
                <a:gd name="T12" fmla="*/ 4 w 8"/>
                <a:gd name="T13" fmla="*/ 0 h 8"/>
                <a:gd name="T14" fmla="*/ 2 w 8"/>
                <a:gd name="T15" fmla="*/ 2 h 8"/>
                <a:gd name="T16" fmla="*/ 0 w 8"/>
                <a:gd name="T17" fmla="*/ 4 h 8"/>
                <a:gd name="T18" fmla="*/ 0 w 8"/>
                <a:gd name="T19" fmla="*/ 4 h 8"/>
                <a:gd name="T20" fmla="*/ 3 w 8"/>
                <a:gd name="T21" fmla="*/ 4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
                <a:gd name="T34" fmla="*/ 0 h 8"/>
                <a:gd name="T35" fmla="*/ 8 w 8"/>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 h="8">
                  <a:moveTo>
                    <a:pt x="3" y="7"/>
                  </a:moveTo>
                  <a:lnTo>
                    <a:pt x="4" y="5"/>
                  </a:lnTo>
                  <a:lnTo>
                    <a:pt x="4" y="4"/>
                  </a:lnTo>
                  <a:lnTo>
                    <a:pt x="6" y="3"/>
                  </a:lnTo>
                  <a:lnTo>
                    <a:pt x="7" y="3"/>
                  </a:lnTo>
                  <a:lnTo>
                    <a:pt x="7" y="0"/>
                  </a:lnTo>
                  <a:lnTo>
                    <a:pt x="5" y="0"/>
                  </a:lnTo>
                  <a:lnTo>
                    <a:pt x="2" y="2"/>
                  </a:lnTo>
                  <a:lnTo>
                    <a:pt x="0" y="4"/>
                  </a:lnTo>
                  <a:lnTo>
                    <a:pt x="0" y="7"/>
                  </a:lnTo>
                  <a:lnTo>
                    <a:pt x="3" y="7"/>
                  </a:lnTo>
                </a:path>
              </a:pathLst>
            </a:custGeom>
            <a:solidFill>
              <a:srgbClr val="000000"/>
            </a:solidFill>
            <a:ln w="12700" cap="rnd">
              <a:noFill/>
              <a:round/>
              <a:headEnd/>
              <a:tailEnd/>
            </a:ln>
          </p:spPr>
        </p:sp>
        <p:sp>
          <p:nvSpPr>
            <p:cNvPr id="123" name="Freeform 122"/>
            <p:cNvSpPr>
              <a:spLocks/>
            </p:cNvSpPr>
            <p:nvPr/>
          </p:nvSpPr>
          <p:spPr bwMode="auto">
            <a:xfrm>
              <a:off x="201" y="210"/>
              <a:ext cx="7" cy="6"/>
            </a:xfrm>
            <a:custGeom>
              <a:avLst/>
              <a:gdLst>
                <a:gd name="T0" fmla="*/ 4 w 8"/>
                <a:gd name="T1" fmla="*/ 3 h 7"/>
                <a:gd name="T2" fmla="*/ 4 w 8"/>
                <a:gd name="T3" fmla="*/ 3 h 7"/>
                <a:gd name="T4" fmla="*/ 4 w 8"/>
                <a:gd name="T5" fmla="*/ 2 h 7"/>
                <a:gd name="T6" fmla="*/ 4 w 8"/>
                <a:gd name="T7" fmla="*/ 1 h 7"/>
                <a:gd name="T8" fmla="*/ 3 w 8"/>
                <a:gd name="T9" fmla="*/ 0 h 7"/>
                <a:gd name="T10" fmla="*/ 0 w 8"/>
                <a:gd name="T11" fmla="*/ 0 h 7"/>
                <a:gd name="T12" fmla="*/ 0 w 8"/>
                <a:gd name="T13" fmla="*/ 3 h 7"/>
                <a:gd name="T14" fmla="*/ 2 w 8"/>
                <a:gd name="T15" fmla="*/ 3 h 7"/>
                <a:gd name="T16" fmla="*/ 4 w 8"/>
                <a:gd name="T17" fmla="*/ 3 h 7"/>
                <a:gd name="T18" fmla="*/ 4 w 8"/>
                <a:gd name="T19" fmla="*/ 3 h 7"/>
                <a:gd name="T20" fmla="*/ 4 w 8"/>
                <a:gd name="T21" fmla="*/ 3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
                <a:gd name="T34" fmla="*/ 0 h 7"/>
                <a:gd name="T35" fmla="*/ 8 w 8"/>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 h="7">
                  <a:moveTo>
                    <a:pt x="7" y="3"/>
                  </a:moveTo>
                  <a:lnTo>
                    <a:pt x="6" y="3"/>
                  </a:lnTo>
                  <a:lnTo>
                    <a:pt x="4" y="2"/>
                  </a:lnTo>
                  <a:lnTo>
                    <a:pt x="4" y="1"/>
                  </a:lnTo>
                  <a:lnTo>
                    <a:pt x="3" y="0"/>
                  </a:lnTo>
                  <a:lnTo>
                    <a:pt x="0" y="0"/>
                  </a:lnTo>
                  <a:lnTo>
                    <a:pt x="0" y="3"/>
                  </a:lnTo>
                  <a:lnTo>
                    <a:pt x="2" y="4"/>
                  </a:lnTo>
                  <a:lnTo>
                    <a:pt x="5" y="6"/>
                  </a:lnTo>
                  <a:lnTo>
                    <a:pt x="7" y="6"/>
                  </a:lnTo>
                  <a:lnTo>
                    <a:pt x="7" y="3"/>
                  </a:lnTo>
                </a:path>
              </a:pathLst>
            </a:custGeom>
            <a:solidFill>
              <a:srgbClr val="000000"/>
            </a:solidFill>
            <a:ln w="12700" cap="rnd">
              <a:noFill/>
              <a:round/>
              <a:headEnd/>
              <a:tailEnd/>
            </a:ln>
          </p:spPr>
        </p:sp>
        <p:sp>
          <p:nvSpPr>
            <p:cNvPr id="124" name="Freeform 123"/>
            <p:cNvSpPr>
              <a:spLocks/>
            </p:cNvSpPr>
            <p:nvPr/>
          </p:nvSpPr>
          <p:spPr bwMode="auto">
            <a:xfrm>
              <a:off x="115" y="150"/>
              <a:ext cx="99" cy="84"/>
            </a:xfrm>
            <a:custGeom>
              <a:avLst/>
              <a:gdLst>
                <a:gd name="T0" fmla="*/ 2 w 123"/>
                <a:gd name="T1" fmla="*/ 4 h 95"/>
                <a:gd name="T2" fmla="*/ 2 w 123"/>
                <a:gd name="T3" fmla="*/ 4 h 95"/>
                <a:gd name="T4" fmla="*/ 0 w 123"/>
                <a:gd name="T5" fmla="*/ 4 h 95"/>
                <a:gd name="T6" fmla="*/ 2 w 123"/>
                <a:gd name="T7" fmla="*/ 0 h 95"/>
                <a:gd name="T8" fmla="*/ 2 w 123"/>
                <a:gd name="T9" fmla="*/ 4 h 95"/>
                <a:gd name="T10" fmla="*/ 0 60000 65536"/>
                <a:gd name="T11" fmla="*/ 0 60000 65536"/>
                <a:gd name="T12" fmla="*/ 0 60000 65536"/>
                <a:gd name="T13" fmla="*/ 0 60000 65536"/>
                <a:gd name="T14" fmla="*/ 0 60000 65536"/>
                <a:gd name="T15" fmla="*/ 0 w 123"/>
                <a:gd name="T16" fmla="*/ 0 h 95"/>
                <a:gd name="T17" fmla="*/ 123 w 123"/>
                <a:gd name="T18" fmla="*/ 95 h 95"/>
              </a:gdLst>
              <a:ahLst/>
              <a:cxnLst>
                <a:cxn ang="T10">
                  <a:pos x="T0" y="T1"/>
                </a:cxn>
                <a:cxn ang="T11">
                  <a:pos x="T2" y="T3"/>
                </a:cxn>
                <a:cxn ang="T12">
                  <a:pos x="T4" y="T5"/>
                </a:cxn>
                <a:cxn ang="T13">
                  <a:pos x="T6" y="T7"/>
                </a:cxn>
                <a:cxn ang="T14">
                  <a:pos x="T8" y="T9"/>
                </a:cxn>
              </a:cxnLst>
              <a:rect l="T15" t="T16" r="T17" b="T18"/>
              <a:pathLst>
                <a:path w="123" h="95">
                  <a:moveTo>
                    <a:pt x="122" y="61"/>
                  </a:moveTo>
                  <a:lnTo>
                    <a:pt x="107" y="94"/>
                  </a:lnTo>
                  <a:lnTo>
                    <a:pt x="0" y="15"/>
                  </a:lnTo>
                  <a:lnTo>
                    <a:pt x="8" y="0"/>
                  </a:lnTo>
                  <a:lnTo>
                    <a:pt x="122" y="61"/>
                  </a:lnTo>
                </a:path>
              </a:pathLst>
            </a:custGeom>
            <a:solidFill>
              <a:srgbClr val="000000"/>
            </a:solidFill>
            <a:ln w="12700" cap="rnd">
              <a:noFill/>
              <a:round/>
              <a:headEnd/>
              <a:tailEnd/>
            </a:ln>
          </p:spPr>
        </p:sp>
        <p:sp>
          <p:nvSpPr>
            <p:cNvPr id="125" name="Freeform 124"/>
            <p:cNvSpPr>
              <a:spLocks/>
            </p:cNvSpPr>
            <p:nvPr/>
          </p:nvSpPr>
          <p:spPr bwMode="auto">
            <a:xfrm>
              <a:off x="93" y="130"/>
              <a:ext cx="131" cy="146"/>
            </a:xfrm>
            <a:custGeom>
              <a:avLst/>
              <a:gdLst>
                <a:gd name="T0" fmla="*/ 2 w 162"/>
                <a:gd name="T1" fmla="*/ 0 h 166"/>
                <a:gd name="T2" fmla="*/ 2 w 162"/>
                <a:gd name="T3" fmla="*/ 4 h 166"/>
                <a:gd name="T4" fmla="*/ 2 w 162"/>
                <a:gd name="T5" fmla="*/ 4 h 166"/>
                <a:gd name="T6" fmla="*/ 2 w 162"/>
                <a:gd name="T7" fmla="*/ 4 h 166"/>
                <a:gd name="T8" fmla="*/ 2 w 162"/>
                <a:gd name="T9" fmla="*/ 4 h 166"/>
                <a:gd name="T10" fmla="*/ 2 w 162"/>
                <a:gd name="T11" fmla="*/ 4 h 166"/>
                <a:gd name="T12" fmla="*/ 0 w 162"/>
                <a:gd name="T13" fmla="*/ 4 h 166"/>
                <a:gd name="T14" fmla="*/ 2 w 162"/>
                <a:gd name="T15" fmla="*/ 4 h 166"/>
                <a:gd name="T16" fmla="*/ 2 w 162"/>
                <a:gd name="T17" fmla="*/ 4 h 166"/>
                <a:gd name="T18" fmla="*/ 2 w 162"/>
                <a:gd name="T19" fmla="*/ 4 h 166"/>
                <a:gd name="T20" fmla="*/ 2 w 162"/>
                <a:gd name="T21" fmla="*/ 4 h 166"/>
                <a:gd name="T22" fmla="*/ 2 w 162"/>
                <a:gd name="T23" fmla="*/ 0 h 1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2"/>
                <a:gd name="T37" fmla="*/ 0 h 166"/>
                <a:gd name="T38" fmla="*/ 162 w 162"/>
                <a:gd name="T39" fmla="*/ 166 h 1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2" h="166">
                  <a:moveTo>
                    <a:pt x="150" y="0"/>
                  </a:moveTo>
                  <a:lnTo>
                    <a:pt x="161" y="17"/>
                  </a:lnTo>
                  <a:lnTo>
                    <a:pt x="119" y="68"/>
                  </a:lnTo>
                  <a:lnTo>
                    <a:pt x="111" y="59"/>
                  </a:lnTo>
                  <a:lnTo>
                    <a:pt x="72" y="109"/>
                  </a:lnTo>
                  <a:lnTo>
                    <a:pt x="64" y="97"/>
                  </a:lnTo>
                  <a:lnTo>
                    <a:pt x="0" y="165"/>
                  </a:lnTo>
                  <a:lnTo>
                    <a:pt x="66" y="65"/>
                  </a:lnTo>
                  <a:lnTo>
                    <a:pt x="74" y="80"/>
                  </a:lnTo>
                  <a:lnTo>
                    <a:pt x="111" y="29"/>
                  </a:lnTo>
                  <a:lnTo>
                    <a:pt x="119" y="41"/>
                  </a:lnTo>
                  <a:lnTo>
                    <a:pt x="150" y="0"/>
                  </a:lnTo>
                </a:path>
              </a:pathLst>
            </a:custGeom>
            <a:solidFill>
              <a:srgbClr val="FF3333"/>
            </a:solidFill>
            <a:ln w="12700" cap="rnd">
              <a:noFill/>
              <a:round/>
              <a:headEnd/>
              <a:tailEnd/>
            </a:ln>
          </p:spPr>
        </p:sp>
        <p:sp>
          <p:nvSpPr>
            <p:cNvPr id="126" name="Rectangle 125"/>
            <p:cNvSpPr>
              <a:spLocks noChangeArrowheads="1"/>
            </p:cNvSpPr>
            <p:nvPr/>
          </p:nvSpPr>
          <p:spPr bwMode="auto">
            <a:xfrm>
              <a:off x="0" y="314"/>
              <a:ext cx="335" cy="52"/>
            </a:xfrm>
            <a:prstGeom prst="rect">
              <a:avLst/>
            </a:prstGeom>
            <a:solidFill>
              <a:srgbClr val="000000"/>
            </a:solidFill>
            <a:ln w="12700">
              <a:noFill/>
              <a:miter lim="800000"/>
              <a:headEnd/>
              <a:tailEnd/>
            </a:ln>
          </p:spPr>
        </p:sp>
        <p:sp>
          <p:nvSpPr>
            <p:cNvPr id="127" name="Freeform 126"/>
            <p:cNvSpPr>
              <a:spLocks/>
            </p:cNvSpPr>
            <p:nvPr/>
          </p:nvSpPr>
          <p:spPr bwMode="auto">
            <a:xfrm>
              <a:off x="156" y="71"/>
              <a:ext cx="21" cy="60"/>
            </a:xfrm>
            <a:custGeom>
              <a:avLst/>
              <a:gdLst>
                <a:gd name="T0" fmla="*/ 2 w 27"/>
                <a:gd name="T1" fmla="*/ 0 h 68"/>
                <a:gd name="T2" fmla="*/ 2 w 27"/>
                <a:gd name="T3" fmla="*/ 4 h 68"/>
                <a:gd name="T4" fmla="*/ 2 w 27"/>
                <a:gd name="T5" fmla="*/ 4 h 68"/>
                <a:gd name="T6" fmla="*/ 2 w 27"/>
                <a:gd name="T7" fmla="*/ 4 h 68"/>
                <a:gd name="T8" fmla="*/ 2 w 27"/>
                <a:gd name="T9" fmla="*/ 4 h 68"/>
                <a:gd name="T10" fmla="*/ 2 w 27"/>
                <a:gd name="T11" fmla="*/ 4 h 68"/>
                <a:gd name="T12" fmla="*/ 2 w 27"/>
                <a:gd name="T13" fmla="*/ 4 h 68"/>
                <a:gd name="T14" fmla="*/ 0 w 27"/>
                <a:gd name="T15" fmla="*/ 4 h 68"/>
                <a:gd name="T16" fmla="*/ 0 w 27"/>
                <a:gd name="T17" fmla="*/ 4 h 68"/>
                <a:gd name="T18" fmla="*/ 2 w 27"/>
                <a:gd name="T19" fmla="*/ 4 h 68"/>
                <a:gd name="T20" fmla="*/ 2 w 27"/>
                <a:gd name="T21" fmla="*/ 4 h 68"/>
                <a:gd name="T22" fmla="*/ 2 w 27"/>
                <a:gd name="T23" fmla="*/ 4 h 68"/>
                <a:gd name="T24" fmla="*/ 2 w 27"/>
                <a:gd name="T25" fmla="*/ 4 h 68"/>
                <a:gd name="T26" fmla="*/ 2 w 27"/>
                <a:gd name="T27" fmla="*/ 4 h 68"/>
                <a:gd name="T28" fmla="*/ 2 w 27"/>
                <a:gd name="T29" fmla="*/ 4 h 68"/>
                <a:gd name="T30" fmla="*/ 2 w 27"/>
                <a:gd name="T31" fmla="*/ 4 h 68"/>
                <a:gd name="T32" fmla="*/ 2 w 27"/>
                <a:gd name="T33" fmla="*/ 4 h 68"/>
                <a:gd name="T34" fmla="*/ 2 w 27"/>
                <a:gd name="T35" fmla="*/ 4 h 68"/>
                <a:gd name="T36" fmla="*/ 0 w 27"/>
                <a:gd name="T37" fmla="*/ 4 h 68"/>
                <a:gd name="T38" fmla="*/ 0 w 27"/>
                <a:gd name="T39" fmla="*/ 4 h 68"/>
                <a:gd name="T40" fmla="*/ 2 w 27"/>
                <a:gd name="T41" fmla="*/ 4 h 68"/>
                <a:gd name="T42" fmla="*/ 2 w 27"/>
                <a:gd name="T43" fmla="*/ 4 h 68"/>
                <a:gd name="T44" fmla="*/ 2 w 27"/>
                <a:gd name="T45" fmla="*/ 4 h 68"/>
                <a:gd name="T46" fmla="*/ 2 w 27"/>
                <a:gd name="T47" fmla="*/ 4 h 68"/>
                <a:gd name="T48" fmla="*/ 2 w 27"/>
                <a:gd name="T49" fmla="*/ 3 h 68"/>
                <a:gd name="T50" fmla="*/ 2 w 27"/>
                <a:gd name="T51" fmla="*/ 2 h 68"/>
                <a:gd name="T52" fmla="*/ 2 w 27"/>
                <a:gd name="T53" fmla="*/ 0 h 68"/>
                <a:gd name="T54" fmla="*/ 2 w 27"/>
                <a:gd name="T55" fmla="*/ 0 h 6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7"/>
                <a:gd name="T85" fmla="*/ 0 h 68"/>
                <a:gd name="T86" fmla="*/ 27 w 27"/>
                <a:gd name="T87" fmla="*/ 68 h 6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7" h="68">
                  <a:moveTo>
                    <a:pt x="19" y="0"/>
                  </a:moveTo>
                  <a:lnTo>
                    <a:pt x="19" y="61"/>
                  </a:lnTo>
                  <a:lnTo>
                    <a:pt x="20" y="61"/>
                  </a:lnTo>
                  <a:lnTo>
                    <a:pt x="23" y="61"/>
                  </a:lnTo>
                  <a:lnTo>
                    <a:pt x="25" y="61"/>
                  </a:lnTo>
                  <a:lnTo>
                    <a:pt x="26" y="61"/>
                  </a:lnTo>
                  <a:lnTo>
                    <a:pt x="26" y="67"/>
                  </a:lnTo>
                  <a:lnTo>
                    <a:pt x="0" y="67"/>
                  </a:lnTo>
                  <a:lnTo>
                    <a:pt x="0" y="61"/>
                  </a:lnTo>
                  <a:lnTo>
                    <a:pt x="2" y="61"/>
                  </a:lnTo>
                  <a:lnTo>
                    <a:pt x="4" y="61"/>
                  </a:lnTo>
                  <a:lnTo>
                    <a:pt x="6" y="61"/>
                  </a:lnTo>
                  <a:lnTo>
                    <a:pt x="7" y="61"/>
                  </a:lnTo>
                  <a:lnTo>
                    <a:pt x="7" y="23"/>
                  </a:lnTo>
                  <a:lnTo>
                    <a:pt x="7" y="20"/>
                  </a:lnTo>
                  <a:lnTo>
                    <a:pt x="7" y="18"/>
                  </a:lnTo>
                  <a:lnTo>
                    <a:pt x="5" y="17"/>
                  </a:lnTo>
                  <a:lnTo>
                    <a:pt x="2" y="16"/>
                  </a:lnTo>
                  <a:lnTo>
                    <a:pt x="0" y="16"/>
                  </a:lnTo>
                  <a:lnTo>
                    <a:pt x="0" y="11"/>
                  </a:lnTo>
                  <a:lnTo>
                    <a:pt x="4" y="10"/>
                  </a:lnTo>
                  <a:lnTo>
                    <a:pt x="8" y="9"/>
                  </a:lnTo>
                  <a:lnTo>
                    <a:pt x="10" y="7"/>
                  </a:lnTo>
                  <a:lnTo>
                    <a:pt x="12" y="5"/>
                  </a:lnTo>
                  <a:lnTo>
                    <a:pt x="13" y="3"/>
                  </a:lnTo>
                  <a:lnTo>
                    <a:pt x="13" y="2"/>
                  </a:lnTo>
                  <a:lnTo>
                    <a:pt x="13" y="0"/>
                  </a:lnTo>
                  <a:lnTo>
                    <a:pt x="19" y="0"/>
                  </a:lnTo>
                </a:path>
              </a:pathLst>
            </a:custGeom>
            <a:solidFill>
              <a:srgbClr val="000000"/>
            </a:solidFill>
            <a:ln w="12700" cap="rnd">
              <a:noFill/>
              <a:round/>
              <a:headEnd/>
              <a:tailEnd/>
            </a:ln>
          </p:spPr>
        </p:sp>
        <p:sp>
          <p:nvSpPr>
            <p:cNvPr id="128" name="Rectangle 127"/>
            <p:cNvSpPr>
              <a:spLocks noChangeArrowheads="1"/>
            </p:cNvSpPr>
            <p:nvPr/>
          </p:nvSpPr>
          <p:spPr bwMode="auto">
            <a:xfrm>
              <a:off x="10" y="313"/>
              <a:ext cx="317" cy="44"/>
            </a:xfrm>
            <a:prstGeom prst="rect">
              <a:avLst/>
            </a:prstGeom>
            <a:solidFill>
              <a:srgbClr val="FFC23D"/>
            </a:solidFill>
            <a:ln w="12700">
              <a:noFill/>
              <a:miter lim="800000"/>
              <a:headEnd/>
              <a:tailEnd/>
            </a:ln>
          </p:spPr>
        </p:sp>
        <p:sp>
          <p:nvSpPr>
            <p:cNvPr id="129" name="Freeform 128"/>
            <p:cNvSpPr>
              <a:spLocks/>
            </p:cNvSpPr>
            <p:nvPr/>
          </p:nvSpPr>
          <p:spPr bwMode="auto">
            <a:xfrm>
              <a:off x="22" y="322"/>
              <a:ext cx="20" cy="30"/>
            </a:xfrm>
            <a:custGeom>
              <a:avLst/>
              <a:gdLst>
                <a:gd name="T0" fmla="*/ 2 w 25"/>
                <a:gd name="T1" fmla="*/ 4 h 34"/>
                <a:gd name="T2" fmla="*/ 2 w 25"/>
                <a:gd name="T3" fmla="*/ 4 h 34"/>
                <a:gd name="T4" fmla="*/ 2 w 25"/>
                <a:gd name="T5" fmla="*/ 4 h 34"/>
                <a:gd name="T6" fmla="*/ 2 w 25"/>
                <a:gd name="T7" fmla="*/ 4 h 34"/>
                <a:gd name="T8" fmla="*/ 2 w 25"/>
                <a:gd name="T9" fmla="*/ 4 h 34"/>
                <a:gd name="T10" fmla="*/ 2 w 25"/>
                <a:gd name="T11" fmla="*/ 4 h 34"/>
                <a:gd name="T12" fmla="*/ 2 w 25"/>
                <a:gd name="T13" fmla="*/ 4 h 34"/>
                <a:gd name="T14" fmla="*/ 2 w 25"/>
                <a:gd name="T15" fmla="*/ 4 h 34"/>
                <a:gd name="T16" fmla="*/ 2 w 25"/>
                <a:gd name="T17" fmla="*/ 4 h 34"/>
                <a:gd name="T18" fmla="*/ 2 w 25"/>
                <a:gd name="T19" fmla="*/ 4 h 34"/>
                <a:gd name="T20" fmla="*/ 2 w 25"/>
                <a:gd name="T21" fmla="*/ 4 h 34"/>
                <a:gd name="T22" fmla="*/ 2 w 25"/>
                <a:gd name="T23" fmla="*/ 4 h 34"/>
                <a:gd name="T24" fmla="*/ 2 w 25"/>
                <a:gd name="T25" fmla="*/ 4 h 34"/>
                <a:gd name="T26" fmla="*/ 2 w 25"/>
                <a:gd name="T27" fmla="*/ 4 h 34"/>
                <a:gd name="T28" fmla="*/ 2 w 25"/>
                <a:gd name="T29" fmla="*/ 4 h 34"/>
                <a:gd name="T30" fmla="*/ 2 w 25"/>
                <a:gd name="T31" fmla="*/ 4 h 34"/>
                <a:gd name="T32" fmla="*/ 2 w 25"/>
                <a:gd name="T33" fmla="*/ 4 h 34"/>
                <a:gd name="T34" fmla="*/ 2 w 25"/>
                <a:gd name="T35" fmla="*/ 4 h 34"/>
                <a:gd name="T36" fmla="*/ 2 w 25"/>
                <a:gd name="T37" fmla="*/ 4 h 34"/>
                <a:gd name="T38" fmla="*/ 2 w 25"/>
                <a:gd name="T39" fmla="*/ 1 h 34"/>
                <a:gd name="T40" fmla="*/ 2 w 25"/>
                <a:gd name="T41" fmla="*/ 0 h 34"/>
                <a:gd name="T42" fmla="*/ 2 w 25"/>
                <a:gd name="T43" fmla="*/ 1 h 34"/>
                <a:gd name="T44" fmla="*/ 2 w 25"/>
                <a:gd name="T45" fmla="*/ 4 h 34"/>
                <a:gd name="T46" fmla="*/ 1 w 25"/>
                <a:gd name="T47" fmla="*/ 4 h 34"/>
                <a:gd name="T48" fmla="*/ 0 w 25"/>
                <a:gd name="T49" fmla="*/ 4 h 34"/>
                <a:gd name="T50" fmla="*/ 0 w 25"/>
                <a:gd name="T51" fmla="*/ 4 h 34"/>
                <a:gd name="T52" fmla="*/ 1 w 25"/>
                <a:gd name="T53" fmla="*/ 4 h 34"/>
                <a:gd name="T54" fmla="*/ 2 w 25"/>
                <a:gd name="T55" fmla="*/ 4 h 34"/>
                <a:gd name="T56" fmla="*/ 2 w 25"/>
                <a:gd name="T57" fmla="*/ 4 h 34"/>
                <a:gd name="T58" fmla="*/ 2 w 25"/>
                <a:gd name="T59" fmla="*/ 4 h 34"/>
                <a:gd name="T60" fmla="*/ 2 w 25"/>
                <a:gd name="T61" fmla="*/ 4 h 34"/>
                <a:gd name="T62" fmla="*/ 2 w 25"/>
                <a:gd name="T63" fmla="*/ 4 h 34"/>
                <a:gd name="T64" fmla="*/ 2 w 25"/>
                <a:gd name="T65" fmla="*/ 4 h 34"/>
                <a:gd name="T66" fmla="*/ 2 w 25"/>
                <a:gd name="T67" fmla="*/ 4 h 34"/>
                <a:gd name="T68" fmla="*/ 2 w 25"/>
                <a:gd name="T69" fmla="*/ 4 h 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
                <a:gd name="T106" fmla="*/ 0 h 34"/>
                <a:gd name="T107" fmla="*/ 25 w 25"/>
                <a:gd name="T108" fmla="*/ 34 h 3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 h="34">
                  <a:moveTo>
                    <a:pt x="17" y="16"/>
                  </a:moveTo>
                  <a:lnTo>
                    <a:pt x="17" y="18"/>
                  </a:lnTo>
                  <a:lnTo>
                    <a:pt x="17" y="20"/>
                  </a:lnTo>
                  <a:lnTo>
                    <a:pt x="17" y="22"/>
                  </a:lnTo>
                  <a:lnTo>
                    <a:pt x="16" y="23"/>
                  </a:lnTo>
                  <a:lnTo>
                    <a:pt x="16" y="25"/>
                  </a:lnTo>
                  <a:lnTo>
                    <a:pt x="15" y="26"/>
                  </a:lnTo>
                  <a:lnTo>
                    <a:pt x="14" y="27"/>
                  </a:lnTo>
                  <a:lnTo>
                    <a:pt x="12" y="27"/>
                  </a:lnTo>
                  <a:lnTo>
                    <a:pt x="9" y="26"/>
                  </a:lnTo>
                  <a:lnTo>
                    <a:pt x="8" y="23"/>
                  </a:lnTo>
                  <a:lnTo>
                    <a:pt x="7" y="20"/>
                  </a:lnTo>
                  <a:lnTo>
                    <a:pt x="7" y="16"/>
                  </a:lnTo>
                  <a:lnTo>
                    <a:pt x="7" y="15"/>
                  </a:lnTo>
                  <a:lnTo>
                    <a:pt x="7" y="13"/>
                  </a:lnTo>
                  <a:lnTo>
                    <a:pt x="8" y="11"/>
                  </a:lnTo>
                  <a:lnTo>
                    <a:pt x="8" y="10"/>
                  </a:lnTo>
                  <a:lnTo>
                    <a:pt x="9" y="8"/>
                  </a:lnTo>
                  <a:lnTo>
                    <a:pt x="9" y="7"/>
                  </a:lnTo>
                  <a:lnTo>
                    <a:pt x="11" y="7"/>
                  </a:lnTo>
                  <a:lnTo>
                    <a:pt x="12" y="6"/>
                  </a:lnTo>
                  <a:lnTo>
                    <a:pt x="13" y="6"/>
                  </a:lnTo>
                  <a:lnTo>
                    <a:pt x="15" y="7"/>
                  </a:lnTo>
                  <a:lnTo>
                    <a:pt x="15" y="8"/>
                  </a:lnTo>
                  <a:lnTo>
                    <a:pt x="16" y="9"/>
                  </a:lnTo>
                  <a:lnTo>
                    <a:pt x="16" y="11"/>
                  </a:lnTo>
                  <a:lnTo>
                    <a:pt x="17" y="13"/>
                  </a:lnTo>
                  <a:lnTo>
                    <a:pt x="17" y="14"/>
                  </a:lnTo>
                  <a:lnTo>
                    <a:pt x="17" y="16"/>
                  </a:lnTo>
                  <a:lnTo>
                    <a:pt x="24" y="17"/>
                  </a:lnTo>
                  <a:lnTo>
                    <a:pt x="24" y="15"/>
                  </a:lnTo>
                  <a:lnTo>
                    <a:pt x="24" y="14"/>
                  </a:lnTo>
                  <a:lnTo>
                    <a:pt x="24" y="12"/>
                  </a:lnTo>
                  <a:lnTo>
                    <a:pt x="23" y="10"/>
                  </a:lnTo>
                  <a:lnTo>
                    <a:pt x="22" y="9"/>
                  </a:lnTo>
                  <a:lnTo>
                    <a:pt x="22" y="7"/>
                  </a:lnTo>
                  <a:lnTo>
                    <a:pt x="21" y="6"/>
                  </a:lnTo>
                  <a:lnTo>
                    <a:pt x="21" y="5"/>
                  </a:lnTo>
                  <a:lnTo>
                    <a:pt x="19" y="3"/>
                  </a:lnTo>
                  <a:lnTo>
                    <a:pt x="17" y="1"/>
                  </a:lnTo>
                  <a:lnTo>
                    <a:pt x="15" y="0"/>
                  </a:lnTo>
                  <a:lnTo>
                    <a:pt x="12" y="0"/>
                  </a:lnTo>
                  <a:lnTo>
                    <a:pt x="9" y="0"/>
                  </a:lnTo>
                  <a:lnTo>
                    <a:pt x="7" y="1"/>
                  </a:lnTo>
                  <a:lnTo>
                    <a:pt x="4" y="3"/>
                  </a:lnTo>
                  <a:lnTo>
                    <a:pt x="3" y="5"/>
                  </a:lnTo>
                  <a:lnTo>
                    <a:pt x="2" y="7"/>
                  </a:lnTo>
                  <a:lnTo>
                    <a:pt x="1" y="10"/>
                  </a:lnTo>
                  <a:lnTo>
                    <a:pt x="0" y="13"/>
                  </a:lnTo>
                  <a:lnTo>
                    <a:pt x="0" y="16"/>
                  </a:lnTo>
                  <a:lnTo>
                    <a:pt x="0" y="18"/>
                  </a:lnTo>
                  <a:lnTo>
                    <a:pt x="0" y="20"/>
                  </a:lnTo>
                  <a:lnTo>
                    <a:pt x="0" y="21"/>
                  </a:lnTo>
                  <a:lnTo>
                    <a:pt x="1" y="23"/>
                  </a:lnTo>
                  <a:lnTo>
                    <a:pt x="1" y="24"/>
                  </a:lnTo>
                  <a:lnTo>
                    <a:pt x="2" y="25"/>
                  </a:lnTo>
                  <a:lnTo>
                    <a:pt x="3" y="27"/>
                  </a:lnTo>
                  <a:lnTo>
                    <a:pt x="3" y="28"/>
                  </a:lnTo>
                  <a:lnTo>
                    <a:pt x="5" y="30"/>
                  </a:lnTo>
                  <a:lnTo>
                    <a:pt x="7" y="32"/>
                  </a:lnTo>
                  <a:lnTo>
                    <a:pt x="9" y="33"/>
                  </a:lnTo>
                  <a:lnTo>
                    <a:pt x="12" y="33"/>
                  </a:lnTo>
                  <a:lnTo>
                    <a:pt x="15" y="33"/>
                  </a:lnTo>
                  <a:lnTo>
                    <a:pt x="17" y="32"/>
                  </a:lnTo>
                  <a:lnTo>
                    <a:pt x="20" y="30"/>
                  </a:lnTo>
                  <a:lnTo>
                    <a:pt x="21" y="28"/>
                  </a:lnTo>
                  <a:lnTo>
                    <a:pt x="22" y="25"/>
                  </a:lnTo>
                  <a:lnTo>
                    <a:pt x="23" y="23"/>
                  </a:lnTo>
                  <a:lnTo>
                    <a:pt x="24" y="20"/>
                  </a:lnTo>
                  <a:lnTo>
                    <a:pt x="24" y="17"/>
                  </a:lnTo>
                  <a:lnTo>
                    <a:pt x="17" y="16"/>
                  </a:lnTo>
                </a:path>
              </a:pathLst>
            </a:custGeom>
            <a:solidFill>
              <a:srgbClr val="000000"/>
            </a:solidFill>
            <a:ln w="12700" cap="rnd">
              <a:noFill/>
              <a:round/>
              <a:headEnd/>
              <a:tailEnd/>
            </a:ln>
          </p:spPr>
        </p:sp>
        <p:sp>
          <p:nvSpPr>
            <p:cNvPr id="130" name="Freeform 129"/>
            <p:cNvSpPr>
              <a:spLocks/>
            </p:cNvSpPr>
            <p:nvPr/>
          </p:nvSpPr>
          <p:spPr bwMode="auto">
            <a:xfrm>
              <a:off x="48" y="322"/>
              <a:ext cx="16" cy="29"/>
            </a:xfrm>
            <a:custGeom>
              <a:avLst/>
              <a:gdLst>
                <a:gd name="T0" fmla="*/ 2 w 20"/>
                <a:gd name="T1" fmla="*/ 4 h 33"/>
                <a:gd name="T2" fmla="*/ 2 w 20"/>
                <a:gd name="T3" fmla="*/ 4 h 33"/>
                <a:gd name="T4" fmla="*/ 0 w 20"/>
                <a:gd name="T5" fmla="*/ 4 h 33"/>
                <a:gd name="T6" fmla="*/ 0 w 20"/>
                <a:gd name="T7" fmla="*/ 0 h 33"/>
                <a:gd name="T8" fmla="*/ 2 w 20"/>
                <a:gd name="T9" fmla="*/ 0 h 33"/>
                <a:gd name="T10" fmla="*/ 2 w 20"/>
                <a:gd name="T11" fmla="*/ 4 h 33"/>
                <a:gd name="T12" fmla="*/ 2 w 20"/>
                <a:gd name="T13" fmla="*/ 4 h 33"/>
                <a:gd name="T14" fmla="*/ 0 60000 65536"/>
                <a:gd name="T15" fmla="*/ 0 60000 65536"/>
                <a:gd name="T16" fmla="*/ 0 60000 65536"/>
                <a:gd name="T17" fmla="*/ 0 60000 65536"/>
                <a:gd name="T18" fmla="*/ 0 60000 65536"/>
                <a:gd name="T19" fmla="*/ 0 60000 65536"/>
                <a:gd name="T20" fmla="*/ 0 60000 65536"/>
                <a:gd name="T21" fmla="*/ 0 w 20"/>
                <a:gd name="T22" fmla="*/ 0 h 33"/>
                <a:gd name="T23" fmla="*/ 20 w 20"/>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33">
                  <a:moveTo>
                    <a:pt x="19" y="26"/>
                  </a:moveTo>
                  <a:lnTo>
                    <a:pt x="19" y="32"/>
                  </a:lnTo>
                  <a:lnTo>
                    <a:pt x="0" y="32"/>
                  </a:lnTo>
                  <a:lnTo>
                    <a:pt x="0" y="0"/>
                  </a:lnTo>
                  <a:lnTo>
                    <a:pt x="7" y="0"/>
                  </a:lnTo>
                  <a:lnTo>
                    <a:pt x="7" y="26"/>
                  </a:lnTo>
                  <a:lnTo>
                    <a:pt x="19" y="26"/>
                  </a:lnTo>
                </a:path>
              </a:pathLst>
            </a:custGeom>
            <a:solidFill>
              <a:srgbClr val="000000"/>
            </a:solidFill>
            <a:ln w="12700" cap="rnd">
              <a:noFill/>
              <a:round/>
              <a:headEnd/>
              <a:tailEnd/>
            </a:ln>
          </p:spPr>
        </p:sp>
        <p:sp>
          <p:nvSpPr>
            <p:cNvPr id="131" name="Freeform 130"/>
            <p:cNvSpPr>
              <a:spLocks/>
            </p:cNvSpPr>
            <p:nvPr/>
          </p:nvSpPr>
          <p:spPr bwMode="auto">
            <a:xfrm>
              <a:off x="70" y="322"/>
              <a:ext cx="20" cy="29"/>
            </a:xfrm>
            <a:custGeom>
              <a:avLst/>
              <a:gdLst>
                <a:gd name="T0" fmla="*/ 2 w 25"/>
                <a:gd name="T1" fmla="*/ 4 h 33"/>
                <a:gd name="T2" fmla="*/ 2 w 25"/>
                <a:gd name="T3" fmla="*/ 4 h 33"/>
                <a:gd name="T4" fmla="*/ 2 w 25"/>
                <a:gd name="T5" fmla="*/ 4 h 33"/>
                <a:gd name="T6" fmla="*/ 2 w 25"/>
                <a:gd name="T7" fmla="*/ 4 h 33"/>
                <a:gd name="T8" fmla="*/ 2 w 25"/>
                <a:gd name="T9" fmla="*/ 4 h 33"/>
                <a:gd name="T10" fmla="*/ 2 w 25"/>
                <a:gd name="T11" fmla="*/ 4 h 33"/>
                <a:gd name="T12" fmla="*/ 2 w 25"/>
                <a:gd name="T13" fmla="*/ 4 h 33"/>
                <a:gd name="T14" fmla="*/ 2 w 25"/>
                <a:gd name="T15" fmla="*/ 4 h 33"/>
                <a:gd name="T16" fmla="*/ 2 w 25"/>
                <a:gd name="T17" fmla="*/ 4 h 33"/>
                <a:gd name="T18" fmla="*/ 2 w 25"/>
                <a:gd name="T19" fmla="*/ 4 h 33"/>
                <a:gd name="T20" fmla="*/ 2 w 25"/>
                <a:gd name="T21" fmla="*/ 4 h 33"/>
                <a:gd name="T22" fmla="*/ 2 w 25"/>
                <a:gd name="T23" fmla="*/ 4 h 33"/>
                <a:gd name="T24" fmla="*/ 2 w 25"/>
                <a:gd name="T25" fmla="*/ 4 h 33"/>
                <a:gd name="T26" fmla="*/ 2 w 25"/>
                <a:gd name="T27" fmla="*/ 4 h 33"/>
                <a:gd name="T28" fmla="*/ 2 w 25"/>
                <a:gd name="T29" fmla="*/ 4 h 33"/>
                <a:gd name="T30" fmla="*/ 2 w 25"/>
                <a:gd name="T31" fmla="*/ 4 h 33"/>
                <a:gd name="T32" fmla="*/ 2 w 25"/>
                <a:gd name="T33" fmla="*/ 4 h 33"/>
                <a:gd name="T34" fmla="*/ 2 w 25"/>
                <a:gd name="T35" fmla="*/ 4 h 33"/>
                <a:gd name="T36" fmla="*/ 2 w 25"/>
                <a:gd name="T37" fmla="*/ 4 h 33"/>
                <a:gd name="T38" fmla="*/ 2 w 25"/>
                <a:gd name="T39" fmla="*/ 4 h 33"/>
                <a:gd name="T40" fmla="*/ 2 w 25"/>
                <a:gd name="T41" fmla="*/ 4 h 33"/>
                <a:gd name="T42" fmla="*/ 0 w 25"/>
                <a:gd name="T43" fmla="*/ 4 h 33"/>
                <a:gd name="T44" fmla="*/ 0 w 25"/>
                <a:gd name="T45" fmla="*/ 0 h 33"/>
                <a:gd name="T46" fmla="*/ 2 w 25"/>
                <a:gd name="T47" fmla="*/ 0 h 33"/>
                <a:gd name="T48" fmla="*/ 2 w 25"/>
                <a:gd name="T49" fmla="*/ 0 h 33"/>
                <a:gd name="T50" fmla="*/ 2 w 25"/>
                <a:gd name="T51" fmla="*/ 0 h 33"/>
                <a:gd name="T52" fmla="*/ 2 w 25"/>
                <a:gd name="T53" fmla="*/ 0 h 33"/>
                <a:gd name="T54" fmla="*/ 2 w 25"/>
                <a:gd name="T55" fmla="*/ 1 h 33"/>
                <a:gd name="T56" fmla="*/ 2 w 25"/>
                <a:gd name="T57" fmla="*/ 1 h 33"/>
                <a:gd name="T58" fmla="*/ 2 w 25"/>
                <a:gd name="T59" fmla="*/ 2 h 33"/>
                <a:gd name="T60" fmla="*/ 2 w 25"/>
                <a:gd name="T61" fmla="*/ 3 h 33"/>
                <a:gd name="T62" fmla="*/ 2 w 25"/>
                <a:gd name="T63" fmla="*/ 4 h 33"/>
                <a:gd name="T64" fmla="*/ 2 w 25"/>
                <a:gd name="T65" fmla="*/ 4 h 33"/>
                <a:gd name="T66" fmla="*/ 2 w 25"/>
                <a:gd name="T67" fmla="*/ 4 h 33"/>
                <a:gd name="T68" fmla="*/ 2 w 25"/>
                <a:gd name="T69" fmla="*/ 4 h 33"/>
                <a:gd name="T70" fmla="*/ 2 w 25"/>
                <a:gd name="T71" fmla="*/ 4 h 33"/>
                <a:gd name="T72" fmla="*/ 2 w 25"/>
                <a:gd name="T73" fmla="*/ 4 h 33"/>
                <a:gd name="T74" fmla="*/ 2 w 25"/>
                <a:gd name="T75" fmla="*/ 4 h 33"/>
                <a:gd name="T76" fmla="*/ 2 w 25"/>
                <a:gd name="T77" fmla="*/ 4 h 33"/>
                <a:gd name="T78" fmla="*/ 2 w 25"/>
                <a:gd name="T79" fmla="*/ 4 h 33"/>
                <a:gd name="T80" fmla="*/ 2 w 25"/>
                <a:gd name="T81" fmla="*/ 4 h 33"/>
                <a:gd name="T82" fmla="*/ 2 w 25"/>
                <a:gd name="T83" fmla="*/ 4 h 33"/>
                <a:gd name="T84" fmla="*/ 2 w 25"/>
                <a:gd name="T85" fmla="*/ 4 h 33"/>
                <a:gd name="T86" fmla="*/ 2 w 25"/>
                <a:gd name="T87" fmla="*/ 4 h 33"/>
                <a:gd name="T88" fmla="*/ 2 w 25"/>
                <a:gd name="T89" fmla="*/ 4 h 33"/>
                <a:gd name="T90" fmla="*/ 2 w 25"/>
                <a:gd name="T91" fmla="*/ 4 h 33"/>
                <a:gd name="T92" fmla="*/ 2 w 25"/>
                <a:gd name="T93" fmla="*/ 4 h 33"/>
                <a:gd name="T94" fmla="*/ 2 w 25"/>
                <a:gd name="T95" fmla="*/ 4 h 33"/>
                <a:gd name="T96" fmla="*/ 2 w 25"/>
                <a:gd name="T97" fmla="*/ 4 h 33"/>
                <a:gd name="T98" fmla="*/ 2 w 25"/>
                <a:gd name="T99" fmla="*/ 4 h 33"/>
                <a:gd name="T100" fmla="*/ 2 w 25"/>
                <a:gd name="T101" fmla="*/ 4 h 33"/>
                <a:gd name="T102" fmla="*/ 2 w 25"/>
                <a:gd name="T103" fmla="*/ 4 h 33"/>
                <a:gd name="T104" fmla="*/ 0 w 25"/>
                <a:gd name="T105" fmla="*/ 4 h 33"/>
                <a:gd name="T106" fmla="*/ 0 w 25"/>
                <a:gd name="T107" fmla="*/ 4 h 33"/>
                <a:gd name="T108" fmla="*/ 2 w 25"/>
                <a:gd name="T109" fmla="*/ 4 h 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5"/>
                <a:gd name="T166" fmla="*/ 0 h 33"/>
                <a:gd name="T167" fmla="*/ 25 w 25"/>
                <a:gd name="T168" fmla="*/ 33 h 3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5" h="33">
                  <a:moveTo>
                    <a:pt x="7" y="17"/>
                  </a:moveTo>
                  <a:lnTo>
                    <a:pt x="7" y="26"/>
                  </a:lnTo>
                  <a:lnTo>
                    <a:pt x="9" y="26"/>
                  </a:lnTo>
                  <a:lnTo>
                    <a:pt x="11" y="26"/>
                  </a:lnTo>
                  <a:lnTo>
                    <a:pt x="12" y="25"/>
                  </a:lnTo>
                  <a:lnTo>
                    <a:pt x="14" y="24"/>
                  </a:lnTo>
                  <a:lnTo>
                    <a:pt x="15" y="23"/>
                  </a:lnTo>
                  <a:lnTo>
                    <a:pt x="16" y="21"/>
                  </a:lnTo>
                  <a:lnTo>
                    <a:pt x="16" y="20"/>
                  </a:lnTo>
                  <a:lnTo>
                    <a:pt x="17" y="18"/>
                  </a:lnTo>
                  <a:lnTo>
                    <a:pt x="17" y="16"/>
                  </a:lnTo>
                  <a:lnTo>
                    <a:pt x="17" y="14"/>
                  </a:lnTo>
                  <a:lnTo>
                    <a:pt x="16" y="12"/>
                  </a:lnTo>
                  <a:lnTo>
                    <a:pt x="16" y="10"/>
                  </a:lnTo>
                  <a:lnTo>
                    <a:pt x="15" y="9"/>
                  </a:lnTo>
                  <a:lnTo>
                    <a:pt x="14" y="7"/>
                  </a:lnTo>
                  <a:lnTo>
                    <a:pt x="12" y="6"/>
                  </a:lnTo>
                  <a:lnTo>
                    <a:pt x="11" y="6"/>
                  </a:lnTo>
                  <a:lnTo>
                    <a:pt x="9" y="6"/>
                  </a:lnTo>
                  <a:lnTo>
                    <a:pt x="7" y="6"/>
                  </a:lnTo>
                  <a:lnTo>
                    <a:pt x="7" y="17"/>
                  </a:lnTo>
                  <a:lnTo>
                    <a:pt x="0" y="17"/>
                  </a:lnTo>
                  <a:lnTo>
                    <a:pt x="0" y="0"/>
                  </a:lnTo>
                  <a:lnTo>
                    <a:pt x="8" y="0"/>
                  </a:lnTo>
                  <a:lnTo>
                    <a:pt x="10" y="0"/>
                  </a:lnTo>
                  <a:lnTo>
                    <a:pt x="11" y="0"/>
                  </a:lnTo>
                  <a:lnTo>
                    <a:pt x="13" y="0"/>
                  </a:lnTo>
                  <a:lnTo>
                    <a:pt x="14" y="1"/>
                  </a:lnTo>
                  <a:lnTo>
                    <a:pt x="15" y="1"/>
                  </a:lnTo>
                  <a:lnTo>
                    <a:pt x="17" y="2"/>
                  </a:lnTo>
                  <a:lnTo>
                    <a:pt x="18" y="3"/>
                  </a:lnTo>
                  <a:lnTo>
                    <a:pt x="19" y="4"/>
                  </a:lnTo>
                  <a:lnTo>
                    <a:pt x="20" y="5"/>
                  </a:lnTo>
                  <a:lnTo>
                    <a:pt x="21" y="7"/>
                  </a:lnTo>
                  <a:lnTo>
                    <a:pt x="22" y="8"/>
                  </a:lnTo>
                  <a:lnTo>
                    <a:pt x="23" y="9"/>
                  </a:lnTo>
                  <a:lnTo>
                    <a:pt x="23" y="11"/>
                  </a:lnTo>
                  <a:lnTo>
                    <a:pt x="24" y="12"/>
                  </a:lnTo>
                  <a:lnTo>
                    <a:pt x="24" y="14"/>
                  </a:lnTo>
                  <a:lnTo>
                    <a:pt x="24" y="16"/>
                  </a:lnTo>
                  <a:lnTo>
                    <a:pt x="24" y="18"/>
                  </a:lnTo>
                  <a:lnTo>
                    <a:pt x="24" y="19"/>
                  </a:lnTo>
                  <a:lnTo>
                    <a:pt x="24" y="21"/>
                  </a:lnTo>
                  <a:lnTo>
                    <a:pt x="23" y="22"/>
                  </a:lnTo>
                  <a:lnTo>
                    <a:pt x="23" y="24"/>
                  </a:lnTo>
                  <a:lnTo>
                    <a:pt x="22" y="25"/>
                  </a:lnTo>
                  <a:lnTo>
                    <a:pt x="21" y="27"/>
                  </a:lnTo>
                  <a:lnTo>
                    <a:pt x="20" y="28"/>
                  </a:lnTo>
                  <a:lnTo>
                    <a:pt x="18" y="30"/>
                  </a:lnTo>
                  <a:lnTo>
                    <a:pt x="15" y="31"/>
                  </a:lnTo>
                  <a:lnTo>
                    <a:pt x="12" y="32"/>
                  </a:lnTo>
                  <a:lnTo>
                    <a:pt x="10" y="32"/>
                  </a:lnTo>
                  <a:lnTo>
                    <a:pt x="0" y="32"/>
                  </a:lnTo>
                  <a:lnTo>
                    <a:pt x="0" y="17"/>
                  </a:lnTo>
                  <a:lnTo>
                    <a:pt x="7" y="17"/>
                  </a:lnTo>
                </a:path>
              </a:pathLst>
            </a:custGeom>
            <a:solidFill>
              <a:srgbClr val="000000"/>
            </a:solidFill>
            <a:ln w="12700" cap="rnd">
              <a:noFill/>
              <a:round/>
              <a:headEnd/>
              <a:tailEnd/>
            </a:ln>
          </p:spPr>
        </p:sp>
        <p:sp>
          <p:nvSpPr>
            <p:cNvPr id="132" name="Rectangle 131"/>
            <p:cNvSpPr>
              <a:spLocks noChangeArrowheads="1"/>
            </p:cNvSpPr>
            <p:nvPr/>
          </p:nvSpPr>
          <p:spPr bwMode="auto">
            <a:xfrm>
              <a:off x="113" y="322"/>
              <a:ext cx="5" cy="28"/>
            </a:xfrm>
            <a:prstGeom prst="rect">
              <a:avLst/>
            </a:prstGeom>
            <a:solidFill>
              <a:srgbClr val="000000"/>
            </a:solidFill>
            <a:ln w="12700">
              <a:noFill/>
              <a:miter lim="800000"/>
              <a:headEnd/>
              <a:tailEnd/>
            </a:ln>
          </p:spPr>
        </p:sp>
        <p:sp>
          <p:nvSpPr>
            <p:cNvPr id="133" name="Freeform 132"/>
            <p:cNvSpPr>
              <a:spLocks/>
            </p:cNvSpPr>
            <p:nvPr/>
          </p:nvSpPr>
          <p:spPr bwMode="auto">
            <a:xfrm>
              <a:off x="128" y="322"/>
              <a:ext cx="20" cy="29"/>
            </a:xfrm>
            <a:custGeom>
              <a:avLst/>
              <a:gdLst>
                <a:gd name="T0" fmla="*/ 2 w 25"/>
                <a:gd name="T1" fmla="*/ 4 h 33"/>
                <a:gd name="T2" fmla="*/ 2 w 25"/>
                <a:gd name="T3" fmla="*/ 4 h 33"/>
                <a:gd name="T4" fmla="*/ 2 w 25"/>
                <a:gd name="T5" fmla="*/ 4 h 33"/>
                <a:gd name="T6" fmla="*/ 2 w 25"/>
                <a:gd name="T7" fmla="*/ 4 h 33"/>
                <a:gd name="T8" fmla="*/ 2 w 25"/>
                <a:gd name="T9" fmla="*/ 4 h 33"/>
                <a:gd name="T10" fmla="*/ 2 w 25"/>
                <a:gd name="T11" fmla="*/ 4 h 33"/>
                <a:gd name="T12" fmla="*/ 2 w 25"/>
                <a:gd name="T13" fmla="*/ 4 h 33"/>
                <a:gd name="T14" fmla="*/ 2 w 25"/>
                <a:gd name="T15" fmla="*/ 4 h 33"/>
                <a:gd name="T16" fmla="*/ 2 w 25"/>
                <a:gd name="T17" fmla="*/ 4 h 33"/>
                <a:gd name="T18" fmla="*/ 2 w 25"/>
                <a:gd name="T19" fmla="*/ 4 h 33"/>
                <a:gd name="T20" fmla="*/ 2 w 25"/>
                <a:gd name="T21" fmla="*/ 4 h 33"/>
                <a:gd name="T22" fmla="*/ 2 w 25"/>
                <a:gd name="T23" fmla="*/ 4 h 33"/>
                <a:gd name="T24" fmla="*/ 2 w 25"/>
                <a:gd name="T25" fmla="*/ 4 h 33"/>
                <a:gd name="T26" fmla="*/ 2 w 25"/>
                <a:gd name="T27" fmla="*/ 4 h 33"/>
                <a:gd name="T28" fmla="*/ 2 w 25"/>
                <a:gd name="T29" fmla="*/ 4 h 33"/>
                <a:gd name="T30" fmla="*/ 2 w 25"/>
                <a:gd name="T31" fmla="*/ 4 h 33"/>
                <a:gd name="T32" fmla="*/ 2 w 25"/>
                <a:gd name="T33" fmla="*/ 4 h 33"/>
                <a:gd name="T34" fmla="*/ 0 w 25"/>
                <a:gd name="T35" fmla="*/ 4 h 33"/>
                <a:gd name="T36" fmla="*/ 0 w 25"/>
                <a:gd name="T37" fmla="*/ 0 h 33"/>
                <a:gd name="T38" fmla="*/ 2 w 25"/>
                <a:gd name="T39" fmla="*/ 0 h 33"/>
                <a:gd name="T40" fmla="*/ 2 w 25"/>
                <a:gd name="T41" fmla="*/ 0 h 33"/>
                <a:gd name="T42" fmla="*/ 2 w 25"/>
                <a:gd name="T43" fmla="*/ 0 h 33"/>
                <a:gd name="T44" fmla="*/ 2 w 25"/>
                <a:gd name="T45" fmla="*/ 1 h 33"/>
                <a:gd name="T46" fmla="*/ 2 w 25"/>
                <a:gd name="T47" fmla="*/ 2 h 33"/>
                <a:gd name="T48" fmla="*/ 2 w 25"/>
                <a:gd name="T49" fmla="*/ 3 h 33"/>
                <a:gd name="T50" fmla="*/ 2 w 25"/>
                <a:gd name="T51" fmla="*/ 4 h 33"/>
                <a:gd name="T52" fmla="*/ 2 w 25"/>
                <a:gd name="T53" fmla="*/ 4 h 33"/>
                <a:gd name="T54" fmla="*/ 2 w 25"/>
                <a:gd name="T55" fmla="*/ 4 h 33"/>
                <a:gd name="T56" fmla="*/ 2 w 25"/>
                <a:gd name="T57" fmla="*/ 4 h 33"/>
                <a:gd name="T58" fmla="*/ 2 w 25"/>
                <a:gd name="T59" fmla="*/ 4 h 33"/>
                <a:gd name="T60" fmla="*/ 2 w 25"/>
                <a:gd name="T61" fmla="*/ 4 h 33"/>
                <a:gd name="T62" fmla="*/ 2 w 25"/>
                <a:gd name="T63" fmla="*/ 4 h 33"/>
                <a:gd name="T64" fmla="*/ 2 w 25"/>
                <a:gd name="T65" fmla="*/ 4 h 33"/>
                <a:gd name="T66" fmla="*/ 2 w 25"/>
                <a:gd name="T67" fmla="*/ 4 h 33"/>
                <a:gd name="T68" fmla="*/ 2 w 25"/>
                <a:gd name="T69" fmla="*/ 4 h 33"/>
                <a:gd name="T70" fmla="*/ 2 w 25"/>
                <a:gd name="T71" fmla="*/ 4 h 33"/>
                <a:gd name="T72" fmla="*/ 2 w 25"/>
                <a:gd name="T73" fmla="*/ 4 h 33"/>
                <a:gd name="T74" fmla="*/ 0 w 25"/>
                <a:gd name="T75" fmla="*/ 4 h 33"/>
                <a:gd name="T76" fmla="*/ 0 w 25"/>
                <a:gd name="T77" fmla="*/ 4 h 33"/>
                <a:gd name="T78" fmla="*/ 2 w 25"/>
                <a:gd name="T79" fmla="*/ 4 h 33"/>
                <a:gd name="T80" fmla="*/ 2 w 25"/>
                <a:gd name="T81" fmla="*/ 4 h 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5"/>
                <a:gd name="T124" fmla="*/ 0 h 33"/>
                <a:gd name="T125" fmla="*/ 25 w 25"/>
                <a:gd name="T126" fmla="*/ 33 h 3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5" h="33">
                  <a:moveTo>
                    <a:pt x="7" y="14"/>
                  </a:moveTo>
                  <a:lnTo>
                    <a:pt x="11" y="14"/>
                  </a:lnTo>
                  <a:lnTo>
                    <a:pt x="12" y="14"/>
                  </a:lnTo>
                  <a:lnTo>
                    <a:pt x="14" y="14"/>
                  </a:lnTo>
                  <a:lnTo>
                    <a:pt x="15" y="13"/>
                  </a:lnTo>
                  <a:lnTo>
                    <a:pt x="15" y="12"/>
                  </a:lnTo>
                  <a:lnTo>
                    <a:pt x="16" y="12"/>
                  </a:lnTo>
                  <a:lnTo>
                    <a:pt x="16" y="10"/>
                  </a:lnTo>
                  <a:lnTo>
                    <a:pt x="16" y="9"/>
                  </a:lnTo>
                  <a:lnTo>
                    <a:pt x="16" y="8"/>
                  </a:lnTo>
                  <a:lnTo>
                    <a:pt x="15" y="7"/>
                  </a:lnTo>
                  <a:lnTo>
                    <a:pt x="15" y="6"/>
                  </a:lnTo>
                  <a:lnTo>
                    <a:pt x="14" y="6"/>
                  </a:lnTo>
                  <a:lnTo>
                    <a:pt x="12" y="6"/>
                  </a:lnTo>
                  <a:lnTo>
                    <a:pt x="11" y="6"/>
                  </a:lnTo>
                  <a:lnTo>
                    <a:pt x="7" y="6"/>
                  </a:lnTo>
                  <a:lnTo>
                    <a:pt x="7" y="9"/>
                  </a:lnTo>
                  <a:lnTo>
                    <a:pt x="0" y="9"/>
                  </a:lnTo>
                  <a:lnTo>
                    <a:pt x="0" y="0"/>
                  </a:lnTo>
                  <a:lnTo>
                    <a:pt x="12" y="0"/>
                  </a:lnTo>
                  <a:lnTo>
                    <a:pt x="14" y="0"/>
                  </a:lnTo>
                  <a:lnTo>
                    <a:pt x="16" y="0"/>
                  </a:lnTo>
                  <a:lnTo>
                    <a:pt x="18" y="1"/>
                  </a:lnTo>
                  <a:lnTo>
                    <a:pt x="20" y="2"/>
                  </a:lnTo>
                  <a:lnTo>
                    <a:pt x="21" y="3"/>
                  </a:lnTo>
                  <a:lnTo>
                    <a:pt x="23" y="5"/>
                  </a:lnTo>
                  <a:lnTo>
                    <a:pt x="23" y="7"/>
                  </a:lnTo>
                  <a:lnTo>
                    <a:pt x="24" y="10"/>
                  </a:lnTo>
                  <a:lnTo>
                    <a:pt x="23" y="12"/>
                  </a:lnTo>
                  <a:lnTo>
                    <a:pt x="22" y="15"/>
                  </a:lnTo>
                  <a:lnTo>
                    <a:pt x="21" y="17"/>
                  </a:lnTo>
                  <a:lnTo>
                    <a:pt x="19" y="18"/>
                  </a:lnTo>
                  <a:lnTo>
                    <a:pt x="24" y="32"/>
                  </a:lnTo>
                  <a:lnTo>
                    <a:pt x="16" y="32"/>
                  </a:lnTo>
                  <a:lnTo>
                    <a:pt x="12" y="20"/>
                  </a:lnTo>
                  <a:lnTo>
                    <a:pt x="7" y="20"/>
                  </a:lnTo>
                  <a:lnTo>
                    <a:pt x="7" y="32"/>
                  </a:lnTo>
                  <a:lnTo>
                    <a:pt x="0" y="32"/>
                  </a:lnTo>
                  <a:lnTo>
                    <a:pt x="0" y="9"/>
                  </a:lnTo>
                  <a:lnTo>
                    <a:pt x="7" y="9"/>
                  </a:lnTo>
                  <a:lnTo>
                    <a:pt x="7" y="14"/>
                  </a:lnTo>
                </a:path>
              </a:pathLst>
            </a:custGeom>
            <a:solidFill>
              <a:srgbClr val="000000"/>
            </a:solidFill>
            <a:ln w="12700" cap="rnd">
              <a:noFill/>
              <a:round/>
              <a:headEnd/>
              <a:tailEnd/>
            </a:ln>
          </p:spPr>
        </p:sp>
        <p:sp>
          <p:nvSpPr>
            <p:cNvPr id="134" name="Freeform 133"/>
            <p:cNvSpPr>
              <a:spLocks/>
            </p:cNvSpPr>
            <p:nvPr/>
          </p:nvSpPr>
          <p:spPr bwMode="auto">
            <a:xfrm>
              <a:off x="181" y="322"/>
              <a:ext cx="19" cy="29"/>
            </a:xfrm>
            <a:custGeom>
              <a:avLst/>
              <a:gdLst>
                <a:gd name="T0" fmla="*/ 2 w 23"/>
                <a:gd name="T1" fmla="*/ 4 h 33"/>
                <a:gd name="T2" fmla="*/ 2 w 23"/>
                <a:gd name="T3" fmla="*/ 4 h 33"/>
                <a:gd name="T4" fmla="*/ 2 w 23"/>
                <a:gd name="T5" fmla="*/ 4 h 33"/>
                <a:gd name="T6" fmla="*/ 2 w 23"/>
                <a:gd name="T7" fmla="*/ 4 h 33"/>
                <a:gd name="T8" fmla="*/ 0 w 23"/>
                <a:gd name="T9" fmla="*/ 4 h 33"/>
                <a:gd name="T10" fmla="*/ 0 w 23"/>
                <a:gd name="T11" fmla="*/ 0 h 33"/>
                <a:gd name="T12" fmla="*/ 2 w 23"/>
                <a:gd name="T13" fmla="*/ 0 h 33"/>
                <a:gd name="T14" fmla="*/ 2 w 23"/>
                <a:gd name="T15" fmla="*/ 4 h 33"/>
                <a:gd name="T16" fmla="*/ 2 w 23"/>
                <a:gd name="T17" fmla="*/ 0 h 33"/>
                <a:gd name="T18" fmla="*/ 2 w 23"/>
                <a:gd name="T19" fmla="*/ 0 h 33"/>
                <a:gd name="T20" fmla="*/ 2 w 23"/>
                <a:gd name="T21" fmla="*/ 4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33"/>
                <a:gd name="T35" fmla="*/ 23 w 23"/>
                <a:gd name="T36" fmla="*/ 33 h 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33">
                  <a:moveTo>
                    <a:pt x="22" y="32"/>
                  </a:moveTo>
                  <a:lnTo>
                    <a:pt x="16" y="32"/>
                  </a:lnTo>
                  <a:lnTo>
                    <a:pt x="5" y="10"/>
                  </a:lnTo>
                  <a:lnTo>
                    <a:pt x="5" y="32"/>
                  </a:lnTo>
                  <a:lnTo>
                    <a:pt x="0" y="32"/>
                  </a:lnTo>
                  <a:lnTo>
                    <a:pt x="0" y="0"/>
                  </a:lnTo>
                  <a:lnTo>
                    <a:pt x="7" y="0"/>
                  </a:lnTo>
                  <a:lnTo>
                    <a:pt x="17" y="19"/>
                  </a:lnTo>
                  <a:lnTo>
                    <a:pt x="17" y="0"/>
                  </a:lnTo>
                  <a:lnTo>
                    <a:pt x="22" y="0"/>
                  </a:lnTo>
                  <a:lnTo>
                    <a:pt x="22" y="32"/>
                  </a:lnTo>
                </a:path>
              </a:pathLst>
            </a:custGeom>
            <a:solidFill>
              <a:srgbClr val="000000"/>
            </a:solidFill>
            <a:ln w="12700" cap="rnd">
              <a:noFill/>
              <a:round/>
              <a:headEnd/>
              <a:tailEnd/>
            </a:ln>
          </p:spPr>
        </p:sp>
        <p:sp>
          <p:nvSpPr>
            <p:cNvPr id="135" name="Freeform 134"/>
            <p:cNvSpPr>
              <a:spLocks/>
            </p:cNvSpPr>
            <p:nvPr/>
          </p:nvSpPr>
          <p:spPr bwMode="auto">
            <a:xfrm>
              <a:off x="206" y="322"/>
              <a:ext cx="21" cy="30"/>
            </a:xfrm>
            <a:custGeom>
              <a:avLst/>
              <a:gdLst>
                <a:gd name="T0" fmla="*/ 2 w 26"/>
                <a:gd name="T1" fmla="*/ 4 h 34"/>
                <a:gd name="T2" fmla="*/ 2 w 26"/>
                <a:gd name="T3" fmla="*/ 4 h 34"/>
                <a:gd name="T4" fmla="*/ 2 w 26"/>
                <a:gd name="T5" fmla="*/ 4 h 34"/>
                <a:gd name="T6" fmla="*/ 2 w 26"/>
                <a:gd name="T7" fmla="*/ 4 h 34"/>
                <a:gd name="T8" fmla="*/ 2 w 26"/>
                <a:gd name="T9" fmla="*/ 4 h 34"/>
                <a:gd name="T10" fmla="*/ 2 w 26"/>
                <a:gd name="T11" fmla="*/ 4 h 34"/>
                <a:gd name="T12" fmla="*/ 2 w 26"/>
                <a:gd name="T13" fmla="*/ 4 h 34"/>
                <a:gd name="T14" fmla="*/ 2 w 26"/>
                <a:gd name="T15" fmla="*/ 4 h 34"/>
                <a:gd name="T16" fmla="*/ 2 w 26"/>
                <a:gd name="T17" fmla="*/ 4 h 34"/>
                <a:gd name="T18" fmla="*/ 2 w 26"/>
                <a:gd name="T19" fmla="*/ 4 h 34"/>
                <a:gd name="T20" fmla="*/ 2 w 26"/>
                <a:gd name="T21" fmla="*/ 4 h 34"/>
                <a:gd name="T22" fmla="*/ 2 w 26"/>
                <a:gd name="T23" fmla="*/ 4 h 34"/>
                <a:gd name="T24" fmla="*/ 2 w 26"/>
                <a:gd name="T25" fmla="*/ 4 h 34"/>
                <a:gd name="T26" fmla="*/ 2 w 26"/>
                <a:gd name="T27" fmla="*/ 4 h 34"/>
                <a:gd name="T28" fmla="*/ 2 w 26"/>
                <a:gd name="T29" fmla="*/ 4 h 34"/>
                <a:gd name="T30" fmla="*/ 2 w 26"/>
                <a:gd name="T31" fmla="*/ 4 h 34"/>
                <a:gd name="T32" fmla="*/ 2 w 26"/>
                <a:gd name="T33" fmla="*/ 4 h 34"/>
                <a:gd name="T34" fmla="*/ 1 w 26"/>
                <a:gd name="T35" fmla="*/ 4 h 34"/>
                <a:gd name="T36" fmla="*/ 2 w 26"/>
                <a:gd name="T37" fmla="*/ 4 h 34"/>
                <a:gd name="T38" fmla="*/ 2 w 26"/>
                <a:gd name="T39" fmla="*/ 4 h 34"/>
                <a:gd name="T40" fmla="*/ 2 w 26"/>
                <a:gd name="T41" fmla="*/ 4 h 34"/>
                <a:gd name="T42" fmla="*/ 2 w 26"/>
                <a:gd name="T43" fmla="*/ 4 h 34"/>
                <a:gd name="T44" fmla="*/ 2 w 26"/>
                <a:gd name="T45" fmla="*/ 4 h 34"/>
                <a:gd name="T46" fmla="*/ 2 w 26"/>
                <a:gd name="T47" fmla="*/ 4 h 34"/>
                <a:gd name="T48" fmla="*/ 2 w 26"/>
                <a:gd name="T49" fmla="*/ 4 h 34"/>
                <a:gd name="T50" fmla="*/ 2 w 26"/>
                <a:gd name="T51" fmla="*/ 4 h 34"/>
                <a:gd name="T52" fmla="*/ 2 w 26"/>
                <a:gd name="T53" fmla="*/ 4 h 34"/>
                <a:gd name="T54" fmla="*/ 2 w 26"/>
                <a:gd name="T55" fmla="*/ 4 h 34"/>
                <a:gd name="T56" fmla="*/ 2 w 26"/>
                <a:gd name="T57" fmla="*/ 3 h 34"/>
                <a:gd name="T58" fmla="*/ 2 w 26"/>
                <a:gd name="T59" fmla="*/ 1 h 34"/>
                <a:gd name="T60" fmla="*/ 2 w 26"/>
                <a:gd name="T61" fmla="*/ 0 h 34"/>
                <a:gd name="T62" fmla="*/ 2 w 26"/>
                <a:gd name="T63" fmla="*/ 0 h 34"/>
                <a:gd name="T64" fmla="*/ 2 w 26"/>
                <a:gd name="T65" fmla="*/ 2 h 34"/>
                <a:gd name="T66" fmla="*/ 2 w 26"/>
                <a:gd name="T67" fmla="*/ 4 h 34"/>
                <a:gd name="T68" fmla="*/ 2 w 26"/>
                <a:gd name="T69" fmla="*/ 4 h 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6"/>
                <a:gd name="T106" fmla="*/ 0 h 34"/>
                <a:gd name="T107" fmla="*/ 26 w 26"/>
                <a:gd name="T108" fmla="*/ 34 h 3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6" h="34">
                  <a:moveTo>
                    <a:pt x="18" y="10"/>
                  </a:moveTo>
                  <a:lnTo>
                    <a:pt x="17" y="8"/>
                  </a:lnTo>
                  <a:lnTo>
                    <a:pt x="16" y="7"/>
                  </a:lnTo>
                  <a:lnTo>
                    <a:pt x="15" y="6"/>
                  </a:lnTo>
                  <a:lnTo>
                    <a:pt x="13" y="6"/>
                  </a:lnTo>
                  <a:lnTo>
                    <a:pt x="11" y="6"/>
                  </a:lnTo>
                  <a:lnTo>
                    <a:pt x="10" y="6"/>
                  </a:lnTo>
                  <a:lnTo>
                    <a:pt x="9" y="7"/>
                  </a:lnTo>
                  <a:lnTo>
                    <a:pt x="8" y="9"/>
                  </a:lnTo>
                  <a:lnTo>
                    <a:pt x="9" y="10"/>
                  </a:lnTo>
                  <a:lnTo>
                    <a:pt x="10" y="11"/>
                  </a:lnTo>
                  <a:lnTo>
                    <a:pt x="11" y="12"/>
                  </a:lnTo>
                  <a:lnTo>
                    <a:pt x="13" y="12"/>
                  </a:lnTo>
                  <a:lnTo>
                    <a:pt x="15" y="12"/>
                  </a:lnTo>
                  <a:lnTo>
                    <a:pt x="17" y="13"/>
                  </a:lnTo>
                  <a:lnTo>
                    <a:pt x="19" y="14"/>
                  </a:lnTo>
                  <a:lnTo>
                    <a:pt x="21" y="15"/>
                  </a:lnTo>
                  <a:lnTo>
                    <a:pt x="22" y="16"/>
                  </a:lnTo>
                  <a:lnTo>
                    <a:pt x="24" y="18"/>
                  </a:lnTo>
                  <a:lnTo>
                    <a:pt x="25" y="20"/>
                  </a:lnTo>
                  <a:lnTo>
                    <a:pt x="25" y="22"/>
                  </a:lnTo>
                  <a:lnTo>
                    <a:pt x="25" y="25"/>
                  </a:lnTo>
                  <a:lnTo>
                    <a:pt x="24" y="27"/>
                  </a:lnTo>
                  <a:lnTo>
                    <a:pt x="23" y="29"/>
                  </a:lnTo>
                  <a:lnTo>
                    <a:pt x="21" y="30"/>
                  </a:lnTo>
                  <a:lnTo>
                    <a:pt x="19" y="32"/>
                  </a:lnTo>
                  <a:lnTo>
                    <a:pt x="17" y="32"/>
                  </a:lnTo>
                  <a:lnTo>
                    <a:pt x="15" y="33"/>
                  </a:lnTo>
                  <a:lnTo>
                    <a:pt x="12" y="33"/>
                  </a:lnTo>
                  <a:lnTo>
                    <a:pt x="10" y="33"/>
                  </a:lnTo>
                  <a:lnTo>
                    <a:pt x="8" y="33"/>
                  </a:lnTo>
                  <a:lnTo>
                    <a:pt x="6" y="32"/>
                  </a:lnTo>
                  <a:lnTo>
                    <a:pt x="5" y="31"/>
                  </a:lnTo>
                  <a:lnTo>
                    <a:pt x="3" y="30"/>
                  </a:lnTo>
                  <a:lnTo>
                    <a:pt x="2" y="28"/>
                  </a:lnTo>
                  <a:lnTo>
                    <a:pt x="1" y="27"/>
                  </a:lnTo>
                  <a:lnTo>
                    <a:pt x="0" y="24"/>
                  </a:lnTo>
                  <a:lnTo>
                    <a:pt x="7" y="23"/>
                  </a:lnTo>
                  <a:lnTo>
                    <a:pt x="7" y="25"/>
                  </a:lnTo>
                  <a:lnTo>
                    <a:pt x="9" y="26"/>
                  </a:lnTo>
                  <a:lnTo>
                    <a:pt x="11" y="27"/>
                  </a:lnTo>
                  <a:lnTo>
                    <a:pt x="13" y="27"/>
                  </a:lnTo>
                  <a:lnTo>
                    <a:pt x="15" y="27"/>
                  </a:lnTo>
                  <a:lnTo>
                    <a:pt x="16" y="26"/>
                  </a:lnTo>
                  <a:lnTo>
                    <a:pt x="17" y="25"/>
                  </a:lnTo>
                  <a:lnTo>
                    <a:pt x="18" y="24"/>
                  </a:lnTo>
                  <a:lnTo>
                    <a:pt x="17" y="22"/>
                  </a:lnTo>
                  <a:lnTo>
                    <a:pt x="16" y="21"/>
                  </a:lnTo>
                  <a:lnTo>
                    <a:pt x="14" y="20"/>
                  </a:lnTo>
                  <a:lnTo>
                    <a:pt x="12" y="20"/>
                  </a:lnTo>
                  <a:lnTo>
                    <a:pt x="8" y="19"/>
                  </a:lnTo>
                  <a:lnTo>
                    <a:pt x="5" y="17"/>
                  </a:lnTo>
                  <a:lnTo>
                    <a:pt x="3" y="14"/>
                  </a:lnTo>
                  <a:lnTo>
                    <a:pt x="2" y="10"/>
                  </a:lnTo>
                  <a:lnTo>
                    <a:pt x="2" y="8"/>
                  </a:lnTo>
                  <a:lnTo>
                    <a:pt x="3" y="6"/>
                  </a:lnTo>
                  <a:lnTo>
                    <a:pt x="4" y="4"/>
                  </a:lnTo>
                  <a:lnTo>
                    <a:pt x="5" y="3"/>
                  </a:lnTo>
                  <a:lnTo>
                    <a:pt x="7" y="2"/>
                  </a:lnTo>
                  <a:lnTo>
                    <a:pt x="9" y="1"/>
                  </a:lnTo>
                  <a:lnTo>
                    <a:pt x="11" y="0"/>
                  </a:lnTo>
                  <a:lnTo>
                    <a:pt x="12" y="0"/>
                  </a:lnTo>
                  <a:lnTo>
                    <a:pt x="14" y="0"/>
                  </a:lnTo>
                  <a:lnTo>
                    <a:pt x="16" y="0"/>
                  </a:lnTo>
                  <a:lnTo>
                    <a:pt x="18" y="1"/>
                  </a:lnTo>
                  <a:lnTo>
                    <a:pt x="19" y="2"/>
                  </a:lnTo>
                  <a:lnTo>
                    <a:pt x="21" y="3"/>
                  </a:lnTo>
                  <a:lnTo>
                    <a:pt x="22" y="4"/>
                  </a:lnTo>
                  <a:lnTo>
                    <a:pt x="23" y="5"/>
                  </a:lnTo>
                  <a:lnTo>
                    <a:pt x="24" y="7"/>
                  </a:lnTo>
                  <a:lnTo>
                    <a:pt x="18" y="10"/>
                  </a:lnTo>
                </a:path>
              </a:pathLst>
            </a:custGeom>
            <a:solidFill>
              <a:srgbClr val="000000"/>
            </a:solidFill>
            <a:ln w="12700" cap="rnd">
              <a:noFill/>
              <a:round/>
              <a:headEnd/>
              <a:tailEnd/>
            </a:ln>
          </p:spPr>
        </p:sp>
        <p:sp>
          <p:nvSpPr>
            <p:cNvPr id="136" name="Rectangle 135"/>
            <p:cNvSpPr>
              <a:spLocks noChangeArrowheads="1"/>
            </p:cNvSpPr>
            <p:nvPr/>
          </p:nvSpPr>
          <p:spPr bwMode="auto">
            <a:xfrm>
              <a:off x="232" y="322"/>
              <a:ext cx="6" cy="28"/>
            </a:xfrm>
            <a:prstGeom prst="rect">
              <a:avLst/>
            </a:prstGeom>
            <a:solidFill>
              <a:srgbClr val="000000"/>
            </a:solidFill>
            <a:ln w="12700">
              <a:noFill/>
              <a:miter lim="800000"/>
              <a:headEnd/>
              <a:tailEnd/>
            </a:ln>
          </p:spPr>
        </p:sp>
        <p:sp>
          <p:nvSpPr>
            <p:cNvPr id="137" name="Freeform 136"/>
            <p:cNvSpPr>
              <a:spLocks/>
            </p:cNvSpPr>
            <p:nvPr/>
          </p:nvSpPr>
          <p:spPr bwMode="auto">
            <a:xfrm>
              <a:off x="272" y="322"/>
              <a:ext cx="17" cy="29"/>
            </a:xfrm>
            <a:custGeom>
              <a:avLst/>
              <a:gdLst>
                <a:gd name="T0" fmla="*/ 2 w 22"/>
                <a:gd name="T1" fmla="*/ 4 h 33"/>
                <a:gd name="T2" fmla="*/ 2 w 22"/>
                <a:gd name="T3" fmla="*/ 4 h 33"/>
                <a:gd name="T4" fmla="*/ 2 w 22"/>
                <a:gd name="T5" fmla="*/ 4 h 33"/>
                <a:gd name="T6" fmla="*/ 2 w 22"/>
                <a:gd name="T7" fmla="*/ 4 h 33"/>
                <a:gd name="T8" fmla="*/ 2 w 22"/>
                <a:gd name="T9" fmla="*/ 4 h 33"/>
                <a:gd name="T10" fmla="*/ 2 w 22"/>
                <a:gd name="T11" fmla="*/ 4 h 33"/>
                <a:gd name="T12" fmla="*/ 2 w 22"/>
                <a:gd name="T13" fmla="*/ 4 h 33"/>
                <a:gd name="T14" fmla="*/ 2 w 22"/>
                <a:gd name="T15" fmla="*/ 4 h 33"/>
                <a:gd name="T16" fmla="*/ 0 w 22"/>
                <a:gd name="T17" fmla="*/ 4 h 33"/>
                <a:gd name="T18" fmla="*/ 0 w 22"/>
                <a:gd name="T19" fmla="*/ 0 h 33"/>
                <a:gd name="T20" fmla="*/ 2 w 22"/>
                <a:gd name="T21" fmla="*/ 0 h 33"/>
                <a:gd name="T22" fmla="*/ 2 w 22"/>
                <a:gd name="T23" fmla="*/ 4 h 33"/>
                <a:gd name="T24" fmla="*/ 2 w 22"/>
                <a:gd name="T25" fmla="*/ 4 h 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
                <a:gd name="T40" fmla="*/ 0 h 33"/>
                <a:gd name="T41" fmla="*/ 22 w 22"/>
                <a:gd name="T42" fmla="*/ 33 h 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 h="33">
                  <a:moveTo>
                    <a:pt x="7" y="6"/>
                  </a:moveTo>
                  <a:lnTo>
                    <a:pt x="7" y="13"/>
                  </a:lnTo>
                  <a:lnTo>
                    <a:pt x="18" y="13"/>
                  </a:lnTo>
                  <a:lnTo>
                    <a:pt x="18" y="19"/>
                  </a:lnTo>
                  <a:lnTo>
                    <a:pt x="7" y="19"/>
                  </a:lnTo>
                  <a:lnTo>
                    <a:pt x="7" y="26"/>
                  </a:lnTo>
                  <a:lnTo>
                    <a:pt x="21" y="26"/>
                  </a:lnTo>
                  <a:lnTo>
                    <a:pt x="21" y="32"/>
                  </a:lnTo>
                  <a:lnTo>
                    <a:pt x="0" y="32"/>
                  </a:lnTo>
                  <a:lnTo>
                    <a:pt x="0" y="0"/>
                  </a:lnTo>
                  <a:lnTo>
                    <a:pt x="21" y="0"/>
                  </a:lnTo>
                  <a:lnTo>
                    <a:pt x="21" y="6"/>
                  </a:lnTo>
                  <a:lnTo>
                    <a:pt x="7" y="6"/>
                  </a:lnTo>
                </a:path>
              </a:pathLst>
            </a:custGeom>
            <a:solidFill>
              <a:srgbClr val="000000"/>
            </a:solidFill>
            <a:ln w="12700" cap="rnd">
              <a:noFill/>
              <a:round/>
              <a:headEnd/>
              <a:tailEnd/>
            </a:ln>
          </p:spPr>
        </p:sp>
        <p:sp>
          <p:nvSpPr>
            <p:cNvPr id="138" name="Freeform 137"/>
            <p:cNvSpPr>
              <a:spLocks/>
            </p:cNvSpPr>
            <p:nvPr/>
          </p:nvSpPr>
          <p:spPr bwMode="auto">
            <a:xfrm>
              <a:off x="294" y="322"/>
              <a:ext cx="20" cy="30"/>
            </a:xfrm>
            <a:custGeom>
              <a:avLst/>
              <a:gdLst>
                <a:gd name="T0" fmla="*/ 2 w 25"/>
                <a:gd name="T1" fmla="*/ 4 h 34"/>
                <a:gd name="T2" fmla="*/ 2 w 25"/>
                <a:gd name="T3" fmla="*/ 4 h 34"/>
                <a:gd name="T4" fmla="*/ 2 w 25"/>
                <a:gd name="T5" fmla="*/ 4 h 34"/>
                <a:gd name="T6" fmla="*/ 2 w 25"/>
                <a:gd name="T7" fmla="*/ 4 h 34"/>
                <a:gd name="T8" fmla="*/ 2 w 25"/>
                <a:gd name="T9" fmla="*/ 4 h 34"/>
                <a:gd name="T10" fmla="*/ 2 w 25"/>
                <a:gd name="T11" fmla="*/ 4 h 34"/>
                <a:gd name="T12" fmla="*/ 2 w 25"/>
                <a:gd name="T13" fmla="*/ 4 h 34"/>
                <a:gd name="T14" fmla="*/ 2 w 25"/>
                <a:gd name="T15" fmla="*/ 4 h 34"/>
                <a:gd name="T16" fmla="*/ 2 w 25"/>
                <a:gd name="T17" fmla="*/ 4 h 34"/>
                <a:gd name="T18" fmla="*/ 2 w 25"/>
                <a:gd name="T19" fmla="*/ 4 h 34"/>
                <a:gd name="T20" fmla="*/ 2 w 25"/>
                <a:gd name="T21" fmla="*/ 4 h 34"/>
                <a:gd name="T22" fmla="*/ 2 w 25"/>
                <a:gd name="T23" fmla="*/ 4 h 34"/>
                <a:gd name="T24" fmla="*/ 2 w 25"/>
                <a:gd name="T25" fmla="*/ 4 h 34"/>
                <a:gd name="T26" fmla="*/ 2 w 25"/>
                <a:gd name="T27" fmla="*/ 4 h 34"/>
                <a:gd name="T28" fmla="*/ 2 w 25"/>
                <a:gd name="T29" fmla="*/ 4 h 34"/>
                <a:gd name="T30" fmla="*/ 2 w 25"/>
                <a:gd name="T31" fmla="*/ 4 h 34"/>
                <a:gd name="T32" fmla="*/ 2 w 25"/>
                <a:gd name="T33" fmla="*/ 4 h 34"/>
                <a:gd name="T34" fmla="*/ 1 w 25"/>
                <a:gd name="T35" fmla="*/ 4 h 34"/>
                <a:gd name="T36" fmla="*/ 2 w 25"/>
                <a:gd name="T37" fmla="*/ 4 h 34"/>
                <a:gd name="T38" fmla="*/ 2 w 25"/>
                <a:gd name="T39" fmla="*/ 4 h 34"/>
                <a:gd name="T40" fmla="*/ 2 w 25"/>
                <a:gd name="T41" fmla="*/ 4 h 34"/>
                <a:gd name="T42" fmla="*/ 2 w 25"/>
                <a:gd name="T43" fmla="*/ 4 h 34"/>
                <a:gd name="T44" fmla="*/ 2 w 25"/>
                <a:gd name="T45" fmla="*/ 4 h 34"/>
                <a:gd name="T46" fmla="*/ 2 w 25"/>
                <a:gd name="T47" fmla="*/ 4 h 34"/>
                <a:gd name="T48" fmla="*/ 2 w 25"/>
                <a:gd name="T49" fmla="*/ 4 h 34"/>
                <a:gd name="T50" fmla="*/ 2 w 25"/>
                <a:gd name="T51" fmla="*/ 4 h 34"/>
                <a:gd name="T52" fmla="*/ 2 w 25"/>
                <a:gd name="T53" fmla="*/ 4 h 34"/>
                <a:gd name="T54" fmla="*/ 2 w 25"/>
                <a:gd name="T55" fmla="*/ 4 h 34"/>
                <a:gd name="T56" fmla="*/ 2 w 25"/>
                <a:gd name="T57" fmla="*/ 3 h 34"/>
                <a:gd name="T58" fmla="*/ 2 w 25"/>
                <a:gd name="T59" fmla="*/ 1 h 34"/>
                <a:gd name="T60" fmla="*/ 2 w 25"/>
                <a:gd name="T61" fmla="*/ 0 h 34"/>
                <a:gd name="T62" fmla="*/ 2 w 25"/>
                <a:gd name="T63" fmla="*/ 0 h 34"/>
                <a:gd name="T64" fmla="*/ 2 w 25"/>
                <a:gd name="T65" fmla="*/ 2 h 34"/>
                <a:gd name="T66" fmla="*/ 2 w 25"/>
                <a:gd name="T67" fmla="*/ 4 h 34"/>
                <a:gd name="T68" fmla="*/ 2 w 25"/>
                <a:gd name="T69" fmla="*/ 4 h 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5"/>
                <a:gd name="T106" fmla="*/ 0 h 34"/>
                <a:gd name="T107" fmla="*/ 25 w 25"/>
                <a:gd name="T108" fmla="*/ 34 h 3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5" h="34">
                  <a:moveTo>
                    <a:pt x="17" y="10"/>
                  </a:moveTo>
                  <a:lnTo>
                    <a:pt x="17" y="8"/>
                  </a:lnTo>
                  <a:lnTo>
                    <a:pt x="16" y="7"/>
                  </a:lnTo>
                  <a:lnTo>
                    <a:pt x="14" y="6"/>
                  </a:lnTo>
                  <a:lnTo>
                    <a:pt x="12" y="6"/>
                  </a:lnTo>
                  <a:lnTo>
                    <a:pt x="11" y="6"/>
                  </a:lnTo>
                  <a:lnTo>
                    <a:pt x="10" y="6"/>
                  </a:lnTo>
                  <a:lnTo>
                    <a:pt x="9" y="7"/>
                  </a:lnTo>
                  <a:lnTo>
                    <a:pt x="8" y="9"/>
                  </a:lnTo>
                  <a:lnTo>
                    <a:pt x="9" y="10"/>
                  </a:lnTo>
                  <a:lnTo>
                    <a:pt x="10" y="11"/>
                  </a:lnTo>
                  <a:lnTo>
                    <a:pt x="11" y="12"/>
                  </a:lnTo>
                  <a:lnTo>
                    <a:pt x="12" y="12"/>
                  </a:lnTo>
                  <a:lnTo>
                    <a:pt x="15" y="12"/>
                  </a:lnTo>
                  <a:lnTo>
                    <a:pt x="16" y="13"/>
                  </a:lnTo>
                  <a:lnTo>
                    <a:pt x="19" y="14"/>
                  </a:lnTo>
                  <a:lnTo>
                    <a:pt x="20" y="15"/>
                  </a:lnTo>
                  <a:lnTo>
                    <a:pt x="22" y="16"/>
                  </a:lnTo>
                  <a:lnTo>
                    <a:pt x="23" y="18"/>
                  </a:lnTo>
                  <a:lnTo>
                    <a:pt x="24" y="20"/>
                  </a:lnTo>
                  <a:lnTo>
                    <a:pt x="24" y="22"/>
                  </a:lnTo>
                  <a:lnTo>
                    <a:pt x="24" y="25"/>
                  </a:lnTo>
                  <a:lnTo>
                    <a:pt x="23" y="27"/>
                  </a:lnTo>
                  <a:lnTo>
                    <a:pt x="22" y="29"/>
                  </a:lnTo>
                  <a:lnTo>
                    <a:pt x="20" y="30"/>
                  </a:lnTo>
                  <a:lnTo>
                    <a:pt x="19" y="32"/>
                  </a:lnTo>
                  <a:lnTo>
                    <a:pt x="16" y="32"/>
                  </a:lnTo>
                  <a:lnTo>
                    <a:pt x="14" y="33"/>
                  </a:lnTo>
                  <a:lnTo>
                    <a:pt x="12" y="33"/>
                  </a:lnTo>
                  <a:lnTo>
                    <a:pt x="10" y="33"/>
                  </a:lnTo>
                  <a:lnTo>
                    <a:pt x="8" y="33"/>
                  </a:lnTo>
                  <a:lnTo>
                    <a:pt x="6" y="32"/>
                  </a:lnTo>
                  <a:lnTo>
                    <a:pt x="4" y="31"/>
                  </a:lnTo>
                  <a:lnTo>
                    <a:pt x="3" y="30"/>
                  </a:lnTo>
                  <a:lnTo>
                    <a:pt x="2" y="28"/>
                  </a:lnTo>
                  <a:lnTo>
                    <a:pt x="1" y="27"/>
                  </a:lnTo>
                  <a:lnTo>
                    <a:pt x="0" y="24"/>
                  </a:lnTo>
                  <a:lnTo>
                    <a:pt x="7" y="23"/>
                  </a:lnTo>
                  <a:lnTo>
                    <a:pt x="7" y="25"/>
                  </a:lnTo>
                  <a:lnTo>
                    <a:pt x="9" y="26"/>
                  </a:lnTo>
                  <a:lnTo>
                    <a:pt x="11" y="27"/>
                  </a:lnTo>
                  <a:lnTo>
                    <a:pt x="12" y="27"/>
                  </a:lnTo>
                  <a:lnTo>
                    <a:pt x="14" y="27"/>
                  </a:lnTo>
                  <a:lnTo>
                    <a:pt x="15" y="26"/>
                  </a:lnTo>
                  <a:lnTo>
                    <a:pt x="17" y="25"/>
                  </a:lnTo>
                  <a:lnTo>
                    <a:pt x="17" y="24"/>
                  </a:lnTo>
                  <a:lnTo>
                    <a:pt x="16" y="22"/>
                  </a:lnTo>
                  <a:lnTo>
                    <a:pt x="15" y="21"/>
                  </a:lnTo>
                  <a:lnTo>
                    <a:pt x="13" y="20"/>
                  </a:lnTo>
                  <a:lnTo>
                    <a:pt x="12" y="20"/>
                  </a:lnTo>
                  <a:lnTo>
                    <a:pt x="8" y="19"/>
                  </a:lnTo>
                  <a:lnTo>
                    <a:pt x="5" y="17"/>
                  </a:lnTo>
                  <a:lnTo>
                    <a:pt x="3" y="14"/>
                  </a:lnTo>
                  <a:lnTo>
                    <a:pt x="2" y="10"/>
                  </a:lnTo>
                  <a:lnTo>
                    <a:pt x="2" y="8"/>
                  </a:lnTo>
                  <a:lnTo>
                    <a:pt x="2" y="6"/>
                  </a:lnTo>
                  <a:lnTo>
                    <a:pt x="3" y="4"/>
                  </a:lnTo>
                  <a:lnTo>
                    <a:pt x="5" y="3"/>
                  </a:lnTo>
                  <a:lnTo>
                    <a:pt x="7" y="2"/>
                  </a:lnTo>
                  <a:lnTo>
                    <a:pt x="8" y="1"/>
                  </a:lnTo>
                  <a:lnTo>
                    <a:pt x="10" y="0"/>
                  </a:lnTo>
                  <a:lnTo>
                    <a:pt x="12" y="0"/>
                  </a:lnTo>
                  <a:lnTo>
                    <a:pt x="14" y="0"/>
                  </a:lnTo>
                  <a:lnTo>
                    <a:pt x="16" y="0"/>
                  </a:lnTo>
                  <a:lnTo>
                    <a:pt x="17" y="1"/>
                  </a:lnTo>
                  <a:lnTo>
                    <a:pt x="19" y="2"/>
                  </a:lnTo>
                  <a:lnTo>
                    <a:pt x="20" y="3"/>
                  </a:lnTo>
                  <a:lnTo>
                    <a:pt x="21" y="4"/>
                  </a:lnTo>
                  <a:lnTo>
                    <a:pt x="22" y="5"/>
                  </a:lnTo>
                  <a:lnTo>
                    <a:pt x="23" y="7"/>
                  </a:lnTo>
                  <a:lnTo>
                    <a:pt x="17" y="10"/>
                  </a:lnTo>
                </a:path>
              </a:pathLst>
            </a:custGeom>
            <a:solidFill>
              <a:srgbClr val="000000"/>
            </a:solidFill>
            <a:ln w="12700" cap="rnd">
              <a:noFill/>
              <a:round/>
              <a:headEnd/>
              <a:tailEnd/>
            </a:ln>
          </p:spPr>
        </p:sp>
        <p:sp>
          <p:nvSpPr>
            <p:cNvPr id="139" name="Freeform 138"/>
            <p:cNvSpPr>
              <a:spLocks/>
            </p:cNvSpPr>
            <p:nvPr/>
          </p:nvSpPr>
          <p:spPr bwMode="auto">
            <a:xfrm>
              <a:off x="244" y="322"/>
              <a:ext cx="21" cy="29"/>
            </a:xfrm>
            <a:custGeom>
              <a:avLst/>
              <a:gdLst>
                <a:gd name="T0" fmla="*/ 2 w 26"/>
                <a:gd name="T1" fmla="*/ 4 h 33"/>
                <a:gd name="T2" fmla="*/ 2 w 26"/>
                <a:gd name="T3" fmla="*/ 4 h 33"/>
                <a:gd name="T4" fmla="*/ 2 w 26"/>
                <a:gd name="T5" fmla="*/ 4 h 33"/>
                <a:gd name="T6" fmla="*/ 2 w 26"/>
                <a:gd name="T7" fmla="*/ 4 h 33"/>
                <a:gd name="T8" fmla="*/ 2 w 26"/>
                <a:gd name="T9" fmla="*/ 4 h 33"/>
                <a:gd name="T10" fmla="*/ 2 w 26"/>
                <a:gd name="T11" fmla="*/ 4 h 33"/>
                <a:gd name="T12" fmla="*/ 2 w 26"/>
                <a:gd name="T13" fmla="*/ 4 h 33"/>
                <a:gd name="T14" fmla="*/ 2 w 26"/>
                <a:gd name="T15" fmla="*/ 4 h 33"/>
                <a:gd name="T16" fmla="*/ 2 w 26"/>
                <a:gd name="T17" fmla="*/ 4 h 33"/>
                <a:gd name="T18" fmla="*/ 2 w 26"/>
                <a:gd name="T19" fmla="*/ 4 h 33"/>
                <a:gd name="T20" fmla="*/ 2 w 26"/>
                <a:gd name="T21" fmla="*/ 4 h 33"/>
                <a:gd name="T22" fmla="*/ 2 w 26"/>
                <a:gd name="T23" fmla="*/ 4 h 33"/>
                <a:gd name="T24" fmla="*/ 2 w 26"/>
                <a:gd name="T25" fmla="*/ 4 h 33"/>
                <a:gd name="T26" fmla="*/ 2 w 26"/>
                <a:gd name="T27" fmla="*/ 4 h 33"/>
                <a:gd name="T28" fmla="*/ 2 w 26"/>
                <a:gd name="T29" fmla="*/ 4 h 33"/>
                <a:gd name="T30" fmla="*/ 2 w 26"/>
                <a:gd name="T31" fmla="*/ 4 h 33"/>
                <a:gd name="T32" fmla="*/ 2 w 26"/>
                <a:gd name="T33" fmla="*/ 4 h 33"/>
                <a:gd name="T34" fmla="*/ 2 w 26"/>
                <a:gd name="T35" fmla="*/ 4 h 33"/>
                <a:gd name="T36" fmla="*/ 2 w 26"/>
                <a:gd name="T37" fmla="*/ 4 h 33"/>
                <a:gd name="T38" fmla="*/ 2 w 26"/>
                <a:gd name="T39" fmla="*/ 4 h 33"/>
                <a:gd name="T40" fmla="*/ 2 w 26"/>
                <a:gd name="T41" fmla="*/ 4 h 33"/>
                <a:gd name="T42" fmla="*/ 0 w 26"/>
                <a:gd name="T43" fmla="*/ 4 h 33"/>
                <a:gd name="T44" fmla="*/ 0 w 26"/>
                <a:gd name="T45" fmla="*/ 0 h 33"/>
                <a:gd name="T46" fmla="*/ 2 w 26"/>
                <a:gd name="T47" fmla="*/ 0 h 33"/>
                <a:gd name="T48" fmla="*/ 2 w 26"/>
                <a:gd name="T49" fmla="*/ 0 h 33"/>
                <a:gd name="T50" fmla="*/ 2 w 26"/>
                <a:gd name="T51" fmla="*/ 0 h 33"/>
                <a:gd name="T52" fmla="*/ 2 w 26"/>
                <a:gd name="T53" fmla="*/ 0 h 33"/>
                <a:gd name="T54" fmla="*/ 2 w 26"/>
                <a:gd name="T55" fmla="*/ 1 h 33"/>
                <a:gd name="T56" fmla="*/ 2 w 26"/>
                <a:gd name="T57" fmla="*/ 1 h 33"/>
                <a:gd name="T58" fmla="*/ 2 w 26"/>
                <a:gd name="T59" fmla="*/ 2 h 33"/>
                <a:gd name="T60" fmla="*/ 2 w 26"/>
                <a:gd name="T61" fmla="*/ 3 h 33"/>
                <a:gd name="T62" fmla="*/ 2 w 26"/>
                <a:gd name="T63" fmla="*/ 4 h 33"/>
                <a:gd name="T64" fmla="*/ 2 w 26"/>
                <a:gd name="T65" fmla="*/ 4 h 33"/>
                <a:gd name="T66" fmla="*/ 2 w 26"/>
                <a:gd name="T67" fmla="*/ 4 h 33"/>
                <a:gd name="T68" fmla="*/ 2 w 26"/>
                <a:gd name="T69" fmla="*/ 4 h 33"/>
                <a:gd name="T70" fmla="*/ 2 w 26"/>
                <a:gd name="T71" fmla="*/ 4 h 33"/>
                <a:gd name="T72" fmla="*/ 2 w 26"/>
                <a:gd name="T73" fmla="*/ 4 h 33"/>
                <a:gd name="T74" fmla="*/ 2 w 26"/>
                <a:gd name="T75" fmla="*/ 4 h 33"/>
                <a:gd name="T76" fmla="*/ 2 w 26"/>
                <a:gd name="T77" fmla="*/ 4 h 33"/>
                <a:gd name="T78" fmla="*/ 2 w 26"/>
                <a:gd name="T79" fmla="*/ 4 h 33"/>
                <a:gd name="T80" fmla="*/ 2 w 26"/>
                <a:gd name="T81" fmla="*/ 4 h 33"/>
                <a:gd name="T82" fmla="*/ 2 w 26"/>
                <a:gd name="T83" fmla="*/ 4 h 33"/>
                <a:gd name="T84" fmla="*/ 2 w 26"/>
                <a:gd name="T85" fmla="*/ 4 h 33"/>
                <a:gd name="T86" fmla="*/ 2 w 26"/>
                <a:gd name="T87" fmla="*/ 4 h 33"/>
                <a:gd name="T88" fmla="*/ 2 w 26"/>
                <a:gd name="T89" fmla="*/ 4 h 33"/>
                <a:gd name="T90" fmla="*/ 2 w 26"/>
                <a:gd name="T91" fmla="*/ 4 h 33"/>
                <a:gd name="T92" fmla="*/ 2 w 26"/>
                <a:gd name="T93" fmla="*/ 4 h 33"/>
                <a:gd name="T94" fmla="*/ 2 w 26"/>
                <a:gd name="T95" fmla="*/ 4 h 33"/>
                <a:gd name="T96" fmla="*/ 2 w 26"/>
                <a:gd name="T97" fmla="*/ 4 h 33"/>
                <a:gd name="T98" fmla="*/ 2 w 26"/>
                <a:gd name="T99" fmla="*/ 4 h 33"/>
                <a:gd name="T100" fmla="*/ 2 w 26"/>
                <a:gd name="T101" fmla="*/ 4 h 33"/>
                <a:gd name="T102" fmla="*/ 2 w 26"/>
                <a:gd name="T103" fmla="*/ 4 h 33"/>
                <a:gd name="T104" fmla="*/ 0 w 26"/>
                <a:gd name="T105" fmla="*/ 4 h 33"/>
                <a:gd name="T106" fmla="*/ 0 w 26"/>
                <a:gd name="T107" fmla="*/ 4 h 33"/>
                <a:gd name="T108" fmla="*/ 2 w 26"/>
                <a:gd name="T109" fmla="*/ 4 h 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6"/>
                <a:gd name="T166" fmla="*/ 0 h 33"/>
                <a:gd name="T167" fmla="*/ 26 w 26"/>
                <a:gd name="T168" fmla="*/ 33 h 3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6" h="33">
                  <a:moveTo>
                    <a:pt x="7" y="17"/>
                  </a:moveTo>
                  <a:lnTo>
                    <a:pt x="7" y="26"/>
                  </a:lnTo>
                  <a:lnTo>
                    <a:pt x="9" y="26"/>
                  </a:lnTo>
                  <a:lnTo>
                    <a:pt x="11" y="26"/>
                  </a:lnTo>
                  <a:lnTo>
                    <a:pt x="13" y="25"/>
                  </a:lnTo>
                  <a:lnTo>
                    <a:pt x="15" y="24"/>
                  </a:lnTo>
                  <a:lnTo>
                    <a:pt x="16" y="23"/>
                  </a:lnTo>
                  <a:lnTo>
                    <a:pt x="17" y="21"/>
                  </a:lnTo>
                  <a:lnTo>
                    <a:pt x="17" y="20"/>
                  </a:lnTo>
                  <a:lnTo>
                    <a:pt x="18" y="18"/>
                  </a:lnTo>
                  <a:lnTo>
                    <a:pt x="18" y="16"/>
                  </a:lnTo>
                  <a:lnTo>
                    <a:pt x="18" y="14"/>
                  </a:lnTo>
                  <a:lnTo>
                    <a:pt x="17" y="12"/>
                  </a:lnTo>
                  <a:lnTo>
                    <a:pt x="16" y="10"/>
                  </a:lnTo>
                  <a:lnTo>
                    <a:pt x="15" y="9"/>
                  </a:lnTo>
                  <a:lnTo>
                    <a:pt x="14" y="7"/>
                  </a:lnTo>
                  <a:lnTo>
                    <a:pt x="13" y="6"/>
                  </a:lnTo>
                  <a:lnTo>
                    <a:pt x="11" y="6"/>
                  </a:lnTo>
                  <a:lnTo>
                    <a:pt x="9" y="6"/>
                  </a:lnTo>
                  <a:lnTo>
                    <a:pt x="7" y="6"/>
                  </a:lnTo>
                  <a:lnTo>
                    <a:pt x="7" y="17"/>
                  </a:lnTo>
                  <a:lnTo>
                    <a:pt x="0" y="17"/>
                  </a:lnTo>
                  <a:lnTo>
                    <a:pt x="0" y="0"/>
                  </a:lnTo>
                  <a:lnTo>
                    <a:pt x="9" y="0"/>
                  </a:lnTo>
                  <a:lnTo>
                    <a:pt x="10" y="0"/>
                  </a:lnTo>
                  <a:lnTo>
                    <a:pt x="12" y="0"/>
                  </a:lnTo>
                  <a:lnTo>
                    <a:pt x="14" y="0"/>
                  </a:lnTo>
                  <a:lnTo>
                    <a:pt x="15" y="1"/>
                  </a:lnTo>
                  <a:lnTo>
                    <a:pt x="16" y="1"/>
                  </a:lnTo>
                  <a:lnTo>
                    <a:pt x="18" y="2"/>
                  </a:lnTo>
                  <a:lnTo>
                    <a:pt x="19" y="3"/>
                  </a:lnTo>
                  <a:lnTo>
                    <a:pt x="20" y="4"/>
                  </a:lnTo>
                  <a:lnTo>
                    <a:pt x="21" y="5"/>
                  </a:lnTo>
                  <a:lnTo>
                    <a:pt x="23" y="7"/>
                  </a:lnTo>
                  <a:lnTo>
                    <a:pt x="23" y="8"/>
                  </a:lnTo>
                  <a:lnTo>
                    <a:pt x="24" y="9"/>
                  </a:lnTo>
                  <a:lnTo>
                    <a:pt x="24" y="11"/>
                  </a:lnTo>
                  <a:lnTo>
                    <a:pt x="25" y="12"/>
                  </a:lnTo>
                  <a:lnTo>
                    <a:pt x="25" y="14"/>
                  </a:lnTo>
                  <a:lnTo>
                    <a:pt x="25" y="16"/>
                  </a:lnTo>
                  <a:lnTo>
                    <a:pt x="25" y="18"/>
                  </a:lnTo>
                  <a:lnTo>
                    <a:pt x="25" y="19"/>
                  </a:lnTo>
                  <a:lnTo>
                    <a:pt x="25" y="21"/>
                  </a:lnTo>
                  <a:lnTo>
                    <a:pt x="24" y="22"/>
                  </a:lnTo>
                  <a:lnTo>
                    <a:pt x="24" y="24"/>
                  </a:lnTo>
                  <a:lnTo>
                    <a:pt x="23" y="25"/>
                  </a:lnTo>
                  <a:lnTo>
                    <a:pt x="22" y="27"/>
                  </a:lnTo>
                  <a:lnTo>
                    <a:pt x="21" y="28"/>
                  </a:lnTo>
                  <a:lnTo>
                    <a:pt x="19" y="30"/>
                  </a:lnTo>
                  <a:lnTo>
                    <a:pt x="16" y="31"/>
                  </a:lnTo>
                  <a:lnTo>
                    <a:pt x="13" y="32"/>
                  </a:lnTo>
                  <a:lnTo>
                    <a:pt x="10" y="32"/>
                  </a:lnTo>
                  <a:lnTo>
                    <a:pt x="0" y="32"/>
                  </a:lnTo>
                  <a:lnTo>
                    <a:pt x="0" y="17"/>
                  </a:lnTo>
                  <a:lnTo>
                    <a:pt x="7" y="17"/>
                  </a:lnTo>
                </a:path>
              </a:pathLst>
            </a:custGeom>
            <a:solidFill>
              <a:srgbClr val="000000"/>
            </a:solidFill>
            <a:ln w="12700" cap="rnd">
              <a:noFill/>
              <a:round/>
              <a:headEnd/>
              <a:tailEnd/>
            </a:ln>
          </p:spPr>
        </p:sp>
        <p:sp>
          <p:nvSpPr>
            <p:cNvPr id="140" name="Freeform 139"/>
            <p:cNvSpPr>
              <a:spLocks/>
            </p:cNvSpPr>
            <p:nvPr/>
          </p:nvSpPr>
          <p:spPr bwMode="auto">
            <a:xfrm>
              <a:off x="154" y="322"/>
              <a:ext cx="21" cy="30"/>
            </a:xfrm>
            <a:custGeom>
              <a:avLst/>
              <a:gdLst>
                <a:gd name="T0" fmla="*/ 2 w 26"/>
                <a:gd name="T1" fmla="*/ 4 h 34"/>
                <a:gd name="T2" fmla="*/ 2 w 26"/>
                <a:gd name="T3" fmla="*/ 4 h 34"/>
                <a:gd name="T4" fmla="*/ 2 w 26"/>
                <a:gd name="T5" fmla="*/ 4 h 34"/>
                <a:gd name="T6" fmla="*/ 2 w 26"/>
                <a:gd name="T7" fmla="*/ 4 h 34"/>
                <a:gd name="T8" fmla="*/ 2 w 26"/>
                <a:gd name="T9" fmla="*/ 4 h 34"/>
                <a:gd name="T10" fmla="*/ 2 w 26"/>
                <a:gd name="T11" fmla="*/ 4 h 34"/>
                <a:gd name="T12" fmla="*/ 2 w 26"/>
                <a:gd name="T13" fmla="*/ 4 h 34"/>
                <a:gd name="T14" fmla="*/ 2 w 26"/>
                <a:gd name="T15" fmla="*/ 4 h 34"/>
                <a:gd name="T16" fmla="*/ 2 w 26"/>
                <a:gd name="T17" fmla="*/ 4 h 34"/>
                <a:gd name="T18" fmla="*/ 2 w 26"/>
                <a:gd name="T19" fmla="*/ 4 h 34"/>
                <a:gd name="T20" fmla="*/ 2 w 26"/>
                <a:gd name="T21" fmla="*/ 4 h 34"/>
                <a:gd name="T22" fmla="*/ 2 w 26"/>
                <a:gd name="T23" fmla="*/ 4 h 34"/>
                <a:gd name="T24" fmla="*/ 2 w 26"/>
                <a:gd name="T25" fmla="*/ 4 h 34"/>
                <a:gd name="T26" fmla="*/ 2 w 26"/>
                <a:gd name="T27" fmla="*/ 4 h 34"/>
                <a:gd name="T28" fmla="*/ 2 w 26"/>
                <a:gd name="T29" fmla="*/ 4 h 34"/>
                <a:gd name="T30" fmla="*/ 2 w 26"/>
                <a:gd name="T31" fmla="*/ 4 h 34"/>
                <a:gd name="T32" fmla="*/ 2 w 26"/>
                <a:gd name="T33" fmla="*/ 4 h 34"/>
                <a:gd name="T34" fmla="*/ 2 w 26"/>
                <a:gd name="T35" fmla="*/ 4 h 34"/>
                <a:gd name="T36" fmla="*/ 2 w 26"/>
                <a:gd name="T37" fmla="*/ 4 h 34"/>
                <a:gd name="T38" fmla="*/ 2 w 26"/>
                <a:gd name="T39" fmla="*/ 1 h 34"/>
                <a:gd name="T40" fmla="*/ 2 w 26"/>
                <a:gd name="T41" fmla="*/ 0 h 34"/>
                <a:gd name="T42" fmla="*/ 2 w 26"/>
                <a:gd name="T43" fmla="*/ 1 h 34"/>
                <a:gd name="T44" fmla="*/ 2 w 26"/>
                <a:gd name="T45" fmla="*/ 4 h 34"/>
                <a:gd name="T46" fmla="*/ 1 w 26"/>
                <a:gd name="T47" fmla="*/ 4 h 34"/>
                <a:gd name="T48" fmla="*/ 0 w 26"/>
                <a:gd name="T49" fmla="*/ 4 h 34"/>
                <a:gd name="T50" fmla="*/ 0 w 26"/>
                <a:gd name="T51" fmla="*/ 4 h 34"/>
                <a:gd name="T52" fmla="*/ 1 w 26"/>
                <a:gd name="T53" fmla="*/ 4 h 34"/>
                <a:gd name="T54" fmla="*/ 2 w 26"/>
                <a:gd name="T55" fmla="*/ 4 h 34"/>
                <a:gd name="T56" fmla="*/ 2 w 26"/>
                <a:gd name="T57" fmla="*/ 4 h 34"/>
                <a:gd name="T58" fmla="*/ 2 w 26"/>
                <a:gd name="T59" fmla="*/ 4 h 34"/>
                <a:gd name="T60" fmla="*/ 2 w 26"/>
                <a:gd name="T61" fmla="*/ 4 h 34"/>
                <a:gd name="T62" fmla="*/ 2 w 26"/>
                <a:gd name="T63" fmla="*/ 4 h 34"/>
                <a:gd name="T64" fmla="*/ 2 w 26"/>
                <a:gd name="T65" fmla="*/ 4 h 34"/>
                <a:gd name="T66" fmla="*/ 2 w 26"/>
                <a:gd name="T67" fmla="*/ 4 h 34"/>
                <a:gd name="T68" fmla="*/ 2 w 26"/>
                <a:gd name="T69" fmla="*/ 4 h 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6"/>
                <a:gd name="T106" fmla="*/ 0 h 34"/>
                <a:gd name="T107" fmla="*/ 26 w 26"/>
                <a:gd name="T108" fmla="*/ 34 h 3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6" h="34">
                  <a:moveTo>
                    <a:pt x="18" y="16"/>
                  </a:moveTo>
                  <a:lnTo>
                    <a:pt x="18" y="18"/>
                  </a:lnTo>
                  <a:lnTo>
                    <a:pt x="18" y="20"/>
                  </a:lnTo>
                  <a:lnTo>
                    <a:pt x="18" y="22"/>
                  </a:lnTo>
                  <a:lnTo>
                    <a:pt x="17" y="23"/>
                  </a:lnTo>
                  <a:lnTo>
                    <a:pt x="16" y="25"/>
                  </a:lnTo>
                  <a:lnTo>
                    <a:pt x="16" y="26"/>
                  </a:lnTo>
                  <a:lnTo>
                    <a:pt x="14" y="27"/>
                  </a:lnTo>
                  <a:lnTo>
                    <a:pt x="13" y="27"/>
                  </a:lnTo>
                  <a:lnTo>
                    <a:pt x="10" y="26"/>
                  </a:lnTo>
                  <a:lnTo>
                    <a:pt x="8" y="23"/>
                  </a:lnTo>
                  <a:lnTo>
                    <a:pt x="7" y="20"/>
                  </a:lnTo>
                  <a:lnTo>
                    <a:pt x="7" y="16"/>
                  </a:lnTo>
                  <a:lnTo>
                    <a:pt x="7" y="15"/>
                  </a:lnTo>
                  <a:lnTo>
                    <a:pt x="7" y="13"/>
                  </a:lnTo>
                  <a:lnTo>
                    <a:pt x="8" y="11"/>
                  </a:lnTo>
                  <a:lnTo>
                    <a:pt x="8" y="10"/>
                  </a:lnTo>
                  <a:lnTo>
                    <a:pt x="9" y="8"/>
                  </a:lnTo>
                  <a:lnTo>
                    <a:pt x="10" y="7"/>
                  </a:lnTo>
                  <a:lnTo>
                    <a:pt x="11" y="7"/>
                  </a:lnTo>
                  <a:lnTo>
                    <a:pt x="13" y="6"/>
                  </a:lnTo>
                  <a:lnTo>
                    <a:pt x="14" y="6"/>
                  </a:lnTo>
                  <a:lnTo>
                    <a:pt x="15" y="7"/>
                  </a:lnTo>
                  <a:lnTo>
                    <a:pt x="16" y="8"/>
                  </a:lnTo>
                  <a:lnTo>
                    <a:pt x="17" y="9"/>
                  </a:lnTo>
                  <a:lnTo>
                    <a:pt x="18" y="11"/>
                  </a:lnTo>
                  <a:lnTo>
                    <a:pt x="18" y="13"/>
                  </a:lnTo>
                  <a:lnTo>
                    <a:pt x="18" y="14"/>
                  </a:lnTo>
                  <a:lnTo>
                    <a:pt x="18" y="16"/>
                  </a:lnTo>
                  <a:lnTo>
                    <a:pt x="25" y="17"/>
                  </a:lnTo>
                  <a:lnTo>
                    <a:pt x="25" y="15"/>
                  </a:lnTo>
                  <a:lnTo>
                    <a:pt x="25" y="14"/>
                  </a:lnTo>
                  <a:lnTo>
                    <a:pt x="25" y="12"/>
                  </a:lnTo>
                  <a:lnTo>
                    <a:pt x="24" y="10"/>
                  </a:lnTo>
                  <a:lnTo>
                    <a:pt x="24" y="9"/>
                  </a:lnTo>
                  <a:lnTo>
                    <a:pt x="23" y="7"/>
                  </a:lnTo>
                  <a:lnTo>
                    <a:pt x="23" y="6"/>
                  </a:lnTo>
                  <a:lnTo>
                    <a:pt x="22" y="5"/>
                  </a:lnTo>
                  <a:lnTo>
                    <a:pt x="20" y="3"/>
                  </a:lnTo>
                  <a:lnTo>
                    <a:pt x="18" y="1"/>
                  </a:lnTo>
                  <a:lnTo>
                    <a:pt x="16" y="0"/>
                  </a:lnTo>
                  <a:lnTo>
                    <a:pt x="13" y="0"/>
                  </a:lnTo>
                  <a:lnTo>
                    <a:pt x="10" y="0"/>
                  </a:lnTo>
                  <a:lnTo>
                    <a:pt x="7" y="1"/>
                  </a:lnTo>
                  <a:lnTo>
                    <a:pt x="5" y="3"/>
                  </a:lnTo>
                  <a:lnTo>
                    <a:pt x="3" y="5"/>
                  </a:lnTo>
                  <a:lnTo>
                    <a:pt x="2" y="7"/>
                  </a:lnTo>
                  <a:lnTo>
                    <a:pt x="1" y="10"/>
                  </a:lnTo>
                  <a:lnTo>
                    <a:pt x="0" y="13"/>
                  </a:lnTo>
                  <a:lnTo>
                    <a:pt x="0" y="16"/>
                  </a:lnTo>
                  <a:lnTo>
                    <a:pt x="0" y="18"/>
                  </a:lnTo>
                  <a:lnTo>
                    <a:pt x="0" y="20"/>
                  </a:lnTo>
                  <a:lnTo>
                    <a:pt x="0" y="21"/>
                  </a:lnTo>
                  <a:lnTo>
                    <a:pt x="1" y="23"/>
                  </a:lnTo>
                  <a:lnTo>
                    <a:pt x="1" y="24"/>
                  </a:lnTo>
                  <a:lnTo>
                    <a:pt x="2" y="25"/>
                  </a:lnTo>
                  <a:lnTo>
                    <a:pt x="2" y="27"/>
                  </a:lnTo>
                  <a:lnTo>
                    <a:pt x="3" y="28"/>
                  </a:lnTo>
                  <a:lnTo>
                    <a:pt x="5" y="30"/>
                  </a:lnTo>
                  <a:lnTo>
                    <a:pt x="7" y="32"/>
                  </a:lnTo>
                  <a:lnTo>
                    <a:pt x="10" y="33"/>
                  </a:lnTo>
                  <a:lnTo>
                    <a:pt x="13" y="33"/>
                  </a:lnTo>
                  <a:lnTo>
                    <a:pt x="16" y="33"/>
                  </a:lnTo>
                  <a:lnTo>
                    <a:pt x="18" y="32"/>
                  </a:lnTo>
                  <a:lnTo>
                    <a:pt x="20" y="30"/>
                  </a:lnTo>
                  <a:lnTo>
                    <a:pt x="23" y="28"/>
                  </a:lnTo>
                  <a:lnTo>
                    <a:pt x="24" y="25"/>
                  </a:lnTo>
                  <a:lnTo>
                    <a:pt x="24" y="23"/>
                  </a:lnTo>
                  <a:lnTo>
                    <a:pt x="25" y="20"/>
                  </a:lnTo>
                  <a:lnTo>
                    <a:pt x="25" y="17"/>
                  </a:lnTo>
                  <a:lnTo>
                    <a:pt x="18" y="16"/>
                  </a:lnTo>
                </a:path>
              </a:pathLst>
            </a:custGeom>
            <a:solidFill>
              <a:srgbClr val="000000"/>
            </a:solidFill>
            <a:ln w="12700" cap="rnd">
              <a:noFill/>
              <a:round/>
              <a:headEnd/>
              <a:tailEnd/>
            </a:ln>
          </p:spPr>
        </p:sp>
      </p:grpSp>
      <p:pic>
        <p:nvPicPr>
          <p:cNvPr id="141" name="Picture 140" descr="3RDID"/>
          <p:cNvPicPr>
            <a:picLocks noChangeAspect="1" noChangeArrowheads="1"/>
          </p:cNvPicPr>
          <p:nvPr/>
        </p:nvPicPr>
        <p:blipFill>
          <a:blip r:embed="rId3" cstate="print"/>
          <a:srcRect/>
          <a:stretch>
            <a:fillRect/>
          </a:stretch>
        </p:blipFill>
        <p:spPr bwMode="auto">
          <a:xfrm>
            <a:off x="7590031" y="4120400"/>
            <a:ext cx="687069" cy="758993"/>
          </a:xfrm>
          <a:prstGeom prst="rect">
            <a:avLst/>
          </a:prstGeom>
          <a:noFill/>
          <a:ln w="9525">
            <a:noFill/>
            <a:miter lim="800000"/>
            <a:headEnd/>
            <a:tailEnd/>
          </a:ln>
        </p:spPr>
      </p:pic>
      <p:pic>
        <p:nvPicPr>
          <p:cNvPr id="142" name="Picture 141" descr="SSI, 25th Infantry Division"/>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672395" y="2256312"/>
            <a:ext cx="509943" cy="725373"/>
          </a:xfrm>
          <a:prstGeom prst="rect">
            <a:avLst/>
          </a:prstGeom>
          <a:noFill/>
          <a:ln w="9525">
            <a:noFill/>
            <a:miter lim="800000"/>
            <a:headEnd/>
            <a:tailEnd/>
          </a:ln>
        </p:spPr>
      </p:pic>
      <p:pic>
        <p:nvPicPr>
          <p:cNvPr id="143" name="Picture 142" descr="1 CAV Small.png"/>
          <p:cNvPicPr>
            <a:picLocks noChangeAspect="1"/>
          </p:cNvPicPr>
          <p:nvPr/>
        </p:nvPicPr>
        <p:blipFill>
          <a:blip r:embed="rId5" cstate="print"/>
          <a:srcRect/>
          <a:stretch>
            <a:fillRect/>
          </a:stretch>
        </p:blipFill>
        <p:spPr bwMode="auto">
          <a:xfrm>
            <a:off x="5707535" y="5283823"/>
            <a:ext cx="485775" cy="684934"/>
          </a:xfrm>
          <a:prstGeom prst="rect">
            <a:avLst/>
          </a:prstGeom>
          <a:noFill/>
          <a:ln w="9525">
            <a:noFill/>
            <a:miter lim="800000"/>
            <a:headEnd/>
            <a:tailEnd/>
          </a:ln>
        </p:spPr>
      </p:pic>
      <p:pic>
        <p:nvPicPr>
          <p:cNvPr id="144" name="Picture 143" descr="2ID Small.png"/>
          <p:cNvPicPr>
            <a:picLocks noChangeAspect="1"/>
          </p:cNvPicPr>
          <p:nvPr/>
        </p:nvPicPr>
        <p:blipFill>
          <a:blip r:embed="rId6" cstate="print"/>
          <a:srcRect/>
          <a:stretch>
            <a:fillRect/>
          </a:stretch>
        </p:blipFill>
        <p:spPr bwMode="auto">
          <a:xfrm>
            <a:off x="5678962" y="2229094"/>
            <a:ext cx="542925" cy="652896"/>
          </a:xfrm>
          <a:prstGeom prst="rect">
            <a:avLst/>
          </a:prstGeom>
          <a:noFill/>
          <a:ln w="9525">
            <a:noFill/>
            <a:miter lim="800000"/>
            <a:headEnd/>
            <a:tailEnd/>
          </a:ln>
        </p:spPr>
      </p:pic>
      <p:pic>
        <p:nvPicPr>
          <p:cNvPr id="1026" name="Picture 2"/>
          <p:cNvPicPr>
            <a:picLocks noChangeAspect="1" noChangeArrowheads="1"/>
          </p:cNvPicPr>
          <p:nvPr/>
        </p:nvPicPr>
        <p:blipFill>
          <a:blip r:embed="rId7" cstate="print"/>
          <a:srcRect/>
          <a:stretch>
            <a:fillRect/>
          </a:stretch>
        </p:blipFill>
        <p:spPr bwMode="auto">
          <a:xfrm>
            <a:off x="5697374" y="1119776"/>
            <a:ext cx="607894" cy="879976"/>
          </a:xfrm>
          <a:prstGeom prst="rect">
            <a:avLst/>
          </a:prstGeom>
          <a:noFill/>
          <a:ln w="9525">
            <a:noFill/>
            <a:miter lim="800000"/>
            <a:headEnd/>
            <a:tailEnd/>
          </a:ln>
        </p:spPr>
      </p:pic>
      <p:pic>
        <p:nvPicPr>
          <p:cNvPr id="7" name="Picture 5"/>
          <p:cNvPicPr>
            <a:picLocks noChangeAspect="1" noChangeArrowheads="1"/>
          </p:cNvPicPr>
          <p:nvPr/>
        </p:nvPicPr>
        <p:blipFill>
          <a:blip r:embed="rId8" cstate="print"/>
          <a:srcRect t="1607"/>
          <a:stretch>
            <a:fillRect/>
          </a:stretch>
        </p:blipFill>
        <p:spPr bwMode="auto">
          <a:xfrm>
            <a:off x="7711979" y="1125255"/>
            <a:ext cx="572211" cy="802064"/>
          </a:xfrm>
          <a:prstGeom prst="rect">
            <a:avLst/>
          </a:prstGeom>
          <a:noFill/>
          <a:ln w="9525">
            <a:noFill/>
            <a:miter lim="800000"/>
            <a:headEnd/>
            <a:tailEnd/>
          </a:ln>
        </p:spPr>
      </p:pic>
      <p:pic>
        <p:nvPicPr>
          <p:cNvPr id="148" name="Picture 147" descr="BRO-color-patch-70w.jpg"/>
          <p:cNvPicPr>
            <a:picLocks noChangeAspect="1"/>
          </p:cNvPicPr>
          <p:nvPr/>
        </p:nvPicPr>
        <p:blipFill>
          <a:blip r:embed="rId9" cstate="print"/>
          <a:srcRect/>
          <a:stretch>
            <a:fillRect/>
          </a:stretch>
        </p:blipFill>
        <p:spPr bwMode="auto">
          <a:xfrm>
            <a:off x="7611574" y="3111335"/>
            <a:ext cx="587187" cy="800709"/>
          </a:xfrm>
          <a:prstGeom prst="rect">
            <a:avLst/>
          </a:prstGeom>
          <a:noFill/>
          <a:ln w="9525">
            <a:noFill/>
            <a:miter lim="800000"/>
            <a:headEnd/>
            <a:tailEnd/>
          </a:ln>
        </p:spPr>
      </p:pic>
      <p:pic>
        <p:nvPicPr>
          <p:cNvPr id="145" name="Picture 144"/>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5594282" y="4164814"/>
            <a:ext cx="656393" cy="859795"/>
          </a:xfrm>
          <a:prstGeom prst="rect">
            <a:avLst/>
          </a:prstGeom>
          <a:noFill/>
          <a:ln w="9525">
            <a:noFill/>
            <a:miter lim="800000"/>
            <a:headEnd/>
            <a:tailEnd/>
          </a:ln>
          <a:effectLst/>
        </p:spPr>
      </p:pic>
      <p:pic>
        <p:nvPicPr>
          <p:cNvPr id="146" name="Picture 145"/>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7489708" y="5203342"/>
            <a:ext cx="675335" cy="65509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791425"/>
          </a:xfrm>
        </p:spPr>
        <p:txBody>
          <a:bodyPr/>
          <a:lstStyle/>
          <a:p>
            <a:r>
              <a:rPr lang="en-US" b="1" dirty="0" smtClean="0">
                <a:latin typeface="Arial" pitchFamily="34" charset="0"/>
                <a:cs typeface="Arial" pitchFamily="34" charset="0"/>
              </a:rPr>
              <a:t>Results</a:t>
            </a:r>
            <a:endParaRPr lang="en-US" b="1" dirty="0">
              <a:latin typeface="Arial" pitchFamily="34" charset="0"/>
              <a:cs typeface="Arial" pitchFamily="34" charset="0"/>
            </a:endParaRPr>
          </a:p>
        </p:txBody>
      </p:sp>
      <p:pic>
        <p:nvPicPr>
          <p:cNvPr id="13" name="chart"/>
          <p:cNvPicPr>
            <a:picLocks noChangeAspect="1"/>
          </p:cNvPicPr>
          <p:nvPr/>
        </p:nvPicPr>
        <p:blipFill>
          <a:blip r:embed="rId3" cstate="print"/>
          <a:stretch>
            <a:fillRect/>
          </a:stretch>
        </p:blipFill>
        <p:spPr>
          <a:xfrm>
            <a:off x="0" y="3505200"/>
            <a:ext cx="9143999" cy="45719"/>
          </a:xfrm>
          <a:prstGeom prst="rect">
            <a:avLst/>
          </a:prstGeom>
        </p:spPr>
      </p:pic>
      <p:pic>
        <p:nvPicPr>
          <p:cNvPr id="15" name="chart"/>
          <p:cNvPicPr>
            <a:picLocks noChangeAspect="1"/>
          </p:cNvPicPr>
          <p:nvPr/>
        </p:nvPicPr>
        <p:blipFill>
          <a:blip r:embed="rId3" cstate="print"/>
          <a:stretch>
            <a:fillRect/>
          </a:stretch>
        </p:blipFill>
        <p:spPr>
          <a:xfrm rot="5400000" flipV="1">
            <a:off x="1847887" y="3727726"/>
            <a:ext cx="5429249" cy="45719"/>
          </a:xfrm>
          <a:prstGeom prst="rect">
            <a:avLst/>
          </a:prstGeom>
        </p:spPr>
      </p:pic>
      <p:sp>
        <p:nvSpPr>
          <p:cNvPr id="16" name="TextBox 15"/>
          <p:cNvSpPr txBox="1"/>
          <p:nvPr/>
        </p:nvSpPr>
        <p:spPr>
          <a:xfrm>
            <a:off x="1905000" y="762000"/>
            <a:ext cx="944489" cy="384721"/>
          </a:xfrm>
          <a:prstGeom prst="rect">
            <a:avLst/>
          </a:prstGeom>
          <a:noFill/>
        </p:spPr>
        <p:txBody>
          <a:bodyPr wrap="none" rtlCol="0">
            <a:spAutoFit/>
          </a:bodyPr>
          <a:lstStyle/>
          <a:p>
            <a:r>
              <a:rPr lang="en-US" b="1" u="sng" dirty="0" smtClean="0">
                <a:latin typeface="Arial" pitchFamily="34" charset="0"/>
                <a:cs typeface="Arial" pitchFamily="34" charset="0"/>
              </a:rPr>
              <a:t>Level I</a:t>
            </a:r>
            <a:endParaRPr lang="en-US" u="sng" dirty="0">
              <a:latin typeface="Arial" pitchFamily="34" charset="0"/>
              <a:cs typeface="Arial" pitchFamily="34" charset="0"/>
            </a:endParaRPr>
          </a:p>
        </p:txBody>
      </p:sp>
      <p:sp>
        <p:nvSpPr>
          <p:cNvPr id="17" name="TextBox 16"/>
          <p:cNvSpPr txBox="1"/>
          <p:nvPr/>
        </p:nvSpPr>
        <p:spPr>
          <a:xfrm>
            <a:off x="1685925" y="3461657"/>
            <a:ext cx="1011815" cy="384721"/>
          </a:xfrm>
          <a:prstGeom prst="rect">
            <a:avLst/>
          </a:prstGeom>
          <a:noFill/>
        </p:spPr>
        <p:txBody>
          <a:bodyPr wrap="none" rtlCol="0">
            <a:spAutoFit/>
          </a:bodyPr>
          <a:lstStyle/>
          <a:p>
            <a:r>
              <a:rPr lang="en-US" b="1" u="sng" dirty="0" smtClean="0">
                <a:latin typeface="Arial" pitchFamily="34" charset="0"/>
                <a:cs typeface="Arial" pitchFamily="34" charset="0"/>
              </a:rPr>
              <a:t>Level II</a:t>
            </a:r>
            <a:endParaRPr lang="en-US" u="sng" dirty="0">
              <a:latin typeface="Arial" pitchFamily="34" charset="0"/>
              <a:cs typeface="Arial" pitchFamily="34" charset="0"/>
            </a:endParaRPr>
          </a:p>
        </p:txBody>
      </p:sp>
      <p:pic>
        <p:nvPicPr>
          <p:cNvPr id="21" name="Picture 3"/>
          <p:cNvPicPr>
            <a:picLocks noChangeAspect="1" noChangeArrowheads="1"/>
          </p:cNvPicPr>
          <p:nvPr/>
        </p:nvPicPr>
        <p:blipFill>
          <a:blip r:embed="rId4" cstate="print"/>
          <a:srcRect r="5425"/>
          <a:stretch>
            <a:fillRect/>
          </a:stretch>
        </p:blipFill>
        <p:spPr bwMode="auto">
          <a:xfrm>
            <a:off x="4876800" y="1187532"/>
            <a:ext cx="3745423" cy="2317668"/>
          </a:xfrm>
          <a:prstGeom prst="rect">
            <a:avLst/>
          </a:prstGeom>
          <a:noFill/>
          <a:ln w="9525">
            <a:noFill/>
            <a:miter lim="800000"/>
            <a:headEnd/>
            <a:tailEnd/>
          </a:ln>
        </p:spPr>
      </p:pic>
      <p:pic>
        <p:nvPicPr>
          <p:cNvPr id="20" name="Picture 19" descr="C:\Users\toumnakone.hester\Desktop\DCT-MT Evaluation Plan\DCT-MT Evaluation Plan Final Report\level 4 chart.PNG"/>
          <p:cNvPicPr/>
          <p:nvPr/>
        </p:nvPicPr>
        <p:blipFill>
          <a:blip r:embed="rId5" cstate="print"/>
          <a:srcRect/>
          <a:stretch>
            <a:fillRect/>
          </a:stretch>
        </p:blipFill>
        <p:spPr bwMode="auto">
          <a:xfrm>
            <a:off x="4724400" y="4191001"/>
            <a:ext cx="4191000" cy="1295400"/>
          </a:xfrm>
          <a:prstGeom prst="rect">
            <a:avLst/>
          </a:prstGeom>
          <a:noFill/>
          <a:ln w="9525">
            <a:noFill/>
            <a:miter lim="800000"/>
            <a:headEnd/>
            <a:tailEnd/>
          </a:ln>
        </p:spPr>
      </p:pic>
      <p:pic>
        <p:nvPicPr>
          <p:cNvPr id="22" name="Picture 21"/>
          <p:cNvPicPr/>
          <p:nvPr/>
        </p:nvPicPr>
        <p:blipFill>
          <a:blip r:embed="rId6" cstate="print"/>
          <a:srcRect/>
          <a:stretch>
            <a:fillRect/>
          </a:stretch>
        </p:blipFill>
        <p:spPr bwMode="auto">
          <a:xfrm>
            <a:off x="0" y="3842657"/>
            <a:ext cx="4223657" cy="2500086"/>
          </a:xfrm>
          <a:prstGeom prst="rect">
            <a:avLst/>
          </a:prstGeom>
          <a:noFill/>
          <a:ln w="9525">
            <a:noFill/>
            <a:miter lim="800000"/>
            <a:headEnd/>
            <a:tailEnd/>
          </a:ln>
        </p:spPr>
      </p:pic>
      <p:pic>
        <p:nvPicPr>
          <p:cNvPr id="23" name="Picture 22"/>
          <p:cNvPicPr/>
          <p:nvPr/>
        </p:nvPicPr>
        <p:blipFill>
          <a:blip r:embed="rId7" cstate="print"/>
          <a:srcRect l="7056"/>
          <a:stretch>
            <a:fillRect/>
          </a:stretch>
        </p:blipFill>
        <p:spPr bwMode="auto">
          <a:xfrm>
            <a:off x="0" y="1219200"/>
            <a:ext cx="4419600" cy="2209800"/>
          </a:xfrm>
          <a:prstGeom prst="rect">
            <a:avLst/>
          </a:prstGeom>
          <a:noFill/>
          <a:ln w="9525">
            <a:noFill/>
            <a:miter lim="800000"/>
            <a:headEnd/>
            <a:tailEnd/>
          </a:ln>
        </p:spPr>
      </p:pic>
      <p:sp>
        <p:nvSpPr>
          <p:cNvPr id="12" name="TextBox 11"/>
          <p:cNvSpPr txBox="1"/>
          <p:nvPr/>
        </p:nvSpPr>
        <p:spPr>
          <a:xfrm>
            <a:off x="6324600" y="3505200"/>
            <a:ext cx="1346844" cy="461665"/>
          </a:xfrm>
          <a:prstGeom prst="rect">
            <a:avLst/>
          </a:prstGeom>
          <a:noFill/>
        </p:spPr>
        <p:txBody>
          <a:bodyPr wrap="none" rtlCol="0">
            <a:spAutoFit/>
          </a:bodyPr>
          <a:lstStyle/>
          <a:p>
            <a:r>
              <a:rPr lang="en-US" b="1" u="sng" dirty="0" smtClean="0">
                <a:latin typeface="Arial" pitchFamily="34" charset="0"/>
                <a:cs typeface="Arial" pitchFamily="34" charset="0"/>
              </a:rPr>
              <a:t>Level IV</a:t>
            </a:r>
            <a:endParaRPr lang="en-US" u="sng" dirty="0">
              <a:latin typeface="Arial" pitchFamily="34" charset="0"/>
              <a:cs typeface="Arial" pitchFamily="34" charset="0"/>
            </a:endParaRPr>
          </a:p>
        </p:txBody>
      </p:sp>
      <p:sp>
        <p:nvSpPr>
          <p:cNvPr id="14" name="TextBox 13"/>
          <p:cNvSpPr txBox="1"/>
          <p:nvPr/>
        </p:nvSpPr>
        <p:spPr>
          <a:xfrm>
            <a:off x="6225638" y="771896"/>
            <a:ext cx="1311578" cy="461665"/>
          </a:xfrm>
          <a:prstGeom prst="rect">
            <a:avLst/>
          </a:prstGeom>
          <a:noFill/>
        </p:spPr>
        <p:txBody>
          <a:bodyPr wrap="none" rtlCol="0">
            <a:spAutoFit/>
          </a:bodyPr>
          <a:lstStyle/>
          <a:p>
            <a:r>
              <a:rPr lang="en-US" b="1" u="sng" dirty="0" smtClean="0">
                <a:latin typeface="Arial" pitchFamily="34" charset="0"/>
                <a:cs typeface="Arial" pitchFamily="34" charset="0"/>
              </a:rPr>
              <a:t>Level III</a:t>
            </a:r>
            <a:endParaRPr lang="en-US" u="sng" dirty="0">
              <a:latin typeface="Arial" pitchFamily="34" charset="0"/>
              <a:cs typeface="Arial" pitchFamily="34" charset="0"/>
            </a:endParaRPr>
          </a:p>
        </p:txBody>
      </p:sp>
      <p:sp>
        <p:nvSpPr>
          <p:cNvPr id="18" name="Slide Number Placeholder 17"/>
          <p:cNvSpPr>
            <a:spLocks noGrp="1"/>
          </p:cNvSpPr>
          <p:nvPr>
            <p:ph type="sldNum" sz="quarter" idx="10"/>
          </p:nvPr>
        </p:nvSpPr>
        <p:spPr/>
        <p:txBody>
          <a:bodyPr/>
          <a:lstStyle/>
          <a:p>
            <a:fld id="{B640AA29-53E0-4F11-9C09-1771E08E6E08}" type="slidenum">
              <a:rPr lang="en-US" smtClean="0"/>
              <a:pPr/>
              <a:t>6</a:t>
            </a:fld>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8498"/>
            <a:ext cx="6858000" cy="640190"/>
          </a:xfrm>
        </p:spPr>
        <p:txBody>
          <a:bodyPr>
            <a:noAutofit/>
          </a:bodyPr>
          <a:lstStyle/>
          <a:p>
            <a:r>
              <a:rPr lang="en-US" sz="3600" b="1" dirty="0" smtClean="0">
                <a:latin typeface="Arial" pitchFamily="34" charset="0"/>
                <a:cs typeface="Arial" pitchFamily="34" charset="0"/>
              </a:rPr>
              <a:t>Which Route Would You Take?</a:t>
            </a:r>
            <a:endParaRPr lang="en-US" sz="3600" b="1" dirty="0">
              <a:latin typeface="Arial" pitchFamily="34" charset="0"/>
              <a:cs typeface="Arial" pitchFamily="34" charset="0"/>
            </a:endParaRPr>
          </a:p>
        </p:txBody>
      </p:sp>
      <p:pic>
        <p:nvPicPr>
          <p:cNvPr id="4" name="Picture 3"/>
          <p:cNvPicPr>
            <a:picLocks noChangeAspect="1"/>
          </p:cNvPicPr>
          <p:nvPr/>
        </p:nvPicPr>
        <p:blipFill rotWithShape="1">
          <a:blip r:embed="rId3" cstate="print"/>
          <a:srcRect l="18720" t="9097" r="6527" b="17260"/>
          <a:stretch/>
        </p:blipFill>
        <p:spPr>
          <a:xfrm>
            <a:off x="1" y="666751"/>
            <a:ext cx="9143999" cy="6191249"/>
          </a:xfrm>
          <a:prstGeom prst="rect">
            <a:avLst/>
          </a:prstGeom>
          <a:solidFill>
            <a:schemeClr val="bg1"/>
          </a:solidFill>
          <a:ln>
            <a:noFill/>
          </a:ln>
        </p:spPr>
      </p:pic>
      <p:sp>
        <p:nvSpPr>
          <p:cNvPr id="6" name="TextBox 5"/>
          <p:cNvSpPr txBox="1"/>
          <p:nvPr/>
        </p:nvSpPr>
        <p:spPr>
          <a:xfrm>
            <a:off x="7419205" y="1462415"/>
            <a:ext cx="184731" cy="412690"/>
          </a:xfrm>
          <a:prstGeom prst="rect">
            <a:avLst/>
          </a:prstGeom>
          <a:noFill/>
        </p:spPr>
        <p:txBody>
          <a:bodyPr wrap="none" rtlCol="0">
            <a:spAutoFit/>
          </a:bodyPr>
          <a:lstStyle/>
          <a:p>
            <a:endParaRPr lang="en-US" sz="1350" dirty="0"/>
          </a:p>
        </p:txBody>
      </p:sp>
      <p:sp>
        <p:nvSpPr>
          <p:cNvPr id="12" name="Freeform 11"/>
          <p:cNvSpPr/>
          <p:nvPr/>
        </p:nvSpPr>
        <p:spPr>
          <a:xfrm>
            <a:off x="385430" y="1852318"/>
            <a:ext cx="8301370" cy="4403128"/>
          </a:xfrm>
          <a:custGeom>
            <a:avLst/>
            <a:gdLst>
              <a:gd name="connsiteX0" fmla="*/ 11068493 w 11068493"/>
              <a:gd name="connsiteY0" fmla="*/ 344885 h 4268904"/>
              <a:gd name="connsiteX1" fmla="*/ 11036596 w 11068493"/>
              <a:gd name="connsiteY1" fmla="*/ 461843 h 4268904"/>
              <a:gd name="connsiteX2" fmla="*/ 11025963 w 11068493"/>
              <a:gd name="connsiteY2" fmla="*/ 493741 h 4268904"/>
              <a:gd name="connsiteX3" fmla="*/ 10994065 w 11068493"/>
              <a:gd name="connsiteY3" fmla="*/ 515006 h 4268904"/>
              <a:gd name="connsiteX4" fmla="*/ 10930270 w 11068493"/>
              <a:gd name="connsiteY4" fmla="*/ 536271 h 4268904"/>
              <a:gd name="connsiteX5" fmla="*/ 10909005 w 11068493"/>
              <a:gd name="connsiteY5" fmla="*/ 557537 h 4268904"/>
              <a:gd name="connsiteX6" fmla="*/ 10823944 w 11068493"/>
              <a:gd name="connsiteY6" fmla="*/ 568169 h 4268904"/>
              <a:gd name="connsiteX7" fmla="*/ 10781414 w 11068493"/>
              <a:gd name="connsiteY7" fmla="*/ 578802 h 4268904"/>
              <a:gd name="connsiteX8" fmla="*/ 10388010 w 11068493"/>
              <a:gd name="connsiteY8" fmla="*/ 568169 h 4268904"/>
              <a:gd name="connsiteX9" fmla="*/ 10292317 w 11068493"/>
              <a:gd name="connsiteY9" fmla="*/ 546904 h 4268904"/>
              <a:gd name="connsiteX10" fmla="*/ 10228521 w 11068493"/>
              <a:gd name="connsiteY10" fmla="*/ 536271 h 4268904"/>
              <a:gd name="connsiteX11" fmla="*/ 10185991 w 11068493"/>
              <a:gd name="connsiteY11" fmla="*/ 525639 h 4268904"/>
              <a:gd name="connsiteX12" fmla="*/ 10037135 w 11068493"/>
              <a:gd name="connsiteY12" fmla="*/ 515006 h 4268904"/>
              <a:gd name="connsiteX13" fmla="*/ 9909544 w 11068493"/>
              <a:gd name="connsiteY13" fmla="*/ 504374 h 4268904"/>
              <a:gd name="connsiteX14" fmla="*/ 9803219 w 11068493"/>
              <a:gd name="connsiteY14" fmla="*/ 483109 h 4268904"/>
              <a:gd name="connsiteX15" fmla="*/ 9696893 w 11068493"/>
              <a:gd name="connsiteY15" fmla="*/ 472476 h 4268904"/>
              <a:gd name="connsiteX16" fmla="*/ 9548037 w 11068493"/>
              <a:gd name="connsiteY16" fmla="*/ 440578 h 4268904"/>
              <a:gd name="connsiteX17" fmla="*/ 9516140 w 11068493"/>
              <a:gd name="connsiteY17" fmla="*/ 429946 h 4268904"/>
              <a:gd name="connsiteX18" fmla="*/ 9314121 w 11068493"/>
              <a:gd name="connsiteY18" fmla="*/ 408681 h 4268904"/>
              <a:gd name="connsiteX19" fmla="*/ 9197163 w 11068493"/>
              <a:gd name="connsiteY19" fmla="*/ 387416 h 4268904"/>
              <a:gd name="connsiteX20" fmla="*/ 9058940 w 11068493"/>
              <a:gd name="connsiteY20" fmla="*/ 366150 h 4268904"/>
              <a:gd name="connsiteX21" fmla="*/ 9027042 w 11068493"/>
              <a:gd name="connsiteY21" fmla="*/ 355518 h 4268904"/>
              <a:gd name="connsiteX22" fmla="*/ 8952614 w 11068493"/>
              <a:gd name="connsiteY22" fmla="*/ 344885 h 4268904"/>
              <a:gd name="connsiteX23" fmla="*/ 8888819 w 11068493"/>
              <a:gd name="connsiteY23" fmla="*/ 334253 h 4268904"/>
              <a:gd name="connsiteX24" fmla="*/ 8846289 w 11068493"/>
              <a:gd name="connsiteY24" fmla="*/ 323620 h 4268904"/>
              <a:gd name="connsiteX25" fmla="*/ 8729330 w 11068493"/>
              <a:gd name="connsiteY25" fmla="*/ 302355 h 4268904"/>
              <a:gd name="connsiteX26" fmla="*/ 8527312 w 11068493"/>
              <a:gd name="connsiteY26" fmla="*/ 281090 h 4268904"/>
              <a:gd name="connsiteX27" fmla="*/ 8070112 w 11068493"/>
              <a:gd name="connsiteY27" fmla="*/ 270457 h 4268904"/>
              <a:gd name="connsiteX28" fmla="*/ 7974419 w 11068493"/>
              <a:gd name="connsiteY28" fmla="*/ 259825 h 4268904"/>
              <a:gd name="connsiteX29" fmla="*/ 7942521 w 11068493"/>
              <a:gd name="connsiteY29" fmla="*/ 249192 h 4268904"/>
              <a:gd name="connsiteX30" fmla="*/ 7899991 w 11068493"/>
              <a:gd name="connsiteY30" fmla="*/ 238560 h 4268904"/>
              <a:gd name="connsiteX31" fmla="*/ 7857461 w 11068493"/>
              <a:gd name="connsiteY31" fmla="*/ 217295 h 4268904"/>
              <a:gd name="connsiteX32" fmla="*/ 7825563 w 11068493"/>
              <a:gd name="connsiteY32" fmla="*/ 206662 h 4268904"/>
              <a:gd name="connsiteX33" fmla="*/ 7761768 w 11068493"/>
              <a:gd name="connsiteY33" fmla="*/ 164132 h 4268904"/>
              <a:gd name="connsiteX34" fmla="*/ 7697972 w 11068493"/>
              <a:gd name="connsiteY34" fmla="*/ 142867 h 4268904"/>
              <a:gd name="connsiteX35" fmla="*/ 7666075 w 11068493"/>
              <a:gd name="connsiteY35" fmla="*/ 121602 h 4268904"/>
              <a:gd name="connsiteX36" fmla="*/ 7623544 w 11068493"/>
              <a:gd name="connsiteY36" fmla="*/ 110969 h 4268904"/>
              <a:gd name="connsiteX37" fmla="*/ 7559749 w 11068493"/>
              <a:gd name="connsiteY37" fmla="*/ 89704 h 4268904"/>
              <a:gd name="connsiteX38" fmla="*/ 7517219 w 11068493"/>
              <a:gd name="connsiteY38" fmla="*/ 79071 h 4268904"/>
              <a:gd name="connsiteX39" fmla="*/ 7485321 w 11068493"/>
              <a:gd name="connsiteY39" fmla="*/ 68439 h 4268904"/>
              <a:gd name="connsiteX40" fmla="*/ 7421526 w 11068493"/>
              <a:gd name="connsiteY40" fmla="*/ 57806 h 4268904"/>
              <a:gd name="connsiteX41" fmla="*/ 7389628 w 11068493"/>
              <a:gd name="connsiteY41" fmla="*/ 47174 h 4268904"/>
              <a:gd name="connsiteX42" fmla="*/ 7283303 w 11068493"/>
              <a:gd name="connsiteY42" fmla="*/ 36541 h 4268904"/>
              <a:gd name="connsiteX43" fmla="*/ 6709144 w 11068493"/>
              <a:gd name="connsiteY43" fmla="*/ 36541 h 4268904"/>
              <a:gd name="connsiteX44" fmla="*/ 6613451 w 11068493"/>
              <a:gd name="connsiteY44" fmla="*/ 68439 h 4268904"/>
              <a:gd name="connsiteX45" fmla="*/ 6581554 w 11068493"/>
              <a:gd name="connsiteY45" fmla="*/ 79071 h 4268904"/>
              <a:gd name="connsiteX46" fmla="*/ 6496493 w 11068493"/>
              <a:gd name="connsiteY46" fmla="*/ 121602 h 4268904"/>
              <a:gd name="connsiteX47" fmla="*/ 6422065 w 11068493"/>
              <a:gd name="connsiteY47" fmla="*/ 164132 h 4268904"/>
              <a:gd name="connsiteX48" fmla="*/ 6390168 w 11068493"/>
              <a:gd name="connsiteY48" fmla="*/ 174764 h 4268904"/>
              <a:gd name="connsiteX49" fmla="*/ 6326372 w 11068493"/>
              <a:gd name="connsiteY49" fmla="*/ 206662 h 4268904"/>
              <a:gd name="connsiteX50" fmla="*/ 6294475 w 11068493"/>
              <a:gd name="connsiteY50" fmla="*/ 227927 h 4268904"/>
              <a:gd name="connsiteX51" fmla="*/ 6220047 w 11068493"/>
              <a:gd name="connsiteY51" fmla="*/ 249192 h 4268904"/>
              <a:gd name="connsiteX52" fmla="*/ 6124354 w 11068493"/>
              <a:gd name="connsiteY52" fmla="*/ 270457 h 4268904"/>
              <a:gd name="connsiteX53" fmla="*/ 6018028 w 11068493"/>
              <a:gd name="connsiteY53" fmla="*/ 323620 h 4268904"/>
              <a:gd name="connsiteX54" fmla="*/ 5922335 w 11068493"/>
              <a:gd name="connsiteY54" fmla="*/ 376783 h 4268904"/>
              <a:gd name="connsiteX55" fmla="*/ 5890437 w 11068493"/>
              <a:gd name="connsiteY55" fmla="*/ 408681 h 4268904"/>
              <a:gd name="connsiteX56" fmla="*/ 5869172 w 11068493"/>
              <a:gd name="connsiteY56" fmla="*/ 472476 h 4268904"/>
              <a:gd name="connsiteX57" fmla="*/ 5837275 w 11068493"/>
              <a:gd name="connsiteY57" fmla="*/ 504374 h 4268904"/>
              <a:gd name="connsiteX58" fmla="*/ 5805377 w 11068493"/>
              <a:gd name="connsiteY58" fmla="*/ 525639 h 4268904"/>
              <a:gd name="connsiteX59" fmla="*/ 5730949 w 11068493"/>
              <a:gd name="connsiteY59" fmla="*/ 557537 h 4268904"/>
              <a:gd name="connsiteX60" fmla="*/ 5677786 w 11068493"/>
              <a:gd name="connsiteY60" fmla="*/ 568169 h 4268904"/>
              <a:gd name="connsiteX61" fmla="*/ 5645889 w 11068493"/>
              <a:gd name="connsiteY61" fmla="*/ 600067 h 4268904"/>
              <a:gd name="connsiteX62" fmla="*/ 5582093 w 11068493"/>
              <a:gd name="connsiteY62" fmla="*/ 621332 h 4268904"/>
              <a:gd name="connsiteX63" fmla="*/ 5497033 w 11068493"/>
              <a:gd name="connsiteY63" fmla="*/ 695760 h 4268904"/>
              <a:gd name="connsiteX64" fmla="*/ 5465135 w 11068493"/>
              <a:gd name="connsiteY64" fmla="*/ 717025 h 4268904"/>
              <a:gd name="connsiteX65" fmla="*/ 5390707 w 11068493"/>
              <a:gd name="connsiteY65" fmla="*/ 802085 h 4268904"/>
              <a:gd name="connsiteX66" fmla="*/ 5369442 w 11068493"/>
              <a:gd name="connsiteY66" fmla="*/ 833983 h 4268904"/>
              <a:gd name="connsiteX67" fmla="*/ 5337544 w 11068493"/>
              <a:gd name="connsiteY67" fmla="*/ 855248 h 4268904"/>
              <a:gd name="connsiteX68" fmla="*/ 5326912 w 11068493"/>
              <a:gd name="connsiteY68" fmla="*/ 887146 h 4268904"/>
              <a:gd name="connsiteX69" fmla="*/ 5273749 w 11068493"/>
              <a:gd name="connsiteY69" fmla="*/ 950941 h 4268904"/>
              <a:gd name="connsiteX70" fmla="*/ 5241851 w 11068493"/>
              <a:gd name="connsiteY70" fmla="*/ 972206 h 4268904"/>
              <a:gd name="connsiteX71" fmla="*/ 5220586 w 11068493"/>
              <a:gd name="connsiteY71" fmla="*/ 1004104 h 4268904"/>
              <a:gd name="connsiteX72" fmla="*/ 5188689 w 11068493"/>
              <a:gd name="connsiteY72" fmla="*/ 1036002 h 4268904"/>
              <a:gd name="connsiteX73" fmla="*/ 5178056 w 11068493"/>
              <a:gd name="connsiteY73" fmla="*/ 1067899 h 4268904"/>
              <a:gd name="connsiteX74" fmla="*/ 5156791 w 11068493"/>
              <a:gd name="connsiteY74" fmla="*/ 1110430 h 4268904"/>
              <a:gd name="connsiteX75" fmla="*/ 5146158 w 11068493"/>
              <a:gd name="connsiteY75" fmla="*/ 1142327 h 4268904"/>
              <a:gd name="connsiteX76" fmla="*/ 5082363 w 11068493"/>
              <a:gd name="connsiteY76" fmla="*/ 1184857 h 4268904"/>
              <a:gd name="connsiteX77" fmla="*/ 5061098 w 11068493"/>
              <a:gd name="connsiteY77" fmla="*/ 1206123 h 4268904"/>
              <a:gd name="connsiteX78" fmla="*/ 5029200 w 11068493"/>
              <a:gd name="connsiteY78" fmla="*/ 1216755 h 4268904"/>
              <a:gd name="connsiteX79" fmla="*/ 4997303 w 11068493"/>
              <a:gd name="connsiteY79" fmla="*/ 1238020 h 4268904"/>
              <a:gd name="connsiteX80" fmla="*/ 4965405 w 11068493"/>
              <a:gd name="connsiteY80" fmla="*/ 1248653 h 4268904"/>
              <a:gd name="connsiteX81" fmla="*/ 4912242 w 11068493"/>
              <a:gd name="connsiteY81" fmla="*/ 1291183 h 4268904"/>
              <a:gd name="connsiteX82" fmla="*/ 4869712 w 11068493"/>
              <a:gd name="connsiteY82" fmla="*/ 1354978 h 4268904"/>
              <a:gd name="connsiteX83" fmla="*/ 4837814 w 11068493"/>
              <a:gd name="connsiteY83" fmla="*/ 1386876 h 4268904"/>
              <a:gd name="connsiteX84" fmla="*/ 4827182 w 11068493"/>
              <a:gd name="connsiteY84" fmla="*/ 1418774 h 4268904"/>
              <a:gd name="connsiteX85" fmla="*/ 4795284 w 11068493"/>
              <a:gd name="connsiteY85" fmla="*/ 1482569 h 4268904"/>
              <a:gd name="connsiteX86" fmla="*/ 4784651 w 11068493"/>
              <a:gd name="connsiteY86" fmla="*/ 1546364 h 4268904"/>
              <a:gd name="connsiteX87" fmla="*/ 4742121 w 11068493"/>
              <a:gd name="connsiteY87" fmla="*/ 1642057 h 4268904"/>
              <a:gd name="connsiteX88" fmla="*/ 4699591 w 11068493"/>
              <a:gd name="connsiteY88" fmla="*/ 1737750 h 4268904"/>
              <a:gd name="connsiteX89" fmla="*/ 4678326 w 11068493"/>
              <a:gd name="connsiteY89" fmla="*/ 1812178 h 4268904"/>
              <a:gd name="connsiteX90" fmla="*/ 4657061 w 11068493"/>
              <a:gd name="connsiteY90" fmla="*/ 1844076 h 4268904"/>
              <a:gd name="connsiteX91" fmla="*/ 4646428 w 11068493"/>
              <a:gd name="connsiteY91" fmla="*/ 1875974 h 4268904"/>
              <a:gd name="connsiteX92" fmla="*/ 4614530 w 11068493"/>
              <a:gd name="connsiteY92" fmla="*/ 1907871 h 4268904"/>
              <a:gd name="connsiteX93" fmla="*/ 4572000 w 11068493"/>
              <a:gd name="connsiteY93" fmla="*/ 1961034 h 4268904"/>
              <a:gd name="connsiteX94" fmla="*/ 4550735 w 11068493"/>
              <a:gd name="connsiteY94" fmla="*/ 1992932 h 4268904"/>
              <a:gd name="connsiteX95" fmla="*/ 4486940 w 11068493"/>
              <a:gd name="connsiteY95" fmla="*/ 2046095 h 4268904"/>
              <a:gd name="connsiteX96" fmla="*/ 4465675 w 11068493"/>
              <a:gd name="connsiteY96" fmla="*/ 2077992 h 4268904"/>
              <a:gd name="connsiteX97" fmla="*/ 4444410 w 11068493"/>
              <a:gd name="connsiteY97" fmla="*/ 2141788 h 4268904"/>
              <a:gd name="connsiteX98" fmla="*/ 4412512 w 11068493"/>
              <a:gd name="connsiteY98" fmla="*/ 2152420 h 4268904"/>
              <a:gd name="connsiteX99" fmla="*/ 4253023 w 11068493"/>
              <a:gd name="connsiteY99" fmla="*/ 2184318 h 4268904"/>
              <a:gd name="connsiteX100" fmla="*/ 4157330 w 11068493"/>
              <a:gd name="connsiteY100" fmla="*/ 2194950 h 4268904"/>
              <a:gd name="connsiteX101" fmla="*/ 4082903 w 11068493"/>
              <a:gd name="connsiteY101" fmla="*/ 2216216 h 4268904"/>
              <a:gd name="connsiteX102" fmla="*/ 4040372 w 11068493"/>
              <a:gd name="connsiteY102" fmla="*/ 2226848 h 4268904"/>
              <a:gd name="connsiteX103" fmla="*/ 3976577 w 11068493"/>
              <a:gd name="connsiteY103" fmla="*/ 2248113 h 4268904"/>
              <a:gd name="connsiteX104" fmla="*/ 3891517 w 11068493"/>
              <a:gd name="connsiteY104" fmla="*/ 2258746 h 4268904"/>
              <a:gd name="connsiteX105" fmla="*/ 3859619 w 11068493"/>
              <a:gd name="connsiteY105" fmla="*/ 2269378 h 4268904"/>
              <a:gd name="connsiteX106" fmla="*/ 3785191 w 11068493"/>
              <a:gd name="connsiteY106" fmla="*/ 2290643 h 4268904"/>
              <a:gd name="connsiteX107" fmla="*/ 3710763 w 11068493"/>
              <a:gd name="connsiteY107" fmla="*/ 2333174 h 4268904"/>
              <a:gd name="connsiteX108" fmla="*/ 3646968 w 11068493"/>
              <a:gd name="connsiteY108" fmla="*/ 2375704 h 4268904"/>
              <a:gd name="connsiteX109" fmla="*/ 3179135 w 11068493"/>
              <a:gd name="connsiteY109" fmla="*/ 2407602 h 4268904"/>
              <a:gd name="connsiteX110" fmla="*/ 3115340 w 11068493"/>
              <a:gd name="connsiteY110" fmla="*/ 2428867 h 4268904"/>
              <a:gd name="connsiteX111" fmla="*/ 3083442 w 11068493"/>
              <a:gd name="connsiteY111" fmla="*/ 2439499 h 4268904"/>
              <a:gd name="connsiteX112" fmla="*/ 3051544 w 11068493"/>
              <a:gd name="connsiteY112" fmla="*/ 2460764 h 4268904"/>
              <a:gd name="connsiteX113" fmla="*/ 2902689 w 11068493"/>
              <a:gd name="connsiteY113" fmla="*/ 2524560 h 4268904"/>
              <a:gd name="connsiteX114" fmla="*/ 2796363 w 11068493"/>
              <a:gd name="connsiteY114" fmla="*/ 2556457 h 4268904"/>
              <a:gd name="connsiteX115" fmla="*/ 2775098 w 11068493"/>
              <a:gd name="connsiteY115" fmla="*/ 2577723 h 4268904"/>
              <a:gd name="connsiteX116" fmla="*/ 2700670 w 11068493"/>
              <a:gd name="connsiteY116" fmla="*/ 2588355 h 4268904"/>
              <a:gd name="connsiteX117" fmla="*/ 2509284 w 11068493"/>
              <a:gd name="connsiteY117" fmla="*/ 2598988 h 4268904"/>
              <a:gd name="connsiteX118" fmla="*/ 2477386 w 11068493"/>
              <a:gd name="connsiteY118" fmla="*/ 2620253 h 4268904"/>
              <a:gd name="connsiteX119" fmla="*/ 2402958 w 11068493"/>
              <a:gd name="connsiteY119" fmla="*/ 2641518 h 4268904"/>
              <a:gd name="connsiteX120" fmla="*/ 2371061 w 11068493"/>
              <a:gd name="connsiteY120" fmla="*/ 2662783 h 4268904"/>
              <a:gd name="connsiteX121" fmla="*/ 2339163 w 11068493"/>
              <a:gd name="connsiteY121" fmla="*/ 2673416 h 4268904"/>
              <a:gd name="connsiteX122" fmla="*/ 2307265 w 11068493"/>
              <a:gd name="connsiteY122" fmla="*/ 2694681 h 4268904"/>
              <a:gd name="connsiteX123" fmla="*/ 2232837 w 11068493"/>
              <a:gd name="connsiteY123" fmla="*/ 2715946 h 4268904"/>
              <a:gd name="connsiteX124" fmla="*/ 2030819 w 11068493"/>
              <a:gd name="connsiteY124" fmla="*/ 2726578 h 4268904"/>
              <a:gd name="connsiteX125" fmla="*/ 1956391 w 11068493"/>
              <a:gd name="connsiteY125" fmla="*/ 2747843 h 4268904"/>
              <a:gd name="connsiteX126" fmla="*/ 1913861 w 11068493"/>
              <a:gd name="connsiteY126" fmla="*/ 2758476 h 4268904"/>
              <a:gd name="connsiteX127" fmla="*/ 1850065 w 11068493"/>
              <a:gd name="connsiteY127" fmla="*/ 2779741 h 4268904"/>
              <a:gd name="connsiteX128" fmla="*/ 1754372 w 11068493"/>
              <a:gd name="connsiteY128" fmla="*/ 2790374 h 4268904"/>
              <a:gd name="connsiteX129" fmla="*/ 1679944 w 11068493"/>
              <a:gd name="connsiteY129" fmla="*/ 2822271 h 4268904"/>
              <a:gd name="connsiteX130" fmla="*/ 1594884 w 11068493"/>
              <a:gd name="connsiteY130" fmla="*/ 2832904 h 4268904"/>
              <a:gd name="connsiteX131" fmla="*/ 1531089 w 11068493"/>
              <a:gd name="connsiteY131" fmla="*/ 2854169 h 4268904"/>
              <a:gd name="connsiteX132" fmla="*/ 1499191 w 11068493"/>
              <a:gd name="connsiteY132" fmla="*/ 2864802 h 4268904"/>
              <a:gd name="connsiteX133" fmla="*/ 1414130 w 11068493"/>
              <a:gd name="connsiteY133" fmla="*/ 2875434 h 4268904"/>
              <a:gd name="connsiteX134" fmla="*/ 1371600 w 11068493"/>
              <a:gd name="connsiteY134" fmla="*/ 2886067 h 4268904"/>
              <a:gd name="connsiteX135" fmla="*/ 1307805 w 11068493"/>
              <a:gd name="connsiteY135" fmla="*/ 2896699 h 4268904"/>
              <a:gd name="connsiteX136" fmla="*/ 1275907 w 11068493"/>
              <a:gd name="connsiteY136" fmla="*/ 2917964 h 4268904"/>
              <a:gd name="connsiteX137" fmla="*/ 1233377 w 11068493"/>
              <a:gd name="connsiteY137" fmla="*/ 2928597 h 4268904"/>
              <a:gd name="connsiteX138" fmla="*/ 1169582 w 11068493"/>
              <a:gd name="connsiteY138" fmla="*/ 2971127 h 4268904"/>
              <a:gd name="connsiteX139" fmla="*/ 1127051 w 11068493"/>
              <a:gd name="connsiteY139" fmla="*/ 3003025 h 4268904"/>
              <a:gd name="connsiteX140" fmla="*/ 1041991 w 11068493"/>
              <a:gd name="connsiteY140" fmla="*/ 3024290 h 4268904"/>
              <a:gd name="connsiteX141" fmla="*/ 914400 w 11068493"/>
              <a:gd name="connsiteY141" fmla="*/ 3119983 h 4268904"/>
              <a:gd name="connsiteX142" fmla="*/ 861237 w 11068493"/>
              <a:gd name="connsiteY142" fmla="*/ 3141248 h 4268904"/>
              <a:gd name="connsiteX143" fmla="*/ 744279 w 11068493"/>
              <a:gd name="connsiteY143" fmla="*/ 3162513 h 4268904"/>
              <a:gd name="connsiteX144" fmla="*/ 712382 w 11068493"/>
              <a:gd name="connsiteY144" fmla="*/ 3173146 h 4268904"/>
              <a:gd name="connsiteX145" fmla="*/ 669851 w 11068493"/>
              <a:gd name="connsiteY145" fmla="*/ 3226309 h 4268904"/>
              <a:gd name="connsiteX146" fmla="*/ 531628 w 11068493"/>
              <a:gd name="connsiteY146" fmla="*/ 3247574 h 4268904"/>
              <a:gd name="connsiteX147" fmla="*/ 489098 w 11068493"/>
              <a:gd name="connsiteY147" fmla="*/ 3268839 h 4268904"/>
              <a:gd name="connsiteX148" fmla="*/ 297712 w 11068493"/>
              <a:gd name="connsiteY148" fmla="*/ 3311369 h 4268904"/>
              <a:gd name="connsiteX149" fmla="*/ 244549 w 11068493"/>
              <a:gd name="connsiteY149" fmla="*/ 3322002 h 4268904"/>
              <a:gd name="connsiteX150" fmla="*/ 223284 w 11068493"/>
              <a:gd name="connsiteY150" fmla="*/ 3396430 h 4268904"/>
              <a:gd name="connsiteX151" fmla="*/ 202019 w 11068493"/>
              <a:gd name="connsiteY151" fmla="*/ 3460225 h 4268904"/>
              <a:gd name="connsiteX152" fmla="*/ 191386 w 11068493"/>
              <a:gd name="connsiteY152" fmla="*/ 3492123 h 4268904"/>
              <a:gd name="connsiteX153" fmla="*/ 170121 w 11068493"/>
              <a:gd name="connsiteY153" fmla="*/ 3524020 h 4268904"/>
              <a:gd name="connsiteX154" fmla="*/ 148856 w 11068493"/>
              <a:gd name="connsiteY154" fmla="*/ 3566550 h 4268904"/>
              <a:gd name="connsiteX155" fmla="*/ 116958 w 11068493"/>
              <a:gd name="connsiteY155" fmla="*/ 3598448 h 4268904"/>
              <a:gd name="connsiteX156" fmla="*/ 95693 w 11068493"/>
              <a:gd name="connsiteY156" fmla="*/ 3640978 h 4268904"/>
              <a:gd name="connsiteX157" fmla="*/ 74428 w 11068493"/>
              <a:gd name="connsiteY157" fmla="*/ 3704774 h 4268904"/>
              <a:gd name="connsiteX158" fmla="*/ 106326 w 11068493"/>
              <a:gd name="connsiteY158" fmla="*/ 3726039 h 4268904"/>
              <a:gd name="connsiteX159" fmla="*/ 116958 w 11068493"/>
              <a:gd name="connsiteY159" fmla="*/ 3757937 h 4268904"/>
              <a:gd name="connsiteX160" fmla="*/ 95693 w 11068493"/>
              <a:gd name="connsiteY160" fmla="*/ 3821732 h 4268904"/>
              <a:gd name="connsiteX161" fmla="*/ 53163 w 11068493"/>
              <a:gd name="connsiteY161" fmla="*/ 3896160 h 4268904"/>
              <a:gd name="connsiteX162" fmla="*/ 42530 w 11068493"/>
              <a:gd name="connsiteY162" fmla="*/ 3981220 h 4268904"/>
              <a:gd name="connsiteX163" fmla="*/ 31898 w 11068493"/>
              <a:gd name="connsiteY163" fmla="*/ 4013118 h 4268904"/>
              <a:gd name="connsiteX164" fmla="*/ 0 w 11068493"/>
              <a:gd name="connsiteY164" fmla="*/ 4215137 h 4268904"/>
              <a:gd name="connsiteX165" fmla="*/ 10633 w 11068493"/>
              <a:gd name="connsiteY165" fmla="*/ 4247034 h 4268904"/>
              <a:gd name="connsiteX166" fmla="*/ 106326 w 11068493"/>
              <a:gd name="connsiteY166" fmla="*/ 4257667 h 4268904"/>
              <a:gd name="connsiteX167" fmla="*/ 159489 w 11068493"/>
              <a:gd name="connsiteY167" fmla="*/ 4247034 h 4268904"/>
              <a:gd name="connsiteX168" fmla="*/ 287079 w 11068493"/>
              <a:gd name="connsiteY168" fmla="*/ 4236402 h 4268904"/>
              <a:gd name="connsiteX169" fmla="*/ 520996 w 11068493"/>
              <a:gd name="connsiteY169" fmla="*/ 4236402 h 4268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1068493" h="4268904">
                <a:moveTo>
                  <a:pt x="11068493" y="344885"/>
                </a:moveTo>
                <a:cubicBezTo>
                  <a:pt x="11053466" y="420026"/>
                  <a:pt x="11063575" y="380906"/>
                  <a:pt x="11036596" y="461843"/>
                </a:cubicBezTo>
                <a:cubicBezTo>
                  <a:pt x="11033052" y="472476"/>
                  <a:pt x="11035289" y="487524"/>
                  <a:pt x="11025963" y="493741"/>
                </a:cubicBezTo>
                <a:cubicBezTo>
                  <a:pt x="11015330" y="500829"/>
                  <a:pt x="11005742" y="509816"/>
                  <a:pt x="10994065" y="515006"/>
                </a:cubicBezTo>
                <a:cubicBezTo>
                  <a:pt x="10973582" y="524110"/>
                  <a:pt x="10930270" y="536271"/>
                  <a:pt x="10930270" y="536271"/>
                </a:cubicBezTo>
                <a:cubicBezTo>
                  <a:pt x="10923182" y="543360"/>
                  <a:pt x="10918607" y="554656"/>
                  <a:pt x="10909005" y="557537"/>
                </a:cubicBezTo>
                <a:cubicBezTo>
                  <a:pt x="10881636" y="565748"/>
                  <a:pt x="10852130" y="563471"/>
                  <a:pt x="10823944" y="568169"/>
                </a:cubicBezTo>
                <a:cubicBezTo>
                  <a:pt x="10809530" y="570571"/>
                  <a:pt x="10795591" y="575258"/>
                  <a:pt x="10781414" y="578802"/>
                </a:cubicBezTo>
                <a:lnTo>
                  <a:pt x="10388010" y="568169"/>
                </a:lnTo>
                <a:cubicBezTo>
                  <a:pt x="10300657" y="564106"/>
                  <a:pt x="10351166" y="559982"/>
                  <a:pt x="10292317" y="546904"/>
                </a:cubicBezTo>
                <a:cubicBezTo>
                  <a:pt x="10271272" y="542227"/>
                  <a:pt x="10249661" y="540499"/>
                  <a:pt x="10228521" y="536271"/>
                </a:cubicBezTo>
                <a:cubicBezTo>
                  <a:pt x="10214192" y="533405"/>
                  <a:pt x="10200515" y="527253"/>
                  <a:pt x="10185991" y="525639"/>
                </a:cubicBezTo>
                <a:cubicBezTo>
                  <a:pt x="10136550" y="520146"/>
                  <a:pt x="10086734" y="518821"/>
                  <a:pt x="10037135" y="515006"/>
                </a:cubicBezTo>
                <a:lnTo>
                  <a:pt x="9909544" y="504374"/>
                </a:lnTo>
                <a:cubicBezTo>
                  <a:pt x="9863766" y="492929"/>
                  <a:pt x="9855366" y="489627"/>
                  <a:pt x="9803219" y="483109"/>
                </a:cubicBezTo>
                <a:cubicBezTo>
                  <a:pt x="9767875" y="478691"/>
                  <a:pt x="9732335" y="476020"/>
                  <a:pt x="9696893" y="472476"/>
                </a:cubicBezTo>
                <a:cubicBezTo>
                  <a:pt x="9617535" y="446022"/>
                  <a:pt x="9710918" y="475480"/>
                  <a:pt x="9548037" y="440578"/>
                </a:cubicBezTo>
                <a:cubicBezTo>
                  <a:pt x="9537078" y="438230"/>
                  <a:pt x="9527081" y="432377"/>
                  <a:pt x="9516140" y="429946"/>
                </a:cubicBezTo>
                <a:cubicBezTo>
                  <a:pt x="9448578" y="414932"/>
                  <a:pt x="9384209" y="414072"/>
                  <a:pt x="9314121" y="408681"/>
                </a:cubicBezTo>
                <a:cubicBezTo>
                  <a:pt x="9253543" y="388488"/>
                  <a:pt x="9297354" y="400775"/>
                  <a:pt x="9197163" y="387416"/>
                </a:cubicBezTo>
                <a:cubicBezTo>
                  <a:pt x="9175962" y="384589"/>
                  <a:pt x="9083309" y="371565"/>
                  <a:pt x="9058940" y="366150"/>
                </a:cubicBezTo>
                <a:cubicBezTo>
                  <a:pt x="9047999" y="363719"/>
                  <a:pt x="9038032" y="357716"/>
                  <a:pt x="9027042" y="355518"/>
                </a:cubicBezTo>
                <a:cubicBezTo>
                  <a:pt x="9002467" y="350603"/>
                  <a:pt x="8977384" y="348696"/>
                  <a:pt x="8952614" y="344885"/>
                </a:cubicBezTo>
                <a:cubicBezTo>
                  <a:pt x="8931306" y="341607"/>
                  <a:pt x="8909959" y="338481"/>
                  <a:pt x="8888819" y="334253"/>
                </a:cubicBezTo>
                <a:cubicBezTo>
                  <a:pt x="8874490" y="331387"/>
                  <a:pt x="8860554" y="326790"/>
                  <a:pt x="8846289" y="323620"/>
                </a:cubicBezTo>
                <a:cubicBezTo>
                  <a:pt x="8819386" y="317641"/>
                  <a:pt x="8754407" y="305364"/>
                  <a:pt x="8729330" y="302355"/>
                </a:cubicBezTo>
                <a:cubicBezTo>
                  <a:pt x="8662101" y="294287"/>
                  <a:pt x="8595005" y="282664"/>
                  <a:pt x="8527312" y="281090"/>
                </a:cubicBezTo>
                <a:lnTo>
                  <a:pt x="8070112" y="270457"/>
                </a:lnTo>
                <a:cubicBezTo>
                  <a:pt x="8038214" y="266913"/>
                  <a:pt x="8006076" y="265101"/>
                  <a:pt x="7974419" y="259825"/>
                </a:cubicBezTo>
                <a:cubicBezTo>
                  <a:pt x="7963364" y="257982"/>
                  <a:pt x="7953298" y="252271"/>
                  <a:pt x="7942521" y="249192"/>
                </a:cubicBezTo>
                <a:cubicBezTo>
                  <a:pt x="7928470" y="245178"/>
                  <a:pt x="7914168" y="242104"/>
                  <a:pt x="7899991" y="238560"/>
                </a:cubicBezTo>
                <a:cubicBezTo>
                  <a:pt x="7885814" y="231472"/>
                  <a:pt x="7872029" y="223539"/>
                  <a:pt x="7857461" y="217295"/>
                </a:cubicBezTo>
                <a:cubicBezTo>
                  <a:pt x="7847159" y="212880"/>
                  <a:pt x="7835360" y="212105"/>
                  <a:pt x="7825563" y="206662"/>
                </a:cubicBezTo>
                <a:cubicBezTo>
                  <a:pt x="7803222" y="194250"/>
                  <a:pt x="7786014" y="172214"/>
                  <a:pt x="7761768" y="164132"/>
                </a:cubicBezTo>
                <a:lnTo>
                  <a:pt x="7697972" y="142867"/>
                </a:lnTo>
                <a:cubicBezTo>
                  <a:pt x="7687340" y="135779"/>
                  <a:pt x="7677820" y="126636"/>
                  <a:pt x="7666075" y="121602"/>
                </a:cubicBezTo>
                <a:cubicBezTo>
                  <a:pt x="7652643" y="115845"/>
                  <a:pt x="7637541" y="115168"/>
                  <a:pt x="7623544" y="110969"/>
                </a:cubicBezTo>
                <a:cubicBezTo>
                  <a:pt x="7602074" y="104528"/>
                  <a:pt x="7581495" y="95141"/>
                  <a:pt x="7559749" y="89704"/>
                </a:cubicBezTo>
                <a:cubicBezTo>
                  <a:pt x="7545572" y="86160"/>
                  <a:pt x="7531270" y="83085"/>
                  <a:pt x="7517219" y="79071"/>
                </a:cubicBezTo>
                <a:cubicBezTo>
                  <a:pt x="7506442" y="75992"/>
                  <a:pt x="7496262" y="70870"/>
                  <a:pt x="7485321" y="68439"/>
                </a:cubicBezTo>
                <a:cubicBezTo>
                  <a:pt x="7464276" y="63762"/>
                  <a:pt x="7442571" y="62483"/>
                  <a:pt x="7421526" y="57806"/>
                </a:cubicBezTo>
                <a:cubicBezTo>
                  <a:pt x="7410585" y="55375"/>
                  <a:pt x="7400705" y="48878"/>
                  <a:pt x="7389628" y="47174"/>
                </a:cubicBezTo>
                <a:cubicBezTo>
                  <a:pt x="7354424" y="41758"/>
                  <a:pt x="7318745" y="40085"/>
                  <a:pt x="7283303" y="36541"/>
                </a:cubicBezTo>
                <a:cubicBezTo>
                  <a:pt x="7082829" y="-30280"/>
                  <a:pt x="7215253" y="9904"/>
                  <a:pt x="6709144" y="36541"/>
                </a:cubicBezTo>
                <a:cubicBezTo>
                  <a:pt x="6709140" y="36541"/>
                  <a:pt x="6629401" y="63122"/>
                  <a:pt x="6613451" y="68439"/>
                </a:cubicBezTo>
                <a:lnTo>
                  <a:pt x="6581554" y="79071"/>
                </a:lnTo>
                <a:cubicBezTo>
                  <a:pt x="6511657" y="148971"/>
                  <a:pt x="6643101" y="23862"/>
                  <a:pt x="6496493" y="121602"/>
                </a:cubicBezTo>
                <a:cubicBezTo>
                  <a:pt x="6464457" y="142960"/>
                  <a:pt x="6459839" y="147943"/>
                  <a:pt x="6422065" y="164132"/>
                </a:cubicBezTo>
                <a:cubicBezTo>
                  <a:pt x="6411764" y="168547"/>
                  <a:pt x="6400800" y="171220"/>
                  <a:pt x="6390168" y="174764"/>
                </a:cubicBezTo>
                <a:cubicBezTo>
                  <a:pt x="6298757" y="235707"/>
                  <a:pt x="6414410" y="162643"/>
                  <a:pt x="6326372" y="206662"/>
                </a:cubicBezTo>
                <a:cubicBezTo>
                  <a:pt x="6314942" y="212377"/>
                  <a:pt x="6305904" y="222212"/>
                  <a:pt x="6294475" y="227927"/>
                </a:cubicBezTo>
                <a:cubicBezTo>
                  <a:pt x="6280264" y="235033"/>
                  <a:pt x="6232316" y="246466"/>
                  <a:pt x="6220047" y="249192"/>
                </a:cubicBezTo>
                <a:cubicBezTo>
                  <a:pt x="6098562" y="276189"/>
                  <a:pt x="6228075" y="244528"/>
                  <a:pt x="6124354" y="270457"/>
                </a:cubicBezTo>
                <a:cubicBezTo>
                  <a:pt x="6048399" y="321094"/>
                  <a:pt x="6085353" y="306790"/>
                  <a:pt x="6018028" y="323620"/>
                </a:cubicBezTo>
                <a:cubicBezTo>
                  <a:pt x="5944908" y="372367"/>
                  <a:pt x="5978479" y="358068"/>
                  <a:pt x="5922335" y="376783"/>
                </a:cubicBezTo>
                <a:cubicBezTo>
                  <a:pt x="5911702" y="387416"/>
                  <a:pt x="5897740" y="395536"/>
                  <a:pt x="5890437" y="408681"/>
                </a:cubicBezTo>
                <a:cubicBezTo>
                  <a:pt x="5879551" y="428275"/>
                  <a:pt x="5885022" y="456626"/>
                  <a:pt x="5869172" y="472476"/>
                </a:cubicBezTo>
                <a:cubicBezTo>
                  <a:pt x="5858540" y="483109"/>
                  <a:pt x="5848826" y="494748"/>
                  <a:pt x="5837275" y="504374"/>
                </a:cubicBezTo>
                <a:cubicBezTo>
                  <a:pt x="5827458" y="512555"/>
                  <a:pt x="5816472" y="519299"/>
                  <a:pt x="5805377" y="525639"/>
                </a:cubicBezTo>
                <a:cubicBezTo>
                  <a:pt x="5781712" y="539162"/>
                  <a:pt x="5757455" y="550910"/>
                  <a:pt x="5730949" y="557537"/>
                </a:cubicBezTo>
                <a:cubicBezTo>
                  <a:pt x="5713417" y="561920"/>
                  <a:pt x="5695507" y="564625"/>
                  <a:pt x="5677786" y="568169"/>
                </a:cubicBezTo>
                <a:cubicBezTo>
                  <a:pt x="5667154" y="578802"/>
                  <a:pt x="5659033" y="592765"/>
                  <a:pt x="5645889" y="600067"/>
                </a:cubicBezTo>
                <a:cubicBezTo>
                  <a:pt x="5626294" y="610953"/>
                  <a:pt x="5582093" y="621332"/>
                  <a:pt x="5582093" y="621332"/>
                </a:cubicBezTo>
                <a:cubicBezTo>
                  <a:pt x="5546652" y="674495"/>
                  <a:pt x="5571460" y="646142"/>
                  <a:pt x="5497033" y="695760"/>
                </a:cubicBezTo>
                <a:lnTo>
                  <a:pt x="5465135" y="717025"/>
                </a:lnTo>
                <a:cubicBezTo>
                  <a:pt x="5415517" y="791453"/>
                  <a:pt x="5443870" y="766643"/>
                  <a:pt x="5390707" y="802085"/>
                </a:cubicBezTo>
                <a:cubicBezTo>
                  <a:pt x="5383619" y="812718"/>
                  <a:pt x="5378478" y="824947"/>
                  <a:pt x="5369442" y="833983"/>
                </a:cubicBezTo>
                <a:cubicBezTo>
                  <a:pt x="5360406" y="843019"/>
                  <a:pt x="5345527" y="845269"/>
                  <a:pt x="5337544" y="855248"/>
                </a:cubicBezTo>
                <a:cubicBezTo>
                  <a:pt x="5330543" y="864000"/>
                  <a:pt x="5331924" y="877121"/>
                  <a:pt x="5326912" y="887146"/>
                </a:cubicBezTo>
                <a:cubicBezTo>
                  <a:pt x="5314965" y="911041"/>
                  <a:pt x="5293903" y="934146"/>
                  <a:pt x="5273749" y="950941"/>
                </a:cubicBezTo>
                <a:cubicBezTo>
                  <a:pt x="5263932" y="959122"/>
                  <a:pt x="5252484" y="965118"/>
                  <a:pt x="5241851" y="972206"/>
                </a:cubicBezTo>
                <a:cubicBezTo>
                  <a:pt x="5234763" y="982839"/>
                  <a:pt x="5228767" y="994287"/>
                  <a:pt x="5220586" y="1004104"/>
                </a:cubicBezTo>
                <a:cubicBezTo>
                  <a:pt x="5210960" y="1015656"/>
                  <a:pt x="5197030" y="1023491"/>
                  <a:pt x="5188689" y="1036002"/>
                </a:cubicBezTo>
                <a:cubicBezTo>
                  <a:pt x="5182472" y="1045327"/>
                  <a:pt x="5182471" y="1057598"/>
                  <a:pt x="5178056" y="1067899"/>
                </a:cubicBezTo>
                <a:cubicBezTo>
                  <a:pt x="5171812" y="1082468"/>
                  <a:pt x="5163035" y="1095861"/>
                  <a:pt x="5156791" y="1110430"/>
                </a:cubicBezTo>
                <a:cubicBezTo>
                  <a:pt x="5152376" y="1120731"/>
                  <a:pt x="5154083" y="1134402"/>
                  <a:pt x="5146158" y="1142327"/>
                </a:cubicBezTo>
                <a:cubicBezTo>
                  <a:pt x="5128086" y="1160399"/>
                  <a:pt x="5100434" y="1166785"/>
                  <a:pt x="5082363" y="1184857"/>
                </a:cubicBezTo>
                <a:cubicBezTo>
                  <a:pt x="5075275" y="1191946"/>
                  <a:pt x="5069694" y="1200965"/>
                  <a:pt x="5061098" y="1206123"/>
                </a:cubicBezTo>
                <a:cubicBezTo>
                  <a:pt x="5051487" y="1211889"/>
                  <a:pt x="5039833" y="1213211"/>
                  <a:pt x="5029200" y="1216755"/>
                </a:cubicBezTo>
                <a:cubicBezTo>
                  <a:pt x="5018568" y="1223843"/>
                  <a:pt x="5008732" y="1232305"/>
                  <a:pt x="4997303" y="1238020"/>
                </a:cubicBezTo>
                <a:cubicBezTo>
                  <a:pt x="4987278" y="1243032"/>
                  <a:pt x="4974157" y="1241652"/>
                  <a:pt x="4965405" y="1248653"/>
                </a:cubicBezTo>
                <a:cubicBezTo>
                  <a:pt x="4896699" y="1303617"/>
                  <a:pt x="4992419" y="1264456"/>
                  <a:pt x="4912242" y="1291183"/>
                </a:cubicBezTo>
                <a:cubicBezTo>
                  <a:pt x="4810482" y="1392943"/>
                  <a:pt x="4931263" y="1262652"/>
                  <a:pt x="4869712" y="1354978"/>
                </a:cubicBezTo>
                <a:cubicBezTo>
                  <a:pt x="4861371" y="1367489"/>
                  <a:pt x="4848447" y="1376243"/>
                  <a:pt x="4837814" y="1386876"/>
                </a:cubicBezTo>
                <a:cubicBezTo>
                  <a:pt x="4834270" y="1397509"/>
                  <a:pt x="4832194" y="1408749"/>
                  <a:pt x="4827182" y="1418774"/>
                </a:cubicBezTo>
                <a:cubicBezTo>
                  <a:pt x="4804241" y="1464657"/>
                  <a:pt x="4805975" y="1434461"/>
                  <a:pt x="4795284" y="1482569"/>
                </a:cubicBezTo>
                <a:cubicBezTo>
                  <a:pt x="4790607" y="1503614"/>
                  <a:pt x="4789880" y="1525449"/>
                  <a:pt x="4784651" y="1546364"/>
                </a:cubicBezTo>
                <a:cubicBezTo>
                  <a:pt x="4769467" y="1607101"/>
                  <a:pt x="4770050" y="1600164"/>
                  <a:pt x="4742121" y="1642057"/>
                </a:cubicBezTo>
                <a:cubicBezTo>
                  <a:pt x="4716815" y="1717976"/>
                  <a:pt x="4733290" y="1687202"/>
                  <a:pt x="4699591" y="1737750"/>
                </a:cubicBezTo>
                <a:cubicBezTo>
                  <a:pt x="4696185" y="1751373"/>
                  <a:pt x="4685952" y="1796927"/>
                  <a:pt x="4678326" y="1812178"/>
                </a:cubicBezTo>
                <a:cubicBezTo>
                  <a:pt x="4672611" y="1823608"/>
                  <a:pt x="4662776" y="1832646"/>
                  <a:pt x="4657061" y="1844076"/>
                </a:cubicBezTo>
                <a:cubicBezTo>
                  <a:pt x="4652049" y="1854101"/>
                  <a:pt x="4652645" y="1866649"/>
                  <a:pt x="4646428" y="1875974"/>
                </a:cubicBezTo>
                <a:cubicBezTo>
                  <a:pt x="4638087" y="1888485"/>
                  <a:pt x="4625163" y="1897239"/>
                  <a:pt x="4614530" y="1907871"/>
                </a:cubicBezTo>
                <a:cubicBezTo>
                  <a:pt x="4593832" y="1969970"/>
                  <a:pt x="4620094" y="1912940"/>
                  <a:pt x="4572000" y="1961034"/>
                </a:cubicBezTo>
                <a:cubicBezTo>
                  <a:pt x="4562964" y="1970070"/>
                  <a:pt x="4559771" y="1983896"/>
                  <a:pt x="4550735" y="1992932"/>
                </a:cubicBezTo>
                <a:cubicBezTo>
                  <a:pt x="4467093" y="2076574"/>
                  <a:pt x="4574037" y="1941578"/>
                  <a:pt x="4486940" y="2046095"/>
                </a:cubicBezTo>
                <a:cubicBezTo>
                  <a:pt x="4478759" y="2055912"/>
                  <a:pt x="4470865" y="2066315"/>
                  <a:pt x="4465675" y="2077992"/>
                </a:cubicBezTo>
                <a:cubicBezTo>
                  <a:pt x="4456571" y="2098476"/>
                  <a:pt x="4465675" y="2134700"/>
                  <a:pt x="4444410" y="2141788"/>
                </a:cubicBezTo>
                <a:lnTo>
                  <a:pt x="4412512" y="2152420"/>
                </a:lnTo>
                <a:cubicBezTo>
                  <a:pt x="4344229" y="2197941"/>
                  <a:pt x="4396271" y="2170675"/>
                  <a:pt x="4253023" y="2184318"/>
                </a:cubicBezTo>
                <a:cubicBezTo>
                  <a:pt x="4221074" y="2187361"/>
                  <a:pt x="4189228" y="2191406"/>
                  <a:pt x="4157330" y="2194950"/>
                </a:cubicBezTo>
                <a:cubicBezTo>
                  <a:pt x="4024306" y="2228208"/>
                  <a:pt x="4189729" y="2185694"/>
                  <a:pt x="4082903" y="2216216"/>
                </a:cubicBezTo>
                <a:cubicBezTo>
                  <a:pt x="4068852" y="2220231"/>
                  <a:pt x="4054369" y="2222649"/>
                  <a:pt x="4040372" y="2226848"/>
                </a:cubicBezTo>
                <a:cubicBezTo>
                  <a:pt x="4018902" y="2233289"/>
                  <a:pt x="3998819" y="2245333"/>
                  <a:pt x="3976577" y="2248113"/>
                </a:cubicBezTo>
                <a:lnTo>
                  <a:pt x="3891517" y="2258746"/>
                </a:lnTo>
                <a:cubicBezTo>
                  <a:pt x="3880884" y="2262290"/>
                  <a:pt x="3870396" y="2266299"/>
                  <a:pt x="3859619" y="2269378"/>
                </a:cubicBezTo>
                <a:cubicBezTo>
                  <a:pt x="3766163" y="2296080"/>
                  <a:pt x="3861672" y="2265151"/>
                  <a:pt x="3785191" y="2290643"/>
                </a:cubicBezTo>
                <a:cubicBezTo>
                  <a:pt x="3739932" y="2335904"/>
                  <a:pt x="3793222" y="2288196"/>
                  <a:pt x="3710763" y="2333174"/>
                </a:cubicBezTo>
                <a:cubicBezTo>
                  <a:pt x="3688326" y="2345412"/>
                  <a:pt x="3671214" y="2367622"/>
                  <a:pt x="3646968" y="2375704"/>
                </a:cubicBezTo>
                <a:cubicBezTo>
                  <a:pt x="3455360" y="2439572"/>
                  <a:pt x="3605580" y="2396379"/>
                  <a:pt x="3179135" y="2407602"/>
                </a:cubicBezTo>
                <a:lnTo>
                  <a:pt x="3115340" y="2428867"/>
                </a:lnTo>
                <a:lnTo>
                  <a:pt x="3083442" y="2439499"/>
                </a:lnTo>
                <a:cubicBezTo>
                  <a:pt x="3072809" y="2446587"/>
                  <a:pt x="3062715" y="2454558"/>
                  <a:pt x="3051544" y="2460764"/>
                </a:cubicBezTo>
                <a:cubicBezTo>
                  <a:pt x="2993694" y="2492903"/>
                  <a:pt x="2967942" y="2501255"/>
                  <a:pt x="2902689" y="2524560"/>
                </a:cubicBezTo>
                <a:cubicBezTo>
                  <a:pt x="2842290" y="2546131"/>
                  <a:pt x="2849387" y="2543202"/>
                  <a:pt x="2796363" y="2556457"/>
                </a:cubicBezTo>
                <a:cubicBezTo>
                  <a:pt x="2789275" y="2563546"/>
                  <a:pt x="2784608" y="2574553"/>
                  <a:pt x="2775098" y="2577723"/>
                </a:cubicBezTo>
                <a:cubicBezTo>
                  <a:pt x="2751323" y="2585648"/>
                  <a:pt x="2725651" y="2586357"/>
                  <a:pt x="2700670" y="2588355"/>
                </a:cubicBezTo>
                <a:cubicBezTo>
                  <a:pt x="2636980" y="2593450"/>
                  <a:pt x="2573079" y="2595444"/>
                  <a:pt x="2509284" y="2598988"/>
                </a:cubicBezTo>
                <a:cubicBezTo>
                  <a:pt x="2498651" y="2606076"/>
                  <a:pt x="2489132" y="2615219"/>
                  <a:pt x="2477386" y="2620253"/>
                </a:cubicBezTo>
                <a:cubicBezTo>
                  <a:pt x="2429685" y="2640696"/>
                  <a:pt x="2444346" y="2620824"/>
                  <a:pt x="2402958" y="2641518"/>
                </a:cubicBezTo>
                <a:cubicBezTo>
                  <a:pt x="2391529" y="2647233"/>
                  <a:pt x="2382490" y="2657068"/>
                  <a:pt x="2371061" y="2662783"/>
                </a:cubicBezTo>
                <a:cubicBezTo>
                  <a:pt x="2361036" y="2667795"/>
                  <a:pt x="2349188" y="2668404"/>
                  <a:pt x="2339163" y="2673416"/>
                </a:cubicBezTo>
                <a:cubicBezTo>
                  <a:pt x="2327733" y="2679131"/>
                  <a:pt x="2318695" y="2688966"/>
                  <a:pt x="2307265" y="2694681"/>
                </a:cubicBezTo>
                <a:cubicBezTo>
                  <a:pt x="2296138" y="2700244"/>
                  <a:pt x="2241082" y="2715229"/>
                  <a:pt x="2232837" y="2715946"/>
                </a:cubicBezTo>
                <a:cubicBezTo>
                  <a:pt x="2165658" y="2721788"/>
                  <a:pt x="2098158" y="2723034"/>
                  <a:pt x="2030819" y="2726578"/>
                </a:cubicBezTo>
                <a:cubicBezTo>
                  <a:pt x="1897864" y="2759818"/>
                  <a:pt x="2063166" y="2717336"/>
                  <a:pt x="1956391" y="2747843"/>
                </a:cubicBezTo>
                <a:cubicBezTo>
                  <a:pt x="1942340" y="2751857"/>
                  <a:pt x="1927858" y="2754277"/>
                  <a:pt x="1913861" y="2758476"/>
                </a:cubicBezTo>
                <a:cubicBezTo>
                  <a:pt x="1892391" y="2764917"/>
                  <a:pt x="1872343" y="2777266"/>
                  <a:pt x="1850065" y="2779741"/>
                </a:cubicBezTo>
                <a:lnTo>
                  <a:pt x="1754372" y="2790374"/>
                </a:lnTo>
                <a:cubicBezTo>
                  <a:pt x="1733420" y="2800850"/>
                  <a:pt x="1704532" y="2817800"/>
                  <a:pt x="1679944" y="2822271"/>
                </a:cubicBezTo>
                <a:cubicBezTo>
                  <a:pt x="1651831" y="2827382"/>
                  <a:pt x="1623237" y="2829360"/>
                  <a:pt x="1594884" y="2832904"/>
                </a:cubicBezTo>
                <a:lnTo>
                  <a:pt x="1531089" y="2854169"/>
                </a:lnTo>
                <a:cubicBezTo>
                  <a:pt x="1520456" y="2857713"/>
                  <a:pt x="1510312" y="2863412"/>
                  <a:pt x="1499191" y="2864802"/>
                </a:cubicBezTo>
                <a:lnTo>
                  <a:pt x="1414130" y="2875434"/>
                </a:lnTo>
                <a:cubicBezTo>
                  <a:pt x="1399953" y="2878978"/>
                  <a:pt x="1385929" y="2883201"/>
                  <a:pt x="1371600" y="2886067"/>
                </a:cubicBezTo>
                <a:cubicBezTo>
                  <a:pt x="1350460" y="2890295"/>
                  <a:pt x="1328257" y="2889882"/>
                  <a:pt x="1307805" y="2896699"/>
                </a:cubicBezTo>
                <a:cubicBezTo>
                  <a:pt x="1295682" y="2900740"/>
                  <a:pt x="1287653" y="2912930"/>
                  <a:pt x="1275907" y="2917964"/>
                </a:cubicBezTo>
                <a:cubicBezTo>
                  <a:pt x="1262476" y="2923720"/>
                  <a:pt x="1247554" y="2925053"/>
                  <a:pt x="1233377" y="2928597"/>
                </a:cubicBezTo>
                <a:cubicBezTo>
                  <a:pt x="1212112" y="2942774"/>
                  <a:pt x="1190028" y="2955793"/>
                  <a:pt x="1169582" y="2971127"/>
                </a:cubicBezTo>
                <a:cubicBezTo>
                  <a:pt x="1155405" y="2981760"/>
                  <a:pt x="1143409" y="2996209"/>
                  <a:pt x="1127051" y="3003025"/>
                </a:cubicBezTo>
                <a:cubicBezTo>
                  <a:pt x="1100073" y="3014266"/>
                  <a:pt x="1041991" y="3024290"/>
                  <a:pt x="1041991" y="3024290"/>
                </a:cubicBezTo>
                <a:cubicBezTo>
                  <a:pt x="999461" y="3056188"/>
                  <a:pt x="963761" y="3100239"/>
                  <a:pt x="914400" y="3119983"/>
                </a:cubicBezTo>
                <a:cubicBezTo>
                  <a:pt x="896679" y="3127071"/>
                  <a:pt x="879518" y="3135764"/>
                  <a:pt x="861237" y="3141248"/>
                </a:cubicBezTo>
                <a:cubicBezTo>
                  <a:pt x="842652" y="3146824"/>
                  <a:pt x="759434" y="3159987"/>
                  <a:pt x="744279" y="3162513"/>
                </a:cubicBezTo>
                <a:cubicBezTo>
                  <a:pt x="733647" y="3166057"/>
                  <a:pt x="721134" y="3166145"/>
                  <a:pt x="712382" y="3173146"/>
                </a:cubicBezTo>
                <a:cubicBezTo>
                  <a:pt x="668920" y="3207916"/>
                  <a:pt x="713204" y="3200297"/>
                  <a:pt x="669851" y="3226309"/>
                </a:cubicBezTo>
                <a:cubicBezTo>
                  <a:pt x="639198" y="3244701"/>
                  <a:pt x="537758" y="3246961"/>
                  <a:pt x="531628" y="3247574"/>
                </a:cubicBezTo>
                <a:cubicBezTo>
                  <a:pt x="517451" y="3254662"/>
                  <a:pt x="504135" y="3263827"/>
                  <a:pt x="489098" y="3268839"/>
                </a:cubicBezTo>
                <a:cubicBezTo>
                  <a:pt x="444052" y="3283854"/>
                  <a:pt x="339846" y="3302942"/>
                  <a:pt x="297712" y="3311369"/>
                </a:cubicBezTo>
                <a:lnTo>
                  <a:pt x="244549" y="3322002"/>
                </a:lnTo>
                <a:cubicBezTo>
                  <a:pt x="208812" y="3429216"/>
                  <a:pt x="263344" y="3262897"/>
                  <a:pt x="223284" y="3396430"/>
                </a:cubicBezTo>
                <a:cubicBezTo>
                  <a:pt x="216843" y="3417900"/>
                  <a:pt x="209107" y="3438960"/>
                  <a:pt x="202019" y="3460225"/>
                </a:cubicBezTo>
                <a:cubicBezTo>
                  <a:pt x="198475" y="3470858"/>
                  <a:pt x="197603" y="3482798"/>
                  <a:pt x="191386" y="3492123"/>
                </a:cubicBezTo>
                <a:cubicBezTo>
                  <a:pt x="184298" y="3502755"/>
                  <a:pt x="176461" y="3512925"/>
                  <a:pt x="170121" y="3524020"/>
                </a:cubicBezTo>
                <a:cubicBezTo>
                  <a:pt x="162257" y="3537782"/>
                  <a:pt x="158069" y="3553652"/>
                  <a:pt x="148856" y="3566550"/>
                </a:cubicBezTo>
                <a:cubicBezTo>
                  <a:pt x="140116" y="3578786"/>
                  <a:pt x="125698" y="3586212"/>
                  <a:pt x="116958" y="3598448"/>
                </a:cubicBezTo>
                <a:cubicBezTo>
                  <a:pt x="107745" y="3611346"/>
                  <a:pt x="101579" y="3626262"/>
                  <a:pt x="95693" y="3640978"/>
                </a:cubicBezTo>
                <a:cubicBezTo>
                  <a:pt x="87368" y="3661790"/>
                  <a:pt x="74428" y="3704774"/>
                  <a:pt x="74428" y="3704774"/>
                </a:cubicBezTo>
                <a:cubicBezTo>
                  <a:pt x="85061" y="3711862"/>
                  <a:pt x="98343" y="3716060"/>
                  <a:pt x="106326" y="3726039"/>
                </a:cubicBezTo>
                <a:cubicBezTo>
                  <a:pt x="113327" y="3734791"/>
                  <a:pt x="118196" y="3746798"/>
                  <a:pt x="116958" y="3757937"/>
                </a:cubicBezTo>
                <a:cubicBezTo>
                  <a:pt x="114483" y="3780215"/>
                  <a:pt x="105717" y="3801683"/>
                  <a:pt x="95693" y="3821732"/>
                </a:cubicBezTo>
                <a:cubicBezTo>
                  <a:pt x="68713" y="3875692"/>
                  <a:pt x="83220" y="3851074"/>
                  <a:pt x="53163" y="3896160"/>
                </a:cubicBezTo>
                <a:cubicBezTo>
                  <a:pt x="49619" y="3924513"/>
                  <a:pt x="47641" y="3953107"/>
                  <a:pt x="42530" y="3981220"/>
                </a:cubicBezTo>
                <a:cubicBezTo>
                  <a:pt x="40525" y="3992247"/>
                  <a:pt x="33741" y="4002063"/>
                  <a:pt x="31898" y="4013118"/>
                </a:cubicBezTo>
                <a:cubicBezTo>
                  <a:pt x="-8693" y="4256666"/>
                  <a:pt x="28381" y="4101617"/>
                  <a:pt x="0" y="4215137"/>
                </a:cubicBezTo>
                <a:cubicBezTo>
                  <a:pt x="3544" y="4225769"/>
                  <a:pt x="3632" y="4238282"/>
                  <a:pt x="10633" y="4247034"/>
                </a:cubicBezTo>
                <a:cubicBezTo>
                  <a:pt x="39686" y="4283350"/>
                  <a:pt x="64986" y="4265183"/>
                  <a:pt x="106326" y="4257667"/>
                </a:cubicBezTo>
                <a:cubicBezTo>
                  <a:pt x="124106" y="4254434"/>
                  <a:pt x="141541" y="4249146"/>
                  <a:pt x="159489" y="4247034"/>
                </a:cubicBezTo>
                <a:cubicBezTo>
                  <a:pt x="201874" y="4242048"/>
                  <a:pt x="244420" y="4237657"/>
                  <a:pt x="287079" y="4236402"/>
                </a:cubicBezTo>
                <a:cubicBezTo>
                  <a:pt x="365018" y="4234110"/>
                  <a:pt x="443024" y="4236402"/>
                  <a:pt x="520996" y="4236402"/>
                </a:cubicBezTo>
              </a:path>
            </a:pathLst>
          </a:custGeom>
          <a:noFill/>
          <a:ln w="38100" cap="rnd">
            <a:solidFill>
              <a:srgbClr val="7030A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0" name="Straight Connector 19"/>
          <p:cNvCxnSpPr/>
          <p:nvPr/>
        </p:nvCxnSpPr>
        <p:spPr>
          <a:xfrm flipH="1">
            <a:off x="827920" y="6178196"/>
            <a:ext cx="55549" cy="12249"/>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678619" y="5357533"/>
            <a:ext cx="35627" cy="89791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2" idx="147"/>
            <a:endCxn id="12" idx="99"/>
          </p:cNvCxnSpPr>
          <p:nvPr/>
        </p:nvCxnSpPr>
        <p:spPr>
          <a:xfrm flipV="1">
            <a:off x="752253" y="4105316"/>
            <a:ext cx="2822944" cy="1118621"/>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575197" y="4056530"/>
            <a:ext cx="5350835" cy="1094499"/>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8522070" y="4511091"/>
            <a:ext cx="451808" cy="63993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8499894" y="3260867"/>
            <a:ext cx="44353" cy="125022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8455542" y="2668655"/>
            <a:ext cx="88705" cy="59221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8455542" y="2246361"/>
            <a:ext cx="238922" cy="422296"/>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49" name="Freeform 48"/>
          <p:cNvSpPr/>
          <p:nvPr/>
        </p:nvSpPr>
        <p:spPr>
          <a:xfrm>
            <a:off x="656560" y="1385532"/>
            <a:ext cx="8006317" cy="4825424"/>
          </a:xfrm>
          <a:custGeom>
            <a:avLst/>
            <a:gdLst>
              <a:gd name="connsiteX0" fmla="*/ 212651 w 10675089"/>
              <a:gd name="connsiteY0" fmla="*/ 4678326 h 4678326"/>
              <a:gd name="connsiteX1" fmla="*/ 95693 w 10675089"/>
              <a:gd name="connsiteY1" fmla="*/ 4657061 h 4678326"/>
              <a:gd name="connsiteX2" fmla="*/ 31898 w 10675089"/>
              <a:gd name="connsiteY2" fmla="*/ 4614531 h 4678326"/>
              <a:gd name="connsiteX3" fmla="*/ 0 w 10675089"/>
              <a:gd name="connsiteY3" fmla="*/ 4593266 h 4678326"/>
              <a:gd name="connsiteX4" fmla="*/ 10633 w 10675089"/>
              <a:gd name="connsiteY4" fmla="*/ 4497573 h 4678326"/>
              <a:gd name="connsiteX5" fmla="*/ 21265 w 10675089"/>
              <a:gd name="connsiteY5" fmla="*/ 4444410 h 4678326"/>
              <a:gd name="connsiteX6" fmla="*/ 42530 w 10675089"/>
              <a:gd name="connsiteY6" fmla="*/ 4199861 h 4678326"/>
              <a:gd name="connsiteX7" fmla="*/ 63796 w 10675089"/>
              <a:gd name="connsiteY7" fmla="*/ 3976577 h 4678326"/>
              <a:gd name="connsiteX8" fmla="*/ 74428 w 10675089"/>
              <a:gd name="connsiteY8" fmla="*/ 3944680 h 4678326"/>
              <a:gd name="connsiteX9" fmla="*/ 85061 w 10675089"/>
              <a:gd name="connsiteY9" fmla="*/ 3891517 h 4678326"/>
              <a:gd name="connsiteX10" fmla="*/ 74428 w 10675089"/>
              <a:gd name="connsiteY10" fmla="*/ 3806456 h 4678326"/>
              <a:gd name="connsiteX11" fmla="*/ 42530 w 10675089"/>
              <a:gd name="connsiteY11" fmla="*/ 3795824 h 4678326"/>
              <a:gd name="connsiteX12" fmla="*/ 63796 w 10675089"/>
              <a:gd name="connsiteY12" fmla="*/ 3710763 h 4678326"/>
              <a:gd name="connsiteX13" fmla="*/ 116958 w 10675089"/>
              <a:gd name="connsiteY13" fmla="*/ 3657600 h 4678326"/>
              <a:gd name="connsiteX14" fmla="*/ 180754 w 10675089"/>
              <a:gd name="connsiteY14" fmla="*/ 3636335 h 4678326"/>
              <a:gd name="connsiteX15" fmla="*/ 244549 w 10675089"/>
              <a:gd name="connsiteY15" fmla="*/ 3583173 h 4678326"/>
              <a:gd name="connsiteX16" fmla="*/ 265814 w 10675089"/>
              <a:gd name="connsiteY16" fmla="*/ 3551275 h 4678326"/>
              <a:gd name="connsiteX17" fmla="*/ 297712 w 10675089"/>
              <a:gd name="connsiteY17" fmla="*/ 3519377 h 4678326"/>
              <a:gd name="connsiteX18" fmla="*/ 318977 w 10675089"/>
              <a:gd name="connsiteY18" fmla="*/ 3487480 h 4678326"/>
              <a:gd name="connsiteX19" fmla="*/ 350875 w 10675089"/>
              <a:gd name="connsiteY19" fmla="*/ 3476847 h 4678326"/>
              <a:gd name="connsiteX20" fmla="*/ 404037 w 10675089"/>
              <a:gd name="connsiteY20" fmla="*/ 3423684 h 4678326"/>
              <a:gd name="connsiteX21" fmla="*/ 425303 w 10675089"/>
              <a:gd name="connsiteY21" fmla="*/ 3402419 h 4678326"/>
              <a:gd name="connsiteX22" fmla="*/ 489098 w 10675089"/>
              <a:gd name="connsiteY22" fmla="*/ 3359889 h 4678326"/>
              <a:gd name="connsiteX23" fmla="*/ 552893 w 10675089"/>
              <a:gd name="connsiteY23" fmla="*/ 3306726 h 4678326"/>
              <a:gd name="connsiteX24" fmla="*/ 584791 w 10675089"/>
              <a:gd name="connsiteY24" fmla="*/ 3285461 h 4678326"/>
              <a:gd name="connsiteX25" fmla="*/ 627321 w 10675089"/>
              <a:gd name="connsiteY25" fmla="*/ 3253563 h 4678326"/>
              <a:gd name="connsiteX26" fmla="*/ 669851 w 10675089"/>
              <a:gd name="connsiteY26" fmla="*/ 3242931 h 4678326"/>
              <a:gd name="connsiteX27" fmla="*/ 733647 w 10675089"/>
              <a:gd name="connsiteY27" fmla="*/ 3179135 h 4678326"/>
              <a:gd name="connsiteX28" fmla="*/ 765544 w 10675089"/>
              <a:gd name="connsiteY28" fmla="*/ 3147238 h 4678326"/>
              <a:gd name="connsiteX29" fmla="*/ 797442 w 10675089"/>
              <a:gd name="connsiteY29" fmla="*/ 3083442 h 4678326"/>
              <a:gd name="connsiteX30" fmla="*/ 829340 w 10675089"/>
              <a:gd name="connsiteY30" fmla="*/ 3051545 h 4678326"/>
              <a:gd name="connsiteX31" fmla="*/ 882503 w 10675089"/>
              <a:gd name="connsiteY31" fmla="*/ 3009014 h 4678326"/>
              <a:gd name="connsiteX32" fmla="*/ 914400 w 10675089"/>
              <a:gd name="connsiteY32" fmla="*/ 2945219 h 4678326"/>
              <a:gd name="connsiteX33" fmla="*/ 967563 w 10675089"/>
              <a:gd name="connsiteY33" fmla="*/ 2881424 h 4678326"/>
              <a:gd name="connsiteX34" fmla="*/ 988828 w 10675089"/>
              <a:gd name="connsiteY34" fmla="*/ 2849526 h 4678326"/>
              <a:gd name="connsiteX35" fmla="*/ 1052623 w 10675089"/>
              <a:gd name="connsiteY35" fmla="*/ 2806996 h 4678326"/>
              <a:gd name="connsiteX36" fmla="*/ 1073889 w 10675089"/>
              <a:gd name="connsiteY36" fmla="*/ 2785731 h 4678326"/>
              <a:gd name="connsiteX37" fmla="*/ 1137684 w 10675089"/>
              <a:gd name="connsiteY37" fmla="*/ 2743200 h 4678326"/>
              <a:gd name="connsiteX38" fmla="*/ 1190847 w 10675089"/>
              <a:gd name="connsiteY38" fmla="*/ 2690038 h 4678326"/>
              <a:gd name="connsiteX39" fmla="*/ 1244010 w 10675089"/>
              <a:gd name="connsiteY39" fmla="*/ 2636875 h 4678326"/>
              <a:gd name="connsiteX40" fmla="*/ 1275907 w 10675089"/>
              <a:gd name="connsiteY40" fmla="*/ 2604977 h 4678326"/>
              <a:gd name="connsiteX41" fmla="*/ 1297172 w 10675089"/>
              <a:gd name="connsiteY41" fmla="*/ 2573080 h 4678326"/>
              <a:gd name="connsiteX42" fmla="*/ 1329070 w 10675089"/>
              <a:gd name="connsiteY42" fmla="*/ 2551814 h 4678326"/>
              <a:gd name="connsiteX43" fmla="*/ 1350335 w 10675089"/>
              <a:gd name="connsiteY43" fmla="*/ 2519917 h 4678326"/>
              <a:gd name="connsiteX44" fmla="*/ 1435396 w 10675089"/>
              <a:gd name="connsiteY44" fmla="*/ 2434856 h 4678326"/>
              <a:gd name="connsiteX45" fmla="*/ 1467293 w 10675089"/>
              <a:gd name="connsiteY45" fmla="*/ 2402959 h 4678326"/>
              <a:gd name="connsiteX46" fmla="*/ 1499191 w 10675089"/>
              <a:gd name="connsiteY46" fmla="*/ 2371061 h 4678326"/>
              <a:gd name="connsiteX47" fmla="*/ 1541721 w 10675089"/>
              <a:gd name="connsiteY47" fmla="*/ 2307266 h 4678326"/>
              <a:gd name="connsiteX48" fmla="*/ 1562986 w 10675089"/>
              <a:gd name="connsiteY48" fmla="*/ 2286000 h 4678326"/>
              <a:gd name="connsiteX49" fmla="*/ 1605516 w 10675089"/>
              <a:gd name="connsiteY49" fmla="*/ 2222205 h 4678326"/>
              <a:gd name="connsiteX50" fmla="*/ 1626782 w 10675089"/>
              <a:gd name="connsiteY50" fmla="*/ 2200940 h 4678326"/>
              <a:gd name="connsiteX51" fmla="*/ 1669312 w 10675089"/>
              <a:gd name="connsiteY51" fmla="*/ 2137145 h 4678326"/>
              <a:gd name="connsiteX52" fmla="*/ 1722475 w 10675089"/>
              <a:gd name="connsiteY52" fmla="*/ 2094614 h 4678326"/>
              <a:gd name="connsiteX53" fmla="*/ 1743740 w 10675089"/>
              <a:gd name="connsiteY53" fmla="*/ 2062717 h 4678326"/>
              <a:gd name="connsiteX54" fmla="*/ 1775637 w 10675089"/>
              <a:gd name="connsiteY54" fmla="*/ 2030819 h 4678326"/>
              <a:gd name="connsiteX55" fmla="*/ 1818168 w 10675089"/>
              <a:gd name="connsiteY55" fmla="*/ 1967024 h 4678326"/>
              <a:gd name="connsiteX56" fmla="*/ 1839433 w 10675089"/>
              <a:gd name="connsiteY56" fmla="*/ 1935126 h 4678326"/>
              <a:gd name="connsiteX57" fmla="*/ 1860698 w 10675089"/>
              <a:gd name="connsiteY57" fmla="*/ 1903228 h 4678326"/>
              <a:gd name="connsiteX58" fmla="*/ 1881963 w 10675089"/>
              <a:gd name="connsiteY58" fmla="*/ 1860698 h 4678326"/>
              <a:gd name="connsiteX59" fmla="*/ 1913861 w 10675089"/>
              <a:gd name="connsiteY59" fmla="*/ 1828800 h 4678326"/>
              <a:gd name="connsiteX60" fmla="*/ 1935126 w 10675089"/>
              <a:gd name="connsiteY60" fmla="*/ 1796903 h 4678326"/>
              <a:gd name="connsiteX61" fmla="*/ 1967023 w 10675089"/>
              <a:gd name="connsiteY61" fmla="*/ 1754373 h 4678326"/>
              <a:gd name="connsiteX62" fmla="*/ 1988289 w 10675089"/>
              <a:gd name="connsiteY62" fmla="*/ 1733107 h 4678326"/>
              <a:gd name="connsiteX63" fmla="*/ 2009554 w 10675089"/>
              <a:gd name="connsiteY63" fmla="*/ 1701210 h 4678326"/>
              <a:gd name="connsiteX64" fmla="*/ 2041451 w 10675089"/>
              <a:gd name="connsiteY64" fmla="*/ 1679945 h 4678326"/>
              <a:gd name="connsiteX65" fmla="*/ 2083982 w 10675089"/>
              <a:gd name="connsiteY65" fmla="*/ 1626782 h 4678326"/>
              <a:gd name="connsiteX66" fmla="*/ 2105247 w 10675089"/>
              <a:gd name="connsiteY66" fmla="*/ 1594884 h 4678326"/>
              <a:gd name="connsiteX67" fmla="*/ 2137144 w 10675089"/>
              <a:gd name="connsiteY67" fmla="*/ 1584252 h 4678326"/>
              <a:gd name="connsiteX68" fmla="*/ 2232837 w 10675089"/>
              <a:gd name="connsiteY68" fmla="*/ 1531089 h 4678326"/>
              <a:gd name="connsiteX69" fmla="*/ 2339163 w 10675089"/>
              <a:gd name="connsiteY69" fmla="*/ 1499191 h 4678326"/>
              <a:gd name="connsiteX70" fmla="*/ 2402958 w 10675089"/>
              <a:gd name="connsiteY70" fmla="*/ 1467294 h 4678326"/>
              <a:gd name="connsiteX71" fmla="*/ 2445489 w 10675089"/>
              <a:gd name="connsiteY71" fmla="*/ 1446028 h 4678326"/>
              <a:gd name="connsiteX72" fmla="*/ 2530549 w 10675089"/>
              <a:gd name="connsiteY72" fmla="*/ 1424763 h 4678326"/>
              <a:gd name="connsiteX73" fmla="*/ 2583712 w 10675089"/>
              <a:gd name="connsiteY73" fmla="*/ 1403498 h 4678326"/>
              <a:gd name="connsiteX74" fmla="*/ 2647507 w 10675089"/>
              <a:gd name="connsiteY74" fmla="*/ 1382233 h 4678326"/>
              <a:gd name="connsiteX75" fmla="*/ 2721935 w 10675089"/>
              <a:gd name="connsiteY75" fmla="*/ 1339703 h 4678326"/>
              <a:gd name="connsiteX76" fmla="*/ 2753833 w 10675089"/>
              <a:gd name="connsiteY76" fmla="*/ 1329070 h 4678326"/>
              <a:gd name="connsiteX77" fmla="*/ 2828261 w 10675089"/>
              <a:gd name="connsiteY77" fmla="*/ 1318438 h 4678326"/>
              <a:gd name="connsiteX78" fmla="*/ 2892056 w 10675089"/>
              <a:gd name="connsiteY78" fmla="*/ 1297173 h 4678326"/>
              <a:gd name="connsiteX79" fmla="*/ 2945219 w 10675089"/>
              <a:gd name="connsiteY79" fmla="*/ 1286540 h 4678326"/>
              <a:gd name="connsiteX80" fmla="*/ 3051544 w 10675089"/>
              <a:gd name="connsiteY80" fmla="*/ 1244010 h 4678326"/>
              <a:gd name="connsiteX81" fmla="*/ 3094075 w 10675089"/>
              <a:gd name="connsiteY81" fmla="*/ 1233377 h 4678326"/>
              <a:gd name="connsiteX82" fmla="*/ 3125972 w 10675089"/>
              <a:gd name="connsiteY82" fmla="*/ 1222745 h 4678326"/>
              <a:gd name="connsiteX83" fmla="*/ 3211033 w 10675089"/>
              <a:gd name="connsiteY83" fmla="*/ 1201480 h 4678326"/>
              <a:gd name="connsiteX84" fmla="*/ 3242930 w 10675089"/>
              <a:gd name="connsiteY84" fmla="*/ 1190847 h 4678326"/>
              <a:gd name="connsiteX85" fmla="*/ 3274828 w 10675089"/>
              <a:gd name="connsiteY85" fmla="*/ 1169582 h 4678326"/>
              <a:gd name="connsiteX86" fmla="*/ 3317358 w 10675089"/>
              <a:gd name="connsiteY86" fmla="*/ 1158949 h 4678326"/>
              <a:gd name="connsiteX87" fmla="*/ 3349256 w 10675089"/>
              <a:gd name="connsiteY87" fmla="*/ 1148317 h 4678326"/>
              <a:gd name="connsiteX88" fmla="*/ 3381154 w 10675089"/>
              <a:gd name="connsiteY88" fmla="*/ 1116419 h 4678326"/>
              <a:gd name="connsiteX89" fmla="*/ 3444949 w 10675089"/>
              <a:gd name="connsiteY89" fmla="*/ 1073889 h 4678326"/>
              <a:gd name="connsiteX90" fmla="*/ 3508744 w 10675089"/>
              <a:gd name="connsiteY90" fmla="*/ 1020726 h 4678326"/>
              <a:gd name="connsiteX91" fmla="*/ 3540642 w 10675089"/>
              <a:gd name="connsiteY91" fmla="*/ 1010094 h 4678326"/>
              <a:gd name="connsiteX92" fmla="*/ 3572540 w 10675089"/>
              <a:gd name="connsiteY92" fmla="*/ 988828 h 4678326"/>
              <a:gd name="connsiteX93" fmla="*/ 3604437 w 10675089"/>
              <a:gd name="connsiteY93" fmla="*/ 978196 h 4678326"/>
              <a:gd name="connsiteX94" fmla="*/ 3625703 w 10675089"/>
              <a:gd name="connsiteY94" fmla="*/ 956931 h 4678326"/>
              <a:gd name="connsiteX95" fmla="*/ 3657600 w 10675089"/>
              <a:gd name="connsiteY95" fmla="*/ 946298 h 4678326"/>
              <a:gd name="connsiteX96" fmla="*/ 3721396 w 10675089"/>
              <a:gd name="connsiteY96" fmla="*/ 903768 h 4678326"/>
              <a:gd name="connsiteX97" fmla="*/ 3742661 w 10675089"/>
              <a:gd name="connsiteY97" fmla="*/ 871870 h 4678326"/>
              <a:gd name="connsiteX98" fmla="*/ 3753293 w 10675089"/>
              <a:gd name="connsiteY98" fmla="*/ 839973 h 4678326"/>
              <a:gd name="connsiteX99" fmla="*/ 3795823 w 10675089"/>
              <a:gd name="connsiteY99" fmla="*/ 797442 h 4678326"/>
              <a:gd name="connsiteX100" fmla="*/ 3817089 w 10675089"/>
              <a:gd name="connsiteY100" fmla="*/ 765545 h 4678326"/>
              <a:gd name="connsiteX101" fmla="*/ 3891516 w 10675089"/>
              <a:gd name="connsiteY101" fmla="*/ 744280 h 4678326"/>
              <a:gd name="connsiteX102" fmla="*/ 3944679 w 10675089"/>
              <a:gd name="connsiteY102" fmla="*/ 701749 h 4678326"/>
              <a:gd name="connsiteX103" fmla="*/ 4008475 w 10675089"/>
              <a:gd name="connsiteY103" fmla="*/ 680484 h 4678326"/>
              <a:gd name="connsiteX104" fmla="*/ 4093535 w 10675089"/>
              <a:gd name="connsiteY104" fmla="*/ 627321 h 4678326"/>
              <a:gd name="connsiteX105" fmla="*/ 4167963 w 10675089"/>
              <a:gd name="connsiteY105" fmla="*/ 531628 h 4678326"/>
              <a:gd name="connsiteX106" fmla="*/ 4199861 w 10675089"/>
              <a:gd name="connsiteY106" fmla="*/ 510363 h 4678326"/>
              <a:gd name="connsiteX107" fmla="*/ 4274289 w 10675089"/>
              <a:gd name="connsiteY107" fmla="*/ 489098 h 4678326"/>
              <a:gd name="connsiteX108" fmla="*/ 4306186 w 10675089"/>
              <a:gd name="connsiteY108" fmla="*/ 478466 h 4678326"/>
              <a:gd name="connsiteX109" fmla="*/ 4391247 w 10675089"/>
              <a:gd name="connsiteY109" fmla="*/ 414670 h 4678326"/>
              <a:gd name="connsiteX110" fmla="*/ 4455042 w 10675089"/>
              <a:gd name="connsiteY110" fmla="*/ 372140 h 4678326"/>
              <a:gd name="connsiteX111" fmla="*/ 4497572 w 10675089"/>
              <a:gd name="connsiteY111" fmla="*/ 350875 h 4678326"/>
              <a:gd name="connsiteX112" fmla="*/ 4518837 w 10675089"/>
              <a:gd name="connsiteY112" fmla="*/ 318977 h 4678326"/>
              <a:gd name="connsiteX113" fmla="*/ 4603898 w 10675089"/>
              <a:gd name="connsiteY113" fmla="*/ 255182 h 4678326"/>
              <a:gd name="connsiteX114" fmla="*/ 4646428 w 10675089"/>
              <a:gd name="connsiteY114" fmla="*/ 244549 h 4678326"/>
              <a:gd name="connsiteX115" fmla="*/ 4742121 w 10675089"/>
              <a:gd name="connsiteY115" fmla="*/ 202019 h 4678326"/>
              <a:gd name="connsiteX116" fmla="*/ 4805916 w 10675089"/>
              <a:gd name="connsiteY116" fmla="*/ 180754 h 4678326"/>
              <a:gd name="connsiteX117" fmla="*/ 4880344 w 10675089"/>
              <a:gd name="connsiteY117" fmla="*/ 138224 h 4678326"/>
              <a:gd name="connsiteX118" fmla="*/ 4912242 w 10675089"/>
              <a:gd name="connsiteY118" fmla="*/ 127591 h 4678326"/>
              <a:gd name="connsiteX119" fmla="*/ 4944140 w 10675089"/>
              <a:gd name="connsiteY119" fmla="*/ 95694 h 4678326"/>
              <a:gd name="connsiteX120" fmla="*/ 4986670 w 10675089"/>
              <a:gd name="connsiteY120" fmla="*/ 74428 h 4678326"/>
              <a:gd name="connsiteX121" fmla="*/ 5018568 w 10675089"/>
              <a:gd name="connsiteY121" fmla="*/ 53163 h 4678326"/>
              <a:gd name="connsiteX122" fmla="*/ 5061098 w 10675089"/>
              <a:gd name="connsiteY122" fmla="*/ 21266 h 4678326"/>
              <a:gd name="connsiteX123" fmla="*/ 5103628 w 10675089"/>
              <a:gd name="connsiteY123" fmla="*/ 10633 h 4678326"/>
              <a:gd name="connsiteX124" fmla="*/ 5135526 w 10675089"/>
              <a:gd name="connsiteY124" fmla="*/ 0 h 4678326"/>
              <a:gd name="connsiteX125" fmla="*/ 5199321 w 10675089"/>
              <a:gd name="connsiteY125" fmla="*/ 10633 h 4678326"/>
              <a:gd name="connsiteX126" fmla="*/ 5231219 w 10675089"/>
              <a:gd name="connsiteY126" fmla="*/ 21266 h 4678326"/>
              <a:gd name="connsiteX127" fmla="*/ 5273749 w 10675089"/>
              <a:gd name="connsiteY127" fmla="*/ 31898 h 4678326"/>
              <a:gd name="connsiteX128" fmla="*/ 5337544 w 10675089"/>
              <a:gd name="connsiteY128" fmla="*/ 53163 h 4678326"/>
              <a:gd name="connsiteX129" fmla="*/ 5433237 w 10675089"/>
              <a:gd name="connsiteY129" fmla="*/ 74428 h 4678326"/>
              <a:gd name="connsiteX130" fmla="*/ 5528930 w 10675089"/>
              <a:gd name="connsiteY130" fmla="*/ 95694 h 4678326"/>
              <a:gd name="connsiteX131" fmla="*/ 5741582 w 10675089"/>
              <a:gd name="connsiteY131" fmla="*/ 106326 h 4678326"/>
              <a:gd name="connsiteX132" fmla="*/ 5847907 w 10675089"/>
              <a:gd name="connsiteY132" fmla="*/ 127591 h 4678326"/>
              <a:gd name="connsiteX133" fmla="*/ 5901070 w 10675089"/>
              <a:gd name="connsiteY133" fmla="*/ 138224 h 4678326"/>
              <a:gd name="connsiteX134" fmla="*/ 5975498 w 10675089"/>
              <a:gd name="connsiteY134" fmla="*/ 148856 h 4678326"/>
              <a:gd name="connsiteX135" fmla="*/ 6018028 w 10675089"/>
              <a:gd name="connsiteY135" fmla="*/ 159489 h 4678326"/>
              <a:gd name="connsiteX136" fmla="*/ 6081823 w 10675089"/>
              <a:gd name="connsiteY136" fmla="*/ 180754 h 4678326"/>
              <a:gd name="connsiteX137" fmla="*/ 6326372 w 10675089"/>
              <a:gd name="connsiteY137" fmla="*/ 191387 h 4678326"/>
              <a:gd name="connsiteX138" fmla="*/ 6432698 w 10675089"/>
              <a:gd name="connsiteY138" fmla="*/ 212652 h 4678326"/>
              <a:gd name="connsiteX139" fmla="*/ 6475228 w 10675089"/>
              <a:gd name="connsiteY139" fmla="*/ 223284 h 4678326"/>
              <a:gd name="connsiteX140" fmla="*/ 6560289 w 10675089"/>
              <a:gd name="connsiteY140" fmla="*/ 233917 h 4678326"/>
              <a:gd name="connsiteX141" fmla="*/ 6687879 w 10675089"/>
              <a:gd name="connsiteY141" fmla="*/ 255182 h 4678326"/>
              <a:gd name="connsiteX142" fmla="*/ 6751675 w 10675089"/>
              <a:gd name="connsiteY142" fmla="*/ 265814 h 4678326"/>
              <a:gd name="connsiteX143" fmla="*/ 6879265 w 10675089"/>
              <a:gd name="connsiteY143" fmla="*/ 287080 h 4678326"/>
              <a:gd name="connsiteX144" fmla="*/ 7123814 w 10675089"/>
              <a:gd name="connsiteY144" fmla="*/ 297712 h 4678326"/>
              <a:gd name="connsiteX145" fmla="*/ 7176977 w 10675089"/>
              <a:gd name="connsiteY145" fmla="*/ 308345 h 4678326"/>
              <a:gd name="connsiteX146" fmla="*/ 7208875 w 10675089"/>
              <a:gd name="connsiteY146" fmla="*/ 318977 h 4678326"/>
              <a:gd name="connsiteX147" fmla="*/ 7251405 w 10675089"/>
              <a:gd name="connsiteY147" fmla="*/ 329610 h 4678326"/>
              <a:gd name="connsiteX148" fmla="*/ 7283303 w 10675089"/>
              <a:gd name="connsiteY148" fmla="*/ 340242 h 4678326"/>
              <a:gd name="connsiteX149" fmla="*/ 7368363 w 10675089"/>
              <a:gd name="connsiteY149" fmla="*/ 361507 h 4678326"/>
              <a:gd name="connsiteX150" fmla="*/ 7453423 w 10675089"/>
              <a:gd name="connsiteY150" fmla="*/ 393405 h 4678326"/>
              <a:gd name="connsiteX151" fmla="*/ 7485321 w 10675089"/>
              <a:gd name="connsiteY151" fmla="*/ 404038 h 4678326"/>
              <a:gd name="connsiteX152" fmla="*/ 7612912 w 10675089"/>
              <a:gd name="connsiteY152" fmla="*/ 425303 h 4678326"/>
              <a:gd name="connsiteX153" fmla="*/ 7719237 w 10675089"/>
              <a:gd name="connsiteY153" fmla="*/ 457200 h 4678326"/>
              <a:gd name="connsiteX154" fmla="*/ 7793665 w 10675089"/>
              <a:gd name="connsiteY154" fmla="*/ 478466 h 4678326"/>
              <a:gd name="connsiteX155" fmla="*/ 7963786 w 10675089"/>
              <a:gd name="connsiteY155" fmla="*/ 499731 h 4678326"/>
              <a:gd name="connsiteX156" fmla="*/ 8016949 w 10675089"/>
              <a:gd name="connsiteY156" fmla="*/ 510363 h 4678326"/>
              <a:gd name="connsiteX157" fmla="*/ 8697433 w 10675089"/>
              <a:gd name="connsiteY157" fmla="*/ 542261 h 4678326"/>
              <a:gd name="connsiteX158" fmla="*/ 8803758 w 10675089"/>
              <a:gd name="connsiteY158" fmla="*/ 574159 h 4678326"/>
              <a:gd name="connsiteX159" fmla="*/ 8856921 w 10675089"/>
              <a:gd name="connsiteY159" fmla="*/ 584791 h 4678326"/>
              <a:gd name="connsiteX160" fmla="*/ 9027042 w 10675089"/>
              <a:gd name="connsiteY160" fmla="*/ 606056 h 4678326"/>
              <a:gd name="connsiteX161" fmla="*/ 9090837 w 10675089"/>
              <a:gd name="connsiteY161" fmla="*/ 627321 h 4678326"/>
              <a:gd name="connsiteX162" fmla="*/ 9122735 w 10675089"/>
              <a:gd name="connsiteY162" fmla="*/ 637954 h 4678326"/>
              <a:gd name="connsiteX163" fmla="*/ 9399182 w 10675089"/>
              <a:gd name="connsiteY163" fmla="*/ 659219 h 4678326"/>
              <a:gd name="connsiteX164" fmla="*/ 9473610 w 10675089"/>
              <a:gd name="connsiteY164" fmla="*/ 680484 h 4678326"/>
              <a:gd name="connsiteX165" fmla="*/ 9548037 w 10675089"/>
              <a:gd name="connsiteY165" fmla="*/ 701749 h 4678326"/>
              <a:gd name="connsiteX166" fmla="*/ 9718158 w 10675089"/>
              <a:gd name="connsiteY166" fmla="*/ 733647 h 4678326"/>
              <a:gd name="connsiteX167" fmla="*/ 9824484 w 10675089"/>
              <a:gd name="connsiteY167" fmla="*/ 765545 h 4678326"/>
              <a:gd name="connsiteX168" fmla="*/ 9856382 w 10675089"/>
              <a:gd name="connsiteY168" fmla="*/ 776177 h 4678326"/>
              <a:gd name="connsiteX169" fmla="*/ 9930810 w 10675089"/>
              <a:gd name="connsiteY169" fmla="*/ 786810 h 4678326"/>
              <a:gd name="connsiteX170" fmla="*/ 10047768 w 10675089"/>
              <a:gd name="connsiteY170" fmla="*/ 818707 h 4678326"/>
              <a:gd name="connsiteX171" fmla="*/ 10122196 w 10675089"/>
              <a:gd name="connsiteY171" fmla="*/ 839973 h 4678326"/>
              <a:gd name="connsiteX172" fmla="*/ 10302949 w 10675089"/>
              <a:gd name="connsiteY172" fmla="*/ 850605 h 4678326"/>
              <a:gd name="connsiteX173" fmla="*/ 10409275 w 10675089"/>
              <a:gd name="connsiteY173" fmla="*/ 882503 h 4678326"/>
              <a:gd name="connsiteX174" fmla="*/ 10515600 w 10675089"/>
              <a:gd name="connsiteY174" fmla="*/ 893135 h 4678326"/>
              <a:gd name="connsiteX175" fmla="*/ 10653823 w 10675089"/>
              <a:gd name="connsiteY175" fmla="*/ 882503 h 4678326"/>
              <a:gd name="connsiteX176" fmla="*/ 10675089 w 10675089"/>
              <a:gd name="connsiteY176" fmla="*/ 829340 h 4678326"/>
              <a:gd name="connsiteX177" fmla="*/ 10664456 w 10675089"/>
              <a:gd name="connsiteY177" fmla="*/ 797442 h 467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10675089" h="4678326">
                <a:moveTo>
                  <a:pt x="212651" y="4678326"/>
                </a:moveTo>
                <a:cubicBezTo>
                  <a:pt x="203996" y="4677090"/>
                  <a:pt x="115749" y="4667089"/>
                  <a:pt x="95693" y="4657061"/>
                </a:cubicBezTo>
                <a:cubicBezTo>
                  <a:pt x="72834" y="4645631"/>
                  <a:pt x="53163" y="4628708"/>
                  <a:pt x="31898" y="4614531"/>
                </a:cubicBezTo>
                <a:lnTo>
                  <a:pt x="0" y="4593266"/>
                </a:lnTo>
                <a:cubicBezTo>
                  <a:pt x="3544" y="4561368"/>
                  <a:pt x="6094" y="4529344"/>
                  <a:pt x="10633" y="4497573"/>
                </a:cubicBezTo>
                <a:cubicBezTo>
                  <a:pt x="13189" y="4479683"/>
                  <a:pt x="19699" y="4462414"/>
                  <a:pt x="21265" y="4444410"/>
                </a:cubicBezTo>
                <a:cubicBezTo>
                  <a:pt x="44535" y="4176805"/>
                  <a:pt x="16077" y="4332132"/>
                  <a:pt x="42530" y="4199861"/>
                </a:cubicBezTo>
                <a:cubicBezTo>
                  <a:pt x="46533" y="4147821"/>
                  <a:pt x="52886" y="4036583"/>
                  <a:pt x="63796" y="3976577"/>
                </a:cubicBezTo>
                <a:cubicBezTo>
                  <a:pt x="65801" y="3965550"/>
                  <a:pt x="71710" y="3955553"/>
                  <a:pt x="74428" y="3944680"/>
                </a:cubicBezTo>
                <a:cubicBezTo>
                  <a:pt x="78811" y="3927148"/>
                  <a:pt x="81517" y="3909238"/>
                  <a:pt x="85061" y="3891517"/>
                </a:cubicBezTo>
                <a:cubicBezTo>
                  <a:pt x="81517" y="3863163"/>
                  <a:pt x="86033" y="3832567"/>
                  <a:pt x="74428" y="3806456"/>
                </a:cubicBezTo>
                <a:cubicBezTo>
                  <a:pt x="69876" y="3796214"/>
                  <a:pt x="46074" y="3806457"/>
                  <a:pt x="42530" y="3795824"/>
                </a:cubicBezTo>
                <a:cubicBezTo>
                  <a:pt x="41811" y="3793668"/>
                  <a:pt x="55851" y="3721356"/>
                  <a:pt x="63796" y="3710763"/>
                </a:cubicBezTo>
                <a:cubicBezTo>
                  <a:pt x="78833" y="3690714"/>
                  <a:pt x="93183" y="3665525"/>
                  <a:pt x="116958" y="3657600"/>
                </a:cubicBezTo>
                <a:lnTo>
                  <a:pt x="180754" y="3636335"/>
                </a:lnTo>
                <a:cubicBezTo>
                  <a:pt x="232564" y="3558621"/>
                  <a:pt x="163608" y="3650625"/>
                  <a:pt x="244549" y="3583173"/>
                </a:cubicBezTo>
                <a:cubicBezTo>
                  <a:pt x="254366" y="3574992"/>
                  <a:pt x="257633" y="3561092"/>
                  <a:pt x="265814" y="3551275"/>
                </a:cubicBezTo>
                <a:cubicBezTo>
                  <a:pt x="275440" y="3539723"/>
                  <a:pt x="288086" y="3530929"/>
                  <a:pt x="297712" y="3519377"/>
                </a:cubicBezTo>
                <a:cubicBezTo>
                  <a:pt x="305893" y="3509560"/>
                  <a:pt x="308999" y="3495463"/>
                  <a:pt x="318977" y="3487480"/>
                </a:cubicBezTo>
                <a:cubicBezTo>
                  <a:pt x="327729" y="3480479"/>
                  <a:pt x="340242" y="3480391"/>
                  <a:pt x="350875" y="3476847"/>
                </a:cubicBezTo>
                <a:cubicBezTo>
                  <a:pt x="387328" y="3422167"/>
                  <a:pt x="353408" y="3464187"/>
                  <a:pt x="404037" y="3423684"/>
                </a:cubicBezTo>
                <a:cubicBezTo>
                  <a:pt x="411865" y="3417422"/>
                  <a:pt x="417283" y="3408434"/>
                  <a:pt x="425303" y="3402419"/>
                </a:cubicBezTo>
                <a:cubicBezTo>
                  <a:pt x="445749" y="3387085"/>
                  <a:pt x="489098" y="3359889"/>
                  <a:pt x="489098" y="3359889"/>
                </a:cubicBezTo>
                <a:cubicBezTo>
                  <a:pt x="522501" y="3309784"/>
                  <a:pt x="494783" y="3339932"/>
                  <a:pt x="552893" y="3306726"/>
                </a:cubicBezTo>
                <a:cubicBezTo>
                  <a:pt x="563988" y="3300386"/>
                  <a:pt x="574392" y="3292889"/>
                  <a:pt x="584791" y="3285461"/>
                </a:cubicBezTo>
                <a:cubicBezTo>
                  <a:pt x="599211" y="3275161"/>
                  <a:pt x="611471" y="3261488"/>
                  <a:pt x="627321" y="3253563"/>
                </a:cubicBezTo>
                <a:cubicBezTo>
                  <a:pt x="640391" y="3247028"/>
                  <a:pt x="655674" y="3246475"/>
                  <a:pt x="669851" y="3242931"/>
                </a:cubicBezTo>
                <a:lnTo>
                  <a:pt x="733647" y="3179135"/>
                </a:lnTo>
                <a:lnTo>
                  <a:pt x="765544" y="3147238"/>
                </a:lnTo>
                <a:cubicBezTo>
                  <a:pt x="776200" y="3115270"/>
                  <a:pt x="774541" y="3110923"/>
                  <a:pt x="797442" y="3083442"/>
                </a:cubicBezTo>
                <a:cubicBezTo>
                  <a:pt x="807068" y="3071891"/>
                  <a:pt x="819714" y="3063096"/>
                  <a:pt x="829340" y="3051545"/>
                </a:cubicBezTo>
                <a:cubicBezTo>
                  <a:pt x="866336" y="3007150"/>
                  <a:pt x="830137" y="3026470"/>
                  <a:pt x="882503" y="3009014"/>
                </a:cubicBezTo>
                <a:cubicBezTo>
                  <a:pt x="943442" y="2917607"/>
                  <a:pt x="870383" y="3033255"/>
                  <a:pt x="914400" y="2945219"/>
                </a:cubicBezTo>
                <a:cubicBezTo>
                  <a:pt x="934199" y="2905619"/>
                  <a:pt x="938168" y="2916698"/>
                  <a:pt x="967563" y="2881424"/>
                </a:cubicBezTo>
                <a:cubicBezTo>
                  <a:pt x="975744" y="2871607"/>
                  <a:pt x="979211" y="2857941"/>
                  <a:pt x="988828" y="2849526"/>
                </a:cubicBezTo>
                <a:cubicBezTo>
                  <a:pt x="1008062" y="2832696"/>
                  <a:pt x="1034551" y="2825067"/>
                  <a:pt x="1052623" y="2806996"/>
                </a:cubicBezTo>
                <a:cubicBezTo>
                  <a:pt x="1059712" y="2799908"/>
                  <a:pt x="1065869" y="2791746"/>
                  <a:pt x="1073889" y="2785731"/>
                </a:cubicBezTo>
                <a:cubicBezTo>
                  <a:pt x="1094335" y="2770396"/>
                  <a:pt x="1137684" y="2743200"/>
                  <a:pt x="1137684" y="2743200"/>
                </a:cubicBezTo>
                <a:cubicBezTo>
                  <a:pt x="1157973" y="2682331"/>
                  <a:pt x="1131723" y="2736023"/>
                  <a:pt x="1190847" y="2690038"/>
                </a:cubicBezTo>
                <a:cubicBezTo>
                  <a:pt x="1210629" y="2674652"/>
                  <a:pt x="1226289" y="2654596"/>
                  <a:pt x="1244010" y="2636875"/>
                </a:cubicBezTo>
                <a:cubicBezTo>
                  <a:pt x="1254642" y="2626242"/>
                  <a:pt x="1267566" y="2617488"/>
                  <a:pt x="1275907" y="2604977"/>
                </a:cubicBezTo>
                <a:cubicBezTo>
                  <a:pt x="1282995" y="2594345"/>
                  <a:pt x="1288136" y="2582116"/>
                  <a:pt x="1297172" y="2573080"/>
                </a:cubicBezTo>
                <a:cubicBezTo>
                  <a:pt x="1306208" y="2564044"/>
                  <a:pt x="1318437" y="2558903"/>
                  <a:pt x="1329070" y="2551814"/>
                </a:cubicBezTo>
                <a:cubicBezTo>
                  <a:pt x="1336158" y="2541182"/>
                  <a:pt x="1341845" y="2529468"/>
                  <a:pt x="1350335" y="2519917"/>
                </a:cubicBezTo>
                <a:cubicBezTo>
                  <a:pt x="1350383" y="2519863"/>
                  <a:pt x="1416476" y="2453775"/>
                  <a:pt x="1435396" y="2434856"/>
                </a:cubicBezTo>
                <a:lnTo>
                  <a:pt x="1467293" y="2402959"/>
                </a:lnTo>
                <a:cubicBezTo>
                  <a:pt x="1477926" y="2392326"/>
                  <a:pt x="1490850" y="2383572"/>
                  <a:pt x="1499191" y="2371061"/>
                </a:cubicBezTo>
                <a:cubicBezTo>
                  <a:pt x="1513368" y="2349796"/>
                  <a:pt x="1523650" y="2325338"/>
                  <a:pt x="1541721" y="2307266"/>
                </a:cubicBezTo>
                <a:cubicBezTo>
                  <a:pt x="1548809" y="2300177"/>
                  <a:pt x="1556971" y="2294020"/>
                  <a:pt x="1562986" y="2286000"/>
                </a:cubicBezTo>
                <a:cubicBezTo>
                  <a:pt x="1578320" y="2265554"/>
                  <a:pt x="1587444" y="2240276"/>
                  <a:pt x="1605516" y="2222205"/>
                </a:cubicBezTo>
                <a:cubicBezTo>
                  <a:pt x="1612605" y="2215117"/>
                  <a:pt x="1620767" y="2208960"/>
                  <a:pt x="1626782" y="2200940"/>
                </a:cubicBezTo>
                <a:cubicBezTo>
                  <a:pt x="1642117" y="2180494"/>
                  <a:pt x="1648047" y="2151322"/>
                  <a:pt x="1669312" y="2137145"/>
                </a:cubicBezTo>
                <a:cubicBezTo>
                  <a:pt x="1693000" y="2121353"/>
                  <a:pt x="1705158" y="2116261"/>
                  <a:pt x="1722475" y="2094614"/>
                </a:cubicBezTo>
                <a:cubicBezTo>
                  <a:pt x="1730458" y="2084636"/>
                  <a:pt x="1735559" y="2072534"/>
                  <a:pt x="1743740" y="2062717"/>
                </a:cubicBezTo>
                <a:cubicBezTo>
                  <a:pt x="1753366" y="2051165"/>
                  <a:pt x="1766405" y="2042688"/>
                  <a:pt x="1775637" y="2030819"/>
                </a:cubicBezTo>
                <a:cubicBezTo>
                  <a:pt x="1791328" y="2010645"/>
                  <a:pt x="1803991" y="1988289"/>
                  <a:pt x="1818168" y="1967024"/>
                </a:cubicBezTo>
                <a:lnTo>
                  <a:pt x="1839433" y="1935126"/>
                </a:lnTo>
                <a:cubicBezTo>
                  <a:pt x="1846521" y="1924493"/>
                  <a:pt x="1854983" y="1914658"/>
                  <a:pt x="1860698" y="1903228"/>
                </a:cubicBezTo>
                <a:cubicBezTo>
                  <a:pt x="1867786" y="1889051"/>
                  <a:pt x="1872750" y="1873596"/>
                  <a:pt x="1881963" y="1860698"/>
                </a:cubicBezTo>
                <a:cubicBezTo>
                  <a:pt x="1890703" y="1848462"/>
                  <a:pt x="1904235" y="1840352"/>
                  <a:pt x="1913861" y="1828800"/>
                </a:cubicBezTo>
                <a:cubicBezTo>
                  <a:pt x="1922042" y="1818983"/>
                  <a:pt x="1927699" y="1807301"/>
                  <a:pt x="1935126" y="1796903"/>
                </a:cubicBezTo>
                <a:cubicBezTo>
                  <a:pt x="1945426" y="1782483"/>
                  <a:pt x="1955679" y="1767986"/>
                  <a:pt x="1967023" y="1754373"/>
                </a:cubicBezTo>
                <a:cubicBezTo>
                  <a:pt x="1973441" y="1746672"/>
                  <a:pt x="1982026" y="1740935"/>
                  <a:pt x="1988289" y="1733107"/>
                </a:cubicBezTo>
                <a:cubicBezTo>
                  <a:pt x="1996272" y="1723129"/>
                  <a:pt x="2000518" y="1710246"/>
                  <a:pt x="2009554" y="1701210"/>
                </a:cubicBezTo>
                <a:cubicBezTo>
                  <a:pt x="2018590" y="1692174"/>
                  <a:pt x="2030819" y="1687033"/>
                  <a:pt x="2041451" y="1679945"/>
                </a:cubicBezTo>
                <a:cubicBezTo>
                  <a:pt x="2106902" y="1581767"/>
                  <a:pt x="2023379" y="1702535"/>
                  <a:pt x="2083982" y="1626782"/>
                </a:cubicBezTo>
                <a:cubicBezTo>
                  <a:pt x="2091965" y="1616803"/>
                  <a:pt x="2095268" y="1602867"/>
                  <a:pt x="2105247" y="1594884"/>
                </a:cubicBezTo>
                <a:cubicBezTo>
                  <a:pt x="2113998" y="1587883"/>
                  <a:pt x="2126512" y="1587796"/>
                  <a:pt x="2137144" y="1584252"/>
                </a:cubicBezTo>
                <a:cubicBezTo>
                  <a:pt x="2194264" y="1546171"/>
                  <a:pt x="2183710" y="1545125"/>
                  <a:pt x="2232837" y="1531089"/>
                </a:cubicBezTo>
                <a:cubicBezTo>
                  <a:pt x="2258839" y="1523660"/>
                  <a:pt x="2320214" y="1511824"/>
                  <a:pt x="2339163" y="1499191"/>
                </a:cubicBezTo>
                <a:cubicBezTo>
                  <a:pt x="2400467" y="1458322"/>
                  <a:pt x="2341326" y="1493708"/>
                  <a:pt x="2402958" y="1467294"/>
                </a:cubicBezTo>
                <a:cubicBezTo>
                  <a:pt x="2417527" y="1461050"/>
                  <a:pt x="2430452" y="1451040"/>
                  <a:pt x="2445489" y="1446028"/>
                </a:cubicBezTo>
                <a:cubicBezTo>
                  <a:pt x="2473215" y="1436786"/>
                  <a:pt x="2503413" y="1435617"/>
                  <a:pt x="2530549" y="1424763"/>
                </a:cubicBezTo>
                <a:cubicBezTo>
                  <a:pt x="2548270" y="1417675"/>
                  <a:pt x="2565775" y="1410021"/>
                  <a:pt x="2583712" y="1403498"/>
                </a:cubicBezTo>
                <a:cubicBezTo>
                  <a:pt x="2604778" y="1395838"/>
                  <a:pt x="2628856" y="1394667"/>
                  <a:pt x="2647507" y="1382233"/>
                </a:cubicBezTo>
                <a:cubicBezTo>
                  <a:pt x="2679542" y="1360877"/>
                  <a:pt x="2684163" y="1355891"/>
                  <a:pt x="2721935" y="1339703"/>
                </a:cubicBezTo>
                <a:cubicBezTo>
                  <a:pt x="2732237" y="1335288"/>
                  <a:pt x="2742843" y="1331268"/>
                  <a:pt x="2753833" y="1329070"/>
                </a:cubicBezTo>
                <a:cubicBezTo>
                  <a:pt x="2778408" y="1324155"/>
                  <a:pt x="2803452" y="1321982"/>
                  <a:pt x="2828261" y="1318438"/>
                </a:cubicBezTo>
                <a:cubicBezTo>
                  <a:pt x="2849526" y="1311350"/>
                  <a:pt x="2870431" y="1303071"/>
                  <a:pt x="2892056" y="1297173"/>
                </a:cubicBezTo>
                <a:cubicBezTo>
                  <a:pt x="2909491" y="1292418"/>
                  <a:pt x="2928074" y="1292255"/>
                  <a:pt x="2945219" y="1286540"/>
                </a:cubicBezTo>
                <a:cubicBezTo>
                  <a:pt x="3077216" y="1242540"/>
                  <a:pt x="2874540" y="1288262"/>
                  <a:pt x="3051544" y="1244010"/>
                </a:cubicBezTo>
                <a:cubicBezTo>
                  <a:pt x="3065721" y="1240466"/>
                  <a:pt x="3080024" y="1237392"/>
                  <a:pt x="3094075" y="1233377"/>
                </a:cubicBezTo>
                <a:cubicBezTo>
                  <a:pt x="3104851" y="1230298"/>
                  <a:pt x="3115159" y="1225694"/>
                  <a:pt x="3125972" y="1222745"/>
                </a:cubicBezTo>
                <a:cubicBezTo>
                  <a:pt x="3154168" y="1215055"/>
                  <a:pt x="3183307" y="1210723"/>
                  <a:pt x="3211033" y="1201480"/>
                </a:cubicBezTo>
                <a:cubicBezTo>
                  <a:pt x="3221665" y="1197936"/>
                  <a:pt x="3232906" y="1195859"/>
                  <a:pt x="3242930" y="1190847"/>
                </a:cubicBezTo>
                <a:cubicBezTo>
                  <a:pt x="3254360" y="1185132"/>
                  <a:pt x="3263082" y="1174616"/>
                  <a:pt x="3274828" y="1169582"/>
                </a:cubicBezTo>
                <a:cubicBezTo>
                  <a:pt x="3288259" y="1163826"/>
                  <a:pt x="3303307" y="1162963"/>
                  <a:pt x="3317358" y="1158949"/>
                </a:cubicBezTo>
                <a:cubicBezTo>
                  <a:pt x="3328135" y="1155870"/>
                  <a:pt x="3338623" y="1151861"/>
                  <a:pt x="3349256" y="1148317"/>
                </a:cubicBezTo>
                <a:cubicBezTo>
                  <a:pt x="3359889" y="1137684"/>
                  <a:pt x="3369285" y="1125651"/>
                  <a:pt x="3381154" y="1116419"/>
                </a:cubicBezTo>
                <a:cubicBezTo>
                  <a:pt x="3401328" y="1100728"/>
                  <a:pt x="3426877" y="1091961"/>
                  <a:pt x="3444949" y="1073889"/>
                </a:cubicBezTo>
                <a:cubicBezTo>
                  <a:pt x="3468462" y="1050376"/>
                  <a:pt x="3479140" y="1035528"/>
                  <a:pt x="3508744" y="1020726"/>
                </a:cubicBezTo>
                <a:cubicBezTo>
                  <a:pt x="3518769" y="1015714"/>
                  <a:pt x="3530009" y="1013638"/>
                  <a:pt x="3540642" y="1010094"/>
                </a:cubicBezTo>
                <a:cubicBezTo>
                  <a:pt x="3551275" y="1003005"/>
                  <a:pt x="3561110" y="994543"/>
                  <a:pt x="3572540" y="988828"/>
                </a:cubicBezTo>
                <a:cubicBezTo>
                  <a:pt x="3582564" y="983816"/>
                  <a:pt x="3594827" y="983962"/>
                  <a:pt x="3604437" y="978196"/>
                </a:cubicBezTo>
                <a:cubicBezTo>
                  <a:pt x="3613033" y="973038"/>
                  <a:pt x="3617107" y="962089"/>
                  <a:pt x="3625703" y="956931"/>
                </a:cubicBezTo>
                <a:cubicBezTo>
                  <a:pt x="3635313" y="951165"/>
                  <a:pt x="3647803" y="951741"/>
                  <a:pt x="3657600" y="946298"/>
                </a:cubicBezTo>
                <a:cubicBezTo>
                  <a:pt x="3679941" y="933886"/>
                  <a:pt x="3721396" y="903768"/>
                  <a:pt x="3721396" y="903768"/>
                </a:cubicBezTo>
                <a:cubicBezTo>
                  <a:pt x="3728484" y="893135"/>
                  <a:pt x="3736946" y="883300"/>
                  <a:pt x="3742661" y="871870"/>
                </a:cubicBezTo>
                <a:cubicBezTo>
                  <a:pt x="3747673" y="861846"/>
                  <a:pt x="3746779" y="849093"/>
                  <a:pt x="3753293" y="839973"/>
                </a:cubicBezTo>
                <a:cubicBezTo>
                  <a:pt x="3764946" y="823658"/>
                  <a:pt x="3782775" y="812664"/>
                  <a:pt x="3795823" y="797442"/>
                </a:cubicBezTo>
                <a:cubicBezTo>
                  <a:pt x="3804139" y="787740"/>
                  <a:pt x="3807110" y="773528"/>
                  <a:pt x="3817089" y="765545"/>
                </a:cubicBezTo>
                <a:cubicBezTo>
                  <a:pt x="3824025" y="759996"/>
                  <a:pt x="3888734" y="744976"/>
                  <a:pt x="3891516" y="744280"/>
                </a:cubicBezTo>
                <a:cubicBezTo>
                  <a:pt x="3909190" y="726606"/>
                  <a:pt x="3920537" y="712479"/>
                  <a:pt x="3944679" y="701749"/>
                </a:cubicBezTo>
                <a:cubicBezTo>
                  <a:pt x="3965163" y="692645"/>
                  <a:pt x="3989824" y="692918"/>
                  <a:pt x="4008475" y="680484"/>
                </a:cubicBezTo>
                <a:cubicBezTo>
                  <a:pt x="4057567" y="647755"/>
                  <a:pt x="4029415" y="665794"/>
                  <a:pt x="4093535" y="627321"/>
                </a:cubicBezTo>
                <a:cubicBezTo>
                  <a:pt x="4123173" y="582864"/>
                  <a:pt x="4130486" y="562859"/>
                  <a:pt x="4167963" y="531628"/>
                </a:cubicBezTo>
                <a:cubicBezTo>
                  <a:pt x="4177780" y="523447"/>
                  <a:pt x="4188431" y="516078"/>
                  <a:pt x="4199861" y="510363"/>
                </a:cubicBezTo>
                <a:cubicBezTo>
                  <a:pt x="4216853" y="501867"/>
                  <a:pt x="4258396" y="493639"/>
                  <a:pt x="4274289" y="489098"/>
                </a:cubicBezTo>
                <a:cubicBezTo>
                  <a:pt x="4285065" y="486019"/>
                  <a:pt x="4295554" y="482010"/>
                  <a:pt x="4306186" y="478466"/>
                </a:cubicBezTo>
                <a:cubicBezTo>
                  <a:pt x="4345523" y="439127"/>
                  <a:pt x="4319108" y="462762"/>
                  <a:pt x="4391247" y="414670"/>
                </a:cubicBezTo>
                <a:cubicBezTo>
                  <a:pt x="4391252" y="414666"/>
                  <a:pt x="4455037" y="372143"/>
                  <a:pt x="4455042" y="372140"/>
                </a:cubicBezTo>
                <a:lnTo>
                  <a:pt x="4497572" y="350875"/>
                </a:lnTo>
                <a:cubicBezTo>
                  <a:pt x="4504660" y="340242"/>
                  <a:pt x="4510422" y="328594"/>
                  <a:pt x="4518837" y="318977"/>
                </a:cubicBezTo>
                <a:cubicBezTo>
                  <a:pt x="4562830" y="268699"/>
                  <a:pt x="4555870" y="268904"/>
                  <a:pt x="4603898" y="255182"/>
                </a:cubicBezTo>
                <a:cubicBezTo>
                  <a:pt x="4617949" y="251168"/>
                  <a:pt x="4632251" y="248093"/>
                  <a:pt x="4646428" y="244549"/>
                </a:cubicBezTo>
                <a:cubicBezTo>
                  <a:pt x="4696976" y="210851"/>
                  <a:pt x="4666205" y="227324"/>
                  <a:pt x="4742121" y="202019"/>
                </a:cubicBezTo>
                <a:cubicBezTo>
                  <a:pt x="4742126" y="202017"/>
                  <a:pt x="4805911" y="180758"/>
                  <a:pt x="4805916" y="180754"/>
                </a:cubicBezTo>
                <a:cubicBezTo>
                  <a:pt x="4837951" y="159398"/>
                  <a:pt x="4842572" y="154412"/>
                  <a:pt x="4880344" y="138224"/>
                </a:cubicBezTo>
                <a:cubicBezTo>
                  <a:pt x="4890646" y="133809"/>
                  <a:pt x="4901609" y="131135"/>
                  <a:pt x="4912242" y="127591"/>
                </a:cubicBezTo>
                <a:cubicBezTo>
                  <a:pt x="4922875" y="116959"/>
                  <a:pt x="4931904" y="104434"/>
                  <a:pt x="4944140" y="95694"/>
                </a:cubicBezTo>
                <a:cubicBezTo>
                  <a:pt x="4957038" y="86481"/>
                  <a:pt x="4972908" y="82292"/>
                  <a:pt x="4986670" y="74428"/>
                </a:cubicBezTo>
                <a:cubicBezTo>
                  <a:pt x="4997765" y="68088"/>
                  <a:pt x="5008169" y="60590"/>
                  <a:pt x="5018568" y="53163"/>
                </a:cubicBezTo>
                <a:cubicBezTo>
                  <a:pt x="5032988" y="42863"/>
                  <a:pt x="5045248" y="29191"/>
                  <a:pt x="5061098" y="21266"/>
                </a:cubicBezTo>
                <a:cubicBezTo>
                  <a:pt x="5074168" y="14731"/>
                  <a:pt x="5089577" y="14648"/>
                  <a:pt x="5103628" y="10633"/>
                </a:cubicBezTo>
                <a:cubicBezTo>
                  <a:pt x="5114405" y="7554"/>
                  <a:pt x="5124893" y="3544"/>
                  <a:pt x="5135526" y="0"/>
                </a:cubicBezTo>
                <a:cubicBezTo>
                  <a:pt x="5156791" y="3544"/>
                  <a:pt x="5178276" y="5956"/>
                  <a:pt x="5199321" y="10633"/>
                </a:cubicBezTo>
                <a:cubicBezTo>
                  <a:pt x="5210262" y="13064"/>
                  <a:pt x="5220442" y="18187"/>
                  <a:pt x="5231219" y="21266"/>
                </a:cubicBezTo>
                <a:cubicBezTo>
                  <a:pt x="5245270" y="25280"/>
                  <a:pt x="5259752" y="27699"/>
                  <a:pt x="5273749" y="31898"/>
                </a:cubicBezTo>
                <a:cubicBezTo>
                  <a:pt x="5295219" y="38339"/>
                  <a:pt x="5315564" y="48767"/>
                  <a:pt x="5337544" y="53163"/>
                </a:cubicBezTo>
                <a:cubicBezTo>
                  <a:pt x="5451433" y="75942"/>
                  <a:pt x="5335658" y="51910"/>
                  <a:pt x="5433237" y="74428"/>
                </a:cubicBezTo>
                <a:cubicBezTo>
                  <a:pt x="5465076" y="81776"/>
                  <a:pt x="5496428" y="92332"/>
                  <a:pt x="5528930" y="95694"/>
                </a:cubicBezTo>
                <a:cubicBezTo>
                  <a:pt x="5599526" y="102997"/>
                  <a:pt x="5670698" y="102782"/>
                  <a:pt x="5741582" y="106326"/>
                </a:cubicBezTo>
                <a:cubicBezTo>
                  <a:pt x="5816811" y="125134"/>
                  <a:pt x="5752313" y="110210"/>
                  <a:pt x="5847907" y="127591"/>
                </a:cubicBezTo>
                <a:cubicBezTo>
                  <a:pt x="5865687" y="130824"/>
                  <a:pt x="5883244" y="135253"/>
                  <a:pt x="5901070" y="138224"/>
                </a:cubicBezTo>
                <a:cubicBezTo>
                  <a:pt x="5925790" y="142344"/>
                  <a:pt x="5950841" y="144373"/>
                  <a:pt x="5975498" y="148856"/>
                </a:cubicBezTo>
                <a:cubicBezTo>
                  <a:pt x="5989875" y="151470"/>
                  <a:pt x="6004031" y="155290"/>
                  <a:pt x="6018028" y="159489"/>
                </a:cubicBezTo>
                <a:cubicBezTo>
                  <a:pt x="6039498" y="165930"/>
                  <a:pt x="6059527" y="178447"/>
                  <a:pt x="6081823" y="180754"/>
                </a:cubicBezTo>
                <a:cubicBezTo>
                  <a:pt x="6162983" y="189150"/>
                  <a:pt x="6244856" y="187843"/>
                  <a:pt x="6326372" y="191387"/>
                </a:cubicBezTo>
                <a:cubicBezTo>
                  <a:pt x="6391880" y="213222"/>
                  <a:pt x="6325184" y="193104"/>
                  <a:pt x="6432698" y="212652"/>
                </a:cubicBezTo>
                <a:cubicBezTo>
                  <a:pt x="6447075" y="215266"/>
                  <a:pt x="6460814" y="220882"/>
                  <a:pt x="6475228" y="223284"/>
                </a:cubicBezTo>
                <a:cubicBezTo>
                  <a:pt x="6503414" y="227982"/>
                  <a:pt x="6532031" y="229678"/>
                  <a:pt x="6560289" y="233917"/>
                </a:cubicBezTo>
                <a:cubicBezTo>
                  <a:pt x="6602929" y="240313"/>
                  <a:pt x="6645349" y="248094"/>
                  <a:pt x="6687879" y="255182"/>
                </a:cubicBezTo>
                <a:lnTo>
                  <a:pt x="6751675" y="265814"/>
                </a:lnTo>
                <a:cubicBezTo>
                  <a:pt x="6807323" y="284364"/>
                  <a:pt x="6791608" y="281601"/>
                  <a:pt x="6879265" y="287080"/>
                </a:cubicBezTo>
                <a:cubicBezTo>
                  <a:pt x="6960699" y="292170"/>
                  <a:pt x="7042298" y="294168"/>
                  <a:pt x="7123814" y="297712"/>
                </a:cubicBezTo>
                <a:cubicBezTo>
                  <a:pt x="7141535" y="301256"/>
                  <a:pt x="7159445" y="303962"/>
                  <a:pt x="7176977" y="308345"/>
                </a:cubicBezTo>
                <a:cubicBezTo>
                  <a:pt x="7187850" y="311063"/>
                  <a:pt x="7198098" y="315898"/>
                  <a:pt x="7208875" y="318977"/>
                </a:cubicBezTo>
                <a:cubicBezTo>
                  <a:pt x="7222926" y="322991"/>
                  <a:pt x="7237354" y="325596"/>
                  <a:pt x="7251405" y="329610"/>
                </a:cubicBezTo>
                <a:cubicBezTo>
                  <a:pt x="7262182" y="332689"/>
                  <a:pt x="7272430" y="337524"/>
                  <a:pt x="7283303" y="340242"/>
                </a:cubicBezTo>
                <a:lnTo>
                  <a:pt x="7368363" y="361507"/>
                </a:lnTo>
                <a:cubicBezTo>
                  <a:pt x="7420872" y="396514"/>
                  <a:pt x="7379846" y="375011"/>
                  <a:pt x="7453423" y="393405"/>
                </a:cubicBezTo>
                <a:cubicBezTo>
                  <a:pt x="7464296" y="396123"/>
                  <a:pt x="7474448" y="401320"/>
                  <a:pt x="7485321" y="404038"/>
                </a:cubicBezTo>
                <a:cubicBezTo>
                  <a:pt x="7526772" y="414401"/>
                  <a:pt x="7570914" y="419303"/>
                  <a:pt x="7612912" y="425303"/>
                </a:cubicBezTo>
                <a:cubicBezTo>
                  <a:pt x="7708165" y="463404"/>
                  <a:pt x="7623394" y="433239"/>
                  <a:pt x="7719237" y="457200"/>
                </a:cubicBezTo>
                <a:cubicBezTo>
                  <a:pt x="7744269" y="463458"/>
                  <a:pt x="7768244" y="474045"/>
                  <a:pt x="7793665" y="478466"/>
                </a:cubicBezTo>
                <a:cubicBezTo>
                  <a:pt x="7849968" y="488258"/>
                  <a:pt x="7907212" y="491649"/>
                  <a:pt x="7963786" y="499731"/>
                </a:cubicBezTo>
                <a:cubicBezTo>
                  <a:pt x="7981676" y="502287"/>
                  <a:pt x="7998917" y="509161"/>
                  <a:pt x="8016949" y="510363"/>
                </a:cubicBezTo>
                <a:cubicBezTo>
                  <a:pt x="8187042" y="521702"/>
                  <a:pt x="8504495" y="534222"/>
                  <a:pt x="8697433" y="542261"/>
                </a:cubicBezTo>
                <a:cubicBezTo>
                  <a:pt x="8750431" y="559927"/>
                  <a:pt x="8755558" y="563448"/>
                  <a:pt x="8803758" y="574159"/>
                </a:cubicBezTo>
                <a:cubicBezTo>
                  <a:pt x="8821400" y="578079"/>
                  <a:pt x="8839095" y="581820"/>
                  <a:pt x="8856921" y="584791"/>
                </a:cubicBezTo>
                <a:cubicBezTo>
                  <a:pt x="8917624" y="594908"/>
                  <a:pt x="8964705" y="599130"/>
                  <a:pt x="9027042" y="606056"/>
                </a:cubicBezTo>
                <a:lnTo>
                  <a:pt x="9090837" y="627321"/>
                </a:lnTo>
                <a:cubicBezTo>
                  <a:pt x="9101470" y="630865"/>
                  <a:pt x="9111560" y="637094"/>
                  <a:pt x="9122735" y="637954"/>
                </a:cubicBezTo>
                <a:lnTo>
                  <a:pt x="9399182" y="659219"/>
                </a:lnTo>
                <a:cubicBezTo>
                  <a:pt x="9475659" y="684713"/>
                  <a:pt x="9380155" y="653783"/>
                  <a:pt x="9473610" y="680484"/>
                </a:cubicBezTo>
                <a:cubicBezTo>
                  <a:pt x="9520917" y="694000"/>
                  <a:pt x="9492617" y="690665"/>
                  <a:pt x="9548037" y="701749"/>
                </a:cubicBezTo>
                <a:cubicBezTo>
                  <a:pt x="9596314" y="711404"/>
                  <a:pt x="9676483" y="719755"/>
                  <a:pt x="9718158" y="733647"/>
                </a:cubicBezTo>
                <a:cubicBezTo>
                  <a:pt x="9869741" y="784174"/>
                  <a:pt x="9712016" y="733411"/>
                  <a:pt x="9824484" y="765545"/>
                </a:cubicBezTo>
                <a:cubicBezTo>
                  <a:pt x="9835261" y="768624"/>
                  <a:pt x="9845392" y="773979"/>
                  <a:pt x="9856382" y="776177"/>
                </a:cubicBezTo>
                <a:cubicBezTo>
                  <a:pt x="9880957" y="781092"/>
                  <a:pt x="9906001" y="783266"/>
                  <a:pt x="9930810" y="786810"/>
                </a:cubicBezTo>
                <a:cubicBezTo>
                  <a:pt x="10018048" y="815889"/>
                  <a:pt x="9879821" y="770720"/>
                  <a:pt x="10047768" y="818707"/>
                </a:cubicBezTo>
                <a:cubicBezTo>
                  <a:pt x="10072577" y="825796"/>
                  <a:pt x="10096593" y="836773"/>
                  <a:pt x="10122196" y="839973"/>
                </a:cubicBezTo>
                <a:cubicBezTo>
                  <a:pt x="10182085" y="847459"/>
                  <a:pt x="10242698" y="847061"/>
                  <a:pt x="10302949" y="850605"/>
                </a:cubicBezTo>
                <a:cubicBezTo>
                  <a:pt x="10333551" y="860806"/>
                  <a:pt x="10383405" y="877938"/>
                  <a:pt x="10409275" y="882503"/>
                </a:cubicBezTo>
                <a:cubicBezTo>
                  <a:pt x="10444351" y="888693"/>
                  <a:pt x="10480158" y="889591"/>
                  <a:pt x="10515600" y="893135"/>
                </a:cubicBezTo>
                <a:cubicBezTo>
                  <a:pt x="10566574" y="910127"/>
                  <a:pt x="10585566" y="922319"/>
                  <a:pt x="10653823" y="882503"/>
                </a:cubicBezTo>
                <a:cubicBezTo>
                  <a:pt x="10670309" y="872886"/>
                  <a:pt x="10668000" y="847061"/>
                  <a:pt x="10675089" y="829340"/>
                </a:cubicBezTo>
                <a:lnTo>
                  <a:pt x="10664456" y="797442"/>
                </a:lnTo>
              </a:path>
            </a:pathLst>
          </a:custGeom>
          <a:noFill/>
          <a:ln w="38100" cap="rnd">
            <a:solidFill>
              <a:srgbClr val="FFFF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TextBox 26"/>
          <p:cNvSpPr txBox="1"/>
          <p:nvPr/>
        </p:nvSpPr>
        <p:spPr>
          <a:xfrm>
            <a:off x="1064784" y="5162468"/>
            <a:ext cx="1309926" cy="338554"/>
          </a:xfrm>
          <a:prstGeom prst="rect">
            <a:avLst/>
          </a:prstGeom>
          <a:solidFill>
            <a:schemeClr val="bg1"/>
          </a:solidFill>
        </p:spPr>
        <p:txBody>
          <a:bodyPr wrap="square" rtlCol="0">
            <a:spAutoFit/>
          </a:bodyPr>
          <a:lstStyle/>
          <a:p>
            <a:r>
              <a:rPr lang="en-US" sz="1600" b="1" dirty="0" smtClean="0"/>
              <a:t>Objective</a:t>
            </a:r>
            <a:endParaRPr lang="en-US" sz="1600" b="1" dirty="0"/>
          </a:p>
        </p:txBody>
      </p:sp>
      <p:cxnSp>
        <p:nvCxnSpPr>
          <p:cNvPr id="29" name="Straight Arrow Connector 28"/>
          <p:cNvCxnSpPr/>
          <p:nvPr/>
        </p:nvCxnSpPr>
        <p:spPr>
          <a:xfrm flipH="1">
            <a:off x="1064531" y="5527344"/>
            <a:ext cx="559552" cy="30384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8077200" y="1040230"/>
            <a:ext cx="759128" cy="338554"/>
          </a:xfrm>
          <a:prstGeom prst="rect">
            <a:avLst/>
          </a:prstGeom>
          <a:solidFill>
            <a:schemeClr val="bg1"/>
          </a:solidFill>
        </p:spPr>
        <p:txBody>
          <a:bodyPr wrap="square" rtlCol="0">
            <a:spAutoFit/>
          </a:bodyPr>
          <a:lstStyle/>
          <a:p>
            <a:r>
              <a:rPr lang="en-US" sz="1600" b="1" dirty="0" smtClean="0"/>
              <a:t>FOB</a:t>
            </a:r>
            <a:endParaRPr lang="en-US" sz="1600" b="1" dirty="0"/>
          </a:p>
        </p:txBody>
      </p:sp>
      <p:cxnSp>
        <p:nvCxnSpPr>
          <p:cNvPr id="33" name="Straight Arrow Connector 32"/>
          <p:cNvCxnSpPr>
            <a:endCxn id="30" idx="0"/>
          </p:cNvCxnSpPr>
          <p:nvPr/>
        </p:nvCxnSpPr>
        <p:spPr>
          <a:xfrm>
            <a:off x="8408871" y="1384027"/>
            <a:ext cx="303519" cy="5676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Up Arrow 34"/>
          <p:cNvSpPr/>
          <p:nvPr/>
        </p:nvSpPr>
        <p:spPr>
          <a:xfrm>
            <a:off x="57493" y="46700"/>
            <a:ext cx="484632" cy="978408"/>
          </a:xfrm>
          <a:prstGeom prst="upArrow">
            <a:avLst>
              <a:gd name="adj1" fmla="val 38565"/>
              <a:gd name="adj2" fmla="val 50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t>N</a:t>
            </a:r>
          </a:p>
        </p:txBody>
      </p:sp>
      <p:sp>
        <p:nvSpPr>
          <p:cNvPr id="45" name="Explosion 1 44"/>
          <p:cNvSpPr/>
          <p:nvPr/>
        </p:nvSpPr>
        <p:spPr>
          <a:xfrm>
            <a:off x="3864022" y="3410482"/>
            <a:ext cx="228026" cy="332843"/>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Explosion 1 46"/>
          <p:cNvSpPr/>
          <p:nvPr/>
        </p:nvSpPr>
        <p:spPr>
          <a:xfrm>
            <a:off x="1927740" y="4592786"/>
            <a:ext cx="228026" cy="332843"/>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Explosion 1 53"/>
          <p:cNvSpPr/>
          <p:nvPr/>
        </p:nvSpPr>
        <p:spPr>
          <a:xfrm>
            <a:off x="6559597" y="4534432"/>
            <a:ext cx="228026" cy="332843"/>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Explosion 1 55"/>
          <p:cNvSpPr/>
          <p:nvPr/>
        </p:nvSpPr>
        <p:spPr>
          <a:xfrm>
            <a:off x="301672" y="5782207"/>
            <a:ext cx="228026" cy="332843"/>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Freeform 56"/>
          <p:cNvSpPr/>
          <p:nvPr/>
        </p:nvSpPr>
        <p:spPr>
          <a:xfrm>
            <a:off x="876300" y="2266950"/>
            <a:ext cx="7772400" cy="3895725"/>
          </a:xfrm>
          <a:custGeom>
            <a:avLst/>
            <a:gdLst>
              <a:gd name="connsiteX0" fmla="*/ 7772400 w 7772400"/>
              <a:gd name="connsiteY0" fmla="*/ 0 h 3895725"/>
              <a:gd name="connsiteX1" fmla="*/ 7762875 w 7772400"/>
              <a:gd name="connsiteY1" fmla="*/ 38100 h 3895725"/>
              <a:gd name="connsiteX2" fmla="*/ 7715250 w 7772400"/>
              <a:gd name="connsiteY2" fmla="*/ 95250 h 3895725"/>
              <a:gd name="connsiteX3" fmla="*/ 7686675 w 7772400"/>
              <a:gd name="connsiteY3" fmla="*/ 104775 h 3895725"/>
              <a:gd name="connsiteX4" fmla="*/ 7648575 w 7772400"/>
              <a:gd name="connsiteY4" fmla="*/ 142875 h 3895725"/>
              <a:gd name="connsiteX5" fmla="*/ 7600950 w 7772400"/>
              <a:gd name="connsiteY5" fmla="*/ 190500 h 3895725"/>
              <a:gd name="connsiteX6" fmla="*/ 7572375 w 7772400"/>
              <a:gd name="connsiteY6" fmla="*/ 200025 h 3895725"/>
              <a:gd name="connsiteX7" fmla="*/ 7543800 w 7772400"/>
              <a:gd name="connsiteY7" fmla="*/ 219075 h 3895725"/>
              <a:gd name="connsiteX8" fmla="*/ 7448550 w 7772400"/>
              <a:gd name="connsiteY8" fmla="*/ 247650 h 3895725"/>
              <a:gd name="connsiteX9" fmla="*/ 7267575 w 7772400"/>
              <a:gd name="connsiteY9" fmla="*/ 257175 h 3895725"/>
              <a:gd name="connsiteX10" fmla="*/ 7181850 w 7772400"/>
              <a:gd name="connsiteY10" fmla="*/ 276225 h 3895725"/>
              <a:gd name="connsiteX11" fmla="*/ 7029450 w 7772400"/>
              <a:gd name="connsiteY11" fmla="*/ 285750 h 3895725"/>
              <a:gd name="connsiteX12" fmla="*/ 6915150 w 7772400"/>
              <a:gd name="connsiteY12" fmla="*/ 304800 h 3895725"/>
              <a:gd name="connsiteX13" fmla="*/ 6819900 w 7772400"/>
              <a:gd name="connsiteY13" fmla="*/ 333375 h 3895725"/>
              <a:gd name="connsiteX14" fmla="*/ 6791325 w 7772400"/>
              <a:gd name="connsiteY14" fmla="*/ 342900 h 3895725"/>
              <a:gd name="connsiteX15" fmla="*/ 6762750 w 7772400"/>
              <a:gd name="connsiteY15" fmla="*/ 352425 h 3895725"/>
              <a:gd name="connsiteX16" fmla="*/ 6705600 w 7772400"/>
              <a:gd name="connsiteY16" fmla="*/ 390525 h 3895725"/>
              <a:gd name="connsiteX17" fmla="*/ 6686550 w 7772400"/>
              <a:gd name="connsiteY17" fmla="*/ 419100 h 3895725"/>
              <a:gd name="connsiteX18" fmla="*/ 6657975 w 7772400"/>
              <a:gd name="connsiteY18" fmla="*/ 428625 h 3895725"/>
              <a:gd name="connsiteX19" fmla="*/ 6629400 w 7772400"/>
              <a:gd name="connsiteY19" fmla="*/ 447675 h 3895725"/>
              <a:gd name="connsiteX20" fmla="*/ 6572250 w 7772400"/>
              <a:gd name="connsiteY20" fmla="*/ 504825 h 3895725"/>
              <a:gd name="connsiteX21" fmla="*/ 6515100 w 7772400"/>
              <a:gd name="connsiteY21" fmla="*/ 542925 h 3895725"/>
              <a:gd name="connsiteX22" fmla="*/ 6381750 w 7772400"/>
              <a:gd name="connsiteY22" fmla="*/ 571500 h 3895725"/>
              <a:gd name="connsiteX23" fmla="*/ 6267450 w 7772400"/>
              <a:gd name="connsiteY23" fmla="*/ 600075 h 3895725"/>
              <a:gd name="connsiteX24" fmla="*/ 6210300 w 7772400"/>
              <a:gd name="connsiteY24" fmla="*/ 619125 h 3895725"/>
              <a:gd name="connsiteX25" fmla="*/ 6181725 w 7772400"/>
              <a:gd name="connsiteY25" fmla="*/ 628650 h 3895725"/>
              <a:gd name="connsiteX26" fmla="*/ 6153150 w 7772400"/>
              <a:gd name="connsiteY26" fmla="*/ 657225 h 3895725"/>
              <a:gd name="connsiteX27" fmla="*/ 6038850 w 7772400"/>
              <a:gd name="connsiteY27" fmla="*/ 714375 h 3895725"/>
              <a:gd name="connsiteX28" fmla="*/ 5991225 w 7772400"/>
              <a:gd name="connsiteY28" fmla="*/ 771525 h 3895725"/>
              <a:gd name="connsiteX29" fmla="*/ 5934075 w 7772400"/>
              <a:gd name="connsiteY29" fmla="*/ 819150 h 3895725"/>
              <a:gd name="connsiteX30" fmla="*/ 5800725 w 7772400"/>
              <a:gd name="connsiteY30" fmla="*/ 1019175 h 3895725"/>
              <a:gd name="connsiteX31" fmla="*/ 5762625 w 7772400"/>
              <a:gd name="connsiteY31" fmla="*/ 1076325 h 3895725"/>
              <a:gd name="connsiteX32" fmla="*/ 5743575 w 7772400"/>
              <a:gd name="connsiteY32" fmla="*/ 1104900 h 3895725"/>
              <a:gd name="connsiteX33" fmla="*/ 5667375 w 7772400"/>
              <a:gd name="connsiteY33" fmla="*/ 1333500 h 3895725"/>
              <a:gd name="connsiteX34" fmla="*/ 5657850 w 7772400"/>
              <a:gd name="connsiteY34" fmla="*/ 1362075 h 3895725"/>
              <a:gd name="connsiteX35" fmla="*/ 5648325 w 7772400"/>
              <a:gd name="connsiteY35" fmla="*/ 1390650 h 3895725"/>
              <a:gd name="connsiteX36" fmla="*/ 5638800 w 7772400"/>
              <a:gd name="connsiteY36" fmla="*/ 1428750 h 3895725"/>
              <a:gd name="connsiteX37" fmla="*/ 5619750 w 7772400"/>
              <a:gd name="connsiteY37" fmla="*/ 1457325 h 3895725"/>
              <a:gd name="connsiteX38" fmla="*/ 5600700 w 7772400"/>
              <a:gd name="connsiteY38" fmla="*/ 1514475 h 3895725"/>
              <a:gd name="connsiteX39" fmla="*/ 5572125 w 7772400"/>
              <a:gd name="connsiteY39" fmla="*/ 1600200 h 3895725"/>
              <a:gd name="connsiteX40" fmla="*/ 5524500 w 7772400"/>
              <a:gd name="connsiteY40" fmla="*/ 1685925 h 3895725"/>
              <a:gd name="connsiteX41" fmla="*/ 5495925 w 7772400"/>
              <a:gd name="connsiteY41" fmla="*/ 1704975 h 3895725"/>
              <a:gd name="connsiteX42" fmla="*/ 5448300 w 7772400"/>
              <a:gd name="connsiteY42" fmla="*/ 1743075 h 3895725"/>
              <a:gd name="connsiteX43" fmla="*/ 5391150 w 7772400"/>
              <a:gd name="connsiteY43" fmla="*/ 1781175 h 3895725"/>
              <a:gd name="connsiteX44" fmla="*/ 5362575 w 7772400"/>
              <a:gd name="connsiteY44" fmla="*/ 1800225 h 3895725"/>
              <a:gd name="connsiteX45" fmla="*/ 5314950 w 7772400"/>
              <a:gd name="connsiteY45" fmla="*/ 1809750 h 3895725"/>
              <a:gd name="connsiteX46" fmla="*/ 5257800 w 7772400"/>
              <a:gd name="connsiteY46" fmla="*/ 1828800 h 3895725"/>
              <a:gd name="connsiteX47" fmla="*/ 5172075 w 7772400"/>
              <a:gd name="connsiteY47" fmla="*/ 1857375 h 3895725"/>
              <a:gd name="connsiteX48" fmla="*/ 5143500 w 7772400"/>
              <a:gd name="connsiteY48" fmla="*/ 1866900 h 3895725"/>
              <a:gd name="connsiteX49" fmla="*/ 5114925 w 7772400"/>
              <a:gd name="connsiteY49" fmla="*/ 1876425 h 3895725"/>
              <a:gd name="connsiteX50" fmla="*/ 5029200 w 7772400"/>
              <a:gd name="connsiteY50" fmla="*/ 1885950 h 3895725"/>
              <a:gd name="connsiteX51" fmla="*/ 4533900 w 7772400"/>
              <a:gd name="connsiteY51" fmla="*/ 1876425 h 3895725"/>
              <a:gd name="connsiteX52" fmla="*/ 4305300 w 7772400"/>
              <a:gd name="connsiteY52" fmla="*/ 1857375 h 3895725"/>
              <a:gd name="connsiteX53" fmla="*/ 4267200 w 7772400"/>
              <a:gd name="connsiteY53" fmla="*/ 1847850 h 3895725"/>
              <a:gd name="connsiteX54" fmla="*/ 4219575 w 7772400"/>
              <a:gd name="connsiteY54" fmla="*/ 1838325 h 3895725"/>
              <a:gd name="connsiteX55" fmla="*/ 4191000 w 7772400"/>
              <a:gd name="connsiteY55" fmla="*/ 1828800 h 3895725"/>
              <a:gd name="connsiteX56" fmla="*/ 4152900 w 7772400"/>
              <a:gd name="connsiteY56" fmla="*/ 1819275 h 3895725"/>
              <a:gd name="connsiteX57" fmla="*/ 4124325 w 7772400"/>
              <a:gd name="connsiteY57" fmla="*/ 1809750 h 3895725"/>
              <a:gd name="connsiteX58" fmla="*/ 4076700 w 7772400"/>
              <a:gd name="connsiteY58" fmla="*/ 1800225 h 3895725"/>
              <a:gd name="connsiteX59" fmla="*/ 3981450 w 7772400"/>
              <a:gd name="connsiteY59" fmla="*/ 1771650 h 3895725"/>
              <a:gd name="connsiteX60" fmla="*/ 3848100 w 7772400"/>
              <a:gd name="connsiteY60" fmla="*/ 1752600 h 3895725"/>
              <a:gd name="connsiteX61" fmla="*/ 3733800 w 7772400"/>
              <a:gd name="connsiteY61" fmla="*/ 1733550 h 3895725"/>
              <a:gd name="connsiteX62" fmla="*/ 3629025 w 7772400"/>
              <a:gd name="connsiteY62" fmla="*/ 1724025 h 3895725"/>
              <a:gd name="connsiteX63" fmla="*/ 3581400 w 7772400"/>
              <a:gd name="connsiteY63" fmla="*/ 1714500 h 3895725"/>
              <a:gd name="connsiteX64" fmla="*/ 3543300 w 7772400"/>
              <a:gd name="connsiteY64" fmla="*/ 1704975 h 3895725"/>
              <a:gd name="connsiteX65" fmla="*/ 3467100 w 7772400"/>
              <a:gd name="connsiteY65" fmla="*/ 1695450 h 3895725"/>
              <a:gd name="connsiteX66" fmla="*/ 3076575 w 7772400"/>
              <a:gd name="connsiteY66" fmla="*/ 1704975 h 3895725"/>
              <a:gd name="connsiteX67" fmla="*/ 3048000 w 7772400"/>
              <a:gd name="connsiteY67" fmla="*/ 1714500 h 3895725"/>
              <a:gd name="connsiteX68" fmla="*/ 2981325 w 7772400"/>
              <a:gd name="connsiteY68" fmla="*/ 1724025 h 3895725"/>
              <a:gd name="connsiteX69" fmla="*/ 2914650 w 7772400"/>
              <a:gd name="connsiteY69" fmla="*/ 1743075 h 3895725"/>
              <a:gd name="connsiteX70" fmla="*/ 2781300 w 7772400"/>
              <a:gd name="connsiteY70" fmla="*/ 1762125 h 3895725"/>
              <a:gd name="connsiteX71" fmla="*/ 2724150 w 7772400"/>
              <a:gd name="connsiteY71" fmla="*/ 1781175 h 3895725"/>
              <a:gd name="connsiteX72" fmla="*/ 2695575 w 7772400"/>
              <a:gd name="connsiteY72" fmla="*/ 1790700 h 3895725"/>
              <a:gd name="connsiteX73" fmla="*/ 2628900 w 7772400"/>
              <a:gd name="connsiteY73" fmla="*/ 1876425 h 3895725"/>
              <a:gd name="connsiteX74" fmla="*/ 2600325 w 7772400"/>
              <a:gd name="connsiteY74" fmla="*/ 1933575 h 3895725"/>
              <a:gd name="connsiteX75" fmla="*/ 2609850 w 7772400"/>
              <a:gd name="connsiteY75" fmla="*/ 2057400 h 3895725"/>
              <a:gd name="connsiteX76" fmla="*/ 2628900 w 7772400"/>
              <a:gd name="connsiteY76" fmla="*/ 2114550 h 3895725"/>
              <a:gd name="connsiteX77" fmla="*/ 2667000 w 7772400"/>
              <a:gd name="connsiteY77" fmla="*/ 2228850 h 3895725"/>
              <a:gd name="connsiteX78" fmla="*/ 2676525 w 7772400"/>
              <a:gd name="connsiteY78" fmla="*/ 2257425 h 3895725"/>
              <a:gd name="connsiteX79" fmla="*/ 2686050 w 7772400"/>
              <a:gd name="connsiteY79" fmla="*/ 2286000 h 3895725"/>
              <a:gd name="connsiteX80" fmla="*/ 2705100 w 7772400"/>
              <a:gd name="connsiteY80" fmla="*/ 2371725 h 3895725"/>
              <a:gd name="connsiteX81" fmla="*/ 2714625 w 7772400"/>
              <a:gd name="connsiteY81" fmla="*/ 2419350 h 3895725"/>
              <a:gd name="connsiteX82" fmla="*/ 2733675 w 7772400"/>
              <a:gd name="connsiteY82" fmla="*/ 2486025 h 3895725"/>
              <a:gd name="connsiteX83" fmla="*/ 2743200 w 7772400"/>
              <a:gd name="connsiteY83" fmla="*/ 2571750 h 3895725"/>
              <a:gd name="connsiteX84" fmla="*/ 2752725 w 7772400"/>
              <a:gd name="connsiteY84" fmla="*/ 2619375 h 3895725"/>
              <a:gd name="connsiteX85" fmla="*/ 2762250 w 7772400"/>
              <a:gd name="connsiteY85" fmla="*/ 2695575 h 3895725"/>
              <a:gd name="connsiteX86" fmla="*/ 2762250 w 7772400"/>
              <a:gd name="connsiteY86" fmla="*/ 3076575 h 3895725"/>
              <a:gd name="connsiteX87" fmla="*/ 2733675 w 7772400"/>
              <a:gd name="connsiteY87" fmla="*/ 3190875 h 3895725"/>
              <a:gd name="connsiteX88" fmla="*/ 2705100 w 7772400"/>
              <a:gd name="connsiteY88" fmla="*/ 3209925 h 3895725"/>
              <a:gd name="connsiteX89" fmla="*/ 2647950 w 7772400"/>
              <a:gd name="connsiteY89" fmla="*/ 3228975 h 3895725"/>
              <a:gd name="connsiteX90" fmla="*/ 2619375 w 7772400"/>
              <a:gd name="connsiteY90" fmla="*/ 3238500 h 3895725"/>
              <a:gd name="connsiteX91" fmla="*/ 2438400 w 7772400"/>
              <a:gd name="connsiteY91" fmla="*/ 3257550 h 3895725"/>
              <a:gd name="connsiteX92" fmla="*/ 2381250 w 7772400"/>
              <a:gd name="connsiteY92" fmla="*/ 3267075 h 3895725"/>
              <a:gd name="connsiteX93" fmla="*/ 2247900 w 7772400"/>
              <a:gd name="connsiteY93" fmla="*/ 3286125 h 3895725"/>
              <a:gd name="connsiteX94" fmla="*/ 2190750 w 7772400"/>
              <a:gd name="connsiteY94" fmla="*/ 3305175 h 3895725"/>
              <a:gd name="connsiteX95" fmla="*/ 2152650 w 7772400"/>
              <a:gd name="connsiteY95" fmla="*/ 3314700 h 3895725"/>
              <a:gd name="connsiteX96" fmla="*/ 2066925 w 7772400"/>
              <a:gd name="connsiteY96" fmla="*/ 3343275 h 3895725"/>
              <a:gd name="connsiteX97" fmla="*/ 2038350 w 7772400"/>
              <a:gd name="connsiteY97" fmla="*/ 3352800 h 3895725"/>
              <a:gd name="connsiteX98" fmla="*/ 1971675 w 7772400"/>
              <a:gd name="connsiteY98" fmla="*/ 3362325 h 3895725"/>
              <a:gd name="connsiteX99" fmla="*/ 1743075 w 7772400"/>
              <a:gd name="connsiteY99" fmla="*/ 3371850 h 3895725"/>
              <a:gd name="connsiteX100" fmla="*/ 1704975 w 7772400"/>
              <a:gd name="connsiteY100" fmla="*/ 3381375 h 3895725"/>
              <a:gd name="connsiteX101" fmla="*/ 1657350 w 7772400"/>
              <a:gd name="connsiteY101" fmla="*/ 3390900 h 3895725"/>
              <a:gd name="connsiteX102" fmla="*/ 1628775 w 7772400"/>
              <a:gd name="connsiteY102" fmla="*/ 3400425 h 3895725"/>
              <a:gd name="connsiteX103" fmla="*/ 1571625 w 7772400"/>
              <a:gd name="connsiteY103" fmla="*/ 3409950 h 3895725"/>
              <a:gd name="connsiteX104" fmla="*/ 1543050 w 7772400"/>
              <a:gd name="connsiteY104" fmla="*/ 3419475 h 3895725"/>
              <a:gd name="connsiteX105" fmla="*/ 1466850 w 7772400"/>
              <a:gd name="connsiteY105" fmla="*/ 3429000 h 3895725"/>
              <a:gd name="connsiteX106" fmla="*/ 1419225 w 7772400"/>
              <a:gd name="connsiteY106" fmla="*/ 3438525 h 3895725"/>
              <a:gd name="connsiteX107" fmla="*/ 1381125 w 7772400"/>
              <a:gd name="connsiteY107" fmla="*/ 3448050 h 3895725"/>
              <a:gd name="connsiteX108" fmla="*/ 1276350 w 7772400"/>
              <a:gd name="connsiteY108" fmla="*/ 3457575 h 3895725"/>
              <a:gd name="connsiteX109" fmla="*/ 1247775 w 7772400"/>
              <a:gd name="connsiteY109" fmla="*/ 3467100 h 3895725"/>
              <a:gd name="connsiteX110" fmla="*/ 1162050 w 7772400"/>
              <a:gd name="connsiteY110" fmla="*/ 3505200 h 3895725"/>
              <a:gd name="connsiteX111" fmla="*/ 1047750 w 7772400"/>
              <a:gd name="connsiteY111" fmla="*/ 3524250 h 3895725"/>
              <a:gd name="connsiteX112" fmla="*/ 876300 w 7772400"/>
              <a:gd name="connsiteY112" fmla="*/ 3543300 h 3895725"/>
              <a:gd name="connsiteX113" fmla="*/ 742950 w 7772400"/>
              <a:gd name="connsiteY113" fmla="*/ 3562350 h 3895725"/>
              <a:gd name="connsiteX114" fmla="*/ 685800 w 7772400"/>
              <a:gd name="connsiteY114" fmla="*/ 3571875 h 3895725"/>
              <a:gd name="connsiteX115" fmla="*/ 619125 w 7772400"/>
              <a:gd name="connsiteY115" fmla="*/ 3581400 h 3895725"/>
              <a:gd name="connsiteX116" fmla="*/ 552450 w 7772400"/>
              <a:gd name="connsiteY116" fmla="*/ 3600450 h 3895725"/>
              <a:gd name="connsiteX117" fmla="*/ 447675 w 7772400"/>
              <a:gd name="connsiteY117" fmla="*/ 3629025 h 3895725"/>
              <a:gd name="connsiteX118" fmla="*/ 419100 w 7772400"/>
              <a:gd name="connsiteY118" fmla="*/ 3638550 h 3895725"/>
              <a:gd name="connsiteX119" fmla="*/ 390525 w 7772400"/>
              <a:gd name="connsiteY119" fmla="*/ 3648075 h 3895725"/>
              <a:gd name="connsiteX120" fmla="*/ 361950 w 7772400"/>
              <a:gd name="connsiteY120" fmla="*/ 3667125 h 3895725"/>
              <a:gd name="connsiteX121" fmla="*/ 276225 w 7772400"/>
              <a:gd name="connsiteY121" fmla="*/ 3695700 h 3895725"/>
              <a:gd name="connsiteX122" fmla="*/ 219075 w 7772400"/>
              <a:gd name="connsiteY122" fmla="*/ 3724275 h 3895725"/>
              <a:gd name="connsiteX123" fmla="*/ 190500 w 7772400"/>
              <a:gd name="connsiteY123" fmla="*/ 3752850 h 3895725"/>
              <a:gd name="connsiteX124" fmla="*/ 171450 w 7772400"/>
              <a:gd name="connsiteY124" fmla="*/ 3781425 h 3895725"/>
              <a:gd name="connsiteX125" fmla="*/ 114300 w 7772400"/>
              <a:gd name="connsiteY125" fmla="*/ 3819525 h 3895725"/>
              <a:gd name="connsiteX126" fmla="*/ 85725 w 7772400"/>
              <a:gd name="connsiteY126" fmla="*/ 3838575 h 3895725"/>
              <a:gd name="connsiteX127" fmla="*/ 28575 w 7772400"/>
              <a:gd name="connsiteY127" fmla="*/ 3857625 h 3895725"/>
              <a:gd name="connsiteX128" fmla="*/ 0 w 7772400"/>
              <a:gd name="connsiteY128" fmla="*/ 3867150 h 3895725"/>
              <a:gd name="connsiteX129" fmla="*/ 0 w 7772400"/>
              <a:gd name="connsiteY129" fmla="*/ 3895725 h 389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7772400" h="3895725">
                <a:moveTo>
                  <a:pt x="7772400" y="0"/>
                </a:moveTo>
                <a:cubicBezTo>
                  <a:pt x="7769225" y="12700"/>
                  <a:pt x="7768032" y="26068"/>
                  <a:pt x="7762875" y="38100"/>
                </a:cubicBezTo>
                <a:cubicBezTo>
                  <a:pt x="7755847" y="54500"/>
                  <a:pt x="7728982" y="86096"/>
                  <a:pt x="7715250" y="95250"/>
                </a:cubicBezTo>
                <a:cubicBezTo>
                  <a:pt x="7706896" y="100819"/>
                  <a:pt x="7696200" y="101600"/>
                  <a:pt x="7686675" y="104775"/>
                </a:cubicBezTo>
                <a:cubicBezTo>
                  <a:pt x="7665893" y="167120"/>
                  <a:pt x="7694757" y="105930"/>
                  <a:pt x="7648575" y="142875"/>
                </a:cubicBezTo>
                <a:cubicBezTo>
                  <a:pt x="7585075" y="193675"/>
                  <a:pt x="7677150" y="152400"/>
                  <a:pt x="7600950" y="190500"/>
                </a:cubicBezTo>
                <a:cubicBezTo>
                  <a:pt x="7591970" y="194990"/>
                  <a:pt x="7581355" y="195535"/>
                  <a:pt x="7572375" y="200025"/>
                </a:cubicBezTo>
                <a:cubicBezTo>
                  <a:pt x="7562136" y="205145"/>
                  <a:pt x="7554261" y="214426"/>
                  <a:pt x="7543800" y="219075"/>
                </a:cubicBezTo>
                <a:cubicBezTo>
                  <a:pt x="7536137" y="222481"/>
                  <a:pt x="7465773" y="246152"/>
                  <a:pt x="7448550" y="247650"/>
                </a:cubicBezTo>
                <a:cubicBezTo>
                  <a:pt x="7388369" y="252883"/>
                  <a:pt x="7327900" y="254000"/>
                  <a:pt x="7267575" y="257175"/>
                </a:cubicBezTo>
                <a:cubicBezTo>
                  <a:pt x="7246864" y="262353"/>
                  <a:pt x="7201384" y="274365"/>
                  <a:pt x="7181850" y="276225"/>
                </a:cubicBezTo>
                <a:cubicBezTo>
                  <a:pt x="7131180" y="281051"/>
                  <a:pt x="7080250" y="282575"/>
                  <a:pt x="7029450" y="285750"/>
                </a:cubicBezTo>
                <a:cubicBezTo>
                  <a:pt x="6943710" y="307185"/>
                  <a:pt x="7048935" y="282503"/>
                  <a:pt x="6915150" y="304800"/>
                </a:cubicBezTo>
                <a:cubicBezTo>
                  <a:pt x="6886360" y="309598"/>
                  <a:pt x="6845307" y="324906"/>
                  <a:pt x="6819900" y="333375"/>
                </a:cubicBezTo>
                <a:lnTo>
                  <a:pt x="6791325" y="342900"/>
                </a:lnTo>
                <a:cubicBezTo>
                  <a:pt x="6781800" y="346075"/>
                  <a:pt x="6771104" y="346856"/>
                  <a:pt x="6762750" y="352425"/>
                </a:cubicBezTo>
                <a:lnTo>
                  <a:pt x="6705600" y="390525"/>
                </a:lnTo>
                <a:cubicBezTo>
                  <a:pt x="6699250" y="400050"/>
                  <a:pt x="6695489" y="411949"/>
                  <a:pt x="6686550" y="419100"/>
                </a:cubicBezTo>
                <a:cubicBezTo>
                  <a:pt x="6678710" y="425372"/>
                  <a:pt x="6666955" y="424135"/>
                  <a:pt x="6657975" y="428625"/>
                </a:cubicBezTo>
                <a:cubicBezTo>
                  <a:pt x="6647736" y="433745"/>
                  <a:pt x="6637956" y="440070"/>
                  <a:pt x="6629400" y="447675"/>
                </a:cubicBezTo>
                <a:cubicBezTo>
                  <a:pt x="6609264" y="465573"/>
                  <a:pt x="6594666" y="489881"/>
                  <a:pt x="6572250" y="504825"/>
                </a:cubicBezTo>
                <a:cubicBezTo>
                  <a:pt x="6553200" y="517525"/>
                  <a:pt x="6536820" y="535685"/>
                  <a:pt x="6515100" y="542925"/>
                </a:cubicBezTo>
                <a:cubicBezTo>
                  <a:pt x="6433666" y="570070"/>
                  <a:pt x="6477875" y="559484"/>
                  <a:pt x="6381750" y="571500"/>
                </a:cubicBezTo>
                <a:cubicBezTo>
                  <a:pt x="6226262" y="623329"/>
                  <a:pt x="6421364" y="561596"/>
                  <a:pt x="6267450" y="600075"/>
                </a:cubicBezTo>
                <a:cubicBezTo>
                  <a:pt x="6247969" y="604945"/>
                  <a:pt x="6229350" y="612775"/>
                  <a:pt x="6210300" y="619125"/>
                </a:cubicBezTo>
                <a:lnTo>
                  <a:pt x="6181725" y="628650"/>
                </a:lnTo>
                <a:cubicBezTo>
                  <a:pt x="6172200" y="638175"/>
                  <a:pt x="6164925" y="650683"/>
                  <a:pt x="6153150" y="657225"/>
                </a:cubicBezTo>
                <a:cubicBezTo>
                  <a:pt x="6083428" y="695960"/>
                  <a:pt x="6102278" y="650947"/>
                  <a:pt x="6038850" y="714375"/>
                </a:cubicBezTo>
                <a:cubicBezTo>
                  <a:pt x="5955368" y="797857"/>
                  <a:pt x="6057530" y="691959"/>
                  <a:pt x="5991225" y="771525"/>
                </a:cubicBezTo>
                <a:cubicBezTo>
                  <a:pt x="5968306" y="799027"/>
                  <a:pt x="5962172" y="800419"/>
                  <a:pt x="5934075" y="819150"/>
                </a:cubicBezTo>
                <a:lnTo>
                  <a:pt x="5800725" y="1019175"/>
                </a:lnTo>
                <a:lnTo>
                  <a:pt x="5762625" y="1076325"/>
                </a:lnTo>
                <a:cubicBezTo>
                  <a:pt x="5756275" y="1085850"/>
                  <a:pt x="5747195" y="1094040"/>
                  <a:pt x="5743575" y="1104900"/>
                </a:cubicBezTo>
                <a:lnTo>
                  <a:pt x="5667375" y="1333500"/>
                </a:lnTo>
                <a:lnTo>
                  <a:pt x="5657850" y="1362075"/>
                </a:lnTo>
                <a:cubicBezTo>
                  <a:pt x="5654675" y="1371600"/>
                  <a:pt x="5650760" y="1380910"/>
                  <a:pt x="5648325" y="1390650"/>
                </a:cubicBezTo>
                <a:cubicBezTo>
                  <a:pt x="5645150" y="1403350"/>
                  <a:pt x="5643957" y="1416718"/>
                  <a:pt x="5638800" y="1428750"/>
                </a:cubicBezTo>
                <a:cubicBezTo>
                  <a:pt x="5634291" y="1439272"/>
                  <a:pt x="5624399" y="1446864"/>
                  <a:pt x="5619750" y="1457325"/>
                </a:cubicBezTo>
                <a:cubicBezTo>
                  <a:pt x="5611595" y="1475675"/>
                  <a:pt x="5607050" y="1495425"/>
                  <a:pt x="5600700" y="1514475"/>
                </a:cubicBezTo>
                <a:lnTo>
                  <a:pt x="5572125" y="1600200"/>
                </a:lnTo>
                <a:cubicBezTo>
                  <a:pt x="5562199" y="1629977"/>
                  <a:pt x="5552573" y="1667210"/>
                  <a:pt x="5524500" y="1685925"/>
                </a:cubicBezTo>
                <a:lnTo>
                  <a:pt x="5495925" y="1704975"/>
                </a:lnTo>
                <a:cubicBezTo>
                  <a:pt x="5460726" y="1757773"/>
                  <a:pt x="5497014" y="1716012"/>
                  <a:pt x="5448300" y="1743075"/>
                </a:cubicBezTo>
                <a:cubicBezTo>
                  <a:pt x="5428286" y="1754194"/>
                  <a:pt x="5410200" y="1768475"/>
                  <a:pt x="5391150" y="1781175"/>
                </a:cubicBezTo>
                <a:cubicBezTo>
                  <a:pt x="5381625" y="1787525"/>
                  <a:pt x="5373800" y="1797980"/>
                  <a:pt x="5362575" y="1800225"/>
                </a:cubicBezTo>
                <a:cubicBezTo>
                  <a:pt x="5346700" y="1803400"/>
                  <a:pt x="5330569" y="1805490"/>
                  <a:pt x="5314950" y="1809750"/>
                </a:cubicBezTo>
                <a:cubicBezTo>
                  <a:pt x="5295577" y="1815034"/>
                  <a:pt x="5276850" y="1822450"/>
                  <a:pt x="5257800" y="1828800"/>
                </a:cubicBezTo>
                <a:lnTo>
                  <a:pt x="5172075" y="1857375"/>
                </a:lnTo>
                <a:lnTo>
                  <a:pt x="5143500" y="1866900"/>
                </a:lnTo>
                <a:cubicBezTo>
                  <a:pt x="5133975" y="1870075"/>
                  <a:pt x="5124904" y="1875316"/>
                  <a:pt x="5114925" y="1876425"/>
                </a:cubicBezTo>
                <a:lnTo>
                  <a:pt x="5029200" y="1885950"/>
                </a:lnTo>
                <a:lnTo>
                  <a:pt x="4533900" y="1876425"/>
                </a:lnTo>
                <a:cubicBezTo>
                  <a:pt x="4459348" y="1874264"/>
                  <a:pt x="4379914" y="1870941"/>
                  <a:pt x="4305300" y="1857375"/>
                </a:cubicBezTo>
                <a:cubicBezTo>
                  <a:pt x="4292420" y="1855033"/>
                  <a:pt x="4279979" y="1850690"/>
                  <a:pt x="4267200" y="1847850"/>
                </a:cubicBezTo>
                <a:cubicBezTo>
                  <a:pt x="4251396" y="1844338"/>
                  <a:pt x="4235281" y="1842252"/>
                  <a:pt x="4219575" y="1838325"/>
                </a:cubicBezTo>
                <a:cubicBezTo>
                  <a:pt x="4209835" y="1835890"/>
                  <a:pt x="4200654" y="1831558"/>
                  <a:pt x="4191000" y="1828800"/>
                </a:cubicBezTo>
                <a:cubicBezTo>
                  <a:pt x="4178413" y="1825204"/>
                  <a:pt x="4165487" y="1822871"/>
                  <a:pt x="4152900" y="1819275"/>
                </a:cubicBezTo>
                <a:cubicBezTo>
                  <a:pt x="4143246" y="1816517"/>
                  <a:pt x="4134065" y="1812185"/>
                  <a:pt x="4124325" y="1809750"/>
                </a:cubicBezTo>
                <a:cubicBezTo>
                  <a:pt x="4108619" y="1805823"/>
                  <a:pt x="4092319" y="1804485"/>
                  <a:pt x="4076700" y="1800225"/>
                </a:cubicBezTo>
                <a:cubicBezTo>
                  <a:pt x="4036775" y="1789336"/>
                  <a:pt x="4019705" y="1778026"/>
                  <a:pt x="3981450" y="1771650"/>
                </a:cubicBezTo>
                <a:cubicBezTo>
                  <a:pt x="3937160" y="1764268"/>
                  <a:pt x="3892129" y="1761406"/>
                  <a:pt x="3848100" y="1752600"/>
                </a:cubicBezTo>
                <a:cubicBezTo>
                  <a:pt x="3799759" y="1742932"/>
                  <a:pt x="3786965" y="1739457"/>
                  <a:pt x="3733800" y="1733550"/>
                </a:cubicBezTo>
                <a:cubicBezTo>
                  <a:pt x="3698945" y="1729677"/>
                  <a:pt x="3663950" y="1727200"/>
                  <a:pt x="3629025" y="1724025"/>
                </a:cubicBezTo>
                <a:cubicBezTo>
                  <a:pt x="3613150" y="1720850"/>
                  <a:pt x="3597204" y="1718012"/>
                  <a:pt x="3581400" y="1714500"/>
                </a:cubicBezTo>
                <a:cubicBezTo>
                  <a:pt x="3568621" y="1711660"/>
                  <a:pt x="3556213" y="1707127"/>
                  <a:pt x="3543300" y="1704975"/>
                </a:cubicBezTo>
                <a:cubicBezTo>
                  <a:pt x="3518051" y="1700767"/>
                  <a:pt x="3492500" y="1698625"/>
                  <a:pt x="3467100" y="1695450"/>
                </a:cubicBezTo>
                <a:cubicBezTo>
                  <a:pt x="3336925" y="1698625"/>
                  <a:pt x="3206654" y="1699062"/>
                  <a:pt x="3076575" y="1704975"/>
                </a:cubicBezTo>
                <a:cubicBezTo>
                  <a:pt x="3066545" y="1705431"/>
                  <a:pt x="3057845" y="1712531"/>
                  <a:pt x="3048000" y="1714500"/>
                </a:cubicBezTo>
                <a:cubicBezTo>
                  <a:pt x="3025985" y="1718903"/>
                  <a:pt x="3003550" y="1720850"/>
                  <a:pt x="2981325" y="1724025"/>
                </a:cubicBezTo>
                <a:cubicBezTo>
                  <a:pt x="2958677" y="1731574"/>
                  <a:pt x="2938570" y="1739088"/>
                  <a:pt x="2914650" y="1743075"/>
                </a:cubicBezTo>
                <a:cubicBezTo>
                  <a:pt x="2870360" y="1750457"/>
                  <a:pt x="2781300" y="1762125"/>
                  <a:pt x="2781300" y="1762125"/>
                </a:cubicBezTo>
                <a:lnTo>
                  <a:pt x="2724150" y="1781175"/>
                </a:lnTo>
                <a:lnTo>
                  <a:pt x="2695575" y="1790700"/>
                </a:lnTo>
                <a:cubicBezTo>
                  <a:pt x="2650811" y="1835464"/>
                  <a:pt x="2674472" y="1808067"/>
                  <a:pt x="2628900" y="1876425"/>
                </a:cubicBezTo>
                <a:cubicBezTo>
                  <a:pt x="2604281" y="1913354"/>
                  <a:pt x="2613470" y="1894140"/>
                  <a:pt x="2600325" y="1933575"/>
                </a:cubicBezTo>
                <a:cubicBezTo>
                  <a:pt x="2603500" y="1974850"/>
                  <a:pt x="2603394" y="2016510"/>
                  <a:pt x="2609850" y="2057400"/>
                </a:cubicBezTo>
                <a:cubicBezTo>
                  <a:pt x="2612982" y="2077235"/>
                  <a:pt x="2622550" y="2095500"/>
                  <a:pt x="2628900" y="2114550"/>
                </a:cubicBezTo>
                <a:lnTo>
                  <a:pt x="2667000" y="2228850"/>
                </a:lnTo>
                <a:lnTo>
                  <a:pt x="2676525" y="2257425"/>
                </a:lnTo>
                <a:cubicBezTo>
                  <a:pt x="2679700" y="2266950"/>
                  <a:pt x="2684399" y="2276096"/>
                  <a:pt x="2686050" y="2286000"/>
                </a:cubicBezTo>
                <a:cubicBezTo>
                  <a:pt x="2712260" y="2443261"/>
                  <a:pt x="2681652" y="2277932"/>
                  <a:pt x="2705100" y="2371725"/>
                </a:cubicBezTo>
                <a:cubicBezTo>
                  <a:pt x="2709027" y="2387431"/>
                  <a:pt x="2711113" y="2403546"/>
                  <a:pt x="2714625" y="2419350"/>
                </a:cubicBezTo>
                <a:cubicBezTo>
                  <a:pt x="2722598" y="2455230"/>
                  <a:pt x="2723068" y="2454204"/>
                  <a:pt x="2733675" y="2486025"/>
                </a:cubicBezTo>
                <a:cubicBezTo>
                  <a:pt x="2736850" y="2514600"/>
                  <a:pt x="2739134" y="2543288"/>
                  <a:pt x="2743200" y="2571750"/>
                </a:cubicBezTo>
                <a:cubicBezTo>
                  <a:pt x="2745490" y="2587777"/>
                  <a:pt x="2750263" y="2603374"/>
                  <a:pt x="2752725" y="2619375"/>
                </a:cubicBezTo>
                <a:cubicBezTo>
                  <a:pt x="2756617" y="2644675"/>
                  <a:pt x="2759075" y="2670175"/>
                  <a:pt x="2762250" y="2695575"/>
                </a:cubicBezTo>
                <a:cubicBezTo>
                  <a:pt x="2769855" y="2916106"/>
                  <a:pt x="2781307" y="2914590"/>
                  <a:pt x="2762250" y="3076575"/>
                </a:cubicBezTo>
                <a:cubicBezTo>
                  <a:pt x="2760724" y="3089542"/>
                  <a:pt x="2747082" y="3181937"/>
                  <a:pt x="2733675" y="3190875"/>
                </a:cubicBezTo>
                <a:cubicBezTo>
                  <a:pt x="2724150" y="3197225"/>
                  <a:pt x="2715561" y="3205276"/>
                  <a:pt x="2705100" y="3209925"/>
                </a:cubicBezTo>
                <a:cubicBezTo>
                  <a:pt x="2686750" y="3218080"/>
                  <a:pt x="2667000" y="3222625"/>
                  <a:pt x="2647950" y="3228975"/>
                </a:cubicBezTo>
                <a:cubicBezTo>
                  <a:pt x="2638425" y="3232150"/>
                  <a:pt x="2629314" y="3237080"/>
                  <a:pt x="2619375" y="3238500"/>
                </a:cubicBezTo>
                <a:cubicBezTo>
                  <a:pt x="2444627" y="3263464"/>
                  <a:pt x="2694662" y="3229076"/>
                  <a:pt x="2438400" y="3257550"/>
                </a:cubicBezTo>
                <a:cubicBezTo>
                  <a:pt x="2419205" y="3259683"/>
                  <a:pt x="2400349" y="3264210"/>
                  <a:pt x="2381250" y="3267075"/>
                </a:cubicBezTo>
                <a:lnTo>
                  <a:pt x="2247900" y="3286125"/>
                </a:lnTo>
                <a:cubicBezTo>
                  <a:pt x="2228850" y="3292475"/>
                  <a:pt x="2210231" y="3300305"/>
                  <a:pt x="2190750" y="3305175"/>
                </a:cubicBezTo>
                <a:cubicBezTo>
                  <a:pt x="2178050" y="3308350"/>
                  <a:pt x="2165189" y="3310938"/>
                  <a:pt x="2152650" y="3314700"/>
                </a:cubicBezTo>
                <a:cubicBezTo>
                  <a:pt x="2123800" y="3323355"/>
                  <a:pt x="2095500" y="3333750"/>
                  <a:pt x="2066925" y="3343275"/>
                </a:cubicBezTo>
                <a:cubicBezTo>
                  <a:pt x="2057400" y="3346450"/>
                  <a:pt x="2048289" y="3351380"/>
                  <a:pt x="2038350" y="3352800"/>
                </a:cubicBezTo>
                <a:cubicBezTo>
                  <a:pt x="2016125" y="3355975"/>
                  <a:pt x="1994079" y="3360880"/>
                  <a:pt x="1971675" y="3362325"/>
                </a:cubicBezTo>
                <a:cubicBezTo>
                  <a:pt x="1895567" y="3367235"/>
                  <a:pt x="1819275" y="3368675"/>
                  <a:pt x="1743075" y="3371850"/>
                </a:cubicBezTo>
                <a:cubicBezTo>
                  <a:pt x="1730375" y="3375025"/>
                  <a:pt x="1717754" y="3378535"/>
                  <a:pt x="1704975" y="3381375"/>
                </a:cubicBezTo>
                <a:cubicBezTo>
                  <a:pt x="1689171" y="3384887"/>
                  <a:pt x="1673056" y="3386973"/>
                  <a:pt x="1657350" y="3390900"/>
                </a:cubicBezTo>
                <a:cubicBezTo>
                  <a:pt x="1647610" y="3393335"/>
                  <a:pt x="1638576" y="3398247"/>
                  <a:pt x="1628775" y="3400425"/>
                </a:cubicBezTo>
                <a:cubicBezTo>
                  <a:pt x="1609922" y="3404615"/>
                  <a:pt x="1590478" y="3405760"/>
                  <a:pt x="1571625" y="3409950"/>
                </a:cubicBezTo>
                <a:cubicBezTo>
                  <a:pt x="1561824" y="3412128"/>
                  <a:pt x="1552928" y="3417679"/>
                  <a:pt x="1543050" y="3419475"/>
                </a:cubicBezTo>
                <a:cubicBezTo>
                  <a:pt x="1517865" y="3424054"/>
                  <a:pt x="1492150" y="3425108"/>
                  <a:pt x="1466850" y="3429000"/>
                </a:cubicBezTo>
                <a:cubicBezTo>
                  <a:pt x="1450849" y="3431462"/>
                  <a:pt x="1435029" y="3435013"/>
                  <a:pt x="1419225" y="3438525"/>
                </a:cubicBezTo>
                <a:cubicBezTo>
                  <a:pt x="1406446" y="3441365"/>
                  <a:pt x="1394101" y="3446320"/>
                  <a:pt x="1381125" y="3448050"/>
                </a:cubicBezTo>
                <a:cubicBezTo>
                  <a:pt x="1346364" y="3452685"/>
                  <a:pt x="1311275" y="3454400"/>
                  <a:pt x="1276350" y="3457575"/>
                </a:cubicBezTo>
                <a:cubicBezTo>
                  <a:pt x="1266825" y="3460750"/>
                  <a:pt x="1256755" y="3462610"/>
                  <a:pt x="1247775" y="3467100"/>
                </a:cubicBezTo>
                <a:cubicBezTo>
                  <a:pt x="1199236" y="3491369"/>
                  <a:pt x="1235771" y="3492913"/>
                  <a:pt x="1162050" y="3505200"/>
                </a:cubicBezTo>
                <a:cubicBezTo>
                  <a:pt x="1123950" y="3511550"/>
                  <a:pt x="1086077" y="3519459"/>
                  <a:pt x="1047750" y="3524250"/>
                </a:cubicBezTo>
                <a:cubicBezTo>
                  <a:pt x="939888" y="3537733"/>
                  <a:pt x="997021" y="3531228"/>
                  <a:pt x="876300" y="3543300"/>
                </a:cubicBezTo>
                <a:cubicBezTo>
                  <a:pt x="810382" y="3565273"/>
                  <a:pt x="871952" y="3547173"/>
                  <a:pt x="742950" y="3562350"/>
                </a:cubicBezTo>
                <a:cubicBezTo>
                  <a:pt x="723770" y="3564607"/>
                  <a:pt x="704888" y="3568938"/>
                  <a:pt x="685800" y="3571875"/>
                </a:cubicBezTo>
                <a:cubicBezTo>
                  <a:pt x="663610" y="3575289"/>
                  <a:pt x="641214" y="3577384"/>
                  <a:pt x="619125" y="3581400"/>
                </a:cubicBezTo>
                <a:cubicBezTo>
                  <a:pt x="553798" y="3593278"/>
                  <a:pt x="606856" y="3586848"/>
                  <a:pt x="552450" y="3600450"/>
                </a:cubicBezTo>
                <a:cubicBezTo>
                  <a:pt x="444745" y="3627376"/>
                  <a:pt x="570280" y="3588157"/>
                  <a:pt x="447675" y="3629025"/>
                </a:cubicBezTo>
                <a:lnTo>
                  <a:pt x="419100" y="3638550"/>
                </a:lnTo>
                <a:cubicBezTo>
                  <a:pt x="409575" y="3641725"/>
                  <a:pt x="398879" y="3642506"/>
                  <a:pt x="390525" y="3648075"/>
                </a:cubicBezTo>
                <a:cubicBezTo>
                  <a:pt x="381000" y="3654425"/>
                  <a:pt x="372411" y="3662476"/>
                  <a:pt x="361950" y="3667125"/>
                </a:cubicBezTo>
                <a:lnTo>
                  <a:pt x="276225" y="3695700"/>
                </a:lnTo>
                <a:cubicBezTo>
                  <a:pt x="247586" y="3705246"/>
                  <a:pt x="243694" y="3703759"/>
                  <a:pt x="219075" y="3724275"/>
                </a:cubicBezTo>
                <a:cubicBezTo>
                  <a:pt x="208727" y="3732899"/>
                  <a:pt x="199124" y="3742502"/>
                  <a:pt x="190500" y="3752850"/>
                </a:cubicBezTo>
                <a:cubicBezTo>
                  <a:pt x="183171" y="3761644"/>
                  <a:pt x="180065" y="3773887"/>
                  <a:pt x="171450" y="3781425"/>
                </a:cubicBezTo>
                <a:cubicBezTo>
                  <a:pt x="154220" y="3796502"/>
                  <a:pt x="133350" y="3806825"/>
                  <a:pt x="114300" y="3819525"/>
                </a:cubicBezTo>
                <a:cubicBezTo>
                  <a:pt x="104775" y="3825875"/>
                  <a:pt x="96585" y="3834955"/>
                  <a:pt x="85725" y="3838575"/>
                </a:cubicBezTo>
                <a:lnTo>
                  <a:pt x="28575" y="3857625"/>
                </a:lnTo>
                <a:cubicBezTo>
                  <a:pt x="19050" y="3860800"/>
                  <a:pt x="0" y="3857110"/>
                  <a:pt x="0" y="3867150"/>
                </a:cubicBezTo>
                <a:lnTo>
                  <a:pt x="0" y="3895725"/>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Rectangle 27"/>
          <p:cNvSpPr/>
          <p:nvPr/>
        </p:nvSpPr>
        <p:spPr>
          <a:xfrm>
            <a:off x="682388" y="5895834"/>
            <a:ext cx="450376" cy="354842"/>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8512791" y="1951629"/>
            <a:ext cx="399197" cy="409291"/>
          </a:xfrm>
          <a:prstGeom prst="rect">
            <a:avLst/>
          </a:pr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Explosion 1 51"/>
          <p:cNvSpPr/>
          <p:nvPr/>
        </p:nvSpPr>
        <p:spPr>
          <a:xfrm>
            <a:off x="3502072" y="3896257"/>
            <a:ext cx="228026" cy="332843"/>
          </a:xfrm>
          <a:prstGeom prst="irregularSeal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Slide Number Placeholder 36"/>
          <p:cNvSpPr>
            <a:spLocks noGrp="1"/>
          </p:cNvSpPr>
          <p:nvPr>
            <p:ph type="sldNum" sz="quarter" idx="12"/>
          </p:nvPr>
        </p:nvSpPr>
        <p:spPr/>
        <p:txBody>
          <a:bodyPr/>
          <a:lstStyle/>
          <a:p>
            <a:fld id="{842EF6CF-18CA-4890-9D6B-B429BB1D2BAC}" type="slidenum">
              <a:rPr lang="en-US" smtClean="0"/>
              <a:pPr/>
              <a:t>7</a:t>
            </a:fld>
            <a:endParaRPr lang="en-US"/>
          </a:p>
        </p:txBody>
      </p:sp>
    </p:spTree>
    <p:extLst>
      <p:ext uri="{BB962C8B-B14F-4D97-AF65-F5344CB8AC3E}">
        <p14:creationId xmlns:p14="http://schemas.microsoft.com/office/powerpoint/2010/main" xmlns="" val="294008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grpId="0" nodeType="withEffect" nodePh="1">
                                  <p:stCondLst>
                                    <p:cond delay="0"/>
                                  </p:stCondLst>
                                  <p:endCondLst>
                                    <p:cond evt="begin" delay="0">
                                      <p:tn val="31"/>
                                    </p:cond>
                                  </p:end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46"/>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44"/>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42"/>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39"/>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36"/>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34"/>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32"/>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57"/>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54"/>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45"/>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52"/>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47"/>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P spid="12" grpId="1" animBg="1"/>
      <p:bldP spid="49" grpId="0" animBg="1"/>
      <p:bldP spid="45" grpId="0" animBg="1"/>
      <p:bldP spid="45" grpId="1" animBg="1"/>
      <p:bldP spid="47" grpId="0" animBg="1"/>
      <p:bldP spid="47" grpId="1" animBg="1"/>
      <p:bldP spid="54" grpId="0" animBg="1"/>
      <p:bldP spid="54" grpId="1" animBg="1"/>
      <p:bldP spid="56" grpId="0" animBg="1"/>
      <p:bldP spid="56" grpId="1" animBg="1"/>
      <p:bldP spid="57" grpId="0" animBg="1"/>
      <p:bldP spid="57" grpId="1" animBg="1"/>
      <p:bldP spid="52" grpId="0" animBg="1"/>
      <p:bldP spid="5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791425"/>
          </a:xfrm>
        </p:spPr>
        <p:txBody>
          <a:bodyPr/>
          <a:lstStyle/>
          <a:p>
            <a:r>
              <a:rPr lang="en-US" sz="3600" b="1" dirty="0" smtClean="0">
                <a:latin typeface="Arial" pitchFamily="34" charset="0"/>
                <a:cs typeface="Arial" pitchFamily="34" charset="0"/>
              </a:rPr>
              <a:t>Level 4: Results</a:t>
            </a:r>
            <a:endParaRPr lang="en-US" sz="3600" b="1" dirty="0">
              <a:latin typeface="Arial" pitchFamily="34" charset="0"/>
              <a:cs typeface="Arial" pitchFamily="34" charset="0"/>
            </a:endParaRPr>
          </a:p>
        </p:txBody>
      </p:sp>
      <p:pic>
        <p:nvPicPr>
          <p:cNvPr id="15" name="chart"/>
          <p:cNvPicPr>
            <a:picLocks noChangeAspect="1"/>
          </p:cNvPicPr>
          <p:nvPr/>
        </p:nvPicPr>
        <p:blipFill>
          <a:blip r:embed="rId3" cstate="print"/>
          <a:stretch>
            <a:fillRect/>
          </a:stretch>
        </p:blipFill>
        <p:spPr>
          <a:xfrm rot="5400000" flipV="1">
            <a:off x="1876916" y="3727726"/>
            <a:ext cx="5429249" cy="45719"/>
          </a:xfrm>
          <a:prstGeom prst="rect">
            <a:avLst/>
          </a:prstGeom>
        </p:spPr>
      </p:pic>
      <p:sp>
        <p:nvSpPr>
          <p:cNvPr id="16" name="TextBox 15"/>
          <p:cNvSpPr txBox="1"/>
          <p:nvPr/>
        </p:nvSpPr>
        <p:spPr>
          <a:xfrm>
            <a:off x="1345541" y="871186"/>
            <a:ext cx="1882247" cy="384721"/>
          </a:xfrm>
          <a:prstGeom prst="rect">
            <a:avLst/>
          </a:prstGeom>
          <a:noFill/>
        </p:spPr>
        <p:txBody>
          <a:bodyPr wrap="none" rtlCol="0">
            <a:spAutoFit/>
          </a:bodyPr>
          <a:lstStyle/>
          <a:p>
            <a:r>
              <a:rPr lang="en-US" b="1" u="sng" dirty="0" smtClean="0">
                <a:latin typeface="Arial" pitchFamily="34" charset="0"/>
                <a:cs typeface="Arial" pitchFamily="34" charset="0"/>
              </a:rPr>
              <a:t>Casualty Ratio</a:t>
            </a:r>
            <a:endParaRPr lang="en-US" u="sng" dirty="0">
              <a:latin typeface="Arial" pitchFamily="34" charset="0"/>
              <a:cs typeface="Arial" pitchFamily="34" charset="0"/>
            </a:endParaRPr>
          </a:p>
        </p:txBody>
      </p:sp>
      <p:sp>
        <p:nvSpPr>
          <p:cNvPr id="17" name="TextBox 16"/>
          <p:cNvSpPr txBox="1"/>
          <p:nvPr/>
        </p:nvSpPr>
        <p:spPr>
          <a:xfrm>
            <a:off x="891598" y="3259777"/>
            <a:ext cx="2138727" cy="384721"/>
          </a:xfrm>
          <a:prstGeom prst="rect">
            <a:avLst/>
          </a:prstGeom>
          <a:noFill/>
        </p:spPr>
        <p:txBody>
          <a:bodyPr wrap="none" rtlCol="0">
            <a:spAutoFit/>
          </a:bodyPr>
          <a:lstStyle/>
          <a:p>
            <a:r>
              <a:rPr lang="en-US" b="1" u="sng" dirty="0" smtClean="0">
                <a:latin typeface="Arial" pitchFamily="34" charset="0"/>
                <a:cs typeface="Arial" pitchFamily="34" charset="0"/>
              </a:rPr>
              <a:t>Detonation Ratio</a:t>
            </a:r>
            <a:endParaRPr lang="en-US" u="sng" dirty="0">
              <a:latin typeface="Arial" pitchFamily="34" charset="0"/>
              <a:cs typeface="Arial" pitchFamily="34" charset="0"/>
            </a:endParaRPr>
          </a:p>
        </p:txBody>
      </p:sp>
      <p:sp>
        <p:nvSpPr>
          <p:cNvPr id="18" name="TextBox 17"/>
          <p:cNvSpPr txBox="1"/>
          <p:nvPr/>
        </p:nvSpPr>
        <p:spPr>
          <a:xfrm>
            <a:off x="5363028" y="3272971"/>
            <a:ext cx="2504212" cy="384721"/>
          </a:xfrm>
          <a:prstGeom prst="rect">
            <a:avLst/>
          </a:prstGeom>
          <a:noFill/>
        </p:spPr>
        <p:txBody>
          <a:bodyPr wrap="none" rtlCol="0">
            <a:spAutoFit/>
          </a:bodyPr>
          <a:lstStyle/>
          <a:p>
            <a:r>
              <a:rPr lang="en-US" b="1" u="sng" dirty="0" smtClean="0">
                <a:latin typeface="Arial" pitchFamily="34" charset="0"/>
                <a:cs typeface="Arial" pitchFamily="34" charset="0"/>
              </a:rPr>
              <a:t>Level 4 Comparison</a:t>
            </a:r>
            <a:endParaRPr lang="en-US" b="1" u="sng" dirty="0">
              <a:latin typeface="Arial" pitchFamily="34" charset="0"/>
              <a:cs typeface="Arial" pitchFamily="34" charset="0"/>
            </a:endParaRPr>
          </a:p>
        </p:txBody>
      </p:sp>
      <p:sp>
        <p:nvSpPr>
          <p:cNvPr id="19" name="TextBox 18"/>
          <p:cNvSpPr txBox="1"/>
          <p:nvPr/>
        </p:nvSpPr>
        <p:spPr>
          <a:xfrm>
            <a:off x="165021" y="5872064"/>
            <a:ext cx="4174965" cy="338554"/>
          </a:xfrm>
          <a:prstGeom prst="rect">
            <a:avLst/>
          </a:prstGeom>
          <a:noFill/>
        </p:spPr>
        <p:txBody>
          <a:bodyPr wrap="square" rtlCol="0">
            <a:spAutoFit/>
          </a:bodyPr>
          <a:lstStyle/>
          <a:p>
            <a:r>
              <a:rPr lang="en-US" sz="1600" b="1" dirty="0" smtClean="0">
                <a:latin typeface="Arial" pitchFamily="34" charset="0"/>
                <a:cs typeface="Arial" pitchFamily="34" charset="0"/>
              </a:rPr>
              <a:t>Ratio =Total No. Unit/Total No. AO</a:t>
            </a:r>
            <a:endParaRPr lang="en-US" sz="1600" b="1" dirty="0">
              <a:latin typeface="Arial" pitchFamily="34" charset="0"/>
              <a:cs typeface="Arial" pitchFamily="34" charset="0"/>
            </a:endParaRPr>
          </a:p>
        </p:txBody>
      </p:sp>
      <p:sp>
        <p:nvSpPr>
          <p:cNvPr id="21" name="TextBox 20"/>
          <p:cNvSpPr txBox="1"/>
          <p:nvPr/>
        </p:nvSpPr>
        <p:spPr>
          <a:xfrm>
            <a:off x="5315857" y="903515"/>
            <a:ext cx="2571538" cy="384721"/>
          </a:xfrm>
          <a:prstGeom prst="rect">
            <a:avLst/>
          </a:prstGeom>
          <a:noFill/>
        </p:spPr>
        <p:txBody>
          <a:bodyPr wrap="none" rtlCol="0">
            <a:spAutoFit/>
          </a:bodyPr>
          <a:lstStyle/>
          <a:p>
            <a:r>
              <a:rPr lang="en-US" b="1" u="sng" dirty="0" smtClean="0">
                <a:latin typeface="Arial" pitchFamily="34" charset="0"/>
                <a:cs typeface="Arial" pitchFamily="34" charset="0"/>
              </a:rPr>
              <a:t>Found/Cleared Ratio</a:t>
            </a:r>
            <a:endParaRPr lang="en-US" u="sng" dirty="0">
              <a:latin typeface="Arial" pitchFamily="34" charset="0"/>
              <a:cs typeface="Arial" pitchFamily="34" charset="0"/>
            </a:endParaRPr>
          </a:p>
        </p:txBody>
      </p:sp>
      <p:pic>
        <p:nvPicPr>
          <p:cNvPr id="2050" name="Picture 2" descr="C:\Users\toumnakone.hester\Desktop\REPORT\Level 4 data\casaulty tables.PNG"/>
          <p:cNvPicPr>
            <a:picLocks noChangeAspect="1" noChangeArrowheads="1"/>
          </p:cNvPicPr>
          <p:nvPr/>
        </p:nvPicPr>
        <p:blipFill>
          <a:blip r:embed="rId4" cstate="print"/>
          <a:srcRect/>
          <a:stretch>
            <a:fillRect/>
          </a:stretch>
        </p:blipFill>
        <p:spPr bwMode="auto">
          <a:xfrm>
            <a:off x="164276" y="1538844"/>
            <a:ext cx="4343400" cy="1066800"/>
          </a:xfrm>
          <a:prstGeom prst="rect">
            <a:avLst/>
          </a:prstGeom>
          <a:noFill/>
        </p:spPr>
      </p:pic>
      <p:pic>
        <p:nvPicPr>
          <p:cNvPr id="2051" name="Picture 3" descr="C:\Users\toumnakone.hester\Desktop\REPORT\Level 4 data\found n cleared tables.PNG"/>
          <p:cNvPicPr>
            <a:picLocks noChangeAspect="1" noChangeArrowheads="1"/>
          </p:cNvPicPr>
          <p:nvPr/>
        </p:nvPicPr>
        <p:blipFill>
          <a:blip r:embed="rId5" cstate="print"/>
          <a:srcRect/>
          <a:stretch>
            <a:fillRect/>
          </a:stretch>
        </p:blipFill>
        <p:spPr bwMode="auto">
          <a:xfrm>
            <a:off x="4688774" y="1562595"/>
            <a:ext cx="4267200" cy="1076475"/>
          </a:xfrm>
          <a:prstGeom prst="rect">
            <a:avLst/>
          </a:prstGeom>
          <a:noFill/>
        </p:spPr>
      </p:pic>
      <p:pic>
        <p:nvPicPr>
          <p:cNvPr id="2052" name="Picture 4" descr="C:\Users\toumnakone.hester\Desktop\REPORT\Level 4 data\Detonation tables.PNG"/>
          <p:cNvPicPr>
            <a:picLocks noChangeAspect="1" noChangeArrowheads="1"/>
          </p:cNvPicPr>
          <p:nvPr/>
        </p:nvPicPr>
        <p:blipFill>
          <a:blip r:embed="rId6" cstate="print"/>
          <a:srcRect/>
          <a:stretch>
            <a:fillRect/>
          </a:stretch>
        </p:blipFill>
        <p:spPr bwMode="auto">
          <a:xfrm>
            <a:off x="152400" y="4267200"/>
            <a:ext cx="4343399" cy="1000265"/>
          </a:xfrm>
          <a:prstGeom prst="rect">
            <a:avLst/>
          </a:prstGeom>
          <a:noFill/>
        </p:spPr>
      </p:pic>
      <p:cxnSp>
        <p:nvCxnSpPr>
          <p:cNvPr id="24" name="Straight Connector 23"/>
          <p:cNvCxnSpPr/>
          <p:nvPr/>
        </p:nvCxnSpPr>
        <p:spPr>
          <a:xfrm>
            <a:off x="152400" y="3200400"/>
            <a:ext cx="8839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2" descr="C:\Users\toumnakone.hester\Desktop\REPORT\Level 4 data\level 4 data comparison 14 Aug.PNG"/>
          <p:cNvPicPr>
            <a:picLocks noChangeAspect="1" noChangeArrowheads="1"/>
          </p:cNvPicPr>
          <p:nvPr/>
        </p:nvPicPr>
        <p:blipFill>
          <a:blip r:embed="rId7" cstate="print"/>
          <a:srcRect/>
          <a:stretch>
            <a:fillRect/>
          </a:stretch>
        </p:blipFill>
        <p:spPr bwMode="auto">
          <a:xfrm>
            <a:off x="4800600" y="3810000"/>
            <a:ext cx="4078371" cy="2148155"/>
          </a:xfrm>
          <a:prstGeom prst="rect">
            <a:avLst/>
          </a:prstGeom>
          <a:noFill/>
        </p:spPr>
      </p:pic>
      <p:sp>
        <p:nvSpPr>
          <p:cNvPr id="14" name="Slide Number Placeholder 13"/>
          <p:cNvSpPr>
            <a:spLocks noGrp="1"/>
          </p:cNvSpPr>
          <p:nvPr>
            <p:ph type="sldNum" sz="quarter" idx="10"/>
          </p:nvPr>
        </p:nvSpPr>
        <p:spPr/>
        <p:txBody>
          <a:bodyPr/>
          <a:lstStyle/>
          <a:p>
            <a:fld id="{B640AA29-53E0-4F11-9C09-1771E08E6E08}" type="slidenum">
              <a:rPr lang="en-US" smtClean="0"/>
              <a:pPr/>
              <a:t>8</a:t>
            </a:fld>
            <a:endParaRPr lang="en-US"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Font typeface="Wingdings" pitchFamily="2" charset="2"/>
              <a:buChar char="§"/>
            </a:pPr>
            <a:r>
              <a:rPr lang="en-US" dirty="0" smtClean="0">
                <a:latin typeface="Arial" pitchFamily="34" charset="0"/>
                <a:cs typeface="Arial" pitchFamily="34" charset="0"/>
              </a:rPr>
              <a:t>Lack of controlled environment</a:t>
            </a:r>
          </a:p>
          <a:p>
            <a:pPr lvl="1">
              <a:buFont typeface="Wingdings" pitchFamily="2" charset="2"/>
              <a:buChar char="§"/>
            </a:pPr>
            <a:r>
              <a:rPr lang="en-US" dirty="0" smtClean="0">
                <a:latin typeface="Arial" pitchFamily="34" charset="0"/>
                <a:cs typeface="Arial" pitchFamily="34" charset="0"/>
              </a:rPr>
              <a:t>Change of mission</a:t>
            </a:r>
            <a:endParaRPr lang="en-US" sz="1200" dirty="0" smtClean="0">
              <a:latin typeface="Arial" pitchFamily="34" charset="0"/>
              <a:cs typeface="Arial" pitchFamily="34" charset="0"/>
            </a:endParaRPr>
          </a:p>
          <a:p>
            <a:pPr lvl="1">
              <a:buFont typeface="Wingdings" pitchFamily="2" charset="2"/>
              <a:buChar char="§"/>
            </a:pPr>
            <a:r>
              <a:rPr lang="en-US" dirty="0" smtClean="0">
                <a:latin typeface="Arial" pitchFamily="34" charset="0"/>
                <a:cs typeface="Arial" pitchFamily="34" charset="0"/>
              </a:rPr>
              <a:t>ANSF taking lead</a:t>
            </a:r>
          </a:p>
          <a:p>
            <a:pPr>
              <a:buNone/>
            </a:pPr>
            <a:endParaRPr lang="en-US" sz="1000" dirty="0" smtClean="0">
              <a:latin typeface="Arial" pitchFamily="34" charset="0"/>
              <a:cs typeface="Arial" pitchFamily="34" charset="0"/>
            </a:endParaRPr>
          </a:p>
          <a:p>
            <a:pPr>
              <a:buFont typeface="Wingdings" pitchFamily="2" charset="2"/>
              <a:buChar char="§"/>
            </a:pPr>
            <a:r>
              <a:rPr lang="en-US" dirty="0" smtClean="0">
                <a:latin typeface="Arial" pitchFamily="34" charset="0"/>
                <a:cs typeface="Arial" pitchFamily="34" charset="0"/>
              </a:rPr>
              <a:t>Isolating dependent variables</a:t>
            </a:r>
          </a:p>
          <a:p>
            <a:pPr>
              <a:buNone/>
            </a:pPr>
            <a:endParaRPr lang="en-US" sz="1000" dirty="0" smtClean="0">
              <a:latin typeface="Arial" pitchFamily="34" charset="0"/>
              <a:cs typeface="Arial" pitchFamily="34" charset="0"/>
            </a:endParaRPr>
          </a:p>
          <a:p>
            <a:pPr>
              <a:buFont typeface="Wingdings" pitchFamily="2" charset="2"/>
              <a:buChar char="§"/>
            </a:pPr>
            <a:r>
              <a:rPr lang="en-US" dirty="0" smtClean="0">
                <a:latin typeface="Arial" pitchFamily="34" charset="0"/>
                <a:cs typeface="Arial" pitchFamily="34" charset="0"/>
              </a:rPr>
              <a:t>Response rate</a:t>
            </a:r>
          </a:p>
          <a:p>
            <a:pPr lvl="1">
              <a:buFont typeface="Wingdings" pitchFamily="2" charset="2"/>
              <a:buChar char="§"/>
            </a:pPr>
            <a:r>
              <a:rPr lang="en-US" dirty="0" smtClean="0"/>
              <a:t>Generalize findings</a:t>
            </a:r>
            <a:endParaRPr lang="en-US" dirty="0" smtClean="0">
              <a:latin typeface="Arial" pitchFamily="34" charset="0"/>
              <a:cs typeface="Arial" pitchFamily="34" charset="0"/>
            </a:endParaRPr>
          </a:p>
          <a:p>
            <a:pPr>
              <a:buNone/>
            </a:pPr>
            <a:endParaRPr lang="en-US" sz="1000" dirty="0" smtClean="0">
              <a:latin typeface="Arial" pitchFamily="34" charset="0"/>
              <a:cs typeface="Arial" pitchFamily="34" charset="0"/>
            </a:endParaRPr>
          </a:p>
          <a:p>
            <a:pPr>
              <a:buFont typeface="Wingdings" pitchFamily="2" charset="2"/>
              <a:buChar char="§"/>
            </a:pPr>
            <a:r>
              <a:rPr lang="en-US" dirty="0" smtClean="0">
                <a:latin typeface="Arial" pitchFamily="34" charset="0"/>
                <a:cs typeface="Arial" pitchFamily="34" charset="0"/>
              </a:rPr>
              <a:t>Size of evaluation effort</a:t>
            </a:r>
          </a:p>
          <a:p>
            <a:pPr lvl="1">
              <a:buFont typeface="Wingdings" pitchFamily="2" charset="2"/>
              <a:buChar char="§"/>
            </a:pPr>
            <a:r>
              <a:rPr lang="en-US" dirty="0" smtClean="0"/>
              <a:t>Time span of evaluation</a:t>
            </a:r>
            <a:endParaRPr lang="en-US" sz="1000" dirty="0" smtClean="0"/>
          </a:p>
          <a:p>
            <a:pPr lvl="1">
              <a:buNone/>
            </a:pPr>
            <a:endParaRPr lang="en-US" sz="800" dirty="0" smtClean="0">
              <a:latin typeface="Arial" pitchFamily="34" charset="0"/>
              <a:cs typeface="Arial" pitchFamily="34" charset="0"/>
            </a:endParaRPr>
          </a:p>
          <a:p>
            <a:pPr>
              <a:buFont typeface="Wingdings" pitchFamily="2" charset="2"/>
              <a:buChar char="§"/>
            </a:pPr>
            <a:r>
              <a:rPr lang="en-US" dirty="0" smtClean="0"/>
              <a:t>Evaluator Bias</a:t>
            </a:r>
            <a:endParaRPr lang="en-US" dirty="0" smtClean="0">
              <a:latin typeface="Arial" pitchFamily="34" charset="0"/>
              <a:cs typeface="Arial" pitchFamily="34" charset="0"/>
            </a:endParaRPr>
          </a:p>
          <a:p>
            <a:pPr>
              <a:lnSpc>
                <a:spcPct val="150000"/>
              </a:lnSpc>
              <a:buFont typeface="Wingdings" pitchFamily="2" charset="2"/>
              <a:buChar char="§"/>
            </a:pPr>
            <a:endParaRPr lang="en-US" dirty="0" smtClean="0"/>
          </a:p>
        </p:txBody>
      </p:sp>
      <p:sp>
        <p:nvSpPr>
          <p:cNvPr id="3" name="Title 2"/>
          <p:cNvSpPr>
            <a:spLocks noGrp="1"/>
          </p:cNvSpPr>
          <p:nvPr>
            <p:ph type="title"/>
          </p:nvPr>
        </p:nvSpPr>
        <p:spPr>
          <a:xfrm>
            <a:off x="609601" y="0"/>
            <a:ext cx="8077200" cy="841248"/>
          </a:xfrm>
        </p:spPr>
        <p:txBody>
          <a:bodyPr/>
          <a:lstStyle/>
          <a:p>
            <a:r>
              <a:rPr lang="en-US" sz="3600" dirty="0" smtClean="0">
                <a:latin typeface="Arial" pitchFamily="34" charset="0"/>
                <a:cs typeface="Arial" pitchFamily="34" charset="0"/>
              </a:rPr>
              <a:t>Challenges To Evaluation </a:t>
            </a:r>
            <a:r>
              <a:rPr lang="en-US" sz="3600" dirty="0" smtClean="0">
                <a:solidFill>
                  <a:srgbClr val="F77B0B"/>
                </a:solidFill>
                <a:latin typeface="Arial" pitchFamily="34" charset="0"/>
                <a:cs typeface="Arial" pitchFamily="34" charset="0"/>
              </a:rPr>
              <a:t>	</a:t>
            </a:r>
            <a:endParaRPr lang="en-US" sz="3600" dirty="0">
              <a:solidFill>
                <a:srgbClr val="F77B0B"/>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B640AA29-53E0-4F11-9C09-1771E08E6E08}" type="slidenum">
              <a:rPr lang="en-US" smtClean="0"/>
              <a:pPr/>
              <a:t>9</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iterate type="lt">
                                    <p:tmPct val="0"/>
                                  </p:iterate>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par>
                                <p:cTn id="8" presetID="3" presetClass="entr" presetSubtype="10" fill="hold" grpId="0" nodeType="withEffect">
                                  <p:stCondLst>
                                    <p:cond delay="0"/>
                                  </p:stCondLst>
                                  <p:iterate type="lt">
                                    <p:tmPct val="0"/>
                                  </p:iterate>
                                  <p:childTnLst>
                                    <p:set>
                                      <p:cBhvr>
                                        <p:cTn id="9" dur="1" fill="hold">
                                          <p:stCondLst>
                                            <p:cond delay="0"/>
                                          </p:stCondLst>
                                        </p:cTn>
                                        <p:tgtEl>
                                          <p:spTgt spid="2">
                                            <p:txEl>
                                              <p:pRg st="1" end="1"/>
                                            </p:txEl>
                                          </p:spTgt>
                                        </p:tgtEl>
                                        <p:attrNameLst>
                                          <p:attrName>style.visibility</p:attrName>
                                        </p:attrNameLst>
                                      </p:cBhvr>
                                      <p:to>
                                        <p:strVal val="visible"/>
                                      </p:to>
                                    </p:set>
                                    <p:animEffect transition="in" filter="blinds(horizontal)">
                                      <p:cBhvr>
                                        <p:cTn id="10" dur="500"/>
                                        <p:tgtEl>
                                          <p:spTgt spid="2">
                                            <p:txEl>
                                              <p:pRg st="1" end="1"/>
                                            </p:txEl>
                                          </p:spTgt>
                                        </p:tgtEl>
                                      </p:cBhvr>
                                    </p:animEffect>
                                  </p:childTnLst>
                                </p:cTn>
                              </p:par>
                              <p:par>
                                <p:cTn id="11" presetID="3" presetClass="entr" presetSubtype="10" fill="hold" grpId="0" nodeType="withEffect">
                                  <p:stCondLst>
                                    <p:cond delay="0"/>
                                  </p:stCondLst>
                                  <p:iterate type="lt">
                                    <p:tmPct val="0"/>
                                  </p:iterate>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linds(horizontal)">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iterate type="lt">
                                    <p:tmPct val="0"/>
                                  </p:iterate>
                                  <p:childTnLst>
                                    <p:set>
                                      <p:cBhvr>
                                        <p:cTn id="17" dur="1" fill="hold">
                                          <p:stCondLst>
                                            <p:cond delay="0"/>
                                          </p:stCondLst>
                                        </p:cTn>
                                        <p:tgtEl>
                                          <p:spTgt spid="2">
                                            <p:txEl>
                                              <p:pRg st="4" end="4"/>
                                            </p:txEl>
                                          </p:spTgt>
                                        </p:tgtEl>
                                        <p:attrNameLst>
                                          <p:attrName>style.visibility</p:attrName>
                                        </p:attrNameLst>
                                      </p:cBhvr>
                                      <p:to>
                                        <p:strVal val="visible"/>
                                      </p:to>
                                    </p:set>
                                    <p:animEffect transition="in" filter="blinds(horizontal)">
                                      <p:cBhvr>
                                        <p:cTn id="18" dur="500"/>
                                        <p:tgtEl>
                                          <p:spTgt spid="2">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iterate type="lt">
                                    <p:tmPct val="0"/>
                                  </p:iterate>
                                  <p:childTnLst>
                                    <p:set>
                                      <p:cBhvr>
                                        <p:cTn id="22" dur="1" fill="hold">
                                          <p:stCondLst>
                                            <p:cond delay="0"/>
                                          </p:stCondLst>
                                        </p:cTn>
                                        <p:tgtEl>
                                          <p:spTgt spid="2">
                                            <p:txEl>
                                              <p:pRg st="6" end="6"/>
                                            </p:txEl>
                                          </p:spTgt>
                                        </p:tgtEl>
                                        <p:attrNameLst>
                                          <p:attrName>style.visibility</p:attrName>
                                        </p:attrNameLst>
                                      </p:cBhvr>
                                      <p:to>
                                        <p:strVal val="visible"/>
                                      </p:to>
                                    </p:set>
                                    <p:animEffect transition="in" filter="blinds(horizontal)">
                                      <p:cBhvr>
                                        <p:cTn id="23" dur="500"/>
                                        <p:tgtEl>
                                          <p:spTgt spid="2">
                                            <p:txEl>
                                              <p:pRg st="6" end="6"/>
                                            </p:txEl>
                                          </p:spTgt>
                                        </p:tgtEl>
                                      </p:cBhvr>
                                    </p:animEffect>
                                  </p:childTnLst>
                                </p:cTn>
                              </p:par>
                              <p:par>
                                <p:cTn id="24" presetID="3" presetClass="entr" presetSubtype="10" fill="hold" grpId="0" nodeType="withEffect">
                                  <p:stCondLst>
                                    <p:cond delay="0"/>
                                  </p:stCondLst>
                                  <p:iterate type="lt">
                                    <p:tmPct val="0"/>
                                  </p:iterate>
                                  <p:childTnLst>
                                    <p:set>
                                      <p:cBhvr>
                                        <p:cTn id="25" dur="1" fill="hold">
                                          <p:stCondLst>
                                            <p:cond delay="0"/>
                                          </p:stCondLst>
                                        </p:cTn>
                                        <p:tgtEl>
                                          <p:spTgt spid="2">
                                            <p:txEl>
                                              <p:pRg st="7" end="7"/>
                                            </p:txEl>
                                          </p:spTgt>
                                        </p:tgtEl>
                                        <p:attrNameLst>
                                          <p:attrName>style.visibility</p:attrName>
                                        </p:attrNameLst>
                                      </p:cBhvr>
                                      <p:to>
                                        <p:strVal val="visible"/>
                                      </p:to>
                                    </p:set>
                                    <p:animEffect transition="in" filter="blinds(horizontal)">
                                      <p:cBhvr>
                                        <p:cTn id="26" dur="500"/>
                                        <p:tgtEl>
                                          <p:spTgt spid="2">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iterate type="lt">
                                    <p:tmPct val="0"/>
                                  </p:iterate>
                                  <p:childTnLst>
                                    <p:set>
                                      <p:cBhvr>
                                        <p:cTn id="30" dur="1" fill="hold">
                                          <p:stCondLst>
                                            <p:cond delay="0"/>
                                          </p:stCondLst>
                                        </p:cTn>
                                        <p:tgtEl>
                                          <p:spTgt spid="2">
                                            <p:txEl>
                                              <p:pRg st="9" end="9"/>
                                            </p:txEl>
                                          </p:spTgt>
                                        </p:tgtEl>
                                        <p:attrNameLst>
                                          <p:attrName>style.visibility</p:attrName>
                                        </p:attrNameLst>
                                      </p:cBhvr>
                                      <p:to>
                                        <p:strVal val="visible"/>
                                      </p:to>
                                    </p:set>
                                    <p:animEffect transition="in" filter="blinds(horizontal)">
                                      <p:cBhvr>
                                        <p:cTn id="31" dur="500"/>
                                        <p:tgtEl>
                                          <p:spTgt spid="2">
                                            <p:txEl>
                                              <p:pRg st="9" end="9"/>
                                            </p:txEl>
                                          </p:spTgt>
                                        </p:tgtEl>
                                      </p:cBhvr>
                                    </p:animEffect>
                                  </p:childTnLst>
                                </p:cTn>
                              </p:par>
                              <p:par>
                                <p:cTn id="32" presetID="3" presetClass="entr" presetSubtype="10" fill="hold" grpId="0" nodeType="withEffect">
                                  <p:stCondLst>
                                    <p:cond delay="0"/>
                                  </p:stCondLst>
                                  <p:iterate type="lt">
                                    <p:tmPct val="0"/>
                                  </p:iterate>
                                  <p:childTnLst>
                                    <p:set>
                                      <p:cBhvr>
                                        <p:cTn id="33" dur="1" fill="hold">
                                          <p:stCondLst>
                                            <p:cond delay="0"/>
                                          </p:stCondLst>
                                        </p:cTn>
                                        <p:tgtEl>
                                          <p:spTgt spid="2">
                                            <p:txEl>
                                              <p:pRg st="10" end="10"/>
                                            </p:txEl>
                                          </p:spTgt>
                                        </p:tgtEl>
                                        <p:attrNameLst>
                                          <p:attrName>style.visibility</p:attrName>
                                        </p:attrNameLst>
                                      </p:cBhvr>
                                      <p:to>
                                        <p:strVal val="visible"/>
                                      </p:to>
                                    </p:set>
                                    <p:animEffect transition="in" filter="blinds(horizontal)">
                                      <p:cBhvr>
                                        <p:cTn id="34" dur="500"/>
                                        <p:tgtEl>
                                          <p:spTgt spid="2">
                                            <p:txEl>
                                              <p:pRg st="10" end="1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iterate type="lt">
                                    <p:tmPct val="0"/>
                                  </p:iterate>
                                  <p:childTnLst>
                                    <p:set>
                                      <p:cBhvr>
                                        <p:cTn id="38" dur="1" fill="hold">
                                          <p:stCondLst>
                                            <p:cond delay="0"/>
                                          </p:stCondLst>
                                        </p:cTn>
                                        <p:tgtEl>
                                          <p:spTgt spid="2">
                                            <p:txEl>
                                              <p:pRg st="12" end="12"/>
                                            </p:txEl>
                                          </p:spTgt>
                                        </p:tgtEl>
                                        <p:attrNameLst>
                                          <p:attrName>style.visibility</p:attrName>
                                        </p:attrNameLst>
                                      </p:cBhvr>
                                      <p:to>
                                        <p:strVal val="visible"/>
                                      </p:to>
                                    </p:set>
                                    <p:animEffect transition="in" filter="blinds(horizontal)">
                                      <p:cBhvr>
                                        <p:cTn id="39"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12887</TotalTime>
  <Words>2193</Words>
  <Application>Microsoft Office PowerPoint</Application>
  <PresentationFormat>Letter Paper (8.5x11 in)</PresentationFormat>
  <Paragraphs>248</Paragraphs>
  <Slides>10</Slides>
  <Notes>8</Notes>
  <HiddenSlides>0</HiddenSlides>
  <MMClips>1</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Slide 1</vt:lpstr>
      <vt:lpstr>Slide 2</vt:lpstr>
      <vt:lpstr>Why Evaluate? </vt:lpstr>
      <vt:lpstr>Slide 4</vt:lpstr>
      <vt:lpstr>Demographics</vt:lpstr>
      <vt:lpstr>Results</vt:lpstr>
      <vt:lpstr>Which Route Would You Take?</vt:lpstr>
      <vt:lpstr>Level 4: Results</vt:lpstr>
      <vt:lpstr>Challenges To Evaluation  </vt:lpstr>
      <vt:lpstr>Recommendations</vt:lpstr>
    </vt:vector>
  </TitlesOfParts>
  <Company>United States Army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Jason C. Honeycutt</dc:creator>
  <cp:lastModifiedBy>Jay</cp:lastModifiedBy>
  <cp:revision>1032</cp:revision>
  <dcterms:created xsi:type="dcterms:W3CDTF">2012-06-28T21:42:02Z</dcterms:created>
  <dcterms:modified xsi:type="dcterms:W3CDTF">2014-10-18T02:51:08Z</dcterms:modified>
</cp:coreProperties>
</file>