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334" r:id="rId4"/>
    <p:sldId id="261" r:id="rId5"/>
    <p:sldId id="270" r:id="rId6"/>
    <p:sldId id="324" r:id="rId7"/>
    <p:sldId id="327" r:id="rId8"/>
    <p:sldId id="329" r:id="rId9"/>
    <p:sldId id="330" r:id="rId10"/>
    <p:sldId id="333" r:id="rId11"/>
    <p:sldId id="336" r:id="rId12"/>
    <p:sldId id="326" r:id="rId13"/>
    <p:sldId id="331" r:id="rId14"/>
    <p:sldId id="335" r:id="rId15"/>
    <p:sldId id="337" r:id="rId16"/>
    <p:sldId id="338" r:id="rId17"/>
    <p:sldId id="323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Watts" initials="C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C7"/>
    <a:srgbClr val="E969FF"/>
    <a:srgbClr val="A20EFF"/>
    <a:srgbClr val="97B5D9"/>
    <a:srgbClr val="0BAD2C"/>
    <a:srgbClr val="D4E9FF"/>
    <a:srgbClr val="C1E0FF"/>
    <a:srgbClr val="54432F"/>
    <a:srgbClr val="99864B"/>
    <a:srgbClr val="022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401" autoAdjust="0"/>
    <p:restoredTop sz="94898" autoAdjust="0"/>
  </p:normalViewPr>
  <p:slideViewPr>
    <p:cSldViewPr snapToObjects="1">
      <p:cViewPr>
        <p:scale>
          <a:sx n="100" d="100"/>
          <a:sy n="100" d="100"/>
        </p:scale>
        <p:origin x="19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9:06:04.336" idx="4">
    <p:pos x="10" y="10"/>
    <p:text>Love this one!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9T19:05:12.264" idx="2">
    <p:pos x="10" y="10"/>
    <p:text>Maybe start instead with what are factors related to.... Need to stress the multiplication facts more here.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FF684-17C0-8C49-9D21-3BA46CCC55E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AD82C-7382-0C4B-BBC5-2B52FFA6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1A9D6-AB67-A74A-BE68-1E8E3DE54000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C5737-B2B5-034A-9A78-B61D67CE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5737-B2B5-034A-9A78-B61D67CE63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5737-B2B5-034A-9A78-B61D67CE63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solidFill>
                  <a:srgbClr val="C1E0FF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rgbClr val="02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rgbClr val="C1E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rgbClr val="C1E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rgbClr val="C1E0FF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bg1">
                <a:alpha val="14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bg1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bg1">
                <a:alpha val="32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6.jpeg"/><Relationship Id="rId1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081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stackedlogo.eps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9447" y="5549900"/>
            <a:ext cx="2667000" cy="1003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rgbClr val="C1E0FF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rgbClr val="C1E0FF"/>
        </a:buClr>
        <a:buFont typeface="Wingdings" pitchFamily="2" charset="2"/>
        <a:buChar char="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rgbClr val="D4E9FF"/>
        </a:buClr>
        <a:buFont typeface="Wingdings" pitchFamily="2" charset="2"/>
        <a:buChar char="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rgbClr val="D4E9FF"/>
        </a:buClr>
        <a:buFont typeface="Wingdings" pitchFamily="2" charset="2"/>
        <a:buChar char="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rgbClr val="D4E9FF"/>
        </a:buClr>
        <a:buFont typeface="Wingdings" pitchFamily="2" charset="2"/>
        <a:buChar char="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rgbClr val="D4E9FF"/>
        </a:buClr>
        <a:buFont typeface="Wingdings" pitchFamily="2" charset="2"/>
        <a:buChar char="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182906"/>
          </a:xfrm>
        </p:spPr>
        <p:txBody>
          <a:bodyPr/>
          <a:lstStyle/>
          <a:p>
            <a:pPr algn="l"/>
            <a:r>
              <a:rPr lang="en-US" sz="4400" dirty="0"/>
              <a:t>Subtle Messages and Practices in Higher Education: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Are </a:t>
            </a:r>
            <a:r>
              <a:rPr lang="en-US" sz="4400" dirty="0"/>
              <a:t>We Increasing the Gap?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>An Investigation of Developmental Math Courses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495800"/>
            <a:ext cx="7770812" cy="1905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300" dirty="0" smtClean="0"/>
              <a:t>Catherine </a:t>
            </a:r>
            <a:r>
              <a:rPr lang="en-US" sz="2300" dirty="0"/>
              <a:t>Callow-Heusser, </a:t>
            </a:r>
            <a:r>
              <a:rPr lang="en-US" sz="2300" dirty="0" smtClean="0"/>
              <a:t>PhD</a:t>
            </a:r>
          </a:p>
          <a:p>
            <a:r>
              <a:rPr lang="en-US" sz="2300" dirty="0" smtClean="0"/>
              <a:t>Wendy Sanborn, Ph.D.</a:t>
            </a:r>
          </a:p>
          <a:p>
            <a:endParaRPr lang="en-US" sz="23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5174" y="457200"/>
            <a:ext cx="7351439" cy="1066800"/>
          </a:xfrm>
        </p:spPr>
        <p:txBody>
          <a:bodyPr/>
          <a:lstStyle/>
          <a:p>
            <a:r>
              <a:rPr lang="en-US" sz="4000" smtClean="0"/>
              <a:t>Findings Corroborated Research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752600"/>
            <a:ext cx="7008813" cy="4572000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b="1" dirty="0">
                <a:solidFill>
                  <a:srgbClr val="FFFF00"/>
                </a:solidFill>
              </a:rPr>
              <a:t>Instructors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Over-reliance on </a:t>
            </a:r>
            <a:r>
              <a:rPr lang="en-US" dirty="0" smtClean="0"/>
              <a:t>upper-level undergraduate/ graduate student and adjunct instructors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Little to no teaching/pedagogical training provided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6" y="0"/>
            <a:ext cx="838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Findings Corroborated Research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572000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Curricula/Materials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Few math texts, curricula, or materials aligned with Common Core or current evidence-based best practices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Most are strongly decontextualized and procedurally based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Over-representation of </a:t>
            </a:r>
            <a:r>
              <a:rPr lang="en-US" b="1" dirty="0" smtClean="0">
                <a:solidFill>
                  <a:srgbClr val="FFFF00"/>
                </a:solidFill>
              </a:rPr>
              <a:t>online or computer-based individual learning courses </a:t>
            </a:r>
            <a:r>
              <a:rPr lang="en-US" dirty="0" smtClean="0"/>
              <a:t>for developmental math when compared to higher math courses</a:t>
            </a:r>
          </a:p>
        </p:txBody>
      </p:sp>
    </p:spTree>
    <p:extLst>
      <p:ext uri="{BB962C8B-B14F-4D97-AF65-F5344CB8AC3E}">
        <p14:creationId xmlns:p14="http://schemas.microsoft.com/office/powerpoint/2010/main" val="15644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 Interesting Findings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difficulty vs. exam difficulty</a:t>
            </a:r>
          </a:p>
          <a:p>
            <a:r>
              <a:rPr lang="en-US" dirty="0" smtClean="0"/>
              <a:t>Messages to students in syllabi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0813" cy="1066800"/>
          </a:xfrm>
        </p:spPr>
        <p:txBody>
          <a:bodyPr/>
          <a:lstStyle/>
          <a:p>
            <a:r>
              <a:rPr lang="en-US" sz="4400" dirty="0"/>
              <a:t>Homework </a:t>
            </a:r>
            <a:r>
              <a:rPr lang="en-US" sz="4400" dirty="0" smtClean="0"/>
              <a:t>Difficulty </a:t>
            </a:r>
            <a:r>
              <a:rPr lang="en-US" sz="4400" dirty="0"/>
              <a:t>vs</a:t>
            </a:r>
            <a:r>
              <a:rPr lang="en-US" sz="4400"/>
              <a:t>. 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4400" dirty="0" smtClean="0"/>
              <a:t>Exam Difficulty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0813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Example from an intermediate algebra course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4995"/>
              </p:ext>
            </p:extLst>
          </p:nvPr>
        </p:nvGraphicFramePr>
        <p:xfrm>
          <a:off x="304800" y="3124200"/>
          <a:ext cx="8534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403600"/>
                <a:gridCol w="2844800"/>
              </a:tblGrid>
              <a:tr h="690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Most difficult problems assigned:</a:t>
                      </a:r>
                      <a:endParaRPr lang="en-US" sz="180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Most difficult problem in text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though not assigned):</a:t>
                      </a:r>
                      <a:endParaRPr lang="en-US" sz="180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Problem </a:t>
                      </a:r>
                      <a:r>
                        <a:rPr lang="en-US" sz="2000" dirty="0">
                          <a:effectLst/>
                          <a:latin typeface="+mn-lt"/>
                          <a:ea typeface="ＭＳ 明朝" charset="-128"/>
                          <a:cs typeface="Times New Roman" charset="0"/>
                        </a:rPr>
                        <a:t>on exam:</a:t>
                      </a:r>
                      <a:endParaRPr lang="en-US" sz="1800" dirty="0">
                        <a:effectLst/>
                        <a:latin typeface="+mn-lt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443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6" y="3996765"/>
            <a:ext cx="1887444" cy="11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71" y="4278138"/>
            <a:ext cx="2786529" cy="674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917" y="4278139"/>
            <a:ext cx="2810083" cy="6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in Syllabi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343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ommunity college syllabi </a:t>
            </a:r>
          </a:p>
          <a:p>
            <a:pPr lvl="1"/>
            <a:r>
              <a:rPr lang="en-US" dirty="0" smtClean="0"/>
              <a:t>Most messages were stated positively</a:t>
            </a:r>
          </a:p>
          <a:p>
            <a:pPr lvl="1"/>
            <a:r>
              <a:rPr lang="en-US" dirty="0" smtClean="0"/>
              <a:t>Expectations were clearly stated/described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Success criteria focused on goals for passing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Nearly 50% of syllabi from 4-year and Research-1 institutions had punitive or negative messages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4118"/>
            <a:ext cx="8001000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Summary: Developmental Courses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953000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000" dirty="0" smtClean="0"/>
              <a:t>Students </a:t>
            </a:r>
            <a:r>
              <a:rPr lang="en-US" sz="2000" dirty="0"/>
              <a:t>from </a:t>
            </a:r>
            <a:r>
              <a:rPr lang="en-US" sz="2000" b="1" dirty="0" smtClean="0"/>
              <a:t>underrepresented</a:t>
            </a:r>
            <a:r>
              <a:rPr lang="en-US" sz="2000" dirty="0" smtClean="0"/>
              <a:t> groups are </a:t>
            </a:r>
            <a:r>
              <a:rPr lang="en-US" sz="2000" b="1" dirty="0"/>
              <a:t>overrepresented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developmental courses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Marginalized groups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Students learning English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First generation college students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Students from low-income homes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Only 1 in 4 students who take developmental courses graduate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Developmental math courses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Are taught mostly by adjuncts, undergraduate/graduate students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Are over-represented by online/computer-based individual learning courses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May include more negative or punitive messages in syllabi, particularly at institutions that award 4-year degrees</a:t>
            </a:r>
          </a:p>
          <a:p>
            <a:pPr lvl="1">
              <a:spcBef>
                <a:spcPts val="14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68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2100"/>
            <a:ext cx="7770813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Why are we placing students most at risk of dropping out in courses</a:t>
            </a:r>
          </a:p>
          <a:p>
            <a:pPr lvl="1"/>
            <a:r>
              <a:rPr lang="en-US" dirty="0" smtClean="0"/>
              <a:t>Without highly qualified instructors?</a:t>
            </a:r>
          </a:p>
          <a:p>
            <a:pPr lvl="1"/>
            <a:r>
              <a:rPr lang="en-US" dirty="0" smtClean="0"/>
              <a:t>Not heavily based in good instructional design principles and what we know works best from current research and best practices?</a:t>
            </a:r>
          </a:p>
          <a:p>
            <a:pPr lvl="2"/>
            <a:r>
              <a:rPr lang="en-US" dirty="0" smtClean="0"/>
              <a:t>Content situated in relevant contexts</a:t>
            </a:r>
          </a:p>
          <a:p>
            <a:pPr lvl="2"/>
            <a:r>
              <a:rPr lang="en-US" dirty="0" smtClean="0"/>
              <a:t>Pedagogy</a:t>
            </a:r>
          </a:p>
          <a:p>
            <a:pPr lvl="2"/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That include messages regarding punitive consequences or “failure” messages rather than focusing on behaviors that lead to success?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81450" y="1981200"/>
            <a:ext cx="4819650" cy="336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Cathy Callow-</a:t>
            </a:r>
            <a:r>
              <a:rPr lang="en-US" dirty="0" err="1" smtClean="0"/>
              <a:t>Heusser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</a:t>
            </a:r>
            <a:r>
              <a:rPr lang="en-US" sz="1800" dirty="0" smtClean="0"/>
              <a:t>Education/Math Specialist</a:t>
            </a:r>
            <a:br>
              <a:rPr lang="en-US" sz="1800" dirty="0" smtClean="0"/>
            </a:br>
            <a:r>
              <a:rPr lang="en-US" sz="1800" dirty="0" smtClean="0"/>
              <a:t>      Utah State Office of Education</a:t>
            </a:r>
            <a:br>
              <a:rPr lang="en-US" sz="1800" dirty="0" smtClean="0"/>
            </a:br>
            <a:r>
              <a:rPr lang="en-US" sz="1800" dirty="0" smtClean="0"/>
              <a:t>      Multi-Tiered System of Supports Project</a:t>
            </a:r>
            <a:endParaRPr lang="en-US" sz="2000" dirty="0" smtClean="0"/>
          </a:p>
          <a:p>
            <a:pPr marL="342900" lvl="1" indent="0">
              <a:buNone/>
            </a:pPr>
            <a:r>
              <a:rPr lang="en-US" sz="1800" dirty="0" smtClean="0"/>
              <a:t>801-</a:t>
            </a:r>
            <a:r>
              <a:rPr lang="uk-UA" sz="1800" dirty="0" smtClean="0"/>
              <a:t>538-</a:t>
            </a:r>
            <a:r>
              <a:rPr lang="en-US" sz="1800" dirty="0" smtClean="0"/>
              <a:t>7952</a:t>
            </a:r>
            <a:r>
              <a:rPr lang="uk-UA" sz="1800" dirty="0" smtClean="0"/>
              <a:t> </a:t>
            </a:r>
            <a:endParaRPr lang="en-US" sz="1800" dirty="0"/>
          </a:p>
          <a:p>
            <a:pPr marL="342900" lvl="1" indent="0">
              <a:buNone/>
            </a:pPr>
            <a:r>
              <a:rPr lang="en-US" sz="1800" dirty="0" err="1" smtClean="0"/>
              <a:t>Cathy.Callow-Heusser@schools.utah.gov</a:t>
            </a:r>
            <a:endParaRPr lang="en-US" sz="1800" dirty="0" smtClean="0"/>
          </a:p>
          <a:p>
            <a:pPr marL="342900" lvl="1" indent="0">
              <a:buNone/>
            </a:pPr>
            <a:endParaRPr lang="en-US" sz="1050" dirty="0" smtClean="0"/>
          </a:p>
          <a:p>
            <a:pPr marL="342900" lvl="1" indent="0">
              <a:buNone/>
            </a:pPr>
            <a:r>
              <a:rPr lang="en-US" sz="1800" dirty="0" smtClean="0"/>
              <a:t>Director of Developmental Math (retired)</a:t>
            </a:r>
            <a:br>
              <a:rPr lang="en-US" sz="1800" dirty="0" smtClean="0"/>
            </a:br>
            <a:r>
              <a:rPr lang="en-US" sz="1800" dirty="0" smtClean="0"/>
              <a:t>Department of Mathematics and Statistics</a:t>
            </a:r>
            <a:br>
              <a:rPr lang="en-US" sz="1800" dirty="0" smtClean="0"/>
            </a:br>
            <a:r>
              <a:rPr lang="en-US" sz="1800" dirty="0" smtClean="0"/>
              <a:t>Utah State University</a:t>
            </a:r>
            <a:endParaRPr lang="en-US" sz="1800" dirty="0"/>
          </a:p>
          <a:p>
            <a:pPr marL="342900" lvl="1" indent="0">
              <a:buNone/>
            </a:pPr>
            <a:endParaRPr lang="uk-UA" dirty="0"/>
          </a:p>
          <a:p>
            <a:pPr marL="342900" lvl="1" indent="0">
              <a:buNone/>
            </a:pPr>
            <a:endParaRPr lang="uk-U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25267"/>
            <a:ext cx="2481263" cy="283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7" y="2202391"/>
            <a:ext cx="6983413" cy="46556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828800"/>
            <a:ext cx="7770813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b="1" dirty="0" smtClean="0"/>
              <a:t>In Developmental Math courses nationwide: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Approximately 50% of college students in the US are placed into developmental, or remedial, math courses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50-75% of these students </a:t>
            </a:r>
            <a:r>
              <a:rPr lang="en-US" sz="2000" b="1" dirty="0" smtClean="0"/>
              <a:t>fail</a:t>
            </a:r>
            <a:r>
              <a:rPr lang="en-US" sz="2000" dirty="0" smtClean="0"/>
              <a:t> or </a:t>
            </a:r>
            <a:r>
              <a:rPr lang="en-US" sz="2000" b="1" dirty="0" smtClean="0"/>
              <a:t>drop out</a:t>
            </a:r>
            <a:r>
              <a:rPr lang="en-US" sz="2000" dirty="0" smtClean="0"/>
              <a:t>  of these math courses 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3 of 4 of these students leave </a:t>
            </a:r>
            <a:br>
              <a:rPr lang="en-US" sz="2000" dirty="0" smtClean="0"/>
            </a:br>
            <a:r>
              <a:rPr lang="en-US" sz="2000" dirty="0" smtClean="0"/>
              <a:t>college without a degree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S</a:t>
            </a:r>
            <a:r>
              <a:rPr lang="en-US" sz="2000" dirty="0" smtClean="0"/>
              <a:t>tudents from </a:t>
            </a:r>
            <a:br>
              <a:rPr lang="en-US" sz="2000" dirty="0" smtClean="0"/>
            </a:br>
            <a:r>
              <a:rPr lang="en-US" sz="2000" b="1" dirty="0" smtClean="0"/>
              <a:t>underrepresented</a:t>
            </a:r>
            <a:r>
              <a:rPr lang="en-US" sz="2000" dirty="0" smtClean="0"/>
              <a:t> groups</a:t>
            </a:r>
            <a:br>
              <a:rPr lang="en-US" sz="2000" dirty="0" smtClean="0"/>
            </a:br>
            <a:r>
              <a:rPr lang="en-US" sz="2000" dirty="0" smtClean="0"/>
              <a:t>are </a:t>
            </a:r>
            <a:r>
              <a:rPr lang="en-US" sz="2000" b="1" dirty="0" smtClean="0"/>
              <a:t>overrepresented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in developmental</a:t>
            </a:r>
            <a:br>
              <a:rPr lang="en-US" sz="2000" dirty="0" smtClean="0"/>
            </a:br>
            <a:r>
              <a:rPr lang="en-US" sz="2000" dirty="0" smtClean="0"/>
              <a:t>courses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3968096" y="4343400"/>
            <a:ext cx="1196788" cy="1143000"/>
          </a:xfrm>
          <a:prstGeom prst="noSmoking">
            <a:avLst>
              <a:gd name="adj" fmla="val 16654"/>
            </a:avLst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723187" y="3958695"/>
            <a:ext cx="1196788" cy="1143000"/>
          </a:xfrm>
          <a:prstGeom prst="noSmoking">
            <a:avLst>
              <a:gd name="adj" fmla="val 16654"/>
            </a:avLst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5219793" y="4343400"/>
            <a:ext cx="1196788" cy="1143000"/>
          </a:xfrm>
          <a:prstGeom prst="noSmoking">
            <a:avLst>
              <a:gd name="adj" fmla="val 16654"/>
            </a:avLst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381000"/>
            <a:ext cx="8332787" cy="1209534"/>
          </a:xfrm>
          <a:prstGeom prst="rect">
            <a:avLst/>
          </a:prstGeom>
          <a:solidFill>
            <a:schemeClr val="accent2">
              <a:lumMod val="50000"/>
              <a:alpha val="3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rgbClr val="C1E0F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“I advise my students to listen carefully the moment they decide to take no more mathematics courses. They might be able to hear the sound of closing doors.”  --  James Caballero, mathematics teacher</a:t>
            </a:r>
            <a:endParaRPr lang="en-US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Cost of Developmental Courses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</a:p>
          <a:p>
            <a:r>
              <a:rPr lang="en-US" dirty="0" smtClean="0"/>
              <a:t>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7404"/>
            <a:ext cx="6173279" cy="50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at USU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investigated factors related </a:t>
            </a:r>
            <a:r>
              <a:rPr lang="en-US" dirty="0"/>
              <a:t>to </a:t>
            </a:r>
            <a:r>
              <a:rPr lang="en-US" dirty="0" smtClean="0"/>
              <a:t>successful completion of developmental mathematics courses: Math 0990: Beginning Algebra, Math 1010: Intermediate Algebra, Math 1050: College Algebra (Bagley, 2015)</a:t>
            </a:r>
          </a:p>
          <a:p>
            <a:r>
              <a:rPr lang="en-US" dirty="0" smtClean="0"/>
              <a:t>Does Mindset predict…</a:t>
            </a:r>
          </a:p>
          <a:p>
            <a:pPr lvl="1"/>
            <a:r>
              <a:rPr lang="en-US" dirty="0" smtClean="0"/>
              <a:t>Exam scores?</a:t>
            </a:r>
          </a:p>
          <a:p>
            <a:pPr lvl="1"/>
            <a:r>
              <a:rPr lang="en-US" dirty="0" smtClean="0"/>
              <a:t>Pass/fail rates?</a:t>
            </a:r>
          </a:p>
          <a:p>
            <a:r>
              <a:rPr lang="en-US" dirty="0"/>
              <a:t>What factors, such as </a:t>
            </a:r>
            <a:r>
              <a:rPr lang="en-US" dirty="0" smtClean="0"/>
              <a:t>math anxiety, math attitudes, prior math preparation, </a:t>
            </a:r>
            <a:r>
              <a:rPr lang="en-US" dirty="0"/>
              <a:t>multiplication fact fluency, </a:t>
            </a:r>
            <a:r>
              <a:rPr lang="en-US" dirty="0" smtClean="0"/>
              <a:t>breaks in school enrollment, etc. are </a:t>
            </a:r>
            <a:br>
              <a:rPr lang="en-US" dirty="0" smtClean="0"/>
            </a:br>
            <a:r>
              <a:rPr lang="en-US" dirty="0" smtClean="0"/>
              <a:t>related to pass/fail or course grades?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3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082" y="1752600"/>
            <a:ext cx="5132718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urvey administered at </a:t>
            </a:r>
            <a:br>
              <a:rPr lang="en-US" dirty="0" smtClean="0"/>
            </a:br>
            <a:r>
              <a:rPr lang="en-US" dirty="0" smtClean="0"/>
              <a:t>beginning and end of semester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Mindset </a:t>
            </a:r>
            <a:r>
              <a:rPr lang="en-US" sz="1600" dirty="0" smtClean="0"/>
              <a:t>(</a:t>
            </a:r>
            <a:r>
              <a:rPr lang="en-US" sz="1600" dirty="0" err="1" smtClean="0"/>
              <a:t>Dweck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Math anxiety </a:t>
            </a:r>
            <a:r>
              <a:rPr lang="en-US" sz="1600" dirty="0" smtClean="0"/>
              <a:t>(AMAS, </a:t>
            </a:r>
            <a:r>
              <a:rPr lang="en-US" sz="1600" dirty="0" err="1" smtClean="0"/>
              <a:t>Hopko</a:t>
            </a:r>
            <a:r>
              <a:rPr lang="en-US" sz="1600" dirty="0" smtClean="0"/>
              <a:t>, et al.)</a:t>
            </a:r>
          </a:p>
          <a:p>
            <a:pPr lvl="1"/>
            <a:r>
              <a:rPr lang="en-US" dirty="0" smtClean="0"/>
              <a:t>Math attitudes </a:t>
            </a:r>
            <a:r>
              <a:rPr lang="en-US" sz="1600" dirty="0" smtClean="0"/>
              <a:t>(Dartmouth)</a:t>
            </a: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RocketMath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(Crawford)</a:t>
            </a:r>
            <a:r>
              <a:rPr lang="en-US" b="1" dirty="0" smtClean="0">
                <a:solidFill>
                  <a:srgbClr val="FFFF00"/>
                </a:solidFill>
              </a:rPr>
              <a:t>:                          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1-minute timed assessment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of single digit multiplication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86200" cy="4038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students enrolled in and attending Fall 2014 semester</a:t>
            </a:r>
          </a:p>
          <a:p>
            <a:pPr lvl="1"/>
            <a:r>
              <a:rPr lang="en-US" dirty="0" smtClean="0"/>
              <a:t>Math 990 </a:t>
            </a:r>
          </a:p>
          <a:p>
            <a:pPr marL="914400" lvl="2" indent="0">
              <a:buNone/>
            </a:pPr>
            <a:r>
              <a:rPr lang="en-US" sz="1600" dirty="0" smtClean="0"/>
              <a:t>90% response rate</a:t>
            </a:r>
          </a:p>
          <a:p>
            <a:pPr marL="914400" lvl="2" indent="0">
              <a:buNone/>
            </a:pPr>
            <a:r>
              <a:rPr lang="en-US" sz="1600" dirty="0" smtClean="0"/>
              <a:t>63% pass rate (of all enrolled)</a:t>
            </a:r>
          </a:p>
          <a:p>
            <a:pPr lvl="1"/>
            <a:r>
              <a:rPr lang="en-US" dirty="0" smtClean="0"/>
              <a:t>Math 1010 </a:t>
            </a:r>
          </a:p>
          <a:p>
            <a:pPr marL="914400" lvl="2" indent="0">
              <a:buNone/>
            </a:pPr>
            <a:r>
              <a:rPr lang="en-US" sz="1600" dirty="0" smtClean="0"/>
              <a:t>87% response rate</a:t>
            </a:r>
          </a:p>
          <a:p>
            <a:pPr marL="914400" lvl="2" indent="0">
              <a:buNone/>
            </a:pPr>
            <a:r>
              <a:rPr lang="en-US" sz="1600" dirty="0" smtClean="0"/>
              <a:t>63% pass rate </a:t>
            </a:r>
            <a:r>
              <a:rPr lang="en-US" sz="1600" dirty="0"/>
              <a:t>(of all enrolled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Math 1050 </a:t>
            </a:r>
          </a:p>
          <a:p>
            <a:pPr marL="914400" lvl="2" indent="0">
              <a:buNone/>
            </a:pPr>
            <a:r>
              <a:rPr lang="en-US" sz="1600" dirty="0" smtClean="0"/>
              <a:t>79% response rate</a:t>
            </a:r>
          </a:p>
          <a:p>
            <a:pPr marL="914400" lvl="2" indent="0">
              <a:buNone/>
            </a:pPr>
            <a:r>
              <a:rPr lang="en-US" sz="1600" dirty="0" smtClean="0"/>
              <a:t>76% pass rate </a:t>
            </a:r>
            <a:r>
              <a:rPr lang="en-US" sz="1600" dirty="0"/>
              <a:t>(of all enrolled)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6" r="13565" b="31686"/>
          <a:stretch/>
        </p:blipFill>
        <p:spPr>
          <a:xfrm>
            <a:off x="324374" y="5305733"/>
            <a:ext cx="5085826" cy="1247467"/>
          </a:xfrm>
          <a:prstGeom prst="rect">
            <a:avLst/>
          </a:prstGeom>
        </p:spPr>
      </p:pic>
      <p:pic>
        <p:nvPicPr>
          <p:cNvPr id="6" name="Picture 2" descr="https://encrypted-tbn3.gstatic.com/images?q=tbn:ANd9GcQLxnM8WuQzTMLQ0mHDQ2oWrknh0q7W2hrILZMclMkcYYRncKHmi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6998" r="17484" b="5675"/>
          <a:stretch/>
        </p:blipFill>
        <p:spPr bwMode="auto">
          <a:xfrm>
            <a:off x="4495800" y="5604249"/>
            <a:ext cx="914400" cy="9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Student Factors Related to Developmental Math Success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28194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Math 990</a:t>
            </a:r>
            <a:r>
              <a:rPr lang="en-US" b="1" smtClean="0"/>
              <a:t>: </a:t>
            </a:r>
            <a:br>
              <a:rPr lang="en-US" b="1" smtClean="0"/>
            </a:br>
            <a:r>
              <a:rPr lang="en-US" b="1" smtClean="0"/>
              <a:t>Beginning </a:t>
            </a:r>
            <a:r>
              <a:rPr lang="en-US" b="1" dirty="0" smtClean="0"/>
              <a:t>Algebra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Interest in math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CCFFCC"/>
                </a:solidFill>
              </a:rPr>
              <a:t>Mindset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Learning math </a:t>
            </a:r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nxiety</a:t>
            </a:r>
          </a:p>
          <a:p>
            <a:pPr>
              <a:buFont typeface="+mj-lt"/>
              <a:buAutoNum type="arabicPeriod"/>
            </a:pPr>
            <a:r>
              <a:rPr lang="en-US" b="1" dirty="0" smtClean="0"/>
              <a:t>Multiplication facts incorrect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E969FF"/>
                </a:solidFill>
              </a:rPr>
              <a:t>Self-perception of ability</a:t>
            </a:r>
            <a:endParaRPr lang="en-US" b="1" dirty="0">
              <a:solidFill>
                <a:srgbClr val="E969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981200"/>
            <a:ext cx="2590800" cy="3657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Math 1010: </a:t>
            </a:r>
            <a:br>
              <a:rPr lang="en-US" b="1" dirty="0" smtClean="0"/>
            </a:br>
            <a:r>
              <a:rPr lang="en-US" b="1" dirty="0" smtClean="0"/>
              <a:t>Intermediate Algebra 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CCFFCC"/>
                </a:solidFill>
              </a:rPr>
              <a:t>Mindset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DE0D8"/>
                </a:solidFill>
              </a:rPr>
              <a:t>Interest in math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E969FF"/>
                </a:solidFill>
              </a:rPr>
              <a:t>Self-perception of ability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4623A"/>
                </a:solidFill>
              </a:rPr>
              <a:t>Learning math anxiety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Anxiety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981198"/>
            <a:ext cx="2743200" cy="3962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C1E0FF"/>
              </a:buClr>
              <a:buFont typeface="Wingdings" pitchFamily="2" charset="2"/>
              <a:buChar char="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Char char="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Char char="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Char char="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rgbClr val="D4E9FF"/>
              </a:buClr>
              <a:buFont typeface="Wingdings" pitchFamily="2" charset="2"/>
              <a:buChar char="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Math 1050: </a:t>
            </a:r>
            <a:br>
              <a:rPr lang="en-US" b="1" dirty="0" smtClean="0"/>
            </a:br>
            <a:r>
              <a:rPr lang="en-US" b="1" dirty="0" smtClean="0"/>
              <a:t>College Algebra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E969FF"/>
                </a:solidFill>
              </a:rPr>
              <a:t>Self-perception of ability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DE0D8"/>
                </a:solidFill>
              </a:rPr>
              <a:t>Interest in math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4623A"/>
                </a:solidFill>
              </a:rPr>
              <a:t>Learning math anxiety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Anxiety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FEFFC7"/>
                </a:solidFill>
              </a:rPr>
              <a:t>Math examination anxiety</a:t>
            </a:r>
            <a:endParaRPr lang="en-US" b="1" dirty="0">
              <a:solidFill>
                <a:srgbClr val="FEF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System Factors </a:t>
            </a:r>
            <a:r>
              <a:rPr lang="en-US" sz="4400"/>
              <a:t>Related to Developmental Math Success</a:t>
            </a:r>
            <a:r>
              <a:rPr lang="en-US" sz="4400" smtClean="0"/>
              <a:t>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b="1" dirty="0">
                <a:solidFill>
                  <a:srgbClr val="FFFF00"/>
                </a:solidFill>
              </a:rPr>
              <a:t>Instructors</a:t>
            </a:r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Curricula/Materials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Texts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Online lessons and practice materials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Practice exams</a:t>
            </a:r>
          </a:p>
          <a:p>
            <a:pPr>
              <a:spcBef>
                <a:spcPts val="14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Delivery (face to face, </a:t>
            </a:r>
            <a:r>
              <a:rPr lang="en-US" b="1" dirty="0" err="1" smtClean="0">
                <a:solidFill>
                  <a:srgbClr val="FFFF00"/>
                </a:solidFill>
              </a:rPr>
              <a:t>broadcase</a:t>
            </a:r>
            <a:r>
              <a:rPr lang="en-US" b="1" dirty="0" smtClean="0">
                <a:solidFill>
                  <a:srgbClr val="FFFF00"/>
                </a:solidFill>
              </a:rPr>
              <a:t>, online)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Supports, resources available to students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Tutoring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Student Support Services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Disability Resource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 of online accessible information for </a:t>
            </a:r>
            <a:r>
              <a:rPr lang="en-US" dirty="0"/>
              <a:t>Developmental </a:t>
            </a:r>
            <a:r>
              <a:rPr lang="en-US" dirty="0" smtClean="0"/>
              <a:t>math and </a:t>
            </a:r>
            <a:r>
              <a:rPr lang="en-US" dirty="0"/>
              <a:t>successive courses</a:t>
            </a:r>
            <a:endParaRPr lang="en-US" dirty="0" smtClean="0"/>
          </a:p>
          <a:p>
            <a:pPr lvl="1"/>
            <a:r>
              <a:rPr lang="en-US" dirty="0" smtClean="0"/>
              <a:t>Course syllabi</a:t>
            </a:r>
          </a:p>
          <a:p>
            <a:pPr lvl="2"/>
            <a:r>
              <a:rPr lang="en-US" dirty="0" smtClean="0"/>
              <a:t>Texts</a:t>
            </a:r>
          </a:p>
          <a:p>
            <a:pPr lvl="2"/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Course </a:t>
            </a:r>
            <a:r>
              <a:rPr lang="en-US" dirty="0"/>
              <a:t>support materials </a:t>
            </a:r>
            <a:endParaRPr lang="en-US" dirty="0" smtClean="0"/>
          </a:p>
          <a:p>
            <a:pPr lvl="1"/>
            <a:r>
              <a:rPr lang="en-US" dirty="0" smtClean="0"/>
              <a:t>Practice exams</a:t>
            </a:r>
          </a:p>
          <a:p>
            <a:pPr lvl="1"/>
            <a:r>
              <a:rPr lang="en-US" dirty="0" smtClean="0"/>
              <a:t>Faculty/staff lists and vitae, course assignments</a:t>
            </a:r>
          </a:p>
          <a:p>
            <a:r>
              <a:rPr lang="en-US" dirty="0" smtClean="0"/>
              <a:t>Institutions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-year</a:t>
            </a:r>
            <a:r>
              <a:rPr lang="en-US" dirty="0" smtClean="0"/>
              <a:t>, 4-year, </a:t>
            </a:r>
            <a:r>
              <a:rPr lang="en-US" b="1" dirty="0" smtClean="0">
                <a:solidFill>
                  <a:srgbClr val="FFFF00"/>
                </a:solidFill>
              </a:rPr>
              <a:t>master’s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doctorate</a:t>
            </a:r>
            <a:r>
              <a:rPr lang="en-US" dirty="0" smtClean="0"/>
              <a:t>, special focus, tribal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Public</a:t>
            </a:r>
            <a:r>
              <a:rPr lang="en-US" dirty="0" smtClean="0"/>
              <a:t>, private</a:t>
            </a:r>
          </a:p>
          <a:p>
            <a:pPr lvl="1"/>
            <a:r>
              <a:rPr lang="en-US" dirty="0" smtClean="0"/>
              <a:t>Research activity, size, content 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Syllabi located at approximately </a:t>
            </a:r>
            <a:r>
              <a:rPr lang="en-US" dirty="0" smtClean="0"/>
              <a:t>25</a:t>
            </a:r>
            <a:r>
              <a:rPr lang="en-US" dirty="0"/>
              <a:t>% of institution websites searched</a:t>
            </a:r>
          </a:p>
          <a:p>
            <a:r>
              <a:rPr lang="en-US" dirty="0" smtClean="0"/>
              <a:t>Intentional selection of Research-1 Universities</a:t>
            </a:r>
          </a:p>
          <a:p>
            <a:pPr lvl="1"/>
            <a:r>
              <a:rPr lang="en-US" sz="1700" dirty="0" smtClean="0"/>
              <a:t>Population N = 88 (2010)</a:t>
            </a:r>
          </a:p>
          <a:p>
            <a:pPr lvl="1"/>
            <a:r>
              <a:rPr lang="en-US" sz="1700" dirty="0" smtClean="0"/>
              <a:t>Sample N = 12</a:t>
            </a:r>
          </a:p>
          <a:p>
            <a:r>
              <a:rPr lang="en-US" dirty="0" smtClean="0"/>
              <a:t>Intentional selection of public 4-year colleges</a:t>
            </a:r>
          </a:p>
          <a:p>
            <a:pPr lvl="1"/>
            <a:r>
              <a:rPr lang="en-US" sz="1800" dirty="0" smtClean="0"/>
              <a:t>Population N = 1920</a:t>
            </a:r>
          </a:p>
          <a:p>
            <a:pPr lvl="1"/>
            <a:r>
              <a:rPr lang="en-US" sz="1800" dirty="0" smtClean="0"/>
              <a:t>Sample N = 4</a:t>
            </a:r>
          </a:p>
          <a:p>
            <a:r>
              <a:rPr lang="en-US" dirty="0" smtClean="0"/>
              <a:t>Intentional + Random selection of public 2-year colleges</a:t>
            </a:r>
          </a:p>
          <a:p>
            <a:pPr lvl="1"/>
            <a:r>
              <a:rPr lang="en-US" sz="1800" dirty="0" smtClean="0"/>
              <a:t>Population N = 1821 (2010)</a:t>
            </a:r>
          </a:p>
          <a:p>
            <a:pPr lvl="1"/>
            <a:r>
              <a:rPr lang="en-US" sz="1800" dirty="0" smtClean="0"/>
              <a:t>Sample N = 10</a:t>
            </a:r>
          </a:p>
        </p:txBody>
      </p:sp>
    </p:spTree>
    <p:extLst>
      <p:ext uri="{BB962C8B-B14F-4D97-AF65-F5344CB8AC3E}">
        <p14:creationId xmlns:p14="http://schemas.microsoft.com/office/powerpoint/2010/main" val="20221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3587</TotalTime>
  <Words>625</Words>
  <Application>Microsoft Macintosh PowerPoint</Application>
  <PresentationFormat>On-screen Show (4:3)</PresentationFormat>
  <Paragraphs>142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Calisto MT</vt:lpstr>
      <vt:lpstr>ＭＳ 明朝</vt:lpstr>
      <vt:lpstr>Times New Roman</vt:lpstr>
      <vt:lpstr>Wingdings</vt:lpstr>
      <vt:lpstr>Arial</vt:lpstr>
      <vt:lpstr>Folio</vt:lpstr>
      <vt:lpstr>Subtle Messages and Practices in Higher Education:  Are We Increasing the Gap?   An Investigation of Developmental Math Courses</vt:lpstr>
      <vt:lpstr>PowerPoint Presentation</vt:lpstr>
      <vt:lpstr>Cost of Developmental Courses</vt:lpstr>
      <vt:lpstr>Research at USU</vt:lpstr>
      <vt:lpstr>Methods</vt:lpstr>
      <vt:lpstr>Student Factors Related to Developmental Math Success</vt:lpstr>
      <vt:lpstr>System Factors Related to Developmental Math Success </vt:lpstr>
      <vt:lpstr>Methods</vt:lpstr>
      <vt:lpstr>Selection</vt:lpstr>
      <vt:lpstr>Findings Corroborated Research</vt:lpstr>
      <vt:lpstr>Findings Corroborated Research</vt:lpstr>
      <vt:lpstr>Two Interesting Findings</vt:lpstr>
      <vt:lpstr>Homework Difficulty vs.  Exam Difficulty </vt:lpstr>
      <vt:lpstr>Messages in Syllabi</vt:lpstr>
      <vt:lpstr>Summary: Developmental Courses</vt:lpstr>
      <vt:lpstr>Question</vt:lpstr>
      <vt:lpstr>Discussion &amp; Questions</vt:lpstr>
    </vt:vector>
  </TitlesOfParts>
  <Company>Utah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Bell</dc:creator>
  <cp:lastModifiedBy>Catherine Callow-Heusser</cp:lastModifiedBy>
  <cp:revision>393</cp:revision>
  <cp:lastPrinted>2015-11-05T17:22:32Z</cp:lastPrinted>
  <dcterms:created xsi:type="dcterms:W3CDTF">2008-10-17T17:36:01Z</dcterms:created>
  <dcterms:modified xsi:type="dcterms:W3CDTF">2015-11-12T14:09:53Z</dcterms:modified>
</cp:coreProperties>
</file>