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5"/>
  </p:handoutMasterIdLst>
  <p:sldIdLst>
    <p:sldId id="256" r:id="rId2"/>
    <p:sldId id="308" r:id="rId3"/>
    <p:sldId id="309" r:id="rId4"/>
    <p:sldId id="310" r:id="rId5"/>
    <p:sldId id="257" r:id="rId6"/>
    <p:sldId id="311" r:id="rId7"/>
    <p:sldId id="340" r:id="rId8"/>
    <p:sldId id="258" r:id="rId9"/>
    <p:sldId id="260" r:id="rId10"/>
    <p:sldId id="312" r:id="rId11"/>
    <p:sldId id="266" r:id="rId12"/>
    <p:sldId id="333" r:id="rId13"/>
    <p:sldId id="334" r:id="rId14"/>
    <p:sldId id="313" r:id="rId15"/>
    <p:sldId id="335" r:id="rId16"/>
    <p:sldId id="277" r:id="rId17"/>
    <p:sldId id="336" r:id="rId18"/>
    <p:sldId id="314" r:id="rId19"/>
    <p:sldId id="276" r:id="rId20"/>
    <p:sldId id="315" r:id="rId21"/>
    <p:sldId id="342" r:id="rId22"/>
    <p:sldId id="316" r:id="rId23"/>
    <p:sldId id="337" r:id="rId24"/>
    <p:sldId id="317" r:id="rId25"/>
    <p:sldId id="318" r:id="rId26"/>
    <p:sldId id="319" r:id="rId27"/>
    <p:sldId id="338" r:id="rId28"/>
    <p:sldId id="322" r:id="rId29"/>
    <p:sldId id="339" r:id="rId30"/>
    <p:sldId id="325" r:id="rId31"/>
    <p:sldId id="343" r:id="rId32"/>
    <p:sldId id="323" r:id="rId33"/>
    <p:sldId id="326" r:id="rId34"/>
    <p:sldId id="344" r:id="rId35"/>
    <p:sldId id="328" r:id="rId36"/>
    <p:sldId id="301" r:id="rId37"/>
    <p:sldId id="331" r:id="rId38"/>
    <p:sldId id="332" r:id="rId39"/>
    <p:sldId id="262" r:id="rId40"/>
    <p:sldId id="345" r:id="rId41"/>
    <p:sldId id="261" r:id="rId42"/>
    <p:sldId id="341" r:id="rId43"/>
    <p:sldId id="303" r:id="rId4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vey, Elise" initials="GE" lastIdx="2" clrIdx="0">
    <p:extLst>
      <p:ext uri="{19B8F6BF-5375-455C-9EA6-DF929625EA0E}">
        <p15:presenceInfo xmlns:p15="http://schemas.microsoft.com/office/powerpoint/2012/main" userId="S-1-5-21-1329830122-4184334360-285218957-914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54"/>
    <a:srgbClr val="FCF985"/>
    <a:srgbClr val="CCCCCC"/>
    <a:srgbClr val="407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B912486-DD02-4DC8-B8B7-3D02246E8720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4B5DC63-EF7C-4457-BB4B-C3043B00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elise.garvey@kingcounty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Scrum for Evaluators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23940"/>
          </a:xfrm>
        </p:spPr>
        <p:txBody>
          <a:bodyPr>
            <a:noAutofit/>
          </a:bodyPr>
          <a:lstStyle/>
          <a:p>
            <a:r>
              <a:rPr lang="en-US" dirty="0" smtClean="0"/>
              <a:t>Elise Garvey</a:t>
            </a:r>
          </a:p>
          <a:p>
            <a:r>
              <a:rPr lang="en-US" dirty="0" smtClean="0"/>
              <a:t>King County Auditor’s office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elisegarvey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Not today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Scrum vocabulary and history overload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Everything about Scrum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Scrum evangelism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99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 like about Scrum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1927"/>
            <a:ext cx="10058400" cy="413142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sz="4400" b="1" dirty="0" smtClean="0"/>
              <a:t>Impact is forefront</a:t>
            </a:r>
            <a:endParaRPr lang="en-US" sz="4400" dirty="0" smtClean="0"/>
          </a:p>
          <a:p>
            <a:pPr>
              <a:lnSpc>
                <a:spcPct val="120000"/>
              </a:lnSpc>
            </a:pPr>
            <a:r>
              <a:rPr lang="en-US" sz="4400" dirty="0" smtClean="0"/>
              <a:t>Helps keep the focus on the value to the evaluation users</a:t>
            </a:r>
          </a:p>
        </p:txBody>
      </p:sp>
    </p:spTree>
    <p:extLst>
      <p:ext uri="{BB962C8B-B14F-4D97-AF65-F5344CB8AC3E}">
        <p14:creationId xmlns:p14="http://schemas.microsoft.com/office/powerpoint/2010/main" val="31709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 like about Scrum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1927"/>
            <a:ext cx="10058400" cy="413142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sz="4400" b="1" dirty="0" smtClean="0"/>
              <a:t>Visual &amp; Communicative</a:t>
            </a:r>
            <a:endParaRPr lang="en-US" sz="4400" dirty="0"/>
          </a:p>
          <a:p>
            <a:pPr>
              <a:lnSpc>
                <a:spcPct val="120000"/>
              </a:lnSpc>
            </a:pPr>
            <a:r>
              <a:rPr lang="en-US" sz="4400" dirty="0" smtClean="0"/>
              <a:t>Uses tools and processes to ensure team knows what is going on and can manage time</a:t>
            </a:r>
          </a:p>
        </p:txBody>
      </p:sp>
    </p:spTree>
    <p:extLst>
      <p:ext uri="{BB962C8B-B14F-4D97-AF65-F5344CB8AC3E}">
        <p14:creationId xmlns:p14="http://schemas.microsoft.com/office/powerpoint/2010/main" val="27542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 like about Scrum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1927"/>
            <a:ext cx="10058400" cy="413142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sz="4400" b="1" dirty="0" smtClean="0"/>
              <a:t>Nimble</a:t>
            </a:r>
          </a:p>
          <a:p>
            <a:pPr>
              <a:lnSpc>
                <a:spcPct val="120000"/>
              </a:lnSpc>
            </a:pPr>
            <a:r>
              <a:rPr lang="en-US" sz="4400" dirty="0" smtClean="0"/>
              <a:t>Uses information sharing with users and iterations to manage change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6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Impact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Focus </a:t>
            </a:r>
            <a:r>
              <a:rPr lang="en-US" sz="4000" dirty="0"/>
              <a:t>is on the value to the </a:t>
            </a:r>
            <a:r>
              <a:rPr lang="en-US" sz="4000" dirty="0" smtClean="0"/>
              <a:t>evaluation users </a:t>
            </a:r>
          </a:p>
          <a:p>
            <a:endParaRPr lang="en-US" sz="4000" dirty="0"/>
          </a:p>
          <a:p>
            <a:r>
              <a:rPr lang="en-US" sz="4000" dirty="0" smtClean="0"/>
              <a:t>Who are the evaluation users?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99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Evaluation Users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Framework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5799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As a </a:t>
            </a:r>
            <a:r>
              <a:rPr lang="en-US" sz="4000" u="sng" dirty="0" smtClean="0"/>
              <a:t>				</a:t>
            </a:r>
            <a:r>
              <a:rPr lang="en-US" sz="40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            (user)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I want </a:t>
            </a:r>
            <a:r>
              <a:rPr lang="en-US" sz="4000" u="sng" dirty="0" smtClean="0"/>
              <a:t>				</a:t>
            </a:r>
            <a:r>
              <a:rPr lang="en-US" sz="40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                   (goal)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so that </a:t>
            </a:r>
            <a:r>
              <a:rPr lang="en-US" sz="4000" u="sng" dirty="0" smtClean="0"/>
              <a:t>				</a:t>
            </a:r>
            <a:r>
              <a:rPr lang="en-US" sz="4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                   (value)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342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Framework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7775" y="1845734"/>
            <a:ext cx="10474036" cy="402336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7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As a </a:t>
            </a:r>
            <a:r>
              <a:rPr lang="en-US" sz="4000" dirty="0">
                <a:solidFill>
                  <a:schemeClr val="accent2"/>
                </a:solidFill>
              </a:rPr>
              <a:t>King County Councilmember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I want to </a:t>
            </a:r>
            <a:r>
              <a:rPr lang="en-US" sz="4000" dirty="0">
                <a:solidFill>
                  <a:schemeClr val="accent2"/>
                </a:solidFill>
              </a:rPr>
              <a:t>know whether </a:t>
            </a:r>
            <a:r>
              <a:rPr lang="en-US" sz="4000" dirty="0" smtClean="0">
                <a:solidFill>
                  <a:schemeClr val="accent2"/>
                </a:solidFill>
              </a:rPr>
              <a:t>Lean </a:t>
            </a:r>
            <a:r>
              <a:rPr lang="en-US" sz="4000" dirty="0">
                <a:solidFill>
                  <a:schemeClr val="accent2"/>
                </a:solidFill>
              </a:rPr>
              <a:t>is improving citizens’ </a:t>
            </a:r>
            <a:r>
              <a:rPr lang="en-US" sz="4000" dirty="0" smtClean="0">
                <a:solidFill>
                  <a:schemeClr val="accent2"/>
                </a:solidFill>
              </a:rPr>
              <a:t>customer service experience </a:t>
            </a:r>
            <a:r>
              <a:rPr lang="en-US" sz="4000" dirty="0">
                <a:solidFill>
                  <a:schemeClr val="accent2"/>
                </a:solidFill>
              </a:rPr>
              <a:t>with </a:t>
            </a:r>
            <a:r>
              <a:rPr lang="en-US" sz="4000" dirty="0" smtClean="0">
                <a:solidFill>
                  <a:schemeClr val="accent2"/>
                </a:solidFill>
              </a:rPr>
              <a:t>the County</a:t>
            </a:r>
            <a:endParaRPr lang="en-US" sz="4000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so that </a:t>
            </a:r>
            <a:r>
              <a:rPr lang="en-US" sz="4000" dirty="0">
                <a:solidFill>
                  <a:schemeClr val="accent2"/>
                </a:solidFill>
              </a:rPr>
              <a:t>I can decide whether to continue funding </a:t>
            </a:r>
            <a:r>
              <a:rPr lang="en-US" sz="4000" dirty="0" smtClean="0">
                <a:solidFill>
                  <a:schemeClr val="accent2"/>
                </a:solidFill>
              </a:rPr>
              <a:t>Lean efforts</a:t>
            </a:r>
            <a:endParaRPr lang="en-US" sz="40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         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192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Try it out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800" dirty="0" smtClean="0"/>
              <a:t>With the person next to you, use your worksheet to think through this framework for different types of users for your projects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322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User Stories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lvl="0" algn="ctr"/>
            <a:r>
              <a:rPr lang="en-US" sz="5400" dirty="0">
                <a:solidFill>
                  <a:schemeClr val="tx1"/>
                </a:solidFill>
              </a:rPr>
              <a:t>A </a:t>
            </a:r>
            <a:r>
              <a:rPr lang="en-US" sz="5400" dirty="0">
                <a:solidFill>
                  <a:schemeClr val="accent2"/>
                </a:solidFill>
              </a:rPr>
              <a:t>user story </a:t>
            </a:r>
            <a:r>
              <a:rPr lang="en-US" sz="5400" dirty="0">
                <a:solidFill>
                  <a:schemeClr val="tx1"/>
                </a:solidFill>
              </a:rPr>
              <a:t>is a statement that describes the value of the </a:t>
            </a:r>
            <a:r>
              <a:rPr lang="en-US" sz="5400" dirty="0" smtClean="0">
                <a:solidFill>
                  <a:schemeClr val="tx1"/>
                </a:solidFill>
              </a:rPr>
              <a:t>evaluation from </a:t>
            </a:r>
            <a:r>
              <a:rPr lang="en-US" sz="5400" dirty="0">
                <a:solidFill>
                  <a:schemeClr val="tx1"/>
                </a:solidFill>
              </a:rPr>
              <a:t>a user’s perspective</a:t>
            </a:r>
            <a:r>
              <a:rPr lang="en-US" sz="5400" dirty="0" smtClean="0">
                <a:solidFill>
                  <a:schemeClr val="tx1"/>
                </a:solidFill>
              </a:rPr>
              <a:t>.</a:t>
            </a:r>
          </a:p>
          <a:p>
            <a:pPr lvl="0" algn="ctr"/>
            <a:r>
              <a:rPr lang="en-US" sz="5400" dirty="0" smtClean="0">
                <a:solidFill>
                  <a:schemeClr val="tx1"/>
                </a:solidFill>
              </a:rPr>
              <a:t>User stories help guide the evaluation team throughout the project.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King County Auditor’s Office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Performance Auditing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Independent agency of the County Council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King County biennial budget: $9 Billion</a:t>
            </a:r>
          </a:p>
        </p:txBody>
      </p:sp>
    </p:spTree>
    <p:extLst>
      <p:ext uri="{BB962C8B-B14F-4D97-AF65-F5344CB8AC3E}">
        <p14:creationId xmlns:p14="http://schemas.microsoft.com/office/powerpoint/2010/main" val="42457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General To Do List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638404"/>
            <a:ext cx="10062023" cy="3230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Like </a:t>
            </a:r>
            <a:r>
              <a:rPr lang="en-US" sz="5400" dirty="0"/>
              <a:t>a</a:t>
            </a:r>
            <a:r>
              <a:rPr lang="en-US" sz="5400" dirty="0" smtClean="0"/>
              <a:t> list off the top of your head</a:t>
            </a:r>
          </a:p>
        </p:txBody>
      </p:sp>
    </p:spTree>
    <p:extLst>
      <p:ext uri="{BB962C8B-B14F-4D97-AF65-F5344CB8AC3E}">
        <p14:creationId xmlns:p14="http://schemas.microsoft.com/office/powerpoint/2010/main" val="34563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General To Do List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73790" cy="4023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Could come from: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Terms of Reference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Evaluation Plan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Standard things you do during an evaluation</a:t>
            </a:r>
          </a:p>
        </p:txBody>
      </p:sp>
    </p:spTree>
    <p:extLst>
      <p:ext uri="{BB962C8B-B14F-4D97-AF65-F5344CB8AC3E}">
        <p14:creationId xmlns:p14="http://schemas.microsoft.com/office/powerpoint/2010/main" val="22252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King County Auditor’s To Do List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Comes from: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/>
              <a:t>Yellowbook</a:t>
            </a:r>
            <a:r>
              <a:rPr lang="en-US" sz="4000" dirty="0" smtClean="0"/>
              <a:t> Standards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Individual Project Survey </a:t>
            </a:r>
            <a:r>
              <a:rPr lang="en-US" sz="4000" dirty="0" smtClean="0"/>
              <a:t>Plan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Individual Project </a:t>
            </a:r>
            <a:r>
              <a:rPr lang="en-US" sz="4000" dirty="0" err="1" smtClean="0"/>
              <a:t>Workplan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441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Product Backlog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99" y="1932152"/>
            <a:ext cx="6948761" cy="4223980"/>
          </a:xfrm>
        </p:spPr>
      </p:pic>
      <p:sp>
        <p:nvSpPr>
          <p:cNvPr id="3" name="Oval 2"/>
          <p:cNvSpPr/>
          <p:nvPr/>
        </p:nvSpPr>
        <p:spPr>
          <a:xfrm>
            <a:off x="7127156" y="2971286"/>
            <a:ext cx="1627655" cy="505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So far we have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121483" y="2290523"/>
            <a:ext cx="243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Statements of value to stakeholders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7596" y="2285998"/>
            <a:ext cx="1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General to-do list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2999" y="4363490"/>
            <a:ext cx="171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User Stories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8917" y="4363490"/>
            <a:ext cx="1581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Product Backlog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2501441"/>
            <a:ext cx="179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khumvit Set"/>
                <a:ea typeface="Gulim" panose="020B0600000101010101" pitchFamily="34" charset="-127"/>
                <a:cs typeface="Sukhumvit Set"/>
              </a:rPr>
              <a:t>Plain language</a:t>
            </a:r>
            <a:endParaRPr lang="en-US" sz="2800" b="1" dirty="0"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280" y="4363490"/>
            <a:ext cx="179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khumvit Set"/>
                <a:ea typeface="Gulim" panose="020B0600000101010101" pitchFamily="34" charset="-127"/>
                <a:cs typeface="Sukhumvit Set"/>
              </a:rPr>
              <a:t>Scrum language</a:t>
            </a:r>
            <a:endParaRPr lang="en-US" sz="2800" b="1" dirty="0"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76950" y="4005925"/>
            <a:ext cx="10001051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Iterations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2-4 weeks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Make a more refined to-do list with: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Big tasks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Smaller tasks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Deliverables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55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Iterations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00404"/>
            <a:ext cx="10332720" cy="3768690"/>
          </a:xfrm>
        </p:spPr>
        <p:txBody>
          <a:bodyPr>
            <a:noAutofit/>
          </a:bodyPr>
          <a:lstStyle/>
          <a:p>
            <a:pPr marL="201168" lvl="1" indent="0">
              <a:lnSpc>
                <a:spcPct val="100000"/>
              </a:lnSpc>
              <a:buNone/>
            </a:pPr>
            <a:r>
              <a:rPr lang="en-US" sz="3800" b="1" dirty="0" smtClean="0"/>
              <a:t>Big tasks:</a:t>
            </a:r>
            <a:r>
              <a:rPr lang="en-US" sz="3800" dirty="0" smtClean="0"/>
              <a:t> Prioritized items from backlog or changes you can break down into tasks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sz="3800" b="1" dirty="0" smtClean="0"/>
              <a:t>Smaller tasks:</a:t>
            </a:r>
            <a:r>
              <a:rPr lang="en-US" sz="3800" dirty="0" smtClean="0"/>
              <a:t> Things you can do in under 4 hours</a:t>
            </a:r>
          </a:p>
          <a:p>
            <a:pPr marL="201168" lvl="1" indent="0">
              <a:lnSpc>
                <a:spcPct val="200000"/>
              </a:lnSpc>
              <a:buNone/>
            </a:pPr>
            <a:r>
              <a:rPr lang="en-US" sz="3800" b="1" dirty="0" smtClean="0"/>
              <a:t>Deliverables:</a:t>
            </a:r>
            <a:r>
              <a:rPr lang="en-US" sz="3800" dirty="0" smtClean="0"/>
              <a:t> Tangible internal or external products</a:t>
            </a:r>
          </a:p>
        </p:txBody>
      </p:sp>
    </p:spTree>
    <p:extLst>
      <p:ext uri="{BB962C8B-B14F-4D97-AF65-F5344CB8AC3E}">
        <p14:creationId xmlns:p14="http://schemas.microsoft.com/office/powerpoint/2010/main" val="29698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Sprint Plan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08" y="1846263"/>
            <a:ext cx="8838310" cy="4022725"/>
          </a:xfrm>
        </p:spPr>
      </p:pic>
    </p:spTree>
    <p:extLst>
      <p:ext uri="{BB962C8B-B14F-4D97-AF65-F5344CB8AC3E}">
        <p14:creationId xmlns:p14="http://schemas.microsoft.com/office/powerpoint/2010/main" val="35612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Sprint Planning Activity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43200"/>
            <a:ext cx="10058400" cy="312589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Put together a sprint plan for the research phase of your evaluation for a project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78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Planning Activity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7030"/>
            <a:ext cx="10058400" cy="383206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Try </a:t>
            </a:r>
            <a:r>
              <a:rPr lang="en-US" sz="4000" dirty="0"/>
              <a:t>to keep </a:t>
            </a:r>
            <a:r>
              <a:rPr lang="en-US" sz="4000" dirty="0" smtClean="0"/>
              <a:t>two-week </a:t>
            </a:r>
            <a:r>
              <a:rPr lang="en-US" sz="4000" dirty="0"/>
              <a:t>time frame in mind, but don’t let it </a:t>
            </a:r>
            <a:r>
              <a:rPr lang="en-US" sz="4000" dirty="0" smtClean="0"/>
              <a:t>paralyze you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Don’t try to make your task list </a:t>
            </a:r>
            <a:r>
              <a:rPr lang="en-US" sz="4000" dirty="0" smtClean="0"/>
              <a:t>exhaustive</a:t>
            </a:r>
          </a:p>
          <a:p>
            <a:endParaRPr lang="en-US" sz="4000" dirty="0"/>
          </a:p>
          <a:p>
            <a:r>
              <a:rPr lang="en-US" sz="4000" dirty="0" smtClean="0"/>
              <a:t>Don’t reignite the Paradigm Wars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7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Examples of our audits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Strategic Climate Action Plan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Office of Law Enforcement Oversight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Transfer Station System Planning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29245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Report Back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One big task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Smaller tasks under 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Deliverable</a:t>
            </a:r>
          </a:p>
        </p:txBody>
      </p:sp>
    </p:spTree>
    <p:extLst>
      <p:ext uri="{BB962C8B-B14F-4D97-AF65-F5344CB8AC3E}">
        <p14:creationId xmlns:p14="http://schemas.microsoft.com/office/powerpoint/2010/main" val="14130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So far we have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344648" y="2278194"/>
            <a:ext cx="243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Statements of value to stakeholders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94" y="2310656"/>
            <a:ext cx="1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General to-do list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2857" y="4400477"/>
            <a:ext cx="171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User Stories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70" y="4363490"/>
            <a:ext cx="1581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Product Backlog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2501441"/>
            <a:ext cx="179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khumvit Set"/>
                <a:ea typeface="Gulim" panose="020B0600000101010101" pitchFamily="34" charset="-127"/>
                <a:cs typeface="Sukhumvit Set"/>
              </a:rPr>
              <a:t>Plain language</a:t>
            </a:r>
            <a:endParaRPr lang="en-US" sz="2800" b="1" dirty="0"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280" y="4363490"/>
            <a:ext cx="179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khumvit Set"/>
                <a:ea typeface="Gulim" panose="020B0600000101010101" pitchFamily="34" charset="-127"/>
                <a:cs typeface="Sukhumvit Set"/>
              </a:rPr>
              <a:t>Scrum language</a:t>
            </a:r>
            <a:endParaRPr lang="en-US" sz="2800" b="1" dirty="0"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76950" y="4005925"/>
            <a:ext cx="10001051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12469" y="2302780"/>
            <a:ext cx="1478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Iteration to-do list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9805" y="4417258"/>
            <a:ext cx="1581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Sukhumvit Set"/>
                <a:ea typeface="Gulim" panose="020B0600000101010101" pitchFamily="34" charset="-127"/>
                <a:cs typeface="Sukhumvit Set"/>
              </a:rPr>
              <a:t>Sprint Plan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Sukhumvit Set"/>
              <a:ea typeface="Gulim" panose="020B0600000101010101" pitchFamily="34" charset="-127"/>
              <a:cs typeface="Sukhumvit Set"/>
            </a:endParaRPr>
          </a:p>
        </p:txBody>
      </p:sp>
    </p:spTree>
    <p:extLst>
      <p:ext uri="{BB962C8B-B14F-4D97-AF65-F5344CB8AC3E}">
        <p14:creationId xmlns:p14="http://schemas.microsoft.com/office/powerpoint/2010/main" val="12432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Daily meetings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10-15 minutes</a:t>
            </a:r>
          </a:p>
          <a:p>
            <a:r>
              <a:rPr lang="en-US" sz="3600" dirty="0" smtClean="0"/>
              <a:t>Framework:</a:t>
            </a:r>
          </a:p>
          <a:p>
            <a:r>
              <a:rPr lang="en-US" sz="3600" dirty="0" smtClean="0"/>
              <a:t>“Yesterday I did”</a:t>
            </a:r>
          </a:p>
          <a:p>
            <a:r>
              <a:rPr lang="en-US" sz="3600" dirty="0" smtClean="0"/>
              <a:t>“Today I will”</a:t>
            </a:r>
          </a:p>
          <a:p>
            <a:r>
              <a:rPr lang="en-US" sz="3600" dirty="0" smtClean="0"/>
              <a:t>“My impediments are”</a:t>
            </a:r>
          </a:p>
        </p:txBody>
      </p:sp>
    </p:spTree>
    <p:extLst>
      <p:ext uri="{BB962C8B-B14F-4D97-AF65-F5344CB8AC3E}">
        <p14:creationId xmlns:p14="http://schemas.microsoft.com/office/powerpoint/2010/main" val="36561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Stand-ups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1463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403" y="2872654"/>
            <a:ext cx="221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 stories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54525" y="2872655"/>
            <a:ext cx="241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Product Backlog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23451" y="5054885"/>
            <a:ext cx="168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Sprint Plan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86742" y="4943923"/>
            <a:ext cx="234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Daily stand-ups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768354" y="1886337"/>
            <a:ext cx="826158" cy="949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903993" y="2465798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1661" y="2650733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83761" y="2088052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88192" y="2277439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22465" y="3838768"/>
            <a:ext cx="826158" cy="986319"/>
          </a:xfrm>
          <a:prstGeom prst="rect">
            <a:avLst/>
          </a:prstGeom>
          <a:noFill/>
          <a:ln>
            <a:solidFill>
              <a:srgbClr val="E098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62534" y="4089800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62533" y="4287064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62533" y="4471999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2532" y="4644605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56334" y="3867879"/>
            <a:ext cx="826158" cy="986319"/>
          </a:xfrm>
          <a:prstGeom prst="rect">
            <a:avLst/>
          </a:prstGeom>
          <a:noFill/>
          <a:ln>
            <a:solidFill>
              <a:srgbClr val="E098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90805" y="4080895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11774" y="4097676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91317" y="4085347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95521" y="4085347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87396" y="4085347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99870" y="4097677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1969" y="4287064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6401" y="4476451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00834" y="4653509"/>
            <a:ext cx="591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Callout 36"/>
          <p:cNvSpPr/>
          <p:nvPr/>
        </p:nvSpPr>
        <p:spPr>
          <a:xfrm>
            <a:off x="3378620" y="1898664"/>
            <a:ext cx="1171415" cy="8260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79783" y="4077470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96320" y="4089799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04956" y="4094251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513593" y="4098703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22229" y="4090826"/>
            <a:ext cx="542551" cy="542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rved Left Arrow 46"/>
          <p:cNvSpPr/>
          <p:nvPr/>
        </p:nvSpPr>
        <p:spPr>
          <a:xfrm>
            <a:off x="10074198" y="4253501"/>
            <a:ext cx="1048111" cy="145482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791804" y="5067215"/>
            <a:ext cx="961796" cy="912345"/>
          </a:xfrm>
          <a:prstGeom prst="rect">
            <a:avLst/>
          </a:prstGeom>
          <a:solidFill>
            <a:srgbClr val="FFFFFF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8911642" y="5150093"/>
            <a:ext cx="730982" cy="3424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8916074" y="5289136"/>
            <a:ext cx="689557" cy="1029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920505" y="5405577"/>
            <a:ext cx="422713" cy="3424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Donut 61"/>
          <p:cNvSpPr/>
          <p:nvPr/>
        </p:nvSpPr>
        <p:spPr>
          <a:xfrm>
            <a:off x="8902780" y="5511058"/>
            <a:ext cx="283606" cy="271238"/>
          </a:xfrm>
          <a:prstGeom prst="donu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6" name="Picture 65" descr="screen-capture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64" y="5412425"/>
            <a:ext cx="473962" cy="48083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Scrum process</a:t>
            </a:r>
            <a:endParaRPr lang="en-US" sz="6000" dirty="0"/>
          </a:p>
        </p:txBody>
      </p:sp>
      <p:pic>
        <p:nvPicPr>
          <p:cNvPr id="77" name="Picture 76" descr="screen-capture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10" y="5115189"/>
            <a:ext cx="553807" cy="527745"/>
          </a:xfrm>
          <a:prstGeom prst="rect">
            <a:avLst/>
          </a:prstGeom>
        </p:spPr>
      </p:pic>
      <p:sp>
        <p:nvSpPr>
          <p:cNvPr id="78" name="Right Arrow 77"/>
          <p:cNvSpPr/>
          <p:nvPr/>
        </p:nvSpPr>
        <p:spPr>
          <a:xfrm rot="18382762" flipV="1">
            <a:off x="5194862" y="4778749"/>
            <a:ext cx="419244" cy="169571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Why I like Scrum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6494"/>
            <a:ext cx="10058400" cy="3782599"/>
          </a:xfrm>
        </p:spPr>
        <p:txBody>
          <a:bodyPr>
            <a:normAutofit fontScale="77500" lnSpcReduction="20000"/>
          </a:bodyPr>
          <a:lstStyle/>
          <a:p>
            <a:r>
              <a:rPr lang="en-US" sz="4200" b="1" dirty="0" smtClean="0"/>
              <a:t>Impact is forefront</a:t>
            </a:r>
            <a:endParaRPr lang="en-US" sz="4200" dirty="0"/>
          </a:p>
          <a:p>
            <a:r>
              <a:rPr lang="en-US" sz="3200" dirty="0" smtClean="0"/>
              <a:t>Focus is on the value to the users of the evaluation </a:t>
            </a:r>
          </a:p>
          <a:p>
            <a:endParaRPr lang="en-US" sz="1800" dirty="0"/>
          </a:p>
          <a:p>
            <a:r>
              <a:rPr lang="en-US" sz="4100" b="1" dirty="0" smtClean="0"/>
              <a:t>Visual &amp; Communicative</a:t>
            </a:r>
            <a:endParaRPr lang="en-US" sz="4100" dirty="0"/>
          </a:p>
          <a:p>
            <a:r>
              <a:rPr lang="en-US" sz="3200" dirty="0" smtClean="0"/>
              <a:t>Uses tools and processes to ensure team knows what is going on and can manage time</a:t>
            </a:r>
          </a:p>
          <a:p>
            <a:endParaRPr lang="en-US" sz="1800" dirty="0"/>
          </a:p>
          <a:p>
            <a:r>
              <a:rPr lang="en-US" sz="4100" b="1" dirty="0" smtClean="0"/>
              <a:t>Nimble</a:t>
            </a:r>
          </a:p>
          <a:p>
            <a:r>
              <a:rPr lang="en-US" sz="3200" dirty="0" smtClean="0"/>
              <a:t>Uses information sharing with stakeholders and iterations to manage 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8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Nimble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What can happen in an evaluation that </a:t>
            </a:r>
            <a:r>
              <a:rPr lang="en-US" sz="4400" dirty="0" smtClean="0">
                <a:solidFill>
                  <a:schemeClr val="accent2"/>
                </a:solidFill>
              </a:rPr>
              <a:t>could change what or how or when </a:t>
            </a:r>
            <a:r>
              <a:rPr lang="en-US" sz="4400" dirty="0" smtClean="0"/>
              <a:t>you conduct your work?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Challenges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800" dirty="0" smtClean="0"/>
              <a:t>What seems like it might be challenging about Scrum?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21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Challenges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Time in meetings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Sticking to the purpose of meetings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Seeing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40598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2628" y="608186"/>
            <a:ext cx="2787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tencil" panose="040409050D0802020404" pitchFamily="82" charset="0"/>
              </a:rPr>
              <a:t>Agile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7746" y="3485510"/>
            <a:ext cx="178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Scrum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7491" y="2147175"/>
            <a:ext cx="1732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Crystal Clear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7557" y="3870231"/>
            <a:ext cx="3356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Extreme Programming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5210" y="2088686"/>
            <a:ext cx="1652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DSDM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6041" y="3870231"/>
            <a:ext cx="3938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Feature Driven Development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394284" y="1546167"/>
            <a:ext cx="2172706" cy="601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34328" y="1808515"/>
            <a:ext cx="1261310" cy="206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08656" y="1783564"/>
            <a:ext cx="1377617" cy="208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50179" y="1546167"/>
            <a:ext cx="2055030" cy="658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28083" y="1783564"/>
            <a:ext cx="0" cy="1896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60668" cy="145075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Capital Projects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lvl="1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3600" dirty="0"/>
              <a:t>Emergency Radio System Replacement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Wastewater Treatment Plant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County Courthouse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Child and Family Justice Center</a:t>
            </a:r>
          </a:p>
        </p:txBody>
      </p:sp>
    </p:spTree>
    <p:extLst>
      <p:ext uri="{BB962C8B-B14F-4D97-AF65-F5344CB8AC3E}">
        <p14:creationId xmlns:p14="http://schemas.microsoft.com/office/powerpoint/2010/main" val="38390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capture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84200"/>
            <a:ext cx="11099800" cy="567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3677" y="5930244"/>
            <a:ext cx="263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Credit: SBOK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2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Scrum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27" y="1846263"/>
            <a:ext cx="6031071" cy="4022725"/>
          </a:xfrm>
        </p:spPr>
      </p:pic>
    </p:spTree>
    <p:extLst>
      <p:ext uri="{BB962C8B-B14F-4D97-AF65-F5344CB8AC3E}">
        <p14:creationId xmlns:p14="http://schemas.microsoft.com/office/powerpoint/2010/main" val="42714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Resources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/>
              <a:t>Scrum Alliance</a:t>
            </a:r>
          </a:p>
          <a:p>
            <a:pPr>
              <a:lnSpc>
                <a:spcPct val="150000"/>
              </a:lnSpc>
            </a:pPr>
            <a:r>
              <a:rPr lang="en-US" sz="4800" dirty="0" smtClean="0"/>
              <a:t>Scrum Book of Knowledge (SBOK)</a:t>
            </a:r>
          </a:p>
          <a:p>
            <a:pPr>
              <a:lnSpc>
                <a:spcPct val="150000"/>
              </a:lnSpc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84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Elise Garvey</a:t>
            </a:r>
          </a:p>
          <a:p>
            <a:pPr algn="ctr"/>
            <a:r>
              <a:rPr lang="en-US" sz="3200" dirty="0" smtClean="0"/>
              <a:t>King County Auditor’s Office</a:t>
            </a:r>
          </a:p>
          <a:p>
            <a:pPr algn="ctr"/>
            <a:r>
              <a:rPr lang="en-US" sz="3200" dirty="0" smtClean="0"/>
              <a:t>206-477-1038</a:t>
            </a:r>
          </a:p>
          <a:p>
            <a:pPr algn="ctr"/>
            <a:r>
              <a:rPr lang="en-US" sz="3200" dirty="0" smtClean="0">
                <a:hlinkClick r:id="rId2"/>
              </a:rPr>
              <a:t>elise.garvey@kingcounty.gov</a:t>
            </a:r>
            <a:endParaRPr lang="en-US" sz="3200" dirty="0" smtClean="0"/>
          </a:p>
          <a:p>
            <a:pPr algn="ctr"/>
            <a:r>
              <a:rPr lang="en-US" sz="3200" dirty="0" smtClean="0"/>
              <a:t>@</a:t>
            </a:r>
            <a:r>
              <a:rPr lang="en-US" sz="3200" dirty="0" err="1" smtClean="0"/>
              <a:t>elisegarvey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35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Project 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What it is: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Method to achieving evaluation goals within constraints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Informs how we approach teamwork, logistics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Helps us document our process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11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Project 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 smtClean="0"/>
              <a:t>What it is not: 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It is not the evaluation approach or type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71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112" y="1849348"/>
            <a:ext cx="100865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Scrum is project management methodology that is iterative and flexible.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755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Questions for you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 smtClean="0"/>
              <a:t>How many people have a defined project management approach?</a:t>
            </a:r>
            <a:endParaRPr lang="en-US" sz="16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sz="4000" dirty="0" smtClean="0"/>
              <a:t>What is it?</a:t>
            </a:r>
            <a:endParaRPr lang="en-US" sz="40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4000" dirty="0"/>
              <a:t>Why have a project management approach?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902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400" dirty="0" smtClean="0"/>
              <a:t>Practice</a:t>
            </a:r>
          </a:p>
          <a:p>
            <a:endParaRPr lang="en-US" dirty="0" smtClean="0"/>
          </a:p>
          <a:p>
            <a:r>
              <a:rPr lang="en-US" sz="4400" dirty="0"/>
              <a:t>B</a:t>
            </a:r>
            <a:r>
              <a:rPr lang="en-US" sz="4400" dirty="0" smtClean="0"/>
              <a:t>asic Scrum processes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400" dirty="0"/>
              <a:t>C</a:t>
            </a:r>
            <a:r>
              <a:rPr lang="en-US" sz="4400" dirty="0" smtClean="0"/>
              <a:t>hallenges to adapting Scrum to evaluation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19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7F7F7F"/>
      </a:dk2>
      <a:lt2>
        <a:srgbClr val="CCDDEA"/>
      </a:lt2>
      <a:accent1>
        <a:srgbClr val="BFBFBF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2946</TotalTime>
  <Words>709</Words>
  <Application>Microsoft Office PowerPoint</Application>
  <PresentationFormat>Widescreen</PresentationFormat>
  <Paragraphs>177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Gulim</vt:lpstr>
      <vt:lpstr>Calibri</vt:lpstr>
      <vt:lpstr>Calibri Light</vt:lpstr>
      <vt:lpstr>Stencil</vt:lpstr>
      <vt:lpstr>Sukhumvit Set</vt:lpstr>
      <vt:lpstr>Retrospect</vt:lpstr>
      <vt:lpstr>Scrum for Evaluators</vt:lpstr>
      <vt:lpstr>King County Auditor’s Office</vt:lpstr>
      <vt:lpstr>Examples of our audits</vt:lpstr>
      <vt:lpstr>Capital Projects</vt:lpstr>
      <vt:lpstr>Project Management</vt:lpstr>
      <vt:lpstr>Project Management</vt:lpstr>
      <vt:lpstr>PowerPoint Presentation</vt:lpstr>
      <vt:lpstr>Questions for you</vt:lpstr>
      <vt:lpstr>Today</vt:lpstr>
      <vt:lpstr>Not today</vt:lpstr>
      <vt:lpstr>What I like about Scrum</vt:lpstr>
      <vt:lpstr>What I like about Scrum</vt:lpstr>
      <vt:lpstr>What I like about Scrum</vt:lpstr>
      <vt:lpstr>Impact</vt:lpstr>
      <vt:lpstr>Evaluation Users</vt:lpstr>
      <vt:lpstr>Framework</vt:lpstr>
      <vt:lpstr>Framework</vt:lpstr>
      <vt:lpstr>Try it out</vt:lpstr>
      <vt:lpstr>User Stories</vt:lpstr>
      <vt:lpstr>General To Do List</vt:lpstr>
      <vt:lpstr>General To Do List</vt:lpstr>
      <vt:lpstr>King County Auditor’s To Do List</vt:lpstr>
      <vt:lpstr>Product Backlog</vt:lpstr>
      <vt:lpstr>So far we have</vt:lpstr>
      <vt:lpstr>Iterations</vt:lpstr>
      <vt:lpstr>Iterations</vt:lpstr>
      <vt:lpstr>Sprint Plan</vt:lpstr>
      <vt:lpstr>Sprint Planning Activity</vt:lpstr>
      <vt:lpstr>Sprint Planning Activity Tips</vt:lpstr>
      <vt:lpstr>Report Back</vt:lpstr>
      <vt:lpstr>So far we have</vt:lpstr>
      <vt:lpstr>Daily meetings</vt:lpstr>
      <vt:lpstr>Stand-ups</vt:lpstr>
      <vt:lpstr>Scrum process</vt:lpstr>
      <vt:lpstr>Why I like Scrum</vt:lpstr>
      <vt:lpstr>Nimble</vt:lpstr>
      <vt:lpstr>Challenges</vt:lpstr>
      <vt:lpstr>Challenges</vt:lpstr>
      <vt:lpstr>PowerPoint Presentation</vt:lpstr>
      <vt:lpstr>PowerPoint Presentation</vt:lpstr>
      <vt:lpstr>Scrum</vt:lpstr>
      <vt:lpstr>Resources</vt:lpstr>
      <vt:lpstr>Thank you!</vt:lpstr>
    </vt:vector>
  </TitlesOfParts>
  <Company>King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for Evaluators</dc:title>
  <dc:creator>Garvey, Elise</dc:creator>
  <cp:lastModifiedBy>Garvey, Elise</cp:lastModifiedBy>
  <cp:revision>115</cp:revision>
  <cp:lastPrinted>2015-11-09T20:02:39Z</cp:lastPrinted>
  <dcterms:created xsi:type="dcterms:W3CDTF">2015-10-20T22:03:57Z</dcterms:created>
  <dcterms:modified xsi:type="dcterms:W3CDTF">2015-11-20T19:40:16Z</dcterms:modified>
</cp:coreProperties>
</file>