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Lato" panose="020B0604020202020204" charset="0"/>
      <p:regular r:id="rId25"/>
      <p:bold r:id="rId26"/>
      <p:italic r:id="rId27"/>
      <p:boldItalic r:id="rId28"/>
    </p:embeddedFont>
    <p:embeddedFont>
      <p:font typeface="Raleway"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4d0e44db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4d0e44db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b="1"/>
              <a:t>learning agenda</a:t>
            </a:r>
            <a:r>
              <a:rPr lang="en"/>
              <a:t> is a set of broad questions directly related to the work that an agency conducts that, when answered, enables the agency to work more effectively and efficiently, particularly pertaining to evaluation, evidence, and decision-making. Once the questions are identified, a learning agenda also prioritizes and establishes a plan to answer short- and long-term questions of the highest value across relevant program and policy areas.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57749f3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57749f3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4C515A"/>
              </a:buClr>
              <a:buFont typeface="Calibri"/>
              <a:buNone/>
            </a:pPr>
            <a:r>
              <a:rPr lang="en" sz="1200">
                <a:solidFill>
                  <a:srgbClr val="4C515A"/>
                </a:solidFill>
                <a:latin typeface="Calibri"/>
                <a:ea typeface="Calibri"/>
                <a:cs typeface="Calibri"/>
                <a:sym typeface="Calibri"/>
              </a:rPr>
              <a:t>Step 1: learning agenda should take into account the perspective of a wide variety of stakeholders- program staff, decision makers, funders, partners, beneficiaries</a:t>
            </a:r>
            <a:endParaRPr sz="1200">
              <a:solidFill>
                <a:srgbClr val="4C515A"/>
              </a:solidFill>
              <a:latin typeface="Calibri"/>
              <a:ea typeface="Calibri"/>
              <a:cs typeface="Calibri"/>
              <a:sym typeface="Calibri"/>
            </a:endParaRPr>
          </a:p>
          <a:p>
            <a:pPr marL="0" lvl="0" indent="0" algn="l" rtl="0">
              <a:spcBef>
                <a:spcPts val="0"/>
              </a:spcBef>
              <a:spcAft>
                <a:spcPts val="0"/>
              </a:spcAft>
              <a:buClr>
                <a:srgbClr val="4C515A"/>
              </a:buClr>
              <a:buFont typeface="Calibri"/>
              <a:buNone/>
            </a:pPr>
            <a:r>
              <a:rPr lang="en" sz="1200">
                <a:solidFill>
                  <a:srgbClr val="4C515A"/>
                </a:solidFill>
                <a:latin typeface="Calibri"/>
                <a:ea typeface="Calibri"/>
                <a:cs typeface="Calibri"/>
                <a:sym typeface="Calibri"/>
              </a:rPr>
              <a:t>Step 2: This iterative approach is grounded in continuous learning: testing what works and what doesn’t, balance between short- and long-term questions of interest to be able to address policy and program issues happening right now versus those that look at longer-term outcomes. This approach also helps to build ownership of programs and overall capacity in support of stakeholder-owned agendas and processes.</a:t>
            </a:r>
            <a:endParaRPr sz="1200">
              <a:solidFill>
                <a:srgbClr val="4C515A"/>
              </a:solidFill>
              <a:latin typeface="Calibri"/>
              <a:ea typeface="Calibri"/>
              <a:cs typeface="Calibri"/>
              <a:sym typeface="Calibri"/>
            </a:endParaRPr>
          </a:p>
          <a:p>
            <a:pPr marL="0" lvl="0" indent="0" algn="l" rtl="0">
              <a:spcBef>
                <a:spcPts val="0"/>
              </a:spcBef>
              <a:spcAft>
                <a:spcPts val="0"/>
              </a:spcAft>
              <a:buClr>
                <a:srgbClr val="4C515A"/>
              </a:buClr>
              <a:buFont typeface="Calibri"/>
              <a:buNone/>
            </a:pPr>
            <a:r>
              <a:rPr lang="en" sz="1200">
                <a:solidFill>
                  <a:srgbClr val="4C515A"/>
                </a:solidFill>
                <a:latin typeface="Calibri"/>
                <a:ea typeface="Calibri"/>
                <a:cs typeface="Calibri"/>
                <a:sym typeface="Calibri"/>
              </a:rPr>
              <a:t>Step 3: plan should state the goals and objectives of the learning agenda, outline priority questions, describe a time-frame for how to answer the questions, and determine what tools are available and what tools are needed to answer the questions of interest.</a:t>
            </a:r>
            <a:endParaRPr sz="1200">
              <a:solidFill>
                <a:srgbClr val="4C515A"/>
              </a:solidFill>
              <a:latin typeface="Calibri"/>
              <a:ea typeface="Calibri"/>
              <a:cs typeface="Calibri"/>
              <a:sym typeface="Calibri"/>
            </a:endParaRPr>
          </a:p>
          <a:p>
            <a:pPr marL="0" lvl="0" indent="0" algn="l" rtl="0">
              <a:spcBef>
                <a:spcPts val="0"/>
              </a:spcBef>
              <a:spcAft>
                <a:spcPts val="0"/>
              </a:spcAft>
              <a:buClr>
                <a:srgbClr val="4C515A"/>
              </a:buClr>
              <a:buFont typeface="Calibri"/>
              <a:buNone/>
            </a:pPr>
            <a:r>
              <a:rPr lang="en" sz="1200">
                <a:solidFill>
                  <a:srgbClr val="4C515A"/>
                </a:solidFill>
                <a:latin typeface="Calibri"/>
                <a:ea typeface="Calibri"/>
                <a:cs typeface="Calibri"/>
                <a:sym typeface="Calibri"/>
              </a:rPr>
              <a:t>Step 4: should operationalize the process by which you and your agency have chosen to answer the questions identified and prioritized in your plan. Implementation can and should include a multitude of activities that can include program evaluations and analysis of existing data which could include administrative and performance data.</a:t>
            </a:r>
            <a:endParaRPr sz="1200">
              <a:solidFill>
                <a:srgbClr val="4C515A"/>
              </a:solidFill>
              <a:latin typeface="Calibri"/>
              <a:ea typeface="Calibri"/>
              <a:cs typeface="Calibri"/>
              <a:sym typeface="Calibri"/>
            </a:endParaRPr>
          </a:p>
          <a:p>
            <a:pPr marL="0" lvl="0" indent="0" algn="l" rtl="0">
              <a:spcBef>
                <a:spcPts val="0"/>
              </a:spcBef>
              <a:spcAft>
                <a:spcPts val="0"/>
              </a:spcAft>
              <a:buClr>
                <a:srgbClr val="4C515A"/>
              </a:buClr>
              <a:buFont typeface="Calibri"/>
              <a:buNone/>
            </a:pPr>
            <a:r>
              <a:rPr lang="en" sz="1200">
                <a:solidFill>
                  <a:srgbClr val="4C515A"/>
                </a:solidFill>
                <a:latin typeface="Calibri"/>
                <a:ea typeface="Calibri"/>
                <a:cs typeface="Calibri"/>
                <a:sym typeface="Calibri"/>
              </a:rPr>
              <a:t>Step 5: Evaluation findings should be used for program improvement and accountability by program managers and agency leadership.</a:t>
            </a:r>
            <a:endParaRPr sz="1200">
              <a:solidFill>
                <a:srgbClr val="4C515A"/>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4d0e44db5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4d0e44db5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and learning grant focused on adaptive management from USAID that helped to develop this tool.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Major takeaways - Promote idea of how results can change/improve due to adaptive actions.  Donor trust was a huge factor in enable program iterations or adaptations.  Local political context was also a huge factor in enabiling or inhibit willingness to change. Ability to think about adaptation increases willingness to make programmatic change.  Iterative model and act of developing action plan was a way to plant the seed of adaptive management. Instilling confidence in local teams -that they know their programming best, as well as process of identifying enablers and barriers then charting a course of action enabled framework for change.  </a:t>
            </a:r>
            <a:endParaRPr/>
          </a:p>
          <a:p>
            <a:pPr marL="0" lvl="0" indent="0" algn="l" rtl="0">
              <a:spcBef>
                <a:spcPts val="0"/>
              </a:spcBef>
              <a:spcAft>
                <a:spcPts val="0"/>
              </a:spcAft>
              <a:buNone/>
            </a:pPr>
            <a:endParaRPr/>
          </a:p>
          <a:p>
            <a:pPr marL="0" lvl="0" indent="0" algn="l" rtl="0">
              <a:spcBef>
                <a:spcPts val="0"/>
              </a:spcBef>
              <a:spcAft>
                <a:spcPts val="0"/>
              </a:spcAft>
              <a:buNone/>
            </a:pPr>
            <a:r>
              <a:rPr lang="en"/>
              <a:t>Alison Hemberger oversaw this project.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4d0e44db5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4d0e44db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Field team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Factors - programmatic culture and structure as well as team culture and structure that enbled or restricted adaptations</a:t>
            </a:r>
            <a:endParaRPr/>
          </a:p>
          <a:p>
            <a:pPr marL="0" lvl="0" indent="0" algn="l" rtl="0">
              <a:spcBef>
                <a:spcPts val="0"/>
              </a:spcBef>
              <a:spcAft>
                <a:spcPts val="0"/>
              </a:spcAft>
              <a:buNone/>
            </a:pPr>
            <a:endParaRPr/>
          </a:p>
          <a:p>
            <a:pPr marL="0" lvl="0" indent="0" algn="l" rtl="0">
              <a:spcBef>
                <a:spcPts val="0"/>
              </a:spcBef>
              <a:spcAft>
                <a:spcPts val="0"/>
              </a:spcAft>
              <a:buNone/>
            </a:pPr>
            <a:r>
              <a:rPr lang="en"/>
              <a:t>Adaptive Actions - potential actions to improve program, decisions based on enabling factors and input/info from the community and environmental factors</a:t>
            </a:r>
            <a:endParaRPr/>
          </a:p>
          <a:p>
            <a:pPr marL="0" lvl="0" indent="0" algn="l" rtl="0">
              <a:spcBef>
                <a:spcPts val="0"/>
              </a:spcBef>
              <a:spcAft>
                <a:spcPts val="0"/>
              </a:spcAft>
              <a:buNone/>
            </a:pPr>
            <a:endParaRPr/>
          </a:p>
          <a:p>
            <a:pPr marL="0" lvl="0" indent="0" algn="l" rtl="0">
              <a:spcBef>
                <a:spcPts val="0"/>
              </a:spcBef>
              <a:spcAft>
                <a:spcPts val="0"/>
              </a:spcAft>
              <a:buNone/>
            </a:pPr>
            <a:r>
              <a:rPr lang="en"/>
              <a:t>Adaptive margin is tracking of change at a certain point in time vs. predictive model of program at same rate of change.  (expected results w/o adaptation vs. actual results with adaptatation)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4d0e44db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4d0e44db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Emily: Intro Knowledge Sharing</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d0e44db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d0e44db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Internal funded initiative (started in 2017)</a:t>
            </a:r>
            <a:endParaRPr/>
          </a:p>
          <a:p>
            <a:pPr marL="457200" lvl="0" indent="-298450" algn="l" rtl="0">
              <a:spcBef>
                <a:spcPts val="0"/>
              </a:spcBef>
              <a:spcAft>
                <a:spcPts val="0"/>
              </a:spcAft>
              <a:buSzPts val="1100"/>
              <a:buChar char="●"/>
            </a:pPr>
            <a:r>
              <a:rPr lang="en"/>
              <a:t>Cross-sectoral core members, field and home office staff-- started with 15 members and grown to 60</a:t>
            </a:r>
            <a:endParaRPr/>
          </a:p>
          <a:p>
            <a:pPr marL="457200" lvl="0" indent="-298450" algn="l" rtl="0">
              <a:spcBef>
                <a:spcPts val="0"/>
              </a:spcBef>
              <a:spcAft>
                <a:spcPts val="0"/>
              </a:spcAft>
              <a:buSzPts val="1100"/>
              <a:buChar char="●"/>
            </a:pPr>
            <a:r>
              <a:rPr lang="en"/>
              <a:t>Overall purpose: share across the institute (internal goal), increase visibility and participation in the learning community (external) and contribute to the general dialogue</a:t>
            </a:r>
            <a:endParaRPr/>
          </a:p>
          <a:p>
            <a:pPr marL="457200" lvl="0" indent="-298450" algn="l" rtl="0">
              <a:spcBef>
                <a:spcPts val="0"/>
              </a:spcBef>
              <a:spcAft>
                <a:spcPts val="0"/>
              </a:spcAft>
              <a:buSzPts val="1100"/>
              <a:buChar char="●"/>
            </a:pPr>
            <a:r>
              <a:rPr lang="en"/>
              <a:t>Internal- meet monthly, share “notes from the field”- someone’s experience in the last month in MERLA, have a discussion, post on sharing platforms (SF, Yammer, etc)</a:t>
            </a:r>
            <a:endParaRPr/>
          </a:p>
          <a:p>
            <a:pPr marL="457200" lvl="0" indent="-298450" algn="l" rtl="0">
              <a:spcBef>
                <a:spcPts val="0"/>
              </a:spcBef>
              <a:spcAft>
                <a:spcPts val="0"/>
              </a:spcAft>
              <a:buSzPts val="1100"/>
              <a:buChar char="●"/>
            </a:pPr>
            <a:r>
              <a:rPr lang="en"/>
              <a:t>External- participated in USAID CLA Challenge Week, regularly blog on the USAID Learning Lab website, external MERLA listserv</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4d0e44db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4d0e44db5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section - capacity building for field teams, with emphasis on practical application. Templates, toolkits, case studies, etc.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57749f3c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57749f3c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4d0e44db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4d0e44db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4d0e44d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4d0e44d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4d0e44db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4d0e44db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&amp; Challenges - 10 min</a:t>
            </a:r>
            <a:endParaRPr/>
          </a:p>
          <a:p>
            <a:pPr marL="0" lvl="0" indent="0" algn="l" rtl="0">
              <a:spcBef>
                <a:spcPts val="0"/>
              </a:spcBef>
              <a:spcAft>
                <a:spcPts val="0"/>
              </a:spcAft>
              <a:buNone/>
            </a:pPr>
            <a:r>
              <a:rPr lang="en"/>
              <a:t>Tools &amp; Resources - 20 min</a:t>
            </a:r>
            <a:endParaRPr/>
          </a:p>
          <a:p>
            <a:pPr marL="0" lvl="0" indent="0" algn="l" rtl="0">
              <a:spcBef>
                <a:spcPts val="0"/>
              </a:spcBef>
              <a:spcAft>
                <a:spcPts val="0"/>
              </a:spcAft>
              <a:buNone/>
            </a:pPr>
            <a:r>
              <a:rPr lang="en"/>
              <a:t>Knowledge Sharing - 10 min</a:t>
            </a:r>
            <a:endParaRPr/>
          </a:p>
          <a:p>
            <a:pPr marL="0" lvl="0" indent="0" algn="l" rtl="0">
              <a:spcBef>
                <a:spcPts val="0"/>
              </a:spcBef>
              <a:spcAft>
                <a:spcPts val="0"/>
              </a:spcAft>
              <a:buNone/>
            </a:pPr>
            <a:r>
              <a:rPr lang="en"/>
              <a:t>Q&amp;A - 20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4d0e44db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4d0e44db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Linear thinking around program execution and design (delivered by consultant, HQ, etc.), lack of trust and confidence in field staff - not empowered to be program designers “not allowed to change” - donor requirements, country director, etc.  (Soft factors were more important in enabling adaptive management).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4d0e44db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4d0e44db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 Donor relations and talking about programs in context of learning (USAID CLA approach)</a:t>
            </a:r>
            <a:endParaRPr/>
          </a:p>
          <a:p>
            <a:pPr marL="0" lvl="0" indent="0" algn="l" rtl="0">
              <a:spcBef>
                <a:spcPts val="0"/>
              </a:spcBef>
              <a:spcAft>
                <a:spcPts val="0"/>
              </a:spcAft>
              <a:buNone/>
            </a:pPr>
            <a:r>
              <a:rPr lang="en"/>
              <a:t>Insert CLA graphic- </a:t>
            </a:r>
            <a:endParaRPr/>
          </a:p>
          <a:p>
            <a:pPr marL="0" lvl="0" indent="0" algn="l" rtl="0">
              <a:spcBef>
                <a:spcPts val="0"/>
              </a:spcBef>
              <a:spcAft>
                <a:spcPts val="0"/>
              </a:spcAft>
              <a:buNone/>
            </a:pPr>
            <a:r>
              <a:rPr lang="en"/>
              <a:t>Internally: MERLA CoP</a:t>
            </a:r>
            <a:endParaRPr/>
          </a:p>
          <a:p>
            <a:pPr marL="0" lvl="0" indent="0" algn="l" rtl="0">
              <a:spcBef>
                <a:spcPts val="0"/>
              </a:spcBef>
              <a:spcAft>
                <a:spcPts val="0"/>
              </a:spcAft>
              <a:buNone/>
            </a:pPr>
            <a:r>
              <a:rPr lang="en"/>
              <a:t>Externally: Tools, resources, and thought leadership</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4d0e44db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4d0e44db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Context/Challenges:</a:t>
            </a:r>
            <a:endParaRPr/>
          </a:p>
          <a:p>
            <a:pPr marL="0" lvl="0" indent="0" algn="l" rtl="0">
              <a:spcBef>
                <a:spcPts val="0"/>
              </a:spcBef>
              <a:spcAft>
                <a:spcPts val="0"/>
              </a:spcAft>
              <a:buNone/>
            </a:pPr>
            <a:r>
              <a:rPr lang="en"/>
              <a:t>Mercy Corps - larger context</a:t>
            </a:r>
            <a:endParaRPr/>
          </a:p>
          <a:p>
            <a:pPr marL="0" lvl="0" indent="0" algn="l" rtl="0">
              <a:spcBef>
                <a:spcPts val="0"/>
              </a:spcBef>
              <a:spcAft>
                <a:spcPts val="0"/>
              </a:spcAft>
              <a:buNone/>
            </a:pPr>
            <a:r>
              <a:rPr lang="en"/>
              <a:t>MicroMentor - more specific case with social enterprise perspective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4d0e44db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4d0e44db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4ce36e283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4ce36e283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Font typeface="Arial"/>
              <a:buChar char="●"/>
            </a:pPr>
            <a:r>
              <a:rPr lang="en" sz="1200">
                <a:solidFill>
                  <a:schemeClr val="dk2"/>
                </a:solidFill>
              </a:rPr>
              <a:t>Analyze and synthesize data, evidence, studies, and stakeholder experiences </a:t>
            </a:r>
            <a:endParaRPr sz="1200">
              <a:solidFill>
                <a:schemeClr val="dk2"/>
              </a:solidFill>
            </a:endParaRPr>
          </a:p>
          <a:p>
            <a:pPr marL="457200" lvl="0" indent="-304800" algn="l" rtl="0">
              <a:lnSpc>
                <a:spcPct val="115000"/>
              </a:lnSpc>
              <a:spcBef>
                <a:spcPts val="0"/>
              </a:spcBef>
              <a:spcAft>
                <a:spcPts val="0"/>
              </a:spcAft>
              <a:buClr>
                <a:schemeClr val="dk2"/>
              </a:buClr>
              <a:buSzPts val="1200"/>
              <a:buFont typeface="Arial"/>
              <a:buChar char="●"/>
            </a:pPr>
            <a:r>
              <a:rPr lang="en" sz="1200">
                <a:solidFill>
                  <a:schemeClr val="dk2"/>
                </a:solidFill>
              </a:rPr>
              <a:t>Gain understanding of which aspects of the program are achieving results and should be continued and which aspects should be modified. </a:t>
            </a:r>
            <a:endParaRPr sz="1200">
              <a:solidFill>
                <a:schemeClr val="dk2"/>
              </a:solidFill>
            </a:endParaRPr>
          </a:p>
          <a:p>
            <a:pPr marL="457200" lvl="0" indent="-304800" algn="l" rtl="0">
              <a:lnSpc>
                <a:spcPct val="115000"/>
              </a:lnSpc>
              <a:spcBef>
                <a:spcPts val="0"/>
              </a:spcBef>
              <a:spcAft>
                <a:spcPts val="0"/>
              </a:spcAft>
              <a:buClr>
                <a:schemeClr val="dk2"/>
              </a:buClr>
              <a:buSzPts val="1200"/>
              <a:buFont typeface="Arial"/>
              <a:buChar char="●"/>
            </a:pPr>
            <a:r>
              <a:rPr lang="en" sz="1200">
                <a:solidFill>
                  <a:schemeClr val="dk2"/>
                </a:solidFill>
              </a:rPr>
              <a:t>Should provide clear understanding of lessons learned, best practices, and necessary work plan modifications. </a:t>
            </a:r>
            <a:endParaRPr sz="1200">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4d0e44db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4d0e44db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Internal program management tool</a:t>
            </a:r>
            <a:endParaRPr/>
          </a:p>
          <a:p>
            <a:pPr marL="0" lvl="0" indent="0" algn="l" rtl="0">
              <a:spcBef>
                <a:spcPts val="0"/>
              </a:spcBef>
              <a:spcAft>
                <a:spcPts val="0"/>
              </a:spcAft>
              <a:buNone/>
            </a:pPr>
            <a:endParaRPr/>
          </a:p>
          <a:p>
            <a:pPr marL="0" lvl="0" indent="0" algn="l" rtl="0">
              <a:spcBef>
                <a:spcPts val="0"/>
              </a:spcBef>
              <a:spcAft>
                <a:spcPts val="0"/>
              </a:spcAft>
              <a:buNone/>
            </a:pPr>
            <a:r>
              <a:rPr lang="en"/>
              <a:t>Line of sight measurement looks at the theory of change from a business performance standpoint, linking the theory of change to long term strategic objectives through real-time KPIs and time-bound performance targets.</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2"/>
                </a:solidFill>
              </a:rPr>
              <a:t>Enables an iterative learning process by making the appropriate data visible and encouraging reflective analysis that informs decisions to adapt.</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a:solidFill>
                  <a:schemeClr val="dk2"/>
                </a:solidFill>
              </a:rPr>
              <a:t>Optimization of program implementation enables feedback loop from theory of change to achievement of desired outcomes and impact.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mchen@rti.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mailto:ejoy@mercycorp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071725" y="577225"/>
            <a:ext cx="73962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Purposeful Learning to Help Programs Adapt</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RTI &amp; Mercy Corps Present M&amp;E Activities &amp; Tools to Encourage Adaptive Management</a:t>
            </a:r>
            <a:endParaRPr/>
          </a:p>
        </p:txBody>
      </p:sp>
      <p:sp>
        <p:nvSpPr>
          <p:cNvPr id="74" name="Google Shape;74;p13"/>
          <p:cNvSpPr txBox="1"/>
          <p:nvPr/>
        </p:nvSpPr>
        <p:spPr>
          <a:xfrm>
            <a:off x="2041945" y="5572502"/>
            <a:ext cx="4018500" cy="253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b="1">
                <a:solidFill>
                  <a:srgbClr val="000000"/>
                </a:solidFill>
              </a:rPr>
              <a:t>EMILY JOY</a:t>
            </a:r>
            <a:endParaRPr b="1">
              <a:solidFill>
                <a:srgbClr val="000000"/>
              </a:solidFill>
            </a:endParaRPr>
          </a:p>
        </p:txBody>
      </p:sp>
      <p:sp>
        <p:nvSpPr>
          <p:cNvPr id="75" name="Google Shape;75;p13"/>
          <p:cNvSpPr txBox="1"/>
          <p:nvPr/>
        </p:nvSpPr>
        <p:spPr>
          <a:xfrm>
            <a:off x="2041945" y="5834844"/>
            <a:ext cx="4018500" cy="253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a:solidFill>
                  <a:srgbClr val="000000"/>
                </a:solidFill>
              </a:rPr>
              <a:t>Senior Client Success and M&amp;E Officer, MicroMentor</a:t>
            </a:r>
            <a:endParaRPr sz="12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Learning Agendas</a:t>
            </a:r>
            <a:endParaRPr sz="3000"/>
          </a:p>
        </p:txBody>
      </p:sp>
      <p:sp>
        <p:nvSpPr>
          <p:cNvPr id="140" name="Google Shape;140;p22"/>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Maximize results</a:t>
            </a:r>
            <a:endParaRPr sz="1400"/>
          </a:p>
          <a:p>
            <a:pPr marL="457200" lvl="0" indent="-317500" algn="l" rtl="0">
              <a:spcBef>
                <a:spcPts val="0"/>
              </a:spcBef>
              <a:spcAft>
                <a:spcPts val="0"/>
              </a:spcAft>
              <a:buSzPts val="1400"/>
              <a:buChar char="●"/>
            </a:pPr>
            <a:r>
              <a:rPr lang="en" sz="1400"/>
              <a:t>Reinforce the strategic direction</a:t>
            </a:r>
            <a:endParaRPr sz="1400"/>
          </a:p>
          <a:p>
            <a:pPr marL="457200" lvl="0" indent="-317500" algn="l" rtl="0">
              <a:spcBef>
                <a:spcPts val="0"/>
              </a:spcBef>
              <a:spcAft>
                <a:spcPts val="0"/>
              </a:spcAft>
              <a:buSzPts val="1400"/>
              <a:buChar char="●"/>
            </a:pPr>
            <a:r>
              <a:rPr lang="en" sz="1400"/>
              <a:t>Adapt programs as evidence and context shifts</a:t>
            </a:r>
            <a:endParaRPr sz="1400"/>
          </a:p>
          <a:p>
            <a:pPr marL="457200" lvl="0" indent="-317500" algn="l" rtl="0">
              <a:spcBef>
                <a:spcPts val="0"/>
              </a:spcBef>
              <a:spcAft>
                <a:spcPts val="0"/>
              </a:spcAft>
              <a:buSzPts val="1400"/>
              <a:buChar char="●"/>
            </a:pPr>
            <a:r>
              <a:rPr lang="en" sz="1400"/>
              <a:t>Remain flexible</a:t>
            </a:r>
            <a:endParaRPr sz="1400"/>
          </a:p>
          <a:p>
            <a:pPr marL="457200" lvl="0" indent="-317500" algn="l" rtl="0">
              <a:spcBef>
                <a:spcPts val="0"/>
              </a:spcBef>
              <a:spcAft>
                <a:spcPts val="0"/>
              </a:spcAft>
              <a:buSzPts val="1400"/>
              <a:buChar char="●"/>
            </a:pPr>
            <a:r>
              <a:rPr lang="en" sz="1400"/>
              <a:t>Accommodate short and longer-term priorities</a:t>
            </a:r>
            <a:endParaRPr sz="1400"/>
          </a:p>
          <a:p>
            <a:pPr marL="0" lvl="0" indent="0" algn="l" rtl="0">
              <a:spcBef>
                <a:spcPts val="1600"/>
              </a:spcBef>
              <a:spcAft>
                <a:spcPts val="1600"/>
              </a:spcAft>
              <a:buNone/>
            </a:pPr>
            <a:endParaRPr sz="1400"/>
          </a:p>
        </p:txBody>
      </p:sp>
      <p:pic>
        <p:nvPicPr>
          <p:cNvPr id="141" name="Google Shape;141;p22"/>
          <p:cNvPicPr preferRelativeResize="0"/>
          <p:nvPr/>
        </p:nvPicPr>
        <p:blipFill rotWithShape="1">
          <a:blip r:embed="rId3">
            <a:alphaModFix/>
          </a:blip>
          <a:srcRect t="28947" b="28197"/>
          <a:stretch/>
        </p:blipFill>
        <p:spPr>
          <a:xfrm>
            <a:off x="336855" y="4475346"/>
            <a:ext cx="1055525" cy="452350"/>
          </a:xfrm>
          <a:prstGeom prst="rect">
            <a:avLst/>
          </a:prstGeom>
          <a:noFill/>
          <a:ln>
            <a:noFill/>
          </a:ln>
        </p:spPr>
      </p:pic>
      <p:pic>
        <p:nvPicPr>
          <p:cNvPr id="142" name="Google Shape;142;p22" descr="A picture containing person, man, indoor, standing&#10;&#10;Description generated with very high confidence"/>
          <p:cNvPicPr preferRelativeResize="0"/>
          <p:nvPr/>
        </p:nvPicPr>
        <p:blipFill rotWithShape="1">
          <a:blip r:embed="rId4">
            <a:alphaModFix/>
          </a:blip>
          <a:srcRect r="7612"/>
          <a:stretch/>
        </p:blipFill>
        <p:spPr>
          <a:xfrm>
            <a:off x="3864301" y="0"/>
            <a:ext cx="52797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9500" y="563875"/>
            <a:ext cx="7964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Implementing a Learning Agenda</a:t>
            </a:r>
            <a:endParaRPr/>
          </a:p>
        </p:txBody>
      </p:sp>
      <p:sp>
        <p:nvSpPr>
          <p:cNvPr id="148" name="Google Shape;148;p23"/>
          <p:cNvSpPr txBox="1">
            <a:spLocks noGrp="1"/>
          </p:cNvSpPr>
          <p:nvPr>
            <p:ph type="body" idx="1"/>
          </p:nvPr>
        </p:nvSpPr>
        <p:spPr>
          <a:xfrm>
            <a:off x="336850" y="1494363"/>
            <a:ext cx="4824000" cy="28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Gathering Stakeholders</a:t>
            </a:r>
            <a:endParaRPr/>
          </a:p>
          <a:p>
            <a:pPr marL="0" lvl="0" indent="0" algn="l" rtl="0">
              <a:spcBef>
                <a:spcPts val="1600"/>
              </a:spcBef>
              <a:spcAft>
                <a:spcPts val="0"/>
              </a:spcAft>
              <a:buNone/>
            </a:pPr>
            <a:r>
              <a:rPr lang="en"/>
              <a:t>Step 2: Identifying and Prioritizing Questions to Improve Program Performance and Effectiveness</a:t>
            </a:r>
            <a:endParaRPr/>
          </a:p>
          <a:p>
            <a:pPr marL="0" lvl="0" indent="0" algn="l" rtl="0">
              <a:spcBef>
                <a:spcPts val="1600"/>
              </a:spcBef>
              <a:spcAft>
                <a:spcPts val="0"/>
              </a:spcAft>
              <a:buNone/>
            </a:pPr>
            <a:r>
              <a:rPr lang="en"/>
              <a:t>Step 3: Develop a Plan</a:t>
            </a:r>
            <a:endParaRPr/>
          </a:p>
          <a:p>
            <a:pPr marL="0" lvl="0" indent="0" algn="l" rtl="0">
              <a:spcBef>
                <a:spcPts val="1600"/>
              </a:spcBef>
              <a:spcAft>
                <a:spcPts val="0"/>
              </a:spcAft>
              <a:buNone/>
            </a:pPr>
            <a:r>
              <a:rPr lang="en"/>
              <a:t>Step 4: Implementing Studies and Analyses</a:t>
            </a:r>
            <a:endParaRPr/>
          </a:p>
          <a:p>
            <a:pPr marL="0" lvl="0" indent="0" algn="l" rtl="0">
              <a:spcBef>
                <a:spcPts val="1600"/>
              </a:spcBef>
              <a:spcAft>
                <a:spcPts val="1600"/>
              </a:spcAft>
              <a:buNone/>
            </a:pPr>
            <a:r>
              <a:rPr lang="en"/>
              <a:t>Step 5: Document findings and </a:t>
            </a:r>
            <a:r>
              <a:rPr lang="en" i="1"/>
              <a:t>Rinse &amp; Repeat</a:t>
            </a:r>
            <a:endParaRPr i="1"/>
          </a:p>
        </p:txBody>
      </p:sp>
      <p:pic>
        <p:nvPicPr>
          <p:cNvPr id="149" name="Google Shape;149;p23"/>
          <p:cNvPicPr preferRelativeResize="0"/>
          <p:nvPr/>
        </p:nvPicPr>
        <p:blipFill>
          <a:blip r:embed="rId3">
            <a:alphaModFix/>
          </a:blip>
          <a:stretch>
            <a:fillRect/>
          </a:stretch>
        </p:blipFill>
        <p:spPr>
          <a:xfrm>
            <a:off x="5160850" y="1466525"/>
            <a:ext cx="3695700" cy="2210431"/>
          </a:xfrm>
          <a:prstGeom prst="rect">
            <a:avLst/>
          </a:prstGeom>
          <a:noFill/>
          <a:ln>
            <a:noFill/>
          </a:ln>
        </p:spPr>
      </p:pic>
      <p:pic>
        <p:nvPicPr>
          <p:cNvPr id="150" name="Google Shape;150;p23"/>
          <p:cNvPicPr preferRelativeResize="0"/>
          <p:nvPr/>
        </p:nvPicPr>
        <p:blipFill rotWithShape="1">
          <a:blip r:embed="rId4">
            <a:alphaModFix/>
          </a:blip>
          <a:srcRect t="28947" b="28197"/>
          <a:stretch/>
        </p:blipFill>
        <p:spPr>
          <a:xfrm>
            <a:off x="336855" y="4475346"/>
            <a:ext cx="1055525" cy="45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9500" y="4984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ADAPT Scan</a:t>
            </a:r>
            <a:endParaRPr/>
          </a:p>
        </p:txBody>
      </p:sp>
      <p:pic>
        <p:nvPicPr>
          <p:cNvPr id="156" name="Google Shape;156;p24"/>
          <p:cNvPicPr preferRelativeResize="0"/>
          <p:nvPr/>
        </p:nvPicPr>
        <p:blipFill rotWithShape="1">
          <a:blip r:embed="rId3">
            <a:alphaModFix/>
          </a:blip>
          <a:srcRect l="6592" r="167"/>
          <a:stretch/>
        </p:blipFill>
        <p:spPr>
          <a:xfrm>
            <a:off x="5546900" y="0"/>
            <a:ext cx="3597000" cy="5143500"/>
          </a:xfrm>
          <a:prstGeom prst="rect">
            <a:avLst/>
          </a:prstGeom>
          <a:solidFill>
            <a:srgbClr val="F2F2F2"/>
          </a:solidFill>
          <a:ln>
            <a:noFill/>
          </a:ln>
        </p:spPr>
      </p:pic>
      <p:pic>
        <p:nvPicPr>
          <p:cNvPr id="157" name="Google Shape;157;p24"/>
          <p:cNvPicPr preferRelativeResize="0"/>
          <p:nvPr/>
        </p:nvPicPr>
        <p:blipFill rotWithShape="1">
          <a:blip r:embed="rId4">
            <a:alphaModFix/>
          </a:blip>
          <a:srcRect l="4166" t="8991" r="2827"/>
          <a:stretch/>
        </p:blipFill>
        <p:spPr>
          <a:xfrm>
            <a:off x="0" y="1232725"/>
            <a:ext cx="5546900" cy="3301176"/>
          </a:xfrm>
          <a:prstGeom prst="rect">
            <a:avLst/>
          </a:prstGeom>
          <a:noFill/>
          <a:ln>
            <a:noFill/>
          </a:ln>
        </p:spPr>
      </p:pic>
      <p:pic>
        <p:nvPicPr>
          <p:cNvPr id="158" name="Google Shape;158;p24"/>
          <p:cNvPicPr preferRelativeResize="0"/>
          <p:nvPr/>
        </p:nvPicPr>
        <p:blipFill>
          <a:blip r:embed="rId5">
            <a:alphaModFix/>
          </a:blip>
          <a:stretch>
            <a:fillRect/>
          </a:stretch>
        </p:blipFill>
        <p:spPr>
          <a:xfrm>
            <a:off x="375530" y="4418465"/>
            <a:ext cx="1055525" cy="4953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a:blip r:embed="rId3">
            <a:alphaModFix/>
          </a:blip>
          <a:stretch>
            <a:fillRect/>
          </a:stretch>
        </p:blipFill>
        <p:spPr>
          <a:xfrm>
            <a:off x="375530" y="4189865"/>
            <a:ext cx="1055525" cy="495361"/>
          </a:xfrm>
          <a:prstGeom prst="rect">
            <a:avLst/>
          </a:prstGeom>
          <a:noFill/>
          <a:ln>
            <a:noFill/>
          </a:ln>
        </p:spPr>
      </p:pic>
      <p:pic>
        <p:nvPicPr>
          <p:cNvPr id="164" name="Google Shape;164;p25"/>
          <p:cNvPicPr preferRelativeResize="0"/>
          <p:nvPr/>
        </p:nvPicPr>
        <p:blipFill>
          <a:blip r:embed="rId4">
            <a:alphaModFix/>
          </a:blip>
          <a:stretch>
            <a:fillRect/>
          </a:stretch>
        </p:blipFill>
        <p:spPr>
          <a:xfrm>
            <a:off x="1567838" y="586200"/>
            <a:ext cx="6008324" cy="4022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Knowledge Sharing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RTI’s MERLA Community of Practice</a:t>
            </a:r>
            <a:endParaRPr/>
          </a:p>
        </p:txBody>
      </p:sp>
      <p:pic>
        <p:nvPicPr>
          <p:cNvPr id="175" name="Google Shape;175;p27"/>
          <p:cNvPicPr preferRelativeResize="0"/>
          <p:nvPr/>
        </p:nvPicPr>
        <p:blipFill rotWithShape="1">
          <a:blip r:embed="rId3">
            <a:alphaModFix/>
          </a:blip>
          <a:srcRect l="24613" t="599" b="1052"/>
          <a:stretch/>
        </p:blipFill>
        <p:spPr>
          <a:xfrm>
            <a:off x="3681675" y="0"/>
            <a:ext cx="5462400" cy="5143500"/>
          </a:xfrm>
          <a:prstGeom prst="rect">
            <a:avLst/>
          </a:prstGeom>
          <a:solidFill>
            <a:srgbClr val="BFBFBF"/>
          </a:solidFill>
          <a:ln>
            <a:noFill/>
          </a:ln>
        </p:spPr>
      </p:pic>
      <p:pic>
        <p:nvPicPr>
          <p:cNvPr id="176" name="Google Shape;176;p27"/>
          <p:cNvPicPr preferRelativeResize="0"/>
          <p:nvPr/>
        </p:nvPicPr>
        <p:blipFill rotWithShape="1">
          <a:blip r:embed="rId4">
            <a:alphaModFix/>
          </a:blip>
          <a:srcRect t="28947" b="28197"/>
          <a:stretch/>
        </p:blipFill>
        <p:spPr>
          <a:xfrm>
            <a:off x="336855" y="4475346"/>
            <a:ext cx="1055525" cy="452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MEL Wiki</a:t>
            </a:r>
            <a:endParaRPr/>
          </a:p>
        </p:txBody>
      </p:sp>
      <p:pic>
        <p:nvPicPr>
          <p:cNvPr id="182" name="Google Shape;182;p28"/>
          <p:cNvPicPr preferRelativeResize="0"/>
          <p:nvPr/>
        </p:nvPicPr>
        <p:blipFill rotWithShape="1">
          <a:blip r:embed="rId3">
            <a:alphaModFix/>
          </a:blip>
          <a:srcRect l="1069" t="16013" r="1663" b="17319"/>
          <a:stretch/>
        </p:blipFill>
        <p:spPr>
          <a:xfrm>
            <a:off x="429849" y="1287550"/>
            <a:ext cx="8284315" cy="31939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Q&amp;A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251075" y="19126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sp>
        <p:nvSpPr>
          <p:cNvPr id="193" name="Google Shape;193;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mchen@rti.org</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ejoy@mercycorps.org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1200">
                <a:solidFill>
                  <a:schemeClr val="dk2"/>
                </a:solidFill>
              </a:rPr>
              <a:t>MOLLY CHEN</a:t>
            </a:r>
            <a:endParaRPr sz="1200">
              <a:solidFill>
                <a:schemeClr val="dk2"/>
              </a:solidFill>
            </a:endParaRPr>
          </a:p>
          <a:p>
            <a:pPr marL="0" lvl="0" indent="0" algn="l" rtl="0">
              <a:spcBef>
                <a:spcPts val="0"/>
              </a:spcBef>
              <a:spcAft>
                <a:spcPts val="0"/>
              </a:spcAft>
              <a:buNone/>
            </a:pPr>
            <a:r>
              <a:rPr lang="en" sz="1200" b="0">
                <a:solidFill>
                  <a:schemeClr val="dk2"/>
                </a:solidFill>
              </a:rPr>
              <a:t>Monitoring, Evaluation, Research, Learning and Adapting (MERLA) Specialist, </a:t>
            </a:r>
            <a:endParaRPr sz="1200" b="0">
              <a:solidFill>
                <a:schemeClr val="dk2"/>
              </a:solidFill>
            </a:endParaRPr>
          </a:p>
          <a:p>
            <a:pPr marL="0" lvl="0" indent="0" algn="l" rtl="0">
              <a:spcBef>
                <a:spcPts val="0"/>
              </a:spcBef>
              <a:spcAft>
                <a:spcPts val="0"/>
              </a:spcAft>
              <a:buNone/>
            </a:pPr>
            <a:r>
              <a:rPr lang="en" sz="1200" b="0">
                <a:solidFill>
                  <a:schemeClr val="dk2"/>
                </a:solidFill>
              </a:rPr>
              <a:t>RTI International</a:t>
            </a:r>
            <a:endParaRPr sz="1200" b="0">
              <a:solidFill>
                <a:schemeClr val="dk2"/>
              </a:solidFill>
            </a:endParaRPr>
          </a:p>
          <a:p>
            <a:pPr marL="0" lvl="0" indent="0" algn="l" rtl="0">
              <a:spcBef>
                <a:spcPts val="0"/>
              </a:spcBef>
              <a:spcAft>
                <a:spcPts val="0"/>
              </a:spcAft>
              <a:buNone/>
            </a:pPr>
            <a:r>
              <a:rPr lang="en" sz="1200" b="0" u="sng">
                <a:solidFill>
                  <a:schemeClr val="hlink"/>
                </a:solidFill>
                <a:hlinkClick r:id="rId3"/>
              </a:rPr>
              <a:t>mchen@rti.org</a:t>
            </a:r>
            <a:endParaRPr sz="1200" b="0">
              <a:solidFill>
                <a:schemeClr val="dk2"/>
              </a:solidFill>
            </a:endParaRPr>
          </a:p>
          <a:p>
            <a:pPr marL="0" lvl="0" indent="0" algn="l" rtl="0">
              <a:spcBef>
                <a:spcPts val="0"/>
              </a:spcBef>
              <a:spcAft>
                <a:spcPts val="0"/>
              </a:spcAft>
              <a:buNone/>
            </a:pPr>
            <a:endParaRPr sz="1200" b="0">
              <a:solidFill>
                <a:schemeClr val="dk2"/>
              </a:solidFill>
            </a:endParaRPr>
          </a:p>
          <a:p>
            <a:pPr marL="0" lvl="0" indent="0" algn="l" rtl="0">
              <a:spcBef>
                <a:spcPts val="0"/>
              </a:spcBef>
              <a:spcAft>
                <a:spcPts val="0"/>
              </a:spcAft>
              <a:buNone/>
            </a:pPr>
            <a:endParaRPr sz="1200" b="0">
              <a:solidFill>
                <a:schemeClr val="dk2"/>
              </a:solidFill>
            </a:endParaRPr>
          </a:p>
          <a:p>
            <a:pPr marL="0" lvl="0" indent="0" algn="l" rtl="0">
              <a:spcBef>
                <a:spcPts val="0"/>
              </a:spcBef>
              <a:spcAft>
                <a:spcPts val="0"/>
              </a:spcAft>
              <a:buNone/>
            </a:pPr>
            <a:endParaRPr sz="1200" b="0">
              <a:solidFill>
                <a:schemeClr val="dk2"/>
              </a:solidFill>
            </a:endParaRPr>
          </a:p>
          <a:p>
            <a:pPr marL="0" lvl="0" indent="0" algn="l" rtl="0">
              <a:spcBef>
                <a:spcPts val="0"/>
              </a:spcBef>
              <a:spcAft>
                <a:spcPts val="0"/>
              </a:spcAft>
              <a:buNone/>
            </a:pPr>
            <a:endParaRPr sz="1200" b="0">
              <a:solidFill>
                <a:schemeClr val="dk2"/>
              </a:solidFill>
            </a:endParaRPr>
          </a:p>
          <a:p>
            <a:pPr marL="0" lvl="0" indent="0" algn="l" rtl="0">
              <a:spcBef>
                <a:spcPts val="0"/>
              </a:spcBef>
              <a:spcAft>
                <a:spcPts val="0"/>
              </a:spcAft>
              <a:buNone/>
            </a:pPr>
            <a:endParaRPr sz="1200" b="0">
              <a:solidFill>
                <a:schemeClr val="dk2"/>
              </a:solidFill>
            </a:endParaRPr>
          </a:p>
          <a:p>
            <a:pPr marL="0" lvl="0" indent="0" algn="l" rtl="0">
              <a:spcBef>
                <a:spcPts val="0"/>
              </a:spcBef>
              <a:spcAft>
                <a:spcPts val="0"/>
              </a:spcAft>
              <a:buNone/>
            </a:pPr>
            <a:r>
              <a:rPr lang="en" sz="1200">
                <a:solidFill>
                  <a:schemeClr val="dk2"/>
                </a:solidFill>
              </a:rPr>
              <a:t>EMILY JOY</a:t>
            </a:r>
            <a:endParaRPr sz="1200">
              <a:solidFill>
                <a:schemeClr val="dk2"/>
              </a:solidFill>
            </a:endParaRPr>
          </a:p>
          <a:p>
            <a:pPr marL="0" lvl="0" indent="0" algn="l" rtl="0">
              <a:spcBef>
                <a:spcPts val="0"/>
              </a:spcBef>
              <a:spcAft>
                <a:spcPts val="0"/>
              </a:spcAft>
              <a:buNone/>
            </a:pPr>
            <a:r>
              <a:rPr lang="en" sz="1200" b="0">
                <a:solidFill>
                  <a:schemeClr val="dk2"/>
                </a:solidFill>
              </a:rPr>
              <a:t>Senior Client Success &amp; M&amp;E Officer, MicroMentor, Mercy Corps</a:t>
            </a:r>
            <a:endParaRPr sz="1200" b="0">
              <a:solidFill>
                <a:schemeClr val="dk2"/>
              </a:solidFill>
            </a:endParaRPr>
          </a:p>
          <a:p>
            <a:pPr marL="0" lvl="0" indent="0" algn="l" rtl="0">
              <a:spcBef>
                <a:spcPts val="0"/>
              </a:spcBef>
              <a:spcAft>
                <a:spcPts val="0"/>
              </a:spcAft>
              <a:buClr>
                <a:schemeClr val="dk2"/>
              </a:buClr>
              <a:buSzPts val="1100"/>
              <a:buFont typeface="Arial"/>
              <a:buNone/>
            </a:pPr>
            <a:r>
              <a:rPr lang="en" sz="1200" b="0" u="sng">
                <a:solidFill>
                  <a:schemeClr val="hlink"/>
                </a:solidFill>
                <a:hlinkClick r:id="rId4"/>
              </a:rPr>
              <a:t>ejoy@mercycorps.org</a:t>
            </a:r>
            <a:endParaRPr sz="1200" b="0">
              <a:solidFill>
                <a:schemeClr val="dk2"/>
              </a:solidFill>
            </a:endParaRPr>
          </a:p>
        </p:txBody>
      </p:sp>
      <p:pic>
        <p:nvPicPr>
          <p:cNvPr id="81" name="Google Shape;81;p14"/>
          <p:cNvPicPr preferRelativeResize="0"/>
          <p:nvPr/>
        </p:nvPicPr>
        <p:blipFill rotWithShape="1">
          <a:blip r:embed="rId5">
            <a:alphaModFix/>
          </a:blip>
          <a:srcRect t="28947" b="28197"/>
          <a:stretch/>
        </p:blipFill>
        <p:spPr>
          <a:xfrm>
            <a:off x="6739838" y="1714714"/>
            <a:ext cx="1833700" cy="785825"/>
          </a:xfrm>
          <a:prstGeom prst="rect">
            <a:avLst/>
          </a:prstGeom>
          <a:noFill/>
          <a:ln>
            <a:noFill/>
          </a:ln>
        </p:spPr>
      </p:pic>
      <p:pic>
        <p:nvPicPr>
          <p:cNvPr id="82" name="Google Shape;82;p14"/>
          <p:cNvPicPr preferRelativeResize="0"/>
          <p:nvPr/>
        </p:nvPicPr>
        <p:blipFill>
          <a:blip r:embed="rId6">
            <a:alphaModFix/>
          </a:blip>
          <a:stretch>
            <a:fillRect/>
          </a:stretch>
        </p:blipFill>
        <p:spPr>
          <a:xfrm>
            <a:off x="6712387" y="2979402"/>
            <a:ext cx="1888600" cy="88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273225" y="1681950"/>
            <a:ext cx="4045200" cy="177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do we instill a learning culture?</a:t>
            </a:r>
            <a:endParaRPr/>
          </a:p>
        </p:txBody>
      </p:sp>
      <p:sp>
        <p:nvSpPr>
          <p:cNvPr id="88" name="Google Shape;88;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Our Challenges</a:t>
            </a:r>
            <a:endParaRPr>
              <a:solidFill>
                <a:srgbClr val="FFFFFF"/>
              </a:solidFill>
            </a:endParaRPr>
          </a:p>
          <a:p>
            <a:pPr marL="0" lvl="0" indent="0" algn="l" rtl="0">
              <a:spcBef>
                <a:spcPts val="1600"/>
              </a:spcBef>
              <a:spcAft>
                <a:spcPts val="0"/>
              </a:spcAft>
              <a:buClr>
                <a:schemeClr val="dk2"/>
              </a:buClr>
              <a:buSzPts val="1100"/>
              <a:buFont typeface="Arial"/>
              <a:buNone/>
            </a:pPr>
            <a:r>
              <a:rPr lang="en">
                <a:solidFill>
                  <a:srgbClr val="FFFFFF"/>
                </a:solidFill>
              </a:rPr>
              <a:t>Tools &amp; Resources</a:t>
            </a:r>
            <a:endParaRPr>
              <a:solidFill>
                <a:srgbClr val="FFFFFF"/>
              </a:solidFill>
            </a:endParaRPr>
          </a:p>
          <a:p>
            <a:pPr marL="0" lvl="0" indent="0" algn="l" rtl="0">
              <a:spcBef>
                <a:spcPts val="1600"/>
              </a:spcBef>
              <a:spcAft>
                <a:spcPts val="0"/>
              </a:spcAft>
              <a:buClr>
                <a:schemeClr val="dk2"/>
              </a:buClr>
              <a:buSzPts val="1100"/>
              <a:buFont typeface="Arial"/>
              <a:buNone/>
            </a:pPr>
            <a:r>
              <a:rPr lang="en">
                <a:solidFill>
                  <a:srgbClr val="FFFFFF"/>
                </a:solidFill>
              </a:rPr>
              <a:t>Knowledge Sharing</a:t>
            </a:r>
            <a:endParaRPr>
              <a:solidFill>
                <a:srgbClr val="FFFFFF"/>
              </a:solidFill>
            </a:endParaRPr>
          </a:p>
          <a:p>
            <a:pPr marL="0" lvl="0" indent="0" algn="l" rtl="0">
              <a:spcBef>
                <a:spcPts val="1600"/>
              </a:spcBef>
              <a:spcAft>
                <a:spcPts val="1600"/>
              </a:spcAft>
              <a:buClr>
                <a:schemeClr val="dk2"/>
              </a:buClr>
              <a:buSzPts val="1100"/>
              <a:buFont typeface="Arial"/>
              <a:buNone/>
            </a:pPr>
            <a:r>
              <a:rPr lang="en">
                <a:solidFill>
                  <a:srgbClr val="FFFFFF"/>
                </a:solidFill>
              </a:rPr>
              <a:t>Q&amp;A</a:t>
            </a:r>
            <a:endParaRPr>
              <a:solidFill>
                <a:srgbClr val="FFFFFF"/>
              </a:solidFill>
            </a:endParaRPr>
          </a:p>
        </p:txBody>
      </p:sp>
      <p:pic>
        <p:nvPicPr>
          <p:cNvPr id="89" name="Google Shape;89;p15"/>
          <p:cNvPicPr preferRelativeResize="0"/>
          <p:nvPr/>
        </p:nvPicPr>
        <p:blipFill rotWithShape="1">
          <a:blip r:embed="rId3">
            <a:alphaModFix/>
          </a:blip>
          <a:srcRect t="28947" b="28197"/>
          <a:stretch/>
        </p:blipFill>
        <p:spPr>
          <a:xfrm>
            <a:off x="375530" y="3756021"/>
            <a:ext cx="1055525" cy="452350"/>
          </a:xfrm>
          <a:prstGeom prst="rect">
            <a:avLst/>
          </a:prstGeom>
          <a:noFill/>
          <a:ln>
            <a:noFill/>
          </a:ln>
        </p:spPr>
      </p:pic>
      <p:pic>
        <p:nvPicPr>
          <p:cNvPr id="90" name="Google Shape;90;p15"/>
          <p:cNvPicPr preferRelativeResize="0"/>
          <p:nvPr/>
        </p:nvPicPr>
        <p:blipFill>
          <a:blip r:embed="rId4">
            <a:alphaModFix/>
          </a:blip>
          <a:stretch>
            <a:fillRect/>
          </a:stretch>
        </p:blipFill>
        <p:spPr>
          <a:xfrm>
            <a:off x="375530" y="4266065"/>
            <a:ext cx="1055525" cy="4953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Challenges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1669350" y="575950"/>
            <a:ext cx="7434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RTI’s International Development Group</a:t>
            </a:r>
            <a:endParaRPr/>
          </a:p>
        </p:txBody>
      </p:sp>
      <p:pic>
        <p:nvPicPr>
          <p:cNvPr id="101" name="Google Shape;101;p17"/>
          <p:cNvPicPr preferRelativeResize="0"/>
          <p:nvPr/>
        </p:nvPicPr>
        <p:blipFill>
          <a:blip r:embed="rId3">
            <a:alphaModFix/>
          </a:blip>
          <a:stretch>
            <a:fillRect/>
          </a:stretch>
        </p:blipFill>
        <p:spPr>
          <a:xfrm>
            <a:off x="343555" y="1241850"/>
            <a:ext cx="3383645" cy="3264476"/>
          </a:xfrm>
          <a:prstGeom prst="rect">
            <a:avLst/>
          </a:prstGeom>
          <a:noFill/>
          <a:ln>
            <a:noFill/>
          </a:ln>
        </p:spPr>
      </p:pic>
      <p:pic>
        <p:nvPicPr>
          <p:cNvPr id="102" name="Google Shape;102;p17"/>
          <p:cNvPicPr preferRelativeResize="0"/>
          <p:nvPr/>
        </p:nvPicPr>
        <p:blipFill rotWithShape="1">
          <a:blip r:embed="rId4">
            <a:alphaModFix/>
          </a:blip>
          <a:srcRect t="10506"/>
          <a:stretch/>
        </p:blipFill>
        <p:spPr>
          <a:xfrm>
            <a:off x="5459075" y="1304838"/>
            <a:ext cx="3383650" cy="3138492"/>
          </a:xfrm>
          <a:prstGeom prst="rect">
            <a:avLst/>
          </a:prstGeom>
          <a:noFill/>
          <a:ln>
            <a:noFill/>
          </a:ln>
        </p:spPr>
      </p:pic>
      <p:pic>
        <p:nvPicPr>
          <p:cNvPr id="103" name="Google Shape;103;p17"/>
          <p:cNvPicPr preferRelativeResize="0"/>
          <p:nvPr/>
        </p:nvPicPr>
        <p:blipFill rotWithShape="1">
          <a:blip r:embed="rId5">
            <a:alphaModFix/>
          </a:blip>
          <a:srcRect/>
          <a:stretch/>
        </p:blipFill>
        <p:spPr>
          <a:xfrm>
            <a:off x="222274" y="4622300"/>
            <a:ext cx="2285536" cy="445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micromentor.org</a:t>
            </a:r>
            <a:endParaRPr/>
          </a:p>
        </p:txBody>
      </p:sp>
      <p:pic>
        <p:nvPicPr>
          <p:cNvPr id="109" name="Google Shape;109;p18"/>
          <p:cNvPicPr preferRelativeResize="0"/>
          <p:nvPr/>
        </p:nvPicPr>
        <p:blipFill>
          <a:blip r:embed="rId3">
            <a:alphaModFix/>
          </a:blip>
          <a:stretch>
            <a:fillRect/>
          </a:stretch>
        </p:blipFill>
        <p:spPr>
          <a:xfrm>
            <a:off x="1163261" y="645500"/>
            <a:ext cx="6360275" cy="3535975"/>
          </a:xfrm>
          <a:prstGeom prst="rect">
            <a:avLst/>
          </a:prstGeom>
          <a:noFill/>
          <a:ln>
            <a:noFill/>
          </a:ln>
        </p:spPr>
      </p:pic>
      <p:pic>
        <p:nvPicPr>
          <p:cNvPr id="110" name="Google Shape;110;p18"/>
          <p:cNvPicPr preferRelativeResize="0"/>
          <p:nvPr/>
        </p:nvPicPr>
        <p:blipFill>
          <a:blip r:embed="rId4">
            <a:alphaModFix/>
          </a:blip>
          <a:stretch>
            <a:fillRect/>
          </a:stretch>
        </p:blipFill>
        <p:spPr>
          <a:xfrm>
            <a:off x="375530" y="4266065"/>
            <a:ext cx="1055525" cy="495361"/>
          </a:xfrm>
          <a:prstGeom prst="rect">
            <a:avLst/>
          </a:prstGeom>
          <a:noFill/>
          <a:ln>
            <a:noFill/>
          </a:ln>
        </p:spPr>
      </p:pic>
      <p:pic>
        <p:nvPicPr>
          <p:cNvPr id="111" name="Google Shape;111;p18"/>
          <p:cNvPicPr preferRelativeResize="0"/>
          <p:nvPr/>
        </p:nvPicPr>
        <p:blipFill rotWithShape="1">
          <a:blip r:embed="rId5">
            <a:alphaModFix/>
          </a:blip>
          <a:srcRect l="19041"/>
          <a:stretch/>
        </p:blipFill>
        <p:spPr>
          <a:xfrm>
            <a:off x="6226150" y="1682760"/>
            <a:ext cx="2333550" cy="1777975"/>
          </a:xfrm>
          <a:prstGeom prst="rect">
            <a:avLst/>
          </a:prstGeom>
          <a:noFill/>
          <a:ln>
            <a:noFill/>
          </a:ln>
          <a:effectLst>
            <a:outerShdw blurRad="300038" dist="47625"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Tools &amp;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3">
            <a:alphaModFix/>
          </a:blip>
          <a:srcRect l="32172" t="1127" r="25446"/>
          <a:stretch/>
        </p:blipFill>
        <p:spPr>
          <a:xfrm>
            <a:off x="0" y="0"/>
            <a:ext cx="3093849" cy="5143500"/>
          </a:xfrm>
          <a:prstGeom prst="rect">
            <a:avLst/>
          </a:prstGeom>
          <a:noFill/>
          <a:ln>
            <a:noFill/>
          </a:ln>
        </p:spPr>
      </p:pic>
      <p:sp>
        <p:nvSpPr>
          <p:cNvPr id="122" name="Google Shape;122;p20"/>
          <p:cNvSpPr txBox="1">
            <a:spLocks noGrp="1"/>
          </p:cNvSpPr>
          <p:nvPr>
            <p:ph type="title"/>
          </p:nvPr>
        </p:nvSpPr>
        <p:spPr>
          <a:xfrm>
            <a:off x="3364552" y="575950"/>
            <a:ext cx="53589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Pause &amp; Reflect Sessions</a:t>
            </a:r>
            <a:endParaRPr/>
          </a:p>
        </p:txBody>
      </p:sp>
      <p:sp>
        <p:nvSpPr>
          <p:cNvPr id="123" name="Google Shape;123;p20"/>
          <p:cNvSpPr txBox="1">
            <a:spLocks noGrp="1"/>
          </p:cNvSpPr>
          <p:nvPr>
            <p:ph type="body" idx="1"/>
          </p:nvPr>
        </p:nvSpPr>
        <p:spPr>
          <a:xfrm>
            <a:off x="6159150" y="1211350"/>
            <a:ext cx="25725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Arial"/>
                <a:ea typeface="Arial"/>
                <a:cs typeface="Arial"/>
                <a:sym typeface="Arial"/>
              </a:rPr>
              <a:t>Reflection sessions seek to address:</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What is working well? </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What can be improved? </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What should be done differently? </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What are some cross-cutting issues affecting the program? </a:t>
            </a:r>
            <a:endParaRPr sz="1200">
              <a:latin typeface="Arial"/>
              <a:ea typeface="Arial"/>
              <a:cs typeface="Arial"/>
              <a:sym typeface="Arial"/>
            </a:endParaRPr>
          </a:p>
          <a:p>
            <a:pPr marL="457200" lvl="0" indent="-304800" algn="l" rtl="0">
              <a:spcBef>
                <a:spcPts val="0"/>
              </a:spcBef>
              <a:spcAft>
                <a:spcPts val="0"/>
              </a:spcAft>
              <a:buSzPts val="1200"/>
              <a:buFont typeface="Arial"/>
              <a:buChar char="●"/>
            </a:pPr>
            <a:r>
              <a:rPr lang="en" sz="1200">
                <a:latin typeface="Arial"/>
                <a:ea typeface="Arial"/>
                <a:cs typeface="Arial"/>
                <a:sym typeface="Arial"/>
              </a:rPr>
              <a:t>What are the key activities to scale, change, or discontinue? (feeding into workplans)</a:t>
            </a:r>
            <a:endParaRPr sz="1200">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200">
              <a:latin typeface="Arial"/>
              <a:ea typeface="Arial"/>
              <a:cs typeface="Arial"/>
              <a:sym typeface="Arial"/>
            </a:endParaRPr>
          </a:p>
          <a:p>
            <a:pPr marL="0" lvl="0" indent="0" algn="l" rtl="0">
              <a:spcBef>
                <a:spcPts val="0"/>
              </a:spcBef>
              <a:spcAft>
                <a:spcPts val="1600"/>
              </a:spcAft>
              <a:buNone/>
            </a:pPr>
            <a:endParaRPr/>
          </a:p>
        </p:txBody>
      </p:sp>
      <p:pic>
        <p:nvPicPr>
          <p:cNvPr id="124" name="Google Shape;124;p20"/>
          <p:cNvPicPr preferRelativeResize="0"/>
          <p:nvPr/>
        </p:nvPicPr>
        <p:blipFill rotWithShape="1">
          <a:blip r:embed="rId4">
            <a:alphaModFix/>
          </a:blip>
          <a:srcRect t="28947" b="28197"/>
          <a:stretch/>
        </p:blipFill>
        <p:spPr>
          <a:xfrm>
            <a:off x="336855" y="4475346"/>
            <a:ext cx="1055525" cy="452350"/>
          </a:xfrm>
          <a:prstGeom prst="rect">
            <a:avLst/>
          </a:prstGeom>
          <a:noFill/>
          <a:ln>
            <a:noFill/>
          </a:ln>
        </p:spPr>
      </p:pic>
      <p:sp>
        <p:nvSpPr>
          <p:cNvPr id="125" name="Google Shape;125;p20"/>
          <p:cNvSpPr txBox="1"/>
          <p:nvPr/>
        </p:nvSpPr>
        <p:spPr>
          <a:xfrm>
            <a:off x="3512850" y="1246750"/>
            <a:ext cx="2460000" cy="333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 sz="1200" b="1">
                <a:solidFill>
                  <a:schemeClr val="dk2"/>
                </a:solidFill>
              </a:rPr>
              <a:t>A reflection section typically includes these steps:</a:t>
            </a:r>
            <a:r>
              <a:rPr lang="en" sz="1200">
                <a:solidFill>
                  <a:schemeClr val="dk2"/>
                </a:solidFill>
              </a:rPr>
              <a:t> </a:t>
            </a:r>
            <a:endParaRPr sz="1200">
              <a:solidFill>
                <a:schemeClr val="dk2"/>
              </a:solidFill>
            </a:endParaRPr>
          </a:p>
          <a:p>
            <a:pPr marL="457200" lvl="0" indent="-304800" algn="l" rtl="0">
              <a:lnSpc>
                <a:spcPct val="115000"/>
              </a:lnSpc>
              <a:spcBef>
                <a:spcPts val="0"/>
              </a:spcBef>
              <a:spcAft>
                <a:spcPts val="0"/>
              </a:spcAft>
              <a:buClr>
                <a:schemeClr val="dk2"/>
              </a:buClr>
              <a:buSzPts val="1200"/>
              <a:buAutoNum type="arabicPeriod"/>
            </a:pPr>
            <a:r>
              <a:rPr lang="en" sz="1200">
                <a:solidFill>
                  <a:schemeClr val="dk2"/>
                </a:solidFill>
              </a:rPr>
              <a:t>Reflection Session Ice Breaker and Guidelines </a:t>
            </a:r>
            <a:endParaRPr sz="1200">
              <a:solidFill>
                <a:schemeClr val="dk2"/>
              </a:solidFill>
            </a:endParaRPr>
          </a:p>
          <a:p>
            <a:pPr marL="457200" lvl="0" indent="-304800" algn="l" rtl="0">
              <a:lnSpc>
                <a:spcPct val="115000"/>
              </a:lnSpc>
              <a:spcBef>
                <a:spcPts val="0"/>
              </a:spcBef>
              <a:spcAft>
                <a:spcPts val="0"/>
              </a:spcAft>
              <a:buClr>
                <a:schemeClr val="dk2"/>
              </a:buClr>
              <a:buSzPts val="1200"/>
              <a:buAutoNum type="arabicPeriod"/>
            </a:pPr>
            <a:r>
              <a:rPr lang="en" sz="1200">
                <a:solidFill>
                  <a:schemeClr val="dk2"/>
                </a:solidFill>
              </a:rPr>
              <a:t>Theory of Change Review and discussion </a:t>
            </a:r>
            <a:endParaRPr sz="1200">
              <a:solidFill>
                <a:schemeClr val="dk2"/>
              </a:solidFill>
            </a:endParaRPr>
          </a:p>
          <a:p>
            <a:pPr marL="457200" lvl="0" indent="-304800" algn="l" rtl="0">
              <a:lnSpc>
                <a:spcPct val="115000"/>
              </a:lnSpc>
              <a:spcBef>
                <a:spcPts val="0"/>
              </a:spcBef>
              <a:spcAft>
                <a:spcPts val="0"/>
              </a:spcAft>
              <a:buClr>
                <a:schemeClr val="dk2"/>
              </a:buClr>
              <a:buSzPts val="1200"/>
              <a:buAutoNum type="arabicPeriod"/>
            </a:pPr>
            <a:r>
              <a:rPr lang="en" sz="1200">
                <a:solidFill>
                  <a:schemeClr val="dk2"/>
                </a:solidFill>
              </a:rPr>
              <a:t>Review Results of each component: Planning, Implementation, Communication </a:t>
            </a:r>
            <a:endParaRPr sz="1200">
              <a:solidFill>
                <a:schemeClr val="dk2"/>
              </a:solidFill>
            </a:endParaRPr>
          </a:p>
          <a:p>
            <a:pPr marL="457200" lvl="0" indent="-304800" algn="l" rtl="0">
              <a:lnSpc>
                <a:spcPct val="115000"/>
              </a:lnSpc>
              <a:spcBef>
                <a:spcPts val="0"/>
              </a:spcBef>
              <a:spcAft>
                <a:spcPts val="0"/>
              </a:spcAft>
              <a:buClr>
                <a:schemeClr val="dk2"/>
              </a:buClr>
              <a:buSzPts val="1200"/>
              <a:buAutoNum type="arabicPeriod"/>
            </a:pPr>
            <a:r>
              <a:rPr lang="en" sz="1200">
                <a:solidFill>
                  <a:schemeClr val="dk2"/>
                </a:solidFill>
              </a:rPr>
              <a:t>Cross-Cutting Themes </a:t>
            </a:r>
            <a:endParaRPr sz="1200">
              <a:solidFill>
                <a:schemeClr val="dk2"/>
              </a:solidFill>
            </a:endParaRPr>
          </a:p>
          <a:p>
            <a:pPr marL="457200" lvl="0" indent="-304800" algn="l" rtl="0">
              <a:lnSpc>
                <a:spcPct val="115000"/>
              </a:lnSpc>
              <a:spcBef>
                <a:spcPts val="0"/>
              </a:spcBef>
              <a:spcAft>
                <a:spcPts val="0"/>
              </a:spcAft>
              <a:buClr>
                <a:schemeClr val="dk2"/>
              </a:buClr>
              <a:buSzPts val="1200"/>
              <a:buAutoNum type="arabicPeriod"/>
            </a:pPr>
            <a:r>
              <a:rPr lang="en" sz="1200">
                <a:solidFill>
                  <a:schemeClr val="dk2"/>
                </a:solidFill>
              </a:rPr>
              <a:t>Moving Forward, a focus on adaptation</a:t>
            </a:r>
            <a:endParaRPr sz="1200">
              <a:solidFill>
                <a:schemeClr val="dk2"/>
              </a:solidFill>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75525" y="644700"/>
            <a:ext cx="2808000" cy="141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MicroMentor’s Line of Sight Metrics</a:t>
            </a:r>
            <a:endParaRPr/>
          </a:p>
        </p:txBody>
      </p:sp>
      <p:sp>
        <p:nvSpPr>
          <p:cNvPr id="131" name="Google Shape;131;p21"/>
          <p:cNvSpPr txBox="1">
            <a:spLocks noGrp="1"/>
          </p:cNvSpPr>
          <p:nvPr>
            <p:ph type="body" idx="1"/>
          </p:nvPr>
        </p:nvSpPr>
        <p:spPr>
          <a:xfrm>
            <a:off x="375525" y="1886791"/>
            <a:ext cx="2808000" cy="2806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457200" lvl="0" indent="-304800" algn="l" rtl="0">
              <a:lnSpc>
                <a:spcPct val="100000"/>
              </a:lnSpc>
              <a:spcBef>
                <a:spcPts val="0"/>
              </a:spcBef>
              <a:spcAft>
                <a:spcPts val="0"/>
              </a:spcAft>
              <a:buSzPts val="1200"/>
              <a:buChar char="➔"/>
            </a:pPr>
            <a:r>
              <a:rPr lang="en"/>
              <a:t>Connecting theory of change to strategic goals</a:t>
            </a:r>
            <a:endParaRPr/>
          </a:p>
          <a:p>
            <a:pPr marL="457200" lvl="0" indent="0" algn="l" rtl="0">
              <a:lnSpc>
                <a:spcPct val="100000"/>
              </a:lnSpc>
              <a:spcBef>
                <a:spcPts val="0"/>
              </a:spcBef>
              <a:spcAft>
                <a:spcPts val="0"/>
              </a:spcAft>
              <a:buNone/>
            </a:pPr>
            <a:r>
              <a:rPr lang="en"/>
              <a:t> </a:t>
            </a:r>
            <a:endParaRPr/>
          </a:p>
          <a:p>
            <a:pPr marL="457200" lvl="0" indent="-304800" algn="l" rtl="0">
              <a:lnSpc>
                <a:spcPct val="100000"/>
              </a:lnSpc>
              <a:spcBef>
                <a:spcPts val="0"/>
              </a:spcBef>
              <a:spcAft>
                <a:spcPts val="0"/>
              </a:spcAft>
              <a:buSzPts val="1200"/>
              <a:buChar char="➔"/>
            </a:pPr>
            <a:r>
              <a:rPr lang="en"/>
              <a:t>Indicator tracking &amp; data visualization in real time</a:t>
            </a: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p:txBody>
      </p:sp>
      <p:pic>
        <p:nvPicPr>
          <p:cNvPr id="132" name="Google Shape;132;p21"/>
          <p:cNvPicPr preferRelativeResize="0"/>
          <p:nvPr/>
        </p:nvPicPr>
        <p:blipFill rotWithShape="1">
          <a:blip r:embed="rId3">
            <a:alphaModFix/>
          </a:blip>
          <a:srcRect r="33253"/>
          <a:stretch/>
        </p:blipFill>
        <p:spPr>
          <a:xfrm>
            <a:off x="3385700" y="472550"/>
            <a:ext cx="5190616" cy="2806200"/>
          </a:xfrm>
          <a:prstGeom prst="rect">
            <a:avLst/>
          </a:prstGeom>
          <a:noFill/>
          <a:ln>
            <a:noFill/>
          </a:ln>
        </p:spPr>
      </p:pic>
      <p:pic>
        <p:nvPicPr>
          <p:cNvPr id="133" name="Google Shape;133;p21"/>
          <p:cNvPicPr preferRelativeResize="0"/>
          <p:nvPr/>
        </p:nvPicPr>
        <p:blipFill>
          <a:blip r:embed="rId4">
            <a:alphaModFix/>
          </a:blip>
          <a:stretch>
            <a:fillRect/>
          </a:stretch>
        </p:blipFill>
        <p:spPr>
          <a:xfrm>
            <a:off x="352425" y="3354938"/>
            <a:ext cx="8439150" cy="1019175"/>
          </a:xfrm>
          <a:prstGeom prst="rect">
            <a:avLst/>
          </a:prstGeom>
          <a:noFill/>
          <a:ln>
            <a:noFill/>
          </a:ln>
        </p:spPr>
      </p:pic>
      <p:pic>
        <p:nvPicPr>
          <p:cNvPr id="134" name="Google Shape;134;p21"/>
          <p:cNvPicPr preferRelativeResize="0"/>
          <p:nvPr/>
        </p:nvPicPr>
        <p:blipFill>
          <a:blip r:embed="rId5">
            <a:alphaModFix/>
          </a:blip>
          <a:stretch>
            <a:fillRect/>
          </a:stretch>
        </p:blipFill>
        <p:spPr>
          <a:xfrm>
            <a:off x="375530" y="4266065"/>
            <a:ext cx="1055525" cy="495361"/>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1215</Words>
  <Application>Microsoft Office PowerPoint</Application>
  <PresentationFormat>On-screen Show (16:9)</PresentationFormat>
  <Paragraphs>113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Lato</vt:lpstr>
      <vt:lpstr>Raleway</vt:lpstr>
      <vt:lpstr>Arial</vt:lpstr>
      <vt:lpstr>Calibri</vt:lpstr>
      <vt:lpstr>Swiss</vt:lpstr>
      <vt:lpstr>Purposeful Learning to Help Programs Adapt</vt:lpstr>
      <vt:lpstr>MOLLY CHEN Monitoring, Evaluation, Research, Learning and Adapting (MERLA) Specialist,  RTI International mchen@rti.org      EMILY JOY Senior Client Success &amp; M&amp;E Officer, MicroMentor, Mercy Corps ejoy@mercycorps.org</vt:lpstr>
      <vt:lpstr>How do we instill a learning culture?</vt:lpstr>
      <vt:lpstr>Our Challenges</vt:lpstr>
      <vt:lpstr>RTI’s International Development Group</vt:lpstr>
      <vt:lpstr>PowerPoint Presentation</vt:lpstr>
      <vt:lpstr>Tools &amp; Resources</vt:lpstr>
      <vt:lpstr>Pause &amp; Reflect Sessions</vt:lpstr>
      <vt:lpstr>MicroMentor’s Line of Sight Metrics</vt:lpstr>
      <vt:lpstr>Learning Agendas</vt:lpstr>
      <vt:lpstr>Implementing a Learning Agenda</vt:lpstr>
      <vt:lpstr>ADAPT Scan</vt:lpstr>
      <vt:lpstr>PowerPoint Presentation</vt:lpstr>
      <vt:lpstr>Knowledge Sharing</vt:lpstr>
      <vt:lpstr>RTI’s MERLA Community of Practice</vt:lpstr>
      <vt:lpstr>MEL Wiki</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Purposeful Learning to Help Programs Adapt</dc:title>
  <dc:creator>Chen, Molly</dc:creator>
  <cp:lastModifiedBy>Chen, Molly</cp:lastModifiedBy>
  <cp:revision>2</cp:revision>
  <dcterms:modified xsi:type="dcterms:W3CDTF">2018-10-31T21:19:57Z</dcterms:modified>
</cp:coreProperties>
</file>