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2"/>
  </p:notesMasterIdLst>
  <p:handoutMasterIdLst>
    <p:handoutMasterId r:id="rId53"/>
  </p:handoutMasterIdLst>
  <p:sldIdLst>
    <p:sldId id="713" r:id="rId2"/>
    <p:sldId id="714" r:id="rId3"/>
    <p:sldId id="715" r:id="rId4"/>
    <p:sldId id="716" r:id="rId5"/>
    <p:sldId id="717" r:id="rId6"/>
    <p:sldId id="718" r:id="rId7"/>
    <p:sldId id="719" r:id="rId8"/>
    <p:sldId id="720" r:id="rId9"/>
    <p:sldId id="721" r:id="rId10"/>
    <p:sldId id="722" r:id="rId11"/>
    <p:sldId id="723" r:id="rId12"/>
    <p:sldId id="724" r:id="rId13"/>
    <p:sldId id="676" r:id="rId14"/>
    <p:sldId id="677" r:id="rId15"/>
    <p:sldId id="284" r:id="rId16"/>
    <p:sldId id="687" r:id="rId17"/>
    <p:sldId id="678" r:id="rId18"/>
    <p:sldId id="691" r:id="rId19"/>
    <p:sldId id="689" r:id="rId20"/>
    <p:sldId id="692" r:id="rId21"/>
    <p:sldId id="601" r:id="rId22"/>
    <p:sldId id="679" r:id="rId23"/>
    <p:sldId id="315" r:id="rId24"/>
    <p:sldId id="680" r:id="rId25"/>
    <p:sldId id="686" r:id="rId26"/>
    <p:sldId id="611" r:id="rId27"/>
    <p:sldId id="682" r:id="rId28"/>
    <p:sldId id="688" r:id="rId29"/>
    <p:sldId id="743" r:id="rId30"/>
    <p:sldId id="744" r:id="rId31"/>
    <p:sldId id="745" r:id="rId32"/>
    <p:sldId id="746" r:id="rId33"/>
    <p:sldId id="747" r:id="rId34"/>
    <p:sldId id="748" r:id="rId35"/>
    <p:sldId id="749" r:id="rId36"/>
    <p:sldId id="750" r:id="rId37"/>
    <p:sldId id="751" r:id="rId38"/>
    <p:sldId id="752" r:id="rId39"/>
    <p:sldId id="753" r:id="rId40"/>
    <p:sldId id="754" r:id="rId41"/>
    <p:sldId id="755" r:id="rId42"/>
    <p:sldId id="742" r:id="rId43"/>
    <p:sldId id="268" r:id="rId44"/>
    <p:sldId id="703" r:id="rId45"/>
    <p:sldId id="726" r:id="rId46"/>
    <p:sldId id="727" r:id="rId47"/>
    <p:sldId id="706" r:id="rId48"/>
    <p:sldId id="709" r:id="rId49"/>
    <p:sldId id="705" r:id="rId50"/>
    <p:sldId id="694"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D184"/>
    <a:srgbClr val="C4D8DA"/>
    <a:srgbClr val="92B9BC"/>
    <a:srgbClr val="61999D"/>
    <a:srgbClr val="456C6F"/>
    <a:srgbClr val="5A8D91"/>
    <a:srgbClr val="507D80"/>
    <a:srgbClr val="2A2A2A"/>
    <a:srgbClr val="B43F51"/>
    <a:srgbClr val="B3CF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270" autoAdjust="0"/>
    <p:restoredTop sz="78268" autoAdjust="0"/>
  </p:normalViewPr>
  <p:slideViewPr>
    <p:cSldViewPr snapToGrid="0">
      <p:cViewPr varScale="1">
        <p:scale>
          <a:sx n="67" d="100"/>
          <a:sy n="67" d="100"/>
        </p:scale>
        <p:origin x="-624" y="-1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2613E0-C691-41D9-8869-907C117E329F}" type="datetimeFigureOut">
              <a:rPr lang="en-US" smtClean="0"/>
              <a:t>11/2/18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7F00D7-5788-44D5-8027-C5925D9D19A9}" type="slidenum">
              <a:rPr lang="en-US" smtClean="0"/>
              <a:t>‹#›</a:t>
            </a:fld>
            <a:endParaRPr lang="en-US"/>
          </a:p>
        </p:txBody>
      </p:sp>
    </p:spTree>
    <p:extLst>
      <p:ext uri="{BB962C8B-B14F-4D97-AF65-F5344CB8AC3E}">
        <p14:creationId xmlns:p14="http://schemas.microsoft.com/office/powerpoint/2010/main" val="198217458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82217F-65DC-4A66-A4DA-E48E3DA69176}" type="datetimeFigureOut">
              <a:rPr lang="en-US" smtClean="0"/>
              <a:t>11/2/18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D43830-5A31-42F7-A732-EF2E9538DC36}" type="slidenum">
              <a:rPr lang="en-US" smtClean="0"/>
              <a:t>‹#›</a:t>
            </a:fld>
            <a:endParaRPr lang="en-US"/>
          </a:p>
        </p:txBody>
      </p:sp>
    </p:spTree>
    <p:extLst>
      <p:ext uri="{BB962C8B-B14F-4D97-AF65-F5344CB8AC3E}">
        <p14:creationId xmlns:p14="http://schemas.microsoft.com/office/powerpoint/2010/main" val="128172540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 intro</a:t>
            </a:r>
            <a:r>
              <a:rPr lang="en-US" baseline="0" dirty="0"/>
              <a:t> (very brief: 1-2 minutes).  Intro sentence about how this is a large project encompassing 5 countries and 2 phases.</a:t>
            </a:r>
          </a:p>
          <a:p>
            <a:r>
              <a:rPr lang="en-US" baseline="0" dirty="0"/>
              <a:t>CT overview section (less than 10 minutes)</a:t>
            </a:r>
          </a:p>
          <a:p>
            <a:r>
              <a:rPr lang="en-US" baseline="0" dirty="0"/>
              <a:t>JC section </a:t>
            </a:r>
            <a:r>
              <a:rPr lang="en-US" baseline="0" dirty="0" smtClean="0"/>
              <a:t>(15 </a:t>
            </a:r>
            <a:r>
              <a:rPr lang="en-US" baseline="0" dirty="0"/>
              <a:t>minutes)</a:t>
            </a:r>
          </a:p>
          <a:p>
            <a:r>
              <a:rPr lang="en-US" baseline="0" dirty="0"/>
              <a:t>SK section (5-10 minutes)</a:t>
            </a:r>
            <a:endParaRPr lang="en-US" dirty="0"/>
          </a:p>
        </p:txBody>
      </p:sp>
    </p:spTree>
    <p:extLst>
      <p:ext uri="{BB962C8B-B14F-4D97-AF65-F5344CB8AC3E}">
        <p14:creationId xmlns:p14="http://schemas.microsoft.com/office/powerpoint/2010/main" val="2928152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charset="0"/>
              </a:rPr>
              <a:t>CT</a:t>
            </a:r>
            <a:endParaRPr lang="en-US" baseline="0" dirty="0">
              <a:latin typeface="Calibri" charset="0"/>
            </a:endParaRPr>
          </a:p>
          <a:p>
            <a:endParaRPr lang="en-US" dirty="0"/>
          </a:p>
        </p:txBody>
      </p:sp>
    </p:spTree>
    <p:extLst>
      <p:ext uri="{BB962C8B-B14F-4D97-AF65-F5344CB8AC3E}">
        <p14:creationId xmlns:p14="http://schemas.microsoft.com/office/powerpoint/2010/main" val="77869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charset="0"/>
              </a:rPr>
              <a:t>CT</a:t>
            </a:r>
            <a:endParaRPr lang="en-US" baseline="0" dirty="0">
              <a:latin typeface="Calibri" charset="0"/>
            </a:endParaRPr>
          </a:p>
          <a:p>
            <a:endParaRPr lang="en-US" dirty="0"/>
          </a:p>
        </p:txBody>
      </p:sp>
    </p:spTree>
    <p:extLst>
      <p:ext uri="{BB962C8B-B14F-4D97-AF65-F5344CB8AC3E}">
        <p14:creationId xmlns:p14="http://schemas.microsoft.com/office/powerpoint/2010/main" val="2975853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charset="0"/>
              </a:rPr>
              <a:t>CT</a:t>
            </a:r>
            <a:endParaRPr lang="en-US" baseline="0" dirty="0">
              <a:latin typeface="Calibri" charset="0"/>
            </a:endParaRPr>
          </a:p>
          <a:p>
            <a:endParaRPr lang="en-US" dirty="0"/>
          </a:p>
        </p:txBody>
      </p:sp>
    </p:spTree>
    <p:extLst>
      <p:ext uri="{BB962C8B-B14F-4D97-AF65-F5344CB8AC3E}">
        <p14:creationId xmlns:p14="http://schemas.microsoft.com/office/powerpoint/2010/main" val="2776261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[JC Start</a:t>
            </a:r>
            <a:r>
              <a:rPr lang="en-US" baseline="0" dirty="0" smtClean="0"/>
              <a:t> here]</a:t>
            </a:r>
          </a:p>
          <a:p>
            <a:endParaRPr lang="en-US" dirty="0" smtClean="0"/>
          </a:p>
          <a:p>
            <a:r>
              <a:rPr lang="en-US" dirty="0" smtClean="0"/>
              <a:t>I’ll be discussing how </a:t>
            </a:r>
            <a:r>
              <a:rPr lang="en-US" dirty="0"/>
              <a:t>we thought the program should work!</a:t>
            </a:r>
          </a:p>
        </p:txBody>
      </p:sp>
    </p:spTree>
    <p:extLst>
      <p:ext uri="{BB962C8B-B14F-4D97-AF65-F5344CB8AC3E}">
        <p14:creationId xmlns:p14="http://schemas.microsoft.com/office/powerpoint/2010/main" val="3442826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latin typeface="Lato" panose="020F0502020204030203" pitchFamily="34" charset="0"/>
              </a:rPr>
              <a:t>To do this, I will walk us through the </a:t>
            </a:r>
            <a:r>
              <a:rPr lang="en-US" sz="1200" dirty="0">
                <a:solidFill>
                  <a:srgbClr val="000000"/>
                </a:solidFill>
                <a:latin typeface="Lato" panose="020F0502020204030203" pitchFamily="34" charset="0"/>
              </a:rPr>
              <a:t>health portion of the T4D logic model.  </a:t>
            </a:r>
            <a:endParaRPr lang="en-US" sz="1200" dirty="0" smtClean="0">
              <a:solidFill>
                <a:srgbClr val="000000"/>
              </a:solidFill>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0000"/>
              </a:solidFill>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latin typeface="Lato" panose="020F0502020204030203" pitchFamily="34" charset="0"/>
              </a:rPr>
              <a:t>Courtney </a:t>
            </a:r>
            <a:r>
              <a:rPr lang="en-US" sz="1200" dirty="0">
                <a:solidFill>
                  <a:srgbClr val="000000"/>
                </a:solidFill>
                <a:latin typeface="Lato" panose="020F0502020204030203" pitchFamily="34" charset="0"/>
              </a:rPr>
              <a:t>shared with you the research questions earlier.  [CLICK] The logic model </a:t>
            </a:r>
            <a:r>
              <a:rPr lang="en-US" sz="1200" baseline="0" dirty="0">
                <a:solidFill>
                  <a:srgbClr val="000000"/>
                </a:solidFill>
                <a:latin typeface="Lato" panose="020F0502020204030203" pitchFamily="34" charset="0"/>
              </a:rPr>
              <a:t>was designed with research questions 1a – 1c in mind.  These are the impact of the T4D intervention on: 1) the utilization of healthcare services, 2) the content of healthcare services, and 3) health outcomes.</a:t>
            </a:r>
            <a:endParaRPr lang="en-US" sz="1200" dirty="0">
              <a:solidFill>
                <a:srgbClr val="000000"/>
              </a:solidFill>
              <a:latin typeface="Lato" panose="020F0502020204030203" pitchFamily="34" charset="0"/>
            </a:endParaRPr>
          </a:p>
          <a:p>
            <a:endParaRPr lang="en-US" dirty="0"/>
          </a:p>
        </p:txBody>
      </p:sp>
    </p:spTree>
    <p:extLst>
      <p:ext uri="{BB962C8B-B14F-4D97-AF65-F5344CB8AC3E}">
        <p14:creationId xmlns:p14="http://schemas.microsoft.com/office/powerpoint/2010/main" val="2275685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our logic model looks like [PAUSE]</a:t>
            </a:r>
          </a:p>
          <a:p>
            <a:pPr marL="171450" indent="-171450">
              <a:buFont typeface="Arial" panose="020B0604020202020204" pitchFamily="34" charset="0"/>
              <a:buChar char="•"/>
            </a:pPr>
            <a:r>
              <a:rPr lang="en-US" dirty="0"/>
              <a:t>Column A, inputs, represents the intervention meetings that Courtney described.  So </a:t>
            </a:r>
            <a:r>
              <a:rPr lang="en-US" baseline="0" dirty="0"/>
              <a:t>the facilitated meetings where information was presented on maternal and newborn health uptake and barriers, actions planned, and then </a:t>
            </a:r>
            <a:r>
              <a:rPr lang="en-US" baseline="0" dirty="0" smtClean="0"/>
              <a:t>followed </a:t>
            </a:r>
            <a:r>
              <a:rPr lang="en-US" baseline="0" dirty="0"/>
              <a:t>up at 30, 60, and 90 days.</a:t>
            </a:r>
          </a:p>
          <a:p>
            <a:pPr marL="171450" indent="-171450">
              <a:buFont typeface="Arial" panose="020B0604020202020204" pitchFamily="34" charset="0"/>
              <a:buChar char="•"/>
            </a:pPr>
            <a:r>
              <a:rPr lang="en-US" dirty="0"/>
              <a:t>Column B, outputs, represents the community actions undertaken by the community activists.  Courtney shared examples of these actions earlier.  The thing to remember is that these actions were open to the participants to design, so we saw a range of different actions here.</a:t>
            </a:r>
          </a:p>
          <a:p>
            <a:pPr marL="171450" indent="-171450">
              <a:buFont typeface="Arial" panose="020B0604020202020204" pitchFamily="34" charset="0"/>
              <a:buChar char="•"/>
            </a:pPr>
            <a:r>
              <a:rPr lang="en-US" dirty="0"/>
              <a:t>Column C encompasses the predicted intermediate outcomes of these community actions.  For example, an action aimed at procuring a new generator for the health facility would fit into the third bucket, improved health facility, whereas an action aimed at repairing the bridge that leads to the health facility would fit into the first, increased demand for health services.</a:t>
            </a:r>
          </a:p>
          <a:p>
            <a:pPr marL="171450" indent="-171450">
              <a:buFont typeface="Arial" panose="020B0604020202020204" pitchFamily="34" charset="0"/>
              <a:buChar char="•"/>
            </a:pPr>
            <a:r>
              <a:rPr lang="en-US" dirty="0"/>
              <a:t>Finally, columns D and E align with the research questions I mentioned on the previous slide: increased utilization &amp; improved content of care, ultimately leading to improved health outcomes.  [PAUSE]</a:t>
            </a:r>
          </a:p>
          <a:p>
            <a:r>
              <a:rPr lang="en-US" dirty="0"/>
              <a:t>We designed the T4D evaluation to enable us to trace through the logic model to see if the program works as we thought it should.</a:t>
            </a:r>
          </a:p>
        </p:txBody>
      </p:sp>
    </p:spTree>
    <p:extLst>
      <p:ext uri="{BB962C8B-B14F-4D97-AF65-F5344CB8AC3E}">
        <p14:creationId xmlns:p14="http://schemas.microsoft.com/office/powerpoint/2010/main" val="1964997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Now we’ll explore how the program worked!  </a:t>
            </a:r>
            <a:r>
              <a:rPr lang="en-US" b="1" dirty="0" smtClean="0"/>
              <a:t>~ </a:t>
            </a:r>
            <a:r>
              <a:rPr lang="en-US" b="1" dirty="0" smtClean="0">
                <a:sym typeface="Wingdings"/>
              </a:rPr>
              <a:t>**</a:t>
            </a:r>
            <a:r>
              <a:rPr lang="en-US" b="1" baseline="0" dirty="0" smtClean="0">
                <a:sym typeface="Wingdings"/>
              </a:rPr>
              <a:t> ~</a:t>
            </a:r>
            <a:r>
              <a:rPr lang="en-US" b="1" dirty="0" smtClean="0">
                <a:sym typeface="Wingdings"/>
              </a:rPr>
              <a:t>  </a:t>
            </a:r>
            <a:r>
              <a:rPr lang="en-US" dirty="0" smtClean="0"/>
              <a:t>To</a:t>
            </a:r>
            <a:r>
              <a:rPr lang="en-US" baseline="0" dirty="0" smtClean="0"/>
              <a:t> </a:t>
            </a:r>
            <a:r>
              <a:rPr lang="en-US" baseline="0" dirty="0"/>
              <a:t>do so, </a:t>
            </a:r>
            <a:r>
              <a:rPr lang="en-US" dirty="0"/>
              <a:t>I will walk us through the evidence we have from Indonesia on the various aspects of the logic model.  [We haven’t finished analyzing the evidence from Tanzania].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evidence is drawn from the data sources that</a:t>
            </a:r>
            <a:r>
              <a:rPr lang="en-US" baseline="0" dirty="0"/>
              <a:t> Courtney described earlier.  </a:t>
            </a:r>
            <a:r>
              <a:rPr lang="en-US" b="1" i="1" baseline="0" dirty="0" smtClean="0"/>
              <a:t>Data sources have their own biases, so as </a:t>
            </a:r>
            <a:r>
              <a:rPr lang="en-US" b="1" i="1" baseline="0" dirty="0"/>
              <a:t>much as possible we use overlapping data sources to triangulate evidence from multiple perspectives. </a:t>
            </a:r>
            <a:r>
              <a:rPr lang="en-US" b="1" i="1" baseline="0" dirty="0" smtClean="0"/>
              <a:t> </a:t>
            </a:r>
            <a:endParaRPr lang="en-US" b="1" i="1" dirty="0"/>
          </a:p>
        </p:txBody>
      </p:sp>
    </p:spTree>
    <p:extLst>
      <p:ext uri="{BB962C8B-B14F-4D97-AF65-F5344CB8AC3E}">
        <p14:creationId xmlns:p14="http://schemas.microsoft.com/office/powerpoint/2010/main" val="3167428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explored Column</a:t>
            </a:r>
            <a:r>
              <a:rPr lang="en-US" baseline="0" dirty="0"/>
              <a:t> A of the logic model: inputs.  As mentioned previously, the inputs represent the intervention itself: the facilitated meetings where information was presented, actions planned, and then followed up on at 30, 60, and 90 days.</a:t>
            </a:r>
          </a:p>
          <a:p>
            <a:endParaRPr lang="en-US" baseline="0" dirty="0"/>
          </a:p>
          <a:p>
            <a:r>
              <a:rPr lang="en-US" baseline="0" dirty="0"/>
              <a:t>To answer our question: “was the intervention implemented in all of the villages?”  </a:t>
            </a:r>
            <a:r>
              <a:rPr lang="en-US" dirty="0"/>
              <a:t>Our answer is a resounding “yes.”</a:t>
            </a:r>
          </a:p>
          <a:p>
            <a:endParaRPr lang="en-US" dirty="0"/>
          </a:p>
          <a:p>
            <a:r>
              <a:rPr lang="en-US" dirty="0"/>
              <a:t>Firstly, our implementing partner, PATTIRO, enacted</a:t>
            </a:r>
            <a:r>
              <a:rPr lang="en-US" baseline="0" dirty="0"/>
              <a:t> </a:t>
            </a:r>
            <a:r>
              <a:rPr lang="en-US" dirty="0"/>
              <a:t>a robust, multi-layered monitoring and supervision plan.</a:t>
            </a:r>
            <a:r>
              <a:rPr lang="en-US" baseline="0" dirty="0"/>
              <a:t>  The intervention was also independently monitored by T4D in-country study coordinators hired in conjunction with project partner J-PAL SEA.</a:t>
            </a:r>
            <a:endParaRPr lang="en-US" dirty="0"/>
          </a:p>
          <a:p>
            <a:endParaRPr lang="en-US" dirty="0"/>
          </a:p>
          <a:p>
            <a:r>
              <a:rPr lang="en-US" dirty="0"/>
              <a:t>We had triangulating evidence that the intervention occurred from </a:t>
            </a:r>
            <a:r>
              <a:rPr lang="en-US" baseline="0" dirty="0"/>
              <a:t>6 sources:</a:t>
            </a:r>
            <a:endParaRPr lang="en-US" dirty="0"/>
          </a:p>
          <a:p>
            <a:pPr marL="171450" indent="-171450">
              <a:buFont typeface="Arial"/>
              <a:buChar char="•"/>
            </a:pPr>
            <a:r>
              <a:rPr lang="en-US" dirty="0"/>
              <a:t>We</a:t>
            </a:r>
            <a:r>
              <a:rPr lang="en-US" baseline="0" dirty="0"/>
              <a:t> have copies of the </a:t>
            </a:r>
            <a:r>
              <a:rPr lang="en-US" b="1" baseline="0" dirty="0"/>
              <a:t>S</a:t>
            </a:r>
            <a:r>
              <a:rPr lang="en-US" b="1" dirty="0"/>
              <a:t>ocial Action Plans </a:t>
            </a:r>
            <a:r>
              <a:rPr lang="en-US" dirty="0"/>
              <a:t>developed in 100% of villages.</a:t>
            </a:r>
          </a:p>
          <a:p>
            <a:pPr marL="171450" indent="-171450">
              <a:buFont typeface="Arial"/>
              <a:buChar char="•"/>
            </a:pPr>
            <a:r>
              <a:rPr lang="en-US" b="1" dirty="0"/>
              <a:t>Facilitator Reports </a:t>
            </a:r>
            <a:r>
              <a:rPr lang="en-US" dirty="0"/>
              <a:t>indicate that all intervention meetings happened in 100% of villages.</a:t>
            </a:r>
          </a:p>
          <a:p>
            <a:pPr marL="171450" indent="-171450">
              <a:buFont typeface="Arial"/>
              <a:buChar char="•"/>
            </a:pPr>
            <a:r>
              <a:rPr lang="en-US" dirty="0"/>
              <a:t>Intervention directly observed by T4D </a:t>
            </a:r>
            <a:r>
              <a:rPr lang="en-US" b="1" dirty="0"/>
              <a:t>Ethnographers</a:t>
            </a:r>
            <a:r>
              <a:rPr lang="en-US" dirty="0"/>
              <a:t> in 4 of the 100 treatment villages.</a:t>
            </a:r>
          </a:p>
          <a:p>
            <a:pPr marL="171450" indent="-171450">
              <a:buFont typeface="Arial"/>
              <a:buChar char="•"/>
            </a:pPr>
            <a:r>
              <a:rPr lang="en-US" dirty="0"/>
              <a:t>We have </a:t>
            </a:r>
            <a:r>
              <a:rPr lang="en-US" b="1" dirty="0"/>
              <a:t>Standard</a:t>
            </a:r>
            <a:r>
              <a:rPr lang="en-US" b="1" baseline="0" dirty="0"/>
              <a:t> Coding Scheme </a:t>
            </a:r>
            <a:r>
              <a:rPr lang="en-US" baseline="0" dirty="0"/>
              <a:t>and </a:t>
            </a:r>
            <a:r>
              <a:rPr lang="en-US" b="1" baseline="0" dirty="0"/>
              <a:t>Participant Monitoring </a:t>
            </a:r>
            <a:r>
              <a:rPr lang="en-US" baseline="0" dirty="0"/>
              <a:t>data from the</a:t>
            </a:r>
            <a:r>
              <a:rPr lang="en-US" dirty="0"/>
              <a:t> scorecard, social action, and final follow-up meetings.</a:t>
            </a:r>
            <a:r>
              <a:rPr lang="en-US" baseline="0" dirty="0"/>
              <a:t>  These data were gathered through direct observation</a:t>
            </a:r>
            <a:r>
              <a:rPr lang="en-US" dirty="0"/>
              <a:t> by external observers,</a:t>
            </a:r>
            <a:r>
              <a:rPr lang="en-US" baseline="0" dirty="0"/>
              <a:t> </a:t>
            </a:r>
            <a:r>
              <a:rPr lang="en-US" dirty="0"/>
              <a:t>Survey Meter, in 41 of the 100 treatment villages.</a:t>
            </a:r>
          </a:p>
          <a:p>
            <a:pPr marL="171450" indent="-171450">
              <a:buFont typeface="Arial"/>
              <a:buChar char="•"/>
            </a:pPr>
            <a:r>
              <a:rPr lang="en-US" dirty="0"/>
              <a:t>And</a:t>
            </a:r>
            <a:r>
              <a:rPr lang="en-US" baseline="0" dirty="0"/>
              <a:t>, finally, i</a:t>
            </a:r>
            <a:r>
              <a:rPr lang="en-US" dirty="0"/>
              <a:t>n 98 of the 100 treatment villages, </a:t>
            </a:r>
            <a:r>
              <a:rPr lang="en-US" b="1" dirty="0"/>
              <a:t>Community </a:t>
            </a:r>
            <a:r>
              <a:rPr lang="en-US" b="1" dirty="0" err="1"/>
              <a:t>Endline</a:t>
            </a:r>
            <a:r>
              <a:rPr lang="en-US" b="1" dirty="0"/>
              <a:t> Focus Group </a:t>
            </a:r>
            <a:r>
              <a:rPr lang="en-US" dirty="0"/>
              <a:t>discussions with CAs (program participants) 2 years after the intervention indicate that the vast majority remember at least some aspects of the intervention.</a:t>
            </a:r>
          </a:p>
          <a:p>
            <a:endParaRPr lang="en-US" dirty="0"/>
          </a:p>
        </p:txBody>
      </p:sp>
    </p:spTree>
    <p:extLst>
      <p:ext uri="{BB962C8B-B14F-4D97-AF65-F5344CB8AC3E}">
        <p14:creationId xmlns:p14="http://schemas.microsoft.com/office/powerpoint/2010/main" val="593282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Not only are we confident</a:t>
            </a:r>
            <a:r>
              <a:rPr lang="en-US" baseline="0" dirty="0"/>
              <a:t> that the intervention meetings happened in all of the communities, we also have evidence from multiple sources to support that the CAs participated in these meetings and the intervention more broadly.  This slide shares an example of some of this evidence; it illustrates participation in the intervention meetings using the </a:t>
            </a:r>
            <a:r>
              <a:rPr lang="en-US" b="1" baseline="0" dirty="0"/>
              <a:t>Standard Coding Scheme</a:t>
            </a:r>
            <a:r>
              <a:rPr lang="en-US" baseline="0" dirty="0"/>
              <a:t> and </a:t>
            </a:r>
            <a:r>
              <a:rPr lang="en-US" b="1" baseline="0" dirty="0"/>
              <a:t>Participation Monitoring </a:t>
            </a:r>
            <a:r>
              <a:rPr lang="en-US" baseline="0" dirty="0"/>
              <a:t>data.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[Read through table here]: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From the SCS we know that the average number of participants per meeting was </a:t>
            </a:r>
            <a:r>
              <a:rPr lang="en-US" b="1" baseline="0" dirty="0" smtClean="0"/>
              <a:t>14</a:t>
            </a:r>
            <a:r>
              <a:rPr lang="en-US" baseline="0" dirty="0" smtClean="0"/>
              <a:t>.</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From the PM, we learned that </a:t>
            </a:r>
            <a:r>
              <a:rPr lang="en-US" b="1" baseline="0" dirty="0" smtClean="0"/>
              <a:t>89</a:t>
            </a:r>
            <a:r>
              <a:rPr lang="en-US" baseline="0" dirty="0" smtClean="0"/>
              <a:t>% </a:t>
            </a:r>
            <a:r>
              <a:rPr lang="en-US" baseline="0" dirty="0"/>
              <a:t>of participants spoke distinctly at the 1</a:t>
            </a:r>
            <a:r>
              <a:rPr lang="en-US" baseline="30000" dirty="0"/>
              <a:t>st</a:t>
            </a:r>
            <a:r>
              <a:rPr lang="en-US" baseline="0" dirty="0"/>
              <a:t> meeting, and </a:t>
            </a:r>
            <a:r>
              <a:rPr lang="en-US" b="1" baseline="0" dirty="0" smtClean="0"/>
              <a:t>94</a:t>
            </a:r>
            <a:r>
              <a:rPr lang="en-US" baseline="0" dirty="0" smtClean="0"/>
              <a:t>% </a:t>
            </a:r>
            <a:r>
              <a:rPr lang="en-US" baseline="0" dirty="0"/>
              <a:t>at the final meeting.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From the PM, we also learned that more than half of participants spoke distinctly at least </a:t>
            </a:r>
            <a:r>
              <a:rPr lang="en-US" baseline="0" dirty="0" smtClean="0"/>
              <a:t>5 times at the </a:t>
            </a:r>
            <a:r>
              <a:rPr lang="en-US" baseline="0" dirty="0"/>
              <a:t>first </a:t>
            </a:r>
            <a:r>
              <a:rPr lang="en-US" baseline="0" dirty="0" smtClean="0"/>
              <a:t>meeting and 71% spoke at least 5 times at the </a:t>
            </a:r>
            <a:r>
              <a:rPr lang="en-US" baseline="0" dirty="0"/>
              <a:t>final </a:t>
            </a:r>
            <a:r>
              <a:rPr lang="en-US" baseline="0" dirty="0" smtClean="0"/>
              <a:t>meeting.  </a:t>
            </a:r>
            <a:endParaRPr lang="en-US" baseline="0" dirty="0"/>
          </a:p>
          <a:p>
            <a:endParaRPr lang="en-US" dirty="0"/>
          </a:p>
        </p:txBody>
      </p:sp>
    </p:spTree>
    <p:extLst>
      <p:ext uri="{BB962C8B-B14F-4D97-AF65-F5344CB8AC3E}">
        <p14:creationId xmlns:p14="http://schemas.microsoft.com/office/powerpoint/2010/main" val="3017453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we knew that the intervention happened and people participated,</a:t>
            </a:r>
            <a:r>
              <a:rPr lang="en-US" baseline="0" dirty="0"/>
              <a:t> we looked at the next link in the logic model: whether participation in the meetings translated into community action</a:t>
            </a:r>
            <a:r>
              <a:rPr lang="en-US" dirty="0"/>
              <a:t> – in effect: did the communities undertake the social actions?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a:t>
            </a:r>
            <a:r>
              <a:rPr lang="en-US" baseline="0" dirty="0"/>
              <a:t> used 4 data sources to explore this: </a:t>
            </a:r>
            <a:r>
              <a:rPr lang="en-US" b="1" baseline="0" dirty="0"/>
              <a:t>SAPs, KIIs, Ethnography, </a:t>
            </a:r>
            <a:r>
              <a:rPr lang="en-US" b="1" baseline="0" dirty="0" err="1"/>
              <a:t>Endline</a:t>
            </a:r>
            <a:r>
              <a:rPr lang="en-US" b="1" baseline="0" dirty="0"/>
              <a:t> Community Focus Group </a:t>
            </a:r>
            <a:r>
              <a:rPr lang="en-US" baseline="0" dirty="0"/>
              <a:t>discussions. </a:t>
            </a:r>
            <a:endParaRPr lang="en-US" dirty="0"/>
          </a:p>
        </p:txBody>
      </p:sp>
    </p:spTree>
    <p:extLst>
      <p:ext uri="{BB962C8B-B14F-4D97-AF65-F5344CB8AC3E}">
        <p14:creationId xmlns:p14="http://schemas.microsoft.com/office/powerpoint/2010/main" val="593282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CT</a:t>
            </a:r>
            <a:endParaRPr lang="en-US" dirty="0"/>
          </a:p>
        </p:txBody>
      </p:sp>
    </p:spTree>
    <p:extLst>
      <p:ext uri="{BB962C8B-B14F-4D97-AF65-F5344CB8AC3E}">
        <p14:creationId xmlns:p14="http://schemas.microsoft.com/office/powerpoint/2010/main" val="550161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highlights from two of our data</a:t>
            </a:r>
            <a:r>
              <a:rPr lang="en-US" baseline="0" dirty="0"/>
              <a:t> sources (</a:t>
            </a:r>
            <a:r>
              <a:rPr lang="en-US" b="1" baseline="0" dirty="0"/>
              <a:t>SAPs </a:t>
            </a:r>
            <a:r>
              <a:rPr lang="en-US" b="0" baseline="0" dirty="0"/>
              <a:t>&amp;</a:t>
            </a:r>
            <a:r>
              <a:rPr lang="en-US" b="1" baseline="0" dirty="0"/>
              <a:t> KIIs</a:t>
            </a:r>
            <a:r>
              <a:rPr lang="en-US" baseline="0" dirty="0"/>
              <a:t>).  From the </a:t>
            </a:r>
            <a:r>
              <a:rPr lang="en-US" b="1" baseline="0" dirty="0"/>
              <a:t>Social Action Plan </a:t>
            </a:r>
            <a:r>
              <a:rPr lang="en-US" baseline="0" dirty="0"/>
              <a:t>analysis, we conclude that the majority of communities self-report having completed actions. [READ THROUGH TABLE]</a:t>
            </a:r>
          </a:p>
          <a:p>
            <a:endParaRPr lang="en-US" baseline="0" dirty="0"/>
          </a:p>
          <a:p>
            <a:r>
              <a:rPr lang="en-US" baseline="0" dirty="0"/>
              <a:t>We have a smaller sample from our Key Informant Interview data, but these data are more robust as they include the perspectives of people both inside and outside of the intervention and enable us as the research team to independently judge whether the actions were started, completed, and ultimately successful.  We are still analyzing these data, but our current estimates are </a:t>
            </a:r>
            <a:r>
              <a:rPr lang="en-US" baseline="0" dirty="0" smtClean="0"/>
              <a:t>that around </a:t>
            </a:r>
            <a:r>
              <a:rPr lang="en-US" b="1" baseline="0" dirty="0" smtClean="0"/>
              <a:t>85% </a:t>
            </a:r>
            <a:r>
              <a:rPr lang="en-US" baseline="0" dirty="0"/>
              <a:t>of villages attempted at least one action and </a:t>
            </a:r>
            <a:r>
              <a:rPr lang="en-US" b="0" baseline="0" dirty="0" smtClean="0"/>
              <a:t>approximately</a:t>
            </a:r>
            <a:r>
              <a:rPr lang="en-US" b="1" baseline="0" dirty="0" smtClean="0"/>
              <a:t> three quarters </a:t>
            </a:r>
            <a:r>
              <a:rPr lang="en-US" baseline="0" dirty="0"/>
              <a:t>completed at least one action.  </a:t>
            </a:r>
            <a:endParaRPr lang="en-US" dirty="0"/>
          </a:p>
          <a:p>
            <a:endParaRPr lang="en-US" dirty="0"/>
          </a:p>
        </p:txBody>
      </p:sp>
    </p:spTree>
    <p:extLst>
      <p:ext uri="{BB962C8B-B14F-4D97-AF65-F5344CB8AC3E}">
        <p14:creationId xmlns:p14="http://schemas.microsoft.com/office/powerpoint/2010/main" val="3017453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Did the intervention, on average, have an impact on these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we were confident that the intervention was implemented and people participated as hoped, we looked at whether the intervention had any impact on the service or health outcomes we explored with our research questions.  We answered these questions with a</a:t>
            </a:r>
            <a:r>
              <a:rPr lang="en-US" baseline="0" dirty="0"/>
              <a:t> Randomized Controlled Trial impact evaluation, or RCT.</a:t>
            </a:r>
            <a:r>
              <a:rPr lang="en-US" dirty="0"/>
              <a:t>  There</a:t>
            </a:r>
            <a:r>
              <a:rPr lang="en-US" baseline="0" dirty="0"/>
              <a:t> were</a:t>
            </a:r>
            <a:r>
              <a:rPr lang="en-US" dirty="0"/>
              <a:t> 100 treatment villages and 100 control villages in Indonesia.  </a:t>
            </a:r>
          </a:p>
        </p:txBody>
      </p:sp>
    </p:spTree>
    <p:extLst>
      <p:ext uri="{BB962C8B-B14F-4D97-AF65-F5344CB8AC3E}">
        <p14:creationId xmlns:p14="http://schemas.microsoft.com/office/powerpoint/2010/main" val="3918484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outcomes associated with research</a:t>
            </a:r>
            <a:r>
              <a:rPr lang="en-US" baseline="0" dirty="0"/>
              <a:t> questions 1</a:t>
            </a:r>
            <a:r>
              <a:rPr lang="en-US" dirty="0"/>
              <a:t>) and 2) in the table were</a:t>
            </a:r>
            <a:r>
              <a:rPr lang="en-US" baseline="0" dirty="0"/>
              <a:t> used to measure </a:t>
            </a:r>
            <a:r>
              <a:rPr lang="en-US" dirty="0"/>
              <a:t>the service outcomes in column D of the logic model: increased utilization &amp; improved content of health care.  The outcomes associated with research</a:t>
            </a:r>
            <a:r>
              <a:rPr lang="en-US" baseline="0" dirty="0"/>
              <a:t> question 3) in the slide are</a:t>
            </a:r>
            <a:r>
              <a:rPr lang="en-US" dirty="0"/>
              <a:t> measures of the health outcome in column E of the logic model: improved maternal and newborn health outcomes.  The data used to evaluate each indicator came from the</a:t>
            </a:r>
            <a:r>
              <a:rPr lang="en-US" b="1" baseline="0" dirty="0"/>
              <a:t> </a:t>
            </a:r>
            <a:r>
              <a:rPr lang="en-US" b="1" baseline="0" dirty="0" err="1"/>
              <a:t>Endline</a:t>
            </a:r>
            <a:r>
              <a:rPr lang="en-US" b="1" dirty="0"/>
              <a:t> Household Survey</a:t>
            </a:r>
            <a:r>
              <a:rPr lang="en-US" dirty="0"/>
              <a:t> of women who had given birth in the previous year.  </a:t>
            </a:r>
          </a:p>
        </p:txBody>
      </p:sp>
    </p:spTree>
    <p:extLst>
      <p:ext uri="{BB962C8B-B14F-4D97-AF65-F5344CB8AC3E}">
        <p14:creationId xmlns:p14="http://schemas.microsoft.com/office/powerpoint/2010/main" val="2407625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shows our findings on these outcome measures. [PAUSE]</a:t>
            </a:r>
          </a:p>
          <a:p>
            <a:endParaRPr lang="en-US" dirty="0"/>
          </a:p>
          <a:p>
            <a:r>
              <a:rPr lang="en-US" dirty="0"/>
              <a:t>As you can see, we found no statistically significant impact of the T4D program on any of the health outcomes we measured. (JC NOTE: put the details in a backup slide).  </a:t>
            </a:r>
          </a:p>
          <a:p>
            <a:endParaRPr lang="en-US" dirty="0"/>
          </a:p>
        </p:txBody>
      </p:sp>
    </p:spTree>
    <p:extLst>
      <p:ext uri="{BB962C8B-B14F-4D97-AF65-F5344CB8AC3E}">
        <p14:creationId xmlns:p14="http://schemas.microsoft.com/office/powerpoint/2010/main" val="1193702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we explored the remaining column of our logic model, the intermediate outcomes.  The RCT was used to explore these outcomes.  </a:t>
            </a:r>
          </a:p>
        </p:txBody>
      </p:sp>
    </p:spTree>
    <p:extLst>
      <p:ext uri="{BB962C8B-B14F-4D97-AF65-F5344CB8AC3E}">
        <p14:creationId xmlns:p14="http://schemas.microsoft.com/office/powerpoint/2010/main" val="2082891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t>
            </a:r>
            <a:r>
              <a:rPr lang="en-US" dirty="0"/>
              <a:t>took two approaches to exploring whether or not the T4D intervention impacted intermediate outcomes.  The first is we wanted to know if the people who would be most impacted by these types of social actions – women who gave birth in the previous year – were aware that the actions took place.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included </a:t>
            </a:r>
            <a:r>
              <a:rPr lang="en-US" dirty="0" smtClean="0"/>
              <a:t>a</a:t>
            </a:r>
            <a:r>
              <a:rPr lang="en-US" baseline="0" dirty="0" smtClean="0"/>
              <a:t> </a:t>
            </a:r>
            <a:r>
              <a:rPr lang="en-US" dirty="0" smtClean="0"/>
              <a:t>question </a:t>
            </a:r>
            <a:r>
              <a:rPr lang="en-US" dirty="0"/>
              <a:t>in the </a:t>
            </a:r>
            <a:r>
              <a:rPr lang="en-US" b="1" dirty="0"/>
              <a:t>HH </a:t>
            </a:r>
            <a:r>
              <a:rPr lang="en-US" b="1" dirty="0" smtClean="0"/>
              <a:t>Survey </a:t>
            </a:r>
            <a:r>
              <a:rPr lang="en-US" b="0" dirty="0" smtClean="0"/>
              <a:t>that asked</a:t>
            </a:r>
            <a:r>
              <a:rPr lang="en-US" b="0" baseline="0" dirty="0" smtClean="0"/>
              <a:t> whether the respondent had heard of 15 possible activities in the community aimed at improving health outcomes in the past 3 years.  The 15 activities </a:t>
            </a:r>
            <a:r>
              <a:rPr lang="en-US" dirty="0" smtClean="0"/>
              <a:t>were </a:t>
            </a:r>
            <a:r>
              <a:rPr lang="en-US" dirty="0"/>
              <a:t>the top 15 types of actions identified from our analysis of the </a:t>
            </a:r>
            <a:r>
              <a:rPr lang="en-US" b="1" dirty="0"/>
              <a:t>Social Action Plans</a:t>
            </a:r>
            <a:r>
              <a:rPr lang="en-US" b="0" dirty="0"/>
              <a:t>, and are included in the table here.</a:t>
            </a:r>
            <a:r>
              <a:rPr lang="en-US" b="1" dirty="0"/>
              <a:t> </a:t>
            </a:r>
          </a:p>
          <a:p>
            <a:endParaRPr lang="en-US" dirty="0"/>
          </a:p>
          <a:p>
            <a:r>
              <a:rPr lang="en-US" dirty="0"/>
              <a:t>As you can see, we found nothing significant at the 5% level.  </a:t>
            </a:r>
            <a:r>
              <a:rPr lang="en-US" dirty="0" smtClean="0"/>
              <a:t>[PAUSE]</a:t>
            </a:r>
            <a:endParaRPr lang="en-US" dirty="0"/>
          </a:p>
          <a:p>
            <a:endParaRPr lang="en-US" dirty="0"/>
          </a:p>
          <a:p>
            <a:endParaRPr lang="en-US" dirty="0"/>
          </a:p>
        </p:txBody>
      </p:sp>
    </p:spTree>
    <p:extLst>
      <p:ext uri="{BB962C8B-B14F-4D97-AF65-F5344CB8AC3E}">
        <p14:creationId xmlns:p14="http://schemas.microsoft.com/office/powerpoint/2010/main" val="4362799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more detail on the intermediate outcome component of our logic model.  We explored 11 total buckets of intermediate outcomes, which line up with the social actions designed by the T4D intervention communities. The 11 buckets and the outcome indicators within them were refined based on our analysis of the </a:t>
            </a:r>
            <a:r>
              <a:rPr lang="en-US" b="1" dirty="0"/>
              <a:t>Social Action Plans</a:t>
            </a:r>
            <a:r>
              <a:rPr lang="en-US" dirty="0"/>
              <a:t>—which was the topic of last year’s discussion, if any of you happened to be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 Indonesia we looked at 106 measures.  The data come from two sources: the </a:t>
            </a:r>
            <a:r>
              <a:rPr lang="en-US" b="1" dirty="0"/>
              <a:t>Household Survey </a:t>
            </a:r>
            <a:r>
              <a:rPr lang="en-US" dirty="0"/>
              <a:t>of women who had given birth in the previous year and a </a:t>
            </a:r>
            <a:r>
              <a:rPr lang="en-US" b="1" dirty="0"/>
              <a:t>Facility Survey </a:t>
            </a:r>
            <a:r>
              <a:rPr lang="en-US" b="0" dirty="0"/>
              <a:t>of </a:t>
            </a:r>
            <a:r>
              <a:rPr lang="en-US" dirty="0"/>
              <a:t>the local </a:t>
            </a:r>
            <a:r>
              <a:rPr lang="en-US" dirty="0" err="1"/>
              <a:t>puskesmas</a:t>
            </a:r>
            <a:r>
              <a:rPr lang="en-US" dirty="0"/>
              <a:t> (government health facility).  </a:t>
            </a:r>
          </a:p>
          <a:p>
            <a:endParaRPr lang="en-US" dirty="0"/>
          </a:p>
          <a:p>
            <a:r>
              <a:rPr lang="en-US" dirty="0"/>
              <a:t>We are still analyzing these data, but our high level interpretation is that although we are seeing a few statistically significant outcomes, we are most likely seeing them by random chance.  Approximately 8% of the indicators are significant at the 5% level, and they don’t necessarily align with what we would expect based on the actions that were designed.  Additionally, two-thirds are in the direction we would predict, and the other one-third are in the opposite direction.  </a:t>
            </a:r>
          </a:p>
          <a:p>
            <a:endParaRPr lang="en-US" dirty="0"/>
          </a:p>
          <a:p>
            <a:r>
              <a:rPr lang="en-US" dirty="0"/>
              <a:t>That being said, we are still exploring significant indicators to see if there are any plausible explanations. </a:t>
            </a:r>
          </a:p>
          <a:p>
            <a:endParaRPr lang="en-US" dirty="0"/>
          </a:p>
          <a:p>
            <a:r>
              <a:rPr lang="en-US" dirty="0"/>
              <a:t>[Note: Since we are looking at 106 outcomes, rule of thumb: we would expect ~5-6 at the 5% level (we have 9), so we are slightly above that here, but because we have a number of related indicators, we’d also ”expect” to be above the “rule of thumb” level because of correlation.] </a:t>
            </a:r>
          </a:p>
          <a:p>
            <a:endParaRPr lang="en-US" dirty="0"/>
          </a:p>
          <a:p>
            <a:r>
              <a:rPr lang="en-US" sz="1200" b="1" i="0" u="none" strike="noStrike" kern="1200" dirty="0">
                <a:solidFill>
                  <a:schemeClr val="tx1"/>
                </a:solidFill>
                <a:effectLst/>
                <a:latin typeface="+mn-lt"/>
                <a:ea typeface="+mn-ea"/>
                <a:cs typeface="+mn-cs"/>
              </a:rPr>
              <a:t>Intermediate Outcome</a:t>
            </a:r>
            <a:r>
              <a:rPr lang="en-US" dirty="0"/>
              <a:t> </a:t>
            </a:r>
            <a:r>
              <a:rPr lang="en-US" sz="1200" b="1" i="0" u="none" strike="noStrike" kern="1200" dirty="0">
                <a:solidFill>
                  <a:schemeClr val="tx1"/>
                </a:solidFill>
                <a:effectLst/>
                <a:latin typeface="+mn-lt"/>
                <a:ea typeface="+mn-ea"/>
                <a:cs typeface="+mn-cs"/>
              </a:rPr>
              <a:t>Impact</a:t>
            </a:r>
            <a:r>
              <a:rPr lang="en-US" dirty="0"/>
              <a:t> </a:t>
            </a:r>
            <a:r>
              <a:rPr lang="en-US" sz="1200" b="1" i="0" u="none" strike="noStrike" kern="1200" dirty="0">
                <a:solidFill>
                  <a:schemeClr val="tx1"/>
                </a:solidFill>
                <a:effectLst/>
                <a:latin typeface="+mn-lt"/>
                <a:ea typeface="+mn-ea"/>
                <a:cs typeface="+mn-cs"/>
              </a:rPr>
              <a:t>Direction we would expect?</a:t>
            </a:r>
            <a:r>
              <a:rPr lang="en-US" dirty="0"/>
              <a:t> </a:t>
            </a:r>
          </a:p>
          <a:p>
            <a:r>
              <a:rPr lang="en-US" sz="1200" b="0" i="0" u="none" strike="noStrike" kern="1200" dirty="0">
                <a:solidFill>
                  <a:schemeClr val="tx1"/>
                </a:solidFill>
                <a:effectLst/>
                <a:latin typeface="+mn-lt"/>
                <a:ea typeface="+mn-ea"/>
                <a:cs typeface="+mn-cs"/>
              </a:rPr>
              <a:t>Attitudes on partner participation</a:t>
            </a:r>
            <a:r>
              <a:rPr lang="en-US" dirty="0"/>
              <a:t> </a:t>
            </a:r>
            <a:r>
              <a:rPr lang="en-US" sz="1200" b="0" i="0" u="none" strike="noStrike" kern="1200" dirty="0">
                <a:solidFill>
                  <a:schemeClr val="tx1"/>
                </a:solidFill>
                <a:effectLst/>
                <a:latin typeface="+mn-lt"/>
                <a:ea typeface="+mn-ea"/>
                <a:cs typeface="+mn-cs"/>
              </a:rPr>
              <a:t>0.092***</a:t>
            </a:r>
            <a:r>
              <a:rPr lang="en-US" dirty="0"/>
              <a:t> </a:t>
            </a:r>
            <a:r>
              <a:rPr lang="en-US" sz="1200" b="0" i="0" u="none" strike="noStrike" kern="1200" dirty="0">
                <a:solidFill>
                  <a:schemeClr val="tx1"/>
                </a:solidFill>
                <a:effectLst/>
                <a:latin typeface="+mn-lt"/>
                <a:ea typeface="+mn-ea"/>
                <a:cs typeface="+mn-cs"/>
              </a:rPr>
              <a:t>Yes</a:t>
            </a:r>
            <a:r>
              <a:rPr lang="en-US" dirty="0"/>
              <a:t> </a:t>
            </a:r>
          </a:p>
          <a:p>
            <a:r>
              <a:rPr lang="en-US" sz="1200" b="0" i="0" u="none" strike="noStrike" kern="1200" dirty="0">
                <a:solidFill>
                  <a:schemeClr val="tx1"/>
                </a:solidFill>
                <a:effectLst/>
                <a:latin typeface="+mn-lt"/>
                <a:ea typeface="+mn-ea"/>
                <a:cs typeface="+mn-cs"/>
              </a:rPr>
              <a:t>Cost of delivery</a:t>
            </a:r>
            <a:r>
              <a:rPr lang="en-US" dirty="0"/>
              <a:t> </a:t>
            </a:r>
            <a:r>
              <a:rPr lang="en-US" sz="1200" b="0" i="0" u="none" strike="noStrike" kern="1200" dirty="0">
                <a:solidFill>
                  <a:schemeClr val="tx1"/>
                </a:solidFill>
                <a:effectLst/>
                <a:latin typeface="+mn-lt"/>
                <a:ea typeface="+mn-ea"/>
                <a:cs typeface="+mn-cs"/>
              </a:rPr>
              <a:t>-130917.853**</a:t>
            </a:r>
            <a:r>
              <a:rPr lang="en-US" dirty="0"/>
              <a:t> </a:t>
            </a:r>
            <a:r>
              <a:rPr lang="en-US" sz="1200" b="0" i="0" u="none" strike="noStrike" kern="1200" dirty="0">
                <a:solidFill>
                  <a:schemeClr val="tx1"/>
                </a:solidFill>
                <a:effectLst/>
                <a:latin typeface="+mn-lt"/>
                <a:ea typeface="+mn-ea"/>
                <a:cs typeface="+mn-cs"/>
              </a:rPr>
              <a:t>Yes</a:t>
            </a:r>
            <a:r>
              <a:rPr lang="en-US" dirty="0"/>
              <a:t> </a:t>
            </a:r>
          </a:p>
          <a:p>
            <a:r>
              <a:rPr lang="en-US" sz="1200" b="0" i="0" u="none" strike="noStrike" kern="1200" dirty="0">
                <a:solidFill>
                  <a:schemeClr val="tx1"/>
                </a:solidFill>
                <a:effectLst/>
                <a:latin typeface="+mn-lt"/>
                <a:ea typeface="+mn-ea"/>
                <a:cs typeface="+mn-cs"/>
              </a:rPr>
              <a:t>Uninterrupted electricity during opening hours in last 7 days</a:t>
            </a:r>
            <a:r>
              <a:rPr lang="en-US" dirty="0"/>
              <a:t> </a:t>
            </a:r>
            <a:r>
              <a:rPr lang="en-US" sz="1200" b="0" i="0" u="none" strike="noStrike" kern="1200" dirty="0">
                <a:solidFill>
                  <a:schemeClr val="tx1"/>
                </a:solidFill>
                <a:effectLst/>
                <a:latin typeface="+mn-lt"/>
                <a:ea typeface="+mn-ea"/>
                <a:cs typeface="+mn-cs"/>
              </a:rPr>
              <a:t>0.203***</a:t>
            </a:r>
            <a:r>
              <a:rPr lang="en-US" dirty="0"/>
              <a:t> </a:t>
            </a:r>
            <a:r>
              <a:rPr lang="en-US" sz="1200" b="0" i="0" u="none" strike="noStrike" kern="1200" dirty="0">
                <a:solidFill>
                  <a:schemeClr val="tx1"/>
                </a:solidFill>
                <a:effectLst/>
                <a:latin typeface="+mn-lt"/>
                <a:ea typeface="+mn-ea"/>
                <a:cs typeface="+mn-cs"/>
              </a:rPr>
              <a:t>Yes</a:t>
            </a:r>
            <a:r>
              <a:rPr lang="en-US" dirty="0"/>
              <a:t> </a:t>
            </a:r>
          </a:p>
          <a:p>
            <a:r>
              <a:rPr lang="en-US" sz="1200" b="0" i="0" u="none" strike="noStrike" kern="1200" dirty="0">
                <a:solidFill>
                  <a:schemeClr val="tx1"/>
                </a:solidFill>
                <a:effectLst/>
                <a:latin typeface="+mn-lt"/>
                <a:ea typeface="+mn-ea"/>
                <a:cs typeface="+mn-cs"/>
              </a:rPr>
              <a:t>Skilled delivery staff present/on call 24*7</a:t>
            </a:r>
            <a:r>
              <a:rPr lang="en-US" dirty="0"/>
              <a:t> </a:t>
            </a:r>
            <a:r>
              <a:rPr lang="en-US" sz="1200" b="0" i="0" u="none" strike="noStrike" kern="1200" dirty="0">
                <a:solidFill>
                  <a:schemeClr val="tx1"/>
                </a:solidFill>
                <a:effectLst/>
                <a:latin typeface="+mn-lt"/>
                <a:ea typeface="+mn-ea"/>
                <a:cs typeface="+mn-cs"/>
              </a:rPr>
              <a:t>-0.065**</a:t>
            </a:r>
            <a:r>
              <a:rPr lang="en-US" dirty="0"/>
              <a:t> </a:t>
            </a:r>
            <a:r>
              <a:rPr lang="en-US" sz="1200" b="0" i="0" u="none" strike="noStrike" kern="1200" dirty="0">
                <a:solidFill>
                  <a:schemeClr val="tx1"/>
                </a:solidFill>
                <a:effectLst/>
                <a:latin typeface="+mn-lt"/>
                <a:ea typeface="+mn-ea"/>
                <a:cs typeface="+mn-cs"/>
              </a:rPr>
              <a:t>No</a:t>
            </a:r>
            <a:r>
              <a:rPr lang="en-US" dirty="0"/>
              <a:t> </a:t>
            </a:r>
          </a:p>
          <a:p>
            <a:r>
              <a:rPr lang="en-US" sz="1200" b="0" i="0" u="none" strike="noStrike" kern="1200" dirty="0" err="1">
                <a:solidFill>
                  <a:schemeClr val="tx1"/>
                </a:solidFill>
                <a:effectLst/>
                <a:latin typeface="+mn-lt"/>
                <a:ea typeface="+mn-ea"/>
                <a:cs typeface="+mn-cs"/>
              </a:rPr>
              <a:t>Puskesmas</a:t>
            </a:r>
            <a:r>
              <a:rPr lang="en-US" sz="1200" b="0" i="0" u="none" strike="noStrike" kern="1200" dirty="0">
                <a:solidFill>
                  <a:schemeClr val="tx1"/>
                </a:solidFill>
                <a:effectLst/>
                <a:latin typeface="+mn-lt"/>
                <a:ea typeface="+mn-ea"/>
                <a:cs typeface="+mn-cs"/>
              </a:rPr>
              <a:t> has partnership with Baby Dukun</a:t>
            </a:r>
            <a:r>
              <a:rPr lang="en-US" dirty="0"/>
              <a:t> </a:t>
            </a:r>
            <a:r>
              <a:rPr lang="en-US" sz="1200" b="0" i="0" u="none" strike="noStrike" kern="1200" dirty="0">
                <a:solidFill>
                  <a:schemeClr val="tx1"/>
                </a:solidFill>
                <a:effectLst/>
                <a:latin typeface="+mn-lt"/>
                <a:ea typeface="+mn-ea"/>
                <a:cs typeface="+mn-cs"/>
              </a:rPr>
              <a:t>-0.101**</a:t>
            </a:r>
            <a:r>
              <a:rPr lang="en-US" dirty="0"/>
              <a:t> </a:t>
            </a:r>
            <a:r>
              <a:rPr lang="en-US" sz="1200" b="0" i="0" u="none" strike="noStrike" kern="1200" dirty="0">
                <a:solidFill>
                  <a:schemeClr val="tx1"/>
                </a:solidFill>
                <a:effectLst/>
                <a:latin typeface="+mn-lt"/>
                <a:ea typeface="+mn-ea"/>
                <a:cs typeface="+mn-cs"/>
              </a:rPr>
              <a:t>No</a:t>
            </a:r>
            <a:r>
              <a:rPr lang="en-US" dirty="0"/>
              <a:t> </a:t>
            </a:r>
          </a:p>
          <a:p>
            <a:r>
              <a:rPr lang="en-US" sz="1200" b="0" i="0" u="none" strike="noStrike" kern="1200" dirty="0">
                <a:solidFill>
                  <a:schemeClr val="tx1"/>
                </a:solidFill>
                <a:effectLst/>
                <a:latin typeface="+mn-lt"/>
                <a:ea typeface="+mn-ea"/>
                <a:cs typeface="+mn-cs"/>
              </a:rPr>
              <a:t>Biological/medical waste disposal available</a:t>
            </a:r>
            <a:r>
              <a:rPr lang="en-US" dirty="0"/>
              <a:t> </a:t>
            </a:r>
            <a:r>
              <a:rPr lang="en-US" sz="1200" b="0" i="0" u="none" strike="noStrike" kern="1200" dirty="0">
                <a:solidFill>
                  <a:schemeClr val="tx1"/>
                </a:solidFill>
                <a:effectLst/>
                <a:latin typeface="+mn-lt"/>
                <a:ea typeface="+mn-ea"/>
                <a:cs typeface="+mn-cs"/>
              </a:rPr>
              <a:t>0.069**</a:t>
            </a:r>
            <a:r>
              <a:rPr lang="en-US" dirty="0"/>
              <a:t> </a:t>
            </a:r>
            <a:r>
              <a:rPr lang="en-US" sz="1200" b="0" i="0" u="none" strike="noStrike" kern="1200" dirty="0">
                <a:solidFill>
                  <a:schemeClr val="tx1"/>
                </a:solidFill>
                <a:effectLst/>
                <a:latin typeface="+mn-lt"/>
                <a:ea typeface="+mn-ea"/>
                <a:cs typeface="+mn-cs"/>
              </a:rPr>
              <a:t>Yes</a:t>
            </a:r>
            <a:r>
              <a:rPr lang="en-US" dirty="0"/>
              <a:t> </a:t>
            </a:r>
          </a:p>
          <a:p>
            <a:r>
              <a:rPr lang="en-US" sz="1200" b="0" i="0" u="none" strike="noStrike" kern="1200" dirty="0">
                <a:solidFill>
                  <a:schemeClr val="tx1"/>
                </a:solidFill>
                <a:effectLst/>
                <a:latin typeface="+mn-lt"/>
                <a:ea typeface="+mn-ea"/>
                <a:cs typeface="+mn-cs"/>
              </a:rPr>
              <a:t>Delivery patient toilet - Privacy (1-3 scale)</a:t>
            </a:r>
            <a:r>
              <a:rPr lang="en-US" dirty="0"/>
              <a:t> </a:t>
            </a:r>
            <a:r>
              <a:rPr lang="en-US" sz="1200" b="0" i="0" u="none" strike="noStrike" kern="1200" dirty="0">
                <a:solidFill>
                  <a:schemeClr val="tx1"/>
                </a:solidFill>
                <a:effectLst/>
                <a:latin typeface="+mn-lt"/>
                <a:ea typeface="+mn-ea"/>
                <a:cs typeface="+mn-cs"/>
              </a:rPr>
              <a:t>-0.182***</a:t>
            </a:r>
            <a:r>
              <a:rPr lang="en-US" dirty="0"/>
              <a:t> </a:t>
            </a:r>
            <a:r>
              <a:rPr lang="en-US" sz="1200" b="0" i="0" u="none" strike="noStrike" kern="1200" dirty="0">
                <a:solidFill>
                  <a:schemeClr val="tx1"/>
                </a:solidFill>
                <a:effectLst/>
                <a:latin typeface="+mn-lt"/>
                <a:ea typeface="+mn-ea"/>
                <a:cs typeface="+mn-cs"/>
              </a:rPr>
              <a:t>Yes</a:t>
            </a:r>
            <a:r>
              <a:rPr lang="en-US" dirty="0"/>
              <a:t> </a:t>
            </a:r>
          </a:p>
          <a:p>
            <a:r>
              <a:rPr lang="en-US" sz="1200" b="0" i="0" u="none" strike="noStrike" kern="1200" dirty="0">
                <a:solidFill>
                  <a:schemeClr val="tx1"/>
                </a:solidFill>
                <a:effectLst/>
                <a:latin typeface="+mn-lt"/>
                <a:ea typeface="+mn-ea"/>
                <a:cs typeface="+mn-cs"/>
              </a:rPr>
              <a:t>Recent visit: Health worker not there (1-4 scale)</a:t>
            </a:r>
            <a:r>
              <a:rPr lang="en-US" dirty="0"/>
              <a:t> </a:t>
            </a:r>
            <a:r>
              <a:rPr lang="en-US" sz="1200" b="0" i="0" u="none" strike="noStrike" kern="1200" dirty="0">
                <a:solidFill>
                  <a:schemeClr val="tx1"/>
                </a:solidFill>
                <a:effectLst/>
                <a:latin typeface="+mn-lt"/>
                <a:ea typeface="+mn-ea"/>
                <a:cs typeface="+mn-cs"/>
              </a:rPr>
              <a:t>0.0875***</a:t>
            </a:r>
            <a:r>
              <a:rPr lang="en-US" dirty="0"/>
              <a:t> </a:t>
            </a:r>
            <a:r>
              <a:rPr lang="en-US" sz="1200" b="0" i="0" u="none" strike="noStrike" kern="1200" dirty="0">
                <a:solidFill>
                  <a:schemeClr val="tx1"/>
                </a:solidFill>
                <a:effectLst/>
                <a:latin typeface="+mn-lt"/>
                <a:ea typeface="+mn-ea"/>
                <a:cs typeface="+mn-cs"/>
              </a:rPr>
              <a:t>Yes</a:t>
            </a:r>
            <a:r>
              <a:rPr lang="en-US" dirty="0"/>
              <a:t> </a:t>
            </a:r>
          </a:p>
          <a:p>
            <a:r>
              <a:rPr lang="en-US" sz="1200" b="0" i="0" u="none" strike="noStrike" kern="1200" dirty="0">
                <a:solidFill>
                  <a:schemeClr val="tx1"/>
                </a:solidFill>
                <a:effectLst/>
                <a:latin typeface="+mn-lt"/>
                <a:ea typeface="+mn-ea"/>
                <a:cs typeface="+mn-cs"/>
              </a:rPr>
              <a:t>Midwife receives free housing in village</a:t>
            </a:r>
            <a:r>
              <a:rPr lang="en-US" dirty="0"/>
              <a:t> </a:t>
            </a:r>
            <a:r>
              <a:rPr lang="en-US" sz="1200" b="0" i="0" u="none" strike="noStrike" kern="1200" dirty="0">
                <a:solidFill>
                  <a:schemeClr val="tx1"/>
                </a:solidFill>
                <a:effectLst/>
                <a:latin typeface="+mn-lt"/>
                <a:ea typeface="+mn-ea"/>
                <a:cs typeface="+mn-cs"/>
              </a:rPr>
              <a:t>-0.148**</a:t>
            </a:r>
            <a:r>
              <a:rPr lang="en-US" dirty="0"/>
              <a:t> </a:t>
            </a:r>
            <a:r>
              <a:rPr lang="en-US" sz="1200" b="0" i="0" u="none" strike="noStrike" kern="1200" dirty="0">
                <a:solidFill>
                  <a:schemeClr val="tx1"/>
                </a:solidFill>
                <a:effectLst/>
                <a:latin typeface="+mn-lt"/>
                <a:ea typeface="+mn-ea"/>
                <a:cs typeface="+mn-cs"/>
              </a:rPr>
              <a:t>No</a:t>
            </a:r>
            <a:r>
              <a:rPr lang="en-US" dirty="0"/>
              <a:t> </a:t>
            </a:r>
          </a:p>
        </p:txBody>
      </p:sp>
    </p:spTree>
    <p:extLst>
      <p:ext uri="{BB962C8B-B14F-4D97-AF65-F5344CB8AC3E}">
        <p14:creationId xmlns:p14="http://schemas.microsoft.com/office/powerpoint/2010/main" val="17544170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does this leave us as far as where the breakdown occurred? </a:t>
            </a:r>
            <a:r>
              <a:rPr lang="en-US" sz="1200" kern="1200" dirty="0">
                <a:solidFill>
                  <a:schemeClr val="tx1"/>
                </a:solidFill>
                <a:effectLst/>
                <a:latin typeface="+mn-lt"/>
                <a:ea typeface="+mn-ea"/>
                <a:cs typeface="+mn-cs"/>
              </a:rPr>
              <a:t> While it is possible there may have been some improvements in a small subset of intermediate outcomes, the vast majority of intermediate outcomes showed no statistically significant improvements. In other words, in most communities people designed actions</a:t>
            </a:r>
            <a:r>
              <a:rPr lang="en-US" sz="1200" kern="1200" baseline="0" dirty="0">
                <a:solidFill>
                  <a:schemeClr val="tx1"/>
                </a:solidFill>
                <a:effectLst/>
                <a:latin typeface="+mn-lt"/>
                <a:ea typeface="+mn-ea"/>
                <a:cs typeface="+mn-cs"/>
              </a:rPr>
              <a:t> and</a:t>
            </a:r>
            <a:r>
              <a:rPr lang="en-US" sz="1200" kern="1200" dirty="0">
                <a:solidFill>
                  <a:schemeClr val="tx1"/>
                </a:solidFill>
                <a:effectLst/>
                <a:latin typeface="+mn-lt"/>
                <a:ea typeface="+mn-ea"/>
                <a:cs typeface="+mn-cs"/>
              </a:rPr>
              <a:t> took those actions, but those actions did not on average improve the parts of the health system that they hoped to influence, at least in ways we could measure.</a:t>
            </a:r>
            <a:r>
              <a:rPr lang="en-US" dirty="0">
                <a:effectLst/>
              </a:rPr>
              <a:t> </a:t>
            </a:r>
            <a:endParaRPr lang="en-US" dirty="0"/>
          </a:p>
        </p:txBody>
      </p:sp>
    </p:spTree>
    <p:extLst>
      <p:ext uri="{BB962C8B-B14F-4D97-AF65-F5344CB8AC3E}">
        <p14:creationId xmlns:p14="http://schemas.microsoft.com/office/powerpoint/2010/main" val="1421821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We know that the main</a:t>
            </a:r>
            <a:r>
              <a:rPr lang="en-US" sz="1200" b="0" i="0" kern="1200" baseline="0" dirty="0" smtClean="0">
                <a:solidFill>
                  <a:schemeClr val="tx1"/>
                </a:solidFill>
                <a:effectLst/>
                <a:latin typeface="+mn-lt"/>
                <a:ea typeface="+mn-ea"/>
                <a:cs typeface="+mn-cs"/>
              </a:rPr>
              <a:t> breakdown was between B and C on the logic model, having something to do with the actions.  </a:t>
            </a:r>
            <a:r>
              <a:rPr lang="en-US" sz="1200" b="0" i="0" kern="1200" dirty="0" smtClean="0">
                <a:solidFill>
                  <a:schemeClr val="tx1"/>
                </a:solidFill>
                <a:effectLst/>
                <a:latin typeface="+mn-lt"/>
                <a:ea typeface="+mn-ea"/>
                <a:cs typeface="+mn-cs"/>
              </a:rPr>
              <a:t>On </a:t>
            </a:r>
            <a:r>
              <a:rPr lang="en-US" sz="1200" b="0" i="0" kern="1200" dirty="0">
                <a:solidFill>
                  <a:schemeClr val="tx1"/>
                </a:solidFill>
                <a:effectLst/>
                <a:latin typeface="+mn-lt"/>
                <a:ea typeface="+mn-ea"/>
                <a:cs typeface="+mn-cs"/>
              </a:rPr>
              <a:t>the question of “why we saw </a:t>
            </a:r>
            <a:r>
              <a:rPr lang="en-US" sz="1200" b="0" i="0" kern="1200" dirty="0" smtClean="0">
                <a:solidFill>
                  <a:schemeClr val="tx1"/>
                </a:solidFill>
                <a:effectLst/>
                <a:latin typeface="+mn-lt"/>
                <a:ea typeface="+mn-ea"/>
                <a:cs typeface="+mn-cs"/>
              </a:rPr>
              <a:t>the breakdown here,</a:t>
            </a:r>
            <a:r>
              <a:rPr lang="en-US" sz="1200" b="0" i="0" kern="1200" dirty="0">
                <a:solidFill>
                  <a:schemeClr val="tx1"/>
                </a:solidFill>
                <a:effectLst/>
                <a:latin typeface="+mn-lt"/>
                <a:ea typeface="+mn-ea"/>
                <a:cs typeface="+mn-cs"/>
              </a:rPr>
              <a:t>” we are exploring a set of hypotheses: some of these we identified at the outset of the project, and others have emerged from the ethnography and other qualitative data. </a:t>
            </a: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And Steve’s presentation will go into</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 details.</a:t>
            </a:r>
            <a:r>
              <a:rPr lang="en-US" sz="1200" b="0" i="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solidFill>
                <a:srgbClr val="313231"/>
              </a:solidFill>
              <a:effectLst/>
              <a:latin typeface="Lato" panose="020F0502020204030203" pitchFamily="34" charset="0"/>
            </a:endParaRPr>
          </a:p>
        </p:txBody>
      </p:sp>
    </p:spTree>
    <p:extLst>
      <p:ext uri="{BB962C8B-B14F-4D97-AF65-F5344CB8AC3E}">
        <p14:creationId xmlns:p14="http://schemas.microsoft.com/office/powerpoint/2010/main" val="36118838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way to think about this</a:t>
            </a:r>
            <a:r>
              <a:rPr lang="mr-IN" baseline="0" dirty="0" smtClean="0"/>
              <a:t>…</a:t>
            </a:r>
            <a:r>
              <a:rPr lang="en-US" baseline="0" dirty="0" smtClean="0"/>
              <a:t>the goal of the program was a lush garden.</a:t>
            </a:r>
          </a:p>
        </p:txBody>
      </p:sp>
      <p:sp>
        <p:nvSpPr>
          <p:cNvPr id="4" name="Slide Number Placeholder 3"/>
          <p:cNvSpPr>
            <a:spLocks noGrp="1"/>
          </p:cNvSpPr>
          <p:nvPr>
            <p:ph type="sldNum" sz="quarter" idx="10"/>
          </p:nvPr>
        </p:nvSpPr>
        <p:spPr/>
        <p:txBody>
          <a:bodyPr/>
          <a:lstStyle/>
          <a:p>
            <a:fld id="{036E1989-5BE0-E64A-89E4-D89ED602BFC5}" type="slidenum">
              <a:rPr lang="en-US" smtClean="0"/>
              <a:t>29</a:t>
            </a:fld>
            <a:endParaRPr lang="en-US"/>
          </a:p>
        </p:txBody>
      </p:sp>
    </p:spTree>
    <p:extLst>
      <p:ext uri="{BB962C8B-B14F-4D97-AF65-F5344CB8AC3E}">
        <p14:creationId xmlns:p14="http://schemas.microsoft.com/office/powerpoint/2010/main" val="3389521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CT</a:t>
            </a:r>
          </a:p>
        </p:txBody>
      </p:sp>
    </p:spTree>
    <p:extLst>
      <p:ext uri="{BB962C8B-B14F-4D97-AF65-F5344CB8AC3E}">
        <p14:creationId xmlns:p14="http://schemas.microsoft.com/office/powerpoint/2010/main" val="3673746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Instead it led to </a:t>
            </a:r>
            <a:r>
              <a:rPr lang="mr-IN" baseline="0" dirty="0" smtClean="0"/>
              <a:t>…</a:t>
            </a:r>
            <a:r>
              <a:rPr lang="en-US" baseline="0" dirty="0" smtClean="0"/>
              <a:t> certainly not barren land, but not quite the lush garden either. Something in the middle. The activities that participants undertook mostly remained seedlings </a:t>
            </a:r>
            <a:r>
              <a:rPr lang="mr-IN" baseline="0" dirty="0" smtClean="0"/>
              <a:t>–</a:t>
            </a:r>
            <a:r>
              <a:rPr lang="en-US" baseline="0" dirty="0" smtClean="0"/>
              <a:t> only in rare cases </a:t>
            </a:r>
            <a:r>
              <a:rPr lang="mr-IN" baseline="0" dirty="0" smtClean="0"/>
              <a:t>–</a:t>
            </a:r>
            <a:r>
              <a:rPr lang="en-US" baseline="0" dirty="0" smtClean="0"/>
              <a:t> like this struggling vine in the middle </a:t>
            </a:r>
            <a:r>
              <a:rPr lang="mr-IN" baseline="0" dirty="0" smtClean="0"/>
              <a:t>–</a:t>
            </a:r>
            <a:r>
              <a:rPr lang="en-US" baseline="0" dirty="0" smtClean="0"/>
              <a:t> did the actions lead to sustained improvements. </a:t>
            </a:r>
          </a:p>
          <a:p>
            <a:endParaRPr lang="en-US" baseline="0" dirty="0" smtClean="0"/>
          </a:p>
        </p:txBody>
      </p:sp>
      <p:sp>
        <p:nvSpPr>
          <p:cNvPr id="4" name="Slide Number Placeholder 3"/>
          <p:cNvSpPr>
            <a:spLocks noGrp="1"/>
          </p:cNvSpPr>
          <p:nvPr>
            <p:ph type="sldNum" sz="quarter" idx="10"/>
          </p:nvPr>
        </p:nvSpPr>
        <p:spPr/>
        <p:txBody>
          <a:bodyPr/>
          <a:lstStyle/>
          <a:p>
            <a:fld id="{036E1989-5BE0-E64A-89E4-D89ED602BFC5}" type="slidenum">
              <a:rPr lang="en-US" smtClean="0"/>
              <a:t>30</a:t>
            </a:fld>
            <a:endParaRPr lang="en-US"/>
          </a:p>
        </p:txBody>
      </p:sp>
    </p:spTree>
    <p:extLst>
      <p:ext uri="{BB962C8B-B14F-4D97-AF65-F5344CB8AC3E}">
        <p14:creationId xmlns:p14="http://schemas.microsoft.com/office/powerpoint/2010/main" val="33895218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of you in this room will have been in this sort of situation, where a program you’re evaluating does not go as expected.</a:t>
            </a:r>
          </a:p>
          <a:p>
            <a:endParaRPr lang="en-US" baseline="0" dirty="0" smtClean="0"/>
          </a:p>
          <a:p>
            <a:r>
              <a:rPr lang="en-US" baseline="0" dirty="0" smtClean="0"/>
              <a:t>I want to make 2 points about it.</a:t>
            </a:r>
            <a:endParaRPr lang="en-US" dirty="0" smtClean="0"/>
          </a:p>
          <a:p>
            <a:endParaRPr lang="en-US" dirty="0" smtClean="0"/>
          </a:p>
          <a:p>
            <a:r>
              <a:rPr lang="en-US" dirty="0" smtClean="0"/>
              <a:t>First point, obvious</a:t>
            </a:r>
            <a:r>
              <a:rPr lang="en-US" baseline="0" dirty="0" smtClean="0"/>
              <a:t> in hindsight but not practiced enough at the design phase</a:t>
            </a:r>
            <a:r>
              <a:rPr lang="en-US" dirty="0" smtClean="0"/>
              <a:t>:</a:t>
            </a:r>
            <a:r>
              <a:rPr lang="en-US" baseline="0" dirty="0" smtClean="0"/>
              <a:t> </a:t>
            </a:r>
            <a:r>
              <a:rPr lang="en-US" dirty="0" smtClean="0"/>
              <a:t>As evaluators it’s important to ask the tough questions and consider the hard possibilities (part of speaking truth to power - theme of this gathering). </a:t>
            </a:r>
          </a:p>
          <a:p>
            <a:endParaRPr lang="en-US" dirty="0" smtClean="0"/>
          </a:p>
          <a:p>
            <a:r>
              <a:rPr lang="en-US" dirty="0" smtClean="0"/>
              <a:t>Second</a:t>
            </a:r>
            <a:r>
              <a:rPr lang="en-US" baseline="0" dirty="0" smtClean="0"/>
              <a:t> point is to c</a:t>
            </a:r>
            <a:r>
              <a:rPr lang="en-US" dirty="0" smtClean="0"/>
              <a:t>ontinue a point that Jessica made: important not to be fixated on one perspective or source of information. Often in RCTs we get fixated on the</a:t>
            </a:r>
            <a:r>
              <a:rPr lang="en-US" baseline="0" dirty="0" smtClean="0"/>
              <a:t> averages, but every experience is different </a:t>
            </a:r>
            <a:r>
              <a:rPr lang="mr-IN" baseline="0" dirty="0" smtClean="0"/>
              <a:t>–</a:t>
            </a:r>
            <a:r>
              <a:rPr lang="en-US" baseline="0" dirty="0" smtClean="0"/>
              <a:t> especially of a complicated program like this one. And e</a:t>
            </a:r>
            <a:r>
              <a:rPr lang="en-US" dirty="0" smtClean="0"/>
              <a:t>very perspective</a:t>
            </a:r>
            <a:r>
              <a:rPr lang="en-US" baseline="0" dirty="0" smtClean="0"/>
              <a:t> is biased so it’s i</a:t>
            </a:r>
            <a:r>
              <a:rPr lang="en-US" dirty="0" smtClean="0"/>
              <a:t>mportant to be open to multiple</a:t>
            </a:r>
            <a:r>
              <a:rPr lang="en-US" baseline="0" dirty="0" smtClean="0"/>
              <a:t> perspectives, and see where they point to the same conclusions. This is especially important in trying to answer the “why” questions that are often so difficult in experimental studies.</a:t>
            </a:r>
          </a:p>
          <a:p>
            <a:endParaRPr lang="en-US" baseline="0" dirty="0" smtClean="0"/>
          </a:p>
        </p:txBody>
      </p:sp>
      <p:sp>
        <p:nvSpPr>
          <p:cNvPr id="4" name="Slide Number Placeholder 3"/>
          <p:cNvSpPr>
            <a:spLocks noGrp="1"/>
          </p:cNvSpPr>
          <p:nvPr>
            <p:ph type="sldNum" sz="quarter" idx="10"/>
          </p:nvPr>
        </p:nvSpPr>
        <p:spPr/>
        <p:txBody>
          <a:bodyPr/>
          <a:lstStyle/>
          <a:p>
            <a:fld id="{036E1989-5BE0-E64A-89E4-D89ED602BFC5}" type="slidenum">
              <a:rPr lang="en-US" smtClean="0"/>
              <a:t>31</a:t>
            </a:fld>
            <a:endParaRPr lang="en-US"/>
          </a:p>
        </p:txBody>
      </p:sp>
    </p:spTree>
    <p:extLst>
      <p:ext uri="{BB962C8B-B14F-4D97-AF65-F5344CB8AC3E}">
        <p14:creationId xmlns:p14="http://schemas.microsoft.com/office/powerpoint/2010/main" val="7100266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Why didn’t it lead to the lush garden? To take the metaphor a little further</a:t>
            </a:r>
            <a:r>
              <a:rPr lang="mr-IN" baseline="0" dirty="0" smtClean="0"/>
              <a:t>…</a:t>
            </a:r>
            <a:r>
              <a:rPr lang="en-US" baseline="0" dirty="0" smtClean="0"/>
              <a:t>it might have been several for several kinds of reasons.</a:t>
            </a:r>
          </a:p>
        </p:txBody>
      </p:sp>
      <p:sp>
        <p:nvSpPr>
          <p:cNvPr id="4" name="Slide Number Placeholder 3"/>
          <p:cNvSpPr>
            <a:spLocks noGrp="1"/>
          </p:cNvSpPr>
          <p:nvPr>
            <p:ph type="sldNum" sz="quarter" idx="10"/>
          </p:nvPr>
        </p:nvSpPr>
        <p:spPr/>
        <p:txBody>
          <a:bodyPr/>
          <a:lstStyle/>
          <a:p>
            <a:fld id="{036E1989-5BE0-E64A-89E4-D89ED602BFC5}" type="slidenum">
              <a:rPr lang="en-US" smtClean="0"/>
              <a:t>32</a:t>
            </a:fld>
            <a:endParaRPr lang="en-US"/>
          </a:p>
        </p:txBody>
      </p:sp>
    </p:spTree>
    <p:extLst>
      <p:ext uri="{BB962C8B-B14F-4D97-AF65-F5344CB8AC3E}">
        <p14:creationId xmlns:p14="http://schemas.microsoft.com/office/powerpoint/2010/main" val="33895218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Some we can’t really understand in the context of a single program. We can’t know if we would have seen the lush garden if the program had been different. For example, if it had provided more help </a:t>
            </a:r>
            <a:r>
              <a:rPr lang="mr-IN" baseline="0" dirty="0" smtClean="0"/>
              <a:t>–</a:t>
            </a:r>
            <a:r>
              <a:rPr lang="en-US" baseline="0" dirty="0" smtClean="0"/>
              <a:t> had gone beyond the “transparency” and “accountability” and provided real resources and other assistance. Or if it had focused on a different community problem, like underperforming schools</a:t>
            </a:r>
          </a:p>
          <a:p>
            <a:endParaRPr lang="en-US" baseline="0" dirty="0" smtClean="0"/>
          </a:p>
        </p:txBody>
      </p:sp>
      <p:sp>
        <p:nvSpPr>
          <p:cNvPr id="4" name="Slide Number Placeholder 3"/>
          <p:cNvSpPr>
            <a:spLocks noGrp="1"/>
          </p:cNvSpPr>
          <p:nvPr>
            <p:ph type="sldNum" sz="quarter" idx="10"/>
          </p:nvPr>
        </p:nvSpPr>
        <p:spPr/>
        <p:txBody>
          <a:bodyPr/>
          <a:lstStyle/>
          <a:p>
            <a:fld id="{036E1989-5BE0-E64A-89E4-D89ED602BFC5}" type="slidenum">
              <a:rPr lang="en-US" smtClean="0"/>
              <a:t>33</a:t>
            </a:fld>
            <a:endParaRPr lang="en-US"/>
          </a:p>
        </p:txBody>
      </p:sp>
    </p:spTree>
    <p:extLst>
      <p:ext uri="{BB962C8B-B14F-4D97-AF65-F5344CB8AC3E}">
        <p14:creationId xmlns:p14="http://schemas.microsoft.com/office/powerpoint/2010/main" val="33895218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we can explore a number of reasons with important practical implications for those who do this sort of work. Types of reasons in particular</a:t>
            </a:r>
          </a:p>
          <a:p>
            <a:endParaRPr lang="en-US" baseline="0" dirty="0" smtClean="0"/>
          </a:p>
          <a:p>
            <a:r>
              <a:rPr lang="en-US" baseline="0" dirty="0" smtClean="0"/>
              <a:t>First is what we could call the seeds - the actions themselves </a:t>
            </a:r>
            <a:r>
              <a:rPr lang="mr-IN" baseline="0" dirty="0" smtClean="0"/>
              <a:t>–</a:t>
            </a:r>
            <a:r>
              <a:rPr lang="en-US" baseline="0" dirty="0" smtClean="0"/>
              <a:t> what participants did: maybe the participants didn’t complete them, or maybe they were ignored by those they tried to engage, or thwarted, or whatever response they got was insufficient to achieve tangible improvements to health care, or maybe were not even focused on improving health.</a:t>
            </a:r>
          </a:p>
        </p:txBody>
      </p:sp>
      <p:sp>
        <p:nvSpPr>
          <p:cNvPr id="4" name="Slide Number Placeholder 3"/>
          <p:cNvSpPr>
            <a:spLocks noGrp="1"/>
          </p:cNvSpPr>
          <p:nvPr>
            <p:ph type="sldNum" sz="quarter" idx="10"/>
          </p:nvPr>
        </p:nvSpPr>
        <p:spPr/>
        <p:txBody>
          <a:bodyPr/>
          <a:lstStyle/>
          <a:p>
            <a:fld id="{036E1989-5BE0-E64A-89E4-D89ED602BFC5}" type="slidenum">
              <a:rPr lang="en-US" smtClean="0"/>
              <a:t>34</a:t>
            </a:fld>
            <a:endParaRPr lang="en-US"/>
          </a:p>
        </p:txBody>
      </p:sp>
    </p:spTree>
    <p:extLst>
      <p:ext uri="{BB962C8B-B14F-4D97-AF65-F5344CB8AC3E}">
        <p14:creationId xmlns:p14="http://schemas.microsoft.com/office/powerpoint/2010/main" val="33895218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Second is what we could call the soil - the context </a:t>
            </a:r>
            <a:r>
              <a:rPr lang="mr-IN" baseline="0" dirty="0" smtClean="0"/>
              <a:t>–</a:t>
            </a:r>
            <a:r>
              <a:rPr lang="en-US" baseline="0" dirty="0" smtClean="0"/>
              <a:t> where the participants lived. Recall that this was another of our research questions </a:t>
            </a:r>
            <a:r>
              <a:rPr lang="mr-IN" baseline="0" dirty="0" smtClean="0"/>
              <a:t>–</a:t>
            </a:r>
            <a:r>
              <a:rPr lang="en-US" baseline="0" dirty="0" smtClean="0"/>
              <a:t> how the mechanisms the program caused differed in different contexts. </a:t>
            </a:r>
          </a:p>
          <a:p>
            <a:endParaRPr lang="en-US" baseline="0" dirty="0" smtClean="0"/>
          </a:p>
          <a:p>
            <a:r>
              <a:rPr lang="en-US" baseline="0" dirty="0" smtClean="0"/>
              <a:t>For example - maybe in some or most communities, health care wasn’t considered all that valuable. Maybe it was considered valuable but already working well. Maybe the health system was too unresponsive, or community trust or social capital were too low.</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With the data we’ve collected we can go through these hypotheses. Our working explanation is that there isn’t one hypothesis that explains the breakdown everywhere. Our first step is to explore the variation we see across all the communities where the program was implemented to see which hypotheses we can reject as implausible in most or all communities.</a:t>
            </a:r>
          </a:p>
        </p:txBody>
      </p:sp>
      <p:sp>
        <p:nvSpPr>
          <p:cNvPr id="4" name="Slide Number Placeholder 3"/>
          <p:cNvSpPr>
            <a:spLocks noGrp="1"/>
          </p:cNvSpPr>
          <p:nvPr>
            <p:ph type="sldNum" sz="quarter" idx="10"/>
          </p:nvPr>
        </p:nvSpPr>
        <p:spPr/>
        <p:txBody>
          <a:bodyPr/>
          <a:lstStyle/>
          <a:p>
            <a:fld id="{036E1989-5BE0-E64A-89E4-D89ED602BFC5}" type="slidenum">
              <a:rPr lang="en-US" smtClean="0"/>
              <a:t>35</a:t>
            </a:fld>
            <a:endParaRPr lang="en-US"/>
          </a:p>
        </p:txBody>
      </p:sp>
    </p:spTree>
    <p:extLst>
      <p:ext uri="{BB962C8B-B14F-4D97-AF65-F5344CB8AC3E}">
        <p14:creationId xmlns:p14="http://schemas.microsoft.com/office/powerpoint/2010/main" val="33895218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 example.</a:t>
            </a:r>
            <a:r>
              <a:rPr lang="en-US" baseline="0" dirty="0" smtClean="0"/>
              <a:t>  One reason the actions might not have led to improvements in MNH is that participants were ignored or thwarted by those they tried to engage.</a:t>
            </a:r>
          </a:p>
          <a:p>
            <a:endParaRPr lang="en-US" baseline="0" dirty="0" smtClean="0"/>
          </a:p>
          <a:p>
            <a:r>
              <a:rPr lang="en-US" baseline="0" dirty="0" smtClean="0"/>
              <a:t>Important to know, because if true it is not only is a reason why the program didn’t improve MNH; it’s a sign of real resistance to a program like this. Very different from, say, the actions were just insufficient to improve MNH.</a:t>
            </a:r>
            <a:endParaRPr lang="en-US" dirty="0" smtClean="0"/>
          </a:p>
        </p:txBody>
      </p:sp>
      <p:sp>
        <p:nvSpPr>
          <p:cNvPr id="4" name="Slide Number Placeholder 3"/>
          <p:cNvSpPr>
            <a:spLocks noGrp="1"/>
          </p:cNvSpPr>
          <p:nvPr>
            <p:ph type="sldNum" sz="quarter" idx="10"/>
          </p:nvPr>
        </p:nvSpPr>
        <p:spPr/>
        <p:txBody>
          <a:bodyPr/>
          <a:lstStyle/>
          <a:p>
            <a:fld id="{036E1989-5BE0-E64A-89E4-D89ED602BFC5}" type="slidenum">
              <a:rPr lang="en-US" smtClean="0"/>
              <a:t>36</a:t>
            </a:fld>
            <a:endParaRPr lang="en-US"/>
          </a:p>
        </p:txBody>
      </p:sp>
    </p:spTree>
    <p:extLst>
      <p:ext uri="{BB962C8B-B14F-4D97-AF65-F5344CB8AC3E}">
        <p14:creationId xmlns:p14="http://schemas.microsoft.com/office/powerpoint/2010/main" val="23468618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With the data we’ve collected we can see if we can reject this hypothesis from 4 perspectives. I’ll focus on the first two, just to illustrate how we are using different perspectives to compensate for the biases in any one.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First, meeting coding is by independent, trained observers, so are less subject to respondent biases. But observations have their own biases, especially Hawthorne effects, and observers were there at the time of the program, when participants might feel more optimistic than after the facilitator left the community for the last time.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Second, surveys and focus groups have their own biases like social desirability or other respondent bias. But they are different biases than observations and can compensate partly for the biases in observing during a program </a:t>
            </a:r>
            <a:r>
              <a:rPr lang="mr-IN" baseline="0" dirty="0" smtClean="0"/>
              <a:t>–</a:t>
            </a:r>
            <a:r>
              <a:rPr lang="en-US" baseline="0" dirty="0" smtClean="0"/>
              <a:t> they were conducted two years after the program ended, and they ask the participants to voice their own perspectives, including in 60 communities where there were no observers and therefore no Hawthorne effects.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When we see very different perspectives like this pointing in the same direction, that gives us more confidence that we’re seeing something real about the program’s impact, not simply a biased perspective. </a:t>
            </a:r>
          </a:p>
        </p:txBody>
      </p:sp>
    </p:spTree>
    <p:extLst>
      <p:ext uri="{BB962C8B-B14F-4D97-AF65-F5344CB8AC3E}">
        <p14:creationId xmlns:p14="http://schemas.microsoft.com/office/powerpoint/2010/main" val="17544170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can see here that both perspectives point in pretty much the same direction. There were some communities where participants faced this kind of resistance to their actions. But not many.</a:t>
            </a:r>
            <a:endParaRPr lang="en-US" dirty="0"/>
          </a:p>
        </p:txBody>
      </p:sp>
      <p:sp>
        <p:nvSpPr>
          <p:cNvPr id="4" name="Slide Number Placeholder 3"/>
          <p:cNvSpPr>
            <a:spLocks noGrp="1"/>
          </p:cNvSpPr>
          <p:nvPr>
            <p:ph type="sldNum" sz="quarter" idx="10"/>
          </p:nvPr>
        </p:nvSpPr>
        <p:spPr/>
        <p:txBody>
          <a:bodyPr/>
          <a:lstStyle/>
          <a:p>
            <a:fld id="{036E1989-5BE0-E64A-89E4-D89ED602BFC5}" type="slidenum">
              <a:rPr lang="en-US" smtClean="0"/>
              <a:t>38</a:t>
            </a:fld>
            <a:endParaRPr lang="en-US"/>
          </a:p>
        </p:txBody>
      </p:sp>
    </p:spTree>
    <p:extLst>
      <p:ext uri="{BB962C8B-B14F-4D97-AF65-F5344CB8AC3E}">
        <p14:creationId xmlns:p14="http://schemas.microsoft.com/office/powerpoint/2010/main" val="34232360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although participants in some communities clearly experienced being ignored or thwarted by those they tried to engage, we can say with some confidence that we can reject this hypothesis for why the program did not have an average impact on MNH.</a:t>
            </a:r>
            <a:endParaRPr lang="en-US" dirty="0" smtClean="0"/>
          </a:p>
        </p:txBody>
      </p:sp>
      <p:sp>
        <p:nvSpPr>
          <p:cNvPr id="4" name="Slide Number Placeholder 3"/>
          <p:cNvSpPr>
            <a:spLocks noGrp="1"/>
          </p:cNvSpPr>
          <p:nvPr>
            <p:ph type="sldNum" sz="quarter" idx="10"/>
          </p:nvPr>
        </p:nvSpPr>
        <p:spPr/>
        <p:txBody>
          <a:bodyPr/>
          <a:lstStyle/>
          <a:p>
            <a:fld id="{036E1989-5BE0-E64A-89E4-D89ED602BFC5}" type="slidenum">
              <a:rPr lang="en-US" smtClean="0"/>
              <a:t>39</a:t>
            </a:fld>
            <a:endParaRPr lang="en-US"/>
          </a:p>
        </p:txBody>
      </p:sp>
    </p:spTree>
    <p:extLst>
      <p:ext uri="{BB962C8B-B14F-4D97-AF65-F5344CB8AC3E}">
        <p14:creationId xmlns:p14="http://schemas.microsoft.com/office/powerpoint/2010/main" val="2346861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CT</a:t>
            </a:r>
            <a:endParaRPr lang="en-US" dirty="0"/>
          </a:p>
        </p:txBody>
      </p:sp>
    </p:spTree>
    <p:extLst>
      <p:ext uri="{BB962C8B-B14F-4D97-AF65-F5344CB8AC3E}">
        <p14:creationId xmlns:p14="http://schemas.microsoft.com/office/powerpoint/2010/main" val="34671137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have many more of these to explore - but with the overlapping sources of data we made sure to gather, by the end of it we should be able to say which are the most plausible reasons why the many community actions we saw from the program did not lead to measurable average improvements in MNH.</a:t>
            </a:r>
          </a:p>
        </p:txBody>
      </p:sp>
      <p:sp>
        <p:nvSpPr>
          <p:cNvPr id="4" name="Slide Number Placeholder 3"/>
          <p:cNvSpPr>
            <a:spLocks noGrp="1"/>
          </p:cNvSpPr>
          <p:nvPr>
            <p:ph type="sldNum" sz="quarter" idx="10"/>
          </p:nvPr>
        </p:nvSpPr>
        <p:spPr/>
        <p:txBody>
          <a:bodyPr/>
          <a:lstStyle/>
          <a:p>
            <a:fld id="{036E1989-5BE0-E64A-89E4-D89ED602BFC5}" type="slidenum">
              <a:rPr lang="en-US" smtClean="0"/>
              <a:t>40</a:t>
            </a:fld>
            <a:endParaRPr lang="en-US"/>
          </a:p>
        </p:txBody>
      </p:sp>
    </p:spTree>
    <p:extLst>
      <p:ext uri="{BB962C8B-B14F-4D97-AF65-F5344CB8AC3E}">
        <p14:creationId xmlns:p14="http://schemas.microsoft.com/office/powerpoint/2010/main" val="33895218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hope there’s a message here for evaluators of any program:</a:t>
            </a:r>
          </a:p>
          <a:p>
            <a:endParaRPr lang="en-US" baseline="0" dirty="0" smtClean="0"/>
          </a:p>
          <a:p>
            <a:r>
              <a:rPr lang="en-US" baseline="0" dirty="0" smtClean="0"/>
              <a:t>Make sure to consider the tough questions</a:t>
            </a:r>
          </a:p>
          <a:p>
            <a:endParaRPr lang="en-US" baseline="0" dirty="0" smtClean="0"/>
          </a:p>
          <a:p>
            <a:r>
              <a:rPr lang="en-US" baseline="0" dirty="0" smtClean="0"/>
              <a:t>And think about doing so by trying to understand variation, not just averages, and from multiple perspectives, so as not to be caught in the biases that are inevitable in one perspective.</a:t>
            </a:r>
          </a:p>
        </p:txBody>
      </p:sp>
      <p:sp>
        <p:nvSpPr>
          <p:cNvPr id="4" name="Slide Number Placeholder 3"/>
          <p:cNvSpPr>
            <a:spLocks noGrp="1"/>
          </p:cNvSpPr>
          <p:nvPr>
            <p:ph type="sldNum" sz="quarter" idx="10"/>
          </p:nvPr>
        </p:nvSpPr>
        <p:spPr/>
        <p:txBody>
          <a:bodyPr/>
          <a:lstStyle/>
          <a:p>
            <a:fld id="{036E1989-5BE0-E64A-89E4-D89ED602BFC5}" type="slidenum">
              <a:rPr lang="en-US" smtClean="0"/>
              <a:t>41</a:t>
            </a:fld>
            <a:endParaRPr lang="en-US"/>
          </a:p>
        </p:txBody>
      </p:sp>
    </p:spTree>
    <p:extLst>
      <p:ext uri="{BB962C8B-B14F-4D97-AF65-F5344CB8AC3E}">
        <p14:creationId xmlns:p14="http://schemas.microsoft.com/office/powerpoint/2010/main" val="7100266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70979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70979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08627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20327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20327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20327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74628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2724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charset="0"/>
              </a:rPr>
              <a:t>CT</a:t>
            </a:r>
            <a:endParaRPr lang="en-US" baseline="0" dirty="0">
              <a:latin typeface="Calibri" charset="0"/>
            </a:endParaRPr>
          </a:p>
          <a:p>
            <a:endParaRPr lang="en-US" dirty="0"/>
          </a:p>
        </p:txBody>
      </p:sp>
    </p:spTree>
    <p:extLst>
      <p:ext uri="{BB962C8B-B14F-4D97-AF65-F5344CB8AC3E}">
        <p14:creationId xmlns:p14="http://schemas.microsoft.com/office/powerpoint/2010/main" val="20864486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754417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charset="0"/>
              </a:rPr>
              <a:t>CT</a:t>
            </a:r>
            <a:endParaRPr lang="en-US" baseline="0" dirty="0">
              <a:latin typeface="Calibri" charset="0"/>
            </a:endParaRPr>
          </a:p>
          <a:p>
            <a:endParaRPr lang="en-US" dirty="0"/>
          </a:p>
        </p:txBody>
      </p:sp>
    </p:spTree>
    <p:extLst>
      <p:ext uri="{BB962C8B-B14F-4D97-AF65-F5344CB8AC3E}">
        <p14:creationId xmlns:p14="http://schemas.microsoft.com/office/powerpoint/2010/main" val="4231141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CT</a:t>
            </a:r>
          </a:p>
        </p:txBody>
      </p:sp>
    </p:spTree>
    <p:extLst>
      <p:ext uri="{BB962C8B-B14F-4D97-AF65-F5344CB8AC3E}">
        <p14:creationId xmlns:p14="http://schemas.microsoft.com/office/powerpoint/2010/main" val="2162159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charset="0"/>
              </a:rPr>
              <a:t>CT</a:t>
            </a:r>
            <a:endParaRPr lang="en-US" baseline="0" dirty="0">
              <a:latin typeface="Calibri" charset="0"/>
            </a:endParaRPr>
          </a:p>
          <a:p>
            <a:endParaRPr lang="en-US" dirty="0"/>
          </a:p>
        </p:txBody>
      </p:sp>
    </p:spTree>
    <p:extLst>
      <p:ext uri="{BB962C8B-B14F-4D97-AF65-F5344CB8AC3E}">
        <p14:creationId xmlns:p14="http://schemas.microsoft.com/office/powerpoint/2010/main" val="687578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CT</a:t>
            </a:r>
            <a:endParaRPr lang="en-US" dirty="0"/>
          </a:p>
        </p:txBody>
      </p:sp>
    </p:spTree>
    <p:extLst>
      <p:ext uri="{BB962C8B-B14F-4D97-AF65-F5344CB8AC3E}">
        <p14:creationId xmlns:p14="http://schemas.microsoft.com/office/powerpoint/2010/main" val="999662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a:solidFill>
                  <a:srgbClr val="2A2A2A"/>
                </a:solidFill>
                <a:latin typeface="Lato" panose="020F0502020204030203" pitchFamily="34" charset="0"/>
              </a:defRPr>
            </a:lvl1pPr>
          </a:lstStyle>
          <a:p>
            <a:fld id="{E926D137-6A15-463A-89B9-9734A3EB77E8}" type="datetime1">
              <a:rPr lang="en-US" smtClean="0"/>
              <a:t>11/2/18</a:t>
            </a:fld>
            <a:endParaRPr lang="en-US" dirty="0"/>
          </a:p>
        </p:txBody>
      </p:sp>
      <p:sp>
        <p:nvSpPr>
          <p:cNvPr id="7" name="Slide Number Placeholder 5"/>
          <p:cNvSpPr>
            <a:spLocks noGrp="1"/>
          </p:cNvSpPr>
          <p:nvPr>
            <p:ph type="sldNum" sz="quarter" idx="12"/>
          </p:nvPr>
        </p:nvSpPr>
        <p:spPr>
          <a:xfrm>
            <a:off x="236904" y="6311899"/>
            <a:ext cx="2057400" cy="365125"/>
          </a:xfrm>
        </p:spPr>
        <p:txBody>
          <a:bodyPr/>
          <a:lstStyle/>
          <a:p>
            <a:fld id="{65BDF457-2F29-41C0-9A26-2D7601B80AAB}" type="slidenum">
              <a:rPr lang="en-US" smtClean="0"/>
              <a:t>‹#›</a:t>
            </a:fld>
            <a:endParaRPr lang="en-US"/>
          </a:p>
        </p:txBody>
      </p:sp>
    </p:spTree>
    <p:extLst>
      <p:ext uri="{BB962C8B-B14F-4D97-AF65-F5344CB8AC3E}">
        <p14:creationId xmlns:p14="http://schemas.microsoft.com/office/powerpoint/2010/main" val="255623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642BF24B-26D1-436E-B4DA-AC2CCEE2E016}" type="datetime1">
              <a:rPr lang="en-US" smtClean="0"/>
              <a:t>11/2/18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5BDF457-2F29-41C0-9A26-2D7601B80AAB}" type="slidenum">
              <a:rPr lang="en-US" smtClean="0"/>
              <a:t>‹#›</a:t>
            </a:fld>
            <a:endParaRPr lang="en-US"/>
          </a:p>
        </p:txBody>
      </p:sp>
    </p:spTree>
    <p:extLst>
      <p:ext uri="{BB962C8B-B14F-4D97-AF65-F5344CB8AC3E}">
        <p14:creationId xmlns:p14="http://schemas.microsoft.com/office/powerpoint/2010/main" val="47042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3C996901-B670-4DAF-BB9A-F70C84D5CD4E}" type="datetime1">
              <a:rPr lang="en-US" smtClean="0"/>
              <a:t>11/2/18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5BDF457-2F29-41C0-9A26-2D7601B80AAB}" type="slidenum">
              <a:rPr lang="en-US" smtClean="0"/>
              <a:t>‹#›</a:t>
            </a:fld>
            <a:endParaRPr lang="en-US"/>
          </a:p>
        </p:txBody>
      </p:sp>
    </p:spTree>
    <p:extLst>
      <p:ext uri="{BB962C8B-B14F-4D97-AF65-F5344CB8AC3E}">
        <p14:creationId xmlns:p14="http://schemas.microsoft.com/office/powerpoint/2010/main" val="227178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8A9DCF1-6A02-4E41-9B75-31615E2A085A}" type="datetime1">
              <a:rPr lang="en-US" smtClean="0"/>
              <a:t>11/2/18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5BDF457-2F29-41C0-9A26-2D7601B80AAB}" type="slidenum">
              <a:rPr lang="en-US" smtClean="0"/>
              <a:t>‹#›</a:t>
            </a:fld>
            <a:endParaRPr lang="en-US"/>
          </a:p>
        </p:txBody>
      </p:sp>
    </p:spTree>
    <p:extLst>
      <p:ext uri="{BB962C8B-B14F-4D97-AF65-F5344CB8AC3E}">
        <p14:creationId xmlns:p14="http://schemas.microsoft.com/office/powerpoint/2010/main" val="76709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1AB8A15-9F01-469F-ABF4-568C1107B8E7}" type="datetime1">
              <a:rPr lang="en-US" smtClean="0"/>
              <a:t>11/2/18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5BDF457-2F29-41C0-9A26-2D7601B80AAB}" type="slidenum">
              <a:rPr lang="en-US" smtClean="0"/>
              <a:t>‹#›</a:t>
            </a:fld>
            <a:endParaRPr lang="en-US"/>
          </a:p>
        </p:txBody>
      </p:sp>
    </p:spTree>
    <p:extLst>
      <p:ext uri="{BB962C8B-B14F-4D97-AF65-F5344CB8AC3E}">
        <p14:creationId xmlns:p14="http://schemas.microsoft.com/office/powerpoint/2010/main" val="152884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F8C7DD86-5D88-4DC2-A2A1-08AF1198FDE2}" type="datetime1">
              <a:rPr lang="en-US" smtClean="0"/>
              <a:t>11/2/18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5BDF457-2F29-41C0-9A26-2D7601B80AAB}" type="slidenum">
              <a:rPr lang="en-US" smtClean="0"/>
              <a:t>‹#›</a:t>
            </a:fld>
            <a:endParaRPr lang="en-US"/>
          </a:p>
        </p:txBody>
      </p:sp>
    </p:spTree>
    <p:extLst>
      <p:ext uri="{BB962C8B-B14F-4D97-AF65-F5344CB8AC3E}">
        <p14:creationId xmlns:p14="http://schemas.microsoft.com/office/powerpoint/2010/main" val="87726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6FD626F9-7143-4FE3-80EB-05647CB3EAAB}" type="datetime1">
              <a:rPr lang="en-US" smtClean="0"/>
              <a:t>11/2/18</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65BDF457-2F29-41C0-9A26-2D7601B80AAB}" type="slidenum">
              <a:rPr lang="en-US" smtClean="0"/>
              <a:t>‹#›</a:t>
            </a:fld>
            <a:endParaRPr lang="en-US"/>
          </a:p>
        </p:txBody>
      </p:sp>
    </p:spTree>
    <p:extLst>
      <p:ext uri="{BB962C8B-B14F-4D97-AF65-F5344CB8AC3E}">
        <p14:creationId xmlns:p14="http://schemas.microsoft.com/office/powerpoint/2010/main" val="5954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7FC3E7A3-D77B-4D08-9986-7BDABF108118}" type="datetime1">
              <a:rPr lang="en-US" smtClean="0"/>
              <a:t>11/2/18</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65BDF457-2F29-41C0-9A26-2D7601B80AAB}" type="slidenum">
              <a:rPr lang="en-US" smtClean="0"/>
              <a:t>‹#›</a:t>
            </a:fld>
            <a:endParaRPr lang="en-US"/>
          </a:p>
        </p:txBody>
      </p:sp>
    </p:spTree>
    <p:extLst>
      <p:ext uri="{BB962C8B-B14F-4D97-AF65-F5344CB8AC3E}">
        <p14:creationId xmlns:p14="http://schemas.microsoft.com/office/powerpoint/2010/main" val="2602400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F17213A6-0A94-46A1-B994-5BE0432FE373}" type="datetime1">
              <a:rPr lang="en-US" smtClean="0"/>
              <a:t>11/2/18</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65BDF457-2F29-41C0-9A26-2D7601B80AAB}" type="slidenum">
              <a:rPr lang="en-US" smtClean="0"/>
              <a:t>‹#›</a:t>
            </a:fld>
            <a:endParaRPr lang="en-US"/>
          </a:p>
        </p:txBody>
      </p:sp>
    </p:spTree>
    <p:extLst>
      <p:ext uri="{BB962C8B-B14F-4D97-AF65-F5344CB8AC3E}">
        <p14:creationId xmlns:p14="http://schemas.microsoft.com/office/powerpoint/2010/main" val="310200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358A717-6DD0-4905-B8EF-C85DB082D2CA}" type="datetime1">
              <a:rPr lang="en-US" smtClean="0"/>
              <a:t>11/2/18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5BDF457-2F29-41C0-9A26-2D7601B80AAB}" type="slidenum">
              <a:rPr lang="en-US" smtClean="0"/>
              <a:t>‹#›</a:t>
            </a:fld>
            <a:endParaRPr lang="en-US"/>
          </a:p>
        </p:txBody>
      </p:sp>
    </p:spTree>
    <p:extLst>
      <p:ext uri="{BB962C8B-B14F-4D97-AF65-F5344CB8AC3E}">
        <p14:creationId xmlns:p14="http://schemas.microsoft.com/office/powerpoint/2010/main" val="94933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69C0C21-BA6F-4CC9-87F1-3B05651202D7}" type="datetime1">
              <a:rPr lang="en-US" smtClean="0"/>
              <a:t>11/2/18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5BDF457-2F29-41C0-9A26-2D7601B80AAB}" type="slidenum">
              <a:rPr lang="en-US" smtClean="0"/>
              <a:t>‹#›</a:t>
            </a:fld>
            <a:endParaRPr lang="en-US"/>
          </a:p>
        </p:txBody>
      </p:sp>
    </p:spTree>
    <p:extLst>
      <p:ext uri="{BB962C8B-B14F-4D97-AF65-F5344CB8AC3E}">
        <p14:creationId xmlns:p14="http://schemas.microsoft.com/office/powerpoint/2010/main" val="2797529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236904" y="631189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BDF457-2F29-41C0-9A26-2D7601B80AAB}" type="slidenum">
              <a:rPr lang="en-US" smtClean="0"/>
              <a:pPr/>
              <a:t>‹#›</a:t>
            </a:fld>
            <a:endParaRPr lang="en-US" dirty="0"/>
          </a:p>
        </p:txBody>
      </p:sp>
    </p:spTree>
    <p:extLst>
      <p:ext uri="{BB962C8B-B14F-4D97-AF65-F5344CB8AC3E}">
        <p14:creationId xmlns:p14="http://schemas.microsoft.com/office/powerpoint/2010/main" val="27203837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jpeg"/><Relationship Id="rId6"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jpeg"/><Relationship Id="rId6"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9.tiff"/><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jpeg"/><Relationship Id="rId6"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jpeg"/><Relationship Id="rId6"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jpeg"/><Relationship Id="rId6"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jpeg"/><Relationship Id="rId6"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18.tiff"/><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19.tiff"/><Relationship Id="rId6" Type="http://schemas.openxmlformats.org/officeDocument/2006/relationships/image" Target="../media/image20.tiff"/><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21.tiff"/><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766443"/>
          </a:xfrm>
          <a:prstGeom prst="rect">
            <a:avLst/>
          </a:prstGeom>
          <a:solidFill>
            <a:srgbClr val="B34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1026" name="Picture 2" descr="Image result for harvard kennedy school high res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18" y="6109692"/>
            <a:ext cx="4005263"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27" name="Picture 3" descr="Image result for results for development logo"/>
          <p:cNvPicPr>
            <a:picLocks noChangeAspect="1" noChangeArrowheads="1"/>
          </p:cNvPicPr>
          <p:nvPr/>
        </p:nvPicPr>
        <p:blipFill>
          <a:blip r:embed="rId4" cstate="print">
            <a:lum bright="-40000" contrast="100000"/>
            <a:extLst>
              <a:ext uri="{28A0092B-C50C-407E-A947-70E740481C1C}">
                <a14:useLocalDpi xmlns:a14="http://schemas.microsoft.com/office/drawing/2010/main" val="0"/>
              </a:ext>
            </a:extLst>
          </a:blip>
          <a:srcRect l="36031" t="30811" r="20496" b="30811"/>
          <a:stretch>
            <a:fillRect/>
          </a:stretch>
        </p:blipFill>
        <p:spPr bwMode="auto">
          <a:xfrm>
            <a:off x="7101621" y="6045521"/>
            <a:ext cx="1676400" cy="59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28" name="Picture 4" descr="Image result for results for development logo"/>
          <p:cNvPicPr>
            <a:picLocks noChangeAspect="1" noChangeArrowheads="1"/>
          </p:cNvPicPr>
          <p:nvPr/>
        </p:nvPicPr>
        <p:blipFill>
          <a:blip r:embed="rId4" cstate="print">
            <a:extLst>
              <a:ext uri="{28A0092B-C50C-407E-A947-70E740481C1C}">
                <a14:useLocalDpi xmlns:a14="http://schemas.microsoft.com/office/drawing/2010/main" val="0"/>
              </a:ext>
            </a:extLst>
          </a:blip>
          <a:srcRect l="20107" t="30811" r="64368" b="30811"/>
          <a:stretch>
            <a:fillRect/>
          </a:stretch>
        </p:blipFill>
        <p:spPr bwMode="auto">
          <a:xfrm>
            <a:off x="6474558" y="6045521"/>
            <a:ext cx="598488" cy="59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4" name="Title 41"/>
          <p:cNvSpPr>
            <a:spLocks noGrp="1"/>
          </p:cNvSpPr>
          <p:nvPr>
            <p:ph type="ctrTitle"/>
          </p:nvPr>
        </p:nvSpPr>
        <p:spPr>
          <a:xfrm>
            <a:off x="216665" y="4053933"/>
            <a:ext cx="8211838" cy="632289"/>
          </a:xfrm>
        </p:spPr>
        <p:txBody>
          <a:bodyPr>
            <a:noAutofit/>
          </a:bodyPr>
          <a:lstStyle/>
          <a:p>
            <a:pPr algn="l"/>
            <a:r>
              <a:rPr lang="en-US" sz="2800" dirty="0">
                <a:solidFill>
                  <a:schemeClr val="bg1"/>
                </a:solidFill>
                <a:latin typeface="Futura Medium" panose="020B0602020204020303" pitchFamily="34" charset="-79"/>
                <a:cs typeface="Futura Medium" panose="020B0602020204020303" pitchFamily="34" charset="-79"/>
              </a:rPr>
              <a:t>When, where, and how does transparency and accountability improve health? Evidence from a mixed-methods multi-country impact evaluation</a:t>
            </a:r>
          </a:p>
        </p:txBody>
      </p:sp>
      <p:sp>
        <p:nvSpPr>
          <p:cNvPr id="25" name="Subtitle 4"/>
          <p:cNvSpPr txBox="1">
            <a:spLocks/>
          </p:cNvSpPr>
          <p:nvPr/>
        </p:nvSpPr>
        <p:spPr>
          <a:xfrm>
            <a:off x="216665" y="4815345"/>
            <a:ext cx="7848600" cy="9144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2800" b="0" i="0" kern="1200">
                <a:solidFill>
                  <a:srgbClr val="FFFFFF"/>
                </a:solidFill>
                <a:latin typeface="Museo Sans 500"/>
                <a:ea typeface="+mn-ea"/>
                <a:cs typeface="Museo Sans 50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000" dirty="0">
                <a:solidFill>
                  <a:schemeClr val="bg1"/>
                </a:solidFill>
                <a:latin typeface="Futura Bk BT" panose="020B0502020204020303" pitchFamily="34" charset="0"/>
              </a:rPr>
              <a:t>Evaluation 2018: Speaking Truth to Power</a:t>
            </a:r>
          </a:p>
          <a:p>
            <a:r>
              <a:rPr lang="en-US" sz="2000" dirty="0">
                <a:solidFill>
                  <a:schemeClr val="bg1"/>
                </a:solidFill>
                <a:latin typeface="Futura Bk BT" panose="020B0502020204020303" pitchFamily="34" charset="0"/>
              </a:rPr>
              <a:t>November 2, 2018</a:t>
            </a:r>
          </a:p>
        </p:txBody>
      </p:sp>
      <p:pic>
        <p:nvPicPr>
          <p:cNvPr id="6" name="Picture 5"/>
          <p:cNvPicPr>
            <a:picLocks noChangeAspect="1"/>
          </p:cNvPicPr>
          <p:nvPr/>
        </p:nvPicPr>
        <p:blipFill>
          <a:blip r:embed="rId5" cstate="print">
            <a:clrChange>
              <a:clrFrom>
                <a:srgbClr val="B43F51"/>
              </a:clrFrom>
              <a:clrTo>
                <a:srgbClr val="B43F51">
                  <a:alpha val="0"/>
                </a:srgbClr>
              </a:clrTo>
            </a:clrChange>
            <a:extLst>
              <a:ext uri="{28A0092B-C50C-407E-A947-70E740481C1C}">
                <a14:useLocalDpi xmlns:a14="http://schemas.microsoft.com/office/drawing/2010/main" val="0"/>
              </a:ext>
            </a:extLst>
          </a:blip>
          <a:stretch>
            <a:fillRect/>
          </a:stretch>
        </p:blipFill>
        <p:spPr>
          <a:xfrm>
            <a:off x="6118612" y="347083"/>
            <a:ext cx="2659408" cy="157169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9583" y="2097775"/>
            <a:ext cx="2796628" cy="674580"/>
          </a:xfrm>
          <a:prstGeom prst="rect">
            <a:avLst/>
          </a:prstGeom>
        </p:spPr>
      </p:pic>
    </p:spTree>
    <p:extLst>
      <p:ext uri="{BB962C8B-B14F-4D97-AF65-F5344CB8AC3E}">
        <p14:creationId xmlns:p14="http://schemas.microsoft.com/office/powerpoint/2010/main" val="278414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75ECA1E8-FFAD-D143-B2F5-AA7B7B55E2F3}"/>
              </a:ext>
            </a:extLst>
          </p:cNvPr>
          <p:cNvSpPr/>
          <p:nvPr/>
        </p:nvSpPr>
        <p:spPr>
          <a:xfrm>
            <a:off x="224461" y="2227811"/>
            <a:ext cx="8620281" cy="1313411"/>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pic>
        <p:nvPicPr>
          <p:cNvPr id="2051" name="Picture 3" descr="Title Invers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2867" y="5976465"/>
            <a:ext cx="3033712" cy="7318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0" name="Picture 2" descr="Logo Invers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6204" y="6025678"/>
            <a:ext cx="1028700" cy="609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Rectangle 4"/>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8" name="Line Callout 1 7">
            <a:extLst>
              <a:ext uri="{FF2B5EF4-FFF2-40B4-BE49-F238E27FC236}">
                <a16:creationId xmlns="" xmlns:a16="http://schemas.microsoft.com/office/drawing/2014/main" id="{A7B92DF3-CAD2-1240-84E7-24814954DF69}"/>
              </a:ext>
            </a:extLst>
          </p:cNvPr>
          <p:cNvSpPr/>
          <p:nvPr/>
        </p:nvSpPr>
        <p:spPr>
          <a:xfrm>
            <a:off x="224461" y="222429"/>
            <a:ext cx="8772118" cy="375934"/>
          </a:xfrm>
          <a:prstGeom prst="borderCallout1">
            <a:avLst>
              <a:gd name="adj1" fmla="val 81254"/>
              <a:gd name="adj2" fmla="val 84002"/>
              <a:gd name="adj3" fmla="val 79181"/>
              <a:gd name="adj4" fmla="val 89923"/>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sz="2400" dirty="0">
                <a:solidFill>
                  <a:srgbClr val="5A8D91"/>
                </a:solidFill>
                <a:latin typeface="Lato" panose="020F0502020204030203" pitchFamily="34" charset="0"/>
                <a:cs typeface="Museo Sans 700"/>
              </a:rPr>
              <a:t>What we set out to do - Evaluation</a:t>
            </a:r>
          </a:p>
        </p:txBody>
      </p:sp>
      <p:sp>
        <p:nvSpPr>
          <p:cNvPr id="11" name="Right Arrow 10">
            <a:extLst>
              <a:ext uri="{FF2B5EF4-FFF2-40B4-BE49-F238E27FC236}">
                <a16:creationId xmlns="" xmlns:a16="http://schemas.microsoft.com/office/drawing/2014/main" id="{A337A443-6980-5E4F-A501-26634B71ACEA}"/>
              </a:ext>
            </a:extLst>
          </p:cNvPr>
          <p:cNvSpPr/>
          <p:nvPr/>
        </p:nvSpPr>
        <p:spPr>
          <a:xfrm>
            <a:off x="224461" y="1080167"/>
            <a:ext cx="8772118" cy="622164"/>
          </a:xfrm>
          <a:prstGeom prst="rightArrow">
            <a:avLst/>
          </a:prstGeom>
          <a:solidFill>
            <a:schemeClr val="accent1"/>
          </a:solidFill>
          <a:ln w="19050" cmpd="sng"/>
        </p:spPr>
        <p:style>
          <a:lnRef idx="2">
            <a:schemeClr val="dk1"/>
          </a:lnRef>
          <a:fillRef idx="1">
            <a:schemeClr val="lt1"/>
          </a:fillRef>
          <a:effectRef idx="0">
            <a:schemeClr val="dk1"/>
          </a:effectRef>
          <a:fontRef idx="minor">
            <a:schemeClr val="dk1"/>
          </a:fontRef>
        </p:style>
        <p:txBody>
          <a:bodyPr rtlCol="0" anchor="ctr"/>
          <a:lstStyle/>
          <a:p>
            <a:pPr algn="ctr"/>
            <a:endParaRPr lang="en-US" b="1"/>
          </a:p>
        </p:txBody>
      </p:sp>
      <p:sp>
        <p:nvSpPr>
          <p:cNvPr id="25" name="Rectangle 24">
            <a:extLst>
              <a:ext uri="{FF2B5EF4-FFF2-40B4-BE49-F238E27FC236}">
                <a16:creationId xmlns="" xmlns:a16="http://schemas.microsoft.com/office/drawing/2014/main" id="{BA3B890F-5C16-2B4E-81CE-906C96DCB86E}"/>
              </a:ext>
            </a:extLst>
          </p:cNvPr>
          <p:cNvSpPr/>
          <p:nvPr/>
        </p:nvSpPr>
        <p:spPr>
          <a:xfrm>
            <a:off x="509301" y="2408534"/>
            <a:ext cx="8052808"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fontAlgn="base">
              <a:spcAft>
                <a:spcPts val="600"/>
              </a:spcAft>
              <a:buFont typeface="Arial" panose="020B0604020202020204" pitchFamily="34" charset="0"/>
              <a:buChar char="•"/>
            </a:pPr>
            <a:r>
              <a:rPr lang="en-US" dirty="0">
                <a:solidFill>
                  <a:srgbClr val="000000"/>
                </a:solidFill>
              </a:rPr>
              <a:t>An </a:t>
            </a:r>
            <a:r>
              <a:rPr lang="en-US" b="1" dirty="0">
                <a:solidFill>
                  <a:srgbClr val="000000"/>
                </a:solidFill>
              </a:rPr>
              <a:t>Empowerment Survey </a:t>
            </a:r>
            <a:r>
              <a:rPr lang="en-US" dirty="0">
                <a:solidFill>
                  <a:srgbClr val="000000"/>
                </a:solidFill>
              </a:rPr>
              <a:t>(ES) administered to CAs before the scorecard meeting and again after follow-up meeting 3.  Sample size: the </a:t>
            </a:r>
            <a:r>
              <a:rPr lang="en-US" dirty="0" smtClean="0">
                <a:solidFill>
                  <a:srgbClr val="000000"/>
                </a:solidFill>
              </a:rPr>
              <a:t>same </a:t>
            </a:r>
            <a:r>
              <a:rPr lang="en-US" dirty="0">
                <a:solidFill>
                  <a:srgbClr val="000000"/>
                </a:solidFill>
              </a:rPr>
              <a:t>treatment villages where the PM was administered.</a:t>
            </a:r>
          </a:p>
        </p:txBody>
      </p:sp>
      <p:sp>
        <p:nvSpPr>
          <p:cNvPr id="4" name="TextBox 3">
            <a:extLst>
              <a:ext uri="{FF2B5EF4-FFF2-40B4-BE49-F238E27FC236}">
                <a16:creationId xmlns="" xmlns:a16="http://schemas.microsoft.com/office/drawing/2014/main" id="{F1BD1AB3-504F-6845-BAA9-4F18659118D5}"/>
              </a:ext>
            </a:extLst>
          </p:cNvPr>
          <p:cNvSpPr txBox="1"/>
          <p:nvPr/>
        </p:nvSpPr>
        <p:spPr>
          <a:xfrm>
            <a:off x="947651" y="797273"/>
            <a:ext cx="1812174" cy="95410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000" b="1" dirty="0"/>
              <a:t>Intervention</a:t>
            </a:r>
          </a:p>
          <a:p>
            <a:pPr algn="ctr"/>
            <a:endParaRPr lang="en-US" dirty="0"/>
          </a:p>
          <a:p>
            <a:pPr algn="ctr"/>
            <a:endParaRPr lang="en-US" dirty="0"/>
          </a:p>
        </p:txBody>
      </p:sp>
      <p:sp>
        <p:nvSpPr>
          <p:cNvPr id="7" name="Up Arrow 6">
            <a:extLst>
              <a:ext uri="{FF2B5EF4-FFF2-40B4-BE49-F238E27FC236}">
                <a16:creationId xmlns="" xmlns:a16="http://schemas.microsoft.com/office/drawing/2014/main" id="{DA5FC408-4E30-5C41-BD08-F53FB87E5163}"/>
              </a:ext>
            </a:extLst>
          </p:cNvPr>
          <p:cNvSpPr/>
          <p:nvPr/>
        </p:nvSpPr>
        <p:spPr>
          <a:xfrm>
            <a:off x="908312" y="1722485"/>
            <a:ext cx="284840" cy="525480"/>
          </a:xfrm>
          <a:prstGeom prst="up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Up Arrow 26">
            <a:extLst>
              <a:ext uri="{FF2B5EF4-FFF2-40B4-BE49-F238E27FC236}">
                <a16:creationId xmlns="" xmlns:a16="http://schemas.microsoft.com/office/drawing/2014/main" id="{120A6995-8850-9547-8A15-C4E245FB2AB0}"/>
              </a:ext>
            </a:extLst>
          </p:cNvPr>
          <p:cNvSpPr/>
          <p:nvPr/>
        </p:nvSpPr>
        <p:spPr>
          <a:xfrm>
            <a:off x="2799164" y="1733357"/>
            <a:ext cx="284840" cy="525480"/>
          </a:xfrm>
          <a:prstGeom prst="up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81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animBg="1"/>
      <p:bldP spid="7"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75ECA1E8-FFAD-D143-B2F5-AA7B7B55E2F3}"/>
              </a:ext>
            </a:extLst>
          </p:cNvPr>
          <p:cNvSpPr/>
          <p:nvPr/>
        </p:nvSpPr>
        <p:spPr>
          <a:xfrm>
            <a:off x="224461" y="2227811"/>
            <a:ext cx="8620281" cy="16321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pic>
        <p:nvPicPr>
          <p:cNvPr id="2051" name="Picture 3" descr="Title Invers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2867" y="5976465"/>
            <a:ext cx="3033712" cy="7318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0" name="Picture 2" descr="Logo Invers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6204" y="6025678"/>
            <a:ext cx="1028700" cy="609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Rectangle 4"/>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8" name="Line Callout 1 7">
            <a:extLst>
              <a:ext uri="{FF2B5EF4-FFF2-40B4-BE49-F238E27FC236}">
                <a16:creationId xmlns="" xmlns:a16="http://schemas.microsoft.com/office/drawing/2014/main" id="{A7B92DF3-CAD2-1240-84E7-24814954DF69}"/>
              </a:ext>
            </a:extLst>
          </p:cNvPr>
          <p:cNvSpPr/>
          <p:nvPr/>
        </p:nvSpPr>
        <p:spPr>
          <a:xfrm>
            <a:off x="224461" y="222429"/>
            <a:ext cx="8772118" cy="375934"/>
          </a:xfrm>
          <a:prstGeom prst="borderCallout1">
            <a:avLst>
              <a:gd name="adj1" fmla="val 81254"/>
              <a:gd name="adj2" fmla="val 84002"/>
              <a:gd name="adj3" fmla="val 79181"/>
              <a:gd name="adj4" fmla="val 89923"/>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sz="2400" dirty="0">
                <a:solidFill>
                  <a:srgbClr val="5A8D91"/>
                </a:solidFill>
                <a:latin typeface="Lato" panose="020F0502020204030203" pitchFamily="34" charset="0"/>
                <a:cs typeface="Museo Sans 700"/>
              </a:rPr>
              <a:t>What we set out to do - Evaluation</a:t>
            </a:r>
          </a:p>
        </p:txBody>
      </p:sp>
      <p:sp>
        <p:nvSpPr>
          <p:cNvPr id="11" name="Right Arrow 10">
            <a:extLst>
              <a:ext uri="{FF2B5EF4-FFF2-40B4-BE49-F238E27FC236}">
                <a16:creationId xmlns="" xmlns:a16="http://schemas.microsoft.com/office/drawing/2014/main" id="{A337A443-6980-5E4F-A501-26634B71ACEA}"/>
              </a:ext>
            </a:extLst>
          </p:cNvPr>
          <p:cNvSpPr/>
          <p:nvPr/>
        </p:nvSpPr>
        <p:spPr>
          <a:xfrm>
            <a:off x="224461" y="1080167"/>
            <a:ext cx="8772118" cy="622164"/>
          </a:xfrm>
          <a:prstGeom prst="rightArrow">
            <a:avLst/>
          </a:prstGeom>
          <a:solidFill>
            <a:schemeClr val="accent1"/>
          </a:solidFill>
          <a:ln w="19050" cmpd="sng"/>
        </p:spPr>
        <p:style>
          <a:lnRef idx="2">
            <a:schemeClr val="dk1"/>
          </a:lnRef>
          <a:fillRef idx="1">
            <a:schemeClr val="lt1"/>
          </a:fillRef>
          <a:effectRef idx="0">
            <a:schemeClr val="dk1"/>
          </a:effectRef>
          <a:fontRef idx="minor">
            <a:schemeClr val="dk1"/>
          </a:fontRef>
        </p:style>
        <p:txBody>
          <a:bodyPr rtlCol="0" anchor="ctr"/>
          <a:lstStyle/>
          <a:p>
            <a:pPr algn="ctr"/>
            <a:endParaRPr lang="en-US" b="1"/>
          </a:p>
        </p:txBody>
      </p:sp>
      <p:sp>
        <p:nvSpPr>
          <p:cNvPr id="25" name="Rectangle 24">
            <a:extLst>
              <a:ext uri="{FF2B5EF4-FFF2-40B4-BE49-F238E27FC236}">
                <a16:creationId xmlns="" xmlns:a16="http://schemas.microsoft.com/office/drawing/2014/main" id="{BA3B890F-5C16-2B4E-81CE-906C96DCB86E}"/>
              </a:ext>
            </a:extLst>
          </p:cNvPr>
          <p:cNvSpPr/>
          <p:nvPr/>
        </p:nvSpPr>
        <p:spPr>
          <a:xfrm>
            <a:off x="509301" y="2408534"/>
            <a:ext cx="8052808"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fontAlgn="base">
              <a:spcAft>
                <a:spcPts val="600"/>
              </a:spcAft>
              <a:buFont typeface="Arial" panose="020B0604020202020204" pitchFamily="34" charset="0"/>
              <a:buChar char="•"/>
            </a:pPr>
            <a:r>
              <a:rPr lang="en-US" b="1" dirty="0">
                <a:solidFill>
                  <a:srgbClr val="000000"/>
                </a:solidFill>
              </a:rPr>
              <a:t>Key Informant Interviews </a:t>
            </a:r>
            <a:r>
              <a:rPr lang="en-US" dirty="0">
                <a:solidFill>
                  <a:srgbClr val="000000"/>
                </a:solidFill>
              </a:rPr>
              <a:t>of CAs, the PATTIRO facilitator, village leadership, health facility staff, and other people who participated in (or were impacted by) the social actions.  Sample size: the same 41 treatment villages where the SCS was administered.</a:t>
            </a:r>
          </a:p>
        </p:txBody>
      </p:sp>
      <p:sp>
        <p:nvSpPr>
          <p:cNvPr id="4" name="TextBox 3">
            <a:extLst>
              <a:ext uri="{FF2B5EF4-FFF2-40B4-BE49-F238E27FC236}">
                <a16:creationId xmlns="" xmlns:a16="http://schemas.microsoft.com/office/drawing/2014/main" id="{F1BD1AB3-504F-6845-BAA9-4F18659118D5}"/>
              </a:ext>
            </a:extLst>
          </p:cNvPr>
          <p:cNvSpPr txBox="1"/>
          <p:nvPr/>
        </p:nvSpPr>
        <p:spPr>
          <a:xfrm>
            <a:off x="947651" y="797273"/>
            <a:ext cx="1812174" cy="95410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000" b="1" dirty="0"/>
              <a:t>Intervention</a:t>
            </a:r>
          </a:p>
          <a:p>
            <a:pPr algn="ctr"/>
            <a:endParaRPr lang="en-US" dirty="0"/>
          </a:p>
          <a:p>
            <a:pPr algn="ctr"/>
            <a:endParaRPr lang="en-US" dirty="0"/>
          </a:p>
        </p:txBody>
      </p:sp>
      <p:sp>
        <p:nvSpPr>
          <p:cNvPr id="27" name="Up Arrow 26">
            <a:extLst>
              <a:ext uri="{FF2B5EF4-FFF2-40B4-BE49-F238E27FC236}">
                <a16:creationId xmlns="" xmlns:a16="http://schemas.microsoft.com/office/drawing/2014/main" id="{120A6995-8850-9547-8A15-C4E245FB2AB0}"/>
              </a:ext>
            </a:extLst>
          </p:cNvPr>
          <p:cNvSpPr/>
          <p:nvPr/>
        </p:nvSpPr>
        <p:spPr>
          <a:xfrm>
            <a:off x="2799164" y="1733357"/>
            <a:ext cx="284840" cy="525480"/>
          </a:xfrm>
          <a:prstGeom prst="up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08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75ECA1E8-FFAD-D143-B2F5-AA7B7B55E2F3}"/>
              </a:ext>
            </a:extLst>
          </p:cNvPr>
          <p:cNvSpPr/>
          <p:nvPr/>
        </p:nvSpPr>
        <p:spPr>
          <a:xfrm>
            <a:off x="224461" y="2227811"/>
            <a:ext cx="8620281" cy="128016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pic>
        <p:nvPicPr>
          <p:cNvPr id="2051" name="Picture 3" descr="Title Invers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2867" y="5976465"/>
            <a:ext cx="3033712" cy="7318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0" name="Picture 2" descr="Logo Invers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6204" y="6025678"/>
            <a:ext cx="1028700" cy="609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Rectangle 4"/>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8" name="Line Callout 1 7">
            <a:extLst>
              <a:ext uri="{FF2B5EF4-FFF2-40B4-BE49-F238E27FC236}">
                <a16:creationId xmlns="" xmlns:a16="http://schemas.microsoft.com/office/drawing/2014/main" id="{A7B92DF3-CAD2-1240-84E7-24814954DF69}"/>
              </a:ext>
            </a:extLst>
          </p:cNvPr>
          <p:cNvSpPr/>
          <p:nvPr/>
        </p:nvSpPr>
        <p:spPr>
          <a:xfrm>
            <a:off x="224461" y="222429"/>
            <a:ext cx="8772118" cy="375934"/>
          </a:xfrm>
          <a:prstGeom prst="borderCallout1">
            <a:avLst>
              <a:gd name="adj1" fmla="val 81254"/>
              <a:gd name="adj2" fmla="val 84002"/>
              <a:gd name="adj3" fmla="val 79181"/>
              <a:gd name="adj4" fmla="val 89923"/>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sz="2400" dirty="0">
                <a:solidFill>
                  <a:srgbClr val="5A8D91"/>
                </a:solidFill>
                <a:latin typeface="Lato" panose="020F0502020204030203" pitchFamily="34" charset="0"/>
                <a:cs typeface="Museo Sans 700"/>
              </a:rPr>
              <a:t>What we set out to do - Evaluation</a:t>
            </a:r>
          </a:p>
        </p:txBody>
      </p:sp>
      <p:sp>
        <p:nvSpPr>
          <p:cNvPr id="11" name="Right Arrow 10">
            <a:extLst>
              <a:ext uri="{FF2B5EF4-FFF2-40B4-BE49-F238E27FC236}">
                <a16:creationId xmlns="" xmlns:a16="http://schemas.microsoft.com/office/drawing/2014/main" id="{A337A443-6980-5E4F-A501-26634B71ACEA}"/>
              </a:ext>
            </a:extLst>
          </p:cNvPr>
          <p:cNvSpPr/>
          <p:nvPr/>
        </p:nvSpPr>
        <p:spPr>
          <a:xfrm>
            <a:off x="224461" y="1080167"/>
            <a:ext cx="8772118" cy="622164"/>
          </a:xfrm>
          <a:prstGeom prst="rightArrow">
            <a:avLst/>
          </a:prstGeom>
          <a:solidFill>
            <a:schemeClr val="accent1"/>
          </a:solidFill>
          <a:ln w="19050" cmpd="sng"/>
        </p:spPr>
        <p:style>
          <a:lnRef idx="2">
            <a:schemeClr val="dk1"/>
          </a:lnRef>
          <a:fillRef idx="1">
            <a:schemeClr val="lt1"/>
          </a:fillRef>
          <a:effectRef idx="0">
            <a:schemeClr val="dk1"/>
          </a:effectRef>
          <a:fontRef idx="minor">
            <a:schemeClr val="dk1"/>
          </a:fontRef>
        </p:style>
        <p:txBody>
          <a:bodyPr rtlCol="0" anchor="ctr"/>
          <a:lstStyle/>
          <a:p>
            <a:pPr algn="ctr"/>
            <a:endParaRPr lang="en-US" b="1"/>
          </a:p>
        </p:txBody>
      </p:sp>
      <p:sp>
        <p:nvSpPr>
          <p:cNvPr id="25" name="Rectangle 24">
            <a:extLst>
              <a:ext uri="{FF2B5EF4-FFF2-40B4-BE49-F238E27FC236}">
                <a16:creationId xmlns="" xmlns:a16="http://schemas.microsoft.com/office/drawing/2014/main" id="{BA3B890F-5C16-2B4E-81CE-906C96DCB86E}"/>
              </a:ext>
            </a:extLst>
          </p:cNvPr>
          <p:cNvSpPr/>
          <p:nvPr/>
        </p:nvSpPr>
        <p:spPr>
          <a:xfrm>
            <a:off x="509301" y="2408534"/>
            <a:ext cx="8052808"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fontAlgn="base">
              <a:spcAft>
                <a:spcPts val="1800"/>
              </a:spcAft>
              <a:buFont typeface="Arial" panose="020B0604020202020204" pitchFamily="34" charset="0"/>
              <a:buChar char="•"/>
            </a:pPr>
            <a:r>
              <a:rPr lang="en-US" b="1" dirty="0">
                <a:solidFill>
                  <a:srgbClr val="000000"/>
                </a:solidFill>
              </a:rPr>
              <a:t>Ethnographic  Reports </a:t>
            </a:r>
            <a:r>
              <a:rPr lang="en-US" dirty="0">
                <a:solidFill>
                  <a:srgbClr val="000000"/>
                </a:solidFill>
              </a:rPr>
              <a:t>by 2 ethnographers over a 6-month period starting just before the intervention and ending 1-2 months after its conclusion.  Sample size: 6 villages (4 treatment &amp; 2 control).</a:t>
            </a:r>
          </a:p>
        </p:txBody>
      </p:sp>
      <p:sp>
        <p:nvSpPr>
          <p:cNvPr id="4" name="TextBox 3">
            <a:extLst>
              <a:ext uri="{FF2B5EF4-FFF2-40B4-BE49-F238E27FC236}">
                <a16:creationId xmlns="" xmlns:a16="http://schemas.microsoft.com/office/drawing/2014/main" id="{F1BD1AB3-504F-6845-BAA9-4F18659118D5}"/>
              </a:ext>
            </a:extLst>
          </p:cNvPr>
          <p:cNvSpPr txBox="1"/>
          <p:nvPr/>
        </p:nvSpPr>
        <p:spPr>
          <a:xfrm>
            <a:off x="947651" y="797273"/>
            <a:ext cx="1812174" cy="95410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000" b="1" dirty="0"/>
              <a:t>Intervention</a:t>
            </a:r>
          </a:p>
          <a:p>
            <a:pPr algn="ctr"/>
            <a:endParaRPr lang="en-US" dirty="0"/>
          </a:p>
          <a:p>
            <a:pPr algn="ctr"/>
            <a:endParaRPr lang="en-US" dirty="0"/>
          </a:p>
        </p:txBody>
      </p:sp>
      <p:sp>
        <p:nvSpPr>
          <p:cNvPr id="27" name="Up Arrow 26">
            <a:extLst>
              <a:ext uri="{FF2B5EF4-FFF2-40B4-BE49-F238E27FC236}">
                <a16:creationId xmlns="" xmlns:a16="http://schemas.microsoft.com/office/drawing/2014/main" id="{120A6995-8850-9547-8A15-C4E245FB2AB0}"/>
              </a:ext>
            </a:extLst>
          </p:cNvPr>
          <p:cNvSpPr/>
          <p:nvPr/>
        </p:nvSpPr>
        <p:spPr>
          <a:xfrm>
            <a:off x="1" y="1762655"/>
            <a:ext cx="4073236" cy="496181"/>
          </a:xfrm>
          <a:prstGeom prst="upArrow">
            <a:avLst>
              <a:gd name="adj1" fmla="val 70408"/>
              <a:gd name="adj2" fmla="val 50000"/>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185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sp>
        <p:nvSpPr>
          <p:cNvPr id="5" name="Rectangle 4"/>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1026" name="Picture 2" descr="Image result for harvard kennedy school high res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18" y="6109692"/>
            <a:ext cx="4005263"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27" name="Picture 3" descr="Image result for results for development logo"/>
          <p:cNvPicPr>
            <a:picLocks noChangeAspect="1" noChangeArrowheads="1"/>
          </p:cNvPicPr>
          <p:nvPr/>
        </p:nvPicPr>
        <p:blipFill>
          <a:blip r:embed="rId4" cstate="print">
            <a:lum bright="-40000" contrast="100000"/>
            <a:extLst>
              <a:ext uri="{28A0092B-C50C-407E-A947-70E740481C1C}">
                <a14:useLocalDpi xmlns:a14="http://schemas.microsoft.com/office/drawing/2010/main" val="0"/>
              </a:ext>
            </a:extLst>
          </a:blip>
          <a:srcRect l="36031" t="30811" r="20496" b="30811"/>
          <a:stretch>
            <a:fillRect/>
          </a:stretch>
        </p:blipFill>
        <p:spPr bwMode="auto">
          <a:xfrm>
            <a:off x="7101621" y="6045521"/>
            <a:ext cx="1676400" cy="59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28" name="Picture 4" descr="Image result for results for development logo"/>
          <p:cNvPicPr>
            <a:picLocks noChangeAspect="1" noChangeArrowheads="1"/>
          </p:cNvPicPr>
          <p:nvPr/>
        </p:nvPicPr>
        <p:blipFill>
          <a:blip r:embed="rId4" cstate="print">
            <a:extLst>
              <a:ext uri="{28A0092B-C50C-407E-A947-70E740481C1C}">
                <a14:useLocalDpi xmlns:a14="http://schemas.microsoft.com/office/drawing/2010/main" val="0"/>
              </a:ext>
            </a:extLst>
          </a:blip>
          <a:srcRect l="20107" t="30811" r="64368" b="30811"/>
          <a:stretch>
            <a:fillRect/>
          </a:stretch>
        </p:blipFill>
        <p:spPr bwMode="auto">
          <a:xfrm>
            <a:off x="6474558" y="6045521"/>
            <a:ext cx="598488" cy="59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4" name="Title 41"/>
          <p:cNvSpPr>
            <a:spLocks noGrp="1"/>
          </p:cNvSpPr>
          <p:nvPr>
            <p:ph type="ctrTitle"/>
          </p:nvPr>
        </p:nvSpPr>
        <p:spPr>
          <a:xfrm>
            <a:off x="216665" y="4053933"/>
            <a:ext cx="8211838" cy="632289"/>
          </a:xfrm>
        </p:spPr>
        <p:txBody>
          <a:bodyPr>
            <a:noAutofit/>
          </a:bodyPr>
          <a:lstStyle/>
          <a:p>
            <a:pPr algn="l"/>
            <a:r>
              <a:rPr lang="en-US" sz="2800" dirty="0">
                <a:solidFill>
                  <a:srgbClr val="2E2E2E"/>
                </a:solidFill>
                <a:latin typeface="Futura Bk BT" panose="020B0502020204020303" pitchFamily="34" charset="0"/>
              </a:rPr>
              <a:t>How we thought the program should work</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8612" y="355085"/>
            <a:ext cx="2659408" cy="157276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8613" y="2150511"/>
            <a:ext cx="2659408" cy="560828"/>
          </a:xfrm>
          <a:prstGeom prst="rect">
            <a:avLst/>
          </a:prstGeom>
        </p:spPr>
      </p:pic>
      <p:sp>
        <p:nvSpPr>
          <p:cNvPr id="10" name="Subtitle 4">
            <a:extLst>
              <a:ext uri="{FF2B5EF4-FFF2-40B4-BE49-F238E27FC236}">
                <a16:creationId xmlns:a16="http://schemas.microsoft.com/office/drawing/2014/main" xmlns="" id="{7F8348F7-8322-3241-AC17-CC3ECC634380}"/>
              </a:ext>
            </a:extLst>
          </p:cNvPr>
          <p:cNvSpPr txBox="1">
            <a:spLocks/>
          </p:cNvSpPr>
          <p:nvPr/>
        </p:nvSpPr>
        <p:spPr>
          <a:xfrm>
            <a:off x="216665" y="4815345"/>
            <a:ext cx="7848600" cy="9144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2800" b="0" i="0" kern="1200">
                <a:solidFill>
                  <a:srgbClr val="FFFFFF"/>
                </a:solidFill>
                <a:latin typeface="Museo Sans 500"/>
                <a:ea typeface="+mn-ea"/>
                <a:cs typeface="Museo Sans 50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000" dirty="0">
                <a:solidFill>
                  <a:srgbClr val="2E2E2E"/>
                </a:solidFill>
                <a:latin typeface="Futura Bk BT" panose="020B0502020204020303" pitchFamily="34" charset="0"/>
              </a:rPr>
              <a:t>The T4D logic model</a:t>
            </a:r>
          </a:p>
        </p:txBody>
      </p:sp>
    </p:spTree>
    <p:extLst>
      <p:ext uri="{BB962C8B-B14F-4D97-AF65-F5344CB8AC3E}">
        <p14:creationId xmlns:p14="http://schemas.microsoft.com/office/powerpoint/2010/main" val="346805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pic>
        <p:nvPicPr>
          <p:cNvPr id="5" name="Picture 3" descr="Title Invers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2867" y="5976465"/>
            <a:ext cx="3033712" cy="7318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2" descr="Logo Inversed"/>
          <p:cNvPicPr>
            <a:picLocks noChangeAspect="1" noChangeArrowheads="1"/>
          </p:cNvPicPr>
          <p:nvPr/>
        </p:nvPicPr>
        <p:blipFill>
          <a:blip r:embed="rId4" cstate="print">
            <a:clrChange>
              <a:clrFrom>
                <a:srgbClr val="B4404D"/>
              </a:clrFrom>
              <a:clrTo>
                <a:srgbClr val="B4404D">
                  <a:alpha val="0"/>
                </a:srgbClr>
              </a:clrTo>
            </a:clrChange>
            <a:extLst>
              <a:ext uri="{28A0092B-C50C-407E-A947-70E740481C1C}">
                <a14:useLocalDpi xmlns:a14="http://schemas.microsoft.com/office/drawing/2010/main" val="0"/>
              </a:ext>
            </a:extLst>
          </a:blip>
          <a:srcRect/>
          <a:stretch>
            <a:fillRect/>
          </a:stretch>
        </p:blipFill>
        <p:spPr bwMode="auto">
          <a:xfrm>
            <a:off x="4726204" y="6025678"/>
            <a:ext cx="1028700" cy="609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ectangle 6"/>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9" name="Line Callout 1 58"/>
          <p:cNvSpPr/>
          <p:nvPr/>
        </p:nvSpPr>
        <p:spPr>
          <a:xfrm>
            <a:off x="224461" y="222429"/>
            <a:ext cx="2564006" cy="375934"/>
          </a:xfrm>
          <a:prstGeom prst="borderCallout1">
            <a:avLst>
              <a:gd name="adj1" fmla="val 81254"/>
              <a:gd name="adj2" fmla="val 84002"/>
              <a:gd name="adj3" fmla="val 79181"/>
              <a:gd name="adj4" fmla="val 89923"/>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sz="2000" dirty="0">
                <a:solidFill>
                  <a:srgbClr val="5A8D91"/>
                </a:solidFill>
                <a:latin typeface="Lato" panose="020F0502020204030203" pitchFamily="34" charset="0"/>
                <a:cs typeface="Museo Sans 700"/>
              </a:rPr>
              <a:t>Research Questions</a:t>
            </a:r>
          </a:p>
        </p:txBody>
      </p:sp>
      <p:sp>
        <p:nvSpPr>
          <p:cNvPr id="2" name="Rectangle 1"/>
          <p:cNvSpPr/>
          <p:nvPr/>
        </p:nvSpPr>
        <p:spPr>
          <a:xfrm>
            <a:off x="571652" y="1083494"/>
            <a:ext cx="7712270" cy="4170372"/>
          </a:xfrm>
          <a:prstGeom prst="rect">
            <a:avLst/>
          </a:prstGeom>
        </p:spPr>
        <p:txBody>
          <a:bodyPr wrap="square">
            <a:spAutoFit/>
          </a:bodyPr>
          <a:lstStyle/>
          <a:p>
            <a:pPr marL="342900" indent="-342900" fontAlgn="base">
              <a:spcAft>
                <a:spcPts val="1800"/>
              </a:spcAft>
              <a:buFont typeface="+mj-lt"/>
              <a:buAutoNum type="arabicPeriod"/>
            </a:pPr>
            <a:r>
              <a:rPr lang="en-US" sz="1600" dirty="0">
                <a:solidFill>
                  <a:srgbClr val="313231"/>
                </a:solidFill>
                <a:latin typeface="Lato" panose="020F0502020204030203" pitchFamily="34" charset="0"/>
              </a:rPr>
              <a:t>What is the </a:t>
            </a:r>
            <a:r>
              <a:rPr lang="en-US" sz="1600" dirty="0">
                <a:solidFill>
                  <a:srgbClr val="5A8D91"/>
                </a:solidFill>
                <a:latin typeface="Lato" panose="020F0502020204030203" pitchFamily="34" charset="0"/>
              </a:rPr>
              <a:t>impact</a:t>
            </a:r>
            <a:r>
              <a:rPr lang="en-US" sz="1600" dirty="0">
                <a:solidFill>
                  <a:srgbClr val="313231"/>
                </a:solidFill>
                <a:latin typeface="Lato" panose="020F0502020204030203" pitchFamily="34" charset="0"/>
              </a:rPr>
              <a:t> of the intervention on:</a:t>
            </a:r>
            <a:r>
              <a:rPr lang="en-US" sz="1600" dirty="0">
                <a:solidFill>
                  <a:srgbClr val="000000"/>
                </a:solidFill>
                <a:latin typeface="Lato" panose="020F0502020204030203" pitchFamily="34" charset="0"/>
              </a:rPr>
              <a:t>​</a:t>
            </a:r>
          </a:p>
          <a:p>
            <a:pPr marL="800100" lvl="1" indent="-342900" fontAlgn="base">
              <a:spcAft>
                <a:spcPts val="1800"/>
              </a:spcAft>
              <a:buFont typeface="+mj-lt"/>
              <a:buAutoNum type="alphaLcParenR"/>
            </a:pPr>
            <a:r>
              <a:rPr lang="en-US" sz="1600" dirty="0">
                <a:solidFill>
                  <a:srgbClr val="313231"/>
                </a:solidFill>
                <a:latin typeface="Lato" panose="020F0502020204030203" pitchFamily="34" charset="0"/>
              </a:rPr>
              <a:t>Utilization of health care services related to maternal and child health</a:t>
            </a:r>
            <a:r>
              <a:rPr lang="en-US" sz="1600" dirty="0">
                <a:solidFill>
                  <a:srgbClr val="000000"/>
                </a:solidFill>
                <a:latin typeface="Lato" panose="020F0502020204030203" pitchFamily="34" charset="0"/>
              </a:rPr>
              <a:t>​</a:t>
            </a:r>
          </a:p>
          <a:p>
            <a:pPr marL="800100" lvl="1" indent="-342900" fontAlgn="base">
              <a:spcAft>
                <a:spcPts val="1800"/>
              </a:spcAft>
              <a:buFont typeface="+mj-lt"/>
              <a:buAutoNum type="alphaLcParenR"/>
            </a:pPr>
            <a:r>
              <a:rPr lang="en-US" sz="1600" dirty="0">
                <a:solidFill>
                  <a:srgbClr val="313231"/>
                </a:solidFill>
                <a:latin typeface="Lato" panose="020F0502020204030203" pitchFamily="34" charset="0"/>
              </a:rPr>
              <a:t>Content of health care services related to maternal and child health</a:t>
            </a:r>
            <a:r>
              <a:rPr lang="en-US" sz="1600" dirty="0">
                <a:solidFill>
                  <a:srgbClr val="000000"/>
                </a:solidFill>
                <a:latin typeface="Lato" panose="020F0502020204030203" pitchFamily="34" charset="0"/>
              </a:rPr>
              <a:t>​</a:t>
            </a:r>
          </a:p>
          <a:p>
            <a:pPr marL="800100" lvl="1" indent="-342900" fontAlgn="base">
              <a:spcAft>
                <a:spcPts val="1800"/>
              </a:spcAft>
              <a:buFont typeface="+mj-lt"/>
              <a:buAutoNum type="alphaLcParenR"/>
            </a:pPr>
            <a:r>
              <a:rPr lang="en-US" sz="1600" dirty="0">
                <a:solidFill>
                  <a:srgbClr val="313231"/>
                </a:solidFill>
                <a:latin typeface="Lato" panose="020F0502020204030203" pitchFamily="34" charset="0"/>
              </a:rPr>
              <a:t>Child health outcomes</a:t>
            </a:r>
            <a:r>
              <a:rPr lang="en-US" sz="1600" dirty="0">
                <a:solidFill>
                  <a:srgbClr val="000000"/>
                </a:solidFill>
                <a:latin typeface="Lato" panose="020F0502020204030203" pitchFamily="34" charset="0"/>
              </a:rPr>
              <a:t>​</a:t>
            </a:r>
          </a:p>
          <a:p>
            <a:pPr marL="800100" lvl="1" indent="-342900" fontAlgn="base">
              <a:spcAft>
                <a:spcPts val="1800"/>
              </a:spcAft>
              <a:buFont typeface="+mj-lt"/>
              <a:buAutoNum type="alphaLcParenR"/>
            </a:pPr>
            <a:r>
              <a:rPr lang="en-US" sz="1600" dirty="0">
                <a:solidFill>
                  <a:srgbClr val="313231"/>
                </a:solidFill>
                <a:latin typeface="Lato" panose="020F0502020204030203" pitchFamily="34" charset="0"/>
              </a:rPr>
              <a:t>Citizen’s perception of empowerment and efficacy</a:t>
            </a:r>
            <a:r>
              <a:rPr lang="en-US" sz="1600" dirty="0">
                <a:solidFill>
                  <a:srgbClr val="000000"/>
                </a:solidFill>
                <a:latin typeface="Lato" panose="020F0502020204030203" pitchFamily="34" charset="0"/>
              </a:rPr>
              <a:t>​</a:t>
            </a:r>
          </a:p>
          <a:p>
            <a:pPr marL="342900" indent="-342900" fontAlgn="base">
              <a:spcAft>
                <a:spcPts val="1800"/>
              </a:spcAft>
              <a:buFont typeface="+mj-lt"/>
              <a:buAutoNum type="arabicPeriod"/>
            </a:pPr>
            <a:r>
              <a:rPr lang="en-US" sz="1600" dirty="0">
                <a:solidFill>
                  <a:srgbClr val="313231"/>
                </a:solidFill>
                <a:latin typeface="Lato" panose="020F0502020204030203" pitchFamily="34" charset="0"/>
              </a:rPr>
              <a:t>What is the effect of the intervention on citizens’ perceptions of empowerment and efficacy, both perceived and actual?</a:t>
            </a:r>
            <a:endParaRPr lang="en-US" sz="1600" dirty="0">
              <a:solidFill>
                <a:srgbClr val="000000"/>
              </a:solidFill>
              <a:latin typeface="Lato" panose="020F0502020204030203" pitchFamily="34" charset="0"/>
            </a:endParaRPr>
          </a:p>
          <a:p>
            <a:pPr marL="342900" indent="-342900" fontAlgn="base">
              <a:spcAft>
                <a:spcPts val="1800"/>
              </a:spcAft>
              <a:buFont typeface="+mj-lt"/>
              <a:buAutoNum type="arabicPeriod"/>
            </a:pPr>
            <a:r>
              <a:rPr lang="en-US" sz="1600" dirty="0">
                <a:solidFill>
                  <a:srgbClr val="313231"/>
                </a:solidFill>
                <a:latin typeface="Lato" panose="020F0502020204030203" pitchFamily="34" charset="0"/>
              </a:rPr>
              <a:t>If there are significant effects, what are the </a:t>
            </a:r>
            <a:r>
              <a:rPr lang="en-US" sz="1600" dirty="0">
                <a:solidFill>
                  <a:srgbClr val="5A8D91"/>
                </a:solidFill>
                <a:latin typeface="Lato" panose="020F0502020204030203" pitchFamily="34" charset="0"/>
              </a:rPr>
              <a:t>mechanisms</a:t>
            </a:r>
            <a:r>
              <a:rPr lang="en-US" sz="1600" dirty="0">
                <a:solidFill>
                  <a:srgbClr val="313231"/>
                </a:solidFill>
                <a:latin typeface="Lato" panose="020F0502020204030203" pitchFamily="34" charset="0"/>
              </a:rPr>
              <a:t> through which these effects occur? </a:t>
            </a:r>
            <a:r>
              <a:rPr lang="en-US" sz="1600" dirty="0">
                <a:solidFill>
                  <a:srgbClr val="000000"/>
                </a:solidFill>
                <a:latin typeface="Lato" panose="020F0502020204030203" pitchFamily="34" charset="0"/>
              </a:rPr>
              <a:t>​</a:t>
            </a:r>
          </a:p>
          <a:p>
            <a:pPr marL="342900" indent="-342900" fontAlgn="base">
              <a:spcAft>
                <a:spcPts val="1800"/>
              </a:spcAft>
              <a:buFont typeface="+mj-lt"/>
              <a:buAutoNum type="arabicPeriod"/>
            </a:pPr>
            <a:r>
              <a:rPr lang="en-US" sz="1600" dirty="0">
                <a:solidFill>
                  <a:srgbClr val="313231"/>
                </a:solidFill>
                <a:latin typeface="Lato" panose="020F0502020204030203" pitchFamily="34" charset="0"/>
              </a:rPr>
              <a:t>What is the role of </a:t>
            </a:r>
            <a:r>
              <a:rPr lang="en-US" sz="1600" dirty="0">
                <a:solidFill>
                  <a:srgbClr val="5A8D91"/>
                </a:solidFill>
                <a:latin typeface="Lato" panose="020F0502020204030203" pitchFamily="34" charset="0"/>
              </a:rPr>
              <a:t>context</a:t>
            </a:r>
            <a:r>
              <a:rPr lang="en-US" sz="1600" dirty="0">
                <a:solidFill>
                  <a:srgbClr val="313231"/>
                </a:solidFill>
                <a:latin typeface="Lato" panose="020F0502020204030203" pitchFamily="34" charset="0"/>
              </a:rPr>
              <a:t> in shaping or determining these mechanisms?</a:t>
            </a:r>
            <a:endParaRPr lang="en-US" sz="1600" i="0" dirty="0">
              <a:solidFill>
                <a:srgbClr val="000000"/>
              </a:solidFill>
              <a:effectLst/>
              <a:latin typeface="Lato" panose="020F0502020204030203" pitchFamily="34" charset="0"/>
            </a:endParaRPr>
          </a:p>
        </p:txBody>
      </p:sp>
      <p:sp>
        <p:nvSpPr>
          <p:cNvPr id="8" name="Slide Number Placeholder 7"/>
          <p:cNvSpPr>
            <a:spLocks noGrp="1"/>
          </p:cNvSpPr>
          <p:nvPr>
            <p:ph type="sldNum" sz="quarter" idx="12"/>
          </p:nvPr>
        </p:nvSpPr>
        <p:spPr/>
        <p:txBody>
          <a:bodyPr/>
          <a:lstStyle/>
          <a:p>
            <a:fld id="{65BDF457-2F29-41C0-9A26-2D7601B80AAB}" type="slidenum">
              <a:rPr lang="en-US" smtClean="0"/>
              <a:t>14</a:t>
            </a:fld>
            <a:endParaRPr lang="en-US"/>
          </a:p>
        </p:txBody>
      </p:sp>
      <p:sp>
        <p:nvSpPr>
          <p:cNvPr id="3" name="Oval 2"/>
          <p:cNvSpPr/>
          <p:nvPr/>
        </p:nvSpPr>
        <p:spPr>
          <a:xfrm>
            <a:off x="35278" y="758573"/>
            <a:ext cx="7779128" cy="2328632"/>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003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pic>
        <p:nvPicPr>
          <p:cNvPr id="2051" name="Picture 3" descr="Title Invers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2867" y="5976465"/>
            <a:ext cx="3033712" cy="7318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0" name="Picture 2" descr="Logo Inversed"/>
          <p:cNvPicPr>
            <a:picLocks noChangeAspect="1" noChangeArrowheads="1"/>
          </p:cNvPicPr>
          <p:nvPr/>
        </p:nvPicPr>
        <p:blipFill>
          <a:blip r:embed="rId4" cstate="print">
            <a:clrChange>
              <a:clrFrom>
                <a:srgbClr val="B53E51"/>
              </a:clrFrom>
              <a:clrTo>
                <a:srgbClr val="B53E51">
                  <a:alpha val="0"/>
                </a:srgbClr>
              </a:clrTo>
            </a:clrChange>
            <a:extLst>
              <a:ext uri="{28A0092B-C50C-407E-A947-70E740481C1C}">
                <a14:useLocalDpi xmlns:a14="http://schemas.microsoft.com/office/drawing/2010/main" val="0"/>
              </a:ext>
            </a:extLst>
          </a:blip>
          <a:srcRect/>
          <a:stretch>
            <a:fillRect/>
          </a:stretch>
        </p:blipFill>
        <p:spPr bwMode="auto">
          <a:xfrm>
            <a:off x="4726204" y="6025678"/>
            <a:ext cx="1028700" cy="609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Rectangle 4"/>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5" name="Line Callout 1 24"/>
          <p:cNvSpPr/>
          <p:nvPr/>
        </p:nvSpPr>
        <p:spPr>
          <a:xfrm>
            <a:off x="224459" y="222429"/>
            <a:ext cx="6158233" cy="375934"/>
          </a:xfrm>
          <a:prstGeom prst="borderCallout1">
            <a:avLst>
              <a:gd name="adj1" fmla="val 81254"/>
              <a:gd name="adj2" fmla="val 84002"/>
              <a:gd name="adj3" fmla="val 79181"/>
              <a:gd name="adj4" fmla="val 89923"/>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sz="2000" dirty="0">
                <a:solidFill>
                  <a:srgbClr val="5A8D91"/>
                </a:solidFill>
                <a:latin typeface="Lato" panose="020F0502020204030203" pitchFamily="34" charset="0"/>
                <a:cs typeface="Museo Sans 700"/>
              </a:rPr>
              <a:t>T4D Health Logic Model</a:t>
            </a:r>
          </a:p>
        </p:txBody>
      </p:sp>
      <p:grpSp>
        <p:nvGrpSpPr>
          <p:cNvPr id="8" name="Group 7">
            <a:extLst>
              <a:ext uri="{FF2B5EF4-FFF2-40B4-BE49-F238E27FC236}">
                <a16:creationId xmlns:a16="http://schemas.microsoft.com/office/drawing/2014/main" xmlns="" id="{16AF7CC7-8D94-3B4B-88A9-BBFBC0CA7901}"/>
              </a:ext>
            </a:extLst>
          </p:cNvPr>
          <p:cNvGrpSpPr/>
          <p:nvPr/>
        </p:nvGrpSpPr>
        <p:grpSpPr>
          <a:xfrm>
            <a:off x="313958" y="1162149"/>
            <a:ext cx="8532304" cy="4258046"/>
            <a:chOff x="418610" y="776886"/>
            <a:chExt cx="11376405" cy="4258046"/>
          </a:xfrm>
          <a:solidFill>
            <a:schemeClr val="bg1"/>
          </a:solidFill>
        </p:grpSpPr>
        <p:sp>
          <p:nvSpPr>
            <p:cNvPr id="9" name="Right Arrow 8">
              <a:extLst>
                <a:ext uri="{FF2B5EF4-FFF2-40B4-BE49-F238E27FC236}">
                  <a16:creationId xmlns:a16="http://schemas.microsoft.com/office/drawing/2014/main" xmlns="" id="{83440779-82E3-634F-B600-A7C83948EB30}"/>
                </a:ext>
              </a:extLst>
            </p:cNvPr>
            <p:cNvSpPr/>
            <p:nvPr/>
          </p:nvSpPr>
          <p:spPr>
            <a:xfrm>
              <a:off x="9305112" y="3885383"/>
              <a:ext cx="609986" cy="294302"/>
            </a:xfrm>
            <a:prstGeom prst="rightArrow">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10" name="Rectangle 9">
              <a:extLst>
                <a:ext uri="{FF2B5EF4-FFF2-40B4-BE49-F238E27FC236}">
                  <a16:creationId xmlns:a16="http://schemas.microsoft.com/office/drawing/2014/main" xmlns="" id="{8BE74B87-BC19-284F-86C5-9A7AFEA236F1}"/>
                </a:ext>
              </a:extLst>
            </p:cNvPr>
            <p:cNvSpPr/>
            <p:nvPr/>
          </p:nvSpPr>
          <p:spPr>
            <a:xfrm rot="944115">
              <a:off x="6980027" y="2072773"/>
              <a:ext cx="1468673" cy="128027"/>
            </a:xfrm>
            <a:prstGeom prst="rect">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11" name="Rectangle 10">
              <a:extLst>
                <a:ext uri="{FF2B5EF4-FFF2-40B4-BE49-F238E27FC236}">
                  <a16:creationId xmlns:a16="http://schemas.microsoft.com/office/drawing/2014/main" xmlns="" id="{0E900B43-E3C2-3B4D-84C9-909369EAC745}"/>
                </a:ext>
              </a:extLst>
            </p:cNvPr>
            <p:cNvSpPr/>
            <p:nvPr/>
          </p:nvSpPr>
          <p:spPr>
            <a:xfrm rot="19062345">
              <a:off x="6776528" y="2651528"/>
              <a:ext cx="1671776" cy="121260"/>
            </a:xfrm>
            <a:prstGeom prst="rect">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12" name="Rectangle 11">
              <a:extLst>
                <a:ext uri="{FF2B5EF4-FFF2-40B4-BE49-F238E27FC236}">
                  <a16:creationId xmlns:a16="http://schemas.microsoft.com/office/drawing/2014/main" xmlns="" id="{61F3D553-4C1B-8A4E-B4FF-3E94D5F55AA5}"/>
                </a:ext>
              </a:extLst>
            </p:cNvPr>
            <p:cNvSpPr/>
            <p:nvPr/>
          </p:nvSpPr>
          <p:spPr>
            <a:xfrm rot="17730620" flipV="1">
              <a:off x="6476430" y="3208523"/>
              <a:ext cx="2466876" cy="158935"/>
            </a:xfrm>
            <a:prstGeom prst="rect">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13" name="Rectangle 12">
              <a:extLst>
                <a:ext uri="{FF2B5EF4-FFF2-40B4-BE49-F238E27FC236}">
                  <a16:creationId xmlns:a16="http://schemas.microsoft.com/office/drawing/2014/main" xmlns="" id="{C32E2540-E02C-7545-8691-96897C26570A}"/>
                </a:ext>
              </a:extLst>
            </p:cNvPr>
            <p:cNvSpPr/>
            <p:nvPr/>
          </p:nvSpPr>
          <p:spPr>
            <a:xfrm rot="1935398">
              <a:off x="7046432" y="3490500"/>
              <a:ext cx="1468673" cy="128027"/>
            </a:xfrm>
            <a:prstGeom prst="rect">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15" name="Rectangle 14">
              <a:extLst>
                <a:ext uri="{FF2B5EF4-FFF2-40B4-BE49-F238E27FC236}">
                  <a16:creationId xmlns:a16="http://schemas.microsoft.com/office/drawing/2014/main" xmlns="" id="{6EA3F2A7-3FEB-814B-B119-D37C978FDEE5}"/>
                </a:ext>
              </a:extLst>
            </p:cNvPr>
            <p:cNvSpPr/>
            <p:nvPr/>
          </p:nvSpPr>
          <p:spPr>
            <a:xfrm rot="20641934">
              <a:off x="7022827" y="4090483"/>
              <a:ext cx="1426426" cy="135186"/>
            </a:xfrm>
            <a:prstGeom prst="rect">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grpSp>
          <p:nvGrpSpPr>
            <p:cNvPr id="16" name="Group 15">
              <a:extLst>
                <a:ext uri="{FF2B5EF4-FFF2-40B4-BE49-F238E27FC236}">
                  <a16:creationId xmlns:a16="http://schemas.microsoft.com/office/drawing/2014/main" xmlns="" id="{839C6BBA-F4A2-434D-8E51-DB07C0B9D5C4}"/>
                </a:ext>
              </a:extLst>
            </p:cNvPr>
            <p:cNvGrpSpPr/>
            <p:nvPr/>
          </p:nvGrpSpPr>
          <p:grpSpPr>
            <a:xfrm>
              <a:off x="418610" y="776886"/>
              <a:ext cx="11376405" cy="4258046"/>
              <a:chOff x="638531" y="2067904"/>
              <a:chExt cx="11376405" cy="4258046"/>
            </a:xfrm>
            <a:grpFill/>
          </p:grpSpPr>
          <p:sp>
            <p:nvSpPr>
              <p:cNvPr id="17" name="Right Arrow 16">
                <a:extLst>
                  <a:ext uri="{FF2B5EF4-FFF2-40B4-BE49-F238E27FC236}">
                    <a16:creationId xmlns:a16="http://schemas.microsoft.com/office/drawing/2014/main" xmlns="" id="{C0D6F01A-6EEF-8443-9723-098380E22D31}"/>
                  </a:ext>
                </a:extLst>
              </p:cNvPr>
              <p:cNvSpPr/>
              <p:nvPr/>
            </p:nvSpPr>
            <p:spPr>
              <a:xfrm>
                <a:off x="9527501" y="3406984"/>
                <a:ext cx="609987" cy="294302"/>
              </a:xfrm>
              <a:prstGeom prst="rightArrow">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18" name="Right Arrow 17">
                <a:extLst>
                  <a:ext uri="{FF2B5EF4-FFF2-40B4-BE49-F238E27FC236}">
                    <a16:creationId xmlns:a16="http://schemas.microsoft.com/office/drawing/2014/main" xmlns="" id="{5D191416-EA8F-564A-9900-6FFE73B53836}"/>
                  </a:ext>
                </a:extLst>
              </p:cNvPr>
              <p:cNvSpPr/>
              <p:nvPr/>
            </p:nvSpPr>
            <p:spPr>
              <a:xfrm>
                <a:off x="3911295" y="4254719"/>
                <a:ext cx="493421" cy="341163"/>
              </a:xfrm>
              <a:prstGeom prst="rightArrow">
                <a:avLst/>
              </a:prstGeom>
              <a:grpFill/>
              <a:ln w="13970" cap="flat" cmpd="sng" algn="ctr">
                <a:solidFill>
                  <a:srgbClr val="E4988A"/>
                </a:solidFill>
                <a:prstDash val="solid"/>
              </a:ln>
              <a:effectLst/>
            </p:spPr>
            <p:txBody>
              <a:bodyPr rtlCol="0" anchor="ctr"/>
              <a:lstStyle/>
              <a:p>
                <a:pPr algn="ctr"/>
                <a:endParaRPr lang="en-US" kern="0">
                  <a:solidFill>
                    <a:srgbClr val="FFFFFF"/>
                  </a:solidFill>
                  <a:latin typeface="Century Schoolbook" panose="02040604050505020304"/>
                </a:endParaRPr>
              </a:p>
            </p:txBody>
          </p:sp>
          <p:sp>
            <p:nvSpPr>
              <p:cNvPr id="19" name="Right Arrow 18">
                <a:extLst>
                  <a:ext uri="{FF2B5EF4-FFF2-40B4-BE49-F238E27FC236}">
                    <a16:creationId xmlns:a16="http://schemas.microsoft.com/office/drawing/2014/main" xmlns="" id="{804FECBF-3F49-744D-B8C0-7B1AEA32A762}"/>
                  </a:ext>
                </a:extLst>
              </p:cNvPr>
              <p:cNvSpPr/>
              <p:nvPr/>
            </p:nvSpPr>
            <p:spPr>
              <a:xfrm>
                <a:off x="2217828" y="4254719"/>
                <a:ext cx="809800" cy="341163"/>
              </a:xfrm>
              <a:prstGeom prst="rightArrow">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20" name="Rectangle 19">
                <a:extLst>
                  <a:ext uri="{FF2B5EF4-FFF2-40B4-BE49-F238E27FC236}">
                    <a16:creationId xmlns:a16="http://schemas.microsoft.com/office/drawing/2014/main" xmlns="" id="{38BF2A5B-21BD-F949-819E-EC68BC9C5EFD}"/>
                  </a:ext>
                </a:extLst>
              </p:cNvPr>
              <p:cNvSpPr/>
              <p:nvPr/>
            </p:nvSpPr>
            <p:spPr>
              <a:xfrm>
                <a:off x="638531" y="2522464"/>
                <a:ext cx="1899776" cy="3803485"/>
              </a:xfrm>
              <a:prstGeom prst="rect">
                <a:avLst/>
              </a:prstGeom>
              <a:solidFill>
                <a:schemeClr val="bg1"/>
              </a:solid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Information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dirty="0">
                  <a:ln>
                    <a:noFill/>
                  </a:ln>
                  <a:solidFill>
                    <a:srgbClr val="FFFFFF"/>
                  </a:solidFill>
                  <a:effectLst/>
                  <a:uLnTx/>
                  <a:uFillTx/>
                  <a:latin typeface="Arial Narrow" panose="020B0606020202030204" pitchFamily="34" charset="0"/>
                  <a:ea typeface="Adobe Heiti Std R" panose="020B0400000000000000" pitchFamily="34"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Facilitation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dirty="0">
                  <a:ln>
                    <a:noFill/>
                  </a:ln>
                  <a:solidFill>
                    <a:srgbClr val="FFFFFF"/>
                  </a:solidFill>
                  <a:effectLst/>
                  <a:uLnTx/>
                  <a:uFillTx/>
                  <a:latin typeface="Arial Narrow" panose="020B0606020202030204" pitchFamily="34" charset="0"/>
                  <a:ea typeface="Adobe Heiti Std R" panose="020B0400000000000000" pitchFamily="34"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Action Planning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dirty="0">
                  <a:ln>
                    <a:noFill/>
                  </a:ln>
                  <a:solidFill>
                    <a:srgbClr val="FFFFFF"/>
                  </a:solidFill>
                  <a:effectLst/>
                  <a:uLnTx/>
                  <a:uFillTx/>
                  <a:latin typeface="Arial Narrow" panose="020B0606020202030204" pitchFamily="34" charset="0"/>
                  <a:ea typeface="Adobe Heiti Std R" panose="020B0400000000000000" pitchFamily="34"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Follow-up</a:t>
                </a:r>
              </a:p>
            </p:txBody>
          </p:sp>
          <p:sp>
            <p:nvSpPr>
              <p:cNvPr id="21" name="Oval 20">
                <a:extLst>
                  <a:ext uri="{FF2B5EF4-FFF2-40B4-BE49-F238E27FC236}">
                    <a16:creationId xmlns:a16="http://schemas.microsoft.com/office/drawing/2014/main" xmlns="" id="{2FCBD168-1C53-6847-ABAD-67E858489D14}"/>
                  </a:ext>
                </a:extLst>
              </p:cNvPr>
              <p:cNvSpPr/>
              <p:nvPr/>
            </p:nvSpPr>
            <p:spPr>
              <a:xfrm>
                <a:off x="3079115" y="2522464"/>
                <a:ext cx="938793" cy="3803486"/>
              </a:xfrm>
              <a:prstGeom prst="ellipse">
                <a:avLst/>
              </a:prstGeom>
              <a:grpFill/>
              <a:ln w="13970" cap="flat" cmpd="sng" algn="ctr">
                <a:solidFill>
                  <a:schemeClr val="tx1"/>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cs typeface="+mn-cs"/>
                  </a:rPr>
                  <a:t>Community Action</a:t>
                </a:r>
              </a:p>
            </p:txBody>
          </p:sp>
          <p:sp>
            <p:nvSpPr>
              <p:cNvPr id="22" name="Rectangle 21">
                <a:extLst>
                  <a:ext uri="{FF2B5EF4-FFF2-40B4-BE49-F238E27FC236}">
                    <a16:creationId xmlns:a16="http://schemas.microsoft.com/office/drawing/2014/main" xmlns="" id="{C6B93B96-91E0-D74D-ACC9-3F365A0EFB23}"/>
                  </a:ext>
                </a:extLst>
              </p:cNvPr>
              <p:cNvSpPr/>
              <p:nvPr/>
            </p:nvSpPr>
            <p:spPr>
              <a:xfrm>
                <a:off x="4776056" y="2732074"/>
                <a:ext cx="2634025" cy="1029782"/>
              </a:xfrm>
              <a:prstGeom prst="rect">
                <a:avLst/>
              </a:prstGeom>
              <a:grp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Increased Demand </a:t>
                </a:r>
                <a:r>
                  <a:rPr lang="en-US" b="1" kern="0" dirty="0">
                    <a:latin typeface="Arial Narrow" panose="020B0606020202030204" pitchFamily="34" charset="0"/>
                    <a:ea typeface="Adobe Heiti Std R" panose="020B0400000000000000" pitchFamily="34" charset="-128"/>
                  </a:rPr>
                  <a:t>for</a:t>
                </a:r>
                <a:r>
                  <a:rPr kumimoji="0" lang="en-US" sz="1800"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 Health Services</a:t>
                </a:r>
              </a:p>
            </p:txBody>
          </p:sp>
          <p:sp>
            <p:nvSpPr>
              <p:cNvPr id="23" name="Rectangle 22">
                <a:extLst>
                  <a:ext uri="{FF2B5EF4-FFF2-40B4-BE49-F238E27FC236}">
                    <a16:creationId xmlns:a16="http://schemas.microsoft.com/office/drawing/2014/main" xmlns="" id="{FECB42A9-43AF-4A4A-91D7-FA0D30C1BA46}"/>
                  </a:ext>
                </a:extLst>
              </p:cNvPr>
              <p:cNvSpPr/>
              <p:nvPr/>
            </p:nvSpPr>
            <p:spPr>
              <a:xfrm>
                <a:off x="4768812" y="3903383"/>
                <a:ext cx="2634025" cy="1029782"/>
              </a:xfrm>
              <a:prstGeom prst="rect">
                <a:avLst/>
              </a:prstGeom>
              <a:grp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Improved Patient</a:t>
                </a:r>
                <a:r>
                  <a:rPr lang="en-US" b="1" kern="0" dirty="0">
                    <a:latin typeface="Arial Narrow" panose="020B0606020202030204" pitchFamily="34" charset="0"/>
                    <a:ea typeface="Adobe Heiti Std R" panose="020B0400000000000000" pitchFamily="34" charset="-128"/>
                  </a:rPr>
                  <a:t> Experience</a:t>
                </a:r>
                <a:endParaRPr kumimoji="0" lang="en-US" sz="1800"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endParaRPr>
              </a:p>
            </p:txBody>
          </p:sp>
          <p:sp>
            <p:nvSpPr>
              <p:cNvPr id="24" name="Rectangle 23">
                <a:extLst>
                  <a:ext uri="{FF2B5EF4-FFF2-40B4-BE49-F238E27FC236}">
                    <a16:creationId xmlns:a16="http://schemas.microsoft.com/office/drawing/2014/main" xmlns="" id="{AB97F798-6D6F-FB48-9A86-DCCE9E304E6D}"/>
                  </a:ext>
                </a:extLst>
              </p:cNvPr>
              <p:cNvSpPr/>
              <p:nvPr/>
            </p:nvSpPr>
            <p:spPr>
              <a:xfrm>
                <a:off x="4773057" y="5074692"/>
                <a:ext cx="2634025" cy="1029782"/>
              </a:xfrm>
              <a:prstGeom prst="rect">
                <a:avLst/>
              </a:prstGeom>
              <a:grp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Improved </a:t>
                </a:r>
                <a:r>
                  <a:rPr lang="en-US" b="1" kern="0" dirty="0">
                    <a:latin typeface="Arial Narrow" panose="020B0606020202030204" pitchFamily="34" charset="0"/>
                    <a:ea typeface="Adobe Heiti Std R" panose="020B0400000000000000" pitchFamily="34" charset="-128"/>
                  </a:rPr>
                  <a:t>Health Facility</a:t>
                </a:r>
                <a:endParaRPr kumimoji="0" lang="en-US" sz="1800"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endParaRPr>
              </a:p>
            </p:txBody>
          </p:sp>
          <p:sp>
            <p:nvSpPr>
              <p:cNvPr id="26" name="TextBox 25">
                <a:extLst>
                  <a:ext uri="{FF2B5EF4-FFF2-40B4-BE49-F238E27FC236}">
                    <a16:creationId xmlns:a16="http://schemas.microsoft.com/office/drawing/2014/main" xmlns="" id="{03E41D5A-45D6-FF47-A113-D22893F7A22B}"/>
                  </a:ext>
                </a:extLst>
              </p:cNvPr>
              <p:cNvSpPr txBox="1"/>
              <p:nvPr/>
            </p:nvSpPr>
            <p:spPr>
              <a:xfrm>
                <a:off x="638531" y="2067908"/>
                <a:ext cx="1899776" cy="307773"/>
              </a:xfrm>
              <a:prstGeom prst="rect">
                <a:avLst/>
              </a:prstGeom>
              <a:grp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rPr>
                  <a:t>A. Inputs</a:t>
                </a:r>
              </a:p>
            </p:txBody>
          </p:sp>
          <p:sp>
            <p:nvSpPr>
              <p:cNvPr id="27" name="TextBox 26">
                <a:extLst>
                  <a:ext uri="{FF2B5EF4-FFF2-40B4-BE49-F238E27FC236}">
                    <a16:creationId xmlns:a16="http://schemas.microsoft.com/office/drawing/2014/main" xmlns="" id="{1348B348-5034-A042-83E5-5AEC267069A9}"/>
                  </a:ext>
                </a:extLst>
              </p:cNvPr>
              <p:cNvSpPr txBox="1"/>
              <p:nvPr/>
            </p:nvSpPr>
            <p:spPr>
              <a:xfrm>
                <a:off x="2769631" y="2067906"/>
                <a:ext cx="1683823" cy="307777"/>
              </a:xfrm>
              <a:prstGeom prst="rect">
                <a:avLst/>
              </a:prstGeom>
              <a:grp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rPr>
                  <a:t>B. Outputs</a:t>
                </a:r>
              </a:p>
            </p:txBody>
          </p:sp>
          <p:sp>
            <p:nvSpPr>
              <p:cNvPr id="28" name="TextBox 27">
                <a:extLst>
                  <a:ext uri="{FF2B5EF4-FFF2-40B4-BE49-F238E27FC236}">
                    <a16:creationId xmlns:a16="http://schemas.microsoft.com/office/drawing/2014/main" xmlns="" id="{054C772A-C27E-5444-8CCA-0B40ED554BE8}"/>
                  </a:ext>
                </a:extLst>
              </p:cNvPr>
              <p:cNvSpPr txBox="1"/>
              <p:nvPr/>
            </p:nvSpPr>
            <p:spPr>
              <a:xfrm>
                <a:off x="4746635" y="2067906"/>
                <a:ext cx="2663448" cy="30777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rPr>
                  <a:t>C. Intermediate Outcomes</a:t>
                </a:r>
              </a:p>
            </p:txBody>
          </p:sp>
          <p:sp>
            <p:nvSpPr>
              <p:cNvPr id="29" name="Rectangle 28">
                <a:extLst>
                  <a:ext uri="{FF2B5EF4-FFF2-40B4-BE49-F238E27FC236}">
                    <a16:creationId xmlns:a16="http://schemas.microsoft.com/office/drawing/2014/main" xmlns="" id="{1545D8F2-3102-6E48-9709-884278F275A6}"/>
                  </a:ext>
                </a:extLst>
              </p:cNvPr>
              <p:cNvSpPr/>
              <p:nvPr/>
            </p:nvSpPr>
            <p:spPr>
              <a:xfrm>
                <a:off x="8154472" y="2728903"/>
                <a:ext cx="1461065" cy="1594989"/>
              </a:xfrm>
              <a:prstGeom prst="rect">
                <a:avLst/>
              </a:prstGeom>
              <a:solidFill>
                <a:schemeClr val="bg1"/>
              </a:solid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mn-ea"/>
                    <a:cs typeface="+mn-cs"/>
                  </a:rPr>
                  <a:t>Increased Utilization</a:t>
                </a:r>
              </a:p>
            </p:txBody>
          </p:sp>
          <p:sp>
            <p:nvSpPr>
              <p:cNvPr id="30" name="Rectangle 29">
                <a:extLst>
                  <a:ext uri="{FF2B5EF4-FFF2-40B4-BE49-F238E27FC236}">
                    <a16:creationId xmlns:a16="http://schemas.microsoft.com/office/drawing/2014/main" xmlns="" id="{0BE1E248-6DA1-2B46-A5E8-549F7D846D31}"/>
                  </a:ext>
                </a:extLst>
              </p:cNvPr>
              <p:cNvSpPr/>
              <p:nvPr/>
            </p:nvSpPr>
            <p:spPr>
              <a:xfrm>
                <a:off x="8154472" y="4513089"/>
                <a:ext cx="1461067" cy="1594989"/>
              </a:xfrm>
              <a:prstGeom prst="rect">
                <a:avLst/>
              </a:prstGeom>
              <a:solidFill>
                <a:schemeClr val="bg1"/>
              </a:solid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mn-ea"/>
                    <a:cs typeface="+mn-cs"/>
                  </a:rPr>
                  <a:t>Improved Content of Health Care (Quality)</a:t>
                </a:r>
              </a:p>
            </p:txBody>
          </p:sp>
          <p:sp>
            <p:nvSpPr>
              <p:cNvPr id="31" name="Right Brace 30">
                <a:extLst>
                  <a:ext uri="{FF2B5EF4-FFF2-40B4-BE49-F238E27FC236}">
                    <a16:creationId xmlns:a16="http://schemas.microsoft.com/office/drawing/2014/main" xmlns="" id="{944642B1-31F4-4547-93BA-3F88F7645DD6}"/>
                  </a:ext>
                </a:extLst>
              </p:cNvPr>
              <p:cNvSpPr/>
              <p:nvPr/>
            </p:nvSpPr>
            <p:spPr>
              <a:xfrm rot="10800000">
                <a:off x="4453455" y="2739949"/>
                <a:ext cx="293179" cy="3369984"/>
              </a:xfrm>
              <a:prstGeom prst="rightBrace">
                <a:avLst>
                  <a:gd name="adj1" fmla="val 54362"/>
                  <a:gd name="adj2" fmla="val 50000"/>
                </a:avLst>
              </a:prstGeom>
              <a:grpFill/>
              <a:ln w="9525" cap="flat" cmpd="sng" algn="ctr">
                <a:solidFill>
                  <a:srgbClr val="D2533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entury Schoolbook" panose="02040604050505020304"/>
                  <a:ea typeface="+mn-ea"/>
                  <a:cs typeface="+mn-cs"/>
                </a:endParaRPr>
              </a:p>
            </p:txBody>
          </p:sp>
          <p:sp>
            <p:nvSpPr>
              <p:cNvPr id="32" name="Rectangle 31">
                <a:extLst>
                  <a:ext uri="{FF2B5EF4-FFF2-40B4-BE49-F238E27FC236}">
                    <a16:creationId xmlns:a16="http://schemas.microsoft.com/office/drawing/2014/main" xmlns="" id="{1F30B1D7-2BC5-C342-B2FD-6B8535D27E73}"/>
                  </a:ext>
                </a:extLst>
              </p:cNvPr>
              <p:cNvSpPr/>
              <p:nvPr/>
            </p:nvSpPr>
            <p:spPr>
              <a:xfrm>
                <a:off x="10204696" y="2728903"/>
                <a:ext cx="1597623" cy="3375571"/>
              </a:xfrm>
              <a:prstGeom prst="rect">
                <a:avLst/>
              </a:prstGeom>
              <a:solidFill>
                <a:schemeClr val="bg1"/>
              </a:solid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mn-ea"/>
                    <a:cs typeface="+mn-cs"/>
                  </a:rPr>
                  <a:t>Improved Maternal and Newborn Health Outcomes</a:t>
                </a:r>
              </a:p>
            </p:txBody>
          </p:sp>
          <p:sp>
            <p:nvSpPr>
              <p:cNvPr id="33" name="TextBox 32">
                <a:extLst>
                  <a:ext uri="{FF2B5EF4-FFF2-40B4-BE49-F238E27FC236}">
                    <a16:creationId xmlns:a16="http://schemas.microsoft.com/office/drawing/2014/main" xmlns="" id="{002538C2-0974-6E41-A575-97352050960F}"/>
                  </a:ext>
                </a:extLst>
              </p:cNvPr>
              <p:cNvSpPr txBox="1"/>
              <p:nvPr/>
            </p:nvSpPr>
            <p:spPr>
              <a:xfrm>
                <a:off x="7649303" y="2067908"/>
                <a:ext cx="2210133" cy="307777"/>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rPr>
                  <a:t>D. Service Outcomes</a:t>
                </a:r>
              </a:p>
            </p:txBody>
          </p:sp>
          <p:sp>
            <p:nvSpPr>
              <p:cNvPr id="34" name="TextBox 33">
                <a:extLst>
                  <a:ext uri="{FF2B5EF4-FFF2-40B4-BE49-F238E27FC236}">
                    <a16:creationId xmlns:a16="http://schemas.microsoft.com/office/drawing/2014/main" xmlns="" id="{549C138C-2736-CC44-9D84-8C1DE99CB1DE}"/>
                  </a:ext>
                </a:extLst>
              </p:cNvPr>
              <p:cNvSpPr txBox="1"/>
              <p:nvPr/>
            </p:nvSpPr>
            <p:spPr>
              <a:xfrm>
                <a:off x="9914207" y="2067904"/>
                <a:ext cx="2100729" cy="307777"/>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rPr>
                  <a:t>E. Health Outcomes</a:t>
                </a:r>
              </a:p>
            </p:txBody>
          </p:sp>
        </p:grpSp>
      </p:grpSp>
    </p:spTree>
    <p:extLst>
      <p:ext uri="{BB962C8B-B14F-4D97-AF65-F5344CB8AC3E}">
        <p14:creationId xmlns:p14="http://schemas.microsoft.com/office/powerpoint/2010/main" val="4108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sp>
        <p:nvSpPr>
          <p:cNvPr id="5" name="Rectangle 4"/>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1026" name="Picture 2" descr="Image result for harvard kennedy school high res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18" y="6109692"/>
            <a:ext cx="4005263"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27" name="Picture 3" descr="Image result for results for development logo"/>
          <p:cNvPicPr>
            <a:picLocks noChangeAspect="1" noChangeArrowheads="1"/>
          </p:cNvPicPr>
          <p:nvPr/>
        </p:nvPicPr>
        <p:blipFill>
          <a:blip r:embed="rId4" cstate="print">
            <a:lum bright="-40000" contrast="100000"/>
            <a:extLst>
              <a:ext uri="{28A0092B-C50C-407E-A947-70E740481C1C}">
                <a14:useLocalDpi xmlns:a14="http://schemas.microsoft.com/office/drawing/2010/main" val="0"/>
              </a:ext>
            </a:extLst>
          </a:blip>
          <a:srcRect l="36031" t="30811" r="20496" b="30811"/>
          <a:stretch>
            <a:fillRect/>
          </a:stretch>
        </p:blipFill>
        <p:spPr bwMode="auto">
          <a:xfrm>
            <a:off x="7101621" y="6045521"/>
            <a:ext cx="1676400" cy="59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28" name="Picture 4" descr="Image result for results for development logo"/>
          <p:cNvPicPr>
            <a:picLocks noChangeAspect="1" noChangeArrowheads="1"/>
          </p:cNvPicPr>
          <p:nvPr/>
        </p:nvPicPr>
        <p:blipFill>
          <a:blip r:embed="rId4" cstate="print">
            <a:extLst>
              <a:ext uri="{28A0092B-C50C-407E-A947-70E740481C1C}">
                <a14:useLocalDpi xmlns:a14="http://schemas.microsoft.com/office/drawing/2010/main" val="0"/>
              </a:ext>
            </a:extLst>
          </a:blip>
          <a:srcRect l="20107" t="30811" r="64368" b="30811"/>
          <a:stretch>
            <a:fillRect/>
          </a:stretch>
        </p:blipFill>
        <p:spPr bwMode="auto">
          <a:xfrm>
            <a:off x="6474558" y="6045521"/>
            <a:ext cx="598488" cy="59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4" name="Title 41"/>
          <p:cNvSpPr>
            <a:spLocks noGrp="1"/>
          </p:cNvSpPr>
          <p:nvPr>
            <p:ph type="ctrTitle"/>
          </p:nvPr>
        </p:nvSpPr>
        <p:spPr>
          <a:xfrm>
            <a:off x="216665" y="4053933"/>
            <a:ext cx="8211838" cy="632289"/>
          </a:xfrm>
        </p:spPr>
        <p:txBody>
          <a:bodyPr>
            <a:noAutofit/>
          </a:bodyPr>
          <a:lstStyle/>
          <a:p>
            <a:pPr algn="l"/>
            <a:r>
              <a:rPr lang="en-US" sz="2800" dirty="0">
                <a:solidFill>
                  <a:srgbClr val="2E2E2E"/>
                </a:solidFill>
                <a:latin typeface="Futura Bk BT" panose="020B0502020204020303" pitchFamily="34" charset="0"/>
              </a:rPr>
              <a:t>Did any part of the program work as we thought it should and what did not work? </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8612" y="355085"/>
            <a:ext cx="2659408" cy="157276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8613" y="2150511"/>
            <a:ext cx="2659408" cy="560828"/>
          </a:xfrm>
          <a:prstGeom prst="rect">
            <a:avLst/>
          </a:prstGeom>
        </p:spPr>
      </p:pic>
      <p:sp>
        <p:nvSpPr>
          <p:cNvPr id="10" name="Subtitle 4">
            <a:extLst>
              <a:ext uri="{FF2B5EF4-FFF2-40B4-BE49-F238E27FC236}">
                <a16:creationId xmlns:a16="http://schemas.microsoft.com/office/drawing/2014/main" xmlns="" id="{7F8348F7-8322-3241-AC17-CC3ECC634380}"/>
              </a:ext>
            </a:extLst>
          </p:cNvPr>
          <p:cNvSpPr txBox="1">
            <a:spLocks/>
          </p:cNvSpPr>
          <p:nvPr/>
        </p:nvSpPr>
        <p:spPr>
          <a:xfrm>
            <a:off x="216665" y="4815345"/>
            <a:ext cx="7848600" cy="9144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2800" b="0" i="0" kern="1200">
                <a:solidFill>
                  <a:srgbClr val="FFFFFF"/>
                </a:solidFill>
                <a:latin typeface="Museo Sans 500"/>
                <a:ea typeface="+mn-ea"/>
                <a:cs typeface="Museo Sans 50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000" dirty="0">
                <a:solidFill>
                  <a:srgbClr val="2E2E2E"/>
                </a:solidFill>
                <a:latin typeface="Futura Bk BT" panose="020B0502020204020303" pitchFamily="34" charset="0"/>
              </a:rPr>
              <a:t>How our Indonesia findings compare to the logic model</a:t>
            </a:r>
          </a:p>
        </p:txBody>
      </p:sp>
    </p:spTree>
    <p:extLst>
      <p:ext uri="{BB962C8B-B14F-4D97-AF65-F5344CB8AC3E}">
        <p14:creationId xmlns:p14="http://schemas.microsoft.com/office/powerpoint/2010/main" val="64543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pic>
        <p:nvPicPr>
          <p:cNvPr id="2051" name="Picture 3" descr="Title Invers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2867" y="5976465"/>
            <a:ext cx="3033712" cy="7318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0" name="Picture 2" descr="Logo Inversed"/>
          <p:cNvPicPr>
            <a:picLocks noChangeAspect="1" noChangeArrowheads="1"/>
          </p:cNvPicPr>
          <p:nvPr/>
        </p:nvPicPr>
        <p:blipFill>
          <a:blip r:embed="rId4" cstate="print">
            <a:clrChange>
              <a:clrFrom>
                <a:srgbClr val="B53E51"/>
              </a:clrFrom>
              <a:clrTo>
                <a:srgbClr val="B53E51">
                  <a:alpha val="0"/>
                </a:srgbClr>
              </a:clrTo>
            </a:clrChange>
            <a:extLst>
              <a:ext uri="{28A0092B-C50C-407E-A947-70E740481C1C}">
                <a14:useLocalDpi xmlns:a14="http://schemas.microsoft.com/office/drawing/2010/main" val="0"/>
              </a:ext>
            </a:extLst>
          </a:blip>
          <a:srcRect/>
          <a:stretch>
            <a:fillRect/>
          </a:stretch>
        </p:blipFill>
        <p:spPr bwMode="auto">
          <a:xfrm>
            <a:off x="4726204" y="6025678"/>
            <a:ext cx="1028700" cy="609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Rectangle 4"/>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5" name="Line Callout 1 24"/>
          <p:cNvSpPr/>
          <p:nvPr/>
        </p:nvSpPr>
        <p:spPr>
          <a:xfrm>
            <a:off x="224459" y="222429"/>
            <a:ext cx="6158233" cy="375934"/>
          </a:xfrm>
          <a:prstGeom prst="borderCallout1">
            <a:avLst>
              <a:gd name="adj1" fmla="val 81254"/>
              <a:gd name="adj2" fmla="val 84002"/>
              <a:gd name="adj3" fmla="val 79181"/>
              <a:gd name="adj4" fmla="val 89923"/>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sz="2000" dirty="0">
                <a:solidFill>
                  <a:srgbClr val="5A8D91"/>
                </a:solidFill>
                <a:latin typeface="Lato" panose="020F0502020204030203" pitchFamily="34" charset="0"/>
                <a:cs typeface="Museo Sans 700"/>
              </a:rPr>
              <a:t>Inputs: was the intervention implemented in all villages?</a:t>
            </a:r>
          </a:p>
        </p:txBody>
      </p:sp>
      <p:grpSp>
        <p:nvGrpSpPr>
          <p:cNvPr id="53" name="Group 52">
            <a:extLst>
              <a:ext uri="{FF2B5EF4-FFF2-40B4-BE49-F238E27FC236}">
                <a16:creationId xmlns:a16="http://schemas.microsoft.com/office/drawing/2014/main" xmlns="" id="{E9C1489C-17A0-7346-9E5A-AA6B5AC412E1}"/>
              </a:ext>
            </a:extLst>
          </p:cNvPr>
          <p:cNvGrpSpPr/>
          <p:nvPr/>
        </p:nvGrpSpPr>
        <p:grpSpPr>
          <a:xfrm>
            <a:off x="313958" y="1162149"/>
            <a:ext cx="8532304" cy="4258046"/>
            <a:chOff x="313958" y="1162149"/>
            <a:chExt cx="8532304" cy="4258046"/>
          </a:xfrm>
        </p:grpSpPr>
        <p:sp>
          <p:nvSpPr>
            <p:cNvPr id="54" name="Rectangle 53">
              <a:extLst>
                <a:ext uri="{FF2B5EF4-FFF2-40B4-BE49-F238E27FC236}">
                  <a16:creationId xmlns:a16="http://schemas.microsoft.com/office/drawing/2014/main" xmlns="" id="{59096FCB-160D-9C44-B41E-0A44504745AB}"/>
                </a:ext>
              </a:extLst>
            </p:cNvPr>
            <p:cNvSpPr/>
            <p:nvPr/>
          </p:nvSpPr>
          <p:spPr>
            <a:xfrm rot="944115">
              <a:off x="5235021" y="2458036"/>
              <a:ext cx="1101505" cy="128027"/>
            </a:xfrm>
            <a:prstGeom prst="rect">
              <a:avLst/>
            </a:prstGeom>
            <a:solidFill>
              <a:schemeClr val="bg1"/>
            </a:solid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grpSp>
          <p:nvGrpSpPr>
            <p:cNvPr id="55" name="Group 54">
              <a:extLst>
                <a:ext uri="{FF2B5EF4-FFF2-40B4-BE49-F238E27FC236}">
                  <a16:creationId xmlns:a16="http://schemas.microsoft.com/office/drawing/2014/main" xmlns="" id="{428AA7DB-6A72-D84A-81B2-FD6AC44BD47F}"/>
                </a:ext>
              </a:extLst>
            </p:cNvPr>
            <p:cNvGrpSpPr/>
            <p:nvPr/>
          </p:nvGrpSpPr>
          <p:grpSpPr>
            <a:xfrm>
              <a:off x="3411188" y="1824079"/>
              <a:ext cx="1979513" cy="1040777"/>
              <a:chOff x="3417102" y="2997628"/>
              <a:chExt cx="1979513" cy="1040777"/>
            </a:xfrm>
          </p:grpSpPr>
          <p:sp>
            <p:nvSpPr>
              <p:cNvPr id="86" name="Right Triangle 85">
                <a:extLst>
                  <a:ext uri="{FF2B5EF4-FFF2-40B4-BE49-F238E27FC236}">
                    <a16:creationId xmlns:a16="http://schemas.microsoft.com/office/drawing/2014/main" xmlns="" id="{9E74E468-8452-FA4B-911F-A24287BB9FAB}"/>
                  </a:ext>
                </a:extLst>
              </p:cNvPr>
              <p:cNvSpPr/>
              <p:nvPr/>
            </p:nvSpPr>
            <p:spPr>
              <a:xfrm>
                <a:off x="3417102" y="2997628"/>
                <a:ext cx="1970086" cy="1029782"/>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ight Triangle 86">
                <a:extLst>
                  <a:ext uri="{FF2B5EF4-FFF2-40B4-BE49-F238E27FC236}">
                    <a16:creationId xmlns:a16="http://schemas.microsoft.com/office/drawing/2014/main" xmlns="" id="{E0EFB3F6-7360-7347-9F4E-E0F77C5C4D2E}"/>
                  </a:ext>
                </a:extLst>
              </p:cNvPr>
              <p:cNvSpPr/>
              <p:nvPr/>
            </p:nvSpPr>
            <p:spPr>
              <a:xfrm rot="10800000">
                <a:off x="3432091" y="3008623"/>
                <a:ext cx="1964524" cy="1029782"/>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Rectangle 55">
              <a:extLst>
                <a:ext uri="{FF2B5EF4-FFF2-40B4-BE49-F238E27FC236}">
                  <a16:creationId xmlns:a16="http://schemas.microsoft.com/office/drawing/2014/main" xmlns="" id="{8DF9E7D5-D344-5D4C-BFFA-C0DD74ED8507}"/>
                </a:ext>
              </a:extLst>
            </p:cNvPr>
            <p:cNvSpPr/>
            <p:nvPr/>
          </p:nvSpPr>
          <p:spPr>
            <a:xfrm rot="1935398">
              <a:off x="5284825" y="3875763"/>
              <a:ext cx="1101505" cy="128027"/>
            </a:xfrm>
            <a:prstGeom prst="rect">
              <a:avLst/>
            </a:prstGeom>
            <a:solidFill>
              <a:schemeClr val="bg1"/>
            </a:solid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57" name="Rectangle 56">
              <a:extLst>
                <a:ext uri="{FF2B5EF4-FFF2-40B4-BE49-F238E27FC236}">
                  <a16:creationId xmlns:a16="http://schemas.microsoft.com/office/drawing/2014/main" xmlns="" id="{403E5CF9-933D-4E40-ACEA-4D188EE91B80}"/>
                </a:ext>
              </a:extLst>
            </p:cNvPr>
            <p:cNvSpPr/>
            <p:nvPr/>
          </p:nvSpPr>
          <p:spPr>
            <a:xfrm rot="19062345">
              <a:off x="5082397" y="3036791"/>
              <a:ext cx="1253832" cy="121260"/>
            </a:xfrm>
            <a:prstGeom prst="rect">
              <a:avLst/>
            </a:prstGeom>
            <a:solidFill>
              <a:schemeClr val="bg1"/>
            </a:solid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grpSp>
          <p:nvGrpSpPr>
            <p:cNvPr id="58" name="Group 57">
              <a:extLst>
                <a:ext uri="{FF2B5EF4-FFF2-40B4-BE49-F238E27FC236}">
                  <a16:creationId xmlns:a16="http://schemas.microsoft.com/office/drawing/2014/main" xmlns="" id="{CCA5DC3E-3D30-344F-A3C7-D8A70D84C34B}"/>
                </a:ext>
              </a:extLst>
            </p:cNvPr>
            <p:cNvGrpSpPr/>
            <p:nvPr/>
          </p:nvGrpSpPr>
          <p:grpSpPr>
            <a:xfrm>
              <a:off x="3417102" y="2997628"/>
              <a:ext cx="1979513" cy="1040777"/>
              <a:chOff x="3417102" y="2997628"/>
              <a:chExt cx="1979513" cy="1040777"/>
            </a:xfrm>
          </p:grpSpPr>
          <p:sp>
            <p:nvSpPr>
              <p:cNvPr id="84" name="Right Triangle 83">
                <a:extLst>
                  <a:ext uri="{FF2B5EF4-FFF2-40B4-BE49-F238E27FC236}">
                    <a16:creationId xmlns:a16="http://schemas.microsoft.com/office/drawing/2014/main" xmlns="" id="{0DEBC947-4EE1-DC4F-969E-E6BDC601E00A}"/>
                  </a:ext>
                </a:extLst>
              </p:cNvPr>
              <p:cNvSpPr/>
              <p:nvPr/>
            </p:nvSpPr>
            <p:spPr>
              <a:xfrm>
                <a:off x="3417102" y="2997628"/>
                <a:ext cx="1970086" cy="1029782"/>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ight Triangle 84">
                <a:extLst>
                  <a:ext uri="{FF2B5EF4-FFF2-40B4-BE49-F238E27FC236}">
                    <a16:creationId xmlns:a16="http://schemas.microsoft.com/office/drawing/2014/main" xmlns="" id="{A63A4B38-C122-DE4E-A31C-DE8062C765E5}"/>
                  </a:ext>
                </a:extLst>
              </p:cNvPr>
              <p:cNvSpPr/>
              <p:nvPr/>
            </p:nvSpPr>
            <p:spPr>
              <a:xfrm rot="10800000">
                <a:off x="3432091" y="3008623"/>
                <a:ext cx="1964524" cy="1029782"/>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Right Arrow 58">
              <a:extLst>
                <a:ext uri="{FF2B5EF4-FFF2-40B4-BE49-F238E27FC236}">
                  <a16:creationId xmlns:a16="http://schemas.microsoft.com/office/drawing/2014/main" xmlns="" id="{B37D1F6A-2C5F-0443-A006-291E277EADD2}"/>
                </a:ext>
              </a:extLst>
            </p:cNvPr>
            <p:cNvSpPr/>
            <p:nvPr/>
          </p:nvSpPr>
          <p:spPr>
            <a:xfrm>
              <a:off x="6978835" y="4270646"/>
              <a:ext cx="457490" cy="294302"/>
            </a:xfrm>
            <a:prstGeom prst="rightArrow">
              <a:avLst/>
            </a:prstGeom>
            <a:solidFill>
              <a:schemeClr val="bg1"/>
            </a:solid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60" name="Rectangle 59">
              <a:extLst>
                <a:ext uri="{FF2B5EF4-FFF2-40B4-BE49-F238E27FC236}">
                  <a16:creationId xmlns:a16="http://schemas.microsoft.com/office/drawing/2014/main" xmlns="" id="{C294E4F1-131B-574E-BE05-B902DD398297}"/>
                </a:ext>
              </a:extLst>
            </p:cNvPr>
            <p:cNvSpPr/>
            <p:nvPr/>
          </p:nvSpPr>
          <p:spPr>
            <a:xfrm rot="17730620" flipV="1">
              <a:off x="4548964" y="3613653"/>
              <a:ext cx="2466876" cy="119201"/>
            </a:xfrm>
            <a:prstGeom prst="rect">
              <a:avLst/>
            </a:prstGeom>
            <a:solidFill>
              <a:schemeClr val="bg1"/>
            </a:solid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61" name="Rectangle 60">
              <a:extLst>
                <a:ext uri="{FF2B5EF4-FFF2-40B4-BE49-F238E27FC236}">
                  <a16:creationId xmlns:a16="http://schemas.microsoft.com/office/drawing/2014/main" xmlns="" id="{3FE133E7-C585-784C-95D0-6E9FF7DB40F5}"/>
                </a:ext>
              </a:extLst>
            </p:cNvPr>
            <p:cNvSpPr/>
            <p:nvPr/>
          </p:nvSpPr>
          <p:spPr>
            <a:xfrm rot="20641934">
              <a:off x="5267121" y="4475746"/>
              <a:ext cx="1069820" cy="135186"/>
            </a:xfrm>
            <a:prstGeom prst="rect">
              <a:avLst/>
            </a:prstGeom>
            <a:solidFill>
              <a:schemeClr val="bg1"/>
            </a:solid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grpSp>
          <p:nvGrpSpPr>
            <p:cNvPr id="62" name="Group 61">
              <a:extLst>
                <a:ext uri="{FF2B5EF4-FFF2-40B4-BE49-F238E27FC236}">
                  <a16:creationId xmlns:a16="http://schemas.microsoft.com/office/drawing/2014/main" xmlns="" id="{E1E9B594-787F-734B-B152-DBA380CE5BC4}"/>
                </a:ext>
              </a:extLst>
            </p:cNvPr>
            <p:cNvGrpSpPr/>
            <p:nvPr/>
          </p:nvGrpSpPr>
          <p:grpSpPr>
            <a:xfrm>
              <a:off x="313958" y="1162149"/>
              <a:ext cx="8532304" cy="4258046"/>
              <a:chOff x="638531" y="2067904"/>
              <a:chExt cx="11376405" cy="4258046"/>
            </a:xfrm>
            <a:solidFill>
              <a:schemeClr val="bg1"/>
            </a:solidFill>
          </p:grpSpPr>
          <p:sp>
            <p:nvSpPr>
              <p:cNvPr id="67" name="Right Arrow 66">
                <a:extLst>
                  <a:ext uri="{FF2B5EF4-FFF2-40B4-BE49-F238E27FC236}">
                    <a16:creationId xmlns:a16="http://schemas.microsoft.com/office/drawing/2014/main" xmlns="" id="{137A198E-1E97-9A42-8F2C-955A5566464A}"/>
                  </a:ext>
                </a:extLst>
              </p:cNvPr>
              <p:cNvSpPr/>
              <p:nvPr/>
            </p:nvSpPr>
            <p:spPr>
              <a:xfrm>
                <a:off x="9527501" y="3406984"/>
                <a:ext cx="609987" cy="294302"/>
              </a:xfrm>
              <a:prstGeom prst="rightArrow">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68" name="Right Arrow 67">
                <a:extLst>
                  <a:ext uri="{FF2B5EF4-FFF2-40B4-BE49-F238E27FC236}">
                    <a16:creationId xmlns:a16="http://schemas.microsoft.com/office/drawing/2014/main" xmlns="" id="{00B609F1-F60F-D947-8EB4-6DCD5FFE9AA7}"/>
                  </a:ext>
                </a:extLst>
              </p:cNvPr>
              <p:cNvSpPr/>
              <p:nvPr/>
            </p:nvSpPr>
            <p:spPr>
              <a:xfrm>
                <a:off x="3911295" y="4254719"/>
                <a:ext cx="493421" cy="341163"/>
              </a:xfrm>
              <a:prstGeom prst="rightArrow">
                <a:avLst/>
              </a:prstGeom>
              <a:grpFill/>
              <a:ln w="13970" cap="flat" cmpd="sng" algn="ctr">
                <a:solidFill>
                  <a:srgbClr val="E4988A"/>
                </a:solidFill>
                <a:prstDash val="solid"/>
              </a:ln>
              <a:effectLst/>
            </p:spPr>
            <p:txBody>
              <a:bodyPr rtlCol="0" anchor="ctr"/>
              <a:lstStyle/>
              <a:p>
                <a:pPr algn="ctr"/>
                <a:endParaRPr lang="en-US" kern="0">
                  <a:solidFill>
                    <a:srgbClr val="FFFFFF"/>
                  </a:solidFill>
                  <a:latin typeface="Century Schoolbook" panose="02040604050505020304"/>
                </a:endParaRPr>
              </a:p>
            </p:txBody>
          </p:sp>
          <p:sp>
            <p:nvSpPr>
              <p:cNvPr id="69" name="Right Arrow 68">
                <a:extLst>
                  <a:ext uri="{FF2B5EF4-FFF2-40B4-BE49-F238E27FC236}">
                    <a16:creationId xmlns:a16="http://schemas.microsoft.com/office/drawing/2014/main" xmlns="" id="{122CB04A-5686-2943-A3C5-874ED34A4BD7}"/>
                  </a:ext>
                </a:extLst>
              </p:cNvPr>
              <p:cNvSpPr/>
              <p:nvPr/>
            </p:nvSpPr>
            <p:spPr>
              <a:xfrm>
                <a:off x="2217828" y="4254719"/>
                <a:ext cx="809800" cy="341163"/>
              </a:xfrm>
              <a:prstGeom prst="rightArrow">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70" name="Rectangle 69">
                <a:extLst>
                  <a:ext uri="{FF2B5EF4-FFF2-40B4-BE49-F238E27FC236}">
                    <a16:creationId xmlns:a16="http://schemas.microsoft.com/office/drawing/2014/main" xmlns="" id="{07DEDEF4-5715-144A-B8ED-719FB8C75841}"/>
                  </a:ext>
                </a:extLst>
              </p:cNvPr>
              <p:cNvSpPr/>
              <p:nvPr/>
            </p:nvSpPr>
            <p:spPr>
              <a:xfrm>
                <a:off x="638531" y="2522464"/>
                <a:ext cx="1899776" cy="3803485"/>
              </a:xfrm>
              <a:prstGeom prst="rect">
                <a:avLst/>
              </a:prstGeom>
              <a:solidFill>
                <a:srgbClr val="72D184"/>
              </a:solid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Information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dirty="0">
                  <a:ln>
                    <a:noFill/>
                  </a:ln>
                  <a:solidFill>
                    <a:srgbClr val="FFFFFF"/>
                  </a:solidFill>
                  <a:effectLst/>
                  <a:uLnTx/>
                  <a:uFillTx/>
                  <a:latin typeface="Arial Narrow" panose="020B0606020202030204" pitchFamily="34" charset="0"/>
                  <a:ea typeface="Adobe Heiti Std R" panose="020B0400000000000000" pitchFamily="34"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Facilitation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dirty="0">
                  <a:ln>
                    <a:noFill/>
                  </a:ln>
                  <a:solidFill>
                    <a:srgbClr val="FFFFFF"/>
                  </a:solidFill>
                  <a:effectLst/>
                  <a:uLnTx/>
                  <a:uFillTx/>
                  <a:latin typeface="Arial Narrow" panose="020B0606020202030204" pitchFamily="34" charset="0"/>
                  <a:ea typeface="Adobe Heiti Std R" panose="020B0400000000000000" pitchFamily="34"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Action Planning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dirty="0">
                  <a:ln>
                    <a:noFill/>
                  </a:ln>
                  <a:solidFill>
                    <a:srgbClr val="FFFFFF"/>
                  </a:solidFill>
                  <a:effectLst/>
                  <a:uLnTx/>
                  <a:uFillTx/>
                  <a:latin typeface="Arial Narrow" panose="020B0606020202030204" pitchFamily="34" charset="0"/>
                  <a:ea typeface="Adobe Heiti Std R" panose="020B0400000000000000" pitchFamily="34"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Follow-up</a:t>
                </a:r>
              </a:p>
            </p:txBody>
          </p:sp>
          <p:sp>
            <p:nvSpPr>
              <p:cNvPr id="71" name="Oval 70">
                <a:extLst>
                  <a:ext uri="{FF2B5EF4-FFF2-40B4-BE49-F238E27FC236}">
                    <a16:creationId xmlns:a16="http://schemas.microsoft.com/office/drawing/2014/main" xmlns="" id="{34ECA245-4646-C14B-A8D6-683239CD4D10}"/>
                  </a:ext>
                </a:extLst>
              </p:cNvPr>
              <p:cNvSpPr/>
              <p:nvPr/>
            </p:nvSpPr>
            <p:spPr>
              <a:xfrm>
                <a:off x="3079115" y="2522464"/>
                <a:ext cx="938793" cy="3803486"/>
              </a:xfrm>
              <a:prstGeom prst="ellipse">
                <a:avLst/>
              </a:prstGeom>
              <a:grpFill/>
              <a:ln w="13970" cap="flat" cmpd="sng" algn="ctr">
                <a:solidFill>
                  <a:schemeClr val="tx1"/>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cs typeface="+mn-cs"/>
                  </a:rPr>
                  <a:t>Community Action</a:t>
                </a:r>
              </a:p>
            </p:txBody>
          </p:sp>
          <p:sp>
            <p:nvSpPr>
              <p:cNvPr id="72" name="Rectangle 71">
                <a:extLst>
                  <a:ext uri="{FF2B5EF4-FFF2-40B4-BE49-F238E27FC236}">
                    <a16:creationId xmlns:a16="http://schemas.microsoft.com/office/drawing/2014/main" xmlns="" id="{6E41E80D-68C5-2146-BEDA-91BC7DCF7EE5}"/>
                  </a:ext>
                </a:extLst>
              </p:cNvPr>
              <p:cNvSpPr/>
              <p:nvPr/>
            </p:nvSpPr>
            <p:spPr>
              <a:xfrm>
                <a:off x="4776056" y="2732074"/>
                <a:ext cx="2634025" cy="1029782"/>
              </a:xfrm>
              <a:prstGeom prst="rect">
                <a:avLst/>
              </a:prstGeom>
              <a:solidFill>
                <a:schemeClr val="bg1"/>
              </a:solid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Increased Demand </a:t>
                </a:r>
                <a:r>
                  <a:rPr lang="en-US" b="1" kern="0" dirty="0">
                    <a:latin typeface="Arial Narrow" panose="020B0606020202030204" pitchFamily="34" charset="0"/>
                    <a:ea typeface="Adobe Heiti Std R" panose="020B0400000000000000" pitchFamily="34" charset="-128"/>
                  </a:rPr>
                  <a:t>for</a:t>
                </a:r>
                <a:r>
                  <a:rPr kumimoji="0" lang="en-US" sz="1800"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 Health Services</a:t>
                </a:r>
              </a:p>
            </p:txBody>
          </p:sp>
          <p:sp>
            <p:nvSpPr>
              <p:cNvPr id="73" name="Rectangle 72">
                <a:extLst>
                  <a:ext uri="{FF2B5EF4-FFF2-40B4-BE49-F238E27FC236}">
                    <a16:creationId xmlns:a16="http://schemas.microsoft.com/office/drawing/2014/main" xmlns="" id="{6E004307-B13B-2845-B595-C116BCCC87CA}"/>
                  </a:ext>
                </a:extLst>
              </p:cNvPr>
              <p:cNvSpPr/>
              <p:nvPr/>
            </p:nvSpPr>
            <p:spPr>
              <a:xfrm>
                <a:off x="4768812" y="3903383"/>
                <a:ext cx="2634025" cy="1029782"/>
              </a:xfrm>
              <a:prstGeom prst="rect">
                <a:avLst/>
              </a:prstGeom>
              <a:solidFill>
                <a:schemeClr val="bg1"/>
              </a:solid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Improved Patient</a:t>
                </a:r>
                <a:r>
                  <a:rPr lang="en-US" b="1" kern="0" dirty="0">
                    <a:latin typeface="Arial Narrow" panose="020B0606020202030204" pitchFamily="34" charset="0"/>
                    <a:ea typeface="Adobe Heiti Std R" panose="020B0400000000000000" pitchFamily="34" charset="-128"/>
                  </a:rPr>
                  <a:t> Experience</a:t>
                </a:r>
                <a:endParaRPr kumimoji="0" lang="en-US" sz="1800"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endParaRPr>
              </a:p>
            </p:txBody>
          </p:sp>
          <p:sp>
            <p:nvSpPr>
              <p:cNvPr id="74" name="Rectangle 73">
                <a:extLst>
                  <a:ext uri="{FF2B5EF4-FFF2-40B4-BE49-F238E27FC236}">
                    <a16:creationId xmlns:a16="http://schemas.microsoft.com/office/drawing/2014/main" xmlns="" id="{4A0C222C-D7C3-D647-8863-0DA148DD270E}"/>
                  </a:ext>
                </a:extLst>
              </p:cNvPr>
              <p:cNvSpPr/>
              <p:nvPr/>
            </p:nvSpPr>
            <p:spPr>
              <a:xfrm>
                <a:off x="4773057" y="5074692"/>
                <a:ext cx="2634025" cy="1029782"/>
              </a:xfrm>
              <a:prstGeom prst="rect">
                <a:avLst/>
              </a:prstGeom>
              <a:solidFill>
                <a:schemeClr val="bg1"/>
              </a:solid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Improved </a:t>
                </a:r>
                <a:r>
                  <a:rPr lang="en-US" b="1" kern="0" dirty="0">
                    <a:latin typeface="Arial Narrow" panose="020B0606020202030204" pitchFamily="34" charset="0"/>
                    <a:ea typeface="Adobe Heiti Std R" panose="020B0400000000000000" pitchFamily="34" charset="-128"/>
                  </a:rPr>
                  <a:t>Health Facility</a:t>
                </a:r>
                <a:endParaRPr kumimoji="0" lang="en-US" sz="1800"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endParaRPr>
              </a:p>
            </p:txBody>
          </p:sp>
          <p:sp>
            <p:nvSpPr>
              <p:cNvPr id="75" name="TextBox 74">
                <a:extLst>
                  <a:ext uri="{FF2B5EF4-FFF2-40B4-BE49-F238E27FC236}">
                    <a16:creationId xmlns:a16="http://schemas.microsoft.com/office/drawing/2014/main" xmlns="" id="{8C01EFFA-B9AE-0648-B76C-6A4FBFBFE656}"/>
                  </a:ext>
                </a:extLst>
              </p:cNvPr>
              <p:cNvSpPr txBox="1"/>
              <p:nvPr/>
            </p:nvSpPr>
            <p:spPr>
              <a:xfrm>
                <a:off x="638531" y="2067908"/>
                <a:ext cx="1899776" cy="307773"/>
              </a:xfrm>
              <a:prstGeom prst="rect">
                <a:avLst/>
              </a:prstGeom>
              <a:grp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rPr>
                  <a:t>A. Inputs</a:t>
                </a:r>
              </a:p>
            </p:txBody>
          </p:sp>
          <p:sp>
            <p:nvSpPr>
              <p:cNvPr id="76" name="TextBox 75">
                <a:extLst>
                  <a:ext uri="{FF2B5EF4-FFF2-40B4-BE49-F238E27FC236}">
                    <a16:creationId xmlns:a16="http://schemas.microsoft.com/office/drawing/2014/main" xmlns="" id="{56E765AF-4F47-0A4C-926A-BAB80A577D9C}"/>
                  </a:ext>
                </a:extLst>
              </p:cNvPr>
              <p:cNvSpPr txBox="1"/>
              <p:nvPr/>
            </p:nvSpPr>
            <p:spPr>
              <a:xfrm>
                <a:off x="2769631" y="2067906"/>
                <a:ext cx="1683823" cy="307777"/>
              </a:xfrm>
              <a:prstGeom prst="rect">
                <a:avLst/>
              </a:prstGeom>
              <a:grp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rPr>
                  <a:t>B. Outputs</a:t>
                </a:r>
              </a:p>
            </p:txBody>
          </p:sp>
          <p:sp>
            <p:nvSpPr>
              <p:cNvPr id="77" name="TextBox 76">
                <a:extLst>
                  <a:ext uri="{FF2B5EF4-FFF2-40B4-BE49-F238E27FC236}">
                    <a16:creationId xmlns:a16="http://schemas.microsoft.com/office/drawing/2014/main" xmlns="" id="{317CCE3F-3F11-F347-B264-36ACDA3EFE21}"/>
                  </a:ext>
                </a:extLst>
              </p:cNvPr>
              <p:cNvSpPr txBox="1"/>
              <p:nvPr/>
            </p:nvSpPr>
            <p:spPr>
              <a:xfrm>
                <a:off x="4746635" y="2067906"/>
                <a:ext cx="2663448" cy="30777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rPr>
                  <a:t>C. Intermediate Outcomes</a:t>
                </a:r>
              </a:p>
            </p:txBody>
          </p:sp>
          <p:sp>
            <p:nvSpPr>
              <p:cNvPr id="78" name="Rectangle 77">
                <a:extLst>
                  <a:ext uri="{FF2B5EF4-FFF2-40B4-BE49-F238E27FC236}">
                    <a16:creationId xmlns:a16="http://schemas.microsoft.com/office/drawing/2014/main" xmlns="" id="{4D478C96-FC9D-8B43-BE99-1D27FE1DC1DD}"/>
                  </a:ext>
                </a:extLst>
              </p:cNvPr>
              <p:cNvSpPr/>
              <p:nvPr/>
            </p:nvSpPr>
            <p:spPr>
              <a:xfrm>
                <a:off x="8154472" y="2728903"/>
                <a:ext cx="1461065" cy="1594989"/>
              </a:xfrm>
              <a:prstGeom prst="rect">
                <a:avLst/>
              </a:prstGeom>
              <a:solidFill>
                <a:schemeClr val="bg1"/>
              </a:solid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mn-ea"/>
                    <a:cs typeface="+mn-cs"/>
                  </a:rPr>
                  <a:t>Increased Utilization</a:t>
                </a:r>
              </a:p>
            </p:txBody>
          </p:sp>
          <p:sp>
            <p:nvSpPr>
              <p:cNvPr id="79" name="Rectangle 78">
                <a:extLst>
                  <a:ext uri="{FF2B5EF4-FFF2-40B4-BE49-F238E27FC236}">
                    <a16:creationId xmlns:a16="http://schemas.microsoft.com/office/drawing/2014/main" xmlns="" id="{6D4C6BF3-34EA-0743-AB16-8FCCA08EFDA3}"/>
                  </a:ext>
                </a:extLst>
              </p:cNvPr>
              <p:cNvSpPr/>
              <p:nvPr/>
            </p:nvSpPr>
            <p:spPr>
              <a:xfrm>
                <a:off x="8154472" y="4513089"/>
                <a:ext cx="1461067" cy="1594989"/>
              </a:xfrm>
              <a:prstGeom prst="rect">
                <a:avLst/>
              </a:prstGeom>
              <a:solidFill>
                <a:schemeClr val="bg1"/>
              </a:solid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mn-ea"/>
                    <a:cs typeface="+mn-cs"/>
                  </a:rPr>
                  <a:t>Improved Content of Health Care (Quality)</a:t>
                </a:r>
              </a:p>
            </p:txBody>
          </p:sp>
          <p:sp>
            <p:nvSpPr>
              <p:cNvPr id="80" name="Right Brace 79">
                <a:extLst>
                  <a:ext uri="{FF2B5EF4-FFF2-40B4-BE49-F238E27FC236}">
                    <a16:creationId xmlns:a16="http://schemas.microsoft.com/office/drawing/2014/main" xmlns="" id="{1B1216A5-2435-884B-81D3-A28112F73ABC}"/>
                  </a:ext>
                </a:extLst>
              </p:cNvPr>
              <p:cNvSpPr/>
              <p:nvPr/>
            </p:nvSpPr>
            <p:spPr>
              <a:xfrm rot="10800000">
                <a:off x="4453455" y="2739949"/>
                <a:ext cx="293179" cy="3369984"/>
              </a:xfrm>
              <a:prstGeom prst="rightBrace">
                <a:avLst>
                  <a:gd name="adj1" fmla="val 54362"/>
                  <a:gd name="adj2" fmla="val 50000"/>
                </a:avLst>
              </a:prstGeom>
              <a:grpFill/>
              <a:ln w="9525" cap="flat" cmpd="sng" algn="ctr">
                <a:solidFill>
                  <a:srgbClr val="D2533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entury Schoolbook" panose="02040604050505020304"/>
                  <a:ea typeface="+mn-ea"/>
                  <a:cs typeface="+mn-cs"/>
                </a:endParaRPr>
              </a:p>
            </p:txBody>
          </p:sp>
          <p:sp>
            <p:nvSpPr>
              <p:cNvPr id="81" name="Rectangle 80">
                <a:extLst>
                  <a:ext uri="{FF2B5EF4-FFF2-40B4-BE49-F238E27FC236}">
                    <a16:creationId xmlns:a16="http://schemas.microsoft.com/office/drawing/2014/main" xmlns="" id="{86DE7DE3-632F-5F41-9C31-84A5FB7FADBF}"/>
                  </a:ext>
                </a:extLst>
              </p:cNvPr>
              <p:cNvSpPr/>
              <p:nvPr/>
            </p:nvSpPr>
            <p:spPr>
              <a:xfrm>
                <a:off x="10204696" y="2728903"/>
                <a:ext cx="1597623" cy="3375571"/>
              </a:xfrm>
              <a:prstGeom prst="rect">
                <a:avLst/>
              </a:prstGeom>
              <a:solidFill>
                <a:schemeClr val="bg1"/>
              </a:solid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mn-ea"/>
                    <a:cs typeface="+mn-cs"/>
                  </a:rPr>
                  <a:t>Improved Maternal and Newborn Health Outcomes</a:t>
                </a:r>
              </a:p>
            </p:txBody>
          </p:sp>
          <p:sp>
            <p:nvSpPr>
              <p:cNvPr id="82" name="TextBox 81">
                <a:extLst>
                  <a:ext uri="{FF2B5EF4-FFF2-40B4-BE49-F238E27FC236}">
                    <a16:creationId xmlns:a16="http://schemas.microsoft.com/office/drawing/2014/main" xmlns="" id="{3C0A2E55-B62C-054D-9B34-369696893128}"/>
                  </a:ext>
                </a:extLst>
              </p:cNvPr>
              <p:cNvSpPr txBox="1"/>
              <p:nvPr/>
            </p:nvSpPr>
            <p:spPr>
              <a:xfrm>
                <a:off x="7649303" y="2067908"/>
                <a:ext cx="2210133" cy="307777"/>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rPr>
                  <a:t>D. Service Outcomes</a:t>
                </a:r>
              </a:p>
            </p:txBody>
          </p:sp>
          <p:sp>
            <p:nvSpPr>
              <p:cNvPr id="83" name="TextBox 82">
                <a:extLst>
                  <a:ext uri="{FF2B5EF4-FFF2-40B4-BE49-F238E27FC236}">
                    <a16:creationId xmlns:a16="http://schemas.microsoft.com/office/drawing/2014/main" xmlns="" id="{9B73FF8A-54D1-B146-A2A7-B99C68156BE0}"/>
                  </a:ext>
                </a:extLst>
              </p:cNvPr>
              <p:cNvSpPr txBox="1"/>
              <p:nvPr/>
            </p:nvSpPr>
            <p:spPr>
              <a:xfrm>
                <a:off x="9914207" y="2067904"/>
                <a:ext cx="2100729" cy="307777"/>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rPr>
                  <a:t>E. Health Outcomes</a:t>
                </a:r>
              </a:p>
            </p:txBody>
          </p:sp>
        </p:grpSp>
        <p:grpSp>
          <p:nvGrpSpPr>
            <p:cNvPr id="63" name="Group 62">
              <a:extLst>
                <a:ext uri="{FF2B5EF4-FFF2-40B4-BE49-F238E27FC236}">
                  <a16:creationId xmlns:a16="http://schemas.microsoft.com/office/drawing/2014/main" xmlns="" id="{4CFD67CE-74F7-2545-8B03-A51DB1AD9AE8}"/>
                </a:ext>
              </a:extLst>
            </p:cNvPr>
            <p:cNvGrpSpPr/>
            <p:nvPr/>
          </p:nvGrpSpPr>
          <p:grpSpPr>
            <a:xfrm>
              <a:off x="3409243" y="4168127"/>
              <a:ext cx="1979513" cy="1040777"/>
              <a:chOff x="3417102" y="2997628"/>
              <a:chExt cx="1979513" cy="1040777"/>
            </a:xfrm>
          </p:grpSpPr>
          <p:sp>
            <p:nvSpPr>
              <p:cNvPr id="65" name="Right Triangle 64">
                <a:extLst>
                  <a:ext uri="{FF2B5EF4-FFF2-40B4-BE49-F238E27FC236}">
                    <a16:creationId xmlns:a16="http://schemas.microsoft.com/office/drawing/2014/main" xmlns="" id="{CE9E7AC2-197F-6644-B5B2-F43E8554B80E}"/>
                  </a:ext>
                </a:extLst>
              </p:cNvPr>
              <p:cNvSpPr/>
              <p:nvPr/>
            </p:nvSpPr>
            <p:spPr>
              <a:xfrm>
                <a:off x="3417102" y="2997628"/>
                <a:ext cx="1970086" cy="1029782"/>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ight Triangle 65">
                <a:extLst>
                  <a:ext uri="{FF2B5EF4-FFF2-40B4-BE49-F238E27FC236}">
                    <a16:creationId xmlns:a16="http://schemas.microsoft.com/office/drawing/2014/main" xmlns="" id="{848D91CF-B3A4-E14F-89F1-E292D5512E30}"/>
                  </a:ext>
                </a:extLst>
              </p:cNvPr>
              <p:cNvSpPr/>
              <p:nvPr/>
            </p:nvSpPr>
            <p:spPr>
              <a:xfrm rot="10800000">
                <a:off x="3432091" y="3008623"/>
                <a:ext cx="1964524" cy="1029782"/>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Box 3">
            <a:extLst>
              <a:ext uri="{FF2B5EF4-FFF2-40B4-BE49-F238E27FC236}">
                <a16:creationId xmlns:a16="http://schemas.microsoft.com/office/drawing/2014/main" xmlns="" id="{C28FAB02-9098-0447-B32D-ADB781F30275}"/>
              </a:ext>
            </a:extLst>
          </p:cNvPr>
          <p:cNvSpPr txBox="1"/>
          <p:nvPr/>
        </p:nvSpPr>
        <p:spPr>
          <a:xfrm>
            <a:off x="6342927" y="2129742"/>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4608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pic>
        <p:nvPicPr>
          <p:cNvPr id="5" name="Picture 3" descr="Title Invers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2867" y="5976465"/>
            <a:ext cx="3033712" cy="7318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2" descr="Logo Inversed"/>
          <p:cNvPicPr>
            <a:picLocks noChangeAspect="1" noChangeArrowheads="1"/>
          </p:cNvPicPr>
          <p:nvPr/>
        </p:nvPicPr>
        <p:blipFill>
          <a:blip r:embed="rId4" cstate="print">
            <a:clrChange>
              <a:clrFrom>
                <a:srgbClr val="B4404D"/>
              </a:clrFrom>
              <a:clrTo>
                <a:srgbClr val="B4404D">
                  <a:alpha val="0"/>
                </a:srgbClr>
              </a:clrTo>
            </a:clrChange>
            <a:extLst>
              <a:ext uri="{28A0092B-C50C-407E-A947-70E740481C1C}">
                <a14:useLocalDpi xmlns:a14="http://schemas.microsoft.com/office/drawing/2010/main" val="0"/>
              </a:ext>
            </a:extLst>
          </a:blip>
          <a:srcRect/>
          <a:stretch>
            <a:fillRect/>
          </a:stretch>
        </p:blipFill>
        <p:spPr bwMode="auto">
          <a:xfrm>
            <a:off x="4726204" y="6025678"/>
            <a:ext cx="1028700" cy="609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ectangle 6"/>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9" name="Line Callout 1 58"/>
          <p:cNvSpPr/>
          <p:nvPr/>
        </p:nvSpPr>
        <p:spPr>
          <a:xfrm>
            <a:off x="224461" y="222428"/>
            <a:ext cx="8450616" cy="383263"/>
          </a:xfrm>
          <a:prstGeom prst="borderCallout1">
            <a:avLst>
              <a:gd name="adj1" fmla="val 81254"/>
              <a:gd name="adj2" fmla="val 84002"/>
              <a:gd name="adj3" fmla="val 79181"/>
              <a:gd name="adj4" fmla="val 89923"/>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sz="2000" dirty="0">
                <a:solidFill>
                  <a:srgbClr val="5A8D91"/>
                </a:solidFill>
                <a:latin typeface="Lato" panose="020F0502020204030203" pitchFamily="34" charset="0"/>
                <a:cs typeface="Museo Sans 700"/>
              </a:rPr>
              <a:t>T4D Meeting Participation</a:t>
            </a:r>
          </a:p>
        </p:txBody>
      </p:sp>
      <p:sp>
        <p:nvSpPr>
          <p:cNvPr id="8" name="Slide Number Placeholder 7"/>
          <p:cNvSpPr>
            <a:spLocks noGrp="1"/>
          </p:cNvSpPr>
          <p:nvPr>
            <p:ph type="sldNum" sz="quarter" idx="12"/>
          </p:nvPr>
        </p:nvSpPr>
        <p:spPr/>
        <p:txBody>
          <a:bodyPr/>
          <a:lstStyle/>
          <a:p>
            <a:fld id="{65BDF457-2F29-41C0-9A26-2D7601B80AAB}" type="slidenum">
              <a:rPr lang="en-US" smtClean="0"/>
              <a:t>18</a:t>
            </a:fld>
            <a:endParaRPr lang="en-US"/>
          </a:p>
        </p:txBody>
      </p:sp>
      <p:sp>
        <p:nvSpPr>
          <p:cNvPr id="9" name="Content Placeholder 2">
            <a:extLst>
              <a:ext uri="{FF2B5EF4-FFF2-40B4-BE49-F238E27FC236}">
                <a16:creationId xmlns:a16="http://schemas.microsoft.com/office/drawing/2014/main" xmlns="" id="{E0CE654A-53FB-2344-A876-9287C53E5706}"/>
              </a:ext>
            </a:extLst>
          </p:cNvPr>
          <p:cNvSpPr>
            <a:spLocks noGrp="1"/>
          </p:cNvSpPr>
          <p:nvPr>
            <p:ph idx="1"/>
          </p:nvPr>
        </p:nvSpPr>
        <p:spPr>
          <a:xfrm>
            <a:off x="457200" y="787080"/>
            <a:ext cx="8229600" cy="5959394"/>
          </a:xfrm>
        </p:spPr>
        <p:txBody>
          <a:bodyPr>
            <a:normAutofit/>
          </a:bodyPr>
          <a:lstStyle/>
          <a:p>
            <a:pPr marL="0" indent="0">
              <a:buNone/>
            </a:pPr>
            <a:endParaRPr lang="en-US" sz="1400" dirty="0"/>
          </a:p>
          <a:p>
            <a:pPr marL="0" indent="0">
              <a:buNone/>
            </a:pPr>
            <a:r>
              <a:rPr lang="en-US" dirty="0"/>
              <a:t>Participation in meetings was significant and sustained in almost all communities:</a:t>
            </a:r>
          </a:p>
        </p:txBody>
      </p:sp>
      <p:graphicFrame>
        <p:nvGraphicFramePr>
          <p:cNvPr id="10" name="Content Placeholder 5">
            <a:extLst>
              <a:ext uri="{FF2B5EF4-FFF2-40B4-BE49-F238E27FC236}">
                <a16:creationId xmlns:a16="http://schemas.microsoft.com/office/drawing/2014/main" xmlns="" id="{40E36CDA-F194-F741-9212-1F35853F25C9}"/>
              </a:ext>
            </a:extLst>
          </p:cNvPr>
          <p:cNvGraphicFramePr>
            <a:graphicFrameLocks/>
          </p:cNvGraphicFramePr>
          <p:nvPr>
            <p:extLst>
              <p:ext uri="{D42A27DB-BD31-4B8C-83A1-F6EECF244321}">
                <p14:modId xmlns:p14="http://schemas.microsoft.com/office/powerpoint/2010/main" val="3892336687"/>
              </p:ext>
            </p:extLst>
          </p:nvPr>
        </p:nvGraphicFramePr>
        <p:xfrm>
          <a:off x="656458" y="2487061"/>
          <a:ext cx="7543801" cy="2361295"/>
        </p:xfrm>
        <a:graphic>
          <a:graphicData uri="http://schemas.openxmlformats.org/drawingml/2006/table">
            <a:tbl>
              <a:tblPr firstRow="1">
                <a:tableStyleId>{5C22544A-7EE6-4342-B048-85BDC9FD1C3A}</a:tableStyleId>
              </a:tblPr>
              <a:tblGrid>
                <a:gridCol w="1788756">
                  <a:extLst>
                    <a:ext uri="{9D8B030D-6E8A-4147-A177-3AD203B41FA5}">
                      <a16:colId xmlns:a16="http://schemas.microsoft.com/office/drawing/2014/main" xmlns="" val="20000"/>
                    </a:ext>
                  </a:extLst>
                </a:gridCol>
                <a:gridCol w="1756996">
                  <a:extLst>
                    <a:ext uri="{9D8B030D-6E8A-4147-A177-3AD203B41FA5}">
                      <a16:colId xmlns:a16="http://schemas.microsoft.com/office/drawing/2014/main" xmlns="" val="1190124014"/>
                    </a:ext>
                  </a:extLst>
                </a:gridCol>
                <a:gridCol w="1332683">
                  <a:extLst>
                    <a:ext uri="{9D8B030D-6E8A-4147-A177-3AD203B41FA5}">
                      <a16:colId xmlns:a16="http://schemas.microsoft.com/office/drawing/2014/main" xmlns="" val="20001"/>
                    </a:ext>
                  </a:extLst>
                </a:gridCol>
                <a:gridCol w="1332683">
                  <a:extLst>
                    <a:ext uri="{9D8B030D-6E8A-4147-A177-3AD203B41FA5}">
                      <a16:colId xmlns:a16="http://schemas.microsoft.com/office/drawing/2014/main" xmlns="" val="20003"/>
                    </a:ext>
                  </a:extLst>
                </a:gridCol>
                <a:gridCol w="1332683">
                  <a:extLst>
                    <a:ext uri="{9D8B030D-6E8A-4147-A177-3AD203B41FA5}">
                      <a16:colId xmlns:a16="http://schemas.microsoft.com/office/drawing/2014/main" xmlns="" val="20004"/>
                    </a:ext>
                  </a:extLst>
                </a:gridCol>
              </a:tblGrid>
              <a:tr h="258176">
                <a:tc gridSpan="2">
                  <a:txBody>
                    <a:bodyPr/>
                    <a:lstStyle/>
                    <a:p>
                      <a:pPr marL="0" marR="0" algn="l">
                        <a:spcBef>
                          <a:spcPts val="0"/>
                        </a:spcBef>
                        <a:spcAft>
                          <a:spcPts val="0"/>
                        </a:spcAft>
                      </a:pPr>
                      <a:endParaRPr lang="en-US" sz="1400" b="0" dirty="0">
                        <a:solidFill>
                          <a:srgbClr val="FFFFFF"/>
                        </a:solidFill>
                        <a:effectLst/>
                        <a:latin typeface="Lato" panose="020F0502020204030203" pitchFamily="34" charset="0"/>
                        <a:ea typeface="ＭＳ 明朝"/>
                        <a:cs typeface="Calibri"/>
                      </a:endParaRPr>
                    </a:p>
                  </a:txBody>
                  <a:tcPr marL="68580" marR="68580" marT="0" marB="0" anchor="ctr">
                    <a:solidFill>
                      <a:srgbClr val="61999D"/>
                    </a:solidFill>
                  </a:tcPr>
                </a:tc>
                <a:tc hMerge="1">
                  <a:txBody>
                    <a:bodyPr/>
                    <a:lstStyle/>
                    <a:p>
                      <a:pPr marL="0" marR="0" algn="l">
                        <a:spcBef>
                          <a:spcPts val="0"/>
                        </a:spcBef>
                        <a:spcAft>
                          <a:spcPts val="0"/>
                        </a:spcAft>
                      </a:pPr>
                      <a:endParaRPr lang="en-US" sz="1400" b="0" dirty="0">
                        <a:solidFill>
                          <a:srgbClr val="FFFFFF"/>
                        </a:solidFill>
                        <a:effectLst/>
                        <a:latin typeface="Lato" panose="020F0502020204030203" pitchFamily="34" charset="0"/>
                        <a:ea typeface="ＭＳ 明朝"/>
                        <a:cs typeface="Calibri"/>
                      </a:endParaRPr>
                    </a:p>
                  </a:txBody>
                  <a:tcPr marL="68580" marR="68580" marT="0" marB="0" anchor="ctr">
                    <a:solidFill>
                      <a:srgbClr val="61999D"/>
                    </a:solidFill>
                  </a:tcPr>
                </a:tc>
                <a:tc>
                  <a:txBody>
                    <a:bodyPr/>
                    <a:lstStyle/>
                    <a:p>
                      <a:pPr marL="0" marR="0" algn="ctr">
                        <a:spcBef>
                          <a:spcPts val="0"/>
                        </a:spcBef>
                        <a:spcAft>
                          <a:spcPts val="0"/>
                        </a:spcAft>
                      </a:pPr>
                      <a:r>
                        <a:rPr lang="en-US" sz="1400" b="0" dirty="0">
                          <a:solidFill>
                            <a:srgbClr val="FFFFFF"/>
                          </a:solidFill>
                          <a:effectLst/>
                          <a:latin typeface="Lato" panose="020F0502020204030203" pitchFamily="34" charset="0"/>
                          <a:ea typeface="ＭＳ 明朝"/>
                          <a:cs typeface="Calibri"/>
                        </a:rPr>
                        <a:t>Participants</a:t>
                      </a:r>
                    </a:p>
                  </a:txBody>
                  <a:tcPr marL="68580" marR="68580" marT="0" marB="0" anchor="ctr">
                    <a:solidFill>
                      <a:srgbClr val="61999D"/>
                    </a:solidFill>
                  </a:tcPr>
                </a:tc>
                <a:tc>
                  <a:txBody>
                    <a:bodyPr/>
                    <a:lstStyle/>
                    <a:p>
                      <a:pPr marL="0" marR="0" algn="ctr">
                        <a:spcBef>
                          <a:spcPts val="0"/>
                        </a:spcBef>
                        <a:spcAft>
                          <a:spcPts val="0"/>
                        </a:spcAft>
                      </a:pPr>
                      <a:r>
                        <a:rPr lang="en-US" sz="1400" b="0" dirty="0">
                          <a:solidFill>
                            <a:srgbClr val="FFFFFF"/>
                          </a:solidFill>
                          <a:effectLst/>
                          <a:latin typeface="Lato" panose="020F0502020204030203" pitchFamily="34" charset="0"/>
                          <a:ea typeface="ＭＳ 明朝"/>
                          <a:cs typeface="Calibri"/>
                        </a:rPr>
                        <a:t>Data Source</a:t>
                      </a:r>
                    </a:p>
                  </a:txBody>
                  <a:tcPr marL="68580" marR="68580" marT="0" marB="0" anchor="ctr">
                    <a:solidFill>
                      <a:srgbClr val="61999D"/>
                    </a:solidFill>
                  </a:tcPr>
                </a:tc>
                <a:tc>
                  <a:txBody>
                    <a:bodyPr/>
                    <a:lstStyle/>
                    <a:p>
                      <a:pPr marL="0" marR="0" algn="ctr">
                        <a:spcBef>
                          <a:spcPts val="0"/>
                        </a:spcBef>
                        <a:spcAft>
                          <a:spcPts val="0"/>
                        </a:spcAft>
                      </a:pPr>
                      <a:r>
                        <a:rPr lang="en-US" sz="1400" b="0" dirty="0">
                          <a:solidFill>
                            <a:srgbClr val="FFFFFF"/>
                          </a:solidFill>
                          <a:effectLst/>
                          <a:latin typeface="Lato" panose="020F0502020204030203" pitchFamily="34" charset="0"/>
                          <a:ea typeface="ＭＳ 明朝"/>
                          <a:cs typeface="Calibri"/>
                        </a:rPr>
                        <a:t>Sample Size</a:t>
                      </a:r>
                    </a:p>
                  </a:txBody>
                  <a:tcPr marL="68580" marR="68580" marT="0" marB="0" anchor="ctr">
                    <a:solidFill>
                      <a:srgbClr val="61999D"/>
                    </a:solidFill>
                  </a:tcPr>
                </a:tc>
                <a:extLst>
                  <a:ext uri="{0D108BD9-81ED-4DB2-BD59-A6C34878D82A}">
                    <a16:rowId xmlns:a16="http://schemas.microsoft.com/office/drawing/2014/main" xmlns="" val="10000"/>
                  </a:ext>
                </a:extLst>
              </a:tr>
              <a:tr h="365760">
                <a:tc gridSpan="2">
                  <a:txBody>
                    <a:bodyPr/>
                    <a:lstStyle/>
                    <a:p>
                      <a:pPr marL="0" marR="0" lvl="0" indent="0">
                        <a:spcBef>
                          <a:spcPts val="0"/>
                        </a:spcBef>
                        <a:spcAft>
                          <a:spcPts val="0"/>
                        </a:spcAft>
                        <a:buFont typeface="+mj-lt"/>
                        <a:buNone/>
                        <a:tabLst>
                          <a:tab pos="228600" algn="l"/>
                        </a:tabLst>
                      </a:pPr>
                      <a:r>
                        <a:rPr lang="en-US" sz="1400" b="0" dirty="0">
                          <a:solidFill>
                            <a:srgbClr val="000000"/>
                          </a:solidFill>
                          <a:effectLst/>
                          <a:latin typeface="Lato" panose="020F0502020204030203" pitchFamily="34" charset="0"/>
                          <a:ea typeface="ＭＳ 明朝"/>
                          <a:cs typeface="Calibri"/>
                        </a:rPr>
                        <a:t>Average number of participants per meeting</a:t>
                      </a:r>
                      <a:endParaRPr lang="en-US" sz="1400" dirty="0">
                        <a:effectLst/>
                        <a:latin typeface="Lato" panose="020F0502020204030203" pitchFamily="34" charset="0"/>
                        <a:ea typeface="ＭＳ 明朝"/>
                        <a:cs typeface="Calibri"/>
                      </a:endParaRPr>
                    </a:p>
                  </a:txBody>
                  <a:tcPr marL="68580" marR="68580" marT="0" marB="0" anchor="ctr">
                    <a:solidFill>
                      <a:srgbClr val="C4D8DA"/>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sz="1200" dirty="0">
                        <a:effectLst/>
                        <a:latin typeface="Lato" panose="020F0502020204030203" pitchFamily="34" charset="0"/>
                        <a:ea typeface="ＭＳ 明朝"/>
                        <a:cs typeface="Calibri"/>
                      </a:endParaRPr>
                    </a:p>
                  </a:txBody>
                  <a:tcPr marL="68580" marR="68580" marT="0" marB="0" anchor="ctr">
                    <a:solidFill>
                      <a:srgbClr val="C4D8DA"/>
                    </a:solidFill>
                  </a:tcPr>
                </a:tc>
                <a:tc>
                  <a:txBody>
                    <a:bodyPr/>
                    <a:lstStyle/>
                    <a:p>
                      <a:pPr marL="0" marR="0" lvl="0" indent="0" algn="ctr">
                        <a:spcBef>
                          <a:spcPts val="0"/>
                        </a:spcBef>
                        <a:spcAft>
                          <a:spcPts val="0"/>
                        </a:spcAft>
                        <a:buFont typeface="Arial"/>
                        <a:buNone/>
                      </a:pPr>
                      <a:r>
                        <a:rPr lang="en-US" sz="1400" dirty="0" smtClean="0">
                          <a:effectLst/>
                          <a:latin typeface="Lato" panose="020F0502020204030203" pitchFamily="34" charset="0"/>
                          <a:ea typeface="ＭＳ 明朝"/>
                          <a:cs typeface="Calibri"/>
                        </a:rPr>
                        <a:t>14</a:t>
                      </a:r>
                      <a:endParaRPr lang="en-US" sz="1400" dirty="0">
                        <a:effectLst/>
                        <a:latin typeface="Lato" panose="020F0502020204030203" pitchFamily="34" charset="0"/>
                        <a:ea typeface="ＭＳ 明朝"/>
                        <a:cs typeface="Calibri"/>
                      </a:endParaRPr>
                    </a:p>
                  </a:txBody>
                  <a:tcPr marL="68580" marR="68580" marT="0" marB="0" anchor="ctr">
                    <a:solidFill>
                      <a:srgbClr val="C4D8DA"/>
                    </a:solidFill>
                  </a:tcPr>
                </a:tc>
                <a:tc>
                  <a:txBody>
                    <a:bodyPr/>
                    <a:lstStyle/>
                    <a:p>
                      <a:pPr marL="0" marR="0" lvl="0" indent="0">
                        <a:spcBef>
                          <a:spcPts val="0"/>
                        </a:spcBef>
                        <a:spcAft>
                          <a:spcPts val="0"/>
                        </a:spcAft>
                        <a:buFont typeface="Arial"/>
                        <a:buNone/>
                      </a:pPr>
                      <a:r>
                        <a:rPr lang="en-US" sz="1400" dirty="0">
                          <a:effectLst/>
                          <a:latin typeface="Lato" panose="020F0502020204030203" pitchFamily="34" charset="0"/>
                          <a:ea typeface="ＭＳ 明朝"/>
                          <a:cs typeface="Calibri"/>
                        </a:rPr>
                        <a:t>Standard Coding Scheme</a:t>
                      </a:r>
                    </a:p>
                  </a:txBody>
                  <a:tcPr marL="68580" marR="68580" marT="0" marB="0" anchor="ctr">
                    <a:solidFill>
                      <a:srgbClr val="C4D8DA"/>
                    </a:solidFill>
                  </a:tcPr>
                </a:tc>
                <a:tc>
                  <a:txBody>
                    <a:bodyPr/>
                    <a:lstStyle/>
                    <a:p>
                      <a:pPr marL="0" marR="0" lvl="0" indent="0" algn="ctr">
                        <a:spcBef>
                          <a:spcPts val="0"/>
                        </a:spcBef>
                        <a:spcAft>
                          <a:spcPts val="0"/>
                        </a:spcAft>
                        <a:buFont typeface="Arial"/>
                        <a:buNone/>
                      </a:pPr>
                      <a:r>
                        <a:rPr lang="en-US" sz="1400" dirty="0">
                          <a:effectLst/>
                          <a:latin typeface="Lato" panose="020F0502020204030203" pitchFamily="34" charset="0"/>
                          <a:ea typeface="ＭＳ 明朝"/>
                          <a:cs typeface="Calibri"/>
                        </a:rPr>
                        <a:t>41 villages</a:t>
                      </a:r>
                    </a:p>
                  </a:txBody>
                  <a:tcPr marL="68580" marR="68580" marT="0" marB="0" anchor="ctr">
                    <a:solidFill>
                      <a:srgbClr val="C4D8DA"/>
                    </a:solidFill>
                  </a:tcPr>
                </a:tc>
                <a:extLst>
                  <a:ext uri="{0D108BD9-81ED-4DB2-BD59-A6C34878D82A}">
                    <a16:rowId xmlns:a16="http://schemas.microsoft.com/office/drawing/2014/main" xmlns="" val="10001"/>
                  </a:ext>
                </a:extLst>
              </a:tr>
              <a:tr h="365760">
                <a:tc rowSpan="2">
                  <a:txBody>
                    <a:bodyPr/>
                    <a:lstStyle/>
                    <a:p>
                      <a:pPr marL="0" marR="0" lvl="0" indent="0">
                        <a:spcBef>
                          <a:spcPts val="0"/>
                        </a:spcBef>
                        <a:spcAft>
                          <a:spcPts val="0"/>
                        </a:spcAft>
                        <a:buFont typeface="+mj-lt"/>
                        <a:buNone/>
                        <a:tabLst>
                          <a:tab pos="228600" algn="l"/>
                        </a:tabLst>
                      </a:pPr>
                      <a:r>
                        <a:rPr lang="en-US" sz="1400" dirty="0">
                          <a:solidFill>
                            <a:srgbClr val="000000"/>
                          </a:solidFill>
                          <a:effectLst/>
                          <a:latin typeface="Lato" panose="020F0502020204030203" pitchFamily="34" charset="0"/>
                          <a:ea typeface="ＭＳ 明朝"/>
                          <a:cs typeface="Calibri"/>
                        </a:rPr>
                        <a:t>Spoke distinctly at the meeting</a:t>
                      </a:r>
                      <a:endParaRPr lang="en-US" sz="1400" dirty="0">
                        <a:effectLst/>
                        <a:latin typeface="Lato" panose="020F0502020204030203" pitchFamily="34" charset="0"/>
                        <a:ea typeface="ＭＳ 明朝"/>
                        <a:cs typeface="Calibri"/>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400" dirty="0">
                          <a:effectLst/>
                          <a:latin typeface="Lato" panose="020F0502020204030203" pitchFamily="34" charset="0"/>
                          <a:ea typeface="ＭＳ 明朝"/>
                          <a:cs typeface="Calibri"/>
                        </a:rPr>
                        <a:t>Scorecard</a:t>
                      </a:r>
                      <a:r>
                        <a:rPr lang="en-US" sz="1400" baseline="0" dirty="0">
                          <a:effectLst/>
                          <a:latin typeface="Lato" panose="020F0502020204030203" pitchFamily="34" charset="0"/>
                          <a:ea typeface="ＭＳ 明朝"/>
                          <a:cs typeface="Calibri"/>
                        </a:rPr>
                        <a:t> meeting</a:t>
                      </a:r>
                      <a:endParaRPr lang="en-US" sz="1400" dirty="0">
                        <a:effectLst/>
                        <a:latin typeface="Lato" panose="020F0502020204030203" pitchFamily="34" charset="0"/>
                        <a:ea typeface="ＭＳ 明朝"/>
                        <a:cs typeface="Calibri"/>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a:ln>
                            <a:noFill/>
                          </a:ln>
                          <a:solidFill>
                            <a:srgbClr val="292934"/>
                          </a:solidFill>
                          <a:effectLst/>
                          <a:uLnTx/>
                          <a:uFillTx/>
                          <a:latin typeface="Lato" panose="020F0502020204030203" pitchFamily="34" charset="0"/>
                          <a:ea typeface="ＭＳ 明朝"/>
                          <a:cs typeface="Calibri"/>
                        </a:rPr>
                        <a:t>   </a:t>
                      </a:r>
                      <a:r>
                        <a:rPr kumimoji="0" lang="en-US" sz="1400" b="0" i="0" u="none" strike="noStrike" kern="1200" cap="none" spc="0" normalizeH="0" baseline="0" noProof="0" dirty="0" smtClean="0">
                          <a:ln>
                            <a:noFill/>
                          </a:ln>
                          <a:solidFill>
                            <a:srgbClr val="292934"/>
                          </a:solidFill>
                          <a:effectLst/>
                          <a:uLnTx/>
                          <a:uFillTx/>
                          <a:latin typeface="Lato" panose="020F0502020204030203" pitchFamily="34" charset="0"/>
                          <a:ea typeface="ＭＳ 明朝"/>
                          <a:cs typeface="Calibri"/>
                        </a:rPr>
                        <a:t>89%</a:t>
                      </a:r>
                      <a:endParaRPr kumimoji="0" lang="en-US" sz="1400" b="0" i="0" u="none" strike="noStrike" kern="1200" cap="none" spc="0" normalizeH="0" baseline="0" noProof="0" dirty="0">
                        <a:ln>
                          <a:noFill/>
                        </a:ln>
                        <a:solidFill>
                          <a:srgbClr val="292934"/>
                        </a:solidFill>
                        <a:effectLst/>
                        <a:uLnTx/>
                        <a:uFillTx/>
                        <a:latin typeface="Lato" panose="020F0502020204030203" pitchFamily="34" charset="0"/>
                        <a:ea typeface="ＭＳ 明朝"/>
                        <a:cs typeface="Calibri"/>
                      </a:endParaRPr>
                    </a:p>
                  </a:txBody>
                  <a:tcPr marL="68580" marR="68580" marT="0" marB="0" anchor="ctr"/>
                </a:tc>
                <a:tc rowSpan="2">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a:ln>
                            <a:noFill/>
                          </a:ln>
                          <a:solidFill>
                            <a:srgbClr val="292934"/>
                          </a:solidFill>
                          <a:effectLst/>
                          <a:uLnTx/>
                          <a:uFillTx/>
                          <a:latin typeface="Lato" panose="020F0502020204030203" pitchFamily="34" charset="0"/>
                          <a:ea typeface="ＭＳ 明朝"/>
                          <a:cs typeface="Calibri"/>
                        </a:rPr>
                        <a:t>Participation Monitoring</a:t>
                      </a:r>
                    </a:p>
                  </a:txBody>
                  <a:tcPr marL="68580" marR="68580" marT="0" marB="0" anchor="ctr"/>
                </a:tc>
                <a:tc rowSpan="2">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smtClean="0">
                          <a:ln>
                            <a:noFill/>
                          </a:ln>
                          <a:solidFill>
                            <a:srgbClr val="292934"/>
                          </a:solidFill>
                          <a:effectLst/>
                          <a:uLnTx/>
                          <a:uFillTx/>
                          <a:latin typeface="Lato" panose="020F0502020204030203" pitchFamily="34" charset="0"/>
                          <a:ea typeface="ＭＳ 明朝"/>
                          <a:cs typeface="Calibri"/>
                        </a:rPr>
                        <a:t>18 </a:t>
                      </a:r>
                      <a:r>
                        <a:rPr kumimoji="0" lang="en-US" sz="1400" b="0" i="0" u="none" strike="noStrike" kern="1200" cap="none" spc="0" normalizeH="0" baseline="0" noProof="0" dirty="0">
                          <a:ln>
                            <a:noFill/>
                          </a:ln>
                          <a:solidFill>
                            <a:srgbClr val="292934"/>
                          </a:solidFill>
                          <a:effectLst/>
                          <a:uLnTx/>
                          <a:uFillTx/>
                          <a:latin typeface="Lato" panose="020F0502020204030203" pitchFamily="34" charset="0"/>
                          <a:ea typeface="ＭＳ 明朝"/>
                          <a:cs typeface="Calibri"/>
                        </a:rPr>
                        <a:t>villages</a:t>
                      </a:r>
                    </a:p>
                  </a:txBody>
                  <a:tcPr marL="68580" marR="68580" marT="0" marB="0" anchor="ctr"/>
                </a:tc>
                <a:extLst>
                  <a:ext uri="{0D108BD9-81ED-4DB2-BD59-A6C34878D82A}">
                    <a16:rowId xmlns:a16="http://schemas.microsoft.com/office/drawing/2014/main" xmlns="" val="10002"/>
                  </a:ext>
                </a:extLst>
              </a:tr>
              <a:tr h="365760">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Lato" panose="020F0502020204030203" pitchFamily="34" charset="0"/>
                          <a:ea typeface="ＭＳ 明朝"/>
                          <a:cs typeface="Calibri"/>
                        </a:rPr>
                        <a:t>Follow-up</a:t>
                      </a:r>
                      <a:r>
                        <a:rPr lang="en-US" sz="1400" baseline="0" dirty="0">
                          <a:effectLst/>
                          <a:latin typeface="Lato" panose="020F0502020204030203" pitchFamily="34" charset="0"/>
                          <a:ea typeface="ＭＳ 明朝"/>
                          <a:cs typeface="Calibri"/>
                        </a:rPr>
                        <a:t> meeting 3</a:t>
                      </a:r>
                      <a:endParaRPr lang="en-US" sz="1400" dirty="0">
                        <a:effectLst/>
                        <a:latin typeface="Lato" panose="020F0502020204030203" pitchFamily="34" charset="0"/>
                        <a:ea typeface="ＭＳ 明朝"/>
                        <a:cs typeface="Calibri"/>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a:ln>
                            <a:noFill/>
                          </a:ln>
                          <a:solidFill>
                            <a:srgbClr val="292934"/>
                          </a:solidFill>
                          <a:effectLst/>
                          <a:uLnTx/>
                          <a:uFillTx/>
                          <a:latin typeface="Lato" panose="020F0502020204030203" pitchFamily="34" charset="0"/>
                          <a:ea typeface="ＭＳ 明朝"/>
                          <a:cs typeface="Calibri"/>
                        </a:rPr>
                        <a:t>   </a:t>
                      </a:r>
                      <a:r>
                        <a:rPr kumimoji="0" lang="en-US" sz="1400" b="0" i="0" u="none" strike="noStrike" kern="1200" cap="none" spc="0" normalizeH="0" baseline="0" noProof="0" dirty="0" smtClean="0">
                          <a:ln>
                            <a:noFill/>
                          </a:ln>
                          <a:solidFill>
                            <a:srgbClr val="292934"/>
                          </a:solidFill>
                          <a:effectLst/>
                          <a:uLnTx/>
                          <a:uFillTx/>
                          <a:latin typeface="Lato" panose="020F0502020204030203" pitchFamily="34" charset="0"/>
                          <a:ea typeface="ＭＳ 明朝"/>
                          <a:cs typeface="Calibri"/>
                        </a:rPr>
                        <a:t>94%</a:t>
                      </a:r>
                      <a:endParaRPr kumimoji="0" lang="en-US" sz="1400" b="0" i="0" u="none" strike="noStrike" kern="1200" cap="none" spc="0" normalizeH="0" baseline="0" noProof="0" dirty="0">
                        <a:ln>
                          <a:noFill/>
                        </a:ln>
                        <a:solidFill>
                          <a:srgbClr val="292934"/>
                        </a:solidFill>
                        <a:effectLst/>
                        <a:uLnTx/>
                        <a:uFillTx/>
                        <a:latin typeface="Lato" panose="020F0502020204030203" pitchFamily="34" charset="0"/>
                        <a:ea typeface="ＭＳ 明朝"/>
                        <a:cs typeface="Calibri"/>
                      </a:endParaRPr>
                    </a:p>
                  </a:txBody>
                  <a:tcPr marL="68580" marR="68580" marT="0" marB="0" anchor="ctr"/>
                </a:tc>
                <a:tc vMerge="1">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srgbClr val="292934"/>
                        </a:solidFill>
                        <a:effectLst/>
                        <a:uLnTx/>
                        <a:uFillTx/>
                        <a:latin typeface="Lato" panose="020F0502020204030203" pitchFamily="34" charset="0"/>
                        <a:ea typeface="ＭＳ 明朝"/>
                        <a:cs typeface="Calibri"/>
                      </a:endParaRPr>
                    </a:p>
                  </a:txBody>
                  <a:tcPr marL="68580" marR="68580" marT="0" marB="0" anchor="ctr"/>
                </a:tc>
                <a:tc vMerge="1">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srgbClr val="292934"/>
                        </a:solidFill>
                        <a:effectLst/>
                        <a:uLnTx/>
                        <a:uFillTx/>
                        <a:latin typeface="Lato" panose="020F0502020204030203" pitchFamily="34" charset="0"/>
                        <a:ea typeface="ＭＳ 明朝"/>
                        <a:cs typeface="Calibri"/>
                      </a:endParaRPr>
                    </a:p>
                  </a:txBody>
                  <a:tcPr marL="68580" marR="68580" marT="0" marB="0" anchor="ctr"/>
                </a:tc>
                <a:extLst>
                  <a:ext uri="{0D108BD9-81ED-4DB2-BD59-A6C34878D82A}">
                    <a16:rowId xmlns:a16="http://schemas.microsoft.com/office/drawing/2014/main" xmlns="" val="10004"/>
                  </a:ext>
                </a:extLst>
              </a:tr>
              <a:tr h="365760">
                <a:tc rowSpan="2">
                  <a:txBody>
                    <a:bodyPr/>
                    <a:lstStyle/>
                    <a:p>
                      <a:pPr marL="0" marR="0" lvl="0" indent="0">
                        <a:spcBef>
                          <a:spcPts val="0"/>
                        </a:spcBef>
                        <a:spcAft>
                          <a:spcPts val="0"/>
                        </a:spcAft>
                        <a:buFont typeface="+mj-lt"/>
                        <a:buNone/>
                        <a:tabLst>
                          <a:tab pos="228600" algn="l"/>
                        </a:tabLst>
                      </a:pPr>
                      <a:r>
                        <a:rPr lang="en-US" sz="1400" dirty="0">
                          <a:solidFill>
                            <a:srgbClr val="000000"/>
                          </a:solidFill>
                          <a:effectLst/>
                          <a:latin typeface="Lato" panose="020F0502020204030203" pitchFamily="34" charset="0"/>
                          <a:ea typeface="ＭＳ 明朝"/>
                          <a:cs typeface="Calibri"/>
                        </a:rPr>
                        <a:t>Made five or more distinct contributions to the discussions</a:t>
                      </a:r>
                      <a:endParaRPr lang="en-US" sz="1400" dirty="0">
                        <a:effectLst/>
                        <a:latin typeface="Lato" panose="020F0502020204030203" pitchFamily="34" charset="0"/>
                        <a:ea typeface="ＭＳ 明朝"/>
                        <a:cs typeface="Calibri"/>
                      </a:endParaRPr>
                    </a:p>
                  </a:txBody>
                  <a:tcPr marL="68580" marR="68580" marT="0" marB="0" anchor="ctr">
                    <a:solidFill>
                      <a:srgbClr val="C4D8DA"/>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400" dirty="0">
                          <a:effectLst/>
                          <a:latin typeface="Lato" panose="020F0502020204030203" pitchFamily="34" charset="0"/>
                          <a:ea typeface="ＭＳ 明朝"/>
                          <a:cs typeface="Calibri"/>
                        </a:rPr>
                        <a:t>Scorecard</a:t>
                      </a:r>
                      <a:r>
                        <a:rPr lang="en-US" sz="1400" baseline="0" dirty="0">
                          <a:effectLst/>
                          <a:latin typeface="Lato" panose="020F0502020204030203" pitchFamily="34" charset="0"/>
                          <a:ea typeface="ＭＳ 明朝"/>
                          <a:cs typeface="Calibri"/>
                        </a:rPr>
                        <a:t> meeting</a:t>
                      </a:r>
                      <a:endParaRPr lang="en-US" sz="1400" dirty="0">
                        <a:effectLst/>
                        <a:latin typeface="Lato" panose="020F0502020204030203" pitchFamily="34" charset="0"/>
                        <a:ea typeface="ＭＳ 明朝"/>
                        <a:cs typeface="Calibri"/>
                      </a:endParaRPr>
                    </a:p>
                  </a:txBody>
                  <a:tcPr marL="68580" marR="68580" marT="0" marB="0" anchor="ctr">
                    <a:solidFill>
                      <a:srgbClr val="C4D8D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400" dirty="0">
                          <a:effectLst/>
                          <a:latin typeface="Lato" panose="020F0502020204030203" pitchFamily="34" charset="0"/>
                          <a:ea typeface="ＭＳ 明朝"/>
                          <a:cs typeface="Calibri"/>
                        </a:rPr>
                        <a:t>   </a:t>
                      </a:r>
                      <a:r>
                        <a:rPr lang="en-US" sz="1400" dirty="0" smtClean="0">
                          <a:effectLst/>
                          <a:latin typeface="Lato" panose="020F0502020204030203" pitchFamily="34" charset="0"/>
                          <a:ea typeface="ＭＳ 明朝"/>
                          <a:cs typeface="Calibri"/>
                        </a:rPr>
                        <a:t>57%</a:t>
                      </a:r>
                      <a:endParaRPr lang="en-US" sz="1400" dirty="0">
                        <a:effectLst/>
                        <a:latin typeface="Lato" panose="020F0502020204030203" pitchFamily="34" charset="0"/>
                        <a:ea typeface="ＭＳ 明朝"/>
                        <a:cs typeface="Calibri"/>
                      </a:endParaRPr>
                    </a:p>
                  </a:txBody>
                  <a:tcPr marL="68580" marR="68580" marT="0" marB="0" anchor="ctr">
                    <a:solidFill>
                      <a:srgbClr val="C4D8DA"/>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400" dirty="0">
                          <a:effectLst/>
                          <a:latin typeface="Lato" panose="020F0502020204030203" pitchFamily="34" charset="0"/>
                          <a:ea typeface="ＭＳ 明朝"/>
                          <a:cs typeface="Calibri"/>
                        </a:rPr>
                        <a:t>Participation Monitoring</a:t>
                      </a:r>
                    </a:p>
                  </a:txBody>
                  <a:tcPr marL="68580" marR="68580" marT="0" marB="0" anchor="ctr">
                    <a:solidFill>
                      <a:srgbClr val="C4D8DA"/>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400" dirty="0" smtClean="0">
                          <a:effectLst/>
                          <a:latin typeface="Lato" panose="020F0502020204030203" pitchFamily="34" charset="0"/>
                          <a:ea typeface="ＭＳ 明朝"/>
                          <a:cs typeface="Calibri"/>
                        </a:rPr>
                        <a:t>18 </a:t>
                      </a:r>
                      <a:r>
                        <a:rPr lang="en-US" sz="1400" dirty="0">
                          <a:effectLst/>
                          <a:latin typeface="Lato" panose="020F0502020204030203" pitchFamily="34" charset="0"/>
                          <a:ea typeface="ＭＳ 明朝"/>
                          <a:cs typeface="Calibri"/>
                        </a:rPr>
                        <a:t>villages</a:t>
                      </a:r>
                    </a:p>
                  </a:txBody>
                  <a:tcPr marL="68580" marR="68580" marT="0" marB="0" anchor="ctr">
                    <a:solidFill>
                      <a:srgbClr val="C4D8DA"/>
                    </a:solidFill>
                  </a:tcPr>
                </a:tc>
                <a:extLst>
                  <a:ext uri="{0D108BD9-81ED-4DB2-BD59-A6C34878D82A}">
                    <a16:rowId xmlns:a16="http://schemas.microsoft.com/office/drawing/2014/main" xmlns="" val="10003"/>
                  </a:ext>
                </a:extLst>
              </a:tr>
              <a:tr h="36576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Lato" panose="020F0502020204030203" pitchFamily="34" charset="0"/>
                          <a:ea typeface="ＭＳ 明朝"/>
                          <a:cs typeface="Calibri"/>
                        </a:rPr>
                        <a:t>Follow-up</a:t>
                      </a:r>
                      <a:r>
                        <a:rPr lang="en-US" sz="1400" baseline="0" dirty="0">
                          <a:effectLst/>
                          <a:latin typeface="Lato" panose="020F0502020204030203" pitchFamily="34" charset="0"/>
                          <a:ea typeface="ＭＳ 明朝"/>
                          <a:cs typeface="Calibri"/>
                        </a:rPr>
                        <a:t> meeting 3</a:t>
                      </a:r>
                      <a:endParaRPr lang="en-US" sz="1400" dirty="0">
                        <a:effectLst/>
                        <a:latin typeface="Lato" panose="020F0502020204030203" pitchFamily="34" charset="0"/>
                        <a:ea typeface="ＭＳ 明朝"/>
                        <a:cs typeface="Calibri"/>
                      </a:endParaRPr>
                    </a:p>
                  </a:txBody>
                  <a:tcPr marL="68580" marR="68580" marT="0" marB="0" anchor="ctr">
                    <a:solidFill>
                      <a:srgbClr val="C4D8D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400" dirty="0">
                          <a:effectLst/>
                          <a:latin typeface="Lato" panose="020F0502020204030203" pitchFamily="34" charset="0"/>
                          <a:ea typeface="ＭＳ 明朝"/>
                          <a:cs typeface="Calibri"/>
                        </a:rPr>
                        <a:t>   </a:t>
                      </a:r>
                      <a:r>
                        <a:rPr lang="en-US" sz="1400" dirty="0" smtClean="0">
                          <a:effectLst/>
                          <a:latin typeface="Lato" panose="020F0502020204030203" pitchFamily="34" charset="0"/>
                          <a:ea typeface="ＭＳ 明朝"/>
                          <a:cs typeface="Calibri"/>
                        </a:rPr>
                        <a:t>71%</a:t>
                      </a:r>
                      <a:endParaRPr lang="en-US" sz="1400" dirty="0">
                        <a:effectLst/>
                        <a:latin typeface="Lato" panose="020F0502020204030203" pitchFamily="34" charset="0"/>
                        <a:ea typeface="ＭＳ 明朝"/>
                        <a:cs typeface="Calibri"/>
                      </a:endParaRPr>
                    </a:p>
                  </a:txBody>
                  <a:tcPr marL="68580" marR="68580" marT="0" marB="0" anchor="ctr">
                    <a:solidFill>
                      <a:srgbClr val="C4D8DA"/>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sz="1200" dirty="0">
                        <a:effectLst/>
                        <a:latin typeface="Lato" panose="020F0502020204030203" pitchFamily="34" charset="0"/>
                        <a:ea typeface="ＭＳ 明朝"/>
                        <a:cs typeface="Calibri"/>
                      </a:endParaRPr>
                    </a:p>
                  </a:txBody>
                  <a:tcPr marL="68580" marR="68580" marT="0" marB="0" anchor="ctr">
                    <a:solidFill>
                      <a:srgbClr val="C4D8DA"/>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sz="1200" dirty="0">
                        <a:effectLst/>
                        <a:latin typeface="Lato" panose="020F0502020204030203" pitchFamily="34" charset="0"/>
                        <a:ea typeface="ＭＳ 明朝"/>
                        <a:cs typeface="Calibri"/>
                      </a:endParaRPr>
                    </a:p>
                  </a:txBody>
                  <a:tcPr marL="68580" marR="68580" marT="0" marB="0" anchor="ctr">
                    <a:solidFill>
                      <a:srgbClr val="C4D8DA"/>
                    </a:solidFill>
                  </a:tcPr>
                </a:tc>
                <a:extLst>
                  <a:ext uri="{0D108BD9-81ED-4DB2-BD59-A6C34878D82A}">
                    <a16:rowId xmlns:a16="http://schemas.microsoft.com/office/drawing/2014/main" xmlns="" val="403783510"/>
                  </a:ext>
                </a:extLst>
              </a:tr>
            </a:tbl>
          </a:graphicData>
        </a:graphic>
      </p:graphicFrame>
    </p:spTree>
    <p:extLst>
      <p:ext uri="{BB962C8B-B14F-4D97-AF65-F5344CB8AC3E}">
        <p14:creationId xmlns:p14="http://schemas.microsoft.com/office/powerpoint/2010/main" val="347554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pic>
        <p:nvPicPr>
          <p:cNvPr id="2051" name="Picture 3" descr="Title Invers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2867" y="5976465"/>
            <a:ext cx="3033712" cy="7318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0" name="Picture 2" descr="Logo Inversed"/>
          <p:cNvPicPr>
            <a:picLocks noChangeAspect="1" noChangeArrowheads="1"/>
          </p:cNvPicPr>
          <p:nvPr/>
        </p:nvPicPr>
        <p:blipFill>
          <a:blip r:embed="rId4" cstate="print">
            <a:clrChange>
              <a:clrFrom>
                <a:srgbClr val="B53E51"/>
              </a:clrFrom>
              <a:clrTo>
                <a:srgbClr val="B53E51">
                  <a:alpha val="0"/>
                </a:srgbClr>
              </a:clrTo>
            </a:clrChange>
            <a:extLst>
              <a:ext uri="{28A0092B-C50C-407E-A947-70E740481C1C}">
                <a14:useLocalDpi xmlns:a14="http://schemas.microsoft.com/office/drawing/2010/main" val="0"/>
              </a:ext>
            </a:extLst>
          </a:blip>
          <a:srcRect/>
          <a:stretch>
            <a:fillRect/>
          </a:stretch>
        </p:blipFill>
        <p:spPr bwMode="auto">
          <a:xfrm>
            <a:off x="4726204" y="6025678"/>
            <a:ext cx="1028700" cy="609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Rectangle 4"/>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5" name="Line Callout 1 24"/>
          <p:cNvSpPr/>
          <p:nvPr/>
        </p:nvSpPr>
        <p:spPr>
          <a:xfrm>
            <a:off x="224459" y="222428"/>
            <a:ext cx="8509233" cy="383263"/>
          </a:xfrm>
          <a:prstGeom prst="borderCallout1">
            <a:avLst>
              <a:gd name="adj1" fmla="val 81254"/>
              <a:gd name="adj2" fmla="val 84002"/>
              <a:gd name="adj3" fmla="val 79181"/>
              <a:gd name="adj4" fmla="val 89923"/>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sz="2000" dirty="0">
                <a:solidFill>
                  <a:srgbClr val="5A8D91"/>
                </a:solidFill>
                <a:latin typeface="Lato" panose="020F0502020204030203" pitchFamily="34" charset="0"/>
                <a:cs typeface="Museo Sans 700"/>
              </a:rPr>
              <a:t>Outputs: did the communities undertake the social actions?</a:t>
            </a:r>
          </a:p>
        </p:txBody>
      </p:sp>
      <p:grpSp>
        <p:nvGrpSpPr>
          <p:cNvPr id="53" name="Group 52">
            <a:extLst>
              <a:ext uri="{FF2B5EF4-FFF2-40B4-BE49-F238E27FC236}">
                <a16:creationId xmlns:a16="http://schemas.microsoft.com/office/drawing/2014/main" xmlns="" id="{E9C1489C-17A0-7346-9E5A-AA6B5AC412E1}"/>
              </a:ext>
            </a:extLst>
          </p:cNvPr>
          <p:cNvGrpSpPr/>
          <p:nvPr/>
        </p:nvGrpSpPr>
        <p:grpSpPr>
          <a:xfrm>
            <a:off x="313958" y="1162149"/>
            <a:ext cx="8532304" cy="4258046"/>
            <a:chOff x="313958" y="1162149"/>
            <a:chExt cx="8532304" cy="4258046"/>
          </a:xfrm>
        </p:grpSpPr>
        <p:sp>
          <p:nvSpPr>
            <p:cNvPr id="54" name="Rectangle 53">
              <a:extLst>
                <a:ext uri="{FF2B5EF4-FFF2-40B4-BE49-F238E27FC236}">
                  <a16:creationId xmlns:a16="http://schemas.microsoft.com/office/drawing/2014/main" xmlns="" id="{59096FCB-160D-9C44-B41E-0A44504745AB}"/>
                </a:ext>
              </a:extLst>
            </p:cNvPr>
            <p:cNvSpPr/>
            <p:nvPr/>
          </p:nvSpPr>
          <p:spPr>
            <a:xfrm rot="944115">
              <a:off x="5235021" y="2458036"/>
              <a:ext cx="1101505" cy="128027"/>
            </a:xfrm>
            <a:prstGeom prst="rect">
              <a:avLst/>
            </a:prstGeom>
            <a:solidFill>
              <a:schemeClr val="bg1"/>
            </a:solid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grpSp>
          <p:nvGrpSpPr>
            <p:cNvPr id="55" name="Group 54">
              <a:extLst>
                <a:ext uri="{FF2B5EF4-FFF2-40B4-BE49-F238E27FC236}">
                  <a16:creationId xmlns:a16="http://schemas.microsoft.com/office/drawing/2014/main" xmlns="" id="{428AA7DB-6A72-D84A-81B2-FD6AC44BD47F}"/>
                </a:ext>
              </a:extLst>
            </p:cNvPr>
            <p:cNvGrpSpPr/>
            <p:nvPr/>
          </p:nvGrpSpPr>
          <p:grpSpPr>
            <a:xfrm>
              <a:off x="3411188" y="1824079"/>
              <a:ext cx="1979513" cy="1040777"/>
              <a:chOff x="3417102" y="2997628"/>
              <a:chExt cx="1979513" cy="1040777"/>
            </a:xfrm>
          </p:grpSpPr>
          <p:sp>
            <p:nvSpPr>
              <p:cNvPr id="86" name="Right Triangle 85">
                <a:extLst>
                  <a:ext uri="{FF2B5EF4-FFF2-40B4-BE49-F238E27FC236}">
                    <a16:creationId xmlns:a16="http://schemas.microsoft.com/office/drawing/2014/main" xmlns="" id="{9E74E468-8452-FA4B-911F-A24287BB9FAB}"/>
                  </a:ext>
                </a:extLst>
              </p:cNvPr>
              <p:cNvSpPr/>
              <p:nvPr/>
            </p:nvSpPr>
            <p:spPr>
              <a:xfrm>
                <a:off x="3417102" y="2997628"/>
                <a:ext cx="1970086" cy="1029782"/>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ight Triangle 86">
                <a:extLst>
                  <a:ext uri="{FF2B5EF4-FFF2-40B4-BE49-F238E27FC236}">
                    <a16:creationId xmlns:a16="http://schemas.microsoft.com/office/drawing/2014/main" xmlns="" id="{E0EFB3F6-7360-7347-9F4E-E0F77C5C4D2E}"/>
                  </a:ext>
                </a:extLst>
              </p:cNvPr>
              <p:cNvSpPr/>
              <p:nvPr/>
            </p:nvSpPr>
            <p:spPr>
              <a:xfrm rot="10800000">
                <a:off x="3432091" y="3008623"/>
                <a:ext cx="1964524" cy="1029782"/>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Rectangle 55">
              <a:extLst>
                <a:ext uri="{FF2B5EF4-FFF2-40B4-BE49-F238E27FC236}">
                  <a16:creationId xmlns:a16="http://schemas.microsoft.com/office/drawing/2014/main" xmlns="" id="{8DF9E7D5-D344-5D4C-BFFA-C0DD74ED8507}"/>
                </a:ext>
              </a:extLst>
            </p:cNvPr>
            <p:cNvSpPr/>
            <p:nvPr/>
          </p:nvSpPr>
          <p:spPr>
            <a:xfrm rot="1935398">
              <a:off x="5284825" y="3875763"/>
              <a:ext cx="1101505" cy="128027"/>
            </a:xfrm>
            <a:prstGeom prst="rect">
              <a:avLst/>
            </a:prstGeom>
            <a:solidFill>
              <a:schemeClr val="bg1"/>
            </a:solid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57" name="Rectangle 56">
              <a:extLst>
                <a:ext uri="{FF2B5EF4-FFF2-40B4-BE49-F238E27FC236}">
                  <a16:creationId xmlns:a16="http://schemas.microsoft.com/office/drawing/2014/main" xmlns="" id="{403E5CF9-933D-4E40-ACEA-4D188EE91B80}"/>
                </a:ext>
              </a:extLst>
            </p:cNvPr>
            <p:cNvSpPr/>
            <p:nvPr/>
          </p:nvSpPr>
          <p:spPr>
            <a:xfrm rot="19062345">
              <a:off x="5082397" y="3036791"/>
              <a:ext cx="1253832" cy="121260"/>
            </a:xfrm>
            <a:prstGeom prst="rect">
              <a:avLst/>
            </a:prstGeom>
            <a:solidFill>
              <a:schemeClr val="bg1"/>
            </a:solid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grpSp>
          <p:nvGrpSpPr>
            <p:cNvPr id="58" name="Group 57">
              <a:extLst>
                <a:ext uri="{FF2B5EF4-FFF2-40B4-BE49-F238E27FC236}">
                  <a16:creationId xmlns:a16="http://schemas.microsoft.com/office/drawing/2014/main" xmlns="" id="{CCA5DC3E-3D30-344F-A3C7-D8A70D84C34B}"/>
                </a:ext>
              </a:extLst>
            </p:cNvPr>
            <p:cNvGrpSpPr/>
            <p:nvPr/>
          </p:nvGrpSpPr>
          <p:grpSpPr>
            <a:xfrm>
              <a:off x="3417102" y="2997628"/>
              <a:ext cx="1979513" cy="1040777"/>
              <a:chOff x="3417102" y="2997628"/>
              <a:chExt cx="1979513" cy="1040777"/>
            </a:xfrm>
          </p:grpSpPr>
          <p:sp>
            <p:nvSpPr>
              <p:cNvPr id="84" name="Right Triangle 83">
                <a:extLst>
                  <a:ext uri="{FF2B5EF4-FFF2-40B4-BE49-F238E27FC236}">
                    <a16:creationId xmlns:a16="http://schemas.microsoft.com/office/drawing/2014/main" xmlns="" id="{0DEBC947-4EE1-DC4F-969E-E6BDC601E00A}"/>
                  </a:ext>
                </a:extLst>
              </p:cNvPr>
              <p:cNvSpPr/>
              <p:nvPr/>
            </p:nvSpPr>
            <p:spPr>
              <a:xfrm>
                <a:off x="3417102" y="2997628"/>
                <a:ext cx="1970086" cy="1029782"/>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ight Triangle 84">
                <a:extLst>
                  <a:ext uri="{FF2B5EF4-FFF2-40B4-BE49-F238E27FC236}">
                    <a16:creationId xmlns:a16="http://schemas.microsoft.com/office/drawing/2014/main" xmlns="" id="{A63A4B38-C122-DE4E-A31C-DE8062C765E5}"/>
                  </a:ext>
                </a:extLst>
              </p:cNvPr>
              <p:cNvSpPr/>
              <p:nvPr/>
            </p:nvSpPr>
            <p:spPr>
              <a:xfrm rot="10800000">
                <a:off x="3432091" y="3008623"/>
                <a:ext cx="1964524" cy="1029782"/>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Right Arrow 58">
              <a:extLst>
                <a:ext uri="{FF2B5EF4-FFF2-40B4-BE49-F238E27FC236}">
                  <a16:creationId xmlns:a16="http://schemas.microsoft.com/office/drawing/2014/main" xmlns="" id="{B37D1F6A-2C5F-0443-A006-291E277EADD2}"/>
                </a:ext>
              </a:extLst>
            </p:cNvPr>
            <p:cNvSpPr/>
            <p:nvPr/>
          </p:nvSpPr>
          <p:spPr>
            <a:xfrm>
              <a:off x="6978835" y="4270646"/>
              <a:ext cx="457490" cy="294302"/>
            </a:xfrm>
            <a:prstGeom prst="rightArrow">
              <a:avLst/>
            </a:prstGeom>
            <a:solidFill>
              <a:schemeClr val="bg1"/>
            </a:solid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60" name="Rectangle 59">
              <a:extLst>
                <a:ext uri="{FF2B5EF4-FFF2-40B4-BE49-F238E27FC236}">
                  <a16:creationId xmlns:a16="http://schemas.microsoft.com/office/drawing/2014/main" xmlns="" id="{C294E4F1-131B-574E-BE05-B902DD398297}"/>
                </a:ext>
              </a:extLst>
            </p:cNvPr>
            <p:cNvSpPr/>
            <p:nvPr/>
          </p:nvSpPr>
          <p:spPr>
            <a:xfrm rot="17730620" flipV="1">
              <a:off x="4548964" y="3613653"/>
              <a:ext cx="2466876" cy="119201"/>
            </a:xfrm>
            <a:prstGeom prst="rect">
              <a:avLst/>
            </a:prstGeom>
            <a:solidFill>
              <a:schemeClr val="bg1"/>
            </a:solid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61" name="Rectangle 60">
              <a:extLst>
                <a:ext uri="{FF2B5EF4-FFF2-40B4-BE49-F238E27FC236}">
                  <a16:creationId xmlns:a16="http://schemas.microsoft.com/office/drawing/2014/main" xmlns="" id="{3FE133E7-C585-784C-95D0-6E9FF7DB40F5}"/>
                </a:ext>
              </a:extLst>
            </p:cNvPr>
            <p:cNvSpPr/>
            <p:nvPr/>
          </p:nvSpPr>
          <p:spPr>
            <a:xfrm rot="20641934">
              <a:off x="5267121" y="4475746"/>
              <a:ext cx="1069820" cy="135186"/>
            </a:xfrm>
            <a:prstGeom prst="rect">
              <a:avLst/>
            </a:prstGeom>
            <a:solidFill>
              <a:schemeClr val="bg1"/>
            </a:solid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grpSp>
          <p:nvGrpSpPr>
            <p:cNvPr id="62" name="Group 61">
              <a:extLst>
                <a:ext uri="{FF2B5EF4-FFF2-40B4-BE49-F238E27FC236}">
                  <a16:creationId xmlns:a16="http://schemas.microsoft.com/office/drawing/2014/main" xmlns="" id="{E1E9B594-787F-734B-B152-DBA380CE5BC4}"/>
                </a:ext>
              </a:extLst>
            </p:cNvPr>
            <p:cNvGrpSpPr/>
            <p:nvPr/>
          </p:nvGrpSpPr>
          <p:grpSpPr>
            <a:xfrm>
              <a:off x="313958" y="1162149"/>
              <a:ext cx="8532304" cy="4258046"/>
              <a:chOff x="638531" y="2067904"/>
              <a:chExt cx="11376405" cy="4258046"/>
            </a:xfrm>
            <a:solidFill>
              <a:schemeClr val="bg1"/>
            </a:solidFill>
          </p:grpSpPr>
          <p:sp>
            <p:nvSpPr>
              <p:cNvPr id="67" name="Right Arrow 66">
                <a:extLst>
                  <a:ext uri="{FF2B5EF4-FFF2-40B4-BE49-F238E27FC236}">
                    <a16:creationId xmlns:a16="http://schemas.microsoft.com/office/drawing/2014/main" xmlns="" id="{137A198E-1E97-9A42-8F2C-955A5566464A}"/>
                  </a:ext>
                </a:extLst>
              </p:cNvPr>
              <p:cNvSpPr/>
              <p:nvPr/>
            </p:nvSpPr>
            <p:spPr>
              <a:xfrm>
                <a:off x="9527501" y="3406984"/>
                <a:ext cx="609987" cy="294302"/>
              </a:xfrm>
              <a:prstGeom prst="rightArrow">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68" name="Right Arrow 67">
                <a:extLst>
                  <a:ext uri="{FF2B5EF4-FFF2-40B4-BE49-F238E27FC236}">
                    <a16:creationId xmlns:a16="http://schemas.microsoft.com/office/drawing/2014/main" xmlns="" id="{00B609F1-F60F-D947-8EB4-6DCD5FFE9AA7}"/>
                  </a:ext>
                </a:extLst>
              </p:cNvPr>
              <p:cNvSpPr/>
              <p:nvPr/>
            </p:nvSpPr>
            <p:spPr>
              <a:xfrm>
                <a:off x="3911295" y="4254719"/>
                <a:ext cx="493421" cy="341163"/>
              </a:xfrm>
              <a:prstGeom prst="rightArrow">
                <a:avLst/>
              </a:prstGeom>
              <a:grpFill/>
              <a:ln w="13970" cap="flat" cmpd="sng" algn="ctr">
                <a:solidFill>
                  <a:srgbClr val="E4988A"/>
                </a:solidFill>
                <a:prstDash val="solid"/>
              </a:ln>
              <a:effectLst/>
            </p:spPr>
            <p:txBody>
              <a:bodyPr rtlCol="0" anchor="ctr"/>
              <a:lstStyle/>
              <a:p>
                <a:pPr algn="ctr"/>
                <a:endParaRPr lang="en-US" kern="0">
                  <a:solidFill>
                    <a:srgbClr val="FFFFFF"/>
                  </a:solidFill>
                  <a:latin typeface="Century Schoolbook" panose="02040604050505020304"/>
                </a:endParaRPr>
              </a:p>
            </p:txBody>
          </p:sp>
          <p:sp>
            <p:nvSpPr>
              <p:cNvPr id="69" name="Right Arrow 68">
                <a:extLst>
                  <a:ext uri="{FF2B5EF4-FFF2-40B4-BE49-F238E27FC236}">
                    <a16:creationId xmlns:a16="http://schemas.microsoft.com/office/drawing/2014/main" xmlns="" id="{122CB04A-5686-2943-A3C5-874ED34A4BD7}"/>
                  </a:ext>
                </a:extLst>
              </p:cNvPr>
              <p:cNvSpPr/>
              <p:nvPr/>
            </p:nvSpPr>
            <p:spPr>
              <a:xfrm>
                <a:off x="2217828" y="4254719"/>
                <a:ext cx="809800" cy="341163"/>
              </a:xfrm>
              <a:prstGeom prst="rightArrow">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70" name="Rectangle 69">
                <a:extLst>
                  <a:ext uri="{FF2B5EF4-FFF2-40B4-BE49-F238E27FC236}">
                    <a16:creationId xmlns:a16="http://schemas.microsoft.com/office/drawing/2014/main" xmlns="" id="{07DEDEF4-5715-144A-B8ED-719FB8C75841}"/>
                  </a:ext>
                </a:extLst>
              </p:cNvPr>
              <p:cNvSpPr/>
              <p:nvPr/>
            </p:nvSpPr>
            <p:spPr>
              <a:xfrm>
                <a:off x="638531" y="2522464"/>
                <a:ext cx="1899776" cy="3803485"/>
              </a:xfrm>
              <a:prstGeom prst="rect">
                <a:avLst/>
              </a:prstGeom>
              <a:solidFill>
                <a:srgbClr val="72D184"/>
              </a:solid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Information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dirty="0">
                  <a:ln>
                    <a:noFill/>
                  </a:ln>
                  <a:solidFill>
                    <a:srgbClr val="FFFFFF"/>
                  </a:solidFill>
                  <a:effectLst/>
                  <a:uLnTx/>
                  <a:uFillTx/>
                  <a:latin typeface="Arial Narrow" panose="020B0606020202030204" pitchFamily="34" charset="0"/>
                  <a:ea typeface="Adobe Heiti Std R" panose="020B0400000000000000" pitchFamily="34"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Facilitation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dirty="0">
                  <a:ln>
                    <a:noFill/>
                  </a:ln>
                  <a:solidFill>
                    <a:srgbClr val="FFFFFF"/>
                  </a:solidFill>
                  <a:effectLst/>
                  <a:uLnTx/>
                  <a:uFillTx/>
                  <a:latin typeface="Arial Narrow" panose="020B0606020202030204" pitchFamily="34" charset="0"/>
                  <a:ea typeface="Adobe Heiti Std R" panose="020B0400000000000000" pitchFamily="34"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Action Planning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dirty="0">
                  <a:ln>
                    <a:noFill/>
                  </a:ln>
                  <a:solidFill>
                    <a:srgbClr val="FFFFFF"/>
                  </a:solidFill>
                  <a:effectLst/>
                  <a:uLnTx/>
                  <a:uFillTx/>
                  <a:latin typeface="Arial Narrow" panose="020B0606020202030204" pitchFamily="34" charset="0"/>
                  <a:ea typeface="Adobe Heiti Std R" panose="020B0400000000000000" pitchFamily="34"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Follow-up</a:t>
                </a:r>
              </a:p>
            </p:txBody>
          </p:sp>
          <p:sp>
            <p:nvSpPr>
              <p:cNvPr id="71" name="Oval 70">
                <a:extLst>
                  <a:ext uri="{FF2B5EF4-FFF2-40B4-BE49-F238E27FC236}">
                    <a16:creationId xmlns:a16="http://schemas.microsoft.com/office/drawing/2014/main" xmlns="" id="{34ECA245-4646-C14B-A8D6-683239CD4D10}"/>
                  </a:ext>
                </a:extLst>
              </p:cNvPr>
              <p:cNvSpPr/>
              <p:nvPr/>
            </p:nvSpPr>
            <p:spPr>
              <a:xfrm>
                <a:off x="3079115" y="2522464"/>
                <a:ext cx="938793" cy="3803486"/>
              </a:xfrm>
              <a:prstGeom prst="ellipse">
                <a:avLst/>
              </a:prstGeom>
              <a:solidFill>
                <a:srgbClr val="72D184"/>
              </a:solidFill>
              <a:ln w="13970" cap="flat" cmpd="sng" algn="ctr">
                <a:solidFill>
                  <a:schemeClr val="tx1"/>
                </a:solidFill>
                <a:prstDash val="solid"/>
              </a:ln>
              <a:effectLst/>
            </p:spPr>
            <p:txBody>
              <a:bodyPr vert="vert270" rtlCol="0" anchor="ctr"/>
              <a:lstStyle/>
              <a:p>
                <a:pPr algn="ctr"/>
                <a:r>
                  <a:rPr lang="en-US" b="1" kern="0" dirty="0">
                    <a:latin typeface="Arial Narrow" panose="020B0606020202030204" pitchFamily="34" charset="0"/>
                    <a:ea typeface="Adobe Heiti Std R" panose="020B0400000000000000" pitchFamily="34" charset="-128"/>
                  </a:rPr>
                  <a:t>Community Action</a:t>
                </a:r>
              </a:p>
            </p:txBody>
          </p:sp>
          <p:sp>
            <p:nvSpPr>
              <p:cNvPr id="72" name="Rectangle 71">
                <a:extLst>
                  <a:ext uri="{FF2B5EF4-FFF2-40B4-BE49-F238E27FC236}">
                    <a16:creationId xmlns:a16="http://schemas.microsoft.com/office/drawing/2014/main" xmlns="" id="{6E41E80D-68C5-2146-BEDA-91BC7DCF7EE5}"/>
                  </a:ext>
                </a:extLst>
              </p:cNvPr>
              <p:cNvSpPr/>
              <p:nvPr/>
            </p:nvSpPr>
            <p:spPr>
              <a:xfrm>
                <a:off x="4776056" y="2732074"/>
                <a:ext cx="2634025" cy="1029782"/>
              </a:xfrm>
              <a:prstGeom prst="rect">
                <a:avLst/>
              </a:prstGeom>
              <a:solidFill>
                <a:schemeClr val="bg1"/>
              </a:solid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Increased Demand </a:t>
                </a:r>
                <a:r>
                  <a:rPr lang="en-US" b="1" kern="0" dirty="0">
                    <a:latin typeface="Arial Narrow" panose="020B0606020202030204" pitchFamily="34" charset="0"/>
                    <a:ea typeface="Adobe Heiti Std R" panose="020B0400000000000000" pitchFamily="34" charset="-128"/>
                  </a:rPr>
                  <a:t>for</a:t>
                </a:r>
                <a:r>
                  <a:rPr kumimoji="0" lang="en-US" sz="1800"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 Health Services</a:t>
                </a:r>
              </a:p>
            </p:txBody>
          </p:sp>
          <p:sp>
            <p:nvSpPr>
              <p:cNvPr id="73" name="Rectangle 72">
                <a:extLst>
                  <a:ext uri="{FF2B5EF4-FFF2-40B4-BE49-F238E27FC236}">
                    <a16:creationId xmlns:a16="http://schemas.microsoft.com/office/drawing/2014/main" xmlns="" id="{6E004307-B13B-2845-B595-C116BCCC87CA}"/>
                  </a:ext>
                </a:extLst>
              </p:cNvPr>
              <p:cNvSpPr/>
              <p:nvPr/>
            </p:nvSpPr>
            <p:spPr>
              <a:xfrm>
                <a:off x="4768812" y="3903383"/>
                <a:ext cx="2634025" cy="1029782"/>
              </a:xfrm>
              <a:prstGeom prst="rect">
                <a:avLst/>
              </a:prstGeom>
              <a:solidFill>
                <a:schemeClr val="bg1"/>
              </a:solid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Improved Patient</a:t>
                </a:r>
                <a:r>
                  <a:rPr lang="en-US" b="1" kern="0" dirty="0">
                    <a:latin typeface="Arial Narrow" panose="020B0606020202030204" pitchFamily="34" charset="0"/>
                    <a:ea typeface="Adobe Heiti Std R" panose="020B0400000000000000" pitchFamily="34" charset="-128"/>
                  </a:rPr>
                  <a:t> Experience</a:t>
                </a:r>
                <a:endParaRPr kumimoji="0" lang="en-US" sz="1800"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endParaRPr>
              </a:p>
            </p:txBody>
          </p:sp>
          <p:sp>
            <p:nvSpPr>
              <p:cNvPr id="74" name="Rectangle 73">
                <a:extLst>
                  <a:ext uri="{FF2B5EF4-FFF2-40B4-BE49-F238E27FC236}">
                    <a16:creationId xmlns:a16="http://schemas.microsoft.com/office/drawing/2014/main" xmlns="" id="{4A0C222C-D7C3-D647-8863-0DA148DD270E}"/>
                  </a:ext>
                </a:extLst>
              </p:cNvPr>
              <p:cNvSpPr/>
              <p:nvPr/>
            </p:nvSpPr>
            <p:spPr>
              <a:xfrm>
                <a:off x="4773057" y="5074692"/>
                <a:ext cx="2634025" cy="1029782"/>
              </a:xfrm>
              <a:prstGeom prst="rect">
                <a:avLst/>
              </a:prstGeom>
              <a:solidFill>
                <a:schemeClr val="bg1"/>
              </a:solid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Improved </a:t>
                </a:r>
                <a:r>
                  <a:rPr lang="en-US" b="1" kern="0" dirty="0">
                    <a:latin typeface="Arial Narrow" panose="020B0606020202030204" pitchFamily="34" charset="0"/>
                    <a:ea typeface="Adobe Heiti Std R" panose="020B0400000000000000" pitchFamily="34" charset="-128"/>
                  </a:rPr>
                  <a:t>Health Facility</a:t>
                </a:r>
                <a:endParaRPr kumimoji="0" lang="en-US" sz="1800"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endParaRPr>
              </a:p>
            </p:txBody>
          </p:sp>
          <p:sp>
            <p:nvSpPr>
              <p:cNvPr id="75" name="TextBox 74">
                <a:extLst>
                  <a:ext uri="{FF2B5EF4-FFF2-40B4-BE49-F238E27FC236}">
                    <a16:creationId xmlns:a16="http://schemas.microsoft.com/office/drawing/2014/main" xmlns="" id="{8C01EFFA-B9AE-0648-B76C-6A4FBFBFE656}"/>
                  </a:ext>
                </a:extLst>
              </p:cNvPr>
              <p:cNvSpPr txBox="1"/>
              <p:nvPr/>
            </p:nvSpPr>
            <p:spPr>
              <a:xfrm>
                <a:off x="638531" y="2067908"/>
                <a:ext cx="1899776" cy="307773"/>
              </a:xfrm>
              <a:prstGeom prst="rect">
                <a:avLst/>
              </a:prstGeom>
              <a:grp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rPr>
                  <a:t>A. Inputs</a:t>
                </a:r>
              </a:p>
            </p:txBody>
          </p:sp>
          <p:sp>
            <p:nvSpPr>
              <p:cNvPr id="76" name="TextBox 75">
                <a:extLst>
                  <a:ext uri="{FF2B5EF4-FFF2-40B4-BE49-F238E27FC236}">
                    <a16:creationId xmlns:a16="http://schemas.microsoft.com/office/drawing/2014/main" xmlns="" id="{56E765AF-4F47-0A4C-926A-BAB80A577D9C}"/>
                  </a:ext>
                </a:extLst>
              </p:cNvPr>
              <p:cNvSpPr txBox="1"/>
              <p:nvPr/>
            </p:nvSpPr>
            <p:spPr>
              <a:xfrm>
                <a:off x="2769631" y="2067906"/>
                <a:ext cx="1683823" cy="307777"/>
              </a:xfrm>
              <a:prstGeom prst="rect">
                <a:avLst/>
              </a:prstGeom>
              <a:grp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rPr>
                  <a:t>B. Outputs</a:t>
                </a:r>
              </a:p>
            </p:txBody>
          </p:sp>
          <p:sp>
            <p:nvSpPr>
              <p:cNvPr id="77" name="TextBox 76">
                <a:extLst>
                  <a:ext uri="{FF2B5EF4-FFF2-40B4-BE49-F238E27FC236}">
                    <a16:creationId xmlns:a16="http://schemas.microsoft.com/office/drawing/2014/main" xmlns="" id="{317CCE3F-3F11-F347-B264-36ACDA3EFE21}"/>
                  </a:ext>
                </a:extLst>
              </p:cNvPr>
              <p:cNvSpPr txBox="1"/>
              <p:nvPr/>
            </p:nvSpPr>
            <p:spPr>
              <a:xfrm>
                <a:off x="4746635" y="2067906"/>
                <a:ext cx="2663448" cy="30777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rPr>
                  <a:t>C. Intermediate Outcomes</a:t>
                </a:r>
              </a:p>
            </p:txBody>
          </p:sp>
          <p:sp>
            <p:nvSpPr>
              <p:cNvPr id="78" name="Rectangle 77">
                <a:extLst>
                  <a:ext uri="{FF2B5EF4-FFF2-40B4-BE49-F238E27FC236}">
                    <a16:creationId xmlns:a16="http://schemas.microsoft.com/office/drawing/2014/main" xmlns="" id="{4D478C96-FC9D-8B43-BE99-1D27FE1DC1DD}"/>
                  </a:ext>
                </a:extLst>
              </p:cNvPr>
              <p:cNvSpPr/>
              <p:nvPr/>
            </p:nvSpPr>
            <p:spPr>
              <a:xfrm>
                <a:off x="8154472" y="2728903"/>
                <a:ext cx="1461065" cy="1594989"/>
              </a:xfrm>
              <a:prstGeom prst="rect">
                <a:avLst/>
              </a:prstGeom>
              <a:solidFill>
                <a:schemeClr val="bg1"/>
              </a:solid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mn-ea"/>
                    <a:cs typeface="+mn-cs"/>
                  </a:rPr>
                  <a:t>Increased Utilization</a:t>
                </a:r>
              </a:p>
            </p:txBody>
          </p:sp>
          <p:sp>
            <p:nvSpPr>
              <p:cNvPr id="79" name="Rectangle 78">
                <a:extLst>
                  <a:ext uri="{FF2B5EF4-FFF2-40B4-BE49-F238E27FC236}">
                    <a16:creationId xmlns:a16="http://schemas.microsoft.com/office/drawing/2014/main" xmlns="" id="{6D4C6BF3-34EA-0743-AB16-8FCCA08EFDA3}"/>
                  </a:ext>
                </a:extLst>
              </p:cNvPr>
              <p:cNvSpPr/>
              <p:nvPr/>
            </p:nvSpPr>
            <p:spPr>
              <a:xfrm>
                <a:off x="8154472" y="4513089"/>
                <a:ext cx="1461067" cy="1594989"/>
              </a:xfrm>
              <a:prstGeom prst="rect">
                <a:avLst/>
              </a:prstGeom>
              <a:solidFill>
                <a:schemeClr val="bg1"/>
              </a:solid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mn-ea"/>
                    <a:cs typeface="+mn-cs"/>
                  </a:rPr>
                  <a:t>Improved Content of Health Care (Quality)</a:t>
                </a:r>
              </a:p>
            </p:txBody>
          </p:sp>
          <p:sp>
            <p:nvSpPr>
              <p:cNvPr id="80" name="Right Brace 79">
                <a:extLst>
                  <a:ext uri="{FF2B5EF4-FFF2-40B4-BE49-F238E27FC236}">
                    <a16:creationId xmlns:a16="http://schemas.microsoft.com/office/drawing/2014/main" xmlns="" id="{1B1216A5-2435-884B-81D3-A28112F73ABC}"/>
                  </a:ext>
                </a:extLst>
              </p:cNvPr>
              <p:cNvSpPr/>
              <p:nvPr/>
            </p:nvSpPr>
            <p:spPr>
              <a:xfrm rot="10800000">
                <a:off x="4453455" y="2739949"/>
                <a:ext cx="293179" cy="3369984"/>
              </a:xfrm>
              <a:prstGeom prst="rightBrace">
                <a:avLst>
                  <a:gd name="adj1" fmla="val 54362"/>
                  <a:gd name="adj2" fmla="val 50000"/>
                </a:avLst>
              </a:prstGeom>
              <a:grpFill/>
              <a:ln w="9525" cap="flat" cmpd="sng" algn="ctr">
                <a:solidFill>
                  <a:srgbClr val="D2533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entury Schoolbook" panose="02040604050505020304"/>
                  <a:ea typeface="+mn-ea"/>
                  <a:cs typeface="+mn-cs"/>
                </a:endParaRPr>
              </a:p>
            </p:txBody>
          </p:sp>
          <p:sp>
            <p:nvSpPr>
              <p:cNvPr id="81" name="Rectangle 80">
                <a:extLst>
                  <a:ext uri="{FF2B5EF4-FFF2-40B4-BE49-F238E27FC236}">
                    <a16:creationId xmlns:a16="http://schemas.microsoft.com/office/drawing/2014/main" xmlns="" id="{86DE7DE3-632F-5F41-9C31-84A5FB7FADBF}"/>
                  </a:ext>
                </a:extLst>
              </p:cNvPr>
              <p:cNvSpPr/>
              <p:nvPr/>
            </p:nvSpPr>
            <p:spPr>
              <a:xfrm>
                <a:off x="10204696" y="2728903"/>
                <a:ext cx="1597623" cy="3375571"/>
              </a:xfrm>
              <a:prstGeom prst="rect">
                <a:avLst/>
              </a:prstGeom>
              <a:solidFill>
                <a:schemeClr val="bg1"/>
              </a:solid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mn-ea"/>
                    <a:cs typeface="+mn-cs"/>
                  </a:rPr>
                  <a:t>Improved Maternal and Newborn Health Outcomes</a:t>
                </a:r>
              </a:p>
            </p:txBody>
          </p:sp>
          <p:sp>
            <p:nvSpPr>
              <p:cNvPr id="82" name="TextBox 81">
                <a:extLst>
                  <a:ext uri="{FF2B5EF4-FFF2-40B4-BE49-F238E27FC236}">
                    <a16:creationId xmlns:a16="http://schemas.microsoft.com/office/drawing/2014/main" xmlns="" id="{3C0A2E55-B62C-054D-9B34-369696893128}"/>
                  </a:ext>
                </a:extLst>
              </p:cNvPr>
              <p:cNvSpPr txBox="1"/>
              <p:nvPr/>
            </p:nvSpPr>
            <p:spPr>
              <a:xfrm>
                <a:off x="7649303" y="2067908"/>
                <a:ext cx="2210133" cy="307777"/>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rPr>
                  <a:t>D. Service Outcomes</a:t>
                </a:r>
              </a:p>
            </p:txBody>
          </p:sp>
          <p:sp>
            <p:nvSpPr>
              <p:cNvPr id="83" name="TextBox 82">
                <a:extLst>
                  <a:ext uri="{FF2B5EF4-FFF2-40B4-BE49-F238E27FC236}">
                    <a16:creationId xmlns:a16="http://schemas.microsoft.com/office/drawing/2014/main" xmlns="" id="{9B73FF8A-54D1-B146-A2A7-B99C68156BE0}"/>
                  </a:ext>
                </a:extLst>
              </p:cNvPr>
              <p:cNvSpPr txBox="1"/>
              <p:nvPr/>
            </p:nvSpPr>
            <p:spPr>
              <a:xfrm>
                <a:off x="9914207" y="2067904"/>
                <a:ext cx="2100729" cy="307777"/>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rPr>
                  <a:t>E. Health Outcomes</a:t>
                </a:r>
              </a:p>
            </p:txBody>
          </p:sp>
        </p:grpSp>
        <p:grpSp>
          <p:nvGrpSpPr>
            <p:cNvPr id="63" name="Group 62">
              <a:extLst>
                <a:ext uri="{FF2B5EF4-FFF2-40B4-BE49-F238E27FC236}">
                  <a16:creationId xmlns:a16="http://schemas.microsoft.com/office/drawing/2014/main" xmlns="" id="{4CFD67CE-74F7-2545-8B03-A51DB1AD9AE8}"/>
                </a:ext>
              </a:extLst>
            </p:cNvPr>
            <p:cNvGrpSpPr/>
            <p:nvPr/>
          </p:nvGrpSpPr>
          <p:grpSpPr>
            <a:xfrm>
              <a:off x="3409243" y="4168127"/>
              <a:ext cx="1979513" cy="1040777"/>
              <a:chOff x="3417102" y="2997628"/>
              <a:chExt cx="1979513" cy="1040777"/>
            </a:xfrm>
          </p:grpSpPr>
          <p:sp>
            <p:nvSpPr>
              <p:cNvPr id="65" name="Right Triangle 64">
                <a:extLst>
                  <a:ext uri="{FF2B5EF4-FFF2-40B4-BE49-F238E27FC236}">
                    <a16:creationId xmlns:a16="http://schemas.microsoft.com/office/drawing/2014/main" xmlns="" id="{CE9E7AC2-197F-6644-B5B2-F43E8554B80E}"/>
                  </a:ext>
                </a:extLst>
              </p:cNvPr>
              <p:cNvSpPr/>
              <p:nvPr/>
            </p:nvSpPr>
            <p:spPr>
              <a:xfrm>
                <a:off x="3417102" y="2997628"/>
                <a:ext cx="1970086" cy="1029782"/>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ight Triangle 65">
                <a:extLst>
                  <a:ext uri="{FF2B5EF4-FFF2-40B4-BE49-F238E27FC236}">
                    <a16:creationId xmlns:a16="http://schemas.microsoft.com/office/drawing/2014/main" xmlns="" id="{848D91CF-B3A4-E14F-89F1-E292D5512E30}"/>
                  </a:ext>
                </a:extLst>
              </p:cNvPr>
              <p:cNvSpPr/>
              <p:nvPr/>
            </p:nvSpPr>
            <p:spPr>
              <a:xfrm rot="10800000">
                <a:off x="3432091" y="3008623"/>
                <a:ext cx="1964524" cy="1029782"/>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Box 3">
            <a:extLst>
              <a:ext uri="{FF2B5EF4-FFF2-40B4-BE49-F238E27FC236}">
                <a16:creationId xmlns:a16="http://schemas.microsoft.com/office/drawing/2014/main" xmlns="" id="{C28FAB02-9098-0447-B32D-ADB781F30275}"/>
              </a:ext>
            </a:extLst>
          </p:cNvPr>
          <p:cNvSpPr txBox="1"/>
          <p:nvPr/>
        </p:nvSpPr>
        <p:spPr>
          <a:xfrm>
            <a:off x="6342927" y="2129742"/>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9936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pic>
        <p:nvPicPr>
          <p:cNvPr id="5" name="Picture 3" descr="Title Invers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2867" y="5976465"/>
            <a:ext cx="3033712" cy="7318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2" descr="Logo Inversed"/>
          <p:cNvPicPr>
            <a:picLocks noChangeAspect="1" noChangeArrowheads="1"/>
          </p:cNvPicPr>
          <p:nvPr/>
        </p:nvPicPr>
        <p:blipFill>
          <a:blip r:embed="rId4" cstate="print">
            <a:clrChange>
              <a:clrFrom>
                <a:srgbClr val="B4404D"/>
              </a:clrFrom>
              <a:clrTo>
                <a:srgbClr val="B4404D">
                  <a:alpha val="0"/>
                </a:srgbClr>
              </a:clrTo>
            </a:clrChange>
            <a:extLst>
              <a:ext uri="{28A0092B-C50C-407E-A947-70E740481C1C}">
                <a14:useLocalDpi xmlns:a14="http://schemas.microsoft.com/office/drawing/2010/main" val="0"/>
              </a:ext>
            </a:extLst>
          </a:blip>
          <a:srcRect/>
          <a:stretch>
            <a:fillRect/>
          </a:stretch>
        </p:blipFill>
        <p:spPr bwMode="auto">
          <a:xfrm>
            <a:off x="4726204" y="6025678"/>
            <a:ext cx="1028700" cy="609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ectangle 6"/>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9" name="Line Callout 1 58"/>
          <p:cNvSpPr/>
          <p:nvPr/>
        </p:nvSpPr>
        <p:spPr>
          <a:xfrm>
            <a:off x="224461" y="222429"/>
            <a:ext cx="2564006" cy="375934"/>
          </a:xfrm>
          <a:prstGeom prst="borderCallout1">
            <a:avLst>
              <a:gd name="adj1" fmla="val 81254"/>
              <a:gd name="adj2" fmla="val 84002"/>
              <a:gd name="adj3" fmla="val 79181"/>
              <a:gd name="adj4" fmla="val 89923"/>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sz="2000" dirty="0">
                <a:solidFill>
                  <a:srgbClr val="5A8D91"/>
                </a:solidFill>
                <a:latin typeface="Lato" panose="020F0502020204030203" pitchFamily="34" charset="0"/>
                <a:cs typeface="Museo Sans 700"/>
              </a:rPr>
              <a:t>Overview</a:t>
            </a:r>
          </a:p>
        </p:txBody>
      </p:sp>
      <p:sp>
        <p:nvSpPr>
          <p:cNvPr id="8" name="Slide Number Placeholder 7"/>
          <p:cNvSpPr>
            <a:spLocks noGrp="1"/>
          </p:cNvSpPr>
          <p:nvPr>
            <p:ph type="sldNum" sz="quarter" idx="12"/>
          </p:nvPr>
        </p:nvSpPr>
        <p:spPr/>
        <p:txBody>
          <a:bodyPr/>
          <a:lstStyle/>
          <a:p>
            <a:fld id="{65BDF457-2F29-41C0-9A26-2D7601B80AAB}" type="slidenum">
              <a:rPr lang="en-US" smtClean="0"/>
              <a:t>2</a:t>
            </a:fld>
            <a:endParaRPr lang="en-US"/>
          </a:p>
        </p:txBody>
      </p:sp>
      <p:sp>
        <p:nvSpPr>
          <p:cNvPr id="11" name="Content Placeholder 2">
            <a:extLst>
              <a:ext uri="{FF2B5EF4-FFF2-40B4-BE49-F238E27FC236}">
                <a16:creationId xmlns="" xmlns:a16="http://schemas.microsoft.com/office/drawing/2014/main" id="{E0CE654A-53FB-2344-A876-9287C53E5706}"/>
              </a:ext>
            </a:extLst>
          </p:cNvPr>
          <p:cNvSpPr>
            <a:spLocks noGrp="1"/>
          </p:cNvSpPr>
          <p:nvPr>
            <p:ph idx="1"/>
          </p:nvPr>
        </p:nvSpPr>
        <p:spPr>
          <a:xfrm>
            <a:off x="457200" y="1187827"/>
            <a:ext cx="8229600" cy="4876800"/>
          </a:xfrm>
        </p:spPr>
        <p:txBody>
          <a:bodyPr/>
          <a:lstStyle/>
          <a:p>
            <a:r>
              <a:rPr lang="en-US" b="1" i="1" dirty="0"/>
              <a:t>Background</a:t>
            </a:r>
            <a:r>
              <a:rPr lang="en-US" dirty="0"/>
              <a:t>: What we set out to do and how we did it</a:t>
            </a:r>
          </a:p>
          <a:p>
            <a:r>
              <a:rPr lang="en-US" b="1" i="1" dirty="0"/>
              <a:t>Theory: </a:t>
            </a:r>
            <a:r>
              <a:rPr lang="en-US" dirty="0"/>
              <a:t>How we thought the program should work </a:t>
            </a:r>
          </a:p>
          <a:p>
            <a:r>
              <a:rPr lang="en-US" b="1" i="1" dirty="0"/>
              <a:t>Results: </a:t>
            </a:r>
            <a:r>
              <a:rPr lang="en-US" dirty="0"/>
              <a:t>Did any part of the program work as we thought it should and what did not work? </a:t>
            </a:r>
          </a:p>
          <a:p>
            <a:r>
              <a:rPr lang="en-US" b="1" i="1" dirty="0"/>
              <a:t>Implications: </a:t>
            </a:r>
            <a:r>
              <a:rPr lang="en-US" dirty="0"/>
              <a:t>Understand why we saw what we saw</a:t>
            </a:r>
          </a:p>
          <a:p>
            <a:pPr marL="514350" indent="-514350">
              <a:buFont typeface="+mj-lt"/>
              <a:buAutoNum type="arabicPeriod"/>
            </a:pPr>
            <a:endParaRPr lang="en-US" dirty="0"/>
          </a:p>
        </p:txBody>
      </p:sp>
    </p:spTree>
    <p:extLst>
      <p:ext uri="{BB962C8B-B14F-4D97-AF65-F5344CB8AC3E}">
        <p14:creationId xmlns:p14="http://schemas.microsoft.com/office/powerpoint/2010/main" val="270389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pic>
        <p:nvPicPr>
          <p:cNvPr id="5" name="Picture 3" descr="Title Invers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2867" y="5976465"/>
            <a:ext cx="3033712" cy="7318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2" descr="Logo Inversed"/>
          <p:cNvPicPr>
            <a:picLocks noChangeAspect="1" noChangeArrowheads="1"/>
          </p:cNvPicPr>
          <p:nvPr/>
        </p:nvPicPr>
        <p:blipFill>
          <a:blip r:embed="rId4" cstate="print">
            <a:clrChange>
              <a:clrFrom>
                <a:srgbClr val="B4404D"/>
              </a:clrFrom>
              <a:clrTo>
                <a:srgbClr val="B4404D">
                  <a:alpha val="0"/>
                </a:srgbClr>
              </a:clrTo>
            </a:clrChange>
            <a:extLst>
              <a:ext uri="{28A0092B-C50C-407E-A947-70E740481C1C}">
                <a14:useLocalDpi xmlns:a14="http://schemas.microsoft.com/office/drawing/2010/main" val="0"/>
              </a:ext>
            </a:extLst>
          </a:blip>
          <a:srcRect/>
          <a:stretch>
            <a:fillRect/>
          </a:stretch>
        </p:blipFill>
        <p:spPr bwMode="auto">
          <a:xfrm>
            <a:off x="4726204" y="6025678"/>
            <a:ext cx="1028700" cy="609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ectangle 6"/>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9" name="Line Callout 1 58"/>
          <p:cNvSpPr/>
          <p:nvPr/>
        </p:nvSpPr>
        <p:spPr>
          <a:xfrm>
            <a:off x="224461" y="222428"/>
            <a:ext cx="8450616" cy="383263"/>
          </a:xfrm>
          <a:prstGeom prst="borderCallout1">
            <a:avLst>
              <a:gd name="adj1" fmla="val 81254"/>
              <a:gd name="adj2" fmla="val 84002"/>
              <a:gd name="adj3" fmla="val 79181"/>
              <a:gd name="adj4" fmla="val 89923"/>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sz="2000" dirty="0">
                <a:solidFill>
                  <a:srgbClr val="5A8D91"/>
                </a:solidFill>
                <a:latin typeface="Lato" panose="020F0502020204030203" pitchFamily="34" charset="0"/>
                <a:cs typeface="Museo Sans 700"/>
              </a:rPr>
              <a:t>Did the communities undertake the social actions?</a:t>
            </a:r>
          </a:p>
        </p:txBody>
      </p:sp>
      <p:sp>
        <p:nvSpPr>
          <p:cNvPr id="8" name="Slide Number Placeholder 7"/>
          <p:cNvSpPr>
            <a:spLocks noGrp="1"/>
          </p:cNvSpPr>
          <p:nvPr>
            <p:ph type="sldNum" sz="quarter" idx="12"/>
          </p:nvPr>
        </p:nvSpPr>
        <p:spPr/>
        <p:txBody>
          <a:bodyPr/>
          <a:lstStyle/>
          <a:p>
            <a:fld id="{65BDF457-2F29-41C0-9A26-2D7601B80AAB}" type="slidenum">
              <a:rPr lang="en-US" smtClean="0"/>
              <a:t>20</a:t>
            </a:fld>
            <a:endParaRPr lang="en-US"/>
          </a:p>
        </p:txBody>
      </p:sp>
      <p:sp>
        <p:nvSpPr>
          <p:cNvPr id="9" name="Content Placeholder 2">
            <a:extLst>
              <a:ext uri="{FF2B5EF4-FFF2-40B4-BE49-F238E27FC236}">
                <a16:creationId xmlns:a16="http://schemas.microsoft.com/office/drawing/2014/main" xmlns="" id="{E0CE654A-53FB-2344-A876-9287C53E5706}"/>
              </a:ext>
            </a:extLst>
          </p:cNvPr>
          <p:cNvSpPr>
            <a:spLocks noGrp="1"/>
          </p:cNvSpPr>
          <p:nvPr>
            <p:ph idx="1"/>
          </p:nvPr>
        </p:nvSpPr>
        <p:spPr>
          <a:xfrm>
            <a:off x="457200" y="675867"/>
            <a:ext cx="8229600" cy="5959394"/>
          </a:xfrm>
        </p:spPr>
        <p:txBody>
          <a:bodyPr>
            <a:normAutofit/>
          </a:bodyPr>
          <a:lstStyle/>
          <a:p>
            <a:pPr marL="0" indent="0">
              <a:buNone/>
            </a:pPr>
            <a:endParaRPr lang="en-US" sz="1400" dirty="0"/>
          </a:p>
          <a:p>
            <a:pPr marL="0" indent="0">
              <a:buNone/>
            </a:pPr>
            <a:r>
              <a:rPr lang="en-US" dirty="0"/>
              <a:t>The majority of communities self-report having completed actions: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Our assessment based on key informant interviews also supports the conclusion that most villages completed actions (albeit less than were self reported).  </a:t>
            </a:r>
          </a:p>
        </p:txBody>
      </p:sp>
      <p:graphicFrame>
        <p:nvGraphicFramePr>
          <p:cNvPr id="10" name="Content Placeholder 5">
            <a:extLst>
              <a:ext uri="{FF2B5EF4-FFF2-40B4-BE49-F238E27FC236}">
                <a16:creationId xmlns:a16="http://schemas.microsoft.com/office/drawing/2014/main" xmlns="" id="{40E36CDA-F194-F741-9212-1F35853F25C9}"/>
              </a:ext>
            </a:extLst>
          </p:cNvPr>
          <p:cNvGraphicFramePr>
            <a:graphicFrameLocks/>
          </p:cNvGraphicFramePr>
          <p:nvPr>
            <p:extLst>
              <p:ext uri="{D42A27DB-BD31-4B8C-83A1-F6EECF244321}">
                <p14:modId xmlns:p14="http://schemas.microsoft.com/office/powerpoint/2010/main" val="1690798677"/>
              </p:ext>
            </p:extLst>
          </p:nvPr>
        </p:nvGraphicFramePr>
        <p:xfrm>
          <a:off x="570834" y="2021027"/>
          <a:ext cx="7543801" cy="2086976"/>
        </p:xfrm>
        <a:graphic>
          <a:graphicData uri="http://schemas.openxmlformats.org/drawingml/2006/table">
            <a:tbl>
              <a:tblPr firstRow="1">
                <a:tableStyleId>{5C22544A-7EE6-4342-B048-85BDC9FD1C3A}</a:tableStyleId>
              </a:tblPr>
              <a:tblGrid>
                <a:gridCol w="3545752">
                  <a:extLst>
                    <a:ext uri="{9D8B030D-6E8A-4147-A177-3AD203B41FA5}">
                      <a16:colId xmlns:a16="http://schemas.microsoft.com/office/drawing/2014/main" xmlns="" val="20000"/>
                    </a:ext>
                  </a:extLst>
                </a:gridCol>
                <a:gridCol w="1332683">
                  <a:extLst>
                    <a:ext uri="{9D8B030D-6E8A-4147-A177-3AD203B41FA5}">
                      <a16:colId xmlns:a16="http://schemas.microsoft.com/office/drawing/2014/main" xmlns="" val="20001"/>
                    </a:ext>
                  </a:extLst>
                </a:gridCol>
                <a:gridCol w="1332683">
                  <a:extLst>
                    <a:ext uri="{9D8B030D-6E8A-4147-A177-3AD203B41FA5}">
                      <a16:colId xmlns:a16="http://schemas.microsoft.com/office/drawing/2014/main" xmlns="" val="20002"/>
                    </a:ext>
                  </a:extLst>
                </a:gridCol>
                <a:gridCol w="1332683">
                  <a:extLst>
                    <a:ext uri="{9D8B030D-6E8A-4147-A177-3AD203B41FA5}">
                      <a16:colId xmlns:a16="http://schemas.microsoft.com/office/drawing/2014/main" xmlns="" val="20003"/>
                    </a:ext>
                  </a:extLst>
                </a:gridCol>
              </a:tblGrid>
              <a:tr h="258176">
                <a:tc>
                  <a:txBody>
                    <a:bodyPr/>
                    <a:lstStyle/>
                    <a:p>
                      <a:pPr marL="0" marR="0" algn="l">
                        <a:spcBef>
                          <a:spcPts val="0"/>
                        </a:spcBef>
                        <a:spcAft>
                          <a:spcPts val="0"/>
                        </a:spcAft>
                      </a:pPr>
                      <a:endParaRPr lang="en-US" sz="1400" b="0" dirty="0">
                        <a:solidFill>
                          <a:srgbClr val="FFFFFF"/>
                        </a:solidFill>
                        <a:effectLst/>
                        <a:latin typeface="Lato" panose="020F0502020204030203" pitchFamily="34" charset="0"/>
                        <a:ea typeface="ＭＳ 明朝"/>
                        <a:cs typeface="Calibri"/>
                      </a:endParaRPr>
                    </a:p>
                  </a:txBody>
                  <a:tcPr marL="68580" marR="68580" marT="0" marB="0" anchor="ctr">
                    <a:solidFill>
                      <a:srgbClr val="61999D"/>
                    </a:solidFill>
                  </a:tcPr>
                </a:tc>
                <a:tc>
                  <a:txBody>
                    <a:bodyPr/>
                    <a:lstStyle/>
                    <a:p>
                      <a:pPr marL="0" marR="0" algn="ctr">
                        <a:spcBef>
                          <a:spcPts val="0"/>
                        </a:spcBef>
                        <a:spcAft>
                          <a:spcPts val="0"/>
                        </a:spcAft>
                      </a:pPr>
                      <a:endParaRPr lang="en-US" sz="1400" b="0" dirty="0">
                        <a:solidFill>
                          <a:srgbClr val="FFFFFF"/>
                        </a:solidFill>
                        <a:effectLst/>
                        <a:latin typeface="Lato" panose="020F0502020204030203" pitchFamily="34" charset="0"/>
                        <a:ea typeface="ＭＳ 明朝"/>
                        <a:cs typeface="Calibri"/>
                      </a:endParaRPr>
                    </a:p>
                  </a:txBody>
                  <a:tcPr marL="68580" marR="68580" marT="0" marB="0" anchor="ctr">
                    <a:solidFill>
                      <a:srgbClr val="61999D"/>
                    </a:solidFill>
                  </a:tcPr>
                </a:tc>
                <a:tc>
                  <a:txBody>
                    <a:bodyPr/>
                    <a:lstStyle/>
                    <a:p>
                      <a:pPr marL="0" marR="0" algn="ctr">
                        <a:spcBef>
                          <a:spcPts val="0"/>
                        </a:spcBef>
                        <a:spcAft>
                          <a:spcPts val="0"/>
                        </a:spcAft>
                      </a:pPr>
                      <a:r>
                        <a:rPr lang="en-US" sz="1400" b="0" dirty="0">
                          <a:solidFill>
                            <a:srgbClr val="FFFFFF"/>
                          </a:solidFill>
                          <a:effectLst/>
                          <a:latin typeface="Lato" panose="020F0502020204030203" pitchFamily="34" charset="0"/>
                          <a:ea typeface="ＭＳ 明朝"/>
                          <a:cs typeface="Calibri"/>
                        </a:rPr>
                        <a:t>Data Source</a:t>
                      </a:r>
                    </a:p>
                  </a:txBody>
                  <a:tcPr marL="68580" marR="68580" marT="0" marB="0" anchor="ctr">
                    <a:solidFill>
                      <a:srgbClr val="61999D"/>
                    </a:solidFill>
                  </a:tcPr>
                </a:tc>
                <a:tc>
                  <a:txBody>
                    <a:bodyPr/>
                    <a:lstStyle/>
                    <a:p>
                      <a:pPr marL="0" marR="0" algn="ctr">
                        <a:spcBef>
                          <a:spcPts val="0"/>
                        </a:spcBef>
                        <a:spcAft>
                          <a:spcPts val="0"/>
                        </a:spcAft>
                      </a:pPr>
                      <a:r>
                        <a:rPr lang="en-US" sz="1400" b="0" dirty="0">
                          <a:solidFill>
                            <a:srgbClr val="FFFFFF"/>
                          </a:solidFill>
                          <a:effectLst/>
                          <a:latin typeface="Lato" panose="020F0502020204030203" pitchFamily="34" charset="0"/>
                          <a:ea typeface="ＭＳ 明朝"/>
                          <a:cs typeface="Calibri"/>
                        </a:rPr>
                        <a:t>Sample Size</a:t>
                      </a:r>
                    </a:p>
                  </a:txBody>
                  <a:tcPr marL="68580" marR="68580" marT="0" marB="0" anchor="ctr">
                    <a:solidFill>
                      <a:srgbClr val="61999D"/>
                    </a:solidFill>
                  </a:tcPr>
                </a:tc>
                <a:extLst>
                  <a:ext uri="{0D108BD9-81ED-4DB2-BD59-A6C34878D82A}">
                    <a16:rowId xmlns:a16="http://schemas.microsoft.com/office/drawing/2014/main" xmlns="" val="10000"/>
                  </a:ext>
                </a:extLst>
              </a:tr>
              <a:tr h="457200">
                <a:tc>
                  <a:txBody>
                    <a:bodyPr/>
                    <a:lstStyle/>
                    <a:p>
                      <a:pPr marL="0" marR="0" lvl="0" indent="0">
                        <a:spcBef>
                          <a:spcPts val="0"/>
                        </a:spcBef>
                        <a:spcAft>
                          <a:spcPts val="0"/>
                        </a:spcAft>
                        <a:buFont typeface="+mj-lt"/>
                        <a:buNone/>
                        <a:tabLst>
                          <a:tab pos="228600" algn="l"/>
                        </a:tabLst>
                      </a:pPr>
                      <a:r>
                        <a:rPr lang="en-US" sz="1400" b="0" dirty="0">
                          <a:solidFill>
                            <a:srgbClr val="000000"/>
                          </a:solidFill>
                          <a:effectLst/>
                          <a:latin typeface="Lato" panose="020F0502020204030203" pitchFamily="34" charset="0"/>
                          <a:ea typeface="ＭＳ 明朝"/>
                          <a:cs typeface="Calibri"/>
                        </a:rPr>
                        <a:t>Percent</a:t>
                      </a:r>
                      <a:r>
                        <a:rPr lang="en-US" sz="1400" b="0" baseline="0" dirty="0">
                          <a:solidFill>
                            <a:srgbClr val="000000"/>
                          </a:solidFill>
                          <a:effectLst/>
                          <a:latin typeface="Lato" panose="020F0502020204030203" pitchFamily="34" charset="0"/>
                          <a:ea typeface="ＭＳ 明朝"/>
                          <a:cs typeface="Calibri"/>
                        </a:rPr>
                        <a:t> of villages completing</a:t>
                      </a:r>
                      <a:r>
                        <a:rPr lang="en-US" sz="1400" b="0" dirty="0">
                          <a:solidFill>
                            <a:srgbClr val="000000"/>
                          </a:solidFill>
                          <a:effectLst/>
                          <a:latin typeface="Lato" panose="020F0502020204030203" pitchFamily="34" charset="0"/>
                          <a:ea typeface="ＭＳ 明朝"/>
                          <a:cs typeface="Calibri"/>
                        </a:rPr>
                        <a:t> at least one action by follow-up</a:t>
                      </a:r>
                      <a:r>
                        <a:rPr lang="en-US" sz="1400" b="0" baseline="0" dirty="0">
                          <a:solidFill>
                            <a:srgbClr val="000000"/>
                          </a:solidFill>
                          <a:effectLst/>
                          <a:latin typeface="Lato" panose="020F0502020204030203" pitchFamily="34" charset="0"/>
                          <a:ea typeface="ＭＳ 明朝"/>
                          <a:cs typeface="Calibri"/>
                        </a:rPr>
                        <a:t> meeting 3</a:t>
                      </a:r>
                      <a:endParaRPr lang="en-US" sz="1400" dirty="0">
                        <a:effectLst/>
                        <a:latin typeface="Lato" panose="020F0502020204030203" pitchFamily="34" charset="0"/>
                        <a:ea typeface="ＭＳ 明朝"/>
                        <a:cs typeface="Calibri"/>
                      </a:endParaRPr>
                    </a:p>
                  </a:txBody>
                  <a:tcPr marL="68580" marR="68580" marT="0" marB="0" anchor="ctr">
                    <a:solidFill>
                      <a:srgbClr val="C4D8DA"/>
                    </a:solidFill>
                  </a:tcPr>
                </a:tc>
                <a:tc>
                  <a:txBody>
                    <a:bodyPr/>
                    <a:lstStyle/>
                    <a:p>
                      <a:pPr marL="0" marR="0" lvl="0" indent="0" algn="ctr">
                        <a:spcBef>
                          <a:spcPts val="0"/>
                        </a:spcBef>
                        <a:spcAft>
                          <a:spcPts val="0"/>
                        </a:spcAft>
                        <a:buFont typeface="Arial"/>
                        <a:buNone/>
                      </a:pPr>
                      <a:r>
                        <a:rPr lang="en-US" sz="1400" dirty="0">
                          <a:effectLst/>
                          <a:latin typeface="Lato" panose="020F0502020204030203" pitchFamily="34" charset="0"/>
                          <a:ea typeface="ＭＳ 明朝"/>
                          <a:cs typeface="Calibri"/>
                        </a:rPr>
                        <a:t>91%</a:t>
                      </a:r>
                    </a:p>
                  </a:txBody>
                  <a:tcPr marL="68580" marR="68580" marT="0" marB="0" anchor="ctr">
                    <a:solidFill>
                      <a:srgbClr val="C4D8DA"/>
                    </a:solidFill>
                  </a:tcPr>
                </a:tc>
                <a:tc>
                  <a:txBody>
                    <a:bodyPr/>
                    <a:lstStyle/>
                    <a:p>
                      <a:pPr marL="0" marR="0" lvl="0" indent="0">
                        <a:spcBef>
                          <a:spcPts val="0"/>
                        </a:spcBef>
                        <a:spcAft>
                          <a:spcPts val="0"/>
                        </a:spcAft>
                        <a:buFont typeface="Arial"/>
                        <a:buNone/>
                      </a:pPr>
                      <a:r>
                        <a:rPr lang="en-US" sz="1400" dirty="0">
                          <a:effectLst/>
                          <a:latin typeface="Lato" panose="020F0502020204030203" pitchFamily="34" charset="0"/>
                          <a:ea typeface="ＭＳ 明朝"/>
                          <a:cs typeface="Calibri"/>
                        </a:rPr>
                        <a:t>Social Action Plans</a:t>
                      </a:r>
                    </a:p>
                  </a:txBody>
                  <a:tcPr marL="68580" marR="68580" marT="0" marB="0" anchor="ctr">
                    <a:solidFill>
                      <a:srgbClr val="C4D8DA"/>
                    </a:solidFill>
                  </a:tcPr>
                </a:tc>
                <a:tc>
                  <a:txBody>
                    <a:bodyPr/>
                    <a:lstStyle/>
                    <a:p>
                      <a:pPr marL="0" marR="0" lvl="0" indent="0" algn="ctr">
                        <a:spcBef>
                          <a:spcPts val="0"/>
                        </a:spcBef>
                        <a:spcAft>
                          <a:spcPts val="0"/>
                        </a:spcAft>
                        <a:buFont typeface="Arial"/>
                        <a:buNone/>
                      </a:pPr>
                      <a:r>
                        <a:rPr lang="en-US" sz="1400" dirty="0">
                          <a:effectLst/>
                          <a:latin typeface="Lato" panose="020F0502020204030203" pitchFamily="34" charset="0"/>
                          <a:ea typeface="ＭＳ 明朝"/>
                          <a:cs typeface="Calibri"/>
                        </a:rPr>
                        <a:t>100 villages</a:t>
                      </a:r>
                    </a:p>
                  </a:txBody>
                  <a:tcPr marL="68580" marR="68580" marT="0" marB="0" anchor="ctr">
                    <a:solidFill>
                      <a:srgbClr val="C4D8DA"/>
                    </a:solidFill>
                  </a:tcPr>
                </a:tc>
                <a:extLst>
                  <a:ext uri="{0D108BD9-81ED-4DB2-BD59-A6C34878D82A}">
                    <a16:rowId xmlns:a16="http://schemas.microsoft.com/office/drawing/2014/main" xmlns="" val="10001"/>
                  </a:ext>
                </a:extLst>
              </a:tr>
              <a:tr h="457200">
                <a:tc>
                  <a:txBody>
                    <a:bodyPr/>
                    <a:lstStyle/>
                    <a:p>
                      <a:pPr marL="0" marR="0" lvl="0" indent="0">
                        <a:spcBef>
                          <a:spcPts val="0"/>
                        </a:spcBef>
                        <a:spcAft>
                          <a:spcPts val="0"/>
                        </a:spcAft>
                        <a:buFont typeface="+mj-lt"/>
                        <a:buNone/>
                        <a:tabLst>
                          <a:tab pos="228600" algn="l"/>
                        </a:tabLst>
                      </a:pPr>
                      <a:r>
                        <a:rPr lang="en-US" sz="1400" dirty="0">
                          <a:solidFill>
                            <a:srgbClr val="000000"/>
                          </a:solidFill>
                          <a:effectLst/>
                          <a:latin typeface="Lato" panose="020F0502020204030203" pitchFamily="34" charset="0"/>
                          <a:ea typeface="ＭＳ 明朝"/>
                          <a:cs typeface="Calibri"/>
                        </a:rPr>
                        <a:t>Median number of actions completed per village</a:t>
                      </a:r>
                      <a:endParaRPr lang="en-US" sz="1400" dirty="0">
                        <a:effectLst/>
                        <a:latin typeface="Lato" panose="020F0502020204030203" pitchFamily="34" charset="0"/>
                        <a:ea typeface="ＭＳ 明朝"/>
                        <a:cs typeface="Calibri"/>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a:ln>
                            <a:noFill/>
                          </a:ln>
                          <a:solidFill>
                            <a:srgbClr val="292934"/>
                          </a:solidFill>
                          <a:effectLst/>
                          <a:uLnTx/>
                          <a:uFillTx/>
                          <a:latin typeface="Lato" panose="020F0502020204030203" pitchFamily="34" charset="0"/>
                          <a:ea typeface="ＭＳ 明朝"/>
                          <a:cs typeface="Calibri"/>
                        </a:rPr>
                        <a:t>  4</a:t>
                      </a: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a:ln>
                            <a:noFill/>
                          </a:ln>
                          <a:solidFill>
                            <a:srgbClr val="292934"/>
                          </a:solidFill>
                          <a:effectLst/>
                          <a:uLnTx/>
                          <a:uFillTx/>
                          <a:latin typeface="Lato" panose="020F0502020204030203" pitchFamily="34" charset="0"/>
                          <a:ea typeface="ＭＳ 明朝"/>
                          <a:cs typeface="Calibri"/>
                        </a:rPr>
                        <a:t>Social Action Plans</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a:ln>
                            <a:noFill/>
                          </a:ln>
                          <a:solidFill>
                            <a:srgbClr val="292934"/>
                          </a:solidFill>
                          <a:effectLst/>
                          <a:uLnTx/>
                          <a:uFillTx/>
                          <a:latin typeface="Lato" panose="020F0502020204030203" pitchFamily="34" charset="0"/>
                          <a:ea typeface="ＭＳ 明朝"/>
                          <a:cs typeface="Calibri"/>
                        </a:rPr>
                        <a:t>100 villages</a:t>
                      </a:r>
                    </a:p>
                  </a:txBody>
                  <a:tcPr marL="68580" marR="68580" marT="0" marB="0" anchor="ctr"/>
                </a:tc>
                <a:extLst>
                  <a:ext uri="{0D108BD9-81ED-4DB2-BD59-A6C34878D82A}">
                    <a16:rowId xmlns:a16="http://schemas.microsoft.com/office/drawing/2014/main" xmlns="" val="10002"/>
                  </a:ext>
                </a:extLst>
              </a:tr>
              <a:tr h="457200">
                <a:tc rowSpan="2">
                  <a:txBody>
                    <a:bodyPr/>
                    <a:lstStyle/>
                    <a:p>
                      <a:pPr marL="0" marR="0" lvl="0" indent="0">
                        <a:spcBef>
                          <a:spcPts val="0"/>
                        </a:spcBef>
                        <a:spcAft>
                          <a:spcPts val="0"/>
                        </a:spcAft>
                        <a:buFont typeface="+mj-lt"/>
                        <a:buNone/>
                        <a:tabLst>
                          <a:tab pos="228600" algn="l"/>
                        </a:tabLst>
                      </a:pPr>
                      <a:r>
                        <a:rPr lang="en-US" sz="1400" dirty="0">
                          <a:solidFill>
                            <a:srgbClr val="000000"/>
                          </a:solidFill>
                          <a:effectLst/>
                          <a:latin typeface="Lato" panose="020F0502020204030203" pitchFamily="34" charset="0"/>
                          <a:ea typeface="ＭＳ 明朝"/>
                          <a:cs typeface="Calibri"/>
                        </a:rPr>
                        <a:t>Status</a:t>
                      </a:r>
                      <a:r>
                        <a:rPr lang="en-US" sz="1400" baseline="0" dirty="0">
                          <a:solidFill>
                            <a:srgbClr val="000000"/>
                          </a:solidFill>
                          <a:effectLst/>
                          <a:latin typeface="Lato" panose="020F0502020204030203" pitchFamily="34" charset="0"/>
                          <a:ea typeface="ＭＳ 明朝"/>
                          <a:cs typeface="Calibri"/>
                        </a:rPr>
                        <a:t> of actions at follow-up meeting 3</a:t>
                      </a:r>
                      <a:endParaRPr lang="en-US" sz="1400" dirty="0">
                        <a:effectLst/>
                        <a:latin typeface="Lato" panose="020F0502020204030203" pitchFamily="34" charset="0"/>
                        <a:ea typeface="ＭＳ 明朝"/>
                        <a:cs typeface="Calibri"/>
                      </a:endParaRPr>
                    </a:p>
                  </a:txBody>
                  <a:tcPr marL="68580" marR="68580" marT="0" marB="0" anchor="ctr">
                    <a:solidFill>
                      <a:srgbClr val="C4D8D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400" dirty="0">
                          <a:effectLst/>
                          <a:latin typeface="Lato" panose="020F0502020204030203" pitchFamily="34" charset="0"/>
                          <a:ea typeface="ＭＳ 明朝"/>
                          <a:cs typeface="Calibri"/>
                        </a:rPr>
                        <a:t>53% completed</a:t>
                      </a:r>
                    </a:p>
                  </a:txBody>
                  <a:tcPr marL="68580" marR="68580" marT="0" marB="0" anchor="ctr">
                    <a:solidFill>
                      <a:srgbClr val="C4D8DA"/>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400" dirty="0">
                          <a:effectLst/>
                          <a:latin typeface="Lato" panose="020F0502020204030203" pitchFamily="34" charset="0"/>
                          <a:ea typeface="ＭＳ 明朝"/>
                          <a:cs typeface="Calibri"/>
                        </a:rPr>
                        <a:t>Social Action Plans</a:t>
                      </a:r>
                    </a:p>
                  </a:txBody>
                  <a:tcPr marL="68580" marR="68580" marT="0" marB="0" anchor="ctr">
                    <a:solidFill>
                      <a:srgbClr val="C4D8DA"/>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400" dirty="0">
                          <a:effectLst/>
                          <a:latin typeface="Lato" panose="020F0502020204030203" pitchFamily="34" charset="0"/>
                          <a:ea typeface="ＭＳ 明朝"/>
                          <a:cs typeface="Calibri"/>
                        </a:rPr>
                        <a:t>100 villages</a:t>
                      </a:r>
                    </a:p>
                  </a:txBody>
                  <a:tcPr marL="68580" marR="68580" marT="0" marB="0" anchor="ctr">
                    <a:solidFill>
                      <a:srgbClr val="C4D8DA"/>
                    </a:solidFill>
                  </a:tcPr>
                </a:tc>
                <a:extLst>
                  <a:ext uri="{0D108BD9-81ED-4DB2-BD59-A6C34878D82A}">
                    <a16:rowId xmlns:a16="http://schemas.microsoft.com/office/drawing/2014/main" xmlns="" val="10003"/>
                  </a:ext>
                </a:extLst>
              </a:tr>
              <a:tr h="457200">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400" dirty="0">
                          <a:effectLst/>
                          <a:latin typeface="Lato" panose="020F0502020204030203" pitchFamily="34" charset="0"/>
                          <a:ea typeface="ＭＳ 明朝"/>
                          <a:cs typeface="Calibri"/>
                        </a:rPr>
                        <a:t>31% ongoing</a:t>
                      </a:r>
                    </a:p>
                  </a:txBody>
                  <a:tcPr marL="68580" marR="68580" marT="0" marB="0" anchor="ctr">
                    <a:solidFill>
                      <a:srgbClr val="C4D8DA"/>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57279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pic>
        <p:nvPicPr>
          <p:cNvPr id="2051" name="Picture 3" descr="Title Invers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2867" y="5976465"/>
            <a:ext cx="3033712" cy="7318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0" name="Picture 2" descr="Logo Inversed"/>
          <p:cNvPicPr>
            <a:picLocks noChangeAspect="1" noChangeArrowheads="1"/>
          </p:cNvPicPr>
          <p:nvPr/>
        </p:nvPicPr>
        <p:blipFill>
          <a:blip r:embed="rId4" cstate="print">
            <a:clrChange>
              <a:clrFrom>
                <a:srgbClr val="B53E51"/>
              </a:clrFrom>
              <a:clrTo>
                <a:srgbClr val="B53E51">
                  <a:alpha val="0"/>
                </a:srgbClr>
              </a:clrTo>
            </a:clrChange>
            <a:extLst>
              <a:ext uri="{28A0092B-C50C-407E-A947-70E740481C1C}">
                <a14:useLocalDpi xmlns:a14="http://schemas.microsoft.com/office/drawing/2010/main" val="0"/>
              </a:ext>
            </a:extLst>
          </a:blip>
          <a:srcRect/>
          <a:stretch>
            <a:fillRect/>
          </a:stretch>
        </p:blipFill>
        <p:spPr bwMode="auto">
          <a:xfrm>
            <a:off x="4726204" y="6025678"/>
            <a:ext cx="1028700" cy="609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Rectangle 4"/>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5" name="Line Callout 1 24"/>
          <p:cNvSpPr/>
          <p:nvPr/>
        </p:nvSpPr>
        <p:spPr>
          <a:xfrm>
            <a:off x="224459" y="222429"/>
            <a:ext cx="8606926" cy="402802"/>
          </a:xfrm>
          <a:prstGeom prst="borderCallout1">
            <a:avLst>
              <a:gd name="adj1" fmla="val 81254"/>
              <a:gd name="adj2" fmla="val 84002"/>
              <a:gd name="adj3" fmla="val 79181"/>
              <a:gd name="adj4" fmla="val 89923"/>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sz="2000" dirty="0">
                <a:solidFill>
                  <a:srgbClr val="5A8D91"/>
                </a:solidFill>
                <a:latin typeface="Lato" panose="020F0502020204030203" pitchFamily="34" charset="0"/>
                <a:cs typeface="Museo Sans 700"/>
              </a:rPr>
              <a:t>Service and Health Outcomes: did we see an impact?</a:t>
            </a:r>
          </a:p>
        </p:txBody>
      </p:sp>
      <p:grpSp>
        <p:nvGrpSpPr>
          <p:cNvPr id="35" name="Group 34">
            <a:extLst>
              <a:ext uri="{FF2B5EF4-FFF2-40B4-BE49-F238E27FC236}">
                <a16:creationId xmlns:a16="http://schemas.microsoft.com/office/drawing/2014/main" xmlns="" id="{C1457C20-7E55-1146-A8C8-4EB2FBFEAD54}"/>
              </a:ext>
            </a:extLst>
          </p:cNvPr>
          <p:cNvGrpSpPr/>
          <p:nvPr/>
        </p:nvGrpSpPr>
        <p:grpSpPr>
          <a:xfrm>
            <a:off x="313958" y="1162149"/>
            <a:ext cx="8532304" cy="4258046"/>
            <a:chOff x="418610" y="776886"/>
            <a:chExt cx="11376405" cy="4258046"/>
          </a:xfrm>
          <a:solidFill>
            <a:schemeClr val="bg1"/>
          </a:solidFill>
        </p:grpSpPr>
        <p:sp>
          <p:nvSpPr>
            <p:cNvPr id="36" name="Right Arrow 35">
              <a:extLst>
                <a:ext uri="{FF2B5EF4-FFF2-40B4-BE49-F238E27FC236}">
                  <a16:creationId xmlns:a16="http://schemas.microsoft.com/office/drawing/2014/main" xmlns="" id="{3E2FEAD1-6CD7-964C-9E92-55CF12E076D0}"/>
                </a:ext>
              </a:extLst>
            </p:cNvPr>
            <p:cNvSpPr/>
            <p:nvPr/>
          </p:nvSpPr>
          <p:spPr>
            <a:xfrm>
              <a:off x="9305112" y="3885383"/>
              <a:ext cx="609986" cy="294302"/>
            </a:xfrm>
            <a:prstGeom prst="rightArrow">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37" name="Rectangle 36">
              <a:extLst>
                <a:ext uri="{FF2B5EF4-FFF2-40B4-BE49-F238E27FC236}">
                  <a16:creationId xmlns:a16="http://schemas.microsoft.com/office/drawing/2014/main" xmlns="" id="{3870BA33-EA4B-BD4A-8B50-5681BFE8319C}"/>
                </a:ext>
              </a:extLst>
            </p:cNvPr>
            <p:cNvSpPr/>
            <p:nvPr/>
          </p:nvSpPr>
          <p:spPr>
            <a:xfrm rot="944115">
              <a:off x="6980027" y="2072773"/>
              <a:ext cx="1468673" cy="128027"/>
            </a:xfrm>
            <a:prstGeom prst="rect">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38" name="Rectangle 37">
              <a:extLst>
                <a:ext uri="{FF2B5EF4-FFF2-40B4-BE49-F238E27FC236}">
                  <a16:creationId xmlns:a16="http://schemas.microsoft.com/office/drawing/2014/main" xmlns="" id="{B6DCD8E6-A610-014E-9B31-5EBA2DFCC89E}"/>
                </a:ext>
              </a:extLst>
            </p:cNvPr>
            <p:cNvSpPr/>
            <p:nvPr/>
          </p:nvSpPr>
          <p:spPr>
            <a:xfrm rot="19062345">
              <a:off x="6776528" y="2651528"/>
              <a:ext cx="1671776" cy="121260"/>
            </a:xfrm>
            <a:prstGeom prst="rect">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39" name="Rectangle 38">
              <a:extLst>
                <a:ext uri="{FF2B5EF4-FFF2-40B4-BE49-F238E27FC236}">
                  <a16:creationId xmlns:a16="http://schemas.microsoft.com/office/drawing/2014/main" xmlns="" id="{639A440F-1220-2442-BD63-7D12FEA87AF9}"/>
                </a:ext>
              </a:extLst>
            </p:cNvPr>
            <p:cNvSpPr/>
            <p:nvPr/>
          </p:nvSpPr>
          <p:spPr>
            <a:xfrm rot="17730620" flipV="1">
              <a:off x="6476430" y="3208523"/>
              <a:ext cx="2466876" cy="158935"/>
            </a:xfrm>
            <a:prstGeom prst="rect">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40" name="Rectangle 39">
              <a:extLst>
                <a:ext uri="{FF2B5EF4-FFF2-40B4-BE49-F238E27FC236}">
                  <a16:creationId xmlns:a16="http://schemas.microsoft.com/office/drawing/2014/main" xmlns="" id="{0BA8E26F-CD5F-CF49-85B8-A5DFABE09926}"/>
                </a:ext>
              </a:extLst>
            </p:cNvPr>
            <p:cNvSpPr/>
            <p:nvPr/>
          </p:nvSpPr>
          <p:spPr>
            <a:xfrm rot="1935398">
              <a:off x="7046432" y="3490500"/>
              <a:ext cx="1468673" cy="128027"/>
            </a:xfrm>
            <a:prstGeom prst="rect">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41" name="Rectangle 40">
              <a:extLst>
                <a:ext uri="{FF2B5EF4-FFF2-40B4-BE49-F238E27FC236}">
                  <a16:creationId xmlns:a16="http://schemas.microsoft.com/office/drawing/2014/main" xmlns="" id="{83C96839-BFDD-3846-8C2E-7636A54A4369}"/>
                </a:ext>
              </a:extLst>
            </p:cNvPr>
            <p:cNvSpPr/>
            <p:nvPr/>
          </p:nvSpPr>
          <p:spPr>
            <a:xfrm rot="20641934">
              <a:off x="7022827" y="4090483"/>
              <a:ext cx="1426426" cy="135186"/>
            </a:xfrm>
            <a:prstGeom prst="rect">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grpSp>
          <p:nvGrpSpPr>
            <p:cNvPr id="42" name="Group 41">
              <a:extLst>
                <a:ext uri="{FF2B5EF4-FFF2-40B4-BE49-F238E27FC236}">
                  <a16:creationId xmlns:a16="http://schemas.microsoft.com/office/drawing/2014/main" xmlns="" id="{CCCFFD16-DDE5-4F44-A189-BA20264BCEF4}"/>
                </a:ext>
              </a:extLst>
            </p:cNvPr>
            <p:cNvGrpSpPr/>
            <p:nvPr/>
          </p:nvGrpSpPr>
          <p:grpSpPr>
            <a:xfrm>
              <a:off x="418610" y="776886"/>
              <a:ext cx="11376405" cy="4258046"/>
              <a:chOff x="638531" y="2067904"/>
              <a:chExt cx="11376405" cy="4258046"/>
            </a:xfrm>
            <a:grpFill/>
          </p:grpSpPr>
          <p:sp>
            <p:nvSpPr>
              <p:cNvPr id="43" name="Right Arrow 42">
                <a:extLst>
                  <a:ext uri="{FF2B5EF4-FFF2-40B4-BE49-F238E27FC236}">
                    <a16:creationId xmlns:a16="http://schemas.microsoft.com/office/drawing/2014/main" xmlns="" id="{6C62AD4D-4F56-BC46-9AA2-1F2594D32D9C}"/>
                  </a:ext>
                </a:extLst>
              </p:cNvPr>
              <p:cNvSpPr/>
              <p:nvPr/>
            </p:nvSpPr>
            <p:spPr>
              <a:xfrm>
                <a:off x="9527501" y="3406984"/>
                <a:ext cx="609987" cy="294302"/>
              </a:xfrm>
              <a:prstGeom prst="rightArrow">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44" name="Right Arrow 43">
                <a:extLst>
                  <a:ext uri="{FF2B5EF4-FFF2-40B4-BE49-F238E27FC236}">
                    <a16:creationId xmlns:a16="http://schemas.microsoft.com/office/drawing/2014/main" xmlns="" id="{45F61CB6-AB29-9040-94BF-914F3650AF14}"/>
                  </a:ext>
                </a:extLst>
              </p:cNvPr>
              <p:cNvSpPr/>
              <p:nvPr/>
            </p:nvSpPr>
            <p:spPr>
              <a:xfrm>
                <a:off x="3911295" y="4254719"/>
                <a:ext cx="493421" cy="341163"/>
              </a:xfrm>
              <a:prstGeom prst="rightArrow">
                <a:avLst/>
              </a:prstGeom>
              <a:grpFill/>
              <a:ln w="13970" cap="flat" cmpd="sng" algn="ctr">
                <a:solidFill>
                  <a:srgbClr val="E4988A"/>
                </a:solidFill>
                <a:prstDash val="solid"/>
              </a:ln>
              <a:effectLst/>
            </p:spPr>
            <p:txBody>
              <a:bodyPr rtlCol="0" anchor="ctr"/>
              <a:lstStyle/>
              <a:p>
                <a:pPr algn="ctr"/>
                <a:endParaRPr lang="en-US" kern="0" dirty="0">
                  <a:solidFill>
                    <a:srgbClr val="FFFFFF"/>
                  </a:solidFill>
                  <a:latin typeface="Century Schoolbook" panose="02040604050505020304"/>
                </a:endParaRPr>
              </a:p>
            </p:txBody>
          </p:sp>
          <p:sp>
            <p:nvSpPr>
              <p:cNvPr id="45" name="Right Arrow 44">
                <a:extLst>
                  <a:ext uri="{FF2B5EF4-FFF2-40B4-BE49-F238E27FC236}">
                    <a16:creationId xmlns:a16="http://schemas.microsoft.com/office/drawing/2014/main" xmlns="" id="{6A78C86F-7E07-C84C-9825-A6291DEBE046}"/>
                  </a:ext>
                </a:extLst>
              </p:cNvPr>
              <p:cNvSpPr/>
              <p:nvPr/>
            </p:nvSpPr>
            <p:spPr>
              <a:xfrm>
                <a:off x="2217828" y="4254719"/>
                <a:ext cx="809800" cy="341163"/>
              </a:xfrm>
              <a:prstGeom prst="rightArrow">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46" name="Rectangle 45">
                <a:extLst>
                  <a:ext uri="{FF2B5EF4-FFF2-40B4-BE49-F238E27FC236}">
                    <a16:creationId xmlns:a16="http://schemas.microsoft.com/office/drawing/2014/main" xmlns="" id="{4C8CD5D3-848A-1A4D-A986-1C42ED4C6E7C}"/>
                  </a:ext>
                </a:extLst>
              </p:cNvPr>
              <p:cNvSpPr/>
              <p:nvPr/>
            </p:nvSpPr>
            <p:spPr>
              <a:xfrm>
                <a:off x="638531" y="2522464"/>
                <a:ext cx="1899776" cy="3803485"/>
              </a:xfrm>
              <a:prstGeom prst="rect">
                <a:avLst/>
              </a:prstGeom>
              <a:solidFill>
                <a:srgbClr val="72D184"/>
              </a:solid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Information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dirty="0">
                  <a:ln>
                    <a:noFill/>
                  </a:ln>
                  <a:solidFill>
                    <a:srgbClr val="FFFFFF"/>
                  </a:solidFill>
                  <a:effectLst/>
                  <a:uLnTx/>
                  <a:uFillTx/>
                  <a:latin typeface="Arial Narrow" panose="020B0606020202030204" pitchFamily="34" charset="0"/>
                  <a:ea typeface="Adobe Heiti Std R" panose="020B0400000000000000" pitchFamily="34"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Facilitation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dirty="0">
                  <a:ln>
                    <a:noFill/>
                  </a:ln>
                  <a:solidFill>
                    <a:srgbClr val="FFFFFF"/>
                  </a:solidFill>
                  <a:effectLst/>
                  <a:uLnTx/>
                  <a:uFillTx/>
                  <a:latin typeface="Arial Narrow" panose="020B0606020202030204" pitchFamily="34" charset="0"/>
                  <a:ea typeface="Adobe Heiti Std R" panose="020B0400000000000000" pitchFamily="34"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Action Planning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dirty="0">
                  <a:ln>
                    <a:noFill/>
                  </a:ln>
                  <a:solidFill>
                    <a:srgbClr val="FFFFFF"/>
                  </a:solidFill>
                  <a:effectLst/>
                  <a:uLnTx/>
                  <a:uFillTx/>
                  <a:latin typeface="Arial Narrow" panose="020B0606020202030204" pitchFamily="34" charset="0"/>
                  <a:ea typeface="Adobe Heiti Std R" panose="020B0400000000000000" pitchFamily="34"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Follow-up</a:t>
                </a:r>
              </a:p>
            </p:txBody>
          </p:sp>
          <p:sp>
            <p:nvSpPr>
              <p:cNvPr id="47" name="Oval 46">
                <a:extLst>
                  <a:ext uri="{FF2B5EF4-FFF2-40B4-BE49-F238E27FC236}">
                    <a16:creationId xmlns:a16="http://schemas.microsoft.com/office/drawing/2014/main" xmlns="" id="{7F65BD3D-04A1-D64A-9315-C86458857ACB}"/>
                  </a:ext>
                </a:extLst>
              </p:cNvPr>
              <p:cNvSpPr/>
              <p:nvPr/>
            </p:nvSpPr>
            <p:spPr>
              <a:xfrm>
                <a:off x="3079115" y="2522464"/>
                <a:ext cx="938793" cy="3803486"/>
              </a:xfrm>
              <a:prstGeom prst="ellipse">
                <a:avLst/>
              </a:prstGeom>
              <a:solidFill>
                <a:srgbClr val="72D184"/>
              </a:solidFill>
              <a:ln w="13970" cap="flat" cmpd="sng" algn="ctr">
                <a:solidFill>
                  <a:schemeClr val="tx1"/>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cs typeface="+mn-cs"/>
                  </a:rPr>
                  <a:t>Community Action</a:t>
                </a:r>
              </a:p>
            </p:txBody>
          </p:sp>
          <p:sp>
            <p:nvSpPr>
              <p:cNvPr id="48" name="Rectangle 47">
                <a:extLst>
                  <a:ext uri="{FF2B5EF4-FFF2-40B4-BE49-F238E27FC236}">
                    <a16:creationId xmlns:a16="http://schemas.microsoft.com/office/drawing/2014/main" xmlns="" id="{BE5C9A33-EA48-8843-AE7A-B7196F76B530}"/>
                  </a:ext>
                </a:extLst>
              </p:cNvPr>
              <p:cNvSpPr/>
              <p:nvPr/>
            </p:nvSpPr>
            <p:spPr>
              <a:xfrm>
                <a:off x="4776056" y="2732074"/>
                <a:ext cx="2634025" cy="1029782"/>
              </a:xfrm>
              <a:prstGeom prst="rect">
                <a:avLst/>
              </a:prstGeom>
              <a:grp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Increased Demand </a:t>
                </a:r>
                <a:r>
                  <a:rPr lang="en-US" b="1" kern="0" dirty="0">
                    <a:latin typeface="Arial Narrow" panose="020B0606020202030204" pitchFamily="34" charset="0"/>
                    <a:ea typeface="Adobe Heiti Std R" panose="020B0400000000000000" pitchFamily="34" charset="-128"/>
                  </a:rPr>
                  <a:t>for</a:t>
                </a:r>
                <a:r>
                  <a:rPr kumimoji="0" lang="en-US" sz="1800"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 Health Services</a:t>
                </a:r>
              </a:p>
            </p:txBody>
          </p:sp>
          <p:sp>
            <p:nvSpPr>
              <p:cNvPr id="49" name="Rectangle 48">
                <a:extLst>
                  <a:ext uri="{FF2B5EF4-FFF2-40B4-BE49-F238E27FC236}">
                    <a16:creationId xmlns:a16="http://schemas.microsoft.com/office/drawing/2014/main" xmlns="" id="{AEC26F38-1A56-544D-BBBA-5EDD5990B1F8}"/>
                  </a:ext>
                </a:extLst>
              </p:cNvPr>
              <p:cNvSpPr/>
              <p:nvPr/>
            </p:nvSpPr>
            <p:spPr>
              <a:xfrm>
                <a:off x="4768812" y="3903383"/>
                <a:ext cx="2634025" cy="1029782"/>
              </a:xfrm>
              <a:prstGeom prst="rect">
                <a:avLst/>
              </a:prstGeom>
              <a:grp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Improved Patient</a:t>
                </a:r>
                <a:r>
                  <a:rPr lang="en-US" b="1" kern="0" dirty="0">
                    <a:latin typeface="Arial Narrow" panose="020B0606020202030204" pitchFamily="34" charset="0"/>
                    <a:ea typeface="Adobe Heiti Std R" panose="020B0400000000000000" pitchFamily="34" charset="-128"/>
                  </a:rPr>
                  <a:t> Experience</a:t>
                </a:r>
                <a:endParaRPr kumimoji="0" lang="en-US" sz="1800"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endParaRPr>
              </a:p>
            </p:txBody>
          </p:sp>
          <p:sp>
            <p:nvSpPr>
              <p:cNvPr id="50" name="Rectangle 49">
                <a:extLst>
                  <a:ext uri="{FF2B5EF4-FFF2-40B4-BE49-F238E27FC236}">
                    <a16:creationId xmlns:a16="http://schemas.microsoft.com/office/drawing/2014/main" xmlns="" id="{98713BB4-9DF4-0E40-BD8A-CA18C4CE94D7}"/>
                  </a:ext>
                </a:extLst>
              </p:cNvPr>
              <p:cNvSpPr/>
              <p:nvPr/>
            </p:nvSpPr>
            <p:spPr>
              <a:xfrm>
                <a:off x="4773057" y="5074692"/>
                <a:ext cx="2634025" cy="1029782"/>
              </a:xfrm>
              <a:prstGeom prst="rect">
                <a:avLst/>
              </a:prstGeom>
              <a:grp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Improved </a:t>
                </a:r>
                <a:r>
                  <a:rPr lang="en-US" b="1" kern="0" dirty="0">
                    <a:latin typeface="Arial Narrow" panose="020B0606020202030204" pitchFamily="34" charset="0"/>
                    <a:ea typeface="Adobe Heiti Std R" panose="020B0400000000000000" pitchFamily="34" charset="-128"/>
                  </a:rPr>
                  <a:t>Health Facility</a:t>
                </a:r>
                <a:endParaRPr kumimoji="0" lang="en-US" sz="1800"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endParaRPr>
              </a:p>
            </p:txBody>
          </p:sp>
          <p:sp>
            <p:nvSpPr>
              <p:cNvPr id="51" name="TextBox 50">
                <a:extLst>
                  <a:ext uri="{FF2B5EF4-FFF2-40B4-BE49-F238E27FC236}">
                    <a16:creationId xmlns:a16="http://schemas.microsoft.com/office/drawing/2014/main" xmlns="" id="{55DD3109-F82A-4148-A1BE-8FF0D11BAE3B}"/>
                  </a:ext>
                </a:extLst>
              </p:cNvPr>
              <p:cNvSpPr txBox="1"/>
              <p:nvPr/>
            </p:nvSpPr>
            <p:spPr>
              <a:xfrm>
                <a:off x="638531" y="2067908"/>
                <a:ext cx="1899776" cy="307773"/>
              </a:xfrm>
              <a:prstGeom prst="rect">
                <a:avLst/>
              </a:prstGeom>
              <a:grp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rPr>
                  <a:t>A. Inputs</a:t>
                </a:r>
              </a:p>
            </p:txBody>
          </p:sp>
          <p:sp>
            <p:nvSpPr>
              <p:cNvPr id="52" name="TextBox 51">
                <a:extLst>
                  <a:ext uri="{FF2B5EF4-FFF2-40B4-BE49-F238E27FC236}">
                    <a16:creationId xmlns:a16="http://schemas.microsoft.com/office/drawing/2014/main" xmlns="" id="{2E1A392A-2ACF-BA41-B8F8-9C307AB91FA9}"/>
                  </a:ext>
                </a:extLst>
              </p:cNvPr>
              <p:cNvSpPr txBox="1"/>
              <p:nvPr/>
            </p:nvSpPr>
            <p:spPr>
              <a:xfrm>
                <a:off x="2769631" y="2067906"/>
                <a:ext cx="1683823" cy="307777"/>
              </a:xfrm>
              <a:prstGeom prst="rect">
                <a:avLst/>
              </a:prstGeom>
              <a:grp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rPr>
                  <a:t>B. Outputs</a:t>
                </a:r>
              </a:p>
            </p:txBody>
          </p:sp>
          <p:sp>
            <p:nvSpPr>
              <p:cNvPr id="53" name="TextBox 52">
                <a:extLst>
                  <a:ext uri="{FF2B5EF4-FFF2-40B4-BE49-F238E27FC236}">
                    <a16:creationId xmlns:a16="http://schemas.microsoft.com/office/drawing/2014/main" xmlns="" id="{10BE9169-36B0-F24D-BC85-891562C83AE6}"/>
                  </a:ext>
                </a:extLst>
              </p:cNvPr>
              <p:cNvSpPr txBox="1"/>
              <p:nvPr/>
            </p:nvSpPr>
            <p:spPr>
              <a:xfrm>
                <a:off x="4746635" y="2067906"/>
                <a:ext cx="2663448" cy="30777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rPr>
                  <a:t>C. Intermediate Outcomes</a:t>
                </a:r>
              </a:p>
            </p:txBody>
          </p:sp>
          <p:sp>
            <p:nvSpPr>
              <p:cNvPr id="54" name="Rectangle 53">
                <a:extLst>
                  <a:ext uri="{FF2B5EF4-FFF2-40B4-BE49-F238E27FC236}">
                    <a16:creationId xmlns:a16="http://schemas.microsoft.com/office/drawing/2014/main" xmlns="" id="{9AB3ACDA-D1F4-174F-BE19-D1BCFC971E59}"/>
                  </a:ext>
                </a:extLst>
              </p:cNvPr>
              <p:cNvSpPr/>
              <p:nvPr/>
            </p:nvSpPr>
            <p:spPr>
              <a:xfrm>
                <a:off x="8154472" y="2728903"/>
                <a:ext cx="1461065" cy="1594989"/>
              </a:xfrm>
              <a:prstGeom prst="rect">
                <a:avLst/>
              </a:prstGeom>
              <a:solidFill>
                <a:srgbClr val="E2849A"/>
              </a:solid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mn-ea"/>
                    <a:cs typeface="+mn-cs"/>
                  </a:rPr>
                  <a:t>Increased Utilization</a:t>
                </a:r>
              </a:p>
            </p:txBody>
          </p:sp>
          <p:sp>
            <p:nvSpPr>
              <p:cNvPr id="55" name="Rectangle 54">
                <a:extLst>
                  <a:ext uri="{FF2B5EF4-FFF2-40B4-BE49-F238E27FC236}">
                    <a16:creationId xmlns:a16="http://schemas.microsoft.com/office/drawing/2014/main" xmlns="" id="{53602636-8B84-9847-A8DA-A15FA2E92B45}"/>
                  </a:ext>
                </a:extLst>
              </p:cNvPr>
              <p:cNvSpPr/>
              <p:nvPr/>
            </p:nvSpPr>
            <p:spPr>
              <a:xfrm>
                <a:off x="8154472" y="4513089"/>
                <a:ext cx="1461067" cy="1594989"/>
              </a:xfrm>
              <a:prstGeom prst="rect">
                <a:avLst/>
              </a:prstGeom>
              <a:solidFill>
                <a:srgbClr val="E2849A"/>
              </a:solid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mn-ea"/>
                    <a:cs typeface="+mn-cs"/>
                  </a:rPr>
                  <a:t>Improved Content of Health Care (Quality)</a:t>
                </a:r>
              </a:p>
            </p:txBody>
          </p:sp>
          <p:sp>
            <p:nvSpPr>
              <p:cNvPr id="56" name="Right Brace 55">
                <a:extLst>
                  <a:ext uri="{FF2B5EF4-FFF2-40B4-BE49-F238E27FC236}">
                    <a16:creationId xmlns:a16="http://schemas.microsoft.com/office/drawing/2014/main" xmlns="" id="{FC1C51E7-716B-9844-B0F8-86794F36D6D3}"/>
                  </a:ext>
                </a:extLst>
              </p:cNvPr>
              <p:cNvSpPr/>
              <p:nvPr/>
            </p:nvSpPr>
            <p:spPr>
              <a:xfrm rot="10800000">
                <a:off x="4453455" y="2739949"/>
                <a:ext cx="293179" cy="3369984"/>
              </a:xfrm>
              <a:prstGeom prst="rightBrace">
                <a:avLst>
                  <a:gd name="adj1" fmla="val 54362"/>
                  <a:gd name="adj2" fmla="val 50000"/>
                </a:avLst>
              </a:prstGeom>
              <a:grpFill/>
              <a:ln w="9525" cap="flat" cmpd="sng" algn="ctr">
                <a:solidFill>
                  <a:srgbClr val="D2533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entury Schoolbook" panose="02040604050505020304"/>
                  <a:ea typeface="+mn-ea"/>
                  <a:cs typeface="+mn-cs"/>
                </a:endParaRPr>
              </a:p>
            </p:txBody>
          </p:sp>
          <p:sp>
            <p:nvSpPr>
              <p:cNvPr id="57" name="Rectangle 56">
                <a:extLst>
                  <a:ext uri="{FF2B5EF4-FFF2-40B4-BE49-F238E27FC236}">
                    <a16:creationId xmlns:a16="http://schemas.microsoft.com/office/drawing/2014/main" xmlns="" id="{5AF652F0-D77E-704C-8EA7-EEEA92307969}"/>
                  </a:ext>
                </a:extLst>
              </p:cNvPr>
              <p:cNvSpPr/>
              <p:nvPr/>
            </p:nvSpPr>
            <p:spPr>
              <a:xfrm>
                <a:off x="10204696" y="2728903"/>
                <a:ext cx="1597623" cy="3375571"/>
              </a:xfrm>
              <a:prstGeom prst="rect">
                <a:avLst/>
              </a:prstGeom>
              <a:solidFill>
                <a:srgbClr val="E2849A"/>
              </a:solid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mn-ea"/>
                    <a:cs typeface="+mn-cs"/>
                  </a:rPr>
                  <a:t>Improved Maternal and Newborn Health Outcomes</a:t>
                </a:r>
              </a:p>
            </p:txBody>
          </p:sp>
          <p:sp>
            <p:nvSpPr>
              <p:cNvPr id="58" name="TextBox 57">
                <a:extLst>
                  <a:ext uri="{FF2B5EF4-FFF2-40B4-BE49-F238E27FC236}">
                    <a16:creationId xmlns:a16="http://schemas.microsoft.com/office/drawing/2014/main" xmlns="" id="{3B6C7DE5-E71E-1248-96B7-B5F49F8E7950}"/>
                  </a:ext>
                </a:extLst>
              </p:cNvPr>
              <p:cNvSpPr txBox="1"/>
              <p:nvPr/>
            </p:nvSpPr>
            <p:spPr>
              <a:xfrm>
                <a:off x="7649303" y="2067908"/>
                <a:ext cx="2210133" cy="307777"/>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rPr>
                  <a:t>D. Service Outcomes</a:t>
                </a:r>
              </a:p>
            </p:txBody>
          </p:sp>
          <p:sp>
            <p:nvSpPr>
              <p:cNvPr id="59" name="TextBox 58">
                <a:extLst>
                  <a:ext uri="{FF2B5EF4-FFF2-40B4-BE49-F238E27FC236}">
                    <a16:creationId xmlns:a16="http://schemas.microsoft.com/office/drawing/2014/main" xmlns="" id="{89068F9D-B569-C34A-B024-D6F45FC38C7C}"/>
                  </a:ext>
                </a:extLst>
              </p:cNvPr>
              <p:cNvSpPr txBox="1"/>
              <p:nvPr/>
            </p:nvSpPr>
            <p:spPr>
              <a:xfrm>
                <a:off x="9914207" y="2067904"/>
                <a:ext cx="2100729" cy="307777"/>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rPr>
                  <a:t>E. Health Outcomes</a:t>
                </a:r>
              </a:p>
            </p:txBody>
          </p:sp>
        </p:grpSp>
      </p:grpSp>
    </p:spTree>
    <p:extLst>
      <p:ext uri="{BB962C8B-B14F-4D97-AF65-F5344CB8AC3E}">
        <p14:creationId xmlns:p14="http://schemas.microsoft.com/office/powerpoint/2010/main" val="336030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pic>
        <p:nvPicPr>
          <p:cNvPr id="5" name="Picture 3" descr="Title Invers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2867" y="5976465"/>
            <a:ext cx="3033712" cy="7318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2" descr="Logo Inversed"/>
          <p:cNvPicPr>
            <a:picLocks noChangeAspect="1" noChangeArrowheads="1"/>
          </p:cNvPicPr>
          <p:nvPr/>
        </p:nvPicPr>
        <p:blipFill>
          <a:blip r:embed="rId4" cstate="print">
            <a:clrChange>
              <a:clrFrom>
                <a:srgbClr val="B4404D"/>
              </a:clrFrom>
              <a:clrTo>
                <a:srgbClr val="B4404D">
                  <a:alpha val="0"/>
                </a:srgbClr>
              </a:clrTo>
            </a:clrChange>
            <a:extLst>
              <a:ext uri="{28A0092B-C50C-407E-A947-70E740481C1C}">
                <a14:useLocalDpi xmlns:a14="http://schemas.microsoft.com/office/drawing/2010/main" val="0"/>
              </a:ext>
            </a:extLst>
          </a:blip>
          <a:srcRect/>
          <a:stretch>
            <a:fillRect/>
          </a:stretch>
        </p:blipFill>
        <p:spPr bwMode="auto">
          <a:xfrm>
            <a:off x="4726204" y="6025678"/>
            <a:ext cx="1028700" cy="609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ectangle 6"/>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9" name="Line Callout 1 58"/>
          <p:cNvSpPr/>
          <p:nvPr/>
        </p:nvSpPr>
        <p:spPr>
          <a:xfrm>
            <a:off x="224460" y="222429"/>
            <a:ext cx="6531658" cy="375934"/>
          </a:xfrm>
          <a:prstGeom prst="borderCallout1">
            <a:avLst>
              <a:gd name="adj1" fmla="val 81254"/>
              <a:gd name="adj2" fmla="val 84002"/>
              <a:gd name="adj3" fmla="val 79181"/>
              <a:gd name="adj4" fmla="val 89923"/>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sz="2000" dirty="0">
                <a:solidFill>
                  <a:srgbClr val="5A8D91"/>
                </a:solidFill>
                <a:latin typeface="Lato" panose="020F0502020204030203" pitchFamily="34" charset="0"/>
                <a:cs typeface="Museo Sans 700"/>
              </a:rPr>
              <a:t>Health Primary Outcomes Measured by the RCT</a:t>
            </a:r>
          </a:p>
        </p:txBody>
      </p:sp>
      <p:sp>
        <p:nvSpPr>
          <p:cNvPr id="8" name="Slide Number Placeholder 7"/>
          <p:cNvSpPr>
            <a:spLocks noGrp="1"/>
          </p:cNvSpPr>
          <p:nvPr>
            <p:ph type="sldNum" sz="quarter" idx="12"/>
          </p:nvPr>
        </p:nvSpPr>
        <p:spPr/>
        <p:txBody>
          <a:bodyPr/>
          <a:lstStyle/>
          <a:p>
            <a:fld id="{65BDF457-2F29-41C0-9A26-2D7601B80AAB}" type="slidenum">
              <a:rPr lang="en-US" smtClean="0"/>
              <a:t>22</a:t>
            </a:fld>
            <a:endParaRPr lang="en-US"/>
          </a:p>
        </p:txBody>
      </p:sp>
      <p:graphicFrame>
        <p:nvGraphicFramePr>
          <p:cNvPr id="9" name="Content Placeholder 5"/>
          <p:cNvGraphicFramePr>
            <a:graphicFrameLocks/>
          </p:cNvGraphicFramePr>
          <p:nvPr>
            <p:extLst>
              <p:ext uri="{D42A27DB-BD31-4B8C-83A1-F6EECF244321}">
                <p14:modId xmlns:p14="http://schemas.microsoft.com/office/powerpoint/2010/main" val="3795587444"/>
              </p:ext>
            </p:extLst>
          </p:nvPr>
        </p:nvGraphicFramePr>
        <p:xfrm>
          <a:off x="543696" y="1287201"/>
          <a:ext cx="8081319" cy="4091098"/>
        </p:xfrm>
        <a:graphic>
          <a:graphicData uri="http://schemas.openxmlformats.org/drawingml/2006/table">
            <a:tbl>
              <a:tblPr firstRow="1" bandRow="1">
                <a:tableStyleId>{5C22544A-7EE6-4342-B048-85BDC9FD1C3A}</a:tableStyleId>
              </a:tblPr>
              <a:tblGrid>
                <a:gridCol w="2224218">
                  <a:extLst>
                    <a:ext uri="{9D8B030D-6E8A-4147-A177-3AD203B41FA5}">
                      <a16:colId xmlns:a16="http://schemas.microsoft.com/office/drawing/2014/main" xmlns="" val="20000"/>
                    </a:ext>
                  </a:extLst>
                </a:gridCol>
                <a:gridCol w="1742302">
                  <a:extLst>
                    <a:ext uri="{9D8B030D-6E8A-4147-A177-3AD203B41FA5}">
                      <a16:colId xmlns:a16="http://schemas.microsoft.com/office/drawing/2014/main" xmlns="" val="1190124014"/>
                    </a:ext>
                  </a:extLst>
                </a:gridCol>
                <a:gridCol w="4114799">
                  <a:extLst>
                    <a:ext uri="{9D8B030D-6E8A-4147-A177-3AD203B41FA5}">
                      <a16:colId xmlns:a16="http://schemas.microsoft.com/office/drawing/2014/main" xmlns="" val="20001"/>
                    </a:ext>
                  </a:extLst>
                </a:gridCol>
              </a:tblGrid>
              <a:tr h="258176">
                <a:tc>
                  <a:txBody>
                    <a:bodyPr/>
                    <a:lstStyle/>
                    <a:p>
                      <a:pPr marL="0" marR="0" algn="l">
                        <a:spcBef>
                          <a:spcPts val="0"/>
                        </a:spcBef>
                        <a:spcAft>
                          <a:spcPts val="0"/>
                        </a:spcAft>
                      </a:pPr>
                      <a:r>
                        <a:rPr lang="en-US" sz="1400" b="0" dirty="0">
                          <a:solidFill>
                            <a:schemeClr val="bg1"/>
                          </a:solidFill>
                          <a:effectLst/>
                          <a:latin typeface="Lato" panose="020F0502020204030203" pitchFamily="34" charset="0"/>
                          <a:ea typeface="ＭＳ 明朝"/>
                          <a:cs typeface="Calibri"/>
                        </a:rPr>
                        <a:t>Research</a:t>
                      </a:r>
                      <a:r>
                        <a:rPr lang="en-US" sz="1400" b="0" baseline="0" dirty="0">
                          <a:solidFill>
                            <a:schemeClr val="bg1"/>
                          </a:solidFill>
                          <a:effectLst/>
                          <a:latin typeface="Lato" panose="020F0502020204030203" pitchFamily="34" charset="0"/>
                          <a:ea typeface="ＭＳ 明朝"/>
                          <a:cs typeface="Calibri"/>
                        </a:rPr>
                        <a:t> Question</a:t>
                      </a:r>
                      <a:endParaRPr lang="en-US" sz="1400" b="0" dirty="0">
                        <a:solidFill>
                          <a:schemeClr val="bg1"/>
                        </a:solidFill>
                        <a:effectLst/>
                        <a:latin typeface="Lato" panose="020F0502020204030203" pitchFamily="34" charset="0"/>
                        <a:ea typeface="ＭＳ 明朝"/>
                        <a:cs typeface="Calibri"/>
                      </a:endParaRPr>
                    </a:p>
                  </a:txBody>
                  <a:tcPr marL="68580" marR="68580" marT="0" marB="0" anchor="ctr">
                    <a:solidFill>
                      <a:srgbClr val="61999D"/>
                    </a:solidFill>
                  </a:tcPr>
                </a:tc>
                <a:tc>
                  <a:txBody>
                    <a:bodyPr/>
                    <a:lstStyle/>
                    <a:p>
                      <a:pPr marL="0" marR="0" algn="l">
                        <a:spcBef>
                          <a:spcPts val="0"/>
                        </a:spcBef>
                        <a:spcAft>
                          <a:spcPts val="0"/>
                        </a:spcAft>
                      </a:pPr>
                      <a:r>
                        <a:rPr lang="en-US" sz="1400" b="0" dirty="0">
                          <a:solidFill>
                            <a:srgbClr val="FFFFFF"/>
                          </a:solidFill>
                          <a:effectLst/>
                          <a:latin typeface="Lato" panose="020F0502020204030203" pitchFamily="34" charset="0"/>
                          <a:ea typeface="ＭＳ 明朝"/>
                          <a:cs typeface="Calibri"/>
                        </a:rPr>
                        <a:t>Outcome</a:t>
                      </a:r>
                    </a:p>
                  </a:txBody>
                  <a:tcPr marL="68580" marR="68580" marT="0" marB="0" anchor="ctr">
                    <a:solidFill>
                      <a:srgbClr val="61999D"/>
                    </a:solidFill>
                  </a:tcPr>
                </a:tc>
                <a:tc>
                  <a:txBody>
                    <a:bodyPr/>
                    <a:lstStyle/>
                    <a:p>
                      <a:pPr marL="0" marR="0" algn="l">
                        <a:spcBef>
                          <a:spcPts val="0"/>
                        </a:spcBef>
                        <a:spcAft>
                          <a:spcPts val="0"/>
                        </a:spcAft>
                      </a:pPr>
                      <a:r>
                        <a:rPr lang="en-US" sz="1400" b="0" dirty="0">
                          <a:solidFill>
                            <a:srgbClr val="FFFFFF"/>
                          </a:solidFill>
                          <a:effectLst/>
                          <a:latin typeface="Lato" panose="020F0502020204030203" pitchFamily="34" charset="0"/>
                          <a:ea typeface="ＭＳ 明朝"/>
                          <a:cs typeface="Calibri"/>
                        </a:rPr>
                        <a:t>Definition</a:t>
                      </a:r>
                    </a:p>
                  </a:txBody>
                  <a:tcPr marL="68580" marR="68580" marT="0" marB="0" anchor="ctr">
                    <a:solidFill>
                      <a:srgbClr val="61999D"/>
                    </a:solidFill>
                  </a:tcPr>
                </a:tc>
                <a:extLst>
                  <a:ext uri="{0D108BD9-81ED-4DB2-BD59-A6C34878D82A}">
                    <a16:rowId xmlns:a16="http://schemas.microsoft.com/office/drawing/2014/main" xmlns="" val="10000"/>
                  </a:ext>
                </a:extLst>
              </a:tr>
              <a:tr h="602043">
                <a:tc rowSpan="3">
                  <a:txBody>
                    <a:bodyPr/>
                    <a:lstStyle/>
                    <a:p>
                      <a:pPr marL="0" marR="0" lvl="0" indent="0">
                        <a:spcBef>
                          <a:spcPts val="0"/>
                        </a:spcBef>
                        <a:spcAft>
                          <a:spcPts val="0"/>
                        </a:spcAft>
                        <a:buFont typeface="+mj-lt"/>
                        <a:buNone/>
                        <a:tabLst>
                          <a:tab pos="228600" algn="l"/>
                        </a:tabLst>
                      </a:pPr>
                      <a:r>
                        <a:rPr lang="en-US" sz="1400" b="0" dirty="0">
                          <a:solidFill>
                            <a:srgbClr val="000000"/>
                          </a:solidFill>
                          <a:effectLst/>
                          <a:latin typeface="Lato" panose="020F0502020204030203" pitchFamily="34" charset="0"/>
                          <a:ea typeface="ＭＳ 明朝"/>
                          <a:cs typeface="Calibri"/>
                        </a:rPr>
                        <a:t>1. </a:t>
                      </a:r>
                      <a:r>
                        <a:rPr lang="en-US" sz="1400" b="1" dirty="0">
                          <a:solidFill>
                            <a:srgbClr val="000000"/>
                          </a:solidFill>
                          <a:effectLst/>
                          <a:latin typeface="Lato" panose="020F0502020204030203" pitchFamily="34" charset="0"/>
                          <a:ea typeface="ＭＳ 明朝"/>
                          <a:cs typeface="Calibri"/>
                        </a:rPr>
                        <a:t>Utilization of health care services</a:t>
                      </a:r>
                      <a:r>
                        <a:rPr lang="en-US" sz="1400" dirty="0">
                          <a:solidFill>
                            <a:srgbClr val="000000"/>
                          </a:solidFill>
                          <a:effectLst/>
                          <a:latin typeface="Lato" panose="020F0502020204030203" pitchFamily="34" charset="0"/>
                          <a:ea typeface="ＭＳ 明朝"/>
                          <a:cs typeface="Calibri"/>
                        </a:rPr>
                        <a:t> related to maternal and child health</a:t>
                      </a:r>
                      <a:endParaRPr lang="en-US" sz="1400" dirty="0">
                        <a:effectLst/>
                        <a:latin typeface="Lato" panose="020F0502020204030203" pitchFamily="34" charset="0"/>
                        <a:ea typeface="ＭＳ 明朝"/>
                        <a:cs typeface="Calibri"/>
                      </a:endParaRPr>
                    </a:p>
                  </a:txBody>
                  <a:tcPr marL="68580" marR="73152" anchor="ctr">
                    <a:solidFill>
                      <a:srgbClr val="C4D8DA"/>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400" dirty="0">
                          <a:effectLst/>
                          <a:latin typeface="Lato" panose="020F0502020204030203" pitchFamily="34" charset="0"/>
                          <a:ea typeface="ＭＳ 明朝"/>
                          <a:cs typeface="Calibri"/>
                        </a:rPr>
                        <a:t>Birth with a skilled provider </a:t>
                      </a:r>
                    </a:p>
                  </a:txBody>
                  <a:tcPr marL="68580" marR="73152" anchor="ctr">
                    <a:solidFill>
                      <a:srgbClr val="C4D8DA"/>
                    </a:solidFill>
                  </a:tcPr>
                </a:tc>
                <a:tc>
                  <a:txBody>
                    <a:bodyPr/>
                    <a:lstStyle/>
                    <a:p>
                      <a:pPr marL="0" marR="0" lvl="0" indent="0">
                        <a:spcBef>
                          <a:spcPts val="0"/>
                        </a:spcBef>
                        <a:spcAft>
                          <a:spcPts val="0"/>
                        </a:spcAft>
                        <a:buFont typeface="Arial"/>
                        <a:buNone/>
                      </a:pPr>
                      <a:r>
                        <a:rPr lang="en-US" sz="1400" dirty="0">
                          <a:effectLst/>
                          <a:latin typeface="Lato" panose="020F0502020204030203" pitchFamily="34" charset="0"/>
                          <a:ea typeface="ＭＳ 明朝"/>
                          <a:cs typeface="Calibri"/>
                        </a:rPr>
                        <a:t>Whether the respondent delivered with a skilled birth attendant.</a:t>
                      </a:r>
                    </a:p>
                  </a:txBody>
                  <a:tcPr marL="68580" marR="73152" anchor="ctr">
                    <a:solidFill>
                      <a:srgbClr val="C4D8DA"/>
                    </a:solidFill>
                  </a:tcPr>
                </a:tc>
                <a:extLst>
                  <a:ext uri="{0D108BD9-81ED-4DB2-BD59-A6C34878D82A}">
                    <a16:rowId xmlns:a16="http://schemas.microsoft.com/office/drawing/2014/main" xmlns="" val="10001"/>
                  </a:ext>
                </a:extLst>
              </a:tr>
              <a:tr h="383852">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400" dirty="0">
                          <a:effectLst/>
                          <a:latin typeface="Lato" panose="020F0502020204030203" pitchFamily="34" charset="0"/>
                          <a:ea typeface="ＭＳ 明朝"/>
                          <a:cs typeface="Calibri"/>
                        </a:rPr>
                        <a:t>Birth at a facility </a:t>
                      </a:r>
                    </a:p>
                  </a:txBody>
                  <a:tcPr marL="68580" marR="73152" anchor="ctr">
                    <a:solidFill>
                      <a:srgbClr val="C4D8DA"/>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400" dirty="0">
                          <a:effectLst/>
                          <a:latin typeface="Lato" panose="020F0502020204030203" pitchFamily="34" charset="0"/>
                          <a:ea typeface="ＭＳ 明朝"/>
                          <a:cs typeface="Calibri"/>
                        </a:rPr>
                        <a:t>Whether the respondent delivered at a health facility</a:t>
                      </a:r>
                    </a:p>
                  </a:txBody>
                  <a:tcPr marL="68580" marR="73152" anchor="ctr">
                    <a:solidFill>
                      <a:srgbClr val="C4D8DA"/>
                    </a:solidFill>
                  </a:tcPr>
                </a:tc>
                <a:extLst>
                  <a:ext uri="{0D108BD9-81ED-4DB2-BD59-A6C34878D82A}">
                    <a16:rowId xmlns:a16="http://schemas.microsoft.com/office/drawing/2014/main" xmlns="" val="1297194264"/>
                  </a:ext>
                </a:extLst>
              </a:tr>
              <a:tr h="537867">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400" dirty="0">
                          <a:effectLst/>
                          <a:latin typeface="Lato" panose="020F0502020204030203" pitchFamily="34" charset="0"/>
                          <a:ea typeface="ＭＳ 明朝"/>
                          <a:cs typeface="Calibri"/>
                        </a:rPr>
                        <a:t>Postnatal care</a:t>
                      </a:r>
                    </a:p>
                  </a:txBody>
                  <a:tcPr marL="68580" marR="73152" anchor="ctr">
                    <a:solidFill>
                      <a:srgbClr val="C4D8DA"/>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400" dirty="0">
                          <a:effectLst/>
                          <a:latin typeface="Lato" panose="020F0502020204030203" pitchFamily="34" charset="0"/>
                          <a:ea typeface="ＭＳ 明朝"/>
                          <a:cs typeface="Calibri"/>
                        </a:rPr>
                        <a:t>Whether the respondent AND her newborn received at least one post-partum check with a skilled attendant within 7 days of giving birth.</a:t>
                      </a:r>
                    </a:p>
                  </a:txBody>
                  <a:tcPr marL="68580" marR="73152" anchor="ctr">
                    <a:solidFill>
                      <a:srgbClr val="C4D8DA"/>
                    </a:solidFill>
                  </a:tcPr>
                </a:tc>
                <a:extLst>
                  <a:ext uri="{0D108BD9-81ED-4DB2-BD59-A6C34878D82A}">
                    <a16:rowId xmlns:a16="http://schemas.microsoft.com/office/drawing/2014/main" xmlns="" val="1205111321"/>
                  </a:ext>
                </a:extLst>
              </a:tr>
              <a:tr h="537867">
                <a:tc>
                  <a:txBody>
                    <a:bodyPr/>
                    <a:lstStyle/>
                    <a:p>
                      <a:pPr marL="0" marR="0" lvl="0" indent="0">
                        <a:spcBef>
                          <a:spcPts val="0"/>
                        </a:spcBef>
                        <a:spcAft>
                          <a:spcPts val="0"/>
                        </a:spcAft>
                        <a:buFont typeface="+mj-lt"/>
                        <a:buNone/>
                        <a:tabLst>
                          <a:tab pos="228600" algn="l"/>
                        </a:tabLst>
                      </a:pPr>
                      <a:r>
                        <a:rPr lang="en-US" sz="1400" dirty="0">
                          <a:solidFill>
                            <a:srgbClr val="000000"/>
                          </a:solidFill>
                          <a:effectLst/>
                          <a:latin typeface="Lato" panose="020F0502020204030203" pitchFamily="34" charset="0"/>
                          <a:ea typeface="ＭＳ 明朝"/>
                          <a:cs typeface="Calibri"/>
                        </a:rPr>
                        <a:t>2.</a:t>
                      </a:r>
                      <a:r>
                        <a:rPr lang="en-US" sz="1400" baseline="0" dirty="0">
                          <a:solidFill>
                            <a:srgbClr val="000000"/>
                          </a:solidFill>
                          <a:effectLst/>
                          <a:latin typeface="Lato" panose="020F0502020204030203" pitchFamily="34" charset="0"/>
                          <a:ea typeface="ＭＳ 明朝"/>
                          <a:cs typeface="Calibri"/>
                        </a:rPr>
                        <a:t> </a:t>
                      </a:r>
                      <a:r>
                        <a:rPr lang="en-US" sz="1400" b="1" dirty="0">
                          <a:solidFill>
                            <a:srgbClr val="000000"/>
                          </a:solidFill>
                          <a:effectLst/>
                          <a:latin typeface="Lato" panose="020F0502020204030203" pitchFamily="34" charset="0"/>
                          <a:ea typeface="ＭＳ 明朝"/>
                          <a:cs typeface="Calibri"/>
                        </a:rPr>
                        <a:t>Content of health care services</a:t>
                      </a:r>
                      <a:r>
                        <a:rPr lang="en-US" sz="1400" dirty="0">
                          <a:solidFill>
                            <a:srgbClr val="000000"/>
                          </a:solidFill>
                          <a:effectLst/>
                          <a:latin typeface="Lato" panose="020F0502020204030203" pitchFamily="34" charset="0"/>
                          <a:ea typeface="ＭＳ 明朝"/>
                          <a:cs typeface="Calibri"/>
                        </a:rPr>
                        <a:t> related to maternal and child health</a:t>
                      </a:r>
                      <a:endParaRPr lang="en-US" sz="1400" dirty="0">
                        <a:effectLst/>
                        <a:latin typeface="Lato" panose="020F0502020204030203" pitchFamily="34" charset="0"/>
                        <a:ea typeface="ＭＳ 明朝"/>
                        <a:cs typeface="Calibri"/>
                      </a:endParaRPr>
                    </a:p>
                  </a:txBody>
                  <a:tcPr marL="68580" marR="73152"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400" dirty="0">
                          <a:effectLst/>
                          <a:latin typeface="Lato" panose="020F0502020204030203" pitchFamily="34" charset="0"/>
                          <a:ea typeface="ＭＳ 明朝"/>
                          <a:cs typeface="Calibri"/>
                        </a:rPr>
                        <a:t>Content of care</a:t>
                      </a:r>
                    </a:p>
                  </a:txBody>
                  <a:tcPr marL="68580" marR="73152"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a:ln>
                            <a:noFill/>
                          </a:ln>
                          <a:solidFill>
                            <a:srgbClr val="292934"/>
                          </a:solidFill>
                          <a:effectLst/>
                          <a:uLnTx/>
                          <a:uFillTx/>
                          <a:latin typeface="Lato" panose="020F0502020204030203" pitchFamily="34" charset="0"/>
                          <a:ea typeface="ＭＳ 明朝"/>
                          <a:cs typeface="Calibri"/>
                        </a:rPr>
                        <a:t>Three outcomes – delivery, postpartum, and postnatal content of care – combined into one index, and treated as one single outcome on content of care.</a:t>
                      </a:r>
                    </a:p>
                  </a:txBody>
                  <a:tcPr marL="68580" marR="73152" anchor="ctr"/>
                </a:tc>
                <a:extLst>
                  <a:ext uri="{0D108BD9-81ED-4DB2-BD59-A6C34878D82A}">
                    <a16:rowId xmlns:a16="http://schemas.microsoft.com/office/drawing/2014/main" xmlns="" val="10002"/>
                  </a:ext>
                </a:extLst>
              </a:tr>
              <a:tr h="450140">
                <a:tc rowSpan="2">
                  <a:txBody>
                    <a:bodyPr/>
                    <a:lstStyle/>
                    <a:p>
                      <a:pPr marL="0" marR="0" lvl="0" indent="0">
                        <a:spcBef>
                          <a:spcPts val="0"/>
                        </a:spcBef>
                        <a:spcAft>
                          <a:spcPts val="0"/>
                        </a:spcAft>
                        <a:buFont typeface="+mj-lt"/>
                        <a:buNone/>
                        <a:tabLst>
                          <a:tab pos="228600" algn="l"/>
                        </a:tabLst>
                      </a:pPr>
                      <a:r>
                        <a:rPr lang="en-US" sz="1400" dirty="0">
                          <a:solidFill>
                            <a:srgbClr val="000000"/>
                          </a:solidFill>
                          <a:effectLst/>
                          <a:latin typeface="Lato" panose="020F0502020204030203" pitchFamily="34" charset="0"/>
                          <a:ea typeface="ＭＳ 明朝"/>
                          <a:cs typeface="Calibri"/>
                        </a:rPr>
                        <a:t>3. </a:t>
                      </a:r>
                      <a:r>
                        <a:rPr lang="en-US" sz="1400" b="1" dirty="0">
                          <a:solidFill>
                            <a:srgbClr val="000000"/>
                          </a:solidFill>
                          <a:effectLst/>
                          <a:latin typeface="Lato" panose="020F0502020204030203" pitchFamily="34" charset="0"/>
                          <a:ea typeface="ＭＳ 明朝"/>
                          <a:cs typeface="Calibri"/>
                        </a:rPr>
                        <a:t>Health outcomes</a:t>
                      </a:r>
                      <a:r>
                        <a:rPr lang="en-US" sz="1400" dirty="0">
                          <a:solidFill>
                            <a:srgbClr val="000000"/>
                          </a:solidFill>
                          <a:effectLst/>
                          <a:latin typeface="Lato" panose="020F0502020204030203" pitchFamily="34" charset="0"/>
                          <a:ea typeface="ＭＳ 明朝"/>
                          <a:cs typeface="Calibri"/>
                        </a:rPr>
                        <a:t> </a:t>
                      </a:r>
                      <a:endParaRPr lang="en-US" sz="1400" dirty="0">
                        <a:effectLst/>
                        <a:latin typeface="Lato" panose="020F0502020204030203" pitchFamily="34" charset="0"/>
                        <a:ea typeface="ＭＳ 明朝"/>
                        <a:cs typeface="Calibri"/>
                      </a:endParaRPr>
                    </a:p>
                  </a:txBody>
                  <a:tcPr marL="68580" marR="73152" anchor="ctr">
                    <a:solidFill>
                      <a:srgbClr val="C4D8DA"/>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400" dirty="0">
                          <a:effectLst/>
                          <a:latin typeface="Lato" panose="020F0502020204030203" pitchFamily="34" charset="0"/>
                          <a:ea typeface="ＭＳ 明朝"/>
                          <a:cs typeface="Calibri"/>
                        </a:rPr>
                        <a:t>Height-for-age (stunting)</a:t>
                      </a:r>
                    </a:p>
                  </a:txBody>
                  <a:tcPr marL="68580" marR="73152" anchor="ctr">
                    <a:solidFill>
                      <a:srgbClr val="C4D8DA"/>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400" dirty="0">
                          <a:effectLst/>
                          <a:latin typeface="Lato" panose="020F0502020204030203" pitchFamily="34" charset="0"/>
                          <a:ea typeface="ＭＳ 明朝"/>
                          <a:cs typeface="Calibri"/>
                        </a:rPr>
                        <a:t>Whether the infant is below 2 standard deviations from the median WHO Child Growth Standards.</a:t>
                      </a:r>
                    </a:p>
                  </a:txBody>
                  <a:tcPr marL="68580" marR="73152" anchor="ctr">
                    <a:solidFill>
                      <a:srgbClr val="C4D8DA"/>
                    </a:solidFill>
                  </a:tcPr>
                </a:tc>
                <a:extLst>
                  <a:ext uri="{0D108BD9-81ED-4DB2-BD59-A6C34878D82A}">
                    <a16:rowId xmlns:a16="http://schemas.microsoft.com/office/drawing/2014/main" xmlns="" val="10003"/>
                  </a:ext>
                </a:extLst>
              </a:tr>
              <a:tr h="45014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Lato" panose="020F0502020204030203" pitchFamily="34" charset="0"/>
                          <a:ea typeface="ＭＳ 明朝"/>
                          <a:cs typeface="Calibri"/>
                        </a:rPr>
                        <a:t>Weight-for-age (underweight)</a:t>
                      </a:r>
                    </a:p>
                  </a:txBody>
                  <a:tcPr marL="68580" marR="73152" anchor="ctr">
                    <a:solidFill>
                      <a:srgbClr val="C4D8DA"/>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400" dirty="0">
                          <a:effectLst/>
                          <a:latin typeface="Lato" panose="020F0502020204030203" pitchFamily="34" charset="0"/>
                          <a:ea typeface="ＭＳ 明朝"/>
                          <a:cs typeface="Calibri"/>
                        </a:rPr>
                        <a:t>Whether the infant is below 2 standard deviations from the median WHO Child Growth Standards.</a:t>
                      </a:r>
                    </a:p>
                  </a:txBody>
                  <a:tcPr marL="68580" marR="73152" anchor="ctr">
                    <a:solidFill>
                      <a:srgbClr val="C4D8DA"/>
                    </a:solidFill>
                  </a:tcPr>
                </a:tc>
                <a:extLst>
                  <a:ext uri="{0D108BD9-81ED-4DB2-BD59-A6C34878D82A}">
                    <a16:rowId xmlns:a16="http://schemas.microsoft.com/office/drawing/2014/main" xmlns="" val="403783510"/>
                  </a:ext>
                </a:extLst>
              </a:tr>
            </a:tbl>
          </a:graphicData>
        </a:graphic>
      </p:graphicFrame>
    </p:spTree>
    <p:extLst>
      <p:ext uri="{BB962C8B-B14F-4D97-AF65-F5344CB8AC3E}">
        <p14:creationId xmlns:p14="http://schemas.microsoft.com/office/powerpoint/2010/main" val="235708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pic>
        <p:nvPicPr>
          <p:cNvPr id="2051" name="Picture 3" descr="Title Invers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2867" y="5976465"/>
            <a:ext cx="3033712" cy="7318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0" name="Picture 2" descr="Logo Inversed"/>
          <p:cNvPicPr>
            <a:picLocks noChangeAspect="1" noChangeArrowheads="1"/>
          </p:cNvPicPr>
          <p:nvPr/>
        </p:nvPicPr>
        <p:blipFill>
          <a:blip r:embed="rId4" cstate="print">
            <a:clrChange>
              <a:clrFrom>
                <a:srgbClr val="B53E51"/>
              </a:clrFrom>
              <a:clrTo>
                <a:srgbClr val="B53E51">
                  <a:alpha val="0"/>
                </a:srgbClr>
              </a:clrTo>
            </a:clrChange>
            <a:extLst>
              <a:ext uri="{28A0092B-C50C-407E-A947-70E740481C1C}">
                <a14:useLocalDpi xmlns:a14="http://schemas.microsoft.com/office/drawing/2010/main" val="0"/>
              </a:ext>
            </a:extLst>
          </a:blip>
          <a:srcRect/>
          <a:stretch>
            <a:fillRect/>
          </a:stretch>
        </p:blipFill>
        <p:spPr bwMode="auto">
          <a:xfrm>
            <a:off x="4726204" y="6025678"/>
            <a:ext cx="1028700" cy="609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Rectangle 4"/>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5" name="Line Callout 1 24"/>
          <p:cNvSpPr/>
          <p:nvPr/>
        </p:nvSpPr>
        <p:spPr>
          <a:xfrm>
            <a:off x="224460" y="222429"/>
            <a:ext cx="5005908" cy="375934"/>
          </a:xfrm>
          <a:prstGeom prst="borderCallout1">
            <a:avLst>
              <a:gd name="adj1" fmla="val 81254"/>
              <a:gd name="adj2" fmla="val 84002"/>
              <a:gd name="adj3" fmla="val 79181"/>
              <a:gd name="adj4" fmla="val 89923"/>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sz="2000" dirty="0">
                <a:solidFill>
                  <a:srgbClr val="5A8D91"/>
                </a:solidFill>
                <a:latin typeface="Lato" panose="020F0502020204030203" pitchFamily="34" charset="0"/>
                <a:cs typeface="Museo Sans 700"/>
              </a:rPr>
              <a:t>Health Primary Outcomes - Indonesia</a:t>
            </a:r>
          </a:p>
        </p:txBody>
      </p:sp>
      <p:pic>
        <p:nvPicPr>
          <p:cNvPr id="2" name="Picture 1">
            <a:extLst>
              <a:ext uri="{FF2B5EF4-FFF2-40B4-BE49-F238E27FC236}">
                <a16:creationId xmlns:a16="http://schemas.microsoft.com/office/drawing/2014/main" xmlns="" id="{9F00BF93-2B24-2D43-8561-162459591168}"/>
              </a:ext>
            </a:extLst>
          </p:cNvPr>
          <p:cNvPicPr>
            <a:picLocks noChangeAspect="1"/>
          </p:cNvPicPr>
          <p:nvPr/>
        </p:nvPicPr>
        <p:blipFill>
          <a:blip r:embed="rId5"/>
          <a:stretch>
            <a:fillRect/>
          </a:stretch>
        </p:blipFill>
        <p:spPr>
          <a:xfrm>
            <a:off x="1146048" y="680886"/>
            <a:ext cx="6851904" cy="4986102"/>
          </a:xfrm>
          <a:prstGeom prst="rect">
            <a:avLst/>
          </a:prstGeom>
        </p:spPr>
      </p:pic>
    </p:spTree>
    <p:extLst>
      <p:ext uri="{BB962C8B-B14F-4D97-AF65-F5344CB8AC3E}">
        <p14:creationId xmlns:p14="http://schemas.microsoft.com/office/powerpoint/2010/main" val="348655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pic>
        <p:nvPicPr>
          <p:cNvPr id="2051" name="Picture 3" descr="Title Invers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2867" y="5976465"/>
            <a:ext cx="3033712" cy="7318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0" name="Picture 2" descr="Logo Inversed"/>
          <p:cNvPicPr>
            <a:picLocks noChangeAspect="1" noChangeArrowheads="1"/>
          </p:cNvPicPr>
          <p:nvPr/>
        </p:nvPicPr>
        <p:blipFill>
          <a:blip r:embed="rId4" cstate="print">
            <a:clrChange>
              <a:clrFrom>
                <a:srgbClr val="B53E51"/>
              </a:clrFrom>
              <a:clrTo>
                <a:srgbClr val="B53E51">
                  <a:alpha val="0"/>
                </a:srgbClr>
              </a:clrTo>
            </a:clrChange>
            <a:extLst>
              <a:ext uri="{28A0092B-C50C-407E-A947-70E740481C1C}">
                <a14:useLocalDpi xmlns:a14="http://schemas.microsoft.com/office/drawing/2010/main" val="0"/>
              </a:ext>
            </a:extLst>
          </a:blip>
          <a:srcRect/>
          <a:stretch>
            <a:fillRect/>
          </a:stretch>
        </p:blipFill>
        <p:spPr bwMode="auto">
          <a:xfrm>
            <a:off x="4726204" y="6025678"/>
            <a:ext cx="1028700" cy="609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Rectangle 4"/>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5" name="Line Callout 1 24"/>
          <p:cNvSpPr/>
          <p:nvPr/>
        </p:nvSpPr>
        <p:spPr>
          <a:xfrm>
            <a:off x="224459" y="222429"/>
            <a:ext cx="6158233" cy="375934"/>
          </a:xfrm>
          <a:prstGeom prst="borderCallout1">
            <a:avLst>
              <a:gd name="adj1" fmla="val 81254"/>
              <a:gd name="adj2" fmla="val 84002"/>
              <a:gd name="adj3" fmla="val 79181"/>
              <a:gd name="adj4" fmla="val 89923"/>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sz="2000" dirty="0">
                <a:solidFill>
                  <a:srgbClr val="5A8D91"/>
                </a:solidFill>
                <a:latin typeface="Lato" panose="020F0502020204030203" pitchFamily="34" charset="0"/>
                <a:cs typeface="Museo Sans 700"/>
              </a:rPr>
              <a:t>Intermediate Outcomes: did we see an impact?</a:t>
            </a:r>
          </a:p>
        </p:txBody>
      </p:sp>
      <p:grpSp>
        <p:nvGrpSpPr>
          <p:cNvPr id="35" name="Group 34">
            <a:extLst>
              <a:ext uri="{FF2B5EF4-FFF2-40B4-BE49-F238E27FC236}">
                <a16:creationId xmlns:a16="http://schemas.microsoft.com/office/drawing/2014/main" xmlns="" id="{C1457C20-7E55-1146-A8C8-4EB2FBFEAD54}"/>
              </a:ext>
            </a:extLst>
          </p:cNvPr>
          <p:cNvGrpSpPr/>
          <p:nvPr/>
        </p:nvGrpSpPr>
        <p:grpSpPr>
          <a:xfrm>
            <a:off x="313958" y="1162149"/>
            <a:ext cx="8532304" cy="4258046"/>
            <a:chOff x="418610" y="776886"/>
            <a:chExt cx="11376405" cy="4258046"/>
          </a:xfrm>
          <a:solidFill>
            <a:schemeClr val="bg1"/>
          </a:solidFill>
        </p:grpSpPr>
        <p:sp>
          <p:nvSpPr>
            <p:cNvPr id="36" name="Right Arrow 35">
              <a:extLst>
                <a:ext uri="{FF2B5EF4-FFF2-40B4-BE49-F238E27FC236}">
                  <a16:creationId xmlns:a16="http://schemas.microsoft.com/office/drawing/2014/main" xmlns="" id="{3E2FEAD1-6CD7-964C-9E92-55CF12E076D0}"/>
                </a:ext>
              </a:extLst>
            </p:cNvPr>
            <p:cNvSpPr/>
            <p:nvPr/>
          </p:nvSpPr>
          <p:spPr>
            <a:xfrm>
              <a:off x="9305112" y="3885383"/>
              <a:ext cx="609986" cy="294302"/>
            </a:xfrm>
            <a:prstGeom prst="rightArrow">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37" name="Rectangle 36">
              <a:extLst>
                <a:ext uri="{FF2B5EF4-FFF2-40B4-BE49-F238E27FC236}">
                  <a16:creationId xmlns:a16="http://schemas.microsoft.com/office/drawing/2014/main" xmlns="" id="{3870BA33-EA4B-BD4A-8B50-5681BFE8319C}"/>
                </a:ext>
              </a:extLst>
            </p:cNvPr>
            <p:cNvSpPr/>
            <p:nvPr/>
          </p:nvSpPr>
          <p:spPr>
            <a:xfrm rot="944115">
              <a:off x="6980027" y="2072773"/>
              <a:ext cx="1468673" cy="128027"/>
            </a:xfrm>
            <a:prstGeom prst="rect">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38" name="Rectangle 37">
              <a:extLst>
                <a:ext uri="{FF2B5EF4-FFF2-40B4-BE49-F238E27FC236}">
                  <a16:creationId xmlns:a16="http://schemas.microsoft.com/office/drawing/2014/main" xmlns="" id="{B6DCD8E6-A610-014E-9B31-5EBA2DFCC89E}"/>
                </a:ext>
              </a:extLst>
            </p:cNvPr>
            <p:cNvSpPr/>
            <p:nvPr/>
          </p:nvSpPr>
          <p:spPr>
            <a:xfrm rot="19062345">
              <a:off x="6776528" y="2651528"/>
              <a:ext cx="1671776" cy="121260"/>
            </a:xfrm>
            <a:prstGeom prst="rect">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39" name="Rectangle 38">
              <a:extLst>
                <a:ext uri="{FF2B5EF4-FFF2-40B4-BE49-F238E27FC236}">
                  <a16:creationId xmlns:a16="http://schemas.microsoft.com/office/drawing/2014/main" xmlns="" id="{639A440F-1220-2442-BD63-7D12FEA87AF9}"/>
                </a:ext>
              </a:extLst>
            </p:cNvPr>
            <p:cNvSpPr/>
            <p:nvPr/>
          </p:nvSpPr>
          <p:spPr>
            <a:xfrm rot="17730620" flipV="1">
              <a:off x="6476430" y="3208523"/>
              <a:ext cx="2466876" cy="158935"/>
            </a:xfrm>
            <a:prstGeom prst="rect">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40" name="Rectangle 39">
              <a:extLst>
                <a:ext uri="{FF2B5EF4-FFF2-40B4-BE49-F238E27FC236}">
                  <a16:creationId xmlns:a16="http://schemas.microsoft.com/office/drawing/2014/main" xmlns="" id="{0BA8E26F-CD5F-CF49-85B8-A5DFABE09926}"/>
                </a:ext>
              </a:extLst>
            </p:cNvPr>
            <p:cNvSpPr/>
            <p:nvPr/>
          </p:nvSpPr>
          <p:spPr>
            <a:xfrm rot="1935398">
              <a:off x="7046432" y="3490500"/>
              <a:ext cx="1468673" cy="128027"/>
            </a:xfrm>
            <a:prstGeom prst="rect">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41" name="Rectangle 40">
              <a:extLst>
                <a:ext uri="{FF2B5EF4-FFF2-40B4-BE49-F238E27FC236}">
                  <a16:creationId xmlns:a16="http://schemas.microsoft.com/office/drawing/2014/main" xmlns="" id="{83C96839-BFDD-3846-8C2E-7636A54A4369}"/>
                </a:ext>
              </a:extLst>
            </p:cNvPr>
            <p:cNvSpPr/>
            <p:nvPr/>
          </p:nvSpPr>
          <p:spPr>
            <a:xfrm rot="20641934">
              <a:off x="7022827" y="4090483"/>
              <a:ext cx="1426426" cy="135186"/>
            </a:xfrm>
            <a:prstGeom prst="rect">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grpSp>
          <p:nvGrpSpPr>
            <p:cNvPr id="42" name="Group 41">
              <a:extLst>
                <a:ext uri="{FF2B5EF4-FFF2-40B4-BE49-F238E27FC236}">
                  <a16:creationId xmlns:a16="http://schemas.microsoft.com/office/drawing/2014/main" xmlns="" id="{CCCFFD16-DDE5-4F44-A189-BA20264BCEF4}"/>
                </a:ext>
              </a:extLst>
            </p:cNvPr>
            <p:cNvGrpSpPr/>
            <p:nvPr/>
          </p:nvGrpSpPr>
          <p:grpSpPr>
            <a:xfrm>
              <a:off x="418610" y="776886"/>
              <a:ext cx="11376405" cy="4258046"/>
              <a:chOff x="638531" y="2067904"/>
              <a:chExt cx="11376405" cy="4258046"/>
            </a:xfrm>
            <a:grpFill/>
          </p:grpSpPr>
          <p:sp>
            <p:nvSpPr>
              <p:cNvPr id="43" name="Right Arrow 42">
                <a:extLst>
                  <a:ext uri="{FF2B5EF4-FFF2-40B4-BE49-F238E27FC236}">
                    <a16:creationId xmlns:a16="http://schemas.microsoft.com/office/drawing/2014/main" xmlns="" id="{6C62AD4D-4F56-BC46-9AA2-1F2594D32D9C}"/>
                  </a:ext>
                </a:extLst>
              </p:cNvPr>
              <p:cNvSpPr/>
              <p:nvPr/>
            </p:nvSpPr>
            <p:spPr>
              <a:xfrm>
                <a:off x="9527501" y="3406984"/>
                <a:ext cx="609987" cy="294302"/>
              </a:xfrm>
              <a:prstGeom prst="rightArrow">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44" name="Right Arrow 43">
                <a:extLst>
                  <a:ext uri="{FF2B5EF4-FFF2-40B4-BE49-F238E27FC236}">
                    <a16:creationId xmlns:a16="http://schemas.microsoft.com/office/drawing/2014/main" xmlns="" id="{45F61CB6-AB29-9040-94BF-914F3650AF14}"/>
                  </a:ext>
                </a:extLst>
              </p:cNvPr>
              <p:cNvSpPr/>
              <p:nvPr/>
            </p:nvSpPr>
            <p:spPr>
              <a:xfrm>
                <a:off x="3911295" y="4254719"/>
                <a:ext cx="493421" cy="341163"/>
              </a:xfrm>
              <a:prstGeom prst="rightArrow">
                <a:avLst/>
              </a:prstGeom>
              <a:grpFill/>
              <a:ln w="13970" cap="flat" cmpd="sng" algn="ctr">
                <a:solidFill>
                  <a:srgbClr val="E4988A"/>
                </a:solidFill>
                <a:prstDash val="solid"/>
              </a:ln>
              <a:effectLst/>
            </p:spPr>
            <p:txBody>
              <a:bodyPr rtlCol="0" anchor="ctr"/>
              <a:lstStyle/>
              <a:p>
                <a:pPr algn="ctr"/>
                <a:endParaRPr lang="en-US" kern="0" dirty="0">
                  <a:solidFill>
                    <a:srgbClr val="FFFFFF"/>
                  </a:solidFill>
                  <a:latin typeface="Century Schoolbook" panose="02040604050505020304"/>
                </a:endParaRPr>
              </a:p>
            </p:txBody>
          </p:sp>
          <p:sp>
            <p:nvSpPr>
              <p:cNvPr id="45" name="Right Arrow 44">
                <a:extLst>
                  <a:ext uri="{FF2B5EF4-FFF2-40B4-BE49-F238E27FC236}">
                    <a16:creationId xmlns:a16="http://schemas.microsoft.com/office/drawing/2014/main" xmlns="" id="{6A78C86F-7E07-C84C-9825-A6291DEBE046}"/>
                  </a:ext>
                </a:extLst>
              </p:cNvPr>
              <p:cNvSpPr/>
              <p:nvPr/>
            </p:nvSpPr>
            <p:spPr>
              <a:xfrm>
                <a:off x="2217828" y="4254719"/>
                <a:ext cx="809800" cy="341163"/>
              </a:xfrm>
              <a:prstGeom prst="rightArrow">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46" name="Rectangle 45">
                <a:extLst>
                  <a:ext uri="{FF2B5EF4-FFF2-40B4-BE49-F238E27FC236}">
                    <a16:creationId xmlns:a16="http://schemas.microsoft.com/office/drawing/2014/main" xmlns="" id="{4C8CD5D3-848A-1A4D-A986-1C42ED4C6E7C}"/>
                  </a:ext>
                </a:extLst>
              </p:cNvPr>
              <p:cNvSpPr/>
              <p:nvPr/>
            </p:nvSpPr>
            <p:spPr>
              <a:xfrm>
                <a:off x="638531" y="2522464"/>
                <a:ext cx="1899776" cy="3803485"/>
              </a:xfrm>
              <a:prstGeom prst="rect">
                <a:avLst/>
              </a:prstGeom>
              <a:solidFill>
                <a:srgbClr val="72D184"/>
              </a:solid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Information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dirty="0">
                  <a:ln>
                    <a:noFill/>
                  </a:ln>
                  <a:solidFill>
                    <a:srgbClr val="FFFFFF"/>
                  </a:solidFill>
                  <a:effectLst/>
                  <a:uLnTx/>
                  <a:uFillTx/>
                  <a:latin typeface="Arial Narrow" panose="020B0606020202030204" pitchFamily="34" charset="0"/>
                  <a:ea typeface="Adobe Heiti Std R" panose="020B0400000000000000" pitchFamily="34"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Facilitation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dirty="0">
                  <a:ln>
                    <a:noFill/>
                  </a:ln>
                  <a:solidFill>
                    <a:srgbClr val="FFFFFF"/>
                  </a:solidFill>
                  <a:effectLst/>
                  <a:uLnTx/>
                  <a:uFillTx/>
                  <a:latin typeface="Arial Narrow" panose="020B0606020202030204" pitchFamily="34" charset="0"/>
                  <a:ea typeface="Adobe Heiti Std R" panose="020B0400000000000000" pitchFamily="34"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Action Planning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dirty="0">
                  <a:ln>
                    <a:noFill/>
                  </a:ln>
                  <a:solidFill>
                    <a:srgbClr val="FFFFFF"/>
                  </a:solidFill>
                  <a:effectLst/>
                  <a:uLnTx/>
                  <a:uFillTx/>
                  <a:latin typeface="Arial Narrow" panose="020B0606020202030204" pitchFamily="34" charset="0"/>
                  <a:ea typeface="Adobe Heiti Std R" panose="020B0400000000000000" pitchFamily="34"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Follow-up</a:t>
                </a:r>
              </a:p>
            </p:txBody>
          </p:sp>
          <p:sp>
            <p:nvSpPr>
              <p:cNvPr id="47" name="Oval 46">
                <a:extLst>
                  <a:ext uri="{FF2B5EF4-FFF2-40B4-BE49-F238E27FC236}">
                    <a16:creationId xmlns:a16="http://schemas.microsoft.com/office/drawing/2014/main" xmlns="" id="{7F65BD3D-04A1-D64A-9315-C86458857ACB}"/>
                  </a:ext>
                </a:extLst>
              </p:cNvPr>
              <p:cNvSpPr/>
              <p:nvPr/>
            </p:nvSpPr>
            <p:spPr>
              <a:xfrm>
                <a:off x="3079115" y="2522464"/>
                <a:ext cx="938793" cy="3803486"/>
              </a:xfrm>
              <a:prstGeom prst="ellipse">
                <a:avLst/>
              </a:prstGeom>
              <a:solidFill>
                <a:srgbClr val="72D184"/>
              </a:solidFill>
              <a:ln w="13970" cap="flat" cmpd="sng" algn="ctr">
                <a:solidFill>
                  <a:schemeClr val="tx1"/>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cs typeface="+mn-cs"/>
                  </a:rPr>
                  <a:t>Community Action</a:t>
                </a:r>
              </a:p>
            </p:txBody>
          </p:sp>
          <p:sp>
            <p:nvSpPr>
              <p:cNvPr id="48" name="Rectangle 47">
                <a:extLst>
                  <a:ext uri="{FF2B5EF4-FFF2-40B4-BE49-F238E27FC236}">
                    <a16:creationId xmlns:a16="http://schemas.microsoft.com/office/drawing/2014/main" xmlns="" id="{BE5C9A33-EA48-8843-AE7A-B7196F76B530}"/>
                  </a:ext>
                </a:extLst>
              </p:cNvPr>
              <p:cNvSpPr/>
              <p:nvPr/>
            </p:nvSpPr>
            <p:spPr>
              <a:xfrm>
                <a:off x="4776056" y="2732074"/>
                <a:ext cx="2634025" cy="1029782"/>
              </a:xfrm>
              <a:prstGeom prst="rect">
                <a:avLst/>
              </a:prstGeom>
              <a:solidFill>
                <a:srgbClr val="E2849A"/>
              </a:solidFill>
              <a:ln w="13970" cap="flat" cmpd="sng" algn="ctr">
                <a:solidFill>
                  <a:schemeClr val="tx1"/>
                </a:solidFill>
                <a:prstDash val="solid"/>
              </a:ln>
              <a:effectLst/>
            </p:spPr>
            <p:txBody>
              <a:bodyPr rtlCol="0" anchor="ctr"/>
              <a:lstStyle/>
              <a:p>
                <a:pPr algn="ctr"/>
                <a:r>
                  <a:rPr lang="en-US" b="1" kern="0" dirty="0">
                    <a:latin typeface="Arial Narrow" panose="020B0606020202030204" pitchFamily="34" charset="0"/>
                  </a:rPr>
                  <a:t>Increased Demand for Health Services</a:t>
                </a:r>
              </a:p>
            </p:txBody>
          </p:sp>
          <p:sp>
            <p:nvSpPr>
              <p:cNvPr id="49" name="Rectangle 48">
                <a:extLst>
                  <a:ext uri="{FF2B5EF4-FFF2-40B4-BE49-F238E27FC236}">
                    <a16:creationId xmlns:a16="http://schemas.microsoft.com/office/drawing/2014/main" xmlns="" id="{AEC26F38-1A56-544D-BBBA-5EDD5990B1F8}"/>
                  </a:ext>
                </a:extLst>
              </p:cNvPr>
              <p:cNvSpPr/>
              <p:nvPr/>
            </p:nvSpPr>
            <p:spPr>
              <a:xfrm>
                <a:off x="4768812" y="3903383"/>
                <a:ext cx="2634025" cy="1029782"/>
              </a:xfrm>
              <a:prstGeom prst="rect">
                <a:avLst/>
              </a:prstGeom>
              <a:solidFill>
                <a:srgbClr val="E2849A"/>
              </a:solidFill>
              <a:ln w="13970" cap="flat" cmpd="sng" algn="ctr">
                <a:solidFill>
                  <a:schemeClr val="tx1"/>
                </a:solidFill>
                <a:prstDash val="solid"/>
              </a:ln>
              <a:effectLst/>
            </p:spPr>
            <p:txBody>
              <a:bodyPr rtlCol="0" anchor="ctr"/>
              <a:lstStyle/>
              <a:p>
                <a:pPr algn="ctr"/>
                <a:r>
                  <a:rPr lang="en-US" b="1" kern="0" dirty="0">
                    <a:latin typeface="Arial Narrow" panose="020B0606020202030204" pitchFamily="34" charset="0"/>
                  </a:rPr>
                  <a:t>Improved Patient Experience</a:t>
                </a:r>
              </a:p>
            </p:txBody>
          </p:sp>
          <p:sp>
            <p:nvSpPr>
              <p:cNvPr id="50" name="Rectangle 49">
                <a:extLst>
                  <a:ext uri="{FF2B5EF4-FFF2-40B4-BE49-F238E27FC236}">
                    <a16:creationId xmlns:a16="http://schemas.microsoft.com/office/drawing/2014/main" xmlns="" id="{98713BB4-9DF4-0E40-BD8A-CA18C4CE94D7}"/>
                  </a:ext>
                </a:extLst>
              </p:cNvPr>
              <p:cNvSpPr/>
              <p:nvPr/>
            </p:nvSpPr>
            <p:spPr>
              <a:xfrm>
                <a:off x="4773057" y="5074692"/>
                <a:ext cx="2634025" cy="1029782"/>
              </a:xfrm>
              <a:prstGeom prst="rect">
                <a:avLst/>
              </a:prstGeom>
              <a:solidFill>
                <a:srgbClr val="E2849A"/>
              </a:solidFill>
              <a:ln w="13970" cap="flat" cmpd="sng" algn="ctr">
                <a:solidFill>
                  <a:schemeClr val="tx1"/>
                </a:solidFill>
                <a:prstDash val="solid"/>
              </a:ln>
              <a:effectLst/>
            </p:spPr>
            <p:txBody>
              <a:bodyPr rtlCol="0" anchor="ctr"/>
              <a:lstStyle/>
              <a:p>
                <a:pPr algn="ctr"/>
                <a:r>
                  <a:rPr lang="en-US" b="1" kern="0" dirty="0">
                    <a:latin typeface="Arial Narrow" panose="020B0606020202030204" pitchFamily="34" charset="0"/>
                  </a:rPr>
                  <a:t>Improved Health Facility</a:t>
                </a:r>
              </a:p>
            </p:txBody>
          </p:sp>
          <p:sp>
            <p:nvSpPr>
              <p:cNvPr id="51" name="TextBox 50">
                <a:extLst>
                  <a:ext uri="{FF2B5EF4-FFF2-40B4-BE49-F238E27FC236}">
                    <a16:creationId xmlns:a16="http://schemas.microsoft.com/office/drawing/2014/main" xmlns="" id="{55DD3109-F82A-4148-A1BE-8FF0D11BAE3B}"/>
                  </a:ext>
                </a:extLst>
              </p:cNvPr>
              <p:cNvSpPr txBox="1"/>
              <p:nvPr/>
            </p:nvSpPr>
            <p:spPr>
              <a:xfrm>
                <a:off x="638531" y="2067908"/>
                <a:ext cx="1899776" cy="307773"/>
              </a:xfrm>
              <a:prstGeom prst="rect">
                <a:avLst/>
              </a:prstGeom>
              <a:grp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rPr>
                  <a:t>A. Inputs</a:t>
                </a:r>
              </a:p>
            </p:txBody>
          </p:sp>
          <p:sp>
            <p:nvSpPr>
              <p:cNvPr id="52" name="TextBox 51">
                <a:extLst>
                  <a:ext uri="{FF2B5EF4-FFF2-40B4-BE49-F238E27FC236}">
                    <a16:creationId xmlns:a16="http://schemas.microsoft.com/office/drawing/2014/main" xmlns="" id="{2E1A392A-2ACF-BA41-B8F8-9C307AB91FA9}"/>
                  </a:ext>
                </a:extLst>
              </p:cNvPr>
              <p:cNvSpPr txBox="1"/>
              <p:nvPr/>
            </p:nvSpPr>
            <p:spPr>
              <a:xfrm>
                <a:off x="2769631" y="2067906"/>
                <a:ext cx="1683823" cy="307777"/>
              </a:xfrm>
              <a:prstGeom prst="rect">
                <a:avLst/>
              </a:prstGeom>
              <a:grp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rPr>
                  <a:t>B. Outputs</a:t>
                </a:r>
              </a:p>
            </p:txBody>
          </p:sp>
          <p:sp>
            <p:nvSpPr>
              <p:cNvPr id="53" name="TextBox 52">
                <a:extLst>
                  <a:ext uri="{FF2B5EF4-FFF2-40B4-BE49-F238E27FC236}">
                    <a16:creationId xmlns:a16="http://schemas.microsoft.com/office/drawing/2014/main" xmlns="" id="{10BE9169-36B0-F24D-BC85-891562C83AE6}"/>
                  </a:ext>
                </a:extLst>
              </p:cNvPr>
              <p:cNvSpPr txBox="1"/>
              <p:nvPr/>
            </p:nvSpPr>
            <p:spPr>
              <a:xfrm>
                <a:off x="4746635" y="2067906"/>
                <a:ext cx="2663448" cy="30777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rPr>
                  <a:t>C. Intermediate Outcomes</a:t>
                </a:r>
              </a:p>
            </p:txBody>
          </p:sp>
          <p:sp>
            <p:nvSpPr>
              <p:cNvPr id="54" name="Rectangle 53">
                <a:extLst>
                  <a:ext uri="{FF2B5EF4-FFF2-40B4-BE49-F238E27FC236}">
                    <a16:creationId xmlns:a16="http://schemas.microsoft.com/office/drawing/2014/main" xmlns="" id="{9AB3ACDA-D1F4-174F-BE19-D1BCFC971E59}"/>
                  </a:ext>
                </a:extLst>
              </p:cNvPr>
              <p:cNvSpPr/>
              <p:nvPr/>
            </p:nvSpPr>
            <p:spPr>
              <a:xfrm>
                <a:off x="8154472" y="2728903"/>
                <a:ext cx="1461065" cy="1594989"/>
              </a:xfrm>
              <a:prstGeom prst="rect">
                <a:avLst/>
              </a:prstGeom>
              <a:solidFill>
                <a:srgbClr val="E2849A"/>
              </a:solid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mn-ea"/>
                    <a:cs typeface="+mn-cs"/>
                  </a:rPr>
                  <a:t>Increased Utilization</a:t>
                </a:r>
              </a:p>
            </p:txBody>
          </p:sp>
          <p:sp>
            <p:nvSpPr>
              <p:cNvPr id="55" name="Rectangle 54">
                <a:extLst>
                  <a:ext uri="{FF2B5EF4-FFF2-40B4-BE49-F238E27FC236}">
                    <a16:creationId xmlns:a16="http://schemas.microsoft.com/office/drawing/2014/main" xmlns="" id="{53602636-8B84-9847-A8DA-A15FA2E92B45}"/>
                  </a:ext>
                </a:extLst>
              </p:cNvPr>
              <p:cNvSpPr/>
              <p:nvPr/>
            </p:nvSpPr>
            <p:spPr>
              <a:xfrm>
                <a:off x="8154472" y="4513089"/>
                <a:ext cx="1461067" cy="1594989"/>
              </a:xfrm>
              <a:prstGeom prst="rect">
                <a:avLst/>
              </a:prstGeom>
              <a:solidFill>
                <a:srgbClr val="E2849A"/>
              </a:solid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mn-ea"/>
                    <a:cs typeface="+mn-cs"/>
                  </a:rPr>
                  <a:t>Improved Content of Health Care (Quality)</a:t>
                </a:r>
              </a:p>
            </p:txBody>
          </p:sp>
          <p:sp>
            <p:nvSpPr>
              <p:cNvPr id="56" name="Right Brace 55">
                <a:extLst>
                  <a:ext uri="{FF2B5EF4-FFF2-40B4-BE49-F238E27FC236}">
                    <a16:creationId xmlns:a16="http://schemas.microsoft.com/office/drawing/2014/main" xmlns="" id="{FC1C51E7-716B-9844-B0F8-86794F36D6D3}"/>
                  </a:ext>
                </a:extLst>
              </p:cNvPr>
              <p:cNvSpPr/>
              <p:nvPr/>
            </p:nvSpPr>
            <p:spPr>
              <a:xfrm rot="10800000">
                <a:off x="4453455" y="2739949"/>
                <a:ext cx="293179" cy="3369984"/>
              </a:xfrm>
              <a:prstGeom prst="rightBrace">
                <a:avLst>
                  <a:gd name="adj1" fmla="val 54362"/>
                  <a:gd name="adj2" fmla="val 50000"/>
                </a:avLst>
              </a:prstGeom>
              <a:grpFill/>
              <a:ln w="9525" cap="flat" cmpd="sng" algn="ctr">
                <a:solidFill>
                  <a:srgbClr val="D2533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entury Schoolbook" panose="02040604050505020304"/>
                  <a:ea typeface="+mn-ea"/>
                  <a:cs typeface="+mn-cs"/>
                </a:endParaRPr>
              </a:p>
            </p:txBody>
          </p:sp>
          <p:sp>
            <p:nvSpPr>
              <p:cNvPr id="57" name="Rectangle 56">
                <a:extLst>
                  <a:ext uri="{FF2B5EF4-FFF2-40B4-BE49-F238E27FC236}">
                    <a16:creationId xmlns:a16="http://schemas.microsoft.com/office/drawing/2014/main" xmlns="" id="{5AF652F0-D77E-704C-8EA7-EEEA92307969}"/>
                  </a:ext>
                </a:extLst>
              </p:cNvPr>
              <p:cNvSpPr/>
              <p:nvPr/>
            </p:nvSpPr>
            <p:spPr>
              <a:xfrm>
                <a:off x="10204696" y="2728903"/>
                <a:ext cx="1597623" cy="3375571"/>
              </a:xfrm>
              <a:prstGeom prst="rect">
                <a:avLst/>
              </a:prstGeom>
              <a:solidFill>
                <a:srgbClr val="E2849A"/>
              </a:solid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mn-ea"/>
                    <a:cs typeface="+mn-cs"/>
                  </a:rPr>
                  <a:t>Improved Maternal and Newborn Health Outcomes</a:t>
                </a:r>
              </a:p>
            </p:txBody>
          </p:sp>
          <p:sp>
            <p:nvSpPr>
              <p:cNvPr id="58" name="TextBox 57">
                <a:extLst>
                  <a:ext uri="{FF2B5EF4-FFF2-40B4-BE49-F238E27FC236}">
                    <a16:creationId xmlns:a16="http://schemas.microsoft.com/office/drawing/2014/main" xmlns="" id="{3B6C7DE5-E71E-1248-96B7-B5F49F8E7950}"/>
                  </a:ext>
                </a:extLst>
              </p:cNvPr>
              <p:cNvSpPr txBox="1"/>
              <p:nvPr/>
            </p:nvSpPr>
            <p:spPr>
              <a:xfrm>
                <a:off x="7649303" y="2067908"/>
                <a:ext cx="2210133" cy="307777"/>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rPr>
                  <a:t>D. Service Outcomes</a:t>
                </a:r>
              </a:p>
            </p:txBody>
          </p:sp>
          <p:sp>
            <p:nvSpPr>
              <p:cNvPr id="59" name="TextBox 58">
                <a:extLst>
                  <a:ext uri="{FF2B5EF4-FFF2-40B4-BE49-F238E27FC236}">
                    <a16:creationId xmlns:a16="http://schemas.microsoft.com/office/drawing/2014/main" xmlns="" id="{89068F9D-B569-C34A-B024-D6F45FC38C7C}"/>
                  </a:ext>
                </a:extLst>
              </p:cNvPr>
              <p:cNvSpPr txBox="1"/>
              <p:nvPr/>
            </p:nvSpPr>
            <p:spPr>
              <a:xfrm>
                <a:off x="9914207" y="2067904"/>
                <a:ext cx="2100729" cy="307777"/>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rPr>
                  <a:t>E. Health Outcomes</a:t>
                </a:r>
              </a:p>
            </p:txBody>
          </p:sp>
        </p:grpSp>
      </p:grpSp>
      <p:sp>
        <p:nvSpPr>
          <p:cNvPr id="2" name="Right Triangle 1">
            <a:extLst>
              <a:ext uri="{FF2B5EF4-FFF2-40B4-BE49-F238E27FC236}">
                <a16:creationId xmlns:a16="http://schemas.microsoft.com/office/drawing/2014/main" xmlns="" id="{6DF04539-F50A-2D42-8F49-09B283D53262}"/>
              </a:ext>
            </a:extLst>
          </p:cNvPr>
          <p:cNvSpPr/>
          <p:nvPr/>
        </p:nvSpPr>
        <p:spPr>
          <a:xfrm>
            <a:off x="3435601" y="2534397"/>
            <a:ext cx="894113" cy="321704"/>
          </a:xfrm>
          <a:prstGeom prst="rtTriangle">
            <a:avLst/>
          </a:prstGeom>
          <a:solidFill>
            <a:srgbClr val="72D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xmlns="" id="{8D3F4404-C017-AB42-9932-0F6CD58F023A}"/>
              </a:ext>
            </a:extLst>
          </p:cNvPr>
          <p:cNvSpPr/>
          <p:nvPr/>
        </p:nvSpPr>
        <p:spPr>
          <a:xfrm>
            <a:off x="3425169" y="3705374"/>
            <a:ext cx="894113" cy="321704"/>
          </a:xfrm>
          <a:prstGeom prst="rtTriangle">
            <a:avLst/>
          </a:prstGeom>
          <a:solidFill>
            <a:srgbClr val="72D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Triangle 33">
            <a:extLst>
              <a:ext uri="{FF2B5EF4-FFF2-40B4-BE49-F238E27FC236}">
                <a16:creationId xmlns:a16="http://schemas.microsoft.com/office/drawing/2014/main" xmlns="" id="{EDC53F04-777B-1C42-A914-2092DCFECC75}"/>
              </a:ext>
            </a:extLst>
          </p:cNvPr>
          <p:cNvSpPr/>
          <p:nvPr/>
        </p:nvSpPr>
        <p:spPr>
          <a:xfrm>
            <a:off x="3425169" y="4874418"/>
            <a:ext cx="894113" cy="321704"/>
          </a:xfrm>
          <a:prstGeom prst="rtTriangle">
            <a:avLst/>
          </a:prstGeom>
          <a:solidFill>
            <a:srgbClr val="72D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569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4D315554-DA27-AC41-84E1-3BE9404D369D}"/>
              </a:ext>
            </a:extLst>
          </p:cNvPr>
          <p:cNvSpPr>
            <a:spLocks noGrp="1"/>
          </p:cNvSpPr>
          <p:nvPr>
            <p:ph type="sldNum" sz="quarter" idx="12"/>
          </p:nvPr>
        </p:nvSpPr>
        <p:spPr/>
        <p:txBody>
          <a:bodyPr/>
          <a:lstStyle/>
          <a:p>
            <a:fld id="{65BDF457-2F29-41C0-9A26-2D7601B80AAB}" type="slidenum">
              <a:rPr lang="en-US" smtClean="0"/>
              <a:t>25</a:t>
            </a:fld>
            <a:endParaRPr lang="en-US"/>
          </a:p>
        </p:txBody>
      </p:sp>
      <p:sp>
        <p:nvSpPr>
          <p:cNvPr id="24" name="Line Callout 1 23">
            <a:extLst>
              <a:ext uri="{FF2B5EF4-FFF2-40B4-BE49-F238E27FC236}">
                <a16:creationId xmlns:a16="http://schemas.microsoft.com/office/drawing/2014/main" xmlns="" id="{C4890809-C2EC-4A46-9D72-E493FEEFD215}"/>
              </a:ext>
            </a:extLst>
          </p:cNvPr>
          <p:cNvSpPr/>
          <p:nvPr/>
        </p:nvSpPr>
        <p:spPr>
          <a:xfrm>
            <a:off x="224461" y="222429"/>
            <a:ext cx="8281364" cy="375934"/>
          </a:xfrm>
          <a:prstGeom prst="borderCallout1">
            <a:avLst>
              <a:gd name="adj1" fmla="val 81254"/>
              <a:gd name="adj2" fmla="val 84002"/>
              <a:gd name="adj3" fmla="val 79181"/>
              <a:gd name="adj4" fmla="val 89923"/>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sz="2000" dirty="0">
                <a:solidFill>
                  <a:srgbClr val="5A8D91"/>
                </a:solidFill>
                <a:latin typeface="Lato" panose="020F0502020204030203" pitchFamily="34" charset="0"/>
                <a:cs typeface="Museo Sans 700"/>
              </a:rPr>
              <a:t>Was the broader community aware of the social actions?</a:t>
            </a:r>
          </a:p>
        </p:txBody>
      </p:sp>
      <p:graphicFrame>
        <p:nvGraphicFramePr>
          <p:cNvPr id="2" name="Table 1">
            <a:extLst>
              <a:ext uri="{FF2B5EF4-FFF2-40B4-BE49-F238E27FC236}">
                <a16:creationId xmlns:a16="http://schemas.microsoft.com/office/drawing/2014/main" xmlns="" id="{BED31E72-BF05-4C45-9BB7-6A972ADC1989}"/>
              </a:ext>
            </a:extLst>
          </p:cNvPr>
          <p:cNvGraphicFramePr>
            <a:graphicFrameLocks noGrp="1"/>
          </p:cNvGraphicFramePr>
          <p:nvPr>
            <p:extLst>
              <p:ext uri="{D42A27DB-BD31-4B8C-83A1-F6EECF244321}">
                <p14:modId xmlns:p14="http://schemas.microsoft.com/office/powerpoint/2010/main" val="1932567600"/>
              </p:ext>
            </p:extLst>
          </p:nvPr>
        </p:nvGraphicFramePr>
        <p:xfrm>
          <a:off x="591173" y="1045151"/>
          <a:ext cx="7547939" cy="4232842"/>
        </p:xfrm>
        <a:graphic>
          <a:graphicData uri="http://schemas.openxmlformats.org/drawingml/2006/table">
            <a:tbl>
              <a:tblPr firstRow="1" bandRow="1">
                <a:tableStyleId>{5C22544A-7EE6-4342-B048-85BDC9FD1C3A}</a:tableStyleId>
              </a:tblPr>
              <a:tblGrid>
                <a:gridCol w="4668710">
                  <a:extLst>
                    <a:ext uri="{9D8B030D-6E8A-4147-A177-3AD203B41FA5}">
                      <a16:colId xmlns:a16="http://schemas.microsoft.com/office/drawing/2014/main" xmlns="" val="3069418671"/>
                    </a:ext>
                  </a:extLst>
                </a:gridCol>
                <a:gridCol w="914400">
                  <a:extLst>
                    <a:ext uri="{9D8B030D-6E8A-4147-A177-3AD203B41FA5}">
                      <a16:colId xmlns:a16="http://schemas.microsoft.com/office/drawing/2014/main" xmlns="" val="1105651959"/>
                    </a:ext>
                  </a:extLst>
                </a:gridCol>
                <a:gridCol w="963827">
                  <a:extLst>
                    <a:ext uri="{9D8B030D-6E8A-4147-A177-3AD203B41FA5}">
                      <a16:colId xmlns:a16="http://schemas.microsoft.com/office/drawing/2014/main" xmlns="" val="3451514798"/>
                    </a:ext>
                  </a:extLst>
                </a:gridCol>
                <a:gridCol w="1001002">
                  <a:extLst>
                    <a:ext uri="{9D8B030D-6E8A-4147-A177-3AD203B41FA5}">
                      <a16:colId xmlns:a16="http://schemas.microsoft.com/office/drawing/2014/main" xmlns="" val="2055299360"/>
                    </a:ext>
                  </a:extLst>
                </a:gridCol>
              </a:tblGrid>
              <a:tr h="450638">
                <a:tc>
                  <a:txBody>
                    <a:bodyPr/>
                    <a:lstStyle/>
                    <a:p>
                      <a:pPr algn="l" fontAlgn="b"/>
                      <a:r>
                        <a:rPr lang="en-US" sz="1400" u="none" strike="noStrike" dirty="0">
                          <a:solidFill>
                            <a:schemeClr val="bg1"/>
                          </a:solidFill>
                          <a:effectLst/>
                          <a:latin typeface="+mn-lt"/>
                        </a:rPr>
                        <a:t>To the best of your knowledge, which of the following activities occurred in this village in the past 3 years?</a:t>
                      </a:r>
                      <a:endParaRPr lang="en-US" sz="1400" b="1" i="0" u="none" strike="noStrike" dirty="0">
                        <a:solidFill>
                          <a:schemeClr val="bg1"/>
                        </a:solidFill>
                        <a:effectLst/>
                        <a:latin typeface="+mn-lt"/>
                      </a:endParaRPr>
                    </a:p>
                  </a:txBody>
                  <a:tcPr marT="9271" marB="0">
                    <a:solidFill>
                      <a:srgbClr val="61999D"/>
                    </a:solidFill>
                  </a:tcPr>
                </a:tc>
                <a:tc>
                  <a:txBody>
                    <a:bodyPr/>
                    <a:lstStyle/>
                    <a:p>
                      <a:pPr algn="l" fontAlgn="b"/>
                      <a:r>
                        <a:rPr lang="en-US" sz="1400" b="1" i="0" u="none" strike="noStrike" dirty="0">
                          <a:solidFill>
                            <a:schemeClr val="bg1"/>
                          </a:solidFill>
                          <a:effectLst/>
                          <a:latin typeface="+mn-lt"/>
                        </a:rPr>
                        <a:t>Impact</a:t>
                      </a:r>
                    </a:p>
                  </a:txBody>
                  <a:tcPr marT="9271" marB="0">
                    <a:solidFill>
                      <a:srgbClr val="61999D"/>
                    </a:solidFill>
                  </a:tcPr>
                </a:tc>
                <a:tc>
                  <a:txBody>
                    <a:bodyPr/>
                    <a:lstStyle/>
                    <a:p>
                      <a:pPr algn="l" fontAlgn="b"/>
                      <a:r>
                        <a:rPr lang="en-US" sz="1400" b="1" i="0" u="none" strike="noStrike" dirty="0">
                          <a:solidFill>
                            <a:schemeClr val="bg1"/>
                          </a:solidFill>
                          <a:effectLst/>
                          <a:latin typeface="+mn-lt"/>
                        </a:rPr>
                        <a:t>P-Value</a:t>
                      </a:r>
                    </a:p>
                  </a:txBody>
                  <a:tcPr marT="9271" marB="0">
                    <a:solidFill>
                      <a:srgbClr val="61999D"/>
                    </a:solidFill>
                  </a:tcPr>
                </a:tc>
                <a:tc>
                  <a:txBody>
                    <a:bodyPr/>
                    <a:lstStyle/>
                    <a:p>
                      <a:pPr algn="l" fontAlgn="b"/>
                      <a:r>
                        <a:rPr lang="en-US" sz="1400" b="1" i="0" u="none" strike="noStrike" dirty="0">
                          <a:solidFill>
                            <a:schemeClr val="bg1"/>
                          </a:solidFill>
                          <a:effectLst/>
                          <a:latin typeface="+mn-lt"/>
                        </a:rPr>
                        <a:t>Effect Size</a:t>
                      </a:r>
                    </a:p>
                  </a:txBody>
                  <a:tcPr marT="9271" marB="0">
                    <a:solidFill>
                      <a:srgbClr val="61999D"/>
                    </a:solidFill>
                  </a:tcPr>
                </a:tc>
                <a:extLst>
                  <a:ext uri="{0D108BD9-81ED-4DB2-BD59-A6C34878D82A}">
                    <a16:rowId xmlns:a16="http://schemas.microsoft.com/office/drawing/2014/main" xmlns="" val="2255294013"/>
                  </a:ext>
                </a:extLst>
              </a:tr>
              <a:tr h="237288">
                <a:tc>
                  <a:txBody>
                    <a:bodyPr/>
                    <a:lstStyle/>
                    <a:p>
                      <a:pPr algn="l" fontAlgn="b"/>
                      <a:r>
                        <a:rPr lang="en-US" sz="1400" b="1" i="0" u="none" strike="noStrike" dirty="0">
                          <a:solidFill>
                            <a:srgbClr val="000000"/>
                          </a:solidFill>
                          <a:effectLst/>
                          <a:latin typeface="Calibri" panose="020F0502020204030204" pitchFamily="34" charset="0"/>
                        </a:rPr>
                        <a:t>Total number of potential health activities</a:t>
                      </a:r>
                    </a:p>
                  </a:txBody>
                  <a:tcPr marL="9271" marR="9271" marT="9271" marB="0" anchor="b">
                    <a:solidFill>
                      <a:srgbClr val="B3CFD1"/>
                    </a:solidFill>
                  </a:tcPr>
                </a:tc>
                <a:tc>
                  <a:txBody>
                    <a:bodyPr/>
                    <a:lstStyle/>
                    <a:p>
                      <a:pPr algn="r" fontAlgn="b"/>
                      <a:r>
                        <a:rPr lang="en-US" sz="1400" b="1" i="0" u="none" strike="noStrike" dirty="0">
                          <a:effectLst/>
                          <a:latin typeface="Calibri" panose="020F0502020204030204" pitchFamily="34" charset="0"/>
                        </a:rPr>
                        <a:t>0.146</a:t>
                      </a:r>
                    </a:p>
                  </a:txBody>
                  <a:tcPr marL="9525" marR="9525" marT="9525" marB="0" anchor="b">
                    <a:solidFill>
                      <a:srgbClr val="B3CFD1"/>
                    </a:solidFill>
                  </a:tcPr>
                </a:tc>
                <a:tc>
                  <a:txBody>
                    <a:bodyPr/>
                    <a:lstStyle/>
                    <a:p>
                      <a:pPr algn="r" fontAlgn="b"/>
                      <a:r>
                        <a:rPr lang="en-US" sz="1400" b="1" i="0" u="none" strike="noStrike" dirty="0">
                          <a:effectLst/>
                          <a:latin typeface="Calibri" panose="020F0502020204030204" pitchFamily="34" charset="0"/>
                        </a:rPr>
                        <a:t>0.398</a:t>
                      </a:r>
                    </a:p>
                  </a:txBody>
                  <a:tcPr marL="9525" marR="9525" marT="9525" marB="0" anchor="b">
                    <a:solidFill>
                      <a:srgbClr val="B3CFD1"/>
                    </a:solidFill>
                  </a:tcPr>
                </a:tc>
                <a:tc>
                  <a:txBody>
                    <a:bodyPr/>
                    <a:lstStyle/>
                    <a:p>
                      <a:pPr algn="r" fontAlgn="b"/>
                      <a:r>
                        <a:rPr lang="en-US" sz="1400" b="1" i="0" u="none" strike="noStrike" dirty="0">
                          <a:effectLst/>
                          <a:latin typeface="Calibri" panose="020F0502020204030204" pitchFamily="34" charset="0"/>
                        </a:rPr>
                        <a:t>0.046</a:t>
                      </a:r>
                    </a:p>
                  </a:txBody>
                  <a:tcPr marL="9525" marR="9525" marT="9525" marB="0" anchor="b">
                    <a:solidFill>
                      <a:srgbClr val="B3CFD1"/>
                    </a:solidFill>
                  </a:tcPr>
                </a:tc>
                <a:extLst>
                  <a:ext uri="{0D108BD9-81ED-4DB2-BD59-A6C34878D82A}">
                    <a16:rowId xmlns:a16="http://schemas.microsoft.com/office/drawing/2014/main" xmlns="" val="3834230066"/>
                  </a:ext>
                </a:extLst>
              </a:tr>
              <a:tr h="237288">
                <a:tc>
                  <a:txBody>
                    <a:bodyPr/>
                    <a:lstStyle/>
                    <a:p>
                      <a:pPr algn="l" fontAlgn="b"/>
                      <a:r>
                        <a:rPr lang="en-US" sz="1400" u="none" strike="noStrike" dirty="0">
                          <a:effectLst/>
                        </a:rPr>
                        <a:t>A. education campaign</a:t>
                      </a:r>
                      <a:endParaRPr lang="en-US" sz="1400" b="0" i="0" u="none" strike="noStrike" dirty="0">
                        <a:solidFill>
                          <a:srgbClr val="000000"/>
                        </a:solidFill>
                        <a:effectLst/>
                        <a:latin typeface="Calibri" panose="020F0502020204030204" pitchFamily="34" charset="0"/>
                      </a:endParaRPr>
                    </a:p>
                  </a:txBody>
                  <a:tcPr marL="9271" marR="9271" marT="9271" marB="0" anchor="b"/>
                </a:tc>
                <a:tc>
                  <a:txBody>
                    <a:bodyPr/>
                    <a:lstStyle/>
                    <a:p>
                      <a:pPr algn="r" fontAlgn="b"/>
                      <a:r>
                        <a:rPr lang="en-US" sz="1400" b="0" i="0" u="none" strike="noStrike">
                          <a:effectLst/>
                          <a:latin typeface="Calibri" panose="020F0502020204030204" pitchFamily="34" charset="0"/>
                        </a:rPr>
                        <a:t>0.010</a:t>
                      </a:r>
                    </a:p>
                  </a:txBody>
                  <a:tcPr marL="9525" marR="9525" marT="9525" marB="0" anchor="b"/>
                </a:tc>
                <a:tc>
                  <a:txBody>
                    <a:bodyPr/>
                    <a:lstStyle/>
                    <a:p>
                      <a:pPr algn="r" fontAlgn="b"/>
                      <a:r>
                        <a:rPr lang="en-US" sz="1400" b="0" i="0" u="none" strike="noStrike" dirty="0">
                          <a:effectLst/>
                          <a:latin typeface="Calibri" panose="020F0502020204030204" pitchFamily="34" charset="0"/>
                        </a:rPr>
                        <a:t>0.597</a:t>
                      </a:r>
                    </a:p>
                  </a:txBody>
                  <a:tcPr marL="9525" marR="9525" marT="9525" marB="0" anchor="b"/>
                </a:tc>
                <a:tc>
                  <a:txBody>
                    <a:bodyPr/>
                    <a:lstStyle/>
                    <a:p>
                      <a:pPr algn="r" fontAlgn="b"/>
                      <a:r>
                        <a:rPr lang="en-US" sz="1400" b="0" i="0" u="none" strike="noStrike" dirty="0">
                          <a:effectLst/>
                          <a:latin typeface="Calibri" panose="020F0502020204030204" pitchFamily="34" charset="0"/>
                        </a:rPr>
                        <a:t>0.021</a:t>
                      </a:r>
                    </a:p>
                  </a:txBody>
                  <a:tcPr marL="9525" marR="9525" marT="9525" marB="0" anchor="b"/>
                </a:tc>
                <a:extLst>
                  <a:ext uri="{0D108BD9-81ED-4DB2-BD59-A6C34878D82A}">
                    <a16:rowId xmlns:a16="http://schemas.microsoft.com/office/drawing/2014/main" xmlns="" val="2917528274"/>
                  </a:ext>
                </a:extLst>
              </a:tr>
              <a:tr h="237288">
                <a:tc>
                  <a:txBody>
                    <a:bodyPr/>
                    <a:lstStyle/>
                    <a:p>
                      <a:pPr algn="l" fontAlgn="b"/>
                      <a:r>
                        <a:rPr lang="en-US" sz="1400" u="none" strike="noStrike" dirty="0">
                          <a:effectLst/>
                        </a:rPr>
                        <a:t>B. request for a new ambulance</a:t>
                      </a:r>
                      <a:endParaRPr lang="en-US" sz="1400" b="0" i="0" u="none" strike="noStrike" dirty="0">
                        <a:solidFill>
                          <a:srgbClr val="000000"/>
                        </a:solidFill>
                        <a:effectLst/>
                        <a:latin typeface="Calibri" panose="020F0502020204030204" pitchFamily="34" charset="0"/>
                      </a:endParaRPr>
                    </a:p>
                  </a:txBody>
                  <a:tcPr marL="9271" marR="9271" marT="9271" marB="0" anchor="b">
                    <a:solidFill>
                      <a:srgbClr val="B3CFD1"/>
                    </a:solidFill>
                  </a:tcPr>
                </a:tc>
                <a:tc>
                  <a:txBody>
                    <a:bodyPr/>
                    <a:lstStyle/>
                    <a:p>
                      <a:pPr algn="r" fontAlgn="b"/>
                      <a:r>
                        <a:rPr lang="en-US" sz="1400" b="0" i="0" u="none" strike="noStrike" dirty="0">
                          <a:effectLst/>
                          <a:latin typeface="Calibri" panose="020F0502020204030204" pitchFamily="34" charset="0"/>
                        </a:rPr>
                        <a:t>0.033</a:t>
                      </a:r>
                    </a:p>
                  </a:txBody>
                  <a:tcPr marL="9525" marR="9525" marT="9525" marB="0" anchor="b">
                    <a:solidFill>
                      <a:srgbClr val="B3CFD1"/>
                    </a:solidFill>
                  </a:tcPr>
                </a:tc>
                <a:tc>
                  <a:txBody>
                    <a:bodyPr/>
                    <a:lstStyle/>
                    <a:p>
                      <a:pPr algn="r" fontAlgn="b"/>
                      <a:r>
                        <a:rPr lang="en-US" sz="1400" b="0" i="0" u="none" strike="noStrike" dirty="0">
                          <a:effectLst/>
                          <a:latin typeface="Calibri" panose="020F0502020204030204" pitchFamily="34" charset="0"/>
                        </a:rPr>
                        <a:t>0.230</a:t>
                      </a:r>
                    </a:p>
                  </a:txBody>
                  <a:tcPr marL="9525" marR="9525" marT="9525" marB="0" anchor="b">
                    <a:solidFill>
                      <a:srgbClr val="B3CFD1"/>
                    </a:solidFill>
                  </a:tcPr>
                </a:tc>
                <a:tc>
                  <a:txBody>
                    <a:bodyPr/>
                    <a:lstStyle/>
                    <a:p>
                      <a:pPr algn="r" fontAlgn="b"/>
                      <a:r>
                        <a:rPr lang="en-US" sz="1400" b="0" i="0" u="none" strike="noStrike" dirty="0">
                          <a:effectLst/>
                          <a:latin typeface="Calibri" panose="020F0502020204030204" pitchFamily="34" charset="0"/>
                        </a:rPr>
                        <a:t>0.078</a:t>
                      </a:r>
                    </a:p>
                  </a:txBody>
                  <a:tcPr marL="9525" marR="9525" marT="9525" marB="0" anchor="b">
                    <a:solidFill>
                      <a:srgbClr val="B3CFD1"/>
                    </a:solidFill>
                  </a:tcPr>
                </a:tc>
                <a:extLst>
                  <a:ext uri="{0D108BD9-81ED-4DB2-BD59-A6C34878D82A}">
                    <a16:rowId xmlns:a16="http://schemas.microsoft.com/office/drawing/2014/main" xmlns="" val="2457342726"/>
                  </a:ext>
                </a:extLst>
              </a:tr>
              <a:tr h="237288">
                <a:tc>
                  <a:txBody>
                    <a:bodyPr/>
                    <a:lstStyle/>
                    <a:p>
                      <a:pPr algn="l" fontAlgn="b"/>
                      <a:r>
                        <a:rPr lang="en-US" sz="1400" u="none" strike="noStrike" dirty="0">
                          <a:effectLst/>
                        </a:rPr>
                        <a:t>C. attempts to improve the stock of drugs/equipment</a:t>
                      </a:r>
                      <a:endParaRPr lang="en-US" sz="1400" b="0" i="0" u="none" strike="noStrike" dirty="0">
                        <a:solidFill>
                          <a:srgbClr val="000000"/>
                        </a:solidFill>
                        <a:effectLst/>
                        <a:latin typeface="Calibri" panose="020F0502020204030204" pitchFamily="34" charset="0"/>
                      </a:endParaRPr>
                    </a:p>
                  </a:txBody>
                  <a:tcPr marL="9271" marR="9271" marT="9271" marB="0" anchor="b"/>
                </a:tc>
                <a:tc>
                  <a:txBody>
                    <a:bodyPr/>
                    <a:lstStyle/>
                    <a:p>
                      <a:pPr algn="r" fontAlgn="b"/>
                      <a:r>
                        <a:rPr lang="en-US" sz="1400" b="0" i="0" u="none" strike="noStrike">
                          <a:effectLst/>
                          <a:latin typeface="Calibri" panose="020F0502020204030204" pitchFamily="34" charset="0"/>
                        </a:rPr>
                        <a:t>0.027</a:t>
                      </a:r>
                    </a:p>
                  </a:txBody>
                  <a:tcPr marL="9525" marR="9525" marT="9525" marB="0" anchor="b"/>
                </a:tc>
                <a:tc>
                  <a:txBody>
                    <a:bodyPr/>
                    <a:lstStyle/>
                    <a:p>
                      <a:pPr algn="r" fontAlgn="b"/>
                      <a:r>
                        <a:rPr lang="en-US" sz="1400" b="0" i="0" u="none" strike="noStrike">
                          <a:effectLst/>
                          <a:latin typeface="Calibri" panose="020F0502020204030204" pitchFamily="34" charset="0"/>
                        </a:rPr>
                        <a:t>0.242</a:t>
                      </a:r>
                    </a:p>
                  </a:txBody>
                  <a:tcPr marL="9525" marR="9525" marT="9525" marB="0" anchor="b"/>
                </a:tc>
                <a:tc>
                  <a:txBody>
                    <a:bodyPr/>
                    <a:lstStyle/>
                    <a:p>
                      <a:pPr algn="r" fontAlgn="b"/>
                      <a:r>
                        <a:rPr lang="en-US" sz="1400" b="0" i="0" u="none" strike="noStrike">
                          <a:effectLst/>
                          <a:latin typeface="Calibri" panose="020F0502020204030204" pitchFamily="34" charset="0"/>
                        </a:rPr>
                        <a:t>0.054</a:t>
                      </a:r>
                    </a:p>
                  </a:txBody>
                  <a:tcPr marL="9525" marR="9525" marT="9525" marB="0" anchor="b"/>
                </a:tc>
                <a:extLst>
                  <a:ext uri="{0D108BD9-81ED-4DB2-BD59-A6C34878D82A}">
                    <a16:rowId xmlns:a16="http://schemas.microsoft.com/office/drawing/2014/main" xmlns="" val="1422706005"/>
                  </a:ext>
                </a:extLst>
              </a:tr>
              <a:tr h="237288">
                <a:tc>
                  <a:txBody>
                    <a:bodyPr/>
                    <a:lstStyle/>
                    <a:p>
                      <a:pPr algn="l" fontAlgn="b"/>
                      <a:r>
                        <a:rPr lang="en-US" sz="1400" u="none" strike="noStrike" dirty="0">
                          <a:effectLst/>
                        </a:rPr>
                        <a:t>D. attempts to improve the attitude of health facility staff</a:t>
                      </a:r>
                      <a:endParaRPr lang="en-US" sz="1400" b="0" i="0" u="none" strike="noStrike" dirty="0">
                        <a:solidFill>
                          <a:srgbClr val="000000"/>
                        </a:solidFill>
                        <a:effectLst/>
                        <a:latin typeface="Calibri" panose="020F0502020204030204" pitchFamily="34" charset="0"/>
                      </a:endParaRPr>
                    </a:p>
                  </a:txBody>
                  <a:tcPr marL="9271" marR="9271" marT="9271" marB="0" anchor="b">
                    <a:solidFill>
                      <a:srgbClr val="B3CFD1"/>
                    </a:solidFill>
                  </a:tcPr>
                </a:tc>
                <a:tc>
                  <a:txBody>
                    <a:bodyPr/>
                    <a:lstStyle/>
                    <a:p>
                      <a:pPr algn="r" fontAlgn="b"/>
                      <a:r>
                        <a:rPr lang="en-US" sz="1400" b="0" i="0" u="none" strike="noStrike">
                          <a:effectLst/>
                          <a:latin typeface="Calibri" panose="020F0502020204030204" pitchFamily="34" charset="0"/>
                        </a:rPr>
                        <a:t>.0387*</a:t>
                      </a:r>
                    </a:p>
                  </a:txBody>
                  <a:tcPr marL="9525" marR="9525" marT="9525" marB="0" anchor="b">
                    <a:solidFill>
                      <a:srgbClr val="B3CFD1"/>
                    </a:solidFill>
                  </a:tcPr>
                </a:tc>
                <a:tc>
                  <a:txBody>
                    <a:bodyPr/>
                    <a:lstStyle/>
                    <a:p>
                      <a:pPr algn="r" fontAlgn="b"/>
                      <a:r>
                        <a:rPr lang="en-US" sz="1400" b="0" i="0" u="none" strike="noStrike" dirty="0">
                          <a:effectLst/>
                          <a:latin typeface="Calibri" panose="020F0502020204030204" pitchFamily="34" charset="0"/>
                        </a:rPr>
                        <a:t>0.056</a:t>
                      </a:r>
                    </a:p>
                  </a:txBody>
                  <a:tcPr marL="9525" marR="9525" marT="9525" marB="0" anchor="b">
                    <a:solidFill>
                      <a:srgbClr val="B3CFD1"/>
                    </a:solidFill>
                  </a:tcPr>
                </a:tc>
                <a:tc>
                  <a:txBody>
                    <a:bodyPr/>
                    <a:lstStyle/>
                    <a:p>
                      <a:pPr algn="r" fontAlgn="b"/>
                      <a:r>
                        <a:rPr lang="en-US" sz="1400" b="0" i="0" u="none" strike="noStrike" dirty="0">
                          <a:effectLst/>
                          <a:latin typeface="Calibri" panose="020F0502020204030204" pitchFamily="34" charset="0"/>
                        </a:rPr>
                        <a:t>0.077</a:t>
                      </a:r>
                    </a:p>
                  </a:txBody>
                  <a:tcPr marL="9525" marR="9525" marT="9525" marB="0" anchor="b">
                    <a:solidFill>
                      <a:srgbClr val="B3CFD1"/>
                    </a:solidFill>
                  </a:tcPr>
                </a:tc>
                <a:extLst>
                  <a:ext uri="{0D108BD9-81ED-4DB2-BD59-A6C34878D82A}">
                    <a16:rowId xmlns:a16="http://schemas.microsoft.com/office/drawing/2014/main" xmlns="" val="2326009380"/>
                  </a:ext>
                </a:extLst>
              </a:tr>
              <a:tr h="237288">
                <a:tc>
                  <a:txBody>
                    <a:bodyPr/>
                    <a:lstStyle/>
                    <a:p>
                      <a:pPr algn="l" fontAlgn="b"/>
                      <a:r>
                        <a:rPr lang="en-US" sz="1400" u="none" strike="noStrike" dirty="0">
                          <a:effectLst/>
                        </a:rPr>
                        <a:t>E. public posting of the cost of service at the health facility</a:t>
                      </a:r>
                      <a:endParaRPr lang="en-US" sz="1400" b="0" i="0" u="none" strike="noStrike" dirty="0">
                        <a:solidFill>
                          <a:srgbClr val="000000"/>
                        </a:solidFill>
                        <a:effectLst/>
                        <a:latin typeface="Calibri" panose="020F0502020204030204" pitchFamily="34" charset="0"/>
                      </a:endParaRPr>
                    </a:p>
                  </a:txBody>
                  <a:tcPr marL="9271" marR="9271" marT="9271" marB="0" anchor="b"/>
                </a:tc>
                <a:tc>
                  <a:txBody>
                    <a:bodyPr/>
                    <a:lstStyle/>
                    <a:p>
                      <a:pPr algn="r" fontAlgn="b"/>
                      <a:r>
                        <a:rPr lang="en-US" sz="1400" b="0" i="0" u="none" strike="noStrike" dirty="0">
                          <a:effectLst/>
                          <a:latin typeface="Calibri" panose="020F0502020204030204" pitchFamily="34" charset="0"/>
                        </a:rPr>
                        <a:t>0.003</a:t>
                      </a:r>
                    </a:p>
                  </a:txBody>
                  <a:tcPr marL="9525" marR="9525" marT="9525" marB="0" anchor="b"/>
                </a:tc>
                <a:tc>
                  <a:txBody>
                    <a:bodyPr/>
                    <a:lstStyle/>
                    <a:p>
                      <a:pPr algn="r" fontAlgn="b"/>
                      <a:r>
                        <a:rPr lang="en-US" sz="1400" b="0" i="0" u="none" strike="noStrike" dirty="0">
                          <a:effectLst/>
                          <a:latin typeface="Calibri" panose="020F0502020204030204" pitchFamily="34" charset="0"/>
                        </a:rPr>
                        <a:t>0.852</a:t>
                      </a:r>
                    </a:p>
                  </a:txBody>
                  <a:tcPr marL="9525" marR="9525" marT="9525" marB="0" anchor="b"/>
                </a:tc>
                <a:tc>
                  <a:txBody>
                    <a:bodyPr/>
                    <a:lstStyle/>
                    <a:p>
                      <a:pPr algn="r" fontAlgn="b"/>
                      <a:r>
                        <a:rPr lang="en-US" sz="1400" b="0" i="0" u="none" strike="noStrike">
                          <a:effectLst/>
                          <a:latin typeface="Calibri" panose="020F0502020204030204" pitchFamily="34" charset="0"/>
                        </a:rPr>
                        <a:t>0.008</a:t>
                      </a:r>
                    </a:p>
                  </a:txBody>
                  <a:tcPr marL="9525" marR="9525" marT="9525" marB="0" anchor="b"/>
                </a:tc>
                <a:extLst>
                  <a:ext uri="{0D108BD9-81ED-4DB2-BD59-A6C34878D82A}">
                    <a16:rowId xmlns:a16="http://schemas.microsoft.com/office/drawing/2014/main" xmlns="" val="3580050857"/>
                  </a:ext>
                </a:extLst>
              </a:tr>
              <a:tr h="237288">
                <a:tc>
                  <a:txBody>
                    <a:bodyPr/>
                    <a:lstStyle/>
                    <a:p>
                      <a:pPr algn="l" fontAlgn="b"/>
                      <a:r>
                        <a:rPr lang="en-US" sz="1400" u="none" strike="noStrike" dirty="0">
                          <a:effectLst/>
                        </a:rPr>
                        <a:t>F. community members building a new health facility</a:t>
                      </a:r>
                      <a:endParaRPr lang="en-US" sz="1400" b="0" i="0" u="none" strike="noStrike" dirty="0">
                        <a:solidFill>
                          <a:srgbClr val="000000"/>
                        </a:solidFill>
                        <a:effectLst/>
                        <a:latin typeface="Calibri" panose="020F0502020204030204" pitchFamily="34" charset="0"/>
                      </a:endParaRPr>
                    </a:p>
                  </a:txBody>
                  <a:tcPr marL="9271" marR="9271" marT="9271" marB="0" anchor="b">
                    <a:solidFill>
                      <a:srgbClr val="B3CFD1"/>
                    </a:solidFill>
                  </a:tcPr>
                </a:tc>
                <a:tc>
                  <a:txBody>
                    <a:bodyPr/>
                    <a:lstStyle/>
                    <a:p>
                      <a:pPr algn="r" fontAlgn="b"/>
                      <a:r>
                        <a:rPr lang="en-US" sz="1400" b="0" i="0" u="none" strike="noStrike" dirty="0">
                          <a:effectLst/>
                          <a:latin typeface="Calibri" panose="020F0502020204030204" pitchFamily="34" charset="0"/>
                        </a:rPr>
                        <a:t>-0.012</a:t>
                      </a:r>
                    </a:p>
                  </a:txBody>
                  <a:tcPr marL="9525" marR="9525" marT="9525" marB="0" anchor="b">
                    <a:solidFill>
                      <a:srgbClr val="B3CFD1"/>
                    </a:solidFill>
                  </a:tcPr>
                </a:tc>
                <a:tc>
                  <a:txBody>
                    <a:bodyPr/>
                    <a:lstStyle/>
                    <a:p>
                      <a:pPr algn="r" fontAlgn="b"/>
                      <a:r>
                        <a:rPr lang="en-US" sz="1400" b="0" i="0" u="none" strike="noStrike" dirty="0">
                          <a:effectLst/>
                          <a:latin typeface="Calibri" panose="020F0502020204030204" pitchFamily="34" charset="0"/>
                        </a:rPr>
                        <a:t>0.471</a:t>
                      </a:r>
                    </a:p>
                  </a:txBody>
                  <a:tcPr marL="9525" marR="9525" marT="9525" marB="0" anchor="b">
                    <a:solidFill>
                      <a:srgbClr val="B3CFD1"/>
                    </a:solidFill>
                  </a:tcPr>
                </a:tc>
                <a:tc>
                  <a:txBody>
                    <a:bodyPr/>
                    <a:lstStyle/>
                    <a:p>
                      <a:pPr algn="r" fontAlgn="b"/>
                      <a:r>
                        <a:rPr lang="en-US" sz="1400" b="0" i="0" u="none" strike="noStrike" dirty="0">
                          <a:effectLst/>
                          <a:latin typeface="Calibri" panose="020F0502020204030204" pitchFamily="34" charset="0"/>
                        </a:rPr>
                        <a:t>-0.029</a:t>
                      </a:r>
                    </a:p>
                  </a:txBody>
                  <a:tcPr marL="9525" marR="9525" marT="9525" marB="0" anchor="b">
                    <a:solidFill>
                      <a:srgbClr val="B3CFD1"/>
                    </a:solidFill>
                  </a:tcPr>
                </a:tc>
                <a:extLst>
                  <a:ext uri="{0D108BD9-81ED-4DB2-BD59-A6C34878D82A}">
                    <a16:rowId xmlns:a16="http://schemas.microsoft.com/office/drawing/2014/main" xmlns="" val="214814009"/>
                  </a:ext>
                </a:extLst>
              </a:tr>
              <a:tr h="237288">
                <a:tc>
                  <a:txBody>
                    <a:bodyPr/>
                    <a:lstStyle/>
                    <a:p>
                      <a:pPr algn="l" fontAlgn="b"/>
                      <a:r>
                        <a:rPr lang="en-US" sz="1400" u="none" strike="noStrike" dirty="0">
                          <a:effectLst/>
                        </a:rPr>
                        <a:t>G. attempts to improve health facility infrastructure</a:t>
                      </a:r>
                      <a:endParaRPr lang="en-US" sz="1400" b="0" i="0" u="none" strike="noStrike" dirty="0">
                        <a:solidFill>
                          <a:srgbClr val="000000"/>
                        </a:solidFill>
                        <a:effectLst/>
                        <a:latin typeface="Calibri" panose="020F0502020204030204" pitchFamily="34" charset="0"/>
                      </a:endParaRPr>
                    </a:p>
                  </a:txBody>
                  <a:tcPr marL="9271" marR="9271" marT="9271" marB="0" anchor="b"/>
                </a:tc>
                <a:tc>
                  <a:txBody>
                    <a:bodyPr/>
                    <a:lstStyle/>
                    <a:p>
                      <a:pPr algn="r" fontAlgn="b"/>
                      <a:r>
                        <a:rPr lang="en-US" sz="1400" b="0" i="0" u="none" strike="noStrike" dirty="0">
                          <a:effectLst/>
                          <a:latin typeface="Calibri" panose="020F0502020204030204" pitchFamily="34" charset="0"/>
                        </a:rPr>
                        <a:t>0.009</a:t>
                      </a:r>
                    </a:p>
                  </a:txBody>
                  <a:tcPr marL="9525" marR="9525" marT="9525" marB="0" anchor="b"/>
                </a:tc>
                <a:tc>
                  <a:txBody>
                    <a:bodyPr/>
                    <a:lstStyle/>
                    <a:p>
                      <a:pPr algn="r" fontAlgn="b"/>
                      <a:r>
                        <a:rPr lang="en-US" sz="1400" b="0" i="0" u="none" strike="noStrike" dirty="0">
                          <a:effectLst/>
                          <a:latin typeface="Calibri" panose="020F0502020204030204" pitchFamily="34" charset="0"/>
                        </a:rPr>
                        <a:t>0.680</a:t>
                      </a:r>
                    </a:p>
                  </a:txBody>
                  <a:tcPr marL="9525" marR="9525" marT="9525" marB="0" anchor="b"/>
                </a:tc>
                <a:tc>
                  <a:txBody>
                    <a:bodyPr/>
                    <a:lstStyle/>
                    <a:p>
                      <a:pPr algn="r" fontAlgn="b"/>
                      <a:r>
                        <a:rPr lang="en-US" sz="1400" b="0" i="0" u="none" strike="noStrike" dirty="0">
                          <a:effectLst/>
                          <a:latin typeface="Calibri" panose="020F0502020204030204" pitchFamily="34" charset="0"/>
                        </a:rPr>
                        <a:t>0.018</a:t>
                      </a:r>
                    </a:p>
                  </a:txBody>
                  <a:tcPr marL="9525" marR="9525" marT="9525" marB="0" anchor="b"/>
                </a:tc>
                <a:extLst>
                  <a:ext uri="{0D108BD9-81ED-4DB2-BD59-A6C34878D82A}">
                    <a16:rowId xmlns:a16="http://schemas.microsoft.com/office/drawing/2014/main" xmlns="" val="2514990367"/>
                  </a:ext>
                </a:extLst>
              </a:tr>
              <a:tr h="237288">
                <a:tc>
                  <a:txBody>
                    <a:bodyPr/>
                    <a:lstStyle/>
                    <a:p>
                      <a:pPr algn="l" fontAlgn="b"/>
                      <a:r>
                        <a:rPr lang="en-US" sz="1400" u="none" strike="noStrike" dirty="0">
                          <a:effectLst/>
                        </a:rPr>
                        <a:t>H. improvement to the road leading to the health facility</a:t>
                      </a:r>
                      <a:endParaRPr lang="en-US" sz="1400" b="0" i="0" u="none" strike="noStrike" dirty="0">
                        <a:solidFill>
                          <a:srgbClr val="000000"/>
                        </a:solidFill>
                        <a:effectLst/>
                        <a:latin typeface="Calibri" panose="020F0502020204030204" pitchFamily="34" charset="0"/>
                      </a:endParaRPr>
                    </a:p>
                  </a:txBody>
                  <a:tcPr marL="9271" marR="9271" marT="9271" marB="0" anchor="b">
                    <a:solidFill>
                      <a:srgbClr val="B3CFD1"/>
                    </a:solidFill>
                  </a:tcPr>
                </a:tc>
                <a:tc>
                  <a:txBody>
                    <a:bodyPr/>
                    <a:lstStyle/>
                    <a:p>
                      <a:pPr algn="r" fontAlgn="b"/>
                      <a:r>
                        <a:rPr lang="en-US" sz="1400" b="0" i="0" u="none" strike="noStrike" dirty="0">
                          <a:effectLst/>
                          <a:latin typeface="Calibri" panose="020F0502020204030204" pitchFamily="34" charset="0"/>
                        </a:rPr>
                        <a:t>-0.003</a:t>
                      </a:r>
                    </a:p>
                  </a:txBody>
                  <a:tcPr marL="9525" marR="9525" marT="9525" marB="0" anchor="b">
                    <a:solidFill>
                      <a:srgbClr val="B3CFD1"/>
                    </a:solidFill>
                  </a:tcPr>
                </a:tc>
                <a:tc>
                  <a:txBody>
                    <a:bodyPr/>
                    <a:lstStyle/>
                    <a:p>
                      <a:pPr algn="r" fontAlgn="b"/>
                      <a:r>
                        <a:rPr lang="en-US" sz="1400" b="0" i="0" u="none" strike="noStrike" dirty="0">
                          <a:effectLst/>
                          <a:latin typeface="Calibri" panose="020F0502020204030204" pitchFamily="34" charset="0"/>
                        </a:rPr>
                        <a:t>0.910</a:t>
                      </a:r>
                    </a:p>
                  </a:txBody>
                  <a:tcPr marL="9525" marR="9525" marT="9525" marB="0" anchor="b">
                    <a:solidFill>
                      <a:srgbClr val="B3CFD1"/>
                    </a:solidFill>
                  </a:tcPr>
                </a:tc>
                <a:tc>
                  <a:txBody>
                    <a:bodyPr/>
                    <a:lstStyle/>
                    <a:p>
                      <a:pPr algn="r" fontAlgn="b"/>
                      <a:r>
                        <a:rPr lang="en-US" sz="1400" b="0" i="0" u="none" strike="noStrike" dirty="0">
                          <a:effectLst/>
                          <a:latin typeface="Calibri" panose="020F0502020204030204" pitchFamily="34" charset="0"/>
                        </a:rPr>
                        <a:t>-0.005</a:t>
                      </a:r>
                    </a:p>
                  </a:txBody>
                  <a:tcPr marL="9525" marR="9525" marT="9525" marB="0" anchor="b">
                    <a:solidFill>
                      <a:srgbClr val="B3CFD1"/>
                    </a:solidFill>
                  </a:tcPr>
                </a:tc>
                <a:extLst>
                  <a:ext uri="{0D108BD9-81ED-4DB2-BD59-A6C34878D82A}">
                    <a16:rowId xmlns:a16="http://schemas.microsoft.com/office/drawing/2014/main" xmlns="" val="2903966317"/>
                  </a:ext>
                </a:extLst>
              </a:tr>
              <a:tr h="237288">
                <a:tc>
                  <a:txBody>
                    <a:bodyPr/>
                    <a:lstStyle/>
                    <a:p>
                      <a:pPr algn="l" fontAlgn="b"/>
                      <a:r>
                        <a:rPr lang="en-US" sz="1400" u="none" strike="noStrike" dirty="0">
                          <a:effectLst/>
                        </a:rPr>
                        <a:t>I. attempts to reduce the cost of services at the health facility</a:t>
                      </a:r>
                      <a:endParaRPr lang="en-US" sz="1400" b="0" i="0" u="none" strike="noStrike" dirty="0">
                        <a:solidFill>
                          <a:srgbClr val="000000"/>
                        </a:solidFill>
                        <a:effectLst/>
                        <a:latin typeface="Calibri" panose="020F0502020204030204" pitchFamily="34" charset="0"/>
                      </a:endParaRPr>
                    </a:p>
                  </a:txBody>
                  <a:tcPr marL="9271" marR="9271" marT="9271" marB="0" anchor="b"/>
                </a:tc>
                <a:tc>
                  <a:txBody>
                    <a:bodyPr/>
                    <a:lstStyle/>
                    <a:p>
                      <a:pPr algn="r" fontAlgn="b"/>
                      <a:r>
                        <a:rPr lang="en-US" sz="1400" b="0" i="0" u="none" strike="noStrike" dirty="0">
                          <a:effectLst/>
                          <a:latin typeface="Calibri" panose="020F0502020204030204" pitchFamily="34" charset="0"/>
                        </a:rPr>
                        <a:t>-0.002</a:t>
                      </a:r>
                    </a:p>
                  </a:txBody>
                  <a:tcPr marL="9525" marR="9525" marT="9525" marB="0" anchor="b"/>
                </a:tc>
                <a:tc>
                  <a:txBody>
                    <a:bodyPr/>
                    <a:lstStyle/>
                    <a:p>
                      <a:pPr algn="r" fontAlgn="b"/>
                      <a:r>
                        <a:rPr lang="en-US" sz="1400" b="0" i="0" u="none" strike="noStrike" dirty="0">
                          <a:effectLst/>
                          <a:latin typeface="Calibri" panose="020F0502020204030204" pitchFamily="34" charset="0"/>
                        </a:rPr>
                        <a:t>0.919</a:t>
                      </a:r>
                    </a:p>
                  </a:txBody>
                  <a:tcPr marL="9525" marR="9525" marT="9525" marB="0" anchor="b"/>
                </a:tc>
                <a:tc>
                  <a:txBody>
                    <a:bodyPr/>
                    <a:lstStyle/>
                    <a:p>
                      <a:pPr algn="r" fontAlgn="b"/>
                      <a:r>
                        <a:rPr lang="en-US" sz="1400" b="0" i="0" u="none" strike="noStrike" dirty="0">
                          <a:effectLst/>
                          <a:latin typeface="Calibri" panose="020F0502020204030204" pitchFamily="34" charset="0"/>
                        </a:rPr>
                        <a:t>-0.004</a:t>
                      </a:r>
                    </a:p>
                  </a:txBody>
                  <a:tcPr marL="9525" marR="9525" marT="9525" marB="0" anchor="b"/>
                </a:tc>
                <a:extLst>
                  <a:ext uri="{0D108BD9-81ED-4DB2-BD59-A6C34878D82A}">
                    <a16:rowId xmlns:a16="http://schemas.microsoft.com/office/drawing/2014/main" xmlns="" val="2124429151"/>
                  </a:ext>
                </a:extLst>
              </a:tr>
              <a:tr h="237288">
                <a:tc>
                  <a:txBody>
                    <a:bodyPr/>
                    <a:lstStyle/>
                    <a:p>
                      <a:pPr algn="l" fontAlgn="b"/>
                      <a:r>
                        <a:rPr lang="en-US" sz="1400" u="none" strike="noStrike" dirty="0">
                          <a:effectLst/>
                        </a:rPr>
                        <a:t>J. community savings group to defray cost at the health facility</a:t>
                      </a:r>
                      <a:endParaRPr lang="en-US" sz="1400" b="0" i="0" u="none" strike="noStrike" dirty="0">
                        <a:solidFill>
                          <a:srgbClr val="000000"/>
                        </a:solidFill>
                        <a:effectLst/>
                        <a:latin typeface="Calibri" panose="020F0502020204030204" pitchFamily="34" charset="0"/>
                      </a:endParaRPr>
                    </a:p>
                  </a:txBody>
                  <a:tcPr marL="9271" marR="9271" marT="9271" marB="0" anchor="b">
                    <a:solidFill>
                      <a:srgbClr val="B3CFD1"/>
                    </a:solidFill>
                  </a:tcPr>
                </a:tc>
                <a:tc>
                  <a:txBody>
                    <a:bodyPr/>
                    <a:lstStyle/>
                    <a:p>
                      <a:pPr algn="r" fontAlgn="b"/>
                      <a:r>
                        <a:rPr lang="en-US" sz="1400" b="0" i="0" u="none" strike="noStrike" dirty="0">
                          <a:effectLst/>
                          <a:latin typeface="Calibri" panose="020F0502020204030204" pitchFamily="34" charset="0"/>
                        </a:rPr>
                        <a:t>.0246*</a:t>
                      </a:r>
                    </a:p>
                  </a:txBody>
                  <a:tcPr marL="9525" marR="9525" marT="9525" marB="0" anchor="b">
                    <a:solidFill>
                      <a:srgbClr val="B3CFD1"/>
                    </a:solidFill>
                  </a:tcPr>
                </a:tc>
                <a:tc>
                  <a:txBody>
                    <a:bodyPr/>
                    <a:lstStyle/>
                    <a:p>
                      <a:pPr algn="r" fontAlgn="b"/>
                      <a:r>
                        <a:rPr lang="en-US" sz="1400" b="0" i="0" u="none" strike="noStrike" dirty="0">
                          <a:effectLst/>
                          <a:latin typeface="Calibri" panose="020F0502020204030204" pitchFamily="34" charset="0"/>
                        </a:rPr>
                        <a:t>0.072</a:t>
                      </a:r>
                    </a:p>
                  </a:txBody>
                  <a:tcPr marL="9525" marR="9525" marT="9525" marB="0" anchor="b">
                    <a:solidFill>
                      <a:srgbClr val="B3CFD1"/>
                    </a:solidFill>
                  </a:tcPr>
                </a:tc>
                <a:tc>
                  <a:txBody>
                    <a:bodyPr/>
                    <a:lstStyle/>
                    <a:p>
                      <a:pPr algn="r" fontAlgn="b"/>
                      <a:r>
                        <a:rPr lang="en-US" sz="1400" b="0" i="0" u="none" strike="noStrike" dirty="0">
                          <a:effectLst/>
                          <a:latin typeface="Calibri" panose="020F0502020204030204" pitchFamily="34" charset="0"/>
                        </a:rPr>
                        <a:t>0.120</a:t>
                      </a:r>
                    </a:p>
                  </a:txBody>
                  <a:tcPr marL="9525" marR="9525" marT="9525" marB="0" anchor="b">
                    <a:solidFill>
                      <a:srgbClr val="B3CFD1"/>
                    </a:solidFill>
                  </a:tcPr>
                </a:tc>
                <a:extLst>
                  <a:ext uri="{0D108BD9-81ED-4DB2-BD59-A6C34878D82A}">
                    <a16:rowId xmlns:a16="http://schemas.microsoft.com/office/drawing/2014/main" xmlns="" val="3121716825"/>
                  </a:ext>
                </a:extLst>
              </a:tr>
              <a:tr h="237288">
                <a:tc>
                  <a:txBody>
                    <a:bodyPr/>
                    <a:lstStyle/>
                    <a:p>
                      <a:pPr algn="l" fontAlgn="b"/>
                      <a:r>
                        <a:rPr lang="en-US" sz="1400" u="none" strike="noStrike" dirty="0">
                          <a:effectLst/>
                        </a:rPr>
                        <a:t>K. improvements to the </a:t>
                      </a:r>
                      <a:r>
                        <a:rPr lang="en-US" sz="1400" u="none" strike="noStrike" dirty="0" err="1">
                          <a:effectLst/>
                        </a:rPr>
                        <a:t>posyandu</a:t>
                      </a:r>
                      <a:r>
                        <a:rPr lang="en-US" sz="1400" u="none" strike="noStrike" dirty="0">
                          <a:effectLst/>
                        </a:rPr>
                        <a:t> (health outreach services)</a:t>
                      </a:r>
                      <a:endParaRPr lang="en-US" sz="1400" b="0" i="0" u="none" strike="noStrike" dirty="0">
                        <a:solidFill>
                          <a:srgbClr val="000000"/>
                        </a:solidFill>
                        <a:effectLst/>
                        <a:latin typeface="Calibri" panose="020F0502020204030204" pitchFamily="34" charset="0"/>
                      </a:endParaRPr>
                    </a:p>
                  </a:txBody>
                  <a:tcPr marL="9271" marR="9271" marT="9271" marB="0" anchor="b"/>
                </a:tc>
                <a:tc>
                  <a:txBody>
                    <a:bodyPr/>
                    <a:lstStyle/>
                    <a:p>
                      <a:pPr algn="r" fontAlgn="b"/>
                      <a:r>
                        <a:rPr lang="en-US" sz="1400" b="0" i="0" u="none" strike="noStrike" dirty="0">
                          <a:effectLst/>
                          <a:latin typeface="Calibri" panose="020F0502020204030204" pitchFamily="34" charset="0"/>
                        </a:rPr>
                        <a:t>0.026</a:t>
                      </a:r>
                    </a:p>
                  </a:txBody>
                  <a:tcPr marL="9525" marR="9525" marT="9525" marB="0" anchor="b"/>
                </a:tc>
                <a:tc>
                  <a:txBody>
                    <a:bodyPr/>
                    <a:lstStyle/>
                    <a:p>
                      <a:pPr algn="r" fontAlgn="b"/>
                      <a:r>
                        <a:rPr lang="en-US" sz="1400" b="0" i="0" u="none" strike="noStrike" dirty="0">
                          <a:effectLst/>
                          <a:latin typeface="Calibri" panose="020F0502020204030204" pitchFamily="34" charset="0"/>
                        </a:rPr>
                        <a:t>0.225</a:t>
                      </a:r>
                    </a:p>
                  </a:txBody>
                  <a:tcPr marL="9525" marR="9525" marT="9525" marB="0" anchor="b"/>
                </a:tc>
                <a:tc>
                  <a:txBody>
                    <a:bodyPr/>
                    <a:lstStyle/>
                    <a:p>
                      <a:pPr algn="r" fontAlgn="b"/>
                      <a:r>
                        <a:rPr lang="en-US" sz="1400" b="0" i="0" u="none" strike="noStrike" dirty="0">
                          <a:effectLst/>
                          <a:latin typeface="Calibri" panose="020F0502020204030204" pitchFamily="34" charset="0"/>
                        </a:rPr>
                        <a:t>0.054</a:t>
                      </a:r>
                    </a:p>
                  </a:txBody>
                  <a:tcPr marL="9525" marR="9525" marT="9525" marB="0" anchor="b"/>
                </a:tc>
                <a:extLst>
                  <a:ext uri="{0D108BD9-81ED-4DB2-BD59-A6C34878D82A}">
                    <a16:rowId xmlns:a16="http://schemas.microsoft.com/office/drawing/2014/main" xmlns="" val="3920085368"/>
                  </a:ext>
                </a:extLst>
              </a:tr>
              <a:tr h="237288">
                <a:tc>
                  <a:txBody>
                    <a:bodyPr/>
                    <a:lstStyle/>
                    <a:p>
                      <a:pPr algn="l" fontAlgn="b"/>
                      <a:r>
                        <a:rPr lang="en-US" sz="1400" u="none" strike="noStrike" dirty="0">
                          <a:effectLst/>
                        </a:rPr>
                        <a:t>L. community organized transportation to a health facility</a:t>
                      </a:r>
                      <a:endParaRPr lang="en-US" sz="1400" b="0" i="0" u="none" strike="noStrike" dirty="0">
                        <a:solidFill>
                          <a:srgbClr val="000000"/>
                        </a:solidFill>
                        <a:effectLst/>
                        <a:latin typeface="Calibri" panose="020F0502020204030204" pitchFamily="34" charset="0"/>
                      </a:endParaRPr>
                    </a:p>
                  </a:txBody>
                  <a:tcPr marL="9271" marR="9271" marT="9271" marB="0" anchor="b">
                    <a:solidFill>
                      <a:srgbClr val="B3CFD1"/>
                    </a:solidFill>
                  </a:tcPr>
                </a:tc>
                <a:tc>
                  <a:txBody>
                    <a:bodyPr/>
                    <a:lstStyle/>
                    <a:p>
                      <a:pPr algn="r" fontAlgn="b"/>
                      <a:r>
                        <a:rPr lang="en-US" sz="1400" b="0" i="0" u="none" strike="noStrike" dirty="0">
                          <a:effectLst/>
                          <a:latin typeface="Calibri" panose="020F0502020204030204" pitchFamily="34" charset="0"/>
                        </a:rPr>
                        <a:t>-0.002</a:t>
                      </a:r>
                    </a:p>
                  </a:txBody>
                  <a:tcPr marL="9525" marR="9525" marT="9525" marB="0" anchor="b">
                    <a:solidFill>
                      <a:srgbClr val="B3CFD1"/>
                    </a:solidFill>
                  </a:tcPr>
                </a:tc>
                <a:tc>
                  <a:txBody>
                    <a:bodyPr/>
                    <a:lstStyle/>
                    <a:p>
                      <a:pPr algn="r" fontAlgn="b"/>
                      <a:r>
                        <a:rPr lang="en-US" sz="1400" b="0" i="0" u="none" strike="noStrike" dirty="0">
                          <a:effectLst/>
                          <a:latin typeface="Calibri" panose="020F0502020204030204" pitchFamily="34" charset="0"/>
                        </a:rPr>
                        <a:t>0.911</a:t>
                      </a:r>
                    </a:p>
                  </a:txBody>
                  <a:tcPr marL="9525" marR="9525" marT="9525" marB="0" anchor="b">
                    <a:solidFill>
                      <a:srgbClr val="B3CFD1"/>
                    </a:solidFill>
                  </a:tcPr>
                </a:tc>
                <a:tc>
                  <a:txBody>
                    <a:bodyPr/>
                    <a:lstStyle/>
                    <a:p>
                      <a:pPr algn="r" fontAlgn="b"/>
                      <a:r>
                        <a:rPr lang="en-US" sz="1400" b="0" i="0" u="none" strike="noStrike" dirty="0">
                          <a:effectLst/>
                          <a:latin typeface="Calibri" panose="020F0502020204030204" pitchFamily="34" charset="0"/>
                        </a:rPr>
                        <a:t>-0.005</a:t>
                      </a:r>
                    </a:p>
                  </a:txBody>
                  <a:tcPr marL="9525" marR="9525" marT="9525" marB="0" anchor="b">
                    <a:solidFill>
                      <a:srgbClr val="B3CFD1"/>
                    </a:solidFill>
                  </a:tcPr>
                </a:tc>
                <a:extLst>
                  <a:ext uri="{0D108BD9-81ED-4DB2-BD59-A6C34878D82A}">
                    <a16:rowId xmlns:a16="http://schemas.microsoft.com/office/drawing/2014/main" xmlns="" val="1573970125"/>
                  </a:ext>
                </a:extLst>
              </a:tr>
              <a:tr h="237288">
                <a:tc>
                  <a:txBody>
                    <a:bodyPr/>
                    <a:lstStyle/>
                    <a:p>
                      <a:pPr algn="l" fontAlgn="b"/>
                      <a:r>
                        <a:rPr lang="en-US" sz="1400" u="none" strike="noStrike" dirty="0">
                          <a:effectLst/>
                        </a:rPr>
                        <a:t>M. a hygiene or cleaning campaign in the village</a:t>
                      </a:r>
                      <a:endParaRPr lang="en-US" sz="1400" b="0" i="0" u="none" strike="noStrike" dirty="0">
                        <a:solidFill>
                          <a:srgbClr val="000000"/>
                        </a:solidFill>
                        <a:effectLst/>
                        <a:latin typeface="Calibri" panose="020F0502020204030204" pitchFamily="34" charset="0"/>
                      </a:endParaRPr>
                    </a:p>
                  </a:txBody>
                  <a:tcPr marL="9271" marR="9271" marT="9271" marB="0" anchor="b"/>
                </a:tc>
                <a:tc>
                  <a:txBody>
                    <a:bodyPr/>
                    <a:lstStyle/>
                    <a:p>
                      <a:pPr algn="r" fontAlgn="b"/>
                      <a:r>
                        <a:rPr lang="en-US" sz="1400" b="0" i="0" u="none" strike="noStrike" dirty="0">
                          <a:effectLst/>
                          <a:latin typeface="Calibri" panose="020F0502020204030204" pitchFamily="34" charset="0"/>
                        </a:rPr>
                        <a:t>.0374*</a:t>
                      </a:r>
                    </a:p>
                  </a:txBody>
                  <a:tcPr marL="9525" marR="9525" marT="9525" marB="0" anchor="b"/>
                </a:tc>
                <a:tc>
                  <a:txBody>
                    <a:bodyPr/>
                    <a:lstStyle/>
                    <a:p>
                      <a:pPr algn="r" fontAlgn="b"/>
                      <a:r>
                        <a:rPr lang="en-US" sz="1400" b="0" i="0" u="none" strike="noStrike">
                          <a:effectLst/>
                          <a:latin typeface="Calibri" panose="020F0502020204030204" pitchFamily="34" charset="0"/>
                        </a:rPr>
                        <a:t>0.086</a:t>
                      </a:r>
                    </a:p>
                  </a:txBody>
                  <a:tcPr marL="9525" marR="9525" marT="9525" marB="0" anchor="b"/>
                </a:tc>
                <a:tc>
                  <a:txBody>
                    <a:bodyPr/>
                    <a:lstStyle/>
                    <a:p>
                      <a:pPr algn="r" fontAlgn="b"/>
                      <a:r>
                        <a:rPr lang="en-US" sz="1400" b="0" i="0" u="none" strike="noStrike" dirty="0">
                          <a:effectLst/>
                          <a:latin typeface="Calibri" panose="020F0502020204030204" pitchFamily="34" charset="0"/>
                        </a:rPr>
                        <a:t>0.075</a:t>
                      </a:r>
                    </a:p>
                  </a:txBody>
                  <a:tcPr marL="9525" marR="9525" marT="9525" marB="0" anchor="b"/>
                </a:tc>
                <a:extLst>
                  <a:ext uri="{0D108BD9-81ED-4DB2-BD59-A6C34878D82A}">
                    <a16:rowId xmlns:a16="http://schemas.microsoft.com/office/drawing/2014/main" xmlns="" val="3173736098"/>
                  </a:ext>
                </a:extLst>
              </a:tr>
              <a:tr h="237288">
                <a:tc>
                  <a:txBody>
                    <a:bodyPr/>
                    <a:lstStyle/>
                    <a:p>
                      <a:pPr algn="l" fontAlgn="b"/>
                      <a:r>
                        <a:rPr lang="en-US" sz="1400" u="none" strike="noStrike" dirty="0">
                          <a:effectLst/>
                        </a:rPr>
                        <a:t>N. partnership between midwives and baby </a:t>
                      </a:r>
                      <a:r>
                        <a:rPr lang="en-US" sz="1400" u="none" strike="noStrike" dirty="0" err="1">
                          <a:effectLst/>
                        </a:rPr>
                        <a:t>dukun</a:t>
                      </a:r>
                      <a:r>
                        <a:rPr lang="en-US" sz="1400" u="none" strike="noStrike" dirty="0">
                          <a:effectLst/>
                        </a:rPr>
                        <a:t> (TBA)</a:t>
                      </a:r>
                      <a:endParaRPr lang="en-US" sz="1400" b="0" i="0" u="none" strike="noStrike" dirty="0">
                        <a:solidFill>
                          <a:srgbClr val="000000"/>
                        </a:solidFill>
                        <a:effectLst/>
                        <a:latin typeface="Calibri" panose="020F0502020204030204" pitchFamily="34" charset="0"/>
                      </a:endParaRPr>
                    </a:p>
                  </a:txBody>
                  <a:tcPr marL="9271" marR="9271" marT="9271" marB="0" anchor="b">
                    <a:solidFill>
                      <a:srgbClr val="B3CFD1"/>
                    </a:solidFill>
                  </a:tcPr>
                </a:tc>
                <a:tc>
                  <a:txBody>
                    <a:bodyPr/>
                    <a:lstStyle/>
                    <a:p>
                      <a:pPr algn="r" fontAlgn="b"/>
                      <a:r>
                        <a:rPr lang="en-US" sz="1400" b="0" i="0" u="none" strike="noStrike" dirty="0">
                          <a:effectLst/>
                          <a:latin typeface="Calibri" panose="020F0502020204030204" pitchFamily="34" charset="0"/>
                        </a:rPr>
                        <a:t>-0.035</a:t>
                      </a:r>
                    </a:p>
                  </a:txBody>
                  <a:tcPr marL="9525" marR="9525" marT="9525" marB="0" anchor="b">
                    <a:solidFill>
                      <a:srgbClr val="B3CFD1"/>
                    </a:solidFill>
                  </a:tcPr>
                </a:tc>
                <a:tc>
                  <a:txBody>
                    <a:bodyPr/>
                    <a:lstStyle/>
                    <a:p>
                      <a:pPr algn="r" fontAlgn="b"/>
                      <a:r>
                        <a:rPr lang="en-US" sz="1400" b="0" i="0" u="none" strike="noStrike" dirty="0">
                          <a:effectLst/>
                          <a:latin typeface="Calibri" panose="020F0502020204030204" pitchFamily="34" charset="0"/>
                        </a:rPr>
                        <a:t>0.153</a:t>
                      </a:r>
                    </a:p>
                  </a:txBody>
                  <a:tcPr marL="9525" marR="9525" marT="9525" marB="0" anchor="b">
                    <a:solidFill>
                      <a:srgbClr val="B3CFD1"/>
                    </a:solidFill>
                  </a:tcPr>
                </a:tc>
                <a:tc>
                  <a:txBody>
                    <a:bodyPr/>
                    <a:lstStyle/>
                    <a:p>
                      <a:pPr algn="r" fontAlgn="b"/>
                      <a:r>
                        <a:rPr lang="en-US" sz="1400" b="0" i="0" u="none" strike="noStrike" dirty="0">
                          <a:effectLst/>
                          <a:latin typeface="Calibri" panose="020F0502020204030204" pitchFamily="34" charset="0"/>
                        </a:rPr>
                        <a:t>-0.075</a:t>
                      </a:r>
                    </a:p>
                  </a:txBody>
                  <a:tcPr marL="9525" marR="9525" marT="9525" marB="0" anchor="b">
                    <a:solidFill>
                      <a:srgbClr val="B3CFD1"/>
                    </a:solidFill>
                  </a:tcPr>
                </a:tc>
                <a:extLst>
                  <a:ext uri="{0D108BD9-81ED-4DB2-BD59-A6C34878D82A}">
                    <a16:rowId xmlns:a16="http://schemas.microsoft.com/office/drawing/2014/main" xmlns="" val="2918282377"/>
                  </a:ext>
                </a:extLst>
              </a:tr>
              <a:tr h="0">
                <a:tc>
                  <a:txBody>
                    <a:bodyPr/>
                    <a:lstStyle/>
                    <a:p>
                      <a:pPr algn="l" fontAlgn="b"/>
                      <a:r>
                        <a:rPr lang="en-US" sz="1400" u="none" strike="noStrike" dirty="0">
                          <a:effectLst/>
                        </a:rPr>
                        <a:t>O. additional health facility staff</a:t>
                      </a:r>
                      <a:endParaRPr lang="en-US" sz="1400" b="0" i="0" u="none" strike="noStrike" dirty="0">
                        <a:solidFill>
                          <a:srgbClr val="000000"/>
                        </a:solidFill>
                        <a:effectLst/>
                        <a:latin typeface="Calibri" panose="020F0502020204030204" pitchFamily="34" charset="0"/>
                      </a:endParaRPr>
                    </a:p>
                  </a:txBody>
                  <a:tcPr marL="9271" marR="9271" marT="9271" marB="0" anchor="b"/>
                </a:tc>
                <a:tc>
                  <a:txBody>
                    <a:bodyPr/>
                    <a:lstStyle/>
                    <a:p>
                      <a:pPr algn="r" fontAlgn="b"/>
                      <a:r>
                        <a:rPr lang="en-US" sz="1400" b="0" i="0" u="none" strike="noStrike">
                          <a:effectLst/>
                          <a:latin typeface="Calibri" panose="020F0502020204030204" pitchFamily="34" charset="0"/>
                        </a:rPr>
                        <a:t>0.005</a:t>
                      </a:r>
                    </a:p>
                  </a:txBody>
                  <a:tcPr marL="9525" marR="9525" marT="9525" marB="0" anchor="b"/>
                </a:tc>
                <a:tc>
                  <a:txBody>
                    <a:bodyPr/>
                    <a:lstStyle/>
                    <a:p>
                      <a:pPr algn="r" fontAlgn="b"/>
                      <a:r>
                        <a:rPr lang="en-US" sz="1400" b="0" i="0" u="none" strike="noStrike" dirty="0">
                          <a:effectLst/>
                          <a:latin typeface="Calibri" panose="020F0502020204030204" pitchFamily="34" charset="0"/>
                        </a:rPr>
                        <a:t>0.837</a:t>
                      </a:r>
                    </a:p>
                  </a:txBody>
                  <a:tcPr marL="9525" marR="9525" marT="9525" marB="0" anchor="b"/>
                </a:tc>
                <a:tc>
                  <a:txBody>
                    <a:bodyPr/>
                    <a:lstStyle/>
                    <a:p>
                      <a:pPr algn="r" fontAlgn="b"/>
                      <a:r>
                        <a:rPr lang="en-US" sz="1400" b="0" i="0" u="none" strike="noStrike" dirty="0">
                          <a:effectLst/>
                          <a:latin typeface="Calibri" panose="020F0502020204030204" pitchFamily="34" charset="0"/>
                        </a:rPr>
                        <a:t>0.011</a:t>
                      </a:r>
                    </a:p>
                  </a:txBody>
                  <a:tcPr marL="9525" marR="9525" marT="9525" marB="0" anchor="b"/>
                </a:tc>
                <a:extLst>
                  <a:ext uri="{0D108BD9-81ED-4DB2-BD59-A6C34878D82A}">
                    <a16:rowId xmlns:a16="http://schemas.microsoft.com/office/drawing/2014/main" xmlns="" val="2625433674"/>
                  </a:ext>
                </a:extLst>
              </a:tr>
            </a:tbl>
          </a:graphicData>
        </a:graphic>
      </p:graphicFrame>
      <p:graphicFrame>
        <p:nvGraphicFramePr>
          <p:cNvPr id="31" name="Table 30">
            <a:extLst>
              <a:ext uri="{FF2B5EF4-FFF2-40B4-BE49-F238E27FC236}">
                <a16:creationId xmlns:a16="http://schemas.microsoft.com/office/drawing/2014/main" xmlns="" id="{1507C603-4E05-3E49-A301-17590B066F06}"/>
              </a:ext>
            </a:extLst>
          </p:cNvPr>
          <p:cNvGraphicFramePr>
            <a:graphicFrameLocks noGrp="1"/>
          </p:cNvGraphicFramePr>
          <p:nvPr>
            <p:extLst>
              <p:ext uri="{D42A27DB-BD31-4B8C-83A1-F6EECF244321}">
                <p14:modId xmlns:p14="http://schemas.microsoft.com/office/powerpoint/2010/main" val="4272573121"/>
              </p:ext>
            </p:extLst>
          </p:nvPr>
        </p:nvGraphicFramePr>
        <p:xfrm>
          <a:off x="4552066" y="5709594"/>
          <a:ext cx="3587046" cy="573405"/>
        </p:xfrm>
        <a:graphic>
          <a:graphicData uri="http://schemas.openxmlformats.org/drawingml/2006/table">
            <a:tbl>
              <a:tblPr firstRow="1">
                <a:tableStyleId>{2D5ABB26-0587-4C30-8999-92F81FD0307C}</a:tableStyleId>
              </a:tblPr>
              <a:tblGrid>
                <a:gridCol w="1875243">
                  <a:extLst>
                    <a:ext uri="{9D8B030D-6E8A-4147-A177-3AD203B41FA5}">
                      <a16:colId xmlns:a16="http://schemas.microsoft.com/office/drawing/2014/main" xmlns="" val="3141213450"/>
                    </a:ext>
                  </a:extLst>
                </a:gridCol>
                <a:gridCol w="869706">
                  <a:extLst>
                    <a:ext uri="{9D8B030D-6E8A-4147-A177-3AD203B41FA5}">
                      <a16:colId xmlns:a16="http://schemas.microsoft.com/office/drawing/2014/main" xmlns="" val="3066861951"/>
                    </a:ext>
                  </a:extLst>
                </a:gridCol>
                <a:gridCol w="842097">
                  <a:extLst>
                    <a:ext uri="{9D8B030D-6E8A-4147-A177-3AD203B41FA5}">
                      <a16:colId xmlns:a16="http://schemas.microsoft.com/office/drawing/2014/main" xmlns="" val="1036184045"/>
                    </a:ext>
                  </a:extLst>
                </a:gridCol>
              </a:tblGrid>
              <a:tr h="190500">
                <a:tc>
                  <a:txBody>
                    <a:bodyPr/>
                    <a:lstStyle/>
                    <a:p>
                      <a:pPr algn="l" fontAlgn="b"/>
                      <a:r>
                        <a:rPr lang="en-US" sz="1200" b="1" i="1" u="none" strike="noStrike" dirty="0">
                          <a:effectLst/>
                        </a:rPr>
                        <a:t>Sample Size</a:t>
                      </a:r>
                      <a:endParaRPr lang="en-US" sz="1200" b="1" i="1" u="none" strike="noStrike" dirty="0">
                        <a:effectLst/>
                        <a:latin typeface="Calibri" panose="020F0502020204030204" pitchFamily="34" charset="0"/>
                      </a:endParaRPr>
                    </a:p>
                  </a:txBody>
                  <a:tcPr marL="9525" marR="9525" marT="9525" marB="0" anchor="b">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1" u="none" strike="noStrike" dirty="0">
                          <a:effectLst/>
                        </a:rPr>
                        <a:t>Treatment</a:t>
                      </a:r>
                      <a:endParaRPr lang="en-US" sz="1200" b="1" i="1"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200" b="1" i="1" u="none" strike="noStrike" dirty="0">
                          <a:effectLst/>
                        </a:rPr>
                        <a:t>Control</a:t>
                      </a:r>
                      <a:endParaRPr lang="en-US" sz="1200" b="1" i="1"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190500">
                <a:tc>
                  <a:txBody>
                    <a:bodyPr/>
                    <a:lstStyle/>
                    <a:p>
                      <a:pPr algn="l" fontAlgn="b"/>
                      <a:r>
                        <a:rPr lang="en-US" sz="1100" i="1" u="none" strike="noStrike" dirty="0">
                          <a:effectLst/>
                        </a:rPr>
                        <a:t>Number of Respondents</a:t>
                      </a:r>
                      <a:endParaRPr lang="en-US" sz="1100" b="0" i="1" u="none" strike="noStrike" dirty="0">
                        <a:effectLst/>
                        <a:latin typeface="Calibri" panose="020F0502020204030204" pitchFamily="34" charset="0"/>
                      </a:endParaRPr>
                    </a:p>
                  </a:txBody>
                  <a:tcPr marL="9525" marR="9525" marT="9525" marB="0" anchor="b">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i="1" u="none" strike="noStrike" dirty="0">
                          <a:effectLst/>
                        </a:rPr>
                        <a:t>3016</a:t>
                      </a:r>
                      <a:endParaRPr lang="en-US" sz="1100" b="0" i="1"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i="1" u="none" strike="noStrike" dirty="0">
                          <a:effectLst/>
                        </a:rPr>
                        <a:t>2985</a:t>
                      </a:r>
                      <a:endParaRPr lang="en-US" sz="1100" b="0" i="1"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826484937"/>
                  </a:ext>
                </a:extLst>
              </a:tr>
              <a:tr h="190500">
                <a:tc>
                  <a:txBody>
                    <a:bodyPr/>
                    <a:lstStyle/>
                    <a:p>
                      <a:pPr algn="l" fontAlgn="b"/>
                      <a:r>
                        <a:rPr lang="en-US" sz="1100" i="1" u="none" strike="noStrike" dirty="0">
                          <a:effectLst/>
                        </a:rPr>
                        <a:t>Number of villages</a:t>
                      </a:r>
                      <a:endParaRPr lang="en-US" sz="1100" b="0" i="1" u="none" strike="noStrike" dirty="0">
                        <a:effectLst/>
                        <a:latin typeface="Calibri" panose="020F0502020204030204" pitchFamily="34" charset="0"/>
                      </a:endParaRPr>
                    </a:p>
                  </a:txBody>
                  <a:tcPr marL="9525" marR="9525" marT="9525" marB="0" anchor="b">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i="1" u="none" strike="noStrike" dirty="0">
                          <a:effectLst/>
                        </a:rPr>
                        <a:t>100</a:t>
                      </a:r>
                      <a:endParaRPr lang="en-US" sz="1100" b="0" i="1"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i="1" u="none" strike="noStrike" dirty="0">
                          <a:effectLst/>
                        </a:rPr>
                        <a:t>100</a:t>
                      </a:r>
                      <a:endParaRPr lang="en-US" sz="1100" b="0" i="1" u="none" strike="noStrike" dirty="0">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135723088"/>
                  </a:ext>
                </a:extLst>
              </a:tr>
            </a:tbl>
          </a:graphicData>
        </a:graphic>
      </p:graphicFrame>
      <p:sp>
        <p:nvSpPr>
          <p:cNvPr id="3" name="Rectangle 2"/>
          <p:cNvSpPr/>
          <p:nvPr/>
        </p:nvSpPr>
        <p:spPr>
          <a:xfrm>
            <a:off x="547432" y="5646130"/>
            <a:ext cx="3061132" cy="276999"/>
          </a:xfrm>
          <a:prstGeom prst="rect">
            <a:avLst/>
          </a:prstGeom>
        </p:spPr>
        <p:txBody>
          <a:bodyPr wrap="square">
            <a:spAutoFit/>
          </a:bodyPr>
          <a:lstStyle/>
          <a:p>
            <a:pPr fontAlgn="b"/>
            <a:r>
              <a:rPr lang="en-US" sz="1200" dirty="0"/>
              <a:t>*** p&lt;0.01, ** p&lt;0.05, * p&lt;0.1</a:t>
            </a:r>
            <a:endParaRPr lang="en-US" sz="1200" dirty="0">
              <a:latin typeface="Calibri" panose="020F0502020204030204" pitchFamily="34" charset="0"/>
            </a:endParaRPr>
          </a:p>
        </p:txBody>
      </p:sp>
    </p:spTree>
    <p:extLst>
      <p:ext uri="{BB962C8B-B14F-4D97-AF65-F5344CB8AC3E}">
        <p14:creationId xmlns:p14="http://schemas.microsoft.com/office/powerpoint/2010/main" val="282670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65BDF457-2F29-41C0-9A26-2D7601B80AAB}" type="slidenum">
              <a:rPr lang="en-US" smtClean="0"/>
              <a:t>26</a:t>
            </a:fld>
            <a:endParaRPr lang="en-US"/>
          </a:p>
        </p:txBody>
      </p:sp>
      <p:sp>
        <p:nvSpPr>
          <p:cNvPr id="5" name="Line Callout 1 4">
            <a:extLst>
              <a:ext uri="{FF2B5EF4-FFF2-40B4-BE49-F238E27FC236}">
                <a16:creationId xmlns:a16="http://schemas.microsoft.com/office/drawing/2014/main" xmlns="" id="{7D13DB7E-2540-4641-974C-126784515583}"/>
              </a:ext>
            </a:extLst>
          </p:cNvPr>
          <p:cNvSpPr/>
          <p:nvPr/>
        </p:nvSpPr>
        <p:spPr>
          <a:xfrm>
            <a:off x="224461" y="222429"/>
            <a:ext cx="8281364" cy="375934"/>
          </a:xfrm>
          <a:prstGeom prst="borderCallout1">
            <a:avLst>
              <a:gd name="adj1" fmla="val 81254"/>
              <a:gd name="adj2" fmla="val 84002"/>
              <a:gd name="adj3" fmla="val 79181"/>
              <a:gd name="adj4" fmla="val 89923"/>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sz="2000" dirty="0">
                <a:solidFill>
                  <a:srgbClr val="5A8D91"/>
                </a:solidFill>
                <a:latin typeface="Lato" panose="020F0502020204030203" pitchFamily="34" charset="0"/>
                <a:cs typeface="Museo Sans 700"/>
              </a:rPr>
              <a:t>Intermediate Outcomes</a:t>
            </a:r>
          </a:p>
        </p:txBody>
      </p:sp>
      <p:graphicFrame>
        <p:nvGraphicFramePr>
          <p:cNvPr id="4" name="Content Placeholder 3">
            <a:extLst>
              <a:ext uri="{FF2B5EF4-FFF2-40B4-BE49-F238E27FC236}">
                <a16:creationId xmlns:a16="http://schemas.microsoft.com/office/drawing/2014/main" xmlns="" id="{FE6AC6AA-D1B1-EE42-9FAB-672E00ADFC4C}"/>
              </a:ext>
            </a:extLst>
          </p:cNvPr>
          <p:cNvGraphicFramePr>
            <a:graphicFrameLocks noGrp="1"/>
          </p:cNvGraphicFramePr>
          <p:nvPr>
            <p:ph idx="1"/>
            <p:extLst>
              <p:ext uri="{D42A27DB-BD31-4B8C-83A1-F6EECF244321}">
                <p14:modId xmlns:p14="http://schemas.microsoft.com/office/powerpoint/2010/main" val="3238920994"/>
              </p:ext>
            </p:extLst>
          </p:nvPr>
        </p:nvGraphicFramePr>
        <p:xfrm>
          <a:off x="416369" y="846149"/>
          <a:ext cx="8308311" cy="5353584"/>
        </p:xfrm>
        <a:graphic>
          <a:graphicData uri="http://schemas.openxmlformats.org/drawingml/2006/table">
            <a:tbl>
              <a:tblPr firstRow="1" bandRow="1">
                <a:tableStyleId>{5C22544A-7EE6-4342-B048-85BDC9FD1C3A}</a:tableStyleId>
              </a:tblPr>
              <a:tblGrid>
                <a:gridCol w="1424788">
                  <a:extLst>
                    <a:ext uri="{9D8B030D-6E8A-4147-A177-3AD203B41FA5}">
                      <a16:colId xmlns:a16="http://schemas.microsoft.com/office/drawing/2014/main" xmlns="" val="20000"/>
                    </a:ext>
                  </a:extLst>
                </a:gridCol>
                <a:gridCol w="3251067">
                  <a:extLst>
                    <a:ext uri="{9D8B030D-6E8A-4147-A177-3AD203B41FA5}">
                      <a16:colId xmlns:a16="http://schemas.microsoft.com/office/drawing/2014/main" xmlns="" val="3822944068"/>
                    </a:ext>
                  </a:extLst>
                </a:gridCol>
                <a:gridCol w="1483660">
                  <a:extLst>
                    <a:ext uri="{9D8B030D-6E8A-4147-A177-3AD203B41FA5}">
                      <a16:colId xmlns:a16="http://schemas.microsoft.com/office/drawing/2014/main" xmlns="" val="1301839563"/>
                    </a:ext>
                  </a:extLst>
                </a:gridCol>
                <a:gridCol w="864942">
                  <a:extLst>
                    <a:ext uri="{9D8B030D-6E8A-4147-A177-3AD203B41FA5}">
                      <a16:colId xmlns:a16="http://schemas.microsoft.com/office/drawing/2014/main" xmlns="" val="2214918309"/>
                    </a:ext>
                  </a:extLst>
                </a:gridCol>
                <a:gridCol w="1283854">
                  <a:extLst>
                    <a:ext uri="{9D8B030D-6E8A-4147-A177-3AD203B41FA5}">
                      <a16:colId xmlns:a16="http://schemas.microsoft.com/office/drawing/2014/main" xmlns="" val="3167341481"/>
                    </a:ext>
                  </a:extLst>
                </a:gridCol>
              </a:tblGrid>
              <a:tr h="370840">
                <a:tc>
                  <a:txBody>
                    <a:bodyPr/>
                    <a:lstStyle/>
                    <a:p>
                      <a:pPr algn="l" fontAlgn="b"/>
                      <a:r>
                        <a:rPr lang="en-US" sz="1300" b="1" i="0" u="none" strike="noStrike" dirty="0">
                          <a:solidFill>
                            <a:schemeClr val="bg1"/>
                          </a:solidFill>
                          <a:effectLst/>
                          <a:latin typeface="+mn-lt"/>
                        </a:rPr>
                        <a:t>Intermediate Outcome Category</a:t>
                      </a:r>
                    </a:p>
                  </a:txBody>
                  <a:tcPr marL="45720" marR="45720">
                    <a:solidFill>
                      <a:srgbClr val="61999D"/>
                    </a:solidFill>
                  </a:tcPr>
                </a:tc>
                <a:tc>
                  <a:txBody>
                    <a:bodyPr/>
                    <a:lstStyle/>
                    <a:p>
                      <a:pPr algn="l" fontAlgn="b"/>
                      <a:r>
                        <a:rPr lang="en-US" sz="1300" b="1" i="0" u="none" strike="noStrike" dirty="0">
                          <a:solidFill>
                            <a:schemeClr val="bg1"/>
                          </a:solidFill>
                          <a:effectLst/>
                          <a:latin typeface="+mn-lt"/>
                        </a:rPr>
                        <a:t>Pathway</a:t>
                      </a:r>
                    </a:p>
                  </a:txBody>
                  <a:tcPr marL="45720" marR="45720">
                    <a:solidFill>
                      <a:srgbClr val="61999D"/>
                    </a:solidFill>
                  </a:tcPr>
                </a:tc>
                <a:tc>
                  <a:txBody>
                    <a:bodyPr/>
                    <a:lstStyle/>
                    <a:p>
                      <a:pPr algn="l" fontAlgn="b"/>
                      <a:r>
                        <a:rPr lang="en-US" sz="1300" b="1" i="0" u="none" strike="noStrike" dirty="0">
                          <a:solidFill>
                            <a:schemeClr val="bg1"/>
                          </a:solidFill>
                          <a:effectLst/>
                          <a:latin typeface="+mn-lt"/>
                        </a:rPr>
                        <a:t>% of communities that designed this type of action (SAP)</a:t>
                      </a:r>
                    </a:p>
                  </a:txBody>
                  <a:tcPr marL="45720" marR="45720">
                    <a:solidFill>
                      <a:srgbClr val="61999D"/>
                    </a:solidFill>
                  </a:tcPr>
                </a:tc>
                <a:tc>
                  <a:txBody>
                    <a:bodyPr/>
                    <a:lstStyle/>
                    <a:p>
                      <a:pPr algn="l" fontAlgn="b"/>
                      <a:r>
                        <a:rPr lang="en-US" sz="1300" b="1" i="0" u="none" strike="noStrike" dirty="0">
                          <a:solidFill>
                            <a:schemeClr val="bg1"/>
                          </a:solidFill>
                          <a:effectLst/>
                          <a:latin typeface="+mn-lt"/>
                        </a:rPr>
                        <a:t># of outcomes examined</a:t>
                      </a:r>
                    </a:p>
                  </a:txBody>
                  <a:tcPr marL="45720" marR="45720">
                    <a:solidFill>
                      <a:srgbClr val="61999D"/>
                    </a:solidFill>
                  </a:tcPr>
                </a:tc>
                <a:tc>
                  <a:txBody>
                    <a:bodyPr/>
                    <a:lstStyle/>
                    <a:p>
                      <a:pPr algn="l" fontAlgn="b"/>
                      <a:r>
                        <a:rPr lang="en-US" sz="1300" b="1" i="0" u="none" strike="noStrike" dirty="0">
                          <a:solidFill>
                            <a:schemeClr val="bg1"/>
                          </a:solidFill>
                          <a:effectLst/>
                          <a:latin typeface="+mn-lt"/>
                        </a:rPr>
                        <a:t># of statistically significant impacts p&lt;0.05</a:t>
                      </a:r>
                    </a:p>
                  </a:txBody>
                  <a:tcPr marL="45720" marR="45720">
                    <a:solidFill>
                      <a:srgbClr val="61999D"/>
                    </a:solidFill>
                  </a:tcPr>
                </a:tc>
                <a:extLst>
                  <a:ext uri="{0D108BD9-81ED-4DB2-BD59-A6C34878D82A}">
                    <a16:rowId xmlns:a16="http://schemas.microsoft.com/office/drawing/2014/main" xmlns="" val="2097424571"/>
                  </a:ext>
                </a:extLst>
              </a:tr>
              <a:tr h="370840">
                <a:tc rowSpan="4">
                  <a:txBody>
                    <a:bodyPr/>
                    <a:lstStyle/>
                    <a:p>
                      <a:pPr algn="l" fontAlgn="b"/>
                      <a:r>
                        <a:rPr lang="en-US" sz="1300" b="0" i="0" u="none" strike="noStrike" dirty="0">
                          <a:solidFill>
                            <a:srgbClr val="000000"/>
                          </a:solidFill>
                          <a:effectLst/>
                          <a:latin typeface="Calibri" panose="020F0502020204030204" pitchFamily="34" charset="0"/>
                        </a:rPr>
                        <a:t>Increased Demand</a:t>
                      </a:r>
                      <a:r>
                        <a:rPr lang="en-US" sz="1300" b="0" i="0" u="none" strike="noStrike" baseline="0" dirty="0">
                          <a:solidFill>
                            <a:srgbClr val="000000"/>
                          </a:solidFill>
                          <a:effectLst/>
                          <a:latin typeface="Calibri" panose="020F0502020204030204" pitchFamily="34" charset="0"/>
                        </a:rPr>
                        <a:t> for Health Services</a:t>
                      </a:r>
                      <a:endParaRPr lang="en-US" sz="1300" b="0" i="0" u="none" strike="noStrike" dirty="0">
                        <a:solidFill>
                          <a:srgbClr val="000000"/>
                        </a:solidFill>
                        <a:effectLst/>
                        <a:latin typeface="Calibri" panose="020F0502020204030204" pitchFamily="34" charset="0"/>
                      </a:endParaRPr>
                    </a:p>
                  </a:txBody>
                  <a:tcPr marL="45720" marR="45720">
                    <a:lnB w="38100" cap="flat" cmpd="sng" algn="ctr">
                      <a:solidFill>
                        <a:srgbClr val="FFFFFF"/>
                      </a:solidFill>
                      <a:prstDash val="solid"/>
                      <a:round/>
                      <a:headEnd type="none" w="med" len="med"/>
                      <a:tailEnd type="none" w="med" len="med"/>
                    </a:lnB>
                    <a:solidFill>
                      <a:srgbClr val="B3CFD1"/>
                    </a:solidFill>
                  </a:tcPr>
                </a:tc>
                <a:tc>
                  <a:txBody>
                    <a:bodyPr/>
                    <a:lstStyle/>
                    <a:p>
                      <a:pPr algn="l" fontAlgn="b"/>
                      <a:r>
                        <a:rPr lang="en-US" sz="1300" b="0" i="0" u="none" strike="noStrike" dirty="0">
                          <a:solidFill>
                            <a:srgbClr val="000000"/>
                          </a:solidFill>
                          <a:effectLst/>
                          <a:latin typeface="Calibri" panose="020F0502020204030204" pitchFamily="34" charset="0"/>
                        </a:rPr>
                        <a:t>Increased awareness, knowledge and improved community  attitudes</a:t>
                      </a:r>
                    </a:p>
                  </a:txBody>
                  <a:tcPr marL="45720" marR="45720">
                    <a:solidFill>
                      <a:srgbClr val="B3CFD1"/>
                    </a:solidFill>
                  </a:tcPr>
                </a:tc>
                <a:tc>
                  <a:txBody>
                    <a:bodyPr/>
                    <a:lstStyle/>
                    <a:p>
                      <a:pPr algn="r" fontAlgn="b"/>
                      <a:r>
                        <a:rPr lang="en-US" sz="1300" b="0" i="0" u="none" strike="noStrike" dirty="0">
                          <a:solidFill>
                            <a:srgbClr val="000000"/>
                          </a:solidFill>
                          <a:effectLst/>
                          <a:latin typeface="Calibri" panose="020F0502020204030204" pitchFamily="34" charset="0"/>
                        </a:rPr>
                        <a:t>92%</a:t>
                      </a:r>
                    </a:p>
                  </a:txBody>
                  <a:tcPr marL="45720" marR="45720" anchor="b">
                    <a:solidFill>
                      <a:srgbClr val="B3CFD1"/>
                    </a:solidFill>
                  </a:tcPr>
                </a:tc>
                <a:tc>
                  <a:txBody>
                    <a:bodyPr/>
                    <a:lstStyle/>
                    <a:p>
                      <a:pPr algn="r" fontAlgn="b"/>
                      <a:r>
                        <a:rPr lang="en-US" sz="1300" b="0" i="0" u="none" strike="noStrike" dirty="0">
                          <a:solidFill>
                            <a:srgbClr val="000000"/>
                          </a:solidFill>
                          <a:effectLst/>
                          <a:latin typeface="Calibri" panose="020F0502020204030204" pitchFamily="34" charset="0"/>
                        </a:rPr>
                        <a:t>6</a:t>
                      </a:r>
                    </a:p>
                  </a:txBody>
                  <a:tcPr marL="45720" marR="45720" anchor="b">
                    <a:solidFill>
                      <a:srgbClr val="B3CFD1"/>
                    </a:solidFill>
                  </a:tcPr>
                </a:tc>
                <a:tc>
                  <a:txBody>
                    <a:bodyPr/>
                    <a:lstStyle/>
                    <a:p>
                      <a:pPr algn="r" fontAlgn="b"/>
                      <a:r>
                        <a:rPr lang="en-US" sz="1300" b="0" i="0" u="none" strike="noStrike" dirty="0">
                          <a:solidFill>
                            <a:srgbClr val="000000"/>
                          </a:solidFill>
                          <a:effectLst/>
                          <a:latin typeface="Calibri" panose="020F0502020204030204" pitchFamily="34" charset="0"/>
                        </a:rPr>
                        <a:t>1</a:t>
                      </a:r>
                    </a:p>
                  </a:txBody>
                  <a:tcPr marL="45720" marR="45720" anchor="b">
                    <a:solidFill>
                      <a:srgbClr val="B3CFD1"/>
                    </a:solidFill>
                  </a:tcPr>
                </a:tc>
                <a:extLst>
                  <a:ext uri="{0D108BD9-81ED-4DB2-BD59-A6C34878D82A}">
                    <a16:rowId xmlns:a16="http://schemas.microsoft.com/office/drawing/2014/main" xmlns="" val="3929288516"/>
                  </a:ext>
                </a:extLst>
              </a:tr>
              <a:tr h="370840">
                <a:tc vMerge="1">
                  <a:txBody>
                    <a:bodyPr/>
                    <a:lstStyle/>
                    <a:p>
                      <a:pPr algn="l" fontAlgn="b"/>
                      <a:endParaRPr lang="en-US" sz="1200" b="0" i="0" u="none" strike="noStrike" dirty="0">
                        <a:solidFill>
                          <a:srgbClr val="000000"/>
                        </a:solidFill>
                        <a:effectLst/>
                        <a:latin typeface="Calibri" panose="020F0502020204030204" pitchFamily="34" charset="0"/>
                      </a:endParaRPr>
                    </a:p>
                  </a:txBody>
                  <a:tcPr marL="45720" marR="45720"/>
                </a:tc>
                <a:tc>
                  <a:txBody>
                    <a:bodyPr/>
                    <a:lstStyle/>
                    <a:p>
                      <a:pPr algn="l" fontAlgn="b"/>
                      <a:r>
                        <a:rPr lang="en-US" sz="1300" b="0" i="0" u="none" strike="noStrike" dirty="0">
                          <a:solidFill>
                            <a:srgbClr val="000000"/>
                          </a:solidFill>
                          <a:effectLst/>
                          <a:latin typeface="Calibri" panose="020F0502020204030204" pitchFamily="34" charset="0"/>
                        </a:rPr>
                        <a:t>Improved facility access (transportation, new facility, longer facility hours, outreach services)</a:t>
                      </a:r>
                    </a:p>
                  </a:txBody>
                  <a:tcPr marL="45720" marR="45720"/>
                </a:tc>
                <a:tc>
                  <a:txBody>
                    <a:bodyPr/>
                    <a:lstStyle/>
                    <a:p>
                      <a:pPr algn="r" fontAlgn="b"/>
                      <a:r>
                        <a:rPr lang="en-US" sz="1300" b="0" i="0" u="none" strike="noStrike" dirty="0">
                          <a:solidFill>
                            <a:srgbClr val="000000"/>
                          </a:solidFill>
                          <a:effectLst/>
                          <a:latin typeface="Calibri" panose="020F0502020204030204" pitchFamily="34" charset="0"/>
                        </a:rPr>
                        <a:t>79%</a:t>
                      </a:r>
                    </a:p>
                  </a:txBody>
                  <a:tcPr marL="45720" marR="45720" anchor="b"/>
                </a:tc>
                <a:tc>
                  <a:txBody>
                    <a:bodyPr/>
                    <a:lstStyle/>
                    <a:p>
                      <a:pPr algn="r" fontAlgn="b"/>
                      <a:r>
                        <a:rPr lang="en-US" sz="1300" b="0" i="0" u="none" strike="noStrike">
                          <a:solidFill>
                            <a:srgbClr val="000000"/>
                          </a:solidFill>
                          <a:effectLst/>
                          <a:latin typeface="Calibri" panose="020F0502020204030204" pitchFamily="34" charset="0"/>
                        </a:rPr>
                        <a:t>11</a:t>
                      </a:r>
                    </a:p>
                  </a:txBody>
                  <a:tcPr marL="45720" marR="45720" anchor="b"/>
                </a:tc>
                <a:tc>
                  <a:txBody>
                    <a:bodyPr/>
                    <a:lstStyle/>
                    <a:p>
                      <a:pPr algn="r" fontAlgn="b"/>
                      <a:r>
                        <a:rPr lang="en-US" sz="1300" b="0" i="0" u="none" strike="noStrike" dirty="0">
                          <a:solidFill>
                            <a:srgbClr val="000000"/>
                          </a:solidFill>
                          <a:effectLst/>
                          <a:latin typeface="Calibri" panose="020F0502020204030204" pitchFamily="34" charset="0"/>
                        </a:rPr>
                        <a:t>0</a:t>
                      </a:r>
                    </a:p>
                  </a:txBody>
                  <a:tcPr marL="45720" marR="45720" anchor="b"/>
                </a:tc>
                <a:extLst>
                  <a:ext uri="{0D108BD9-81ED-4DB2-BD59-A6C34878D82A}">
                    <a16:rowId xmlns:a16="http://schemas.microsoft.com/office/drawing/2014/main" xmlns="" val="1398156481"/>
                  </a:ext>
                </a:extLst>
              </a:tr>
              <a:tr h="221431">
                <a:tc vMerge="1">
                  <a:txBody>
                    <a:bodyPr/>
                    <a:lstStyle/>
                    <a:p>
                      <a:pPr algn="l" fontAlgn="b"/>
                      <a:endParaRPr lang="en-US" sz="1200" b="0" i="0" u="none" strike="noStrike" dirty="0">
                        <a:solidFill>
                          <a:srgbClr val="000000"/>
                        </a:solidFill>
                        <a:effectLst/>
                        <a:latin typeface="Calibri" panose="020F0502020204030204" pitchFamily="34" charset="0"/>
                      </a:endParaRPr>
                    </a:p>
                  </a:txBody>
                  <a:tcPr marL="45720" marR="45720"/>
                </a:tc>
                <a:tc>
                  <a:txBody>
                    <a:bodyPr/>
                    <a:lstStyle/>
                    <a:p>
                      <a:pPr algn="l" fontAlgn="b"/>
                      <a:r>
                        <a:rPr lang="en-US" sz="1300" b="0" i="0" u="none" strike="noStrike" dirty="0">
                          <a:solidFill>
                            <a:srgbClr val="000000"/>
                          </a:solidFill>
                          <a:effectLst/>
                          <a:latin typeface="Calibri" panose="020F0502020204030204" pitchFamily="34" charset="0"/>
                        </a:rPr>
                        <a:t>Increased ability to pay</a:t>
                      </a:r>
                    </a:p>
                  </a:txBody>
                  <a:tcPr marL="45720" marR="45720">
                    <a:solidFill>
                      <a:srgbClr val="B3CFD1"/>
                    </a:solidFill>
                  </a:tcPr>
                </a:tc>
                <a:tc>
                  <a:txBody>
                    <a:bodyPr/>
                    <a:lstStyle/>
                    <a:p>
                      <a:pPr algn="r" fontAlgn="b"/>
                      <a:r>
                        <a:rPr lang="en-US" sz="1300" b="0" i="0" u="none" strike="noStrike" dirty="0">
                          <a:solidFill>
                            <a:srgbClr val="000000"/>
                          </a:solidFill>
                          <a:effectLst/>
                          <a:latin typeface="Calibri" panose="020F0502020204030204" pitchFamily="34" charset="0"/>
                        </a:rPr>
                        <a:t>44%</a:t>
                      </a:r>
                    </a:p>
                  </a:txBody>
                  <a:tcPr marL="45720" marR="45720" anchor="b">
                    <a:solidFill>
                      <a:srgbClr val="B3CFD1"/>
                    </a:solidFill>
                  </a:tcPr>
                </a:tc>
                <a:tc>
                  <a:txBody>
                    <a:bodyPr/>
                    <a:lstStyle/>
                    <a:p>
                      <a:pPr algn="r" fontAlgn="b"/>
                      <a:r>
                        <a:rPr lang="en-US" sz="1300" b="0" i="0" u="none" strike="noStrike" dirty="0">
                          <a:solidFill>
                            <a:srgbClr val="000000"/>
                          </a:solidFill>
                          <a:effectLst/>
                          <a:latin typeface="Calibri" panose="020F0502020204030204" pitchFamily="34" charset="0"/>
                        </a:rPr>
                        <a:t>6</a:t>
                      </a:r>
                    </a:p>
                  </a:txBody>
                  <a:tcPr marL="45720" marR="45720" anchor="b">
                    <a:solidFill>
                      <a:srgbClr val="B3CFD1"/>
                    </a:solidFill>
                  </a:tcPr>
                </a:tc>
                <a:tc>
                  <a:txBody>
                    <a:bodyPr/>
                    <a:lstStyle/>
                    <a:p>
                      <a:pPr algn="r" fontAlgn="b"/>
                      <a:r>
                        <a:rPr lang="en-US" sz="1300" b="0" i="0" u="none" strike="noStrike" dirty="0">
                          <a:solidFill>
                            <a:srgbClr val="000000"/>
                          </a:solidFill>
                          <a:effectLst/>
                          <a:latin typeface="Calibri" panose="020F0502020204030204" pitchFamily="34" charset="0"/>
                        </a:rPr>
                        <a:t>1</a:t>
                      </a:r>
                    </a:p>
                  </a:txBody>
                  <a:tcPr marL="45720" marR="45720" anchor="b">
                    <a:solidFill>
                      <a:srgbClr val="B3CFD1"/>
                    </a:solidFill>
                  </a:tcPr>
                </a:tc>
                <a:extLst>
                  <a:ext uri="{0D108BD9-81ED-4DB2-BD59-A6C34878D82A}">
                    <a16:rowId xmlns:a16="http://schemas.microsoft.com/office/drawing/2014/main" xmlns="" val="10003"/>
                  </a:ext>
                </a:extLst>
              </a:tr>
              <a:tr h="370840">
                <a:tc vMerge="1">
                  <a:txBody>
                    <a:bodyPr/>
                    <a:lstStyle/>
                    <a:p>
                      <a:pPr algn="l" fontAlgn="b"/>
                      <a:endParaRPr lang="en-US" sz="1200" b="0" i="0" u="none" strike="noStrike" dirty="0">
                        <a:solidFill>
                          <a:srgbClr val="000000"/>
                        </a:solidFill>
                        <a:effectLst/>
                        <a:latin typeface="Calibri" panose="020F0502020204030204" pitchFamily="34" charset="0"/>
                      </a:endParaRPr>
                    </a:p>
                  </a:txBody>
                  <a:tcPr marL="45720" marR="45720"/>
                </a:tc>
                <a:tc>
                  <a:txBody>
                    <a:bodyPr/>
                    <a:lstStyle/>
                    <a:p>
                      <a:pPr algn="l" fontAlgn="b"/>
                      <a:r>
                        <a:rPr lang="en-US" sz="1300" b="0" i="0" u="none" strike="noStrike" dirty="0">
                          <a:solidFill>
                            <a:srgbClr val="000000"/>
                          </a:solidFill>
                          <a:effectLst/>
                          <a:latin typeface="Calibri" panose="020F0502020204030204" pitchFamily="34" charset="0"/>
                        </a:rPr>
                        <a:t>Bylaws, partnerships, or other interventions aimed at health system uptake</a:t>
                      </a:r>
                    </a:p>
                  </a:txBody>
                  <a:tcPr marL="45720" marR="45720">
                    <a:lnB w="38100" cap="flat" cmpd="sng" algn="ctr">
                      <a:solidFill>
                        <a:srgbClr val="FFFFFF"/>
                      </a:solidFill>
                      <a:prstDash val="solid"/>
                      <a:round/>
                      <a:headEnd type="none" w="med" len="med"/>
                      <a:tailEnd type="none" w="med" len="med"/>
                    </a:lnB>
                  </a:tcPr>
                </a:tc>
                <a:tc>
                  <a:txBody>
                    <a:bodyPr/>
                    <a:lstStyle/>
                    <a:p>
                      <a:pPr algn="r" fontAlgn="b"/>
                      <a:r>
                        <a:rPr lang="en-US" sz="1300" b="0" i="0" u="none" strike="noStrike" dirty="0">
                          <a:solidFill>
                            <a:srgbClr val="000000"/>
                          </a:solidFill>
                          <a:effectLst/>
                          <a:latin typeface="Calibri" panose="020F0502020204030204" pitchFamily="34" charset="0"/>
                        </a:rPr>
                        <a:t>16%</a:t>
                      </a:r>
                    </a:p>
                  </a:txBody>
                  <a:tcPr marL="45720" marR="45720" anchor="b">
                    <a:lnB w="38100" cap="flat" cmpd="sng" algn="ctr">
                      <a:solidFill>
                        <a:srgbClr val="FFFFFF"/>
                      </a:solidFill>
                      <a:prstDash val="solid"/>
                      <a:round/>
                      <a:headEnd type="none" w="med" len="med"/>
                      <a:tailEnd type="none" w="med" len="med"/>
                    </a:lnB>
                  </a:tcPr>
                </a:tc>
                <a:tc>
                  <a:txBody>
                    <a:bodyPr/>
                    <a:lstStyle/>
                    <a:p>
                      <a:pPr algn="r" fontAlgn="b"/>
                      <a:r>
                        <a:rPr lang="en-US" sz="1300" b="0" i="0" u="none" strike="noStrike" dirty="0">
                          <a:solidFill>
                            <a:srgbClr val="000000"/>
                          </a:solidFill>
                          <a:effectLst/>
                          <a:latin typeface="Calibri" panose="020F0502020204030204" pitchFamily="34" charset="0"/>
                        </a:rPr>
                        <a:t>4</a:t>
                      </a:r>
                    </a:p>
                  </a:txBody>
                  <a:tcPr marL="45720" marR="45720" anchor="b">
                    <a:lnB w="38100" cap="flat" cmpd="sng" algn="ctr">
                      <a:solidFill>
                        <a:srgbClr val="FFFFFF"/>
                      </a:solidFill>
                      <a:prstDash val="solid"/>
                      <a:round/>
                      <a:headEnd type="none" w="med" len="med"/>
                      <a:tailEnd type="none" w="med" len="med"/>
                    </a:lnB>
                  </a:tcPr>
                </a:tc>
                <a:tc>
                  <a:txBody>
                    <a:bodyPr/>
                    <a:lstStyle/>
                    <a:p>
                      <a:pPr algn="r" fontAlgn="b"/>
                      <a:r>
                        <a:rPr lang="en-US" sz="1300" b="0" i="0" u="none" strike="noStrike" dirty="0">
                          <a:solidFill>
                            <a:srgbClr val="000000"/>
                          </a:solidFill>
                          <a:effectLst/>
                          <a:latin typeface="Calibri" panose="020F0502020204030204" pitchFamily="34" charset="0"/>
                        </a:rPr>
                        <a:t>1</a:t>
                      </a:r>
                    </a:p>
                  </a:txBody>
                  <a:tcPr marL="45720" marR="45720" anchor="b">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4"/>
                  </a:ext>
                </a:extLst>
              </a:tr>
              <a:tr h="370840">
                <a:tc rowSpan="3">
                  <a:txBody>
                    <a:bodyPr/>
                    <a:lstStyle/>
                    <a:p>
                      <a:pPr algn="l" fontAlgn="b"/>
                      <a:r>
                        <a:rPr lang="en-US" sz="1300" b="0" i="0" u="none" strike="noStrike" dirty="0">
                          <a:solidFill>
                            <a:srgbClr val="000000"/>
                          </a:solidFill>
                          <a:effectLst/>
                          <a:latin typeface="Calibri" panose="020F0502020204030204" pitchFamily="34" charset="0"/>
                        </a:rPr>
                        <a:t>Increased Patient Experience</a:t>
                      </a:r>
                    </a:p>
                  </a:txBody>
                  <a:tcPr marL="45720" marR="45720">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3CFD1"/>
                    </a:solidFill>
                  </a:tcPr>
                </a:tc>
                <a:tc>
                  <a:txBody>
                    <a:bodyPr/>
                    <a:lstStyle/>
                    <a:p>
                      <a:pPr algn="l" fontAlgn="b"/>
                      <a:r>
                        <a:rPr lang="en-US" sz="1300" b="0" i="0" u="none" strike="noStrike" dirty="0">
                          <a:solidFill>
                            <a:srgbClr val="000000"/>
                          </a:solidFill>
                          <a:effectLst/>
                          <a:latin typeface="Calibri" panose="020F0502020204030204" pitchFamily="34" charset="0"/>
                        </a:rPr>
                        <a:t>Improved information transparency (cost, opening hours, etc.) or complaint mechanisms</a:t>
                      </a:r>
                    </a:p>
                  </a:txBody>
                  <a:tcPr marL="45720" marR="45720">
                    <a:lnT w="38100" cap="flat" cmpd="sng" algn="ctr">
                      <a:solidFill>
                        <a:srgbClr val="FFFFFF"/>
                      </a:solidFill>
                      <a:prstDash val="solid"/>
                      <a:round/>
                      <a:headEnd type="none" w="med" len="med"/>
                      <a:tailEnd type="none" w="med" len="med"/>
                    </a:lnT>
                    <a:solidFill>
                      <a:srgbClr val="B3CFD1"/>
                    </a:solidFill>
                  </a:tcPr>
                </a:tc>
                <a:tc>
                  <a:txBody>
                    <a:bodyPr/>
                    <a:lstStyle/>
                    <a:p>
                      <a:pPr algn="r" fontAlgn="b"/>
                      <a:r>
                        <a:rPr lang="en-US" sz="1300" b="0" i="0" u="none" strike="noStrike" dirty="0">
                          <a:solidFill>
                            <a:srgbClr val="000000"/>
                          </a:solidFill>
                          <a:effectLst/>
                          <a:latin typeface="Calibri" panose="020F0502020204030204" pitchFamily="34" charset="0"/>
                        </a:rPr>
                        <a:t>42%</a:t>
                      </a:r>
                    </a:p>
                  </a:txBody>
                  <a:tcPr marL="45720" marR="45720" anchor="b">
                    <a:lnT w="38100" cap="flat" cmpd="sng" algn="ctr">
                      <a:solidFill>
                        <a:srgbClr val="FFFFFF"/>
                      </a:solidFill>
                      <a:prstDash val="solid"/>
                      <a:round/>
                      <a:headEnd type="none" w="med" len="med"/>
                      <a:tailEnd type="none" w="med" len="med"/>
                    </a:lnT>
                    <a:solidFill>
                      <a:srgbClr val="B3CFD1"/>
                    </a:solidFill>
                  </a:tcPr>
                </a:tc>
                <a:tc>
                  <a:txBody>
                    <a:bodyPr/>
                    <a:lstStyle/>
                    <a:p>
                      <a:pPr algn="r" fontAlgn="b"/>
                      <a:r>
                        <a:rPr lang="en-US" sz="1300" b="0" i="0" u="none" strike="noStrike" dirty="0">
                          <a:solidFill>
                            <a:srgbClr val="000000"/>
                          </a:solidFill>
                          <a:effectLst/>
                          <a:latin typeface="Calibri" panose="020F0502020204030204" pitchFamily="34" charset="0"/>
                        </a:rPr>
                        <a:t>5</a:t>
                      </a:r>
                    </a:p>
                  </a:txBody>
                  <a:tcPr marL="45720" marR="45720" anchor="b">
                    <a:lnT w="38100" cap="flat" cmpd="sng" algn="ctr">
                      <a:solidFill>
                        <a:srgbClr val="FFFFFF"/>
                      </a:solidFill>
                      <a:prstDash val="solid"/>
                      <a:round/>
                      <a:headEnd type="none" w="med" len="med"/>
                      <a:tailEnd type="none" w="med" len="med"/>
                    </a:lnT>
                    <a:solidFill>
                      <a:srgbClr val="B3CFD1"/>
                    </a:solidFill>
                  </a:tcPr>
                </a:tc>
                <a:tc>
                  <a:txBody>
                    <a:bodyPr/>
                    <a:lstStyle/>
                    <a:p>
                      <a:pPr algn="r" fontAlgn="b"/>
                      <a:r>
                        <a:rPr lang="en-US" sz="1300" b="0" i="0" u="none" strike="noStrike" dirty="0">
                          <a:solidFill>
                            <a:srgbClr val="000000"/>
                          </a:solidFill>
                          <a:effectLst/>
                          <a:latin typeface="Calibri" panose="020F0502020204030204" pitchFamily="34" charset="0"/>
                        </a:rPr>
                        <a:t>0</a:t>
                      </a:r>
                    </a:p>
                  </a:txBody>
                  <a:tcPr marL="45720" marR="45720" anchor="b">
                    <a:lnT w="38100" cap="flat" cmpd="sng" algn="ctr">
                      <a:solidFill>
                        <a:srgbClr val="FFFFFF"/>
                      </a:solidFill>
                      <a:prstDash val="solid"/>
                      <a:round/>
                      <a:headEnd type="none" w="med" len="med"/>
                      <a:tailEnd type="none" w="med" len="med"/>
                    </a:lnT>
                    <a:solidFill>
                      <a:srgbClr val="B3CFD1"/>
                    </a:solidFill>
                  </a:tcPr>
                </a:tc>
                <a:extLst>
                  <a:ext uri="{0D108BD9-81ED-4DB2-BD59-A6C34878D82A}">
                    <a16:rowId xmlns:a16="http://schemas.microsoft.com/office/drawing/2014/main" xmlns="" val="10005"/>
                  </a:ext>
                </a:extLst>
              </a:tr>
              <a:tr h="370840">
                <a:tc vMerge="1">
                  <a:txBody>
                    <a:bodyPr/>
                    <a:lstStyle/>
                    <a:p>
                      <a:pPr algn="l" fontAlgn="b"/>
                      <a:endParaRPr lang="en-US" sz="1200" b="0" i="0" u="none" strike="noStrike" dirty="0">
                        <a:solidFill>
                          <a:srgbClr val="000000"/>
                        </a:solidFill>
                        <a:effectLst/>
                        <a:latin typeface="Calibri" panose="020F0502020204030204" pitchFamily="34" charset="0"/>
                      </a:endParaRPr>
                    </a:p>
                  </a:txBody>
                  <a:tcPr marL="45720" marR="45720"/>
                </a:tc>
                <a:tc>
                  <a:txBody>
                    <a:bodyPr/>
                    <a:lstStyle/>
                    <a:p>
                      <a:pPr algn="l" fontAlgn="b"/>
                      <a:r>
                        <a:rPr lang="en-US" sz="1300" b="0" i="0" u="none" strike="noStrike" dirty="0">
                          <a:solidFill>
                            <a:srgbClr val="000000"/>
                          </a:solidFill>
                          <a:effectLst/>
                          <a:latin typeface="Calibri" panose="020F0502020204030204" pitchFamily="34" charset="0"/>
                        </a:rPr>
                        <a:t>Improved (perceived) attitude, effort, trust of the provider</a:t>
                      </a:r>
                    </a:p>
                  </a:txBody>
                  <a:tcPr marL="45720" marR="45720"/>
                </a:tc>
                <a:tc>
                  <a:txBody>
                    <a:bodyPr/>
                    <a:lstStyle/>
                    <a:p>
                      <a:pPr algn="r" fontAlgn="b"/>
                      <a:r>
                        <a:rPr lang="en-US" sz="1300" b="0" i="0" u="none" strike="noStrike" dirty="0">
                          <a:solidFill>
                            <a:srgbClr val="000000"/>
                          </a:solidFill>
                          <a:effectLst/>
                          <a:latin typeface="Calibri" panose="020F0502020204030204" pitchFamily="34" charset="0"/>
                        </a:rPr>
                        <a:t>41%</a:t>
                      </a:r>
                    </a:p>
                  </a:txBody>
                  <a:tcPr marL="45720" marR="45720" anchor="b"/>
                </a:tc>
                <a:tc>
                  <a:txBody>
                    <a:bodyPr/>
                    <a:lstStyle/>
                    <a:p>
                      <a:pPr algn="r" fontAlgn="b"/>
                      <a:r>
                        <a:rPr lang="en-US" sz="1300" b="0" i="0" u="none" strike="noStrike" dirty="0">
                          <a:solidFill>
                            <a:srgbClr val="000000"/>
                          </a:solidFill>
                          <a:effectLst/>
                          <a:latin typeface="Calibri" panose="020F0502020204030204" pitchFamily="34" charset="0"/>
                        </a:rPr>
                        <a:t>34</a:t>
                      </a:r>
                    </a:p>
                  </a:txBody>
                  <a:tcPr marL="45720" marR="45720" anchor="b"/>
                </a:tc>
                <a:tc>
                  <a:txBody>
                    <a:bodyPr/>
                    <a:lstStyle/>
                    <a:p>
                      <a:pPr algn="r" fontAlgn="b"/>
                      <a:r>
                        <a:rPr lang="en-US" sz="1300" b="0" i="0" u="none" strike="noStrike" dirty="0">
                          <a:solidFill>
                            <a:srgbClr val="000000"/>
                          </a:solidFill>
                          <a:effectLst/>
                          <a:latin typeface="Calibri" panose="020F0502020204030204" pitchFamily="34" charset="0"/>
                        </a:rPr>
                        <a:t>2</a:t>
                      </a:r>
                    </a:p>
                  </a:txBody>
                  <a:tcPr marL="45720" marR="45720" anchor="b"/>
                </a:tc>
                <a:extLst>
                  <a:ext uri="{0D108BD9-81ED-4DB2-BD59-A6C34878D82A}">
                    <a16:rowId xmlns:a16="http://schemas.microsoft.com/office/drawing/2014/main" xmlns="" val="10006"/>
                  </a:ext>
                </a:extLst>
              </a:tr>
              <a:tr h="179009">
                <a:tc vMerge="1">
                  <a:txBody>
                    <a:bodyPr/>
                    <a:lstStyle/>
                    <a:p>
                      <a:pPr algn="l" fontAlgn="b"/>
                      <a:endParaRPr lang="en-US" sz="1200" b="0" i="0" u="none" strike="noStrike" dirty="0">
                        <a:solidFill>
                          <a:srgbClr val="000000"/>
                        </a:solidFill>
                        <a:effectLst/>
                        <a:latin typeface="Calibri" panose="020F0502020204030204" pitchFamily="34" charset="0"/>
                      </a:endParaRPr>
                    </a:p>
                  </a:txBody>
                  <a:tcPr marL="45720" marR="45720"/>
                </a:tc>
                <a:tc>
                  <a:txBody>
                    <a:bodyPr/>
                    <a:lstStyle/>
                    <a:p>
                      <a:pPr algn="l" fontAlgn="b"/>
                      <a:r>
                        <a:rPr lang="en-US" sz="1300" b="0" i="0" u="none" strike="noStrike" dirty="0">
                          <a:solidFill>
                            <a:srgbClr val="000000"/>
                          </a:solidFill>
                          <a:effectLst/>
                          <a:latin typeface="Calibri" panose="020F0502020204030204" pitchFamily="34" charset="0"/>
                        </a:rPr>
                        <a:t>Improved facility cleanliness</a:t>
                      </a:r>
                    </a:p>
                  </a:txBody>
                  <a:tcPr marL="45720" marR="45720">
                    <a:lnB w="38100" cap="flat" cmpd="sng" algn="ctr">
                      <a:solidFill>
                        <a:srgbClr val="FFFFFF"/>
                      </a:solidFill>
                      <a:prstDash val="solid"/>
                      <a:round/>
                      <a:headEnd type="none" w="med" len="med"/>
                      <a:tailEnd type="none" w="med" len="med"/>
                    </a:lnB>
                    <a:solidFill>
                      <a:srgbClr val="B3CFD1"/>
                    </a:solidFill>
                  </a:tcPr>
                </a:tc>
                <a:tc>
                  <a:txBody>
                    <a:bodyPr/>
                    <a:lstStyle/>
                    <a:p>
                      <a:pPr algn="r" fontAlgn="b"/>
                      <a:r>
                        <a:rPr lang="en-US" sz="1300" b="0" i="0" u="none" strike="noStrike" dirty="0">
                          <a:solidFill>
                            <a:srgbClr val="000000"/>
                          </a:solidFill>
                          <a:effectLst/>
                          <a:latin typeface="Calibri" panose="020F0502020204030204" pitchFamily="34" charset="0"/>
                        </a:rPr>
                        <a:t>1%</a:t>
                      </a:r>
                    </a:p>
                  </a:txBody>
                  <a:tcPr marL="45720" marR="45720" anchor="b">
                    <a:lnB w="38100" cap="flat" cmpd="sng" algn="ctr">
                      <a:solidFill>
                        <a:srgbClr val="FFFFFF"/>
                      </a:solidFill>
                      <a:prstDash val="solid"/>
                      <a:round/>
                      <a:headEnd type="none" w="med" len="med"/>
                      <a:tailEnd type="none" w="med" len="med"/>
                    </a:lnB>
                    <a:solidFill>
                      <a:srgbClr val="B3CFD1"/>
                    </a:solidFill>
                  </a:tcPr>
                </a:tc>
                <a:tc>
                  <a:txBody>
                    <a:bodyPr/>
                    <a:lstStyle/>
                    <a:p>
                      <a:pPr algn="r" fontAlgn="b"/>
                      <a:r>
                        <a:rPr lang="en-US" sz="1300" b="0" i="0" u="none" strike="noStrike" dirty="0">
                          <a:solidFill>
                            <a:srgbClr val="000000"/>
                          </a:solidFill>
                          <a:effectLst/>
                          <a:latin typeface="Calibri" panose="020F0502020204030204" pitchFamily="34" charset="0"/>
                        </a:rPr>
                        <a:t>12</a:t>
                      </a:r>
                    </a:p>
                  </a:txBody>
                  <a:tcPr marL="45720" marR="45720" anchor="b">
                    <a:lnB w="38100" cap="flat" cmpd="sng" algn="ctr">
                      <a:solidFill>
                        <a:srgbClr val="FFFFFF"/>
                      </a:solidFill>
                      <a:prstDash val="solid"/>
                      <a:round/>
                      <a:headEnd type="none" w="med" len="med"/>
                      <a:tailEnd type="none" w="med" len="med"/>
                    </a:lnB>
                    <a:solidFill>
                      <a:srgbClr val="B3CFD1"/>
                    </a:solidFill>
                  </a:tcPr>
                </a:tc>
                <a:tc>
                  <a:txBody>
                    <a:bodyPr/>
                    <a:lstStyle/>
                    <a:p>
                      <a:pPr algn="r" fontAlgn="b"/>
                      <a:r>
                        <a:rPr lang="en-US" sz="1300" b="0" i="0" u="none" strike="noStrike" dirty="0">
                          <a:solidFill>
                            <a:srgbClr val="000000"/>
                          </a:solidFill>
                          <a:effectLst/>
                          <a:latin typeface="Calibri" panose="020F0502020204030204" pitchFamily="34" charset="0"/>
                        </a:rPr>
                        <a:t>1</a:t>
                      </a:r>
                    </a:p>
                  </a:txBody>
                  <a:tcPr marL="45720" marR="45720" anchor="b">
                    <a:lnB w="38100" cap="flat" cmpd="sng" algn="ctr">
                      <a:solidFill>
                        <a:srgbClr val="FFFFFF"/>
                      </a:solidFill>
                      <a:prstDash val="solid"/>
                      <a:round/>
                      <a:headEnd type="none" w="med" len="med"/>
                      <a:tailEnd type="none" w="med" len="med"/>
                    </a:lnB>
                    <a:solidFill>
                      <a:srgbClr val="B3CFD1"/>
                    </a:solidFill>
                  </a:tcPr>
                </a:tc>
                <a:extLst>
                  <a:ext uri="{0D108BD9-81ED-4DB2-BD59-A6C34878D82A}">
                    <a16:rowId xmlns:a16="http://schemas.microsoft.com/office/drawing/2014/main" xmlns="" val="10007"/>
                  </a:ext>
                </a:extLst>
              </a:tr>
              <a:tr h="370840">
                <a:tc rowSpan="4">
                  <a:txBody>
                    <a:bodyPr/>
                    <a:lstStyle/>
                    <a:p>
                      <a:pPr algn="l" fontAlgn="b"/>
                      <a:r>
                        <a:rPr lang="en-US" sz="1300" b="0" i="0" u="none" strike="noStrike" dirty="0">
                          <a:solidFill>
                            <a:srgbClr val="000000"/>
                          </a:solidFill>
                          <a:effectLst/>
                          <a:latin typeface="Calibri" panose="020F0502020204030204" pitchFamily="34" charset="0"/>
                        </a:rPr>
                        <a:t>Improved Health Facility</a:t>
                      </a:r>
                    </a:p>
                  </a:txBody>
                  <a:tcPr marL="45720" marR="45720">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3CFD1"/>
                    </a:solidFill>
                  </a:tcPr>
                </a:tc>
                <a:tc>
                  <a:txBody>
                    <a:bodyPr/>
                    <a:lstStyle/>
                    <a:p>
                      <a:pPr algn="l" fontAlgn="b"/>
                      <a:r>
                        <a:rPr lang="en-US" sz="1300" b="0" i="0" u="none" strike="noStrike" dirty="0">
                          <a:solidFill>
                            <a:srgbClr val="000000"/>
                          </a:solidFill>
                          <a:effectLst/>
                          <a:latin typeface="Calibri" panose="020F0502020204030204" pitchFamily="34" charset="0"/>
                        </a:rPr>
                        <a:t>Increased availability of drugs, supplies and other inputs</a:t>
                      </a:r>
                    </a:p>
                  </a:txBody>
                  <a:tcPr marL="45720" marR="45720">
                    <a:lnT w="38100" cap="flat" cmpd="sng" algn="ctr">
                      <a:solidFill>
                        <a:srgbClr val="FFFFFF"/>
                      </a:solidFill>
                      <a:prstDash val="solid"/>
                      <a:round/>
                      <a:headEnd type="none" w="med" len="med"/>
                      <a:tailEnd type="none" w="med" len="med"/>
                    </a:lnT>
                  </a:tcPr>
                </a:tc>
                <a:tc>
                  <a:txBody>
                    <a:bodyPr/>
                    <a:lstStyle/>
                    <a:p>
                      <a:pPr algn="r" fontAlgn="b"/>
                      <a:r>
                        <a:rPr lang="en-US" sz="1300" b="0" i="0" u="none" strike="noStrike" dirty="0">
                          <a:solidFill>
                            <a:srgbClr val="000000"/>
                          </a:solidFill>
                          <a:effectLst/>
                          <a:latin typeface="Calibri" panose="020F0502020204030204" pitchFamily="34" charset="0"/>
                        </a:rPr>
                        <a:t>45%</a:t>
                      </a:r>
                    </a:p>
                  </a:txBody>
                  <a:tcPr marL="45720" marR="45720" anchor="b">
                    <a:lnT w="38100" cap="flat" cmpd="sng" algn="ctr">
                      <a:solidFill>
                        <a:srgbClr val="FFFFFF"/>
                      </a:solidFill>
                      <a:prstDash val="solid"/>
                      <a:round/>
                      <a:headEnd type="none" w="med" len="med"/>
                      <a:tailEnd type="none" w="med" len="med"/>
                    </a:lnT>
                  </a:tcPr>
                </a:tc>
                <a:tc>
                  <a:txBody>
                    <a:bodyPr/>
                    <a:lstStyle/>
                    <a:p>
                      <a:pPr algn="r" fontAlgn="b"/>
                      <a:r>
                        <a:rPr lang="en-US" sz="1300" b="0" i="0" u="none" strike="noStrike" dirty="0">
                          <a:solidFill>
                            <a:srgbClr val="000000"/>
                          </a:solidFill>
                          <a:effectLst/>
                          <a:latin typeface="Calibri" panose="020F0502020204030204" pitchFamily="34" charset="0"/>
                        </a:rPr>
                        <a:t>5</a:t>
                      </a:r>
                    </a:p>
                  </a:txBody>
                  <a:tcPr marL="45720" marR="45720" anchor="b">
                    <a:lnT w="38100" cap="flat" cmpd="sng" algn="ctr">
                      <a:solidFill>
                        <a:srgbClr val="FFFFFF"/>
                      </a:solidFill>
                      <a:prstDash val="solid"/>
                      <a:round/>
                      <a:headEnd type="none" w="med" len="med"/>
                      <a:tailEnd type="none" w="med" len="med"/>
                    </a:lnT>
                  </a:tcPr>
                </a:tc>
                <a:tc>
                  <a:txBody>
                    <a:bodyPr/>
                    <a:lstStyle/>
                    <a:p>
                      <a:pPr algn="r" fontAlgn="b"/>
                      <a:r>
                        <a:rPr lang="en-US" sz="1300" b="0" i="0" u="none" strike="noStrike">
                          <a:solidFill>
                            <a:srgbClr val="000000"/>
                          </a:solidFill>
                          <a:effectLst/>
                          <a:latin typeface="Calibri" panose="020F0502020204030204" pitchFamily="34" charset="0"/>
                        </a:rPr>
                        <a:t>0</a:t>
                      </a:r>
                    </a:p>
                  </a:txBody>
                  <a:tcPr marL="45720" marR="45720" anchor="b">
                    <a:lnT w="38100" cap="flat" cmpd="sng" algn="ctr">
                      <a:solidFill>
                        <a:srgbClr val="FFFFFF"/>
                      </a:solidFill>
                      <a:prstDash val="solid"/>
                      <a:round/>
                      <a:headEnd type="none" w="med" len="med"/>
                      <a:tailEnd type="none" w="med" len="med"/>
                    </a:lnT>
                  </a:tcPr>
                </a:tc>
                <a:extLst>
                  <a:ext uri="{0D108BD9-81ED-4DB2-BD59-A6C34878D82A}">
                    <a16:rowId xmlns:a16="http://schemas.microsoft.com/office/drawing/2014/main" xmlns="" val="109608165"/>
                  </a:ext>
                </a:extLst>
              </a:tr>
              <a:tr h="269432">
                <a:tc vMerge="1">
                  <a:txBody>
                    <a:bodyPr/>
                    <a:lstStyle/>
                    <a:p>
                      <a:pPr algn="l" fontAlgn="b"/>
                      <a:endParaRPr lang="en-US" sz="1200" b="0" i="0" u="none" strike="noStrike" dirty="0">
                        <a:solidFill>
                          <a:srgbClr val="000000"/>
                        </a:solidFill>
                        <a:effectLst/>
                        <a:latin typeface="Calibri" panose="020F0502020204030204" pitchFamily="34" charset="0"/>
                      </a:endParaRPr>
                    </a:p>
                  </a:txBody>
                  <a:tcPr marL="45720" marR="45720"/>
                </a:tc>
                <a:tc>
                  <a:txBody>
                    <a:bodyPr/>
                    <a:lstStyle/>
                    <a:p>
                      <a:pPr algn="l" fontAlgn="b"/>
                      <a:r>
                        <a:rPr lang="en-US" sz="1300" b="0" i="0" u="none" strike="noStrike" dirty="0">
                          <a:solidFill>
                            <a:srgbClr val="000000"/>
                          </a:solidFill>
                          <a:effectLst/>
                          <a:latin typeface="Calibri" panose="020F0502020204030204" pitchFamily="34" charset="0"/>
                        </a:rPr>
                        <a:t>Improved facility infrastructure</a:t>
                      </a:r>
                    </a:p>
                  </a:txBody>
                  <a:tcPr marL="45720" marR="45720">
                    <a:solidFill>
                      <a:srgbClr val="B3CFD1"/>
                    </a:solidFill>
                  </a:tcPr>
                </a:tc>
                <a:tc>
                  <a:txBody>
                    <a:bodyPr/>
                    <a:lstStyle/>
                    <a:p>
                      <a:pPr algn="r" fontAlgn="b"/>
                      <a:r>
                        <a:rPr lang="en-US" sz="1300" b="0" i="0" u="none" strike="noStrike" dirty="0">
                          <a:solidFill>
                            <a:srgbClr val="000000"/>
                          </a:solidFill>
                          <a:effectLst/>
                          <a:latin typeface="Calibri" panose="020F0502020204030204" pitchFamily="34" charset="0"/>
                        </a:rPr>
                        <a:t>32%</a:t>
                      </a:r>
                    </a:p>
                  </a:txBody>
                  <a:tcPr marL="45720" marR="45720" anchor="b">
                    <a:solidFill>
                      <a:srgbClr val="B3CFD1"/>
                    </a:solidFill>
                  </a:tcPr>
                </a:tc>
                <a:tc>
                  <a:txBody>
                    <a:bodyPr/>
                    <a:lstStyle/>
                    <a:p>
                      <a:pPr algn="r" fontAlgn="b"/>
                      <a:r>
                        <a:rPr lang="en-US" sz="1300" b="0" i="0" u="none" strike="noStrike" dirty="0">
                          <a:solidFill>
                            <a:srgbClr val="000000"/>
                          </a:solidFill>
                          <a:effectLst/>
                          <a:latin typeface="Calibri" panose="020F0502020204030204" pitchFamily="34" charset="0"/>
                        </a:rPr>
                        <a:t>16</a:t>
                      </a:r>
                    </a:p>
                  </a:txBody>
                  <a:tcPr marL="45720" marR="45720" anchor="b">
                    <a:solidFill>
                      <a:srgbClr val="B3CFD1"/>
                    </a:solidFill>
                  </a:tcPr>
                </a:tc>
                <a:tc>
                  <a:txBody>
                    <a:bodyPr/>
                    <a:lstStyle/>
                    <a:p>
                      <a:pPr algn="r" fontAlgn="b"/>
                      <a:r>
                        <a:rPr lang="en-US" sz="1300" b="0" i="0" u="none" strike="noStrike" dirty="0">
                          <a:solidFill>
                            <a:srgbClr val="000000"/>
                          </a:solidFill>
                          <a:effectLst/>
                          <a:latin typeface="Calibri" panose="020F0502020204030204" pitchFamily="34" charset="0"/>
                        </a:rPr>
                        <a:t>2</a:t>
                      </a:r>
                    </a:p>
                  </a:txBody>
                  <a:tcPr marL="45720" marR="45720" anchor="b">
                    <a:solidFill>
                      <a:srgbClr val="B3CFD1"/>
                    </a:solidFill>
                  </a:tcPr>
                </a:tc>
                <a:extLst>
                  <a:ext uri="{0D108BD9-81ED-4DB2-BD59-A6C34878D82A}">
                    <a16:rowId xmlns:a16="http://schemas.microsoft.com/office/drawing/2014/main" xmlns="" val="3172886879"/>
                  </a:ext>
                </a:extLst>
              </a:tr>
              <a:tr h="281668">
                <a:tc vMerge="1">
                  <a:txBody>
                    <a:bodyPr/>
                    <a:lstStyle/>
                    <a:p>
                      <a:pPr algn="l" fontAlgn="b"/>
                      <a:endParaRPr lang="en-US" sz="1200" b="0" i="0" u="none" strike="noStrike" dirty="0">
                        <a:solidFill>
                          <a:srgbClr val="000000"/>
                        </a:solidFill>
                        <a:effectLst/>
                        <a:latin typeface="Calibri" panose="020F0502020204030204" pitchFamily="34" charset="0"/>
                      </a:endParaRPr>
                    </a:p>
                  </a:txBody>
                  <a:tcPr marL="45720" marR="45720"/>
                </a:tc>
                <a:tc>
                  <a:txBody>
                    <a:bodyPr/>
                    <a:lstStyle/>
                    <a:p>
                      <a:pPr algn="l" fontAlgn="b"/>
                      <a:r>
                        <a:rPr lang="en-US" sz="1300" b="0" i="0" u="none" strike="noStrike" dirty="0">
                          <a:solidFill>
                            <a:srgbClr val="000000"/>
                          </a:solidFill>
                          <a:effectLst/>
                          <a:latin typeface="Calibri" panose="020F0502020204030204" pitchFamily="34" charset="0"/>
                        </a:rPr>
                        <a:t>Increased or improved facility staffing</a:t>
                      </a:r>
                    </a:p>
                  </a:txBody>
                  <a:tcPr marL="45720" marR="45720"/>
                </a:tc>
                <a:tc>
                  <a:txBody>
                    <a:bodyPr/>
                    <a:lstStyle/>
                    <a:p>
                      <a:pPr algn="r" fontAlgn="b"/>
                      <a:r>
                        <a:rPr lang="en-US" sz="1300" b="0" i="0" u="none" strike="noStrike" dirty="0">
                          <a:solidFill>
                            <a:srgbClr val="000000"/>
                          </a:solidFill>
                          <a:effectLst/>
                          <a:latin typeface="Calibri" panose="020F0502020204030204" pitchFamily="34" charset="0"/>
                        </a:rPr>
                        <a:t>16%</a:t>
                      </a:r>
                    </a:p>
                  </a:txBody>
                  <a:tcPr marL="45720" marR="45720" anchor="b"/>
                </a:tc>
                <a:tc>
                  <a:txBody>
                    <a:bodyPr/>
                    <a:lstStyle/>
                    <a:p>
                      <a:pPr algn="r" fontAlgn="b"/>
                      <a:r>
                        <a:rPr lang="en-US" sz="1300" b="0" i="0" u="none" strike="noStrike" dirty="0">
                          <a:solidFill>
                            <a:srgbClr val="000000"/>
                          </a:solidFill>
                          <a:effectLst/>
                          <a:latin typeface="Calibri" panose="020F0502020204030204" pitchFamily="34" charset="0"/>
                        </a:rPr>
                        <a:t>4</a:t>
                      </a:r>
                    </a:p>
                  </a:txBody>
                  <a:tcPr marL="45720" marR="45720" anchor="b"/>
                </a:tc>
                <a:tc>
                  <a:txBody>
                    <a:bodyPr/>
                    <a:lstStyle/>
                    <a:p>
                      <a:pPr algn="r" fontAlgn="b"/>
                      <a:r>
                        <a:rPr lang="en-US" sz="1300" b="0" i="0" u="none" strike="noStrike" dirty="0">
                          <a:solidFill>
                            <a:srgbClr val="000000"/>
                          </a:solidFill>
                          <a:effectLst/>
                          <a:latin typeface="Calibri" panose="020F0502020204030204" pitchFamily="34" charset="0"/>
                        </a:rPr>
                        <a:t>1</a:t>
                      </a:r>
                    </a:p>
                  </a:txBody>
                  <a:tcPr marL="45720" marR="45720" anchor="b"/>
                </a:tc>
                <a:extLst>
                  <a:ext uri="{0D108BD9-81ED-4DB2-BD59-A6C34878D82A}">
                    <a16:rowId xmlns:a16="http://schemas.microsoft.com/office/drawing/2014/main" xmlns="" val="384906294"/>
                  </a:ext>
                </a:extLst>
              </a:tr>
              <a:tr h="293904">
                <a:tc vMerge="1">
                  <a:txBody>
                    <a:bodyPr/>
                    <a:lstStyle/>
                    <a:p>
                      <a:pPr algn="l" fontAlgn="b"/>
                      <a:endParaRPr lang="en-US" sz="1200" b="0" i="0" u="none" strike="noStrike" dirty="0">
                        <a:solidFill>
                          <a:srgbClr val="000000"/>
                        </a:solidFill>
                        <a:effectLst/>
                        <a:latin typeface="Calibri" panose="020F0502020204030204" pitchFamily="34" charset="0"/>
                      </a:endParaRPr>
                    </a:p>
                  </a:txBody>
                  <a:tcPr marL="45720" marR="45720"/>
                </a:tc>
                <a:tc>
                  <a:txBody>
                    <a:bodyPr/>
                    <a:lstStyle/>
                    <a:p>
                      <a:pPr algn="l" fontAlgn="b"/>
                      <a:r>
                        <a:rPr lang="en-US" sz="1300" b="0" i="0" u="none" strike="noStrike" dirty="0">
                          <a:solidFill>
                            <a:srgbClr val="000000"/>
                          </a:solidFill>
                          <a:effectLst/>
                          <a:latin typeface="Calibri" panose="020F0502020204030204" pitchFamily="34" charset="0"/>
                        </a:rPr>
                        <a:t>Improved provider knowledge</a:t>
                      </a:r>
                    </a:p>
                  </a:txBody>
                  <a:tcPr marL="45720" marR="45720">
                    <a:lnB w="38100" cap="flat" cmpd="sng" algn="ctr">
                      <a:solidFill>
                        <a:srgbClr val="FFFFFF"/>
                      </a:solidFill>
                      <a:prstDash val="solid"/>
                      <a:round/>
                      <a:headEnd type="none" w="med" len="med"/>
                      <a:tailEnd type="none" w="med" len="med"/>
                    </a:lnB>
                    <a:solidFill>
                      <a:srgbClr val="B3CFD1"/>
                    </a:solidFill>
                  </a:tcPr>
                </a:tc>
                <a:tc>
                  <a:txBody>
                    <a:bodyPr/>
                    <a:lstStyle/>
                    <a:p>
                      <a:pPr algn="r" fontAlgn="b"/>
                      <a:r>
                        <a:rPr lang="en-US" sz="1300" b="0" i="0" u="none" strike="noStrike" dirty="0">
                          <a:solidFill>
                            <a:srgbClr val="000000"/>
                          </a:solidFill>
                          <a:effectLst/>
                          <a:latin typeface="Calibri" panose="020F0502020204030204" pitchFamily="34" charset="0"/>
                        </a:rPr>
                        <a:t>2%</a:t>
                      </a:r>
                    </a:p>
                  </a:txBody>
                  <a:tcPr marL="45720" marR="45720" anchor="b">
                    <a:lnB w="38100" cap="flat" cmpd="sng" algn="ctr">
                      <a:solidFill>
                        <a:srgbClr val="FFFFFF"/>
                      </a:solidFill>
                      <a:prstDash val="solid"/>
                      <a:round/>
                      <a:headEnd type="none" w="med" len="med"/>
                      <a:tailEnd type="none" w="med" len="med"/>
                    </a:lnB>
                    <a:solidFill>
                      <a:srgbClr val="B3CFD1"/>
                    </a:solidFill>
                  </a:tcPr>
                </a:tc>
                <a:tc>
                  <a:txBody>
                    <a:bodyPr/>
                    <a:lstStyle/>
                    <a:p>
                      <a:pPr algn="r" fontAlgn="b"/>
                      <a:r>
                        <a:rPr lang="en-US" sz="1300" b="0" i="0" u="none" strike="noStrike" dirty="0">
                          <a:solidFill>
                            <a:srgbClr val="000000"/>
                          </a:solidFill>
                          <a:effectLst/>
                          <a:latin typeface="Calibri" panose="020F0502020204030204" pitchFamily="34" charset="0"/>
                        </a:rPr>
                        <a:t>3</a:t>
                      </a:r>
                    </a:p>
                  </a:txBody>
                  <a:tcPr marL="45720" marR="45720" anchor="b">
                    <a:lnB w="38100" cap="flat" cmpd="sng" algn="ctr">
                      <a:solidFill>
                        <a:srgbClr val="FFFFFF"/>
                      </a:solidFill>
                      <a:prstDash val="solid"/>
                      <a:round/>
                      <a:headEnd type="none" w="med" len="med"/>
                      <a:tailEnd type="none" w="med" len="med"/>
                    </a:lnB>
                    <a:solidFill>
                      <a:srgbClr val="B3CFD1"/>
                    </a:solidFill>
                  </a:tcPr>
                </a:tc>
                <a:tc>
                  <a:txBody>
                    <a:bodyPr/>
                    <a:lstStyle/>
                    <a:p>
                      <a:pPr algn="r" fontAlgn="b"/>
                      <a:r>
                        <a:rPr lang="en-US" sz="1300" b="0" i="0" u="none" strike="noStrike" dirty="0">
                          <a:solidFill>
                            <a:srgbClr val="000000"/>
                          </a:solidFill>
                          <a:effectLst/>
                          <a:latin typeface="Calibri" panose="020F0502020204030204" pitchFamily="34" charset="0"/>
                        </a:rPr>
                        <a:t>0</a:t>
                      </a:r>
                    </a:p>
                  </a:txBody>
                  <a:tcPr marL="45720" marR="45720" anchor="b">
                    <a:lnB w="38100" cap="flat" cmpd="sng" algn="ctr">
                      <a:solidFill>
                        <a:srgbClr val="FFFFFF"/>
                      </a:solidFill>
                      <a:prstDash val="solid"/>
                      <a:round/>
                      <a:headEnd type="none" w="med" len="med"/>
                      <a:tailEnd type="none" w="med" len="med"/>
                    </a:lnB>
                    <a:solidFill>
                      <a:srgbClr val="B3CFD1"/>
                    </a:solidFill>
                  </a:tcPr>
                </a:tc>
                <a:extLst>
                  <a:ext uri="{0D108BD9-81ED-4DB2-BD59-A6C34878D82A}">
                    <a16:rowId xmlns:a16="http://schemas.microsoft.com/office/drawing/2014/main" xmlns="" val="3025270977"/>
                  </a:ext>
                </a:extLst>
              </a:tr>
              <a:tr h="282418">
                <a:tc>
                  <a:txBody>
                    <a:bodyPr/>
                    <a:lstStyle/>
                    <a:p>
                      <a:pPr algn="l" fontAlgn="b"/>
                      <a:endParaRPr lang="en-US" sz="1300" b="0" i="0" u="none" strike="noStrike" dirty="0">
                        <a:solidFill>
                          <a:srgbClr val="000000"/>
                        </a:solidFill>
                        <a:effectLst/>
                        <a:latin typeface="Calibri" panose="020F0502020204030204" pitchFamily="34" charset="0"/>
                      </a:endParaRPr>
                    </a:p>
                  </a:txBody>
                  <a:tcPr marL="45720" marR="45720" anchor="b">
                    <a:lnT w="38100" cap="flat" cmpd="sng" algn="ctr">
                      <a:solidFill>
                        <a:srgbClr val="FFFFFF"/>
                      </a:solidFill>
                      <a:prstDash val="solid"/>
                      <a:round/>
                      <a:headEnd type="none" w="med" len="med"/>
                      <a:tailEnd type="none" w="med" len="med"/>
                    </a:lnT>
                  </a:tcPr>
                </a:tc>
                <a:tc>
                  <a:txBody>
                    <a:bodyPr/>
                    <a:lstStyle/>
                    <a:p>
                      <a:pPr algn="l" fontAlgn="b"/>
                      <a:endParaRPr lang="en-US" sz="1300" b="0" i="0" u="none" strike="noStrike" dirty="0">
                        <a:solidFill>
                          <a:srgbClr val="000000"/>
                        </a:solidFill>
                        <a:effectLst/>
                        <a:latin typeface="Calibri" panose="020F0502020204030204" pitchFamily="34" charset="0"/>
                      </a:endParaRPr>
                    </a:p>
                  </a:txBody>
                  <a:tcPr marL="45720" marR="45720" anchor="b">
                    <a:lnT w="38100" cap="flat" cmpd="sng" algn="ctr">
                      <a:solidFill>
                        <a:srgbClr val="FFFFFF"/>
                      </a:solidFill>
                      <a:prstDash val="solid"/>
                      <a:round/>
                      <a:headEnd type="none" w="med" len="med"/>
                      <a:tailEnd type="none" w="med" len="med"/>
                    </a:lnT>
                  </a:tcPr>
                </a:tc>
                <a:tc>
                  <a:txBody>
                    <a:bodyPr/>
                    <a:lstStyle/>
                    <a:p>
                      <a:pPr algn="l" fontAlgn="b"/>
                      <a:r>
                        <a:rPr lang="en-US" sz="1300" b="1" i="0" u="none" strike="noStrike" dirty="0">
                          <a:solidFill>
                            <a:srgbClr val="000000"/>
                          </a:solidFill>
                          <a:effectLst/>
                          <a:latin typeface="Calibri" panose="020F0502020204030204" pitchFamily="34" charset="0"/>
                        </a:rPr>
                        <a:t>Total</a:t>
                      </a:r>
                    </a:p>
                  </a:txBody>
                  <a:tcPr marL="45720" marR="45720" anchor="b">
                    <a:lnT w="38100" cap="flat" cmpd="sng" algn="ctr">
                      <a:solidFill>
                        <a:srgbClr val="FFFFFF"/>
                      </a:solidFill>
                      <a:prstDash val="solid"/>
                      <a:round/>
                      <a:headEnd type="none" w="med" len="med"/>
                      <a:tailEnd type="none" w="med" len="med"/>
                    </a:lnT>
                  </a:tcPr>
                </a:tc>
                <a:tc>
                  <a:txBody>
                    <a:bodyPr/>
                    <a:lstStyle/>
                    <a:p>
                      <a:pPr algn="r" fontAlgn="b"/>
                      <a:r>
                        <a:rPr lang="en-US" sz="1300" b="1" i="0" u="none" strike="noStrike" dirty="0">
                          <a:solidFill>
                            <a:srgbClr val="000000"/>
                          </a:solidFill>
                          <a:effectLst/>
                          <a:latin typeface="Calibri" panose="020F0502020204030204" pitchFamily="34" charset="0"/>
                        </a:rPr>
                        <a:t>106</a:t>
                      </a:r>
                    </a:p>
                  </a:txBody>
                  <a:tcPr marL="45720" marR="45720" anchor="b">
                    <a:lnT w="38100" cap="flat" cmpd="sng" algn="ctr">
                      <a:solidFill>
                        <a:srgbClr val="FFFFFF"/>
                      </a:solidFill>
                      <a:prstDash val="solid"/>
                      <a:round/>
                      <a:headEnd type="none" w="med" len="med"/>
                      <a:tailEnd type="none" w="med" len="med"/>
                    </a:lnT>
                  </a:tcPr>
                </a:tc>
                <a:tc>
                  <a:txBody>
                    <a:bodyPr/>
                    <a:lstStyle/>
                    <a:p>
                      <a:pPr algn="r" fontAlgn="b"/>
                      <a:r>
                        <a:rPr lang="en-US" sz="1300" b="1" i="0" u="none" strike="noStrike" dirty="0">
                          <a:solidFill>
                            <a:srgbClr val="000000"/>
                          </a:solidFill>
                          <a:effectLst/>
                          <a:latin typeface="Calibri" panose="020F0502020204030204" pitchFamily="34" charset="0"/>
                        </a:rPr>
                        <a:t>9</a:t>
                      </a:r>
                    </a:p>
                  </a:txBody>
                  <a:tcPr marL="45720" marR="45720" anchor="b">
                    <a:lnT w="38100" cap="flat" cmpd="sng" algn="ctr">
                      <a:solidFill>
                        <a:srgbClr val="FFFFFF"/>
                      </a:solidFill>
                      <a:prstDash val="solid"/>
                      <a:round/>
                      <a:headEnd type="none" w="med" len="med"/>
                      <a:tailEnd type="none" w="med" len="med"/>
                    </a:lnT>
                  </a:tcPr>
                </a:tc>
                <a:extLst>
                  <a:ext uri="{0D108BD9-81ED-4DB2-BD59-A6C34878D82A}">
                    <a16:rowId xmlns:a16="http://schemas.microsoft.com/office/drawing/2014/main" xmlns="" val="105276803"/>
                  </a:ext>
                </a:extLst>
              </a:tr>
            </a:tbl>
          </a:graphicData>
        </a:graphic>
      </p:graphicFrame>
    </p:spTree>
    <p:extLst>
      <p:ext uri="{BB962C8B-B14F-4D97-AF65-F5344CB8AC3E}">
        <p14:creationId xmlns:p14="http://schemas.microsoft.com/office/powerpoint/2010/main" val="1235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pic>
        <p:nvPicPr>
          <p:cNvPr id="2051" name="Picture 3" descr="Title Invers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2867" y="5976465"/>
            <a:ext cx="3033712" cy="7318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0" name="Picture 2" descr="Logo Inversed"/>
          <p:cNvPicPr>
            <a:picLocks noChangeAspect="1" noChangeArrowheads="1"/>
          </p:cNvPicPr>
          <p:nvPr/>
        </p:nvPicPr>
        <p:blipFill>
          <a:blip r:embed="rId4" cstate="print">
            <a:clrChange>
              <a:clrFrom>
                <a:srgbClr val="B53E51"/>
              </a:clrFrom>
              <a:clrTo>
                <a:srgbClr val="B53E51">
                  <a:alpha val="0"/>
                </a:srgbClr>
              </a:clrTo>
            </a:clrChange>
            <a:extLst>
              <a:ext uri="{28A0092B-C50C-407E-A947-70E740481C1C}">
                <a14:useLocalDpi xmlns:a14="http://schemas.microsoft.com/office/drawing/2010/main" val="0"/>
              </a:ext>
            </a:extLst>
          </a:blip>
          <a:srcRect/>
          <a:stretch>
            <a:fillRect/>
          </a:stretch>
        </p:blipFill>
        <p:spPr bwMode="auto">
          <a:xfrm>
            <a:off x="4726204" y="6025678"/>
            <a:ext cx="1028700" cy="609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Rectangle 4"/>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5" name="Line Callout 1 24"/>
          <p:cNvSpPr/>
          <p:nvPr/>
        </p:nvSpPr>
        <p:spPr>
          <a:xfrm>
            <a:off x="224459" y="222429"/>
            <a:ext cx="6158233" cy="375934"/>
          </a:xfrm>
          <a:prstGeom prst="borderCallout1">
            <a:avLst>
              <a:gd name="adj1" fmla="val 81254"/>
              <a:gd name="adj2" fmla="val 84002"/>
              <a:gd name="adj3" fmla="val 79181"/>
              <a:gd name="adj4" fmla="val 89923"/>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sz="2000" dirty="0">
                <a:solidFill>
                  <a:srgbClr val="5A8D91"/>
                </a:solidFill>
                <a:latin typeface="Lato" panose="020F0502020204030203" pitchFamily="34" charset="0"/>
                <a:cs typeface="Museo Sans 700"/>
              </a:rPr>
              <a:t>T4D Health Logic Model: breakdown</a:t>
            </a:r>
          </a:p>
        </p:txBody>
      </p:sp>
      <p:grpSp>
        <p:nvGrpSpPr>
          <p:cNvPr id="35" name="Group 34">
            <a:extLst>
              <a:ext uri="{FF2B5EF4-FFF2-40B4-BE49-F238E27FC236}">
                <a16:creationId xmlns:a16="http://schemas.microsoft.com/office/drawing/2014/main" xmlns="" id="{C1457C20-7E55-1146-A8C8-4EB2FBFEAD54}"/>
              </a:ext>
            </a:extLst>
          </p:cNvPr>
          <p:cNvGrpSpPr/>
          <p:nvPr/>
        </p:nvGrpSpPr>
        <p:grpSpPr>
          <a:xfrm>
            <a:off x="313958" y="1162149"/>
            <a:ext cx="8532304" cy="4258046"/>
            <a:chOff x="418610" y="776886"/>
            <a:chExt cx="11376405" cy="4258046"/>
          </a:xfrm>
          <a:solidFill>
            <a:schemeClr val="bg1"/>
          </a:solidFill>
        </p:grpSpPr>
        <p:sp>
          <p:nvSpPr>
            <p:cNvPr id="36" name="Right Arrow 35">
              <a:extLst>
                <a:ext uri="{FF2B5EF4-FFF2-40B4-BE49-F238E27FC236}">
                  <a16:creationId xmlns:a16="http://schemas.microsoft.com/office/drawing/2014/main" xmlns="" id="{3E2FEAD1-6CD7-964C-9E92-55CF12E076D0}"/>
                </a:ext>
              </a:extLst>
            </p:cNvPr>
            <p:cNvSpPr/>
            <p:nvPr/>
          </p:nvSpPr>
          <p:spPr>
            <a:xfrm>
              <a:off x="9305112" y="3885383"/>
              <a:ext cx="609986" cy="294302"/>
            </a:xfrm>
            <a:prstGeom prst="rightArrow">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37" name="Rectangle 36">
              <a:extLst>
                <a:ext uri="{FF2B5EF4-FFF2-40B4-BE49-F238E27FC236}">
                  <a16:creationId xmlns:a16="http://schemas.microsoft.com/office/drawing/2014/main" xmlns="" id="{3870BA33-EA4B-BD4A-8B50-5681BFE8319C}"/>
                </a:ext>
              </a:extLst>
            </p:cNvPr>
            <p:cNvSpPr/>
            <p:nvPr/>
          </p:nvSpPr>
          <p:spPr>
            <a:xfrm rot="944115">
              <a:off x="6980027" y="2072773"/>
              <a:ext cx="1468673" cy="128027"/>
            </a:xfrm>
            <a:prstGeom prst="rect">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38" name="Rectangle 37">
              <a:extLst>
                <a:ext uri="{FF2B5EF4-FFF2-40B4-BE49-F238E27FC236}">
                  <a16:creationId xmlns:a16="http://schemas.microsoft.com/office/drawing/2014/main" xmlns="" id="{B6DCD8E6-A610-014E-9B31-5EBA2DFCC89E}"/>
                </a:ext>
              </a:extLst>
            </p:cNvPr>
            <p:cNvSpPr/>
            <p:nvPr/>
          </p:nvSpPr>
          <p:spPr>
            <a:xfrm rot="19062345">
              <a:off x="6776528" y="2651528"/>
              <a:ext cx="1671776" cy="121260"/>
            </a:xfrm>
            <a:prstGeom prst="rect">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39" name="Rectangle 38">
              <a:extLst>
                <a:ext uri="{FF2B5EF4-FFF2-40B4-BE49-F238E27FC236}">
                  <a16:creationId xmlns:a16="http://schemas.microsoft.com/office/drawing/2014/main" xmlns="" id="{639A440F-1220-2442-BD63-7D12FEA87AF9}"/>
                </a:ext>
              </a:extLst>
            </p:cNvPr>
            <p:cNvSpPr/>
            <p:nvPr/>
          </p:nvSpPr>
          <p:spPr>
            <a:xfrm rot="17730620" flipV="1">
              <a:off x="6476430" y="3208523"/>
              <a:ext cx="2466876" cy="158935"/>
            </a:xfrm>
            <a:prstGeom prst="rect">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40" name="Rectangle 39">
              <a:extLst>
                <a:ext uri="{FF2B5EF4-FFF2-40B4-BE49-F238E27FC236}">
                  <a16:creationId xmlns:a16="http://schemas.microsoft.com/office/drawing/2014/main" xmlns="" id="{0BA8E26F-CD5F-CF49-85B8-A5DFABE09926}"/>
                </a:ext>
              </a:extLst>
            </p:cNvPr>
            <p:cNvSpPr/>
            <p:nvPr/>
          </p:nvSpPr>
          <p:spPr>
            <a:xfrm rot="1935398">
              <a:off x="7046432" y="3490500"/>
              <a:ext cx="1468673" cy="128027"/>
            </a:xfrm>
            <a:prstGeom prst="rect">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41" name="Rectangle 40">
              <a:extLst>
                <a:ext uri="{FF2B5EF4-FFF2-40B4-BE49-F238E27FC236}">
                  <a16:creationId xmlns:a16="http://schemas.microsoft.com/office/drawing/2014/main" xmlns="" id="{83C96839-BFDD-3846-8C2E-7636A54A4369}"/>
                </a:ext>
              </a:extLst>
            </p:cNvPr>
            <p:cNvSpPr/>
            <p:nvPr/>
          </p:nvSpPr>
          <p:spPr>
            <a:xfrm rot="20641934">
              <a:off x="7022827" y="4090483"/>
              <a:ext cx="1426426" cy="135186"/>
            </a:xfrm>
            <a:prstGeom prst="rect">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grpSp>
          <p:nvGrpSpPr>
            <p:cNvPr id="42" name="Group 41">
              <a:extLst>
                <a:ext uri="{FF2B5EF4-FFF2-40B4-BE49-F238E27FC236}">
                  <a16:creationId xmlns:a16="http://schemas.microsoft.com/office/drawing/2014/main" xmlns="" id="{CCCFFD16-DDE5-4F44-A189-BA20264BCEF4}"/>
                </a:ext>
              </a:extLst>
            </p:cNvPr>
            <p:cNvGrpSpPr/>
            <p:nvPr/>
          </p:nvGrpSpPr>
          <p:grpSpPr>
            <a:xfrm>
              <a:off x="418610" y="776886"/>
              <a:ext cx="11376405" cy="4258046"/>
              <a:chOff x="638531" y="2067904"/>
              <a:chExt cx="11376405" cy="4258046"/>
            </a:xfrm>
            <a:grpFill/>
          </p:grpSpPr>
          <p:sp>
            <p:nvSpPr>
              <p:cNvPr id="43" name="Right Arrow 42">
                <a:extLst>
                  <a:ext uri="{FF2B5EF4-FFF2-40B4-BE49-F238E27FC236}">
                    <a16:creationId xmlns:a16="http://schemas.microsoft.com/office/drawing/2014/main" xmlns="" id="{6C62AD4D-4F56-BC46-9AA2-1F2594D32D9C}"/>
                  </a:ext>
                </a:extLst>
              </p:cNvPr>
              <p:cNvSpPr/>
              <p:nvPr/>
            </p:nvSpPr>
            <p:spPr>
              <a:xfrm>
                <a:off x="9527501" y="3406984"/>
                <a:ext cx="609987" cy="294302"/>
              </a:xfrm>
              <a:prstGeom prst="rightArrow">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Schoolbook" panose="02040604050505020304"/>
                  <a:ea typeface="+mn-ea"/>
                  <a:cs typeface="+mn-cs"/>
                </a:endParaRPr>
              </a:p>
            </p:txBody>
          </p:sp>
          <p:sp>
            <p:nvSpPr>
              <p:cNvPr id="44" name="Right Arrow 43">
                <a:extLst>
                  <a:ext uri="{FF2B5EF4-FFF2-40B4-BE49-F238E27FC236}">
                    <a16:creationId xmlns:a16="http://schemas.microsoft.com/office/drawing/2014/main" xmlns="" id="{45F61CB6-AB29-9040-94BF-914F3650AF14}"/>
                  </a:ext>
                </a:extLst>
              </p:cNvPr>
              <p:cNvSpPr/>
              <p:nvPr/>
            </p:nvSpPr>
            <p:spPr>
              <a:xfrm>
                <a:off x="3911295" y="4254719"/>
                <a:ext cx="493421" cy="341163"/>
              </a:xfrm>
              <a:prstGeom prst="rightArrow">
                <a:avLst/>
              </a:prstGeom>
              <a:grpFill/>
              <a:ln w="13970" cap="flat" cmpd="sng" algn="ctr">
                <a:solidFill>
                  <a:srgbClr val="E4988A"/>
                </a:solidFill>
                <a:prstDash val="solid"/>
              </a:ln>
              <a:effectLst/>
            </p:spPr>
            <p:txBody>
              <a:bodyPr rtlCol="0" anchor="ctr"/>
              <a:lstStyle/>
              <a:p>
                <a:pPr algn="ctr"/>
                <a:endParaRPr lang="en-US" kern="0" dirty="0">
                  <a:solidFill>
                    <a:srgbClr val="FFFFFF"/>
                  </a:solidFill>
                  <a:latin typeface="Century Schoolbook" panose="02040604050505020304"/>
                </a:endParaRPr>
              </a:p>
            </p:txBody>
          </p:sp>
          <p:sp>
            <p:nvSpPr>
              <p:cNvPr id="45" name="Right Arrow 44">
                <a:extLst>
                  <a:ext uri="{FF2B5EF4-FFF2-40B4-BE49-F238E27FC236}">
                    <a16:creationId xmlns:a16="http://schemas.microsoft.com/office/drawing/2014/main" xmlns="" id="{6A78C86F-7E07-C84C-9825-A6291DEBE046}"/>
                  </a:ext>
                </a:extLst>
              </p:cNvPr>
              <p:cNvSpPr/>
              <p:nvPr/>
            </p:nvSpPr>
            <p:spPr>
              <a:xfrm>
                <a:off x="2217828" y="4254719"/>
                <a:ext cx="809800" cy="341163"/>
              </a:xfrm>
              <a:prstGeom prst="rightArrow">
                <a:avLst/>
              </a:prstGeom>
              <a:grpFill/>
              <a:ln w="13970" cap="flat" cmpd="sng" algn="ctr">
                <a:solidFill>
                  <a:srgbClr val="E4988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46" name="Rectangle 45">
                <a:extLst>
                  <a:ext uri="{FF2B5EF4-FFF2-40B4-BE49-F238E27FC236}">
                    <a16:creationId xmlns:a16="http://schemas.microsoft.com/office/drawing/2014/main" xmlns="" id="{4C8CD5D3-848A-1A4D-A986-1C42ED4C6E7C}"/>
                  </a:ext>
                </a:extLst>
              </p:cNvPr>
              <p:cNvSpPr/>
              <p:nvPr/>
            </p:nvSpPr>
            <p:spPr>
              <a:xfrm>
                <a:off x="638531" y="2522464"/>
                <a:ext cx="1899776" cy="3803485"/>
              </a:xfrm>
              <a:prstGeom prst="rect">
                <a:avLst/>
              </a:prstGeom>
              <a:solidFill>
                <a:srgbClr val="72D184"/>
              </a:solid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Information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dirty="0">
                  <a:ln>
                    <a:noFill/>
                  </a:ln>
                  <a:solidFill>
                    <a:srgbClr val="FFFFFF"/>
                  </a:solidFill>
                  <a:effectLst/>
                  <a:uLnTx/>
                  <a:uFillTx/>
                  <a:latin typeface="Arial Narrow" panose="020B0606020202030204" pitchFamily="34" charset="0"/>
                  <a:ea typeface="Adobe Heiti Std R" panose="020B0400000000000000" pitchFamily="34"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Facilitation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dirty="0">
                  <a:ln>
                    <a:noFill/>
                  </a:ln>
                  <a:solidFill>
                    <a:srgbClr val="FFFFFF"/>
                  </a:solidFill>
                  <a:effectLst/>
                  <a:uLnTx/>
                  <a:uFillTx/>
                  <a:latin typeface="Arial Narrow" panose="020B0606020202030204" pitchFamily="34" charset="0"/>
                  <a:ea typeface="Adobe Heiti Std R" panose="020B0400000000000000" pitchFamily="34"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Action Planning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dirty="0">
                  <a:ln>
                    <a:noFill/>
                  </a:ln>
                  <a:solidFill>
                    <a:srgbClr val="FFFFFF"/>
                  </a:solidFill>
                  <a:effectLst/>
                  <a:uLnTx/>
                  <a:uFillTx/>
                  <a:latin typeface="Arial Narrow" panose="020B0606020202030204" pitchFamily="34" charset="0"/>
                  <a:ea typeface="Adobe Heiti Std R" panose="020B0400000000000000" pitchFamily="34"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Adobe Heiti Std R" panose="020B0400000000000000" pitchFamily="34" charset="-128"/>
                    <a:cs typeface="+mn-cs"/>
                  </a:rPr>
                  <a:t>Follow-up</a:t>
                </a:r>
              </a:p>
            </p:txBody>
          </p:sp>
          <p:sp>
            <p:nvSpPr>
              <p:cNvPr id="47" name="Oval 46">
                <a:extLst>
                  <a:ext uri="{FF2B5EF4-FFF2-40B4-BE49-F238E27FC236}">
                    <a16:creationId xmlns:a16="http://schemas.microsoft.com/office/drawing/2014/main" xmlns="" id="{7F65BD3D-04A1-D64A-9315-C86458857ACB}"/>
                  </a:ext>
                </a:extLst>
              </p:cNvPr>
              <p:cNvSpPr/>
              <p:nvPr/>
            </p:nvSpPr>
            <p:spPr>
              <a:xfrm>
                <a:off x="3079115" y="2522464"/>
                <a:ext cx="938793" cy="3803486"/>
              </a:xfrm>
              <a:prstGeom prst="ellipse">
                <a:avLst/>
              </a:prstGeom>
              <a:solidFill>
                <a:srgbClr val="72D184"/>
              </a:solidFill>
              <a:ln w="13970" cap="flat" cmpd="sng" algn="ctr">
                <a:solidFill>
                  <a:schemeClr val="tx1"/>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cs typeface="+mn-cs"/>
                  </a:rPr>
                  <a:t>Community Action</a:t>
                </a:r>
              </a:p>
            </p:txBody>
          </p:sp>
          <p:sp>
            <p:nvSpPr>
              <p:cNvPr id="48" name="Rectangle 47">
                <a:extLst>
                  <a:ext uri="{FF2B5EF4-FFF2-40B4-BE49-F238E27FC236}">
                    <a16:creationId xmlns:a16="http://schemas.microsoft.com/office/drawing/2014/main" xmlns="" id="{BE5C9A33-EA48-8843-AE7A-B7196F76B530}"/>
                  </a:ext>
                </a:extLst>
              </p:cNvPr>
              <p:cNvSpPr/>
              <p:nvPr/>
            </p:nvSpPr>
            <p:spPr>
              <a:xfrm>
                <a:off x="4776056" y="2732074"/>
                <a:ext cx="2634025" cy="1029782"/>
              </a:xfrm>
              <a:prstGeom prst="rect">
                <a:avLst/>
              </a:prstGeom>
              <a:solidFill>
                <a:srgbClr val="E2849A"/>
              </a:solidFill>
              <a:ln w="13970" cap="flat" cmpd="sng" algn="ctr">
                <a:solidFill>
                  <a:schemeClr val="tx1"/>
                </a:solidFill>
                <a:prstDash val="solid"/>
              </a:ln>
              <a:effectLst/>
            </p:spPr>
            <p:txBody>
              <a:bodyPr rtlCol="0" anchor="ctr"/>
              <a:lstStyle/>
              <a:p>
                <a:pPr algn="ctr"/>
                <a:r>
                  <a:rPr lang="en-US" b="1" kern="0" dirty="0">
                    <a:latin typeface="Arial Narrow" panose="020B0606020202030204" pitchFamily="34" charset="0"/>
                  </a:rPr>
                  <a:t>Increased Demand for Health Services</a:t>
                </a:r>
              </a:p>
            </p:txBody>
          </p:sp>
          <p:sp>
            <p:nvSpPr>
              <p:cNvPr id="49" name="Rectangle 48">
                <a:extLst>
                  <a:ext uri="{FF2B5EF4-FFF2-40B4-BE49-F238E27FC236}">
                    <a16:creationId xmlns:a16="http://schemas.microsoft.com/office/drawing/2014/main" xmlns="" id="{AEC26F38-1A56-544D-BBBA-5EDD5990B1F8}"/>
                  </a:ext>
                </a:extLst>
              </p:cNvPr>
              <p:cNvSpPr/>
              <p:nvPr/>
            </p:nvSpPr>
            <p:spPr>
              <a:xfrm>
                <a:off x="4768812" y="3903383"/>
                <a:ext cx="2634025" cy="1029782"/>
              </a:xfrm>
              <a:prstGeom prst="rect">
                <a:avLst/>
              </a:prstGeom>
              <a:solidFill>
                <a:srgbClr val="E2849A"/>
              </a:solidFill>
              <a:ln w="13970" cap="flat" cmpd="sng" algn="ctr">
                <a:solidFill>
                  <a:schemeClr val="tx1"/>
                </a:solidFill>
                <a:prstDash val="solid"/>
              </a:ln>
              <a:effectLst/>
            </p:spPr>
            <p:txBody>
              <a:bodyPr rtlCol="0" anchor="ctr"/>
              <a:lstStyle/>
              <a:p>
                <a:pPr algn="ctr"/>
                <a:r>
                  <a:rPr lang="en-US" b="1" kern="0" dirty="0">
                    <a:latin typeface="Arial Narrow" panose="020B0606020202030204" pitchFamily="34" charset="0"/>
                  </a:rPr>
                  <a:t>Improved Patient Experience</a:t>
                </a:r>
              </a:p>
            </p:txBody>
          </p:sp>
          <p:sp>
            <p:nvSpPr>
              <p:cNvPr id="50" name="Rectangle 49">
                <a:extLst>
                  <a:ext uri="{FF2B5EF4-FFF2-40B4-BE49-F238E27FC236}">
                    <a16:creationId xmlns:a16="http://schemas.microsoft.com/office/drawing/2014/main" xmlns="" id="{98713BB4-9DF4-0E40-BD8A-CA18C4CE94D7}"/>
                  </a:ext>
                </a:extLst>
              </p:cNvPr>
              <p:cNvSpPr/>
              <p:nvPr/>
            </p:nvSpPr>
            <p:spPr>
              <a:xfrm>
                <a:off x="4773057" y="5074692"/>
                <a:ext cx="2634025" cy="1029782"/>
              </a:xfrm>
              <a:prstGeom prst="rect">
                <a:avLst/>
              </a:prstGeom>
              <a:solidFill>
                <a:srgbClr val="E2849A"/>
              </a:solidFill>
              <a:ln w="13970" cap="flat" cmpd="sng" algn="ctr">
                <a:solidFill>
                  <a:schemeClr val="tx1"/>
                </a:solidFill>
                <a:prstDash val="solid"/>
              </a:ln>
              <a:effectLst/>
            </p:spPr>
            <p:txBody>
              <a:bodyPr rtlCol="0" anchor="ctr"/>
              <a:lstStyle/>
              <a:p>
                <a:pPr algn="ctr"/>
                <a:r>
                  <a:rPr lang="en-US" b="1" kern="0" dirty="0">
                    <a:latin typeface="Arial Narrow" panose="020B0606020202030204" pitchFamily="34" charset="0"/>
                  </a:rPr>
                  <a:t>Improved Health Facility</a:t>
                </a:r>
              </a:p>
            </p:txBody>
          </p:sp>
          <p:sp>
            <p:nvSpPr>
              <p:cNvPr id="51" name="TextBox 50">
                <a:extLst>
                  <a:ext uri="{FF2B5EF4-FFF2-40B4-BE49-F238E27FC236}">
                    <a16:creationId xmlns:a16="http://schemas.microsoft.com/office/drawing/2014/main" xmlns="" id="{55DD3109-F82A-4148-A1BE-8FF0D11BAE3B}"/>
                  </a:ext>
                </a:extLst>
              </p:cNvPr>
              <p:cNvSpPr txBox="1"/>
              <p:nvPr/>
            </p:nvSpPr>
            <p:spPr>
              <a:xfrm>
                <a:off x="638531" y="2067908"/>
                <a:ext cx="1899776" cy="307773"/>
              </a:xfrm>
              <a:prstGeom prst="rect">
                <a:avLst/>
              </a:prstGeom>
              <a:grp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rPr>
                  <a:t>A. Inputs</a:t>
                </a:r>
              </a:p>
            </p:txBody>
          </p:sp>
          <p:sp>
            <p:nvSpPr>
              <p:cNvPr id="52" name="TextBox 51">
                <a:extLst>
                  <a:ext uri="{FF2B5EF4-FFF2-40B4-BE49-F238E27FC236}">
                    <a16:creationId xmlns:a16="http://schemas.microsoft.com/office/drawing/2014/main" xmlns="" id="{2E1A392A-2ACF-BA41-B8F8-9C307AB91FA9}"/>
                  </a:ext>
                </a:extLst>
              </p:cNvPr>
              <p:cNvSpPr txBox="1"/>
              <p:nvPr/>
            </p:nvSpPr>
            <p:spPr>
              <a:xfrm>
                <a:off x="2769631" y="2067906"/>
                <a:ext cx="1683823" cy="307777"/>
              </a:xfrm>
              <a:prstGeom prst="rect">
                <a:avLst/>
              </a:prstGeom>
              <a:grp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rPr>
                  <a:t>B. Outputs</a:t>
                </a:r>
              </a:p>
            </p:txBody>
          </p:sp>
          <p:sp>
            <p:nvSpPr>
              <p:cNvPr id="53" name="TextBox 52">
                <a:extLst>
                  <a:ext uri="{FF2B5EF4-FFF2-40B4-BE49-F238E27FC236}">
                    <a16:creationId xmlns:a16="http://schemas.microsoft.com/office/drawing/2014/main" xmlns="" id="{10BE9169-36B0-F24D-BC85-891562C83AE6}"/>
                  </a:ext>
                </a:extLst>
              </p:cNvPr>
              <p:cNvSpPr txBox="1"/>
              <p:nvPr/>
            </p:nvSpPr>
            <p:spPr>
              <a:xfrm>
                <a:off x="4746635" y="2067906"/>
                <a:ext cx="2663448" cy="307778"/>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rPr>
                  <a:t>C. Intermediate Outcomes</a:t>
                </a:r>
              </a:p>
            </p:txBody>
          </p:sp>
          <p:sp>
            <p:nvSpPr>
              <p:cNvPr id="54" name="Rectangle 53">
                <a:extLst>
                  <a:ext uri="{FF2B5EF4-FFF2-40B4-BE49-F238E27FC236}">
                    <a16:creationId xmlns:a16="http://schemas.microsoft.com/office/drawing/2014/main" xmlns="" id="{9AB3ACDA-D1F4-174F-BE19-D1BCFC971E59}"/>
                  </a:ext>
                </a:extLst>
              </p:cNvPr>
              <p:cNvSpPr/>
              <p:nvPr/>
            </p:nvSpPr>
            <p:spPr>
              <a:xfrm>
                <a:off x="8154472" y="2728903"/>
                <a:ext cx="1461065" cy="1594989"/>
              </a:xfrm>
              <a:prstGeom prst="rect">
                <a:avLst/>
              </a:prstGeom>
              <a:solidFill>
                <a:srgbClr val="E2849A"/>
              </a:solid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mn-ea"/>
                    <a:cs typeface="+mn-cs"/>
                  </a:rPr>
                  <a:t>Increased Utilization</a:t>
                </a:r>
              </a:p>
            </p:txBody>
          </p:sp>
          <p:sp>
            <p:nvSpPr>
              <p:cNvPr id="55" name="Rectangle 54">
                <a:extLst>
                  <a:ext uri="{FF2B5EF4-FFF2-40B4-BE49-F238E27FC236}">
                    <a16:creationId xmlns:a16="http://schemas.microsoft.com/office/drawing/2014/main" xmlns="" id="{53602636-8B84-9847-A8DA-A15FA2E92B45}"/>
                  </a:ext>
                </a:extLst>
              </p:cNvPr>
              <p:cNvSpPr/>
              <p:nvPr/>
            </p:nvSpPr>
            <p:spPr>
              <a:xfrm>
                <a:off x="8154472" y="4513089"/>
                <a:ext cx="1461067" cy="1594989"/>
              </a:xfrm>
              <a:prstGeom prst="rect">
                <a:avLst/>
              </a:prstGeom>
              <a:solidFill>
                <a:srgbClr val="E2849A"/>
              </a:solid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mn-ea"/>
                    <a:cs typeface="+mn-cs"/>
                  </a:rPr>
                  <a:t>Improved Content of Health Care (Quality)</a:t>
                </a:r>
              </a:p>
            </p:txBody>
          </p:sp>
          <p:sp>
            <p:nvSpPr>
              <p:cNvPr id="56" name="Right Brace 55">
                <a:extLst>
                  <a:ext uri="{FF2B5EF4-FFF2-40B4-BE49-F238E27FC236}">
                    <a16:creationId xmlns:a16="http://schemas.microsoft.com/office/drawing/2014/main" xmlns="" id="{FC1C51E7-716B-9844-B0F8-86794F36D6D3}"/>
                  </a:ext>
                </a:extLst>
              </p:cNvPr>
              <p:cNvSpPr/>
              <p:nvPr/>
            </p:nvSpPr>
            <p:spPr>
              <a:xfrm rot="10800000">
                <a:off x="4453455" y="2739949"/>
                <a:ext cx="293179" cy="3369984"/>
              </a:xfrm>
              <a:prstGeom prst="rightBrace">
                <a:avLst>
                  <a:gd name="adj1" fmla="val 54362"/>
                  <a:gd name="adj2" fmla="val 50000"/>
                </a:avLst>
              </a:prstGeom>
              <a:grpFill/>
              <a:ln w="9525" cap="flat" cmpd="sng" algn="ctr">
                <a:solidFill>
                  <a:srgbClr val="D2533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entury Schoolbook" panose="02040604050505020304"/>
                  <a:ea typeface="+mn-ea"/>
                  <a:cs typeface="+mn-cs"/>
                </a:endParaRPr>
              </a:p>
            </p:txBody>
          </p:sp>
          <p:sp>
            <p:nvSpPr>
              <p:cNvPr id="57" name="Rectangle 56">
                <a:extLst>
                  <a:ext uri="{FF2B5EF4-FFF2-40B4-BE49-F238E27FC236}">
                    <a16:creationId xmlns:a16="http://schemas.microsoft.com/office/drawing/2014/main" xmlns="" id="{5AF652F0-D77E-704C-8EA7-EEEA92307969}"/>
                  </a:ext>
                </a:extLst>
              </p:cNvPr>
              <p:cNvSpPr/>
              <p:nvPr/>
            </p:nvSpPr>
            <p:spPr>
              <a:xfrm>
                <a:off x="10204696" y="2728903"/>
                <a:ext cx="1597623" cy="3375571"/>
              </a:xfrm>
              <a:prstGeom prst="rect">
                <a:avLst/>
              </a:prstGeom>
              <a:solidFill>
                <a:srgbClr val="E2849A"/>
              </a:solidFill>
              <a:ln w="1397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effectLst/>
                    <a:uLnTx/>
                    <a:uFillTx/>
                    <a:latin typeface="Arial Narrow" panose="020B0606020202030204" pitchFamily="34" charset="0"/>
                    <a:ea typeface="+mn-ea"/>
                    <a:cs typeface="+mn-cs"/>
                  </a:rPr>
                  <a:t>Improved Maternal and Newborn Health Outcomes</a:t>
                </a:r>
              </a:p>
            </p:txBody>
          </p:sp>
          <p:sp>
            <p:nvSpPr>
              <p:cNvPr id="58" name="TextBox 57">
                <a:extLst>
                  <a:ext uri="{FF2B5EF4-FFF2-40B4-BE49-F238E27FC236}">
                    <a16:creationId xmlns:a16="http://schemas.microsoft.com/office/drawing/2014/main" xmlns="" id="{3B6C7DE5-E71E-1248-96B7-B5F49F8E7950}"/>
                  </a:ext>
                </a:extLst>
              </p:cNvPr>
              <p:cNvSpPr txBox="1"/>
              <p:nvPr/>
            </p:nvSpPr>
            <p:spPr>
              <a:xfrm>
                <a:off x="7649303" y="2067908"/>
                <a:ext cx="2210133" cy="307777"/>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rPr>
                  <a:t>D. Service Outcomes</a:t>
                </a:r>
              </a:p>
            </p:txBody>
          </p:sp>
          <p:sp>
            <p:nvSpPr>
              <p:cNvPr id="59" name="TextBox 58">
                <a:extLst>
                  <a:ext uri="{FF2B5EF4-FFF2-40B4-BE49-F238E27FC236}">
                    <a16:creationId xmlns:a16="http://schemas.microsoft.com/office/drawing/2014/main" xmlns="" id="{89068F9D-B569-C34A-B024-D6F45FC38C7C}"/>
                  </a:ext>
                </a:extLst>
              </p:cNvPr>
              <p:cNvSpPr txBox="1"/>
              <p:nvPr/>
            </p:nvSpPr>
            <p:spPr>
              <a:xfrm>
                <a:off x="9914207" y="2067904"/>
                <a:ext cx="2100729" cy="307777"/>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Narrow" panose="020B0606020202030204" pitchFamily="34" charset="0"/>
                    <a:ea typeface="Adobe Heiti Std R" panose="020B0400000000000000" pitchFamily="34" charset="-128"/>
                  </a:rPr>
                  <a:t>E. Health Outcomes</a:t>
                </a:r>
              </a:p>
            </p:txBody>
          </p:sp>
        </p:grpSp>
      </p:grpSp>
      <p:sp>
        <p:nvSpPr>
          <p:cNvPr id="2" name="Right Triangle 1">
            <a:extLst>
              <a:ext uri="{FF2B5EF4-FFF2-40B4-BE49-F238E27FC236}">
                <a16:creationId xmlns:a16="http://schemas.microsoft.com/office/drawing/2014/main" xmlns="" id="{6DF04539-F50A-2D42-8F49-09B283D53262}"/>
              </a:ext>
            </a:extLst>
          </p:cNvPr>
          <p:cNvSpPr/>
          <p:nvPr/>
        </p:nvSpPr>
        <p:spPr>
          <a:xfrm>
            <a:off x="3435601" y="2534397"/>
            <a:ext cx="894113" cy="321704"/>
          </a:xfrm>
          <a:prstGeom prst="rtTriangle">
            <a:avLst/>
          </a:prstGeom>
          <a:solidFill>
            <a:srgbClr val="72D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xmlns="" id="{8D3F4404-C017-AB42-9932-0F6CD58F023A}"/>
              </a:ext>
            </a:extLst>
          </p:cNvPr>
          <p:cNvSpPr/>
          <p:nvPr/>
        </p:nvSpPr>
        <p:spPr>
          <a:xfrm>
            <a:off x="3425169" y="3705374"/>
            <a:ext cx="894113" cy="321704"/>
          </a:xfrm>
          <a:prstGeom prst="rtTriangle">
            <a:avLst/>
          </a:prstGeom>
          <a:solidFill>
            <a:srgbClr val="72D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Triangle 33">
            <a:extLst>
              <a:ext uri="{FF2B5EF4-FFF2-40B4-BE49-F238E27FC236}">
                <a16:creationId xmlns:a16="http://schemas.microsoft.com/office/drawing/2014/main" xmlns="" id="{EDC53F04-777B-1C42-A914-2092DCFECC75}"/>
              </a:ext>
            </a:extLst>
          </p:cNvPr>
          <p:cNvSpPr/>
          <p:nvPr/>
        </p:nvSpPr>
        <p:spPr>
          <a:xfrm>
            <a:off x="3425169" y="4874418"/>
            <a:ext cx="894113" cy="321704"/>
          </a:xfrm>
          <a:prstGeom prst="rtTriangle">
            <a:avLst/>
          </a:prstGeom>
          <a:solidFill>
            <a:srgbClr val="72D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own Arrow 59">
            <a:extLst>
              <a:ext uri="{FF2B5EF4-FFF2-40B4-BE49-F238E27FC236}">
                <a16:creationId xmlns:a16="http://schemas.microsoft.com/office/drawing/2014/main" xmlns="" id="{17B57050-8EFE-0540-B3BB-86618FD6274B}"/>
              </a:ext>
            </a:extLst>
          </p:cNvPr>
          <p:cNvSpPr/>
          <p:nvPr/>
        </p:nvSpPr>
        <p:spPr>
          <a:xfrm>
            <a:off x="2874806" y="836610"/>
            <a:ext cx="391687" cy="813747"/>
          </a:xfrm>
          <a:prstGeom prst="down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585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sp>
        <p:nvSpPr>
          <p:cNvPr id="5" name="Rectangle 4"/>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1026" name="Picture 2" descr="Image result for harvard kennedy school high res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18" y="6109692"/>
            <a:ext cx="4005263"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27" name="Picture 3" descr="Image result for results for development logo"/>
          <p:cNvPicPr>
            <a:picLocks noChangeAspect="1" noChangeArrowheads="1"/>
          </p:cNvPicPr>
          <p:nvPr/>
        </p:nvPicPr>
        <p:blipFill>
          <a:blip r:embed="rId4" cstate="print">
            <a:lum bright="-40000" contrast="100000"/>
            <a:extLst>
              <a:ext uri="{28A0092B-C50C-407E-A947-70E740481C1C}">
                <a14:useLocalDpi xmlns:a14="http://schemas.microsoft.com/office/drawing/2010/main" val="0"/>
              </a:ext>
            </a:extLst>
          </a:blip>
          <a:srcRect l="36031" t="30811" r="20496" b="30811"/>
          <a:stretch>
            <a:fillRect/>
          </a:stretch>
        </p:blipFill>
        <p:spPr bwMode="auto">
          <a:xfrm>
            <a:off x="7101621" y="6045521"/>
            <a:ext cx="1676400" cy="59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28" name="Picture 4" descr="Image result for results for development logo"/>
          <p:cNvPicPr>
            <a:picLocks noChangeAspect="1" noChangeArrowheads="1"/>
          </p:cNvPicPr>
          <p:nvPr/>
        </p:nvPicPr>
        <p:blipFill>
          <a:blip r:embed="rId4" cstate="print">
            <a:extLst>
              <a:ext uri="{28A0092B-C50C-407E-A947-70E740481C1C}">
                <a14:useLocalDpi xmlns:a14="http://schemas.microsoft.com/office/drawing/2010/main" val="0"/>
              </a:ext>
            </a:extLst>
          </a:blip>
          <a:srcRect l="20107" t="30811" r="64368" b="30811"/>
          <a:stretch>
            <a:fillRect/>
          </a:stretch>
        </p:blipFill>
        <p:spPr bwMode="auto">
          <a:xfrm>
            <a:off x="6474558" y="6045521"/>
            <a:ext cx="598488" cy="59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4" name="Title 41"/>
          <p:cNvSpPr>
            <a:spLocks noGrp="1"/>
          </p:cNvSpPr>
          <p:nvPr>
            <p:ph type="ctrTitle"/>
          </p:nvPr>
        </p:nvSpPr>
        <p:spPr>
          <a:xfrm>
            <a:off x="216665" y="4053933"/>
            <a:ext cx="8211838" cy="632289"/>
          </a:xfrm>
        </p:spPr>
        <p:txBody>
          <a:bodyPr>
            <a:noAutofit/>
          </a:bodyPr>
          <a:lstStyle/>
          <a:p>
            <a:pPr algn="l"/>
            <a:r>
              <a:rPr lang="en-US" sz="2800" dirty="0">
                <a:solidFill>
                  <a:srgbClr val="2E2E2E"/>
                </a:solidFill>
                <a:latin typeface="Futura Bk BT" panose="020B0502020204020303" pitchFamily="34" charset="0"/>
              </a:rPr>
              <a:t>Why does the logic model break down here?</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8612" y="355085"/>
            <a:ext cx="2659408" cy="157276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8613" y="2150511"/>
            <a:ext cx="2659408" cy="560828"/>
          </a:xfrm>
          <a:prstGeom prst="rect">
            <a:avLst/>
          </a:prstGeom>
        </p:spPr>
      </p:pic>
    </p:spTree>
    <p:extLst>
      <p:ext uri="{BB962C8B-B14F-4D97-AF65-F5344CB8AC3E}">
        <p14:creationId xmlns:p14="http://schemas.microsoft.com/office/powerpoint/2010/main" val="193603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72963" y="1097702"/>
            <a:ext cx="3798074" cy="4662597"/>
          </a:xfrm>
          <a:prstGeom prst="rect">
            <a:avLst/>
          </a:prstGeom>
        </p:spPr>
      </p:pic>
    </p:spTree>
    <p:extLst>
      <p:ext uri="{BB962C8B-B14F-4D97-AF65-F5344CB8AC3E}">
        <p14:creationId xmlns:p14="http://schemas.microsoft.com/office/powerpoint/2010/main" val="231452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sp>
        <p:nvSpPr>
          <p:cNvPr id="5" name="Rectangle 4"/>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1026" name="Picture 2" descr="Image result for harvard kennedy school high res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18" y="6109692"/>
            <a:ext cx="4005263"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27" name="Picture 3" descr="Image result for results for development logo"/>
          <p:cNvPicPr>
            <a:picLocks noChangeAspect="1" noChangeArrowheads="1"/>
          </p:cNvPicPr>
          <p:nvPr/>
        </p:nvPicPr>
        <p:blipFill>
          <a:blip r:embed="rId4" cstate="print">
            <a:lum bright="-40000" contrast="100000"/>
            <a:extLst>
              <a:ext uri="{28A0092B-C50C-407E-A947-70E740481C1C}">
                <a14:useLocalDpi xmlns:a14="http://schemas.microsoft.com/office/drawing/2010/main" val="0"/>
              </a:ext>
            </a:extLst>
          </a:blip>
          <a:srcRect l="36031" t="30811" r="20496" b="30811"/>
          <a:stretch>
            <a:fillRect/>
          </a:stretch>
        </p:blipFill>
        <p:spPr bwMode="auto">
          <a:xfrm>
            <a:off x="7101621" y="6045521"/>
            <a:ext cx="1676400" cy="59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28" name="Picture 4" descr="Image result for results for development logo"/>
          <p:cNvPicPr>
            <a:picLocks noChangeAspect="1" noChangeArrowheads="1"/>
          </p:cNvPicPr>
          <p:nvPr/>
        </p:nvPicPr>
        <p:blipFill>
          <a:blip r:embed="rId4" cstate="print">
            <a:extLst>
              <a:ext uri="{28A0092B-C50C-407E-A947-70E740481C1C}">
                <a14:useLocalDpi xmlns:a14="http://schemas.microsoft.com/office/drawing/2010/main" val="0"/>
              </a:ext>
            </a:extLst>
          </a:blip>
          <a:srcRect l="20107" t="30811" r="64368" b="30811"/>
          <a:stretch>
            <a:fillRect/>
          </a:stretch>
        </p:blipFill>
        <p:spPr bwMode="auto">
          <a:xfrm>
            <a:off x="6474558" y="6045521"/>
            <a:ext cx="598488" cy="59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4" name="Title 41"/>
          <p:cNvSpPr>
            <a:spLocks noGrp="1"/>
          </p:cNvSpPr>
          <p:nvPr>
            <p:ph type="ctrTitle"/>
          </p:nvPr>
        </p:nvSpPr>
        <p:spPr>
          <a:xfrm>
            <a:off x="216665" y="4053933"/>
            <a:ext cx="8211838" cy="632289"/>
          </a:xfrm>
        </p:spPr>
        <p:txBody>
          <a:bodyPr>
            <a:noAutofit/>
          </a:bodyPr>
          <a:lstStyle/>
          <a:p>
            <a:pPr algn="l"/>
            <a:r>
              <a:rPr lang="en-US" sz="2800" dirty="0">
                <a:solidFill>
                  <a:srgbClr val="2E2E2E"/>
                </a:solidFill>
                <a:latin typeface="Futura Bk BT" panose="020B0502020204020303" pitchFamily="34" charset="0"/>
              </a:rPr>
              <a:t>What we set out to do and how we did it</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8612" y="355085"/>
            <a:ext cx="2659408" cy="157276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8613" y="2150511"/>
            <a:ext cx="2659408" cy="560828"/>
          </a:xfrm>
          <a:prstGeom prst="rect">
            <a:avLst/>
          </a:prstGeom>
        </p:spPr>
      </p:pic>
      <p:sp>
        <p:nvSpPr>
          <p:cNvPr id="10" name="Subtitle 4">
            <a:extLst>
              <a:ext uri="{FF2B5EF4-FFF2-40B4-BE49-F238E27FC236}">
                <a16:creationId xmlns="" xmlns:a16="http://schemas.microsoft.com/office/drawing/2014/main" id="{7F8348F7-8322-3241-AC17-CC3ECC634380}"/>
              </a:ext>
            </a:extLst>
          </p:cNvPr>
          <p:cNvSpPr txBox="1">
            <a:spLocks/>
          </p:cNvSpPr>
          <p:nvPr/>
        </p:nvSpPr>
        <p:spPr>
          <a:xfrm>
            <a:off x="216665" y="4815345"/>
            <a:ext cx="7848600" cy="9144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2800" b="0" i="0" kern="1200">
                <a:solidFill>
                  <a:srgbClr val="FFFFFF"/>
                </a:solidFill>
                <a:latin typeface="Museo Sans 500"/>
                <a:ea typeface="+mn-ea"/>
                <a:cs typeface="Museo Sans 50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sz="2000" dirty="0">
              <a:solidFill>
                <a:srgbClr val="2E2E2E"/>
              </a:solidFill>
              <a:latin typeface="Futura Bk BT" panose="020B0502020204020303" pitchFamily="34" charset="0"/>
            </a:endParaRPr>
          </a:p>
        </p:txBody>
      </p:sp>
    </p:spTree>
    <p:extLst>
      <p:ext uri="{BB962C8B-B14F-4D97-AF65-F5344CB8AC3E}">
        <p14:creationId xmlns:p14="http://schemas.microsoft.com/office/powerpoint/2010/main" val="261537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32000" y="1841500"/>
            <a:ext cx="5080000" cy="3175000"/>
          </a:xfrm>
          <a:prstGeom prst="rect">
            <a:avLst/>
          </a:prstGeom>
        </p:spPr>
      </p:pic>
    </p:spTree>
    <p:extLst>
      <p:ext uri="{BB962C8B-B14F-4D97-AF65-F5344CB8AC3E}">
        <p14:creationId xmlns:p14="http://schemas.microsoft.com/office/powerpoint/2010/main" val="318707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points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endParaRPr lang="en-US" dirty="0" smtClean="0"/>
          </a:p>
          <a:p>
            <a:pPr marL="514350" indent="-514350">
              <a:buFont typeface="+mj-lt"/>
              <a:buAutoNum type="arabicPeriod"/>
            </a:pPr>
            <a:r>
              <a:rPr lang="en-US" dirty="0" smtClean="0"/>
              <a:t>Prepare to ask the tough questions and consider the hard possibilities</a:t>
            </a:r>
          </a:p>
          <a:p>
            <a:pPr marL="0" indent="0">
              <a:buNone/>
            </a:pPr>
            <a:endParaRPr lang="en-US" dirty="0" smtClean="0"/>
          </a:p>
          <a:p>
            <a:pPr marL="514350" indent="-514350">
              <a:buFont typeface="+mj-lt"/>
              <a:buAutoNum type="arabicPeriod"/>
            </a:pPr>
            <a:r>
              <a:rPr lang="en-US" dirty="0" smtClean="0"/>
              <a:t>Leverage multiple perspectives to understand the variation, not just the averages</a:t>
            </a:r>
            <a:endParaRPr lang="en-US" dirty="0"/>
          </a:p>
        </p:txBody>
      </p:sp>
    </p:spTree>
    <p:extLst>
      <p:ext uri="{BB962C8B-B14F-4D97-AF65-F5344CB8AC3E}">
        <p14:creationId xmlns:p14="http://schemas.microsoft.com/office/powerpoint/2010/main" val="321661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37985" y="382653"/>
            <a:ext cx="1847025" cy="2267447"/>
          </a:xfrm>
          <a:prstGeom prst="rect">
            <a:avLst/>
          </a:prstGeom>
        </p:spPr>
      </p:pic>
      <p:pic>
        <p:nvPicPr>
          <p:cNvPr id="2" name="Picture 1"/>
          <p:cNvPicPr>
            <a:picLocks noChangeAspect="1"/>
          </p:cNvPicPr>
          <p:nvPr/>
        </p:nvPicPr>
        <p:blipFill>
          <a:blip r:embed="rId4"/>
          <a:stretch>
            <a:fillRect/>
          </a:stretch>
        </p:blipFill>
        <p:spPr>
          <a:xfrm>
            <a:off x="803367" y="511306"/>
            <a:ext cx="3216226" cy="2010141"/>
          </a:xfrm>
          <a:prstGeom prst="rect">
            <a:avLst/>
          </a:prstGeom>
        </p:spPr>
      </p:pic>
      <p:cxnSp>
        <p:nvCxnSpPr>
          <p:cNvPr id="5" name="Straight Arrow Connector 4"/>
          <p:cNvCxnSpPr>
            <a:stCxn id="2" idx="3"/>
            <a:endCxn id="4" idx="1"/>
          </p:cNvCxnSpPr>
          <p:nvPr/>
        </p:nvCxnSpPr>
        <p:spPr>
          <a:xfrm>
            <a:off x="4019593" y="1516377"/>
            <a:ext cx="2118392" cy="0"/>
          </a:xfrm>
          <a:prstGeom prst="straightConnector1">
            <a:avLst/>
          </a:prstGeom>
          <a:ln w="762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4776485" y="1007819"/>
            <a:ext cx="512506" cy="1118265"/>
          </a:xfrm>
          <a:prstGeom prst="line">
            <a:avLst/>
          </a:prstGeom>
          <a:ln w="762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776485" y="2305558"/>
            <a:ext cx="541209" cy="1015663"/>
          </a:xfrm>
          <a:prstGeom prst="rect">
            <a:avLst/>
          </a:prstGeom>
          <a:noFill/>
        </p:spPr>
        <p:txBody>
          <a:bodyPr wrap="none" rtlCol="0">
            <a:spAutoFit/>
          </a:bodyPr>
          <a:lstStyle/>
          <a:p>
            <a:r>
              <a:rPr lang="en-US" sz="6000" b="1" dirty="0" smtClean="0">
                <a:solidFill>
                  <a:srgbClr val="FF0000"/>
                </a:solidFill>
              </a:rPr>
              <a:t>?</a:t>
            </a:r>
            <a:endParaRPr lang="en-US" sz="6000" b="1" dirty="0">
              <a:solidFill>
                <a:srgbClr val="FF0000"/>
              </a:solidFill>
            </a:endParaRPr>
          </a:p>
        </p:txBody>
      </p:sp>
    </p:spTree>
    <p:extLst>
      <p:ext uri="{BB962C8B-B14F-4D97-AF65-F5344CB8AC3E}">
        <p14:creationId xmlns:p14="http://schemas.microsoft.com/office/powerpoint/2010/main" val="268695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37985" y="382653"/>
            <a:ext cx="1847025" cy="2267447"/>
          </a:xfrm>
          <a:prstGeom prst="rect">
            <a:avLst/>
          </a:prstGeom>
        </p:spPr>
      </p:pic>
      <p:pic>
        <p:nvPicPr>
          <p:cNvPr id="2" name="Picture 1"/>
          <p:cNvPicPr>
            <a:picLocks noChangeAspect="1"/>
          </p:cNvPicPr>
          <p:nvPr/>
        </p:nvPicPr>
        <p:blipFill>
          <a:blip r:embed="rId4"/>
          <a:stretch>
            <a:fillRect/>
          </a:stretch>
        </p:blipFill>
        <p:spPr>
          <a:xfrm>
            <a:off x="803367" y="511306"/>
            <a:ext cx="3216226" cy="2010141"/>
          </a:xfrm>
          <a:prstGeom prst="rect">
            <a:avLst/>
          </a:prstGeom>
        </p:spPr>
      </p:pic>
      <p:cxnSp>
        <p:nvCxnSpPr>
          <p:cNvPr id="5" name="Straight Arrow Connector 4"/>
          <p:cNvCxnSpPr>
            <a:stCxn id="2" idx="3"/>
            <a:endCxn id="4" idx="1"/>
          </p:cNvCxnSpPr>
          <p:nvPr/>
        </p:nvCxnSpPr>
        <p:spPr>
          <a:xfrm>
            <a:off x="4019593" y="1516377"/>
            <a:ext cx="2118392" cy="0"/>
          </a:xfrm>
          <a:prstGeom prst="straightConnector1">
            <a:avLst/>
          </a:prstGeom>
          <a:ln w="762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4776485" y="1007819"/>
            <a:ext cx="512506" cy="1118265"/>
          </a:xfrm>
          <a:prstGeom prst="line">
            <a:avLst/>
          </a:prstGeom>
          <a:ln w="762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776485" y="2305558"/>
            <a:ext cx="541209" cy="1015663"/>
          </a:xfrm>
          <a:prstGeom prst="rect">
            <a:avLst/>
          </a:prstGeom>
          <a:noFill/>
        </p:spPr>
        <p:txBody>
          <a:bodyPr wrap="none" rtlCol="0">
            <a:spAutoFit/>
          </a:bodyPr>
          <a:lstStyle/>
          <a:p>
            <a:r>
              <a:rPr lang="en-US" sz="6000" b="1" dirty="0" smtClean="0">
                <a:solidFill>
                  <a:srgbClr val="FF0000"/>
                </a:solidFill>
              </a:rPr>
              <a:t>?</a:t>
            </a:r>
            <a:endParaRPr lang="en-US" sz="6000" b="1" dirty="0">
              <a:solidFill>
                <a:srgbClr val="FF0000"/>
              </a:solidFill>
            </a:endParaRPr>
          </a:p>
        </p:txBody>
      </p:sp>
      <p:pic>
        <p:nvPicPr>
          <p:cNvPr id="11" name="Picture 10"/>
          <p:cNvPicPr>
            <a:picLocks noChangeAspect="1"/>
          </p:cNvPicPr>
          <p:nvPr/>
        </p:nvPicPr>
        <p:blipFill>
          <a:blip r:embed="rId5"/>
          <a:stretch>
            <a:fillRect/>
          </a:stretch>
        </p:blipFill>
        <p:spPr>
          <a:xfrm>
            <a:off x="1703035" y="3908978"/>
            <a:ext cx="2316558" cy="2038571"/>
          </a:xfrm>
          <a:prstGeom prst="rect">
            <a:avLst/>
          </a:prstGeom>
        </p:spPr>
      </p:pic>
      <p:pic>
        <p:nvPicPr>
          <p:cNvPr id="3" name="Picture 2"/>
          <p:cNvPicPr>
            <a:picLocks noChangeAspect="1"/>
          </p:cNvPicPr>
          <p:nvPr/>
        </p:nvPicPr>
        <p:blipFill>
          <a:blip r:embed="rId6"/>
          <a:stretch>
            <a:fillRect/>
          </a:stretch>
        </p:blipFill>
        <p:spPr>
          <a:xfrm>
            <a:off x="5919628" y="3470367"/>
            <a:ext cx="1839659" cy="2707870"/>
          </a:xfrm>
          <a:prstGeom prst="rect">
            <a:avLst/>
          </a:prstGeom>
        </p:spPr>
      </p:pic>
    </p:spTree>
    <p:extLst>
      <p:ext uri="{BB962C8B-B14F-4D97-AF65-F5344CB8AC3E}">
        <p14:creationId xmlns:p14="http://schemas.microsoft.com/office/powerpoint/2010/main" val="229375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37985" y="382653"/>
            <a:ext cx="1847025" cy="2267447"/>
          </a:xfrm>
          <a:prstGeom prst="rect">
            <a:avLst/>
          </a:prstGeom>
        </p:spPr>
      </p:pic>
      <p:pic>
        <p:nvPicPr>
          <p:cNvPr id="2" name="Picture 1"/>
          <p:cNvPicPr>
            <a:picLocks noChangeAspect="1"/>
          </p:cNvPicPr>
          <p:nvPr/>
        </p:nvPicPr>
        <p:blipFill>
          <a:blip r:embed="rId4"/>
          <a:stretch>
            <a:fillRect/>
          </a:stretch>
        </p:blipFill>
        <p:spPr>
          <a:xfrm>
            <a:off x="803367" y="511306"/>
            <a:ext cx="3216226" cy="2010141"/>
          </a:xfrm>
          <a:prstGeom prst="rect">
            <a:avLst/>
          </a:prstGeom>
        </p:spPr>
      </p:pic>
      <p:cxnSp>
        <p:nvCxnSpPr>
          <p:cNvPr id="5" name="Straight Arrow Connector 4"/>
          <p:cNvCxnSpPr>
            <a:stCxn id="2" idx="3"/>
            <a:endCxn id="4" idx="1"/>
          </p:cNvCxnSpPr>
          <p:nvPr/>
        </p:nvCxnSpPr>
        <p:spPr>
          <a:xfrm>
            <a:off x="4019593" y="1516377"/>
            <a:ext cx="2118392" cy="0"/>
          </a:xfrm>
          <a:prstGeom prst="straightConnector1">
            <a:avLst/>
          </a:prstGeom>
          <a:ln w="762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4776485" y="1007819"/>
            <a:ext cx="512506" cy="1118265"/>
          </a:xfrm>
          <a:prstGeom prst="line">
            <a:avLst/>
          </a:prstGeom>
          <a:ln w="762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776485" y="2305558"/>
            <a:ext cx="541209" cy="1015663"/>
          </a:xfrm>
          <a:prstGeom prst="rect">
            <a:avLst/>
          </a:prstGeom>
          <a:noFill/>
        </p:spPr>
        <p:txBody>
          <a:bodyPr wrap="none" rtlCol="0">
            <a:spAutoFit/>
          </a:bodyPr>
          <a:lstStyle/>
          <a:p>
            <a:r>
              <a:rPr lang="en-US" sz="6000" b="1" dirty="0" smtClean="0">
                <a:solidFill>
                  <a:srgbClr val="FF0000"/>
                </a:solidFill>
              </a:rPr>
              <a:t>?</a:t>
            </a:r>
            <a:endParaRPr lang="en-US" sz="6000" b="1" dirty="0">
              <a:solidFill>
                <a:srgbClr val="FF0000"/>
              </a:solidFill>
            </a:endParaRPr>
          </a:p>
        </p:txBody>
      </p:sp>
      <p:pic>
        <p:nvPicPr>
          <p:cNvPr id="9" name="Picture 8"/>
          <p:cNvPicPr>
            <a:picLocks noChangeAspect="1"/>
          </p:cNvPicPr>
          <p:nvPr/>
        </p:nvPicPr>
        <p:blipFill>
          <a:blip r:embed="rId5"/>
          <a:stretch>
            <a:fillRect/>
          </a:stretch>
        </p:blipFill>
        <p:spPr>
          <a:xfrm>
            <a:off x="1521221" y="3321221"/>
            <a:ext cx="1771422" cy="1766994"/>
          </a:xfrm>
          <a:prstGeom prst="rect">
            <a:avLst/>
          </a:prstGeom>
        </p:spPr>
      </p:pic>
      <p:sp>
        <p:nvSpPr>
          <p:cNvPr id="13" name="TextBox 12"/>
          <p:cNvSpPr txBox="1"/>
          <p:nvPr/>
        </p:nvSpPr>
        <p:spPr>
          <a:xfrm>
            <a:off x="1051855" y="5299982"/>
            <a:ext cx="3643661" cy="923330"/>
          </a:xfrm>
          <a:prstGeom prst="rect">
            <a:avLst/>
          </a:prstGeom>
          <a:noFill/>
        </p:spPr>
        <p:txBody>
          <a:bodyPr wrap="none" rtlCol="0">
            <a:spAutoFit/>
          </a:bodyPr>
          <a:lstStyle/>
          <a:p>
            <a:r>
              <a:rPr lang="en-US" b="1" dirty="0" smtClean="0"/>
              <a:t>Actions</a:t>
            </a:r>
          </a:p>
          <a:p>
            <a:r>
              <a:rPr lang="en-US" dirty="0" smtClean="0"/>
              <a:t>Incomplete, ignored, thwarted, </a:t>
            </a:r>
          </a:p>
          <a:p>
            <a:r>
              <a:rPr lang="en-US" dirty="0" smtClean="0"/>
              <a:t>Insufficient, not focused on health </a:t>
            </a:r>
            <a:r>
              <a:rPr lang="mr-IN" dirty="0" smtClean="0"/>
              <a:t>…</a:t>
            </a:r>
            <a:endParaRPr lang="en-US" dirty="0"/>
          </a:p>
        </p:txBody>
      </p:sp>
    </p:spTree>
    <p:extLst>
      <p:ext uri="{BB962C8B-B14F-4D97-AF65-F5344CB8AC3E}">
        <p14:creationId xmlns:p14="http://schemas.microsoft.com/office/powerpoint/2010/main" val="78615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37985" y="382653"/>
            <a:ext cx="1847025" cy="2267447"/>
          </a:xfrm>
          <a:prstGeom prst="rect">
            <a:avLst/>
          </a:prstGeom>
        </p:spPr>
      </p:pic>
      <p:pic>
        <p:nvPicPr>
          <p:cNvPr id="2" name="Picture 1"/>
          <p:cNvPicPr>
            <a:picLocks noChangeAspect="1"/>
          </p:cNvPicPr>
          <p:nvPr/>
        </p:nvPicPr>
        <p:blipFill>
          <a:blip r:embed="rId4"/>
          <a:stretch>
            <a:fillRect/>
          </a:stretch>
        </p:blipFill>
        <p:spPr>
          <a:xfrm>
            <a:off x="803367" y="511306"/>
            <a:ext cx="3216226" cy="2010141"/>
          </a:xfrm>
          <a:prstGeom prst="rect">
            <a:avLst/>
          </a:prstGeom>
        </p:spPr>
      </p:pic>
      <p:cxnSp>
        <p:nvCxnSpPr>
          <p:cNvPr id="5" name="Straight Arrow Connector 4"/>
          <p:cNvCxnSpPr>
            <a:stCxn id="2" idx="3"/>
            <a:endCxn id="4" idx="1"/>
          </p:cNvCxnSpPr>
          <p:nvPr/>
        </p:nvCxnSpPr>
        <p:spPr>
          <a:xfrm>
            <a:off x="4019593" y="1516377"/>
            <a:ext cx="2118392" cy="0"/>
          </a:xfrm>
          <a:prstGeom prst="straightConnector1">
            <a:avLst/>
          </a:prstGeom>
          <a:ln w="762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4776485" y="1007819"/>
            <a:ext cx="512506" cy="1118265"/>
          </a:xfrm>
          <a:prstGeom prst="line">
            <a:avLst/>
          </a:prstGeom>
          <a:ln w="762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776485" y="2305558"/>
            <a:ext cx="541209" cy="1015663"/>
          </a:xfrm>
          <a:prstGeom prst="rect">
            <a:avLst/>
          </a:prstGeom>
          <a:noFill/>
        </p:spPr>
        <p:txBody>
          <a:bodyPr wrap="none" rtlCol="0">
            <a:spAutoFit/>
          </a:bodyPr>
          <a:lstStyle/>
          <a:p>
            <a:r>
              <a:rPr lang="en-US" sz="6000" b="1" dirty="0" smtClean="0">
                <a:solidFill>
                  <a:srgbClr val="FF0000"/>
                </a:solidFill>
              </a:rPr>
              <a:t>?</a:t>
            </a:r>
            <a:endParaRPr lang="en-US" sz="6000" b="1" dirty="0">
              <a:solidFill>
                <a:srgbClr val="FF0000"/>
              </a:solidFill>
            </a:endParaRPr>
          </a:p>
        </p:txBody>
      </p:sp>
      <p:pic>
        <p:nvPicPr>
          <p:cNvPr id="9" name="Picture 8"/>
          <p:cNvPicPr>
            <a:picLocks noChangeAspect="1"/>
          </p:cNvPicPr>
          <p:nvPr/>
        </p:nvPicPr>
        <p:blipFill>
          <a:blip r:embed="rId5"/>
          <a:stretch>
            <a:fillRect/>
          </a:stretch>
        </p:blipFill>
        <p:spPr>
          <a:xfrm>
            <a:off x="1521221" y="3321221"/>
            <a:ext cx="1771422" cy="1766994"/>
          </a:xfrm>
          <a:prstGeom prst="rect">
            <a:avLst/>
          </a:prstGeom>
        </p:spPr>
      </p:pic>
      <p:pic>
        <p:nvPicPr>
          <p:cNvPr id="3" name="Picture 2"/>
          <p:cNvPicPr>
            <a:picLocks noChangeAspect="1"/>
          </p:cNvPicPr>
          <p:nvPr/>
        </p:nvPicPr>
        <p:blipFill>
          <a:blip r:embed="rId6"/>
          <a:stretch>
            <a:fillRect/>
          </a:stretch>
        </p:blipFill>
        <p:spPr>
          <a:xfrm>
            <a:off x="4869404" y="3321221"/>
            <a:ext cx="3254035" cy="1721927"/>
          </a:xfrm>
          <a:prstGeom prst="rect">
            <a:avLst/>
          </a:prstGeom>
        </p:spPr>
      </p:pic>
      <p:sp>
        <p:nvSpPr>
          <p:cNvPr id="11" name="TextBox 10"/>
          <p:cNvSpPr txBox="1"/>
          <p:nvPr/>
        </p:nvSpPr>
        <p:spPr>
          <a:xfrm>
            <a:off x="1051855" y="5299982"/>
            <a:ext cx="3643661" cy="923330"/>
          </a:xfrm>
          <a:prstGeom prst="rect">
            <a:avLst/>
          </a:prstGeom>
          <a:noFill/>
        </p:spPr>
        <p:txBody>
          <a:bodyPr wrap="none" rtlCol="0">
            <a:spAutoFit/>
          </a:bodyPr>
          <a:lstStyle/>
          <a:p>
            <a:r>
              <a:rPr lang="en-US" b="1" dirty="0" smtClean="0"/>
              <a:t>Actions</a:t>
            </a:r>
          </a:p>
          <a:p>
            <a:r>
              <a:rPr lang="en-US" dirty="0" smtClean="0"/>
              <a:t>Incomplete, ignored, thwarted, </a:t>
            </a:r>
          </a:p>
          <a:p>
            <a:r>
              <a:rPr lang="en-US" dirty="0" smtClean="0"/>
              <a:t>Insufficient, not focused on health </a:t>
            </a:r>
            <a:r>
              <a:rPr lang="mr-IN" dirty="0" smtClean="0"/>
              <a:t>…</a:t>
            </a:r>
            <a:endParaRPr lang="en-US" dirty="0"/>
          </a:p>
        </p:txBody>
      </p:sp>
      <p:sp>
        <p:nvSpPr>
          <p:cNvPr id="12" name="TextBox 11"/>
          <p:cNvSpPr txBox="1"/>
          <p:nvPr/>
        </p:nvSpPr>
        <p:spPr>
          <a:xfrm>
            <a:off x="4869404" y="5300520"/>
            <a:ext cx="4303469" cy="1200329"/>
          </a:xfrm>
          <a:prstGeom prst="rect">
            <a:avLst/>
          </a:prstGeom>
          <a:noFill/>
        </p:spPr>
        <p:txBody>
          <a:bodyPr wrap="none" rtlCol="0">
            <a:spAutoFit/>
          </a:bodyPr>
          <a:lstStyle/>
          <a:p>
            <a:r>
              <a:rPr lang="en-US" b="1" dirty="0" smtClean="0"/>
              <a:t>Context</a:t>
            </a:r>
          </a:p>
          <a:p>
            <a:r>
              <a:rPr lang="en-US" dirty="0" smtClean="0"/>
              <a:t>MNH not valued, already high quality </a:t>
            </a:r>
          </a:p>
          <a:p>
            <a:r>
              <a:rPr lang="en-US" dirty="0" smtClean="0"/>
              <a:t>or improving, health system not responsive,</a:t>
            </a:r>
          </a:p>
          <a:p>
            <a:r>
              <a:rPr lang="en-US" dirty="0" smtClean="0"/>
              <a:t>low trust or social capital, </a:t>
            </a:r>
            <a:r>
              <a:rPr lang="mr-IN" dirty="0" smtClean="0"/>
              <a:t>…</a:t>
            </a:r>
            <a:endParaRPr lang="en-US" dirty="0" smtClean="0"/>
          </a:p>
        </p:txBody>
      </p:sp>
    </p:spTree>
    <p:extLst>
      <p:ext uri="{BB962C8B-B14F-4D97-AF65-F5344CB8AC3E}">
        <p14:creationId xmlns:p14="http://schemas.microsoft.com/office/powerpoint/2010/main" val="2048131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dirty="0" smtClean="0"/>
              <a:t>Example hypothesis: </a:t>
            </a:r>
          </a:p>
          <a:p>
            <a:pPr marL="0" indent="0">
              <a:buNone/>
            </a:pPr>
            <a:r>
              <a:rPr lang="en-US" dirty="0" smtClean="0"/>
              <a:t>Participants </a:t>
            </a:r>
            <a:r>
              <a:rPr lang="en-US" dirty="0"/>
              <a:t>attempted activities but got no response or an </a:t>
            </a:r>
            <a:r>
              <a:rPr lang="en-US" dirty="0" smtClean="0"/>
              <a:t>undermining response </a:t>
            </a:r>
            <a:r>
              <a:rPr lang="en-US" dirty="0"/>
              <a:t>from the people or groups they tried to engage </a:t>
            </a:r>
          </a:p>
        </p:txBody>
      </p:sp>
    </p:spTree>
    <p:extLst>
      <p:ext uri="{BB962C8B-B14F-4D97-AF65-F5344CB8AC3E}">
        <p14:creationId xmlns:p14="http://schemas.microsoft.com/office/powerpoint/2010/main" val="210191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65BDF457-2F29-41C0-9A26-2D7601B80AAB}" type="slidenum">
              <a:rPr lang="en-US" smtClean="0"/>
              <a:t>37</a:t>
            </a:fld>
            <a:endParaRPr lang="en-US"/>
          </a:p>
        </p:txBody>
      </p:sp>
      <p:sp>
        <p:nvSpPr>
          <p:cNvPr id="5" name="Line Callout 1 4">
            <a:extLst>
              <a:ext uri="{FF2B5EF4-FFF2-40B4-BE49-F238E27FC236}">
                <a16:creationId xmlns="" xmlns:a16="http://schemas.microsoft.com/office/drawing/2014/main" id="{7D13DB7E-2540-4641-974C-126784515583}"/>
              </a:ext>
            </a:extLst>
          </p:cNvPr>
          <p:cNvSpPr/>
          <p:nvPr/>
        </p:nvSpPr>
        <p:spPr>
          <a:xfrm>
            <a:off x="224461" y="222429"/>
            <a:ext cx="8281364" cy="375934"/>
          </a:xfrm>
          <a:prstGeom prst="borderCallout1">
            <a:avLst>
              <a:gd name="adj1" fmla="val 81254"/>
              <a:gd name="adj2" fmla="val 84002"/>
              <a:gd name="adj3" fmla="val 79181"/>
              <a:gd name="adj4" fmla="val 89923"/>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sz="2000" dirty="0">
                <a:solidFill>
                  <a:srgbClr val="5A8D91"/>
                </a:solidFill>
                <a:latin typeface="Lato" panose="020F0502020204030203" pitchFamily="34" charset="0"/>
                <a:cs typeface="Museo Sans 700"/>
              </a:rPr>
              <a:t>Data Sources - Indonesia</a:t>
            </a:r>
          </a:p>
        </p:txBody>
      </p:sp>
      <p:sp>
        <p:nvSpPr>
          <p:cNvPr id="6" name="Rectangle 5"/>
          <p:cNvSpPr/>
          <p:nvPr/>
        </p:nvSpPr>
        <p:spPr>
          <a:xfrm>
            <a:off x="557557" y="716197"/>
            <a:ext cx="7950819" cy="5779018"/>
          </a:xfrm>
          <a:prstGeom prst="rect">
            <a:avLst/>
          </a:prstGeom>
        </p:spPr>
        <p:txBody>
          <a:bodyPr wrap="square">
            <a:spAutoFit/>
          </a:bodyPr>
          <a:lstStyle/>
          <a:p>
            <a:pPr fontAlgn="base">
              <a:lnSpc>
                <a:spcPts val="1300"/>
              </a:lnSpc>
              <a:spcAft>
                <a:spcPts val="1800"/>
              </a:spcAft>
            </a:pPr>
            <a:r>
              <a:rPr lang="en-US" sz="1400" dirty="0">
                <a:solidFill>
                  <a:srgbClr val="313231"/>
                </a:solidFill>
              </a:rPr>
              <a:t>A </a:t>
            </a:r>
            <a:r>
              <a:rPr lang="en-US" sz="1400" b="1" dirty="0">
                <a:solidFill>
                  <a:srgbClr val="313231"/>
                </a:solidFill>
              </a:rPr>
              <a:t>Household Survey </a:t>
            </a:r>
            <a:r>
              <a:rPr lang="en-US" sz="1400" dirty="0">
                <a:solidFill>
                  <a:srgbClr val="313231"/>
                </a:solidFill>
              </a:rPr>
              <a:t>at baseline and </a:t>
            </a:r>
            <a:r>
              <a:rPr lang="en-US" sz="1400" dirty="0" err="1">
                <a:solidFill>
                  <a:srgbClr val="313231"/>
                </a:solidFill>
              </a:rPr>
              <a:t>endline</a:t>
            </a:r>
            <a:r>
              <a:rPr lang="en-US" sz="1400" dirty="0">
                <a:solidFill>
                  <a:srgbClr val="313231"/>
                </a:solidFill>
              </a:rPr>
              <a:t>.  </a:t>
            </a:r>
            <a:r>
              <a:rPr lang="en-US" sz="1400" dirty="0" err="1">
                <a:solidFill>
                  <a:srgbClr val="313231"/>
                </a:solidFill>
              </a:rPr>
              <a:t>Endline</a:t>
            </a:r>
            <a:r>
              <a:rPr lang="en-US" sz="1400" dirty="0">
                <a:solidFill>
                  <a:srgbClr val="313231"/>
                </a:solidFill>
              </a:rPr>
              <a:t> survey of an average of 30 women per village who gave birth the previous year.  Sample size: 200 villages (100 treatment &amp; 100 control).</a:t>
            </a:r>
          </a:p>
          <a:p>
            <a:pPr fontAlgn="base">
              <a:lnSpc>
                <a:spcPts val="1300"/>
              </a:lnSpc>
              <a:spcAft>
                <a:spcPts val="1800"/>
              </a:spcAft>
            </a:pPr>
            <a:r>
              <a:rPr lang="en-US" sz="1400" i="0" dirty="0">
                <a:solidFill>
                  <a:srgbClr val="313231"/>
                </a:solidFill>
                <a:effectLst/>
              </a:rPr>
              <a:t>A </a:t>
            </a:r>
            <a:r>
              <a:rPr lang="en-US" sz="1400" b="1" i="0" dirty="0">
                <a:solidFill>
                  <a:srgbClr val="313231"/>
                </a:solidFill>
                <a:effectLst/>
              </a:rPr>
              <a:t>Facility Survey </a:t>
            </a:r>
            <a:r>
              <a:rPr lang="en-US" sz="1400" i="0" dirty="0">
                <a:solidFill>
                  <a:srgbClr val="313231"/>
                </a:solidFill>
                <a:effectLst/>
              </a:rPr>
              <a:t>at baseline and </a:t>
            </a:r>
            <a:r>
              <a:rPr lang="en-US" sz="1400" i="0" dirty="0" err="1">
                <a:solidFill>
                  <a:srgbClr val="313231"/>
                </a:solidFill>
                <a:effectLst/>
              </a:rPr>
              <a:t>endline</a:t>
            </a:r>
            <a:r>
              <a:rPr lang="en-US" sz="1400" i="0" dirty="0">
                <a:solidFill>
                  <a:srgbClr val="313231"/>
                </a:solidFill>
                <a:effectLst/>
              </a:rPr>
              <a:t>.  Sample size: 200 health facilities (</a:t>
            </a:r>
            <a:r>
              <a:rPr lang="en-US" sz="1400" i="0" dirty="0" err="1">
                <a:solidFill>
                  <a:srgbClr val="313231"/>
                </a:solidFill>
                <a:effectLst/>
              </a:rPr>
              <a:t>puskesmas</a:t>
            </a:r>
            <a:r>
              <a:rPr lang="en-US" sz="1400" i="0" dirty="0">
                <a:solidFill>
                  <a:srgbClr val="313231"/>
                </a:solidFill>
                <a:effectLst/>
              </a:rPr>
              <a:t>) serving the 200 study villages.</a:t>
            </a:r>
          </a:p>
          <a:p>
            <a:pPr fontAlgn="base">
              <a:lnSpc>
                <a:spcPts val="1300"/>
              </a:lnSpc>
              <a:spcAft>
                <a:spcPts val="1800"/>
              </a:spcAft>
            </a:pPr>
            <a:r>
              <a:rPr lang="en-US" sz="1400" b="1" dirty="0">
                <a:solidFill>
                  <a:srgbClr val="313231"/>
                </a:solidFill>
              </a:rPr>
              <a:t>Community Focus Group </a:t>
            </a:r>
            <a:r>
              <a:rPr lang="en-US" sz="1400" dirty="0">
                <a:solidFill>
                  <a:srgbClr val="313231"/>
                </a:solidFill>
              </a:rPr>
              <a:t>discussions at baseline and </a:t>
            </a:r>
            <a:r>
              <a:rPr lang="en-US" sz="1400" dirty="0" err="1">
                <a:solidFill>
                  <a:srgbClr val="313231"/>
                </a:solidFill>
              </a:rPr>
              <a:t>endline</a:t>
            </a:r>
            <a:r>
              <a:rPr lang="en-US" sz="1400" dirty="0">
                <a:solidFill>
                  <a:srgbClr val="313231"/>
                </a:solidFill>
              </a:rPr>
              <a:t>.  Baseline focus groups with knowledgeable members of the community; </a:t>
            </a:r>
            <a:r>
              <a:rPr lang="en-US" sz="1400" dirty="0" err="1">
                <a:solidFill>
                  <a:srgbClr val="313231"/>
                </a:solidFill>
              </a:rPr>
              <a:t>endline</a:t>
            </a:r>
            <a:r>
              <a:rPr lang="en-US" sz="1400" dirty="0">
                <a:solidFill>
                  <a:srgbClr val="313231"/>
                </a:solidFill>
              </a:rPr>
              <a:t> focus groups with community activists (CAs).  Sample size: 200 study villages (baseline) &amp; 100 treatment villages (</a:t>
            </a:r>
            <a:r>
              <a:rPr lang="en-US" sz="1400" dirty="0" err="1">
                <a:solidFill>
                  <a:srgbClr val="313231"/>
                </a:solidFill>
              </a:rPr>
              <a:t>endline</a:t>
            </a:r>
            <a:r>
              <a:rPr lang="en-US" sz="1400" dirty="0">
                <a:solidFill>
                  <a:srgbClr val="313231"/>
                </a:solidFill>
              </a:rPr>
              <a:t>).  </a:t>
            </a:r>
          </a:p>
          <a:p>
            <a:pPr fontAlgn="base">
              <a:lnSpc>
                <a:spcPts val="1300"/>
              </a:lnSpc>
              <a:spcAft>
                <a:spcPts val="1800"/>
              </a:spcAft>
            </a:pPr>
            <a:r>
              <a:rPr lang="en-US" sz="1400" b="1" dirty="0">
                <a:solidFill>
                  <a:srgbClr val="313231"/>
                </a:solidFill>
              </a:rPr>
              <a:t>Facilitator Reports </a:t>
            </a:r>
            <a:r>
              <a:rPr lang="en-US" sz="1400" dirty="0">
                <a:solidFill>
                  <a:srgbClr val="313231"/>
                </a:solidFill>
              </a:rPr>
              <a:t>assembled by PATTIRO on the program activities including attendance at the meetings and copies of the </a:t>
            </a:r>
            <a:r>
              <a:rPr lang="en-US" sz="1400" b="1" dirty="0">
                <a:solidFill>
                  <a:srgbClr val="313231"/>
                </a:solidFill>
              </a:rPr>
              <a:t>Social Action Plans </a:t>
            </a:r>
            <a:r>
              <a:rPr lang="en-US" sz="1400" dirty="0">
                <a:solidFill>
                  <a:srgbClr val="313231"/>
                </a:solidFill>
              </a:rPr>
              <a:t>at 4 time points (social action meeting, follow-up meetings 1-3).  Sample size: 100 treatment villages.</a:t>
            </a:r>
          </a:p>
          <a:p>
            <a:pPr fontAlgn="base">
              <a:lnSpc>
                <a:spcPts val="1300"/>
              </a:lnSpc>
              <a:spcAft>
                <a:spcPts val="1800"/>
              </a:spcAft>
            </a:pPr>
            <a:r>
              <a:rPr lang="en-US" sz="1400" dirty="0">
                <a:solidFill>
                  <a:srgbClr val="313231"/>
                </a:solidFill>
              </a:rPr>
              <a:t>Direct meeting observation of the scorecard, social action, and follow-up 3 meetings using a </a:t>
            </a:r>
            <a:r>
              <a:rPr lang="en-US" sz="1400" b="1" dirty="0">
                <a:solidFill>
                  <a:srgbClr val="313231"/>
                </a:solidFill>
              </a:rPr>
              <a:t>Standard Coding Scheme </a:t>
            </a:r>
            <a:r>
              <a:rPr lang="en-US" sz="1400" dirty="0">
                <a:solidFill>
                  <a:srgbClr val="313231"/>
                </a:solidFill>
              </a:rPr>
              <a:t>(SCS).   Meeting coders recorded information on participant demographics, topics covered, and group engagement throughout the meeting.  Sample size: 41 treatment villages.</a:t>
            </a:r>
          </a:p>
          <a:p>
            <a:pPr fontAlgn="base">
              <a:lnSpc>
                <a:spcPts val="1300"/>
              </a:lnSpc>
              <a:spcAft>
                <a:spcPts val="1800"/>
              </a:spcAft>
            </a:pPr>
            <a:r>
              <a:rPr lang="en-US" sz="1400" dirty="0">
                <a:solidFill>
                  <a:srgbClr val="313231"/>
                </a:solidFill>
              </a:rPr>
              <a:t>Direct meeting observation of the scorecard, social action, and follow-up 3 meetings using </a:t>
            </a:r>
            <a:r>
              <a:rPr lang="en-US" sz="1400" b="1" dirty="0">
                <a:solidFill>
                  <a:srgbClr val="313231"/>
                </a:solidFill>
              </a:rPr>
              <a:t>Participation Monitoring </a:t>
            </a:r>
            <a:r>
              <a:rPr lang="en-US" sz="1400" dirty="0">
                <a:solidFill>
                  <a:srgbClr val="313231"/>
                </a:solidFill>
              </a:rPr>
              <a:t>(PM).  The PM is a seating chart drawing where the observer marked each time a participant spoke.  Sample size: a subsample of 15 of the SCS treatment villages.</a:t>
            </a:r>
          </a:p>
          <a:p>
            <a:pPr fontAlgn="base">
              <a:lnSpc>
                <a:spcPts val="1300"/>
              </a:lnSpc>
              <a:spcAft>
                <a:spcPts val="1800"/>
              </a:spcAft>
            </a:pPr>
            <a:r>
              <a:rPr lang="en-US" sz="1400" i="0" dirty="0">
                <a:solidFill>
                  <a:srgbClr val="000000"/>
                </a:solidFill>
                <a:effectLst/>
              </a:rPr>
              <a:t>An </a:t>
            </a:r>
            <a:r>
              <a:rPr lang="en-US" sz="1400" b="1" i="0" dirty="0">
                <a:solidFill>
                  <a:srgbClr val="000000"/>
                </a:solidFill>
                <a:effectLst/>
              </a:rPr>
              <a:t>Empowerment Survey </a:t>
            </a:r>
            <a:r>
              <a:rPr lang="en-US" sz="1400" i="0" dirty="0">
                <a:solidFill>
                  <a:srgbClr val="000000"/>
                </a:solidFill>
                <a:effectLst/>
              </a:rPr>
              <a:t>(ES) administered to CAs before the scorecard meeting and again after follow-up meeting 3.  Sample size: the same 15 treatment villages where the PM was administered.</a:t>
            </a:r>
          </a:p>
          <a:p>
            <a:pPr fontAlgn="base">
              <a:lnSpc>
                <a:spcPts val="1300"/>
              </a:lnSpc>
              <a:spcAft>
                <a:spcPts val="1800"/>
              </a:spcAft>
            </a:pPr>
            <a:r>
              <a:rPr lang="en-US" sz="1400" b="1" i="0" dirty="0">
                <a:solidFill>
                  <a:srgbClr val="000000"/>
                </a:solidFill>
                <a:effectLst/>
              </a:rPr>
              <a:t>Key Informant Interviews </a:t>
            </a:r>
            <a:r>
              <a:rPr lang="en-US" sz="1400" dirty="0">
                <a:solidFill>
                  <a:srgbClr val="000000"/>
                </a:solidFill>
              </a:rPr>
              <a:t>of</a:t>
            </a:r>
            <a:r>
              <a:rPr lang="en-US" sz="1400" i="0" dirty="0">
                <a:solidFill>
                  <a:srgbClr val="000000"/>
                </a:solidFill>
                <a:effectLst/>
              </a:rPr>
              <a:t> CAs, the PATTIRO facilitator, village leadership, health facility staff, and other people who participated in (or were impacted by) the social actions.  Sample size: the same 41 treatment villages where the SCS was administered.</a:t>
            </a:r>
          </a:p>
          <a:p>
            <a:pPr fontAlgn="base">
              <a:lnSpc>
                <a:spcPts val="1300"/>
              </a:lnSpc>
              <a:spcAft>
                <a:spcPts val="1800"/>
              </a:spcAft>
            </a:pPr>
            <a:r>
              <a:rPr lang="en-US" sz="1400" b="1" dirty="0">
                <a:solidFill>
                  <a:srgbClr val="000000"/>
                </a:solidFill>
              </a:rPr>
              <a:t>Ethnographic  Reports </a:t>
            </a:r>
            <a:r>
              <a:rPr lang="en-US" sz="1400" dirty="0">
                <a:solidFill>
                  <a:srgbClr val="000000"/>
                </a:solidFill>
              </a:rPr>
              <a:t>by 2 ethnographers over a 6-month period starting just before the intervention and ending 1-2 months after its conclusion.  Sample size: 6 villages (4 treatment &amp; 2 control).</a:t>
            </a:r>
            <a:endParaRPr lang="en-US" sz="1400" i="0" dirty="0">
              <a:solidFill>
                <a:srgbClr val="000000"/>
              </a:solidFill>
              <a:effectLst/>
            </a:endParaRPr>
          </a:p>
        </p:txBody>
      </p:sp>
      <p:sp>
        <p:nvSpPr>
          <p:cNvPr id="7" name="Rectangle 6"/>
          <p:cNvSpPr/>
          <p:nvPr/>
        </p:nvSpPr>
        <p:spPr>
          <a:xfrm>
            <a:off x="557557" y="3248160"/>
            <a:ext cx="7948268" cy="651531"/>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57557" y="1810996"/>
            <a:ext cx="7950819" cy="675504"/>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57557" y="5302983"/>
            <a:ext cx="7950819" cy="600219"/>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57556" y="5903202"/>
            <a:ext cx="7950819" cy="592013"/>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8418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9" grpId="1" animBg="1"/>
      <p:bldP spid="9" grpId="2" animBg="1"/>
      <p:bldP spid="10" grpId="0" animBg="1"/>
      <p:bldP spid="10" grpId="1" animBg="1"/>
      <p:bldP spid="11" grpId="0" animBg="1"/>
      <p:bldP spid="11"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04726066"/>
              </p:ext>
            </p:extLst>
          </p:nvPr>
        </p:nvGraphicFramePr>
        <p:xfrm>
          <a:off x="457200" y="1362477"/>
          <a:ext cx="8229600" cy="1645920"/>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en-US" sz="2400" dirty="0" smtClean="0"/>
                        <a:t>Observation</a:t>
                      </a:r>
                      <a:r>
                        <a:rPr lang="en-US" sz="2400" baseline="0" dirty="0" smtClean="0"/>
                        <a:t> of discussions in the final program meeting (41 </a:t>
                      </a:r>
                      <a:r>
                        <a:rPr lang="en-US" sz="2400" dirty="0" smtClean="0"/>
                        <a:t>communities)</a:t>
                      </a:r>
                      <a:endParaRPr lang="en-US" sz="2400" dirty="0"/>
                    </a:p>
                  </a:txBody>
                  <a:tcPr/>
                </a:tc>
                <a:tc>
                  <a:txBody>
                    <a:bodyPr/>
                    <a:lstStyle/>
                    <a:p>
                      <a:r>
                        <a:rPr lang="en-US" sz="2400" dirty="0" smtClean="0"/>
                        <a:t>Responses</a:t>
                      </a:r>
                      <a:r>
                        <a:rPr lang="en-US" sz="2400" baseline="0" dirty="0" smtClean="0"/>
                        <a:t> in f</a:t>
                      </a:r>
                      <a:r>
                        <a:rPr lang="en-US" sz="2400" dirty="0" smtClean="0"/>
                        <a:t>ocus groups with participants 2 years after program (100 communities)</a:t>
                      </a:r>
                      <a:endParaRPr lang="en-US" sz="2400" dirty="0"/>
                    </a:p>
                  </a:txBody>
                  <a:tcPr/>
                </a:tc>
              </a:tr>
              <a:tr h="370840">
                <a:tc>
                  <a:txBody>
                    <a:bodyPr/>
                    <a:lstStyle/>
                    <a:p>
                      <a:r>
                        <a:rPr lang="en-US" sz="2400" dirty="0" smtClean="0"/>
                        <a:t>5 (of 41) communities </a:t>
                      </a:r>
                      <a:endParaRPr lang="en-US" sz="2400" dirty="0"/>
                    </a:p>
                  </a:txBody>
                  <a:tcPr/>
                </a:tc>
                <a:tc>
                  <a:txBody>
                    <a:bodyPr/>
                    <a:lstStyle/>
                    <a:p>
                      <a:r>
                        <a:rPr lang="en-US" sz="2400" dirty="0" smtClean="0"/>
                        <a:t>8 (of</a:t>
                      </a:r>
                      <a:r>
                        <a:rPr lang="en-US" sz="2400" baseline="0" dirty="0" smtClean="0"/>
                        <a:t> 100) communities</a:t>
                      </a:r>
                      <a:endParaRPr lang="en-US" sz="2400" dirty="0"/>
                    </a:p>
                  </a:txBody>
                  <a:tcPr/>
                </a:tc>
              </a:tr>
            </a:tbl>
          </a:graphicData>
        </a:graphic>
      </p:graphicFrame>
      <p:sp>
        <p:nvSpPr>
          <p:cNvPr id="5" name="TextBox 4"/>
          <p:cNvSpPr txBox="1"/>
          <p:nvPr/>
        </p:nvSpPr>
        <p:spPr>
          <a:xfrm>
            <a:off x="457200" y="329578"/>
            <a:ext cx="8229600" cy="1200328"/>
          </a:xfrm>
          <a:prstGeom prst="rect">
            <a:avLst/>
          </a:prstGeom>
          <a:noFill/>
        </p:spPr>
        <p:txBody>
          <a:bodyPr wrap="square" rtlCol="0">
            <a:spAutoFit/>
          </a:bodyPr>
          <a:lstStyle/>
          <a:p>
            <a:r>
              <a:rPr lang="en-US" sz="2400" b="1" dirty="0" smtClean="0"/>
              <a:t>Participants </a:t>
            </a:r>
            <a:r>
              <a:rPr lang="en-US" sz="2400" b="1" dirty="0"/>
              <a:t>discussed receiving no response from at least one person or group they tried to engage. </a:t>
            </a:r>
          </a:p>
          <a:p>
            <a:endParaRPr lang="en-US" sz="2400" b="1" dirty="0"/>
          </a:p>
        </p:txBody>
      </p:sp>
      <p:sp>
        <p:nvSpPr>
          <p:cNvPr id="7" name="TextBox 6"/>
          <p:cNvSpPr txBox="1"/>
          <p:nvPr/>
        </p:nvSpPr>
        <p:spPr>
          <a:xfrm>
            <a:off x="457200" y="3212063"/>
            <a:ext cx="8229600" cy="1200328"/>
          </a:xfrm>
          <a:prstGeom prst="rect">
            <a:avLst/>
          </a:prstGeom>
          <a:noFill/>
        </p:spPr>
        <p:txBody>
          <a:bodyPr wrap="square" rtlCol="0">
            <a:spAutoFit/>
          </a:bodyPr>
          <a:lstStyle/>
          <a:p>
            <a:r>
              <a:rPr lang="en-US" sz="2400" b="1" dirty="0" smtClean="0"/>
              <a:t>Participants described </a:t>
            </a:r>
            <a:r>
              <a:rPr lang="en-US" sz="2400" b="1" dirty="0"/>
              <a:t>receiving a response that they considered to be undermining from at least one person or group they tried to engage</a:t>
            </a:r>
          </a:p>
        </p:txBody>
      </p:sp>
      <p:graphicFrame>
        <p:nvGraphicFramePr>
          <p:cNvPr id="8" name="Content Placeholder 3"/>
          <p:cNvGraphicFramePr>
            <a:graphicFrameLocks/>
          </p:cNvGraphicFramePr>
          <p:nvPr>
            <p:extLst>
              <p:ext uri="{D42A27DB-BD31-4B8C-83A1-F6EECF244321}">
                <p14:modId xmlns:p14="http://schemas.microsoft.com/office/powerpoint/2010/main" val="231231350"/>
              </p:ext>
            </p:extLst>
          </p:nvPr>
        </p:nvGraphicFramePr>
        <p:xfrm>
          <a:off x="457200" y="4745420"/>
          <a:ext cx="8229600" cy="1645920"/>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en-US" sz="2400" dirty="0" smtClean="0"/>
                        <a:t>Observation</a:t>
                      </a:r>
                      <a:r>
                        <a:rPr lang="en-US" sz="2400" baseline="0" dirty="0" smtClean="0"/>
                        <a:t> of discussions in the final program meeting (41 </a:t>
                      </a:r>
                      <a:r>
                        <a:rPr lang="en-US" sz="2400" dirty="0" smtClean="0"/>
                        <a:t>communities)</a:t>
                      </a:r>
                      <a:endParaRPr lang="en-US" sz="2400" dirty="0"/>
                    </a:p>
                  </a:txBody>
                  <a:tcPr/>
                </a:tc>
                <a:tc>
                  <a:txBody>
                    <a:bodyPr/>
                    <a:lstStyle/>
                    <a:p>
                      <a:r>
                        <a:rPr lang="en-US" sz="2400" dirty="0" smtClean="0"/>
                        <a:t>Responses</a:t>
                      </a:r>
                      <a:r>
                        <a:rPr lang="en-US" sz="2400" baseline="0" dirty="0" smtClean="0"/>
                        <a:t> in f</a:t>
                      </a:r>
                      <a:r>
                        <a:rPr lang="en-US" sz="2400" dirty="0" smtClean="0"/>
                        <a:t>ocus groups with participants 2 years after program (100 communities)</a:t>
                      </a:r>
                      <a:endParaRPr lang="en-US" sz="2400" dirty="0"/>
                    </a:p>
                  </a:txBody>
                  <a:tcPr/>
                </a:tc>
              </a:tr>
              <a:tr h="370840">
                <a:tc>
                  <a:txBody>
                    <a:bodyPr/>
                    <a:lstStyle/>
                    <a:p>
                      <a:r>
                        <a:rPr lang="en-US" sz="2400" dirty="0" smtClean="0"/>
                        <a:t>4 (of 41) communities </a:t>
                      </a:r>
                      <a:endParaRPr lang="en-US" sz="2400" dirty="0"/>
                    </a:p>
                  </a:txBody>
                  <a:tcPr/>
                </a:tc>
                <a:tc>
                  <a:txBody>
                    <a:bodyPr/>
                    <a:lstStyle/>
                    <a:p>
                      <a:r>
                        <a:rPr lang="en-US" sz="2400" dirty="0" smtClean="0"/>
                        <a:t>4 (of</a:t>
                      </a:r>
                      <a:r>
                        <a:rPr lang="en-US" sz="2400" baseline="0" dirty="0" smtClean="0"/>
                        <a:t> 100) communities</a:t>
                      </a:r>
                      <a:endParaRPr lang="en-US" sz="2400" dirty="0"/>
                    </a:p>
                  </a:txBody>
                  <a:tcPr/>
                </a:tc>
              </a:tr>
            </a:tbl>
          </a:graphicData>
        </a:graphic>
      </p:graphicFrame>
    </p:spTree>
    <p:extLst>
      <p:ext uri="{BB962C8B-B14F-4D97-AF65-F5344CB8AC3E}">
        <p14:creationId xmlns:p14="http://schemas.microsoft.com/office/powerpoint/2010/main" val="1513210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dirty="0" smtClean="0"/>
              <a:t>Example hypothesis: </a:t>
            </a:r>
          </a:p>
          <a:p>
            <a:pPr marL="0" indent="0">
              <a:buNone/>
            </a:pPr>
            <a:r>
              <a:rPr lang="en-US" dirty="0" smtClean="0"/>
              <a:t>Participants </a:t>
            </a:r>
            <a:r>
              <a:rPr lang="en-US" dirty="0"/>
              <a:t>attempted activities but got no response or an </a:t>
            </a:r>
            <a:r>
              <a:rPr lang="en-US" dirty="0" smtClean="0"/>
              <a:t>undermining response </a:t>
            </a:r>
            <a:r>
              <a:rPr lang="en-US" dirty="0"/>
              <a:t>from the people or groups they tried to engage </a:t>
            </a:r>
          </a:p>
        </p:txBody>
      </p:sp>
      <p:pic>
        <p:nvPicPr>
          <p:cNvPr id="4" name="Picture 3"/>
          <p:cNvPicPr>
            <a:picLocks noChangeAspect="1"/>
          </p:cNvPicPr>
          <p:nvPr/>
        </p:nvPicPr>
        <p:blipFill>
          <a:blip r:embed="rId3"/>
          <a:stretch>
            <a:fillRect/>
          </a:stretch>
        </p:blipFill>
        <p:spPr>
          <a:xfrm>
            <a:off x="0" y="1295400"/>
            <a:ext cx="9144000" cy="4265676"/>
          </a:xfrm>
          <a:prstGeom prst="rect">
            <a:avLst/>
          </a:prstGeom>
        </p:spPr>
      </p:pic>
    </p:spTree>
    <p:extLst>
      <p:ext uri="{BB962C8B-B14F-4D97-AF65-F5344CB8AC3E}">
        <p14:creationId xmlns:p14="http://schemas.microsoft.com/office/powerpoint/2010/main" val="390866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pic>
        <p:nvPicPr>
          <p:cNvPr id="2051" name="Picture 3" descr="Title Invers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2867" y="5976465"/>
            <a:ext cx="3033712" cy="7318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0" name="Picture 2" descr="Logo Invers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6204" y="6025678"/>
            <a:ext cx="1028700" cy="609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Rectangle 4"/>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0" name="Rectangle 9">
            <a:extLst>
              <a:ext uri="{FF2B5EF4-FFF2-40B4-BE49-F238E27FC236}">
                <a16:creationId xmlns="" xmlns:a16="http://schemas.microsoft.com/office/drawing/2014/main" id="{3DD713A8-825E-9B4D-8200-5584ADD782F8}"/>
              </a:ext>
            </a:extLst>
          </p:cNvPr>
          <p:cNvSpPr/>
          <p:nvPr/>
        </p:nvSpPr>
        <p:spPr>
          <a:xfrm>
            <a:off x="635526" y="4091906"/>
            <a:ext cx="7712270" cy="2031325"/>
          </a:xfrm>
          <a:prstGeom prst="rect">
            <a:avLst/>
          </a:prstGeom>
        </p:spPr>
        <p:txBody>
          <a:bodyPr wrap="square">
            <a:spAutoFit/>
          </a:bodyPr>
          <a:lstStyle/>
          <a:p>
            <a:pPr marL="342900" indent="-342900" fontAlgn="base">
              <a:spcAft>
                <a:spcPts val="1800"/>
              </a:spcAft>
              <a:buFont typeface="Arial" panose="020B0604020202020204" pitchFamily="34" charset="0"/>
              <a:buChar char="•"/>
            </a:pPr>
            <a:r>
              <a:rPr lang="en-US" sz="1600" b="1" dirty="0">
                <a:solidFill>
                  <a:srgbClr val="313231"/>
                </a:solidFill>
                <a:latin typeface="Lato" panose="020F0502020204030203" pitchFamily="34" charset="0"/>
              </a:rPr>
              <a:t>Focus: </a:t>
            </a:r>
            <a:r>
              <a:rPr lang="en-US" sz="1600" dirty="0">
                <a:solidFill>
                  <a:srgbClr val="313231"/>
                </a:solidFill>
                <a:latin typeface="Lato" panose="020F0502020204030203" pitchFamily="34" charset="0"/>
              </a:rPr>
              <a:t>Not just whether transparency and accountability can lead to health outcomes, but in what contexts and in what ways</a:t>
            </a:r>
            <a:endParaRPr lang="en-US" sz="1600" dirty="0">
              <a:solidFill>
                <a:srgbClr val="000000"/>
              </a:solidFill>
              <a:latin typeface="Lato" panose="020F0502020204030203" pitchFamily="34" charset="0"/>
            </a:endParaRPr>
          </a:p>
          <a:p>
            <a:pPr marL="342900" indent="-342900" fontAlgn="base">
              <a:spcAft>
                <a:spcPts val="1800"/>
              </a:spcAft>
              <a:buFont typeface="Arial" panose="020B0604020202020204" pitchFamily="34" charset="0"/>
              <a:buChar char="•"/>
            </a:pPr>
            <a:r>
              <a:rPr lang="en-US" sz="1600" b="1" dirty="0">
                <a:solidFill>
                  <a:srgbClr val="313231"/>
                </a:solidFill>
                <a:latin typeface="Lato" panose="020F0502020204030203" pitchFamily="34" charset="0"/>
              </a:rPr>
              <a:t>Ultimate program objective: </a:t>
            </a:r>
            <a:r>
              <a:rPr lang="en-US" sz="1600" dirty="0">
                <a:solidFill>
                  <a:srgbClr val="313231"/>
                </a:solidFill>
                <a:latin typeface="Lato" panose="020F0502020204030203" pitchFamily="34" charset="0"/>
              </a:rPr>
              <a:t>to uncover evidence that transparency, accountability, and health practitioners and supporters could use to improve the impact of their work around the globe</a:t>
            </a:r>
            <a:endParaRPr lang="en-US" sz="1600" b="1" dirty="0">
              <a:solidFill>
                <a:srgbClr val="000000"/>
              </a:solidFill>
              <a:latin typeface="Lato" panose="020F0502020204030203" pitchFamily="34" charset="0"/>
            </a:endParaRPr>
          </a:p>
          <a:p>
            <a:pPr fontAlgn="base">
              <a:spcAft>
                <a:spcPts val="1800"/>
              </a:spcAft>
            </a:pPr>
            <a:endParaRPr lang="en-US" sz="1600" dirty="0">
              <a:solidFill>
                <a:srgbClr val="000000"/>
              </a:solidFill>
              <a:latin typeface="Lato" panose="020F0502020204030203" pitchFamily="34" charset="0"/>
            </a:endParaRPr>
          </a:p>
        </p:txBody>
      </p:sp>
      <p:sp>
        <p:nvSpPr>
          <p:cNvPr id="13" name="Line Callout 1 12">
            <a:extLst>
              <a:ext uri="{FF2B5EF4-FFF2-40B4-BE49-F238E27FC236}">
                <a16:creationId xmlns="" xmlns:a16="http://schemas.microsoft.com/office/drawing/2014/main" id="{8D24B069-97CC-8F4E-BFB5-646638809018}"/>
              </a:ext>
            </a:extLst>
          </p:cNvPr>
          <p:cNvSpPr/>
          <p:nvPr/>
        </p:nvSpPr>
        <p:spPr>
          <a:xfrm>
            <a:off x="224461" y="222429"/>
            <a:ext cx="8772118" cy="375934"/>
          </a:xfrm>
          <a:prstGeom prst="borderCallout1">
            <a:avLst>
              <a:gd name="adj1" fmla="val 81254"/>
              <a:gd name="adj2" fmla="val 84002"/>
              <a:gd name="adj3" fmla="val 79181"/>
              <a:gd name="adj4" fmla="val 89923"/>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sz="2400" dirty="0">
                <a:solidFill>
                  <a:srgbClr val="5A8D91"/>
                </a:solidFill>
                <a:latin typeface="Lato" panose="020F0502020204030203" pitchFamily="34" charset="0"/>
                <a:cs typeface="Museo Sans 700"/>
              </a:rPr>
              <a:t>What we set out to do – Goals and Context</a:t>
            </a:r>
          </a:p>
        </p:txBody>
      </p:sp>
      <p:cxnSp>
        <p:nvCxnSpPr>
          <p:cNvPr id="8" name="Straight Connector 7">
            <a:extLst>
              <a:ext uri="{FF2B5EF4-FFF2-40B4-BE49-F238E27FC236}">
                <a16:creationId xmlns="" xmlns:a16="http://schemas.microsoft.com/office/drawing/2014/main" id="{6FA69167-2B65-D041-8C86-57D70DB9AFE4}"/>
              </a:ext>
            </a:extLst>
          </p:cNvPr>
          <p:cNvCxnSpPr/>
          <p:nvPr/>
        </p:nvCxnSpPr>
        <p:spPr>
          <a:xfrm>
            <a:off x="376861" y="1006705"/>
            <a:ext cx="8229600" cy="1066800"/>
          </a:xfrm>
          <a:prstGeom prst="line">
            <a:avLst/>
          </a:prstGeom>
          <a:ln w="57150" cmpd="sng">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 xmlns:a16="http://schemas.microsoft.com/office/drawing/2014/main" id="{5883731D-77EE-2941-A88D-5E04D9AEBECD}"/>
              </a:ext>
            </a:extLst>
          </p:cNvPr>
          <p:cNvCxnSpPr/>
          <p:nvPr/>
        </p:nvCxnSpPr>
        <p:spPr>
          <a:xfrm flipV="1">
            <a:off x="376861" y="2606905"/>
            <a:ext cx="8229600" cy="1143000"/>
          </a:xfrm>
          <a:prstGeom prst="line">
            <a:avLst/>
          </a:prstGeom>
          <a:ln w="57150" cmpd="sng">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 xmlns:a16="http://schemas.microsoft.com/office/drawing/2014/main" id="{00445E72-B8AD-604C-9525-5858B9D95AF8}"/>
              </a:ext>
            </a:extLst>
          </p:cNvPr>
          <p:cNvSpPr/>
          <p:nvPr/>
        </p:nvSpPr>
        <p:spPr>
          <a:xfrm>
            <a:off x="224461" y="1311505"/>
            <a:ext cx="2285999" cy="2225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Transparency / Information</a:t>
            </a:r>
          </a:p>
        </p:txBody>
      </p:sp>
      <p:sp>
        <p:nvSpPr>
          <p:cNvPr id="12" name="Oval 11">
            <a:extLst>
              <a:ext uri="{FF2B5EF4-FFF2-40B4-BE49-F238E27FC236}">
                <a16:creationId xmlns="" xmlns:a16="http://schemas.microsoft.com/office/drawing/2014/main" id="{D9A70E09-E937-624B-8B0D-7C83FFA4A5D5}"/>
              </a:ext>
            </a:extLst>
          </p:cNvPr>
          <p:cNvSpPr/>
          <p:nvPr/>
        </p:nvSpPr>
        <p:spPr>
          <a:xfrm>
            <a:off x="2662861" y="1540105"/>
            <a:ext cx="1828800" cy="167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Participation</a:t>
            </a:r>
          </a:p>
        </p:txBody>
      </p:sp>
      <p:sp>
        <p:nvSpPr>
          <p:cNvPr id="14" name="Oval 13">
            <a:extLst>
              <a:ext uri="{FF2B5EF4-FFF2-40B4-BE49-F238E27FC236}">
                <a16:creationId xmlns="" xmlns:a16="http://schemas.microsoft.com/office/drawing/2014/main" id="{5569E73A-ED56-0D41-8729-86C40A47358C}"/>
              </a:ext>
            </a:extLst>
          </p:cNvPr>
          <p:cNvSpPr/>
          <p:nvPr/>
        </p:nvSpPr>
        <p:spPr>
          <a:xfrm>
            <a:off x="4644062" y="1768706"/>
            <a:ext cx="1371600" cy="121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Account-ability</a:t>
            </a:r>
          </a:p>
        </p:txBody>
      </p:sp>
      <p:sp>
        <p:nvSpPr>
          <p:cNvPr id="15" name="Oval 14">
            <a:extLst>
              <a:ext uri="{FF2B5EF4-FFF2-40B4-BE49-F238E27FC236}">
                <a16:creationId xmlns="" xmlns:a16="http://schemas.microsoft.com/office/drawing/2014/main" id="{FD649248-CE3D-CD4E-B7B5-D0B2A5826B02}"/>
              </a:ext>
            </a:extLst>
          </p:cNvPr>
          <p:cNvSpPr/>
          <p:nvPr/>
        </p:nvSpPr>
        <p:spPr>
          <a:xfrm>
            <a:off x="6244261" y="1921105"/>
            <a:ext cx="10668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Health Impact</a:t>
            </a:r>
          </a:p>
        </p:txBody>
      </p:sp>
    </p:spTree>
    <p:extLst>
      <p:ext uri="{BB962C8B-B14F-4D97-AF65-F5344CB8AC3E}">
        <p14:creationId xmlns:p14="http://schemas.microsoft.com/office/powerpoint/2010/main" val="221810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37985" y="382653"/>
            <a:ext cx="1847025" cy="2267447"/>
          </a:xfrm>
          <a:prstGeom prst="rect">
            <a:avLst/>
          </a:prstGeom>
        </p:spPr>
      </p:pic>
      <p:pic>
        <p:nvPicPr>
          <p:cNvPr id="2" name="Picture 1"/>
          <p:cNvPicPr>
            <a:picLocks noChangeAspect="1"/>
          </p:cNvPicPr>
          <p:nvPr/>
        </p:nvPicPr>
        <p:blipFill>
          <a:blip r:embed="rId4"/>
          <a:stretch>
            <a:fillRect/>
          </a:stretch>
        </p:blipFill>
        <p:spPr>
          <a:xfrm>
            <a:off x="803367" y="511306"/>
            <a:ext cx="3216226" cy="2010141"/>
          </a:xfrm>
          <a:prstGeom prst="rect">
            <a:avLst/>
          </a:prstGeom>
        </p:spPr>
      </p:pic>
      <p:cxnSp>
        <p:nvCxnSpPr>
          <p:cNvPr id="5" name="Straight Arrow Connector 4"/>
          <p:cNvCxnSpPr>
            <a:stCxn id="2" idx="3"/>
            <a:endCxn id="4" idx="1"/>
          </p:cNvCxnSpPr>
          <p:nvPr/>
        </p:nvCxnSpPr>
        <p:spPr>
          <a:xfrm>
            <a:off x="4019593" y="1516377"/>
            <a:ext cx="2118392" cy="0"/>
          </a:xfrm>
          <a:prstGeom prst="straightConnector1">
            <a:avLst/>
          </a:prstGeom>
          <a:ln w="762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4776485" y="1007819"/>
            <a:ext cx="512506" cy="1118265"/>
          </a:xfrm>
          <a:prstGeom prst="line">
            <a:avLst/>
          </a:prstGeom>
          <a:ln w="762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776485" y="2305558"/>
            <a:ext cx="541209" cy="1015663"/>
          </a:xfrm>
          <a:prstGeom prst="rect">
            <a:avLst/>
          </a:prstGeom>
          <a:noFill/>
        </p:spPr>
        <p:txBody>
          <a:bodyPr wrap="none" rtlCol="0">
            <a:spAutoFit/>
          </a:bodyPr>
          <a:lstStyle/>
          <a:p>
            <a:r>
              <a:rPr lang="en-US" sz="6000" b="1" dirty="0" smtClean="0">
                <a:solidFill>
                  <a:srgbClr val="FF0000"/>
                </a:solidFill>
              </a:rPr>
              <a:t>?</a:t>
            </a:r>
            <a:endParaRPr lang="en-US" sz="6000" b="1" dirty="0">
              <a:solidFill>
                <a:srgbClr val="FF0000"/>
              </a:solidFill>
            </a:endParaRPr>
          </a:p>
        </p:txBody>
      </p:sp>
      <p:pic>
        <p:nvPicPr>
          <p:cNvPr id="9" name="Picture 8"/>
          <p:cNvPicPr>
            <a:picLocks noChangeAspect="1"/>
          </p:cNvPicPr>
          <p:nvPr/>
        </p:nvPicPr>
        <p:blipFill>
          <a:blip r:embed="rId5"/>
          <a:stretch>
            <a:fillRect/>
          </a:stretch>
        </p:blipFill>
        <p:spPr>
          <a:xfrm>
            <a:off x="1521221" y="3321221"/>
            <a:ext cx="1771422" cy="1766994"/>
          </a:xfrm>
          <a:prstGeom prst="rect">
            <a:avLst/>
          </a:prstGeom>
        </p:spPr>
      </p:pic>
      <p:pic>
        <p:nvPicPr>
          <p:cNvPr id="3" name="Picture 2"/>
          <p:cNvPicPr>
            <a:picLocks noChangeAspect="1"/>
          </p:cNvPicPr>
          <p:nvPr/>
        </p:nvPicPr>
        <p:blipFill>
          <a:blip r:embed="rId6"/>
          <a:stretch>
            <a:fillRect/>
          </a:stretch>
        </p:blipFill>
        <p:spPr>
          <a:xfrm>
            <a:off x="4869404" y="3321221"/>
            <a:ext cx="3254035" cy="1721927"/>
          </a:xfrm>
          <a:prstGeom prst="rect">
            <a:avLst/>
          </a:prstGeom>
        </p:spPr>
      </p:pic>
      <p:sp>
        <p:nvSpPr>
          <p:cNvPr id="11" name="TextBox 10"/>
          <p:cNvSpPr txBox="1"/>
          <p:nvPr/>
        </p:nvSpPr>
        <p:spPr>
          <a:xfrm>
            <a:off x="1051855" y="5299982"/>
            <a:ext cx="3643661" cy="923330"/>
          </a:xfrm>
          <a:prstGeom prst="rect">
            <a:avLst/>
          </a:prstGeom>
          <a:noFill/>
        </p:spPr>
        <p:txBody>
          <a:bodyPr wrap="none" rtlCol="0">
            <a:spAutoFit/>
          </a:bodyPr>
          <a:lstStyle/>
          <a:p>
            <a:r>
              <a:rPr lang="en-US" b="1" dirty="0" smtClean="0"/>
              <a:t>Actions</a:t>
            </a:r>
          </a:p>
          <a:p>
            <a:r>
              <a:rPr lang="en-US" dirty="0" smtClean="0"/>
              <a:t>Incomplete, ignored, thwarted, </a:t>
            </a:r>
          </a:p>
          <a:p>
            <a:r>
              <a:rPr lang="en-US" dirty="0" smtClean="0"/>
              <a:t>Insufficient, not focused on health </a:t>
            </a:r>
            <a:r>
              <a:rPr lang="mr-IN" dirty="0" smtClean="0"/>
              <a:t>…</a:t>
            </a:r>
            <a:endParaRPr lang="en-US" dirty="0"/>
          </a:p>
        </p:txBody>
      </p:sp>
      <p:sp>
        <p:nvSpPr>
          <p:cNvPr id="12" name="TextBox 11"/>
          <p:cNvSpPr txBox="1"/>
          <p:nvPr/>
        </p:nvSpPr>
        <p:spPr>
          <a:xfrm>
            <a:off x="4869404" y="5300520"/>
            <a:ext cx="4303469" cy="1200329"/>
          </a:xfrm>
          <a:prstGeom prst="rect">
            <a:avLst/>
          </a:prstGeom>
          <a:noFill/>
        </p:spPr>
        <p:txBody>
          <a:bodyPr wrap="none" rtlCol="0">
            <a:spAutoFit/>
          </a:bodyPr>
          <a:lstStyle/>
          <a:p>
            <a:r>
              <a:rPr lang="en-US" b="1" dirty="0" smtClean="0"/>
              <a:t>Context</a:t>
            </a:r>
          </a:p>
          <a:p>
            <a:r>
              <a:rPr lang="en-US" dirty="0" smtClean="0"/>
              <a:t>MNH not valued, already high quality </a:t>
            </a:r>
          </a:p>
          <a:p>
            <a:r>
              <a:rPr lang="en-US" dirty="0" smtClean="0"/>
              <a:t>or improving, health system not responsive,</a:t>
            </a:r>
          </a:p>
          <a:p>
            <a:r>
              <a:rPr lang="en-US" dirty="0" smtClean="0"/>
              <a:t>low trust or social capital, </a:t>
            </a:r>
            <a:r>
              <a:rPr lang="mr-IN" dirty="0" smtClean="0"/>
              <a:t>…</a:t>
            </a:r>
            <a:endParaRPr lang="en-US" dirty="0" smtClean="0"/>
          </a:p>
        </p:txBody>
      </p:sp>
    </p:spTree>
    <p:extLst>
      <p:ext uri="{BB962C8B-B14F-4D97-AF65-F5344CB8AC3E}">
        <p14:creationId xmlns:p14="http://schemas.microsoft.com/office/powerpoint/2010/main" val="101721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points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endParaRPr lang="en-US" dirty="0" smtClean="0"/>
          </a:p>
          <a:p>
            <a:pPr marL="514350" indent="-514350">
              <a:buFont typeface="+mj-lt"/>
              <a:buAutoNum type="arabicPeriod"/>
            </a:pPr>
            <a:r>
              <a:rPr lang="en-US" dirty="0" smtClean="0"/>
              <a:t>Prepare to ask the tough questions and consider the hard possibilities</a:t>
            </a:r>
          </a:p>
          <a:p>
            <a:pPr marL="0" indent="0">
              <a:buNone/>
            </a:pPr>
            <a:endParaRPr lang="en-US" dirty="0" smtClean="0"/>
          </a:p>
          <a:p>
            <a:pPr marL="514350" indent="-514350">
              <a:buFont typeface="+mj-lt"/>
              <a:buAutoNum type="arabicPeriod"/>
            </a:pPr>
            <a:r>
              <a:rPr lang="en-US" dirty="0" smtClean="0"/>
              <a:t>Leverage multiple perspectives to understand the variation, not just the averages</a:t>
            </a:r>
            <a:endParaRPr lang="en-US" dirty="0"/>
          </a:p>
        </p:txBody>
      </p:sp>
    </p:spTree>
    <p:extLst>
      <p:ext uri="{BB962C8B-B14F-4D97-AF65-F5344CB8AC3E}">
        <p14:creationId xmlns:p14="http://schemas.microsoft.com/office/powerpoint/2010/main" val="406017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sp>
        <p:nvSpPr>
          <p:cNvPr id="5" name="Rectangle 4"/>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1026" name="Picture 2" descr="Image result for harvard kennedy school high res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18" y="6109692"/>
            <a:ext cx="4005263"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27" name="Picture 3" descr="Image result for results for development logo"/>
          <p:cNvPicPr>
            <a:picLocks noChangeAspect="1" noChangeArrowheads="1"/>
          </p:cNvPicPr>
          <p:nvPr/>
        </p:nvPicPr>
        <p:blipFill>
          <a:blip r:embed="rId4" cstate="print">
            <a:lum bright="-40000" contrast="100000"/>
            <a:extLst>
              <a:ext uri="{28A0092B-C50C-407E-A947-70E740481C1C}">
                <a14:useLocalDpi xmlns:a14="http://schemas.microsoft.com/office/drawing/2010/main" val="0"/>
              </a:ext>
            </a:extLst>
          </a:blip>
          <a:srcRect l="36031" t="30811" r="20496" b="30811"/>
          <a:stretch>
            <a:fillRect/>
          </a:stretch>
        </p:blipFill>
        <p:spPr bwMode="auto">
          <a:xfrm>
            <a:off x="7101621" y="6045521"/>
            <a:ext cx="1676400" cy="59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28" name="Picture 4" descr="Image result for results for development logo"/>
          <p:cNvPicPr>
            <a:picLocks noChangeAspect="1" noChangeArrowheads="1"/>
          </p:cNvPicPr>
          <p:nvPr/>
        </p:nvPicPr>
        <p:blipFill>
          <a:blip r:embed="rId4" cstate="print">
            <a:extLst>
              <a:ext uri="{28A0092B-C50C-407E-A947-70E740481C1C}">
                <a14:useLocalDpi xmlns:a14="http://schemas.microsoft.com/office/drawing/2010/main" val="0"/>
              </a:ext>
            </a:extLst>
          </a:blip>
          <a:srcRect l="20107" t="30811" r="64368" b="30811"/>
          <a:stretch>
            <a:fillRect/>
          </a:stretch>
        </p:blipFill>
        <p:spPr bwMode="auto">
          <a:xfrm>
            <a:off x="6474558" y="6045521"/>
            <a:ext cx="598488" cy="59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4" name="Title 41"/>
          <p:cNvSpPr>
            <a:spLocks noGrp="1"/>
          </p:cNvSpPr>
          <p:nvPr>
            <p:ph type="ctrTitle"/>
          </p:nvPr>
        </p:nvSpPr>
        <p:spPr>
          <a:xfrm>
            <a:off x="216665" y="4053933"/>
            <a:ext cx="8211838" cy="632289"/>
          </a:xfrm>
        </p:spPr>
        <p:txBody>
          <a:bodyPr>
            <a:noAutofit/>
          </a:bodyPr>
          <a:lstStyle/>
          <a:p>
            <a:pPr algn="l"/>
            <a:r>
              <a:rPr lang="en-US" sz="2800" dirty="0" smtClean="0">
                <a:solidFill>
                  <a:srgbClr val="2E2E2E"/>
                </a:solidFill>
                <a:latin typeface="Futura Bk BT" panose="020B0502020204020303" pitchFamily="34" charset="0"/>
              </a:rPr>
              <a:t>Questions???</a:t>
            </a:r>
            <a:endParaRPr lang="en-US" sz="2800" dirty="0">
              <a:solidFill>
                <a:srgbClr val="2E2E2E"/>
              </a:solidFill>
              <a:latin typeface="Futura Bk BT" panose="020B0502020204020303" pitchFamily="34" charset="0"/>
            </a:endParaRPr>
          </a:p>
        </p:txBody>
      </p:sp>
      <p:sp>
        <p:nvSpPr>
          <p:cNvPr id="25" name="Subtitle 4"/>
          <p:cNvSpPr txBox="1">
            <a:spLocks/>
          </p:cNvSpPr>
          <p:nvPr/>
        </p:nvSpPr>
        <p:spPr>
          <a:xfrm>
            <a:off x="216665" y="4815345"/>
            <a:ext cx="7848600" cy="9144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2800" b="0" i="0" kern="1200">
                <a:solidFill>
                  <a:srgbClr val="FFFFFF"/>
                </a:solidFill>
                <a:latin typeface="Museo Sans 500"/>
                <a:ea typeface="+mn-ea"/>
                <a:cs typeface="Museo Sans 50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sz="2000" dirty="0">
              <a:solidFill>
                <a:srgbClr val="2E2E2E"/>
              </a:solidFill>
              <a:latin typeface="Futura Bk BT" panose="020B0502020204020303"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8612" y="355085"/>
            <a:ext cx="2659408" cy="157276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8613" y="2150511"/>
            <a:ext cx="2659408" cy="560828"/>
          </a:xfrm>
          <a:prstGeom prst="rect">
            <a:avLst/>
          </a:prstGeom>
        </p:spPr>
      </p:pic>
    </p:spTree>
    <p:extLst>
      <p:ext uri="{BB962C8B-B14F-4D97-AF65-F5344CB8AC3E}">
        <p14:creationId xmlns:p14="http://schemas.microsoft.com/office/powerpoint/2010/main" val="42744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sp>
        <p:nvSpPr>
          <p:cNvPr id="5" name="Rectangle 4"/>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1026" name="Picture 2" descr="Image result for harvard kennedy school high res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18" y="6109692"/>
            <a:ext cx="4005263"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27" name="Picture 3" descr="Image result for results for development logo"/>
          <p:cNvPicPr>
            <a:picLocks noChangeAspect="1" noChangeArrowheads="1"/>
          </p:cNvPicPr>
          <p:nvPr/>
        </p:nvPicPr>
        <p:blipFill>
          <a:blip r:embed="rId4" cstate="print">
            <a:lum bright="-40000" contrast="100000"/>
            <a:extLst>
              <a:ext uri="{28A0092B-C50C-407E-A947-70E740481C1C}">
                <a14:useLocalDpi xmlns:a14="http://schemas.microsoft.com/office/drawing/2010/main" val="0"/>
              </a:ext>
            </a:extLst>
          </a:blip>
          <a:srcRect l="36031" t="30811" r="20496" b="30811"/>
          <a:stretch>
            <a:fillRect/>
          </a:stretch>
        </p:blipFill>
        <p:spPr bwMode="auto">
          <a:xfrm>
            <a:off x="7101621" y="6045521"/>
            <a:ext cx="1676400" cy="59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28" name="Picture 4" descr="Image result for results for development logo"/>
          <p:cNvPicPr>
            <a:picLocks noChangeAspect="1" noChangeArrowheads="1"/>
          </p:cNvPicPr>
          <p:nvPr/>
        </p:nvPicPr>
        <p:blipFill>
          <a:blip r:embed="rId4" cstate="print">
            <a:extLst>
              <a:ext uri="{28A0092B-C50C-407E-A947-70E740481C1C}">
                <a14:useLocalDpi xmlns:a14="http://schemas.microsoft.com/office/drawing/2010/main" val="0"/>
              </a:ext>
            </a:extLst>
          </a:blip>
          <a:srcRect l="20107" t="30811" r="64368" b="30811"/>
          <a:stretch>
            <a:fillRect/>
          </a:stretch>
        </p:blipFill>
        <p:spPr bwMode="auto">
          <a:xfrm>
            <a:off x="6474558" y="6045521"/>
            <a:ext cx="598488" cy="59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4" name="Title 41"/>
          <p:cNvSpPr>
            <a:spLocks noGrp="1"/>
          </p:cNvSpPr>
          <p:nvPr>
            <p:ph type="ctrTitle"/>
          </p:nvPr>
        </p:nvSpPr>
        <p:spPr>
          <a:xfrm>
            <a:off x="216665" y="4053933"/>
            <a:ext cx="8211838" cy="632289"/>
          </a:xfrm>
        </p:spPr>
        <p:txBody>
          <a:bodyPr>
            <a:noAutofit/>
          </a:bodyPr>
          <a:lstStyle/>
          <a:p>
            <a:pPr algn="l"/>
            <a:r>
              <a:rPr lang="en-US" sz="2800" dirty="0" smtClean="0">
                <a:solidFill>
                  <a:srgbClr val="2E2E2E"/>
                </a:solidFill>
                <a:latin typeface="Futura Bk BT" panose="020B0502020204020303" pitchFamily="34" charset="0"/>
              </a:rPr>
              <a:t>Additional </a:t>
            </a:r>
            <a:r>
              <a:rPr lang="en-US" sz="2800" dirty="0">
                <a:solidFill>
                  <a:srgbClr val="2E2E2E"/>
                </a:solidFill>
                <a:latin typeface="Futura Bk BT" panose="020B0502020204020303" pitchFamily="34" charset="0"/>
              </a:rPr>
              <a:t>Slides</a:t>
            </a:r>
          </a:p>
        </p:txBody>
      </p:sp>
      <p:sp>
        <p:nvSpPr>
          <p:cNvPr id="25" name="Subtitle 4"/>
          <p:cNvSpPr txBox="1">
            <a:spLocks/>
          </p:cNvSpPr>
          <p:nvPr/>
        </p:nvSpPr>
        <p:spPr>
          <a:xfrm>
            <a:off x="216665" y="4815345"/>
            <a:ext cx="7848600" cy="9144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2800" b="0" i="0" kern="1200">
                <a:solidFill>
                  <a:srgbClr val="FFFFFF"/>
                </a:solidFill>
                <a:latin typeface="Museo Sans 500"/>
                <a:ea typeface="+mn-ea"/>
                <a:cs typeface="Museo Sans 50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sz="2000" dirty="0">
              <a:solidFill>
                <a:srgbClr val="2E2E2E"/>
              </a:solidFill>
              <a:latin typeface="Futura Bk BT" panose="020B0502020204020303"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8612" y="355085"/>
            <a:ext cx="2659408" cy="157276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8613" y="2150511"/>
            <a:ext cx="2659408" cy="560828"/>
          </a:xfrm>
          <a:prstGeom prst="rect">
            <a:avLst/>
          </a:prstGeom>
        </p:spPr>
      </p:pic>
    </p:spTree>
    <p:extLst>
      <p:ext uri="{BB962C8B-B14F-4D97-AF65-F5344CB8AC3E}">
        <p14:creationId xmlns:p14="http://schemas.microsoft.com/office/powerpoint/2010/main" val="141423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pic>
        <p:nvPicPr>
          <p:cNvPr id="2051" name="Picture 3" descr="Title Invers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2867" y="5976465"/>
            <a:ext cx="3033712" cy="7318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0" name="Picture 2" descr="Logo Inversed"/>
          <p:cNvPicPr>
            <a:picLocks noChangeAspect="1" noChangeArrowheads="1"/>
          </p:cNvPicPr>
          <p:nvPr/>
        </p:nvPicPr>
        <p:blipFill>
          <a:blip r:embed="rId4" cstate="print">
            <a:clrChange>
              <a:clrFrom>
                <a:srgbClr val="B53E51"/>
              </a:clrFrom>
              <a:clrTo>
                <a:srgbClr val="B53E51">
                  <a:alpha val="0"/>
                </a:srgbClr>
              </a:clrTo>
            </a:clrChange>
            <a:extLst>
              <a:ext uri="{28A0092B-C50C-407E-A947-70E740481C1C}">
                <a14:useLocalDpi xmlns:a14="http://schemas.microsoft.com/office/drawing/2010/main" val="0"/>
              </a:ext>
            </a:extLst>
          </a:blip>
          <a:srcRect/>
          <a:stretch>
            <a:fillRect/>
          </a:stretch>
        </p:blipFill>
        <p:spPr bwMode="auto">
          <a:xfrm>
            <a:off x="4726204" y="6025678"/>
            <a:ext cx="1028700" cy="609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Rectangle 4"/>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5" name="Line Callout 1 24"/>
          <p:cNvSpPr/>
          <p:nvPr/>
        </p:nvSpPr>
        <p:spPr>
          <a:xfrm>
            <a:off x="224459" y="222429"/>
            <a:ext cx="5931013" cy="375934"/>
          </a:xfrm>
          <a:prstGeom prst="borderCallout1">
            <a:avLst>
              <a:gd name="adj1" fmla="val 81254"/>
              <a:gd name="adj2" fmla="val 84002"/>
              <a:gd name="adj3" fmla="val 79181"/>
              <a:gd name="adj4" fmla="val 89923"/>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sz="2000" dirty="0">
                <a:solidFill>
                  <a:srgbClr val="5A8D91"/>
                </a:solidFill>
                <a:latin typeface="Lato" panose="020F0502020204030203" pitchFamily="34" charset="0"/>
                <a:cs typeface="Museo Sans 700"/>
              </a:rPr>
              <a:t>Facilitator Reports (including Social Action Plans)</a:t>
            </a:r>
          </a:p>
        </p:txBody>
      </p:sp>
      <p:sp>
        <p:nvSpPr>
          <p:cNvPr id="8" name="Content Placeholder 2">
            <a:extLst>
              <a:ext uri="{FF2B5EF4-FFF2-40B4-BE49-F238E27FC236}">
                <a16:creationId xmlns:a16="http://schemas.microsoft.com/office/drawing/2014/main" xmlns="" id="{968CF607-08C0-4B43-8FE3-F950643C7008}"/>
              </a:ext>
            </a:extLst>
          </p:cNvPr>
          <p:cNvSpPr txBox="1">
            <a:spLocks/>
          </p:cNvSpPr>
          <p:nvPr/>
        </p:nvSpPr>
        <p:spPr>
          <a:xfrm>
            <a:off x="628650" y="1203440"/>
            <a:ext cx="3831838" cy="34009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Timing</a:t>
            </a:r>
            <a:r>
              <a:rPr lang="en-US" sz="1800" dirty="0"/>
              <a:t>:</a:t>
            </a:r>
          </a:p>
          <a:p>
            <a:pPr>
              <a:lnSpc>
                <a:spcPct val="100000"/>
              </a:lnSpc>
            </a:pPr>
            <a:r>
              <a:rPr lang="en-US" sz="1800" dirty="0"/>
              <a:t>Throughout the intervention period</a:t>
            </a:r>
          </a:p>
          <a:p>
            <a:pPr>
              <a:lnSpc>
                <a:spcPct val="100000"/>
              </a:lnSpc>
            </a:pPr>
            <a:r>
              <a:rPr lang="en-US" sz="1800" dirty="0"/>
              <a:t>Social action plans from the social action planning meeting and follow-up meetings 1-3.</a:t>
            </a:r>
          </a:p>
          <a:p>
            <a:pPr marL="0" indent="0">
              <a:buFont typeface="Arial" panose="020B0604020202020204" pitchFamily="34" charset="0"/>
              <a:buNone/>
            </a:pPr>
            <a:r>
              <a:rPr lang="en-US" sz="1800" b="1" dirty="0"/>
              <a:t>Purpose</a:t>
            </a:r>
            <a:r>
              <a:rPr lang="en-US" sz="1800" dirty="0"/>
              <a:t>:</a:t>
            </a:r>
          </a:p>
          <a:p>
            <a:r>
              <a:rPr lang="en-US" sz="1800" dirty="0"/>
              <a:t>Information on the social actions and the evolution of those plans (4 time points)</a:t>
            </a:r>
          </a:p>
          <a:p>
            <a:r>
              <a:rPr lang="en-US" sz="1800" dirty="0"/>
              <a:t>Provide a secondary data source on the community context and on the intervention</a:t>
            </a:r>
          </a:p>
          <a:p>
            <a:pPr marL="0" indent="0">
              <a:buFont typeface="Arial" panose="020B0604020202020204" pitchFamily="34" charset="0"/>
              <a:buNone/>
            </a:pPr>
            <a:r>
              <a:rPr lang="en-US" sz="1800" b="1" dirty="0"/>
              <a:t>Sample</a:t>
            </a:r>
            <a:r>
              <a:rPr lang="en-US" sz="1800" dirty="0"/>
              <a:t>: all intervention communities</a:t>
            </a:r>
          </a:p>
        </p:txBody>
      </p:sp>
      <p:sp>
        <p:nvSpPr>
          <p:cNvPr id="10" name="TextBox 9">
            <a:extLst>
              <a:ext uri="{FF2B5EF4-FFF2-40B4-BE49-F238E27FC236}">
                <a16:creationId xmlns:a16="http://schemas.microsoft.com/office/drawing/2014/main" xmlns="" id="{EBFF936B-19E9-BC48-9E8F-2C327D538FC8}"/>
              </a:ext>
            </a:extLst>
          </p:cNvPr>
          <p:cNvSpPr txBox="1"/>
          <p:nvPr/>
        </p:nvSpPr>
        <p:spPr>
          <a:xfrm>
            <a:off x="4762086" y="1115227"/>
            <a:ext cx="3734628" cy="300082"/>
          </a:xfrm>
          <a:prstGeom prst="rect">
            <a:avLst/>
          </a:prstGeom>
          <a:noFill/>
        </p:spPr>
        <p:txBody>
          <a:bodyPr wrap="square" rtlCol="0">
            <a:spAutoFit/>
          </a:bodyPr>
          <a:lstStyle/>
          <a:p>
            <a:pPr algn="ctr"/>
            <a:r>
              <a:rPr lang="en-US" sz="1350" dirty="0"/>
              <a:t>Social Action Plan Example</a:t>
            </a:r>
          </a:p>
        </p:txBody>
      </p:sp>
      <p:pic>
        <p:nvPicPr>
          <p:cNvPr id="11" name="Picture 10">
            <a:extLst>
              <a:ext uri="{FF2B5EF4-FFF2-40B4-BE49-F238E27FC236}">
                <a16:creationId xmlns:a16="http://schemas.microsoft.com/office/drawing/2014/main" xmlns="" id="{88C8D7A6-1741-3946-93BB-E970D71316B0}"/>
              </a:ext>
            </a:extLst>
          </p:cNvPr>
          <p:cNvPicPr/>
          <p:nvPr/>
        </p:nvPicPr>
        <p:blipFill>
          <a:blip r:embed="rId5">
            <a:extLst>
              <a:ext uri="{28A0092B-C50C-407E-A947-70E740481C1C}">
                <a14:useLocalDpi xmlns:a14="http://schemas.microsoft.com/office/drawing/2010/main" val="0"/>
              </a:ext>
            </a:extLst>
          </a:blip>
          <a:stretch>
            <a:fillRect/>
          </a:stretch>
        </p:blipFill>
        <p:spPr>
          <a:xfrm>
            <a:off x="4572000" y="1525423"/>
            <a:ext cx="4114800" cy="3589020"/>
          </a:xfrm>
          <a:prstGeom prst="rect">
            <a:avLst/>
          </a:prstGeom>
          <a:effectLst>
            <a:glow rad="127000">
              <a:schemeClr val="accent1"/>
            </a:glow>
          </a:effectLst>
        </p:spPr>
      </p:pic>
    </p:spTree>
    <p:extLst>
      <p:ext uri="{BB962C8B-B14F-4D97-AF65-F5344CB8AC3E}">
        <p14:creationId xmlns:p14="http://schemas.microsoft.com/office/powerpoint/2010/main" val="377096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pic>
        <p:nvPicPr>
          <p:cNvPr id="2051" name="Picture 3" descr="Title Invers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2867" y="5976465"/>
            <a:ext cx="3033712" cy="7318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0" name="Picture 2" descr="Logo Inversed"/>
          <p:cNvPicPr>
            <a:picLocks noChangeAspect="1" noChangeArrowheads="1"/>
          </p:cNvPicPr>
          <p:nvPr/>
        </p:nvPicPr>
        <p:blipFill>
          <a:blip r:embed="rId4" cstate="print">
            <a:clrChange>
              <a:clrFrom>
                <a:srgbClr val="B53E51"/>
              </a:clrFrom>
              <a:clrTo>
                <a:srgbClr val="B53E51">
                  <a:alpha val="0"/>
                </a:srgbClr>
              </a:clrTo>
            </a:clrChange>
            <a:extLst>
              <a:ext uri="{28A0092B-C50C-407E-A947-70E740481C1C}">
                <a14:useLocalDpi xmlns:a14="http://schemas.microsoft.com/office/drawing/2010/main" val="0"/>
              </a:ext>
            </a:extLst>
          </a:blip>
          <a:srcRect/>
          <a:stretch>
            <a:fillRect/>
          </a:stretch>
        </p:blipFill>
        <p:spPr bwMode="auto">
          <a:xfrm>
            <a:off x="4726204" y="6025678"/>
            <a:ext cx="1028700" cy="609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Rectangle 4"/>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5" name="Line Callout 1 24"/>
          <p:cNvSpPr/>
          <p:nvPr/>
        </p:nvSpPr>
        <p:spPr>
          <a:xfrm>
            <a:off x="224459" y="222429"/>
            <a:ext cx="5931013" cy="375934"/>
          </a:xfrm>
          <a:prstGeom prst="borderCallout1">
            <a:avLst>
              <a:gd name="adj1" fmla="val 81254"/>
              <a:gd name="adj2" fmla="val 84002"/>
              <a:gd name="adj3" fmla="val 79181"/>
              <a:gd name="adj4" fmla="val 89923"/>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sz="2000" dirty="0" smtClean="0">
                <a:solidFill>
                  <a:srgbClr val="5A8D91"/>
                </a:solidFill>
                <a:latin typeface="Lato" panose="020F0502020204030203" pitchFamily="34" charset="0"/>
                <a:cs typeface="Museo Sans 700"/>
              </a:rPr>
              <a:t>Standard Coding Scheme (Meeting Observation)</a:t>
            </a:r>
            <a:endParaRPr lang="en-US" sz="2000" dirty="0">
              <a:solidFill>
                <a:srgbClr val="5A8D91"/>
              </a:solidFill>
              <a:latin typeface="Lato" panose="020F0502020204030203" pitchFamily="34" charset="0"/>
              <a:cs typeface="Museo Sans 700"/>
            </a:endParaRPr>
          </a:p>
        </p:txBody>
      </p:sp>
      <p:sp>
        <p:nvSpPr>
          <p:cNvPr id="10" name="Content Placeholder 2">
            <a:extLst>
              <a:ext uri="{FF2B5EF4-FFF2-40B4-BE49-F238E27FC236}">
                <a16:creationId xmlns:a16="http://schemas.microsoft.com/office/drawing/2014/main" xmlns="" id="{6A9062F0-B429-B540-B5BA-CF3E125EE185}"/>
              </a:ext>
            </a:extLst>
          </p:cNvPr>
          <p:cNvSpPr txBox="1">
            <a:spLocks/>
          </p:cNvSpPr>
          <p:nvPr/>
        </p:nvSpPr>
        <p:spPr>
          <a:xfrm>
            <a:off x="628650" y="1173479"/>
            <a:ext cx="8058150" cy="326350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685800">
              <a:spcBef>
                <a:spcPts val="0"/>
              </a:spcBef>
              <a:defRPr/>
            </a:pPr>
            <a:r>
              <a:rPr lang="en-US" sz="2000" b="1" dirty="0" smtClean="0"/>
              <a:t>Timing</a:t>
            </a:r>
            <a:r>
              <a:rPr lang="en-US" sz="2000" dirty="0"/>
              <a:t>:</a:t>
            </a:r>
          </a:p>
          <a:p>
            <a:pPr marL="342900" indent="-342900" algn="l">
              <a:spcBef>
                <a:spcPts val="0"/>
              </a:spcBef>
              <a:buFont typeface="Arial" panose="020B0604020202020204" pitchFamily="34" charset="0"/>
              <a:buChar char="•"/>
            </a:pPr>
            <a:r>
              <a:rPr lang="en-US" sz="2000" dirty="0"/>
              <a:t>Scorecard meeting</a:t>
            </a:r>
          </a:p>
          <a:p>
            <a:pPr marL="342900" indent="-342900" algn="l">
              <a:spcBef>
                <a:spcPts val="0"/>
              </a:spcBef>
              <a:buFont typeface="Arial" panose="020B0604020202020204" pitchFamily="34" charset="0"/>
              <a:buChar char="•"/>
            </a:pPr>
            <a:r>
              <a:rPr lang="en-US" sz="2000" dirty="0"/>
              <a:t>Social action meeting </a:t>
            </a:r>
          </a:p>
          <a:p>
            <a:pPr marL="342900" indent="-342900" algn="l">
              <a:spcBef>
                <a:spcPts val="0"/>
              </a:spcBef>
              <a:buFont typeface="Arial" panose="020B0604020202020204" pitchFamily="34" charset="0"/>
              <a:buChar char="•"/>
            </a:pPr>
            <a:r>
              <a:rPr lang="en-US" sz="2000" dirty="0"/>
              <a:t>Follow-up meeting 3</a:t>
            </a:r>
          </a:p>
          <a:p>
            <a:pPr algn="l">
              <a:spcBef>
                <a:spcPts val="0"/>
              </a:spcBef>
            </a:pPr>
            <a:endParaRPr lang="en-US" sz="2000" dirty="0"/>
          </a:p>
          <a:p>
            <a:pPr algn="l">
              <a:spcBef>
                <a:spcPts val="0"/>
              </a:spcBef>
            </a:pPr>
            <a:r>
              <a:rPr lang="en-US" sz="2000" b="1" dirty="0"/>
              <a:t>Purpose</a:t>
            </a:r>
            <a:r>
              <a:rPr lang="en-US" sz="2000" dirty="0"/>
              <a:t>:</a:t>
            </a:r>
          </a:p>
          <a:p>
            <a:pPr marL="342900" indent="-342900" algn="l">
              <a:spcBef>
                <a:spcPts val="0"/>
              </a:spcBef>
              <a:buFont typeface="Arial" panose="020B0604020202020204" pitchFamily="34" charset="0"/>
              <a:buChar char="•"/>
            </a:pPr>
            <a:r>
              <a:rPr lang="en-US" sz="2000" dirty="0"/>
              <a:t>Gain a basic understanding of how communities understand the information presented to them, and what they do with that information, both to diagnose problems with health care and actions they decide to take to fix those problems</a:t>
            </a:r>
          </a:p>
          <a:p>
            <a:pPr algn="l">
              <a:spcBef>
                <a:spcPts val="0"/>
              </a:spcBef>
            </a:pPr>
            <a:endParaRPr lang="en-US" sz="2000" dirty="0"/>
          </a:p>
          <a:p>
            <a:pPr algn="l">
              <a:spcBef>
                <a:spcPts val="0"/>
              </a:spcBef>
            </a:pPr>
            <a:r>
              <a:rPr lang="en-US" sz="2000" b="1" dirty="0"/>
              <a:t>Sample</a:t>
            </a:r>
            <a:r>
              <a:rPr lang="en-US" sz="2000" dirty="0"/>
              <a:t>: 41 intervention villages (stratified random sample)</a:t>
            </a:r>
          </a:p>
        </p:txBody>
      </p:sp>
    </p:spTree>
    <p:extLst>
      <p:ext uri="{BB962C8B-B14F-4D97-AF65-F5344CB8AC3E}">
        <p14:creationId xmlns:p14="http://schemas.microsoft.com/office/powerpoint/2010/main" val="26149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pic>
        <p:nvPicPr>
          <p:cNvPr id="2051" name="Picture 3" descr="Title Invers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2867" y="5976465"/>
            <a:ext cx="3033712" cy="7318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0" name="Picture 2" descr="Logo Inversed"/>
          <p:cNvPicPr>
            <a:picLocks noChangeAspect="1" noChangeArrowheads="1"/>
          </p:cNvPicPr>
          <p:nvPr/>
        </p:nvPicPr>
        <p:blipFill>
          <a:blip r:embed="rId4" cstate="print">
            <a:clrChange>
              <a:clrFrom>
                <a:srgbClr val="B53E51"/>
              </a:clrFrom>
              <a:clrTo>
                <a:srgbClr val="B53E51">
                  <a:alpha val="0"/>
                </a:srgbClr>
              </a:clrTo>
            </a:clrChange>
            <a:extLst>
              <a:ext uri="{28A0092B-C50C-407E-A947-70E740481C1C}">
                <a14:useLocalDpi xmlns:a14="http://schemas.microsoft.com/office/drawing/2010/main" val="0"/>
              </a:ext>
            </a:extLst>
          </a:blip>
          <a:srcRect/>
          <a:stretch>
            <a:fillRect/>
          </a:stretch>
        </p:blipFill>
        <p:spPr bwMode="auto">
          <a:xfrm>
            <a:off x="4726204" y="6025678"/>
            <a:ext cx="1028700" cy="609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Rectangle 4"/>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5" name="Line Callout 1 24"/>
          <p:cNvSpPr/>
          <p:nvPr/>
        </p:nvSpPr>
        <p:spPr>
          <a:xfrm>
            <a:off x="224459" y="222429"/>
            <a:ext cx="5931013" cy="375934"/>
          </a:xfrm>
          <a:prstGeom prst="borderCallout1">
            <a:avLst>
              <a:gd name="adj1" fmla="val 81254"/>
              <a:gd name="adj2" fmla="val 84002"/>
              <a:gd name="adj3" fmla="val 79181"/>
              <a:gd name="adj4" fmla="val 89923"/>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sz="2000" dirty="0" smtClean="0">
                <a:solidFill>
                  <a:srgbClr val="5A8D91"/>
                </a:solidFill>
                <a:latin typeface="Lato" panose="020F0502020204030203" pitchFamily="34" charset="0"/>
                <a:cs typeface="Museo Sans 700"/>
              </a:rPr>
              <a:t>Participation Monitoring (Meeting Observation)</a:t>
            </a:r>
            <a:endParaRPr lang="en-US" sz="2000" dirty="0">
              <a:solidFill>
                <a:srgbClr val="5A8D91"/>
              </a:solidFill>
              <a:latin typeface="Lato" panose="020F0502020204030203" pitchFamily="34" charset="0"/>
              <a:cs typeface="Museo Sans 700"/>
            </a:endParaRPr>
          </a:p>
        </p:txBody>
      </p:sp>
      <p:sp>
        <p:nvSpPr>
          <p:cNvPr id="10" name="Content Placeholder 2">
            <a:extLst>
              <a:ext uri="{FF2B5EF4-FFF2-40B4-BE49-F238E27FC236}">
                <a16:creationId xmlns:a16="http://schemas.microsoft.com/office/drawing/2014/main" xmlns="" id="{6A9062F0-B429-B540-B5BA-CF3E125EE185}"/>
              </a:ext>
            </a:extLst>
          </p:cNvPr>
          <p:cNvSpPr txBox="1">
            <a:spLocks/>
          </p:cNvSpPr>
          <p:nvPr/>
        </p:nvSpPr>
        <p:spPr>
          <a:xfrm>
            <a:off x="628650" y="1173479"/>
            <a:ext cx="3692442" cy="326350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685800">
              <a:spcBef>
                <a:spcPts val="0"/>
              </a:spcBef>
              <a:defRPr/>
            </a:pPr>
            <a:r>
              <a:rPr lang="en-US" sz="2000" b="1" dirty="0"/>
              <a:t>Timing</a:t>
            </a:r>
            <a:r>
              <a:rPr lang="en-US" sz="2000" dirty="0"/>
              <a:t>:</a:t>
            </a:r>
          </a:p>
          <a:p>
            <a:pPr marL="342900" indent="-342900" algn="l">
              <a:spcBef>
                <a:spcPts val="0"/>
              </a:spcBef>
              <a:buFont typeface="Arial" panose="020B0604020202020204" pitchFamily="34" charset="0"/>
              <a:buChar char="•"/>
            </a:pPr>
            <a:r>
              <a:rPr lang="en-US" sz="2000" dirty="0"/>
              <a:t>Scorecard meeting</a:t>
            </a:r>
          </a:p>
          <a:p>
            <a:pPr marL="342900" indent="-342900" algn="l">
              <a:spcBef>
                <a:spcPts val="0"/>
              </a:spcBef>
              <a:buFont typeface="Arial" panose="020B0604020202020204" pitchFamily="34" charset="0"/>
              <a:buChar char="•"/>
            </a:pPr>
            <a:r>
              <a:rPr lang="en-US" sz="2000" dirty="0"/>
              <a:t>Social action meeting </a:t>
            </a:r>
          </a:p>
          <a:p>
            <a:pPr marL="342900" indent="-342900" algn="l">
              <a:spcBef>
                <a:spcPts val="0"/>
              </a:spcBef>
              <a:buFont typeface="Arial" panose="020B0604020202020204" pitchFamily="34" charset="0"/>
              <a:buChar char="•"/>
            </a:pPr>
            <a:r>
              <a:rPr lang="en-US" sz="2000" dirty="0"/>
              <a:t>Follow-up meeting 3</a:t>
            </a:r>
          </a:p>
          <a:p>
            <a:pPr algn="l">
              <a:spcBef>
                <a:spcPts val="0"/>
              </a:spcBef>
            </a:pPr>
            <a:endParaRPr lang="en-US" sz="2000" dirty="0"/>
          </a:p>
          <a:p>
            <a:pPr algn="l">
              <a:spcBef>
                <a:spcPts val="0"/>
              </a:spcBef>
            </a:pPr>
            <a:r>
              <a:rPr lang="en-US" sz="2000" b="1" dirty="0"/>
              <a:t>Purpose</a:t>
            </a:r>
            <a:r>
              <a:rPr lang="en-US" sz="2000" dirty="0"/>
              <a:t>:</a:t>
            </a:r>
          </a:p>
          <a:p>
            <a:pPr marL="342900" indent="-342900" algn="l">
              <a:spcBef>
                <a:spcPts val="0"/>
              </a:spcBef>
              <a:buFont typeface="Arial" panose="020B0604020202020204" pitchFamily="34" charset="0"/>
              <a:buChar char="•"/>
            </a:pPr>
            <a:r>
              <a:rPr lang="en-US" sz="2000" dirty="0"/>
              <a:t>Understand the kind of participation of meeting participants, ranging from unengaged to engaged in the discussion and the activities that emerge.</a:t>
            </a:r>
          </a:p>
          <a:p>
            <a:pPr algn="l">
              <a:spcBef>
                <a:spcPts val="0"/>
              </a:spcBef>
            </a:pPr>
            <a:endParaRPr lang="en-US" sz="2000" dirty="0"/>
          </a:p>
          <a:p>
            <a:pPr algn="l">
              <a:spcBef>
                <a:spcPts val="0"/>
              </a:spcBef>
            </a:pPr>
            <a:r>
              <a:rPr lang="en-US" sz="2000" b="1" dirty="0"/>
              <a:t>Sample</a:t>
            </a:r>
            <a:r>
              <a:rPr lang="en-US" sz="2000" dirty="0"/>
              <a:t>: a randomly selected subset of </a:t>
            </a:r>
            <a:r>
              <a:rPr lang="en-US" sz="2000" dirty="0" smtClean="0"/>
              <a:t>18 </a:t>
            </a:r>
            <a:r>
              <a:rPr lang="en-US" sz="2000" dirty="0"/>
              <a:t>of the SCS villages</a:t>
            </a:r>
          </a:p>
        </p:txBody>
      </p:sp>
      <p:pic>
        <p:nvPicPr>
          <p:cNvPr id="8" name="Picture 7">
            <a:extLst>
              <a:ext uri="{FF2B5EF4-FFF2-40B4-BE49-F238E27FC236}">
                <a16:creationId xmlns:a16="http://schemas.microsoft.com/office/drawing/2014/main" xmlns="" id="{2B859F45-D4B5-AF42-94F3-F17EAE8AF23C}"/>
              </a:ext>
            </a:extLst>
          </p:cNvPr>
          <p:cNvPicPr>
            <a:picLocks noChangeAspect="1"/>
          </p:cNvPicPr>
          <p:nvPr/>
        </p:nvPicPr>
        <p:blipFill>
          <a:blip r:embed="rId5"/>
          <a:stretch>
            <a:fillRect/>
          </a:stretch>
        </p:blipFill>
        <p:spPr>
          <a:xfrm>
            <a:off x="4617383" y="1625936"/>
            <a:ext cx="4171955" cy="2870635"/>
          </a:xfrm>
          <a:prstGeom prst="rect">
            <a:avLst/>
          </a:prstGeom>
        </p:spPr>
      </p:pic>
      <p:sp>
        <p:nvSpPr>
          <p:cNvPr id="9" name="TextBox 8">
            <a:extLst>
              <a:ext uri="{FF2B5EF4-FFF2-40B4-BE49-F238E27FC236}">
                <a16:creationId xmlns:a16="http://schemas.microsoft.com/office/drawing/2014/main" xmlns="" id="{52767F1E-04DB-1F45-AB95-91DEE3197489}"/>
              </a:ext>
            </a:extLst>
          </p:cNvPr>
          <p:cNvSpPr txBox="1"/>
          <p:nvPr/>
        </p:nvSpPr>
        <p:spPr>
          <a:xfrm>
            <a:off x="5026128" y="1165265"/>
            <a:ext cx="3360188" cy="300082"/>
          </a:xfrm>
          <a:prstGeom prst="rect">
            <a:avLst/>
          </a:prstGeom>
          <a:noFill/>
        </p:spPr>
        <p:txBody>
          <a:bodyPr wrap="square" rtlCol="0">
            <a:spAutoFit/>
          </a:bodyPr>
          <a:lstStyle/>
          <a:p>
            <a:pPr algn="ctr"/>
            <a:r>
              <a:rPr lang="en-US" sz="1350" dirty="0"/>
              <a:t>PM Seating Chart Example</a:t>
            </a:r>
          </a:p>
        </p:txBody>
      </p:sp>
    </p:spTree>
    <p:extLst>
      <p:ext uri="{BB962C8B-B14F-4D97-AF65-F5344CB8AC3E}">
        <p14:creationId xmlns:p14="http://schemas.microsoft.com/office/powerpoint/2010/main" val="271662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pic>
        <p:nvPicPr>
          <p:cNvPr id="2051" name="Picture 3" descr="Title Invers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2867" y="5976465"/>
            <a:ext cx="3033712" cy="7318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0" name="Picture 2" descr="Logo Inversed"/>
          <p:cNvPicPr>
            <a:picLocks noChangeAspect="1" noChangeArrowheads="1"/>
          </p:cNvPicPr>
          <p:nvPr/>
        </p:nvPicPr>
        <p:blipFill>
          <a:blip r:embed="rId4" cstate="print">
            <a:clrChange>
              <a:clrFrom>
                <a:srgbClr val="B53E51"/>
              </a:clrFrom>
              <a:clrTo>
                <a:srgbClr val="B53E51">
                  <a:alpha val="0"/>
                </a:srgbClr>
              </a:clrTo>
            </a:clrChange>
            <a:extLst>
              <a:ext uri="{28A0092B-C50C-407E-A947-70E740481C1C}">
                <a14:useLocalDpi xmlns:a14="http://schemas.microsoft.com/office/drawing/2010/main" val="0"/>
              </a:ext>
            </a:extLst>
          </a:blip>
          <a:srcRect/>
          <a:stretch>
            <a:fillRect/>
          </a:stretch>
        </p:blipFill>
        <p:spPr bwMode="auto">
          <a:xfrm>
            <a:off x="4726204" y="6025678"/>
            <a:ext cx="1028700" cy="609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Rectangle 4"/>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5" name="Line Callout 1 24"/>
          <p:cNvSpPr/>
          <p:nvPr/>
        </p:nvSpPr>
        <p:spPr>
          <a:xfrm>
            <a:off x="224459" y="222429"/>
            <a:ext cx="5931013" cy="375934"/>
          </a:xfrm>
          <a:prstGeom prst="borderCallout1">
            <a:avLst>
              <a:gd name="adj1" fmla="val 81254"/>
              <a:gd name="adj2" fmla="val 84002"/>
              <a:gd name="adj3" fmla="val 79181"/>
              <a:gd name="adj4" fmla="val 89923"/>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sz="2000" dirty="0">
                <a:solidFill>
                  <a:srgbClr val="5A8D91"/>
                </a:solidFill>
                <a:latin typeface="Lato" panose="020F0502020204030203" pitchFamily="34" charset="0"/>
                <a:cs typeface="Museo Sans 700"/>
              </a:rPr>
              <a:t>Key Informant Interviews</a:t>
            </a:r>
          </a:p>
        </p:txBody>
      </p:sp>
      <p:sp>
        <p:nvSpPr>
          <p:cNvPr id="10" name="Content Placeholder 2">
            <a:extLst>
              <a:ext uri="{FF2B5EF4-FFF2-40B4-BE49-F238E27FC236}">
                <a16:creationId xmlns:a16="http://schemas.microsoft.com/office/drawing/2014/main" xmlns="" id="{6A9062F0-B429-B540-B5BA-CF3E125EE185}"/>
              </a:ext>
            </a:extLst>
          </p:cNvPr>
          <p:cNvSpPr txBox="1">
            <a:spLocks/>
          </p:cNvSpPr>
          <p:nvPr/>
        </p:nvSpPr>
        <p:spPr>
          <a:xfrm>
            <a:off x="628650" y="1173479"/>
            <a:ext cx="8058150" cy="326350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defRPr/>
            </a:pPr>
            <a:r>
              <a:rPr lang="en-US" sz="2000" b="1" dirty="0"/>
              <a:t>Timing</a:t>
            </a:r>
            <a:r>
              <a:rPr lang="en-US" sz="2000" dirty="0"/>
              <a:t>:</a:t>
            </a:r>
          </a:p>
          <a:p>
            <a:pPr marL="342900" indent="-342900" algn="l">
              <a:spcBef>
                <a:spcPts val="0"/>
              </a:spcBef>
              <a:buFont typeface="Arial" panose="020B0604020202020204" pitchFamily="34" charset="0"/>
              <a:buChar char="•"/>
            </a:pPr>
            <a:r>
              <a:rPr lang="en-US" sz="2000" dirty="0"/>
              <a:t>Around the same time as the final intervention </a:t>
            </a:r>
            <a:r>
              <a:rPr lang="en-US" sz="2000" dirty="0" smtClean="0"/>
              <a:t>meeting</a:t>
            </a:r>
            <a:endParaRPr lang="en-US" sz="2000" dirty="0"/>
          </a:p>
          <a:p>
            <a:pPr algn="l"/>
            <a:r>
              <a:rPr lang="en-US" sz="2000" b="1" dirty="0"/>
              <a:t>Purpose</a:t>
            </a:r>
            <a:r>
              <a:rPr lang="en-US" sz="2000" dirty="0"/>
              <a:t>:</a:t>
            </a:r>
          </a:p>
          <a:p>
            <a:pPr marL="342900" indent="-342900" algn="l">
              <a:buFont typeface="Arial" panose="020B0604020202020204" pitchFamily="34" charset="0"/>
              <a:buChar char="•"/>
            </a:pPr>
            <a:r>
              <a:rPr lang="en-US" sz="2000" dirty="0"/>
              <a:t>Verify the social actions as reported in the social action plans</a:t>
            </a:r>
          </a:p>
          <a:p>
            <a:pPr marL="342900" indent="-342900" algn="l">
              <a:buFont typeface="Arial" panose="020B0604020202020204" pitchFamily="34" charset="0"/>
              <a:buChar char="•"/>
            </a:pPr>
            <a:r>
              <a:rPr lang="en-US" sz="2000" dirty="0"/>
              <a:t>Gain additional details on the social actions, including responses of providers or officials and any adaptation or course-correction that the community </a:t>
            </a:r>
            <a:r>
              <a:rPr lang="en-US" sz="2000" dirty="0" smtClean="0"/>
              <a:t>undertakes</a:t>
            </a:r>
            <a:endParaRPr lang="en-US" sz="2000" dirty="0"/>
          </a:p>
          <a:p>
            <a:pPr algn="l"/>
            <a:r>
              <a:rPr lang="en-US" sz="2000" b="1" dirty="0"/>
              <a:t>Sample</a:t>
            </a:r>
            <a:r>
              <a:rPr lang="en-US" sz="2000" dirty="0"/>
              <a:t>: same </a:t>
            </a:r>
            <a:r>
              <a:rPr lang="en-US" sz="2000" dirty="0" smtClean="0"/>
              <a:t>41 villages </a:t>
            </a:r>
            <a:r>
              <a:rPr lang="en-US" sz="2000" dirty="0"/>
              <a:t>where the standard coding scheme was administered (Indonesia); subsample of 20 of the villages where the standard coding scheme was administered (Tanzania)</a:t>
            </a:r>
          </a:p>
        </p:txBody>
      </p:sp>
    </p:spTree>
    <p:extLst>
      <p:ext uri="{BB962C8B-B14F-4D97-AF65-F5344CB8AC3E}">
        <p14:creationId xmlns:p14="http://schemas.microsoft.com/office/powerpoint/2010/main" val="276641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pic>
        <p:nvPicPr>
          <p:cNvPr id="2051" name="Picture 3" descr="Title Invers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2867" y="5976465"/>
            <a:ext cx="3033712" cy="7318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0" name="Picture 2" descr="Logo Inversed"/>
          <p:cNvPicPr>
            <a:picLocks noChangeAspect="1" noChangeArrowheads="1"/>
          </p:cNvPicPr>
          <p:nvPr/>
        </p:nvPicPr>
        <p:blipFill>
          <a:blip r:embed="rId4" cstate="print">
            <a:clrChange>
              <a:clrFrom>
                <a:srgbClr val="B53E51"/>
              </a:clrFrom>
              <a:clrTo>
                <a:srgbClr val="B53E51">
                  <a:alpha val="0"/>
                </a:srgbClr>
              </a:clrTo>
            </a:clrChange>
            <a:extLst>
              <a:ext uri="{28A0092B-C50C-407E-A947-70E740481C1C}">
                <a14:useLocalDpi xmlns:a14="http://schemas.microsoft.com/office/drawing/2010/main" val="0"/>
              </a:ext>
            </a:extLst>
          </a:blip>
          <a:srcRect/>
          <a:stretch>
            <a:fillRect/>
          </a:stretch>
        </p:blipFill>
        <p:spPr bwMode="auto">
          <a:xfrm>
            <a:off x="4726204" y="6025678"/>
            <a:ext cx="1028700" cy="609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Rectangle 4"/>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5" name="Line Callout 1 24"/>
          <p:cNvSpPr/>
          <p:nvPr/>
        </p:nvSpPr>
        <p:spPr>
          <a:xfrm>
            <a:off x="224459" y="222429"/>
            <a:ext cx="5931013" cy="375934"/>
          </a:xfrm>
          <a:prstGeom prst="borderCallout1">
            <a:avLst>
              <a:gd name="adj1" fmla="val 81254"/>
              <a:gd name="adj2" fmla="val 84002"/>
              <a:gd name="adj3" fmla="val 79181"/>
              <a:gd name="adj4" fmla="val 89923"/>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sz="2000" dirty="0">
                <a:solidFill>
                  <a:srgbClr val="5A8D91"/>
                </a:solidFill>
                <a:latin typeface="Lato" panose="020F0502020204030203" pitchFamily="34" charset="0"/>
                <a:cs typeface="Museo Sans 700"/>
              </a:rPr>
              <a:t>Empowerment Survey</a:t>
            </a:r>
          </a:p>
        </p:txBody>
      </p:sp>
      <p:sp>
        <p:nvSpPr>
          <p:cNvPr id="10" name="Content Placeholder 2">
            <a:extLst>
              <a:ext uri="{FF2B5EF4-FFF2-40B4-BE49-F238E27FC236}">
                <a16:creationId xmlns:a16="http://schemas.microsoft.com/office/drawing/2014/main" xmlns="" id="{6A9062F0-B429-B540-B5BA-CF3E125EE185}"/>
              </a:ext>
            </a:extLst>
          </p:cNvPr>
          <p:cNvSpPr txBox="1">
            <a:spLocks/>
          </p:cNvSpPr>
          <p:nvPr/>
        </p:nvSpPr>
        <p:spPr>
          <a:xfrm>
            <a:off x="628650" y="1173479"/>
            <a:ext cx="3090943" cy="326350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defRPr/>
            </a:pPr>
            <a:r>
              <a:rPr lang="en-US" sz="2000" b="1" dirty="0"/>
              <a:t>Timing</a:t>
            </a:r>
            <a:r>
              <a:rPr lang="en-US" sz="2000" dirty="0" smtClean="0"/>
              <a:t>:</a:t>
            </a:r>
          </a:p>
          <a:p>
            <a:pPr marL="342900" indent="-342900" algn="l">
              <a:spcBef>
                <a:spcPts val="0"/>
              </a:spcBef>
              <a:buFont typeface="Arial"/>
              <a:buChar char="•"/>
              <a:defRPr/>
            </a:pPr>
            <a:r>
              <a:rPr lang="en-US" sz="2000" dirty="0" smtClean="0"/>
              <a:t>Administered twice; once before the first intervention meeting and again after the final follow-up meeting</a:t>
            </a:r>
            <a:endParaRPr lang="en-US" sz="2000" dirty="0"/>
          </a:p>
          <a:p>
            <a:pPr algn="l"/>
            <a:r>
              <a:rPr lang="en-US" sz="2000" b="1" dirty="0" smtClean="0"/>
              <a:t>Purpose</a:t>
            </a:r>
            <a:r>
              <a:rPr lang="en-US" sz="2000" dirty="0" smtClean="0"/>
              <a:t>:</a:t>
            </a:r>
          </a:p>
          <a:p>
            <a:pPr marL="342900" indent="-342900" algn="l">
              <a:buFont typeface="Arial"/>
              <a:buChar char="•"/>
            </a:pPr>
            <a:r>
              <a:rPr lang="en-US" sz="2000" dirty="0"/>
              <a:t>Determine changes in participants’ perceptions of their </a:t>
            </a:r>
            <a:r>
              <a:rPr lang="en-US" sz="2000" dirty="0" smtClean="0"/>
              <a:t>empowerment</a:t>
            </a:r>
          </a:p>
          <a:p>
            <a:pPr algn="l"/>
            <a:r>
              <a:rPr lang="en-US" sz="2000" b="1" dirty="0" smtClean="0"/>
              <a:t>Sample</a:t>
            </a:r>
            <a:r>
              <a:rPr lang="en-US" sz="2000" dirty="0" smtClean="0"/>
              <a:t>: all CAs in the same villages where the participation monitoring tool was used.</a:t>
            </a:r>
            <a:endParaRPr lang="en-US" sz="2000" dirty="0"/>
          </a:p>
        </p:txBody>
      </p:sp>
      <p:pic>
        <p:nvPicPr>
          <p:cNvPr id="8" name="Picture 7"/>
          <p:cNvPicPr>
            <a:picLocks noChangeAspect="1"/>
          </p:cNvPicPr>
          <p:nvPr/>
        </p:nvPicPr>
        <p:blipFill>
          <a:blip r:embed="rId5"/>
          <a:stretch>
            <a:fillRect/>
          </a:stretch>
        </p:blipFill>
        <p:spPr>
          <a:xfrm>
            <a:off x="3866488" y="1664000"/>
            <a:ext cx="4948646" cy="2106066"/>
          </a:xfrm>
          <a:prstGeom prst="rect">
            <a:avLst/>
          </a:prstGeom>
        </p:spPr>
      </p:pic>
      <p:pic>
        <p:nvPicPr>
          <p:cNvPr id="9" name="Picture 8"/>
          <p:cNvPicPr>
            <a:picLocks noChangeAspect="1"/>
          </p:cNvPicPr>
          <p:nvPr/>
        </p:nvPicPr>
        <p:blipFill>
          <a:blip r:embed="rId6"/>
          <a:stretch>
            <a:fillRect/>
          </a:stretch>
        </p:blipFill>
        <p:spPr>
          <a:xfrm>
            <a:off x="3885916" y="3876374"/>
            <a:ext cx="4868736" cy="1064944"/>
          </a:xfrm>
          <a:prstGeom prst="rect">
            <a:avLst/>
          </a:prstGeom>
        </p:spPr>
      </p:pic>
      <p:sp>
        <p:nvSpPr>
          <p:cNvPr id="11" name="TextBox 10"/>
          <p:cNvSpPr txBox="1"/>
          <p:nvPr/>
        </p:nvSpPr>
        <p:spPr>
          <a:xfrm>
            <a:off x="3885916" y="1155050"/>
            <a:ext cx="4853615" cy="369332"/>
          </a:xfrm>
          <a:prstGeom prst="rect">
            <a:avLst/>
          </a:prstGeom>
          <a:noFill/>
        </p:spPr>
        <p:txBody>
          <a:bodyPr wrap="square" rtlCol="0">
            <a:spAutoFit/>
          </a:bodyPr>
          <a:lstStyle/>
          <a:p>
            <a:pPr algn="ctr"/>
            <a:r>
              <a:rPr lang="en-US" dirty="0" smtClean="0"/>
              <a:t>Example Vignette from Empowerment Survey</a:t>
            </a:r>
            <a:endParaRPr lang="en-US" dirty="0"/>
          </a:p>
        </p:txBody>
      </p:sp>
    </p:spTree>
    <p:extLst>
      <p:ext uri="{BB962C8B-B14F-4D97-AF65-F5344CB8AC3E}">
        <p14:creationId xmlns:p14="http://schemas.microsoft.com/office/powerpoint/2010/main" val="381763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pic>
        <p:nvPicPr>
          <p:cNvPr id="2051" name="Picture 3" descr="Title Invers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2867" y="5976465"/>
            <a:ext cx="3033712" cy="7318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0" name="Picture 2" descr="Logo Inversed"/>
          <p:cNvPicPr>
            <a:picLocks noChangeAspect="1" noChangeArrowheads="1"/>
          </p:cNvPicPr>
          <p:nvPr/>
        </p:nvPicPr>
        <p:blipFill>
          <a:blip r:embed="rId4" cstate="print">
            <a:clrChange>
              <a:clrFrom>
                <a:srgbClr val="B53E51"/>
              </a:clrFrom>
              <a:clrTo>
                <a:srgbClr val="B53E51">
                  <a:alpha val="0"/>
                </a:srgbClr>
              </a:clrTo>
            </a:clrChange>
            <a:extLst>
              <a:ext uri="{28A0092B-C50C-407E-A947-70E740481C1C}">
                <a14:useLocalDpi xmlns:a14="http://schemas.microsoft.com/office/drawing/2010/main" val="0"/>
              </a:ext>
            </a:extLst>
          </a:blip>
          <a:srcRect/>
          <a:stretch>
            <a:fillRect/>
          </a:stretch>
        </p:blipFill>
        <p:spPr bwMode="auto">
          <a:xfrm>
            <a:off x="4726204" y="6025678"/>
            <a:ext cx="1028700" cy="609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Rectangle 4"/>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5" name="Line Callout 1 24"/>
          <p:cNvSpPr/>
          <p:nvPr/>
        </p:nvSpPr>
        <p:spPr>
          <a:xfrm>
            <a:off x="224459" y="222429"/>
            <a:ext cx="5931013" cy="375934"/>
          </a:xfrm>
          <a:prstGeom prst="borderCallout1">
            <a:avLst>
              <a:gd name="adj1" fmla="val 81254"/>
              <a:gd name="adj2" fmla="val 84002"/>
              <a:gd name="adj3" fmla="val 79181"/>
              <a:gd name="adj4" fmla="val 89923"/>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sz="2000" dirty="0">
                <a:solidFill>
                  <a:srgbClr val="5A8D91"/>
                </a:solidFill>
                <a:latin typeface="Lato" panose="020F0502020204030203" pitchFamily="34" charset="0"/>
                <a:cs typeface="Museo Sans 700"/>
              </a:rPr>
              <a:t>Ethnography</a:t>
            </a:r>
          </a:p>
        </p:txBody>
      </p:sp>
      <p:sp>
        <p:nvSpPr>
          <p:cNvPr id="12" name="Content Placeholder 2">
            <a:extLst>
              <a:ext uri="{FF2B5EF4-FFF2-40B4-BE49-F238E27FC236}">
                <a16:creationId xmlns:a16="http://schemas.microsoft.com/office/drawing/2014/main" xmlns="" id="{9F61DADF-8C23-144F-8E17-60171BFFE042}"/>
              </a:ext>
            </a:extLst>
          </p:cNvPr>
          <p:cNvSpPr txBox="1">
            <a:spLocks/>
          </p:cNvSpPr>
          <p:nvPr/>
        </p:nvSpPr>
        <p:spPr>
          <a:xfrm>
            <a:off x="457200" y="1056531"/>
            <a:ext cx="3834020" cy="47099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defRPr/>
            </a:pPr>
            <a:r>
              <a:rPr lang="en-US" sz="1600" b="1" dirty="0"/>
              <a:t>Timing</a:t>
            </a:r>
            <a:r>
              <a:rPr lang="en-US" sz="1600" dirty="0"/>
              <a:t>:</a:t>
            </a:r>
          </a:p>
          <a:p>
            <a:pPr marL="285750" indent="-285750" algn="l">
              <a:spcBef>
                <a:spcPts val="0"/>
              </a:spcBef>
              <a:buFont typeface="Arial" panose="020B0604020202020204" pitchFamily="34" charset="0"/>
              <a:buChar char="•"/>
            </a:pPr>
            <a:r>
              <a:rPr lang="en-US" sz="1600" dirty="0"/>
              <a:t>6 months total, starting approx. 1 month before the start of the intervention and continuing throughout</a:t>
            </a:r>
          </a:p>
          <a:p>
            <a:pPr algn="l"/>
            <a:endParaRPr lang="en-US" sz="1600" dirty="0"/>
          </a:p>
          <a:p>
            <a:pPr algn="l"/>
            <a:r>
              <a:rPr lang="en-US" sz="1600" b="1" dirty="0"/>
              <a:t>Purpose</a:t>
            </a:r>
            <a:r>
              <a:rPr lang="en-US" sz="1600" dirty="0"/>
              <a:t>:</a:t>
            </a:r>
          </a:p>
          <a:p>
            <a:pPr marL="285750" indent="-285750" algn="l">
              <a:buFont typeface="Arial" panose="020B0604020202020204" pitchFamily="34" charset="0"/>
              <a:buChar char="•"/>
            </a:pPr>
            <a:r>
              <a:rPr lang="en-US" sz="1600" dirty="0"/>
              <a:t>Gain a deeper understanding of the existing context</a:t>
            </a:r>
          </a:p>
          <a:p>
            <a:pPr marL="285750" indent="-285750" algn="l">
              <a:buFont typeface="Arial" panose="020B0604020202020204" pitchFamily="34" charset="0"/>
              <a:buChar char="•"/>
            </a:pPr>
            <a:r>
              <a:rPr lang="en-US" sz="1600" dirty="0"/>
              <a:t>In the treatment communities, uncover the implications of the intervention for health outcomes and the broader political social structure</a:t>
            </a:r>
          </a:p>
          <a:p>
            <a:pPr algn="l"/>
            <a:endParaRPr lang="en-US" sz="1600" dirty="0"/>
          </a:p>
          <a:p>
            <a:pPr algn="l"/>
            <a:r>
              <a:rPr lang="en-US" sz="1600" b="1" dirty="0"/>
              <a:t>Sample</a:t>
            </a:r>
            <a:r>
              <a:rPr lang="en-US" sz="1600" dirty="0"/>
              <a:t>: 4 treatment and 2 control villages in each country</a:t>
            </a:r>
          </a:p>
        </p:txBody>
      </p:sp>
      <p:pic>
        <p:nvPicPr>
          <p:cNvPr id="13" name="Picture 12">
            <a:extLst>
              <a:ext uri="{FF2B5EF4-FFF2-40B4-BE49-F238E27FC236}">
                <a16:creationId xmlns:a16="http://schemas.microsoft.com/office/drawing/2014/main" xmlns="" id="{C0896C3A-BF25-A74B-9993-C9D01ADA79DD}"/>
              </a:ext>
            </a:extLst>
          </p:cNvPr>
          <p:cNvPicPr>
            <a:picLocks noChangeAspect="1"/>
          </p:cNvPicPr>
          <p:nvPr/>
        </p:nvPicPr>
        <p:blipFill>
          <a:blip r:embed="rId5"/>
          <a:stretch>
            <a:fillRect/>
          </a:stretch>
        </p:blipFill>
        <p:spPr>
          <a:xfrm>
            <a:off x="4325592" y="1434734"/>
            <a:ext cx="4667250" cy="3086100"/>
          </a:xfrm>
          <a:prstGeom prst="rect">
            <a:avLst/>
          </a:prstGeom>
        </p:spPr>
      </p:pic>
      <p:sp>
        <p:nvSpPr>
          <p:cNvPr id="14" name="TextBox 13">
            <a:extLst>
              <a:ext uri="{FF2B5EF4-FFF2-40B4-BE49-F238E27FC236}">
                <a16:creationId xmlns:a16="http://schemas.microsoft.com/office/drawing/2014/main" xmlns="" id="{D323A982-E9E8-594A-8AB6-372286BF3338}"/>
              </a:ext>
            </a:extLst>
          </p:cNvPr>
          <p:cNvSpPr txBox="1"/>
          <p:nvPr/>
        </p:nvSpPr>
        <p:spPr>
          <a:xfrm>
            <a:off x="4717127" y="1056532"/>
            <a:ext cx="3734628" cy="300082"/>
          </a:xfrm>
          <a:prstGeom prst="rect">
            <a:avLst/>
          </a:prstGeom>
          <a:noFill/>
        </p:spPr>
        <p:txBody>
          <a:bodyPr wrap="square" rtlCol="0">
            <a:spAutoFit/>
          </a:bodyPr>
          <a:lstStyle/>
          <a:p>
            <a:pPr algn="ctr"/>
            <a:r>
              <a:rPr lang="en-US" sz="1350" dirty="0"/>
              <a:t>Ethnographer Megan </a:t>
            </a:r>
            <a:r>
              <a:rPr lang="en-US" sz="1350" dirty="0" err="1"/>
              <a:t>Cogburn</a:t>
            </a:r>
            <a:r>
              <a:rPr lang="en-US" sz="1350" dirty="0"/>
              <a:t> in Tanzania</a:t>
            </a:r>
          </a:p>
        </p:txBody>
      </p:sp>
    </p:spTree>
    <p:extLst>
      <p:ext uri="{BB962C8B-B14F-4D97-AF65-F5344CB8AC3E}">
        <p14:creationId xmlns:p14="http://schemas.microsoft.com/office/powerpoint/2010/main" val="132056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ular Callout 1">
            <a:extLst>
              <a:ext uri="{FF2B5EF4-FFF2-40B4-BE49-F238E27FC236}">
                <a16:creationId xmlns="" xmlns:a16="http://schemas.microsoft.com/office/drawing/2014/main" id="{9CCFF481-0AF6-EC40-8C86-FC47F7E0A643}"/>
              </a:ext>
            </a:extLst>
          </p:cNvPr>
          <p:cNvSpPr/>
          <p:nvPr/>
        </p:nvSpPr>
        <p:spPr>
          <a:xfrm>
            <a:off x="224461" y="3705571"/>
            <a:ext cx="4114783" cy="1959538"/>
          </a:xfrm>
          <a:prstGeom prst="wedgeRectCallout">
            <a:avLst>
              <a:gd name="adj1" fmla="val -21237"/>
              <a:gd name="adj2" fmla="val -878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pic>
        <p:nvPicPr>
          <p:cNvPr id="2051" name="Picture 3" descr="Title Invers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2867" y="5976465"/>
            <a:ext cx="3033712" cy="7318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0" name="Picture 2" descr="Logo Invers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6204" y="6025678"/>
            <a:ext cx="1028700" cy="609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Rectangle 4"/>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8" name="Line Callout 1 7">
            <a:extLst>
              <a:ext uri="{FF2B5EF4-FFF2-40B4-BE49-F238E27FC236}">
                <a16:creationId xmlns="" xmlns:a16="http://schemas.microsoft.com/office/drawing/2014/main" id="{A7B92DF3-CAD2-1240-84E7-24814954DF69}"/>
              </a:ext>
            </a:extLst>
          </p:cNvPr>
          <p:cNvSpPr/>
          <p:nvPr/>
        </p:nvSpPr>
        <p:spPr>
          <a:xfrm>
            <a:off x="224461" y="222429"/>
            <a:ext cx="8772118" cy="375934"/>
          </a:xfrm>
          <a:prstGeom prst="borderCallout1">
            <a:avLst>
              <a:gd name="adj1" fmla="val 81254"/>
              <a:gd name="adj2" fmla="val 84002"/>
              <a:gd name="adj3" fmla="val 79181"/>
              <a:gd name="adj4" fmla="val 89923"/>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sz="2400" dirty="0">
                <a:solidFill>
                  <a:srgbClr val="5A8D91"/>
                </a:solidFill>
                <a:latin typeface="Lato" panose="020F0502020204030203" pitchFamily="34" charset="0"/>
                <a:cs typeface="Museo Sans 700"/>
              </a:rPr>
              <a:t>What we set out to do - Intervention</a:t>
            </a:r>
          </a:p>
        </p:txBody>
      </p:sp>
      <p:grpSp>
        <p:nvGrpSpPr>
          <p:cNvPr id="9" name="Group 8">
            <a:extLst>
              <a:ext uri="{FF2B5EF4-FFF2-40B4-BE49-F238E27FC236}">
                <a16:creationId xmlns="" xmlns:a16="http://schemas.microsoft.com/office/drawing/2014/main" id="{60CA79A4-3D83-1944-B999-7BCA9601DFD2}"/>
              </a:ext>
            </a:extLst>
          </p:cNvPr>
          <p:cNvGrpSpPr/>
          <p:nvPr/>
        </p:nvGrpSpPr>
        <p:grpSpPr>
          <a:xfrm>
            <a:off x="2289898" y="3071571"/>
            <a:ext cx="6504046" cy="622164"/>
            <a:chOff x="5446640" y="4061812"/>
            <a:chExt cx="3279558" cy="622164"/>
          </a:xfrm>
          <a:solidFill>
            <a:schemeClr val="accent4">
              <a:lumMod val="60000"/>
              <a:lumOff val="40000"/>
            </a:schemeClr>
          </a:solidFill>
        </p:grpSpPr>
        <p:sp>
          <p:nvSpPr>
            <p:cNvPr id="11" name="Right Arrow 10">
              <a:extLst>
                <a:ext uri="{FF2B5EF4-FFF2-40B4-BE49-F238E27FC236}">
                  <a16:creationId xmlns="" xmlns:a16="http://schemas.microsoft.com/office/drawing/2014/main" id="{A337A443-6980-5E4F-A501-26634B71ACEA}"/>
                </a:ext>
              </a:extLst>
            </p:cNvPr>
            <p:cNvSpPr/>
            <p:nvPr/>
          </p:nvSpPr>
          <p:spPr>
            <a:xfrm>
              <a:off x="5446640" y="4061812"/>
              <a:ext cx="3279558" cy="622164"/>
            </a:xfrm>
            <a:prstGeom prst="rightArrow">
              <a:avLst/>
            </a:prstGeom>
            <a:grpFill/>
            <a:ln w="19050" cmpd="sng"/>
          </p:spPr>
          <p:style>
            <a:lnRef idx="2">
              <a:schemeClr val="dk1"/>
            </a:lnRef>
            <a:fillRef idx="1">
              <a:schemeClr val="lt1"/>
            </a:fillRef>
            <a:effectRef idx="0">
              <a:schemeClr val="dk1"/>
            </a:effectRef>
            <a:fontRef idx="minor">
              <a:schemeClr val="dk1"/>
            </a:fontRef>
          </p:style>
          <p:txBody>
            <a:bodyPr rtlCol="0" anchor="ctr"/>
            <a:lstStyle/>
            <a:p>
              <a:pPr algn="ctr"/>
              <a:endParaRPr lang="en-US" b="1"/>
            </a:p>
          </p:txBody>
        </p:sp>
        <p:sp>
          <p:nvSpPr>
            <p:cNvPr id="12" name="TextBox 11">
              <a:extLst>
                <a:ext uri="{FF2B5EF4-FFF2-40B4-BE49-F238E27FC236}">
                  <a16:creationId xmlns="" xmlns:a16="http://schemas.microsoft.com/office/drawing/2014/main" id="{03EF2EEB-318C-5F4D-ABCA-D071EEA78355}"/>
                </a:ext>
              </a:extLst>
            </p:cNvPr>
            <p:cNvSpPr txBox="1"/>
            <p:nvPr/>
          </p:nvSpPr>
          <p:spPr>
            <a:xfrm>
              <a:off x="5706022" y="4230691"/>
              <a:ext cx="2756473" cy="284693"/>
            </a:xfrm>
            <a:prstGeom prst="rect">
              <a:avLst/>
            </a:prstGeom>
            <a:grpFill/>
            <a:ln w="19050" cmpd="sng">
              <a:noFill/>
            </a:ln>
          </p:spPr>
          <p:txBody>
            <a:bodyPr wrap="square" rtlCol="0">
              <a:spAutoFit/>
            </a:bodyPr>
            <a:lstStyle/>
            <a:p>
              <a:pPr algn="ctr"/>
              <a:r>
                <a:rPr lang="en-US" sz="1250" b="1" dirty="0">
                  <a:latin typeface="Cambria"/>
                  <a:cs typeface="Cambria"/>
                </a:rPr>
                <a:t>Community-led Social Action</a:t>
              </a:r>
            </a:p>
          </p:txBody>
        </p:sp>
      </p:grpSp>
      <p:grpSp>
        <p:nvGrpSpPr>
          <p:cNvPr id="13" name="Group 12">
            <a:extLst>
              <a:ext uri="{FF2B5EF4-FFF2-40B4-BE49-F238E27FC236}">
                <a16:creationId xmlns="" xmlns:a16="http://schemas.microsoft.com/office/drawing/2014/main" id="{8B030285-6015-D042-91B4-71F0D32919BA}"/>
              </a:ext>
            </a:extLst>
          </p:cNvPr>
          <p:cNvGrpSpPr/>
          <p:nvPr/>
        </p:nvGrpSpPr>
        <p:grpSpPr>
          <a:xfrm>
            <a:off x="415860" y="1069642"/>
            <a:ext cx="8371137" cy="1803037"/>
            <a:chOff x="399234" y="2786175"/>
            <a:chExt cx="8371137" cy="1225558"/>
          </a:xfrm>
        </p:grpSpPr>
        <p:sp>
          <p:nvSpPr>
            <p:cNvPr id="14" name="Text Box 80">
              <a:extLst>
                <a:ext uri="{FF2B5EF4-FFF2-40B4-BE49-F238E27FC236}">
                  <a16:creationId xmlns="" xmlns:a16="http://schemas.microsoft.com/office/drawing/2014/main" id="{A1D79EA4-69CD-1F45-A61D-99A95926948E}"/>
                </a:ext>
              </a:extLst>
            </p:cNvPr>
            <p:cNvSpPr txBox="1">
              <a:spLocks noChangeArrowheads="1"/>
            </p:cNvSpPr>
            <p:nvPr/>
          </p:nvSpPr>
          <p:spPr bwMode="auto">
            <a:xfrm>
              <a:off x="4085818" y="2786186"/>
              <a:ext cx="930075" cy="1225541"/>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rot="0" vert="horz" wrap="square" lIns="91440" tIns="91440" rIns="91440" bIns="91440" anchor="ctr" anchorCtr="0" upright="1">
              <a:noAutofit/>
            </a:bodyPr>
            <a:lstStyle/>
            <a:p>
              <a:pPr marL="0" marR="0" algn="ctr">
                <a:spcBef>
                  <a:spcPts val="0"/>
                </a:spcBef>
                <a:spcAft>
                  <a:spcPts val="0"/>
                </a:spcAft>
              </a:pPr>
              <a:r>
                <a:rPr lang="en-US" sz="1250" b="1" dirty="0">
                  <a:effectLst/>
                  <a:latin typeface="Cambria"/>
                  <a:ea typeface="Times New Roman"/>
                  <a:cs typeface="Times New Roman"/>
                </a:rPr>
                <a:t>30-day Follow-up Meeting</a:t>
              </a:r>
            </a:p>
          </p:txBody>
        </p:sp>
        <p:sp>
          <p:nvSpPr>
            <p:cNvPr id="15" name="Text Box 81">
              <a:extLst>
                <a:ext uri="{FF2B5EF4-FFF2-40B4-BE49-F238E27FC236}">
                  <a16:creationId xmlns="" xmlns:a16="http://schemas.microsoft.com/office/drawing/2014/main" id="{38713425-B827-A448-BC88-40A718716CCF}"/>
                </a:ext>
              </a:extLst>
            </p:cNvPr>
            <p:cNvSpPr txBox="1">
              <a:spLocks noChangeArrowheads="1"/>
            </p:cNvSpPr>
            <p:nvPr/>
          </p:nvSpPr>
          <p:spPr bwMode="auto">
            <a:xfrm>
              <a:off x="5963055" y="2786187"/>
              <a:ext cx="930075" cy="1225541"/>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rot="0" vert="horz" wrap="square" lIns="91440" tIns="91440" rIns="91440" bIns="91440" anchor="ctr" anchorCtr="0" upright="1">
              <a:noAutofit/>
            </a:bodyPr>
            <a:lstStyle/>
            <a:p>
              <a:pPr marL="0" marR="0" algn="ctr">
                <a:spcBef>
                  <a:spcPts val="0"/>
                </a:spcBef>
                <a:spcAft>
                  <a:spcPts val="0"/>
                </a:spcAft>
              </a:pPr>
              <a:r>
                <a:rPr lang="en-US" sz="1250" b="1" dirty="0">
                  <a:latin typeface="Cambria"/>
                  <a:ea typeface="Times New Roman"/>
                  <a:cs typeface="Times New Roman"/>
                </a:rPr>
                <a:t>6</a:t>
              </a:r>
              <a:r>
                <a:rPr lang="en-US" sz="1250" b="1" dirty="0">
                  <a:effectLst/>
                  <a:latin typeface="Cambria"/>
                  <a:ea typeface="Times New Roman"/>
                  <a:cs typeface="Times New Roman"/>
                </a:rPr>
                <a:t>0-day Follow- up Meeting</a:t>
              </a:r>
            </a:p>
          </p:txBody>
        </p:sp>
        <p:sp>
          <p:nvSpPr>
            <p:cNvPr id="16" name="Text Box 82">
              <a:extLst>
                <a:ext uri="{FF2B5EF4-FFF2-40B4-BE49-F238E27FC236}">
                  <a16:creationId xmlns="" xmlns:a16="http://schemas.microsoft.com/office/drawing/2014/main" id="{CE599C73-C00A-8F48-8D62-75FE5F41805E}"/>
                </a:ext>
              </a:extLst>
            </p:cNvPr>
            <p:cNvSpPr txBox="1">
              <a:spLocks noChangeArrowheads="1"/>
            </p:cNvSpPr>
            <p:nvPr/>
          </p:nvSpPr>
          <p:spPr bwMode="auto">
            <a:xfrm>
              <a:off x="7840296" y="2786192"/>
              <a:ext cx="930075" cy="1225541"/>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rot="0" vert="horz" wrap="square" lIns="91440" tIns="91440" rIns="91440" bIns="91440" anchor="ctr" anchorCtr="0" upright="1">
              <a:noAutofit/>
            </a:bodyPr>
            <a:lstStyle/>
            <a:p>
              <a:pPr marL="0" marR="0" algn="ctr">
                <a:spcBef>
                  <a:spcPts val="0"/>
                </a:spcBef>
                <a:spcAft>
                  <a:spcPts val="0"/>
                </a:spcAft>
              </a:pPr>
              <a:r>
                <a:rPr lang="en-US" sz="1250" b="1" dirty="0">
                  <a:latin typeface="Cambria"/>
                  <a:ea typeface="Times New Roman"/>
                  <a:cs typeface="Times New Roman"/>
                </a:rPr>
                <a:t>9</a:t>
              </a:r>
              <a:r>
                <a:rPr lang="en-US" sz="1250" b="1" dirty="0">
                  <a:effectLst/>
                  <a:latin typeface="Cambria"/>
                  <a:ea typeface="Times New Roman"/>
                  <a:cs typeface="Times New Roman"/>
                </a:rPr>
                <a:t>0-day Follow -up Meeting</a:t>
              </a:r>
            </a:p>
          </p:txBody>
        </p:sp>
        <p:grpSp>
          <p:nvGrpSpPr>
            <p:cNvPr id="17" name="Group 16">
              <a:extLst>
                <a:ext uri="{FF2B5EF4-FFF2-40B4-BE49-F238E27FC236}">
                  <a16:creationId xmlns="" xmlns:a16="http://schemas.microsoft.com/office/drawing/2014/main" id="{F594D156-B8D9-7D46-940F-1F69B14D4A9C}"/>
                </a:ext>
              </a:extLst>
            </p:cNvPr>
            <p:cNvGrpSpPr/>
            <p:nvPr/>
          </p:nvGrpSpPr>
          <p:grpSpPr>
            <a:xfrm>
              <a:off x="399234" y="2786175"/>
              <a:ext cx="2982364" cy="1225546"/>
              <a:chOff x="2464275" y="2786175"/>
              <a:chExt cx="2982364" cy="1225546"/>
            </a:xfrm>
          </p:grpSpPr>
          <p:sp>
            <p:nvSpPr>
              <p:cNvPr id="21" name="Text Box 77">
                <a:extLst>
                  <a:ext uri="{FF2B5EF4-FFF2-40B4-BE49-F238E27FC236}">
                    <a16:creationId xmlns="" xmlns:a16="http://schemas.microsoft.com/office/drawing/2014/main" id="{3925EB74-81BD-CE44-BA88-DAE3F0AEA36F}"/>
                  </a:ext>
                </a:extLst>
              </p:cNvPr>
              <p:cNvSpPr txBox="1">
                <a:spLocks noChangeArrowheads="1"/>
              </p:cNvSpPr>
              <p:nvPr/>
            </p:nvSpPr>
            <p:spPr bwMode="auto">
              <a:xfrm>
                <a:off x="2464275" y="2786175"/>
                <a:ext cx="930075" cy="122553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rot="0" vert="horz" wrap="square" lIns="91440" tIns="91440" rIns="91440" bIns="91440" anchor="ctr" anchorCtr="0" upright="1">
                <a:noAutofit/>
              </a:bodyPr>
              <a:lstStyle/>
              <a:p>
                <a:pPr marL="0" marR="0" algn="ctr">
                  <a:spcBef>
                    <a:spcPts val="0"/>
                  </a:spcBef>
                  <a:spcAft>
                    <a:spcPts val="0"/>
                  </a:spcAft>
                </a:pPr>
                <a:r>
                  <a:rPr lang="en-US" sz="1250" b="1" dirty="0">
                    <a:latin typeface="Cambria"/>
                    <a:ea typeface="Times New Roman"/>
                    <a:cs typeface="Times New Roman"/>
                  </a:rPr>
                  <a:t>Scorecard</a:t>
                </a:r>
                <a:r>
                  <a:rPr lang="en-US" sz="1250" b="1" dirty="0">
                    <a:effectLst/>
                    <a:latin typeface="Cambria"/>
                    <a:ea typeface="Times New Roman"/>
                    <a:cs typeface="Times New Roman"/>
                  </a:rPr>
                  <a:t> Meeting</a:t>
                </a:r>
              </a:p>
            </p:txBody>
          </p:sp>
          <p:sp>
            <p:nvSpPr>
              <p:cNvPr id="22" name="Text Box 78">
                <a:extLst>
                  <a:ext uri="{FF2B5EF4-FFF2-40B4-BE49-F238E27FC236}">
                    <a16:creationId xmlns="" xmlns:a16="http://schemas.microsoft.com/office/drawing/2014/main" id="{2267DC92-8B9C-7842-AF27-B4D9BAD9588A}"/>
                  </a:ext>
                </a:extLst>
              </p:cNvPr>
              <p:cNvSpPr txBox="1">
                <a:spLocks noChangeArrowheads="1"/>
              </p:cNvSpPr>
              <p:nvPr/>
            </p:nvSpPr>
            <p:spPr bwMode="auto">
              <a:xfrm>
                <a:off x="3401291" y="2786180"/>
                <a:ext cx="930075" cy="122554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rot="0" vert="horz" wrap="square" lIns="91440" tIns="91440" rIns="91440" bIns="91440" anchor="ctr" anchorCtr="0" upright="1">
                <a:noAutofit/>
              </a:bodyPr>
              <a:lstStyle/>
              <a:p>
                <a:pPr marL="0" marR="0" algn="ctr">
                  <a:spcBef>
                    <a:spcPts val="0"/>
                  </a:spcBef>
                  <a:spcAft>
                    <a:spcPts val="0"/>
                  </a:spcAft>
                </a:pPr>
                <a:r>
                  <a:rPr lang="en-US" sz="1250" b="1" dirty="0">
                    <a:effectLst/>
                    <a:latin typeface="Cambria"/>
                    <a:ea typeface="Times New Roman"/>
                    <a:cs typeface="Times New Roman"/>
                  </a:rPr>
                  <a:t>Social Action Meeting</a:t>
                </a:r>
              </a:p>
            </p:txBody>
          </p:sp>
          <p:sp>
            <p:nvSpPr>
              <p:cNvPr id="23" name="Text Box 79">
                <a:extLst>
                  <a:ext uri="{FF2B5EF4-FFF2-40B4-BE49-F238E27FC236}">
                    <a16:creationId xmlns="" xmlns:a16="http://schemas.microsoft.com/office/drawing/2014/main" id="{B3F4A325-B4AE-F248-AA88-4774FD3F3C3D}"/>
                  </a:ext>
                </a:extLst>
              </p:cNvPr>
              <p:cNvSpPr txBox="1">
                <a:spLocks noChangeArrowheads="1"/>
              </p:cNvSpPr>
              <p:nvPr/>
            </p:nvSpPr>
            <p:spPr bwMode="auto">
              <a:xfrm>
                <a:off x="4516564" y="2786181"/>
                <a:ext cx="930075" cy="122554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rot="0" vert="horz" wrap="square" lIns="91440" tIns="91440" rIns="91440" bIns="91440" anchor="ctr" anchorCtr="0" upright="1">
                <a:noAutofit/>
              </a:bodyPr>
              <a:lstStyle/>
              <a:p>
                <a:pPr marL="0" marR="0" algn="ctr">
                  <a:spcBef>
                    <a:spcPts val="0"/>
                  </a:spcBef>
                  <a:spcAft>
                    <a:spcPts val="0"/>
                  </a:spcAft>
                </a:pPr>
                <a:r>
                  <a:rPr lang="en-US" sz="1250" b="1" dirty="0">
                    <a:effectLst/>
                    <a:latin typeface="Cambria"/>
                    <a:ea typeface="Times New Roman"/>
                    <a:cs typeface="Times New Roman"/>
                  </a:rPr>
                  <a:t>Open Meeting</a:t>
                </a:r>
              </a:p>
            </p:txBody>
          </p:sp>
          <p:sp>
            <p:nvSpPr>
              <p:cNvPr id="24" name="AutoShape 85">
                <a:extLst>
                  <a:ext uri="{FF2B5EF4-FFF2-40B4-BE49-F238E27FC236}">
                    <a16:creationId xmlns="" xmlns:a16="http://schemas.microsoft.com/office/drawing/2014/main" id="{88040A4E-B96D-794D-8FA9-2EFD4907ACBB}"/>
                  </a:ext>
                </a:extLst>
              </p:cNvPr>
              <p:cNvSpPr>
                <a:spLocks noChangeArrowheads="1"/>
              </p:cNvSpPr>
              <p:nvPr/>
            </p:nvSpPr>
            <p:spPr bwMode="auto">
              <a:xfrm>
                <a:off x="4338313" y="3311449"/>
                <a:ext cx="156169" cy="175078"/>
              </a:xfrm>
              <a:prstGeom prst="rightArrow">
                <a:avLst>
                  <a:gd name="adj1" fmla="val 50000"/>
                  <a:gd name="adj2" fmla="val 50000"/>
                </a:avLst>
              </a:prstGeom>
              <a:solidFill>
                <a:srgbClr val="000000"/>
              </a:solidFill>
              <a:ln w="19050" cmpd="sng">
                <a:solidFill>
                  <a:srgbClr val="000000"/>
                </a:solidFill>
                <a:miter lim="800000"/>
                <a:headEnd/>
                <a:tailEnd/>
              </a:ln>
              <a:effectLst>
                <a:outerShdw blurRad="63500" dist="23000" dir="5400000" rotWithShape="0">
                  <a:srgbClr val="000000">
                    <a:alpha val="34999"/>
                  </a:srgbClr>
                </a:outerShdw>
              </a:effectLst>
            </p:spPr>
            <p:txBody>
              <a:bodyPr rot="0" vert="horz" wrap="square" lIns="91440" tIns="45720" rIns="91440" bIns="45720" anchor="ctr" anchorCtr="0" upright="1">
                <a:noAutofit/>
              </a:bodyPr>
              <a:lstStyle/>
              <a:p>
                <a:endParaRPr lang="en-US" sz="1250" b="1"/>
              </a:p>
            </p:txBody>
          </p:sp>
        </p:grpSp>
        <p:sp>
          <p:nvSpPr>
            <p:cNvPr id="18" name="AutoShape 86">
              <a:extLst>
                <a:ext uri="{FF2B5EF4-FFF2-40B4-BE49-F238E27FC236}">
                  <a16:creationId xmlns="" xmlns:a16="http://schemas.microsoft.com/office/drawing/2014/main" id="{E28AE34C-D21F-9440-AD2E-22F501DD5D53}"/>
                </a:ext>
              </a:extLst>
            </p:cNvPr>
            <p:cNvSpPr>
              <a:spLocks noChangeArrowheads="1"/>
            </p:cNvSpPr>
            <p:nvPr/>
          </p:nvSpPr>
          <p:spPr bwMode="auto">
            <a:xfrm>
              <a:off x="3390359" y="3311448"/>
              <a:ext cx="673665" cy="175079"/>
            </a:xfrm>
            <a:prstGeom prst="rightArrow">
              <a:avLst>
                <a:gd name="adj1" fmla="val 50000"/>
                <a:gd name="adj2" fmla="val 50000"/>
              </a:avLst>
            </a:prstGeom>
            <a:solidFill>
              <a:srgbClr val="000000"/>
            </a:solidFill>
            <a:ln w="19050" cmpd="sng">
              <a:solidFill>
                <a:srgbClr val="000000"/>
              </a:solidFill>
              <a:miter lim="800000"/>
              <a:headEnd/>
              <a:tailEnd/>
            </a:ln>
            <a:effectLst>
              <a:outerShdw blurRad="63500" dist="23000" dir="5400000" rotWithShape="0">
                <a:srgbClr val="000000">
                  <a:alpha val="34999"/>
                </a:srgbClr>
              </a:outerShdw>
            </a:effectLst>
          </p:spPr>
          <p:txBody>
            <a:bodyPr rot="0" vert="horz" wrap="square" lIns="91440" tIns="45720" rIns="91440" bIns="45720" anchor="ctr" anchorCtr="0" upright="1">
              <a:noAutofit/>
            </a:bodyPr>
            <a:lstStyle/>
            <a:p>
              <a:endParaRPr lang="en-US" sz="1250" b="1"/>
            </a:p>
          </p:txBody>
        </p:sp>
        <p:sp>
          <p:nvSpPr>
            <p:cNvPr id="19" name="AutoShape 86">
              <a:extLst>
                <a:ext uri="{FF2B5EF4-FFF2-40B4-BE49-F238E27FC236}">
                  <a16:creationId xmlns="" xmlns:a16="http://schemas.microsoft.com/office/drawing/2014/main" id="{922C5943-BA74-6644-A354-FE45BA839257}"/>
                </a:ext>
              </a:extLst>
            </p:cNvPr>
            <p:cNvSpPr>
              <a:spLocks noChangeArrowheads="1"/>
            </p:cNvSpPr>
            <p:nvPr/>
          </p:nvSpPr>
          <p:spPr bwMode="auto">
            <a:xfrm>
              <a:off x="5026936" y="3311469"/>
              <a:ext cx="914330" cy="175100"/>
            </a:xfrm>
            <a:prstGeom prst="rightArrow">
              <a:avLst>
                <a:gd name="adj1" fmla="val 50000"/>
                <a:gd name="adj2" fmla="val 50000"/>
              </a:avLst>
            </a:prstGeom>
            <a:solidFill>
              <a:srgbClr val="000000"/>
            </a:solidFill>
            <a:ln w="19050" cmpd="sng">
              <a:solidFill>
                <a:srgbClr val="000000"/>
              </a:solidFill>
              <a:miter lim="800000"/>
              <a:headEnd/>
              <a:tailEnd/>
            </a:ln>
            <a:effectLst>
              <a:outerShdw blurRad="63500" dist="23000" dir="5400000" rotWithShape="0">
                <a:srgbClr val="000000">
                  <a:alpha val="34999"/>
                </a:srgbClr>
              </a:outerShdw>
            </a:effectLst>
          </p:spPr>
          <p:txBody>
            <a:bodyPr rot="0" vert="horz" wrap="square" lIns="91440" tIns="45720" rIns="91440" bIns="45720" anchor="ctr" anchorCtr="0" upright="1">
              <a:noAutofit/>
            </a:bodyPr>
            <a:lstStyle/>
            <a:p>
              <a:endParaRPr lang="en-US" sz="1250" b="1"/>
            </a:p>
          </p:txBody>
        </p:sp>
        <p:sp>
          <p:nvSpPr>
            <p:cNvPr id="20" name="AutoShape 86">
              <a:extLst>
                <a:ext uri="{FF2B5EF4-FFF2-40B4-BE49-F238E27FC236}">
                  <a16:creationId xmlns="" xmlns:a16="http://schemas.microsoft.com/office/drawing/2014/main" id="{24C17A0A-9A36-8745-8E55-64C8DA65F833}"/>
                </a:ext>
              </a:extLst>
            </p:cNvPr>
            <p:cNvSpPr>
              <a:spLocks noChangeArrowheads="1"/>
            </p:cNvSpPr>
            <p:nvPr/>
          </p:nvSpPr>
          <p:spPr bwMode="auto">
            <a:xfrm>
              <a:off x="6904173" y="3311427"/>
              <a:ext cx="914330" cy="175100"/>
            </a:xfrm>
            <a:prstGeom prst="rightArrow">
              <a:avLst>
                <a:gd name="adj1" fmla="val 50000"/>
                <a:gd name="adj2" fmla="val 50000"/>
              </a:avLst>
            </a:prstGeom>
            <a:solidFill>
              <a:srgbClr val="000000"/>
            </a:solidFill>
            <a:ln w="19050" cmpd="sng">
              <a:solidFill>
                <a:srgbClr val="000000"/>
              </a:solidFill>
              <a:miter lim="800000"/>
              <a:headEnd/>
              <a:tailEnd/>
            </a:ln>
            <a:effectLst>
              <a:outerShdw blurRad="63500" dist="23000" dir="5400000" rotWithShape="0">
                <a:srgbClr val="000000">
                  <a:alpha val="34999"/>
                </a:srgbClr>
              </a:outerShdw>
            </a:effectLst>
          </p:spPr>
          <p:txBody>
            <a:bodyPr rot="0" vert="horz" wrap="square" lIns="91440" tIns="45720" rIns="91440" bIns="45720" anchor="ctr" anchorCtr="0" upright="1">
              <a:noAutofit/>
            </a:bodyPr>
            <a:lstStyle/>
            <a:p>
              <a:endParaRPr lang="en-US" sz="1250" b="1"/>
            </a:p>
          </p:txBody>
        </p:sp>
      </p:grpSp>
      <p:sp>
        <p:nvSpPr>
          <p:cNvPr id="25" name="Rectangle 24">
            <a:extLst>
              <a:ext uri="{FF2B5EF4-FFF2-40B4-BE49-F238E27FC236}">
                <a16:creationId xmlns="" xmlns:a16="http://schemas.microsoft.com/office/drawing/2014/main" id="{BA3B890F-5C16-2B4E-81CE-906C96DCB86E}"/>
              </a:ext>
            </a:extLst>
          </p:cNvPr>
          <p:cNvSpPr/>
          <p:nvPr/>
        </p:nvSpPr>
        <p:spPr>
          <a:xfrm>
            <a:off x="415860" y="3890182"/>
            <a:ext cx="3686584" cy="163121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514350" indent="-514350">
              <a:buFont typeface="+mj-lt"/>
              <a:buAutoNum type="arabicPeriod"/>
            </a:pPr>
            <a:r>
              <a:rPr lang="en-US" sz="2000" dirty="0"/>
              <a:t>Information (uptake of health levers)</a:t>
            </a:r>
          </a:p>
          <a:p>
            <a:pPr marL="514350" indent="-514350">
              <a:buFont typeface="+mj-lt"/>
              <a:buAutoNum type="arabicPeriod"/>
            </a:pPr>
            <a:r>
              <a:rPr lang="en-US" sz="2000" dirty="0"/>
              <a:t>Discuss barriers</a:t>
            </a:r>
          </a:p>
          <a:p>
            <a:pPr marL="514350" indent="-514350">
              <a:buFont typeface="+mj-lt"/>
              <a:buAutoNum type="arabicPeriod"/>
            </a:pPr>
            <a:r>
              <a:rPr lang="en-US" sz="2000" dirty="0"/>
              <a:t>Social action stories</a:t>
            </a:r>
          </a:p>
          <a:p>
            <a:pPr marL="514350" indent="-514350">
              <a:buFont typeface="+mj-lt"/>
              <a:buAutoNum type="arabicPeriod"/>
            </a:pPr>
            <a:r>
              <a:rPr lang="en-US" sz="2000" dirty="0"/>
              <a:t>Design social action plans</a:t>
            </a:r>
          </a:p>
        </p:txBody>
      </p:sp>
    </p:spTree>
    <p:extLst>
      <p:ext uri="{BB962C8B-B14F-4D97-AF65-F5344CB8AC3E}">
        <p14:creationId xmlns:p14="http://schemas.microsoft.com/office/powerpoint/2010/main" val="237406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65BDF457-2F29-41C0-9A26-2D7601B80AAB}" type="slidenum">
              <a:rPr lang="en-US" smtClean="0"/>
              <a:t>50</a:t>
            </a:fld>
            <a:endParaRPr lang="en-US"/>
          </a:p>
        </p:txBody>
      </p:sp>
      <p:sp>
        <p:nvSpPr>
          <p:cNvPr id="5" name="Line Callout 1 4">
            <a:extLst>
              <a:ext uri="{FF2B5EF4-FFF2-40B4-BE49-F238E27FC236}">
                <a16:creationId xmlns:a16="http://schemas.microsoft.com/office/drawing/2014/main" xmlns="" id="{7D13DB7E-2540-4641-974C-126784515583}"/>
              </a:ext>
            </a:extLst>
          </p:cNvPr>
          <p:cNvSpPr/>
          <p:nvPr/>
        </p:nvSpPr>
        <p:spPr>
          <a:xfrm>
            <a:off x="224461" y="222429"/>
            <a:ext cx="8281364" cy="375934"/>
          </a:xfrm>
          <a:prstGeom prst="borderCallout1">
            <a:avLst>
              <a:gd name="adj1" fmla="val 81254"/>
              <a:gd name="adj2" fmla="val 84002"/>
              <a:gd name="adj3" fmla="val 79181"/>
              <a:gd name="adj4" fmla="val 89923"/>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sz="2000" dirty="0">
                <a:solidFill>
                  <a:srgbClr val="5A8D91"/>
                </a:solidFill>
                <a:latin typeface="Lato" panose="020F0502020204030203" pitchFamily="34" charset="0"/>
                <a:cs typeface="Museo Sans 700"/>
              </a:rPr>
              <a:t>Data Sources - Indonesia</a:t>
            </a:r>
          </a:p>
        </p:txBody>
      </p:sp>
      <p:sp>
        <p:nvSpPr>
          <p:cNvPr id="6" name="Rectangle 5"/>
          <p:cNvSpPr/>
          <p:nvPr/>
        </p:nvSpPr>
        <p:spPr>
          <a:xfrm>
            <a:off x="557557" y="716197"/>
            <a:ext cx="7950819" cy="5779018"/>
          </a:xfrm>
          <a:prstGeom prst="rect">
            <a:avLst/>
          </a:prstGeom>
        </p:spPr>
        <p:txBody>
          <a:bodyPr wrap="square">
            <a:spAutoFit/>
          </a:bodyPr>
          <a:lstStyle/>
          <a:p>
            <a:pPr fontAlgn="base">
              <a:lnSpc>
                <a:spcPts val="1300"/>
              </a:lnSpc>
              <a:spcAft>
                <a:spcPts val="1800"/>
              </a:spcAft>
            </a:pPr>
            <a:r>
              <a:rPr lang="en-US" sz="1400" dirty="0">
                <a:solidFill>
                  <a:srgbClr val="313231"/>
                </a:solidFill>
              </a:rPr>
              <a:t>A </a:t>
            </a:r>
            <a:r>
              <a:rPr lang="en-US" sz="1400" b="1" dirty="0">
                <a:solidFill>
                  <a:srgbClr val="313231"/>
                </a:solidFill>
              </a:rPr>
              <a:t>Household Survey </a:t>
            </a:r>
            <a:r>
              <a:rPr lang="en-US" sz="1400" dirty="0">
                <a:solidFill>
                  <a:srgbClr val="313231"/>
                </a:solidFill>
              </a:rPr>
              <a:t>at baseline and </a:t>
            </a:r>
            <a:r>
              <a:rPr lang="en-US" sz="1400" dirty="0" err="1">
                <a:solidFill>
                  <a:srgbClr val="313231"/>
                </a:solidFill>
              </a:rPr>
              <a:t>endline</a:t>
            </a:r>
            <a:r>
              <a:rPr lang="en-US" sz="1400" dirty="0">
                <a:solidFill>
                  <a:srgbClr val="313231"/>
                </a:solidFill>
              </a:rPr>
              <a:t>.  </a:t>
            </a:r>
            <a:r>
              <a:rPr lang="en-US" sz="1400" dirty="0" err="1">
                <a:solidFill>
                  <a:srgbClr val="313231"/>
                </a:solidFill>
              </a:rPr>
              <a:t>Endline</a:t>
            </a:r>
            <a:r>
              <a:rPr lang="en-US" sz="1400" dirty="0">
                <a:solidFill>
                  <a:srgbClr val="313231"/>
                </a:solidFill>
              </a:rPr>
              <a:t> survey of an average of 30 women per village who gave birth the previous year.  Sample size: 200 villages (100 treatment &amp; 100 control).</a:t>
            </a:r>
          </a:p>
          <a:p>
            <a:pPr fontAlgn="base">
              <a:lnSpc>
                <a:spcPts val="1300"/>
              </a:lnSpc>
              <a:spcAft>
                <a:spcPts val="1800"/>
              </a:spcAft>
            </a:pPr>
            <a:r>
              <a:rPr lang="en-US" sz="1400" i="0" dirty="0">
                <a:solidFill>
                  <a:srgbClr val="313231"/>
                </a:solidFill>
                <a:effectLst/>
              </a:rPr>
              <a:t>A </a:t>
            </a:r>
            <a:r>
              <a:rPr lang="en-US" sz="1400" b="1" i="0" dirty="0">
                <a:solidFill>
                  <a:srgbClr val="313231"/>
                </a:solidFill>
                <a:effectLst/>
              </a:rPr>
              <a:t>Facility Survey </a:t>
            </a:r>
            <a:r>
              <a:rPr lang="en-US" sz="1400" i="0" dirty="0">
                <a:solidFill>
                  <a:srgbClr val="313231"/>
                </a:solidFill>
                <a:effectLst/>
              </a:rPr>
              <a:t>at baseline and </a:t>
            </a:r>
            <a:r>
              <a:rPr lang="en-US" sz="1400" i="0" dirty="0" err="1">
                <a:solidFill>
                  <a:srgbClr val="313231"/>
                </a:solidFill>
                <a:effectLst/>
              </a:rPr>
              <a:t>endline</a:t>
            </a:r>
            <a:r>
              <a:rPr lang="en-US" sz="1400" i="0" dirty="0">
                <a:solidFill>
                  <a:srgbClr val="313231"/>
                </a:solidFill>
                <a:effectLst/>
              </a:rPr>
              <a:t>.  Sample size: 200 health facilities (</a:t>
            </a:r>
            <a:r>
              <a:rPr lang="en-US" sz="1400" i="0" dirty="0" err="1">
                <a:solidFill>
                  <a:srgbClr val="313231"/>
                </a:solidFill>
                <a:effectLst/>
              </a:rPr>
              <a:t>puskesmas</a:t>
            </a:r>
            <a:r>
              <a:rPr lang="en-US" sz="1400" i="0" dirty="0">
                <a:solidFill>
                  <a:srgbClr val="313231"/>
                </a:solidFill>
                <a:effectLst/>
              </a:rPr>
              <a:t>) serving the 200 study villages.</a:t>
            </a:r>
          </a:p>
          <a:p>
            <a:pPr fontAlgn="base">
              <a:lnSpc>
                <a:spcPts val="1300"/>
              </a:lnSpc>
              <a:spcAft>
                <a:spcPts val="1800"/>
              </a:spcAft>
            </a:pPr>
            <a:r>
              <a:rPr lang="en-US" sz="1400" b="1" dirty="0">
                <a:solidFill>
                  <a:srgbClr val="313231"/>
                </a:solidFill>
              </a:rPr>
              <a:t>Community Focus Group </a:t>
            </a:r>
            <a:r>
              <a:rPr lang="en-US" sz="1400" dirty="0">
                <a:solidFill>
                  <a:srgbClr val="313231"/>
                </a:solidFill>
              </a:rPr>
              <a:t>discussions at baseline and </a:t>
            </a:r>
            <a:r>
              <a:rPr lang="en-US" sz="1400" dirty="0" err="1">
                <a:solidFill>
                  <a:srgbClr val="313231"/>
                </a:solidFill>
              </a:rPr>
              <a:t>endline</a:t>
            </a:r>
            <a:r>
              <a:rPr lang="en-US" sz="1400" dirty="0">
                <a:solidFill>
                  <a:srgbClr val="313231"/>
                </a:solidFill>
              </a:rPr>
              <a:t>.  Baseline focus groups with knowledgeable members of the community; </a:t>
            </a:r>
            <a:r>
              <a:rPr lang="en-US" sz="1400" dirty="0" err="1">
                <a:solidFill>
                  <a:srgbClr val="313231"/>
                </a:solidFill>
              </a:rPr>
              <a:t>endline</a:t>
            </a:r>
            <a:r>
              <a:rPr lang="en-US" sz="1400" dirty="0">
                <a:solidFill>
                  <a:srgbClr val="313231"/>
                </a:solidFill>
              </a:rPr>
              <a:t> focus groups with community activists (CAs).  Sample size: 200 study villages (baseline) &amp; 100 treatment villages (</a:t>
            </a:r>
            <a:r>
              <a:rPr lang="en-US" sz="1400" dirty="0" err="1">
                <a:solidFill>
                  <a:srgbClr val="313231"/>
                </a:solidFill>
              </a:rPr>
              <a:t>endline</a:t>
            </a:r>
            <a:r>
              <a:rPr lang="en-US" sz="1400" dirty="0">
                <a:solidFill>
                  <a:srgbClr val="313231"/>
                </a:solidFill>
              </a:rPr>
              <a:t>).  </a:t>
            </a:r>
          </a:p>
          <a:p>
            <a:pPr fontAlgn="base">
              <a:lnSpc>
                <a:spcPts val="1300"/>
              </a:lnSpc>
              <a:spcAft>
                <a:spcPts val="1800"/>
              </a:spcAft>
            </a:pPr>
            <a:r>
              <a:rPr lang="en-US" sz="1400" b="1" dirty="0">
                <a:solidFill>
                  <a:srgbClr val="313231"/>
                </a:solidFill>
              </a:rPr>
              <a:t>Facilitator Reports </a:t>
            </a:r>
            <a:r>
              <a:rPr lang="en-US" sz="1400" dirty="0">
                <a:solidFill>
                  <a:srgbClr val="313231"/>
                </a:solidFill>
              </a:rPr>
              <a:t>assembled by PATTIRO on the program activities including attendance at the meetings and copies of the </a:t>
            </a:r>
            <a:r>
              <a:rPr lang="en-US" sz="1400" b="1" dirty="0">
                <a:solidFill>
                  <a:srgbClr val="313231"/>
                </a:solidFill>
              </a:rPr>
              <a:t>Social Action Plans </a:t>
            </a:r>
            <a:r>
              <a:rPr lang="en-US" sz="1400" dirty="0">
                <a:solidFill>
                  <a:srgbClr val="313231"/>
                </a:solidFill>
              </a:rPr>
              <a:t>at 4 time points (social action meeting, follow-up meetings 1-3).  Sample size: 100 treatment villages.</a:t>
            </a:r>
          </a:p>
          <a:p>
            <a:pPr fontAlgn="base">
              <a:lnSpc>
                <a:spcPts val="1300"/>
              </a:lnSpc>
              <a:spcAft>
                <a:spcPts val="1800"/>
              </a:spcAft>
            </a:pPr>
            <a:r>
              <a:rPr lang="en-US" sz="1400" dirty="0">
                <a:solidFill>
                  <a:srgbClr val="313231"/>
                </a:solidFill>
              </a:rPr>
              <a:t>Direct meeting observation of the scorecard, social action, and follow-up 3 meetings using a </a:t>
            </a:r>
            <a:r>
              <a:rPr lang="en-US" sz="1400" b="1" dirty="0">
                <a:solidFill>
                  <a:srgbClr val="313231"/>
                </a:solidFill>
              </a:rPr>
              <a:t>Standard Coding Scheme </a:t>
            </a:r>
            <a:r>
              <a:rPr lang="en-US" sz="1400" dirty="0">
                <a:solidFill>
                  <a:srgbClr val="313231"/>
                </a:solidFill>
              </a:rPr>
              <a:t>(SCS).   Meeting coders recorded information on participant demographics, topics covered, and group engagement throughout the meeting.  Sample size: 41 treatment villages.</a:t>
            </a:r>
          </a:p>
          <a:p>
            <a:pPr fontAlgn="base">
              <a:lnSpc>
                <a:spcPts val="1300"/>
              </a:lnSpc>
              <a:spcAft>
                <a:spcPts val="1800"/>
              </a:spcAft>
            </a:pPr>
            <a:r>
              <a:rPr lang="en-US" sz="1400" dirty="0">
                <a:solidFill>
                  <a:srgbClr val="313231"/>
                </a:solidFill>
              </a:rPr>
              <a:t>Direct meeting observation of the scorecard, social action, and follow-up 3 meetings using </a:t>
            </a:r>
            <a:r>
              <a:rPr lang="en-US" sz="1400" b="1" dirty="0">
                <a:solidFill>
                  <a:srgbClr val="313231"/>
                </a:solidFill>
              </a:rPr>
              <a:t>Participation Monitoring </a:t>
            </a:r>
            <a:r>
              <a:rPr lang="en-US" sz="1400" dirty="0">
                <a:solidFill>
                  <a:srgbClr val="313231"/>
                </a:solidFill>
              </a:rPr>
              <a:t>(PM).  The PM is a seating chart drawing where the observer marked each time a participant spoke.  Sample size: a subsample of </a:t>
            </a:r>
            <a:r>
              <a:rPr lang="en-US" sz="1400" dirty="0" smtClean="0">
                <a:solidFill>
                  <a:srgbClr val="313231"/>
                </a:solidFill>
              </a:rPr>
              <a:t>18 </a:t>
            </a:r>
            <a:r>
              <a:rPr lang="en-US" sz="1400" dirty="0">
                <a:solidFill>
                  <a:srgbClr val="313231"/>
                </a:solidFill>
              </a:rPr>
              <a:t>of the SCS treatment villages.</a:t>
            </a:r>
          </a:p>
          <a:p>
            <a:pPr fontAlgn="base">
              <a:lnSpc>
                <a:spcPts val="1300"/>
              </a:lnSpc>
              <a:spcAft>
                <a:spcPts val="1800"/>
              </a:spcAft>
            </a:pPr>
            <a:r>
              <a:rPr lang="en-US" sz="1400" i="0" dirty="0">
                <a:solidFill>
                  <a:srgbClr val="000000"/>
                </a:solidFill>
                <a:effectLst/>
              </a:rPr>
              <a:t>An </a:t>
            </a:r>
            <a:r>
              <a:rPr lang="en-US" sz="1400" b="1" i="0" dirty="0">
                <a:solidFill>
                  <a:srgbClr val="000000"/>
                </a:solidFill>
                <a:effectLst/>
              </a:rPr>
              <a:t>Empowerment Survey </a:t>
            </a:r>
            <a:r>
              <a:rPr lang="en-US" sz="1400" i="0" dirty="0">
                <a:solidFill>
                  <a:srgbClr val="000000"/>
                </a:solidFill>
                <a:effectLst/>
              </a:rPr>
              <a:t>(ES) administered to CAs before the scorecard meeting and again after follow-up meeting 3.  Sample size: the </a:t>
            </a:r>
            <a:r>
              <a:rPr lang="en-US" sz="1400" i="0" dirty="0" smtClean="0">
                <a:solidFill>
                  <a:srgbClr val="000000"/>
                </a:solidFill>
                <a:effectLst/>
              </a:rPr>
              <a:t>same </a:t>
            </a:r>
            <a:r>
              <a:rPr lang="en-US" sz="1400" i="0" dirty="0">
                <a:solidFill>
                  <a:srgbClr val="000000"/>
                </a:solidFill>
                <a:effectLst/>
              </a:rPr>
              <a:t>treatment villages where the PM was administered.</a:t>
            </a:r>
          </a:p>
          <a:p>
            <a:pPr fontAlgn="base">
              <a:lnSpc>
                <a:spcPts val="1300"/>
              </a:lnSpc>
              <a:spcAft>
                <a:spcPts val="1800"/>
              </a:spcAft>
            </a:pPr>
            <a:r>
              <a:rPr lang="en-US" sz="1400" b="1" i="0" dirty="0">
                <a:solidFill>
                  <a:srgbClr val="000000"/>
                </a:solidFill>
                <a:effectLst/>
              </a:rPr>
              <a:t>Key Informant Interviews </a:t>
            </a:r>
            <a:r>
              <a:rPr lang="en-US" sz="1400" dirty="0">
                <a:solidFill>
                  <a:srgbClr val="000000"/>
                </a:solidFill>
              </a:rPr>
              <a:t>of</a:t>
            </a:r>
            <a:r>
              <a:rPr lang="en-US" sz="1400" i="0" dirty="0">
                <a:solidFill>
                  <a:srgbClr val="000000"/>
                </a:solidFill>
                <a:effectLst/>
              </a:rPr>
              <a:t> CAs, the PATTIRO facilitator, village leadership, health facility staff, and other people who participated in (or were impacted by) the social actions.  Sample size: the same 41 treatment villages where the SCS was administered.</a:t>
            </a:r>
          </a:p>
          <a:p>
            <a:pPr fontAlgn="base">
              <a:lnSpc>
                <a:spcPts val="1300"/>
              </a:lnSpc>
              <a:spcAft>
                <a:spcPts val="1800"/>
              </a:spcAft>
            </a:pPr>
            <a:r>
              <a:rPr lang="en-US" sz="1400" b="1" dirty="0">
                <a:solidFill>
                  <a:srgbClr val="000000"/>
                </a:solidFill>
              </a:rPr>
              <a:t>Ethnographic  Reports </a:t>
            </a:r>
            <a:r>
              <a:rPr lang="en-US" sz="1400" dirty="0">
                <a:solidFill>
                  <a:srgbClr val="000000"/>
                </a:solidFill>
              </a:rPr>
              <a:t>by 2 ethnographers over a 6-month period starting just before the intervention and ending 1-2 months after its conclusion.  Sample size: 6 villages (4 treatment &amp; 2 control).</a:t>
            </a:r>
            <a:endParaRPr lang="en-US" sz="1400" i="0" dirty="0">
              <a:solidFill>
                <a:srgbClr val="000000"/>
              </a:solidFill>
              <a:effectLst/>
            </a:endParaRPr>
          </a:p>
        </p:txBody>
      </p:sp>
    </p:spTree>
    <p:extLst>
      <p:ext uri="{BB962C8B-B14F-4D97-AF65-F5344CB8AC3E}">
        <p14:creationId xmlns:p14="http://schemas.microsoft.com/office/powerpoint/2010/main" val="4137913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pic>
        <p:nvPicPr>
          <p:cNvPr id="2051" name="Picture 3" descr="Title Invers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2867" y="5976465"/>
            <a:ext cx="3033712" cy="7318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0" name="Picture 2" descr="Logo Invers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6204" y="6025678"/>
            <a:ext cx="1028700" cy="609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Rectangle 4"/>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8" name="Line Callout 1 7">
            <a:extLst>
              <a:ext uri="{FF2B5EF4-FFF2-40B4-BE49-F238E27FC236}">
                <a16:creationId xmlns="" xmlns:a16="http://schemas.microsoft.com/office/drawing/2014/main" id="{A7B92DF3-CAD2-1240-84E7-24814954DF69}"/>
              </a:ext>
            </a:extLst>
          </p:cNvPr>
          <p:cNvSpPr/>
          <p:nvPr/>
        </p:nvSpPr>
        <p:spPr>
          <a:xfrm>
            <a:off x="224461" y="222429"/>
            <a:ext cx="8772118" cy="375934"/>
          </a:xfrm>
          <a:prstGeom prst="borderCallout1">
            <a:avLst>
              <a:gd name="adj1" fmla="val 81254"/>
              <a:gd name="adj2" fmla="val 84002"/>
              <a:gd name="adj3" fmla="val 79181"/>
              <a:gd name="adj4" fmla="val 89923"/>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sz="2400" dirty="0">
                <a:solidFill>
                  <a:srgbClr val="5A8D91"/>
                </a:solidFill>
                <a:latin typeface="Lato" panose="020F0502020204030203" pitchFamily="34" charset="0"/>
                <a:cs typeface="Museo Sans 700"/>
              </a:rPr>
              <a:t>What we set out to do - Intervention</a:t>
            </a:r>
          </a:p>
        </p:txBody>
      </p:sp>
      <p:grpSp>
        <p:nvGrpSpPr>
          <p:cNvPr id="9" name="Group 8">
            <a:extLst>
              <a:ext uri="{FF2B5EF4-FFF2-40B4-BE49-F238E27FC236}">
                <a16:creationId xmlns="" xmlns:a16="http://schemas.microsoft.com/office/drawing/2014/main" id="{60CA79A4-3D83-1944-B999-7BCA9601DFD2}"/>
              </a:ext>
            </a:extLst>
          </p:cNvPr>
          <p:cNvGrpSpPr/>
          <p:nvPr/>
        </p:nvGrpSpPr>
        <p:grpSpPr>
          <a:xfrm>
            <a:off x="2282951" y="2200529"/>
            <a:ext cx="6504046" cy="622164"/>
            <a:chOff x="5446640" y="4061812"/>
            <a:chExt cx="3279558" cy="622164"/>
          </a:xfrm>
          <a:solidFill>
            <a:schemeClr val="accent4">
              <a:lumMod val="60000"/>
              <a:lumOff val="40000"/>
            </a:schemeClr>
          </a:solidFill>
        </p:grpSpPr>
        <p:sp>
          <p:nvSpPr>
            <p:cNvPr id="11" name="Right Arrow 10">
              <a:extLst>
                <a:ext uri="{FF2B5EF4-FFF2-40B4-BE49-F238E27FC236}">
                  <a16:creationId xmlns="" xmlns:a16="http://schemas.microsoft.com/office/drawing/2014/main" id="{A337A443-6980-5E4F-A501-26634B71ACEA}"/>
                </a:ext>
              </a:extLst>
            </p:cNvPr>
            <p:cNvSpPr/>
            <p:nvPr/>
          </p:nvSpPr>
          <p:spPr>
            <a:xfrm>
              <a:off x="5446640" y="4061812"/>
              <a:ext cx="3279558" cy="622164"/>
            </a:xfrm>
            <a:prstGeom prst="rightArrow">
              <a:avLst/>
            </a:prstGeom>
            <a:grpFill/>
            <a:ln w="19050" cmpd="sng"/>
          </p:spPr>
          <p:style>
            <a:lnRef idx="2">
              <a:schemeClr val="dk1"/>
            </a:lnRef>
            <a:fillRef idx="1">
              <a:schemeClr val="lt1"/>
            </a:fillRef>
            <a:effectRef idx="0">
              <a:schemeClr val="dk1"/>
            </a:effectRef>
            <a:fontRef idx="minor">
              <a:schemeClr val="dk1"/>
            </a:fontRef>
          </p:style>
          <p:txBody>
            <a:bodyPr rtlCol="0" anchor="ctr"/>
            <a:lstStyle/>
            <a:p>
              <a:pPr algn="ctr"/>
              <a:endParaRPr lang="en-US" b="1"/>
            </a:p>
          </p:txBody>
        </p:sp>
        <p:sp>
          <p:nvSpPr>
            <p:cNvPr id="12" name="TextBox 11">
              <a:extLst>
                <a:ext uri="{FF2B5EF4-FFF2-40B4-BE49-F238E27FC236}">
                  <a16:creationId xmlns="" xmlns:a16="http://schemas.microsoft.com/office/drawing/2014/main" id="{03EF2EEB-318C-5F4D-ABCA-D071EEA78355}"/>
                </a:ext>
              </a:extLst>
            </p:cNvPr>
            <p:cNvSpPr txBox="1"/>
            <p:nvPr/>
          </p:nvSpPr>
          <p:spPr>
            <a:xfrm>
              <a:off x="5706022" y="4230691"/>
              <a:ext cx="2756473" cy="284693"/>
            </a:xfrm>
            <a:prstGeom prst="rect">
              <a:avLst/>
            </a:prstGeom>
            <a:grpFill/>
            <a:ln w="19050" cmpd="sng">
              <a:noFill/>
            </a:ln>
          </p:spPr>
          <p:txBody>
            <a:bodyPr wrap="square" rtlCol="0">
              <a:spAutoFit/>
            </a:bodyPr>
            <a:lstStyle/>
            <a:p>
              <a:pPr algn="ctr"/>
              <a:r>
                <a:rPr lang="en-US" sz="1250" b="1" dirty="0">
                  <a:latin typeface="Cambria"/>
                  <a:cs typeface="Cambria"/>
                </a:rPr>
                <a:t>Community-led Social Action</a:t>
              </a:r>
            </a:p>
          </p:txBody>
        </p:sp>
      </p:grpSp>
      <p:grpSp>
        <p:nvGrpSpPr>
          <p:cNvPr id="13" name="Group 12">
            <a:extLst>
              <a:ext uri="{FF2B5EF4-FFF2-40B4-BE49-F238E27FC236}">
                <a16:creationId xmlns="" xmlns:a16="http://schemas.microsoft.com/office/drawing/2014/main" id="{8B030285-6015-D042-91B4-71F0D32919BA}"/>
              </a:ext>
            </a:extLst>
          </p:cNvPr>
          <p:cNvGrpSpPr/>
          <p:nvPr/>
        </p:nvGrpSpPr>
        <p:grpSpPr>
          <a:xfrm>
            <a:off x="415860" y="1069642"/>
            <a:ext cx="8371137" cy="970697"/>
            <a:chOff x="399234" y="2786175"/>
            <a:chExt cx="8371137" cy="1225558"/>
          </a:xfrm>
        </p:grpSpPr>
        <p:sp>
          <p:nvSpPr>
            <p:cNvPr id="14" name="Text Box 80">
              <a:extLst>
                <a:ext uri="{FF2B5EF4-FFF2-40B4-BE49-F238E27FC236}">
                  <a16:creationId xmlns="" xmlns:a16="http://schemas.microsoft.com/office/drawing/2014/main" id="{A1D79EA4-69CD-1F45-A61D-99A95926948E}"/>
                </a:ext>
              </a:extLst>
            </p:cNvPr>
            <p:cNvSpPr txBox="1">
              <a:spLocks noChangeArrowheads="1"/>
            </p:cNvSpPr>
            <p:nvPr/>
          </p:nvSpPr>
          <p:spPr bwMode="auto">
            <a:xfrm>
              <a:off x="4085818" y="2786186"/>
              <a:ext cx="930075" cy="1225541"/>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rot="0" vert="horz" wrap="square" lIns="91440" tIns="91440" rIns="91440" bIns="91440" anchor="ctr" anchorCtr="0" upright="1">
              <a:noAutofit/>
            </a:bodyPr>
            <a:lstStyle/>
            <a:p>
              <a:pPr marL="0" marR="0" algn="ctr">
                <a:spcBef>
                  <a:spcPts val="0"/>
                </a:spcBef>
                <a:spcAft>
                  <a:spcPts val="0"/>
                </a:spcAft>
              </a:pPr>
              <a:r>
                <a:rPr lang="en-US" sz="1250" b="1" dirty="0">
                  <a:effectLst/>
                  <a:latin typeface="Cambria"/>
                  <a:ea typeface="Times New Roman"/>
                  <a:cs typeface="Times New Roman"/>
                </a:rPr>
                <a:t>30-day Follow-up Meeting</a:t>
              </a:r>
            </a:p>
          </p:txBody>
        </p:sp>
        <p:sp>
          <p:nvSpPr>
            <p:cNvPr id="15" name="Text Box 81">
              <a:extLst>
                <a:ext uri="{FF2B5EF4-FFF2-40B4-BE49-F238E27FC236}">
                  <a16:creationId xmlns="" xmlns:a16="http://schemas.microsoft.com/office/drawing/2014/main" id="{38713425-B827-A448-BC88-40A718716CCF}"/>
                </a:ext>
              </a:extLst>
            </p:cNvPr>
            <p:cNvSpPr txBox="1">
              <a:spLocks noChangeArrowheads="1"/>
            </p:cNvSpPr>
            <p:nvPr/>
          </p:nvSpPr>
          <p:spPr bwMode="auto">
            <a:xfrm>
              <a:off x="5963055" y="2786187"/>
              <a:ext cx="930075" cy="1225541"/>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rot="0" vert="horz" wrap="square" lIns="91440" tIns="91440" rIns="91440" bIns="91440" anchor="ctr" anchorCtr="0" upright="1">
              <a:noAutofit/>
            </a:bodyPr>
            <a:lstStyle/>
            <a:p>
              <a:pPr marL="0" marR="0" algn="ctr">
                <a:spcBef>
                  <a:spcPts val="0"/>
                </a:spcBef>
                <a:spcAft>
                  <a:spcPts val="0"/>
                </a:spcAft>
              </a:pPr>
              <a:r>
                <a:rPr lang="en-US" sz="1250" b="1" dirty="0">
                  <a:latin typeface="Cambria"/>
                  <a:ea typeface="Times New Roman"/>
                  <a:cs typeface="Times New Roman"/>
                </a:rPr>
                <a:t>6</a:t>
              </a:r>
              <a:r>
                <a:rPr lang="en-US" sz="1250" b="1" dirty="0">
                  <a:effectLst/>
                  <a:latin typeface="Cambria"/>
                  <a:ea typeface="Times New Roman"/>
                  <a:cs typeface="Times New Roman"/>
                </a:rPr>
                <a:t>0-day Follow- up Meeting</a:t>
              </a:r>
            </a:p>
          </p:txBody>
        </p:sp>
        <p:sp>
          <p:nvSpPr>
            <p:cNvPr id="16" name="Text Box 82">
              <a:extLst>
                <a:ext uri="{FF2B5EF4-FFF2-40B4-BE49-F238E27FC236}">
                  <a16:creationId xmlns="" xmlns:a16="http://schemas.microsoft.com/office/drawing/2014/main" id="{CE599C73-C00A-8F48-8D62-75FE5F41805E}"/>
                </a:ext>
              </a:extLst>
            </p:cNvPr>
            <p:cNvSpPr txBox="1">
              <a:spLocks noChangeArrowheads="1"/>
            </p:cNvSpPr>
            <p:nvPr/>
          </p:nvSpPr>
          <p:spPr bwMode="auto">
            <a:xfrm>
              <a:off x="7840296" y="2786192"/>
              <a:ext cx="930075" cy="1225541"/>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rot="0" vert="horz" wrap="square" lIns="91440" tIns="91440" rIns="91440" bIns="91440" anchor="ctr" anchorCtr="0" upright="1">
              <a:noAutofit/>
            </a:bodyPr>
            <a:lstStyle/>
            <a:p>
              <a:pPr marL="0" marR="0" algn="ctr">
                <a:spcBef>
                  <a:spcPts val="0"/>
                </a:spcBef>
                <a:spcAft>
                  <a:spcPts val="0"/>
                </a:spcAft>
              </a:pPr>
              <a:r>
                <a:rPr lang="en-US" sz="1250" b="1" dirty="0">
                  <a:latin typeface="Cambria"/>
                  <a:ea typeface="Times New Roman"/>
                  <a:cs typeface="Times New Roman"/>
                </a:rPr>
                <a:t>9</a:t>
              </a:r>
              <a:r>
                <a:rPr lang="en-US" sz="1250" b="1" dirty="0">
                  <a:effectLst/>
                  <a:latin typeface="Cambria"/>
                  <a:ea typeface="Times New Roman"/>
                  <a:cs typeface="Times New Roman"/>
                </a:rPr>
                <a:t>0-day Follow -up Meeting</a:t>
              </a:r>
            </a:p>
          </p:txBody>
        </p:sp>
        <p:grpSp>
          <p:nvGrpSpPr>
            <p:cNvPr id="17" name="Group 16">
              <a:extLst>
                <a:ext uri="{FF2B5EF4-FFF2-40B4-BE49-F238E27FC236}">
                  <a16:creationId xmlns="" xmlns:a16="http://schemas.microsoft.com/office/drawing/2014/main" id="{F594D156-B8D9-7D46-940F-1F69B14D4A9C}"/>
                </a:ext>
              </a:extLst>
            </p:cNvPr>
            <p:cNvGrpSpPr/>
            <p:nvPr/>
          </p:nvGrpSpPr>
          <p:grpSpPr>
            <a:xfrm>
              <a:off x="399234" y="2786175"/>
              <a:ext cx="2982364" cy="1225546"/>
              <a:chOff x="2464275" y="2786175"/>
              <a:chExt cx="2982364" cy="1225546"/>
            </a:xfrm>
          </p:grpSpPr>
          <p:sp>
            <p:nvSpPr>
              <p:cNvPr id="21" name="Text Box 77">
                <a:extLst>
                  <a:ext uri="{FF2B5EF4-FFF2-40B4-BE49-F238E27FC236}">
                    <a16:creationId xmlns="" xmlns:a16="http://schemas.microsoft.com/office/drawing/2014/main" id="{3925EB74-81BD-CE44-BA88-DAE3F0AEA36F}"/>
                  </a:ext>
                </a:extLst>
              </p:cNvPr>
              <p:cNvSpPr txBox="1">
                <a:spLocks noChangeArrowheads="1"/>
              </p:cNvSpPr>
              <p:nvPr/>
            </p:nvSpPr>
            <p:spPr bwMode="auto">
              <a:xfrm>
                <a:off x="2464275" y="2786175"/>
                <a:ext cx="930075" cy="122553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rot="0" vert="horz" wrap="square" lIns="91440" tIns="91440" rIns="91440" bIns="91440" anchor="ctr" anchorCtr="0" upright="1">
                <a:noAutofit/>
              </a:bodyPr>
              <a:lstStyle/>
              <a:p>
                <a:pPr marL="0" marR="0" algn="ctr">
                  <a:spcBef>
                    <a:spcPts val="0"/>
                  </a:spcBef>
                  <a:spcAft>
                    <a:spcPts val="0"/>
                  </a:spcAft>
                </a:pPr>
                <a:r>
                  <a:rPr lang="en-US" sz="1250" b="1" dirty="0">
                    <a:latin typeface="Cambria"/>
                    <a:ea typeface="Times New Roman"/>
                    <a:cs typeface="Times New Roman"/>
                  </a:rPr>
                  <a:t>Scorecard</a:t>
                </a:r>
                <a:r>
                  <a:rPr lang="en-US" sz="1250" b="1" dirty="0">
                    <a:effectLst/>
                    <a:latin typeface="Cambria"/>
                    <a:ea typeface="Times New Roman"/>
                    <a:cs typeface="Times New Roman"/>
                  </a:rPr>
                  <a:t> Meeting</a:t>
                </a:r>
              </a:p>
            </p:txBody>
          </p:sp>
          <p:sp>
            <p:nvSpPr>
              <p:cNvPr id="22" name="Text Box 78">
                <a:extLst>
                  <a:ext uri="{FF2B5EF4-FFF2-40B4-BE49-F238E27FC236}">
                    <a16:creationId xmlns="" xmlns:a16="http://schemas.microsoft.com/office/drawing/2014/main" id="{2267DC92-8B9C-7842-AF27-B4D9BAD9588A}"/>
                  </a:ext>
                </a:extLst>
              </p:cNvPr>
              <p:cNvSpPr txBox="1">
                <a:spLocks noChangeArrowheads="1"/>
              </p:cNvSpPr>
              <p:nvPr/>
            </p:nvSpPr>
            <p:spPr bwMode="auto">
              <a:xfrm>
                <a:off x="3401291" y="2786180"/>
                <a:ext cx="930075" cy="122554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rot="0" vert="horz" wrap="square" lIns="91440" tIns="91440" rIns="91440" bIns="91440" anchor="ctr" anchorCtr="0" upright="1">
                <a:noAutofit/>
              </a:bodyPr>
              <a:lstStyle/>
              <a:p>
                <a:pPr marL="0" marR="0" algn="ctr">
                  <a:spcBef>
                    <a:spcPts val="0"/>
                  </a:spcBef>
                  <a:spcAft>
                    <a:spcPts val="0"/>
                  </a:spcAft>
                </a:pPr>
                <a:r>
                  <a:rPr lang="en-US" sz="1250" b="1" dirty="0">
                    <a:effectLst/>
                    <a:latin typeface="Cambria"/>
                    <a:ea typeface="Times New Roman"/>
                    <a:cs typeface="Times New Roman"/>
                  </a:rPr>
                  <a:t>Social Action Meeting</a:t>
                </a:r>
              </a:p>
            </p:txBody>
          </p:sp>
          <p:sp>
            <p:nvSpPr>
              <p:cNvPr id="23" name="Text Box 79">
                <a:extLst>
                  <a:ext uri="{FF2B5EF4-FFF2-40B4-BE49-F238E27FC236}">
                    <a16:creationId xmlns="" xmlns:a16="http://schemas.microsoft.com/office/drawing/2014/main" id="{B3F4A325-B4AE-F248-AA88-4774FD3F3C3D}"/>
                  </a:ext>
                </a:extLst>
              </p:cNvPr>
              <p:cNvSpPr txBox="1">
                <a:spLocks noChangeArrowheads="1"/>
              </p:cNvSpPr>
              <p:nvPr/>
            </p:nvSpPr>
            <p:spPr bwMode="auto">
              <a:xfrm>
                <a:off x="4516564" y="2786181"/>
                <a:ext cx="930075" cy="122554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rot="0" vert="horz" wrap="square" lIns="91440" tIns="91440" rIns="91440" bIns="91440" anchor="ctr" anchorCtr="0" upright="1">
                <a:noAutofit/>
              </a:bodyPr>
              <a:lstStyle/>
              <a:p>
                <a:pPr marL="0" marR="0" algn="ctr">
                  <a:spcBef>
                    <a:spcPts val="0"/>
                  </a:spcBef>
                  <a:spcAft>
                    <a:spcPts val="0"/>
                  </a:spcAft>
                </a:pPr>
                <a:r>
                  <a:rPr lang="en-US" sz="1250" b="1" dirty="0">
                    <a:effectLst/>
                    <a:latin typeface="Cambria"/>
                    <a:ea typeface="Times New Roman"/>
                    <a:cs typeface="Times New Roman"/>
                  </a:rPr>
                  <a:t>Open Meeting</a:t>
                </a:r>
              </a:p>
            </p:txBody>
          </p:sp>
          <p:sp>
            <p:nvSpPr>
              <p:cNvPr id="24" name="AutoShape 85">
                <a:extLst>
                  <a:ext uri="{FF2B5EF4-FFF2-40B4-BE49-F238E27FC236}">
                    <a16:creationId xmlns="" xmlns:a16="http://schemas.microsoft.com/office/drawing/2014/main" id="{88040A4E-B96D-794D-8FA9-2EFD4907ACBB}"/>
                  </a:ext>
                </a:extLst>
              </p:cNvPr>
              <p:cNvSpPr>
                <a:spLocks noChangeArrowheads="1"/>
              </p:cNvSpPr>
              <p:nvPr/>
            </p:nvSpPr>
            <p:spPr bwMode="auto">
              <a:xfrm>
                <a:off x="4338313" y="3311449"/>
                <a:ext cx="156169" cy="175078"/>
              </a:xfrm>
              <a:prstGeom prst="rightArrow">
                <a:avLst>
                  <a:gd name="adj1" fmla="val 50000"/>
                  <a:gd name="adj2" fmla="val 50000"/>
                </a:avLst>
              </a:prstGeom>
              <a:solidFill>
                <a:srgbClr val="000000"/>
              </a:solidFill>
              <a:ln w="19050" cmpd="sng">
                <a:solidFill>
                  <a:srgbClr val="000000"/>
                </a:solidFill>
                <a:miter lim="800000"/>
                <a:headEnd/>
                <a:tailEnd/>
              </a:ln>
              <a:effectLst>
                <a:outerShdw blurRad="63500" dist="23000" dir="5400000" rotWithShape="0">
                  <a:srgbClr val="000000">
                    <a:alpha val="34999"/>
                  </a:srgbClr>
                </a:outerShdw>
              </a:effectLst>
            </p:spPr>
            <p:txBody>
              <a:bodyPr rot="0" vert="horz" wrap="square" lIns="91440" tIns="45720" rIns="91440" bIns="45720" anchor="ctr" anchorCtr="0" upright="1">
                <a:noAutofit/>
              </a:bodyPr>
              <a:lstStyle/>
              <a:p>
                <a:endParaRPr lang="en-US" sz="1250" b="1"/>
              </a:p>
            </p:txBody>
          </p:sp>
        </p:grpSp>
        <p:sp>
          <p:nvSpPr>
            <p:cNvPr id="18" name="AutoShape 86">
              <a:extLst>
                <a:ext uri="{FF2B5EF4-FFF2-40B4-BE49-F238E27FC236}">
                  <a16:creationId xmlns="" xmlns:a16="http://schemas.microsoft.com/office/drawing/2014/main" id="{E28AE34C-D21F-9440-AD2E-22F501DD5D53}"/>
                </a:ext>
              </a:extLst>
            </p:cNvPr>
            <p:cNvSpPr>
              <a:spLocks noChangeArrowheads="1"/>
            </p:cNvSpPr>
            <p:nvPr/>
          </p:nvSpPr>
          <p:spPr bwMode="auto">
            <a:xfrm>
              <a:off x="3390359" y="3311448"/>
              <a:ext cx="673665" cy="175079"/>
            </a:xfrm>
            <a:prstGeom prst="rightArrow">
              <a:avLst>
                <a:gd name="adj1" fmla="val 50000"/>
                <a:gd name="adj2" fmla="val 50000"/>
              </a:avLst>
            </a:prstGeom>
            <a:solidFill>
              <a:srgbClr val="000000"/>
            </a:solidFill>
            <a:ln w="19050" cmpd="sng">
              <a:solidFill>
                <a:srgbClr val="000000"/>
              </a:solidFill>
              <a:miter lim="800000"/>
              <a:headEnd/>
              <a:tailEnd/>
            </a:ln>
            <a:effectLst>
              <a:outerShdw blurRad="63500" dist="23000" dir="5400000" rotWithShape="0">
                <a:srgbClr val="000000">
                  <a:alpha val="34999"/>
                </a:srgbClr>
              </a:outerShdw>
            </a:effectLst>
          </p:spPr>
          <p:txBody>
            <a:bodyPr rot="0" vert="horz" wrap="square" lIns="91440" tIns="45720" rIns="91440" bIns="45720" anchor="ctr" anchorCtr="0" upright="1">
              <a:noAutofit/>
            </a:bodyPr>
            <a:lstStyle/>
            <a:p>
              <a:endParaRPr lang="en-US" sz="1250" b="1"/>
            </a:p>
          </p:txBody>
        </p:sp>
        <p:sp>
          <p:nvSpPr>
            <p:cNvPr id="19" name="AutoShape 86">
              <a:extLst>
                <a:ext uri="{FF2B5EF4-FFF2-40B4-BE49-F238E27FC236}">
                  <a16:creationId xmlns="" xmlns:a16="http://schemas.microsoft.com/office/drawing/2014/main" id="{922C5943-BA74-6644-A354-FE45BA839257}"/>
                </a:ext>
              </a:extLst>
            </p:cNvPr>
            <p:cNvSpPr>
              <a:spLocks noChangeArrowheads="1"/>
            </p:cNvSpPr>
            <p:nvPr/>
          </p:nvSpPr>
          <p:spPr bwMode="auto">
            <a:xfrm>
              <a:off x="5026936" y="3311469"/>
              <a:ext cx="914330" cy="175100"/>
            </a:xfrm>
            <a:prstGeom prst="rightArrow">
              <a:avLst>
                <a:gd name="adj1" fmla="val 50000"/>
                <a:gd name="adj2" fmla="val 50000"/>
              </a:avLst>
            </a:prstGeom>
            <a:solidFill>
              <a:srgbClr val="000000"/>
            </a:solidFill>
            <a:ln w="19050" cmpd="sng">
              <a:solidFill>
                <a:srgbClr val="000000"/>
              </a:solidFill>
              <a:miter lim="800000"/>
              <a:headEnd/>
              <a:tailEnd/>
            </a:ln>
            <a:effectLst>
              <a:outerShdw blurRad="63500" dist="23000" dir="5400000" rotWithShape="0">
                <a:srgbClr val="000000">
                  <a:alpha val="34999"/>
                </a:srgbClr>
              </a:outerShdw>
            </a:effectLst>
          </p:spPr>
          <p:txBody>
            <a:bodyPr rot="0" vert="horz" wrap="square" lIns="91440" tIns="45720" rIns="91440" bIns="45720" anchor="ctr" anchorCtr="0" upright="1">
              <a:noAutofit/>
            </a:bodyPr>
            <a:lstStyle/>
            <a:p>
              <a:endParaRPr lang="en-US" sz="1250" b="1"/>
            </a:p>
          </p:txBody>
        </p:sp>
        <p:sp>
          <p:nvSpPr>
            <p:cNvPr id="20" name="AutoShape 86">
              <a:extLst>
                <a:ext uri="{FF2B5EF4-FFF2-40B4-BE49-F238E27FC236}">
                  <a16:creationId xmlns="" xmlns:a16="http://schemas.microsoft.com/office/drawing/2014/main" id="{24C17A0A-9A36-8745-8E55-64C8DA65F833}"/>
                </a:ext>
              </a:extLst>
            </p:cNvPr>
            <p:cNvSpPr>
              <a:spLocks noChangeArrowheads="1"/>
            </p:cNvSpPr>
            <p:nvPr/>
          </p:nvSpPr>
          <p:spPr bwMode="auto">
            <a:xfrm>
              <a:off x="6904173" y="3311427"/>
              <a:ext cx="914330" cy="175100"/>
            </a:xfrm>
            <a:prstGeom prst="rightArrow">
              <a:avLst>
                <a:gd name="adj1" fmla="val 50000"/>
                <a:gd name="adj2" fmla="val 50000"/>
              </a:avLst>
            </a:prstGeom>
            <a:solidFill>
              <a:srgbClr val="000000"/>
            </a:solidFill>
            <a:ln w="19050" cmpd="sng">
              <a:solidFill>
                <a:srgbClr val="000000"/>
              </a:solidFill>
              <a:miter lim="800000"/>
              <a:headEnd/>
              <a:tailEnd/>
            </a:ln>
            <a:effectLst>
              <a:outerShdw blurRad="63500" dist="23000" dir="5400000" rotWithShape="0">
                <a:srgbClr val="000000">
                  <a:alpha val="34999"/>
                </a:srgbClr>
              </a:outerShdw>
            </a:effectLst>
          </p:spPr>
          <p:txBody>
            <a:bodyPr rot="0" vert="horz" wrap="square" lIns="91440" tIns="45720" rIns="91440" bIns="45720" anchor="ctr" anchorCtr="0" upright="1">
              <a:noAutofit/>
            </a:bodyPr>
            <a:lstStyle/>
            <a:p>
              <a:endParaRPr lang="en-US" sz="1250" b="1"/>
            </a:p>
          </p:txBody>
        </p:sp>
      </p:grpSp>
      <p:sp>
        <p:nvSpPr>
          <p:cNvPr id="2" name="Rectangular Callout 1">
            <a:extLst>
              <a:ext uri="{FF2B5EF4-FFF2-40B4-BE49-F238E27FC236}">
                <a16:creationId xmlns="" xmlns:a16="http://schemas.microsoft.com/office/drawing/2014/main" id="{9CCFF481-0AF6-EC40-8C86-FC47F7E0A643}"/>
              </a:ext>
            </a:extLst>
          </p:cNvPr>
          <p:cNvSpPr/>
          <p:nvPr/>
        </p:nvSpPr>
        <p:spPr>
          <a:xfrm>
            <a:off x="224461" y="3226518"/>
            <a:ext cx="8772118" cy="3481785"/>
          </a:xfrm>
          <a:prstGeom prst="wedgeRectCallout">
            <a:avLst>
              <a:gd name="adj1" fmla="val -10"/>
              <a:gd name="adj2" fmla="val -659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 xmlns:a16="http://schemas.microsoft.com/office/drawing/2014/main" id="{BA3B890F-5C16-2B4E-81CE-906C96DCB86E}"/>
              </a:ext>
            </a:extLst>
          </p:cNvPr>
          <p:cNvSpPr/>
          <p:nvPr/>
        </p:nvSpPr>
        <p:spPr>
          <a:xfrm>
            <a:off x="378439" y="3312403"/>
            <a:ext cx="8378084" cy="332398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119062">
              <a:spcAft>
                <a:spcPts val="1200"/>
              </a:spcAft>
            </a:pPr>
            <a:r>
              <a:rPr lang="en-US" sz="2200" b="1" dirty="0"/>
              <a:t>Examples</a:t>
            </a:r>
            <a:r>
              <a:rPr lang="en-US" sz="2200" dirty="0"/>
              <a:t> of social actions aimed at increasing delivery at health facility:</a:t>
            </a:r>
          </a:p>
          <a:p>
            <a:pPr marL="850582" lvl="1" indent="-457200">
              <a:spcAft>
                <a:spcPts val="1200"/>
              </a:spcAft>
              <a:buFont typeface="Arial" panose="020B0604020202020204" pitchFamily="34" charset="0"/>
              <a:buChar char="•"/>
            </a:pPr>
            <a:r>
              <a:rPr lang="en-US" dirty="0"/>
              <a:t>Visit pregnant women in the village to talk to them about the importance of giving birth at health facility</a:t>
            </a:r>
          </a:p>
          <a:p>
            <a:pPr marL="850582" lvl="1" indent="-457200">
              <a:spcAft>
                <a:spcPts val="1200"/>
              </a:spcAft>
              <a:buFont typeface="Arial" panose="020B0604020202020204" pitchFamily="34" charset="0"/>
              <a:buChar char="•"/>
            </a:pPr>
            <a:r>
              <a:rPr lang="en-US" dirty="0"/>
              <a:t>Meet with head of village’s health facility to discuss the availability of medicine, supplies, and the high cost of delivery</a:t>
            </a:r>
          </a:p>
          <a:p>
            <a:pPr marL="850582" lvl="1" indent="-457200">
              <a:spcAft>
                <a:spcPts val="1200"/>
              </a:spcAft>
              <a:buFont typeface="Arial" panose="020B0604020202020204" pitchFamily="34" charset="0"/>
              <a:buChar char="•"/>
            </a:pPr>
            <a:r>
              <a:rPr lang="en-US" dirty="0"/>
              <a:t>List the villagers whose car can be used to transport patients to health facilities (both for treatment of illness/injury and for delivery)</a:t>
            </a:r>
          </a:p>
          <a:p>
            <a:pPr marL="850582" lvl="1" indent="-457200">
              <a:spcAft>
                <a:spcPts val="1200"/>
              </a:spcAft>
              <a:buFont typeface="Arial" panose="020B0604020202020204" pitchFamily="34" charset="0"/>
              <a:buChar char="•"/>
            </a:pPr>
            <a:r>
              <a:rPr lang="en-US" dirty="0"/>
              <a:t>Repair roads in the village to allow easier access to health facility</a:t>
            </a:r>
          </a:p>
        </p:txBody>
      </p:sp>
    </p:spTree>
    <p:extLst>
      <p:ext uri="{BB962C8B-B14F-4D97-AF65-F5344CB8AC3E}">
        <p14:creationId xmlns:p14="http://schemas.microsoft.com/office/powerpoint/2010/main" val="170367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pic>
        <p:nvPicPr>
          <p:cNvPr id="5" name="Picture 3" descr="Title Invers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2867" y="5976465"/>
            <a:ext cx="3033712" cy="7318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2" descr="Logo Inversed"/>
          <p:cNvPicPr>
            <a:picLocks noChangeAspect="1" noChangeArrowheads="1"/>
          </p:cNvPicPr>
          <p:nvPr/>
        </p:nvPicPr>
        <p:blipFill>
          <a:blip r:embed="rId4" cstate="print">
            <a:clrChange>
              <a:clrFrom>
                <a:srgbClr val="B4404D"/>
              </a:clrFrom>
              <a:clrTo>
                <a:srgbClr val="B4404D">
                  <a:alpha val="0"/>
                </a:srgbClr>
              </a:clrTo>
            </a:clrChange>
            <a:extLst>
              <a:ext uri="{28A0092B-C50C-407E-A947-70E740481C1C}">
                <a14:useLocalDpi xmlns:a14="http://schemas.microsoft.com/office/drawing/2010/main" val="0"/>
              </a:ext>
            </a:extLst>
          </a:blip>
          <a:srcRect/>
          <a:stretch>
            <a:fillRect/>
          </a:stretch>
        </p:blipFill>
        <p:spPr bwMode="auto">
          <a:xfrm>
            <a:off x="4726204" y="6025678"/>
            <a:ext cx="1028700" cy="609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ectangle 6"/>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9" name="Line Callout 1 58"/>
          <p:cNvSpPr/>
          <p:nvPr/>
        </p:nvSpPr>
        <p:spPr>
          <a:xfrm>
            <a:off x="224461" y="222429"/>
            <a:ext cx="2564006" cy="375934"/>
          </a:xfrm>
          <a:prstGeom prst="borderCallout1">
            <a:avLst>
              <a:gd name="adj1" fmla="val 81254"/>
              <a:gd name="adj2" fmla="val 84002"/>
              <a:gd name="adj3" fmla="val 79181"/>
              <a:gd name="adj4" fmla="val 89923"/>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sz="2000" dirty="0">
                <a:solidFill>
                  <a:srgbClr val="5A8D91"/>
                </a:solidFill>
                <a:latin typeface="Lato" panose="020F0502020204030203" pitchFamily="34" charset="0"/>
                <a:cs typeface="Museo Sans 700"/>
              </a:rPr>
              <a:t>Research Questions</a:t>
            </a:r>
          </a:p>
        </p:txBody>
      </p:sp>
      <p:sp>
        <p:nvSpPr>
          <p:cNvPr id="2" name="Rectangle 1"/>
          <p:cNvSpPr/>
          <p:nvPr/>
        </p:nvSpPr>
        <p:spPr>
          <a:xfrm>
            <a:off x="571652" y="1083494"/>
            <a:ext cx="7712270" cy="4170372"/>
          </a:xfrm>
          <a:prstGeom prst="rect">
            <a:avLst/>
          </a:prstGeom>
        </p:spPr>
        <p:txBody>
          <a:bodyPr wrap="square">
            <a:spAutoFit/>
          </a:bodyPr>
          <a:lstStyle/>
          <a:p>
            <a:pPr marL="342900" indent="-342900" fontAlgn="base">
              <a:spcAft>
                <a:spcPts val="1800"/>
              </a:spcAft>
              <a:buFont typeface="+mj-lt"/>
              <a:buAutoNum type="arabicPeriod"/>
            </a:pPr>
            <a:r>
              <a:rPr lang="en-US" sz="1600" dirty="0">
                <a:solidFill>
                  <a:srgbClr val="313231"/>
                </a:solidFill>
                <a:latin typeface="Lato" panose="020F0502020204030203" pitchFamily="34" charset="0"/>
              </a:rPr>
              <a:t>What is the </a:t>
            </a:r>
            <a:r>
              <a:rPr lang="en-US" sz="1600" dirty="0">
                <a:solidFill>
                  <a:srgbClr val="5A8D91"/>
                </a:solidFill>
                <a:latin typeface="Lato" panose="020F0502020204030203" pitchFamily="34" charset="0"/>
              </a:rPr>
              <a:t>impact</a:t>
            </a:r>
            <a:r>
              <a:rPr lang="en-US" sz="1600" dirty="0">
                <a:solidFill>
                  <a:srgbClr val="313231"/>
                </a:solidFill>
                <a:latin typeface="Lato" panose="020F0502020204030203" pitchFamily="34" charset="0"/>
              </a:rPr>
              <a:t> of the intervention on:</a:t>
            </a:r>
            <a:r>
              <a:rPr lang="en-US" sz="1600" dirty="0">
                <a:solidFill>
                  <a:srgbClr val="000000"/>
                </a:solidFill>
                <a:latin typeface="Lato" panose="020F0502020204030203" pitchFamily="34" charset="0"/>
              </a:rPr>
              <a:t>​</a:t>
            </a:r>
          </a:p>
          <a:p>
            <a:pPr marL="800100" lvl="1" indent="-342900" fontAlgn="base">
              <a:spcAft>
                <a:spcPts val="1800"/>
              </a:spcAft>
              <a:buFont typeface="+mj-lt"/>
              <a:buAutoNum type="alphaLcParenR"/>
            </a:pPr>
            <a:r>
              <a:rPr lang="en-US" sz="1600" dirty="0">
                <a:solidFill>
                  <a:srgbClr val="313231"/>
                </a:solidFill>
                <a:latin typeface="Lato" panose="020F0502020204030203" pitchFamily="34" charset="0"/>
              </a:rPr>
              <a:t>Utilization of health care services related to maternal and child health</a:t>
            </a:r>
            <a:r>
              <a:rPr lang="en-US" sz="1600" dirty="0">
                <a:solidFill>
                  <a:srgbClr val="000000"/>
                </a:solidFill>
                <a:latin typeface="Lato" panose="020F0502020204030203" pitchFamily="34" charset="0"/>
              </a:rPr>
              <a:t>​</a:t>
            </a:r>
          </a:p>
          <a:p>
            <a:pPr marL="800100" lvl="1" indent="-342900" fontAlgn="base">
              <a:spcAft>
                <a:spcPts val="1800"/>
              </a:spcAft>
              <a:buFont typeface="+mj-lt"/>
              <a:buAutoNum type="alphaLcParenR"/>
            </a:pPr>
            <a:r>
              <a:rPr lang="en-US" sz="1600" dirty="0">
                <a:solidFill>
                  <a:srgbClr val="313231"/>
                </a:solidFill>
                <a:latin typeface="Lato" panose="020F0502020204030203" pitchFamily="34" charset="0"/>
              </a:rPr>
              <a:t>Content of health care services related to maternal and child health</a:t>
            </a:r>
            <a:r>
              <a:rPr lang="en-US" sz="1600" dirty="0">
                <a:solidFill>
                  <a:srgbClr val="000000"/>
                </a:solidFill>
                <a:latin typeface="Lato" panose="020F0502020204030203" pitchFamily="34" charset="0"/>
              </a:rPr>
              <a:t>​</a:t>
            </a:r>
          </a:p>
          <a:p>
            <a:pPr marL="800100" lvl="1" indent="-342900" fontAlgn="base">
              <a:spcAft>
                <a:spcPts val="1800"/>
              </a:spcAft>
              <a:buFont typeface="+mj-lt"/>
              <a:buAutoNum type="alphaLcParenR"/>
            </a:pPr>
            <a:r>
              <a:rPr lang="en-US" sz="1600" dirty="0">
                <a:solidFill>
                  <a:srgbClr val="313231"/>
                </a:solidFill>
                <a:latin typeface="Lato" panose="020F0502020204030203" pitchFamily="34" charset="0"/>
              </a:rPr>
              <a:t>Child health outcomes</a:t>
            </a:r>
            <a:r>
              <a:rPr lang="en-US" sz="1600" dirty="0">
                <a:solidFill>
                  <a:srgbClr val="000000"/>
                </a:solidFill>
                <a:latin typeface="Lato" panose="020F0502020204030203" pitchFamily="34" charset="0"/>
              </a:rPr>
              <a:t>​</a:t>
            </a:r>
          </a:p>
          <a:p>
            <a:pPr marL="800100" lvl="1" indent="-342900" fontAlgn="base">
              <a:spcAft>
                <a:spcPts val="1800"/>
              </a:spcAft>
              <a:buFont typeface="+mj-lt"/>
              <a:buAutoNum type="alphaLcParenR"/>
            </a:pPr>
            <a:r>
              <a:rPr lang="en-US" sz="1600" dirty="0">
                <a:solidFill>
                  <a:srgbClr val="313231"/>
                </a:solidFill>
                <a:latin typeface="Lato" panose="020F0502020204030203" pitchFamily="34" charset="0"/>
              </a:rPr>
              <a:t>Citizen’s perception of empowerment and efficacy</a:t>
            </a:r>
            <a:r>
              <a:rPr lang="en-US" sz="1600" dirty="0">
                <a:solidFill>
                  <a:srgbClr val="000000"/>
                </a:solidFill>
                <a:latin typeface="Lato" panose="020F0502020204030203" pitchFamily="34" charset="0"/>
              </a:rPr>
              <a:t>​</a:t>
            </a:r>
          </a:p>
          <a:p>
            <a:pPr marL="342900" indent="-342900" fontAlgn="base">
              <a:spcAft>
                <a:spcPts val="1800"/>
              </a:spcAft>
              <a:buFont typeface="+mj-lt"/>
              <a:buAutoNum type="arabicPeriod"/>
            </a:pPr>
            <a:r>
              <a:rPr lang="en-US" sz="1600" dirty="0">
                <a:solidFill>
                  <a:srgbClr val="313231"/>
                </a:solidFill>
                <a:latin typeface="Lato" panose="020F0502020204030203" pitchFamily="34" charset="0"/>
              </a:rPr>
              <a:t>What is the effect of the intervention on citizens’ perceptions of empowerment and efficacy, both perceived and actual?</a:t>
            </a:r>
            <a:endParaRPr lang="en-US" sz="1600" dirty="0">
              <a:solidFill>
                <a:srgbClr val="000000"/>
              </a:solidFill>
              <a:latin typeface="Lato" panose="020F0502020204030203" pitchFamily="34" charset="0"/>
            </a:endParaRPr>
          </a:p>
          <a:p>
            <a:pPr marL="342900" indent="-342900" fontAlgn="base">
              <a:spcAft>
                <a:spcPts val="1800"/>
              </a:spcAft>
              <a:buFont typeface="+mj-lt"/>
              <a:buAutoNum type="arabicPeriod"/>
            </a:pPr>
            <a:r>
              <a:rPr lang="en-US" sz="1600" dirty="0">
                <a:solidFill>
                  <a:srgbClr val="313231"/>
                </a:solidFill>
                <a:latin typeface="Lato" panose="020F0502020204030203" pitchFamily="34" charset="0"/>
              </a:rPr>
              <a:t>If there are significant effects, what are the </a:t>
            </a:r>
            <a:r>
              <a:rPr lang="en-US" sz="1600" dirty="0">
                <a:solidFill>
                  <a:srgbClr val="5A8D91"/>
                </a:solidFill>
                <a:latin typeface="Lato" panose="020F0502020204030203" pitchFamily="34" charset="0"/>
              </a:rPr>
              <a:t>mechanisms</a:t>
            </a:r>
            <a:r>
              <a:rPr lang="en-US" sz="1600" dirty="0">
                <a:solidFill>
                  <a:srgbClr val="313231"/>
                </a:solidFill>
                <a:latin typeface="Lato" panose="020F0502020204030203" pitchFamily="34" charset="0"/>
              </a:rPr>
              <a:t> through which these effects occur? </a:t>
            </a:r>
            <a:r>
              <a:rPr lang="en-US" sz="1600" dirty="0">
                <a:solidFill>
                  <a:srgbClr val="000000"/>
                </a:solidFill>
                <a:latin typeface="Lato" panose="020F0502020204030203" pitchFamily="34" charset="0"/>
              </a:rPr>
              <a:t>​</a:t>
            </a:r>
          </a:p>
          <a:p>
            <a:pPr marL="342900" indent="-342900" fontAlgn="base">
              <a:spcAft>
                <a:spcPts val="1800"/>
              </a:spcAft>
              <a:buFont typeface="+mj-lt"/>
              <a:buAutoNum type="arabicPeriod"/>
            </a:pPr>
            <a:r>
              <a:rPr lang="en-US" sz="1600" dirty="0">
                <a:solidFill>
                  <a:srgbClr val="313231"/>
                </a:solidFill>
                <a:latin typeface="Lato" panose="020F0502020204030203" pitchFamily="34" charset="0"/>
              </a:rPr>
              <a:t>What is the role of </a:t>
            </a:r>
            <a:r>
              <a:rPr lang="en-US" sz="1600" dirty="0">
                <a:solidFill>
                  <a:srgbClr val="5A8D91"/>
                </a:solidFill>
                <a:latin typeface="Lato" panose="020F0502020204030203" pitchFamily="34" charset="0"/>
              </a:rPr>
              <a:t>context</a:t>
            </a:r>
            <a:r>
              <a:rPr lang="en-US" sz="1600" dirty="0">
                <a:solidFill>
                  <a:srgbClr val="313231"/>
                </a:solidFill>
                <a:latin typeface="Lato" panose="020F0502020204030203" pitchFamily="34" charset="0"/>
              </a:rPr>
              <a:t> in shaping or determining these mechanisms?</a:t>
            </a:r>
            <a:endParaRPr lang="en-US" sz="1600" i="0" dirty="0">
              <a:solidFill>
                <a:srgbClr val="000000"/>
              </a:solidFill>
              <a:effectLst/>
              <a:latin typeface="Lato" panose="020F0502020204030203" pitchFamily="34" charset="0"/>
            </a:endParaRPr>
          </a:p>
        </p:txBody>
      </p:sp>
      <p:sp>
        <p:nvSpPr>
          <p:cNvPr id="8" name="Slide Number Placeholder 7"/>
          <p:cNvSpPr>
            <a:spLocks noGrp="1"/>
          </p:cNvSpPr>
          <p:nvPr>
            <p:ph type="sldNum" sz="quarter" idx="12"/>
          </p:nvPr>
        </p:nvSpPr>
        <p:spPr/>
        <p:txBody>
          <a:bodyPr/>
          <a:lstStyle/>
          <a:p>
            <a:fld id="{65BDF457-2F29-41C0-9A26-2D7601B80AAB}" type="slidenum">
              <a:rPr lang="en-US" smtClean="0"/>
              <a:t>7</a:t>
            </a:fld>
            <a:endParaRPr lang="en-US"/>
          </a:p>
        </p:txBody>
      </p:sp>
    </p:spTree>
    <p:extLst>
      <p:ext uri="{BB962C8B-B14F-4D97-AF65-F5344CB8AC3E}">
        <p14:creationId xmlns:p14="http://schemas.microsoft.com/office/powerpoint/2010/main" val="140054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75ECA1E8-FFAD-D143-B2F5-AA7B7B55E2F3}"/>
              </a:ext>
            </a:extLst>
          </p:cNvPr>
          <p:cNvSpPr/>
          <p:nvPr/>
        </p:nvSpPr>
        <p:spPr>
          <a:xfrm>
            <a:off x="224461" y="2227811"/>
            <a:ext cx="8620281" cy="3062201"/>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pic>
        <p:nvPicPr>
          <p:cNvPr id="2051" name="Picture 3" descr="Title Invers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2867" y="5976465"/>
            <a:ext cx="3033712" cy="7318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0" name="Picture 2" descr="Logo Invers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6204" y="6025678"/>
            <a:ext cx="1028700" cy="609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Rectangle 4"/>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8" name="Line Callout 1 7">
            <a:extLst>
              <a:ext uri="{FF2B5EF4-FFF2-40B4-BE49-F238E27FC236}">
                <a16:creationId xmlns="" xmlns:a16="http://schemas.microsoft.com/office/drawing/2014/main" id="{A7B92DF3-CAD2-1240-84E7-24814954DF69}"/>
              </a:ext>
            </a:extLst>
          </p:cNvPr>
          <p:cNvSpPr/>
          <p:nvPr/>
        </p:nvSpPr>
        <p:spPr>
          <a:xfrm>
            <a:off x="224461" y="222429"/>
            <a:ext cx="8772118" cy="375934"/>
          </a:xfrm>
          <a:prstGeom prst="borderCallout1">
            <a:avLst>
              <a:gd name="adj1" fmla="val 81254"/>
              <a:gd name="adj2" fmla="val 84002"/>
              <a:gd name="adj3" fmla="val 79181"/>
              <a:gd name="adj4" fmla="val 89923"/>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sz="2400" dirty="0">
                <a:solidFill>
                  <a:srgbClr val="5A8D91"/>
                </a:solidFill>
                <a:latin typeface="Lato" panose="020F0502020204030203" pitchFamily="34" charset="0"/>
                <a:cs typeface="Museo Sans 700"/>
              </a:rPr>
              <a:t>What we set out to do - Evaluation</a:t>
            </a:r>
          </a:p>
        </p:txBody>
      </p:sp>
      <p:sp>
        <p:nvSpPr>
          <p:cNvPr id="11" name="Right Arrow 10">
            <a:extLst>
              <a:ext uri="{FF2B5EF4-FFF2-40B4-BE49-F238E27FC236}">
                <a16:creationId xmlns="" xmlns:a16="http://schemas.microsoft.com/office/drawing/2014/main" id="{A337A443-6980-5E4F-A501-26634B71ACEA}"/>
              </a:ext>
            </a:extLst>
          </p:cNvPr>
          <p:cNvSpPr/>
          <p:nvPr/>
        </p:nvSpPr>
        <p:spPr>
          <a:xfrm>
            <a:off x="224461" y="1080167"/>
            <a:ext cx="8772118" cy="622164"/>
          </a:xfrm>
          <a:prstGeom prst="rightArrow">
            <a:avLst/>
          </a:prstGeom>
          <a:solidFill>
            <a:schemeClr val="accent1"/>
          </a:solidFill>
          <a:ln w="19050" cmpd="sng"/>
        </p:spPr>
        <p:style>
          <a:lnRef idx="2">
            <a:schemeClr val="dk1"/>
          </a:lnRef>
          <a:fillRef idx="1">
            <a:schemeClr val="lt1"/>
          </a:fillRef>
          <a:effectRef idx="0">
            <a:schemeClr val="dk1"/>
          </a:effectRef>
          <a:fontRef idx="minor">
            <a:schemeClr val="dk1"/>
          </a:fontRef>
        </p:style>
        <p:txBody>
          <a:bodyPr rtlCol="0" anchor="ctr"/>
          <a:lstStyle/>
          <a:p>
            <a:pPr algn="ctr"/>
            <a:endParaRPr lang="en-US" b="1"/>
          </a:p>
        </p:txBody>
      </p:sp>
      <p:sp>
        <p:nvSpPr>
          <p:cNvPr id="25" name="Rectangle 24">
            <a:extLst>
              <a:ext uri="{FF2B5EF4-FFF2-40B4-BE49-F238E27FC236}">
                <a16:creationId xmlns="" xmlns:a16="http://schemas.microsoft.com/office/drawing/2014/main" id="{BA3B890F-5C16-2B4E-81CE-906C96DCB86E}"/>
              </a:ext>
            </a:extLst>
          </p:cNvPr>
          <p:cNvSpPr/>
          <p:nvPr/>
        </p:nvSpPr>
        <p:spPr>
          <a:xfrm>
            <a:off x="509301" y="2408534"/>
            <a:ext cx="8052808" cy="273921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fontAlgn="base">
              <a:spcAft>
                <a:spcPts val="600"/>
              </a:spcAft>
              <a:buFont typeface="Arial" panose="020B0604020202020204" pitchFamily="34" charset="0"/>
              <a:buChar char="•"/>
            </a:pPr>
            <a:r>
              <a:rPr lang="en-US" dirty="0">
                <a:solidFill>
                  <a:srgbClr val="313231"/>
                </a:solidFill>
              </a:rPr>
              <a:t>A </a:t>
            </a:r>
            <a:r>
              <a:rPr lang="en-US" b="1" dirty="0">
                <a:solidFill>
                  <a:srgbClr val="313231"/>
                </a:solidFill>
              </a:rPr>
              <a:t>Household Survey </a:t>
            </a:r>
            <a:r>
              <a:rPr lang="en-US" dirty="0">
                <a:solidFill>
                  <a:srgbClr val="313231"/>
                </a:solidFill>
              </a:rPr>
              <a:t>at baseline and </a:t>
            </a:r>
            <a:r>
              <a:rPr lang="en-US" dirty="0" err="1">
                <a:solidFill>
                  <a:srgbClr val="313231"/>
                </a:solidFill>
              </a:rPr>
              <a:t>endline</a:t>
            </a:r>
            <a:r>
              <a:rPr lang="en-US" dirty="0">
                <a:solidFill>
                  <a:srgbClr val="313231"/>
                </a:solidFill>
              </a:rPr>
              <a:t>.  </a:t>
            </a:r>
            <a:r>
              <a:rPr lang="en-US" dirty="0" err="1">
                <a:solidFill>
                  <a:srgbClr val="313231"/>
                </a:solidFill>
              </a:rPr>
              <a:t>Endline</a:t>
            </a:r>
            <a:r>
              <a:rPr lang="en-US" dirty="0">
                <a:solidFill>
                  <a:srgbClr val="313231"/>
                </a:solidFill>
              </a:rPr>
              <a:t> survey of an average of 30 women per village who gave birth the previous year.  Sample size: 200 villages (100 treatment &amp; 100 control).</a:t>
            </a:r>
          </a:p>
          <a:p>
            <a:pPr marL="342900" indent="-342900" fontAlgn="base">
              <a:spcAft>
                <a:spcPts val="600"/>
              </a:spcAft>
              <a:buFont typeface="Arial" panose="020B0604020202020204" pitchFamily="34" charset="0"/>
              <a:buChar char="•"/>
            </a:pPr>
            <a:r>
              <a:rPr lang="en-US" dirty="0">
                <a:solidFill>
                  <a:srgbClr val="313231"/>
                </a:solidFill>
              </a:rPr>
              <a:t>A </a:t>
            </a:r>
            <a:r>
              <a:rPr lang="en-US" b="1" dirty="0">
                <a:solidFill>
                  <a:srgbClr val="313231"/>
                </a:solidFill>
              </a:rPr>
              <a:t>Facility Survey </a:t>
            </a:r>
            <a:r>
              <a:rPr lang="en-US" dirty="0">
                <a:solidFill>
                  <a:srgbClr val="313231"/>
                </a:solidFill>
              </a:rPr>
              <a:t>at baseline and </a:t>
            </a:r>
            <a:r>
              <a:rPr lang="en-US" dirty="0" err="1">
                <a:solidFill>
                  <a:srgbClr val="313231"/>
                </a:solidFill>
              </a:rPr>
              <a:t>endline</a:t>
            </a:r>
            <a:r>
              <a:rPr lang="en-US" dirty="0">
                <a:solidFill>
                  <a:srgbClr val="313231"/>
                </a:solidFill>
              </a:rPr>
              <a:t>.  Sample size: 200 health facilities (</a:t>
            </a:r>
            <a:r>
              <a:rPr lang="en-US" dirty="0" err="1">
                <a:solidFill>
                  <a:srgbClr val="313231"/>
                </a:solidFill>
              </a:rPr>
              <a:t>puskesmas</a:t>
            </a:r>
            <a:r>
              <a:rPr lang="en-US" dirty="0">
                <a:solidFill>
                  <a:srgbClr val="313231"/>
                </a:solidFill>
              </a:rPr>
              <a:t>) serving the 200 study villages.</a:t>
            </a:r>
          </a:p>
          <a:p>
            <a:pPr marL="342900" indent="-342900" fontAlgn="base">
              <a:spcAft>
                <a:spcPts val="600"/>
              </a:spcAft>
              <a:buFont typeface="Arial" panose="020B0604020202020204" pitchFamily="34" charset="0"/>
              <a:buChar char="•"/>
            </a:pPr>
            <a:r>
              <a:rPr lang="en-US" b="1" dirty="0">
                <a:solidFill>
                  <a:srgbClr val="313231"/>
                </a:solidFill>
              </a:rPr>
              <a:t>Community Focus Group </a:t>
            </a:r>
            <a:r>
              <a:rPr lang="en-US" dirty="0">
                <a:solidFill>
                  <a:srgbClr val="313231"/>
                </a:solidFill>
              </a:rPr>
              <a:t>discussions at baseline and </a:t>
            </a:r>
            <a:r>
              <a:rPr lang="en-US" dirty="0" err="1">
                <a:solidFill>
                  <a:srgbClr val="313231"/>
                </a:solidFill>
              </a:rPr>
              <a:t>endline</a:t>
            </a:r>
            <a:r>
              <a:rPr lang="en-US" dirty="0">
                <a:solidFill>
                  <a:srgbClr val="313231"/>
                </a:solidFill>
              </a:rPr>
              <a:t>.  Baseline focus groups with knowledgeable members of the community; </a:t>
            </a:r>
            <a:r>
              <a:rPr lang="en-US" dirty="0" err="1">
                <a:solidFill>
                  <a:srgbClr val="313231"/>
                </a:solidFill>
              </a:rPr>
              <a:t>endline</a:t>
            </a:r>
            <a:r>
              <a:rPr lang="en-US" dirty="0">
                <a:solidFill>
                  <a:srgbClr val="313231"/>
                </a:solidFill>
              </a:rPr>
              <a:t> focus groups with community activists (CAs).  Sample size: 200 study villages (baseline) &amp; 100 treatment villages (</a:t>
            </a:r>
            <a:r>
              <a:rPr lang="en-US" dirty="0" err="1">
                <a:solidFill>
                  <a:srgbClr val="313231"/>
                </a:solidFill>
              </a:rPr>
              <a:t>endline</a:t>
            </a:r>
            <a:r>
              <a:rPr lang="en-US" dirty="0">
                <a:solidFill>
                  <a:srgbClr val="313231"/>
                </a:solidFill>
              </a:rPr>
              <a:t>).  </a:t>
            </a:r>
          </a:p>
        </p:txBody>
      </p:sp>
      <p:sp>
        <p:nvSpPr>
          <p:cNvPr id="4" name="TextBox 3">
            <a:extLst>
              <a:ext uri="{FF2B5EF4-FFF2-40B4-BE49-F238E27FC236}">
                <a16:creationId xmlns="" xmlns:a16="http://schemas.microsoft.com/office/drawing/2014/main" id="{F1BD1AB3-504F-6845-BAA9-4F18659118D5}"/>
              </a:ext>
            </a:extLst>
          </p:cNvPr>
          <p:cNvSpPr txBox="1"/>
          <p:nvPr/>
        </p:nvSpPr>
        <p:spPr>
          <a:xfrm>
            <a:off x="947651" y="797273"/>
            <a:ext cx="1812174" cy="95410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000" b="1" dirty="0"/>
              <a:t>Intervention</a:t>
            </a:r>
          </a:p>
          <a:p>
            <a:pPr algn="ctr"/>
            <a:endParaRPr lang="en-US" dirty="0"/>
          </a:p>
          <a:p>
            <a:pPr algn="ctr"/>
            <a:endParaRPr lang="en-US" dirty="0"/>
          </a:p>
        </p:txBody>
      </p:sp>
      <p:sp>
        <p:nvSpPr>
          <p:cNvPr id="7" name="Up Arrow 6">
            <a:extLst>
              <a:ext uri="{FF2B5EF4-FFF2-40B4-BE49-F238E27FC236}">
                <a16:creationId xmlns="" xmlns:a16="http://schemas.microsoft.com/office/drawing/2014/main" id="{DA5FC408-4E30-5C41-BD08-F53FB87E5163}"/>
              </a:ext>
            </a:extLst>
          </p:cNvPr>
          <p:cNvSpPr/>
          <p:nvPr/>
        </p:nvSpPr>
        <p:spPr>
          <a:xfrm>
            <a:off x="366881" y="1719389"/>
            <a:ext cx="284840" cy="525480"/>
          </a:xfrm>
          <a:prstGeom prst="up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Up Arrow 26">
            <a:extLst>
              <a:ext uri="{FF2B5EF4-FFF2-40B4-BE49-F238E27FC236}">
                <a16:creationId xmlns="" xmlns:a16="http://schemas.microsoft.com/office/drawing/2014/main" id="{120A6995-8850-9547-8A15-C4E245FB2AB0}"/>
              </a:ext>
            </a:extLst>
          </p:cNvPr>
          <p:cNvSpPr/>
          <p:nvPr/>
        </p:nvSpPr>
        <p:spPr>
          <a:xfrm>
            <a:off x="8419689" y="1702331"/>
            <a:ext cx="284840" cy="525480"/>
          </a:xfrm>
          <a:prstGeom prst="up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262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animBg="1"/>
      <p:bldP spid="7"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75ECA1E8-FFAD-D143-B2F5-AA7B7B55E2F3}"/>
              </a:ext>
            </a:extLst>
          </p:cNvPr>
          <p:cNvSpPr/>
          <p:nvPr/>
        </p:nvSpPr>
        <p:spPr>
          <a:xfrm>
            <a:off x="224461" y="2227811"/>
            <a:ext cx="8620281" cy="3374967"/>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5826768"/>
            <a:ext cx="9144000" cy="1031232"/>
          </a:xfrm>
          <a:prstGeom prst="rect">
            <a:avLst/>
          </a:prstGeom>
          <a:solidFill>
            <a:srgbClr val="B43F51"/>
          </a:solidFill>
        </p:spPr>
        <p:txBody>
          <a:bodyPr wrap="square" rtlCol="0">
            <a:spAutoFit/>
          </a:bodyPr>
          <a:lstStyle/>
          <a:p>
            <a:endParaRPr lang="en-US" dirty="0"/>
          </a:p>
        </p:txBody>
      </p:sp>
      <p:pic>
        <p:nvPicPr>
          <p:cNvPr id="2051" name="Picture 3" descr="Title Invers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2867" y="5976465"/>
            <a:ext cx="3033712" cy="7318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0" name="Picture 2" descr="Logo Invers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6204" y="6025678"/>
            <a:ext cx="1028700" cy="609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Rectangle 4"/>
          <p:cNvSpPr>
            <a:spLocks noChangeArrowheads="1"/>
          </p:cNvSpPr>
          <p:nvPr/>
        </p:nvSpPr>
        <p:spPr bwMode="auto">
          <a:xfrm>
            <a:off x="0" y="5766443"/>
            <a:ext cx="9144000" cy="60325"/>
          </a:xfrm>
          <a:prstGeom prst="rect">
            <a:avLst/>
          </a:prstGeom>
          <a:solidFill>
            <a:srgbClr val="5A8D9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8" name="Line Callout 1 7">
            <a:extLst>
              <a:ext uri="{FF2B5EF4-FFF2-40B4-BE49-F238E27FC236}">
                <a16:creationId xmlns="" xmlns:a16="http://schemas.microsoft.com/office/drawing/2014/main" id="{A7B92DF3-CAD2-1240-84E7-24814954DF69}"/>
              </a:ext>
            </a:extLst>
          </p:cNvPr>
          <p:cNvSpPr/>
          <p:nvPr/>
        </p:nvSpPr>
        <p:spPr>
          <a:xfrm>
            <a:off x="224461" y="222429"/>
            <a:ext cx="8772118" cy="375934"/>
          </a:xfrm>
          <a:prstGeom prst="borderCallout1">
            <a:avLst>
              <a:gd name="adj1" fmla="val 81254"/>
              <a:gd name="adj2" fmla="val 84002"/>
              <a:gd name="adj3" fmla="val 79181"/>
              <a:gd name="adj4" fmla="val 89923"/>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sz="2400" dirty="0">
                <a:solidFill>
                  <a:srgbClr val="5A8D91"/>
                </a:solidFill>
                <a:latin typeface="Lato" panose="020F0502020204030203" pitchFamily="34" charset="0"/>
                <a:cs typeface="Museo Sans 700"/>
              </a:rPr>
              <a:t>What we set out to do - Evaluation</a:t>
            </a:r>
          </a:p>
        </p:txBody>
      </p:sp>
      <p:sp>
        <p:nvSpPr>
          <p:cNvPr id="11" name="Right Arrow 10">
            <a:extLst>
              <a:ext uri="{FF2B5EF4-FFF2-40B4-BE49-F238E27FC236}">
                <a16:creationId xmlns="" xmlns:a16="http://schemas.microsoft.com/office/drawing/2014/main" id="{A337A443-6980-5E4F-A501-26634B71ACEA}"/>
              </a:ext>
            </a:extLst>
          </p:cNvPr>
          <p:cNvSpPr/>
          <p:nvPr/>
        </p:nvSpPr>
        <p:spPr>
          <a:xfrm>
            <a:off x="224461" y="1080167"/>
            <a:ext cx="8772118" cy="622164"/>
          </a:xfrm>
          <a:prstGeom prst="rightArrow">
            <a:avLst/>
          </a:prstGeom>
          <a:solidFill>
            <a:schemeClr val="accent1"/>
          </a:solidFill>
          <a:ln w="19050" cmpd="sng"/>
        </p:spPr>
        <p:style>
          <a:lnRef idx="2">
            <a:schemeClr val="dk1"/>
          </a:lnRef>
          <a:fillRef idx="1">
            <a:schemeClr val="lt1"/>
          </a:fillRef>
          <a:effectRef idx="0">
            <a:schemeClr val="dk1"/>
          </a:effectRef>
          <a:fontRef idx="minor">
            <a:schemeClr val="dk1"/>
          </a:fontRef>
        </p:style>
        <p:txBody>
          <a:bodyPr rtlCol="0" anchor="ctr"/>
          <a:lstStyle/>
          <a:p>
            <a:pPr algn="ctr"/>
            <a:endParaRPr lang="en-US" b="1"/>
          </a:p>
        </p:txBody>
      </p:sp>
      <p:sp>
        <p:nvSpPr>
          <p:cNvPr id="25" name="Rectangle 24">
            <a:extLst>
              <a:ext uri="{FF2B5EF4-FFF2-40B4-BE49-F238E27FC236}">
                <a16:creationId xmlns="" xmlns:a16="http://schemas.microsoft.com/office/drawing/2014/main" id="{BA3B890F-5C16-2B4E-81CE-906C96DCB86E}"/>
              </a:ext>
            </a:extLst>
          </p:cNvPr>
          <p:cNvSpPr/>
          <p:nvPr/>
        </p:nvSpPr>
        <p:spPr>
          <a:xfrm>
            <a:off x="509301" y="2408534"/>
            <a:ext cx="8052808" cy="30162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fontAlgn="base">
              <a:spcAft>
                <a:spcPts val="600"/>
              </a:spcAft>
              <a:buFont typeface="Arial" panose="020B0604020202020204" pitchFamily="34" charset="0"/>
              <a:buChar char="•"/>
            </a:pPr>
            <a:r>
              <a:rPr lang="en-US" b="1" dirty="0">
                <a:solidFill>
                  <a:srgbClr val="313231"/>
                </a:solidFill>
              </a:rPr>
              <a:t>Facilitator Reports </a:t>
            </a:r>
            <a:r>
              <a:rPr lang="en-US" dirty="0">
                <a:solidFill>
                  <a:srgbClr val="313231"/>
                </a:solidFill>
              </a:rPr>
              <a:t>assembled by PATTIRO on the program activities including attendance at the meetings and copies of the </a:t>
            </a:r>
            <a:r>
              <a:rPr lang="en-US" b="1" dirty="0">
                <a:solidFill>
                  <a:srgbClr val="313231"/>
                </a:solidFill>
              </a:rPr>
              <a:t>Social Action Plans </a:t>
            </a:r>
            <a:r>
              <a:rPr lang="en-US" dirty="0">
                <a:solidFill>
                  <a:srgbClr val="313231"/>
                </a:solidFill>
              </a:rPr>
              <a:t>at 4 time points (social action meeting, follow-up meetings 1-3). </a:t>
            </a:r>
          </a:p>
          <a:p>
            <a:pPr marL="342900" indent="-342900" fontAlgn="base">
              <a:spcAft>
                <a:spcPts val="600"/>
              </a:spcAft>
              <a:buFont typeface="Arial" panose="020B0604020202020204" pitchFamily="34" charset="0"/>
              <a:buChar char="•"/>
            </a:pPr>
            <a:r>
              <a:rPr lang="en-US" dirty="0">
                <a:solidFill>
                  <a:srgbClr val="313231"/>
                </a:solidFill>
              </a:rPr>
              <a:t>Direct meeting observation of the scorecard, social action, and follow-up 3 meetings using a </a:t>
            </a:r>
            <a:r>
              <a:rPr lang="en-US" b="1" dirty="0">
                <a:solidFill>
                  <a:srgbClr val="313231"/>
                </a:solidFill>
              </a:rPr>
              <a:t>Standard Coding Scheme </a:t>
            </a:r>
            <a:r>
              <a:rPr lang="en-US" dirty="0">
                <a:solidFill>
                  <a:srgbClr val="313231"/>
                </a:solidFill>
              </a:rPr>
              <a:t>(SCS).   Meeting coders recorded information on participant demographics, topics covered, and group engagement throughout the meeting.  </a:t>
            </a:r>
          </a:p>
          <a:p>
            <a:pPr marL="342900" indent="-342900" fontAlgn="base">
              <a:spcAft>
                <a:spcPts val="600"/>
              </a:spcAft>
              <a:buFont typeface="Arial" panose="020B0604020202020204" pitchFamily="34" charset="0"/>
              <a:buChar char="•"/>
            </a:pPr>
            <a:r>
              <a:rPr lang="en-US" dirty="0">
                <a:solidFill>
                  <a:srgbClr val="313231"/>
                </a:solidFill>
              </a:rPr>
              <a:t>Direct meeting observation of the scorecard, social action, and follow-up 3 meetings using </a:t>
            </a:r>
            <a:r>
              <a:rPr lang="en-US" b="1" dirty="0">
                <a:solidFill>
                  <a:srgbClr val="313231"/>
                </a:solidFill>
              </a:rPr>
              <a:t>Participation Monitoring </a:t>
            </a:r>
            <a:r>
              <a:rPr lang="en-US" dirty="0">
                <a:solidFill>
                  <a:srgbClr val="313231"/>
                </a:solidFill>
              </a:rPr>
              <a:t>(PM).  The PM is a seating chart drawing where the observer marked each time a participant spoke.  </a:t>
            </a:r>
          </a:p>
        </p:txBody>
      </p:sp>
      <p:sp>
        <p:nvSpPr>
          <p:cNvPr id="4" name="TextBox 3">
            <a:extLst>
              <a:ext uri="{FF2B5EF4-FFF2-40B4-BE49-F238E27FC236}">
                <a16:creationId xmlns="" xmlns:a16="http://schemas.microsoft.com/office/drawing/2014/main" id="{F1BD1AB3-504F-6845-BAA9-4F18659118D5}"/>
              </a:ext>
            </a:extLst>
          </p:cNvPr>
          <p:cNvSpPr txBox="1"/>
          <p:nvPr/>
        </p:nvSpPr>
        <p:spPr>
          <a:xfrm>
            <a:off x="947651" y="797273"/>
            <a:ext cx="1812174" cy="95410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000" b="1" dirty="0"/>
              <a:t>Intervention</a:t>
            </a:r>
          </a:p>
          <a:p>
            <a:pPr algn="ctr"/>
            <a:endParaRPr lang="en-US" dirty="0"/>
          </a:p>
          <a:p>
            <a:pPr algn="ctr"/>
            <a:endParaRPr lang="en-US" dirty="0"/>
          </a:p>
        </p:txBody>
      </p:sp>
      <p:sp>
        <p:nvSpPr>
          <p:cNvPr id="7" name="Up Arrow 6">
            <a:extLst>
              <a:ext uri="{FF2B5EF4-FFF2-40B4-BE49-F238E27FC236}">
                <a16:creationId xmlns="" xmlns:a16="http://schemas.microsoft.com/office/drawing/2014/main" id="{DA5FC408-4E30-5C41-BD08-F53FB87E5163}"/>
              </a:ext>
            </a:extLst>
          </p:cNvPr>
          <p:cNvSpPr/>
          <p:nvPr/>
        </p:nvSpPr>
        <p:spPr>
          <a:xfrm>
            <a:off x="1711318" y="1766161"/>
            <a:ext cx="284840" cy="525480"/>
          </a:xfrm>
          <a:prstGeom prst="up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24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animBg="1"/>
      <p:bldP spid="7"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11310</TotalTime>
  <Words>6465</Words>
  <Application>Microsoft Macintosh PowerPoint</Application>
  <PresentationFormat>On-screen Show (4:3)</PresentationFormat>
  <Paragraphs>678</Paragraphs>
  <Slides>50</Slides>
  <Notes>50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When, where, and how does transparency and accountability improve health? Evidence from a mixed-methods multi-country impact evaluation</vt:lpstr>
      <vt:lpstr>PowerPoint Presentation</vt:lpstr>
      <vt:lpstr>What we set out to do and how we did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we thought the program should work</vt:lpstr>
      <vt:lpstr>PowerPoint Presentation</vt:lpstr>
      <vt:lpstr>PowerPoint Presentation</vt:lpstr>
      <vt:lpstr>Did any part of the program work as we thought it should and what did not work?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does the logic model break down here?</vt:lpstr>
      <vt:lpstr>PowerPoint Presentation</vt:lpstr>
      <vt:lpstr>PowerPoint Presentation</vt:lpstr>
      <vt:lpstr>Two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points</vt:lpstr>
      <vt:lpstr>Questions???</vt:lpstr>
      <vt:lpstr>Additional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HKS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Rasaiah, James Dorai</dc:creator>
  <cp:lastModifiedBy>Creighton, Jessica</cp:lastModifiedBy>
  <cp:revision>307</cp:revision>
  <cp:lastPrinted>2018-08-08T20:11:57Z</cp:lastPrinted>
  <dcterms:created xsi:type="dcterms:W3CDTF">2018-03-28T19:03:29Z</dcterms:created>
  <dcterms:modified xsi:type="dcterms:W3CDTF">2018-11-02T11:48:07Z</dcterms:modified>
</cp:coreProperties>
</file>