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0" r:id="rId3"/>
    <p:sldId id="292" r:id="rId4"/>
    <p:sldId id="282" r:id="rId5"/>
    <p:sldId id="283" r:id="rId6"/>
    <p:sldId id="284" r:id="rId7"/>
    <p:sldId id="293" r:id="rId8"/>
    <p:sldId id="294" r:id="rId9"/>
    <p:sldId id="287" r:id="rId10"/>
    <p:sldId id="288" r:id="rId11"/>
    <p:sldId id="295" r:id="rId12"/>
    <p:sldId id="291" r:id="rId13"/>
    <p:sldId id="296" r:id="rId14"/>
  </p:sldIdLst>
  <p:sldSz cx="9144000" cy="6858000" type="screen4x3"/>
  <p:notesSz cx="7102475" cy="9388475"/>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4CC"/>
    <a:srgbClr val="03136A"/>
    <a:srgbClr val="35759D"/>
    <a:srgbClr val="35B19D"/>
    <a:srgbClr val="000000"/>
    <a:srgbClr val="FFFF00"/>
    <a:srgbClr val="282828"/>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8" autoAdjust="0"/>
    <p:restoredTop sz="58609" autoAdjust="0"/>
  </p:normalViewPr>
  <p:slideViewPr>
    <p:cSldViewPr>
      <p:cViewPr>
        <p:scale>
          <a:sx n="70" d="100"/>
          <a:sy n="70" d="100"/>
        </p:scale>
        <p:origin x="-1122" y="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1788"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lvl1pPr>
          </a:lstStyle>
          <a:p>
            <a:fld id="{3951D1D6-10EA-4184-8113-147290833436}" type="slidenum">
              <a:rPr lang="en-US"/>
              <a:pPr/>
              <a:t>‹#›</a:t>
            </a:fld>
            <a:endParaRPr lang="en-US"/>
          </a:p>
        </p:txBody>
      </p:sp>
    </p:spTree>
    <p:extLst>
      <p:ext uri="{BB962C8B-B14F-4D97-AF65-F5344CB8AC3E}">
        <p14:creationId xmlns:p14="http://schemas.microsoft.com/office/powerpoint/2010/main" val="3157682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9AF747-60B1-4DAC-90FC-ECFD2B50CC2F}"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pPr defTabSz="942289">
              <a:defRPr/>
            </a:pPr>
            <a:r>
              <a:rPr lang="en-US" dirty="0" smtClean="0"/>
              <a:t>Hello everyone, and thank you for joining us for this session.</a:t>
            </a:r>
            <a:r>
              <a:rPr lang="en-US" baseline="0" dirty="0" smtClean="0"/>
              <a:t> There are three of us facilitating this session– Katrina </a:t>
            </a:r>
            <a:r>
              <a:rPr lang="en-US" baseline="0" dirty="0" err="1" smtClean="0"/>
              <a:t>Brewsaugh</a:t>
            </a:r>
            <a:r>
              <a:rPr lang="en-US" baseline="0" dirty="0" smtClean="0"/>
              <a:t> from One Hope United in Florida, Madeleine Kimmich from Human Services Institute in Oregon [who could not be here today], and Kate LaVelle from Five Acres here in Los Angeles. </a:t>
            </a:r>
            <a:endParaRPr lang="ru-RU" dirty="0" smtClean="0"/>
          </a:p>
          <a:p>
            <a:pPr defTabSz="942289">
              <a:defRPr/>
            </a:pPr>
            <a:endParaRPr lang="en-US" baseline="0" dirty="0" smtClean="0"/>
          </a:p>
          <a:p>
            <a:pPr defTabSz="942289">
              <a:defRPr/>
            </a:pPr>
            <a:r>
              <a:rPr lang="en-US" dirty="0" smtClean="0"/>
              <a:t>We</a:t>
            </a:r>
            <a:r>
              <a:rPr lang="en-US" baseline="0" dirty="0" smtClean="0"/>
              <a:t> are very excited to have this opportunity to discuss the challenges of defining and measuring child welfare outcomes with others working in the child welfare and evaluation fields. As evaluators of child welfare programs, we know the unique challenges we face in collecting data to determine the effectiveness of social service interventions. We hope this session provides the chance to share our ideas and lessons learned with one another.</a:t>
            </a:r>
          </a:p>
          <a:p>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a:buNone/>
            </a:pPr>
            <a:r>
              <a:rPr lang="en-US" dirty="0" smtClean="0"/>
              <a:t>It</a:t>
            </a:r>
            <a:r>
              <a:rPr lang="en-US" baseline="0" dirty="0" smtClean="0"/>
              <a:t> can be useful to consider an ecological systems perspective when thinking about the types of outcomes we can and should measure for child welfare services.</a:t>
            </a:r>
          </a:p>
          <a:p>
            <a:pPr>
              <a:buFont typeface="Arial"/>
              <a:buNone/>
            </a:pPr>
            <a:endParaRPr lang="en-US" baseline="0" dirty="0" smtClean="0"/>
          </a:p>
          <a:p>
            <a:pPr defTabSz="942289">
              <a:defRPr/>
            </a:pPr>
            <a:r>
              <a:rPr lang="en-US" dirty="0" smtClean="0"/>
              <a:t>There are three central aspects </a:t>
            </a:r>
            <a:r>
              <a:rPr lang="en-US" baseline="0" dirty="0" smtClean="0"/>
              <a:t>of this perspective that I think can be particularly helpful when trying to understand children’s experience in the child welfare system and evaluate interventions:</a:t>
            </a:r>
          </a:p>
          <a:p>
            <a:pPr marL="235572" indent="-235572" defTabSz="942289">
              <a:buFont typeface="Arial"/>
              <a:buAutoNum type="arabicParenR"/>
              <a:defRPr/>
            </a:pPr>
            <a:r>
              <a:rPr lang="en-US" baseline="0" dirty="0" smtClean="0"/>
              <a:t>The first is drawn from Ecological Theory and is the notion that </a:t>
            </a:r>
            <a:r>
              <a:rPr lang="en-US" dirty="0"/>
              <a:t>children develop within a system of relationships influenced by multiple levels of the surrounding environment. You can see this illustrated in this visual. In the context of child welfare, this means that interactions in one setting, such as residential care, may spill over to the interactions children have with their biological or foster family, program staff, or teachers.</a:t>
            </a:r>
          </a:p>
          <a:p>
            <a:pPr marL="235572" indent="-235572" defTabSz="942289">
              <a:buFont typeface="Arial"/>
              <a:buAutoNum type="arabicParenR"/>
              <a:defRPr/>
            </a:pPr>
            <a:r>
              <a:rPr lang="en-US" dirty="0"/>
              <a:t>The second and third aspects are taken from Developmental </a:t>
            </a:r>
            <a:r>
              <a:rPr lang="en-US" dirty="0" err="1"/>
              <a:t>Contextualism</a:t>
            </a:r>
            <a:r>
              <a:rPr lang="en-US" dirty="0"/>
              <a:t>. First, is the notion that relationships children have with others (e.g., biological parents, foster families, program staff, teachers, etc.) are bidirectional and reciprocal in nature. We have seen how a child’s behavior can influence the way the adult reacts and that the adult’s response then will affect the child’s subsequent behavior. </a:t>
            </a:r>
          </a:p>
          <a:p>
            <a:pPr marL="235572" indent="-235572" defTabSz="942289">
              <a:buFont typeface="Arial"/>
              <a:buAutoNum type="arabicParenR"/>
              <a:defRPr/>
            </a:pPr>
            <a:r>
              <a:rPr lang="en-US" dirty="0"/>
              <a:t>Last, is the idea that the relationships that children have with others are dynamic and change over time, as children, other individuals, and the environment changes.</a:t>
            </a:r>
          </a:p>
        </p:txBody>
      </p:sp>
      <p:sp>
        <p:nvSpPr>
          <p:cNvPr id="4" name="Slide Number Placeholder 3"/>
          <p:cNvSpPr>
            <a:spLocks noGrp="1"/>
          </p:cNvSpPr>
          <p:nvPr>
            <p:ph type="sldNum" sz="quarter" idx="10"/>
          </p:nvPr>
        </p:nvSpPr>
        <p:spPr/>
        <p:txBody>
          <a:bodyPr/>
          <a:lstStyle/>
          <a:p>
            <a:fld id="{3518E9F6-EA9D-42BF-9615-ED09B2975F0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11BBF-39CC-408C-A8ED-90A8853039C0}" type="slidenum">
              <a:rPr lang="en-US"/>
              <a:pPr/>
              <a:t>11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pPr defTabSz="942289">
              <a:defRPr/>
            </a:pPr>
            <a:r>
              <a:rPr lang="en-US" baseline="0" dirty="0" smtClean="0"/>
              <a:t>As evaluators, using an ecological systems framework can help us identify what </a:t>
            </a:r>
            <a:r>
              <a:rPr lang="en-US" u="sng" baseline="0" dirty="0" smtClean="0"/>
              <a:t>contextual factors </a:t>
            </a:r>
            <a:r>
              <a:rPr lang="en-US" baseline="0" dirty="0" smtClean="0"/>
              <a:t>influence providers ability to measure and achieve positive child and family outcomes. </a:t>
            </a:r>
          </a:p>
          <a:p>
            <a:endParaRPr lang="en-US" dirty="0" smtClean="0"/>
          </a:p>
          <a:p>
            <a:pPr defTabSz="942289">
              <a:defRPr/>
            </a:pPr>
            <a:r>
              <a:rPr lang="en-US" dirty="0" smtClean="0"/>
              <a:t>There are many contextual</a:t>
            </a:r>
            <a:r>
              <a:rPr lang="en-US" baseline="0" dirty="0" smtClean="0"/>
              <a:t> factors that influence a child’s </a:t>
            </a:r>
            <a:r>
              <a:rPr lang="en-US" dirty="0"/>
              <a:t>trajectory toward achieving safety, permanency, and well-being. In your small groups, you may discuss various contextual factors, but I here are some examples related to the CFSR outcomes. </a:t>
            </a:r>
          </a:p>
          <a:p>
            <a:pPr defTabSz="942289">
              <a:defRPr/>
            </a:pPr>
            <a:endParaRPr lang="en-US" dirty="0"/>
          </a:p>
          <a:p>
            <a:pPr defTabSz="942289">
              <a:defRPr/>
            </a:pPr>
            <a:r>
              <a:rPr lang="en-US" dirty="0"/>
              <a:t>[Briefly go over the examples]</a:t>
            </a:r>
            <a:endParaRPr lang="en-US"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42289" fontAlgn="auto">
              <a:spcBef>
                <a:spcPts val="0"/>
              </a:spcBef>
              <a:spcAft>
                <a:spcPts val="0"/>
              </a:spcAft>
              <a:defRPr/>
            </a:pPr>
            <a:r>
              <a:rPr lang="en-US" dirty="0">
                <a:latin typeface="+mn-lt"/>
              </a:rPr>
              <a:t>Now, we would like to begin the small group discussions. We hope that these groups give you an opportunity to talk with others working in the child welfare field about the complexity and challenges of </a:t>
            </a:r>
            <a:r>
              <a:rPr lang="en-US" dirty="0"/>
              <a:t>measuring and evaluating child welfare outcomes. </a:t>
            </a:r>
          </a:p>
          <a:p>
            <a:pPr defTabSz="942289" fontAlgn="auto">
              <a:spcBef>
                <a:spcPts val="0"/>
              </a:spcBef>
              <a:spcAft>
                <a:spcPts val="0"/>
              </a:spcAft>
              <a:defRPr/>
            </a:pPr>
            <a:endParaRPr lang="en-US" dirty="0"/>
          </a:p>
          <a:p>
            <a:pPr defTabSz="942289" fontAlgn="auto">
              <a:spcBef>
                <a:spcPts val="0"/>
              </a:spcBef>
              <a:spcAft>
                <a:spcPts val="0"/>
              </a:spcAft>
              <a:defRPr/>
            </a:pPr>
            <a:r>
              <a:rPr lang="en-US" dirty="0"/>
              <a:t>We are going to break out into three small groups, each focusing on one of the CFSR outcomes—safety, permanency, or well-being. Please choose one of the groups to join and spread out across the room as best you can. Once in your group, select a person to take notes and a person to share back to the larger group. </a:t>
            </a:r>
          </a:p>
          <a:p>
            <a:pPr defTabSz="942289" fontAlgn="auto">
              <a:spcBef>
                <a:spcPts val="0"/>
              </a:spcBef>
              <a:spcAft>
                <a:spcPts val="0"/>
              </a:spcAft>
              <a:defRPr/>
            </a:pPr>
            <a:r>
              <a:rPr lang="en-US" dirty="0"/>
              <a:t>The small groups will last for about 40 min. and then we will come together and each group will have a chance to share with the larger group what they discussed.</a:t>
            </a:r>
          </a:p>
          <a:p>
            <a:pPr defTabSz="942289" fontAlgn="auto">
              <a:spcBef>
                <a:spcPts val="0"/>
              </a:spcBef>
              <a:spcAft>
                <a:spcPts val="0"/>
              </a:spcAft>
              <a:defRPr/>
            </a:pPr>
            <a:endParaRPr lang="en-US" dirty="0"/>
          </a:p>
          <a:p>
            <a:pPr defTabSz="942289" fontAlgn="auto">
              <a:spcBef>
                <a:spcPts val="0"/>
              </a:spcBef>
              <a:spcAft>
                <a:spcPts val="0"/>
              </a:spcAft>
              <a:defRPr/>
            </a:pPr>
            <a:r>
              <a:rPr lang="en-US" dirty="0">
                <a:latin typeface="+mn-lt"/>
              </a:rPr>
              <a:t>We have four questions to help guide your conversations:</a:t>
            </a:r>
          </a:p>
          <a:p>
            <a:r>
              <a:rPr lang="en-US" sz="2700" dirty="0"/>
              <a:t>1. How have you measured outcomes related to this specific CFSR outcome area? </a:t>
            </a:r>
          </a:p>
          <a:p>
            <a:r>
              <a:rPr lang="en-US" sz="2700" dirty="0"/>
              <a:t>2. What ecological factors have influenced your ability to measure or meet an outcome?</a:t>
            </a:r>
          </a:p>
          <a:p>
            <a:r>
              <a:rPr lang="en-US" sz="2700" dirty="0"/>
              <a:t>3. What challenges have you encountered collecting data in this outcome area?</a:t>
            </a:r>
          </a:p>
          <a:p>
            <a:r>
              <a:rPr lang="en-US" sz="2700"/>
              <a:t>4. What </a:t>
            </a:r>
            <a:r>
              <a:rPr lang="en-US" sz="2700" dirty="0"/>
              <a:t>are some of the strategies or solutions you have used to overcome these measurement and evaluation challenges?</a:t>
            </a:r>
          </a:p>
          <a:p>
            <a:pPr defTabSz="942289" fontAlgn="auto">
              <a:spcBef>
                <a:spcPts val="0"/>
              </a:spcBef>
              <a:spcAft>
                <a:spcPts val="0"/>
              </a:spcAft>
              <a:defRPr/>
            </a:pPr>
            <a:endParaRPr lang="en-US" dirty="0">
              <a:latin typeface="+mn-lt"/>
            </a:endParaRPr>
          </a:p>
          <a:p>
            <a:pPr defTabSz="942289" fontAlgn="auto">
              <a:spcBef>
                <a:spcPts val="0"/>
              </a:spcBef>
              <a:spcAft>
                <a:spcPts val="0"/>
              </a:spcAft>
              <a:defRPr/>
            </a:pPr>
            <a:r>
              <a:rPr lang="en-US" dirty="0">
                <a:latin typeface="+mn-lt"/>
              </a:rPr>
              <a:t>We will be floating around, so please let us know if you have any questions. OK, let’s break off into groups!</a:t>
            </a:r>
          </a:p>
          <a:p>
            <a:endParaRPr lang="en-US" dirty="0">
              <a:latin typeface="+mn-lt"/>
            </a:endParaRPr>
          </a:p>
          <a:p>
            <a:r>
              <a:rPr lang="en-US" dirty="0">
                <a:latin typeface="+mn-lt"/>
              </a:rPr>
              <a:t>[Pass out copies of the CFSRs to small group]</a:t>
            </a:r>
          </a:p>
        </p:txBody>
      </p:sp>
      <p:sp>
        <p:nvSpPr>
          <p:cNvPr id="4" name="Slide Number Placeholder 3"/>
          <p:cNvSpPr>
            <a:spLocks noGrp="1"/>
          </p:cNvSpPr>
          <p:nvPr>
            <p:ph type="sldNum" sz="quarter" idx="10"/>
          </p:nvPr>
        </p:nvSpPr>
        <p:spPr/>
        <p:txBody>
          <a:bodyPr/>
          <a:lstStyle/>
          <a:p>
            <a:fld id="{3518E9F6-EA9D-42BF-9615-ED09B2975F0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synthesize the notes from the groups’ discussions and post a summary to the Evaluation </a:t>
            </a:r>
            <a:r>
              <a:rPr lang="en-US" baseline="0" dirty="0" err="1" smtClean="0"/>
              <a:t>eLibrary</a:t>
            </a:r>
            <a:r>
              <a:rPr lang="en-US" baseline="0" dirty="0" smtClean="0"/>
              <a:t> on AEA’s website.</a:t>
            </a:r>
            <a:endParaRPr lang="en-US" dirty="0" smtClean="0"/>
          </a:p>
          <a:p>
            <a:endParaRPr lang="en-US" dirty="0" smtClean="0"/>
          </a:p>
          <a:p>
            <a:r>
              <a:rPr lang="en-US" dirty="0" smtClean="0"/>
              <a:t>Thank you again for being part of this</a:t>
            </a:r>
            <a:r>
              <a:rPr lang="en-US" baseline="0" dirty="0" smtClean="0"/>
              <a:t> session. Please feel free to contact any of us if you have questions or additional ideas on this topic. Enjoy the rest of the conference!</a:t>
            </a:r>
            <a:endParaRPr lang="en-US" dirty="0"/>
          </a:p>
        </p:txBody>
      </p:sp>
      <p:sp>
        <p:nvSpPr>
          <p:cNvPr id="4" name="Slide Number Placeholder 3"/>
          <p:cNvSpPr>
            <a:spLocks noGrp="1"/>
          </p:cNvSpPr>
          <p:nvPr>
            <p:ph type="sldNum" sz="quarter" idx="10"/>
          </p:nvPr>
        </p:nvSpPr>
        <p:spPr/>
        <p:txBody>
          <a:bodyPr/>
          <a:lstStyle/>
          <a:p>
            <a:fld id="{3951D1D6-10EA-4184-8113-147290833436}" type="slidenum">
              <a:rPr lang="en-US" smtClean="0"/>
              <a:pPr/>
              <a:t>13</a:t>
            </a:fld>
            <a:endParaRPr lang="en-US"/>
          </a:p>
        </p:txBody>
      </p:sp>
    </p:spTree>
    <p:extLst>
      <p:ext uri="{BB962C8B-B14F-4D97-AF65-F5344CB8AC3E}">
        <p14:creationId xmlns:p14="http://schemas.microsoft.com/office/powerpoint/2010/main" val="99698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agenda for this</a:t>
            </a:r>
            <a:r>
              <a:rPr lang="en-US" baseline="0" dirty="0" smtClean="0"/>
              <a:t> session will start with a brief overview of child welfare and the primary outcomes that are commonly used by federal and state agencies, as well as many child welfare providers. Then we will have small group discussions to discuss these child welfare outcomes in more detail, and finally at the end groups will share what they discussed with the larger group.</a:t>
            </a:r>
          </a:p>
          <a:p>
            <a:endParaRPr lang="en-US" baseline="0" dirty="0" smtClean="0"/>
          </a:p>
        </p:txBody>
      </p:sp>
      <p:sp>
        <p:nvSpPr>
          <p:cNvPr id="4" name="Slide Number Placeholder 3"/>
          <p:cNvSpPr>
            <a:spLocks noGrp="1"/>
          </p:cNvSpPr>
          <p:nvPr>
            <p:ph type="sldNum" sz="quarter" idx="10"/>
          </p:nvPr>
        </p:nvSpPr>
        <p:spPr/>
        <p:txBody>
          <a:bodyPr/>
          <a:lstStyle/>
          <a:p>
            <a:fld id="{3518E9F6-EA9D-42BF-9615-ED09B2975F09}" type="slidenum">
              <a:rPr lang="en-US" smtClean="0"/>
              <a:pPr/>
              <a:t>2</a:t>
            </a:fld>
            <a:endParaRPr lang="en-US" dirty="0"/>
          </a:p>
        </p:txBody>
      </p:sp>
    </p:spTree>
    <p:extLst>
      <p:ext uri="{BB962C8B-B14F-4D97-AF65-F5344CB8AC3E}">
        <p14:creationId xmlns:p14="http://schemas.microsoft.com/office/powerpoint/2010/main" val="157964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11BBF-39CC-408C-A8ED-90A8853039C0}" type="slidenum">
              <a:rPr lang="en-US"/>
              <a:pPr/>
              <a:t>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dirty="0" smtClean="0"/>
              <a:t>[If</a:t>
            </a:r>
            <a:r>
              <a:rPr lang="en-US" baseline="0" dirty="0" smtClean="0"/>
              <a:t> group is small enough, do introductions as large group; otherwise do this in small groups.]</a:t>
            </a:r>
          </a:p>
          <a:p>
            <a:endParaRPr lang="en-US" baseline="0" dirty="0" smtClean="0"/>
          </a:p>
          <a:p>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 welfare encompasses</a:t>
            </a:r>
            <a:r>
              <a:rPr lang="en-US" baseline="0" dirty="0" smtClean="0"/>
              <a:t> a variety of services aimed at the issue of child abuse and neglect.  Programs may be aimed at preventing abuse by targeting families considered at risk.  Home-based programs can occur prior to or after out of home placement.  Home-based diversion programs seek to keep children out of the foster care system by providing supports needed to keep children safe in their homes.  Such diversion programs may be voluntary or court-ordered.  In-home services may also occur after children have been reunified with their parents as a means to ensure a safe transition.  Finally, placement services are used when children must be removed from their caretakers in order to be kept safe.</a:t>
            </a:r>
          </a:p>
          <a:p>
            <a:endParaRPr lang="en-US" baseline="0" dirty="0" smtClean="0"/>
          </a:p>
          <a:p>
            <a:r>
              <a:rPr lang="en-US" baseline="0" dirty="0" smtClean="0"/>
              <a:t>For our purposes today, by child welfare we are referring to this last and most intrusive end of the spectrum.</a:t>
            </a:r>
            <a:endParaRPr lang="en-US" dirty="0"/>
          </a:p>
        </p:txBody>
      </p:sp>
      <p:sp>
        <p:nvSpPr>
          <p:cNvPr id="4" name="Slide Number Placeholder 3"/>
          <p:cNvSpPr>
            <a:spLocks noGrp="1"/>
          </p:cNvSpPr>
          <p:nvPr>
            <p:ph type="sldNum" sz="quarter" idx="10"/>
          </p:nvPr>
        </p:nvSpPr>
        <p:spPr/>
        <p:txBody>
          <a:bodyPr/>
          <a:lstStyle/>
          <a:p>
            <a:fld id="{3518E9F6-EA9D-42BF-9615-ED09B2975F09}" type="slidenum">
              <a:rPr lang="en-US" smtClean="0"/>
              <a:pPr/>
              <a:t>4</a:t>
            </a:fld>
            <a:endParaRPr lang="en-US" dirty="0"/>
          </a:p>
        </p:txBody>
      </p:sp>
    </p:spTree>
    <p:extLst>
      <p:ext uri="{BB962C8B-B14F-4D97-AF65-F5344CB8AC3E}">
        <p14:creationId xmlns:p14="http://schemas.microsoft.com/office/powerpoint/2010/main" val="2268377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Foster care is</a:t>
            </a:r>
            <a:r>
              <a:rPr lang="en-US" baseline="0" dirty="0" smtClean="0"/>
              <a:t> often quite different from how it is popularly portrayed.  At it’s most basic level it the forced removal of children from their primary caretaker, usually by court order or by a person with executive authority (law enforcement, child protection workers).</a:t>
            </a:r>
          </a:p>
          <a:p>
            <a:endParaRPr lang="en-US" baseline="0" dirty="0" smtClean="0"/>
          </a:p>
          <a:p>
            <a:r>
              <a:rPr lang="en-US" baseline="0" dirty="0" smtClean="0"/>
              <a:t>Removal often occurs when it is reasonable to assume that the child is at imminent risk of harm or injury if they were to remain at home.  This is certainly a gray area since we cannot predict the future.  While there are risk and safety assessments that have some predictive validity, there is no way to know for certain that a child will be harmed if not removed.  Each state has its own definition of what constitutes abuse and risk that rises to the level of needing placement.</a:t>
            </a:r>
          </a:p>
          <a:p>
            <a:endParaRPr lang="en-US" baseline="0" dirty="0" smtClean="0"/>
          </a:p>
          <a:p>
            <a:r>
              <a:rPr lang="en-US" baseline="0" dirty="0" smtClean="0"/>
              <a:t>There has been a push over the past 20 years to place children with relatives.  This is often the grandparent or other very close biological family member.  However, in some states kin includes close family friends, the child’s teacher, or a pastor.  Traditional foster homes are licensed by the state or its designee and are often complete strangers to the children.</a:t>
            </a:r>
          </a:p>
          <a:p>
            <a:endParaRPr lang="en-US" baseline="0" dirty="0" smtClean="0"/>
          </a:p>
          <a:p>
            <a:r>
              <a:rPr lang="en-US" baseline="0" dirty="0" smtClean="0"/>
              <a:t>While the primary purpose of foster care is to keep children safe from further abuse, a secondary aim is the find a permanent placement in order to transition children out of foster care.  This transition may be reunification with the parents, adoption, or preparation for independent living for children who will likely turn 18 while in foster care.  A wide variety of services fall under this umbrella including parenting classes, counseling, life skills classes, substance abuse treatment, and so on.</a:t>
            </a:r>
          </a:p>
        </p:txBody>
      </p:sp>
      <p:sp>
        <p:nvSpPr>
          <p:cNvPr id="4" name="Slide Number Placeholder 3"/>
          <p:cNvSpPr>
            <a:spLocks noGrp="1"/>
          </p:cNvSpPr>
          <p:nvPr>
            <p:ph type="sldNum" sz="quarter" idx="10"/>
          </p:nvPr>
        </p:nvSpPr>
        <p:spPr/>
        <p:txBody>
          <a:bodyPr/>
          <a:lstStyle/>
          <a:p>
            <a:fld id="{3518E9F6-EA9D-42BF-9615-ED09B2975F09}" type="slidenum">
              <a:rPr lang="en-US" smtClean="0"/>
              <a:pPr/>
              <a:t>5</a:t>
            </a:fld>
            <a:endParaRPr lang="en-US" dirty="0"/>
          </a:p>
        </p:txBody>
      </p:sp>
    </p:spTree>
    <p:extLst>
      <p:ext uri="{BB962C8B-B14F-4D97-AF65-F5344CB8AC3E}">
        <p14:creationId xmlns:p14="http://schemas.microsoft.com/office/powerpoint/2010/main" val="213806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Social</a:t>
            </a:r>
            <a:r>
              <a:rPr lang="en-US" baseline="0" dirty="0" smtClean="0"/>
              <a:t> Security Amendments of 1994 required the Department of Health and Human Services to conduct reviews of state child welfare programs.  The reviews are conducted by the Children’s Bureau of the Administration for Children and Families (both under HHS).  All 50 states, DC, and Puerto Rico completed the first round of review by 2004.  The second round of reviews began in 2007.</a:t>
            </a:r>
          </a:p>
          <a:p>
            <a:endParaRPr lang="en-US" baseline="0" dirty="0" smtClean="0"/>
          </a:p>
          <a:p>
            <a:r>
              <a:rPr lang="en-US" baseline="0" dirty="0" smtClean="0"/>
              <a:t>The CFSR address 3 primary goals: Safety, Permanency, &amp; Well-being.</a:t>
            </a:r>
          </a:p>
          <a:p>
            <a:r>
              <a:rPr lang="en-US" baseline="0" dirty="0" smtClean="0"/>
              <a:t>There are a total of 7 outcomes: 2 each for safety and permanency, 3 for well-being.</a:t>
            </a:r>
          </a:p>
          <a:p>
            <a:endParaRPr lang="en-US" baseline="0" dirty="0" smtClean="0"/>
          </a:p>
          <a:p>
            <a:r>
              <a:rPr lang="en-US" baseline="0" dirty="0" smtClean="0"/>
              <a:t>The CFSR outcomes have become the basis for outcomes used by state or other child welfare agencies.  Often the CFSR outcomes or the additional 23 items are included in contracts and monitored regularly.   They are so ubiquitous that many in the field simply refer to them as the Federal outcomes.</a:t>
            </a:r>
          </a:p>
          <a:p>
            <a:endParaRPr lang="en-US" baseline="0" dirty="0" smtClean="0"/>
          </a:p>
        </p:txBody>
      </p:sp>
      <p:sp>
        <p:nvSpPr>
          <p:cNvPr id="4" name="Slide Number Placeholder 3"/>
          <p:cNvSpPr>
            <a:spLocks noGrp="1"/>
          </p:cNvSpPr>
          <p:nvPr>
            <p:ph type="sldNum" sz="quarter" idx="10"/>
          </p:nvPr>
        </p:nvSpPr>
        <p:spPr/>
        <p:txBody>
          <a:bodyPr/>
          <a:lstStyle/>
          <a:p>
            <a:fld id="{3518E9F6-EA9D-42BF-9615-ED09B2975F09}" type="slidenum">
              <a:rPr lang="en-US" smtClean="0"/>
              <a:pPr/>
              <a:t>6</a:t>
            </a:fld>
            <a:endParaRPr lang="en-US" dirty="0"/>
          </a:p>
        </p:txBody>
      </p:sp>
    </p:spTree>
    <p:extLst>
      <p:ext uri="{BB962C8B-B14F-4D97-AF65-F5344CB8AC3E}">
        <p14:creationId xmlns:p14="http://schemas.microsoft.com/office/powerpoint/2010/main" val="331471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11BBF-39CC-408C-A8ED-90A8853039C0}" type="slidenum">
              <a:rPr lang="en-US"/>
              <a:pPr/>
              <a:t>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11BBF-39CC-408C-A8ED-90A8853039C0}" type="slidenum">
              <a:rPr lang="en-US"/>
              <a:pPr/>
              <a:t>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Well-being is the least</a:t>
            </a:r>
            <a:r>
              <a:rPr lang="en-US" baseline="0" dirty="0" smtClean="0"/>
              <a:t> well defined and understood of the three goals.  The first goal addresses reunification or the ability of families to remain intact via in-home services.  The other two goals address needs which historically were/are not met for children in care.  </a:t>
            </a:r>
            <a:endParaRPr lang="en-US" dirty="0"/>
          </a:p>
        </p:txBody>
      </p:sp>
      <p:sp>
        <p:nvSpPr>
          <p:cNvPr id="4" name="Slide Number Placeholder 3"/>
          <p:cNvSpPr>
            <a:spLocks noGrp="1"/>
          </p:cNvSpPr>
          <p:nvPr>
            <p:ph type="sldNum" sz="quarter" idx="10"/>
          </p:nvPr>
        </p:nvSpPr>
        <p:spPr/>
        <p:txBody>
          <a:bodyPr/>
          <a:lstStyle/>
          <a:p>
            <a:fld id="{3518E9F6-EA9D-42BF-9615-ED09B2975F09}" type="slidenum">
              <a:rPr lang="en-US" smtClean="0"/>
              <a:pPr/>
              <a:t>9</a:t>
            </a:fld>
            <a:endParaRPr lang="en-US" dirty="0"/>
          </a:p>
        </p:txBody>
      </p:sp>
    </p:spTree>
    <p:extLst>
      <p:ext uri="{BB962C8B-B14F-4D97-AF65-F5344CB8AC3E}">
        <p14:creationId xmlns:p14="http://schemas.microsoft.com/office/powerpoint/2010/main" val="451544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33600" y="152400"/>
            <a:ext cx="68580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r">
              <a:defRPr sz="3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133600" y="914400"/>
            <a:ext cx="6858000" cy="4572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r">
              <a:buFontTx/>
              <a:buNone/>
              <a:defRPr sz="2400">
                <a:solidFill>
                  <a:schemeClr val="tx1"/>
                </a:solidFill>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153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36513"/>
            <a:ext cx="2152650" cy="5738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36513"/>
            <a:ext cx="6305550" cy="5738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64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894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744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5000"/>
            <a:ext cx="35814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5814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679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962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0993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90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1135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6184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36513"/>
            <a:ext cx="8610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66800" y="1905000"/>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000">
          <a:solidFill>
            <a:schemeClr val="tx1"/>
          </a:solidFill>
          <a:latin typeface="+mj-lt"/>
          <a:ea typeface="+mj-ea"/>
          <a:cs typeface="+mj-cs"/>
        </a:defRPr>
      </a:lvl1pPr>
      <a:lvl2pPr algn="l" rtl="0" eaLnBrk="1" fontAlgn="base" hangingPunct="1">
        <a:spcBef>
          <a:spcPct val="0"/>
        </a:spcBef>
        <a:spcAft>
          <a:spcPct val="0"/>
        </a:spcAft>
        <a:defRPr sz="4000">
          <a:solidFill>
            <a:schemeClr val="tx1"/>
          </a:solidFill>
          <a:latin typeface="Microsoft Sans Serif" pitchFamily="34" charset="0"/>
        </a:defRPr>
      </a:lvl2pPr>
      <a:lvl3pPr algn="l" rtl="0" eaLnBrk="1" fontAlgn="base" hangingPunct="1">
        <a:spcBef>
          <a:spcPct val="0"/>
        </a:spcBef>
        <a:spcAft>
          <a:spcPct val="0"/>
        </a:spcAft>
        <a:defRPr sz="4000">
          <a:solidFill>
            <a:schemeClr val="tx1"/>
          </a:solidFill>
          <a:latin typeface="Microsoft Sans Serif" pitchFamily="34" charset="0"/>
        </a:defRPr>
      </a:lvl3pPr>
      <a:lvl4pPr algn="l" rtl="0" eaLnBrk="1" fontAlgn="base" hangingPunct="1">
        <a:spcBef>
          <a:spcPct val="0"/>
        </a:spcBef>
        <a:spcAft>
          <a:spcPct val="0"/>
        </a:spcAft>
        <a:defRPr sz="4000">
          <a:solidFill>
            <a:schemeClr val="tx1"/>
          </a:solidFill>
          <a:latin typeface="Microsoft Sans Serif" pitchFamily="34" charset="0"/>
        </a:defRPr>
      </a:lvl4pPr>
      <a:lvl5pPr algn="l" rtl="0" eaLnBrk="1" fontAlgn="base" hangingPunct="1">
        <a:spcBef>
          <a:spcPct val="0"/>
        </a:spcBef>
        <a:spcAft>
          <a:spcPct val="0"/>
        </a:spcAft>
        <a:defRPr sz="4000">
          <a:solidFill>
            <a:schemeClr val="tx1"/>
          </a:solidFill>
          <a:latin typeface="Microsoft Sans Serif" pitchFamily="34" charset="0"/>
        </a:defRPr>
      </a:lvl5pPr>
      <a:lvl6pPr marL="457200" algn="l" rtl="0" eaLnBrk="1" fontAlgn="base" hangingPunct="1">
        <a:spcBef>
          <a:spcPct val="0"/>
        </a:spcBef>
        <a:spcAft>
          <a:spcPct val="0"/>
        </a:spcAft>
        <a:defRPr sz="4000">
          <a:solidFill>
            <a:schemeClr val="tx1"/>
          </a:solidFill>
          <a:latin typeface="Microsoft Sans Serif" pitchFamily="34" charset="0"/>
        </a:defRPr>
      </a:lvl6pPr>
      <a:lvl7pPr marL="914400" algn="l" rtl="0" eaLnBrk="1" fontAlgn="base" hangingPunct="1">
        <a:spcBef>
          <a:spcPct val="0"/>
        </a:spcBef>
        <a:spcAft>
          <a:spcPct val="0"/>
        </a:spcAft>
        <a:defRPr sz="4000">
          <a:solidFill>
            <a:schemeClr val="tx1"/>
          </a:solidFill>
          <a:latin typeface="Microsoft Sans Serif" pitchFamily="34" charset="0"/>
        </a:defRPr>
      </a:lvl7pPr>
      <a:lvl8pPr marL="1371600" algn="l" rtl="0" eaLnBrk="1" fontAlgn="base" hangingPunct="1">
        <a:spcBef>
          <a:spcPct val="0"/>
        </a:spcBef>
        <a:spcAft>
          <a:spcPct val="0"/>
        </a:spcAft>
        <a:defRPr sz="4000">
          <a:solidFill>
            <a:schemeClr val="tx1"/>
          </a:solidFill>
          <a:latin typeface="Microsoft Sans Serif" pitchFamily="34" charset="0"/>
        </a:defRPr>
      </a:lvl8pPr>
      <a:lvl9pPr marL="1828800" algn="l" rtl="0" eaLnBrk="1" fontAlgn="base" hangingPunct="1">
        <a:spcBef>
          <a:spcPct val="0"/>
        </a:spcBef>
        <a:spcAft>
          <a:spcPct val="0"/>
        </a:spcAft>
        <a:defRPr sz="40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ctrTitle"/>
          </p:nvPr>
        </p:nvSpPr>
        <p:spPr>
          <a:xfrm>
            <a:off x="4114799" y="152400"/>
            <a:ext cx="4855647" cy="1600199"/>
          </a:xfrm>
        </p:spPr>
        <p:txBody>
          <a:bodyPr>
            <a:normAutofit fontScale="90000"/>
          </a:bodyPr>
          <a:lstStyle/>
          <a:p>
            <a:r>
              <a:rPr lang="en-US" dirty="0" smtClean="0"/>
              <a:t>Conceptualizing &amp;Valuing Child Welfare Outcomes in Evaluation</a:t>
            </a:r>
            <a:endParaRPr lang="en-US" dirty="0"/>
          </a:p>
        </p:txBody>
      </p:sp>
      <p:sp>
        <p:nvSpPr>
          <p:cNvPr id="14" name="Subtitle 3"/>
          <p:cNvSpPr>
            <a:spLocks noGrp="1"/>
          </p:cNvSpPr>
          <p:nvPr>
            <p:ph type="subTitle" idx="1"/>
          </p:nvPr>
        </p:nvSpPr>
        <p:spPr>
          <a:xfrm>
            <a:off x="0" y="3886200"/>
            <a:ext cx="3505200" cy="685800"/>
          </a:xfrm>
        </p:spPr>
        <p:txBody>
          <a:bodyPr>
            <a:normAutofit/>
          </a:bodyPr>
          <a:lstStyle/>
          <a:p>
            <a:pPr algn="ctr"/>
            <a:r>
              <a:rPr lang="en-US" sz="2000" dirty="0" smtClean="0">
                <a:solidFill>
                  <a:schemeClr val="bg1"/>
                </a:solidFill>
              </a:rPr>
              <a:t>Katrina Brewsaugh, MSW</a:t>
            </a:r>
            <a:endParaRPr lang="en-US" sz="2000" dirty="0">
              <a:solidFill>
                <a:schemeClr val="bg1"/>
              </a:solidFill>
            </a:endParaRPr>
          </a:p>
        </p:txBody>
      </p:sp>
      <p:sp>
        <p:nvSpPr>
          <p:cNvPr id="15" name="Subtitle 3"/>
          <p:cNvSpPr txBox="1">
            <a:spLocks/>
          </p:cNvSpPr>
          <p:nvPr/>
        </p:nvSpPr>
        <p:spPr>
          <a:xfrm>
            <a:off x="6324600" y="3863438"/>
            <a:ext cx="2819400" cy="68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smtClean="0">
                <a:solidFill>
                  <a:schemeClr val="bg1"/>
                </a:solidFill>
              </a:rPr>
              <a:t>Kate LaVelle, Ph.D.</a:t>
            </a:r>
            <a:endParaRPr lang="en-US" sz="2000" dirty="0">
              <a:solidFill>
                <a:schemeClr val="bg1"/>
              </a:solidFill>
            </a:endParaRPr>
          </a:p>
        </p:txBody>
      </p:sp>
      <p:sp>
        <p:nvSpPr>
          <p:cNvPr id="16" name="Subtitle 3"/>
          <p:cNvSpPr txBox="1">
            <a:spLocks/>
          </p:cNvSpPr>
          <p:nvPr/>
        </p:nvSpPr>
        <p:spPr>
          <a:xfrm>
            <a:off x="3295650" y="3863438"/>
            <a:ext cx="3048000" cy="6858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smtClean="0">
                <a:solidFill>
                  <a:schemeClr val="bg1"/>
                </a:solidFill>
              </a:rPr>
              <a:t>Madeleine Kimmich, DSW</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Systems Perspective</a:t>
            </a:r>
            <a:endParaRPr lang="en-US" dirty="0"/>
          </a:p>
        </p:txBody>
      </p:sp>
      <p:sp>
        <p:nvSpPr>
          <p:cNvPr id="3" name="Content Placeholder 2"/>
          <p:cNvSpPr>
            <a:spLocks noGrp="1"/>
          </p:cNvSpPr>
          <p:nvPr>
            <p:ph sz="half" idx="1"/>
          </p:nvPr>
        </p:nvSpPr>
        <p:spPr>
          <a:xfrm>
            <a:off x="762000" y="1981200"/>
            <a:ext cx="3886200" cy="4038600"/>
          </a:xfrm>
        </p:spPr>
        <p:txBody>
          <a:bodyPr>
            <a:normAutofit fontScale="92500" lnSpcReduction="10000"/>
          </a:bodyPr>
          <a:lstStyle/>
          <a:p>
            <a:r>
              <a:rPr lang="en-US" dirty="0" smtClean="0"/>
              <a:t>Ecological theory </a:t>
            </a:r>
            <a:r>
              <a:rPr lang="en-US" sz="2000" dirty="0" smtClean="0"/>
              <a:t>(Bronfenbrenner, 1974, 1986)</a:t>
            </a:r>
          </a:p>
          <a:p>
            <a:pPr lvl="1"/>
            <a:r>
              <a:rPr lang="en-US" dirty="0" smtClean="0"/>
              <a:t>Multiple, interrelated contexts</a:t>
            </a:r>
          </a:p>
          <a:p>
            <a:r>
              <a:rPr lang="en-US" dirty="0" smtClean="0"/>
              <a:t>Developmental </a:t>
            </a:r>
            <a:r>
              <a:rPr lang="en-US" dirty="0" err="1" smtClean="0"/>
              <a:t>Contextualism</a:t>
            </a:r>
            <a:r>
              <a:rPr lang="en-US" dirty="0"/>
              <a:t> </a:t>
            </a:r>
            <a:endParaRPr lang="en-US" dirty="0" smtClean="0"/>
          </a:p>
          <a:p>
            <a:pPr marL="0" indent="0">
              <a:buNone/>
            </a:pPr>
            <a:r>
              <a:rPr lang="en-US" dirty="0" smtClean="0"/>
              <a:t>    (</a:t>
            </a:r>
            <a:r>
              <a:rPr lang="en-US" sz="2000" dirty="0" smtClean="0"/>
              <a:t>Lerner, 1991)</a:t>
            </a:r>
          </a:p>
          <a:p>
            <a:pPr lvl="1"/>
            <a:r>
              <a:rPr lang="en-US" dirty="0"/>
              <a:t>Bidirectional and reciprocal </a:t>
            </a:r>
            <a:r>
              <a:rPr lang="en-US" dirty="0" smtClean="0"/>
              <a:t>relationships</a:t>
            </a:r>
          </a:p>
          <a:p>
            <a:pPr lvl="1"/>
            <a:r>
              <a:rPr lang="en-US" dirty="0" smtClean="0"/>
              <a:t>Interactions </a:t>
            </a:r>
            <a:r>
              <a:rPr lang="en-US" dirty="0"/>
              <a:t>change over time</a:t>
            </a:r>
          </a:p>
          <a:p>
            <a:pPr lvl="1"/>
            <a:endParaRPr lang="en-US" sz="1600" dirty="0"/>
          </a:p>
          <a:p>
            <a:pPr lvl="1"/>
            <a:endParaRPr lang="en-US" sz="1600" dirty="0"/>
          </a:p>
          <a:p>
            <a:pPr marL="0" indent="0">
              <a:buNone/>
            </a:pPr>
            <a:endParaRPr lang="en-US" dirty="0" smtClean="0"/>
          </a:p>
        </p:txBody>
      </p:sp>
      <p:pic>
        <p:nvPicPr>
          <p:cNvPr id="10" name="Content Placeholder 9" descr="image 2.tiff"/>
          <p:cNvPicPr>
            <a:picLocks noGrp="1" noChangeAspect="1"/>
          </p:cNvPicPr>
          <p:nvPr>
            <p:ph sz="half" idx="2"/>
          </p:nvPr>
        </p:nvPicPr>
        <p:blipFill>
          <a:blip r:embed="rId3"/>
          <a:stretch>
            <a:fillRect/>
          </a:stretch>
        </p:blipFill>
        <p:spPr>
          <a:xfrm>
            <a:off x="4800600" y="2052637"/>
            <a:ext cx="3581400" cy="3575050"/>
          </a:xfrm>
        </p:spPr>
      </p:pic>
    </p:spTree>
    <p:extLst>
      <p:ext uri="{BB962C8B-B14F-4D97-AF65-F5344CB8AC3E}">
        <p14:creationId xmlns:p14="http://schemas.microsoft.com/office/powerpoint/2010/main" val="194110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a:xfrm>
            <a:off x="1905000" y="36513"/>
            <a:ext cx="6781800" cy="639762"/>
          </a:xfrm>
        </p:spPr>
        <p:txBody>
          <a:bodyPr/>
          <a:lstStyle/>
          <a:p>
            <a:r>
              <a:rPr lang="en-US" dirty="0" smtClean="0">
                <a:solidFill>
                  <a:schemeClr val="tx1">
                    <a:lumMod val="25000"/>
                  </a:schemeClr>
                </a:solidFill>
              </a:rPr>
              <a:t>Contextual Factors</a:t>
            </a:r>
            <a:endParaRPr lang="en-US" dirty="0">
              <a:solidFill>
                <a:schemeClr val="tx1">
                  <a:lumMod val="25000"/>
                </a:schemeClr>
              </a:solidFill>
            </a:endParaRPr>
          </a:p>
        </p:txBody>
      </p:sp>
      <p:sp>
        <p:nvSpPr>
          <p:cNvPr id="19" name="Content Placeholder 2"/>
          <p:cNvSpPr>
            <a:spLocks noGrp="1"/>
          </p:cNvSpPr>
          <p:nvPr>
            <p:ph idx="1"/>
          </p:nvPr>
        </p:nvSpPr>
        <p:spPr>
          <a:xfrm>
            <a:off x="1905000" y="914400"/>
            <a:ext cx="7010400" cy="5715000"/>
          </a:xfrm>
        </p:spPr>
        <p:txBody>
          <a:bodyPr>
            <a:normAutofit lnSpcReduction="10000"/>
          </a:bodyPr>
          <a:lstStyle/>
          <a:p>
            <a:pPr marL="447675" indent="-382588">
              <a:buClr>
                <a:schemeClr val="accent1"/>
              </a:buClr>
              <a:buSzPct val="80000"/>
              <a:buFont typeface="Arial" pitchFamily="-108" charset="0"/>
              <a:buChar char="•"/>
            </a:pPr>
            <a:r>
              <a:rPr lang="en-US" dirty="0" smtClean="0">
                <a:solidFill>
                  <a:schemeClr val="tx1">
                    <a:lumMod val="25000"/>
                  </a:schemeClr>
                </a:solidFill>
              </a:rPr>
              <a:t>Safety</a:t>
            </a:r>
          </a:p>
          <a:p>
            <a:pPr marL="847725" lvl="1" indent="-382588">
              <a:buClr>
                <a:schemeClr val="accent1"/>
              </a:buClr>
              <a:buSzPct val="80000"/>
              <a:buFont typeface="Arial" pitchFamily="-108" charset="0"/>
              <a:buChar char="•"/>
            </a:pPr>
            <a:r>
              <a:rPr lang="en-US" dirty="0" smtClean="0">
                <a:solidFill>
                  <a:schemeClr val="tx1">
                    <a:lumMod val="25000"/>
                  </a:schemeClr>
                </a:solidFill>
              </a:rPr>
              <a:t>E.g., domestic abuse can impact the safety of children in the home </a:t>
            </a:r>
          </a:p>
          <a:p>
            <a:pPr marL="447675" indent="-382588">
              <a:buClr>
                <a:schemeClr val="accent1"/>
              </a:buClr>
              <a:buSzPct val="80000"/>
              <a:buFont typeface="Arial" pitchFamily="-108" charset="0"/>
              <a:buChar char="•"/>
            </a:pPr>
            <a:r>
              <a:rPr lang="en-US" dirty="0" smtClean="0">
                <a:solidFill>
                  <a:schemeClr val="tx1">
                    <a:lumMod val="25000"/>
                  </a:schemeClr>
                </a:solidFill>
              </a:rPr>
              <a:t>Permanency</a:t>
            </a:r>
          </a:p>
          <a:p>
            <a:pPr marL="847725" lvl="1" indent="-382588">
              <a:buClr>
                <a:schemeClr val="accent1"/>
              </a:buClr>
              <a:buSzPct val="80000"/>
              <a:buFont typeface="Arial" pitchFamily="-108" charset="0"/>
              <a:buChar char="•"/>
            </a:pPr>
            <a:r>
              <a:rPr lang="en-US" dirty="0" smtClean="0">
                <a:solidFill>
                  <a:schemeClr val="tx1">
                    <a:lumMod val="25000"/>
                  </a:schemeClr>
                </a:solidFill>
              </a:rPr>
              <a:t>E. g., multiple reasons for placement instability or reentry, such need for family supports, healthier parent-child relationship, or improved child behavior</a:t>
            </a:r>
          </a:p>
          <a:p>
            <a:pPr marL="447675" indent="-382588">
              <a:buClr>
                <a:schemeClr val="accent1"/>
              </a:buClr>
              <a:buSzPct val="80000"/>
              <a:buFont typeface="Arial" pitchFamily="-108" charset="0"/>
              <a:buChar char="•"/>
            </a:pPr>
            <a:r>
              <a:rPr lang="en-US" dirty="0" smtClean="0">
                <a:solidFill>
                  <a:schemeClr val="tx1">
                    <a:lumMod val="25000"/>
                  </a:schemeClr>
                </a:solidFill>
              </a:rPr>
              <a:t>Well-being</a:t>
            </a:r>
          </a:p>
          <a:p>
            <a:pPr marL="847725" lvl="1" indent="-382588">
              <a:buClr>
                <a:schemeClr val="accent1"/>
              </a:buClr>
              <a:buSzPct val="80000"/>
              <a:buFont typeface="Arial" pitchFamily="-108" charset="0"/>
              <a:buChar char="•"/>
            </a:pPr>
            <a:r>
              <a:rPr lang="en-US" dirty="0" smtClean="0">
                <a:solidFill>
                  <a:schemeClr val="tx1">
                    <a:lumMod val="25000"/>
                  </a:schemeClr>
                </a:solidFill>
              </a:rPr>
              <a:t>E.g., collaboration </a:t>
            </a:r>
            <a:r>
              <a:rPr lang="en-US" dirty="0" err="1" smtClean="0">
                <a:solidFill>
                  <a:schemeClr val="tx1">
                    <a:lumMod val="25000"/>
                  </a:schemeClr>
                </a:solidFill>
              </a:rPr>
              <a:t>btn</a:t>
            </a:r>
            <a:r>
              <a:rPr lang="en-US" dirty="0" smtClean="0">
                <a:solidFill>
                  <a:schemeClr val="tx1">
                    <a:lumMod val="25000"/>
                  </a:schemeClr>
                </a:solidFill>
              </a:rPr>
              <a:t>. residential staff and teachers can influence school performance</a:t>
            </a:r>
          </a:p>
        </p:txBody>
      </p:sp>
    </p:spTree>
    <p:extLst>
      <p:ext uri="{BB962C8B-B14F-4D97-AF65-F5344CB8AC3E}">
        <p14:creationId xmlns:p14="http://schemas.microsoft.com/office/powerpoint/2010/main" val="63724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Instructions</a:t>
            </a:r>
            <a:endParaRPr lang="en-US" dirty="0"/>
          </a:p>
        </p:txBody>
      </p:sp>
      <p:sp>
        <p:nvSpPr>
          <p:cNvPr id="3" name="Content Placeholder 2"/>
          <p:cNvSpPr>
            <a:spLocks noGrp="1"/>
          </p:cNvSpPr>
          <p:nvPr>
            <p:ph idx="1"/>
          </p:nvPr>
        </p:nvSpPr>
        <p:spPr>
          <a:xfrm>
            <a:off x="457200" y="1295400"/>
            <a:ext cx="8229600" cy="5181600"/>
          </a:xfrm>
        </p:spPr>
        <p:txBody>
          <a:bodyPr>
            <a:normAutofit fontScale="85000" lnSpcReduction="10000"/>
          </a:bodyPr>
          <a:lstStyle/>
          <a:p>
            <a:r>
              <a:rPr lang="en-US" dirty="0" smtClean="0"/>
              <a:t>Select one group to join focusing on the safety, permanency, or well-being CFSR outcome area</a:t>
            </a:r>
          </a:p>
          <a:p>
            <a:r>
              <a:rPr lang="en-US" dirty="0" smtClean="0"/>
              <a:t>Choose note-taker and person to share back to larger group</a:t>
            </a:r>
          </a:p>
          <a:p>
            <a:r>
              <a:rPr lang="en-US" dirty="0" smtClean="0"/>
              <a:t>Guiding discussion questions:</a:t>
            </a:r>
          </a:p>
          <a:p>
            <a:pPr marL="1371600" lvl="2" indent="-514350">
              <a:buFont typeface="+mj-lt"/>
              <a:buAutoNum type="arabicPeriod"/>
            </a:pPr>
            <a:r>
              <a:rPr lang="en-US" sz="2595" dirty="0" smtClean="0"/>
              <a:t>How have you measured outcomes related to this specific CFSR outcome area? </a:t>
            </a:r>
          </a:p>
          <a:p>
            <a:pPr marL="1371600" lvl="2" indent="-514350">
              <a:buFont typeface="+mj-lt"/>
              <a:buAutoNum type="arabicPeriod"/>
            </a:pPr>
            <a:r>
              <a:rPr lang="en-US" sz="2595" dirty="0" smtClean="0"/>
              <a:t>What ecological factors have influenced your ability to measure or meet an outcome?</a:t>
            </a:r>
          </a:p>
          <a:p>
            <a:pPr marL="1371600" lvl="2" indent="-514350">
              <a:buFont typeface="+mj-lt"/>
              <a:buAutoNum type="arabicPeriod"/>
            </a:pPr>
            <a:r>
              <a:rPr lang="en-US" sz="2595" dirty="0" smtClean="0"/>
              <a:t>What challenges have you encountered collecting data in this outcome area?</a:t>
            </a:r>
          </a:p>
          <a:p>
            <a:pPr marL="1371600" lvl="2" indent="-514350">
              <a:buFont typeface="+mj-lt"/>
              <a:buAutoNum type="arabicPeriod"/>
            </a:pPr>
            <a:r>
              <a:rPr lang="en-US" sz="2595" dirty="0" smtClean="0"/>
              <a:t>What are some of the strategies or solutions you have used to overcome these measurement and evaluation  challenges?</a:t>
            </a:r>
            <a:endParaRPr lang="en-US" sz="2595" dirty="0"/>
          </a:p>
        </p:txBody>
      </p:sp>
    </p:spTree>
    <p:extLst>
      <p:ext uri="{BB962C8B-B14F-4D97-AF65-F5344CB8AC3E}">
        <p14:creationId xmlns:p14="http://schemas.microsoft.com/office/powerpoint/2010/main" val="351480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
        <p:nvSpPr>
          <p:cNvPr id="4" name="TextBox 3"/>
          <p:cNvSpPr txBox="1"/>
          <p:nvPr/>
        </p:nvSpPr>
        <p:spPr>
          <a:xfrm>
            <a:off x="4495800" y="5001309"/>
            <a:ext cx="4238625" cy="707886"/>
          </a:xfrm>
          <a:prstGeom prst="rect">
            <a:avLst/>
          </a:prstGeom>
          <a:noFill/>
        </p:spPr>
        <p:txBody>
          <a:bodyPr wrap="square" rtlCol="0">
            <a:spAutoFit/>
          </a:bodyPr>
          <a:lstStyle/>
          <a:p>
            <a:r>
              <a:rPr lang="en-US" sz="2000" dirty="0" smtClean="0"/>
              <a:t>Katrina Brewsaugh, MSW</a:t>
            </a:r>
          </a:p>
          <a:p>
            <a:r>
              <a:rPr lang="en-US" sz="2000" dirty="0" smtClean="0"/>
              <a:t>Kbrewsaugh@OneHopeUnited.org</a:t>
            </a:r>
            <a:endParaRPr lang="en-US" sz="2000" dirty="0"/>
          </a:p>
        </p:txBody>
      </p:sp>
      <p:sp>
        <p:nvSpPr>
          <p:cNvPr id="5" name="TextBox 4"/>
          <p:cNvSpPr txBox="1"/>
          <p:nvPr/>
        </p:nvSpPr>
        <p:spPr>
          <a:xfrm>
            <a:off x="2438400" y="3048000"/>
            <a:ext cx="3733800" cy="707886"/>
          </a:xfrm>
          <a:prstGeom prst="rect">
            <a:avLst/>
          </a:prstGeom>
          <a:noFill/>
        </p:spPr>
        <p:txBody>
          <a:bodyPr wrap="square" rtlCol="0">
            <a:spAutoFit/>
          </a:bodyPr>
          <a:lstStyle/>
          <a:p>
            <a:r>
              <a:rPr lang="en-US" sz="2000" dirty="0" smtClean="0"/>
              <a:t>Kate LaVelle, Ph.D.</a:t>
            </a:r>
          </a:p>
          <a:p>
            <a:r>
              <a:rPr lang="en-US" sz="2000" dirty="0" smtClean="0"/>
              <a:t>KLaVelle@5acres.org</a:t>
            </a:r>
            <a:endParaRPr lang="en-US" sz="2000" dirty="0"/>
          </a:p>
        </p:txBody>
      </p:sp>
      <p:sp>
        <p:nvSpPr>
          <p:cNvPr id="6" name="TextBox 5"/>
          <p:cNvSpPr txBox="1"/>
          <p:nvPr/>
        </p:nvSpPr>
        <p:spPr>
          <a:xfrm>
            <a:off x="304800" y="1524000"/>
            <a:ext cx="3733800" cy="707886"/>
          </a:xfrm>
          <a:prstGeom prst="rect">
            <a:avLst/>
          </a:prstGeom>
          <a:noFill/>
        </p:spPr>
        <p:txBody>
          <a:bodyPr wrap="square" rtlCol="0">
            <a:spAutoFit/>
          </a:bodyPr>
          <a:lstStyle/>
          <a:p>
            <a:r>
              <a:rPr lang="en-US" sz="2000" dirty="0" smtClean="0"/>
              <a:t>Madeleine Kimmich, DSW</a:t>
            </a:r>
          </a:p>
          <a:p>
            <a:r>
              <a:rPr lang="en-US" sz="2000" dirty="0" smtClean="0"/>
              <a:t>MKimmich@hsri.org</a:t>
            </a:r>
            <a:endParaRPr lang="en-US" sz="2000" dirty="0"/>
          </a:p>
        </p:txBody>
      </p:sp>
      <p:pic>
        <p:nvPicPr>
          <p:cNvPr id="7" name="Picture 1" descr="logo_email_signatur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926" y="2231885"/>
            <a:ext cx="2061548" cy="676275"/>
          </a:xfrm>
          <a:prstGeom prst="rect">
            <a:avLst/>
          </a:prstGeom>
          <a:solidFill>
            <a:schemeClr val="bg1"/>
          </a:solidFill>
          <a:ln>
            <a:noFill/>
          </a:ln>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1224" y="5867400"/>
            <a:ext cx="12477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4662" y="3886200"/>
            <a:ext cx="2581275" cy="6858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93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 of session</a:t>
            </a:r>
            <a:endParaRPr lang="en-US" dirty="0"/>
          </a:p>
        </p:txBody>
      </p:sp>
      <p:sp>
        <p:nvSpPr>
          <p:cNvPr id="5" name="Content Placeholder 4"/>
          <p:cNvSpPr>
            <a:spLocks noGrp="1"/>
          </p:cNvSpPr>
          <p:nvPr>
            <p:ph idx="1"/>
          </p:nvPr>
        </p:nvSpPr>
        <p:spPr/>
        <p:txBody>
          <a:bodyPr/>
          <a:lstStyle/>
          <a:p>
            <a:r>
              <a:rPr lang="en-US" dirty="0" smtClean="0"/>
              <a:t>Overview of child welfare outcome areas and relevance to evaluation practice (15 min.)</a:t>
            </a:r>
          </a:p>
          <a:p>
            <a:r>
              <a:rPr lang="en-US" dirty="0" smtClean="0"/>
              <a:t>Small group breakouts (40 min.)</a:t>
            </a:r>
          </a:p>
          <a:p>
            <a:r>
              <a:rPr lang="en-US" dirty="0" smtClean="0"/>
              <a:t>Large group debrief ( 25 min.)</a:t>
            </a:r>
          </a:p>
        </p:txBody>
      </p:sp>
    </p:spTree>
    <p:extLst>
      <p:ext uri="{BB962C8B-B14F-4D97-AF65-F5344CB8AC3E}">
        <p14:creationId xmlns:p14="http://schemas.microsoft.com/office/powerpoint/2010/main" val="1866954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a:xfrm>
            <a:off x="1981200" y="36513"/>
            <a:ext cx="6705600" cy="639762"/>
          </a:xfrm>
        </p:spPr>
        <p:txBody>
          <a:bodyPr/>
          <a:lstStyle/>
          <a:p>
            <a:r>
              <a:rPr lang="en-US" dirty="0" smtClean="0">
                <a:solidFill>
                  <a:schemeClr val="tx1">
                    <a:lumMod val="25000"/>
                  </a:schemeClr>
                </a:solidFill>
              </a:rPr>
              <a:t>Getting to Know You</a:t>
            </a:r>
            <a:endParaRPr lang="en-US" dirty="0">
              <a:solidFill>
                <a:schemeClr val="tx1">
                  <a:lumMod val="25000"/>
                </a:schemeClr>
              </a:solidFill>
            </a:endParaRPr>
          </a:p>
        </p:txBody>
      </p:sp>
      <p:sp>
        <p:nvSpPr>
          <p:cNvPr id="7" name="Content Placeholder 4"/>
          <p:cNvSpPr>
            <a:spLocks noGrp="1"/>
          </p:cNvSpPr>
          <p:nvPr>
            <p:ph idx="1"/>
          </p:nvPr>
        </p:nvSpPr>
        <p:spPr>
          <a:xfrm>
            <a:off x="2685206" y="1905000"/>
            <a:ext cx="5696793" cy="3870325"/>
          </a:xfrm>
        </p:spPr>
        <p:txBody>
          <a:bodyPr/>
          <a:lstStyle/>
          <a:p>
            <a:r>
              <a:rPr lang="en-US" dirty="0" smtClean="0">
                <a:solidFill>
                  <a:schemeClr val="tx1">
                    <a:lumMod val="25000"/>
                  </a:schemeClr>
                </a:solidFill>
              </a:rPr>
              <a:t>Name</a:t>
            </a:r>
          </a:p>
          <a:p>
            <a:r>
              <a:rPr lang="en-US" dirty="0" smtClean="0">
                <a:solidFill>
                  <a:schemeClr val="tx1">
                    <a:lumMod val="25000"/>
                  </a:schemeClr>
                </a:solidFill>
              </a:rPr>
              <a:t>Organization and role</a:t>
            </a:r>
          </a:p>
          <a:p>
            <a:r>
              <a:rPr lang="en-US" dirty="0" smtClean="0">
                <a:solidFill>
                  <a:schemeClr val="tx1">
                    <a:lumMod val="25000"/>
                  </a:schemeClr>
                </a:solidFill>
              </a:rPr>
              <a:t>What is your experience with child welfare?</a:t>
            </a:r>
          </a:p>
        </p:txBody>
      </p:sp>
    </p:spTree>
    <p:extLst>
      <p:ext uri="{BB962C8B-B14F-4D97-AF65-F5344CB8AC3E}">
        <p14:creationId xmlns:p14="http://schemas.microsoft.com/office/powerpoint/2010/main" val="4140202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229600" cy="5287963"/>
          </a:xfrm>
        </p:spPr>
        <p:txBody>
          <a:bodyPr/>
          <a:lstStyle/>
          <a:p>
            <a:r>
              <a:rPr lang="en-US" dirty="0" smtClean="0"/>
              <a:t>Prevention programs</a:t>
            </a:r>
          </a:p>
          <a:p>
            <a:pPr lvl="1"/>
            <a:r>
              <a:rPr lang="en-US" dirty="0" smtClean="0"/>
              <a:t>Teen parents, home-visiting nurses after birth, parenting support groups, respite care</a:t>
            </a:r>
          </a:p>
          <a:p>
            <a:r>
              <a:rPr lang="en-US" dirty="0" smtClean="0"/>
              <a:t>Home-based programs</a:t>
            </a:r>
          </a:p>
          <a:p>
            <a:pPr lvl="1"/>
            <a:r>
              <a:rPr lang="en-US" dirty="0" smtClean="0"/>
              <a:t>Family preservation (i.e. Homebuilders), alternative response, court-ordered in-home, reunification, stabilization, wrap-around</a:t>
            </a:r>
          </a:p>
          <a:p>
            <a:r>
              <a:rPr lang="en-US" dirty="0" smtClean="0"/>
              <a:t>Placement</a:t>
            </a:r>
          </a:p>
          <a:p>
            <a:pPr lvl="1"/>
            <a:r>
              <a:rPr lang="en-US" dirty="0" smtClean="0"/>
              <a:t>Foster or relative care, shelter care, residential</a:t>
            </a:r>
          </a:p>
          <a:p>
            <a:pPr lvl="1"/>
            <a:r>
              <a:rPr lang="en-US" dirty="0" smtClean="0"/>
              <a:t>Most commonly associated with “child welfare”</a:t>
            </a:r>
            <a:endParaRPr lang="en-US" dirty="0"/>
          </a:p>
        </p:txBody>
      </p:sp>
    </p:spTree>
    <p:extLst>
      <p:ext uri="{BB962C8B-B14F-4D97-AF65-F5344CB8AC3E}">
        <p14:creationId xmlns:p14="http://schemas.microsoft.com/office/powerpoint/2010/main" val="205075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foster care?</a:t>
            </a:r>
            <a:endParaRPr lang="en-US" dirty="0"/>
          </a:p>
        </p:txBody>
      </p:sp>
      <p:sp>
        <p:nvSpPr>
          <p:cNvPr id="3" name="Content Placeholder 2"/>
          <p:cNvSpPr>
            <a:spLocks noGrp="1"/>
          </p:cNvSpPr>
          <p:nvPr>
            <p:ph idx="1"/>
          </p:nvPr>
        </p:nvSpPr>
        <p:spPr/>
        <p:txBody>
          <a:bodyPr/>
          <a:lstStyle/>
          <a:p>
            <a:r>
              <a:rPr lang="en-US" dirty="0" smtClean="0"/>
              <a:t>Removal of a child from primary caretaker under authority of the State.</a:t>
            </a:r>
          </a:p>
          <a:p>
            <a:r>
              <a:rPr lang="en-US" dirty="0" smtClean="0"/>
              <a:t>Imminent risk of harm/injury</a:t>
            </a:r>
          </a:p>
          <a:p>
            <a:r>
              <a:rPr lang="en-US" dirty="0" smtClean="0"/>
              <a:t>Relatives preferred over “traditional” foster homes</a:t>
            </a:r>
          </a:p>
          <a:p>
            <a:r>
              <a:rPr lang="en-US" dirty="0" smtClean="0"/>
              <a:t>Services to support transition out of foster care (reunification, IL, adoption)</a:t>
            </a:r>
          </a:p>
        </p:txBody>
      </p:sp>
    </p:spTree>
    <p:extLst>
      <p:ext uri="{BB962C8B-B14F-4D97-AF65-F5344CB8AC3E}">
        <p14:creationId xmlns:p14="http://schemas.microsoft.com/office/powerpoint/2010/main" val="294926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Welfare Outcomes</a:t>
            </a:r>
            <a:endParaRPr lang="en-US" dirty="0"/>
          </a:p>
        </p:txBody>
      </p:sp>
      <p:sp>
        <p:nvSpPr>
          <p:cNvPr id="3" name="Content Placeholder 2"/>
          <p:cNvSpPr>
            <a:spLocks noGrp="1"/>
          </p:cNvSpPr>
          <p:nvPr>
            <p:ph idx="1"/>
          </p:nvPr>
        </p:nvSpPr>
        <p:spPr/>
        <p:txBody>
          <a:bodyPr/>
          <a:lstStyle/>
          <a:p>
            <a:r>
              <a:rPr lang="en-US" dirty="0" smtClean="0"/>
              <a:t>Child &amp; Family Services Reviews (CFSR)</a:t>
            </a:r>
          </a:p>
          <a:p>
            <a:pPr marL="514350" indent="-514350">
              <a:buFont typeface="+mj-lt"/>
              <a:buAutoNum type="arabicPeriod"/>
            </a:pPr>
            <a:r>
              <a:rPr lang="en-US" dirty="0" smtClean="0"/>
              <a:t>Safety</a:t>
            </a:r>
          </a:p>
          <a:p>
            <a:pPr marL="514350" indent="-514350">
              <a:buFont typeface="+mj-lt"/>
              <a:buAutoNum type="arabicPeriod"/>
            </a:pPr>
            <a:r>
              <a:rPr lang="en-US" dirty="0" smtClean="0"/>
              <a:t>Permanency</a:t>
            </a:r>
          </a:p>
          <a:p>
            <a:pPr marL="514350" indent="-514350">
              <a:buFont typeface="+mj-lt"/>
              <a:buAutoNum type="arabicPeriod"/>
            </a:pPr>
            <a:r>
              <a:rPr lang="en-US" dirty="0" smtClean="0"/>
              <a:t>Family &amp; Child Well-Being</a:t>
            </a:r>
          </a:p>
          <a:p>
            <a:r>
              <a:rPr lang="en-US" dirty="0" smtClean="0"/>
              <a:t>Basis for state/agency outcomes</a:t>
            </a:r>
            <a:endParaRPr lang="en-US" dirty="0"/>
          </a:p>
        </p:txBody>
      </p:sp>
    </p:spTree>
    <p:extLst>
      <p:ext uri="{BB962C8B-B14F-4D97-AF65-F5344CB8AC3E}">
        <p14:creationId xmlns:p14="http://schemas.microsoft.com/office/powerpoint/2010/main" val="1068482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828800" y="36513"/>
            <a:ext cx="6858000" cy="639762"/>
          </a:xfrm>
        </p:spPr>
        <p:txBody>
          <a:bodyPr/>
          <a:lstStyle/>
          <a:p>
            <a:r>
              <a:rPr lang="en-US" dirty="0" smtClean="0">
                <a:solidFill>
                  <a:schemeClr val="tx1">
                    <a:lumMod val="25000"/>
                  </a:schemeClr>
                </a:solidFill>
              </a:rPr>
              <a:t>Safety</a:t>
            </a:r>
            <a:endParaRPr lang="en-US" dirty="0">
              <a:solidFill>
                <a:schemeClr val="tx1">
                  <a:lumMod val="25000"/>
                </a:schemeClr>
              </a:solidFill>
            </a:endParaRPr>
          </a:p>
        </p:txBody>
      </p:sp>
      <p:sp>
        <p:nvSpPr>
          <p:cNvPr id="7" name="Content Placeholder 2"/>
          <p:cNvSpPr>
            <a:spLocks noGrp="1"/>
          </p:cNvSpPr>
          <p:nvPr>
            <p:ph idx="1"/>
          </p:nvPr>
        </p:nvSpPr>
        <p:spPr>
          <a:xfrm>
            <a:off x="1981200" y="1905000"/>
            <a:ext cx="6400799" cy="3870325"/>
          </a:xfrm>
        </p:spPr>
        <p:txBody>
          <a:bodyPr/>
          <a:lstStyle/>
          <a:p>
            <a:r>
              <a:rPr lang="en-US" dirty="0">
                <a:solidFill>
                  <a:schemeClr val="tx1">
                    <a:lumMod val="25000"/>
                  </a:schemeClr>
                </a:solidFill>
              </a:rPr>
              <a:t>Children are, first and foremost, protected from abuse and </a:t>
            </a:r>
            <a:r>
              <a:rPr lang="en-US" dirty="0" smtClean="0">
                <a:solidFill>
                  <a:schemeClr val="tx1">
                    <a:lumMod val="25000"/>
                  </a:schemeClr>
                </a:solidFill>
              </a:rPr>
              <a:t>neglect.</a:t>
            </a:r>
          </a:p>
          <a:p>
            <a:r>
              <a:rPr lang="en-US" dirty="0">
                <a:solidFill>
                  <a:schemeClr val="tx1">
                    <a:lumMod val="25000"/>
                  </a:schemeClr>
                </a:solidFill>
              </a:rPr>
              <a:t>Children are safely maintained in their homes whenever possible and appropriate.</a:t>
            </a:r>
          </a:p>
        </p:txBody>
      </p:sp>
    </p:spTree>
    <p:extLst>
      <p:ext uri="{BB962C8B-B14F-4D97-AF65-F5344CB8AC3E}">
        <p14:creationId xmlns:p14="http://schemas.microsoft.com/office/powerpoint/2010/main" val="2758757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1905000" y="36513"/>
            <a:ext cx="6781800" cy="639762"/>
          </a:xfrm>
        </p:spPr>
        <p:txBody>
          <a:bodyPr/>
          <a:lstStyle/>
          <a:p>
            <a:r>
              <a:rPr lang="en-US" dirty="0" smtClean="0">
                <a:solidFill>
                  <a:schemeClr val="tx1">
                    <a:lumMod val="25000"/>
                  </a:schemeClr>
                </a:solidFill>
              </a:rPr>
              <a:t>Permanency</a:t>
            </a:r>
            <a:endParaRPr lang="en-US" dirty="0">
              <a:solidFill>
                <a:schemeClr val="tx1">
                  <a:lumMod val="25000"/>
                </a:schemeClr>
              </a:solidFill>
            </a:endParaRPr>
          </a:p>
        </p:txBody>
      </p:sp>
      <p:sp>
        <p:nvSpPr>
          <p:cNvPr id="9" name="Content Placeholder 2"/>
          <p:cNvSpPr>
            <a:spLocks noGrp="1"/>
          </p:cNvSpPr>
          <p:nvPr>
            <p:ph idx="1"/>
          </p:nvPr>
        </p:nvSpPr>
        <p:spPr>
          <a:xfrm>
            <a:off x="2057400" y="1905000"/>
            <a:ext cx="6324599" cy="3870325"/>
          </a:xfrm>
        </p:spPr>
        <p:txBody>
          <a:bodyPr/>
          <a:lstStyle/>
          <a:p>
            <a:r>
              <a:rPr lang="en-US" dirty="0">
                <a:solidFill>
                  <a:schemeClr val="tx1">
                    <a:lumMod val="25000"/>
                  </a:schemeClr>
                </a:solidFill>
              </a:rPr>
              <a:t>Children have permanency and stability in their living situations</a:t>
            </a:r>
            <a:r>
              <a:rPr lang="en-US" dirty="0" smtClean="0">
                <a:solidFill>
                  <a:schemeClr val="tx1">
                    <a:lumMod val="25000"/>
                  </a:schemeClr>
                </a:solidFill>
              </a:rPr>
              <a:t>.</a:t>
            </a:r>
          </a:p>
          <a:p>
            <a:r>
              <a:rPr lang="en-US" dirty="0" smtClean="0">
                <a:solidFill>
                  <a:schemeClr val="tx1">
                    <a:lumMod val="25000"/>
                  </a:schemeClr>
                </a:solidFill>
              </a:rPr>
              <a:t>The </a:t>
            </a:r>
            <a:r>
              <a:rPr lang="en-US" dirty="0">
                <a:solidFill>
                  <a:schemeClr val="tx1">
                    <a:lumMod val="25000"/>
                  </a:schemeClr>
                </a:solidFill>
              </a:rPr>
              <a:t>continuity of family relationships and connections is preserved for families.</a:t>
            </a:r>
          </a:p>
        </p:txBody>
      </p:sp>
    </p:spTree>
    <p:extLst>
      <p:ext uri="{BB962C8B-B14F-4D97-AF65-F5344CB8AC3E}">
        <p14:creationId xmlns:p14="http://schemas.microsoft.com/office/powerpoint/2010/main" val="2611300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Well-Being</a:t>
            </a:r>
            <a:endParaRPr lang="en-US" dirty="0"/>
          </a:p>
        </p:txBody>
      </p:sp>
      <p:sp>
        <p:nvSpPr>
          <p:cNvPr id="3" name="Content Placeholder 2"/>
          <p:cNvSpPr>
            <a:spLocks noGrp="1"/>
          </p:cNvSpPr>
          <p:nvPr>
            <p:ph idx="1"/>
          </p:nvPr>
        </p:nvSpPr>
        <p:spPr/>
        <p:txBody>
          <a:bodyPr/>
          <a:lstStyle/>
          <a:p>
            <a:r>
              <a:rPr lang="en-US" dirty="0"/>
              <a:t>Families have enhanced capacity to provide for their children's needs</a:t>
            </a:r>
            <a:r>
              <a:rPr lang="en-US" dirty="0" smtClean="0"/>
              <a:t>.</a:t>
            </a:r>
          </a:p>
          <a:p>
            <a:r>
              <a:rPr lang="en-US" dirty="0"/>
              <a:t>Children receive appropriate services to meet their educational needs.</a:t>
            </a:r>
          </a:p>
          <a:p>
            <a:r>
              <a:rPr lang="en-US" dirty="0"/>
              <a:t>Children receive adequate services to meet their physical and mental health needs.</a:t>
            </a:r>
          </a:p>
          <a:p>
            <a:endParaRPr lang="en-US" dirty="0"/>
          </a:p>
        </p:txBody>
      </p:sp>
    </p:spTree>
    <p:extLst>
      <p:ext uri="{BB962C8B-B14F-4D97-AF65-F5344CB8AC3E}">
        <p14:creationId xmlns:p14="http://schemas.microsoft.com/office/powerpoint/2010/main" val="137015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12">
      <a:dk1>
        <a:srgbClr val="EAEAEA"/>
      </a:dk1>
      <a:lt1>
        <a:srgbClr val="FFFFFF"/>
      </a:lt1>
      <a:dk2>
        <a:srgbClr val="4D4D4D"/>
      </a:dk2>
      <a:lt2>
        <a:srgbClr val="2A2D34"/>
      </a:lt2>
      <a:accent1>
        <a:srgbClr val="3C404A"/>
      </a:accent1>
      <a:accent2>
        <a:srgbClr val="3E424C"/>
      </a:accent2>
      <a:accent3>
        <a:srgbClr val="FFFFFF"/>
      </a:accent3>
      <a:accent4>
        <a:srgbClr val="C8C8C8"/>
      </a:accent4>
      <a:accent5>
        <a:srgbClr val="AFAFB1"/>
      </a:accent5>
      <a:accent6>
        <a:srgbClr val="373B44"/>
      </a:accent6>
      <a:hlink>
        <a:srgbClr val="B78668"/>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EAEAEA"/>
        </a:dk1>
        <a:lt1>
          <a:srgbClr val="FFFFFF"/>
        </a:lt1>
        <a:dk2>
          <a:srgbClr val="4D4D4D"/>
        </a:dk2>
        <a:lt2>
          <a:srgbClr val="000000"/>
        </a:lt2>
        <a:accent1>
          <a:srgbClr val="171525"/>
        </a:accent1>
        <a:accent2>
          <a:srgbClr val="313040"/>
        </a:accent2>
        <a:accent3>
          <a:srgbClr val="FFFFFF"/>
        </a:accent3>
        <a:accent4>
          <a:srgbClr val="C8C8C8"/>
        </a:accent4>
        <a:accent5>
          <a:srgbClr val="ABAAAC"/>
        </a:accent5>
        <a:accent6>
          <a:srgbClr val="2B2A39"/>
        </a:accent6>
        <a:hlink>
          <a:srgbClr val="3E3E5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9">
        <a:dk1>
          <a:srgbClr val="EAEAEA"/>
        </a:dk1>
        <a:lt1>
          <a:srgbClr val="FFFFFF"/>
        </a:lt1>
        <a:dk2>
          <a:srgbClr val="4D4D4D"/>
        </a:dk2>
        <a:lt2>
          <a:srgbClr val="000000"/>
        </a:lt2>
        <a:accent1>
          <a:srgbClr val="262626"/>
        </a:accent1>
        <a:accent2>
          <a:srgbClr val="383838"/>
        </a:accent2>
        <a:accent3>
          <a:srgbClr val="FFFFFF"/>
        </a:accent3>
        <a:accent4>
          <a:srgbClr val="C8C8C8"/>
        </a:accent4>
        <a:accent5>
          <a:srgbClr val="ACACAC"/>
        </a:accent5>
        <a:accent6>
          <a:srgbClr val="323232"/>
        </a:accent6>
        <a:hlink>
          <a:srgbClr val="474747"/>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0">
        <a:dk1>
          <a:srgbClr val="EAEAEA"/>
        </a:dk1>
        <a:lt1>
          <a:srgbClr val="FFFFFF"/>
        </a:lt1>
        <a:dk2>
          <a:srgbClr val="4D4D4D"/>
        </a:dk2>
        <a:lt2>
          <a:srgbClr val="1D1D2B"/>
        </a:lt2>
        <a:accent1>
          <a:srgbClr val="171525"/>
        </a:accent1>
        <a:accent2>
          <a:srgbClr val="313040"/>
        </a:accent2>
        <a:accent3>
          <a:srgbClr val="FFFFFF"/>
        </a:accent3>
        <a:accent4>
          <a:srgbClr val="C8C8C8"/>
        </a:accent4>
        <a:accent5>
          <a:srgbClr val="ABAAAC"/>
        </a:accent5>
        <a:accent6>
          <a:srgbClr val="2B2A39"/>
        </a:accent6>
        <a:hlink>
          <a:srgbClr val="3E3E5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1">
        <a:dk1>
          <a:srgbClr val="EAEAEA"/>
        </a:dk1>
        <a:lt1>
          <a:srgbClr val="FFFFFF"/>
        </a:lt1>
        <a:dk2>
          <a:srgbClr val="4D4D4D"/>
        </a:dk2>
        <a:lt2>
          <a:srgbClr val="2A2D34"/>
        </a:lt2>
        <a:accent1>
          <a:srgbClr val="3C404A"/>
        </a:accent1>
        <a:accent2>
          <a:srgbClr val="3E424C"/>
        </a:accent2>
        <a:accent3>
          <a:srgbClr val="FFFFFF"/>
        </a:accent3>
        <a:accent4>
          <a:srgbClr val="C8C8C8"/>
        </a:accent4>
        <a:accent5>
          <a:srgbClr val="AFAFB1"/>
        </a:accent5>
        <a:accent6>
          <a:srgbClr val="373B44"/>
        </a:accent6>
        <a:hlink>
          <a:srgbClr val="494F5B"/>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2">
        <a:dk1>
          <a:srgbClr val="EAEAEA"/>
        </a:dk1>
        <a:lt1>
          <a:srgbClr val="FFFFFF"/>
        </a:lt1>
        <a:dk2>
          <a:srgbClr val="4D4D4D"/>
        </a:dk2>
        <a:lt2>
          <a:srgbClr val="2A2D34"/>
        </a:lt2>
        <a:accent1>
          <a:srgbClr val="3C404A"/>
        </a:accent1>
        <a:accent2>
          <a:srgbClr val="3E424C"/>
        </a:accent2>
        <a:accent3>
          <a:srgbClr val="FFFFFF"/>
        </a:accent3>
        <a:accent4>
          <a:srgbClr val="C8C8C8"/>
        </a:accent4>
        <a:accent5>
          <a:srgbClr val="AFAFB1"/>
        </a:accent5>
        <a:accent6>
          <a:srgbClr val="373B44"/>
        </a:accent6>
        <a:hlink>
          <a:srgbClr val="B78668"/>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TotalTime>
  <Words>1983</Words>
  <Application>Microsoft Office PowerPoint</Application>
  <PresentationFormat>On-screen Show (4:3)</PresentationFormat>
  <Paragraphs>133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powerpoint-template</vt:lpstr>
      <vt:lpstr>Conceptualizing &amp;Valuing Child Welfare Outcomes in Evaluation</vt:lpstr>
      <vt:lpstr>Agenda of session</vt:lpstr>
      <vt:lpstr>Getting to Know You</vt:lpstr>
      <vt:lpstr>PowerPoint Presentation</vt:lpstr>
      <vt:lpstr>What is foster care?</vt:lpstr>
      <vt:lpstr>Child Welfare Outcomes</vt:lpstr>
      <vt:lpstr>Safety</vt:lpstr>
      <vt:lpstr>Permanency</vt:lpstr>
      <vt:lpstr>Well-Being</vt:lpstr>
      <vt:lpstr>Ecological Systems Perspective</vt:lpstr>
      <vt:lpstr>Contextual Factors</vt:lpstr>
      <vt:lpstr>Small Group Instructions</vt:lpstr>
      <vt:lpstr>Thank you for your participation!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Conceptualizing &amp;Valuing Child Welfare Outcomes in Evaluation</dc:title>
  <dc:creator>Katrina</dc:creator>
  <cp:lastModifiedBy>Katrina</cp:lastModifiedBy>
  <cp:revision>34</cp:revision>
  <cp:lastPrinted>2011-11-01T19:56:12Z</cp:lastPrinted>
  <dcterms:created xsi:type="dcterms:W3CDTF">2011-10-09T01:28:12Z</dcterms:created>
  <dcterms:modified xsi:type="dcterms:W3CDTF">2011-11-01T19:56:16Z</dcterms:modified>
</cp:coreProperties>
</file>