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3"/>
    <p:restoredTop sz="96266"/>
  </p:normalViewPr>
  <p:slideViewPr>
    <p:cSldViewPr snapToGrid="0" snapToObjects="1">
      <p:cViewPr varScale="1">
        <p:scale>
          <a:sx n="83" d="100"/>
          <a:sy n="83" d="100"/>
        </p:scale>
        <p:origin x="20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ED140-262D-D545-84F8-71CACC60173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3CE0A-7729-654A-917A-09C7FA73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0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82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0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96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9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0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0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2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5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7C15D5-D4D9-E94C-A77D-A274DFFC9EA1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E3637A-FAA0-A945-B2D5-CB7117CEDF8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44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Influence of Domain-Specific Metric Development on Evaluation and Design: </a:t>
            </a:r>
            <a:br>
              <a:rPr lang="en-US" sz="4800" dirty="0" smtClean="0"/>
            </a:br>
            <a:r>
              <a:rPr lang="en-US" sz="4800" dirty="0" smtClean="0"/>
              <a:t>An Example from National Institutes of Health Technology Development Programs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Panel session 1539</a:t>
            </a:r>
          </a:p>
          <a:p>
            <a:r>
              <a:rPr lang="en-US" sz="1600" dirty="0" smtClean="0"/>
              <a:t>American Evaluation association</a:t>
            </a:r>
          </a:p>
          <a:p>
            <a:r>
              <a:rPr lang="en-US" sz="1600" dirty="0" smtClean="0"/>
              <a:t>Evaluation 2016</a:t>
            </a:r>
          </a:p>
          <a:p>
            <a:r>
              <a:rPr lang="en-US" sz="1600" dirty="0" smtClean="0"/>
              <a:t>October 27, 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307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ts val="200"/>
              </a:spcBef>
            </a:pPr>
            <a:r>
              <a:rPr lang="en-US" sz="3200" dirty="0" smtClean="0"/>
              <a:t>Brian Zuckerman</a:t>
            </a:r>
          </a:p>
          <a:p>
            <a:pPr algn="ctr">
              <a:spcBef>
                <a:spcPts val="200"/>
              </a:spcBef>
            </a:pPr>
            <a:r>
              <a:rPr lang="en-US" sz="2200" dirty="0" smtClean="0"/>
              <a:t>Development of Measures to Assess NIH Technology Development Programs</a:t>
            </a:r>
          </a:p>
          <a:p>
            <a:pPr algn="ctr">
              <a:spcBef>
                <a:spcPts val="200"/>
              </a:spcBef>
            </a:pPr>
            <a:endParaRPr lang="en-US" dirty="0"/>
          </a:p>
          <a:p>
            <a:pPr algn="ctr">
              <a:spcBef>
                <a:spcPts val="200"/>
              </a:spcBef>
            </a:pPr>
            <a:r>
              <a:rPr lang="en-US" sz="3200" dirty="0" smtClean="0"/>
              <a:t>Jennifer </a:t>
            </a:r>
            <a:r>
              <a:rPr lang="en-US" sz="3200" dirty="0" err="1" smtClean="0"/>
              <a:t>Pohlhaus</a:t>
            </a:r>
            <a:endParaRPr lang="en-US" sz="3200" dirty="0" smtClean="0"/>
          </a:p>
          <a:p>
            <a:pPr algn="ctr">
              <a:spcBef>
                <a:spcPts val="200"/>
              </a:spcBef>
            </a:pPr>
            <a:r>
              <a:rPr lang="en-US" sz="2200" dirty="0" smtClean="0"/>
              <a:t>Process and Outcome Evaluation of the NCI Innovative Molecular Analysis Technologies (IMAT) Program</a:t>
            </a:r>
          </a:p>
          <a:p>
            <a:pPr algn="ctr">
              <a:spcBef>
                <a:spcPts val="200"/>
              </a:spcBef>
            </a:pPr>
            <a:endParaRPr lang="en-US" dirty="0"/>
          </a:p>
          <a:p>
            <a:pPr algn="ctr">
              <a:spcBef>
                <a:spcPts val="200"/>
              </a:spcBef>
            </a:pPr>
            <a:r>
              <a:rPr lang="en-US" sz="3200" dirty="0" smtClean="0"/>
              <a:t>Michelle </a:t>
            </a:r>
            <a:r>
              <a:rPr lang="en-US" sz="3200" dirty="0" smtClean="0"/>
              <a:t>Berny-Lang</a:t>
            </a:r>
            <a:endParaRPr lang="en-US" sz="3200" dirty="0" smtClean="0"/>
          </a:p>
          <a:p>
            <a:pPr algn="ctr">
              <a:spcBef>
                <a:spcPts val="200"/>
              </a:spcBef>
            </a:pPr>
            <a:r>
              <a:rPr lang="en-US" sz="2200" dirty="0" smtClean="0"/>
              <a:t>Technology Program Office Perspective on Identifying Appropriate Metrics</a:t>
            </a:r>
          </a:p>
          <a:p>
            <a:pPr algn="ctr">
              <a:spcBef>
                <a:spcPts val="200"/>
              </a:spcBef>
            </a:pPr>
            <a:endParaRPr lang="en-US" dirty="0"/>
          </a:p>
          <a:p>
            <a:pPr algn="ctr">
              <a:spcBef>
                <a:spcPts val="200"/>
              </a:spcBef>
            </a:pPr>
            <a:r>
              <a:rPr lang="en-US" sz="3200" dirty="0" smtClean="0"/>
              <a:t>Elizabeth Hsu</a:t>
            </a:r>
          </a:p>
          <a:p>
            <a:pPr algn="ctr">
              <a:spcBef>
                <a:spcPts val="200"/>
              </a:spcBef>
            </a:pPr>
            <a:r>
              <a:rPr lang="en-US" sz="2200" dirty="0" smtClean="0"/>
              <a:t>How Does Technology Development Metric Development Influence Evaluation Design?</a:t>
            </a:r>
          </a:p>
        </p:txBody>
      </p:sp>
    </p:spTree>
    <p:extLst>
      <p:ext uri="{BB962C8B-B14F-4D97-AF65-F5344CB8AC3E}">
        <p14:creationId xmlns:p14="http://schemas.microsoft.com/office/powerpoint/2010/main" val="60236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Institutes of Health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228600" y="1838960"/>
            <a:ext cx="12280900" cy="4511040"/>
            <a:chOff x="1752600" y="999607"/>
            <a:chExt cx="8763000" cy="590000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2514600" y="2162059"/>
              <a:ext cx="72390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981200" y="2314459"/>
              <a:ext cx="10668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C00000"/>
                  </a:solidFill>
                  <a:ea typeface="Osaka" pitchFamily="1" charset="-128"/>
                </a:rPr>
                <a:t>National Cancer</a:t>
              </a:r>
            </a:p>
            <a:p>
              <a:pPr algn="ctr"/>
              <a:r>
                <a:rPr lang="en-US" sz="1000" b="1" dirty="0">
                  <a:solidFill>
                    <a:srgbClr val="C00000"/>
                  </a:solidFill>
                  <a:ea typeface="Osaka" pitchFamily="1" charset="-128"/>
                </a:rPr>
                <a:t> Institute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276600" y="2314459"/>
              <a:ext cx="10668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ea typeface="Osaka" pitchFamily="1" charset="-128"/>
                </a:rPr>
                <a:t>National Eye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Institute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4572000" y="2290647"/>
              <a:ext cx="11430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ea typeface="Osaka" pitchFamily="1" charset="-128"/>
                </a:rPr>
                <a:t>National Heart, 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Lung and Blood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Institute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6477000" y="2290647"/>
              <a:ext cx="12192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Human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Genome Research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Institute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848600" y="2290647"/>
              <a:ext cx="12192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Institute on Aging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9220200" y="2290647"/>
              <a:ext cx="12192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on Alcohol Abuse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And Alcoholism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514600" y="3000259"/>
              <a:ext cx="73152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18288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Diabetes &amp;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Digestive &amp; Kidney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Diseases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7848600" y="3152659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on Deafness and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Other Communication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Disorders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6477000" y="3152659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Eunice Kennedy Shriver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Child Health and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Human Development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495800" y="3152659"/>
              <a:ext cx="1447800" cy="685800"/>
            </a:xfrm>
            <a:prstGeom prst="flowChartAlternateProcess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Biomedical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Imaging and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Bioengineering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3200400" y="3152659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Arthritis &amp;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Musculoskeletal &amp;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Skin Diseases</a:t>
              </a:r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auto">
            <a:xfrm>
              <a:off x="1752600" y="3152659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Allergy and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Infectious Diseases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362200" y="4076066"/>
              <a:ext cx="7543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9220200" y="3152659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of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Dental and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Craniofacial Research</a:t>
              </a:r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32004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on Drug Abuse</a:t>
              </a:r>
            </a:p>
          </p:txBody>
        </p:sp>
        <p:sp>
          <p:nvSpPr>
            <p:cNvPr id="22" name="AutoShape 21"/>
            <p:cNvSpPr>
              <a:spLocks noChangeArrowheads="1"/>
            </p:cNvSpPr>
            <p:nvPr/>
          </p:nvSpPr>
          <p:spPr bwMode="auto">
            <a:xfrm>
              <a:off x="44958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of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Environmental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Health Sciences</a:t>
              </a:r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64770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General Medical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Sciences</a:t>
              </a:r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78486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Mental Health</a:t>
              </a: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9220200" y="42284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on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Minority Health &amp;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Health Disparities</a:t>
              </a: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2362200" y="5066666"/>
              <a:ext cx="7543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1752600" y="52190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Neurological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Disorders and Stroke</a:t>
              </a:r>
            </a:p>
          </p:txBody>
        </p:sp>
        <p:sp>
          <p:nvSpPr>
            <p:cNvPr id="28" name="AutoShape 27"/>
            <p:cNvSpPr>
              <a:spLocks noChangeArrowheads="1"/>
            </p:cNvSpPr>
            <p:nvPr/>
          </p:nvSpPr>
          <p:spPr bwMode="auto">
            <a:xfrm>
              <a:off x="3124200" y="52190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009430"/>
                </a:buClr>
                <a:buSzPct val="125000"/>
              </a:pPr>
              <a:r>
                <a:rPr lang="en-US" sz="1000" b="1" dirty="0">
                  <a:ea typeface="Osaka" pitchFamily="1" charset="-128"/>
                </a:rPr>
                <a:t>National Institute </a:t>
              </a:r>
            </a:p>
            <a:p>
              <a:pPr algn="ctr">
                <a:spcBef>
                  <a:spcPct val="20000"/>
                </a:spcBef>
                <a:buClr>
                  <a:srgbClr val="009430"/>
                </a:buClr>
                <a:buSzPct val="125000"/>
              </a:pPr>
              <a:r>
                <a:rPr lang="en-US" sz="1000" b="1" dirty="0">
                  <a:ea typeface="Osaka" pitchFamily="1" charset="-128"/>
                </a:rPr>
                <a:t>of Nursing</a:t>
              </a:r>
            </a:p>
            <a:p>
              <a:pPr algn="ctr">
                <a:spcBef>
                  <a:spcPct val="20000"/>
                </a:spcBef>
                <a:buClr>
                  <a:srgbClr val="009430"/>
                </a:buClr>
                <a:buSzPct val="125000"/>
              </a:pPr>
              <a:r>
                <a:rPr lang="en-US" sz="1000" b="1" dirty="0">
                  <a:ea typeface="Osaka" pitchFamily="1" charset="-128"/>
                </a:rPr>
                <a:t>Research</a:t>
              </a: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>
              <a:off x="4495800" y="5219066"/>
              <a:ext cx="1295400" cy="685800"/>
            </a:xfrm>
            <a:prstGeom prst="flowChartAlternateProcess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Library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of Medicine</a:t>
              </a:r>
            </a:p>
          </p:txBody>
        </p:sp>
        <p:sp>
          <p:nvSpPr>
            <p:cNvPr id="30" name="AutoShape 29"/>
            <p:cNvSpPr>
              <a:spLocks noChangeArrowheads="1"/>
            </p:cNvSpPr>
            <p:nvPr/>
          </p:nvSpPr>
          <p:spPr bwMode="auto">
            <a:xfrm>
              <a:off x="6477000" y="52190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John E. Fogarty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International Center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for Advanced Study in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The Health Sciences</a:t>
              </a: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7848600" y="52190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Center for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Advancing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Translational Science</a:t>
              </a:r>
            </a:p>
          </p:txBody>
        </p:sp>
        <p:sp>
          <p:nvSpPr>
            <p:cNvPr id="32" name="AutoShape 31"/>
            <p:cNvSpPr>
              <a:spLocks noChangeArrowheads="1"/>
            </p:cNvSpPr>
            <p:nvPr/>
          </p:nvSpPr>
          <p:spPr bwMode="auto">
            <a:xfrm>
              <a:off x="9220200" y="5219066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National Center for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Complementary &amp;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Alternative Medicine</a:t>
              </a: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3962400" y="6213810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ea typeface="Osaka" pitchFamily="1" charset="-128"/>
                </a:rPr>
                <a:t>Clinical Center</a:t>
              </a: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5410200" y="6213810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ea typeface="Osaka" pitchFamily="1" charset="-128"/>
                </a:rPr>
                <a:t>Center for 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Information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Technology</a:t>
              </a:r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6096000" y="2099010"/>
              <a:ext cx="0" cy="41148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97536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84582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0866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51054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8100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514600" y="21620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98298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84582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71628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51054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38100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2514600" y="3000259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71628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99060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84582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51816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38100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2362200" y="40760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71628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84582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99060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51816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38100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2362200" y="5066666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343400" y="6061410"/>
              <a:ext cx="3276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4343400" y="6061410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7620000" y="6061410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utoShape 64"/>
            <p:cNvSpPr>
              <a:spLocks noChangeArrowheads="1"/>
            </p:cNvSpPr>
            <p:nvPr/>
          </p:nvSpPr>
          <p:spPr bwMode="auto">
            <a:xfrm>
              <a:off x="6858000" y="6213810"/>
              <a:ext cx="1295400" cy="6858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ea typeface="Osaka" pitchFamily="1" charset="-128"/>
                </a:rPr>
                <a:t>Center for Scientific </a:t>
              </a:r>
            </a:p>
            <a:p>
              <a:pPr algn="ctr"/>
              <a:r>
                <a:rPr lang="en-US" sz="1000" b="1">
                  <a:ea typeface="Osaka" pitchFamily="1" charset="-128"/>
                </a:rPr>
                <a:t>Review</a:t>
              </a: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6096000" y="1456808"/>
              <a:ext cx="0" cy="642203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utoShape 67"/>
            <p:cNvSpPr>
              <a:spLocks noChangeArrowheads="1"/>
            </p:cNvSpPr>
            <p:nvPr/>
          </p:nvSpPr>
          <p:spPr bwMode="auto">
            <a:xfrm>
              <a:off x="4724400" y="999607"/>
              <a:ext cx="2895600" cy="457200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Office of the Director</a:t>
              </a:r>
            </a:p>
          </p:txBody>
        </p:sp>
        <p:sp>
          <p:nvSpPr>
            <p:cNvPr id="66" name="AutoShape 9"/>
            <p:cNvSpPr>
              <a:spLocks noChangeArrowheads="1"/>
            </p:cNvSpPr>
            <p:nvPr/>
          </p:nvSpPr>
          <p:spPr bwMode="auto">
            <a:xfrm>
              <a:off x="6480225" y="1641810"/>
              <a:ext cx="12192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Office of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Intramural Research</a:t>
              </a:r>
            </a:p>
          </p:txBody>
        </p:sp>
        <p:sp>
          <p:nvSpPr>
            <p:cNvPr id="67" name="AutoShape 9"/>
            <p:cNvSpPr>
              <a:spLocks noChangeArrowheads="1"/>
            </p:cNvSpPr>
            <p:nvPr/>
          </p:nvSpPr>
          <p:spPr bwMode="auto">
            <a:xfrm>
              <a:off x="4506245" y="1620920"/>
              <a:ext cx="1219200" cy="533400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 dirty="0">
                  <a:ea typeface="Osaka" pitchFamily="1" charset="-128"/>
                </a:rPr>
                <a:t>Office of </a:t>
              </a:r>
            </a:p>
            <a:p>
              <a:pPr algn="ctr"/>
              <a:r>
                <a:rPr lang="en-US" sz="1000" b="1" dirty="0">
                  <a:ea typeface="Osaka" pitchFamily="1" charset="-128"/>
                </a:rPr>
                <a:t>Extramural Research</a:t>
              </a:r>
            </a:p>
          </p:txBody>
        </p:sp>
        <p:sp>
          <p:nvSpPr>
            <p:cNvPr id="68" name="Line 4"/>
            <p:cNvSpPr>
              <a:spLocks noChangeShapeType="1"/>
            </p:cNvSpPr>
            <p:nvPr/>
          </p:nvSpPr>
          <p:spPr bwMode="auto">
            <a:xfrm flipV="1">
              <a:off x="5095674" y="1641810"/>
              <a:ext cx="1990926" cy="6131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8"/>
            <p:cNvSpPr>
              <a:spLocks noChangeShapeType="1"/>
            </p:cNvSpPr>
            <p:nvPr/>
          </p:nvSpPr>
          <p:spPr bwMode="auto">
            <a:xfrm>
              <a:off x="5095674" y="1647941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8"/>
            <p:cNvSpPr>
              <a:spLocks noChangeShapeType="1"/>
            </p:cNvSpPr>
            <p:nvPr/>
          </p:nvSpPr>
          <p:spPr bwMode="auto">
            <a:xfrm>
              <a:off x="7085502" y="1647222"/>
              <a:ext cx="0" cy="76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69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National Institutes of Health (NIH)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sz="2400" dirty="0" smtClean="0"/>
              <a:t>Primary US agency for supporting and conducting biomedical research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Invests nearly $32.3B in biomedical </a:t>
            </a:r>
            <a:r>
              <a:rPr lang="en-US" sz="2400" dirty="0" smtClean="0"/>
              <a:t>research</a:t>
            </a:r>
            <a:endParaRPr lang="en-US" sz="2400" dirty="0" smtClean="0"/>
          </a:p>
          <a:p>
            <a:pPr lvl="1">
              <a:buFont typeface="Arial" charset="0"/>
              <a:buChar char="•"/>
            </a:pPr>
            <a:r>
              <a:rPr lang="en-US" sz="2400" dirty="0"/>
              <a:t>&gt;80% funding awarded through nearly 50,000 competitive grants to &gt;300,000 researchers at &gt;2,500 research institutions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~10% supports nearly 6,000 intramural </a:t>
            </a:r>
            <a:r>
              <a:rPr lang="en-US" sz="2400" dirty="0" smtClean="0"/>
              <a:t>investigators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NIH does not publicly report estimates of funding supporting technology development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8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charset="0"/>
              <a:buChar char="•"/>
            </a:pPr>
            <a:r>
              <a:rPr lang="en-US" sz="2400" dirty="0" smtClean="0"/>
              <a:t>Explore domain-specificity with the field of research, technology, and development evaluation</a:t>
            </a:r>
            <a:r>
              <a:rPr lang="en-US" sz="2400" dirty="0"/>
              <a:t> </a:t>
            </a:r>
            <a:r>
              <a:rPr lang="en-US" sz="2400" dirty="0" smtClean="0"/>
              <a:t>in the context of assessing NIH-funded projects with the primary purpose of technology development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Metrics are often developed on an evaluation-by-evaluation and program-by-program </a:t>
            </a:r>
            <a:r>
              <a:rPr lang="en-US" sz="2400" dirty="0" smtClean="0"/>
              <a:t>basis</a:t>
            </a:r>
            <a:endParaRPr lang="en-US" sz="2000" dirty="0" smtClean="0"/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Recognition of need for metrics to objectively assess a set of differing programs with similar objectives</a:t>
            </a:r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Provide guidance on best practices/strategies for future program and evaluation design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Provide </a:t>
            </a:r>
            <a:r>
              <a:rPr lang="en-US" sz="2400" dirty="0" smtClean="0"/>
              <a:t>perspectives across all stakeholders in the evaluation design</a:t>
            </a:r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Program manager</a:t>
            </a:r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Evaluation professional developing domain-specific metrics</a:t>
            </a:r>
          </a:p>
          <a:p>
            <a:pPr lvl="2">
              <a:buFont typeface="Arial" charset="0"/>
              <a:buChar char="•"/>
            </a:pPr>
            <a:r>
              <a:rPr lang="en-US" sz="2000" dirty="0" smtClean="0"/>
              <a:t>Evaluation professional who must implement evaluation based on proposed metrics</a:t>
            </a:r>
          </a:p>
          <a:p>
            <a:pPr lvl="2">
              <a:buFont typeface="Arial" charset="0"/>
              <a:buChar char="•"/>
            </a:pPr>
            <a:endParaRPr lang="en-US" sz="2000" dirty="0"/>
          </a:p>
          <a:p>
            <a:pPr lvl="2">
              <a:buFont typeface="Arial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13884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414</Words>
  <Application>Microsoft Macintosh PowerPoint</Application>
  <PresentationFormat>Widescreen</PresentationFormat>
  <Paragraphs>116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Osaka</vt:lpstr>
      <vt:lpstr>Arial</vt:lpstr>
      <vt:lpstr>Calibri</vt:lpstr>
      <vt:lpstr>Calibri Light</vt:lpstr>
      <vt:lpstr>Retrospect</vt:lpstr>
      <vt:lpstr>The Influence of Domain-Specific Metric Development on Evaluation and Design:  An Example from National Institutes of Health Technology Development Programs</vt:lpstr>
      <vt:lpstr>Presenters</vt:lpstr>
      <vt:lpstr>National Institutes of Health</vt:lpstr>
      <vt:lpstr>About the National Institutes of Health (NIH)</vt:lpstr>
      <vt:lpstr>Motivation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Domain-Specific Metric Development on Evaluation and Design: An Example from National Institutes of Health Technology Development Programs</dc:title>
  <dc:creator>Elizabeth Hsu</dc:creator>
  <cp:lastModifiedBy>Elizabeth Hsu</cp:lastModifiedBy>
  <cp:revision>14</cp:revision>
  <dcterms:created xsi:type="dcterms:W3CDTF">2016-10-13T00:57:22Z</dcterms:created>
  <dcterms:modified xsi:type="dcterms:W3CDTF">2016-10-25T19:20:52Z</dcterms:modified>
</cp:coreProperties>
</file>