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2" r:id="rId4"/>
    <p:sldId id="271" r:id="rId5"/>
    <p:sldId id="265" r:id="rId6"/>
    <p:sldId id="266" r:id="rId7"/>
    <p:sldId id="257" r:id="rId8"/>
    <p:sldId id="258" r:id="rId9"/>
    <p:sldId id="267" r:id="rId10"/>
    <p:sldId id="268" r:id="rId11"/>
    <p:sldId id="259" r:id="rId12"/>
    <p:sldId id="269" r:id="rId13"/>
    <p:sldId id="260" r:id="rId14"/>
    <p:sldId id="261" r:id="rId15"/>
    <p:sldId id="263"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varScale="1">
        <p:scale>
          <a:sx n="67" d="100"/>
          <a:sy n="67" d="100"/>
        </p:scale>
        <p:origin x="184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071048" y="2502945"/>
            <a:ext cx="146687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A2F0292D-1797-49A5-8D2D-8D50C72EF3CC}" type="datetimeFigureOut">
              <a:rPr lang="en-US" smtClean="0"/>
              <a:t>10/29/2013</a:t>
            </a:fld>
            <a:endParaRPr lang="en-US"/>
          </a:p>
        </p:txBody>
      </p:sp>
      <p:sp>
        <p:nvSpPr>
          <p:cNvPr id="5" name="Footer Placeholder 4"/>
          <p:cNvSpPr>
            <a:spLocks noGrp="1"/>
          </p:cNvSpPr>
          <p:nvPr>
            <p:ph type="ftr" sz="quarter" idx="11"/>
          </p:nvPr>
        </p:nvSpPr>
        <p:spPr>
          <a:xfrm>
            <a:off x="457200" y="6356350"/>
            <a:ext cx="2895600" cy="365125"/>
          </a:xfrm>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a:t>
            </a:fld>
            <a:endParaRPr lang="en-US"/>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en-US" smtClean="0"/>
              <a:t>Drag picture to placeholder or click icon to add</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Drag picture to placeholder or click icon to add</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Drag picture to placeholder or click icon to add</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Drag picture to placeholder or click icon to add</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en-US" smtClean="0"/>
              <a:t>Drag picture to placeholder or click icon to add</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F0292D-1797-49A5-8D2D-8D50C72EF3CC}" type="datetimeFigureOut">
              <a:rPr lang="en-US" smtClean="0"/>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D6CC888B-D9F9-4E54-B722-F151A9F45E95}" type="slidenum">
              <a:rPr lang="en-US" smtClean="0"/>
              <a:t>‹#›</a:t>
            </a:fld>
            <a:endParaRPr lang="en-US"/>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en-US" smtClean="0"/>
              <a:t>Drag picture to placeholder or click icon to add</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3200" y="6356350"/>
            <a:ext cx="2133600" cy="365125"/>
          </a:xfrm>
        </p:spPr>
        <p:txBody>
          <a:bodyPr/>
          <a:lstStyle/>
          <a:p>
            <a:fld id="{A2F0292D-1797-49A5-8D2D-8D50C72EF3CC}" type="datetimeFigureOut">
              <a:rPr lang="en-US" smtClean="0"/>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en-US"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A2F0292D-1797-49A5-8D2D-8D50C72EF3CC}" type="datetimeFigureOut">
              <a:rPr lang="en-US" smtClean="0"/>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321040" y="363071"/>
            <a:ext cx="609600" cy="365125"/>
          </a:xfrm>
        </p:spPr>
        <p:txBody>
          <a:bodyPr/>
          <a:lstStyle/>
          <a:p>
            <a:fld id="{D6CC888B-D9F9-4E54-B722-F151A9F45E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A2F0292D-1797-49A5-8D2D-8D50C72EF3CC}" type="datetimeFigureOut">
              <a:rPr lang="en-US" smtClean="0"/>
              <a:t>10/29/2013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D6CC888B-D9F9-4E54-B722-F151A9F45E95}" type="slidenum">
              <a:rPr lang="en-US" smtClean="0"/>
              <a:t>‹#›</a:t>
            </a:fld>
            <a:endParaRPr lang="en-US"/>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A2F0292D-1797-49A5-8D2D-8D50C72EF3CC}" type="datetimeFigureOut">
              <a:rPr lang="en-US" smtClean="0"/>
              <a:t>10/29/2013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321040" y="365760"/>
            <a:ext cx="609600" cy="365125"/>
          </a:xfrm>
        </p:spPr>
        <p:txBody>
          <a:bodyPr/>
          <a:lstStyle/>
          <a:p>
            <a:fld id="{D6CC888B-D9F9-4E54-B722-F151A9F45E95}" type="slidenum">
              <a:rPr lang="en-US" smtClean="0"/>
              <a:t>‹#›</a:t>
            </a:fld>
            <a:endParaRPr lang="en-US"/>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10/29/2013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321040" y="365760"/>
            <a:ext cx="609600" cy="365125"/>
          </a:xfrm>
        </p:spPr>
        <p:txBody>
          <a:bodyPr/>
          <a:lstStyle/>
          <a:p>
            <a:fld id="{D6CC888B-D9F9-4E54-B722-F151A9F45E95}" type="slidenum">
              <a:rPr lang="en-US" smtClean="0"/>
              <a:t>‹#›</a:t>
            </a:fld>
            <a:endParaRPr lang="en-US"/>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en-US"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A2F0292D-1797-49A5-8D2D-8D50C72EF3CC}" type="datetimeFigureOut">
              <a:rPr lang="en-US" smtClean="0"/>
              <a:t>10/29/2013</a:t>
            </a:fld>
            <a:endParaRPr lang="en-US"/>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endParaRPr lang="en-US"/>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D6CC888B-D9F9-4E54-B722-F151A9F45E95}" type="slidenum">
              <a:rPr lang="en-US" smtClean="0"/>
              <a:t>‹#›</a:t>
            </a:fld>
            <a:endParaRPr lang="en-US"/>
          </a:p>
        </p:txBody>
      </p:sp>
      <p:grpSp>
        <p:nvGrpSpPr>
          <p:cNvPr id="7" name="Group 18"/>
          <p:cNvGrpSpPr/>
          <p:nvPr/>
        </p:nvGrpSpPr>
        <p:grpSpPr>
          <a:xfrm>
            <a:off x="842682"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philanthropynews.alliancemagazine.org/author/karla-sim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51248" y="1777213"/>
            <a:ext cx="3273552" cy="1640541"/>
          </a:xfrm>
        </p:spPr>
        <p:txBody>
          <a:bodyPr/>
          <a:lstStyle/>
          <a:p>
            <a:r>
              <a:rPr lang="en-US" dirty="0" smtClean="0"/>
              <a:t>Growing</a:t>
            </a:r>
            <a:br>
              <a:rPr lang="en-US" dirty="0" smtClean="0"/>
            </a:br>
            <a:r>
              <a:rPr lang="en-US" dirty="0" smtClean="0"/>
              <a:t>Charity in China</a:t>
            </a:r>
            <a:endParaRPr lang="en-US" dirty="0"/>
          </a:p>
        </p:txBody>
      </p:sp>
      <p:sp>
        <p:nvSpPr>
          <p:cNvPr id="3" name="Subtitle 2"/>
          <p:cNvSpPr>
            <a:spLocks noGrp="1"/>
          </p:cNvSpPr>
          <p:nvPr>
            <p:ph type="subTitle" idx="1"/>
          </p:nvPr>
        </p:nvSpPr>
        <p:spPr/>
        <p:txBody>
          <a:bodyPr/>
          <a:lstStyle/>
          <a:p>
            <a:r>
              <a:rPr lang="en-US" dirty="0" smtClean="0"/>
              <a:t>What legal changes would help?</a:t>
            </a:r>
            <a:endParaRPr lang="en-US" dirty="0"/>
          </a:p>
        </p:txBody>
      </p:sp>
    </p:spTree>
    <p:extLst>
      <p:ext uri="{BB962C8B-B14F-4D97-AF65-F5344CB8AC3E}">
        <p14:creationId xmlns:p14="http://schemas.microsoft.com/office/powerpoint/2010/main" val="492400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of interest</a:t>
            </a:r>
            <a:endParaRPr lang="en-US" dirty="0"/>
          </a:p>
        </p:txBody>
      </p:sp>
      <p:sp>
        <p:nvSpPr>
          <p:cNvPr id="3" name="Content Placeholder 2"/>
          <p:cNvSpPr>
            <a:spLocks noGrp="1"/>
          </p:cNvSpPr>
          <p:nvPr>
            <p:ph idx="1"/>
          </p:nvPr>
        </p:nvSpPr>
        <p:spPr/>
        <p:txBody>
          <a:bodyPr/>
          <a:lstStyle/>
          <a:p>
            <a:r>
              <a:rPr lang="en-US" dirty="0" smtClean="0"/>
              <a:t>In addition to the general concept of fiduciary responsibility some greater clarification may be needed</a:t>
            </a:r>
          </a:p>
          <a:p>
            <a:r>
              <a:rPr lang="en-US" dirty="0" smtClean="0"/>
              <a:t>For example, good CSO governance practices in places like the US and UK require special conflict of interest rules to be added to the charter or bylaws</a:t>
            </a:r>
          </a:p>
          <a:p>
            <a:r>
              <a:rPr lang="en-US" dirty="0" smtClean="0"/>
              <a:t>These might specify, e.g., that only two blood relatives may serve on the board</a:t>
            </a:r>
          </a:p>
          <a:p>
            <a:r>
              <a:rPr lang="en-US" dirty="0" smtClean="0"/>
              <a:t>Japan has this as well</a:t>
            </a:r>
            <a:endParaRPr lang="en-US" dirty="0"/>
          </a:p>
        </p:txBody>
      </p:sp>
    </p:spTree>
    <p:extLst>
      <p:ext uri="{BB962C8B-B14F-4D97-AF65-F5344CB8AC3E}">
        <p14:creationId xmlns:p14="http://schemas.microsoft.com/office/powerpoint/2010/main" val="605039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law in China fails in these respects</a:t>
            </a:r>
            <a:endParaRPr lang="en-US" dirty="0"/>
          </a:p>
        </p:txBody>
      </p:sp>
      <p:sp>
        <p:nvSpPr>
          <p:cNvPr id="3" name="Content Placeholder 2"/>
          <p:cNvSpPr>
            <a:spLocks noGrp="1"/>
          </p:cNvSpPr>
          <p:nvPr>
            <p:ph idx="1"/>
          </p:nvPr>
        </p:nvSpPr>
        <p:spPr/>
        <p:txBody>
          <a:bodyPr/>
          <a:lstStyle/>
          <a:p>
            <a:r>
              <a:rPr lang="en-US" dirty="0" smtClean="0"/>
              <a:t>Regulations and draft charity law both fail to address these items</a:t>
            </a:r>
          </a:p>
          <a:p>
            <a:r>
              <a:rPr lang="en-US" dirty="0" smtClean="0"/>
              <a:t>They seem to imply that “charities” can be certified (as in Shenzhen), but they do not discuss crucial aspects of what “charity” implies in common law countries that use the terminology</a:t>
            </a:r>
          </a:p>
          <a:p>
            <a:r>
              <a:rPr lang="en-US" dirty="0" smtClean="0"/>
              <a:t>As stated, these are fiduciary responsibility and conflict of interest</a:t>
            </a:r>
          </a:p>
        </p:txBody>
      </p:sp>
    </p:spTree>
    <p:extLst>
      <p:ext uri="{BB962C8B-B14F-4D97-AF65-F5344CB8AC3E}">
        <p14:creationId xmlns:p14="http://schemas.microsoft.com/office/powerpoint/2010/main" val="1729095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Non-distribution of assets</a:t>
            </a:r>
            <a:endParaRPr lang="en-US" dirty="0"/>
          </a:p>
        </p:txBody>
      </p:sp>
      <p:sp>
        <p:nvSpPr>
          <p:cNvPr id="3" name="Content Placeholder 2"/>
          <p:cNvSpPr>
            <a:spLocks noGrp="1"/>
          </p:cNvSpPr>
          <p:nvPr>
            <p:ph idx="1"/>
          </p:nvPr>
        </p:nvSpPr>
        <p:spPr/>
        <p:txBody>
          <a:bodyPr/>
          <a:lstStyle/>
          <a:p>
            <a:r>
              <a:rPr lang="en-US" dirty="0"/>
              <a:t>The other </a:t>
            </a:r>
            <a:r>
              <a:rPr lang="en-US" dirty="0" smtClean="0"/>
              <a:t>important legal change is to absolutely require “</a:t>
            </a:r>
            <a:r>
              <a:rPr lang="en-US" dirty="0"/>
              <a:t>non-distribution of assets and earnings</a:t>
            </a:r>
            <a:r>
              <a:rPr lang="en-US" dirty="0" smtClean="0"/>
              <a:t>” of charities</a:t>
            </a:r>
            <a:endParaRPr lang="en-US" dirty="0"/>
          </a:p>
          <a:p>
            <a:r>
              <a:rPr lang="en-US" dirty="0"/>
              <a:t>This </a:t>
            </a:r>
            <a:r>
              <a:rPr lang="en-US" dirty="0" smtClean="0"/>
              <a:t>issue is </a:t>
            </a:r>
            <a:r>
              <a:rPr lang="en-US" dirty="0"/>
              <a:t>left very unclear in current </a:t>
            </a:r>
            <a:r>
              <a:rPr lang="en-US" dirty="0" smtClean="0"/>
              <a:t>regulations although it seems to be implied</a:t>
            </a:r>
          </a:p>
          <a:p>
            <a:r>
              <a:rPr lang="en-US" dirty="0" smtClean="0"/>
              <a:t>More specificity and clarity is needed</a:t>
            </a:r>
            <a:endParaRPr lang="en-US" dirty="0"/>
          </a:p>
          <a:p>
            <a:endParaRPr lang="en-US" dirty="0"/>
          </a:p>
        </p:txBody>
      </p:sp>
    </p:spTree>
    <p:extLst>
      <p:ext uri="{BB962C8B-B14F-4D97-AF65-F5344CB8AC3E}">
        <p14:creationId xmlns:p14="http://schemas.microsoft.com/office/powerpoint/2010/main" val="59606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Failure to address these issues is not good for charity development in China</a:t>
            </a:r>
            <a:endParaRPr lang="en-US" sz="2000" dirty="0"/>
          </a:p>
        </p:txBody>
      </p:sp>
      <p:sp>
        <p:nvSpPr>
          <p:cNvPr id="3" name="Content Placeholder 2"/>
          <p:cNvSpPr>
            <a:spLocks noGrp="1"/>
          </p:cNvSpPr>
          <p:nvPr>
            <p:ph idx="1"/>
          </p:nvPr>
        </p:nvSpPr>
        <p:spPr/>
        <p:txBody>
          <a:bodyPr/>
          <a:lstStyle/>
          <a:p>
            <a:r>
              <a:rPr lang="en-US" dirty="0" smtClean="0"/>
              <a:t>The best model in East Asia is Japan</a:t>
            </a:r>
          </a:p>
          <a:p>
            <a:r>
              <a:rPr lang="en-US" dirty="0" smtClean="0"/>
              <a:t>In 2006/08 there was a radical reform of the laws affecting charity or public benefit organizations</a:t>
            </a:r>
          </a:p>
          <a:p>
            <a:r>
              <a:rPr lang="en-US" dirty="0" smtClean="0"/>
              <a:t>Imported was the concept of a charity commission (of British extraction)</a:t>
            </a:r>
          </a:p>
          <a:p>
            <a:r>
              <a:rPr lang="en-US" dirty="0" smtClean="0"/>
              <a:t>Such an entity can certify that organizations meet the described standards</a:t>
            </a:r>
          </a:p>
          <a:p>
            <a:r>
              <a:rPr lang="en-US" dirty="0" smtClean="0"/>
              <a:t>And they work well, as English practice tells us</a:t>
            </a:r>
            <a:endParaRPr lang="en-US" dirty="0"/>
          </a:p>
        </p:txBody>
      </p:sp>
    </p:spTree>
    <p:extLst>
      <p:ext uri="{BB962C8B-B14F-4D97-AF65-F5344CB8AC3E}">
        <p14:creationId xmlns:p14="http://schemas.microsoft.com/office/powerpoint/2010/main" val="621482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China do?</a:t>
            </a:r>
            <a:endParaRPr lang="en-US" dirty="0"/>
          </a:p>
        </p:txBody>
      </p:sp>
      <p:sp>
        <p:nvSpPr>
          <p:cNvPr id="3" name="Content Placeholder 2"/>
          <p:cNvSpPr>
            <a:spLocks noGrp="1"/>
          </p:cNvSpPr>
          <p:nvPr>
            <p:ph idx="1"/>
          </p:nvPr>
        </p:nvSpPr>
        <p:spPr/>
        <p:txBody>
          <a:bodyPr>
            <a:normAutofit/>
          </a:bodyPr>
          <a:lstStyle/>
          <a:p>
            <a:r>
              <a:rPr lang="en-US" dirty="0" smtClean="0"/>
              <a:t>1. Put together a team to visit various countries to study their systems (England, Japan, Australia (which has a new commission</a:t>
            </a:r>
            <a:r>
              <a:rPr lang="en-US" dirty="0" smtClean="0"/>
              <a:t>) </a:t>
            </a:r>
            <a:endParaRPr lang="en-US" dirty="0" smtClean="0"/>
          </a:p>
          <a:p>
            <a:r>
              <a:rPr lang="en-US" dirty="0" smtClean="0"/>
              <a:t>2. Convene an international symposium to discuss ideas both inside and outside government</a:t>
            </a:r>
          </a:p>
          <a:p>
            <a:r>
              <a:rPr lang="en-US" dirty="0" smtClean="0"/>
              <a:t>3. Encourage officials of good will both at </a:t>
            </a:r>
            <a:r>
              <a:rPr lang="en-US" dirty="0" err="1" smtClean="0"/>
              <a:t>MoCA</a:t>
            </a:r>
            <a:r>
              <a:rPr lang="en-US" dirty="0" smtClean="0"/>
              <a:t> and Legislative Commission of State Council and NPC to attend the symposium</a:t>
            </a:r>
            <a:endParaRPr lang="en-US" dirty="0"/>
          </a:p>
        </p:txBody>
      </p:sp>
    </p:spTree>
    <p:extLst>
      <p:ext uri="{BB962C8B-B14F-4D97-AF65-F5344CB8AC3E}">
        <p14:creationId xmlns:p14="http://schemas.microsoft.com/office/powerpoint/2010/main" val="595847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a:t>
            </a:r>
            <a:r>
              <a:rPr lang="en-US" sz="2400" dirty="0" smtClean="0"/>
              <a:t>ddress a new legal framework by developing new ideas</a:t>
            </a:r>
            <a:endParaRPr lang="en-US" sz="2400" dirty="0"/>
          </a:p>
        </p:txBody>
      </p:sp>
      <p:sp>
        <p:nvSpPr>
          <p:cNvPr id="3" name="Content Placeholder 2"/>
          <p:cNvSpPr>
            <a:spLocks noGrp="1"/>
          </p:cNvSpPr>
          <p:nvPr>
            <p:ph idx="1"/>
          </p:nvPr>
        </p:nvSpPr>
        <p:spPr/>
        <p:txBody>
          <a:bodyPr/>
          <a:lstStyle/>
          <a:p>
            <a:r>
              <a:rPr lang="en-US" dirty="0" smtClean="0"/>
              <a:t>The deficiencies in the existing regulations and draft charity law need to be discussed</a:t>
            </a:r>
          </a:p>
          <a:p>
            <a:r>
              <a:rPr lang="en-US" dirty="0"/>
              <a:t>A</a:t>
            </a:r>
            <a:r>
              <a:rPr lang="en-US" dirty="0" smtClean="0"/>
              <a:t> new team will help to address them and propose new ideas for China</a:t>
            </a:r>
          </a:p>
          <a:p>
            <a:r>
              <a:rPr lang="en-US" dirty="0" smtClean="0"/>
              <a:t>But this must be a learning experience and ideas from other countries adapted to China’s specific situation</a:t>
            </a:r>
            <a:endParaRPr lang="en-US" dirty="0"/>
          </a:p>
        </p:txBody>
      </p:sp>
    </p:spTree>
    <p:extLst>
      <p:ext uri="{BB962C8B-B14F-4D97-AF65-F5344CB8AC3E}">
        <p14:creationId xmlns:p14="http://schemas.microsoft.com/office/powerpoint/2010/main" val="1452964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three concepts will improve legal framework</a:t>
            </a:r>
            <a:endParaRPr lang="en-US" dirty="0"/>
          </a:p>
        </p:txBody>
      </p:sp>
      <p:sp>
        <p:nvSpPr>
          <p:cNvPr id="3" name="Content Placeholder 2"/>
          <p:cNvSpPr>
            <a:spLocks noGrp="1"/>
          </p:cNvSpPr>
          <p:nvPr>
            <p:ph idx="1"/>
          </p:nvPr>
        </p:nvSpPr>
        <p:spPr/>
        <p:txBody>
          <a:bodyPr/>
          <a:lstStyle/>
          <a:p>
            <a:r>
              <a:rPr lang="en-US" dirty="0" smtClean="0"/>
              <a:t>Charity in China needs a boost, and foundations need to be encouraged to trust CSOs</a:t>
            </a:r>
          </a:p>
          <a:p>
            <a:r>
              <a:rPr lang="en-US" dirty="0"/>
              <a:t>A</a:t>
            </a:r>
            <a:r>
              <a:rPr lang="en-US" dirty="0" smtClean="0"/>
              <a:t>dding three concepts will help in this regard:</a:t>
            </a:r>
          </a:p>
          <a:p>
            <a:pPr lvl="1"/>
            <a:r>
              <a:rPr lang="en-US" dirty="0" smtClean="0"/>
              <a:t>Fiduciary responsibility</a:t>
            </a:r>
          </a:p>
          <a:p>
            <a:pPr lvl="1"/>
            <a:r>
              <a:rPr lang="en-US" dirty="0" smtClean="0"/>
              <a:t>Conflict of interest rules</a:t>
            </a:r>
          </a:p>
          <a:p>
            <a:pPr lvl="1"/>
            <a:r>
              <a:rPr lang="en-US" dirty="0" smtClean="0"/>
              <a:t>Clear non-distribution constraint</a:t>
            </a:r>
            <a:endParaRPr lang="en-US" dirty="0"/>
          </a:p>
        </p:txBody>
      </p:sp>
    </p:spTree>
    <p:extLst>
      <p:ext uri="{BB962C8B-B14F-4D97-AF65-F5344CB8AC3E}">
        <p14:creationId xmlns:p14="http://schemas.microsoft.com/office/powerpoint/2010/main" val="340162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Evaluation </a:t>
            </a:r>
            <a:r>
              <a:rPr lang="en-US" dirty="0" err="1" smtClean="0"/>
              <a:t>Assoc</a:t>
            </a:r>
            <a:endParaRPr lang="en-US" dirty="0"/>
          </a:p>
        </p:txBody>
      </p:sp>
      <p:sp>
        <p:nvSpPr>
          <p:cNvPr id="3" name="Content Placeholder 2"/>
          <p:cNvSpPr>
            <a:spLocks noGrp="1"/>
          </p:cNvSpPr>
          <p:nvPr>
            <p:ph idx="1"/>
          </p:nvPr>
        </p:nvSpPr>
        <p:spPr/>
        <p:txBody>
          <a:bodyPr/>
          <a:lstStyle/>
          <a:p>
            <a:r>
              <a:rPr lang="en-US" dirty="0" smtClean="0"/>
              <a:t>Meeting on October 19, 2013</a:t>
            </a:r>
            <a:endParaRPr lang="en-US" dirty="0"/>
          </a:p>
        </p:txBody>
      </p:sp>
    </p:spTree>
    <p:extLst>
      <p:ext uri="{BB962C8B-B14F-4D97-AF65-F5344CB8AC3E}">
        <p14:creationId xmlns:p14="http://schemas.microsoft.com/office/powerpoint/2010/main" val="3435517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by Karla W. Simon</a:t>
            </a:r>
            <a:endParaRPr lang="en-US" dirty="0"/>
          </a:p>
        </p:txBody>
      </p:sp>
      <p:sp>
        <p:nvSpPr>
          <p:cNvPr id="3" name="Content Placeholder 2"/>
          <p:cNvSpPr>
            <a:spLocks noGrp="1"/>
          </p:cNvSpPr>
          <p:nvPr>
            <p:ph idx="1"/>
          </p:nvPr>
        </p:nvSpPr>
        <p:spPr/>
        <p:txBody>
          <a:bodyPr/>
          <a:lstStyle/>
          <a:p>
            <a:r>
              <a:rPr lang="en-US" dirty="0" smtClean="0"/>
              <a:t>Formerly Catholic University of America</a:t>
            </a:r>
          </a:p>
          <a:p>
            <a:r>
              <a:rPr lang="en-US" dirty="0" smtClean="0"/>
              <a:t>Now Chair at ICCSL; </a:t>
            </a:r>
            <a:r>
              <a:rPr lang="en-US" dirty="0" err="1" smtClean="0"/>
              <a:t>www.iccsl.org</a:t>
            </a:r>
            <a:endParaRPr lang="en-US" dirty="0" smtClean="0"/>
          </a:p>
          <a:p>
            <a:r>
              <a:rPr lang="en-US" dirty="0" smtClean="0"/>
              <a:t>Blogs </a:t>
            </a:r>
            <a:r>
              <a:rPr lang="en-US" dirty="0"/>
              <a:t>at </a:t>
            </a:r>
            <a:r>
              <a:rPr lang="en-US" dirty="0">
                <a:hlinkClick r:id="rId2"/>
              </a:rPr>
              <a:t>http://philanthropynews.alliancemagazine.org/author/karla-simon</a:t>
            </a:r>
            <a:r>
              <a:rPr lang="en-US" dirty="0" smtClean="0">
                <a:hlinkClick r:id="rId2"/>
              </a:rPr>
              <a:t>/</a:t>
            </a:r>
            <a:endParaRPr lang="en-US" dirty="0" smtClean="0"/>
          </a:p>
          <a:p>
            <a:r>
              <a:rPr lang="en-US" dirty="0" smtClean="0"/>
              <a:t>Civil Society listserv manager on ICCSL</a:t>
            </a:r>
            <a:endParaRPr lang="en-US" dirty="0"/>
          </a:p>
        </p:txBody>
      </p:sp>
    </p:spTree>
    <p:extLst>
      <p:ext uri="{BB962C8B-B14F-4D97-AF65-F5344CB8AC3E}">
        <p14:creationId xmlns:p14="http://schemas.microsoft.com/office/powerpoint/2010/main" val="3475712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to this conference</a:t>
            </a:r>
            <a:endParaRPr lang="en-US" dirty="0"/>
          </a:p>
        </p:txBody>
      </p:sp>
      <p:sp>
        <p:nvSpPr>
          <p:cNvPr id="3" name="Content Placeholder 2"/>
          <p:cNvSpPr>
            <a:spLocks noGrp="1"/>
          </p:cNvSpPr>
          <p:nvPr>
            <p:ph idx="1"/>
          </p:nvPr>
        </p:nvSpPr>
        <p:spPr/>
        <p:txBody>
          <a:bodyPr/>
          <a:lstStyle/>
          <a:p>
            <a:r>
              <a:rPr lang="en-US" dirty="0" smtClean="0"/>
              <a:t>This presentation discusses the issue of changing the legal environment for CSOs in the context of evaluating them</a:t>
            </a:r>
          </a:p>
          <a:p>
            <a:r>
              <a:rPr lang="en-US" dirty="0" smtClean="0"/>
              <a:t>As of now there are few mechanisms for the public, stakeholders, and boards to actively monitor and evaluate the activities of CSOs</a:t>
            </a:r>
          </a:p>
          <a:p>
            <a:r>
              <a:rPr lang="en-US" dirty="0" smtClean="0"/>
              <a:t>Most monitoring is done by the </a:t>
            </a:r>
            <a:r>
              <a:rPr lang="en-US" dirty="0" smtClean="0"/>
              <a:t>state. </a:t>
            </a:r>
            <a:r>
              <a:rPr lang="en-US" dirty="0" smtClean="0"/>
              <a:t>That will lessen as the government ramps up </a:t>
            </a:r>
            <a:r>
              <a:rPr lang="en-US" dirty="0" smtClean="0"/>
              <a:t>planes </a:t>
            </a:r>
            <a:r>
              <a:rPr lang="en-US" dirty="0" smtClean="0"/>
              <a:t>for direct registration</a:t>
            </a:r>
          </a:p>
          <a:p>
            <a:r>
              <a:rPr lang="en-US" dirty="0" smtClean="0"/>
              <a:t>So there is an urgent need to address these issues</a:t>
            </a:r>
            <a:endParaRPr lang="en-US" dirty="0"/>
          </a:p>
        </p:txBody>
      </p:sp>
    </p:spTree>
    <p:extLst>
      <p:ext uri="{BB962C8B-B14F-4D97-AF65-F5344CB8AC3E}">
        <p14:creationId xmlns:p14="http://schemas.microsoft.com/office/powerpoint/2010/main" val="524041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related topics</a:t>
            </a:r>
            <a:endParaRPr lang="en-US" dirty="0"/>
          </a:p>
        </p:txBody>
      </p:sp>
      <p:sp>
        <p:nvSpPr>
          <p:cNvPr id="3" name="Content Placeholder 2"/>
          <p:cNvSpPr>
            <a:spLocks noGrp="1"/>
          </p:cNvSpPr>
          <p:nvPr>
            <p:ph idx="1"/>
          </p:nvPr>
        </p:nvSpPr>
        <p:spPr/>
        <p:txBody>
          <a:bodyPr/>
          <a:lstStyle/>
          <a:p>
            <a:r>
              <a:rPr lang="en-US" dirty="0" smtClean="0"/>
              <a:t>Many foundations in China are operating foundations because they do not “trust” the CSOs</a:t>
            </a:r>
          </a:p>
          <a:p>
            <a:r>
              <a:rPr lang="en-US" dirty="0" smtClean="0"/>
              <a:t>This is not a good way to support the development of charity at the grass roots</a:t>
            </a:r>
          </a:p>
          <a:p>
            <a:r>
              <a:rPr lang="en-US" dirty="0" smtClean="0"/>
              <a:t>The mix of foundations in China should begin to be more weighted toward the grant-making type</a:t>
            </a:r>
          </a:p>
          <a:p>
            <a:r>
              <a:rPr lang="en-US" dirty="0" smtClean="0"/>
              <a:t>How to accomplish that?</a:t>
            </a:r>
            <a:endParaRPr lang="en-US" dirty="0"/>
          </a:p>
        </p:txBody>
      </p:sp>
    </p:spTree>
    <p:extLst>
      <p:ext uri="{BB962C8B-B14F-4D97-AF65-F5344CB8AC3E}">
        <p14:creationId xmlns:p14="http://schemas.microsoft.com/office/powerpoint/2010/main" val="2767769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issues for a better evaluation system</a:t>
            </a:r>
            <a:endParaRPr lang="en-US" dirty="0"/>
          </a:p>
        </p:txBody>
      </p:sp>
      <p:sp>
        <p:nvSpPr>
          <p:cNvPr id="3" name="Content Placeholder 2"/>
          <p:cNvSpPr>
            <a:spLocks noGrp="1"/>
          </p:cNvSpPr>
          <p:nvPr>
            <p:ph idx="1"/>
          </p:nvPr>
        </p:nvSpPr>
        <p:spPr/>
        <p:txBody>
          <a:bodyPr/>
          <a:lstStyle/>
          <a:p>
            <a:r>
              <a:rPr lang="en-US" dirty="0" smtClean="0"/>
              <a:t>This will be discussed both from negative and positive aspects</a:t>
            </a:r>
          </a:p>
          <a:p>
            <a:r>
              <a:rPr lang="en-US" dirty="0" smtClean="0"/>
              <a:t>I will look first at the proposed “charity law” to see the extent to which the necessary rules will ensure that grass roots CSOs can be trusted </a:t>
            </a:r>
          </a:p>
          <a:p>
            <a:r>
              <a:rPr lang="en-US" dirty="0" smtClean="0"/>
              <a:t>I will also look at the regulations either as they exist or as they will be proposed</a:t>
            </a:r>
          </a:p>
          <a:p>
            <a:r>
              <a:rPr lang="en-US" dirty="0" smtClean="0"/>
              <a:t>I will then look at what changes should be made</a:t>
            </a:r>
            <a:endParaRPr lang="en-US" dirty="0"/>
          </a:p>
        </p:txBody>
      </p:sp>
    </p:spTree>
    <p:extLst>
      <p:ext uri="{BB962C8B-B14F-4D97-AF65-F5344CB8AC3E}">
        <p14:creationId xmlns:p14="http://schemas.microsoft.com/office/powerpoint/2010/main" val="1565276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discussion of “charity law”</a:t>
            </a:r>
            <a:endParaRPr lang="en-US" dirty="0"/>
          </a:p>
        </p:txBody>
      </p:sp>
      <p:sp>
        <p:nvSpPr>
          <p:cNvPr id="3" name="Content Placeholder 2"/>
          <p:cNvSpPr>
            <a:spLocks noGrp="1"/>
          </p:cNvSpPr>
          <p:nvPr>
            <p:ph idx="1"/>
          </p:nvPr>
        </p:nvSpPr>
        <p:spPr/>
        <p:txBody>
          <a:bodyPr/>
          <a:lstStyle/>
          <a:p>
            <a:r>
              <a:rPr lang="en-US" dirty="0" smtClean="0"/>
              <a:t>This may or may not be a good thing</a:t>
            </a:r>
          </a:p>
          <a:p>
            <a:endParaRPr lang="en-US" dirty="0" smtClean="0"/>
          </a:p>
          <a:p>
            <a:pPr lvl="1"/>
            <a:r>
              <a:rPr lang="en-US" dirty="0" smtClean="0"/>
              <a:t>Timing may be off because it should come after the regulations are well in place</a:t>
            </a:r>
          </a:p>
          <a:p>
            <a:pPr lvl="1"/>
            <a:endParaRPr lang="en-US" dirty="0"/>
          </a:p>
          <a:p>
            <a:pPr lvl="1"/>
            <a:r>
              <a:rPr lang="en-US" dirty="0" smtClean="0"/>
              <a:t>Draft really not very good – not well-thought-out </a:t>
            </a:r>
          </a:p>
          <a:p>
            <a:pPr lvl="1"/>
            <a:endParaRPr lang="en-US" dirty="0" smtClean="0"/>
          </a:p>
          <a:p>
            <a:pPr lvl="1"/>
            <a:r>
              <a:rPr lang="en-US" dirty="0" smtClean="0"/>
              <a:t>It needs to reflect more international experience</a:t>
            </a:r>
            <a:endParaRPr lang="en-US" dirty="0"/>
          </a:p>
        </p:txBody>
      </p:sp>
    </p:spTree>
    <p:extLst>
      <p:ext uri="{BB962C8B-B14F-4D97-AF65-F5344CB8AC3E}">
        <p14:creationId xmlns:p14="http://schemas.microsoft.com/office/powerpoint/2010/main" val="3285706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Fiduciary responsibility should be a pre-condition to charity certification</a:t>
            </a:r>
            <a:endParaRPr lang="en-US" sz="2000" dirty="0"/>
          </a:p>
        </p:txBody>
      </p:sp>
      <p:sp>
        <p:nvSpPr>
          <p:cNvPr id="3" name="Content Placeholder 2"/>
          <p:cNvSpPr>
            <a:spLocks noGrp="1"/>
          </p:cNvSpPr>
          <p:nvPr>
            <p:ph idx="1"/>
          </p:nvPr>
        </p:nvSpPr>
        <p:spPr/>
        <p:txBody>
          <a:bodyPr/>
          <a:lstStyle/>
          <a:p>
            <a:r>
              <a:rPr lang="en-US" dirty="0" smtClean="0"/>
              <a:t>One thing that common law countries </a:t>
            </a:r>
            <a:r>
              <a:rPr lang="en-US" dirty="0" smtClean="0"/>
              <a:t>(US </a:t>
            </a:r>
            <a:r>
              <a:rPr lang="en-US" dirty="0" smtClean="0"/>
              <a:t>&amp; Canada) have is the concept of “fiduciary responsibility”</a:t>
            </a:r>
          </a:p>
          <a:p>
            <a:r>
              <a:rPr lang="en-US" dirty="0" smtClean="0"/>
              <a:t>This does not exist in civil law countries unless it is legislated</a:t>
            </a:r>
          </a:p>
          <a:p>
            <a:r>
              <a:rPr lang="en-US" dirty="0" smtClean="0"/>
              <a:t>For example, in Germany, the concept of “</a:t>
            </a:r>
            <a:r>
              <a:rPr lang="en-US" dirty="0" err="1" smtClean="0"/>
              <a:t>Treuhand</a:t>
            </a:r>
            <a:r>
              <a:rPr lang="en-US" dirty="0" smtClean="0"/>
              <a:t>” is in the law (</a:t>
            </a:r>
            <a:r>
              <a:rPr lang="en-US" dirty="0" err="1" smtClean="0"/>
              <a:t>trustor</a:t>
            </a:r>
            <a:r>
              <a:rPr lang="en-US" dirty="0" smtClean="0"/>
              <a:t>)</a:t>
            </a:r>
          </a:p>
          <a:p>
            <a:r>
              <a:rPr lang="en-US" dirty="0" smtClean="0"/>
              <a:t>This need to be imported to China as a precondition to charity certification</a:t>
            </a:r>
            <a:endParaRPr lang="en-US" dirty="0"/>
          </a:p>
        </p:txBody>
      </p:sp>
    </p:spTree>
    <p:extLst>
      <p:ext uri="{BB962C8B-B14F-4D97-AF65-F5344CB8AC3E}">
        <p14:creationId xmlns:p14="http://schemas.microsoft.com/office/powerpoint/2010/main" val="118242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“fiduciary responsibility?”</a:t>
            </a:r>
            <a:endParaRPr lang="en-US" dirty="0"/>
          </a:p>
        </p:txBody>
      </p:sp>
      <p:sp>
        <p:nvSpPr>
          <p:cNvPr id="3" name="Content Placeholder 2"/>
          <p:cNvSpPr>
            <a:spLocks noGrp="1"/>
          </p:cNvSpPr>
          <p:nvPr>
            <p:ph idx="1"/>
          </p:nvPr>
        </p:nvSpPr>
        <p:spPr/>
        <p:txBody>
          <a:bodyPr/>
          <a:lstStyle/>
          <a:p>
            <a:r>
              <a:rPr lang="en-US" dirty="0" smtClean="0"/>
              <a:t>It requires both board and management to act only in the best interests of the organization</a:t>
            </a:r>
          </a:p>
          <a:p>
            <a:r>
              <a:rPr lang="en-US" dirty="0" smtClean="0"/>
              <a:t>This is ensured by common law in common law countries</a:t>
            </a:r>
          </a:p>
          <a:p>
            <a:r>
              <a:rPr lang="en-US" dirty="0" smtClean="0"/>
              <a:t>In Germany, for example, legislation requires this</a:t>
            </a:r>
            <a:endParaRPr lang="en-US" dirty="0"/>
          </a:p>
        </p:txBody>
      </p:sp>
    </p:spTree>
    <p:extLst>
      <p:ext uri="{BB962C8B-B14F-4D97-AF65-F5344CB8AC3E}">
        <p14:creationId xmlns:p14="http://schemas.microsoft.com/office/powerpoint/2010/main" val="4045365250"/>
      </p:ext>
    </p:extLst>
  </p:cSld>
  <p:clrMapOvr>
    <a:masterClrMapping/>
  </p:clrMapOvr>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344</TotalTime>
  <Words>821</Words>
  <Application>Microsoft Office PowerPoint</Application>
  <PresentationFormat>On-screen Show (4:3)</PresentationFormat>
  <Paragraphs>74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News Gothic MT</vt:lpstr>
      <vt:lpstr>Wingdings</vt:lpstr>
      <vt:lpstr>Inspiration</vt:lpstr>
      <vt:lpstr>Growing Charity in China</vt:lpstr>
      <vt:lpstr>American Evaluation Assoc</vt:lpstr>
      <vt:lpstr>Presentation by Karla W. Simon</vt:lpstr>
      <vt:lpstr>Relationship to this conference</vt:lpstr>
      <vt:lpstr>Evaluation related topics</vt:lpstr>
      <vt:lpstr>Legal issues for a better evaluation system</vt:lpstr>
      <vt:lpstr>Current discussion of “charity law”</vt:lpstr>
      <vt:lpstr>Fiduciary responsibility should be a pre-condition to charity certification</vt:lpstr>
      <vt:lpstr>What is “fiduciary responsibility?”</vt:lpstr>
      <vt:lpstr>Conflict of interest</vt:lpstr>
      <vt:lpstr>The current law in China fails in these respects</vt:lpstr>
      <vt:lpstr>Non-distribution of assets</vt:lpstr>
      <vt:lpstr>Failure to address these issues is not good for charity development in China</vt:lpstr>
      <vt:lpstr>What should China do?</vt:lpstr>
      <vt:lpstr>Address a new legal framework by developing new ideas</vt:lpstr>
      <vt:lpstr>Adding three concepts will improve legal framework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Charity in China</dc:title>
  <dc:creator>Karla Simon</dc:creator>
  <cp:lastModifiedBy>victor kuo</cp:lastModifiedBy>
  <cp:revision>15</cp:revision>
  <dcterms:created xsi:type="dcterms:W3CDTF">2013-09-10T21:42:16Z</dcterms:created>
  <dcterms:modified xsi:type="dcterms:W3CDTF">2013-10-29T15:23:48Z</dcterms:modified>
</cp:coreProperties>
</file>